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98" r:id="rId2"/>
    <p:sldId id="364" r:id="rId3"/>
    <p:sldId id="452" r:id="rId4"/>
    <p:sldId id="496" r:id="rId5"/>
    <p:sldId id="453" r:id="rId6"/>
    <p:sldId id="493" r:id="rId7"/>
    <p:sldId id="466" r:id="rId8"/>
    <p:sldId id="467" r:id="rId9"/>
    <p:sldId id="500" r:id="rId10"/>
    <p:sldId id="468" r:id="rId11"/>
    <p:sldId id="469" r:id="rId12"/>
    <p:sldId id="457" r:id="rId13"/>
    <p:sldId id="458" r:id="rId14"/>
    <p:sldId id="489" r:id="rId15"/>
    <p:sldId id="459" r:id="rId16"/>
    <p:sldId id="490" r:id="rId17"/>
    <p:sldId id="463" r:id="rId18"/>
    <p:sldId id="491" r:id="rId19"/>
    <p:sldId id="464" r:id="rId20"/>
    <p:sldId id="465" r:id="rId21"/>
    <p:sldId id="492" r:id="rId22"/>
    <p:sldId id="497" r:id="rId23"/>
    <p:sldId id="494" r:id="rId24"/>
    <p:sldId id="482" r:id="rId25"/>
    <p:sldId id="499" r:id="rId26"/>
    <p:sldId id="472" r:id="rId27"/>
    <p:sldId id="505" r:id="rId28"/>
    <p:sldId id="495" r:id="rId29"/>
    <p:sldId id="471" r:id="rId30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82077" autoAdjust="0"/>
  </p:normalViewPr>
  <p:slideViewPr>
    <p:cSldViewPr>
      <p:cViewPr>
        <p:scale>
          <a:sx n="57" d="100"/>
          <a:sy n="57" d="100"/>
        </p:scale>
        <p:origin x="-852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42"/>
    </p:cViewPr>
  </p:sorterViewPr>
  <p:notesViewPr>
    <p:cSldViewPr>
      <p:cViewPr>
        <p:scale>
          <a:sx n="100" d="100"/>
          <a:sy n="100" d="100"/>
        </p:scale>
        <p:origin x="-864" y="282"/>
      </p:cViewPr>
      <p:guideLst>
        <p:guide orient="horz" pos="2924"/>
        <p:guide pos="22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897DBB2-D04C-40C3-8C3C-559078E59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022BA8B9-F8FC-43FC-9807-96DD2B310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1B756-58E0-4168-853F-C4EB061DDE6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Lecture 16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EE269E-0EC7-40D4-87F5-7CC3FCE10DC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Keeping just one node in memory might seem to be an extreme reaction to the problem of</a:t>
            </a:r>
          </a:p>
          <a:p>
            <a:pPr eaLnBrk="1" hangingPunct="1"/>
            <a:r>
              <a:rPr lang="en-US" smtClean="0"/>
              <a:t>Memory limitation.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F5E1A4-A431-4D0D-A30A-14B7C217DDD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Nothing more then running k random restarts in parallel instead then in sequence…</a:t>
            </a:r>
          </a:p>
          <a:p>
            <a:pPr eaLnBrk="1" hangingPunct="1"/>
            <a:r>
              <a:rPr lang="en-US" smtClean="0"/>
              <a:t>More memory but same power!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There's not really any reason to use this method (why not?), but it provides a framework for talking about what follows...</a:t>
            </a:r>
          </a:p>
          <a:p>
            <a:pPr eaLnBrk="1" hangingPunct="1"/>
            <a:r>
              <a:rPr lang="en-US" smtClean="0">
                <a:latin typeface="Arial Unicode MS" pitchFamily="34" charset="-128"/>
              </a:rPr>
              <a:t>Like </a:t>
            </a:r>
            <a:r>
              <a:rPr lang="en-US" i="1" smtClean="0">
                <a:latin typeface="Arial Unicode MS" pitchFamily="34" charset="-128"/>
              </a:rPr>
              <a:t>k </a:t>
            </a:r>
            <a:r>
              <a:rPr lang="en-US" smtClean="0">
                <a:latin typeface="Arial Unicode MS" pitchFamily="34" charset="-128"/>
              </a:rPr>
              <a:t> restarts, but uses </a:t>
            </a:r>
            <a:r>
              <a:rPr lang="en-US" i="1" smtClean="0">
                <a:latin typeface="Arial Unicode MS" pitchFamily="34" charset="-128"/>
              </a:rPr>
              <a:t>k </a:t>
            </a:r>
            <a:r>
              <a:rPr lang="en-US" smtClean="0">
                <a:latin typeface="Arial Unicode MS" pitchFamily="34" charset="-128"/>
              </a:rPr>
              <a:t> times the minimum number of steps.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0A3592-425C-42C8-B401-947487B1A69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Quickly abandon unfruitful searches…</a:t>
            </a:r>
          </a:p>
          <a:p>
            <a:pPr eaLnBrk="1" hangingPunct="1">
              <a:buFontTx/>
              <a:buChar char="•"/>
            </a:pPr>
            <a:endParaRPr lang="en-US" smtClean="0"/>
          </a:p>
          <a:p>
            <a:pPr eaLnBrk="1" hangingPunct="1">
              <a:buFontTx/>
              <a:buChar char="•"/>
            </a:pPr>
            <a:r>
              <a:rPr lang="en-US" smtClean="0"/>
              <a:t>When </a:t>
            </a:r>
            <a:r>
              <a:rPr lang="en-US" i="1" smtClean="0"/>
              <a:t>k=1</a:t>
            </a:r>
            <a:r>
              <a:rPr lang="en-US" smtClean="0"/>
              <a:t>, it is hill climbing.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When </a:t>
            </a:r>
            <a:r>
              <a:rPr lang="en-US" i="1" smtClean="0"/>
              <a:t>k=</a:t>
            </a:r>
            <a:r>
              <a:rPr lang="en-US" i="1" smtClean="0">
                <a:sym typeface="Symbol" pitchFamily="18" charset="2"/>
              </a:rPr>
              <a:t></a:t>
            </a:r>
            <a:r>
              <a:rPr lang="en-US" smtClean="0"/>
              <a:t>, it is breadth-first search.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The value of </a:t>
            </a:r>
            <a:r>
              <a:rPr lang="en-US" i="1" smtClean="0"/>
              <a:t>k </a:t>
            </a:r>
            <a:r>
              <a:rPr lang="en-US" smtClean="0"/>
              <a:t> lets us limit space and parallelism.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6F53FE-D8C5-49F0-BB5A-B1A0721E265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7491D9-8FA3-447C-B649-538ABA4C780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232D70-7731-47CE-AD2A-571F3A2BE6B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Keeping just one node in memory might seem to be an extreme reaction to the problem of</a:t>
            </a:r>
          </a:p>
          <a:p>
            <a:pPr eaLnBrk="1" hangingPunct="1"/>
            <a:r>
              <a:rPr lang="en-US" smtClean="0"/>
              <a:t>Memory limitation.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E92DF5-2B6F-4E05-BCF6-8FDCE938D76A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E079FD-EEB6-49EF-A51B-8038657F2364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Fitness function: number of non-attacking pairs of queens (min = 0, max = 8 </a:t>
            </a:r>
            <a:r>
              <a:rPr lang="en-US" smtClean="0">
                <a:cs typeface="Arial" charset="0"/>
              </a:rPr>
              <a:t>× </a:t>
            </a:r>
            <a:r>
              <a:rPr lang="en-US" smtClean="0"/>
              <a:t>7/2 = 28)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25CE80-C041-42F9-B359-430513B5A64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0967E1-3910-48BD-A84C-67488001E7CE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When the two parent states are quite different the cross-over can produce a state that is long away from either parents</a:t>
            </a:r>
          </a:p>
          <a:p>
            <a:pPr eaLnBrk="1" hangingPunct="1"/>
            <a:r>
              <a:rPr lang="en-US" smtClean="0"/>
              <a:t>At the beginning when population is diverse takes big steps (like simulated annealing with high temperature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842C7-E2A8-4BD8-9F7C-819AADE621F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4855F3-B177-40F8-9CB8-4EA742A2AFE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AFCABD-8501-491E-BBB0-EB9272DA5F1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C1FBC2-4975-4527-B0CD-828B9B56FFE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r>
              <a:rPr lang="en-US" smtClean="0"/>
              <a:t>R&amp;R Sys  Representation and reasoning Systems</a:t>
            </a:r>
          </a:p>
          <a:p>
            <a:pPr marL="228600" indent="-228600" eaLnBrk="1" hangingPunct="1"/>
            <a:r>
              <a:rPr lang="en-US" smtClean="0"/>
              <a:t>Each cell is a R&amp;R system</a:t>
            </a:r>
          </a:p>
          <a:p>
            <a:pPr marL="228600" indent="-228600" eaLnBrk="1" hangingPunct="1"/>
            <a:r>
              <a:rPr lang="en-US" smtClean="0"/>
              <a:t>STRIPS  actions preconditions and effects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3F24AA-6D52-4860-A6C3-76A7AF24EC9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2121C-1E40-4CB0-9B5C-04DEC67FB393}" type="slidenum">
              <a:rPr lang="en-US" smtClean="0">
                <a:solidFill>
                  <a:srgbClr val="000000"/>
                </a:solidFill>
              </a:rPr>
              <a:pPr/>
              <a:t>25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34A4B-5F19-43C8-92A8-299A463F4CB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22583B-2967-42E9-8B7F-15ED080BF600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25C57D57-861B-4514-A050-19E9C5EF6FE4}" type="slidenum">
              <a:rPr lang="en-US" smtClean="0"/>
              <a:pPr defTabSz="928688"/>
              <a:t>28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smtClean="0"/>
              <a:t>Otherwise, split a domain &amp; apply arc consistency to each case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Spiltting in half the variable with the smallest domain usually works best (who know why)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ACC: Show with Cispace, first “</a:t>
            </a:r>
            <a:r>
              <a:rPr lang="en-US" i="1" smtClean="0"/>
              <a:t>scheduling problem</a:t>
            </a:r>
            <a:r>
              <a:rPr lang="en-US" smtClean="0"/>
              <a:t>”, and then </a:t>
            </a:r>
            <a:r>
              <a:rPr lang="en-US" i="1" smtClean="0"/>
              <a:t>crossword 1</a:t>
            </a:r>
            <a:r>
              <a:rPr lang="en-US" smtClean="0"/>
              <a:t> for splitting. What makes sense is to split the node with 6 vars to the right, show that it gets to an empty solution, backtrack, and do more s0plitting on the var with 2 values on the top-left. Done. WENT WELL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1A1C4A-673E-4566-A920-2DD142E53EB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Diversification vs Intensification</a:t>
            </a:r>
          </a:p>
          <a:p>
            <a:pPr eaLnBrk="1" hangingPunct="1"/>
            <a:r>
              <a:rPr lang="en-US" smtClean="0"/>
              <a:t>I Goal-directed and randomised components of SLS strategy</a:t>
            </a:r>
          </a:p>
          <a:p>
            <a:pPr eaLnBrk="1" hangingPunct="1"/>
            <a:r>
              <a:rPr lang="en-US" smtClean="0"/>
              <a:t>need to be balanced carefully.</a:t>
            </a:r>
          </a:p>
          <a:p>
            <a:pPr eaLnBrk="1" hangingPunct="1"/>
            <a:r>
              <a:rPr lang="en-US" smtClean="0"/>
              <a:t>I Intensification: aims to greedily increase solution quality or</a:t>
            </a:r>
          </a:p>
          <a:p>
            <a:pPr eaLnBrk="1" hangingPunct="1"/>
            <a:r>
              <a:rPr lang="en-US" smtClean="0"/>
              <a:t>probability, e.g., by exploiting the evalution function.</a:t>
            </a:r>
          </a:p>
          <a:p>
            <a:pPr eaLnBrk="1" hangingPunct="1"/>
            <a:r>
              <a:rPr lang="en-US" smtClean="0"/>
              <a:t>I Diversification: aim to prevent search stagnation by preventing</a:t>
            </a:r>
          </a:p>
          <a:p>
            <a:pPr eaLnBrk="1" hangingPunct="1"/>
            <a:r>
              <a:rPr lang="en-US" smtClean="0"/>
              <a:t>search process from getting trapped in confined regions.</a:t>
            </a:r>
          </a:p>
          <a:p>
            <a:pPr eaLnBrk="1" hangingPunct="1"/>
            <a:r>
              <a:rPr lang="en-US" smtClean="0"/>
              <a:t>Examples:</a:t>
            </a:r>
          </a:p>
          <a:p>
            <a:pPr eaLnBrk="1" hangingPunct="1"/>
            <a:r>
              <a:rPr lang="en-US" smtClean="0"/>
              <a:t>I Iterative Improvement (II): intensification strategy.</a:t>
            </a:r>
          </a:p>
          <a:p>
            <a:pPr eaLnBrk="1" hangingPunct="1"/>
            <a:r>
              <a:rPr lang="en-US" smtClean="0"/>
              <a:t>I Uninformed Random Walk (URW): diversification strategy.</a:t>
            </a:r>
          </a:p>
          <a:p>
            <a:pPr eaLnBrk="1" hangingPunct="1"/>
            <a:r>
              <a:rPr lang="en-US" smtClean="0"/>
              <a:t>Balanced combination of intensification and diversification</a:t>
            </a:r>
          </a:p>
          <a:p>
            <a:pPr eaLnBrk="1" hangingPunct="1"/>
            <a:r>
              <a:rPr lang="en-US" smtClean="0"/>
              <a:t>mechanisms forms the basis for advanced SLS methods.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A4228C-1F37-4B85-A13B-21AB96D4369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Key Idea: combine hill climbing (advantage: finds local maximum) with randomization (advantage: doesn't get stuck).</a:t>
            </a:r>
          </a:p>
          <a:p>
            <a:pPr eaLnBrk="1" hangingPunct="1"/>
            <a:r>
              <a:rPr lang="en-US" dirty="0" smtClean="0"/>
              <a:t>Limitations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Typically no guarantee they will find a solution even if one exists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Not able to show that no solution exists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AC47E-2B7C-4FD7-ADFC-8F77152D7F0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DDCACA-34FC-46FD-8134-AA9A9EE634D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F13EBD-3849-4961-893F-4003977361E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dirty="0" smtClean="0"/>
              <a:t>SLS algorithms can get stuck in </a:t>
            </a:r>
            <a:r>
              <a:rPr lang="en-US" dirty="0" smtClean="0">
                <a:solidFill>
                  <a:srgbClr val="CC0099"/>
                </a:solidFill>
              </a:rPr>
              <a:t>plateaus</a:t>
            </a:r>
            <a:endParaRPr lang="en-US" dirty="0" smtClean="0"/>
          </a:p>
          <a:p>
            <a:pPr eaLnBrk="1" hangingPunct="1">
              <a:buFontTx/>
              <a:buChar char="•"/>
            </a:pPr>
            <a:r>
              <a:rPr lang="en-US" dirty="0" smtClean="0"/>
              <a:t>To prevent cycling we can maintain a </a:t>
            </a:r>
            <a:r>
              <a:rPr lang="en-US" dirty="0" err="1" smtClean="0">
                <a:solidFill>
                  <a:srgbClr val="CC0099"/>
                </a:solidFill>
              </a:rPr>
              <a:t>tabu</a:t>
            </a:r>
            <a:r>
              <a:rPr lang="en-US" dirty="0" smtClean="0">
                <a:solidFill>
                  <a:srgbClr val="CC0099"/>
                </a:solidFill>
              </a:rPr>
              <a:t> list</a:t>
            </a:r>
            <a:r>
              <a:rPr lang="en-US" dirty="0" smtClean="0"/>
              <a:t> of the </a:t>
            </a:r>
            <a:r>
              <a:rPr lang="en-US" i="1" dirty="0" smtClean="0"/>
              <a:t>k</a:t>
            </a:r>
            <a:r>
              <a:rPr lang="en-US" dirty="0" smtClean="0"/>
              <a:t> last nodes visited.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Don't visit a node that is already on the </a:t>
            </a:r>
            <a:r>
              <a:rPr lang="en-US" b="1" dirty="0" err="1" smtClean="0"/>
              <a:t>tabu</a:t>
            </a:r>
            <a:r>
              <a:rPr lang="en-US" b="1" dirty="0" smtClean="0"/>
              <a:t> list</a:t>
            </a:r>
            <a:r>
              <a:rPr lang="en-US" dirty="0" smtClean="0"/>
              <a:t>.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If </a:t>
            </a:r>
            <a:r>
              <a:rPr lang="en-US" i="1" dirty="0" smtClean="0"/>
              <a:t>k=1</a:t>
            </a:r>
            <a:r>
              <a:rPr lang="en-US" dirty="0" smtClean="0"/>
              <a:t>, we don't allow the search to visit the same assignment twice in a row.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This method can be expensive if </a:t>
            </a:r>
            <a:r>
              <a:rPr lang="en-US" i="1" dirty="0" smtClean="0"/>
              <a:t>k</a:t>
            </a:r>
            <a:r>
              <a:rPr lang="en-US" dirty="0" smtClean="0"/>
              <a:t> is large.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AAD1F-7C34-41B6-890F-8FA251EC9CC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High temperature -&gt; random movements</a:t>
            </a:r>
          </a:p>
          <a:p>
            <a:pPr eaLnBrk="1" hangingPunct="1"/>
            <a:r>
              <a:rPr lang="en-US" smtClean="0"/>
              <a:t>Low temperature -&gt; little randomness</a:t>
            </a:r>
          </a:p>
          <a:p>
            <a:pPr eaLnBrk="1" hangingPunct="1"/>
            <a:r>
              <a:rPr lang="en-US" smtClean="0"/>
              <a:t>Zero temperature -&gt; hill climbing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It is an art to set a good annealing schedule!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1B7181-4596-4CBD-8C8E-34E3875A95F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On textbook for minimizing!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0178F-76B1-4629-947F-18A120925F4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Often the most difficult step in the annealing process is the development of an</a:t>
            </a:r>
          </a:p>
          <a:p>
            <a:pPr eaLnBrk="1" hangingPunct="1"/>
            <a:r>
              <a:rPr lang="en-US" dirty="0" smtClean="0"/>
              <a:t>appropriate cooling schedule. To ensure the success of the optimization, the</a:t>
            </a:r>
          </a:p>
          <a:p>
            <a:pPr eaLnBrk="1" hangingPunct="1"/>
            <a:r>
              <a:rPr lang="en-US" dirty="0" smtClean="0"/>
              <a:t>temperature (control parameter) must be controlled so that it is large enough to move off</a:t>
            </a:r>
          </a:p>
          <a:p>
            <a:pPr eaLnBrk="1" hangingPunct="1"/>
            <a:r>
              <a:rPr lang="en-US" dirty="0" smtClean="0"/>
              <a:t>a local minimum, but small enough not to move off a global minimum. Due to the wide</a:t>
            </a:r>
          </a:p>
          <a:p>
            <a:pPr eaLnBrk="1" hangingPunct="1"/>
            <a:r>
              <a:rPr lang="en-US" dirty="0" smtClean="0"/>
              <a:t>variety and complicated nature of most combinational optimization problems, the</a:t>
            </a:r>
          </a:p>
          <a:p>
            <a:pPr eaLnBrk="1" hangingPunct="1"/>
            <a:r>
              <a:rPr lang="en-US" dirty="0" smtClean="0"/>
              <a:t>suitable cooling schedule will be unique for each problem. Ideally, the temperature</a:t>
            </a:r>
          </a:p>
          <a:p>
            <a:pPr eaLnBrk="1" hangingPunct="1"/>
            <a:r>
              <a:rPr lang="en-US" dirty="0" smtClean="0"/>
              <a:t>should be lowered slow enough to ensure that a good minimum is achieved, but also</a:t>
            </a:r>
          </a:p>
          <a:p>
            <a:pPr eaLnBrk="1" hangingPunct="1"/>
            <a:r>
              <a:rPr lang="en-US" dirty="0" smtClean="0"/>
              <a:t>quick enough so that computational time is minimized.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B33D029-1A10-41DE-B1C7-56F0F9E11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B524A2B-4944-4E20-B999-2D3ADB8C1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28F0B25-EBDB-4E46-B1CE-15ED2D42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D759FD-5B51-4979-8A95-C43252DA1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33FA2BF-9C5C-455A-AB7F-DAAE883A3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00B4B84-7EB7-415D-A932-DDD6792D7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8D32C5D-9245-4886-9C9C-4A8D5C961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A0954D2-7591-496B-A3C6-DE9E4EEFA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124B900-5451-4F4D-8BC4-B2C2B3E92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F5919EA-FAA1-4C83-AD79-5CAAB7109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5261858-ED60-4E0C-A8D0-A94DF4122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954FC01-9C7D-4ABB-9E43-51D61FA2E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DC6DCC8C-DB24-4520-9A07-DE762C2A4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7B80A93-BEDD-4481-B4D8-7EA9B2DB0AF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179388" y="1196975"/>
            <a:ext cx="876300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accent2"/>
                </a:solidFill>
                <a:latin typeface="Arial Unicode MS" pitchFamily="34" charset="-128"/>
              </a:rPr>
              <a:t>Stochastic Local Search Variants</a:t>
            </a:r>
          </a:p>
          <a:p>
            <a:pPr algn="ctr">
              <a:spcBef>
                <a:spcPct val="50000"/>
              </a:spcBef>
            </a:pPr>
            <a:r>
              <a:rPr lang="en-US" b="1" dirty="0">
                <a:latin typeface="Arial Unicode MS" pitchFamily="34" charset="-128"/>
              </a:rPr>
              <a:t>Computer Science cpsc322, Lecture 16</a:t>
            </a:r>
          </a:p>
          <a:p>
            <a:pPr algn="ctr">
              <a:spcBef>
                <a:spcPct val="50000"/>
              </a:spcBef>
            </a:pPr>
            <a:r>
              <a:rPr lang="en-US" b="1" i="1" dirty="0">
                <a:latin typeface="Arial Unicode MS" pitchFamily="34" charset="-128"/>
              </a:rPr>
              <a:t>(Textbook </a:t>
            </a:r>
            <a:r>
              <a:rPr lang="en-US" b="1" i="1" dirty="0" err="1">
                <a:latin typeface="Arial Unicode MS" pitchFamily="34" charset="-128"/>
              </a:rPr>
              <a:t>Chpt</a:t>
            </a:r>
            <a:r>
              <a:rPr lang="en-US" b="1" i="1" dirty="0">
                <a:latin typeface="Arial Unicode MS" pitchFamily="34" charset="-128"/>
              </a:rPr>
              <a:t> 4.8)</a:t>
            </a:r>
          </a:p>
          <a:p>
            <a:pPr algn="ctr">
              <a:spcBef>
                <a:spcPct val="50000"/>
              </a:spcBef>
            </a:pPr>
            <a:endParaRPr lang="en-US" sz="2400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 Unicode MS" pitchFamily="34" charset="-128"/>
              </a:rPr>
              <a:t>February, </a:t>
            </a:r>
            <a:r>
              <a:rPr lang="en-US" sz="2400" b="1" dirty="0" smtClean="0">
                <a:latin typeface="Arial Unicode MS" pitchFamily="34" charset="-128"/>
              </a:rPr>
              <a:t>8, 2010</a:t>
            </a:r>
            <a:endParaRPr 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C58999B-E004-493E-8C6D-BA81FB777705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Properties of simulated annealing search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One can prove:</a:t>
            </a:r>
            <a:r>
              <a:rPr lang="en-US" smtClean="0"/>
              <a:t> If </a:t>
            </a:r>
            <a:r>
              <a:rPr lang="en-US" i="1" smtClean="0"/>
              <a:t>T</a:t>
            </a:r>
            <a:r>
              <a:rPr lang="en-US" smtClean="0"/>
              <a:t> decreases slowly enough, then simulated annealing search will find a global optimum with probability approaching 1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Widely used in VLSI layout, airline scheduling,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BC104EC-00CB-4F1F-A6B1-B4764B51ADF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4000" smtClean="0">
                <a:solidFill>
                  <a:schemeClr val="bg2"/>
                </a:solidFill>
              </a:rPr>
              <a:t>Recap SLS</a:t>
            </a:r>
            <a:endParaRPr lang="en-US" sz="4000" b="1" smtClean="0"/>
          </a:p>
          <a:p>
            <a:pPr eaLnBrk="1" hangingPunct="1">
              <a:buFontTx/>
              <a:buChar char="•"/>
            </a:pPr>
            <a:r>
              <a:rPr lang="en-US" sz="4000" b="1" smtClean="0">
                <a:solidFill>
                  <a:schemeClr val="folHlink"/>
                </a:solidFill>
              </a:rPr>
              <a:t>SLS variants</a:t>
            </a:r>
          </a:p>
          <a:p>
            <a:pPr lvl="1" eaLnBrk="1" hangingPunct="1"/>
            <a:r>
              <a:rPr lang="en-US" sz="3600" b="1" smtClean="0">
                <a:solidFill>
                  <a:schemeClr val="folHlink"/>
                </a:solidFill>
              </a:rPr>
              <a:t>Simulated Annealing</a:t>
            </a:r>
          </a:p>
          <a:p>
            <a:pPr lvl="1" eaLnBrk="1" hangingPunct="1"/>
            <a:r>
              <a:rPr lang="en-US" sz="3600" b="1" smtClean="0"/>
              <a:t>Population Based</a:t>
            </a:r>
          </a:p>
          <a:p>
            <a:pPr lvl="2" eaLnBrk="1" hangingPunct="1"/>
            <a:r>
              <a:rPr lang="en-US" sz="3200" b="1" smtClean="0"/>
              <a:t>Beam search</a:t>
            </a:r>
          </a:p>
          <a:p>
            <a:pPr lvl="2" eaLnBrk="1" hangingPunct="1"/>
            <a:r>
              <a:rPr lang="en-US" sz="3200" b="1" smtClean="0"/>
              <a:t>Genetic Algorithms</a:t>
            </a:r>
          </a:p>
          <a:p>
            <a:pPr lvl="1" eaLnBrk="1" hangingPunct="1">
              <a:buFontTx/>
              <a:buNone/>
            </a:pPr>
            <a:endParaRPr lang="en-US" sz="3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35C3F6-7231-4E94-8313-9114058D2AEC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92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Population Based SLS</a:t>
            </a:r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458200" cy="2592387"/>
          </a:xfrm>
        </p:spPr>
        <p:txBody>
          <a:bodyPr/>
          <a:lstStyle/>
          <a:p>
            <a:pPr eaLnBrk="1" hangingPunct="1"/>
            <a:r>
              <a:rPr lang="en-US" smtClean="0"/>
              <a:t>Often we have more memory than the one required for current node (+ best so far + tabu list)</a:t>
            </a:r>
          </a:p>
          <a:p>
            <a:pPr eaLnBrk="1" hangingPunct="1"/>
            <a:r>
              <a:rPr lang="en-US" b="1" smtClean="0"/>
              <a:t>Key Idea: </a:t>
            </a:r>
            <a:r>
              <a:rPr lang="en-US" smtClean="0"/>
              <a:t>maintain a population of </a:t>
            </a:r>
            <a:r>
              <a:rPr lang="en-US" i="1" smtClean="0"/>
              <a:t>k </a:t>
            </a:r>
            <a:r>
              <a:rPr lang="en-US" smtClean="0"/>
              <a:t> individuals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At every stage, update your population.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Whenever one individual is a solution, report it.</a:t>
            </a:r>
          </a:p>
        </p:txBody>
      </p:sp>
      <p:sp>
        <p:nvSpPr>
          <p:cNvPr id="531481" name="Rectangle 25"/>
          <p:cNvSpPr>
            <a:spLocks noChangeArrowheads="1"/>
          </p:cNvSpPr>
          <p:nvPr/>
        </p:nvSpPr>
        <p:spPr bwMode="auto">
          <a:xfrm>
            <a:off x="-357188" y="3714750"/>
            <a:ext cx="700087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 Unicode MS" pitchFamily="34" charset="-128"/>
              </a:rPr>
              <a:t>Simplest strategy: Parallel Search</a:t>
            </a:r>
          </a:p>
        </p:txBody>
      </p:sp>
      <p:sp>
        <p:nvSpPr>
          <p:cNvPr id="531482" name="Rectangle 26"/>
          <p:cNvSpPr>
            <a:spLocks noChangeArrowheads="1"/>
          </p:cNvSpPr>
          <p:nvPr/>
        </p:nvSpPr>
        <p:spPr bwMode="auto">
          <a:xfrm>
            <a:off x="323850" y="4437063"/>
            <a:ext cx="626268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All searches are independent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Like </a:t>
            </a:r>
            <a:r>
              <a:rPr lang="en-US" i="1">
                <a:latin typeface="Arial Unicode MS" pitchFamily="34" charset="-128"/>
              </a:rPr>
              <a:t>k </a:t>
            </a:r>
            <a:r>
              <a:rPr lang="en-US">
                <a:latin typeface="Arial Unicode MS" pitchFamily="34" charset="-128"/>
              </a:rPr>
              <a:t> restarts</a:t>
            </a:r>
          </a:p>
          <a:p>
            <a:pPr marL="342900" indent="-342900">
              <a:spcBef>
                <a:spcPct val="20000"/>
              </a:spcBef>
            </a:pPr>
            <a:endParaRPr lang="en-US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81" grpId="0"/>
      <p:bldP spid="5314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CC9F09D-1D71-4E7C-A7BA-56E0861E4BDC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Population Based SLS: Beam Search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4582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Non Stochastic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Like parallel search, with </a:t>
            </a:r>
            <a:r>
              <a:rPr lang="en-US" i="1" dirty="0" smtClean="0"/>
              <a:t>k</a:t>
            </a:r>
            <a:r>
              <a:rPr lang="en-US" dirty="0" smtClean="0"/>
              <a:t> individuals, but you choose the </a:t>
            </a:r>
            <a:r>
              <a:rPr lang="en-US" i="1" dirty="0" smtClean="0"/>
              <a:t>k</a:t>
            </a:r>
            <a:r>
              <a:rPr lang="en-US" dirty="0" smtClean="0"/>
              <a:t> best out of </a:t>
            </a:r>
            <a:r>
              <a:rPr lang="en-US" dirty="0" smtClean="0">
                <a:solidFill>
                  <a:schemeClr val="accent6"/>
                </a:solidFill>
              </a:rPr>
              <a:t>all of the neighbors</a:t>
            </a:r>
            <a:r>
              <a:rPr lang="en-US" dirty="0" smtClean="0"/>
              <a:t>.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Useful information is passed among the k parallel search thread</a:t>
            </a: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r>
              <a:rPr lang="en-US" sz="2400" b="1" dirty="0" smtClean="0"/>
              <a:t>Troublesome case:</a:t>
            </a:r>
            <a:r>
              <a:rPr lang="en-US" sz="2400" dirty="0" smtClean="0"/>
              <a:t> If one individual generates several good neighbors and the other k-1 all generate bad successors….</a:t>
            </a: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DACE40E-B6DB-453B-9483-7624EF50616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12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012113" cy="684212"/>
          </a:xfrm>
        </p:spPr>
        <p:txBody>
          <a:bodyPr/>
          <a:lstStyle/>
          <a:p>
            <a:pPr eaLnBrk="1" hangingPunct="1"/>
            <a:r>
              <a:rPr lang="en-US" smtClean="0"/>
              <a:t>Population Based SLS: Stochastic Beam Search</a:t>
            </a:r>
          </a:p>
        </p:txBody>
      </p:sp>
      <p:sp>
        <p:nvSpPr>
          <p:cNvPr id="112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8458200" cy="511175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b="1" dirty="0" smtClean="0"/>
              <a:t>Non Stochastic </a:t>
            </a:r>
            <a:r>
              <a:rPr lang="en-US" dirty="0" smtClean="0"/>
              <a:t>Beam Search may suffer from lack of diversity among the k individual </a:t>
            </a:r>
            <a:r>
              <a:rPr lang="en-US" sz="2400" dirty="0" smtClean="0"/>
              <a:t>(just a more expensive hill climbing)</a:t>
            </a:r>
          </a:p>
          <a:p>
            <a:pPr eaLnBrk="1" hangingPunct="1">
              <a:buFontTx/>
              <a:buChar char="•"/>
            </a:pPr>
            <a:r>
              <a:rPr lang="en-US" b="1" dirty="0" smtClean="0"/>
              <a:t>Stochastic</a:t>
            </a:r>
            <a:r>
              <a:rPr lang="en-US" dirty="0" smtClean="0"/>
              <a:t> version alleviates this problem:</a:t>
            </a:r>
          </a:p>
          <a:p>
            <a:pPr lvl="1" eaLnBrk="1" hangingPunct="1"/>
            <a:r>
              <a:rPr lang="en-US" dirty="0" smtClean="0"/>
              <a:t>Selects the k individuals at random</a:t>
            </a:r>
          </a:p>
          <a:p>
            <a:pPr lvl="1" eaLnBrk="1" hangingPunct="1"/>
            <a:r>
              <a:rPr lang="en-US" dirty="0" smtClean="0"/>
              <a:t>But probability of selection proportional to their value </a:t>
            </a:r>
            <a:r>
              <a:rPr lang="en-US" sz="2000" dirty="0" smtClean="0"/>
              <a:t>(according to scoring function)</a:t>
            </a:r>
            <a:endParaRPr lang="en-US" dirty="0" smtClean="0"/>
          </a:p>
          <a:p>
            <a:pPr eaLnBrk="1" hangingPunct="1"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90BED13-369B-4EC4-BE15-4ABADBD9ADC8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Stochastic Beam Search: Advantages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85875"/>
            <a:ext cx="9358313" cy="4495800"/>
          </a:xfrm>
        </p:spPr>
        <p:txBody>
          <a:bodyPr/>
          <a:lstStyle/>
          <a:p>
            <a:pPr lvl="1" eaLnBrk="1" hangingPunct="1"/>
            <a:r>
              <a:rPr lang="en-US" sz="2800" smtClean="0"/>
              <a:t>It </a:t>
            </a:r>
            <a:r>
              <a:rPr lang="en-US" sz="2800" b="1" smtClean="0"/>
              <a:t>maintains diversity</a:t>
            </a:r>
            <a:r>
              <a:rPr lang="en-US" sz="2800" smtClean="0"/>
              <a:t> in the population.</a:t>
            </a:r>
          </a:p>
          <a:p>
            <a:pPr lvl="1" eaLnBrk="1" hangingPunct="1"/>
            <a:r>
              <a:rPr lang="en-US" sz="2800" b="1" smtClean="0"/>
              <a:t>Biological metaphor </a:t>
            </a:r>
            <a:r>
              <a:rPr lang="en-US" sz="2800" smtClean="0"/>
              <a:t>(asexual reproduction): </a:t>
            </a:r>
          </a:p>
          <a:p>
            <a:pPr lvl="2" eaLnBrk="1" hangingPunct="1"/>
            <a:r>
              <a:rPr lang="en-US" sz="2400" smtClean="0"/>
              <a:t>each individual generates  “</a:t>
            </a:r>
            <a:r>
              <a:rPr lang="en-US" sz="2400" smtClean="0">
                <a:solidFill>
                  <a:schemeClr val="accent2"/>
                </a:solidFill>
              </a:rPr>
              <a:t>mutated</a:t>
            </a:r>
            <a:r>
              <a:rPr lang="en-US" sz="2400" smtClean="0"/>
              <a:t>” copies of itself (its neighbors)</a:t>
            </a:r>
          </a:p>
          <a:p>
            <a:pPr lvl="2" eaLnBrk="1" hangingPunct="1"/>
            <a:r>
              <a:rPr lang="en-US" sz="2400" smtClean="0"/>
              <a:t>The scoring function value reflects </a:t>
            </a:r>
            <a:r>
              <a:rPr lang="en-US" sz="2400" smtClean="0">
                <a:solidFill>
                  <a:schemeClr val="accent2"/>
                </a:solidFill>
              </a:rPr>
              <a:t>the fitness </a:t>
            </a:r>
            <a:r>
              <a:rPr lang="en-US" sz="2400" smtClean="0"/>
              <a:t>of the individual</a:t>
            </a:r>
          </a:p>
          <a:p>
            <a:pPr lvl="2" eaLnBrk="1" hangingPunct="1"/>
            <a:r>
              <a:rPr lang="en-US" sz="2400" smtClean="0"/>
              <a:t>the higher the fitness the more likely the individual will survive (i.e., the neighbor will be in the next generation)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CB1C562-A771-4BB5-94EE-C6669ECCB1F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4000" smtClean="0">
                <a:solidFill>
                  <a:schemeClr val="bg2"/>
                </a:solidFill>
              </a:rPr>
              <a:t>Recap SLS</a:t>
            </a:r>
            <a:endParaRPr lang="en-US" sz="4000" b="1" smtClean="0"/>
          </a:p>
          <a:p>
            <a:pPr eaLnBrk="1" hangingPunct="1">
              <a:buFontTx/>
              <a:buChar char="•"/>
            </a:pPr>
            <a:r>
              <a:rPr lang="en-US" sz="4000" b="1" smtClean="0">
                <a:solidFill>
                  <a:schemeClr val="folHlink"/>
                </a:solidFill>
              </a:rPr>
              <a:t>SLS variants</a:t>
            </a:r>
          </a:p>
          <a:p>
            <a:pPr lvl="1" eaLnBrk="1" hangingPunct="1"/>
            <a:r>
              <a:rPr lang="en-US" sz="3600" b="1" smtClean="0">
                <a:solidFill>
                  <a:schemeClr val="folHlink"/>
                </a:solidFill>
              </a:rPr>
              <a:t>Simulated Annealing</a:t>
            </a:r>
          </a:p>
          <a:p>
            <a:pPr lvl="1" eaLnBrk="1" hangingPunct="1"/>
            <a:r>
              <a:rPr lang="en-US" sz="3600" b="1" smtClean="0">
                <a:solidFill>
                  <a:schemeClr val="folHlink"/>
                </a:solidFill>
              </a:rPr>
              <a:t>Population Based</a:t>
            </a:r>
          </a:p>
          <a:p>
            <a:pPr lvl="2" eaLnBrk="1" hangingPunct="1"/>
            <a:r>
              <a:rPr lang="en-US" sz="3200" b="1" smtClean="0">
                <a:solidFill>
                  <a:schemeClr val="folHlink"/>
                </a:solidFill>
              </a:rPr>
              <a:t>Beam search</a:t>
            </a:r>
          </a:p>
          <a:p>
            <a:pPr lvl="2" eaLnBrk="1" hangingPunct="1"/>
            <a:r>
              <a:rPr lang="en-US" sz="3200" b="1" smtClean="0"/>
              <a:t>Genetic Algorithms</a:t>
            </a:r>
          </a:p>
          <a:p>
            <a:pPr lvl="1" eaLnBrk="1" hangingPunct="1">
              <a:buFontTx/>
              <a:buNone/>
            </a:pPr>
            <a:endParaRPr lang="en-US" sz="3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B23F1AF7-A888-4A88-8057-795914B5F2EE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2295" name="Rectangle 2"/>
          <p:cNvSpPr>
            <a:spLocks noGrp="1" noChangeArrowheads="1"/>
          </p:cNvSpPr>
          <p:nvPr>
            <p:ph type="title"/>
          </p:nvPr>
        </p:nvSpPr>
        <p:spPr>
          <a:xfrm>
            <a:off x="-266700" y="101600"/>
            <a:ext cx="9467850" cy="685800"/>
          </a:xfrm>
        </p:spPr>
        <p:txBody>
          <a:bodyPr/>
          <a:lstStyle/>
          <a:p>
            <a:pPr eaLnBrk="1" hangingPunct="1"/>
            <a:r>
              <a:rPr lang="en-US" smtClean="0"/>
              <a:t>Population Based SLS: Genetic Algorithms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820150" cy="5521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r>
              <a:rPr lang="en-US" smtClean="0"/>
              <a:t>Start with </a:t>
            </a:r>
            <a:r>
              <a:rPr lang="en-US" i="1" smtClean="0"/>
              <a:t>k</a:t>
            </a:r>
            <a:r>
              <a:rPr lang="en-US" smtClean="0"/>
              <a:t> randomly generated individuals (</a:t>
            </a:r>
            <a:r>
              <a:rPr lang="en-US" smtClean="0">
                <a:solidFill>
                  <a:schemeClr val="accent2"/>
                </a:solidFill>
              </a:rPr>
              <a:t>population</a:t>
            </a:r>
            <a:r>
              <a:rPr lang="en-US" smtClean="0"/>
              <a:t>)</a:t>
            </a:r>
            <a:endParaRPr lang="en-US" sz="2400" smtClean="0"/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endParaRPr lang="en-US" smtClean="0"/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r>
              <a:rPr lang="en-US" smtClean="0"/>
              <a:t>An individual is represented as a string over a finite alphabet (often a string of 0s and 1s)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endParaRPr lang="en-US" smtClean="0"/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r>
              <a:rPr lang="en-US" smtClean="0"/>
              <a:t>A successor is generated by combining two parent individuals </a:t>
            </a:r>
            <a:r>
              <a:rPr lang="en-US" sz="2400" smtClean="0"/>
              <a:t>(loosely analogous to how DNA is spliced in sexual reproduction)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endParaRPr lang="en-US" smtClean="0"/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r>
              <a:rPr lang="en-US" smtClean="0"/>
              <a:t>Evaluation/Scoring function (</a:t>
            </a:r>
            <a:r>
              <a:rPr lang="en-US" smtClean="0">
                <a:solidFill>
                  <a:schemeClr val="accent2"/>
                </a:solidFill>
              </a:rPr>
              <a:t>fitness function</a:t>
            </a:r>
            <a:r>
              <a:rPr lang="en-US" smtClean="0"/>
              <a:t>). Higher values for better individuals.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endParaRPr lang="en-US" smtClean="0"/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FontTx/>
              <a:buChar char="•"/>
            </a:pPr>
            <a:r>
              <a:rPr lang="en-US" smtClean="0"/>
              <a:t>Produce the next generation of individuals by </a:t>
            </a:r>
            <a:r>
              <a:rPr lang="en-US" smtClean="0">
                <a:solidFill>
                  <a:schemeClr val="accent2"/>
                </a:solidFill>
              </a:rPr>
              <a:t>selection</a:t>
            </a:r>
            <a:r>
              <a:rPr lang="en-US" smtClean="0"/>
              <a:t>, </a:t>
            </a:r>
            <a:r>
              <a:rPr lang="en-US" smtClean="0">
                <a:solidFill>
                  <a:schemeClr val="accent2"/>
                </a:solidFill>
              </a:rPr>
              <a:t>crossover</a:t>
            </a:r>
            <a:r>
              <a:rPr lang="en-US" smtClean="0"/>
              <a:t>, and </a:t>
            </a:r>
            <a:r>
              <a:rPr lang="en-US" smtClean="0">
                <a:solidFill>
                  <a:schemeClr val="accent2"/>
                </a:solidFill>
              </a:rPr>
              <a:t>mutation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71813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43C0833C-02DF-4BCB-8AD5-737D8EDACE8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33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Genetic algorithms: Example</a:t>
            </a:r>
          </a:p>
        </p:txBody>
      </p:sp>
      <p:pic>
        <p:nvPicPr>
          <p:cNvPr id="13375" name="Picture 4" descr="genetic"/>
          <p:cNvPicPr>
            <a:picLocks noChangeAspect="1" noChangeArrowheads="1"/>
          </p:cNvPicPr>
          <p:nvPr/>
        </p:nvPicPr>
        <p:blipFill>
          <a:blip r:embed="rId4" cstate="print"/>
          <a:srcRect r="75919" b="57210"/>
          <a:stretch>
            <a:fillRect/>
          </a:stretch>
        </p:blipFill>
        <p:spPr bwMode="auto">
          <a:xfrm>
            <a:off x="5867400" y="4149725"/>
            <a:ext cx="2808288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76" name="Picture 5" descr="8queens-crossover"/>
          <p:cNvPicPr>
            <a:picLocks noChangeAspect="1" noChangeArrowheads="1"/>
          </p:cNvPicPr>
          <p:nvPr/>
        </p:nvPicPr>
        <p:blipFill>
          <a:blip r:embed="rId5" cstate="print"/>
          <a:srcRect r="36482" b="2589"/>
          <a:stretch>
            <a:fillRect/>
          </a:stretch>
        </p:blipFill>
        <p:spPr bwMode="auto">
          <a:xfrm>
            <a:off x="611188" y="1557338"/>
            <a:ext cx="5453062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7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640763" cy="576263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Representation and fitness function</a:t>
            </a:r>
          </a:p>
          <a:p>
            <a:pPr eaLnBrk="1" hangingPunct="1"/>
            <a:endParaRPr lang="en-US" smtClean="0"/>
          </a:p>
        </p:txBody>
      </p:sp>
      <p:sp>
        <p:nvSpPr>
          <p:cNvPr id="13378" name="Rectangle 7"/>
          <p:cNvSpPr>
            <a:spLocks noChangeArrowheads="1"/>
          </p:cNvSpPr>
          <p:nvPr/>
        </p:nvSpPr>
        <p:spPr bwMode="auto">
          <a:xfrm>
            <a:off x="0" y="4292600"/>
            <a:ext cx="53641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State:</a:t>
            </a:r>
            <a:r>
              <a:rPr lang="en-US">
                <a:latin typeface="Arial Unicode MS" pitchFamily="34" charset="-128"/>
              </a:rPr>
              <a:t> string over finite alphabet</a:t>
            </a:r>
          </a:p>
          <a:p>
            <a:pPr marL="342900" indent="-342900">
              <a:spcBef>
                <a:spcPct val="20000"/>
              </a:spcBef>
            </a:pPr>
            <a:endParaRPr lang="en-US">
              <a:latin typeface="Arial Unicode MS" pitchFamily="34" charset="-128"/>
            </a:endParaRPr>
          </a:p>
        </p:txBody>
      </p:sp>
      <p:sp>
        <p:nvSpPr>
          <p:cNvPr id="13379" name="Rectangle 8"/>
          <p:cNvSpPr>
            <a:spLocks noChangeArrowheads="1"/>
          </p:cNvSpPr>
          <p:nvPr/>
        </p:nvSpPr>
        <p:spPr bwMode="auto">
          <a:xfrm>
            <a:off x="0" y="5084763"/>
            <a:ext cx="5364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rial Unicode MS" pitchFamily="34" charset="-128"/>
              </a:rPr>
              <a:t>Fitness function:</a:t>
            </a:r>
            <a:r>
              <a:rPr lang="en-US">
                <a:latin typeface="Arial Unicode MS" pitchFamily="34" charset="-128"/>
              </a:rPr>
              <a:t> higher value better states</a:t>
            </a:r>
          </a:p>
          <a:p>
            <a:pPr marL="342900" indent="-342900">
              <a:spcBef>
                <a:spcPct val="20000"/>
              </a:spcBef>
            </a:pPr>
            <a:endParaRPr lang="en-US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E261244-9429-4E6C-A876-282E2E5047A9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43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Genetic algorithms: Example</a:t>
            </a:r>
          </a:p>
        </p:txBody>
      </p:sp>
      <p:sp>
        <p:nvSpPr>
          <p:cNvPr id="143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5013325"/>
            <a:ext cx="5688012" cy="995363"/>
          </a:xfrm>
        </p:spPr>
        <p:txBody>
          <a:bodyPr/>
          <a:lstStyle/>
          <a:p>
            <a:pPr eaLnBrk="1" hangingPunct="1"/>
            <a:r>
              <a:rPr lang="en-US" sz="2000" smtClean="0"/>
              <a:t>24/(24+23+20+11) = 31%</a:t>
            </a:r>
          </a:p>
          <a:p>
            <a:pPr eaLnBrk="1" hangingPunct="1"/>
            <a:r>
              <a:rPr lang="en-US" sz="2000" smtClean="0"/>
              <a:t>23/(24+23+20+11) = 29% etc</a:t>
            </a:r>
          </a:p>
        </p:txBody>
      </p:sp>
      <p:pic>
        <p:nvPicPr>
          <p:cNvPr id="14358" name="Picture 4" descr="genetic"/>
          <p:cNvPicPr>
            <a:picLocks noChangeAspect="1" noChangeArrowheads="1"/>
          </p:cNvPicPr>
          <p:nvPr/>
        </p:nvPicPr>
        <p:blipFill>
          <a:blip r:embed="rId4" cstate="print"/>
          <a:srcRect r="49060" b="2223"/>
          <a:stretch>
            <a:fillRect/>
          </a:stretch>
        </p:blipFill>
        <p:spPr bwMode="auto">
          <a:xfrm>
            <a:off x="2484438" y="2492375"/>
            <a:ext cx="3959225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9" name="Rectangle 6"/>
          <p:cNvSpPr>
            <a:spLocks noChangeArrowheads="1"/>
          </p:cNvSpPr>
          <p:nvPr/>
        </p:nvSpPr>
        <p:spPr bwMode="auto">
          <a:xfrm>
            <a:off x="323850" y="908050"/>
            <a:ext cx="72009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  <a:latin typeface="Arial Unicode MS" pitchFamily="34" charset="-128"/>
              </a:rPr>
              <a:t>Selection</a:t>
            </a:r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: </a:t>
            </a:r>
            <a:r>
              <a:rPr lang="en-US">
                <a:latin typeface="Arial Unicode MS" pitchFamily="34" charset="-128"/>
              </a:rPr>
              <a:t>common strategy, probability of being chosen for reproduction is directly proportional to fitness score</a:t>
            </a:r>
            <a:endParaRPr lang="en-US">
              <a:solidFill>
                <a:schemeClr val="accent2"/>
              </a:solidFill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B0406AB-B0D3-47D3-9360-4A2BD74CF64C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endParaRPr lang="en-US" sz="4000" b="1" smtClean="0"/>
          </a:p>
          <a:p>
            <a:pPr eaLnBrk="1" hangingPunct="1">
              <a:buFontTx/>
              <a:buChar char="•"/>
            </a:pPr>
            <a:r>
              <a:rPr lang="en-US" sz="4000" b="1" smtClean="0"/>
              <a:t>Recap SLS</a:t>
            </a:r>
          </a:p>
          <a:p>
            <a:pPr eaLnBrk="1" hangingPunct="1"/>
            <a:endParaRPr lang="en-US" sz="4000" b="1" smtClean="0"/>
          </a:p>
          <a:p>
            <a:pPr eaLnBrk="1" hangingPunct="1">
              <a:buFontTx/>
              <a:buChar char="•"/>
            </a:pPr>
            <a:r>
              <a:rPr lang="en-US" sz="4000" smtClean="0">
                <a:solidFill>
                  <a:schemeClr val="bg2"/>
                </a:solidFill>
              </a:rPr>
              <a:t>SLS variants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3318518-DF0D-48B3-BF1E-A223D3193B64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53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Genetic algorithms: Example</a:t>
            </a:r>
          </a:p>
        </p:txBody>
      </p:sp>
      <p:pic>
        <p:nvPicPr>
          <p:cNvPr id="15393" name="Picture 3" descr="8queens-crossov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4365625"/>
            <a:ext cx="7326312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94" name="Picture 6" descr="genet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1700213"/>
            <a:ext cx="777240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5" name="Rectangle 7"/>
          <p:cNvSpPr>
            <a:spLocks noChangeArrowheads="1"/>
          </p:cNvSpPr>
          <p:nvPr/>
        </p:nvSpPr>
        <p:spPr bwMode="auto">
          <a:xfrm>
            <a:off x="323850" y="908050"/>
            <a:ext cx="72009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chemeClr val="accent2"/>
                </a:solidFill>
                <a:latin typeface="Arial Unicode MS" pitchFamily="34" charset="-128"/>
              </a:rPr>
              <a:t>Reproduction</a:t>
            </a:r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: </a:t>
            </a:r>
            <a:r>
              <a:rPr lang="en-US">
                <a:latin typeface="Arial Unicode MS" pitchFamily="34" charset="-128"/>
              </a:rPr>
              <a:t>cross-over and mutation</a:t>
            </a:r>
            <a:endParaRPr lang="en-US">
              <a:solidFill>
                <a:schemeClr val="accent2"/>
              </a:solidFill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9A0CDBBD-6565-4DC9-884A-6A2C1E218FA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63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Genetic Algorithms: Conclusions</a:t>
            </a:r>
          </a:p>
        </p:txBody>
      </p:sp>
      <p:sp>
        <p:nvSpPr>
          <p:cNvPr id="163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Their performance is very sensitive to the choice of state representation and fitness function</a:t>
            </a:r>
          </a:p>
          <a:p>
            <a:pPr eaLnBrk="1" hangingPunct="1">
              <a:buFontTx/>
              <a:buChar char="•"/>
            </a:pPr>
            <a:r>
              <a:rPr lang="en-US" b="1" smtClean="0"/>
              <a:t>Extremely slow </a:t>
            </a:r>
            <a:r>
              <a:rPr lang="en-US" smtClean="0"/>
              <a:t>(not surprising as they are inspired by evolution!)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8213606A-C9FB-435B-B790-DDEEDFF581C7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en-US" smtClean="0"/>
              <a:t>Learning Goals for today’s class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786813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/>
              <a:t>You can:</a:t>
            </a: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r>
              <a:rPr lang="en-US" sz="3200" dirty="0"/>
              <a:t>Implement a </a:t>
            </a:r>
            <a:r>
              <a:rPr lang="en-US" sz="3200" dirty="0" err="1"/>
              <a:t>tabu</a:t>
            </a:r>
            <a:r>
              <a:rPr lang="en-US" sz="3200" dirty="0"/>
              <a:t>-list. </a:t>
            </a:r>
            <a:endParaRPr lang="en-US" sz="3200" dirty="0" smtClean="0"/>
          </a:p>
          <a:p>
            <a:pPr eaLnBrk="1" hangingPunct="1">
              <a:buFontTx/>
              <a:buChar char="•"/>
              <a:defRPr/>
            </a:pPr>
            <a:r>
              <a:rPr lang="en-US" sz="3200" dirty="0" smtClean="0"/>
              <a:t>Implement </a:t>
            </a:r>
            <a:r>
              <a:rPr lang="en-US" sz="3200" dirty="0"/>
              <a:t>the simulated annealing algorithm </a:t>
            </a:r>
            <a:endParaRPr lang="en-US" sz="3200" dirty="0" smtClean="0"/>
          </a:p>
          <a:p>
            <a:pPr eaLnBrk="1" hangingPunct="1">
              <a:buFontTx/>
              <a:buChar char="•"/>
              <a:defRPr/>
            </a:pPr>
            <a:r>
              <a:rPr lang="en-US" sz="3200" dirty="0" smtClean="0"/>
              <a:t>Implement </a:t>
            </a:r>
            <a:r>
              <a:rPr lang="en-US" sz="3200" dirty="0"/>
              <a:t>population based SLS algorithms: </a:t>
            </a:r>
            <a:endParaRPr lang="en-US" sz="3200" dirty="0" smtClean="0"/>
          </a:p>
          <a:p>
            <a:pPr lvl="1" eaLnBrk="1" hangingPunct="1">
              <a:defRPr/>
            </a:pPr>
            <a:r>
              <a:rPr lang="en-US" dirty="0">
                <a:ea typeface="+mn-ea"/>
                <a:cs typeface="+mn-cs"/>
              </a:rPr>
              <a:t>B</a:t>
            </a:r>
            <a:r>
              <a:rPr lang="en-US" dirty="0" smtClean="0">
                <a:ea typeface="+mn-ea"/>
                <a:cs typeface="+mn-cs"/>
              </a:rPr>
              <a:t>eam Search </a:t>
            </a:r>
          </a:p>
          <a:p>
            <a:pPr lvl="1" eaLnBrk="1" hangingPunct="1">
              <a:defRPr/>
            </a:pPr>
            <a:r>
              <a:rPr lang="en-US" dirty="0">
                <a:ea typeface="+mn-ea"/>
                <a:cs typeface="+mn-cs"/>
              </a:rPr>
              <a:t>G</a:t>
            </a:r>
            <a:r>
              <a:rPr lang="en-US" dirty="0" smtClean="0">
                <a:ea typeface="+mn-ea"/>
                <a:cs typeface="+mn-cs"/>
              </a:rPr>
              <a:t>enetic Algorithms</a:t>
            </a:r>
            <a:r>
              <a:rPr lang="en-US" dirty="0">
                <a:ea typeface="+mn-ea"/>
                <a:cs typeface="+mn-cs"/>
              </a:rPr>
              <a:t>. </a:t>
            </a: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Explain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>
                <a:ea typeface="+mn-ea"/>
                <a:cs typeface="+mn-cs"/>
              </a:rPr>
              <a:t>pros and </a:t>
            </a:r>
            <a:r>
              <a:rPr lang="en-US" dirty="0" smtClean="0">
                <a:ea typeface="+mn-ea"/>
                <a:cs typeface="+mn-cs"/>
              </a:rPr>
              <a:t>cons of different SLS algorithms 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0" y="5643563"/>
            <a:ext cx="2500313" cy="12144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2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7A92D2F-59EB-45A5-B291-543AC5DEC963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84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US" smtClean="0"/>
              <a:t>Modules we'll cover in this course: R&amp;Rsys</a:t>
            </a:r>
          </a:p>
        </p:txBody>
      </p:sp>
      <p:sp>
        <p:nvSpPr>
          <p:cNvPr id="18448" name="Rectangle 6"/>
          <p:cNvSpPr>
            <a:spLocks noChangeArrowheads="1"/>
          </p:cNvSpPr>
          <p:nvPr/>
        </p:nvSpPr>
        <p:spPr bwMode="auto">
          <a:xfrm>
            <a:off x="323850" y="765175"/>
            <a:ext cx="27368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endParaRPr lang="en-US">
              <a:latin typeface="Arial Unicode MS" pitchFamily="34" charset="-128"/>
            </a:endParaRPr>
          </a:p>
        </p:txBody>
      </p:sp>
      <p:sp>
        <p:nvSpPr>
          <p:cNvPr id="1844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57750" y="785813"/>
            <a:ext cx="2428875" cy="503237"/>
          </a:xfrm>
        </p:spPr>
        <p:txBody>
          <a:bodyPr/>
          <a:lstStyle/>
          <a:p>
            <a:pPr eaLnBrk="1" hangingPunct="1"/>
            <a:r>
              <a:rPr lang="en-US" b="1" smtClean="0"/>
              <a:t>Environment</a:t>
            </a:r>
          </a:p>
        </p:txBody>
      </p:sp>
      <p:sp>
        <p:nvSpPr>
          <p:cNvPr id="18450" name="Rectangle 8"/>
          <p:cNvSpPr>
            <a:spLocks noChangeArrowheads="1"/>
          </p:cNvSpPr>
          <p:nvPr/>
        </p:nvSpPr>
        <p:spPr bwMode="auto">
          <a:xfrm>
            <a:off x="0" y="1500188"/>
            <a:ext cx="1701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>
                <a:latin typeface="Arial Unicode MS" pitchFamily="34" charset="-128"/>
              </a:rPr>
              <a:t>Problem</a:t>
            </a:r>
          </a:p>
        </p:txBody>
      </p:sp>
      <p:sp>
        <p:nvSpPr>
          <p:cNvPr id="18451" name="Rectangle 9"/>
          <p:cNvSpPr>
            <a:spLocks noChangeArrowheads="1"/>
          </p:cNvSpPr>
          <p:nvPr/>
        </p:nvSpPr>
        <p:spPr bwMode="auto">
          <a:xfrm>
            <a:off x="1000125" y="3500438"/>
            <a:ext cx="15128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dirty="0" smtClean="0">
                <a:latin typeface="Arial Unicode MS" pitchFamily="34" charset="-128"/>
              </a:rPr>
              <a:t>Query</a:t>
            </a:r>
            <a:endParaRPr lang="en-US" sz="2400" dirty="0">
              <a:latin typeface="Arial Unicode MS" pitchFamily="34" charset="-128"/>
            </a:endParaRPr>
          </a:p>
        </p:txBody>
      </p:sp>
      <p:sp>
        <p:nvSpPr>
          <p:cNvPr id="18452" name="Rectangle 10"/>
          <p:cNvSpPr>
            <a:spLocks noChangeArrowheads="1"/>
          </p:cNvSpPr>
          <p:nvPr/>
        </p:nvSpPr>
        <p:spPr bwMode="auto">
          <a:xfrm>
            <a:off x="928688" y="5143500"/>
            <a:ext cx="1601787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Planning</a:t>
            </a:r>
          </a:p>
        </p:txBody>
      </p:sp>
      <p:sp>
        <p:nvSpPr>
          <p:cNvPr id="18453" name="Rectangle 11"/>
          <p:cNvSpPr>
            <a:spLocks noChangeArrowheads="1"/>
          </p:cNvSpPr>
          <p:nvPr/>
        </p:nvSpPr>
        <p:spPr bwMode="auto">
          <a:xfrm>
            <a:off x="3357563" y="1214438"/>
            <a:ext cx="2159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Deterministic</a:t>
            </a:r>
          </a:p>
        </p:txBody>
      </p:sp>
      <p:sp>
        <p:nvSpPr>
          <p:cNvPr id="18454" name="Rectangle 12"/>
          <p:cNvSpPr>
            <a:spLocks noChangeArrowheads="1"/>
          </p:cNvSpPr>
          <p:nvPr/>
        </p:nvSpPr>
        <p:spPr bwMode="auto">
          <a:xfrm>
            <a:off x="6500813" y="1143000"/>
            <a:ext cx="2159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Stochastic</a:t>
            </a:r>
          </a:p>
        </p:txBody>
      </p:sp>
      <p:sp>
        <p:nvSpPr>
          <p:cNvPr id="18455" name="Rectangle 13"/>
          <p:cNvSpPr>
            <a:spLocks noChangeArrowheads="1"/>
          </p:cNvSpPr>
          <p:nvPr/>
        </p:nvSpPr>
        <p:spPr bwMode="auto">
          <a:xfrm>
            <a:off x="2786063" y="1643063"/>
            <a:ext cx="6143625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Line 14"/>
          <p:cNvSpPr>
            <a:spLocks noChangeShapeType="1"/>
          </p:cNvSpPr>
          <p:nvPr/>
        </p:nvSpPr>
        <p:spPr bwMode="auto">
          <a:xfrm flipH="1">
            <a:off x="5786438" y="1643063"/>
            <a:ext cx="46037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7" name="Rectangle 16"/>
          <p:cNvSpPr>
            <a:spLocks noChangeArrowheads="1"/>
          </p:cNvSpPr>
          <p:nvPr/>
        </p:nvSpPr>
        <p:spPr bwMode="auto">
          <a:xfrm>
            <a:off x="4286250" y="2000250"/>
            <a:ext cx="1295400" cy="5032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Search</a:t>
            </a:r>
          </a:p>
        </p:txBody>
      </p:sp>
      <p:sp>
        <p:nvSpPr>
          <p:cNvPr id="18458" name="Rectangle 17"/>
          <p:cNvSpPr>
            <a:spLocks noChangeArrowheads="1"/>
          </p:cNvSpPr>
          <p:nvPr/>
        </p:nvSpPr>
        <p:spPr bwMode="auto">
          <a:xfrm>
            <a:off x="2786063" y="1643063"/>
            <a:ext cx="2786062" cy="3571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Arc Consistency</a:t>
            </a:r>
          </a:p>
        </p:txBody>
      </p:sp>
      <p:sp>
        <p:nvSpPr>
          <p:cNvPr id="18459" name="Rectangle 18"/>
          <p:cNvSpPr>
            <a:spLocks noChangeArrowheads="1"/>
          </p:cNvSpPr>
          <p:nvPr/>
        </p:nvSpPr>
        <p:spPr bwMode="auto">
          <a:xfrm>
            <a:off x="3357563" y="3786188"/>
            <a:ext cx="1295400" cy="5032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Search</a:t>
            </a:r>
          </a:p>
        </p:txBody>
      </p:sp>
      <p:sp>
        <p:nvSpPr>
          <p:cNvPr id="18460" name="Rectangle 20"/>
          <p:cNvSpPr>
            <a:spLocks noChangeArrowheads="1"/>
          </p:cNvSpPr>
          <p:nvPr/>
        </p:nvSpPr>
        <p:spPr bwMode="auto">
          <a:xfrm>
            <a:off x="3500438" y="5357813"/>
            <a:ext cx="1176337" cy="5032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Search</a:t>
            </a:r>
          </a:p>
        </p:txBody>
      </p:sp>
      <p:sp>
        <p:nvSpPr>
          <p:cNvPr id="18461" name="Rectangle 23"/>
          <p:cNvSpPr>
            <a:spLocks noChangeArrowheads="1"/>
          </p:cNvSpPr>
          <p:nvPr/>
        </p:nvSpPr>
        <p:spPr bwMode="auto">
          <a:xfrm>
            <a:off x="6286500" y="5786438"/>
            <a:ext cx="2665413" cy="412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Value Iteration</a:t>
            </a:r>
          </a:p>
        </p:txBody>
      </p:sp>
      <p:sp>
        <p:nvSpPr>
          <p:cNvPr id="18462" name="Rectangle 24"/>
          <p:cNvSpPr>
            <a:spLocks noChangeArrowheads="1"/>
          </p:cNvSpPr>
          <p:nvPr/>
        </p:nvSpPr>
        <p:spPr bwMode="auto">
          <a:xfrm>
            <a:off x="6357938" y="3500438"/>
            <a:ext cx="2428875" cy="5032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Var. Elimination</a:t>
            </a:r>
          </a:p>
        </p:txBody>
      </p:sp>
      <p:sp>
        <p:nvSpPr>
          <p:cNvPr id="18463" name="Rectangle 9"/>
          <p:cNvSpPr>
            <a:spLocks noChangeArrowheads="1"/>
          </p:cNvSpPr>
          <p:nvPr/>
        </p:nvSpPr>
        <p:spPr bwMode="auto">
          <a:xfrm>
            <a:off x="642938" y="2214563"/>
            <a:ext cx="221456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Constraint Satisfaction</a:t>
            </a:r>
          </a:p>
        </p:txBody>
      </p:sp>
      <p:sp>
        <p:nvSpPr>
          <p:cNvPr id="18464" name="Rectangle 9"/>
          <p:cNvSpPr>
            <a:spLocks noChangeArrowheads="1"/>
          </p:cNvSpPr>
          <p:nvPr/>
        </p:nvSpPr>
        <p:spPr bwMode="auto">
          <a:xfrm>
            <a:off x="2714625" y="3429000"/>
            <a:ext cx="15128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Logics</a:t>
            </a:r>
          </a:p>
        </p:txBody>
      </p:sp>
      <p:sp>
        <p:nvSpPr>
          <p:cNvPr id="18465" name="Rectangle 9"/>
          <p:cNvSpPr>
            <a:spLocks noChangeArrowheads="1"/>
          </p:cNvSpPr>
          <p:nvPr/>
        </p:nvSpPr>
        <p:spPr bwMode="auto">
          <a:xfrm>
            <a:off x="2857500" y="4643438"/>
            <a:ext cx="151288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STRIPS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643188" y="3000375"/>
            <a:ext cx="62865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643188" y="4429125"/>
            <a:ext cx="62865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68" name="Rectangle 9"/>
          <p:cNvSpPr>
            <a:spLocks noChangeArrowheads="1"/>
          </p:cNvSpPr>
          <p:nvPr/>
        </p:nvSpPr>
        <p:spPr bwMode="auto">
          <a:xfrm>
            <a:off x="5715000" y="3071813"/>
            <a:ext cx="20002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Belief Nets</a:t>
            </a:r>
          </a:p>
        </p:txBody>
      </p:sp>
      <p:sp>
        <p:nvSpPr>
          <p:cNvPr id="18469" name="Rectangle 9"/>
          <p:cNvSpPr>
            <a:spLocks noChangeArrowheads="1"/>
          </p:cNvSpPr>
          <p:nvPr/>
        </p:nvSpPr>
        <p:spPr bwMode="auto">
          <a:xfrm>
            <a:off x="2714625" y="2286000"/>
            <a:ext cx="17859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Vars + 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Constraints</a:t>
            </a:r>
          </a:p>
        </p:txBody>
      </p:sp>
      <p:sp>
        <p:nvSpPr>
          <p:cNvPr id="18470" name="Rectangle 9"/>
          <p:cNvSpPr>
            <a:spLocks noChangeArrowheads="1"/>
          </p:cNvSpPr>
          <p:nvPr/>
        </p:nvSpPr>
        <p:spPr bwMode="auto">
          <a:xfrm>
            <a:off x="5857875" y="4500563"/>
            <a:ext cx="235743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Decision Nets</a:t>
            </a:r>
          </a:p>
        </p:txBody>
      </p:sp>
      <p:sp>
        <p:nvSpPr>
          <p:cNvPr id="18471" name="Rectangle 9"/>
          <p:cNvSpPr>
            <a:spLocks noChangeArrowheads="1"/>
          </p:cNvSpPr>
          <p:nvPr/>
        </p:nvSpPr>
        <p:spPr bwMode="auto">
          <a:xfrm>
            <a:off x="5857875" y="5429250"/>
            <a:ext cx="29289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Markov Processes</a:t>
            </a:r>
          </a:p>
        </p:txBody>
      </p:sp>
      <p:sp>
        <p:nvSpPr>
          <p:cNvPr id="18472" name="Rectangle 24"/>
          <p:cNvSpPr>
            <a:spLocks noChangeArrowheads="1"/>
          </p:cNvSpPr>
          <p:nvPr/>
        </p:nvSpPr>
        <p:spPr bwMode="auto">
          <a:xfrm>
            <a:off x="6429375" y="4857750"/>
            <a:ext cx="2428875" cy="5032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Var. Elimination</a:t>
            </a:r>
          </a:p>
        </p:txBody>
      </p:sp>
      <p:sp>
        <p:nvSpPr>
          <p:cNvPr id="18473" name="Rectangle 8"/>
          <p:cNvSpPr>
            <a:spLocks noChangeArrowheads="1"/>
          </p:cNvSpPr>
          <p:nvPr/>
        </p:nvSpPr>
        <p:spPr bwMode="auto">
          <a:xfrm>
            <a:off x="0" y="2786063"/>
            <a:ext cx="1000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Static</a:t>
            </a:r>
          </a:p>
        </p:txBody>
      </p:sp>
      <p:sp>
        <p:nvSpPr>
          <p:cNvPr id="18474" name="Rectangle 8"/>
          <p:cNvSpPr>
            <a:spLocks noChangeArrowheads="1"/>
          </p:cNvSpPr>
          <p:nvPr/>
        </p:nvSpPr>
        <p:spPr bwMode="auto">
          <a:xfrm>
            <a:off x="0" y="4500563"/>
            <a:ext cx="178593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Arial Unicode MS" pitchFamily="34" charset="-128"/>
              </a:rPr>
              <a:t>Sequential</a:t>
            </a:r>
          </a:p>
        </p:txBody>
      </p:sp>
      <p:sp>
        <p:nvSpPr>
          <p:cNvPr id="41" name="Left Brace 40"/>
          <p:cNvSpPr/>
          <p:nvPr/>
        </p:nvSpPr>
        <p:spPr>
          <a:xfrm>
            <a:off x="857250" y="2214563"/>
            <a:ext cx="142875" cy="200025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476" name="Rectangle 9"/>
          <p:cNvSpPr>
            <a:spLocks noChangeArrowheads="1"/>
          </p:cNvSpPr>
          <p:nvPr/>
        </p:nvSpPr>
        <p:spPr bwMode="auto">
          <a:xfrm>
            <a:off x="0" y="5715000"/>
            <a:ext cx="2428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</a:pPr>
            <a:r>
              <a:rPr lang="en-US" sz="2400" i="1">
                <a:latin typeface="Arial Unicode MS" pitchFamily="34" charset="-128"/>
              </a:rPr>
              <a:t>Representation</a:t>
            </a:r>
          </a:p>
        </p:txBody>
      </p:sp>
      <p:sp>
        <p:nvSpPr>
          <p:cNvPr id="18477" name="Rectangle 20"/>
          <p:cNvSpPr>
            <a:spLocks noChangeArrowheads="1"/>
          </p:cNvSpPr>
          <p:nvPr/>
        </p:nvSpPr>
        <p:spPr bwMode="auto">
          <a:xfrm>
            <a:off x="127000" y="6037263"/>
            <a:ext cx="2143125" cy="7143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Reasoning</a:t>
            </a:r>
          </a:p>
          <a:p>
            <a:pPr marL="342900" indent="-342900" algn="ctr"/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Technique</a:t>
            </a:r>
          </a:p>
        </p:txBody>
      </p:sp>
      <p:sp>
        <p:nvSpPr>
          <p:cNvPr id="18478" name="Rectangle 16"/>
          <p:cNvSpPr>
            <a:spLocks noChangeArrowheads="1"/>
          </p:cNvSpPr>
          <p:nvPr/>
        </p:nvSpPr>
        <p:spPr bwMode="auto">
          <a:xfrm>
            <a:off x="4857750" y="2571750"/>
            <a:ext cx="785813" cy="3571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  <a:latin typeface="Arial Unicode MS" pitchFamily="34" charset="-128"/>
              </a:rPr>
              <a:t>SLS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2350B46-045F-4FB7-8D5E-4862F52D36F7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class</a:t>
            </a:r>
            <a:endParaRPr lang="en-US" i="1" baseline="30000" smtClean="0"/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893175" cy="5616575"/>
          </a:xfrm>
        </p:spPr>
        <p:txBody>
          <a:bodyPr/>
          <a:lstStyle/>
          <a:p>
            <a:pPr lvl="1" eaLnBrk="1" hangingPunct="1">
              <a:lnSpc>
                <a:spcPct val="60000"/>
              </a:lnSpc>
              <a:buFontTx/>
              <a:buNone/>
            </a:pPr>
            <a:endParaRPr lang="en-US" sz="2000" smtClean="0"/>
          </a:p>
          <a:p>
            <a:pPr eaLnBrk="1" hangingPunct="1">
              <a:buFontTx/>
              <a:buChar char="•"/>
            </a:pPr>
            <a:endParaRPr lang="en-US" sz="2400" smtClean="0"/>
          </a:p>
          <a:p>
            <a:pPr lvl="1" eaLnBrk="1" hangingPunct="1"/>
            <a:endParaRPr lang="en-US" sz="2000" smtClean="0"/>
          </a:p>
        </p:txBody>
      </p:sp>
      <p:sp>
        <p:nvSpPr>
          <p:cNvPr id="28678" name="Rectangle 4"/>
          <p:cNvSpPr>
            <a:spLocks noChangeArrowheads="1"/>
          </p:cNvSpPr>
          <p:nvPr/>
        </p:nvSpPr>
        <p:spPr bwMode="auto">
          <a:xfrm>
            <a:off x="395288" y="1125538"/>
            <a:ext cx="7462860" cy="187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>
                <a:latin typeface="Arial Unicode MS" pitchFamily="34" charset="-128"/>
              </a:rPr>
              <a:t>How to select and organize a sequence of actions to achieve a given goal…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 smtClean="0">
                <a:latin typeface="Arial Unicode MS" pitchFamily="34" charset="-128"/>
              </a:rPr>
              <a:t>………………</a:t>
            </a:r>
          </a:p>
          <a:p>
            <a:pPr marL="342900" indent="-342900">
              <a:spcBef>
                <a:spcPct val="20000"/>
              </a:spcBef>
            </a:pPr>
            <a:endParaRPr lang="en-US" dirty="0" smtClean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 smtClean="0">
                <a:latin typeface="Arial Unicode MS" pitchFamily="34" charset="-128"/>
              </a:rPr>
              <a:t>Start </a:t>
            </a:r>
            <a:r>
              <a:rPr lang="en-US" dirty="0">
                <a:latin typeface="Arial Unicode MS" pitchFamily="34" charset="-128"/>
              </a:rPr>
              <a:t>Planning (</a:t>
            </a:r>
            <a:r>
              <a:rPr lang="en-US" dirty="0" err="1">
                <a:latin typeface="Arial Unicode MS" pitchFamily="34" charset="-128"/>
              </a:rPr>
              <a:t>Chp</a:t>
            </a:r>
            <a:r>
              <a:rPr lang="en-US" dirty="0">
                <a:latin typeface="Arial Unicode MS" pitchFamily="34" charset="-128"/>
              </a:rPr>
              <a:t>  </a:t>
            </a:r>
            <a:r>
              <a:rPr lang="en-US" dirty="0" smtClean="0">
                <a:latin typeface="Arial Unicode MS" pitchFamily="34" charset="-128"/>
              </a:rPr>
              <a:t>8.1-8.2)</a:t>
            </a:r>
            <a:endParaRPr lang="en-US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322, Lecture 13</a:t>
            </a:r>
          </a:p>
        </p:txBody>
      </p:sp>
      <p:sp>
        <p:nvSpPr>
          <p:cNvPr id="194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BC2461A4-BD64-4AC6-B40D-6005BC09998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946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5888"/>
            <a:ext cx="8534400" cy="685800"/>
          </a:xfrm>
        </p:spPr>
        <p:txBody>
          <a:bodyPr/>
          <a:lstStyle/>
          <a:p>
            <a:pPr algn="l" eaLnBrk="1" hangingPunct="1"/>
            <a:r>
              <a:rPr lang="en-US" sz="4400" smtClean="0"/>
              <a:t>Feedback summary  </a:t>
            </a:r>
            <a:r>
              <a:rPr lang="en-US" sz="4400" smtClean="0">
                <a:solidFill>
                  <a:srgbClr val="009900"/>
                </a:solidFill>
                <a:sym typeface="Wingdings" pitchFamily="2" charset="2"/>
              </a:rPr>
              <a:t></a:t>
            </a:r>
            <a:r>
              <a:rPr lang="en-US" sz="4400" smtClean="0">
                <a:sym typeface="Wingdings" pitchFamily="2" charset="2"/>
              </a:rPr>
              <a:t>    </a:t>
            </a:r>
            <a:r>
              <a:rPr lang="en-US" sz="4400" smtClean="0">
                <a:solidFill>
                  <a:srgbClr val="FF0000"/>
                </a:solidFill>
                <a:sym typeface="Wingdings" pitchFamily="2" charset="2"/>
              </a:rPr>
              <a:t></a:t>
            </a:r>
            <a:endParaRPr lang="en-US" sz="4400" smtClean="0">
              <a:solidFill>
                <a:srgbClr val="FF0000"/>
              </a:solidFill>
            </a:endParaRPr>
          </a:p>
        </p:txBody>
      </p:sp>
      <p:sp>
        <p:nvSpPr>
          <p:cNvPr id="1946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6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9432925" cy="4857750"/>
          </a:xfrm>
        </p:spPr>
        <p:txBody>
          <a:bodyPr/>
          <a:lstStyle/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Assignments 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prog</a:t>
            </a:r>
            <a:r>
              <a:rPr lang="en-US" sz="2400" i="1" dirty="0" smtClean="0"/>
              <a:t>. , unclear)</a:t>
            </a:r>
            <a:r>
              <a:rPr lang="en-US" sz="2400" dirty="0" smtClean="0"/>
              <a:t>		 </a:t>
            </a:r>
            <a:r>
              <a:rPr lang="en-US" sz="2400" dirty="0" smtClean="0">
                <a:solidFill>
                  <a:srgbClr val="009900"/>
                </a:solidFill>
              </a:rPr>
              <a:t>10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12</a:t>
            </a:r>
            <a:r>
              <a:rPr lang="en-US" sz="2400" dirty="0" smtClean="0"/>
              <a:t> 	</a:t>
            </a:r>
            <a:r>
              <a:rPr lang="en-US" sz="2400" dirty="0" smtClean="0">
                <a:solidFill>
                  <a:srgbClr val="FF0000"/>
                </a:solidFill>
              </a:rPr>
              <a:t>(-2)</a:t>
            </a: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 Practice Exercises </a:t>
            </a:r>
            <a:r>
              <a:rPr lang="en-US" sz="2400" i="1" dirty="0" smtClean="0"/>
              <a:t>(too easy)</a:t>
            </a:r>
            <a:r>
              <a:rPr lang="en-US" sz="2400" dirty="0" smtClean="0"/>
              <a:t>		  </a:t>
            </a:r>
            <a:r>
              <a:rPr lang="en-US" sz="2400" dirty="0" smtClean="0">
                <a:solidFill>
                  <a:srgbClr val="00B050"/>
                </a:solidFill>
              </a:rPr>
              <a:t>6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FF0000"/>
                </a:solidFill>
              </a:rPr>
              <a:t>4 </a:t>
            </a: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00B050"/>
                </a:solidFill>
              </a:rPr>
              <a:t> 	(+2)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TAs						  </a:t>
            </a:r>
            <a:r>
              <a:rPr lang="en-US" sz="2400" dirty="0" smtClean="0">
                <a:solidFill>
                  <a:srgbClr val="009900"/>
                </a:solidFill>
              </a:rPr>
              <a:t>6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/>
              <a:t>       </a:t>
            </a:r>
            <a:r>
              <a:rPr lang="en-US" sz="24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 	</a:t>
            </a:r>
            <a:r>
              <a:rPr lang="en-US" sz="2400" dirty="0" smtClean="0">
                <a:solidFill>
                  <a:srgbClr val="00B050"/>
                </a:solidFill>
              </a:rPr>
              <a:t>(+6) </a:t>
            </a: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Lectures 	</a:t>
            </a:r>
            <a:r>
              <a:rPr lang="en-US" sz="2400" i="1" dirty="0" smtClean="0"/>
              <a:t>(more interactive)</a:t>
            </a:r>
            <a:r>
              <a:rPr lang="en-US" sz="2400" dirty="0" smtClean="0"/>
              <a:t>		 </a:t>
            </a:r>
            <a:r>
              <a:rPr lang="en-US" sz="2400" dirty="0" smtClean="0">
                <a:solidFill>
                  <a:srgbClr val="009900"/>
                </a:solidFill>
              </a:rPr>
              <a:t>12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7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    	</a:t>
            </a:r>
            <a:r>
              <a:rPr lang="en-US" sz="2400" dirty="0" smtClean="0">
                <a:solidFill>
                  <a:srgbClr val="009900"/>
                </a:solidFill>
              </a:rPr>
              <a:t>(+8)</a:t>
            </a:r>
            <a:endParaRPr lang="en-US" sz="2400" dirty="0" smtClean="0">
              <a:solidFill>
                <a:srgbClr val="00B050"/>
              </a:solidFill>
            </a:endParaRP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Course Topics	</a:t>
            </a:r>
            <a:r>
              <a:rPr lang="en-US" sz="2400" i="1" dirty="0" smtClean="0"/>
              <a:t>(Bayesian Nets?)</a:t>
            </a:r>
            <a:r>
              <a:rPr lang="en-US" sz="2400" dirty="0" smtClean="0"/>
              <a:t>	   </a:t>
            </a:r>
            <a:r>
              <a:rPr lang="en-US" sz="2400" dirty="0" smtClean="0">
                <a:solidFill>
                  <a:srgbClr val="009900"/>
                </a:solidFill>
              </a:rPr>
              <a:t>9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FF0000"/>
                </a:solidFill>
              </a:rPr>
              <a:t>0    	</a:t>
            </a:r>
            <a:r>
              <a:rPr lang="en-US" sz="2400" dirty="0" smtClean="0">
                <a:solidFill>
                  <a:srgbClr val="009900"/>
                </a:solidFill>
              </a:rPr>
              <a:t>(+8)</a:t>
            </a:r>
            <a:endParaRPr lang="en-US" sz="2400" dirty="0" smtClean="0">
              <a:solidFill>
                <a:srgbClr val="00B050"/>
              </a:solidFill>
            </a:endParaRP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Learning Goals				 </a:t>
            </a:r>
            <a:r>
              <a:rPr lang="en-US" sz="2400" dirty="0" smtClean="0">
                <a:solidFill>
                  <a:srgbClr val="00B050"/>
                </a:solidFill>
              </a:rPr>
              <a:t>10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FF0000"/>
                </a:solidFill>
              </a:rPr>
              <a:t>0 </a:t>
            </a: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00B050"/>
                </a:solidFill>
              </a:rPr>
              <a:t> 	(+10)</a:t>
            </a:r>
            <a:endParaRPr lang="en-US" sz="2400" dirty="0" smtClean="0"/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Textbook					 </a:t>
            </a:r>
            <a:r>
              <a:rPr lang="en-US" sz="2400" dirty="0" smtClean="0">
                <a:solidFill>
                  <a:srgbClr val="009900"/>
                </a:solidFill>
              </a:rPr>
              <a:t>14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FF0000"/>
                </a:solidFill>
              </a:rPr>
              <a:t>6		</a:t>
            </a:r>
            <a:r>
              <a:rPr lang="en-US" sz="2400" dirty="0" smtClean="0">
                <a:solidFill>
                  <a:srgbClr val="00B050"/>
                </a:solidFill>
              </a:rPr>
              <a:t>(+12)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smtClean="0"/>
              <a:t>Slides	(</a:t>
            </a:r>
            <a:r>
              <a:rPr lang="en-US" sz="2400" i="1" dirty="0" smtClean="0"/>
              <a:t>hard to read</a:t>
            </a:r>
            <a:r>
              <a:rPr lang="en-US" sz="2400" dirty="0" smtClean="0"/>
              <a:t>)		 </a:t>
            </a:r>
            <a:r>
              <a:rPr lang="en-US" sz="2400" dirty="0" smtClean="0">
                <a:solidFill>
                  <a:srgbClr val="00B050"/>
                </a:solidFill>
              </a:rPr>
              <a:t>17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/>
              <a:t>       </a:t>
            </a:r>
            <a:r>
              <a:rPr lang="en-US" sz="2400" dirty="0" smtClean="0">
                <a:solidFill>
                  <a:srgbClr val="FF0000"/>
                </a:solidFill>
              </a:rPr>
              <a:t>2 </a:t>
            </a:r>
            <a:r>
              <a:rPr lang="en-US" sz="2400" dirty="0" smtClean="0"/>
              <a:t>   	</a:t>
            </a:r>
            <a:r>
              <a:rPr lang="en-US" sz="2400" dirty="0" smtClean="0">
                <a:solidFill>
                  <a:srgbClr val="00B050"/>
                </a:solidFill>
              </a:rPr>
              <a:t>(+15)</a:t>
            </a:r>
            <a:endParaRPr lang="en-US" sz="2400" dirty="0" smtClean="0">
              <a:solidFill>
                <a:srgbClr val="009900"/>
              </a:solidFill>
            </a:endParaRPr>
          </a:p>
          <a:p>
            <a:pPr eaLnBrk="1" hangingPunct="1">
              <a:spcAft>
                <a:spcPct val="25000"/>
              </a:spcAft>
              <a:buFontTx/>
              <a:buChar char="•"/>
              <a:defRPr/>
            </a:pPr>
            <a:r>
              <a:rPr lang="en-US" sz="2400" dirty="0" err="1" smtClean="0"/>
              <a:t>AIspace</a:t>
            </a:r>
            <a:r>
              <a:rPr lang="en-US" sz="2400" dirty="0" smtClean="0"/>
              <a:t>					 </a:t>
            </a:r>
            <a:r>
              <a:rPr lang="en-US" sz="2400" dirty="0" smtClean="0">
                <a:solidFill>
                  <a:srgbClr val="009900"/>
                </a:solidFill>
              </a:rPr>
              <a:t>17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0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FF0000"/>
                </a:solidFill>
              </a:rPr>
              <a:t>2    	</a:t>
            </a:r>
            <a:r>
              <a:rPr lang="en-US" sz="2400" dirty="0" smtClean="0">
                <a:solidFill>
                  <a:srgbClr val="009900"/>
                </a:solidFill>
              </a:rPr>
              <a:t>(+15)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B4A218D-8CE2-408B-BA43-00160B895427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Feedback specific suggestions (&gt;2 people)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928670"/>
            <a:ext cx="8458200" cy="44958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Post precise due </a:t>
            </a:r>
            <a:r>
              <a:rPr lang="en-US" dirty="0" err="1" smtClean="0"/>
              <a:t>textboook</a:t>
            </a:r>
            <a:r>
              <a:rPr lang="en-US" dirty="0" smtClean="0"/>
              <a:t> readings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Sync slides right before lecture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Reading list of recent research papers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Use clickers </a:t>
            </a:r>
          </a:p>
          <a:p>
            <a:pPr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6BCB92F-1AB6-4963-AC04-34510D9DD923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4163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50006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Sampling a discrete probability 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4E7D098-F6BD-475A-85D1-7192EA7D2E3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0513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8575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Systematically solving CSPs: Summary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85875"/>
            <a:ext cx="8588375" cy="494665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dirty="0" smtClean="0"/>
              <a:t>Build Constraint Network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>
                <a:solidFill>
                  <a:schemeClr val="accent6"/>
                </a:solidFill>
              </a:rPr>
              <a:t>Apply Arc Consistency </a:t>
            </a:r>
          </a:p>
          <a:p>
            <a:pPr lvl="1" eaLnBrk="1" hangingPunct="1">
              <a:defRPr/>
            </a:pPr>
            <a:r>
              <a:rPr lang="en-US" dirty="0" smtClean="0"/>
              <a:t>One domain is empty </a:t>
            </a:r>
            <a:r>
              <a:rPr lang="en-US" dirty="0" smtClean="0">
                <a:sym typeface="Symbol" pitchFamily="18" charset="2"/>
              </a:rPr>
              <a:t>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Each domain has a single value </a:t>
            </a:r>
            <a:r>
              <a:rPr lang="en-US" dirty="0" smtClean="0">
                <a:sym typeface="Symbol" pitchFamily="18" charset="2"/>
              </a:rPr>
              <a:t>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Some domains have more than one value </a:t>
            </a:r>
            <a:r>
              <a:rPr lang="en-US" dirty="0" smtClean="0">
                <a:sym typeface="Symbol" pitchFamily="18" charset="2"/>
              </a:rPr>
              <a:t>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Apply </a:t>
            </a:r>
            <a:r>
              <a:rPr lang="en-US" dirty="0" smtClean="0">
                <a:solidFill>
                  <a:schemeClr val="accent6"/>
                </a:solidFill>
              </a:rPr>
              <a:t>Depth-First Search with Pruning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Split the problem </a:t>
            </a:r>
            <a:r>
              <a:rPr lang="en-US" dirty="0" smtClean="0"/>
              <a:t>in a number of disjoint cases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Apply Arc Consistency to each case</a:t>
            </a: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6DC7782-8761-412E-8D61-C490ABF9007C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215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CSPs summary</a:t>
            </a:r>
          </a:p>
        </p:txBody>
      </p:sp>
      <p:sp>
        <p:nvSpPr>
          <p:cNvPr id="215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290050" cy="4495800"/>
          </a:xfrm>
        </p:spPr>
        <p:txBody>
          <a:bodyPr/>
          <a:lstStyle/>
          <a:p>
            <a:pPr eaLnBrk="1" hangingPunct="1"/>
            <a:r>
              <a:rPr lang="en-US" smtClean="0"/>
              <a:t>Find a single variable assignment that satisfies all of our constraints (atemporal)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Systematic Search approach (search space …..?)</a:t>
            </a:r>
          </a:p>
          <a:p>
            <a:pPr lvl="1" eaLnBrk="1" hangingPunct="1"/>
            <a:r>
              <a:rPr lang="en-US" smtClean="0"/>
              <a:t>Constraint network support </a:t>
            </a:r>
          </a:p>
          <a:p>
            <a:pPr lvl="2" eaLnBrk="1" hangingPunct="1"/>
            <a:r>
              <a:rPr lang="en-US" smtClean="0"/>
              <a:t>inference e.g., Arc Consistency (can tell you if solution does not exist)</a:t>
            </a:r>
          </a:p>
          <a:p>
            <a:pPr lvl="2" eaLnBrk="1" hangingPunct="1"/>
            <a:r>
              <a:rPr lang="en-US" smtClean="0"/>
              <a:t>Decomposition</a:t>
            </a:r>
          </a:p>
          <a:p>
            <a:pPr lvl="1" eaLnBrk="1" hangingPunct="1"/>
            <a:r>
              <a:rPr lang="en-US" smtClean="0"/>
              <a:t>Heuristic Search (degree, min-remaining)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(Stochastic) Local Search (search space …..?)</a:t>
            </a:r>
          </a:p>
          <a:p>
            <a:pPr lvl="1" eaLnBrk="1" hangingPunct="1"/>
            <a:r>
              <a:rPr lang="en-US" smtClean="0"/>
              <a:t>Huge search spaces and highly connected constraint network but solutions densely distributed </a:t>
            </a:r>
          </a:p>
          <a:p>
            <a:pPr lvl="1" eaLnBrk="1" hangingPunct="1"/>
            <a:r>
              <a:rPr lang="en-US" smtClean="0"/>
              <a:t>No guarantee to find a solution (if one exists).</a:t>
            </a:r>
          </a:p>
          <a:p>
            <a:pPr lvl="1" eaLnBrk="1" hangingPunct="1"/>
            <a:r>
              <a:rPr lang="en-US" smtClean="0"/>
              <a:t>Unable to show that no solution exists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2CAC1EA-9353-4672-9D93-9D2FD908BFD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06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Stochastic Local Search</a:t>
            </a:r>
          </a:p>
        </p:txBody>
      </p:sp>
      <p:sp>
        <p:nvSpPr>
          <p:cNvPr id="2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8858250" cy="85725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b="1" smtClean="0"/>
              <a:t>Key Idea: </a:t>
            </a:r>
            <a:r>
              <a:rPr lang="en-US" smtClean="0"/>
              <a:t>combine greedily improving moves with randomization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5750" y="1928813"/>
            <a:ext cx="8458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As well as improving steps we can allow a “small probability” of: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  <a:defRPr/>
            </a:pPr>
            <a:r>
              <a:rPr lang="en-US" sz="2400" kern="0" dirty="0">
                <a:solidFill>
                  <a:schemeClr val="accent6"/>
                </a:solidFill>
                <a:latin typeface="+mn-lt"/>
              </a:rPr>
              <a:t>Random steps:</a:t>
            </a:r>
            <a:r>
              <a:rPr lang="en-US" sz="2400" kern="0" dirty="0">
                <a:latin typeface="+mn-lt"/>
              </a:rPr>
              <a:t> move to a random neighbor.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  <a:defRPr/>
            </a:pPr>
            <a:r>
              <a:rPr lang="en-US" sz="2400" kern="0" dirty="0">
                <a:solidFill>
                  <a:schemeClr val="accent6"/>
                </a:solidFill>
                <a:latin typeface="+mn-lt"/>
              </a:rPr>
              <a:t>Random restart: </a:t>
            </a:r>
            <a:r>
              <a:rPr lang="en-US" sz="2400" kern="0" dirty="0">
                <a:latin typeface="+mn-lt"/>
              </a:rPr>
              <a:t>reassign random values to all variables.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57188" y="4714875"/>
            <a:ext cx="8786812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Stop when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</a:rPr>
              <a:t>Solution is found (in vanilla CSP …………………………)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</a:rPr>
              <a:t>Run out of time (return best solution so far)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57188" y="4143375"/>
            <a:ext cx="74295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Always keep </a:t>
            </a:r>
            <a:r>
              <a:rPr lang="en-US" kern="0" dirty="0">
                <a:solidFill>
                  <a:schemeClr val="accent6"/>
                </a:solidFill>
                <a:latin typeface="+mn-lt"/>
              </a:rPr>
              <a:t>best solution found so far</a:t>
            </a:r>
            <a:endParaRPr lang="en-US" sz="2400" kern="0" dirty="0">
              <a:solidFill>
                <a:schemeClr val="accent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15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BD47219-3771-4E83-B3FD-F57265F958D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1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Runtime Distributions</a:t>
            </a:r>
          </a:p>
        </p:txBody>
      </p:sp>
      <p:sp>
        <p:nvSpPr>
          <p:cNvPr id="3117" name="Line 4"/>
          <p:cNvSpPr>
            <a:spLocks noChangeShapeType="1"/>
          </p:cNvSpPr>
          <p:nvPr/>
        </p:nvSpPr>
        <p:spPr bwMode="auto">
          <a:xfrm>
            <a:off x="1071563" y="4214813"/>
            <a:ext cx="7058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18" name="Line 5"/>
          <p:cNvSpPr>
            <a:spLocks noChangeShapeType="1"/>
          </p:cNvSpPr>
          <p:nvPr/>
        </p:nvSpPr>
        <p:spPr bwMode="auto">
          <a:xfrm flipV="1">
            <a:off x="1025525" y="1428750"/>
            <a:ext cx="46038" cy="2795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19" name="Text Box 6"/>
          <p:cNvSpPr txBox="1">
            <a:spLocks noChangeArrowheads="1"/>
          </p:cNvSpPr>
          <p:nvPr/>
        </p:nvSpPr>
        <p:spPr bwMode="auto">
          <a:xfrm>
            <a:off x="0" y="1500188"/>
            <a:ext cx="8334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 Unicode MS" pitchFamily="34" charset="-128"/>
              </a:rPr>
              <a:t>100%</a:t>
            </a:r>
          </a:p>
        </p:txBody>
      </p:sp>
      <p:sp>
        <p:nvSpPr>
          <p:cNvPr id="3120" name="Text Box 7"/>
          <p:cNvSpPr txBox="1">
            <a:spLocks noChangeArrowheads="1"/>
          </p:cNvSpPr>
          <p:nvPr/>
        </p:nvSpPr>
        <p:spPr bwMode="auto">
          <a:xfrm>
            <a:off x="7786688" y="4357688"/>
            <a:ext cx="83869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 Unicode MS" pitchFamily="34" charset="-128"/>
              </a:rPr>
              <a:t>time </a:t>
            </a:r>
            <a:r>
              <a:rPr lang="en-US" dirty="0" smtClean="0">
                <a:latin typeface="Arial Unicode MS" pitchFamily="34" charset="-128"/>
              </a:rPr>
              <a:t>t</a:t>
            </a:r>
            <a:endParaRPr lang="en-US" sz="2000" dirty="0">
              <a:latin typeface="Arial Unicode MS" pitchFamily="34" charset="-128"/>
            </a:endParaRPr>
          </a:p>
        </p:txBody>
      </p:sp>
      <p:sp>
        <p:nvSpPr>
          <p:cNvPr id="3121" name="Text Box 8"/>
          <p:cNvSpPr txBox="1">
            <a:spLocks noChangeArrowheads="1"/>
          </p:cNvSpPr>
          <p:nvPr/>
        </p:nvSpPr>
        <p:spPr bwMode="auto">
          <a:xfrm>
            <a:off x="928688" y="1000125"/>
            <a:ext cx="20589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 Unicode MS" pitchFamily="34" charset="-128"/>
              </a:rPr>
              <a:t>% of solved runs</a:t>
            </a:r>
          </a:p>
        </p:txBody>
      </p:sp>
      <p:sp>
        <p:nvSpPr>
          <p:cNvPr id="3122" name="Text Box 7"/>
          <p:cNvSpPr txBox="1">
            <a:spLocks noChangeArrowheads="1"/>
          </p:cNvSpPr>
          <p:nvPr/>
        </p:nvSpPr>
        <p:spPr bwMode="auto">
          <a:xfrm>
            <a:off x="642938" y="4786313"/>
            <a:ext cx="7040710" cy="18158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Arial Unicode MS" pitchFamily="34" charset="-128"/>
              </a:rPr>
              <a:t>Which one would you use if you could wait </a:t>
            </a:r>
            <a:endParaRPr lang="en-US" dirty="0" smtClean="0">
              <a:latin typeface="Arial Unicode MS" pitchFamily="34" charset="-128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 Unicode MS" pitchFamily="34" charset="-128"/>
              </a:rPr>
              <a:t> t </a:t>
            </a:r>
            <a:r>
              <a:rPr lang="en-US" dirty="0">
                <a:latin typeface="Arial Unicode MS" pitchFamily="34" charset="-128"/>
              </a:rPr>
              <a:t>= </a:t>
            </a:r>
            <a:r>
              <a:rPr lang="en-US" dirty="0" smtClean="0">
                <a:latin typeface="Arial Unicode MS" pitchFamily="34" charset="-128"/>
              </a:rPr>
              <a:t>t</a:t>
            </a:r>
            <a:r>
              <a:rPr lang="en-US" baseline="-25000" dirty="0" smtClean="0">
                <a:latin typeface="Arial Unicode MS" pitchFamily="34" charset="-128"/>
              </a:rPr>
              <a:t>1 </a:t>
            </a:r>
            <a:r>
              <a:rPr lang="en-US" dirty="0" smtClean="0">
                <a:latin typeface="Arial Unicode MS" pitchFamily="34" charset="-128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</a:rPr>
              <a:t>t = t</a:t>
            </a:r>
            <a:r>
              <a:rPr lang="en-US" baseline="-25000" dirty="0" smtClean="0">
                <a:latin typeface="Arial Unicode MS" pitchFamily="34" charset="-128"/>
              </a:rPr>
              <a:t>2 </a:t>
            </a:r>
            <a:r>
              <a:rPr lang="en-US" dirty="0" smtClean="0">
                <a:latin typeface="Arial Unicode MS" pitchFamily="34" charset="-128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 Unicode MS" pitchFamily="34" charset="-128"/>
              </a:rPr>
              <a:t> t = t</a:t>
            </a:r>
            <a:r>
              <a:rPr lang="en-US" baseline="-25000" dirty="0" smtClean="0">
                <a:latin typeface="Arial Unicode MS" pitchFamily="34" charset="-128"/>
              </a:rPr>
              <a:t>3 </a:t>
            </a:r>
            <a:r>
              <a:rPr lang="en-US" dirty="0" smtClean="0">
                <a:latin typeface="Arial Unicode MS" pitchFamily="34" charset="-128"/>
              </a:rPr>
              <a:t>?</a:t>
            </a:r>
            <a:endParaRPr lang="en-US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CBC9A4B-5B1A-4406-B99C-6F5D0658466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00125"/>
            <a:ext cx="8501062" cy="4857750"/>
          </a:xfrm>
        </p:spPr>
        <p:txBody>
          <a:bodyPr/>
          <a:lstStyle/>
          <a:p>
            <a:pPr eaLnBrk="1" hangingPunct="1">
              <a:buFontTx/>
              <a:buChar char="•"/>
            </a:pPr>
            <a:endParaRPr lang="en-US" sz="4000" b="1" smtClean="0"/>
          </a:p>
          <a:p>
            <a:pPr eaLnBrk="1" hangingPunct="1">
              <a:buFontTx/>
              <a:buChar char="•"/>
            </a:pPr>
            <a:r>
              <a:rPr lang="en-US" sz="4000" smtClean="0">
                <a:solidFill>
                  <a:schemeClr val="bg2"/>
                </a:solidFill>
              </a:rPr>
              <a:t>Recap SLS</a:t>
            </a:r>
            <a:endParaRPr lang="en-US" sz="4000" b="1" smtClean="0"/>
          </a:p>
          <a:p>
            <a:pPr eaLnBrk="1" hangingPunct="1">
              <a:buFontTx/>
              <a:buChar char="•"/>
            </a:pPr>
            <a:r>
              <a:rPr lang="en-US" sz="4000" b="1" smtClean="0"/>
              <a:t>SLS variants</a:t>
            </a:r>
          </a:p>
          <a:p>
            <a:pPr lvl="1" eaLnBrk="1" hangingPunct="1"/>
            <a:r>
              <a:rPr lang="en-US" sz="3600" b="1" smtClean="0"/>
              <a:t>Tabu lists</a:t>
            </a:r>
          </a:p>
          <a:p>
            <a:pPr lvl="1" eaLnBrk="1" hangingPunct="1"/>
            <a:r>
              <a:rPr lang="en-US" sz="3600" b="1" smtClean="0"/>
              <a:t>Simulated Annealing</a:t>
            </a:r>
          </a:p>
          <a:p>
            <a:pPr lvl="1" eaLnBrk="1" hangingPunct="1"/>
            <a:r>
              <a:rPr lang="en-US" sz="3600" b="1" smtClean="0"/>
              <a:t>Beam search</a:t>
            </a:r>
          </a:p>
          <a:p>
            <a:pPr lvl="1" eaLnBrk="1" hangingPunct="1"/>
            <a:r>
              <a:rPr lang="en-US" sz="3600" b="1" smtClean="0"/>
              <a:t>Genetic Algorithms</a:t>
            </a:r>
          </a:p>
          <a:p>
            <a:pPr lvl="1" eaLnBrk="1" hangingPunct="1">
              <a:buFontTx/>
              <a:buNone/>
            </a:pPr>
            <a:endParaRPr lang="en-US" sz="3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E20DB07-E70B-4819-99D8-23480C9F247E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Tabu lists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071563"/>
            <a:ext cx="8458200" cy="1571625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dirty="0" smtClean="0"/>
              <a:t>To avoid  search to</a:t>
            </a:r>
          </a:p>
          <a:p>
            <a:pPr lvl="1" eaLnBrk="1" hangingPunct="1">
              <a:defRPr/>
            </a:pPr>
            <a:r>
              <a:rPr lang="en-US" dirty="0" smtClean="0"/>
              <a:t>Immediately going back to previously visited candidate</a:t>
            </a:r>
            <a:endParaRPr lang="en-US" dirty="0" smtClean="0">
              <a:solidFill>
                <a:schemeClr val="accent6"/>
              </a:solidFill>
            </a:endParaRPr>
          </a:p>
          <a:p>
            <a:pPr lvl="1" eaLnBrk="1" hangingPunct="1">
              <a:defRPr/>
            </a:pPr>
            <a:r>
              <a:rPr lang="en-US" dirty="0" smtClean="0"/>
              <a:t>To prevent cycling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5750" y="2857500"/>
            <a:ext cx="8643938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M</a:t>
            </a:r>
            <a:r>
              <a:rPr lang="en-US" kern="0" dirty="0" err="1">
                <a:latin typeface="+mn-lt"/>
              </a:rPr>
              <a:t>aintain</a:t>
            </a:r>
            <a:r>
              <a:rPr lang="en-US" kern="0" dirty="0">
                <a:latin typeface="+mn-lt"/>
              </a:rPr>
              <a:t> a </a:t>
            </a:r>
            <a:r>
              <a:rPr lang="en-US" kern="0" dirty="0" err="1">
                <a:solidFill>
                  <a:schemeClr val="accent6"/>
                </a:solidFill>
                <a:latin typeface="+mn-lt"/>
              </a:rPr>
              <a:t>tabu</a:t>
            </a:r>
            <a:r>
              <a:rPr lang="en-US" kern="0" dirty="0">
                <a:solidFill>
                  <a:schemeClr val="accent6"/>
                </a:solidFill>
                <a:latin typeface="+mn-lt"/>
              </a:rPr>
              <a:t> list </a:t>
            </a:r>
            <a:r>
              <a:rPr lang="en-US" kern="0" dirty="0">
                <a:latin typeface="+mn-lt"/>
              </a:rPr>
              <a:t>of the </a:t>
            </a:r>
            <a:r>
              <a:rPr lang="en-US" i="1" kern="0" dirty="0">
                <a:latin typeface="+mn-lt"/>
              </a:rPr>
              <a:t>k</a:t>
            </a:r>
            <a:r>
              <a:rPr lang="en-US" kern="0" dirty="0">
                <a:latin typeface="+mn-lt"/>
              </a:rPr>
              <a:t> last nodes visited.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+mn-lt"/>
              </a:rPr>
              <a:t>Don't visit a poss. world that is already on the </a:t>
            </a:r>
            <a:r>
              <a:rPr lang="en-US" sz="2400" b="1" kern="0" dirty="0" err="1">
                <a:latin typeface="+mn-lt"/>
              </a:rPr>
              <a:t>tabu</a:t>
            </a:r>
            <a:r>
              <a:rPr lang="en-US" sz="2400" b="1" kern="0" dirty="0">
                <a:latin typeface="+mn-lt"/>
              </a:rPr>
              <a:t> list</a:t>
            </a:r>
            <a:r>
              <a:rPr lang="en-US" sz="2400" kern="0" dirty="0">
                <a:latin typeface="+mn-lt"/>
              </a:rPr>
              <a:t>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00063" y="5072063"/>
            <a:ext cx="84582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Cost of this method depends on…..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DA216F9-8808-4296-8C26-7D2EF842E39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Simulated Annealing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857375"/>
            <a:ext cx="8424862" cy="3671888"/>
          </a:xfrm>
        </p:spPr>
        <p:txBody>
          <a:bodyPr/>
          <a:lstStyle/>
          <a:p>
            <a:pPr eaLnBrk="1" hangingPunct="1">
              <a:spcAft>
                <a:spcPct val="20000"/>
              </a:spcAft>
              <a:buFontTx/>
              <a:buChar char="•"/>
              <a:defRPr/>
            </a:pPr>
            <a:r>
              <a:rPr lang="en-US" dirty="0" smtClean="0">
                <a:solidFill>
                  <a:schemeClr val="accent6"/>
                </a:solidFill>
              </a:rPr>
              <a:t>Annealing: </a:t>
            </a:r>
            <a:r>
              <a:rPr lang="en-US" dirty="0" smtClean="0"/>
              <a:t>a metallurgical process where metals are hardened by being slowly cooled.</a:t>
            </a:r>
          </a:p>
          <a:p>
            <a:pPr lvl="1" eaLnBrk="1" hangingPunct="1">
              <a:spcAft>
                <a:spcPct val="20000"/>
              </a:spcAft>
              <a:defRPr/>
            </a:pPr>
            <a:r>
              <a:rPr lang="en-US" dirty="0" smtClean="0"/>
              <a:t>Analogy: start with a high ``temperature'': a high tendency to take random steps</a:t>
            </a:r>
          </a:p>
          <a:p>
            <a:pPr lvl="1" eaLnBrk="1" hangingPunct="1">
              <a:spcAft>
                <a:spcPct val="20000"/>
              </a:spcAft>
              <a:defRPr/>
            </a:pPr>
            <a:r>
              <a:rPr lang="en-US" dirty="0" smtClean="0"/>
              <a:t>Over time, cool down: more likely to follow the scoring function</a:t>
            </a:r>
          </a:p>
          <a:p>
            <a:pPr eaLnBrk="1" hangingPunct="1">
              <a:spcAft>
                <a:spcPct val="20000"/>
              </a:spcAft>
              <a:buFontTx/>
              <a:buChar char="•"/>
              <a:defRPr/>
            </a:pPr>
            <a:r>
              <a:rPr lang="en-US" dirty="0" smtClean="0"/>
              <a:t>Temperature reduces over time, according to an </a:t>
            </a:r>
            <a:r>
              <a:rPr lang="en-US" dirty="0" smtClean="0">
                <a:solidFill>
                  <a:schemeClr val="accent6"/>
                </a:solidFill>
              </a:rPr>
              <a:t>annealing schedule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57188" y="928688"/>
            <a:ext cx="842486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en-US" b="1" kern="0" dirty="0">
                <a:latin typeface="+mn-lt"/>
              </a:rPr>
              <a:t>Key idea: </a:t>
            </a:r>
            <a:r>
              <a:rPr lang="en-US" kern="0" dirty="0">
                <a:latin typeface="+mn-lt"/>
              </a:rPr>
              <a:t>Change the degree of randomness….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42AEA60-0E1E-42B5-AD10-94B713B61BA1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161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0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Simulated Annealing: algorithm</a:t>
            </a:r>
          </a:p>
        </p:txBody>
      </p:sp>
      <p:sp>
        <p:nvSpPr>
          <p:cNvPr id="6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714375"/>
            <a:ext cx="8424863" cy="5616575"/>
          </a:xfrm>
        </p:spPr>
        <p:txBody>
          <a:bodyPr/>
          <a:lstStyle/>
          <a:p>
            <a:pPr eaLnBrk="1" hangingPunct="1"/>
            <a:r>
              <a:rPr lang="en-US" sz="3200" smtClean="0"/>
              <a:t>Here's how it works (for maximizing):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smtClean="0"/>
              <a:t>You are in node n. Pick a variable at random and a new value at random. You generate </a:t>
            </a:r>
            <a:r>
              <a:rPr lang="en-US" i="1" smtClean="0"/>
              <a:t>n'</a:t>
            </a:r>
            <a:r>
              <a:rPr lang="en-US" smtClean="0"/>
              <a:t> 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smtClean="0"/>
              <a:t>If it is an improvement i.e.,                          , adopt it.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smtClean="0"/>
              <a:t>If it isn't an improvement, adopt it probabilistically depending on the difference and a temperature parameter, </a:t>
            </a:r>
            <a:r>
              <a:rPr lang="en-US" i="1" smtClean="0"/>
              <a:t>T</a:t>
            </a:r>
            <a:r>
              <a:rPr lang="en-US" smtClean="0"/>
              <a:t>.</a:t>
            </a:r>
          </a:p>
          <a:p>
            <a:pPr lvl="2" eaLnBrk="1" hangingPunct="1">
              <a:spcAft>
                <a:spcPct val="20000"/>
              </a:spcAft>
              <a:buFontTx/>
              <a:buChar char="•"/>
            </a:pPr>
            <a:r>
              <a:rPr lang="en-US" sz="2800" smtClean="0"/>
              <a:t>we move to </a:t>
            </a:r>
            <a:r>
              <a:rPr lang="en-US" sz="2800" i="1" smtClean="0"/>
              <a:t>n'</a:t>
            </a:r>
            <a:r>
              <a:rPr lang="en-US" sz="2800" smtClean="0"/>
              <a:t>  with probability</a:t>
            </a:r>
            <a:r>
              <a:rPr lang="en-US" sz="2400" smtClean="0"/>
              <a:t> </a:t>
            </a:r>
            <a:r>
              <a:rPr lang="en-US" sz="4000" i="1" smtClean="0"/>
              <a:t>e</a:t>
            </a:r>
            <a:r>
              <a:rPr lang="en-US" sz="4000" i="1" baseline="30000" smtClean="0"/>
              <a:t>(h(n')-h(n))/T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AAEC93A-B443-42CD-8692-63CF332F98E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85750" y="214313"/>
            <a:ext cx="8572500" cy="5929312"/>
          </a:xfrm>
          <a:prstGeom prst="rect">
            <a:avLst/>
          </a:prstGeom>
        </p:spPr>
        <p:txBody>
          <a:bodyPr/>
          <a:lstStyle/>
          <a:p>
            <a:pPr marL="742950" lvl="1" indent="-285750"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Pct val="120000"/>
              <a:buFontTx/>
              <a:buChar char="•"/>
              <a:defRPr/>
            </a:pPr>
            <a:r>
              <a:rPr lang="en-US" sz="2400" kern="0" dirty="0">
                <a:latin typeface="+mn-lt"/>
              </a:rPr>
              <a:t>If it isn't an improvement, adopt it probabilistically depending on the difference and a temperature parameter, </a:t>
            </a:r>
            <a:r>
              <a:rPr lang="en-US" sz="2400" i="1" kern="0" dirty="0">
                <a:latin typeface="+mn-lt"/>
              </a:rPr>
              <a:t>T</a:t>
            </a:r>
            <a:r>
              <a:rPr lang="en-US" sz="2400" kern="0" dirty="0">
                <a:latin typeface="+mn-lt"/>
              </a:rPr>
              <a:t>.</a:t>
            </a:r>
          </a:p>
          <a:p>
            <a:pPr marL="1143000" lvl="2" indent="-228600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en-US" kern="0" dirty="0">
                <a:latin typeface="+mn-lt"/>
              </a:rPr>
              <a:t>we move to </a:t>
            </a:r>
            <a:r>
              <a:rPr lang="en-US" i="1" kern="0" dirty="0">
                <a:latin typeface="+mn-lt"/>
              </a:rPr>
              <a:t>n'</a:t>
            </a:r>
            <a:r>
              <a:rPr lang="en-US" kern="0" dirty="0">
                <a:latin typeface="+mn-lt"/>
              </a:rPr>
              <a:t>  with probability</a:t>
            </a:r>
            <a:r>
              <a:rPr lang="en-US" sz="2400" kern="0" dirty="0">
                <a:latin typeface="+mn-lt"/>
              </a:rPr>
              <a:t> </a:t>
            </a:r>
            <a:r>
              <a:rPr lang="en-US" sz="4000" i="1" kern="0" dirty="0">
                <a:latin typeface="+mn-lt"/>
              </a:rPr>
              <a:t>e</a:t>
            </a:r>
            <a:r>
              <a:rPr lang="en-US" sz="4000" i="1" kern="0" baseline="30000" dirty="0">
                <a:latin typeface="+mn-lt"/>
              </a:rPr>
              <a:t>(h(n')-h(n))/T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27587</TotalTime>
  <Words>2016</Words>
  <Application>Microsoft Office PowerPoint</Application>
  <PresentationFormat>On-screen Show (4:3)</PresentationFormat>
  <Paragraphs>353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Slide 1</vt:lpstr>
      <vt:lpstr>Lecture Overview</vt:lpstr>
      <vt:lpstr>Stochastic Local Search</vt:lpstr>
      <vt:lpstr>Runtime Distributions</vt:lpstr>
      <vt:lpstr>Lecture Overview</vt:lpstr>
      <vt:lpstr>Tabu lists</vt:lpstr>
      <vt:lpstr>Simulated Annealing</vt:lpstr>
      <vt:lpstr>Simulated Annealing: algorithm</vt:lpstr>
      <vt:lpstr>Slide 9</vt:lpstr>
      <vt:lpstr>Properties of simulated annealing search</vt:lpstr>
      <vt:lpstr>Lecture Overview</vt:lpstr>
      <vt:lpstr>Population Based SLS</vt:lpstr>
      <vt:lpstr>Population Based SLS: Beam Search</vt:lpstr>
      <vt:lpstr>Population Based SLS: Stochastic Beam Search</vt:lpstr>
      <vt:lpstr>Stochastic Beam Search: Advantages</vt:lpstr>
      <vt:lpstr>Lecture Overview</vt:lpstr>
      <vt:lpstr>Population Based SLS: Genetic Algorithms</vt:lpstr>
      <vt:lpstr>Genetic algorithms: Example</vt:lpstr>
      <vt:lpstr>Genetic algorithms: Example</vt:lpstr>
      <vt:lpstr>Genetic algorithms: Example</vt:lpstr>
      <vt:lpstr>Genetic Algorithms: Conclusions</vt:lpstr>
      <vt:lpstr>Learning Goals for today’s class</vt:lpstr>
      <vt:lpstr>Modules we'll cover in this course: R&amp;Rsys</vt:lpstr>
      <vt:lpstr>Next class</vt:lpstr>
      <vt:lpstr>Feedback summary      </vt:lpstr>
      <vt:lpstr>Feedback specific suggestions (&gt;2 people)</vt:lpstr>
      <vt:lpstr>Sampling a discrete probability distribution</vt:lpstr>
      <vt:lpstr>Systematically solving CSPs: Summary</vt:lpstr>
      <vt:lpstr>CSPs summary</vt:lpstr>
    </vt:vector>
  </TitlesOfParts>
  <Company>UBC Computer Sciences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Carenini</cp:lastModifiedBy>
  <cp:revision>525</cp:revision>
  <dcterms:created xsi:type="dcterms:W3CDTF">2000-08-26T02:46:38Z</dcterms:created>
  <dcterms:modified xsi:type="dcterms:W3CDTF">2010-02-09T17:36:45Z</dcterms:modified>
</cp:coreProperties>
</file>