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98" r:id="rId2"/>
    <p:sldId id="558" r:id="rId3"/>
    <p:sldId id="533" r:id="rId4"/>
    <p:sldId id="519" r:id="rId5"/>
    <p:sldId id="520" r:id="rId6"/>
    <p:sldId id="518" r:id="rId7"/>
    <p:sldId id="493" r:id="rId8"/>
    <p:sldId id="495" r:id="rId9"/>
    <p:sldId id="496" r:id="rId10"/>
    <p:sldId id="525" r:id="rId11"/>
    <p:sldId id="516" r:id="rId12"/>
    <p:sldId id="517" r:id="rId13"/>
    <p:sldId id="498" r:id="rId14"/>
    <p:sldId id="559" r:id="rId15"/>
    <p:sldId id="510" r:id="rId16"/>
    <p:sldId id="528" r:id="rId17"/>
    <p:sldId id="511" r:id="rId18"/>
    <p:sldId id="529" r:id="rId19"/>
    <p:sldId id="560" r:id="rId20"/>
    <p:sldId id="530" r:id="rId21"/>
  </p:sldIdLst>
  <p:sldSz cx="9144000" cy="6858000" type="screen4x3"/>
  <p:notesSz cx="6997700" cy="92837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79229" autoAdjust="0"/>
  </p:normalViewPr>
  <p:slideViewPr>
    <p:cSldViewPr>
      <p:cViewPr>
        <p:scale>
          <a:sx n="75" d="100"/>
          <a:sy n="75" d="100"/>
        </p:scale>
        <p:origin x="-300"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920"/>
    </p:cViewPr>
  </p:sorterViewPr>
  <p:notesViewPr>
    <p:cSldViewPr>
      <p:cViewPr>
        <p:scale>
          <a:sx n="100" d="100"/>
          <a:sy n="100" d="100"/>
        </p:scale>
        <p:origin x="-864" y="282"/>
      </p:cViewPr>
      <p:guideLst>
        <p:guide orient="horz" pos="2924"/>
        <p:guide pos="22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34499"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4500"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34501"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0E93232-7F3B-4A89-9AE4-2C6CEDBF16B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vl1pPr>
          </a:lstStyle>
          <a:p>
            <a:pPr>
              <a:defRPr/>
            </a:pPr>
            <a:endParaRPr lang="en-US"/>
          </a:p>
        </p:txBody>
      </p:sp>
      <p:sp>
        <p:nvSpPr>
          <p:cNvPr id="3075" name="Rectangle 3"/>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vl1pPr>
          </a:lstStyle>
          <a:p>
            <a:pPr>
              <a:defRPr/>
            </a:pPr>
            <a:endParaRPr lang="en-US"/>
          </a:p>
        </p:txBody>
      </p:sp>
      <p:sp>
        <p:nvSpPr>
          <p:cNvPr id="22532" name="Rectangle 4"/>
          <p:cNvSpPr>
            <a:spLocks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10075"/>
            <a:ext cx="5130800"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vl1pPr>
          </a:lstStyle>
          <a:p>
            <a:pPr>
              <a:defRPr/>
            </a:pPr>
            <a:endParaRPr lang="en-US"/>
          </a:p>
        </p:txBody>
      </p:sp>
      <p:sp>
        <p:nvSpPr>
          <p:cNvPr id="3079" name="Rectangle 7"/>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B7C65527-489F-44D6-AC5A-86208DA0C63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7BAF8DD-F57C-4057-92D7-025A03DBD99D}" type="slidenum">
              <a:rPr lang="en-US" smtClean="0"/>
              <a:pPr/>
              <a:t>1</a:t>
            </a:fld>
            <a:endParaRPr lang="en-US" smtClean="0"/>
          </a:p>
        </p:txBody>
      </p:sp>
      <p:sp>
        <p:nvSpPr>
          <p:cNvPr id="23555" name="Rectangle 2"/>
          <p:cNvSpPr>
            <a:spLocks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b="1" smtClean="0"/>
              <a:t>Lecture 15</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CDB35DE-C997-46B2-942D-7A0612E0B70D}" type="slidenum">
              <a:rPr lang="en-US" smtClean="0"/>
              <a:pPr/>
              <a:t>11</a:t>
            </a:fld>
            <a:endParaRPr lang="en-US" smtClean="0"/>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Generate feasible schedule that are not too suboptimal</a:t>
            </a:r>
          </a:p>
          <a:p>
            <a:pPr eaLnBrk="1" hangingPunct="1"/>
            <a:r>
              <a:rPr lang="en-US" smtClean="0"/>
              <a:t>Soft constraints</a:t>
            </a:r>
          </a:p>
          <a:p>
            <a:pPr eaLnBrk="1" hangingPunct="1"/>
            <a:r>
              <a:rPr lang="en-US" smtClean="0"/>
              <a:t>e.g., Minimize light from moon / sun</a:t>
            </a:r>
          </a:p>
          <a:p>
            <a:pPr eaLnBrk="1" hangingPunct="1"/>
            <a:endParaRPr lang="en-US" smtClean="0"/>
          </a:p>
          <a:p>
            <a:pPr eaLnBrk="1" hangingPunct="1"/>
            <a:r>
              <a:rPr lang="en-US" smtClean="0"/>
              <a:t>SPIKE treats schedule construction as a constrained optimization problem and uses a heuristic</a:t>
            </a:r>
          </a:p>
          <a:p>
            <a:pPr eaLnBrk="1" hangingPunct="1"/>
            <a:r>
              <a:rPr lang="en-US" smtClean="0"/>
              <a:t>repair-based scheduling search technique called </a:t>
            </a:r>
            <a:r>
              <a:rPr lang="en-US" i="1" smtClean="0"/>
              <a:t>multistart stochastic repair</a:t>
            </a:r>
            <a:r>
              <a:rPr lang="en-US" smtClean="0"/>
              <a:t>. This</a:t>
            </a:r>
          </a:p>
          <a:p>
            <a:pPr eaLnBrk="1" hangingPunct="1"/>
            <a:r>
              <a:rPr lang="en-US" smtClean="0"/>
              <a:t>technique consists of the following steps:</a:t>
            </a:r>
          </a:p>
          <a:p>
            <a:pPr eaLnBrk="1" hangingPunct="1"/>
            <a:r>
              <a:rPr lang="en-US" smtClean="0"/>
              <a:t>1. </a:t>
            </a:r>
            <a:r>
              <a:rPr lang="en-US" b="1" smtClean="0"/>
              <a:t>Trial assignment: </a:t>
            </a:r>
            <a:r>
              <a:rPr lang="en-US" smtClean="0"/>
              <a:t>make a trial assignment (“initial guess”) of activities to times, based</a:t>
            </a:r>
          </a:p>
          <a:p>
            <a:pPr eaLnBrk="1" hangingPunct="1"/>
            <a:r>
              <a:rPr lang="en-US" smtClean="0"/>
              <a:t>on heuristics to be discussed further below. Such a schedule will generally have temporal</a:t>
            </a:r>
          </a:p>
          <a:p>
            <a:pPr eaLnBrk="1" hangingPunct="1"/>
            <a:r>
              <a:rPr lang="en-US" smtClean="0"/>
              <a:t>or other constraint violations, as well as resource capacity overloads;</a:t>
            </a:r>
          </a:p>
          <a:p>
            <a:pPr eaLnBrk="1" hangingPunct="1"/>
            <a:r>
              <a:rPr lang="en-US" smtClean="0"/>
              <a:t>2. </a:t>
            </a:r>
            <a:r>
              <a:rPr lang="en-US" b="1" smtClean="0"/>
              <a:t>Repair: </a:t>
            </a:r>
            <a:r>
              <a:rPr lang="en-US" smtClean="0"/>
              <a:t>apply heuristic repair techniques to try to eliminate constraint violations, until</a:t>
            </a:r>
          </a:p>
          <a:p>
            <a:pPr eaLnBrk="1" hangingPunct="1"/>
            <a:r>
              <a:rPr lang="en-US" smtClean="0"/>
              <a:t>either a pre-established level of effort has been expended or there are no conflicts left;</a:t>
            </a:r>
          </a:p>
          <a:p>
            <a:pPr eaLnBrk="1" hangingPunct="1"/>
            <a:r>
              <a:rPr lang="en-US" smtClean="0"/>
              <a:t>3. </a:t>
            </a:r>
            <a:r>
              <a:rPr lang="en-US" b="1" smtClean="0"/>
              <a:t>Deconflict: </a:t>
            </a:r>
            <a:r>
              <a:rPr lang="en-US" smtClean="0"/>
              <a:t>eliminate conflicts by removing any activities with constraint violations, or</a:t>
            </a:r>
          </a:p>
          <a:p>
            <a:pPr eaLnBrk="1" hangingPunct="1"/>
            <a:r>
              <a:rPr lang="en-US" smtClean="0"/>
              <a:t>by relaxing constraints, until a feasible schedule remains.</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F761C66-98A1-4544-BB0F-46A4FB4BBF42}" type="slidenum">
              <a:rPr lang="en-US" smtClean="0"/>
              <a:pPr/>
              <a:t>12</a:t>
            </a:fld>
            <a:endParaRPr lang="en-US" smtClean="0"/>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756F060-C1F3-446D-9E64-3A3841788DDD}" type="slidenum">
              <a:rPr lang="en-US" smtClean="0"/>
              <a:pPr/>
              <a:t>13</a:t>
            </a:fld>
            <a:endParaRPr lang="en-US" smtClean="0"/>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6D8FE63-5F5D-4076-8F9B-7CCA245BDA9F}" type="slidenum">
              <a:rPr lang="en-US" smtClean="0"/>
              <a:pPr/>
              <a:t>14</a:t>
            </a:fld>
            <a:endParaRPr lang="en-US" smtClean="0"/>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2AD9371-378A-4751-A9F0-2707D06E81D5}" type="slidenum">
              <a:rPr lang="en-US" smtClean="0"/>
              <a:pPr/>
              <a:t>15</a:t>
            </a:fld>
            <a:endParaRPr lang="en-US" smtClean="0"/>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smtClean="0"/>
              <a:t>Summary stats for each algorithm are not effective…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373C617-977C-4F2F-9E11-BA9A45C27FA3}" type="slidenum">
              <a:rPr lang="en-US" smtClean="0"/>
              <a:pPr/>
              <a:t>16</a:t>
            </a:fld>
            <a:endParaRPr lang="en-US" smtClean="0"/>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A846F1A-2E70-4569-8CDE-6631D3721C3B}" type="slidenum">
              <a:rPr lang="en-US" smtClean="0"/>
              <a:pPr/>
              <a:t>17</a:t>
            </a:fld>
            <a:endParaRPr lang="en-US" smtClean="0"/>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mtClean="0"/>
              <a:t>Scheduling 1 problem</a:t>
            </a:r>
          </a:p>
          <a:p>
            <a:pPr eaLnBrk="1" hangingPunct="1"/>
            <a:r>
              <a:rPr lang="en-US" smtClean="0"/>
              <a:t>How many states  (toy problem)</a:t>
            </a:r>
          </a:p>
          <a:p>
            <a:pPr eaLnBrk="1" hangingPunct="1"/>
            <a:r>
              <a:rPr lang="en-US" smtClean="0"/>
              <a:t>200 runs  1000 steps</a:t>
            </a:r>
          </a:p>
          <a:p>
            <a:pPr eaLnBrk="1" hangingPunct="1"/>
            <a:r>
              <a:rPr lang="en-US" smtClean="0"/>
              <a:t>Random sampling</a:t>
            </a:r>
          </a:p>
          <a:p>
            <a:pPr eaLnBrk="1" hangingPunct="1"/>
            <a:r>
              <a:rPr lang="en-US" smtClean="0"/>
              <a:t>Do it again different result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0137215-6162-4DF5-A34F-9FCF029A00B4}" type="slidenum">
              <a:rPr lang="en-US" smtClean="0"/>
              <a:pPr/>
              <a:t>18</a:t>
            </a:fld>
            <a:endParaRPr lang="en-US" smtClean="0"/>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lvl="1" eaLnBrk="1" hangingPunct="1"/>
            <a:r>
              <a:rPr lang="en-US" smtClean="0"/>
              <a:t>Sometimes choose the variable which participates in the largest number of conflicts.</a:t>
            </a:r>
          </a:p>
          <a:p>
            <a:pPr lvl="1" eaLnBrk="1" hangingPunct="1"/>
            <a:r>
              <a:rPr lang="en-US" smtClean="0"/>
              <a:t>Sometimes choose, at random, any variable that participates in some conflict.</a:t>
            </a:r>
          </a:p>
          <a:p>
            <a:pPr lvl="1" eaLnBrk="1" hangingPunct="1"/>
            <a:r>
              <a:rPr lang="en-US" smtClean="0"/>
              <a:t>Sometimes choose a random variable.</a:t>
            </a:r>
          </a:p>
          <a:p>
            <a:pPr lvl="1" eaLnBrk="1" hangingPunct="1"/>
            <a:r>
              <a:rPr lang="en-US" smtClean="0"/>
              <a:t>Sometimes choose the best value for the chosen variable.</a:t>
            </a:r>
          </a:p>
          <a:p>
            <a:pPr lvl="1" eaLnBrk="1" hangingPunct="1"/>
            <a:r>
              <a:rPr lang="en-US" smtClean="0"/>
              <a:t>Sometimes choose a random value for the chosen variable.</a:t>
            </a:r>
          </a:p>
          <a:p>
            <a:pPr eaLnBrk="1" hangingPunct="1"/>
            <a:r>
              <a:rPr lang="en-US" b="1" smtClean="0"/>
              <a:t>Random Sampling</a:t>
            </a:r>
          </a:p>
          <a:p>
            <a:pPr eaLnBrk="1" hangingPunct="1"/>
            <a:r>
              <a:rPr lang="en-US" smtClean="0"/>
              <a:t>At each step this algorithm randomly creates a new solution. For each variable a new value is randomly chosen.</a:t>
            </a:r>
            <a:endParaRPr lang="en-US" b="1" smtClean="0"/>
          </a:p>
          <a:p>
            <a:pPr eaLnBrk="1" hangingPunct="1"/>
            <a:r>
              <a:rPr lang="en-US" b="1" smtClean="0"/>
              <a:t>Random Walk</a:t>
            </a:r>
          </a:p>
          <a:p>
            <a:pPr eaLnBrk="1" hangingPunct="1"/>
            <a:r>
              <a:rPr lang="en-US" smtClean="0"/>
              <a:t>At each step this algorithm randomly chooses a new solution from the set of neighbouring solutions. The set of neighbouring solutions is defined in this applet as the solutions where a single variable has a different value. </a:t>
            </a:r>
          </a:p>
          <a:p>
            <a:pPr eaLnBrk="1" hangingPunct="1"/>
            <a:r>
              <a:rPr lang="en-US" smtClean="0"/>
              <a:t>Options: You may choose between a one or two stage heuristic. In the first case, the variable and value are chosen together; in the second case, the variable is chosen first and then the value.</a:t>
            </a:r>
            <a:endParaRPr lang="en-US" b="1" smtClean="0"/>
          </a:p>
          <a:p>
            <a:pPr eaLnBrk="1" hangingPunct="1"/>
            <a:r>
              <a:rPr lang="en-US" b="1" smtClean="0"/>
              <a:t>Greedy Descent</a:t>
            </a:r>
          </a:p>
          <a:p>
            <a:pPr eaLnBrk="1" hangingPunct="1"/>
            <a:r>
              <a:rPr lang="en-US" smtClean="0"/>
              <a:t>At each step this algorithm chooses a value which improves the graph. </a:t>
            </a:r>
          </a:p>
          <a:p>
            <a:pPr eaLnBrk="1" hangingPunct="1"/>
            <a:r>
              <a:rPr lang="en-US" smtClean="0"/>
              <a:t>Options: You may choose between a one or two stage heuristic. In a one stage heuristic the variable and value are chosen together. In the two stage heuristic the variable is chosen first and then the value. The variable with the greatest number of conflicts in its edges is chosen and then the value which resolves the highest number of conflicts is chosen from this variable's set of values. </a:t>
            </a:r>
            <a:endParaRPr lang="en-US" b="1" smtClean="0"/>
          </a:p>
          <a:p>
            <a:pPr eaLnBrk="1" hangingPunct="1"/>
            <a:r>
              <a:rPr lang="en-US" b="1" smtClean="0"/>
              <a:t>Greedy Descent with the Min Conflict Heuristic</a:t>
            </a:r>
          </a:p>
          <a:p>
            <a:pPr eaLnBrk="1" hangingPunct="1"/>
            <a:r>
              <a:rPr lang="en-US" smtClean="0"/>
              <a:t>The Min Conflict Heuristic is one of the first heuristics used for constraint satisfaction problems. (Minton et Al, 1992). It chooses a variable randomly from the set of variables with conflicts (red edges). The value which results in the fewest conflicts is chosen from the possible assignments for this variable. This heuristic is almost identical to Greedy Descent with Random Walk with a two stage heuristic choosing any red node 100% and best value 100%. The only difference is the MCH may return to the previous assignment. </a:t>
            </a:r>
            <a:endParaRPr lang="en-US" b="1" smtClean="0"/>
          </a:p>
          <a:p>
            <a:pPr eaLnBrk="1" hangingPunct="1"/>
            <a:r>
              <a:rPr lang="en-US" b="1" smtClean="0"/>
              <a:t>Greedy Descent with Random Walk</a:t>
            </a:r>
          </a:p>
          <a:p>
            <a:pPr eaLnBrk="1" hangingPunct="1"/>
            <a:r>
              <a:rPr lang="en-US" smtClean="0"/>
              <a:t>At each step this algorithm probabilistically decides whether or not to take a greedy step (change to the best neighbour) or to take a random walk (change to any neighbour) </a:t>
            </a:r>
          </a:p>
          <a:p>
            <a:pPr eaLnBrk="1" hangingPunct="1"/>
            <a:r>
              <a:rPr lang="en-US" smtClean="0"/>
              <a:t>Options: You may choose between a one or two stage heuristic.  In the first case, the variable and value are chosen together; in the second case, the variable is chosen first and then the value. To increase the random walk percentage increase the "random ..." values. </a:t>
            </a:r>
            <a:endParaRPr lang="en-US" b="1" smtClean="0"/>
          </a:p>
          <a:p>
            <a:pPr eaLnBrk="1" hangingPunct="1"/>
            <a:r>
              <a:rPr lang="en-US" b="1" smtClean="0"/>
              <a:t>Greedy Descent with Random Restart</a:t>
            </a:r>
          </a:p>
          <a:p>
            <a:pPr eaLnBrk="1" hangingPunct="1"/>
            <a:r>
              <a:rPr lang="en-US" smtClean="0"/>
              <a:t>This algorithm proceeds like the Greedy Descent algorithm but resets the variables to a new random solution at regular intervals. </a:t>
            </a:r>
          </a:p>
          <a:p>
            <a:pPr eaLnBrk="1" hangingPunct="1"/>
            <a:r>
              <a:rPr lang="en-US" smtClean="0"/>
              <a:t>Options: Reset Graph specifies the number of steps between random resets of the graph.</a:t>
            </a:r>
            <a:endParaRPr lang="en-US" b="1" smtClean="0"/>
          </a:p>
          <a:p>
            <a:pPr eaLnBrk="1" hangingPunct="1"/>
            <a:r>
              <a:rPr lang="en-US" b="1" smtClean="0"/>
              <a:t>Greedy Descent with all Options</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D625C332-0F72-4D74-BD84-984187C5D4EB}" type="slidenum">
              <a:rPr lang="en-US" smtClean="0"/>
              <a:pPr/>
              <a:t>19</a:t>
            </a:fld>
            <a:endParaRPr lang="en-US" smtClean="0"/>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9F37907-205E-4EEA-8458-33603A6A4626}" type="slidenum">
              <a:rPr lang="en-US" smtClean="0"/>
              <a:pPr/>
              <a:t>20</a:t>
            </a:fld>
            <a:endParaRPr lang="en-US" smtClean="0"/>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372550C-3048-4F77-A3B9-8CD4FB283085}" type="slidenum">
              <a:rPr lang="en-US" smtClean="0"/>
              <a:pPr/>
              <a:t>3</a:t>
            </a:fld>
            <a:endParaRPr lang="en-US" smtClean="0"/>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41B3A1F7-70E4-47A0-B2D8-15815A808966}" type="slidenum">
              <a:rPr lang="en-US" smtClean="0"/>
              <a:pPr/>
              <a:t>4</a:t>
            </a:fld>
            <a:endParaRPr lang="en-US" smtClean="0"/>
          </a:p>
        </p:txBody>
      </p:sp>
      <p:sp>
        <p:nvSpPr>
          <p:cNvPr id="25603" name="Rectangle 2"/>
          <p:cNvSpPr>
            <a:spLocks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lvl="1" eaLnBrk="1" hangingPunct="1"/>
            <a:r>
              <a:rPr lang="en-US" smtClean="0"/>
              <a:t>move from one node to another according to a function that scores how good each </a:t>
            </a:r>
            <a:r>
              <a:rPr lang="en-US" smtClean="0">
                <a:solidFill>
                  <a:srgbClr val="CC0099"/>
                </a:solidFill>
              </a:rPr>
              <a:t>neighbor</a:t>
            </a:r>
            <a:r>
              <a:rPr lang="en-US" smtClean="0"/>
              <a:t> is</a:t>
            </a:r>
          </a:p>
          <a:p>
            <a:pPr lvl="1" eaLnBrk="1" hangingPunct="1"/>
            <a:r>
              <a:rPr lang="en-US" smtClean="0"/>
              <a:t>according to a </a:t>
            </a:r>
            <a:r>
              <a:rPr lang="en-US" smtClean="0">
                <a:solidFill>
                  <a:srgbClr val="CC0099"/>
                </a:solidFill>
              </a:rPr>
              <a:t>function that scores how good each neighbor is</a:t>
            </a:r>
          </a:p>
          <a:p>
            <a:pPr lvl="1" eaLnBrk="1" hangingPunct="1"/>
            <a:endParaRPr lang="en-US" smtClean="0">
              <a:solidFill>
                <a:srgbClr val="CC0099"/>
              </a:solidFill>
            </a:endParaRPr>
          </a:p>
          <a:p>
            <a:pPr lvl="1" eaLnBrk="1" hangingPunct="1"/>
            <a:r>
              <a:rPr lang="en-US" smtClean="0">
                <a:solidFill>
                  <a:srgbClr val="CC0099"/>
                </a:solidFill>
              </a:rPr>
              <a:t>Number of unsatisfied constraints OR weighted count</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8CB0FB9-E61D-415C-8F76-C58A9EB5E6A8}" type="slidenum">
              <a:rPr lang="en-US" smtClean="0"/>
              <a:pPr/>
              <a:t>5</a:t>
            </a:fld>
            <a:endParaRPr lang="en-US" smtClean="0"/>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xfrm>
            <a:off x="931863" y="4410075"/>
            <a:ext cx="5133975" cy="4176713"/>
          </a:xfrm>
          <a:noFill/>
          <a:ln/>
        </p:spPr>
        <p:txBody>
          <a:bodyPr/>
          <a:lstStyle/>
          <a:p>
            <a:pPr eaLnBrk="1" hangingPunct="1"/>
            <a:r>
              <a:rPr lang="en-US" smtClean="0"/>
              <a:t>Problem: depending on initial state, can get stuck in local maxima</a:t>
            </a:r>
          </a:p>
          <a:p>
            <a:pPr eaLnBrk="1" hangingPunct="1"/>
            <a:endParaRPr lang="en-US" b="1" i="1" smtClean="0"/>
          </a:p>
          <a:p>
            <a:pPr eaLnBrk="1" hangingPunct="1"/>
            <a:r>
              <a:rPr lang="en-US" b="1" i="1" smtClean="0"/>
              <a:t>No way to move from a plateau, could escape from a shoulder</a:t>
            </a:r>
          </a:p>
          <a:p>
            <a:pPr eaLnBrk="1" hangingPunct="1"/>
            <a:endParaRPr lang="en-US" b="1" i="1" smtClean="0"/>
          </a:p>
          <a:p>
            <a:pPr eaLnBrk="1" hangingPunct="1"/>
            <a:r>
              <a:rPr lang="en-US" b="1" i="1" smtClean="0"/>
              <a:t>With a randomly gerenated 8-queen initial state steepest ascent hill climbing gets stuck 86% of the times. Takes 4 steps on average to suceed and 3 to get stuck –good since there are 17 million states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CEBE176-C149-45F0-B348-BA8C9FBE9B0D}" type="slidenum">
              <a:rPr lang="en-US" smtClean="0"/>
              <a:pPr/>
              <a:t>6</a:t>
            </a:fld>
            <a:endParaRPr lang="en-US" smtClean="0"/>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C6249A3B-FC2E-42C7-BE27-E961FC0BE7D5}" type="slidenum">
              <a:rPr lang="en-US" smtClean="0"/>
              <a:pPr/>
              <a:t>7</a:t>
            </a:fld>
            <a:endParaRPr lang="en-US" smtClean="0"/>
          </a:p>
        </p:txBody>
      </p:sp>
      <p:sp>
        <p:nvSpPr>
          <p:cNvPr id="28675" name="Rectangle 2"/>
          <p:cNvSpPr>
            <a:spLocks noChangeArrowheads="1" noTextEdit="1"/>
          </p:cNvSpPr>
          <p:nvPr>
            <p:ph type="sldImg"/>
          </p:nvPr>
        </p:nvSpPr>
        <p:spPr>
          <a:ln/>
        </p:spPr>
      </p:sp>
      <p:sp>
        <p:nvSpPr>
          <p:cNvPr id="618499" name="Rectangle 3"/>
          <p:cNvSpPr>
            <a:spLocks noGrp="1" noChangeArrowheads="1"/>
          </p:cNvSpPr>
          <p:nvPr>
            <p:ph type="body" idx="1"/>
          </p:nvPr>
        </p:nvSpPr>
        <p:spPr/>
        <p:txBody>
          <a:bodyPr/>
          <a:lstStyle/>
          <a:p>
            <a:pPr eaLnBrk="1" hangingPunct="1">
              <a:defRPr/>
            </a:pPr>
            <a:r>
              <a:rPr lang="en-US" dirty="0" smtClean="0">
                <a:latin typeface="Arial Unicode MS" pitchFamily="34" charset="-128"/>
              </a:rPr>
              <a:t>NOTE again: Everything that will be said for Hill Climbing is also true for Gradient Descent </a:t>
            </a:r>
            <a:r>
              <a:rPr lang="en-US" sz="1050" dirty="0" smtClean="0">
                <a:latin typeface="Arial Unicode MS" pitchFamily="34" charset="-128"/>
              </a:rPr>
              <a:t>(max -&gt; min)</a:t>
            </a:r>
          </a:p>
          <a:p>
            <a:pPr eaLnBrk="1" hangingPunct="1">
              <a:buFontTx/>
              <a:buChar char="•"/>
              <a:defRPr/>
            </a:pPr>
            <a:r>
              <a:rPr lang="en-US" dirty="0" smtClean="0"/>
              <a:t>Consider </a:t>
            </a:r>
            <a:r>
              <a:rPr lang="en-US" dirty="0" smtClean="0">
                <a:solidFill>
                  <a:schemeClr val="accent6"/>
                </a:solidFill>
              </a:rPr>
              <a:t>two methods </a:t>
            </a:r>
            <a:r>
              <a:rPr lang="en-US" dirty="0" smtClean="0"/>
              <a:t>to find a maximum value:</a:t>
            </a:r>
          </a:p>
          <a:p>
            <a:pPr lvl="1" eaLnBrk="1" hangingPunct="1">
              <a:defRPr/>
            </a:pPr>
            <a:r>
              <a:rPr lang="en-US" dirty="0" smtClean="0">
                <a:solidFill>
                  <a:schemeClr val="accent6"/>
                </a:solidFill>
              </a:rPr>
              <a:t>Hill climbing</a:t>
            </a:r>
            <a:r>
              <a:rPr lang="en-US" dirty="0" smtClean="0"/>
              <a:t>, starting from some position, keep moving uphill &amp; report maximum value found</a:t>
            </a:r>
          </a:p>
          <a:p>
            <a:pPr lvl="1" eaLnBrk="1" hangingPunct="1">
              <a:defRPr/>
            </a:pPr>
            <a:r>
              <a:rPr lang="en-US" dirty="0" smtClean="0">
                <a:solidFill>
                  <a:schemeClr val="accent6"/>
                </a:solidFill>
              </a:rPr>
              <a:t>Pick values at random </a:t>
            </a:r>
            <a:r>
              <a:rPr lang="en-US" dirty="0" smtClean="0"/>
              <a:t>&amp; report maximum value found</a:t>
            </a:r>
          </a:p>
          <a:p>
            <a:pPr eaLnBrk="1" hangingPunct="1">
              <a:buFontTx/>
              <a:buChar char="•"/>
              <a:defRPr/>
            </a:pPr>
            <a:endParaRPr lang="en-US" dirty="0" smtClean="0"/>
          </a:p>
          <a:p>
            <a:pPr marL="342900" indent="-342900" eaLnBrk="1" hangingPunct="1">
              <a:spcBef>
                <a:spcPct val="20000"/>
              </a:spcBef>
              <a:buFontTx/>
              <a:buChar char="•"/>
              <a:defRPr/>
            </a:pPr>
            <a:r>
              <a:rPr lang="en-US" dirty="0" smtClean="0">
                <a:latin typeface="Arial Unicode MS" pitchFamily="34" charset="-128"/>
              </a:rPr>
              <a:t>Which do you expect to work better to find a maximum?</a:t>
            </a:r>
          </a:p>
          <a:p>
            <a:pPr marL="742950" lvl="1" indent="-285750" eaLnBrk="1" hangingPunct="1">
              <a:spcBef>
                <a:spcPct val="20000"/>
              </a:spcBef>
              <a:buClr>
                <a:schemeClr val="tx1"/>
              </a:buClr>
              <a:buSzPct val="120000"/>
              <a:buFontTx/>
              <a:buChar char="•"/>
              <a:defRPr/>
            </a:pPr>
            <a:r>
              <a:rPr lang="en-US" sz="2400" dirty="0" smtClean="0">
                <a:latin typeface="Arial Unicode MS" pitchFamily="34" charset="-128"/>
              </a:rPr>
              <a:t>hill climbing is good for finding local maxima</a:t>
            </a:r>
          </a:p>
          <a:p>
            <a:pPr marL="742950" lvl="1" indent="-285750" eaLnBrk="1" hangingPunct="1">
              <a:spcBef>
                <a:spcPct val="20000"/>
              </a:spcBef>
              <a:buClr>
                <a:schemeClr val="tx1"/>
              </a:buClr>
              <a:buSzPct val="120000"/>
              <a:buFontTx/>
              <a:buChar char="•"/>
              <a:defRPr/>
            </a:pPr>
            <a:r>
              <a:rPr lang="en-US" sz="2400" dirty="0" smtClean="0">
                <a:latin typeface="Arial Unicode MS" pitchFamily="34" charset="-128"/>
              </a:rPr>
              <a:t>selecting random nodes is good for finding/exploring new parts of the search space</a:t>
            </a:r>
          </a:p>
          <a:p>
            <a:pPr marL="342900" indent="-342900" eaLnBrk="1" hangingPunct="1">
              <a:spcBef>
                <a:spcPct val="20000"/>
              </a:spcBef>
              <a:buFontTx/>
              <a:buChar char="•"/>
              <a:defRPr/>
            </a:pPr>
            <a:r>
              <a:rPr lang="en-US" dirty="0" smtClean="0">
                <a:latin typeface="Arial Unicode MS" pitchFamily="34" charset="-128"/>
              </a:rPr>
              <a:t>A mix of the two techniques can work even better</a:t>
            </a:r>
          </a:p>
          <a:p>
            <a:pPr eaLnBrk="1" hangingPunct="1">
              <a:defRP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0D29E17-BA6F-4BF3-B281-3C77BB1B1227}" type="slidenum">
              <a:rPr lang="en-US" smtClean="0"/>
              <a:pPr/>
              <a:t>8</a:t>
            </a:fld>
            <a:endParaRPr lang="en-US" smtClean="0"/>
          </a:p>
        </p:txBody>
      </p:sp>
      <p:sp>
        <p:nvSpPr>
          <p:cNvPr id="29699" name="Rectangle 2"/>
          <p:cNvSpPr>
            <a:spLocks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489A1535-883F-4111-8D6E-D69F3244E650}" type="slidenum">
              <a:rPr lang="en-US" smtClean="0"/>
              <a:pPr/>
              <a:t>9</a:t>
            </a:fld>
            <a:endParaRPr lang="en-US" smtClean="0"/>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a:p>
            <a:pPr eaLnBrk="1" hangingPunct="1"/>
            <a:r>
              <a:rPr lang="en-US" smtClean="0"/>
              <a:t>You may choose between a one or two stage heuristic. </a:t>
            </a:r>
          </a:p>
          <a:p>
            <a:pPr eaLnBrk="1" hangingPunct="1"/>
            <a:r>
              <a:rPr lang="en-US" smtClean="0"/>
              <a:t>  In a one stage heuristic the variable and value are chosen together. </a:t>
            </a:r>
          </a:p>
          <a:p>
            <a:pPr eaLnBrk="1" hangingPunct="1"/>
            <a:r>
              <a:rPr lang="en-US" smtClean="0"/>
              <a:t>The pair that minimize the number of conflicts</a:t>
            </a:r>
          </a:p>
          <a:p>
            <a:pPr eaLnBrk="1" hangingPunct="1"/>
            <a:r>
              <a:rPr lang="en-US" smtClean="0"/>
              <a:t>  In the two stage heuristic the variable is chosen first and then the </a:t>
            </a:r>
          </a:p>
          <a:p>
            <a:pPr eaLnBrk="1" hangingPunct="1"/>
            <a:r>
              <a:rPr lang="en-US" smtClean="0"/>
              <a:t>  value. The variable with the greatest number of conflicts in it's </a:t>
            </a:r>
          </a:p>
          <a:p>
            <a:pPr eaLnBrk="1" hangingPunct="1"/>
            <a:r>
              <a:rPr lang="en-US" smtClean="0"/>
              <a:t>  edges is chosen and then the value which resolves the highest number</a:t>
            </a:r>
          </a:p>
          <a:p>
            <a:pPr eaLnBrk="1" hangingPunct="1"/>
            <a:r>
              <a:rPr lang="en-US" smtClean="0"/>
              <a:t>  of conflicts is chosen from this variable's set of values.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7F2C444-EDD9-4682-9DCA-706F62FB7076}" type="slidenum">
              <a:rPr lang="en-US" smtClean="0"/>
              <a:pPr/>
              <a:t>10</a:t>
            </a:fld>
            <a:endParaRPr lang="en-US" smtClean="0"/>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lvl="1" eaLnBrk="1" hangingPunct="1"/>
            <a:r>
              <a:rPr lang="en-US" smtClean="0"/>
              <a:t>Sometimes choose the variable which participates in the largest number of conflicts.</a:t>
            </a:r>
          </a:p>
          <a:p>
            <a:pPr lvl="1" eaLnBrk="1" hangingPunct="1"/>
            <a:r>
              <a:rPr lang="en-US" smtClean="0"/>
              <a:t>Sometimes choose, at random, any variable that participates in some conflict.</a:t>
            </a:r>
          </a:p>
          <a:p>
            <a:pPr lvl="1" eaLnBrk="1" hangingPunct="1"/>
            <a:r>
              <a:rPr lang="en-US" smtClean="0"/>
              <a:t>Sometimes choose a random variable.</a:t>
            </a:r>
          </a:p>
          <a:p>
            <a:pPr lvl="1" eaLnBrk="1" hangingPunct="1"/>
            <a:r>
              <a:rPr lang="en-US" smtClean="0"/>
              <a:t>Sometimes choose the best value for the chosen variable.</a:t>
            </a:r>
          </a:p>
          <a:p>
            <a:pPr lvl="1" eaLnBrk="1" hangingPunct="1"/>
            <a:r>
              <a:rPr lang="en-US" smtClean="0"/>
              <a:t>Sometimes choose a random value for the chosen variable.</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A8AE322-F4FD-48B7-9CD9-AAF23FEB190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61690D-D6F3-41A1-A2BF-EBBD6CC022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44F4E7-4663-4D88-B809-D8DC241C7DF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2192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5433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4F0D5F9-A555-4F9D-B0F1-7AF91945520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B692F01-8C0C-4188-8683-B2515AD18C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F6A284-A663-43BA-B80A-6141D2B642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6545460-52C8-468D-8B75-B1CB0F80BF5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F440DF-4A0E-4FDE-A8DD-50613709F51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A9BED9F7-5702-4F4A-A4C8-5C164A50006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983C792-B4BA-42B4-B2AF-680257D30E5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D2B23EE-A9E4-4BDE-B9ED-B13B62FE12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D5E41EB-83E9-4740-953A-31A1BE51405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F01FD2B-C42C-4F44-B0A0-2B3866CB878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8435"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US"/>
              <a:t>CPSC 322, Lecture 15</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r>
              <a:rPr lang="en-US"/>
              <a:t>Slide </a:t>
            </a:r>
            <a:fld id="{553A0570-CC32-4586-933E-3533BD44F3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vmlDrawing" Target="../drawings/vmlDrawing12.vml"/><Relationship Id="rId5" Type="http://schemas.openxmlformats.org/officeDocument/2006/relationships/image" Target="../media/image7.png"/><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CPSC 322, Lecture 15</a:t>
            </a:r>
          </a:p>
        </p:txBody>
      </p:sp>
      <p:sp>
        <p:nvSpPr>
          <p:cNvPr id="5" name="Slide Number Placeholder 3"/>
          <p:cNvSpPr>
            <a:spLocks noGrp="1"/>
          </p:cNvSpPr>
          <p:nvPr>
            <p:ph type="sldNum" sz="quarter" idx="12"/>
          </p:nvPr>
        </p:nvSpPr>
        <p:spPr/>
        <p:txBody>
          <a:bodyPr/>
          <a:lstStyle/>
          <a:p>
            <a:pPr>
              <a:defRPr/>
            </a:pPr>
            <a:r>
              <a:rPr lang="en-US"/>
              <a:t>Slide </a:t>
            </a:r>
            <a:fld id="{FB2F69D6-1D62-439F-B3C3-615415A8BEF6}" type="slidenum">
              <a:rPr lang="en-US"/>
              <a:pPr>
                <a:defRPr/>
              </a:pPr>
              <a:t>1</a:t>
            </a:fld>
            <a:endParaRPr lang="en-US"/>
          </a:p>
        </p:txBody>
      </p:sp>
      <p:sp>
        <p:nvSpPr>
          <p:cNvPr id="1029" name="Rectangle 2"/>
          <p:cNvSpPr>
            <a:spLocks noChangeArrowheads="1"/>
          </p:cNvSpPr>
          <p:nvPr/>
        </p:nvSpPr>
        <p:spPr bwMode="auto">
          <a:xfrm>
            <a:off x="0" y="1557338"/>
            <a:ext cx="8763000" cy="3201987"/>
          </a:xfrm>
          <a:prstGeom prst="rect">
            <a:avLst/>
          </a:prstGeom>
          <a:noFill/>
          <a:ln w="9525">
            <a:noFill/>
            <a:miter lim="800000"/>
            <a:headEnd/>
            <a:tailEnd/>
          </a:ln>
        </p:spPr>
        <p:txBody>
          <a:bodyPr>
            <a:spAutoFit/>
          </a:bodyPr>
          <a:lstStyle/>
          <a:p>
            <a:pPr algn="ctr">
              <a:spcBef>
                <a:spcPct val="50000"/>
              </a:spcBef>
            </a:pPr>
            <a:r>
              <a:rPr lang="en-US" sz="4800" b="1" dirty="0">
                <a:solidFill>
                  <a:schemeClr val="accent2"/>
                </a:solidFill>
                <a:latin typeface="Arial Unicode MS" pitchFamily="34" charset="-128"/>
              </a:rPr>
              <a:t>Stochastic Local Search</a:t>
            </a:r>
          </a:p>
          <a:p>
            <a:pPr algn="ctr">
              <a:spcBef>
                <a:spcPct val="50000"/>
              </a:spcBef>
            </a:pPr>
            <a:r>
              <a:rPr lang="en-US" b="1" dirty="0">
                <a:latin typeface="Arial Unicode MS" pitchFamily="34" charset="-128"/>
              </a:rPr>
              <a:t>Computer Science cpsc322, Lecture 15</a:t>
            </a:r>
          </a:p>
          <a:p>
            <a:pPr algn="ctr">
              <a:spcBef>
                <a:spcPct val="50000"/>
              </a:spcBef>
            </a:pPr>
            <a:r>
              <a:rPr lang="en-US" b="1" i="1" dirty="0">
                <a:latin typeface="Arial Unicode MS" pitchFamily="34" charset="-128"/>
              </a:rPr>
              <a:t>(Textbook </a:t>
            </a:r>
            <a:r>
              <a:rPr lang="en-US" b="1" i="1" dirty="0" err="1">
                <a:latin typeface="Arial Unicode MS" pitchFamily="34" charset="-128"/>
              </a:rPr>
              <a:t>Chpt</a:t>
            </a:r>
            <a:r>
              <a:rPr lang="en-US" b="1" i="1" dirty="0">
                <a:latin typeface="Arial Unicode MS" pitchFamily="34" charset="-128"/>
              </a:rPr>
              <a:t> 4.8)</a:t>
            </a:r>
          </a:p>
          <a:p>
            <a:pPr algn="ctr">
              <a:spcBef>
                <a:spcPct val="50000"/>
              </a:spcBef>
            </a:pPr>
            <a:endParaRPr lang="en-US" sz="2400" b="1" i="1" dirty="0">
              <a:latin typeface="Arial Unicode MS" pitchFamily="34" charset="-128"/>
            </a:endParaRPr>
          </a:p>
          <a:p>
            <a:pPr algn="ctr">
              <a:spcBef>
                <a:spcPct val="50000"/>
              </a:spcBef>
            </a:pPr>
            <a:r>
              <a:rPr lang="en-US" sz="2400" b="1" dirty="0">
                <a:latin typeface="Arial Unicode MS" pitchFamily="34" charset="-128"/>
              </a:rPr>
              <a:t>February, </a:t>
            </a:r>
            <a:r>
              <a:rPr lang="en-US" sz="2400" b="1" dirty="0" smtClean="0">
                <a:latin typeface="Arial Unicode MS" pitchFamily="34" charset="-128"/>
              </a:rPr>
              <a:t>5, 2010</a:t>
            </a:r>
            <a:endParaRPr lang="en-US" sz="2400" b="1" dirty="0">
              <a:latin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Footer Placeholder 4"/>
          <p:cNvSpPr>
            <a:spLocks noGrp="1"/>
          </p:cNvSpPr>
          <p:nvPr>
            <p:ph type="ftr" sz="quarter" idx="11"/>
          </p:nvPr>
        </p:nvSpPr>
        <p:spPr/>
        <p:txBody>
          <a:bodyPr/>
          <a:lstStyle/>
          <a:p>
            <a:pPr>
              <a:defRPr/>
            </a:pPr>
            <a:r>
              <a:rPr lang="en-US"/>
              <a:t>CPSC 322, Lecture 15</a:t>
            </a:r>
          </a:p>
        </p:txBody>
      </p:sp>
      <p:sp>
        <p:nvSpPr>
          <p:cNvPr id="58" name="Slide Number Placeholder 5"/>
          <p:cNvSpPr>
            <a:spLocks noGrp="1"/>
          </p:cNvSpPr>
          <p:nvPr>
            <p:ph type="sldNum" sz="quarter" idx="12"/>
          </p:nvPr>
        </p:nvSpPr>
        <p:spPr/>
        <p:txBody>
          <a:bodyPr/>
          <a:lstStyle/>
          <a:p>
            <a:pPr>
              <a:defRPr/>
            </a:pPr>
            <a:r>
              <a:rPr lang="en-US"/>
              <a:t>Slide </a:t>
            </a:r>
            <a:fld id="{361E50F3-2777-4CC8-954F-26185A53AAED}" type="slidenum">
              <a:rPr lang="en-US"/>
              <a:pPr>
                <a:defRPr/>
              </a:pPr>
              <a:t>10</a:t>
            </a:fld>
            <a:endParaRPr lang="en-US"/>
          </a:p>
        </p:txBody>
      </p:sp>
      <p:sp>
        <p:nvSpPr>
          <p:cNvPr id="9254" name="Rectangle 2"/>
          <p:cNvSpPr>
            <a:spLocks noGrp="1" noChangeArrowheads="1"/>
          </p:cNvSpPr>
          <p:nvPr>
            <p:ph type="title"/>
          </p:nvPr>
        </p:nvSpPr>
        <p:spPr/>
        <p:txBody>
          <a:bodyPr/>
          <a:lstStyle/>
          <a:p>
            <a:pPr eaLnBrk="1" hangingPunct="1"/>
            <a:r>
              <a:rPr lang="en-US" smtClean="0"/>
              <a:t>Random Steps (Walk): two-step</a:t>
            </a:r>
          </a:p>
        </p:txBody>
      </p:sp>
      <p:sp>
        <p:nvSpPr>
          <p:cNvPr id="685059" name="Rectangle 3"/>
          <p:cNvSpPr>
            <a:spLocks noGrp="1" noChangeArrowheads="1"/>
          </p:cNvSpPr>
          <p:nvPr>
            <p:ph type="body" idx="1"/>
          </p:nvPr>
        </p:nvSpPr>
        <p:spPr>
          <a:xfrm>
            <a:off x="0" y="857250"/>
            <a:ext cx="9358313" cy="4546600"/>
          </a:xfrm>
        </p:spPr>
        <p:txBody>
          <a:bodyPr/>
          <a:lstStyle/>
          <a:p>
            <a:pPr marL="533400" indent="-533400" eaLnBrk="1" hangingPunct="1">
              <a:lnSpc>
                <a:spcPct val="90000"/>
              </a:lnSpc>
              <a:defRPr/>
            </a:pPr>
            <a:r>
              <a:rPr lang="en-US" dirty="0" smtClean="0"/>
              <a:t>Another strategy: select a </a:t>
            </a:r>
            <a:r>
              <a:rPr lang="en-US" dirty="0" smtClean="0">
                <a:solidFill>
                  <a:schemeClr val="accent6"/>
                </a:solidFill>
              </a:rPr>
              <a:t>variable first, then </a:t>
            </a:r>
            <a:r>
              <a:rPr lang="en-US" dirty="0" smtClean="0"/>
              <a:t> a </a:t>
            </a:r>
            <a:r>
              <a:rPr lang="en-US" dirty="0" smtClean="0">
                <a:solidFill>
                  <a:schemeClr val="accent6"/>
                </a:solidFill>
              </a:rPr>
              <a:t>value</a:t>
            </a:r>
            <a:r>
              <a:rPr lang="en-US" dirty="0" smtClean="0"/>
              <a:t>:</a:t>
            </a:r>
          </a:p>
          <a:p>
            <a:pPr marL="914400" lvl="1" indent="-457200" eaLnBrk="1" hangingPunct="1">
              <a:lnSpc>
                <a:spcPct val="90000"/>
              </a:lnSpc>
              <a:defRPr/>
            </a:pPr>
            <a:r>
              <a:rPr lang="en-US" sz="2800" dirty="0" smtClean="0"/>
              <a:t>Sometimes select variable:</a:t>
            </a:r>
          </a:p>
          <a:p>
            <a:pPr marL="1295400" lvl="2" indent="-381000" eaLnBrk="1" hangingPunct="1">
              <a:lnSpc>
                <a:spcPct val="90000"/>
              </a:lnSpc>
              <a:buFont typeface="Wingdings" pitchFamily="2" charset="2"/>
              <a:buAutoNum type="arabicPeriod"/>
              <a:defRPr/>
            </a:pPr>
            <a:r>
              <a:rPr lang="en-US" sz="2400" dirty="0" smtClean="0"/>
              <a:t> that participates in the largest number of conflicts.</a:t>
            </a:r>
          </a:p>
          <a:p>
            <a:pPr marL="1295400" lvl="2" indent="-381000" eaLnBrk="1" hangingPunct="1">
              <a:lnSpc>
                <a:spcPct val="90000"/>
              </a:lnSpc>
              <a:buFont typeface="Wingdings" pitchFamily="2" charset="2"/>
              <a:buAutoNum type="arabicPeriod"/>
              <a:defRPr/>
            </a:pPr>
            <a:r>
              <a:rPr lang="en-US" sz="2400" dirty="0" smtClean="0"/>
              <a:t> at random, any variable that participates in some conflict.</a:t>
            </a:r>
          </a:p>
          <a:p>
            <a:pPr marL="1295400" lvl="2" indent="-381000" eaLnBrk="1" hangingPunct="1">
              <a:lnSpc>
                <a:spcPct val="90000"/>
              </a:lnSpc>
              <a:buFont typeface="Wingdings" pitchFamily="2" charset="2"/>
              <a:buAutoNum type="arabicPeriod"/>
              <a:defRPr/>
            </a:pPr>
            <a:r>
              <a:rPr lang="en-US" sz="2400" dirty="0" smtClean="0"/>
              <a:t> at random</a:t>
            </a:r>
          </a:p>
          <a:p>
            <a:pPr marL="914400" lvl="1" indent="-457200" eaLnBrk="1" hangingPunct="1">
              <a:lnSpc>
                <a:spcPct val="90000"/>
              </a:lnSpc>
              <a:defRPr/>
            </a:pPr>
            <a:r>
              <a:rPr lang="en-US" sz="2800" dirty="0" smtClean="0"/>
              <a:t>Sometimes choose value</a:t>
            </a:r>
          </a:p>
          <a:p>
            <a:pPr marL="1295400" lvl="2" indent="-381000" eaLnBrk="1" hangingPunct="1">
              <a:lnSpc>
                <a:spcPct val="90000"/>
              </a:lnSpc>
              <a:buFont typeface="Wingdings" pitchFamily="2" charset="2"/>
              <a:buAutoNum type="alphaLcParenR"/>
              <a:defRPr/>
            </a:pPr>
            <a:r>
              <a:rPr lang="en-US" sz="2400" dirty="0" smtClean="0"/>
              <a:t>That minimizes # of conflicts</a:t>
            </a:r>
          </a:p>
          <a:p>
            <a:pPr marL="1295400" lvl="2" indent="-381000" eaLnBrk="1" hangingPunct="1">
              <a:lnSpc>
                <a:spcPct val="90000"/>
              </a:lnSpc>
              <a:buFont typeface="Wingdings" pitchFamily="2" charset="2"/>
              <a:buAutoNum type="alphaLcParenR"/>
              <a:defRPr/>
            </a:pPr>
            <a:r>
              <a:rPr lang="en-US" sz="2400" dirty="0" smtClean="0"/>
              <a:t>at random</a:t>
            </a:r>
          </a:p>
          <a:p>
            <a:pPr marL="1295400" lvl="2" indent="-381000" eaLnBrk="1" hangingPunct="1">
              <a:lnSpc>
                <a:spcPct val="90000"/>
              </a:lnSpc>
              <a:defRPr/>
            </a:pPr>
            <a:endParaRPr lang="en-US" sz="2400" dirty="0" smtClean="0"/>
          </a:p>
        </p:txBody>
      </p:sp>
      <p:grpSp>
        <p:nvGrpSpPr>
          <p:cNvPr id="9256" name="Group 4"/>
          <p:cNvGrpSpPr>
            <a:grpSpLocks/>
          </p:cNvGrpSpPr>
          <p:nvPr/>
        </p:nvGrpSpPr>
        <p:grpSpPr bwMode="auto">
          <a:xfrm>
            <a:off x="6227763" y="3429000"/>
            <a:ext cx="2438400" cy="2438400"/>
            <a:chOff x="960" y="1344"/>
            <a:chExt cx="1536" cy="1536"/>
          </a:xfrm>
        </p:grpSpPr>
        <p:sp>
          <p:nvSpPr>
            <p:cNvPr id="9275" name="Rectangle 5"/>
            <p:cNvSpPr>
              <a:spLocks noChangeArrowheads="1"/>
            </p:cNvSpPr>
            <p:nvPr/>
          </p:nvSpPr>
          <p:spPr bwMode="auto">
            <a:xfrm>
              <a:off x="960" y="1344"/>
              <a:ext cx="1536" cy="1536"/>
            </a:xfrm>
            <a:prstGeom prst="rect">
              <a:avLst/>
            </a:prstGeom>
            <a:noFill/>
            <a:ln w="9525">
              <a:solidFill>
                <a:schemeClr val="tx1"/>
              </a:solidFill>
              <a:miter lim="800000"/>
              <a:headEnd/>
              <a:tailEnd/>
            </a:ln>
          </p:spPr>
          <p:txBody>
            <a:bodyPr wrap="none" anchor="ctr"/>
            <a:lstStyle/>
            <a:p>
              <a:endParaRPr lang="en-US"/>
            </a:p>
          </p:txBody>
        </p:sp>
        <p:sp>
          <p:nvSpPr>
            <p:cNvPr id="9276" name="Rectangle 6"/>
            <p:cNvSpPr>
              <a:spLocks noChangeArrowheads="1"/>
            </p:cNvSpPr>
            <p:nvPr/>
          </p:nvSpPr>
          <p:spPr bwMode="auto">
            <a:xfrm>
              <a:off x="2304" y="134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77" name="Rectangle 7"/>
            <p:cNvSpPr>
              <a:spLocks noChangeArrowheads="1"/>
            </p:cNvSpPr>
            <p:nvPr/>
          </p:nvSpPr>
          <p:spPr bwMode="auto">
            <a:xfrm>
              <a:off x="1728" y="153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78" name="Rectangle 8"/>
            <p:cNvSpPr>
              <a:spLocks noChangeArrowheads="1"/>
            </p:cNvSpPr>
            <p:nvPr/>
          </p:nvSpPr>
          <p:spPr bwMode="auto">
            <a:xfrm>
              <a:off x="2112" y="1920"/>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79" name="Rectangle 9"/>
            <p:cNvSpPr>
              <a:spLocks noChangeArrowheads="1"/>
            </p:cNvSpPr>
            <p:nvPr/>
          </p:nvSpPr>
          <p:spPr bwMode="auto">
            <a:xfrm>
              <a:off x="1920" y="134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0" name="Rectangle 10"/>
            <p:cNvSpPr>
              <a:spLocks noChangeArrowheads="1"/>
            </p:cNvSpPr>
            <p:nvPr/>
          </p:nvSpPr>
          <p:spPr bwMode="auto">
            <a:xfrm>
              <a:off x="2304" y="172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1" name="Rectangle 11"/>
            <p:cNvSpPr>
              <a:spLocks noChangeArrowheads="1"/>
            </p:cNvSpPr>
            <p:nvPr/>
          </p:nvSpPr>
          <p:spPr bwMode="auto">
            <a:xfrm>
              <a:off x="2112" y="153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2" name="Rectangle 12"/>
            <p:cNvSpPr>
              <a:spLocks noChangeArrowheads="1"/>
            </p:cNvSpPr>
            <p:nvPr/>
          </p:nvSpPr>
          <p:spPr bwMode="auto">
            <a:xfrm>
              <a:off x="1920" y="172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3" name="Rectangle 13"/>
            <p:cNvSpPr>
              <a:spLocks noChangeArrowheads="1"/>
            </p:cNvSpPr>
            <p:nvPr/>
          </p:nvSpPr>
          <p:spPr bwMode="auto">
            <a:xfrm>
              <a:off x="1728" y="1920"/>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4" name="Rectangle 14"/>
            <p:cNvSpPr>
              <a:spLocks noChangeArrowheads="1"/>
            </p:cNvSpPr>
            <p:nvPr/>
          </p:nvSpPr>
          <p:spPr bwMode="auto">
            <a:xfrm>
              <a:off x="1536" y="2112"/>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5" name="Rectangle 15"/>
            <p:cNvSpPr>
              <a:spLocks noChangeArrowheads="1"/>
            </p:cNvSpPr>
            <p:nvPr/>
          </p:nvSpPr>
          <p:spPr bwMode="auto">
            <a:xfrm>
              <a:off x="1344" y="230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6" name="Rectangle 16"/>
            <p:cNvSpPr>
              <a:spLocks noChangeArrowheads="1"/>
            </p:cNvSpPr>
            <p:nvPr/>
          </p:nvSpPr>
          <p:spPr bwMode="auto">
            <a:xfrm>
              <a:off x="1152" y="249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7" name="Rectangle 17"/>
            <p:cNvSpPr>
              <a:spLocks noChangeArrowheads="1"/>
            </p:cNvSpPr>
            <p:nvPr/>
          </p:nvSpPr>
          <p:spPr bwMode="auto">
            <a:xfrm>
              <a:off x="960" y="268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8" name="Rectangle 18"/>
            <p:cNvSpPr>
              <a:spLocks noChangeArrowheads="1"/>
            </p:cNvSpPr>
            <p:nvPr/>
          </p:nvSpPr>
          <p:spPr bwMode="auto">
            <a:xfrm>
              <a:off x="1152" y="2112"/>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9" name="Rectangle 19"/>
            <p:cNvSpPr>
              <a:spLocks noChangeArrowheads="1"/>
            </p:cNvSpPr>
            <p:nvPr/>
          </p:nvSpPr>
          <p:spPr bwMode="auto">
            <a:xfrm>
              <a:off x="1344" y="1920"/>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0" name="Rectangle 20"/>
            <p:cNvSpPr>
              <a:spLocks noChangeArrowheads="1"/>
            </p:cNvSpPr>
            <p:nvPr/>
          </p:nvSpPr>
          <p:spPr bwMode="auto">
            <a:xfrm>
              <a:off x="1536" y="172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1" name="Rectangle 21"/>
            <p:cNvSpPr>
              <a:spLocks noChangeArrowheads="1"/>
            </p:cNvSpPr>
            <p:nvPr/>
          </p:nvSpPr>
          <p:spPr bwMode="auto">
            <a:xfrm>
              <a:off x="1344" y="268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2" name="Rectangle 22"/>
            <p:cNvSpPr>
              <a:spLocks noChangeArrowheads="1"/>
            </p:cNvSpPr>
            <p:nvPr/>
          </p:nvSpPr>
          <p:spPr bwMode="auto">
            <a:xfrm>
              <a:off x="1536" y="249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3" name="Rectangle 23"/>
            <p:cNvSpPr>
              <a:spLocks noChangeArrowheads="1"/>
            </p:cNvSpPr>
            <p:nvPr/>
          </p:nvSpPr>
          <p:spPr bwMode="auto">
            <a:xfrm>
              <a:off x="1728" y="230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4" name="Rectangle 24"/>
            <p:cNvSpPr>
              <a:spLocks noChangeArrowheads="1"/>
            </p:cNvSpPr>
            <p:nvPr/>
          </p:nvSpPr>
          <p:spPr bwMode="auto">
            <a:xfrm>
              <a:off x="1920" y="2112"/>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5" name="Rectangle 25"/>
            <p:cNvSpPr>
              <a:spLocks noChangeArrowheads="1"/>
            </p:cNvSpPr>
            <p:nvPr/>
          </p:nvSpPr>
          <p:spPr bwMode="auto">
            <a:xfrm>
              <a:off x="960" y="1920"/>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6" name="Rectangle 26"/>
            <p:cNvSpPr>
              <a:spLocks noChangeArrowheads="1"/>
            </p:cNvSpPr>
            <p:nvPr/>
          </p:nvSpPr>
          <p:spPr bwMode="auto">
            <a:xfrm>
              <a:off x="1536" y="134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7" name="Rectangle 27"/>
            <p:cNvSpPr>
              <a:spLocks noChangeArrowheads="1"/>
            </p:cNvSpPr>
            <p:nvPr/>
          </p:nvSpPr>
          <p:spPr bwMode="auto">
            <a:xfrm>
              <a:off x="1152" y="134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8" name="Rectangle 28"/>
            <p:cNvSpPr>
              <a:spLocks noChangeArrowheads="1"/>
            </p:cNvSpPr>
            <p:nvPr/>
          </p:nvSpPr>
          <p:spPr bwMode="auto">
            <a:xfrm>
              <a:off x="1344" y="153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9" name="Rectangle 29"/>
            <p:cNvSpPr>
              <a:spLocks noChangeArrowheads="1"/>
            </p:cNvSpPr>
            <p:nvPr/>
          </p:nvSpPr>
          <p:spPr bwMode="auto">
            <a:xfrm>
              <a:off x="960" y="153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0" name="Rectangle 30"/>
            <p:cNvSpPr>
              <a:spLocks noChangeArrowheads="1"/>
            </p:cNvSpPr>
            <p:nvPr/>
          </p:nvSpPr>
          <p:spPr bwMode="auto">
            <a:xfrm>
              <a:off x="1152" y="172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1" name="Rectangle 31"/>
            <p:cNvSpPr>
              <a:spLocks noChangeArrowheads="1"/>
            </p:cNvSpPr>
            <p:nvPr/>
          </p:nvSpPr>
          <p:spPr bwMode="auto">
            <a:xfrm>
              <a:off x="960" y="230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2" name="Rectangle 32"/>
            <p:cNvSpPr>
              <a:spLocks noChangeArrowheads="1"/>
            </p:cNvSpPr>
            <p:nvPr/>
          </p:nvSpPr>
          <p:spPr bwMode="auto">
            <a:xfrm>
              <a:off x="2304" y="249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3" name="Rectangle 33"/>
            <p:cNvSpPr>
              <a:spLocks noChangeArrowheads="1"/>
            </p:cNvSpPr>
            <p:nvPr/>
          </p:nvSpPr>
          <p:spPr bwMode="auto">
            <a:xfrm>
              <a:off x="2304" y="2112"/>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4" name="Rectangle 34"/>
            <p:cNvSpPr>
              <a:spLocks noChangeArrowheads="1"/>
            </p:cNvSpPr>
            <p:nvPr/>
          </p:nvSpPr>
          <p:spPr bwMode="auto">
            <a:xfrm>
              <a:off x="2112" y="230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5" name="Rectangle 35"/>
            <p:cNvSpPr>
              <a:spLocks noChangeArrowheads="1"/>
            </p:cNvSpPr>
            <p:nvPr/>
          </p:nvSpPr>
          <p:spPr bwMode="auto">
            <a:xfrm>
              <a:off x="2112" y="268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6" name="Rectangle 36"/>
            <p:cNvSpPr>
              <a:spLocks noChangeArrowheads="1"/>
            </p:cNvSpPr>
            <p:nvPr/>
          </p:nvSpPr>
          <p:spPr bwMode="auto">
            <a:xfrm>
              <a:off x="1920" y="249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7" name="Rectangle 37"/>
            <p:cNvSpPr>
              <a:spLocks noChangeArrowheads="1"/>
            </p:cNvSpPr>
            <p:nvPr/>
          </p:nvSpPr>
          <p:spPr bwMode="auto">
            <a:xfrm>
              <a:off x="1728" y="268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grpSp>
      <p:sp>
        <p:nvSpPr>
          <p:cNvPr id="9257" name="AutoShape 39"/>
          <p:cNvSpPr>
            <a:spLocks noChangeArrowheads="1"/>
          </p:cNvSpPr>
          <p:nvPr/>
        </p:nvSpPr>
        <p:spPr bwMode="auto">
          <a:xfrm>
            <a:off x="6227763" y="37338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endParaRPr lang="en-US"/>
          </a:p>
        </p:txBody>
      </p:sp>
      <p:sp>
        <p:nvSpPr>
          <p:cNvPr id="9258" name="AutoShape 40"/>
          <p:cNvSpPr>
            <a:spLocks noChangeArrowheads="1"/>
          </p:cNvSpPr>
          <p:nvPr/>
        </p:nvSpPr>
        <p:spPr bwMode="auto">
          <a:xfrm>
            <a:off x="6532563" y="46482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endParaRPr lang="en-US"/>
          </a:p>
        </p:txBody>
      </p:sp>
      <p:sp>
        <p:nvSpPr>
          <p:cNvPr id="9259" name="AutoShape 41"/>
          <p:cNvSpPr>
            <a:spLocks noChangeArrowheads="1"/>
          </p:cNvSpPr>
          <p:nvPr/>
        </p:nvSpPr>
        <p:spPr bwMode="auto">
          <a:xfrm>
            <a:off x="7751763" y="55626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endParaRPr lang="en-US"/>
          </a:p>
        </p:txBody>
      </p:sp>
      <p:sp>
        <p:nvSpPr>
          <p:cNvPr id="9260" name="AutoShape 42"/>
          <p:cNvSpPr>
            <a:spLocks noChangeArrowheads="1"/>
          </p:cNvSpPr>
          <p:nvPr/>
        </p:nvSpPr>
        <p:spPr bwMode="auto">
          <a:xfrm>
            <a:off x="8056563" y="49530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endParaRPr lang="en-US"/>
          </a:p>
        </p:txBody>
      </p:sp>
      <p:sp>
        <p:nvSpPr>
          <p:cNvPr id="9261" name="AutoShape 43"/>
          <p:cNvSpPr>
            <a:spLocks noChangeArrowheads="1"/>
          </p:cNvSpPr>
          <p:nvPr/>
        </p:nvSpPr>
        <p:spPr bwMode="auto">
          <a:xfrm>
            <a:off x="8374063" y="4033838"/>
            <a:ext cx="304800" cy="304800"/>
          </a:xfrm>
          <a:prstGeom prst="star4">
            <a:avLst>
              <a:gd name="adj" fmla="val 12500"/>
            </a:avLst>
          </a:prstGeom>
          <a:solidFill>
            <a:srgbClr val="CC0099"/>
          </a:solidFill>
          <a:ln w="9525">
            <a:solidFill>
              <a:schemeClr val="accent2"/>
            </a:solidFill>
            <a:miter lim="800000"/>
            <a:headEnd/>
            <a:tailEnd/>
          </a:ln>
        </p:spPr>
        <p:txBody>
          <a:bodyPr wrap="none" anchor="ctr"/>
          <a:lstStyle/>
          <a:p>
            <a:endParaRPr lang="en-US"/>
          </a:p>
        </p:txBody>
      </p:sp>
      <p:sp>
        <p:nvSpPr>
          <p:cNvPr id="9262" name="AutoShape 44"/>
          <p:cNvSpPr>
            <a:spLocks noChangeArrowheads="1"/>
          </p:cNvSpPr>
          <p:nvPr/>
        </p:nvSpPr>
        <p:spPr bwMode="auto">
          <a:xfrm>
            <a:off x="7446963" y="40386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pPr algn="ctr"/>
            <a:endParaRPr lang="en-US" sz="2400">
              <a:solidFill>
                <a:srgbClr val="FF33CC"/>
              </a:solidFill>
              <a:latin typeface="Tahoma" pitchFamily="34" charset="0"/>
            </a:endParaRPr>
          </a:p>
        </p:txBody>
      </p:sp>
      <p:sp>
        <p:nvSpPr>
          <p:cNvPr id="9263" name="AutoShape 45"/>
          <p:cNvSpPr>
            <a:spLocks noChangeArrowheads="1"/>
          </p:cNvSpPr>
          <p:nvPr/>
        </p:nvSpPr>
        <p:spPr bwMode="auto">
          <a:xfrm>
            <a:off x="7142163" y="4343400"/>
            <a:ext cx="304800" cy="304800"/>
          </a:xfrm>
          <a:prstGeom prst="star4">
            <a:avLst>
              <a:gd name="adj" fmla="val 12500"/>
            </a:avLst>
          </a:prstGeom>
          <a:solidFill>
            <a:srgbClr val="F81706"/>
          </a:solidFill>
          <a:ln w="9525">
            <a:solidFill>
              <a:schemeClr val="accent2"/>
            </a:solidFill>
            <a:miter lim="800000"/>
            <a:headEnd/>
            <a:tailEnd/>
          </a:ln>
        </p:spPr>
        <p:txBody>
          <a:bodyPr wrap="none" anchor="ctr"/>
          <a:lstStyle/>
          <a:p>
            <a:endParaRPr lang="en-US"/>
          </a:p>
        </p:txBody>
      </p:sp>
      <p:sp>
        <p:nvSpPr>
          <p:cNvPr id="9264" name="AutoShape 46"/>
          <p:cNvSpPr>
            <a:spLocks noChangeArrowheads="1"/>
          </p:cNvSpPr>
          <p:nvPr/>
        </p:nvSpPr>
        <p:spPr bwMode="auto">
          <a:xfrm>
            <a:off x="6837363" y="52578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endParaRPr lang="en-US"/>
          </a:p>
        </p:txBody>
      </p:sp>
      <p:grpSp>
        <p:nvGrpSpPr>
          <p:cNvPr id="9265" name="Group 47"/>
          <p:cNvGrpSpPr>
            <a:grpSpLocks/>
          </p:cNvGrpSpPr>
          <p:nvPr/>
        </p:nvGrpSpPr>
        <p:grpSpPr bwMode="auto">
          <a:xfrm>
            <a:off x="7446963" y="3429000"/>
            <a:ext cx="309562" cy="2500313"/>
            <a:chOff x="1248" y="1152"/>
            <a:chExt cx="195" cy="1575"/>
          </a:xfrm>
        </p:grpSpPr>
        <p:sp>
          <p:nvSpPr>
            <p:cNvPr id="9268" name="Text Box 48"/>
            <p:cNvSpPr txBox="1">
              <a:spLocks noChangeArrowheads="1"/>
            </p:cNvSpPr>
            <p:nvPr/>
          </p:nvSpPr>
          <p:spPr bwMode="auto">
            <a:xfrm>
              <a:off x="1248" y="1152"/>
              <a:ext cx="195" cy="231"/>
            </a:xfrm>
            <a:prstGeom prst="rect">
              <a:avLst/>
            </a:prstGeom>
            <a:noFill/>
            <a:ln w="9525">
              <a:noFill/>
              <a:miter lim="800000"/>
              <a:headEnd/>
              <a:tailEnd/>
            </a:ln>
          </p:spPr>
          <p:txBody>
            <a:bodyPr wrap="none">
              <a:spAutoFit/>
            </a:bodyPr>
            <a:lstStyle/>
            <a:p>
              <a:r>
                <a:rPr lang="en-US" sz="1800">
                  <a:latin typeface="Tahoma" pitchFamily="34" charset="0"/>
                </a:rPr>
                <a:t>0</a:t>
              </a:r>
            </a:p>
          </p:txBody>
        </p:sp>
        <p:sp>
          <p:nvSpPr>
            <p:cNvPr id="9269" name="Text Box 49"/>
            <p:cNvSpPr txBox="1">
              <a:spLocks noChangeArrowheads="1"/>
            </p:cNvSpPr>
            <p:nvPr/>
          </p:nvSpPr>
          <p:spPr bwMode="auto">
            <a:xfrm>
              <a:off x="1248" y="1344"/>
              <a:ext cx="195" cy="231"/>
            </a:xfrm>
            <a:prstGeom prst="rect">
              <a:avLst/>
            </a:prstGeom>
            <a:noFill/>
            <a:ln w="9525">
              <a:noFill/>
              <a:miter lim="800000"/>
              <a:headEnd/>
              <a:tailEnd/>
            </a:ln>
          </p:spPr>
          <p:txBody>
            <a:bodyPr wrap="none">
              <a:spAutoFit/>
            </a:bodyPr>
            <a:lstStyle/>
            <a:p>
              <a:r>
                <a:rPr lang="en-US" sz="1800">
                  <a:latin typeface="Tahoma" pitchFamily="34" charset="0"/>
                </a:rPr>
                <a:t>2</a:t>
              </a:r>
            </a:p>
          </p:txBody>
        </p:sp>
        <p:sp>
          <p:nvSpPr>
            <p:cNvPr id="9270" name="Text Box 50"/>
            <p:cNvSpPr txBox="1">
              <a:spLocks noChangeArrowheads="1"/>
            </p:cNvSpPr>
            <p:nvPr/>
          </p:nvSpPr>
          <p:spPr bwMode="auto">
            <a:xfrm>
              <a:off x="1248" y="1728"/>
              <a:ext cx="195" cy="231"/>
            </a:xfrm>
            <a:prstGeom prst="rect">
              <a:avLst/>
            </a:prstGeom>
            <a:noFill/>
            <a:ln w="9525">
              <a:noFill/>
              <a:miter lim="800000"/>
              <a:headEnd/>
              <a:tailEnd/>
            </a:ln>
          </p:spPr>
          <p:txBody>
            <a:bodyPr wrap="none">
              <a:spAutoFit/>
            </a:bodyPr>
            <a:lstStyle/>
            <a:p>
              <a:r>
                <a:rPr lang="en-US" sz="1800">
                  <a:latin typeface="Tahoma" pitchFamily="34" charset="0"/>
                </a:rPr>
                <a:t>2</a:t>
              </a:r>
            </a:p>
          </p:txBody>
        </p:sp>
        <p:sp>
          <p:nvSpPr>
            <p:cNvPr id="9271" name="Text Box 51"/>
            <p:cNvSpPr txBox="1">
              <a:spLocks noChangeArrowheads="1"/>
            </p:cNvSpPr>
            <p:nvPr/>
          </p:nvSpPr>
          <p:spPr bwMode="auto">
            <a:xfrm>
              <a:off x="1248" y="1920"/>
              <a:ext cx="195" cy="231"/>
            </a:xfrm>
            <a:prstGeom prst="rect">
              <a:avLst/>
            </a:prstGeom>
            <a:noFill/>
            <a:ln w="9525">
              <a:noFill/>
              <a:miter lim="800000"/>
              <a:headEnd/>
              <a:tailEnd/>
            </a:ln>
          </p:spPr>
          <p:txBody>
            <a:bodyPr wrap="none">
              <a:spAutoFit/>
            </a:bodyPr>
            <a:lstStyle/>
            <a:p>
              <a:r>
                <a:rPr lang="en-US" sz="1800">
                  <a:latin typeface="Tahoma" pitchFamily="34" charset="0"/>
                </a:rPr>
                <a:t>3</a:t>
              </a:r>
            </a:p>
          </p:txBody>
        </p:sp>
        <p:sp>
          <p:nvSpPr>
            <p:cNvPr id="9272" name="Text Box 52"/>
            <p:cNvSpPr txBox="1">
              <a:spLocks noChangeArrowheads="1"/>
            </p:cNvSpPr>
            <p:nvPr/>
          </p:nvSpPr>
          <p:spPr bwMode="auto">
            <a:xfrm>
              <a:off x="1248" y="2112"/>
              <a:ext cx="195" cy="231"/>
            </a:xfrm>
            <a:prstGeom prst="rect">
              <a:avLst/>
            </a:prstGeom>
            <a:noFill/>
            <a:ln w="9525">
              <a:noFill/>
              <a:miter lim="800000"/>
              <a:headEnd/>
              <a:tailEnd/>
            </a:ln>
          </p:spPr>
          <p:txBody>
            <a:bodyPr wrap="none">
              <a:spAutoFit/>
            </a:bodyPr>
            <a:lstStyle/>
            <a:p>
              <a:r>
                <a:rPr lang="en-US" sz="1800">
                  <a:latin typeface="Tahoma" pitchFamily="34" charset="0"/>
                </a:rPr>
                <a:t>3</a:t>
              </a:r>
            </a:p>
          </p:txBody>
        </p:sp>
        <p:sp>
          <p:nvSpPr>
            <p:cNvPr id="9273" name="Text Box 53"/>
            <p:cNvSpPr txBox="1">
              <a:spLocks noChangeArrowheads="1"/>
            </p:cNvSpPr>
            <p:nvPr/>
          </p:nvSpPr>
          <p:spPr bwMode="auto">
            <a:xfrm>
              <a:off x="1248" y="2304"/>
              <a:ext cx="195" cy="231"/>
            </a:xfrm>
            <a:prstGeom prst="rect">
              <a:avLst/>
            </a:prstGeom>
            <a:noFill/>
            <a:ln w="9525">
              <a:noFill/>
              <a:miter lim="800000"/>
              <a:headEnd/>
              <a:tailEnd/>
            </a:ln>
          </p:spPr>
          <p:txBody>
            <a:bodyPr wrap="none">
              <a:spAutoFit/>
            </a:bodyPr>
            <a:lstStyle/>
            <a:p>
              <a:r>
                <a:rPr lang="en-US" sz="1800">
                  <a:latin typeface="Tahoma" pitchFamily="34" charset="0"/>
                </a:rPr>
                <a:t>2</a:t>
              </a:r>
            </a:p>
          </p:txBody>
        </p:sp>
        <p:sp>
          <p:nvSpPr>
            <p:cNvPr id="9274" name="Text Box 54"/>
            <p:cNvSpPr txBox="1">
              <a:spLocks noChangeArrowheads="1"/>
            </p:cNvSpPr>
            <p:nvPr/>
          </p:nvSpPr>
          <p:spPr bwMode="auto">
            <a:xfrm>
              <a:off x="1248" y="2496"/>
              <a:ext cx="195" cy="231"/>
            </a:xfrm>
            <a:prstGeom prst="rect">
              <a:avLst/>
            </a:prstGeom>
            <a:noFill/>
            <a:ln w="9525">
              <a:noFill/>
              <a:miter lim="800000"/>
              <a:headEnd/>
              <a:tailEnd/>
            </a:ln>
          </p:spPr>
          <p:txBody>
            <a:bodyPr wrap="none">
              <a:spAutoFit/>
            </a:bodyPr>
            <a:lstStyle/>
            <a:p>
              <a:r>
                <a:rPr lang="en-US" sz="1800">
                  <a:latin typeface="Tahoma" pitchFamily="34" charset="0"/>
                </a:rPr>
                <a:t>3</a:t>
              </a:r>
            </a:p>
          </p:txBody>
        </p:sp>
      </p:grpSp>
      <p:sp>
        <p:nvSpPr>
          <p:cNvPr id="9266" name="AutoShape 55"/>
          <p:cNvSpPr>
            <a:spLocks noChangeArrowheads="1"/>
          </p:cNvSpPr>
          <p:nvPr/>
        </p:nvSpPr>
        <p:spPr bwMode="auto">
          <a:xfrm>
            <a:off x="7446963" y="4038600"/>
            <a:ext cx="304800" cy="304800"/>
          </a:xfrm>
          <a:prstGeom prst="star4">
            <a:avLst>
              <a:gd name="adj" fmla="val 12500"/>
            </a:avLst>
          </a:prstGeom>
          <a:solidFill>
            <a:srgbClr val="FF33CC"/>
          </a:solidFill>
          <a:ln w="9525">
            <a:solidFill>
              <a:schemeClr val="accent2"/>
            </a:solidFill>
            <a:miter lim="800000"/>
            <a:headEnd/>
            <a:tailEnd/>
          </a:ln>
        </p:spPr>
        <p:txBody>
          <a:bodyPr wrap="none" anchor="ctr"/>
          <a:lstStyle/>
          <a:p>
            <a:endParaRPr lang="en-US"/>
          </a:p>
        </p:txBody>
      </p:sp>
      <p:sp>
        <p:nvSpPr>
          <p:cNvPr id="685112" name="Rectangle 56"/>
          <p:cNvSpPr>
            <a:spLocks noChangeArrowheads="1"/>
          </p:cNvSpPr>
          <p:nvPr/>
        </p:nvSpPr>
        <p:spPr bwMode="auto">
          <a:xfrm>
            <a:off x="142875" y="5572125"/>
            <a:ext cx="3144838" cy="865188"/>
          </a:xfrm>
          <a:prstGeom prst="rect">
            <a:avLst/>
          </a:prstGeom>
          <a:noFill/>
          <a:ln w="9525">
            <a:noFill/>
            <a:miter lim="800000"/>
            <a:headEnd/>
            <a:tailEnd/>
          </a:ln>
        </p:spPr>
        <p:txBody>
          <a:bodyPr/>
          <a:lstStyle/>
          <a:p>
            <a:pPr marL="533400" indent="-533400">
              <a:lnSpc>
                <a:spcPct val="90000"/>
              </a:lnSpc>
              <a:spcBef>
                <a:spcPct val="20000"/>
              </a:spcBef>
            </a:pPr>
            <a:r>
              <a:rPr lang="en-US" sz="2000">
                <a:solidFill>
                  <a:schemeClr val="accent2"/>
                </a:solidFill>
                <a:latin typeface="Arial Unicode MS" pitchFamily="34" charset="-128"/>
              </a:rPr>
              <a:t>Aispace</a:t>
            </a:r>
          </a:p>
          <a:p>
            <a:pPr marL="533400" indent="-533400">
              <a:lnSpc>
                <a:spcPct val="90000"/>
              </a:lnSpc>
              <a:spcBef>
                <a:spcPct val="20000"/>
              </a:spcBef>
            </a:pPr>
            <a:r>
              <a:rPr lang="en-US" sz="2000">
                <a:solidFill>
                  <a:schemeClr val="accent2"/>
                </a:solidFill>
                <a:latin typeface="Arial Unicode MS" pitchFamily="34" charset="-128"/>
              </a:rPr>
              <a:t>2 a: Greedy Descent with Min-Conflict Heuristic</a:t>
            </a:r>
            <a:endParaRPr lang="en-US" sz="2400">
              <a:solidFill>
                <a:schemeClr val="accent2"/>
              </a:solidFill>
              <a:latin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51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51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15</a:t>
            </a:r>
          </a:p>
        </p:txBody>
      </p:sp>
      <p:sp>
        <p:nvSpPr>
          <p:cNvPr id="7" name="Slide Number Placeholder 5"/>
          <p:cNvSpPr>
            <a:spLocks noGrp="1"/>
          </p:cNvSpPr>
          <p:nvPr>
            <p:ph type="sldNum" sz="quarter" idx="12"/>
          </p:nvPr>
        </p:nvSpPr>
        <p:spPr/>
        <p:txBody>
          <a:bodyPr/>
          <a:lstStyle/>
          <a:p>
            <a:pPr>
              <a:defRPr/>
            </a:pPr>
            <a:r>
              <a:rPr lang="en-US"/>
              <a:t>Slide </a:t>
            </a:r>
            <a:fld id="{69A7CD1A-318D-446F-92DE-5810C6142E75}" type="slidenum">
              <a:rPr lang="en-US"/>
              <a:pPr>
                <a:defRPr/>
              </a:pPr>
              <a:t>11</a:t>
            </a:fld>
            <a:endParaRPr lang="en-US"/>
          </a:p>
        </p:txBody>
      </p:sp>
      <p:sp>
        <p:nvSpPr>
          <p:cNvPr id="10246" name="Rectangle 2"/>
          <p:cNvSpPr>
            <a:spLocks noGrp="1" noChangeArrowheads="1"/>
          </p:cNvSpPr>
          <p:nvPr>
            <p:ph type="title"/>
          </p:nvPr>
        </p:nvSpPr>
        <p:spPr>
          <a:xfrm>
            <a:off x="395288" y="620713"/>
            <a:ext cx="8534400" cy="685800"/>
          </a:xfrm>
        </p:spPr>
        <p:txBody>
          <a:bodyPr/>
          <a:lstStyle/>
          <a:p>
            <a:pPr eaLnBrk="1" hangingPunct="1"/>
            <a:r>
              <a:rPr lang="en-US" smtClean="0"/>
              <a:t>Successful application of SLS</a:t>
            </a:r>
          </a:p>
        </p:txBody>
      </p:sp>
      <p:sp>
        <p:nvSpPr>
          <p:cNvPr id="10247" name="Rectangle 3"/>
          <p:cNvSpPr>
            <a:spLocks noGrp="1" noChangeArrowheads="1"/>
          </p:cNvSpPr>
          <p:nvPr>
            <p:ph type="body" idx="1"/>
          </p:nvPr>
        </p:nvSpPr>
        <p:spPr>
          <a:xfrm>
            <a:off x="0" y="2420938"/>
            <a:ext cx="7129463" cy="2160587"/>
          </a:xfrm>
        </p:spPr>
        <p:txBody>
          <a:bodyPr/>
          <a:lstStyle/>
          <a:p>
            <a:pPr eaLnBrk="1" hangingPunct="1">
              <a:buFontTx/>
              <a:buChar char="•"/>
            </a:pPr>
            <a:r>
              <a:rPr lang="en-US" b="1" smtClean="0"/>
              <a:t>Scheduling of Hubble Space Telescope</a:t>
            </a:r>
            <a:r>
              <a:rPr lang="en-US" smtClean="0"/>
              <a:t>: </a:t>
            </a:r>
            <a:r>
              <a:rPr lang="en-US" b="1" smtClean="0">
                <a:solidFill>
                  <a:schemeClr val="accent2"/>
                </a:solidFill>
              </a:rPr>
              <a:t>reducing time</a:t>
            </a:r>
            <a:r>
              <a:rPr lang="en-US" smtClean="0"/>
              <a:t> to schedule 3 weeks of observations:</a:t>
            </a:r>
          </a:p>
          <a:p>
            <a:pPr eaLnBrk="1" hangingPunct="1"/>
            <a:r>
              <a:rPr lang="en-US" smtClean="0"/>
              <a:t> </a:t>
            </a:r>
            <a:r>
              <a:rPr lang="en-US" u="sng" smtClean="0"/>
              <a:t>from one week to around 10 sec.</a:t>
            </a:r>
          </a:p>
        </p:txBody>
      </p:sp>
      <p:pic>
        <p:nvPicPr>
          <p:cNvPr id="10248" name="Picture 4"/>
          <p:cNvPicPr>
            <a:picLocks noChangeAspect="1" noChangeArrowheads="1"/>
          </p:cNvPicPr>
          <p:nvPr/>
        </p:nvPicPr>
        <p:blipFill>
          <a:blip r:embed="rId4" cstate="print"/>
          <a:srcRect r="85970" b="26886"/>
          <a:stretch>
            <a:fillRect/>
          </a:stretch>
        </p:blipFill>
        <p:spPr bwMode="auto">
          <a:xfrm>
            <a:off x="7019925" y="1628775"/>
            <a:ext cx="1652588" cy="4608513"/>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15</a:t>
            </a:r>
          </a:p>
        </p:txBody>
      </p:sp>
      <p:sp>
        <p:nvSpPr>
          <p:cNvPr id="7" name="Slide Number Placeholder 5"/>
          <p:cNvSpPr>
            <a:spLocks noGrp="1"/>
          </p:cNvSpPr>
          <p:nvPr>
            <p:ph type="sldNum" sz="quarter" idx="12"/>
          </p:nvPr>
        </p:nvSpPr>
        <p:spPr/>
        <p:txBody>
          <a:bodyPr/>
          <a:lstStyle/>
          <a:p>
            <a:pPr>
              <a:defRPr/>
            </a:pPr>
            <a:r>
              <a:rPr lang="en-US"/>
              <a:t>Slide </a:t>
            </a:r>
            <a:fld id="{EDF8BAB2-2004-4E2D-B235-33924E9F28BF}" type="slidenum">
              <a:rPr lang="en-US"/>
              <a:pPr>
                <a:defRPr/>
              </a:pPr>
              <a:t>12</a:t>
            </a:fld>
            <a:endParaRPr lang="en-US"/>
          </a:p>
        </p:txBody>
      </p:sp>
      <p:sp>
        <p:nvSpPr>
          <p:cNvPr id="11270" name="Rectangle 2"/>
          <p:cNvSpPr>
            <a:spLocks noGrp="1" noChangeArrowheads="1"/>
          </p:cNvSpPr>
          <p:nvPr>
            <p:ph type="title"/>
          </p:nvPr>
        </p:nvSpPr>
        <p:spPr>
          <a:xfrm>
            <a:off x="323850" y="404813"/>
            <a:ext cx="8534400" cy="685800"/>
          </a:xfrm>
        </p:spPr>
        <p:txBody>
          <a:bodyPr/>
          <a:lstStyle/>
          <a:p>
            <a:pPr eaLnBrk="1" hangingPunct="1"/>
            <a:r>
              <a:rPr lang="en-US" smtClean="0"/>
              <a:t>(Stochastic) Local search advantage: Online setting</a:t>
            </a:r>
          </a:p>
        </p:txBody>
      </p:sp>
      <p:sp>
        <p:nvSpPr>
          <p:cNvPr id="11271" name="Rectangle 3"/>
          <p:cNvSpPr>
            <a:spLocks noGrp="1" noChangeArrowheads="1"/>
          </p:cNvSpPr>
          <p:nvPr>
            <p:ph type="body" idx="1"/>
          </p:nvPr>
        </p:nvSpPr>
        <p:spPr>
          <a:xfrm>
            <a:off x="250825" y="1268413"/>
            <a:ext cx="8713788" cy="2447925"/>
          </a:xfrm>
        </p:spPr>
        <p:txBody>
          <a:bodyPr/>
          <a:lstStyle/>
          <a:p>
            <a:pPr eaLnBrk="1" hangingPunct="1">
              <a:buFontTx/>
              <a:buChar char="•"/>
            </a:pPr>
            <a:r>
              <a:rPr lang="en-US" b="1" smtClean="0"/>
              <a:t>When the problem can change</a:t>
            </a:r>
            <a:r>
              <a:rPr lang="en-US" smtClean="0"/>
              <a:t> (particularly important in scheduling)</a:t>
            </a:r>
          </a:p>
          <a:p>
            <a:pPr eaLnBrk="1" hangingPunct="1">
              <a:buFontTx/>
              <a:buChar char="•"/>
            </a:pPr>
            <a:r>
              <a:rPr lang="en-US" b="1" smtClean="0"/>
              <a:t>E.g., schedule for airline:</a:t>
            </a:r>
            <a:r>
              <a:rPr lang="en-US" smtClean="0"/>
              <a:t> thousands of flights and thousands of personnel assignment</a:t>
            </a:r>
          </a:p>
          <a:p>
            <a:pPr lvl="1" eaLnBrk="1" hangingPunct="1"/>
            <a:r>
              <a:rPr lang="en-US" smtClean="0"/>
              <a:t>Storm can render the schedule infeasible</a:t>
            </a:r>
          </a:p>
        </p:txBody>
      </p:sp>
      <p:sp>
        <p:nvSpPr>
          <p:cNvPr id="666629" name="Rectangle 5"/>
          <p:cNvSpPr>
            <a:spLocks noChangeArrowheads="1"/>
          </p:cNvSpPr>
          <p:nvPr/>
        </p:nvSpPr>
        <p:spPr bwMode="auto">
          <a:xfrm>
            <a:off x="250825" y="3573463"/>
            <a:ext cx="8713788" cy="2835275"/>
          </a:xfrm>
          <a:prstGeom prst="rect">
            <a:avLst/>
          </a:prstGeom>
          <a:noFill/>
          <a:ln w="9525">
            <a:noFill/>
            <a:miter lim="800000"/>
            <a:headEnd/>
            <a:tailEnd/>
          </a:ln>
          <a:effectLst/>
        </p:spPr>
        <p:txBody>
          <a:bodyPr/>
          <a:lstStyle/>
          <a:p>
            <a:pPr marL="342900" indent="-342900">
              <a:spcBef>
                <a:spcPct val="20000"/>
              </a:spcBef>
              <a:buFontTx/>
              <a:buChar char="•"/>
              <a:defRPr/>
            </a:pPr>
            <a:r>
              <a:rPr lang="en-US" b="1" dirty="0">
                <a:latin typeface="Arial Unicode MS" pitchFamily="34" charset="-128"/>
              </a:rPr>
              <a:t>Goal:</a:t>
            </a:r>
            <a:r>
              <a:rPr lang="en-US" dirty="0">
                <a:latin typeface="Arial Unicode MS" pitchFamily="34" charset="-128"/>
              </a:rPr>
              <a:t> Repair with </a:t>
            </a:r>
            <a:r>
              <a:rPr lang="en-US" dirty="0">
                <a:solidFill>
                  <a:schemeClr val="accent6"/>
                </a:solidFill>
                <a:latin typeface="Arial Unicode MS" pitchFamily="34" charset="-128"/>
              </a:rPr>
              <a:t>minimum number </a:t>
            </a:r>
            <a:r>
              <a:rPr lang="en-US">
                <a:solidFill>
                  <a:schemeClr val="accent6"/>
                </a:solidFill>
                <a:latin typeface="Arial Unicode MS" pitchFamily="34" charset="-128"/>
              </a:rPr>
              <a:t>of changes</a:t>
            </a:r>
            <a:endParaRPr lang="en-US" dirty="0">
              <a:solidFill>
                <a:schemeClr val="accent6"/>
              </a:solidFill>
              <a:latin typeface="Arial Unicode MS" pitchFamily="34" charset="-128"/>
            </a:endParaRPr>
          </a:p>
        </p:txBody>
      </p:sp>
      <p:sp>
        <p:nvSpPr>
          <p:cNvPr id="8" name="Rectangle 5"/>
          <p:cNvSpPr>
            <a:spLocks noChangeArrowheads="1"/>
          </p:cNvSpPr>
          <p:nvPr/>
        </p:nvSpPr>
        <p:spPr bwMode="auto">
          <a:xfrm>
            <a:off x="285750" y="4214813"/>
            <a:ext cx="8713788" cy="2428875"/>
          </a:xfrm>
          <a:prstGeom prst="rect">
            <a:avLst/>
          </a:prstGeom>
          <a:solidFill>
            <a:schemeClr val="accent3"/>
          </a:solidFill>
          <a:ln w="9525">
            <a:noFill/>
            <a:miter lim="800000"/>
            <a:headEnd/>
            <a:tailEnd/>
          </a:ln>
          <a:effectLst/>
        </p:spPr>
        <p:txBody>
          <a:bodyPr/>
          <a:lstStyle/>
          <a:p>
            <a:pPr marL="342900" indent="-342900">
              <a:spcBef>
                <a:spcPct val="20000"/>
              </a:spcBef>
              <a:buFontTx/>
              <a:buChar char="•"/>
              <a:defRPr/>
            </a:pPr>
            <a:r>
              <a:rPr lang="en-US" dirty="0">
                <a:latin typeface="Arial Unicode MS" pitchFamily="34" charset="-128"/>
              </a:rPr>
              <a:t>This can be easily done with a local search starting form the current schedule</a:t>
            </a:r>
          </a:p>
          <a:p>
            <a:pPr marL="342900" indent="-342900">
              <a:spcBef>
                <a:spcPct val="20000"/>
              </a:spcBef>
              <a:buFontTx/>
              <a:buChar char="•"/>
              <a:defRPr/>
            </a:pPr>
            <a:r>
              <a:rPr lang="en-US" dirty="0">
                <a:latin typeface="Arial Unicode MS" pitchFamily="34" charset="-128"/>
              </a:rPr>
              <a:t>Other techniques usually:</a:t>
            </a:r>
          </a:p>
          <a:p>
            <a:pPr marL="742950" lvl="1" indent="-285750">
              <a:spcBef>
                <a:spcPct val="20000"/>
              </a:spcBef>
              <a:buClr>
                <a:schemeClr val="tx1"/>
              </a:buClr>
              <a:buSzPct val="120000"/>
              <a:buFontTx/>
              <a:buChar char="•"/>
              <a:defRPr/>
            </a:pPr>
            <a:r>
              <a:rPr lang="en-US" sz="2400" dirty="0">
                <a:latin typeface="Arial Unicode MS" pitchFamily="34" charset="-128"/>
              </a:rPr>
              <a:t>require</a:t>
            </a:r>
            <a:r>
              <a:rPr lang="en-US" sz="2400" dirty="0">
                <a:solidFill>
                  <a:srgbClr val="CC0099"/>
                </a:solidFill>
                <a:latin typeface="Arial Unicode MS" pitchFamily="34" charset="-128"/>
              </a:rPr>
              <a:t> </a:t>
            </a:r>
            <a:r>
              <a:rPr lang="en-US" sz="2400" dirty="0">
                <a:solidFill>
                  <a:schemeClr val="accent6"/>
                </a:solidFill>
                <a:latin typeface="Arial Unicode MS" pitchFamily="34" charset="-128"/>
              </a:rPr>
              <a:t>more time </a:t>
            </a:r>
          </a:p>
          <a:p>
            <a:pPr marL="742950" lvl="1" indent="-285750">
              <a:spcBef>
                <a:spcPct val="20000"/>
              </a:spcBef>
              <a:buClr>
                <a:schemeClr val="tx1"/>
              </a:buClr>
              <a:buSzPct val="120000"/>
              <a:buFontTx/>
              <a:buChar char="•"/>
              <a:defRPr/>
            </a:pPr>
            <a:r>
              <a:rPr lang="en-US" sz="2400" dirty="0">
                <a:latin typeface="Arial Unicode MS" pitchFamily="34" charset="-128"/>
              </a:rPr>
              <a:t>might find solution requiring </a:t>
            </a:r>
            <a:r>
              <a:rPr lang="en-US" sz="2400" dirty="0">
                <a:solidFill>
                  <a:schemeClr val="accent6"/>
                </a:solidFill>
                <a:latin typeface="Arial Unicode MS" pitchFamily="34" charset="-128"/>
              </a:rPr>
              <a:t>many more changes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66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629" grpId="0"/>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15</a:t>
            </a:r>
          </a:p>
        </p:txBody>
      </p:sp>
      <p:sp>
        <p:nvSpPr>
          <p:cNvPr id="6" name="Slide Number Placeholder 5"/>
          <p:cNvSpPr>
            <a:spLocks noGrp="1"/>
          </p:cNvSpPr>
          <p:nvPr>
            <p:ph type="sldNum" sz="quarter" idx="12"/>
          </p:nvPr>
        </p:nvSpPr>
        <p:spPr/>
        <p:txBody>
          <a:bodyPr/>
          <a:lstStyle/>
          <a:p>
            <a:pPr>
              <a:defRPr/>
            </a:pPr>
            <a:r>
              <a:rPr lang="en-US"/>
              <a:t>Slide </a:t>
            </a:r>
            <a:fld id="{A899923C-A96A-4979-9040-9620502DBFF4}" type="slidenum">
              <a:rPr lang="en-US"/>
              <a:pPr>
                <a:defRPr/>
              </a:pPr>
              <a:t>13</a:t>
            </a:fld>
            <a:endParaRPr lang="en-US"/>
          </a:p>
        </p:txBody>
      </p:sp>
      <p:sp>
        <p:nvSpPr>
          <p:cNvPr id="20484" name="Rectangle 2"/>
          <p:cNvSpPr>
            <a:spLocks noGrp="1" noChangeArrowheads="1"/>
          </p:cNvSpPr>
          <p:nvPr>
            <p:ph type="title"/>
          </p:nvPr>
        </p:nvSpPr>
        <p:spPr/>
        <p:txBody>
          <a:bodyPr/>
          <a:lstStyle/>
          <a:p>
            <a:pPr eaLnBrk="1" hangingPunct="1"/>
            <a:r>
              <a:rPr lang="en-US" smtClean="0"/>
              <a:t>SLS:Limitations</a:t>
            </a:r>
          </a:p>
        </p:txBody>
      </p:sp>
      <p:sp>
        <p:nvSpPr>
          <p:cNvPr id="627715" name="Rectangle 3"/>
          <p:cNvSpPr>
            <a:spLocks noGrp="1" noChangeArrowheads="1"/>
          </p:cNvSpPr>
          <p:nvPr>
            <p:ph type="body" idx="1"/>
          </p:nvPr>
        </p:nvSpPr>
        <p:spPr/>
        <p:txBody>
          <a:bodyPr/>
          <a:lstStyle/>
          <a:p>
            <a:pPr eaLnBrk="1" hangingPunct="1">
              <a:buFontTx/>
              <a:buChar char="•"/>
            </a:pPr>
            <a:r>
              <a:rPr lang="en-US" smtClean="0"/>
              <a:t>Typically no guarantee they will find a solution even if one exists</a:t>
            </a:r>
          </a:p>
          <a:p>
            <a:pPr eaLnBrk="1" hangingPunct="1">
              <a:buFontTx/>
              <a:buChar char="•"/>
            </a:pPr>
            <a:endParaRPr lang="en-US" smtClean="0"/>
          </a:p>
          <a:p>
            <a:pPr eaLnBrk="1" hangingPunct="1">
              <a:buFontTx/>
              <a:buChar char="•"/>
            </a:pPr>
            <a:r>
              <a:rPr lang="en-US" smtClean="0"/>
              <a:t>Not able to show that no solution exists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7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77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15</a:t>
            </a:r>
          </a:p>
        </p:txBody>
      </p:sp>
      <p:sp>
        <p:nvSpPr>
          <p:cNvPr id="6" name="Slide Number Placeholder 5"/>
          <p:cNvSpPr>
            <a:spLocks noGrp="1"/>
          </p:cNvSpPr>
          <p:nvPr>
            <p:ph type="sldNum" sz="quarter" idx="12"/>
          </p:nvPr>
        </p:nvSpPr>
        <p:spPr/>
        <p:txBody>
          <a:bodyPr/>
          <a:lstStyle/>
          <a:p>
            <a:pPr>
              <a:defRPr/>
            </a:pPr>
            <a:r>
              <a:rPr lang="en-US"/>
              <a:t>Slide </a:t>
            </a:r>
            <a:fld id="{AB4C0B92-104F-4B43-8042-872B7473E46C}" type="slidenum">
              <a:rPr lang="en-US"/>
              <a:pPr>
                <a:defRPr/>
              </a:pPr>
              <a:t>14</a:t>
            </a:fld>
            <a:endParaRPr lang="en-US"/>
          </a:p>
        </p:txBody>
      </p:sp>
      <p:sp>
        <p:nvSpPr>
          <p:cNvPr id="21508" name="Rectangle 2"/>
          <p:cNvSpPr>
            <a:spLocks noGrp="1" noChangeArrowheads="1"/>
          </p:cNvSpPr>
          <p:nvPr>
            <p:ph type="title"/>
          </p:nvPr>
        </p:nvSpPr>
        <p:spPr/>
        <p:txBody>
          <a:bodyPr/>
          <a:lstStyle/>
          <a:p>
            <a:pPr eaLnBrk="1" hangingPunct="1"/>
            <a:r>
              <a:rPr lang="en-US" smtClean="0"/>
              <a:t>Lecture Overview</a:t>
            </a:r>
          </a:p>
        </p:txBody>
      </p:sp>
      <p:sp>
        <p:nvSpPr>
          <p:cNvPr id="21509" name="Rectangle 3"/>
          <p:cNvSpPr>
            <a:spLocks noGrp="1" noChangeArrowheads="1"/>
          </p:cNvSpPr>
          <p:nvPr>
            <p:ph type="body" idx="1"/>
          </p:nvPr>
        </p:nvSpPr>
        <p:spPr>
          <a:xfrm>
            <a:off x="395288" y="1268413"/>
            <a:ext cx="8458200" cy="4495800"/>
          </a:xfrm>
        </p:spPr>
        <p:txBody>
          <a:bodyPr/>
          <a:lstStyle/>
          <a:p>
            <a:pPr eaLnBrk="1" hangingPunct="1">
              <a:buFontTx/>
              <a:buChar char="•"/>
            </a:pPr>
            <a:endParaRPr lang="en-US" sz="4000" b="1" smtClean="0"/>
          </a:p>
          <a:p>
            <a:pPr eaLnBrk="1" hangingPunct="1">
              <a:buFontTx/>
              <a:buChar char="•"/>
            </a:pPr>
            <a:r>
              <a:rPr lang="en-US" sz="4000" b="1" smtClean="0">
                <a:solidFill>
                  <a:schemeClr val="folHlink"/>
                </a:solidFill>
              </a:rPr>
              <a:t>Recap Local Search in CSPs</a:t>
            </a:r>
          </a:p>
          <a:p>
            <a:pPr eaLnBrk="1" hangingPunct="1">
              <a:buFontTx/>
              <a:buChar char="•"/>
            </a:pPr>
            <a:r>
              <a:rPr lang="en-US" sz="4000" smtClean="0">
                <a:solidFill>
                  <a:schemeClr val="bg2"/>
                </a:solidFill>
              </a:rPr>
              <a:t>Stochastic Local Search (SLS)</a:t>
            </a:r>
          </a:p>
          <a:p>
            <a:pPr eaLnBrk="1" hangingPunct="1">
              <a:buFontTx/>
              <a:buChar char="•"/>
            </a:pPr>
            <a:r>
              <a:rPr lang="en-US" sz="4000" smtClean="0"/>
              <a:t>Comparing SLS algorithms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4"/>
          <p:cNvSpPr>
            <a:spLocks noGrp="1"/>
          </p:cNvSpPr>
          <p:nvPr>
            <p:ph type="ftr" sz="quarter" idx="11"/>
          </p:nvPr>
        </p:nvSpPr>
        <p:spPr/>
        <p:txBody>
          <a:bodyPr/>
          <a:lstStyle/>
          <a:p>
            <a:pPr>
              <a:defRPr/>
            </a:pPr>
            <a:r>
              <a:rPr lang="en-US"/>
              <a:t>CPSC 322, Lecture 15</a:t>
            </a:r>
          </a:p>
        </p:txBody>
      </p:sp>
      <p:sp>
        <p:nvSpPr>
          <p:cNvPr id="20" name="Slide Number Placeholder 5"/>
          <p:cNvSpPr>
            <a:spLocks noGrp="1"/>
          </p:cNvSpPr>
          <p:nvPr>
            <p:ph type="sldNum" sz="quarter" idx="12"/>
          </p:nvPr>
        </p:nvSpPr>
        <p:spPr/>
        <p:txBody>
          <a:bodyPr/>
          <a:lstStyle/>
          <a:p>
            <a:pPr>
              <a:defRPr/>
            </a:pPr>
            <a:r>
              <a:rPr lang="en-US"/>
              <a:t>Slide </a:t>
            </a:r>
            <a:fld id="{A76EF205-DEF0-43FA-A6FF-58D91F484F23}" type="slidenum">
              <a:rPr lang="en-US"/>
              <a:pPr>
                <a:defRPr/>
              </a:pPr>
              <a:t>15</a:t>
            </a:fld>
            <a:endParaRPr lang="en-US"/>
          </a:p>
        </p:txBody>
      </p:sp>
      <p:sp>
        <p:nvSpPr>
          <p:cNvPr id="12302" name="Rectangle 2"/>
          <p:cNvSpPr>
            <a:spLocks noGrp="1" noChangeArrowheads="1"/>
          </p:cNvSpPr>
          <p:nvPr>
            <p:ph type="title"/>
          </p:nvPr>
        </p:nvSpPr>
        <p:spPr>
          <a:xfrm>
            <a:off x="-180975" y="115888"/>
            <a:ext cx="9685338" cy="685800"/>
          </a:xfrm>
        </p:spPr>
        <p:txBody>
          <a:bodyPr/>
          <a:lstStyle/>
          <a:p>
            <a:pPr eaLnBrk="1" hangingPunct="1"/>
            <a:r>
              <a:rPr lang="en-US" smtClean="0"/>
              <a:t>Comparing Stochastic Algorithms: Challenge</a:t>
            </a:r>
          </a:p>
        </p:txBody>
      </p:sp>
      <p:sp>
        <p:nvSpPr>
          <p:cNvPr id="12303" name="Rectangle 3"/>
          <p:cNvSpPr>
            <a:spLocks noGrp="1" noChangeArrowheads="1"/>
          </p:cNvSpPr>
          <p:nvPr>
            <p:ph type="body" idx="1"/>
          </p:nvPr>
        </p:nvSpPr>
        <p:spPr>
          <a:xfrm>
            <a:off x="323850" y="981075"/>
            <a:ext cx="8458200" cy="4495800"/>
          </a:xfrm>
        </p:spPr>
        <p:txBody>
          <a:bodyPr/>
          <a:lstStyle/>
          <a:p>
            <a:pPr eaLnBrk="1" hangingPunct="1">
              <a:buFontTx/>
              <a:buChar char="•"/>
            </a:pPr>
            <a:r>
              <a:rPr lang="en-US" sz="2400" smtClean="0"/>
              <a:t>Summary statistics, such as </a:t>
            </a:r>
            <a:r>
              <a:rPr lang="en-US" sz="2400" b="1" smtClean="0"/>
              <a:t>mean</a:t>
            </a:r>
            <a:r>
              <a:rPr lang="en-US" sz="2400" smtClean="0"/>
              <a:t> run time, </a:t>
            </a:r>
            <a:r>
              <a:rPr lang="en-US" sz="2400" b="1" smtClean="0"/>
              <a:t>median</a:t>
            </a:r>
            <a:r>
              <a:rPr lang="en-US" sz="2400" smtClean="0"/>
              <a:t> run time, and </a:t>
            </a:r>
            <a:r>
              <a:rPr lang="en-US" sz="2400" b="1" smtClean="0"/>
              <a:t>mode</a:t>
            </a:r>
            <a:r>
              <a:rPr lang="en-US" sz="2400" smtClean="0"/>
              <a:t> run time don't tell the whole story</a:t>
            </a:r>
          </a:p>
          <a:p>
            <a:pPr lvl="1" eaLnBrk="1" hangingPunct="1"/>
            <a:r>
              <a:rPr lang="en-US" sz="2000" smtClean="0"/>
              <a:t>What is the running time for the runs for which an algorithm </a:t>
            </a:r>
            <a:r>
              <a:rPr lang="en-US" sz="2000" b="1" i="1" smtClean="0"/>
              <a:t>never </a:t>
            </a:r>
            <a:r>
              <a:rPr lang="en-US" sz="2000" smtClean="0"/>
              <a:t> finishes (infinite? stopping time?)</a:t>
            </a:r>
          </a:p>
        </p:txBody>
      </p:sp>
      <p:sp>
        <p:nvSpPr>
          <p:cNvPr id="12304" name="Line 4"/>
          <p:cNvSpPr>
            <a:spLocks noChangeShapeType="1"/>
          </p:cNvSpPr>
          <p:nvPr/>
        </p:nvSpPr>
        <p:spPr bwMode="auto">
          <a:xfrm>
            <a:off x="1042988" y="5013325"/>
            <a:ext cx="7058025" cy="0"/>
          </a:xfrm>
          <a:prstGeom prst="line">
            <a:avLst/>
          </a:prstGeom>
          <a:noFill/>
          <a:ln w="9525">
            <a:solidFill>
              <a:schemeClr val="tx1"/>
            </a:solidFill>
            <a:round/>
            <a:headEnd/>
            <a:tailEnd type="triangle" w="med" len="med"/>
          </a:ln>
        </p:spPr>
        <p:txBody>
          <a:bodyPr wrap="none">
            <a:spAutoFit/>
          </a:bodyPr>
          <a:lstStyle/>
          <a:p>
            <a:endParaRPr lang="en-US"/>
          </a:p>
        </p:txBody>
      </p:sp>
      <p:sp>
        <p:nvSpPr>
          <p:cNvPr id="12305" name="Line 5"/>
          <p:cNvSpPr>
            <a:spLocks noChangeShapeType="1"/>
          </p:cNvSpPr>
          <p:nvPr/>
        </p:nvSpPr>
        <p:spPr bwMode="auto">
          <a:xfrm flipV="1">
            <a:off x="1042988" y="2852738"/>
            <a:ext cx="0" cy="2160587"/>
          </a:xfrm>
          <a:prstGeom prst="line">
            <a:avLst/>
          </a:prstGeom>
          <a:noFill/>
          <a:ln w="9525">
            <a:solidFill>
              <a:schemeClr val="tx1"/>
            </a:solidFill>
            <a:round/>
            <a:headEnd/>
            <a:tailEnd type="triangle" w="med" len="med"/>
          </a:ln>
        </p:spPr>
        <p:txBody>
          <a:bodyPr>
            <a:spAutoFit/>
          </a:bodyPr>
          <a:lstStyle/>
          <a:p>
            <a:endParaRPr lang="en-US"/>
          </a:p>
        </p:txBody>
      </p:sp>
      <p:sp>
        <p:nvSpPr>
          <p:cNvPr id="12306" name="Text Box 6"/>
          <p:cNvSpPr txBox="1">
            <a:spLocks noChangeArrowheads="1"/>
          </p:cNvSpPr>
          <p:nvPr/>
        </p:nvSpPr>
        <p:spPr bwMode="auto">
          <a:xfrm>
            <a:off x="179388" y="2636838"/>
            <a:ext cx="833437" cy="396875"/>
          </a:xfrm>
          <a:prstGeom prst="rect">
            <a:avLst/>
          </a:prstGeom>
          <a:noFill/>
          <a:ln w="9525" algn="ctr">
            <a:noFill/>
            <a:miter lim="800000"/>
            <a:headEnd/>
            <a:tailEnd/>
          </a:ln>
        </p:spPr>
        <p:txBody>
          <a:bodyPr wrap="none">
            <a:spAutoFit/>
          </a:bodyPr>
          <a:lstStyle/>
          <a:p>
            <a:r>
              <a:rPr lang="en-US" sz="2000">
                <a:latin typeface="Arial Unicode MS" pitchFamily="34" charset="-128"/>
              </a:rPr>
              <a:t>100%</a:t>
            </a:r>
          </a:p>
        </p:txBody>
      </p:sp>
      <p:sp>
        <p:nvSpPr>
          <p:cNvPr id="12307" name="Text Box 7"/>
          <p:cNvSpPr txBox="1">
            <a:spLocks noChangeArrowheads="1"/>
          </p:cNvSpPr>
          <p:nvPr/>
        </p:nvSpPr>
        <p:spPr bwMode="auto">
          <a:xfrm>
            <a:off x="6732588" y="5373688"/>
            <a:ext cx="1846262" cy="396875"/>
          </a:xfrm>
          <a:prstGeom prst="rect">
            <a:avLst/>
          </a:prstGeom>
          <a:noFill/>
          <a:ln w="9525" algn="ctr">
            <a:noFill/>
            <a:miter lim="800000"/>
            <a:headEnd/>
            <a:tailEnd/>
          </a:ln>
        </p:spPr>
        <p:txBody>
          <a:bodyPr wrap="none">
            <a:spAutoFit/>
          </a:bodyPr>
          <a:lstStyle/>
          <a:p>
            <a:r>
              <a:rPr lang="en-US" sz="2000">
                <a:latin typeface="Arial Unicode MS" pitchFamily="34" charset="-128"/>
              </a:rPr>
              <a:t>runtime / steps</a:t>
            </a:r>
          </a:p>
        </p:txBody>
      </p:sp>
      <p:sp>
        <p:nvSpPr>
          <p:cNvPr id="12308" name="Text Box 8"/>
          <p:cNvSpPr txBox="1">
            <a:spLocks noChangeArrowheads="1"/>
          </p:cNvSpPr>
          <p:nvPr/>
        </p:nvSpPr>
        <p:spPr bwMode="auto">
          <a:xfrm>
            <a:off x="755650" y="5084763"/>
            <a:ext cx="325438" cy="396875"/>
          </a:xfrm>
          <a:prstGeom prst="rect">
            <a:avLst/>
          </a:prstGeom>
          <a:noFill/>
          <a:ln w="9525" algn="ctr">
            <a:noFill/>
            <a:miter lim="800000"/>
            <a:headEnd/>
            <a:tailEnd/>
          </a:ln>
        </p:spPr>
        <p:txBody>
          <a:bodyPr wrap="none">
            <a:spAutoFit/>
          </a:bodyPr>
          <a:lstStyle/>
          <a:p>
            <a:r>
              <a:rPr lang="en-US" sz="2000">
                <a:latin typeface="Arial Unicode MS" pitchFamily="34" charset="-128"/>
              </a:rPr>
              <a:t>0</a:t>
            </a:r>
          </a:p>
        </p:txBody>
      </p:sp>
      <p:sp>
        <p:nvSpPr>
          <p:cNvPr id="12309" name="Text Box 9"/>
          <p:cNvSpPr txBox="1">
            <a:spLocks noChangeArrowheads="1"/>
          </p:cNvSpPr>
          <p:nvPr/>
        </p:nvSpPr>
        <p:spPr bwMode="auto">
          <a:xfrm>
            <a:off x="1474788" y="5084763"/>
            <a:ext cx="466725" cy="396875"/>
          </a:xfrm>
          <a:prstGeom prst="rect">
            <a:avLst/>
          </a:prstGeom>
          <a:noFill/>
          <a:ln w="9525" algn="ctr">
            <a:noFill/>
            <a:miter lim="800000"/>
            <a:headEnd/>
            <a:tailEnd/>
          </a:ln>
        </p:spPr>
        <p:txBody>
          <a:bodyPr wrap="none">
            <a:spAutoFit/>
          </a:bodyPr>
          <a:lstStyle/>
          <a:p>
            <a:r>
              <a:rPr lang="en-US" sz="2000">
                <a:latin typeface="Arial Unicode MS" pitchFamily="34" charset="-128"/>
              </a:rPr>
              <a:t>10</a:t>
            </a:r>
          </a:p>
        </p:txBody>
      </p:sp>
      <p:sp>
        <p:nvSpPr>
          <p:cNvPr id="12310" name="Text Box 10"/>
          <p:cNvSpPr txBox="1">
            <a:spLocks noChangeArrowheads="1"/>
          </p:cNvSpPr>
          <p:nvPr/>
        </p:nvSpPr>
        <p:spPr bwMode="auto">
          <a:xfrm>
            <a:off x="2195513" y="5084763"/>
            <a:ext cx="466725" cy="396875"/>
          </a:xfrm>
          <a:prstGeom prst="rect">
            <a:avLst/>
          </a:prstGeom>
          <a:noFill/>
          <a:ln w="9525" algn="ctr">
            <a:noFill/>
            <a:miter lim="800000"/>
            <a:headEnd/>
            <a:tailEnd/>
          </a:ln>
        </p:spPr>
        <p:txBody>
          <a:bodyPr wrap="none">
            <a:spAutoFit/>
          </a:bodyPr>
          <a:lstStyle/>
          <a:p>
            <a:r>
              <a:rPr lang="en-US" sz="2000">
                <a:latin typeface="Arial Unicode MS" pitchFamily="34" charset="-128"/>
              </a:rPr>
              <a:t>20</a:t>
            </a:r>
          </a:p>
        </p:txBody>
      </p:sp>
      <p:sp>
        <p:nvSpPr>
          <p:cNvPr id="12311" name="Text Box 11"/>
          <p:cNvSpPr txBox="1">
            <a:spLocks noChangeArrowheads="1"/>
          </p:cNvSpPr>
          <p:nvPr/>
        </p:nvSpPr>
        <p:spPr bwMode="auto">
          <a:xfrm>
            <a:off x="2771775" y="5084763"/>
            <a:ext cx="466725" cy="396875"/>
          </a:xfrm>
          <a:prstGeom prst="rect">
            <a:avLst/>
          </a:prstGeom>
          <a:noFill/>
          <a:ln w="9525" algn="ctr">
            <a:noFill/>
            <a:miter lim="800000"/>
            <a:headEnd/>
            <a:tailEnd/>
          </a:ln>
        </p:spPr>
        <p:txBody>
          <a:bodyPr wrap="none">
            <a:spAutoFit/>
          </a:bodyPr>
          <a:lstStyle/>
          <a:p>
            <a:r>
              <a:rPr lang="en-US" sz="2000">
                <a:latin typeface="Arial Unicode MS" pitchFamily="34" charset="-128"/>
              </a:rPr>
              <a:t>30</a:t>
            </a:r>
          </a:p>
        </p:txBody>
      </p:sp>
      <p:sp>
        <p:nvSpPr>
          <p:cNvPr id="12312" name="Line 12"/>
          <p:cNvSpPr>
            <a:spLocks noChangeShapeType="1"/>
          </p:cNvSpPr>
          <p:nvPr/>
        </p:nvSpPr>
        <p:spPr bwMode="auto">
          <a:xfrm>
            <a:off x="1690688" y="4941888"/>
            <a:ext cx="0" cy="142875"/>
          </a:xfrm>
          <a:prstGeom prst="line">
            <a:avLst/>
          </a:prstGeom>
          <a:noFill/>
          <a:ln w="9525">
            <a:solidFill>
              <a:schemeClr val="tx1"/>
            </a:solidFill>
            <a:round/>
            <a:headEnd/>
            <a:tailEnd/>
          </a:ln>
        </p:spPr>
        <p:txBody>
          <a:bodyPr wrap="none">
            <a:spAutoFit/>
          </a:bodyPr>
          <a:lstStyle/>
          <a:p>
            <a:endParaRPr lang="en-US"/>
          </a:p>
        </p:txBody>
      </p:sp>
      <p:sp>
        <p:nvSpPr>
          <p:cNvPr id="12313" name="Line 13"/>
          <p:cNvSpPr>
            <a:spLocks noChangeShapeType="1"/>
          </p:cNvSpPr>
          <p:nvPr/>
        </p:nvSpPr>
        <p:spPr bwMode="auto">
          <a:xfrm>
            <a:off x="2339975" y="4941888"/>
            <a:ext cx="0" cy="142875"/>
          </a:xfrm>
          <a:prstGeom prst="line">
            <a:avLst/>
          </a:prstGeom>
          <a:noFill/>
          <a:ln w="9525">
            <a:solidFill>
              <a:schemeClr val="tx1"/>
            </a:solidFill>
            <a:round/>
            <a:headEnd/>
            <a:tailEnd/>
          </a:ln>
        </p:spPr>
        <p:txBody>
          <a:bodyPr wrap="none">
            <a:spAutoFit/>
          </a:bodyPr>
          <a:lstStyle/>
          <a:p>
            <a:endParaRPr lang="en-US"/>
          </a:p>
        </p:txBody>
      </p:sp>
      <p:sp>
        <p:nvSpPr>
          <p:cNvPr id="12314" name="Line 14"/>
          <p:cNvSpPr>
            <a:spLocks noChangeShapeType="1"/>
          </p:cNvSpPr>
          <p:nvPr/>
        </p:nvSpPr>
        <p:spPr bwMode="auto">
          <a:xfrm>
            <a:off x="2987675" y="4941888"/>
            <a:ext cx="0" cy="142875"/>
          </a:xfrm>
          <a:prstGeom prst="line">
            <a:avLst/>
          </a:prstGeom>
          <a:noFill/>
          <a:ln w="9525">
            <a:solidFill>
              <a:schemeClr val="tx1"/>
            </a:solidFill>
            <a:round/>
            <a:headEnd/>
            <a:tailEnd/>
          </a:ln>
        </p:spPr>
        <p:txBody>
          <a:bodyPr wrap="none">
            <a:spAutoFit/>
          </a:bodyPr>
          <a:lstStyle/>
          <a:p>
            <a:endParaRPr lang="en-US"/>
          </a:p>
        </p:txBody>
      </p:sp>
      <p:sp>
        <p:nvSpPr>
          <p:cNvPr id="12315" name="Line 15"/>
          <p:cNvSpPr>
            <a:spLocks noChangeShapeType="1"/>
          </p:cNvSpPr>
          <p:nvPr/>
        </p:nvSpPr>
        <p:spPr bwMode="auto">
          <a:xfrm>
            <a:off x="3635375" y="4941888"/>
            <a:ext cx="0" cy="142875"/>
          </a:xfrm>
          <a:prstGeom prst="line">
            <a:avLst/>
          </a:prstGeom>
          <a:noFill/>
          <a:ln w="9525">
            <a:solidFill>
              <a:schemeClr val="tx1"/>
            </a:solidFill>
            <a:round/>
            <a:headEnd/>
            <a:tailEnd/>
          </a:ln>
        </p:spPr>
        <p:txBody>
          <a:bodyPr wrap="none">
            <a:spAutoFit/>
          </a:bodyPr>
          <a:lstStyle/>
          <a:p>
            <a:endParaRPr lang="en-US"/>
          </a:p>
        </p:txBody>
      </p:sp>
      <p:sp>
        <p:nvSpPr>
          <p:cNvPr id="12316" name="Text Box 16"/>
          <p:cNvSpPr txBox="1">
            <a:spLocks noChangeArrowheads="1"/>
          </p:cNvSpPr>
          <p:nvPr/>
        </p:nvSpPr>
        <p:spPr bwMode="auto">
          <a:xfrm>
            <a:off x="3563938" y="5084763"/>
            <a:ext cx="577850" cy="396875"/>
          </a:xfrm>
          <a:prstGeom prst="rect">
            <a:avLst/>
          </a:prstGeom>
          <a:noFill/>
          <a:ln w="9525" algn="ctr">
            <a:noFill/>
            <a:miter lim="800000"/>
            <a:headEnd/>
            <a:tailEnd/>
          </a:ln>
        </p:spPr>
        <p:txBody>
          <a:bodyPr wrap="none">
            <a:spAutoFit/>
          </a:bodyPr>
          <a:lstStyle/>
          <a:p>
            <a:r>
              <a:rPr lang="en-US" sz="2000">
                <a:latin typeface="Arial Unicode MS" pitchFamily="34" charset="-128"/>
              </a:rPr>
              <a:t>…..</a:t>
            </a:r>
          </a:p>
        </p:txBody>
      </p:sp>
      <p:sp>
        <p:nvSpPr>
          <p:cNvPr id="12317" name="Text Box 17"/>
          <p:cNvSpPr txBox="1">
            <a:spLocks noChangeArrowheads="1"/>
          </p:cNvSpPr>
          <p:nvPr/>
        </p:nvSpPr>
        <p:spPr bwMode="auto">
          <a:xfrm>
            <a:off x="1042988" y="2492375"/>
            <a:ext cx="2058987" cy="396875"/>
          </a:xfrm>
          <a:prstGeom prst="rect">
            <a:avLst/>
          </a:prstGeom>
          <a:noFill/>
          <a:ln w="9525" algn="ctr">
            <a:noFill/>
            <a:miter lim="800000"/>
            <a:headEnd/>
            <a:tailEnd/>
          </a:ln>
        </p:spPr>
        <p:txBody>
          <a:bodyPr wrap="none">
            <a:spAutoFit/>
          </a:bodyPr>
          <a:lstStyle/>
          <a:p>
            <a:r>
              <a:rPr lang="en-US" sz="2000">
                <a:latin typeface="Arial Unicode MS" pitchFamily="34" charset="-128"/>
              </a:rPr>
              <a:t>% of solved runs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pPr>
              <a:defRPr/>
            </a:pPr>
            <a:r>
              <a:rPr lang="en-US"/>
              <a:t>CPSC 322, Lecture 15</a:t>
            </a:r>
          </a:p>
        </p:txBody>
      </p:sp>
      <p:sp>
        <p:nvSpPr>
          <p:cNvPr id="11" name="Slide Number Placeholder 5"/>
          <p:cNvSpPr>
            <a:spLocks noGrp="1"/>
          </p:cNvSpPr>
          <p:nvPr>
            <p:ph type="sldNum" sz="quarter" idx="12"/>
          </p:nvPr>
        </p:nvSpPr>
        <p:spPr/>
        <p:txBody>
          <a:bodyPr/>
          <a:lstStyle/>
          <a:p>
            <a:pPr>
              <a:defRPr/>
            </a:pPr>
            <a:r>
              <a:rPr lang="en-US"/>
              <a:t>Slide </a:t>
            </a:r>
            <a:fld id="{A15C15F6-8D5C-40F4-A955-90AE24C39D4C}" type="slidenum">
              <a:rPr lang="en-US"/>
              <a:pPr>
                <a:defRPr/>
              </a:pPr>
              <a:t>16</a:t>
            </a:fld>
            <a:endParaRPr lang="en-US"/>
          </a:p>
        </p:txBody>
      </p:sp>
      <p:sp>
        <p:nvSpPr>
          <p:cNvPr id="13328" name="Rectangle 2"/>
          <p:cNvSpPr>
            <a:spLocks noGrp="1" noChangeArrowheads="1"/>
          </p:cNvSpPr>
          <p:nvPr>
            <p:ph type="title"/>
          </p:nvPr>
        </p:nvSpPr>
        <p:spPr/>
        <p:txBody>
          <a:bodyPr/>
          <a:lstStyle/>
          <a:p>
            <a:pPr eaLnBrk="1" hangingPunct="1"/>
            <a:r>
              <a:rPr lang="en-US" smtClean="0"/>
              <a:t>First attempt….</a:t>
            </a:r>
          </a:p>
        </p:txBody>
      </p:sp>
      <p:sp>
        <p:nvSpPr>
          <p:cNvPr id="13329" name="Rectangle 3"/>
          <p:cNvSpPr>
            <a:spLocks noGrp="1" noChangeArrowheads="1"/>
          </p:cNvSpPr>
          <p:nvPr>
            <p:ph type="body" idx="1"/>
          </p:nvPr>
        </p:nvSpPr>
        <p:spPr>
          <a:xfrm>
            <a:off x="323850" y="908050"/>
            <a:ext cx="8458200" cy="2303463"/>
          </a:xfrm>
        </p:spPr>
        <p:txBody>
          <a:bodyPr/>
          <a:lstStyle/>
          <a:p>
            <a:pPr eaLnBrk="1" hangingPunct="1">
              <a:buFontTx/>
              <a:buChar char="•"/>
            </a:pPr>
            <a:r>
              <a:rPr lang="en-US" sz="2400" smtClean="0"/>
              <a:t>How can you compare three algorithms when</a:t>
            </a:r>
          </a:p>
          <a:p>
            <a:pPr marL="914400" lvl="1" indent="-457200" eaLnBrk="1" hangingPunct="1">
              <a:buFont typeface="Arial Unicode MS" pitchFamily="34" charset="-128"/>
              <a:buAutoNum type="alphaUcPeriod"/>
            </a:pPr>
            <a:r>
              <a:rPr lang="en-US" sz="2000" smtClean="0"/>
              <a:t>one solves the problem 30% of the time very quickly but doesn't halt for the other 70% of the cases</a:t>
            </a:r>
          </a:p>
          <a:p>
            <a:pPr marL="914400" lvl="1" indent="-457200" eaLnBrk="1" hangingPunct="1">
              <a:buFont typeface="Arial Unicode MS" pitchFamily="34" charset="-128"/>
              <a:buAutoNum type="alphaUcPeriod"/>
            </a:pPr>
            <a:r>
              <a:rPr lang="en-US" sz="2000" smtClean="0"/>
              <a:t>one solves 60% of the cases reasonably quickly but doesn't solve the rest</a:t>
            </a:r>
          </a:p>
          <a:p>
            <a:pPr marL="914400" lvl="1" indent="-457200" eaLnBrk="1" hangingPunct="1">
              <a:buFont typeface="Arial Unicode MS" pitchFamily="34" charset="-128"/>
              <a:buAutoNum type="alphaUcPeriod"/>
            </a:pPr>
            <a:r>
              <a:rPr lang="en-US" sz="2000" smtClean="0"/>
              <a:t>one solves the problem in 100% of the cases, but slowly?</a:t>
            </a:r>
          </a:p>
        </p:txBody>
      </p:sp>
      <p:sp>
        <p:nvSpPr>
          <p:cNvPr id="13330" name="Line 4"/>
          <p:cNvSpPr>
            <a:spLocks noChangeShapeType="1"/>
          </p:cNvSpPr>
          <p:nvPr/>
        </p:nvSpPr>
        <p:spPr bwMode="auto">
          <a:xfrm>
            <a:off x="1042988" y="5661025"/>
            <a:ext cx="7058025" cy="0"/>
          </a:xfrm>
          <a:prstGeom prst="line">
            <a:avLst/>
          </a:prstGeom>
          <a:noFill/>
          <a:ln w="9525">
            <a:solidFill>
              <a:schemeClr val="tx1"/>
            </a:solidFill>
            <a:round/>
            <a:headEnd/>
            <a:tailEnd type="triangle" w="med" len="med"/>
          </a:ln>
        </p:spPr>
        <p:txBody>
          <a:bodyPr wrap="none">
            <a:spAutoFit/>
          </a:bodyPr>
          <a:lstStyle/>
          <a:p>
            <a:endParaRPr lang="en-US"/>
          </a:p>
        </p:txBody>
      </p:sp>
      <p:sp>
        <p:nvSpPr>
          <p:cNvPr id="13331" name="Line 5"/>
          <p:cNvSpPr>
            <a:spLocks noChangeShapeType="1"/>
          </p:cNvSpPr>
          <p:nvPr/>
        </p:nvSpPr>
        <p:spPr bwMode="auto">
          <a:xfrm flipV="1">
            <a:off x="1042988" y="3429000"/>
            <a:ext cx="0" cy="2232025"/>
          </a:xfrm>
          <a:prstGeom prst="line">
            <a:avLst/>
          </a:prstGeom>
          <a:noFill/>
          <a:ln w="9525">
            <a:solidFill>
              <a:schemeClr val="tx1"/>
            </a:solidFill>
            <a:round/>
            <a:headEnd/>
            <a:tailEnd type="triangle" w="med" len="med"/>
          </a:ln>
        </p:spPr>
        <p:txBody>
          <a:bodyPr>
            <a:spAutoFit/>
          </a:bodyPr>
          <a:lstStyle/>
          <a:p>
            <a:endParaRPr lang="en-US"/>
          </a:p>
        </p:txBody>
      </p:sp>
      <p:sp>
        <p:nvSpPr>
          <p:cNvPr id="13332" name="Text Box 6"/>
          <p:cNvSpPr txBox="1">
            <a:spLocks noChangeArrowheads="1"/>
          </p:cNvSpPr>
          <p:nvPr/>
        </p:nvSpPr>
        <p:spPr bwMode="auto">
          <a:xfrm>
            <a:off x="179388" y="3357563"/>
            <a:ext cx="833437" cy="396875"/>
          </a:xfrm>
          <a:prstGeom prst="rect">
            <a:avLst/>
          </a:prstGeom>
          <a:noFill/>
          <a:ln w="9525" algn="ctr">
            <a:noFill/>
            <a:miter lim="800000"/>
            <a:headEnd/>
            <a:tailEnd/>
          </a:ln>
        </p:spPr>
        <p:txBody>
          <a:bodyPr wrap="none">
            <a:spAutoFit/>
          </a:bodyPr>
          <a:lstStyle/>
          <a:p>
            <a:r>
              <a:rPr lang="en-US" sz="2000">
                <a:latin typeface="Arial Unicode MS" pitchFamily="34" charset="-128"/>
              </a:rPr>
              <a:t>100%</a:t>
            </a:r>
          </a:p>
        </p:txBody>
      </p:sp>
      <p:sp>
        <p:nvSpPr>
          <p:cNvPr id="13333" name="Text Box 7"/>
          <p:cNvSpPr txBox="1">
            <a:spLocks noChangeArrowheads="1"/>
          </p:cNvSpPr>
          <p:nvPr/>
        </p:nvSpPr>
        <p:spPr bwMode="auto">
          <a:xfrm>
            <a:off x="6156325" y="5734050"/>
            <a:ext cx="2551113" cy="701675"/>
          </a:xfrm>
          <a:prstGeom prst="rect">
            <a:avLst/>
          </a:prstGeom>
          <a:noFill/>
          <a:ln w="9525" algn="ctr">
            <a:noFill/>
            <a:miter lim="800000"/>
            <a:headEnd/>
            <a:tailEnd/>
          </a:ln>
        </p:spPr>
        <p:txBody>
          <a:bodyPr wrap="none">
            <a:spAutoFit/>
          </a:bodyPr>
          <a:lstStyle/>
          <a:p>
            <a:r>
              <a:rPr lang="en-US" sz="2000">
                <a:latin typeface="Arial Unicode MS" pitchFamily="34" charset="-128"/>
              </a:rPr>
              <a:t>Mean runtime / steps</a:t>
            </a:r>
          </a:p>
          <a:p>
            <a:r>
              <a:rPr lang="en-US" sz="2000">
                <a:latin typeface="Arial Unicode MS" pitchFamily="34" charset="-128"/>
              </a:rPr>
              <a:t>of solved runs</a:t>
            </a:r>
          </a:p>
        </p:txBody>
      </p:sp>
      <p:sp>
        <p:nvSpPr>
          <p:cNvPr id="13334" name="Text Box 8"/>
          <p:cNvSpPr txBox="1">
            <a:spLocks noChangeArrowheads="1"/>
          </p:cNvSpPr>
          <p:nvPr/>
        </p:nvSpPr>
        <p:spPr bwMode="auto">
          <a:xfrm>
            <a:off x="900113" y="3141663"/>
            <a:ext cx="2058987" cy="396875"/>
          </a:xfrm>
          <a:prstGeom prst="rect">
            <a:avLst/>
          </a:prstGeom>
          <a:noFill/>
          <a:ln w="9525" algn="ctr">
            <a:noFill/>
            <a:miter lim="800000"/>
            <a:headEnd/>
            <a:tailEnd/>
          </a:ln>
        </p:spPr>
        <p:txBody>
          <a:bodyPr wrap="none">
            <a:spAutoFit/>
          </a:bodyPr>
          <a:lstStyle/>
          <a:p>
            <a:r>
              <a:rPr lang="en-US" sz="2000">
                <a:latin typeface="Arial Unicode MS" pitchFamily="34" charset="-128"/>
              </a:rPr>
              <a:t>% of solved runs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5"/>
          <p:cNvSpPr>
            <a:spLocks noGrp="1"/>
          </p:cNvSpPr>
          <p:nvPr>
            <p:ph type="ftr" sz="quarter" idx="11"/>
          </p:nvPr>
        </p:nvSpPr>
        <p:spPr/>
        <p:txBody>
          <a:bodyPr/>
          <a:lstStyle/>
          <a:p>
            <a:pPr>
              <a:defRPr/>
            </a:pPr>
            <a:r>
              <a:rPr lang="en-US"/>
              <a:t>CPSC 322, Lecture 15</a:t>
            </a:r>
          </a:p>
        </p:txBody>
      </p:sp>
      <p:sp>
        <p:nvSpPr>
          <p:cNvPr id="8" name="Slide Number Placeholder 6"/>
          <p:cNvSpPr>
            <a:spLocks noGrp="1"/>
          </p:cNvSpPr>
          <p:nvPr>
            <p:ph type="sldNum" sz="quarter" idx="12"/>
          </p:nvPr>
        </p:nvSpPr>
        <p:spPr/>
        <p:txBody>
          <a:bodyPr/>
          <a:lstStyle/>
          <a:p>
            <a:pPr>
              <a:defRPr/>
            </a:pPr>
            <a:r>
              <a:rPr lang="en-US"/>
              <a:t>Slide </a:t>
            </a:r>
            <a:fld id="{BE1C3B90-BA4D-40F1-9511-75C9EAA05A59}" type="slidenum">
              <a:rPr lang="en-US"/>
              <a:pPr>
                <a:defRPr/>
              </a:pPr>
              <a:t>17</a:t>
            </a:fld>
            <a:endParaRPr lang="en-US"/>
          </a:p>
        </p:txBody>
      </p:sp>
      <p:sp>
        <p:nvSpPr>
          <p:cNvPr id="14349" name="Rectangle 2"/>
          <p:cNvSpPr>
            <a:spLocks noGrp="1" noChangeArrowheads="1"/>
          </p:cNvSpPr>
          <p:nvPr>
            <p:ph type="title"/>
          </p:nvPr>
        </p:nvSpPr>
        <p:spPr/>
        <p:txBody>
          <a:bodyPr/>
          <a:lstStyle/>
          <a:p>
            <a:pPr eaLnBrk="1" hangingPunct="1"/>
            <a:r>
              <a:rPr lang="en-US" smtClean="0"/>
              <a:t>Runtime Distributions are even more effective</a:t>
            </a:r>
          </a:p>
        </p:txBody>
      </p:sp>
      <p:sp>
        <p:nvSpPr>
          <p:cNvPr id="14350" name="Rectangle 3"/>
          <p:cNvSpPr>
            <a:spLocks noGrp="1" noChangeArrowheads="1"/>
          </p:cNvSpPr>
          <p:nvPr>
            <p:ph type="body" sz="half" idx="1"/>
          </p:nvPr>
        </p:nvSpPr>
        <p:spPr>
          <a:xfrm>
            <a:off x="484188" y="1052513"/>
            <a:ext cx="8659812" cy="1273175"/>
          </a:xfrm>
        </p:spPr>
        <p:txBody>
          <a:bodyPr/>
          <a:lstStyle/>
          <a:p>
            <a:pPr marL="0" indent="0" eaLnBrk="1" hangingPunct="1"/>
            <a:r>
              <a:rPr lang="en-US" sz="2400" smtClean="0"/>
              <a:t>Plots runtime (or number of steps) and the proportion (or number) of the runs that are solved within that runtime.</a:t>
            </a:r>
          </a:p>
          <a:p>
            <a:pPr lvl="1" eaLnBrk="1" hangingPunct="1"/>
            <a:r>
              <a:rPr lang="en-US" sz="2000" smtClean="0"/>
              <a:t>log scale on the </a:t>
            </a:r>
            <a:r>
              <a:rPr lang="en-US" sz="2000" i="1" smtClean="0"/>
              <a:t>x</a:t>
            </a:r>
            <a:r>
              <a:rPr lang="en-US" sz="2000" smtClean="0"/>
              <a:t> axis is commonly used</a:t>
            </a:r>
          </a:p>
        </p:txBody>
      </p:sp>
      <p:graphicFrame>
        <p:nvGraphicFramePr>
          <p:cNvPr id="14338" name="Object 4"/>
          <p:cNvGraphicFramePr>
            <a:graphicFrameLocks noChangeAspect="1"/>
          </p:cNvGraphicFramePr>
          <p:nvPr>
            <p:ph sz="half" idx="2"/>
          </p:nvPr>
        </p:nvGraphicFramePr>
        <p:xfrm>
          <a:off x="2051050" y="2349500"/>
          <a:ext cx="4968875" cy="3581400"/>
        </p:xfrm>
        <a:graphic>
          <a:graphicData uri="http://schemas.openxmlformats.org/presentationml/2006/ole">
            <p:oleObj spid="_x0000_s14338" name="Acrobat Document" r:id="rId4" imgW="3343742" imgH="2409524" progId="AcroExch.Document.7">
              <p:embed/>
            </p:oleObj>
          </a:graphicData>
        </a:graphic>
      </p:graphicFrame>
      <p:pic>
        <p:nvPicPr>
          <p:cNvPr id="14351" name="Picture 5"/>
          <p:cNvPicPr>
            <a:picLocks noChangeAspect="1" noChangeArrowheads="1"/>
          </p:cNvPicPr>
          <p:nvPr/>
        </p:nvPicPr>
        <p:blipFill>
          <a:blip r:embed="rId5" cstate="print"/>
          <a:srcRect/>
          <a:stretch>
            <a:fillRect/>
          </a:stretch>
        </p:blipFill>
        <p:spPr bwMode="auto">
          <a:xfrm>
            <a:off x="179388" y="5805488"/>
            <a:ext cx="2232025" cy="827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4"/>
          <p:cNvSpPr>
            <a:spLocks noGrp="1"/>
          </p:cNvSpPr>
          <p:nvPr>
            <p:ph type="ftr" sz="quarter" idx="11"/>
          </p:nvPr>
        </p:nvSpPr>
        <p:spPr/>
        <p:txBody>
          <a:bodyPr/>
          <a:lstStyle/>
          <a:p>
            <a:pPr>
              <a:defRPr/>
            </a:pPr>
            <a:r>
              <a:rPr lang="en-US"/>
              <a:t>CPSC 322, Lecture 15</a:t>
            </a:r>
          </a:p>
        </p:txBody>
      </p:sp>
      <p:sp>
        <p:nvSpPr>
          <p:cNvPr id="14" name="Slide Number Placeholder 5"/>
          <p:cNvSpPr>
            <a:spLocks noGrp="1"/>
          </p:cNvSpPr>
          <p:nvPr>
            <p:ph type="sldNum" sz="quarter" idx="12"/>
          </p:nvPr>
        </p:nvSpPr>
        <p:spPr/>
        <p:txBody>
          <a:bodyPr/>
          <a:lstStyle/>
          <a:p>
            <a:pPr>
              <a:defRPr/>
            </a:pPr>
            <a:r>
              <a:rPr lang="en-US"/>
              <a:t>Slide </a:t>
            </a:r>
            <a:fld id="{D77C9CD4-AEEB-4632-9393-B6DA302704D2}" type="slidenum">
              <a:rPr lang="en-US"/>
              <a:pPr>
                <a:defRPr/>
              </a:pPr>
              <a:t>18</a:t>
            </a:fld>
            <a:endParaRPr lang="en-US"/>
          </a:p>
        </p:txBody>
      </p:sp>
      <p:sp>
        <p:nvSpPr>
          <p:cNvPr id="15379" name="Rectangle 2"/>
          <p:cNvSpPr>
            <a:spLocks noGrp="1" noChangeArrowheads="1"/>
          </p:cNvSpPr>
          <p:nvPr>
            <p:ph type="title"/>
          </p:nvPr>
        </p:nvSpPr>
        <p:spPr/>
        <p:txBody>
          <a:bodyPr/>
          <a:lstStyle/>
          <a:p>
            <a:pPr eaLnBrk="1" hangingPunct="1"/>
            <a:r>
              <a:rPr lang="en-US" smtClean="0"/>
              <a:t>What are we going to look at in AIspace</a:t>
            </a:r>
          </a:p>
        </p:txBody>
      </p:sp>
      <p:sp>
        <p:nvSpPr>
          <p:cNvPr id="15380" name="Rectangle 3"/>
          <p:cNvSpPr>
            <a:spLocks noGrp="1" noChangeArrowheads="1"/>
          </p:cNvSpPr>
          <p:nvPr>
            <p:ph type="body" idx="1"/>
          </p:nvPr>
        </p:nvSpPr>
        <p:spPr>
          <a:xfrm>
            <a:off x="0" y="981075"/>
            <a:ext cx="5364163" cy="5256213"/>
          </a:xfrm>
        </p:spPr>
        <p:txBody>
          <a:bodyPr/>
          <a:lstStyle/>
          <a:p>
            <a:pPr marL="533400" indent="-533400" eaLnBrk="1" hangingPunct="1">
              <a:lnSpc>
                <a:spcPct val="90000"/>
              </a:lnSpc>
            </a:pPr>
            <a:r>
              <a:rPr lang="en-US" smtClean="0"/>
              <a:t>When selecting a variable first followed by a value:</a:t>
            </a:r>
          </a:p>
          <a:p>
            <a:pPr marL="914400" lvl="1" indent="-457200" eaLnBrk="1" hangingPunct="1">
              <a:lnSpc>
                <a:spcPct val="90000"/>
              </a:lnSpc>
            </a:pPr>
            <a:r>
              <a:rPr lang="en-US" sz="2800" smtClean="0"/>
              <a:t>Sometimes select variable:</a:t>
            </a:r>
          </a:p>
          <a:p>
            <a:pPr marL="1295400" lvl="2" indent="-381000" eaLnBrk="1" hangingPunct="1">
              <a:lnSpc>
                <a:spcPct val="90000"/>
              </a:lnSpc>
              <a:buFont typeface="Wingdings" pitchFamily="2" charset="2"/>
              <a:buAutoNum type="arabicPeriod"/>
            </a:pPr>
            <a:r>
              <a:rPr lang="en-US" sz="2400" smtClean="0"/>
              <a:t> that participates in the largest number of conflicts.</a:t>
            </a:r>
          </a:p>
          <a:p>
            <a:pPr marL="1295400" lvl="2" indent="-381000" eaLnBrk="1" hangingPunct="1">
              <a:lnSpc>
                <a:spcPct val="90000"/>
              </a:lnSpc>
              <a:buFont typeface="Wingdings" pitchFamily="2" charset="2"/>
              <a:buAutoNum type="arabicPeriod"/>
            </a:pPr>
            <a:r>
              <a:rPr lang="en-US" sz="2400" smtClean="0"/>
              <a:t> at random, any variable that participates in some conflict.</a:t>
            </a:r>
          </a:p>
          <a:p>
            <a:pPr marL="1295400" lvl="2" indent="-381000" eaLnBrk="1" hangingPunct="1">
              <a:lnSpc>
                <a:spcPct val="90000"/>
              </a:lnSpc>
              <a:buFont typeface="Wingdings" pitchFamily="2" charset="2"/>
              <a:buAutoNum type="arabicPeriod"/>
            </a:pPr>
            <a:r>
              <a:rPr lang="en-US" sz="2400" smtClean="0"/>
              <a:t> at random</a:t>
            </a:r>
          </a:p>
          <a:p>
            <a:pPr marL="914400" lvl="1" indent="-457200" eaLnBrk="1" hangingPunct="1">
              <a:lnSpc>
                <a:spcPct val="90000"/>
              </a:lnSpc>
            </a:pPr>
            <a:r>
              <a:rPr lang="en-US" sz="2800" smtClean="0"/>
              <a:t>Sometimes choose value</a:t>
            </a:r>
          </a:p>
          <a:p>
            <a:pPr marL="1295400" lvl="2" indent="-381000" eaLnBrk="1" hangingPunct="1">
              <a:lnSpc>
                <a:spcPct val="90000"/>
              </a:lnSpc>
              <a:buFont typeface="Wingdings" pitchFamily="2" charset="2"/>
              <a:buAutoNum type="alphaLcParenR"/>
            </a:pPr>
            <a:r>
              <a:rPr lang="en-US" sz="2400" smtClean="0"/>
              <a:t>That minimizes # of conflicts</a:t>
            </a:r>
          </a:p>
          <a:p>
            <a:pPr marL="1295400" lvl="2" indent="-381000" eaLnBrk="1" hangingPunct="1">
              <a:lnSpc>
                <a:spcPct val="90000"/>
              </a:lnSpc>
              <a:buFont typeface="Wingdings" pitchFamily="2" charset="2"/>
              <a:buAutoNum type="alphaLcParenR"/>
            </a:pPr>
            <a:r>
              <a:rPr lang="en-US" sz="2400" smtClean="0"/>
              <a:t>at random</a:t>
            </a:r>
          </a:p>
          <a:p>
            <a:pPr marL="1295400" lvl="2" indent="-381000" eaLnBrk="1" hangingPunct="1">
              <a:lnSpc>
                <a:spcPct val="90000"/>
              </a:lnSpc>
            </a:pPr>
            <a:endParaRPr lang="en-US" sz="2400" smtClean="0"/>
          </a:p>
        </p:txBody>
      </p:sp>
      <p:sp>
        <p:nvSpPr>
          <p:cNvPr id="15381" name="Rectangle 55"/>
          <p:cNvSpPr>
            <a:spLocks noChangeArrowheads="1"/>
          </p:cNvSpPr>
          <p:nvPr/>
        </p:nvSpPr>
        <p:spPr bwMode="auto">
          <a:xfrm>
            <a:off x="5435600" y="908050"/>
            <a:ext cx="3240088" cy="503238"/>
          </a:xfrm>
          <a:prstGeom prst="rect">
            <a:avLst/>
          </a:prstGeom>
          <a:noFill/>
          <a:ln w="9525">
            <a:solidFill>
              <a:schemeClr val="accent2"/>
            </a:solidFill>
            <a:miter lim="800000"/>
            <a:headEnd/>
            <a:tailEnd/>
          </a:ln>
        </p:spPr>
        <p:txBody>
          <a:bodyPr/>
          <a:lstStyle/>
          <a:p>
            <a:pPr marL="533400" indent="-533400">
              <a:lnSpc>
                <a:spcPct val="90000"/>
              </a:lnSpc>
              <a:spcBef>
                <a:spcPct val="20000"/>
              </a:spcBef>
            </a:pPr>
            <a:r>
              <a:rPr lang="en-US" sz="2400" b="1">
                <a:solidFill>
                  <a:schemeClr val="accent2"/>
                </a:solidFill>
                <a:latin typeface="Arial Unicode MS" pitchFamily="34" charset="-128"/>
              </a:rPr>
              <a:t>AIspace terminology</a:t>
            </a:r>
            <a:endParaRPr lang="en-US" b="1">
              <a:solidFill>
                <a:schemeClr val="accent2"/>
              </a:solidFill>
              <a:latin typeface="Arial Unicode MS" pitchFamily="34" charset="-128"/>
            </a:endParaRPr>
          </a:p>
        </p:txBody>
      </p:sp>
      <p:sp>
        <p:nvSpPr>
          <p:cNvPr id="15382" name="Rectangle 56"/>
          <p:cNvSpPr>
            <a:spLocks noChangeArrowheads="1"/>
          </p:cNvSpPr>
          <p:nvPr/>
        </p:nvSpPr>
        <p:spPr bwMode="auto">
          <a:xfrm>
            <a:off x="5508625" y="1628775"/>
            <a:ext cx="3455988" cy="503238"/>
          </a:xfrm>
          <a:prstGeom prst="rect">
            <a:avLst/>
          </a:prstGeom>
          <a:noFill/>
          <a:ln w="9525">
            <a:noFill/>
            <a:miter lim="800000"/>
            <a:headEnd/>
            <a:tailEnd/>
          </a:ln>
        </p:spPr>
        <p:txBody>
          <a:bodyPr/>
          <a:lstStyle/>
          <a:p>
            <a:pPr marL="533400" indent="-533400">
              <a:lnSpc>
                <a:spcPct val="90000"/>
              </a:lnSpc>
              <a:spcBef>
                <a:spcPct val="20000"/>
              </a:spcBef>
            </a:pPr>
            <a:r>
              <a:rPr lang="en-US" sz="2400">
                <a:solidFill>
                  <a:schemeClr val="accent2"/>
                </a:solidFill>
                <a:latin typeface="Arial Unicode MS" pitchFamily="34" charset="-128"/>
              </a:rPr>
              <a:t>Random sampling</a:t>
            </a:r>
            <a:endParaRPr lang="en-US">
              <a:solidFill>
                <a:schemeClr val="accent2"/>
              </a:solidFill>
              <a:latin typeface="Arial Unicode MS" pitchFamily="34" charset="-128"/>
            </a:endParaRPr>
          </a:p>
        </p:txBody>
      </p:sp>
      <p:sp>
        <p:nvSpPr>
          <p:cNvPr id="15383" name="Rectangle 57"/>
          <p:cNvSpPr>
            <a:spLocks noChangeArrowheads="1"/>
          </p:cNvSpPr>
          <p:nvPr/>
        </p:nvSpPr>
        <p:spPr bwMode="auto">
          <a:xfrm>
            <a:off x="5867400" y="2420938"/>
            <a:ext cx="3455988" cy="503237"/>
          </a:xfrm>
          <a:prstGeom prst="rect">
            <a:avLst/>
          </a:prstGeom>
          <a:noFill/>
          <a:ln w="9525">
            <a:noFill/>
            <a:miter lim="800000"/>
            <a:headEnd/>
            <a:tailEnd/>
          </a:ln>
        </p:spPr>
        <p:txBody>
          <a:bodyPr/>
          <a:lstStyle/>
          <a:p>
            <a:pPr marL="533400" indent="-533400">
              <a:lnSpc>
                <a:spcPct val="90000"/>
              </a:lnSpc>
              <a:spcBef>
                <a:spcPct val="20000"/>
              </a:spcBef>
            </a:pPr>
            <a:r>
              <a:rPr lang="en-US" sz="2400">
                <a:solidFill>
                  <a:schemeClr val="accent2"/>
                </a:solidFill>
                <a:latin typeface="Arial Unicode MS" pitchFamily="34" charset="-128"/>
              </a:rPr>
              <a:t>Random walk</a:t>
            </a:r>
            <a:endParaRPr lang="en-US">
              <a:solidFill>
                <a:schemeClr val="accent2"/>
              </a:solidFill>
              <a:latin typeface="Arial Unicode MS" pitchFamily="34" charset="-128"/>
            </a:endParaRPr>
          </a:p>
        </p:txBody>
      </p:sp>
      <p:sp>
        <p:nvSpPr>
          <p:cNvPr id="15384" name="Rectangle 58"/>
          <p:cNvSpPr>
            <a:spLocks noChangeArrowheads="1"/>
          </p:cNvSpPr>
          <p:nvPr/>
        </p:nvSpPr>
        <p:spPr bwMode="auto">
          <a:xfrm>
            <a:off x="5688013" y="3068638"/>
            <a:ext cx="3455987" cy="503237"/>
          </a:xfrm>
          <a:prstGeom prst="rect">
            <a:avLst/>
          </a:prstGeom>
          <a:noFill/>
          <a:ln w="9525">
            <a:noFill/>
            <a:miter lim="800000"/>
            <a:headEnd/>
            <a:tailEnd/>
          </a:ln>
        </p:spPr>
        <p:txBody>
          <a:bodyPr/>
          <a:lstStyle/>
          <a:p>
            <a:pPr marL="533400" indent="-533400">
              <a:lnSpc>
                <a:spcPct val="90000"/>
              </a:lnSpc>
              <a:spcBef>
                <a:spcPct val="20000"/>
              </a:spcBef>
            </a:pPr>
            <a:r>
              <a:rPr lang="en-US" sz="2400">
                <a:solidFill>
                  <a:schemeClr val="accent2"/>
                </a:solidFill>
                <a:latin typeface="Arial Unicode MS" pitchFamily="34" charset="-128"/>
              </a:rPr>
              <a:t>Greedy Descent</a:t>
            </a:r>
            <a:endParaRPr lang="en-US">
              <a:solidFill>
                <a:schemeClr val="accent2"/>
              </a:solidFill>
              <a:latin typeface="Arial Unicode MS" pitchFamily="34" charset="-128"/>
            </a:endParaRPr>
          </a:p>
        </p:txBody>
      </p:sp>
      <p:sp>
        <p:nvSpPr>
          <p:cNvPr id="15385" name="Rectangle 59"/>
          <p:cNvSpPr>
            <a:spLocks noChangeArrowheads="1"/>
          </p:cNvSpPr>
          <p:nvPr/>
        </p:nvSpPr>
        <p:spPr bwMode="auto">
          <a:xfrm>
            <a:off x="5508625" y="3716338"/>
            <a:ext cx="3455988" cy="503237"/>
          </a:xfrm>
          <a:prstGeom prst="rect">
            <a:avLst/>
          </a:prstGeom>
          <a:noFill/>
          <a:ln w="9525">
            <a:noFill/>
            <a:miter lim="800000"/>
            <a:headEnd/>
            <a:tailEnd/>
          </a:ln>
        </p:spPr>
        <p:txBody>
          <a:bodyPr/>
          <a:lstStyle/>
          <a:p>
            <a:pPr marL="533400" indent="-533400" algn="ctr">
              <a:lnSpc>
                <a:spcPct val="90000"/>
              </a:lnSpc>
              <a:spcBef>
                <a:spcPct val="20000"/>
              </a:spcBef>
            </a:pPr>
            <a:r>
              <a:rPr lang="en-US" sz="2400">
                <a:solidFill>
                  <a:schemeClr val="accent2"/>
                </a:solidFill>
                <a:latin typeface="Arial Unicode MS" pitchFamily="34" charset="-128"/>
              </a:rPr>
              <a:t>Greedy Descent Min conflict</a:t>
            </a:r>
            <a:endParaRPr lang="en-US">
              <a:solidFill>
                <a:schemeClr val="accent2"/>
              </a:solidFill>
              <a:latin typeface="Arial Unicode MS" pitchFamily="34" charset="-128"/>
            </a:endParaRPr>
          </a:p>
        </p:txBody>
      </p:sp>
      <p:sp>
        <p:nvSpPr>
          <p:cNvPr id="15386" name="Rectangle 60"/>
          <p:cNvSpPr>
            <a:spLocks noChangeArrowheads="1"/>
          </p:cNvSpPr>
          <p:nvPr/>
        </p:nvSpPr>
        <p:spPr bwMode="auto">
          <a:xfrm>
            <a:off x="5219700" y="4581525"/>
            <a:ext cx="3924300" cy="503238"/>
          </a:xfrm>
          <a:prstGeom prst="rect">
            <a:avLst/>
          </a:prstGeom>
          <a:noFill/>
          <a:ln w="9525">
            <a:noFill/>
            <a:miter lim="800000"/>
            <a:headEnd/>
            <a:tailEnd/>
          </a:ln>
        </p:spPr>
        <p:txBody>
          <a:bodyPr/>
          <a:lstStyle/>
          <a:p>
            <a:pPr marL="533400" indent="-533400" algn="ctr">
              <a:lnSpc>
                <a:spcPct val="90000"/>
              </a:lnSpc>
              <a:spcBef>
                <a:spcPct val="20000"/>
              </a:spcBef>
            </a:pPr>
            <a:r>
              <a:rPr lang="en-US" sz="2400">
                <a:solidFill>
                  <a:schemeClr val="accent2"/>
                </a:solidFill>
                <a:latin typeface="Arial Unicode MS" pitchFamily="34" charset="-128"/>
              </a:rPr>
              <a:t>Greedy Descent with random walk</a:t>
            </a:r>
            <a:endParaRPr lang="en-US">
              <a:solidFill>
                <a:schemeClr val="accent2"/>
              </a:solidFill>
              <a:latin typeface="Arial Unicode MS" pitchFamily="34" charset="-128"/>
            </a:endParaRPr>
          </a:p>
        </p:txBody>
      </p:sp>
      <p:sp>
        <p:nvSpPr>
          <p:cNvPr id="15387" name="Rectangle 61"/>
          <p:cNvSpPr>
            <a:spLocks noChangeArrowheads="1"/>
          </p:cNvSpPr>
          <p:nvPr/>
        </p:nvSpPr>
        <p:spPr bwMode="auto">
          <a:xfrm>
            <a:off x="4716463" y="5300663"/>
            <a:ext cx="3924300" cy="503237"/>
          </a:xfrm>
          <a:prstGeom prst="rect">
            <a:avLst/>
          </a:prstGeom>
          <a:noFill/>
          <a:ln w="9525">
            <a:noFill/>
            <a:miter lim="800000"/>
            <a:headEnd/>
            <a:tailEnd/>
          </a:ln>
        </p:spPr>
        <p:txBody>
          <a:bodyPr/>
          <a:lstStyle/>
          <a:p>
            <a:pPr marL="533400" indent="-533400" algn="ctr">
              <a:lnSpc>
                <a:spcPct val="90000"/>
              </a:lnSpc>
              <a:spcBef>
                <a:spcPct val="20000"/>
              </a:spcBef>
            </a:pPr>
            <a:r>
              <a:rPr lang="en-US" sz="2400">
                <a:solidFill>
                  <a:schemeClr val="accent2"/>
                </a:solidFill>
                <a:latin typeface="Arial Unicode MS" pitchFamily="34" charset="-128"/>
              </a:rPr>
              <a:t>Greedy Descent with random restart</a:t>
            </a:r>
            <a:endParaRPr lang="en-US">
              <a:solidFill>
                <a:schemeClr val="accent2"/>
              </a:solidFill>
              <a:latin typeface="Arial Unicode MS" pitchFamily="34" charset="-128"/>
            </a:endParaRPr>
          </a:p>
        </p:txBody>
      </p:sp>
      <p:sp>
        <p:nvSpPr>
          <p:cNvPr id="15388" name="Rectangle 62"/>
          <p:cNvSpPr>
            <a:spLocks noChangeArrowheads="1"/>
          </p:cNvSpPr>
          <p:nvPr/>
        </p:nvSpPr>
        <p:spPr bwMode="auto">
          <a:xfrm>
            <a:off x="2195513" y="5661025"/>
            <a:ext cx="3924300" cy="503238"/>
          </a:xfrm>
          <a:prstGeom prst="rect">
            <a:avLst/>
          </a:prstGeom>
          <a:noFill/>
          <a:ln w="9525">
            <a:noFill/>
            <a:miter lim="800000"/>
            <a:headEnd/>
            <a:tailEnd/>
          </a:ln>
        </p:spPr>
        <p:txBody>
          <a:bodyPr/>
          <a:lstStyle/>
          <a:p>
            <a:pPr marL="533400" indent="-533400" algn="ctr">
              <a:lnSpc>
                <a:spcPct val="90000"/>
              </a:lnSpc>
              <a:spcBef>
                <a:spcPct val="20000"/>
              </a:spcBef>
            </a:pPr>
            <a:r>
              <a:rPr lang="en-US" sz="2400">
                <a:solidFill>
                  <a:schemeClr val="accent2"/>
                </a:solidFill>
                <a:latin typeface="Arial Unicode MS" pitchFamily="34" charset="-128"/>
              </a:rPr>
              <a:t>…..</a:t>
            </a:r>
            <a:endParaRPr lang="en-US">
              <a:solidFill>
                <a:schemeClr val="accent2"/>
              </a:solidFill>
              <a:latin typeface="Arial Unicode MS"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4</a:t>
            </a:r>
          </a:p>
        </p:txBody>
      </p:sp>
      <p:sp>
        <p:nvSpPr>
          <p:cNvPr id="6" name="Slide Number Placeholder 5"/>
          <p:cNvSpPr>
            <a:spLocks noGrp="1"/>
          </p:cNvSpPr>
          <p:nvPr>
            <p:ph type="sldNum" sz="quarter" idx="12"/>
          </p:nvPr>
        </p:nvSpPr>
        <p:spPr/>
        <p:txBody>
          <a:bodyPr/>
          <a:lstStyle/>
          <a:p>
            <a:pPr>
              <a:defRPr/>
            </a:pPr>
            <a:r>
              <a:rPr lang="en-US"/>
              <a:t>Slide </a:t>
            </a:r>
            <a:fld id="{0444D427-6559-45B0-9CCA-DE2744F17B26}" type="slidenum">
              <a:rPr lang="en-US"/>
              <a:pPr>
                <a:defRPr/>
              </a:pPr>
              <a:t>19</a:t>
            </a:fld>
            <a:endParaRPr lang="en-US"/>
          </a:p>
        </p:txBody>
      </p:sp>
      <p:sp>
        <p:nvSpPr>
          <p:cNvPr id="16391" name="Rectangle 2"/>
          <p:cNvSpPr>
            <a:spLocks noGrp="1" noChangeArrowheads="1"/>
          </p:cNvSpPr>
          <p:nvPr>
            <p:ph type="title"/>
          </p:nvPr>
        </p:nvSpPr>
        <p:spPr>
          <a:solidFill>
            <a:srgbClr val="CCFFCC"/>
          </a:solidFill>
        </p:spPr>
        <p:txBody>
          <a:bodyPr/>
          <a:lstStyle/>
          <a:p>
            <a:pPr eaLnBrk="1" hangingPunct="1"/>
            <a:r>
              <a:rPr lang="en-US" smtClean="0"/>
              <a:t>Learning Goals for today’s class</a:t>
            </a:r>
          </a:p>
        </p:txBody>
      </p:sp>
      <p:sp>
        <p:nvSpPr>
          <p:cNvPr id="11270" name="Rectangle 3"/>
          <p:cNvSpPr>
            <a:spLocks noGrp="1" noChangeArrowheads="1"/>
          </p:cNvSpPr>
          <p:nvPr>
            <p:ph type="body" idx="1"/>
          </p:nvPr>
        </p:nvSpPr>
        <p:spPr>
          <a:xfrm>
            <a:off x="357188" y="1000125"/>
            <a:ext cx="8458200" cy="4495800"/>
          </a:xfrm>
        </p:spPr>
        <p:txBody>
          <a:bodyPr/>
          <a:lstStyle/>
          <a:p>
            <a:pPr eaLnBrk="1" hangingPunct="1">
              <a:defRPr/>
            </a:pPr>
            <a:r>
              <a:rPr lang="en-US" sz="3200" b="1" dirty="0" smtClean="0"/>
              <a:t>You can:</a:t>
            </a:r>
          </a:p>
          <a:p>
            <a:pPr eaLnBrk="1" hangingPunct="1">
              <a:buFontTx/>
              <a:buChar char="•"/>
              <a:defRPr/>
            </a:pPr>
            <a:endParaRPr lang="en-US" dirty="0" smtClean="0"/>
          </a:p>
          <a:p>
            <a:pPr eaLnBrk="1" hangingPunct="1">
              <a:buFontTx/>
              <a:buChar char="•"/>
              <a:defRPr/>
            </a:pPr>
            <a:r>
              <a:rPr lang="en-US" sz="3200" dirty="0" smtClean="0"/>
              <a:t>Implement SLS with</a:t>
            </a:r>
          </a:p>
          <a:p>
            <a:pPr lvl="1" eaLnBrk="1" hangingPunct="1">
              <a:defRPr/>
            </a:pPr>
            <a:r>
              <a:rPr lang="en-US" sz="2800" dirty="0" smtClean="0">
                <a:ea typeface="+mn-ea"/>
                <a:cs typeface="+mn-cs"/>
              </a:rPr>
              <a:t>random steps (1-step, 2-step versions)</a:t>
            </a:r>
          </a:p>
          <a:p>
            <a:pPr lvl="1" eaLnBrk="1" hangingPunct="1">
              <a:defRPr/>
            </a:pPr>
            <a:r>
              <a:rPr lang="en-US" sz="2800" dirty="0" smtClean="0">
                <a:ea typeface="+mn-ea"/>
                <a:cs typeface="+mn-cs"/>
              </a:rPr>
              <a:t>random restart</a:t>
            </a:r>
          </a:p>
          <a:p>
            <a:pPr eaLnBrk="1" hangingPunct="1">
              <a:buFont typeface="Arial" pitchFamily="34" charset="0"/>
              <a:buChar char="•"/>
              <a:defRPr/>
            </a:pPr>
            <a:r>
              <a:rPr lang="en-US" sz="3200" dirty="0" smtClean="0"/>
              <a:t>Compare SLS algorithms with runtime distributions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itle 1"/>
          <p:cNvSpPr>
            <a:spLocks noGrp="1"/>
          </p:cNvSpPr>
          <p:nvPr>
            <p:ph type="title"/>
          </p:nvPr>
        </p:nvSpPr>
        <p:spPr/>
        <p:txBody>
          <a:bodyPr/>
          <a:lstStyle/>
          <a:p>
            <a:pPr eaLnBrk="1" hangingPunct="1"/>
            <a:r>
              <a:rPr lang="en-US" smtClean="0"/>
              <a:t>Announcements</a:t>
            </a:r>
          </a:p>
        </p:txBody>
      </p:sp>
      <p:sp>
        <p:nvSpPr>
          <p:cNvPr id="2053" name="Content Placeholder 2"/>
          <p:cNvSpPr>
            <a:spLocks noGrp="1"/>
          </p:cNvSpPr>
          <p:nvPr>
            <p:ph idx="1"/>
          </p:nvPr>
        </p:nvSpPr>
        <p:spPr/>
        <p:txBody>
          <a:bodyPr/>
          <a:lstStyle/>
          <a:p>
            <a:pPr eaLnBrk="1" hangingPunct="1">
              <a:buFontTx/>
              <a:buChar char="•"/>
              <a:defRPr/>
            </a:pPr>
            <a:r>
              <a:rPr lang="en-US" dirty="0" smtClean="0"/>
              <a:t>Thanks for the </a:t>
            </a:r>
            <a:r>
              <a:rPr lang="en-US" dirty="0" smtClean="0">
                <a:solidFill>
                  <a:schemeClr val="accent6"/>
                </a:solidFill>
              </a:rPr>
              <a:t>feedback</a:t>
            </a:r>
            <a:r>
              <a:rPr lang="en-US" dirty="0" smtClean="0"/>
              <a:t>, we’ll discuss it on Mon</a:t>
            </a:r>
          </a:p>
          <a:p>
            <a:pPr eaLnBrk="1" hangingPunct="1">
              <a:buFontTx/>
              <a:buChar char="•"/>
              <a:defRPr/>
            </a:pPr>
            <a:endParaRPr lang="en-US" dirty="0" smtClean="0"/>
          </a:p>
          <a:p>
            <a:pPr eaLnBrk="1" hangingPunct="1">
              <a:buFontTx/>
              <a:buChar char="•"/>
              <a:defRPr/>
            </a:pPr>
            <a:r>
              <a:rPr lang="en-US" dirty="0" smtClean="0">
                <a:solidFill>
                  <a:schemeClr val="accent6"/>
                </a:solidFill>
              </a:rPr>
              <a:t>Assignment-2</a:t>
            </a:r>
            <a:r>
              <a:rPr lang="en-US" dirty="0" smtClean="0"/>
              <a:t> on CSP will be out </a:t>
            </a:r>
            <a:r>
              <a:rPr lang="en-US" dirty="0" smtClean="0"/>
              <a:t>on Tue (programming</a:t>
            </a:r>
            <a:r>
              <a:rPr lang="en-US" dirty="0" smtClean="0"/>
              <a:t>!)</a:t>
            </a:r>
          </a:p>
        </p:txBody>
      </p:sp>
      <p:sp>
        <p:nvSpPr>
          <p:cNvPr id="4" name="Footer Placeholder 3"/>
          <p:cNvSpPr>
            <a:spLocks noGrp="1"/>
          </p:cNvSpPr>
          <p:nvPr>
            <p:ph type="ftr" sz="quarter" idx="11"/>
          </p:nvPr>
        </p:nvSpPr>
        <p:spPr/>
        <p:txBody>
          <a:bodyPr/>
          <a:lstStyle/>
          <a:p>
            <a:pPr>
              <a:defRPr/>
            </a:pPr>
            <a:r>
              <a:rPr lang="en-US"/>
              <a:t>CPSC 322, Lecture 10</a:t>
            </a:r>
          </a:p>
        </p:txBody>
      </p:sp>
      <p:sp>
        <p:nvSpPr>
          <p:cNvPr id="5" name="Slide Number Placeholder 4"/>
          <p:cNvSpPr>
            <a:spLocks noGrp="1"/>
          </p:cNvSpPr>
          <p:nvPr>
            <p:ph type="sldNum" sz="quarter" idx="12"/>
          </p:nvPr>
        </p:nvSpPr>
        <p:spPr/>
        <p:txBody>
          <a:bodyPr/>
          <a:lstStyle/>
          <a:p>
            <a:pPr>
              <a:defRPr/>
            </a:pPr>
            <a:r>
              <a:rPr lang="en-US"/>
              <a:t>Slide </a:t>
            </a:r>
            <a:fld id="{31D3E1E2-7431-42A1-87CF-A3E77B4FF029}"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15</a:t>
            </a:r>
          </a:p>
        </p:txBody>
      </p:sp>
      <p:sp>
        <p:nvSpPr>
          <p:cNvPr id="8" name="Slide Number Placeholder 5"/>
          <p:cNvSpPr>
            <a:spLocks noGrp="1"/>
          </p:cNvSpPr>
          <p:nvPr>
            <p:ph type="sldNum" sz="quarter" idx="12"/>
          </p:nvPr>
        </p:nvSpPr>
        <p:spPr/>
        <p:txBody>
          <a:bodyPr/>
          <a:lstStyle/>
          <a:p>
            <a:pPr>
              <a:defRPr/>
            </a:pPr>
            <a:r>
              <a:rPr lang="en-US"/>
              <a:t>Slide </a:t>
            </a:r>
            <a:fld id="{FE24A4A0-F2F5-4873-BAFE-25A575038FFB}" type="slidenum">
              <a:rPr lang="en-US"/>
              <a:pPr>
                <a:defRPr/>
              </a:pPr>
              <a:t>20</a:t>
            </a:fld>
            <a:endParaRPr lang="en-US"/>
          </a:p>
        </p:txBody>
      </p:sp>
      <p:sp>
        <p:nvSpPr>
          <p:cNvPr id="17417" name="Rectangle 2"/>
          <p:cNvSpPr>
            <a:spLocks noGrp="1" noChangeArrowheads="1"/>
          </p:cNvSpPr>
          <p:nvPr>
            <p:ph type="title"/>
          </p:nvPr>
        </p:nvSpPr>
        <p:spPr>
          <a:xfrm>
            <a:off x="250825" y="2852738"/>
            <a:ext cx="8534400" cy="685800"/>
          </a:xfrm>
        </p:spPr>
        <p:txBody>
          <a:bodyPr/>
          <a:lstStyle/>
          <a:p>
            <a:pPr eaLnBrk="1" hangingPunct="1"/>
            <a:r>
              <a:rPr lang="en-US" smtClean="0"/>
              <a:t>Next Class</a:t>
            </a:r>
          </a:p>
        </p:txBody>
      </p:sp>
      <p:sp>
        <p:nvSpPr>
          <p:cNvPr id="17418" name="Rectangle 3"/>
          <p:cNvSpPr>
            <a:spLocks noGrp="1" noChangeArrowheads="1"/>
          </p:cNvSpPr>
          <p:nvPr>
            <p:ph type="body" idx="1"/>
          </p:nvPr>
        </p:nvSpPr>
        <p:spPr>
          <a:xfrm>
            <a:off x="395288" y="3789363"/>
            <a:ext cx="8458200" cy="1728787"/>
          </a:xfrm>
        </p:spPr>
        <p:txBody>
          <a:bodyPr/>
          <a:lstStyle/>
          <a:p>
            <a:pPr eaLnBrk="1" hangingPunct="1">
              <a:lnSpc>
                <a:spcPct val="80000"/>
              </a:lnSpc>
              <a:buFontTx/>
              <a:buChar char="•"/>
            </a:pPr>
            <a:r>
              <a:rPr lang="en-US" b="1" dirty="0" smtClean="0"/>
              <a:t>More SLS variants</a:t>
            </a:r>
          </a:p>
          <a:p>
            <a:pPr eaLnBrk="1" hangingPunct="1">
              <a:lnSpc>
                <a:spcPct val="80000"/>
              </a:lnSpc>
              <a:buFontTx/>
              <a:buChar char="•"/>
            </a:pPr>
            <a:r>
              <a:rPr lang="en-US" b="1" dirty="0" smtClean="0"/>
              <a:t>Finish CSPs</a:t>
            </a:r>
          </a:p>
          <a:p>
            <a:pPr eaLnBrk="1" hangingPunct="1">
              <a:lnSpc>
                <a:spcPct val="80000"/>
              </a:lnSpc>
              <a:buFontTx/>
              <a:buChar char="•"/>
            </a:pPr>
            <a:r>
              <a:rPr lang="en-US" b="1" dirty="0" smtClean="0"/>
              <a:t>(</a:t>
            </a:r>
            <a:r>
              <a:rPr lang="en-US" b="1" smtClean="0"/>
              <a:t>if time) Start </a:t>
            </a:r>
            <a:r>
              <a:rPr lang="en-US" b="1" dirty="0" smtClean="0"/>
              <a:t>planning</a:t>
            </a:r>
          </a:p>
          <a:p>
            <a:pPr eaLnBrk="1" hangingPunct="1">
              <a:lnSpc>
                <a:spcPct val="80000"/>
              </a:lnSpc>
              <a:buFontTx/>
              <a:buChar char="•"/>
            </a:pPr>
            <a:endParaRPr lang="en-US" sz="2400" b="1" dirty="0" smtClean="0"/>
          </a:p>
          <a:p>
            <a:pPr eaLnBrk="1" hangingPunct="1">
              <a:lnSpc>
                <a:spcPct val="80000"/>
              </a:lnSpc>
            </a:pPr>
            <a:endParaRPr lang="en-US" b="1" dirty="0" smtClean="0"/>
          </a:p>
          <a:p>
            <a:pPr eaLnBrk="1" hangingPunct="1">
              <a:lnSpc>
                <a:spcPct val="80000"/>
              </a:lnSpc>
            </a:pPr>
            <a:endParaRPr lang="en-US" sz="2000" dirty="0" smtClean="0">
              <a:solidFill>
                <a:schemeClr val="bg2"/>
              </a:solidFill>
            </a:endParaRPr>
          </a:p>
        </p:txBody>
      </p:sp>
      <p:sp>
        <p:nvSpPr>
          <p:cNvPr id="17419" name="Rectangle 4"/>
          <p:cNvSpPr>
            <a:spLocks noChangeArrowheads="1"/>
          </p:cNvSpPr>
          <p:nvPr/>
        </p:nvSpPr>
        <p:spPr bwMode="auto">
          <a:xfrm>
            <a:off x="323850" y="476250"/>
            <a:ext cx="8534400" cy="685800"/>
          </a:xfrm>
          <a:prstGeom prst="rect">
            <a:avLst/>
          </a:prstGeom>
          <a:noFill/>
          <a:ln w="9525">
            <a:noFill/>
            <a:miter lim="800000"/>
            <a:headEnd/>
            <a:tailEnd/>
          </a:ln>
        </p:spPr>
        <p:txBody>
          <a:bodyPr anchor="ctr"/>
          <a:lstStyle/>
          <a:p>
            <a:pPr algn="ctr"/>
            <a:r>
              <a:rPr lang="en-US" sz="3600" b="1">
                <a:solidFill>
                  <a:schemeClr val="accent2"/>
                </a:solidFill>
                <a:latin typeface="Arial Unicode MS" pitchFamily="34" charset="-128"/>
              </a:rPr>
              <a:t>Assign-2</a:t>
            </a:r>
          </a:p>
        </p:txBody>
      </p:sp>
      <p:sp>
        <p:nvSpPr>
          <p:cNvPr id="17420" name="Rectangle 5"/>
          <p:cNvSpPr>
            <a:spLocks noChangeArrowheads="1"/>
          </p:cNvSpPr>
          <p:nvPr/>
        </p:nvSpPr>
        <p:spPr bwMode="auto">
          <a:xfrm>
            <a:off x="428625" y="1285875"/>
            <a:ext cx="8458200" cy="576263"/>
          </a:xfrm>
          <a:prstGeom prst="rect">
            <a:avLst/>
          </a:prstGeom>
          <a:noFill/>
          <a:ln w="9525">
            <a:noFill/>
            <a:miter lim="800000"/>
            <a:headEnd/>
            <a:tailEnd/>
          </a:ln>
        </p:spPr>
        <p:txBody>
          <a:bodyPr/>
          <a:lstStyle/>
          <a:p>
            <a:pPr marL="342900" indent="-342900">
              <a:lnSpc>
                <a:spcPct val="80000"/>
              </a:lnSpc>
              <a:spcBef>
                <a:spcPct val="20000"/>
              </a:spcBef>
              <a:buFontTx/>
              <a:buChar char="•"/>
            </a:pPr>
            <a:r>
              <a:rPr lang="en-US" b="1" dirty="0">
                <a:latin typeface="Arial Unicode MS" pitchFamily="34" charset="-128"/>
              </a:rPr>
              <a:t>Will be out </a:t>
            </a:r>
            <a:r>
              <a:rPr lang="en-US" b="1" dirty="0" smtClean="0">
                <a:latin typeface="Arial Unicode MS" pitchFamily="34" charset="-128"/>
              </a:rPr>
              <a:t>on Tue</a:t>
            </a:r>
            <a:endParaRPr lang="en-US" b="1" dirty="0">
              <a:latin typeface="Arial Unicode MS" pitchFamily="34" charset="-128"/>
            </a:endParaRPr>
          </a:p>
          <a:p>
            <a:pPr marL="342900" indent="-342900">
              <a:lnSpc>
                <a:spcPct val="80000"/>
              </a:lnSpc>
              <a:spcBef>
                <a:spcPct val="20000"/>
              </a:spcBef>
              <a:buFontTx/>
              <a:buChar char="•"/>
            </a:pPr>
            <a:r>
              <a:rPr lang="en-US" b="1" dirty="0">
                <a:latin typeface="Arial Unicode MS" pitchFamily="34" charset="-128"/>
              </a:rPr>
              <a:t>Assignments will be weighted: </a:t>
            </a:r>
          </a:p>
          <a:p>
            <a:pPr marL="342900" indent="-342900">
              <a:lnSpc>
                <a:spcPct val="80000"/>
              </a:lnSpc>
              <a:spcBef>
                <a:spcPct val="20000"/>
              </a:spcBef>
            </a:pPr>
            <a:r>
              <a:rPr lang="en-US" b="1" dirty="0">
                <a:latin typeface="Arial Unicode MS" pitchFamily="34" charset="-128"/>
              </a:rPr>
              <a:t>A0 (12%), A1…A4 (22%) each</a:t>
            </a:r>
            <a:endParaRPr lang="en-US" sz="2000" dirty="0">
              <a:solidFill>
                <a:schemeClr val="bg2"/>
              </a:solidFill>
              <a:latin typeface="Arial Unicode MS"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15</a:t>
            </a:r>
          </a:p>
        </p:txBody>
      </p:sp>
      <p:sp>
        <p:nvSpPr>
          <p:cNvPr id="6" name="Slide Number Placeholder 5"/>
          <p:cNvSpPr>
            <a:spLocks noGrp="1"/>
          </p:cNvSpPr>
          <p:nvPr>
            <p:ph type="sldNum" sz="quarter" idx="12"/>
          </p:nvPr>
        </p:nvSpPr>
        <p:spPr/>
        <p:txBody>
          <a:bodyPr/>
          <a:lstStyle/>
          <a:p>
            <a:pPr>
              <a:defRPr/>
            </a:pPr>
            <a:r>
              <a:rPr lang="en-US"/>
              <a:t>Slide </a:t>
            </a:r>
            <a:fld id="{2D5251C2-C758-4B8E-AF21-F99C44D168B1}" type="slidenum">
              <a:rPr lang="en-US"/>
              <a:pPr>
                <a:defRPr/>
              </a:pPr>
              <a:t>3</a:t>
            </a:fld>
            <a:endParaRPr lang="en-US"/>
          </a:p>
        </p:txBody>
      </p:sp>
      <p:sp>
        <p:nvSpPr>
          <p:cNvPr id="3077" name="Rectangle 2"/>
          <p:cNvSpPr>
            <a:spLocks noGrp="1" noChangeArrowheads="1"/>
          </p:cNvSpPr>
          <p:nvPr>
            <p:ph type="title"/>
          </p:nvPr>
        </p:nvSpPr>
        <p:spPr/>
        <p:txBody>
          <a:bodyPr/>
          <a:lstStyle/>
          <a:p>
            <a:pPr eaLnBrk="1" hangingPunct="1"/>
            <a:r>
              <a:rPr lang="en-US" smtClean="0"/>
              <a:t>Lecture Overview</a:t>
            </a:r>
          </a:p>
        </p:txBody>
      </p:sp>
      <p:sp>
        <p:nvSpPr>
          <p:cNvPr id="3078" name="Rectangle 3"/>
          <p:cNvSpPr>
            <a:spLocks noGrp="1" noChangeArrowheads="1"/>
          </p:cNvSpPr>
          <p:nvPr>
            <p:ph type="body" idx="1"/>
          </p:nvPr>
        </p:nvSpPr>
        <p:spPr>
          <a:xfrm>
            <a:off x="395288" y="1268413"/>
            <a:ext cx="8458200" cy="4495800"/>
          </a:xfrm>
        </p:spPr>
        <p:txBody>
          <a:bodyPr/>
          <a:lstStyle/>
          <a:p>
            <a:pPr eaLnBrk="1" hangingPunct="1">
              <a:buFontTx/>
              <a:buChar char="•"/>
            </a:pPr>
            <a:endParaRPr lang="en-US" sz="4000" b="1" smtClean="0"/>
          </a:p>
          <a:p>
            <a:pPr eaLnBrk="1" hangingPunct="1">
              <a:buFontTx/>
              <a:buChar char="•"/>
            </a:pPr>
            <a:r>
              <a:rPr lang="en-US" sz="4000" b="1" smtClean="0"/>
              <a:t>Recap Local Search in CSPs</a:t>
            </a:r>
          </a:p>
          <a:p>
            <a:pPr eaLnBrk="1" hangingPunct="1">
              <a:buFontTx/>
              <a:buChar char="•"/>
            </a:pPr>
            <a:r>
              <a:rPr lang="en-US" sz="4000" smtClean="0">
                <a:solidFill>
                  <a:schemeClr val="folHlink"/>
                </a:solidFill>
              </a:rPr>
              <a:t>Stochastic Local Search (SLS)</a:t>
            </a:r>
          </a:p>
          <a:p>
            <a:pPr eaLnBrk="1" hangingPunct="1">
              <a:buFontTx/>
              <a:buChar char="•"/>
            </a:pPr>
            <a:r>
              <a:rPr lang="en-US" sz="4000" smtClean="0">
                <a:solidFill>
                  <a:schemeClr val="folHlink"/>
                </a:solidFill>
              </a:rPr>
              <a:t>Comparing SLS algorithms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15</a:t>
            </a:r>
          </a:p>
        </p:txBody>
      </p:sp>
      <p:sp>
        <p:nvSpPr>
          <p:cNvPr id="6" name="Slide Number Placeholder 5"/>
          <p:cNvSpPr>
            <a:spLocks noGrp="1"/>
          </p:cNvSpPr>
          <p:nvPr>
            <p:ph type="sldNum" sz="quarter" idx="12"/>
          </p:nvPr>
        </p:nvSpPr>
        <p:spPr/>
        <p:txBody>
          <a:bodyPr/>
          <a:lstStyle/>
          <a:p>
            <a:pPr>
              <a:defRPr/>
            </a:pPr>
            <a:r>
              <a:rPr lang="en-US"/>
              <a:t>Slide </a:t>
            </a:r>
            <a:fld id="{A3FF10BD-D4F1-4115-9905-0579C252DD5A}" type="slidenum">
              <a:rPr lang="en-US"/>
              <a:pPr>
                <a:defRPr/>
              </a:pPr>
              <a:t>4</a:t>
            </a:fld>
            <a:endParaRPr lang="en-US"/>
          </a:p>
        </p:txBody>
      </p:sp>
      <p:sp>
        <p:nvSpPr>
          <p:cNvPr id="4116" name="Rectangle 2"/>
          <p:cNvSpPr>
            <a:spLocks noGrp="1" noChangeArrowheads="1"/>
          </p:cNvSpPr>
          <p:nvPr>
            <p:ph type="title"/>
          </p:nvPr>
        </p:nvSpPr>
        <p:spPr/>
        <p:txBody>
          <a:bodyPr/>
          <a:lstStyle/>
          <a:p>
            <a:pPr eaLnBrk="1" hangingPunct="1"/>
            <a:r>
              <a:rPr lang="en-US" smtClean="0"/>
              <a:t>Local Search: Summary</a:t>
            </a:r>
          </a:p>
        </p:txBody>
      </p:sp>
      <p:sp>
        <p:nvSpPr>
          <p:cNvPr id="670723" name="Rectangle 3"/>
          <p:cNvSpPr>
            <a:spLocks noGrp="1" noChangeArrowheads="1"/>
          </p:cNvSpPr>
          <p:nvPr>
            <p:ph type="body" idx="1"/>
          </p:nvPr>
        </p:nvSpPr>
        <p:spPr>
          <a:xfrm>
            <a:off x="357188" y="1071563"/>
            <a:ext cx="8534400" cy="4448175"/>
          </a:xfrm>
        </p:spPr>
        <p:txBody>
          <a:bodyPr/>
          <a:lstStyle/>
          <a:p>
            <a:pPr eaLnBrk="1" hangingPunct="1">
              <a:buFontTx/>
              <a:buChar char="•"/>
              <a:defRPr/>
            </a:pPr>
            <a:r>
              <a:rPr lang="en-US" dirty="0" smtClean="0"/>
              <a:t>A useful method in practice for large CSPs</a:t>
            </a:r>
            <a:endParaRPr lang="en-US" dirty="0" smtClean="0">
              <a:solidFill>
                <a:srgbClr val="CC0099"/>
              </a:solidFill>
            </a:endParaRPr>
          </a:p>
          <a:p>
            <a:pPr lvl="1" eaLnBrk="1" hangingPunct="1">
              <a:defRPr/>
            </a:pPr>
            <a:r>
              <a:rPr lang="en-US" dirty="0" smtClean="0"/>
              <a:t>Start from a </a:t>
            </a:r>
            <a:r>
              <a:rPr lang="en-US" dirty="0" smtClean="0">
                <a:solidFill>
                  <a:schemeClr val="accent6"/>
                </a:solidFill>
              </a:rPr>
              <a:t>possible world</a:t>
            </a:r>
          </a:p>
          <a:p>
            <a:pPr lvl="1" eaLnBrk="1" hangingPunct="1">
              <a:defRPr/>
            </a:pPr>
            <a:endParaRPr lang="en-US" dirty="0" smtClean="0"/>
          </a:p>
          <a:p>
            <a:pPr lvl="1" eaLnBrk="1" hangingPunct="1">
              <a:defRPr/>
            </a:pPr>
            <a:r>
              <a:rPr lang="en-US" dirty="0" smtClean="0"/>
              <a:t>Generate some </a:t>
            </a:r>
            <a:r>
              <a:rPr lang="en-US" dirty="0" smtClean="0">
                <a:solidFill>
                  <a:schemeClr val="accent6"/>
                </a:solidFill>
              </a:rPr>
              <a:t>neighbors</a:t>
            </a:r>
            <a:r>
              <a:rPr lang="en-US" dirty="0" smtClean="0"/>
              <a:t> ( “similar” possible worlds)</a:t>
            </a:r>
          </a:p>
          <a:p>
            <a:pPr lvl="1" eaLnBrk="1" hangingPunct="1">
              <a:defRPr/>
            </a:pPr>
            <a:endParaRPr lang="en-US" dirty="0" smtClean="0"/>
          </a:p>
          <a:p>
            <a:pPr lvl="1" eaLnBrk="1" hangingPunct="1">
              <a:defRPr/>
            </a:pPr>
            <a:r>
              <a:rPr lang="en-US" dirty="0" smtClean="0"/>
              <a:t>Move from current node to a neighbor, selected to minimize/maximize a scoring function which combines:</a:t>
            </a:r>
          </a:p>
          <a:p>
            <a:pPr lvl="2" eaLnBrk="1" hangingPunct="1">
              <a:defRPr/>
            </a:pPr>
            <a:r>
              <a:rPr lang="en-US" dirty="0" smtClean="0"/>
              <a:t>Info about how many constraints are violated</a:t>
            </a:r>
          </a:p>
          <a:p>
            <a:pPr lvl="2" eaLnBrk="1" hangingPunct="1">
              <a:defRPr/>
            </a:pPr>
            <a:r>
              <a:rPr lang="en-US" dirty="0" smtClean="0"/>
              <a:t>Information about the cost/quality of the solution (you want the best solution, not just a solution)</a:t>
            </a:r>
          </a:p>
          <a:p>
            <a:pPr lvl="1" eaLnBrk="1" hangingPunct="1">
              <a:defRPr/>
            </a:pPr>
            <a:endParaRPr lang="en-US" dirty="0" smtClean="0">
              <a:solidFill>
                <a:srgbClr val="CC009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pPr>
              <a:defRPr/>
            </a:pPr>
            <a:r>
              <a:rPr lang="en-US"/>
              <a:t>CPSC 322, Lecture 15</a:t>
            </a:r>
          </a:p>
        </p:txBody>
      </p:sp>
      <p:sp>
        <p:nvSpPr>
          <p:cNvPr id="10" name="Slide Number Placeholder 5"/>
          <p:cNvSpPr>
            <a:spLocks noGrp="1"/>
          </p:cNvSpPr>
          <p:nvPr>
            <p:ph type="sldNum" sz="quarter" idx="12"/>
          </p:nvPr>
        </p:nvSpPr>
        <p:spPr/>
        <p:txBody>
          <a:bodyPr/>
          <a:lstStyle/>
          <a:p>
            <a:pPr>
              <a:defRPr/>
            </a:pPr>
            <a:r>
              <a:rPr lang="en-US"/>
              <a:t>Slide </a:t>
            </a:r>
            <a:fld id="{8D4FEA87-661E-4EA2-8FC8-B7F5F8EB742F}" type="slidenum">
              <a:rPr lang="en-US"/>
              <a:pPr>
                <a:defRPr/>
              </a:pPr>
              <a:t>5</a:t>
            </a:fld>
            <a:endParaRPr lang="en-US"/>
          </a:p>
        </p:txBody>
      </p:sp>
      <p:sp>
        <p:nvSpPr>
          <p:cNvPr id="5138" name="Rectangle 2"/>
          <p:cNvSpPr>
            <a:spLocks noChangeArrowheads="1"/>
          </p:cNvSpPr>
          <p:nvPr/>
        </p:nvSpPr>
        <p:spPr bwMode="auto">
          <a:xfrm>
            <a:off x="152400" y="990600"/>
            <a:ext cx="8991600" cy="4114800"/>
          </a:xfrm>
          <a:prstGeom prst="rect">
            <a:avLst/>
          </a:prstGeom>
          <a:noFill/>
          <a:ln w="9525">
            <a:noFill/>
            <a:miter lim="800000"/>
            <a:headEnd/>
            <a:tailEnd/>
          </a:ln>
        </p:spPr>
        <p:txBody>
          <a:bodyPr/>
          <a:lstStyle/>
          <a:p>
            <a:pPr marL="342900" indent="-342900">
              <a:spcBef>
                <a:spcPct val="20000"/>
              </a:spcBef>
            </a:pPr>
            <a:endParaRPr lang="en-CA">
              <a:latin typeface="Arial Unicode MS" pitchFamily="34" charset="-128"/>
            </a:endParaRPr>
          </a:p>
        </p:txBody>
      </p:sp>
      <p:sp>
        <p:nvSpPr>
          <p:cNvPr id="5139" name="Rectangle 3"/>
          <p:cNvSpPr>
            <a:spLocks noGrp="1" noChangeArrowheads="1"/>
          </p:cNvSpPr>
          <p:nvPr>
            <p:ph type="title"/>
          </p:nvPr>
        </p:nvSpPr>
        <p:spPr/>
        <p:txBody>
          <a:bodyPr/>
          <a:lstStyle/>
          <a:p>
            <a:pPr eaLnBrk="1" hangingPunct="1"/>
            <a:r>
              <a:rPr lang="en-US" smtClean="0"/>
              <a:t>Problems with these strategy…</a:t>
            </a:r>
          </a:p>
        </p:txBody>
      </p:sp>
      <p:pic>
        <p:nvPicPr>
          <p:cNvPr id="5140" name="Picture 5" descr="hc"/>
          <p:cNvPicPr>
            <a:picLocks noChangeAspect="1" noChangeArrowheads="1"/>
          </p:cNvPicPr>
          <p:nvPr>
            <p:ph idx="1"/>
          </p:nvPr>
        </p:nvPicPr>
        <p:blipFill>
          <a:blip r:embed="rId4" cstate="print"/>
          <a:srcRect/>
          <a:stretch>
            <a:fillRect/>
          </a:stretch>
        </p:blipFill>
        <p:spPr>
          <a:xfrm>
            <a:off x="142875" y="2017713"/>
            <a:ext cx="8458200" cy="4840287"/>
          </a:xfrm>
          <a:noFill/>
        </p:spPr>
      </p:pic>
      <p:sp>
        <p:nvSpPr>
          <p:cNvPr id="5141" name="Text Box 6"/>
          <p:cNvSpPr txBox="1">
            <a:spLocks noChangeArrowheads="1"/>
          </p:cNvSpPr>
          <p:nvPr/>
        </p:nvSpPr>
        <p:spPr bwMode="auto">
          <a:xfrm>
            <a:off x="7086600" y="4257675"/>
            <a:ext cx="1311275" cy="946150"/>
          </a:xfrm>
          <a:prstGeom prst="rect">
            <a:avLst/>
          </a:prstGeom>
          <a:noFill/>
          <a:ln w="9525">
            <a:noFill/>
            <a:miter lim="800000"/>
            <a:headEnd/>
            <a:tailEnd/>
          </a:ln>
        </p:spPr>
        <p:txBody>
          <a:bodyPr>
            <a:spAutoFit/>
          </a:bodyPr>
          <a:lstStyle/>
          <a:p>
            <a:pPr eaLnBrk="0" hangingPunct="0"/>
            <a:endParaRPr lang="en-US" b="1"/>
          </a:p>
          <a:p>
            <a:pPr eaLnBrk="0" hangingPunct="0"/>
            <a:endParaRPr lang="en-US" b="1"/>
          </a:p>
        </p:txBody>
      </p:sp>
      <p:sp>
        <p:nvSpPr>
          <p:cNvPr id="5142" name="Text Box 7"/>
          <p:cNvSpPr txBox="1">
            <a:spLocks noChangeArrowheads="1"/>
          </p:cNvSpPr>
          <p:nvPr/>
        </p:nvSpPr>
        <p:spPr bwMode="auto">
          <a:xfrm>
            <a:off x="7524750" y="4868863"/>
            <a:ext cx="976313" cy="336550"/>
          </a:xfrm>
          <a:prstGeom prst="rect">
            <a:avLst/>
          </a:prstGeom>
          <a:noFill/>
          <a:ln w="9525">
            <a:noFill/>
            <a:miter lim="800000"/>
            <a:headEnd/>
            <a:tailEnd/>
          </a:ln>
        </p:spPr>
        <p:txBody>
          <a:bodyPr wrap="none">
            <a:spAutoFit/>
          </a:bodyPr>
          <a:lstStyle/>
          <a:p>
            <a:pPr eaLnBrk="0" hangingPunct="0"/>
            <a:r>
              <a:rPr lang="en-US" sz="1600" b="1"/>
              <a:t>(Plateau)</a:t>
            </a:r>
          </a:p>
        </p:txBody>
      </p:sp>
      <p:sp>
        <p:nvSpPr>
          <p:cNvPr id="5143" name="Rectangle 16"/>
          <p:cNvSpPr>
            <a:spLocks noChangeArrowheads="1"/>
          </p:cNvSpPr>
          <p:nvPr/>
        </p:nvSpPr>
        <p:spPr bwMode="auto">
          <a:xfrm>
            <a:off x="500063" y="785813"/>
            <a:ext cx="8458200" cy="2447925"/>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…called</a:t>
            </a:r>
            <a:r>
              <a:rPr lang="en-US" sz="2400">
                <a:solidFill>
                  <a:srgbClr val="CC0099"/>
                </a:solidFill>
                <a:latin typeface="Arial Unicode MS" pitchFamily="34" charset="-128"/>
              </a:rPr>
              <a:t> </a:t>
            </a:r>
            <a:r>
              <a:rPr lang="en-US" sz="2400">
                <a:solidFill>
                  <a:schemeClr val="accent1"/>
                </a:solidFill>
                <a:latin typeface="Arial Unicode MS" pitchFamily="34" charset="-128"/>
              </a:rPr>
              <a:t>Greedy Descent</a:t>
            </a:r>
            <a:r>
              <a:rPr lang="en-US" sz="2400">
                <a:solidFill>
                  <a:srgbClr val="CC0099"/>
                </a:solidFill>
                <a:latin typeface="Arial Unicode MS" pitchFamily="34" charset="-128"/>
              </a:rPr>
              <a:t> </a:t>
            </a:r>
            <a:r>
              <a:rPr lang="en-US" sz="2400">
                <a:latin typeface="Arial Unicode MS" pitchFamily="34" charset="-128"/>
              </a:rPr>
              <a:t>when selecting the neighbor which </a:t>
            </a:r>
            <a:r>
              <a:rPr lang="en-US" sz="2400">
                <a:solidFill>
                  <a:schemeClr val="accent1"/>
                </a:solidFill>
                <a:latin typeface="Arial Unicode MS" pitchFamily="34" charset="-128"/>
              </a:rPr>
              <a:t>minimizes</a:t>
            </a:r>
            <a:r>
              <a:rPr lang="en-US" sz="2400">
                <a:latin typeface="Arial Unicode MS" pitchFamily="34" charset="-128"/>
              </a:rPr>
              <a:t> a scoring function.</a:t>
            </a:r>
          </a:p>
          <a:p>
            <a:pPr marL="342900" indent="-342900">
              <a:spcBef>
                <a:spcPct val="20000"/>
              </a:spcBef>
            </a:pPr>
            <a:r>
              <a:rPr lang="en-US" sz="2400">
                <a:solidFill>
                  <a:srgbClr val="CC0099"/>
                </a:solidFill>
                <a:latin typeface="Arial Unicode MS" pitchFamily="34" charset="-128"/>
              </a:rPr>
              <a:t>Hill Climbing </a:t>
            </a:r>
            <a:r>
              <a:rPr lang="en-US" sz="2400">
                <a:latin typeface="Arial Unicode MS" pitchFamily="34" charset="-128"/>
              </a:rPr>
              <a:t>when selecting the neighbor which </a:t>
            </a:r>
            <a:r>
              <a:rPr lang="en-US" sz="2400">
                <a:solidFill>
                  <a:srgbClr val="CC0099"/>
                </a:solidFill>
                <a:latin typeface="Arial Unicode MS" pitchFamily="34" charset="-128"/>
              </a:rPr>
              <a:t>maximizes</a:t>
            </a:r>
            <a:r>
              <a:rPr lang="en-US" sz="2400">
                <a:latin typeface="Arial Unicode MS" pitchFamily="34" charset="-128"/>
              </a:rPr>
              <a:t> a scoring function.</a:t>
            </a:r>
          </a:p>
          <a:p>
            <a:pPr marL="342900" indent="-342900">
              <a:spcBef>
                <a:spcPct val="20000"/>
              </a:spcBef>
            </a:pPr>
            <a:endParaRPr lang="en-US" sz="2000">
              <a:latin typeface="Arial Unicode MS" pitchFamily="34" charset="-128"/>
            </a:endParaRPr>
          </a:p>
          <a:p>
            <a:pPr marL="342900" indent="-342900">
              <a:spcBef>
                <a:spcPct val="20000"/>
              </a:spcBef>
              <a:buFontTx/>
              <a:buChar char="•"/>
            </a:pPr>
            <a:endParaRPr lang="en-US" sz="2400">
              <a:latin typeface="Arial Unicode MS"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15</a:t>
            </a:r>
          </a:p>
        </p:txBody>
      </p:sp>
      <p:sp>
        <p:nvSpPr>
          <p:cNvPr id="6" name="Slide Number Placeholder 5"/>
          <p:cNvSpPr>
            <a:spLocks noGrp="1"/>
          </p:cNvSpPr>
          <p:nvPr>
            <p:ph type="sldNum" sz="quarter" idx="12"/>
          </p:nvPr>
        </p:nvSpPr>
        <p:spPr/>
        <p:txBody>
          <a:bodyPr/>
          <a:lstStyle/>
          <a:p>
            <a:pPr>
              <a:defRPr/>
            </a:pPr>
            <a:r>
              <a:rPr lang="en-US"/>
              <a:t>Slide </a:t>
            </a:r>
            <a:fld id="{B046E7E4-6B2B-401C-9CBB-FC5A0514F88F}" type="slidenum">
              <a:rPr lang="en-US"/>
              <a:pPr>
                <a:defRPr/>
              </a:pPr>
              <a:t>6</a:t>
            </a:fld>
            <a:endParaRPr lang="en-US"/>
          </a:p>
        </p:txBody>
      </p:sp>
      <p:sp>
        <p:nvSpPr>
          <p:cNvPr id="19460" name="Rectangle 2"/>
          <p:cNvSpPr>
            <a:spLocks noGrp="1" noChangeArrowheads="1"/>
          </p:cNvSpPr>
          <p:nvPr>
            <p:ph type="title"/>
          </p:nvPr>
        </p:nvSpPr>
        <p:spPr/>
        <p:txBody>
          <a:bodyPr/>
          <a:lstStyle/>
          <a:p>
            <a:pPr eaLnBrk="1" hangingPunct="1"/>
            <a:r>
              <a:rPr lang="en-US" smtClean="0"/>
              <a:t>Lecture Overview</a:t>
            </a:r>
          </a:p>
        </p:txBody>
      </p:sp>
      <p:sp>
        <p:nvSpPr>
          <p:cNvPr id="19461" name="Rectangle 3"/>
          <p:cNvSpPr>
            <a:spLocks noGrp="1" noChangeArrowheads="1"/>
          </p:cNvSpPr>
          <p:nvPr>
            <p:ph type="body" idx="1"/>
          </p:nvPr>
        </p:nvSpPr>
        <p:spPr>
          <a:xfrm>
            <a:off x="395288" y="1268413"/>
            <a:ext cx="8458200" cy="4495800"/>
          </a:xfrm>
        </p:spPr>
        <p:txBody>
          <a:bodyPr/>
          <a:lstStyle/>
          <a:p>
            <a:pPr eaLnBrk="1" hangingPunct="1">
              <a:buFontTx/>
              <a:buChar char="•"/>
            </a:pPr>
            <a:endParaRPr lang="en-US" sz="4000" b="1" smtClean="0"/>
          </a:p>
          <a:p>
            <a:pPr eaLnBrk="1" hangingPunct="1">
              <a:buFontTx/>
              <a:buChar char="•"/>
            </a:pPr>
            <a:r>
              <a:rPr lang="en-US" sz="4000" b="1" smtClean="0">
                <a:solidFill>
                  <a:schemeClr val="folHlink"/>
                </a:solidFill>
              </a:rPr>
              <a:t>Recap Local Search in CSPs</a:t>
            </a:r>
          </a:p>
          <a:p>
            <a:pPr eaLnBrk="1" hangingPunct="1">
              <a:buFontTx/>
              <a:buChar char="•"/>
            </a:pPr>
            <a:r>
              <a:rPr lang="en-US" sz="4000" smtClean="0"/>
              <a:t>Stochastic Local Search (SLS)</a:t>
            </a:r>
          </a:p>
          <a:p>
            <a:pPr eaLnBrk="1" hangingPunct="1">
              <a:buFontTx/>
              <a:buChar char="•"/>
            </a:pPr>
            <a:r>
              <a:rPr lang="en-US" sz="4000" smtClean="0">
                <a:solidFill>
                  <a:schemeClr val="folHlink"/>
                </a:solidFill>
              </a:rPr>
              <a:t>Comparing SLS algorithms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15</a:t>
            </a:r>
          </a:p>
        </p:txBody>
      </p:sp>
      <p:sp>
        <p:nvSpPr>
          <p:cNvPr id="8" name="Slide Number Placeholder 5"/>
          <p:cNvSpPr>
            <a:spLocks noGrp="1"/>
          </p:cNvSpPr>
          <p:nvPr>
            <p:ph type="sldNum" sz="quarter" idx="12"/>
          </p:nvPr>
        </p:nvSpPr>
        <p:spPr/>
        <p:txBody>
          <a:bodyPr/>
          <a:lstStyle/>
          <a:p>
            <a:pPr>
              <a:defRPr/>
            </a:pPr>
            <a:r>
              <a:rPr lang="en-US"/>
              <a:t>Slide </a:t>
            </a:r>
            <a:fld id="{A99C5696-DA36-4485-A9F4-0B7EA616E720}" type="slidenum">
              <a:rPr lang="en-US"/>
              <a:pPr>
                <a:defRPr/>
              </a:pPr>
              <a:t>7</a:t>
            </a:fld>
            <a:endParaRPr lang="en-US"/>
          </a:p>
        </p:txBody>
      </p:sp>
      <p:sp>
        <p:nvSpPr>
          <p:cNvPr id="6185" name="Rectangle 2"/>
          <p:cNvSpPr>
            <a:spLocks noGrp="1" noChangeArrowheads="1"/>
          </p:cNvSpPr>
          <p:nvPr>
            <p:ph type="title"/>
          </p:nvPr>
        </p:nvSpPr>
        <p:spPr/>
        <p:txBody>
          <a:bodyPr/>
          <a:lstStyle/>
          <a:p>
            <a:pPr eaLnBrk="1" hangingPunct="1"/>
            <a:r>
              <a:rPr lang="en-US" smtClean="0"/>
              <a:t>Stochastic Local Search</a:t>
            </a:r>
          </a:p>
        </p:txBody>
      </p:sp>
      <p:sp>
        <p:nvSpPr>
          <p:cNvPr id="6186" name="Rectangle 3"/>
          <p:cNvSpPr>
            <a:spLocks noGrp="1" noChangeArrowheads="1"/>
          </p:cNvSpPr>
          <p:nvPr>
            <p:ph type="body" idx="1"/>
          </p:nvPr>
        </p:nvSpPr>
        <p:spPr>
          <a:xfrm>
            <a:off x="142875" y="857250"/>
            <a:ext cx="8458200" cy="1944688"/>
          </a:xfrm>
        </p:spPr>
        <p:txBody>
          <a:bodyPr/>
          <a:lstStyle/>
          <a:p>
            <a:pPr eaLnBrk="1" hangingPunct="1"/>
            <a:r>
              <a:rPr lang="en-US" b="1" smtClean="0"/>
              <a:t>GOAL: </a:t>
            </a:r>
            <a:r>
              <a:rPr lang="en-US" smtClean="0"/>
              <a:t>We want our local search </a:t>
            </a:r>
          </a:p>
          <a:p>
            <a:pPr lvl="1" eaLnBrk="1" hangingPunct="1"/>
            <a:r>
              <a:rPr lang="en-US" smtClean="0"/>
              <a:t>to be guided by the scoring function</a:t>
            </a:r>
          </a:p>
          <a:p>
            <a:pPr lvl="1" eaLnBrk="1" hangingPunct="1"/>
            <a:r>
              <a:rPr lang="en-US" smtClean="0"/>
              <a:t>Not to get stuck in local maxima/minima, plateaus etc.</a:t>
            </a:r>
          </a:p>
        </p:txBody>
      </p:sp>
      <p:sp>
        <p:nvSpPr>
          <p:cNvPr id="617477" name="Rectangle 5"/>
          <p:cNvSpPr>
            <a:spLocks noChangeArrowheads="1"/>
          </p:cNvSpPr>
          <p:nvPr/>
        </p:nvSpPr>
        <p:spPr bwMode="auto">
          <a:xfrm>
            <a:off x="250825" y="3716338"/>
            <a:ext cx="8458200" cy="2663825"/>
          </a:xfrm>
          <a:prstGeom prst="rect">
            <a:avLst/>
          </a:prstGeom>
          <a:noFill/>
          <a:ln w="9525">
            <a:noFill/>
            <a:miter lim="800000"/>
            <a:headEnd/>
            <a:tailEnd/>
          </a:ln>
        </p:spPr>
        <p:txBody>
          <a:bodyPr/>
          <a:lstStyle/>
          <a:p>
            <a:pPr marL="342900" indent="-342900">
              <a:spcBef>
                <a:spcPct val="20000"/>
              </a:spcBef>
              <a:buFontTx/>
              <a:buChar char="•"/>
            </a:pPr>
            <a:endParaRPr lang="en-US">
              <a:latin typeface="Arial Unicode MS" pitchFamily="34" charset="-128"/>
            </a:endParaRPr>
          </a:p>
        </p:txBody>
      </p:sp>
      <p:sp>
        <p:nvSpPr>
          <p:cNvPr id="9" name="Rectangle 3"/>
          <p:cNvSpPr txBox="1">
            <a:spLocks noChangeArrowheads="1"/>
          </p:cNvSpPr>
          <p:nvPr/>
        </p:nvSpPr>
        <p:spPr bwMode="auto">
          <a:xfrm>
            <a:off x="0" y="2428875"/>
            <a:ext cx="8715375" cy="2571750"/>
          </a:xfrm>
          <a:prstGeom prst="rect">
            <a:avLst/>
          </a:prstGeom>
          <a:noFill/>
          <a:ln w="9525">
            <a:noFill/>
            <a:miter lim="800000"/>
            <a:headEnd/>
            <a:tailEnd/>
          </a:ln>
          <a:effectLst/>
        </p:spPr>
        <p:txBody>
          <a:bodyPr/>
          <a:lstStyle/>
          <a:p>
            <a:pPr marL="342900" indent="-342900">
              <a:lnSpc>
                <a:spcPct val="90000"/>
              </a:lnSpc>
              <a:spcBef>
                <a:spcPct val="20000"/>
              </a:spcBef>
              <a:buFontTx/>
              <a:buChar char="•"/>
              <a:defRPr/>
            </a:pPr>
            <a:r>
              <a:rPr lang="en-US" b="1" kern="0" dirty="0">
                <a:latin typeface="+mn-lt"/>
              </a:rPr>
              <a:t>SOLUTION: </a:t>
            </a:r>
            <a:r>
              <a:rPr lang="en-US" kern="0" dirty="0">
                <a:latin typeface="+mn-lt"/>
              </a:rPr>
              <a:t>We can alternate </a:t>
            </a:r>
          </a:p>
          <a:p>
            <a:pPr marL="914400" lvl="1" indent="-457200">
              <a:lnSpc>
                <a:spcPct val="90000"/>
              </a:lnSpc>
              <a:spcBef>
                <a:spcPct val="20000"/>
              </a:spcBef>
              <a:buClr>
                <a:schemeClr val="tx1"/>
              </a:buClr>
              <a:buSzPct val="120000"/>
              <a:buFont typeface="+mj-lt"/>
              <a:buAutoNum type="alphaLcParenR"/>
              <a:defRPr/>
            </a:pPr>
            <a:r>
              <a:rPr lang="en-US" sz="2400" kern="0" dirty="0">
                <a:solidFill>
                  <a:schemeClr val="accent6"/>
                </a:solidFill>
                <a:latin typeface="+mj-lt"/>
              </a:rPr>
              <a:t>Hill-climbing steps</a:t>
            </a:r>
            <a:endParaRPr lang="en-US" sz="2400" kern="0" dirty="0">
              <a:latin typeface="+mj-lt"/>
            </a:endParaRPr>
          </a:p>
          <a:p>
            <a:pPr marL="914400" lvl="1" indent="-457200">
              <a:lnSpc>
                <a:spcPct val="90000"/>
              </a:lnSpc>
              <a:spcBef>
                <a:spcPct val="20000"/>
              </a:spcBef>
              <a:buClr>
                <a:schemeClr val="tx1"/>
              </a:buClr>
              <a:buSzPct val="120000"/>
              <a:buFont typeface="+mj-lt"/>
              <a:buAutoNum type="alphaLcParenR"/>
              <a:defRPr/>
            </a:pPr>
            <a:r>
              <a:rPr lang="en-US" sz="2400" kern="0" dirty="0">
                <a:solidFill>
                  <a:schemeClr val="accent6"/>
                </a:solidFill>
                <a:latin typeface="+mn-lt"/>
              </a:rPr>
              <a:t>Random steps: </a:t>
            </a:r>
            <a:r>
              <a:rPr lang="en-US" sz="2400" kern="0" dirty="0">
                <a:latin typeface="+mn-lt"/>
              </a:rPr>
              <a:t>move to a random neighbor.</a:t>
            </a:r>
          </a:p>
          <a:p>
            <a:pPr marL="914400" lvl="1" indent="-457200">
              <a:lnSpc>
                <a:spcPct val="90000"/>
              </a:lnSpc>
              <a:spcBef>
                <a:spcPct val="20000"/>
              </a:spcBef>
              <a:buClr>
                <a:schemeClr val="tx1"/>
              </a:buClr>
              <a:buSzPct val="120000"/>
              <a:buFont typeface="+mj-lt"/>
              <a:buAutoNum type="alphaLcParenR"/>
              <a:defRPr/>
            </a:pPr>
            <a:r>
              <a:rPr lang="en-US" sz="2400" kern="0" dirty="0">
                <a:solidFill>
                  <a:schemeClr val="accent6"/>
                </a:solidFill>
                <a:latin typeface="+mn-lt"/>
              </a:rPr>
              <a:t>Random restart: </a:t>
            </a:r>
            <a:r>
              <a:rPr lang="en-US" sz="2400" kern="0" dirty="0">
                <a:latin typeface="+mn-lt"/>
              </a:rPr>
              <a:t>reassign random values to all variables.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174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47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6"/>
          <p:cNvSpPr>
            <a:spLocks noGrp="1"/>
          </p:cNvSpPr>
          <p:nvPr>
            <p:ph type="ftr" sz="quarter" idx="11"/>
          </p:nvPr>
        </p:nvSpPr>
        <p:spPr/>
        <p:txBody>
          <a:bodyPr/>
          <a:lstStyle/>
          <a:p>
            <a:pPr>
              <a:defRPr/>
            </a:pPr>
            <a:r>
              <a:rPr lang="en-US"/>
              <a:t>CPSC 322, Lecture 15</a:t>
            </a:r>
          </a:p>
        </p:txBody>
      </p:sp>
      <p:sp>
        <p:nvSpPr>
          <p:cNvPr id="9" name="Slide Number Placeholder 7"/>
          <p:cNvSpPr>
            <a:spLocks noGrp="1"/>
          </p:cNvSpPr>
          <p:nvPr>
            <p:ph type="sldNum" sz="quarter" idx="12"/>
          </p:nvPr>
        </p:nvSpPr>
        <p:spPr/>
        <p:txBody>
          <a:bodyPr/>
          <a:lstStyle/>
          <a:p>
            <a:pPr>
              <a:defRPr/>
            </a:pPr>
            <a:r>
              <a:rPr lang="en-US"/>
              <a:t>Slide </a:t>
            </a:r>
            <a:fld id="{F3A8F8FF-3E95-4FEE-80A5-07E42B40BD05}" type="slidenum">
              <a:rPr lang="en-US"/>
              <a:pPr>
                <a:defRPr/>
              </a:pPr>
              <a:t>8</a:t>
            </a:fld>
            <a:endParaRPr lang="en-US"/>
          </a:p>
        </p:txBody>
      </p:sp>
      <p:sp>
        <p:nvSpPr>
          <p:cNvPr id="7224" name="Rectangle 2"/>
          <p:cNvSpPr>
            <a:spLocks noGrp="1" noChangeArrowheads="1"/>
          </p:cNvSpPr>
          <p:nvPr>
            <p:ph type="title"/>
          </p:nvPr>
        </p:nvSpPr>
        <p:spPr/>
        <p:txBody>
          <a:bodyPr/>
          <a:lstStyle/>
          <a:p>
            <a:pPr eaLnBrk="1" hangingPunct="1"/>
            <a:r>
              <a:rPr lang="en-US" smtClean="0"/>
              <a:t>Two extremes versions</a:t>
            </a:r>
          </a:p>
        </p:txBody>
      </p:sp>
      <p:sp>
        <p:nvSpPr>
          <p:cNvPr id="7225" name="Rectangle 3"/>
          <p:cNvSpPr>
            <a:spLocks noGrp="1" noChangeArrowheads="1"/>
          </p:cNvSpPr>
          <p:nvPr>
            <p:ph type="body" sz="half" idx="1"/>
          </p:nvPr>
        </p:nvSpPr>
        <p:spPr>
          <a:xfrm>
            <a:off x="1000125" y="1785938"/>
            <a:ext cx="2500313" cy="928687"/>
          </a:xfrm>
        </p:spPr>
        <p:txBody>
          <a:bodyPr/>
          <a:lstStyle/>
          <a:p>
            <a:pPr marL="0" indent="0" eaLnBrk="1" hangingPunct="1"/>
            <a:r>
              <a:rPr lang="en-US" sz="2400" b="1" smtClean="0"/>
              <a:t>hill climbing with random steps</a:t>
            </a:r>
            <a:endParaRPr lang="en-US" sz="2400" smtClean="0"/>
          </a:p>
        </p:txBody>
      </p:sp>
      <p:graphicFrame>
        <p:nvGraphicFramePr>
          <p:cNvPr id="7170" name="Object 4"/>
          <p:cNvGraphicFramePr>
            <a:graphicFrameLocks noChangeAspect="1"/>
          </p:cNvGraphicFramePr>
          <p:nvPr>
            <p:ph sz="quarter" idx="2"/>
          </p:nvPr>
        </p:nvGraphicFramePr>
        <p:xfrm>
          <a:off x="1143000" y="3357563"/>
          <a:ext cx="3240088" cy="1736725"/>
        </p:xfrm>
        <a:graphic>
          <a:graphicData uri="http://schemas.openxmlformats.org/presentationml/2006/ole">
            <p:oleObj spid="_x0000_s7170" name="Acrobat Document" r:id="rId4" imgW="2505425" imgH="1343212" progId="AcroExch.Document.7">
              <p:embed/>
            </p:oleObj>
          </a:graphicData>
        </a:graphic>
      </p:graphicFrame>
      <p:sp>
        <p:nvSpPr>
          <p:cNvPr id="7226" name="Text Box 5"/>
          <p:cNvSpPr txBox="1">
            <a:spLocks noChangeArrowheads="1"/>
          </p:cNvSpPr>
          <p:nvPr/>
        </p:nvSpPr>
        <p:spPr bwMode="auto">
          <a:xfrm>
            <a:off x="642938" y="5429250"/>
            <a:ext cx="7643812" cy="461963"/>
          </a:xfrm>
          <a:prstGeom prst="rect">
            <a:avLst/>
          </a:prstGeom>
          <a:noFill/>
          <a:ln w="9525" algn="ctr">
            <a:noFill/>
            <a:miter lim="800000"/>
            <a:headEnd/>
            <a:tailEnd/>
          </a:ln>
        </p:spPr>
        <p:txBody>
          <a:bodyPr>
            <a:spAutoFit/>
          </a:bodyPr>
          <a:lstStyle/>
          <a:p>
            <a:r>
              <a:rPr lang="en-US" sz="2400">
                <a:latin typeface="Arial Unicode MS" pitchFamily="34" charset="-128"/>
              </a:rPr>
              <a:t>Two 1-dimensional search spaces; step right or left:</a:t>
            </a:r>
          </a:p>
        </p:txBody>
      </p:sp>
      <p:graphicFrame>
        <p:nvGraphicFramePr>
          <p:cNvPr id="7171" name="Object 6"/>
          <p:cNvGraphicFramePr>
            <a:graphicFrameLocks noChangeAspect="1"/>
          </p:cNvGraphicFramePr>
          <p:nvPr>
            <p:ph sz="quarter" idx="3"/>
          </p:nvPr>
        </p:nvGraphicFramePr>
        <p:xfrm>
          <a:off x="5572125" y="3571875"/>
          <a:ext cx="3024188" cy="1254125"/>
        </p:xfrm>
        <a:graphic>
          <a:graphicData uri="http://schemas.openxmlformats.org/presentationml/2006/ole">
            <p:oleObj spid="_x0000_s7171" name="Acrobat Document" r:id="rId5" imgW="1838325" imgH="762000" progId="AcroExch.Document.7">
              <p:embed/>
            </p:oleObj>
          </a:graphicData>
        </a:graphic>
      </p:graphicFrame>
      <p:sp>
        <p:nvSpPr>
          <p:cNvPr id="10" name="Rectangle 9"/>
          <p:cNvSpPr/>
          <p:nvPr/>
        </p:nvSpPr>
        <p:spPr>
          <a:xfrm>
            <a:off x="214313" y="785813"/>
            <a:ext cx="8786812" cy="830262"/>
          </a:xfrm>
          <a:prstGeom prst="rect">
            <a:avLst/>
          </a:prstGeom>
        </p:spPr>
        <p:txBody>
          <a:bodyPr>
            <a:spAutoFit/>
          </a:bodyPr>
          <a:lstStyle/>
          <a:p>
            <a:pPr>
              <a:defRPr/>
            </a:pPr>
            <a:r>
              <a:rPr lang="en-US" sz="2400" kern="0" dirty="0">
                <a:solidFill>
                  <a:srgbClr val="000000"/>
                </a:solidFill>
                <a:latin typeface="Arial Unicode MS"/>
              </a:rPr>
              <a:t>Stochastic local search typically involves both kinds of randomization, but for illustration let’s consider</a:t>
            </a:r>
            <a:endParaRPr lang="en-US" dirty="0"/>
          </a:p>
        </p:txBody>
      </p:sp>
      <p:sp>
        <p:nvSpPr>
          <p:cNvPr id="11" name="Rectangle 3"/>
          <p:cNvSpPr txBox="1">
            <a:spLocks noChangeArrowheads="1"/>
          </p:cNvSpPr>
          <p:nvPr/>
        </p:nvSpPr>
        <p:spPr bwMode="auto">
          <a:xfrm>
            <a:off x="4857750" y="1785938"/>
            <a:ext cx="2786063" cy="1143000"/>
          </a:xfrm>
          <a:prstGeom prst="rect">
            <a:avLst/>
          </a:prstGeom>
          <a:noFill/>
          <a:ln w="9525">
            <a:noFill/>
            <a:miter lim="800000"/>
            <a:headEnd/>
            <a:tailEnd/>
          </a:ln>
          <a:effectLst/>
        </p:spPr>
        <p:txBody>
          <a:bodyPr/>
          <a:lstStyle/>
          <a:p>
            <a:pPr>
              <a:spcBef>
                <a:spcPct val="20000"/>
              </a:spcBef>
              <a:defRPr/>
            </a:pPr>
            <a:r>
              <a:rPr lang="en-US" sz="2400" b="1" kern="0" dirty="0">
                <a:latin typeface="+mn-lt"/>
              </a:rPr>
              <a:t>hill climbing with random restart</a:t>
            </a:r>
            <a:endParaRPr lang="en-US" sz="2400" kern="0" dirty="0">
              <a:latin typeface="+mn-lt"/>
            </a:endParaRPr>
          </a:p>
          <a:p>
            <a:pPr>
              <a:spcBef>
                <a:spcPct val="20000"/>
              </a:spcBef>
              <a:defRPr/>
            </a:pPr>
            <a:endParaRPr lang="en-US" sz="2400" kern="0" dirty="0">
              <a:latin typeface="+mn-lt"/>
            </a:endParaRPr>
          </a:p>
        </p:txBody>
      </p:sp>
      <p:cxnSp>
        <p:nvCxnSpPr>
          <p:cNvPr id="7229" name="Straight Connector 12"/>
          <p:cNvCxnSpPr>
            <a:cxnSpLocks noChangeShapeType="1"/>
          </p:cNvCxnSpPr>
          <p:nvPr/>
        </p:nvCxnSpPr>
        <p:spPr bwMode="auto">
          <a:xfrm>
            <a:off x="857250" y="4929188"/>
            <a:ext cx="3714750" cy="1587"/>
          </a:xfrm>
          <a:prstGeom prst="line">
            <a:avLst/>
          </a:prstGeom>
          <a:noFill/>
          <a:ln w="9525" algn="ctr">
            <a:solidFill>
              <a:schemeClr val="tx1"/>
            </a:solidFill>
            <a:round/>
            <a:headEnd/>
            <a:tailEnd/>
          </a:ln>
        </p:spPr>
      </p:cxnSp>
      <p:cxnSp>
        <p:nvCxnSpPr>
          <p:cNvPr id="7230" name="Straight Connector 14"/>
          <p:cNvCxnSpPr>
            <a:cxnSpLocks noChangeShapeType="1"/>
          </p:cNvCxnSpPr>
          <p:nvPr/>
        </p:nvCxnSpPr>
        <p:spPr bwMode="auto">
          <a:xfrm>
            <a:off x="5214938" y="4857750"/>
            <a:ext cx="3714750" cy="1588"/>
          </a:xfrm>
          <a:prstGeom prst="line">
            <a:avLst/>
          </a:prstGeom>
          <a:noFill/>
          <a:ln w="9525" algn="ctr">
            <a:solidFill>
              <a:schemeClr val="tx1"/>
            </a:solidFill>
            <a:round/>
            <a:headEnd/>
            <a:tailEn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15</a:t>
            </a:r>
          </a:p>
        </p:txBody>
      </p:sp>
      <p:sp>
        <p:nvSpPr>
          <p:cNvPr id="7" name="Slide Number Placeholder 5"/>
          <p:cNvSpPr>
            <a:spLocks noGrp="1"/>
          </p:cNvSpPr>
          <p:nvPr>
            <p:ph type="sldNum" sz="quarter" idx="12"/>
          </p:nvPr>
        </p:nvSpPr>
        <p:spPr/>
        <p:txBody>
          <a:bodyPr/>
          <a:lstStyle/>
          <a:p>
            <a:pPr>
              <a:defRPr/>
            </a:pPr>
            <a:r>
              <a:rPr lang="en-US"/>
              <a:t>Slide </a:t>
            </a:r>
            <a:fld id="{7346DE51-3E17-412A-ADAD-AF6F74B1ADEB}" type="slidenum">
              <a:rPr lang="en-US"/>
              <a:pPr>
                <a:defRPr/>
              </a:pPr>
              <a:t>9</a:t>
            </a:fld>
            <a:endParaRPr lang="en-US"/>
          </a:p>
        </p:txBody>
      </p:sp>
      <p:sp>
        <p:nvSpPr>
          <p:cNvPr id="8234" name="Rectangle 2"/>
          <p:cNvSpPr>
            <a:spLocks noGrp="1" noChangeArrowheads="1"/>
          </p:cNvSpPr>
          <p:nvPr>
            <p:ph type="title"/>
          </p:nvPr>
        </p:nvSpPr>
        <p:spPr/>
        <p:txBody>
          <a:bodyPr/>
          <a:lstStyle/>
          <a:p>
            <a:pPr eaLnBrk="1" hangingPunct="1"/>
            <a:r>
              <a:rPr lang="en-US" smtClean="0"/>
              <a:t>Random Steps (Walk)</a:t>
            </a:r>
          </a:p>
        </p:txBody>
      </p:sp>
      <p:sp>
        <p:nvSpPr>
          <p:cNvPr id="8235" name="Rectangle 3"/>
          <p:cNvSpPr>
            <a:spLocks noGrp="1" noChangeArrowheads="1"/>
          </p:cNvSpPr>
          <p:nvPr>
            <p:ph type="body" idx="1"/>
          </p:nvPr>
        </p:nvSpPr>
        <p:spPr>
          <a:xfrm>
            <a:off x="285750" y="857250"/>
            <a:ext cx="8458200" cy="1798638"/>
          </a:xfrm>
        </p:spPr>
        <p:txBody>
          <a:bodyPr/>
          <a:lstStyle/>
          <a:p>
            <a:pPr eaLnBrk="1" hangingPunct="1">
              <a:lnSpc>
                <a:spcPct val="90000"/>
              </a:lnSpc>
            </a:pPr>
            <a:r>
              <a:rPr lang="en-US" smtClean="0"/>
              <a:t>Let’s assume that neighbors are generated as</a:t>
            </a:r>
          </a:p>
          <a:p>
            <a:pPr marL="342900" lvl="1" indent="-342900" eaLnBrk="1" hangingPunct="1">
              <a:lnSpc>
                <a:spcPct val="90000"/>
              </a:lnSpc>
            </a:pPr>
            <a:r>
              <a:rPr lang="en-US" smtClean="0"/>
              <a:t>assignments that differ in one variable's value</a:t>
            </a:r>
          </a:p>
        </p:txBody>
      </p:sp>
      <p:pic>
        <p:nvPicPr>
          <p:cNvPr id="623620" name="Picture 4" descr="8queen-eval"/>
          <p:cNvPicPr>
            <a:picLocks noChangeAspect="1" noChangeArrowheads="1"/>
          </p:cNvPicPr>
          <p:nvPr/>
        </p:nvPicPr>
        <p:blipFill>
          <a:blip r:embed="rId4" cstate="print"/>
          <a:srcRect l="4556" t="8917" r="10431" b="8868"/>
          <a:stretch>
            <a:fillRect/>
          </a:stretch>
        </p:blipFill>
        <p:spPr bwMode="auto">
          <a:xfrm>
            <a:off x="6215063" y="3643313"/>
            <a:ext cx="2566987" cy="2565400"/>
          </a:xfrm>
          <a:prstGeom prst="rect">
            <a:avLst/>
          </a:prstGeom>
          <a:noFill/>
          <a:ln w="9525">
            <a:noFill/>
            <a:miter lim="800000"/>
            <a:headEnd/>
            <a:tailEnd/>
          </a:ln>
        </p:spPr>
      </p:pic>
      <p:sp>
        <p:nvSpPr>
          <p:cNvPr id="8" name="Rectangle 3"/>
          <p:cNvSpPr txBox="1">
            <a:spLocks noChangeArrowheads="1"/>
          </p:cNvSpPr>
          <p:nvPr/>
        </p:nvSpPr>
        <p:spPr bwMode="auto">
          <a:xfrm>
            <a:off x="285750" y="1785938"/>
            <a:ext cx="8458200" cy="928687"/>
          </a:xfrm>
          <a:prstGeom prst="rect">
            <a:avLst/>
          </a:prstGeom>
          <a:noFill/>
          <a:ln w="9525">
            <a:noFill/>
            <a:miter lim="800000"/>
            <a:headEnd/>
            <a:tailEnd/>
          </a:ln>
          <a:effectLst/>
        </p:spPr>
        <p:txBody>
          <a:bodyPr/>
          <a:lstStyle/>
          <a:p>
            <a:pPr marL="342900" indent="-342900">
              <a:lnSpc>
                <a:spcPct val="90000"/>
              </a:lnSpc>
              <a:spcBef>
                <a:spcPct val="20000"/>
              </a:spcBef>
              <a:defRPr/>
            </a:pPr>
            <a:r>
              <a:rPr lang="en-US" sz="2400" kern="0" dirty="0">
                <a:latin typeface="+mn-lt"/>
              </a:rPr>
              <a:t>How many neighbors there are given n variables with domains with d values?</a:t>
            </a:r>
            <a:endParaRPr lang="en-US" sz="2000" kern="0" dirty="0">
              <a:latin typeface="+mn-lt"/>
            </a:endParaRPr>
          </a:p>
        </p:txBody>
      </p:sp>
      <p:sp>
        <p:nvSpPr>
          <p:cNvPr id="9" name="Rectangle 3"/>
          <p:cNvSpPr txBox="1">
            <a:spLocks noChangeArrowheads="1"/>
          </p:cNvSpPr>
          <p:nvPr/>
        </p:nvSpPr>
        <p:spPr bwMode="auto">
          <a:xfrm>
            <a:off x="357188" y="2643188"/>
            <a:ext cx="5857875" cy="1571625"/>
          </a:xfrm>
          <a:prstGeom prst="rect">
            <a:avLst/>
          </a:prstGeom>
          <a:noFill/>
          <a:ln w="9525">
            <a:noFill/>
            <a:miter lim="800000"/>
            <a:headEnd/>
            <a:tailEnd/>
          </a:ln>
          <a:effectLst/>
        </p:spPr>
        <p:txBody>
          <a:bodyPr/>
          <a:lstStyle/>
          <a:p>
            <a:pPr marL="342900" indent="-342900">
              <a:lnSpc>
                <a:spcPct val="90000"/>
              </a:lnSpc>
              <a:spcBef>
                <a:spcPct val="20000"/>
              </a:spcBef>
              <a:defRPr/>
            </a:pPr>
            <a:r>
              <a:rPr lang="en-US" sz="2400" kern="0" dirty="0">
                <a:latin typeface="+mn-lt"/>
              </a:rPr>
              <a:t>One strategy to add randomness to the selection </a:t>
            </a:r>
            <a:r>
              <a:rPr lang="en-US" sz="2400" kern="0" dirty="0" err="1">
                <a:latin typeface="+mn-lt"/>
              </a:rPr>
              <a:t>variable</a:t>
            </a:r>
            <a:r>
              <a:rPr lang="en-US" sz="2400" kern="0" dirty="0">
                <a:latin typeface="+mn-lt"/>
              </a:rPr>
              <a:t>-value pair. Sometimes choose </a:t>
            </a:r>
            <a:r>
              <a:rPr lang="en-US" sz="2400" kern="0" dirty="0" err="1">
                <a:latin typeface="+mn-lt"/>
              </a:rPr>
              <a:t>th</a:t>
            </a:r>
            <a:r>
              <a:rPr lang="en-US" sz="2400" kern="0" dirty="0">
                <a:latin typeface="+mn-lt"/>
              </a:rPr>
              <a:t>e pair</a:t>
            </a:r>
          </a:p>
          <a:p>
            <a:pPr marL="342900" indent="-342900">
              <a:lnSpc>
                <a:spcPct val="90000"/>
              </a:lnSpc>
              <a:spcBef>
                <a:spcPct val="20000"/>
              </a:spcBef>
              <a:buFont typeface="Arial" pitchFamily="34" charset="0"/>
              <a:buChar char="•"/>
              <a:defRPr/>
            </a:pPr>
            <a:r>
              <a:rPr lang="en-US" sz="2400" kern="0" dirty="0">
                <a:latin typeface="+mn-lt"/>
              </a:rPr>
              <a:t>According to the scoring function</a:t>
            </a:r>
          </a:p>
          <a:p>
            <a:pPr marL="342900" indent="-342900">
              <a:lnSpc>
                <a:spcPct val="90000"/>
              </a:lnSpc>
              <a:spcBef>
                <a:spcPct val="20000"/>
              </a:spcBef>
              <a:buFont typeface="Arial" pitchFamily="34" charset="0"/>
              <a:buChar char="•"/>
              <a:defRPr/>
            </a:pPr>
            <a:r>
              <a:rPr lang="en-US" sz="2400" kern="0" dirty="0">
                <a:latin typeface="+mn-lt"/>
              </a:rPr>
              <a:t>A random one</a:t>
            </a:r>
          </a:p>
          <a:p>
            <a:pPr marL="342900" indent="-342900">
              <a:lnSpc>
                <a:spcPct val="90000"/>
              </a:lnSpc>
              <a:spcBef>
                <a:spcPct val="20000"/>
              </a:spcBef>
              <a:defRPr/>
            </a:pPr>
            <a:endParaRPr lang="en-US" sz="2000" kern="0" dirty="0">
              <a:latin typeface="+mn-lt"/>
            </a:endParaRPr>
          </a:p>
        </p:txBody>
      </p:sp>
      <p:sp>
        <p:nvSpPr>
          <p:cNvPr id="12" name="Rectangle 3"/>
          <p:cNvSpPr txBox="1">
            <a:spLocks noChangeArrowheads="1"/>
          </p:cNvSpPr>
          <p:nvPr/>
        </p:nvSpPr>
        <p:spPr bwMode="auto">
          <a:xfrm>
            <a:off x="357188" y="4572000"/>
            <a:ext cx="5857875" cy="1571625"/>
          </a:xfrm>
          <a:prstGeom prst="rect">
            <a:avLst/>
          </a:prstGeom>
          <a:noFill/>
          <a:ln w="9525">
            <a:noFill/>
            <a:miter lim="800000"/>
            <a:headEnd/>
            <a:tailEnd/>
          </a:ln>
          <a:effectLst/>
        </p:spPr>
        <p:txBody>
          <a:bodyPr/>
          <a:lstStyle/>
          <a:p>
            <a:pPr marL="342900" indent="-342900">
              <a:lnSpc>
                <a:spcPct val="90000"/>
              </a:lnSpc>
              <a:spcBef>
                <a:spcPct val="20000"/>
              </a:spcBef>
              <a:defRPr/>
            </a:pPr>
            <a:r>
              <a:rPr lang="en-US" sz="2400" kern="0" dirty="0">
                <a:latin typeface="+mn-lt"/>
              </a:rPr>
              <a:t>E.G in 8-queen</a:t>
            </a:r>
          </a:p>
          <a:p>
            <a:pPr marL="342900" indent="-342900">
              <a:lnSpc>
                <a:spcPct val="90000"/>
              </a:lnSpc>
              <a:spcBef>
                <a:spcPct val="20000"/>
              </a:spcBef>
              <a:buFont typeface="Arial" pitchFamily="34" charset="0"/>
              <a:buChar char="•"/>
              <a:defRPr/>
            </a:pPr>
            <a:r>
              <a:rPr lang="en-US" sz="2400" kern="0" dirty="0">
                <a:latin typeface="+mn-lt"/>
              </a:rPr>
              <a:t>How many neighbors?</a:t>
            </a:r>
          </a:p>
          <a:p>
            <a:pPr marL="342900" indent="-342900">
              <a:lnSpc>
                <a:spcPct val="90000"/>
              </a:lnSpc>
              <a:spcBef>
                <a:spcPct val="20000"/>
              </a:spcBef>
              <a:buFont typeface="Arial" pitchFamily="34" charset="0"/>
              <a:buChar char="•"/>
              <a:defRPr/>
            </a:pPr>
            <a:r>
              <a:rPr lang="en-US" sz="2400" kern="0" dirty="0">
                <a:latin typeface="+mn-lt"/>
              </a:rPr>
              <a:t>……..</a:t>
            </a:r>
          </a:p>
          <a:p>
            <a:pPr marL="342900" indent="-342900">
              <a:lnSpc>
                <a:spcPct val="90000"/>
              </a:lnSpc>
              <a:spcBef>
                <a:spcPct val="20000"/>
              </a:spcBef>
              <a:defRPr/>
            </a:pPr>
            <a:endParaRPr lang="en-US" sz="2000" kern="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36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21550</TotalTime>
  <Words>1944</Words>
  <Application>Microsoft Office PowerPoint</Application>
  <PresentationFormat>On-screen Show (4:3)</PresentationFormat>
  <Paragraphs>283</Paragraphs>
  <Slides>20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Times New Roman</vt:lpstr>
      <vt:lpstr>Arial</vt:lpstr>
      <vt:lpstr>Arial Unicode MS</vt:lpstr>
      <vt:lpstr>Wingdings</vt:lpstr>
      <vt:lpstr>Tahoma</vt:lpstr>
      <vt:lpstr>Default Design</vt:lpstr>
      <vt:lpstr>Adobe Acrobat Document</vt:lpstr>
      <vt:lpstr>Slide 1</vt:lpstr>
      <vt:lpstr>Announcements</vt:lpstr>
      <vt:lpstr>Lecture Overview</vt:lpstr>
      <vt:lpstr>Local Search: Summary</vt:lpstr>
      <vt:lpstr>Problems with these strategy…</vt:lpstr>
      <vt:lpstr>Lecture Overview</vt:lpstr>
      <vt:lpstr>Stochastic Local Search</vt:lpstr>
      <vt:lpstr>Two extremes versions</vt:lpstr>
      <vt:lpstr>Random Steps (Walk)</vt:lpstr>
      <vt:lpstr>Random Steps (Walk): two-step</vt:lpstr>
      <vt:lpstr>Successful application of SLS</vt:lpstr>
      <vt:lpstr>(Stochastic) Local search advantage: Online setting</vt:lpstr>
      <vt:lpstr>SLS:Limitations</vt:lpstr>
      <vt:lpstr>Lecture Overview</vt:lpstr>
      <vt:lpstr>Comparing Stochastic Algorithms: Challenge</vt:lpstr>
      <vt:lpstr>First attempt….</vt:lpstr>
      <vt:lpstr>Runtime Distributions are even more effective</vt:lpstr>
      <vt:lpstr>What are we going to look at in AIspace</vt:lpstr>
      <vt:lpstr>Learning Goals for today’s class</vt:lpstr>
      <vt:lpstr>Next Class</vt:lpstr>
    </vt:vector>
  </TitlesOfParts>
  <Company>UBC Computer Sciences Department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Carenini</cp:lastModifiedBy>
  <cp:revision>532</cp:revision>
  <dcterms:created xsi:type="dcterms:W3CDTF">2000-08-26T02:46:38Z</dcterms:created>
  <dcterms:modified xsi:type="dcterms:W3CDTF">2010-02-04T19:00:19Z</dcterms:modified>
</cp:coreProperties>
</file>