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98" r:id="rId2"/>
    <p:sldId id="544" r:id="rId3"/>
    <p:sldId id="540" r:id="rId4"/>
    <p:sldId id="520" r:id="rId5"/>
    <p:sldId id="541" r:id="rId6"/>
    <p:sldId id="489" r:id="rId7"/>
    <p:sldId id="490" r:id="rId8"/>
    <p:sldId id="491" r:id="rId9"/>
    <p:sldId id="542" r:id="rId10"/>
    <p:sldId id="518" r:id="rId11"/>
    <p:sldId id="545" r:id="rId12"/>
    <p:sldId id="495" r:id="rId13"/>
    <p:sldId id="548" r:id="rId14"/>
    <p:sldId id="546" r:id="rId15"/>
    <p:sldId id="494" r:id="rId16"/>
    <p:sldId id="493" r:id="rId17"/>
    <p:sldId id="509" r:id="rId18"/>
    <p:sldId id="510" r:id="rId19"/>
    <p:sldId id="526" r:id="rId20"/>
    <p:sldId id="511" r:id="rId21"/>
    <p:sldId id="538" r:id="rId22"/>
    <p:sldId id="539" r:id="rId23"/>
    <p:sldId id="543" r:id="rId24"/>
  </p:sldIdLst>
  <p:sldSz cx="9144000" cy="6858000" type="screen4x3"/>
  <p:notesSz cx="6858000" cy="9083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31" autoAdjust="0"/>
    <p:restoredTop sz="81501" autoAdjust="0"/>
  </p:normalViewPr>
  <p:slideViewPr>
    <p:cSldViewPr>
      <p:cViewPr>
        <p:scale>
          <a:sx n="66" d="100"/>
          <a:sy n="66" d="100"/>
        </p:scale>
        <p:origin x="-57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861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29" tIns="44764" rIns="89529" bIns="4476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29" tIns="44764" rIns="89529" bIns="4476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806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29" tIns="44764" rIns="89529" bIns="4476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2806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29" tIns="44764" rIns="89529" bIns="4476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8A37CE-E26D-4BD0-8348-6918664DF2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87" tIns="45544" rIns="91087" bIns="45544" numCol="1" anchor="t" anchorCtr="0" compatLnSpc="1">
            <a:prstTxWarp prst="textNoShape">
              <a:avLst/>
            </a:prstTxWarp>
          </a:bodyPr>
          <a:lstStyle>
            <a:lvl1pPr defTabSz="9108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87" tIns="45544" rIns="91087" bIns="45544" numCol="1" anchor="t" anchorCtr="0" compatLnSpc="1">
            <a:prstTxWarp prst="textNoShape">
              <a:avLst/>
            </a:prstTxWarp>
          </a:bodyPr>
          <a:lstStyle>
            <a:lvl1pPr algn="r" defTabSz="9108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8875" y="682625"/>
            <a:ext cx="4540250" cy="34051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14825"/>
            <a:ext cx="5029200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87" tIns="45544" rIns="91087" bIns="455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965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87" tIns="45544" rIns="91087" bIns="45544" numCol="1" anchor="b" anchorCtr="0" compatLnSpc="1">
            <a:prstTxWarp prst="textNoShape">
              <a:avLst/>
            </a:prstTxWarp>
          </a:bodyPr>
          <a:lstStyle>
            <a:lvl1pPr defTabSz="9108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2965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87" tIns="45544" rIns="91087" bIns="45544" numCol="1" anchor="b" anchorCtr="0" compatLnSpc="1">
            <a:prstTxWarp prst="textNoShape">
              <a:avLst/>
            </a:prstTxWarp>
          </a:bodyPr>
          <a:lstStyle>
            <a:lvl1pPr algn="r" defTabSz="910832">
              <a:defRPr sz="1200"/>
            </a:lvl1pPr>
          </a:lstStyle>
          <a:p>
            <a:pPr>
              <a:defRPr/>
            </a:pPr>
            <a:fld id="{77DCE95E-13D1-4516-AB10-172AC9292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E29BC9F5-DA74-4750-B00D-6DD2092C9917}" type="slidenum">
              <a:rPr lang="en-US" smtClean="0"/>
              <a:pPr defTabSz="909638"/>
              <a:t>1</a:t>
            </a:fld>
            <a:endParaRPr lang="en-US" smtClean="0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smtClean="0"/>
              <a:t>Lecture 14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F670F437-2D9F-46DE-BA68-5189A0F6D100}" type="slidenum">
              <a:rPr lang="en-US" smtClean="0"/>
              <a:pPr defTabSz="909638"/>
              <a:t>11</a:t>
            </a:fld>
            <a:endParaRPr lang="en-US" smtClean="0"/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6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8C3304AE-F0A8-460C-A11D-57DD846F7A23}" type="slidenum">
              <a:rPr lang="en-US" smtClean="0"/>
              <a:pPr defTabSz="909638"/>
              <a:t>12</a:t>
            </a:fld>
            <a:endParaRPr lang="en-US" smtClean="0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6225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It consists of an initial</a:t>
            </a:r>
          </a:p>
          <a:p>
            <a:pPr eaLnBrk="1" hangingPunct="1"/>
            <a:r>
              <a:rPr lang="en-US" smtClean="0"/>
              <a:t>search phase that starts during problem generation and a final search phase that removes conflicts During</a:t>
            </a:r>
          </a:p>
          <a:p>
            <a:pPr eaLnBrk="1" hangingPunct="1"/>
            <a:r>
              <a:rPr lang="en-US" smtClean="0"/>
              <a:t>the initial search function Initial Search an initial permutation of the row positions of the queens is</a:t>
            </a:r>
          </a:p>
          <a:p>
            <a:pPr eaLnBrk="1" hangingPunct="1"/>
            <a:r>
              <a:rPr lang="en-US" smtClean="0"/>
              <a:t>Generated</a:t>
            </a:r>
          </a:p>
          <a:p>
            <a:pPr eaLnBrk="1" hangingPunct="1"/>
            <a:r>
              <a:rPr lang="en-US" smtClean="0"/>
              <a:t>A random permutation of n queens would generate approximately .5n</a:t>
            </a:r>
          </a:p>
          <a:p>
            <a:pPr eaLnBrk="1" hangingPunct="1"/>
            <a:r>
              <a:rPr lang="en-US" smtClean="0"/>
              <a:t> collisions Since this number of collisions is very high the algorithm performance can be improved</a:t>
            </a:r>
          </a:p>
          <a:p>
            <a:pPr eaLnBrk="1" hangingPunct="1"/>
            <a:r>
              <a:rPr lang="en-US" smtClean="0"/>
              <a:t>signicantly if collisions in the initial permutation are minimized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During the final search procedure Final Search two queens are</a:t>
            </a:r>
          </a:p>
          <a:p>
            <a:pPr eaLnBrk="1" hangingPunct="1"/>
            <a:r>
              <a:rPr lang="en-US" smtClean="0"/>
              <a:t>chosen for conflict minimization If a swap (the row) of two queens reduces the number of collisions then two queens</a:t>
            </a:r>
          </a:p>
          <a:p>
            <a:pPr eaLnBrk="1" hangingPunct="1"/>
            <a:r>
              <a:rPr lang="en-US" smtClean="0"/>
              <a:t>are swapped Otherwise no action is taken The final search is repeated until all collisions are eliminated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The number of collisions on a diagonal line can be computed in constant time using a characterization</a:t>
            </a:r>
          </a:p>
          <a:p>
            <a:pPr eaLnBrk="1" hangingPunct="1"/>
            <a:r>
              <a:rPr lang="en-US" smtClean="0"/>
              <a:t>of diagonal lines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E35AC2E3-1A1A-45C2-9F02-EC7FC749E660}" type="slidenum">
              <a:rPr lang="en-US" smtClean="0"/>
              <a:pPr defTabSz="909638"/>
              <a:t>13</a:t>
            </a:fld>
            <a:endParaRPr lang="en-US" smtClean="0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8C3304AE-F0A8-460C-A11D-57DD846F7A23}" type="slidenum">
              <a:rPr lang="en-US" smtClean="0"/>
              <a:pPr defTabSz="909638"/>
              <a:t>14</a:t>
            </a:fld>
            <a:endParaRPr lang="en-US" smtClean="0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6225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It consists of an initial</a:t>
            </a:r>
          </a:p>
          <a:p>
            <a:pPr eaLnBrk="1" hangingPunct="1"/>
            <a:r>
              <a:rPr lang="en-US" smtClean="0"/>
              <a:t>search phase that starts during problem generation and a final search phase that removes conflicts During</a:t>
            </a:r>
          </a:p>
          <a:p>
            <a:pPr eaLnBrk="1" hangingPunct="1"/>
            <a:r>
              <a:rPr lang="en-US" smtClean="0"/>
              <a:t>the initial search function Initial Search an initial permutation of the row positions of the queens is</a:t>
            </a:r>
          </a:p>
          <a:p>
            <a:pPr eaLnBrk="1" hangingPunct="1"/>
            <a:r>
              <a:rPr lang="en-US" smtClean="0"/>
              <a:t>Generated</a:t>
            </a:r>
          </a:p>
          <a:p>
            <a:pPr eaLnBrk="1" hangingPunct="1"/>
            <a:r>
              <a:rPr lang="en-US" smtClean="0"/>
              <a:t>A random permutation of n queens would generate approximately .5n</a:t>
            </a:r>
          </a:p>
          <a:p>
            <a:pPr eaLnBrk="1" hangingPunct="1"/>
            <a:r>
              <a:rPr lang="en-US" smtClean="0"/>
              <a:t> collisions Since this number of collisions is very high the algorithm performance can be improved</a:t>
            </a:r>
          </a:p>
          <a:p>
            <a:pPr eaLnBrk="1" hangingPunct="1"/>
            <a:r>
              <a:rPr lang="en-US" smtClean="0"/>
              <a:t>signicantly if collisions in the initial permutation are minimized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During the final search procedure Final Search two queens are</a:t>
            </a:r>
          </a:p>
          <a:p>
            <a:pPr eaLnBrk="1" hangingPunct="1"/>
            <a:r>
              <a:rPr lang="en-US" smtClean="0"/>
              <a:t>chosen for conflict minimization If a swap (the row) of two queens reduces the number of collisions then two queens</a:t>
            </a:r>
          </a:p>
          <a:p>
            <a:pPr eaLnBrk="1" hangingPunct="1"/>
            <a:r>
              <a:rPr lang="en-US" smtClean="0"/>
              <a:t>are swapped Otherwise no action is taken The final search is repeated until all collisions are eliminated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The number of collisions on a diagonal line can be computed in constant time using a characterization</a:t>
            </a:r>
          </a:p>
          <a:p>
            <a:pPr eaLnBrk="1" hangingPunct="1"/>
            <a:r>
              <a:rPr lang="en-US" smtClean="0"/>
              <a:t>of diagonal lines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3B30ABD0-BFD0-4553-A105-F0D968662753}" type="slidenum">
              <a:rPr lang="en-US" smtClean="0"/>
              <a:pPr defTabSz="909638"/>
              <a:t>15</a:t>
            </a:fld>
            <a:endParaRPr lang="en-US" smtClean="0"/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For example, if the goal is to find the highest point on a surface, the scoring function might be the height at the current point.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E35AC2E3-1A1A-45C2-9F02-EC7FC749E660}" type="slidenum">
              <a:rPr lang="en-US" smtClean="0"/>
              <a:pPr defTabSz="909638"/>
              <a:t>16</a:t>
            </a:fld>
            <a:endParaRPr lang="en-US" smtClean="0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67E172AC-E7F3-4513-B04A-126FA23FA9BD}" type="slidenum">
              <a:rPr lang="en-US" smtClean="0"/>
              <a:pPr defTabSz="909638"/>
              <a:t>17</a:t>
            </a:fld>
            <a:endParaRPr lang="en-US" smtClean="0"/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14825"/>
            <a:ext cx="5032375" cy="4086225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One of the most obvious heuristics is to select the value that results in the minimum # of conflicts with the other variables - the min conflicts heuristics</a:t>
            </a:r>
          </a:p>
          <a:p>
            <a:pPr eaLnBrk="1" hangingPunct="1"/>
            <a:r>
              <a:rPr lang="en-US" smtClean="0"/>
              <a:t>Ex, in case of eight queen, it is the number of attacking queens.</a:t>
            </a:r>
          </a:p>
          <a:p>
            <a:pPr eaLnBrk="1" hangingPunct="1"/>
            <a:r>
              <a:rPr lang="en-US" smtClean="0"/>
              <a:t>Min conflict is surprising effective and can solve the million-queens problem in less than 50 steps. It has also been used to schedule the hubble telecope, reducing the time taken to schedule a week of observations from three weeks to around 10’</a:t>
            </a:r>
            <a:endParaRPr lang="en-CA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E0381392-001B-40B2-99A6-07A48E5849BB}" type="slidenum">
              <a:rPr lang="en-US" smtClean="0"/>
              <a:pPr defTabSz="909638"/>
              <a:t>18</a:t>
            </a:fld>
            <a:endParaRPr lang="en-US" smtClean="0"/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14825"/>
            <a:ext cx="5032375" cy="4086225"/>
          </a:xfrm>
          <a:noFill/>
          <a:ln/>
        </p:spPr>
        <p:txBody>
          <a:bodyPr/>
          <a:lstStyle/>
          <a:p>
            <a:pPr eaLnBrk="1" hangingPunct="1"/>
            <a:endParaRPr lang="en-US" b="1" i="1" smtClean="0"/>
          </a:p>
          <a:p>
            <a:pPr eaLnBrk="1" hangingPunct="1"/>
            <a:r>
              <a:rPr lang="en-US" b="1" i="1" smtClean="0"/>
              <a:t>No way to move from a plateau, could escape from a shoulder</a:t>
            </a:r>
          </a:p>
          <a:p>
            <a:pPr eaLnBrk="1" hangingPunct="1"/>
            <a:endParaRPr lang="en-US" b="1" i="1" smtClean="0"/>
          </a:p>
          <a:p>
            <a:pPr eaLnBrk="1" hangingPunct="1"/>
            <a:r>
              <a:rPr lang="en-US" b="1" i="1" smtClean="0"/>
              <a:t>With a randomly gerenated 8-queen initial state steepest ascent hill climbing gets stuck 86% of the times. Takes 4 steps on average to suceed and 3 to get stuck –good since there are 17 million states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034B54C8-494D-41F1-8139-A152E66C2F01}" type="slidenum">
              <a:rPr lang="en-US" smtClean="0"/>
              <a:pPr defTabSz="909638"/>
              <a:t>19</a:t>
            </a:fld>
            <a:endParaRPr lang="en-US" smtClean="0"/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622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A616CBDD-8EE2-4329-8239-A4D085BD8C3C}" type="slidenum">
              <a:rPr lang="en-US" smtClean="0"/>
              <a:pPr defTabSz="909638"/>
              <a:t>20</a:t>
            </a:fld>
            <a:endParaRPr lang="en-US" smtClean="0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14825"/>
            <a:ext cx="5032375" cy="4086225"/>
          </a:xfrm>
          <a:noFill/>
          <a:ln/>
        </p:spPr>
        <p:txBody>
          <a:bodyPr/>
          <a:lstStyle/>
          <a:p>
            <a:pPr eaLnBrk="1" hangingPunct="1"/>
            <a:endParaRPr lang="en-US" b="1" i="1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2E767E39-D006-4652-9264-55DAEDA0F60B}" type="slidenum">
              <a:rPr lang="en-US" smtClean="0"/>
              <a:pPr defTabSz="909638"/>
              <a:t>3</a:t>
            </a:fld>
            <a:endParaRPr lang="en-US" smtClean="0"/>
          </a:p>
        </p:txBody>
      </p:sp>
      <p:sp>
        <p:nvSpPr>
          <p:cNvPr id="235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E9A6C5EB-00FC-4A22-A8A2-BF7F86AB0494}" type="slidenum">
              <a:rPr lang="en-US" smtClean="0"/>
              <a:pPr defTabSz="909638"/>
              <a:t>21</a:t>
            </a:fld>
            <a:endParaRPr lang="en-US" smtClean="0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3FB6E93F-EE8B-479E-BACD-4ECFEAB6D4F0}" type="slidenum">
              <a:rPr lang="en-US" smtClean="0"/>
              <a:pPr defTabSz="909638"/>
              <a:t>22</a:t>
            </a:fld>
            <a:endParaRPr lang="en-US" smtClean="0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02959A96-86B1-4402-9E10-E339ECB3E264}" type="slidenum">
              <a:rPr lang="en-US" smtClean="0"/>
              <a:pPr defTabSz="909638"/>
              <a:t>23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7628A24A-54EB-4455-B472-180C41B2BBE6}" type="slidenum">
              <a:rPr lang="en-US" smtClean="0"/>
              <a:pPr defTabSz="909638"/>
              <a:t>4</a:t>
            </a:fld>
            <a:endParaRPr lang="en-US" smtClean="0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>
              <a:lnSpc>
                <a:spcPct val="140000"/>
              </a:lnSpc>
              <a:buClr>
                <a:schemeClr val="tx1"/>
              </a:buClr>
            </a:pPr>
            <a:r>
              <a:rPr lang="en-US" sz="1400" smtClean="0"/>
              <a:t>Otherwise, split a domain &amp; apply arc consistency to each case</a:t>
            </a:r>
            <a:r>
              <a:rPr lang="en-US" smtClean="0"/>
              <a:t>.</a:t>
            </a:r>
          </a:p>
          <a:p>
            <a:pPr eaLnBrk="1" hangingPunct="1"/>
            <a:r>
              <a:rPr lang="en-US" smtClean="0"/>
              <a:t>Spiltting in half the variable with the smallest domain usually works best (who know why)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ACC: Show with Cispace, first “</a:t>
            </a:r>
            <a:r>
              <a:rPr lang="en-US" i="1" smtClean="0"/>
              <a:t>scheduling problem</a:t>
            </a:r>
            <a:r>
              <a:rPr lang="en-US" smtClean="0"/>
              <a:t>”, and then </a:t>
            </a:r>
            <a:r>
              <a:rPr lang="en-US" i="1" smtClean="0"/>
              <a:t>crossword 1</a:t>
            </a:r>
            <a:r>
              <a:rPr lang="en-US" smtClean="0"/>
              <a:t> for splitting. What makes sense is to split the node with 6 vars to the right, show that it gets to an empty solution, backtrack, and do more s0plitting on the var with 2 values on the top-left. Done. WENT WELL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E5432B4B-2DBF-4823-9590-C59C3BF836DC}" type="slidenum">
              <a:rPr lang="en-US" smtClean="0"/>
              <a:pPr defTabSz="909638"/>
              <a:t>5</a:t>
            </a:fld>
            <a:endParaRPr lang="en-US" smtClean="0"/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AB37B4D5-2D10-47EF-A11A-20A50C5EAEC1}" type="slidenum">
              <a:rPr lang="en-US" smtClean="0"/>
              <a:pPr defTabSz="909638"/>
              <a:t>6</a:t>
            </a:fld>
            <a:endParaRPr lang="en-US" smtClean="0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922DFE82-9DE8-4BDB-BF24-564CDD9D440B}" type="slidenum">
              <a:rPr lang="en-US" smtClean="0"/>
              <a:pPr defTabSz="909638"/>
              <a:t>7</a:t>
            </a:fld>
            <a:endParaRPr lang="en-US" smtClean="0"/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447645" lvl="1" defTabSz="895289" eaLnBrk="1" hangingPunct="1">
              <a:defRPr/>
            </a:pPr>
            <a:r>
              <a:rPr lang="en-US" dirty="0" smtClean="0"/>
              <a:t>A useful method in practice for some consistency and optimization problems is </a:t>
            </a:r>
            <a:r>
              <a:rPr lang="en-US" dirty="0" smtClean="0">
                <a:solidFill>
                  <a:srgbClr val="CC0099"/>
                </a:solidFill>
              </a:rPr>
              <a:t>local search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move from one node to another according to a function that scores how good each </a:t>
            </a:r>
            <a:r>
              <a:rPr lang="en-US" dirty="0" smtClean="0">
                <a:solidFill>
                  <a:srgbClr val="CC0099"/>
                </a:solidFill>
              </a:rPr>
              <a:t>neighbor</a:t>
            </a:r>
            <a:r>
              <a:rPr lang="en-US" dirty="0" smtClean="0"/>
              <a:t> is</a:t>
            </a:r>
          </a:p>
          <a:p>
            <a:pPr lvl="1" eaLnBrk="1" hangingPunct="1">
              <a:defRPr/>
            </a:pPr>
            <a:r>
              <a:rPr lang="en-US" dirty="0" smtClean="0"/>
              <a:t>according to a </a:t>
            </a:r>
            <a:r>
              <a:rPr lang="en-US" dirty="0" smtClean="0">
                <a:solidFill>
                  <a:srgbClr val="CC0099"/>
                </a:solidFill>
              </a:rPr>
              <a:t>function that scores how good each neighbor is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BA891290-C0B7-4969-8F8E-13211D9564B5}" type="slidenum">
              <a:rPr lang="en-US" smtClean="0"/>
              <a:pPr defTabSz="909638"/>
              <a:t>8</a:t>
            </a:fld>
            <a:endParaRPr lang="en-US" smtClean="0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080D5347-2C5E-4A40-8EB0-925EE4A19F6B}" type="slidenum">
              <a:rPr lang="en-US" smtClean="0"/>
              <a:pPr defTabSz="909638"/>
              <a:t>9</a:t>
            </a:fld>
            <a:endParaRPr lang="en-US" smtClean="0"/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For example, if the goal is to find the highest point on a surface, the scoring function might be the height at the current point.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F670F437-2D9F-46DE-BA68-5189A0F6D100}" type="slidenum">
              <a:rPr lang="en-US" smtClean="0"/>
              <a:pPr defTabSz="909638"/>
              <a:t>10</a:t>
            </a:fld>
            <a:endParaRPr lang="en-US" smtClean="0"/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6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E0804C-93DD-49E4-99BE-F4A200495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E4CDC0-34E4-432C-B90C-55F138865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4065FB-685B-4FCB-BAE7-9E7246BC64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C82224-6959-490B-B202-AEE192188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2192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5433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378829C-1FC0-41BF-9C3E-F22B5300C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C685428-A91A-49E5-8BAD-58C29A675E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73ECD9-88B2-4DBB-9A96-75548E3D3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51A3242-62DB-4407-B390-7EA5AD5C8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53503E5-C218-48E1-9E72-92F0363634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7A272A0-99F2-4C08-8F1C-7EF780428C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5BC82C8-FF7D-49D3-BF4A-32A1179163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31238F0-758A-42B9-BAE4-126DB39BC0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387438-4364-451F-8A81-D791BDF2F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AAFAFB3-6CB8-4DD7-AE56-8F192C359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6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BE7C60C-36F7-4F96-91E3-F494237F2604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0" y="1557338"/>
            <a:ext cx="8763000" cy="320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chemeClr val="accent2"/>
                </a:solidFill>
                <a:latin typeface="Arial Unicode MS" pitchFamily="34" charset="-128"/>
              </a:rPr>
              <a:t>Local Search</a:t>
            </a:r>
          </a:p>
          <a:p>
            <a:pPr algn="ctr">
              <a:spcBef>
                <a:spcPct val="50000"/>
              </a:spcBef>
            </a:pPr>
            <a:r>
              <a:rPr lang="en-US" b="1" dirty="0">
                <a:latin typeface="Arial Unicode MS" pitchFamily="34" charset="-128"/>
              </a:rPr>
              <a:t>Computer Science cpsc322, Lecture 14</a:t>
            </a:r>
          </a:p>
          <a:p>
            <a:pPr algn="ctr">
              <a:spcBef>
                <a:spcPct val="50000"/>
              </a:spcBef>
            </a:pPr>
            <a:r>
              <a:rPr lang="en-US" b="1" i="1" dirty="0">
                <a:latin typeface="Arial Unicode MS" pitchFamily="34" charset="-128"/>
              </a:rPr>
              <a:t>(Textbook </a:t>
            </a:r>
            <a:r>
              <a:rPr lang="en-US" b="1" i="1" dirty="0" err="1">
                <a:latin typeface="Arial Unicode MS" pitchFamily="34" charset="-128"/>
              </a:rPr>
              <a:t>Chpt</a:t>
            </a:r>
            <a:r>
              <a:rPr lang="en-US" b="1" i="1" dirty="0">
                <a:latin typeface="Arial Unicode MS" pitchFamily="34" charset="-128"/>
              </a:rPr>
              <a:t> 4.8)</a:t>
            </a:r>
          </a:p>
          <a:p>
            <a:pPr algn="ctr">
              <a:spcBef>
                <a:spcPct val="50000"/>
              </a:spcBef>
            </a:pPr>
            <a:endParaRPr lang="en-US" sz="2400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>
                <a:latin typeface="Arial Unicode MS" pitchFamily="34" charset="-128"/>
              </a:rPr>
              <a:t>February, </a:t>
            </a:r>
            <a:r>
              <a:rPr lang="en-US" sz="2400" b="1" dirty="0" smtClean="0">
                <a:latin typeface="Arial Unicode MS" pitchFamily="34" charset="-128"/>
              </a:rPr>
              <a:t>3, 2010</a:t>
            </a:r>
            <a:endParaRPr 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0F2E004-392F-4D58-BA4D-FC8C02DED97C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82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Queens in Chess</a:t>
            </a:r>
            <a:endParaRPr lang="en-US" dirty="0" smtClean="0"/>
          </a:p>
        </p:txBody>
      </p:sp>
      <p:sp>
        <p:nvSpPr>
          <p:cNvPr id="82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714356"/>
            <a:ext cx="8458200" cy="1273175"/>
          </a:xfrm>
        </p:spPr>
        <p:txBody>
          <a:bodyPr/>
          <a:lstStyle/>
          <a:p>
            <a:pPr eaLnBrk="1" hangingPunct="1"/>
            <a:r>
              <a:rPr lang="en-US" dirty="0" smtClean="0"/>
              <a:t>Positions a queen can attack</a:t>
            </a:r>
            <a:endParaRPr lang="en-US" dirty="0" smtClean="0"/>
          </a:p>
        </p:txBody>
      </p:sp>
      <p:sp>
        <p:nvSpPr>
          <p:cNvPr id="9" name="Rectangle 8"/>
          <p:cNvSpPr/>
          <p:nvPr/>
        </p:nvSpPr>
        <p:spPr bwMode="auto">
          <a:xfrm>
            <a:off x="2357422" y="1643050"/>
            <a:ext cx="1928826" cy="164307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571604" y="1571612"/>
          <a:ext cx="5786480" cy="4572032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723310"/>
                <a:gridCol w="723310"/>
                <a:gridCol w="723310"/>
                <a:gridCol w="723310"/>
                <a:gridCol w="723310"/>
                <a:gridCol w="723310"/>
                <a:gridCol w="723310"/>
                <a:gridCol w="723310"/>
              </a:tblGrid>
              <a:tr h="57150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0F2E004-392F-4D58-BA4D-FC8C02DED97C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8224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0"/>
            <a:ext cx="8534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Example: </a:t>
            </a:r>
            <a:r>
              <a:rPr lang="en-US" i="1" dirty="0" smtClean="0"/>
              <a:t>n</a:t>
            </a:r>
            <a:r>
              <a:rPr lang="en-US" dirty="0" smtClean="0"/>
              <a:t>-queens</a:t>
            </a:r>
          </a:p>
        </p:txBody>
      </p:sp>
      <p:sp>
        <p:nvSpPr>
          <p:cNvPr id="82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42918"/>
            <a:ext cx="9144000" cy="1273175"/>
          </a:xfrm>
        </p:spPr>
        <p:txBody>
          <a:bodyPr/>
          <a:lstStyle/>
          <a:p>
            <a:pPr eaLnBrk="1" hangingPunct="1"/>
            <a:r>
              <a:rPr lang="en-US" dirty="0" smtClean="0"/>
              <a:t>Put </a:t>
            </a:r>
            <a:r>
              <a:rPr lang="en-US" i="1" dirty="0" smtClean="0"/>
              <a:t>n</a:t>
            </a:r>
            <a:r>
              <a:rPr lang="en-US" dirty="0" smtClean="0"/>
              <a:t> queens on an </a:t>
            </a:r>
            <a:r>
              <a:rPr lang="en-US" i="1" dirty="0" smtClean="0"/>
              <a:t>n </a:t>
            </a:r>
            <a:r>
              <a:rPr lang="en-US" i="1" dirty="0" smtClean="0">
                <a:cs typeface="Arial" charset="0"/>
              </a:rPr>
              <a:t>× </a:t>
            </a:r>
            <a:r>
              <a:rPr lang="en-US" i="1" dirty="0" smtClean="0"/>
              <a:t>n</a:t>
            </a:r>
            <a:r>
              <a:rPr lang="en-US" dirty="0" smtClean="0"/>
              <a:t> board with </a:t>
            </a:r>
            <a:r>
              <a:rPr lang="en-US" dirty="0" smtClean="0">
                <a:solidFill>
                  <a:schemeClr val="accent6"/>
                </a:solidFill>
              </a:rPr>
              <a:t>no two queens </a:t>
            </a:r>
            <a:r>
              <a:rPr lang="en-US" dirty="0" smtClean="0"/>
              <a:t>on </a:t>
            </a:r>
            <a:r>
              <a:rPr lang="en-US" dirty="0" smtClean="0"/>
              <a:t>the same row, column, or </a:t>
            </a:r>
            <a:r>
              <a:rPr lang="en-US" dirty="0" smtClean="0"/>
              <a:t>diagonal </a:t>
            </a:r>
            <a:r>
              <a:rPr lang="en-US" sz="2000" dirty="0" smtClean="0"/>
              <a:t>(</a:t>
            </a:r>
            <a:r>
              <a:rPr lang="en-US" sz="2000" dirty="0" err="1" smtClean="0"/>
              <a:t>i.e</a:t>
            </a:r>
            <a:r>
              <a:rPr lang="en-US" sz="2000" dirty="0" smtClean="0"/>
              <a:t> attacking each other)</a:t>
            </a:r>
            <a:endParaRPr lang="en-US" dirty="0" smtClean="0"/>
          </a:p>
        </p:txBody>
      </p:sp>
      <p:pic>
        <p:nvPicPr>
          <p:cNvPr id="822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550" y="1989138"/>
            <a:ext cx="6985000" cy="4008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F5B6165-D762-4918-817A-CF54E14A0BAD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9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smtClean="0"/>
              <a:t>n</a:t>
            </a:r>
            <a:r>
              <a:rPr lang="en-US" smtClean="0"/>
              <a:t>-queens, Why?</a:t>
            </a:r>
          </a:p>
        </p:txBody>
      </p:sp>
      <p:sp>
        <p:nvSpPr>
          <p:cNvPr id="9230" name="Rectangle 5"/>
          <p:cNvSpPr>
            <a:spLocks noChangeArrowheads="1"/>
          </p:cNvSpPr>
          <p:nvPr/>
        </p:nvSpPr>
        <p:spPr bwMode="auto">
          <a:xfrm>
            <a:off x="357158" y="2357430"/>
            <a:ext cx="8569325" cy="2643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Arial Unicode MS" pitchFamily="34" charset="-128"/>
              </a:rPr>
              <a:t>Why this problem? </a:t>
            </a:r>
            <a:r>
              <a:rPr lang="en-US" dirty="0">
                <a:latin typeface="Arial Unicode MS" pitchFamily="34" charset="-128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Arial Unicode MS" pitchFamily="34" charset="-128"/>
              </a:rPr>
              <a:t>Lots of research in the 90’ on local search for CSP was generated by the observation that  the run-time of local search on n-queens problems is </a:t>
            </a:r>
            <a:r>
              <a:rPr lang="en-US" b="1" dirty="0">
                <a:latin typeface="Arial Unicode MS" pitchFamily="34" charset="-128"/>
              </a:rPr>
              <a:t>independent of problem size</a:t>
            </a:r>
            <a:r>
              <a:rPr lang="en-US" dirty="0">
                <a:latin typeface="Arial Unicode MS" pitchFamily="34" charset="-128"/>
              </a:rPr>
              <a:t>!</a:t>
            </a:r>
          </a:p>
        </p:txBody>
      </p:sp>
      <p:pic>
        <p:nvPicPr>
          <p:cNvPr id="923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000625"/>
            <a:ext cx="8856663" cy="825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279A051-4E43-4AC1-AF03-717380ED92F6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endParaRPr lang="en-US" sz="4000" b="1" dirty="0" smtClean="0"/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Recap</a:t>
            </a:r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Local search</a:t>
            </a:r>
          </a:p>
          <a:p>
            <a:pPr eaLnBrk="1" hangingPunct="1">
              <a:buFontTx/>
              <a:buChar char="•"/>
            </a:pPr>
            <a:r>
              <a:rPr lang="en-US" sz="4000" b="1" dirty="0" smtClean="0"/>
              <a:t>Constrained Optimization</a:t>
            </a:r>
          </a:p>
          <a:p>
            <a:pPr eaLnBrk="1" hangingPunct="1">
              <a:buFontTx/>
              <a:buChar char="•"/>
            </a:pPr>
            <a:r>
              <a:rPr lang="en-US" sz="4000" b="1" dirty="0" smtClean="0">
                <a:solidFill>
                  <a:schemeClr val="accent3">
                    <a:lumMod val="65000"/>
                  </a:schemeClr>
                </a:solidFill>
              </a:rPr>
              <a:t>Greedy </a:t>
            </a:r>
            <a:r>
              <a:rPr lang="en-US" sz="4000" b="1" dirty="0" smtClean="0">
                <a:solidFill>
                  <a:schemeClr val="accent3">
                    <a:lumMod val="65000"/>
                  </a:schemeClr>
                </a:solidFill>
              </a:rPr>
              <a:t>Descent / Hill Climbing: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F5B6165-D762-4918-817A-CF54E14A0BAD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9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Constrained Optimization Problems </a:t>
            </a:r>
            <a:endParaRPr lang="en-US" dirty="0" smtClean="0"/>
          </a:p>
        </p:txBody>
      </p:sp>
      <p:sp>
        <p:nvSpPr>
          <p:cNvPr id="9230" name="Rectangle 5"/>
          <p:cNvSpPr>
            <a:spLocks noChangeArrowheads="1"/>
          </p:cNvSpPr>
          <p:nvPr/>
        </p:nvSpPr>
        <p:spPr bwMode="auto">
          <a:xfrm>
            <a:off x="142844" y="1214422"/>
            <a:ext cx="8569325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dirty="0" smtClean="0">
                <a:latin typeface="Arial Unicode MS" pitchFamily="34" charset="-128"/>
              </a:rPr>
              <a:t>So far we have assumed that we just want to find a possible world that satisfies all the constraints.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 smtClean="0">
                <a:latin typeface="Arial Unicode MS" pitchFamily="34" charset="-128"/>
              </a:rPr>
              <a:t>But sometimes solutions may have different </a:t>
            </a:r>
            <a:r>
              <a:rPr lang="en-US" dirty="0" smtClean="0">
                <a:solidFill>
                  <a:schemeClr val="accent6"/>
                </a:solidFill>
                <a:latin typeface="Arial Unicode MS" pitchFamily="34" charset="-128"/>
              </a:rPr>
              <a:t>values</a:t>
            </a:r>
            <a:r>
              <a:rPr lang="en-US" dirty="0" smtClean="0">
                <a:latin typeface="Arial Unicode MS" pitchFamily="34" charset="-128"/>
              </a:rPr>
              <a:t> / </a:t>
            </a:r>
            <a:r>
              <a:rPr lang="en-US" dirty="0" smtClean="0">
                <a:solidFill>
                  <a:schemeClr val="accent6"/>
                </a:solidFill>
                <a:latin typeface="Arial Unicode MS" pitchFamily="34" charset="-128"/>
              </a:rPr>
              <a:t>costs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>
                <a:latin typeface="Arial Unicode MS" pitchFamily="34" charset="-128"/>
              </a:rPr>
              <a:t>We want to find the </a:t>
            </a:r>
            <a:r>
              <a:rPr lang="en-US" dirty="0" smtClean="0">
                <a:solidFill>
                  <a:schemeClr val="accent6"/>
                </a:solidFill>
                <a:latin typeface="Arial Unicode MS" pitchFamily="34" charset="-128"/>
              </a:rPr>
              <a:t>optimal</a:t>
            </a:r>
            <a:r>
              <a:rPr lang="en-US" dirty="0" smtClean="0">
                <a:latin typeface="Arial Unicode MS" pitchFamily="34" charset="-128"/>
              </a:rPr>
              <a:t> </a:t>
            </a:r>
            <a:r>
              <a:rPr lang="en-US" dirty="0" smtClean="0">
                <a:solidFill>
                  <a:schemeClr val="accent6"/>
                </a:solidFill>
                <a:latin typeface="Arial Unicode MS" pitchFamily="34" charset="-128"/>
              </a:rPr>
              <a:t>solution</a:t>
            </a:r>
            <a:r>
              <a:rPr lang="en-US" dirty="0" smtClean="0">
                <a:latin typeface="Arial Unicode MS" pitchFamily="34" charset="-128"/>
              </a:rPr>
              <a:t> </a:t>
            </a:r>
            <a:r>
              <a:rPr lang="en-US" dirty="0" smtClean="0">
                <a:latin typeface="Arial Unicode MS" pitchFamily="34" charset="-128"/>
              </a:rPr>
              <a:t>that </a:t>
            </a:r>
            <a:endParaRPr lang="en-US" dirty="0" smtClean="0">
              <a:latin typeface="Arial Unicode MS" pitchFamily="34" charset="-128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>
                <a:latin typeface="Arial Unicode MS" pitchFamily="34" charset="-128"/>
              </a:rPr>
              <a:t>maximizes the value or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>
                <a:latin typeface="Arial Unicode MS" pitchFamily="34" charset="-128"/>
              </a:rPr>
              <a:t>minimizes the cost</a:t>
            </a:r>
            <a:endParaRPr lang="en-US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32F7CF4-F71C-4219-8D28-148436B55F9A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0297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0"/>
            <a:ext cx="8534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Constrained Optimization Example</a:t>
            </a:r>
            <a:endParaRPr lang="en-US" dirty="0" smtClean="0"/>
          </a:p>
        </p:txBody>
      </p:sp>
      <p:sp>
        <p:nvSpPr>
          <p:cNvPr id="92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4500570"/>
            <a:ext cx="7962900" cy="17145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solidFill>
                  <a:schemeClr val="accent6"/>
                </a:solidFill>
              </a:rPr>
              <a:t>Hill Climbing </a:t>
            </a:r>
            <a:r>
              <a:rPr lang="en-US" sz="2400" dirty="0" smtClean="0"/>
              <a:t>means selecting the neighbor which best improves a (</a:t>
            </a:r>
            <a:r>
              <a:rPr lang="en-US" sz="2400" dirty="0" smtClean="0"/>
              <a:t>value-based) </a:t>
            </a:r>
            <a:r>
              <a:rPr lang="en-US" sz="2400" dirty="0" smtClean="0"/>
              <a:t>scoring function.</a:t>
            </a: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accent6"/>
                </a:solidFill>
              </a:rPr>
              <a:t>Greedy </a:t>
            </a:r>
            <a:r>
              <a:rPr lang="en-US" sz="2400" dirty="0" smtClean="0">
                <a:solidFill>
                  <a:schemeClr val="accent6"/>
                </a:solidFill>
              </a:rPr>
              <a:t>Descent </a:t>
            </a:r>
            <a:r>
              <a:rPr lang="en-US" sz="2400" dirty="0" smtClean="0"/>
              <a:t>means selecting the neighbor which minimizes a </a:t>
            </a:r>
            <a:r>
              <a:rPr lang="en-US" sz="2400" dirty="0" smtClean="0"/>
              <a:t>(cost-based) scoring </a:t>
            </a:r>
            <a:r>
              <a:rPr lang="en-US" sz="2400" dirty="0" smtClean="0"/>
              <a:t>function.</a:t>
            </a:r>
            <a:endParaRPr lang="en-US" sz="2000" dirty="0" smtClean="0"/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buFontTx/>
              <a:buChar char="•"/>
              <a:defRPr/>
            </a:pPr>
            <a:endParaRPr lang="en-US" sz="2400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3429000"/>
            <a:ext cx="7643813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The scoring function we’d like to maximize might be: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kern="0" dirty="0" smtClean="0">
                <a:latin typeface="+mn-lt"/>
              </a:rPr>
              <a:t>f(n) = (C </a:t>
            </a:r>
            <a:r>
              <a:rPr lang="en-US" sz="2400" kern="0" dirty="0">
                <a:latin typeface="+mn-lt"/>
              </a:rPr>
              <a:t>+ A)  -   </a:t>
            </a:r>
            <a:r>
              <a:rPr lang="en-US" sz="2400" kern="0" dirty="0">
                <a:latin typeface="+mj-lt"/>
              </a:rPr>
              <a:t>#-of-conflicts 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kern="0" dirty="0">
              <a:latin typeface="+mn-lt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0" y="714375"/>
            <a:ext cx="8858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400" kern="0" dirty="0">
                <a:latin typeface="+mn-lt"/>
              </a:rPr>
              <a:t>Example: A,B,C  same domain {1,2,3} , (A=B, A&gt;1, C≠3)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400" kern="0" dirty="0">
                <a:latin typeface="+mn-lt"/>
              </a:rPr>
              <a:t>Value = (C+A) </a:t>
            </a:r>
            <a:r>
              <a:rPr lang="en-US" sz="2400" kern="0" dirty="0" smtClean="0">
                <a:latin typeface="+mn-lt"/>
              </a:rPr>
              <a:t>so </a:t>
            </a:r>
            <a:r>
              <a:rPr lang="en-US" sz="2400" kern="0" dirty="0">
                <a:latin typeface="+mn-lt"/>
              </a:rPr>
              <a:t>we want a solution that maximize that  </a:t>
            </a:r>
            <a:endParaRPr lang="en-US" sz="2400" kern="0" dirty="0">
              <a:solidFill>
                <a:schemeClr val="accent6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279A051-4E43-4AC1-AF03-717380ED92F6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endParaRPr lang="en-US" sz="4000" b="1" dirty="0" smtClean="0"/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Recap</a:t>
            </a:r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Local </a:t>
            </a:r>
            <a:r>
              <a:rPr lang="en-US" sz="4000" dirty="0" smtClean="0">
                <a:solidFill>
                  <a:schemeClr val="bg2"/>
                </a:solidFill>
              </a:rPr>
              <a:t>search</a:t>
            </a:r>
            <a:endParaRPr lang="en-US" sz="4000" dirty="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4000" b="1" dirty="0" smtClean="0">
                <a:solidFill>
                  <a:schemeClr val="accent3">
                    <a:lumMod val="65000"/>
                  </a:schemeClr>
                </a:solidFill>
              </a:rPr>
              <a:t>Constrained Optimization</a:t>
            </a:r>
            <a:endParaRPr lang="en-US" sz="4000" dirty="0" smtClean="0">
              <a:solidFill>
                <a:schemeClr val="accent3">
                  <a:lumMod val="65000"/>
                </a:schemeClr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4000" b="1" dirty="0" smtClean="0"/>
              <a:t>Greedy Descent / Hill Climbing: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41DDD0E-DF45-4CB8-9575-E359BC6139DC}" type="slidenum">
              <a:rPr lang="en-US"/>
              <a:pPr>
                <a:defRPr/>
              </a:pPr>
              <a:t>17</a:t>
            </a:fld>
            <a:endParaRPr lang="en-US"/>
          </a:p>
        </p:txBody>
      </p:sp>
      <p:pic>
        <p:nvPicPr>
          <p:cNvPr id="11290" name="Picture 2" descr="hill-climbi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8888" y="1557338"/>
            <a:ext cx="6329362" cy="487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91" name="Rectangle 3"/>
          <p:cNvSpPr>
            <a:spLocks noChangeArrowheads="1"/>
          </p:cNvSpPr>
          <p:nvPr/>
        </p:nvSpPr>
        <p:spPr bwMode="auto">
          <a:xfrm>
            <a:off x="0" y="152400"/>
            <a:ext cx="861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3600" b="1">
                <a:solidFill>
                  <a:schemeClr val="tx2"/>
                </a:solidFill>
                <a:latin typeface="Arial Unicode MS" pitchFamily="34" charset="-128"/>
              </a:rPr>
              <a:t>Hill Climbing</a:t>
            </a:r>
          </a:p>
        </p:txBody>
      </p:sp>
      <p:sp>
        <p:nvSpPr>
          <p:cNvPr id="11292" name="Rectangle 4"/>
          <p:cNvSpPr>
            <a:spLocks noChangeArrowheads="1"/>
          </p:cNvSpPr>
          <p:nvPr/>
        </p:nvSpPr>
        <p:spPr bwMode="auto">
          <a:xfrm>
            <a:off x="395288" y="908050"/>
            <a:ext cx="7704137" cy="8651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NOTE: Everything that will be said for Hill Climbing is also true for Greedy Descent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7F7DFB8-4269-42DB-9F43-A0D1A19A9A78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2300" name="Rectangle 2"/>
          <p:cNvSpPr>
            <a:spLocks noChangeArrowheads="1"/>
          </p:cNvSpPr>
          <p:nvPr/>
        </p:nvSpPr>
        <p:spPr bwMode="auto">
          <a:xfrm>
            <a:off x="152400" y="990600"/>
            <a:ext cx="8991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CA">
              <a:latin typeface="Arial Unicode MS" pitchFamily="34" charset="-128"/>
            </a:endParaRPr>
          </a:p>
        </p:txBody>
      </p:sp>
      <p:sp>
        <p:nvSpPr>
          <p:cNvPr id="1230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 with Hill Climbing</a:t>
            </a:r>
          </a:p>
        </p:txBody>
      </p:sp>
      <p:sp>
        <p:nvSpPr>
          <p:cNvPr id="12302" name="Rectangle 4"/>
          <p:cNvSpPr>
            <a:spLocks noChangeArrowheads="1"/>
          </p:cNvSpPr>
          <p:nvPr/>
        </p:nvSpPr>
        <p:spPr bwMode="auto">
          <a:xfrm>
            <a:off x="304800" y="1143000"/>
            <a:ext cx="3581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Local Maxima.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Plateau - Shoulders</a:t>
            </a:r>
          </a:p>
        </p:txBody>
      </p:sp>
      <p:pic>
        <p:nvPicPr>
          <p:cNvPr id="12303" name="Picture 5" descr="hc"/>
          <p:cNvPicPr>
            <a:picLocks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85800" y="2017713"/>
            <a:ext cx="8458200" cy="4840287"/>
          </a:xfrm>
          <a:noFill/>
        </p:spPr>
      </p:pic>
      <p:sp>
        <p:nvSpPr>
          <p:cNvPr id="12304" name="Text Box 6"/>
          <p:cNvSpPr txBox="1">
            <a:spLocks noChangeArrowheads="1"/>
          </p:cNvSpPr>
          <p:nvPr/>
        </p:nvSpPr>
        <p:spPr bwMode="auto">
          <a:xfrm>
            <a:off x="7086600" y="4257675"/>
            <a:ext cx="13112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b="1"/>
          </a:p>
          <a:p>
            <a:pPr eaLnBrk="0" hangingPunct="0"/>
            <a:endParaRPr lang="en-US" b="1"/>
          </a:p>
        </p:txBody>
      </p:sp>
      <p:sp>
        <p:nvSpPr>
          <p:cNvPr id="12305" name="Text Box 7"/>
          <p:cNvSpPr txBox="1">
            <a:spLocks noChangeArrowheads="1"/>
          </p:cNvSpPr>
          <p:nvPr/>
        </p:nvSpPr>
        <p:spPr bwMode="auto">
          <a:xfrm>
            <a:off x="6994525" y="4633913"/>
            <a:ext cx="9763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/>
              <a:t>(Plateau)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15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B8BF361-1AB4-4484-875B-81182785B28F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133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Corresponding problem for GreedyDescent</a:t>
            </a:r>
            <a:br>
              <a:rPr lang="en-US" sz="2800" smtClean="0"/>
            </a:br>
            <a:r>
              <a:rPr lang="en-US" sz="2800" smtClean="0"/>
              <a:t>Local minimum example: 8-queens problem</a:t>
            </a:r>
          </a:p>
        </p:txBody>
      </p:sp>
      <p:pic>
        <p:nvPicPr>
          <p:cNvPr id="13344" name="Picture 3" descr="8queens-local-minimu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1295400"/>
            <a:ext cx="3733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45" name="Rectangle 4"/>
          <p:cNvSpPr>
            <a:spLocks noChangeArrowheads="1"/>
          </p:cNvSpPr>
          <p:nvPr/>
        </p:nvSpPr>
        <p:spPr bwMode="auto">
          <a:xfrm>
            <a:off x="1979613" y="4868863"/>
            <a:ext cx="5329237" cy="132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A local minimum with </a:t>
            </a:r>
            <a:r>
              <a:rPr lang="en-US" i="1">
                <a:latin typeface="Arial Unicode MS" pitchFamily="34" charset="-128"/>
              </a:rPr>
              <a:t>h = 1</a:t>
            </a:r>
            <a:endParaRPr lang="en-US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itle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Announcements</a:t>
            </a:r>
          </a:p>
        </p:txBody>
      </p:sp>
      <p:sp>
        <p:nvSpPr>
          <p:cNvPr id="2055" name="Content Placeholder 2"/>
          <p:cNvSpPr>
            <a:spLocks noGrp="1"/>
          </p:cNvSpPr>
          <p:nvPr>
            <p:ph idx="1"/>
          </p:nvPr>
        </p:nvSpPr>
        <p:spPr>
          <a:xfrm>
            <a:off x="0" y="1214422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>
                <a:solidFill>
                  <a:srgbClr val="00B0F0"/>
                </a:solidFill>
              </a:rPr>
              <a:t>Assignment1 </a:t>
            </a:r>
            <a:r>
              <a:rPr lang="en-US" dirty="0" smtClean="0"/>
              <a:t>due now!</a:t>
            </a:r>
            <a:endParaRPr lang="en-US" dirty="0" smtClean="0"/>
          </a:p>
          <a:p>
            <a:pPr eaLnBrk="1" hangingPunct="1">
              <a:buFontTx/>
              <a:buChar char="•"/>
            </a:pPr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b="1" dirty="0" smtClean="0"/>
              <a:t>I will be away this Fri (attending conference in HK)</a:t>
            </a:r>
            <a:endParaRPr lang="en-US" sz="2800" dirty="0" smtClean="0"/>
          </a:p>
          <a:p>
            <a:pPr lvl="1" eaLnBrk="1" hangingPunct="1"/>
            <a:r>
              <a:rPr lang="en-US" sz="2800" dirty="0" err="1" smtClean="0"/>
              <a:t>Postdoc</a:t>
            </a:r>
            <a:r>
              <a:rPr lang="en-US" sz="2800" dirty="0" smtClean="0"/>
              <a:t> Gabriel Murray will give lecture</a:t>
            </a:r>
          </a:p>
          <a:p>
            <a:pPr lvl="1" eaLnBrk="1" hangingPunct="1"/>
            <a:r>
              <a:rPr lang="en-US" sz="2800" dirty="0" smtClean="0"/>
              <a:t>TA will offer my office hour (in X150)</a:t>
            </a:r>
            <a:endParaRPr lang="en-US" sz="2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CPSC 322, Lecture 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A62A00E-1DBC-4B95-B59E-83CFAF5D01AB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7B0B694-F43D-453E-B7B0-E48CBB238E5E}" type="slidenum">
              <a:rPr lang="en-US"/>
              <a:pPr>
                <a:defRPr/>
              </a:pPr>
              <a:t>20</a:t>
            </a:fld>
            <a:endParaRPr lang="en-US"/>
          </a:p>
        </p:txBody>
      </p:sp>
      <p:pic>
        <p:nvPicPr>
          <p:cNvPr id="14342" name="Picture 2" descr="ridge"/>
          <p:cNvPicPr>
            <a:picLocks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635375" y="1989138"/>
            <a:ext cx="4800600" cy="4359275"/>
          </a:xfrm>
          <a:noFill/>
        </p:spPr>
      </p:pic>
      <p:sp>
        <p:nvSpPr>
          <p:cNvPr id="14343" name="Rectangle 3"/>
          <p:cNvSpPr>
            <a:spLocks noChangeArrowheads="1"/>
          </p:cNvSpPr>
          <p:nvPr/>
        </p:nvSpPr>
        <p:spPr bwMode="auto">
          <a:xfrm>
            <a:off x="152400" y="990600"/>
            <a:ext cx="8991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CA">
              <a:latin typeface="Arial Unicode MS" pitchFamily="34" charset="-128"/>
            </a:endParaRPr>
          </a:p>
        </p:txBody>
      </p:sp>
      <p:sp>
        <p:nvSpPr>
          <p:cNvPr id="1434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42875"/>
            <a:ext cx="8858250" cy="685800"/>
          </a:xfrm>
        </p:spPr>
        <p:txBody>
          <a:bodyPr/>
          <a:lstStyle/>
          <a:p>
            <a:pPr eaLnBrk="1" hangingPunct="1"/>
            <a:r>
              <a:rPr lang="en-US" smtClean="0"/>
              <a:t>Even more Problems in higher dimensions</a:t>
            </a:r>
          </a:p>
        </p:txBody>
      </p:sp>
      <p:sp>
        <p:nvSpPr>
          <p:cNvPr id="14345" name="Rectangle 5"/>
          <p:cNvSpPr>
            <a:spLocks noChangeArrowheads="1"/>
          </p:cNvSpPr>
          <p:nvPr/>
        </p:nvSpPr>
        <p:spPr bwMode="auto">
          <a:xfrm>
            <a:off x="179388" y="836613"/>
            <a:ext cx="6629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E.g., Ridges – sequence of local maxima not directly connected to each other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From each local maximum you can only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     go downhill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894B48C-9E76-4AD8-8AB2-10510A8F2DC2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536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000125"/>
            <a:ext cx="84582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/>
              <a:t>You can:</a:t>
            </a:r>
          </a:p>
          <a:p>
            <a:pPr eaLnBrk="1" hangingPunct="1">
              <a:buFontTx/>
              <a:buChar char="•"/>
              <a:defRPr/>
            </a:pPr>
            <a:endParaRPr lang="en-US" dirty="0" smtClean="0"/>
          </a:p>
          <a:p>
            <a:pPr eaLnBrk="1" hangingPunct="1">
              <a:buFontTx/>
              <a:buChar char="•"/>
              <a:defRPr/>
            </a:pPr>
            <a:r>
              <a:rPr lang="en-US" dirty="0" smtClean="0"/>
              <a:t>Implement </a:t>
            </a:r>
            <a:r>
              <a:rPr lang="en-US" dirty="0" smtClean="0">
                <a:solidFill>
                  <a:schemeClr val="accent6"/>
                </a:solidFill>
              </a:rPr>
              <a:t>local search </a:t>
            </a:r>
            <a:r>
              <a:rPr lang="en-US" dirty="0" smtClean="0"/>
              <a:t>for a CSP. </a:t>
            </a:r>
          </a:p>
          <a:p>
            <a:pPr eaLnBrk="1" hangingPunct="1">
              <a:buFontTx/>
              <a:buChar char="•"/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sz="2800" dirty="0" smtClean="0">
                <a:ea typeface="+mn-ea"/>
                <a:cs typeface="+mn-cs"/>
              </a:rPr>
              <a:t>Implement different ways to </a:t>
            </a:r>
            <a:r>
              <a:rPr lang="en-US" sz="2800" dirty="0" smtClean="0">
                <a:solidFill>
                  <a:schemeClr val="accent6"/>
                </a:solidFill>
                <a:ea typeface="+mn-ea"/>
                <a:cs typeface="+mn-cs"/>
              </a:rPr>
              <a:t>generate neighbors</a:t>
            </a:r>
          </a:p>
          <a:p>
            <a:pPr lvl="1" eaLnBrk="1" hangingPunct="1">
              <a:defRPr/>
            </a:pPr>
            <a:endParaRPr lang="en-US" sz="2800" dirty="0" smtClean="0"/>
          </a:p>
          <a:p>
            <a:pPr lvl="1" eaLnBrk="1" hangingPunct="1">
              <a:defRPr/>
            </a:pPr>
            <a:r>
              <a:rPr lang="en-US" sz="2800" dirty="0" smtClean="0">
                <a:ea typeface="+mn-ea"/>
                <a:cs typeface="+mn-cs"/>
              </a:rPr>
              <a:t>Implement </a:t>
            </a:r>
            <a:r>
              <a:rPr lang="en-US" sz="2800" dirty="0" smtClean="0">
                <a:solidFill>
                  <a:schemeClr val="accent6"/>
                </a:solidFill>
                <a:ea typeface="+mn-ea"/>
                <a:cs typeface="+mn-cs"/>
              </a:rPr>
              <a:t>scoring functions </a:t>
            </a:r>
            <a:r>
              <a:rPr lang="en-US" sz="2800" dirty="0" smtClean="0">
                <a:ea typeface="+mn-ea"/>
                <a:cs typeface="+mn-cs"/>
              </a:rPr>
              <a:t>to solve a CSP by  local search through either </a:t>
            </a:r>
            <a:r>
              <a:rPr lang="en-US" sz="2800" dirty="0" smtClean="0">
                <a:solidFill>
                  <a:schemeClr val="accent6"/>
                </a:solidFill>
                <a:ea typeface="+mn-ea"/>
                <a:cs typeface="+mn-cs"/>
              </a:rPr>
              <a:t>greedy descent </a:t>
            </a:r>
            <a:r>
              <a:rPr lang="en-US" sz="2800" dirty="0" smtClean="0">
                <a:ea typeface="+mn-ea"/>
                <a:cs typeface="+mn-cs"/>
              </a:rPr>
              <a:t>or </a:t>
            </a:r>
            <a:r>
              <a:rPr lang="en-US" sz="2800" dirty="0" smtClean="0">
                <a:solidFill>
                  <a:schemeClr val="accent6"/>
                </a:solidFill>
                <a:ea typeface="+mn-ea"/>
                <a:cs typeface="+mn-cs"/>
              </a:rPr>
              <a:t>hill-climbing</a:t>
            </a:r>
            <a:r>
              <a:rPr lang="en-US" sz="2800" dirty="0" smtClean="0">
                <a:ea typeface="+mn-ea"/>
                <a:cs typeface="+mn-cs"/>
              </a:rPr>
              <a:t>.</a:t>
            </a:r>
            <a:endParaRPr lang="en-US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2C13155-A2FA-4889-9624-B0FBB11B4063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Class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4582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How to address problems with Greedy Descent / Hill Climbing?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2400" b="1" smtClean="0"/>
          </a:p>
          <a:p>
            <a:pPr eaLnBrk="1" hangingPunct="1">
              <a:lnSpc>
                <a:spcPct val="80000"/>
              </a:lnSpc>
            </a:pPr>
            <a:r>
              <a:rPr lang="en-US" b="1" smtClean="0"/>
              <a:t>Stochastic Local Search (SLS)</a:t>
            </a:r>
          </a:p>
          <a:p>
            <a:pPr eaLnBrk="1" hangingPunct="1">
              <a:lnSpc>
                <a:spcPct val="80000"/>
              </a:lnSpc>
            </a:pPr>
            <a:endParaRPr lang="en-US" b="1" smtClean="0"/>
          </a:p>
          <a:p>
            <a:pPr eaLnBrk="1" hangingPunct="1">
              <a:lnSpc>
                <a:spcPct val="80000"/>
              </a:lnSpc>
            </a:pPr>
            <a:endParaRPr lang="en-US" sz="20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EDB4AC5-53BA-48E2-AB03-C07257461EC4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534400" cy="685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400" dirty="0" smtClean="0"/>
              <a:t>322 Feedback </a:t>
            </a:r>
            <a:r>
              <a:rPr lang="en-US" sz="4400" dirty="0" smtClean="0">
                <a:solidFill>
                  <a:srgbClr val="33CC33"/>
                </a:solidFill>
                <a:sym typeface="Wingdings" pitchFamily="2" charset="2"/>
              </a:rPr>
              <a:t></a:t>
            </a:r>
            <a:r>
              <a:rPr lang="en-US" sz="4400" dirty="0" smtClean="0">
                <a:sym typeface="Wingdings" pitchFamily="2" charset="2"/>
              </a:rPr>
              <a:t> or </a:t>
            </a:r>
            <a:r>
              <a:rPr lang="en-US" sz="4400" dirty="0" smtClean="0">
                <a:solidFill>
                  <a:srgbClr val="FF0000"/>
                </a:solidFill>
                <a:sym typeface="Wingdings" pitchFamily="2" charset="2"/>
              </a:rPr>
              <a:t></a:t>
            </a:r>
            <a:endParaRPr lang="en-US" sz="4400" dirty="0" smtClean="0">
              <a:solidFill>
                <a:srgbClr val="FF0000"/>
              </a:solidFill>
            </a:endParaRPr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1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2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3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4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5" name="Rectangle 31"/>
          <p:cNvSpPr>
            <a:spLocks noGrp="1" noChangeArrowheads="1"/>
          </p:cNvSpPr>
          <p:nvPr>
            <p:ph type="body" idx="1"/>
          </p:nvPr>
        </p:nvSpPr>
        <p:spPr>
          <a:xfrm>
            <a:off x="285750" y="1214438"/>
            <a:ext cx="3571875" cy="5072062"/>
          </a:xfrm>
        </p:spPr>
        <p:txBody>
          <a:bodyPr/>
          <a:lstStyle/>
          <a:p>
            <a:pPr eaLnBrk="1" hangingPunct="1">
              <a:spcAft>
                <a:spcPct val="25000"/>
              </a:spcAft>
              <a:buFontTx/>
              <a:buChar char="•"/>
            </a:pPr>
            <a:r>
              <a:rPr lang="en-US" sz="3200" b="1" smtClean="0"/>
              <a:t>Lectures</a:t>
            </a:r>
          </a:p>
          <a:p>
            <a:pPr eaLnBrk="1" hangingPunct="1">
              <a:spcAft>
                <a:spcPct val="25000"/>
              </a:spcAft>
              <a:buFontTx/>
              <a:buChar char="•"/>
            </a:pPr>
            <a:r>
              <a:rPr lang="en-US" sz="3200" b="1" smtClean="0"/>
              <a:t>Slides</a:t>
            </a:r>
          </a:p>
          <a:p>
            <a:pPr eaLnBrk="1" hangingPunct="1">
              <a:spcAft>
                <a:spcPct val="25000"/>
              </a:spcAft>
              <a:buFontTx/>
              <a:buChar char="•"/>
            </a:pPr>
            <a:r>
              <a:rPr lang="en-US" sz="3200" b="1" smtClean="0"/>
              <a:t>Practice Exercises</a:t>
            </a:r>
          </a:p>
          <a:p>
            <a:pPr eaLnBrk="1" hangingPunct="1">
              <a:spcAft>
                <a:spcPct val="25000"/>
              </a:spcAft>
              <a:buFontTx/>
              <a:buChar char="•"/>
            </a:pPr>
            <a:r>
              <a:rPr lang="en-US" sz="3200" b="1" smtClean="0"/>
              <a:t>Assignments</a:t>
            </a:r>
          </a:p>
          <a:p>
            <a:pPr eaLnBrk="1" hangingPunct="1">
              <a:spcAft>
                <a:spcPct val="25000"/>
              </a:spcAft>
              <a:buFontTx/>
              <a:buChar char="•"/>
            </a:pPr>
            <a:r>
              <a:rPr lang="en-US" sz="3200" b="1" smtClean="0"/>
              <a:t>AIspace</a:t>
            </a:r>
          </a:p>
          <a:p>
            <a:pPr eaLnBrk="1" hangingPunct="1">
              <a:spcAft>
                <a:spcPct val="25000"/>
              </a:spcAft>
              <a:buFontTx/>
              <a:buChar char="•"/>
            </a:pPr>
            <a:r>
              <a:rPr lang="en-US" sz="3200" b="1" smtClean="0"/>
              <a:t>……</a:t>
            </a:r>
          </a:p>
          <a:p>
            <a:pPr eaLnBrk="1" hangingPunct="1"/>
            <a:endParaRPr lang="en-US" b="1" smtClean="0"/>
          </a:p>
          <a:p>
            <a:pPr eaLnBrk="1" hangingPunct="1"/>
            <a:endParaRPr lang="en-US" smtClean="0"/>
          </a:p>
          <a:p>
            <a:pPr eaLnBrk="1" hangingPunct="1">
              <a:buFontTx/>
              <a:buChar char="•"/>
            </a:pPr>
            <a:endParaRPr lang="en-US" sz="3600" smtClean="0">
              <a:solidFill>
                <a:schemeClr val="bg2"/>
              </a:solidFill>
            </a:endParaRPr>
          </a:p>
        </p:txBody>
      </p:sp>
      <p:sp>
        <p:nvSpPr>
          <p:cNvPr id="17" name="Rectangle 31"/>
          <p:cNvSpPr txBox="1">
            <a:spLocks noChangeArrowheads="1"/>
          </p:cNvSpPr>
          <p:nvPr/>
        </p:nvSpPr>
        <p:spPr bwMode="auto">
          <a:xfrm>
            <a:off x="4000500" y="1357313"/>
            <a:ext cx="51435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25000"/>
              </a:spcAft>
              <a:buFontTx/>
              <a:buChar char="•"/>
              <a:defRPr/>
            </a:pPr>
            <a:r>
              <a:rPr lang="en-US" sz="3200" b="1" kern="0" dirty="0">
                <a:latin typeface="+mn-lt"/>
              </a:rPr>
              <a:t>Textbook</a:t>
            </a:r>
          </a:p>
          <a:p>
            <a:pPr marL="342900" indent="-342900">
              <a:spcBef>
                <a:spcPct val="20000"/>
              </a:spcBef>
              <a:spcAft>
                <a:spcPct val="25000"/>
              </a:spcAft>
              <a:buFontTx/>
              <a:buChar char="•"/>
              <a:defRPr/>
            </a:pPr>
            <a:r>
              <a:rPr lang="en-US" sz="3200" b="1" kern="0" dirty="0">
                <a:latin typeface="+mn-lt"/>
              </a:rPr>
              <a:t>Course Topics / Objectives</a:t>
            </a:r>
          </a:p>
          <a:p>
            <a:pPr marL="342900" indent="-342900">
              <a:spcBef>
                <a:spcPct val="20000"/>
              </a:spcBef>
              <a:spcAft>
                <a:spcPct val="25000"/>
              </a:spcAft>
              <a:buFontTx/>
              <a:buChar char="•"/>
              <a:defRPr/>
            </a:pPr>
            <a:r>
              <a:rPr lang="en-US" sz="3200" b="1" kern="0" dirty="0">
                <a:latin typeface="+mn-lt"/>
              </a:rPr>
              <a:t>TAs</a:t>
            </a:r>
          </a:p>
          <a:p>
            <a:pPr marL="342900" indent="-342900">
              <a:spcBef>
                <a:spcPct val="20000"/>
              </a:spcBef>
              <a:spcAft>
                <a:spcPct val="25000"/>
              </a:spcAft>
              <a:buFontTx/>
              <a:buChar char="•"/>
              <a:defRPr/>
            </a:pPr>
            <a:r>
              <a:rPr lang="en-US" sz="3200" b="1" kern="0" dirty="0">
                <a:latin typeface="+mn-lt"/>
              </a:rPr>
              <a:t>Learning Goals</a:t>
            </a:r>
          </a:p>
          <a:p>
            <a:pPr marL="342900" indent="-342900">
              <a:spcBef>
                <a:spcPct val="20000"/>
              </a:spcBef>
              <a:spcAft>
                <a:spcPct val="25000"/>
              </a:spcAft>
              <a:buFontTx/>
              <a:buChar char="•"/>
              <a:defRPr/>
            </a:pPr>
            <a:r>
              <a:rPr lang="en-US" sz="3200" b="1" kern="0" dirty="0">
                <a:latin typeface="+mn-lt"/>
              </a:rPr>
              <a:t>……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3200" b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3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4000" kern="0" dirty="0">
              <a:solidFill>
                <a:schemeClr val="bg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01509D-8280-47B6-857D-662190112622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0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0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endParaRPr lang="en-US" sz="4000" b="1" dirty="0" smtClean="0"/>
          </a:p>
          <a:p>
            <a:pPr eaLnBrk="1" hangingPunct="1">
              <a:buFontTx/>
              <a:buChar char="•"/>
            </a:pPr>
            <a:r>
              <a:rPr lang="en-US" sz="4000" dirty="0" smtClean="0"/>
              <a:t>Recap solving CSP systematically</a:t>
            </a:r>
            <a:endParaRPr lang="en-US" sz="4000" dirty="0" smtClean="0"/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Local </a:t>
            </a:r>
            <a:r>
              <a:rPr lang="en-US" sz="4000" dirty="0" smtClean="0">
                <a:solidFill>
                  <a:schemeClr val="bg2"/>
                </a:solidFill>
              </a:rPr>
              <a:t>search</a:t>
            </a:r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Constrained Optimization</a:t>
            </a:r>
            <a:endParaRPr lang="en-US" sz="4000" dirty="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Greedy Descent / Hill Climbing: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2AF14C2-2F82-4998-8323-D36861F5A921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105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28575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Systematically solving CSPs: Summary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285875"/>
            <a:ext cx="8588375" cy="4946650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dirty="0" smtClean="0"/>
              <a:t>Build Constraint Network</a:t>
            </a:r>
          </a:p>
          <a:p>
            <a:pPr eaLnBrk="1" hangingPunct="1">
              <a:buFontTx/>
              <a:buChar char="•"/>
              <a:defRPr/>
            </a:pPr>
            <a:r>
              <a:rPr lang="en-US" dirty="0" smtClean="0">
                <a:solidFill>
                  <a:schemeClr val="accent6"/>
                </a:solidFill>
              </a:rPr>
              <a:t>Apply Arc Consistency </a:t>
            </a:r>
          </a:p>
          <a:p>
            <a:pPr lvl="1" eaLnBrk="1" hangingPunct="1">
              <a:defRPr/>
            </a:pPr>
            <a:r>
              <a:rPr lang="en-US" dirty="0" smtClean="0"/>
              <a:t>One domain is empty </a:t>
            </a:r>
            <a:r>
              <a:rPr lang="en-US" dirty="0" smtClean="0">
                <a:sym typeface="Symbol" pitchFamily="18" charset="2"/>
              </a:rPr>
              <a:t>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Each domain has a single value </a:t>
            </a:r>
            <a:r>
              <a:rPr lang="en-US" dirty="0" smtClean="0">
                <a:sym typeface="Symbol" pitchFamily="18" charset="2"/>
              </a:rPr>
              <a:t>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Some domains have more than one value </a:t>
            </a:r>
            <a:r>
              <a:rPr lang="en-US" dirty="0" smtClean="0">
                <a:sym typeface="Symbol" pitchFamily="18" charset="2"/>
              </a:rPr>
              <a:t>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Apply </a:t>
            </a:r>
            <a:r>
              <a:rPr lang="en-US" dirty="0" smtClean="0">
                <a:solidFill>
                  <a:schemeClr val="accent6"/>
                </a:solidFill>
              </a:rPr>
              <a:t>Depth-First Search with Pruning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2"/>
                </a:solidFill>
              </a:rPr>
              <a:t>Split the problem </a:t>
            </a:r>
            <a:r>
              <a:rPr lang="en-US" dirty="0" smtClean="0"/>
              <a:t>in a number of disjoint cases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Apply Arc Consistency to each case</a:t>
            </a:r>
          </a:p>
          <a:p>
            <a:pPr eaLnBrk="1" hangingPunct="1">
              <a:buFontTx/>
              <a:buChar char="•"/>
              <a:defRPr/>
            </a:pPr>
            <a:endParaRPr lang="en-US" dirty="0" smtClean="0"/>
          </a:p>
          <a:p>
            <a:pPr eaLnBrk="1" hangingPunct="1">
              <a:buFontTx/>
              <a:buChar char="•"/>
              <a:defRPr/>
            </a:pPr>
            <a:endParaRPr lang="en-US" dirty="0" smtClean="0"/>
          </a:p>
          <a:p>
            <a:pPr eaLnBrk="1" hangingPunct="1">
              <a:buFontTx/>
              <a:buChar char="•"/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B6D6B33-DD82-4BE7-91B5-0DB513B081B8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endParaRPr lang="en-US" sz="4000" b="1" dirty="0" smtClean="0"/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Recap</a:t>
            </a:r>
          </a:p>
          <a:p>
            <a:pPr eaLnBrk="1" hangingPunct="1">
              <a:buFontTx/>
              <a:buChar char="•"/>
            </a:pPr>
            <a:r>
              <a:rPr lang="en-US" sz="4000" dirty="0" smtClean="0"/>
              <a:t>Local </a:t>
            </a:r>
            <a:r>
              <a:rPr lang="en-US" sz="4000" dirty="0" smtClean="0"/>
              <a:t>search</a:t>
            </a:r>
            <a:endParaRPr lang="en-US" sz="4000" dirty="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Constrained Optimization</a:t>
            </a:r>
            <a:endParaRPr lang="en-US" sz="4000" dirty="0" smtClean="0"/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Greedy Descent / Hill Climbing: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DFD04A2-2A77-4F5F-A67A-B6043289C0CF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4126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28575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Local Search motivation: Scale</a:t>
            </a:r>
          </a:p>
        </p:txBody>
      </p:sp>
      <p:sp>
        <p:nvSpPr>
          <p:cNvPr id="4127" name="Rectangle 3"/>
          <p:cNvSpPr>
            <a:spLocks noChangeArrowheads="1"/>
          </p:cNvSpPr>
          <p:nvPr/>
        </p:nvSpPr>
        <p:spPr bwMode="auto">
          <a:xfrm>
            <a:off x="0" y="928688"/>
            <a:ext cx="8929688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Many CSPs (scheduling, DNA computing, more later) are simply too big for systematic approaches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If you have   10</a:t>
            </a:r>
            <a:r>
              <a:rPr lang="en-US" baseline="30000">
                <a:latin typeface="Arial Unicode MS" pitchFamily="34" charset="-128"/>
              </a:rPr>
              <a:t>5</a:t>
            </a:r>
            <a:r>
              <a:rPr lang="en-US">
                <a:latin typeface="Arial Unicode MS" pitchFamily="34" charset="-128"/>
              </a:rPr>
              <a:t> vars with dom(var</a:t>
            </a:r>
            <a:r>
              <a:rPr lang="en-US" baseline="-25000">
                <a:latin typeface="Arial Unicode MS" pitchFamily="34" charset="-128"/>
              </a:rPr>
              <a:t>i</a:t>
            </a:r>
            <a:r>
              <a:rPr lang="en-US">
                <a:latin typeface="Arial Unicode MS" pitchFamily="34" charset="-128"/>
              </a:rPr>
              <a:t>) = 10</a:t>
            </a:r>
            <a:r>
              <a:rPr lang="en-US" baseline="30000">
                <a:latin typeface="Arial Unicode MS" pitchFamily="34" charset="-128"/>
              </a:rPr>
              <a:t>4</a:t>
            </a:r>
            <a:r>
              <a:rPr lang="en-US">
                <a:latin typeface="Arial Unicode MS" pitchFamily="34" charset="-128"/>
              </a:rPr>
              <a:t>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00063" y="5715000"/>
            <a:ext cx="8358187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but if solutions are densely distributed…….</a:t>
            </a:r>
          </a:p>
        </p:txBody>
      </p:sp>
      <p:sp>
        <p:nvSpPr>
          <p:cNvPr id="4129" name="Rectangle 3"/>
          <p:cNvSpPr>
            <a:spLocks noChangeArrowheads="1"/>
          </p:cNvSpPr>
          <p:nvPr/>
        </p:nvSpPr>
        <p:spPr bwMode="auto">
          <a:xfrm>
            <a:off x="214313" y="2786063"/>
            <a:ext cx="35718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Systematic Search</a:t>
            </a:r>
          </a:p>
        </p:txBody>
      </p:sp>
      <p:sp>
        <p:nvSpPr>
          <p:cNvPr id="4130" name="Rectangle 3"/>
          <p:cNvSpPr>
            <a:spLocks noChangeArrowheads="1"/>
          </p:cNvSpPr>
          <p:nvPr/>
        </p:nvSpPr>
        <p:spPr bwMode="auto">
          <a:xfrm>
            <a:off x="4643438" y="2786063"/>
            <a:ext cx="35718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Constraint Network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D7263A6-D7CE-4A98-A1CB-805F82A96B72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5136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0"/>
            <a:ext cx="8534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Local Search: General Method</a:t>
            </a:r>
          </a:p>
        </p:txBody>
      </p:sp>
      <p:sp>
        <p:nvSpPr>
          <p:cNvPr id="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57188" y="928688"/>
            <a:ext cx="9501188" cy="1876425"/>
          </a:xfrm>
        </p:spPr>
        <p:txBody>
          <a:bodyPr/>
          <a:lstStyle/>
          <a:p>
            <a:pPr lvl="1" eaLnBrk="1" hangingPunct="1">
              <a:buNone/>
              <a:defRPr/>
            </a:pPr>
            <a:r>
              <a:rPr lang="en-US" sz="2800" dirty="0" smtClean="0"/>
              <a:t>Remember , for CSP a solution is…..</a:t>
            </a:r>
          </a:p>
          <a:p>
            <a:pPr lvl="1" eaLnBrk="1" hangingPunct="1">
              <a:defRPr/>
            </a:pPr>
            <a:r>
              <a:rPr lang="en-US" sz="2800" dirty="0" smtClean="0"/>
              <a:t>Start </a:t>
            </a:r>
            <a:r>
              <a:rPr lang="en-US" sz="2800" dirty="0" smtClean="0"/>
              <a:t>from a </a:t>
            </a:r>
            <a:r>
              <a:rPr lang="en-US" sz="2800" dirty="0" smtClean="0">
                <a:solidFill>
                  <a:schemeClr val="accent6"/>
                </a:solidFill>
              </a:rPr>
              <a:t>possible world</a:t>
            </a:r>
          </a:p>
          <a:p>
            <a:pPr lvl="1" eaLnBrk="1" hangingPunct="1">
              <a:defRPr/>
            </a:pPr>
            <a:r>
              <a:rPr lang="en-US" sz="2800" dirty="0" smtClean="0"/>
              <a:t>Generate some </a:t>
            </a:r>
            <a:r>
              <a:rPr lang="en-US" sz="2800" dirty="0" smtClean="0">
                <a:solidFill>
                  <a:schemeClr val="accent6"/>
                </a:solidFill>
              </a:rPr>
              <a:t>neighbors</a:t>
            </a:r>
            <a:r>
              <a:rPr lang="en-US" sz="2800" dirty="0" smtClean="0"/>
              <a:t> ( “similar” possible worlds)</a:t>
            </a:r>
          </a:p>
          <a:p>
            <a:pPr lvl="1" eaLnBrk="1" hangingPunct="1">
              <a:defRPr/>
            </a:pPr>
            <a:r>
              <a:rPr lang="en-US" sz="2800" dirty="0" smtClean="0"/>
              <a:t>Move from the current node to a neighbor, selected according to a particular strategy</a:t>
            </a:r>
            <a:endParaRPr lang="en-US" sz="2800" dirty="0" smtClean="0">
              <a:solidFill>
                <a:srgbClr val="CC0099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57158" y="3500438"/>
            <a:ext cx="678656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400" kern="0" dirty="0">
                <a:latin typeface="+mn-lt"/>
              </a:rPr>
              <a:t>Example: A,B,C  same domain {1,2,3}</a:t>
            </a:r>
            <a:endParaRPr lang="en-US" sz="2400" kern="0" dirty="0">
              <a:solidFill>
                <a:schemeClr val="accent6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7BC92F3-536C-42A4-9024-C06FFB0B273A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6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Local Search: Selecting Neighbors</a:t>
            </a:r>
          </a:p>
        </p:txBody>
      </p:sp>
      <p:sp>
        <p:nvSpPr>
          <p:cNvPr id="71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458200" cy="2281238"/>
          </a:xfrm>
        </p:spPr>
        <p:txBody>
          <a:bodyPr/>
          <a:lstStyle/>
          <a:p>
            <a:pPr eaLnBrk="1" hangingPunct="1">
              <a:lnSpc>
                <a:spcPct val="95000"/>
              </a:lnSpc>
              <a:defRPr/>
            </a:pPr>
            <a:r>
              <a:rPr lang="en-US" sz="2400" dirty="0" smtClean="0"/>
              <a:t>How do we determine the </a:t>
            </a:r>
            <a:r>
              <a:rPr lang="en-US" sz="2400" dirty="0" smtClean="0">
                <a:solidFill>
                  <a:schemeClr val="accent6"/>
                </a:solidFill>
              </a:rPr>
              <a:t>neighbors</a:t>
            </a:r>
            <a:r>
              <a:rPr lang="en-US" sz="2400" dirty="0" smtClean="0"/>
              <a:t>?</a:t>
            </a:r>
          </a:p>
          <a:p>
            <a:pPr eaLnBrk="1" hangingPunct="1">
              <a:lnSpc>
                <a:spcPct val="95000"/>
              </a:lnSpc>
              <a:buFontTx/>
              <a:buChar char="•"/>
              <a:defRPr/>
            </a:pPr>
            <a:r>
              <a:rPr lang="en-US" sz="2400" dirty="0" smtClean="0"/>
              <a:t>Usually this is simple: some small incremental change to the variable assignment</a:t>
            </a:r>
          </a:p>
          <a:p>
            <a:pPr marL="914400" lvl="1" indent="-457200" eaLnBrk="1" hangingPunct="1">
              <a:lnSpc>
                <a:spcPct val="95000"/>
              </a:lnSpc>
              <a:buFont typeface="+mj-lt"/>
              <a:buAutoNum type="alphaLcParenR"/>
              <a:defRPr/>
            </a:pPr>
            <a:r>
              <a:rPr lang="en-US" sz="2000" dirty="0" smtClean="0"/>
              <a:t>assignments that differ in one variable's value, by </a:t>
            </a:r>
            <a:r>
              <a:rPr lang="en-US" sz="2000" dirty="0" smtClean="0"/>
              <a:t>(for instance) a </a:t>
            </a:r>
            <a:r>
              <a:rPr lang="en-US" sz="2000" dirty="0" smtClean="0"/>
              <a:t>value difference of  +1</a:t>
            </a:r>
          </a:p>
          <a:p>
            <a:pPr marL="914400" lvl="1" indent="-457200" eaLnBrk="1" hangingPunct="1">
              <a:lnSpc>
                <a:spcPct val="95000"/>
              </a:lnSpc>
              <a:buFont typeface="+mj-lt"/>
              <a:buAutoNum type="alphaLcParenR"/>
              <a:defRPr/>
            </a:pPr>
            <a:r>
              <a:rPr lang="en-US" sz="2000" dirty="0" smtClean="0"/>
              <a:t>assignments that differ in one variable's value</a:t>
            </a:r>
          </a:p>
          <a:p>
            <a:pPr marL="914400" lvl="1" indent="-457200" eaLnBrk="1" hangingPunct="1">
              <a:lnSpc>
                <a:spcPct val="95000"/>
              </a:lnSpc>
              <a:buFont typeface="+mj-lt"/>
              <a:buAutoNum type="alphaLcParenR"/>
              <a:defRPr/>
            </a:pPr>
            <a:r>
              <a:rPr lang="en-US" sz="2000" dirty="0" smtClean="0"/>
              <a:t>assignments that differ in two variables' values, etc.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00063" y="3643313"/>
            <a:ext cx="6786562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400" kern="0" dirty="0">
                <a:latin typeface="+mn-lt"/>
              </a:rPr>
              <a:t>Example: A,B,C  same domain {1,2,3}</a:t>
            </a:r>
            <a:endParaRPr lang="en-US" sz="2400" kern="0" dirty="0">
              <a:solidFill>
                <a:schemeClr val="accent6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3567EF4-BAC8-40B4-87B9-35358FB4C53E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7205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Selecting the best neighbor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14313" y="3571875"/>
            <a:ext cx="8643937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A common component of the scoring function (heuristic)  =&gt; select the neighbor that results in the ……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- the </a:t>
            </a:r>
            <a:r>
              <a:rPr lang="en-US" sz="2400" b="1" kern="0" dirty="0">
                <a:solidFill>
                  <a:schemeClr val="accent2"/>
                </a:solidFill>
                <a:latin typeface="+mn-lt"/>
              </a:rPr>
              <a:t>min conflicts</a:t>
            </a:r>
            <a:r>
              <a:rPr lang="en-US" sz="2400" kern="0" dirty="0">
                <a:latin typeface="+mn-lt"/>
              </a:rPr>
              <a:t> heuristics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kern="0" dirty="0">
              <a:latin typeface="+mn-lt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85750" y="714375"/>
            <a:ext cx="85725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400" kern="0" dirty="0">
                <a:latin typeface="+mn-lt"/>
              </a:rPr>
              <a:t>Example: A,B,C  same domain {1,2,3} , (A=B, A&gt;1, C≠3)  </a:t>
            </a:r>
            <a:endParaRPr lang="en-US" sz="2400" kern="0" dirty="0">
              <a:solidFill>
                <a:schemeClr val="accent6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22977</TotalTime>
  <Words>1538</Words>
  <Application>Microsoft Office PowerPoint</Application>
  <PresentationFormat>On-screen Show (4:3)</PresentationFormat>
  <Paragraphs>252</Paragraphs>
  <Slides>23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Times New Roman</vt:lpstr>
      <vt:lpstr>Arial</vt:lpstr>
      <vt:lpstr>Arial Unicode MS</vt:lpstr>
      <vt:lpstr>Wingdings</vt:lpstr>
      <vt:lpstr>Symbol</vt:lpstr>
      <vt:lpstr>Default Design</vt:lpstr>
      <vt:lpstr>Slide 1</vt:lpstr>
      <vt:lpstr>Announcements</vt:lpstr>
      <vt:lpstr>Lecture Overview</vt:lpstr>
      <vt:lpstr>Systematically solving CSPs: Summary</vt:lpstr>
      <vt:lpstr>Lecture Overview</vt:lpstr>
      <vt:lpstr>Local Search motivation: Scale</vt:lpstr>
      <vt:lpstr>Local Search: General Method</vt:lpstr>
      <vt:lpstr>Local Search: Selecting Neighbors</vt:lpstr>
      <vt:lpstr>Selecting the best neighbor</vt:lpstr>
      <vt:lpstr>Queens in Chess</vt:lpstr>
      <vt:lpstr>Example: n-queens</vt:lpstr>
      <vt:lpstr>n-queens, Why?</vt:lpstr>
      <vt:lpstr>Lecture Overview</vt:lpstr>
      <vt:lpstr>Constrained Optimization Problems </vt:lpstr>
      <vt:lpstr>Constrained Optimization Example</vt:lpstr>
      <vt:lpstr>Lecture Overview</vt:lpstr>
      <vt:lpstr>Slide 17</vt:lpstr>
      <vt:lpstr>Problems with Hill Climbing</vt:lpstr>
      <vt:lpstr>Corresponding problem for GreedyDescent Local minimum example: 8-queens problem</vt:lpstr>
      <vt:lpstr>Even more Problems in higher dimensions</vt:lpstr>
      <vt:lpstr>Learning Goals for today’s class</vt:lpstr>
      <vt:lpstr>Next Class</vt:lpstr>
      <vt:lpstr>322 Feedback  or 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510</cp:revision>
  <dcterms:created xsi:type="dcterms:W3CDTF">2000-08-26T02:46:38Z</dcterms:created>
  <dcterms:modified xsi:type="dcterms:W3CDTF">2010-02-04T17:12:02Z</dcterms:modified>
</cp:coreProperties>
</file>