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11" r:id="rId2"/>
    <p:sldId id="426" r:id="rId3"/>
    <p:sldId id="459" r:id="rId4"/>
    <p:sldId id="416" r:id="rId5"/>
    <p:sldId id="417" r:id="rId6"/>
    <p:sldId id="419" r:id="rId7"/>
    <p:sldId id="446" r:id="rId8"/>
    <p:sldId id="420" r:id="rId9"/>
    <p:sldId id="439" r:id="rId10"/>
    <p:sldId id="441" r:id="rId11"/>
    <p:sldId id="449" r:id="rId12"/>
    <p:sldId id="460" r:id="rId13"/>
    <p:sldId id="456" r:id="rId14"/>
    <p:sldId id="463" r:id="rId15"/>
    <p:sldId id="461" r:id="rId16"/>
    <p:sldId id="425" r:id="rId17"/>
    <p:sldId id="458" r:id="rId18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900"/>
    <a:srgbClr val="CCEC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77722" autoAdjust="0"/>
  </p:normalViewPr>
  <p:slideViewPr>
    <p:cSldViewPr>
      <p:cViewPr>
        <p:scale>
          <a:sx n="66" d="100"/>
          <a:sy n="66" d="100"/>
        </p:scale>
        <p:origin x="-594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18"/>
    </p:cViewPr>
  </p:sorterViewPr>
  <p:notesViewPr>
    <p:cSldViewPr>
      <p:cViewPr>
        <p:scale>
          <a:sx n="100" d="100"/>
          <a:sy n="100" d="100"/>
        </p:scale>
        <p:origin x="-864" y="282"/>
      </p:cViewPr>
      <p:guideLst>
        <p:guide orient="horz" pos="2924"/>
        <p:guide pos="22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4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631804F-AA83-4671-B15C-88F9B890B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 smtClean="0"/>
            </a:lvl1pPr>
          </a:lstStyle>
          <a:p>
            <a:pPr>
              <a:defRPr/>
            </a:pPr>
            <a:fld id="{A33F6ECE-4612-41EE-8483-9583DBCB2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72848-CF55-4B57-A602-4839A1B14A66}" type="slidenum">
              <a:rPr lang="en-US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smtClean="0"/>
              <a:t>Lecture 13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B2A261-1DA5-4876-B400-8768574ABDF3}" type="slidenum">
              <a:rPr lang="en-US"/>
              <a:pPr/>
              <a:t>10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smtClean="0"/>
              <a:t>Otherwise, split a domain &amp; apply arc consistency to each case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Spiltting in half the variable with the smallest domain usually works best (who know why)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ACC: Show with Cispace, first “</a:t>
            </a:r>
            <a:r>
              <a:rPr lang="en-US" i="1" smtClean="0"/>
              <a:t>scheduling problem</a:t>
            </a:r>
            <a:r>
              <a:rPr lang="en-US" smtClean="0"/>
              <a:t>”, and then </a:t>
            </a:r>
            <a:r>
              <a:rPr lang="en-US" i="1" smtClean="0"/>
              <a:t>crossword 1</a:t>
            </a:r>
            <a:r>
              <a:rPr lang="en-US" smtClean="0"/>
              <a:t> for splitting. What makes sense is to split the node with 6 vars to the right, show that it gets to an empty solution, backtrack, and do more s0plitting on the var with 2 values on the top-left. Done. WENT WELL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480760-397E-4263-A4C3-493F2001C904}" type="slidenum">
              <a:rPr lang="en-US"/>
              <a:pPr/>
              <a:t>11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ACC: Show with Cispace, first “</a:t>
            </a:r>
            <a:r>
              <a:rPr lang="en-US" i="1" smtClean="0"/>
              <a:t>scheduling problem</a:t>
            </a:r>
            <a:r>
              <a:rPr lang="en-US" smtClean="0"/>
              <a:t>”, and then </a:t>
            </a:r>
            <a:r>
              <a:rPr lang="en-US" i="1" smtClean="0"/>
              <a:t>crossword 1</a:t>
            </a:r>
            <a:r>
              <a:rPr lang="en-US" smtClean="0"/>
              <a:t> for splitting. What makes sense is to split the node with 6 vars to the right, show that it gets to an empty solution, backtrack, and do more s0plitting on the var with 2 values on the top-left. Done. WENT WELL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A7E65-A40A-45C9-9439-46C8BFC2AC59}" type="slidenum">
              <a:rPr lang="en-US"/>
              <a:pPr/>
              <a:t>12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dirty="0" smtClean="0"/>
              <a:t>Otherwise, split a domain &amp; apply arc consistency to each case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Spiltting</a:t>
            </a:r>
            <a:r>
              <a:rPr lang="en-US" dirty="0" smtClean="0"/>
              <a:t> in half the variable with the smallest domain usually works best (who know why)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ACC: Show with </a:t>
            </a:r>
            <a:r>
              <a:rPr lang="en-US" dirty="0" err="1" smtClean="0"/>
              <a:t>Cispace</a:t>
            </a:r>
            <a:r>
              <a:rPr lang="en-US" dirty="0" smtClean="0"/>
              <a:t>, first “</a:t>
            </a:r>
            <a:r>
              <a:rPr lang="en-US" i="1" dirty="0" smtClean="0"/>
              <a:t>scheduling problem</a:t>
            </a:r>
            <a:r>
              <a:rPr lang="en-US" dirty="0" smtClean="0"/>
              <a:t>”, and then </a:t>
            </a:r>
            <a:r>
              <a:rPr lang="en-US" i="1" dirty="0" smtClean="0"/>
              <a:t>crossword 1</a:t>
            </a:r>
            <a:r>
              <a:rPr lang="en-US" dirty="0" smtClean="0"/>
              <a:t> for splitting. What makes sense is to split the node with 6 </a:t>
            </a:r>
            <a:r>
              <a:rPr lang="en-US" dirty="0" err="1" smtClean="0"/>
              <a:t>vars</a:t>
            </a:r>
            <a:r>
              <a:rPr lang="en-US" dirty="0" smtClean="0"/>
              <a:t> to the right, show that it gets to an empty solution, backtrack, and do more s0plitting on the </a:t>
            </a:r>
            <a:r>
              <a:rPr lang="en-US" dirty="0" err="1" smtClean="0"/>
              <a:t>var</a:t>
            </a:r>
            <a:r>
              <a:rPr lang="en-US" dirty="0" smtClean="0"/>
              <a:t> with 2 values on the top-left. Done. WENT WELL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03A6BF-345F-4E72-80BF-A6C3647D3441}" type="slidenum">
              <a:rPr lang="en-US"/>
              <a:pPr/>
              <a:t>13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smtClean="0"/>
              <a:t>Combining Arc Consistency and </a:t>
            </a:r>
            <a:br>
              <a:rPr lang="en-US" sz="1400" smtClean="0"/>
            </a:br>
            <a:r>
              <a:rPr lang="en-US" sz="1400" smtClean="0"/>
              <a:t>Domain Splitting</a:t>
            </a:r>
          </a:p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smtClean="0"/>
              <a:t>Otherwise, split a domain &amp; apply arc consistency to each case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Spiltting in half the variable with the smallest domain usually works best (who know why)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ACC: Show with Cispace, first “</a:t>
            </a:r>
            <a:r>
              <a:rPr lang="en-US" i="1" smtClean="0"/>
              <a:t>scheduling problem</a:t>
            </a:r>
            <a:r>
              <a:rPr lang="en-US" smtClean="0"/>
              <a:t>”, and then </a:t>
            </a:r>
            <a:r>
              <a:rPr lang="en-US" i="1" smtClean="0"/>
              <a:t>crossword 1</a:t>
            </a:r>
            <a:r>
              <a:rPr lang="en-US" smtClean="0"/>
              <a:t> for splitting. What makes sense is to split the node with 6 vars to the right, show that it gets to an empty solution, backtrack, and do more s0plitting on the var with 2 values on the top-left. Done. WENT WELL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FD631B-BA00-49A3-ABE8-5DDB92EBA1F5}" type="slidenum">
              <a:rPr lang="en-US"/>
              <a:pPr/>
              <a:t>14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dirty="0" smtClean="0"/>
              <a:t>Combining Arc Consistency and </a:t>
            </a:r>
            <a:br>
              <a:rPr lang="en-US" sz="1400" dirty="0" smtClean="0"/>
            </a:br>
            <a:r>
              <a:rPr lang="en-US" sz="1400" dirty="0" smtClean="0"/>
              <a:t>Domain Splitting</a:t>
            </a:r>
          </a:p>
          <a:p>
            <a:pPr lvl="1" eaLnBrk="1" hangingPunct="1">
              <a:lnSpc>
                <a:spcPct val="140000"/>
              </a:lnSpc>
              <a:buClr>
                <a:schemeClr val="tx1"/>
              </a:buClr>
            </a:pPr>
            <a:r>
              <a:rPr lang="en-US" sz="1400" dirty="0" smtClean="0"/>
              <a:t>Otherwise, split a domain &amp; apply arc consistency to each case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Spiltting</a:t>
            </a:r>
            <a:r>
              <a:rPr lang="en-US" dirty="0" smtClean="0"/>
              <a:t> in half the variable with the smallest domain usually works best (who know why)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ACC: Show with </a:t>
            </a:r>
            <a:r>
              <a:rPr lang="en-US" dirty="0" err="1" smtClean="0"/>
              <a:t>Cispace</a:t>
            </a:r>
            <a:r>
              <a:rPr lang="en-US" dirty="0" smtClean="0"/>
              <a:t>, first “</a:t>
            </a:r>
            <a:r>
              <a:rPr lang="en-US" i="1" dirty="0" smtClean="0"/>
              <a:t>scheduling problem</a:t>
            </a:r>
            <a:r>
              <a:rPr lang="en-US" dirty="0" smtClean="0"/>
              <a:t>”, and then </a:t>
            </a:r>
            <a:r>
              <a:rPr lang="en-US" i="1" dirty="0" smtClean="0"/>
              <a:t>crossword 1</a:t>
            </a:r>
            <a:r>
              <a:rPr lang="en-US" dirty="0" smtClean="0"/>
              <a:t> for splitting. What makes sense is to split the node with 6 </a:t>
            </a:r>
            <a:r>
              <a:rPr lang="en-US" dirty="0" err="1" smtClean="0"/>
              <a:t>vars</a:t>
            </a:r>
            <a:r>
              <a:rPr lang="en-US" dirty="0" smtClean="0"/>
              <a:t> to the right, show that it gets to an empty solution, backtrack, and do more s0plitting on the </a:t>
            </a:r>
            <a:r>
              <a:rPr lang="en-US" dirty="0" err="1" smtClean="0"/>
              <a:t>var</a:t>
            </a:r>
            <a:r>
              <a:rPr lang="en-US" dirty="0" smtClean="0"/>
              <a:t> with 2 values on the top-left. Done. WENT WELL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9048B-C69F-475D-B02A-3CA89081C0F0}" type="slidenum">
              <a:rPr lang="en-US"/>
              <a:pPr/>
              <a:t>15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8DC490-D99B-4D37-8D99-0F1544B34BB6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800B7-A1DC-43F2-AC09-EAB2905F4B10}" type="slidenum">
              <a:rPr lang="en-US"/>
              <a:pPr/>
              <a:t>17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06DFA7-59E1-480E-93C7-00C2FDFDB068}" type="slidenum">
              <a:rPr lang="en-US"/>
              <a:pPr/>
              <a:t>2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264C5-EA63-4548-BDDA-303D67288635}" type="slidenum">
              <a:rPr lang="en-US"/>
              <a:pPr/>
              <a:t>3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 Unicode MS" pitchFamily="34" charset="-128"/>
              </a:rPr>
              <a:t>Allows useful </a:t>
            </a:r>
            <a:r>
              <a:rPr lang="en-US" smtClean="0">
                <a:solidFill>
                  <a:schemeClr val="accent2"/>
                </a:solidFill>
                <a:latin typeface="Arial Unicode MS" pitchFamily="34" charset="-128"/>
              </a:rPr>
              <a:t>general-purpose</a:t>
            </a:r>
            <a:r>
              <a:rPr lang="en-US" smtClean="0">
                <a:latin typeface="Arial Unicode MS" pitchFamily="34" charset="-128"/>
              </a:rPr>
              <a:t> algorithms with more power than standard search algorithms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F70DE-D373-448D-BCC9-23ED8B65E406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AIspace simple1withUnary  problem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2CC81E-6294-4C89-AEA5-6322C601C1BC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54E02B-B71E-41E2-A5A6-73F33B06E3E4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the domains of other variables are reduced.</a:t>
            </a:r>
          </a:p>
          <a:p>
            <a:pPr eaLnBrk="1" hangingPunct="1"/>
            <a:r>
              <a:rPr lang="en-US" smtClean="0"/>
              <a:t>AIspace simple1withUnary  problem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0B6C47-0CF0-4E93-96A1-BFADBAA75C5B}" type="slidenum">
              <a:rPr lang="en-US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BA64C-F609-4F32-BF93-15CD86829647}" type="slidenum">
              <a:rPr lang="en-US"/>
              <a:pPr/>
              <a:t>8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ND =</a:t>
            </a:r>
            <a:r>
              <a:rPr lang="en-US" baseline="0" dirty="0" smtClean="0"/>
              <a:t> New D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Non binary </a:t>
            </a:r>
            <a:r>
              <a:rPr lang="en-US" dirty="0" smtClean="0"/>
              <a:t>ND</a:t>
            </a:r>
            <a:r>
              <a:rPr lang="en-US" baseline="-25000" dirty="0" smtClean="0"/>
              <a:t>X</a:t>
            </a:r>
            <a:r>
              <a:rPr lang="en-US" dirty="0" smtClean="0"/>
              <a:t> ←{x| x ∈</a:t>
            </a:r>
            <a:r>
              <a:rPr lang="en-US" b="1" dirty="0" smtClean="0"/>
              <a:t>D</a:t>
            </a:r>
            <a:r>
              <a:rPr lang="en-US" baseline="-25000" dirty="0" smtClean="0"/>
              <a:t>X</a:t>
            </a:r>
            <a:r>
              <a:rPr lang="en-US" dirty="0" smtClean="0"/>
              <a:t> and some {X=x,Y</a:t>
            </a:r>
            <a:r>
              <a:rPr lang="en-US" baseline="-25000" dirty="0" smtClean="0"/>
              <a:t>1</a:t>
            </a:r>
            <a:r>
              <a:rPr lang="en-US" dirty="0" smtClean="0"/>
              <a:t>=y</a:t>
            </a:r>
            <a:r>
              <a:rPr lang="en-US" baseline="-25000" dirty="0" smtClean="0"/>
              <a:t>1</a:t>
            </a:r>
            <a:r>
              <a:rPr lang="en-US" dirty="0" smtClean="0"/>
              <a:t>,...,</a:t>
            </a:r>
            <a:r>
              <a:rPr lang="en-US" dirty="0" err="1" smtClean="0"/>
              <a:t>Y</a:t>
            </a:r>
            <a:r>
              <a:rPr lang="en-US" baseline="-25000" dirty="0" err="1" smtClean="0"/>
              <a:t>k</a:t>
            </a:r>
            <a:r>
              <a:rPr lang="en-US" dirty="0" smtClean="0"/>
              <a:t>=</a:t>
            </a:r>
            <a:r>
              <a:rPr lang="en-US" dirty="0" err="1" smtClean="0"/>
              <a:t>y</a:t>
            </a:r>
            <a:r>
              <a:rPr lang="en-US" baseline="-25000" dirty="0" err="1" smtClean="0"/>
              <a:t>k</a:t>
            </a:r>
            <a:r>
              <a:rPr lang="en-US" dirty="0" smtClean="0"/>
              <a:t>}∈c where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smtClean="0"/>
              <a:t> ∈</a:t>
            </a:r>
            <a:r>
              <a:rPr lang="en-US" b="1" dirty="0" err="1" smtClean="0"/>
              <a:t>D</a:t>
            </a:r>
            <a:r>
              <a:rPr lang="en-US" baseline="-25000" dirty="0" err="1" smtClean="0"/>
              <a:t>Yi</a:t>
            </a:r>
            <a:r>
              <a:rPr lang="en-US" dirty="0" smtClean="0"/>
              <a:t> for all </a:t>
            </a:r>
            <a:r>
              <a:rPr lang="en-US" dirty="0" err="1" smtClean="0"/>
              <a:t>i</a:t>
            </a:r>
            <a:r>
              <a:rPr lang="en-US" dirty="0" smtClean="0"/>
              <a:t>} </a:t>
            </a:r>
            <a:r>
              <a:rPr lang="en-US" baseline="0" dirty="0" err="1" smtClean="0"/>
              <a:t>omain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8E3CC-90FC-426B-8EAE-CA66704FDA0A}" type="slidenum">
              <a:rPr lang="en-US"/>
              <a:pPr/>
              <a:t>9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mtClean="0"/>
              <a:t>Every time a domain value is removed</a:t>
            </a:r>
          </a:p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mtClean="0"/>
              <a:t>Some special cases are faster</a:t>
            </a:r>
          </a:p>
          <a:p>
            <a:pPr lvl="1" eaLnBrk="1" hangingPunct="1"/>
            <a:r>
              <a:rPr lang="en-US" smtClean="0"/>
              <a:t>e.g., if the constraint graph is a tree, arc consistency is O(ed)</a:t>
            </a:r>
          </a:p>
          <a:p>
            <a:pPr eaLnBrk="1" hangingPunct="1"/>
            <a:r>
              <a:rPr lang="en-US" smtClean="0"/>
              <a:t>I DO NOT THINK SO</a:t>
            </a:r>
          </a:p>
          <a:p>
            <a:pPr eaLnBrk="1" hangingPunct="1"/>
            <a:r>
              <a:rPr lang="en-US" smtClean="0"/>
              <a:t>It is linear in the number of variables n  (not quadratic as the general case) check with David and Kevin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24A7B09-B440-4D77-B75A-496580881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15299E8-4239-4079-9C01-69C2FE38E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F4FD604-9B82-4A98-AF22-AF3FA3118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5D69EB3-3B4E-46C6-B1B2-57CC50BA7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FAE9B2A-0B1D-48EA-B1B2-B1A19AB25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A07FF58-B007-435C-8FE1-48EBB6E56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DCA6708-9884-4E84-8605-0E424F1D5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84073AB-68F4-4321-8198-60A7D7F2A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26F369B-6317-4887-8594-9BE8A0753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2665588-1119-49C6-8A9C-D02602F7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CA52943-6FA5-4F39-8D19-A8DA5D936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DD8F6ACE-E7E6-47DF-98FD-D86CB9AF4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onstraint_satisfaction_proble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Algorithm" TargetMode="External"/><Relationship Id="rId4" Type="http://schemas.openxmlformats.org/officeDocument/2006/relationships/hyperlink" Target="http://en.wikipedia.org/wiki/Binary_constrain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473DE8C5-F0A7-45E9-A90E-07F1D1E00342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0" y="1557338"/>
            <a:ext cx="87630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CSPs: Arc Consistency</a:t>
            </a:r>
          </a:p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accent2"/>
                </a:solidFill>
                <a:latin typeface="Arial Unicode MS" pitchFamily="34" charset="-128"/>
              </a:rPr>
              <a:t> &amp; Domain Splitting </a:t>
            </a:r>
            <a:endParaRPr lang="en-US" sz="4800" b="1" baseline="30000" dirty="0">
              <a:solidFill>
                <a:schemeClr val="accent2"/>
              </a:solidFill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b="1" dirty="0">
                <a:latin typeface="Arial Unicode MS" pitchFamily="34" charset="-128"/>
              </a:rPr>
              <a:t>Computer Science cpsc322, Lecture 13</a:t>
            </a:r>
          </a:p>
          <a:p>
            <a:pPr algn="ctr">
              <a:spcBef>
                <a:spcPct val="50000"/>
              </a:spcBef>
            </a:pPr>
            <a:r>
              <a:rPr lang="en-US" b="1" i="1" dirty="0">
                <a:latin typeface="Arial Unicode MS" pitchFamily="34" charset="-128"/>
              </a:rPr>
              <a:t>(Textbook </a:t>
            </a:r>
            <a:r>
              <a:rPr lang="en-US" b="1" i="1" dirty="0" err="1">
                <a:latin typeface="Arial Unicode MS" pitchFamily="34" charset="-128"/>
              </a:rPr>
              <a:t>Chpt</a:t>
            </a:r>
            <a:r>
              <a:rPr lang="en-US" b="1" i="1" dirty="0">
                <a:latin typeface="Arial Unicode MS" pitchFamily="34" charset="-128"/>
              </a:rPr>
              <a:t> 4.5 ,</a:t>
            </a:r>
            <a:r>
              <a:rPr lang="en-US" b="1" i="1" dirty="0" smtClean="0">
                <a:latin typeface="Arial Unicode MS" pitchFamily="34" charset="-128"/>
              </a:rPr>
              <a:t>4.6)</a:t>
            </a:r>
            <a:endParaRPr lang="en-US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endParaRPr lang="en-US" sz="2400" b="1" i="1" dirty="0">
              <a:latin typeface="Arial Unicode MS" pitchFamily="34" charset="-128"/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 Unicode MS" pitchFamily="34" charset="-128"/>
              </a:rPr>
              <a:t>February, </a:t>
            </a:r>
            <a:r>
              <a:rPr lang="en-US" sz="2400" b="1" dirty="0" smtClean="0">
                <a:latin typeface="Arial Unicode MS" pitchFamily="34" charset="-128"/>
              </a:rPr>
              <a:t>01, 2010</a:t>
            </a:r>
            <a:endParaRPr lang="en-US" sz="2400" b="1" dirty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A0692E30-94C3-415B-8C9E-56693E99E89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Arc Consistency Algorithm: Interpreting Outcomes</a:t>
            </a:r>
          </a:p>
        </p:txBody>
      </p:sp>
      <p:sp>
        <p:nvSpPr>
          <p:cNvPr id="71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mtClean="0"/>
              <a:t>Three possible outcomes (when all arcs are arc consistent):</a:t>
            </a:r>
          </a:p>
          <a:p>
            <a:pPr lvl="1" eaLnBrk="1" hangingPunct="1"/>
            <a:r>
              <a:rPr lang="en-US" smtClean="0"/>
              <a:t>One domain is empty </a:t>
            </a:r>
            <a:r>
              <a:rPr lang="en-US" smtClean="0">
                <a:sym typeface="Symbol" pitchFamily="18" charset="2"/>
              </a:rPr>
              <a:t></a:t>
            </a:r>
            <a:endParaRPr lang="en-US" smtClean="0"/>
          </a:p>
          <a:p>
            <a:pPr lvl="1" eaLnBrk="1" hangingPunct="1"/>
            <a:r>
              <a:rPr lang="en-US" smtClean="0"/>
              <a:t>Each domain has a single value </a:t>
            </a:r>
            <a:r>
              <a:rPr lang="en-US" smtClean="0">
                <a:sym typeface="Symbol" pitchFamily="18" charset="2"/>
              </a:rPr>
              <a:t></a:t>
            </a:r>
            <a:endParaRPr lang="en-US" smtClean="0"/>
          </a:p>
          <a:p>
            <a:pPr lvl="1" eaLnBrk="1" hangingPunct="1"/>
            <a:r>
              <a:rPr lang="en-US" smtClean="0"/>
              <a:t>Some domains have more than one value </a:t>
            </a:r>
            <a:r>
              <a:rPr lang="en-US" smtClean="0">
                <a:sym typeface="Symbol" pitchFamily="18" charset="2"/>
              </a:rPr>
              <a:t></a:t>
            </a:r>
            <a:r>
              <a:rPr lang="en-US" smtClean="0"/>
              <a:t> may or may not be a solution</a:t>
            </a:r>
          </a:p>
          <a:p>
            <a:pPr lvl="2" eaLnBrk="1" hangingPunct="1">
              <a:buFontTx/>
              <a:buChar char="•"/>
            </a:pPr>
            <a:r>
              <a:rPr lang="en-US" smtClean="0"/>
              <a:t>in this case, arc consistency isn't enough to solve the problem: we need to perform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C93A05D-1541-489E-B905-4214C7BE2D1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3600" b="1" smtClean="0">
                <a:solidFill>
                  <a:schemeClr val="folHlink"/>
                </a:solidFill>
              </a:rPr>
              <a:t>Recap</a:t>
            </a:r>
            <a:r>
              <a:rPr lang="en-US" sz="3600" b="1" smtClean="0"/>
              <a:t> </a:t>
            </a:r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3600" smtClean="0">
                <a:solidFill>
                  <a:schemeClr val="bg2"/>
                </a:solidFill>
              </a:rPr>
              <a:t>Arc Consistency</a:t>
            </a:r>
          </a:p>
          <a:p>
            <a:pPr eaLnBrk="1" hangingPunct="1">
              <a:buFontTx/>
              <a:buChar char="•"/>
            </a:pPr>
            <a:r>
              <a:rPr lang="en-US" sz="3600" smtClean="0"/>
              <a:t>Domain  splitting</a:t>
            </a:r>
            <a:r>
              <a:rPr lang="en-US" sz="3600" smtClean="0">
                <a:solidFill>
                  <a:schemeClr val="bg2"/>
                </a:solidFill>
              </a:rPr>
              <a:t> </a:t>
            </a:r>
          </a:p>
          <a:p>
            <a:pPr eaLnBrk="1" hangingPunct="1"/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endParaRPr lang="en-US" sz="36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7654FF6-DAAE-4A59-8FC7-D08F04311EA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20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Domain splitting (or case analysis)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88375" cy="494665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dirty="0" smtClean="0"/>
              <a:t>Arc consistency ends: Some domains have more than one value </a:t>
            </a:r>
            <a:r>
              <a:rPr lang="en-US" dirty="0" smtClean="0">
                <a:sym typeface="Symbol" pitchFamily="18" charset="2"/>
              </a:rPr>
              <a:t></a:t>
            </a:r>
            <a:r>
              <a:rPr lang="en-US" dirty="0" smtClean="0"/>
              <a:t> may or may not be a solution</a:t>
            </a:r>
          </a:p>
          <a:p>
            <a:pPr marL="914400" lvl="1" indent="-457200" eaLnBrk="1" hangingPunct="1">
              <a:buFont typeface="+mj-lt"/>
              <a:buAutoNum type="alphaUcPeriod"/>
              <a:defRPr/>
            </a:pPr>
            <a:r>
              <a:rPr lang="en-US" dirty="0" smtClean="0"/>
              <a:t> Apply Depth-First Search with Pruning</a:t>
            </a:r>
          </a:p>
          <a:p>
            <a:pPr marL="914400" lvl="1" indent="-457200" eaLnBrk="1" hangingPunct="1">
              <a:buFont typeface="+mj-lt"/>
              <a:buAutoNum type="alphaUcPeriod"/>
              <a:defRPr/>
            </a:pPr>
            <a:r>
              <a:rPr lang="en-US" dirty="0" smtClean="0">
                <a:solidFill>
                  <a:schemeClr val="accent2"/>
                </a:solidFill>
              </a:rPr>
              <a:t>Split the problem </a:t>
            </a:r>
            <a:r>
              <a:rPr lang="en-US" dirty="0" smtClean="0"/>
              <a:t>in a number of disjoint cases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eaLnBrk="1" hangingPunct="1">
              <a:buFontTx/>
              <a:buChar char="•"/>
              <a:defRPr/>
            </a:pPr>
            <a:r>
              <a:rPr lang="en-US" sz="2400" dirty="0" smtClean="0"/>
              <a:t>Set of all solution equals to….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2DF01F4-C631-416E-A556-FA99AA1882E7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9241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But what is the advantage?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4306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dirty="0" smtClean="0"/>
              <a:t>Simplify the problem using </a:t>
            </a:r>
            <a:r>
              <a:rPr lang="en-US" b="1" dirty="0" smtClean="0"/>
              <a:t>arc consistency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No unique solution i.e., for at least one </a:t>
            </a:r>
            <a:r>
              <a:rPr lang="en-US" dirty="0" err="1" smtClean="0"/>
              <a:t>var</a:t>
            </a:r>
            <a:r>
              <a:rPr lang="en-US" dirty="0" smtClean="0"/>
              <a:t>, |</a:t>
            </a:r>
            <a:r>
              <a:rPr lang="en-US" dirty="0" err="1" smtClean="0"/>
              <a:t>dom</a:t>
            </a:r>
            <a:r>
              <a:rPr lang="en-US" dirty="0" smtClean="0"/>
              <a:t>(X)|&gt;1</a:t>
            </a:r>
          </a:p>
          <a:p>
            <a:pPr eaLnBrk="1" hangingPunct="1">
              <a:buFontTx/>
              <a:buChar char="•"/>
            </a:pPr>
            <a:r>
              <a:rPr lang="en-US" b="1" dirty="0" smtClean="0"/>
              <a:t>Split X</a:t>
            </a:r>
          </a:p>
          <a:p>
            <a:pPr eaLnBrk="1" hangingPunct="1">
              <a:buFontTx/>
              <a:buChar char="•"/>
            </a:pPr>
            <a:r>
              <a:rPr lang="en-US" dirty="0" smtClean="0"/>
              <a:t>For all the splits</a:t>
            </a:r>
          </a:p>
          <a:p>
            <a:pPr lvl="1" eaLnBrk="1" hangingPunct="1"/>
            <a:r>
              <a:rPr lang="en-US" dirty="0" smtClean="0"/>
              <a:t>Restart arc consistency  on arcs &lt;Z, r(Z,X)&gt;</a:t>
            </a:r>
          </a:p>
          <a:p>
            <a:pPr eaLnBrk="1" hangingPunct="1"/>
            <a:r>
              <a:rPr lang="en-US" dirty="0" smtClean="0"/>
              <a:t>these are the ones that are possibly…………. </a:t>
            </a:r>
          </a:p>
          <a:p>
            <a:pPr eaLnBrk="1" hangingPunct="1">
              <a:buFontTx/>
              <a:buChar char="•"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57188" y="5214938"/>
            <a:ext cx="84582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Disadvantage </a:t>
            </a:r>
            <a:r>
              <a:rPr lang="en-US" kern="0" dirty="0">
                <a:latin typeface="+mn-lt"/>
                <a:sym typeface="Wingdings" pitchFamily="2" charset="2"/>
              </a:rPr>
              <a:t></a:t>
            </a:r>
            <a:r>
              <a:rPr lang="en-US" kern="0" dirty="0">
                <a:latin typeface="+mn-lt"/>
              </a:rPr>
              <a:t>: you need to keep all these CSPs around (vs. lean states of DFS)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kern="0" dirty="0">
              <a:latin typeface="+mn-lt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endParaRPr lang="en-US" sz="2400" kern="0" dirty="0">
              <a:latin typeface="+mn-lt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1071546"/>
            <a:ext cx="84582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 reducing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(X) we may be able to….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/>
      <p:bldP spid="8" grpId="0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C80A41F-2460-4FF0-996B-2C9E0D9264E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025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Searching by domain splitting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57188" y="5214938"/>
            <a:ext cx="84582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kern="0" dirty="0">
                <a:latin typeface="+mn-lt"/>
              </a:rPr>
              <a:t>Disadvantage </a:t>
            </a:r>
            <a:r>
              <a:rPr lang="en-US" kern="0" dirty="0">
                <a:latin typeface="+mn-lt"/>
                <a:sym typeface="Wingdings" pitchFamily="2" charset="2"/>
              </a:rPr>
              <a:t></a:t>
            </a:r>
            <a:r>
              <a:rPr lang="en-US" kern="0" dirty="0">
                <a:latin typeface="+mn-lt"/>
              </a:rPr>
              <a:t>: you need to keep all these CSPs around (vs. lean states of DFS)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kern="0" dirty="0">
              <a:latin typeface="+mn-lt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endParaRPr lang="en-US" sz="24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5A43CBC-2D13-4576-A2A6-E859715380C1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en-US" smtClean="0"/>
              <a:t>Learning Goals for today’s class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000125"/>
            <a:ext cx="8458200" cy="4495800"/>
          </a:xfrm>
        </p:spPr>
        <p:txBody>
          <a:bodyPr/>
          <a:lstStyle/>
          <a:p>
            <a:pPr eaLnBrk="1" hangingPunct="1"/>
            <a:r>
              <a:rPr lang="en-US" sz="3200" b="1" smtClean="0"/>
              <a:t>You can:</a:t>
            </a:r>
          </a:p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mtClean="0"/>
              <a:t>Define/read/write/trace/debug the </a:t>
            </a:r>
            <a:r>
              <a:rPr lang="en-US" smtClean="0">
                <a:solidFill>
                  <a:schemeClr val="accent2"/>
                </a:solidFill>
              </a:rPr>
              <a:t>arc consistency algorithm</a:t>
            </a:r>
            <a:r>
              <a:rPr lang="en-US" smtClean="0"/>
              <a:t>. Compute its complexity and assess its possible outcomes </a:t>
            </a:r>
          </a:p>
          <a:p>
            <a:pPr eaLnBrk="1" hangingPunct="1">
              <a:buFontTx/>
              <a:buChar char="•"/>
            </a:pPr>
            <a:endParaRPr lang="en-US" smtClean="0"/>
          </a:p>
          <a:p>
            <a:pPr eaLnBrk="1" hangingPunct="1">
              <a:buFontTx/>
              <a:buChar char="•"/>
            </a:pPr>
            <a:r>
              <a:rPr lang="en-US" smtClean="0"/>
              <a:t>Define/read/write/trace/debug </a:t>
            </a:r>
            <a:r>
              <a:rPr lang="en-US" smtClean="0">
                <a:solidFill>
                  <a:schemeClr val="accent2"/>
                </a:solidFill>
              </a:rPr>
              <a:t>domain splitting </a:t>
            </a:r>
            <a:r>
              <a:rPr lang="en-US" smtClean="0"/>
              <a:t>and its integration with arc consistency</a:t>
            </a:r>
            <a:endParaRPr lang="en-US" sz="24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59EB886F-A154-42F7-A02D-13F90B5FAB58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Class (</a:t>
            </a:r>
            <a:r>
              <a:rPr lang="en-US" dirty="0" err="1" smtClean="0"/>
              <a:t>Chpt</a:t>
            </a:r>
            <a:r>
              <a:rPr lang="en-US" dirty="0" smtClean="0"/>
              <a:t>. 4.8)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582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b="1" smtClean="0"/>
              <a:t>Local search: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Many search spaces for CSPs are simply too big for systematic search (but solutions are densely distributed).</a:t>
            </a:r>
          </a:p>
          <a:p>
            <a:pPr lvl="1" eaLnBrk="1" hangingPunct="1">
              <a:spcAft>
                <a:spcPct val="10000"/>
              </a:spcAft>
            </a:pPr>
            <a:r>
              <a:rPr lang="en-US" smtClean="0"/>
              <a:t>Keep only the current state (or a few)</a:t>
            </a:r>
          </a:p>
          <a:p>
            <a:pPr lvl="1" eaLnBrk="1" hangingPunct="1">
              <a:spcAft>
                <a:spcPct val="10000"/>
              </a:spcAft>
            </a:pPr>
            <a:r>
              <a:rPr lang="en-US" smtClean="0"/>
              <a:t>Use very little memory / often find reasonable solution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endParaRPr lang="en-US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en-US" smtClean="0"/>
              <a:t>….. </a:t>
            </a:r>
            <a:r>
              <a:rPr lang="en-US" b="1" smtClean="0"/>
              <a:t>Local search for CSPs</a:t>
            </a:r>
            <a:endParaRPr lang="en-US" sz="2400" b="1" smtClean="0"/>
          </a:p>
          <a:p>
            <a:pPr eaLnBrk="1" hangingPunct="1">
              <a:lnSpc>
                <a:spcPct val="80000"/>
              </a:lnSpc>
            </a:pPr>
            <a:endParaRPr lang="en-US" b="1" smtClean="0"/>
          </a:p>
          <a:p>
            <a:pPr eaLnBrk="1" hangingPunct="1">
              <a:lnSpc>
                <a:spcPct val="80000"/>
              </a:lnSpc>
            </a:pPr>
            <a:endParaRPr lang="en-US" sz="20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C4B1DD3-4B8C-48DE-9EB9-655F42E7EF9E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534400" cy="685800"/>
          </a:xfrm>
        </p:spPr>
        <p:txBody>
          <a:bodyPr/>
          <a:lstStyle/>
          <a:p>
            <a:pPr eaLnBrk="1" hangingPunct="1"/>
            <a:r>
              <a:rPr lang="en-US" sz="4400" smtClean="0"/>
              <a:t>K-ary vs. binary constraints</a:t>
            </a:r>
            <a:endParaRPr lang="en-US" sz="4400" smtClean="0">
              <a:solidFill>
                <a:srgbClr val="FF0000"/>
              </a:solidFill>
            </a:endParaRPr>
          </a:p>
        </p:txBody>
      </p:sp>
      <p:sp>
        <p:nvSpPr>
          <p:cNvPr id="12294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304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893175" cy="2376487"/>
          </a:xfrm>
          <a:noFill/>
        </p:spPr>
        <p:txBody>
          <a:bodyPr/>
          <a:lstStyle/>
          <a:p>
            <a:pPr eaLnBrk="1" hangingPunct="1">
              <a:spcAft>
                <a:spcPct val="25000"/>
              </a:spcAft>
              <a:buFontTx/>
              <a:buChar char="•"/>
            </a:pPr>
            <a:r>
              <a:rPr lang="en-US" b="1" u="sng" smtClean="0"/>
              <a:t>Not a topic for this course</a:t>
            </a:r>
            <a:r>
              <a:rPr lang="en-US" sz="2400" smtClean="0"/>
              <a:t> but if you are curious about it…</a:t>
            </a:r>
          </a:p>
          <a:p>
            <a:pPr eaLnBrk="1" hangingPunct="1">
              <a:spcAft>
                <a:spcPct val="25000"/>
              </a:spcAft>
              <a:buFontTx/>
              <a:buChar char="•"/>
            </a:pPr>
            <a:r>
              <a:rPr lang="en-US" sz="2400" smtClean="0"/>
              <a:t>Wikipedia example clarifies basic idea…</a:t>
            </a:r>
          </a:p>
          <a:p>
            <a:pPr eaLnBrk="1" hangingPunct="1">
              <a:spcAft>
                <a:spcPct val="25000"/>
              </a:spcAft>
              <a:buFontTx/>
              <a:buChar char="•"/>
            </a:pPr>
            <a:r>
              <a:rPr lang="en-US" sz="2000" smtClean="0"/>
              <a:t>http://en.wikipedia.org/wiki/Constraint_satisfaction_dual_problem</a:t>
            </a:r>
          </a:p>
          <a:p>
            <a:pPr eaLnBrk="1" hangingPunct="1">
              <a:spcAft>
                <a:spcPct val="25000"/>
              </a:spcAft>
              <a:buFontTx/>
              <a:buChar char="•"/>
            </a:pPr>
            <a:r>
              <a:rPr lang="en-US" sz="2400" smtClean="0"/>
              <a:t>The </a:t>
            </a:r>
            <a:r>
              <a:rPr lang="en-US" sz="2400" b="1" smtClean="0">
                <a:solidFill>
                  <a:schemeClr val="accent2"/>
                </a:solidFill>
              </a:rPr>
              <a:t>dual problem</a:t>
            </a:r>
            <a:r>
              <a:rPr lang="en-US" sz="2400" smtClean="0"/>
              <a:t> is a reformulation of a </a:t>
            </a:r>
            <a:r>
              <a:rPr lang="en-US" sz="2400" smtClean="0">
                <a:hlinkClick r:id="rId3" tooltip="Constraint satisfaction problem"/>
              </a:rPr>
              <a:t>constraint satisfaction problem</a:t>
            </a:r>
            <a:r>
              <a:rPr lang="en-US" sz="2400" smtClean="0"/>
              <a:t> expressing each constraint of the original problem as a variable. Dual problems only contain </a:t>
            </a:r>
            <a:r>
              <a:rPr lang="en-US" sz="2400" smtClean="0">
                <a:hlinkClick r:id="rId4" tooltip="Binary constraint"/>
              </a:rPr>
              <a:t>binary constraints</a:t>
            </a:r>
            <a:r>
              <a:rPr lang="en-US" sz="2400" smtClean="0"/>
              <a:t>, and are therefore solvable by </a:t>
            </a:r>
            <a:r>
              <a:rPr lang="en-US" sz="2400" smtClean="0">
                <a:hlinkClick r:id="rId5" tooltip="Algorithm"/>
              </a:rPr>
              <a:t>algorithms</a:t>
            </a:r>
            <a:r>
              <a:rPr lang="en-US" sz="2400" smtClean="0"/>
              <a:t> tailored for such problems. </a:t>
            </a:r>
            <a:endParaRPr lang="en-US" sz="2000" smtClean="0"/>
          </a:p>
          <a:p>
            <a:pPr eaLnBrk="1" hangingPunct="1">
              <a:spcAft>
                <a:spcPct val="25000"/>
              </a:spcAft>
              <a:buFontTx/>
              <a:buChar char="•"/>
            </a:pPr>
            <a:r>
              <a:rPr lang="en-US" sz="2400" smtClean="0"/>
              <a:t>See also: </a:t>
            </a:r>
            <a:r>
              <a:rPr lang="en-US" sz="2400" b="1" smtClean="0">
                <a:solidFill>
                  <a:schemeClr val="accent2"/>
                </a:solidFill>
              </a:rPr>
              <a:t>hidden transformations</a:t>
            </a:r>
            <a:endParaRPr lang="en-US" sz="36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640566E-AA38-455F-914C-0732DABD9998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643063"/>
            <a:ext cx="8458200" cy="35179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3600" b="1" smtClean="0"/>
              <a:t>Recap (CSP as search &amp; Constraint Networks)</a:t>
            </a:r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3600" smtClean="0">
                <a:solidFill>
                  <a:schemeClr val="bg2"/>
                </a:solidFill>
              </a:rPr>
              <a:t>Arc Consistency Algorithm</a:t>
            </a:r>
          </a:p>
          <a:p>
            <a:pPr eaLnBrk="1" hangingPunct="1">
              <a:buFontTx/>
              <a:buChar char="•"/>
            </a:pPr>
            <a:r>
              <a:rPr lang="en-US" sz="3600" smtClean="0">
                <a:solidFill>
                  <a:schemeClr val="bg2"/>
                </a:solidFill>
              </a:rPr>
              <a:t>Domain  splitting</a:t>
            </a:r>
          </a:p>
          <a:p>
            <a:pPr eaLnBrk="1" hangingPunct="1"/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endParaRPr lang="en-US" sz="36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24B4BA7-C0B0-4F12-A21C-4F72083FAC24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04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Standard Search vs. Specific R&amp;R systems</a:t>
            </a:r>
          </a:p>
        </p:txBody>
      </p:sp>
      <p:sp>
        <p:nvSpPr>
          <p:cNvPr id="30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714356"/>
            <a:ext cx="8929687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Constraint Satisfaction (Problems):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accent2"/>
                </a:solidFill>
              </a:rPr>
              <a:t>State: </a:t>
            </a:r>
            <a:r>
              <a:rPr lang="en-US" dirty="0" smtClean="0"/>
              <a:t>assignments of values to a subset of the variables</a:t>
            </a:r>
            <a:endParaRPr lang="en-US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accent2"/>
                </a:solidFill>
              </a:rPr>
              <a:t>Successor function: </a:t>
            </a:r>
            <a:r>
              <a:rPr lang="en-US" dirty="0" smtClean="0">
                <a:solidFill>
                  <a:schemeClr val="accent4"/>
                </a:solidFill>
              </a:rPr>
              <a:t>assign values to a “free” variable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accent2"/>
                </a:solidFill>
              </a:rPr>
              <a:t>Goal test: </a:t>
            </a:r>
            <a:r>
              <a:rPr lang="en-US" dirty="0" smtClean="0">
                <a:solidFill>
                  <a:schemeClr val="accent4"/>
                </a:solidFill>
              </a:rPr>
              <a:t>set of constraints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accent6"/>
                </a:solidFill>
              </a:rPr>
              <a:t>Solution: </a:t>
            </a:r>
            <a:r>
              <a:rPr lang="en-US" dirty="0" smtClean="0">
                <a:solidFill>
                  <a:schemeClr val="accent4"/>
                </a:solidFill>
              </a:rPr>
              <a:t>possible world that satisfies the constraints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chemeClr val="accent6"/>
                </a:solidFill>
              </a:rPr>
              <a:t>Heuristic function: </a:t>
            </a:r>
            <a:r>
              <a:rPr lang="en-US" i="1" dirty="0" smtClean="0">
                <a:solidFill>
                  <a:schemeClr val="accent4"/>
                </a:solidFill>
              </a:rPr>
              <a:t>none (all solutions at the same distance from start)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 smtClean="0"/>
              <a:t>Planning 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State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Successor function</a:t>
            </a:r>
            <a:endParaRPr lang="en-US" sz="1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Goal test</a:t>
            </a:r>
            <a:endParaRPr lang="en-US" sz="1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6"/>
                </a:solidFill>
              </a:rPr>
              <a:t>Solution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6"/>
                </a:solidFill>
              </a:rPr>
              <a:t>Heuristic function</a:t>
            </a:r>
            <a:endParaRPr lang="en-US" sz="1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 smtClean="0"/>
              <a:t>Query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State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Successor function</a:t>
            </a:r>
            <a:endParaRPr lang="en-US" sz="1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/>
                </a:solidFill>
              </a:rPr>
              <a:t>Goal test</a:t>
            </a:r>
            <a:endParaRPr lang="en-US" sz="1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Solution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Heuristic function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5C52B82-C0C0-4AF2-8827-904EBFBA7E2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Recap: We can do much better..</a:t>
            </a:r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458200" cy="696912"/>
          </a:xfrm>
        </p:spPr>
        <p:txBody>
          <a:bodyPr/>
          <a:lstStyle/>
          <a:p>
            <a:pPr marL="533400" indent="-533400" eaLnBrk="1" hangingPunct="1">
              <a:buFontTx/>
              <a:buChar char="•"/>
            </a:pPr>
            <a:r>
              <a:rPr lang="en-US" smtClean="0"/>
              <a:t>Build a </a:t>
            </a:r>
            <a:r>
              <a:rPr lang="en-US" smtClean="0">
                <a:solidFill>
                  <a:schemeClr val="accent2"/>
                </a:solidFill>
              </a:rPr>
              <a:t>constraint network</a:t>
            </a:r>
            <a:r>
              <a:rPr lang="en-US" smtClean="0"/>
              <a:t>:</a:t>
            </a:r>
          </a:p>
          <a:p>
            <a:pPr marL="914400" lvl="1" indent="-457200" eaLnBrk="1" hangingPunct="1"/>
            <a:endParaRPr lang="en-US" smtClean="0"/>
          </a:p>
          <a:p>
            <a:pPr marL="1295400" lvl="2" indent="-381000" eaLnBrk="1" hangingPunct="1">
              <a:buFont typeface="Arial Unicode MS" pitchFamily="34" charset="-128"/>
              <a:buNone/>
            </a:pPr>
            <a:endParaRPr lang="en-US" sz="2400" smtClean="0"/>
          </a:p>
          <a:p>
            <a:pPr marL="1295400" lvl="2" indent="-381000"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205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2133600"/>
            <a:ext cx="4319587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395288" y="3644900"/>
            <a:ext cx="845820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Enforce </a:t>
            </a:r>
            <a:r>
              <a:rPr lang="en-US">
                <a:solidFill>
                  <a:schemeClr val="accent2"/>
                </a:solidFill>
                <a:latin typeface="Arial Unicode MS" pitchFamily="34" charset="-128"/>
              </a:rPr>
              <a:t>domain and arc consistency</a:t>
            </a:r>
            <a:endParaRPr lang="en-US">
              <a:latin typeface="Arial Unicode MS" pitchFamily="34" charset="-128"/>
            </a:endParaRPr>
          </a:p>
          <a:p>
            <a:pPr marL="914400" lvl="1" indent="-45720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</a:pPr>
            <a:endParaRPr lang="en-US" sz="2400">
              <a:latin typeface="Arial Unicode MS" pitchFamily="34" charset="-128"/>
            </a:endParaRPr>
          </a:p>
          <a:p>
            <a:pPr marL="1295400" lvl="2" indent="-381000">
              <a:spcBef>
                <a:spcPct val="20000"/>
              </a:spcBef>
              <a:buFont typeface="Arial Unicode MS" pitchFamily="34" charset="-128"/>
              <a:buNone/>
            </a:pPr>
            <a:endParaRPr lang="en-US" sz="2400">
              <a:latin typeface="Arial Unicode MS" pitchFamily="34" charset="-128"/>
            </a:endParaRPr>
          </a:p>
          <a:p>
            <a:pPr marL="1295400" lvl="2" indent="-38100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latin typeface="Arial Unicode MS" pitchFamily="34" charset="-128"/>
            </a:endParaRPr>
          </a:p>
        </p:txBody>
      </p:sp>
      <p:pic>
        <p:nvPicPr>
          <p:cNvPr id="205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475" y="4652963"/>
            <a:ext cx="22320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73663" y="908050"/>
            <a:ext cx="3970337" cy="265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35BED3E-E377-444A-9895-6DB00BEA24B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071563"/>
            <a:ext cx="8458200" cy="449580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3600" smtClean="0">
                <a:solidFill>
                  <a:schemeClr val="bg2"/>
                </a:solidFill>
              </a:rPr>
              <a:t>Recap</a:t>
            </a:r>
            <a:r>
              <a:rPr lang="en-US" sz="3600" b="1" smtClean="0"/>
              <a:t> </a:t>
            </a:r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sz="3600" smtClean="0"/>
              <a:t>Arc Consistency Algorithm</a:t>
            </a:r>
          </a:p>
          <a:p>
            <a:pPr lvl="1" eaLnBrk="1" hangingPunct="1"/>
            <a:r>
              <a:rPr lang="en-US" sz="3200" smtClean="0"/>
              <a:t>Abstract strategy</a:t>
            </a:r>
          </a:p>
          <a:p>
            <a:pPr lvl="1" eaLnBrk="1" hangingPunct="1"/>
            <a:r>
              <a:rPr lang="en-US" sz="3200" smtClean="0"/>
              <a:t>Details</a:t>
            </a:r>
          </a:p>
          <a:p>
            <a:pPr lvl="1" eaLnBrk="1" hangingPunct="1"/>
            <a:r>
              <a:rPr lang="en-US" sz="3200" smtClean="0"/>
              <a:t>Complexity</a:t>
            </a:r>
          </a:p>
          <a:p>
            <a:pPr lvl="1" eaLnBrk="1" hangingPunct="1"/>
            <a:r>
              <a:rPr lang="en-US" sz="3200" smtClean="0"/>
              <a:t>Interpreting the output</a:t>
            </a:r>
          </a:p>
          <a:p>
            <a:pPr eaLnBrk="1" hangingPunct="1">
              <a:buFontTx/>
              <a:buChar char="•"/>
            </a:pPr>
            <a:r>
              <a:rPr lang="en-US" sz="3600" smtClean="0"/>
              <a:t>Domain Splitting</a:t>
            </a:r>
          </a:p>
          <a:p>
            <a:pPr eaLnBrk="1" hangingPunct="1"/>
            <a:endParaRPr lang="en-US" sz="3600" smtClean="0">
              <a:solidFill>
                <a:schemeClr val="bg2"/>
              </a:solidFill>
            </a:endParaRPr>
          </a:p>
          <a:p>
            <a:pPr eaLnBrk="1" hangingPunct="1">
              <a:buFontTx/>
              <a:buChar char="•"/>
            </a:pPr>
            <a:endParaRPr lang="en-US" sz="360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F356B129-A7A2-4698-AFA5-3A4302AE306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Arc Consistency Algorithm: high level strategy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531225" cy="1655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mtClean="0"/>
              <a:t>Consider the arcs in turn, making each arc consistent.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mtClean="0"/>
              <a:t>BUT, arcs may need to be revisited whenever….</a:t>
            </a:r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468313" y="5157788"/>
            <a:ext cx="831691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 Unicode MS" pitchFamily="34" charset="-128"/>
              </a:rPr>
              <a:t>NOTE - Regardless of the order in which arcs are considered, we will terminate with the same </a:t>
            </a:r>
            <a:r>
              <a:rPr lang="en-US" sz="2400" dirty="0" smtClean="0">
                <a:latin typeface="Arial Unicode MS" pitchFamily="34" charset="-128"/>
              </a:rPr>
              <a:t>result</a:t>
            </a:r>
            <a:endParaRPr lang="en-US" sz="2400" dirty="0">
              <a:latin typeface="Arial Unicode MS" pitchFamily="34" charset="-128"/>
            </a:endParaRPr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4337050" y="2852738"/>
            <a:ext cx="184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pic>
        <p:nvPicPr>
          <p:cNvPr id="3081" name="Picture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3573463"/>
            <a:ext cx="223202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CF7F2AD-33E1-4CFB-96E7-882B49E647B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1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 arcs need to be revisited?</a:t>
            </a:r>
          </a:p>
        </p:txBody>
      </p:sp>
      <p:sp>
        <p:nvSpPr>
          <p:cNvPr id="4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3"/>
            <a:ext cx="8964612" cy="1306512"/>
          </a:xfrm>
        </p:spPr>
        <p:txBody>
          <a:bodyPr/>
          <a:lstStyle/>
          <a:p>
            <a:pPr eaLnBrk="1" hangingPunct="1"/>
            <a:r>
              <a:rPr lang="en-US" smtClean="0"/>
              <a:t>When we reduce the domain of a variable </a:t>
            </a:r>
            <a:r>
              <a:rPr lang="en-US" i="1" smtClean="0"/>
              <a:t>X</a:t>
            </a:r>
            <a:r>
              <a:rPr lang="en-US" smtClean="0"/>
              <a:t>  to make an arc </a:t>
            </a:r>
            <a:r>
              <a:rPr lang="en-US" i="1" smtClean="0">
                <a:sym typeface="Symbol" pitchFamily="18" charset="2"/>
              </a:rPr>
              <a:t></a:t>
            </a:r>
            <a:r>
              <a:rPr lang="en-US" i="1" smtClean="0"/>
              <a:t>X,c</a:t>
            </a:r>
            <a:r>
              <a:rPr lang="en-US" i="1" smtClean="0">
                <a:sym typeface="Symbol" pitchFamily="18" charset="2"/>
              </a:rPr>
              <a:t></a:t>
            </a:r>
            <a:r>
              <a:rPr lang="en-US" smtClean="0"/>
              <a:t>  arc consistent, we add……</a:t>
            </a:r>
          </a:p>
          <a:p>
            <a:pPr lvl="1" eaLnBrk="1" hangingPunct="1">
              <a:buFontTx/>
              <a:buNone/>
            </a:pPr>
            <a:endParaRPr lang="en-US" i="1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9388" y="4857750"/>
            <a:ext cx="896461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kern="0" dirty="0">
                <a:latin typeface="+mn-lt"/>
              </a:rPr>
              <a:t>You do not need to add other arcs </a:t>
            </a:r>
            <a:r>
              <a:rPr lang="en-US" i="1" kern="0" dirty="0">
                <a:latin typeface="+mn-lt"/>
                <a:sym typeface="Symbol" pitchFamily="18" charset="2"/>
              </a:rPr>
              <a:t></a:t>
            </a:r>
            <a:r>
              <a:rPr lang="en-US" i="1" kern="0" dirty="0" err="1">
                <a:latin typeface="+mn-lt"/>
              </a:rPr>
              <a:t>X,c</a:t>
            </a:r>
            <a:r>
              <a:rPr lang="en-US" i="1" kern="0" dirty="0">
                <a:latin typeface="+mn-lt"/>
              </a:rPr>
              <a:t>'</a:t>
            </a:r>
            <a:r>
              <a:rPr lang="en-US" i="1" kern="0" dirty="0">
                <a:latin typeface="+mn-lt"/>
                <a:sym typeface="Symbol" pitchFamily="18" charset="2"/>
              </a:rPr>
              <a:t></a:t>
            </a:r>
            <a:r>
              <a:rPr lang="en-US" kern="0" dirty="0">
                <a:latin typeface="+mn-lt"/>
              </a:rPr>
              <a:t> , </a:t>
            </a:r>
            <a:r>
              <a:rPr lang="en-US" i="1" kern="0" dirty="0">
                <a:latin typeface="+mn-lt"/>
              </a:rPr>
              <a:t>c </a:t>
            </a:r>
            <a:r>
              <a:rPr lang="en-US" i="1" kern="0" dirty="0">
                <a:latin typeface="+mn-lt"/>
                <a:sym typeface="Symbol" pitchFamily="18" charset="2"/>
              </a:rPr>
              <a:t></a:t>
            </a:r>
            <a:r>
              <a:rPr lang="en-US" kern="0" dirty="0">
                <a:latin typeface="+mn-lt"/>
              </a:rPr>
              <a:t> </a:t>
            </a:r>
            <a:r>
              <a:rPr lang="en-US" i="1" kern="0" dirty="0">
                <a:latin typeface="+mn-lt"/>
              </a:rPr>
              <a:t>c‘</a:t>
            </a:r>
            <a:r>
              <a:rPr lang="en-US" kern="0" dirty="0">
                <a:latin typeface="+mn-lt"/>
              </a:rPr>
              <a:t>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If an arc </a:t>
            </a:r>
            <a:r>
              <a:rPr lang="en-US" sz="2400" i="1" kern="0" dirty="0">
                <a:latin typeface="+mn-lt"/>
                <a:sym typeface="Symbol" pitchFamily="18" charset="2"/>
              </a:rPr>
              <a:t></a:t>
            </a:r>
            <a:r>
              <a:rPr lang="en-US" sz="2400" i="1" kern="0" dirty="0" err="1">
                <a:latin typeface="+mn-lt"/>
              </a:rPr>
              <a:t>X,c</a:t>
            </a:r>
            <a:r>
              <a:rPr lang="en-US" sz="2400" i="1" kern="0" dirty="0">
                <a:latin typeface="+mn-lt"/>
              </a:rPr>
              <a:t>'</a:t>
            </a:r>
            <a:r>
              <a:rPr lang="en-US" sz="2400" i="1" kern="0" dirty="0">
                <a:latin typeface="+mn-lt"/>
                <a:sym typeface="Symbol" pitchFamily="18" charset="2"/>
              </a:rPr>
              <a:t></a:t>
            </a:r>
            <a:r>
              <a:rPr lang="en-US" sz="2400" kern="0" dirty="0">
                <a:latin typeface="+mn-lt"/>
              </a:rPr>
              <a:t> was arc consistent before, it will still be arc consistent (in the ``for all'' we'll just check fewer values)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20000"/>
              <a:defRPr/>
            </a:pPr>
            <a:endParaRPr lang="en-US" sz="2400" kern="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1785938"/>
            <a:ext cx="4143375" cy="954087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every arc </a:t>
            </a:r>
            <a:r>
              <a:rPr lang="en-US" i="1" dirty="0">
                <a:latin typeface="+mj-lt"/>
                <a:sym typeface="Symbol" pitchFamily="18" charset="2"/>
              </a:rPr>
              <a:t></a:t>
            </a:r>
            <a:r>
              <a:rPr lang="en-US" i="1" dirty="0" err="1">
                <a:latin typeface="+mj-lt"/>
              </a:rPr>
              <a:t>Z,c</a:t>
            </a:r>
            <a:r>
              <a:rPr lang="en-US" i="1" dirty="0">
                <a:latin typeface="+mj-lt"/>
              </a:rPr>
              <a:t>'</a:t>
            </a:r>
            <a:r>
              <a:rPr lang="en-US" i="1" dirty="0">
                <a:latin typeface="+mj-lt"/>
                <a:sym typeface="Symbol" pitchFamily="18" charset="2"/>
              </a:rPr>
              <a:t></a:t>
            </a:r>
            <a:r>
              <a:rPr lang="en-US" dirty="0">
                <a:latin typeface="+mj-lt"/>
              </a:rPr>
              <a:t> where </a:t>
            </a:r>
            <a:r>
              <a:rPr lang="en-US" i="1" dirty="0">
                <a:latin typeface="+mj-lt"/>
              </a:rPr>
              <a:t>c'</a:t>
            </a:r>
            <a:r>
              <a:rPr lang="en-US" dirty="0">
                <a:latin typeface="+mj-lt"/>
              </a:rPr>
              <a:t>  involves </a:t>
            </a:r>
            <a:r>
              <a:rPr lang="en-US" i="1" dirty="0">
                <a:latin typeface="+mj-lt"/>
              </a:rPr>
              <a:t>Z</a:t>
            </a:r>
            <a:r>
              <a:rPr lang="en-US" dirty="0">
                <a:latin typeface="+mj-lt"/>
              </a:rPr>
              <a:t> and</a:t>
            </a:r>
            <a:r>
              <a:rPr lang="en-US" i="1" dirty="0">
                <a:latin typeface="+mj-lt"/>
              </a:rPr>
              <a:t> X</a:t>
            </a:r>
            <a:r>
              <a:rPr lang="en-US" dirty="0">
                <a:latin typeface="+mj-lt"/>
              </a:rPr>
              <a:t>:</a:t>
            </a:r>
          </a:p>
        </p:txBody>
      </p:sp>
      <p:sp>
        <p:nvSpPr>
          <p:cNvPr id="4125" name="Rectangle 8"/>
          <p:cNvSpPr>
            <a:spLocks noChangeArrowheads="1"/>
          </p:cNvSpPr>
          <p:nvPr/>
        </p:nvSpPr>
        <p:spPr bwMode="auto">
          <a:xfrm>
            <a:off x="285750" y="2714625"/>
            <a:ext cx="8643938" cy="2214563"/>
          </a:xfrm>
          <a:prstGeom prst="rect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0"/>
            <a:ext cx="8534400" cy="685800"/>
          </a:xfrm>
          <a:solidFill>
            <a:schemeClr val="accent3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Arc Consistency Algorithm (for binary 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472" y="610136"/>
            <a:ext cx="8183651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j-lt"/>
              </a:rPr>
              <a:t>1: </a:t>
            </a:r>
            <a:r>
              <a:rPr lang="en-US" sz="1600" b="1" dirty="0" smtClean="0">
                <a:latin typeface="+mj-lt"/>
              </a:rPr>
              <a:t>Procedure</a:t>
            </a:r>
            <a:r>
              <a:rPr lang="en-US" sz="1600" dirty="0" smtClean="0">
                <a:latin typeface="+mj-lt"/>
              </a:rPr>
              <a:t> GAC(</a:t>
            </a:r>
            <a:r>
              <a:rPr lang="en-US" sz="1600" dirty="0" err="1" smtClean="0">
                <a:latin typeface="+mj-lt"/>
              </a:rPr>
              <a:t>V,dom,C</a:t>
            </a:r>
            <a:r>
              <a:rPr lang="en-US" sz="1600" dirty="0" smtClean="0">
                <a:latin typeface="+mj-lt"/>
              </a:rPr>
              <a:t>)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2:           </a:t>
            </a:r>
            <a:r>
              <a:rPr lang="en-US" sz="1600" b="1" dirty="0" smtClean="0">
                <a:latin typeface="+mj-lt"/>
              </a:rPr>
              <a:t>Inputs</a:t>
            </a:r>
            <a:r>
              <a:rPr lang="en-US" sz="1600" dirty="0" smtClean="0">
                <a:latin typeface="+mj-lt"/>
              </a:rPr>
              <a:t/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3:                     V: a set of variables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4:                     </a:t>
            </a:r>
            <a:r>
              <a:rPr lang="en-US" sz="1600" dirty="0" err="1" smtClean="0">
                <a:latin typeface="+mj-lt"/>
              </a:rPr>
              <a:t>dom</a:t>
            </a:r>
            <a:r>
              <a:rPr lang="en-US" sz="1600" dirty="0" smtClean="0">
                <a:latin typeface="+mj-lt"/>
              </a:rPr>
              <a:t>: a function such that </a:t>
            </a:r>
            <a:r>
              <a:rPr lang="en-US" sz="1600" dirty="0" err="1" smtClean="0">
                <a:latin typeface="+mj-lt"/>
              </a:rPr>
              <a:t>dom</a:t>
            </a:r>
            <a:r>
              <a:rPr lang="en-US" sz="1600" dirty="0" smtClean="0">
                <a:latin typeface="+mj-lt"/>
              </a:rPr>
              <a:t>(X) is the domain of variable X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5:                     C: set of constraints to be satisfied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6:           </a:t>
            </a:r>
            <a:r>
              <a:rPr lang="en-US" sz="1600" b="1" dirty="0" smtClean="0">
                <a:latin typeface="+mj-lt"/>
              </a:rPr>
              <a:t>Output</a:t>
            </a:r>
            <a:r>
              <a:rPr lang="en-US" sz="1600" dirty="0" smtClean="0">
                <a:latin typeface="+mj-lt"/>
              </a:rPr>
              <a:t/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7:                     arc-consistent domains for each variable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8:           </a:t>
            </a:r>
            <a:r>
              <a:rPr lang="en-US" sz="1600" b="1" dirty="0" smtClean="0">
                <a:latin typeface="+mj-lt"/>
              </a:rPr>
              <a:t>Local</a:t>
            </a:r>
            <a:r>
              <a:rPr lang="en-US" sz="1600" dirty="0" smtClean="0">
                <a:latin typeface="+mj-lt"/>
              </a:rPr>
              <a:t/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9:                     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is a set of values for each variable X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10:                     TDA is a set of arcs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11:           </a:t>
            </a:r>
            <a:r>
              <a:rPr lang="en-US" sz="1600" b="1" dirty="0" smtClean="0">
                <a:latin typeface="+mj-lt"/>
              </a:rPr>
              <a:t>for each</a:t>
            </a:r>
            <a:r>
              <a:rPr lang="en-US" sz="1600" dirty="0" smtClean="0">
                <a:latin typeface="+mj-lt"/>
              </a:rPr>
              <a:t> variable X </a:t>
            </a:r>
            <a:r>
              <a:rPr lang="en-US" sz="1600" b="1" dirty="0" smtClean="0">
                <a:latin typeface="+mj-lt"/>
              </a:rPr>
              <a:t>do</a:t>
            </a:r>
            <a:r>
              <a:rPr lang="en-US" sz="1600" dirty="0" smtClean="0">
                <a:latin typeface="+mj-lt"/>
              </a:rPr>
              <a:t>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12:                     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←</a:t>
            </a:r>
            <a:r>
              <a:rPr lang="en-US" sz="1600" dirty="0" err="1" smtClean="0">
                <a:latin typeface="+mj-lt"/>
              </a:rPr>
              <a:t>dom</a:t>
            </a:r>
            <a:r>
              <a:rPr lang="en-US" sz="1600" dirty="0" smtClean="0">
                <a:latin typeface="+mj-lt"/>
              </a:rPr>
              <a:t>(X)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13:                     TDA ←{〈</a:t>
            </a:r>
            <a:r>
              <a:rPr lang="en-US" sz="1600" dirty="0" err="1" smtClean="0">
                <a:latin typeface="+mj-lt"/>
              </a:rPr>
              <a:t>X,c</a:t>
            </a:r>
            <a:r>
              <a:rPr lang="en-US" sz="1600" dirty="0" smtClean="0">
                <a:latin typeface="+mj-lt"/>
              </a:rPr>
              <a:t>〉| </a:t>
            </a:r>
            <a:r>
              <a:rPr lang="en-US" sz="1600" dirty="0" err="1" smtClean="0">
                <a:latin typeface="+mj-lt"/>
              </a:rPr>
              <a:t>c∈C</a:t>
            </a:r>
            <a:r>
              <a:rPr lang="en-US" sz="1600" dirty="0" smtClean="0">
                <a:latin typeface="+mj-lt"/>
              </a:rPr>
              <a:t>  and </a:t>
            </a:r>
            <a:r>
              <a:rPr lang="en-US" sz="1600" dirty="0" err="1" smtClean="0">
                <a:latin typeface="+mj-lt"/>
              </a:rPr>
              <a:t>X∈scope</a:t>
            </a:r>
            <a:r>
              <a:rPr lang="en-US" sz="1600" dirty="0" smtClean="0">
                <a:latin typeface="+mj-lt"/>
              </a:rPr>
              <a:t>(c)}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14:           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15:           </a:t>
            </a:r>
            <a:r>
              <a:rPr lang="en-US" sz="1600" b="1" dirty="0" smtClean="0">
                <a:latin typeface="+mj-lt"/>
              </a:rPr>
              <a:t>while</a:t>
            </a:r>
            <a:r>
              <a:rPr lang="en-US" sz="1600" dirty="0" smtClean="0">
                <a:latin typeface="+mj-lt"/>
              </a:rPr>
              <a:t> (TDA ≠{})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16:                     </a:t>
            </a:r>
            <a:r>
              <a:rPr lang="en-US" sz="1600" b="1" dirty="0" smtClean="0">
                <a:latin typeface="+mj-lt"/>
              </a:rPr>
              <a:t>select</a:t>
            </a:r>
            <a:r>
              <a:rPr lang="en-US" sz="1600" dirty="0" smtClean="0">
                <a:latin typeface="+mj-lt"/>
              </a:rPr>
              <a:t> 〈</a:t>
            </a:r>
            <a:r>
              <a:rPr lang="en-US" sz="1600" dirty="0" err="1" smtClean="0">
                <a:latin typeface="+mj-lt"/>
              </a:rPr>
              <a:t>X,c</a:t>
            </a:r>
            <a:r>
              <a:rPr lang="en-US" sz="1600" dirty="0" smtClean="0">
                <a:latin typeface="+mj-lt"/>
              </a:rPr>
              <a:t>〉 ∈TDA;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17:                     TDA ←TDA  \ {〈</a:t>
            </a:r>
            <a:r>
              <a:rPr lang="en-US" sz="1600" dirty="0" err="1" smtClean="0">
                <a:latin typeface="+mj-lt"/>
              </a:rPr>
              <a:t>X,c</a:t>
            </a:r>
            <a:r>
              <a:rPr lang="en-US" sz="1600" dirty="0" smtClean="0">
                <a:latin typeface="+mj-lt"/>
              </a:rPr>
              <a:t>〉};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18:                     ND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←{x| x ∈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and there is </a:t>
            </a:r>
            <a:r>
              <a:rPr lang="en-US" sz="1600" dirty="0" err="1" smtClean="0">
                <a:latin typeface="+mj-lt"/>
              </a:rPr>
              <a:t>y</a:t>
            </a:r>
            <a:r>
              <a:rPr lang="en-US" sz="1600" baseline="-25000" dirty="0" err="1" smtClean="0">
                <a:latin typeface="+mj-lt"/>
              </a:rPr>
              <a:t>i</a:t>
            </a:r>
            <a:r>
              <a:rPr lang="en-US" sz="1600" dirty="0" smtClean="0">
                <a:latin typeface="+mj-lt"/>
              </a:rPr>
              <a:t> ∈</a:t>
            </a:r>
            <a:r>
              <a:rPr lang="en-US" sz="1600" b="1" dirty="0" err="1" smtClean="0">
                <a:latin typeface="+mj-lt"/>
              </a:rPr>
              <a:t>D</a:t>
            </a:r>
            <a:r>
              <a:rPr lang="en-US" sz="1600" baseline="-25000" dirty="0" err="1" smtClean="0">
                <a:latin typeface="+mj-lt"/>
              </a:rPr>
              <a:t>Yi</a:t>
            </a:r>
            <a:r>
              <a:rPr lang="en-US" sz="1600" dirty="0" smtClean="0">
                <a:latin typeface="+mj-lt"/>
              </a:rPr>
              <a:t> </a:t>
            </a:r>
            <a:r>
              <a:rPr lang="en-US" sz="1600" dirty="0" smtClean="0"/>
              <a:t>{X=</a:t>
            </a:r>
            <a:r>
              <a:rPr lang="en-US" sz="1600" dirty="0" err="1" smtClean="0"/>
              <a:t>x,Y</a:t>
            </a:r>
            <a:r>
              <a:rPr lang="en-US" sz="1600" dirty="0" smtClean="0"/>
              <a:t>=y}∈c }; </a:t>
            </a:r>
            <a:r>
              <a:rPr lang="en-US" sz="1600" dirty="0" smtClean="0">
                <a:latin typeface="+mj-lt"/>
              </a:rPr>
              <a:t/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19:                     </a:t>
            </a:r>
            <a:r>
              <a:rPr lang="en-US" sz="1600" b="1" dirty="0" smtClean="0">
                <a:latin typeface="+mj-lt"/>
              </a:rPr>
              <a:t>if</a:t>
            </a:r>
            <a:r>
              <a:rPr lang="en-US" sz="1600" dirty="0" smtClean="0">
                <a:latin typeface="+mj-lt"/>
              </a:rPr>
              <a:t> (ND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≠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) </a:t>
            </a:r>
            <a:r>
              <a:rPr lang="en-US" sz="1600" b="1" dirty="0" smtClean="0">
                <a:latin typeface="+mj-lt"/>
              </a:rPr>
              <a:t>then</a:t>
            </a:r>
            <a:r>
              <a:rPr lang="en-US" sz="1600" dirty="0" smtClean="0">
                <a:latin typeface="+mj-lt"/>
              </a:rPr>
              <a:t>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20:                               TDA ←TDA ∪{〈</a:t>
            </a:r>
            <a:r>
              <a:rPr lang="en-US" sz="1600" dirty="0" err="1" smtClean="0">
                <a:latin typeface="+mj-lt"/>
              </a:rPr>
              <a:t>Z,c</a:t>
            </a:r>
            <a:r>
              <a:rPr lang="en-US" sz="1600" dirty="0" smtClean="0">
                <a:latin typeface="+mj-lt"/>
              </a:rPr>
              <a:t>'〉|X ∈scope(c'), c' is not c, </a:t>
            </a:r>
            <a:r>
              <a:rPr lang="en-US" sz="1600" dirty="0" err="1" smtClean="0">
                <a:latin typeface="+mj-lt"/>
              </a:rPr>
              <a:t>Z∈scope</a:t>
            </a:r>
            <a:r>
              <a:rPr lang="en-US" sz="1600" dirty="0" smtClean="0">
                <a:latin typeface="+mj-lt"/>
              </a:rPr>
              <a:t>(c') \ {X} }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21:                               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←ND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 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22:                     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23:           </a:t>
            </a:r>
            <a:br>
              <a:rPr lang="en-US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24:           </a:t>
            </a:r>
            <a:r>
              <a:rPr lang="en-US" sz="1600" b="1" dirty="0" smtClean="0">
                <a:latin typeface="+mj-lt"/>
              </a:rPr>
              <a:t>return</a:t>
            </a:r>
            <a:r>
              <a:rPr lang="en-US" sz="1600" dirty="0" smtClean="0">
                <a:latin typeface="+mj-lt"/>
              </a:rPr>
              <a:t> {</a:t>
            </a:r>
            <a:r>
              <a:rPr lang="en-US" sz="1600" b="1" dirty="0" smtClean="0">
                <a:latin typeface="+mj-lt"/>
              </a:rPr>
              <a:t>D</a:t>
            </a:r>
            <a:r>
              <a:rPr lang="en-US" sz="1600" baseline="-25000" dirty="0" smtClean="0">
                <a:latin typeface="+mj-lt"/>
              </a:rPr>
              <a:t>X</a:t>
            </a:r>
            <a:r>
              <a:rPr lang="en-US" sz="1600" dirty="0" smtClean="0">
                <a:latin typeface="+mj-lt"/>
              </a:rPr>
              <a:t>| X  is a variable} </a:t>
            </a:r>
          </a:p>
          <a:p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CPSC 322, Lecture 13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44D397D-6A66-4507-B77C-AE262E333955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18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534400" cy="685800"/>
          </a:xfrm>
        </p:spPr>
        <p:txBody>
          <a:bodyPr/>
          <a:lstStyle/>
          <a:p>
            <a:pPr eaLnBrk="1" hangingPunct="1"/>
            <a:r>
              <a:rPr lang="en-US" smtClean="0"/>
              <a:t>Arc Consistency Algorithm: Complexity</a:t>
            </a:r>
          </a:p>
        </p:txBody>
      </p:sp>
      <p:sp>
        <p:nvSpPr>
          <p:cNvPr id="6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20653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dirty="0" smtClean="0"/>
              <a:t>Let’s determine Worst-case complexity of this procedure (compare with DFS			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let the </a:t>
            </a:r>
            <a:r>
              <a:rPr lang="en-US" dirty="0" smtClean="0">
                <a:solidFill>
                  <a:schemeClr val="accent2"/>
                </a:solidFill>
              </a:rPr>
              <a:t>max size of a variable domain</a:t>
            </a:r>
            <a:r>
              <a:rPr lang="en-US" dirty="0" smtClean="0"/>
              <a:t> be </a:t>
            </a:r>
            <a:r>
              <a:rPr lang="en-US" b="1" i="1" dirty="0" smtClean="0"/>
              <a:t>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let the </a:t>
            </a:r>
            <a:r>
              <a:rPr lang="en-US" dirty="0" smtClean="0">
                <a:solidFill>
                  <a:schemeClr val="accent2"/>
                </a:solidFill>
              </a:rPr>
              <a:t>number of variables</a:t>
            </a:r>
            <a:r>
              <a:rPr lang="en-US" dirty="0" smtClean="0"/>
              <a:t> be </a:t>
            </a:r>
            <a:r>
              <a:rPr lang="en-US" b="1" i="1" dirty="0" smtClean="0"/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The max number of binary constraints is…….</a:t>
            </a:r>
          </a:p>
        </p:txBody>
      </p:sp>
      <p:sp>
        <p:nvSpPr>
          <p:cNvPr id="6187" name="Rectangle 4"/>
          <p:cNvSpPr>
            <a:spLocks noChangeArrowheads="1"/>
          </p:cNvSpPr>
          <p:nvPr/>
        </p:nvSpPr>
        <p:spPr bwMode="auto">
          <a:xfrm>
            <a:off x="250825" y="3500438"/>
            <a:ext cx="8458200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How many times the same arc can be inserted in the ToDoArc list?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Arial Unicode MS" pitchFamily="34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>
                <a:latin typeface="Arial Unicode MS" pitchFamily="34" charset="-128"/>
              </a:rPr>
              <a:t>How many steps are involved in checking the consistency of an arc?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30519</TotalTime>
  <Words>1223</Words>
  <Application>Microsoft Office PowerPoint</Application>
  <PresentationFormat>On-screen Show (4:3)</PresentationFormat>
  <Paragraphs>193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Lecture Overview</vt:lpstr>
      <vt:lpstr>Standard Search vs. Specific R&amp;R systems</vt:lpstr>
      <vt:lpstr>Recap: We can do much better..</vt:lpstr>
      <vt:lpstr>Lecture Overview</vt:lpstr>
      <vt:lpstr>Arc Consistency Algorithm: high level strategy</vt:lpstr>
      <vt:lpstr>What  arcs need to be revisited?</vt:lpstr>
      <vt:lpstr>Arc Consistency Algorithm (for binary C)</vt:lpstr>
      <vt:lpstr>Arc Consistency Algorithm: Complexity</vt:lpstr>
      <vt:lpstr>Arc Consistency Algorithm: Interpreting Outcomes</vt:lpstr>
      <vt:lpstr>Lecture Overview</vt:lpstr>
      <vt:lpstr>Domain splitting (or case analysis)</vt:lpstr>
      <vt:lpstr>But what is the advantage?</vt:lpstr>
      <vt:lpstr>Searching by domain splitting</vt:lpstr>
      <vt:lpstr>Learning Goals for today’s class</vt:lpstr>
      <vt:lpstr>Next Class (Chpt. 4.8)</vt:lpstr>
      <vt:lpstr>K-ary vs. binary constraints</vt:lpstr>
    </vt:vector>
  </TitlesOfParts>
  <Company>UBC Computer Sciences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Carenini</cp:lastModifiedBy>
  <cp:revision>467</cp:revision>
  <dcterms:created xsi:type="dcterms:W3CDTF">2000-08-26T02:46:38Z</dcterms:created>
  <dcterms:modified xsi:type="dcterms:W3CDTF">2010-02-02T02:27:06Z</dcterms:modified>
</cp:coreProperties>
</file>