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98" r:id="rId2"/>
    <p:sldId id="404" r:id="rId3"/>
    <p:sldId id="440" r:id="rId4"/>
    <p:sldId id="438" r:id="rId5"/>
    <p:sldId id="439" r:id="rId6"/>
    <p:sldId id="409" r:id="rId7"/>
    <p:sldId id="410" r:id="rId8"/>
    <p:sldId id="411" r:id="rId9"/>
    <p:sldId id="412" r:id="rId10"/>
    <p:sldId id="413" r:id="rId11"/>
    <p:sldId id="442" r:id="rId12"/>
    <p:sldId id="433" r:id="rId13"/>
    <p:sldId id="414" r:id="rId14"/>
    <p:sldId id="427" r:id="rId15"/>
    <p:sldId id="443" r:id="rId16"/>
    <p:sldId id="416" r:id="rId17"/>
    <p:sldId id="417" r:id="rId18"/>
    <p:sldId id="423" r:id="rId19"/>
    <p:sldId id="424" r:id="rId20"/>
    <p:sldId id="435" r:id="rId21"/>
    <p:sldId id="425" r:id="rId22"/>
    <p:sldId id="422" r:id="rId23"/>
    <p:sldId id="428" r:id="rId24"/>
    <p:sldId id="444" r:id="rId25"/>
    <p:sldId id="437" r:id="rId26"/>
  </p:sldIdLst>
  <p:sldSz cx="9144000" cy="6858000" type="screen4x3"/>
  <p:notesSz cx="6997700" cy="9283700"/>
  <p:custDataLst>
    <p:tags r:id="rId29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99FF99"/>
    <a:srgbClr val="FF0066"/>
    <a:srgbClr val="33CC33"/>
    <a:srgbClr val="CC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34" autoAdjust="0"/>
    <p:restoredTop sz="86265" autoAdjust="0"/>
  </p:normalViewPr>
  <p:slideViewPr>
    <p:cSldViewPr>
      <p:cViewPr>
        <p:scale>
          <a:sx n="75" d="100"/>
          <a:sy n="75" d="100"/>
        </p:scale>
        <p:origin x="-22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602"/>
    </p:cViewPr>
  </p:sorterViewPr>
  <p:notesViewPr>
    <p:cSldViewPr>
      <p:cViewPr>
        <p:scale>
          <a:sx n="100" d="100"/>
          <a:sy n="100" d="100"/>
        </p:scale>
        <p:origin x="-864" y="282"/>
      </p:cViewPr>
      <p:guideLst>
        <p:guide orient="horz" pos="2924"/>
        <p:guide pos="22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9.wmf"/><Relationship Id="rId4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880BDED-C326-4E3F-B219-463325EF8A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l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0075"/>
            <a:ext cx="5130800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l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C0674EC4-2994-4B68-80D9-313B5A74B6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E2DA69-CB98-4DEC-BD58-D80F007CDC7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="1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BEB482-344A-4F1E-822A-1A282453BA67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1000" smtClean="0"/>
              <a:t>??the</a:t>
            </a:r>
          </a:p>
          <a:p>
            <a:pPr marL="0" lvl="1" eaLnBrk="1" hangingPunct="1"/>
            <a:r>
              <a:rPr lang="en-US" sz="2400" smtClean="0">
                <a:latin typeface="Arial Unicode MS" pitchFamily="34" charset="-128"/>
              </a:rPr>
              <a:t>DFS is one way of implementing generate-and-test</a:t>
            </a:r>
          </a:p>
          <a:p>
            <a:pPr eaLnBrk="1" hangingPunct="1"/>
            <a:r>
              <a:rPr lang="en-US" sz="1000" smtClean="0"/>
              <a:t>re are no costs, so there's no role for a heuristic function??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81FEA1-9FC9-43ED-89E1-D5921385ED19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CSPs can be mapped into search problems: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8FB41D-B9A7-47FD-B28F-D0FD3987973E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1000" smtClean="0"/>
              <a:t>We consider a path whose end node violates…..</a:t>
            </a:r>
          </a:p>
          <a:p>
            <a:pPr marL="0" lvl="1" eaLnBrk="1" hangingPunct="1"/>
            <a:r>
              <a:rPr lang="en-US" sz="2400" smtClean="0">
                <a:latin typeface="Arial Unicode MS" pitchFamily="34" charset="-128"/>
              </a:rPr>
              <a:t>this can yield us exponential savings over generate-and-test, though </a:t>
            </a:r>
            <a:r>
              <a:rPr lang="en-US" sz="2400" b="1" smtClean="0">
                <a:latin typeface="Arial Unicode MS" pitchFamily="34" charset="-128"/>
              </a:rPr>
              <a:t>it's still exponential</a:t>
            </a:r>
          </a:p>
          <a:p>
            <a:pPr eaLnBrk="1" hangingPunct="1"/>
            <a:endParaRPr lang="en-US" sz="100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EA431D-E6A2-4A52-BEE3-F4DF14F63D51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Generate and test is equivalent to not checking the constraints until the leaves</a:t>
            </a:r>
          </a:p>
          <a:p>
            <a:pPr eaLnBrk="1" hangingPunct="1"/>
            <a:r>
              <a:rPr lang="en-US" smtClean="0"/>
              <a:t>Remaining values heuristics : variable with fewest legal values (variable that generates less viable neighbors)</a:t>
            </a:r>
          </a:p>
          <a:p>
            <a:pPr eaLnBrk="1" hangingPunct="1"/>
            <a:r>
              <a:rPr lang="en-US" smtClean="0"/>
              <a:t>Degree Heuristic: variable involved in more constraints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1C3E9F-8337-4433-92F1-79F5533910ED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MAYBE DO NOT MENTION</a:t>
            </a:r>
          </a:p>
          <a:p>
            <a:pPr eaLnBrk="1" hangingPunct="1"/>
            <a:r>
              <a:rPr lang="en-US" smtClean="0"/>
              <a:t>Minimum remaining Vallues heuristics: chose the var with less legal values. Also called fail first heuristic because it picks the var that is most likely to cause a failure soon, thereby pruning the tree. In the extreme case if the var X has zero values, the MRV heuristic will select X and failure will be detected immediately – avoiding pointless search through other vars which always will fail when X is finally tested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8ED539-46F8-4F9A-B33A-3A682E3F0887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 Unicode MS" pitchFamily="34" charset="-128"/>
              </a:rPr>
              <a:t>Allows useful </a:t>
            </a:r>
            <a:r>
              <a:rPr lang="en-US" smtClean="0">
                <a:solidFill>
                  <a:schemeClr val="accent2"/>
                </a:solidFill>
                <a:latin typeface="Arial Unicode MS" pitchFamily="34" charset="-128"/>
              </a:rPr>
              <a:t>general-purpose</a:t>
            </a:r>
            <a:r>
              <a:rPr lang="en-US" smtClean="0">
                <a:latin typeface="Arial Unicode MS" pitchFamily="34" charset="-128"/>
              </a:rPr>
              <a:t> algorithms with more power than standard search algorithms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FC9231-6185-4C73-A273-BAB5DC9F12FE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61F9ED-A175-44C5-A571-D0D4555823D7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prune the domains as much as possible before selecting values from them.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BE7F6C-BFFC-4935-BB0F-5882DC03775B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 eaLnBrk="1" hangingPunct="1"/>
            <a:r>
              <a:rPr lang="en-US" sz="1000" smtClean="0"/>
              <a:t>When all of the </a:t>
            </a:r>
            <a:r>
              <a:rPr lang="en-US" sz="1000" smtClean="0">
                <a:solidFill>
                  <a:schemeClr val="accent2"/>
                </a:solidFill>
              </a:rPr>
              <a:t>constraints are binary</a:t>
            </a:r>
            <a:r>
              <a:rPr lang="en-US" sz="1000" smtClean="0"/>
              <a:t>, constraint nodes are not necessary: we can drop constraint nodes and use edges to indicate that a constraint holds between a pair of variables.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2CD0F2-9583-4C50-BD5B-891F0C76E448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C099B3-6DDE-4FF8-9C1D-824024E6A09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54BFDF-4ACC-4634-8797-2A5288395583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7E54AD-DA77-4DE5-8E24-4943697AC71B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3BAD9F-3E73-4A16-9EF0-88D94A8E89F7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3A284B-C06C-473D-B7F5-83F73819588E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FF0F51-F728-43A9-BE37-B3BA814F904E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695178-A852-4A3F-A4C1-4CB418D24C2A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DA0035-67EE-443A-85D2-9FEC8D9E5494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A </a:t>
            </a:r>
            <a:r>
              <a:rPr lang="en-US" b="1" smtClean="0"/>
              <a:t>possible world</a:t>
            </a:r>
            <a:r>
              <a:rPr lang="en-US" smtClean="0"/>
              <a:t> </a:t>
            </a:r>
            <a:r>
              <a:rPr lang="en-US" smtClean="0">
                <a:solidFill>
                  <a:schemeClr val="accent2"/>
                </a:solidFill>
              </a:rPr>
              <a:t>satisfies</a:t>
            </a:r>
            <a:r>
              <a:rPr lang="en-US" smtClean="0"/>
              <a:t> </a:t>
            </a:r>
            <a:r>
              <a:rPr lang="en-US" b="1" smtClean="0"/>
              <a:t>a set of constraints</a:t>
            </a:r>
            <a:r>
              <a:rPr lang="en-US" smtClean="0"/>
              <a:t> if the set of variables involved in each constraint take </a:t>
            </a:r>
          </a:p>
          <a:p>
            <a:pPr eaLnBrk="1" hangingPunct="1"/>
            <a:r>
              <a:rPr lang="en-US" smtClean="0"/>
              <a:t>values that are consistent with that constraint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13925B-71F6-4721-9E4A-74D0362BC633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r>
              <a:rPr lang="en-US" smtClean="0"/>
              <a:t>R&amp;R Sys  Representation and reasoning Systems</a:t>
            </a:r>
          </a:p>
          <a:p>
            <a:pPr marL="228600" indent="-228600" eaLnBrk="1" hangingPunct="1"/>
            <a:r>
              <a:rPr lang="en-US" smtClean="0"/>
              <a:t>Each cell is a R&amp;R system</a:t>
            </a:r>
          </a:p>
          <a:p>
            <a:pPr marL="228600" indent="-228600" eaLnBrk="1" hangingPunct="1"/>
            <a:r>
              <a:rPr lang="en-US" smtClean="0"/>
              <a:t>STRIPS  actions preconditions and effects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6CEABF-8216-4E0B-B272-DFB7510192D5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 Unicode MS" pitchFamily="34" charset="-128"/>
              </a:rPr>
              <a:t>Allows useful </a:t>
            </a:r>
            <a:r>
              <a:rPr lang="en-US" smtClean="0">
                <a:solidFill>
                  <a:schemeClr val="accent2"/>
                </a:solidFill>
                <a:latin typeface="Arial Unicode MS" pitchFamily="34" charset="-128"/>
              </a:rPr>
              <a:t>general-purpose</a:t>
            </a:r>
            <a:r>
              <a:rPr lang="en-US" smtClean="0">
                <a:latin typeface="Arial Unicode MS" pitchFamily="34" charset="-128"/>
              </a:rPr>
              <a:t> algorithms with more power than standard search algorithms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EE1AB4-9AB2-419A-B38F-4A8C4060DFE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7A16CA-F8ED-4745-8226-F8009101CCF4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The </a:t>
            </a:r>
            <a:r>
              <a:rPr lang="en-US" smtClean="0">
                <a:solidFill>
                  <a:schemeClr val="accent2"/>
                </a:solidFill>
              </a:rPr>
              <a:t>assignment space</a:t>
            </a:r>
            <a:r>
              <a:rPr lang="en-US" smtClean="0"/>
              <a:t> of a CSP is the space of possible worlds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853892-F6E2-46C2-AD6F-EBA2B0CFE971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6C38D2-4B39-499D-85B2-C3EE5A91F7AE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CSPs can be mapped into search problems: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BDA9EB-7794-4CC7-AC0E-BF6F581A79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B5765A-2E46-4ED2-AF1A-51AE05BFD9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E6D2D5E-2B93-4BBA-B39D-0513AE5D8A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C107D14-41A0-44CB-B508-398DA44463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C1643F7-C244-4E0D-AC1A-A9711F010E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D5C8CC-86EC-413F-B3F7-FC4C1EFAF8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7EEC52-50BD-4773-A835-BDDC53953E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12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B7E27A-A135-422B-B5E6-74B9717152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12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136AA-87EC-47C7-A65A-E21A98C262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12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82444C-BBDA-497E-9D4A-2C986E4AE8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BF4C1D-5A17-460A-9C91-F27F731888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99EE930-F78A-4F12-ADDF-998883E92C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CPSC 322, Lecture 12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67F11A71-610A-4911-A835-3BC1FC59D5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2000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22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notesSlide" Target="../notesSlides/notesSlide23.xml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7.bin"/><Relationship Id="rId9" Type="http://schemas.openxmlformats.org/officeDocument/2006/relationships/oleObject" Target="../embeddings/oleObject11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12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61A79C22-6BBF-44D7-9EA7-ACCE79B9440B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030" name="Rectangle 2"/>
          <p:cNvSpPr>
            <a:spLocks noChangeArrowheads="1"/>
          </p:cNvSpPr>
          <p:nvPr/>
        </p:nvSpPr>
        <p:spPr bwMode="auto">
          <a:xfrm>
            <a:off x="0" y="1557338"/>
            <a:ext cx="8763000" cy="39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accent2"/>
                </a:solidFill>
                <a:latin typeface="Arial Unicode MS" pitchFamily="34" charset="-128"/>
              </a:rPr>
              <a:t>CSPs: Search and Arc Consistency</a:t>
            </a:r>
            <a:endParaRPr lang="en-US" sz="4800" b="1" dirty="0">
              <a:latin typeface="Arial Unicode MS" pitchFamily="34" charset="-128"/>
            </a:endParaRPr>
          </a:p>
          <a:p>
            <a:pPr>
              <a:spcBef>
                <a:spcPct val="50000"/>
              </a:spcBef>
            </a:pPr>
            <a:r>
              <a:rPr lang="en-US" b="1" dirty="0">
                <a:latin typeface="Arial Unicode MS" pitchFamily="34" charset="-128"/>
              </a:rPr>
              <a:t>Computer Science cpsc322, Lecture 12</a:t>
            </a:r>
          </a:p>
          <a:p>
            <a:pPr>
              <a:spcBef>
                <a:spcPct val="50000"/>
              </a:spcBef>
            </a:pPr>
            <a:r>
              <a:rPr lang="en-US" b="1" i="1" dirty="0">
                <a:latin typeface="Arial Unicode MS" pitchFamily="34" charset="-128"/>
              </a:rPr>
              <a:t>(Textbook </a:t>
            </a:r>
            <a:r>
              <a:rPr lang="en-US" b="1" i="1" dirty="0" err="1">
                <a:latin typeface="Arial Unicode MS" pitchFamily="34" charset="-128"/>
              </a:rPr>
              <a:t>Chpt</a:t>
            </a:r>
            <a:r>
              <a:rPr lang="en-US" b="1" i="1" dirty="0">
                <a:latin typeface="Arial Unicode MS" pitchFamily="34" charset="-128"/>
              </a:rPr>
              <a:t> 4.3-4.5)</a:t>
            </a:r>
          </a:p>
          <a:p>
            <a:pPr>
              <a:spcBef>
                <a:spcPct val="50000"/>
              </a:spcBef>
            </a:pPr>
            <a:endParaRPr lang="en-US" sz="2400" b="1" i="1" dirty="0">
              <a:latin typeface="Arial Unicode MS" pitchFamily="34" charset="-128"/>
            </a:endParaRPr>
          </a:p>
          <a:p>
            <a:pPr>
              <a:spcBef>
                <a:spcPct val="50000"/>
              </a:spcBef>
            </a:pPr>
            <a:r>
              <a:rPr lang="en-US" sz="2400" b="1" dirty="0">
                <a:latin typeface="Arial Unicode MS" pitchFamily="34" charset="-128"/>
              </a:rPr>
              <a:t>January, </a:t>
            </a:r>
            <a:r>
              <a:rPr lang="en-US" sz="2400" b="1" dirty="0" smtClean="0">
                <a:latin typeface="Arial Unicode MS" pitchFamily="34" charset="-128"/>
              </a:rPr>
              <a:t>29, 2010</a:t>
            </a:r>
            <a:endParaRPr lang="en-US" sz="2400" b="1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655B58D-04BF-487C-AE18-A71096BF53BC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8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CSPs as Search Problems</a:t>
            </a:r>
          </a:p>
        </p:txBody>
      </p:sp>
      <p:sp>
        <p:nvSpPr>
          <p:cNvPr id="8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458200" cy="625475"/>
          </a:xfrm>
        </p:spPr>
        <p:txBody>
          <a:bodyPr/>
          <a:lstStyle/>
          <a:p>
            <a:pPr eaLnBrk="1" hangingPunct="1"/>
            <a:r>
              <a:rPr lang="en-US" smtClean="0"/>
              <a:t>What </a:t>
            </a:r>
            <a:r>
              <a:rPr lang="en-US" smtClean="0">
                <a:solidFill>
                  <a:schemeClr val="accent2"/>
                </a:solidFill>
              </a:rPr>
              <a:t>search strategy</a:t>
            </a:r>
            <a:r>
              <a:rPr lang="en-US" smtClean="0"/>
              <a:t> will work well for a CSP?</a:t>
            </a:r>
          </a:p>
        </p:txBody>
      </p:sp>
      <p:sp>
        <p:nvSpPr>
          <p:cNvPr id="448516" name="Rectangle 4"/>
          <p:cNvSpPr>
            <a:spLocks noChangeArrowheads="1"/>
          </p:cNvSpPr>
          <p:nvPr/>
        </p:nvSpPr>
        <p:spPr bwMode="auto">
          <a:xfrm>
            <a:off x="469900" y="1557338"/>
            <a:ext cx="8674100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 algn="l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400" dirty="0" smtClean="0">
                <a:latin typeface="Arial Unicode MS" pitchFamily="34" charset="-128"/>
              </a:rPr>
              <a:t>If </a:t>
            </a:r>
            <a:r>
              <a:rPr lang="en-US" sz="2400" dirty="0">
                <a:latin typeface="Arial Unicode MS" pitchFamily="34" charset="-128"/>
              </a:rPr>
              <a:t>there are n variables every solution is at depth</a:t>
            </a:r>
            <a:r>
              <a:rPr lang="en-US" sz="2400" dirty="0" smtClean="0">
                <a:latin typeface="Arial Unicode MS" pitchFamily="34" charset="-128"/>
              </a:rPr>
              <a:t>…….</a:t>
            </a:r>
          </a:p>
          <a:p>
            <a:pPr marL="742950" lvl="1" indent="-285750" algn="l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400" dirty="0" smtClean="0">
                <a:latin typeface="Arial Unicode MS" pitchFamily="34" charset="-128"/>
              </a:rPr>
              <a:t>Is there  a role for a heuristic function?</a:t>
            </a:r>
            <a:endParaRPr lang="en-US" sz="2400" dirty="0">
              <a:latin typeface="Arial Unicode MS" pitchFamily="34" charset="-128"/>
            </a:endParaRPr>
          </a:p>
          <a:p>
            <a:pPr marL="742950" lvl="1" indent="-285750" algn="l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endParaRPr lang="en-US" sz="2400" dirty="0">
              <a:latin typeface="Arial Unicode MS" pitchFamily="34" charset="-128"/>
            </a:endParaRPr>
          </a:p>
          <a:p>
            <a:pPr marL="742950" lvl="1" indent="-285750" algn="l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400" dirty="0">
                <a:latin typeface="Arial Unicode MS" pitchFamily="34" charset="-128"/>
              </a:rPr>
              <a:t>the tree is always …………. and has no…………, so which one is better BFS or IDS or DFS?</a:t>
            </a:r>
          </a:p>
          <a:p>
            <a:pPr marL="742950" lvl="1" indent="-285750" algn="l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endParaRPr lang="en-US" sz="2400" dirty="0">
              <a:latin typeface="Arial Unicode MS" pitchFamily="34" charset="-128"/>
            </a:endParaRPr>
          </a:p>
          <a:p>
            <a:pPr marL="742950" lvl="1" indent="-285750" algn="l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endParaRPr lang="en-US" sz="2400" dirty="0">
              <a:latin typeface="Arial Unicode MS" pitchFamily="34" charset="-128"/>
            </a:endParaRPr>
          </a:p>
          <a:p>
            <a:pPr marL="742950" lvl="1" indent="-285750" algn="l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endParaRPr lang="en-US" sz="2400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85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EF83504-DCFA-4AAD-8545-405C1A3AC352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92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CSPs as search problems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6500813" y="1714500"/>
            <a:ext cx="1143000" cy="785813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7786688" y="3000375"/>
            <a:ext cx="1143000" cy="785813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5572125" y="2857500"/>
            <a:ext cx="1143000" cy="785813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4357688" y="4143375"/>
            <a:ext cx="1143000" cy="785813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5715000" y="4143375"/>
            <a:ext cx="1143000" cy="785813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 bwMode="auto">
          <a:xfrm>
            <a:off x="7143750" y="4357688"/>
            <a:ext cx="1143000" cy="785812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 bwMode="auto">
          <a:xfrm>
            <a:off x="8001000" y="5357813"/>
            <a:ext cx="1143000" cy="785812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571500" y="1214438"/>
            <a:ext cx="3390900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defRPr/>
            </a:pPr>
            <a:r>
              <a:rPr lang="en-US" kern="0" dirty="0">
                <a:latin typeface="+mn-lt"/>
              </a:rPr>
              <a:t>Simplified notation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7C97398-CB06-469F-88EA-CDD294FA0EB3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02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CSPs as Search Problems</a:t>
            </a:r>
          </a:p>
        </p:txBody>
      </p:sp>
      <p:sp>
        <p:nvSpPr>
          <p:cNvPr id="519173" name="Rectangle 5"/>
          <p:cNvSpPr>
            <a:spLocks noChangeArrowheads="1"/>
          </p:cNvSpPr>
          <p:nvPr/>
        </p:nvSpPr>
        <p:spPr bwMode="auto">
          <a:xfrm>
            <a:off x="-393700" y="785813"/>
            <a:ext cx="95377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 algn="l">
              <a:spcBef>
                <a:spcPct val="20000"/>
              </a:spcBef>
              <a:buClr>
                <a:schemeClr val="tx1"/>
              </a:buClr>
              <a:buSzPct val="120000"/>
            </a:pPr>
            <a:r>
              <a:rPr lang="en-US" dirty="0">
                <a:latin typeface="Arial Unicode MS" pitchFamily="34" charset="-128"/>
              </a:rPr>
              <a:t>How can we avoid exploring some sub-trees i.e.,</a:t>
            </a:r>
          </a:p>
          <a:p>
            <a:pPr marL="742950" lvl="1" indent="-285750" algn="l">
              <a:spcBef>
                <a:spcPct val="20000"/>
              </a:spcBef>
              <a:buClr>
                <a:schemeClr val="tx1"/>
              </a:buClr>
              <a:buSzPct val="120000"/>
            </a:pPr>
            <a:r>
              <a:rPr lang="en-US" dirty="0">
                <a:solidFill>
                  <a:schemeClr val="accent2"/>
                </a:solidFill>
                <a:latin typeface="Arial Unicode MS" pitchFamily="34" charset="-128"/>
              </a:rPr>
              <a:t>prune</a:t>
            </a:r>
            <a:r>
              <a:rPr lang="en-US" dirty="0">
                <a:latin typeface="Arial Unicode MS" pitchFamily="34" charset="-128"/>
              </a:rPr>
              <a:t> the DFS Search tree? </a:t>
            </a:r>
          </a:p>
        </p:txBody>
      </p:sp>
      <p:sp>
        <p:nvSpPr>
          <p:cNvPr id="519174" name="Rectangle 6"/>
          <p:cNvSpPr>
            <a:spLocks noChangeArrowheads="1"/>
          </p:cNvSpPr>
          <p:nvPr/>
        </p:nvSpPr>
        <p:spPr bwMode="auto">
          <a:xfrm>
            <a:off x="0" y="1785938"/>
            <a:ext cx="9001125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 algn="l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400" dirty="0">
                <a:latin typeface="Arial Unicode MS" pitchFamily="34" charset="-128"/>
              </a:rPr>
              <a:t>once we consider a path whose end node violates one or more constraints, we know that a solution cannot exist below that point</a:t>
            </a:r>
          </a:p>
          <a:p>
            <a:pPr marL="742950" lvl="1" indent="-285750" algn="l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400" dirty="0">
                <a:latin typeface="Arial Unicode MS" pitchFamily="34" charset="-128"/>
              </a:rPr>
              <a:t>thus we should </a:t>
            </a:r>
            <a:r>
              <a:rPr lang="en-US" sz="2400" b="1" dirty="0">
                <a:latin typeface="Arial Unicode MS" pitchFamily="34" charset="-128"/>
              </a:rPr>
              <a:t>remove that path</a:t>
            </a:r>
            <a:r>
              <a:rPr lang="en-US" sz="2400" dirty="0">
                <a:latin typeface="Arial Unicode MS" pitchFamily="34" charset="-128"/>
              </a:rPr>
              <a:t> rather than continuing to search</a:t>
            </a:r>
          </a:p>
          <a:p>
            <a:pPr marL="742950" lvl="1" indent="-285750" algn="l">
              <a:spcBef>
                <a:spcPct val="20000"/>
              </a:spcBef>
              <a:buClr>
                <a:schemeClr val="tx1"/>
              </a:buClr>
              <a:buSzPct val="120000"/>
            </a:pPr>
            <a:endParaRPr lang="en-US" sz="2400" dirty="0">
              <a:latin typeface="Arial Unicode MS" pitchFamily="34" charset="-128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500063" y="4857750"/>
            <a:ext cx="9001125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 algn="l">
              <a:spcBef>
                <a:spcPct val="20000"/>
              </a:spcBef>
              <a:buClr>
                <a:schemeClr val="tx1"/>
              </a:buClr>
              <a:buSzPct val="120000"/>
            </a:pPr>
            <a:endParaRPr lang="en-US" sz="240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917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763D5EB-176C-43E6-85B4-EC39DF15B9BE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1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Solving CSPs by DFS: Example</a:t>
            </a:r>
          </a:p>
        </p:txBody>
      </p:sp>
      <p:sp>
        <p:nvSpPr>
          <p:cNvPr id="11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692150"/>
            <a:ext cx="4535488" cy="1944688"/>
          </a:xfrm>
        </p:spPr>
        <p:txBody>
          <a:bodyPr/>
          <a:lstStyle/>
          <a:p>
            <a:pPr eaLnBrk="1" hangingPunct="1"/>
            <a:r>
              <a:rPr lang="en-US" sz="2400" b="1" smtClean="0"/>
              <a:t>Problem:</a:t>
            </a:r>
            <a:r>
              <a:rPr lang="en-US" sz="2400" smtClean="0"/>
              <a:t> </a:t>
            </a:r>
          </a:p>
          <a:p>
            <a:pPr lvl="1" eaLnBrk="1" hangingPunct="1"/>
            <a:r>
              <a:rPr lang="en-US" smtClean="0"/>
              <a:t>Variables: A,B,C</a:t>
            </a:r>
          </a:p>
          <a:p>
            <a:pPr lvl="1" eaLnBrk="1" hangingPunct="1"/>
            <a:r>
              <a:rPr lang="en-US" smtClean="0"/>
              <a:t>Domains: {1, 2, 3, 4}</a:t>
            </a:r>
          </a:p>
          <a:p>
            <a:pPr lvl="1" eaLnBrk="1" hangingPunct="1"/>
            <a:r>
              <a:rPr lang="en-US" smtClean="0"/>
              <a:t>Constraints: A &lt; B, B &lt; C</a:t>
            </a:r>
          </a:p>
          <a:p>
            <a:pPr lvl="1" eaLnBrk="1" hangingPunct="1">
              <a:buFontTx/>
              <a:buNone/>
            </a:pPr>
            <a:endParaRPr lang="en-US" smtClean="0"/>
          </a:p>
          <a:p>
            <a:pPr lvl="1" eaLnBrk="1" hangingPunct="1"/>
            <a:endParaRPr lang="en-US" smtClean="0"/>
          </a:p>
        </p:txBody>
      </p:sp>
      <p:pic>
        <p:nvPicPr>
          <p:cNvPr id="11277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8888" y="2420938"/>
            <a:ext cx="6769100" cy="38893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12</a:t>
            </a:r>
          </a:p>
        </p:txBody>
      </p:sp>
      <p:sp>
        <p:nvSpPr>
          <p:cNvPr id="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71ED2FE-8B88-46A4-B64F-5B9D6F0D5E89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22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839200" cy="685800"/>
          </a:xfrm>
        </p:spPr>
        <p:txBody>
          <a:bodyPr/>
          <a:lstStyle/>
          <a:p>
            <a:pPr eaLnBrk="1" hangingPunct="1"/>
            <a:r>
              <a:rPr lang="en-US" smtClean="0"/>
              <a:t>Solving CSPs by DFS: Example Efficiency</a:t>
            </a:r>
          </a:p>
        </p:txBody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692150"/>
            <a:ext cx="4535488" cy="1944688"/>
          </a:xfrm>
        </p:spPr>
        <p:txBody>
          <a:bodyPr/>
          <a:lstStyle/>
          <a:p>
            <a:pPr eaLnBrk="1" hangingPunct="1"/>
            <a:r>
              <a:rPr lang="en-US" sz="2400" b="1" smtClean="0"/>
              <a:t>Problem:</a:t>
            </a:r>
            <a:r>
              <a:rPr lang="en-US" sz="2400" smtClean="0"/>
              <a:t> </a:t>
            </a:r>
          </a:p>
          <a:p>
            <a:pPr lvl="1" eaLnBrk="1" hangingPunct="1"/>
            <a:r>
              <a:rPr lang="en-US" smtClean="0"/>
              <a:t>Variables: A,B,C</a:t>
            </a:r>
          </a:p>
          <a:p>
            <a:pPr lvl="1" eaLnBrk="1" hangingPunct="1"/>
            <a:r>
              <a:rPr lang="en-US" smtClean="0"/>
              <a:t>Domains: {1, 2, 3, 4}</a:t>
            </a:r>
          </a:p>
          <a:p>
            <a:pPr lvl="1" eaLnBrk="1" hangingPunct="1"/>
            <a:r>
              <a:rPr lang="en-US" smtClean="0"/>
              <a:t>Constraints: A &lt; B, B &lt; C</a:t>
            </a:r>
          </a:p>
          <a:p>
            <a:pPr lvl="1" eaLnBrk="1" hangingPunct="1">
              <a:buFontTx/>
              <a:buNone/>
            </a:pPr>
            <a:endParaRPr lang="en-US" smtClean="0"/>
          </a:p>
          <a:p>
            <a:pPr lvl="1" eaLnBrk="1" hangingPunct="1"/>
            <a:endParaRPr lang="en-US" smtClean="0"/>
          </a:p>
        </p:txBody>
      </p:sp>
      <p:sp>
        <p:nvSpPr>
          <p:cNvPr id="12296" name="Rectangle 5"/>
          <p:cNvSpPr>
            <a:spLocks noChangeArrowheads="1"/>
          </p:cNvSpPr>
          <p:nvPr/>
        </p:nvSpPr>
        <p:spPr bwMode="auto">
          <a:xfrm>
            <a:off x="5003800" y="836613"/>
            <a:ext cx="3889375" cy="15843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Note: the algorithm's efficiency depends on the order in which variables are expanded</a:t>
            </a:r>
          </a:p>
          <a:p>
            <a:pPr marL="342900" indent="-342900" algn="l">
              <a:spcBef>
                <a:spcPct val="20000"/>
              </a:spcBef>
            </a:pPr>
            <a:endParaRPr lang="en-US" sz="2400">
              <a:latin typeface="Arial Unicode MS" pitchFamily="34" charset="-128"/>
            </a:endParaRPr>
          </a:p>
        </p:txBody>
      </p:sp>
      <p:sp>
        <p:nvSpPr>
          <p:cNvPr id="12297" name="Text Box 6"/>
          <p:cNvSpPr txBox="1">
            <a:spLocks noChangeArrowheads="1"/>
          </p:cNvSpPr>
          <p:nvPr/>
        </p:nvSpPr>
        <p:spPr bwMode="auto">
          <a:xfrm>
            <a:off x="2339975" y="3860800"/>
            <a:ext cx="596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800">
                <a:latin typeface="Helvetica" pitchFamily="34" charset="0"/>
              </a:rPr>
              <a:t>A=1</a:t>
            </a:r>
          </a:p>
        </p:txBody>
      </p:sp>
      <p:sp>
        <p:nvSpPr>
          <p:cNvPr id="12298" name="Text Box 7"/>
          <p:cNvSpPr txBox="1">
            <a:spLocks noChangeArrowheads="1"/>
          </p:cNvSpPr>
          <p:nvPr/>
        </p:nvSpPr>
        <p:spPr bwMode="auto">
          <a:xfrm>
            <a:off x="3924300" y="4365625"/>
            <a:ext cx="596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800">
                <a:latin typeface="Helvetica" pitchFamily="34" charset="0"/>
              </a:rPr>
              <a:t>A=2</a:t>
            </a:r>
          </a:p>
        </p:txBody>
      </p:sp>
      <p:sp>
        <p:nvSpPr>
          <p:cNvPr id="12299" name="Text Box 8"/>
          <p:cNvSpPr txBox="1">
            <a:spLocks noChangeArrowheads="1"/>
          </p:cNvSpPr>
          <p:nvPr/>
        </p:nvSpPr>
        <p:spPr bwMode="auto">
          <a:xfrm>
            <a:off x="5148263" y="4365625"/>
            <a:ext cx="596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800">
                <a:latin typeface="Helvetica" pitchFamily="34" charset="0"/>
              </a:rPr>
              <a:t>A=3</a:t>
            </a:r>
          </a:p>
        </p:txBody>
      </p:sp>
      <p:sp>
        <p:nvSpPr>
          <p:cNvPr id="12300" name="Text Box 9"/>
          <p:cNvSpPr txBox="1">
            <a:spLocks noChangeArrowheads="1"/>
          </p:cNvSpPr>
          <p:nvPr/>
        </p:nvSpPr>
        <p:spPr bwMode="auto">
          <a:xfrm>
            <a:off x="6732588" y="3860800"/>
            <a:ext cx="596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800">
                <a:latin typeface="Helvetica" pitchFamily="34" charset="0"/>
              </a:rPr>
              <a:t>A=4</a:t>
            </a:r>
          </a:p>
        </p:txBody>
      </p:sp>
      <p:sp>
        <p:nvSpPr>
          <p:cNvPr id="12301" name="Text Box 10"/>
          <p:cNvSpPr txBox="1">
            <a:spLocks noChangeArrowheads="1"/>
          </p:cNvSpPr>
          <p:nvPr/>
        </p:nvSpPr>
        <p:spPr bwMode="auto">
          <a:xfrm>
            <a:off x="252413" y="4724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800">
                <a:latin typeface="Helvetica" pitchFamily="34" charset="0"/>
              </a:rPr>
              <a:t>C=1</a:t>
            </a:r>
          </a:p>
        </p:txBody>
      </p:sp>
      <p:sp>
        <p:nvSpPr>
          <p:cNvPr id="12302" name="Text Box 11"/>
          <p:cNvSpPr txBox="1">
            <a:spLocks noChangeArrowheads="1"/>
          </p:cNvSpPr>
          <p:nvPr/>
        </p:nvSpPr>
        <p:spPr bwMode="auto">
          <a:xfrm>
            <a:off x="900113" y="4724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800">
                <a:latin typeface="Helvetica" pitchFamily="34" charset="0"/>
              </a:rPr>
              <a:t>C=2</a:t>
            </a:r>
          </a:p>
        </p:txBody>
      </p:sp>
      <p:sp>
        <p:nvSpPr>
          <p:cNvPr id="12303" name="Text Box 12"/>
          <p:cNvSpPr txBox="1">
            <a:spLocks noChangeArrowheads="1"/>
          </p:cNvSpPr>
          <p:nvPr/>
        </p:nvSpPr>
        <p:spPr bwMode="auto">
          <a:xfrm>
            <a:off x="1619250" y="4724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800">
                <a:latin typeface="Helvetica" pitchFamily="34" charset="0"/>
              </a:rPr>
              <a:t>C=3</a:t>
            </a:r>
          </a:p>
        </p:txBody>
      </p:sp>
      <p:sp>
        <p:nvSpPr>
          <p:cNvPr id="12304" name="Text Box 13"/>
          <p:cNvSpPr txBox="1">
            <a:spLocks noChangeArrowheads="1"/>
          </p:cNvSpPr>
          <p:nvPr/>
        </p:nvSpPr>
        <p:spPr bwMode="auto">
          <a:xfrm>
            <a:off x="2268538" y="4724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800">
                <a:latin typeface="Helvetica" pitchFamily="34" charset="0"/>
              </a:rPr>
              <a:t>C=4</a:t>
            </a:r>
          </a:p>
        </p:txBody>
      </p:sp>
      <p:sp>
        <p:nvSpPr>
          <p:cNvPr id="12305" name="Text Box 14"/>
          <p:cNvSpPr txBox="1">
            <a:spLocks noChangeArrowheads="1"/>
          </p:cNvSpPr>
          <p:nvPr/>
        </p:nvSpPr>
        <p:spPr bwMode="auto">
          <a:xfrm>
            <a:off x="2411413" y="53736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800">
                <a:latin typeface="Helvetica" pitchFamily="34" charset="0"/>
              </a:rPr>
              <a:t>C=1</a:t>
            </a:r>
          </a:p>
        </p:txBody>
      </p:sp>
      <p:sp>
        <p:nvSpPr>
          <p:cNvPr id="12306" name="Text Box 15"/>
          <p:cNvSpPr txBox="1">
            <a:spLocks noChangeArrowheads="1"/>
          </p:cNvSpPr>
          <p:nvPr/>
        </p:nvSpPr>
        <p:spPr bwMode="auto">
          <a:xfrm>
            <a:off x="3059113" y="53736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800">
                <a:latin typeface="Helvetica" pitchFamily="34" charset="0"/>
              </a:rPr>
              <a:t>C=2</a:t>
            </a:r>
          </a:p>
        </p:txBody>
      </p:sp>
      <p:sp>
        <p:nvSpPr>
          <p:cNvPr id="12307" name="Text Box 16"/>
          <p:cNvSpPr txBox="1">
            <a:spLocks noChangeArrowheads="1"/>
          </p:cNvSpPr>
          <p:nvPr/>
        </p:nvSpPr>
        <p:spPr bwMode="auto">
          <a:xfrm>
            <a:off x="3778250" y="53736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800">
                <a:latin typeface="Helvetica" pitchFamily="34" charset="0"/>
              </a:rPr>
              <a:t>C=3</a:t>
            </a:r>
          </a:p>
        </p:txBody>
      </p:sp>
      <p:sp>
        <p:nvSpPr>
          <p:cNvPr id="12308" name="Text Box 17"/>
          <p:cNvSpPr txBox="1">
            <a:spLocks noChangeArrowheads="1"/>
          </p:cNvSpPr>
          <p:nvPr/>
        </p:nvSpPr>
        <p:spPr bwMode="auto">
          <a:xfrm>
            <a:off x="4427538" y="53736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800">
                <a:latin typeface="Helvetica" pitchFamily="34" charset="0"/>
              </a:rPr>
              <a:t>C=4</a:t>
            </a:r>
          </a:p>
        </p:txBody>
      </p:sp>
      <p:sp>
        <p:nvSpPr>
          <p:cNvPr id="12309" name="Text Box 18"/>
          <p:cNvSpPr txBox="1">
            <a:spLocks noChangeArrowheads="1"/>
          </p:cNvSpPr>
          <p:nvPr/>
        </p:nvSpPr>
        <p:spPr bwMode="auto">
          <a:xfrm>
            <a:off x="5076825" y="5300663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800">
                <a:latin typeface="Helvetica" pitchFamily="34" charset="0"/>
              </a:rPr>
              <a:t>C=1</a:t>
            </a:r>
          </a:p>
        </p:txBody>
      </p:sp>
      <p:sp>
        <p:nvSpPr>
          <p:cNvPr id="12310" name="Text Box 19"/>
          <p:cNvSpPr txBox="1">
            <a:spLocks noChangeArrowheads="1"/>
          </p:cNvSpPr>
          <p:nvPr/>
        </p:nvSpPr>
        <p:spPr bwMode="auto">
          <a:xfrm>
            <a:off x="5724525" y="5300663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800">
                <a:latin typeface="Helvetica" pitchFamily="34" charset="0"/>
              </a:rPr>
              <a:t>C=2</a:t>
            </a:r>
          </a:p>
        </p:txBody>
      </p:sp>
      <p:sp>
        <p:nvSpPr>
          <p:cNvPr id="12311" name="Text Box 20"/>
          <p:cNvSpPr txBox="1">
            <a:spLocks noChangeArrowheads="1"/>
          </p:cNvSpPr>
          <p:nvPr/>
        </p:nvSpPr>
        <p:spPr bwMode="auto">
          <a:xfrm>
            <a:off x="6443663" y="5300663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800">
                <a:latin typeface="Helvetica" pitchFamily="34" charset="0"/>
              </a:rPr>
              <a:t>C=3</a:t>
            </a:r>
          </a:p>
        </p:txBody>
      </p:sp>
      <p:sp>
        <p:nvSpPr>
          <p:cNvPr id="12312" name="Text Box 21"/>
          <p:cNvSpPr txBox="1">
            <a:spLocks noChangeArrowheads="1"/>
          </p:cNvSpPr>
          <p:nvPr/>
        </p:nvSpPr>
        <p:spPr bwMode="auto">
          <a:xfrm>
            <a:off x="7092950" y="5300663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800">
                <a:latin typeface="Helvetica" pitchFamily="34" charset="0"/>
              </a:rPr>
              <a:t>C=4</a:t>
            </a:r>
          </a:p>
        </p:txBody>
      </p:sp>
      <p:sp>
        <p:nvSpPr>
          <p:cNvPr id="12313" name="Text Box 22"/>
          <p:cNvSpPr txBox="1">
            <a:spLocks noChangeArrowheads="1"/>
          </p:cNvSpPr>
          <p:nvPr/>
        </p:nvSpPr>
        <p:spPr bwMode="auto">
          <a:xfrm>
            <a:off x="6372225" y="4581525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800">
                <a:latin typeface="Helvetica" pitchFamily="34" charset="0"/>
              </a:rPr>
              <a:t>C=1</a:t>
            </a:r>
          </a:p>
        </p:txBody>
      </p:sp>
      <p:sp>
        <p:nvSpPr>
          <p:cNvPr id="12314" name="Text Box 23"/>
          <p:cNvSpPr txBox="1">
            <a:spLocks noChangeArrowheads="1"/>
          </p:cNvSpPr>
          <p:nvPr/>
        </p:nvSpPr>
        <p:spPr bwMode="auto">
          <a:xfrm>
            <a:off x="7019925" y="4581525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800">
                <a:latin typeface="Helvetica" pitchFamily="34" charset="0"/>
              </a:rPr>
              <a:t>C=2</a:t>
            </a:r>
          </a:p>
        </p:txBody>
      </p:sp>
      <p:sp>
        <p:nvSpPr>
          <p:cNvPr id="12315" name="Text Box 24"/>
          <p:cNvSpPr txBox="1">
            <a:spLocks noChangeArrowheads="1"/>
          </p:cNvSpPr>
          <p:nvPr/>
        </p:nvSpPr>
        <p:spPr bwMode="auto">
          <a:xfrm>
            <a:off x="7739063" y="4581525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800">
                <a:latin typeface="Helvetica" pitchFamily="34" charset="0"/>
              </a:rPr>
              <a:t>C=3</a:t>
            </a:r>
          </a:p>
        </p:txBody>
      </p:sp>
      <p:sp>
        <p:nvSpPr>
          <p:cNvPr id="12316" name="Text Box 25"/>
          <p:cNvSpPr txBox="1">
            <a:spLocks noChangeArrowheads="1"/>
          </p:cNvSpPr>
          <p:nvPr/>
        </p:nvSpPr>
        <p:spPr bwMode="auto">
          <a:xfrm>
            <a:off x="8388350" y="4581525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800">
                <a:latin typeface="Helvetica" pitchFamily="34" charset="0"/>
              </a:rPr>
              <a:t>C=4</a:t>
            </a:r>
          </a:p>
        </p:txBody>
      </p:sp>
      <p:sp>
        <p:nvSpPr>
          <p:cNvPr id="12317" name="Rectangle 26"/>
          <p:cNvSpPr>
            <a:spLocks noChangeArrowheads="1"/>
          </p:cNvSpPr>
          <p:nvPr/>
        </p:nvSpPr>
        <p:spPr bwMode="auto">
          <a:xfrm>
            <a:off x="4427538" y="3284538"/>
            <a:ext cx="288925" cy="2889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18" name="Line 27"/>
          <p:cNvSpPr>
            <a:spLocks noChangeShapeType="1"/>
          </p:cNvSpPr>
          <p:nvPr/>
        </p:nvSpPr>
        <p:spPr bwMode="auto">
          <a:xfrm flipH="1">
            <a:off x="3059113" y="3573463"/>
            <a:ext cx="1368425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19" name="Line 28"/>
          <p:cNvSpPr>
            <a:spLocks noChangeShapeType="1"/>
          </p:cNvSpPr>
          <p:nvPr/>
        </p:nvSpPr>
        <p:spPr bwMode="auto">
          <a:xfrm flipH="1">
            <a:off x="4140200" y="3573463"/>
            <a:ext cx="360363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20" name="Line 29"/>
          <p:cNvSpPr>
            <a:spLocks noChangeShapeType="1"/>
          </p:cNvSpPr>
          <p:nvPr/>
        </p:nvSpPr>
        <p:spPr bwMode="auto">
          <a:xfrm>
            <a:off x="4643438" y="3573463"/>
            <a:ext cx="720725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21" name="Line 30"/>
          <p:cNvSpPr>
            <a:spLocks noChangeShapeType="1"/>
          </p:cNvSpPr>
          <p:nvPr/>
        </p:nvSpPr>
        <p:spPr bwMode="auto">
          <a:xfrm>
            <a:off x="4716463" y="3500438"/>
            <a:ext cx="20161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22" name="Line 31"/>
          <p:cNvSpPr>
            <a:spLocks noChangeShapeType="1"/>
          </p:cNvSpPr>
          <p:nvPr/>
        </p:nvSpPr>
        <p:spPr bwMode="auto">
          <a:xfrm flipH="1">
            <a:off x="684213" y="4148138"/>
            <a:ext cx="1800225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23" name="Line 32"/>
          <p:cNvSpPr>
            <a:spLocks noChangeShapeType="1"/>
          </p:cNvSpPr>
          <p:nvPr/>
        </p:nvSpPr>
        <p:spPr bwMode="auto">
          <a:xfrm flipH="1">
            <a:off x="1403350" y="4148138"/>
            <a:ext cx="1223963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24" name="Line 33"/>
          <p:cNvSpPr>
            <a:spLocks noChangeShapeType="1"/>
          </p:cNvSpPr>
          <p:nvPr/>
        </p:nvSpPr>
        <p:spPr bwMode="auto">
          <a:xfrm flipH="1">
            <a:off x="2051050" y="4148138"/>
            <a:ext cx="649288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25" name="Line 34"/>
          <p:cNvSpPr>
            <a:spLocks noChangeShapeType="1"/>
          </p:cNvSpPr>
          <p:nvPr/>
        </p:nvSpPr>
        <p:spPr bwMode="auto">
          <a:xfrm flipH="1">
            <a:off x="2555875" y="4148138"/>
            <a:ext cx="21590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26" name="Line 35"/>
          <p:cNvSpPr>
            <a:spLocks noChangeShapeType="1"/>
          </p:cNvSpPr>
          <p:nvPr/>
        </p:nvSpPr>
        <p:spPr bwMode="auto">
          <a:xfrm flipH="1">
            <a:off x="2771775" y="4652963"/>
            <a:ext cx="129540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27" name="Line 36"/>
          <p:cNvSpPr>
            <a:spLocks noChangeShapeType="1"/>
          </p:cNvSpPr>
          <p:nvPr/>
        </p:nvSpPr>
        <p:spPr bwMode="auto">
          <a:xfrm flipH="1">
            <a:off x="3348038" y="4652963"/>
            <a:ext cx="86360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28" name="Line 37"/>
          <p:cNvSpPr>
            <a:spLocks noChangeShapeType="1"/>
          </p:cNvSpPr>
          <p:nvPr/>
        </p:nvSpPr>
        <p:spPr bwMode="auto">
          <a:xfrm flipH="1">
            <a:off x="4067175" y="4724400"/>
            <a:ext cx="217488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29" name="Line 38"/>
          <p:cNvSpPr>
            <a:spLocks noChangeShapeType="1"/>
          </p:cNvSpPr>
          <p:nvPr/>
        </p:nvSpPr>
        <p:spPr bwMode="auto">
          <a:xfrm>
            <a:off x="4356100" y="4724400"/>
            <a:ext cx="360363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30" name="Line 39"/>
          <p:cNvSpPr>
            <a:spLocks noChangeShapeType="1"/>
          </p:cNvSpPr>
          <p:nvPr/>
        </p:nvSpPr>
        <p:spPr bwMode="auto">
          <a:xfrm flipH="1">
            <a:off x="5292725" y="4652963"/>
            <a:ext cx="142875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31" name="Line 40"/>
          <p:cNvSpPr>
            <a:spLocks noChangeShapeType="1"/>
          </p:cNvSpPr>
          <p:nvPr/>
        </p:nvSpPr>
        <p:spPr bwMode="auto">
          <a:xfrm>
            <a:off x="5508625" y="4652963"/>
            <a:ext cx="503238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32" name="Line 41"/>
          <p:cNvSpPr>
            <a:spLocks noChangeShapeType="1"/>
          </p:cNvSpPr>
          <p:nvPr/>
        </p:nvSpPr>
        <p:spPr bwMode="auto">
          <a:xfrm>
            <a:off x="5651500" y="4652963"/>
            <a:ext cx="1081088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33" name="Line 42"/>
          <p:cNvSpPr>
            <a:spLocks noChangeShapeType="1"/>
          </p:cNvSpPr>
          <p:nvPr/>
        </p:nvSpPr>
        <p:spPr bwMode="auto">
          <a:xfrm>
            <a:off x="5724525" y="4652963"/>
            <a:ext cx="1655763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34" name="Line 43"/>
          <p:cNvSpPr>
            <a:spLocks noChangeShapeType="1"/>
          </p:cNvSpPr>
          <p:nvPr/>
        </p:nvSpPr>
        <p:spPr bwMode="auto">
          <a:xfrm flipH="1">
            <a:off x="6659563" y="4148138"/>
            <a:ext cx="360362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35" name="Line 44"/>
          <p:cNvSpPr>
            <a:spLocks noChangeShapeType="1"/>
          </p:cNvSpPr>
          <p:nvPr/>
        </p:nvSpPr>
        <p:spPr bwMode="auto">
          <a:xfrm>
            <a:off x="7164388" y="4148138"/>
            <a:ext cx="71437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36" name="Line 45"/>
          <p:cNvSpPr>
            <a:spLocks noChangeShapeType="1"/>
          </p:cNvSpPr>
          <p:nvPr/>
        </p:nvSpPr>
        <p:spPr bwMode="auto">
          <a:xfrm>
            <a:off x="7235825" y="4148138"/>
            <a:ext cx="792163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37" name="Line 46"/>
          <p:cNvSpPr>
            <a:spLocks noChangeShapeType="1"/>
          </p:cNvSpPr>
          <p:nvPr/>
        </p:nvSpPr>
        <p:spPr bwMode="auto">
          <a:xfrm>
            <a:off x="7308850" y="4076700"/>
            <a:ext cx="1366838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0783" name="Rectangle 47"/>
          <p:cNvSpPr>
            <a:spLocks noChangeArrowheads="1"/>
          </p:cNvSpPr>
          <p:nvPr/>
        </p:nvSpPr>
        <p:spPr bwMode="auto">
          <a:xfrm>
            <a:off x="5286374" y="2643188"/>
            <a:ext cx="3286153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</a:pPr>
            <a:r>
              <a:rPr lang="en-US" sz="2400" i="1" dirty="0">
                <a:solidFill>
                  <a:schemeClr val="accent2"/>
                </a:solidFill>
                <a:latin typeface="Arial Unicode MS" pitchFamily="34" charset="-128"/>
              </a:rPr>
              <a:t>Degree </a:t>
            </a:r>
            <a:r>
              <a:rPr lang="en-US" sz="2400" i="1" dirty="0" smtClean="0">
                <a:solidFill>
                  <a:schemeClr val="accent2"/>
                </a:solidFill>
                <a:latin typeface="Arial Unicode MS" pitchFamily="34" charset="-128"/>
              </a:rPr>
              <a:t>“Heuristics”</a:t>
            </a:r>
            <a:endParaRPr lang="en-US" sz="2400" i="1" dirty="0">
              <a:solidFill>
                <a:schemeClr val="accent2"/>
              </a:solidFill>
              <a:latin typeface="Arial Unicode MS" pitchFamily="34" charset="-128"/>
            </a:endParaRPr>
          </a:p>
          <a:p>
            <a:pPr marL="342900" indent="-342900" algn="l">
              <a:spcBef>
                <a:spcPct val="20000"/>
              </a:spcBef>
            </a:pPr>
            <a:endParaRPr lang="en-US" sz="2400" i="1" dirty="0">
              <a:solidFill>
                <a:schemeClr val="accent2"/>
              </a:solidFill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078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26A9F304-9AA3-495F-8D76-0622928FCA95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332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85750"/>
            <a:ext cx="9144000" cy="685800"/>
          </a:xfrm>
        </p:spPr>
        <p:txBody>
          <a:bodyPr/>
          <a:lstStyle/>
          <a:p>
            <a:pPr eaLnBrk="1" hangingPunct="1"/>
            <a:r>
              <a:rPr lang="en-US" smtClean="0"/>
              <a:t>Standard Search vs. Specific R&amp;R systems</a:t>
            </a:r>
          </a:p>
        </p:txBody>
      </p:sp>
      <p:sp>
        <p:nvSpPr>
          <p:cNvPr id="30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1143000"/>
            <a:ext cx="8929687" cy="5715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Constraint Satisfaction (Problems):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>
                <a:solidFill>
                  <a:schemeClr val="accent2"/>
                </a:solidFill>
              </a:rPr>
              <a:t>State: </a:t>
            </a:r>
            <a:r>
              <a:rPr lang="en-US" sz="2000" dirty="0" smtClean="0"/>
              <a:t>assignments of values to a subset of the variables</a:t>
            </a:r>
            <a:endParaRPr lang="en-US" sz="2000" dirty="0" smtClean="0">
              <a:solidFill>
                <a:schemeClr val="accent2"/>
              </a:solidFill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>
                <a:solidFill>
                  <a:schemeClr val="accent2"/>
                </a:solidFill>
              </a:rPr>
              <a:t>Successor function: </a:t>
            </a:r>
            <a:r>
              <a:rPr lang="en-US" sz="2000" dirty="0" smtClean="0">
                <a:solidFill>
                  <a:schemeClr val="accent4"/>
                </a:solidFill>
              </a:rPr>
              <a:t>assign values to a “free” variable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>
                <a:solidFill>
                  <a:schemeClr val="accent2"/>
                </a:solidFill>
              </a:rPr>
              <a:t>Goal test: </a:t>
            </a:r>
            <a:r>
              <a:rPr lang="en-US" sz="2000" dirty="0" smtClean="0">
                <a:solidFill>
                  <a:schemeClr val="accent4"/>
                </a:solidFill>
              </a:rPr>
              <a:t>set of constraints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>
                <a:solidFill>
                  <a:schemeClr val="accent6"/>
                </a:solidFill>
              </a:rPr>
              <a:t>Solution: </a:t>
            </a:r>
            <a:r>
              <a:rPr lang="en-US" sz="2000" dirty="0" smtClean="0">
                <a:solidFill>
                  <a:schemeClr val="accent4"/>
                </a:solidFill>
              </a:rPr>
              <a:t>possible world that satisfies the constraints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>
                <a:solidFill>
                  <a:schemeClr val="accent6"/>
                </a:solidFill>
              </a:rPr>
              <a:t>Heuristic function: </a:t>
            </a:r>
            <a:r>
              <a:rPr lang="en-US" sz="2000" i="1" dirty="0" smtClean="0">
                <a:solidFill>
                  <a:schemeClr val="accent4"/>
                </a:solidFill>
              </a:rPr>
              <a:t>none (all solutions at the same distance from start)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1800" dirty="0" smtClean="0"/>
              <a:t>Planning 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 smtClean="0">
                <a:solidFill>
                  <a:schemeClr val="accent2"/>
                </a:solidFill>
              </a:rPr>
              <a:t>State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 smtClean="0">
                <a:solidFill>
                  <a:schemeClr val="accent2"/>
                </a:solidFill>
              </a:rPr>
              <a:t>Successor function</a:t>
            </a:r>
            <a:endParaRPr lang="en-US" sz="16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 smtClean="0">
                <a:solidFill>
                  <a:schemeClr val="accent2"/>
                </a:solidFill>
              </a:rPr>
              <a:t>Goal test</a:t>
            </a:r>
            <a:endParaRPr lang="en-US" sz="16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 smtClean="0">
                <a:solidFill>
                  <a:schemeClr val="accent6"/>
                </a:solidFill>
              </a:rPr>
              <a:t>Solution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 smtClean="0">
                <a:solidFill>
                  <a:schemeClr val="accent6"/>
                </a:solidFill>
              </a:rPr>
              <a:t>Heuristic function</a:t>
            </a:r>
            <a:endParaRPr lang="en-US" sz="16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1800" dirty="0" smtClean="0"/>
              <a:t>Inference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 smtClean="0">
                <a:solidFill>
                  <a:schemeClr val="accent2"/>
                </a:solidFill>
              </a:rPr>
              <a:t>State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 smtClean="0">
                <a:solidFill>
                  <a:schemeClr val="accent2"/>
                </a:solidFill>
              </a:rPr>
              <a:t>Successor function</a:t>
            </a:r>
            <a:endParaRPr lang="en-US" sz="16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 smtClean="0">
                <a:solidFill>
                  <a:schemeClr val="accent2"/>
                </a:solidFill>
              </a:rPr>
              <a:t>Goal test</a:t>
            </a:r>
            <a:endParaRPr lang="en-US" sz="16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Solution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Heuristic function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E1EC029-9855-4339-A60D-BD9A4936FAF7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3600" smtClean="0">
                <a:solidFill>
                  <a:schemeClr val="hlink"/>
                </a:solidFill>
              </a:rPr>
              <a:t>Recap</a:t>
            </a:r>
            <a:r>
              <a:rPr lang="en-US" sz="3600" b="1" smtClean="0">
                <a:solidFill>
                  <a:schemeClr val="hlink"/>
                </a:solidFill>
              </a:rPr>
              <a:t> </a:t>
            </a:r>
            <a:endParaRPr lang="en-US" sz="3600" smtClean="0">
              <a:solidFill>
                <a:schemeClr val="hlink"/>
              </a:solidFill>
            </a:endParaRPr>
          </a:p>
          <a:p>
            <a:pPr eaLnBrk="1" hangingPunct="1">
              <a:buFontTx/>
              <a:buChar char="•"/>
            </a:pPr>
            <a:r>
              <a:rPr lang="en-US" sz="3600" smtClean="0">
                <a:solidFill>
                  <a:schemeClr val="hlink"/>
                </a:solidFill>
              </a:rPr>
              <a:t>Generate-and-Test Recap</a:t>
            </a:r>
          </a:p>
          <a:p>
            <a:pPr eaLnBrk="1" hangingPunct="1">
              <a:buFontTx/>
              <a:buChar char="•"/>
            </a:pPr>
            <a:r>
              <a:rPr lang="en-US" sz="3600" smtClean="0">
                <a:solidFill>
                  <a:schemeClr val="hlink"/>
                </a:solidFill>
              </a:rPr>
              <a:t>Search</a:t>
            </a:r>
          </a:p>
          <a:p>
            <a:pPr eaLnBrk="1" hangingPunct="1">
              <a:buFontTx/>
              <a:buChar char="•"/>
            </a:pPr>
            <a:r>
              <a:rPr lang="en-US" sz="3600" smtClean="0"/>
              <a:t>Consistency</a:t>
            </a:r>
          </a:p>
          <a:p>
            <a:pPr eaLnBrk="1" hangingPunct="1">
              <a:buFontTx/>
              <a:buChar char="•"/>
            </a:pPr>
            <a:r>
              <a:rPr lang="en-US" sz="3600" smtClean="0">
                <a:solidFill>
                  <a:schemeClr val="hlink"/>
                </a:solidFill>
              </a:rPr>
              <a:t>Arc Consistency</a:t>
            </a:r>
          </a:p>
          <a:p>
            <a:pPr eaLnBrk="1" hangingPunct="1"/>
            <a:endParaRPr lang="en-US" sz="3600" smtClean="0">
              <a:solidFill>
                <a:schemeClr val="bg2"/>
              </a:solidFill>
            </a:endParaRPr>
          </a:p>
          <a:p>
            <a:pPr eaLnBrk="1" hangingPunct="1"/>
            <a:endParaRPr lang="en-US" sz="360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</a:pPr>
            <a:endParaRPr lang="en-US" sz="360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12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6229629-9FF6-4509-8793-BF679725AD43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4343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404813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Can we do better than Search?</a:t>
            </a:r>
          </a:p>
        </p:txBody>
      </p:sp>
      <p:sp>
        <p:nvSpPr>
          <p:cNvPr id="143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68413"/>
            <a:ext cx="8964613" cy="1439862"/>
          </a:xfrm>
        </p:spPr>
        <p:txBody>
          <a:bodyPr/>
          <a:lstStyle/>
          <a:p>
            <a:pPr lvl="1" eaLnBrk="1" hangingPunct="1">
              <a:buFontTx/>
              <a:buNone/>
            </a:pPr>
            <a:r>
              <a:rPr lang="en-US" sz="2800" b="1" dirty="0" smtClean="0">
                <a:solidFill>
                  <a:schemeClr val="accent2"/>
                </a:solidFill>
              </a:rPr>
              <a:t>Key ideas</a:t>
            </a:r>
            <a:r>
              <a:rPr lang="en-US" sz="2800" b="1" dirty="0" smtClean="0"/>
              <a:t>:</a:t>
            </a:r>
            <a:r>
              <a:rPr lang="en-US" dirty="0" smtClean="0"/>
              <a:t> </a:t>
            </a:r>
          </a:p>
          <a:p>
            <a:pPr lvl="1" eaLnBrk="1" hangingPunct="1"/>
            <a:r>
              <a:rPr lang="en-US" b="1" dirty="0" smtClean="0"/>
              <a:t>prune the domains </a:t>
            </a:r>
            <a:r>
              <a:rPr lang="en-US" dirty="0" smtClean="0"/>
              <a:t>as much as possible </a:t>
            </a:r>
            <a:r>
              <a:rPr lang="en-US" b="1" dirty="0" smtClean="0"/>
              <a:t>before “searching” </a:t>
            </a:r>
            <a:r>
              <a:rPr lang="en-US" dirty="0" smtClean="0"/>
              <a:t>for a solution.</a:t>
            </a:r>
          </a:p>
          <a:p>
            <a:pPr lvl="1" eaLnBrk="1" hangingPunct="1">
              <a:buFontTx/>
              <a:buNone/>
            </a:pPr>
            <a:endParaRPr lang="en-US" dirty="0" smtClean="0"/>
          </a:p>
        </p:txBody>
      </p:sp>
      <p:sp>
        <p:nvSpPr>
          <p:cNvPr id="14345" name="Rectangle 6"/>
          <p:cNvSpPr>
            <a:spLocks noChangeArrowheads="1"/>
          </p:cNvSpPr>
          <p:nvPr/>
        </p:nvSpPr>
        <p:spPr bwMode="auto">
          <a:xfrm>
            <a:off x="0" y="2852738"/>
            <a:ext cx="8964613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 algn="l">
              <a:spcBef>
                <a:spcPct val="20000"/>
              </a:spcBef>
              <a:buClr>
                <a:schemeClr val="tx1"/>
              </a:buClr>
              <a:buSzPct val="120000"/>
            </a:pPr>
            <a:r>
              <a:rPr lang="en-US" sz="2400" dirty="0">
                <a:latin typeface="Arial Unicode MS" pitchFamily="34" charset="-128"/>
              </a:rPr>
              <a:t>Simple when using constraints involving single variables (technically enforcing </a:t>
            </a:r>
            <a:r>
              <a:rPr lang="en-US" sz="2400" b="1" dirty="0">
                <a:latin typeface="Arial Unicode MS" pitchFamily="34" charset="-128"/>
              </a:rPr>
              <a:t>domain consistency</a:t>
            </a:r>
            <a:r>
              <a:rPr lang="en-US" sz="2400" dirty="0">
                <a:latin typeface="Arial Unicode MS" pitchFamily="34" charset="-128"/>
              </a:rPr>
              <a:t>)</a:t>
            </a:r>
            <a:r>
              <a:rPr lang="en-US" sz="2000" dirty="0">
                <a:latin typeface="Arial Unicode MS" pitchFamily="34" charset="-128"/>
              </a:rPr>
              <a:t> </a:t>
            </a:r>
          </a:p>
        </p:txBody>
      </p:sp>
      <p:sp>
        <p:nvSpPr>
          <p:cNvPr id="453639" name="Rectangle 7"/>
          <p:cNvSpPr>
            <a:spLocks noChangeArrowheads="1"/>
          </p:cNvSpPr>
          <p:nvPr/>
        </p:nvSpPr>
        <p:spPr bwMode="auto">
          <a:xfrm>
            <a:off x="179388" y="4005263"/>
            <a:ext cx="8785225" cy="863600"/>
          </a:xfrm>
          <a:prstGeom prst="rect">
            <a:avLst/>
          </a:prstGeom>
          <a:solidFill>
            <a:srgbClr val="E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81000" indent="-381000" algn="l">
              <a:spcBef>
                <a:spcPct val="20000"/>
              </a:spcBef>
            </a:pPr>
            <a:r>
              <a:rPr lang="en-US" sz="2400" b="1">
                <a:latin typeface="Arial Unicode MS" pitchFamily="34" charset="-128"/>
              </a:rPr>
              <a:t>Definition:</a:t>
            </a:r>
            <a:r>
              <a:rPr lang="en-US" sz="2400">
                <a:latin typeface="Arial Unicode MS" pitchFamily="34" charset="-128"/>
              </a:rPr>
              <a:t> A variable is </a:t>
            </a: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domain consistent</a:t>
            </a:r>
            <a:r>
              <a:rPr lang="en-US" sz="2400">
                <a:latin typeface="Arial Unicode MS" pitchFamily="34" charset="-128"/>
              </a:rPr>
              <a:t> if no value of its domain is ruled impossible by any unary constraints.</a:t>
            </a:r>
            <a:endParaRPr lang="en-US">
              <a:latin typeface="Arial Unicode MS" pitchFamily="34" charset="-128"/>
            </a:endParaRPr>
          </a:p>
        </p:txBody>
      </p:sp>
      <p:sp>
        <p:nvSpPr>
          <p:cNvPr id="453640" name="Rectangle 8"/>
          <p:cNvSpPr>
            <a:spLocks noChangeArrowheads="1"/>
          </p:cNvSpPr>
          <p:nvPr/>
        </p:nvSpPr>
        <p:spPr bwMode="auto">
          <a:xfrm>
            <a:off x="250825" y="5157788"/>
            <a:ext cx="856932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 algn="l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Example: </a:t>
            </a:r>
            <a:r>
              <a:rPr lang="en-US" sz="2400" b="1">
                <a:latin typeface="Arial Unicode MS" pitchFamily="34" charset="-128"/>
              </a:rPr>
              <a:t>D</a:t>
            </a:r>
            <a:r>
              <a:rPr lang="en-US" sz="2400" baseline="-25000">
                <a:latin typeface="Arial Unicode MS" pitchFamily="34" charset="-128"/>
              </a:rPr>
              <a:t>B</a:t>
            </a:r>
            <a:r>
              <a:rPr lang="en-US" sz="2400">
                <a:latin typeface="Arial Unicode MS" pitchFamily="34" charset="-128"/>
              </a:rPr>
              <a:t> = {1, 2, 3, 4} ………. domain consistent if we have the constraint B ≠ 3.</a:t>
            </a:r>
          </a:p>
          <a:p>
            <a:pPr marL="742950" lvl="1" indent="-285750" algn="l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endParaRPr lang="en-US" sz="240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3639" grpId="0" animBg="1"/>
      <p:bldP spid="45364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12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772C2F0-FC2F-4278-AD7A-A58E91EED555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5369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How do we deal with constraints involving  multiple variables?</a:t>
            </a:r>
          </a:p>
        </p:txBody>
      </p:sp>
      <p:sp>
        <p:nvSpPr>
          <p:cNvPr id="153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5175"/>
            <a:ext cx="8529638" cy="1150938"/>
          </a:xfrm>
        </p:spPr>
        <p:txBody>
          <a:bodyPr/>
          <a:lstStyle/>
          <a:p>
            <a:pPr lvl="2" eaLnBrk="1" hangingPunct="1">
              <a:buFontTx/>
              <a:buChar char="•"/>
            </a:pPr>
            <a:endParaRPr lang="en-US" smtClean="0"/>
          </a:p>
          <a:p>
            <a:pPr lvl="1" eaLnBrk="1" hangingPunct="1">
              <a:buFontTx/>
              <a:buNone/>
            </a:pPr>
            <a:endParaRPr lang="en-US" smtClean="0"/>
          </a:p>
        </p:txBody>
      </p:sp>
      <p:sp>
        <p:nvSpPr>
          <p:cNvPr id="15371" name="Rectangle 4"/>
          <p:cNvSpPr>
            <a:spLocks noChangeArrowheads="1"/>
          </p:cNvSpPr>
          <p:nvPr/>
        </p:nvSpPr>
        <p:spPr bwMode="auto">
          <a:xfrm>
            <a:off x="179388" y="1412875"/>
            <a:ext cx="8640762" cy="3095625"/>
          </a:xfrm>
          <a:prstGeom prst="rect">
            <a:avLst/>
          </a:prstGeom>
          <a:solidFill>
            <a:srgbClr val="E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81000" indent="-381000" algn="l">
              <a:spcBef>
                <a:spcPct val="20000"/>
              </a:spcBef>
            </a:pPr>
            <a:r>
              <a:rPr lang="en-US" sz="2000" dirty="0">
                <a:latin typeface="Arial Unicode MS" pitchFamily="34" charset="-128"/>
              </a:rPr>
              <a:t>Definition (</a:t>
            </a:r>
            <a:r>
              <a:rPr lang="en-US" sz="2000" b="1" dirty="0">
                <a:latin typeface="Arial Unicode MS" pitchFamily="34" charset="-128"/>
              </a:rPr>
              <a:t>constraint network</a:t>
            </a:r>
            <a:r>
              <a:rPr lang="en-US" sz="2000" dirty="0">
                <a:latin typeface="Arial Unicode MS" pitchFamily="34" charset="-128"/>
              </a:rPr>
              <a:t>)</a:t>
            </a:r>
          </a:p>
          <a:p>
            <a:pPr marL="381000" indent="-381000" algn="l">
              <a:spcBef>
                <a:spcPct val="20000"/>
              </a:spcBef>
            </a:pPr>
            <a:r>
              <a:rPr lang="en-US" sz="2400" dirty="0">
                <a:latin typeface="Arial Unicode MS" pitchFamily="34" charset="-128"/>
              </a:rPr>
              <a:t>A </a:t>
            </a:r>
            <a:r>
              <a:rPr lang="en-US" sz="2400" dirty="0">
                <a:solidFill>
                  <a:schemeClr val="accent2"/>
                </a:solidFill>
                <a:latin typeface="Arial Unicode MS" pitchFamily="34" charset="-128"/>
              </a:rPr>
              <a:t>constraint network</a:t>
            </a:r>
            <a:r>
              <a:rPr lang="en-US" sz="2400" dirty="0">
                <a:latin typeface="Arial Unicode MS" pitchFamily="34" charset="-128"/>
              </a:rPr>
              <a:t> is defined by a graph, with</a:t>
            </a:r>
          </a:p>
          <a:p>
            <a:pPr marL="800100" lvl="1" indent="-342900" algn="l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400" dirty="0">
                <a:latin typeface="Arial Unicode MS" pitchFamily="34" charset="-128"/>
              </a:rPr>
              <a:t>one </a:t>
            </a:r>
            <a:r>
              <a:rPr lang="en-US" sz="2400" b="1" dirty="0">
                <a:latin typeface="Arial Unicode MS" pitchFamily="34" charset="-128"/>
              </a:rPr>
              <a:t>node</a:t>
            </a:r>
            <a:r>
              <a:rPr lang="en-US" sz="2400" dirty="0">
                <a:latin typeface="Arial Unicode MS" pitchFamily="34" charset="-128"/>
              </a:rPr>
              <a:t> for every </a:t>
            </a:r>
            <a:r>
              <a:rPr lang="en-US" sz="2400" b="1" dirty="0">
                <a:latin typeface="Arial Unicode MS" pitchFamily="34" charset="-128"/>
              </a:rPr>
              <a:t>variable</a:t>
            </a:r>
          </a:p>
          <a:p>
            <a:pPr marL="800100" lvl="1" indent="-342900" algn="l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400" dirty="0">
                <a:latin typeface="Arial Unicode MS" pitchFamily="34" charset="-128"/>
              </a:rPr>
              <a:t>one </a:t>
            </a:r>
            <a:r>
              <a:rPr lang="en-US" sz="2400" b="1" dirty="0">
                <a:latin typeface="Arial Unicode MS" pitchFamily="34" charset="-128"/>
              </a:rPr>
              <a:t>node</a:t>
            </a:r>
            <a:r>
              <a:rPr lang="en-US" sz="2400" dirty="0">
                <a:latin typeface="Arial Unicode MS" pitchFamily="34" charset="-128"/>
              </a:rPr>
              <a:t> for every </a:t>
            </a:r>
            <a:r>
              <a:rPr lang="en-US" sz="2400" b="1" dirty="0">
                <a:latin typeface="Arial Unicode MS" pitchFamily="34" charset="-128"/>
              </a:rPr>
              <a:t>constraint</a:t>
            </a:r>
          </a:p>
          <a:p>
            <a:pPr marL="381000" indent="-381000" algn="l">
              <a:spcBef>
                <a:spcPct val="20000"/>
              </a:spcBef>
            </a:pPr>
            <a:r>
              <a:rPr lang="en-US" sz="2400" dirty="0">
                <a:latin typeface="Arial Unicode MS" pitchFamily="34" charset="-128"/>
              </a:rPr>
              <a:t>and undirected edges running between variable nodes and constraint nodes whenever a given variable is involved in a given constraint.</a:t>
            </a:r>
          </a:p>
          <a:p>
            <a:pPr marL="381000" indent="-381000" algn="l">
              <a:spcBef>
                <a:spcPct val="20000"/>
              </a:spcBef>
            </a:pPr>
            <a:endParaRPr lang="en-US" sz="2400" dirty="0">
              <a:latin typeface="Arial Unicode MS" pitchFamily="34" charset="-128"/>
            </a:endParaRPr>
          </a:p>
        </p:txBody>
      </p:sp>
      <p:sp>
        <p:nvSpPr>
          <p:cNvPr id="15372" name="Rectangle 5"/>
          <p:cNvSpPr>
            <a:spLocks noChangeArrowheads="1"/>
          </p:cNvSpPr>
          <p:nvPr/>
        </p:nvSpPr>
        <p:spPr bwMode="auto">
          <a:xfrm>
            <a:off x="0" y="3933825"/>
            <a:ext cx="8820150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143000" lvl="2" indent="-228600" algn="l">
              <a:spcBef>
                <a:spcPct val="20000"/>
              </a:spcBef>
            </a:pPr>
            <a:endParaRPr lang="en-US" sz="2000">
              <a:latin typeface="Arial Unicode MS" pitchFamily="34" charset="-128"/>
            </a:endParaRPr>
          </a:p>
          <a:p>
            <a:pPr marL="1143000" lvl="2" indent="-228600" algn="l">
              <a:spcBef>
                <a:spcPct val="20000"/>
              </a:spcBef>
              <a:buFontTx/>
              <a:buChar char="•"/>
            </a:pPr>
            <a:endParaRPr lang="en-US" sz="2000">
              <a:latin typeface="Arial Unicode MS" pitchFamily="34" charset="-128"/>
            </a:endParaRPr>
          </a:p>
          <a:p>
            <a:pPr marL="742950" lvl="1" indent="-285750" algn="l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endParaRPr lang="en-US" sz="240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172F0FC-3829-4138-A630-1D14DD21CC19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163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Constraint Network</a:t>
            </a:r>
          </a:p>
        </p:txBody>
      </p:sp>
      <p:sp>
        <p:nvSpPr>
          <p:cNvPr id="163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z="2400" dirty="0" smtClean="0"/>
          </a:p>
          <a:p>
            <a:pPr eaLnBrk="1" hangingPunct="1"/>
            <a:endParaRPr lang="en-US" sz="2400" dirty="0" smtClean="0"/>
          </a:p>
          <a:p>
            <a:pPr eaLnBrk="1" hangingPunct="1"/>
            <a:endParaRPr lang="en-US" sz="2400" dirty="0" smtClean="0"/>
          </a:p>
          <a:p>
            <a:pPr eaLnBrk="1" hangingPunct="1"/>
            <a:endParaRPr lang="en-US" sz="2400" dirty="0" smtClean="0"/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Recall Example: </a:t>
            </a:r>
          </a:p>
          <a:p>
            <a:pPr lvl="1" eaLnBrk="1" hangingPunct="1"/>
            <a:r>
              <a:rPr lang="en-US" dirty="0" smtClean="0"/>
              <a:t>Variables: A,B,C</a:t>
            </a:r>
          </a:p>
          <a:p>
            <a:pPr lvl="1" eaLnBrk="1" hangingPunct="1"/>
            <a:r>
              <a:rPr lang="en-US" dirty="0" smtClean="0"/>
              <a:t>Domains: {1, 2, 3, 4}</a:t>
            </a:r>
          </a:p>
          <a:p>
            <a:pPr lvl="1" eaLnBrk="1" hangingPunct="1"/>
            <a:r>
              <a:rPr lang="en-US" dirty="0" smtClean="0"/>
              <a:t>Constraints: A &lt; B, B &lt; C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9384109-7376-47DB-91EF-ED9274A378D1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20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20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3600" b="1" smtClean="0"/>
              <a:t>Recap</a:t>
            </a:r>
            <a:r>
              <a:rPr lang="en-US" sz="3600" b="1" smtClean="0">
                <a:solidFill>
                  <a:schemeClr val="hlink"/>
                </a:solidFill>
              </a:rPr>
              <a:t> </a:t>
            </a:r>
            <a:r>
              <a:rPr lang="en-US" sz="3600" b="1" smtClean="0"/>
              <a:t>CSPs</a:t>
            </a:r>
            <a:endParaRPr lang="en-US" sz="3600" smtClean="0"/>
          </a:p>
          <a:p>
            <a:pPr eaLnBrk="1" hangingPunct="1">
              <a:buFontTx/>
              <a:buChar char="•"/>
            </a:pPr>
            <a:r>
              <a:rPr lang="en-US" sz="3600" smtClean="0">
                <a:solidFill>
                  <a:schemeClr val="hlink"/>
                </a:solidFill>
              </a:rPr>
              <a:t>Generate-and-Test</a:t>
            </a:r>
          </a:p>
          <a:p>
            <a:pPr eaLnBrk="1" hangingPunct="1">
              <a:buFontTx/>
              <a:buChar char="•"/>
            </a:pPr>
            <a:r>
              <a:rPr lang="en-US" sz="3600" smtClean="0">
                <a:solidFill>
                  <a:schemeClr val="hlink"/>
                </a:solidFill>
              </a:rPr>
              <a:t>Search</a:t>
            </a:r>
          </a:p>
          <a:p>
            <a:pPr eaLnBrk="1" hangingPunct="1">
              <a:buFontTx/>
              <a:buChar char="•"/>
            </a:pPr>
            <a:r>
              <a:rPr lang="en-US" sz="3600" smtClean="0">
                <a:solidFill>
                  <a:schemeClr val="hlink"/>
                </a:solidFill>
              </a:rPr>
              <a:t>Consistency</a:t>
            </a:r>
          </a:p>
          <a:p>
            <a:pPr eaLnBrk="1" hangingPunct="1">
              <a:buFontTx/>
              <a:buChar char="•"/>
            </a:pPr>
            <a:r>
              <a:rPr lang="en-US" sz="3600" smtClean="0">
                <a:solidFill>
                  <a:schemeClr val="hlink"/>
                </a:solidFill>
              </a:rPr>
              <a:t>Arc Consistency</a:t>
            </a:r>
          </a:p>
          <a:p>
            <a:pPr eaLnBrk="1" hangingPunct="1"/>
            <a:endParaRPr lang="en-US" sz="3600" smtClean="0">
              <a:solidFill>
                <a:schemeClr val="bg2"/>
              </a:solidFill>
            </a:endParaRPr>
          </a:p>
          <a:p>
            <a:pPr eaLnBrk="1" hangingPunct="1"/>
            <a:endParaRPr lang="en-US" sz="360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</a:pPr>
            <a:endParaRPr lang="en-US" sz="360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DF4EA9A-9BED-41FB-B6D7-11AA9816D26B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174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684213"/>
          </a:xfrm>
        </p:spPr>
        <p:txBody>
          <a:bodyPr/>
          <a:lstStyle/>
          <a:p>
            <a:pPr eaLnBrk="1" hangingPunct="1"/>
            <a:r>
              <a:rPr lang="en-US" sz="3200" smtClean="0"/>
              <a:t>Example: Constraint Network for Map-Coloring</a:t>
            </a:r>
          </a:p>
        </p:txBody>
      </p:sp>
      <p:pic>
        <p:nvPicPr>
          <p:cNvPr id="17419" name="Picture 3" descr="australi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268413"/>
            <a:ext cx="3781425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2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79388" y="4652963"/>
            <a:ext cx="8569325" cy="13684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en-US" sz="2400" smtClean="0">
                <a:solidFill>
                  <a:schemeClr val="accent2"/>
                </a:solidFill>
              </a:rPr>
              <a:t>Variables</a:t>
            </a:r>
            <a:r>
              <a:rPr lang="en-US" sz="2400" smtClean="0"/>
              <a:t> </a:t>
            </a:r>
            <a:r>
              <a:rPr lang="en-US" sz="2400" i="1" smtClean="0"/>
              <a:t>WA, NT, Q, NSW, V, SA, T</a:t>
            </a:r>
            <a:r>
              <a:rPr lang="en-US" sz="2400" smtClean="0"/>
              <a:t> 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en-US" sz="2400" smtClean="0">
                <a:solidFill>
                  <a:schemeClr val="accent2"/>
                </a:solidFill>
              </a:rPr>
              <a:t>Domains</a:t>
            </a:r>
            <a:r>
              <a:rPr lang="en-US" sz="2400" smtClean="0"/>
              <a:t> </a:t>
            </a:r>
            <a:r>
              <a:rPr lang="en-US" sz="2400" i="1" smtClean="0"/>
              <a:t>D</a:t>
            </a:r>
            <a:r>
              <a:rPr lang="en-US" sz="2400" i="1" baseline="-25000" smtClean="0"/>
              <a:t>i</a:t>
            </a:r>
            <a:r>
              <a:rPr lang="en-US" sz="2400" smtClean="0"/>
              <a:t> = {red,green,blue}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en-US" sz="2400" smtClean="0">
                <a:solidFill>
                  <a:schemeClr val="accent2"/>
                </a:solidFill>
              </a:rPr>
              <a:t>Constraints</a:t>
            </a:r>
            <a:r>
              <a:rPr lang="en-US" sz="2400" smtClean="0"/>
              <a:t>: adjacent regions must have different colors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80F336C-E9D3-4F0F-910D-F60A75EA41D2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3600" smtClean="0">
                <a:solidFill>
                  <a:schemeClr val="hlink"/>
                </a:solidFill>
              </a:rPr>
              <a:t>Recap</a:t>
            </a:r>
            <a:r>
              <a:rPr lang="en-US" sz="3600" b="1" smtClean="0">
                <a:solidFill>
                  <a:schemeClr val="hlink"/>
                </a:solidFill>
              </a:rPr>
              <a:t> </a:t>
            </a:r>
            <a:endParaRPr lang="en-US" sz="3600" smtClean="0">
              <a:solidFill>
                <a:schemeClr val="hlink"/>
              </a:solidFill>
            </a:endParaRPr>
          </a:p>
          <a:p>
            <a:pPr eaLnBrk="1" hangingPunct="1">
              <a:buFontTx/>
              <a:buChar char="•"/>
            </a:pPr>
            <a:r>
              <a:rPr lang="en-US" sz="3600" smtClean="0">
                <a:solidFill>
                  <a:schemeClr val="hlink"/>
                </a:solidFill>
              </a:rPr>
              <a:t>Generate-and-Test Recap</a:t>
            </a:r>
          </a:p>
          <a:p>
            <a:pPr eaLnBrk="1" hangingPunct="1">
              <a:buFontTx/>
              <a:buChar char="•"/>
            </a:pPr>
            <a:r>
              <a:rPr lang="en-US" sz="3600" smtClean="0">
                <a:solidFill>
                  <a:schemeClr val="hlink"/>
                </a:solidFill>
              </a:rPr>
              <a:t>Search</a:t>
            </a:r>
          </a:p>
          <a:p>
            <a:pPr eaLnBrk="1" hangingPunct="1">
              <a:buFontTx/>
              <a:buChar char="•"/>
            </a:pPr>
            <a:r>
              <a:rPr lang="en-US" sz="3600" smtClean="0">
                <a:solidFill>
                  <a:schemeClr val="hlink"/>
                </a:solidFill>
              </a:rPr>
              <a:t>Consistency</a:t>
            </a:r>
            <a:endParaRPr lang="en-US" sz="3600" smtClean="0"/>
          </a:p>
          <a:p>
            <a:pPr eaLnBrk="1" hangingPunct="1">
              <a:buFontTx/>
              <a:buChar char="•"/>
            </a:pPr>
            <a:r>
              <a:rPr lang="en-US" sz="3600" smtClean="0"/>
              <a:t>Arc Consistency</a:t>
            </a:r>
          </a:p>
          <a:p>
            <a:pPr eaLnBrk="1" hangingPunct="1"/>
            <a:endParaRPr lang="en-US" sz="3600" smtClean="0">
              <a:solidFill>
                <a:schemeClr val="bg2"/>
              </a:solidFill>
            </a:endParaRPr>
          </a:p>
          <a:p>
            <a:pPr eaLnBrk="1" hangingPunct="1"/>
            <a:endParaRPr lang="en-US" sz="360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</a:pPr>
            <a:endParaRPr lang="en-US" sz="360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12</a:t>
            </a:r>
          </a:p>
        </p:txBody>
      </p:sp>
      <p:sp>
        <p:nvSpPr>
          <p:cNvPr id="4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EE9974E-AAD8-47A2-BCD9-003D820D5ECD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184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Arc Consistency</a:t>
            </a:r>
          </a:p>
        </p:txBody>
      </p:sp>
      <p:sp>
        <p:nvSpPr>
          <p:cNvPr id="18453" name="Rectangle 4"/>
          <p:cNvSpPr>
            <a:spLocks noChangeArrowheads="1"/>
          </p:cNvSpPr>
          <p:nvPr/>
        </p:nvSpPr>
        <p:spPr bwMode="auto">
          <a:xfrm>
            <a:off x="179388" y="981075"/>
            <a:ext cx="8785225" cy="1295400"/>
          </a:xfrm>
          <a:prstGeom prst="rect">
            <a:avLst/>
          </a:prstGeom>
          <a:solidFill>
            <a:srgbClr val="E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81000" indent="-381000" algn="l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Definition (</a:t>
            </a: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arc consistency</a:t>
            </a:r>
            <a:r>
              <a:rPr lang="en-US" sz="2400">
                <a:latin typeface="Arial Unicode MS" pitchFamily="34" charset="-128"/>
              </a:rPr>
              <a:t>)</a:t>
            </a:r>
          </a:p>
          <a:p>
            <a:pPr marL="381000" indent="-381000" algn="l">
              <a:spcBef>
                <a:spcPct val="20000"/>
              </a:spcBef>
            </a:pPr>
            <a:r>
              <a:rPr lang="en-US" sz="2000">
                <a:latin typeface="Arial Unicode MS" pitchFamily="34" charset="-128"/>
              </a:rPr>
              <a:t>An arc                 is </a:t>
            </a:r>
            <a:r>
              <a:rPr lang="en-US" sz="2000">
                <a:solidFill>
                  <a:schemeClr val="accent2"/>
                </a:solidFill>
                <a:latin typeface="Arial Unicode MS" pitchFamily="34" charset="-128"/>
              </a:rPr>
              <a:t>arc consistent</a:t>
            </a:r>
            <a:r>
              <a:rPr lang="en-US" sz="2000">
                <a:latin typeface="Arial Unicode MS" pitchFamily="34" charset="-128"/>
              </a:rPr>
              <a:t> if for each value         in           there is some value    in           such that           is satisfied.</a:t>
            </a:r>
            <a:endParaRPr lang="en-US">
              <a:latin typeface="Arial Unicode MS" pitchFamily="34" charset="-128"/>
            </a:endParaRPr>
          </a:p>
        </p:txBody>
      </p:sp>
      <p:graphicFrame>
        <p:nvGraphicFramePr>
          <p:cNvPr id="18434" name="Object 7"/>
          <p:cNvGraphicFramePr>
            <a:graphicFrameLocks noChangeAspect="1"/>
          </p:cNvGraphicFramePr>
          <p:nvPr/>
        </p:nvGraphicFramePr>
        <p:xfrm>
          <a:off x="1116013" y="1484313"/>
          <a:ext cx="984250" cy="314325"/>
        </p:xfrm>
        <a:graphic>
          <a:graphicData uri="http://schemas.openxmlformats.org/presentationml/2006/ole">
            <p:oleObj spid="_x0000_s18434" name="Equation" r:id="rId4" imgW="787320" imgH="253800" progId="Equation.3">
              <p:embed/>
            </p:oleObj>
          </a:graphicData>
        </a:graphic>
      </p:graphicFrame>
      <p:graphicFrame>
        <p:nvGraphicFramePr>
          <p:cNvPr id="18435" name="Object 9"/>
          <p:cNvGraphicFramePr>
            <a:graphicFrameLocks noChangeAspect="1"/>
          </p:cNvGraphicFramePr>
          <p:nvPr/>
        </p:nvGraphicFramePr>
        <p:xfrm>
          <a:off x="6156325" y="1484313"/>
          <a:ext cx="238125" cy="258762"/>
        </p:xfrm>
        <a:graphic>
          <a:graphicData uri="http://schemas.openxmlformats.org/presentationml/2006/ole">
            <p:oleObj spid="_x0000_s18435" name="Equation" r:id="rId5" imgW="126720" imgH="139680" progId="Equation.3">
              <p:embed/>
            </p:oleObj>
          </a:graphicData>
        </a:graphic>
      </p:graphicFrame>
      <p:sp>
        <p:nvSpPr>
          <p:cNvPr id="1845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8436" name="Object 11"/>
          <p:cNvGraphicFramePr>
            <a:graphicFrameLocks noChangeAspect="1"/>
          </p:cNvGraphicFramePr>
          <p:nvPr/>
        </p:nvGraphicFramePr>
        <p:xfrm>
          <a:off x="6756400" y="1484313"/>
          <a:ext cx="695325" cy="266700"/>
        </p:xfrm>
        <a:graphic>
          <a:graphicData uri="http://schemas.openxmlformats.org/presentationml/2006/ole">
            <p:oleObj spid="_x0000_s18436" name="Equation" r:id="rId6" imgW="698197" imgH="266584" progId="Equation.3">
              <p:embed/>
            </p:oleObj>
          </a:graphicData>
        </a:graphic>
      </p:graphicFrame>
      <p:sp>
        <p:nvSpPr>
          <p:cNvPr id="18455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8437" name="Object 13"/>
          <p:cNvGraphicFramePr>
            <a:graphicFrameLocks noChangeAspect="1"/>
          </p:cNvGraphicFramePr>
          <p:nvPr/>
        </p:nvGraphicFramePr>
        <p:xfrm>
          <a:off x="1928813" y="1857375"/>
          <a:ext cx="196850" cy="234950"/>
        </p:xfrm>
        <a:graphic>
          <a:graphicData uri="http://schemas.openxmlformats.org/presentationml/2006/ole">
            <p:oleObj spid="_x0000_s18437" name="Equation" r:id="rId7" imgW="139680" imgH="164880" progId="Equation.3">
              <p:embed/>
            </p:oleObj>
          </a:graphicData>
        </a:graphic>
      </p:graphicFrame>
      <p:sp>
        <p:nvSpPr>
          <p:cNvPr id="1845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8438" name="Object 15"/>
          <p:cNvGraphicFramePr>
            <a:graphicFrameLocks noChangeAspect="1"/>
          </p:cNvGraphicFramePr>
          <p:nvPr/>
        </p:nvGraphicFramePr>
        <p:xfrm>
          <a:off x="2500313" y="1785938"/>
          <a:ext cx="654050" cy="265112"/>
        </p:xfrm>
        <a:graphic>
          <a:graphicData uri="http://schemas.openxmlformats.org/presentationml/2006/ole">
            <p:oleObj spid="_x0000_s18438" name="Equation" r:id="rId8" imgW="507960" imgH="203040" progId="Equation.3">
              <p:embed/>
            </p:oleObj>
          </a:graphicData>
        </a:graphic>
      </p:graphicFrame>
      <p:sp>
        <p:nvSpPr>
          <p:cNvPr id="18457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8439" name="Object 17"/>
          <p:cNvGraphicFramePr>
            <a:graphicFrameLocks noChangeAspect="1"/>
          </p:cNvGraphicFramePr>
          <p:nvPr/>
        </p:nvGraphicFramePr>
        <p:xfrm>
          <a:off x="4391025" y="1795463"/>
          <a:ext cx="541338" cy="247650"/>
        </p:xfrm>
        <a:graphic>
          <a:graphicData uri="http://schemas.openxmlformats.org/presentationml/2006/ole">
            <p:oleObj spid="_x0000_s18439" name="Equation" r:id="rId9" imgW="444240" imgH="203040" progId="Equation.3">
              <p:embed/>
            </p:oleObj>
          </a:graphicData>
        </a:graphic>
      </p:graphicFrame>
      <p:sp>
        <p:nvSpPr>
          <p:cNvPr id="1845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59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60" name="Rectangle 3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61" name="Rectangle 4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62" name="Rectangle 4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63" name="Rectangle 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2" name="Group 77"/>
          <p:cNvGrpSpPr>
            <a:grpSpLocks/>
          </p:cNvGrpSpPr>
          <p:nvPr/>
        </p:nvGrpSpPr>
        <p:grpSpPr bwMode="auto">
          <a:xfrm>
            <a:off x="1619250" y="3457575"/>
            <a:ext cx="5492750" cy="2573338"/>
            <a:chOff x="1020" y="2178"/>
            <a:chExt cx="3460" cy="1621"/>
          </a:xfrm>
        </p:grpSpPr>
        <p:sp>
          <p:nvSpPr>
            <p:cNvPr id="18465" name="Rectangle 26"/>
            <p:cNvSpPr>
              <a:spLocks noChangeArrowheads="1"/>
            </p:cNvSpPr>
            <p:nvPr/>
          </p:nvSpPr>
          <p:spPr bwMode="auto">
            <a:xfrm>
              <a:off x="3049" y="2178"/>
              <a:ext cx="116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  <a:p>
              <a:endParaRPr lang="en-US"/>
            </a:p>
          </p:txBody>
        </p:sp>
        <p:sp>
          <p:nvSpPr>
            <p:cNvPr id="18466" name="Oval 48"/>
            <p:cNvSpPr>
              <a:spLocks noChangeArrowheads="1"/>
            </p:cNvSpPr>
            <p:nvPr/>
          </p:nvSpPr>
          <p:spPr bwMode="auto">
            <a:xfrm>
              <a:off x="1202" y="2387"/>
              <a:ext cx="862" cy="36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7" name="Oval 49"/>
            <p:cNvSpPr>
              <a:spLocks noChangeArrowheads="1"/>
            </p:cNvSpPr>
            <p:nvPr/>
          </p:nvSpPr>
          <p:spPr bwMode="auto">
            <a:xfrm>
              <a:off x="3470" y="2387"/>
              <a:ext cx="861" cy="36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8" name="Text Box 50"/>
            <p:cNvSpPr txBox="1">
              <a:spLocks noChangeArrowheads="1"/>
            </p:cNvSpPr>
            <p:nvPr/>
          </p:nvSpPr>
          <p:spPr bwMode="auto">
            <a:xfrm>
              <a:off x="1383" y="2477"/>
              <a:ext cx="3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1800">
                  <a:latin typeface="Helvetica" pitchFamily="34" charset="0"/>
                </a:rPr>
                <a:t>1,2</a:t>
              </a:r>
            </a:p>
          </p:txBody>
        </p:sp>
        <p:sp>
          <p:nvSpPr>
            <p:cNvPr id="18469" name="Text Box 51"/>
            <p:cNvSpPr txBox="1">
              <a:spLocks noChangeArrowheads="1"/>
            </p:cNvSpPr>
            <p:nvPr/>
          </p:nvSpPr>
          <p:spPr bwMode="auto">
            <a:xfrm>
              <a:off x="3742" y="2432"/>
              <a:ext cx="3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1800">
                  <a:latin typeface="Helvetica" pitchFamily="34" charset="0"/>
                </a:rPr>
                <a:t>2,3</a:t>
              </a:r>
            </a:p>
          </p:txBody>
        </p:sp>
        <p:sp>
          <p:nvSpPr>
            <p:cNvPr id="18470" name="Text Box 52"/>
            <p:cNvSpPr txBox="1">
              <a:spLocks noChangeArrowheads="1"/>
            </p:cNvSpPr>
            <p:nvPr/>
          </p:nvSpPr>
          <p:spPr bwMode="auto">
            <a:xfrm>
              <a:off x="1020" y="2250"/>
              <a:ext cx="2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1800">
                  <a:latin typeface="Helvetica" pitchFamily="34" charset="0"/>
                </a:rPr>
                <a:t>A</a:t>
              </a:r>
            </a:p>
          </p:txBody>
        </p:sp>
        <p:sp>
          <p:nvSpPr>
            <p:cNvPr id="18471" name="Text Box 53"/>
            <p:cNvSpPr txBox="1">
              <a:spLocks noChangeArrowheads="1"/>
            </p:cNvSpPr>
            <p:nvPr/>
          </p:nvSpPr>
          <p:spPr bwMode="auto">
            <a:xfrm>
              <a:off x="3470" y="2205"/>
              <a:ext cx="21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1800">
                  <a:latin typeface="Helvetica" pitchFamily="34" charset="0"/>
                </a:rPr>
                <a:t>B</a:t>
              </a:r>
            </a:p>
          </p:txBody>
        </p:sp>
        <p:sp>
          <p:nvSpPr>
            <p:cNvPr id="18472" name="Text Box 54"/>
            <p:cNvSpPr txBox="1">
              <a:spLocks noChangeArrowheads="1"/>
            </p:cNvSpPr>
            <p:nvPr/>
          </p:nvSpPr>
          <p:spPr bwMode="auto">
            <a:xfrm>
              <a:off x="2517" y="2341"/>
              <a:ext cx="435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1800">
                  <a:latin typeface="Helvetica" pitchFamily="34" charset="0"/>
                </a:rPr>
                <a:t>A&lt; B</a:t>
              </a:r>
            </a:p>
          </p:txBody>
        </p:sp>
        <p:sp>
          <p:nvSpPr>
            <p:cNvPr id="18473" name="Line 55"/>
            <p:cNvSpPr>
              <a:spLocks noChangeShapeType="1"/>
            </p:cNvSpPr>
            <p:nvPr/>
          </p:nvSpPr>
          <p:spPr bwMode="auto">
            <a:xfrm>
              <a:off x="2064" y="2568"/>
              <a:ext cx="4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4" name="Line 56"/>
            <p:cNvSpPr>
              <a:spLocks noChangeShapeType="1"/>
            </p:cNvSpPr>
            <p:nvPr/>
          </p:nvSpPr>
          <p:spPr bwMode="auto">
            <a:xfrm>
              <a:off x="2971" y="2568"/>
              <a:ext cx="4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5" name="Rectangle 57"/>
            <p:cNvSpPr>
              <a:spLocks noChangeArrowheads="1"/>
            </p:cNvSpPr>
            <p:nvPr/>
          </p:nvSpPr>
          <p:spPr bwMode="auto">
            <a:xfrm>
              <a:off x="3198" y="3203"/>
              <a:ext cx="116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  <a:p>
              <a:endParaRPr lang="en-US"/>
            </a:p>
          </p:txBody>
        </p:sp>
        <p:sp>
          <p:nvSpPr>
            <p:cNvPr id="18476" name="Oval 58"/>
            <p:cNvSpPr>
              <a:spLocks noChangeArrowheads="1"/>
            </p:cNvSpPr>
            <p:nvPr/>
          </p:nvSpPr>
          <p:spPr bwMode="auto">
            <a:xfrm>
              <a:off x="1351" y="3412"/>
              <a:ext cx="862" cy="36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7" name="Oval 59"/>
            <p:cNvSpPr>
              <a:spLocks noChangeArrowheads="1"/>
            </p:cNvSpPr>
            <p:nvPr/>
          </p:nvSpPr>
          <p:spPr bwMode="auto">
            <a:xfrm>
              <a:off x="3619" y="3412"/>
              <a:ext cx="861" cy="36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8" name="Text Box 60"/>
            <p:cNvSpPr txBox="1">
              <a:spLocks noChangeArrowheads="1"/>
            </p:cNvSpPr>
            <p:nvPr/>
          </p:nvSpPr>
          <p:spPr bwMode="auto">
            <a:xfrm>
              <a:off x="1532" y="3502"/>
              <a:ext cx="4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1800">
                  <a:latin typeface="Helvetica" pitchFamily="34" charset="0"/>
                </a:rPr>
                <a:t>1,2,3</a:t>
              </a:r>
            </a:p>
          </p:txBody>
        </p:sp>
        <p:sp>
          <p:nvSpPr>
            <p:cNvPr id="18479" name="Text Box 61"/>
            <p:cNvSpPr txBox="1">
              <a:spLocks noChangeArrowheads="1"/>
            </p:cNvSpPr>
            <p:nvPr/>
          </p:nvSpPr>
          <p:spPr bwMode="auto">
            <a:xfrm>
              <a:off x="3891" y="3457"/>
              <a:ext cx="3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1800">
                  <a:latin typeface="Helvetica" pitchFamily="34" charset="0"/>
                </a:rPr>
                <a:t>2,3</a:t>
              </a:r>
            </a:p>
          </p:txBody>
        </p:sp>
        <p:sp>
          <p:nvSpPr>
            <p:cNvPr id="18480" name="Text Box 62"/>
            <p:cNvSpPr txBox="1">
              <a:spLocks noChangeArrowheads="1"/>
            </p:cNvSpPr>
            <p:nvPr/>
          </p:nvSpPr>
          <p:spPr bwMode="auto">
            <a:xfrm>
              <a:off x="1111" y="3294"/>
              <a:ext cx="2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1800">
                  <a:latin typeface="Helvetica" pitchFamily="34" charset="0"/>
                </a:rPr>
                <a:t>A</a:t>
              </a:r>
            </a:p>
          </p:txBody>
        </p:sp>
        <p:sp>
          <p:nvSpPr>
            <p:cNvPr id="18481" name="Text Box 63"/>
            <p:cNvSpPr txBox="1">
              <a:spLocks noChangeArrowheads="1"/>
            </p:cNvSpPr>
            <p:nvPr/>
          </p:nvSpPr>
          <p:spPr bwMode="auto">
            <a:xfrm>
              <a:off x="3619" y="3230"/>
              <a:ext cx="21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1800">
                  <a:latin typeface="Helvetica" pitchFamily="34" charset="0"/>
                </a:rPr>
                <a:t>B</a:t>
              </a:r>
            </a:p>
          </p:txBody>
        </p:sp>
        <p:sp>
          <p:nvSpPr>
            <p:cNvPr id="18482" name="Text Box 64"/>
            <p:cNvSpPr txBox="1">
              <a:spLocks noChangeArrowheads="1"/>
            </p:cNvSpPr>
            <p:nvPr/>
          </p:nvSpPr>
          <p:spPr bwMode="auto">
            <a:xfrm>
              <a:off x="2666" y="3366"/>
              <a:ext cx="435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1800">
                  <a:latin typeface="Helvetica" pitchFamily="34" charset="0"/>
                </a:rPr>
                <a:t>A&lt; B</a:t>
              </a:r>
            </a:p>
          </p:txBody>
        </p:sp>
        <p:sp>
          <p:nvSpPr>
            <p:cNvPr id="18483" name="Line 65"/>
            <p:cNvSpPr>
              <a:spLocks noChangeShapeType="1"/>
            </p:cNvSpPr>
            <p:nvPr/>
          </p:nvSpPr>
          <p:spPr bwMode="auto">
            <a:xfrm>
              <a:off x="2213" y="3593"/>
              <a:ext cx="4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4" name="Line 66"/>
            <p:cNvSpPr>
              <a:spLocks noChangeShapeType="1"/>
            </p:cNvSpPr>
            <p:nvPr/>
          </p:nvSpPr>
          <p:spPr bwMode="auto">
            <a:xfrm>
              <a:off x="3120" y="3593"/>
              <a:ext cx="4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12</a:t>
            </a:r>
          </a:p>
        </p:txBody>
      </p:sp>
      <p:sp>
        <p:nvSpPr>
          <p:cNvPr id="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FD9DC93-3A13-4D0B-BFDE-4B5876B8AB95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194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15888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How can we enforce Arc Consistency?</a:t>
            </a:r>
          </a:p>
        </p:txBody>
      </p:sp>
      <p:sp>
        <p:nvSpPr>
          <p:cNvPr id="19471" name="Rectangle 5"/>
          <p:cNvSpPr>
            <a:spLocks noChangeArrowheads="1"/>
          </p:cNvSpPr>
          <p:nvPr/>
        </p:nvSpPr>
        <p:spPr bwMode="auto">
          <a:xfrm>
            <a:off x="-396875" y="1628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72" name="Rectangle 7"/>
          <p:cNvSpPr>
            <a:spLocks noChangeArrowheads="1"/>
          </p:cNvSpPr>
          <p:nvPr/>
        </p:nvSpPr>
        <p:spPr bwMode="auto">
          <a:xfrm>
            <a:off x="0" y="1268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7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74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7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76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7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78" name="Rectangle 18"/>
          <p:cNvSpPr>
            <a:spLocks noChangeArrowheads="1"/>
          </p:cNvSpPr>
          <p:nvPr/>
        </p:nvSpPr>
        <p:spPr bwMode="auto">
          <a:xfrm>
            <a:off x="-71438" y="995363"/>
            <a:ext cx="9144001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79" name="Rectangle 22"/>
          <p:cNvSpPr>
            <a:spLocks noChangeArrowheads="1"/>
          </p:cNvSpPr>
          <p:nvPr/>
        </p:nvSpPr>
        <p:spPr bwMode="auto">
          <a:xfrm>
            <a:off x="4479925" y="2233613"/>
            <a:ext cx="1841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  <a:p>
            <a:endParaRPr lang="en-US"/>
          </a:p>
        </p:txBody>
      </p:sp>
      <p:sp>
        <p:nvSpPr>
          <p:cNvPr id="19480" name="Rectangle 24"/>
          <p:cNvSpPr>
            <a:spLocks noChangeArrowheads="1"/>
          </p:cNvSpPr>
          <p:nvPr/>
        </p:nvSpPr>
        <p:spPr bwMode="auto">
          <a:xfrm>
            <a:off x="0" y="1268413"/>
            <a:ext cx="89646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 algn="l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000">
                <a:latin typeface="Arial Unicode MS" pitchFamily="34" charset="-128"/>
              </a:rPr>
              <a:t>If an arc               is not arc consistent, all values       in            for which there is no corresponding value in          </a:t>
            </a:r>
            <a:r>
              <a:rPr lang="en-US" sz="2000">
                <a:solidFill>
                  <a:schemeClr val="accent2"/>
                </a:solidFill>
                <a:latin typeface="Arial Unicode MS" pitchFamily="34" charset="-128"/>
              </a:rPr>
              <a:t>may be deleted</a:t>
            </a:r>
            <a:r>
              <a:rPr lang="en-US" sz="2000">
                <a:latin typeface="Arial Unicode MS" pitchFamily="34" charset="-128"/>
              </a:rPr>
              <a:t> from               to make the arc                 consistent.</a:t>
            </a:r>
          </a:p>
          <a:p>
            <a:pPr marL="1143000" lvl="2" indent="-228600" algn="l">
              <a:spcBef>
                <a:spcPct val="20000"/>
              </a:spcBef>
              <a:buFontTx/>
              <a:buChar char="•"/>
            </a:pPr>
            <a:r>
              <a:rPr lang="en-US">
                <a:latin typeface="Arial Unicode MS" pitchFamily="34" charset="-128"/>
              </a:rPr>
              <a:t> </a:t>
            </a:r>
            <a:r>
              <a:rPr lang="en-US" sz="2000">
                <a:latin typeface="Arial Unicode MS" pitchFamily="34" charset="-128"/>
              </a:rPr>
              <a:t>This removal </a:t>
            </a:r>
            <a:r>
              <a:rPr lang="en-US" sz="2000">
                <a:solidFill>
                  <a:schemeClr val="accent2"/>
                </a:solidFill>
                <a:latin typeface="Arial Unicode MS" pitchFamily="34" charset="-128"/>
              </a:rPr>
              <a:t>can never rule out any models/solutions</a:t>
            </a:r>
            <a:endParaRPr lang="en-US" sz="2000">
              <a:latin typeface="Arial Unicode MS" pitchFamily="34" charset="-128"/>
            </a:endParaRPr>
          </a:p>
          <a:p>
            <a:pPr marL="1143000" lvl="2" indent="-228600" algn="l">
              <a:spcBef>
                <a:spcPct val="20000"/>
              </a:spcBef>
              <a:buFontTx/>
              <a:buChar char="•"/>
            </a:pPr>
            <a:endParaRPr lang="en-US" sz="2000">
              <a:latin typeface="Arial Unicode MS" pitchFamily="34" charset="-128"/>
            </a:endParaRPr>
          </a:p>
          <a:p>
            <a:pPr marL="742950" lvl="1" indent="-285750" algn="l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endParaRPr lang="en-US" sz="2000">
              <a:latin typeface="Arial Unicode MS" pitchFamily="34" charset="-128"/>
            </a:endParaRPr>
          </a:p>
          <a:p>
            <a:pPr marL="742950" lvl="1" indent="-285750" algn="l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endParaRPr lang="en-US" sz="2400">
              <a:latin typeface="Arial Unicode MS" pitchFamily="34" charset="-128"/>
            </a:endParaRPr>
          </a:p>
        </p:txBody>
      </p:sp>
      <p:sp>
        <p:nvSpPr>
          <p:cNvPr id="19481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82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9458" name="Object 28"/>
          <p:cNvGraphicFramePr>
            <a:graphicFrameLocks noChangeAspect="1"/>
          </p:cNvGraphicFramePr>
          <p:nvPr/>
        </p:nvGraphicFramePr>
        <p:xfrm>
          <a:off x="6357938" y="1428750"/>
          <a:ext cx="180975" cy="196850"/>
        </p:xfrm>
        <a:graphic>
          <a:graphicData uri="http://schemas.openxmlformats.org/presentationml/2006/ole">
            <p:oleObj spid="_x0000_s19458" name="Equation" r:id="rId4" imgW="126720" imgH="139680" progId="Equation.3">
              <p:embed/>
            </p:oleObj>
          </a:graphicData>
        </a:graphic>
      </p:graphicFrame>
      <p:sp>
        <p:nvSpPr>
          <p:cNvPr id="19483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9459" name="Object 30"/>
          <p:cNvGraphicFramePr>
            <a:graphicFrameLocks noChangeAspect="1"/>
          </p:cNvGraphicFramePr>
          <p:nvPr/>
        </p:nvGraphicFramePr>
        <p:xfrm>
          <a:off x="7072313" y="1357313"/>
          <a:ext cx="695325" cy="266700"/>
        </p:xfrm>
        <a:graphic>
          <a:graphicData uri="http://schemas.openxmlformats.org/presentationml/2006/ole">
            <p:oleObj spid="_x0000_s19459" name="Equation" r:id="rId5" imgW="698197" imgH="266584" progId="Equation.3">
              <p:embed/>
            </p:oleObj>
          </a:graphicData>
        </a:graphic>
      </p:graphicFrame>
      <p:graphicFrame>
        <p:nvGraphicFramePr>
          <p:cNvPr id="19460" name="Object 32"/>
          <p:cNvGraphicFramePr>
            <a:graphicFrameLocks noChangeAspect="1"/>
          </p:cNvGraphicFramePr>
          <p:nvPr/>
        </p:nvGraphicFramePr>
        <p:xfrm>
          <a:off x="4643438" y="1643063"/>
          <a:ext cx="719137" cy="293687"/>
        </p:xfrm>
        <a:graphic>
          <a:graphicData uri="http://schemas.openxmlformats.org/presentationml/2006/ole">
            <p:oleObj spid="_x0000_s19460" name="Equation" r:id="rId6" imgW="507960" imgH="203040" progId="Equation.3">
              <p:embed/>
            </p:oleObj>
          </a:graphicData>
        </a:graphic>
      </p:graphicFrame>
      <p:sp>
        <p:nvSpPr>
          <p:cNvPr id="19484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9461" name="Object 34"/>
          <p:cNvGraphicFramePr>
            <a:graphicFrameLocks noChangeAspect="1"/>
          </p:cNvGraphicFramePr>
          <p:nvPr/>
        </p:nvGraphicFramePr>
        <p:xfrm>
          <a:off x="7786688" y="1643063"/>
          <a:ext cx="785812" cy="301625"/>
        </p:xfrm>
        <a:graphic>
          <a:graphicData uri="http://schemas.openxmlformats.org/presentationml/2006/ole">
            <p:oleObj spid="_x0000_s19461" name="Equation" r:id="rId7" imgW="698197" imgH="266584" progId="Equation.3">
              <p:embed/>
            </p:oleObj>
          </a:graphicData>
        </a:graphic>
      </p:graphicFrame>
      <p:sp>
        <p:nvSpPr>
          <p:cNvPr id="19485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19486" name="Picture 3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132138" y="4437063"/>
            <a:ext cx="2232025" cy="82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87" name="Rectangle 38"/>
          <p:cNvSpPr>
            <a:spLocks noChangeArrowheads="1"/>
          </p:cNvSpPr>
          <p:nvPr/>
        </p:nvSpPr>
        <p:spPr bwMode="auto">
          <a:xfrm>
            <a:off x="4911725" y="3313113"/>
            <a:ext cx="1841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  <a:p>
            <a:endParaRPr lang="en-US"/>
          </a:p>
        </p:txBody>
      </p:sp>
      <p:sp>
        <p:nvSpPr>
          <p:cNvPr id="19488" name="Oval 39"/>
          <p:cNvSpPr>
            <a:spLocks noChangeArrowheads="1"/>
          </p:cNvSpPr>
          <p:nvPr/>
        </p:nvSpPr>
        <p:spPr bwMode="auto">
          <a:xfrm>
            <a:off x="1979613" y="3644900"/>
            <a:ext cx="1368425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89" name="Oval 40"/>
          <p:cNvSpPr>
            <a:spLocks noChangeArrowheads="1"/>
          </p:cNvSpPr>
          <p:nvPr/>
        </p:nvSpPr>
        <p:spPr bwMode="auto">
          <a:xfrm>
            <a:off x="5580063" y="3644900"/>
            <a:ext cx="1366837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0" name="Text Box 41"/>
          <p:cNvSpPr txBox="1">
            <a:spLocks noChangeArrowheads="1"/>
          </p:cNvSpPr>
          <p:nvPr/>
        </p:nvSpPr>
        <p:spPr bwMode="auto">
          <a:xfrm>
            <a:off x="2266950" y="3787775"/>
            <a:ext cx="692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800">
                <a:latin typeface="Helvetica" pitchFamily="34" charset="0"/>
              </a:rPr>
              <a:t>2,3,4</a:t>
            </a:r>
          </a:p>
        </p:txBody>
      </p:sp>
      <p:sp>
        <p:nvSpPr>
          <p:cNvPr id="19491" name="Text Box 42"/>
          <p:cNvSpPr txBox="1">
            <a:spLocks noChangeArrowheads="1"/>
          </p:cNvSpPr>
          <p:nvPr/>
        </p:nvSpPr>
        <p:spPr bwMode="auto">
          <a:xfrm>
            <a:off x="6011863" y="3716338"/>
            <a:ext cx="692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800">
                <a:latin typeface="Helvetica" pitchFamily="34" charset="0"/>
              </a:rPr>
              <a:t>1,2,3</a:t>
            </a:r>
          </a:p>
        </p:txBody>
      </p:sp>
      <p:sp>
        <p:nvSpPr>
          <p:cNvPr id="19492" name="Text Box 43"/>
          <p:cNvSpPr txBox="1">
            <a:spLocks noChangeArrowheads="1"/>
          </p:cNvSpPr>
          <p:nvPr/>
        </p:nvSpPr>
        <p:spPr bwMode="auto">
          <a:xfrm>
            <a:off x="1598613" y="3457575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800">
                <a:latin typeface="Helvetica" pitchFamily="34" charset="0"/>
              </a:rPr>
              <a:t>X</a:t>
            </a:r>
          </a:p>
        </p:txBody>
      </p:sp>
      <p:sp>
        <p:nvSpPr>
          <p:cNvPr id="19493" name="Text Box 44"/>
          <p:cNvSpPr txBox="1">
            <a:spLocks noChangeArrowheads="1"/>
          </p:cNvSpPr>
          <p:nvPr/>
        </p:nvSpPr>
        <p:spPr bwMode="auto">
          <a:xfrm>
            <a:off x="5580063" y="3355975"/>
            <a:ext cx="333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800">
                <a:latin typeface="Helvetica" pitchFamily="34" charset="0"/>
              </a:rPr>
              <a:t>Y</a:t>
            </a:r>
          </a:p>
        </p:txBody>
      </p:sp>
      <p:sp>
        <p:nvSpPr>
          <p:cNvPr id="19494" name="Text Box 45"/>
          <p:cNvSpPr txBox="1">
            <a:spLocks noChangeArrowheads="1"/>
          </p:cNvSpPr>
          <p:nvPr/>
        </p:nvSpPr>
        <p:spPr bwMode="auto">
          <a:xfrm>
            <a:off x="4067175" y="3571875"/>
            <a:ext cx="690563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800">
                <a:latin typeface="Helvetica" pitchFamily="34" charset="0"/>
              </a:rPr>
              <a:t>X&lt; Y</a:t>
            </a:r>
          </a:p>
        </p:txBody>
      </p:sp>
      <p:sp>
        <p:nvSpPr>
          <p:cNvPr id="19495" name="Line 46"/>
          <p:cNvSpPr>
            <a:spLocks noChangeShapeType="1"/>
          </p:cNvSpPr>
          <p:nvPr/>
        </p:nvSpPr>
        <p:spPr bwMode="auto">
          <a:xfrm>
            <a:off x="3348038" y="3932238"/>
            <a:ext cx="719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96" name="Line 47"/>
          <p:cNvSpPr>
            <a:spLocks noChangeShapeType="1"/>
          </p:cNvSpPr>
          <p:nvPr/>
        </p:nvSpPr>
        <p:spPr bwMode="auto">
          <a:xfrm>
            <a:off x="4787900" y="3932238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97" name="Rectangle 48"/>
          <p:cNvSpPr>
            <a:spLocks noChangeArrowheads="1"/>
          </p:cNvSpPr>
          <p:nvPr/>
        </p:nvSpPr>
        <p:spPr bwMode="auto">
          <a:xfrm>
            <a:off x="179388" y="5589588"/>
            <a:ext cx="896461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 algn="l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000" b="1">
                <a:latin typeface="Arial Unicode MS" pitchFamily="34" charset="-128"/>
              </a:rPr>
              <a:t>A network is arc consistent</a:t>
            </a:r>
            <a:r>
              <a:rPr lang="en-US" sz="2000">
                <a:latin typeface="Arial Unicode MS" pitchFamily="34" charset="-128"/>
              </a:rPr>
              <a:t> if all its arcs are arc consistent.</a:t>
            </a:r>
          </a:p>
          <a:p>
            <a:pPr marL="1143000" lvl="2" indent="-228600" algn="l">
              <a:spcBef>
                <a:spcPct val="20000"/>
              </a:spcBef>
            </a:pPr>
            <a:endParaRPr lang="en-US" sz="2000">
              <a:latin typeface="Arial Unicode MS" pitchFamily="34" charset="-128"/>
            </a:endParaRPr>
          </a:p>
        </p:txBody>
      </p:sp>
      <p:graphicFrame>
        <p:nvGraphicFramePr>
          <p:cNvPr id="19462" name="Object 7"/>
          <p:cNvGraphicFramePr>
            <a:graphicFrameLocks noChangeAspect="1"/>
          </p:cNvGraphicFramePr>
          <p:nvPr/>
        </p:nvGraphicFramePr>
        <p:xfrm>
          <a:off x="1785938" y="1357313"/>
          <a:ext cx="955675" cy="304800"/>
        </p:xfrm>
        <a:graphic>
          <a:graphicData uri="http://schemas.openxmlformats.org/presentationml/2006/ole">
            <p:oleObj spid="_x0000_s19462" name="Equation" r:id="rId9" imgW="787320" imgH="253800" progId="Equation.3">
              <p:embed/>
            </p:oleObj>
          </a:graphicData>
        </a:graphic>
      </p:graphicFrame>
      <p:graphicFrame>
        <p:nvGraphicFramePr>
          <p:cNvPr id="19463" name="Object 7"/>
          <p:cNvGraphicFramePr>
            <a:graphicFrameLocks noChangeAspect="1"/>
          </p:cNvGraphicFramePr>
          <p:nvPr/>
        </p:nvGraphicFramePr>
        <p:xfrm>
          <a:off x="2714625" y="1928813"/>
          <a:ext cx="955675" cy="304800"/>
        </p:xfrm>
        <a:graphic>
          <a:graphicData uri="http://schemas.openxmlformats.org/presentationml/2006/ole">
            <p:oleObj spid="_x0000_s19463" name="Equation" r:id="rId10" imgW="78732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2DE511D4-C7D9-4E6B-8427-88B8A9A21BC2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2050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en-US" smtClean="0"/>
              <a:t>Learning Goals for today’s class</a:t>
            </a:r>
          </a:p>
        </p:txBody>
      </p:sp>
      <p:sp>
        <p:nvSpPr>
          <p:cNvPr id="225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1000124"/>
            <a:ext cx="8458200" cy="4929205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/>
              <a:t>You can:</a:t>
            </a:r>
          </a:p>
          <a:p>
            <a:pPr eaLnBrk="1" hangingPunct="1">
              <a:buFontTx/>
              <a:buChar char="•"/>
              <a:defRPr/>
            </a:pPr>
            <a:r>
              <a:rPr lang="en-US" dirty="0" smtClean="0"/>
              <a:t>Implement  the </a:t>
            </a:r>
            <a:r>
              <a:rPr lang="en-US" dirty="0" smtClean="0">
                <a:solidFill>
                  <a:schemeClr val="accent6"/>
                </a:solidFill>
              </a:rPr>
              <a:t>Generate-and-Test </a:t>
            </a:r>
            <a:r>
              <a:rPr lang="en-US" dirty="0" smtClean="0"/>
              <a:t>Algorithm. Explain its disadvantages.</a:t>
            </a:r>
          </a:p>
          <a:p>
            <a:pPr eaLnBrk="1" hangingPunct="1">
              <a:buFontTx/>
              <a:buChar char="•"/>
              <a:defRPr/>
            </a:pPr>
            <a:r>
              <a:rPr lang="en-US" dirty="0" smtClean="0"/>
              <a:t>Solve a </a:t>
            </a:r>
            <a:r>
              <a:rPr lang="en-US" dirty="0" smtClean="0">
                <a:solidFill>
                  <a:schemeClr val="accent6"/>
                </a:solidFill>
              </a:rPr>
              <a:t>CSP by search  </a:t>
            </a:r>
            <a:r>
              <a:rPr lang="en-US" dirty="0" smtClean="0"/>
              <a:t>(specify neighbors, states, start state, goal state). Compare strategies for CSP search. Implement pruning for DFS search in a CSP.  </a:t>
            </a:r>
          </a:p>
          <a:p>
            <a:pPr eaLnBrk="1" hangingPunct="1">
              <a:buFontTx/>
              <a:buChar char="•"/>
              <a:defRPr/>
            </a:pPr>
            <a:r>
              <a:rPr lang="en-US" dirty="0" smtClean="0"/>
              <a:t>Build a </a:t>
            </a:r>
            <a:r>
              <a:rPr lang="en-US" dirty="0" smtClean="0">
                <a:solidFill>
                  <a:schemeClr val="accent6"/>
                </a:solidFill>
              </a:rPr>
              <a:t>constraint network </a:t>
            </a:r>
            <a:r>
              <a:rPr lang="en-US" dirty="0" smtClean="0"/>
              <a:t>for a set of constraints.</a:t>
            </a:r>
          </a:p>
          <a:p>
            <a:pPr eaLnBrk="1" hangingPunct="1">
              <a:buFontTx/>
              <a:buChar char="•"/>
              <a:defRPr/>
            </a:pPr>
            <a:r>
              <a:rPr lang="en-US" dirty="0" smtClean="0"/>
              <a:t>Verify whether a network is </a:t>
            </a:r>
            <a:r>
              <a:rPr lang="en-US" dirty="0" smtClean="0">
                <a:solidFill>
                  <a:schemeClr val="accent2"/>
                </a:solidFill>
              </a:rPr>
              <a:t>arc consistent</a:t>
            </a:r>
            <a:r>
              <a:rPr lang="en-US" dirty="0" smtClean="0"/>
              <a:t>.</a:t>
            </a:r>
          </a:p>
          <a:p>
            <a:pPr eaLnBrk="1" hangingPunct="1">
              <a:buFontTx/>
              <a:buChar char="•"/>
              <a:defRPr/>
            </a:pPr>
            <a:r>
              <a:rPr lang="en-US" dirty="0" smtClean="0"/>
              <a:t>Make an arc </a:t>
            </a:r>
            <a:r>
              <a:rPr lang="en-US" dirty="0" err="1" smtClean="0"/>
              <a:t>arc</a:t>
            </a:r>
            <a:r>
              <a:rPr lang="en-US" dirty="0" smtClean="0"/>
              <a:t>-consistent</a:t>
            </a:r>
            <a:r>
              <a:rPr lang="en-US" sz="2400" dirty="0" smtClean="0">
                <a:solidFill>
                  <a:schemeClr val="bg2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12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ADA67F8-F7F0-40D8-B34F-83F9D15FB571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38" y="428625"/>
            <a:ext cx="6715125" cy="714375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Next class</a:t>
            </a:r>
          </a:p>
        </p:txBody>
      </p:sp>
      <p:sp>
        <p:nvSpPr>
          <p:cNvPr id="21510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1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1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1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14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1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16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17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18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19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20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2376487"/>
          </a:xfrm>
          <a:noFill/>
        </p:spPr>
        <p:txBody>
          <a:bodyPr/>
          <a:lstStyle/>
          <a:p>
            <a:pPr eaLnBrk="1" hangingPunct="1"/>
            <a:r>
              <a:rPr lang="en-US" smtClean="0"/>
              <a:t>How to make a constraint network arc consistent? </a:t>
            </a:r>
            <a:r>
              <a:rPr lang="en-US" b="1" smtClean="0"/>
              <a:t>Arc Consistency Algorithm</a:t>
            </a:r>
          </a:p>
          <a:p>
            <a:pPr eaLnBrk="1" hangingPunct="1"/>
            <a:endParaRPr lang="en-US" b="1" smtClean="0"/>
          </a:p>
          <a:p>
            <a:pPr eaLnBrk="1" hangingPunct="1"/>
            <a:endParaRPr lang="en-US" smtClean="0"/>
          </a:p>
          <a:p>
            <a:pPr eaLnBrk="1" hangingPunct="1">
              <a:buFontTx/>
              <a:buChar char="•"/>
            </a:pPr>
            <a:endParaRPr lang="en-US" sz="3600" smtClean="0">
              <a:solidFill>
                <a:schemeClr val="bg2"/>
              </a:solidFill>
            </a:endParaRP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785813" y="3571875"/>
            <a:ext cx="7358062" cy="10001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600" b="1" kern="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CSP Practice Exercise posted: check it out!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11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CBCEF55-116B-4FCC-9710-D2BFA391572B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3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Constraint Satisfaction Problems: definitions</a:t>
            </a:r>
          </a:p>
        </p:txBody>
      </p:sp>
      <p:sp>
        <p:nvSpPr>
          <p:cNvPr id="3107" name="Rectangle 3"/>
          <p:cNvSpPr>
            <a:spLocks noChangeArrowheads="1"/>
          </p:cNvSpPr>
          <p:nvPr/>
        </p:nvSpPr>
        <p:spPr bwMode="auto">
          <a:xfrm>
            <a:off x="428596" y="714356"/>
            <a:ext cx="8715404" cy="3233740"/>
          </a:xfrm>
          <a:prstGeom prst="rect">
            <a:avLst/>
          </a:prstGeom>
          <a:solidFill>
            <a:srgbClr val="E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81000" indent="-381000" algn="l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Definition (</a:t>
            </a: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Constraint Satisfaction Problem</a:t>
            </a:r>
            <a:r>
              <a:rPr lang="en-US" sz="2400">
                <a:latin typeface="Arial Unicode MS" pitchFamily="34" charset="-128"/>
              </a:rPr>
              <a:t>)</a:t>
            </a:r>
          </a:p>
          <a:p>
            <a:pPr marL="381000" indent="-381000" algn="l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A constraint satisfaction problem consists of</a:t>
            </a:r>
          </a:p>
          <a:p>
            <a:pPr marL="800100" lvl="1" indent="-342900" algn="l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000">
                <a:latin typeface="Arial Unicode MS" pitchFamily="34" charset="-128"/>
              </a:rPr>
              <a:t>a set of variables</a:t>
            </a:r>
          </a:p>
          <a:p>
            <a:pPr marL="800100" lvl="1" indent="-342900" algn="l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endParaRPr lang="en-US" sz="2000">
              <a:latin typeface="Arial Unicode MS" pitchFamily="34" charset="-128"/>
            </a:endParaRPr>
          </a:p>
          <a:p>
            <a:pPr marL="800100" lvl="1" indent="-342900" algn="l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000">
                <a:latin typeface="Arial Unicode MS" pitchFamily="34" charset="-128"/>
              </a:rPr>
              <a:t>a domain for each variable</a:t>
            </a:r>
          </a:p>
          <a:p>
            <a:pPr marL="800100" lvl="1" indent="-342900" algn="l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endParaRPr lang="en-US" sz="2000">
              <a:latin typeface="Arial Unicode MS" pitchFamily="34" charset="-128"/>
            </a:endParaRPr>
          </a:p>
          <a:p>
            <a:pPr marL="800100" lvl="1" indent="-342900" algn="l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000">
                <a:latin typeface="Arial Unicode MS" pitchFamily="34" charset="-128"/>
              </a:rPr>
              <a:t>a set of constraints</a:t>
            </a:r>
          </a:p>
          <a:p>
            <a:pPr marL="381000" indent="-381000" algn="l">
              <a:spcBef>
                <a:spcPct val="20000"/>
              </a:spcBef>
              <a:buFontTx/>
              <a:buChar char="•"/>
            </a:pPr>
            <a:endParaRPr lang="en-US" sz="2400">
              <a:latin typeface="Arial Unicode MS" pitchFamily="34" charset="-128"/>
            </a:endParaRPr>
          </a:p>
          <a:p>
            <a:pPr marL="381000" indent="-381000" algn="l">
              <a:spcBef>
                <a:spcPct val="20000"/>
              </a:spcBef>
            </a:pPr>
            <a:endParaRPr lang="en-US" sz="2400">
              <a:latin typeface="Arial Unicode MS" pitchFamily="34" charset="-128"/>
            </a:endParaRPr>
          </a:p>
          <a:p>
            <a:pPr marL="381000" indent="-381000" algn="l">
              <a:spcBef>
                <a:spcPct val="20000"/>
              </a:spcBef>
              <a:buFontTx/>
              <a:buChar char="•"/>
            </a:pPr>
            <a:endParaRPr lang="en-US" sz="2400">
              <a:latin typeface="Arial Unicode MS" pitchFamily="34" charset="-128"/>
            </a:endParaRPr>
          </a:p>
          <a:p>
            <a:pPr marL="381000" indent="-381000" algn="l">
              <a:spcBef>
                <a:spcPct val="20000"/>
              </a:spcBef>
            </a:pPr>
            <a:endParaRPr lang="en-US" sz="2400">
              <a:latin typeface="Arial Unicode MS" pitchFamily="34" charset="-128"/>
            </a:endParaRPr>
          </a:p>
          <a:p>
            <a:pPr marL="381000" indent="-381000" algn="l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 </a:t>
            </a:r>
          </a:p>
        </p:txBody>
      </p:sp>
      <p:sp>
        <p:nvSpPr>
          <p:cNvPr id="3108" name="Rectangle 4"/>
          <p:cNvSpPr>
            <a:spLocks noChangeArrowheads="1"/>
          </p:cNvSpPr>
          <p:nvPr/>
        </p:nvSpPr>
        <p:spPr bwMode="auto">
          <a:xfrm flipV="1">
            <a:off x="0" y="3429000"/>
            <a:ext cx="91440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10800000"/>
          <a:lstStyle/>
          <a:p>
            <a:pPr marL="381000" indent="-381000">
              <a:spcBef>
                <a:spcPct val="20000"/>
              </a:spcBef>
            </a:pPr>
            <a:endParaRPr lang="en-US" sz="2400">
              <a:latin typeface="Arial Unicode MS" pitchFamily="34" charset="-128"/>
            </a:endParaRPr>
          </a:p>
        </p:txBody>
      </p:sp>
      <p:sp>
        <p:nvSpPr>
          <p:cNvPr id="3109" name="Rectangle 5"/>
          <p:cNvSpPr>
            <a:spLocks noChangeArrowheads="1"/>
          </p:cNvSpPr>
          <p:nvPr/>
        </p:nvSpPr>
        <p:spPr bwMode="auto">
          <a:xfrm>
            <a:off x="34925" y="5300663"/>
            <a:ext cx="914400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81000" indent="-381000">
              <a:spcBef>
                <a:spcPct val="20000"/>
              </a:spcBef>
              <a:buFontTx/>
              <a:buChar char="•"/>
            </a:pPr>
            <a:endParaRPr lang="en-US" sz="2400">
              <a:latin typeface="Arial Unicode MS" pitchFamily="34" charset="-128"/>
            </a:endParaRPr>
          </a:p>
        </p:txBody>
      </p:sp>
      <p:sp>
        <p:nvSpPr>
          <p:cNvPr id="478214" name="Rectangle 6"/>
          <p:cNvSpPr>
            <a:spLocks noChangeArrowheads="1"/>
          </p:cNvSpPr>
          <p:nvPr/>
        </p:nvSpPr>
        <p:spPr bwMode="auto">
          <a:xfrm>
            <a:off x="357188" y="4429125"/>
            <a:ext cx="5715000" cy="1785938"/>
          </a:xfrm>
          <a:prstGeom prst="rect">
            <a:avLst/>
          </a:prstGeom>
          <a:solidFill>
            <a:srgbClr val="E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81000" indent="-381000" algn="l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Definition (</a:t>
            </a: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model / solution</a:t>
            </a:r>
            <a:r>
              <a:rPr lang="en-US" sz="2400">
                <a:latin typeface="Arial Unicode MS" pitchFamily="34" charset="-128"/>
              </a:rPr>
              <a:t>)</a:t>
            </a:r>
          </a:p>
          <a:p>
            <a:pPr marL="381000" indent="-381000" algn="l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A </a:t>
            </a: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model</a:t>
            </a:r>
            <a:r>
              <a:rPr lang="en-US" sz="2400">
                <a:latin typeface="Arial Unicode MS" pitchFamily="34" charset="-128"/>
              </a:rPr>
              <a:t> of a CSP is an assignment of values to variables that satisfies all of the constraints.</a:t>
            </a:r>
          </a:p>
          <a:p>
            <a:pPr marL="381000" indent="-381000" algn="l">
              <a:spcBef>
                <a:spcPct val="20000"/>
              </a:spcBef>
              <a:buFontTx/>
              <a:buChar char="•"/>
            </a:pPr>
            <a:endParaRPr lang="en-US" sz="2400">
              <a:latin typeface="Arial Unicode MS" pitchFamily="34" charset="-128"/>
            </a:endParaRPr>
          </a:p>
          <a:p>
            <a:pPr marL="381000" indent="-381000" algn="l">
              <a:spcBef>
                <a:spcPct val="20000"/>
              </a:spcBef>
            </a:pPr>
            <a:endParaRPr lang="en-US" sz="2400">
              <a:latin typeface="Arial Unicode MS" pitchFamily="34" charset="-128"/>
            </a:endParaRPr>
          </a:p>
          <a:p>
            <a:pPr marL="381000" indent="-381000" algn="l">
              <a:spcBef>
                <a:spcPct val="20000"/>
              </a:spcBef>
              <a:buFontTx/>
              <a:buChar char="•"/>
            </a:pPr>
            <a:endParaRPr lang="en-US" sz="2400">
              <a:latin typeface="Arial Unicode MS" pitchFamily="34" charset="-128"/>
            </a:endParaRPr>
          </a:p>
          <a:p>
            <a:pPr marL="381000" indent="-381000" algn="l">
              <a:spcBef>
                <a:spcPct val="20000"/>
              </a:spcBef>
            </a:pPr>
            <a:endParaRPr lang="en-US" sz="2400">
              <a:latin typeface="Arial Unicode MS" pitchFamily="34" charset="-128"/>
            </a:endParaRPr>
          </a:p>
          <a:p>
            <a:pPr marL="381000" indent="-381000" algn="l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82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ounded Rectangle 42"/>
          <p:cNvSpPr/>
          <p:nvPr/>
        </p:nvSpPr>
        <p:spPr>
          <a:xfrm>
            <a:off x="0" y="5643563"/>
            <a:ext cx="2500313" cy="121443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D6B5C25-5406-4773-9DEF-884AA8260267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410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eaLnBrk="1" hangingPunct="1"/>
            <a:r>
              <a:rPr lang="en-US" smtClean="0"/>
              <a:t>Modules we'll cover in this course: R&amp;Rsys</a:t>
            </a:r>
          </a:p>
        </p:txBody>
      </p:sp>
      <p:sp>
        <p:nvSpPr>
          <p:cNvPr id="4110" name="Rectangle 6"/>
          <p:cNvSpPr>
            <a:spLocks noChangeArrowheads="1"/>
          </p:cNvSpPr>
          <p:nvPr/>
        </p:nvSpPr>
        <p:spPr bwMode="auto">
          <a:xfrm>
            <a:off x="323850" y="765175"/>
            <a:ext cx="27368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spcBef>
                <a:spcPct val="20000"/>
              </a:spcBef>
            </a:pPr>
            <a:endParaRPr lang="en-US">
              <a:latin typeface="Arial Unicode MS" pitchFamily="34" charset="-128"/>
            </a:endParaRPr>
          </a:p>
        </p:txBody>
      </p:sp>
      <p:sp>
        <p:nvSpPr>
          <p:cNvPr id="411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857750" y="785813"/>
            <a:ext cx="2428875" cy="503237"/>
          </a:xfrm>
        </p:spPr>
        <p:txBody>
          <a:bodyPr/>
          <a:lstStyle/>
          <a:p>
            <a:pPr eaLnBrk="1" hangingPunct="1"/>
            <a:r>
              <a:rPr lang="en-US" b="1" smtClean="0"/>
              <a:t>Environment</a:t>
            </a:r>
          </a:p>
        </p:txBody>
      </p:sp>
      <p:sp>
        <p:nvSpPr>
          <p:cNvPr id="4112" name="Rectangle 8"/>
          <p:cNvSpPr>
            <a:spLocks noChangeArrowheads="1"/>
          </p:cNvSpPr>
          <p:nvPr/>
        </p:nvSpPr>
        <p:spPr bwMode="auto">
          <a:xfrm>
            <a:off x="0" y="1500188"/>
            <a:ext cx="17018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Problem</a:t>
            </a:r>
          </a:p>
        </p:txBody>
      </p:sp>
      <p:sp>
        <p:nvSpPr>
          <p:cNvPr id="4113" name="Rectangle 9"/>
          <p:cNvSpPr>
            <a:spLocks noChangeArrowheads="1"/>
          </p:cNvSpPr>
          <p:nvPr/>
        </p:nvSpPr>
        <p:spPr bwMode="auto">
          <a:xfrm>
            <a:off x="1000125" y="3500438"/>
            <a:ext cx="151288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dirty="0" smtClean="0">
                <a:latin typeface="Arial Unicode MS" pitchFamily="34" charset="-128"/>
              </a:rPr>
              <a:t>Query</a:t>
            </a:r>
            <a:endParaRPr lang="en-US" sz="2400" dirty="0">
              <a:latin typeface="Arial Unicode MS" pitchFamily="34" charset="-128"/>
            </a:endParaRPr>
          </a:p>
        </p:txBody>
      </p:sp>
      <p:sp>
        <p:nvSpPr>
          <p:cNvPr id="4114" name="Rectangle 10"/>
          <p:cNvSpPr>
            <a:spLocks noChangeArrowheads="1"/>
          </p:cNvSpPr>
          <p:nvPr/>
        </p:nvSpPr>
        <p:spPr bwMode="auto">
          <a:xfrm>
            <a:off x="928688" y="5143500"/>
            <a:ext cx="1601787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Planning</a:t>
            </a:r>
          </a:p>
        </p:txBody>
      </p:sp>
      <p:sp>
        <p:nvSpPr>
          <p:cNvPr id="4115" name="Rectangle 11"/>
          <p:cNvSpPr>
            <a:spLocks noChangeArrowheads="1"/>
          </p:cNvSpPr>
          <p:nvPr/>
        </p:nvSpPr>
        <p:spPr bwMode="auto">
          <a:xfrm>
            <a:off x="3357563" y="1214438"/>
            <a:ext cx="2159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Deterministic</a:t>
            </a:r>
          </a:p>
        </p:txBody>
      </p:sp>
      <p:sp>
        <p:nvSpPr>
          <p:cNvPr id="4116" name="Rectangle 12"/>
          <p:cNvSpPr>
            <a:spLocks noChangeArrowheads="1"/>
          </p:cNvSpPr>
          <p:nvPr/>
        </p:nvSpPr>
        <p:spPr bwMode="auto">
          <a:xfrm>
            <a:off x="6500813" y="1143000"/>
            <a:ext cx="2159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Stochastic</a:t>
            </a:r>
          </a:p>
        </p:txBody>
      </p:sp>
      <p:sp>
        <p:nvSpPr>
          <p:cNvPr id="4117" name="Rectangle 13"/>
          <p:cNvSpPr>
            <a:spLocks noChangeArrowheads="1"/>
          </p:cNvSpPr>
          <p:nvPr/>
        </p:nvSpPr>
        <p:spPr bwMode="auto">
          <a:xfrm>
            <a:off x="2786063" y="1643063"/>
            <a:ext cx="6143625" cy="457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18" name="Line 14"/>
          <p:cNvSpPr>
            <a:spLocks noChangeShapeType="1"/>
          </p:cNvSpPr>
          <p:nvPr/>
        </p:nvSpPr>
        <p:spPr bwMode="auto">
          <a:xfrm flipH="1">
            <a:off x="5786438" y="1643063"/>
            <a:ext cx="46037" cy="457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9" name="Rectangle 16"/>
          <p:cNvSpPr>
            <a:spLocks noChangeArrowheads="1"/>
          </p:cNvSpPr>
          <p:nvPr/>
        </p:nvSpPr>
        <p:spPr bwMode="auto">
          <a:xfrm>
            <a:off x="4500563" y="2500313"/>
            <a:ext cx="1295400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4120" name="Rectangle 17"/>
          <p:cNvSpPr>
            <a:spLocks noChangeArrowheads="1"/>
          </p:cNvSpPr>
          <p:nvPr/>
        </p:nvSpPr>
        <p:spPr bwMode="auto">
          <a:xfrm>
            <a:off x="3571875" y="1785938"/>
            <a:ext cx="2214563" cy="5715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Arc Consistency</a:t>
            </a:r>
          </a:p>
        </p:txBody>
      </p:sp>
      <p:sp>
        <p:nvSpPr>
          <p:cNvPr id="4121" name="Rectangle 18"/>
          <p:cNvSpPr>
            <a:spLocks noChangeArrowheads="1"/>
          </p:cNvSpPr>
          <p:nvPr/>
        </p:nvSpPr>
        <p:spPr bwMode="auto">
          <a:xfrm>
            <a:off x="3357563" y="3786188"/>
            <a:ext cx="1295400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4122" name="Rectangle 20"/>
          <p:cNvSpPr>
            <a:spLocks noChangeArrowheads="1"/>
          </p:cNvSpPr>
          <p:nvPr/>
        </p:nvSpPr>
        <p:spPr bwMode="auto">
          <a:xfrm>
            <a:off x="3500438" y="5357813"/>
            <a:ext cx="1176337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4123" name="Rectangle 23"/>
          <p:cNvSpPr>
            <a:spLocks noChangeArrowheads="1"/>
          </p:cNvSpPr>
          <p:nvPr/>
        </p:nvSpPr>
        <p:spPr bwMode="auto">
          <a:xfrm>
            <a:off x="6286500" y="5786438"/>
            <a:ext cx="2665413" cy="4127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Value Iteration</a:t>
            </a:r>
          </a:p>
        </p:txBody>
      </p:sp>
      <p:sp>
        <p:nvSpPr>
          <p:cNvPr id="4124" name="Rectangle 24"/>
          <p:cNvSpPr>
            <a:spLocks noChangeArrowheads="1"/>
          </p:cNvSpPr>
          <p:nvPr/>
        </p:nvSpPr>
        <p:spPr bwMode="auto">
          <a:xfrm>
            <a:off x="6357938" y="3500438"/>
            <a:ext cx="2428875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Var. Elimination</a:t>
            </a:r>
          </a:p>
        </p:txBody>
      </p:sp>
      <p:sp>
        <p:nvSpPr>
          <p:cNvPr id="4125" name="Rectangle 9"/>
          <p:cNvSpPr>
            <a:spLocks noChangeArrowheads="1"/>
          </p:cNvSpPr>
          <p:nvPr/>
        </p:nvSpPr>
        <p:spPr bwMode="auto">
          <a:xfrm>
            <a:off x="642938" y="2214563"/>
            <a:ext cx="2214562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Constraint Satisfaction</a:t>
            </a:r>
          </a:p>
        </p:txBody>
      </p:sp>
      <p:sp>
        <p:nvSpPr>
          <p:cNvPr id="4126" name="Rectangle 9"/>
          <p:cNvSpPr>
            <a:spLocks noChangeArrowheads="1"/>
          </p:cNvSpPr>
          <p:nvPr/>
        </p:nvSpPr>
        <p:spPr bwMode="auto">
          <a:xfrm>
            <a:off x="2714625" y="3429000"/>
            <a:ext cx="151288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Logics</a:t>
            </a:r>
          </a:p>
        </p:txBody>
      </p:sp>
      <p:sp>
        <p:nvSpPr>
          <p:cNvPr id="4127" name="Rectangle 9"/>
          <p:cNvSpPr>
            <a:spLocks noChangeArrowheads="1"/>
          </p:cNvSpPr>
          <p:nvPr/>
        </p:nvSpPr>
        <p:spPr bwMode="auto">
          <a:xfrm>
            <a:off x="2857500" y="4643438"/>
            <a:ext cx="1512888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STRIPS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2643188" y="3000375"/>
            <a:ext cx="62865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643188" y="4429125"/>
            <a:ext cx="62865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30" name="Rectangle 9"/>
          <p:cNvSpPr>
            <a:spLocks noChangeArrowheads="1"/>
          </p:cNvSpPr>
          <p:nvPr/>
        </p:nvSpPr>
        <p:spPr bwMode="auto">
          <a:xfrm>
            <a:off x="5715000" y="3071813"/>
            <a:ext cx="200025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Belief Nets</a:t>
            </a:r>
          </a:p>
        </p:txBody>
      </p:sp>
      <p:sp>
        <p:nvSpPr>
          <p:cNvPr id="4131" name="Rectangle 9"/>
          <p:cNvSpPr>
            <a:spLocks noChangeArrowheads="1"/>
          </p:cNvSpPr>
          <p:nvPr/>
        </p:nvSpPr>
        <p:spPr bwMode="auto">
          <a:xfrm>
            <a:off x="2714625" y="2286000"/>
            <a:ext cx="17859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Vars + </a:t>
            </a:r>
          </a:p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Constraints</a:t>
            </a:r>
          </a:p>
        </p:txBody>
      </p:sp>
      <p:sp>
        <p:nvSpPr>
          <p:cNvPr id="4132" name="Rectangle 9"/>
          <p:cNvSpPr>
            <a:spLocks noChangeArrowheads="1"/>
          </p:cNvSpPr>
          <p:nvPr/>
        </p:nvSpPr>
        <p:spPr bwMode="auto">
          <a:xfrm>
            <a:off x="5857875" y="4500563"/>
            <a:ext cx="2357438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Decision Nets</a:t>
            </a:r>
          </a:p>
        </p:txBody>
      </p:sp>
      <p:sp>
        <p:nvSpPr>
          <p:cNvPr id="4133" name="Rectangle 9"/>
          <p:cNvSpPr>
            <a:spLocks noChangeArrowheads="1"/>
          </p:cNvSpPr>
          <p:nvPr/>
        </p:nvSpPr>
        <p:spPr bwMode="auto">
          <a:xfrm>
            <a:off x="5857875" y="5429250"/>
            <a:ext cx="2928938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Markov Processes</a:t>
            </a:r>
          </a:p>
        </p:txBody>
      </p:sp>
      <p:sp>
        <p:nvSpPr>
          <p:cNvPr id="4134" name="Rectangle 24"/>
          <p:cNvSpPr>
            <a:spLocks noChangeArrowheads="1"/>
          </p:cNvSpPr>
          <p:nvPr/>
        </p:nvSpPr>
        <p:spPr bwMode="auto">
          <a:xfrm>
            <a:off x="6429375" y="4857750"/>
            <a:ext cx="2428875" cy="5032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Var. Elimination</a:t>
            </a:r>
          </a:p>
        </p:txBody>
      </p:sp>
      <p:sp>
        <p:nvSpPr>
          <p:cNvPr id="4135" name="Rectangle 8"/>
          <p:cNvSpPr>
            <a:spLocks noChangeArrowheads="1"/>
          </p:cNvSpPr>
          <p:nvPr/>
        </p:nvSpPr>
        <p:spPr bwMode="auto">
          <a:xfrm>
            <a:off x="0" y="2786063"/>
            <a:ext cx="10001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Static</a:t>
            </a:r>
          </a:p>
        </p:txBody>
      </p:sp>
      <p:sp>
        <p:nvSpPr>
          <p:cNvPr id="4136" name="Rectangle 8"/>
          <p:cNvSpPr>
            <a:spLocks noChangeArrowheads="1"/>
          </p:cNvSpPr>
          <p:nvPr/>
        </p:nvSpPr>
        <p:spPr bwMode="auto">
          <a:xfrm>
            <a:off x="0" y="4500563"/>
            <a:ext cx="178593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Sequential</a:t>
            </a:r>
          </a:p>
        </p:txBody>
      </p:sp>
      <p:sp>
        <p:nvSpPr>
          <p:cNvPr id="41" name="Left Brace 40"/>
          <p:cNvSpPr/>
          <p:nvPr/>
        </p:nvSpPr>
        <p:spPr>
          <a:xfrm>
            <a:off x="857250" y="2214563"/>
            <a:ext cx="142875" cy="200025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4138" name="Rectangle 9"/>
          <p:cNvSpPr>
            <a:spLocks noChangeArrowheads="1"/>
          </p:cNvSpPr>
          <p:nvPr/>
        </p:nvSpPr>
        <p:spPr bwMode="auto">
          <a:xfrm>
            <a:off x="0" y="5715000"/>
            <a:ext cx="2428875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Representation</a:t>
            </a:r>
          </a:p>
        </p:txBody>
      </p:sp>
      <p:sp>
        <p:nvSpPr>
          <p:cNvPr id="4139" name="Rectangle 20"/>
          <p:cNvSpPr>
            <a:spLocks noChangeArrowheads="1"/>
          </p:cNvSpPr>
          <p:nvPr/>
        </p:nvSpPr>
        <p:spPr bwMode="auto">
          <a:xfrm>
            <a:off x="127000" y="6037263"/>
            <a:ext cx="2143125" cy="71437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Reasoning</a:t>
            </a:r>
          </a:p>
          <a:p>
            <a:pPr marL="342900" indent="-342900"/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Technique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02B8230-C559-48C7-B2F8-5FA32F44F2B3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85750"/>
            <a:ext cx="9144000" cy="685800"/>
          </a:xfrm>
        </p:spPr>
        <p:txBody>
          <a:bodyPr/>
          <a:lstStyle/>
          <a:p>
            <a:pPr eaLnBrk="1" hangingPunct="1"/>
            <a:r>
              <a:rPr lang="en-US" smtClean="0"/>
              <a:t>Standard Search vs. Specific R&amp;R systems</a:t>
            </a:r>
          </a:p>
        </p:txBody>
      </p:sp>
      <p:sp>
        <p:nvSpPr>
          <p:cNvPr id="30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1143000"/>
            <a:ext cx="8929687" cy="5715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Constraint Satisfaction (Problems):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>
                <a:solidFill>
                  <a:schemeClr val="accent2"/>
                </a:solidFill>
              </a:rPr>
              <a:t>State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>
                <a:solidFill>
                  <a:schemeClr val="accent2"/>
                </a:solidFill>
              </a:rPr>
              <a:t>Successor function</a:t>
            </a:r>
            <a:endParaRPr lang="en-US" sz="20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>
                <a:solidFill>
                  <a:schemeClr val="accent2"/>
                </a:solidFill>
              </a:rPr>
              <a:t>Goal test</a:t>
            </a:r>
            <a:endParaRPr lang="en-US" sz="20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>
                <a:solidFill>
                  <a:schemeClr val="accent6"/>
                </a:solidFill>
              </a:rPr>
              <a:t>Solution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>
                <a:solidFill>
                  <a:schemeClr val="accent6"/>
                </a:solidFill>
              </a:rPr>
              <a:t>Heuristic function</a:t>
            </a:r>
            <a:endParaRPr lang="en-US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1800" dirty="0" smtClean="0"/>
              <a:t>Planning 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 smtClean="0">
                <a:solidFill>
                  <a:schemeClr val="accent2"/>
                </a:solidFill>
              </a:rPr>
              <a:t>State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 smtClean="0">
                <a:solidFill>
                  <a:schemeClr val="accent2"/>
                </a:solidFill>
              </a:rPr>
              <a:t>Successor function</a:t>
            </a:r>
            <a:endParaRPr lang="en-US" sz="16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 smtClean="0">
                <a:solidFill>
                  <a:schemeClr val="accent2"/>
                </a:solidFill>
              </a:rPr>
              <a:t>Goal test</a:t>
            </a:r>
            <a:endParaRPr lang="en-US" sz="16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 smtClean="0">
                <a:solidFill>
                  <a:schemeClr val="accent6"/>
                </a:solidFill>
              </a:rPr>
              <a:t>Solution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 smtClean="0">
                <a:solidFill>
                  <a:schemeClr val="accent6"/>
                </a:solidFill>
              </a:rPr>
              <a:t>Heuristic function</a:t>
            </a:r>
            <a:endParaRPr lang="en-US" sz="16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1800" dirty="0" smtClean="0"/>
              <a:t>Answering Queries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 smtClean="0">
                <a:solidFill>
                  <a:schemeClr val="accent2"/>
                </a:solidFill>
              </a:rPr>
              <a:t>State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 smtClean="0">
                <a:solidFill>
                  <a:schemeClr val="accent2"/>
                </a:solidFill>
              </a:rPr>
              <a:t>Successor function</a:t>
            </a:r>
            <a:endParaRPr lang="en-US" sz="16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 smtClean="0">
                <a:solidFill>
                  <a:schemeClr val="accent2"/>
                </a:solidFill>
              </a:rPr>
              <a:t>Goal test</a:t>
            </a:r>
            <a:endParaRPr lang="en-US" sz="16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Solution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Heuristic function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67AA7D9-4CD8-4792-8DD9-C140FAD57030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3600" smtClean="0">
                <a:solidFill>
                  <a:schemeClr val="bg2"/>
                </a:solidFill>
              </a:rPr>
              <a:t>Recap</a:t>
            </a:r>
            <a:r>
              <a:rPr lang="en-US" sz="3600" b="1" smtClean="0">
                <a:solidFill>
                  <a:schemeClr val="bg2"/>
                </a:solidFill>
              </a:rPr>
              <a:t> CSPs</a:t>
            </a:r>
            <a:endParaRPr lang="en-US" sz="360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</a:pPr>
            <a:r>
              <a:rPr lang="en-US" sz="3600" smtClean="0"/>
              <a:t>Generate-and-Test</a:t>
            </a:r>
          </a:p>
          <a:p>
            <a:pPr eaLnBrk="1" hangingPunct="1">
              <a:buFontTx/>
              <a:buChar char="•"/>
            </a:pPr>
            <a:r>
              <a:rPr lang="en-US" sz="3600" smtClean="0">
                <a:solidFill>
                  <a:schemeClr val="bg2"/>
                </a:solidFill>
              </a:rPr>
              <a:t>Search </a:t>
            </a:r>
          </a:p>
          <a:p>
            <a:pPr eaLnBrk="1" hangingPunct="1">
              <a:buFontTx/>
              <a:buChar char="•"/>
            </a:pPr>
            <a:r>
              <a:rPr lang="en-US" sz="3600" smtClean="0">
                <a:solidFill>
                  <a:schemeClr val="bg2"/>
                </a:solidFill>
              </a:rPr>
              <a:t>Consistency</a:t>
            </a:r>
          </a:p>
          <a:p>
            <a:pPr eaLnBrk="1" hangingPunct="1">
              <a:buFontTx/>
              <a:buChar char="•"/>
            </a:pPr>
            <a:r>
              <a:rPr lang="en-US" sz="3600" smtClean="0">
                <a:solidFill>
                  <a:schemeClr val="bg2"/>
                </a:solidFill>
              </a:rPr>
              <a:t>Arc Consistency</a:t>
            </a:r>
          </a:p>
          <a:p>
            <a:pPr eaLnBrk="1" hangingPunct="1"/>
            <a:endParaRPr lang="en-US" sz="3600" smtClean="0">
              <a:solidFill>
                <a:schemeClr val="bg2"/>
              </a:solidFill>
            </a:endParaRPr>
          </a:p>
          <a:p>
            <a:pPr eaLnBrk="1" hangingPunct="1"/>
            <a:endParaRPr lang="en-US" sz="360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</a:pPr>
            <a:endParaRPr lang="en-US" sz="360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0404CE7-B99D-44CA-B121-A76568C5EBA6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61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Generate-and-Test Algorithm</a:t>
            </a:r>
          </a:p>
        </p:txBody>
      </p:sp>
      <p:sp>
        <p:nvSpPr>
          <p:cNvPr id="61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714375"/>
            <a:ext cx="8458200" cy="142875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b="1" smtClean="0"/>
              <a:t>Algorithm:</a:t>
            </a:r>
          </a:p>
          <a:p>
            <a:pPr lvl="1" eaLnBrk="1" hangingPunct="1"/>
            <a:r>
              <a:rPr lang="en-US" smtClean="0">
                <a:solidFill>
                  <a:schemeClr val="accent2"/>
                </a:solidFill>
              </a:rPr>
              <a:t>Generate</a:t>
            </a:r>
            <a:r>
              <a:rPr lang="en-US" smtClean="0"/>
              <a:t> possible worlds one at a time</a:t>
            </a:r>
          </a:p>
          <a:p>
            <a:pPr lvl="1" eaLnBrk="1" hangingPunct="1"/>
            <a:r>
              <a:rPr lang="en-US" smtClean="0">
                <a:solidFill>
                  <a:schemeClr val="accent2"/>
                </a:solidFill>
              </a:rPr>
              <a:t>Test</a:t>
            </a:r>
            <a:r>
              <a:rPr lang="en-US" smtClean="0"/>
              <a:t> them to see if they violate any constraints</a:t>
            </a:r>
          </a:p>
          <a:p>
            <a:pPr eaLnBrk="1" hangingPunct="1"/>
            <a:endParaRPr lang="en-US" sz="2400" smtClean="0"/>
          </a:p>
          <a:p>
            <a:pPr eaLnBrk="1" hangingPunct="1">
              <a:buFontTx/>
              <a:buChar char="•"/>
            </a:pPr>
            <a:endParaRPr lang="en-US" sz="2400" smtClean="0"/>
          </a:p>
          <a:p>
            <a:pPr eaLnBrk="1" hangingPunct="1">
              <a:buFontTx/>
              <a:buChar char="•"/>
            </a:pPr>
            <a:endParaRPr lang="en-US" sz="2400" smtClean="0"/>
          </a:p>
          <a:p>
            <a:pPr eaLnBrk="1" hangingPunct="1">
              <a:buFontTx/>
              <a:buChar char="•"/>
            </a:pPr>
            <a:endParaRPr lang="en-US" sz="2400" smtClean="0"/>
          </a:p>
        </p:txBody>
      </p:sp>
      <p:sp>
        <p:nvSpPr>
          <p:cNvPr id="444420" name="Rectangle 4"/>
          <p:cNvSpPr>
            <a:spLocks noChangeArrowheads="1"/>
          </p:cNvSpPr>
          <p:nvPr/>
        </p:nvSpPr>
        <p:spPr bwMode="auto">
          <a:xfrm>
            <a:off x="428625" y="4857750"/>
            <a:ext cx="8280400" cy="21621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This procedure is able to solve any CSP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However, the running time is proportional to the number of possible worlds</a:t>
            </a:r>
          </a:p>
          <a:p>
            <a:pPr marL="742950" lvl="1" indent="-285750" algn="l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000">
                <a:latin typeface="Arial Unicode MS" pitchFamily="34" charset="-128"/>
              </a:rPr>
              <a:t>always exponential in the number of variables</a:t>
            </a:r>
          </a:p>
          <a:p>
            <a:pPr marL="742950" lvl="1" indent="-285750" algn="l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000">
                <a:latin typeface="Arial Unicode MS" pitchFamily="34" charset="-128"/>
              </a:rPr>
              <a:t>far too long for many CSPs </a:t>
            </a:r>
            <a:r>
              <a:rPr lang="en-US" sz="2000">
                <a:latin typeface="Arial Unicode MS" pitchFamily="34" charset="-128"/>
                <a:sym typeface="Wingdings" pitchFamily="2" charset="2"/>
              </a:rPr>
              <a:t></a:t>
            </a:r>
            <a:endParaRPr lang="en-US" sz="2000">
              <a:latin typeface="Arial Unicode MS" pitchFamily="34" charset="-128"/>
            </a:endParaRP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endParaRPr lang="en-US" sz="2400">
              <a:latin typeface="Arial Unicode MS" pitchFamily="34" charset="-128"/>
            </a:endParaRP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endParaRPr lang="en-US" sz="2400">
              <a:latin typeface="Arial Unicode MS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57188" y="2143125"/>
            <a:ext cx="8280400" cy="21621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</a:pPr>
            <a:r>
              <a:rPr lang="en-US" sz="2400">
                <a:latin typeface="Courier" pitchFamily="49" charset="0"/>
              </a:rPr>
              <a:t>For a in domA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400">
                <a:latin typeface="Courier" pitchFamily="49" charset="0"/>
              </a:rPr>
              <a:t>	For b in domB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400">
                <a:latin typeface="Courier" pitchFamily="49" charset="0"/>
              </a:rPr>
              <a:t>		For c in domC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400">
                <a:latin typeface="Courier" pitchFamily="49" charset="0"/>
              </a:rPr>
              <a:t>		if      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400">
                <a:latin typeface="Courier" pitchFamily="49" charset="0"/>
              </a:rPr>
              <a:t>		return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400">
                <a:latin typeface="Courier" pitchFamily="49" charset="0"/>
              </a:rPr>
              <a:t>return</a:t>
            </a:r>
            <a:endParaRPr lang="en-US" sz="2000">
              <a:latin typeface="Courier" pitchFamily="49" charset="0"/>
            </a:endParaRP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endParaRPr lang="en-US" sz="2400">
              <a:latin typeface="Courier" pitchFamily="49" charset="0"/>
            </a:endParaRP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endParaRPr lang="en-US" sz="2400">
              <a:latin typeface="Courier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4420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412684C-12BC-4D40-9CC7-78D6BBAFD162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3600" smtClean="0">
                <a:solidFill>
                  <a:schemeClr val="bg2"/>
                </a:solidFill>
              </a:rPr>
              <a:t>Recap</a:t>
            </a:r>
          </a:p>
          <a:p>
            <a:pPr eaLnBrk="1" hangingPunct="1">
              <a:buFontTx/>
              <a:buChar char="•"/>
            </a:pPr>
            <a:r>
              <a:rPr lang="en-US" sz="3600" smtClean="0">
                <a:solidFill>
                  <a:schemeClr val="bg2"/>
                </a:solidFill>
              </a:rPr>
              <a:t>Generate-and-Test </a:t>
            </a:r>
          </a:p>
          <a:p>
            <a:pPr eaLnBrk="1" hangingPunct="1">
              <a:buFontTx/>
              <a:buChar char="•"/>
            </a:pPr>
            <a:r>
              <a:rPr lang="en-US" sz="3600" smtClean="0"/>
              <a:t>Search</a:t>
            </a:r>
          </a:p>
          <a:p>
            <a:pPr eaLnBrk="1" hangingPunct="1">
              <a:buFontTx/>
              <a:buChar char="•"/>
            </a:pPr>
            <a:r>
              <a:rPr lang="en-US" sz="3600" smtClean="0">
                <a:solidFill>
                  <a:schemeClr val="bg2"/>
                </a:solidFill>
              </a:rPr>
              <a:t>Consistency</a:t>
            </a:r>
          </a:p>
          <a:p>
            <a:pPr eaLnBrk="1" hangingPunct="1">
              <a:buFontTx/>
              <a:buChar char="•"/>
            </a:pPr>
            <a:r>
              <a:rPr lang="en-US" sz="3600" smtClean="0">
                <a:solidFill>
                  <a:schemeClr val="bg2"/>
                </a:solidFill>
              </a:rPr>
              <a:t>Arc Consistency</a:t>
            </a:r>
          </a:p>
          <a:p>
            <a:pPr eaLnBrk="1" hangingPunct="1"/>
            <a:endParaRPr lang="en-US" sz="3600" smtClean="0">
              <a:solidFill>
                <a:schemeClr val="bg2"/>
              </a:solidFill>
            </a:endParaRPr>
          </a:p>
          <a:p>
            <a:pPr eaLnBrk="1" hangingPunct="1"/>
            <a:endParaRPr lang="en-US" sz="360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</a:pPr>
            <a:endParaRPr lang="en-US" sz="360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20865638-3D90-4052-A294-A701CC8ACD44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72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CSPs as search problems</a:t>
            </a:r>
          </a:p>
        </p:txBody>
      </p:sp>
      <p:sp>
        <p:nvSpPr>
          <p:cNvPr id="72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71625"/>
            <a:ext cx="5286375" cy="4357688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b="1" smtClean="0">
                <a:solidFill>
                  <a:schemeClr val="accent2"/>
                </a:solidFill>
              </a:rPr>
              <a:t>states:</a:t>
            </a:r>
            <a:r>
              <a:rPr lang="en-US" smtClean="0"/>
              <a:t> assignments of values to a subset of the variables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smtClean="0">
                <a:solidFill>
                  <a:schemeClr val="accent2"/>
                </a:solidFill>
              </a:rPr>
              <a:t>start state:</a:t>
            </a:r>
            <a:r>
              <a:rPr lang="en-US" smtClean="0"/>
              <a:t> the empty assignment (no variables assigned values)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smtClean="0">
                <a:solidFill>
                  <a:schemeClr val="accent2"/>
                </a:solidFill>
              </a:rPr>
              <a:t>neighbours</a:t>
            </a:r>
            <a:r>
              <a:rPr lang="en-US" smtClean="0"/>
              <a:t> of a state: nodes in which values are assigned to one additional variable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smtClean="0">
                <a:solidFill>
                  <a:schemeClr val="accent2"/>
                </a:solidFill>
              </a:rPr>
              <a:t>goal state:</a:t>
            </a:r>
            <a:r>
              <a:rPr lang="en-US" smtClean="0"/>
              <a:t> a state which </a:t>
            </a:r>
            <a:r>
              <a:rPr lang="en-US" b="1" smtClean="0"/>
              <a:t>assigns a value to each variable</a:t>
            </a:r>
            <a:r>
              <a:rPr lang="en-US" smtClean="0"/>
              <a:t>, and </a:t>
            </a:r>
            <a:r>
              <a:rPr lang="en-US" b="1" smtClean="0"/>
              <a:t>satisfies all of the constraints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  <p:sp>
        <p:nvSpPr>
          <p:cNvPr id="447492" name="Rectangle 4"/>
          <p:cNvSpPr>
            <a:spLocks noChangeArrowheads="1"/>
          </p:cNvSpPr>
          <p:nvPr/>
        </p:nvSpPr>
        <p:spPr bwMode="auto">
          <a:xfrm>
            <a:off x="395288" y="5876925"/>
            <a:ext cx="83534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Note: the </a:t>
            </a: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path</a:t>
            </a:r>
            <a:r>
              <a:rPr lang="en-US" sz="2400">
                <a:latin typeface="Arial Unicode MS" pitchFamily="34" charset="-128"/>
              </a:rPr>
              <a:t> to a goal node is not important</a:t>
            </a:r>
            <a:endParaRPr lang="en-US">
              <a:latin typeface="Arial Unicode MS" pitchFamily="34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500813" y="1714500"/>
            <a:ext cx="1143000" cy="785813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7786688" y="3000375"/>
            <a:ext cx="1143000" cy="785813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5572125" y="2857500"/>
            <a:ext cx="1143000" cy="785813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4357688" y="4143375"/>
            <a:ext cx="1143000" cy="785813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5715000" y="4143375"/>
            <a:ext cx="1143000" cy="785813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428625" y="714375"/>
            <a:ext cx="1143000" cy="785813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2286000" y="714375"/>
            <a:ext cx="1143000" cy="785813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 bwMode="auto">
          <a:xfrm>
            <a:off x="7143750" y="4357688"/>
            <a:ext cx="1143000" cy="785812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 bwMode="auto">
          <a:xfrm>
            <a:off x="8001000" y="5357813"/>
            <a:ext cx="1143000" cy="785812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749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TOSHIBA@AIF8QJPXBVWXY5L9" val="2890"/>
  <p:tag name="ACCESSLIST" val=""/>
</p:tagLst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808080"/>
      </a:hlink>
      <a:folHlink>
        <a:srgbClr val="B2B2B2"/>
      </a:folHlink>
    </a:clrScheme>
    <a:fontScheme name="Default Design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8080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24320</TotalTime>
  <Words>1543</Words>
  <Application>Microsoft Office PowerPoint</Application>
  <PresentationFormat>On-screen Show (4:3)</PresentationFormat>
  <Paragraphs>352</Paragraphs>
  <Slides>25</Slides>
  <Notes>25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Default Design</vt:lpstr>
      <vt:lpstr>Equation</vt:lpstr>
      <vt:lpstr>Slide 1</vt:lpstr>
      <vt:lpstr>Lecture Overview</vt:lpstr>
      <vt:lpstr>Constraint Satisfaction Problems: definitions</vt:lpstr>
      <vt:lpstr>Modules we'll cover in this course: R&amp;Rsys</vt:lpstr>
      <vt:lpstr>Standard Search vs. Specific R&amp;R systems</vt:lpstr>
      <vt:lpstr>Lecture Overview</vt:lpstr>
      <vt:lpstr>Generate-and-Test Algorithm</vt:lpstr>
      <vt:lpstr>Lecture Overview</vt:lpstr>
      <vt:lpstr>CSPs as search problems</vt:lpstr>
      <vt:lpstr>CSPs as Search Problems</vt:lpstr>
      <vt:lpstr>CSPs as search problems</vt:lpstr>
      <vt:lpstr>CSPs as Search Problems</vt:lpstr>
      <vt:lpstr>Solving CSPs by DFS: Example</vt:lpstr>
      <vt:lpstr>Solving CSPs by DFS: Example Efficiency</vt:lpstr>
      <vt:lpstr>Standard Search vs. Specific R&amp;R systems</vt:lpstr>
      <vt:lpstr>Lecture Overview</vt:lpstr>
      <vt:lpstr>Can we do better than Search?</vt:lpstr>
      <vt:lpstr>How do we deal with constraints involving  multiple variables?</vt:lpstr>
      <vt:lpstr>Example Constraint Network</vt:lpstr>
      <vt:lpstr>Example: Constraint Network for Map-Coloring</vt:lpstr>
      <vt:lpstr>Lecture Overview</vt:lpstr>
      <vt:lpstr>Arc Consistency</vt:lpstr>
      <vt:lpstr>How can we enforce Arc Consistency?</vt:lpstr>
      <vt:lpstr>Learning Goals for today’s class</vt:lpstr>
      <vt:lpstr>Next class</vt:lpstr>
    </vt:vector>
  </TitlesOfParts>
  <Company>UBC Computer Sciences Department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conati</dc:creator>
  <cp:lastModifiedBy>Carenini</cp:lastModifiedBy>
  <cp:revision>435</cp:revision>
  <dcterms:created xsi:type="dcterms:W3CDTF">2000-08-26T02:46:38Z</dcterms:created>
  <dcterms:modified xsi:type="dcterms:W3CDTF">2010-01-29T23:55:41Z</dcterms:modified>
</cp:coreProperties>
</file>