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1" r:id="rId2"/>
    <p:sldId id="449" r:id="rId3"/>
    <p:sldId id="417" r:id="rId4"/>
    <p:sldId id="434" r:id="rId5"/>
    <p:sldId id="448" r:id="rId6"/>
    <p:sldId id="435" r:id="rId7"/>
    <p:sldId id="436" r:id="rId8"/>
    <p:sldId id="418" r:id="rId9"/>
    <p:sldId id="452" r:id="rId10"/>
    <p:sldId id="432" r:id="rId11"/>
    <p:sldId id="420" r:id="rId12"/>
    <p:sldId id="421" r:id="rId13"/>
    <p:sldId id="453" r:id="rId14"/>
    <p:sldId id="446" r:id="rId15"/>
    <p:sldId id="442" r:id="rId16"/>
    <p:sldId id="437" r:id="rId17"/>
    <p:sldId id="423" r:id="rId18"/>
    <p:sldId id="441" r:id="rId19"/>
    <p:sldId id="443" r:id="rId20"/>
    <p:sldId id="425" r:id="rId21"/>
    <p:sldId id="444" r:id="rId22"/>
    <p:sldId id="426" r:id="rId23"/>
    <p:sldId id="440" r:id="rId24"/>
    <p:sldId id="428" r:id="rId25"/>
    <p:sldId id="438" r:id="rId26"/>
    <p:sldId id="439" r:id="rId27"/>
    <p:sldId id="429" r:id="rId28"/>
    <p:sldId id="445" r:id="rId29"/>
    <p:sldId id="451" r:id="rId30"/>
    <p:sldId id="450" r:id="rId3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2299" autoAdjust="0"/>
  </p:normalViewPr>
  <p:slideViewPr>
    <p:cSldViewPr>
      <p:cViewPr>
        <p:scale>
          <a:sx n="66" d="100"/>
          <a:sy n="66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DAFB56-D478-4F28-B2E0-5FC4C6505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BBE1D248-A35A-4CE9-BD57-4BFC7DB6A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8E94B8-63A9-4A25-A0C7-67B678F5B40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042FC-A013-48FE-910D-773F51E856E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24A241-6DE5-42CB-ABFB-19052187805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number of ways that </a:t>
            </a:r>
            <a:r>
              <a:rPr lang="en-US" i="1" smtClean="0"/>
              <a:t>k</a:t>
            </a:r>
            <a:r>
              <a:rPr lang="en-US" smtClean="0"/>
              <a:t> things can be 'chosen' from a set of </a:t>
            </a:r>
            <a:r>
              <a:rPr lang="en-US" i="1" smtClean="0"/>
              <a:t>n</a:t>
            </a:r>
            <a:r>
              <a:rPr lang="en-US" smtClean="0"/>
              <a:t> things. Hence, is often read as "</a:t>
            </a:r>
            <a:r>
              <a:rPr lang="en-US" i="1" smtClean="0"/>
              <a:t>n</a:t>
            </a:r>
            <a:r>
              <a:rPr lang="en-US" smtClean="0"/>
              <a:t> choose </a:t>
            </a:r>
            <a:r>
              <a:rPr lang="en-US" i="1" smtClean="0"/>
              <a:t>k</a:t>
            </a:r>
            <a:r>
              <a:rPr lang="en-US" smtClean="0"/>
              <a:t>" and called the </a:t>
            </a:r>
            <a:r>
              <a:rPr lang="en-US" b="1" smtClean="0"/>
              <a:t>choose function</a:t>
            </a:r>
            <a:r>
              <a:rPr lang="en-US" smtClean="0"/>
              <a:t> of </a:t>
            </a:r>
            <a:r>
              <a:rPr lang="en-US" i="1" smtClean="0"/>
              <a:t>n</a:t>
            </a:r>
            <a:r>
              <a:rPr lang="en-US" smtClean="0"/>
              <a:t> and </a:t>
            </a:r>
            <a:r>
              <a:rPr lang="en-US" i="1" smtClean="0"/>
              <a:t>k</a:t>
            </a:r>
            <a:endParaRPr lang="en-US" smtClean="0"/>
          </a:p>
          <a:p>
            <a:pPr eaLnBrk="1" hangingPunct="1"/>
            <a:r>
              <a:rPr lang="en-US" smtClean="0"/>
              <a:t>Task1 start-time</a:t>
            </a:r>
          </a:p>
          <a:p>
            <a:pPr eaLnBrk="1" hangingPunct="1"/>
            <a:r>
              <a:rPr lang="en-US" smtClean="0"/>
              <a:t>Task1 end-time</a:t>
            </a:r>
          </a:p>
          <a:p>
            <a:pPr eaLnBrk="1" hangingPunct="1"/>
            <a:r>
              <a:rPr lang="en-US" smtClean="0"/>
              <a:t>Task1 location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1DDF2-8701-46B2-A65E-6F8D89368EF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number of ways that </a:t>
            </a:r>
            <a:r>
              <a:rPr lang="en-US" i="1" smtClean="0"/>
              <a:t>k</a:t>
            </a:r>
            <a:r>
              <a:rPr lang="en-US" smtClean="0"/>
              <a:t> things can be 'chosen' from a set of </a:t>
            </a:r>
            <a:r>
              <a:rPr lang="en-US" i="1" smtClean="0"/>
              <a:t>n</a:t>
            </a:r>
            <a:r>
              <a:rPr lang="en-US" smtClean="0"/>
              <a:t> things. Hence, is often read as "</a:t>
            </a:r>
            <a:r>
              <a:rPr lang="en-US" i="1" smtClean="0"/>
              <a:t>n</a:t>
            </a:r>
            <a:r>
              <a:rPr lang="en-US" smtClean="0"/>
              <a:t> choose </a:t>
            </a:r>
            <a:r>
              <a:rPr lang="en-US" i="1" smtClean="0"/>
              <a:t>k</a:t>
            </a:r>
            <a:r>
              <a:rPr lang="en-US" smtClean="0"/>
              <a:t>" and called the </a:t>
            </a:r>
            <a:r>
              <a:rPr lang="en-US" b="1" smtClean="0"/>
              <a:t>choose function</a:t>
            </a:r>
            <a:r>
              <a:rPr lang="en-US" smtClean="0"/>
              <a:t> of </a:t>
            </a:r>
            <a:r>
              <a:rPr lang="en-US" i="1" smtClean="0"/>
              <a:t>n</a:t>
            </a:r>
            <a:r>
              <a:rPr lang="en-US" smtClean="0"/>
              <a:t> and </a:t>
            </a:r>
            <a:r>
              <a:rPr lang="en-US" i="1" smtClean="0"/>
              <a:t>k</a:t>
            </a:r>
            <a:endParaRPr lang="en-US" smtClean="0"/>
          </a:p>
          <a:p>
            <a:pPr eaLnBrk="1" hangingPunct="1"/>
            <a:r>
              <a:rPr lang="en-US" smtClean="0"/>
              <a:t>Task1 start-time</a:t>
            </a:r>
          </a:p>
          <a:p>
            <a:pPr eaLnBrk="1" hangingPunct="1"/>
            <a:r>
              <a:rPr lang="en-US" smtClean="0"/>
              <a:t>Task1 end-time</a:t>
            </a:r>
          </a:p>
          <a:p>
            <a:pPr eaLnBrk="1" hangingPunct="1"/>
            <a:r>
              <a:rPr lang="en-US" smtClean="0"/>
              <a:t>Task1 location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F42F6-9DA2-4168-AEE6-EE55852B380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B16A49-9983-4562-A435-DF1712A4E2C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Task1 start-time</a:t>
            </a:r>
          </a:p>
          <a:p>
            <a:pPr eaLnBrk="1" hangingPunct="1"/>
            <a:r>
              <a:rPr lang="en-US" smtClean="0"/>
              <a:t>Task1 end-time</a:t>
            </a:r>
          </a:p>
          <a:p>
            <a:pPr eaLnBrk="1" hangingPunct="1"/>
            <a:r>
              <a:rPr lang="en-US" smtClean="0"/>
              <a:t>Task1 location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9CB78-772C-4EFD-998E-6AB8C39381A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91FFF-E14C-453F-83E0-874C2B1F747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2" eaLnBrk="1" hangingPunct="1"/>
            <a:r>
              <a:rPr lang="en-US" dirty="0" smtClean="0">
                <a:solidFill>
                  <a:schemeClr val="accent2"/>
                </a:solidFill>
              </a:rPr>
              <a:t>Unary constraint</a:t>
            </a:r>
            <a:r>
              <a:rPr lang="en-US" dirty="0" smtClean="0"/>
              <a:t>: restriction involving a single variable </a:t>
            </a:r>
          </a:p>
          <a:p>
            <a:pPr lvl="2" eaLnBrk="1" hangingPunct="1"/>
            <a:r>
              <a:rPr lang="en-US" dirty="0" smtClean="0"/>
              <a:t>of course, we could also achieve the same thing by using a smaller domain in the first place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constraints can always be represented as binary constraints</a:t>
            </a:r>
          </a:p>
          <a:p>
            <a:pPr eaLnBrk="1" hangingPunct="1"/>
            <a:r>
              <a:rPr lang="en-US" dirty="0" smtClean="0"/>
              <a:t>http://ai.uwaterloo.ca/~vanbeek/Publications/ai02.pdf</a:t>
            </a:r>
          </a:p>
          <a:p>
            <a:pPr eaLnBrk="1" hangingPunct="1"/>
            <a:r>
              <a:rPr lang="en-US" dirty="0" smtClean="0"/>
              <a:t>In the </a:t>
            </a:r>
            <a:r>
              <a:rPr lang="en-US" b="1" dirty="0" smtClean="0"/>
              <a:t>dual transformation</a:t>
            </a:r>
            <a:r>
              <a:rPr lang="en-US" dirty="0" smtClean="0"/>
              <a:t>, the constraints of the original formulation become variables</a:t>
            </a:r>
          </a:p>
          <a:p>
            <a:pPr eaLnBrk="1" hangingPunct="1"/>
            <a:r>
              <a:rPr lang="en-US" dirty="0" smtClean="0"/>
              <a:t>in the new representation. We refer to these variables, which represent the original</a:t>
            </a:r>
          </a:p>
          <a:p>
            <a:pPr eaLnBrk="1" hangingPunct="1"/>
            <a:r>
              <a:rPr lang="en-US" dirty="0" smtClean="0"/>
              <a:t>constraints, as the </a:t>
            </a:r>
            <a:r>
              <a:rPr lang="en-US" i="1" dirty="0" smtClean="0"/>
              <a:t>dual variables</a:t>
            </a:r>
            <a:r>
              <a:rPr lang="en-US" dirty="0" smtClean="0"/>
              <a:t>, and the variables in the original CSP as the </a:t>
            </a:r>
            <a:r>
              <a:rPr lang="en-US" i="1" dirty="0" smtClean="0"/>
              <a:t>ordinary</a:t>
            </a:r>
          </a:p>
          <a:p>
            <a:pPr eaLnBrk="1" hangingPunct="1"/>
            <a:r>
              <a:rPr lang="en-US" i="1" dirty="0" smtClean="0"/>
              <a:t>variables</a:t>
            </a:r>
            <a:r>
              <a:rPr lang="en-US" dirty="0" smtClean="0"/>
              <a:t>. The domain of each dual variable is exactly the set of </a:t>
            </a:r>
            <a:r>
              <a:rPr lang="en-US" dirty="0" err="1" smtClean="0"/>
              <a:t>tuples</a:t>
            </a:r>
            <a:r>
              <a:rPr lang="en-US" dirty="0" smtClean="0"/>
              <a:t> that are in the</a:t>
            </a:r>
          </a:p>
          <a:p>
            <a:pPr eaLnBrk="1" hangingPunct="1"/>
            <a:r>
              <a:rPr lang="en-US" dirty="0" smtClean="0"/>
              <a:t>original constraint relation. There is a binary constraint, called a </a:t>
            </a:r>
            <a:r>
              <a:rPr lang="en-US" i="1" dirty="0" smtClean="0"/>
              <a:t>dual constraint</a:t>
            </a:r>
            <a:r>
              <a:rPr lang="en-US" dirty="0" smtClean="0"/>
              <a:t>, between</a:t>
            </a:r>
          </a:p>
          <a:p>
            <a:pPr eaLnBrk="1" hangingPunct="1"/>
            <a:r>
              <a:rPr lang="en-US" dirty="0" smtClean="0"/>
              <a:t>two dual variables </a:t>
            </a:r>
            <a:r>
              <a:rPr lang="en-US" dirty="0" err="1" smtClean="0"/>
              <a:t>iff</a:t>
            </a:r>
            <a:r>
              <a:rPr lang="en-US" dirty="0" smtClean="0"/>
              <a:t> the two original constraints share some variables. A dual</a:t>
            </a:r>
          </a:p>
          <a:p>
            <a:pPr eaLnBrk="1" hangingPunct="1"/>
            <a:r>
              <a:rPr lang="en-US" dirty="0" smtClean="0"/>
              <a:t>constraint prohibits pairs of </a:t>
            </a:r>
            <a:r>
              <a:rPr lang="en-US" dirty="0" err="1" smtClean="0"/>
              <a:t>tuples</a:t>
            </a:r>
            <a:r>
              <a:rPr lang="en-US" dirty="0" smtClean="0"/>
              <a:t> that do not agree on the shared variables.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In the </a:t>
            </a:r>
            <a:r>
              <a:rPr lang="en-US" b="1" dirty="0" smtClean="0"/>
              <a:t>hidden transformation</a:t>
            </a:r>
            <a:r>
              <a:rPr lang="en-US" dirty="0" smtClean="0"/>
              <a:t>, the set of variables consists of all the ordinary variables</a:t>
            </a:r>
          </a:p>
          <a:p>
            <a:pPr eaLnBrk="1" hangingPunct="1"/>
            <a:r>
              <a:rPr lang="en-US" dirty="0" smtClean="0"/>
              <a:t>in the original formulation with their original domains plus all the dual variables</a:t>
            </a:r>
          </a:p>
          <a:p>
            <a:pPr eaLnBrk="1" hangingPunct="1"/>
            <a:r>
              <a:rPr lang="en-US" dirty="0" smtClean="0"/>
              <a:t>as defined by the dual transformation. There is a binary constraint, called a </a:t>
            </a:r>
            <a:r>
              <a:rPr lang="en-US" i="1" dirty="0" smtClean="0"/>
              <a:t>hidden</a:t>
            </a:r>
          </a:p>
          <a:p>
            <a:pPr eaLnBrk="1" hangingPunct="1"/>
            <a:r>
              <a:rPr lang="en-US" i="1" dirty="0" smtClean="0"/>
              <a:t>constraint</a:t>
            </a:r>
            <a:r>
              <a:rPr lang="en-US" dirty="0" smtClean="0"/>
              <a:t>, between a dual variable and each of the ordinary variables in the constraint</a:t>
            </a:r>
          </a:p>
          <a:p>
            <a:pPr eaLnBrk="1" hangingPunct="1"/>
            <a:r>
              <a:rPr lang="en-US" dirty="0" smtClean="0"/>
              <a:t>represented by the dual variable. A hidden constraint enforces the condition that a</a:t>
            </a:r>
          </a:p>
          <a:p>
            <a:pPr eaLnBrk="1" hangingPunct="1"/>
            <a:r>
              <a:rPr lang="en-US" dirty="0" smtClean="0"/>
              <a:t>value of the ordinary variable must be the same as the value assigned to it by the </a:t>
            </a:r>
            <a:r>
              <a:rPr lang="en-US" dirty="0" err="1" smtClean="0"/>
              <a:t>tuple</a:t>
            </a:r>
            <a:endParaRPr lang="en-US" dirty="0" smtClean="0"/>
          </a:p>
          <a:p>
            <a:pPr eaLnBrk="1" hangingPunct="1"/>
            <a:r>
              <a:rPr lang="en-US" dirty="0" smtClean="0"/>
              <a:t>that is the value of the dual variable.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5E2C4E-4BB7-4C56-8ECB-381A8F691CE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F9224-EACD-4132-922C-EFF6BB49EA0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241383-CA33-47A3-BF75-79CAB603D2A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A41DEE-26F0-4234-9764-CE4F196BAE3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84868-742A-4DBB-8B66-A5EF28D482D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DB069-043D-45AA-8041-451F6D4D8E5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772A1-2005-4D4A-A31A-DD81771E9A2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545273-B586-4F33-B99C-48E5814EEAA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b="1" smtClean="0"/>
              <a:t>possible world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satisfies</a:t>
            </a:r>
            <a:r>
              <a:rPr lang="en-US" smtClean="0"/>
              <a:t> </a:t>
            </a:r>
            <a:r>
              <a:rPr lang="en-US" b="1" smtClean="0"/>
              <a:t>a set of constraints</a:t>
            </a:r>
            <a:r>
              <a:rPr lang="en-US" smtClean="0"/>
              <a:t> if the set of variables involved in each constraint take </a:t>
            </a:r>
          </a:p>
          <a:p>
            <a:pPr eaLnBrk="1" hangingPunct="1"/>
            <a:r>
              <a:rPr lang="en-US" smtClean="0"/>
              <a:t>values that are consistent with that constraint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760A1-C1FE-474B-ACBB-D33A20F5989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E30210-240C-4FBD-8031-A1CEABFCE40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40B2E-B3A7-403D-9DBB-0AA9874D1BF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Get a “quick answer” then spend more time to find the model</a:t>
            </a:r>
          </a:p>
          <a:p>
            <a:pPr eaLnBrk="1" hangingPunct="1"/>
            <a:r>
              <a:rPr lang="en-US" smtClean="0"/>
              <a:t>Typical</a:t>
            </a:r>
          </a:p>
          <a:p>
            <a:pPr eaLnBrk="1" hangingPunct="1"/>
            <a:r>
              <a:rPr lang="en-US" smtClean="0"/>
              <a:t>To assess the difficulty of the problem</a:t>
            </a:r>
          </a:p>
          <a:p>
            <a:pPr eaLnBrk="1" hangingPunct="1"/>
            <a:r>
              <a:rPr lang="en-US" smtClean="0"/>
              <a:t>Same as above</a:t>
            </a:r>
          </a:p>
          <a:p>
            <a:pPr eaLnBrk="1" hangingPunct="1"/>
            <a:r>
              <a:rPr lang="en-US" smtClean="0"/>
              <a:t>If you want the largest regions to be red (can be encoded as additional constraints)</a:t>
            </a:r>
          </a:p>
          <a:p>
            <a:pPr eaLnBrk="1" hangingPunct="1"/>
            <a:r>
              <a:rPr lang="en-US" smtClean="0"/>
              <a:t>In all models do two variables have the same value? (even if it was not required by the constraints)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AD796-88DD-4DF0-A5FF-1E41CFAAD26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z="1600" b="1" smtClean="0"/>
              <a:t>Standard search problem:</a:t>
            </a:r>
            <a:r>
              <a:rPr lang="en-US" sz="1600" smtClean="0"/>
              <a:t> An agent can solve a problem by searching in a space of states</a:t>
            </a:r>
          </a:p>
          <a:p>
            <a:pPr lvl="1" eaLnBrk="1" hangingPunct="1"/>
            <a:r>
              <a:rPr lang="en-US" sz="1600" smtClean="0">
                <a:solidFill>
                  <a:schemeClr val="accent2"/>
                </a:solidFill>
              </a:rPr>
              <a:t>state</a:t>
            </a:r>
            <a:r>
              <a:rPr lang="en-US" sz="1600" smtClean="0"/>
              <a:t> is a </a:t>
            </a:r>
            <a:r>
              <a:rPr lang="en-US" sz="1600" smtClean="0">
                <a:solidFill>
                  <a:schemeClr val="accent2"/>
                </a:solidFill>
              </a:rPr>
              <a:t>"black box“</a:t>
            </a:r>
            <a:r>
              <a:rPr lang="en-US" sz="1600" smtClean="0"/>
              <a:t> – </a:t>
            </a:r>
            <a:r>
              <a:rPr lang="en-US" sz="1600" b="1" smtClean="0"/>
              <a:t>any arbitrary data structure</a:t>
            </a:r>
            <a:r>
              <a:rPr lang="en-US" sz="1600" smtClean="0"/>
              <a:t> that supports </a:t>
            </a:r>
            <a:r>
              <a:rPr lang="en-US" sz="1600" b="1" smtClean="0"/>
              <a:t>three problem-specific routines</a:t>
            </a:r>
          </a:p>
          <a:p>
            <a:pPr lvl="2" eaLnBrk="1" hangingPunct="1"/>
            <a:r>
              <a:rPr lang="en-US" sz="1800" i="1" smtClean="0"/>
              <a:t>successor function</a:t>
            </a:r>
            <a:r>
              <a:rPr lang="en-US" sz="1800" smtClean="0"/>
              <a:t>, </a:t>
            </a:r>
          </a:p>
          <a:p>
            <a:pPr lvl="2" eaLnBrk="1" hangingPunct="1"/>
            <a:r>
              <a:rPr lang="en-US" sz="1800" i="1" smtClean="0"/>
              <a:t>heuristic function</a:t>
            </a:r>
          </a:p>
          <a:p>
            <a:pPr lvl="2" eaLnBrk="1" hangingPunct="1"/>
            <a:r>
              <a:rPr lang="en-US" sz="1800" i="1" smtClean="0"/>
              <a:t>goal test</a:t>
            </a:r>
            <a:endParaRPr lang="en-US" smtClean="0"/>
          </a:p>
          <a:p>
            <a:pPr eaLnBrk="1" hangingPunct="1"/>
            <a:r>
              <a:rPr lang="en-US" smtClean="0"/>
              <a:t>General but not arbitrary</a:t>
            </a:r>
          </a:p>
          <a:p>
            <a:pPr eaLnBrk="1" hangingPunct="1"/>
            <a:r>
              <a:rPr lang="en-US" smtClean="0"/>
              <a:t>General purpose rather than problem specific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CC2757-0FCC-43AE-B130-2E78046B70A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056391-1AC1-410F-8616-AA9E3109A67D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i="1" smtClean="0"/>
              <a:t>Sudoku</a:t>
            </a:r>
            <a:r>
              <a:rPr lang="en-US" smtClean="0"/>
              <a:t> </a:t>
            </a:r>
            <a:r>
              <a:rPr lang="en-US" altLang="ja-JP" smtClean="0"/>
              <a:t>is a logic-based number placement puzzle. The objective is to fill a 9×9 grid so that each column, each row, and each of the nine 3×3 boxes (also called blocks or regions) contains the digits from 1 to 9, only </a:t>
            </a:r>
            <a:r>
              <a:rPr lang="en-US" altLang="ja-JP" i="1" smtClean="0"/>
              <a:t>one</a:t>
            </a:r>
            <a:r>
              <a:rPr lang="en-US" altLang="ja-JP" smtClean="0"/>
              <a:t> time each (that is, exclusively). The puzzle setter provides a partially completed grid. </a:t>
            </a:r>
          </a:p>
          <a:p>
            <a:pPr eaLnBrk="1" hangingPunct="1"/>
            <a:r>
              <a:rPr lang="en-US" smtClean="0"/>
              <a:t>Restate / justify that the following is true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Environment changes only when the agent acts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can perfectly predict effect of its actions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Agent is given a goal</a:t>
            </a:r>
          </a:p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1576E-A3F6-4F2A-9190-3943A810845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ln/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 but not arbitrary</a:t>
            </a:r>
          </a:p>
          <a:p>
            <a:pPr eaLnBrk="1" hangingPunct="1">
              <a:defRPr/>
            </a:pPr>
            <a:r>
              <a:rPr lang="en-US" dirty="0" smtClean="0"/>
              <a:t>General purpose rather than problem specific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i="1" dirty="0" smtClean="0"/>
              <a:t>successor function</a:t>
            </a:r>
            <a:r>
              <a:rPr lang="en-US" sz="2400" dirty="0" smtClean="0"/>
              <a:t>,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i="1" dirty="0" smtClean="0"/>
              <a:t>heuristic function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400" i="1" dirty="0" smtClean="0"/>
              <a:t>goal test</a:t>
            </a:r>
          </a:p>
          <a:p>
            <a:pPr lvl="2" eaLnBrk="1" hangingPunct="1">
              <a:lnSpc>
                <a:spcPct val="90000"/>
              </a:lnSpc>
              <a:defRPr/>
            </a:pPr>
            <a:endParaRPr lang="en-US" sz="2400" i="1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dirty="0" smtClean="0">
                <a:latin typeface="Arial Unicode MS" pitchFamily="34" charset="-128"/>
              </a:rPr>
              <a:t>Deterministic, goal-driven agent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 smtClean="0">
                <a:latin typeface="Arial Unicode MS" pitchFamily="34" charset="-128"/>
              </a:rPr>
              <a:t>Agent is given a goal (subset of possible states)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 smtClean="0">
                <a:latin typeface="Arial Unicode MS" pitchFamily="34" charset="-128"/>
              </a:rPr>
              <a:t>Environment changes only when the agent acts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 smtClean="0">
                <a:latin typeface="Arial Unicode MS" pitchFamily="34" charset="-128"/>
              </a:rPr>
              <a:t>Agent perfectly knows: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 smtClean="0">
                <a:latin typeface="Arial Unicode MS" pitchFamily="34" charset="-128"/>
              </a:rPr>
              <a:t> what actions can be applied in any given state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 smtClean="0">
                <a:latin typeface="Arial Unicode MS" pitchFamily="34" charset="-128"/>
              </a:rPr>
              <a:t> the state it is going to end up in when an action is applied in a given state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i="1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B26D67-B13C-49FA-B52C-682D4617E50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smtClean="0"/>
              <a:t>R&amp;R Sys  Representation and reasoning Systems</a:t>
            </a:r>
          </a:p>
          <a:p>
            <a:pPr marL="228600" indent="-228600" eaLnBrk="1" hangingPunct="1"/>
            <a:r>
              <a:rPr lang="en-US" smtClean="0"/>
              <a:t>Each cell is a R&amp;R system</a:t>
            </a:r>
          </a:p>
          <a:p>
            <a:pPr marL="228600" indent="-228600" eaLnBrk="1" hangingPunct="1"/>
            <a:r>
              <a:rPr lang="en-US" smtClean="0"/>
              <a:t>STRIPS  actions preconditions and effects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DDDB-284F-4FF7-932A-138392280F9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Allows useful </a:t>
            </a:r>
            <a:r>
              <a:rPr lang="en-US" smtClean="0">
                <a:solidFill>
                  <a:schemeClr val="accent2"/>
                </a:solidFill>
                <a:latin typeface="Arial Unicode MS" pitchFamily="34" charset="-128"/>
              </a:rPr>
              <a:t>general-purpose</a:t>
            </a:r>
            <a:r>
              <a:rPr lang="en-US" smtClean="0">
                <a:latin typeface="Arial Unicode MS" pitchFamily="34" charset="-128"/>
              </a:rPr>
              <a:t> algorithms with more power than standard search algorithms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8878E-3857-47B3-8F21-27138B4C589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448142-0196-4642-931E-22E3EF70689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Countably infinite </a:t>
            </a:r>
          </a:p>
          <a:p>
            <a:pPr eaLnBrk="1" hangingPunct="1"/>
            <a:r>
              <a:rPr lang="en-US" smtClean="0"/>
              <a:t>Reduce infinite by simply bounding the the values of all variables</a:t>
            </a:r>
          </a:p>
          <a:p>
            <a:pPr eaLnBrk="1" hangingPunct="1"/>
            <a:r>
              <a:rPr lang="en-US" smtClean="0"/>
              <a:t>Continuous domains – operation research – linear programming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AA4263-63A3-4394-A399-5AC5ECA3AD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75B2C-6DBA-42B8-B271-3A0073CC30B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~150,000</a:t>
            </a:r>
          </a:p>
          <a:p>
            <a:pPr eaLnBrk="1" hangingPunct="1"/>
            <a:r>
              <a:rPr lang="en-CA" smtClean="0"/>
              <a:t>Variables are the places where word can go  e.g.  (1 across, 3 down)</a:t>
            </a:r>
          </a:p>
          <a:p>
            <a:pPr eaLnBrk="1" hangingPunct="1"/>
            <a:r>
              <a:rPr lang="en-CA" smtClean="0"/>
              <a:t>Domains are words of the appropriate length (for 1 across in this example – length equals 6)</a:t>
            </a:r>
          </a:p>
          <a:p>
            <a:pPr eaLnBrk="1" hangingPunct="1"/>
            <a:r>
              <a:rPr lang="en-CA" smtClean="0"/>
              <a:t>Constraints letter should be the same at the intersection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71FAA1-5B78-4084-9CF3-83D177F13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831AB56-F7A2-4BD9-BCA7-21673CA5F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542ECA-6065-4EA5-AB5B-C8076F54F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16286-BA2D-4A48-8A7E-19282E1E6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747329-5A81-4D5D-BB0A-6D1017E13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CA2F56-8F5E-4F1E-A27D-F3A63F913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8E3FD3-5E6C-4444-9675-714362874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6A88D-3E74-4F2A-AF8B-BED350708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143C48-221B-4BCA-B1A8-E30532B58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77A7F7-3C95-42AA-A9C2-B53C12C3D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DC0C09-7920-4912-8602-929865D7D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567D9-CC8B-45F0-857C-DFBE66FE6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D9D8CFC-C887-431A-800A-DCD48C199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8337448-8676-4703-9444-62EEF14D493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642938"/>
            <a:ext cx="87630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Constraint Satisfaction Problems (CSPs)</a:t>
            </a:r>
          </a:p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 Introduction </a:t>
            </a:r>
            <a:endParaRPr lang="en-US" sz="4800" b="1" baseline="30000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11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4.0 – 4.2)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 Unicode MS" pitchFamily="34" charset="-128"/>
              </a:rPr>
              <a:t>January, </a:t>
            </a:r>
            <a:r>
              <a:rPr lang="en-US" sz="2400" b="1" dirty="0" smtClean="0">
                <a:latin typeface="Arial Unicode MS" pitchFamily="34" charset="-128"/>
              </a:rPr>
              <a:t>27, 2010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E353E4-46D6-418B-B039-D5CA160D76E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8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8231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929058" cy="714356"/>
          </a:xfrm>
        </p:spPr>
        <p:txBody>
          <a:bodyPr/>
          <a:lstStyle/>
          <a:p>
            <a:pPr eaLnBrk="1" hangingPunct="1"/>
            <a:r>
              <a:rPr lang="en-US" dirty="0" smtClean="0"/>
              <a:t>Examples</a:t>
            </a:r>
          </a:p>
        </p:txBody>
      </p:sp>
      <p:sp>
        <p:nvSpPr>
          <p:cNvPr id="8233" name="Rectangle 19"/>
          <p:cNvSpPr>
            <a:spLocks noChangeArrowheads="1"/>
          </p:cNvSpPr>
          <p:nvPr/>
        </p:nvSpPr>
        <p:spPr bwMode="auto">
          <a:xfrm>
            <a:off x="0" y="1000108"/>
            <a:ext cx="550069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Crossword Puzzle: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variables</a:t>
            </a:r>
            <a:r>
              <a:rPr lang="en-US" sz="2400" dirty="0">
                <a:latin typeface="Arial Unicode MS" pitchFamily="34" charset="-128"/>
              </a:rPr>
              <a:t> are words that have to be filled in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domains</a:t>
            </a:r>
            <a:r>
              <a:rPr lang="en-US" sz="2400" dirty="0">
                <a:latin typeface="Arial Unicode MS" pitchFamily="34" charset="-128"/>
              </a:rPr>
              <a:t> are valid English </a:t>
            </a:r>
            <a:r>
              <a:rPr lang="en-US" sz="2400" dirty="0" smtClean="0">
                <a:latin typeface="Arial Unicode MS" pitchFamily="34" charset="-128"/>
              </a:rPr>
              <a:t>words of required length</a:t>
            </a:r>
            <a:endParaRPr lang="en-US" sz="2400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possible worlds</a:t>
            </a:r>
            <a:r>
              <a:rPr lang="en-US" sz="2400" dirty="0">
                <a:latin typeface="Arial Unicode MS" pitchFamily="34" charset="-128"/>
              </a:rPr>
              <a:t>: all ways of assigning words</a:t>
            </a: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  <p:pic>
        <p:nvPicPr>
          <p:cNvPr id="8234" name="Picture 20"/>
          <p:cNvPicPr>
            <a:picLocks noChangeAspect="1" noChangeArrowheads="1"/>
          </p:cNvPicPr>
          <p:nvPr/>
        </p:nvPicPr>
        <p:blipFill>
          <a:blip r:embed="rId4" cstate="print"/>
          <a:srcRect t="-1369" r="46111"/>
          <a:stretch>
            <a:fillRect/>
          </a:stretch>
        </p:blipFill>
        <p:spPr bwMode="auto">
          <a:xfrm>
            <a:off x="5490040" y="357166"/>
            <a:ext cx="3653960" cy="3677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85720" y="4714884"/>
            <a:ext cx="521497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Number of English words?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Number of words of length k 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So, how many possible worlds?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9D44B67-5869-4D06-AAFD-0B0174231D9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9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More Examples</a:t>
            </a:r>
          </a:p>
        </p:txBody>
      </p:sp>
      <p:sp>
        <p:nvSpPr>
          <p:cNvPr id="9250" name="Rectangle 4"/>
          <p:cNvSpPr>
            <a:spLocks noChangeArrowheads="1"/>
          </p:cNvSpPr>
          <p:nvPr/>
        </p:nvSpPr>
        <p:spPr bwMode="auto">
          <a:xfrm>
            <a:off x="179388" y="2924175"/>
            <a:ext cx="856932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9251" name="Rectangle 5"/>
          <p:cNvSpPr>
            <a:spLocks noChangeArrowheads="1"/>
          </p:cNvSpPr>
          <p:nvPr/>
        </p:nvSpPr>
        <p:spPr bwMode="auto">
          <a:xfrm>
            <a:off x="0" y="428604"/>
            <a:ext cx="60118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Unicode MS" pitchFamily="34" charset="-128"/>
              </a:rPr>
              <a:t>Crossword 2: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variables</a:t>
            </a:r>
            <a:r>
              <a:rPr lang="en-US" sz="2400" dirty="0">
                <a:latin typeface="Arial Unicode MS" pitchFamily="34" charset="-128"/>
              </a:rPr>
              <a:t> are cells (individual squares)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domains</a:t>
            </a:r>
            <a:r>
              <a:rPr lang="en-US" sz="2400" dirty="0">
                <a:latin typeface="Arial Unicode MS" pitchFamily="34" charset="-128"/>
              </a:rPr>
              <a:t> are letters of the alphabet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possible worlds</a:t>
            </a:r>
            <a:r>
              <a:rPr lang="en-US" sz="2400" dirty="0">
                <a:latin typeface="Arial Unicode MS" pitchFamily="34" charset="-128"/>
              </a:rPr>
              <a:t>: all ways of assigning letters to cells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3500439"/>
            <a:ext cx="9144000" cy="2592388"/>
            <a:chOff x="0" y="2251"/>
            <a:chExt cx="5760" cy="1633"/>
          </a:xfrm>
        </p:grpSpPr>
        <p:sp>
          <p:nvSpPr>
            <p:cNvPr id="9254" name="Rectangle 6"/>
            <p:cNvSpPr>
              <a:spLocks noChangeArrowheads="1"/>
            </p:cNvSpPr>
            <p:nvPr/>
          </p:nvSpPr>
          <p:spPr bwMode="auto">
            <a:xfrm>
              <a:off x="0" y="2251"/>
              <a:ext cx="4024" cy="1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FontTx/>
                <a:buChar char="•"/>
              </a:pPr>
              <a:r>
                <a:rPr lang="en-US" dirty="0">
                  <a:solidFill>
                    <a:schemeClr val="accent2"/>
                  </a:solidFill>
                  <a:latin typeface="Arial Unicode MS" pitchFamily="34" charset="-128"/>
                </a:rPr>
                <a:t>Sudoku:</a:t>
              </a:r>
            </a:p>
            <a:p>
              <a:pPr marL="742950" lvl="1" indent="-285750">
                <a:spcBef>
                  <a:spcPct val="20000"/>
                </a:spcBef>
                <a:buClr>
                  <a:schemeClr val="tx1"/>
                </a:buClr>
                <a:buSzPct val="120000"/>
                <a:buFontTx/>
                <a:buChar char="•"/>
              </a:pPr>
              <a:r>
                <a:rPr lang="en-US" sz="2400" dirty="0">
                  <a:solidFill>
                    <a:schemeClr val="accent2"/>
                  </a:solidFill>
                  <a:latin typeface="Arial Unicode MS" pitchFamily="34" charset="-128"/>
                </a:rPr>
                <a:t>variables</a:t>
              </a:r>
              <a:r>
                <a:rPr lang="en-US" sz="2400" dirty="0">
                  <a:latin typeface="Arial Unicode MS" pitchFamily="34" charset="-128"/>
                </a:rPr>
                <a:t> are </a:t>
              </a:r>
              <a:r>
                <a:rPr lang="en-US" sz="2400" dirty="0" smtClean="0">
                  <a:latin typeface="Arial Unicode MS" pitchFamily="34" charset="-128"/>
                </a:rPr>
                <a:t>empty cells </a:t>
              </a:r>
              <a:endParaRPr lang="en-US" sz="2400" dirty="0">
                <a:latin typeface="Arial Unicode MS" pitchFamily="34" charset="-128"/>
              </a:endParaRPr>
            </a:p>
            <a:p>
              <a:pPr marL="742950" lvl="1" indent="-285750">
                <a:spcBef>
                  <a:spcPct val="20000"/>
                </a:spcBef>
                <a:buClr>
                  <a:schemeClr val="tx1"/>
                </a:buClr>
                <a:buSzPct val="120000"/>
                <a:buFontTx/>
                <a:buChar char="•"/>
              </a:pPr>
              <a:r>
                <a:rPr lang="en-US" sz="2400" dirty="0">
                  <a:solidFill>
                    <a:schemeClr val="accent2"/>
                  </a:solidFill>
                  <a:latin typeface="Arial Unicode MS" pitchFamily="34" charset="-128"/>
                </a:rPr>
                <a:t>domains</a:t>
              </a:r>
              <a:r>
                <a:rPr lang="en-US" sz="2400" dirty="0">
                  <a:latin typeface="Arial Unicode MS" pitchFamily="34" charset="-128"/>
                </a:rPr>
                <a:t> are numbers between 1 and 9</a:t>
              </a:r>
            </a:p>
            <a:p>
              <a:pPr marL="742950" lvl="1" indent="-285750">
                <a:spcBef>
                  <a:spcPct val="20000"/>
                </a:spcBef>
                <a:buClr>
                  <a:schemeClr val="tx1"/>
                </a:buClr>
                <a:buSzPct val="120000"/>
                <a:buFontTx/>
                <a:buChar char="•"/>
              </a:pPr>
              <a:r>
                <a:rPr lang="en-US" sz="2400" dirty="0">
                  <a:solidFill>
                    <a:schemeClr val="accent2"/>
                  </a:solidFill>
                  <a:latin typeface="Arial Unicode MS" pitchFamily="34" charset="-128"/>
                </a:rPr>
                <a:t>possible worlds</a:t>
              </a:r>
              <a:r>
                <a:rPr lang="en-US" sz="2400" dirty="0">
                  <a:latin typeface="Arial Unicode MS" pitchFamily="34" charset="-128"/>
                </a:rPr>
                <a:t>: all ways of assigning numbers to cells</a:t>
              </a:r>
            </a:p>
          </p:txBody>
        </p:sp>
        <p:pic>
          <p:nvPicPr>
            <p:cNvPr id="9255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27" y="2296"/>
              <a:ext cx="1633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253" name="Picture 10"/>
          <p:cNvPicPr>
            <a:picLocks noChangeAspect="1" noChangeArrowheads="1"/>
          </p:cNvPicPr>
          <p:nvPr/>
        </p:nvPicPr>
        <p:blipFill>
          <a:blip r:embed="rId5" cstate="print"/>
          <a:srcRect t="-1369" r="46111"/>
          <a:stretch>
            <a:fillRect/>
          </a:stretch>
        </p:blipFill>
        <p:spPr bwMode="auto">
          <a:xfrm>
            <a:off x="6084888" y="692150"/>
            <a:ext cx="2717800" cy="273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714348" y="2928934"/>
            <a:ext cx="485778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So, how many possible worlds?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0" y="5786454"/>
            <a:ext cx="485778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So, how many possible worlds?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49143C3-2139-4718-AA81-51F7E795FFD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02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examples</a:t>
            </a:r>
          </a:p>
        </p:txBody>
      </p:sp>
      <p:sp>
        <p:nvSpPr>
          <p:cNvPr id="10290" name="Rectangle 4"/>
          <p:cNvSpPr>
            <a:spLocks noChangeArrowheads="1"/>
          </p:cNvSpPr>
          <p:nvPr/>
        </p:nvSpPr>
        <p:spPr bwMode="auto">
          <a:xfrm>
            <a:off x="0" y="765175"/>
            <a:ext cx="7358063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n-Queens problem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variable:</a:t>
            </a:r>
            <a:r>
              <a:rPr lang="en-US" sz="2400">
                <a:latin typeface="Arial Unicode MS" pitchFamily="34" charset="-128"/>
              </a:rPr>
              <a:t> location of a queen on a chess board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there are </a:t>
            </a:r>
            <a:r>
              <a:rPr lang="en-US" sz="2400" i="1">
                <a:latin typeface="Arial Unicode MS" pitchFamily="34" charset="-128"/>
              </a:rPr>
              <a:t>n</a:t>
            </a:r>
            <a:r>
              <a:rPr lang="en-US" sz="2400">
                <a:latin typeface="Arial Unicode MS" pitchFamily="34" charset="-128"/>
              </a:rPr>
              <a:t> of them in total, hence the name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domains</a:t>
            </a:r>
            <a:r>
              <a:rPr lang="en-US" sz="2400">
                <a:latin typeface="Arial Unicode MS" pitchFamily="34" charset="-128"/>
              </a:rPr>
              <a:t>: grid coordinates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possible worlds</a:t>
            </a:r>
            <a:r>
              <a:rPr lang="en-US" sz="2400">
                <a:latin typeface="Arial Unicode MS" pitchFamily="34" charset="-128"/>
              </a:rPr>
              <a:t>: locations of all queens</a:t>
            </a:r>
            <a:endParaRPr lang="en-US" sz="240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0291" name="Picture 5" descr="4queens-iterative"/>
          <p:cNvPicPr>
            <a:picLocks noChangeAspect="1" noChangeArrowheads="1"/>
          </p:cNvPicPr>
          <p:nvPr/>
        </p:nvPicPr>
        <p:blipFill>
          <a:blip r:embed="rId4" cstate="print"/>
          <a:srcRect l="75000" b="21654"/>
          <a:stretch>
            <a:fillRect/>
          </a:stretch>
        </p:blipFill>
        <p:spPr bwMode="auto">
          <a:xfrm>
            <a:off x="6786563" y="2500313"/>
            <a:ext cx="2000250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06A7BB-2CB0-41F4-A334-8660B11D437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examples</a:t>
            </a:r>
          </a:p>
        </p:txBody>
      </p:sp>
      <p:sp>
        <p:nvSpPr>
          <p:cNvPr id="112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285875"/>
            <a:ext cx="8458200" cy="22320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Scheduling Problem: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variables</a:t>
            </a:r>
            <a:r>
              <a:rPr lang="en-US" dirty="0" smtClean="0"/>
              <a:t> are different tasks that need to be scheduled (e.g., course in a university; job in a machine shop)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domains</a:t>
            </a:r>
            <a:r>
              <a:rPr lang="en-US" dirty="0" smtClean="0"/>
              <a:t> are the different combinations of times and locations for each task (e.g., time/room for course; time/machine for job)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possible worlds</a:t>
            </a:r>
            <a:r>
              <a:rPr lang="en-US" dirty="0" smtClean="0"/>
              <a:t>: time/location assignments for each task</a:t>
            </a:r>
          </a:p>
          <a:p>
            <a:pPr lvl="1" eaLnBrk="1" hangingPunct="1">
              <a:buFontTx/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71CFCAB-9635-49AD-A08C-8CB77D8A9DFD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23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Scheduling possible world</a:t>
            </a:r>
          </a:p>
        </p:txBody>
      </p:sp>
      <p:graphicFrame>
        <p:nvGraphicFramePr>
          <p:cNvPr id="535556" name="Object 4"/>
          <p:cNvGraphicFramePr>
            <a:graphicFrameLocks noChangeAspect="1"/>
          </p:cNvGraphicFramePr>
          <p:nvPr>
            <p:ph idx="1"/>
          </p:nvPr>
        </p:nvGraphicFramePr>
        <p:xfrm>
          <a:off x="795338" y="1833563"/>
          <a:ext cx="7477125" cy="3265487"/>
        </p:xfrm>
        <a:graphic>
          <a:graphicData uri="http://schemas.openxmlformats.org/presentationml/2006/ole">
            <p:oleObj spid="_x0000_s12290" name="Visio" r:id="rId4" imgW="7477399" imgH="3266255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6143625" y="1643063"/>
            <a:ext cx="1785938" cy="121443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4325938" y="2960688"/>
            <a:ext cx="1071562" cy="214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5500688" y="3857625"/>
            <a:ext cx="1463675" cy="2143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2361" name="Rectangle 11"/>
          <p:cNvSpPr>
            <a:spLocks noChangeArrowheads="1"/>
          </p:cNvSpPr>
          <p:nvPr/>
        </p:nvSpPr>
        <p:spPr bwMode="auto">
          <a:xfrm>
            <a:off x="1357313" y="3429000"/>
            <a:ext cx="1828800" cy="214313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643313" y="3429000"/>
            <a:ext cx="1828800" cy="214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2363" name="Rectangle 13"/>
          <p:cNvSpPr>
            <a:spLocks noChangeArrowheads="1"/>
          </p:cNvSpPr>
          <p:nvPr/>
        </p:nvSpPr>
        <p:spPr bwMode="auto">
          <a:xfrm>
            <a:off x="6999288" y="3875088"/>
            <a:ext cx="1071562" cy="21431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428625" y="4214813"/>
            <a:ext cx="8501063" cy="5000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0" y="928670"/>
            <a:ext cx="507206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how many possible worlds?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D59A32B-69D7-4882-97D6-45D4297BC07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examples….</a:t>
            </a:r>
          </a:p>
        </p:txBody>
      </p:sp>
      <p:sp>
        <p:nvSpPr>
          <p:cNvPr id="13343" name="Rectangle 4"/>
          <p:cNvSpPr>
            <a:spLocks noChangeArrowheads="1"/>
          </p:cNvSpPr>
          <p:nvPr/>
        </p:nvSpPr>
        <p:spPr bwMode="auto">
          <a:xfrm>
            <a:off x="469900" y="1052513"/>
            <a:ext cx="75580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Map Coloring Problem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variable:</a:t>
            </a:r>
            <a:r>
              <a:rPr lang="en-US" sz="2400">
                <a:latin typeface="Arial Unicode MS" pitchFamily="34" charset="-128"/>
              </a:rPr>
              <a:t> regions on the map</a:t>
            </a:r>
            <a:endParaRPr lang="en-US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domains</a:t>
            </a:r>
            <a:r>
              <a:rPr lang="en-US" sz="2400">
                <a:latin typeface="Arial Unicode MS" pitchFamily="34" charset="-128"/>
              </a:rPr>
              <a:t>: possible colors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possible worlds</a:t>
            </a:r>
            <a:r>
              <a:rPr lang="en-US" sz="2400">
                <a:latin typeface="Arial Unicode MS" pitchFamily="34" charset="-128"/>
              </a:rPr>
              <a:t>: color assignments for each region</a:t>
            </a:r>
            <a:endParaRPr lang="en-US" sz="240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3344" name="Picture 6" descr="austral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3286124"/>
            <a:ext cx="3455987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0" y="3500438"/>
            <a:ext cx="507206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i="1" dirty="0" smtClean="0">
                <a:solidFill>
                  <a:schemeClr val="tx2"/>
                </a:solidFill>
                <a:latin typeface="Arial Unicode MS" pitchFamily="34" charset="-128"/>
              </a:rPr>
              <a:t>how many possible worlds?</a:t>
            </a:r>
            <a:endParaRPr lang="en-US" sz="2400" i="1" dirty="0">
              <a:solidFill>
                <a:schemeClr val="tx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66904BF-2FE5-4BB9-8230-4E175FDAAE14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b="1" smtClean="0">
                <a:solidFill>
                  <a:schemeClr val="folHlink"/>
                </a:solidFill>
              </a:rPr>
              <a:t>Generic Search vs. Constraint Satisfaction Problems</a:t>
            </a:r>
            <a:r>
              <a:rPr lang="en-US" sz="3600" b="1" smtClean="0"/>
              <a:t>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Variables/Features 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Constraints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CSPs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C3E015D-A914-4CBD-A250-21309EB21D3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</a:t>
            </a:r>
          </a:p>
        </p:txBody>
      </p:sp>
      <p:sp>
        <p:nvSpPr>
          <p:cNvPr id="143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45820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Constraints are restrictions on the values that one or more variables can take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Unary constraint</a:t>
            </a:r>
            <a:r>
              <a:rPr lang="en-US" dirty="0" smtClean="0"/>
              <a:t>: restriction involving a single variable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k-</a:t>
            </a:r>
            <a:r>
              <a:rPr lang="en-US" dirty="0" err="1" smtClean="0">
                <a:solidFill>
                  <a:schemeClr val="accent2"/>
                </a:solidFill>
              </a:rPr>
              <a:t>ary</a:t>
            </a:r>
            <a:r>
              <a:rPr lang="en-US" dirty="0" smtClean="0">
                <a:solidFill>
                  <a:schemeClr val="accent2"/>
                </a:solidFill>
              </a:rPr>
              <a:t> constraint</a:t>
            </a:r>
            <a:r>
              <a:rPr lang="en-US" dirty="0" smtClean="0"/>
              <a:t>: restriction involving the domains of k different variables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it turns out that k-</a:t>
            </a:r>
            <a:r>
              <a:rPr lang="en-US" dirty="0" err="1" smtClean="0"/>
              <a:t>ary</a:t>
            </a:r>
            <a:r>
              <a:rPr lang="en-US" dirty="0" smtClean="0"/>
              <a:t> constraints can always be represented as binary constraints, so we'll </a:t>
            </a:r>
            <a:r>
              <a:rPr lang="en-US" i="1" dirty="0" smtClean="0"/>
              <a:t>mainly</a:t>
            </a:r>
            <a:r>
              <a:rPr lang="en-US" dirty="0" smtClean="0"/>
              <a:t> only talk about this case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endParaRPr lang="en-US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71044" name="Rectangle 4"/>
          <p:cNvSpPr>
            <a:spLocks noChangeArrowheads="1"/>
          </p:cNvSpPr>
          <p:nvPr/>
        </p:nvSpPr>
        <p:spPr bwMode="auto">
          <a:xfrm>
            <a:off x="214282" y="4071942"/>
            <a:ext cx="84582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b="1" dirty="0">
                <a:latin typeface="Arial Unicode MS" pitchFamily="34" charset="-128"/>
              </a:rPr>
              <a:t>Constraints can be specified by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Arial Unicode MS" pitchFamily="34" charset="-128"/>
              </a:rPr>
              <a:t>giving a function that returns true when given values for each variable which satisfy the constraint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Arial Unicode MS" pitchFamily="34" charset="-128"/>
              </a:rPr>
              <a:t>giving </a:t>
            </a:r>
            <a:r>
              <a:rPr lang="en-US" sz="2400" dirty="0">
                <a:latin typeface="Arial Unicode MS" pitchFamily="34" charset="-128"/>
              </a:rPr>
              <a:t>a list of valid domain values for each variable participating in the </a:t>
            </a:r>
            <a:r>
              <a:rPr lang="en-US" sz="2400" dirty="0" smtClean="0">
                <a:latin typeface="Arial Unicode MS" pitchFamily="34" charset="-128"/>
              </a:rPr>
              <a:t>constraint</a:t>
            </a: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44C3B9B-D867-4BA9-9EBD-E2FA3F6D6B5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Map-Coloring</a:t>
            </a:r>
          </a:p>
        </p:txBody>
      </p:sp>
      <p:pic>
        <p:nvPicPr>
          <p:cNvPr id="15369" name="Picture 3" descr="austral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692150"/>
            <a:ext cx="37814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3644900"/>
            <a:ext cx="8458200" cy="19224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Variables</a:t>
            </a:r>
            <a:r>
              <a:rPr lang="en-US" sz="2400" dirty="0" smtClean="0"/>
              <a:t> </a:t>
            </a:r>
            <a:r>
              <a:rPr lang="en-US" sz="2400" i="1" dirty="0" smtClean="0"/>
              <a:t>WA, NT, Q, NSW, V, SA, T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Domains</a:t>
            </a:r>
            <a:r>
              <a:rPr lang="en-US" sz="2400" dirty="0" smtClean="0"/>
              <a:t> </a:t>
            </a:r>
            <a:r>
              <a:rPr lang="en-US" sz="2400" i="1" dirty="0" smtClean="0"/>
              <a:t>D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= {</a:t>
            </a:r>
            <a:r>
              <a:rPr lang="en-US" sz="2400" dirty="0" err="1" smtClean="0"/>
              <a:t>red,green,blue</a:t>
            </a:r>
            <a:r>
              <a:rPr lang="en-US" sz="2400" dirty="0" smtClean="0"/>
              <a:t>}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dirty="0" smtClean="0">
                <a:solidFill>
                  <a:schemeClr val="accent2"/>
                </a:solidFill>
              </a:rPr>
              <a:t>Constraints</a:t>
            </a:r>
            <a:r>
              <a:rPr lang="en-US" sz="2400" dirty="0" smtClean="0"/>
              <a:t>: adjacent regions must have different colors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dirty="0" smtClean="0"/>
              <a:t>e.g., WA </a:t>
            </a:r>
            <a:r>
              <a:rPr lang="en-US" sz="2400" dirty="0" smtClean="0">
                <a:cs typeface="Arial" charset="0"/>
              </a:rPr>
              <a:t>≠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dirty="0" smtClean="0"/>
              <a:t>or,  NT(WA,NT) in {(</a:t>
            </a:r>
            <a:r>
              <a:rPr lang="en-US" sz="2400" dirty="0" err="1" smtClean="0"/>
              <a:t>red,green</a:t>
            </a:r>
            <a:r>
              <a:rPr lang="en-US" sz="2400" dirty="0" smtClean="0"/>
              <a:t>),(</a:t>
            </a:r>
            <a:r>
              <a:rPr lang="en-US" sz="2400" dirty="0" err="1" smtClean="0"/>
              <a:t>red,blue</a:t>
            </a:r>
            <a:r>
              <a:rPr lang="en-US" sz="2400" dirty="0" smtClean="0"/>
              <a:t>),(</a:t>
            </a:r>
            <a:r>
              <a:rPr lang="en-US" sz="2400" dirty="0" err="1" smtClean="0"/>
              <a:t>green,red</a:t>
            </a:r>
            <a:r>
              <a:rPr lang="en-US" sz="2400" dirty="0" smtClean="0"/>
              <a:t>), (</a:t>
            </a:r>
            <a:r>
              <a:rPr lang="en-US" sz="2400" dirty="0" err="1" smtClean="0"/>
              <a:t>green,blue</a:t>
            </a:r>
            <a:r>
              <a:rPr lang="en-US" sz="2400" dirty="0" smtClean="0"/>
              <a:t>),(</a:t>
            </a:r>
            <a:r>
              <a:rPr lang="en-US" sz="2400" dirty="0" err="1" smtClean="0"/>
              <a:t>blue,red</a:t>
            </a:r>
            <a:r>
              <a:rPr lang="en-US" sz="2400" dirty="0" smtClean="0"/>
              <a:t>),(</a:t>
            </a:r>
            <a:r>
              <a:rPr lang="en-US" sz="2400" dirty="0" err="1" smtClean="0"/>
              <a:t>blue,green</a:t>
            </a:r>
            <a:r>
              <a:rPr lang="en-US" sz="2400" dirty="0" smtClean="0"/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79C74ED-3D1F-4721-BCAD-3863C5C2476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4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(cont.)</a:t>
            </a:r>
          </a:p>
        </p:txBody>
      </p:sp>
      <p:sp>
        <p:nvSpPr>
          <p:cNvPr id="164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58200" cy="1633538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</a:t>
            </a:r>
            <a:r>
              <a:rPr lang="en-US" b="1" smtClean="0"/>
              <a:t>possible world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satisfies</a:t>
            </a:r>
            <a:r>
              <a:rPr lang="en-US" smtClean="0"/>
              <a:t> </a:t>
            </a:r>
            <a:r>
              <a:rPr lang="en-US" b="1" smtClean="0"/>
              <a:t>a set of constraints</a:t>
            </a:r>
            <a:r>
              <a:rPr lang="en-US" smtClean="0"/>
              <a:t> if the set of variables involved in each constraint take values that are consistent with that constraint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</p:txBody>
      </p:sp>
      <p:sp>
        <p:nvSpPr>
          <p:cNvPr id="16402" name="Rectangle 4"/>
          <p:cNvSpPr>
            <a:spLocks noChangeArrowheads="1"/>
          </p:cNvSpPr>
          <p:nvPr/>
        </p:nvSpPr>
        <p:spPr bwMode="auto">
          <a:xfrm>
            <a:off x="468313" y="3429000"/>
            <a:ext cx="84582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A,B,C domains [1 .. 10]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A= 1 , B = 2, C = 10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Constraint set1 {A = B, C&gt;B}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Constraint set2 {A </a:t>
            </a:r>
            <a:r>
              <a:rPr lang="en-US">
                <a:cs typeface="Times New Roman" pitchFamily="18" charset="0"/>
              </a:rPr>
              <a:t>≠</a:t>
            </a:r>
            <a:r>
              <a:rPr lang="en-US">
                <a:latin typeface="Arial Unicode MS" pitchFamily="34" charset="-128"/>
              </a:rPr>
              <a:t> B, C&gt;B}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/>
              <a:t>Only one more week for </a:t>
            </a:r>
            <a:r>
              <a:rPr lang="en-US" dirty="0" smtClean="0">
                <a:solidFill>
                  <a:srgbClr val="00B0F0"/>
                </a:solidFill>
              </a:rPr>
              <a:t>assignment1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b="1" dirty="0" smtClean="0"/>
              <a:t>Search wrap-up</a:t>
            </a:r>
          </a:p>
          <a:p>
            <a:pPr lvl="1" eaLnBrk="1" hangingPunct="1"/>
            <a:r>
              <a:rPr lang="en-US" sz="2800" dirty="0" smtClean="0"/>
              <a:t>Go back to </a:t>
            </a:r>
            <a:r>
              <a:rPr lang="en-US" sz="2800" dirty="0" smtClean="0">
                <a:solidFill>
                  <a:srgbClr val="00B0F0"/>
                </a:solidFill>
              </a:rPr>
              <a:t>learning goals </a:t>
            </a:r>
            <a:r>
              <a:rPr lang="en-US" sz="2800" dirty="0" smtClean="0"/>
              <a:t>(end of slides)</a:t>
            </a:r>
          </a:p>
          <a:p>
            <a:pPr lvl="1" eaLnBrk="1" hangingPunct="1"/>
            <a:r>
              <a:rPr lang="en-US" sz="2800" dirty="0" smtClean="0"/>
              <a:t>Make sure you understands the </a:t>
            </a:r>
            <a:r>
              <a:rPr lang="en-US" sz="2800" dirty="0" smtClean="0">
                <a:solidFill>
                  <a:srgbClr val="00B0F0"/>
                </a:solidFill>
              </a:rPr>
              <a:t>inked slides</a:t>
            </a:r>
          </a:p>
          <a:p>
            <a:pPr lvl="1" eaLnBrk="1" hangingPunct="1"/>
            <a:r>
              <a:rPr lang="en-US" sz="2800" dirty="0" smtClean="0"/>
              <a:t>More details or different examples </a:t>
            </a:r>
            <a:r>
              <a:rPr lang="en-US" sz="2800" dirty="0" smtClean="0">
                <a:solidFill>
                  <a:srgbClr val="00B0F0"/>
                </a:solidFill>
              </a:rPr>
              <a:t>on textbook</a:t>
            </a:r>
          </a:p>
          <a:p>
            <a:pPr lvl="1" eaLnBrk="1" hangingPunct="1"/>
            <a:r>
              <a:rPr lang="en-US" sz="2800" dirty="0" smtClean="0"/>
              <a:t>Work on the </a:t>
            </a:r>
            <a:r>
              <a:rPr lang="en-US" sz="2800" dirty="0" smtClean="0">
                <a:solidFill>
                  <a:srgbClr val="00B0F0"/>
                </a:solidFill>
              </a:rPr>
              <a:t>practice exercises</a:t>
            </a:r>
          </a:p>
          <a:p>
            <a:pPr lvl="1" eaLnBrk="1" hangingPunct="1"/>
            <a:r>
              <a:rPr lang="en-US" sz="2800" dirty="0" smtClean="0"/>
              <a:t>If still confused, come to </a:t>
            </a:r>
            <a:r>
              <a:rPr lang="en-US" sz="2800" dirty="0" smtClean="0">
                <a:solidFill>
                  <a:srgbClr val="00B0F0"/>
                </a:solidFill>
              </a:rPr>
              <a:t>office hours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A62A00E-1DBC-4B95-B59E-83CFAF5D01A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D9FC3D7-70BA-437D-9827-A5485E26CA7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1743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sp>
        <p:nvSpPr>
          <p:cNvPr id="17439" name="Rectangle 4"/>
          <p:cNvSpPr>
            <a:spLocks noChangeArrowheads="1"/>
          </p:cNvSpPr>
          <p:nvPr/>
        </p:nvSpPr>
        <p:spPr bwMode="auto">
          <a:xfrm>
            <a:off x="0" y="765175"/>
            <a:ext cx="6227763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Crossword Puzzle: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variables are words that have to be filled in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domains are valid English words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i="1">
                <a:latin typeface="Arial Unicode MS" pitchFamily="34" charset="-128"/>
              </a:rPr>
              <a:t>constraints:</a:t>
            </a:r>
            <a:r>
              <a:rPr lang="en-US" sz="2400">
                <a:latin typeface="Arial Unicode MS" pitchFamily="34" charset="-128"/>
              </a:rPr>
              <a:t> words have the same letters at points where they intersect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Crossword 2: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variables are cells (individual squares)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domains are letters of the alphabet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i="1">
                <a:latin typeface="Arial Unicode MS" pitchFamily="34" charset="-128"/>
              </a:rPr>
              <a:t>constraints:</a:t>
            </a:r>
            <a:r>
              <a:rPr lang="en-US" sz="2400">
                <a:latin typeface="Arial Unicode MS" pitchFamily="34" charset="-128"/>
              </a:rPr>
              <a:t> sequences of letters form valid English words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7440" name="Rectangle 5"/>
          <p:cNvSpPr>
            <a:spLocks noChangeArrowheads="1"/>
          </p:cNvSpPr>
          <p:nvPr/>
        </p:nvSpPr>
        <p:spPr bwMode="auto">
          <a:xfrm>
            <a:off x="395288" y="2133600"/>
            <a:ext cx="8458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7441" name="Picture 6"/>
          <p:cNvPicPr>
            <a:picLocks noChangeAspect="1" noChangeArrowheads="1"/>
          </p:cNvPicPr>
          <p:nvPr/>
        </p:nvPicPr>
        <p:blipFill>
          <a:blip r:embed="rId4" cstate="print"/>
          <a:srcRect t="-1369" r="46111"/>
          <a:stretch>
            <a:fillRect/>
          </a:stretch>
        </p:blipFill>
        <p:spPr bwMode="auto">
          <a:xfrm>
            <a:off x="6227763" y="2060575"/>
            <a:ext cx="2717800" cy="273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3330E8-CC0A-48CA-A72F-AB18EF1DECC3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8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</a:t>
            </a:r>
          </a:p>
        </p:txBody>
      </p:sp>
      <p:sp>
        <p:nvSpPr>
          <p:cNvPr id="1848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sp>
        <p:nvSpPr>
          <p:cNvPr id="18485" name="Rectangle 4"/>
          <p:cNvSpPr>
            <a:spLocks noChangeArrowheads="1"/>
          </p:cNvSpPr>
          <p:nvPr/>
        </p:nvSpPr>
        <p:spPr bwMode="auto">
          <a:xfrm>
            <a:off x="0" y="765175"/>
            <a:ext cx="91440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Sudoku: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variables are cells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domains are numbers between 1 and 9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i="1">
                <a:latin typeface="Arial Unicode MS" pitchFamily="34" charset="-128"/>
              </a:rPr>
              <a:t>constraints</a:t>
            </a:r>
            <a:r>
              <a:rPr lang="en-US" sz="2400" b="1" i="1">
                <a:latin typeface="Arial Unicode MS" pitchFamily="34" charset="-128"/>
              </a:rPr>
              <a:t>:</a:t>
            </a:r>
            <a:r>
              <a:rPr lang="en-US" sz="2400">
                <a:latin typeface="Arial Unicode MS" pitchFamily="34" charset="-128"/>
              </a:rPr>
              <a:t> rows, columns, boxes contain all different numbers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18486" name="Rectangle 5"/>
          <p:cNvSpPr>
            <a:spLocks noChangeArrowheads="1"/>
          </p:cNvSpPr>
          <p:nvPr/>
        </p:nvSpPr>
        <p:spPr bwMode="auto">
          <a:xfrm>
            <a:off x="395288" y="2133600"/>
            <a:ext cx="84582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pic>
        <p:nvPicPr>
          <p:cNvPr id="1848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25" y="3716338"/>
            <a:ext cx="24860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3429000"/>
            <a:ext cx="25923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4D097C3-014D-490D-8114-E6076ABDC03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9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More examples</a:t>
            </a:r>
          </a:p>
        </p:txBody>
      </p:sp>
      <p:sp>
        <p:nvSpPr>
          <p:cNvPr id="19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2857500"/>
            <a:ext cx="8572500" cy="3214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>
                <a:solidFill>
                  <a:schemeClr val="accent2"/>
                </a:solidFill>
              </a:rPr>
              <a:t>Scheduling Problem: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variables are different tasks that need to be scheduled (e.g., course in a university; job in a machine shop)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hlink"/>
                </a:solidFill>
              </a:rPr>
              <a:t>domains are the different combinations of times and locations for each task (e.g., time/room for course; time/machine for job)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constraints</a:t>
            </a:r>
            <a:r>
              <a:rPr lang="en-US" smtClean="0"/>
              <a:t>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tasks can't be scheduled in the same location at the same time;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certain tasks can be scheduled only in certain locations;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some tasks must come earlier than others; etc.</a:t>
            </a:r>
            <a:endParaRPr lang="en-US" sz="1600" smtClean="0"/>
          </a:p>
        </p:txBody>
      </p:sp>
      <p:sp>
        <p:nvSpPr>
          <p:cNvPr id="19485" name="Rectangle 4"/>
          <p:cNvSpPr>
            <a:spLocks noChangeArrowheads="1"/>
          </p:cNvSpPr>
          <p:nvPr/>
        </p:nvSpPr>
        <p:spPr bwMode="auto">
          <a:xfrm>
            <a:off x="214313" y="500063"/>
            <a:ext cx="86741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n-Queens problem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variable: location of a queen on a chess board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there are </a:t>
            </a:r>
            <a:r>
              <a:rPr lang="en-US" sz="2000" i="1">
                <a:solidFill>
                  <a:schemeClr val="hlink"/>
                </a:solidFill>
                <a:latin typeface="Arial Unicode MS" pitchFamily="34" charset="-128"/>
              </a:rPr>
              <a:t>n</a:t>
            </a: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 of them in total, hence the name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hlink"/>
                </a:solidFill>
                <a:latin typeface="Arial Unicode MS" pitchFamily="34" charset="-128"/>
              </a:rPr>
              <a:t>domains: grid coordinates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 i="1">
                <a:latin typeface="Arial Unicode MS" pitchFamily="34" charset="-128"/>
              </a:rPr>
              <a:t>constraints</a:t>
            </a:r>
            <a:r>
              <a:rPr lang="en-US" sz="2400">
                <a:latin typeface="Arial Unicode MS" pitchFamily="34" charset="-128"/>
              </a:rPr>
              <a:t>: no queen can attack another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00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DB11B65-2FEE-4FF8-A88B-DCD76101438D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b="1" smtClean="0">
                <a:solidFill>
                  <a:schemeClr val="folHlink"/>
                </a:solidFill>
              </a:rPr>
              <a:t>Generic Search vs. Constraint Satisfaction Problems</a:t>
            </a:r>
            <a:r>
              <a:rPr lang="en-US" sz="3600" b="1" smtClean="0"/>
              <a:t>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Variables/Features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Constraints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CSPs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56CDE3-0288-48A0-AFE7-76208839274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Constraint Satisfaction Problems: definitions</a:t>
            </a:r>
          </a:p>
        </p:txBody>
      </p:sp>
      <p:sp>
        <p:nvSpPr>
          <p:cNvPr id="20492" name="Rectangle 3"/>
          <p:cNvSpPr>
            <a:spLocks noChangeArrowheads="1"/>
          </p:cNvSpPr>
          <p:nvPr/>
        </p:nvSpPr>
        <p:spPr bwMode="auto">
          <a:xfrm>
            <a:off x="395288" y="981075"/>
            <a:ext cx="7489825" cy="2519363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Definition (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Constraint Satisfaction Problem</a:t>
            </a:r>
            <a:r>
              <a:rPr lang="en-US" sz="2400">
                <a:latin typeface="Arial Unicode MS" pitchFamily="34" charset="-128"/>
              </a:rPr>
              <a:t>)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A constraint satisfaction problem consists of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set of variables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domain for each variable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latin typeface="Arial Unicode MS" pitchFamily="34" charset="-128"/>
              </a:rPr>
              <a:t>a set of constraints</a:t>
            </a:r>
          </a:p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</a:t>
            </a:r>
          </a:p>
        </p:txBody>
      </p:sp>
      <p:sp>
        <p:nvSpPr>
          <p:cNvPr id="20493" name="Rectangle 4"/>
          <p:cNvSpPr>
            <a:spLocks noChangeArrowheads="1"/>
          </p:cNvSpPr>
          <p:nvPr/>
        </p:nvSpPr>
        <p:spPr bwMode="auto">
          <a:xfrm flipV="1">
            <a:off x="0" y="3429000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20494" name="Rectangle 5"/>
          <p:cNvSpPr>
            <a:spLocks noChangeArrowheads="1"/>
          </p:cNvSpPr>
          <p:nvPr/>
        </p:nvSpPr>
        <p:spPr bwMode="auto">
          <a:xfrm>
            <a:off x="34925" y="5300663"/>
            <a:ext cx="91440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323850" y="4005263"/>
            <a:ext cx="8280400" cy="1439862"/>
          </a:xfrm>
          <a:prstGeom prst="rect">
            <a:avLst/>
          </a:prstGeom>
          <a:solidFill>
            <a:srgbClr val="E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Definition (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model / solution</a:t>
            </a:r>
            <a:r>
              <a:rPr lang="en-US" sz="2400">
                <a:latin typeface="Arial Unicode MS" pitchFamily="34" charset="-128"/>
              </a:rPr>
              <a:t>)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A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model</a:t>
            </a:r>
            <a:r>
              <a:rPr lang="en-US" sz="2400">
                <a:latin typeface="Arial Unicode MS" pitchFamily="34" charset="-128"/>
              </a:rPr>
              <a:t> of a CSP is an assignment of values to variables that satisfies all of the constraints.</a:t>
            </a:r>
          </a:p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CCA146C-1633-41CF-865E-FEFC9E4ABEA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Map-Coloring</a:t>
            </a:r>
          </a:p>
        </p:txBody>
      </p:sp>
      <p:pic>
        <p:nvPicPr>
          <p:cNvPr id="21510" name="Picture 3" descr="austral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836613"/>
            <a:ext cx="37814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3789363"/>
            <a:ext cx="8458200" cy="1922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Variables</a:t>
            </a:r>
            <a:r>
              <a:rPr lang="en-US" sz="2400" smtClean="0"/>
              <a:t> </a:t>
            </a:r>
            <a:r>
              <a:rPr lang="en-US" sz="2400" i="1" smtClean="0"/>
              <a:t>WA, NT, Q, NSW, V, SA, T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Domains</a:t>
            </a:r>
            <a:r>
              <a:rPr lang="en-US" sz="2400" smtClean="0"/>
              <a:t> </a:t>
            </a:r>
            <a:r>
              <a:rPr lang="en-US" sz="2400" i="1" smtClean="0"/>
              <a:t>D</a:t>
            </a:r>
            <a:r>
              <a:rPr lang="en-US" sz="2400" i="1" baseline="-25000" smtClean="0"/>
              <a:t>i</a:t>
            </a:r>
            <a:r>
              <a:rPr lang="en-US" sz="2400" smtClean="0"/>
              <a:t> = {red,green,blue}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>
                <a:solidFill>
                  <a:schemeClr val="accent2"/>
                </a:solidFill>
              </a:rPr>
              <a:t>Constraints</a:t>
            </a:r>
            <a:r>
              <a:rPr lang="en-US" sz="2400" smtClean="0"/>
              <a:t>: adjacent regions must have different colors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/>
              <a:t>e.g., WA </a:t>
            </a:r>
            <a:r>
              <a:rPr lang="en-US" sz="2400" smtClean="0">
                <a:cs typeface="Arial" charset="0"/>
              </a:rPr>
              <a:t>≠</a:t>
            </a:r>
            <a:r>
              <a:rPr lang="en-US" sz="2400" smtClean="0"/>
              <a:t> NT, or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en-US" sz="2400" smtClean="0"/>
              <a:t>	(WA,NT) in {(red,green),(red,blue),(green,red), (green,blue),(blue,red),(blue,green)}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89FF695-9635-406C-9761-6F271E4CB2B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pic>
        <p:nvPicPr>
          <p:cNvPr id="22553" name="Picture 2" descr="australia-solu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Map-Coloring</a:t>
            </a:r>
          </a:p>
        </p:txBody>
      </p:sp>
      <p:sp>
        <p:nvSpPr>
          <p:cNvPr id="22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4652963"/>
            <a:ext cx="8458200" cy="154463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2"/>
                </a:solidFill>
              </a:rPr>
              <a:t>Models / Solutions</a:t>
            </a:r>
            <a:r>
              <a:rPr lang="en-US" sz="2400" smtClean="0"/>
              <a:t> are </a:t>
            </a:r>
            <a:r>
              <a:rPr lang="en-US" sz="2400" smtClean="0">
                <a:solidFill>
                  <a:schemeClr val="accent2"/>
                </a:solidFill>
              </a:rPr>
              <a:t>complete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chemeClr val="accent2"/>
                </a:solidFill>
              </a:rPr>
              <a:t>consistent</a:t>
            </a:r>
            <a:r>
              <a:rPr lang="en-US" sz="2400" smtClean="0"/>
              <a:t> assignments, e.g., WA = red, NT = green, Q = red,     NSW = green, V = red,SA = blue, T = green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DC00D52-8139-40D4-B42F-6C07CD0E6BCF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35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 Satisfaction Problem: Variants</a:t>
            </a:r>
          </a:p>
        </p:txBody>
      </p:sp>
      <p:sp>
        <p:nvSpPr>
          <p:cNvPr id="235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58200" cy="4495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We may want to solve the following problems using a CSP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/>
              <a:t>determine whether or not a model </a:t>
            </a:r>
            <a:r>
              <a:rPr lang="en-US" sz="2400" dirty="0" smtClean="0">
                <a:solidFill>
                  <a:schemeClr val="accent2"/>
                </a:solidFill>
              </a:rPr>
              <a:t>exists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find </a:t>
            </a:r>
            <a:r>
              <a:rPr lang="en-US" sz="2400" dirty="0" smtClean="0"/>
              <a:t>a model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find all</a:t>
            </a:r>
            <a:r>
              <a:rPr lang="en-US" sz="2400" dirty="0" smtClean="0"/>
              <a:t> of the models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>
                <a:solidFill>
                  <a:schemeClr val="accent2"/>
                </a:solidFill>
              </a:rPr>
              <a:t>count</a:t>
            </a:r>
            <a:r>
              <a:rPr lang="en-US" sz="2400" dirty="0" smtClean="0"/>
              <a:t> the number of the models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/>
              <a:t>find the </a:t>
            </a:r>
            <a:r>
              <a:rPr lang="en-US" sz="2400" dirty="0" smtClean="0">
                <a:solidFill>
                  <a:schemeClr val="accent2"/>
                </a:solidFill>
              </a:rPr>
              <a:t>best</a:t>
            </a:r>
            <a:r>
              <a:rPr lang="en-US" sz="2400" dirty="0" smtClean="0"/>
              <a:t> model given some model quality</a:t>
            </a:r>
          </a:p>
          <a:p>
            <a:pPr marL="914400" lvl="1" indent="-457200" eaLnBrk="1" hangingPunct="1">
              <a:spcAft>
                <a:spcPts val="600"/>
              </a:spcAft>
            </a:pPr>
            <a:r>
              <a:rPr lang="en-US" dirty="0" smtClean="0"/>
              <a:t>this is now an optimization problem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lphaUcPeriod"/>
            </a:pPr>
            <a:r>
              <a:rPr lang="en-US" sz="2400" dirty="0" smtClean="0"/>
              <a:t>determine whether some </a:t>
            </a:r>
            <a:r>
              <a:rPr lang="en-US" sz="2400" dirty="0" smtClean="0">
                <a:solidFill>
                  <a:schemeClr val="accent2"/>
                </a:solidFill>
              </a:rPr>
              <a:t>properties of the variables</a:t>
            </a:r>
            <a:r>
              <a:rPr lang="en-US" sz="2400" dirty="0" smtClean="0"/>
              <a:t> hold in all models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4896EE6-E722-4D22-ADFD-357125440BBB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715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To summarize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48712" cy="2952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200" i="1" smtClean="0"/>
          </a:p>
          <a:p>
            <a:pPr lvl="1"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142875" y="1500188"/>
            <a:ext cx="8748713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Need to think of search beyond simple goal driven planning agent.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>
                <a:latin typeface="Arial Unicode MS" pitchFamily="34" charset="-128"/>
              </a:rPr>
              <a:t>We started exploring the first AI Representation and Reasoning  framework: CSPs</a:t>
            </a:r>
          </a:p>
        </p:txBody>
      </p:sp>
      <p:sp>
        <p:nvSpPr>
          <p:cNvPr id="24585" name="Rectangle 5"/>
          <p:cNvSpPr>
            <a:spLocks noChangeArrowheads="1"/>
          </p:cNvSpPr>
          <p:nvPr/>
        </p:nvSpPr>
        <p:spPr bwMode="auto">
          <a:xfrm>
            <a:off x="500063" y="3857625"/>
            <a:ext cx="77978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Arial Unicode MS" pitchFamily="34" charset="-128"/>
              </a:rPr>
              <a:t>Next class</a:t>
            </a:r>
          </a:p>
        </p:txBody>
      </p:sp>
      <p:sp>
        <p:nvSpPr>
          <p:cNvPr id="24586" name="Rectangle 6"/>
          <p:cNvSpPr>
            <a:spLocks noChangeArrowheads="1"/>
          </p:cNvSpPr>
          <p:nvPr/>
        </p:nvSpPr>
        <p:spPr bwMode="auto">
          <a:xfrm>
            <a:off x="395288" y="4071938"/>
            <a:ext cx="7891462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Unicode MS" pitchFamily="34" charset="-128"/>
              </a:rPr>
              <a:t>CSPs: Search and Arc Consistency</a:t>
            </a: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Arial Unicode MS" pitchFamily="34" charset="-128"/>
              </a:rPr>
              <a:t>(Textbook Chpt 4.3-4.5)</a:t>
            </a:r>
          </a:p>
          <a:p>
            <a:pPr marL="342900" indent="-342900" algn="ctr">
              <a:spcBef>
                <a:spcPct val="50000"/>
              </a:spcBef>
            </a:pPr>
            <a:endParaRPr lang="en-US" sz="2400" b="1" i="1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4C64558-371E-436F-94E0-6E81C2BCD18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22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3200" dirty="0" smtClean="0"/>
              <a:t>Define possible worlds in term of variables and their domains. 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/>
              <a:t>Compute number of possible worlds on real examples </a:t>
            </a:r>
          </a:p>
          <a:p>
            <a:pPr eaLnBrk="1" hangingPunct="1">
              <a:buFontTx/>
              <a:buChar char="•"/>
              <a:defRPr/>
            </a:pPr>
            <a:r>
              <a:rPr lang="en-US" sz="3200" dirty="0" smtClean="0"/>
              <a:t>Specify constraints to represent real world problems differentiating between: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Unary and k-</a:t>
            </a:r>
            <a:r>
              <a:rPr lang="en-US" dirty="0" err="1" smtClean="0">
                <a:ea typeface="+mn-ea"/>
                <a:cs typeface="+mn-cs"/>
              </a:rPr>
              <a:t>ary</a:t>
            </a:r>
            <a:r>
              <a:rPr lang="en-US" dirty="0" smtClean="0">
                <a:ea typeface="+mn-ea"/>
                <a:cs typeface="+mn-cs"/>
              </a:rPr>
              <a:t> constraints 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List vs. function format. </a:t>
            </a:r>
          </a:p>
          <a:p>
            <a:pPr eaLnBrk="1" hangingPunct="1">
              <a:defRPr/>
            </a:pPr>
            <a:r>
              <a:rPr lang="en-US" dirty="0" smtClean="0"/>
              <a:t>Verify whether a possible world satisfies a set of constraints (i.e., whether it is a model, a solution) 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9FAD803-A93F-435D-A717-35D665D396C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b="1" smtClean="0"/>
              <a:t>Generic Search vs. Constraint Satisfaction Problems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Variables</a:t>
            </a:r>
            <a:r>
              <a:rPr lang="en-US" sz="3600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Constraints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CSPs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96B1F03-2EC8-4985-B912-7A8351092F6A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6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 slide (may be used here?)</a:t>
            </a:r>
          </a:p>
        </p:txBody>
      </p:sp>
      <p:sp>
        <p:nvSpPr>
          <p:cNvPr id="2663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1800" smtClean="0"/>
          </a:p>
          <a:p>
            <a:pPr marL="0" indent="0" eaLnBrk="1" hangingPunct="1">
              <a:buFontTx/>
              <a:buChar char="•"/>
            </a:pPr>
            <a:endParaRPr lang="en-US" sz="2000" smtClean="0"/>
          </a:p>
          <a:p>
            <a:pPr lvl="1" eaLnBrk="1" hangingPunct="1"/>
            <a:endParaRPr lang="en-US" sz="1800" smtClean="0"/>
          </a:p>
        </p:txBody>
      </p:sp>
      <p:sp>
        <p:nvSpPr>
          <p:cNvPr id="26638" name="Text Box 5"/>
          <p:cNvSpPr txBox="1">
            <a:spLocks noChangeArrowheads="1"/>
          </p:cNvSpPr>
          <p:nvPr/>
        </p:nvSpPr>
        <p:spPr bwMode="auto">
          <a:xfrm>
            <a:off x="179388" y="4581525"/>
            <a:ext cx="4087812" cy="946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 Unicode MS" pitchFamily="34" charset="-128"/>
              </a:rPr>
              <a:t>A possible </a:t>
            </a:r>
            <a:r>
              <a:rPr lang="en-US" b="1">
                <a:latin typeface="Arial Unicode MS" pitchFamily="34" charset="-128"/>
              </a:rPr>
              <a:t>start state</a:t>
            </a:r>
          </a:p>
          <a:p>
            <a:r>
              <a:rPr lang="en-US">
                <a:latin typeface="Arial Unicode MS" pitchFamily="34" charset="-128"/>
              </a:rPr>
              <a:t>(partially completed grid)</a:t>
            </a:r>
          </a:p>
        </p:txBody>
      </p:sp>
      <p:sp>
        <p:nvSpPr>
          <p:cNvPr id="26639" name="Text Box 6"/>
          <p:cNvSpPr txBox="1">
            <a:spLocks noChangeArrowheads="1"/>
          </p:cNvSpPr>
          <p:nvPr/>
        </p:nvSpPr>
        <p:spPr bwMode="auto">
          <a:xfrm>
            <a:off x="3889375" y="908050"/>
            <a:ext cx="5254625" cy="3081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 Unicode MS" pitchFamily="34" charset="-128"/>
              </a:rPr>
              <a:t>Goal state:</a:t>
            </a:r>
            <a:r>
              <a:rPr lang="en-US">
                <a:latin typeface="Arial Unicode MS" pitchFamily="34" charset="-128"/>
              </a:rPr>
              <a:t> </a:t>
            </a: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9×9 grid completely</a:t>
            </a:r>
          </a:p>
          <a:p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filled so that </a:t>
            </a:r>
            <a:endParaRPr lang="en-US">
              <a:latin typeface="Arial Unicode MS" pitchFamily="34" charset="-128"/>
            </a:endParaRPr>
          </a:p>
          <a:p>
            <a:pPr>
              <a:buFontTx/>
              <a:buChar char="•"/>
            </a:pP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column, </a:t>
            </a:r>
          </a:p>
          <a:p>
            <a:pPr>
              <a:buFontTx/>
              <a:buChar char="•"/>
            </a:pP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row, and </a:t>
            </a:r>
          </a:p>
          <a:p>
            <a:pPr>
              <a:buFontTx/>
              <a:buChar char="•"/>
            </a:pP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of the nine 3×3 boxes</a:t>
            </a:r>
          </a:p>
          <a:p>
            <a:pPr>
              <a:buFontTx/>
              <a:buChar char="•"/>
            </a:pP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contains the digits from 1 to 9, </a:t>
            </a:r>
          </a:p>
          <a:p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only </a:t>
            </a:r>
            <a:r>
              <a:rPr lang="en-US" altLang="ja-JP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</a:t>
            </a:r>
            <a:r>
              <a:rPr lang="en-US" altLang="ja-JP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time each</a:t>
            </a:r>
            <a:endParaRPr lang="en-US">
              <a:latin typeface="Arial Unicode MS" pitchFamily="34" charset="-128"/>
            </a:endParaRPr>
          </a:p>
        </p:txBody>
      </p:sp>
      <p:pic>
        <p:nvPicPr>
          <p:cNvPr id="2664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196975"/>
            <a:ext cx="316865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5600" y="3933825"/>
            <a:ext cx="24860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5C13285-F1C7-41D9-A7A3-4303A3B8466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Search</a:t>
            </a:r>
          </a:p>
        </p:txBody>
      </p:sp>
      <p:sp>
        <p:nvSpPr>
          <p:cNvPr id="30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71563"/>
            <a:ext cx="8715405" cy="50006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learn about </a:t>
            </a:r>
            <a:r>
              <a:rPr lang="en-US" b="1" dirty="0" smtClean="0"/>
              <a:t>search</a:t>
            </a:r>
            <a:r>
              <a:rPr lang="en-US" dirty="0" smtClean="0"/>
              <a:t> we have used it as the </a:t>
            </a:r>
            <a:r>
              <a:rPr lang="en-US" i="1" dirty="0" smtClean="0"/>
              <a:t>reasoning strategy </a:t>
            </a:r>
            <a:r>
              <a:rPr lang="en-US" dirty="0" smtClean="0"/>
              <a:t>for a </a:t>
            </a:r>
            <a:r>
              <a:rPr lang="en-US" b="1" dirty="0" smtClean="0"/>
              <a:t>simple goal-driven planning agent</a:t>
            </a:r>
            <a:r>
              <a:rPr lang="en-US" dirty="0" smtClean="0"/>
              <a:t>…..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Standard search problem:  </a:t>
            </a:r>
            <a:r>
              <a:rPr lang="en-US" dirty="0" smtClean="0"/>
              <a:t>An agent can solve a problem by searching in a space of states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state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chemeClr val="accent2"/>
                </a:solidFill>
              </a:rPr>
              <a:t>"black box“</a:t>
            </a:r>
            <a:r>
              <a:rPr lang="en-US" dirty="0" smtClean="0"/>
              <a:t> – any arbitrary data structure that supports </a:t>
            </a:r>
            <a:r>
              <a:rPr lang="en-US" b="1" dirty="0" smtClean="0"/>
              <a:t>three problem-specific routines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215074" y="2285992"/>
            <a:ext cx="2276461" cy="5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Solution?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20000"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0" y="5643563"/>
            <a:ext cx="2500313" cy="12144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6282CA9-942C-4FF7-BEAD-A34122AF821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Modules we'll cover in this course: R&amp;Rsys</a:t>
            </a:r>
          </a:p>
        </p:txBody>
      </p:sp>
      <p:sp>
        <p:nvSpPr>
          <p:cNvPr id="4110" name="Rectangle 6"/>
          <p:cNvSpPr>
            <a:spLocks noChangeArrowheads="1"/>
          </p:cNvSpPr>
          <p:nvPr/>
        </p:nvSpPr>
        <p:spPr bwMode="auto">
          <a:xfrm>
            <a:off x="323850" y="765175"/>
            <a:ext cx="2736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spcBef>
                <a:spcPct val="20000"/>
              </a:spcBef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41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857750" y="785813"/>
            <a:ext cx="2428875" cy="503237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</p:txBody>
      </p:sp>
      <p:sp>
        <p:nvSpPr>
          <p:cNvPr id="4112" name="Rectangle 8"/>
          <p:cNvSpPr>
            <a:spLocks noChangeArrowheads="1"/>
          </p:cNvSpPr>
          <p:nvPr/>
        </p:nvSpPr>
        <p:spPr bwMode="auto">
          <a:xfrm>
            <a:off x="0" y="1500188"/>
            <a:ext cx="17018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latin typeface="Arial Unicode MS" pitchFamily="34" charset="-128"/>
              </a:rPr>
              <a:t>Problem</a:t>
            </a:r>
          </a:p>
        </p:txBody>
      </p:sp>
      <p:sp>
        <p:nvSpPr>
          <p:cNvPr id="4113" name="Rectangle 9"/>
          <p:cNvSpPr>
            <a:spLocks noChangeArrowheads="1"/>
          </p:cNvSpPr>
          <p:nvPr/>
        </p:nvSpPr>
        <p:spPr bwMode="auto">
          <a:xfrm>
            <a:off x="1000125" y="3500438"/>
            <a:ext cx="15128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dirty="0" smtClean="0">
                <a:latin typeface="Arial Unicode MS" pitchFamily="34" charset="-128"/>
              </a:rPr>
              <a:t>Query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4114" name="Rectangle 10"/>
          <p:cNvSpPr>
            <a:spLocks noChangeArrowheads="1"/>
          </p:cNvSpPr>
          <p:nvPr/>
        </p:nvSpPr>
        <p:spPr bwMode="auto">
          <a:xfrm>
            <a:off x="928688" y="5143500"/>
            <a:ext cx="160178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Planning</a:t>
            </a:r>
          </a:p>
        </p:txBody>
      </p:sp>
      <p:sp>
        <p:nvSpPr>
          <p:cNvPr id="4115" name="Rectangle 11"/>
          <p:cNvSpPr>
            <a:spLocks noChangeArrowheads="1"/>
          </p:cNvSpPr>
          <p:nvPr/>
        </p:nvSpPr>
        <p:spPr bwMode="auto">
          <a:xfrm>
            <a:off x="3357563" y="1214438"/>
            <a:ext cx="21590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Deterministic</a:t>
            </a:r>
          </a:p>
        </p:txBody>
      </p:sp>
      <p:sp>
        <p:nvSpPr>
          <p:cNvPr id="4116" name="Rectangle 12"/>
          <p:cNvSpPr>
            <a:spLocks noChangeArrowheads="1"/>
          </p:cNvSpPr>
          <p:nvPr/>
        </p:nvSpPr>
        <p:spPr bwMode="auto">
          <a:xfrm>
            <a:off x="6500813" y="1143000"/>
            <a:ext cx="2159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Stochastic</a:t>
            </a:r>
          </a:p>
        </p:txBody>
      </p:sp>
      <p:sp>
        <p:nvSpPr>
          <p:cNvPr id="4117" name="Rectangle 13"/>
          <p:cNvSpPr>
            <a:spLocks noChangeArrowheads="1"/>
          </p:cNvSpPr>
          <p:nvPr/>
        </p:nvSpPr>
        <p:spPr bwMode="auto">
          <a:xfrm>
            <a:off x="2786063" y="1643063"/>
            <a:ext cx="6143625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Line 14"/>
          <p:cNvSpPr>
            <a:spLocks noChangeShapeType="1"/>
          </p:cNvSpPr>
          <p:nvPr/>
        </p:nvSpPr>
        <p:spPr bwMode="auto">
          <a:xfrm flipH="1">
            <a:off x="5786438" y="1643063"/>
            <a:ext cx="46037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Rectangle 16"/>
          <p:cNvSpPr>
            <a:spLocks noChangeArrowheads="1"/>
          </p:cNvSpPr>
          <p:nvPr/>
        </p:nvSpPr>
        <p:spPr bwMode="auto">
          <a:xfrm>
            <a:off x="4500563" y="2500313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0" name="Rectangle 17"/>
          <p:cNvSpPr>
            <a:spLocks noChangeArrowheads="1"/>
          </p:cNvSpPr>
          <p:nvPr/>
        </p:nvSpPr>
        <p:spPr bwMode="auto">
          <a:xfrm>
            <a:off x="3571875" y="1785938"/>
            <a:ext cx="2214563" cy="5715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Arc Consistency</a:t>
            </a:r>
          </a:p>
        </p:txBody>
      </p:sp>
      <p:sp>
        <p:nvSpPr>
          <p:cNvPr id="4121" name="Rectangle 18"/>
          <p:cNvSpPr>
            <a:spLocks noChangeArrowheads="1"/>
          </p:cNvSpPr>
          <p:nvPr/>
        </p:nvSpPr>
        <p:spPr bwMode="auto">
          <a:xfrm>
            <a:off x="3357563" y="3786188"/>
            <a:ext cx="1295400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2" name="Rectangle 20"/>
          <p:cNvSpPr>
            <a:spLocks noChangeArrowheads="1"/>
          </p:cNvSpPr>
          <p:nvPr/>
        </p:nvSpPr>
        <p:spPr bwMode="auto">
          <a:xfrm>
            <a:off x="3500438" y="5357813"/>
            <a:ext cx="1176337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Search</a:t>
            </a:r>
          </a:p>
        </p:txBody>
      </p:sp>
      <p:sp>
        <p:nvSpPr>
          <p:cNvPr id="4123" name="Rectangle 23"/>
          <p:cNvSpPr>
            <a:spLocks noChangeArrowheads="1"/>
          </p:cNvSpPr>
          <p:nvPr/>
        </p:nvSpPr>
        <p:spPr bwMode="auto">
          <a:xfrm>
            <a:off x="6286500" y="5786438"/>
            <a:ext cx="2665413" cy="412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Value Iteration</a:t>
            </a:r>
          </a:p>
        </p:txBody>
      </p:sp>
      <p:sp>
        <p:nvSpPr>
          <p:cNvPr id="4124" name="Rectangle 24"/>
          <p:cNvSpPr>
            <a:spLocks noChangeArrowheads="1"/>
          </p:cNvSpPr>
          <p:nvPr/>
        </p:nvSpPr>
        <p:spPr bwMode="auto">
          <a:xfrm>
            <a:off x="6357938" y="3500438"/>
            <a:ext cx="2428875" cy="5032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4125" name="Rectangle 9"/>
          <p:cNvSpPr>
            <a:spLocks noChangeArrowheads="1"/>
          </p:cNvSpPr>
          <p:nvPr/>
        </p:nvSpPr>
        <p:spPr bwMode="auto">
          <a:xfrm>
            <a:off x="642938" y="2214563"/>
            <a:ext cx="221456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Constraint Satisfaction</a:t>
            </a:r>
          </a:p>
        </p:txBody>
      </p:sp>
      <p:sp>
        <p:nvSpPr>
          <p:cNvPr id="4126" name="Rectangle 9"/>
          <p:cNvSpPr>
            <a:spLocks noChangeArrowheads="1"/>
          </p:cNvSpPr>
          <p:nvPr/>
        </p:nvSpPr>
        <p:spPr bwMode="auto">
          <a:xfrm>
            <a:off x="2714625" y="3429000"/>
            <a:ext cx="15128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Logics</a:t>
            </a:r>
          </a:p>
        </p:txBody>
      </p:sp>
      <p:sp>
        <p:nvSpPr>
          <p:cNvPr id="4127" name="Rectangle 9"/>
          <p:cNvSpPr>
            <a:spLocks noChangeArrowheads="1"/>
          </p:cNvSpPr>
          <p:nvPr/>
        </p:nvSpPr>
        <p:spPr bwMode="auto">
          <a:xfrm>
            <a:off x="2857500" y="4643438"/>
            <a:ext cx="151288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STRIPS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643188" y="300037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643188" y="4429125"/>
            <a:ext cx="62865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30" name="Rectangle 9"/>
          <p:cNvSpPr>
            <a:spLocks noChangeArrowheads="1"/>
          </p:cNvSpPr>
          <p:nvPr/>
        </p:nvSpPr>
        <p:spPr bwMode="auto">
          <a:xfrm>
            <a:off x="5715000" y="3071813"/>
            <a:ext cx="2000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Belief Nets</a:t>
            </a:r>
          </a:p>
        </p:txBody>
      </p:sp>
      <p:sp>
        <p:nvSpPr>
          <p:cNvPr id="4131" name="Rectangle 9"/>
          <p:cNvSpPr>
            <a:spLocks noChangeArrowheads="1"/>
          </p:cNvSpPr>
          <p:nvPr/>
        </p:nvSpPr>
        <p:spPr bwMode="auto">
          <a:xfrm>
            <a:off x="2714625" y="2286000"/>
            <a:ext cx="17859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Vars + 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Constraints</a:t>
            </a:r>
          </a:p>
        </p:txBody>
      </p:sp>
      <p:sp>
        <p:nvSpPr>
          <p:cNvPr id="4132" name="Rectangle 9"/>
          <p:cNvSpPr>
            <a:spLocks noChangeArrowheads="1"/>
          </p:cNvSpPr>
          <p:nvPr/>
        </p:nvSpPr>
        <p:spPr bwMode="auto">
          <a:xfrm>
            <a:off x="5857875" y="4500563"/>
            <a:ext cx="2357438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Decision Nets</a:t>
            </a:r>
          </a:p>
        </p:txBody>
      </p:sp>
      <p:sp>
        <p:nvSpPr>
          <p:cNvPr id="4133" name="Rectangle 9"/>
          <p:cNvSpPr>
            <a:spLocks noChangeArrowheads="1"/>
          </p:cNvSpPr>
          <p:nvPr/>
        </p:nvSpPr>
        <p:spPr bwMode="auto">
          <a:xfrm>
            <a:off x="5857875" y="5429250"/>
            <a:ext cx="2928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Markov Processes</a:t>
            </a:r>
          </a:p>
        </p:txBody>
      </p:sp>
      <p:sp>
        <p:nvSpPr>
          <p:cNvPr id="4134" name="Rectangle 24"/>
          <p:cNvSpPr>
            <a:spLocks noChangeArrowheads="1"/>
          </p:cNvSpPr>
          <p:nvPr/>
        </p:nvSpPr>
        <p:spPr bwMode="auto">
          <a:xfrm>
            <a:off x="6429375" y="4857750"/>
            <a:ext cx="2428875" cy="503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Var. Elimination</a:t>
            </a:r>
          </a:p>
        </p:txBody>
      </p:sp>
      <p:sp>
        <p:nvSpPr>
          <p:cNvPr id="4135" name="Rectangle 8"/>
          <p:cNvSpPr>
            <a:spLocks noChangeArrowheads="1"/>
          </p:cNvSpPr>
          <p:nvPr/>
        </p:nvSpPr>
        <p:spPr bwMode="auto">
          <a:xfrm>
            <a:off x="0" y="2786063"/>
            <a:ext cx="1000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Static</a:t>
            </a:r>
          </a:p>
        </p:txBody>
      </p:sp>
      <p:sp>
        <p:nvSpPr>
          <p:cNvPr id="4136" name="Rectangle 8"/>
          <p:cNvSpPr>
            <a:spLocks noChangeArrowheads="1"/>
          </p:cNvSpPr>
          <p:nvPr/>
        </p:nvSpPr>
        <p:spPr bwMode="auto">
          <a:xfrm>
            <a:off x="0" y="4500563"/>
            <a:ext cx="17859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Sequential</a:t>
            </a:r>
          </a:p>
        </p:txBody>
      </p:sp>
      <p:sp>
        <p:nvSpPr>
          <p:cNvPr id="41" name="Left Brace 40"/>
          <p:cNvSpPr/>
          <p:nvPr/>
        </p:nvSpPr>
        <p:spPr>
          <a:xfrm>
            <a:off x="857250" y="2214563"/>
            <a:ext cx="142875" cy="200025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8" name="Rectangle 9"/>
          <p:cNvSpPr>
            <a:spLocks noChangeArrowheads="1"/>
          </p:cNvSpPr>
          <p:nvPr/>
        </p:nvSpPr>
        <p:spPr bwMode="auto">
          <a:xfrm>
            <a:off x="0" y="5715000"/>
            <a:ext cx="2428875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Representation</a:t>
            </a:r>
          </a:p>
        </p:txBody>
      </p:sp>
      <p:sp>
        <p:nvSpPr>
          <p:cNvPr id="4139" name="Rectangle 20"/>
          <p:cNvSpPr>
            <a:spLocks noChangeArrowheads="1"/>
          </p:cNvSpPr>
          <p:nvPr/>
        </p:nvSpPr>
        <p:spPr bwMode="auto">
          <a:xfrm>
            <a:off x="127000" y="6037263"/>
            <a:ext cx="2143125" cy="7143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Reasoning</a:t>
            </a:r>
          </a:p>
          <a:p>
            <a:pPr marL="342900" indent="-342900" algn="ctr"/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C072EE0-3C4C-48BC-A5B5-96DD573A3F3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Standard Search vs. Specific R&amp;R systems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143000"/>
            <a:ext cx="8929687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Constraint Satisfaction (Problems):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Planning 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Inference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State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Successor function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Goal test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accent6"/>
                </a:solidFill>
              </a:rPr>
              <a:t>Solution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9823E2F-D619-48D8-97C9-C9077FE3493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3600" b="1" smtClean="0">
                <a:solidFill>
                  <a:schemeClr val="folHlink"/>
                </a:solidFill>
              </a:rPr>
              <a:t>Generic Search vs. Constraint Satisfaction Problems</a:t>
            </a:r>
            <a:r>
              <a:rPr lang="en-US" sz="3600" b="1" smtClean="0"/>
              <a:t> 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Variables/Features</a:t>
            </a:r>
            <a:r>
              <a:rPr lang="en-US" sz="3600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Constraints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CSPs</a:t>
            </a:r>
          </a:p>
          <a:p>
            <a:pPr eaLnBrk="1" hangingPunct="1"/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FE211C2-93B8-40EB-9C81-BA3598C9976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16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Variables/Features, domains and Possible Worlds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929188"/>
            <a:ext cx="8497888" cy="8636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dirty="0" smtClean="0">
                <a:solidFill>
                  <a:schemeClr val="accent2"/>
                </a:solidFill>
              </a:rPr>
              <a:t>Possible world: </a:t>
            </a:r>
            <a:r>
              <a:rPr lang="en-US" dirty="0" smtClean="0">
                <a:solidFill>
                  <a:schemeClr val="accent4"/>
                </a:solidFill>
              </a:rPr>
              <a:t>a complete assignment  of values to a set of variables</a:t>
            </a:r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Char char="•"/>
              <a:defRPr/>
            </a:pPr>
            <a:endParaRPr lang="en-US" dirty="0" smtClean="0"/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214313" y="2428875"/>
            <a:ext cx="82804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000">
              <a:solidFill>
                <a:schemeClr val="accent2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Variables can be of several main kinds: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Boolean</a:t>
            </a:r>
            <a:r>
              <a:rPr lang="en-US" sz="2000">
                <a:latin typeface="Arial Unicode MS" pitchFamily="34" charset="-128"/>
              </a:rPr>
              <a:t>: |</a:t>
            </a:r>
            <a:r>
              <a:rPr lang="en-US" sz="2000" i="1">
                <a:latin typeface="Arial Unicode MS" pitchFamily="34" charset="-128"/>
              </a:rPr>
              <a:t>dom</a:t>
            </a:r>
            <a:r>
              <a:rPr lang="en-US" sz="2000">
                <a:latin typeface="Arial Unicode MS" pitchFamily="34" charset="-128"/>
              </a:rPr>
              <a:t>(V)| = 2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Finite</a:t>
            </a:r>
            <a:r>
              <a:rPr lang="en-US" sz="2000">
                <a:latin typeface="Arial Unicode MS" pitchFamily="34" charset="-128"/>
              </a:rPr>
              <a:t>: the domain contains a finite number of values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Infinite but Discrete</a:t>
            </a:r>
            <a:r>
              <a:rPr lang="en-US" sz="2000">
                <a:latin typeface="Arial Unicode MS" pitchFamily="34" charset="-128"/>
              </a:rPr>
              <a:t>: the domain is countably infinite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Unicode MS" pitchFamily="34" charset="-128"/>
              </a:rPr>
              <a:t>Continuous</a:t>
            </a:r>
            <a:r>
              <a:rPr lang="en-US" sz="2000">
                <a:latin typeface="Arial Unicode MS" pitchFamily="34" charset="-128"/>
              </a:rPr>
              <a:t>: e.g., real numbers between 0 and 1</a:t>
            </a:r>
          </a:p>
        </p:txBody>
      </p:sp>
      <p:sp>
        <p:nvSpPr>
          <p:cNvPr id="6166" name="Rectangle 5"/>
          <p:cNvSpPr>
            <a:spLocks noChangeArrowheads="1"/>
          </p:cNvSpPr>
          <p:nvPr/>
        </p:nvSpPr>
        <p:spPr bwMode="auto">
          <a:xfrm>
            <a:off x="0" y="1000125"/>
            <a:ext cx="878681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Unicode MS" pitchFamily="34" charset="-128"/>
              </a:rPr>
              <a:t>Variables / features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we denote variables using capital letters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each variable V has a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domain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dom</a:t>
            </a:r>
            <a:r>
              <a:rPr lang="en-US" sz="2400">
                <a:latin typeface="Arial Unicode MS" pitchFamily="34" charset="-128"/>
              </a:rPr>
              <a:t>(V) of possible values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</a:pPr>
            <a:endParaRPr lang="en-US" sz="2400">
              <a:solidFill>
                <a:schemeClr val="accent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/>
      <p:bldP spid="4649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4337CDC-2721-4B61-A563-299A817F368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7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Worlds</a:t>
            </a:r>
          </a:p>
        </p:txBody>
      </p:sp>
      <p:sp>
        <p:nvSpPr>
          <p:cNvPr id="7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2879725"/>
          </a:xfrm>
        </p:spPr>
        <p:txBody>
          <a:bodyPr/>
          <a:lstStyle/>
          <a:p>
            <a:pPr lvl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>
              <a:buFontTx/>
              <a:buChar char="•"/>
            </a:pPr>
            <a:endParaRPr lang="en-US" sz="2400" smtClean="0"/>
          </a:p>
          <a:p>
            <a:pPr lvl="1"/>
            <a:endParaRPr lang="en-US" sz="2000" smtClean="0"/>
          </a:p>
        </p:txBody>
      </p:sp>
      <p:sp>
        <p:nvSpPr>
          <p:cNvPr id="7228" name="Rectangle 7"/>
          <p:cNvSpPr>
            <a:spLocks noChangeArrowheads="1"/>
          </p:cNvSpPr>
          <p:nvPr/>
        </p:nvSpPr>
        <p:spPr bwMode="auto">
          <a:xfrm>
            <a:off x="287338" y="1671638"/>
            <a:ext cx="8351837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i="1">
                <a:latin typeface="Arial Unicode MS" pitchFamily="34" charset="-128"/>
              </a:rPr>
              <a:t>Mars Explorer Example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Weather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Temperature</a:t>
            </a:r>
          </a:p>
          <a:p>
            <a:pPr marL="342900" indent="-342900">
              <a:spcBef>
                <a:spcPct val="20000"/>
              </a:spcBef>
            </a:pPr>
            <a:r>
              <a:rPr lang="en-US" i="1">
                <a:latin typeface="Arial Unicode MS" pitchFamily="34" charset="-128"/>
              </a:rPr>
              <a:t>LocX         LocY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28615</TotalTime>
  <Words>2335</Words>
  <Application>Microsoft Office PowerPoint</Application>
  <PresentationFormat>On-screen Show (4:3)</PresentationFormat>
  <Paragraphs>430</Paragraphs>
  <Slides>30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Default Design</vt:lpstr>
      <vt:lpstr>Visio</vt:lpstr>
      <vt:lpstr>Slide 1</vt:lpstr>
      <vt:lpstr>Announcements</vt:lpstr>
      <vt:lpstr>Lecture Overview</vt:lpstr>
      <vt:lpstr>Standard Search</vt:lpstr>
      <vt:lpstr>Modules we'll cover in this course: R&amp;Rsys</vt:lpstr>
      <vt:lpstr>Standard Search vs. Specific R&amp;R systems</vt:lpstr>
      <vt:lpstr>Lecture Overview</vt:lpstr>
      <vt:lpstr>Variables/Features, domains and Possible Worlds</vt:lpstr>
      <vt:lpstr>Possible Worlds</vt:lpstr>
      <vt:lpstr>Examples</vt:lpstr>
      <vt:lpstr>More Examples</vt:lpstr>
      <vt:lpstr>More examples</vt:lpstr>
      <vt:lpstr>More examples</vt:lpstr>
      <vt:lpstr>Scheduling possible world</vt:lpstr>
      <vt:lpstr>More examples….</vt:lpstr>
      <vt:lpstr>Lecture Overview</vt:lpstr>
      <vt:lpstr>Constraints</vt:lpstr>
      <vt:lpstr>Example: Map-Coloring</vt:lpstr>
      <vt:lpstr>Constraints (cont.)</vt:lpstr>
      <vt:lpstr>Examples</vt:lpstr>
      <vt:lpstr>Examples</vt:lpstr>
      <vt:lpstr>More examples</vt:lpstr>
      <vt:lpstr>Lecture Overview</vt:lpstr>
      <vt:lpstr>Constraint Satisfaction Problems: definitions</vt:lpstr>
      <vt:lpstr>Example: Map-Coloring</vt:lpstr>
      <vt:lpstr>Example: Map-Coloring</vt:lpstr>
      <vt:lpstr>Constraint Satisfaction Problem: Variants</vt:lpstr>
      <vt:lpstr>To summarize</vt:lpstr>
      <vt:lpstr>Learning Goals for today’s class</vt:lpstr>
      <vt:lpstr>Extra slide (may be used here?)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458</cp:revision>
  <dcterms:created xsi:type="dcterms:W3CDTF">2000-08-26T02:46:38Z</dcterms:created>
  <dcterms:modified xsi:type="dcterms:W3CDTF">2010-01-28T00:39:51Z</dcterms:modified>
</cp:coreProperties>
</file>