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98" r:id="rId2"/>
    <p:sldId id="464" r:id="rId3"/>
    <p:sldId id="478" r:id="rId4"/>
    <p:sldId id="471" r:id="rId5"/>
    <p:sldId id="479" r:id="rId6"/>
    <p:sldId id="470" r:id="rId7"/>
    <p:sldId id="480" r:id="rId8"/>
    <p:sldId id="481" r:id="rId9"/>
    <p:sldId id="473" r:id="rId10"/>
    <p:sldId id="465" r:id="rId11"/>
    <p:sldId id="462" r:id="rId12"/>
    <p:sldId id="474" r:id="rId13"/>
    <p:sldId id="461" r:id="rId14"/>
    <p:sldId id="451" r:id="rId15"/>
    <p:sldId id="460" r:id="rId16"/>
    <p:sldId id="440" r:id="rId17"/>
    <p:sldId id="454" r:id="rId18"/>
    <p:sldId id="482" r:id="rId19"/>
    <p:sldId id="484" r:id="rId20"/>
    <p:sldId id="483" r:id="rId21"/>
    <p:sldId id="486" r:id="rId22"/>
    <p:sldId id="487" r:id="rId23"/>
    <p:sldId id="452" r:id="rId24"/>
  </p:sldIdLst>
  <p:sldSz cx="9144000" cy="6858000" type="screen4x3"/>
  <p:notesSz cx="6997700" cy="9283700"/>
  <p:defaultTextStyle>
    <a:defPPr>
      <a:defRPr lang="en-US"/>
    </a:defPPr>
    <a:lvl1pPr algn="l" rtl="0" fontAlgn="base">
      <a:spcBef>
        <a:spcPct val="0"/>
      </a:spcBef>
      <a:spcAft>
        <a:spcPct val="0"/>
      </a:spcAft>
      <a:defRPr sz="2800" b="1" kern="1200">
        <a:solidFill>
          <a:schemeClr val="tx1"/>
        </a:solidFill>
        <a:latin typeface="Times New Roman" pitchFamily="18" charset="0"/>
        <a:ea typeface="+mn-ea"/>
        <a:cs typeface="+mn-cs"/>
      </a:defRPr>
    </a:lvl1pPr>
    <a:lvl2pPr marL="457200" algn="l" rtl="0" fontAlgn="base">
      <a:spcBef>
        <a:spcPct val="0"/>
      </a:spcBef>
      <a:spcAft>
        <a:spcPct val="0"/>
      </a:spcAft>
      <a:defRPr sz="2800" b="1" kern="1200">
        <a:solidFill>
          <a:schemeClr val="tx1"/>
        </a:solidFill>
        <a:latin typeface="Times New Roman" pitchFamily="18" charset="0"/>
        <a:ea typeface="+mn-ea"/>
        <a:cs typeface="+mn-cs"/>
      </a:defRPr>
    </a:lvl2pPr>
    <a:lvl3pPr marL="914400" algn="l" rtl="0" fontAlgn="base">
      <a:spcBef>
        <a:spcPct val="0"/>
      </a:spcBef>
      <a:spcAft>
        <a:spcPct val="0"/>
      </a:spcAft>
      <a:defRPr sz="2800" b="1" kern="1200">
        <a:solidFill>
          <a:schemeClr val="tx1"/>
        </a:solidFill>
        <a:latin typeface="Times New Roman" pitchFamily="18" charset="0"/>
        <a:ea typeface="+mn-ea"/>
        <a:cs typeface="+mn-cs"/>
      </a:defRPr>
    </a:lvl3pPr>
    <a:lvl4pPr marL="1371600" algn="l" rtl="0" fontAlgn="base">
      <a:spcBef>
        <a:spcPct val="0"/>
      </a:spcBef>
      <a:spcAft>
        <a:spcPct val="0"/>
      </a:spcAft>
      <a:defRPr sz="2800" b="1" kern="1200">
        <a:solidFill>
          <a:schemeClr val="tx1"/>
        </a:solidFill>
        <a:latin typeface="Times New Roman" pitchFamily="18" charset="0"/>
        <a:ea typeface="+mn-ea"/>
        <a:cs typeface="+mn-cs"/>
      </a:defRPr>
    </a:lvl4pPr>
    <a:lvl5pPr marL="1828800" algn="l" rtl="0" fontAlgn="base">
      <a:spcBef>
        <a:spcPct val="0"/>
      </a:spcBef>
      <a:spcAft>
        <a:spcPct val="0"/>
      </a:spcAft>
      <a:defRPr sz="2800" b="1" kern="1200">
        <a:solidFill>
          <a:schemeClr val="tx1"/>
        </a:solidFill>
        <a:latin typeface="Times New Roman" pitchFamily="18" charset="0"/>
        <a:ea typeface="+mn-ea"/>
        <a:cs typeface="+mn-cs"/>
      </a:defRPr>
    </a:lvl5pPr>
    <a:lvl6pPr marL="2286000" algn="l" defTabSz="914400" rtl="0" eaLnBrk="1" latinLnBrk="0" hangingPunct="1">
      <a:defRPr sz="2800" b="1" kern="1200">
        <a:solidFill>
          <a:schemeClr val="tx1"/>
        </a:solidFill>
        <a:latin typeface="Times New Roman" pitchFamily="18" charset="0"/>
        <a:ea typeface="+mn-ea"/>
        <a:cs typeface="+mn-cs"/>
      </a:defRPr>
    </a:lvl6pPr>
    <a:lvl7pPr marL="2743200" algn="l" defTabSz="914400" rtl="0" eaLnBrk="1" latinLnBrk="0" hangingPunct="1">
      <a:defRPr sz="2800" b="1" kern="1200">
        <a:solidFill>
          <a:schemeClr val="tx1"/>
        </a:solidFill>
        <a:latin typeface="Times New Roman" pitchFamily="18" charset="0"/>
        <a:ea typeface="+mn-ea"/>
        <a:cs typeface="+mn-cs"/>
      </a:defRPr>
    </a:lvl7pPr>
    <a:lvl8pPr marL="3200400" algn="l" defTabSz="914400" rtl="0" eaLnBrk="1" latinLnBrk="0" hangingPunct="1">
      <a:defRPr sz="2800" b="1" kern="1200">
        <a:solidFill>
          <a:schemeClr val="tx1"/>
        </a:solidFill>
        <a:latin typeface="Times New Roman" pitchFamily="18" charset="0"/>
        <a:ea typeface="+mn-ea"/>
        <a:cs typeface="+mn-cs"/>
      </a:defRPr>
    </a:lvl8pPr>
    <a:lvl9pPr marL="3657600" algn="l" defTabSz="914400" rtl="0" eaLnBrk="1" latinLnBrk="0" hangingPunct="1">
      <a:defRPr sz="28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EFFFFF"/>
    <a:srgbClr val="FFFF00"/>
    <a:srgbClr val="CC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562" autoAdjust="0"/>
    <p:restoredTop sz="81457" autoAdjust="0"/>
  </p:normalViewPr>
  <p:slideViewPr>
    <p:cSldViewPr>
      <p:cViewPr>
        <p:scale>
          <a:sx n="66" d="100"/>
          <a:sy n="66" d="100"/>
        </p:scale>
        <p:origin x="-61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4" d="100"/>
        <a:sy n="74" d="100"/>
      </p:scale>
      <p:origin x="0" y="0"/>
    </p:cViewPr>
  </p:sorterViewPr>
  <p:notesViewPr>
    <p:cSldViewPr>
      <p:cViewPr>
        <p:scale>
          <a:sx n="100" d="100"/>
          <a:sy n="100" d="100"/>
        </p:scale>
        <p:origin x="-864" y="282"/>
      </p:cViewPr>
      <p:guideLst>
        <p:guide orient="horz" pos="2924"/>
        <p:guide pos="220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4498"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234499" name="Rectangle 3"/>
          <p:cNvSpPr>
            <a:spLocks noGrp="1" noChangeArrowheads="1"/>
          </p:cNvSpPr>
          <p:nvPr>
            <p:ph type="dt" sz="quarter" idx="1"/>
          </p:nvPr>
        </p:nvSpPr>
        <p:spPr bwMode="auto">
          <a:xfrm>
            <a:off x="3963988" y="0"/>
            <a:ext cx="3032125" cy="4635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234500" name="Rectangle 4"/>
          <p:cNvSpPr>
            <a:spLocks noGrp="1" noChangeArrowheads="1"/>
          </p:cNvSpPr>
          <p:nvPr>
            <p:ph type="ftr" sz="quarter" idx="2"/>
          </p:nvPr>
        </p:nvSpPr>
        <p:spPr bwMode="auto">
          <a:xfrm>
            <a:off x="0"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234501" name="Rectangle 5"/>
          <p:cNvSpPr>
            <a:spLocks noGrp="1" noChangeArrowheads="1"/>
          </p:cNvSpPr>
          <p:nvPr>
            <p:ph type="sldNum" sz="quarter" idx="3"/>
          </p:nvPr>
        </p:nvSpPr>
        <p:spPr bwMode="auto">
          <a:xfrm>
            <a:off x="3963988" y="8818563"/>
            <a:ext cx="3032125" cy="4635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72907FA7-6D4F-4EA3-B7B6-326CF10FA84F}"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defRPr sz="1200" b="0"/>
            </a:lvl1pPr>
          </a:lstStyle>
          <a:p>
            <a:pPr>
              <a:defRPr/>
            </a:pPr>
            <a:endParaRPr lang="en-US"/>
          </a:p>
        </p:txBody>
      </p:sp>
      <p:sp>
        <p:nvSpPr>
          <p:cNvPr id="3075" name="Rectangle 3"/>
          <p:cNvSpPr>
            <a:spLocks noGrp="1" noChangeArrowheads="1"/>
          </p:cNvSpPr>
          <p:nvPr>
            <p:ph type="dt" idx="1"/>
          </p:nvPr>
        </p:nvSpPr>
        <p:spPr bwMode="auto">
          <a:xfrm>
            <a:off x="3965575" y="0"/>
            <a:ext cx="3032125"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defRPr sz="1200" b="0"/>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77925" y="696913"/>
            <a:ext cx="4641850" cy="3481387"/>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3450" y="4410075"/>
            <a:ext cx="5130800"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defRPr sz="1200" b="0"/>
            </a:lvl1pPr>
          </a:lstStyle>
          <a:p>
            <a:pPr>
              <a:defRPr/>
            </a:pPr>
            <a:endParaRPr lang="en-US"/>
          </a:p>
        </p:txBody>
      </p:sp>
      <p:sp>
        <p:nvSpPr>
          <p:cNvPr id="3079" name="Rectangle 7"/>
          <p:cNvSpPr>
            <a:spLocks noGrp="1" noChangeArrowheads="1"/>
          </p:cNvSpPr>
          <p:nvPr>
            <p:ph type="sldNum" sz="quarter" idx="5"/>
          </p:nvPr>
        </p:nvSpPr>
        <p:spPr bwMode="auto">
          <a:xfrm>
            <a:off x="3965575" y="8820150"/>
            <a:ext cx="3032125"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defRPr sz="1200" b="0"/>
            </a:lvl1pPr>
          </a:lstStyle>
          <a:p>
            <a:pPr>
              <a:defRPr/>
            </a:pPr>
            <a:fld id="{FCFA473B-7F42-4492-95B0-694CDC42D08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18F30511-3A25-45E0-A4DA-7C66483F98AE}" type="slidenum">
              <a:rPr lang="en-US" smtClean="0"/>
              <a:pPr/>
              <a:t>1</a:t>
            </a:fld>
            <a:endParaRPr 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b="1" smtClean="0"/>
              <a:t>Lecture 10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86C24911-504D-498B-AE80-28880900FBD6}" type="slidenum">
              <a:rPr lang="en-US" smtClean="0"/>
              <a:pPr/>
              <a:t>11</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r>
              <a:rPr lang="en-US" smtClean="0"/>
              <a:t>http://www.isle.org/~sbay/ics171/project/unsolvable</a:t>
            </a:r>
          </a:p>
          <a:p>
            <a:pPr eaLnBrk="1" hangingPunct="1"/>
            <a:r>
              <a:rPr lang="en-US" smtClean="0"/>
              <a:t>Here is a simple rule for telling if an 8 puzzle is solvable. We can call this violation of the order an "inversion". If the number of inversions is even then the puzzle is solvable. If the number of inversions is odd then the puzzle is unsolvable.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AAED6FF9-CA71-4173-A4BE-F6C8203B4194}" type="slidenum">
              <a:rPr lang="en-US" smtClean="0"/>
              <a:pPr/>
              <a:t>12</a:t>
            </a:fld>
            <a:endParaRPr lang="en-US"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06A20B56-B908-4430-A30D-7071A7C34E78}" type="slidenum">
              <a:rPr lang="en-US" smtClean="0"/>
              <a:pPr/>
              <a:t>13</a:t>
            </a:fld>
            <a:endParaRPr lang="en-US"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r>
              <a:rPr lang="en-US" smtClean="0"/>
              <a:t>Many of these are qualified</a:t>
            </a:r>
          </a:p>
          <a:p>
            <a:pPr eaLnBrk="1" hangingPunct="1"/>
            <a:r>
              <a:rPr lang="en-US" smtClean="0"/>
              <a:t>Eg. LCFS optimal if costs are &gt; 0</a:t>
            </a:r>
          </a:p>
          <a:p>
            <a:pPr eaLnBrk="1" hangingPunct="1"/>
            <a:r>
              <a:rPr lang="en-US" smtClean="0"/>
              <a:t>Eg. A* complete if h is admissible</a:t>
            </a:r>
          </a:p>
          <a:p>
            <a:pPr eaLnBrk="1" hangingPunct="1"/>
            <a:r>
              <a:rPr lang="en-US" smtClean="0"/>
              <a:t>E.G B&amp;B optimal if there are no infinite path</a:t>
            </a:r>
          </a:p>
          <a:p>
            <a:pPr eaLnBrk="1" hangingPunct="1"/>
            <a:r>
              <a:rPr lang="en-US" smtClean="0"/>
              <a:t>E.G BDS complete if both searches are BFS (or A*)</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60B03B77-AD2E-4361-9FF1-C35ADDA9FF30}" type="slidenum">
              <a:rPr lang="en-US" smtClean="0"/>
              <a:pPr/>
              <a:t>14</a:t>
            </a:fld>
            <a:endParaRPr lang="en-US" smtClean="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r>
              <a:rPr lang="en-US" smtClean="0"/>
              <a:t>Many of these are qualified</a:t>
            </a:r>
          </a:p>
          <a:p>
            <a:pPr eaLnBrk="1" hangingPunct="1"/>
            <a:r>
              <a:rPr lang="en-US" smtClean="0"/>
              <a:t>Eg. LCFS optimal if costs are &gt; 0</a:t>
            </a:r>
          </a:p>
          <a:p>
            <a:pPr eaLnBrk="1" hangingPunct="1"/>
            <a:r>
              <a:rPr lang="en-US" smtClean="0"/>
              <a:t>Eg. A* complete if h is admissible</a:t>
            </a:r>
          </a:p>
          <a:p>
            <a:pPr eaLnBrk="1" hangingPunct="1"/>
            <a:r>
              <a:rPr lang="en-US" smtClean="0"/>
              <a:t>E.G B&amp;B optimal if there are no infinite path</a:t>
            </a:r>
          </a:p>
          <a:p>
            <a:pPr eaLnBrk="1" hangingPunct="1"/>
            <a:r>
              <a:rPr lang="en-US" smtClean="0"/>
              <a:t>E.G BDS complete if both searches are BFS (or 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954ABB46-861F-4078-82E8-1660B036D09F}" type="slidenum">
              <a:rPr lang="en-US" smtClean="0"/>
              <a:pPr/>
              <a:t>15</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E84BAF51-D25A-4097-9691-C24FA5AF26B2}" type="slidenum">
              <a:rPr lang="en-US" smtClean="0"/>
              <a:pPr/>
              <a:t>16</a:t>
            </a:fld>
            <a:endParaRPr lang="en-US"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r>
              <a:rPr lang="en-US" dirty="0" smtClean="0"/>
              <a:t>Uninformed: IDS (many deep solutions – do not care about optimality)</a:t>
            </a:r>
          </a:p>
          <a:p>
            <a:pPr eaLnBrk="1" hangingPunct="1"/>
            <a:r>
              <a:rPr lang="en-US" dirty="0" smtClean="0"/>
              <a:t>Informed: </a:t>
            </a:r>
          </a:p>
          <a:p>
            <a:pPr eaLnBrk="1" hangingPunct="1"/>
            <a:r>
              <a:rPr lang="en-US" dirty="0" smtClean="0"/>
              <a:t>Infinite path (in practice paths so long that cannot be kept in memory)</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DCF57CE3-929B-469F-A0B8-E14439C3AB75}" type="slidenum">
              <a:rPr lang="en-US" smtClean="0"/>
              <a:pPr/>
              <a:t>17</a:t>
            </a:fld>
            <a:endParaRPr lang="en-US"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700088" y="4410075"/>
            <a:ext cx="5597525" cy="4176713"/>
          </a:xfrm>
          <a:noFill/>
          <a:ln/>
        </p:spPr>
        <p:txBody>
          <a:bodyPr/>
          <a:lstStyle/>
          <a:p>
            <a:pPr eaLnBrk="1" hangingPunct="1"/>
            <a:r>
              <a:rPr lang="en-CA" smtClean="0"/>
              <a:t>Winning machine was a parallel computer (30 CPUs) + 480 VLSI chess processors</a:t>
            </a:r>
          </a:p>
          <a:p>
            <a:pPr eaLnBrk="1" hangingPunct="1"/>
            <a:r>
              <a:rPr lang="en-CA" smtClean="0"/>
              <a:t>Searched 126.000.000 nodes per sec</a:t>
            </a:r>
          </a:p>
          <a:p>
            <a:pPr eaLnBrk="1" hangingPunct="1"/>
            <a:r>
              <a:rPr lang="en-CA" smtClean="0"/>
              <a:t>Generated 30 billion positions per move, reaching depth 14 routinely</a:t>
            </a:r>
          </a:p>
          <a:p>
            <a:pPr eaLnBrk="1" hangingPunct="1"/>
            <a:r>
              <a:rPr lang="en-CA" smtClean="0"/>
              <a:t>Standard iterative deepening alpha beta search (with transposition table)</a:t>
            </a:r>
          </a:p>
          <a:p>
            <a:pPr eaLnBrk="1" hangingPunct="1"/>
            <a:r>
              <a:rPr lang="en-CA" smtClean="0"/>
              <a:t>But key to success seems to be its ability to go deeper for sufficiently interesting lines of forced/forcing moves</a:t>
            </a:r>
          </a:p>
          <a:p>
            <a:pPr eaLnBrk="1" hangingPunct="1"/>
            <a:r>
              <a:rPr lang="en-CA" smtClean="0"/>
              <a:t>Evaluation functions had over 8000 features</a:t>
            </a:r>
          </a:p>
          <a:p>
            <a:pPr eaLnBrk="1" hangingPunct="1"/>
            <a:r>
              <a:rPr lang="en-CA" smtClean="0"/>
              <a:t>+ opening book with 4000 positions</a:t>
            </a:r>
          </a:p>
          <a:p>
            <a:pPr eaLnBrk="1" hangingPunct="1"/>
            <a:r>
              <a:rPr lang="en-CA" smtClean="0"/>
              <a:t>+ solved positions with 5 pieces and many with 6 (to extend the effective depth of the search)</a:t>
            </a:r>
          </a:p>
          <a:p>
            <a:pPr eaLnBrk="1" hangingPunct="1"/>
            <a:endParaRPr lang="en-CA" smtClean="0"/>
          </a:p>
          <a:p>
            <a:pPr eaLnBrk="1" hangingPunct="1"/>
            <a:r>
              <a:rPr lang="en-US" smtClean="0"/>
              <a:t>Deep Blue's evaluation function looks at four basic chess values: material, position, King safety and tempo. Material is based on the "worth" of particular chess pieces. For example, if a pawn is valued at 1, then the rook is worth 5 and the Queen is valued at 9. The King, of course, is beyond value because his loss means the loss of the game.</a:t>
            </a:r>
          </a:p>
          <a:p>
            <a:pPr eaLnBrk="1" hangingPunct="1"/>
            <a:r>
              <a:rPr lang="en-US" smtClean="0"/>
              <a:t>The simplest way to understand position is by looking at your pieces and counting the number of safe squares they can attack. King safety is a defensive aspect of position. It is determined by assigning a value to the safety of the King's position in order to know how to make a purely defensive move. Tempo is related to position but focuses on the race to develop control of the board. A player is said to "lose a tempo" if he dillydallies while the opponent is making more productive advances.</a:t>
            </a:r>
            <a:endParaRPr lang="en-CA"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8269ED-165B-4C3F-B421-404E76168B4D}" type="slidenum">
              <a:rPr lang="en-US"/>
              <a:pPr/>
              <a:t>18</a:t>
            </a:fld>
            <a:endParaRPr lang="en-US"/>
          </a:p>
        </p:txBody>
      </p:sp>
      <p:sp>
        <p:nvSpPr>
          <p:cNvPr id="303106" name="Rectangle 2"/>
          <p:cNvSpPr>
            <a:spLocks noGrp="1" noRot="1" noChangeAspect="1" noChangeArrowheads="1" noTextEdit="1"/>
          </p:cNvSpPr>
          <p:nvPr>
            <p:ph type="sldImg"/>
          </p:nvPr>
        </p:nvSpPr>
        <p:spPr>
          <a:ln/>
        </p:spPr>
      </p:sp>
      <p:sp>
        <p:nvSpPr>
          <p:cNvPr id="303107" name="Rectangle 3"/>
          <p:cNvSpPr>
            <a:spLocks noGrp="1" noChangeArrowheads="1"/>
          </p:cNvSpPr>
          <p:nvPr>
            <p:ph type="body" idx="1"/>
          </p:nvPr>
        </p:nvSpPr>
        <p:spPr/>
        <p:txBody>
          <a:bodyPr/>
          <a:lstStyle/>
          <a:p>
            <a:pPr marL="228600" indent="-228600"/>
            <a:r>
              <a:rPr lang="en-US" dirty="0" smtClean="0"/>
              <a:t>R&amp;R Sys  Representation and reasoning Systems</a:t>
            </a:r>
          </a:p>
          <a:p>
            <a:pPr marL="228600" indent="-228600"/>
            <a:r>
              <a:rPr lang="en-US" dirty="0" smtClean="0"/>
              <a:t>Each cell is a </a:t>
            </a:r>
            <a:r>
              <a:rPr lang="en-US" smtClean="0"/>
              <a:t>R&amp;R system</a:t>
            </a:r>
          </a:p>
          <a:p>
            <a:pPr marL="228600" indent="-228600"/>
            <a:r>
              <a:rPr lang="en-US" dirty="0" smtClean="0"/>
              <a:t>STRIPS</a:t>
            </a:r>
            <a:r>
              <a:rPr lang="en-US" baseline="0" dirty="0" smtClean="0"/>
              <a:t>  actions preconditions and effects</a:t>
            </a:r>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AF628E2C-E4C1-4728-9533-1484DF039025}" type="slidenum">
              <a:rPr lang="en-US" smtClean="0"/>
              <a:pPr/>
              <a:t>19</a:t>
            </a:fld>
            <a:endParaRPr lang="en-US"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700088" y="4410075"/>
            <a:ext cx="5597525" cy="4176713"/>
          </a:xfrm>
          <a:noFill/>
          <a:ln/>
        </p:spPr>
        <p:txBody>
          <a:bodyPr/>
          <a:lstStyle/>
          <a:p>
            <a:pPr eaLnBrk="1" hangingPunct="1"/>
            <a:r>
              <a:rPr lang="en-CA" b="1" dirty="0" smtClean="0"/>
              <a:t>Variables</a:t>
            </a:r>
            <a:r>
              <a:rPr lang="en-CA" dirty="0" smtClean="0"/>
              <a:t> are the places where word can go  e.g.  (1 across, 3 down)</a:t>
            </a:r>
          </a:p>
          <a:p>
            <a:pPr eaLnBrk="1" hangingPunct="1"/>
            <a:r>
              <a:rPr lang="en-CA" b="1" dirty="0" smtClean="0"/>
              <a:t>Domains</a:t>
            </a:r>
            <a:r>
              <a:rPr lang="en-CA" dirty="0" smtClean="0"/>
              <a:t> are words of the appropriate length (for 1 across in this example – length equals 6)</a:t>
            </a:r>
          </a:p>
          <a:p>
            <a:pPr eaLnBrk="1" hangingPunct="1"/>
            <a:r>
              <a:rPr lang="en-CA" b="1" dirty="0" smtClean="0"/>
              <a:t>Constraints</a:t>
            </a:r>
            <a:r>
              <a:rPr lang="en-CA" dirty="0" smtClean="0"/>
              <a:t> letter should be the same at the intersection</a:t>
            </a:r>
          </a:p>
          <a:p>
            <a:pPr eaLnBrk="1" hangingPunct="1"/>
            <a:r>
              <a:rPr lang="en-US" dirty="0" smtClean="0"/>
              <a:t>www.cs.rutgers.edu/~mlittman/papers/aaai99-solver.ps </a:t>
            </a:r>
            <a:r>
              <a:rPr lang="en-CA" dirty="0" smtClean="0"/>
              <a:t> </a:t>
            </a:r>
          </a:p>
          <a:p>
            <a:pPr eaLnBrk="1" hangingPunct="1"/>
            <a:r>
              <a:rPr lang="en-CA" dirty="0" smtClean="0"/>
              <a:t>Paper is actually about sophisticated prob. Constraint satisfaction but the example is</a:t>
            </a:r>
          </a:p>
          <a:p>
            <a:pPr eaLnBrk="1" hangingPunct="1"/>
            <a:r>
              <a:rPr lang="en-CA" dirty="0" smtClean="0"/>
              <a:t>Good anyways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832FC-FA8E-4D04-847A-F634584E57B2}" type="slidenum">
              <a:rPr lang="en-US"/>
              <a:pPr/>
              <a:t>20</a:t>
            </a:fld>
            <a:endParaRPr lang="en-US"/>
          </a:p>
        </p:txBody>
      </p:sp>
      <p:sp>
        <p:nvSpPr>
          <p:cNvPr id="356354" name="Rectangle 2"/>
          <p:cNvSpPr>
            <a:spLocks noGrp="1" noRot="1" noChangeAspect="1" noChangeArrowheads="1" noTextEdit="1"/>
          </p:cNvSpPr>
          <p:nvPr>
            <p:ph type="sldImg"/>
          </p:nvPr>
        </p:nvSpPr>
        <p:spPr>
          <a:ln/>
        </p:spPr>
      </p:sp>
      <p:sp>
        <p:nvSpPr>
          <p:cNvPr id="356355" name="Rectangle 3"/>
          <p:cNvSpPr>
            <a:spLocks noGrp="1" noChangeArrowheads="1"/>
          </p:cNvSpPr>
          <p:nvPr>
            <p:ph type="body" idx="1"/>
          </p:nvPr>
        </p:nvSpPr>
        <p:spPr>
          <a:xfrm>
            <a:off x="700088" y="4410075"/>
            <a:ext cx="5597525" cy="4176713"/>
          </a:xfrm>
        </p:spPr>
        <p:txBody>
          <a:bodyPr/>
          <a:lstStyle/>
          <a:p>
            <a:pPr eaLnBrk="1" hangingPunct="1"/>
            <a:r>
              <a:rPr lang="en-CA" b="1" dirty="0" smtClean="0"/>
              <a:t>Variables</a:t>
            </a:r>
            <a:r>
              <a:rPr lang="en-CA" dirty="0" smtClean="0"/>
              <a:t> are links</a:t>
            </a:r>
          </a:p>
          <a:p>
            <a:pPr eaLnBrk="1" hangingPunct="1"/>
            <a:r>
              <a:rPr lang="en-CA" b="1" dirty="0" smtClean="0"/>
              <a:t>Domains</a:t>
            </a:r>
            <a:r>
              <a:rPr lang="en-CA" dirty="0" smtClean="0"/>
              <a:t> are frequencies</a:t>
            </a:r>
          </a:p>
          <a:p>
            <a:pPr eaLnBrk="1" hangingPunct="1"/>
            <a:r>
              <a:rPr lang="en-CA" b="1" dirty="0" smtClean="0"/>
              <a:t>Constraints ….</a:t>
            </a:r>
          </a:p>
          <a:p>
            <a:endParaRPr lang="en-C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212EF9D8-2DE3-4D4A-B1C4-CA3DEA6461E1}" type="slidenum">
              <a:rPr lang="en-US" smtClean="0"/>
              <a:pPr/>
              <a:t>2</a:t>
            </a:fld>
            <a:endParaRPr lang="en-US"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A2049CD-1C91-4F79-9020-9FC9ADB798B8}" type="slidenum">
              <a:rPr lang="en-US" smtClean="0"/>
              <a:pPr/>
              <a:t>21</a:t>
            </a:fld>
            <a:endParaRPr lang="en-US" smtClean="0"/>
          </a:p>
        </p:txBody>
      </p:sp>
      <p:sp>
        <p:nvSpPr>
          <p:cNvPr id="46083" name="Rectangle 2"/>
          <p:cNvSpPr>
            <a:spLocks noChangeArrowheads="1" noTextEdit="1"/>
          </p:cNvSpPr>
          <p:nvPr>
            <p:ph type="sldImg"/>
          </p:nvPr>
        </p:nvSpPr>
        <p:spPr>
          <a:ln/>
        </p:spPr>
      </p:sp>
      <p:sp>
        <p:nvSpPr>
          <p:cNvPr id="46084" name="Rectangle 3"/>
          <p:cNvSpPr>
            <a:spLocks noGrp="1" noChangeArrowheads="1"/>
          </p:cNvSpPr>
          <p:nvPr>
            <p:ph type="body" idx="1"/>
          </p:nvPr>
        </p:nvSpPr>
        <p:spPr>
          <a:xfrm>
            <a:off x="700088" y="4410075"/>
            <a:ext cx="5597525" cy="4176713"/>
          </a:xfrm>
          <a:noFill/>
          <a:ln/>
        </p:spPr>
        <p:txBody>
          <a:bodyPr/>
          <a:lstStyle/>
          <a:p>
            <a:pPr eaLnBrk="1" hangingPunct="1"/>
            <a:r>
              <a:rPr lang="en-CA" dirty="0" smtClean="0"/>
              <a:t>(Re)Planning done in hours instead of in weeks</a:t>
            </a:r>
          </a:p>
          <a:p>
            <a:pPr eaLnBrk="1" hangingPunct="1"/>
            <a:r>
              <a:rPr lang="en-CA" dirty="0" smtClean="0"/>
              <a:t>ARPA stated that this single application paid back its 30years investments in AI </a:t>
            </a:r>
            <a:endParaRPr lang="en-CA" dirty="0" smtClean="0"/>
          </a:p>
          <a:p>
            <a:pPr eaLnBrk="1" hangingPunct="1"/>
            <a:r>
              <a:rPr lang="en-CA" b="1" dirty="0" smtClean="0"/>
              <a:t>Variables</a:t>
            </a:r>
            <a:r>
              <a:rPr lang="en-CA" dirty="0" smtClean="0"/>
              <a:t> different tasks to be scheduled</a:t>
            </a:r>
          </a:p>
          <a:p>
            <a:pPr eaLnBrk="1" hangingPunct="1"/>
            <a:r>
              <a:rPr lang="en-CA" b="1" dirty="0" smtClean="0"/>
              <a:t>Domains</a:t>
            </a:r>
            <a:r>
              <a:rPr lang="en-CA" dirty="0" smtClean="0"/>
              <a:t>. Start-time End-time resources</a:t>
            </a:r>
          </a:p>
          <a:p>
            <a:pPr eaLnBrk="1" hangingPunct="1"/>
            <a:r>
              <a:rPr lang="en-CA" b="1" dirty="0" smtClean="0"/>
              <a:t>Constraints</a:t>
            </a:r>
            <a:r>
              <a:rPr lang="en-CA" dirty="0" smtClean="0"/>
              <a:t>.</a:t>
            </a:r>
            <a:r>
              <a:rPr lang="en-CA" baseline="0" dirty="0" smtClean="0"/>
              <a:t> Non overlap, one before the other</a:t>
            </a:r>
            <a:endParaRPr lang="en-CA"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E631DDDB-284F-4FF7-932A-138392280F91}" type="slidenum">
              <a:rPr lang="en-US" smtClean="0"/>
              <a:pPr/>
              <a:t>22</a:t>
            </a:fld>
            <a:endParaRPr lang="en-US" smtClean="0"/>
          </a:p>
        </p:txBody>
      </p:sp>
      <p:sp>
        <p:nvSpPr>
          <p:cNvPr id="37891" name="Rectangle 2"/>
          <p:cNvSpPr>
            <a:spLocks noChangeArrowheads="1" noTextEdit="1"/>
          </p:cNvSpPr>
          <p:nvPr>
            <p:ph type="sldImg"/>
          </p:nvPr>
        </p:nvSpPr>
        <p:spPr>
          <a:ln/>
        </p:spPr>
      </p:sp>
      <p:sp>
        <p:nvSpPr>
          <p:cNvPr id="37892" name="Rectangle 3"/>
          <p:cNvSpPr>
            <a:spLocks noGrp="1" noChangeArrowheads="1"/>
          </p:cNvSpPr>
          <p:nvPr>
            <p:ph type="body" idx="1"/>
          </p:nvPr>
        </p:nvSpPr>
        <p:spPr>
          <a:xfrm>
            <a:off x="700088" y="4410075"/>
            <a:ext cx="5597525" cy="4176713"/>
          </a:xfrm>
          <a:noFill/>
          <a:ln/>
        </p:spPr>
        <p:txBody>
          <a:bodyPr/>
          <a:lstStyle/>
          <a:p>
            <a:pPr eaLnBrk="1" hangingPunct="1"/>
            <a:r>
              <a:rPr lang="en-US" smtClean="0">
                <a:latin typeface="Arial Unicode MS" pitchFamily="34" charset="-128"/>
              </a:rPr>
              <a:t>Allows useful </a:t>
            </a:r>
            <a:r>
              <a:rPr lang="en-US" smtClean="0">
                <a:solidFill>
                  <a:schemeClr val="accent2"/>
                </a:solidFill>
                <a:latin typeface="Arial Unicode MS" pitchFamily="34" charset="-128"/>
              </a:rPr>
              <a:t>general-purpose</a:t>
            </a:r>
            <a:r>
              <a:rPr lang="en-US" smtClean="0">
                <a:latin typeface="Arial Unicode MS" pitchFamily="34" charset="-128"/>
              </a:rPr>
              <a:t> algorithms with more power than standard search algorithms</a:t>
            </a:r>
          </a:p>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44799D9C-0CAE-415D-B3BF-6E40E06CB6BC}" type="slidenum">
              <a:rPr lang="en-US" smtClean="0"/>
              <a:pPr/>
              <a:t>23</a:t>
            </a:fld>
            <a:endParaRPr lang="en-US"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F101DD2B-F89B-48DE-A2C2-88D4F5C5DEF7}" type="slidenum">
              <a:rPr lang="en-US" smtClean="0"/>
              <a:pPr/>
              <a:t>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p:spPr>
        <p:txBody>
          <a:bodyPr/>
          <a:lstStyle/>
          <a:p>
            <a:pPr eaLnBrk="1" hangingPunct="1">
              <a:buFontTx/>
              <a:buChar char="•"/>
            </a:pPr>
            <a:r>
              <a:rPr lang="en-US" sz="1000" smtClean="0"/>
              <a:t>In fact, we can prove something even stronger about </a:t>
            </a:r>
            <a:r>
              <a:rPr lang="en-US" sz="1000" i="1" smtClean="0"/>
              <a:t>A</a:t>
            </a:r>
            <a:r>
              <a:rPr lang="en-US" sz="1000" i="1" baseline="30000" smtClean="0"/>
              <a:t>*</a:t>
            </a:r>
            <a:r>
              <a:rPr lang="en-US" sz="1000" smtClean="0"/>
              <a:t>: in a sense (given the particular heuristic that is available) </a:t>
            </a:r>
          </a:p>
          <a:p>
            <a:pPr eaLnBrk="1" hangingPunct="1">
              <a:buFontTx/>
              <a:buChar char="•"/>
            </a:pPr>
            <a:r>
              <a:rPr lang="en-US" sz="1000" smtClean="0"/>
              <a:t>no search algorithm could do better!</a:t>
            </a:r>
          </a:p>
          <a:p>
            <a:pPr marL="742950" lvl="1" indent="-285750" eaLnBrk="1" hangingPunct="1">
              <a:spcBef>
                <a:spcPct val="20000"/>
              </a:spcBef>
              <a:buClr>
                <a:schemeClr val="tx1"/>
              </a:buClr>
              <a:buSzPct val="120000"/>
              <a:buFontTx/>
              <a:buChar char="•"/>
            </a:pPr>
            <a:r>
              <a:rPr lang="en-US" sz="2000" smtClean="0">
                <a:latin typeface="Arial Unicode MS" pitchFamily="34" charset="-128"/>
              </a:rPr>
              <a:t>problem: </a:t>
            </a:r>
            <a:r>
              <a:rPr lang="en-US" sz="2000" i="1" smtClean="0">
                <a:latin typeface="Arial Unicode MS" pitchFamily="34" charset="-128"/>
              </a:rPr>
              <a:t>A</a:t>
            </a:r>
            <a:r>
              <a:rPr lang="en-US" sz="2000" i="1" baseline="30000" smtClean="0">
                <a:latin typeface="Arial Unicode MS" pitchFamily="34" charset="-128"/>
              </a:rPr>
              <a:t>*</a:t>
            </a:r>
            <a:r>
              <a:rPr lang="en-US" sz="2000" smtClean="0">
                <a:latin typeface="Arial Unicode MS" pitchFamily="34" charset="-128"/>
              </a:rPr>
              <a:t> could be unlucky about how it breaks ties.</a:t>
            </a:r>
          </a:p>
          <a:p>
            <a:pPr marL="742950" lvl="1" indent="-285750" eaLnBrk="1" hangingPunct="1">
              <a:spcBef>
                <a:spcPct val="20000"/>
              </a:spcBef>
              <a:buClr>
                <a:schemeClr val="tx1"/>
              </a:buClr>
              <a:buSzPct val="120000"/>
              <a:buFontTx/>
              <a:buChar char="•"/>
            </a:pPr>
            <a:r>
              <a:rPr lang="en-US" sz="2000" smtClean="0">
                <a:latin typeface="Arial Unicode MS" pitchFamily="34" charset="-128"/>
              </a:rPr>
              <a:t>So let's define optimal efficiency as expanding the minimal number of paths </a:t>
            </a:r>
            <a:r>
              <a:rPr lang="en-US" sz="2000" i="1" smtClean="0">
                <a:latin typeface="Arial Unicode MS" pitchFamily="34" charset="-128"/>
              </a:rPr>
              <a:t>p</a:t>
            </a:r>
            <a:r>
              <a:rPr lang="en-US" sz="2000" smtClean="0">
                <a:latin typeface="Arial Unicode MS" pitchFamily="34" charset="-128"/>
              </a:rPr>
              <a:t> for which </a:t>
            </a:r>
            <a:r>
              <a:rPr lang="en-US" sz="2000" i="1" smtClean="0">
                <a:latin typeface="Arial Unicode MS" pitchFamily="34" charset="-128"/>
              </a:rPr>
              <a:t>f(p) </a:t>
            </a:r>
            <a:r>
              <a:rPr lang="en-US" sz="2000" i="1" smtClean="0">
                <a:latin typeface="Arial Unicode MS" pitchFamily="34" charset="-128"/>
                <a:ea typeface="Arial Unicode MS" pitchFamily="34" charset="-128"/>
                <a:cs typeface="Arial Unicode MS" pitchFamily="34" charset="-128"/>
              </a:rPr>
              <a:t>&lt;</a:t>
            </a:r>
            <a:r>
              <a:rPr lang="en-US" sz="2000" i="1" smtClean="0">
                <a:latin typeface="Arial Unicode MS" pitchFamily="34" charset="-128"/>
              </a:rPr>
              <a:t> f*</a:t>
            </a:r>
            <a:r>
              <a:rPr lang="en-US" sz="2000" smtClean="0">
                <a:latin typeface="Arial Unicode MS" pitchFamily="34" charset="-128"/>
              </a:rPr>
              <a:t>, where </a:t>
            </a:r>
            <a:r>
              <a:rPr lang="en-US" sz="2000" i="1" smtClean="0">
                <a:latin typeface="Arial Unicode MS" pitchFamily="34" charset="-128"/>
              </a:rPr>
              <a:t>f*</a:t>
            </a:r>
            <a:r>
              <a:rPr lang="en-US" sz="2000" baseline="30000" smtClean="0">
                <a:latin typeface="Arial Unicode MS" pitchFamily="34" charset="-128"/>
              </a:rPr>
              <a:t> </a:t>
            </a:r>
            <a:r>
              <a:rPr lang="en-US" sz="2000" smtClean="0">
                <a:latin typeface="Arial Unicode MS" pitchFamily="34" charset="-128"/>
              </a:rPr>
              <a:t>is the cost of the optimal solution.</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8C0E7A04-4F93-4821-92E0-54A921D9B65D}" type="slidenum">
              <a:rPr lang="en-US" smtClean="0"/>
              <a:pPr/>
              <a:t>4</a:t>
            </a:fld>
            <a:endParaRPr 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146C74A3-4124-427A-9544-D4B655F9DA80}" type="slidenum">
              <a:rPr lang="en-US" smtClean="0"/>
              <a:pPr/>
              <a:t>6</a:t>
            </a:fld>
            <a:endParaRPr 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0A15F53-657E-4806-965C-40FBCA5B4DAF}" type="slidenum">
              <a:rPr lang="en-US" smtClean="0"/>
              <a:pPr/>
              <a:t>7</a:t>
            </a:fld>
            <a:endParaRPr lang="en-US"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r>
              <a:rPr lang="en-US" smtClean="0"/>
              <a:t>Dynamic programming is a general algorithm that will be used as a dual</a:t>
            </a:r>
          </a:p>
          <a:p>
            <a:r>
              <a:rPr lang="en-US" smtClean="0"/>
              <a:t>to search algorithms in other parts of the book. The specific algorithm presented</a:t>
            </a:r>
          </a:p>
          <a:p>
            <a:r>
              <a:rPr lang="en-US" smtClean="0"/>
              <a:t>here was invented by Dijkstra [1959]. See Cormen, Leiserson, Rivest,</a:t>
            </a:r>
          </a:p>
          <a:p>
            <a:r>
              <a:rPr lang="en-US" smtClean="0"/>
              <a:t>and Stein [2001] for more details on the general class of dynamic programming</a:t>
            </a:r>
          </a:p>
          <a:p>
            <a:r>
              <a:rPr lang="en-US" smtClean="0"/>
              <a:t>algorithms.</a:t>
            </a:r>
          </a:p>
          <a:p>
            <a:r>
              <a:rPr lang="en-US" smtClean="0"/>
              <a:t>The idea of using dynamic programming as a source of heuristics for A</a:t>
            </a:r>
          </a:p>
          <a:p>
            <a:r>
              <a:rPr lang="en-US" smtClean="0"/>
              <a:t>search was proposed by Culberson and Schaeffer [1998] and further developed</a:t>
            </a:r>
          </a:p>
          <a:p>
            <a:r>
              <a:rPr lang="en-US" smtClean="0"/>
              <a:t>by Felner, Korf, and Hanan [2004].</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6D71CCB-1155-4411-9B1B-570E75C140B6}" type="slidenum">
              <a:rPr lang="en-US" smtClean="0"/>
              <a:pPr/>
              <a:t>8</a:t>
            </a:fld>
            <a:endParaRPr 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C1E18F40-2274-430A-AACD-CD992B2676BA}" type="slidenum">
              <a:rPr lang="en-US" smtClean="0"/>
              <a:pPr/>
              <a:t>9</a:t>
            </a:fld>
            <a:endParaRPr 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14642A86-6A17-4A01-86EB-E012AB490254}" type="slidenum">
              <a:rPr lang="en-US" smtClean="0"/>
              <a:pPr/>
              <a:t>10</a:t>
            </a:fld>
            <a:endParaRPr 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C102038-AE9C-43E3-83C4-C87A3DD6628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0D7C2A-6C0A-4F1B-9A62-3454A103AAF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152400"/>
            <a:ext cx="213360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152400"/>
            <a:ext cx="62484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4B1C49C-B0CF-4F27-AD18-75BBC03DD53F}"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16A1EDB-99C0-4931-95D7-7476C8CB1FE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5344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219200"/>
            <a:ext cx="41529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2192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543300"/>
            <a:ext cx="41529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p:txBody>
          <a:bodyPr/>
          <a:lstStyle>
            <a:lvl1pPr>
              <a:defRPr/>
            </a:lvl1pPr>
          </a:lstStyle>
          <a:p>
            <a:pPr>
              <a:defRPr/>
            </a:pPr>
            <a:endParaRPr lang="en-US"/>
          </a:p>
        </p:txBody>
      </p:sp>
      <p:sp>
        <p:nvSpPr>
          <p:cNvPr id="7" name="Footer Placeholder 6"/>
          <p:cNvSpPr>
            <a:spLocks noGrp="1"/>
          </p:cNvSpPr>
          <p:nvPr>
            <p:ph type="ftr" sz="quarter" idx="11"/>
          </p:nvPr>
        </p:nvSpPr>
        <p:spPr/>
        <p:txBody>
          <a:bodyPr/>
          <a:lstStyle>
            <a:lvl1pPr>
              <a:defRPr/>
            </a:lvl1pPr>
          </a:lstStyle>
          <a:p>
            <a:pPr>
              <a:defRPr/>
            </a:pPr>
            <a:r>
              <a:rPr lang="en-US"/>
              <a:t>CPSC 322, Lecture 8</a:t>
            </a:r>
          </a:p>
        </p:txBody>
      </p:sp>
      <p:sp>
        <p:nvSpPr>
          <p:cNvPr id="8" name="Slide Number Placeholder 7"/>
          <p:cNvSpPr>
            <a:spLocks noGrp="1"/>
          </p:cNvSpPr>
          <p:nvPr>
            <p:ph type="sldNum" sz="quarter" idx="12"/>
          </p:nvPr>
        </p:nvSpPr>
        <p:spPr/>
        <p:txBody>
          <a:bodyPr/>
          <a:lstStyle>
            <a:lvl1pPr>
              <a:defRPr/>
            </a:lvl1pPr>
          </a:lstStyle>
          <a:p>
            <a:pPr>
              <a:defRPr/>
            </a:pPr>
            <a:r>
              <a:rPr lang="en-US"/>
              <a:t>Slide </a:t>
            </a:r>
            <a:fld id="{61C1C1A2-538F-4650-B048-53D0A81F55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94F2D2B-093D-4E2E-8C10-00467EAD4D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3838AE2-8D68-4D11-8546-FEC9AE7461C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219200"/>
            <a:ext cx="41529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AF02FF2-49BB-45E4-B2B2-C4A90984C95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9240B462-FBB0-46B1-BE4B-30A23DF8F54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7ED3315-8256-41AE-9102-74A67A11080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FD088F7-E840-4FC0-9AEA-982BEFFD75C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024232C-EFD2-483B-AF61-16C936A7047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CPSC 322, Lecture 10</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3CDCED5-7608-4048-8B3C-82AC8ABCB1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304800" y="152400"/>
            <a:ext cx="85344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363" name="Rectangle 3"/>
          <p:cNvSpPr>
            <a:spLocks noGrp="1" noChangeArrowheads="1"/>
          </p:cNvSpPr>
          <p:nvPr>
            <p:ph type="body" idx="1"/>
          </p:nvPr>
        </p:nvSpPr>
        <p:spPr bwMode="auto">
          <a:xfrm>
            <a:off x="304800" y="1219200"/>
            <a:ext cx="84582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r>
              <a:rPr lang="en-US"/>
              <a:t>CPSC 322, Lecture 10</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r>
              <a:rPr lang="en-US"/>
              <a:t>Slide </a:t>
            </a:r>
            <a:fld id="{A79B2650-B83C-4782-8706-204910B9BF2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Arial Unicode MS" pitchFamily="34" charset="-128"/>
        </a:defRPr>
      </a:lvl2pPr>
      <a:lvl3pPr algn="ctr" rtl="0" eaLnBrk="0" fontAlgn="base" hangingPunct="0">
        <a:spcBef>
          <a:spcPct val="0"/>
        </a:spcBef>
        <a:spcAft>
          <a:spcPct val="0"/>
        </a:spcAft>
        <a:defRPr sz="3600" b="1">
          <a:solidFill>
            <a:schemeClr val="accent2"/>
          </a:solidFill>
          <a:latin typeface="Arial Unicode MS" pitchFamily="34" charset="-128"/>
        </a:defRPr>
      </a:lvl3pPr>
      <a:lvl4pPr algn="ctr" rtl="0" eaLnBrk="0" fontAlgn="base" hangingPunct="0">
        <a:spcBef>
          <a:spcPct val="0"/>
        </a:spcBef>
        <a:spcAft>
          <a:spcPct val="0"/>
        </a:spcAft>
        <a:defRPr sz="3600" b="1">
          <a:solidFill>
            <a:schemeClr val="accent2"/>
          </a:solidFill>
          <a:latin typeface="Arial Unicode MS" pitchFamily="34" charset="-128"/>
        </a:defRPr>
      </a:lvl4pPr>
      <a:lvl5pPr algn="ctr" rtl="0" eaLnBrk="0" fontAlgn="base" hangingPunct="0">
        <a:spcBef>
          <a:spcPct val="0"/>
        </a:spcBef>
        <a:spcAft>
          <a:spcPct val="0"/>
        </a:spcAft>
        <a:defRPr sz="3600" b="1">
          <a:solidFill>
            <a:schemeClr val="accent2"/>
          </a:solidFill>
          <a:latin typeface="Arial Unicode MS" pitchFamily="34" charset="-128"/>
        </a:defRPr>
      </a:lvl5pPr>
      <a:lvl6pPr marL="457200" algn="ctr" rtl="0" fontAlgn="base">
        <a:spcBef>
          <a:spcPct val="0"/>
        </a:spcBef>
        <a:spcAft>
          <a:spcPct val="0"/>
        </a:spcAft>
        <a:defRPr sz="3600" b="1">
          <a:solidFill>
            <a:schemeClr val="accent2"/>
          </a:solidFill>
          <a:latin typeface="Arial Unicode MS" pitchFamily="34" charset="-128"/>
        </a:defRPr>
      </a:lvl6pPr>
      <a:lvl7pPr marL="914400" algn="ctr" rtl="0" fontAlgn="base">
        <a:spcBef>
          <a:spcPct val="0"/>
        </a:spcBef>
        <a:spcAft>
          <a:spcPct val="0"/>
        </a:spcAft>
        <a:defRPr sz="3600" b="1">
          <a:solidFill>
            <a:schemeClr val="accent2"/>
          </a:solidFill>
          <a:latin typeface="Arial Unicode MS" pitchFamily="34" charset="-128"/>
        </a:defRPr>
      </a:lvl7pPr>
      <a:lvl8pPr marL="1371600" algn="ctr" rtl="0" fontAlgn="base">
        <a:spcBef>
          <a:spcPct val="0"/>
        </a:spcBef>
        <a:spcAft>
          <a:spcPct val="0"/>
        </a:spcAft>
        <a:defRPr sz="3600" b="1">
          <a:solidFill>
            <a:schemeClr val="accent2"/>
          </a:solidFill>
          <a:latin typeface="Arial Unicode MS" pitchFamily="34" charset="-128"/>
        </a:defRPr>
      </a:lvl8pPr>
      <a:lvl9pPr marL="1828800" algn="ctr" rtl="0" fontAlgn="base">
        <a:spcBef>
          <a:spcPct val="0"/>
        </a:spcBef>
        <a:spcAft>
          <a:spcPct val="0"/>
        </a:spcAft>
        <a:defRPr sz="3600" b="1">
          <a:solidFill>
            <a:schemeClr val="accent2"/>
          </a:solidFill>
          <a:latin typeface="Arial Unicode MS" pitchFamily="34" charset="-128"/>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20000"/>
        <a:buChar char="•"/>
        <a:defRPr sz="2400">
          <a:solidFill>
            <a:schemeClr val="tx1"/>
          </a:solidFill>
          <a:latin typeface="+mn-lt"/>
        </a:defRPr>
      </a:lvl2pPr>
      <a:lvl3pPr marL="1143000" indent="-228600" algn="l" rtl="0" eaLnBrk="0" fontAlgn="base" hangingPunct="0">
        <a:spcBef>
          <a:spcPct val="20000"/>
        </a:spcBef>
        <a:spcAft>
          <a:spcPct val="0"/>
        </a:spcAft>
        <a:buFont typeface="Wingdings" pitchFamily="2" charset="2"/>
        <a:buChar char="ü"/>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3.xml"/><Relationship Id="rId1" Type="http://schemas.openxmlformats.org/officeDocument/2006/relationships/vmlDrawing" Target="../drawings/vmlDrawing5.v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vmlDrawing" Target="../drawings/vmlDrawing7.v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vmlDrawing" Target="../drawings/vmlDrawing8.v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vmlDrawing" Target="../drawings/vmlDrawing9.v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vmlDrawing" Target="../drawings/vmlDrawing4.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p:txBody>
          <a:bodyPr/>
          <a:lstStyle/>
          <a:p>
            <a:pPr>
              <a:defRPr/>
            </a:pPr>
            <a:r>
              <a:rPr lang="en-US"/>
              <a:t>CPSC 322, Lecture 10</a:t>
            </a:r>
          </a:p>
        </p:txBody>
      </p:sp>
      <p:sp>
        <p:nvSpPr>
          <p:cNvPr id="5" name="Slide Number Placeholder 3"/>
          <p:cNvSpPr>
            <a:spLocks noGrp="1"/>
          </p:cNvSpPr>
          <p:nvPr>
            <p:ph type="sldNum" sz="quarter" idx="12"/>
          </p:nvPr>
        </p:nvSpPr>
        <p:spPr/>
        <p:txBody>
          <a:bodyPr/>
          <a:lstStyle/>
          <a:p>
            <a:pPr>
              <a:defRPr/>
            </a:pPr>
            <a:r>
              <a:rPr lang="en-US"/>
              <a:t>Slide </a:t>
            </a:r>
            <a:fld id="{86AF9FEE-6B08-4FEB-9B44-18FF40FD7A4E}" type="slidenum">
              <a:rPr lang="en-US"/>
              <a:pPr>
                <a:defRPr/>
              </a:pPr>
              <a:t>1</a:t>
            </a:fld>
            <a:endParaRPr lang="en-US"/>
          </a:p>
        </p:txBody>
      </p:sp>
      <p:sp>
        <p:nvSpPr>
          <p:cNvPr id="1029" name="Rectangle 2"/>
          <p:cNvSpPr>
            <a:spLocks noChangeArrowheads="1"/>
          </p:cNvSpPr>
          <p:nvPr/>
        </p:nvSpPr>
        <p:spPr bwMode="auto">
          <a:xfrm>
            <a:off x="0" y="1557338"/>
            <a:ext cx="8763000" cy="3201987"/>
          </a:xfrm>
          <a:prstGeom prst="rect">
            <a:avLst/>
          </a:prstGeom>
          <a:noFill/>
          <a:ln w="9525">
            <a:noFill/>
            <a:miter lim="800000"/>
            <a:headEnd/>
            <a:tailEnd/>
          </a:ln>
        </p:spPr>
        <p:txBody>
          <a:bodyPr>
            <a:spAutoFit/>
          </a:bodyPr>
          <a:lstStyle/>
          <a:p>
            <a:pPr algn="ctr">
              <a:spcBef>
                <a:spcPct val="50000"/>
              </a:spcBef>
            </a:pPr>
            <a:r>
              <a:rPr lang="en-US" sz="4800" dirty="0">
                <a:solidFill>
                  <a:schemeClr val="accent2"/>
                </a:solidFill>
                <a:latin typeface="Arial Unicode MS" pitchFamily="34" charset="-128"/>
              </a:rPr>
              <a:t>Finish Search</a:t>
            </a:r>
          </a:p>
          <a:p>
            <a:pPr algn="ctr">
              <a:spcBef>
                <a:spcPct val="50000"/>
              </a:spcBef>
            </a:pPr>
            <a:r>
              <a:rPr lang="en-US" dirty="0">
                <a:latin typeface="Arial Unicode MS" pitchFamily="34" charset="-128"/>
              </a:rPr>
              <a:t>Computer Science cpsc322, Lecture 10</a:t>
            </a:r>
          </a:p>
          <a:p>
            <a:pPr algn="ctr">
              <a:spcBef>
                <a:spcPct val="50000"/>
              </a:spcBef>
            </a:pPr>
            <a:r>
              <a:rPr lang="en-US" i="1" dirty="0">
                <a:latin typeface="Arial Unicode MS" pitchFamily="34" charset="-128"/>
              </a:rPr>
              <a:t>(Textbook </a:t>
            </a:r>
            <a:r>
              <a:rPr lang="en-US" i="1" dirty="0" err="1">
                <a:latin typeface="Arial Unicode MS" pitchFamily="34" charset="-128"/>
              </a:rPr>
              <a:t>Chpt</a:t>
            </a:r>
            <a:r>
              <a:rPr lang="en-US" i="1" dirty="0">
                <a:latin typeface="Arial Unicode MS" pitchFamily="34" charset="-128"/>
              </a:rPr>
              <a:t> 3.6)</a:t>
            </a:r>
          </a:p>
          <a:p>
            <a:pPr algn="ctr">
              <a:spcBef>
                <a:spcPct val="50000"/>
              </a:spcBef>
            </a:pPr>
            <a:endParaRPr lang="en-US" sz="2400" i="1" dirty="0">
              <a:latin typeface="Arial Unicode MS" pitchFamily="34" charset="-128"/>
            </a:endParaRPr>
          </a:p>
          <a:p>
            <a:pPr algn="ctr">
              <a:spcBef>
                <a:spcPct val="50000"/>
              </a:spcBef>
            </a:pPr>
            <a:r>
              <a:rPr lang="en-US" sz="2400" dirty="0">
                <a:latin typeface="Arial Unicode MS" pitchFamily="34" charset="-128"/>
              </a:rPr>
              <a:t>January, </a:t>
            </a:r>
            <a:r>
              <a:rPr lang="en-US" sz="2400" dirty="0" smtClean="0">
                <a:latin typeface="Arial Unicode MS" pitchFamily="34" charset="-128"/>
              </a:rPr>
              <a:t>25, 2010</a:t>
            </a:r>
            <a:endParaRPr lang="en-US" sz="2400" dirty="0">
              <a:latin typeface="Arial Unicode MS"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6"/>
          <p:cNvSpPr>
            <a:spLocks noGrp="1"/>
          </p:cNvSpPr>
          <p:nvPr>
            <p:ph type="ftr" sz="quarter" idx="11"/>
          </p:nvPr>
        </p:nvSpPr>
        <p:spPr/>
        <p:txBody>
          <a:bodyPr/>
          <a:lstStyle/>
          <a:p>
            <a:pPr>
              <a:defRPr/>
            </a:pPr>
            <a:r>
              <a:rPr lang="en-US"/>
              <a:t>CPSC 322, Lecture 8</a:t>
            </a:r>
          </a:p>
        </p:txBody>
      </p:sp>
      <p:sp>
        <p:nvSpPr>
          <p:cNvPr id="7" name="Slide Number Placeholder 7"/>
          <p:cNvSpPr>
            <a:spLocks noGrp="1"/>
          </p:cNvSpPr>
          <p:nvPr>
            <p:ph type="sldNum" sz="quarter" idx="12"/>
          </p:nvPr>
        </p:nvSpPr>
        <p:spPr/>
        <p:txBody>
          <a:bodyPr/>
          <a:lstStyle/>
          <a:p>
            <a:pPr>
              <a:defRPr/>
            </a:pPr>
            <a:r>
              <a:rPr lang="en-US"/>
              <a:t>Slide </a:t>
            </a:r>
            <a:fld id="{71CC4E78-FA6F-47B9-A54E-47B57E29CE1F}" type="slidenum">
              <a:rPr lang="en-US"/>
              <a:pPr>
                <a:defRPr/>
              </a:pPr>
              <a:t>10</a:t>
            </a:fld>
            <a:endParaRPr lang="en-US"/>
          </a:p>
        </p:txBody>
      </p:sp>
      <p:sp>
        <p:nvSpPr>
          <p:cNvPr id="563202" name="Rectangle 2"/>
          <p:cNvSpPr>
            <a:spLocks noChangeArrowheads="1"/>
          </p:cNvSpPr>
          <p:nvPr/>
        </p:nvSpPr>
        <p:spPr bwMode="auto">
          <a:xfrm>
            <a:off x="428625" y="857250"/>
            <a:ext cx="8358188" cy="3786188"/>
          </a:xfrm>
          <a:prstGeom prst="rect">
            <a:avLst/>
          </a:prstGeom>
          <a:noFill/>
          <a:ln w="9525">
            <a:noFill/>
            <a:miter lim="800000"/>
            <a:headEnd/>
            <a:tailEnd/>
          </a:ln>
          <a:effectLst/>
        </p:spPr>
        <p:txBody>
          <a:bodyPr/>
          <a:lstStyle/>
          <a:p>
            <a:pPr marL="342900" indent="-342900">
              <a:spcBef>
                <a:spcPct val="20000"/>
              </a:spcBef>
              <a:buFontTx/>
              <a:buChar char="•"/>
              <a:defRPr/>
            </a:pPr>
            <a:r>
              <a:rPr lang="en-US" sz="2400" dirty="0">
                <a:latin typeface="Arial Unicode MS" pitchFamily="34" charset="-128"/>
              </a:rPr>
              <a:t>The AI-Search animation system</a:t>
            </a:r>
          </a:p>
          <a:p>
            <a:pPr marL="342900" indent="-342900">
              <a:spcBef>
                <a:spcPct val="20000"/>
              </a:spcBef>
              <a:defRPr/>
            </a:pPr>
            <a:r>
              <a:rPr lang="en-US" i="1" dirty="0">
                <a:latin typeface="Arial Unicode MS" pitchFamily="34" charset="-128"/>
              </a:rPr>
              <a:t>http://www.cs.rmit.edu.au/AI-Search/Product/</a:t>
            </a:r>
            <a:endParaRPr lang="en-US" sz="2400" dirty="0">
              <a:latin typeface="Arial Unicode MS" pitchFamily="34" charset="-128"/>
            </a:endParaRPr>
          </a:p>
          <a:p>
            <a:pPr marL="342900" indent="-342900">
              <a:spcBef>
                <a:spcPct val="20000"/>
              </a:spcBef>
              <a:buFontTx/>
              <a:buChar char="•"/>
              <a:defRPr/>
            </a:pPr>
            <a:r>
              <a:rPr lang="en-US" sz="2400" i="1" dirty="0">
                <a:latin typeface="Arial Unicode MS" pitchFamily="34" charset="-128"/>
              </a:rPr>
              <a:t>To examine Search strategies when they are applied to the 8puzzle</a:t>
            </a:r>
            <a:endParaRPr lang="en-US" sz="2400" dirty="0">
              <a:latin typeface="Arial Unicode MS" pitchFamily="34" charset="-128"/>
            </a:endParaRPr>
          </a:p>
          <a:p>
            <a:pPr marL="342900" indent="-342900">
              <a:spcBef>
                <a:spcPct val="20000"/>
              </a:spcBef>
              <a:buFontTx/>
              <a:buChar char="•"/>
              <a:defRPr/>
            </a:pPr>
            <a:r>
              <a:rPr lang="en-US" sz="2400" dirty="0">
                <a:latin typeface="Arial Unicode MS" pitchFamily="34" charset="-128"/>
              </a:rPr>
              <a:t>Compare </a:t>
            </a:r>
            <a:r>
              <a:rPr lang="en-US" sz="2400" dirty="0">
                <a:solidFill>
                  <a:schemeClr val="accent6"/>
                </a:solidFill>
                <a:latin typeface="Arial Unicode MS" pitchFamily="34" charset="-128"/>
              </a:rPr>
              <a:t>only </a:t>
            </a:r>
            <a:r>
              <a:rPr lang="en-US" sz="2400" dirty="0">
                <a:latin typeface="Arial Unicode MS" pitchFamily="34" charset="-128"/>
              </a:rPr>
              <a:t>DFS, BFS and A* (with only the two heuristics we saw in class ) </a:t>
            </a:r>
          </a:p>
          <a:p>
            <a:pPr marL="342900" indent="-342900">
              <a:spcBef>
                <a:spcPct val="20000"/>
              </a:spcBef>
              <a:buFontTx/>
              <a:buChar char="•"/>
              <a:defRPr/>
            </a:pPr>
            <a:endParaRPr lang="en-US" sz="2400" dirty="0">
              <a:latin typeface="Arial Unicode MS" pitchFamily="34" charset="-128"/>
            </a:endParaRPr>
          </a:p>
        </p:txBody>
      </p:sp>
      <p:sp>
        <p:nvSpPr>
          <p:cNvPr id="7181" name="Rectangle 3"/>
          <p:cNvSpPr>
            <a:spLocks noGrp="1" noChangeArrowheads="1"/>
          </p:cNvSpPr>
          <p:nvPr>
            <p:ph type="title"/>
          </p:nvPr>
        </p:nvSpPr>
        <p:spPr/>
        <p:txBody>
          <a:bodyPr/>
          <a:lstStyle/>
          <a:p>
            <a:pPr eaLnBrk="1" hangingPunct="1"/>
            <a:r>
              <a:rPr lang="en-US" i="1" smtClean="0"/>
              <a:t>DFS, BFS, A</a:t>
            </a:r>
            <a:r>
              <a:rPr lang="en-US" i="1" baseline="30000" smtClean="0"/>
              <a:t>*</a:t>
            </a:r>
            <a:r>
              <a:rPr lang="en-US" smtClean="0"/>
              <a:t> Animation Example</a:t>
            </a:r>
          </a:p>
        </p:txBody>
      </p:sp>
      <p:pic>
        <p:nvPicPr>
          <p:cNvPr id="7182" name="Picture 2"/>
          <p:cNvPicPr>
            <a:picLocks noChangeAspect="1" noChangeArrowheads="1"/>
          </p:cNvPicPr>
          <p:nvPr/>
        </p:nvPicPr>
        <p:blipFill>
          <a:blip r:embed="rId4" cstate="print"/>
          <a:srcRect r="34074" b="55704"/>
          <a:stretch>
            <a:fillRect/>
          </a:stretch>
        </p:blipFill>
        <p:spPr bwMode="auto">
          <a:xfrm>
            <a:off x="2786063" y="3357563"/>
            <a:ext cx="6357937" cy="3203575"/>
          </a:xfrm>
          <a:prstGeom prst="rect">
            <a:avLst/>
          </a:prstGeom>
          <a:noFill/>
          <a:ln w="9525" algn="ctr">
            <a:noFill/>
            <a:miter lim="800000"/>
            <a:headEnd/>
            <a:tailEnd/>
          </a:ln>
        </p:spPr>
      </p:pic>
      <p:sp>
        <p:nvSpPr>
          <p:cNvPr id="7183" name="Rectangle 2"/>
          <p:cNvSpPr>
            <a:spLocks noChangeArrowheads="1"/>
          </p:cNvSpPr>
          <p:nvPr/>
        </p:nvSpPr>
        <p:spPr bwMode="auto">
          <a:xfrm>
            <a:off x="0" y="3929063"/>
            <a:ext cx="5429250" cy="928687"/>
          </a:xfrm>
          <a:prstGeom prst="rect">
            <a:avLst/>
          </a:prstGeom>
          <a:noFill/>
          <a:ln w="9525">
            <a:noFill/>
            <a:miter lim="800000"/>
            <a:headEnd/>
            <a:tailEnd/>
          </a:ln>
        </p:spPr>
        <p:txBody>
          <a:bodyPr/>
          <a:lstStyle/>
          <a:p>
            <a:pPr marL="342900" indent="-342900">
              <a:spcBef>
                <a:spcPct val="20000"/>
              </a:spcBef>
              <a:buFontTx/>
              <a:buChar char="•"/>
            </a:pPr>
            <a:r>
              <a:rPr lang="en-US" sz="2400">
                <a:latin typeface="Arial Unicode MS" pitchFamily="34" charset="-128"/>
              </a:rPr>
              <a:t>With default  start state and goal</a:t>
            </a:r>
          </a:p>
          <a:p>
            <a:pPr marL="342900" indent="-342900">
              <a:spcBef>
                <a:spcPct val="20000"/>
              </a:spcBef>
              <a:buFontTx/>
              <a:buChar char="•"/>
            </a:pPr>
            <a:r>
              <a:rPr lang="en-US" sz="2400">
                <a:latin typeface="Arial Unicode MS" pitchFamily="34" charset="-128"/>
              </a:rPr>
              <a:t>DFS will  find </a:t>
            </a:r>
          </a:p>
          <a:p>
            <a:pPr marL="342900" indent="-342900">
              <a:spcBef>
                <a:spcPct val="20000"/>
              </a:spcBef>
            </a:pPr>
            <a:r>
              <a:rPr lang="en-US" sz="2400">
                <a:latin typeface="Arial Unicode MS" pitchFamily="34" charset="-128"/>
              </a:rPr>
              <a:t>Solution at depth 32</a:t>
            </a:r>
          </a:p>
          <a:p>
            <a:pPr marL="342900" indent="-342900">
              <a:spcBef>
                <a:spcPct val="20000"/>
              </a:spcBef>
              <a:buFont typeface="Arial" charset="0"/>
              <a:buChar char="•"/>
            </a:pPr>
            <a:r>
              <a:rPr lang="en-US" sz="2400">
                <a:latin typeface="Arial Unicode MS" pitchFamily="34" charset="-128"/>
              </a:rPr>
              <a:t>BFS will find </a:t>
            </a:r>
          </a:p>
          <a:p>
            <a:pPr marL="342900" indent="-342900">
              <a:spcBef>
                <a:spcPct val="20000"/>
              </a:spcBef>
            </a:pPr>
            <a:r>
              <a:rPr lang="en-US" sz="2400">
                <a:latin typeface="Arial Unicode MS" pitchFamily="34" charset="-128"/>
              </a:rPr>
              <a:t>Optimal solution depth 6</a:t>
            </a:r>
          </a:p>
          <a:p>
            <a:pPr marL="342900" indent="-342900">
              <a:spcBef>
                <a:spcPct val="20000"/>
              </a:spcBef>
              <a:buFont typeface="Arial" charset="0"/>
              <a:buChar char="•"/>
            </a:pPr>
            <a:r>
              <a:rPr lang="en-US" sz="2400">
                <a:latin typeface="Arial Unicode MS" pitchFamily="34" charset="-128"/>
              </a:rPr>
              <a:t>A* will also find opt. sol. expanding much less nodes</a:t>
            </a:r>
          </a:p>
          <a:p>
            <a:pPr marL="342900" indent="-342900">
              <a:spcBef>
                <a:spcPct val="20000"/>
              </a:spcBef>
              <a:buFontTx/>
              <a:buChar char="•"/>
            </a:pPr>
            <a:endParaRPr lang="en-US" sz="2400">
              <a:latin typeface="Arial Unicode MS" pitchFamily="34" charset="-12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9</a:t>
            </a:r>
          </a:p>
        </p:txBody>
      </p:sp>
      <p:sp>
        <p:nvSpPr>
          <p:cNvPr id="6" name="Slide Number Placeholder 5"/>
          <p:cNvSpPr>
            <a:spLocks noGrp="1"/>
          </p:cNvSpPr>
          <p:nvPr>
            <p:ph type="sldNum" sz="quarter" idx="12"/>
          </p:nvPr>
        </p:nvSpPr>
        <p:spPr/>
        <p:txBody>
          <a:bodyPr/>
          <a:lstStyle/>
          <a:p>
            <a:pPr>
              <a:defRPr/>
            </a:pPr>
            <a:r>
              <a:rPr lang="en-US"/>
              <a:t>Slide </a:t>
            </a:r>
            <a:fld id="{26EE389F-8A04-4411-A0C7-1D6DE77C9D77}" type="slidenum">
              <a:rPr lang="en-US"/>
              <a:pPr>
                <a:defRPr/>
              </a:pPr>
              <a:t>11</a:t>
            </a:fld>
            <a:endParaRPr lang="en-US"/>
          </a:p>
        </p:txBody>
      </p:sp>
      <p:sp>
        <p:nvSpPr>
          <p:cNvPr id="8197" name="Rectangle 2"/>
          <p:cNvSpPr>
            <a:spLocks noGrp="1" noChangeArrowheads="1"/>
          </p:cNvSpPr>
          <p:nvPr>
            <p:ph type="title"/>
          </p:nvPr>
        </p:nvSpPr>
        <p:spPr/>
        <p:txBody>
          <a:bodyPr/>
          <a:lstStyle/>
          <a:p>
            <a:pPr eaLnBrk="1" hangingPunct="1"/>
            <a:r>
              <a:rPr lang="en-US" smtClean="0"/>
              <a:t>nPuzzles are not always solvable</a:t>
            </a:r>
          </a:p>
        </p:txBody>
      </p:sp>
      <p:sp>
        <p:nvSpPr>
          <p:cNvPr id="8198" name="Rectangle 3"/>
          <p:cNvSpPr>
            <a:spLocks noGrp="1" noChangeArrowheads="1"/>
          </p:cNvSpPr>
          <p:nvPr>
            <p:ph type="body" idx="1"/>
          </p:nvPr>
        </p:nvSpPr>
        <p:spPr>
          <a:xfrm>
            <a:off x="323850" y="981075"/>
            <a:ext cx="8458200" cy="4233863"/>
          </a:xfrm>
        </p:spPr>
        <p:txBody>
          <a:bodyPr/>
          <a:lstStyle/>
          <a:p>
            <a:pPr eaLnBrk="1" hangingPunct="1"/>
            <a:r>
              <a:rPr lang="en-US" smtClean="0"/>
              <a:t>Half of the starting positions for the </a:t>
            </a:r>
            <a:r>
              <a:rPr lang="en-US" i="1" smtClean="0"/>
              <a:t>n</a:t>
            </a:r>
            <a:r>
              <a:rPr lang="en-US" smtClean="0"/>
              <a:t>-puzzle are impossible to resolve (for more info on 8puzzle) </a:t>
            </a:r>
            <a:r>
              <a:rPr lang="en-US" sz="2400" smtClean="0"/>
              <a:t>http://www.isle.org/~sbay/ics171/project/unsolvable</a:t>
            </a:r>
          </a:p>
          <a:p>
            <a:pPr eaLnBrk="1" hangingPunct="1"/>
            <a:endParaRPr lang="en-US" smtClean="0"/>
          </a:p>
          <a:p>
            <a:pPr eaLnBrk="1" hangingPunct="1"/>
            <a:endParaRPr lang="en-US" smtClean="0"/>
          </a:p>
          <a:p>
            <a:pPr eaLnBrk="1" hangingPunct="1">
              <a:buFontTx/>
              <a:buChar char="•"/>
            </a:pPr>
            <a:r>
              <a:rPr lang="en-US" sz="2400" smtClean="0"/>
              <a:t>So experiment with the AI-Search animation system with the default configurations. </a:t>
            </a:r>
          </a:p>
          <a:p>
            <a:pPr eaLnBrk="1" hangingPunct="1">
              <a:buFontTx/>
              <a:buChar char="•"/>
            </a:pPr>
            <a:r>
              <a:rPr lang="en-US" sz="2400" smtClean="0"/>
              <a:t>If you want to try new ones keep in mind that you may pick unsolvable problems</a:t>
            </a: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10</a:t>
            </a:r>
          </a:p>
        </p:txBody>
      </p:sp>
      <p:sp>
        <p:nvSpPr>
          <p:cNvPr id="6" name="Slide Number Placeholder 5"/>
          <p:cNvSpPr>
            <a:spLocks noGrp="1"/>
          </p:cNvSpPr>
          <p:nvPr>
            <p:ph type="sldNum" sz="quarter" idx="12"/>
          </p:nvPr>
        </p:nvSpPr>
        <p:spPr/>
        <p:txBody>
          <a:bodyPr/>
          <a:lstStyle/>
          <a:p>
            <a:pPr>
              <a:defRPr/>
            </a:pPr>
            <a:r>
              <a:rPr lang="en-US"/>
              <a:t>Slide </a:t>
            </a:r>
            <a:fld id="{8AEEE4B4-F2E8-44C9-BA3A-9D5C28E233D0}" type="slidenum">
              <a:rPr lang="en-US"/>
              <a:pPr>
                <a:defRPr/>
              </a:pPr>
              <a:t>12</a:t>
            </a:fld>
            <a:endParaRPr lang="en-US"/>
          </a:p>
        </p:txBody>
      </p:sp>
      <p:sp>
        <p:nvSpPr>
          <p:cNvPr id="21508" name="Rectangle 2"/>
          <p:cNvSpPr>
            <a:spLocks noGrp="1" noChangeArrowheads="1"/>
          </p:cNvSpPr>
          <p:nvPr>
            <p:ph type="title"/>
          </p:nvPr>
        </p:nvSpPr>
        <p:spPr/>
        <p:txBody>
          <a:bodyPr/>
          <a:lstStyle/>
          <a:p>
            <a:pPr eaLnBrk="1" hangingPunct="1"/>
            <a:r>
              <a:rPr lang="en-US" smtClean="0"/>
              <a:t>Lecture Overview</a:t>
            </a:r>
          </a:p>
        </p:txBody>
      </p:sp>
      <p:sp>
        <p:nvSpPr>
          <p:cNvPr id="474115" name="Rectangle 3"/>
          <p:cNvSpPr>
            <a:spLocks noGrp="1" noChangeArrowheads="1"/>
          </p:cNvSpPr>
          <p:nvPr>
            <p:ph type="body" idx="1"/>
          </p:nvPr>
        </p:nvSpPr>
        <p:spPr>
          <a:xfrm>
            <a:off x="357188" y="928688"/>
            <a:ext cx="8458200" cy="4495800"/>
          </a:xfrm>
        </p:spPr>
        <p:txBody>
          <a:bodyPr/>
          <a:lstStyle/>
          <a:p>
            <a:pPr eaLnBrk="1" hangingPunct="1">
              <a:buFontTx/>
              <a:buChar char="•"/>
              <a:defRPr/>
            </a:pPr>
            <a:r>
              <a:rPr lang="en-US" sz="4000" b="1" dirty="0" smtClean="0">
                <a:solidFill>
                  <a:schemeClr val="accent3">
                    <a:lumMod val="85000"/>
                  </a:schemeClr>
                </a:solidFill>
              </a:rPr>
              <a:t>Optimal Efficiency Example</a:t>
            </a:r>
          </a:p>
          <a:p>
            <a:pPr eaLnBrk="1" hangingPunct="1">
              <a:buFontTx/>
              <a:buChar char="•"/>
              <a:defRPr/>
            </a:pPr>
            <a:r>
              <a:rPr lang="en-US" sz="4000" b="1" dirty="0" smtClean="0">
                <a:solidFill>
                  <a:schemeClr val="accent3">
                    <a:lumMod val="85000"/>
                  </a:schemeClr>
                </a:solidFill>
              </a:rPr>
              <a:t>Pruning Cycles and Repeated states Examples</a:t>
            </a:r>
          </a:p>
          <a:p>
            <a:pPr eaLnBrk="1" hangingPunct="1">
              <a:buFontTx/>
              <a:buChar char="•"/>
              <a:defRPr/>
            </a:pPr>
            <a:r>
              <a:rPr lang="en-US" sz="4000" b="1" dirty="0" smtClean="0">
                <a:solidFill>
                  <a:schemeClr val="accent3">
                    <a:lumMod val="85000"/>
                  </a:schemeClr>
                </a:solidFill>
              </a:rPr>
              <a:t>Dynamic Programming</a:t>
            </a:r>
            <a:endParaRPr lang="en-US" sz="4000" dirty="0" smtClean="0">
              <a:solidFill>
                <a:schemeClr val="accent3">
                  <a:lumMod val="85000"/>
                </a:schemeClr>
              </a:solidFill>
            </a:endParaRPr>
          </a:p>
          <a:p>
            <a:pPr eaLnBrk="1" hangingPunct="1">
              <a:buFontTx/>
              <a:buChar char="•"/>
              <a:defRPr/>
            </a:pPr>
            <a:r>
              <a:rPr lang="en-US" sz="4000" dirty="0" smtClean="0">
                <a:solidFill>
                  <a:schemeClr val="accent3">
                    <a:lumMod val="85000"/>
                  </a:schemeClr>
                </a:solidFill>
              </a:rPr>
              <a:t>8-puzzle Applet</a:t>
            </a:r>
          </a:p>
          <a:p>
            <a:pPr eaLnBrk="1" hangingPunct="1">
              <a:buFontTx/>
              <a:buChar char="•"/>
              <a:defRPr/>
            </a:pPr>
            <a:r>
              <a:rPr lang="en-US" sz="4000" dirty="0" smtClean="0">
                <a:solidFill>
                  <a:schemeClr val="accent4"/>
                </a:solidFill>
              </a:rPr>
              <a:t>Search Recap</a:t>
            </a:r>
          </a:p>
          <a:p>
            <a:pPr eaLnBrk="1" hangingPunct="1">
              <a:buFontTx/>
              <a:buChar char="•"/>
              <a:defRPr/>
            </a:pPr>
            <a:endParaRPr lang="en-US" sz="4000" dirty="0" smtClean="0">
              <a:solidFill>
                <a:schemeClr val="bg2"/>
              </a:solidFill>
            </a:endParaRP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Footer Placeholder 5"/>
          <p:cNvSpPr>
            <a:spLocks noGrp="1"/>
          </p:cNvSpPr>
          <p:nvPr>
            <p:ph type="ftr" sz="quarter" idx="11"/>
          </p:nvPr>
        </p:nvSpPr>
        <p:spPr/>
        <p:txBody>
          <a:bodyPr/>
          <a:lstStyle/>
          <a:p>
            <a:pPr>
              <a:defRPr/>
            </a:pPr>
            <a:r>
              <a:rPr lang="en-US"/>
              <a:t>CPSC 322, Lecture 10</a:t>
            </a:r>
          </a:p>
        </p:txBody>
      </p:sp>
      <p:sp>
        <p:nvSpPr>
          <p:cNvPr id="92" name="Slide Number Placeholder 6"/>
          <p:cNvSpPr>
            <a:spLocks noGrp="1"/>
          </p:cNvSpPr>
          <p:nvPr>
            <p:ph type="sldNum" sz="quarter" idx="12"/>
          </p:nvPr>
        </p:nvSpPr>
        <p:spPr/>
        <p:txBody>
          <a:bodyPr/>
          <a:lstStyle/>
          <a:p>
            <a:pPr>
              <a:defRPr/>
            </a:pPr>
            <a:r>
              <a:rPr lang="en-US"/>
              <a:t>Slide </a:t>
            </a:r>
            <a:fld id="{DF8CC042-49A7-48CD-B0E3-AF14B28AEDC7}" type="slidenum">
              <a:rPr lang="en-US"/>
              <a:pPr>
                <a:defRPr/>
              </a:pPr>
              <a:t>13</a:t>
            </a:fld>
            <a:endParaRPr lang="en-US"/>
          </a:p>
        </p:txBody>
      </p:sp>
      <p:sp>
        <p:nvSpPr>
          <p:cNvPr id="9228" name="Rectangle 2"/>
          <p:cNvSpPr>
            <a:spLocks noGrp="1" noChangeArrowheads="1"/>
          </p:cNvSpPr>
          <p:nvPr>
            <p:ph type="title"/>
          </p:nvPr>
        </p:nvSpPr>
        <p:spPr>
          <a:xfrm>
            <a:off x="323850" y="0"/>
            <a:ext cx="8534400" cy="685800"/>
          </a:xfrm>
        </p:spPr>
        <p:txBody>
          <a:bodyPr/>
          <a:lstStyle/>
          <a:p>
            <a:pPr eaLnBrk="1" hangingPunct="1"/>
            <a:r>
              <a:rPr lang="en-US" smtClean="0"/>
              <a:t>Recap Search</a:t>
            </a:r>
          </a:p>
        </p:txBody>
      </p:sp>
      <p:sp>
        <p:nvSpPr>
          <p:cNvPr id="9229"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graphicFrame>
        <p:nvGraphicFramePr>
          <p:cNvPr id="565360" name="Group 112"/>
          <p:cNvGraphicFramePr>
            <a:graphicFrameLocks noGrp="1"/>
          </p:cNvGraphicFramePr>
          <p:nvPr>
            <p:ph sz="half" idx="2"/>
          </p:nvPr>
        </p:nvGraphicFramePr>
        <p:xfrm>
          <a:off x="184150" y="620713"/>
          <a:ext cx="8959850" cy="5425441"/>
        </p:xfrm>
        <a:graphic>
          <a:graphicData uri="http://schemas.openxmlformats.org/drawingml/2006/table">
            <a:tbl>
              <a:tblPr/>
              <a:tblGrid>
                <a:gridCol w="1704975"/>
                <a:gridCol w="1565275"/>
                <a:gridCol w="1657350"/>
                <a:gridCol w="1582738"/>
                <a:gridCol w="1296987"/>
                <a:gridCol w="1152525"/>
              </a:tblGrid>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Selection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Complete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Optimal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Space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DFS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LIFO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FIFO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IDS(C)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LIFO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4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LCFS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min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min h</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min 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B&amp;B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LIFO + pruning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IDA*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LIFO</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MBA*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smtClean="0">
                          <a:ln>
                            <a:noFill/>
                          </a:ln>
                          <a:solidFill>
                            <a:schemeClr val="tx1"/>
                          </a:solidFill>
                          <a:effectLst/>
                          <a:latin typeface="Arial Unicode MS" pitchFamily="34" charset="-128"/>
                        </a:rPr>
                        <a:t>min f</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Unicode MS" pitchFamily="34" charset="-128"/>
                        </a:rPr>
                        <a:t>Y</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smtClean="0">
                          <a:ln>
                            <a:noFill/>
                          </a:ln>
                          <a:solidFill>
                            <a:schemeClr val="tx1"/>
                          </a:solidFill>
                          <a:effectLst/>
                          <a:latin typeface="Arial Unicode MS" pitchFamily="34" charset="-128"/>
                        </a:rPr>
                        <a:t>O(</a:t>
                      </a:r>
                      <a:r>
                        <a:rPr kumimoji="0" lang="en-US" sz="2400" b="0" i="1" u="none" strike="noStrike" cap="none" normalizeH="0" baseline="0" dirty="0" err="1" smtClean="0">
                          <a:ln>
                            <a:noFill/>
                          </a:ln>
                          <a:solidFill>
                            <a:schemeClr val="tx1"/>
                          </a:solidFill>
                          <a:effectLst/>
                          <a:latin typeface="Arial Unicode MS" pitchFamily="34" charset="-128"/>
                        </a:rPr>
                        <a:t>b</a:t>
                      </a:r>
                      <a:r>
                        <a:rPr kumimoji="0" lang="en-US" sz="2400" b="0" i="1" u="none" strike="noStrike" cap="none" normalizeH="0" baseline="30000" dirty="0" err="1" smtClean="0">
                          <a:ln>
                            <a:noFill/>
                          </a:ln>
                          <a:solidFill>
                            <a:schemeClr val="tx1"/>
                          </a:solidFill>
                          <a:effectLst/>
                          <a:latin typeface="Arial Unicode MS" pitchFamily="34" charset="-128"/>
                        </a:rPr>
                        <a:t>m</a:t>
                      </a:r>
                      <a:r>
                        <a:rPr kumimoji="0" lang="en-US" sz="2400" b="0" i="1" u="none" strike="noStrike" cap="none" normalizeH="0" baseline="0" dirty="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Footer Placeholder 5"/>
          <p:cNvSpPr>
            <a:spLocks noGrp="1"/>
          </p:cNvSpPr>
          <p:nvPr>
            <p:ph type="ftr" sz="quarter" idx="11"/>
          </p:nvPr>
        </p:nvSpPr>
        <p:spPr/>
        <p:txBody>
          <a:bodyPr/>
          <a:lstStyle/>
          <a:p>
            <a:pPr>
              <a:defRPr/>
            </a:pPr>
            <a:r>
              <a:rPr lang="en-US"/>
              <a:t>CPSC 322, Lecture 10</a:t>
            </a:r>
          </a:p>
        </p:txBody>
      </p:sp>
      <p:sp>
        <p:nvSpPr>
          <p:cNvPr id="80" name="Slide Number Placeholder 6"/>
          <p:cNvSpPr>
            <a:spLocks noGrp="1"/>
          </p:cNvSpPr>
          <p:nvPr>
            <p:ph type="sldNum" sz="quarter" idx="12"/>
          </p:nvPr>
        </p:nvSpPr>
        <p:spPr/>
        <p:txBody>
          <a:bodyPr/>
          <a:lstStyle/>
          <a:p>
            <a:pPr>
              <a:defRPr/>
            </a:pPr>
            <a:r>
              <a:rPr lang="en-US"/>
              <a:t>Slide </a:t>
            </a:r>
            <a:fld id="{6A0E1D47-2067-47E6-8ABC-5F135BCDC32D}" type="slidenum">
              <a:rPr lang="en-US"/>
              <a:pPr>
                <a:defRPr/>
              </a:pPr>
              <a:t>14</a:t>
            </a:fld>
            <a:endParaRPr lang="en-US"/>
          </a:p>
        </p:txBody>
      </p:sp>
      <p:sp>
        <p:nvSpPr>
          <p:cNvPr id="10247" name="Rectangle 2"/>
          <p:cNvSpPr>
            <a:spLocks noGrp="1" noChangeArrowheads="1"/>
          </p:cNvSpPr>
          <p:nvPr>
            <p:ph type="title"/>
          </p:nvPr>
        </p:nvSpPr>
        <p:spPr>
          <a:xfrm>
            <a:off x="323850" y="0"/>
            <a:ext cx="8534400" cy="685800"/>
          </a:xfrm>
        </p:spPr>
        <p:txBody>
          <a:bodyPr/>
          <a:lstStyle/>
          <a:p>
            <a:pPr eaLnBrk="1" hangingPunct="1"/>
            <a:r>
              <a:rPr lang="en-US" smtClean="0"/>
              <a:t>Recap Search </a:t>
            </a:r>
            <a:r>
              <a:rPr lang="en-US" sz="3200" smtClean="0"/>
              <a:t>(some qualifications)</a:t>
            </a:r>
          </a:p>
        </p:txBody>
      </p:sp>
      <p:sp>
        <p:nvSpPr>
          <p:cNvPr id="10248"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graphicFrame>
        <p:nvGraphicFramePr>
          <p:cNvPr id="544932" name="Group 164"/>
          <p:cNvGraphicFramePr>
            <a:graphicFrameLocks noGrp="1"/>
          </p:cNvGraphicFramePr>
          <p:nvPr>
            <p:ph sz="half" idx="2"/>
          </p:nvPr>
        </p:nvGraphicFramePr>
        <p:xfrm>
          <a:off x="149225" y="838200"/>
          <a:ext cx="8820150" cy="5308601"/>
        </p:xfrm>
        <a:graphic>
          <a:graphicData uri="http://schemas.openxmlformats.org/drawingml/2006/table">
            <a:tbl>
              <a:tblPr/>
              <a:tblGrid>
                <a:gridCol w="1704975"/>
                <a:gridCol w="1878013"/>
                <a:gridCol w="1738312"/>
                <a:gridCol w="1503363"/>
                <a:gridCol w="1995487"/>
              </a:tblGrid>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Complete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Optimal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Space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DFS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IDS(C)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4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LCFS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r>
                        <a:rPr kumimoji="0" lang="en-US" sz="2400" b="1" i="0" u="none" strike="noStrike" cap="none" normalizeH="0" baseline="0" smtClean="0">
                          <a:ln>
                            <a:noFill/>
                          </a:ln>
                          <a:solidFill>
                            <a:schemeClr val="accent2"/>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r>
                        <a:rPr kumimoji="0" lang="en-US" sz="2400" b="1" i="0" u="none" strike="noStrike" cap="none" normalizeH="0" baseline="0" smtClean="0">
                          <a:ln>
                            <a:noFill/>
                          </a:ln>
                          <a:solidFill>
                            <a:schemeClr val="accent2"/>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B&amp;B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r>
                        <a:rPr kumimoji="0" lang="en-US" sz="2400" b="1" i="0" u="none" strike="noStrike" cap="none" normalizeH="0" baseline="0" smtClean="0">
                          <a:ln>
                            <a:noFill/>
                          </a:ln>
                          <a:solidFill>
                            <a:schemeClr val="accent2"/>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IDA*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MBA*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Unicode MS" pitchFamily="34" charset="-128"/>
                        </a:rPr>
                        <a:t>Y</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smtClean="0">
                          <a:ln>
                            <a:noFill/>
                          </a:ln>
                          <a:solidFill>
                            <a:schemeClr val="tx1"/>
                          </a:solidFill>
                          <a:effectLst/>
                          <a:latin typeface="Arial Unicode MS" pitchFamily="34" charset="-128"/>
                        </a:rPr>
                        <a:t>O(</a:t>
                      </a:r>
                      <a:r>
                        <a:rPr kumimoji="0" lang="en-US" sz="2400" b="0" i="1" u="none" strike="noStrike" cap="none" normalizeH="0" baseline="0" dirty="0" err="1" smtClean="0">
                          <a:ln>
                            <a:noFill/>
                          </a:ln>
                          <a:solidFill>
                            <a:schemeClr val="tx1"/>
                          </a:solidFill>
                          <a:effectLst/>
                          <a:latin typeface="Arial Unicode MS" pitchFamily="34" charset="-128"/>
                        </a:rPr>
                        <a:t>b</a:t>
                      </a:r>
                      <a:r>
                        <a:rPr kumimoji="0" lang="en-US" sz="2400" b="0" i="1" u="none" strike="noStrike" cap="none" normalizeH="0" baseline="30000" dirty="0" err="1" smtClean="0">
                          <a:ln>
                            <a:noFill/>
                          </a:ln>
                          <a:solidFill>
                            <a:schemeClr val="tx1"/>
                          </a:solidFill>
                          <a:effectLst/>
                          <a:latin typeface="Arial Unicode MS" pitchFamily="34" charset="-128"/>
                        </a:rPr>
                        <a:t>m</a:t>
                      </a:r>
                      <a:r>
                        <a:rPr kumimoji="0" lang="en-US" sz="2400" b="0" i="1" u="none" strike="noStrike" cap="none" normalizeH="0" baseline="0" dirty="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Footer Placeholder 5"/>
          <p:cNvSpPr>
            <a:spLocks noGrp="1"/>
          </p:cNvSpPr>
          <p:nvPr>
            <p:ph type="ftr" sz="quarter" idx="11"/>
          </p:nvPr>
        </p:nvSpPr>
        <p:spPr/>
        <p:txBody>
          <a:bodyPr/>
          <a:lstStyle/>
          <a:p>
            <a:pPr>
              <a:defRPr/>
            </a:pPr>
            <a:r>
              <a:rPr lang="en-US"/>
              <a:t>CPSC 322, Lecture 10</a:t>
            </a:r>
          </a:p>
        </p:txBody>
      </p:sp>
      <p:sp>
        <p:nvSpPr>
          <p:cNvPr id="80" name="Slide Number Placeholder 6"/>
          <p:cNvSpPr>
            <a:spLocks noGrp="1"/>
          </p:cNvSpPr>
          <p:nvPr>
            <p:ph type="sldNum" sz="quarter" idx="12"/>
          </p:nvPr>
        </p:nvSpPr>
        <p:spPr/>
        <p:txBody>
          <a:bodyPr/>
          <a:lstStyle/>
          <a:p>
            <a:pPr>
              <a:defRPr/>
            </a:pPr>
            <a:r>
              <a:rPr lang="en-US"/>
              <a:t>Slide </a:t>
            </a:r>
            <a:fld id="{38BB6F47-B50B-4C8D-B1F0-75F84C9DC2DC}" type="slidenum">
              <a:rPr lang="en-US"/>
              <a:pPr>
                <a:defRPr/>
              </a:pPr>
              <a:t>15</a:t>
            </a:fld>
            <a:endParaRPr lang="en-US"/>
          </a:p>
        </p:txBody>
      </p:sp>
      <p:sp>
        <p:nvSpPr>
          <p:cNvPr id="11272" name="Rectangle 2"/>
          <p:cNvSpPr>
            <a:spLocks noGrp="1" noChangeArrowheads="1"/>
          </p:cNvSpPr>
          <p:nvPr>
            <p:ph type="title"/>
          </p:nvPr>
        </p:nvSpPr>
        <p:spPr>
          <a:xfrm>
            <a:off x="323850" y="0"/>
            <a:ext cx="8534400" cy="685800"/>
          </a:xfrm>
        </p:spPr>
        <p:txBody>
          <a:bodyPr/>
          <a:lstStyle/>
          <a:p>
            <a:pPr eaLnBrk="1" hangingPunct="1"/>
            <a:r>
              <a:rPr lang="en-US" smtClean="0"/>
              <a:t>Search in Practice</a:t>
            </a:r>
          </a:p>
        </p:txBody>
      </p:sp>
      <p:sp>
        <p:nvSpPr>
          <p:cNvPr id="11273" name="Rectangle 3"/>
          <p:cNvSpPr>
            <a:spLocks noGrp="1" noChangeArrowheads="1"/>
          </p:cNvSpPr>
          <p:nvPr>
            <p:ph type="body" sz="half" idx="1"/>
          </p:nvPr>
        </p:nvSpPr>
        <p:spPr/>
        <p:txBody>
          <a:bodyPr/>
          <a:lstStyle/>
          <a:p>
            <a:pPr lvl="1" eaLnBrk="1" hangingPunct="1">
              <a:lnSpc>
                <a:spcPct val="60000"/>
              </a:lnSpc>
              <a:buFontTx/>
              <a:buNone/>
            </a:pPr>
            <a:endParaRPr lang="en-US" sz="1800" smtClean="0"/>
          </a:p>
          <a:p>
            <a:pPr marL="0" indent="0" eaLnBrk="1" hangingPunct="1">
              <a:buFontTx/>
              <a:buChar char="•"/>
            </a:pPr>
            <a:endParaRPr lang="en-US" sz="2000" smtClean="0"/>
          </a:p>
          <a:p>
            <a:pPr lvl="1" eaLnBrk="1" hangingPunct="1"/>
            <a:endParaRPr lang="en-US" sz="1800" smtClean="0"/>
          </a:p>
        </p:txBody>
      </p:sp>
      <p:graphicFrame>
        <p:nvGraphicFramePr>
          <p:cNvPr id="563204" name="Group 4"/>
          <p:cNvGraphicFramePr>
            <a:graphicFrameLocks noGrp="1"/>
          </p:cNvGraphicFramePr>
          <p:nvPr>
            <p:ph sz="half" idx="2"/>
          </p:nvPr>
        </p:nvGraphicFramePr>
        <p:xfrm>
          <a:off x="149225" y="838200"/>
          <a:ext cx="8820150" cy="5892801"/>
        </p:xfrm>
        <a:graphic>
          <a:graphicData uri="http://schemas.openxmlformats.org/drawingml/2006/table">
            <a:tbl>
              <a:tblPr/>
              <a:tblGrid>
                <a:gridCol w="1704975"/>
                <a:gridCol w="1878013"/>
                <a:gridCol w="1738312"/>
                <a:gridCol w="1503363"/>
                <a:gridCol w="1995487"/>
              </a:tblGrid>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Complete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Optimal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Time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Space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270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DFS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86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Unicode MS" pitchFamily="34" charset="-128"/>
                        </a:rPr>
                        <a:t>IDS(C)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43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LCFS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BFS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38576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Unicode MS" pitchFamily="34" charset="-128"/>
                        </a:rPr>
                        <a:t>B&amp;B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Unicode MS" pitchFamily="34" charset="-128"/>
                        </a:rPr>
                        <a:t>IDA*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rgbClr val="008000"/>
                          </a:solidFill>
                          <a:effectLst/>
                          <a:latin typeface="Arial Unicode MS" pitchFamily="34" charset="-128"/>
                        </a:rPr>
                        <a:t>O(mb)</a:t>
                      </a:r>
                      <a:endParaRPr kumimoji="0" lang="en-US" sz="2400" b="0" i="0" u="none" strike="noStrike" cap="none" normalizeH="0" baseline="0" smtClean="0">
                        <a:ln>
                          <a:noFill/>
                        </a:ln>
                        <a:solidFill>
                          <a:srgbClr val="008000"/>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accent2"/>
                          </a:solidFill>
                          <a:effectLst/>
                          <a:latin typeface="Arial Unicode MS" pitchFamily="34" charset="-128"/>
                        </a:rPr>
                        <a:t>MBA*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Unicode MS" pitchFamily="34" charset="-128"/>
                        </a:rPr>
                        <a:t>Y</a:t>
                      </a:r>
                      <a:endParaRPr kumimoji="0" lang="en-US" sz="2400" b="0" i="0" u="none" strike="noStrike" cap="none" normalizeH="0" baseline="0" dirty="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a:t>
                      </a:r>
                      <a:r>
                        <a:rPr kumimoji="0" lang="en-US" sz="2400" b="0" i="1" u="none" strike="noStrike" cap="none" normalizeH="0" baseline="0" smtClean="0">
                          <a:ln>
                            <a:noFill/>
                          </a:ln>
                          <a:solidFill>
                            <a:schemeClr val="tx1"/>
                          </a:solidFill>
                          <a:effectLst/>
                          <a:latin typeface="Arial Unicode MS" pitchFamily="34" charset="-128"/>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FFFFF"/>
                    </a:solidFill>
                  </a:tcPr>
                </a:tc>
              </a:tr>
              <a:tr h="5842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BDS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Unicode MS" pitchFamily="34" charset="-128"/>
                        </a:rPr>
                        <a:t>Y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m/2</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F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smtClean="0">
                          <a:ln>
                            <a:noFill/>
                          </a:ln>
                          <a:solidFill>
                            <a:schemeClr val="tx1"/>
                          </a:solidFill>
                          <a:effectLst/>
                          <a:latin typeface="Arial Unicode MS" pitchFamily="34" charset="-128"/>
                        </a:rPr>
                        <a:t>O(b</a:t>
                      </a:r>
                      <a:r>
                        <a:rPr kumimoji="0" lang="en-US" sz="2400" b="0" i="1" u="none" strike="noStrike" cap="none" normalizeH="0" baseline="30000" smtClean="0">
                          <a:ln>
                            <a:noFill/>
                          </a:ln>
                          <a:solidFill>
                            <a:schemeClr val="tx1"/>
                          </a:solidFill>
                          <a:effectLst/>
                          <a:latin typeface="Arial Unicode MS" pitchFamily="34" charset="-128"/>
                        </a:rPr>
                        <a:t>m/2</a:t>
                      </a:r>
                      <a:r>
                        <a:rPr kumimoji="0" lang="en-US" sz="2400" b="0" i="1" u="none" strike="noStrike" cap="none" normalizeH="0" baseline="0" smtClean="0">
                          <a:ln>
                            <a:noFill/>
                          </a:ln>
                          <a:solidFill>
                            <a:schemeClr val="tx1"/>
                          </a:solidFill>
                          <a:effectLst/>
                          <a:latin typeface="Arial Unicode MS" pitchFamily="34" charset="-128"/>
                        </a:rPr>
                        <a:t>)</a:t>
                      </a:r>
                      <a:endParaRPr kumimoji="0" lang="en-US" sz="2400" b="0" i="0" u="none" strike="noStrike" cap="none" normalizeH="0" baseline="0" smtClean="0">
                        <a:ln>
                          <a:noFill/>
                        </a:ln>
                        <a:solidFill>
                          <a:schemeClr val="tx1"/>
                        </a:solidFill>
                        <a:effectLst/>
                        <a:latin typeface="Arial Unicode MS" pitchFamily="34" charset="-128"/>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FFFFF"/>
                    </a:solidFill>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4"/>
          <p:cNvSpPr>
            <a:spLocks noGrp="1"/>
          </p:cNvSpPr>
          <p:nvPr>
            <p:ph type="ftr" sz="quarter" idx="11"/>
          </p:nvPr>
        </p:nvSpPr>
        <p:spPr/>
        <p:txBody>
          <a:bodyPr/>
          <a:lstStyle/>
          <a:p>
            <a:pPr>
              <a:defRPr/>
            </a:pPr>
            <a:r>
              <a:rPr lang="en-US"/>
              <a:t>CPSC 322, Lecture 10</a:t>
            </a:r>
          </a:p>
        </p:txBody>
      </p:sp>
      <p:sp>
        <p:nvSpPr>
          <p:cNvPr id="18" name="Slide Number Placeholder 5"/>
          <p:cNvSpPr>
            <a:spLocks noGrp="1"/>
          </p:cNvSpPr>
          <p:nvPr>
            <p:ph type="sldNum" sz="quarter" idx="12"/>
          </p:nvPr>
        </p:nvSpPr>
        <p:spPr/>
        <p:txBody>
          <a:bodyPr/>
          <a:lstStyle/>
          <a:p>
            <a:pPr>
              <a:defRPr/>
            </a:pPr>
            <a:r>
              <a:rPr lang="en-US"/>
              <a:t>Slide </a:t>
            </a:r>
            <a:fld id="{F29D02BB-A8B4-4518-BB81-0B4AC70474AB}" type="slidenum">
              <a:rPr lang="en-US"/>
              <a:pPr>
                <a:defRPr/>
              </a:pPr>
              <a:t>16</a:t>
            </a:fld>
            <a:endParaRPr lang="en-US"/>
          </a:p>
        </p:txBody>
      </p:sp>
      <p:sp>
        <p:nvSpPr>
          <p:cNvPr id="12306" name="Rectangle 2"/>
          <p:cNvSpPr>
            <a:spLocks noGrp="1" noChangeArrowheads="1"/>
          </p:cNvSpPr>
          <p:nvPr>
            <p:ph type="title"/>
          </p:nvPr>
        </p:nvSpPr>
        <p:spPr/>
        <p:txBody>
          <a:bodyPr/>
          <a:lstStyle/>
          <a:p>
            <a:pPr eaLnBrk="1" hangingPunct="1"/>
            <a:r>
              <a:rPr lang="en-US" smtClean="0"/>
              <a:t>Search in Practice (cont’)</a:t>
            </a:r>
            <a:endParaRPr lang="en-US" i="1" baseline="30000" smtClean="0"/>
          </a:p>
        </p:txBody>
      </p:sp>
      <p:sp>
        <p:nvSpPr>
          <p:cNvPr id="12307" name="Rectangle 3"/>
          <p:cNvSpPr>
            <a:spLocks noGrp="1" noChangeArrowheads="1"/>
          </p:cNvSpPr>
          <p:nvPr>
            <p:ph type="body" idx="1"/>
          </p:nvPr>
        </p:nvSpPr>
        <p:spPr>
          <a:xfrm>
            <a:off x="1143000" y="714375"/>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12308" name="Rectangle 4"/>
          <p:cNvSpPr>
            <a:spLocks noChangeArrowheads="1"/>
          </p:cNvSpPr>
          <p:nvPr/>
        </p:nvSpPr>
        <p:spPr bwMode="auto">
          <a:xfrm>
            <a:off x="0" y="620713"/>
            <a:ext cx="8458200" cy="4495800"/>
          </a:xfrm>
          <a:prstGeom prst="rect">
            <a:avLst/>
          </a:prstGeom>
          <a:noFill/>
          <a:ln w="9525">
            <a:noFill/>
            <a:miter lim="800000"/>
            <a:headEnd/>
            <a:tailEnd/>
          </a:ln>
        </p:spPr>
        <p:txBody>
          <a:bodyPr/>
          <a:lstStyle/>
          <a:p>
            <a:pPr marL="342900" indent="-342900">
              <a:spcBef>
                <a:spcPct val="20000"/>
              </a:spcBef>
            </a:pPr>
            <a:endParaRPr lang="en-US" b="0">
              <a:latin typeface="Arial Unicode MS" pitchFamily="34" charset="-128"/>
            </a:endParaRPr>
          </a:p>
        </p:txBody>
      </p:sp>
      <p:sp>
        <p:nvSpPr>
          <p:cNvPr id="12309" name="Line 9"/>
          <p:cNvSpPr>
            <a:spLocks noChangeShapeType="1"/>
          </p:cNvSpPr>
          <p:nvPr/>
        </p:nvSpPr>
        <p:spPr bwMode="auto">
          <a:xfrm flipV="1">
            <a:off x="2214563" y="1285875"/>
            <a:ext cx="2714625" cy="939800"/>
          </a:xfrm>
          <a:prstGeom prst="line">
            <a:avLst/>
          </a:prstGeom>
          <a:noFill/>
          <a:ln w="9525">
            <a:solidFill>
              <a:schemeClr val="tx1"/>
            </a:solidFill>
            <a:round/>
            <a:headEnd/>
            <a:tailEnd type="triangle" w="med" len="med"/>
          </a:ln>
        </p:spPr>
        <p:txBody>
          <a:bodyPr>
            <a:spAutoFit/>
          </a:bodyPr>
          <a:lstStyle/>
          <a:p>
            <a:endParaRPr lang="en-US"/>
          </a:p>
        </p:txBody>
      </p:sp>
      <p:sp>
        <p:nvSpPr>
          <p:cNvPr id="12310" name="Line 10"/>
          <p:cNvSpPr>
            <a:spLocks noChangeShapeType="1"/>
          </p:cNvSpPr>
          <p:nvPr/>
        </p:nvSpPr>
        <p:spPr bwMode="auto">
          <a:xfrm>
            <a:off x="2143125" y="2214563"/>
            <a:ext cx="1724025" cy="1301750"/>
          </a:xfrm>
          <a:prstGeom prst="line">
            <a:avLst/>
          </a:prstGeom>
          <a:noFill/>
          <a:ln w="9525">
            <a:solidFill>
              <a:schemeClr val="tx1"/>
            </a:solidFill>
            <a:round/>
            <a:headEnd/>
            <a:tailEnd type="triangle" w="med" len="med"/>
          </a:ln>
        </p:spPr>
        <p:txBody>
          <a:bodyPr>
            <a:spAutoFit/>
          </a:bodyPr>
          <a:lstStyle/>
          <a:p>
            <a:endParaRPr lang="en-US"/>
          </a:p>
        </p:txBody>
      </p:sp>
      <p:sp>
        <p:nvSpPr>
          <p:cNvPr id="12311" name="Line 11"/>
          <p:cNvSpPr>
            <a:spLocks noChangeShapeType="1"/>
          </p:cNvSpPr>
          <p:nvPr/>
        </p:nvSpPr>
        <p:spPr bwMode="auto">
          <a:xfrm flipV="1">
            <a:off x="3867150" y="2219325"/>
            <a:ext cx="2160588" cy="1296988"/>
          </a:xfrm>
          <a:prstGeom prst="line">
            <a:avLst/>
          </a:prstGeom>
          <a:noFill/>
          <a:ln w="9525">
            <a:solidFill>
              <a:schemeClr val="tx1"/>
            </a:solidFill>
            <a:round/>
            <a:headEnd/>
            <a:tailEnd type="triangle" w="med" len="med"/>
          </a:ln>
        </p:spPr>
        <p:txBody>
          <a:bodyPr wrap="none">
            <a:spAutoFit/>
          </a:bodyPr>
          <a:lstStyle/>
          <a:p>
            <a:endParaRPr lang="en-US"/>
          </a:p>
        </p:txBody>
      </p:sp>
      <p:sp>
        <p:nvSpPr>
          <p:cNvPr id="12312" name="Line 12"/>
          <p:cNvSpPr>
            <a:spLocks noChangeShapeType="1"/>
          </p:cNvSpPr>
          <p:nvPr/>
        </p:nvSpPr>
        <p:spPr bwMode="auto">
          <a:xfrm>
            <a:off x="3867150" y="3516313"/>
            <a:ext cx="1800225" cy="792162"/>
          </a:xfrm>
          <a:prstGeom prst="line">
            <a:avLst/>
          </a:prstGeom>
          <a:noFill/>
          <a:ln w="9525">
            <a:solidFill>
              <a:schemeClr val="tx1"/>
            </a:solidFill>
            <a:round/>
            <a:headEnd/>
            <a:tailEnd type="triangle" w="med" len="med"/>
          </a:ln>
        </p:spPr>
        <p:txBody>
          <a:bodyPr>
            <a:spAutoFit/>
          </a:bodyPr>
          <a:lstStyle/>
          <a:p>
            <a:endParaRPr lang="en-US"/>
          </a:p>
        </p:txBody>
      </p:sp>
      <p:sp>
        <p:nvSpPr>
          <p:cNvPr id="12313" name="Line 13"/>
          <p:cNvSpPr>
            <a:spLocks noChangeShapeType="1"/>
          </p:cNvSpPr>
          <p:nvPr/>
        </p:nvSpPr>
        <p:spPr bwMode="auto">
          <a:xfrm flipV="1">
            <a:off x="6072188" y="3357563"/>
            <a:ext cx="1801812" cy="1152525"/>
          </a:xfrm>
          <a:prstGeom prst="line">
            <a:avLst/>
          </a:prstGeom>
          <a:noFill/>
          <a:ln w="9525">
            <a:solidFill>
              <a:schemeClr val="tx1"/>
            </a:solidFill>
            <a:round/>
            <a:headEnd/>
            <a:tailEnd type="triangle" w="med" len="med"/>
          </a:ln>
        </p:spPr>
        <p:txBody>
          <a:bodyPr wrap="none">
            <a:spAutoFit/>
          </a:bodyPr>
          <a:lstStyle/>
          <a:p>
            <a:endParaRPr lang="en-US"/>
          </a:p>
        </p:txBody>
      </p:sp>
      <p:sp>
        <p:nvSpPr>
          <p:cNvPr id="12314" name="Line 14"/>
          <p:cNvSpPr>
            <a:spLocks noChangeShapeType="1"/>
          </p:cNvSpPr>
          <p:nvPr/>
        </p:nvSpPr>
        <p:spPr bwMode="auto">
          <a:xfrm>
            <a:off x="5667375" y="4308475"/>
            <a:ext cx="2449513" cy="1079500"/>
          </a:xfrm>
          <a:prstGeom prst="line">
            <a:avLst/>
          </a:prstGeom>
          <a:noFill/>
          <a:ln w="9525">
            <a:solidFill>
              <a:schemeClr val="tx1"/>
            </a:solidFill>
            <a:round/>
            <a:headEnd/>
            <a:tailEnd type="triangle" w="med" len="med"/>
          </a:ln>
        </p:spPr>
        <p:txBody>
          <a:bodyPr>
            <a:spAutoFit/>
          </a:bodyPr>
          <a:lstStyle/>
          <a:p>
            <a:endParaRPr lang="en-US"/>
          </a:p>
        </p:txBody>
      </p:sp>
      <p:sp>
        <p:nvSpPr>
          <p:cNvPr id="12315" name="Rectangle 15"/>
          <p:cNvSpPr>
            <a:spLocks noChangeArrowheads="1"/>
          </p:cNvSpPr>
          <p:nvPr/>
        </p:nvSpPr>
        <p:spPr bwMode="auto">
          <a:xfrm>
            <a:off x="428625" y="2928938"/>
            <a:ext cx="4286250" cy="1312862"/>
          </a:xfrm>
          <a:prstGeom prst="rect">
            <a:avLst/>
          </a:prstGeom>
          <a:noFill/>
          <a:ln w="9525">
            <a:noFill/>
            <a:miter lim="800000"/>
            <a:headEnd/>
            <a:tailEnd/>
          </a:ln>
        </p:spPr>
        <p:txBody>
          <a:bodyPr anchor="ctr"/>
          <a:lstStyle/>
          <a:p>
            <a:pPr marL="457200" indent="-685800">
              <a:spcAft>
                <a:spcPct val="20000"/>
              </a:spcAft>
            </a:pPr>
            <a:r>
              <a:rPr lang="en-US">
                <a:latin typeface="Arial Unicode MS" pitchFamily="34" charset="-128"/>
              </a:rPr>
              <a:t/>
            </a:r>
            <a:br>
              <a:rPr lang="en-US">
                <a:latin typeface="Arial Unicode MS" pitchFamily="34" charset="-128"/>
              </a:rPr>
            </a:br>
            <a:r>
              <a:rPr lang="en-US">
                <a:latin typeface="Arial Unicode MS" pitchFamily="34" charset="-128"/>
              </a:rPr>
              <a:t>Many paths to solution, no  </a:t>
            </a:r>
            <a:r>
              <a:rPr lang="en-US" sz="3600">
                <a:latin typeface="Arial Unicode MS" pitchFamily="34" charset="-128"/>
                <a:ea typeface="Arial Unicode MS" pitchFamily="34" charset="-128"/>
                <a:cs typeface="Arial Unicode MS" pitchFamily="34" charset="-128"/>
              </a:rPr>
              <a:t>∞</a:t>
            </a:r>
            <a:r>
              <a:rPr lang="en-US">
                <a:latin typeface="Arial Unicode MS" pitchFamily="34" charset="-128"/>
                <a:ea typeface="Arial Unicode MS" pitchFamily="34" charset="-128"/>
                <a:cs typeface="Arial Unicode MS" pitchFamily="34" charset="-128"/>
              </a:rPr>
              <a:t> </a:t>
            </a:r>
            <a:r>
              <a:rPr lang="en-US">
                <a:latin typeface="Arial Unicode MS" pitchFamily="34" charset="-128"/>
              </a:rPr>
              <a:t>paths?</a:t>
            </a:r>
            <a:br>
              <a:rPr lang="en-US">
                <a:latin typeface="Arial Unicode MS" pitchFamily="34" charset="-128"/>
              </a:rPr>
            </a:br>
            <a:endParaRPr lang="en-US" i="1" baseline="30000">
              <a:latin typeface="Arial Unicode MS" pitchFamily="34" charset="-128"/>
            </a:endParaRPr>
          </a:p>
        </p:txBody>
      </p:sp>
      <p:sp>
        <p:nvSpPr>
          <p:cNvPr id="12316" name="Rectangle 15"/>
          <p:cNvSpPr>
            <a:spLocks noChangeArrowheads="1"/>
          </p:cNvSpPr>
          <p:nvPr/>
        </p:nvSpPr>
        <p:spPr bwMode="auto">
          <a:xfrm>
            <a:off x="214313" y="2143125"/>
            <a:ext cx="2071687" cy="500063"/>
          </a:xfrm>
          <a:prstGeom prst="rect">
            <a:avLst/>
          </a:prstGeom>
          <a:noFill/>
          <a:ln w="9525">
            <a:noFill/>
            <a:miter lim="800000"/>
            <a:headEnd/>
            <a:tailEnd/>
          </a:ln>
        </p:spPr>
        <p:txBody>
          <a:bodyPr anchor="ctr"/>
          <a:lstStyle/>
          <a:p>
            <a:pPr marL="685800" indent="-685800">
              <a:spcAft>
                <a:spcPct val="20000"/>
              </a:spcAft>
            </a:pPr>
            <a:r>
              <a:rPr lang="en-US">
                <a:latin typeface="Arial Unicode MS" pitchFamily="34" charset="-128"/>
              </a:rPr>
              <a:t>Informed?</a:t>
            </a:r>
            <a:br>
              <a:rPr lang="en-US">
                <a:latin typeface="Arial Unicode MS" pitchFamily="34" charset="-128"/>
              </a:rPr>
            </a:br>
            <a:r>
              <a:rPr lang="en-US">
                <a:latin typeface="Arial Unicode MS" pitchFamily="34" charset="-128"/>
              </a:rPr>
              <a:t/>
            </a:r>
            <a:br>
              <a:rPr lang="en-US">
                <a:latin typeface="Arial Unicode MS" pitchFamily="34" charset="-128"/>
              </a:rPr>
            </a:br>
            <a:endParaRPr lang="en-US" i="1" baseline="30000">
              <a:latin typeface="Arial Unicode MS" pitchFamily="34" charset="-128"/>
            </a:endParaRPr>
          </a:p>
        </p:txBody>
      </p:sp>
      <p:sp>
        <p:nvSpPr>
          <p:cNvPr id="12317" name="Rectangle 15"/>
          <p:cNvSpPr>
            <a:spLocks noChangeArrowheads="1"/>
          </p:cNvSpPr>
          <p:nvPr/>
        </p:nvSpPr>
        <p:spPr bwMode="auto">
          <a:xfrm>
            <a:off x="2214563" y="4572000"/>
            <a:ext cx="4214812" cy="928688"/>
          </a:xfrm>
          <a:prstGeom prst="rect">
            <a:avLst/>
          </a:prstGeom>
          <a:noFill/>
          <a:ln w="9525">
            <a:noFill/>
            <a:miter lim="800000"/>
            <a:headEnd/>
            <a:tailEnd/>
          </a:ln>
        </p:spPr>
        <p:txBody>
          <a:bodyPr anchor="ctr"/>
          <a:lstStyle/>
          <a:p>
            <a:pPr marL="685800" indent="-685800">
              <a:spcAft>
                <a:spcPct val="20000"/>
              </a:spcAft>
            </a:pPr>
            <a:r>
              <a:rPr lang="en-US">
                <a:latin typeface="Arial Unicode MS" pitchFamily="34" charset="-128"/>
              </a:rPr>
              <a:t>Large branching factor?</a:t>
            </a:r>
            <a:br>
              <a:rPr lang="en-US">
                <a:latin typeface="Arial Unicode MS" pitchFamily="34" charset="-128"/>
              </a:rPr>
            </a:br>
            <a:r>
              <a:rPr lang="en-US">
                <a:latin typeface="Arial Unicode MS" pitchFamily="34" charset="-128"/>
              </a:rPr>
              <a:t/>
            </a:r>
            <a:br>
              <a:rPr lang="en-US">
                <a:latin typeface="Arial Unicode MS" pitchFamily="34" charset="-128"/>
              </a:rPr>
            </a:br>
            <a:endParaRPr lang="en-US" i="1" baseline="30000">
              <a:latin typeface="Arial Unicode MS"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10</a:t>
            </a:r>
          </a:p>
        </p:txBody>
      </p:sp>
      <p:sp>
        <p:nvSpPr>
          <p:cNvPr id="9" name="Slide Number Placeholder 5"/>
          <p:cNvSpPr>
            <a:spLocks noGrp="1"/>
          </p:cNvSpPr>
          <p:nvPr>
            <p:ph type="sldNum" sz="quarter" idx="12"/>
          </p:nvPr>
        </p:nvSpPr>
        <p:spPr/>
        <p:txBody>
          <a:bodyPr/>
          <a:lstStyle/>
          <a:p>
            <a:pPr>
              <a:defRPr/>
            </a:pPr>
            <a:r>
              <a:rPr lang="en-US"/>
              <a:t>Slide </a:t>
            </a:r>
            <a:fld id="{B623B0C5-A2EC-4B6B-A996-2621252AF537}" type="slidenum">
              <a:rPr lang="en-US"/>
              <a:pPr>
                <a:defRPr/>
              </a:pPr>
              <a:t>17</a:t>
            </a:fld>
            <a:endParaRPr lang="en-US"/>
          </a:p>
        </p:txBody>
      </p:sp>
      <p:sp>
        <p:nvSpPr>
          <p:cNvPr id="13319" name="Rectangle 2"/>
          <p:cNvSpPr>
            <a:spLocks noGrp="1" noChangeArrowheads="1"/>
          </p:cNvSpPr>
          <p:nvPr>
            <p:ph type="title"/>
          </p:nvPr>
        </p:nvSpPr>
        <p:spPr/>
        <p:txBody>
          <a:bodyPr/>
          <a:lstStyle/>
          <a:p>
            <a:pPr eaLnBrk="1" hangingPunct="1"/>
            <a:r>
              <a:rPr lang="en-US" smtClean="0"/>
              <a:t>(Adversarial) Search: Chess</a:t>
            </a:r>
          </a:p>
        </p:txBody>
      </p:sp>
      <p:sp>
        <p:nvSpPr>
          <p:cNvPr id="13320" name="Rectangle 3"/>
          <p:cNvSpPr>
            <a:spLocks noGrp="1" noChangeArrowheads="1"/>
          </p:cNvSpPr>
          <p:nvPr>
            <p:ph type="body" idx="1"/>
          </p:nvPr>
        </p:nvSpPr>
        <p:spPr>
          <a:xfrm>
            <a:off x="323850" y="692150"/>
            <a:ext cx="8820150" cy="1439863"/>
          </a:xfrm>
        </p:spPr>
        <p:txBody>
          <a:bodyPr/>
          <a:lstStyle/>
          <a:p>
            <a:pPr eaLnBrk="1" hangingPunct="1"/>
            <a:r>
              <a:rPr lang="en-US" smtClean="0"/>
              <a:t>Deep Blue’s Results in the second tournament: </a:t>
            </a:r>
          </a:p>
          <a:p>
            <a:pPr lvl="1" eaLnBrk="1" hangingPunct="1"/>
            <a:r>
              <a:rPr lang="en-US" smtClean="0"/>
              <a:t>second tournament: won 3 games, lost 2, tied 1</a:t>
            </a:r>
          </a:p>
        </p:txBody>
      </p:sp>
      <p:pic>
        <p:nvPicPr>
          <p:cNvPr id="13321" name="Picture 4" descr="kasparov 3"/>
          <p:cNvPicPr>
            <a:picLocks noChangeAspect="1" noChangeArrowheads="1"/>
          </p:cNvPicPr>
          <p:nvPr/>
        </p:nvPicPr>
        <p:blipFill>
          <a:blip r:embed="rId4" cstate="print"/>
          <a:srcRect/>
          <a:stretch>
            <a:fillRect/>
          </a:stretch>
        </p:blipFill>
        <p:spPr bwMode="auto">
          <a:xfrm>
            <a:off x="4716463" y="1628775"/>
            <a:ext cx="4427537" cy="3321050"/>
          </a:xfrm>
          <a:prstGeom prst="rect">
            <a:avLst/>
          </a:prstGeom>
          <a:noFill/>
          <a:ln w="9525">
            <a:noFill/>
            <a:miter lim="800000"/>
            <a:headEnd/>
            <a:tailEnd/>
          </a:ln>
        </p:spPr>
      </p:pic>
      <p:sp>
        <p:nvSpPr>
          <p:cNvPr id="550917" name="Rectangle 5"/>
          <p:cNvSpPr>
            <a:spLocks noChangeArrowheads="1"/>
          </p:cNvSpPr>
          <p:nvPr/>
        </p:nvSpPr>
        <p:spPr bwMode="auto">
          <a:xfrm>
            <a:off x="0" y="1844675"/>
            <a:ext cx="4932363" cy="3097213"/>
          </a:xfrm>
          <a:prstGeom prst="rect">
            <a:avLst/>
          </a:prstGeom>
          <a:solidFill>
            <a:schemeClr val="bg1"/>
          </a:solidFill>
          <a:ln w="9525">
            <a:noFill/>
            <a:miter lim="800000"/>
            <a:headEnd/>
            <a:tailEnd/>
          </a:ln>
        </p:spPr>
        <p:txBody>
          <a:bodyPr/>
          <a:lstStyle/>
          <a:p>
            <a:pPr marL="742950" lvl="1" indent="-285750">
              <a:spcBef>
                <a:spcPct val="20000"/>
              </a:spcBef>
              <a:buClr>
                <a:schemeClr val="tx1"/>
              </a:buClr>
              <a:buSzPct val="120000"/>
              <a:buFontTx/>
              <a:buChar char="•"/>
            </a:pPr>
            <a:r>
              <a:rPr lang="en-US" sz="2400" b="0">
                <a:latin typeface="Arial Unicode MS" pitchFamily="34" charset="-128"/>
              </a:rPr>
              <a:t>30 CPUs + 480 chess processors</a:t>
            </a:r>
          </a:p>
          <a:p>
            <a:pPr marL="742950" lvl="1" indent="-285750">
              <a:spcBef>
                <a:spcPct val="20000"/>
              </a:spcBef>
              <a:buClr>
                <a:schemeClr val="tx1"/>
              </a:buClr>
              <a:buSzPct val="120000"/>
              <a:buFontTx/>
              <a:buChar char="•"/>
            </a:pPr>
            <a:r>
              <a:rPr lang="en-US" sz="2400" b="0">
                <a:latin typeface="Arial Unicode MS" pitchFamily="34" charset="-128"/>
              </a:rPr>
              <a:t>Searched 126.000.000 nodes per sec</a:t>
            </a:r>
          </a:p>
          <a:p>
            <a:pPr marL="742950" lvl="1" indent="-285750">
              <a:spcBef>
                <a:spcPct val="20000"/>
              </a:spcBef>
              <a:buClr>
                <a:schemeClr val="tx1"/>
              </a:buClr>
              <a:buSzPct val="120000"/>
              <a:buFontTx/>
              <a:buChar char="•"/>
            </a:pPr>
            <a:r>
              <a:rPr lang="en-US" sz="2400" b="0">
                <a:latin typeface="Arial Unicode MS" pitchFamily="34" charset="-128"/>
              </a:rPr>
              <a:t>Generated 30 billion positions per move reaching depth 14 routinely</a:t>
            </a:r>
          </a:p>
        </p:txBody>
      </p:sp>
      <p:sp>
        <p:nvSpPr>
          <p:cNvPr id="550918" name="Rectangle 6"/>
          <p:cNvSpPr>
            <a:spLocks noChangeArrowheads="1"/>
          </p:cNvSpPr>
          <p:nvPr/>
        </p:nvSpPr>
        <p:spPr bwMode="auto">
          <a:xfrm>
            <a:off x="0" y="5157788"/>
            <a:ext cx="9144000" cy="865187"/>
          </a:xfrm>
          <a:prstGeom prst="rect">
            <a:avLst/>
          </a:prstGeom>
          <a:solidFill>
            <a:schemeClr val="bg1"/>
          </a:solidFill>
          <a:ln w="9525">
            <a:noFill/>
            <a:miter lim="800000"/>
            <a:headEnd/>
            <a:tailEnd/>
          </a:ln>
        </p:spPr>
        <p:txBody>
          <a:bodyPr/>
          <a:lstStyle/>
          <a:p>
            <a:pPr marL="742950" lvl="1" indent="-285750">
              <a:spcBef>
                <a:spcPct val="20000"/>
              </a:spcBef>
              <a:buClr>
                <a:schemeClr val="tx1"/>
              </a:buClr>
              <a:buSzPct val="120000"/>
              <a:buFontTx/>
              <a:buChar char="•"/>
            </a:pPr>
            <a:r>
              <a:rPr lang="en-US" sz="2400">
                <a:solidFill>
                  <a:schemeClr val="accent2"/>
                </a:solidFill>
                <a:latin typeface="Arial Unicode MS" pitchFamily="34" charset="-128"/>
              </a:rPr>
              <a:t>Iterative Deepening</a:t>
            </a:r>
            <a:r>
              <a:rPr lang="en-US" sz="2400" b="0">
                <a:solidFill>
                  <a:schemeClr val="accent2"/>
                </a:solidFill>
                <a:latin typeface="Arial Unicode MS" pitchFamily="34" charset="-128"/>
              </a:rPr>
              <a:t> with evaluation function (similar to a </a:t>
            </a:r>
            <a:r>
              <a:rPr lang="en-US" sz="2400">
                <a:solidFill>
                  <a:schemeClr val="accent2"/>
                </a:solidFill>
                <a:latin typeface="Arial Unicode MS" pitchFamily="34" charset="-128"/>
              </a:rPr>
              <a:t>heuristic</a:t>
            </a:r>
            <a:r>
              <a:rPr lang="en-US" sz="2400" b="0">
                <a:solidFill>
                  <a:schemeClr val="accent2"/>
                </a:solidFill>
                <a:latin typeface="Arial Unicode MS" pitchFamily="34" charset="-128"/>
              </a:rPr>
              <a:t>) based on 8000 features (e.g.,  sum of worth of pieces: pawn 1, rook 5, queen 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509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09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0917" grpId="0" animBg="1"/>
      <p:bldP spid="5509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ounded Rectangle 42"/>
          <p:cNvSpPr/>
          <p:nvPr/>
        </p:nvSpPr>
        <p:spPr>
          <a:xfrm>
            <a:off x="0" y="5643578"/>
            <a:ext cx="2500298" cy="121442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sp>
        <p:nvSpPr>
          <p:cNvPr id="25" name="Footer Placeholder 4"/>
          <p:cNvSpPr>
            <a:spLocks noGrp="1"/>
          </p:cNvSpPr>
          <p:nvPr>
            <p:ph type="ftr" sz="quarter" idx="11"/>
          </p:nvPr>
        </p:nvSpPr>
        <p:spPr/>
        <p:txBody>
          <a:bodyPr/>
          <a:lstStyle/>
          <a:p>
            <a:r>
              <a:rPr lang="en-US"/>
              <a:t>CPSC 322, Lecture 2</a:t>
            </a:r>
          </a:p>
        </p:txBody>
      </p:sp>
      <p:sp>
        <p:nvSpPr>
          <p:cNvPr id="26" name="Slide Number Placeholder 5"/>
          <p:cNvSpPr>
            <a:spLocks noGrp="1"/>
          </p:cNvSpPr>
          <p:nvPr>
            <p:ph type="sldNum" sz="quarter" idx="12"/>
          </p:nvPr>
        </p:nvSpPr>
        <p:spPr/>
        <p:txBody>
          <a:bodyPr/>
          <a:lstStyle/>
          <a:p>
            <a:r>
              <a:rPr lang="en-US"/>
              <a:t>Slide </a:t>
            </a:r>
            <a:fld id="{3FD71E4C-075D-44FD-B397-B2BF23909376}" type="slidenum">
              <a:rPr lang="en-US"/>
              <a:pPr/>
              <a:t>18</a:t>
            </a:fld>
            <a:endParaRPr lang="en-US"/>
          </a:p>
        </p:txBody>
      </p:sp>
      <p:sp>
        <p:nvSpPr>
          <p:cNvPr id="302082" name="Rectangle 2"/>
          <p:cNvSpPr>
            <a:spLocks noGrp="1" noChangeArrowheads="1"/>
          </p:cNvSpPr>
          <p:nvPr>
            <p:ph type="title"/>
          </p:nvPr>
        </p:nvSpPr>
        <p:spPr>
          <a:xfrm>
            <a:off x="0" y="0"/>
            <a:ext cx="9144000" cy="685800"/>
          </a:xfrm>
        </p:spPr>
        <p:txBody>
          <a:bodyPr/>
          <a:lstStyle/>
          <a:p>
            <a:r>
              <a:rPr lang="en-US" dirty="0"/>
              <a:t>Modules we'll cover in this </a:t>
            </a:r>
            <a:r>
              <a:rPr lang="en-US" dirty="0" smtClean="0"/>
              <a:t>course: </a:t>
            </a:r>
            <a:r>
              <a:rPr lang="en-US" dirty="0" err="1" smtClean="0"/>
              <a:t>R&amp;Rsys</a:t>
            </a:r>
            <a:endParaRPr lang="en-US" dirty="0"/>
          </a:p>
        </p:txBody>
      </p:sp>
      <p:sp>
        <p:nvSpPr>
          <p:cNvPr id="302086" name="Rectangle 6"/>
          <p:cNvSpPr>
            <a:spLocks noChangeArrowheads="1"/>
          </p:cNvSpPr>
          <p:nvPr/>
        </p:nvSpPr>
        <p:spPr bwMode="auto">
          <a:xfrm>
            <a:off x="323851" y="765174"/>
            <a:ext cx="2736850" cy="431800"/>
          </a:xfrm>
          <a:prstGeom prst="rect">
            <a:avLst/>
          </a:prstGeom>
          <a:noFill/>
          <a:ln w="9525">
            <a:noFill/>
            <a:miter lim="800000"/>
            <a:headEnd/>
            <a:tailEnd/>
          </a:ln>
          <a:effectLst/>
        </p:spPr>
        <p:txBody>
          <a:bodyPr/>
          <a:lstStyle/>
          <a:p>
            <a:pPr marL="533400" indent="-533400">
              <a:spcBef>
                <a:spcPct val="20000"/>
              </a:spcBef>
            </a:pPr>
            <a:endParaRPr lang="en-US">
              <a:latin typeface="Arial Unicode MS" pitchFamily="34" charset="-128"/>
            </a:endParaRPr>
          </a:p>
        </p:txBody>
      </p:sp>
      <p:sp>
        <p:nvSpPr>
          <p:cNvPr id="302087" name="Rectangle 7"/>
          <p:cNvSpPr>
            <a:spLocks noGrp="1" noChangeArrowheads="1"/>
          </p:cNvSpPr>
          <p:nvPr>
            <p:ph type="body" idx="1"/>
          </p:nvPr>
        </p:nvSpPr>
        <p:spPr>
          <a:xfrm>
            <a:off x="4857752" y="785794"/>
            <a:ext cx="2428892" cy="503237"/>
          </a:xfrm>
        </p:spPr>
        <p:txBody>
          <a:bodyPr/>
          <a:lstStyle/>
          <a:p>
            <a:r>
              <a:rPr lang="en-US" b="1" dirty="0"/>
              <a:t>Environment</a:t>
            </a:r>
          </a:p>
        </p:txBody>
      </p:sp>
      <p:sp>
        <p:nvSpPr>
          <p:cNvPr id="302088" name="Rectangle 8"/>
          <p:cNvSpPr>
            <a:spLocks noChangeArrowheads="1"/>
          </p:cNvSpPr>
          <p:nvPr/>
        </p:nvSpPr>
        <p:spPr bwMode="auto">
          <a:xfrm>
            <a:off x="0" y="1500174"/>
            <a:ext cx="1702011" cy="503238"/>
          </a:xfrm>
          <a:prstGeom prst="rect">
            <a:avLst/>
          </a:prstGeom>
          <a:noFill/>
          <a:ln w="9525">
            <a:noFill/>
            <a:miter lim="800000"/>
            <a:headEnd/>
            <a:tailEnd/>
          </a:ln>
          <a:effectLst/>
        </p:spPr>
        <p:txBody>
          <a:bodyPr/>
          <a:lstStyle/>
          <a:p>
            <a:pPr marL="342900" indent="-342900">
              <a:spcBef>
                <a:spcPct val="20000"/>
              </a:spcBef>
            </a:pPr>
            <a:r>
              <a:rPr lang="en-US" b="1" dirty="0" smtClean="0">
                <a:latin typeface="Arial Unicode MS" pitchFamily="34" charset="-128"/>
              </a:rPr>
              <a:t>Problem</a:t>
            </a:r>
            <a:endParaRPr lang="en-US" b="1" dirty="0">
              <a:latin typeface="Arial Unicode MS" pitchFamily="34" charset="-128"/>
            </a:endParaRPr>
          </a:p>
        </p:txBody>
      </p:sp>
      <p:sp>
        <p:nvSpPr>
          <p:cNvPr id="302089" name="Rectangle 9"/>
          <p:cNvSpPr>
            <a:spLocks noChangeArrowheads="1"/>
          </p:cNvSpPr>
          <p:nvPr/>
        </p:nvSpPr>
        <p:spPr bwMode="auto">
          <a:xfrm>
            <a:off x="1000101" y="3500438"/>
            <a:ext cx="1512887" cy="503237"/>
          </a:xfrm>
          <a:prstGeom prst="rect">
            <a:avLst/>
          </a:prstGeom>
          <a:noFill/>
          <a:ln w="9525">
            <a:noFill/>
            <a:miter lim="800000"/>
            <a:headEnd/>
            <a:tailEnd/>
          </a:ln>
          <a:effectLst/>
        </p:spPr>
        <p:txBody>
          <a:bodyPr/>
          <a:lstStyle/>
          <a:p>
            <a:pPr marL="342900" indent="-342900">
              <a:lnSpc>
                <a:spcPct val="75000"/>
              </a:lnSpc>
              <a:spcBef>
                <a:spcPct val="20000"/>
              </a:spcBef>
            </a:pPr>
            <a:r>
              <a:rPr lang="en-US" sz="2400" dirty="0" smtClean="0">
                <a:latin typeface="Arial Unicode MS" pitchFamily="34" charset="-128"/>
              </a:rPr>
              <a:t>Query</a:t>
            </a:r>
            <a:endParaRPr lang="en-US" sz="2400" dirty="0">
              <a:latin typeface="Arial Unicode MS" pitchFamily="34" charset="-128"/>
            </a:endParaRPr>
          </a:p>
        </p:txBody>
      </p:sp>
      <p:sp>
        <p:nvSpPr>
          <p:cNvPr id="302090" name="Rectangle 10"/>
          <p:cNvSpPr>
            <a:spLocks noChangeArrowheads="1"/>
          </p:cNvSpPr>
          <p:nvPr/>
        </p:nvSpPr>
        <p:spPr bwMode="auto">
          <a:xfrm>
            <a:off x="928663" y="5143512"/>
            <a:ext cx="1601771" cy="419111"/>
          </a:xfrm>
          <a:prstGeom prst="rect">
            <a:avLst/>
          </a:prstGeom>
          <a:noFill/>
          <a:ln w="9525">
            <a:noFill/>
            <a:miter lim="800000"/>
            <a:headEnd/>
            <a:tailEnd/>
          </a:ln>
          <a:effectLst/>
        </p:spPr>
        <p:txBody>
          <a:bodyPr/>
          <a:lstStyle/>
          <a:p>
            <a:pPr marL="342900" indent="-342900">
              <a:lnSpc>
                <a:spcPct val="75000"/>
              </a:lnSpc>
              <a:spcBef>
                <a:spcPct val="20000"/>
              </a:spcBef>
            </a:pPr>
            <a:r>
              <a:rPr lang="en-US" sz="2400" dirty="0" smtClean="0">
                <a:latin typeface="Arial Unicode MS" pitchFamily="34" charset="-128"/>
              </a:rPr>
              <a:t>Planning</a:t>
            </a:r>
            <a:endParaRPr lang="en-US" sz="2400" dirty="0">
              <a:latin typeface="Arial Unicode MS" pitchFamily="34" charset="-128"/>
            </a:endParaRPr>
          </a:p>
        </p:txBody>
      </p:sp>
      <p:sp>
        <p:nvSpPr>
          <p:cNvPr id="302091" name="Rectangle 11"/>
          <p:cNvSpPr>
            <a:spLocks noChangeArrowheads="1"/>
          </p:cNvSpPr>
          <p:nvPr/>
        </p:nvSpPr>
        <p:spPr bwMode="auto">
          <a:xfrm>
            <a:off x="3357555" y="1214422"/>
            <a:ext cx="2159000" cy="503238"/>
          </a:xfrm>
          <a:prstGeom prst="rect">
            <a:avLst/>
          </a:prstGeom>
          <a:noFill/>
          <a:ln w="9525">
            <a:noFill/>
            <a:miter lim="800000"/>
            <a:headEnd/>
            <a:tailEnd/>
          </a:ln>
          <a:effectLst/>
        </p:spPr>
        <p:txBody>
          <a:bodyPr/>
          <a:lstStyle/>
          <a:p>
            <a:pPr marL="342900" indent="-342900">
              <a:spcBef>
                <a:spcPct val="20000"/>
              </a:spcBef>
            </a:pPr>
            <a:r>
              <a:rPr lang="en-US" sz="2400" dirty="0">
                <a:latin typeface="Arial Unicode MS" pitchFamily="34" charset="-128"/>
              </a:rPr>
              <a:t>Deterministic</a:t>
            </a:r>
          </a:p>
        </p:txBody>
      </p:sp>
      <p:sp>
        <p:nvSpPr>
          <p:cNvPr id="302092" name="Rectangle 12"/>
          <p:cNvSpPr>
            <a:spLocks noChangeArrowheads="1"/>
          </p:cNvSpPr>
          <p:nvPr/>
        </p:nvSpPr>
        <p:spPr bwMode="auto">
          <a:xfrm>
            <a:off x="6500827" y="1142984"/>
            <a:ext cx="2159000" cy="503237"/>
          </a:xfrm>
          <a:prstGeom prst="rect">
            <a:avLst/>
          </a:prstGeom>
          <a:noFill/>
          <a:ln w="9525">
            <a:noFill/>
            <a:miter lim="800000"/>
            <a:headEnd/>
            <a:tailEnd/>
          </a:ln>
          <a:effectLst/>
        </p:spPr>
        <p:txBody>
          <a:bodyPr/>
          <a:lstStyle/>
          <a:p>
            <a:pPr marL="342900" indent="-342900">
              <a:spcBef>
                <a:spcPct val="20000"/>
              </a:spcBef>
            </a:pPr>
            <a:r>
              <a:rPr lang="en-US" sz="2400" dirty="0">
                <a:latin typeface="Arial Unicode MS" pitchFamily="34" charset="-128"/>
              </a:rPr>
              <a:t>Stochastic</a:t>
            </a:r>
          </a:p>
        </p:txBody>
      </p:sp>
      <p:sp>
        <p:nvSpPr>
          <p:cNvPr id="302093" name="Rectangle 13"/>
          <p:cNvSpPr>
            <a:spLocks noChangeArrowheads="1"/>
          </p:cNvSpPr>
          <p:nvPr/>
        </p:nvSpPr>
        <p:spPr bwMode="auto">
          <a:xfrm>
            <a:off x="2786051" y="1643050"/>
            <a:ext cx="6143668" cy="4572032"/>
          </a:xfrm>
          <a:prstGeom prst="rect">
            <a:avLst/>
          </a:prstGeom>
          <a:noFill/>
          <a:ln w="9525">
            <a:solidFill>
              <a:schemeClr val="tx1"/>
            </a:solidFill>
            <a:miter lim="800000"/>
            <a:headEnd/>
            <a:tailEnd/>
          </a:ln>
          <a:effectLst/>
        </p:spPr>
        <p:txBody>
          <a:bodyPr wrap="none" anchor="ctr"/>
          <a:lstStyle/>
          <a:p>
            <a:endParaRPr lang="en-US"/>
          </a:p>
        </p:txBody>
      </p:sp>
      <p:sp>
        <p:nvSpPr>
          <p:cNvPr id="302094" name="Line 14"/>
          <p:cNvSpPr>
            <a:spLocks noChangeShapeType="1"/>
          </p:cNvSpPr>
          <p:nvPr/>
        </p:nvSpPr>
        <p:spPr bwMode="auto">
          <a:xfrm flipH="1">
            <a:off x="5786447" y="1643050"/>
            <a:ext cx="45719" cy="4572032"/>
          </a:xfrm>
          <a:prstGeom prst="line">
            <a:avLst/>
          </a:prstGeom>
          <a:noFill/>
          <a:ln w="9525">
            <a:solidFill>
              <a:schemeClr val="tx1"/>
            </a:solidFill>
            <a:round/>
            <a:headEnd/>
            <a:tailEnd/>
          </a:ln>
          <a:effectLst/>
        </p:spPr>
        <p:txBody>
          <a:bodyPr/>
          <a:lstStyle/>
          <a:p>
            <a:endParaRPr lang="en-US"/>
          </a:p>
        </p:txBody>
      </p:sp>
      <p:sp>
        <p:nvSpPr>
          <p:cNvPr id="302096" name="Rectangle 16"/>
          <p:cNvSpPr>
            <a:spLocks noChangeArrowheads="1"/>
          </p:cNvSpPr>
          <p:nvPr/>
        </p:nvSpPr>
        <p:spPr bwMode="auto">
          <a:xfrm>
            <a:off x="4500563" y="2500306"/>
            <a:ext cx="1295400" cy="503238"/>
          </a:xfrm>
          <a:prstGeom prst="rect">
            <a:avLst/>
          </a:prstGeom>
          <a:noFill/>
          <a:ln w="9525">
            <a:solidFill>
              <a:schemeClr val="accent2"/>
            </a:solidFill>
            <a:miter lim="800000"/>
            <a:headEnd/>
            <a:tailEnd/>
          </a:ln>
          <a:effectLst/>
        </p:spPr>
        <p:txBody>
          <a:bodyPr/>
          <a:lstStyle/>
          <a:p>
            <a:pPr marL="342900" indent="-342900">
              <a:spcBef>
                <a:spcPct val="20000"/>
              </a:spcBef>
            </a:pPr>
            <a:r>
              <a:rPr lang="en-US" sz="2400">
                <a:solidFill>
                  <a:schemeClr val="accent2"/>
                </a:solidFill>
                <a:latin typeface="Arial Unicode MS" pitchFamily="34" charset="-128"/>
              </a:rPr>
              <a:t>Search</a:t>
            </a:r>
          </a:p>
        </p:txBody>
      </p:sp>
      <p:sp>
        <p:nvSpPr>
          <p:cNvPr id="302097" name="Rectangle 17"/>
          <p:cNvSpPr>
            <a:spLocks noChangeArrowheads="1"/>
          </p:cNvSpPr>
          <p:nvPr/>
        </p:nvSpPr>
        <p:spPr bwMode="auto">
          <a:xfrm>
            <a:off x="3571869" y="1785926"/>
            <a:ext cx="2214562" cy="571500"/>
          </a:xfrm>
          <a:prstGeom prst="rect">
            <a:avLst/>
          </a:prstGeom>
          <a:noFill/>
          <a:ln w="9525">
            <a:solidFill>
              <a:schemeClr val="accent2"/>
            </a:solidFill>
            <a:miter lim="800000"/>
            <a:headEnd/>
            <a:tailEnd/>
          </a:ln>
          <a:effectLst/>
        </p:spPr>
        <p:txBody>
          <a:bodyPr/>
          <a:lstStyle/>
          <a:p>
            <a:pPr marL="342900" indent="-342900" algn="ctr">
              <a:lnSpc>
                <a:spcPct val="75000"/>
              </a:lnSpc>
              <a:spcBef>
                <a:spcPct val="20000"/>
              </a:spcBef>
            </a:pPr>
            <a:r>
              <a:rPr lang="en-US" sz="2400" dirty="0" smtClean="0">
                <a:solidFill>
                  <a:schemeClr val="accent2"/>
                </a:solidFill>
                <a:latin typeface="Arial Unicode MS" pitchFamily="34" charset="-128"/>
              </a:rPr>
              <a:t>Arc Consistency</a:t>
            </a:r>
            <a:endParaRPr lang="en-US" sz="2400" dirty="0">
              <a:solidFill>
                <a:schemeClr val="accent2"/>
              </a:solidFill>
              <a:latin typeface="Arial Unicode MS" pitchFamily="34" charset="-128"/>
            </a:endParaRPr>
          </a:p>
        </p:txBody>
      </p:sp>
      <p:sp>
        <p:nvSpPr>
          <p:cNvPr id="302098" name="Rectangle 18"/>
          <p:cNvSpPr>
            <a:spLocks noChangeArrowheads="1"/>
          </p:cNvSpPr>
          <p:nvPr/>
        </p:nvSpPr>
        <p:spPr bwMode="auto">
          <a:xfrm>
            <a:off x="3357554" y="3786190"/>
            <a:ext cx="1295400" cy="503238"/>
          </a:xfrm>
          <a:prstGeom prst="rect">
            <a:avLst/>
          </a:prstGeom>
          <a:noFill/>
          <a:ln w="9525">
            <a:solidFill>
              <a:schemeClr val="accent2"/>
            </a:solidFill>
            <a:miter lim="800000"/>
            <a:headEnd/>
            <a:tailEnd/>
          </a:ln>
          <a:effectLst/>
        </p:spPr>
        <p:txBody>
          <a:bodyPr/>
          <a:lstStyle/>
          <a:p>
            <a:pPr marL="342900" indent="-342900">
              <a:spcBef>
                <a:spcPct val="20000"/>
              </a:spcBef>
            </a:pPr>
            <a:r>
              <a:rPr lang="en-US" sz="2400" dirty="0">
                <a:solidFill>
                  <a:schemeClr val="accent2"/>
                </a:solidFill>
                <a:latin typeface="Arial Unicode MS" pitchFamily="34" charset="-128"/>
              </a:rPr>
              <a:t>Search</a:t>
            </a:r>
          </a:p>
        </p:txBody>
      </p:sp>
      <p:sp>
        <p:nvSpPr>
          <p:cNvPr id="302100" name="Rectangle 20"/>
          <p:cNvSpPr>
            <a:spLocks noChangeArrowheads="1"/>
          </p:cNvSpPr>
          <p:nvPr/>
        </p:nvSpPr>
        <p:spPr bwMode="auto">
          <a:xfrm>
            <a:off x="3500430" y="5357826"/>
            <a:ext cx="1176367" cy="503238"/>
          </a:xfrm>
          <a:prstGeom prst="rect">
            <a:avLst/>
          </a:prstGeom>
          <a:noFill/>
          <a:ln w="9525">
            <a:solidFill>
              <a:schemeClr val="accent2"/>
            </a:solidFill>
            <a:miter lim="800000"/>
            <a:headEnd/>
            <a:tailEnd/>
          </a:ln>
          <a:effectLst/>
        </p:spPr>
        <p:txBody>
          <a:bodyPr/>
          <a:lstStyle/>
          <a:p>
            <a:pPr marL="342900" indent="-342900">
              <a:spcBef>
                <a:spcPct val="20000"/>
              </a:spcBef>
            </a:pPr>
            <a:r>
              <a:rPr lang="en-US" sz="2400" dirty="0" smtClean="0">
                <a:solidFill>
                  <a:schemeClr val="accent2"/>
                </a:solidFill>
                <a:latin typeface="Arial Unicode MS" pitchFamily="34" charset="-128"/>
              </a:rPr>
              <a:t>Search</a:t>
            </a:r>
            <a:endParaRPr lang="en-US" sz="2400" dirty="0">
              <a:solidFill>
                <a:schemeClr val="accent2"/>
              </a:solidFill>
              <a:latin typeface="Arial Unicode MS" pitchFamily="34" charset="-128"/>
            </a:endParaRPr>
          </a:p>
        </p:txBody>
      </p:sp>
      <p:sp>
        <p:nvSpPr>
          <p:cNvPr id="302103" name="Rectangle 23"/>
          <p:cNvSpPr>
            <a:spLocks noChangeArrowheads="1"/>
          </p:cNvSpPr>
          <p:nvPr/>
        </p:nvSpPr>
        <p:spPr bwMode="auto">
          <a:xfrm>
            <a:off x="6286513" y="5786454"/>
            <a:ext cx="2665412" cy="412767"/>
          </a:xfrm>
          <a:prstGeom prst="rect">
            <a:avLst/>
          </a:prstGeom>
          <a:noFill/>
          <a:ln w="9525">
            <a:solidFill>
              <a:schemeClr val="accent2"/>
            </a:solidFill>
            <a:miter lim="800000"/>
            <a:headEnd/>
            <a:tailEnd/>
          </a:ln>
          <a:effectLst/>
        </p:spPr>
        <p:txBody>
          <a:bodyPr/>
          <a:lstStyle/>
          <a:p>
            <a:pPr marL="342900" indent="-342900" algn="ctr">
              <a:lnSpc>
                <a:spcPct val="75000"/>
              </a:lnSpc>
              <a:spcBef>
                <a:spcPct val="20000"/>
              </a:spcBef>
            </a:pPr>
            <a:r>
              <a:rPr lang="en-US" sz="2400" dirty="0" smtClean="0">
                <a:solidFill>
                  <a:schemeClr val="accent2"/>
                </a:solidFill>
                <a:latin typeface="Arial Unicode MS" pitchFamily="34" charset="-128"/>
              </a:rPr>
              <a:t>Value Iteration</a:t>
            </a:r>
            <a:endParaRPr lang="en-US" sz="2400" dirty="0">
              <a:solidFill>
                <a:schemeClr val="accent2"/>
              </a:solidFill>
              <a:latin typeface="Arial Unicode MS" pitchFamily="34" charset="-128"/>
            </a:endParaRPr>
          </a:p>
        </p:txBody>
      </p:sp>
      <p:sp>
        <p:nvSpPr>
          <p:cNvPr id="302104" name="Rectangle 24"/>
          <p:cNvSpPr>
            <a:spLocks noChangeArrowheads="1"/>
          </p:cNvSpPr>
          <p:nvPr/>
        </p:nvSpPr>
        <p:spPr bwMode="auto">
          <a:xfrm>
            <a:off x="6357951" y="3500438"/>
            <a:ext cx="2428892" cy="503238"/>
          </a:xfrm>
          <a:prstGeom prst="rect">
            <a:avLst/>
          </a:prstGeom>
          <a:noFill/>
          <a:ln w="9525">
            <a:solidFill>
              <a:schemeClr val="accent2"/>
            </a:solidFill>
            <a:miter lim="800000"/>
            <a:headEnd/>
            <a:tailEnd/>
          </a:ln>
          <a:effectLst/>
        </p:spPr>
        <p:txBody>
          <a:bodyPr/>
          <a:lstStyle/>
          <a:p>
            <a:pPr marL="342900" indent="-342900">
              <a:spcBef>
                <a:spcPct val="20000"/>
              </a:spcBef>
            </a:pPr>
            <a:r>
              <a:rPr lang="en-US" sz="2400" dirty="0" smtClean="0">
                <a:solidFill>
                  <a:schemeClr val="accent2"/>
                </a:solidFill>
                <a:latin typeface="Arial Unicode MS" pitchFamily="34" charset="-128"/>
              </a:rPr>
              <a:t>Var. Elimination</a:t>
            </a:r>
            <a:endParaRPr lang="en-US" sz="2400" dirty="0">
              <a:solidFill>
                <a:schemeClr val="accent2"/>
              </a:solidFill>
              <a:latin typeface="Arial Unicode MS" pitchFamily="34" charset="-128"/>
            </a:endParaRPr>
          </a:p>
        </p:txBody>
      </p:sp>
      <p:sp>
        <p:nvSpPr>
          <p:cNvPr id="27" name="Rectangle 9"/>
          <p:cNvSpPr>
            <a:spLocks noChangeArrowheads="1"/>
          </p:cNvSpPr>
          <p:nvPr/>
        </p:nvSpPr>
        <p:spPr bwMode="auto">
          <a:xfrm>
            <a:off x="642911" y="2214554"/>
            <a:ext cx="2214578" cy="642942"/>
          </a:xfrm>
          <a:prstGeom prst="rect">
            <a:avLst/>
          </a:prstGeom>
          <a:noFill/>
          <a:ln w="9525">
            <a:noFill/>
            <a:miter lim="800000"/>
            <a:headEnd/>
            <a:tailEnd/>
          </a:ln>
          <a:effectLst/>
        </p:spPr>
        <p:txBody>
          <a:bodyPr/>
          <a:lstStyle/>
          <a:p>
            <a:pPr marL="342900" indent="-342900" algn="ctr">
              <a:lnSpc>
                <a:spcPct val="75000"/>
              </a:lnSpc>
              <a:spcBef>
                <a:spcPct val="20000"/>
              </a:spcBef>
            </a:pPr>
            <a:r>
              <a:rPr lang="en-US" sz="2400" dirty="0" smtClean="0">
                <a:latin typeface="Arial Unicode MS" pitchFamily="34" charset="-128"/>
              </a:rPr>
              <a:t>Constraint Satisfaction</a:t>
            </a:r>
            <a:endParaRPr lang="en-US" sz="2400" dirty="0">
              <a:latin typeface="Arial Unicode MS" pitchFamily="34" charset="-128"/>
            </a:endParaRPr>
          </a:p>
        </p:txBody>
      </p:sp>
      <p:sp>
        <p:nvSpPr>
          <p:cNvPr id="28" name="Rectangle 9"/>
          <p:cNvSpPr>
            <a:spLocks noChangeArrowheads="1"/>
          </p:cNvSpPr>
          <p:nvPr/>
        </p:nvSpPr>
        <p:spPr bwMode="auto">
          <a:xfrm>
            <a:off x="2714613" y="3429000"/>
            <a:ext cx="1512887" cy="503237"/>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Logics</a:t>
            </a:r>
            <a:endParaRPr lang="en-US" sz="2400" i="1" dirty="0">
              <a:latin typeface="Arial Unicode MS" pitchFamily="34" charset="-128"/>
            </a:endParaRPr>
          </a:p>
        </p:txBody>
      </p:sp>
      <p:sp>
        <p:nvSpPr>
          <p:cNvPr id="29" name="Rectangle 9"/>
          <p:cNvSpPr>
            <a:spLocks noChangeArrowheads="1"/>
          </p:cNvSpPr>
          <p:nvPr/>
        </p:nvSpPr>
        <p:spPr bwMode="auto">
          <a:xfrm>
            <a:off x="2857488" y="4643446"/>
            <a:ext cx="1512887" cy="357190"/>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STRIPS</a:t>
            </a:r>
            <a:endParaRPr lang="en-US" sz="2400" i="1" dirty="0">
              <a:latin typeface="Arial Unicode MS" pitchFamily="34" charset="-128"/>
            </a:endParaRPr>
          </a:p>
        </p:txBody>
      </p:sp>
      <p:cxnSp>
        <p:nvCxnSpPr>
          <p:cNvPr id="31" name="Straight Connector 30"/>
          <p:cNvCxnSpPr/>
          <p:nvPr/>
        </p:nvCxnSpPr>
        <p:spPr>
          <a:xfrm>
            <a:off x="2643175" y="3000372"/>
            <a:ext cx="6286544" cy="158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2643175" y="4429132"/>
            <a:ext cx="6286544" cy="1588"/>
          </a:xfrm>
          <a:prstGeom prst="line">
            <a:avLst/>
          </a:prstGeom>
        </p:spPr>
        <p:style>
          <a:lnRef idx="1">
            <a:schemeClr val="dk1"/>
          </a:lnRef>
          <a:fillRef idx="0">
            <a:schemeClr val="dk1"/>
          </a:fillRef>
          <a:effectRef idx="0">
            <a:schemeClr val="dk1"/>
          </a:effectRef>
          <a:fontRef idx="minor">
            <a:schemeClr val="tx1"/>
          </a:fontRef>
        </p:style>
      </p:cxnSp>
      <p:sp>
        <p:nvSpPr>
          <p:cNvPr id="33" name="Rectangle 9"/>
          <p:cNvSpPr>
            <a:spLocks noChangeArrowheads="1"/>
          </p:cNvSpPr>
          <p:nvPr/>
        </p:nvSpPr>
        <p:spPr bwMode="auto">
          <a:xfrm>
            <a:off x="5715009" y="3071810"/>
            <a:ext cx="2000264" cy="503237"/>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Belief Nets</a:t>
            </a:r>
            <a:endParaRPr lang="en-US" sz="2400" i="1" dirty="0">
              <a:latin typeface="Arial Unicode MS" pitchFamily="34" charset="-128"/>
            </a:endParaRPr>
          </a:p>
        </p:txBody>
      </p:sp>
      <p:sp>
        <p:nvSpPr>
          <p:cNvPr id="34" name="Rectangle 9"/>
          <p:cNvSpPr>
            <a:spLocks noChangeArrowheads="1"/>
          </p:cNvSpPr>
          <p:nvPr/>
        </p:nvSpPr>
        <p:spPr bwMode="auto">
          <a:xfrm>
            <a:off x="2714613" y="2285992"/>
            <a:ext cx="1785950" cy="503237"/>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err="1" smtClean="0">
                <a:latin typeface="Arial Unicode MS" pitchFamily="34" charset="-128"/>
              </a:rPr>
              <a:t>Vars</a:t>
            </a:r>
            <a:r>
              <a:rPr lang="en-US" sz="2400" i="1" dirty="0" smtClean="0">
                <a:latin typeface="Arial Unicode MS" pitchFamily="34" charset="-128"/>
              </a:rPr>
              <a:t> + </a:t>
            </a:r>
          </a:p>
          <a:p>
            <a:pPr marL="342900" indent="-342900">
              <a:lnSpc>
                <a:spcPct val="75000"/>
              </a:lnSpc>
              <a:spcBef>
                <a:spcPct val="20000"/>
              </a:spcBef>
            </a:pPr>
            <a:r>
              <a:rPr lang="en-US" sz="2400" i="1" dirty="0" smtClean="0">
                <a:latin typeface="Arial Unicode MS" pitchFamily="34" charset="-128"/>
              </a:rPr>
              <a:t>Constraints</a:t>
            </a:r>
            <a:endParaRPr lang="en-US" sz="2400" i="1" dirty="0">
              <a:latin typeface="Arial Unicode MS" pitchFamily="34" charset="-128"/>
            </a:endParaRPr>
          </a:p>
        </p:txBody>
      </p:sp>
      <p:sp>
        <p:nvSpPr>
          <p:cNvPr id="35" name="Rectangle 9"/>
          <p:cNvSpPr>
            <a:spLocks noChangeArrowheads="1"/>
          </p:cNvSpPr>
          <p:nvPr/>
        </p:nvSpPr>
        <p:spPr bwMode="auto">
          <a:xfrm>
            <a:off x="5857885" y="4500570"/>
            <a:ext cx="2357454" cy="357190"/>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Decision Nets</a:t>
            </a:r>
            <a:endParaRPr lang="en-US" sz="2400" i="1" dirty="0">
              <a:latin typeface="Arial Unicode MS" pitchFamily="34" charset="-128"/>
            </a:endParaRPr>
          </a:p>
        </p:txBody>
      </p:sp>
      <p:sp>
        <p:nvSpPr>
          <p:cNvPr id="36" name="Rectangle 9"/>
          <p:cNvSpPr>
            <a:spLocks noChangeArrowheads="1"/>
          </p:cNvSpPr>
          <p:nvPr/>
        </p:nvSpPr>
        <p:spPr bwMode="auto">
          <a:xfrm>
            <a:off x="5857885" y="5429264"/>
            <a:ext cx="2928926" cy="357190"/>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Markov Processes</a:t>
            </a:r>
            <a:endParaRPr lang="en-US" sz="2400" i="1" dirty="0">
              <a:latin typeface="Arial Unicode MS" pitchFamily="34" charset="-128"/>
            </a:endParaRPr>
          </a:p>
        </p:txBody>
      </p:sp>
      <p:sp>
        <p:nvSpPr>
          <p:cNvPr id="37" name="Rectangle 24"/>
          <p:cNvSpPr>
            <a:spLocks noChangeArrowheads="1"/>
          </p:cNvSpPr>
          <p:nvPr/>
        </p:nvSpPr>
        <p:spPr bwMode="auto">
          <a:xfrm>
            <a:off x="6429389" y="4857760"/>
            <a:ext cx="2428892" cy="503238"/>
          </a:xfrm>
          <a:prstGeom prst="rect">
            <a:avLst/>
          </a:prstGeom>
          <a:noFill/>
          <a:ln w="9525">
            <a:solidFill>
              <a:schemeClr val="accent2"/>
            </a:solidFill>
            <a:miter lim="800000"/>
            <a:headEnd/>
            <a:tailEnd/>
          </a:ln>
          <a:effectLst/>
        </p:spPr>
        <p:txBody>
          <a:bodyPr/>
          <a:lstStyle/>
          <a:p>
            <a:pPr marL="342900" indent="-342900">
              <a:spcBef>
                <a:spcPct val="20000"/>
              </a:spcBef>
            </a:pPr>
            <a:r>
              <a:rPr lang="en-US" sz="2400" dirty="0" smtClean="0">
                <a:solidFill>
                  <a:schemeClr val="accent2"/>
                </a:solidFill>
                <a:latin typeface="Arial Unicode MS" pitchFamily="34" charset="-128"/>
              </a:rPr>
              <a:t>Var. Elimination</a:t>
            </a:r>
            <a:endParaRPr lang="en-US" sz="2400" dirty="0">
              <a:solidFill>
                <a:schemeClr val="accent2"/>
              </a:solidFill>
              <a:latin typeface="Arial Unicode MS" pitchFamily="34" charset="-128"/>
            </a:endParaRPr>
          </a:p>
        </p:txBody>
      </p:sp>
      <p:sp>
        <p:nvSpPr>
          <p:cNvPr id="38" name="Rectangle 8"/>
          <p:cNvSpPr>
            <a:spLocks noChangeArrowheads="1"/>
          </p:cNvSpPr>
          <p:nvPr/>
        </p:nvSpPr>
        <p:spPr bwMode="auto">
          <a:xfrm>
            <a:off x="1" y="2786058"/>
            <a:ext cx="1000100" cy="503238"/>
          </a:xfrm>
          <a:prstGeom prst="rect">
            <a:avLst/>
          </a:prstGeom>
          <a:noFill/>
          <a:ln w="9525">
            <a:noFill/>
            <a:miter lim="800000"/>
            <a:headEnd/>
            <a:tailEnd/>
          </a:ln>
          <a:effectLst/>
        </p:spPr>
        <p:txBody>
          <a:bodyPr/>
          <a:lstStyle/>
          <a:p>
            <a:pPr marL="342900" indent="-342900">
              <a:spcBef>
                <a:spcPct val="20000"/>
              </a:spcBef>
            </a:pPr>
            <a:r>
              <a:rPr lang="en-US" sz="2400" b="1" dirty="0" smtClean="0">
                <a:latin typeface="Arial Unicode MS" pitchFamily="34" charset="-128"/>
              </a:rPr>
              <a:t>Static</a:t>
            </a:r>
            <a:endParaRPr lang="en-US" sz="2400" b="1" dirty="0">
              <a:latin typeface="Arial Unicode MS" pitchFamily="34" charset="-128"/>
            </a:endParaRPr>
          </a:p>
        </p:txBody>
      </p:sp>
      <p:sp>
        <p:nvSpPr>
          <p:cNvPr id="39" name="Rectangle 8"/>
          <p:cNvSpPr>
            <a:spLocks noChangeArrowheads="1"/>
          </p:cNvSpPr>
          <p:nvPr/>
        </p:nvSpPr>
        <p:spPr bwMode="auto">
          <a:xfrm>
            <a:off x="1" y="4500570"/>
            <a:ext cx="1785918" cy="503238"/>
          </a:xfrm>
          <a:prstGeom prst="rect">
            <a:avLst/>
          </a:prstGeom>
          <a:noFill/>
          <a:ln w="9525">
            <a:noFill/>
            <a:miter lim="800000"/>
            <a:headEnd/>
            <a:tailEnd/>
          </a:ln>
          <a:effectLst/>
        </p:spPr>
        <p:txBody>
          <a:bodyPr/>
          <a:lstStyle/>
          <a:p>
            <a:pPr marL="342900" indent="-342900">
              <a:spcBef>
                <a:spcPct val="20000"/>
              </a:spcBef>
            </a:pPr>
            <a:r>
              <a:rPr lang="en-US" sz="2400" b="1" dirty="0" smtClean="0">
                <a:latin typeface="Arial Unicode MS" pitchFamily="34" charset="-128"/>
              </a:rPr>
              <a:t>Sequential</a:t>
            </a:r>
            <a:endParaRPr lang="en-US" sz="2400" b="1" dirty="0">
              <a:latin typeface="Arial Unicode MS" pitchFamily="34" charset="-128"/>
            </a:endParaRPr>
          </a:p>
        </p:txBody>
      </p:sp>
      <p:sp>
        <p:nvSpPr>
          <p:cNvPr id="41" name="Left Brace 40"/>
          <p:cNvSpPr/>
          <p:nvPr/>
        </p:nvSpPr>
        <p:spPr>
          <a:xfrm>
            <a:off x="857225" y="2214554"/>
            <a:ext cx="142876" cy="2000264"/>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Rectangle 9"/>
          <p:cNvSpPr>
            <a:spLocks noChangeArrowheads="1"/>
          </p:cNvSpPr>
          <p:nvPr/>
        </p:nvSpPr>
        <p:spPr bwMode="auto">
          <a:xfrm>
            <a:off x="0" y="5715016"/>
            <a:ext cx="2428892" cy="357190"/>
          </a:xfrm>
          <a:prstGeom prst="rect">
            <a:avLst/>
          </a:prstGeom>
          <a:noFill/>
          <a:ln w="9525">
            <a:noFill/>
            <a:miter lim="800000"/>
            <a:headEnd/>
            <a:tailEnd/>
          </a:ln>
          <a:effectLst/>
        </p:spPr>
        <p:txBody>
          <a:bodyPr/>
          <a:lstStyle/>
          <a:p>
            <a:pPr marL="342900" indent="-342900">
              <a:lnSpc>
                <a:spcPct val="75000"/>
              </a:lnSpc>
              <a:spcBef>
                <a:spcPct val="20000"/>
              </a:spcBef>
            </a:pPr>
            <a:r>
              <a:rPr lang="en-US" sz="2400" i="1" dirty="0" smtClean="0">
                <a:latin typeface="Arial Unicode MS" pitchFamily="34" charset="-128"/>
              </a:rPr>
              <a:t>Representation</a:t>
            </a:r>
            <a:endParaRPr lang="en-US" sz="2400" i="1" dirty="0">
              <a:latin typeface="Arial Unicode MS" pitchFamily="34" charset="-128"/>
            </a:endParaRPr>
          </a:p>
        </p:txBody>
      </p:sp>
      <p:sp>
        <p:nvSpPr>
          <p:cNvPr id="42" name="Rectangle 20"/>
          <p:cNvSpPr>
            <a:spLocks noChangeArrowheads="1"/>
          </p:cNvSpPr>
          <p:nvPr/>
        </p:nvSpPr>
        <p:spPr bwMode="auto">
          <a:xfrm>
            <a:off x="127701" y="6037943"/>
            <a:ext cx="2143108" cy="714356"/>
          </a:xfrm>
          <a:prstGeom prst="rect">
            <a:avLst/>
          </a:prstGeom>
          <a:noFill/>
          <a:ln w="9525">
            <a:solidFill>
              <a:schemeClr val="accent2"/>
            </a:solidFill>
            <a:miter lim="800000"/>
            <a:headEnd/>
            <a:tailEnd/>
          </a:ln>
          <a:effectLst/>
        </p:spPr>
        <p:txBody>
          <a:bodyPr/>
          <a:lstStyle/>
          <a:p>
            <a:pPr marL="342900" indent="-342900" algn="ctr">
              <a:spcBef>
                <a:spcPts val="0"/>
              </a:spcBef>
            </a:pPr>
            <a:r>
              <a:rPr lang="en-US" sz="2400" dirty="0" smtClean="0">
                <a:solidFill>
                  <a:schemeClr val="accent2"/>
                </a:solidFill>
                <a:latin typeface="Arial Unicode MS" pitchFamily="34" charset="-128"/>
              </a:rPr>
              <a:t>Reasoning</a:t>
            </a:r>
          </a:p>
          <a:p>
            <a:pPr marL="342900" indent="-342900" algn="ctr">
              <a:spcBef>
                <a:spcPts val="0"/>
              </a:spcBef>
            </a:pPr>
            <a:r>
              <a:rPr lang="en-US" sz="2400" dirty="0" smtClean="0">
                <a:solidFill>
                  <a:schemeClr val="accent2"/>
                </a:solidFill>
                <a:latin typeface="Arial Unicode MS" pitchFamily="34" charset="-128"/>
              </a:rPr>
              <a:t>Technique</a:t>
            </a:r>
            <a:endParaRPr lang="en-US" sz="2400" dirty="0">
              <a:solidFill>
                <a:schemeClr val="accent2"/>
              </a:solidFill>
              <a:latin typeface="Arial Unicode MS" pitchFamily="34" charset="-12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3</a:t>
            </a:r>
          </a:p>
        </p:txBody>
      </p:sp>
      <p:sp>
        <p:nvSpPr>
          <p:cNvPr id="7" name="Slide Number Placeholder 5"/>
          <p:cNvSpPr>
            <a:spLocks noGrp="1"/>
          </p:cNvSpPr>
          <p:nvPr>
            <p:ph type="sldNum" sz="quarter" idx="12"/>
          </p:nvPr>
        </p:nvSpPr>
        <p:spPr/>
        <p:txBody>
          <a:bodyPr/>
          <a:lstStyle/>
          <a:p>
            <a:pPr>
              <a:defRPr/>
            </a:pPr>
            <a:r>
              <a:rPr lang="en-US"/>
              <a:t>Slide </a:t>
            </a:r>
            <a:fld id="{A58DE40F-C750-41A8-8082-AA2FF9ED2C84}" type="slidenum">
              <a:rPr lang="en-US"/>
              <a:pPr>
                <a:defRPr/>
              </a:pPr>
              <a:t>19</a:t>
            </a:fld>
            <a:endParaRPr lang="en-US"/>
          </a:p>
        </p:txBody>
      </p:sp>
      <p:sp>
        <p:nvSpPr>
          <p:cNvPr id="22532" name="Rectangle 2"/>
          <p:cNvSpPr>
            <a:spLocks noGrp="1" noChangeArrowheads="1"/>
          </p:cNvSpPr>
          <p:nvPr>
            <p:ph type="title"/>
          </p:nvPr>
        </p:nvSpPr>
        <p:spPr/>
        <p:txBody>
          <a:bodyPr/>
          <a:lstStyle/>
          <a:p>
            <a:pPr eaLnBrk="1" hangingPunct="1"/>
            <a:r>
              <a:rPr lang="en-US" smtClean="0"/>
              <a:t>CSPs: Crossword Puzzles</a:t>
            </a:r>
          </a:p>
        </p:txBody>
      </p:sp>
      <p:pic>
        <p:nvPicPr>
          <p:cNvPr id="22533" name="Picture 3" descr="Littman Crossword"/>
          <p:cNvPicPr>
            <a:picLocks noChangeAspect="1" noChangeArrowheads="1"/>
          </p:cNvPicPr>
          <p:nvPr/>
        </p:nvPicPr>
        <p:blipFill>
          <a:blip r:embed="rId3" cstate="print"/>
          <a:srcRect/>
          <a:stretch>
            <a:fillRect/>
          </a:stretch>
        </p:blipFill>
        <p:spPr bwMode="auto">
          <a:xfrm>
            <a:off x="0" y="976313"/>
            <a:ext cx="9144000" cy="5043487"/>
          </a:xfrm>
          <a:prstGeom prst="rect">
            <a:avLst/>
          </a:prstGeom>
          <a:noFill/>
          <a:ln w="9525">
            <a:noFill/>
            <a:miter lim="800000"/>
            <a:headEnd/>
            <a:tailEnd/>
          </a:ln>
        </p:spPr>
      </p:pic>
      <p:sp>
        <p:nvSpPr>
          <p:cNvPr id="22534" name="Text Box 4"/>
          <p:cNvSpPr txBox="1">
            <a:spLocks noChangeArrowheads="1"/>
          </p:cNvSpPr>
          <p:nvPr/>
        </p:nvSpPr>
        <p:spPr bwMode="auto">
          <a:xfrm>
            <a:off x="6172200" y="5589588"/>
            <a:ext cx="2971800" cy="366712"/>
          </a:xfrm>
          <a:prstGeom prst="rect">
            <a:avLst/>
          </a:prstGeom>
          <a:noFill/>
          <a:ln w="9525">
            <a:noFill/>
            <a:miter lim="800000"/>
            <a:headEnd/>
            <a:tailEnd/>
          </a:ln>
        </p:spPr>
        <p:txBody>
          <a:bodyPr>
            <a:spAutoFit/>
          </a:bodyPr>
          <a:lstStyle/>
          <a:p>
            <a:pPr algn="r" eaLnBrk="0" hangingPunct="0">
              <a:spcBef>
                <a:spcPct val="50000"/>
              </a:spcBef>
            </a:pPr>
            <a:r>
              <a:rPr lang="en-US" sz="1800">
                <a:latin typeface="Arial" charset="0"/>
              </a:rPr>
              <a:t>Source: </a:t>
            </a:r>
            <a:r>
              <a:rPr lang="en-US" sz="1800" i="1">
                <a:latin typeface="Arial" charset="0"/>
              </a:rPr>
              <a:t>Michael Littman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10</a:t>
            </a:r>
          </a:p>
        </p:txBody>
      </p:sp>
      <p:sp>
        <p:nvSpPr>
          <p:cNvPr id="6" name="Slide Number Placeholder 5"/>
          <p:cNvSpPr>
            <a:spLocks noGrp="1"/>
          </p:cNvSpPr>
          <p:nvPr>
            <p:ph type="sldNum" sz="quarter" idx="12"/>
          </p:nvPr>
        </p:nvSpPr>
        <p:spPr/>
        <p:txBody>
          <a:bodyPr/>
          <a:lstStyle/>
          <a:p>
            <a:pPr>
              <a:defRPr/>
            </a:pPr>
            <a:r>
              <a:rPr lang="en-US"/>
              <a:t>Slide </a:t>
            </a:r>
            <a:fld id="{81E0FFF9-A0F2-434C-81EE-558CA0FBAAFE}" type="slidenum">
              <a:rPr lang="en-US"/>
              <a:pPr>
                <a:defRPr/>
              </a:pPr>
              <a:t>2</a:t>
            </a:fld>
            <a:endParaRPr lang="en-US"/>
          </a:p>
        </p:txBody>
      </p:sp>
      <p:sp>
        <p:nvSpPr>
          <p:cNvPr id="17412" name="Rectangle 2"/>
          <p:cNvSpPr>
            <a:spLocks noGrp="1" noChangeArrowheads="1"/>
          </p:cNvSpPr>
          <p:nvPr>
            <p:ph type="title"/>
          </p:nvPr>
        </p:nvSpPr>
        <p:spPr/>
        <p:txBody>
          <a:bodyPr/>
          <a:lstStyle/>
          <a:p>
            <a:pPr eaLnBrk="1" hangingPunct="1"/>
            <a:r>
              <a:rPr lang="en-US" smtClean="0"/>
              <a:t>Lecture Overview</a:t>
            </a:r>
          </a:p>
        </p:txBody>
      </p:sp>
      <p:sp>
        <p:nvSpPr>
          <p:cNvPr id="17413" name="Rectangle 3"/>
          <p:cNvSpPr>
            <a:spLocks noGrp="1" noChangeArrowheads="1"/>
          </p:cNvSpPr>
          <p:nvPr>
            <p:ph type="body" idx="1"/>
          </p:nvPr>
        </p:nvSpPr>
        <p:spPr>
          <a:xfrm>
            <a:off x="357188" y="928688"/>
            <a:ext cx="8458200" cy="4495800"/>
          </a:xfrm>
        </p:spPr>
        <p:txBody>
          <a:bodyPr/>
          <a:lstStyle/>
          <a:p>
            <a:pPr eaLnBrk="1" hangingPunct="1">
              <a:buFontTx/>
              <a:buChar char="•"/>
            </a:pPr>
            <a:r>
              <a:rPr lang="en-US" sz="4000" b="1" dirty="0" smtClean="0"/>
              <a:t>Optimal Efficiency</a:t>
            </a:r>
          </a:p>
          <a:p>
            <a:pPr eaLnBrk="1" hangingPunct="1">
              <a:buFontTx/>
              <a:buChar char="•"/>
            </a:pPr>
            <a:r>
              <a:rPr lang="en-US" sz="4000" b="1" dirty="0" smtClean="0">
                <a:solidFill>
                  <a:schemeClr val="bg2"/>
                </a:solidFill>
              </a:rPr>
              <a:t>Pruning Cycles and Repeated states Examples</a:t>
            </a:r>
          </a:p>
          <a:p>
            <a:pPr eaLnBrk="1" hangingPunct="1">
              <a:buFontTx/>
              <a:buChar char="•"/>
            </a:pPr>
            <a:r>
              <a:rPr lang="en-US" sz="4000" b="1" dirty="0" smtClean="0">
                <a:solidFill>
                  <a:schemeClr val="bg2"/>
                </a:solidFill>
              </a:rPr>
              <a:t>Dynamic Programming</a:t>
            </a:r>
            <a:endParaRPr lang="en-US" sz="4000" dirty="0" smtClean="0">
              <a:solidFill>
                <a:schemeClr val="bg2"/>
              </a:solidFill>
            </a:endParaRPr>
          </a:p>
          <a:p>
            <a:pPr eaLnBrk="1" hangingPunct="1">
              <a:buFontTx/>
              <a:buChar char="•"/>
            </a:pPr>
            <a:r>
              <a:rPr lang="en-US" sz="4000" dirty="0" smtClean="0">
                <a:solidFill>
                  <a:schemeClr val="bg2"/>
                </a:solidFill>
              </a:rPr>
              <a:t>8-puzzle Applet</a:t>
            </a:r>
          </a:p>
          <a:p>
            <a:pPr eaLnBrk="1" hangingPunct="1">
              <a:buFontTx/>
              <a:buChar char="•"/>
            </a:pPr>
            <a:r>
              <a:rPr lang="en-US" sz="4000" dirty="0" smtClean="0">
                <a:solidFill>
                  <a:schemeClr val="bg2"/>
                </a:solidFill>
              </a:rPr>
              <a:t>Search Recap</a:t>
            </a:r>
          </a:p>
          <a:p>
            <a:pPr eaLnBrk="1" hangingPunct="1">
              <a:buFontTx/>
              <a:buChar char="•"/>
            </a:pPr>
            <a:endParaRPr lang="en-US" sz="4000" dirty="0" smtClean="0">
              <a:solidFill>
                <a:schemeClr val="bg2"/>
              </a:solidFill>
            </a:endParaRPr>
          </a:p>
          <a:p>
            <a:pPr eaLnBrk="1" hangingPunct="1">
              <a:buFontTx/>
              <a:buChar cha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en-US"/>
              <a:t>CPSC 322, Lecture 3</a:t>
            </a:r>
          </a:p>
        </p:txBody>
      </p:sp>
      <p:sp>
        <p:nvSpPr>
          <p:cNvPr id="7" name="Slide Number Placeholder 5"/>
          <p:cNvSpPr>
            <a:spLocks noGrp="1"/>
          </p:cNvSpPr>
          <p:nvPr>
            <p:ph type="sldNum" sz="quarter" idx="12"/>
          </p:nvPr>
        </p:nvSpPr>
        <p:spPr/>
        <p:txBody>
          <a:bodyPr/>
          <a:lstStyle/>
          <a:p>
            <a:r>
              <a:rPr lang="en-US"/>
              <a:t>Slide </a:t>
            </a:r>
            <a:fld id="{3FA7AE4F-7003-44AD-8B9C-367EA810F97E}" type="slidenum">
              <a:rPr lang="en-US"/>
              <a:pPr/>
              <a:t>20</a:t>
            </a:fld>
            <a:endParaRPr lang="en-US"/>
          </a:p>
        </p:txBody>
      </p:sp>
      <p:sp>
        <p:nvSpPr>
          <p:cNvPr id="355330" name="Rectangle 2"/>
          <p:cNvSpPr>
            <a:spLocks noGrp="1" noChangeArrowheads="1"/>
          </p:cNvSpPr>
          <p:nvPr>
            <p:ph type="title"/>
          </p:nvPr>
        </p:nvSpPr>
        <p:spPr/>
        <p:txBody>
          <a:bodyPr/>
          <a:lstStyle/>
          <a:p>
            <a:r>
              <a:rPr lang="en-US" dirty="0"/>
              <a:t>CSPs: </a:t>
            </a:r>
            <a:r>
              <a:rPr lang="en-US" dirty="0" smtClean="0"/>
              <a:t>Radio link frequency assignment</a:t>
            </a:r>
            <a:endParaRPr lang="en-US" dirty="0"/>
          </a:p>
        </p:txBody>
      </p:sp>
      <p:sp>
        <p:nvSpPr>
          <p:cNvPr id="355332" name="Text Box 4"/>
          <p:cNvSpPr txBox="1">
            <a:spLocks noChangeArrowheads="1"/>
          </p:cNvSpPr>
          <p:nvPr/>
        </p:nvSpPr>
        <p:spPr bwMode="auto">
          <a:xfrm>
            <a:off x="642910" y="3929066"/>
            <a:ext cx="2971800" cy="366712"/>
          </a:xfrm>
          <a:prstGeom prst="rect">
            <a:avLst/>
          </a:prstGeom>
          <a:noFill/>
          <a:ln w="9525">
            <a:noFill/>
            <a:miter lim="800000"/>
            <a:headEnd/>
            <a:tailEnd/>
          </a:ln>
          <a:effectLst/>
        </p:spPr>
        <p:txBody>
          <a:bodyPr>
            <a:spAutoFit/>
          </a:bodyPr>
          <a:lstStyle/>
          <a:p>
            <a:pPr algn="r" eaLnBrk="0" hangingPunct="0">
              <a:spcBef>
                <a:spcPct val="50000"/>
              </a:spcBef>
            </a:pPr>
            <a:r>
              <a:rPr lang="en-US" sz="1800" dirty="0">
                <a:latin typeface="Arial" charset="0"/>
              </a:rPr>
              <a:t>Source: </a:t>
            </a:r>
            <a:r>
              <a:rPr lang="en-US" sz="1800" i="1" dirty="0" smtClean="0">
                <a:latin typeface="Arial" charset="0"/>
              </a:rPr>
              <a:t>INRIA</a:t>
            </a:r>
            <a:endParaRPr lang="en-US" sz="1800" i="1" dirty="0">
              <a:latin typeface="Arial" charset="0"/>
            </a:endParaRPr>
          </a:p>
        </p:txBody>
      </p:sp>
      <p:sp>
        <p:nvSpPr>
          <p:cNvPr id="8" name="Rectangle 7"/>
          <p:cNvSpPr/>
          <p:nvPr/>
        </p:nvSpPr>
        <p:spPr>
          <a:xfrm>
            <a:off x="285720" y="785794"/>
            <a:ext cx="8858280" cy="2246769"/>
          </a:xfrm>
          <a:prstGeom prst="rect">
            <a:avLst/>
          </a:prstGeom>
        </p:spPr>
        <p:txBody>
          <a:bodyPr wrap="square">
            <a:spAutoFit/>
          </a:bodyPr>
          <a:lstStyle/>
          <a:p>
            <a:r>
              <a:rPr lang="en-US" dirty="0" smtClean="0">
                <a:latin typeface="+mj-lt"/>
              </a:rPr>
              <a:t>Assigning </a:t>
            </a:r>
            <a:r>
              <a:rPr lang="en-US" dirty="0" smtClean="0">
                <a:solidFill>
                  <a:schemeClr val="accent6"/>
                </a:solidFill>
                <a:latin typeface="+mj-lt"/>
              </a:rPr>
              <a:t>frequencies</a:t>
            </a:r>
            <a:r>
              <a:rPr lang="en-US" dirty="0" smtClean="0">
                <a:latin typeface="+mj-lt"/>
              </a:rPr>
              <a:t> to a set of radio </a:t>
            </a:r>
            <a:r>
              <a:rPr lang="en-US" dirty="0" smtClean="0">
                <a:solidFill>
                  <a:schemeClr val="accent6"/>
                </a:solidFill>
                <a:latin typeface="+mj-lt"/>
              </a:rPr>
              <a:t>links</a:t>
            </a:r>
            <a:r>
              <a:rPr lang="en-US" dirty="0" smtClean="0">
                <a:latin typeface="+mj-lt"/>
              </a:rPr>
              <a:t> defined between pairs of sites in order </a:t>
            </a:r>
            <a:r>
              <a:rPr lang="en-US" b="1" dirty="0" smtClean="0">
                <a:latin typeface="+mj-lt"/>
              </a:rPr>
              <a:t>to avoid interferences</a:t>
            </a:r>
            <a:r>
              <a:rPr lang="en-US" dirty="0" smtClean="0">
                <a:latin typeface="+mj-lt"/>
              </a:rPr>
              <a:t>.</a:t>
            </a:r>
          </a:p>
          <a:p>
            <a:endParaRPr lang="en-US" dirty="0" smtClean="0">
              <a:latin typeface="+mj-lt"/>
            </a:endParaRPr>
          </a:p>
          <a:p>
            <a:r>
              <a:rPr lang="en-US" dirty="0" smtClean="0">
                <a:solidFill>
                  <a:schemeClr val="accent6"/>
                </a:solidFill>
                <a:latin typeface="+mj-lt"/>
              </a:rPr>
              <a:t>Constraints </a:t>
            </a:r>
            <a:r>
              <a:rPr lang="en-US" dirty="0" smtClean="0">
                <a:latin typeface="+mj-lt"/>
              </a:rPr>
              <a:t>on frequency depend on </a:t>
            </a:r>
            <a:r>
              <a:rPr lang="en-US" b="1" dirty="0" smtClean="0">
                <a:latin typeface="+mj-lt"/>
              </a:rPr>
              <a:t>position of the links</a:t>
            </a:r>
            <a:r>
              <a:rPr lang="en-US" dirty="0" smtClean="0">
                <a:latin typeface="+mj-lt"/>
              </a:rPr>
              <a:t> and on </a:t>
            </a:r>
            <a:r>
              <a:rPr lang="en-US" b="1" dirty="0" smtClean="0">
                <a:latin typeface="+mj-lt"/>
              </a:rPr>
              <a:t>physical environment </a:t>
            </a:r>
            <a:r>
              <a:rPr lang="en-US" dirty="0" smtClean="0">
                <a:latin typeface="+mj-lt"/>
              </a:rPr>
              <a:t>.</a:t>
            </a:r>
            <a:endParaRPr lang="en-US" dirty="0">
              <a:latin typeface="+mj-lt"/>
            </a:endParaRPr>
          </a:p>
        </p:txBody>
      </p:sp>
      <p:pic>
        <p:nvPicPr>
          <p:cNvPr id="9" name="Picture 2"/>
          <p:cNvPicPr>
            <a:picLocks noChangeAspect="1" noChangeArrowheads="1"/>
          </p:cNvPicPr>
          <p:nvPr/>
        </p:nvPicPr>
        <p:blipFill>
          <a:blip r:embed="rId3" cstate="print"/>
          <a:srcRect/>
          <a:stretch>
            <a:fillRect/>
          </a:stretch>
        </p:blipFill>
        <p:spPr bwMode="auto">
          <a:xfrm>
            <a:off x="4071934" y="3120242"/>
            <a:ext cx="4857784" cy="3737758"/>
          </a:xfrm>
          <a:prstGeom prst="rect">
            <a:avLst/>
          </a:prstGeom>
          <a:noFill/>
          <a:ln w="9525">
            <a:noFill/>
            <a:miter lim="800000"/>
            <a:headEnd/>
            <a:tailEnd/>
          </a:ln>
          <a:effectLst/>
        </p:spPr>
      </p:pic>
      <p:sp>
        <p:nvSpPr>
          <p:cNvPr id="10" name="Text Box 5"/>
          <p:cNvSpPr txBox="1">
            <a:spLocks noChangeArrowheads="1"/>
          </p:cNvSpPr>
          <p:nvPr/>
        </p:nvSpPr>
        <p:spPr bwMode="auto">
          <a:xfrm>
            <a:off x="323850" y="5157788"/>
            <a:ext cx="4503156" cy="523220"/>
          </a:xfrm>
          <a:prstGeom prst="rect">
            <a:avLst/>
          </a:prstGeom>
          <a:solidFill>
            <a:schemeClr val="bg1"/>
          </a:solidFill>
          <a:ln w="9525">
            <a:noFill/>
            <a:miter lim="800000"/>
            <a:headEnd/>
            <a:tailEnd/>
          </a:ln>
          <a:effectLst/>
        </p:spPr>
        <p:txBody>
          <a:bodyPr wrap="none">
            <a:spAutoFit/>
          </a:bodyPr>
          <a:lstStyle/>
          <a:p>
            <a:r>
              <a:rPr lang="en-US" dirty="0" smtClean="0">
                <a:solidFill>
                  <a:schemeClr val="accent2"/>
                </a:solidFill>
                <a:latin typeface="Arial Unicode MS" pitchFamily="34" charset="-128"/>
              </a:rPr>
              <a:t>Sample Constraint network</a:t>
            </a:r>
            <a:endParaRPr lang="en-US" dirty="0">
              <a:solidFill>
                <a:schemeClr val="accent2"/>
              </a:solidFill>
              <a:latin typeface="Arial Unicode MS" pitchFamily="34" charset="-12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pPr>
              <a:defRPr/>
            </a:pPr>
            <a:r>
              <a:rPr lang="en-US"/>
              <a:t>CPSC 322, Lecture 10</a:t>
            </a:r>
          </a:p>
        </p:txBody>
      </p:sp>
      <p:sp>
        <p:nvSpPr>
          <p:cNvPr id="9" name="Slide Number Placeholder 5"/>
          <p:cNvSpPr>
            <a:spLocks noGrp="1"/>
          </p:cNvSpPr>
          <p:nvPr>
            <p:ph type="sldNum" sz="quarter" idx="12"/>
          </p:nvPr>
        </p:nvSpPr>
        <p:spPr/>
        <p:txBody>
          <a:bodyPr/>
          <a:lstStyle/>
          <a:p>
            <a:pPr>
              <a:defRPr/>
            </a:pPr>
            <a:r>
              <a:rPr lang="en-US"/>
              <a:t>Slide </a:t>
            </a:r>
            <a:fld id="{F627016C-B298-4C84-8B11-494BB2DA0EBB}" type="slidenum">
              <a:rPr lang="en-US"/>
              <a:pPr>
                <a:defRPr/>
              </a:pPr>
              <a:t>21</a:t>
            </a:fld>
            <a:endParaRPr lang="en-US"/>
          </a:p>
        </p:txBody>
      </p:sp>
      <p:sp>
        <p:nvSpPr>
          <p:cNvPr id="24580" name="Rectangle 2"/>
          <p:cNvSpPr>
            <a:spLocks noGrp="1" noChangeArrowheads="1"/>
          </p:cNvSpPr>
          <p:nvPr>
            <p:ph type="title"/>
          </p:nvPr>
        </p:nvSpPr>
        <p:spPr/>
        <p:txBody>
          <a:bodyPr/>
          <a:lstStyle/>
          <a:p>
            <a:pPr eaLnBrk="1" hangingPunct="1"/>
            <a:r>
              <a:rPr lang="en-US" smtClean="0"/>
              <a:t>Planning &amp; Scheduling: Logistics</a:t>
            </a:r>
          </a:p>
        </p:txBody>
      </p:sp>
      <p:sp>
        <p:nvSpPr>
          <p:cNvPr id="24581" name="Rectangle 3"/>
          <p:cNvSpPr>
            <a:spLocks noGrp="1" noChangeArrowheads="1"/>
          </p:cNvSpPr>
          <p:nvPr>
            <p:ph type="body" idx="1"/>
          </p:nvPr>
        </p:nvSpPr>
        <p:spPr>
          <a:xfrm>
            <a:off x="323850" y="765175"/>
            <a:ext cx="8458200" cy="2233613"/>
          </a:xfrm>
        </p:spPr>
        <p:txBody>
          <a:bodyPr/>
          <a:lstStyle/>
          <a:p>
            <a:pPr eaLnBrk="1" hangingPunct="1"/>
            <a:r>
              <a:rPr lang="en-US" dirty="0" smtClean="0"/>
              <a:t>Dynamic Analysis and </a:t>
            </a:r>
            <a:r>
              <a:rPr lang="en-US" dirty="0" err="1" smtClean="0"/>
              <a:t>Replanning</a:t>
            </a:r>
            <a:r>
              <a:rPr lang="en-US" dirty="0" smtClean="0"/>
              <a:t> Tool </a:t>
            </a:r>
            <a:r>
              <a:rPr lang="en-US" sz="1800" dirty="0" smtClean="0"/>
              <a:t>(Cross &amp; Walker)</a:t>
            </a:r>
          </a:p>
          <a:p>
            <a:pPr lvl="1" eaLnBrk="1" hangingPunct="1"/>
            <a:r>
              <a:rPr lang="en-US" dirty="0" smtClean="0"/>
              <a:t>logistics planning and scheduling for military transport</a:t>
            </a:r>
          </a:p>
          <a:p>
            <a:pPr lvl="1" eaLnBrk="1" hangingPunct="1"/>
            <a:r>
              <a:rPr lang="en-US" dirty="0" smtClean="0"/>
              <a:t>used </a:t>
            </a:r>
            <a:r>
              <a:rPr lang="en-US" dirty="0" smtClean="0"/>
              <a:t>for the first time in </a:t>
            </a:r>
            <a:r>
              <a:rPr lang="en-US" dirty="0" smtClean="0"/>
              <a:t>the 1991 Gulf War by the US</a:t>
            </a:r>
          </a:p>
          <a:p>
            <a:pPr lvl="1" eaLnBrk="1" hangingPunct="1"/>
            <a:r>
              <a:rPr lang="en-US" dirty="0" smtClean="0"/>
              <a:t>problems had 50,000 entities (e.g., vehicles); different starting points and destinations</a:t>
            </a:r>
          </a:p>
        </p:txBody>
      </p:sp>
      <p:pic>
        <p:nvPicPr>
          <p:cNvPr id="24582" name="Picture 4" descr="DART dynamic analysis and replanning tool"/>
          <p:cNvPicPr>
            <a:picLocks noChangeAspect="1" noChangeArrowheads="1"/>
          </p:cNvPicPr>
          <p:nvPr/>
        </p:nvPicPr>
        <p:blipFill>
          <a:blip r:embed="rId3" cstate="print"/>
          <a:srcRect/>
          <a:stretch>
            <a:fillRect/>
          </a:stretch>
        </p:blipFill>
        <p:spPr bwMode="auto">
          <a:xfrm>
            <a:off x="2195513" y="3028950"/>
            <a:ext cx="5040312" cy="3829050"/>
          </a:xfrm>
          <a:prstGeom prst="rect">
            <a:avLst/>
          </a:prstGeom>
          <a:noFill/>
          <a:ln w="9525">
            <a:noFill/>
            <a:miter lim="800000"/>
            <a:headEnd/>
            <a:tailEnd/>
          </a:ln>
        </p:spPr>
      </p:pic>
      <p:sp>
        <p:nvSpPr>
          <p:cNvPr id="24583" name="Text Box 5"/>
          <p:cNvSpPr txBox="1">
            <a:spLocks noChangeArrowheads="1"/>
          </p:cNvSpPr>
          <p:nvPr/>
        </p:nvSpPr>
        <p:spPr bwMode="auto">
          <a:xfrm>
            <a:off x="0" y="6237288"/>
            <a:ext cx="1979613" cy="336550"/>
          </a:xfrm>
          <a:prstGeom prst="rect">
            <a:avLst/>
          </a:prstGeom>
          <a:noFill/>
          <a:ln w="9525">
            <a:noFill/>
            <a:miter lim="800000"/>
            <a:headEnd/>
            <a:tailEnd/>
          </a:ln>
        </p:spPr>
        <p:txBody>
          <a:bodyPr>
            <a:spAutoFit/>
          </a:bodyPr>
          <a:lstStyle/>
          <a:p>
            <a:pPr algn="r" eaLnBrk="0" hangingPunct="0">
              <a:spcBef>
                <a:spcPct val="50000"/>
              </a:spcBef>
            </a:pPr>
            <a:r>
              <a:rPr lang="en-US" sz="1600" b="0">
                <a:latin typeface="Arial" charset="0"/>
              </a:rPr>
              <a:t>Source: </a:t>
            </a:r>
            <a:r>
              <a:rPr lang="en-US" sz="1600" b="0" i="1">
                <a:latin typeface="Arial" charset="0"/>
              </a:rPr>
              <a:t>DARPA</a:t>
            </a:r>
          </a:p>
        </p:txBody>
      </p:sp>
      <p:sp>
        <p:nvSpPr>
          <p:cNvPr id="24584" name="Rectangle 6"/>
          <p:cNvSpPr>
            <a:spLocks noChangeArrowheads="1"/>
          </p:cNvSpPr>
          <p:nvPr/>
        </p:nvSpPr>
        <p:spPr bwMode="auto">
          <a:xfrm>
            <a:off x="4211638" y="4221163"/>
            <a:ext cx="4643437" cy="1152525"/>
          </a:xfrm>
          <a:prstGeom prst="rect">
            <a:avLst/>
          </a:prstGeom>
          <a:solidFill>
            <a:schemeClr val="bg1"/>
          </a:solidFill>
          <a:ln w="9525">
            <a:solidFill>
              <a:schemeClr val="accent2"/>
            </a:solidFill>
            <a:miter lim="800000"/>
            <a:headEnd/>
            <a:tailEnd/>
          </a:ln>
        </p:spPr>
        <p:txBody>
          <a:bodyPr/>
          <a:lstStyle/>
          <a:p>
            <a:pPr marL="342900" indent="-342900">
              <a:lnSpc>
                <a:spcPct val="80000"/>
              </a:lnSpc>
              <a:spcBef>
                <a:spcPct val="20000"/>
              </a:spcBef>
            </a:pPr>
            <a:r>
              <a:rPr lang="en-US" sz="2400" b="0">
                <a:latin typeface="Arial Unicode MS" pitchFamily="34" charset="-128"/>
              </a:rPr>
              <a:t>Same techniques can be use for non-military applications: </a:t>
            </a:r>
          </a:p>
          <a:p>
            <a:pPr marL="342900" indent="-342900">
              <a:lnSpc>
                <a:spcPct val="80000"/>
              </a:lnSpc>
              <a:spcBef>
                <a:spcPct val="20000"/>
              </a:spcBef>
            </a:pPr>
            <a:r>
              <a:rPr lang="en-US" sz="2400" b="0">
                <a:latin typeface="Arial Unicode MS" pitchFamily="34" charset="-128"/>
              </a:rPr>
              <a:t>e.g., Emergency Evacuation</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a:xfrm>
            <a:off x="3357554" y="6400800"/>
            <a:ext cx="2895600" cy="457200"/>
          </a:xfrm>
        </p:spPr>
        <p:txBody>
          <a:bodyPr/>
          <a:lstStyle/>
          <a:p>
            <a:pPr>
              <a:defRPr/>
            </a:pPr>
            <a:r>
              <a:rPr lang="en-US" dirty="0"/>
              <a:t>CPSC 322, Lecture 11</a:t>
            </a:r>
          </a:p>
        </p:txBody>
      </p:sp>
      <p:sp>
        <p:nvSpPr>
          <p:cNvPr id="7" name="Slide Number Placeholder 5"/>
          <p:cNvSpPr>
            <a:spLocks noGrp="1"/>
          </p:cNvSpPr>
          <p:nvPr>
            <p:ph type="sldNum" sz="quarter" idx="12"/>
          </p:nvPr>
        </p:nvSpPr>
        <p:spPr>
          <a:xfrm>
            <a:off x="6929454" y="6400800"/>
            <a:ext cx="1905000" cy="457200"/>
          </a:xfrm>
        </p:spPr>
        <p:txBody>
          <a:bodyPr/>
          <a:lstStyle/>
          <a:p>
            <a:pPr>
              <a:defRPr/>
            </a:pPr>
            <a:r>
              <a:rPr lang="en-US" dirty="0"/>
              <a:t>Slide </a:t>
            </a:r>
            <a:fld id="{CC072EE0-3C4C-48BC-A5B5-96DD573A3F34}" type="slidenum">
              <a:rPr lang="en-US"/>
              <a:pPr>
                <a:defRPr/>
              </a:pPr>
              <a:t>22</a:t>
            </a:fld>
            <a:endParaRPr lang="en-US" dirty="0"/>
          </a:p>
        </p:txBody>
      </p:sp>
      <p:sp>
        <p:nvSpPr>
          <p:cNvPr id="5131" name="Rectangle 2"/>
          <p:cNvSpPr>
            <a:spLocks noGrp="1" noChangeArrowheads="1"/>
          </p:cNvSpPr>
          <p:nvPr>
            <p:ph type="title"/>
          </p:nvPr>
        </p:nvSpPr>
        <p:spPr>
          <a:xfrm>
            <a:off x="0" y="0"/>
            <a:ext cx="9144000" cy="685800"/>
          </a:xfrm>
        </p:spPr>
        <p:txBody>
          <a:bodyPr/>
          <a:lstStyle/>
          <a:p>
            <a:pPr eaLnBrk="1" hangingPunct="1"/>
            <a:r>
              <a:rPr lang="en-US" dirty="0" smtClean="0"/>
              <a:t>Standard Search vs. Specific R&amp;R systems</a:t>
            </a:r>
          </a:p>
        </p:txBody>
      </p:sp>
      <p:sp>
        <p:nvSpPr>
          <p:cNvPr id="3080" name="Rectangle 3"/>
          <p:cNvSpPr>
            <a:spLocks noGrp="1" noChangeArrowheads="1"/>
          </p:cNvSpPr>
          <p:nvPr>
            <p:ph type="body" idx="1"/>
          </p:nvPr>
        </p:nvSpPr>
        <p:spPr>
          <a:xfrm>
            <a:off x="214313" y="642918"/>
            <a:ext cx="8929687" cy="5715000"/>
          </a:xfrm>
        </p:spPr>
        <p:txBody>
          <a:bodyPr/>
          <a:lstStyle/>
          <a:p>
            <a:pPr eaLnBrk="1" hangingPunct="1">
              <a:lnSpc>
                <a:spcPct val="90000"/>
              </a:lnSpc>
              <a:defRPr/>
            </a:pPr>
            <a:r>
              <a:rPr lang="en-US" sz="2400" dirty="0" smtClean="0"/>
              <a:t>Constraint Satisfaction (Problems):</a:t>
            </a:r>
          </a:p>
          <a:p>
            <a:pPr lvl="1" eaLnBrk="1" hangingPunct="1">
              <a:lnSpc>
                <a:spcPct val="90000"/>
              </a:lnSpc>
              <a:defRPr/>
            </a:pPr>
            <a:r>
              <a:rPr lang="en-US" sz="2000" dirty="0" smtClean="0">
                <a:solidFill>
                  <a:schemeClr val="accent2"/>
                </a:solidFill>
              </a:rPr>
              <a:t>State</a:t>
            </a:r>
          </a:p>
          <a:p>
            <a:pPr lvl="1" eaLnBrk="1" hangingPunct="1">
              <a:lnSpc>
                <a:spcPct val="90000"/>
              </a:lnSpc>
              <a:defRPr/>
            </a:pPr>
            <a:r>
              <a:rPr lang="en-US" sz="2000" dirty="0" smtClean="0">
                <a:solidFill>
                  <a:schemeClr val="accent2"/>
                </a:solidFill>
              </a:rPr>
              <a:t>Successor function</a:t>
            </a:r>
            <a:endParaRPr lang="en-US" sz="2000" dirty="0" smtClean="0"/>
          </a:p>
          <a:p>
            <a:pPr lvl="1" eaLnBrk="1" hangingPunct="1">
              <a:lnSpc>
                <a:spcPct val="90000"/>
              </a:lnSpc>
              <a:defRPr/>
            </a:pPr>
            <a:r>
              <a:rPr lang="en-US" sz="2000" dirty="0" smtClean="0">
                <a:solidFill>
                  <a:schemeClr val="accent2"/>
                </a:solidFill>
              </a:rPr>
              <a:t>Goal test</a:t>
            </a:r>
            <a:endParaRPr lang="en-US" sz="2000" dirty="0" smtClean="0"/>
          </a:p>
          <a:p>
            <a:pPr lvl="1" eaLnBrk="1" hangingPunct="1">
              <a:lnSpc>
                <a:spcPct val="90000"/>
              </a:lnSpc>
              <a:defRPr/>
            </a:pPr>
            <a:r>
              <a:rPr lang="en-US" sz="2000" dirty="0" smtClean="0">
                <a:solidFill>
                  <a:schemeClr val="accent6"/>
                </a:solidFill>
              </a:rPr>
              <a:t>Solution</a:t>
            </a:r>
          </a:p>
          <a:p>
            <a:pPr lvl="1" eaLnBrk="1" hangingPunct="1">
              <a:lnSpc>
                <a:spcPct val="90000"/>
              </a:lnSpc>
              <a:defRPr/>
            </a:pPr>
            <a:r>
              <a:rPr lang="en-US" sz="2000" dirty="0" smtClean="0">
                <a:solidFill>
                  <a:schemeClr val="accent6"/>
                </a:solidFill>
              </a:rPr>
              <a:t>Heuristic function</a:t>
            </a:r>
            <a:endParaRPr lang="en-US" sz="2000" dirty="0" smtClean="0"/>
          </a:p>
          <a:p>
            <a:pPr eaLnBrk="1" hangingPunct="1">
              <a:lnSpc>
                <a:spcPct val="90000"/>
              </a:lnSpc>
              <a:defRPr/>
            </a:pPr>
            <a:r>
              <a:rPr lang="en-US" sz="2400" dirty="0" smtClean="0"/>
              <a:t>Planning : </a:t>
            </a:r>
          </a:p>
          <a:p>
            <a:pPr lvl="1" eaLnBrk="1" hangingPunct="1">
              <a:lnSpc>
                <a:spcPct val="90000"/>
              </a:lnSpc>
              <a:defRPr/>
            </a:pPr>
            <a:r>
              <a:rPr lang="en-US" sz="1800" dirty="0" smtClean="0">
                <a:solidFill>
                  <a:schemeClr val="accent2"/>
                </a:solidFill>
              </a:rPr>
              <a:t>State</a:t>
            </a:r>
          </a:p>
          <a:p>
            <a:pPr lvl="1" eaLnBrk="1" hangingPunct="1">
              <a:lnSpc>
                <a:spcPct val="90000"/>
              </a:lnSpc>
              <a:defRPr/>
            </a:pPr>
            <a:r>
              <a:rPr lang="en-US" sz="1800" dirty="0" smtClean="0">
                <a:solidFill>
                  <a:schemeClr val="accent2"/>
                </a:solidFill>
              </a:rPr>
              <a:t>Successor function</a:t>
            </a:r>
            <a:endParaRPr lang="en-US" sz="1800" dirty="0" smtClean="0"/>
          </a:p>
          <a:p>
            <a:pPr lvl="1" eaLnBrk="1" hangingPunct="1">
              <a:lnSpc>
                <a:spcPct val="90000"/>
              </a:lnSpc>
              <a:defRPr/>
            </a:pPr>
            <a:r>
              <a:rPr lang="en-US" sz="1800" dirty="0" smtClean="0">
                <a:solidFill>
                  <a:schemeClr val="accent2"/>
                </a:solidFill>
              </a:rPr>
              <a:t>Goal test</a:t>
            </a:r>
            <a:endParaRPr lang="en-US" sz="1800" dirty="0" smtClean="0"/>
          </a:p>
          <a:p>
            <a:pPr lvl="1" eaLnBrk="1" hangingPunct="1">
              <a:lnSpc>
                <a:spcPct val="90000"/>
              </a:lnSpc>
              <a:defRPr/>
            </a:pPr>
            <a:r>
              <a:rPr lang="en-US" sz="1800" dirty="0" smtClean="0">
                <a:solidFill>
                  <a:schemeClr val="accent6"/>
                </a:solidFill>
              </a:rPr>
              <a:t>Solution</a:t>
            </a:r>
            <a:endParaRPr lang="en-US" sz="1800" dirty="0" smtClean="0">
              <a:solidFill>
                <a:schemeClr val="accent6"/>
              </a:solidFill>
            </a:endParaRPr>
          </a:p>
          <a:p>
            <a:pPr lvl="1" eaLnBrk="1" hangingPunct="1">
              <a:lnSpc>
                <a:spcPct val="90000"/>
              </a:lnSpc>
              <a:defRPr/>
            </a:pPr>
            <a:r>
              <a:rPr lang="en-US" sz="1800" dirty="0" smtClean="0">
                <a:solidFill>
                  <a:schemeClr val="accent6"/>
                </a:solidFill>
              </a:rPr>
              <a:t>Heuristic </a:t>
            </a:r>
            <a:r>
              <a:rPr lang="en-US" sz="1800" dirty="0" smtClean="0">
                <a:solidFill>
                  <a:schemeClr val="accent6"/>
                </a:solidFill>
              </a:rPr>
              <a:t>function</a:t>
            </a:r>
            <a:endParaRPr lang="en-US" sz="1800" dirty="0" smtClean="0"/>
          </a:p>
          <a:p>
            <a:pPr eaLnBrk="1" hangingPunct="1">
              <a:lnSpc>
                <a:spcPct val="90000"/>
              </a:lnSpc>
              <a:defRPr/>
            </a:pPr>
            <a:r>
              <a:rPr lang="en-US" sz="2400" dirty="0" smtClean="0"/>
              <a:t>Inference</a:t>
            </a:r>
          </a:p>
          <a:p>
            <a:pPr lvl="1" eaLnBrk="1" hangingPunct="1">
              <a:lnSpc>
                <a:spcPct val="90000"/>
              </a:lnSpc>
              <a:defRPr/>
            </a:pPr>
            <a:r>
              <a:rPr lang="en-US" sz="1800" dirty="0" smtClean="0">
                <a:solidFill>
                  <a:schemeClr val="accent2"/>
                </a:solidFill>
              </a:rPr>
              <a:t>State</a:t>
            </a:r>
          </a:p>
          <a:p>
            <a:pPr lvl="1" eaLnBrk="1" hangingPunct="1">
              <a:lnSpc>
                <a:spcPct val="90000"/>
              </a:lnSpc>
              <a:defRPr/>
            </a:pPr>
            <a:r>
              <a:rPr lang="en-US" sz="1800" dirty="0" smtClean="0">
                <a:solidFill>
                  <a:schemeClr val="accent2"/>
                </a:solidFill>
              </a:rPr>
              <a:t>Successor function</a:t>
            </a:r>
            <a:endParaRPr lang="en-US" sz="1800" dirty="0" smtClean="0"/>
          </a:p>
          <a:p>
            <a:pPr lvl="1" eaLnBrk="1" hangingPunct="1">
              <a:lnSpc>
                <a:spcPct val="90000"/>
              </a:lnSpc>
              <a:defRPr/>
            </a:pPr>
            <a:r>
              <a:rPr lang="en-US" sz="1800" dirty="0" smtClean="0">
                <a:solidFill>
                  <a:schemeClr val="accent2"/>
                </a:solidFill>
              </a:rPr>
              <a:t>Goal test</a:t>
            </a:r>
            <a:endParaRPr lang="en-US" sz="1800" dirty="0" smtClean="0"/>
          </a:p>
          <a:p>
            <a:pPr lvl="1" eaLnBrk="1" hangingPunct="1">
              <a:lnSpc>
                <a:spcPct val="90000"/>
              </a:lnSpc>
              <a:defRPr/>
            </a:pPr>
            <a:r>
              <a:rPr lang="en-US" sz="1800" dirty="0" smtClean="0">
                <a:solidFill>
                  <a:schemeClr val="accent6"/>
                </a:solidFill>
              </a:rPr>
              <a:t>Solution</a:t>
            </a:r>
            <a:endParaRPr lang="en-US" sz="1800" dirty="0" smtClean="0">
              <a:solidFill>
                <a:schemeClr val="accent6"/>
              </a:solidFill>
            </a:endParaRPr>
          </a:p>
          <a:p>
            <a:pPr lvl="1" eaLnBrk="1" hangingPunct="1">
              <a:lnSpc>
                <a:spcPct val="90000"/>
              </a:lnSpc>
              <a:defRPr/>
            </a:pPr>
            <a:r>
              <a:rPr lang="en-US" sz="1800" dirty="0" smtClean="0">
                <a:solidFill>
                  <a:schemeClr val="accent6"/>
                </a:solidFill>
              </a:rPr>
              <a:t>Heuristic function</a:t>
            </a:r>
            <a:endParaRPr lang="en-US" sz="1800" dirty="0" smtClean="0"/>
          </a:p>
          <a:p>
            <a:pPr lvl="1" eaLnBrk="1" hangingPunct="1">
              <a:lnSpc>
                <a:spcPct val="90000"/>
              </a:lnSpc>
              <a:defRPr/>
            </a:pPr>
            <a:endParaRPr lang="en-US" sz="2000" dirty="0" smtClean="0"/>
          </a:p>
          <a:p>
            <a:pPr lvl="1" eaLnBrk="1" hangingPunct="1">
              <a:lnSpc>
                <a:spcPct val="90000"/>
              </a:lnSpc>
              <a:buFont typeface="Arial" pitchFamily="34" charset="0"/>
              <a:buChar char="•"/>
              <a:defRPr/>
            </a:pPr>
            <a:endParaRPr lang="en-US" sz="2000" dirty="0" smtClean="0"/>
          </a:p>
          <a:p>
            <a:pPr eaLnBrk="1" hangingPunct="1">
              <a:lnSpc>
                <a:spcPct val="90000"/>
              </a:lnSpc>
              <a:defRPr/>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pPr>
              <a:defRPr/>
            </a:pPr>
            <a:r>
              <a:rPr lang="en-US"/>
              <a:t>CPSC 322, Lecture 10</a:t>
            </a:r>
          </a:p>
        </p:txBody>
      </p:sp>
      <p:sp>
        <p:nvSpPr>
          <p:cNvPr id="7" name="Slide Number Placeholder 5"/>
          <p:cNvSpPr>
            <a:spLocks noGrp="1"/>
          </p:cNvSpPr>
          <p:nvPr>
            <p:ph type="sldNum" sz="quarter" idx="12"/>
          </p:nvPr>
        </p:nvSpPr>
        <p:spPr/>
        <p:txBody>
          <a:bodyPr/>
          <a:lstStyle/>
          <a:p>
            <a:pPr>
              <a:defRPr/>
            </a:pPr>
            <a:r>
              <a:rPr lang="en-US"/>
              <a:t>Slide </a:t>
            </a:r>
            <a:fld id="{27911C75-C722-4316-BDBE-9D672D64E220}" type="slidenum">
              <a:rPr lang="en-US"/>
              <a:pPr>
                <a:defRPr/>
              </a:pPr>
              <a:t>23</a:t>
            </a:fld>
            <a:endParaRPr lang="en-US"/>
          </a:p>
        </p:txBody>
      </p:sp>
      <p:sp>
        <p:nvSpPr>
          <p:cNvPr id="25604" name="Rectangle 2"/>
          <p:cNvSpPr>
            <a:spLocks noGrp="1" noChangeArrowheads="1"/>
          </p:cNvSpPr>
          <p:nvPr>
            <p:ph type="title"/>
          </p:nvPr>
        </p:nvSpPr>
        <p:spPr/>
        <p:txBody>
          <a:bodyPr/>
          <a:lstStyle/>
          <a:p>
            <a:pPr eaLnBrk="1" hangingPunct="1"/>
            <a:r>
              <a:rPr lang="en-US" smtClean="0"/>
              <a:t>Next class</a:t>
            </a:r>
            <a:endParaRPr lang="en-US" i="1" baseline="30000" smtClean="0"/>
          </a:p>
        </p:txBody>
      </p:sp>
      <p:sp>
        <p:nvSpPr>
          <p:cNvPr id="25605"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25606" name="Rectangle 4"/>
          <p:cNvSpPr>
            <a:spLocks noChangeArrowheads="1"/>
          </p:cNvSpPr>
          <p:nvPr/>
        </p:nvSpPr>
        <p:spPr bwMode="auto">
          <a:xfrm>
            <a:off x="395288" y="1125538"/>
            <a:ext cx="8458200" cy="1660525"/>
          </a:xfrm>
          <a:prstGeom prst="rect">
            <a:avLst/>
          </a:prstGeom>
          <a:noFill/>
          <a:ln w="9525">
            <a:noFill/>
            <a:miter lim="800000"/>
            <a:headEnd/>
            <a:tailEnd/>
          </a:ln>
        </p:spPr>
        <p:txBody>
          <a:bodyPr/>
          <a:lstStyle/>
          <a:p>
            <a:pPr marL="342900" indent="-342900">
              <a:spcBef>
                <a:spcPct val="20000"/>
              </a:spcBef>
            </a:pPr>
            <a:r>
              <a:rPr lang="en-US" b="0" dirty="0">
                <a:latin typeface="Arial Unicode MS" pitchFamily="34" charset="-128"/>
              </a:rPr>
              <a:t>Start </a:t>
            </a:r>
            <a:r>
              <a:rPr lang="en-US" dirty="0">
                <a:latin typeface="Arial Unicode MS" pitchFamily="34" charset="-128"/>
              </a:rPr>
              <a:t>Constraint Satisfaction Problems </a:t>
            </a:r>
            <a:r>
              <a:rPr lang="en-US" b="0" dirty="0">
                <a:latin typeface="Arial Unicode MS" pitchFamily="34" charset="-128"/>
              </a:rPr>
              <a:t>(CSPs)</a:t>
            </a:r>
          </a:p>
          <a:p>
            <a:pPr marL="342900" indent="-342900">
              <a:spcBef>
                <a:spcPct val="20000"/>
              </a:spcBef>
            </a:pPr>
            <a:r>
              <a:rPr lang="en-US" b="0" dirty="0">
                <a:latin typeface="Arial Unicode MS" pitchFamily="34" charset="-128"/>
              </a:rPr>
              <a:t>Textbook 4.1-4.3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pPr>
              <a:defRPr/>
            </a:pPr>
            <a:r>
              <a:rPr lang="en-US"/>
              <a:t>CPSC 322, Lecture 8</a:t>
            </a:r>
          </a:p>
        </p:txBody>
      </p:sp>
      <p:sp>
        <p:nvSpPr>
          <p:cNvPr id="8" name="Slide Number Placeholder 5"/>
          <p:cNvSpPr>
            <a:spLocks noGrp="1"/>
          </p:cNvSpPr>
          <p:nvPr>
            <p:ph type="sldNum" sz="quarter" idx="12"/>
          </p:nvPr>
        </p:nvSpPr>
        <p:spPr/>
        <p:txBody>
          <a:bodyPr/>
          <a:lstStyle/>
          <a:p>
            <a:pPr>
              <a:defRPr/>
            </a:pPr>
            <a:r>
              <a:rPr lang="en-US"/>
              <a:t>Slide </a:t>
            </a:r>
            <a:fld id="{D752A35B-99D5-428E-B7DC-E60CF509C815}" type="slidenum">
              <a:rPr lang="en-US"/>
              <a:pPr>
                <a:defRPr/>
              </a:pPr>
              <a:t>3</a:t>
            </a:fld>
            <a:endParaRPr lang="en-US"/>
          </a:p>
        </p:txBody>
      </p:sp>
      <p:sp>
        <p:nvSpPr>
          <p:cNvPr id="11273" name="Rectangle 2"/>
          <p:cNvSpPr>
            <a:spLocks noGrp="1" noChangeArrowheads="1"/>
          </p:cNvSpPr>
          <p:nvPr>
            <p:ph type="title"/>
          </p:nvPr>
        </p:nvSpPr>
        <p:spPr/>
        <p:txBody>
          <a:bodyPr/>
          <a:lstStyle/>
          <a:p>
            <a:pPr eaLnBrk="1" hangingPunct="1"/>
            <a:r>
              <a:rPr lang="en-US" smtClean="0"/>
              <a:t>Optimal efficiency of </a:t>
            </a:r>
            <a:r>
              <a:rPr lang="en-US" i="1" smtClean="0"/>
              <a:t>A</a:t>
            </a:r>
            <a:r>
              <a:rPr lang="en-US" i="1" baseline="30000" smtClean="0"/>
              <a:t>*</a:t>
            </a:r>
          </a:p>
        </p:txBody>
      </p:sp>
      <p:sp>
        <p:nvSpPr>
          <p:cNvPr id="11274" name="Rectangle 3"/>
          <p:cNvSpPr>
            <a:spLocks noGrp="1" noChangeArrowheads="1"/>
          </p:cNvSpPr>
          <p:nvPr>
            <p:ph type="body" idx="1"/>
          </p:nvPr>
        </p:nvSpPr>
        <p:spPr>
          <a:xfrm>
            <a:off x="250825" y="692150"/>
            <a:ext cx="8893175" cy="5616575"/>
          </a:xfrm>
        </p:spPr>
        <p:txBody>
          <a:bodyPr/>
          <a:lstStyle/>
          <a:p>
            <a:pPr lvl="1" eaLnBrk="1" hangingPunct="1">
              <a:lnSpc>
                <a:spcPct val="60000"/>
              </a:lnSpc>
              <a:buFontTx/>
              <a:buNone/>
            </a:pPr>
            <a:endParaRPr lang="en-US" sz="2000" smtClean="0"/>
          </a:p>
          <a:p>
            <a:pPr eaLnBrk="1" hangingPunct="1">
              <a:buFontTx/>
              <a:buChar char="•"/>
            </a:pPr>
            <a:endParaRPr lang="en-US" sz="2400" smtClean="0"/>
          </a:p>
          <a:p>
            <a:pPr lvl="1" eaLnBrk="1" hangingPunct="1"/>
            <a:endParaRPr lang="en-US" sz="2000" smtClean="0"/>
          </a:p>
        </p:txBody>
      </p:sp>
      <p:sp>
        <p:nvSpPr>
          <p:cNvPr id="458756" name="Rectangle 4"/>
          <p:cNvSpPr>
            <a:spLocks noChangeArrowheads="1"/>
          </p:cNvSpPr>
          <p:nvPr/>
        </p:nvSpPr>
        <p:spPr bwMode="auto">
          <a:xfrm>
            <a:off x="395288" y="1268413"/>
            <a:ext cx="8497887" cy="4681537"/>
          </a:xfrm>
          <a:prstGeom prst="rect">
            <a:avLst/>
          </a:prstGeom>
          <a:noFill/>
          <a:ln w="9525">
            <a:noFill/>
            <a:miter lim="800000"/>
            <a:headEnd/>
            <a:tailEnd/>
          </a:ln>
          <a:effectLst/>
        </p:spPr>
        <p:txBody>
          <a:bodyPr/>
          <a:lstStyle/>
          <a:p>
            <a:pPr marL="342900" indent="-342900">
              <a:spcBef>
                <a:spcPct val="20000"/>
              </a:spcBef>
              <a:buFontTx/>
              <a:buChar char="•"/>
              <a:defRPr/>
            </a:pPr>
            <a:r>
              <a:rPr lang="en-US" dirty="0">
                <a:latin typeface="Arial Unicode MS" pitchFamily="34" charset="-128"/>
              </a:rPr>
              <a:t>In fact, we can prove something even stronger about </a:t>
            </a:r>
            <a:r>
              <a:rPr lang="en-US" i="1" dirty="0">
                <a:latin typeface="Arial Unicode MS" pitchFamily="34" charset="-128"/>
              </a:rPr>
              <a:t>A</a:t>
            </a:r>
            <a:r>
              <a:rPr lang="en-US" i="1" baseline="30000" dirty="0">
                <a:latin typeface="Arial Unicode MS" pitchFamily="34" charset="-128"/>
              </a:rPr>
              <a:t>*</a:t>
            </a:r>
            <a:r>
              <a:rPr lang="en-US" dirty="0">
                <a:latin typeface="Arial Unicode MS" pitchFamily="34" charset="-128"/>
              </a:rPr>
              <a:t>: in a sense (given the particular heuristic that is available) </a:t>
            </a:r>
            <a:r>
              <a:rPr lang="en-US" b="1" dirty="0">
                <a:latin typeface="Arial Unicode MS" pitchFamily="34" charset="-128"/>
              </a:rPr>
              <a:t>no search algorithm could do better!</a:t>
            </a:r>
          </a:p>
          <a:p>
            <a:pPr marL="342900" indent="-342900">
              <a:spcBef>
                <a:spcPct val="20000"/>
              </a:spcBef>
              <a:defRPr/>
            </a:pPr>
            <a:endParaRPr lang="en-US" b="1" dirty="0">
              <a:latin typeface="Arial Unicode MS" pitchFamily="34" charset="-128"/>
            </a:endParaRPr>
          </a:p>
          <a:p>
            <a:pPr marL="342900" indent="-342900">
              <a:spcBef>
                <a:spcPct val="20000"/>
              </a:spcBef>
              <a:buFontTx/>
              <a:buChar char="•"/>
              <a:defRPr/>
            </a:pPr>
            <a:r>
              <a:rPr lang="en-US" dirty="0">
                <a:solidFill>
                  <a:schemeClr val="accent2"/>
                </a:solidFill>
                <a:latin typeface="Arial Unicode MS" pitchFamily="34" charset="-128"/>
              </a:rPr>
              <a:t>Optimal Efficiency:</a:t>
            </a:r>
            <a:r>
              <a:rPr lang="en-US" dirty="0">
                <a:latin typeface="Arial Unicode MS" pitchFamily="34" charset="-128"/>
              </a:rPr>
              <a:t> Among all optimal algorithms that </a:t>
            </a:r>
            <a:r>
              <a:rPr lang="en-US" b="1" dirty="0">
                <a:latin typeface="Arial Unicode MS" pitchFamily="34" charset="-128"/>
              </a:rPr>
              <a:t>start from the same start node</a:t>
            </a:r>
            <a:r>
              <a:rPr lang="en-US" dirty="0">
                <a:latin typeface="Arial Unicode MS" pitchFamily="34" charset="-128"/>
              </a:rPr>
              <a:t> and </a:t>
            </a:r>
            <a:r>
              <a:rPr lang="en-US" b="1" dirty="0">
                <a:latin typeface="Arial Unicode MS" pitchFamily="34" charset="-128"/>
              </a:rPr>
              <a:t>use the same heuristic</a:t>
            </a:r>
            <a:r>
              <a:rPr lang="en-US" dirty="0">
                <a:latin typeface="Arial Unicode MS" pitchFamily="34" charset="-128"/>
              </a:rPr>
              <a:t> </a:t>
            </a:r>
            <a:r>
              <a:rPr lang="en-US" i="1" dirty="0">
                <a:latin typeface="Arial Unicode MS" pitchFamily="34" charset="-128"/>
              </a:rPr>
              <a:t>h</a:t>
            </a:r>
            <a:r>
              <a:rPr lang="en-US" dirty="0">
                <a:latin typeface="Arial Unicode MS" pitchFamily="34" charset="-128"/>
              </a:rPr>
              <a:t>, </a:t>
            </a:r>
            <a:r>
              <a:rPr lang="en-US" i="1" dirty="0">
                <a:solidFill>
                  <a:schemeClr val="accent6"/>
                </a:solidFill>
                <a:latin typeface="Arial Unicode MS" pitchFamily="34" charset="-128"/>
              </a:rPr>
              <a:t>A</a:t>
            </a:r>
            <a:r>
              <a:rPr lang="en-US" i="1" baseline="30000" dirty="0">
                <a:solidFill>
                  <a:schemeClr val="accent6"/>
                </a:solidFill>
                <a:latin typeface="Arial Unicode MS" pitchFamily="34" charset="-128"/>
              </a:rPr>
              <a:t>*</a:t>
            </a:r>
            <a:r>
              <a:rPr lang="en-US" dirty="0">
                <a:solidFill>
                  <a:schemeClr val="accent6"/>
                </a:solidFill>
                <a:latin typeface="Arial Unicode MS" pitchFamily="34" charset="-128"/>
              </a:rPr>
              <a:t> expands the minimal number of paths.</a:t>
            </a:r>
          </a:p>
        </p:txBody>
      </p:sp>
      <p:sp>
        <p:nvSpPr>
          <p:cNvPr id="458757" name="Rectangle 5"/>
          <p:cNvSpPr>
            <a:spLocks noChangeArrowheads="1"/>
          </p:cNvSpPr>
          <p:nvPr/>
        </p:nvSpPr>
        <p:spPr bwMode="auto">
          <a:xfrm>
            <a:off x="250825" y="4149725"/>
            <a:ext cx="8497888" cy="1654175"/>
          </a:xfrm>
          <a:prstGeom prst="rect">
            <a:avLst/>
          </a:prstGeom>
          <a:noFill/>
          <a:ln w="9525">
            <a:noFill/>
            <a:miter lim="800000"/>
            <a:headEnd/>
            <a:tailEnd/>
          </a:ln>
        </p:spPr>
        <p:txBody>
          <a:bodyPr/>
          <a:lstStyle/>
          <a:p>
            <a:pPr marL="342900" indent="-342900">
              <a:spcBef>
                <a:spcPct val="20000"/>
              </a:spcBef>
            </a:pPr>
            <a:endParaRPr lang="en-US" sz="2400">
              <a:latin typeface="Arial Unicode MS" pitchFamily="34" charset="-12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587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10</a:t>
            </a:r>
          </a:p>
        </p:txBody>
      </p:sp>
      <p:sp>
        <p:nvSpPr>
          <p:cNvPr id="6" name="Slide Number Placeholder 5"/>
          <p:cNvSpPr>
            <a:spLocks noGrp="1"/>
          </p:cNvSpPr>
          <p:nvPr>
            <p:ph type="sldNum" sz="quarter" idx="12"/>
          </p:nvPr>
        </p:nvSpPr>
        <p:spPr/>
        <p:txBody>
          <a:bodyPr/>
          <a:lstStyle/>
          <a:p>
            <a:pPr>
              <a:defRPr/>
            </a:pPr>
            <a:r>
              <a:rPr lang="en-US"/>
              <a:t>Slide </a:t>
            </a:r>
            <a:fld id="{DA22759D-ABB8-4B36-A77A-E619E2AB708C}" type="slidenum">
              <a:rPr lang="en-US"/>
              <a:pPr>
                <a:defRPr/>
              </a:pPr>
              <a:t>4</a:t>
            </a:fld>
            <a:endParaRPr lang="en-US"/>
          </a:p>
        </p:txBody>
      </p:sp>
      <p:sp>
        <p:nvSpPr>
          <p:cNvPr id="18436" name="Rectangle 2"/>
          <p:cNvSpPr>
            <a:spLocks noGrp="1" noChangeArrowheads="1"/>
          </p:cNvSpPr>
          <p:nvPr>
            <p:ph type="title"/>
          </p:nvPr>
        </p:nvSpPr>
        <p:spPr/>
        <p:txBody>
          <a:bodyPr/>
          <a:lstStyle/>
          <a:p>
            <a:pPr eaLnBrk="1" hangingPunct="1"/>
            <a:r>
              <a:rPr lang="en-US" smtClean="0"/>
              <a:t>Lecture Overview</a:t>
            </a:r>
          </a:p>
        </p:txBody>
      </p:sp>
      <p:sp>
        <p:nvSpPr>
          <p:cNvPr id="474115" name="Rectangle 3"/>
          <p:cNvSpPr>
            <a:spLocks noGrp="1" noChangeArrowheads="1"/>
          </p:cNvSpPr>
          <p:nvPr>
            <p:ph type="body" idx="1"/>
          </p:nvPr>
        </p:nvSpPr>
        <p:spPr>
          <a:xfrm>
            <a:off x="357188" y="928688"/>
            <a:ext cx="8458200" cy="4495800"/>
          </a:xfrm>
        </p:spPr>
        <p:txBody>
          <a:bodyPr/>
          <a:lstStyle/>
          <a:p>
            <a:pPr eaLnBrk="1" hangingPunct="1">
              <a:buFontTx/>
              <a:buChar char="•"/>
              <a:defRPr/>
            </a:pPr>
            <a:r>
              <a:rPr lang="en-US" sz="4000" b="1" dirty="0" smtClean="0">
                <a:solidFill>
                  <a:schemeClr val="accent3">
                    <a:lumMod val="65000"/>
                  </a:schemeClr>
                </a:solidFill>
              </a:rPr>
              <a:t>Optimal Efficiency Example</a:t>
            </a:r>
          </a:p>
          <a:p>
            <a:pPr eaLnBrk="1" hangingPunct="1">
              <a:buFontTx/>
              <a:buChar char="•"/>
              <a:defRPr/>
            </a:pPr>
            <a:r>
              <a:rPr lang="en-US" sz="4000" b="1" dirty="0" smtClean="0">
                <a:solidFill>
                  <a:schemeClr val="accent4"/>
                </a:solidFill>
              </a:rPr>
              <a:t>Pruning Cycles and Repeated states Examples</a:t>
            </a:r>
          </a:p>
          <a:p>
            <a:pPr eaLnBrk="1" hangingPunct="1">
              <a:buFontTx/>
              <a:buChar char="•"/>
              <a:defRPr/>
            </a:pPr>
            <a:r>
              <a:rPr lang="en-US" sz="4000" b="1" dirty="0" smtClean="0">
                <a:solidFill>
                  <a:schemeClr val="bg2"/>
                </a:solidFill>
              </a:rPr>
              <a:t>Dynamic Programming</a:t>
            </a:r>
            <a:endParaRPr lang="en-US" sz="4000" dirty="0" smtClean="0">
              <a:solidFill>
                <a:schemeClr val="bg2"/>
              </a:solidFill>
            </a:endParaRPr>
          </a:p>
          <a:p>
            <a:pPr eaLnBrk="1" hangingPunct="1">
              <a:buFontTx/>
              <a:buChar char="•"/>
              <a:defRPr/>
            </a:pPr>
            <a:r>
              <a:rPr lang="en-US" sz="4000" dirty="0" smtClean="0">
                <a:solidFill>
                  <a:schemeClr val="bg2"/>
                </a:solidFill>
              </a:rPr>
              <a:t>8-puzzle Applet</a:t>
            </a:r>
          </a:p>
          <a:p>
            <a:pPr eaLnBrk="1" hangingPunct="1">
              <a:buFontTx/>
              <a:buChar char="•"/>
              <a:defRPr/>
            </a:pPr>
            <a:r>
              <a:rPr lang="en-US" sz="4000" dirty="0" smtClean="0">
                <a:solidFill>
                  <a:schemeClr val="bg2"/>
                </a:solidFill>
              </a:rPr>
              <a:t>Search Recap</a:t>
            </a:r>
          </a:p>
          <a:p>
            <a:pPr eaLnBrk="1" hangingPunct="1">
              <a:buFontTx/>
              <a:buChar char="•"/>
              <a:defRPr/>
            </a:pPr>
            <a:endParaRPr lang="en-US" sz="4000" dirty="0" smtClean="0">
              <a:solidFill>
                <a:schemeClr val="bg2"/>
              </a:solidFill>
            </a:endParaRP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9" name="Title 1"/>
          <p:cNvSpPr>
            <a:spLocks noGrp="1"/>
          </p:cNvSpPr>
          <p:nvPr>
            <p:ph type="title"/>
          </p:nvPr>
        </p:nvSpPr>
        <p:spPr>
          <a:xfrm>
            <a:off x="3000364" y="571480"/>
            <a:ext cx="5767388" cy="685800"/>
          </a:xfrm>
        </p:spPr>
        <p:txBody>
          <a:bodyPr/>
          <a:lstStyle/>
          <a:p>
            <a:pPr eaLnBrk="1" hangingPunct="1"/>
            <a:r>
              <a:rPr lang="en-US" dirty="0" smtClean="0"/>
              <a:t>Pruning Cycles</a:t>
            </a:r>
          </a:p>
        </p:txBody>
      </p:sp>
      <p:sp>
        <p:nvSpPr>
          <p:cNvPr id="3" name="Footer Placeholder 2"/>
          <p:cNvSpPr>
            <a:spLocks noGrp="1"/>
          </p:cNvSpPr>
          <p:nvPr>
            <p:ph type="ftr" sz="quarter" idx="11"/>
          </p:nvPr>
        </p:nvSpPr>
        <p:spPr/>
        <p:txBody>
          <a:bodyPr/>
          <a:lstStyle/>
          <a:p>
            <a:pPr>
              <a:defRPr/>
            </a:pPr>
            <a:r>
              <a:rPr lang="en-US"/>
              <a:t>CPSC 322, Lecture 10</a:t>
            </a:r>
          </a:p>
        </p:txBody>
      </p:sp>
      <p:sp>
        <p:nvSpPr>
          <p:cNvPr id="4" name="Slide Number Placeholder 3"/>
          <p:cNvSpPr>
            <a:spLocks noGrp="1"/>
          </p:cNvSpPr>
          <p:nvPr>
            <p:ph type="sldNum" sz="quarter" idx="12"/>
          </p:nvPr>
        </p:nvSpPr>
        <p:spPr/>
        <p:txBody>
          <a:bodyPr/>
          <a:lstStyle/>
          <a:p>
            <a:pPr>
              <a:defRPr/>
            </a:pPr>
            <a:r>
              <a:rPr lang="en-US"/>
              <a:t>Slide </a:t>
            </a:r>
            <a:fld id="{8EB8B04C-0755-49BF-B07C-20AA7881F365}" type="slidenum">
              <a:rPr lang="en-US"/>
              <a:pPr>
                <a:defRPr/>
              </a:pPr>
              <a:t>5</a:t>
            </a:fld>
            <a:endParaRPr lang="en-US"/>
          </a:p>
        </p:txBody>
      </p:sp>
      <p:sp>
        <p:nvSpPr>
          <p:cNvPr id="5" name="Title 1"/>
          <p:cNvSpPr txBox="1">
            <a:spLocks/>
          </p:cNvSpPr>
          <p:nvPr/>
        </p:nvSpPr>
        <p:spPr bwMode="auto">
          <a:xfrm>
            <a:off x="4143375" y="3786188"/>
            <a:ext cx="5000625" cy="685800"/>
          </a:xfrm>
          <a:prstGeom prst="rect">
            <a:avLst/>
          </a:prstGeom>
          <a:noFill/>
          <a:ln w="9525">
            <a:noFill/>
            <a:miter lim="800000"/>
            <a:headEnd/>
            <a:tailEnd/>
          </a:ln>
          <a:effectLst/>
        </p:spPr>
        <p:txBody>
          <a:bodyPr anchor="ctr"/>
          <a:lstStyle/>
          <a:p>
            <a:pPr algn="ctr">
              <a:defRPr/>
            </a:pPr>
            <a:r>
              <a:rPr lang="en-US" sz="3600" kern="0" dirty="0">
                <a:solidFill>
                  <a:schemeClr val="accent2"/>
                </a:solidFill>
                <a:latin typeface="+mj-lt"/>
                <a:ea typeface="+mj-ea"/>
                <a:cs typeface="+mj-cs"/>
              </a:rPr>
              <a:t>Repeated States</a:t>
            </a:r>
          </a:p>
        </p:txBody>
      </p:sp>
      <p:sp>
        <p:nvSpPr>
          <p:cNvPr id="6" name="Title 1"/>
          <p:cNvSpPr txBox="1">
            <a:spLocks/>
          </p:cNvSpPr>
          <p:nvPr/>
        </p:nvSpPr>
        <p:spPr bwMode="auto">
          <a:xfrm>
            <a:off x="0" y="0"/>
            <a:ext cx="5767388"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sng" strike="noStrike" kern="0" cap="none" spc="0" normalizeH="0" baseline="0" noProof="0" dirty="0" smtClean="0">
                <a:ln>
                  <a:noFill/>
                </a:ln>
                <a:solidFill>
                  <a:schemeClr val="accent2"/>
                </a:solidFill>
                <a:effectLst/>
                <a:uLnTx/>
                <a:uFillTx/>
                <a:latin typeface="+mj-lt"/>
                <a:ea typeface="+mj-ea"/>
                <a:cs typeface="+mj-cs"/>
              </a:rPr>
              <a:t>Example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10</a:t>
            </a:r>
          </a:p>
        </p:txBody>
      </p:sp>
      <p:sp>
        <p:nvSpPr>
          <p:cNvPr id="6" name="Slide Number Placeholder 5"/>
          <p:cNvSpPr>
            <a:spLocks noGrp="1"/>
          </p:cNvSpPr>
          <p:nvPr>
            <p:ph type="sldNum" sz="quarter" idx="12"/>
          </p:nvPr>
        </p:nvSpPr>
        <p:spPr/>
        <p:txBody>
          <a:bodyPr/>
          <a:lstStyle/>
          <a:p>
            <a:pPr>
              <a:defRPr/>
            </a:pPr>
            <a:r>
              <a:rPr lang="en-US"/>
              <a:t>Slide </a:t>
            </a:r>
            <a:fld id="{C031A310-42F4-4620-A781-EB5EF79A0FAF}" type="slidenum">
              <a:rPr lang="en-US"/>
              <a:pPr>
                <a:defRPr/>
              </a:pPr>
              <a:t>6</a:t>
            </a:fld>
            <a:endParaRPr lang="en-US"/>
          </a:p>
        </p:txBody>
      </p:sp>
      <p:sp>
        <p:nvSpPr>
          <p:cNvPr id="19460" name="Rectangle 2"/>
          <p:cNvSpPr>
            <a:spLocks noGrp="1" noChangeArrowheads="1"/>
          </p:cNvSpPr>
          <p:nvPr>
            <p:ph type="title"/>
          </p:nvPr>
        </p:nvSpPr>
        <p:spPr/>
        <p:txBody>
          <a:bodyPr/>
          <a:lstStyle/>
          <a:p>
            <a:pPr eaLnBrk="1" hangingPunct="1"/>
            <a:r>
              <a:rPr lang="en-US" smtClean="0"/>
              <a:t>Lecture Overview</a:t>
            </a:r>
          </a:p>
        </p:txBody>
      </p:sp>
      <p:sp>
        <p:nvSpPr>
          <p:cNvPr id="474115" name="Rectangle 3"/>
          <p:cNvSpPr>
            <a:spLocks noGrp="1" noChangeArrowheads="1"/>
          </p:cNvSpPr>
          <p:nvPr>
            <p:ph type="body" idx="1"/>
          </p:nvPr>
        </p:nvSpPr>
        <p:spPr>
          <a:xfrm>
            <a:off x="357188" y="928688"/>
            <a:ext cx="8458200" cy="4495800"/>
          </a:xfrm>
        </p:spPr>
        <p:txBody>
          <a:bodyPr/>
          <a:lstStyle/>
          <a:p>
            <a:pPr eaLnBrk="1" hangingPunct="1">
              <a:buFontTx/>
              <a:buChar char="•"/>
              <a:defRPr/>
            </a:pPr>
            <a:r>
              <a:rPr lang="en-US" sz="4000" b="1" dirty="0" smtClean="0">
                <a:solidFill>
                  <a:schemeClr val="accent3">
                    <a:lumMod val="65000"/>
                  </a:schemeClr>
                </a:solidFill>
              </a:rPr>
              <a:t>Optimal Efficiency Example</a:t>
            </a:r>
          </a:p>
          <a:p>
            <a:pPr eaLnBrk="1" hangingPunct="1">
              <a:buFontTx/>
              <a:buChar char="•"/>
              <a:defRPr/>
            </a:pPr>
            <a:r>
              <a:rPr lang="en-US" sz="4000" b="1" dirty="0" smtClean="0">
                <a:solidFill>
                  <a:schemeClr val="bg2"/>
                </a:solidFill>
              </a:rPr>
              <a:t>Pruning Cycles and Repeated states Examples</a:t>
            </a:r>
          </a:p>
          <a:p>
            <a:pPr eaLnBrk="1" hangingPunct="1">
              <a:buFontTx/>
              <a:buChar char="•"/>
              <a:defRPr/>
            </a:pPr>
            <a:r>
              <a:rPr lang="en-US" sz="4000" b="1" dirty="0" smtClean="0">
                <a:solidFill>
                  <a:schemeClr val="accent4"/>
                </a:solidFill>
              </a:rPr>
              <a:t>Dynamic Programming</a:t>
            </a:r>
            <a:endParaRPr lang="en-US" sz="4000" dirty="0" smtClean="0">
              <a:solidFill>
                <a:schemeClr val="accent4"/>
              </a:solidFill>
            </a:endParaRPr>
          </a:p>
          <a:p>
            <a:pPr eaLnBrk="1" hangingPunct="1">
              <a:buFontTx/>
              <a:buChar char="•"/>
              <a:defRPr/>
            </a:pPr>
            <a:r>
              <a:rPr lang="en-US" sz="4000" dirty="0" smtClean="0">
                <a:solidFill>
                  <a:schemeClr val="bg2"/>
                </a:solidFill>
              </a:rPr>
              <a:t>8-puzzle Applet</a:t>
            </a:r>
          </a:p>
          <a:p>
            <a:pPr eaLnBrk="1" hangingPunct="1">
              <a:buFontTx/>
              <a:buChar char="•"/>
              <a:defRPr/>
            </a:pPr>
            <a:r>
              <a:rPr lang="en-US" sz="4000" dirty="0" smtClean="0">
                <a:solidFill>
                  <a:schemeClr val="bg2"/>
                </a:solidFill>
              </a:rPr>
              <a:t>Search Recap</a:t>
            </a:r>
          </a:p>
          <a:p>
            <a:pPr eaLnBrk="1" hangingPunct="1">
              <a:buFontTx/>
              <a:buChar char="•"/>
              <a:defRPr/>
            </a:pPr>
            <a:endParaRPr lang="en-US" sz="4000" dirty="0" smtClean="0">
              <a:solidFill>
                <a:schemeClr val="bg2"/>
              </a:solidFill>
            </a:endParaRP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ooter Placeholder 5"/>
          <p:cNvSpPr>
            <a:spLocks noGrp="1"/>
          </p:cNvSpPr>
          <p:nvPr>
            <p:ph type="ftr" sz="quarter" idx="11"/>
          </p:nvPr>
        </p:nvSpPr>
        <p:spPr/>
        <p:txBody>
          <a:bodyPr/>
          <a:lstStyle/>
          <a:p>
            <a:pPr>
              <a:defRPr/>
            </a:pPr>
            <a:r>
              <a:rPr lang="en-US"/>
              <a:t>CPSC 322, Lecture 9</a:t>
            </a:r>
          </a:p>
        </p:txBody>
      </p:sp>
      <p:sp>
        <p:nvSpPr>
          <p:cNvPr id="31" name="Slide Number Placeholder 6"/>
          <p:cNvSpPr>
            <a:spLocks noGrp="1"/>
          </p:cNvSpPr>
          <p:nvPr>
            <p:ph type="sldNum" sz="quarter" idx="12"/>
          </p:nvPr>
        </p:nvSpPr>
        <p:spPr/>
        <p:txBody>
          <a:bodyPr/>
          <a:lstStyle/>
          <a:p>
            <a:pPr>
              <a:defRPr/>
            </a:pPr>
            <a:r>
              <a:rPr lang="en-US" dirty="0"/>
              <a:t>Slide </a:t>
            </a:r>
            <a:fld id="{F1CC57A4-4DDA-4788-B527-9699FAF36153}" type="slidenum">
              <a:rPr lang="en-US"/>
              <a:pPr>
                <a:defRPr/>
              </a:pPr>
              <a:t>7</a:t>
            </a:fld>
            <a:endParaRPr lang="en-US" dirty="0"/>
          </a:p>
        </p:txBody>
      </p:sp>
      <p:sp>
        <p:nvSpPr>
          <p:cNvPr id="5148" name="Rectangle 2"/>
          <p:cNvSpPr>
            <a:spLocks noGrp="1" noChangeArrowheads="1"/>
          </p:cNvSpPr>
          <p:nvPr>
            <p:ph type="body" sz="half" idx="1"/>
          </p:nvPr>
        </p:nvSpPr>
        <p:spPr>
          <a:xfrm>
            <a:off x="285720" y="571480"/>
            <a:ext cx="8515350" cy="4495800"/>
          </a:xfrm>
        </p:spPr>
        <p:txBody>
          <a:bodyPr/>
          <a:lstStyle/>
          <a:p>
            <a:pPr marL="0" indent="0" eaLnBrk="1" hangingPunct="1"/>
            <a:r>
              <a:rPr lang="en-US" sz="2400" dirty="0" smtClean="0">
                <a:solidFill>
                  <a:schemeClr val="accent2"/>
                </a:solidFill>
              </a:rPr>
              <a:t>Idea:</a:t>
            </a:r>
            <a:r>
              <a:rPr lang="en-US" sz="2400" dirty="0" smtClean="0"/>
              <a:t> for statically stored graphs, build a table of </a:t>
            </a:r>
            <a:r>
              <a:rPr lang="en-US" sz="2400" i="1" dirty="0" smtClean="0"/>
              <a:t>dist(n)</a:t>
            </a:r>
            <a:r>
              <a:rPr lang="en-US" sz="2400" dirty="0" smtClean="0"/>
              <a:t> the actual distance of the shortest path from node </a:t>
            </a:r>
            <a:r>
              <a:rPr lang="en-US" sz="2400" i="1" dirty="0" smtClean="0"/>
              <a:t>n</a:t>
            </a:r>
            <a:r>
              <a:rPr lang="en-US" sz="2400" dirty="0" smtClean="0"/>
              <a:t> to a goal.</a:t>
            </a:r>
          </a:p>
          <a:p>
            <a:pPr marL="0" indent="0" eaLnBrk="1" hangingPunct="1"/>
            <a:r>
              <a:rPr lang="en-US" sz="2400" dirty="0" smtClean="0"/>
              <a:t>This is the perfect……..</a:t>
            </a:r>
            <a:endParaRPr lang="en-US" sz="2000" dirty="0" smtClean="0"/>
          </a:p>
          <a:p>
            <a:pPr marL="0" indent="0" eaLnBrk="1" hangingPunct="1"/>
            <a:r>
              <a:rPr lang="en-US" sz="2000" dirty="0" smtClean="0"/>
              <a:t>This can be built </a:t>
            </a:r>
            <a:r>
              <a:rPr lang="en-US" sz="2000" dirty="0" smtClean="0">
                <a:solidFill>
                  <a:schemeClr val="accent2"/>
                </a:solidFill>
              </a:rPr>
              <a:t>backwards</a:t>
            </a:r>
            <a:r>
              <a:rPr lang="en-US" sz="2000" dirty="0" smtClean="0"/>
              <a:t> from the goal:</a:t>
            </a:r>
          </a:p>
          <a:p>
            <a:pPr marL="0" indent="0" eaLnBrk="1" hangingPunct="1"/>
            <a:endParaRPr lang="en-US" sz="2000" dirty="0" smtClean="0"/>
          </a:p>
          <a:p>
            <a:pPr marL="0" indent="0" eaLnBrk="1" hangingPunct="1"/>
            <a:endParaRPr lang="en-US" sz="2000" dirty="0" smtClean="0"/>
          </a:p>
          <a:p>
            <a:pPr marL="0" indent="0" eaLnBrk="1" hangingPunct="1"/>
            <a:endParaRPr lang="en-US" sz="2000" dirty="0" smtClean="0"/>
          </a:p>
          <a:p>
            <a:pPr marL="0" indent="0" eaLnBrk="1" hangingPunct="1"/>
            <a:endParaRPr lang="en-US" sz="2000" dirty="0" smtClean="0"/>
          </a:p>
        </p:txBody>
      </p:sp>
      <p:sp>
        <p:nvSpPr>
          <p:cNvPr id="5149" name="Rectangle 3"/>
          <p:cNvSpPr>
            <a:spLocks noGrp="1" noChangeArrowheads="1"/>
          </p:cNvSpPr>
          <p:nvPr>
            <p:ph type="title"/>
          </p:nvPr>
        </p:nvSpPr>
        <p:spPr>
          <a:xfrm>
            <a:off x="357158" y="0"/>
            <a:ext cx="8534400" cy="685800"/>
          </a:xfrm>
        </p:spPr>
        <p:txBody>
          <a:bodyPr/>
          <a:lstStyle/>
          <a:p>
            <a:pPr eaLnBrk="1" hangingPunct="1"/>
            <a:r>
              <a:rPr lang="en-US" dirty="0" smtClean="0"/>
              <a:t>Dynamic Programming</a:t>
            </a:r>
          </a:p>
        </p:txBody>
      </p:sp>
      <p:graphicFrame>
        <p:nvGraphicFramePr>
          <p:cNvPr id="5122" name="Object 4"/>
          <p:cNvGraphicFramePr>
            <a:graphicFrameLocks noChangeAspect="1"/>
          </p:cNvGraphicFramePr>
          <p:nvPr>
            <p:ph sz="half" idx="2"/>
          </p:nvPr>
        </p:nvGraphicFramePr>
        <p:xfrm>
          <a:off x="500034" y="2285992"/>
          <a:ext cx="8341760" cy="1143008"/>
        </p:xfrm>
        <a:graphic>
          <a:graphicData uri="http://schemas.openxmlformats.org/presentationml/2006/ole">
            <p:oleObj spid="_x0000_s64514" name="Equation" r:id="rId4" imgW="3708360" imgH="507960" progId="Equation.3">
              <p:embed/>
            </p:oleObj>
          </a:graphicData>
        </a:graphic>
      </p:graphicFrame>
      <p:sp>
        <p:nvSpPr>
          <p:cNvPr id="5150" name="Oval 5"/>
          <p:cNvSpPr>
            <a:spLocks noChangeArrowheads="1"/>
          </p:cNvSpPr>
          <p:nvPr/>
        </p:nvSpPr>
        <p:spPr bwMode="auto">
          <a:xfrm>
            <a:off x="0" y="5238750"/>
            <a:ext cx="360363" cy="360363"/>
          </a:xfrm>
          <a:prstGeom prst="ellipse">
            <a:avLst/>
          </a:prstGeom>
          <a:noFill/>
          <a:ln w="9525" algn="ctr">
            <a:solidFill>
              <a:schemeClr val="tx1"/>
            </a:solidFill>
            <a:round/>
            <a:headEnd/>
            <a:tailEnd/>
          </a:ln>
        </p:spPr>
        <p:txBody>
          <a:bodyPr wrap="none" anchor="ctr">
            <a:spAutoFit/>
          </a:bodyPr>
          <a:lstStyle/>
          <a:p>
            <a:endParaRPr lang="en-US"/>
          </a:p>
        </p:txBody>
      </p:sp>
      <p:sp>
        <p:nvSpPr>
          <p:cNvPr id="5151" name="Oval 6"/>
          <p:cNvSpPr>
            <a:spLocks noChangeArrowheads="1"/>
          </p:cNvSpPr>
          <p:nvPr/>
        </p:nvSpPr>
        <p:spPr bwMode="auto">
          <a:xfrm>
            <a:off x="2736850" y="5383213"/>
            <a:ext cx="360363" cy="360362"/>
          </a:xfrm>
          <a:prstGeom prst="ellipse">
            <a:avLst/>
          </a:prstGeom>
          <a:solidFill>
            <a:srgbClr val="FFFF00"/>
          </a:solidFill>
          <a:ln w="9525" algn="ctr">
            <a:solidFill>
              <a:schemeClr val="tx1"/>
            </a:solidFill>
            <a:round/>
            <a:headEnd/>
            <a:tailEnd/>
          </a:ln>
        </p:spPr>
        <p:txBody>
          <a:bodyPr wrap="none" anchor="ctr">
            <a:spAutoFit/>
          </a:bodyPr>
          <a:lstStyle/>
          <a:p>
            <a:endParaRPr lang="en-US"/>
          </a:p>
        </p:txBody>
      </p:sp>
      <p:sp>
        <p:nvSpPr>
          <p:cNvPr id="5152" name="Oval 7"/>
          <p:cNvSpPr>
            <a:spLocks noChangeArrowheads="1"/>
          </p:cNvSpPr>
          <p:nvPr/>
        </p:nvSpPr>
        <p:spPr bwMode="auto">
          <a:xfrm>
            <a:off x="792163" y="4879975"/>
            <a:ext cx="360362" cy="360363"/>
          </a:xfrm>
          <a:prstGeom prst="ellipse">
            <a:avLst/>
          </a:prstGeom>
          <a:noFill/>
          <a:ln w="9525" algn="ctr">
            <a:solidFill>
              <a:schemeClr val="tx1"/>
            </a:solidFill>
            <a:round/>
            <a:headEnd/>
            <a:tailEnd/>
          </a:ln>
        </p:spPr>
        <p:txBody>
          <a:bodyPr wrap="none" anchor="ctr">
            <a:spAutoFit/>
          </a:bodyPr>
          <a:lstStyle/>
          <a:p>
            <a:endParaRPr lang="en-US"/>
          </a:p>
        </p:txBody>
      </p:sp>
      <p:sp>
        <p:nvSpPr>
          <p:cNvPr id="5153" name="Oval 8"/>
          <p:cNvSpPr>
            <a:spLocks noChangeArrowheads="1"/>
          </p:cNvSpPr>
          <p:nvPr/>
        </p:nvSpPr>
        <p:spPr bwMode="auto">
          <a:xfrm>
            <a:off x="863600" y="5815013"/>
            <a:ext cx="360363" cy="360362"/>
          </a:xfrm>
          <a:prstGeom prst="ellipse">
            <a:avLst/>
          </a:prstGeom>
          <a:noFill/>
          <a:ln w="9525" algn="ctr">
            <a:solidFill>
              <a:schemeClr val="tx1"/>
            </a:solidFill>
            <a:round/>
            <a:headEnd/>
            <a:tailEnd/>
          </a:ln>
        </p:spPr>
        <p:txBody>
          <a:bodyPr wrap="none" anchor="ctr">
            <a:spAutoFit/>
          </a:bodyPr>
          <a:lstStyle/>
          <a:p>
            <a:endParaRPr lang="en-US"/>
          </a:p>
        </p:txBody>
      </p:sp>
      <p:sp>
        <p:nvSpPr>
          <p:cNvPr id="5154" name="Oval 10"/>
          <p:cNvSpPr>
            <a:spLocks noChangeArrowheads="1"/>
          </p:cNvSpPr>
          <p:nvPr/>
        </p:nvSpPr>
        <p:spPr bwMode="auto">
          <a:xfrm>
            <a:off x="1655763" y="5815013"/>
            <a:ext cx="360362" cy="360362"/>
          </a:xfrm>
          <a:prstGeom prst="ellipse">
            <a:avLst/>
          </a:prstGeom>
          <a:noFill/>
          <a:ln w="9525" algn="ctr">
            <a:solidFill>
              <a:schemeClr val="tx1"/>
            </a:solidFill>
            <a:round/>
            <a:headEnd/>
            <a:tailEnd/>
          </a:ln>
        </p:spPr>
        <p:txBody>
          <a:bodyPr wrap="none" anchor="ctr">
            <a:spAutoFit/>
          </a:bodyPr>
          <a:lstStyle/>
          <a:p>
            <a:endParaRPr lang="en-US"/>
          </a:p>
        </p:txBody>
      </p:sp>
      <p:sp>
        <p:nvSpPr>
          <p:cNvPr id="5155" name="Line 11"/>
          <p:cNvSpPr>
            <a:spLocks noChangeShapeType="1"/>
          </p:cNvSpPr>
          <p:nvPr/>
        </p:nvSpPr>
        <p:spPr bwMode="auto">
          <a:xfrm flipV="1">
            <a:off x="288925" y="5095875"/>
            <a:ext cx="503238" cy="215900"/>
          </a:xfrm>
          <a:prstGeom prst="line">
            <a:avLst/>
          </a:prstGeom>
          <a:noFill/>
          <a:ln w="9525">
            <a:solidFill>
              <a:schemeClr val="tx1"/>
            </a:solidFill>
            <a:round/>
            <a:headEnd/>
            <a:tailEnd type="triangle" w="med" len="med"/>
          </a:ln>
        </p:spPr>
        <p:txBody>
          <a:bodyPr wrap="none">
            <a:spAutoFit/>
          </a:bodyPr>
          <a:lstStyle/>
          <a:p>
            <a:endParaRPr lang="en-US"/>
          </a:p>
        </p:txBody>
      </p:sp>
      <p:sp>
        <p:nvSpPr>
          <p:cNvPr id="5156" name="Line 12"/>
          <p:cNvSpPr>
            <a:spLocks noChangeShapeType="1"/>
          </p:cNvSpPr>
          <p:nvPr/>
        </p:nvSpPr>
        <p:spPr bwMode="auto">
          <a:xfrm>
            <a:off x="288925" y="5527675"/>
            <a:ext cx="574675" cy="431800"/>
          </a:xfrm>
          <a:prstGeom prst="line">
            <a:avLst/>
          </a:prstGeom>
          <a:noFill/>
          <a:ln w="9525">
            <a:solidFill>
              <a:schemeClr val="tx1"/>
            </a:solidFill>
            <a:round/>
            <a:headEnd/>
            <a:tailEnd type="triangle" w="med" len="med"/>
          </a:ln>
        </p:spPr>
        <p:txBody>
          <a:bodyPr>
            <a:spAutoFit/>
          </a:bodyPr>
          <a:lstStyle/>
          <a:p>
            <a:endParaRPr lang="en-US"/>
          </a:p>
        </p:txBody>
      </p:sp>
      <p:sp>
        <p:nvSpPr>
          <p:cNvPr id="5157" name="Line 14"/>
          <p:cNvSpPr>
            <a:spLocks noChangeShapeType="1"/>
          </p:cNvSpPr>
          <p:nvPr/>
        </p:nvSpPr>
        <p:spPr bwMode="auto">
          <a:xfrm flipV="1">
            <a:off x="2016125" y="5672138"/>
            <a:ext cx="720725" cy="287337"/>
          </a:xfrm>
          <a:prstGeom prst="line">
            <a:avLst/>
          </a:prstGeom>
          <a:noFill/>
          <a:ln w="9525">
            <a:solidFill>
              <a:schemeClr val="tx1"/>
            </a:solidFill>
            <a:round/>
            <a:headEnd/>
            <a:tailEnd type="triangle" w="med" len="med"/>
          </a:ln>
        </p:spPr>
        <p:txBody>
          <a:bodyPr>
            <a:spAutoFit/>
          </a:bodyPr>
          <a:lstStyle/>
          <a:p>
            <a:endParaRPr lang="en-US"/>
          </a:p>
        </p:txBody>
      </p:sp>
      <p:sp>
        <p:nvSpPr>
          <p:cNvPr id="5158" name="Line 15"/>
          <p:cNvSpPr>
            <a:spLocks noChangeShapeType="1"/>
          </p:cNvSpPr>
          <p:nvPr/>
        </p:nvSpPr>
        <p:spPr bwMode="auto">
          <a:xfrm>
            <a:off x="1152525" y="6030913"/>
            <a:ext cx="503238" cy="0"/>
          </a:xfrm>
          <a:prstGeom prst="line">
            <a:avLst/>
          </a:prstGeom>
          <a:noFill/>
          <a:ln w="9525">
            <a:solidFill>
              <a:schemeClr val="tx1"/>
            </a:solidFill>
            <a:round/>
            <a:headEnd/>
            <a:tailEnd type="triangle" w="med" len="med"/>
          </a:ln>
        </p:spPr>
        <p:txBody>
          <a:bodyPr>
            <a:spAutoFit/>
          </a:bodyPr>
          <a:lstStyle/>
          <a:p>
            <a:endParaRPr lang="en-US"/>
          </a:p>
        </p:txBody>
      </p:sp>
      <p:sp>
        <p:nvSpPr>
          <p:cNvPr id="5159" name="Oval 16"/>
          <p:cNvSpPr>
            <a:spLocks noChangeArrowheads="1"/>
          </p:cNvSpPr>
          <p:nvPr/>
        </p:nvSpPr>
        <p:spPr bwMode="auto">
          <a:xfrm>
            <a:off x="1439863" y="5238750"/>
            <a:ext cx="360362" cy="360363"/>
          </a:xfrm>
          <a:prstGeom prst="ellipse">
            <a:avLst/>
          </a:prstGeom>
          <a:noFill/>
          <a:ln w="9525" algn="ctr">
            <a:solidFill>
              <a:schemeClr val="tx1"/>
            </a:solidFill>
            <a:round/>
            <a:headEnd/>
            <a:tailEnd/>
          </a:ln>
        </p:spPr>
        <p:txBody>
          <a:bodyPr wrap="none" anchor="ctr">
            <a:spAutoFit/>
          </a:bodyPr>
          <a:lstStyle/>
          <a:p>
            <a:endParaRPr lang="en-US"/>
          </a:p>
        </p:txBody>
      </p:sp>
      <p:sp>
        <p:nvSpPr>
          <p:cNvPr id="5160" name="Line 17"/>
          <p:cNvSpPr>
            <a:spLocks noChangeShapeType="1"/>
          </p:cNvSpPr>
          <p:nvPr/>
        </p:nvSpPr>
        <p:spPr bwMode="auto">
          <a:xfrm>
            <a:off x="1079500" y="5167313"/>
            <a:ext cx="360363" cy="144462"/>
          </a:xfrm>
          <a:prstGeom prst="line">
            <a:avLst/>
          </a:prstGeom>
          <a:noFill/>
          <a:ln w="9525">
            <a:solidFill>
              <a:schemeClr val="tx1"/>
            </a:solidFill>
            <a:round/>
            <a:headEnd/>
            <a:tailEnd type="triangle" w="med" len="med"/>
          </a:ln>
        </p:spPr>
        <p:txBody>
          <a:bodyPr wrap="none">
            <a:spAutoFit/>
          </a:bodyPr>
          <a:lstStyle/>
          <a:p>
            <a:endParaRPr lang="en-US"/>
          </a:p>
        </p:txBody>
      </p:sp>
      <p:sp>
        <p:nvSpPr>
          <p:cNvPr id="5161" name="Line 18"/>
          <p:cNvSpPr>
            <a:spLocks noChangeShapeType="1"/>
          </p:cNvSpPr>
          <p:nvPr/>
        </p:nvSpPr>
        <p:spPr bwMode="auto">
          <a:xfrm flipV="1">
            <a:off x="1152525" y="5599113"/>
            <a:ext cx="360363" cy="288925"/>
          </a:xfrm>
          <a:prstGeom prst="line">
            <a:avLst/>
          </a:prstGeom>
          <a:noFill/>
          <a:ln w="9525">
            <a:solidFill>
              <a:schemeClr val="tx1"/>
            </a:solidFill>
            <a:round/>
            <a:headEnd/>
            <a:tailEnd type="triangle" w="med" len="med"/>
          </a:ln>
        </p:spPr>
        <p:txBody>
          <a:bodyPr>
            <a:spAutoFit/>
          </a:bodyPr>
          <a:lstStyle/>
          <a:p>
            <a:endParaRPr lang="en-US"/>
          </a:p>
        </p:txBody>
      </p:sp>
      <p:sp>
        <p:nvSpPr>
          <p:cNvPr id="5162" name="Line 19"/>
          <p:cNvSpPr>
            <a:spLocks noChangeShapeType="1"/>
          </p:cNvSpPr>
          <p:nvPr/>
        </p:nvSpPr>
        <p:spPr bwMode="auto">
          <a:xfrm>
            <a:off x="1800225" y="5456238"/>
            <a:ext cx="936625" cy="71437"/>
          </a:xfrm>
          <a:prstGeom prst="line">
            <a:avLst/>
          </a:prstGeom>
          <a:noFill/>
          <a:ln w="9525">
            <a:solidFill>
              <a:schemeClr val="tx1"/>
            </a:solidFill>
            <a:round/>
            <a:headEnd/>
            <a:tailEnd type="triangle" w="med" len="med"/>
          </a:ln>
        </p:spPr>
        <p:txBody>
          <a:bodyPr>
            <a:spAutoFit/>
          </a:bodyPr>
          <a:lstStyle/>
          <a:p>
            <a:endParaRPr lang="en-US"/>
          </a:p>
        </p:txBody>
      </p:sp>
      <p:sp>
        <p:nvSpPr>
          <p:cNvPr id="5163" name="Text Box 20"/>
          <p:cNvSpPr txBox="1">
            <a:spLocks noChangeArrowheads="1"/>
          </p:cNvSpPr>
          <p:nvPr/>
        </p:nvSpPr>
        <p:spPr bwMode="auto">
          <a:xfrm>
            <a:off x="863600" y="5743575"/>
            <a:ext cx="354013" cy="457200"/>
          </a:xfrm>
          <a:prstGeom prst="rect">
            <a:avLst/>
          </a:prstGeom>
          <a:noFill/>
          <a:ln w="9525" algn="ctr">
            <a:noFill/>
            <a:miter lim="800000"/>
            <a:headEnd/>
            <a:tailEnd/>
          </a:ln>
        </p:spPr>
        <p:txBody>
          <a:bodyPr wrap="none">
            <a:spAutoFit/>
          </a:bodyPr>
          <a:lstStyle/>
          <a:p>
            <a:r>
              <a:rPr lang="en-US" sz="2400">
                <a:latin typeface="Arial Unicode MS" pitchFamily="34" charset="-128"/>
              </a:rPr>
              <a:t>a</a:t>
            </a:r>
          </a:p>
        </p:txBody>
      </p:sp>
      <p:sp>
        <p:nvSpPr>
          <p:cNvPr id="5164" name="Text Box 21"/>
          <p:cNvSpPr txBox="1">
            <a:spLocks noChangeArrowheads="1"/>
          </p:cNvSpPr>
          <p:nvPr/>
        </p:nvSpPr>
        <p:spPr bwMode="auto">
          <a:xfrm>
            <a:off x="1439863" y="5167313"/>
            <a:ext cx="354012" cy="457200"/>
          </a:xfrm>
          <a:prstGeom prst="rect">
            <a:avLst/>
          </a:prstGeom>
          <a:noFill/>
          <a:ln w="9525" algn="ctr">
            <a:noFill/>
            <a:miter lim="800000"/>
            <a:headEnd/>
            <a:tailEnd/>
          </a:ln>
        </p:spPr>
        <p:txBody>
          <a:bodyPr wrap="none">
            <a:spAutoFit/>
          </a:bodyPr>
          <a:lstStyle/>
          <a:p>
            <a:r>
              <a:rPr lang="en-US" sz="2400">
                <a:latin typeface="Arial Unicode MS" pitchFamily="34" charset="-128"/>
              </a:rPr>
              <a:t>b</a:t>
            </a:r>
          </a:p>
        </p:txBody>
      </p:sp>
      <p:sp>
        <p:nvSpPr>
          <p:cNvPr id="5165" name="Text Box 22"/>
          <p:cNvSpPr txBox="1">
            <a:spLocks noChangeArrowheads="1"/>
          </p:cNvSpPr>
          <p:nvPr/>
        </p:nvSpPr>
        <p:spPr bwMode="auto">
          <a:xfrm>
            <a:off x="1655763" y="5743575"/>
            <a:ext cx="336550" cy="457200"/>
          </a:xfrm>
          <a:prstGeom prst="rect">
            <a:avLst/>
          </a:prstGeom>
          <a:noFill/>
          <a:ln w="9525" algn="ctr">
            <a:noFill/>
            <a:miter lim="800000"/>
            <a:headEnd/>
            <a:tailEnd/>
          </a:ln>
        </p:spPr>
        <p:txBody>
          <a:bodyPr wrap="none">
            <a:spAutoFit/>
          </a:bodyPr>
          <a:lstStyle/>
          <a:p>
            <a:r>
              <a:rPr lang="en-US" sz="2400">
                <a:latin typeface="Arial Unicode MS" pitchFamily="34" charset="-128"/>
              </a:rPr>
              <a:t>c</a:t>
            </a:r>
          </a:p>
        </p:txBody>
      </p:sp>
      <p:sp>
        <p:nvSpPr>
          <p:cNvPr id="5166" name="Text Box 23"/>
          <p:cNvSpPr txBox="1">
            <a:spLocks noChangeArrowheads="1"/>
          </p:cNvSpPr>
          <p:nvPr/>
        </p:nvSpPr>
        <p:spPr bwMode="auto">
          <a:xfrm>
            <a:off x="2735263" y="5311775"/>
            <a:ext cx="354012" cy="457200"/>
          </a:xfrm>
          <a:prstGeom prst="rect">
            <a:avLst/>
          </a:prstGeom>
          <a:noFill/>
          <a:ln w="9525" algn="ctr">
            <a:noFill/>
            <a:miter lim="800000"/>
            <a:headEnd/>
            <a:tailEnd/>
          </a:ln>
        </p:spPr>
        <p:txBody>
          <a:bodyPr wrap="none">
            <a:spAutoFit/>
          </a:bodyPr>
          <a:lstStyle/>
          <a:p>
            <a:r>
              <a:rPr lang="en-US" sz="2400">
                <a:latin typeface="Arial Unicode MS" pitchFamily="34" charset="-128"/>
              </a:rPr>
              <a:t>g</a:t>
            </a:r>
          </a:p>
        </p:txBody>
      </p:sp>
      <p:sp>
        <p:nvSpPr>
          <p:cNvPr id="5167" name="Text Box 24"/>
          <p:cNvSpPr txBox="1">
            <a:spLocks noChangeArrowheads="1"/>
          </p:cNvSpPr>
          <p:nvPr/>
        </p:nvSpPr>
        <p:spPr bwMode="auto">
          <a:xfrm>
            <a:off x="2232025" y="5143500"/>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2</a:t>
            </a:r>
          </a:p>
        </p:txBody>
      </p:sp>
      <p:sp>
        <p:nvSpPr>
          <p:cNvPr id="5168" name="Text Box 25"/>
          <p:cNvSpPr txBox="1">
            <a:spLocks noChangeArrowheads="1"/>
          </p:cNvSpPr>
          <p:nvPr/>
        </p:nvSpPr>
        <p:spPr bwMode="auto">
          <a:xfrm>
            <a:off x="2303463" y="5815013"/>
            <a:ext cx="325437" cy="396875"/>
          </a:xfrm>
          <a:prstGeom prst="rect">
            <a:avLst/>
          </a:prstGeom>
          <a:noFill/>
          <a:ln w="9525" algn="ctr">
            <a:noFill/>
            <a:miter lim="800000"/>
            <a:headEnd/>
            <a:tailEnd/>
          </a:ln>
        </p:spPr>
        <p:txBody>
          <a:bodyPr wrap="none">
            <a:spAutoFit/>
          </a:bodyPr>
          <a:lstStyle/>
          <a:p>
            <a:r>
              <a:rPr lang="en-US" sz="2000">
                <a:latin typeface="Arial Unicode MS" pitchFamily="34" charset="-128"/>
              </a:rPr>
              <a:t>3</a:t>
            </a:r>
          </a:p>
        </p:txBody>
      </p:sp>
      <p:sp>
        <p:nvSpPr>
          <p:cNvPr id="5169" name="Text Box 26"/>
          <p:cNvSpPr txBox="1">
            <a:spLocks noChangeArrowheads="1"/>
          </p:cNvSpPr>
          <p:nvPr/>
        </p:nvSpPr>
        <p:spPr bwMode="auto">
          <a:xfrm>
            <a:off x="1008063" y="5456238"/>
            <a:ext cx="325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a:t>
            </a:r>
          </a:p>
        </p:txBody>
      </p:sp>
      <p:sp>
        <p:nvSpPr>
          <p:cNvPr id="5170" name="Text Box 27"/>
          <p:cNvSpPr txBox="1">
            <a:spLocks noChangeArrowheads="1"/>
          </p:cNvSpPr>
          <p:nvPr/>
        </p:nvSpPr>
        <p:spPr bwMode="auto">
          <a:xfrm>
            <a:off x="1295400" y="6030913"/>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3</a:t>
            </a:r>
          </a:p>
        </p:txBody>
      </p:sp>
      <p:sp>
        <p:nvSpPr>
          <p:cNvPr id="5171" name="Text Box 28"/>
          <p:cNvSpPr txBox="1">
            <a:spLocks noChangeArrowheads="1"/>
          </p:cNvSpPr>
          <p:nvPr/>
        </p:nvSpPr>
        <p:spPr bwMode="auto">
          <a:xfrm>
            <a:off x="4429125" y="3714750"/>
            <a:ext cx="503238" cy="2647950"/>
          </a:xfrm>
          <a:prstGeom prst="rect">
            <a:avLst/>
          </a:prstGeom>
          <a:noFill/>
          <a:ln w="9525" algn="ctr">
            <a:noFill/>
            <a:miter lim="800000"/>
            <a:headEnd/>
            <a:tailEnd/>
          </a:ln>
        </p:spPr>
        <p:txBody>
          <a:bodyPr>
            <a:spAutoFit/>
          </a:bodyPr>
          <a:lstStyle/>
          <a:p>
            <a:r>
              <a:rPr lang="en-US" sz="2400">
                <a:latin typeface="Arial Unicode MS" pitchFamily="34" charset="-128"/>
              </a:rPr>
              <a:t>g</a:t>
            </a:r>
          </a:p>
          <a:p>
            <a:endParaRPr lang="en-US" sz="2400">
              <a:latin typeface="Arial Unicode MS" pitchFamily="34" charset="-128"/>
            </a:endParaRPr>
          </a:p>
          <a:p>
            <a:r>
              <a:rPr lang="en-US" sz="2400">
                <a:latin typeface="Arial Unicode MS" pitchFamily="34" charset="-128"/>
              </a:rPr>
              <a:t>b</a:t>
            </a:r>
          </a:p>
          <a:p>
            <a:endParaRPr lang="en-US" sz="2400">
              <a:latin typeface="Arial Unicode MS" pitchFamily="34" charset="-128"/>
            </a:endParaRPr>
          </a:p>
          <a:p>
            <a:r>
              <a:rPr lang="en-US" sz="2400">
                <a:latin typeface="Arial Unicode MS" pitchFamily="34" charset="-128"/>
              </a:rPr>
              <a:t>c</a:t>
            </a:r>
          </a:p>
          <a:p>
            <a:endParaRPr lang="en-US" sz="2400">
              <a:latin typeface="Arial Unicode MS" pitchFamily="34" charset="-128"/>
            </a:endParaRPr>
          </a:p>
          <a:p>
            <a:r>
              <a:rPr lang="en-US" sz="2400">
                <a:latin typeface="Arial Unicode MS" pitchFamily="34" charset="-128"/>
              </a:rPr>
              <a:t>a</a:t>
            </a:r>
          </a:p>
        </p:txBody>
      </p:sp>
      <p:sp>
        <p:nvSpPr>
          <p:cNvPr id="5172" name="Text Box 29"/>
          <p:cNvSpPr txBox="1">
            <a:spLocks noChangeArrowheads="1"/>
          </p:cNvSpPr>
          <p:nvPr/>
        </p:nvSpPr>
        <p:spPr bwMode="auto">
          <a:xfrm>
            <a:off x="1223963" y="4879975"/>
            <a:ext cx="325437" cy="396875"/>
          </a:xfrm>
          <a:prstGeom prst="rect">
            <a:avLst/>
          </a:prstGeom>
          <a:noFill/>
          <a:ln w="9525" algn="ctr">
            <a:noFill/>
            <a:miter lim="800000"/>
            <a:headEnd/>
            <a:tailEnd/>
          </a:ln>
        </p:spPr>
        <p:txBody>
          <a:bodyPr wrap="none">
            <a:spAutoFit/>
          </a:bodyPr>
          <a:lstStyle/>
          <a:p>
            <a:r>
              <a:rPr lang="en-US" sz="2000">
                <a:latin typeface="Arial Unicode MS" pitchFamily="34" charset="-128"/>
              </a:rPr>
              <a:t>2</a:t>
            </a:r>
          </a:p>
        </p:txBody>
      </p:sp>
      <p:sp>
        <p:nvSpPr>
          <p:cNvPr id="5173" name="Text Box 30"/>
          <p:cNvSpPr txBox="1">
            <a:spLocks noChangeArrowheads="1"/>
          </p:cNvSpPr>
          <p:nvPr/>
        </p:nvSpPr>
        <p:spPr bwMode="auto">
          <a:xfrm>
            <a:off x="792163" y="4806950"/>
            <a:ext cx="354012" cy="457200"/>
          </a:xfrm>
          <a:prstGeom prst="rect">
            <a:avLst/>
          </a:prstGeom>
          <a:noFill/>
          <a:ln w="9525" algn="ctr">
            <a:noFill/>
            <a:miter lim="800000"/>
            <a:headEnd/>
            <a:tailEnd/>
          </a:ln>
        </p:spPr>
        <p:txBody>
          <a:bodyPr wrap="none">
            <a:spAutoFit/>
          </a:bodyPr>
          <a:lstStyle/>
          <a:p>
            <a:r>
              <a:rPr lang="en-US" sz="2400">
                <a:latin typeface="Arial Unicode MS" pitchFamily="34" charset="-128"/>
              </a:rPr>
              <a:t>d</a:t>
            </a:r>
          </a:p>
        </p:txBody>
      </p:sp>
      <p:sp>
        <p:nvSpPr>
          <p:cNvPr id="5174" name="Text Box 26"/>
          <p:cNvSpPr txBox="1">
            <a:spLocks noChangeArrowheads="1"/>
          </p:cNvSpPr>
          <p:nvPr/>
        </p:nvSpPr>
        <p:spPr bwMode="auto">
          <a:xfrm>
            <a:off x="214313" y="5643563"/>
            <a:ext cx="325437" cy="396875"/>
          </a:xfrm>
          <a:prstGeom prst="rect">
            <a:avLst/>
          </a:prstGeom>
          <a:noFill/>
          <a:ln w="9525" algn="ctr">
            <a:noFill/>
            <a:miter lim="800000"/>
            <a:headEnd/>
            <a:tailEnd/>
          </a:ln>
        </p:spPr>
        <p:txBody>
          <a:bodyPr wrap="none">
            <a:spAutoFit/>
          </a:bodyPr>
          <a:lstStyle/>
          <a:p>
            <a:r>
              <a:rPr lang="en-US" sz="2000">
                <a:latin typeface="Arial Unicode MS" pitchFamily="34" charset="-128"/>
              </a:rPr>
              <a:t>1</a:t>
            </a:r>
          </a:p>
        </p:txBody>
      </p:sp>
      <p:sp>
        <p:nvSpPr>
          <p:cNvPr id="5175" name="Text Box 29"/>
          <p:cNvSpPr txBox="1">
            <a:spLocks noChangeArrowheads="1"/>
          </p:cNvSpPr>
          <p:nvPr/>
        </p:nvSpPr>
        <p:spPr bwMode="auto">
          <a:xfrm>
            <a:off x="285750" y="4786313"/>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2</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Footer Placeholder 5"/>
          <p:cNvSpPr>
            <a:spLocks noGrp="1"/>
          </p:cNvSpPr>
          <p:nvPr>
            <p:ph type="ftr" sz="quarter" idx="11"/>
          </p:nvPr>
        </p:nvSpPr>
        <p:spPr/>
        <p:txBody>
          <a:bodyPr/>
          <a:lstStyle/>
          <a:p>
            <a:pPr>
              <a:defRPr/>
            </a:pPr>
            <a:r>
              <a:rPr lang="en-US"/>
              <a:t>CPSC 322, Lecture 9</a:t>
            </a:r>
          </a:p>
        </p:txBody>
      </p:sp>
      <p:sp>
        <p:nvSpPr>
          <p:cNvPr id="37" name="Slide Number Placeholder 6"/>
          <p:cNvSpPr>
            <a:spLocks noGrp="1"/>
          </p:cNvSpPr>
          <p:nvPr>
            <p:ph type="sldNum" sz="quarter" idx="12"/>
          </p:nvPr>
        </p:nvSpPr>
        <p:spPr/>
        <p:txBody>
          <a:bodyPr/>
          <a:lstStyle/>
          <a:p>
            <a:pPr>
              <a:defRPr/>
            </a:pPr>
            <a:r>
              <a:rPr lang="en-US"/>
              <a:t>Slide </a:t>
            </a:r>
            <a:fld id="{25E78066-0E35-4C7A-9274-B5BAABDA237F}" type="slidenum">
              <a:rPr lang="en-US"/>
              <a:pPr>
                <a:defRPr/>
              </a:pPr>
              <a:t>8</a:t>
            </a:fld>
            <a:endParaRPr lang="en-US"/>
          </a:p>
        </p:txBody>
      </p:sp>
      <p:sp>
        <p:nvSpPr>
          <p:cNvPr id="6163" name="Rectangle 3"/>
          <p:cNvSpPr>
            <a:spLocks noGrp="1" noChangeArrowheads="1"/>
          </p:cNvSpPr>
          <p:nvPr>
            <p:ph type="body" sz="half" idx="1"/>
          </p:nvPr>
        </p:nvSpPr>
        <p:spPr>
          <a:xfrm>
            <a:off x="323850" y="4868863"/>
            <a:ext cx="8515350" cy="1800225"/>
          </a:xfrm>
        </p:spPr>
        <p:txBody>
          <a:bodyPr/>
          <a:lstStyle/>
          <a:p>
            <a:pPr marL="0" indent="0" eaLnBrk="1" hangingPunct="1"/>
            <a:r>
              <a:rPr lang="en-US" sz="2400" b="1" dirty="0" smtClean="0"/>
              <a:t>But there are at least two main problems</a:t>
            </a:r>
            <a:r>
              <a:rPr lang="en-US" sz="2400" dirty="0" smtClean="0"/>
              <a:t>:</a:t>
            </a:r>
          </a:p>
          <a:p>
            <a:pPr marL="0" indent="0" eaLnBrk="1" hangingPunct="1">
              <a:buFontTx/>
              <a:buChar char="•"/>
            </a:pPr>
            <a:r>
              <a:rPr lang="en-US" sz="2400" dirty="0" smtClean="0"/>
              <a:t> You need enough space to store the graph.</a:t>
            </a:r>
          </a:p>
          <a:p>
            <a:pPr marL="0" indent="0" eaLnBrk="1" hangingPunct="1">
              <a:buFontTx/>
              <a:buChar char="•"/>
            </a:pPr>
            <a:r>
              <a:rPr lang="en-US" sz="2400" dirty="0" smtClean="0"/>
              <a:t> The </a:t>
            </a:r>
            <a:r>
              <a:rPr lang="en-US" sz="2400" i="1" dirty="0" smtClean="0"/>
              <a:t>dist</a:t>
            </a:r>
            <a:r>
              <a:rPr lang="en-US" sz="2400" dirty="0" smtClean="0"/>
              <a:t>  function needs to be recomputed for each goal</a:t>
            </a:r>
          </a:p>
        </p:txBody>
      </p:sp>
      <p:sp>
        <p:nvSpPr>
          <p:cNvPr id="6164" name="Rectangle 2"/>
          <p:cNvSpPr>
            <a:spLocks noGrp="1" noChangeArrowheads="1"/>
          </p:cNvSpPr>
          <p:nvPr>
            <p:ph type="title"/>
          </p:nvPr>
        </p:nvSpPr>
        <p:spPr>
          <a:xfrm>
            <a:off x="323850" y="0"/>
            <a:ext cx="8534400" cy="685800"/>
          </a:xfrm>
        </p:spPr>
        <p:txBody>
          <a:bodyPr/>
          <a:lstStyle/>
          <a:p>
            <a:pPr eaLnBrk="1" hangingPunct="1"/>
            <a:r>
              <a:rPr lang="en-US" smtClean="0"/>
              <a:t>Dynamic Programming</a:t>
            </a:r>
          </a:p>
        </p:txBody>
      </p:sp>
      <p:sp>
        <p:nvSpPr>
          <p:cNvPr id="6165" name="Rectangle 7"/>
          <p:cNvSpPr>
            <a:spLocks noChangeArrowheads="1"/>
          </p:cNvSpPr>
          <p:nvPr/>
        </p:nvSpPr>
        <p:spPr bwMode="auto">
          <a:xfrm>
            <a:off x="395288" y="765175"/>
            <a:ext cx="8515350" cy="719138"/>
          </a:xfrm>
          <a:prstGeom prst="rect">
            <a:avLst/>
          </a:prstGeom>
          <a:noFill/>
          <a:ln w="9525">
            <a:noFill/>
            <a:miter lim="800000"/>
            <a:headEnd/>
            <a:tailEnd/>
          </a:ln>
        </p:spPr>
        <p:txBody>
          <a:bodyPr/>
          <a:lstStyle/>
          <a:p>
            <a:pPr>
              <a:spcBef>
                <a:spcPct val="20000"/>
              </a:spcBef>
            </a:pPr>
            <a:r>
              <a:rPr lang="en-US" sz="2400">
                <a:latin typeface="Arial Unicode MS" pitchFamily="34" charset="-128"/>
              </a:rPr>
              <a:t>This can be used locally to determine what to do.</a:t>
            </a:r>
          </a:p>
          <a:p>
            <a:pPr>
              <a:spcBef>
                <a:spcPct val="20000"/>
              </a:spcBef>
            </a:pPr>
            <a:r>
              <a:rPr lang="en-US" sz="2400">
                <a:latin typeface="Arial Unicode MS" pitchFamily="34" charset="-128"/>
              </a:rPr>
              <a:t>From each node n go to its neighbor which minimizes</a:t>
            </a:r>
          </a:p>
        </p:txBody>
      </p:sp>
      <p:sp>
        <p:nvSpPr>
          <p:cNvPr id="6166" name="Oval 8"/>
          <p:cNvSpPr>
            <a:spLocks noChangeArrowheads="1"/>
          </p:cNvSpPr>
          <p:nvPr/>
        </p:nvSpPr>
        <p:spPr bwMode="auto">
          <a:xfrm>
            <a:off x="885825" y="3344863"/>
            <a:ext cx="636588" cy="496887"/>
          </a:xfrm>
          <a:prstGeom prst="ellipse">
            <a:avLst/>
          </a:prstGeom>
          <a:noFill/>
          <a:ln w="9525" algn="ctr">
            <a:solidFill>
              <a:schemeClr val="tx1"/>
            </a:solidFill>
            <a:round/>
            <a:headEnd/>
            <a:tailEnd/>
          </a:ln>
        </p:spPr>
        <p:txBody>
          <a:bodyPr wrap="none" anchor="ctr">
            <a:spAutoFit/>
          </a:bodyPr>
          <a:lstStyle/>
          <a:p>
            <a:endParaRPr lang="en-US"/>
          </a:p>
        </p:txBody>
      </p:sp>
      <p:sp>
        <p:nvSpPr>
          <p:cNvPr id="6167" name="Oval 9"/>
          <p:cNvSpPr>
            <a:spLocks noChangeArrowheads="1"/>
          </p:cNvSpPr>
          <p:nvPr/>
        </p:nvSpPr>
        <p:spPr bwMode="auto">
          <a:xfrm>
            <a:off x="5721350" y="3543300"/>
            <a:ext cx="636588" cy="496888"/>
          </a:xfrm>
          <a:prstGeom prst="ellipse">
            <a:avLst/>
          </a:prstGeom>
          <a:solidFill>
            <a:srgbClr val="FFFF00"/>
          </a:solidFill>
          <a:ln w="9525" algn="ctr">
            <a:solidFill>
              <a:schemeClr val="tx1"/>
            </a:solidFill>
            <a:round/>
            <a:headEnd/>
            <a:tailEnd/>
          </a:ln>
        </p:spPr>
        <p:txBody>
          <a:bodyPr wrap="none" anchor="ctr">
            <a:spAutoFit/>
          </a:bodyPr>
          <a:lstStyle/>
          <a:p>
            <a:endParaRPr lang="en-US"/>
          </a:p>
        </p:txBody>
      </p:sp>
      <p:sp>
        <p:nvSpPr>
          <p:cNvPr id="6168" name="Oval 10"/>
          <p:cNvSpPr>
            <a:spLocks noChangeArrowheads="1"/>
          </p:cNvSpPr>
          <p:nvPr/>
        </p:nvSpPr>
        <p:spPr bwMode="auto">
          <a:xfrm>
            <a:off x="2286000" y="2849563"/>
            <a:ext cx="636588" cy="496887"/>
          </a:xfrm>
          <a:prstGeom prst="ellipse">
            <a:avLst/>
          </a:prstGeom>
          <a:noFill/>
          <a:ln w="9525" algn="ctr">
            <a:solidFill>
              <a:schemeClr val="tx1"/>
            </a:solidFill>
            <a:round/>
            <a:headEnd/>
            <a:tailEnd/>
          </a:ln>
        </p:spPr>
        <p:txBody>
          <a:bodyPr wrap="none" anchor="ctr">
            <a:spAutoFit/>
          </a:bodyPr>
          <a:lstStyle/>
          <a:p>
            <a:endParaRPr lang="en-US"/>
          </a:p>
        </p:txBody>
      </p:sp>
      <p:sp>
        <p:nvSpPr>
          <p:cNvPr id="6169" name="Oval 11"/>
          <p:cNvSpPr>
            <a:spLocks noChangeArrowheads="1"/>
          </p:cNvSpPr>
          <p:nvPr/>
        </p:nvSpPr>
        <p:spPr bwMode="auto">
          <a:xfrm>
            <a:off x="2411413" y="4138613"/>
            <a:ext cx="636587" cy="496887"/>
          </a:xfrm>
          <a:prstGeom prst="ellipse">
            <a:avLst/>
          </a:prstGeom>
          <a:noFill/>
          <a:ln w="9525" algn="ctr">
            <a:solidFill>
              <a:schemeClr val="tx1"/>
            </a:solidFill>
            <a:round/>
            <a:headEnd/>
            <a:tailEnd/>
          </a:ln>
        </p:spPr>
        <p:txBody>
          <a:bodyPr wrap="none" anchor="ctr">
            <a:spAutoFit/>
          </a:bodyPr>
          <a:lstStyle/>
          <a:p>
            <a:endParaRPr lang="en-US"/>
          </a:p>
        </p:txBody>
      </p:sp>
      <p:sp>
        <p:nvSpPr>
          <p:cNvPr id="6170" name="Oval 13"/>
          <p:cNvSpPr>
            <a:spLocks noChangeArrowheads="1"/>
          </p:cNvSpPr>
          <p:nvPr/>
        </p:nvSpPr>
        <p:spPr bwMode="auto">
          <a:xfrm>
            <a:off x="3811588" y="4138613"/>
            <a:ext cx="636587" cy="496887"/>
          </a:xfrm>
          <a:prstGeom prst="ellipse">
            <a:avLst/>
          </a:prstGeom>
          <a:noFill/>
          <a:ln w="9525" algn="ctr">
            <a:solidFill>
              <a:schemeClr val="tx1"/>
            </a:solidFill>
            <a:round/>
            <a:headEnd/>
            <a:tailEnd/>
          </a:ln>
        </p:spPr>
        <p:txBody>
          <a:bodyPr wrap="none" anchor="ctr">
            <a:spAutoFit/>
          </a:bodyPr>
          <a:lstStyle/>
          <a:p>
            <a:endParaRPr lang="en-US"/>
          </a:p>
        </p:txBody>
      </p:sp>
      <p:sp>
        <p:nvSpPr>
          <p:cNvPr id="6171" name="Line 14"/>
          <p:cNvSpPr>
            <a:spLocks noChangeShapeType="1"/>
          </p:cNvSpPr>
          <p:nvPr/>
        </p:nvSpPr>
        <p:spPr bwMode="auto">
          <a:xfrm flipV="1">
            <a:off x="1397000" y="3148013"/>
            <a:ext cx="889000" cy="296862"/>
          </a:xfrm>
          <a:prstGeom prst="line">
            <a:avLst/>
          </a:prstGeom>
          <a:noFill/>
          <a:ln w="9525">
            <a:solidFill>
              <a:schemeClr val="tx1"/>
            </a:solidFill>
            <a:round/>
            <a:headEnd/>
            <a:tailEnd type="triangle" w="med" len="med"/>
          </a:ln>
        </p:spPr>
        <p:txBody>
          <a:bodyPr wrap="none">
            <a:spAutoFit/>
          </a:bodyPr>
          <a:lstStyle/>
          <a:p>
            <a:endParaRPr lang="en-US"/>
          </a:p>
        </p:txBody>
      </p:sp>
      <p:sp>
        <p:nvSpPr>
          <p:cNvPr id="6172" name="Line 15"/>
          <p:cNvSpPr>
            <a:spLocks noChangeShapeType="1"/>
          </p:cNvSpPr>
          <p:nvPr/>
        </p:nvSpPr>
        <p:spPr bwMode="auto">
          <a:xfrm>
            <a:off x="1397000" y="3743325"/>
            <a:ext cx="1014413" cy="595313"/>
          </a:xfrm>
          <a:prstGeom prst="line">
            <a:avLst/>
          </a:prstGeom>
          <a:noFill/>
          <a:ln w="9525">
            <a:solidFill>
              <a:schemeClr val="tx1"/>
            </a:solidFill>
            <a:round/>
            <a:headEnd/>
            <a:tailEnd type="triangle" w="med" len="med"/>
          </a:ln>
        </p:spPr>
        <p:txBody>
          <a:bodyPr>
            <a:spAutoFit/>
          </a:bodyPr>
          <a:lstStyle/>
          <a:p>
            <a:endParaRPr lang="en-US"/>
          </a:p>
        </p:txBody>
      </p:sp>
      <p:sp>
        <p:nvSpPr>
          <p:cNvPr id="6173" name="Line 17"/>
          <p:cNvSpPr>
            <a:spLocks noChangeShapeType="1"/>
          </p:cNvSpPr>
          <p:nvPr/>
        </p:nvSpPr>
        <p:spPr bwMode="auto">
          <a:xfrm flipV="1">
            <a:off x="4448175" y="3941763"/>
            <a:ext cx="1273175" cy="396875"/>
          </a:xfrm>
          <a:prstGeom prst="line">
            <a:avLst/>
          </a:prstGeom>
          <a:noFill/>
          <a:ln w="9525">
            <a:solidFill>
              <a:schemeClr val="tx1"/>
            </a:solidFill>
            <a:round/>
            <a:headEnd/>
            <a:tailEnd type="triangle" w="med" len="med"/>
          </a:ln>
        </p:spPr>
        <p:txBody>
          <a:bodyPr>
            <a:spAutoFit/>
          </a:bodyPr>
          <a:lstStyle/>
          <a:p>
            <a:endParaRPr lang="en-US"/>
          </a:p>
        </p:txBody>
      </p:sp>
      <p:sp>
        <p:nvSpPr>
          <p:cNvPr id="6174" name="Line 18"/>
          <p:cNvSpPr>
            <a:spLocks noChangeShapeType="1"/>
          </p:cNvSpPr>
          <p:nvPr/>
        </p:nvSpPr>
        <p:spPr bwMode="auto">
          <a:xfrm>
            <a:off x="2922588" y="4437063"/>
            <a:ext cx="889000" cy="0"/>
          </a:xfrm>
          <a:prstGeom prst="line">
            <a:avLst/>
          </a:prstGeom>
          <a:noFill/>
          <a:ln w="9525">
            <a:solidFill>
              <a:schemeClr val="tx1"/>
            </a:solidFill>
            <a:round/>
            <a:headEnd/>
            <a:tailEnd type="triangle" w="med" len="med"/>
          </a:ln>
        </p:spPr>
        <p:txBody>
          <a:bodyPr>
            <a:spAutoFit/>
          </a:bodyPr>
          <a:lstStyle/>
          <a:p>
            <a:endParaRPr lang="en-US"/>
          </a:p>
        </p:txBody>
      </p:sp>
      <p:sp>
        <p:nvSpPr>
          <p:cNvPr id="6175" name="Oval 19"/>
          <p:cNvSpPr>
            <a:spLocks noChangeArrowheads="1"/>
          </p:cNvSpPr>
          <p:nvPr/>
        </p:nvSpPr>
        <p:spPr bwMode="auto">
          <a:xfrm>
            <a:off x="3429000" y="3344863"/>
            <a:ext cx="638175" cy="496887"/>
          </a:xfrm>
          <a:prstGeom prst="ellipse">
            <a:avLst/>
          </a:prstGeom>
          <a:noFill/>
          <a:ln w="9525" algn="ctr">
            <a:solidFill>
              <a:schemeClr val="tx1"/>
            </a:solidFill>
            <a:round/>
            <a:headEnd/>
            <a:tailEnd/>
          </a:ln>
        </p:spPr>
        <p:txBody>
          <a:bodyPr wrap="none" anchor="ctr">
            <a:spAutoFit/>
          </a:bodyPr>
          <a:lstStyle/>
          <a:p>
            <a:endParaRPr lang="en-US"/>
          </a:p>
        </p:txBody>
      </p:sp>
      <p:sp>
        <p:nvSpPr>
          <p:cNvPr id="6176" name="Line 20"/>
          <p:cNvSpPr>
            <a:spLocks noChangeShapeType="1"/>
          </p:cNvSpPr>
          <p:nvPr/>
        </p:nvSpPr>
        <p:spPr bwMode="auto">
          <a:xfrm>
            <a:off x="2792413" y="3246438"/>
            <a:ext cx="636587" cy="198437"/>
          </a:xfrm>
          <a:prstGeom prst="line">
            <a:avLst/>
          </a:prstGeom>
          <a:noFill/>
          <a:ln w="9525">
            <a:solidFill>
              <a:schemeClr val="tx1"/>
            </a:solidFill>
            <a:round/>
            <a:headEnd/>
            <a:tailEnd type="triangle" w="med" len="med"/>
          </a:ln>
        </p:spPr>
        <p:txBody>
          <a:bodyPr wrap="none">
            <a:spAutoFit/>
          </a:bodyPr>
          <a:lstStyle/>
          <a:p>
            <a:endParaRPr lang="en-US"/>
          </a:p>
        </p:txBody>
      </p:sp>
      <p:sp>
        <p:nvSpPr>
          <p:cNvPr id="6177" name="Line 21"/>
          <p:cNvSpPr>
            <a:spLocks noChangeShapeType="1"/>
          </p:cNvSpPr>
          <p:nvPr/>
        </p:nvSpPr>
        <p:spPr bwMode="auto">
          <a:xfrm flipV="1">
            <a:off x="2922588" y="3841750"/>
            <a:ext cx="636587" cy="398463"/>
          </a:xfrm>
          <a:prstGeom prst="line">
            <a:avLst/>
          </a:prstGeom>
          <a:noFill/>
          <a:ln w="9525">
            <a:solidFill>
              <a:schemeClr val="tx1"/>
            </a:solidFill>
            <a:round/>
            <a:headEnd/>
            <a:tailEnd type="triangle" w="med" len="med"/>
          </a:ln>
        </p:spPr>
        <p:txBody>
          <a:bodyPr>
            <a:spAutoFit/>
          </a:bodyPr>
          <a:lstStyle/>
          <a:p>
            <a:endParaRPr lang="en-US"/>
          </a:p>
        </p:txBody>
      </p:sp>
      <p:sp>
        <p:nvSpPr>
          <p:cNvPr id="6178" name="Line 22"/>
          <p:cNvSpPr>
            <a:spLocks noChangeShapeType="1"/>
          </p:cNvSpPr>
          <p:nvPr/>
        </p:nvSpPr>
        <p:spPr bwMode="auto">
          <a:xfrm>
            <a:off x="4067175" y="3644900"/>
            <a:ext cx="1654175" cy="98425"/>
          </a:xfrm>
          <a:prstGeom prst="line">
            <a:avLst/>
          </a:prstGeom>
          <a:noFill/>
          <a:ln w="9525">
            <a:solidFill>
              <a:schemeClr val="tx1"/>
            </a:solidFill>
            <a:round/>
            <a:headEnd/>
            <a:tailEnd type="triangle" w="med" len="med"/>
          </a:ln>
        </p:spPr>
        <p:txBody>
          <a:bodyPr>
            <a:spAutoFit/>
          </a:bodyPr>
          <a:lstStyle/>
          <a:p>
            <a:endParaRPr lang="en-US"/>
          </a:p>
        </p:txBody>
      </p:sp>
      <p:sp>
        <p:nvSpPr>
          <p:cNvPr id="6179" name="Text Box 23"/>
          <p:cNvSpPr txBox="1">
            <a:spLocks noChangeArrowheads="1"/>
          </p:cNvSpPr>
          <p:nvPr/>
        </p:nvSpPr>
        <p:spPr bwMode="auto">
          <a:xfrm>
            <a:off x="2411413" y="4040188"/>
            <a:ext cx="354012" cy="457200"/>
          </a:xfrm>
          <a:prstGeom prst="rect">
            <a:avLst/>
          </a:prstGeom>
          <a:noFill/>
          <a:ln w="9525" algn="ctr">
            <a:noFill/>
            <a:miter lim="800000"/>
            <a:headEnd/>
            <a:tailEnd/>
          </a:ln>
        </p:spPr>
        <p:txBody>
          <a:bodyPr wrap="none">
            <a:spAutoFit/>
          </a:bodyPr>
          <a:lstStyle/>
          <a:p>
            <a:r>
              <a:rPr lang="en-US" sz="2400">
                <a:latin typeface="Arial Unicode MS" pitchFamily="34" charset="-128"/>
              </a:rPr>
              <a:t>a</a:t>
            </a:r>
          </a:p>
        </p:txBody>
      </p:sp>
      <p:sp>
        <p:nvSpPr>
          <p:cNvPr id="6180" name="Text Box 24"/>
          <p:cNvSpPr txBox="1">
            <a:spLocks noChangeArrowheads="1"/>
          </p:cNvSpPr>
          <p:nvPr/>
        </p:nvSpPr>
        <p:spPr bwMode="auto">
          <a:xfrm>
            <a:off x="3429000" y="3246438"/>
            <a:ext cx="354013" cy="457200"/>
          </a:xfrm>
          <a:prstGeom prst="rect">
            <a:avLst/>
          </a:prstGeom>
          <a:noFill/>
          <a:ln w="9525" algn="ctr">
            <a:noFill/>
            <a:miter lim="800000"/>
            <a:headEnd/>
            <a:tailEnd/>
          </a:ln>
        </p:spPr>
        <p:txBody>
          <a:bodyPr wrap="none">
            <a:spAutoFit/>
          </a:bodyPr>
          <a:lstStyle/>
          <a:p>
            <a:r>
              <a:rPr lang="en-US" sz="2400">
                <a:latin typeface="Arial Unicode MS" pitchFamily="34" charset="-128"/>
              </a:rPr>
              <a:t>b</a:t>
            </a:r>
          </a:p>
        </p:txBody>
      </p:sp>
      <p:sp>
        <p:nvSpPr>
          <p:cNvPr id="6181" name="Text Box 25"/>
          <p:cNvSpPr txBox="1">
            <a:spLocks noChangeArrowheads="1"/>
          </p:cNvSpPr>
          <p:nvPr/>
        </p:nvSpPr>
        <p:spPr bwMode="auto">
          <a:xfrm>
            <a:off x="3811588" y="4040188"/>
            <a:ext cx="336550" cy="457200"/>
          </a:xfrm>
          <a:prstGeom prst="rect">
            <a:avLst/>
          </a:prstGeom>
          <a:noFill/>
          <a:ln w="9525" algn="ctr">
            <a:noFill/>
            <a:miter lim="800000"/>
            <a:headEnd/>
            <a:tailEnd/>
          </a:ln>
        </p:spPr>
        <p:txBody>
          <a:bodyPr wrap="none">
            <a:spAutoFit/>
          </a:bodyPr>
          <a:lstStyle/>
          <a:p>
            <a:r>
              <a:rPr lang="en-US" sz="2400">
                <a:latin typeface="Arial Unicode MS" pitchFamily="34" charset="-128"/>
              </a:rPr>
              <a:t>c</a:t>
            </a:r>
          </a:p>
        </p:txBody>
      </p:sp>
      <p:sp>
        <p:nvSpPr>
          <p:cNvPr id="6182" name="Text Box 26"/>
          <p:cNvSpPr txBox="1">
            <a:spLocks noChangeArrowheads="1"/>
          </p:cNvSpPr>
          <p:nvPr/>
        </p:nvSpPr>
        <p:spPr bwMode="auto">
          <a:xfrm>
            <a:off x="5718175" y="3444875"/>
            <a:ext cx="354013" cy="457200"/>
          </a:xfrm>
          <a:prstGeom prst="rect">
            <a:avLst/>
          </a:prstGeom>
          <a:noFill/>
          <a:ln w="9525" algn="ctr">
            <a:noFill/>
            <a:miter lim="800000"/>
            <a:headEnd/>
            <a:tailEnd/>
          </a:ln>
        </p:spPr>
        <p:txBody>
          <a:bodyPr wrap="none">
            <a:spAutoFit/>
          </a:bodyPr>
          <a:lstStyle/>
          <a:p>
            <a:r>
              <a:rPr lang="en-US" sz="2400">
                <a:latin typeface="Arial Unicode MS" pitchFamily="34" charset="-128"/>
              </a:rPr>
              <a:t>g</a:t>
            </a:r>
          </a:p>
        </p:txBody>
      </p:sp>
      <p:sp>
        <p:nvSpPr>
          <p:cNvPr id="6183" name="Text Box 27"/>
          <p:cNvSpPr txBox="1">
            <a:spLocks noChangeArrowheads="1"/>
          </p:cNvSpPr>
          <p:nvPr/>
        </p:nvSpPr>
        <p:spPr bwMode="auto">
          <a:xfrm>
            <a:off x="3981450" y="3252788"/>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2</a:t>
            </a:r>
          </a:p>
        </p:txBody>
      </p:sp>
      <p:sp>
        <p:nvSpPr>
          <p:cNvPr id="6184" name="Text Box 28"/>
          <p:cNvSpPr txBox="1">
            <a:spLocks noChangeArrowheads="1"/>
          </p:cNvSpPr>
          <p:nvPr/>
        </p:nvSpPr>
        <p:spPr bwMode="auto">
          <a:xfrm>
            <a:off x="4270375" y="4476750"/>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3</a:t>
            </a:r>
          </a:p>
        </p:txBody>
      </p:sp>
      <p:sp>
        <p:nvSpPr>
          <p:cNvPr id="6185" name="Text Box 29"/>
          <p:cNvSpPr txBox="1">
            <a:spLocks noChangeArrowheads="1"/>
          </p:cNvSpPr>
          <p:nvPr/>
        </p:nvSpPr>
        <p:spPr bwMode="auto">
          <a:xfrm>
            <a:off x="2757488" y="2605088"/>
            <a:ext cx="325437" cy="396875"/>
          </a:xfrm>
          <a:prstGeom prst="rect">
            <a:avLst/>
          </a:prstGeom>
          <a:noFill/>
          <a:ln w="9525" algn="ctr">
            <a:noFill/>
            <a:miter lim="800000"/>
            <a:headEnd/>
            <a:tailEnd/>
          </a:ln>
        </p:spPr>
        <p:txBody>
          <a:bodyPr wrap="none">
            <a:spAutoFit/>
          </a:bodyPr>
          <a:lstStyle/>
          <a:p>
            <a:r>
              <a:rPr lang="en-US" sz="2000" dirty="0">
                <a:latin typeface="Arial Unicode MS" pitchFamily="34" charset="-128"/>
              </a:rPr>
              <a:t>4</a:t>
            </a:r>
          </a:p>
        </p:txBody>
      </p:sp>
      <p:sp>
        <p:nvSpPr>
          <p:cNvPr id="6186" name="Text Box 30"/>
          <p:cNvSpPr txBox="1">
            <a:spLocks noChangeArrowheads="1"/>
          </p:cNvSpPr>
          <p:nvPr/>
        </p:nvSpPr>
        <p:spPr bwMode="auto">
          <a:xfrm>
            <a:off x="2470150" y="3829050"/>
            <a:ext cx="325438" cy="396875"/>
          </a:xfrm>
          <a:prstGeom prst="rect">
            <a:avLst/>
          </a:prstGeom>
          <a:noFill/>
          <a:ln w="9525" algn="ctr">
            <a:noFill/>
            <a:miter lim="800000"/>
            <a:headEnd/>
            <a:tailEnd/>
          </a:ln>
        </p:spPr>
        <p:txBody>
          <a:bodyPr wrap="none">
            <a:spAutoFit/>
          </a:bodyPr>
          <a:lstStyle/>
          <a:p>
            <a:r>
              <a:rPr lang="en-US" sz="2000">
                <a:latin typeface="Arial Unicode MS" pitchFamily="34" charset="-128"/>
              </a:rPr>
              <a:t>3</a:t>
            </a:r>
          </a:p>
        </p:txBody>
      </p:sp>
      <p:sp>
        <p:nvSpPr>
          <p:cNvPr id="6187" name="Text Box 33"/>
          <p:cNvSpPr txBox="1">
            <a:spLocks noChangeArrowheads="1"/>
          </p:cNvSpPr>
          <p:nvPr/>
        </p:nvSpPr>
        <p:spPr bwMode="auto">
          <a:xfrm>
            <a:off x="2397125" y="2844800"/>
            <a:ext cx="354013" cy="457200"/>
          </a:xfrm>
          <a:prstGeom prst="rect">
            <a:avLst/>
          </a:prstGeom>
          <a:noFill/>
          <a:ln w="9525" algn="ctr">
            <a:noFill/>
            <a:miter lim="800000"/>
            <a:headEnd/>
            <a:tailEnd/>
          </a:ln>
        </p:spPr>
        <p:txBody>
          <a:bodyPr wrap="none">
            <a:spAutoFit/>
          </a:bodyPr>
          <a:lstStyle/>
          <a:p>
            <a:r>
              <a:rPr lang="en-US" sz="2400">
                <a:latin typeface="Arial Unicode MS" pitchFamily="34" charset="-128"/>
              </a:rPr>
              <a:t>d</a:t>
            </a:r>
          </a:p>
        </p:txBody>
      </p:sp>
      <p:sp>
        <p:nvSpPr>
          <p:cNvPr id="6188" name="Text Box 34"/>
          <p:cNvSpPr txBox="1">
            <a:spLocks noChangeArrowheads="1"/>
          </p:cNvSpPr>
          <p:nvPr/>
        </p:nvSpPr>
        <p:spPr bwMode="auto">
          <a:xfrm>
            <a:off x="4918075" y="4189413"/>
            <a:ext cx="325438"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3</a:t>
            </a:r>
          </a:p>
        </p:txBody>
      </p:sp>
      <p:sp>
        <p:nvSpPr>
          <p:cNvPr id="6189" name="Text Box 35"/>
          <p:cNvSpPr txBox="1">
            <a:spLocks noChangeArrowheads="1"/>
          </p:cNvSpPr>
          <p:nvPr/>
        </p:nvSpPr>
        <p:spPr bwMode="auto">
          <a:xfrm>
            <a:off x="4702175" y="3325813"/>
            <a:ext cx="325438"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2</a:t>
            </a:r>
          </a:p>
        </p:txBody>
      </p:sp>
      <p:sp>
        <p:nvSpPr>
          <p:cNvPr id="6190" name="Text Box 36"/>
          <p:cNvSpPr txBox="1">
            <a:spLocks noChangeArrowheads="1"/>
          </p:cNvSpPr>
          <p:nvPr/>
        </p:nvSpPr>
        <p:spPr bwMode="auto">
          <a:xfrm>
            <a:off x="3046413" y="3684588"/>
            <a:ext cx="325437"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1</a:t>
            </a:r>
          </a:p>
        </p:txBody>
      </p:sp>
      <p:sp>
        <p:nvSpPr>
          <p:cNvPr id="6191" name="Text Box 37"/>
          <p:cNvSpPr txBox="1">
            <a:spLocks noChangeArrowheads="1"/>
          </p:cNvSpPr>
          <p:nvPr/>
        </p:nvSpPr>
        <p:spPr bwMode="auto">
          <a:xfrm>
            <a:off x="3262313" y="4405313"/>
            <a:ext cx="325437"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3</a:t>
            </a:r>
          </a:p>
        </p:txBody>
      </p:sp>
      <p:graphicFrame>
        <p:nvGraphicFramePr>
          <p:cNvPr id="6146" name="Object 38"/>
          <p:cNvGraphicFramePr>
            <a:graphicFrameLocks noChangeAspect="1"/>
          </p:cNvGraphicFramePr>
          <p:nvPr>
            <p:ph sz="half" idx="2"/>
          </p:nvPr>
        </p:nvGraphicFramePr>
        <p:xfrm>
          <a:off x="2124075" y="1895475"/>
          <a:ext cx="2759075" cy="450850"/>
        </p:xfrm>
        <a:graphic>
          <a:graphicData uri="http://schemas.openxmlformats.org/presentationml/2006/ole">
            <p:oleObj spid="_x0000_s65538" name="Equation" r:id="rId4" imgW="1320480" imgH="215640" progId="Equation.3">
              <p:embed/>
            </p:oleObj>
          </a:graphicData>
        </a:graphic>
      </p:graphicFrame>
      <p:sp>
        <p:nvSpPr>
          <p:cNvPr id="6192" name="Text Box 39"/>
          <p:cNvSpPr txBox="1">
            <a:spLocks noChangeArrowheads="1"/>
          </p:cNvSpPr>
          <p:nvPr/>
        </p:nvSpPr>
        <p:spPr bwMode="auto">
          <a:xfrm>
            <a:off x="1619250" y="2924175"/>
            <a:ext cx="325438"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2</a:t>
            </a:r>
          </a:p>
        </p:txBody>
      </p:sp>
      <p:sp>
        <p:nvSpPr>
          <p:cNvPr id="6193" name="Text Box 40"/>
          <p:cNvSpPr txBox="1">
            <a:spLocks noChangeArrowheads="1"/>
          </p:cNvSpPr>
          <p:nvPr/>
        </p:nvSpPr>
        <p:spPr bwMode="auto">
          <a:xfrm>
            <a:off x="1476375" y="3933825"/>
            <a:ext cx="325438"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1</a:t>
            </a:r>
          </a:p>
        </p:txBody>
      </p:sp>
      <p:sp>
        <p:nvSpPr>
          <p:cNvPr id="6194" name="Text Box 41"/>
          <p:cNvSpPr txBox="1">
            <a:spLocks noChangeArrowheads="1"/>
          </p:cNvSpPr>
          <p:nvPr/>
        </p:nvSpPr>
        <p:spPr bwMode="auto">
          <a:xfrm>
            <a:off x="2987675" y="2924175"/>
            <a:ext cx="325438" cy="396875"/>
          </a:xfrm>
          <a:prstGeom prst="rect">
            <a:avLst/>
          </a:prstGeom>
          <a:noFill/>
          <a:ln w="9525" algn="ctr">
            <a:noFill/>
            <a:miter lim="800000"/>
            <a:headEnd/>
            <a:tailEnd/>
          </a:ln>
        </p:spPr>
        <p:txBody>
          <a:bodyPr wrap="none">
            <a:spAutoFit/>
          </a:bodyPr>
          <a:lstStyle/>
          <a:p>
            <a:r>
              <a:rPr lang="en-US" sz="2000">
                <a:solidFill>
                  <a:schemeClr val="accent2"/>
                </a:solidFill>
                <a:latin typeface="Arial Unicode MS" pitchFamily="34" charset="-128"/>
              </a:rPr>
              <a:t>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6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6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a:t>CPSC 322, Lecture 10</a:t>
            </a:r>
          </a:p>
        </p:txBody>
      </p:sp>
      <p:sp>
        <p:nvSpPr>
          <p:cNvPr id="6" name="Slide Number Placeholder 5"/>
          <p:cNvSpPr>
            <a:spLocks noGrp="1"/>
          </p:cNvSpPr>
          <p:nvPr>
            <p:ph type="sldNum" sz="quarter" idx="12"/>
          </p:nvPr>
        </p:nvSpPr>
        <p:spPr/>
        <p:txBody>
          <a:bodyPr/>
          <a:lstStyle/>
          <a:p>
            <a:pPr>
              <a:defRPr/>
            </a:pPr>
            <a:r>
              <a:rPr lang="en-US"/>
              <a:t>Slide </a:t>
            </a:r>
            <a:fld id="{1A06F5CA-B619-4B98-B16F-1CA72658CBF5}" type="slidenum">
              <a:rPr lang="en-US"/>
              <a:pPr>
                <a:defRPr/>
              </a:pPr>
              <a:t>9</a:t>
            </a:fld>
            <a:endParaRPr lang="en-US"/>
          </a:p>
        </p:txBody>
      </p:sp>
      <p:sp>
        <p:nvSpPr>
          <p:cNvPr id="20484" name="Rectangle 2"/>
          <p:cNvSpPr>
            <a:spLocks noGrp="1" noChangeArrowheads="1"/>
          </p:cNvSpPr>
          <p:nvPr>
            <p:ph type="title"/>
          </p:nvPr>
        </p:nvSpPr>
        <p:spPr/>
        <p:txBody>
          <a:bodyPr/>
          <a:lstStyle/>
          <a:p>
            <a:pPr eaLnBrk="1" hangingPunct="1"/>
            <a:r>
              <a:rPr lang="en-US" smtClean="0"/>
              <a:t>Lecture Overview</a:t>
            </a:r>
          </a:p>
        </p:txBody>
      </p:sp>
      <p:sp>
        <p:nvSpPr>
          <p:cNvPr id="474115" name="Rectangle 3"/>
          <p:cNvSpPr>
            <a:spLocks noGrp="1" noChangeArrowheads="1"/>
          </p:cNvSpPr>
          <p:nvPr>
            <p:ph type="body" idx="1"/>
          </p:nvPr>
        </p:nvSpPr>
        <p:spPr>
          <a:xfrm>
            <a:off x="357188" y="928688"/>
            <a:ext cx="8458200" cy="4495800"/>
          </a:xfrm>
        </p:spPr>
        <p:txBody>
          <a:bodyPr/>
          <a:lstStyle/>
          <a:p>
            <a:pPr eaLnBrk="1" hangingPunct="1">
              <a:buFontTx/>
              <a:buChar char="•"/>
              <a:defRPr/>
            </a:pPr>
            <a:r>
              <a:rPr lang="en-US" sz="4000" b="1" dirty="0" smtClean="0">
                <a:solidFill>
                  <a:schemeClr val="accent3">
                    <a:lumMod val="65000"/>
                  </a:schemeClr>
                </a:solidFill>
              </a:rPr>
              <a:t>Optimal Efficiency Example</a:t>
            </a:r>
          </a:p>
          <a:p>
            <a:pPr eaLnBrk="1" hangingPunct="1">
              <a:buFontTx/>
              <a:buChar char="•"/>
              <a:defRPr/>
            </a:pPr>
            <a:r>
              <a:rPr lang="en-US" sz="4000" b="1" dirty="0" smtClean="0">
                <a:solidFill>
                  <a:schemeClr val="bg2"/>
                </a:solidFill>
              </a:rPr>
              <a:t>Pruning Cycles and Repeated states Examples</a:t>
            </a:r>
          </a:p>
          <a:p>
            <a:pPr eaLnBrk="1" hangingPunct="1">
              <a:buFontTx/>
              <a:buChar char="•"/>
              <a:defRPr/>
            </a:pPr>
            <a:r>
              <a:rPr lang="en-US" sz="4000" b="1" dirty="0" smtClean="0">
                <a:solidFill>
                  <a:schemeClr val="accent3">
                    <a:lumMod val="50000"/>
                  </a:schemeClr>
                </a:solidFill>
              </a:rPr>
              <a:t>Dynamic Programming</a:t>
            </a:r>
            <a:endParaRPr lang="en-US" sz="4000" dirty="0" smtClean="0">
              <a:solidFill>
                <a:schemeClr val="accent3">
                  <a:lumMod val="50000"/>
                </a:schemeClr>
              </a:solidFill>
            </a:endParaRPr>
          </a:p>
          <a:p>
            <a:pPr eaLnBrk="1" hangingPunct="1">
              <a:buFontTx/>
              <a:buChar char="•"/>
              <a:defRPr/>
            </a:pPr>
            <a:r>
              <a:rPr lang="en-US" sz="4000" dirty="0" smtClean="0">
                <a:solidFill>
                  <a:srgbClr val="002060"/>
                </a:solidFill>
              </a:rPr>
              <a:t>8-puzzle Applet</a:t>
            </a:r>
          </a:p>
          <a:p>
            <a:pPr eaLnBrk="1" hangingPunct="1">
              <a:buFontTx/>
              <a:buChar char="•"/>
              <a:defRPr/>
            </a:pPr>
            <a:r>
              <a:rPr lang="en-US" sz="4000" dirty="0" smtClean="0">
                <a:solidFill>
                  <a:schemeClr val="bg2"/>
                </a:solidFill>
              </a:rPr>
              <a:t>Search Recap</a:t>
            </a:r>
          </a:p>
          <a:p>
            <a:pPr eaLnBrk="1" hangingPunct="1">
              <a:buFontTx/>
              <a:buChar char="•"/>
              <a:defRPr/>
            </a:pPr>
            <a:endParaRPr lang="en-US" sz="4000" dirty="0" smtClean="0">
              <a:solidFill>
                <a:schemeClr val="bg2"/>
              </a:solidFill>
            </a:endParaRPr>
          </a:p>
          <a:p>
            <a:pPr eaLnBrk="1" hangingPunct="1">
              <a:buFontTx/>
              <a:buChar char="•"/>
              <a:defRPr/>
            </a:pPr>
            <a:endParaRPr lang="en-US" sz="4000" dirty="0" smtClean="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fontScheme name="Default Design">
      <a:majorFont>
        <a:latin typeface="Arial Unicode MS"/>
        <a:ea typeface=""/>
        <a:cs typeface=""/>
      </a:majorFont>
      <a:minorFont>
        <a:latin typeface="Arial Unicode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8080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24716</TotalTime>
  <Words>1931</Words>
  <Application>Microsoft Office PowerPoint</Application>
  <PresentationFormat>On-screen Show (4:3)</PresentationFormat>
  <Paragraphs>479</Paragraphs>
  <Slides>23</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Default Design</vt:lpstr>
      <vt:lpstr>Equation</vt:lpstr>
      <vt:lpstr>Slide 1</vt:lpstr>
      <vt:lpstr>Lecture Overview</vt:lpstr>
      <vt:lpstr>Optimal efficiency of A*</vt:lpstr>
      <vt:lpstr>Lecture Overview</vt:lpstr>
      <vt:lpstr>Pruning Cycles</vt:lpstr>
      <vt:lpstr>Lecture Overview</vt:lpstr>
      <vt:lpstr>Dynamic Programming</vt:lpstr>
      <vt:lpstr>Dynamic Programming</vt:lpstr>
      <vt:lpstr>Lecture Overview</vt:lpstr>
      <vt:lpstr>DFS, BFS, A* Animation Example</vt:lpstr>
      <vt:lpstr>nPuzzles are not always solvable</vt:lpstr>
      <vt:lpstr>Lecture Overview</vt:lpstr>
      <vt:lpstr>Recap Search</vt:lpstr>
      <vt:lpstr>Recap Search (some qualifications)</vt:lpstr>
      <vt:lpstr>Search in Practice</vt:lpstr>
      <vt:lpstr>Search in Practice (cont’)</vt:lpstr>
      <vt:lpstr>(Adversarial) Search: Chess</vt:lpstr>
      <vt:lpstr>Modules we'll cover in this course: R&amp;Rsys</vt:lpstr>
      <vt:lpstr>CSPs: Crossword Puzzles</vt:lpstr>
      <vt:lpstr>CSPs: Radio link frequency assignment</vt:lpstr>
      <vt:lpstr>Planning &amp; Scheduling: Logistics</vt:lpstr>
      <vt:lpstr>Standard Search vs. Specific R&amp;R systems</vt:lpstr>
      <vt:lpstr>Next class</vt:lpstr>
    </vt:vector>
  </TitlesOfParts>
  <Company>UBC Computer Sciences Department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conati</dc:creator>
  <cp:lastModifiedBy>Carenini</cp:lastModifiedBy>
  <cp:revision>517</cp:revision>
  <dcterms:created xsi:type="dcterms:W3CDTF">2000-08-26T02:46:38Z</dcterms:created>
  <dcterms:modified xsi:type="dcterms:W3CDTF">2010-01-26T00:21:06Z</dcterms:modified>
</cp:coreProperties>
</file>