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sldIdLst>
    <p:sldId id="261" r:id="rId2"/>
    <p:sldId id="270" r:id="rId3"/>
    <p:sldId id="271" r:id="rId4"/>
    <p:sldId id="262" r:id="rId5"/>
    <p:sldId id="267" r:id="rId6"/>
    <p:sldId id="265" r:id="rId7"/>
    <p:sldId id="266" r:id="rId8"/>
    <p:sldId id="268" r:id="rId9"/>
    <p:sldId id="269" r:id="rId10"/>
  </p:sldIdLst>
  <p:sldSz cx="10080625" cy="7559675"/>
  <p:notesSz cx="7772400" cy="10058400"/>
  <p:defaultTextStyle>
    <a:defPPr>
      <a:defRPr lang="en-GB"/>
    </a:defPPr>
    <a:lvl1pPr algn="l" defTabSz="457200" rtl="0" fontAlgn="base" hangingPunct="0">
      <a:lnSpc>
        <a:spcPct val="104000"/>
      </a:lnSpc>
      <a:spcBef>
        <a:spcPct val="0"/>
      </a:spcBef>
      <a:spcAft>
        <a:spcPct val="0"/>
      </a:spcAft>
      <a:buClr>
        <a:srgbClr val="000000"/>
      </a:buClr>
      <a:buSzPct val="45000"/>
      <a:buFont typeface="Wingdings" pitchFamily="2" charset="2"/>
      <a:defRPr kern="1200">
        <a:solidFill>
          <a:schemeClr val="tx1"/>
        </a:solidFill>
        <a:latin typeface="Arial" charset="0"/>
        <a:ea typeface="+mn-ea"/>
        <a:cs typeface="Arial" charset="0"/>
      </a:defRPr>
    </a:lvl1pPr>
    <a:lvl2pPr marL="431800" indent="-215900" algn="l" defTabSz="457200" rtl="0" fontAlgn="base" hangingPunct="0">
      <a:lnSpc>
        <a:spcPct val="104000"/>
      </a:lnSpc>
      <a:spcBef>
        <a:spcPct val="0"/>
      </a:spcBef>
      <a:spcAft>
        <a:spcPct val="0"/>
      </a:spcAft>
      <a:buClr>
        <a:srgbClr val="000000"/>
      </a:buClr>
      <a:buSzPct val="45000"/>
      <a:buFont typeface="Wingdings" pitchFamily="2" charset="2"/>
      <a:defRPr kern="1200">
        <a:solidFill>
          <a:schemeClr val="tx1"/>
        </a:solidFill>
        <a:latin typeface="Arial" charset="0"/>
        <a:ea typeface="+mn-ea"/>
        <a:cs typeface="Arial" charset="0"/>
      </a:defRPr>
    </a:lvl2pPr>
    <a:lvl3pPr marL="647700" indent="-215900" algn="l" defTabSz="457200" rtl="0" fontAlgn="base" hangingPunct="0">
      <a:lnSpc>
        <a:spcPct val="104000"/>
      </a:lnSpc>
      <a:spcBef>
        <a:spcPct val="0"/>
      </a:spcBef>
      <a:spcAft>
        <a:spcPct val="0"/>
      </a:spcAft>
      <a:buClr>
        <a:srgbClr val="000000"/>
      </a:buClr>
      <a:buSzPct val="45000"/>
      <a:buFont typeface="Wingdings" pitchFamily="2" charset="2"/>
      <a:defRPr kern="1200">
        <a:solidFill>
          <a:schemeClr val="tx1"/>
        </a:solidFill>
        <a:latin typeface="Arial" charset="0"/>
        <a:ea typeface="+mn-ea"/>
        <a:cs typeface="Arial" charset="0"/>
      </a:defRPr>
    </a:lvl3pPr>
    <a:lvl4pPr marL="863600" indent="-215900" algn="l" defTabSz="457200" rtl="0" fontAlgn="base" hangingPunct="0">
      <a:lnSpc>
        <a:spcPct val="104000"/>
      </a:lnSpc>
      <a:spcBef>
        <a:spcPct val="0"/>
      </a:spcBef>
      <a:spcAft>
        <a:spcPct val="0"/>
      </a:spcAft>
      <a:buClr>
        <a:srgbClr val="000000"/>
      </a:buClr>
      <a:buSzPct val="45000"/>
      <a:buFont typeface="Wingdings" pitchFamily="2" charset="2"/>
      <a:defRPr kern="1200">
        <a:solidFill>
          <a:schemeClr val="tx1"/>
        </a:solidFill>
        <a:latin typeface="Arial" charset="0"/>
        <a:ea typeface="+mn-ea"/>
        <a:cs typeface="Arial" charset="0"/>
      </a:defRPr>
    </a:lvl4pPr>
    <a:lvl5pPr marL="1079500" indent="-215900" algn="l" defTabSz="457200" rtl="0" fontAlgn="base" hangingPunct="0">
      <a:lnSpc>
        <a:spcPct val="104000"/>
      </a:lnSpc>
      <a:spcBef>
        <a:spcPct val="0"/>
      </a:spcBef>
      <a:spcAft>
        <a:spcPct val="0"/>
      </a:spcAft>
      <a:buClr>
        <a:srgbClr val="000000"/>
      </a:buClr>
      <a:buSzPct val="45000"/>
      <a:buFont typeface="Wingdings" pitchFamily="2" charset="2"/>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6762" autoAdjust="0"/>
  </p:normalViewPr>
  <p:slideViewPr>
    <p:cSldViewPr>
      <p:cViewPr varScale="1">
        <p:scale>
          <a:sx n="54" d="100"/>
          <a:sy n="54" d="100"/>
        </p:scale>
        <p:origin x="-258" y="-8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1752" y="-7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p:cNvSpPr>
          <p:nvPr>
            <p:ph type="sldImg"/>
          </p:nvPr>
        </p:nvSpPr>
        <p:spPr bwMode="auto">
          <a:xfrm>
            <a:off x="1371600" y="763588"/>
            <a:ext cx="5027613" cy="3770312"/>
          </a:xfrm>
          <a:prstGeom prst="rect">
            <a:avLst/>
          </a:prstGeom>
          <a:noFill/>
          <a:ln w="9525">
            <a:noFill/>
            <a:round/>
            <a:headEnd/>
            <a:tailEnd/>
          </a:ln>
          <a:effectLst/>
        </p:spPr>
      </p:sp>
      <p:sp>
        <p:nvSpPr>
          <p:cNvPr id="2050" name="Rectangle 2"/>
          <p:cNvSpPr>
            <a:spLocks noGrp="1" noChangeArrowheads="1"/>
          </p:cNvSpPr>
          <p:nvPr>
            <p:ph type="body"/>
          </p:nvPr>
        </p:nvSpPr>
        <p:spPr bwMode="auto">
          <a:xfrm>
            <a:off x="777875" y="4776788"/>
            <a:ext cx="6216650" cy="45243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p>
            <a:pPr lvl="0"/>
            <a:endParaRPr lang="en-US" smtClean="0"/>
          </a:p>
        </p:txBody>
      </p:sp>
      <p:sp>
        <p:nvSpPr>
          <p:cNvPr id="2051" name="Rectangle 3"/>
          <p:cNvSpPr>
            <a:spLocks noGrp="1" noChangeArrowheads="1"/>
          </p:cNvSpPr>
          <p:nvPr>
            <p:ph type="hdr"/>
          </p:nvPr>
        </p:nvSpPr>
        <p:spPr bwMode="auto">
          <a:xfrm>
            <a:off x="0" y="0"/>
            <a:ext cx="3371850" cy="5016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nSpc>
                <a:spcPct val="102000"/>
              </a:lnSpc>
              <a:tabLst>
                <a:tab pos="723900" algn="l"/>
                <a:tab pos="1447800" algn="l"/>
                <a:tab pos="2171700" algn="l"/>
                <a:tab pos="2895600" algn="l"/>
              </a:tabLst>
              <a:defRPr sz="1400">
                <a:solidFill>
                  <a:srgbClr val="000000"/>
                </a:solidFill>
                <a:latin typeface="Times New Roman" pitchFamily="18" charset="0"/>
              </a:defRPr>
            </a:lvl1pPr>
          </a:lstStyle>
          <a:p>
            <a:endParaRPr lang="en-US"/>
          </a:p>
        </p:txBody>
      </p:sp>
      <p:sp>
        <p:nvSpPr>
          <p:cNvPr id="2052" name="Rectangle 4"/>
          <p:cNvSpPr>
            <a:spLocks noGrp="1" noChangeArrowheads="1"/>
          </p:cNvSpPr>
          <p:nvPr>
            <p:ph type="dt"/>
          </p:nvPr>
        </p:nvSpPr>
        <p:spPr bwMode="auto">
          <a:xfrm>
            <a:off x="4398963" y="0"/>
            <a:ext cx="3371850" cy="5016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lnSpc>
                <a:spcPct val="102000"/>
              </a:lnSpc>
              <a:tabLst>
                <a:tab pos="723900" algn="l"/>
                <a:tab pos="1447800" algn="l"/>
                <a:tab pos="2171700" algn="l"/>
                <a:tab pos="2895600" algn="l"/>
              </a:tabLst>
              <a:defRPr sz="1400">
                <a:solidFill>
                  <a:srgbClr val="000000"/>
                </a:solidFill>
                <a:latin typeface="Times New Roman" pitchFamily="18" charset="0"/>
              </a:defRPr>
            </a:lvl1pPr>
          </a:lstStyle>
          <a:p>
            <a:endParaRPr lang="en-US"/>
          </a:p>
        </p:txBody>
      </p:sp>
      <p:sp>
        <p:nvSpPr>
          <p:cNvPr id="2053" name="Rectangle 5"/>
          <p:cNvSpPr>
            <a:spLocks noGrp="1" noChangeArrowheads="1"/>
          </p:cNvSpPr>
          <p:nvPr>
            <p:ph type="ftr"/>
          </p:nvPr>
        </p:nvSpPr>
        <p:spPr bwMode="auto">
          <a:xfrm>
            <a:off x="0" y="9555163"/>
            <a:ext cx="3371850" cy="5016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nSpc>
                <a:spcPct val="102000"/>
              </a:lnSpc>
              <a:tabLst>
                <a:tab pos="723900" algn="l"/>
                <a:tab pos="1447800" algn="l"/>
                <a:tab pos="2171700" algn="l"/>
                <a:tab pos="2895600" algn="l"/>
              </a:tabLst>
              <a:defRPr sz="1400">
                <a:solidFill>
                  <a:srgbClr val="000000"/>
                </a:solidFill>
                <a:latin typeface="Times New Roman" pitchFamily="18" charset="0"/>
              </a:defRPr>
            </a:lvl1pPr>
          </a:lstStyle>
          <a:p>
            <a:endParaRPr lang="en-US"/>
          </a:p>
        </p:txBody>
      </p:sp>
      <p:sp>
        <p:nvSpPr>
          <p:cNvPr id="2054" name="Rectangle 6"/>
          <p:cNvSpPr>
            <a:spLocks noGrp="1" noChangeArrowheads="1"/>
          </p:cNvSpPr>
          <p:nvPr>
            <p:ph type="sldNum"/>
          </p:nvPr>
        </p:nvSpPr>
        <p:spPr bwMode="auto">
          <a:xfrm>
            <a:off x="4398963" y="9555163"/>
            <a:ext cx="3371850" cy="5016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lnSpc>
                <a:spcPct val="102000"/>
              </a:lnSpc>
              <a:tabLst>
                <a:tab pos="723900" algn="l"/>
                <a:tab pos="1447800" algn="l"/>
                <a:tab pos="2171700" algn="l"/>
                <a:tab pos="2895600" algn="l"/>
              </a:tabLst>
              <a:defRPr sz="1400">
                <a:solidFill>
                  <a:srgbClr val="000000"/>
                </a:solidFill>
                <a:latin typeface="Times New Roman" pitchFamily="18" charset="0"/>
              </a:defRPr>
            </a:lvl1pPr>
          </a:lstStyle>
          <a:p>
            <a:fld id="{BDA514DC-6635-45FE-9E5C-83D41748FF6A}" type="slidenum">
              <a:rPr lang="en-US"/>
              <a:pPr/>
              <a:t>‹#›</a:t>
            </a:fld>
            <a:endParaRPr lang="en-US"/>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1pPr>
    <a:lvl2pPr marL="742950" indent="-28575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2pPr>
    <a:lvl3pPr marL="11430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3pPr>
    <a:lvl4pPr marL="16002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4pPr>
    <a:lvl5pPr marL="20574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i="1" smtClean="0"/>
              <a:t>Overview</a:t>
            </a:r>
            <a:r>
              <a:rPr lang="en-US" smtClean="0"/>
              <a:t> first, zoom and filter, then </a:t>
            </a:r>
            <a:r>
              <a:rPr lang="en-US" i="1" smtClean="0"/>
              <a:t>details-on-demand</a:t>
            </a:r>
            <a:endParaRPr lang="en-US" dirty="0" smtClean="0"/>
          </a:p>
          <a:p>
            <a:endParaRPr lang="en-US" dirty="0" smtClean="0"/>
          </a:p>
          <a:p>
            <a:r>
              <a:rPr lang="en-US" dirty="0" smtClean="0"/>
              <a:t>From we feel fine</a:t>
            </a:r>
          </a:p>
          <a:p>
            <a:r>
              <a:rPr lang="en-US" dirty="0" smtClean="0"/>
              <a:t>Because blogs are structured in largely standard ways, the age, gender, and geographical location of the author can often be extracted and saved along with the sentence, as can the local weather conditions at the time the sentence was written. All of this information is saved.</a:t>
            </a:r>
            <a:endParaRPr lang="en-US" dirty="0"/>
          </a:p>
        </p:txBody>
      </p:sp>
      <p:sp>
        <p:nvSpPr>
          <p:cNvPr id="4" name="Slide Number Placeholder 3"/>
          <p:cNvSpPr>
            <a:spLocks noGrp="1"/>
          </p:cNvSpPr>
          <p:nvPr>
            <p:ph type="sldNum" idx="10"/>
          </p:nvPr>
        </p:nvSpPr>
        <p:spPr/>
        <p:txBody>
          <a:bodyPr/>
          <a:lstStyle/>
          <a:p>
            <a:fld id="{BDA514DC-6635-45FE-9E5C-83D41748FF6A}" type="slidenum">
              <a:rPr lang="en-US" smtClean="0"/>
              <a:pPr/>
              <a:t>6</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i="1" dirty="0" smtClean="0"/>
              <a:t>Overview</a:t>
            </a:r>
            <a:r>
              <a:rPr lang="en-US" dirty="0" smtClean="0"/>
              <a:t> first, zoom and filter, then </a:t>
            </a:r>
            <a:r>
              <a:rPr lang="en-US" i="1" dirty="0" smtClean="0"/>
              <a:t>details-on-demand</a:t>
            </a:r>
            <a:endParaRPr lang="en-US" dirty="0" smtClean="0"/>
          </a:p>
          <a:p>
            <a:endParaRPr lang="en-US" dirty="0" smtClean="0"/>
          </a:p>
          <a:p>
            <a:r>
              <a:rPr lang="en-US" dirty="0" smtClean="0"/>
              <a:t>From we feel fine</a:t>
            </a:r>
          </a:p>
          <a:p>
            <a:r>
              <a:rPr lang="en-US" dirty="0" smtClean="0"/>
              <a:t>Because blogs are structured in largely standard ways, the age, gender, and geographical location of the author can often be extracted and saved along with the sentence, as can the local weather conditions at the time the sentence was written. All of this information is saved.</a:t>
            </a:r>
            <a:endParaRPr lang="en-US" dirty="0"/>
          </a:p>
        </p:txBody>
      </p:sp>
      <p:sp>
        <p:nvSpPr>
          <p:cNvPr id="4" name="Slide Number Placeholder 3"/>
          <p:cNvSpPr>
            <a:spLocks noGrp="1"/>
          </p:cNvSpPr>
          <p:nvPr>
            <p:ph type="sldNum" idx="10"/>
          </p:nvPr>
        </p:nvSpPr>
        <p:spPr/>
        <p:txBody>
          <a:bodyPr/>
          <a:lstStyle/>
          <a:p>
            <a:fld id="{BDA514DC-6635-45FE-9E5C-83D41748FF6A}" type="slidenum">
              <a:rPr lang="en-US" smtClean="0"/>
              <a:pPr/>
              <a:t>7</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dirty="0" smtClean="0"/>
              <a:t>a) An Ontology-based Interface for Improving Information Exploration</a:t>
            </a:r>
            <a:br>
              <a:rPr lang="en-US" sz="1200" dirty="0" smtClean="0"/>
            </a:br>
            <a:r>
              <a:rPr lang="en-US" sz="1200" dirty="0" smtClean="0"/>
              <a:t>b) Information Visualization for Corpus Linguistics: Towards Interactive Tools</a:t>
            </a:r>
            <a:br>
              <a:rPr lang="en-US" sz="1200" dirty="0" smtClean="0"/>
            </a:br>
            <a:endParaRPr lang="en-US" dirty="0"/>
          </a:p>
        </p:txBody>
      </p:sp>
      <p:sp>
        <p:nvSpPr>
          <p:cNvPr id="4" name="Slide Number Placeholder 3"/>
          <p:cNvSpPr>
            <a:spLocks noGrp="1"/>
          </p:cNvSpPr>
          <p:nvPr>
            <p:ph type="sldNum" idx="10"/>
          </p:nvPr>
        </p:nvSpPr>
        <p:spPr/>
        <p:txBody>
          <a:bodyPr/>
          <a:lstStyle/>
          <a:p>
            <a:fld id="{BDA514DC-6635-45FE-9E5C-83D41748FF6A}" type="slidenum">
              <a:rPr lang="en-US" smtClean="0"/>
              <a:pPr/>
              <a:t>8</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dirty="0" smtClean="0"/>
              <a:t>c) Visual Structured Summaries of Human Conversations</a:t>
            </a:r>
            <a:br>
              <a:rPr lang="en-US" sz="1200" dirty="0" smtClean="0"/>
            </a:br>
            <a:r>
              <a:rPr lang="en-US" sz="1200" dirty="0" smtClean="0"/>
              <a:t>d) Visual Abstraction and Ordering in Faceted Browsing of Text Collection</a:t>
            </a:r>
            <a:endParaRPr lang="en-US" dirty="0"/>
          </a:p>
        </p:txBody>
      </p:sp>
      <p:sp>
        <p:nvSpPr>
          <p:cNvPr id="4" name="Slide Number Placeholder 3"/>
          <p:cNvSpPr>
            <a:spLocks noGrp="1"/>
          </p:cNvSpPr>
          <p:nvPr>
            <p:ph type="sldNum" idx="10"/>
          </p:nvPr>
        </p:nvSpPr>
        <p:spPr/>
        <p:txBody>
          <a:bodyPr/>
          <a:lstStyle/>
          <a:p>
            <a:fld id="{BDA514DC-6635-45FE-9E5C-83D41748FF6A}"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idx="10"/>
          </p:nvPr>
        </p:nvSpPr>
        <p:spPr/>
        <p:txBody>
          <a:bodyPr/>
          <a:lstStyle>
            <a:lvl1pPr>
              <a:defRPr/>
            </a:lvl1pPr>
          </a:lstStyle>
          <a:p>
            <a:endParaRPr lang="en-US"/>
          </a:p>
        </p:txBody>
      </p:sp>
      <p:sp>
        <p:nvSpPr>
          <p:cNvPr id="5" name="Footer Placeholder 4"/>
          <p:cNvSpPr>
            <a:spLocks noGrp="1"/>
          </p:cNvSpPr>
          <p:nvPr>
            <p:ph type="ftr" idx="11"/>
          </p:nvPr>
        </p:nvSpPr>
        <p:spPr/>
        <p:txBody>
          <a:bodyPr/>
          <a:lstStyle>
            <a:lvl1pPr>
              <a:defRPr/>
            </a:lvl1pPr>
          </a:lstStyle>
          <a:p>
            <a:endParaRPr lang="en-US"/>
          </a:p>
        </p:txBody>
      </p:sp>
      <p:sp>
        <p:nvSpPr>
          <p:cNvPr id="6" name="Slide Number Placeholder 5"/>
          <p:cNvSpPr>
            <a:spLocks noGrp="1"/>
          </p:cNvSpPr>
          <p:nvPr>
            <p:ph type="sldNum" idx="12"/>
          </p:nvPr>
        </p:nvSpPr>
        <p:spPr/>
        <p:txBody>
          <a:bodyPr/>
          <a:lstStyle>
            <a:lvl1pPr>
              <a:defRPr/>
            </a:lvl1pPr>
          </a:lstStyle>
          <a:p>
            <a:fld id="{7D502A95-ADF7-4088-BECE-1FAABEF4E7B6}"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idx="10"/>
          </p:nvPr>
        </p:nvSpPr>
        <p:spPr/>
        <p:txBody>
          <a:bodyPr/>
          <a:lstStyle>
            <a:lvl1pPr>
              <a:defRPr/>
            </a:lvl1pPr>
          </a:lstStyle>
          <a:p>
            <a:endParaRPr lang="en-US"/>
          </a:p>
        </p:txBody>
      </p:sp>
      <p:sp>
        <p:nvSpPr>
          <p:cNvPr id="5" name="Footer Placeholder 4"/>
          <p:cNvSpPr>
            <a:spLocks noGrp="1"/>
          </p:cNvSpPr>
          <p:nvPr>
            <p:ph type="ftr" idx="11"/>
          </p:nvPr>
        </p:nvSpPr>
        <p:spPr/>
        <p:txBody>
          <a:bodyPr/>
          <a:lstStyle>
            <a:lvl1pPr>
              <a:defRPr/>
            </a:lvl1pPr>
          </a:lstStyle>
          <a:p>
            <a:endParaRPr lang="en-US"/>
          </a:p>
        </p:txBody>
      </p:sp>
      <p:sp>
        <p:nvSpPr>
          <p:cNvPr id="6" name="Slide Number Placeholder 5"/>
          <p:cNvSpPr>
            <a:spLocks noGrp="1"/>
          </p:cNvSpPr>
          <p:nvPr>
            <p:ph type="sldNum" idx="12"/>
          </p:nvPr>
        </p:nvSpPr>
        <p:spPr/>
        <p:txBody>
          <a:bodyPr/>
          <a:lstStyle>
            <a:lvl1pPr>
              <a:defRPr/>
            </a:lvl1pPr>
          </a:lstStyle>
          <a:p>
            <a:fld id="{BEA8B4BD-52A0-46EB-B60F-0819565062FC}"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5675" y="301625"/>
            <a:ext cx="2266950" cy="64547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03238" y="301625"/>
            <a:ext cx="6650037" cy="64547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idx="10"/>
          </p:nvPr>
        </p:nvSpPr>
        <p:spPr/>
        <p:txBody>
          <a:bodyPr/>
          <a:lstStyle>
            <a:lvl1pPr>
              <a:defRPr/>
            </a:lvl1pPr>
          </a:lstStyle>
          <a:p>
            <a:endParaRPr lang="en-US"/>
          </a:p>
        </p:txBody>
      </p:sp>
      <p:sp>
        <p:nvSpPr>
          <p:cNvPr id="5" name="Footer Placeholder 4"/>
          <p:cNvSpPr>
            <a:spLocks noGrp="1"/>
          </p:cNvSpPr>
          <p:nvPr>
            <p:ph type="ftr" idx="11"/>
          </p:nvPr>
        </p:nvSpPr>
        <p:spPr/>
        <p:txBody>
          <a:bodyPr/>
          <a:lstStyle>
            <a:lvl1pPr>
              <a:defRPr/>
            </a:lvl1pPr>
          </a:lstStyle>
          <a:p>
            <a:endParaRPr lang="en-US"/>
          </a:p>
        </p:txBody>
      </p:sp>
      <p:sp>
        <p:nvSpPr>
          <p:cNvPr id="6" name="Slide Number Placeholder 5"/>
          <p:cNvSpPr>
            <a:spLocks noGrp="1"/>
          </p:cNvSpPr>
          <p:nvPr>
            <p:ph type="sldNum" idx="12"/>
          </p:nvPr>
        </p:nvSpPr>
        <p:spPr/>
        <p:txBody>
          <a:bodyPr/>
          <a:lstStyle>
            <a:lvl1pPr>
              <a:defRPr/>
            </a:lvl1pPr>
          </a:lstStyle>
          <a:p>
            <a:fld id="{DE8A2E3F-9FDD-4CAB-9982-E16F3320647E}"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idx="10"/>
          </p:nvPr>
        </p:nvSpPr>
        <p:spPr/>
        <p:txBody>
          <a:bodyPr/>
          <a:lstStyle>
            <a:lvl1pPr>
              <a:defRPr/>
            </a:lvl1pPr>
          </a:lstStyle>
          <a:p>
            <a:endParaRPr lang="en-US"/>
          </a:p>
        </p:txBody>
      </p:sp>
      <p:sp>
        <p:nvSpPr>
          <p:cNvPr id="5" name="Footer Placeholder 4"/>
          <p:cNvSpPr>
            <a:spLocks noGrp="1"/>
          </p:cNvSpPr>
          <p:nvPr>
            <p:ph type="ftr" idx="11"/>
          </p:nvPr>
        </p:nvSpPr>
        <p:spPr/>
        <p:txBody>
          <a:bodyPr/>
          <a:lstStyle>
            <a:lvl1pPr>
              <a:defRPr/>
            </a:lvl1pPr>
          </a:lstStyle>
          <a:p>
            <a:endParaRPr lang="en-US"/>
          </a:p>
        </p:txBody>
      </p:sp>
      <p:sp>
        <p:nvSpPr>
          <p:cNvPr id="6" name="Slide Number Placeholder 5"/>
          <p:cNvSpPr>
            <a:spLocks noGrp="1"/>
          </p:cNvSpPr>
          <p:nvPr>
            <p:ph type="sldNum" idx="12"/>
          </p:nvPr>
        </p:nvSpPr>
        <p:spPr/>
        <p:txBody>
          <a:bodyPr/>
          <a:lstStyle>
            <a:lvl1pPr>
              <a:defRPr/>
            </a:lvl1pPr>
          </a:lstStyle>
          <a:p>
            <a:fld id="{17205FB5-3427-44B9-B92E-E4D0724BB87D}"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endParaRPr lang="en-US"/>
          </a:p>
        </p:txBody>
      </p:sp>
      <p:sp>
        <p:nvSpPr>
          <p:cNvPr id="5" name="Footer Placeholder 4"/>
          <p:cNvSpPr>
            <a:spLocks noGrp="1"/>
          </p:cNvSpPr>
          <p:nvPr>
            <p:ph type="ftr" idx="11"/>
          </p:nvPr>
        </p:nvSpPr>
        <p:spPr/>
        <p:txBody>
          <a:bodyPr/>
          <a:lstStyle>
            <a:lvl1pPr>
              <a:defRPr/>
            </a:lvl1pPr>
          </a:lstStyle>
          <a:p>
            <a:endParaRPr lang="en-US"/>
          </a:p>
        </p:txBody>
      </p:sp>
      <p:sp>
        <p:nvSpPr>
          <p:cNvPr id="6" name="Slide Number Placeholder 5"/>
          <p:cNvSpPr>
            <a:spLocks noGrp="1"/>
          </p:cNvSpPr>
          <p:nvPr>
            <p:ph type="sldNum" idx="12"/>
          </p:nvPr>
        </p:nvSpPr>
        <p:spPr/>
        <p:txBody>
          <a:bodyPr/>
          <a:lstStyle>
            <a:lvl1pPr>
              <a:defRPr/>
            </a:lvl1pPr>
          </a:lstStyle>
          <a:p>
            <a:fld id="{91BCECBE-53AA-4A8E-8223-35D0866A817F}"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03238" y="1768475"/>
            <a:ext cx="4457700" cy="4987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3338" y="1768475"/>
            <a:ext cx="4459287" cy="4987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idx="10"/>
          </p:nvPr>
        </p:nvSpPr>
        <p:spPr/>
        <p:txBody>
          <a:bodyPr/>
          <a:lstStyle>
            <a:lvl1pPr>
              <a:defRPr/>
            </a:lvl1pPr>
          </a:lstStyle>
          <a:p>
            <a:endParaRPr lang="en-US"/>
          </a:p>
        </p:txBody>
      </p:sp>
      <p:sp>
        <p:nvSpPr>
          <p:cNvPr id="6" name="Footer Placeholder 5"/>
          <p:cNvSpPr>
            <a:spLocks noGrp="1"/>
          </p:cNvSpPr>
          <p:nvPr>
            <p:ph type="ftr" idx="11"/>
          </p:nvPr>
        </p:nvSpPr>
        <p:spPr/>
        <p:txBody>
          <a:bodyPr/>
          <a:lstStyle>
            <a:lvl1pPr>
              <a:defRPr/>
            </a:lvl1pPr>
          </a:lstStyle>
          <a:p>
            <a:endParaRPr lang="en-US"/>
          </a:p>
        </p:txBody>
      </p:sp>
      <p:sp>
        <p:nvSpPr>
          <p:cNvPr id="7" name="Slide Number Placeholder 6"/>
          <p:cNvSpPr>
            <a:spLocks noGrp="1"/>
          </p:cNvSpPr>
          <p:nvPr>
            <p:ph type="sldNum" idx="12"/>
          </p:nvPr>
        </p:nvSpPr>
        <p:spPr/>
        <p:txBody>
          <a:bodyPr/>
          <a:lstStyle>
            <a:lvl1pPr>
              <a:defRPr/>
            </a:lvl1pPr>
          </a:lstStyle>
          <a:p>
            <a:fld id="{44D28B1E-B26F-40D0-99AD-AC00899F574D}"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idx="10"/>
          </p:nvPr>
        </p:nvSpPr>
        <p:spPr/>
        <p:txBody>
          <a:bodyPr/>
          <a:lstStyle>
            <a:lvl1pPr>
              <a:defRPr/>
            </a:lvl1pPr>
          </a:lstStyle>
          <a:p>
            <a:endParaRPr lang="en-US"/>
          </a:p>
        </p:txBody>
      </p:sp>
      <p:sp>
        <p:nvSpPr>
          <p:cNvPr id="8" name="Footer Placeholder 7"/>
          <p:cNvSpPr>
            <a:spLocks noGrp="1"/>
          </p:cNvSpPr>
          <p:nvPr>
            <p:ph type="ftr" idx="11"/>
          </p:nvPr>
        </p:nvSpPr>
        <p:spPr/>
        <p:txBody>
          <a:bodyPr/>
          <a:lstStyle>
            <a:lvl1pPr>
              <a:defRPr/>
            </a:lvl1pPr>
          </a:lstStyle>
          <a:p>
            <a:endParaRPr lang="en-US"/>
          </a:p>
        </p:txBody>
      </p:sp>
      <p:sp>
        <p:nvSpPr>
          <p:cNvPr id="9" name="Slide Number Placeholder 8"/>
          <p:cNvSpPr>
            <a:spLocks noGrp="1"/>
          </p:cNvSpPr>
          <p:nvPr>
            <p:ph type="sldNum" idx="12"/>
          </p:nvPr>
        </p:nvSpPr>
        <p:spPr/>
        <p:txBody>
          <a:bodyPr/>
          <a:lstStyle>
            <a:lvl1pPr>
              <a:defRPr/>
            </a:lvl1pPr>
          </a:lstStyle>
          <a:p>
            <a:fld id="{4BE56BE1-F9D1-47C1-9F2C-9A5CEC6BB809}"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idx="10"/>
          </p:nvPr>
        </p:nvSpPr>
        <p:spPr/>
        <p:txBody>
          <a:bodyPr/>
          <a:lstStyle>
            <a:lvl1pPr>
              <a:defRPr/>
            </a:lvl1pPr>
          </a:lstStyle>
          <a:p>
            <a:endParaRPr lang="en-US"/>
          </a:p>
        </p:txBody>
      </p:sp>
      <p:sp>
        <p:nvSpPr>
          <p:cNvPr id="4" name="Footer Placeholder 3"/>
          <p:cNvSpPr>
            <a:spLocks noGrp="1"/>
          </p:cNvSpPr>
          <p:nvPr>
            <p:ph type="ftr" idx="11"/>
          </p:nvPr>
        </p:nvSpPr>
        <p:spPr/>
        <p:txBody>
          <a:bodyPr/>
          <a:lstStyle>
            <a:lvl1pPr>
              <a:defRPr/>
            </a:lvl1pPr>
          </a:lstStyle>
          <a:p>
            <a:endParaRPr lang="en-US"/>
          </a:p>
        </p:txBody>
      </p:sp>
      <p:sp>
        <p:nvSpPr>
          <p:cNvPr id="5" name="Slide Number Placeholder 4"/>
          <p:cNvSpPr>
            <a:spLocks noGrp="1"/>
          </p:cNvSpPr>
          <p:nvPr>
            <p:ph type="sldNum" idx="12"/>
          </p:nvPr>
        </p:nvSpPr>
        <p:spPr/>
        <p:txBody>
          <a:bodyPr/>
          <a:lstStyle>
            <a:lvl1pPr>
              <a:defRPr/>
            </a:lvl1pPr>
          </a:lstStyle>
          <a:p>
            <a:fld id="{359B0064-FE76-43C8-A4F9-F4CEE68818F6}"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endParaRPr lang="en-US"/>
          </a:p>
        </p:txBody>
      </p:sp>
      <p:sp>
        <p:nvSpPr>
          <p:cNvPr id="3" name="Footer Placeholder 2"/>
          <p:cNvSpPr>
            <a:spLocks noGrp="1"/>
          </p:cNvSpPr>
          <p:nvPr>
            <p:ph type="ftr" idx="11"/>
          </p:nvPr>
        </p:nvSpPr>
        <p:spPr/>
        <p:txBody>
          <a:bodyPr/>
          <a:lstStyle>
            <a:lvl1pPr>
              <a:defRPr/>
            </a:lvl1pPr>
          </a:lstStyle>
          <a:p>
            <a:endParaRPr lang="en-US"/>
          </a:p>
        </p:txBody>
      </p:sp>
      <p:sp>
        <p:nvSpPr>
          <p:cNvPr id="4" name="Slide Number Placeholder 3"/>
          <p:cNvSpPr>
            <a:spLocks noGrp="1"/>
          </p:cNvSpPr>
          <p:nvPr>
            <p:ph type="sldNum" idx="12"/>
          </p:nvPr>
        </p:nvSpPr>
        <p:spPr/>
        <p:txBody>
          <a:bodyPr/>
          <a:lstStyle>
            <a:lvl1pPr>
              <a:defRPr/>
            </a:lvl1pPr>
          </a:lstStyle>
          <a:p>
            <a:fld id="{DE5A7656-102B-4B60-9899-C73F37A89CF5}"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idx="10"/>
          </p:nvPr>
        </p:nvSpPr>
        <p:spPr/>
        <p:txBody>
          <a:bodyPr/>
          <a:lstStyle>
            <a:lvl1pPr>
              <a:defRPr/>
            </a:lvl1pPr>
          </a:lstStyle>
          <a:p>
            <a:endParaRPr lang="en-US"/>
          </a:p>
        </p:txBody>
      </p:sp>
      <p:sp>
        <p:nvSpPr>
          <p:cNvPr id="6" name="Footer Placeholder 5"/>
          <p:cNvSpPr>
            <a:spLocks noGrp="1"/>
          </p:cNvSpPr>
          <p:nvPr>
            <p:ph type="ftr" idx="11"/>
          </p:nvPr>
        </p:nvSpPr>
        <p:spPr/>
        <p:txBody>
          <a:bodyPr/>
          <a:lstStyle>
            <a:lvl1pPr>
              <a:defRPr/>
            </a:lvl1pPr>
          </a:lstStyle>
          <a:p>
            <a:endParaRPr lang="en-US"/>
          </a:p>
        </p:txBody>
      </p:sp>
      <p:sp>
        <p:nvSpPr>
          <p:cNvPr id="7" name="Slide Number Placeholder 6"/>
          <p:cNvSpPr>
            <a:spLocks noGrp="1"/>
          </p:cNvSpPr>
          <p:nvPr>
            <p:ph type="sldNum" idx="12"/>
          </p:nvPr>
        </p:nvSpPr>
        <p:spPr/>
        <p:txBody>
          <a:bodyPr/>
          <a:lstStyle>
            <a:lvl1pPr>
              <a:defRPr/>
            </a:lvl1pPr>
          </a:lstStyle>
          <a:p>
            <a:fld id="{5F74DD4B-2660-43D0-9D71-132A6DA474CA}"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idx="10"/>
          </p:nvPr>
        </p:nvSpPr>
        <p:spPr/>
        <p:txBody>
          <a:bodyPr/>
          <a:lstStyle>
            <a:lvl1pPr>
              <a:defRPr/>
            </a:lvl1pPr>
          </a:lstStyle>
          <a:p>
            <a:endParaRPr lang="en-US"/>
          </a:p>
        </p:txBody>
      </p:sp>
      <p:sp>
        <p:nvSpPr>
          <p:cNvPr id="6" name="Footer Placeholder 5"/>
          <p:cNvSpPr>
            <a:spLocks noGrp="1"/>
          </p:cNvSpPr>
          <p:nvPr>
            <p:ph type="ftr" idx="11"/>
          </p:nvPr>
        </p:nvSpPr>
        <p:spPr/>
        <p:txBody>
          <a:bodyPr/>
          <a:lstStyle>
            <a:lvl1pPr>
              <a:defRPr/>
            </a:lvl1pPr>
          </a:lstStyle>
          <a:p>
            <a:endParaRPr lang="en-US"/>
          </a:p>
        </p:txBody>
      </p:sp>
      <p:sp>
        <p:nvSpPr>
          <p:cNvPr id="7" name="Slide Number Placeholder 6"/>
          <p:cNvSpPr>
            <a:spLocks noGrp="1"/>
          </p:cNvSpPr>
          <p:nvPr>
            <p:ph type="sldNum" idx="12"/>
          </p:nvPr>
        </p:nvSpPr>
        <p:spPr/>
        <p:txBody>
          <a:bodyPr/>
          <a:lstStyle>
            <a:lvl1pPr>
              <a:defRPr/>
            </a:lvl1pPr>
          </a:lstStyle>
          <a:p>
            <a:fld id="{98CB0F1E-5110-4890-BE93-F83FBC670EB2}"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503238" y="301625"/>
            <a:ext cx="9069387" cy="1260475"/>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503238" y="1768475"/>
            <a:ext cx="9069387" cy="498792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503238" y="6886575"/>
            <a:ext cx="2346325" cy="51911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nSpc>
                <a:spcPct val="102000"/>
              </a:lnSpc>
              <a:tabLst>
                <a:tab pos="723900" algn="l"/>
                <a:tab pos="1447800" algn="l"/>
                <a:tab pos="2171700" algn="l"/>
              </a:tabLst>
              <a:defRPr sz="1400">
                <a:solidFill>
                  <a:srgbClr val="000000"/>
                </a:solidFill>
                <a:latin typeface="Times New Roman" pitchFamily="18" charset="0"/>
              </a:defRPr>
            </a:lvl1pPr>
          </a:lstStyle>
          <a:p>
            <a:endParaRPr lang="en-US"/>
          </a:p>
        </p:txBody>
      </p:sp>
      <p:sp>
        <p:nvSpPr>
          <p:cNvPr id="1028" name="Rectangle 4"/>
          <p:cNvSpPr>
            <a:spLocks noGrp="1" noChangeArrowheads="1"/>
          </p:cNvSpPr>
          <p:nvPr>
            <p:ph type="ftr"/>
          </p:nvPr>
        </p:nvSpPr>
        <p:spPr bwMode="auto">
          <a:xfrm>
            <a:off x="3448050" y="6886575"/>
            <a:ext cx="3194050" cy="51911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lnSpc>
                <a:spcPct val="102000"/>
              </a:lnSpc>
              <a:tabLst>
                <a:tab pos="723900" algn="l"/>
                <a:tab pos="1447800" algn="l"/>
                <a:tab pos="2171700" algn="l"/>
                <a:tab pos="2895600" algn="l"/>
              </a:tabLst>
              <a:defRPr sz="1400">
                <a:solidFill>
                  <a:srgbClr val="000000"/>
                </a:solidFill>
                <a:latin typeface="Times New Roman" pitchFamily="18" charset="0"/>
              </a:defRPr>
            </a:lvl1pPr>
          </a:lstStyle>
          <a:p>
            <a:endParaRPr lang="en-US"/>
          </a:p>
        </p:txBody>
      </p:sp>
      <p:sp>
        <p:nvSpPr>
          <p:cNvPr id="1029" name="Rectangle 5"/>
          <p:cNvSpPr>
            <a:spLocks noGrp="1" noChangeArrowheads="1"/>
          </p:cNvSpPr>
          <p:nvPr>
            <p:ph type="sldNum"/>
          </p:nvPr>
        </p:nvSpPr>
        <p:spPr bwMode="auto">
          <a:xfrm>
            <a:off x="7226300" y="6886575"/>
            <a:ext cx="2346325" cy="51911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lnSpc>
                <a:spcPct val="102000"/>
              </a:lnSpc>
              <a:tabLst>
                <a:tab pos="723900" algn="l"/>
                <a:tab pos="1447800" algn="l"/>
                <a:tab pos="2171700" algn="l"/>
              </a:tabLst>
              <a:defRPr sz="1400">
                <a:solidFill>
                  <a:srgbClr val="000000"/>
                </a:solidFill>
                <a:latin typeface="Times New Roman" pitchFamily="18" charset="0"/>
              </a:defRPr>
            </a:lvl1pPr>
          </a:lstStyle>
          <a:p>
            <a:fld id="{03599DB2-2522-4B83-810B-C63BE0984324}"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hangingPunct="0">
        <a:lnSpc>
          <a:spcPct val="104000"/>
        </a:lnSpc>
        <a:spcBef>
          <a:spcPct val="0"/>
        </a:spcBef>
        <a:spcAft>
          <a:spcPct val="0"/>
        </a:spcAft>
        <a:buClr>
          <a:srgbClr val="000000"/>
        </a:buClr>
        <a:buSzPct val="45000"/>
        <a:buFont typeface="Wingdings" pitchFamily="2" charset="2"/>
        <a:defRPr sz="4400">
          <a:solidFill>
            <a:srgbClr val="000000"/>
          </a:solidFill>
          <a:latin typeface="+mj-lt"/>
          <a:ea typeface="+mj-ea"/>
          <a:cs typeface="+mj-cs"/>
        </a:defRPr>
      </a:lvl1pPr>
      <a:lvl2pPr marL="431800" indent="-215900" algn="ctr" defTabSz="457200" rtl="0" fontAlgn="base" hangingPunct="0">
        <a:lnSpc>
          <a:spcPct val="104000"/>
        </a:lnSpc>
        <a:spcBef>
          <a:spcPct val="0"/>
        </a:spcBef>
        <a:spcAft>
          <a:spcPct val="0"/>
        </a:spcAft>
        <a:buClr>
          <a:srgbClr val="000000"/>
        </a:buClr>
        <a:buSzPct val="45000"/>
        <a:buFont typeface="Wingdings" pitchFamily="2" charset="2"/>
        <a:defRPr sz="4400">
          <a:solidFill>
            <a:srgbClr val="000000"/>
          </a:solidFill>
          <a:latin typeface="Arial" charset="0"/>
          <a:cs typeface="Arial" charset="0"/>
        </a:defRPr>
      </a:lvl2pPr>
      <a:lvl3pPr marL="647700" indent="-215900" algn="ctr" defTabSz="457200" rtl="0" fontAlgn="base" hangingPunct="0">
        <a:lnSpc>
          <a:spcPct val="104000"/>
        </a:lnSpc>
        <a:spcBef>
          <a:spcPct val="0"/>
        </a:spcBef>
        <a:spcAft>
          <a:spcPct val="0"/>
        </a:spcAft>
        <a:buClr>
          <a:srgbClr val="000000"/>
        </a:buClr>
        <a:buSzPct val="45000"/>
        <a:buFont typeface="Wingdings" pitchFamily="2" charset="2"/>
        <a:defRPr sz="4400">
          <a:solidFill>
            <a:srgbClr val="000000"/>
          </a:solidFill>
          <a:latin typeface="Arial" charset="0"/>
          <a:cs typeface="Arial" charset="0"/>
        </a:defRPr>
      </a:lvl3pPr>
      <a:lvl4pPr marL="863600" indent="-215900" algn="ctr" defTabSz="457200" rtl="0" fontAlgn="base" hangingPunct="0">
        <a:lnSpc>
          <a:spcPct val="104000"/>
        </a:lnSpc>
        <a:spcBef>
          <a:spcPct val="0"/>
        </a:spcBef>
        <a:spcAft>
          <a:spcPct val="0"/>
        </a:spcAft>
        <a:buClr>
          <a:srgbClr val="000000"/>
        </a:buClr>
        <a:buSzPct val="45000"/>
        <a:buFont typeface="Wingdings" pitchFamily="2" charset="2"/>
        <a:defRPr sz="4400">
          <a:solidFill>
            <a:srgbClr val="000000"/>
          </a:solidFill>
          <a:latin typeface="Arial" charset="0"/>
          <a:cs typeface="Arial" charset="0"/>
        </a:defRPr>
      </a:lvl4pPr>
      <a:lvl5pPr marL="1079500" indent="-215900" algn="ctr" defTabSz="457200" rtl="0" fontAlgn="base" hangingPunct="0">
        <a:lnSpc>
          <a:spcPct val="104000"/>
        </a:lnSpc>
        <a:spcBef>
          <a:spcPct val="0"/>
        </a:spcBef>
        <a:spcAft>
          <a:spcPct val="0"/>
        </a:spcAft>
        <a:buClr>
          <a:srgbClr val="000000"/>
        </a:buClr>
        <a:buSzPct val="45000"/>
        <a:buFont typeface="Wingdings" pitchFamily="2" charset="2"/>
        <a:defRPr sz="4400">
          <a:solidFill>
            <a:srgbClr val="000000"/>
          </a:solidFill>
          <a:latin typeface="Arial" charset="0"/>
          <a:cs typeface="Arial" charset="0"/>
        </a:defRPr>
      </a:lvl5pPr>
      <a:lvl6pPr marL="1536700" indent="-215900" algn="ctr" defTabSz="457200" rtl="0" fontAlgn="base" hangingPunct="0">
        <a:lnSpc>
          <a:spcPct val="104000"/>
        </a:lnSpc>
        <a:spcBef>
          <a:spcPct val="0"/>
        </a:spcBef>
        <a:spcAft>
          <a:spcPct val="0"/>
        </a:spcAft>
        <a:buClr>
          <a:srgbClr val="000000"/>
        </a:buClr>
        <a:buSzPct val="45000"/>
        <a:buFont typeface="Wingdings" pitchFamily="2" charset="2"/>
        <a:defRPr sz="4400">
          <a:solidFill>
            <a:srgbClr val="000000"/>
          </a:solidFill>
          <a:latin typeface="Arial" charset="0"/>
          <a:cs typeface="Arial" charset="0"/>
        </a:defRPr>
      </a:lvl6pPr>
      <a:lvl7pPr marL="1993900" indent="-215900" algn="ctr" defTabSz="457200" rtl="0" fontAlgn="base" hangingPunct="0">
        <a:lnSpc>
          <a:spcPct val="104000"/>
        </a:lnSpc>
        <a:spcBef>
          <a:spcPct val="0"/>
        </a:spcBef>
        <a:spcAft>
          <a:spcPct val="0"/>
        </a:spcAft>
        <a:buClr>
          <a:srgbClr val="000000"/>
        </a:buClr>
        <a:buSzPct val="45000"/>
        <a:buFont typeface="Wingdings" pitchFamily="2" charset="2"/>
        <a:defRPr sz="4400">
          <a:solidFill>
            <a:srgbClr val="000000"/>
          </a:solidFill>
          <a:latin typeface="Arial" charset="0"/>
          <a:cs typeface="Arial" charset="0"/>
        </a:defRPr>
      </a:lvl7pPr>
      <a:lvl8pPr marL="2451100" indent="-215900" algn="ctr" defTabSz="457200" rtl="0" fontAlgn="base" hangingPunct="0">
        <a:lnSpc>
          <a:spcPct val="104000"/>
        </a:lnSpc>
        <a:spcBef>
          <a:spcPct val="0"/>
        </a:spcBef>
        <a:spcAft>
          <a:spcPct val="0"/>
        </a:spcAft>
        <a:buClr>
          <a:srgbClr val="000000"/>
        </a:buClr>
        <a:buSzPct val="45000"/>
        <a:buFont typeface="Wingdings" pitchFamily="2" charset="2"/>
        <a:defRPr sz="4400">
          <a:solidFill>
            <a:srgbClr val="000000"/>
          </a:solidFill>
          <a:latin typeface="Arial" charset="0"/>
          <a:cs typeface="Arial" charset="0"/>
        </a:defRPr>
      </a:lvl8pPr>
      <a:lvl9pPr marL="2908300" indent="-215900" algn="ctr" defTabSz="457200" rtl="0" fontAlgn="base" hangingPunct="0">
        <a:lnSpc>
          <a:spcPct val="104000"/>
        </a:lnSpc>
        <a:spcBef>
          <a:spcPct val="0"/>
        </a:spcBef>
        <a:spcAft>
          <a:spcPct val="0"/>
        </a:spcAft>
        <a:buClr>
          <a:srgbClr val="000000"/>
        </a:buClr>
        <a:buSzPct val="45000"/>
        <a:buFont typeface="Wingdings" pitchFamily="2" charset="2"/>
        <a:defRPr sz="4400">
          <a:solidFill>
            <a:srgbClr val="000000"/>
          </a:solidFill>
          <a:latin typeface="Arial" charset="0"/>
          <a:cs typeface="Arial" charset="0"/>
        </a:defRPr>
      </a:lvl9pPr>
    </p:titleStyle>
    <p:bodyStyle>
      <a:lvl1pPr marL="431800" indent="-323850" algn="l" defTabSz="457200" rtl="0" fontAlgn="base" hangingPunct="0">
        <a:lnSpc>
          <a:spcPct val="104000"/>
        </a:lnSpc>
        <a:spcBef>
          <a:spcPct val="0"/>
        </a:spcBef>
        <a:spcAft>
          <a:spcPts val="1425"/>
        </a:spcAft>
        <a:buClr>
          <a:srgbClr val="000000"/>
        </a:buClr>
        <a:buSzPct val="45000"/>
        <a:buFont typeface="Wingdings" pitchFamily="2" charset="2"/>
        <a:defRPr sz="3200">
          <a:solidFill>
            <a:srgbClr val="000000"/>
          </a:solidFill>
          <a:latin typeface="+mn-lt"/>
          <a:ea typeface="+mn-ea"/>
          <a:cs typeface="+mn-cs"/>
        </a:defRPr>
      </a:lvl1pPr>
      <a:lvl2pPr marL="863600" indent="-323850" algn="l" defTabSz="457200" rtl="0" fontAlgn="base" hangingPunct="0">
        <a:lnSpc>
          <a:spcPct val="104000"/>
        </a:lnSpc>
        <a:spcBef>
          <a:spcPct val="0"/>
        </a:spcBef>
        <a:spcAft>
          <a:spcPts val="1138"/>
        </a:spcAft>
        <a:buClr>
          <a:srgbClr val="000000"/>
        </a:buClr>
        <a:buSzPct val="45000"/>
        <a:buFont typeface="Wingdings" pitchFamily="2" charset="2"/>
        <a:defRPr sz="2800">
          <a:solidFill>
            <a:srgbClr val="000000"/>
          </a:solidFill>
          <a:latin typeface="+mn-lt"/>
          <a:cs typeface="+mn-cs"/>
        </a:defRPr>
      </a:lvl2pPr>
      <a:lvl3pPr marL="1295400" indent="-287338" algn="l" defTabSz="457200" rtl="0" fontAlgn="base" hangingPunct="0">
        <a:lnSpc>
          <a:spcPct val="104000"/>
        </a:lnSpc>
        <a:spcBef>
          <a:spcPct val="0"/>
        </a:spcBef>
        <a:spcAft>
          <a:spcPts val="850"/>
        </a:spcAft>
        <a:buClr>
          <a:srgbClr val="000000"/>
        </a:buClr>
        <a:buSzPct val="75000"/>
        <a:buFont typeface="Symbol" pitchFamily="18" charset="2"/>
        <a:defRPr sz="2400">
          <a:solidFill>
            <a:srgbClr val="000000"/>
          </a:solidFill>
          <a:latin typeface="+mn-lt"/>
          <a:cs typeface="+mn-cs"/>
        </a:defRPr>
      </a:lvl3pPr>
      <a:lvl4pPr marL="1727200" indent="-215900" algn="l" defTabSz="457200" rtl="0" fontAlgn="base" hangingPunct="0">
        <a:lnSpc>
          <a:spcPct val="104000"/>
        </a:lnSpc>
        <a:spcBef>
          <a:spcPct val="0"/>
        </a:spcBef>
        <a:spcAft>
          <a:spcPts val="575"/>
        </a:spcAft>
        <a:buClr>
          <a:srgbClr val="000000"/>
        </a:buClr>
        <a:buSzPct val="45000"/>
        <a:buFont typeface="Wingdings" pitchFamily="2" charset="2"/>
        <a:defRPr sz="2000">
          <a:solidFill>
            <a:srgbClr val="000000"/>
          </a:solidFill>
          <a:latin typeface="+mn-lt"/>
          <a:cs typeface="+mn-cs"/>
        </a:defRPr>
      </a:lvl4pPr>
      <a:lvl5pPr marL="2159000" indent="-215900" algn="l" defTabSz="457200" rtl="0" fontAlgn="base" hangingPunct="0">
        <a:lnSpc>
          <a:spcPct val="104000"/>
        </a:lnSpc>
        <a:spcBef>
          <a:spcPct val="0"/>
        </a:spcBef>
        <a:spcAft>
          <a:spcPts val="288"/>
        </a:spcAft>
        <a:buClr>
          <a:srgbClr val="000000"/>
        </a:buClr>
        <a:buSzPct val="75000"/>
        <a:buFont typeface="Symbol" pitchFamily="18" charset="2"/>
        <a:defRPr sz="2000">
          <a:solidFill>
            <a:srgbClr val="000000"/>
          </a:solidFill>
          <a:latin typeface="+mn-lt"/>
          <a:cs typeface="+mn-cs"/>
        </a:defRPr>
      </a:lvl5pPr>
      <a:lvl6pPr marL="2616200" indent="-215900" algn="l" defTabSz="457200" rtl="0" fontAlgn="base" hangingPunct="0">
        <a:lnSpc>
          <a:spcPct val="104000"/>
        </a:lnSpc>
        <a:spcBef>
          <a:spcPct val="0"/>
        </a:spcBef>
        <a:spcAft>
          <a:spcPts val="288"/>
        </a:spcAft>
        <a:buClr>
          <a:srgbClr val="000000"/>
        </a:buClr>
        <a:buSzPct val="75000"/>
        <a:buFont typeface="Symbol" pitchFamily="18" charset="2"/>
        <a:defRPr sz="2000">
          <a:solidFill>
            <a:srgbClr val="000000"/>
          </a:solidFill>
          <a:latin typeface="+mn-lt"/>
          <a:cs typeface="+mn-cs"/>
        </a:defRPr>
      </a:lvl6pPr>
      <a:lvl7pPr marL="3073400" indent="-215900" algn="l" defTabSz="457200" rtl="0" fontAlgn="base" hangingPunct="0">
        <a:lnSpc>
          <a:spcPct val="104000"/>
        </a:lnSpc>
        <a:spcBef>
          <a:spcPct val="0"/>
        </a:spcBef>
        <a:spcAft>
          <a:spcPts val="288"/>
        </a:spcAft>
        <a:buClr>
          <a:srgbClr val="000000"/>
        </a:buClr>
        <a:buSzPct val="75000"/>
        <a:buFont typeface="Symbol" pitchFamily="18" charset="2"/>
        <a:defRPr sz="2000">
          <a:solidFill>
            <a:srgbClr val="000000"/>
          </a:solidFill>
          <a:latin typeface="+mn-lt"/>
          <a:cs typeface="+mn-cs"/>
        </a:defRPr>
      </a:lvl7pPr>
      <a:lvl8pPr marL="3530600" indent="-215900" algn="l" defTabSz="457200" rtl="0" fontAlgn="base" hangingPunct="0">
        <a:lnSpc>
          <a:spcPct val="104000"/>
        </a:lnSpc>
        <a:spcBef>
          <a:spcPct val="0"/>
        </a:spcBef>
        <a:spcAft>
          <a:spcPts val="288"/>
        </a:spcAft>
        <a:buClr>
          <a:srgbClr val="000000"/>
        </a:buClr>
        <a:buSzPct val="75000"/>
        <a:buFont typeface="Symbol" pitchFamily="18" charset="2"/>
        <a:defRPr sz="2000">
          <a:solidFill>
            <a:srgbClr val="000000"/>
          </a:solidFill>
          <a:latin typeface="+mn-lt"/>
          <a:cs typeface="+mn-cs"/>
        </a:defRPr>
      </a:lvl8pPr>
      <a:lvl9pPr marL="3987800" indent="-215900" algn="l" defTabSz="457200" rtl="0" fontAlgn="base" hangingPunct="0">
        <a:lnSpc>
          <a:spcPct val="104000"/>
        </a:lnSpc>
        <a:spcBef>
          <a:spcPct val="0"/>
        </a:spcBef>
        <a:spcAft>
          <a:spcPts val="288"/>
        </a:spcAft>
        <a:buClr>
          <a:srgbClr val="000000"/>
        </a:buClr>
        <a:buSzPct val="75000"/>
        <a:buFont typeface="Symbol" pitchFamily="18" charset="2"/>
        <a:defRPr sz="2000">
          <a:solidFill>
            <a:srgbClr val="000000"/>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312" y="0"/>
            <a:ext cx="9069387" cy="1260475"/>
          </a:xfrm>
        </p:spPr>
        <p:txBody>
          <a:bodyPr/>
          <a:lstStyle/>
          <a:p>
            <a:r>
              <a:rPr lang="en-US" dirty="0" smtClean="0"/>
              <a:t>IVITA Workshop Summary</a:t>
            </a:r>
            <a:endParaRPr lang="en-US" dirty="0"/>
          </a:p>
        </p:txBody>
      </p:sp>
      <p:sp>
        <p:nvSpPr>
          <p:cNvPr id="3" name="Content Placeholder 2"/>
          <p:cNvSpPr>
            <a:spLocks noGrp="1"/>
          </p:cNvSpPr>
          <p:nvPr>
            <p:ph idx="1"/>
          </p:nvPr>
        </p:nvSpPr>
        <p:spPr>
          <a:xfrm>
            <a:off x="239712" y="1417637"/>
            <a:ext cx="9374187" cy="5140325"/>
          </a:xfrm>
        </p:spPr>
        <p:txBody>
          <a:bodyPr/>
          <a:lstStyle/>
          <a:p>
            <a:pPr marL="565150" indent="-457200">
              <a:spcBef>
                <a:spcPts val="600"/>
              </a:spcBef>
            </a:pPr>
            <a:r>
              <a:rPr lang="en-US" sz="2000" b="1" dirty="0" smtClean="0"/>
              <a:t>Session 1: interactive text analytics </a:t>
            </a:r>
            <a:r>
              <a:rPr lang="en-US" sz="2000" dirty="0" smtClean="0"/>
              <a:t>(Session chair: Professor </a:t>
            </a:r>
            <a:r>
              <a:rPr lang="en-US" sz="2000" dirty="0" err="1" smtClean="0"/>
              <a:t>Huamin</a:t>
            </a:r>
            <a:r>
              <a:rPr lang="en-US" sz="2000" dirty="0" smtClean="0"/>
              <a:t> </a:t>
            </a:r>
            <a:r>
              <a:rPr lang="en-US" sz="2000" dirty="0" err="1" smtClean="0"/>
              <a:t>Qu</a:t>
            </a:r>
            <a:r>
              <a:rPr lang="en-US" sz="2000" dirty="0" smtClean="0"/>
              <a:t>)</a:t>
            </a:r>
            <a:br>
              <a:rPr lang="en-US" sz="2000" dirty="0" smtClean="0"/>
            </a:br>
            <a:r>
              <a:rPr lang="en-US" sz="2000" dirty="0" smtClean="0"/>
              <a:t>a) HARVEST</a:t>
            </a:r>
            <a:r>
              <a:rPr lang="en-US" sz="2000" dirty="0" smtClean="0"/>
              <a:t>: An Intelligent Visual Analytic Tool for the Masses</a:t>
            </a:r>
            <a:br>
              <a:rPr lang="en-US" sz="2000" dirty="0" smtClean="0"/>
            </a:br>
            <a:r>
              <a:rPr lang="en-US" sz="2000" dirty="0" smtClean="0"/>
              <a:t>b) A </a:t>
            </a:r>
            <a:r>
              <a:rPr lang="en-US" sz="2000" dirty="0" smtClean="0"/>
              <a:t>Dynamic Visual Interface for News Stream Analysis</a:t>
            </a:r>
            <a:br>
              <a:rPr lang="en-US" sz="2000" dirty="0" smtClean="0"/>
            </a:br>
            <a:r>
              <a:rPr lang="en-US" sz="2000" dirty="0" smtClean="0"/>
              <a:t>c) Visualizing </a:t>
            </a:r>
            <a:r>
              <a:rPr lang="en-US" sz="2000" dirty="0" smtClean="0"/>
              <a:t>Common Sense Connections with </a:t>
            </a:r>
            <a:r>
              <a:rPr lang="en-US" sz="2000" dirty="0" err="1" smtClean="0"/>
              <a:t>Luminoso</a:t>
            </a:r>
            <a:endParaRPr lang="en-US" sz="2000" dirty="0" smtClean="0"/>
          </a:p>
          <a:p>
            <a:pPr>
              <a:spcBef>
                <a:spcPts val="600"/>
              </a:spcBef>
            </a:pPr>
            <a:r>
              <a:rPr lang="en-US" sz="2000" b="1" dirty="0" smtClean="0"/>
              <a:t>Session 2: Space and Time </a:t>
            </a:r>
            <a:r>
              <a:rPr lang="en-US" sz="2000" dirty="0" smtClean="0"/>
              <a:t>(Session chair: Professor Giuseppe </a:t>
            </a:r>
            <a:r>
              <a:rPr lang="en-US" sz="2000" dirty="0" err="1" smtClean="0"/>
              <a:t>Carenini</a:t>
            </a:r>
            <a:r>
              <a:rPr lang="en-US" sz="2000" dirty="0" smtClean="0"/>
              <a:t>)</a:t>
            </a:r>
            <a:br>
              <a:rPr lang="en-US" sz="2000" dirty="0" smtClean="0"/>
            </a:br>
            <a:r>
              <a:rPr lang="en-US" sz="2000" dirty="0" smtClean="0"/>
              <a:t>a) User </a:t>
            </a:r>
            <a:r>
              <a:rPr lang="en-US" sz="2000" dirty="0" smtClean="0"/>
              <a:t>Analysis and Visualization from a Semantic Blog System</a:t>
            </a:r>
            <a:br>
              <a:rPr lang="en-US" sz="2000" dirty="0" smtClean="0"/>
            </a:br>
            <a:r>
              <a:rPr lang="en-US" sz="2000" dirty="0" smtClean="0"/>
              <a:t>b) Integrating </a:t>
            </a:r>
            <a:r>
              <a:rPr lang="en-US" sz="2000" dirty="0" smtClean="0"/>
              <a:t>Interactivity into Visualizing Sentiment Analysis of Blogs</a:t>
            </a:r>
            <a:br>
              <a:rPr lang="en-US" sz="2000" dirty="0" smtClean="0"/>
            </a:br>
            <a:r>
              <a:rPr lang="en-US" sz="2000" dirty="0" smtClean="0"/>
              <a:t>c) A </a:t>
            </a:r>
            <a:r>
              <a:rPr lang="en-US" sz="2000" dirty="0" smtClean="0"/>
              <a:t>Visual Approach to Text Corpora Comparison</a:t>
            </a:r>
            <a:br>
              <a:rPr lang="en-US" sz="2000" dirty="0" smtClean="0"/>
            </a:br>
            <a:r>
              <a:rPr lang="en-US" sz="2000" dirty="0" smtClean="0"/>
              <a:t>d) Visual </a:t>
            </a:r>
            <a:r>
              <a:rPr lang="en-US" sz="2000" dirty="0" smtClean="0"/>
              <a:t>Content Correlation Analysis</a:t>
            </a:r>
          </a:p>
          <a:p>
            <a:pPr>
              <a:spcBef>
                <a:spcPts val="600"/>
              </a:spcBef>
            </a:pPr>
            <a:r>
              <a:rPr lang="en-US" sz="2000" b="1" dirty="0" smtClean="0"/>
              <a:t>Session 3: Visual text summarization (</a:t>
            </a:r>
            <a:r>
              <a:rPr lang="en-US" sz="2000" dirty="0" smtClean="0"/>
              <a:t>Session chair: Dr. </a:t>
            </a:r>
            <a:r>
              <a:rPr lang="en-US" sz="2000" dirty="0" err="1" smtClean="0"/>
              <a:t>Shixia</a:t>
            </a:r>
            <a:r>
              <a:rPr lang="en-US" sz="2000" dirty="0" smtClean="0"/>
              <a:t> Liu)</a:t>
            </a:r>
            <a:br>
              <a:rPr lang="en-US" sz="2000" dirty="0" smtClean="0"/>
            </a:br>
            <a:r>
              <a:rPr lang="en-US" sz="2000" dirty="0" smtClean="0"/>
              <a:t>a) An </a:t>
            </a:r>
            <a:r>
              <a:rPr lang="en-US" sz="2000" dirty="0" smtClean="0"/>
              <a:t>Ontology-based Interface for Improving Information Exploration</a:t>
            </a:r>
            <a:br>
              <a:rPr lang="en-US" sz="2000" dirty="0" smtClean="0"/>
            </a:br>
            <a:r>
              <a:rPr lang="en-US" sz="2000" dirty="0" smtClean="0"/>
              <a:t>b) Information </a:t>
            </a:r>
            <a:r>
              <a:rPr lang="en-US" sz="2000" dirty="0" smtClean="0"/>
              <a:t>Visualization for Corpus Linguistics: Towards Interactive Tools</a:t>
            </a:r>
            <a:br>
              <a:rPr lang="en-US" sz="2000" dirty="0" smtClean="0"/>
            </a:br>
            <a:r>
              <a:rPr lang="en-US" sz="2000" dirty="0" smtClean="0"/>
              <a:t>c) Visual </a:t>
            </a:r>
            <a:r>
              <a:rPr lang="en-US" sz="2000" dirty="0" smtClean="0"/>
              <a:t>Structured Summaries of Human Conversations</a:t>
            </a:r>
            <a:br>
              <a:rPr lang="en-US" sz="2000" dirty="0" smtClean="0"/>
            </a:br>
            <a:r>
              <a:rPr lang="en-US" sz="2000" dirty="0" smtClean="0"/>
              <a:t>d) Visual </a:t>
            </a:r>
            <a:r>
              <a:rPr lang="en-US" sz="2000" dirty="0" smtClean="0"/>
              <a:t>Abstraction and Ordering in Faceted Browsing of Text Collection</a:t>
            </a:r>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312" y="0"/>
            <a:ext cx="9069387" cy="1260475"/>
          </a:xfrm>
        </p:spPr>
        <p:txBody>
          <a:bodyPr/>
          <a:lstStyle/>
          <a:p>
            <a:r>
              <a:rPr lang="en-US" dirty="0" smtClean="0"/>
              <a:t>IVITA Visual Summary </a:t>
            </a:r>
            <a:r>
              <a:rPr lang="en-US" dirty="0" smtClean="0">
                <a:sym typeface="Wingdings" pitchFamily="2" charset="2"/>
              </a:rPr>
              <a: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inkTgt spid="_x0000_s108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inkTgt spid="_x0000_s108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inkTgt spid="_x0000_s108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03237"/>
            <a:ext cx="9907587" cy="1260475"/>
          </a:xfrm>
        </p:spPr>
        <p:txBody>
          <a:bodyPr/>
          <a:lstStyle/>
          <a:p>
            <a:r>
              <a:rPr lang="en-US" sz="4000" dirty="0" smtClean="0"/>
              <a:t>Important issues that are less covered in most papers </a:t>
            </a:r>
            <a:r>
              <a:rPr lang="en-US" dirty="0" smtClean="0"/>
              <a:t/>
            </a:r>
            <a:br>
              <a:rPr lang="en-US" dirty="0" smtClean="0"/>
            </a:br>
            <a:endParaRPr lang="en-US" dirty="0"/>
          </a:p>
        </p:txBody>
      </p:sp>
      <p:sp>
        <p:nvSpPr>
          <p:cNvPr id="3" name="Content Placeholder 2"/>
          <p:cNvSpPr>
            <a:spLocks noGrp="1"/>
          </p:cNvSpPr>
          <p:nvPr>
            <p:ph idx="1"/>
          </p:nvPr>
        </p:nvSpPr>
        <p:spPr>
          <a:xfrm>
            <a:off x="315912" y="1570037"/>
            <a:ext cx="9448800" cy="4835525"/>
          </a:xfrm>
        </p:spPr>
        <p:txBody>
          <a:bodyPr/>
          <a:lstStyle/>
          <a:p>
            <a:pPr>
              <a:buFont typeface="Arial" pitchFamily="34" charset="0"/>
              <a:buChar char="•"/>
            </a:pPr>
            <a:r>
              <a:rPr lang="en-US" sz="2800" dirty="0" smtClean="0"/>
              <a:t>Where is the </a:t>
            </a:r>
            <a:r>
              <a:rPr lang="en-US" sz="2800" b="1" dirty="0" smtClean="0"/>
              <a:t>“intelligence” </a:t>
            </a:r>
            <a:r>
              <a:rPr lang="en-US" sz="2800" dirty="0" smtClean="0"/>
              <a:t>? In the </a:t>
            </a:r>
            <a:r>
              <a:rPr lang="en-US" sz="2800" b="1" dirty="0" smtClean="0"/>
              <a:t>AI methods to extract information</a:t>
            </a:r>
            <a:r>
              <a:rPr lang="en-US" sz="2800" dirty="0" smtClean="0"/>
              <a:t>? In the </a:t>
            </a:r>
            <a:r>
              <a:rPr lang="en-US" sz="2800" b="1" dirty="0" smtClean="0"/>
              <a:t>AI</a:t>
            </a:r>
            <a:r>
              <a:rPr lang="en-US" sz="2800" dirty="0" smtClean="0"/>
              <a:t> to make the </a:t>
            </a:r>
            <a:r>
              <a:rPr lang="en-US" sz="2800" b="1" dirty="0" smtClean="0"/>
              <a:t>interaction adaptive to user </a:t>
            </a:r>
            <a:r>
              <a:rPr lang="en-US" sz="2800" dirty="0" smtClean="0"/>
              <a:t>goals/query, to the stage of the analysis</a:t>
            </a:r>
          </a:p>
          <a:p>
            <a:pPr>
              <a:buFont typeface="Arial" pitchFamily="34" charset="0"/>
              <a:buChar char="•"/>
            </a:pPr>
            <a:r>
              <a:rPr lang="en-US" sz="2800" dirty="0" smtClean="0"/>
              <a:t>Who are the </a:t>
            </a:r>
            <a:r>
              <a:rPr lang="en-US" sz="2800" b="1" dirty="0" smtClean="0"/>
              <a:t>target users</a:t>
            </a:r>
            <a:r>
              <a:rPr lang="en-US" sz="2800" dirty="0" smtClean="0"/>
              <a:t>? Text analysis Experts vs. everyday business users?</a:t>
            </a:r>
          </a:p>
          <a:p>
            <a:pPr>
              <a:buFont typeface="Arial" pitchFamily="34" charset="0"/>
              <a:buChar char="•"/>
            </a:pPr>
            <a:r>
              <a:rPr lang="en-US" sz="2800" dirty="0" smtClean="0"/>
              <a:t>Detailed characterization of the </a:t>
            </a:r>
            <a:r>
              <a:rPr lang="en-US" sz="2800" b="1" dirty="0" smtClean="0"/>
              <a:t>user </a:t>
            </a:r>
            <a:r>
              <a:rPr lang="en-US" sz="2800" b="1" dirty="0" smtClean="0"/>
              <a:t>tasks</a:t>
            </a:r>
          </a:p>
          <a:p>
            <a:pPr>
              <a:buFont typeface="Arial" pitchFamily="34" charset="0"/>
              <a:buChar char="•"/>
            </a:pPr>
            <a:r>
              <a:rPr lang="en-US" sz="2800" b="1" dirty="0" smtClean="0"/>
              <a:t>Evaluation</a:t>
            </a:r>
            <a:r>
              <a:rPr lang="en-US" sz="2800" dirty="0" smtClean="0"/>
              <a:t> methodology and metrics</a:t>
            </a:r>
            <a:endParaRPr lang="en-US" sz="2800" dirty="0" smtClean="0"/>
          </a:p>
          <a:p>
            <a:pPr>
              <a:buFont typeface="Arial" pitchFamily="34" charset="0"/>
              <a:buChar char="•"/>
            </a:pPr>
            <a:r>
              <a:rPr lang="en-US" sz="2800" dirty="0" smtClean="0"/>
              <a:t>What are the </a:t>
            </a:r>
            <a:r>
              <a:rPr lang="en-US" sz="2800" b="1" dirty="0" smtClean="0"/>
              <a:t>pros and cons of the different methods </a:t>
            </a:r>
            <a:r>
              <a:rPr lang="en-US" sz="2800" dirty="0" smtClean="0"/>
              <a:t>for info extraction and presentation </a:t>
            </a:r>
            <a:r>
              <a:rPr lang="en-US" sz="2800" dirty="0" err="1" smtClean="0"/>
              <a:t>wrt</a:t>
            </a:r>
            <a:r>
              <a:rPr lang="en-US" sz="2800" dirty="0" smtClean="0"/>
              <a:t> specific </a:t>
            </a:r>
            <a:r>
              <a:rPr lang="en-US" sz="2800" b="1" dirty="0" smtClean="0"/>
              <a:t>textual data</a:t>
            </a:r>
            <a:r>
              <a:rPr lang="en-US" sz="2800" dirty="0" smtClean="0"/>
              <a:t> and </a:t>
            </a:r>
            <a:r>
              <a:rPr lang="en-US" sz="2800" b="1" dirty="0" smtClean="0"/>
              <a:t>user tasks</a:t>
            </a:r>
            <a:r>
              <a:rPr lang="en-US" sz="2800" dirty="0" smtClean="0"/>
              <a: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312" y="503237"/>
            <a:ext cx="9069387" cy="1066800"/>
          </a:xfrm>
        </p:spPr>
        <p:txBody>
          <a:bodyPr/>
          <a:lstStyle/>
          <a:p>
            <a:r>
              <a:rPr lang="en-US" sz="4000" b="1" dirty="0" smtClean="0"/>
              <a:t>Session 1: interactive text analytics </a:t>
            </a:r>
            <a:r>
              <a:rPr lang="en-US" sz="2800" dirty="0" smtClean="0"/>
              <a:t>(Session chair: Professor </a:t>
            </a:r>
            <a:r>
              <a:rPr lang="en-US" sz="2800" dirty="0" err="1" smtClean="0"/>
              <a:t>Huamin</a:t>
            </a:r>
            <a:r>
              <a:rPr lang="en-US" sz="2800" dirty="0" smtClean="0"/>
              <a:t> </a:t>
            </a:r>
            <a:r>
              <a:rPr lang="en-US" sz="2800" dirty="0" err="1" smtClean="0"/>
              <a:t>Qu</a:t>
            </a:r>
            <a:r>
              <a:rPr lang="en-US" sz="2800" dirty="0" smtClean="0"/>
              <a:t>)</a:t>
            </a:r>
            <a:r>
              <a:rPr lang="en-US" dirty="0" smtClean="0"/>
              <a:t/>
            </a:r>
            <a:br>
              <a:rPr lang="en-US" dirty="0" smtClean="0"/>
            </a:br>
            <a:endParaRPr lang="en-US" dirty="0"/>
          </a:p>
        </p:txBody>
      </p:sp>
      <p:sp>
        <p:nvSpPr>
          <p:cNvPr id="3" name="Content Placeholder 2"/>
          <p:cNvSpPr>
            <a:spLocks noGrp="1"/>
          </p:cNvSpPr>
          <p:nvPr>
            <p:ph idx="1"/>
          </p:nvPr>
        </p:nvSpPr>
        <p:spPr>
          <a:xfrm>
            <a:off x="0" y="1646237"/>
            <a:ext cx="9764712" cy="4987925"/>
          </a:xfrm>
        </p:spPr>
        <p:txBody>
          <a:bodyPr/>
          <a:lstStyle/>
          <a:p>
            <a:r>
              <a:rPr lang="en-US" sz="2400" dirty="0" smtClean="0">
                <a:solidFill>
                  <a:schemeClr val="accent6"/>
                </a:solidFill>
              </a:rPr>
              <a:t>1a) HARVEST</a:t>
            </a:r>
            <a:r>
              <a:rPr lang="en-US" sz="2400" dirty="0" smtClean="0">
                <a:solidFill>
                  <a:schemeClr val="accent6"/>
                </a:solidFill>
              </a:rPr>
              <a:t>: An Intelligent Visual Analytic Tool for the Masses</a:t>
            </a:r>
          </a:p>
          <a:p>
            <a:pPr>
              <a:buFont typeface="Arial" pitchFamily="34" charset="0"/>
              <a:buChar char="•"/>
            </a:pPr>
            <a:r>
              <a:rPr lang="en-US" sz="2400" dirty="0" smtClean="0"/>
              <a:t>Company </a:t>
            </a:r>
            <a:r>
              <a:rPr lang="en-US" sz="2400" b="1" dirty="0" smtClean="0"/>
              <a:t>project wikis</a:t>
            </a:r>
          </a:p>
          <a:p>
            <a:pPr>
              <a:buFont typeface="Arial" pitchFamily="34" charset="0"/>
              <a:buChar char="•"/>
            </a:pPr>
            <a:r>
              <a:rPr lang="en-US" sz="2400" dirty="0" smtClean="0"/>
              <a:t>Don’t require users to be </a:t>
            </a:r>
            <a:r>
              <a:rPr lang="en-US" sz="2400" dirty="0" err="1" smtClean="0"/>
              <a:t>infovis</a:t>
            </a:r>
            <a:r>
              <a:rPr lang="en-US" sz="2400" dirty="0" smtClean="0"/>
              <a:t> experts (everyday business users)</a:t>
            </a:r>
          </a:p>
          <a:p>
            <a:pPr>
              <a:buFont typeface="Arial" pitchFamily="34" charset="0"/>
              <a:buChar char="•"/>
            </a:pPr>
            <a:r>
              <a:rPr lang="en-US" sz="2400" b="1" dirty="0" smtClean="0"/>
              <a:t>Recommend visualizations</a:t>
            </a:r>
            <a:r>
              <a:rPr lang="en-US" sz="2400" dirty="0" smtClean="0"/>
              <a:t> tailored to analytic </a:t>
            </a:r>
            <a:r>
              <a:rPr lang="en-US" sz="2400" dirty="0" err="1" smtClean="0"/>
              <a:t>context&amp;data</a:t>
            </a:r>
            <a:endParaRPr lang="en-US" sz="2400" dirty="0" smtClean="0"/>
          </a:p>
          <a:p>
            <a:pPr>
              <a:buFont typeface="Arial" pitchFamily="34" charset="0"/>
              <a:buChar char="•"/>
            </a:pPr>
            <a:r>
              <a:rPr lang="en-US" sz="2400" b="1" dirty="0" smtClean="0"/>
              <a:t>Detect user actions / </a:t>
            </a:r>
            <a:r>
              <a:rPr lang="en-US" sz="2400" b="1" dirty="0" smtClean="0"/>
              <a:t>intentions</a:t>
            </a:r>
            <a:endParaRPr lang="en-US" sz="2400" dirty="0" smtClean="0"/>
          </a:p>
          <a:p>
            <a:r>
              <a:rPr lang="en-US" sz="2400" dirty="0" smtClean="0">
                <a:solidFill>
                  <a:schemeClr val="accent6"/>
                </a:solidFill>
              </a:rPr>
              <a:t>1b) A </a:t>
            </a:r>
            <a:r>
              <a:rPr lang="en-US" sz="2400" dirty="0" smtClean="0">
                <a:solidFill>
                  <a:schemeClr val="accent6"/>
                </a:solidFill>
              </a:rPr>
              <a:t>Dynamic Visual Interface for News Stream </a:t>
            </a:r>
            <a:r>
              <a:rPr lang="en-US" sz="2400" dirty="0" smtClean="0">
                <a:solidFill>
                  <a:schemeClr val="accent6"/>
                </a:solidFill>
              </a:rPr>
              <a:t>Analysis</a:t>
            </a:r>
          </a:p>
          <a:p>
            <a:pPr>
              <a:buFont typeface="Arial" pitchFamily="34" charset="0"/>
              <a:buChar char="•"/>
            </a:pPr>
            <a:r>
              <a:rPr lang="en-US" sz="2400" b="1" dirty="0" smtClean="0"/>
              <a:t>News</a:t>
            </a:r>
            <a:r>
              <a:rPr lang="en-US" sz="2400" dirty="0" smtClean="0"/>
              <a:t>,  </a:t>
            </a:r>
            <a:r>
              <a:rPr lang="en-US" sz="2400" b="1" dirty="0" smtClean="0"/>
              <a:t>Named Entity Recognition</a:t>
            </a:r>
            <a:r>
              <a:rPr lang="en-US" sz="2400" dirty="0" smtClean="0"/>
              <a:t>,  </a:t>
            </a:r>
            <a:r>
              <a:rPr lang="en-US" sz="2400" b="1" dirty="0" smtClean="0"/>
              <a:t>Opinions</a:t>
            </a:r>
            <a:r>
              <a:rPr lang="en-US" sz="2400" dirty="0" smtClean="0"/>
              <a:t> (evolution over time)</a:t>
            </a:r>
            <a:r>
              <a:rPr lang="en-US" sz="2400" dirty="0" smtClean="0"/>
              <a:t/>
            </a:r>
            <a:br>
              <a:rPr lang="en-US" sz="2400" dirty="0" smtClean="0"/>
            </a:br>
            <a:r>
              <a:rPr lang="en-US" sz="2400" dirty="0" smtClean="0"/>
              <a:t>User study – two tasks (seems specific for the tool)</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50837"/>
            <a:ext cx="9612313" cy="1570037"/>
          </a:xfrm>
        </p:spPr>
        <p:txBody>
          <a:bodyPr/>
          <a:lstStyle/>
          <a:p>
            <a:r>
              <a:rPr lang="en-US" sz="4000" b="1" dirty="0" smtClean="0"/>
              <a:t>Session 1: interactive text analytics </a:t>
            </a:r>
            <a:r>
              <a:rPr lang="en-US" sz="4000" b="1" dirty="0" smtClean="0"/>
              <a:t>(cont’) </a:t>
            </a:r>
            <a:r>
              <a:rPr lang="en-US" sz="2800" dirty="0" smtClean="0"/>
              <a:t>(Session </a:t>
            </a:r>
            <a:r>
              <a:rPr lang="en-US" sz="2800" dirty="0" smtClean="0"/>
              <a:t>chair: Professor </a:t>
            </a:r>
            <a:r>
              <a:rPr lang="en-US" sz="2800" dirty="0" err="1" smtClean="0"/>
              <a:t>Huamin</a:t>
            </a:r>
            <a:r>
              <a:rPr lang="en-US" sz="2800" dirty="0" smtClean="0"/>
              <a:t> </a:t>
            </a:r>
            <a:r>
              <a:rPr lang="en-US" sz="2800" dirty="0" err="1" smtClean="0"/>
              <a:t>Qu</a:t>
            </a:r>
            <a:r>
              <a:rPr lang="en-US" sz="2800" dirty="0" smtClean="0"/>
              <a:t>)</a:t>
            </a:r>
            <a:r>
              <a:rPr lang="en-US" dirty="0" smtClean="0"/>
              <a:t/>
            </a:r>
            <a:br>
              <a:rPr lang="en-US" dirty="0" smtClean="0"/>
            </a:br>
            <a:endParaRPr lang="en-US" dirty="0"/>
          </a:p>
        </p:txBody>
      </p:sp>
      <p:sp>
        <p:nvSpPr>
          <p:cNvPr id="3" name="Content Placeholder 2"/>
          <p:cNvSpPr>
            <a:spLocks noGrp="1"/>
          </p:cNvSpPr>
          <p:nvPr>
            <p:ph idx="1"/>
          </p:nvPr>
        </p:nvSpPr>
        <p:spPr>
          <a:xfrm>
            <a:off x="315912" y="1722438"/>
            <a:ext cx="9764713" cy="3886200"/>
          </a:xfrm>
        </p:spPr>
        <p:txBody>
          <a:bodyPr/>
          <a:lstStyle/>
          <a:p>
            <a:r>
              <a:rPr lang="en-US" sz="2400" dirty="0" smtClean="0">
                <a:solidFill>
                  <a:schemeClr val="accent6"/>
                </a:solidFill>
              </a:rPr>
              <a:t>1c) Visualizing </a:t>
            </a:r>
            <a:r>
              <a:rPr lang="en-US" sz="2400" dirty="0" smtClean="0">
                <a:solidFill>
                  <a:schemeClr val="accent6"/>
                </a:solidFill>
              </a:rPr>
              <a:t>Common Sense Connections with </a:t>
            </a:r>
            <a:r>
              <a:rPr lang="en-US" sz="2400" dirty="0" err="1" smtClean="0">
                <a:solidFill>
                  <a:schemeClr val="accent6"/>
                </a:solidFill>
              </a:rPr>
              <a:t>Luminoso</a:t>
            </a:r>
            <a:endParaRPr lang="en-US" sz="2400" dirty="0" smtClean="0">
              <a:solidFill>
                <a:schemeClr val="accent6"/>
              </a:solidFill>
            </a:endParaRPr>
          </a:p>
          <a:p>
            <a:pPr>
              <a:buFont typeface="Arial" pitchFamily="34" charset="0"/>
              <a:buChar char="•"/>
            </a:pPr>
            <a:r>
              <a:rPr lang="en-US" sz="2400" dirty="0" smtClean="0"/>
              <a:t>Large quantity of </a:t>
            </a:r>
            <a:r>
              <a:rPr lang="en-US" sz="2400" b="1" dirty="0" smtClean="0"/>
              <a:t>people suggestions / feedback</a:t>
            </a:r>
          </a:p>
          <a:p>
            <a:pPr>
              <a:buFont typeface="Arial" pitchFamily="34" charset="0"/>
              <a:buChar char="•"/>
            </a:pPr>
            <a:r>
              <a:rPr lang="en-US" sz="2400" dirty="0" smtClean="0"/>
              <a:t>Visualize major clusters </a:t>
            </a:r>
            <a:r>
              <a:rPr lang="en-US" sz="2400" b="1" dirty="0" smtClean="0"/>
              <a:t>(LSA / SVD) </a:t>
            </a:r>
            <a:r>
              <a:rPr lang="en-US" sz="2400" dirty="0" smtClean="0"/>
              <a:t>with </a:t>
            </a:r>
            <a:r>
              <a:rPr lang="en-US" sz="2400" b="1" dirty="0" smtClean="0"/>
              <a:t>prior knowledge </a:t>
            </a:r>
            <a:r>
              <a:rPr lang="en-US" sz="2400" dirty="0" smtClean="0"/>
              <a:t>Concept Net</a:t>
            </a:r>
          </a:p>
          <a:p>
            <a:pPr>
              <a:buFont typeface="Arial" pitchFamily="34" charset="0"/>
              <a:buChar char="•"/>
            </a:pPr>
            <a:r>
              <a:rPr lang="en-US" sz="2400" dirty="0" smtClean="0"/>
              <a:t>View representative Responses</a:t>
            </a:r>
          </a:p>
          <a:p>
            <a:pPr>
              <a:buFont typeface="Arial" pitchFamily="34" charset="0"/>
              <a:buChar char="•"/>
            </a:pPr>
            <a:r>
              <a:rPr lang="en-US" sz="2400" dirty="0" smtClean="0"/>
              <a:t>Place signposts</a:t>
            </a:r>
            <a:endParaRPr lang="en-US" sz="2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312" y="503237"/>
            <a:ext cx="9069387" cy="1066800"/>
          </a:xfrm>
        </p:spPr>
        <p:txBody>
          <a:bodyPr/>
          <a:lstStyle/>
          <a:p>
            <a:r>
              <a:rPr lang="en-US" sz="4000" b="1" dirty="0" smtClean="0"/>
              <a:t>Session 2: Space and Time </a:t>
            </a:r>
            <a:br>
              <a:rPr lang="en-US" sz="4000" b="1" dirty="0" smtClean="0"/>
            </a:br>
            <a:r>
              <a:rPr lang="en-US" sz="2800" dirty="0" smtClean="0"/>
              <a:t>(Session chair: Professor Giuseppe </a:t>
            </a:r>
            <a:r>
              <a:rPr lang="en-US" sz="2800" dirty="0" err="1" smtClean="0"/>
              <a:t>Carenini</a:t>
            </a:r>
            <a:r>
              <a:rPr lang="en-US" sz="2800" dirty="0" smtClean="0"/>
              <a:t>)</a:t>
            </a:r>
            <a:r>
              <a:rPr lang="en-US" dirty="0" smtClean="0"/>
              <a:t/>
            </a:r>
            <a:br>
              <a:rPr lang="en-US" dirty="0" smtClean="0"/>
            </a:br>
            <a:endParaRPr lang="en-US" dirty="0"/>
          </a:p>
        </p:txBody>
      </p:sp>
      <p:sp>
        <p:nvSpPr>
          <p:cNvPr id="3" name="Content Placeholder 2"/>
          <p:cNvSpPr>
            <a:spLocks noGrp="1"/>
          </p:cNvSpPr>
          <p:nvPr>
            <p:ph idx="1"/>
          </p:nvPr>
        </p:nvSpPr>
        <p:spPr>
          <a:xfrm>
            <a:off x="0" y="1341437"/>
            <a:ext cx="10080625" cy="5562600"/>
          </a:xfrm>
        </p:spPr>
        <p:txBody>
          <a:bodyPr/>
          <a:lstStyle/>
          <a:p>
            <a:r>
              <a:rPr lang="en-US" sz="2400" dirty="0" smtClean="0">
                <a:solidFill>
                  <a:schemeClr val="accent6"/>
                </a:solidFill>
              </a:rPr>
              <a:t>2a) User </a:t>
            </a:r>
            <a:r>
              <a:rPr lang="en-US" sz="2400" dirty="0" smtClean="0">
                <a:solidFill>
                  <a:schemeClr val="accent6"/>
                </a:solidFill>
              </a:rPr>
              <a:t>Analysis and Visualization from a Semantic </a:t>
            </a:r>
            <a:r>
              <a:rPr lang="en-US" sz="2400" b="1" dirty="0" smtClean="0">
                <a:solidFill>
                  <a:schemeClr val="accent6"/>
                </a:solidFill>
              </a:rPr>
              <a:t>Blog</a:t>
            </a:r>
            <a:r>
              <a:rPr lang="en-US" sz="2400" dirty="0" smtClean="0">
                <a:solidFill>
                  <a:schemeClr val="accent6"/>
                </a:solidFill>
              </a:rPr>
              <a:t> System</a:t>
            </a:r>
            <a:endParaRPr lang="en-US" sz="2400" dirty="0" smtClean="0"/>
          </a:p>
          <a:p>
            <a:pPr>
              <a:buFont typeface="Arial" pitchFamily="34" charset="0"/>
              <a:buChar char="•"/>
            </a:pPr>
            <a:r>
              <a:rPr lang="en-US" sz="2400" dirty="0" smtClean="0"/>
              <a:t>User who submits a query is compared with the bloggers who meet the query ?!</a:t>
            </a:r>
          </a:p>
          <a:p>
            <a:pPr>
              <a:buFont typeface="Arial" pitchFamily="34" charset="0"/>
              <a:buChar char="•"/>
            </a:pPr>
            <a:r>
              <a:rPr lang="en-US" sz="2400" dirty="0" smtClean="0"/>
              <a:t>blog postings </a:t>
            </a:r>
            <a:r>
              <a:rPr lang="en-US" sz="2400" b="1" dirty="0" smtClean="0"/>
              <a:t>mapped in event ontology</a:t>
            </a:r>
          </a:p>
          <a:p>
            <a:pPr>
              <a:buFont typeface="Arial" pitchFamily="34" charset="0"/>
              <a:buChar char="•"/>
            </a:pPr>
            <a:r>
              <a:rPr lang="en-US" sz="2400" dirty="0" smtClean="0"/>
              <a:t>Temporal and Spatial info is easily extracted. What other info is extracted? For blogs Subject: age, gender… loc.. Object: Book (with </a:t>
            </a:r>
            <a:r>
              <a:rPr lang="en-US" sz="2400" dirty="0" err="1" smtClean="0"/>
              <a:t>subfeatures</a:t>
            </a:r>
            <a:r>
              <a:rPr lang="en-US" sz="2400" dirty="0" smtClean="0"/>
              <a:t>), Trip (with </a:t>
            </a:r>
            <a:r>
              <a:rPr lang="en-US" sz="2400" dirty="0" err="1" smtClean="0"/>
              <a:t>subfeatures</a:t>
            </a:r>
            <a:r>
              <a:rPr lang="en-US" sz="2400" dirty="0" smtClean="0"/>
              <a:t>)How?</a:t>
            </a:r>
          </a:p>
          <a:p>
            <a:pPr>
              <a:buFont typeface="Arial" pitchFamily="34" charset="0"/>
              <a:buChar char="•"/>
            </a:pPr>
            <a:r>
              <a:rPr lang="en-US" sz="2400" dirty="0" smtClean="0"/>
              <a:t>Blog </a:t>
            </a:r>
            <a:r>
              <a:rPr lang="en-US" sz="2400" b="1" dirty="0" smtClean="0"/>
              <a:t>clustering</a:t>
            </a:r>
            <a:endParaRPr lang="en-US" sz="2400" b="1" dirty="0" smtClean="0"/>
          </a:p>
          <a:p>
            <a:r>
              <a:rPr lang="en-US" sz="2400" dirty="0" smtClean="0">
                <a:solidFill>
                  <a:schemeClr val="accent6"/>
                </a:solidFill>
              </a:rPr>
              <a:t>2b) Integrating </a:t>
            </a:r>
            <a:r>
              <a:rPr lang="en-US" sz="2400" dirty="0" smtClean="0">
                <a:solidFill>
                  <a:schemeClr val="accent6"/>
                </a:solidFill>
              </a:rPr>
              <a:t>Interactivity into Visualizing Sentiment Analysis of Blogs</a:t>
            </a:r>
            <a:br>
              <a:rPr lang="en-US" sz="2400" dirty="0" smtClean="0">
                <a:solidFill>
                  <a:schemeClr val="accent6"/>
                </a:solidFill>
              </a:rPr>
            </a:br>
            <a:r>
              <a:rPr lang="en-US" sz="2400" dirty="0" smtClean="0">
                <a:solidFill>
                  <a:schemeClr val="accent4"/>
                </a:solidFill>
              </a:rPr>
              <a:t>companies</a:t>
            </a:r>
          </a:p>
          <a:p>
            <a:r>
              <a:rPr lang="en-US" sz="2400" dirty="0" smtClean="0">
                <a:solidFill>
                  <a:schemeClr val="accent4"/>
                </a:solidFill>
              </a:rPr>
              <a:t>virtual document surrogate Time… rate of </a:t>
            </a:r>
            <a:r>
              <a:rPr lang="en-US" sz="2400" b="1" dirty="0" smtClean="0">
                <a:solidFill>
                  <a:schemeClr val="accent4"/>
                </a:solidFill>
              </a:rPr>
              <a:t>opinion</a:t>
            </a:r>
            <a:r>
              <a:rPr lang="en-US" sz="2400" dirty="0" smtClean="0">
                <a:solidFill>
                  <a:schemeClr val="accent4"/>
                </a:solidFill>
              </a:rPr>
              <a:t> change</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312" y="503237"/>
            <a:ext cx="9069387" cy="1066800"/>
          </a:xfrm>
        </p:spPr>
        <p:txBody>
          <a:bodyPr/>
          <a:lstStyle/>
          <a:p>
            <a:r>
              <a:rPr lang="en-US" sz="4000" b="1" dirty="0" smtClean="0"/>
              <a:t>Session 2: Space and Time (cont.)</a:t>
            </a:r>
            <a:br>
              <a:rPr lang="en-US" sz="4000" b="1" dirty="0" smtClean="0"/>
            </a:br>
            <a:r>
              <a:rPr lang="en-US" sz="2800" dirty="0" smtClean="0"/>
              <a:t>(Session chair: Professor Giuseppe </a:t>
            </a:r>
            <a:r>
              <a:rPr lang="en-US" sz="2800" dirty="0" err="1" smtClean="0"/>
              <a:t>Carenini</a:t>
            </a:r>
            <a:r>
              <a:rPr lang="en-US" sz="2800" dirty="0" smtClean="0"/>
              <a:t>)</a:t>
            </a:r>
            <a:r>
              <a:rPr lang="en-US" dirty="0" smtClean="0"/>
              <a:t/>
            </a:r>
            <a:br>
              <a:rPr lang="en-US" dirty="0" smtClean="0"/>
            </a:br>
            <a:endParaRPr lang="en-US" dirty="0"/>
          </a:p>
        </p:txBody>
      </p:sp>
      <p:sp>
        <p:nvSpPr>
          <p:cNvPr id="3" name="Content Placeholder 2"/>
          <p:cNvSpPr>
            <a:spLocks noGrp="1"/>
          </p:cNvSpPr>
          <p:nvPr>
            <p:ph idx="1"/>
          </p:nvPr>
        </p:nvSpPr>
        <p:spPr>
          <a:xfrm>
            <a:off x="315912" y="1417637"/>
            <a:ext cx="9764713" cy="4987925"/>
          </a:xfrm>
        </p:spPr>
        <p:txBody>
          <a:bodyPr/>
          <a:lstStyle/>
          <a:p>
            <a:r>
              <a:rPr lang="en-US" sz="2400" dirty="0" smtClean="0">
                <a:solidFill>
                  <a:schemeClr val="accent6"/>
                </a:solidFill>
              </a:rPr>
              <a:t>2c) A </a:t>
            </a:r>
            <a:r>
              <a:rPr lang="en-US" sz="2400" dirty="0" smtClean="0">
                <a:solidFill>
                  <a:schemeClr val="accent6"/>
                </a:solidFill>
              </a:rPr>
              <a:t>Visual Approach to Text Corpora Comparison</a:t>
            </a:r>
            <a:r>
              <a:rPr lang="en-US" sz="2400" dirty="0" smtClean="0"/>
              <a:t/>
            </a:r>
            <a:br>
              <a:rPr lang="en-US" sz="2400" dirty="0" smtClean="0"/>
            </a:br>
            <a:r>
              <a:rPr lang="en-US" sz="2400" b="1" dirty="0" smtClean="0"/>
              <a:t>Email</a:t>
            </a:r>
            <a:r>
              <a:rPr lang="en-US" sz="2400" dirty="0" smtClean="0"/>
              <a:t>!  Individual archive vs. </a:t>
            </a:r>
            <a:r>
              <a:rPr lang="en-US" sz="2400" b="1" dirty="0" smtClean="0"/>
              <a:t>institutional </a:t>
            </a:r>
            <a:r>
              <a:rPr lang="en-US" sz="2400" b="1" dirty="0" smtClean="0"/>
              <a:t>archive</a:t>
            </a:r>
          </a:p>
          <a:p>
            <a:pPr>
              <a:buFont typeface="Arial" pitchFamily="34" charset="0"/>
              <a:buChar char="•"/>
            </a:pPr>
            <a:r>
              <a:rPr lang="en-US" sz="2400" dirty="0" smtClean="0"/>
              <a:t>Holistic </a:t>
            </a:r>
            <a:r>
              <a:rPr lang="en-US" sz="2400" b="1" dirty="0" smtClean="0"/>
              <a:t>theme/topic </a:t>
            </a:r>
            <a:r>
              <a:rPr lang="en-US" sz="2400" dirty="0" smtClean="0"/>
              <a:t>level</a:t>
            </a:r>
            <a:r>
              <a:rPr lang="en-US" sz="2400" b="1" dirty="0" smtClean="0"/>
              <a:t> + </a:t>
            </a:r>
            <a:r>
              <a:rPr lang="en-US" sz="2400" dirty="0" smtClean="0"/>
              <a:t>drill down into </a:t>
            </a:r>
            <a:r>
              <a:rPr lang="en-US" sz="2400" b="1" dirty="0" smtClean="0"/>
              <a:t>detailed keyword </a:t>
            </a:r>
            <a:r>
              <a:rPr lang="en-US" sz="2400" dirty="0" smtClean="0"/>
              <a:t>level</a:t>
            </a:r>
          </a:p>
          <a:p>
            <a:pPr>
              <a:buFont typeface="Arial" pitchFamily="34" charset="0"/>
              <a:buChar char="•"/>
            </a:pPr>
            <a:r>
              <a:rPr lang="en-US" sz="2400" dirty="0" smtClean="0"/>
              <a:t>Stacked graphs to compare two corpora</a:t>
            </a:r>
          </a:p>
          <a:p>
            <a:r>
              <a:rPr lang="en-US" sz="2400" dirty="0" smtClean="0">
                <a:solidFill>
                  <a:schemeClr val="accent6"/>
                </a:solidFill>
              </a:rPr>
              <a:t>2d) Visual </a:t>
            </a:r>
            <a:r>
              <a:rPr lang="en-US" sz="2400" dirty="0" smtClean="0">
                <a:solidFill>
                  <a:schemeClr val="accent6"/>
                </a:solidFill>
              </a:rPr>
              <a:t>Content Correlation </a:t>
            </a:r>
            <a:r>
              <a:rPr lang="en-US" sz="2400" dirty="0" smtClean="0">
                <a:solidFill>
                  <a:schemeClr val="accent6"/>
                </a:solidFill>
              </a:rPr>
              <a:t>Analysis</a:t>
            </a:r>
          </a:p>
          <a:p>
            <a:pPr>
              <a:buFont typeface="Arial" pitchFamily="34" charset="0"/>
              <a:buChar char="•"/>
            </a:pPr>
            <a:r>
              <a:rPr lang="en-US" sz="2400" b="1" dirty="0" smtClean="0"/>
              <a:t>Records of emergency room </a:t>
            </a:r>
            <a:r>
              <a:rPr lang="en-US" sz="2400" dirty="0" smtClean="0"/>
              <a:t>(mix </a:t>
            </a:r>
            <a:r>
              <a:rPr lang="en-US" sz="2400" b="1" dirty="0" err="1" smtClean="0"/>
              <a:t>struc</a:t>
            </a:r>
            <a:r>
              <a:rPr lang="en-US" sz="2400" b="1" dirty="0" smtClean="0"/>
              <a:t>/</a:t>
            </a:r>
            <a:r>
              <a:rPr lang="en-US" sz="2400" b="1" dirty="0" err="1" smtClean="0"/>
              <a:t>unstruc</a:t>
            </a:r>
            <a:r>
              <a:rPr lang="en-US" sz="2400" dirty="0" smtClean="0"/>
              <a:t> – text </a:t>
            </a:r>
            <a:r>
              <a:rPr lang="en-US" sz="2400" dirty="0" err="1" smtClean="0"/>
              <a:t>fileds</a:t>
            </a:r>
            <a:r>
              <a:rPr lang="en-US" sz="2400" dirty="0" smtClean="0"/>
              <a:t>)</a:t>
            </a:r>
          </a:p>
          <a:p>
            <a:pPr>
              <a:buFont typeface="Arial" pitchFamily="34" charset="0"/>
              <a:buChar char="•"/>
            </a:pPr>
            <a:r>
              <a:rPr lang="en-US" sz="2400" b="1" dirty="0" smtClean="0"/>
              <a:t>Topic</a:t>
            </a:r>
            <a:r>
              <a:rPr lang="en-US" sz="2400" dirty="0" smtClean="0"/>
              <a:t> extraction and </a:t>
            </a:r>
            <a:r>
              <a:rPr lang="en-US" sz="2400" b="1" dirty="0" smtClean="0"/>
              <a:t>evolution </a:t>
            </a:r>
            <a:endParaRPr lang="en-US" sz="2400" b="1" dirty="0"/>
          </a:p>
          <a:p>
            <a:pPr>
              <a:buFont typeface="Arial" pitchFamily="34" charset="0"/>
              <a:buChar char="•"/>
            </a:pPr>
            <a:r>
              <a:rPr lang="en-US" sz="2400" dirty="0" smtClean="0"/>
              <a:t>Keyword layout</a:t>
            </a:r>
          </a:p>
          <a:p>
            <a:pPr>
              <a:buFont typeface="Arial" pitchFamily="34" charset="0"/>
              <a:buChar char="•"/>
            </a:pPr>
            <a:r>
              <a:rPr lang="en-US" sz="2400" dirty="0" smtClean="0"/>
              <a:t>Drill-down on structured field (e.g., gender)</a:t>
            </a:r>
          </a:p>
          <a:p>
            <a:pPr>
              <a:buFont typeface="Arial" pitchFamily="34" charset="0"/>
              <a:buChar char="•"/>
            </a:pPr>
            <a:r>
              <a:rPr lang="en-US" sz="2400" dirty="0" smtClean="0"/>
              <a:t>Investigate content correlation between two </a:t>
            </a:r>
            <a:r>
              <a:rPr lang="en-US" sz="2400" dirty="0" err="1" smtClean="0"/>
              <a:t>unstruc</a:t>
            </a:r>
            <a:r>
              <a:rPr lang="en-US" sz="2400" dirty="0" smtClean="0"/>
              <a:t>. Fields (e.g. cause of injury and diagnosis)</a:t>
            </a:r>
          </a:p>
          <a:p>
            <a:pPr>
              <a:buFont typeface="Arial" pitchFamily="34" charset="0"/>
              <a:buChar char="•"/>
            </a:pPr>
            <a:endParaRPr lang="en-US" sz="24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03237"/>
            <a:ext cx="9906000" cy="1066800"/>
          </a:xfrm>
        </p:spPr>
        <p:txBody>
          <a:bodyPr/>
          <a:lstStyle/>
          <a:p>
            <a:r>
              <a:rPr lang="en-US" sz="4000" b="1" dirty="0" smtClean="0"/>
              <a:t>Session </a:t>
            </a:r>
            <a:r>
              <a:rPr lang="en-US" sz="4000" b="1" dirty="0" smtClean="0"/>
              <a:t>3: Visual Text Summarization</a:t>
            </a:r>
            <a:r>
              <a:rPr lang="en-US" sz="4000" b="1" dirty="0" smtClean="0"/>
              <a:t/>
            </a:r>
            <a:br>
              <a:rPr lang="en-US" sz="4000" b="1" dirty="0" smtClean="0"/>
            </a:br>
            <a:r>
              <a:rPr lang="en-US" sz="2800" dirty="0" smtClean="0"/>
              <a:t>(Session chair: </a:t>
            </a:r>
            <a:r>
              <a:rPr lang="en-US" sz="2800" dirty="0" smtClean="0"/>
              <a:t>Dr </a:t>
            </a:r>
            <a:r>
              <a:rPr lang="en-US" sz="2800" dirty="0" err="1" smtClean="0"/>
              <a:t>Shixia</a:t>
            </a:r>
            <a:r>
              <a:rPr lang="en-US" sz="2800" dirty="0" smtClean="0"/>
              <a:t> Liu)</a:t>
            </a:r>
            <a:r>
              <a:rPr lang="en-US" dirty="0" smtClean="0"/>
              <a:t/>
            </a:r>
            <a:br>
              <a:rPr lang="en-US" dirty="0" smtClean="0"/>
            </a:br>
            <a:endParaRPr lang="en-US" dirty="0"/>
          </a:p>
        </p:txBody>
      </p:sp>
      <p:sp>
        <p:nvSpPr>
          <p:cNvPr id="3" name="Content Placeholder 2"/>
          <p:cNvSpPr>
            <a:spLocks noGrp="1"/>
          </p:cNvSpPr>
          <p:nvPr>
            <p:ph idx="1"/>
          </p:nvPr>
        </p:nvSpPr>
        <p:spPr>
          <a:xfrm>
            <a:off x="315912" y="1417637"/>
            <a:ext cx="9764713" cy="4987925"/>
          </a:xfrm>
        </p:spPr>
        <p:txBody>
          <a:bodyPr/>
          <a:lstStyle/>
          <a:p>
            <a:r>
              <a:rPr lang="en-US" sz="2400" dirty="0" smtClean="0">
                <a:solidFill>
                  <a:schemeClr val="accent6"/>
                </a:solidFill>
              </a:rPr>
              <a:t>3a</a:t>
            </a:r>
            <a:r>
              <a:rPr lang="en-US" sz="2400" dirty="0" smtClean="0">
                <a:solidFill>
                  <a:schemeClr val="accent6"/>
                </a:solidFill>
              </a:rPr>
              <a:t>) An Ontology-based Interface for Improving Information Exploration </a:t>
            </a:r>
            <a:endParaRPr lang="en-US" sz="2400" dirty="0" smtClean="0"/>
          </a:p>
          <a:p>
            <a:pPr>
              <a:buFont typeface="Arial" pitchFamily="34" charset="0"/>
              <a:buChar char="•"/>
            </a:pPr>
            <a:r>
              <a:rPr lang="en-US" sz="2400" b="1" dirty="0" smtClean="0"/>
              <a:t>News articles</a:t>
            </a:r>
            <a:r>
              <a:rPr lang="en-US" sz="2400" dirty="0" smtClean="0"/>
              <a:t>, </a:t>
            </a:r>
            <a:r>
              <a:rPr lang="en-US" sz="2400" b="1" dirty="0" smtClean="0"/>
              <a:t>term clouds</a:t>
            </a:r>
            <a:r>
              <a:rPr lang="en-US" sz="2400" dirty="0" smtClean="0"/>
              <a:t>, </a:t>
            </a:r>
            <a:r>
              <a:rPr lang="en-US" sz="2400" b="1" dirty="0" smtClean="0"/>
              <a:t>ontology</a:t>
            </a:r>
            <a:r>
              <a:rPr lang="en-US" sz="2400" dirty="0" smtClean="0"/>
              <a:t> (learned)</a:t>
            </a:r>
          </a:p>
          <a:p>
            <a:r>
              <a:rPr lang="en-US" sz="2400" dirty="0" smtClean="0">
                <a:solidFill>
                  <a:schemeClr val="accent6"/>
                </a:solidFill>
              </a:rPr>
              <a:t>3b</a:t>
            </a:r>
            <a:r>
              <a:rPr lang="en-US" sz="2400" dirty="0" smtClean="0">
                <a:solidFill>
                  <a:schemeClr val="accent6"/>
                </a:solidFill>
              </a:rPr>
              <a:t>) Information Visualization for Corpus Linguistics: Towards Interactive Tools</a:t>
            </a:r>
            <a:endParaRPr lang="en-US" sz="2400" dirty="0" smtClean="0">
              <a:solidFill>
                <a:schemeClr val="accent6"/>
              </a:solidFill>
            </a:endParaRPr>
          </a:p>
          <a:p>
            <a:pPr>
              <a:buFont typeface="Arial" pitchFamily="34" charset="0"/>
              <a:buChar char="•"/>
            </a:pPr>
            <a:r>
              <a:rPr lang="en-US" sz="2400" dirty="0" smtClean="0"/>
              <a:t>Task corpus linguistics (corpus between 1415 – 1681)</a:t>
            </a:r>
          </a:p>
          <a:p>
            <a:pPr>
              <a:buFont typeface="Arial" pitchFamily="34" charset="0"/>
              <a:buChar char="•"/>
            </a:pPr>
            <a:r>
              <a:rPr lang="en-US" sz="2400" b="1" dirty="0" smtClean="0"/>
              <a:t>Analysis of POS distributions</a:t>
            </a:r>
          </a:p>
          <a:p>
            <a:pPr>
              <a:buFont typeface="Arial" pitchFamily="34" charset="0"/>
              <a:buChar char="•"/>
            </a:pPr>
            <a:r>
              <a:rPr lang="en-US" sz="2400" dirty="0" smtClean="0"/>
              <a:t>Novel text viz. are not appropriate for this task</a:t>
            </a:r>
          </a:p>
          <a:p>
            <a:pPr>
              <a:buFont typeface="Arial" pitchFamily="34" charset="0"/>
              <a:buChar char="•"/>
            </a:pPr>
            <a:endParaRPr lang="en-US" sz="240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03237"/>
            <a:ext cx="10591800" cy="1066800"/>
          </a:xfrm>
        </p:spPr>
        <p:txBody>
          <a:bodyPr/>
          <a:lstStyle/>
          <a:p>
            <a:r>
              <a:rPr lang="en-US" sz="4000" b="1" dirty="0" smtClean="0"/>
              <a:t>Session </a:t>
            </a:r>
            <a:r>
              <a:rPr lang="en-US" sz="4000" b="1" dirty="0" smtClean="0"/>
              <a:t>3: Visual Text Summarization (cont.) </a:t>
            </a:r>
            <a:r>
              <a:rPr lang="en-US" sz="2800" dirty="0" smtClean="0"/>
              <a:t>(</a:t>
            </a:r>
            <a:r>
              <a:rPr lang="en-US" sz="2800" dirty="0" smtClean="0"/>
              <a:t>Session chair: </a:t>
            </a:r>
            <a:r>
              <a:rPr lang="en-US" sz="2800" dirty="0" smtClean="0"/>
              <a:t>Dr </a:t>
            </a:r>
            <a:r>
              <a:rPr lang="en-US" sz="2800" dirty="0" err="1" smtClean="0"/>
              <a:t>Shixia</a:t>
            </a:r>
            <a:r>
              <a:rPr lang="en-US" sz="2800" dirty="0" smtClean="0"/>
              <a:t> Liu)</a:t>
            </a:r>
            <a:r>
              <a:rPr lang="en-US" dirty="0" smtClean="0"/>
              <a:t/>
            </a:r>
            <a:br>
              <a:rPr lang="en-US" dirty="0" smtClean="0"/>
            </a:br>
            <a:endParaRPr lang="en-US" dirty="0"/>
          </a:p>
        </p:txBody>
      </p:sp>
      <p:sp>
        <p:nvSpPr>
          <p:cNvPr id="3" name="Content Placeholder 2"/>
          <p:cNvSpPr>
            <a:spLocks noGrp="1"/>
          </p:cNvSpPr>
          <p:nvPr>
            <p:ph idx="1"/>
          </p:nvPr>
        </p:nvSpPr>
        <p:spPr>
          <a:xfrm>
            <a:off x="315912" y="1646237"/>
            <a:ext cx="9764713" cy="4987925"/>
          </a:xfrm>
        </p:spPr>
        <p:txBody>
          <a:bodyPr/>
          <a:lstStyle/>
          <a:p>
            <a:r>
              <a:rPr lang="en-US" sz="2400" dirty="0" smtClean="0">
                <a:solidFill>
                  <a:schemeClr val="accent6"/>
                </a:solidFill>
              </a:rPr>
              <a:t>3c</a:t>
            </a:r>
            <a:r>
              <a:rPr lang="en-US" sz="2400" dirty="0" smtClean="0">
                <a:solidFill>
                  <a:schemeClr val="accent6"/>
                </a:solidFill>
              </a:rPr>
              <a:t>) Visual Structured Summaries of Human Conversations </a:t>
            </a:r>
            <a:r>
              <a:rPr lang="en-US" sz="2400" dirty="0" smtClean="0"/>
              <a:t/>
            </a:r>
            <a:br>
              <a:rPr lang="en-US" sz="2400" dirty="0" smtClean="0"/>
            </a:br>
            <a:r>
              <a:rPr lang="en-US" sz="2400" b="1" dirty="0" err="1" smtClean="0"/>
              <a:t>Conversations</a:t>
            </a:r>
            <a:r>
              <a:rPr lang="en-US" sz="2400" b="1" dirty="0" smtClean="0"/>
              <a:t> (</a:t>
            </a:r>
            <a:r>
              <a:rPr lang="en-US" sz="2400" b="1" dirty="0" err="1" smtClean="0"/>
              <a:t>mtgs</a:t>
            </a:r>
            <a:r>
              <a:rPr lang="en-US" sz="2400" b="1" dirty="0" smtClean="0"/>
              <a:t> so far); </a:t>
            </a:r>
            <a:r>
              <a:rPr lang="en-US" sz="2400" dirty="0" smtClean="0"/>
              <a:t>map sentences in </a:t>
            </a:r>
            <a:r>
              <a:rPr lang="en-US" sz="2400" b="1" dirty="0" smtClean="0"/>
              <a:t>ontology; </a:t>
            </a:r>
            <a:r>
              <a:rPr lang="en-US" sz="2400" dirty="0" smtClean="0"/>
              <a:t>interface to generate </a:t>
            </a:r>
            <a:r>
              <a:rPr lang="en-US" sz="2400" b="1" dirty="0" smtClean="0"/>
              <a:t>extractive summary, </a:t>
            </a:r>
            <a:r>
              <a:rPr lang="en-US" sz="2400" dirty="0" smtClean="0"/>
              <a:t>combines ontology and whole conversations</a:t>
            </a:r>
          </a:p>
          <a:p>
            <a:r>
              <a:rPr lang="en-US" sz="2400" dirty="0" smtClean="0">
                <a:solidFill>
                  <a:schemeClr val="accent6"/>
                </a:solidFill>
              </a:rPr>
              <a:t>3</a:t>
            </a:r>
            <a:r>
              <a:rPr lang="en-US" sz="2400" dirty="0" smtClean="0">
                <a:solidFill>
                  <a:schemeClr val="accent6"/>
                </a:solidFill>
              </a:rPr>
              <a:t>d</a:t>
            </a:r>
            <a:r>
              <a:rPr lang="en-US" sz="2400" dirty="0" smtClean="0">
                <a:solidFill>
                  <a:schemeClr val="accent6"/>
                </a:solidFill>
              </a:rPr>
              <a:t>) Visual Abstraction and Ordering in Faceted Browsing of Text </a:t>
            </a:r>
            <a:r>
              <a:rPr lang="en-US" sz="2400" dirty="0" smtClean="0">
                <a:solidFill>
                  <a:schemeClr val="accent6"/>
                </a:solidFill>
              </a:rPr>
              <a:t>Collection</a:t>
            </a:r>
            <a:endParaRPr lang="en-US" sz="2400" dirty="0" smtClean="0">
              <a:solidFill>
                <a:schemeClr val="accent6"/>
              </a:solidFill>
            </a:endParaRPr>
          </a:p>
          <a:p>
            <a:pPr>
              <a:buFont typeface="Arial" pitchFamily="34" charset="0"/>
              <a:buChar char="•"/>
            </a:pPr>
            <a:r>
              <a:rPr lang="en-US" sz="2400" dirty="0" smtClean="0"/>
              <a:t>User defined </a:t>
            </a:r>
            <a:r>
              <a:rPr lang="en-US" sz="2400" b="1" dirty="0" smtClean="0"/>
              <a:t>ontology </a:t>
            </a:r>
            <a:r>
              <a:rPr lang="en-US" sz="2400" dirty="0" smtClean="0"/>
              <a:t>capturing their interest</a:t>
            </a:r>
          </a:p>
          <a:p>
            <a:pPr>
              <a:buFont typeface="Arial" pitchFamily="34" charset="0"/>
              <a:buChar char="•"/>
            </a:pPr>
            <a:r>
              <a:rPr lang="en-US" sz="2400" b="1" dirty="0" smtClean="0"/>
              <a:t>Interface: concepts/terms x doc matrix  </a:t>
            </a:r>
            <a:r>
              <a:rPr lang="en-US" sz="2400" dirty="0" smtClean="0"/>
              <a:t>(concepts are organized in an ontology)</a:t>
            </a:r>
          </a:p>
          <a:p>
            <a:pPr>
              <a:buFont typeface="Arial" pitchFamily="34" charset="0"/>
              <a:buChar char="•"/>
            </a:pPr>
            <a:r>
              <a:rPr lang="en-US" sz="2400" dirty="0" smtClean="0"/>
              <a:t>“bar” in the cell proportional to relevance of concept to document</a:t>
            </a:r>
          </a:p>
          <a:p>
            <a:pPr>
              <a:buFont typeface="Arial" pitchFamily="34" charset="0"/>
              <a:buChar char="•"/>
            </a:pPr>
            <a:endParaRPr lang="en-US" sz="2400"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104000"/>
          </a:lnSpc>
          <a:spcBef>
            <a:spcPct val="0"/>
          </a:spcBef>
          <a:spcAft>
            <a:spcPct val="0"/>
          </a:spcAft>
          <a:buClr>
            <a:srgbClr val="000000"/>
          </a:buClr>
          <a:buSzPct val="45000"/>
          <a:buFont typeface="Wingdings" pitchFamily="2" charset="2"/>
          <a:buNone/>
          <a:tabLst/>
          <a:defRPr kumimoji="0" lang="en-GB" sz="1800" b="0" i="0" u="none" strike="noStrike" cap="none" normalizeH="0" baseline="0" smtClean="0">
            <a:ln>
              <a:noFill/>
            </a:ln>
            <a:effectLst/>
            <a:latin typeface="Arial" charset="0"/>
            <a:cs typeface="Arial"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104000"/>
          </a:lnSpc>
          <a:spcBef>
            <a:spcPct val="0"/>
          </a:spcBef>
          <a:spcAft>
            <a:spcPct val="0"/>
          </a:spcAft>
          <a:buClr>
            <a:srgbClr val="000000"/>
          </a:buClr>
          <a:buSzPct val="45000"/>
          <a:buFont typeface="Wingdings" pitchFamily="2" charset="2"/>
          <a:buNone/>
          <a:tabLst/>
          <a:defRPr kumimoji="0" lang="en-GB" sz="1800" b="0" i="0" u="none" strike="noStrike" cap="none" normalizeH="0" baseline="0" smtClean="0">
            <a:ln>
              <a:noFill/>
            </a:ln>
            <a:effectLst/>
            <a:latin typeface="Arial" charset="0"/>
            <a:cs typeface="Arial"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5374</TotalTime>
  <Words>575</Words>
  <Application>Microsoft Office PowerPoint</Application>
  <PresentationFormat>Custom</PresentationFormat>
  <Paragraphs>70</Paragraphs>
  <Slides>9</Slides>
  <Notes>4</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IVITA Workshop Summary</vt:lpstr>
      <vt:lpstr>IVITA Visual Summary </vt:lpstr>
      <vt:lpstr>Important issues that are less covered in most papers  </vt:lpstr>
      <vt:lpstr>Session 1: interactive text analytics (Session chair: Professor Huamin Qu) </vt:lpstr>
      <vt:lpstr>Session 1: interactive text analytics (cont’) (Session chair: Professor Huamin Qu) </vt:lpstr>
      <vt:lpstr>Session 2: Space and Time  (Session chair: Professor Giuseppe Carenini) </vt:lpstr>
      <vt:lpstr>Session 2: Space and Time (cont.) (Session chair: Professor Giuseppe Carenini) </vt:lpstr>
      <vt:lpstr>Session 3: Visual Text Summarization (Session chair: Dr Shixia Liu) </vt:lpstr>
      <vt:lpstr>Session 3: Visual Text Summarization (cont.) (Session chair: Dr Shixia Liu)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IVITA Workshop Summary</dc:title>
  <cp:lastModifiedBy>Carenini</cp:lastModifiedBy>
  <cp:revision>19</cp:revision>
  <dcterms:modified xsi:type="dcterms:W3CDTF">2010-02-07T18:57:31Z</dcterms:modified>
</cp:coreProperties>
</file>