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497" r:id="rId2"/>
    <p:sldId id="520" r:id="rId3"/>
    <p:sldId id="521" r:id="rId4"/>
    <p:sldId id="509" r:id="rId5"/>
    <p:sldId id="506" r:id="rId6"/>
    <p:sldId id="525" r:id="rId7"/>
    <p:sldId id="524" r:id="rId8"/>
    <p:sldId id="526" r:id="rId9"/>
    <p:sldId id="528" r:id="rId10"/>
    <p:sldId id="527" r:id="rId11"/>
    <p:sldId id="508" r:id="rId12"/>
    <p:sldId id="529" r:id="rId13"/>
    <p:sldId id="537" r:id="rId14"/>
    <p:sldId id="530" r:id="rId15"/>
    <p:sldId id="531" r:id="rId16"/>
    <p:sldId id="503" r:id="rId17"/>
    <p:sldId id="501" r:id="rId18"/>
    <p:sldId id="511" r:id="rId19"/>
    <p:sldId id="532" r:id="rId20"/>
    <p:sldId id="533" r:id="rId21"/>
    <p:sldId id="534" r:id="rId22"/>
    <p:sldId id="535" r:id="rId23"/>
    <p:sldId id="536" r:id="rId24"/>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5F5F5F"/>
    <a:srgbClr val="C0C0C0"/>
    <a:srgbClr val="FF9900"/>
    <a:srgbClr val="DDDDDD"/>
    <a:srgbClr val="FF33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93690" autoAdjust="0"/>
  </p:normalViewPr>
  <p:slideViewPr>
    <p:cSldViewPr>
      <p:cViewPr>
        <p:scale>
          <a:sx n="75" d="100"/>
          <a:sy n="75" d="100"/>
        </p:scale>
        <p:origin x="-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endParaRPr lang="en-US"/>
          </a:p>
        </p:txBody>
      </p:sp>
      <p:sp>
        <p:nvSpPr>
          <p:cNvPr id="17411"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endParaRPr lang="en-US"/>
          </a:p>
        </p:txBody>
      </p:sp>
      <p:sp>
        <p:nvSpPr>
          <p:cNvPr id="17412" name="Rectangle 4"/>
          <p:cNvSpPr>
            <a:spLocks noRo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endParaRPr lang="en-US"/>
          </a:p>
        </p:txBody>
      </p:sp>
      <p:sp>
        <p:nvSpPr>
          <p:cNvPr id="17415"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fld id="{EB23F3AD-02BB-465F-ADE2-639B71EC35C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83161-4F36-4E51-A283-1CB714B0B22D}" type="slidenum">
              <a:rPr lang="en-US"/>
              <a:pPr/>
              <a:t>1</a:t>
            </a:fld>
            <a:endParaRPr lang="en-US"/>
          </a:p>
        </p:txBody>
      </p:sp>
      <p:sp>
        <p:nvSpPr>
          <p:cNvPr id="423938" name="Rectangle 2"/>
          <p:cNvSpPr>
            <a:spLocks noRo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21890" name="Picture 2"/>
          <p:cNvPicPr>
            <a:picLocks noChangeAspect="1" noChangeArrowheads="1"/>
          </p:cNvPicPr>
          <p:nvPr/>
        </p:nvPicPr>
        <p:blipFill>
          <a:blip r:embed="rId2" cstate="print"/>
          <a:srcRect l="43590" t="11703" r="20512"/>
          <a:stretch>
            <a:fillRect/>
          </a:stretch>
        </p:blipFill>
        <p:spPr bwMode="auto">
          <a:xfrm>
            <a:off x="5181600" y="533400"/>
            <a:ext cx="3200400" cy="5903913"/>
          </a:xfrm>
          <a:prstGeom prst="rect">
            <a:avLst/>
          </a:prstGeom>
          <a:noFill/>
          <a:ln w="25400">
            <a:noFill/>
            <a:miter lim="800000"/>
            <a:headEnd/>
            <a:tailEnd/>
          </a:ln>
          <a:effectLst/>
        </p:spPr>
      </p:pic>
      <p:sp>
        <p:nvSpPr>
          <p:cNvPr id="421891" name="Rectangle 3"/>
          <p:cNvSpPr>
            <a:spLocks noGrp="1" noChangeArrowheads="1"/>
          </p:cNvSpPr>
          <p:nvPr>
            <p:ph type="ctrTitle"/>
          </p:nvPr>
        </p:nvSpPr>
        <p:spPr>
          <a:xfrm>
            <a:off x="390525" y="2493963"/>
            <a:ext cx="7954963" cy="1470025"/>
          </a:xfrm>
        </p:spPr>
        <p:txBody>
          <a:bodyPr/>
          <a:lstStyle>
            <a:lvl1pPr>
              <a:defRPr/>
            </a:lvl1pPr>
          </a:lstStyle>
          <a:p>
            <a:r>
              <a:rPr lang="en-US" altLang="en-US"/>
              <a:t>Presentation Title</a:t>
            </a:r>
          </a:p>
        </p:txBody>
      </p:sp>
      <p:sp>
        <p:nvSpPr>
          <p:cNvPr id="421892" name="Rectangle 4"/>
          <p:cNvSpPr>
            <a:spLocks noGrp="1" noChangeArrowheads="1"/>
          </p:cNvSpPr>
          <p:nvPr>
            <p:ph type="subTitle" idx="1"/>
          </p:nvPr>
        </p:nvSpPr>
        <p:spPr bwMode="black">
          <a:xfrm>
            <a:off x="1949450" y="4106863"/>
            <a:ext cx="6400800" cy="1384300"/>
          </a:xfrm>
        </p:spPr>
        <p:txBody>
          <a:bodyPr/>
          <a:lstStyle>
            <a:lvl1pPr marL="0" indent="0">
              <a:buFontTx/>
              <a:buNone/>
              <a:defRPr sz="2000" b="1">
                <a:solidFill>
                  <a:schemeClr val="tx1"/>
                </a:solidFill>
              </a:defRPr>
            </a:lvl1pPr>
          </a:lstStyle>
          <a:p>
            <a:r>
              <a:rPr lang="en-US" altLang="en-US"/>
              <a:t>Presentation Subtitle</a:t>
            </a:r>
            <a:br>
              <a:rPr lang="en-US" altLang="en-US"/>
            </a:br>
            <a:r>
              <a:rPr lang="en-US" altLang="en-US"/>
              <a:t>Subtitle Second Line</a:t>
            </a:r>
          </a:p>
        </p:txBody>
      </p:sp>
      <p:sp>
        <p:nvSpPr>
          <p:cNvPr id="421893" name="Line 5"/>
          <p:cNvSpPr>
            <a:spLocks noChangeShapeType="1"/>
          </p:cNvSpPr>
          <p:nvPr/>
        </p:nvSpPr>
        <p:spPr bwMode="black">
          <a:xfrm flipV="1">
            <a:off x="1863725" y="4217988"/>
            <a:ext cx="0" cy="941387"/>
          </a:xfrm>
          <a:prstGeom prst="line">
            <a:avLst/>
          </a:prstGeom>
          <a:noFill/>
          <a:ln w="12700">
            <a:solidFill>
              <a:schemeClr val="tx2"/>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4925" y="609600"/>
            <a:ext cx="20764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609600"/>
            <a:ext cx="607853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988" y="609600"/>
            <a:ext cx="8245475" cy="4984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12838" y="1776413"/>
            <a:ext cx="7348537" cy="3862387"/>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2838" y="1776413"/>
            <a:ext cx="3597275" cy="3862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6413"/>
            <a:ext cx="3598862" cy="3862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bwMode="auto">
          <a:xfrm>
            <a:off x="153988" y="609600"/>
            <a:ext cx="8245475" cy="498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20867" name="Rectangle 3"/>
          <p:cNvSpPr>
            <a:spLocks noGrp="1" noChangeArrowheads="1"/>
          </p:cNvSpPr>
          <p:nvPr>
            <p:ph type="body" idx="1"/>
          </p:nvPr>
        </p:nvSpPr>
        <p:spPr bwMode="auto">
          <a:xfrm>
            <a:off x="1112838" y="1776413"/>
            <a:ext cx="7348537" cy="3862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txStyles>
    <p:titleStyle>
      <a:lvl1pPr algn="l" rtl="0" fontAlgn="base">
        <a:lnSpc>
          <a:spcPct val="90000"/>
        </a:lnSpc>
        <a:spcBef>
          <a:spcPct val="0"/>
        </a:spcBef>
        <a:spcAft>
          <a:spcPct val="0"/>
        </a:spcAft>
        <a:defRPr sz="2800" b="1">
          <a:solidFill>
            <a:srgbClr val="5F5F5F"/>
          </a:solidFill>
          <a:latin typeface="+mj-lt"/>
          <a:ea typeface="+mj-ea"/>
          <a:cs typeface="+mj-cs"/>
        </a:defRPr>
      </a:lvl1pPr>
      <a:lvl2pPr algn="l" rtl="0" fontAlgn="base">
        <a:lnSpc>
          <a:spcPct val="90000"/>
        </a:lnSpc>
        <a:spcBef>
          <a:spcPct val="0"/>
        </a:spcBef>
        <a:spcAft>
          <a:spcPct val="0"/>
        </a:spcAft>
        <a:defRPr sz="2800" b="1">
          <a:solidFill>
            <a:srgbClr val="5F5F5F"/>
          </a:solidFill>
          <a:latin typeface="Arial" charset="0"/>
          <a:cs typeface="Arial" charset="0"/>
        </a:defRPr>
      </a:lvl2pPr>
      <a:lvl3pPr algn="l" rtl="0" fontAlgn="base">
        <a:lnSpc>
          <a:spcPct val="90000"/>
        </a:lnSpc>
        <a:spcBef>
          <a:spcPct val="0"/>
        </a:spcBef>
        <a:spcAft>
          <a:spcPct val="0"/>
        </a:spcAft>
        <a:defRPr sz="2800" b="1">
          <a:solidFill>
            <a:srgbClr val="5F5F5F"/>
          </a:solidFill>
          <a:latin typeface="Arial" charset="0"/>
          <a:cs typeface="Arial" charset="0"/>
        </a:defRPr>
      </a:lvl3pPr>
      <a:lvl4pPr algn="l" rtl="0" fontAlgn="base">
        <a:lnSpc>
          <a:spcPct val="90000"/>
        </a:lnSpc>
        <a:spcBef>
          <a:spcPct val="0"/>
        </a:spcBef>
        <a:spcAft>
          <a:spcPct val="0"/>
        </a:spcAft>
        <a:defRPr sz="2800" b="1">
          <a:solidFill>
            <a:srgbClr val="5F5F5F"/>
          </a:solidFill>
          <a:latin typeface="Arial" charset="0"/>
          <a:cs typeface="Arial" charset="0"/>
        </a:defRPr>
      </a:lvl4pPr>
      <a:lvl5pPr algn="l" rtl="0" fontAlgn="base">
        <a:lnSpc>
          <a:spcPct val="90000"/>
        </a:lnSpc>
        <a:spcBef>
          <a:spcPct val="0"/>
        </a:spcBef>
        <a:spcAft>
          <a:spcPct val="0"/>
        </a:spcAft>
        <a:defRPr sz="2800" b="1">
          <a:solidFill>
            <a:srgbClr val="5F5F5F"/>
          </a:solidFill>
          <a:latin typeface="Arial" charset="0"/>
          <a:cs typeface="Arial" charset="0"/>
        </a:defRPr>
      </a:lvl5pPr>
      <a:lvl6pPr marL="457200" algn="l" rtl="0" fontAlgn="base">
        <a:lnSpc>
          <a:spcPct val="90000"/>
        </a:lnSpc>
        <a:spcBef>
          <a:spcPct val="0"/>
        </a:spcBef>
        <a:spcAft>
          <a:spcPct val="0"/>
        </a:spcAft>
        <a:defRPr sz="2800" b="1">
          <a:solidFill>
            <a:srgbClr val="5F5F5F"/>
          </a:solidFill>
          <a:latin typeface="Arial" charset="0"/>
          <a:cs typeface="Arial" charset="0"/>
        </a:defRPr>
      </a:lvl6pPr>
      <a:lvl7pPr marL="914400" algn="l" rtl="0" fontAlgn="base">
        <a:lnSpc>
          <a:spcPct val="90000"/>
        </a:lnSpc>
        <a:spcBef>
          <a:spcPct val="0"/>
        </a:spcBef>
        <a:spcAft>
          <a:spcPct val="0"/>
        </a:spcAft>
        <a:defRPr sz="2800" b="1">
          <a:solidFill>
            <a:srgbClr val="5F5F5F"/>
          </a:solidFill>
          <a:latin typeface="Arial" charset="0"/>
          <a:cs typeface="Arial" charset="0"/>
        </a:defRPr>
      </a:lvl7pPr>
      <a:lvl8pPr marL="1371600" algn="l" rtl="0" fontAlgn="base">
        <a:lnSpc>
          <a:spcPct val="90000"/>
        </a:lnSpc>
        <a:spcBef>
          <a:spcPct val="0"/>
        </a:spcBef>
        <a:spcAft>
          <a:spcPct val="0"/>
        </a:spcAft>
        <a:defRPr sz="2800" b="1">
          <a:solidFill>
            <a:srgbClr val="5F5F5F"/>
          </a:solidFill>
          <a:latin typeface="Arial" charset="0"/>
          <a:cs typeface="Arial" charset="0"/>
        </a:defRPr>
      </a:lvl8pPr>
      <a:lvl9pPr marL="1828800" algn="l" rtl="0" fontAlgn="base">
        <a:lnSpc>
          <a:spcPct val="90000"/>
        </a:lnSpc>
        <a:spcBef>
          <a:spcPct val="0"/>
        </a:spcBef>
        <a:spcAft>
          <a:spcPct val="0"/>
        </a:spcAft>
        <a:defRPr sz="2800" b="1">
          <a:solidFill>
            <a:srgbClr val="5F5F5F"/>
          </a:solidFill>
          <a:latin typeface="Arial" charset="0"/>
          <a:cs typeface="Arial" charset="0"/>
        </a:defRPr>
      </a:lvl9pPr>
    </p:titleStyle>
    <p:bodyStyle>
      <a:lvl1pPr marL="228600" indent="-228600" algn="l" rtl="0" fontAlgn="base">
        <a:spcBef>
          <a:spcPct val="0"/>
        </a:spcBef>
        <a:spcAft>
          <a:spcPct val="0"/>
        </a:spcAft>
        <a:buClr>
          <a:schemeClr val="bg1"/>
        </a:buClr>
        <a:buChar char="•"/>
        <a:defRPr sz="2400">
          <a:solidFill>
            <a:schemeClr val="bg1"/>
          </a:solidFill>
          <a:latin typeface="+mn-lt"/>
          <a:ea typeface="+mn-ea"/>
          <a:cs typeface="+mn-cs"/>
        </a:defRPr>
      </a:lvl1pPr>
      <a:lvl2pPr marL="750888" indent="-285750" algn="l" rtl="0" fontAlgn="base">
        <a:spcBef>
          <a:spcPct val="25000"/>
        </a:spcBef>
        <a:spcAft>
          <a:spcPct val="15000"/>
        </a:spcAft>
        <a:buClr>
          <a:schemeClr val="bg1"/>
        </a:buClr>
        <a:buFont typeface="Arial" charset="0"/>
        <a:buChar char="–"/>
        <a:defRPr sz="2000">
          <a:solidFill>
            <a:schemeClr val="bg1"/>
          </a:solidFill>
          <a:latin typeface="+mn-lt"/>
          <a:cs typeface="+mn-cs"/>
        </a:defRPr>
      </a:lvl2pPr>
      <a:lvl3pPr marL="1143000" indent="-228600" algn="l" rtl="0" fontAlgn="base">
        <a:spcBef>
          <a:spcPct val="20000"/>
        </a:spcBef>
        <a:spcAft>
          <a:spcPct val="0"/>
        </a:spcAft>
        <a:buClr>
          <a:schemeClr val="bg1"/>
        </a:buClr>
        <a:buFont typeface="Wingdings" pitchFamily="2" charset="2"/>
        <a:buChar char="§"/>
        <a:defRPr>
          <a:solidFill>
            <a:schemeClr val="bg1"/>
          </a:solidFill>
          <a:latin typeface="+mn-lt"/>
          <a:cs typeface="+mn-cs"/>
        </a:defRPr>
      </a:lvl3pPr>
      <a:lvl4pPr marL="1600200" indent="-228600" algn="l" rtl="0" fontAlgn="base">
        <a:spcBef>
          <a:spcPct val="20000"/>
        </a:spcBef>
        <a:spcAft>
          <a:spcPct val="0"/>
        </a:spcAft>
        <a:buClr>
          <a:schemeClr val="bg1"/>
        </a:buClr>
        <a:buFont typeface="Wingdings" pitchFamily="2" charset="2"/>
        <a:buChar char="v"/>
        <a:defRPr sz="1600">
          <a:solidFill>
            <a:schemeClr val="bg1"/>
          </a:solidFill>
          <a:latin typeface="+mn-lt"/>
          <a:cs typeface="+mn-cs"/>
        </a:defRPr>
      </a:lvl4pPr>
      <a:lvl5pPr marL="2057400" indent="-228600" algn="l" rtl="0" fontAlgn="base">
        <a:spcBef>
          <a:spcPct val="20000"/>
        </a:spcBef>
        <a:spcAft>
          <a:spcPct val="0"/>
        </a:spcAft>
        <a:buClr>
          <a:schemeClr val="bg1"/>
        </a:buClr>
        <a:buFont typeface="Arial" charset="0"/>
        <a:defRPr sz="1600">
          <a:solidFill>
            <a:schemeClr val="bg1"/>
          </a:solidFill>
          <a:latin typeface="+mn-lt"/>
          <a:cs typeface="+mn-cs"/>
        </a:defRPr>
      </a:lvl5pPr>
      <a:lvl6pPr marL="2514600" indent="-228600" algn="l" rtl="0" fontAlgn="base">
        <a:spcBef>
          <a:spcPct val="20000"/>
        </a:spcBef>
        <a:spcAft>
          <a:spcPct val="0"/>
        </a:spcAft>
        <a:buClr>
          <a:schemeClr val="bg1"/>
        </a:buClr>
        <a:buFont typeface="Arial" charset="0"/>
        <a:defRPr sz="1600">
          <a:solidFill>
            <a:schemeClr val="bg1"/>
          </a:solidFill>
          <a:latin typeface="+mn-lt"/>
          <a:cs typeface="+mn-cs"/>
        </a:defRPr>
      </a:lvl6pPr>
      <a:lvl7pPr marL="2971800" indent="-228600" algn="l" rtl="0" fontAlgn="base">
        <a:spcBef>
          <a:spcPct val="20000"/>
        </a:spcBef>
        <a:spcAft>
          <a:spcPct val="0"/>
        </a:spcAft>
        <a:buClr>
          <a:schemeClr val="bg1"/>
        </a:buClr>
        <a:buFont typeface="Arial" charset="0"/>
        <a:defRPr sz="1600">
          <a:solidFill>
            <a:schemeClr val="bg1"/>
          </a:solidFill>
          <a:latin typeface="+mn-lt"/>
          <a:cs typeface="+mn-cs"/>
        </a:defRPr>
      </a:lvl7pPr>
      <a:lvl8pPr marL="3429000" indent="-228600" algn="l" rtl="0" fontAlgn="base">
        <a:spcBef>
          <a:spcPct val="20000"/>
        </a:spcBef>
        <a:spcAft>
          <a:spcPct val="0"/>
        </a:spcAft>
        <a:buClr>
          <a:schemeClr val="bg1"/>
        </a:buClr>
        <a:buFont typeface="Arial" charset="0"/>
        <a:defRPr sz="1600">
          <a:solidFill>
            <a:schemeClr val="bg1"/>
          </a:solidFill>
          <a:latin typeface="+mn-lt"/>
          <a:cs typeface="+mn-cs"/>
        </a:defRPr>
      </a:lvl8pPr>
      <a:lvl9pPr marL="3886200" indent="-228600" algn="l" rtl="0" fontAlgn="base">
        <a:spcBef>
          <a:spcPct val="20000"/>
        </a:spcBef>
        <a:spcAft>
          <a:spcPct val="0"/>
        </a:spcAft>
        <a:buClr>
          <a:schemeClr val="bg1"/>
        </a:buClr>
        <a:buFont typeface="Arial" charset="0"/>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a:xfrm>
            <a:off x="228600" y="2493963"/>
            <a:ext cx="8686800" cy="1470025"/>
          </a:xfrm>
        </p:spPr>
        <p:txBody>
          <a:bodyPr/>
          <a:lstStyle/>
          <a:p>
            <a:r>
              <a:rPr lang="en-US"/>
              <a:t>Intelligent Visual Interfaces for Text Analysis</a:t>
            </a:r>
            <a:br>
              <a:rPr lang="en-US"/>
            </a:br>
            <a:r>
              <a:rPr lang="en-US"/>
              <a:t>	</a:t>
            </a:r>
            <a:br>
              <a:rPr lang="en-US"/>
            </a:br>
            <a:r>
              <a:rPr lang="en-US" sz="2400"/>
              <a:t>An Introduction</a:t>
            </a:r>
          </a:p>
        </p:txBody>
      </p:sp>
      <p:sp>
        <p:nvSpPr>
          <p:cNvPr id="422915" name="Rectangle 3"/>
          <p:cNvSpPr>
            <a:spLocks noGrp="1" noChangeArrowheads="1"/>
          </p:cNvSpPr>
          <p:nvPr>
            <p:ph type="subTitle" idx="1"/>
          </p:nvPr>
        </p:nvSpPr>
        <p:spPr>
          <a:xfrm>
            <a:off x="1905000" y="3721100"/>
            <a:ext cx="6400800" cy="2222500"/>
          </a:xfrm>
        </p:spPr>
        <p:txBody>
          <a:bodyPr/>
          <a:lstStyle/>
          <a:p>
            <a:pPr defTabSz="803275">
              <a:lnSpc>
                <a:spcPct val="90000"/>
              </a:lnSpc>
            </a:pPr>
            <a:endParaRPr lang="en-US" b="0">
              <a:solidFill>
                <a:schemeClr val="bg1"/>
              </a:solidFill>
            </a:endParaRPr>
          </a:p>
          <a:p>
            <a:pPr defTabSz="803275">
              <a:lnSpc>
                <a:spcPct val="90000"/>
              </a:lnSpc>
            </a:pPr>
            <a:endParaRPr lang="en-US" b="0">
              <a:solidFill>
                <a:schemeClr val="bg1"/>
              </a:solidFill>
            </a:endParaRPr>
          </a:p>
          <a:p>
            <a:pPr defTabSz="803275">
              <a:lnSpc>
                <a:spcPct val="90000"/>
              </a:lnSpc>
            </a:pPr>
            <a:r>
              <a:rPr lang="en-US" b="0">
                <a:solidFill>
                  <a:schemeClr val="bg1"/>
                </a:solidFill>
              </a:rPr>
              <a:t>Michelle Zhou </a:t>
            </a:r>
          </a:p>
          <a:p>
            <a:pPr defTabSz="803275">
              <a:lnSpc>
                <a:spcPct val="90000"/>
              </a:lnSpc>
            </a:pPr>
            <a:endParaRPr lang="en-US" b="0">
              <a:solidFill>
                <a:schemeClr val="bg1"/>
              </a:solidFill>
            </a:endParaRPr>
          </a:p>
          <a:p>
            <a:pPr defTabSz="803275">
              <a:lnSpc>
                <a:spcPct val="90000"/>
              </a:lnSpc>
            </a:pPr>
            <a:endParaRPr lang="en-US" b="0">
              <a:solidFill>
                <a:schemeClr val="bg1"/>
              </a:solidFill>
            </a:endParaRPr>
          </a:p>
          <a:p>
            <a:pPr defTabSz="803275">
              <a:lnSpc>
                <a:spcPct val="90000"/>
              </a:lnSpc>
            </a:pPr>
            <a:r>
              <a:rPr lang="en-US" b="0">
                <a:solidFill>
                  <a:schemeClr val="bg1"/>
                </a:solidFill>
              </a:rPr>
              <a:t>Co-Organizers: </a:t>
            </a:r>
          </a:p>
          <a:p>
            <a:pPr defTabSz="803275">
              <a:lnSpc>
                <a:spcPct val="90000"/>
              </a:lnSpc>
            </a:pPr>
            <a:r>
              <a:rPr lang="en-US" b="0">
                <a:solidFill>
                  <a:schemeClr val="bg1"/>
                </a:solidFill>
              </a:rPr>
              <a:t>Shixia Liu, Giuseppe Carenini, Humin Qu</a:t>
            </a:r>
          </a:p>
          <a:p>
            <a:pPr defTabSz="803275">
              <a:lnSpc>
                <a:spcPct val="90000"/>
              </a:lnSpc>
            </a:pPr>
            <a:endParaRPr lang="en-US" b="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t>Now Let’s Switch Gear… </a:t>
            </a:r>
          </a:p>
        </p:txBody>
      </p:sp>
      <p:sp>
        <p:nvSpPr>
          <p:cNvPr id="480259" name="Text Box 3"/>
          <p:cNvSpPr txBox="1">
            <a:spLocks noChangeArrowheads="1"/>
          </p:cNvSpPr>
          <p:nvPr/>
        </p:nvSpPr>
        <p:spPr bwMode="auto">
          <a:xfrm>
            <a:off x="76200" y="3124200"/>
            <a:ext cx="8951913" cy="579438"/>
          </a:xfrm>
          <a:prstGeom prst="rect">
            <a:avLst/>
          </a:prstGeom>
          <a:noFill/>
          <a:ln w="9525">
            <a:noFill/>
            <a:miter lim="800000"/>
            <a:headEnd/>
            <a:tailEnd/>
          </a:ln>
          <a:effectLst/>
        </p:spPr>
        <p:txBody>
          <a:bodyPr wrap="none">
            <a:spAutoFit/>
          </a:bodyPr>
          <a:lstStyle/>
          <a:p>
            <a:r>
              <a:rPr lang="en-US" sz="3200" b="1">
                <a:solidFill>
                  <a:schemeClr val="bg1"/>
                </a:solidFill>
              </a:rPr>
              <a:t>Intelligent </a:t>
            </a:r>
            <a:r>
              <a:rPr lang="en-US" sz="3200" b="1">
                <a:solidFill>
                  <a:schemeClr val="accent1"/>
                </a:solidFill>
              </a:rPr>
              <a:t>Visual Interfaces for Text Analytics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23" name="Picture 11" descr="chrysler"/>
          <p:cNvPicPr>
            <a:picLocks noChangeAspect="1" noChangeArrowheads="1"/>
          </p:cNvPicPr>
          <p:nvPr/>
        </p:nvPicPr>
        <p:blipFill>
          <a:blip r:embed="rId2" cstate="print"/>
          <a:srcRect/>
          <a:stretch>
            <a:fillRect/>
          </a:stretch>
        </p:blipFill>
        <p:spPr bwMode="auto">
          <a:xfrm>
            <a:off x="1219200" y="1608138"/>
            <a:ext cx="6553200" cy="4945062"/>
          </a:xfrm>
          <a:prstGeom prst="rect">
            <a:avLst/>
          </a:prstGeom>
          <a:noFill/>
          <a:ln w="9525">
            <a:noFill/>
            <a:miter lim="800000"/>
            <a:headEnd/>
            <a:tailEnd/>
          </a:ln>
          <a:effectLst/>
        </p:spPr>
      </p:pic>
      <p:sp>
        <p:nvSpPr>
          <p:cNvPr id="448514" name="Rectangle 2"/>
          <p:cNvSpPr>
            <a:spLocks noGrp="1" noChangeArrowheads="1"/>
          </p:cNvSpPr>
          <p:nvPr>
            <p:ph type="title"/>
          </p:nvPr>
        </p:nvSpPr>
        <p:spPr/>
        <p:txBody>
          <a:bodyPr/>
          <a:lstStyle/>
          <a:p>
            <a:r>
              <a:rPr lang="en-US"/>
              <a:t>Visualizing Textual Information: By Words</a:t>
            </a:r>
          </a:p>
        </p:txBody>
      </p:sp>
      <p:sp>
        <p:nvSpPr>
          <p:cNvPr id="448525" name="Text Box 13"/>
          <p:cNvSpPr txBox="1">
            <a:spLocks noChangeArrowheads="1"/>
          </p:cNvSpPr>
          <p:nvPr/>
        </p:nvSpPr>
        <p:spPr bwMode="auto">
          <a:xfrm>
            <a:off x="3308350" y="6262688"/>
            <a:ext cx="1924050" cy="519112"/>
          </a:xfrm>
          <a:prstGeom prst="rect">
            <a:avLst/>
          </a:prstGeom>
          <a:noFill/>
          <a:ln w="9525">
            <a:noFill/>
            <a:miter lim="800000"/>
            <a:headEnd/>
            <a:tailEnd/>
          </a:ln>
          <a:effectLst/>
        </p:spPr>
        <p:txBody>
          <a:bodyPr wrap="none">
            <a:spAutoFit/>
          </a:bodyPr>
          <a:lstStyle/>
          <a:p>
            <a:r>
              <a:rPr lang="en-US" sz="2800" b="1">
                <a:solidFill>
                  <a:schemeClr val="bg1"/>
                </a:solidFill>
              </a:rPr>
              <a:t>Tag Cloud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Grp="1" noChangeArrowheads="1"/>
          </p:cNvSpPr>
          <p:nvPr>
            <p:ph type="title"/>
          </p:nvPr>
        </p:nvSpPr>
        <p:spPr/>
        <p:txBody>
          <a:bodyPr/>
          <a:lstStyle/>
          <a:p>
            <a:r>
              <a:rPr lang="en-US"/>
              <a:t>Visualizing Textual Information: By Words</a:t>
            </a:r>
          </a:p>
        </p:txBody>
      </p:sp>
      <p:sp>
        <p:nvSpPr>
          <p:cNvPr id="482308" name="Text Box 4"/>
          <p:cNvSpPr txBox="1">
            <a:spLocks noChangeArrowheads="1"/>
          </p:cNvSpPr>
          <p:nvPr/>
        </p:nvSpPr>
        <p:spPr bwMode="auto">
          <a:xfrm>
            <a:off x="3962400" y="6172200"/>
            <a:ext cx="1389063" cy="519113"/>
          </a:xfrm>
          <a:prstGeom prst="rect">
            <a:avLst/>
          </a:prstGeom>
          <a:noFill/>
          <a:ln w="9525">
            <a:noFill/>
            <a:miter lim="800000"/>
            <a:headEnd/>
            <a:tailEnd/>
          </a:ln>
          <a:effectLst/>
        </p:spPr>
        <p:txBody>
          <a:bodyPr wrap="none">
            <a:spAutoFit/>
          </a:bodyPr>
          <a:lstStyle/>
          <a:p>
            <a:r>
              <a:rPr lang="en-US" sz="2800" b="1">
                <a:solidFill>
                  <a:schemeClr val="bg1"/>
                </a:solidFill>
              </a:rPr>
              <a:t>Wordle</a:t>
            </a:r>
          </a:p>
        </p:txBody>
      </p:sp>
      <p:pic>
        <p:nvPicPr>
          <p:cNvPr id="482309" name="Picture 5" descr="Wordle3"/>
          <p:cNvPicPr>
            <a:picLocks noChangeAspect="1" noChangeArrowheads="1"/>
          </p:cNvPicPr>
          <p:nvPr/>
        </p:nvPicPr>
        <p:blipFill>
          <a:blip r:embed="rId2" cstate="print"/>
          <a:srcRect/>
          <a:stretch>
            <a:fillRect/>
          </a:stretch>
        </p:blipFill>
        <p:spPr bwMode="auto">
          <a:xfrm>
            <a:off x="738188" y="1576388"/>
            <a:ext cx="7666037" cy="37052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Rectangle 3"/>
          <p:cNvSpPr>
            <a:spLocks noGrp="1" noChangeArrowheads="1"/>
          </p:cNvSpPr>
          <p:nvPr>
            <p:ph type="title"/>
          </p:nvPr>
        </p:nvSpPr>
        <p:spPr/>
        <p:txBody>
          <a:bodyPr/>
          <a:lstStyle/>
          <a:p>
            <a:r>
              <a:rPr lang="en-US"/>
              <a:t>Visualizing Textual Information: By Words</a:t>
            </a:r>
          </a:p>
        </p:txBody>
      </p:sp>
      <p:sp>
        <p:nvSpPr>
          <p:cNvPr id="493572" name="Text Box 4"/>
          <p:cNvSpPr txBox="1">
            <a:spLocks noChangeArrowheads="1"/>
          </p:cNvSpPr>
          <p:nvPr/>
        </p:nvSpPr>
        <p:spPr bwMode="auto">
          <a:xfrm>
            <a:off x="2895600" y="6262688"/>
            <a:ext cx="3781425" cy="519112"/>
          </a:xfrm>
          <a:prstGeom prst="rect">
            <a:avLst/>
          </a:prstGeom>
          <a:noFill/>
          <a:ln w="9525">
            <a:noFill/>
            <a:miter lim="800000"/>
            <a:headEnd/>
            <a:tailEnd/>
          </a:ln>
          <a:effectLst/>
        </p:spPr>
        <p:txBody>
          <a:bodyPr wrap="none">
            <a:spAutoFit/>
          </a:bodyPr>
          <a:lstStyle/>
          <a:p>
            <a:r>
              <a:rPr lang="en-US" sz="2800" b="1">
                <a:solidFill>
                  <a:schemeClr val="bg1"/>
                </a:solidFill>
              </a:rPr>
              <a:t>Dynamic Word Cloud</a:t>
            </a:r>
          </a:p>
        </p:txBody>
      </p:sp>
      <p:pic>
        <p:nvPicPr>
          <p:cNvPr id="493574" name="Picture 6" descr="weiwei"/>
          <p:cNvPicPr>
            <a:picLocks noChangeAspect="1" noChangeArrowheads="1"/>
          </p:cNvPicPr>
          <p:nvPr/>
        </p:nvPicPr>
        <p:blipFill>
          <a:blip r:embed="rId2" cstate="print"/>
          <a:srcRect/>
          <a:stretch>
            <a:fillRect/>
          </a:stretch>
        </p:blipFill>
        <p:spPr bwMode="auto">
          <a:xfrm>
            <a:off x="763588" y="2147888"/>
            <a:ext cx="7694612" cy="2813050"/>
          </a:xfrm>
          <a:prstGeom prst="rect">
            <a:avLst/>
          </a:prstGeom>
          <a:noFill/>
        </p:spPr>
      </p:pic>
      <p:sp>
        <p:nvSpPr>
          <p:cNvPr id="493575" name="Rectangle 7"/>
          <p:cNvSpPr>
            <a:spLocks noChangeArrowheads="1"/>
          </p:cNvSpPr>
          <p:nvPr/>
        </p:nvSpPr>
        <p:spPr bwMode="auto">
          <a:xfrm>
            <a:off x="4368800" y="1752600"/>
            <a:ext cx="381000" cy="838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93576" name="Rectangle 8"/>
          <p:cNvSpPr>
            <a:spLocks noChangeArrowheads="1"/>
          </p:cNvSpPr>
          <p:nvPr/>
        </p:nvSpPr>
        <p:spPr bwMode="auto">
          <a:xfrm>
            <a:off x="1066800" y="1752600"/>
            <a:ext cx="6248400" cy="457200"/>
          </a:xfrm>
          <a:prstGeom prst="rect">
            <a:avLst/>
          </a:prstGeom>
          <a:solidFill>
            <a:schemeClr val="tx1"/>
          </a:solidFill>
          <a:ln w="9525">
            <a:solidFill>
              <a:schemeClr val="tx1"/>
            </a:solidFill>
            <a:miter lim="800000"/>
            <a:headEnd/>
            <a:tailEnd/>
          </a:ln>
          <a:effectLst/>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t>Visualizing Textual Information: By Words</a:t>
            </a:r>
          </a:p>
        </p:txBody>
      </p:sp>
      <p:sp>
        <p:nvSpPr>
          <p:cNvPr id="483331" name="Text Box 3"/>
          <p:cNvSpPr txBox="1">
            <a:spLocks noChangeArrowheads="1"/>
          </p:cNvSpPr>
          <p:nvPr/>
        </p:nvSpPr>
        <p:spPr bwMode="auto">
          <a:xfrm>
            <a:off x="3810000" y="6172200"/>
            <a:ext cx="1943100" cy="519113"/>
          </a:xfrm>
          <a:prstGeom prst="rect">
            <a:avLst/>
          </a:prstGeom>
          <a:noFill/>
          <a:ln w="9525">
            <a:noFill/>
            <a:miter lim="800000"/>
            <a:headEnd/>
            <a:tailEnd/>
          </a:ln>
          <a:effectLst/>
        </p:spPr>
        <p:txBody>
          <a:bodyPr wrap="none">
            <a:spAutoFit/>
          </a:bodyPr>
          <a:lstStyle/>
          <a:p>
            <a:r>
              <a:rPr lang="en-US" sz="2800" b="1">
                <a:solidFill>
                  <a:schemeClr val="bg1"/>
                </a:solidFill>
              </a:rPr>
              <a:t>Word Tree</a:t>
            </a:r>
          </a:p>
        </p:txBody>
      </p:sp>
      <p:pic>
        <p:nvPicPr>
          <p:cNvPr id="483333" name="Picture 5" descr="2007-09-word-tree"/>
          <p:cNvPicPr>
            <a:picLocks noChangeAspect="1" noChangeArrowheads="1"/>
          </p:cNvPicPr>
          <p:nvPr/>
        </p:nvPicPr>
        <p:blipFill>
          <a:blip r:embed="rId2" cstate="print"/>
          <a:srcRect/>
          <a:stretch>
            <a:fillRect/>
          </a:stretch>
        </p:blipFill>
        <p:spPr bwMode="auto">
          <a:xfrm>
            <a:off x="1295400" y="1752600"/>
            <a:ext cx="6419850" cy="36718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Visualizing Textual Information: By Phrases</a:t>
            </a:r>
          </a:p>
        </p:txBody>
      </p:sp>
      <p:sp>
        <p:nvSpPr>
          <p:cNvPr id="484355" name="Text Box 3"/>
          <p:cNvSpPr txBox="1">
            <a:spLocks noChangeArrowheads="1"/>
          </p:cNvSpPr>
          <p:nvPr/>
        </p:nvSpPr>
        <p:spPr bwMode="auto">
          <a:xfrm>
            <a:off x="3810000" y="6172200"/>
            <a:ext cx="2044700" cy="519113"/>
          </a:xfrm>
          <a:prstGeom prst="rect">
            <a:avLst/>
          </a:prstGeom>
          <a:noFill/>
          <a:ln w="9525">
            <a:noFill/>
            <a:miter lim="800000"/>
            <a:headEnd/>
            <a:tailEnd/>
          </a:ln>
          <a:effectLst/>
        </p:spPr>
        <p:txBody>
          <a:bodyPr wrap="none">
            <a:spAutoFit/>
          </a:bodyPr>
          <a:lstStyle/>
          <a:p>
            <a:r>
              <a:rPr lang="en-US" sz="2800" b="1">
                <a:solidFill>
                  <a:schemeClr val="bg1"/>
                </a:solidFill>
              </a:rPr>
              <a:t>Phrase Net</a:t>
            </a:r>
          </a:p>
        </p:txBody>
      </p:sp>
      <p:pic>
        <p:nvPicPr>
          <p:cNvPr id="484357" name="Picture 5" descr="PhraseNet"/>
          <p:cNvPicPr>
            <a:picLocks noChangeAspect="1" noChangeArrowheads="1"/>
          </p:cNvPicPr>
          <p:nvPr/>
        </p:nvPicPr>
        <p:blipFill>
          <a:blip r:embed="rId2" cstate="print"/>
          <a:srcRect/>
          <a:stretch>
            <a:fillRect/>
          </a:stretch>
        </p:blipFill>
        <p:spPr bwMode="auto">
          <a:xfrm>
            <a:off x="1371600" y="1371600"/>
            <a:ext cx="5943600" cy="46116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Visualizing Textual Information: By Statements</a:t>
            </a:r>
          </a:p>
        </p:txBody>
      </p:sp>
      <p:sp>
        <p:nvSpPr>
          <p:cNvPr id="436229" name="AutoShape 5"/>
          <p:cNvSpPr>
            <a:spLocks noChangeArrowheads="1"/>
          </p:cNvSpPr>
          <p:nvPr/>
        </p:nvSpPr>
        <p:spPr bwMode="auto">
          <a:xfrm>
            <a:off x="3505200" y="4038600"/>
            <a:ext cx="838200" cy="304800"/>
          </a:xfrm>
          <a:prstGeom prst="rightArrow">
            <a:avLst>
              <a:gd name="adj1" fmla="val 50000"/>
              <a:gd name="adj2" fmla="val 68750"/>
            </a:avLst>
          </a:prstGeom>
          <a:solidFill>
            <a:srgbClr val="5F5F5F"/>
          </a:solidFill>
          <a:ln w="9525">
            <a:solidFill>
              <a:srgbClr val="5F5F5F"/>
            </a:solidFill>
            <a:miter lim="800000"/>
            <a:headEnd/>
            <a:tailEnd/>
          </a:ln>
          <a:effectLst/>
        </p:spPr>
        <p:txBody>
          <a:bodyPr wrap="none" anchor="ctr"/>
          <a:lstStyle/>
          <a:p>
            <a:endParaRPr lang="en-US"/>
          </a:p>
        </p:txBody>
      </p:sp>
      <p:pic>
        <p:nvPicPr>
          <p:cNvPr id="436231" name="Picture 7" descr="DirectionInText"/>
          <p:cNvPicPr>
            <a:picLocks noChangeAspect="1" noChangeArrowheads="1"/>
          </p:cNvPicPr>
          <p:nvPr/>
        </p:nvPicPr>
        <p:blipFill>
          <a:blip r:embed="rId2" cstate="print"/>
          <a:srcRect/>
          <a:stretch>
            <a:fillRect/>
          </a:stretch>
        </p:blipFill>
        <p:spPr bwMode="auto">
          <a:xfrm>
            <a:off x="304800" y="2667000"/>
            <a:ext cx="3276600" cy="3505200"/>
          </a:xfrm>
          <a:prstGeom prst="rect">
            <a:avLst/>
          </a:prstGeom>
          <a:noFill/>
        </p:spPr>
      </p:pic>
      <p:pic>
        <p:nvPicPr>
          <p:cNvPr id="436232" name="Picture 8" descr="DirectionInGraphics"/>
          <p:cNvPicPr>
            <a:picLocks noChangeAspect="1" noChangeArrowheads="1"/>
          </p:cNvPicPr>
          <p:nvPr/>
        </p:nvPicPr>
        <p:blipFill>
          <a:blip r:embed="rId3" cstate="print"/>
          <a:srcRect l="66667"/>
          <a:stretch>
            <a:fillRect/>
          </a:stretch>
        </p:blipFill>
        <p:spPr bwMode="auto">
          <a:xfrm>
            <a:off x="4419600" y="2009775"/>
            <a:ext cx="4495800" cy="3933825"/>
          </a:xfrm>
          <a:prstGeom prst="rect">
            <a:avLst/>
          </a:prstGeom>
          <a:noFill/>
        </p:spPr>
      </p:pic>
      <p:sp>
        <p:nvSpPr>
          <p:cNvPr id="436233" name="Text Box 9"/>
          <p:cNvSpPr txBox="1">
            <a:spLocks noChangeArrowheads="1"/>
          </p:cNvSpPr>
          <p:nvPr/>
        </p:nvSpPr>
        <p:spPr bwMode="auto">
          <a:xfrm>
            <a:off x="4451350" y="6048375"/>
            <a:ext cx="1806575" cy="519113"/>
          </a:xfrm>
          <a:prstGeom prst="rect">
            <a:avLst/>
          </a:prstGeom>
          <a:noFill/>
          <a:ln w="9525">
            <a:noFill/>
            <a:miter lim="800000"/>
            <a:headEnd/>
            <a:tailEnd/>
          </a:ln>
          <a:effectLst/>
        </p:spPr>
        <p:txBody>
          <a:bodyPr wrap="none">
            <a:spAutoFit/>
          </a:bodyPr>
          <a:lstStyle/>
          <a:p>
            <a:r>
              <a:rPr lang="en-US" sz="2800" b="1">
                <a:solidFill>
                  <a:schemeClr val="bg1"/>
                </a:solidFill>
              </a:rPr>
              <a:t>LineDrive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Visualizing Textual Information: By Paragraphs</a:t>
            </a:r>
          </a:p>
        </p:txBody>
      </p:sp>
      <p:sp>
        <p:nvSpPr>
          <p:cNvPr id="433156" name="Rectangle 4"/>
          <p:cNvSpPr>
            <a:spLocks noChangeArrowheads="1"/>
          </p:cNvSpPr>
          <p:nvPr/>
        </p:nvSpPr>
        <p:spPr bwMode="auto">
          <a:xfrm>
            <a:off x="152400" y="2366963"/>
            <a:ext cx="3200400" cy="3662362"/>
          </a:xfrm>
          <a:prstGeom prst="rect">
            <a:avLst/>
          </a:prstGeom>
          <a:noFill/>
          <a:ln w="9525">
            <a:noFill/>
            <a:miter lim="800000"/>
            <a:headEnd/>
            <a:tailEnd/>
          </a:ln>
          <a:effectLst/>
        </p:spPr>
        <p:txBody>
          <a:bodyPr>
            <a:spAutoFit/>
          </a:bodyPr>
          <a:lstStyle/>
          <a:p>
            <a:r>
              <a:rPr lang="en-US">
                <a:solidFill>
                  <a:schemeClr val="bg1"/>
                </a:solidFill>
              </a:rPr>
              <a:t>The brick wall is 120 feet wide and 4 feet tall. The wall is behind the willow tree. The tree is on the mountain range. the mountain range has a dirt texture. The church is 10 feet behind the wall. The shiny sphere is 40 feet above the ground and 10 feet to the right of the church. The sphere is 30 feet tall. The huge silver cowboy is 12 feet behind the church.</a:t>
            </a:r>
          </a:p>
        </p:txBody>
      </p:sp>
      <p:pic>
        <p:nvPicPr>
          <p:cNvPr id="433160" name="Picture 8" descr="WordsEye"/>
          <p:cNvPicPr>
            <a:picLocks noChangeAspect="1" noChangeArrowheads="1"/>
          </p:cNvPicPr>
          <p:nvPr/>
        </p:nvPicPr>
        <p:blipFill>
          <a:blip r:embed="rId2" cstate="print"/>
          <a:srcRect/>
          <a:stretch>
            <a:fillRect/>
          </a:stretch>
        </p:blipFill>
        <p:spPr bwMode="auto">
          <a:xfrm>
            <a:off x="4419600" y="2057400"/>
            <a:ext cx="4572000" cy="3305175"/>
          </a:xfrm>
          <a:prstGeom prst="rect">
            <a:avLst/>
          </a:prstGeom>
          <a:noFill/>
        </p:spPr>
      </p:pic>
      <p:sp>
        <p:nvSpPr>
          <p:cNvPr id="433161" name="AutoShape 9"/>
          <p:cNvSpPr>
            <a:spLocks noChangeArrowheads="1"/>
          </p:cNvSpPr>
          <p:nvPr/>
        </p:nvSpPr>
        <p:spPr bwMode="auto">
          <a:xfrm>
            <a:off x="3505200" y="3686175"/>
            <a:ext cx="838200" cy="304800"/>
          </a:xfrm>
          <a:prstGeom prst="rightArrow">
            <a:avLst>
              <a:gd name="adj1" fmla="val 50000"/>
              <a:gd name="adj2" fmla="val 68750"/>
            </a:avLst>
          </a:prstGeom>
          <a:solidFill>
            <a:srgbClr val="5F5F5F"/>
          </a:solidFill>
          <a:ln w="9525">
            <a:solidFill>
              <a:srgbClr val="5F5F5F"/>
            </a:solidFill>
            <a:miter lim="800000"/>
            <a:headEnd/>
            <a:tailEnd/>
          </a:ln>
          <a:effectLst/>
        </p:spPr>
        <p:txBody>
          <a:bodyPr wrap="none" anchor="ctr"/>
          <a:lstStyle/>
          <a:p>
            <a:endParaRPr lang="en-US"/>
          </a:p>
        </p:txBody>
      </p:sp>
      <p:sp>
        <p:nvSpPr>
          <p:cNvPr id="433163" name="Text Box 11"/>
          <p:cNvSpPr txBox="1">
            <a:spLocks noChangeArrowheads="1"/>
          </p:cNvSpPr>
          <p:nvPr/>
        </p:nvSpPr>
        <p:spPr bwMode="auto">
          <a:xfrm>
            <a:off x="5772150" y="5410200"/>
            <a:ext cx="1924050" cy="519113"/>
          </a:xfrm>
          <a:prstGeom prst="rect">
            <a:avLst/>
          </a:prstGeom>
          <a:noFill/>
          <a:ln w="9525">
            <a:noFill/>
            <a:miter lim="800000"/>
            <a:headEnd/>
            <a:tailEnd/>
          </a:ln>
          <a:effectLst/>
        </p:spPr>
        <p:txBody>
          <a:bodyPr wrap="none">
            <a:spAutoFit/>
          </a:bodyPr>
          <a:lstStyle/>
          <a:p>
            <a:r>
              <a:rPr lang="en-US" sz="2800" b="1">
                <a:solidFill>
                  <a:schemeClr val="bg1"/>
                </a:solidFill>
              </a:rPr>
              <a:t>WordsEye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Visualizing Textual Information: By Clusters</a:t>
            </a:r>
          </a:p>
        </p:txBody>
      </p:sp>
      <p:pic>
        <p:nvPicPr>
          <p:cNvPr id="451602" name="Picture 18"/>
          <p:cNvPicPr>
            <a:picLocks noChangeAspect="1" noChangeArrowheads="1"/>
          </p:cNvPicPr>
          <p:nvPr/>
        </p:nvPicPr>
        <p:blipFill>
          <a:blip r:embed="rId2" cstate="print"/>
          <a:srcRect l="23985" t="2998" r="20988" b="38889"/>
          <a:stretch>
            <a:fillRect/>
          </a:stretch>
        </p:blipFill>
        <p:spPr bwMode="auto">
          <a:xfrm>
            <a:off x="5029200" y="3340100"/>
            <a:ext cx="3962400" cy="3189288"/>
          </a:xfrm>
          <a:prstGeom prst="rect">
            <a:avLst/>
          </a:prstGeom>
          <a:noFill/>
        </p:spPr>
      </p:pic>
      <p:pic>
        <p:nvPicPr>
          <p:cNvPr id="451603" name="Picture 19" descr="GoogleList"/>
          <p:cNvPicPr>
            <a:picLocks noChangeAspect="1" noChangeArrowheads="1"/>
          </p:cNvPicPr>
          <p:nvPr/>
        </p:nvPicPr>
        <p:blipFill>
          <a:blip r:embed="rId3" cstate="print"/>
          <a:srcRect/>
          <a:stretch>
            <a:fillRect/>
          </a:stretch>
        </p:blipFill>
        <p:spPr bwMode="auto">
          <a:xfrm>
            <a:off x="304800" y="1801813"/>
            <a:ext cx="3733800" cy="3532187"/>
          </a:xfrm>
          <a:prstGeom prst="rect">
            <a:avLst/>
          </a:prstGeom>
          <a:noFill/>
        </p:spPr>
      </p:pic>
      <p:sp>
        <p:nvSpPr>
          <p:cNvPr id="451605" name="AutoShape 21"/>
          <p:cNvSpPr>
            <a:spLocks noChangeArrowheads="1"/>
          </p:cNvSpPr>
          <p:nvPr/>
        </p:nvSpPr>
        <p:spPr bwMode="auto">
          <a:xfrm>
            <a:off x="3733800" y="3325813"/>
            <a:ext cx="838200" cy="304800"/>
          </a:xfrm>
          <a:prstGeom prst="rightArrow">
            <a:avLst>
              <a:gd name="adj1" fmla="val 50000"/>
              <a:gd name="adj2" fmla="val 68750"/>
            </a:avLst>
          </a:prstGeom>
          <a:solidFill>
            <a:schemeClr val="tx2"/>
          </a:solidFill>
          <a:ln w="9525">
            <a:solidFill>
              <a:schemeClr val="tx2"/>
            </a:solidFill>
            <a:miter lim="800000"/>
            <a:headEnd/>
            <a:tailEnd/>
          </a:ln>
          <a:effectLst/>
        </p:spPr>
        <p:txBody>
          <a:bodyPr wrap="none" anchor="ctr"/>
          <a:lstStyle/>
          <a:p>
            <a:endParaRPr lang="en-US"/>
          </a:p>
        </p:txBody>
      </p:sp>
      <p:pic>
        <p:nvPicPr>
          <p:cNvPr id="451606" name="Picture 22" descr="kartoo"/>
          <p:cNvPicPr>
            <a:picLocks noChangeAspect="1" noChangeArrowheads="1"/>
          </p:cNvPicPr>
          <p:nvPr/>
        </p:nvPicPr>
        <p:blipFill>
          <a:blip r:embed="rId4" cstate="print"/>
          <a:srcRect/>
          <a:stretch>
            <a:fillRect/>
          </a:stretch>
        </p:blipFill>
        <p:spPr bwMode="auto">
          <a:xfrm>
            <a:off x="5181600" y="1157288"/>
            <a:ext cx="3429000" cy="2119312"/>
          </a:xfrm>
          <a:prstGeom prst="rect">
            <a:avLst/>
          </a:prstGeom>
          <a:noFill/>
        </p:spPr>
      </p:pic>
      <p:sp>
        <p:nvSpPr>
          <p:cNvPr id="451607" name="Text Box 23"/>
          <p:cNvSpPr txBox="1">
            <a:spLocks noChangeArrowheads="1"/>
          </p:cNvSpPr>
          <p:nvPr/>
        </p:nvSpPr>
        <p:spPr bwMode="auto">
          <a:xfrm>
            <a:off x="3733800" y="1295400"/>
            <a:ext cx="1365250" cy="366713"/>
          </a:xfrm>
          <a:prstGeom prst="rect">
            <a:avLst/>
          </a:prstGeom>
          <a:noFill/>
          <a:ln w="9525">
            <a:noFill/>
            <a:miter lim="800000"/>
            <a:headEnd/>
            <a:tailEnd/>
          </a:ln>
          <a:effectLst/>
        </p:spPr>
        <p:txBody>
          <a:bodyPr wrap="none">
            <a:spAutoFit/>
          </a:bodyPr>
          <a:lstStyle/>
          <a:p>
            <a:r>
              <a:rPr lang="en-US">
                <a:solidFill>
                  <a:schemeClr val="bg1"/>
                </a:solidFill>
              </a:rPr>
              <a:t>Cartoo.com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a:t>Visualizing Textual Information: By Themes</a:t>
            </a:r>
          </a:p>
        </p:txBody>
      </p:sp>
      <p:graphicFrame>
        <p:nvGraphicFramePr>
          <p:cNvPr id="486409" name="Object 9"/>
          <p:cNvGraphicFramePr>
            <a:graphicFrameLocks noChangeAspect="1"/>
          </p:cNvGraphicFramePr>
          <p:nvPr>
            <p:ph idx="1"/>
          </p:nvPr>
        </p:nvGraphicFramePr>
        <p:xfrm>
          <a:off x="838200" y="1524000"/>
          <a:ext cx="7400925" cy="4540250"/>
        </p:xfrm>
        <a:graphic>
          <a:graphicData uri="http://schemas.openxmlformats.org/presentationml/2006/ole">
            <p:oleObj spid="_x0000_s486409" r:id="rId3" imgW="6428571" imgH="3943901" progId="">
              <p:embed/>
            </p:oleObj>
          </a:graphicData>
        </a:graphic>
      </p:graphicFrame>
      <p:sp>
        <p:nvSpPr>
          <p:cNvPr id="486411" name="Text Box 11"/>
          <p:cNvSpPr txBox="1">
            <a:spLocks noChangeArrowheads="1"/>
          </p:cNvSpPr>
          <p:nvPr/>
        </p:nvSpPr>
        <p:spPr bwMode="auto">
          <a:xfrm>
            <a:off x="3505200" y="6186488"/>
            <a:ext cx="2320925" cy="519112"/>
          </a:xfrm>
          <a:prstGeom prst="rect">
            <a:avLst/>
          </a:prstGeom>
          <a:noFill/>
          <a:ln w="9525">
            <a:noFill/>
            <a:miter lim="800000"/>
            <a:headEnd/>
            <a:tailEnd/>
          </a:ln>
          <a:effectLst/>
        </p:spPr>
        <p:txBody>
          <a:bodyPr wrap="none">
            <a:spAutoFit/>
          </a:bodyPr>
          <a:lstStyle/>
          <a:p>
            <a:r>
              <a:rPr lang="en-US" sz="2800" b="1">
                <a:solidFill>
                  <a:schemeClr val="bg1"/>
                </a:solidFill>
              </a:rPr>
              <a:t>Theme River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Why Are We Here? </a:t>
            </a:r>
          </a:p>
        </p:txBody>
      </p:sp>
      <p:pic>
        <p:nvPicPr>
          <p:cNvPr id="471050" name="Picture 10" descr="round-table"/>
          <p:cNvPicPr>
            <a:picLocks noChangeAspect="1" noChangeArrowheads="1"/>
          </p:cNvPicPr>
          <p:nvPr/>
        </p:nvPicPr>
        <p:blipFill>
          <a:blip r:embed="rId2" cstate="print"/>
          <a:srcRect/>
          <a:stretch>
            <a:fillRect/>
          </a:stretch>
        </p:blipFill>
        <p:spPr bwMode="auto">
          <a:xfrm>
            <a:off x="2176463" y="1600200"/>
            <a:ext cx="5138737" cy="5181600"/>
          </a:xfrm>
          <a:prstGeom prst="rect">
            <a:avLst/>
          </a:prstGeom>
          <a:noFill/>
        </p:spPr>
      </p:pic>
      <p:sp>
        <p:nvSpPr>
          <p:cNvPr id="471051" name="Text Box 11"/>
          <p:cNvSpPr txBox="1">
            <a:spLocks noChangeArrowheads="1"/>
          </p:cNvSpPr>
          <p:nvPr/>
        </p:nvSpPr>
        <p:spPr bwMode="auto">
          <a:xfrm>
            <a:off x="685800" y="1219200"/>
            <a:ext cx="8077200" cy="396875"/>
          </a:xfrm>
          <a:prstGeom prst="rect">
            <a:avLst/>
          </a:prstGeom>
          <a:noFill/>
          <a:ln w="9525">
            <a:noFill/>
            <a:miter lim="800000"/>
            <a:headEnd/>
            <a:tailEnd/>
          </a:ln>
          <a:effectLst/>
        </p:spPr>
        <p:txBody>
          <a:bodyPr>
            <a:spAutoFit/>
          </a:bodyPr>
          <a:lstStyle/>
          <a:p>
            <a:r>
              <a:rPr lang="en-US" sz="2000" b="1" i="1">
                <a:solidFill>
                  <a:schemeClr val="bg1"/>
                </a:solidFill>
              </a:rPr>
              <a:t>Let’s go round the table and introduce ourselves to each other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a:t>Visualizing Textual Information: By Themes</a:t>
            </a:r>
          </a:p>
        </p:txBody>
      </p:sp>
      <p:sp>
        <p:nvSpPr>
          <p:cNvPr id="488452" name="Text Box 4"/>
          <p:cNvSpPr txBox="1">
            <a:spLocks noChangeArrowheads="1"/>
          </p:cNvSpPr>
          <p:nvPr/>
        </p:nvSpPr>
        <p:spPr bwMode="auto">
          <a:xfrm>
            <a:off x="3986213" y="6186488"/>
            <a:ext cx="1271587" cy="519112"/>
          </a:xfrm>
          <a:prstGeom prst="rect">
            <a:avLst/>
          </a:prstGeom>
          <a:noFill/>
          <a:ln w="9525">
            <a:noFill/>
            <a:miter lim="800000"/>
            <a:headEnd/>
            <a:tailEnd/>
          </a:ln>
          <a:effectLst/>
        </p:spPr>
        <p:txBody>
          <a:bodyPr wrap="none">
            <a:spAutoFit/>
          </a:bodyPr>
          <a:lstStyle/>
          <a:p>
            <a:r>
              <a:rPr lang="en-US" sz="2800" b="1">
                <a:solidFill>
                  <a:schemeClr val="bg1"/>
                </a:solidFill>
              </a:rPr>
              <a:t>TIARA</a:t>
            </a:r>
          </a:p>
        </p:txBody>
      </p:sp>
      <p:pic>
        <p:nvPicPr>
          <p:cNvPr id="488454" name="Picture 6" descr="TIARA"/>
          <p:cNvPicPr>
            <a:picLocks noChangeAspect="1" noChangeArrowheads="1"/>
          </p:cNvPicPr>
          <p:nvPr/>
        </p:nvPicPr>
        <p:blipFill>
          <a:blip r:embed="rId2" cstate="print"/>
          <a:srcRect l="1677"/>
          <a:stretch>
            <a:fillRect/>
          </a:stretch>
        </p:blipFill>
        <p:spPr bwMode="auto">
          <a:xfrm>
            <a:off x="152400" y="1581150"/>
            <a:ext cx="8839200" cy="45148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53988" y="609600"/>
            <a:ext cx="8245475" cy="838200"/>
          </a:xfrm>
        </p:spPr>
        <p:txBody>
          <a:bodyPr/>
          <a:lstStyle/>
          <a:p>
            <a:r>
              <a:rPr lang="en-US"/>
              <a:t>Visualizing Textual Information: Major Challenges</a:t>
            </a:r>
          </a:p>
        </p:txBody>
      </p:sp>
      <p:sp>
        <p:nvSpPr>
          <p:cNvPr id="489501" name="Rectangle 29"/>
          <p:cNvSpPr>
            <a:spLocks noGrp="1" noChangeArrowheads="1"/>
          </p:cNvSpPr>
          <p:nvPr>
            <p:ph type="body" idx="1"/>
          </p:nvPr>
        </p:nvSpPr>
        <p:spPr/>
        <p:txBody>
          <a:bodyPr/>
          <a:lstStyle/>
          <a:p>
            <a:r>
              <a:rPr lang="en-US" b="1"/>
              <a:t>Which visual metaphors to use</a:t>
            </a:r>
          </a:p>
          <a:p>
            <a:pPr lvl="1"/>
            <a:r>
              <a:rPr lang="en-US"/>
              <a:t>Very much depending on user situations (e.g., data, task, and environment)</a:t>
            </a:r>
          </a:p>
          <a:p>
            <a:r>
              <a:rPr lang="en-US" b="1"/>
              <a:t>How to switch between visualizations</a:t>
            </a:r>
          </a:p>
          <a:p>
            <a:pPr lvl="1"/>
            <a:r>
              <a:rPr lang="en-US"/>
              <a:t>From words </a:t>
            </a:r>
            <a:r>
              <a:rPr lang="en-US">
                <a:sym typeface="Wingdings" pitchFamily="2" charset="2"/>
              </a:rPr>
              <a:t> </a:t>
            </a:r>
            <a:r>
              <a:rPr lang="en-US"/>
              <a:t>phrases </a:t>
            </a:r>
            <a:r>
              <a:rPr lang="en-US">
                <a:sym typeface="Wingdings" pitchFamily="2" charset="2"/>
              </a:rPr>
              <a:t> </a:t>
            </a:r>
            <a:r>
              <a:rPr lang="en-US"/>
              <a:t>themes </a:t>
            </a:r>
            <a:r>
              <a:rPr lang="en-US">
                <a:sym typeface="Wingdings" pitchFamily="2" charset="2"/>
              </a:rPr>
              <a:t> documents</a:t>
            </a:r>
            <a:endParaRPr lang="en-US"/>
          </a:p>
          <a:p>
            <a:r>
              <a:rPr lang="en-US" b="1"/>
              <a:t>How to get something different than what I am seeing</a:t>
            </a:r>
          </a:p>
          <a:p>
            <a:pPr lvl="1"/>
            <a:r>
              <a:rPr lang="en-US"/>
              <a:t>How to tell the text analytic engine</a:t>
            </a:r>
          </a:p>
        </p:txBody>
      </p:sp>
      <p:sp>
        <p:nvSpPr>
          <p:cNvPr id="489489" name="Oval 17"/>
          <p:cNvSpPr>
            <a:spLocks noChangeArrowheads="1"/>
          </p:cNvSpPr>
          <p:nvPr/>
        </p:nvSpPr>
        <p:spPr bwMode="auto">
          <a:xfrm>
            <a:off x="1166813" y="5181600"/>
            <a:ext cx="5486400" cy="1371600"/>
          </a:xfrm>
          <a:prstGeom prst="ellipse">
            <a:avLst/>
          </a:prstGeom>
          <a:noFill/>
          <a:ln w="9525" cap="rnd">
            <a:solidFill>
              <a:srgbClr val="000000"/>
            </a:solidFill>
            <a:prstDash val="sysDot"/>
            <a:round/>
            <a:headEnd/>
            <a:tailEnd/>
          </a:ln>
          <a:effectLst/>
        </p:spPr>
        <p:txBody>
          <a:bodyPr wrap="none" anchor="ctr"/>
          <a:lstStyle/>
          <a:p>
            <a:endParaRPr lang="en-US"/>
          </a:p>
        </p:txBody>
      </p:sp>
      <p:pic>
        <p:nvPicPr>
          <p:cNvPr id="489491" name="Picture 19" descr="ac0019-48"/>
          <p:cNvPicPr>
            <a:picLocks noChangeAspect="1" noChangeArrowheads="1"/>
          </p:cNvPicPr>
          <p:nvPr/>
        </p:nvPicPr>
        <p:blipFill>
          <a:blip r:embed="rId2" cstate="print"/>
          <a:srcRect/>
          <a:stretch>
            <a:fillRect/>
          </a:stretch>
        </p:blipFill>
        <p:spPr bwMode="auto">
          <a:xfrm>
            <a:off x="7086600" y="4267200"/>
            <a:ext cx="914400" cy="914400"/>
          </a:xfrm>
          <a:prstGeom prst="rect">
            <a:avLst/>
          </a:prstGeom>
          <a:noFill/>
        </p:spPr>
      </p:pic>
      <p:sp>
        <p:nvSpPr>
          <p:cNvPr id="489493" name="Text Box 21"/>
          <p:cNvSpPr txBox="1">
            <a:spLocks noChangeArrowheads="1"/>
          </p:cNvSpPr>
          <p:nvPr/>
        </p:nvSpPr>
        <p:spPr bwMode="auto">
          <a:xfrm>
            <a:off x="1828800" y="5715000"/>
            <a:ext cx="1733550" cy="366713"/>
          </a:xfrm>
          <a:prstGeom prst="rect">
            <a:avLst/>
          </a:prstGeom>
          <a:solidFill>
            <a:srgbClr val="DDDDDD"/>
          </a:solidFill>
          <a:ln w="9525">
            <a:noFill/>
            <a:miter lim="800000"/>
            <a:headEnd/>
            <a:tailEnd/>
          </a:ln>
          <a:effectLst/>
        </p:spPr>
        <p:txBody>
          <a:bodyPr wrap="none">
            <a:spAutoFit/>
          </a:bodyPr>
          <a:lstStyle/>
          <a:p>
            <a:r>
              <a:rPr lang="en-US" b="1">
                <a:solidFill>
                  <a:srgbClr val="000000"/>
                </a:solidFill>
              </a:rPr>
              <a:t>Text Analytics</a:t>
            </a:r>
          </a:p>
        </p:txBody>
      </p:sp>
      <p:sp>
        <p:nvSpPr>
          <p:cNvPr id="489495" name="Line 23"/>
          <p:cNvSpPr>
            <a:spLocks noChangeShapeType="1"/>
          </p:cNvSpPr>
          <p:nvPr/>
        </p:nvSpPr>
        <p:spPr bwMode="auto">
          <a:xfrm>
            <a:off x="1166813" y="5867400"/>
            <a:ext cx="585787" cy="0"/>
          </a:xfrm>
          <a:prstGeom prst="line">
            <a:avLst/>
          </a:prstGeom>
          <a:noFill/>
          <a:ln w="9525">
            <a:solidFill>
              <a:srgbClr val="000000"/>
            </a:solidFill>
            <a:round/>
            <a:headEnd/>
            <a:tailEnd type="triangle" w="med" len="med"/>
          </a:ln>
          <a:effectLst/>
        </p:spPr>
        <p:txBody>
          <a:bodyPr/>
          <a:lstStyle/>
          <a:p>
            <a:endParaRPr lang="en-US"/>
          </a:p>
        </p:txBody>
      </p:sp>
      <p:sp>
        <p:nvSpPr>
          <p:cNvPr id="489496" name="Line 24"/>
          <p:cNvSpPr>
            <a:spLocks noChangeShapeType="1"/>
          </p:cNvSpPr>
          <p:nvPr/>
        </p:nvSpPr>
        <p:spPr bwMode="auto">
          <a:xfrm>
            <a:off x="3581400" y="5867400"/>
            <a:ext cx="762000" cy="0"/>
          </a:xfrm>
          <a:prstGeom prst="line">
            <a:avLst/>
          </a:prstGeom>
          <a:noFill/>
          <a:ln w="9525">
            <a:solidFill>
              <a:srgbClr val="000000"/>
            </a:solidFill>
            <a:round/>
            <a:headEnd/>
            <a:tailEnd type="triangle" w="med" len="med"/>
          </a:ln>
          <a:effectLst/>
        </p:spPr>
        <p:txBody>
          <a:bodyPr/>
          <a:lstStyle/>
          <a:p>
            <a:endParaRPr lang="en-US"/>
          </a:p>
        </p:txBody>
      </p:sp>
      <p:sp>
        <p:nvSpPr>
          <p:cNvPr id="489502" name="Text Box 30"/>
          <p:cNvSpPr txBox="1">
            <a:spLocks noChangeArrowheads="1"/>
          </p:cNvSpPr>
          <p:nvPr/>
        </p:nvSpPr>
        <p:spPr bwMode="auto">
          <a:xfrm>
            <a:off x="4362450" y="5715000"/>
            <a:ext cx="1581150" cy="366713"/>
          </a:xfrm>
          <a:prstGeom prst="rect">
            <a:avLst/>
          </a:prstGeom>
          <a:solidFill>
            <a:srgbClr val="DDDDDD"/>
          </a:solidFill>
          <a:ln w="9525">
            <a:noFill/>
            <a:miter lim="800000"/>
            <a:headEnd/>
            <a:tailEnd/>
          </a:ln>
          <a:effectLst/>
        </p:spPr>
        <p:txBody>
          <a:bodyPr wrap="none">
            <a:spAutoFit/>
          </a:bodyPr>
          <a:lstStyle/>
          <a:p>
            <a:r>
              <a:rPr lang="en-US" b="1">
                <a:solidFill>
                  <a:srgbClr val="000000"/>
                </a:solidFill>
              </a:rPr>
              <a:t>Visualization</a:t>
            </a:r>
          </a:p>
        </p:txBody>
      </p:sp>
      <p:sp>
        <p:nvSpPr>
          <p:cNvPr id="489503" name="Line 31"/>
          <p:cNvSpPr>
            <a:spLocks noChangeShapeType="1"/>
          </p:cNvSpPr>
          <p:nvPr/>
        </p:nvSpPr>
        <p:spPr bwMode="auto">
          <a:xfrm>
            <a:off x="5943600" y="5867400"/>
            <a:ext cx="609600" cy="0"/>
          </a:xfrm>
          <a:prstGeom prst="line">
            <a:avLst/>
          </a:prstGeom>
          <a:noFill/>
          <a:ln w="9525">
            <a:solidFill>
              <a:srgbClr val="000000"/>
            </a:solidFill>
            <a:round/>
            <a:headEnd/>
            <a:tailEnd type="triangle" w="med" len="med"/>
          </a:ln>
          <a:effectLst/>
        </p:spPr>
        <p:txBody>
          <a:bodyPr/>
          <a:lstStyle/>
          <a:p>
            <a:endParaRPr lang="en-US"/>
          </a:p>
        </p:txBody>
      </p:sp>
      <p:pic>
        <p:nvPicPr>
          <p:cNvPr id="489504" name="Picture 32"/>
          <p:cNvPicPr>
            <a:picLocks noChangeAspect="1" noChangeArrowheads="1"/>
          </p:cNvPicPr>
          <p:nvPr/>
        </p:nvPicPr>
        <p:blipFill>
          <a:blip r:embed="rId3" cstate="print"/>
          <a:srcRect/>
          <a:stretch>
            <a:fillRect/>
          </a:stretch>
        </p:blipFill>
        <p:spPr bwMode="auto">
          <a:xfrm>
            <a:off x="76200" y="4953000"/>
            <a:ext cx="1090613" cy="1454150"/>
          </a:xfrm>
          <a:prstGeom prst="rect">
            <a:avLst/>
          </a:prstGeom>
          <a:noFill/>
          <a:ln w="9525">
            <a:noFill/>
            <a:round/>
            <a:headEnd/>
            <a:tailEnd/>
          </a:ln>
          <a:effectLst/>
        </p:spPr>
      </p:pic>
      <p:pic>
        <p:nvPicPr>
          <p:cNvPr id="489506" name="Picture 34" descr="fig7"/>
          <p:cNvPicPr>
            <a:picLocks noChangeAspect="1" noChangeArrowheads="1"/>
          </p:cNvPicPr>
          <p:nvPr/>
        </p:nvPicPr>
        <p:blipFill>
          <a:blip r:embed="rId4" cstate="print"/>
          <a:srcRect/>
          <a:stretch>
            <a:fillRect/>
          </a:stretch>
        </p:blipFill>
        <p:spPr bwMode="auto">
          <a:xfrm>
            <a:off x="6553200" y="5257800"/>
            <a:ext cx="2514600" cy="1096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a:t>So We Are at this Workshop to Figure out… </a:t>
            </a:r>
          </a:p>
        </p:txBody>
      </p:sp>
      <p:sp>
        <p:nvSpPr>
          <p:cNvPr id="491523" name="Text Box 3"/>
          <p:cNvSpPr txBox="1">
            <a:spLocks noChangeArrowheads="1"/>
          </p:cNvSpPr>
          <p:nvPr/>
        </p:nvSpPr>
        <p:spPr bwMode="auto">
          <a:xfrm>
            <a:off x="76200" y="2133600"/>
            <a:ext cx="8951913" cy="579438"/>
          </a:xfrm>
          <a:prstGeom prst="rect">
            <a:avLst/>
          </a:prstGeom>
          <a:noFill/>
          <a:ln w="9525">
            <a:noFill/>
            <a:miter lim="800000"/>
            <a:headEnd/>
            <a:tailEnd/>
          </a:ln>
          <a:effectLst/>
        </p:spPr>
        <p:txBody>
          <a:bodyPr wrap="none">
            <a:spAutoFit/>
          </a:bodyPr>
          <a:lstStyle/>
          <a:p>
            <a:r>
              <a:rPr lang="en-US" sz="3200" b="1">
                <a:solidFill>
                  <a:schemeClr val="bg1"/>
                </a:solidFill>
              </a:rPr>
              <a:t>Intelligent Visual Interfaces for Text Analytics</a:t>
            </a:r>
          </a:p>
        </p:txBody>
      </p:sp>
      <p:sp>
        <p:nvSpPr>
          <p:cNvPr id="491526" name="Line 6"/>
          <p:cNvSpPr>
            <a:spLocks noChangeShapeType="1"/>
          </p:cNvSpPr>
          <p:nvPr/>
        </p:nvSpPr>
        <p:spPr bwMode="auto">
          <a:xfrm>
            <a:off x="0" y="2743200"/>
            <a:ext cx="2209800" cy="0"/>
          </a:xfrm>
          <a:prstGeom prst="line">
            <a:avLst/>
          </a:prstGeom>
          <a:noFill/>
          <a:ln w="57150">
            <a:solidFill>
              <a:srgbClr val="FF3300"/>
            </a:solidFill>
            <a:round/>
            <a:headEnd/>
            <a:tailEnd/>
          </a:ln>
          <a:effectLst/>
        </p:spPr>
        <p:txBody>
          <a:bodyPr/>
          <a:lstStyle/>
          <a:p>
            <a:endParaRPr lang="en-US"/>
          </a:p>
        </p:txBody>
      </p:sp>
      <p:sp>
        <p:nvSpPr>
          <p:cNvPr id="491527" name="Text Box 7"/>
          <p:cNvSpPr txBox="1">
            <a:spLocks noChangeArrowheads="1"/>
          </p:cNvSpPr>
          <p:nvPr/>
        </p:nvSpPr>
        <p:spPr bwMode="auto">
          <a:xfrm>
            <a:off x="746125" y="2819400"/>
            <a:ext cx="493713" cy="701675"/>
          </a:xfrm>
          <a:prstGeom prst="rect">
            <a:avLst/>
          </a:prstGeom>
          <a:noFill/>
          <a:ln w="9525">
            <a:noFill/>
            <a:miter lim="800000"/>
            <a:headEnd/>
            <a:tailEnd/>
          </a:ln>
          <a:effectLst/>
        </p:spPr>
        <p:txBody>
          <a:bodyPr wrap="none">
            <a:spAutoFit/>
          </a:bodyPr>
          <a:lstStyle/>
          <a:p>
            <a:r>
              <a:rPr lang="en-US" sz="4000" b="1">
                <a:solidFill>
                  <a:srgbClr val="FF3300"/>
                </a:solidFill>
              </a:rPr>
              <a:t>?</a:t>
            </a:r>
          </a:p>
        </p:txBody>
      </p:sp>
      <p:grpSp>
        <p:nvGrpSpPr>
          <p:cNvPr id="491530" name="Group 10"/>
          <p:cNvGrpSpPr>
            <a:grpSpLocks/>
          </p:cNvGrpSpPr>
          <p:nvPr/>
        </p:nvGrpSpPr>
        <p:grpSpPr bwMode="auto">
          <a:xfrm>
            <a:off x="1752600" y="3124200"/>
            <a:ext cx="5368925" cy="3262313"/>
            <a:chOff x="1104" y="1968"/>
            <a:chExt cx="3382" cy="2055"/>
          </a:xfrm>
        </p:grpSpPr>
        <p:pic>
          <p:nvPicPr>
            <p:cNvPr id="491528" name="Picture 8" descr="handshake cartoon"/>
            <p:cNvPicPr>
              <a:picLocks noChangeAspect="1" noChangeArrowheads="1"/>
            </p:cNvPicPr>
            <p:nvPr/>
          </p:nvPicPr>
          <p:blipFill>
            <a:blip r:embed="rId2" cstate="print"/>
            <a:srcRect/>
            <a:stretch>
              <a:fillRect/>
            </a:stretch>
          </p:blipFill>
          <p:spPr bwMode="auto">
            <a:xfrm>
              <a:off x="1680" y="1968"/>
              <a:ext cx="2400" cy="1578"/>
            </a:xfrm>
            <a:prstGeom prst="rect">
              <a:avLst/>
            </a:prstGeom>
            <a:noFill/>
          </p:spPr>
        </p:pic>
        <p:sp>
          <p:nvSpPr>
            <p:cNvPr id="491529" name="Text Box 9"/>
            <p:cNvSpPr txBox="1">
              <a:spLocks noChangeArrowheads="1"/>
            </p:cNvSpPr>
            <p:nvPr/>
          </p:nvSpPr>
          <p:spPr bwMode="auto">
            <a:xfrm>
              <a:off x="1104" y="3696"/>
              <a:ext cx="3382" cy="327"/>
            </a:xfrm>
            <a:prstGeom prst="rect">
              <a:avLst/>
            </a:prstGeom>
            <a:noFill/>
            <a:ln w="9525">
              <a:noFill/>
              <a:miter lim="800000"/>
              <a:headEnd/>
              <a:tailEnd/>
            </a:ln>
            <a:effectLst/>
          </p:spPr>
          <p:txBody>
            <a:bodyPr wrap="none">
              <a:spAutoFit/>
            </a:bodyPr>
            <a:lstStyle/>
            <a:p>
              <a:r>
                <a:rPr lang="en-US" sz="2800" b="1">
                  <a:solidFill>
                    <a:srgbClr val="0066FF"/>
                  </a:solidFill>
                  <a:latin typeface="Comic Sans MS" pitchFamily="66" charset="0"/>
                </a:rPr>
                <a:t>Visualization + Text Analytics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26"/>
                                        </p:tgtEl>
                                        <p:attrNameLst>
                                          <p:attrName>style.visibility</p:attrName>
                                        </p:attrNameLst>
                                      </p:cBhvr>
                                      <p:to>
                                        <p:strVal val="visible"/>
                                      </p:to>
                                    </p:set>
                                    <p:animEffect transition="in" filter="wipe(left)">
                                      <p:cBhvr>
                                        <p:cTn id="7" dur="500"/>
                                        <p:tgtEl>
                                          <p:spTgt spid="4915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15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91530"/>
                                        </p:tgtEl>
                                        <p:attrNameLst>
                                          <p:attrName>style.visibility</p:attrName>
                                        </p:attrNameLst>
                                      </p:cBhvr>
                                      <p:to>
                                        <p:strVal val="visible"/>
                                      </p:to>
                                    </p:set>
                                    <p:animEffect transition="in" filter="dissolve">
                                      <p:cBhvr>
                                        <p:cTn id="15" dur="500"/>
                                        <p:tgtEl>
                                          <p:spTgt spid="49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6" grpId="0" animBg="1"/>
      <p:bldP spid="4915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a:t>Workshop Summary</a:t>
            </a:r>
          </a:p>
        </p:txBody>
      </p:sp>
      <p:sp>
        <p:nvSpPr>
          <p:cNvPr id="492547" name="Rectangle 3"/>
          <p:cNvSpPr>
            <a:spLocks noGrp="1" noChangeArrowheads="1"/>
          </p:cNvSpPr>
          <p:nvPr>
            <p:ph type="body" idx="1"/>
          </p:nvPr>
        </p:nvSpPr>
        <p:spPr/>
        <p:txBody>
          <a:bodyPr/>
          <a:lstStyle/>
          <a:p>
            <a:r>
              <a:rPr lang="en-US" b="1"/>
              <a:t>11 presentations in three (3) sessions</a:t>
            </a:r>
          </a:p>
          <a:p>
            <a:pPr lvl="1"/>
            <a:r>
              <a:rPr lang="en-US"/>
              <a:t>Interactive Text Analytics (Session Chair: Huamin Qu)</a:t>
            </a:r>
          </a:p>
          <a:p>
            <a:pPr lvl="1"/>
            <a:r>
              <a:rPr lang="en-US"/>
              <a:t>Space and Time (Session Chair: Giuseppe Carenini) </a:t>
            </a:r>
          </a:p>
          <a:p>
            <a:pPr lvl="1"/>
            <a:r>
              <a:rPr lang="en-US"/>
              <a:t>Visual Text Summarization (Session Chair: Shixia Liu)</a:t>
            </a:r>
          </a:p>
          <a:p>
            <a:pPr lvl="1"/>
            <a:endParaRPr lang="en-US"/>
          </a:p>
          <a:p>
            <a:r>
              <a:rPr lang="en-US" b="1"/>
              <a:t>Group discussions</a:t>
            </a:r>
            <a:r>
              <a:rPr lang="en-US"/>
              <a:t> </a:t>
            </a:r>
          </a:p>
          <a:p>
            <a:pPr lvl="1"/>
            <a:r>
              <a:rPr lang="en-US"/>
              <a:t>Focus areas and future directions (Session Chair: Pak Chung Wong)</a:t>
            </a:r>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a:t>Let’s Start with This… </a:t>
            </a:r>
          </a:p>
        </p:txBody>
      </p:sp>
      <p:sp>
        <p:nvSpPr>
          <p:cNvPr id="472069" name="Text Box 5"/>
          <p:cNvSpPr txBox="1">
            <a:spLocks noChangeArrowheads="1"/>
          </p:cNvSpPr>
          <p:nvPr/>
        </p:nvSpPr>
        <p:spPr bwMode="auto">
          <a:xfrm>
            <a:off x="76200" y="3124200"/>
            <a:ext cx="8951913" cy="579438"/>
          </a:xfrm>
          <a:prstGeom prst="rect">
            <a:avLst/>
          </a:prstGeom>
          <a:noFill/>
          <a:ln w="9525">
            <a:noFill/>
            <a:miter lim="800000"/>
            <a:headEnd/>
            <a:tailEnd/>
          </a:ln>
          <a:effectLst/>
        </p:spPr>
        <p:txBody>
          <a:bodyPr wrap="none">
            <a:spAutoFit/>
          </a:bodyPr>
          <a:lstStyle/>
          <a:p>
            <a:r>
              <a:rPr lang="en-US" sz="3200" b="1">
                <a:solidFill>
                  <a:schemeClr val="bg1"/>
                </a:solidFill>
              </a:rPr>
              <a:t>Intelligent Visual Interfaces for Text Analytics</a:t>
            </a:r>
          </a:p>
        </p:txBody>
      </p:sp>
      <p:sp>
        <p:nvSpPr>
          <p:cNvPr id="472070" name="Text Box 6"/>
          <p:cNvSpPr txBox="1">
            <a:spLocks noChangeArrowheads="1"/>
          </p:cNvSpPr>
          <p:nvPr/>
        </p:nvSpPr>
        <p:spPr bwMode="auto">
          <a:xfrm>
            <a:off x="6096000" y="3124200"/>
            <a:ext cx="2933700" cy="579438"/>
          </a:xfrm>
          <a:prstGeom prst="rect">
            <a:avLst/>
          </a:prstGeom>
          <a:noFill/>
          <a:ln w="9525">
            <a:noFill/>
            <a:miter lim="800000"/>
            <a:headEnd/>
            <a:tailEnd/>
          </a:ln>
          <a:effectLst/>
        </p:spPr>
        <p:txBody>
          <a:bodyPr wrap="none">
            <a:spAutoFit/>
          </a:bodyPr>
          <a:lstStyle/>
          <a:p>
            <a:r>
              <a:rPr lang="en-US" sz="3200" b="1">
                <a:solidFill>
                  <a:srgbClr val="0066FF"/>
                </a:solidFill>
              </a:rPr>
              <a:t>Text Analytics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Text Analytics: Our Understanding</a:t>
            </a:r>
          </a:p>
        </p:txBody>
      </p:sp>
      <p:sp>
        <p:nvSpPr>
          <p:cNvPr id="449540" name="Text Box 4"/>
          <p:cNvSpPr txBox="1">
            <a:spLocks noChangeArrowheads="1"/>
          </p:cNvSpPr>
          <p:nvPr/>
        </p:nvSpPr>
        <p:spPr bwMode="auto">
          <a:xfrm>
            <a:off x="1066800" y="1447800"/>
            <a:ext cx="7532688" cy="396875"/>
          </a:xfrm>
          <a:prstGeom prst="rect">
            <a:avLst/>
          </a:prstGeom>
          <a:noFill/>
          <a:ln w="9525">
            <a:noFill/>
            <a:miter lim="800000"/>
            <a:headEnd/>
            <a:tailEnd/>
          </a:ln>
          <a:effectLst/>
        </p:spPr>
        <p:txBody>
          <a:bodyPr wrap="none">
            <a:spAutoFit/>
          </a:bodyPr>
          <a:lstStyle/>
          <a:p>
            <a:r>
              <a:rPr lang="en-US" sz="2000" b="1">
                <a:solidFill>
                  <a:schemeClr val="bg1"/>
                </a:solidFill>
                <a:latin typeface="Comic Sans MS" pitchFamily="66" charset="0"/>
              </a:rPr>
              <a:t>How can I find information buried inside the piles of text?</a:t>
            </a:r>
          </a:p>
        </p:txBody>
      </p:sp>
      <p:pic>
        <p:nvPicPr>
          <p:cNvPr id="449541" name="Picture 5" descr="GoogleList"/>
          <p:cNvPicPr>
            <a:picLocks noChangeAspect="1" noChangeArrowheads="1"/>
          </p:cNvPicPr>
          <p:nvPr/>
        </p:nvPicPr>
        <p:blipFill>
          <a:blip r:embed="rId2" cstate="print"/>
          <a:srcRect/>
          <a:stretch>
            <a:fillRect/>
          </a:stretch>
        </p:blipFill>
        <p:spPr bwMode="auto">
          <a:xfrm>
            <a:off x="2514600" y="2057400"/>
            <a:ext cx="4343400" cy="4108450"/>
          </a:xfrm>
          <a:prstGeom prst="rect">
            <a:avLst/>
          </a:prstGeom>
          <a:noFill/>
        </p:spPr>
      </p:pic>
      <p:sp>
        <p:nvSpPr>
          <p:cNvPr id="449547" name="Text Box 11"/>
          <p:cNvSpPr txBox="1">
            <a:spLocks noChangeArrowheads="1"/>
          </p:cNvSpPr>
          <p:nvPr/>
        </p:nvSpPr>
        <p:spPr bwMode="auto">
          <a:xfrm>
            <a:off x="4038600" y="6262688"/>
            <a:ext cx="1371600" cy="519112"/>
          </a:xfrm>
          <a:prstGeom prst="rect">
            <a:avLst/>
          </a:prstGeom>
          <a:noFill/>
          <a:ln w="9525">
            <a:noFill/>
            <a:miter lim="800000"/>
            <a:headEnd/>
            <a:tailEnd/>
          </a:ln>
          <a:effectLst/>
        </p:spPr>
        <p:txBody>
          <a:bodyPr wrap="none">
            <a:spAutoFit/>
          </a:bodyPr>
          <a:lstStyle/>
          <a:p>
            <a:r>
              <a:rPr lang="en-US" sz="2800" b="1">
                <a:solidFill>
                  <a:schemeClr val="bg1"/>
                </a:solidFill>
              </a:rPr>
              <a:t>Search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t>Text Analytics: Our Understanding </a:t>
            </a:r>
          </a:p>
        </p:txBody>
      </p:sp>
      <p:graphicFrame>
        <p:nvGraphicFramePr>
          <p:cNvPr id="446523" name="Group 59"/>
          <p:cNvGraphicFramePr>
            <a:graphicFrameLocks noGrp="1"/>
          </p:cNvGraphicFramePr>
          <p:nvPr/>
        </p:nvGraphicFramePr>
        <p:xfrm>
          <a:off x="304800" y="2133600"/>
          <a:ext cx="8610600" cy="2357438"/>
        </p:xfrm>
        <a:graphic>
          <a:graphicData uri="http://schemas.openxmlformats.org/drawingml/2006/table">
            <a:tbl>
              <a:tblPr/>
              <a:tblGrid>
                <a:gridCol w="2711450"/>
                <a:gridCol w="3108325"/>
                <a:gridCol w="2790825"/>
              </a:tblGrid>
              <a:tr h="235743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chemeClr val="bg1"/>
                          </a:solidFill>
                          <a:effectLst/>
                          <a:latin typeface="Arial" charset="0"/>
                          <a:cs typeface="Arial" charset="0"/>
                        </a:rPr>
                        <a:t>What’s inside the NHTSA Data</a:t>
                      </a:r>
                      <a:r>
                        <a:rPr kumimoji="0" lang="en-US" sz="2000" b="0" i="0" u="none" strike="noStrike" cap="none" normalizeH="0" baseline="0" smtClean="0">
                          <a:ln>
                            <a:noFill/>
                          </a:ln>
                          <a:solidFill>
                            <a:schemeClr val="bg1"/>
                          </a:solidFill>
                          <a:effectLst/>
                          <a:latin typeface="Arial" charset="0"/>
                          <a:cs typeface="Arial" charset="0"/>
                        </a:rPr>
                        <a:t>: </a:t>
                      </a:r>
                      <a:br>
                        <a:rPr kumimoji="0" lang="en-US" sz="2000" b="0" i="0" u="none" strike="noStrike" cap="none" normalizeH="0" baseline="0" smtClean="0">
                          <a:ln>
                            <a:noFill/>
                          </a:ln>
                          <a:solidFill>
                            <a:schemeClr val="bg1"/>
                          </a:solidFill>
                          <a:effectLst/>
                          <a:latin typeface="Arial" charset="0"/>
                          <a:cs typeface="Arial" charset="0"/>
                        </a:rPr>
                      </a:br>
                      <a:endParaRPr kumimoji="0" lang="en-US" sz="2000" b="0"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450,000+ documents</a:t>
                      </a: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114300" marR="0" lvl="1" indent="0" algn="l" defTabSz="914400" rtl="0" eaLnBrk="1" fontAlgn="base" latinLnBrk="0" hangingPunct="1">
                        <a:lnSpc>
                          <a:spcPct val="100000"/>
                        </a:lnSpc>
                        <a:spcBef>
                          <a:spcPct val="25000"/>
                        </a:spcBef>
                        <a:spcAft>
                          <a:spcPct val="15000"/>
                        </a:spcAft>
                        <a:buClr>
                          <a:schemeClr val="bg1"/>
                        </a:buClr>
                        <a:buSzTx/>
                        <a:buFont typeface="Arial" charset="0"/>
                        <a:buNone/>
                        <a:tabLst/>
                      </a:pPr>
                      <a:r>
                        <a:rPr kumimoji="0" lang="en-US" sz="2000" b="1" i="0" u="none" strike="noStrike" cap="none" normalizeH="0" baseline="0" smtClean="0">
                          <a:ln>
                            <a:noFill/>
                          </a:ln>
                          <a:solidFill>
                            <a:schemeClr val="bg1"/>
                          </a:solidFill>
                          <a:effectLst/>
                          <a:latin typeface="Arial" charset="0"/>
                          <a:cs typeface="Arial" charset="0"/>
                        </a:rPr>
                        <a:t>What are the major causes of injuries</a:t>
                      </a:r>
                    </a:p>
                    <a:p>
                      <a:pPr marL="114300" marR="0" lvl="1" indent="0" algn="l" defTabSz="914400" rtl="0" eaLnBrk="1" fontAlgn="base" latinLnBrk="0" hangingPunct="1">
                        <a:lnSpc>
                          <a:spcPct val="100000"/>
                        </a:lnSpc>
                        <a:spcBef>
                          <a:spcPct val="25000"/>
                        </a:spcBef>
                        <a:spcAft>
                          <a:spcPct val="15000"/>
                        </a:spcAft>
                        <a:buClr>
                          <a:schemeClr val="bg1"/>
                        </a:buClr>
                        <a:buSzTx/>
                        <a:buFont typeface="Arial" charset="0"/>
                        <a:buNone/>
                        <a:tabLst/>
                      </a:pPr>
                      <a:endParaRPr kumimoji="0" lang="en-US" sz="1200" b="1"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70,000+ patient emergency room records</a:t>
                      </a: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chemeClr val="bg1"/>
                          </a:solidFill>
                          <a:effectLst/>
                          <a:latin typeface="Arial" charset="0"/>
                          <a:cs typeface="Arial" charset="0"/>
                        </a:rPr>
                        <a:t>What did my customers say about my hotels</a:t>
                      </a:r>
                      <a:endParaRPr kumimoji="0" lang="en-US" sz="2000" b="0"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3000+ customer-posted reviews</a:t>
                      </a: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r>
            </a:tbl>
          </a:graphicData>
        </a:graphic>
      </p:graphicFrame>
      <p:sp>
        <p:nvSpPr>
          <p:cNvPr id="446516" name="Text Box 52"/>
          <p:cNvSpPr txBox="1">
            <a:spLocks noChangeArrowheads="1"/>
          </p:cNvSpPr>
          <p:nvPr/>
        </p:nvSpPr>
        <p:spPr bwMode="auto">
          <a:xfrm>
            <a:off x="3124200" y="1295400"/>
            <a:ext cx="2701925" cy="396875"/>
          </a:xfrm>
          <a:prstGeom prst="rect">
            <a:avLst/>
          </a:prstGeom>
          <a:noFill/>
          <a:ln w="9525">
            <a:noFill/>
            <a:miter lim="800000"/>
            <a:headEnd/>
            <a:tailEnd/>
          </a:ln>
          <a:effectLst/>
        </p:spPr>
        <p:txBody>
          <a:bodyPr wrap="none">
            <a:spAutoFit/>
          </a:bodyPr>
          <a:lstStyle/>
          <a:p>
            <a:r>
              <a:rPr lang="en-US" sz="2000" b="1">
                <a:solidFill>
                  <a:schemeClr val="bg1"/>
                </a:solidFill>
                <a:latin typeface="Comic Sans MS" pitchFamily="66" charset="0"/>
              </a:rPr>
              <a:t>What is in my text?</a:t>
            </a:r>
          </a:p>
        </p:txBody>
      </p:sp>
      <p:sp>
        <p:nvSpPr>
          <p:cNvPr id="446521" name="Text Box 57"/>
          <p:cNvSpPr txBox="1">
            <a:spLocks noChangeArrowheads="1"/>
          </p:cNvSpPr>
          <p:nvPr/>
        </p:nvSpPr>
        <p:spPr bwMode="auto">
          <a:xfrm>
            <a:off x="2911475" y="6262688"/>
            <a:ext cx="3565525" cy="519112"/>
          </a:xfrm>
          <a:prstGeom prst="rect">
            <a:avLst/>
          </a:prstGeom>
          <a:noFill/>
          <a:ln w="9525">
            <a:noFill/>
            <a:miter lim="800000"/>
            <a:headEnd/>
            <a:tailEnd/>
          </a:ln>
          <a:effectLst/>
        </p:spPr>
        <p:txBody>
          <a:bodyPr wrap="none">
            <a:spAutoFit/>
          </a:bodyPr>
          <a:lstStyle/>
          <a:p>
            <a:r>
              <a:rPr lang="en-US" sz="2800" b="1">
                <a:solidFill>
                  <a:schemeClr val="bg1"/>
                </a:solidFill>
              </a:rPr>
              <a:t>Text Summarization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Text Analytics: Our Understanding </a:t>
            </a:r>
          </a:p>
        </p:txBody>
      </p:sp>
      <p:graphicFrame>
        <p:nvGraphicFramePr>
          <p:cNvPr id="477211" name="Group 27"/>
          <p:cNvGraphicFramePr>
            <a:graphicFrameLocks noGrp="1"/>
          </p:cNvGraphicFramePr>
          <p:nvPr/>
        </p:nvGraphicFramePr>
        <p:xfrm>
          <a:off x="304800" y="2133600"/>
          <a:ext cx="8610600" cy="2357438"/>
        </p:xfrm>
        <a:graphic>
          <a:graphicData uri="http://schemas.openxmlformats.org/drawingml/2006/table">
            <a:tbl>
              <a:tblPr/>
              <a:tblGrid>
                <a:gridCol w="3124200"/>
                <a:gridCol w="2695575"/>
                <a:gridCol w="2790825"/>
              </a:tblGrid>
              <a:tr h="235743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chemeClr val="bg1"/>
                          </a:solidFill>
                          <a:effectLst/>
                          <a:latin typeface="Arial" charset="0"/>
                          <a:cs typeface="Arial" charset="0"/>
                        </a:rPr>
                        <a:t>Which hotel features do my customers like/dislike</a:t>
                      </a:r>
                      <a:endParaRPr kumimoji="0" lang="en-US" sz="2000" b="0"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3000+ customer reviews</a:t>
                      </a:r>
                    </a:p>
                    <a:p>
                      <a:pPr marL="0" marR="0" lvl="0" indent="0" algn="l" defTabSz="914400" rtl="0" eaLnBrk="1" fontAlgn="base" latinLnBrk="0" hangingPunct="1">
                        <a:lnSpc>
                          <a:spcPct val="100000"/>
                        </a:lnSpc>
                        <a:spcBef>
                          <a:spcPct val="0"/>
                        </a:spcBef>
                        <a:spcAft>
                          <a:spcPct val="0"/>
                        </a:spcAft>
                        <a:buClr>
                          <a:schemeClr val="bg1"/>
                        </a:buClr>
                        <a:buSzTx/>
                        <a:buFontTx/>
                        <a:buChar char="•"/>
                        <a:tabLst/>
                      </a:pPr>
                      <a:endParaRPr kumimoji="0" lang="en-US" sz="2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chemeClr val="bg1"/>
                          </a:solidFill>
                          <a:effectLst/>
                          <a:latin typeface="Arial" charset="0"/>
                          <a:cs typeface="Arial" charset="0"/>
                        </a:rPr>
                        <a:t>How customers’ sentiment have changed toward my hotels</a:t>
                      </a:r>
                      <a:endParaRPr kumimoji="0" lang="en-US" sz="2000" b="0"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3000+ customer-posted reviews</a:t>
                      </a: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chemeClr val="bg1"/>
                          </a:solidFill>
                          <a:effectLst/>
                          <a:latin typeface="Arial" charset="0"/>
                          <a:cs typeface="Arial" charset="0"/>
                        </a:rPr>
                        <a:t>How do customers feel about my new product launch</a:t>
                      </a:r>
                    </a:p>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000" b="0"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thousands of e-opinion postings</a:t>
                      </a:r>
                    </a:p>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r>
            </a:tbl>
          </a:graphicData>
        </a:graphic>
      </p:graphicFrame>
      <p:sp>
        <p:nvSpPr>
          <p:cNvPr id="477197" name="Text Box 13"/>
          <p:cNvSpPr txBox="1">
            <a:spLocks noChangeArrowheads="1"/>
          </p:cNvSpPr>
          <p:nvPr/>
        </p:nvSpPr>
        <p:spPr bwMode="auto">
          <a:xfrm>
            <a:off x="3124200" y="1295400"/>
            <a:ext cx="2701925" cy="396875"/>
          </a:xfrm>
          <a:prstGeom prst="rect">
            <a:avLst/>
          </a:prstGeom>
          <a:noFill/>
          <a:ln w="9525">
            <a:noFill/>
            <a:miter lim="800000"/>
            <a:headEnd/>
            <a:tailEnd/>
          </a:ln>
          <a:effectLst/>
        </p:spPr>
        <p:txBody>
          <a:bodyPr wrap="none">
            <a:spAutoFit/>
          </a:bodyPr>
          <a:lstStyle/>
          <a:p>
            <a:r>
              <a:rPr lang="en-US" sz="2000" b="1">
                <a:solidFill>
                  <a:schemeClr val="bg1"/>
                </a:solidFill>
                <a:latin typeface="Comic Sans MS" pitchFamily="66" charset="0"/>
              </a:rPr>
              <a:t>What is in my text?</a:t>
            </a:r>
          </a:p>
        </p:txBody>
      </p:sp>
      <p:sp>
        <p:nvSpPr>
          <p:cNvPr id="477210" name="Text Box 26"/>
          <p:cNvSpPr txBox="1">
            <a:spLocks noChangeArrowheads="1"/>
          </p:cNvSpPr>
          <p:nvPr/>
        </p:nvSpPr>
        <p:spPr bwMode="auto">
          <a:xfrm>
            <a:off x="2911475" y="6262688"/>
            <a:ext cx="3468688" cy="519112"/>
          </a:xfrm>
          <a:prstGeom prst="rect">
            <a:avLst/>
          </a:prstGeom>
          <a:noFill/>
          <a:ln w="9525">
            <a:noFill/>
            <a:miter lim="800000"/>
            <a:headEnd/>
            <a:tailEnd/>
          </a:ln>
          <a:effectLst/>
        </p:spPr>
        <p:txBody>
          <a:bodyPr wrap="none">
            <a:spAutoFit/>
          </a:bodyPr>
          <a:lstStyle/>
          <a:p>
            <a:r>
              <a:rPr lang="en-US" sz="2800" b="1">
                <a:solidFill>
                  <a:schemeClr val="bg1"/>
                </a:solidFill>
              </a:rPr>
              <a:t>Sentiment Analysis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a:t>Text Analytics: Our Understanding</a:t>
            </a:r>
          </a:p>
        </p:txBody>
      </p:sp>
      <p:sp>
        <p:nvSpPr>
          <p:cNvPr id="476163" name="Text Box 3"/>
          <p:cNvSpPr txBox="1">
            <a:spLocks noChangeArrowheads="1"/>
          </p:cNvSpPr>
          <p:nvPr/>
        </p:nvSpPr>
        <p:spPr bwMode="auto">
          <a:xfrm>
            <a:off x="3124200" y="1295400"/>
            <a:ext cx="2701925" cy="396875"/>
          </a:xfrm>
          <a:prstGeom prst="rect">
            <a:avLst/>
          </a:prstGeom>
          <a:noFill/>
          <a:ln w="9525">
            <a:noFill/>
            <a:miter lim="800000"/>
            <a:headEnd/>
            <a:tailEnd/>
          </a:ln>
          <a:effectLst/>
        </p:spPr>
        <p:txBody>
          <a:bodyPr wrap="none">
            <a:spAutoFit/>
          </a:bodyPr>
          <a:lstStyle/>
          <a:p>
            <a:r>
              <a:rPr lang="en-US" sz="2000" b="1">
                <a:solidFill>
                  <a:schemeClr val="bg1"/>
                </a:solidFill>
                <a:latin typeface="Comic Sans MS" pitchFamily="66" charset="0"/>
              </a:rPr>
              <a:t>What is in my text?</a:t>
            </a:r>
          </a:p>
        </p:txBody>
      </p:sp>
      <p:sp>
        <p:nvSpPr>
          <p:cNvPr id="476164" name="Text Box 4"/>
          <p:cNvSpPr txBox="1">
            <a:spLocks noChangeArrowheads="1"/>
          </p:cNvSpPr>
          <p:nvPr/>
        </p:nvSpPr>
        <p:spPr bwMode="auto">
          <a:xfrm>
            <a:off x="3308350" y="6262688"/>
            <a:ext cx="2897188" cy="519112"/>
          </a:xfrm>
          <a:prstGeom prst="rect">
            <a:avLst/>
          </a:prstGeom>
          <a:noFill/>
          <a:ln w="9525">
            <a:noFill/>
            <a:miter lim="800000"/>
            <a:headEnd/>
            <a:tailEnd/>
          </a:ln>
          <a:effectLst/>
        </p:spPr>
        <p:txBody>
          <a:bodyPr wrap="none">
            <a:spAutoFit/>
          </a:bodyPr>
          <a:lstStyle/>
          <a:p>
            <a:r>
              <a:rPr lang="en-US" sz="2800" b="1">
                <a:solidFill>
                  <a:schemeClr val="bg1"/>
                </a:solidFill>
              </a:rPr>
              <a:t>Text Analysis++</a:t>
            </a:r>
          </a:p>
        </p:txBody>
      </p:sp>
      <p:graphicFrame>
        <p:nvGraphicFramePr>
          <p:cNvPr id="476165" name="Group 5"/>
          <p:cNvGraphicFramePr>
            <a:graphicFrameLocks noGrp="1"/>
          </p:cNvGraphicFramePr>
          <p:nvPr>
            <p:ph idx="1"/>
          </p:nvPr>
        </p:nvGraphicFramePr>
        <p:xfrm>
          <a:off x="1112838" y="2286000"/>
          <a:ext cx="7348537" cy="3352800"/>
        </p:xfrm>
        <a:graphic>
          <a:graphicData uri="http://schemas.openxmlformats.org/drawingml/2006/table">
            <a:tbl>
              <a:tblPr/>
              <a:tblGrid>
                <a:gridCol w="2314575"/>
                <a:gridCol w="2652712"/>
                <a:gridCol w="2381250"/>
              </a:tblGrid>
              <a:tr h="335280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chemeClr val="bg1"/>
                          </a:solidFill>
                          <a:effectLst/>
                          <a:latin typeface="Arial" charset="0"/>
                          <a:cs typeface="Arial" charset="0"/>
                        </a:rPr>
                        <a:t>What are the correlations of tire problems and highway death in the NHTSA Data</a:t>
                      </a:r>
                      <a:r>
                        <a:rPr kumimoji="0" lang="en-US" sz="2000" b="0" i="0" u="none" strike="noStrike" cap="none" normalizeH="0" baseline="0" smtClean="0">
                          <a:ln>
                            <a:noFill/>
                          </a:ln>
                          <a:solidFill>
                            <a:schemeClr val="bg1"/>
                          </a:solidFill>
                          <a:effectLst/>
                          <a:latin typeface="Arial" charset="0"/>
                          <a:cs typeface="Arial" charset="0"/>
                        </a:rPr>
                        <a:t>: </a:t>
                      </a:r>
                      <a:br>
                        <a:rPr kumimoji="0" lang="en-US" sz="2000" b="0" i="0" u="none" strike="noStrike" cap="none" normalizeH="0" baseline="0" smtClean="0">
                          <a:ln>
                            <a:noFill/>
                          </a:ln>
                          <a:solidFill>
                            <a:schemeClr val="bg1"/>
                          </a:solidFill>
                          <a:effectLst/>
                          <a:latin typeface="Arial" charset="0"/>
                          <a:cs typeface="Arial" charset="0"/>
                        </a:rPr>
                      </a:br>
                      <a:endParaRPr kumimoji="0" lang="en-US" sz="2000" b="0"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450,000+ documents</a:t>
                      </a:r>
                    </a:p>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114300" marR="0" lvl="1" indent="0" algn="l" defTabSz="914400" rtl="0" eaLnBrk="1" fontAlgn="base" latinLnBrk="0" hangingPunct="1">
                        <a:lnSpc>
                          <a:spcPct val="100000"/>
                        </a:lnSpc>
                        <a:spcBef>
                          <a:spcPct val="25000"/>
                        </a:spcBef>
                        <a:spcAft>
                          <a:spcPct val="15000"/>
                        </a:spcAft>
                        <a:buClr>
                          <a:schemeClr val="bg1"/>
                        </a:buClr>
                        <a:buSzTx/>
                        <a:buFont typeface="Arial" charset="0"/>
                        <a:buNone/>
                        <a:tabLst/>
                      </a:pPr>
                      <a:r>
                        <a:rPr kumimoji="0" lang="en-US" sz="2000" b="1" i="0" u="none" strike="noStrike" cap="none" normalizeH="0" baseline="0" smtClean="0">
                          <a:ln>
                            <a:noFill/>
                          </a:ln>
                          <a:solidFill>
                            <a:schemeClr val="bg1"/>
                          </a:solidFill>
                          <a:effectLst/>
                          <a:latin typeface="Arial" charset="0"/>
                          <a:cs typeface="Arial" charset="0"/>
                        </a:rPr>
                        <a:t>What are the correlations of patient gender and the cause of injury</a:t>
                      </a:r>
                    </a:p>
                    <a:p>
                      <a:pPr marL="114300" marR="0" lvl="1" indent="0" algn="l" defTabSz="914400" rtl="0" eaLnBrk="1" fontAlgn="base" latinLnBrk="0" hangingPunct="1">
                        <a:lnSpc>
                          <a:spcPct val="100000"/>
                        </a:lnSpc>
                        <a:spcBef>
                          <a:spcPct val="25000"/>
                        </a:spcBef>
                        <a:spcAft>
                          <a:spcPct val="15000"/>
                        </a:spcAft>
                        <a:buClr>
                          <a:schemeClr val="bg1"/>
                        </a:buClr>
                        <a:buSzTx/>
                        <a:buFont typeface="Arial" charset="0"/>
                        <a:buNone/>
                        <a:tabLst/>
                      </a:pPr>
                      <a:endParaRPr kumimoji="0" lang="en-US" sz="1200" b="1"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70,000+ patient emergency room records</a:t>
                      </a: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chemeClr val="bg1"/>
                          </a:solidFill>
                          <a:effectLst/>
                          <a:latin typeface="Arial" charset="0"/>
                          <a:cs typeface="Arial" charset="0"/>
                        </a:rPr>
                        <a:t>Compare the customers’ attitude toward our product with theirs for our competitors</a:t>
                      </a:r>
                      <a:endParaRPr kumimoji="0" lang="en-US" sz="2000" b="0" i="0" u="none" strike="noStrike" cap="none" normalizeH="0" baseline="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
                          <a:schemeClr val="bg1"/>
                        </a:buClr>
                        <a:buSzTx/>
                        <a:buFontTx/>
                        <a:buChar char="•"/>
                        <a:tabLst/>
                      </a:pPr>
                      <a:r>
                        <a:rPr kumimoji="0" lang="en-US" sz="2000" b="0" i="0" u="none" strike="noStrike" cap="none" normalizeH="0" baseline="0" smtClean="0">
                          <a:ln>
                            <a:noFill/>
                          </a:ln>
                          <a:solidFill>
                            <a:schemeClr val="bg1"/>
                          </a:solidFill>
                          <a:effectLst/>
                          <a:latin typeface="Arial" charset="0"/>
                          <a:cs typeface="Arial" charset="0"/>
                        </a:rPr>
                        <a:t> thousands of e-opinion postings</a:t>
                      </a:r>
                    </a:p>
                  </a:txBody>
                  <a:tcPr horzOverflow="overflow">
                    <a:lnL w="12700" cap="flat" cmpd="sng" algn="ctr">
                      <a:solidFill>
                        <a:srgbClr val="5F5F5F"/>
                      </a:solidFill>
                      <a:prstDash val="solid"/>
                      <a:round/>
                      <a:headEnd type="none" w="sm" len="sm"/>
                      <a:tailEnd type="none" w="sm" len="sm"/>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Text Analytics: Major Challenges</a:t>
            </a:r>
          </a:p>
        </p:txBody>
      </p:sp>
      <p:sp>
        <p:nvSpPr>
          <p:cNvPr id="478224" name="Rectangle 16"/>
          <p:cNvSpPr>
            <a:spLocks noGrp="1" noChangeArrowheads="1"/>
          </p:cNvSpPr>
          <p:nvPr>
            <p:ph type="body" idx="1"/>
          </p:nvPr>
        </p:nvSpPr>
        <p:spPr>
          <a:xfrm>
            <a:off x="457200" y="1752600"/>
            <a:ext cx="6096000" cy="4191000"/>
          </a:xfrm>
        </p:spPr>
        <p:txBody>
          <a:bodyPr/>
          <a:lstStyle/>
          <a:p>
            <a:pPr>
              <a:lnSpc>
                <a:spcPct val="90000"/>
              </a:lnSpc>
            </a:pPr>
            <a:r>
              <a:rPr lang="en-US" b="1"/>
              <a:t>Huge amounts of complex information</a:t>
            </a:r>
          </a:p>
          <a:p>
            <a:pPr lvl="1">
              <a:lnSpc>
                <a:spcPct val="90000"/>
              </a:lnSpc>
            </a:pPr>
            <a:r>
              <a:rPr lang="en-US"/>
              <a:t>Understanding the meanings of free text is just hard</a:t>
            </a:r>
          </a:p>
          <a:p>
            <a:pPr lvl="1">
              <a:lnSpc>
                <a:spcPct val="90000"/>
              </a:lnSpc>
            </a:pPr>
            <a:r>
              <a:rPr lang="en-US"/>
              <a:t>Performing analysis on top of that is harder</a:t>
            </a:r>
          </a:p>
          <a:p>
            <a:pPr>
              <a:lnSpc>
                <a:spcPct val="90000"/>
              </a:lnSpc>
            </a:pPr>
            <a:endParaRPr lang="en-US"/>
          </a:p>
          <a:p>
            <a:pPr>
              <a:lnSpc>
                <a:spcPct val="90000"/>
              </a:lnSpc>
            </a:pPr>
            <a:r>
              <a:rPr lang="en-US" b="1"/>
              <a:t>Different people want different things</a:t>
            </a:r>
          </a:p>
          <a:p>
            <a:pPr lvl="1">
              <a:lnSpc>
                <a:spcPct val="90000"/>
              </a:lnSpc>
            </a:pPr>
            <a:r>
              <a:rPr lang="en-US"/>
              <a:t>No one-size-fits-all solutions </a:t>
            </a:r>
          </a:p>
          <a:p>
            <a:pPr>
              <a:lnSpc>
                <a:spcPct val="90000"/>
              </a:lnSpc>
            </a:pPr>
            <a:endParaRPr lang="en-US"/>
          </a:p>
          <a:p>
            <a:pPr>
              <a:lnSpc>
                <a:spcPct val="90000"/>
              </a:lnSpc>
            </a:pPr>
            <a:r>
              <a:rPr lang="en-US" b="1"/>
              <a:t>People may not know what they want</a:t>
            </a:r>
          </a:p>
          <a:p>
            <a:pPr lvl="1">
              <a:lnSpc>
                <a:spcPct val="90000"/>
              </a:lnSpc>
            </a:pPr>
            <a:r>
              <a:rPr lang="en-US"/>
              <a:t>“Tell me something I don’t know”</a:t>
            </a:r>
          </a:p>
          <a:p>
            <a:pPr lvl="1">
              <a:lnSpc>
                <a:spcPct val="90000"/>
              </a:lnSpc>
            </a:pPr>
            <a:r>
              <a:rPr lang="en-US"/>
              <a:t>“I will tell you when I see it”</a:t>
            </a:r>
          </a:p>
        </p:txBody>
      </p:sp>
      <p:sp>
        <p:nvSpPr>
          <p:cNvPr id="478225" name="Text Box 17"/>
          <p:cNvSpPr txBox="1">
            <a:spLocks noChangeArrowheads="1"/>
          </p:cNvSpPr>
          <p:nvPr/>
        </p:nvSpPr>
        <p:spPr bwMode="auto">
          <a:xfrm>
            <a:off x="1219200" y="6034088"/>
            <a:ext cx="6653213" cy="519112"/>
          </a:xfrm>
          <a:prstGeom prst="rect">
            <a:avLst/>
          </a:prstGeom>
          <a:noFill/>
          <a:ln w="9525">
            <a:noFill/>
            <a:miter lim="800000"/>
            <a:headEnd/>
            <a:tailEnd/>
          </a:ln>
          <a:effectLst/>
        </p:spPr>
        <p:txBody>
          <a:bodyPr wrap="none">
            <a:spAutoFit/>
          </a:bodyPr>
          <a:lstStyle/>
          <a:p>
            <a:r>
              <a:rPr lang="en-US" sz="2800" b="1">
                <a:solidFill>
                  <a:schemeClr val="accent1"/>
                </a:solidFill>
              </a:rPr>
              <a:t>Machines are *not* just smart enough.</a:t>
            </a:r>
          </a:p>
        </p:txBody>
      </p:sp>
      <p:pic>
        <p:nvPicPr>
          <p:cNvPr id="478226" name="Picture 18"/>
          <p:cNvPicPr>
            <a:picLocks noChangeAspect="1" noChangeArrowheads="1"/>
          </p:cNvPicPr>
          <p:nvPr/>
        </p:nvPicPr>
        <p:blipFill>
          <a:blip r:embed="rId2" cstate="print"/>
          <a:srcRect b="30753"/>
          <a:stretch>
            <a:fillRect/>
          </a:stretch>
        </p:blipFill>
        <p:spPr bwMode="auto">
          <a:xfrm>
            <a:off x="6553200" y="3352800"/>
            <a:ext cx="2438400" cy="2667000"/>
          </a:xfrm>
          <a:prstGeom prst="rect">
            <a:avLst/>
          </a:prstGeom>
          <a:noFill/>
          <a:ln w="12700">
            <a:noFill/>
            <a:miter lim="800000"/>
            <a:headEnd type="none" w="sm" len="sm"/>
            <a:tailEnd type="none" w="sm" len="sm"/>
          </a:ln>
          <a:effectLst/>
        </p:spPr>
      </p:pic>
      <p:grpSp>
        <p:nvGrpSpPr>
          <p:cNvPr id="478227" name="Group 19"/>
          <p:cNvGrpSpPr>
            <a:grpSpLocks/>
          </p:cNvGrpSpPr>
          <p:nvPr/>
        </p:nvGrpSpPr>
        <p:grpSpPr bwMode="auto">
          <a:xfrm>
            <a:off x="6477000" y="838200"/>
            <a:ext cx="2438400" cy="2362200"/>
            <a:chOff x="3072" y="1536"/>
            <a:chExt cx="1882" cy="2208"/>
          </a:xfrm>
        </p:grpSpPr>
        <p:pic>
          <p:nvPicPr>
            <p:cNvPr id="478228" name="Picture 20"/>
            <p:cNvPicPr>
              <a:picLocks noChangeAspect="1" noChangeArrowheads="1"/>
            </p:cNvPicPr>
            <p:nvPr/>
          </p:nvPicPr>
          <p:blipFill>
            <a:blip r:embed="rId3" cstate="print"/>
            <a:srcRect b="29071"/>
            <a:stretch>
              <a:fillRect/>
            </a:stretch>
          </p:blipFill>
          <p:spPr bwMode="auto">
            <a:xfrm>
              <a:off x="3074" y="1536"/>
              <a:ext cx="1880" cy="2208"/>
            </a:xfrm>
            <a:prstGeom prst="rect">
              <a:avLst/>
            </a:prstGeom>
            <a:noFill/>
            <a:ln w="12700">
              <a:noFill/>
              <a:miter lim="800000"/>
              <a:headEnd type="none" w="sm" len="sm"/>
              <a:tailEnd type="none" w="sm" len="sm"/>
            </a:ln>
            <a:effectLst/>
          </p:spPr>
        </p:pic>
        <p:sp>
          <p:nvSpPr>
            <p:cNvPr id="478229" name="Rectangle 21"/>
            <p:cNvSpPr>
              <a:spLocks noChangeArrowheads="1"/>
            </p:cNvSpPr>
            <p:nvPr/>
          </p:nvSpPr>
          <p:spPr bwMode="auto">
            <a:xfrm>
              <a:off x="3072" y="2400"/>
              <a:ext cx="480" cy="96"/>
            </a:xfrm>
            <a:prstGeom prst="rect">
              <a:avLst/>
            </a:prstGeom>
            <a:noFill/>
            <a:ln w="9525">
              <a:solidFill>
                <a:srgbClr val="FF3300"/>
              </a:solidFill>
              <a:miter lim="800000"/>
              <a:headEnd/>
              <a:tailEnd/>
            </a:ln>
            <a:effectLst/>
          </p:spPr>
          <p:txBody>
            <a:bodyPr wrap="none" anchor="ctr"/>
            <a:lstStyle/>
            <a:p>
              <a:endParaRPr lang="en-US"/>
            </a:p>
          </p:txBody>
        </p:sp>
        <p:sp>
          <p:nvSpPr>
            <p:cNvPr id="478230" name="Rectangle 22"/>
            <p:cNvSpPr>
              <a:spLocks noChangeArrowheads="1"/>
            </p:cNvSpPr>
            <p:nvPr/>
          </p:nvSpPr>
          <p:spPr bwMode="auto">
            <a:xfrm>
              <a:off x="4368" y="3264"/>
              <a:ext cx="480" cy="96"/>
            </a:xfrm>
            <a:prstGeom prst="rect">
              <a:avLst/>
            </a:prstGeom>
            <a:noFill/>
            <a:ln w="9525">
              <a:solidFill>
                <a:srgbClr val="FF3300"/>
              </a:solidFill>
              <a:miter lim="800000"/>
              <a:headEnd/>
              <a:tailEnd/>
            </a:ln>
            <a:effectLst/>
          </p:spPr>
          <p:txBody>
            <a:bodyPr wrap="none" anchor="ctr"/>
            <a:lstStyle/>
            <a:p>
              <a:endParaRPr lang="en-US"/>
            </a:p>
          </p:txBody>
        </p:sp>
        <p:sp>
          <p:nvSpPr>
            <p:cNvPr id="478231" name="Rectangle 23"/>
            <p:cNvSpPr>
              <a:spLocks noChangeArrowheads="1"/>
            </p:cNvSpPr>
            <p:nvPr/>
          </p:nvSpPr>
          <p:spPr bwMode="auto">
            <a:xfrm>
              <a:off x="3072" y="2544"/>
              <a:ext cx="480" cy="96"/>
            </a:xfrm>
            <a:prstGeom prst="rect">
              <a:avLst/>
            </a:prstGeom>
            <a:noFill/>
            <a:ln w="9525">
              <a:solidFill>
                <a:srgbClr val="FF3300"/>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Now Let’s Switch Gear… </a:t>
            </a:r>
          </a:p>
        </p:txBody>
      </p:sp>
      <p:sp>
        <p:nvSpPr>
          <p:cNvPr id="481283" name="Text Box 3"/>
          <p:cNvSpPr txBox="1">
            <a:spLocks noChangeArrowheads="1"/>
          </p:cNvSpPr>
          <p:nvPr/>
        </p:nvSpPr>
        <p:spPr bwMode="auto">
          <a:xfrm>
            <a:off x="76200" y="3124200"/>
            <a:ext cx="8951913" cy="579438"/>
          </a:xfrm>
          <a:prstGeom prst="rect">
            <a:avLst/>
          </a:prstGeom>
          <a:noFill/>
          <a:ln w="9525">
            <a:noFill/>
            <a:miter lim="800000"/>
            <a:headEnd/>
            <a:tailEnd/>
          </a:ln>
          <a:effectLst/>
        </p:spPr>
        <p:txBody>
          <a:bodyPr wrap="none">
            <a:spAutoFit/>
          </a:bodyPr>
          <a:lstStyle/>
          <a:p>
            <a:r>
              <a:rPr lang="en-US" sz="3200" b="1">
                <a:solidFill>
                  <a:schemeClr val="bg1"/>
                </a:solidFill>
              </a:rPr>
              <a:t>Intelligent Visual Interfaces for </a:t>
            </a:r>
            <a:r>
              <a:rPr lang="en-US" sz="3200" b="1">
                <a:solidFill>
                  <a:schemeClr val="accent1"/>
                </a:solidFill>
              </a:rPr>
              <a:t>Text Analytics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Blue Pearl 01 Texture">
  <a:themeElements>
    <a:clrScheme name="2_~Blue Pearl 01 Texture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fontScheme name="2_~Blue Pearl 01 Tex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 Pearl 01 Texture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4332</TotalTime>
  <Words>621</Words>
  <Application>Microsoft Office PowerPoint</Application>
  <PresentationFormat>On-screen Show (4:3)</PresentationFormat>
  <Paragraphs>109</Paragraphs>
  <Slides>23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23</vt:i4>
      </vt:variant>
    </vt:vector>
  </HeadingPairs>
  <TitlesOfParts>
    <vt:vector size="27" baseType="lpstr">
      <vt:lpstr>Arial</vt:lpstr>
      <vt:lpstr>Wingdings</vt:lpstr>
      <vt:lpstr>Comic Sans MS</vt:lpstr>
      <vt:lpstr>2_~Blue Pearl 01 Texture</vt:lpstr>
      <vt:lpstr>Intelligent Visual Interfaces for Text Analysis   An Introduction</vt:lpstr>
      <vt:lpstr>Why Are We Here? </vt:lpstr>
      <vt:lpstr>Let’s Start with This… </vt:lpstr>
      <vt:lpstr>Text Analytics: Our Understanding</vt:lpstr>
      <vt:lpstr>Text Analytics: Our Understanding </vt:lpstr>
      <vt:lpstr>Text Analytics: Our Understanding </vt:lpstr>
      <vt:lpstr>Text Analytics: Our Understanding</vt:lpstr>
      <vt:lpstr>Text Analytics: Major Challenges</vt:lpstr>
      <vt:lpstr>Now Let’s Switch Gear… </vt:lpstr>
      <vt:lpstr>Now Let’s Switch Gear… </vt:lpstr>
      <vt:lpstr>Visualizing Textual Information: By Words</vt:lpstr>
      <vt:lpstr>Visualizing Textual Information: By Words</vt:lpstr>
      <vt:lpstr>Visualizing Textual Information: By Words</vt:lpstr>
      <vt:lpstr>Visualizing Textual Information: By Words</vt:lpstr>
      <vt:lpstr>Visualizing Textual Information: By Phrases</vt:lpstr>
      <vt:lpstr>Visualizing Textual Information: By Statements</vt:lpstr>
      <vt:lpstr>Visualizing Textual Information: By Paragraphs</vt:lpstr>
      <vt:lpstr>Visualizing Textual Information: By Clusters</vt:lpstr>
      <vt:lpstr>Visualizing Textual Information: By Themes</vt:lpstr>
      <vt:lpstr>Visualizing Textual Information: By Themes</vt:lpstr>
      <vt:lpstr>Visualizing Textual Information: Major Challenges</vt:lpstr>
      <vt:lpstr>So We Are at this Workshop to Figure out… </vt:lpstr>
      <vt:lpstr>Workshop Summary</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Harvest: Smart Visual Analytics</dc:title>
  <dc:creator>David Gotz</dc:creator>
  <cp:lastModifiedBy>Carenini</cp:lastModifiedBy>
  <cp:revision>570</cp:revision>
  <dcterms:created xsi:type="dcterms:W3CDTF">2007-06-01T17:32:50Z</dcterms:created>
  <dcterms:modified xsi:type="dcterms:W3CDTF">2010-03-08T21:04:28Z</dcterms:modified>
</cp:coreProperties>
</file>