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8" r:id="rId10"/>
    <p:sldId id="267" r:id="rId11"/>
    <p:sldId id="264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B7CA37-6D26-4B21-ACB9-CCF5994AEEA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F98628-0D52-410A-829F-DB01CCF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Overview - Matthew Brehmer</a:t>
            </a:r>
          </a:p>
          <a:p>
            <a:r>
              <a:rPr lang="en-US" dirty="0" smtClean="0"/>
              <a:t>Jan 12,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IDRG/MUX Forum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Hypotheses: </a:t>
            </a:r>
          </a:p>
          <a:p>
            <a:pPr lvl="1"/>
            <a:r>
              <a:rPr lang="en-US" b="1" dirty="0" smtClean="0"/>
              <a:t>H1</a:t>
            </a:r>
            <a:r>
              <a:rPr lang="en-US" dirty="0" smtClean="0"/>
              <a:t>: Age interaction effects for speed and accuracy</a:t>
            </a:r>
          </a:p>
          <a:p>
            <a:pPr lvl="2"/>
            <a:r>
              <a:rPr lang="en-US" dirty="0" smtClean="0"/>
              <a:t>Older adults performing proportionally worse on interruption </a:t>
            </a:r>
            <a:r>
              <a:rPr lang="en-US" dirty="0" smtClean="0"/>
              <a:t>conditions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H2</a:t>
            </a:r>
            <a:r>
              <a:rPr lang="en-US" dirty="0" smtClean="0"/>
              <a:t>: High-demand interruptions will incur worse performance than low-demand interruptions</a:t>
            </a:r>
          </a:p>
          <a:p>
            <a:pPr lvl="2"/>
            <a:r>
              <a:rPr lang="en-US" dirty="0" smtClean="0"/>
              <a:t>Possible age interaction or age-related </a:t>
            </a:r>
            <a:r>
              <a:rPr lang="en-US" dirty="0" smtClean="0"/>
              <a:t>compensation (attention enhancement and suppression)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H3</a:t>
            </a:r>
            <a:r>
              <a:rPr lang="en-US" dirty="0" smtClean="0"/>
              <a:t>: Performance detriments greater for verbal task (SC) than non-verbal task (</a:t>
            </a:r>
            <a:r>
              <a:rPr lang="en-US" dirty="0" err="1" smtClean="0"/>
              <a:t>SqP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Age </a:t>
            </a:r>
            <a:r>
              <a:rPr lang="en-US" dirty="0" smtClean="0"/>
              <a:t>interaction possible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H4</a:t>
            </a:r>
            <a:r>
              <a:rPr lang="en-US" dirty="0" smtClean="0"/>
              <a:t>: Self-reports regarding disruptive effects of interruptions to reinforce H1-H3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10 sentence comprehension trials x 3 banks of </a:t>
            </a:r>
            <a:r>
              <a:rPr lang="en-US" dirty="0" smtClean="0"/>
              <a:t>trials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8 square puzzle trials x 3 banks of trials</a:t>
            </a:r>
          </a:p>
          <a:p>
            <a:pPr lvl="2"/>
            <a:r>
              <a:rPr lang="en-US" dirty="0" smtClean="0"/>
              <a:t>Isomorphic trial banks, each increasing in difficulty, presented in random order</a:t>
            </a:r>
          </a:p>
          <a:p>
            <a:pPr lvl="2"/>
            <a:r>
              <a:rPr lang="en-US" dirty="0" smtClean="0"/>
              <a:t>Main task order counterbalanced BS</a:t>
            </a:r>
          </a:p>
          <a:p>
            <a:pPr lvl="2"/>
            <a:r>
              <a:rPr lang="en-US" dirty="0" smtClean="0"/>
              <a:t>Interruption conditions counterbalanced BS</a:t>
            </a:r>
          </a:p>
          <a:p>
            <a:pPr lvl="2"/>
            <a:r>
              <a:rPr lang="en-US" dirty="0" smtClean="0"/>
              <a:t>For each main task, low-demand and high demand interruptions occur on the same randomly generated subset of trials in 2 of the 3 trial banks (remaining bank = control)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Dependent measures &amp; potential covariates</a:t>
            </a:r>
          </a:p>
          <a:p>
            <a:pPr lvl="1"/>
            <a:r>
              <a:rPr lang="en-US" dirty="0" smtClean="0"/>
              <a:t>Puzzle completion accuracy</a:t>
            </a:r>
          </a:p>
          <a:p>
            <a:pPr lvl="2"/>
            <a:r>
              <a:rPr lang="en-US" dirty="0" smtClean="0"/>
              <a:t>Based on predetermined scoring </a:t>
            </a:r>
            <a:r>
              <a:rPr lang="en-US" dirty="0" smtClean="0"/>
              <a:t>scheme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Completion time</a:t>
            </a:r>
          </a:p>
          <a:p>
            <a:pPr lvl="2"/>
            <a:r>
              <a:rPr lang="en-US" dirty="0" smtClean="0"/>
              <a:t>Total working time, mean inter-action interval (before and after interruption), task resumption time (following interruption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Interruption task performance (n-back task)</a:t>
            </a:r>
          </a:p>
          <a:p>
            <a:pPr lvl="2"/>
            <a:r>
              <a:rPr lang="en-US" dirty="0" smtClean="0"/>
              <a:t>Time to dismiss </a:t>
            </a:r>
            <a:r>
              <a:rPr lang="en-US" dirty="0" smtClean="0"/>
              <a:t>interruption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Number of actions</a:t>
            </a:r>
          </a:p>
          <a:p>
            <a:pPr lvl="2"/>
            <a:r>
              <a:rPr lang="en-US" dirty="0" smtClean="0"/>
              <a:t>Valid, invalid, aborted moves, clicks, minor </a:t>
            </a:r>
            <a:r>
              <a:rPr lang="en-US" dirty="0" smtClean="0"/>
              <a:t>adjustments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Pencil + paper cognitive </a:t>
            </a:r>
            <a:r>
              <a:rPr lang="en-US" dirty="0" smtClean="0"/>
              <a:t>screening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Self- reports and observations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Factors not examined in this study (future work?)</a:t>
            </a:r>
          </a:p>
          <a:p>
            <a:pPr lvl="1"/>
            <a:r>
              <a:rPr lang="en-US" dirty="0" smtClean="0"/>
              <a:t>Interruption Length</a:t>
            </a:r>
          </a:p>
          <a:p>
            <a:pPr lvl="2"/>
            <a:r>
              <a:rPr lang="en-US" dirty="0" smtClean="0"/>
              <a:t>Length fixed at 10 n-back trials (~15 seconds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Interruption Frequency</a:t>
            </a:r>
          </a:p>
          <a:p>
            <a:pPr lvl="2"/>
            <a:r>
              <a:rPr lang="en-US" dirty="0" smtClean="0"/>
              <a:t>Maximum of once per trial, paired between interrupt conditions</a:t>
            </a:r>
          </a:p>
          <a:p>
            <a:pPr lvl="2"/>
            <a:r>
              <a:rPr lang="en-US" dirty="0" smtClean="0"/>
              <a:t>Fixed onset for SC task, based on trial difficulty</a:t>
            </a:r>
          </a:p>
          <a:p>
            <a:pPr lvl="2"/>
            <a:r>
              <a:rPr lang="en-US" dirty="0" smtClean="0"/>
              <a:t>Semi-randomized onset in </a:t>
            </a:r>
            <a:r>
              <a:rPr lang="en-US" dirty="0" err="1" smtClean="0"/>
              <a:t>SqP</a:t>
            </a:r>
            <a:r>
              <a:rPr lang="en-US" dirty="0" smtClean="0"/>
              <a:t> task, following 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move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Interruption Lag </a:t>
            </a:r>
            <a:r>
              <a:rPr lang="en-US" dirty="0" smtClean="0"/>
              <a:t>length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Interruption Modality &amp; Similarity</a:t>
            </a:r>
          </a:p>
          <a:p>
            <a:pPr lvl="2"/>
            <a:r>
              <a:rPr lang="en-US" dirty="0" smtClean="0"/>
              <a:t>Computerized interruptions occluding entire working </a:t>
            </a:r>
            <a:r>
              <a:rPr lang="en-US" dirty="0" smtClean="0"/>
              <a:t>area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Task Instruction</a:t>
            </a:r>
          </a:p>
          <a:p>
            <a:pPr lvl="2"/>
            <a:r>
              <a:rPr lang="en-US" dirty="0" smtClean="0"/>
              <a:t>Speed vs. accuracy tradeoff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IDRG/MUX Forum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12-credit thesis M.Sc Supervised by Joanna</a:t>
            </a:r>
          </a:p>
          <a:p>
            <a:pPr lvl="1"/>
            <a:r>
              <a:rPr lang="en-US" dirty="0" smtClean="0"/>
              <a:t>Co-supervised by Claudia Jacova in Medicine (Div. of Neurology)</a:t>
            </a:r>
          </a:p>
          <a:p>
            <a:pPr lvl="1"/>
            <a:r>
              <a:rPr lang="en-US" dirty="0" smtClean="0"/>
              <a:t>Also working with Charlotte Tang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Joined project in May 2010</a:t>
            </a:r>
          </a:p>
          <a:p>
            <a:r>
              <a:rPr lang="en-US" dirty="0" smtClean="0"/>
              <a:t>Aiming for a end-of-summer completion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Keywords: </a:t>
            </a:r>
          </a:p>
          <a:p>
            <a:pPr lvl="1"/>
            <a:r>
              <a:rPr lang="en-US" dirty="0" smtClean="0"/>
              <a:t>Universal Usability, Gerontechnology, Interruptions, Cognitive Impairments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Cognitive Testing on a Computer (C-TOC)</a:t>
            </a:r>
          </a:p>
          <a:p>
            <a:pPr lvl="1"/>
            <a:r>
              <a:rPr lang="en-US" dirty="0" smtClean="0"/>
              <a:t>Self-administered web-based screening test for age-related cognitive impairments</a:t>
            </a:r>
          </a:p>
          <a:p>
            <a:pPr lvl="1"/>
            <a:r>
              <a:rPr lang="en-US" dirty="0" smtClean="0"/>
              <a:t>Usability studies, iterative prototyping, cross-cultural focus groups, clinical validity studies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Age &amp; Interruption Lab Study</a:t>
            </a:r>
          </a:p>
          <a:p>
            <a:pPr lvl="1"/>
            <a:r>
              <a:rPr lang="en-US" dirty="0" smtClean="0"/>
              <a:t>How do interruptions affect older adults, as compared to younger adults?</a:t>
            </a:r>
          </a:p>
          <a:p>
            <a:pPr lvl="1"/>
            <a:r>
              <a:rPr lang="en-US" dirty="0" smtClean="0"/>
              <a:t>Implementation complete, pre-piloting stage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C-TOC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battery of 15 short tests adapted from clinical neuropsychological tests for diagnosing cognitive impairment, intended for pre-screening purposes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Tests memory (recall and recognition), spatial awareness, temporal awareness, reaction time, sentence comprehension and production, response inhibition, executive functioning, reasoning, semantic knowledge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tt\My Documents\My Dropbox\Research\Core Research\C-TOC Interviews\07.29\img_a_pw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2819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Matt\My Documents\My Dropbox\Research\Core Research\C-TOC Interviews\07.29\img_b_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1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Matt\My Documents\My Dropbox\Research\Core Research\C-TOC Interviews\07.29\img_c_s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819400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Matt\My Documents\My Dropbox\Research\Core Research\C-TOC Interviews\07.29\img_d_s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14601"/>
            <a:ext cx="2819400" cy="198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Matt\My Documents\My Dropbox\Research\Core Research\C-TOC Interviews\07.29\img_e_p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2949" y="2514601"/>
            <a:ext cx="2660651" cy="198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Matt\My Documents\My Dropbox\Research\Core Research\C-TOC Interviews\07.29\img_h_trai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9" y="2514601"/>
            <a:ext cx="2819401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Documents and Settings\Matt\My Documents\My Dropbox\Research\Core Research\C-TOC Interviews\07.29\img_i_arit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676334"/>
            <a:ext cx="2819400" cy="195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Documents and Settings\Matt\My Documents\My Dropbox\Research\Core Research\C-TOC Interviews\07.29\img_l_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657233"/>
            <a:ext cx="2667000" cy="197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Documents and Settings\Matt\My Documents\My Dropbox\Research\Core Research\C-TOC Interviews\07.29\img_o_mor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677288"/>
            <a:ext cx="2819400" cy="195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0" y="9906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48000" y="9906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67400" y="9906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0" y="3124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3124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867400" y="3124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0" y="5410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2971800" y="5410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867400" y="54102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C-TOC Dev. &amp; Parallel Studies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895600"/>
            <a:ext cx="1828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C-TOC v2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676400"/>
            <a:ext cx="1828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C-TOC v1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C-TOC v3</a:t>
            </a:r>
            <a:endParaRPr lang="en-US" dirty="0"/>
          </a:p>
        </p:txBody>
      </p:sp>
      <p:cxnSp>
        <p:nvCxnSpPr>
          <p:cNvPr id="8" name="Elbow Connector 7"/>
          <p:cNvCxnSpPr>
            <a:stCxn id="4" idx="2"/>
            <a:endCxn id="6" idx="0"/>
          </p:cNvCxnSpPr>
          <p:nvPr/>
        </p:nvCxnSpPr>
        <p:spPr>
          <a:xfrm rot="5400000">
            <a:off x="2057400" y="3810000"/>
            <a:ext cx="457200" cy="15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4" idx="0"/>
          </p:cNvCxnSpPr>
          <p:nvPr/>
        </p:nvCxnSpPr>
        <p:spPr>
          <a:xfrm rot="5400000">
            <a:off x="2057400" y="2667000"/>
            <a:ext cx="457200" cy="15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" y="22098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Cross-Cultural Advisory Panel #1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33528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Cross-Cultural Advisory Panel #2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5181600"/>
            <a:ext cx="1828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C-TOC v4</a:t>
            </a:r>
            <a:endParaRPr lang="en-US" dirty="0"/>
          </a:p>
        </p:txBody>
      </p:sp>
      <p:cxnSp>
        <p:nvCxnSpPr>
          <p:cNvPr id="27" name="Elbow Connector 26"/>
          <p:cNvCxnSpPr>
            <a:stCxn id="6" idx="2"/>
            <a:endCxn id="26" idx="0"/>
          </p:cNvCxnSpPr>
          <p:nvPr/>
        </p:nvCxnSpPr>
        <p:spPr>
          <a:xfrm rot="5400000">
            <a:off x="2057400" y="4953000"/>
            <a:ext cx="457200" cy="15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8600" y="44958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Cross-Cultural Advisory Panel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#3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48000" y="34290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Clinical Usability Studies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48000" y="45720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Clinical Usability Studies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048000" y="2286000"/>
            <a:ext cx="1295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Clinical Usability Studies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572000" y="3657600"/>
            <a:ext cx="13716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Clinical Validity Studies (Claudia)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019800" y="3657600"/>
            <a:ext cx="1371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Interruption Lab Study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(Me)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463118" y="3657600"/>
            <a:ext cx="1452282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Interruption Field Study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(Charlotte)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Shape 68"/>
          <p:cNvCxnSpPr>
            <a:stCxn id="65" idx="2"/>
            <a:endCxn id="26" idx="3"/>
          </p:cNvCxnSpPr>
          <p:nvPr/>
        </p:nvCxnSpPr>
        <p:spPr>
          <a:xfrm rot="5400000">
            <a:off x="3962400" y="4267200"/>
            <a:ext cx="533400" cy="2057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66" idx="2"/>
            <a:endCxn id="26" idx="3"/>
          </p:cNvCxnSpPr>
          <p:nvPr/>
        </p:nvCxnSpPr>
        <p:spPr>
          <a:xfrm rot="5400000">
            <a:off x="4686300" y="3543300"/>
            <a:ext cx="533400" cy="3505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67" idx="2"/>
            <a:endCxn id="26" idx="3"/>
          </p:cNvCxnSpPr>
          <p:nvPr/>
        </p:nvCxnSpPr>
        <p:spPr>
          <a:xfrm rot="5400000">
            <a:off x="5428130" y="2801471"/>
            <a:ext cx="533400" cy="498885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8" idx="2"/>
            <a:endCxn id="26" idx="1"/>
          </p:cNvCxnSpPr>
          <p:nvPr/>
        </p:nvCxnSpPr>
        <p:spPr>
          <a:xfrm rot="16200000" flipH="1">
            <a:off x="1009650" y="5200650"/>
            <a:ext cx="2286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61" idx="2"/>
            <a:endCxn id="26" idx="3"/>
          </p:cNvCxnSpPr>
          <p:nvPr/>
        </p:nvCxnSpPr>
        <p:spPr>
          <a:xfrm rot="5400000">
            <a:off x="3371850" y="5238750"/>
            <a:ext cx="1524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17" idx="2"/>
            <a:endCxn id="6" idx="1"/>
          </p:cNvCxnSpPr>
          <p:nvPr/>
        </p:nvCxnSpPr>
        <p:spPr>
          <a:xfrm rot="16200000" flipH="1">
            <a:off x="1028700" y="4038600"/>
            <a:ext cx="1905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60" idx="2"/>
            <a:endCxn id="6" idx="3"/>
          </p:cNvCxnSpPr>
          <p:nvPr/>
        </p:nvCxnSpPr>
        <p:spPr>
          <a:xfrm rot="5400000">
            <a:off x="3390900" y="4076700"/>
            <a:ext cx="1143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16" idx="2"/>
            <a:endCxn id="4" idx="1"/>
          </p:cNvCxnSpPr>
          <p:nvPr/>
        </p:nvCxnSpPr>
        <p:spPr>
          <a:xfrm rot="16200000" flipH="1">
            <a:off x="1028700" y="2895600"/>
            <a:ext cx="1905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stCxn id="64" idx="2"/>
            <a:endCxn id="4" idx="3"/>
          </p:cNvCxnSpPr>
          <p:nvPr/>
        </p:nvCxnSpPr>
        <p:spPr>
          <a:xfrm rot="5400000">
            <a:off x="3390900" y="2933700"/>
            <a:ext cx="1143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5" idx="1"/>
            <a:endCxn id="16" idx="0"/>
          </p:cNvCxnSpPr>
          <p:nvPr/>
        </p:nvCxnSpPr>
        <p:spPr>
          <a:xfrm rot="10800000" flipV="1">
            <a:off x="876300" y="2057400"/>
            <a:ext cx="495300" cy="152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5" idx="3"/>
            <a:endCxn id="64" idx="0"/>
          </p:cNvCxnSpPr>
          <p:nvPr/>
        </p:nvCxnSpPr>
        <p:spPr>
          <a:xfrm>
            <a:off x="3200400" y="2057400"/>
            <a:ext cx="495300" cy="228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105400" y="5867400"/>
            <a:ext cx="3048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Interaction Design Guidelines</a:t>
            </a:r>
            <a:endParaRPr lang="en-US" sz="1600" dirty="0"/>
          </a:p>
        </p:txBody>
      </p:sp>
      <p:cxnSp>
        <p:nvCxnSpPr>
          <p:cNvPr id="33" name="Elbow Connector 32"/>
          <p:cNvCxnSpPr>
            <a:stCxn id="66" idx="2"/>
            <a:endCxn id="30" idx="0"/>
          </p:cNvCxnSpPr>
          <p:nvPr/>
        </p:nvCxnSpPr>
        <p:spPr>
          <a:xfrm rot="5400000">
            <a:off x="6248400" y="5410200"/>
            <a:ext cx="838200" cy="76200"/>
          </a:xfrm>
          <a:prstGeom prst="bentConnector3">
            <a:avLst>
              <a:gd name="adj1" fmla="val 7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67" idx="2"/>
          </p:cNvCxnSpPr>
          <p:nvPr/>
        </p:nvCxnSpPr>
        <p:spPr>
          <a:xfrm rot="5400000">
            <a:off x="7637929" y="5316072"/>
            <a:ext cx="838202" cy="264459"/>
          </a:xfrm>
          <a:prstGeom prst="bentConnector3">
            <a:avLst>
              <a:gd name="adj1" fmla="val 783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6" idx="2"/>
          </p:cNvCxnSpPr>
          <p:nvPr/>
        </p:nvCxnSpPr>
        <p:spPr>
          <a:xfrm rot="5400000">
            <a:off x="2057400" y="6172200"/>
            <a:ext cx="457200" cy="15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5638800" y="2133600"/>
            <a:ext cx="2209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Design Specs + Recommendations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stCxn id="44" idx="1"/>
            <a:endCxn id="4" idx="3"/>
          </p:cNvCxnSpPr>
          <p:nvPr/>
        </p:nvCxnSpPr>
        <p:spPr>
          <a:xfrm rot="10800000" flipV="1">
            <a:off x="3200400" y="2705100"/>
            <a:ext cx="2438400" cy="533400"/>
          </a:xfrm>
          <a:prstGeom prst="bentConnector3">
            <a:avLst>
              <a:gd name="adj1" fmla="val 312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C-TOC is a home-based cognitive screening </a:t>
            </a:r>
            <a:r>
              <a:rPr lang="en-US" dirty="0" smtClean="0"/>
              <a:t>test</a:t>
            </a:r>
            <a:endParaRPr lang="en-US" dirty="0" smtClean="0"/>
          </a:p>
          <a:p>
            <a:pPr lvl="2"/>
            <a:r>
              <a:rPr lang="en-US" dirty="0" smtClean="0"/>
              <a:t>Interruptions in the home may affect performance and validity of the screening </a:t>
            </a:r>
            <a:r>
              <a:rPr lang="en-US" dirty="0" smtClean="0"/>
              <a:t>results</a:t>
            </a:r>
            <a:endParaRPr lang="en-US" dirty="0" smtClean="0"/>
          </a:p>
          <a:p>
            <a:pPr lvl="2"/>
            <a:r>
              <a:rPr lang="en-US" dirty="0" smtClean="0"/>
              <a:t>An understanding of the effects of interruptions on older adults may guide the design of interruption-mitigation prompts in C-TOC, interruption-detection </a:t>
            </a:r>
            <a:r>
              <a:rPr lang="en-US" dirty="0" smtClean="0"/>
              <a:t>processes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Results may generalize to the design of other applications for older </a:t>
            </a:r>
            <a:r>
              <a:rPr lang="en-US" dirty="0" smtClean="0"/>
              <a:t>adults</a:t>
            </a:r>
          </a:p>
          <a:p>
            <a:pPr lvl="2"/>
            <a:r>
              <a:rPr lang="en-US" dirty="0" smtClean="0"/>
              <a:t>i.e. </a:t>
            </a:r>
            <a:r>
              <a:rPr lang="en-US" dirty="0" smtClean="0"/>
              <a:t>d</a:t>
            </a:r>
            <a:r>
              <a:rPr lang="en-US" dirty="0" smtClean="0"/>
              <a:t>o </a:t>
            </a:r>
            <a:r>
              <a:rPr lang="en-US" dirty="0" smtClean="0"/>
              <a:t>older adults differ from younger adults when making use of an interruption lag?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interruptions affect older adults, as compared to younger adults?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Factors:</a:t>
            </a:r>
          </a:p>
          <a:p>
            <a:pPr lvl="1"/>
            <a:r>
              <a:rPr lang="en-US" dirty="0" smtClean="0"/>
              <a:t>3 age groups (BS) </a:t>
            </a:r>
          </a:p>
          <a:p>
            <a:pPr lvl="2"/>
            <a:r>
              <a:rPr lang="en-US" dirty="0" smtClean="0"/>
              <a:t>multiple of 12 subjects / </a:t>
            </a:r>
            <a:r>
              <a:rPr lang="en-US" dirty="0" smtClean="0"/>
              <a:t>group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2 main tasks (adapted from 2 C-TOC tests) (WS)</a:t>
            </a:r>
          </a:p>
          <a:p>
            <a:pPr lvl="2"/>
            <a:r>
              <a:rPr lang="en-US" dirty="0" smtClean="0"/>
              <a:t>Sentence Comprehension Task (verbal/memory) (SC)</a:t>
            </a:r>
          </a:p>
          <a:p>
            <a:pPr lvl="2"/>
            <a:r>
              <a:rPr lang="en-US" dirty="0" smtClean="0"/>
              <a:t>Square Puzzle Task (non-verbal/spatial reasoning) (</a:t>
            </a:r>
            <a:r>
              <a:rPr lang="en-US" dirty="0" err="1" smtClean="0"/>
              <a:t>SqP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3 levels of interruption demand (WS)</a:t>
            </a:r>
          </a:p>
          <a:p>
            <a:pPr lvl="2"/>
            <a:r>
              <a:rPr lang="en-US" dirty="0" smtClean="0"/>
              <a:t>No interruption, low-demand interruption (passive image viewing), high-demand interruption (n-back task)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Interruption Lab Study </a:t>
            </a:r>
            <a:r>
              <a:rPr lang="en-US" dirty="0" smtClean="0"/>
              <a:t>(Demo)</a:t>
            </a:r>
            <a:endParaRPr lang="en-US" dirty="0"/>
          </a:p>
        </p:txBody>
      </p:sp>
      <p:pic>
        <p:nvPicPr>
          <p:cNvPr id="1026" name="Picture 2" descr="C:\Documents and Settings\Matt\My Documents\My Dropbox\Research\Core Research\IDRG-MUX-Jan12\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3657600" cy="2819400"/>
          </a:xfrm>
          <a:prstGeom prst="rect">
            <a:avLst/>
          </a:prstGeom>
          <a:noFill/>
        </p:spPr>
      </p:pic>
      <p:pic>
        <p:nvPicPr>
          <p:cNvPr id="1027" name="Picture 3" descr="C:\Documents and Settings\Matt\My Documents\My Dropbox\Research\Core Research\IDRG-MUX-Jan12\sc_in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3657600" cy="2819400"/>
          </a:xfrm>
          <a:prstGeom prst="rect">
            <a:avLst/>
          </a:prstGeom>
          <a:noFill/>
        </p:spPr>
      </p:pic>
      <p:pic>
        <p:nvPicPr>
          <p:cNvPr id="1028" name="Picture 4" descr="C:\Documents and Settings\Matt\My Documents\My Dropbox\Research\Core Research\IDRG-MUX-Jan12\sq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126" y="4038600"/>
            <a:ext cx="3647074" cy="2811285"/>
          </a:xfrm>
          <a:prstGeom prst="rect">
            <a:avLst/>
          </a:prstGeom>
          <a:noFill/>
        </p:spPr>
      </p:pic>
      <p:pic>
        <p:nvPicPr>
          <p:cNvPr id="1029" name="Picture 5" descr="C:\Documents and Settings\Matt\My Documents\My Dropbox\Research\Core Research\IDRG-MUX-Jan12\high-demand interru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038600"/>
            <a:ext cx="3657600" cy="28194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990600" y="14478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14478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14400" y="40386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95800" y="40386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461</TotalTime>
  <Words>284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IDRG/MUX Forum</vt:lpstr>
      <vt:lpstr>Meta-Info</vt:lpstr>
      <vt:lpstr>Projects</vt:lpstr>
      <vt:lpstr>C-TOC</vt:lpstr>
      <vt:lpstr>Slide 5</vt:lpstr>
      <vt:lpstr>C-TOC Dev. &amp; Parallel Studies</vt:lpstr>
      <vt:lpstr>Interruption Lab Study</vt:lpstr>
      <vt:lpstr>Interruption Lab Study (ii)</vt:lpstr>
      <vt:lpstr>Interruption Lab Study (Demo)</vt:lpstr>
      <vt:lpstr>Interruption Lab Study (iii)</vt:lpstr>
      <vt:lpstr>Interruption Lab Study (iv)</vt:lpstr>
      <vt:lpstr>Interruption Lab Study (v)</vt:lpstr>
      <vt:lpstr>Interruption Lab Study (vi)</vt:lpstr>
      <vt:lpstr>IDRG/MUX Forum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IDRG/MUX Forum</dc:title>
  <dc:creator>Mattew Brehmer</dc:creator>
  <cp:lastModifiedBy>Mattew Brehmer</cp:lastModifiedBy>
  <cp:revision>14</cp:revision>
  <dcterms:created xsi:type="dcterms:W3CDTF">2011-01-07T20:35:36Z</dcterms:created>
  <dcterms:modified xsi:type="dcterms:W3CDTF">2011-01-11T19:46:31Z</dcterms:modified>
</cp:coreProperties>
</file>