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Proxima Nova"/>
      <p:regular r:id="rId36"/>
      <p:bold r:id="rId37"/>
      <p:italic r:id="rId38"/>
      <p:boldItalic r:id="rId39"/>
    </p:embeddedFont>
    <p:embeddedFont>
      <p:font typeface="Average"/>
      <p:regular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35A383D0-D462-47BD-A181-525C3FBB1C4E}">
  <a:tblStyle styleId="{35A383D0-D462-47BD-A181-525C3FBB1C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verage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ProximaNova-bold.fntdata"/><Relationship Id="rId14" Type="http://schemas.openxmlformats.org/officeDocument/2006/relationships/slide" Target="slides/slide9.xml"/><Relationship Id="rId36" Type="http://schemas.openxmlformats.org/officeDocument/2006/relationships/font" Target="fonts/ProximaNova-regular.fntdata"/><Relationship Id="rId17" Type="http://schemas.openxmlformats.org/officeDocument/2006/relationships/slide" Target="slides/slide12.xml"/><Relationship Id="rId39" Type="http://schemas.openxmlformats.org/officeDocument/2006/relationships/font" Target="fonts/ProximaNova-boldItalic.fntdata"/><Relationship Id="rId16" Type="http://schemas.openxmlformats.org/officeDocument/2006/relationships/slide" Target="slides/slide11.xml"/><Relationship Id="rId38" Type="http://schemas.openxmlformats.org/officeDocument/2006/relationships/font" Target="fonts/ProximaNova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Talk through single row first (stuff at top of next slide - observation/subpopulation), then explore/describe/explain/confirm. Then introduce multiples in a subsequent slide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Talk through single row first (stuff at top of next slide - observation/subpopulation), then explore/describe/explain/confirm. Then introduce multiples in a subsequent slide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Talk through single row first (stuff at top of next slide - observation/subpopulation), then explore/describe/explain/confirm. Then introduce multiples in a subsequent slide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Talk through single row first (stuff at top of next slide - observation/subpopulation), then explore/describe/explain/confirm. Then introduce multiples in a subsequent slide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Talk through single row first (stuff at top of next slide - observation/subpopulation), then explore/describe/explain/confirm. Then introduce multiples in a subsequent slide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Shape 3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Shape 3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Shape 3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Shape 4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Shape 4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Talk through single row first (stuff at top of next slide - observation/subpopulation), then explore/describe/explain/confirm. Then introduce multiples in a subsequent slide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 don’t have guidance as to what to do in a field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Lots of previous work in classification and typology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Not obvious how to get there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 don’t have guidance as to what to do in a field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Lots of previous work in classification and typology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Not obvious how to get there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b="1" sz="14000"/>
            </a:lvl1pPr>
            <a:lvl2pPr lvl="1" algn="ctr">
              <a:spcBef>
                <a:spcPts val="0"/>
              </a:spcBef>
              <a:buSzPct val="100000"/>
              <a:defRPr b="1" sz="14000"/>
            </a:lvl2pPr>
            <a:lvl3pPr lvl="2" algn="ctr">
              <a:spcBef>
                <a:spcPts val="0"/>
              </a:spcBef>
              <a:buSzPct val="100000"/>
              <a:defRPr b="1" sz="14000"/>
            </a:lvl3pPr>
            <a:lvl4pPr lvl="3" algn="ctr">
              <a:spcBef>
                <a:spcPts val="0"/>
              </a:spcBef>
              <a:buSzPct val="100000"/>
              <a:defRPr b="1" sz="14000"/>
            </a:lvl4pPr>
            <a:lvl5pPr lvl="4" algn="ctr">
              <a:spcBef>
                <a:spcPts val="0"/>
              </a:spcBef>
              <a:buSzPct val="100000"/>
              <a:defRPr b="1" sz="14000"/>
            </a:lvl5pPr>
            <a:lvl6pPr lvl="5" algn="ctr">
              <a:spcBef>
                <a:spcPts val="0"/>
              </a:spcBef>
              <a:buSzPct val="100000"/>
              <a:defRPr b="1" sz="14000"/>
            </a:lvl6pPr>
            <a:lvl7pPr lvl="6" algn="ctr">
              <a:spcBef>
                <a:spcPts val="0"/>
              </a:spcBef>
              <a:buSzPct val="100000"/>
              <a:defRPr b="1" sz="14000"/>
            </a:lvl7pPr>
            <a:lvl8pPr lvl="7" algn="ctr">
              <a:spcBef>
                <a:spcPts val="0"/>
              </a:spcBef>
              <a:buSzPct val="100000"/>
              <a:defRPr b="1" sz="14000"/>
            </a:lvl8pPr>
            <a:lvl9pPr lvl="8"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Shape 16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11" Type="http://schemas.openxmlformats.org/officeDocument/2006/relationships/hyperlink" Target="mailto:heidi.lam@gmail.com" TargetMode="External"/><Relationship Id="rId10" Type="http://schemas.openxmlformats.org/officeDocument/2006/relationships/image" Target="../media/image15.png"/><Relationship Id="rId12" Type="http://schemas.openxmlformats.org/officeDocument/2006/relationships/hyperlink" Target="mailto:mtory@tableau.com" TargetMode="External"/><Relationship Id="rId9" Type="http://schemas.openxmlformats.org/officeDocument/2006/relationships/image" Target="../media/image13.png"/><Relationship Id="rId5" Type="http://schemas.openxmlformats.org/officeDocument/2006/relationships/hyperlink" Target="http://www.cs.ubc.ca/labs/imager/tr/2017/GoalsToTasks" TargetMode="External"/><Relationship Id="rId6" Type="http://schemas.openxmlformats.org/officeDocument/2006/relationships/hyperlink" Target="http://tinyurl.com/gt27fau" TargetMode="External"/><Relationship Id="rId7" Type="http://schemas.openxmlformats.org/officeDocument/2006/relationships/image" Target="../media/image10.png"/><Relationship Id="rId8" Type="http://schemas.openxmlformats.org/officeDocument/2006/relationships/hyperlink" Target="mailto:tmm@cs.ubc.ca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://www.cs.ubc.ca/labs/imager/tr/2017/GoalsToTasks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3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InfoVis 2017 Talk</a:t>
            </a:r>
          </a:p>
          <a:p>
            <a:pPr lvl="0">
              <a:spcBef>
                <a:spcPts val="0"/>
              </a:spcBef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 	 	 		</a:t>
            </a:r>
          </a:p>
          <a:p>
            <a:pPr lvl="0">
              <a:spcBef>
                <a:spcPts val="0"/>
              </a:spcBef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</a:p>
          <a:p>
            <a:pPr lvl="0">
              <a:spcBef>
                <a:spcPts val="0"/>
              </a:spcBef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</a:p>
          <a:p>
            <a:pPr lvl="0">
              <a:spcBef>
                <a:spcPts val="0"/>
              </a:spcBef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</a:rPr>
              <a:t>Bridging From Goals to Tasks with Design Study Analysis Reports 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Heidi Lam*, Melanie Tory*, and Tamara Munzner</a:t>
            </a:r>
            <a:r>
              <a:rPr baseline="30000" lang="en"/>
              <a:t>+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October 4, 2017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l">
              <a:spcBef>
                <a:spcPts val="0"/>
              </a:spcBef>
              <a:buNone/>
            </a:pPr>
            <a:r>
              <a:rPr lang="en" sz="1400"/>
              <a:t>* Tableau Software</a:t>
            </a:r>
          </a:p>
          <a:p>
            <a:pPr lvl="0" rtl="0" algn="l">
              <a:spcBef>
                <a:spcPts val="0"/>
              </a:spcBef>
              <a:buNone/>
            </a:pPr>
            <a:r>
              <a:rPr baseline="30000" lang="en" sz="1400"/>
              <a:t>+  </a:t>
            </a:r>
            <a:r>
              <a:rPr lang="en" sz="1400"/>
              <a:t>University of British Columbia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 analysis goals framework: </a:t>
            </a:r>
            <a:r>
              <a:rPr lang="en">
                <a:solidFill>
                  <a:srgbClr val="000000"/>
                </a:solidFill>
              </a:rPr>
              <a:t>9 goals</a:t>
            </a:r>
            <a:r>
              <a:rPr lang="en"/>
              <a:t> + </a:t>
            </a:r>
            <a:r>
              <a:rPr lang="en">
                <a:solidFill>
                  <a:srgbClr val="FF9900"/>
                </a:solidFill>
                <a:latin typeface="Average"/>
                <a:ea typeface="Average"/>
                <a:cs typeface="Average"/>
                <a:sym typeface="Average"/>
              </a:rPr>
              <a:t>2 axes</a:t>
            </a:r>
          </a:p>
        </p:txBody>
      </p:sp>
      <p:graphicFrame>
        <p:nvGraphicFramePr>
          <p:cNvPr id="180" name="Shape 180"/>
          <p:cNvGraphicFramePr/>
          <p:nvPr/>
        </p:nvGraphicFramePr>
        <p:xfrm>
          <a:off x="396925" y="1292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{35A383D0-D462-47BD-A181-525C3FBB1C4E}</a:tableStyleId>
              </a:tblPr>
              <a:tblGrid>
                <a:gridCol w="1687075"/>
                <a:gridCol w="1687075"/>
                <a:gridCol w="1687075"/>
                <a:gridCol w="1687075"/>
                <a:gridCol w="1687075"/>
              </a:tblGrid>
              <a:tr h="9281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           </a:t>
                      </a:r>
                      <a:r>
                        <a:rPr lang="en">
                          <a:solidFill>
                            <a:srgbClr val="B45F06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Specificity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9900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lvl="0" rtl="0" algn="l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B45F06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# Populations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Explore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Describe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Explain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Confirm</a:t>
                      </a:r>
                    </a:p>
                  </a:txBody>
                  <a:tcPr marT="91425" marB="91425" marR="91425" marL="91425"/>
                </a:tc>
              </a:tr>
              <a:tr h="9281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Single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Discover Observation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Describe Observation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Identify </a:t>
                      </a:r>
                      <a:b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</a:b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Main Cause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Collect Evidence</a:t>
                      </a:r>
                    </a:p>
                  </a:txBody>
                  <a:tcPr marT="91425" marB="91425" marR="91425" marL="91425"/>
                </a:tc>
              </a:tr>
              <a:tr h="10760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Multiple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t/>
                      </a:r>
                      <a:endParaRPr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Compare Entities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Explain Differences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Evaluate Hypothesis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81" name="Shape 18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  <p:cxnSp>
        <p:nvCxnSpPr>
          <p:cNvPr id="182" name="Shape 182"/>
          <p:cNvCxnSpPr/>
          <p:nvPr/>
        </p:nvCxnSpPr>
        <p:spPr>
          <a:xfrm>
            <a:off x="396925" y="1292200"/>
            <a:ext cx="1682100" cy="9075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                            Increasing specificity of the analysis outcome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accent5"/>
              </a:solidFill>
            </a:endParaRP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  <p:graphicFrame>
        <p:nvGraphicFramePr>
          <p:cNvPr id="189" name="Shape 189"/>
          <p:cNvGraphicFramePr/>
          <p:nvPr/>
        </p:nvGraphicFramePr>
        <p:xfrm>
          <a:off x="311700" y="224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{35A383D0-D462-47BD-A181-525C3FBB1C4E}</a:tableStyleId>
              </a:tblPr>
              <a:tblGrid>
                <a:gridCol w="1687075"/>
                <a:gridCol w="1687075"/>
                <a:gridCol w="1687075"/>
                <a:gridCol w="1687075"/>
                <a:gridCol w="1687075"/>
              </a:tblGrid>
              <a:tr h="9281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           </a:t>
                      </a:r>
                      <a:r>
                        <a:rPr b="1" lang="en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Specificity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lvl="0" rtl="0" algn="l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# Populations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Explore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Describe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Explain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Confirm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cxnSp>
        <p:nvCxnSpPr>
          <p:cNvPr id="190" name="Shape 190"/>
          <p:cNvCxnSpPr/>
          <p:nvPr/>
        </p:nvCxnSpPr>
        <p:spPr>
          <a:xfrm>
            <a:off x="311700" y="234675"/>
            <a:ext cx="1682100" cy="9075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91" name="Shape 191"/>
          <p:cNvCxnSpPr/>
          <p:nvPr/>
        </p:nvCxnSpPr>
        <p:spPr>
          <a:xfrm>
            <a:off x="2046075" y="1397625"/>
            <a:ext cx="9444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92" name="Shape 192"/>
          <p:cNvCxnSpPr/>
          <p:nvPr/>
        </p:nvCxnSpPr>
        <p:spPr>
          <a:xfrm>
            <a:off x="7776375" y="1397625"/>
            <a:ext cx="9444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  <p:graphicFrame>
        <p:nvGraphicFramePr>
          <p:cNvPr id="198" name="Shape 198"/>
          <p:cNvGraphicFramePr/>
          <p:nvPr/>
        </p:nvGraphicFramePr>
        <p:xfrm>
          <a:off x="311700" y="224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{35A383D0-D462-47BD-A181-525C3FBB1C4E}</a:tableStyleId>
              </a:tblPr>
              <a:tblGrid>
                <a:gridCol w="1687075"/>
                <a:gridCol w="1687075"/>
                <a:gridCol w="1687075"/>
                <a:gridCol w="1687075"/>
                <a:gridCol w="1687075"/>
              </a:tblGrid>
              <a:tr h="9281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           </a:t>
                      </a:r>
                      <a:r>
                        <a:rPr b="1" lang="en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Specificity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lvl="0" rtl="0" algn="l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# Populations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Explore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666666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Describe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666666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Explain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666666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Confirm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9281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666666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Single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solidFill>
                            <a:srgbClr val="E67E2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Discover Observation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Describe Observation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Identify </a:t>
                      </a:r>
                      <a:br>
                        <a:rPr lang="en" sz="18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</a:br>
                      <a:r>
                        <a:rPr lang="en" sz="18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Main Cause 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Collect Evidence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706100">
                <a:tc gridSpan="3"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9900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Explore</a:t>
                      </a:r>
                      <a:r>
                        <a:rPr lang="en">
                          <a:solidFill>
                            <a:schemeClr val="accent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</a:t>
                      </a:r>
                      <a:r>
                        <a:rPr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data to identify interesting trends, patterns, or anomalies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666666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lv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“</a:t>
                      </a:r>
                      <a:r>
                        <a:rPr i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Lots of failed </a:t>
                      </a:r>
                      <a:r>
                        <a:rPr i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requests</a:t>
                      </a:r>
                      <a:r>
                        <a:rPr i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today…</a:t>
                      </a:r>
                      <a:r>
                        <a:rPr b="1" i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”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424450">
                <a:tc gridSpan="3"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Describe</a:t>
                      </a:r>
                      <a:r>
                        <a:rPr lang="en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the population with a set of attributes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“</a:t>
                      </a:r>
                      <a:r>
                        <a:rPr i="1" lang="en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Many are Class Z and R with error code 78…</a:t>
                      </a:r>
                      <a:r>
                        <a:rPr lang="en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”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424450">
                <a:tc gridSpan="3"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Explain</a:t>
                      </a:r>
                      <a:r>
                        <a:rPr lang="en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an observation by finding the main contributor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“Agent DYS handled a lot of these transactions…”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424450">
                <a:tc gridSpan="3"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Confirm</a:t>
                      </a:r>
                      <a:r>
                        <a:rPr lang="en" sz="18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</a:t>
                      </a:r>
                      <a:r>
                        <a:rPr lang="en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beliefs about a population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“Wonder if Agent DYS was responsible for the spike…”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</a:tbl>
          </a:graphicData>
        </a:graphic>
      </p:graphicFrame>
      <p:cxnSp>
        <p:nvCxnSpPr>
          <p:cNvPr id="199" name="Shape 199"/>
          <p:cNvCxnSpPr/>
          <p:nvPr/>
        </p:nvCxnSpPr>
        <p:spPr>
          <a:xfrm>
            <a:off x="311700" y="234675"/>
            <a:ext cx="1682100" cy="9075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  <p:graphicFrame>
        <p:nvGraphicFramePr>
          <p:cNvPr id="205" name="Shape 205"/>
          <p:cNvGraphicFramePr/>
          <p:nvPr/>
        </p:nvGraphicFramePr>
        <p:xfrm>
          <a:off x="311700" y="224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{35A383D0-D462-47BD-A181-525C3FBB1C4E}</a:tableStyleId>
              </a:tblPr>
              <a:tblGrid>
                <a:gridCol w="1687075"/>
                <a:gridCol w="1687075"/>
                <a:gridCol w="1687075"/>
                <a:gridCol w="1687075"/>
                <a:gridCol w="1687075"/>
              </a:tblGrid>
              <a:tr h="9281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           </a:t>
                      </a:r>
                      <a:r>
                        <a:rPr b="1" lang="en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Specificity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lvl="0" rtl="0" algn="l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# Populations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666666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Explore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Describe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666666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Explain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666666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Confirm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9281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666666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Single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solidFill>
                            <a:srgbClr val="666666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Discover Observation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solidFill>
                            <a:srgbClr val="E67E2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Describe Observation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Identify </a:t>
                      </a:r>
                      <a:br>
                        <a:rPr lang="en" sz="18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</a:br>
                      <a:r>
                        <a:rPr lang="en" sz="18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Main Cause 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Collect Evidence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706100">
                <a:tc gridSpan="3"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9900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666666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Explore</a:t>
                      </a:r>
                      <a:r>
                        <a:rPr lang="en">
                          <a:solidFill>
                            <a:schemeClr val="accent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</a:t>
                      </a:r>
                      <a:r>
                        <a:rPr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data to identify interesting trends, patterns, or anomalies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666666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lv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“</a:t>
                      </a:r>
                      <a:r>
                        <a:rPr i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Lots of failed </a:t>
                      </a:r>
                      <a:r>
                        <a:rPr i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requests</a:t>
                      </a:r>
                      <a:r>
                        <a:rPr i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today…</a:t>
                      </a:r>
                      <a:r>
                        <a:rPr b="1" i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”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424450">
                <a:tc gridSpan="3"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Describe</a:t>
                      </a:r>
                      <a:r>
                        <a:rPr lang="en">
                          <a:solidFill>
                            <a:schemeClr val="accent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</a:t>
                      </a:r>
                      <a:r>
                        <a:rPr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population with a set of attributes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“</a:t>
                      </a:r>
                      <a:r>
                        <a:rPr i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Many are Class Z and R with </a:t>
                      </a:r>
                    </a:p>
                    <a:p>
                      <a:pPr lv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error code 78…</a:t>
                      </a:r>
                      <a:r>
                        <a:rPr b="1" i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”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424450">
                <a:tc gridSpan="3"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Explain</a:t>
                      </a:r>
                      <a:r>
                        <a:rPr lang="en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an observation by finding the main contributor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“Agent DYS handled a lot of these transactions…”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424450">
                <a:tc gridSpan="3"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Confirm</a:t>
                      </a:r>
                      <a:r>
                        <a:rPr lang="en" sz="18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</a:t>
                      </a:r>
                      <a:r>
                        <a:rPr lang="en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beliefs about a population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“Wonder if Agent DYS was responsible for the spike…”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</a:tbl>
          </a:graphicData>
        </a:graphic>
      </p:graphicFrame>
      <p:cxnSp>
        <p:nvCxnSpPr>
          <p:cNvPr id="206" name="Shape 206"/>
          <p:cNvCxnSpPr/>
          <p:nvPr/>
        </p:nvCxnSpPr>
        <p:spPr>
          <a:xfrm>
            <a:off x="311700" y="234675"/>
            <a:ext cx="1682100" cy="9075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  <p:graphicFrame>
        <p:nvGraphicFramePr>
          <p:cNvPr id="212" name="Shape 212"/>
          <p:cNvGraphicFramePr/>
          <p:nvPr/>
        </p:nvGraphicFramePr>
        <p:xfrm>
          <a:off x="311700" y="224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{35A383D0-D462-47BD-A181-525C3FBB1C4E}</a:tableStyleId>
              </a:tblPr>
              <a:tblGrid>
                <a:gridCol w="1687075"/>
                <a:gridCol w="1687075"/>
                <a:gridCol w="1687075"/>
                <a:gridCol w="1687075"/>
                <a:gridCol w="1687075"/>
              </a:tblGrid>
              <a:tr h="9281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           </a:t>
                      </a:r>
                      <a:r>
                        <a:rPr b="1" lang="en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Specificity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lvl="0" rtl="0" algn="l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# Populations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666666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Explore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666666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Describe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Explain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666666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Confirm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9281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666666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Single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solidFill>
                            <a:srgbClr val="666666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Discover Observation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solidFill>
                            <a:srgbClr val="666666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Describe Observation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solidFill>
                            <a:srgbClr val="E67E2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Identify </a:t>
                      </a:r>
                      <a:br>
                        <a:rPr lang="en" sz="1800">
                          <a:solidFill>
                            <a:srgbClr val="E67E2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</a:br>
                      <a:r>
                        <a:rPr lang="en" sz="1800">
                          <a:solidFill>
                            <a:srgbClr val="E67E2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Main Cause</a:t>
                      </a:r>
                      <a:r>
                        <a:rPr lang="en" sz="1800">
                          <a:solidFill>
                            <a:srgbClr val="FF99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Collect Evidence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706100">
                <a:tc gridSpan="3"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9900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666666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Explore</a:t>
                      </a:r>
                      <a:r>
                        <a:rPr lang="en">
                          <a:solidFill>
                            <a:schemeClr val="accent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</a:t>
                      </a:r>
                      <a:r>
                        <a:rPr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data to identify interesting trends, patterns, or anomalies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666666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lv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“</a:t>
                      </a:r>
                      <a:r>
                        <a:rPr i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Lots of failed </a:t>
                      </a:r>
                      <a:r>
                        <a:rPr i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requests</a:t>
                      </a:r>
                      <a:r>
                        <a:rPr i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today…</a:t>
                      </a:r>
                      <a:r>
                        <a:rPr b="1" i="1"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”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424450">
                <a:tc gridSpan="3"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666666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Describe</a:t>
                      </a:r>
                      <a:r>
                        <a:rPr lang="en">
                          <a:solidFill>
                            <a:schemeClr val="accent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</a:t>
                      </a:r>
                      <a:r>
                        <a:rPr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population with a set of attributes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“</a:t>
                      </a:r>
                      <a:r>
                        <a:rPr i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Many are Class Z and R with </a:t>
                      </a:r>
                      <a:br>
                        <a:rPr i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</a:br>
                      <a:r>
                        <a:rPr i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error code 78…</a:t>
                      </a:r>
                      <a:r>
                        <a:rPr b="1" i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”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424450">
                <a:tc gridSpan="3"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b="1" lang="en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Explain</a:t>
                      </a:r>
                      <a:r>
                        <a:rPr lang="en">
                          <a:solidFill>
                            <a:schemeClr val="accent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an observation by finding the main contributor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“</a:t>
                      </a:r>
                      <a:r>
                        <a:rPr i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Agent DYS handled a lot of </a:t>
                      </a:r>
                    </a:p>
                    <a:p>
                      <a:pPr lv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these </a:t>
                      </a:r>
                      <a:r>
                        <a:rPr i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requests...</a:t>
                      </a:r>
                      <a:r>
                        <a:rPr b="1" i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”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424450">
                <a:tc gridSpan="3"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Confirm</a:t>
                      </a:r>
                      <a:r>
                        <a:rPr lang="en" sz="18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</a:t>
                      </a:r>
                      <a:r>
                        <a:rPr lang="en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beliefs about a population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“Wonder if Agent DYS was responsible for the spike…”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</a:tbl>
          </a:graphicData>
        </a:graphic>
      </p:graphicFrame>
      <p:cxnSp>
        <p:nvCxnSpPr>
          <p:cNvPr id="213" name="Shape 213"/>
          <p:cNvCxnSpPr/>
          <p:nvPr/>
        </p:nvCxnSpPr>
        <p:spPr>
          <a:xfrm>
            <a:off x="311700" y="234675"/>
            <a:ext cx="1682100" cy="9075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  <p:graphicFrame>
        <p:nvGraphicFramePr>
          <p:cNvPr id="219" name="Shape 219"/>
          <p:cNvGraphicFramePr/>
          <p:nvPr/>
        </p:nvGraphicFramePr>
        <p:xfrm>
          <a:off x="311700" y="224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{35A383D0-D462-47BD-A181-525C3FBB1C4E}</a:tableStyleId>
              </a:tblPr>
              <a:tblGrid>
                <a:gridCol w="1687075"/>
                <a:gridCol w="1687075"/>
                <a:gridCol w="1687075"/>
                <a:gridCol w="1687075"/>
                <a:gridCol w="1687075"/>
              </a:tblGrid>
              <a:tr h="9281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           </a:t>
                      </a:r>
                      <a:r>
                        <a:rPr b="1" lang="en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Specificity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lvl="0" rtl="0" algn="l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# Populations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666666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Explore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666666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Describe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666666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Explain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Confirm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9281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666666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Single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solidFill>
                            <a:srgbClr val="666666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Discover Observation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solidFill>
                            <a:srgbClr val="666666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Describe Observation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solidFill>
                            <a:srgbClr val="666666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Identify </a:t>
                      </a:r>
                      <a:br>
                        <a:rPr lang="en" sz="1800">
                          <a:solidFill>
                            <a:srgbClr val="666666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</a:br>
                      <a:r>
                        <a:rPr lang="en" sz="1800">
                          <a:solidFill>
                            <a:srgbClr val="666666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Main Cause 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solidFill>
                            <a:srgbClr val="E67E2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Collect Evidence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706100">
                <a:tc gridSpan="3"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9900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666666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Explore</a:t>
                      </a:r>
                      <a:r>
                        <a:rPr lang="en">
                          <a:solidFill>
                            <a:schemeClr val="accent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</a:t>
                      </a:r>
                      <a:r>
                        <a:rPr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data to identify interesting trends, patterns, or anomalies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666666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lv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“</a:t>
                      </a:r>
                      <a:r>
                        <a:rPr i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Lots of failed </a:t>
                      </a:r>
                      <a:r>
                        <a:rPr i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requests</a:t>
                      </a:r>
                      <a:r>
                        <a:rPr i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today…”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424450">
                <a:tc gridSpan="3"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666666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Describe</a:t>
                      </a:r>
                      <a:r>
                        <a:rPr lang="en">
                          <a:solidFill>
                            <a:schemeClr val="accent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</a:t>
                      </a:r>
                      <a:r>
                        <a:rPr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population with a set of attributes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“</a:t>
                      </a:r>
                      <a:r>
                        <a:rPr i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Many are Class Z and R with </a:t>
                      </a:r>
                    </a:p>
                    <a:p>
                      <a:pPr lv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error code 78…</a:t>
                      </a:r>
                      <a:r>
                        <a:rPr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”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424450">
                <a:tc gridSpan="3"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b="1" lang="en">
                          <a:solidFill>
                            <a:srgbClr val="666666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Explain</a:t>
                      </a:r>
                      <a:r>
                        <a:rPr lang="en">
                          <a:solidFill>
                            <a:schemeClr val="accent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an observation by finding the main contributor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“</a:t>
                      </a:r>
                      <a:r>
                        <a:rPr i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Agent DYS handled a lot of </a:t>
                      </a:r>
                      <a:br>
                        <a:rPr i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</a:br>
                      <a:r>
                        <a:rPr i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these </a:t>
                      </a:r>
                      <a:r>
                        <a:rPr i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requests...</a:t>
                      </a:r>
                      <a:r>
                        <a:rPr b="1" i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”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424450">
                <a:tc gridSpan="3"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b="1" lang="en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Confirm</a:t>
                      </a:r>
                      <a:r>
                        <a:rPr lang="en" sz="1800">
                          <a:solidFill>
                            <a:schemeClr val="accent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</a:t>
                      </a:r>
                      <a:r>
                        <a:rPr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beliefs about a population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“</a:t>
                      </a:r>
                      <a:r>
                        <a:rPr i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Wonder if Agent DYS was </a:t>
                      </a:r>
                    </a:p>
                    <a:p>
                      <a:pPr lv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responsible for the spike…</a:t>
                      </a:r>
                      <a:r>
                        <a:rPr b="1" i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”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</a:tbl>
          </a:graphicData>
        </a:graphic>
      </p:graphicFrame>
      <p:cxnSp>
        <p:nvCxnSpPr>
          <p:cNvPr id="220" name="Shape 220"/>
          <p:cNvCxnSpPr/>
          <p:nvPr/>
        </p:nvCxnSpPr>
        <p:spPr>
          <a:xfrm>
            <a:off x="311700" y="234675"/>
            <a:ext cx="1682100" cy="9075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 analysis goals framework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226" name="Shape 226"/>
          <p:cNvGraphicFramePr/>
          <p:nvPr/>
        </p:nvGraphicFramePr>
        <p:xfrm>
          <a:off x="396925" y="1292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{35A383D0-D462-47BD-A181-525C3FBB1C4E}</a:tableStyleId>
              </a:tblPr>
              <a:tblGrid>
                <a:gridCol w="1687075"/>
                <a:gridCol w="1687075"/>
                <a:gridCol w="1687075"/>
                <a:gridCol w="1687075"/>
                <a:gridCol w="1687075"/>
              </a:tblGrid>
              <a:tr h="9281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           </a:t>
                      </a:r>
                      <a:r>
                        <a:rPr lang="en">
                          <a:solidFill>
                            <a:srgbClr val="B45F06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Specificity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9900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lvl="0" rtl="0" algn="l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# Populations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Explore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Describe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Explain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Confirm</a:t>
                      </a:r>
                    </a:p>
                  </a:txBody>
                  <a:tcPr marT="91425" marB="91425" marR="91425" marL="91425"/>
                </a:tc>
              </a:tr>
              <a:tr h="9281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Single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solidFill>
                            <a:srgbClr val="E67E2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Discover Observation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solidFill>
                            <a:srgbClr val="E67E2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Describe Observation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solidFill>
                            <a:srgbClr val="E67E2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Identify </a:t>
                      </a:r>
                      <a:br>
                        <a:rPr lang="en" sz="1800">
                          <a:solidFill>
                            <a:srgbClr val="E67E2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</a:br>
                      <a:r>
                        <a:rPr lang="en" sz="1800">
                          <a:solidFill>
                            <a:srgbClr val="E67E2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Main Cause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solidFill>
                            <a:srgbClr val="E67E2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Collect Evidence</a:t>
                      </a:r>
                    </a:p>
                  </a:txBody>
                  <a:tcPr marT="91425" marB="91425" marR="91425" marL="91425"/>
                </a:tc>
              </a:tr>
              <a:tr h="10760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666666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Multiple</a:t>
                      </a:r>
                      <a:r>
                        <a:rPr b="1" lang="en" sz="2400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t/>
                      </a:r>
                      <a:endParaRPr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Compare Entities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Explain Differences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Evaluate Hypothesis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27" name="Shape 2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  <p:cxnSp>
        <p:nvCxnSpPr>
          <p:cNvPr id="228" name="Shape 228"/>
          <p:cNvCxnSpPr/>
          <p:nvPr/>
        </p:nvCxnSpPr>
        <p:spPr>
          <a:xfrm>
            <a:off x="396925" y="1292200"/>
            <a:ext cx="1682100" cy="9075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3" name="Shape 233"/>
          <p:cNvGraphicFramePr/>
          <p:nvPr/>
        </p:nvGraphicFramePr>
        <p:xfrm>
          <a:off x="315075" y="247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{35A383D0-D462-47BD-A181-525C3FBB1C4E}</a:tableStyleId>
              </a:tblPr>
              <a:tblGrid>
                <a:gridCol w="1697625"/>
                <a:gridCol w="4256850"/>
                <a:gridCol w="2720700"/>
              </a:tblGrid>
              <a:tr h="9281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           </a:t>
                      </a:r>
                      <a:r>
                        <a:rPr lang="en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Specificity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lvl="0" rtl="0" algn="l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# Populations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9281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Single </a:t>
                      </a:r>
                    </a:p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t/>
                      </a:r>
                      <a:endParaRPr b="1" sz="2400">
                        <a:solidFill>
                          <a:srgbClr val="FF9900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t/>
                      </a:r>
                      <a:endParaRPr b="1" sz="2400">
                        <a:solidFill>
                          <a:srgbClr val="FF9900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800">
                          <a:solidFill>
                            <a:srgbClr val="E67E2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Single population analyses</a:t>
                      </a:r>
                      <a:r>
                        <a:rPr lang="en" sz="1800">
                          <a:solidFill>
                            <a:srgbClr val="E69138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</a:t>
                      </a:r>
                      <a:r>
                        <a:rPr lang="en" sz="18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start with an observation and end with a definition for a subpopulation with that observation</a:t>
                      </a:r>
                    </a:p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99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i="1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i="1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0760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Multiple</a:t>
                      </a:r>
                    </a:p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 </a:t>
                      </a:r>
                    </a:p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t/>
                      </a:r>
                      <a:endParaRPr b="1" sz="2400">
                        <a:solidFill>
                          <a:srgbClr val="FF9900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234" name="Shape 2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  <p:cxnSp>
        <p:nvCxnSpPr>
          <p:cNvPr id="235" name="Shape 235"/>
          <p:cNvCxnSpPr/>
          <p:nvPr/>
        </p:nvCxnSpPr>
        <p:spPr>
          <a:xfrm>
            <a:off x="317562" y="247125"/>
            <a:ext cx="1682100" cy="9075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36" name="Shape 236"/>
          <p:cNvCxnSpPr/>
          <p:nvPr/>
        </p:nvCxnSpPr>
        <p:spPr>
          <a:xfrm>
            <a:off x="2109025" y="1857200"/>
            <a:ext cx="1177200" cy="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37" name="Shape 237"/>
          <p:cNvSpPr txBox="1"/>
          <p:nvPr/>
        </p:nvSpPr>
        <p:spPr>
          <a:xfrm>
            <a:off x="5326425" y="84550"/>
            <a:ext cx="26208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 txBox="1"/>
          <p:nvPr/>
        </p:nvSpPr>
        <p:spPr>
          <a:xfrm>
            <a:off x="6283350" y="1063575"/>
            <a:ext cx="27378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“</a:t>
            </a:r>
            <a:r>
              <a:rPr i="1"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Lots of failed requests today…</a:t>
            </a:r>
            <a:r>
              <a:rPr b="1" i="1"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”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 txBox="1"/>
          <p:nvPr/>
        </p:nvSpPr>
        <p:spPr>
          <a:xfrm>
            <a:off x="6283350" y="1461400"/>
            <a:ext cx="27378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en">
                <a:latin typeface="Proxima Nova"/>
                <a:ea typeface="Proxima Nova"/>
                <a:cs typeface="Proxima Nova"/>
                <a:sym typeface="Proxima Nova"/>
              </a:rPr>
              <a:t>“</a:t>
            </a:r>
            <a:r>
              <a:rPr i="1"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Failed requests with Airline A80 and flight number 4360 are all of Class Z and R,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i="1"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with error code 78…</a:t>
            </a:r>
            <a:r>
              <a:rPr b="1" i="1"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”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40" name="Shape 240"/>
          <p:cNvCxnSpPr/>
          <p:nvPr/>
        </p:nvCxnSpPr>
        <p:spPr>
          <a:xfrm flipH="1" rot="10800000">
            <a:off x="4901875" y="1853600"/>
            <a:ext cx="944700" cy="36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41" name="Shape 241"/>
          <p:cNvSpPr txBox="1"/>
          <p:nvPr/>
        </p:nvSpPr>
        <p:spPr>
          <a:xfrm>
            <a:off x="1999675" y="2848575"/>
            <a:ext cx="4168800" cy="14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E67E22"/>
                </a:solidFill>
                <a:latin typeface="Proxima Nova"/>
                <a:ea typeface="Proxima Nova"/>
                <a:cs typeface="Proxima Nova"/>
                <a:sym typeface="Proxima Nova"/>
              </a:rPr>
              <a:t>Multiple population analyses</a:t>
            </a:r>
            <a:r>
              <a:rPr lang="en" sz="1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start with population definitions and end with similarities and/or differences between populations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 txBox="1"/>
          <p:nvPr/>
        </p:nvSpPr>
        <p:spPr>
          <a:xfrm>
            <a:off x="6283350" y="2837375"/>
            <a:ext cx="2737800" cy="6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“</a:t>
            </a:r>
            <a:r>
              <a:rPr i="1"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Failed requests and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i="1"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successful requests...</a:t>
            </a:r>
            <a:r>
              <a:rPr b="1" i="1"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”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 txBox="1"/>
          <p:nvPr/>
        </p:nvSpPr>
        <p:spPr>
          <a:xfrm>
            <a:off x="6283350" y="3460837"/>
            <a:ext cx="27378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“</a:t>
            </a:r>
            <a:r>
              <a:rPr i="1"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Both types involved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i="1"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Agent DYS…</a:t>
            </a:r>
            <a:r>
              <a:rPr b="1" i="1"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”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i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 txBox="1"/>
          <p:nvPr/>
        </p:nvSpPr>
        <p:spPr>
          <a:xfrm>
            <a:off x="6283350" y="4045300"/>
            <a:ext cx="27378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“</a:t>
            </a:r>
            <a:r>
              <a:rPr i="1"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Agent Z7F handled more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i="1"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failed requests...</a:t>
            </a:r>
            <a:r>
              <a:rPr b="1" i="1"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”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45" name="Shape 245"/>
          <p:cNvCxnSpPr/>
          <p:nvPr/>
        </p:nvCxnSpPr>
        <p:spPr>
          <a:xfrm flipH="1" rot="10800000">
            <a:off x="2109025" y="3524825"/>
            <a:ext cx="2150700" cy="66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46" name="Shape 246"/>
          <p:cNvCxnSpPr/>
          <p:nvPr/>
        </p:nvCxnSpPr>
        <p:spPr>
          <a:xfrm>
            <a:off x="2109025" y="3846400"/>
            <a:ext cx="1064700" cy="36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47" name="Shape 247"/>
          <p:cNvCxnSpPr/>
          <p:nvPr/>
        </p:nvCxnSpPr>
        <p:spPr>
          <a:xfrm>
            <a:off x="3934650" y="3837100"/>
            <a:ext cx="1088700" cy="129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 analysis goals framework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253" name="Shape 253"/>
          <p:cNvGraphicFramePr/>
          <p:nvPr/>
        </p:nvGraphicFramePr>
        <p:xfrm>
          <a:off x="396925" y="1292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{35A383D0-D462-47BD-A181-525C3FBB1C4E}</a:tableStyleId>
              </a:tblPr>
              <a:tblGrid>
                <a:gridCol w="1687075"/>
                <a:gridCol w="1687075"/>
                <a:gridCol w="1687075"/>
                <a:gridCol w="1687075"/>
                <a:gridCol w="1687075"/>
              </a:tblGrid>
              <a:tr h="9281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           </a:t>
                      </a:r>
                      <a:r>
                        <a:rPr lang="en">
                          <a:solidFill>
                            <a:srgbClr val="B45F06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Specificity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9900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lvl="0" rtl="0" algn="l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B45F06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# Populations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Explore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Describe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Explain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Confirm</a:t>
                      </a:r>
                    </a:p>
                  </a:txBody>
                  <a:tcPr marT="91425" marB="91425" marR="91425" marL="91425"/>
                </a:tc>
              </a:tr>
              <a:tr h="9281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Single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Discover Observation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Describe Observation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Identify </a:t>
                      </a:r>
                      <a:b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</a:b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Main Cause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Collect Evidence</a:t>
                      </a:r>
                    </a:p>
                  </a:txBody>
                  <a:tcPr marT="91425" marB="91425" marR="91425" marL="91425"/>
                </a:tc>
              </a:tr>
              <a:tr h="10760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Multiple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t/>
                      </a:r>
                      <a:endParaRPr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solidFill>
                            <a:srgbClr val="E67E2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Compare Entities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solidFill>
                            <a:srgbClr val="E67E2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Explain Differences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solidFill>
                            <a:srgbClr val="E67E2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Evaluate Hypothesis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54" name="Shape 2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  <p:cxnSp>
        <p:nvCxnSpPr>
          <p:cNvPr id="255" name="Shape 255"/>
          <p:cNvCxnSpPr/>
          <p:nvPr/>
        </p:nvCxnSpPr>
        <p:spPr>
          <a:xfrm>
            <a:off x="396925" y="1292200"/>
            <a:ext cx="1682100" cy="9075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 How to use the framework?</a:t>
            </a:r>
          </a:p>
        </p:txBody>
      </p:sp>
      <p:sp>
        <p:nvSpPr>
          <p:cNvPr id="261" name="Shape 2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  <p:sp>
        <p:nvSpPr>
          <p:cNvPr id="262" name="Shape 262"/>
          <p:cNvSpPr txBox="1"/>
          <p:nvPr/>
        </p:nvSpPr>
        <p:spPr>
          <a:xfrm>
            <a:off x="421525" y="1744075"/>
            <a:ext cx="2118300" cy="1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E67E22"/>
                </a:solidFill>
                <a:latin typeface="Average"/>
                <a:ea typeface="Average"/>
                <a:cs typeface="Average"/>
                <a:sym typeface="Average"/>
              </a:rPr>
              <a:t>Domain Question</a:t>
            </a:r>
            <a:r>
              <a:rPr lang="en" sz="1800">
                <a:solidFill>
                  <a:srgbClr val="FF9900"/>
                </a:solidFill>
                <a:latin typeface="Average"/>
                <a:ea typeface="Average"/>
                <a:cs typeface="Average"/>
                <a:sym typeface="Average"/>
              </a:rPr>
              <a:t>          </a:t>
            </a:r>
            <a:br>
              <a:rPr lang="en" sz="1800">
                <a:solidFill>
                  <a:srgbClr val="FF9900"/>
                </a:solidFill>
                <a:latin typeface="Average"/>
                <a:ea typeface="Average"/>
                <a:cs typeface="Average"/>
                <a:sym typeface="Average"/>
              </a:rPr>
            </a:br>
          </a:p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“</a:t>
            </a:r>
            <a:r>
              <a:rPr i="1"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Why are there so many failed </a:t>
            </a:r>
            <a:r>
              <a:rPr i="1"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requests</a:t>
            </a:r>
            <a:r>
              <a:rPr i="1"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today?</a:t>
            </a:r>
            <a:r>
              <a:rPr b="1"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”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6714000" y="1180500"/>
            <a:ext cx="22383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6D9EEB"/>
                </a:solidFill>
                <a:latin typeface="Proxima Nova"/>
                <a:ea typeface="Proxima Nova"/>
                <a:cs typeface="Proxima Nova"/>
                <a:sym typeface="Proxima Nova"/>
              </a:rPr>
              <a:t>Task Classifications</a:t>
            </a:r>
          </a:p>
        </p:txBody>
      </p:sp>
      <p:cxnSp>
        <p:nvCxnSpPr>
          <p:cNvPr id="264" name="Shape 264"/>
          <p:cNvCxnSpPr/>
          <p:nvPr/>
        </p:nvCxnSpPr>
        <p:spPr>
          <a:xfrm flipH="1" rot="10800000">
            <a:off x="6714075" y="1617000"/>
            <a:ext cx="2118300" cy="9900"/>
          </a:xfrm>
          <a:prstGeom prst="straightConnector1">
            <a:avLst/>
          </a:prstGeom>
          <a:noFill/>
          <a:ln cap="flat" cmpd="sng" w="76200">
            <a:solidFill>
              <a:srgbClr val="4A86E8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65" name="Shape 265"/>
          <p:cNvCxnSpPr/>
          <p:nvPr/>
        </p:nvCxnSpPr>
        <p:spPr>
          <a:xfrm flipH="1" rot="10800000">
            <a:off x="471278" y="1738687"/>
            <a:ext cx="6981000" cy="5400"/>
          </a:xfrm>
          <a:prstGeom prst="straightConnector1">
            <a:avLst/>
          </a:prstGeom>
          <a:noFill/>
          <a:ln cap="flat" cmpd="sng" w="762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66" name="Shape 266"/>
          <p:cNvSpPr txBox="1"/>
          <p:nvPr/>
        </p:nvSpPr>
        <p:spPr>
          <a:xfrm>
            <a:off x="1522975" y="1312075"/>
            <a:ext cx="37023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FF9900"/>
                </a:solidFill>
                <a:latin typeface="Proxima Nova"/>
                <a:ea typeface="Proxima Nova"/>
                <a:cs typeface="Proxima Nova"/>
                <a:sym typeface="Proxima Nova"/>
              </a:rPr>
              <a:t>Analysis Goals Framework</a:t>
            </a:r>
          </a:p>
        </p:txBody>
      </p:sp>
      <p:sp>
        <p:nvSpPr>
          <p:cNvPr id="267" name="Shape 267"/>
          <p:cNvSpPr/>
          <p:nvPr/>
        </p:nvSpPr>
        <p:spPr>
          <a:xfrm>
            <a:off x="1836925" y="3135362"/>
            <a:ext cx="2691600" cy="792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B45F06"/>
                </a:solidFill>
              </a:rPr>
              <a:t>Analysis Goal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B45F06"/>
                </a:solidFill>
              </a:rPr>
              <a:t>Identify Main Cause</a:t>
            </a:r>
          </a:p>
        </p:txBody>
      </p:sp>
      <p:cxnSp>
        <p:nvCxnSpPr>
          <p:cNvPr id="268" name="Shape 268"/>
          <p:cNvCxnSpPr>
            <a:stCxn id="262" idx="2"/>
            <a:endCxn id="267" idx="1"/>
          </p:cNvCxnSpPr>
          <p:nvPr/>
        </p:nvCxnSpPr>
        <p:spPr>
          <a:xfrm flipH="1" rot="-5400000">
            <a:off x="1356775" y="3051475"/>
            <a:ext cx="604200" cy="356400"/>
          </a:xfrm>
          <a:prstGeom prst="bentConnector2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lg" w="lg" type="none"/>
            <a:tailEnd len="lg" w="lg" type="stealth"/>
          </a:ln>
        </p:spPr>
      </p:cxnSp>
      <p:sp>
        <p:nvSpPr>
          <p:cNvPr id="269" name="Shape 269"/>
          <p:cNvSpPr txBox="1"/>
          <p:nvPr/>
        </p:nvSpPr>
        <p:spPr>
          <a:xfrm>
            <a:off x="6758725" y="1855750"/>
            <a:ext cx="2118300" cy="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4A86E8"/>
                </a:solidFill>
                <a:latin typeface="Average"/>
                <a:ea typeface="Average"/>
                <a:cs typeface="Average"/>
                <a:sym typeface="Average"/>
              </a:rPr>
              <a:t>Abstract Tasks   </a:t>
            </a: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     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  <a:latin typeface="Proxima Nova"/>
                <a:ea typeface="Proxima Nova"/>
                <a:cs typeface="Proxima Nova"/>
                <a:sym typeface="Proxima Nova"/>
              </a:rPr>
              <a:t>Identify extremes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 I want to design a visualization, and my user says: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152475"/>
            <a:ext cx="8520600" cy="1926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2400">
                <a:solidFill>
                  <a:srgbClr val="000000"/>
                </a:solidFill>
              </a:rPr>
              <a:t>“</a:t>
            </a:r>
            <a:r>
              <a:rPr i="1" lang="en">
                <a:solidFill>
                  <a:srgbClr val="434343"/>
                </a:solidFill>
              </a:rPr>
              <a:t>As a flight reservation coordinator, I want to understand </a:t>
            </a:r>
            <a:br>
              <a:rPr i="1" lang="en">
                <a:solidFill>
                  <a:srgbClr val="434343"/>
                </a:solidFill>
              </a:rPr>
            </a:br>
            <a:r>
              <a:rPr i="1" lang="en">
                <a:solidFill>
                  <a:srgbClr val="434343"/>
                </a:solidFill>
              </a:rPr>
              <a:t>why there are so many failed purchase requests today.</a:t>
            </a:r>
            <a:r>
              <a:rPr b="1" lang="en" sz="2400">
                <a:solidFill>
                  <a:srgbClr val="000000"/>
                </a:solidFill>
              </a:rPr>
              <a:t>” </a:t>
            </a:r>
            <a:r>
              <a:rPr lang="en">
                <a:solidFill>
                  <a:srgbClr val="434343"/>
                </a:solidFill>
              </a:rPr>
              <a:t>*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</a:rPr>
              <a:t>How do I</a:t>
            </a:r>
            <a:r>
              <a:rPr lang="en">
                <a:solidFill>
                  <a:srgbClr val="666666"/>
                </a:solidFill>
              </a:rPr>
              <a:t> </a:t>
            </a:r>
            <a:r>
              <a:rPr lang="en">
                <a:solidFill>
                  <a:srgbClr val="E67E22"/>
                </a:solidFill>
              </a:rPr>
              <a:t>design a visualization</a:t>
            </a:r>
            <a:r>
              <a:rPr lang="en">
                <a:solidFill>
                  <a:srgbClr val="9E9E9E"/>
                </a:solidFill>
              </a:rPr>
              <a:t> </a:t>
            </a:r>
            <a:r>
              <a:rPr lang="en">
                <a:solidFill>
                  <a:srgbClr val="434343"/>
                </a:solidFill>
              </a:rPr>
              <a:t>for analysis questions like this?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9E9E9E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666666"/>
              </a:solidFill>
            </a:endParaRPr>
          </a:p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  <p:sp>
        <p:nvSpPr>
          <p:cNvPr id="68" name="Shape 68"/>
          <p:cNvSpPr txBox="1"/>
          <p:nvPr/>
        </p:nvSpPr>
        <p:spPr>
          <a:xfrm>
            <a:off x="-173200" y="4484125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66666"/>
              </a:buClr>
              <a:buSzPct val="100000"/>
              <a:buFont typeface="Proxima Nova"/>
              <a:buChar char="*"/>
            </a:pPr>
            <a:r>
              <a:rPr lang="en" sz="12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Scenario from:  Liu, Z., Stasko, J., &amp; Sullivan, T. (2009).   </a:t>
            </a:r>
            <a:r>
              <a:rPr b="1" lang="en" sz="12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Selltrend: Inter-attribute visual analysis of temporal transaction data</a:t>
            </a:r>
            <a:r>
              <a:rPr lang="en" sz="12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.   IEEE Transactions on Visualization and Computer Graphics, 15(6), 1025-1032.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 analysis goals framework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275" name="Shape 275"/>
          <p:cNvGraphicFramePr/>
          <p:nvPr/>
        </p:nvGraphicFramePr>
        <p:xfrm>
          <a:off x="396925" y="1292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{35A383D0-D462-47BD-A181-525C3FBB1C4E}</a:tableStyleId>
              </a:tblPr>
              <a:tblGrid>
                <a:gridCol w="1687075"/>
                <a:gridCol w="1687075"/>
                <a:gridCol w="1687075"/>
                <a:gridCol w="1687075"/>
                <a:gridCol w="1687075"/>
              </a:tblGrid>
              <a:tr h="9281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  </a:t>
                      </a:r>
                      <a:r>
                        <a:rPr b="1" lang="en">
                          <a:solidFill>
                            <a:srgbClr val="B45F06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       </a:t>
                      </a:r>
                      <a:r>
                        <a:rPr lang="en">
                          <a:solidFill>
                            <a:srgbClr val="B45F06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  Specificity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B45F06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lvl="0" rtl="0" algn="l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B45F06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# Populations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Explore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Describe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Explain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Confirm</a:t>
                      </a:r>
                    </a:p>
                  </a:txBody>
                  <a:tcPr marT="91425" marB="91425" marR="91425" marL="91425"/>
                </a:tc>
              </a:tr>
              <a:tr h="9281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Single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Discover Observation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Describe Observation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Identify </a:t>
                      </a:r>
                      <a:b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</a:b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Main Cause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Collect Evidence</a:t>
                      </a:r>
                    </a:p>
                  </a:txBody>
                  <a:tcPr marT="91425" marB="91425" marR="91425" marL="91425"/>
                </a:tc>
              </a:tr>
              <a:tr h="10760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Multiple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t/>
                      </a:r>
                      <a:endParaRPr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Compare Entities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Explain Differences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Evaluate Hypothesis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76" name="Shape 27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  <p:cxnSp>
        <p:nvCxnSpPr>
          <p:cNvPr id="277" name="Shape 277"/>
          <p:cNvCxnSpPr/>
          <p:nvPr/>
        </p:nvCxnSpPr>
        <p:spPr>
          <a:xfrm>
            <a:off x="396925" y="1292200"/>
            <a:ext cx="1682100" cy="9075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78" name="Shape 278"/>
          <p:cNvSpPr/>
          <p:nvPr/>
        </p:nvSpPr>
        <p:spPr>
          <a:xfrm>
            <a:off x="5467200" y="2217700"/>
            <a:ext cx="1664400" cy="9249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 analysis goals framework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284" name="Shape 284"/>
          <p:cNvGraphicFramePr/>
          <p:nvPr/>
        </p:nvGraphicFramePr>
        <p:xfrm>
          <a:off x="396925" y="1292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{35A383D0-D462-47BD-A181-525C3FBB1C4E}</a:tableStyleId>
              </a:tblPr>
              <a:tblGrid>
                <a:gridCol w="1687075"/>
                <a:gridCol w="1687075"/>
                <a:gridCol w="1687075"/>
                <a:gridCol w="1687075"/>
                <a:gridCol w="1687075"/>
              </a:tblGrid>
              <a:tr h="9281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          </a:t>
                      </a:r>
                      <a:r>
                        <a:rPr lang="en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 </a:t>
                      </a:r>
                      <a:r>
                        <a:rPr lang="en">
                          <a:solidFill>
                            <a:srgbClr val="B45F06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Specificity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B45F06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lvl="0" rtl="0" algn="l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B45F06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# Populations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Explore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Describe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Explain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Confirm</a:t>
                      </a:r>
                    </a:p>
                  </a:txBody>
                  <a:tcPr marT="91425" marB="91425" marR="91425" marL="91425"/>
                </a:tc>
              </a:tr>
              <a:tr h="9281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Single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Discover Observation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Describe Observation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Identify </a:t>
                      </a:r>
                      <a:b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</a:b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Main Cause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Collect Evidence</a:t>
                      </a:r>
                    </a:p>
                  </a:txBody>
                  <a:tcPr marT="91425" marB="91425" marR="91425" marL="91425"/>
                </a:tc>
              </a:tr>
              <a:tr h="10760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Multiple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t/>
                      </a:r>
                      <a:endParaRPr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Compare Entities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Explain Differences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Evaluate Hypothesis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85" name="Shape 28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  <p:cxnSp>
        <p:nvCxnSpPr>
          <p:cNvPr id="286" name="Shape 286"/>
          <p:cNvCxnSpPr/>
          <p:nvPr/>
        </p:nvCxnSpPr>
        <p:spPr>
          <a:xfrm>
            <a:off x="396925" y="1292200"/>
            <a:ext cx="1682100" cy="9075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87" name="Shape 287"/>
          <p:cNvSpPr/>
          <p:nvPr/>
        </p:nvSpPr>
        <p:spPr>
          <a:xfrm>
            <a:off x="5467200" y="2217700"/>
            <a:ext cx="1664400" cy="9249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5467200" y="1292200"/>
            <a:ext cx="1664400" cy="9249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9" name="Shape 289"/>
          <p:cNvSpPr/>
          <p:nvPr/>
        </p:nvSpPr>
        <p:spPr>
          <a:xfrm>
            <a:off x="396925" y="2217700"/>
            <a:ext cx="1704000" cy="9249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 </a:t>
            </a:r>
            <a:r>
              <a:rPr lang="en">
                <a:solidFill>
                  <a:srgbClr val="000000"/>
                </a:solidFill>
              </a:rPr>
              <a:t>How to use the framework?</a:t>
            </a:r>
          </a:p>
        </p:txBody>
      </p:sp>
      <p:sp>
        <p:nvSpPr>
          <p:cNvPr id="295" name="Shape 29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  <p:sp>
        <p:nvSpPr>
          <p:cNvPr id="296" name="Shape 296"/>
          <p:cNvSpPr txBox="1"/>
          <p:nvPr/>
        </p:nvSpPr>
        <p:spPr>
          <a:xfrm>
            <a:off x="421525" y="1744075"/>
            <a:ext cx="2118300" cy="13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E67E22"/>
                </a:solidFill>
                <a:latin typeface="Average"/>
                <a:ea typeface="Average"/>
                <a:cs typeface="Average"/>
                <a:sym typeface="Average"/>
              </a:rPr>
              <a:t>Domain Question</a:t>
            </a:r>
            <a:r>
              <a:rPr lang="en" sz="1800">
                <a:solidFill>
                  <a:srgbClr val="FF9900"/>
                </a:solidFill>
                <a:latin typeface="Average"/>
                <a:ea typeface="Average"/>
                <a:cs typeface="Average"/>
                <a:sym typeface="Average"/>
              </a:rPr>
              <a:t>          </a:t>
            </a:r>
            <a:br>
              <a:rPr lang="en" sz="1800">
                <a:solidFill>
                  <a:srgbClr val="FF9900"/>
                </a:solidFill>
                <a:latin typeface="Average"/>
                <a:ea typeface="Average"/>
                <a:cs typeface="Average"/>
                <a:sym typeface="Average"/>
              </a:rPr>
            </a:br>
          </a:p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“</a:t>
            </a:r>
            <a:r>
              <a:rPr i="1"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Why are there </a:t>
            </a:r>
          </a:p>
          <a:p>
            <a:pPr lvl="0">
              <a:spcBef>
                <a:spcPts val="0"/>
              </a:spcBef>
              <a:buNone/>
            </a:pPr>
            <a:r>
              <a:rPr i="1"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so many failed </a:t>
            </a:r>
            <a:br>
              <a:rPr i="1"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i="1"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requests</a:t>
            </a:r>
            <a:r>
              <a:rPr i="1"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i="1"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today?</a:t>
            </a:r>
            <a:r>
              <a:rPr b="1"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”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6714000" y="1180500"/>
            <a:ext cx="22383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6D9EEB"/>
                </a:solidFill>
                <a:latin typeface="Proxima Nova"/>
                <a:ea typeface="Proxima Nova"/>
                <a:cs typeface="Proxima Nova"/>
                <a:sym typeface="Proxima Nova"/>
              </a:rPr>
              <a:t>Task Classifications</a:t>
            </a:r>
          </a:p>
        </p:txBody>
      </p:sp>
      <p:cxnSp>
        <p:nvCxnSpPr>
          <p:cNvPr id="298" name="Shape 298"/>
          <p:cNvCxnSpPr/>
          <p:nvPr/>
        </p:nvCxnSpPr>
        <p:spPr>
          <a:xfrm flipH="1" rot="10800000">
            <a:off x="6714075" y="1617000"/>
            <a:ext cx="2118300" cy="9900"/>
          </a:xfrm>
          <a:prstGeom prst="straightConnector1">
            <a:avLst/>
          </a:prstGeom>
          <a:noFill/>
          <a:ln cap="flat" cmpd="sng" w="76200">
            <a:solidFill>
              <a:srgbClr val="4A86E8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99" name="Shape 299"/>
          <p:cNvCxnSpPr/>
          <p:nvPr/>
        </p:nvCxnSpPr>
        <p:spPr>
          <a:xfrm flipH="1" rot="10800000">
            <a:off x="471278" y="1738687"/>
            <a:ext cx="6981000" cy="5400"/>
          </a:xfrm>
          <a:prstGeom prst="straightConnector1">
            <a:avLst/>
          </a:prstGeom>
          <a:noFill/>
          <a:ln cap="flat" cmpd="sng" w="762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00" name="Shape 300"/>
          <p:cNvSpPr txBox="1"/>
          <p:nvPr/>
        </p:nvSpPr>
        <p:spPr>
          <a:xfrm>
            <a:off x="1522975" y="1312075"/>
            <a:ext cx="37023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FF9900"/>
                </a:solidFill>
                <a:latin typeface="Proxima Nova"/>
                <a:ea typeface="Proxima Nova"/>
                <a:cs typeface="Proxima Nova"/>
                <a:sym typeface="Proxima Nova"/>
              </a:rPr>
              <a:t>Analysis Goals Framework</a:t>
            </a:r>
          </a:p>
        </p:txBody>
      </p:sp>
      <p:sp>
        <p:nvSpPr>
          <p:cNvPr id="301" name="Shape 301"/>
          <p:cNvSpPr/>
          <p:nvPr/>
        </p:nvSpPr>
        <p:spPr>
          <a:xfrm>
            <a:off x="1836925" y="3135362"/>
            <a:ext cx="2691600" cy="792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B45F06"/>
                </a:solidFill>
              </a:rPr>
              <a:t>Analysis Goal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B45F06"/>
                </a:solidFill>
              </a:rPr>
              <a:t>Identify Main Cause</a:t>
            </a:r>
          </a:p>
        </p:txBody>
      </p:sp>
      <p:cxnSp>
        <p:nvCxnSpPr>
          <p:cNvPr id="302" name="Shape 302"/>
          <p:cNvCxnSpPr>
            <a:stCxn id="296" idx="2"/>
            <a:endCxn id="301" idx="1"/>
          </p:cNvCxnSpPr>
          <p:nvPr/>
        </p:nvCxnSpPr>
        <p:spPr>
          <a:xfrm flipH="1" rot="-5400000">
            <a:off x="1438525" y="3133225"/>
            <a:ext cx="440700" cy="356400"/>
          </a:xfrm>
          <a:prstGeom prst="bentConnector2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lg" w="lg" type="none"/>
            <a:tailEnd len="lg" w="lg" type="stealth"/>
          </a:ln>
        </p:spPr>
      </p:cxnSp>
      <p:sp>
        <p:nvSpPr>
          <p:cNvPr id="303" name="Shape 303"/>
          <p:cNvSpPr/>
          <p:nvPr/>
        </p:nvSpPr>
        <p:spPr>
          <a:xfrm>
            <a:off x="1836925" y="2165675"/>
            <a:ext cx="2691600" cy="761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B45F06"/>
                </a:solidFill>
              </a:rPr>
              <a:t>Input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>
                <a:solidFill>
                  <a:srgbClr val="B45F06"/>
                </a:solidFill>
              </a:rPr>
              <a:t>Single p</a:t>
            </a:r>
            <a:r>
              <a:rPr b="1" lang="en">
                <a:solidFill>
                  <a:srgbClr val="B45F06"/>
                </a:solidFill>
              </a:rPr>
              <a:t>opulation </a:t>
            </a:r>
            <a:br>
              <a:rPr b="1" lang="en">
                <a:solidFill>
                  <a:srgbClr val="B45F06"/>
                </a:solidFill>
              </a:rPr>
            </a:br>
            <a:r>
              <a:rPr b="1" lang="en">
                <a:solidFill>
                  <a:srgbClr val="B45F06"/>
                </a:solidFill>
              </a:rPr>
              <a:t>with the observation</a:t>
            </a:r>
          </a:p>
        </p:txBody>
      </p:sp>
      <p:sp>
        <p:nvSpPr>
          <p:cNvPr id="304" name="Shape 304"/>
          <p:cNvSpPr/>
          <p:nvPr/>
        </p:nvSpPr>
        <p:spPr>
          <a:xfrm>
            <a:off x="1807525" y="4136250"/>
            <a:ext cx="2751600" cy="842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B45F06"/>
                </a:solidFill>
              </a:rPr>
              <a:t>Output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>
                <a:solidFill>
                  <a:srgbClr val="B45F06"/>
                </a:solidFill>
              </a:rPr>
              <a:t>Main data slice of the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>
                <a:solidFill>
                  <a:srgbClr val="B45F06"/>
                </a:solidFill>
              </a:rPr>
              <a:t>input (sub)population</a:t>
            </a:r>
          </a:p>
        </p:txBody>
      </p:sp>
      <p:cxnSp>
        <p:nvCxnSpPr>
          <p:cNvPr id="305" name="Shape 305"/>
          <p:cNvCxnSpPr>
            <a:stCxn id="303" idx="2"/>
            <a:endCxn id="301" idx="0"/>
          </p:cNvCxnSpPr>
          <p:nvPr/>
        </p:nvCxnSpPr>
        <p:spPr>
          <a:xfrm>
            <a:off x="3182725" y="2927075"/>
            <a:ext cx="0" cy="2082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06" name="Shape 306"/>
          <p:cNvCxnSpPr>
            <a:stCxn id="301" idx="2"/>
            <a:endCxn id="304" idx="0"/>
          </p:cNvCxnSpPr>
          <p:nvPr/>
        </p:nvCxnSpPr>
        <p:spPr>
          <a:xfrm>
            <a:off x="3182725" y="3927962"/>
            <a:ext cx="600" cy="2082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07" name="Shape 307"/>
          <p:cNvSpPr txBox="1"/>
          <p:nvPr/>
        </p:nvSpPr>
        <p:spPr>
          <a:xfrm>
            <a:off x="5124800" y="4136250"/>
            <a:ext cx="3427500" cy="84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latin typeface="Average"/>
                <a:ea typeface="Average"/>
                <a:cs typeface="Average"/>
                <a:sym typeface="Average"/>
              </a:rPr>
              <a:t>“</a:t>
            </a:r>
            <a:r>
              <a:rPr i="1" lang="en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Class Z and R together, and error code 78 correspond to 100% of failed transactions associated with A80 and Flight Number 4360 … </a:t>
            </a:r>
            <a:br>
              <a:rPr i="1" lang="en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i="1" lang="en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travel agent Z7F might be the right stakeholder to contact for resolution.</a:t>
            </a:r>
            <a:r>
              <a:rPr b="1" lang="en">
                <a:latin typeface="Average"/>
                <a:ea typeface="Average"/>
                <a:cs typeface="Average"/>
                <a:sym typeface="Average"/>
              </a:rPr>
              <a:t>”</a:t>
            </a:r>
          </a:p>
          <a:p>
            <a:pPr lv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308" name="Shape 308"/>
          <p:cNvCxnSpPr>
            <a:stCxn id="304" idx="3"/>
            <a:endCxn id="307" idx="1"/>
          </p:cNvCxnSpPr>
          <p:nvPr/>
        </p:nvCxnSpPr>
        <p:spPr>
          <a:xfrm>
            <a:off x="4559125" y="4557450"/>
            <a:ext cx="565800" cy="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09" name="Shape 309"/>
          <p:cNvSpPr txBox="1"/>
          <p:nvPr/>
        </p:nvSpPr>
        <p:spPr>
          <a:xfrm>
            <a:off x="5124800" y="2165675"/>
            <a:ext cx="3347700" cy="7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verage"/>
                <a:ea typeface="Average"/>
                <a:cs typeface="Average"/>
                <a:sym typeface="Average"/>
              </a:rPr>
              <a:t>“</a:t>
            </a:r>
            <a:r>
              <a:rPr i="1" lang="en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Failed </a:t>
            </a:r>
            <a:r>
              <a:rPr i="1"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request</a:t>
            </a:r>
            <a:r>
              <a:rPr i="1" lang="en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 records</a:t>
            </a:r>
            <a:r>
              <a:rPr b="1" lang="en">
                <a:latin typeface="Average"/>
                <a:ea typeface="Average"/>
                <a:cs typeface="Average"/>
                <a:sym typeface="Average"/>
              </a:rPr>
              <a:t>”</a:t>
            </a:r>
          </a:p>
        </p:txBody>
      </p:sp>
      <p:cxnSp>
        <p:nvCxnSpPr>
          <p:cNvPr id="310" name="Shape 310"/>
          <p:cNvCxnSpPr>
            <a:stCxn id="309" idx="1"/>
            <a:endCxn id="303" idx="3"/>
          </p:cNvCxnSpPr>
          <p:nvPr/>
        </p:nvCxnSpPr>
        <p:spPr>
          <a:xfrm rot="10800000">
            <a:off x="4528400" y="2546375"/>
            <a:ext cx="596400" cy="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 How to use the framework?</a:t>
            </a:r>
          </a:p>
        </p:txBody>
      </p:sp>
      <p:sp>
        <p:nvSpPr>
          <p:cNvPr id="316" name="Shape 3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  <p:sp>
        <p:nvSpPr>
          <p:cNvPr id="317" name="Shape 317"/>
          <p:cNvSpPr txBox="1"/>
          <p:nvPr/>
        </p:nvSpPr>
        <p:spPr>
          <a:xfrm>
            <a:off x="421525" y="1744075"/>
            <a:ext cx="2118300" cy="11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E67E22"/>
                </a:solidFill>
                <a:latin typeface="Average"/>
                <a:ea typeface="Average"/>
                <a:cs typeface="Average"/>
                <a:sym typeface="Average"/>
              </a:rPr>
              <a:t>Domain Question</a:t>
            </a:r>
            <a:r>
              <a:rPr lang="en" sz="1800">
                <a:solidFill>
                  <a:srgbClr val="FF9900"/>
                </a:solidFill>
                <a:latin typeface="Average"/>
                <a:ea typeface="Average"/>
                <a:cs typeface="Average"/>
                <a:sym typeface="Average"/>
              </a:rPr>
              <a:t>          </a:t>
            </a:r>
            <a:br>
              <a:rPr lang="en" sz="1800">
                <a:solidFill>
                  <a:srgbClr val="FF9900"/>
                </a:solidFill>
                <a:latin typeface="Average"/>
                <a:ea typeface="Average"/>
                <a:cs typeface="Average"/>
                <a:sym typeface="Average"/>
              </a:rPr>
            </a:br>
          </a:p>
          <a:p>
            <a:pPr lvl="0" rtl="0">
              <a:spcBef>
                <a:spcPts val="0"/>
              </a:spcBef>
              <a:buNone/>
            </a:pPr>
            <a:r>
              <a:rPr i="1"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“Why are there so many failed </a:t>
            </a:r>
            <a:r>
              <a:rPr i="1"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requests</a:t>
            </a:r>
            <a:r>
              <a:rPr i="1"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today?”</a:t>
            </a:r>
          </a:p>
        </p:txBody>
      </p:sp>
      <p:sp>
        <p:nvSpPr>
          <p:cNvPr id="318" name="Shape 318"/>
          <p:cNvSpPr txBox="1"/>
          <p:nvPr/>
        </p:nvSpPr>
        <p:spPr>
          <a:xfrm>
            <a:off x="6714000" y="1180500"/>
            <a:ext cx="22383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6D9EEB"/>
                </a:solidFill>
                <a:latin typeface="Proxima Nova"/>
                <a:ea typeface="Proxima Nova"/>
                <a:cs typeface="Proxima Nova"/>
                <a:sym typeface="Proxima Nova"/>
              </a:rPr>
              <a:t>Task Classifications</a:t>
            </a:r>
          </a:p>
        </p:txBody>
      </p:sp>
      <p:cxnSp>
        <p:nvCxnSpPr>
          <p:cNvPr id="319" name="Shape 319"/>
          <p:cNvCxnSpPr/>
          <p:nvPr/>
        </p:nvCxnSpPr>
        <p:spPr>
          <a:xfrm flipH="1" rot="10800000">
            <a:off x="6714075" y="1617000"/>
            <a:ext cx="2118300" cy="9900"/>
          </a:xfrm>
          <a:prstGeom prst="straightConnector1">
            <a:avLst/>
          </a:prstGeom>
          <a:noFill/>
          <a:ln cap="flat" cmpd="sng" w="76200">
            <a:solidFill>
              <a:srgbClr val="4A86E8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20" name="Shape 320"/>
          <p:cNvSpPr txBox="1"/>
          <p:nvPr/>
        </p:nvSpPr>
        <p:spPr>
          <a:xfrm>
            <a:off x="6758725" y="1855750"/>
            <a:ext cx="2118300" cy="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4A86E8"/>
                </a:solidFill>
                <a:latin typeface="Average"/>
                <a:ea typeface="Average"/>
                <a:cs typeface="Average"/>
                <a:sym typeface="Average"/>
              </a:rPr>
              <a:t>Abstract Tasks   </a:t>
            </a: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     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  <a:latin typeface="Proxima Nova"/>
                <a:ea typeface="Proxima Nova"/>
                <a:cs typeface="Proxima Nova"/>
                <a:sym typeface="Proxima Nova"/>
              </a:rPr>
              <a:t>Identify extremes</a:t>
            </a:r>
          </a:p>
        </p:txBody>
      </p:sp>
      <p:cxnSp>
        <p:nvCxnSpPr>
          <p:cNvPr id="321" name="Shape 321"/>
          <p:cNvCxnSpPr/>
          <p:nvPr/>
        </p:nvCxnSpPr>
        <p:spPr>
          <a:xfrm flipH="1" rot="10800000">
            <a:off x="471278" y="1738687"/>
            <a:ext cx="6981000" cy="5400"/>
          </a:xfrm>
          <a:prstGeom prst="straightConnector1">
            <a:avLst/>
          </a:prstGeom>
          <a:noFill/>
          <a:ln cap="flat" cmpd="sng" w="762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22" name="Shape 322"/>
          <p:cNvSpPr txBox="1"/>
          <p:nvPr/>
        </p:nvSpPr>
        <p:spPr>
          <a:xfrm>
            <a:off x="1522975" y="1312075"/>
            <a:ext cx="37023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FF9900"/>
                </a:solidFill>
                <a:latin typeface="Proxima Nova"/>
                <a:ea typeface="Proxima Nova"/>
                <a:cs typeface="Proxima Nova"/>
                <a:sym typeface="Proxima Nova"/>
              </a:rPr>
              <a:t>Analysis Goals Framework</a:t>
            </a:r>
          </a:p>
        </p:txBody>
      </p:sp>
      <p:sp>
        <p:nvSpPr>
          <p:cNvPr id="323" name="Shape 323"/>
          <p:cNvSpPr/>
          <p:nvPr/>
        </p:nvSpPr>
        <p:spPr>
          <a:xfrm>
            <a:off x="1836925" y="3135362"/>
            <a:ext cx="2691600" cy="792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B45F06"/>
                </a:solidFill>
              </a:rPr>
              <a:t>Analysis Goal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B45F06"/>
                </a:solidFill>
              </a:rPr>
              <a:t>Identify Main Cause</a:t>
            </a:r>
          </a:p>
        </p:txBody>
      </p:sp>
      <p:cxnSp>
        <p:nvCxnSpPr>
          <p:cNvPr id="324" name="Shape 324"/>
          <p:cNvCxnSpPr>
            <a:stCxn id="317" idx="2"/>
            <a:endCxn id="323" idx="1"/>
          </p:cNvCxnSpPr>
          <p:nvPr/>
        </p:nvCxnSpPr>
        <p:spPr>
          <a:xfrm flipH="1" rot="-5400000">
            <a:off x="1344175" y="3038875"/>
            <a:ext cx="629400" cy="356400"/>
          </a:xfrm>
          <a:prstGeom prst="bentConnector2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lg" w="lg" type="none"/>
            <a:tailEnd len="lg" w="lg" type="stealth"/>
          </a:ln>
        </p:spPr>
      </p:cxnSp>
      <p:sp>
        <p:nvSpPr>
          <p:cNvPr id="325" name="Shape 325"/>
          <p:cNvSpPr/>
          <p:nvPr/>
        </p:nvSpPr>
        <p:spPr>
          <a:xfrm>
            <a:off x="4980587" y="2675475"/>
            <a:ext cx="3134100" cy="1712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B45F06"/>
              </a:solidFill>
            </a:endParaRPr>
          </a:p>
        </p:txBody>
      </p:sp>
      <p:sp>
        <p:nvSpPr>
          <p:cNvPr id="326" name="Shape 326"/>
          <p:cNvSpPr txBox="1"/>
          <p:nvPr/>
        </p:nvSpPr>
        <p:spPr>
          <a:xfrm>
            <a:off x="5465762" y="3331850"/>
            <a:ext cx="3003600" cy="8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9E9E9E"/>
                </a:solidFill>
              </a:rPr>
              <a:t>              </a:t>
            </a:r>
            <a:r>
              <a:rPr lang="en">
                <a:solidFill>
                  <a:srgbClr val="B45F06"/>
                </a:solidFill>
              </a:rPr>
              <a:t>Typical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B45F06"/>
                </a:solidFill>
              </a:rPr>
              <a:t>       </a:t>
            </a:r>
            <a:r>
              <a:rPr b="1" lang="en" sz="2400">
                <a:solidFill>
                  <a:srgbClr val="B45F06"/>
                </a:solidFill>
              </a:rPr>
              <a:t>Analysis Steps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B45F06"/>
                </a:solidFill>
              </a:rPr>
              <a:t> to achieve goal</a:t>
            </a:r>
          </a:p>
        </p:txBody>
      </p:sp>
      <p:pic>
        <p:nvPicPr>
          <p:cNvPr id="327" name="Shape 327"/>
          <p:cNvPicPr preferRelativeResize="0"/>
          <p:nvPr/>
        </p:nvPicPr>
        <p:blipFill>
          <a:blip r:embed="rId3">
            <a:alphaModFix amt="57000"/>
          </a:blip>
          <a:stretch>
            <a:fillRect/>
          </a:stretch>
        </p:blipFill>
        <p:spPr>
          <a:xfrm>
            <a:off x="4987368" y="2904625"/>
            <a:ext cx="1237266" cy="12489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8" name="Shape 328"/>
          <p:cNvCxnSpPr/>
          <p:nvPr/>
        </p:nvCxnSpPr>
        <p:spPr>
          <a:xfrm rot="10800000">
            <a:off x="4528591" y="4153329"/>
            <a:ext cx="807600" cy="540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29" name="Shape 329"/>
          <p:cNvCxnSpPr>
            <a:stCxn id="323" idx="3"/>
            <a:endCxn id="327" idx="1"/>
          </p:cNvCxnSpPr>
          <p:nvPr/>
        </p:nvCxnSpPr>
        <p:spPr>
          <a:xfrm flipH="1" rot="10800000">
            <a:off x="4528525" y="3528962"/>
            <a:ext cx="458700" cy="27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330" name="Shape 330"/>
          <p:cNvCxnSpPr/>
          <p:nvPr/>
        </p:nvCxnSpPr>
        <p:spPr>
          <a:xfrm rot="-5400000">
            <a:off x="7594875" y="3024375"/>
            <a:ext cx="1146000" cy="108600"/>
          </a:xfrm>
          <a:prstGeom prst="bentConnector3">
            <a:avLst>
              <a:gd fmla="val -1078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lg" w="lg" type="none"/>
            <a:tailEnd len="lg" w="lg" type="stealth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Goal breaks down to Steps</a:t>
            </a:r>
          </a:p>
        </p:txBody>
      </p:sp>
      <p:sp>
        <p:nvSpPr>
          <p:cNvPr id="336" name="Shape 33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  <p:graphicFrame>
        <p:nvGraphicFramePr>
          <p:cNvPr id="337" name="Shape 337"/>
          <p:cNvGraphicFramePr/>
          <p:nvPr/>
        </p:nvGraphicFramePr>
        <p:xfrm>
          <a:off x="438375" y="1174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{35A383D0-D462-47BD-A181-525C3FBB1C4E}</a:tableStyleId>
              </a:tblPr>
              <a:tblGrid>
                <a:gridCol w="759400"/>
                <a:gridCol w="3718650"/>
                <a:gridCol w="3780050"/>
              </a:tblGrid>
              <a:tr h="408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9900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Analysis Report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99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783F04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Our Framework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99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99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99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99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CE5CD"/>
                    </a:solidFill>
                  </a:tcPr>
                </a:tc>
              </a:tr>
              <a:tr h="408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Input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 spike in the time trend of daily failed airline transactions 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99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 population with an observation found at the aggregate population level 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99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99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99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CE5C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489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Steps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(one example loop)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99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(iteratively)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99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99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CE5C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99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 rowSpan="3"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45720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Identified that Airline A80 had contributed the most failed transactions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99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45720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Identify the likely dominant attribute that causes the observation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99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99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99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99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2CC"/>
                    </a:solidFill>
                  </a:tcPr>
                </a:tc>
              </a:tr>
              <a:tr h="38100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45720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Confirmed that the airline’s contribution is worse than historical average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99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45720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Confirm the identified attribute 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99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99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99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99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45720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Filtered to focus on airline A80’s failed transactions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99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45720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Refine the analysis population by applying the identified dominant attribute 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99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99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99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CE5CD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Output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Travel agent Z7F contributed to most of airline A80’s failed transactions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99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dominant attribute that explains the observation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99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99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CE5CD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99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pic>
        <p:nvPicPr>
          <p:cNvPr id="338" name="Shape 338"/>
          <p:cNvPicPr preferRelativeResize="0"/>
          <p:nvPr/>
        </p:nvPicPr>
        <p:blipFill>
          <a:blip r:embed="rId3">
            <a:alphaModFix amt="57000"/>
          </a:blip>
          <a:stretch>
            <a:fillRect/>
          </a:stretch>
        </p:blipFill>
        <p:spPr>
          <a:xfrm>
            <a:off x="7705293" y="377750"/>
            <a:ext cx="1237266" cy="1248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Easy to map Steps to Tasks </a:t>
            </a:r>
          </a:p>
        </p:txBody>
      </p:sp>
      <p:graphicFrame>
        <p:nvGraphicFramePr>
          <p:cNvPr id="344" name="Shape 344"/>
          <p:cNvGraphicFramePr/>
          <p:nvPr/>
        </p:nvGraphicFramePr>
        <p:xfrm>
          <a:off x="311700" y="1236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{35A383D0-D462-47BD-A181-525C3FBB1C4E}</a:tableStyleId>
              </a:tblPr>
              <a:tblGrid>
                <a:gridCol w="2320700"/>
                <a:gridCol w="2219625"/>
                <a:gridCol w="2518775"/>
                <a:gridCol w="1521925"/>
              </a:tblGrid>
              <a:tr h="4096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Analysis Report 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9CB9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783F04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Our Framework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9CB9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9DAF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9CB9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9CB9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CE5CD"/>
                    </a:solidFill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1C4587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Munzner Actions  &amp; Targets*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C9DAF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9DAF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9DAF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9DAF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9DAF8"/>
                    </a:solidFill>
                  </a:tcPr>
                </a:tc>
                <a:tc hMerge="1"/>
              </a:tr>
              <a:tr h="6064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Identified that airline A80 contributed the most failed transactions 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9CB9C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Identify the likely dominant attribute that caused the observation 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9CB9C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9DAF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9CB9C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9CB9C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Analyze&gt;Consume&gt;Discover 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Search&gt;Locate 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Query&gt;Identify 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C9DAF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9DAF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9DAF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9DAF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Attribute&gt;One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 &gt;Distribution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 &gt;Extremes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C9DAF8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C9DAF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C9DAF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C9DAF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06450">
                <a:tc gridSpan="4"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999999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</a:t>
                      </a:r>
                      <a:r>
                        <a:rPr lang="en">
                          <a:solidFill>
                            <a:srgbClr val="666666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...</a:t>
                      </a:r>
                      <a:r>
                        <a:rPr i="1" lang="en">
                          <a:solidFill>
                            <a:srgbClr val="666666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and many more</a:t>
                      </a:r>
                      <a:r>
                        <a:rPr lang="en">
                          <a:solidFill>
                            <a:srgbClr val="666666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...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B6D7A8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345" name="Shape 3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  <p:sp>
        <p:nvSpPr>
          <p:cNvPr id="346" name="Shape 346"/>
          <p:cNvSpPr txBox="1"/>
          <p:nvPr/>
        </p:nvSpPr>
        <p:spPr>
          <a:xfrm>
            <a:off x="268050" y="4702425"/>
            <a:ext cx="8607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*</a:t>
            </a:r>
            <a:r>
              <a:rPr lang="en" sz="12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Munzner, T. (2014). </a:t>
            </a:r>
            <a:r>
              <a:rPr b="1" lang="en" sz="12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Visualization analysis and design</a:t>
            </a:r>
            <a:r>
              <a:rPr lang="en" sz="12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. CRC press.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/>
        </p:nvSpPr>
        <p:spPr>
          <a:xfrm>
            <a:off x="7362900" y="3992375"/>
            <a:ext cx="1469400" cy="9318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19050">
            <a:solidFill>
              <a:srgbClr val="A4C2F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rgbClr val="B45F06"/>
              </a:solidFill>
            </a:endParaRPr>
          </a:p>
        </p:txBody>
      </p:sp>
      <p:sp>
        <p:nvSpPr>
          <p:cNvPr id="352" name="Shape 352"/>
          <p:cNvSpPr/>
          <p:nvPr/>
        </p:nvSpPr>
        <p:spPr>
          <a:xfrm>
            <a:off x="7362900" y="3877750"/>
            <a:ext cx="1469400" cy="9318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19050">
            <a:solidFill>
              <a:srgbClr val="A4C2F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rgbClr val="B45F06"/>
              </a:solidFill>
            </a:endParaRPr>
          </a:p>
        </p:txBody>
      </p:sp>
      <p:sp>
        <p:nvSpPr>
          <p:cNvPr id="353" name="Shape 353"/>
          <p:cNvSpPr/>
          <p:nvPr/>
        </p:nvSpPr>
        <p:spPr>
          <a:xfrm>
            <a:off x="4929325" y="3992375"/>
            <a:ext cx="1911600" cy="9318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19050">
            <a:solidFill>
              <a:srgbClr val="F9CB9C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B45F06"/>
              </a:solidFill>
            </a:endParaRPr>
          </a:p>
        </p:txBody>
      </p:sp>
      <p:sp>
        <p:nvSpPr>
          <p:cNvPr id="354" name="Shape 354"/>
          <p:cNvSpPr/>
          <p:nvPr/>
        </p:nvSpPr>
        <p:spPr>
          <a:xfrm>
            <a:off x="4929325" y="3877750"/>
            <a:ext cx="1911600" cy="9318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19050">
            <a:solidFill>
              <a:srgbClr val="F9CB9C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B45F06"/>
              </a:solidFill>
            </a:endParaRPr>
          </a:p>
        </p:txBody>
      </p:sp>
      <p:sp>
        <p:nvSpPr>
          <p:cNvPr id="355" name="Shape 355"/>
          <p:cNvSpPr/>
          <p:nvPr/>
        </p:nvSpPr>
        <p:spPr>
          <a:xfrm>
            <a:off x="7362900" y="3744225"/>
            <a:ext cx="1469400" cy="9318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19050">
            <a:solidFill>
              <a:srgbClr val="A4C2F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4A86E8"/>
                </a:solidFill>
              </a:rPr>
              <a:t>Task 2</a:t>
            </a:r>
          </a:p>
        </p:txBody>
      </p:sp>
      <p:sp>
        <p:nvSpPr>
          <p:cNvPr id="356" name="Shape 3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 </a:t>
            </a:r>
            <a:r>
              <a:rPr lang="en"/>
              <a:t>Bridging From Goals to Tasks...</a:t>
            </a:r>
          </a:p>
        </p:txBody>
      </p:sp>
      <p:sp>
        <p:nvSpPr>
          <p:cNvPr id="357" name="Shape 35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  <p:sp>
        <p:nvSpPr>
          <p:cNvPr id="358" name="Shape 358"/>
          <p:cNvSpPr txBox="1"/>
          <p:nvPr/>
        </p:nvSpPr>
        <p:spPr>
          <a:xfrm>
            <a:off x="421525" y="1744075"/>
            <a:ext cx="2118300" cy="13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1800">
                <a:solidFill>
                  <a:srgbClr val="E67E22"/>
                </a:solidFill>
                <a:latin typeface="Average"/>
                <a:ea typeface="Average"/>
                <a:cs typeface="Average"/>
                <a:sym typeface="Average"/>
              </a:rPr>
              <a:t>Domain Question</a:t>
            </a:r>
            <a:r>
              <a:rPr lang="en" sz="1800">
                <a:solidFill>
                  <a:srgbClr val="FF9900"/>
                </a:solidFill>
                <a:latin typeface="Average"/>
                <a:ea typeface="Average"/>
                <a:cs typeface="Average"/>
                <a:sym typeface="Average"/>
              </a:rPr>
              <a:t>          </a:t>
            </a:r>
            <a:br>
              <a:rPr lang="en" sz="1800">
                <a:solidFill>
                  <a:srgbClr val="FF9900"/>
                </a:solidFill>
                <a:latin typeface="Average"/>
                <a:ea typeface="Average"/>
                <a:cs typeface="Average"/>
                <a:sym typeface="Average"/>
              </a:rPr>
            </a:br>
          </a:p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“</a:t>
            </a:r>
            <a:r>
              <a:rPr i="1"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Why are there </a:t>
            </a:r>
          </a:p>
          <a:p>
            <a:pPr lvl="0">
              <a:spcBef>
                <a:spcPts val="0"/>
              </a:spcBef>
              <a:buNone/>
            </a:pPr>
            <a:r>
              <a:rPr i="1"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so many failed </a:t>
            </a:r>
          </a:p>
          <a:p>
            <a:pPr lvl="0">
              <a:spcBef>
                <a:spcPts val="0"/>
              </a:spcBef>
              <a:buNone/>
            </a:pPr>
            <a:r>
              <a:rPr i="1"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requests</a:t>
            </a:r>
            <a:r>
              <a:rPr i="1"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i="1"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today?</a:t>
            </a:r>
            <a:r>
              <a:rPr b="1"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”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x="6714000" y="1180500"/>
            <a:ext cx="22383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6D9EEB"/>
                </a:solidFill>
                <a:latin typeface="Proxima Nova"/>
                <a:ea typeface="Proxima Nova"/>
                <a:cs typeface="Proxima Nova"/>
                <a:sym typeface="Proxima Nova"/>
              </a:rPr>
              <a:t>Task Classifications</a:t>
            </a:r>
          </a:p>
        </p:txBody>
      </p:sp>
      <p:cxnSp>
        <p:nvCxnSpPr>
          <p:cNvPr id="360" name="Shape 360"/>
          <p:cNvCxnSpPr/>
          <p:nvPr/>
        </p:nvCxnSpPr>
        <p:spPr>
          <a:xfrm flipH="1" rot="10800000">
            <a:off x="6714075" y="1617000"/>
            <a:ext cx="2118300" cy="9900"/>
          </a:xfrm>
          <a:prstGeom prst="straightConnector1">
            <a:avLst/>
          </a:prstGeom>
          <a:noFill/>
          <a:ln cap="flat" cmpd="sng" w="76200">
            <a:solidFill>
              <a:srgbClr val="4A86E8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61" name="Shape 361"/>
          <p:cNvCxnSpPr/>
          <p:nvPr/>
        </p:nvCxnSpPr>
        <p:spPr>
          <a:xfrm flipH="1" rot="10800000">
            <a:off x="471278" y="1738687"/>
            <a:ext cx="6981000" cy="5400"/>
          </a:xfrm>
          <a:prstGeom prst="straightConnector1">
            <a:avLst/>
          </a:prstGeom>
          <a:noFill/>
          <a:ln cap="flat" cmpd="sng" w="762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62" name="Shape 362"/>
          <p:cNvSpPr txBox="1"/>
          <p:nvPr/>
        </p:nvSpPr>
        <p:spPr>
          <a:xfrm>
            <a:off x="1522975" y="1312075"/>
            <a:ext cx="37023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FF9900"/>
                </a:solidFill>
                <a:latin typeface="Proxima Nova"/>
                <a:ea typeface="Proxima Nova"/>
                <a:cs typeface="Proxima Nova"/>
                <a:sym typeface="Proxima Nova"/>
              </a:rPr>
              <a:t>Analysis Goals Framework</a:t>
            </a:r>
          </a:p>
        </p:txBody>
      </p:sp>
      <p:sp>
        <p:nvSpPr>
          <p:cNvPr id="363" name="Shape 363"/>
          <p:cNvSpPr/>
          <p:nvPr/>
        </p:nvSpPr>
        <p:spPr>
          <a:xfrm>
            <a:off x="1836925" y="3135362"/>
            <a:ext cx="2691600" cy="792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B45F06"/>
                </a:solidFill>
              </a:rPr>
              <a:t>Analysis Goal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B45F06"/>
                </a:solidFill>
              </a:rPr>
              <a:t>Identify Main Cause</a:t>
            </a:r>
          </a:p>
        </p:txBody>
      </p:sp>
      <p:cxnSp>
        <p:nvCxnSpPr>
          <p:cNvPr id="364" name="Shape 364"/>
          <p:cNvCxnSpPr>
            <a:stCxn id="358" idx="2"/>
            <a:endCxn id="363" idx="1"/>
          </p:cNvCxnSpPr>
          <p:nvPr/>
        </p:nvCxnSpPr>
        <p:spPr>
          <a:xfrm flipH="1" rot="-5400000">
            <a:off x="1438525" y="3133225"/>
            <a:ext cx="440700" cy="356400"/>
          </a:xfrm>
          <a:prstGeom prst="bentConnector2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lg" w="lg" type="none"/>
            <a:tailEnd len="lg" w="lg" type="stealth"/>
          </a:ln>
        </p:spPr>
      </p:cxnSp>
      <p:sp>
        <p:nvSpPr>
          <p:cNvPr id="365" name="Shape 365"/>
          <p:cNvSpPr/>
          <p:nvPr/>
        </p:nvSpPr>
        <p:spPr>
          <a:xfrm>
            <a:off x="1836925" y="2165675"/>
            <a:ext cx="2691600" cy="761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500"/>
              </a:spcAft>
              <a:buNone/>
            </a:pPr>
            <a:r>
              <a:rPr lang="en" sz="1200">
                <a:solidFill>
                  <a:srgbClr val="B45F06"/>
                </a:solidFill>
              </a:rPr>
              <a:t>Input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>
                <a:solidFill>
                  <a:srgbClr val="B45F06"/>
                </a:solidFill>
              </a:rPr>
              <a:t>Single population </a:t>
            </a:r>
            <a:br>
              <a:rPr b="1" lang="en">
                <a:solidFill>
                  <a:srgbClr val="B45F06"/>
                </a:solidFill>
              </a:rPr>
            </a:br>
            <a:r>
              <a:rPr b="1" lang="en">
                <a:solidFill>
                  <a:srgbClr val="B45F06"/>
                </a:solidFill>
              </a:rPr>
              <a:t>with the observation</a:t>
            </a:r>
          </a:p>
        </p:txBody>
      </p:sp>
      <p:sp>
        <p:nvSpPr>
          <p:cNvPr id="366" name="Shape 366"/>
          <p:cNvSpPr/>
          <p:nvPr/>
        </p:nvSpPr>
        <p:spPr>
          <a:xfrm>
            <a:off x="1807525" y="4136250"/>
            <a:ext cx="2751600" cy="842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500"/>
              </a:spcAft>
              <a:buNone/>
            </a:pPr>
            <a:r>
              <a:rPr lang="en" sz="1200">
                <a:solidFill>
                  <a:srgbClr val="B45F06"/>
                </a:solidFill>
              </a:rPr>
              <a:t>Output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>
                <a:solidFill>
                  <a:srgbClr val="B45F06"/>
                </a:solidFill>
              </a:rPr>
              <a:t>Main data slice of the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>
                <a:solidFill>
                  <a:srgbClr val="B45F06"/>
                </a:solidFill>
              </a:rPr>
              <a:t>input (sub)population</a:t>
            </a:r>
          </a:p>
        </p:txBody>
      </p:sp>
      <p:cxnSp>
        <p:nvCxnSpPr>
          <p:cNvPr id="367" name="Shape 367"/>
          <p:cNvCxnSpPr>
            <a:stCxn id="365" idx="2"/>
            <a:endCxn id="363" idx="0"/>
          </p:cNvCxnSpPr>
          <p:nvPr/>
        </p:nvCxnSpPr>
        <p:spPr>
          <a:xfrm>
            <a:off x="3182725" y="2927075"/>
            <a:ext cx="0" cy="2082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68" name="Shape 368"/>
          <p:cNvCxnSpPr>
            <a:stCxn id="363" idx="2"/>
            <a:endCxn id="366" idx="0"/>
          </p:cNvCxnSpPr>
          <p:nvPr/>
        </p:nvCxnSpPr>
        <p:spPr>
          <a:xfrm>
            <a:off x="3182725" y="3927962"/>
            <a:ext cx="600" cy="2082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69" name="Shape 369"/>
          <p:cNvSpPr/>
          <p:nvPr/>
        </p:nvSpPr>
        <p:spPr>
          <a:xfrm>
            <a:off x="4929325" y="3744225"/>
            <a:ext cx="1911600" cy="9318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19050">
            <a:solidFill>
              <a:srgbClr val="F9CB9C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B45F06"/>
                </a:solidFill>
              </a:rPr>
              <a:t>Analysis Step 2</a:t>
            </a:r>
          </a:p>
        </p:txBody>
      </p:sp>
      <p:sp>
        <p:nvSpPr>
          <p:cNvPr id="370" name="Shape 370"/>
          <p:cNvSpPr/>
          <p:nvPr/>
        </p:nvSpPr>
        <p:spPr>
          <a:xfrm>
            <a:off x="4929325" y="3236175"/>
            <a:ext cx="1911600" cy="10452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19050">
            <a:solidFill>
              <a:srgbClr val="F6B26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B45F06"/>
                </a:solidFill>
              </a:rPr>
              <a:t>Analysis Step 1</a:t>
            </a:r>
          </a:p>
        </p:txBody>
      </p:sp>
      <p:sp>
        <p:nvSpPr>
          <p:cNvPr id="371" name="Shape 371"/>
          <p:cNvSpPr/>
          <p:nvPr/>
        </p:nvSpPr>
        <p:spPr>
          <a:xfrm>
            <a:off x="4929325" y="2387325"/>
            <a:ext cx="1911600" cy="13860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500"/>
              </a:spcAft>
              <a:buNone/>
            </a:pPr>
            <a:r>
              <a:rPr lang="en" sz="1200">
                <a:solidFill>
                  <a:srgbClr val="B45F06"/>
                </a:solidFill>
              </a:rPr>
              <a:t>Analysis Step 0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>
                <a:solidFill>
                  <a:srgbClr val="B45F06"/>
                </a:solidFill>
                <a:latin typeface="Proxima Nova"/>
                <a:ea typeface="Proxima Nova"/>
                <a:cs typeface="Proxima Nova"/>
                <a:sym typeface="Proxima Nova"/>
              </a:rPr>
              <a:t>Identify the likely dominant attribute that caused the observation </a:t>
            </a:r>
          </a:p>
        </p:txBody>
      </p:sp>
      <p:sp>
        <p:nvSpPr>
          <p:cNvPr id="372" name="Shape 372"/>
          <p:cNvSpPr/>
          <p:nvPr/>
        </p:nvSpPr>
        <p:spPr>
          <a:xfrm>
            <a:off x="7362900" y="3236175"/>
            <a:ext cx="1469400" cy="10452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19050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4A86E8"/>
                </a:solidFill>
              </a:rPr>
              <a:t>Task 1</a:t>
            </a:r>
          </a:p>
        </p:txBody>
      </p:sp>
      <p:sp>
        <p:nvSpPr>
          <p:cNvPr id="373" name="Shape 373"/>
          <p:cNvSpPr/>
          <p:nvPr/>
        </p:nvSpPr>
        <p:spPr>
          <a:xfrm>
            <a:off x="7362900" y="2387325"/>
            <a:ext cx="1469400" cy="13860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1905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>
                <a:solidFill>
                  <a:srgbClr val="4A86E8"/>
                </a:solidFill>
              </a:rPr>
              <a:t>Task 0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4A86E8"/>
                </a:solidFill>
              </a:rPr>
              <a:t>Identify Extremes</a:t>
            </a:r>
          </a:p>
        </p:txBody>
      </p:sp>
      <p:cxnSp>
        <p:nvCxnSpPr>
          <p:cNvPr id="374" name="Shape 374"/>
          <p:cNvCxnSpPr>
            <a:stCxn id="363" idx="3"/>
          </p:cNvCxnSpPr>
          <p:nvPr/>
        </p:nvCxnSpPr>
        <p:spPr>
          <a:xfrm>
            <a:off x="4528525" y="3531662"/>
            <a:ext cx="400800" cy="66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75" name="Shape 375"/>
          <p:cNvCxnSpPr>
            <a:stCxn id="371" idx="3"/>
            <a:endCxn id="373" idx="1"/>
          </p:cNvCxnSpPr>
          <p:nvPr/>
        </p:nvCxnSpPr>
        <p:spPr>
          <a:xfrm>
            <a:off x="6840925" y="3080325"/>
            <a:ext cx="522000" cy="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76" name="Shape 376"/>
          <p:cNvCxnSpPr>
            <a:stCxn id="370" idx="3"/>
            <a:endCxn id="372" idx="1"/>
          </p:cNvCxnSpPr>
          <p:nvPr/>
        </p:nvCxnSpPr>
        <p:spPr>
          <a:xfrm>
            <a:off x="6840925" y="3758775"/>
            <a:ext cx="5220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77" name="Shape 377"/>
          <p:cNvCxnSpPr/>
          <p:nvPr/>
        </p:nvCxnSpPr>
        <p:spPr>
          <a:xfrm flipH="1" rot="10800000">
            <a:off x="6863275" y="4210125"/>
            <a:ext cx="519600" cy="18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78" name="Shape 378"/>
          <p:cNvCxnSpPr/>
          <p:nvPr/>
        </p:nvCxnSpPr>
        <p:spPr>
          <a:xfrm flipH="1" rot="10800000">
            <a:off x="6842125" y="4675525"/>
            <a:ext cx="519600" cy="18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79" name="Shape 379"/>
          <p:cNvCxnSpPr/>
          <p:nvPr/>
        </p:nvCxnSpPr>
        <p:spPr>
          <a:xfrm flipH="1" rot="10800000">
            <a:off x="6842125" y="4608162"/>
            <a:ext cx="519600" cy="18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80" name="Shape 380"/>
          <p:cNvCxnSpPr/>
          <p:nvPr/>
        </p:nvCxnSpPr>
        <p:spPr>
          <a:xfrm flipH="1" rot="10800000">
            <a:off x="6842125" y="4742875"/>
            <a:ext cx="519600" cy="18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81" name="Shape 381"/>
          <p:cNvSpPr txBox="1"/>
          <p:nvPr/>
        </p:nvSpPr>
        <p:spPr>
          <a:xfrm>
            <a:off x="6714075" y="1744075"/>
            <a:ext cx="21183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1800">
                <a:solidFill>
                  <a:srgbClr val="4A86E8"/>
                </a:solidFill>
                <a:latin typeface="Average"/>
                <a:ea typeface="Average"/>
                <a:cs typeface="Average"/>
                <a:sym typeface="Average"/>
              </a:rPr>
              <a:t>Abstract Tasks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Summary: </a:t>
            </a:r>
            <a:r>
              <a:rPr lang="en"/>
              <a:t>An analysis goals framework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87" name="Shape 387"/>
          <p:cNvSpPr txBox="1"/>
          <p:nvPr>
            <p:ph idx="1" type="body"/>
          </p:nvPr>
        </p:nvSpPr>
        <p:spPr>
          <a:xfrm>
            <a:off x="311700" y="1152475"/>
            <a:ext cx="86469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thinking tool to help designers map </a:t>
            </a:r>
            <a:r>
              <a:rPr lang="en">
                <a:solidFill>
                  <a:srgbClr val="E67E22"/>
                </a:solidFill>
              </a:rPr>
              <a:t>domain analysis questions</a:t>
            </a:r>
            <a:r>
              <a:rPr lang="en"/>
              <a:t>, to </a:t>
            </a:r>
            <a:r>
              <a:rPr lang="en">
                <a:solidFill>
                  <a:srgbClr val="E67E22"/>
                </a:solidFill>
              </a:rPr>
              <a:t>abstract goals</a:t>
            </a:r>
            <a:r>
              <a:rPr lang="en"/>
              <a:t> and </a:t>
            </a:r>
            <a:r>
              <a:rPr lang="en">
                <a:solidFill>
                  <a:srgbClr val="E67E22"/>
                </a:solidFill>
              </a:rPr>
              <a:t>steps</a:t>
            </a:r>
            <a:r>
              <a:rPr lang="en">
                <a:solidFill>
                  <a:srgbClr val="434343"/>
                </a:solidFill>
              </a:rPr>
              <a:t>, </a:t>
            </a:r>
            <a:r>
              <a:rPr lang="en"/>
              <a:t>that can easily translate into existing </a:t>
            </a:r>
            <a:r>
              <a:rPr lang="en">
                <a:solidFill>
                  <a:srgbClr val="E67E22"/>
                </a:solidFill>
              </a:rPr>
              <a:t>tasks</a:t>
            </a:r>
            <a:r>
              <a:rPr lang="en">
                <a:solidFill>
                  <a:srgbClr val="FF9900"/>
                </a:solidFill>
              </a:rPr>
              <a:t> </a:t>
            </a:r>
            <a:r>
              <a:rPr lang="en">
                <a:solidFill>
                  <a:srgbClr val="434343"/>
                </a:solidFill>
              </a:rPr>
              <a:t>classifications</a:t>
            </a:r>
            <a:r>
              <a:rPr lang="en">
                <a:solidFill>
                  <a:srgbClr val="000000"/>
                </a:solidFill>
              </a:rPr>
              <a:t>.</a:t>
            </a:r>
            <a:r>
              <a:rPr lang="en"/>
              <a:t>  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 goals are characterised by:</a:t>
            </a:r>
          </a:p>
          <a:p>
            <a:pPr indent="-317500" lvl="0" marL="457200" rtl="0">
              <a:spcBef>
                <a:spcPts val="0"/>
              </a:spcBef>
              <a:buSzPct val="100000"/>
              <a:buChar char="○"/>
            </a:pPr>
            <a:r>
              <a:rPr lang="en" sz="1400"/>
              <a:t>Axes of s</a:t>
            </a:r>
            <a:r>
              <a:rPr lang="en" sz="1400"/>
              <a:t>pecificity (Explore, Describe, Explain, Confirm) and the number of populations (Single, Multiple)</a:t>
            </a:r>
          </a:p>
          <a:p>
            <a:pPr indent="-317500" lvl="0" marL="457200" rtl="0">
              <a:spcBef>
                <a:spcPts val="0"/>
              </a:spcBef>
              <a:buSzPct val="100000"/>
              <a:buChar char="○"/>
            </a:pPr>
            <a:r>
              <a:rPr lang="en" sz="1400"/>
              <a:t>Analysis i</a:t>
            </a:r>
            <a:r>
              <a:rPr lang="en" sz="1400"/>
              <a:t>nputs and outputs</a:t>
            </a:r>
          </a:p>
          <a:p>
            <a:pPr indent="-317500" lvl="0" marL="457200" rtl="0">
              <a:spcBef>
                <a:spcPts val="0"/>
              </a:spcBef>
              <a:buSzPct val="100000"/>
              <a:buChar char="○"/>
            </a:pPr>
            <a:r>
              <a:rPr lang="en" sz="1400"/>
              <a:t>Typical analysis steps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Framework derived empirically from open coding </a:t>
            </a:r>
            <a:r>
              <a:rPr lang="en">
                <a:solidFill>
                  <a:srgbClr val="E67E22"/>
                </a:solidFill>
              </a:rPr>
              <a:t>design-study papers</a:t>
            </a:r>
          </a:p>
          <a:p>
            <a:pPr indent="-317500" lvl="0" marL="457200" rtl="0">
              <a:spcBef>
                <a:spcPts val="0"/>
              </a:spcBef>
              <a:buSzPct val="100000"/>
              <a:buChar char="○"/>
            </a:pPr>
            <a:r>
              <a:rPr lang="en" sz="1400"/>
              <a:t>G</a:t>
            </a:r>
            <a:r>
              <a:rPr lang="en" sz="1400"/>
              <a:t>rounded in reports of real analyses from a (relatively) diverse set of domains</a:t>
            </a:r>
          </a:p>
          <a:p>
            <a:pPr indent="-317500" lvl="0" marL="457200" rtl="0">
              <a:spcBef>
                <a:spcPts val="0"/>
              </a:spcBef>
              <a:buSzPct val="77777"/>
              <a:buChar char="○"/>
            </a:pPr>
            <a:r>
              <a:rPr b="1" lang="en">
                <a:solidFill>
                  <a:srgbClr val="4A86E8"/>
                </a:solidFill>
              </a:rPr>
              <a:t>Call for action</a:t>
            </a:r>
            <a:r>
              <a:rPr lang="en" sz="1400"/>
              <a:t>: Help us improve this framework by collecting more goals from other sources!!</a:t>
            </a:r>
          </a:p>
        </p:txBody>
      </p:sp>
      <p:sp>
        <p:nvSpPr>
          <p:cNvPr id="388" name="Shape 38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/>
          <p:nvPr/>
        </p:nvSpPr>
        <p:spPr>
          <a:xfrm>
            <a:off x="385712" y="2707100"/>
            <a:ext cx="5428800" cy="2159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09-25 at 11.29.59 AM.png" id="394" name="Shape 394"/>
          <p:cNvPicPr preferRelativeResize="0"/>
          <p:nvPr/>
        </p:nvPicPr>
        <p:blipFill rotWithShape="1">
          <a:blip r:embed="rId3">
            <a:alphaModFix/>
          </a:blip>
          <a:srcRect b="42449" l="0" r="209" t="0"/>
          <a:stretch/>
        </p:blipFill>
        <p:spPr>
          <a:xfrm>
            <a:off x="414650" y="2953797"/>
            <a:ext cx="5370924" cy="19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Shape 3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300"/>
              <a:t>Bridging From Goals to Tasks with Design Study Analysis Reports</a:t>
            </a:r>
          </a:p>
        </p:txBody>
      </p:sp>
      <p:sp>
        <p:nvSpPr>
          <p:cNvPr id="396" name="Shape 39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  <p:pic>
        <p:nvPicPr>
          <p:cNvPr descr="Screen Shot 2017-09-25 at 11.01.16 AM.png" id="397" name="Shape 3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712" y="1141525"/>
            <a:ext cx="5428800" cy="1487025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Shape 398"/>
          <p:cNvSpPr txBox="1"/>
          <p:nvPr/>
        </p:nvSpPr>
        <p:spPr>
          <a:xfrm>
            <a:off x="426250" y="1165600"/>
            <a:ext cx="5348400" cy="4629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  <a:hlinkClick r:id="rId5"/>
              </a:rPr>
              <a:t>http://www.cs.ubc.ca/labs/imager/tr/2017/GoalsToTasks</a:t>
            </a:r>
          </a:p>
        </p:txBody>
      </p:sp>
      <p:sp>
        <p:nvSpPr>
          <p:cNvPr id="399" name="Shape 399"/>
          <p:cNvSpPr txBox="1"/>
          <p:nvPr/>
        </p:nvSpPr>
        <p:spPr>
          <a:xfrm>
            <a:off x="414662" y="2746050"/>
            <a:ext cx="5370900" cy="4425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  <a:hlinkClick r:id="rId6"/>
              </a:rPr>
              <a:t>http://tinyurl.com/gt27fau</a:t>
            </a:r>
          </a:p>
        </p:txBody>
      </p:sp>
      <p:pic>
        <p:nvPicPr>
          <p:cNvPr id="400" name="Shape 4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33199" y="3700525"/>
            <a:ext cx="1105749" cy="12452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Shape 401"/>
          <p:cNvSpPr txBox="1"/>
          <p:nvPr/>
        </p:nvSpPr>
        <p:spPr>
          <a:xfrm>
            <a:off x="5979250" y="3700525"/>
            <a:ext cx="1751400" cy="12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FF9900"/>
                </a:solidFill>
              </a:rPr>
              <a:t>Tamara Munzner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hlinkClick r:id="rId8"/>
              </a:rPr>
              <a:t>tmm@cs.ubc.ca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</a:rPr>
              <a:t>@tamaramunzner</a:t>
            </a:r>
          </a:p>
        </p:txBody>
      </p:sp>
      <p:pic>
        <p:nvPicPr>
          <p:cNvPr descr="Screen Shot 2017-09-25 at 11.12.22 AM.png" id="402" name="Shape 40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77350" y="1047050"/>
            <a:ext cx="1161599" cy="130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09-25 at 11.12.33 AM.png" id="403" name="Shape 40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66374" y="2346912"/>
            <a:ext cx="1161599" cy="1353674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Shape 404"/>
          <p:cNvSpPr txBox="1"/>
          <p:nvPr/>
        </p:nvSpPr>
        <p:spPr>
          <a:xfrm>
            <a:off x="5979250" y="1047025"/>
            <a:ext cx="1898100" cy="13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FF9900"/>
                </a:solidFill>
              </a:rPr>
              <a:t>Heidi Lam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  <a:hlinkClick r:id="rId11"/>
              </a:rPr>
              <a:t>heidi.lam@gmail.com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405" name="Shape 405"/>
          <p:cNvSpPr txBox="1"/>
          <p:nvPr/>
        </p:nvSpPr>
        <p:spPr>
          <a:xfrm>
            <a:off x="7287500" y="2346925"/>
            <a:ext cx="1804200" cy="13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>
                <a:solidFill>
                  <a:srgbClr val="FF9900"/>
                </a:solidFill>
              </a:rPr>
              <a:t>Melanie Tory</a:t>
            </a:r>
          </a:p>
          <a:p>
            <a:pPr lvl="0" algn="r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  <a:hlinkClick r:id="rId12"/>
              </a:rPr>
              <a:t>mtory@tableau.com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 analysis goals framework</a:t>
            </a:r>
          </a:p>
        </p:txBody>
      </p:sp>
      <p:graphicFrame>
        <p:nvGraphicFramePr>
          <p:cNvPr id="411" name="Shape 411"/>
          <p:cNvGraphicFramePr/>
          <p:nvPr/>
        </p:nvGraphicFramePr>
        <p:xfrm>
          <a:off x="396925" y="1292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{35A383D0-D462-47BD-A181-525C3FBB1C4E}</a:tableStyleId>
              </a:tblPr>
              <a:tblGrid>
                <a:gridCol w="1687075"/>
                <a:gridCol w="1687075"/>
                <a:gridCol w="1687075"/>
                <a:gridCol w="1687075"/>
                <a:gridCol w="1687075"/>
              </a:tblGrid>
              <a:tr h="9281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    </a:t>
                      </a:r>
                      <a:r>
                        <a:rPr b="1" lang="en">
                          <a:solidFill>
                            <a:srgbClr val="B45F06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      </a:t>
                      </a:r>
                      <a:r>
                        <a:rPr lang="en">
                          <a:solidFill>
                            <a:srgbClr val="B45F06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 Specificity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B45F06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lvl="0" rtl="0" algn="l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B45F06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# Populations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Explore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Describe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Explain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Confirm</a:t>
                      </a:r>
                    </a:p>
                  </a:txBody>
                  <a:tcPr marT="91425" marB="91425" marR="91425" marL="91425"/>
                </a:tc>
              </a:tr>
              <a:tr h="9281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Single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Discover Observation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Describe Observation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Identify </a:t>
                      </a:r>
                      <a:b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</a:b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Main Cause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Collect Evidence</a:t>
                      </a:r>
                    </a:p>
                  </a:txBody>
                  <a:tcPr marT="91425" marB="91425" marR="91425" marL="91425"/>
                </a:tc>
              </a:tr>
              <a:tr h="10760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Multiple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t/>
                      </a:r>
                      <a:endParaRPr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Compare Entities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Explain Differences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Evaluate Hypothesis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12" name="Shape 4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  <p:cxnSp>
        <p:nvCxnSpPr>
          <p:cNvPr id="413" name="Shape 413"/>
          <p:cNvCxnSpPr/>
          <p:nvPr/>
        </p:nvCxnSpPr>
        <p:spPr>
          <a:xfrm>
            <a:off x="396925" y="1292200"/>
            <a:ext cx="1682100" cy="9075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414" name="Shape 414"/>
          <p:cNvSpPr txBox="1"/>
          <p:nvPr/>
        </p:nvSpPr>
        <p:spPr>
          <a:xfrm>
            <a:off x="311700" y="4564000"/>
            <a:ext cx="66309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  <a:hlinkClick r:id="rId3"/>
              </a:rPr>
              <a:t>http://www.cs.ubc.ca/labs/imager/tr/2017/GoalsToTasks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 design a visualization from domain questions...</a:t>
            </a:r>
          </a:p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  <p:pic>
        <p:nvPicPr>
          <p:cNvPr descr="Screen Shot 2017-09-25 at 11.47.57 AM.png"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350" y="1501775"/>
            <a:ext cx="7799598" cy="261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9475" y="1088799"/>
            <a:ext cx="776999" cy="77699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311700" y="4457400"/>
            <a:ext cx="8438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Munzner, T. (2009). </a:t>
            </a:r>
            <a:r>
              <a:rPr b="1" lang="en" sz="12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A nested model for visualization design and validation</a:t>
            </a:r>
            <a:r>
              <a:rPr lang="en" sz="12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. IEEE transactions on visualization and computer graphics, 15(6).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" name="Shape 419"/>
          <p:cNvGraphicFramePr/>
          <p:nvPr/>
        </p:nvGraphicFramePr>
        <p:xfrm>
          <a:off x="311700" y="224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{35A383D0-D462-47BD-A181-525C3FBB1C4E}</a:tableStyleId>
              </a:tblPr>
              <a:tblGrid>
                <a:gridCol w="1687075"/>
                <a:gridCol w="1687075"/>
                <a:gridCol w="1687075"/>
                <a:gridCol w="1687075"/>
                <a:gridCol w="1687075"/>
              </a:tblGrid>
              <a:tr h="9281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           </a:t>
                      </a:r>
                      <a:r>
                        <a:rPr b="1" lang="en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Specificity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lvl="0" rtl="0" algn="l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# Populations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Explore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Describe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Explain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Confirm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9281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b="1" lang="en" sz="2400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Multiple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t/>
                      </a:r>
                      <a:endParaRPr b="1" sz="2400">
                        <a:solidFill>
                          <a:srgbClr val="FF9900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Compare Entities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Explain Differences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1000"/>
                        </a:spcBef>
                        <a:buNone/>
                      </a:pPr>
                      <a:r>
                        <a:rPr lang="en" sz="18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Evaluate Hypothesis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94225">
                <a:tc gridSpan="3"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9900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b="1" lang="en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</a:t>
                      </a:r>
                      <a:r>
                        <a:rPr b="1" lang="en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escribe</a:t>
                      </a:r>
                      <a:r>
                        <a:rPr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two or more populations by comparing one to another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“</a:t>
                      </a:r>
                      <a:r>
                        <a:rPr i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Wonder how the failed </a:t>
                      </a:r>
                      <a:r>
                        <a:rPr i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requests</a:t>
                      </a:r>
                      <a:r>
                        <a:rPr i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compared to the successful ones?</a:t>
                      </a:r>
                      <a:r>
                        <a:rPr b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”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381050">
                <a:tc gridSpan="3"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b="1" lang="en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</a:t>
                      </a:r>
                      <a:r>
                        <a:rPr b="1" lang="en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xplain</a:t>
                      </a:r>
                      <a:r>
                        <a:rPr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the reason behind differences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“</a:t>
                      </a:r>
                      <a:r>
                        <a:rPr i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Failed </a:t>
                      </a:r>
                      <a:r>
                        <a:rPr i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requests</a:t>
                      </a:r>
                      <a:r>
                        <a:rPr i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are more from 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i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Agent Z7F…</a:t>
                      </a:r>
                      <a:r>
                        <a:rPr b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”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92810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b="1" lang="en">
                          <a:solidFill>
                            <a:srgbClr val="FF99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Confirm</a:t>
                      </a:r>
                      <a:r>
                        <a:rPr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suspected similarities or differences between populations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“</a:t>
                      </a:r>
                      <a:r>
                        <a:rPr i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Wonder if </a:t>
                      </a:r>
                      <a:r>
                        <a:rPr i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requests</a:t>
                      </a:r>
                      <a:r>
                        <a:rPr i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handled by Agent Z7F are more likely to fail?</a:t>
                      </a:r>
                      <a:r>
                        <a:rPr b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”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</a:tbl>
          </a:graphicData>
        </a:graphic>
      </p:graphicFrame>
      <p:sp>
        <p:nvSpPr>
          <p:cNvPr id="420" name="Shape 4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  <p:cxnSp>
        <p:nvCxnSpPr>
          <p:cNvPr id="421" name="Shape 421"/>
          <p:cNvCxnSpPr/>
          <p:nvPr/>
        </p:nvCxnSpPr>
        <p:spPr>
          <a:xfrm>
            <a:off x="311700" y="234675"/>
            <a:ext cx="1682100" cy="9075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So I want to design a visualization, and my user says: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152475"/>
            <a:ext cx="8520600" cy="1926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>
                <a:solidFill>
                  <a:srgbClr val="000000"/>
                </a:solidFill>
              </a:rPr>
              <a:t>“</a:t>
            </a:r>
            <a:r>
              <a:rPr i="1" lang="en">
                <a:solidFill>
                  <a:srgbClr val="434343"/>
                </a:solidFill>
              </a:rPr>
              <a:t>As a flight reservation coordinator, I want to understand </a:t>
            </a:r>
            <a:br>
              <a:rPr i="1" lang="en">
                <a:solidFill>
                  <a:srgbClr val="434343"/>
                </a:solidFill>
              </a:rPr>
            </a:br>
            <a:r>
              <a:rPr i="1" lang="en">
                <a:solidFill>
                  <a:srgbClr val="434343"/>
                </a:solidFill>
              </a:rPr>
              <a:t>why there are so many failed purchase requests today.</a:t>
            </a:r>
            <a:r>
              <a:rPr b="1" lang="en" sz="2400">
                <a:solidFill>
                  <a:srgbClr val="000000"/>
                </a:solidFill>
              </a:rPr>
              <a:t>”</a:t>
            </a:r>
            <a:r>
              <a:rPr lang="en">
                <a:solidFill>
                  <a:srgbClr val="434343"/>
                </a:solidFill>
              </a:rPr>
              <a:t>*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How do I</a:t>
            </a:r>
            <a:r>
              <a:rPr lang="en">
                <a:solidFill>
                  <a:srgbClr val="9E9E9E"/>
                </a:solidFill>
              </a:rPr>
              <a:t> </a:t>
            </a:r>
            <a:r>
              <a:rPr lang="en">
                <a:solidFill>
                  <a:srgbClr val="434343"/>
                </a:solidFill>
              </a:rPr>
              <a:t>translate </a:t>
            </a:r>
            <a:r>
              <a:rPr lang="en">
                <a:solidFill>
                  <a:srgbClr val="E67E22"/>
                </a:solidFill>
              </a:rPr>
              <a:t>domain language analysis questions</a:t>
            </a:r>
            <a:r>
              <a:rPr lang="en">
                <a:solidFill>
                  <a:srgbClr val="FF9900"/>
                </a:solidFill>
              </a:rPr>
              <a:t> </a:t>
            </a:r>
            <a:r>
              <a:rPr lang="en">
                <a:solidFill>
                  <a:srgbClr val="434343"/>
                </a:solidFill>
              </a:rPr>
              <a:t>to </a:t>
            </a:r>
            <a:r>
              <a:rPr lang="en">
                <a:solidFill>
                  <a:srgbClr val="4A86E8"/>
                </a:solidFill>
              </a:rPr>
              <a:t>abstract tasks</a:t>
            </a:r>
            <a:r>
              <a:rPr lang="en">
                <a:solidFill>
                  <a:srgbClr val="434343"/>
                </a:solidFill>
              </a:rPr>
              <a:t>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9E9E9E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666666"/>
              </a:solidFill>
            </a:endParaRPr>
          </a:p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  <p:sp>
        <p:nvSpPr>
          <p:cNvPr id="85" name="Shape 85"/>
          <p:cNvSpPr txBox="1"/>
          <p:nvPr/>
        </p:nvSpPr>
        <p:spPr>
          <a:xfrm>
            <a:off x="-173200" y="4484125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666666"/>
              </a:buClr>
              <a:buSzPct val="100000"/>
              <a:buFont typeface="Proxima Nova"/>
              <a:buChar char="*"/>
            </a:pPr>
            <a:r>
              <a:rPr lang="en" sz="12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Scenario from:  Liu, Z., Stasko, J., &amp; Sullivan, T. (2009).   </a:t>
            </a:r>
            <a:r>
              <a:rPr b="1" lang="en" sz="12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Selltrend: Inter-attribute visual analysis of temporal transaction data</a:t>
            </a:r>
            <a:r>
              <a:rPr lang="en" sz="12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br>
              <a:rPr lang="en" sz="12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12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IEEE Transactions on Visualization and Computer Graphics, 15(6), 1025-1032.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Problem: Hard to get from domain questions to tasks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 txBox="1"/>
          <p:nvPr/>
        </p:nvSpPr>
        <p:spPr>
          <a:xfrm>
            <a:off x="396300" y="2247725"/>
            <a:ext cx="2040000" cy="26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         </a:t>
            </a:r>
            <a:b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</a:b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  <p:sp>
        <p:nvSpPr>
          <p:cNvPr id="93" name="Shape 93"/>
          <p:cNvSpPr txBox="1"/>
          <p:nvPr/>
        </p:nvSpPr>
        <p:spPr>
          <a:xfrm>
            <a:off x="6577525" y="2247725"/>
            <a:ext cx="25287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666666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4578680" y="1701666"/>
            <a:ext cx="2245424" cy="4631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A86E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95" name="Shape 95"/>
          <p:cNvGraphicFramePr/>
          <p:nvPr/>
        </p:nvGraphicFramePr>
        <p:xfrm>
          <a:off x="396300" y="1313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{35A383D0-D462-47BD-A181-525C3FBB1C4E}</a:tableStyleId>
              </a:tblPr>
              <a:tblGrid>
                <a:gridCol w="1964675"/>
                <a:gridCol w="1505100"/>
                <a:gridCol w="2380175"/>
                <a:gridCol w="382850"/>
                <a:gridCol w="2469925"/>
              </a:tblGrid>
              <a:tr h="3589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9900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</a:t>
                      </a: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ot a lot of guidance here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solidFill>
                            <a:srgbClr val="4A86E8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Task Classifications</a:t>
                      </a:r>
                    </a:p>
                  </a:txBody>
                  <a:tcPr marT="91425" marB="91425" marR="91425" marL="91425" anchor="b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4A86E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666666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37925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E67E22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Domain Question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→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4A86E8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Abstract Tasks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4A86E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→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666666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Encoding &amp; Interaction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45625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“</a:t>
                      </a:r>
                      <a:r>
                        <a:rPr i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Why are there so many failed requests today?</a:t>
                      </a:r>
                      <a:r>
                        <a:rPr b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”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4A86E8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Identify extremes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99999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[Munzner, 2014; </a:t>
                      </a:r>
                      <a:br>
                        <a:rPr lang="en" sz="1200">
                          <a:solidFill>
                            <a:srgbClr val="99999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</a:br>
                      <a:r>
                        <a:rPr lang="en" sz="1200">
                          <a:solidFill>
                            <a:srgbClr val="99999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Brehmer &amp; Munzner 2013]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A86E8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4A86E8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Analyze outliers 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99999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[Schutz et al. 2013]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A86E8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4A86E8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Find extremum</a:t>
                      </a:r>
                      <a:br>
                        <a:rPr lang="en">
                          <a:solidFill>
                            <a:srgbClr val="4A86E8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</a:br>
                      <a:r>
                        <a:rPr lang="en" sz="1200">
                          <a:solidFill>
                            <a:srgbClr val="99999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[Amar et al. 2005]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pic>
        <p:nvPicPr>
          <p:cNvPr descr="Screen Shot 2017-09-28 at 11.31.00 AM.png"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6679" y="2386050"/>
            <a:ext cx="1214000" cy="2585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283300"/>
            <a:ext cx="8520600" cy="734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/>
              <a:t>Our Contribution</a:t>
            </a:r>
            <a:br>
              <a:rPr lang="en"/>
            </a:br>
            <a:r>
              <a:rPr lang="en" sz="2500"/>
              <a:t>Bridges between domain questions and task classifications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 txBox="1"/>
          <p:nvPr/>
        </p:nvSpPr>
        <p:spPr>
          <a:xfrm>
            <a:off x="396300" y="2247725"/>
            <a:ext cx="2040000" cy="26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         </a:t>
            </a:r>
            <a:b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</a:b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  <p:sp>
        <p:nvSpPr>
          <p:cNvPr id="104" name="Shape 104"/>
          <p:cNvSpPr txBox="1"/>
          <p:nvPr/>
        </p:nvSpPr>
        <p:spPr>
          <a:xfrm>
            <a:off x="6577525" y="2247725"/>
            <a:ext cx="25287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666666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05" name="Shape 105"/>
          <p:cNvSpPr txBox="1"/>
          <p:nvPr/>
        </p:nvSpPr>
        <p:spPr>
          <a:xfrm>
            <a:off x="4578680" y="1701666"/>
            <a:ext cx="22455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A86E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106" name="Shape 106"/>
          <p:cNvGraphicFramePr/>
          <p:nvPr/>
        </p:nvGraphicFramePr>
        <p:xfrm>
          <a:off x="396300" y="1313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{35A383D0-D462-47BD-A181-525C3FBB1C4E}</a:tableStyleId>
              </a:tblPr>
              <a:tblGrid>
                <a:gridCol w="1964675"/>
                <a:gridCol w="1505100"/>
                <a:gridCol w="2380175"/>
                <a:gridCol w="382850"/>
                <a:gridCol w="2469925"/>
              </a:tblGrid>
              <a:tr h="3589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9900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not a lot of guidance here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solidFill>
                            <a:srgbClr val="4A86E8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Task Classifications</a:t>
                      </a:r>
                    </a:p>
                  </a:txBody>
                  <a:tcPr marT="91425" marB="91425" marR="91425" marL="91425" anchor="b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4A86E8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666666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379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E67E22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Domain Question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4A86E8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Abstract </a:t>
                      </a:r>
                      <a:r>
                        <a:rPr lang="en" sz="1800">
                          <a:solidFill>
                            <a:srgbClr val="4A86E8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Tasks  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4A86E8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→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666666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Encoding &amp; Interaction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456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“</a:t>
                      </a:r>
                      <a:r>
                        <a:rPr i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Why are there so many failed </a:t>
                      </a:r>
                      <a:r>
                        <a:rPr i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requests</a:t>
                      </a:r>
                      <a:r>
                        <a:rPr i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today?</a:t>
                      </a:r>
                      <a:r>
                        <a:rPr b="1" lang="en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”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4A86E8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Identify </a:t>
                      </a:r>
                      <a:r>
                        <a:rPr lang="en">
                          <a:solidFill>
                            <a:srgbClr val="4A86E8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extremes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99999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[Munzner, 2014; </a:t>
                      </a:r>
                      <a:br>
                        <a:rPr lang="en" sz="1200">
                          <a:solidFill>
                            <a:srgbClr val="99999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</a:br>
                      <a:r>
                        <a:rPr lang="en" sz="1200">
                          <a:solidFill>
                            <a:srgbClr val="99999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Brehmer &amp; Munzner 2013]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A86E8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4A86E8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Analyze outliers 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99999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[Schutz et al. 2013]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A86E8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4A86E8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Find </a:t>
                      </a:r>
                      <a:r>
                        <a:rPr lang="en">
                          <a:solidFill>
                            <a:srgbClr val="4A86E8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extremum</a:t>
                      </a:r>
                      <a:br>
                        <a:rPr lang="en">
                          <a:solidFill>
                            <a:srgbClr val="4A86E8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</a:br>
                      <a:r>
                        <a:rPr lang="en" sz="1200">
                          <a:solidFill>
                            <a:srgbClr val="999999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[Amar et al. 2005]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3025" y="1275825"/>
            <a:ext cx="2198566" cy="11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  <p:sp>
        <p:nvSpPr>
          <p:cNvPr id="113" name="Shape 113"/>
          <p:cNvSpPr txBox="1"/>
          <p:nvPr/>
        </p:nvSpPr>
        <p:spPr>
          <a:xfrm>
            <a:off x="421525" y="1744075"/>
            <a:ext cx="2052600" cy="13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E67E22"/>
                </a:solidFill>
                <a:latin typeface="Average"/>
                <a:ea typeface="Average"/>
                <a:cs typeface="Average"/>
                <a:sym typeface="Average"/>
              </a:rPr>
              <a:t>Domain Question</a:t>
            </a:r>
            <a:r>
              <a:rPr lang="en" sz="1800">
                <a:solidFill>
                  <a:srgbClr val="E67E22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lang="en" sz="1800">
                <a:solidFill>
                  <a:srgbClr val="FF9900"/>
                </a:solidFill>
                <a:latin typeface="Average"/>
                <a:ea typeface="Average"/>
                <a:cs typeface="Average"/>
                <a:sym typeface="Average"/>
              </a:rPr>
              <a:t>         </a:t>
            </a:r>
            <a:br>
              <a:rPr lang="en" sz="1800">
                <a:solidFill>
                  <a:srgbClr val="FF9900"/>
                </a:solidFill>
                <a:latin typeface="Average"/>
                <a:ea typeface="Average"/>
                <a:cs typeface="Average"/>
                <a:sym typeface="Average"/>
              </a:rPr>
            </a:br>
          </a:p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“</a:t>
            </a:r>
            <a:r>
              <a:rPr i="1"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Why are there so many failed </a:t>
            </a:r>
            <a:r>
              <a:rPr i="1"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requests</a:t>
            </a:r>
            <a:r>
              <a:rPr i="1"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today?</a:t>
            </a:r>
            <a:r>
              <a:rPr b="1"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”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6714000" y="1180500"/>
            <a:ext cx="22383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6D9EEB"/>
                </a:solidFill>
                <a:latin typeface="Proxima Nova"/>
                <a:ea typeface="Proxima Nova"/>
                <a:cs typeface="Proxima Nova"/>
                <a:sym typeface="Proxima Nova"/>
              </a:rPr>
              <a:t>Task Classifications</a:t>
            </a:r>
          </a:p>
        </p:txBody>
      </p:sp>
      <p:cxnSp>
        <p:nvCxnSpPr>
          <p:cNvPr id="115" name="Shape 115"/>
          <p:cNvCxnSpPr/>
          <p:nvPr/>
        </p:nvCxnSpPr>
        <p:spPr>
          <a:xfrm flipH="1" rot="10800000">
            <a:off x="6714075" y="1617000"/>
            <a:ext cx="2118300" cy="9900"/>
          </a:xfrm>
          <a:prstGeom prst="straightConnector1">
            <a:avLst/>
          </a:prstGeom>
          <a:noFill/>
          <a:ln cap="flat" cmpd="sng" w="76200">
            <a:solidFill>
              <a:srgbClr val="4A86E8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16" name="Shape 116"/>
          <p:cNvSpPr txBox="1"/>
          <p:nvPr/>
        </p:nvSpPr>
        <p:spPr>
          <a:xfrm>
            <a:off x="6758725" y="1855750"/>
            <a:ext cx="2118300" cy="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4A86E8"/>
                </a:solidFill>
                <a:latin typeface="Average"/>
                <a:ea typeface="Average"/>
                <a:cs typeface="Average"/>
                <a:sym typeface="Average"/>
              </a:rPr>
              <a:t>Abstract </a:t>
            </a:r>
            <a:r>
              <a:rPr lang="en" sz="1800">
                <a:solidFill>
                  <a:srgbClr val="4A86E8"/>
                </a:solidFill>
                <a:latin typeface="Average"/>
                <a:ea typeface="Average"/>
                <a:cs typeface="Average"/>
                <a:sym typeface="Average"/>
              </a:rPr>
              <a:t>Tasks   </a:t>
            </a: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     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  <a:latin typeface="Proxima Nova"/>
                <a:ea typeface="Proxima Nova"/>
                <a:cs typeface="Proxima Nova"/>
                <a:sym typeface="Proxima Nova"/>
              </a:rPr>
              <a:t>Identify extremes</a:t>
            </a:r>
          </a:p>
        </p:txBody>
      </p:sp>
      <p:cxnSp>
        <p:nvCxnSpPr>
          <p:cNvPr id="117" name="Shape 117"/>
          <p:cNvCxnSpPr/>
          <p:nvPr/>
        </p:nvCxnSpPr>
        <p:spPr>
          <a:xfrm flipH="1" rot="10800000">
            <a:off x="471278" y="1738569"/>
            <a:ext cx="6980925" cy="5517"/>
          </a:xfrm>
          <a:prstGeom prst="straightConnector1">
            <a:avLst/>
          </a:prstGeom>
          <a:noFill/>
          <a:ln cap="flat" cmpd="sng" w="762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18" name="Shape 118"/>
          <p:cNvSpPr txBox="1"/>
          <p:nvPr/>
        </p:nvSpPr>
        <p:spPr>
          <a:xfrm>
            <a:off x="1522975" y="1312075"/>
            <a:ext cx="37023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FF9900"/>
                </a:solidFill>
                <a:latin typeface="Proxima Nova"/>
                <a:ea typeface="Proxima Nova"/>
                <a:cs typeface="Proxima Nova"/>
                <a:sym typeface="Proxima Nova"/>
              </a:rPr>
              <a:t>Analysis Goals </a:t>
            </a:r>
            <a:r>
              <a:rPr b="1" lang="en" sz="1800">
                <a:solidFill>
                  <a:srgbClr val="FF9900"/>
                </a:solidFill>
                <a:latin typeface="Proxima Nova"/>
                <a:ea typeface="Proxima Nova"/>
                <a:cs typeface="Proxima Nova"/>
                <a:sym typeface="Proxima Nova"/>
              </a:rPr>
              <a:t>Framework</a:t>
            </a:r>
          </a:p>
        </p:txBody>
      </p:sp>
      <p:sp>
        <p:nvSpPr>
          <p:cNvPr id="119" name="Shape 119"/>
          <p:cNvSpPr/>
          <p:nvPr/>
        </p:nvSpPr>
        <p:spPr>
          <a:xfrm>
            <a:off x="1821475" y="3296550"/>
            <a:ext cx="2414700" cy="792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>
                <a:solidFill>
                  <a:srgbClr val="B45F06"/>
                </a:solidFill>
              </a:rPr>
              <a:t>Analysis Goal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B45F06"/>
                </a:solidFill>
              </a:rPr>
              <a:t>Abstracted question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7587" y="2226175"/>
            <a:ext cx="1269299" cy="12692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Shape 121"/>
          <p:cNvCxnSpPr>
            <a:stCxn id="113" idx="2"/>
            <a:endCxn id="119" idx="1"/>
          </p:cNvCxnSpPr>
          <p:nvPr/>
        </p:nvCxnSpPr>
        <p:spPr>
          <a:xfrm flipH="1" rot="-5400000">
            <a:off x="1333825" y="3205075"/>
            <a:ext cx="601800" cy="373800"/>
          </a:xfrm>
          <a:prstGeom prst="bentConnector2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lg" w="lg" type="none"/>
            <a:tailEnd len="lg" w="lg" type="stealth"/>
          </a:ln>
        </p:spPr>
      </p:cxnSp>
      <p:grpSp>
        <p:nvGrpSpPr>
          <p:cNvPr id="122" name="Shape 122"/>
          <p:cNvGrpSpPr/>
          <p:nvPr/>
        </p:nvGrpSpPr>
        <p:grpSpPr>
          <a:xfrm>
            <a:off x="4126966" y="2836650"/>
            <a:ext cx="3940720" cy="1712400"/>
            <a:chOff x="4126966" y="2836650"/>
            <a:chExt cx="3940720" cy="1712400"/>
          </a:xfrm>
        </p:grpSpPr>
        <p:grpSp>
          <p:nvGrpSpPr>
            <p:cNvPr id="123" name="Shape 123"/>
            <p:cNvGrpSpPr/>
            <p:nvPr/>
          </p:nvGrpSpPr>
          <p:grpSpPr>
            <a:xfrm>
              <a:off x="4126966" y="2836650"/>
              <a:ext cx="3940720" cy="1712400"/>
              <a:chOff x="4126966" y="2836650"/>
              <a:chExt cx="3940720" cy="1712400"/>
            </a:xfrm>
          </p:grpSpPr>
          <p:sp>
            <p:nvSpPr>
              <p:cNvPr id="124" name="Shape 124"/>
              <p:cNvSpPr/>
              <p:nvPr/>
            </p:nvSpPr>
            <p:spPr>
              <a:xfrm>
                <a:off x="4578912" y="2836650"/>
                <a:ext cx="3134100" cy="17124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19050">
                <a:solidFill>
                  <a:srgbClr val="FF99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 rtl="0" algn="ctr">
                  <a:spcBef>
                    <a:spcPts val="0"/>
                  </a:spcBef>
                  <a:buNone/>
                </a:pPr>
                <a:r>
                  <a:t/>
                </a:r>
                <a:endParaRPr>
                  <a:solidFill>
                    <a:srgbClr val="B45F06"/>
                  </a:solidFill>
                </a:endParaRPr>
              </a:p>
            </p:txBody>
          </p:sp>
          <p:sp>
            <p:nvSpPr>
              <p:cNvPr id="125" name="Shape 125"/>
              <p:cNvSpPr txBox="1"/>
              <p:nvPr/>
            </p:nvSpPr>
            <p:spPr>
              <a:xfrm>
                <a:off x="5064087" y="3493025"/>
                <a:ext cx="3003600" cy="87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rPr lang="en">
                    <a:solidFill>
                      <a:srgbClr val="9E9E9E"/>
                    </a:solidFill>
                  </a:rPr>
                  <a:t>              </a:t>
                </a:r>
                <a:r>
                  <a:rPr lang="en">
                    <a:solidFill>
                      <a:srgbClr val="B45F06"/>
                    </a:solidFill>
                  </a:rPr>
                  <a:t>Typical</a:t>
                </a:r>
              </a:p>
              <a:p>
                <a:pPr lvl="0">
                  <a:spcBef>
                    <a:spcPts val="0"/>
                  </a:spcBef>
                  <a:buNone/>
                </a:pPr>
                <a:r>
                  <a:rPr lang="en">
                    <a:solidFill>
                      <a:srgbClr val="B45F06"/>
                    </a:solidFill>
                  </a:rPr>
                  <a:t>       </a:t>
                </a:r>
                <a:r>
                  <a:rPr b="1" lang="en" sz="2400">
                    <a:solidFill>
                      <a:srgbClr val="B45F06"/>
                    </a:solidFill>
                  </a:rPr>
                  <a:t>Analysis Steps</a:t>
                </a:r>
              </a:p>
              <a:p>
                <a:pPr lvl="0">
                  <a:spcBef>
                    <a:spcPts val="0"/>
                  </a:spcBef>
                  <a:buNone/>
                </a:pPr>
                <a:r>
                  <a:rPr lang="en">
                    <a:solidFill>
                      <a:srgbClr val="B45F06"/>
                    </a:solidFill>
                  </a:rPr>
                  <a:t> to achieve goal</a:t>
                </a:r>
              </a:p>
            </p:txBody>
          </p:sp>
          <p:pic>
            <p:nvPicPr>
              <p:cNvPr id="126" name="Shape 126"/>
              <p:cNvPicPr preferRelativeResize="0"/>
              <p:nvPr/>
            </p:nvPicPr>
            <p:blipFill>
              <a:blip r:embed="rId4">
                <a:alphaModFix amt="57000"/>
              </a:blip>
              <a:stretch>
                <a:fillRect/>
              </a:stretch>
            </p:blipFill>
            <p:spPr>
              <a:xfrm>
                <a:off x="4585693" y="3065800"/>
                <a:ext cx="1237266" cy="1248918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27" name="Shape 127"/>
              <p:cNvCxnSpPr/>
              <p:nvPr/>
            </p:nvCxnSpPr>
            <p:spPr>
              <a:xfrm rot="10800000">
                <a:off x="4126966" y="4314598"/>
                <a:ext cx="807549" cy="5305"/>
              </a:xfrm>
              <a:prstGeom prst="straightConnector1">
                <a:avLst/>
              </a:prstGeom>
              <a:noFill/>
              <a:ln cap="flat" cmpd="sng" w="38100">
                <a:solidFill>
                  <a:srgbClr val="666666"/>
                </a:solidFill>
                <a:prstDash val="solid"/>
                <a:round/>
                <a:headEnd len="lg" w="lg" type="none"/>
                <a:tailEnd len="lg" w="lg" type="none"/>
              </a:ln>
            </p:spPr>
          </p:cxnSp>
        </p:grpSp>
        <p:cxnSp>
          <p:nvCxnSpPr>
            <p:cNvPr id="128" name="Shape 128"/>
            <p:cNvCxnSpPr>
              <a:stCxn id="119" idx="3"/>
              <a:endCxn id="126" idx="1"/>
            </p:cNvCxnSpPr>
            <p:nvPr/>
          </p:nvCxnSpPr>
          <p:spPr>
            <a:xfrm flipH="1" rot="10800000">
              <a:off x="4236175" y="3690150"/>
              <a:ext cx="349500" cy="2700"/>
            </a:xfrm>
            <a:prstGeom prst="straightConnector1">
              <a:avLst/>
            </a:prstGeom>
            <a:noFill/>
            <a:ln cap="flat" cmpd="sng" w="9525">
              <a:solidFill>
                <a:srgbClr val="666666"/>
              </a:solidFill>
              <a:prstDash val="solid"/>
              <a:round/>
              <a:headEnd len="lg" w="lg" type="none"/>
              <a:tailEnd len="lg" w="lg" type="stealth"/>
            </a:ln>
          </p:spPr>
        </p:cxnSp>
        <p:cxnSp>
          <p:nvCxnSpPr>
            <p:cNvPr id="129" name="Shape 129"/>
            <p:cNvCxnSpPr>
              <a:endCxn id="116" idx="2"/>
            </p:cNvCxnSpPr>
            <p:nvPr/>
          </p:nvCxnSpPr>
          <p:spPr>
            <a:xfrm rot="-5400000">
              <a:off x="7338625" y="3210100"/>
              <a:ext cx="852600" cy="105900"/>
            </a:xfrm>
            <a:prstGeom prst="bentConnector3">
              <a:avLst>
                <a:gd fmla="val -5891" name="adj1"/>
              </a:avLst>
            </a:prstGeom>
            <a:noFill/>
            <a:ln cap="flat" cmpd="sng" w="9525">
              <a:solidFill>
                <a:srgbClr val="666666"/>
              </a:solidFill>
              <a:prstDash val="solid"/>
              <a:round/>
              <a:headEnd len="lg" w="lg" type="none"/>
              <a:tailEnd len="lg" w="lg" type="stealth"/>
            </a:ln>
          </p:spPr>
        </p:cxnSp>
      </p:grpSp>
      <p:sp>
        <p:nvSpPr>
          <p:cNvPr id="130" name="Shape 130"/>
          <p:cNvSpPr txBox="1"/>
          <p:nvPr>
            <p:ph type="title"/>
          </p:nvPr>
        </p:nvSpPr>
        <p:spPr>
          <a:xfrm>
            <a:off x="311700" y="283300"/>
            <a:ext cx="8520600" cy="734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/>
              <a:t>Our Contribution</a:t>
            </a:r>
            <a:br>
              <a:rPr lang="en"/>
            </a:br>
            <a:r>
              <a:rPr lang="en" sz="2500"/>
              <a:t>Bridges between domain questions and task classifications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6423025" y="124050"/>
            <a:ext cx="2581800" cy="4764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3400175" y="124050"/>
            <a:ext cx="2581800" cy="4764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377325" y="124050"/>
            <a:ext cx="2581800" cy="4764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377325" y="124050"/>
            <a:ext cx="2581800" cy="47643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FF9900"/>
                </a:solidFill>
              </a:rPr>
              <a:t>Paper Selection</a:t>
            </a:r>
          </a:p>
        </p:txBody>
      </p:sp>
      <p:sp>
        <p:nvSpPr>
          <p:cNvPr id="139" name="Shape 139"/>
          <p:cNvSpPr/>
          <p:nvPr/>
        </p:nvSpPr>
        <p:spPr>
          <a:xfrm>
            <a:off x="6423025" y="124050"/>
            <a:ext cx="2581800" cy="47643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FF9900"/>
                </a:solidFill>
              </a:rPr>
              <a:t>Affinity Diagramming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  <p:sp>
        <p:nvSpPr>
          <p:cNvPr id="141" name="Shape 141"/>
          <p:cNvSpPr/>
          <p:nvPr/>
        </p:nvSpPr>
        <p:spPr>
          <a:xfrm>
            <a:off x="3400175" y="124050"/>
            <a:ext cx="2581800" cy="47643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FF9900"/>
                </a:solidFill>
              </a:rPr>
              <a:t>Open Coding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6554974" y="3126775"/>
            <a:ext cx="2322600" cy="16809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a framework of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3000"/>
              <a:t>9</a:t>
            </a:r>
            <a:r>
              <a:rPr lang="en"/>
              <a:t> analysis goals arranged across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3000"/>
              <a:t>2</a:t>
            </a:r>
            <a:r>
              <a:rPr lang="en"/>
              <a:t> axes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1408912" y="853175"/>
            <a:ext cx="1467900" cy="8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/>
              <a:t>287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InfoVis papers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885" y="898925"/>
            <a:ext cx="765675" cy="1237849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45" name="Shape 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887" y="2469500"/>
            <a:ext cx="765673" cy="467849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46" name="Shape 146"/>
          <p:cNvSpPr txBox="1"/>
          <p:nvPr/>
        </p:nvSpPr>
        <p:spPr>
          <a:xfrm>
            <a:off x="1372450" y="2013275"/>
            <a:ext cx="1548600" cy="137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i="1" lang="en"/>
              <a:t>f</a:t>
            </a:r>
            <a:r>
              <a:rPr i="1" lang="en"/>
              <a:t>iltered to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3000"/>
              <a:t>20 </a:t>
            </a:r>
            <a:r>
              <a:rPr lang="en"/>
              <a:t>design-study papers with analysis reports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1408912" y="3611275"/>
            <a:ext cx="1467900" cy="1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i="1" lang="en"/>
              <a:t>s</a:t>
            </a:r>
            <a:r>
              <a:rPr i="1" lang="en"/>
              <a:t>egmented to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3000"/>
              <a:t>32</a:t>
            </a:r>
            <a:r>
              <a:rPr lang="en"/>
              <a:t>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/>
              <a:t>analysis reports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6887" y="3697125"/>
            <a:ext cx="765674" cy="893399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pic>
      <p:cxnSp>
        <p:nvCxnSpPr>
          <p:cNvPr id="149" name="Shape 149"/>
          <p:cNvCxnSpPr>
            <a:stCxn id="143" idx="2"/>
            <a:endCxn id="146" idx="0"/>
          </p:cNvCxnSpPr>
          <p:nvPr/>
        </p:nvCxnSpPr>
        <p:spPr>
          <a:xfrm>
            <a:off x="2142862" y="1746575"/>
            <a:ext cx="3900" cy="2667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50" name="Shape 150"/>
          <p:cNvCxnSpPr>
            <a:stCxn id="146" idx="2"/>
            <a:endCxn id="147" idx="0"/>
          </p:cNvCxnSpPr>
          <p:nvPr/>
        </p:nvCxnSpPr>
        <p:spPr>
          <a:xfrm flipH="1">
            <a:off x="2142850" y="3390875"/>
            <a:ext cx="3900" cy="2205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51" name="Shape 151"/>
          <p:cNvSpPr txBox="1"/>
          <p:nvPr/>
        </p:nvSpPr>
        <p:spPr>
          <a:xfrm>
            <a:off x="4552137" y="3569175"/>
            <a:ext cx="1302000" cy="1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i="1" lang="en"/>
              <a:t>segmented to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3000"/>
              <a:t>many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/>
              <a:t>analysis steps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 txBox="1"/>
          <p:nvPr/>
        </p:nvSpPr>
        <p:spPr>
          <a:xfrm>
            <a:off x="4552600" y="849575"/>
            <a:ext cx="1235400" cy="10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i="1" lang="en"/>
              <a:t>tagged with</a:t>
            </a:r>
            <a:r>
              <a:rPr lang="en"/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3000"/>
              <a:t>12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/>
              <a:t>goals </a:t>
            </a:r>
          </a:p>
        </p:txBody>
      </p:sp>
      <p:pic>
        <p:nvPicPr>
          <p:cNvPr id="153" name="Shape 1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22350" y="897612"/>
            <a:ext cx="814725" cy="814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Shape 154"/>
          <p:cNvCxnSpPr>
            <a:stCxn id="147" idx="3"/>
            <a:endCxn id="153" idx="1"/>
          </p:cNvCxnSpPr>
          <p:nvPr/>
        </p:nvCxnSpPr>
        <p:spPr>
          <a:xfrm flipH="1" rot="10800000">
            <a:off x="2876812" y="1304875"/>
            <a:ext cx="645600" cy="28797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155" name="Shape 1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83000" y="3735075"/>
            <a:ext cx="893400" cy="893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" name="Shape 156"/>
          <p:cNvCxnSpPr>
            <a:stCxn id="147" idx="3"/>
            <a:endCxn id="155" idx="1"/>
          </p:cNvCxnSpPr>
          <p:nvPr/>
        </p:nvCxnSpPr>
        <p:spPr>
          <a:xfrm flipH="1" rot="10800000">
            <a:off x="2876812" y="4181875"/>
            <a:ext cx="606300" cy="27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57" name="Shape 157"/>
          <p:cNvSpPr txBox="1"/>
          <p:nvPr/>
        </p:nvSpPr>
        <p:spPr>
          <a:xfrm>
            <a:off x="7592037" y="849575"/>
            <a:ext cx="1362300" cy="14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i="1" lang="en"/>
              <a:t>discussed to </a:t>
            </a:r>
            <a:r>
              <a:rPr lang="en"/>
              <a:t>d</a:t>
            </a:r>
            <a:r>
              <a:rPr lang="en"/>
              <a:t>efine / refine..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split / merge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3000"/>
              <a:t>~12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/>
              <a:t>goals</a:t>
            </a:r>
          </a:p>
        </p:txBody>
      </p:sp>
      <p:sp>
        <p:nvSpPr>
          <p:cNvPr id="158" name="Shape 158"/>
          <p:cNvSpPr/>
          <p:nvPr/>
        </p:nvSpPr>
        <p:spPr>
          <a:xfrm>
            <a:off x="3508337" y="897575"/>
            <a:ext cx="858000" cy="8148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59" name="Shape 159"/>
          <p:cNvGrpSpPr/>
          <p:nvPr/>
        </p:nvGrpSpPr>
        <p:grpSpPr>
          <a:xfrm>
            <a:off x="6554962" y="849575"/>
            <a:ext cx="970200" cy="1237800"/>
            <a:chOff x="6716325" y="569350"/>
            <a:chExt cx="970200" cy="1237800"/>
          </a:xfrm>
        </p:grpSpPr>
        <p:sp>
          <p:nvSpPr>
            <p:cNvPr id="160" name="Shape 160"/>
            <p:cNvSpPr/>
            <p:nvPr/>
          </p:nvSpPr>
          <p:spPr>
            <a:xfrm>
              <a:off x="6716325" y="569350"/>
              <a:ext cx="970200" cy="12378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grpSp>
          <p:nvGrpSpPr>
            <p:cNvPr id="161" name="Shape 161"/>
            <p:cNvGrpSpPr/>
            <p:nvPr/>
          </p:nvGrpSpPr>
          <p:grpSpPr>
            <a:xfrm>
              <a:off x="6769542" y="617350"/>
              <a:ext cx="857882" cy="1112088"/>
              <a:chOff x="6769542" y="617350"/>
              <a:chExt cx="857882" cy="1112088"/>
            </a:xfrm>
          </p:grpSpPr>
          <p:pic>
            <p:nvPicPr>
              <p:cNvPr id="162" name="Shape 162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6769550" y="1220825"/>
                <a:ext cx="857874" cy="508613"/>
              </a:xfrm>
              <a:prstGeom prst="rect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pic>
          <p:pic>
            <p:nvPicPr>
              <p:cNvPr id="163" name="Shape 163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6769542" y="617350"/>
                <a:ext cx="857874" cy="508625"/>
              </a:xfrm>
              <a:prstGeom prst="rect">
                <a:avLst/>
              </a:prstGeom>
              <a:noFill/>
              <a:ln cap="flat" cmpd="sng" w="9525">
                <a:solidFill>
                  <a:srgbClr val="D9D9D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pic>
        </p:grpSp>
      </p:grpSp>
      <p:cxnSp>
        <p:nvCxnSpPr>
          <p:cNvPr id="164" name="Shape 164"/>
          <p:cNvCxnSpPr/>
          <p:nvPr/>
        </p:nvCxnSpPr>
        <p:spPr>
          <a:xfrm>
            <a:off x="7760600" y="2077150"/>
            <a:ext cx="7200" cy="7590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65" name="Shape 165"/>
          <p:cNvSpPr/>
          <p:nvPr/>
        </p:nvSpPr>
        <p:spPr>
          <a:xfrm>
            <a:off x="3472937" y="3735075"/>
            <a:ext cx="893400" cy="893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66" name="Shape 166"/>
          <p:cNvCxnSpPr>
            <a:stCxn id="152" idx="3"/>
            <a:endCxn id="160" idx="1"/>
          </p:cNvCxnSpPr>
          <p:nvPr/>
        </p:nvCxnSpPr>
        <p:spPr>
          <a:xfrm>
            <a:off x="5788000" y="1397075"/>
            <a:ext cx="767100" cy="714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67" name="Shape 167"/>
          <p:cNvCxnSpPr>
            <a:stCxn id="151" idx="3"/>
            <a:endCxn id="160" idx="1"/>
          </p:cNvCxnSpPr>
          <p:nvPr/>
        </p:nvCxnSpPr>
        <p:spPr>
          <a:xfrm flipH="1" rot="10800000">
            <a:off x="5854137" y="1468575"/>
            <a:ext cx="700800" cy="26739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Pros &amp; Cons</a:t>
            </a:r>
            <a:r>
              <a:rPr lang="en"/>
              <a:t> of open-coding design-study papers</a:t>
            </a: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311700" y="1152475"/>
            <a:ext cx="8741400" cy="3904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Design-study papers are digested analysis reports, not raw behaviour logs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400">
                <a:solidFill>
                  <a:srgbClr val="434343"/>
                </a:solidFill>
              </a:rPr>
              <a:t>Pros</a:t>
            </a:r>
            <a:r>
              <a:rPr lang="en" sz="1400">
                <a:solidFill>
                  <a:srgbClr val="434343"/>
                </a:solidFill>
              </a:rPr>
              <a:t>: Capitalize on previous thinking about abstractions from multiple authors across multiple domains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434343"/>
                </a:solidFill>
              </a:rPr>
              <a:t>Cons</a:t>
            </a:r>
            <a:r>
              <a:rPr lang="en" sz="1400">
                <a:solidFill>
                  <a:srgbClr val="434343"/>
                </a:solidFill>
              </a:rPr>
              <a:t>: Steps extracted are not actual analysis sequences</a:t>
            </a:r>
          </a:p>
          <a:p>
            <a:pPr indent="-228600" lvl="1" marL="914400" rtl="0">
              <a:spcBef>
                <a:spcPts val="0"/>
              </a:spcBef>
              <a:buClr>
                <a:srgbClr val="666666"/>
              </a:buClr>
              <a:buChar char="○"/>
            </a:pPr>
            <a:r>
              <a:rPr lang="en">
                <a:solidFill>
                  <a:srgbClr val="666666"/>
                </a:solidFill>
              </a:rPr>
              <a:t>Only proof of e</a:t>
            </a:r>
            <a:r>
              <a:rPr lang="en" sz="1400"/>
              <a:t>xistence</a:t>
            </a:r>
          </a:p>
          <a:p>
            <a:pPr indent="-228600" lvl="1" marL="914400" rtl="0">
              <a:spcBef>
                <a:spcPts val="0"/>
              </a:spcBef>
              <a:buClr>
                <a:srgbClr val="666666"/>
              </a:buClr>
              <a:buChar char="○"/>
            </a:pPr>
            <a:r>
              <a:rPr lang="en"/>
              <a:t>I</a:t>
            </a:r>
            <a:r>
              <a:rPr lang="en" sz="1400"/>
              <a:t>ncomplete</a:t>
            </a:r>
            <a:r>
              <a:rPr lang="en"/>
              <a:t> </a:t>
            </a:r>
            <a:r>
              <a:rPr lang="en" sz="1400"/>
              <a:t>(</a:t>
            </a:r>
            <a:r>
              <a:rPr lang="en"/>
              <a:t>e.g.,</a:t>
            </a:r>
            <a:r>
              <a:rPr lang="en" sz="1400"/>
              <a:t> floundering typically not reported)</a:t>
            </a:r>
          </a:p>
          <a:p>
            <a:pPr indent="-228600" lvl="1" marL="914400" rtl="0">
              <a:spcBef>
                <a:spcPts val="0"/>
              </a:spcBef>
              <a:buClr>
                <a:srgbClr val="666666"/>
              </a:buClr>
              <a:buChar char="○"/>
            </a:pPr>
            <a:r>
              <a:rPr lang="en" sz="1400"/>
              <a:t>Ordering in analysis reports not not reliable</a:t>
            </a:r>
          </a:p>
          <a:p>
            <a:pPr lvl="0" rtl="0">
              <a:spcBef>
                <a:spcPts val="2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Coded </a:t>
            </a:r>
            <a:r>
              <a:rPr lang="en">
                <a:solidFill>
                  <a:srgbClr val="000000"/>
                </a:solidFill>
              </a:rPr>
              <a:t>InfoVis design-study papers from 2009-2015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434343"/>
                </a:solidFill>
              </a:rPr>
              <a:t>Pre-2009 InfoVis papers did not contain analysis reports we need; InfoVis has the most design-study papers </a:t>
            </a:r>
            <a:br>
              <a:rPr lang="en" sz="1400">
                <a:solidFill>
                  <a:srgbClr val="434343"/>
                </a:solidFill>
              </a:rPr>
            </a:br>
          </a:p>
          <a:p>
            <a:pPr lvl="0" rtl="0" algn="l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Proposed framework is </a:t>
            </a:r>
            <a:r>
              <a:rPr lang="en">
                <a:solidFill>
                  <a:srgbClr val="E67E22"/>
                </a:solidFill>
              </a:rPr>
              <a:t>a thinking tool</a:t>
            </a:r>
            <a:r>
              <a:rPr lang="en">
                <a:solidFill>
                  <a:srgbClr val="000000"/>
                </a:solidFill>
              </a:rPr>
              <a:t>, not a model of visual analysis</a:t>
            </a:r>
          </a:p>
        </p:txBody>
      </p:sp>
      <p:sp>
        <p:nvSpPr>
          <p:cNvPr id="174" name="Shape 17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