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3" r:id="rId5"/>
    <p:sldId id="260" r:id="rId6"/>
    <p:sldId id="261" r:id="rId7"/>
    <p:sldId id="265" r:id="rId8"/>
    <p:sldId id="262" r:id="rId9"/>
    <p:sldId id="274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9732" autoAdjust="0"/>
    <p:restoredTop sz="94660"/>
  </p:normalViewPr>
  <p:slideViewPr>
    <p:cSldViewPr snapToObjects="1">
      <p:cViewPr>
        <p:scale>
          <a:sx n="150" d="100"/>
          <a:sy n="150" d="100"/>
        </p:scale>
        <p:origin x="-88" y="1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53D69-3BD0-BC4F-A98D-49DC2420CAB8}" type="datetimeFigureOut">
              <a:rPr lang="en-US" smtClean="0"/>
              <a:pPr/>
              <a:t>7/19/11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40F7A-6714-044E-A7CB-6CBC6FA5A3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video" Target="file://localhost/Users/jamesgregson/Desktop/SGP%20Talk/fertility_cutaway.avi" TargetMode="External"/><Relationship Id="rId2" Type="http://schemas.openxmlformats.org/officeDocument/2006/relationships/video" Target="file://localhost/Users/jamesgregson/Desktop/SGP%20Talk/bumpy_torus_cutaway.av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1" Type="http://schemas.openxmlformats.org/officeDocument/2006/relationships/video" Target="file://localhost/Users/jamesgregson/Desktop/SGP%20Talk/BU_cutaway.avi" TargetMode="External"/><Relationship Id="rId2" Type="http://schemas.openxmlformats.org/officeDocument/2006/relationships/video" Target="file://localhost/Users/jamesgregson/Desktop/SGP%20Talk/casting_cutaway.avi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248834"/>
            <a:ext cx="3581400" cy="25488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998" y="4038600"/>
            <a:ext cx="4368002" cy="281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36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All-Hex Mesh Generation via Volumetric </a:t>
            </a:r>
            <a:r>
              <a:rPr lang="en-US" dirty="0" err="1" smtClean="0"/>
              <a:t>PolyCube</a:t>
            </a:r>
            <a:r>
              <a:rPr lang="en-US" dirty="0" smtClean="0"/>
              <a:t> Deformation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819400"/>
            <a:ext cx="6400800" cy="1752600"/>
          </a:xfrm>
        </p:spPr>
        <p:txBody>
          <a:bodyPr/>
          <a:lstStyle/>
          <a:p>
            <a:r>
              <a:rPr lang="en-US" dirty="0" smtClean="0"/>
              <a:t>James Gregson</a:t>
            </a:r>
            <a:r>
              <a:rPr lang="en-US" baseline="30000" dirty="0" smtClean="0"/>
              <a:t>1</a:t>
            </a:r>
            <a:r>
              <a:rPr lang="en-US" dirty="0" smtClean="0"/>
              <a:t>, </a:t>
            </a:r>
            <a:r>
              <a:rPr lang="en-US" dirty="0" err="1" smtClean="0"/>
              <a:t>Alla</a:t>
            </a:r>
            <a:r>
              <a:rPr lang="en-US" dirty="0" smtClean="0"/>
              <a:t> Sheffer</a:t>
            </a:r>
            <a:r>
              <a:rPr lang="en-US" baseline="30000" dirty="0" smtClean="0"/>
              <a:t>1</a:t>
            </a:r>
            <a:r>
              <a:rPr lang="en-US" dirty="0" smtClean="0"/>
              <a:t> and Eugene Zhang</a:t>
            </a:r>
            <a:r>
              <a:rPr lang="en-US" baseline="30000" dirty="0" smtClean="0">
                <a:latin typeface="ＭＳ ゴシック"/>
                <a:ea typeface="ＭＳ ゴシック"/>
                <a:cs typeface="ＭＳ ゴシック"/>
              </a:rPr>
              <a:t>2</a:t>
            </a:r>
            <a:endParaRPr lang="en-US" baseline="30000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403860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 smtClean="0"/>
              <a:t>1</a:t>
            </a:r>
            <a:r>
              <a:rPr lang="en-US" dirty="0" smtClean="0"/>
              <a:t>University of British Columbia, </a:t>
            </a:r>
          </a:p>
          <a:p>
            <a:pPr algn="ctr"/>
            <a:r>
              <a:rPr lang="en-US" baseline="30000" dirty="0" smtClean="0"/>
              <a:t>2</a:t>
            </a:r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62200" y="457200"/>
            <a:ext cx="419154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dirty="0" smtClean="0">
                <a:solidFill>
                  <a:srgbClr val="FF0000"/>
                </a:solidFill>
              </a:rPr>
              <a:t>(Fully Automatic)</a:t>
            </a:r>
            <a:endParaRPr lang="en-US" sz="45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Rotation-Driven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419601"/>
            <a:ext cx="8610600" cy="2285999"/>
          </a:xfrm>
        </p:spPr>
        <p:txBody>
          <a:bodyPr/>
          <a:lstStyle/>
          <a:p>
            <a:r>
              <a:rPr lang="en-US" dirty="0" smtClean="0"/>
              <a:t>Iteratively aligns surface </a:t>
            </a:r>
            <a:r>
              <a:rPr lang="en-US" dirty="0" err="1" smtClean="0"/>
              <a:t>normals</a:t>
            </a:r>
            <a:r>
              <a:rPr lang="en-US" dirty="0" smtClean="0"/>
              <a:t> with XYZ axes</a:t>
            </a:r>
          </a:p>
          <a:p>
            <a:r>
              <a:rPr lang="en-US" dirty="0" smtClean="0"/>
              <a:t>At each iteration:</a:t>
            </a:r>
          </a:p>
          <a:p>
            <a:pPr lvl="1"/>
            <a:r>
              <a:rPr lang="en-US" dirty="0" smtClean="0"/>
              <a:t>Computes volumetric deformation gradient field</a:t>
            </a:r>
          </a:p>
          <a:p>
            <a:pPr lvl="1"/>
            <a:r>
              <a:rPr lang="en-US" dirty="0" smtClean="0"/>
              <a:t>Integrates gradient field to deform model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" name="Picture 11" descr="toroids_inpu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11728"/>
            <a:ext cx="2590800" cy="2407920"/>
          </a:xfrm>
          <a:prstGeom prst="rect">
            <a:avLst/>
          </a:prstGeom>
        </p:spPr>
      </p:pic>
      <p:pic>
        <p:nvPicPr>
          <p:cNvPr id="13" name="Picture 12" descr="toroids_uv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11728"/>
            <a:ext cx="2590800" cy="240792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743200" y="2402328"/>
            <a:ext cx="4572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5791200" y="2402328"/>
            <a:ext cx="4572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toroids_uvw_5_ite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411728"/>
            <a:ext cx="2590800" cy="24079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67797" y="381964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962400" y="3821668"/>
            <a:ext cx="1154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iteration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934200" y="382130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 iterations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9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toroids_uvw_5_iter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081" y="1219200"/>
            <a:ext cx="1102919" cy="10250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Rotation-Driven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267201"/>
            <a:ext cx="8610600" cy="2285999"/>
          </a:xfrm>
        </p:spPr>
        <p:txBody>
          <a:bodyPr/>
          <a:lstStyle/>
          <a:p>
            <a:r>
              <a:rPr lang="en-US" dirty="0" smtClean="0"/>
              <a:t>Deformation gradients give 3 vector fields</a:t>
            </a:r>
          </a:p>
          <a:p>
            <a:pPr lvl="1"/>
            <a:r>
              <a:rPr lang="en-US" dirty="0" smtClean="0"/>
              <a:t>Orthogonal &amp; surface-aligned</a:t>
            </a:r>
          </a:p>
          <a:p>
            <a:pPr lvl="1"/>
            <a:r>
              <a:rPr lang="en-US" dirty="0" smtClean="0"/>
              <a:t>Smooth &amp; singularity free (proof in paper)</a:t>
            </a:r>
          </a:p>
          <a:p>
            <a:pPr lvl="1"/>
            <a:r>
              <a:rPr lang="en-US" dirty="0" smtClean="0"/>
              <a:t>Local UVW parameterization axis directions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867266" y="1884675"/>
            <a:ext cx="7362334" cy="2126818"/>
            <a:chOff x="76200" y="1219200"/>
            <a:chExt cx="8839200" cy="2723912"/>
          </a:xfrm>
        </p:grpSpPr>
        <p:pic>
          <p:nvPicPr>
            <p:cNvPr id="21" name="Picture 20" descr="direction_field_backgroun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" y="1219200"/>
              <a:ext cx="2400300" cy="2354580"/>
            </a:xfrm>
            <a:prstGeom prst="rect">
              <a:avLst/>
            </a:prstGeom>
          </p:spPr>
        </p:pic>
        <p:pic>
          <p:nvPicPr>
            <p:cNvPr id="22" name="Picture 21" descr="direction_field_x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1300" y="1219200"/>
              <a:ext cx="1600200" cy="1569720"/>
            </a:xfrm>
            <a:prstGeom prst="rect">
              <a:avLst/>
            </a:prstGeom>
          </p:spPr>
        </p:pic>
        <p:pic>
          <p:nvPicPr>
            <p:cNvPr id="23" name="Picture 22" descr="direction_field_y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24400" y="2004060"/>
              <a:ext cx="1600200" cy="1569720"/>
            </a:xfrm>
            <a:prstGeom prst="rect">
              <a:avLst/>
            </a:prstGeom>
          </p:spPr>
        </p:pic>
        <p:pic>
          <p:nvPicPr>
            <p:cNvPr id="24" name="Picture 23" descr="direction_field_xy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15100" y="1340167"/>
              <a:ext cx="2400300" cy="235458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2781300" y="266700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U axis gradient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67764" y="1575197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</a:t>
              </a:r>
              <a:r>
                <a:rPr lang="en-US" dirty="0" smtClean="0"/>
                <a:t> axis gradient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04800" y="3352800"/>
              <a:ext cx="19578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Input cross-section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14770" y="3573780"/>
              <a:ext cx="23006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Deformation gradients</a:t>
              </a:r>
              <a:endParaRPr lang="en-US" dirty="0"/>
            </a:p>
          </p:txBody>
        </p:sp>
      </p:grpSp>
      <p:pic>
        <p:nvPicPr>
          <p:cNvPr id="29" name="Picture 28" descr="toroids_input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" y="1358542"/>
            <a:ext cx="997898" cy="92745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3397" y="214526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077200" y="2145268"/>
            <a:ext cx="115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Integrated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10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Rotation-Driven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800601"/>
            <a:ext cx="8610600" cy="2285999"/>
          </a:xfrm>
        </p:spPr>
        <p:txBody>
          <a:bodyPr/>
          <a:lstStyle/>
          <a:p>
            <a:r>
              <a:rPr lang="en-US" dirty="0" smtClean="0"/>
              <a:t>Build mesh in UVW and map to XYZ</a:t>
            </a:r>
          </a:p>
          <a:p>
            <a:pPr lvl="1"/>
            <a:r>
              <a:rPr lang="en-US" dirty="0" smtClean="0"/>
              <a:t>Domain structure found automatically!</a:t>
            </a:r>
          </a:p>
          <a:p>
            <a:pPr lvl="1"/>
            <a:r>
              <a:rPr lang="en-US" dirty="0" smtClean="0"/>
              <a:t>Distortion accounted for!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288" y="1600200"/>
            <a:ext cx="3060312" cy="2590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676163"/>
            <a:ext cx="2819400" cy="25910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1"/>
            <a:ext cx="1346375" cy="1066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1371600"/>
            <a:ext cx="1066800" cy="972378"/>
          </a:xfrm>
          <a:prstGeom prst="rect">
            <a:avLst/>
          </a:prstGeom>
        </p:spPr>
      </p:pic>
      <p:sp>
        <p:nvSpPr>
          <p:cNvPr id="18" name="Left-Right Arrow 17"/>
          <p:cNvSpPr/>
          <p:nvPr/>
        </p:nvSpPr>
        <p:spPr>
          <a:xfrm>
            <a:off x="4191000" y="2742963"/>
            <a:ext cx="902088" cy="533637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057400" y="426720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UVW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490821" y="4278869"/>
            <a:ext cx="523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XYZ</a:t>
            </a:r>
            <a:endParaRPr lang="en-US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Position-Driven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1"/>
            <a:ext cx="86106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Deformed models closely resemble </a:t>
            </a:r>
            <a:r>
              <a:rPr lang="en-US" dirty="0" err="1" smtClean="0"/>
              <a:t>PolyCubes</a:t>
            </a:r>
            <a:endParaRPr lang="en-US" dirty="0" smtClean="0"/>
          </a:p>
          <a:p>
            <a:r>
              <a:rPr lang="en-US" dirty="0" err="1" smtClean="0"/>
              <a:t>PolyCubes</a:t>
            </a:r>
            <a:r>
              <a:rPr lang="en-US" dirty="0" smtClean="0"/>
              <a:t> formed by:</a:t>
            </a:r>
          </a:p>
          <a:p>
            <a:pPr lvl="1"/>
            <a:r>
              <a:rPr lang="en-US" dirty="0" smtClean="0"/>
              <a:t>Segmenting surface by axis-alignment</a:t>
            </a:r>
          </a:p>
          <a:p>
            <a:pPr lvl="1"/>
            <a:r>
              <a:rPr lang="en-US" dirty="0" smtClean="0"/>
              <a:t>Enforcing planarity constraints on segmentation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498600"/>
            <a:ext cx="2778760" cy="2463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0"/>
            <a:ext cx="2717800" cy="2387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524000"/>
            <a:ext cx="2580640" cy="23012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38200" y="3886200"/>
            <a:ext cx="1754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deformed model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611180" y="3886200"/>
            <a:ext cx="1875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segmented model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248400" y="3897868"/>
            <a:ext cx="2598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planarity constraints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11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Method: Mesh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648201"/>
            <a:ext cx="8610600" cy="2285999"/>
          </a:xfrm>
        </p:spPr>
        <p:txBody>
          <a:bodyPr/>
          <a:lstStyle/>
          <a:p>
            <a:r>
              <a:rPr lang="en-US" dirty="0" smtClean="0"/>
              <a:t>Uniformly hex-mesh </a:t>
            </a:r>
            <a:r>
              <a:rPr lang="en-US" dirty="0" err="1" smtClean="0"/>
              <a:t>PolyCube</a:t>
            </a:r>
            <a:endParaRPr lang="en-US" dirty="0" smtClean="0"/>
          </a:p>
          <a:p>
            <a:r>
              <a:rPr lang="en-US" dirty="0" smtClean="0"/>
              <a:t>Map back using volumetric mapping</a:t>
            </a:r>
          </a:p>
          <a:p>
            <a:r>
              <a:rPr lang="en-US" dirty="0" smtClean="0"/>
              <a:t>Add padding layer and optimize quality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0"/>
            <a:ext cx="2580640" cy="230124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96887" y="3821668"/>
            <a:ext cx="2598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planarity constraints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1524000"/>
            <a:ext cx="2692400" cy="23571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379528"/>
            <a:ext cx="2487930" cy="24304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81400" y="3810000"/>
            <a:ext cx="1888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uniformly meshed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2200" y="3810000"/>
            <a:ext cx="2714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mapped &amp; optimized mesh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12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95" y="1371600"/>
            <a:ext cx="4522305" cy="4953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Position-Driven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5181600" cy="5029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PolyCube</a:t>
            </a:r>
            <a:r>
              <a:rPr lang="en-US" dirty="0" smtClean="0"/>
              <a:t> edges should be:</a:t>
            </a:r>
          </a:p>
          <a:p>
            <a:pPr lvl="1"/>
            <a:r>
              <a:rPr lang="en-US" dirty="0" smtClean="0"/>
              <a:t>Straight</a:t>
            </a:r>
          </a:p>
          <a:p>
            <a:pPr lvl="1"/>
            <a:r>
              <a:rPr lang="en-US" dirty="0" smtClean="0"/>
              <a:t>Axis-aligned</a:t>
            </a:r>
          </a:p>
          <a:p>
            <a:r>
              <a:rPr lang="en-US" dirty="0" smtClean="0"/>
              <a:t>Criteria not always met</a:t>
            </a:r>
          </a:p>
          <a:p>
            <a:pPr lvl="1"/>
            <a:r>
              <a:rPr lang="en-US" dirty="0" smtClean="0"/>
              <a:t>Detected by edge </a:t>
            </a:r>
            <a:r>
              <a:rPr lang="en-US" dirty="0" err="1" smtClean="0"/>
              <a:t>extrema</a:t>
            </a:r>
            <a:endParaRPr lang="en-US" dirty="0" smtClean="0"/>
          </a:p>
          <a:p>
            <a:pPr lvl="1"/>
            <a:r>
              <a:rPr lang="en-US" dirty="0" smtClean="0"/>
              <a:t>Modify segmentation in these areas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5257800" y="2819400"/>
            <a:ext cx="2743200" cy="1257300"/>
          </a:xfrm>
          <a:prstGeom prst="straightConnector1">
            <a:avLst/>
          </a:prstGeom>
          <a:ln w="63500"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5257800" y="3962400"/>
            <a:ext cx="2209800" cy="114300"/>
          </a:xfrm>
          <a:prstGeom prst="straightConnector1">
            <a:avLst/>
          </a:prstGeom>
          <a:ln w="63500"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762" y="5181600"/>
            <a:ext cx="922638" cy="1066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13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Position-Driven Deformation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648201"/>
            <a:ext cx="86106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Splitting charts inserted at edge </a:t>
            </a:r>
            <a:r>
              <a:rPr lang="en-US" dirty="0" err="1" smtClean="0"/>
              <a:t>extrema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`Rotates’ corresponding portions of surfaces</a:t>
            </a:r>
          </a:p>
          <a:p>
            <a:r>
              <a:rPr lang="en-US" dirty="0" smtClean="0"/>
              <a:t>Locally adds distortion to correct structure 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95400"/>
            <a:ext cx="2895600" cy="31713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295400"/>
            <a:ext cx="2820370" cy="31702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295400"/>
            <a:ext cx="2743200" cy="3175626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286000" y="2133600"/>
            <a:ext cx="152400" cy="152400"/>
          </a:xfrm>
          <a:prstGeom prst="ellipse">
            <a:avLst/>
          </a:prstGeom>
          <a:solidFill>
            <a:srgbClr val="FF6600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05000" y="2895600"/>
            <a:ext cx="152400" cy="152400"/>
          </a:xfrm>
          <a:prstGeom prst="ellipse">
            <a:avLst/>
          </a:prstGeom>
          <a:solidFill>
            <a:srgbClr val="FF6600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14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0"/>
            <a:ext cx="86106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Automatic meshing of complex objects with:</a:t>
            </a:r>
          </a:p>
          <a:p>
            <a:pPr lvl="1"/>
            <a:r>
              <a:rPr lang="en-US" dirty="0" smtClean="0"/>
              <a:t>All-hex elements</a:t>
            </a:r>
          </a:p>
          <a:p>
            <a:pPr lvl="1"/>
            <a:r>
              <a:rPr lang="en-US" dirty="0" smtClean="0"/>
              <a:t>High minimum quality</a:t>
            </a:r>
          </a:p>
          <a:p>
            <a:pPr lvl="1"/>
            <a:r>
              <a:rPr lang="en-US" dirty="0" smtClean="0"/>
              <a:t>Regular connectivity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7" name="fertility_cutaway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990600"/>
            <a:ext cx="4876800" cy="3657600"/>
          </a:xfrm>
          <a:prstGeom prst="rect">
            <a:avLst/>
          </a:prstGeom>
        </p:spPr>
      </p:pic>
      <p:pic>
        <p:nvPicPr>
          <p:cNvPr id="28" name="bumpy_torus_cutaway.avi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4191000" y="990600"/>
            <a:ext cx="4876800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15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0"/>
            <a:ext cx="86106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Automatic meshing of complex objects with:</a:t>
            </a:r>
          </a:p>
          <a:p>
            <a:pPr lvl="1"/>
            <a:r>
              <a:rPr lang="en-US" dirty="0" smtClean="0"/>
              <a:t>All-hex elements</a:t>
            </a:r>
          </a:p>
          <a:p>
            <a:pPr lvl="1"/>
            <a:r>
              <a:rPr lang="en-US" dirty="0" smtClean="0"/>
              <a:t>High minimum quality</a:t>
            </a:r>
          </a:p>
          <a:p>
            <a:pPr lvl="1"/>
            <a:r>
              <a:rPr lang="en-US" dirty="0" smtClean="0"/>
              <a:t>Regular connectivity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BU_cutaway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6200" y="838200"/>
            <a:ext cx="5029200" cy="3771900"/>
          </a:xfrm>
          <a:prstGeom prst="rect">
            <a:avLst/>
          </a:prstGeom>
        </p:spPr>
      </p:pic>
      <p:pic>
        <p:nvPicPr>
          <p:cNvPr id="7" name="casting_cutaway.avi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3810000" y="838200"/>
            <a:ext cx="4978400" cy="3733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16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Mesh Quality:</a:t>
            </a:r>
            <a:r>
              <a:rPr lang="en-US" dirty="0" smtClean="0"/>
              <a:t> Min. Scaled </a:t>
            </a:r>
            <a:r>
              <a:rPr lang="en-US" dirty="0" err="1" smtClean="0"/>
              <a:t>Jacobian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990600" y="1219200"/>
          <a:ext cx="7239000" cy="4437379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76400"/>
                <a:gridCol w="3149600"/>
                <a:gridCol w="2413000"/>
              </a:tblGrid>
              <a:tr h="6985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Model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Marechal</a:t>
                      </a:r>
                      <a:r>
                        <a:rPr lang="en-US" sz="2800" dirty="0" smtClean="0"/>
                        <a:t> 2009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PolyCube</a:t>
                      </a:r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Deformation</a:t>
                      </a:r>
                      <a:endParaRPr lang="en-US" sz="2800" dirty="0"/>
                    </a:p>
                  </a:txBody>
                  <a:tcPr anchor="ctr"/>
                </a:tc>
              </a:tr>
              <a:tr h="69850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0.005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0.196</a:t>
                      </a:r>
                      <a:endParaRPr lang="en-US" sz="2800" dirty="0"/>
                    </a:p>
                  </a:txBody>
                  <a:tcPr anchor="ctr"/>
                </a:tc>
              </a:tr>
              <a:tr h="69850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0.016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0.131</a:t>
                      </a:r>
                      <a:endParaRPr lang="en-US" sz="2800" dirty="0"/>
                    </a:p>
                  </a:txBody>
                  <a:tcPr anchor="ctr"/>
                </a:tc>
              </a:tr>
              <a:tr h="698500"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0.018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0.215</a:t>
                      </a:r>
                      <a:endParaRPr lang="en-US" sz="2800" dirty="0"/>
                    </a:p>
                  </a:txBody>
                  <a:tcPr anchor="ctr"/>
                </a:tc>
              </a:tr>
              <a:tr h="698500"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0.056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0.105</a:t>
                      </a:r>
                      <a:endParaRPr lang="en-US" sz="2800" dirty="0"/>
                    </a:p>
                  </a:txBody>
                  <a:tcPr anchor="ctr"/>
                </a:tc>
              </a:tr>
              <a:tr h="69850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0.017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0.178</a:t>
                      </a:r>
                      <a:endParaRPr lang="en-US" sz="28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17260"/>
            <a:ext cx="762000" cy="6021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882221"/>
            <a:ext cx="755650" cy="6229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3606804"/>
            <a:ext cx="457200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4301068"/>
            <a:ext cx="773289" cy="609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1150" y="4992527"/>
            <a:ext cx="505025" cy="5954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17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525963"/>
          </a:xfrm>
        </p:spPr>
        <p:txBody>
          <a:bodyPr/>
          <a:lstStyle/>
          <a:p>
            <a:r>
              <a:rPr lang="en-US" dirty="0" smtClean="0"/>
              <a:t>Quality all-hex meshes: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erform better in some areas</a:t>
            </a:r>
          </a:p>
          <a:p>
            <a:pPr lvl="1"/>
            <a:r>
              <a:rPr lang="en-US" dirty="0" smtClean="0"/>
              <a:t>are commonly used</a:t>
            </a:r>
          </a:p>
          <a:p>
            <a:pPr lvl="1"/>
            <a:r>
              <a:rPr lang="en-US" dirty="0" smtClean="0"/>
              <a:t>can take </a:t>
            </a:r>
            <a:r>
              <a:rPr lang="en-US" b="1" i="1" dirty="0" smtClean="0"/>
              <a:t>weeks to build</a:t>
            </a:r>
          </a:p>
          <a:p>
            <a:r>
              <a:rPr lang="en-US" dirty="0" smtClean="0"/>
              <a:t>Industry needs </a:t>
            </a:r>
            <a:r>
              <a:rPr lang="en-US" b="1" i="1" dirty="0" smtClean="0"/>
              <a:t>automatic</a:t>
            </a:r>
            <a:r>
              <a:rPr lang="en-US" dirty="0" smtClean="0"/>
              <a:t> all-hex meshing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phere_me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143000"/>
            <a:ext cx="2907030" cy="2627415"/>
          </a:xfrm>
          <a:prstGeom prst="rect">
            <a:avLst/>
          </a:prstGeom>
        </p:spPr>
      </p:pic>
      <p:pic>
        <p:nvPicPr>
          <p:cNvPr id="5" name="Picture 4" descr="sphere_iso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3810000"/>
            <a:ext cx="2907030" cy="26274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48400" y="6400800"/>
            <a:ext cx="2527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Courtesy: General Fusion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257801"/>
            <a:ext cx="86106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Improves upon previous work</a:t>
            </a:r>
          </a:p>
          <a:p>
            <a:pPr lvl="1"/>
            <a:r>
              <a:rPr lang="en-US" dirty="0" smtClean="0"/>
              <a:t>Minimum quality</a:t>
            </a:r>
          </a:p>
          <a:p>
            <a:pPr lvl="1"/>
            <a:r>
              <a:rPr lang="en-US" dirty="0" smtClean="0"/>
              <a:t>Mesh regularity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762000"/>
            <a:ext cx="5791200" cy="39711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05400" y="4736068"/>
            <a:ext cx="2300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PolyCube</a:t>
            </a:r>
            <a:r>
              <a:rPr lang="en-US" dirty="0" smtClean="0"/>
              <a:t> Deformation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74931" y="4724400"/>
            <a:ext cx="1587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Marechal</a:t>
            </a:r>
            <a:r>
              <a:rPr lang="en-US" dirty="0" smtClean="0"/>
              <a:t> 2009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18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unny_bullet_solid.00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445" y="3383344"/>
            <a:ext cx="3028755" cy="2255456"/>
          </a:xfrm>
          <a:prstGeom prst="rect">
            <a:avLst/>
          </a:prstGeom>
        </p:spPr>
      </p:pic>
      <p:pic>
        <p:nvPicPr>
          <p:cNvPr id="10" name="Picture 9" descr="bunny_bullet_solid.00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219200"/>
            <a:ext cx="3028755" cy="2255456"/>
          </a:xfrm>
          <a:prstGeom prst="rect">
            <a:avLst/>
          </a:prstGeom>
        </p:spPr>
      </p:pic>
      <p:pic>
        <p:nvPicPr>
          <p:cNvPr id="9" name="Picture 8" descr="bunny_bullet_solid.00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1219200"/>
            <a:ext cx="3028755" cy="22554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8" name="Picture 7" descr="bunny_bullet_solid.000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45" y="1173544"/>
            <a:ext cx="3028755" cy="2255456"/>
          </a:xfrm>
          <a:prstGeom prst="rect">
            <a:avLst/>
          </a:prstGeom>
        </p:spPr>
      </p:pic>
      <p:pic>
        <p:nvPicPr>
          <p:cNvPr id="16" name="Content Placeholder 15" descr="bunny_bullet_solid.0060.png"/>
          <p:cNvPicPr>
            <a:picLocks noGrp="1" noChangeAspect="1"/>
          </p:cNvPicPr>
          <p:nvPr>
            <p:ph idx="1"/>
          </p:nvPr>
        </p:nvPicPr>
        <p:blipFill>
          <a:blip r:embed="rId6"/>
          <a:srcRect l="-17703" r="-17703"/>
          <a:stretch>
            <a:fillRect/>
          </a:stretch>
        </p:blipFill>
        <p:spPr>
          <a:xfrm>
            <a:off x="3899885" y="3383344"/>
            <a:ext cx="4101115" cy="2255456"/>
          </a:xfrm>
        </p:spPr>
      </p:pic>
      <p:sp>
        <p:nvSpPr>
          <p:cNvPr id="17" name="Content Placeholder 12"/>
          <p:cNvSpPr txBox="1">
            <a:spLocks/>
          </p:cNvSpPr>
          <p:nvPr/>
        </p:nvSpPr>
        <p:spPr>
          <a:xfrm>
            <a:off x="152400" y="1524000"/>
            <a:ext cx="8839200" cy="5486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noProof="0" dirty="0" smtClean="0"/>
              <a:t>LS-DYNA ‘armor piercing’ stress test: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3200" noProof="0" dirty="0" smtClean="0"/>
              <a:t>Aluminum bunny, </a:t>
            </a:r>
            <a:r>
              <a:rPr lang="en-US" sz="3200" dirty="0" smtClean="0"/>
              <a:t>2km/s steel projectile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19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Limitations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038600"/>
            <a:ext cx="8610600" cy="2285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No theoretical guarantees on</a:t>
            </a:r>
          </a:p>
          <a:p>
            <a:pPr lvl="1"/>
            <a:r>
              <a:rPr lang="en-US" dirty="0" smtClean="0"/>
              <a:t>Hex quality</a:t>
            </a:r>
          </a:p>
          <a:p>
            <a:pPr lvl="1"/>
            <a:r>
              <a:rPr lang="en-US" dirty="0" err="1" smtClean="0"/>
              <a:t>PolyCube</a:t>
            </a:r>
            <a:r>
              <a:rPr lang="en-US" dirty="0" smtClean="0"/>
              <a:t> validity</a:t>
            </a:r>
          </a:p>
          <a:p>
            <a:r>
              <a:rPr lang="en-US" dirty="0" smtClean="0"/>
              <a:t>May smooth sharp features</a:t>
            </a:r>
          </a:p>
          <a:p>
            <a:r>
              <a:rPr lang="en-US" dirty="0" smtClean="0"/>
              <a:t>Results depend on orientation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38200"/>
            <a:ext cx="8141056" cy="3200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349894" y="804335"/>
            <a:ext cx="4398042" cy="691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-609600" y="3400948"/>
            <a:ext cx="3649439" cy="5614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20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Conclusions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4648200"/>
          </a:xfrm>
        </p:spPr>
        <p:txBody>
          <a:bodyPr>
            <a:normAutofit/>
          </a:bodyPr>
          <a:lstStyle/>
          <a:p>
            <a:r>
              <a:rPr lang="en-US" dirty="0" smtClean="0"/>
              <a:t>Presented automatic all-hex meshing algorithm</a:t>
            </a:r>
          </a:p>
          <a:p>
            <a:pPr lvl="1"/>
            <a:r>
              <a:rPr lang="en-US" dirty="0" smtClean="0"/>
              <a:t>highly regular meshes</a:t>
            </a:r>
          </a:p>
          <a:p>
            <a:pPr lvl="1"/>
            <a:r>
              <a:rPr lang="en-US" dirty="0" smtClean="0"/>
              <a:t>high quality meshes (min. &amp; avg.)</a:t>
            </a:r>
          </a:p>
          <a:p>
            <a:r>
              <a:rPr lang="en-US" dirty="0" smtClean="0"/>
              <a:t>Key is </a:t>
            </a:r>
            <a:r>
              <a:rPr lang="en-US" dirty="0" err="1" smtClean="0"/>
              <a:t>PolyCube</a:t>
            </a:r>
            <a:r>
              <a:rPr lang="en-US" dirty="0" smtClean="0"/>
              <a:t> construction</a:t>
            </a:r>
          </a:p>
          <a:p>
            <a:pPr lvl="1"/>
            <a:r>
              <a:rPr lang="en-US" dirty="0" smtClean="0"/>
              <a:t>Automatically generates volumetric mappings</a:t>
            </a:r>
          </a:p>
          <a:p>
            <a:pPr lvl="1"/>
            <a:r>
              <a:rPr lang="en-US" dirty="0" smtClean="0"/>
              <a:t>Uses volumetric distortion to find domain structure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21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990305"/>
            <a:ext cx="3429000" cy="38008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914400"/>
            <a:ext cx="3048000" cy="351064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-152400" y="914400"/>
            <a:ext cx="5334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791200" y="3505200"/>
            <a:ext cx="685800" cy="213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893820"/>
            <a:ext cx="3192780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572000" cy="4525963"/>
          </a:xfrm>
        </p:spPr>
        <p:txBody>
          <a:bodyPr/>
          <a:lstStyle/>
          <a:p>
            <a:r>
              <a:rPr lang="en-US" dirty="0" smtClean="0"/>
              <a:t>Ideal hex is perfect cube</a:t>
            </a:r>
          </a:p>
          <a:p>
            <a:pPr lvl="1"/>
            <a:r>
              <a:rPr lang="en-US" dirty="0" smtClean="0"/>
              <a:t>Low mapping distortion</a:t>
            </a:r>
          </a:p>
          <a:p>
            <a:r>
              <a:rPr lang="en-US" dirty="0" smtClean="0"/>
              <a:t>Ideal mesh is regular</a:t>
            </a:r>
          </a:p>
          <a:p>
            <a:pPr lvl="1"/>
            <a:r>
              <a:rPr lang="en-US" dirty="0" smtClean="0"/>
              <a:t>Efficient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600200"/>
            <a:ext cx="3657600" cy="17384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975100"/>
            <a:ext cx="1559628" cy="1816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3975100"/>
            <a:ext cx="2291236" cy="1993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2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572000" cy="4525963"/>
          </a:xfrm>
        </p:spPr>
        <p:txBody>
          <a:bodyPr/>
          <a:lstStyle/>
          <a:p>
            <a:r>
              <a:rPr lang="en-US" dirty="0" smtClean="0"/>
              <a:t>Ideal hex is perfect cube</a:t>
            </a:r>
          </a:p>
          <a:p>
            <a:pPr lvl="1"/>
            <a:r>
              <a:rPr lang="en-US" dirty="0" smtClean="0"/>
              <a:t>Low mapping distortion</a:t>
            </a:r>
          </a:p>
          <a:p>
            <a:r>
              <a:rPr lang="en-US" dirty="0" smtClean="0"/>
              <a:t>Ideal mesh is regular</a:t>
            </a:r>
          </a:p>
          <a:p>
            <a:pPr lvl="1"/>
            <a:r>
              <a:rPr lang="en-US" dirty="0" smtClean="0"/>
              <a:t>Efficient</a:t>
            </a:r>
          </a:p>
          <a:p>
            <a:r>
              <a:rPr lang="en-US" b="1" i="1" dirty="0"/>
              <a:t>O</a:t>
            </a:r>
            <a:r>
              <a:rPr lang="en-US" b="1" i="1" dirty="0" smtClean="0"/>
              <a:t>ne bad hex can make a mesh unusable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600200"/>
            <a:ext cx="3657600" cy="17384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975100"/>
            <a:ext cx="1559628" cy="1816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3975100"/>
            <a:ext cx="2291236" cy="199390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6934200" y="1600200"/>
            <a:ext cx="2133600" cy="1738450"/>
          </a:xfrm>
          <a:prstGeom prst="line">
            <a:avLst/>
          </a:prstGeom>
          <a:ln w="1270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 flipV="1">
            <a:off x="7131775" y="1402625"/>
            <a:ext cx="1738450" cy="2133600"/>
          </a:xfrm>
          <a:prstGeom prst="line">
            <a:avLst/>
          </a:prstGeom>
          <a:ln w="1270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934200" y="4052750"/>
            <a:ext cx="2133600" cy="1738450"/>
          </a:xfrm>
          <a:prstGeom prst="line">
            <a:avLst/>
          </a:prstGeom>
          <a:ln w="1270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131775" y="3855175"/>
            <a:ext cx="1738450" cy="2133600"/>
          </a:xfrm>
          <a:prstGeom prst="line">
            <a:avLst/>
          </a:prstGeom>
          <a:ln w="1270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3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447800"/>
            <a:ext cx="4724400" cy="4370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Work: Hex-Meshing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4953000" cy="4525963"/>
          </a:xfrm>
        </p:spPr>
        <p:txBody>
          <a:bodyPr/>
          <a:lstStyle/>
          <a:p>
            <a:r>
              <a:rPr lang="en-US" dirty="0" smtClean="0"/>
              <a:t>Hex-dominant Meshing</a:t>
            </a:r>
            <a:endParaRPr lang="en-US" i="1" dirty="0" smtClean="0"/>
          </a:p>
          <a:p>
            <a:pPr lvl="1"/>
            <a:r>
              <a:rPr lang="en-US" i="1" dirty="0" smtClean="0"/>
              <a:t>e.g. </a:t>
            </a:r>
            <a:r>
              <a:rPr lang="en-US" i="1" dirty="0" err="1" smtClean="0"/>
              <a:t>LpCVT</a:t>
            </a:r>
            <a:r>
              <a:rPr lang="en-US" i="1" dirty="0" smtClean="0"/>
              <a:t>, Levy &amp; Liu 2010</a:t>
            </a:r>
          </a:p>
          <a:p>
            <a:pPr lvl="1"/>
            <a:r>
              <a:rPr lang="en-US" dirty="0" smtClean="0"/>
              <a:t>High mesh quality</a:t>
            </a:r>
          </a:p>
          <a:p>
            <a:pPr lvl="1"/>
            <a:r>
              <a:rPr lang="en-US" b="1" i="1" dirty="0" smtClean="0"/>
              <a:t>Many non-hexes (20%+)</a:t>
            </a:r>
          </a:p>
          <a:p>
            <a:pPr lvl="2"/>
            <a:r>
              <a:rPr lang="en-US" dirty="0" smtClean="0"/>
              <a:t>Requires specialized solvers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609630" y="5833031"/>
            <a:ext cx="238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Lp</a:t>
            </a:r>
            <a:r>
              <a:rPr lang="en-US" dirty="0" smtClean="0"/>
              <a:t> CVT, Levy &amp; Liu 2010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4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363" y="1676400"/>
            <a:ext cx="4725238" cy="4343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Work: Hex-Meshing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4953000" cy="4525963"/>
          </a:xfrm>
        </p:spPr>
        <p:txBody>
          <a:bodyPr/>
          <a:lstStyle/>
          <a:p>
            <a:r>
              <a:rPr lang="en-US" i="1" dirty="0" smtClean="0"/>
              <a:t>Grid &amp; </a:t>
            </a:r>
            <a:r>
              <a:rPr lang="en-US" i="1" dirty="0" err="1" smtClean="0"/>
              <a:t>Octree</a:t>
            </a:r>
            <a:r>
              <a:rPr lang="en-US" i="1" dirty="0" smtClean="0"/>
              <a:t> Meshing</a:t>
            </a:r>
          </a:p>
          <a:p>
            <a:pPr lvl="1"/>
            <a:r>
              <a:rPr lang="en-US" i="1" dirty="0" smtClean="0"/>
              <a:t>e.g. </a:t>
            </a:r>
            <a:r>
              <a:rPr lang="en-US" i="1" dirty="0" err="1" smtClean="0"/>
              <a:t>Marechal</a:t>
            </a:r>
            <a:r>
              <a:rPr lang="en-US" i="1" dirty="0" smtClean="0"/>
              <a:t> 2009</a:t>
            </a:r>
          </a:p>
          <a:p>
            <a:pPr lvl="1"/>
            <a:r>
              <a:rPr lang="en-US" dirty="0" smtClean="0"/>
              <a:t>All-hex meshes</a:t>
            </a:r>
          </a:p>
          <a:p>
            <a:pPr lvl="1"/>
            <a:r>
              <a:rPr lang="en-US" b="1" i="1" dirty="0" smtClean="0"/>
              <a:t>Low minimum quality</a:t>
            </a:r>
          </a:p>
          <a:p>
            <a:pPr lvl="2"/>
            <a:r>
              <a:rPr lang="en-US" dirty="0" smtClean="0"/>
              <a:t>Requires specialized solvers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5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Previous Work: Automatic </a:t>
            </a:r>
            <a:r>
              <a:rPr lang="en-US" dirty="0" err="1" smtClean="0"/>
              <a:t>PolyCubes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732" y="3581400"/>
            <a:ext cx="3511817" cy="3162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6781800" cy="4525963"/>
          </a:xfrm>
        </p:spPr>
        <p:txBody>
          <a:bodyPr/>
          <a:lstStyle/>
          <a:p>
            <a:r>
              <a:rPr lang="en-US" dirty="0" smtClean="0"/>
              <a:t>Existing automatic </a:t>
            </a:r>
            <a:r>
              <a:rPr lang="en-US" dirty="0" err="1" smtClean="0"/>
              <a:t>PolyCube</a:t>
            </a:r>
            <a:r>
              <a:rPr lang="en-US" dirty="0" smtClean="0"/>
              <a:t> methods</a:t>
            </a:r>
          </a:p>
          <a:p>
            <a:pPr lvl="1"/>
            <a:r>
              <a:rPr lang="en-US" dirty="0" smtClean="0"/>
              <a:t>Lin et. al. 2008, He et. al. 2009</a:t>
            </a:r>
          </a:p>
          <a:p>
            <a:pPr lvl="1"/>
            <a:r>
              <a:rPr lang="en-US" b="1" i="1" dirty="0" smtClean="0"/>
              <a:t>Don’t use distortion to find structure</a:t>
            </a:r>
          </a:p>
          <a:p>
            <a:pPr lvl="1"/>
            <a:r>
              <a:rPr lang="en-US" b="1" i="1" dirty="0" smtClean="0"/>
              <a:t>Don’t parameterize volume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473606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 2008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0" y="6412468"/>
            <a:ext cx="963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 2009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164245" y="481226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164245" y="640080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6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028" y="3733800"/>
            <a:ext cx="3347971" cy="3124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Method: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6629400" cy="4525963"/>
          </a:xfrm>
        </p:spPr>
        <p:txBody>
          <a:bodyPr/>
          <a:lstStyle/>
          <a:p>
            <a:r>
              <a:rPr lang="en-US" dirty="0" smtClean="0"/>
              <a:t>Automatically builds </a:t>
            </a:r>
            <a:r>
              <a:rPr lang="en-US" dirty="0" err="1" smtClean="0"/>
              <a:t>PolyCubes</a:t>
            </a:r>
            <a:endParaRPr lang="en-US" dirty="0" smtClean="0"/>
          </a:p>
          <a:p>
            <a:pPr lvl="1"/>
            <a:r>
              <a:rPr lang="en-US" dirty="0" smtClean="0"/>
              <a:t>Incorporating volumetric distortion</a:t>
            </a:r>
          </a:p>
          <a:p>
            <a:pPr lvl="1"/>
            <a:r>
              <a:rPr lang="en-US" dirty="0" smtClean="0"/>
              <a:t>Obtains volumetric parameterization</a:t>
            </a:r>
          </a:p>
          <a:p>
            <a:r>
              <a:rPr lang="en-US" dirty="0" smtClean="0"/>
              <a:t>Uses </a:t>
            </a:r>
            <a:r>
              <a:rPr lang="en-US" dirty="0" err="1" smtClean="0"/>
              <a:t>PolyCubes</a:t>
            </a:r>
            <a:r>
              <a:rPr lang="en-US" dirty="0" smtClean="0"/>
              <a:t> as domains to:</a:t>
            </a:r>
          </a:p>
          <a:p>
            <a:pPr lvl="1"/>
            <a:r>
              <a:rPr lang="en-US" dirty="0" smtClean="0"/>
              <a:t>Build </a:t>
            </a:r>
            <a:r>
              <a:rPr lang="en-US" b="1" i="1" dirty="0" smtClean="0"/>
              <a:t>regular all-hex meshes</a:t>
            </a:r>
          </a:p>
          <a:p>
            <a:pPr lvl="1"/>
            <a:r>
              <a:rPr lang="en-US" dirty="0" smtClean="0"/>
              <a:t>Achieve </a:t>
            </a:r>
            <a:r>
              <a:rPr lang="en-US" b="1" i="1" dirty="0" smtClean="0"/>
              <a:t>high minimum hex quality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7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Method: Rotation-Driven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419601"/>
            <a:ext cx="8610600" cy="2285999"/>
          </a:xfrm>
        </p:spPr>
        <p:txBody>
          <a:bodyPr/>
          <a:lstStyle/>
          <a:p>
            <a:r>
              <a:rPr lang="en-US" dirty="0" smtClean="0"/>
              <a:t>Deforms models to </a:t>
            </a:r>
            <a:r>
              <a:rPr lang="en-US" dirty="0" err="1" smtClean="0"/>
              <a:t>PolyCube</a:t>
            </a:r>
            <a:r>
              <a:rPr lang="en-US" dirty="0" smtClean="0"/>
              <a:t>-like shapes</a:t>
            </a:r>
          </a:p>
          <a:p>
            <a:pPr lvl="1"/>
            <a:r>
              <a:rPr lang="en-US" dirty="0" smtClean="0"/>
              <a:t>Define </a:t>
            </a:r>
            <a:r>
              <a:rPr lang="en-US" dirty="0" err="1" smtClean="0"/>
              <a:t>PolyCube</a:t>
            </a:r>
            <a:r>
              <a:rPr lang="en-US" dirty="0" smtClean="0"/>
              <a:t> domain structure</a:t>
            </a:r>
          </a:p>
          <a:p>
            <a:pPr lvl="1"/>
            <a:r>
              <a:rPr lang="en-US" dirty="0" smtClean="0"/>
              <a:t>Makes hex-structure more obvious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381000" y="1349091"/>
            <a:ext cx="8153400" cy="2918109"/>
            <a:chOff x="228600" y="1120140"/>
            <a:chExt cx="8676005" cy="310515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0" y="1981200"/>
              <a:ext cx="2133600" cy="2143154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600" y="1143000"/>
              <a:ext cx="1165860" cy="116586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1656" y="2179637"/>
              <a:ext cx="3245344" cy="19812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3200" y="1120140"/>
              <a:ext cx="1873106" cy="124206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45275" y="1981200"/>
              <a:ext cx="2259330" cy="224409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26500" y="1143000"/>
              <a:ext cx="979100" cy="110775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8458200" y="0"/>
            <a:ext cx="68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8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641</Words>
  <Application>Microsoft Macintosh PowerPoint</Application>
  <PresentationFormat>On-screen Show (4:3)</PresentationFormat>
  <Paragraphs>282</Paragraphs>
  <Slides>24</Slides>
  <Notes>0</Notes>
  <HiddenSlides>1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All-Hex Mesh Generation via Volumetric PolyCube Deformation</vt:lpstr>
      <vt:lpstr>Motivation</vt:lpstr>
      <vt:lpstr>Mesh Quality</vt:lpstr>
      <vt:lpstr>Mesh Quality</vt:lpstr>
      <vt:lpstr>Previous Work: Hex-Meshing</vt:lpstr>
      <vt:lpstr>Previous Work: Hex-Meshing</vt:lpstr>
      <vt:lpstr>Previous Work: Automatic PolyCubes</vt:lpstr>
      <vt:lpstr>Method: Overview</vt:lpstr>
      <vt:lpstr>Method: Rotation-Driven Deformation</vt:lpstr>
      <vt:lpstr>Method: Rotation-Driven Deformation</vt:lpstr>
      <vt:lpstr>Method: Rotation-Driven Deformation</vt:lpstr>
      <vt:lpstr>Method: Rotation-Driven Deformation</vt:lpstr>
      <vt:lpstr>Method: Position-Driven Deformation</vt:lpstr>
      <vt:lpstr>Our Method: Mesh Generation</vt:lpstr>
      <vt:lpstr>Method: Position-Driven Deformation</vt:lpstr>
      <vt:lpstr>Method: Position-Driven Deformation </vt:lpstr>
      <vt:lpstr>Results </vt:lpstr>
      <vt:lpstr>Results </vt:lpstr>
      <vt:lpstr>Mesh Quality: Min. Scaled Jacobian </vt:lpstr>
      <vt:lpstr>Results </vt:lpstr>
      <vt:lpstr>Results</vt:lpstr>
      <vt:lpstr>Limitations </vt:lpstr>
      <vt:lpstr>Conclusions </vt:lpstr>
      <vt:lpstr>Questions?</vt:lpstr>
    </vt:vector>
  </TitlesOfParts>
  <Company>no affiliation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All-Hex Mesh Generation via Volumetric PolyCube Deformation</dc:title>
  <dc:creator>James Gregson</dc:creator>
  <cp:lastModifiedBy>James Gregson</cp:lastModifiedBy>
  <cp:revision>10</cp:revision>
  <dcterms:created xsi:type="dcterms:W3CDTF">2011-07-20T06:23:22Z</dcterms:created>
  <dcterms:modified xsi:type="dcterms:W3CDTF">2011-07-20T11:24:55Z</dcterms:modified>
</cp:coreProperties>
</file>