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4.xml" ContentType="application/vnd.openxmlformats-officedocument.presentationml.notesSlide+xml"/>
  <Override PartName="/ppt/tags/tag18.xml" ContentType="application/vnd.openxmlformats-officedocument.presentationml.tags+xml"/>
  <Override PartName="/ppt/notesSlides/notesSlide15.xml" ContentType="application/vnd.openxmlformats-officedocument.presentationml.notesSlide+xml"/>
  <Override PartName="/ppt/tags/tag19.xml" ContentType="application/vnd.openxmlformats-officedocument.presentationml.tags+xml"/>
  <Override PartName="/ppt/notesSlides/notesSlide16.xml" ContentType="application/vnd.openxmlformats-officedocument.presentationml.notesSlide+xml"/>
  <Override PartName="/ppt/tags/tag20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1.xml" ContentType="application/vnd.openxmlformats-officedocument.presentationml.tags+xml"/>
  <Override PartName="/ppt/notesSlides/notesSlide19.xml" ContentType="application/vnd.openxmlformats-officedocument.presentationml.notesSlide+xml"/>
  <Override PartName="/ppt/tags/tag22.xml" ContentType="application/vnd.openxmlformats-officedocument.presentationml.tags+xml"/>
  <Override PartName="/ppt/notesSlides/notesSlide20.xml" ContentType="application/vnd.openxmlformats-officedocument.presentationml.notesSlide+xml"/>
  <Override PartName="/ppt/tags/tag23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24.xml" ContentType="application/vnd.openxmlformats-officedocument.presentationml.tags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rts/chart2.xml" ContentType="application/vnd.openxmlformats-officedocument.drawingml.chart+xml"/>
  <Override PartName="/ppt/notesSlides/notesSlide28.xml" ContentType="application/vnd.openxmlformats-officedocument.presentationml.notesSlide+xml"/>
  <Override PartName="/ppt/tags/tag25.xml" ContentType="application/vnd.openxmlformats-officedocument.presentationml.tags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392" r:id="rId3"/>
    <p:sldId id="367" r:id="rId4"/>
    <p:sldId id="298" r:id="rId5"/>
    <p:sldId id="393" r:id="rId6"/>
    <p:sldId id="366" r:id="rId7"/>
    <p:sldId id="375" r:id="rId8"/>
    <p:sldId id="383" r:id="rId9"/>
    <p:sldId id="348" r:id="rId10"/>
    <p:sldId id="382" r:id="rId11"/>
    <p:sldId id="304" r:id="rId12"/>
    <p:sldId id="379" r:id="rId13"/>
    <p:sldId id="386" r:id="rId14"/>
    <p:sldId id="305" r:id="rId15"/>
    <p:sldId id="331" r:id="rId16"/>
    <p:sldId id="306" r:id="rId17"/>
    <p:sldId id="276" r:id="rId18"/>
    <p:sldId id="357" r:id="rId19"/>
    <p:sldId id="362" r:id="rId20"/>
    <p:sldId id="387" r:id="rId21"/>
    <p:sldId id="389" r:id="rId22"/>
    <p:sldId id="388" r:id="rId23"/>
    <p:sldId id="385" r:id="rId24"/>
    <p:sldId id="380" r:id="rId25"/>
    <p:sldId id="337" r:id="rId26"/>
    <p:sldId id="356" r:id="rId27"/>
    <p:sldId id="350" r:id="rId28"/>
    <p:sldId id="317" r:id="rId29"/>
    <p:sldId id="319" r:id="rId30"/>
    <p:sldId id="371" r:id="rId31"/>
    <p:sldId id="390" r:id="rId32"/>
    <p:sldId id="354" r:id="rId33"/>
    <p:sldId id="349" r:id="rId34"/>
    <p:sldId id="355" r:id="rId35"/>
    <p:sldId id="363" r:id="rId36"/>
    <p:sldId id="364" r:id="rId37"/>
    <p:sldId id="365" r:id="rId38"/>
    <p:sldId id="368" r:id="rId39"/>
    <p:sldId id="369" r:id="rId40"/>
    <p:sldId id="370" r:id="rId41"/>
    <p:sldId id="373" r:id="rId42"/>
    <p:sldId id="372" r:id="rId43"/>
    <p:sldId id="377" r:id="rId44"/>
    <p:sldId id="265" r:id="rId45"/>
    <p:sldId id="384" r:id="rId46"/>
    <p:sldId id="324" r:id="rId47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B3B"/>
    <a:srgbClr val="00FF00"/>
    <a:srgbClr val="FF68FF"/>
    <a:srgbClr val="BC8FDD"/>
    <a:srgbClr val="A7B6FF"/>
    <a:srgbClr val="8181FF"/>
    <a:srgbClr val="2D2DFF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57" autoAdjust="0"/>
    <p:restoredTop sz="87333" autoAdjust="0"/>
  </p:normalViewPr>
  <p:slideViewPr>
    <p:cSldViewPr>
      <p:cViewPr varScale="1">
        <p:scale>
          <a:sx n="79" d="100"/>
          <a:sy n="79" d="100"/>
        </p:scale>
        <p:origin x="-37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3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94"/>
    </p:cViewPr>
  </p:sorterViewPr>
  <p:notesViewPr>
    <p:cSldViewPr>
      <p:cViewPr varScale="1">
        <p:scale>
          <a:sx n="56" d="100"/>
          <a:sy n="56" d="100"/>
        </p:scale>
        <p:origin x="-2508" y="-9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liha\Documents\Nasa's%20dropbox\My%20Dropbox\Public\starfilter_images\perc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liha\Documents\Nasa's%20dropbox\My%20Dropbox\cvpr\perc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% of pixels with different dynamic range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8.0295661571715318E-2"/>
          <c:y val="0.13756926217556151"/>
          <c:w val="0.91970433842828481"/>
          <c:h val="0.68514560679915038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Sheet1!$D$4</c:f>
              <c:strCache>
                <c:ptCount val="1"/>
                <c:pt idx="0">
                  <c:v>% of pixels</c:v>
                </c:pt>
              </c:strCache>
            </c:strRef>
          </c:tx>
          <c:invertIfNegative val="0"/>
          <c:cat>
            <c:strRef>
              <c:f>Sheet1!$B$5:$B$10</c:f>
              <c:strCache>
                <c:ptCount val="6"/>
                <c:pt idx="0">
                  <c:v>3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15</c:v>
                </c:pt>
                <c:pt idx="5">
                  <c:v>over 15</c:v>
                </c:pt>
              </c:strCache>
            </c:strRef>
          </c:cat>
          <c:val>
            <c:numRef>
              <c:f>Sheet1!$D$5:$D$10</c:f>
              <c:numCache>
                <c:formatCode>General</c:formatCode>
                <c:ptCount val="6"/>
                <c:pt idx="0">
                  <c:v>7.5</c:v>
                </c:pt>
                <c:pt idx="1">
                  <c:v>30.5</c:v>
                </c:pt>
                <c:pt idx="2">
                  <c:v>42</c:v>
                </c:pt>
                <c:pt idx="3">
                  <c:v>18</c:v>
                </c:pt>
                <c:pt idx="4">
                  <c:v>1.5</c:v>
                </c:pt>
                <c:pt idx="5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84579200"/>
        <c:axId val="184580736"/>
      </c:barChart>
      <c:catAx>
        <c:axId val="18457920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84580736"/>
        <c:crosses val="autoZero"/>
        <c:auto val="1"/>
        <c:lblAlgn val="ctr"/>
        <c:lblOffset val="100"/>
        <c:noMultiLvlLbl val="0"/>
      </c:catAx>
      <c:valAx>
        <c:axId val="184580736"/>
        <c:scaling>
          <c:orientation val="minMax"/>
          <c:max val="43"/>
          <c:min val="0"/>
        </c:scaling>
        <c:delete val="0"/>
        <c:axPos val="l"/>
        <c:majorGridlines>
          <c:spPr>
            <a:ln>
              <a:solidFill>
                <a:schemeClr val="tx1">
                  <a:lumMod val="65000"/>
                  <a:lumOff val="35000"/>
                </a:schemeClr>
              </a:solidFill>
            </a:ln>
          </c:spPr>
        </c:majorGridlines>
        <c:numFmt formatCode="General" sourceLinked="0"/>
        <c:majorTickMark val="out"/>
        <c:minorTickMark val="none"/>
        <c:tickLblPos val="nextTo"/>
        <c:crossAx val="184579200"/>
        <c:crosses val="autoZero"/>
        <c:crossBetween val="between"/>
        <c:majorUnit val="10"/>
      </c:valAx>
      <c:spPr>
        <a:noFill/>
      </c:spPr>
    </c:plotArea>
    <c:legend>
      <c:legendPos val="r"/>
      <c:layout>
        <c:manualLayout>
          <c:xMode val="edge"/>
          <c:yMode val="edge"/>
          <c:x val="0.58322353455818077"/>
          <c:y val="0.21502806940799082"/>
          <c:w val="0.35957502187226625"/>
          <c:h val="8.933180227471571E-2"/>
        </c:manualLayout>
      </c:layout>
      <c:overlay val="0"/>
    </c:legend>
    <c:plotVisOnly val="1"/>
    <c:dispBlanksAs val="gap"/>
    <c:showDLblsOverMax val="0"/>
  </c:chart>
  <c:spPr>
    <a:solidFill>
      <a:sysClr val="windowText" lastClr="000000"/>
    </a:solidFill>
    <a:ln>
      <a:noFill/>
    </a:ln>
  </c:spPr>
  <c:txPr>
    <a:bodyPr/>
    <a:lstStyle/>
    <a:p>
      <a:pPr>
        <a:defRPr sz="18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% of pixels with different dynamic </a:t>
            </a:r>
            <a:r>
              <a:rPr lang="en-US" dirty="0" smtClean="0"/>
              <a:t>ranges</a:t>
            </a:r>
            <a:endParaRPr lang="en-US" dirty="0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7.5990813648294034E-2"/>
          <c:y val="0.13756926217556192"/>
          <c:w val="0.92400918635170604"/>
          <c:h val="0.7252238261883964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Sheet1!$D$4</c:f>
              <c:strCache>
                <c:ptCount val="1"/>
                <c:pt idx="0">
                  <c:v>% of pixels</c:v>
                </c:pt>
              </c:strCache>
            </c:strRef>
          </c:tx>
          <c:invertIfNegative val="0"/>
          <c:cat>
            <c:strRef>
              <c:f>Sheet1!$B$5:$B$10</c:f>
              <c:strCache>
                <c:ptCount val="6"/>
                <c:pt idx="0">
                  <c:v>10^1:1</c:v>
                </c:pt>
                <c:pt idx="1">
                  <c:v>10^2:1</c:v>
                </c:pt>
                <c:pt idx="2">
                  <c:v>10^3:1</c:v>
                </c:pt>
                <c:pt idx="3">
                  <c:v>10^4:1</c:v>
                </c:pt>
                <c:pt idx="4">
                  <c:v>10^5:1</c:v>
                </c:pt>
                <c:pt idx="5">
                  <c:v>10^6:1</c:v>
                </c:pt>
              </c:strCache>
            </c:strRef>
          </c:cat>
          <c:val>
            <c:numRef>
              <c:f>Sheet1!$D$5:$D$10</c:f>
              <c:numCache>
                <c:formatCode>General</c:formatCode>
                <c:ptCount val="6"/>
                <c:pt idx="0">
                  <c:v>7.5</c:v>
                </c:pt>
                <c:pt idx="1">
                  <c:v>30.5</c:v>
                </c:pt>
                <c:pt idx="2">
                  <c:v>42</c:v>
                </c:pt>
                <c:pt idx="3">
                  <c:v>18</c:v>
                </c:pt>
                <c:pt idx="4">
                  <c:v>1.5</c:v>
                </c:pt>
                <c:pt idx="5">
                  <c:v>0.5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5626624"/>
        <c:axId val="145628160"/>
      </c:barChart>
      <c:catAx>
        <c:axId val="145626624"/>
        <c:scaling>
          <c:orientation val="minMax"/>
        </c:scaling>
        <c:delete val="0"/>
        <c:axPos val="b"/>
        <c:majorTickMark val="out"/>
        <c:minorTickMark val="none"/>
        <c:tickLblPos val="nextTo"/>
        <c:crossAx val="145628160"/>
        <c:crosses val="autoZero"/>
        <c:auto val="1"/>
        <c:lblAlgn val="ctr"/>
        <c:lblOffset val="100"/>
        <c:noMultiLvlLbl val="0"/>
      </c:catAx>
      <c:valAx>
        <c:axId val="145628160"/>
        <c:scaling>
          <c:orientation val="minMax"/>
          <c:max val="43"/>
          <c:min val="0"/>
        </c:scaling>
        <c:delete val="0"/>
        <c:axPos val="l"/>
        <c:majorGridlines>
          <c:spPr>
            <a:ln>
              <a:solidFill>
                <a:schemeClr val="tx1">
                  <a:lumMod val="65000"/>
                  <a:lumOff val="35000"/>
                </a:schemeClr>
              </a:solidFill>
            </a:ln>
          </c:spPr>
        </c:majorGridlines>
        <c:numFmt formatCode="General" sourceLinked="1"/>
        <c:majorTickMark val="out"/>
        <c:minorTickMark val="none"/>
        <c:tickLblPos val="nextTo"/>
        <c:crossAx val="145626624"/>
        <c:crosses val="autoZero"/>
        <c:crossBetween val="between"/>
        <c:majorUnit val="10"/>
      </c:valAx>
      <c:spPr>
        <a:noFill/>
      </c:spPr>
    </c:plotArea>
    <c:legend>
      <c:legendPos val="r"/>
      <c:layout>
        <c:manualLayout>
          <c:xMode val="edge"/>
          <c:yMode val="edge"/>
          <c:x val="0.58322353455818354"/>
          <c:y val="0.21502806940799138"/>
          <c:w val="0.37392680081656593"/>
          <c:h val="8.933180227471571E-2"/>
        </c:manualLayout>
      </c:layout>
      <c:overlay val="0"/>
    </c:legend>
    <c:plotVisOnly val="1"/>
    <c:dispBlanksAs val="gap"/>
    <c:showDLblsOverMax val="0"/>
  </c:chart>
  <c:spPr>
    <a:solidFill>
      <a:sysClr val="windowText" lastClr="000000"/>
    </a:solidFill>
    <a:ln>
      <a:noFill/>
    </a:ln>
  </c:spPr>
  <c:txPr>
    <a:bodyPr/>
    <a:lstStyle/>
    <a:p>
      <a:pPr>
        <a:defRPr sz="1600">
          <a:solidFill>
            <a:schemeClr val="bg1"/>
          </a:solidFill>
        </a:defRPr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6659" tIns="48330" rIns="96659" bIns="48330" rtlCol="0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1"/>
            <a:ext cx="3169920" cy="480060"/>
          </a:xfrm>
          <a:prstGeom prst="rect">
            <a:avLst/>
          </a:prstGeom>
        </p:spPr>
        <p:txBody>
          <a:bodyPr vert="horz" lIns="96659" tIns="48330" rIns="96659" bIns="48330" rtlCol="0"/>
          <a:lstStyle>
            <a:lvl1pPr algn="r">
              <a:defRPr sz="1400"/>
            </a:lvl1pPr>
          </a:lstStyle>
          <a:p>
            <a:fld id="{2F7EF028-7F92-4A32-9F9B-C50FC8C97B9E}" type="datetimeFigureOut">
              <a:rPr lang="en-US" smtClean="0"/>
              <a:pPr/>
              <a:t>1/10/2012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9" tIns="48330" rIns="96659" bIns="48330" rtlCol="0" anchor="b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9" tIns="48330" rIns="96659" bIns="48330" rtlCol="0" anchor="b"/>
          <a:lstStyle>
            <a:lvl1pPr algn="r">
              <a:defRPr sz="1400"/>
            </a:lvl1pPr>
          </a:lstStyle>
          <a:p>
            <a:fld id="{28523AFA-F44A-4A55-A14D-327230A712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993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69920" cy="480060"/>
          </a:xfrm>
          <a:prstGeom prst="rect">
            <a:avLst/>
          </a:prstGeom>
        </p:spPr>
        <p:txBody>
          <a:bodyPr vert="horz" lIns="96659" tIns="48330" rIns="96659" bIns="48330" rtlCol="0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1"/>
            <a:ext cx="3169920" cy="480060"/>
          </a:xfrm>
          <a:prstGeom prst="rect">
            <a:avLst/>
          </a:prstGeom>
        </p:spPr>
        <p:txBody>
          <a:bodyPr vert="horz" lIns="96659" tIns="48330" rIns="96659" bIns="48330" rtlCol="0"/>
          <a:lstStyle>
            <a:lvl1pPr algn="r">
              <a:defRPr sz="1400"/>
            </a:lvl1pPr>
          </a:lstStyle>
          <a:p>
            <a:fld id="{0DB4D4C8-2A2B-4093-B7AC-E8CB311AF02F}" type="datetimeFigureOut">
              <a:rPr lang="en-US" smtClean="0"/>
              <a:pPr/>
              <a:t>1/10/2012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9" tIns="48330" rIns="96659" bIns="4833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1"/>
            <a:ext cx="5852160" cy="4320540"/>
          </a:xfrm>
          <a:prstGeom prst="rect">
            <a:avLst/>
          </a:prstGeom>
        </p:spPr>
        <p:txBody>
          <a:bodyPr vert="horz" lIns="96659" tIns="48330" rIns="96659" bIns="4833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9" tIns="48330" rIns="96659" bIns="48330" rtlCol="0" anchor="b"/>
          <a:lstStyle>
            <a:lvl1pPr algn="l">
              <a:defRPr sz="14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9" tIns="48330" rIns="96659" bIns="48330" rtlCol="0" anchor="b"/>
          <a:lstStyle>
            <a:lvl1pPr algn="r">
              <a:defRPr sz="1400"/>
            </a:lvl1pPr>
          </a:lstStyle>
          <a:p>
            <a:fld id="{0CD3CAB2-5014-407D-B7EA-D1B7A6E12D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93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We propose a novel method to capture HDR imagery with a single image using structured glare</a:t>
            </a:r>
          </a:p>
          <a:p>
            <a:endParaRPr lang="en-CA" dirty="0" smtClean="0"/>
          </a:p>
          <a:p>
            <a:r>
              <a:rPr lang="en-CA" dirty="0" smtClean="0"/>
              <a:t>Exposure</a:t>
            </a:r>
            <a:r>
              <a:rPr lang="en-CA" baseline="0" dirty="0" smtClean="0"/>
              <a:t> saturates</a:t>
            </a:r>
          </a:p>
          <a:p>
            <a:endParaRPr lang="en-CA" baseline="0" dirty="0" smtClean="0"/>
          </a:p>
          <a:p>
            <a:r>
              <a:rPr lang="en-CA" baseline="0" dirty="0" smtClean="0"/>
              <a:t>Shorter exposure...</a:t>
            </a:r>
          </a:p>
          <a:p>
            <a:endParaRPr lang="en-CA" baseline="0" dirty="0" smtClean="0"/>
          </a:p>
          <a:p>
            <a:r>
              <a:rPr lang="en-CA" baseline="0" dirty="0" smtClean="0"/>
              <a:t>We encode saturation info in the structured glare</a:t>
            </a:r>
          </a:p>
          <a:p>
            <a:endParaRPr lang="en-CA" baseline="0" dirty="0" smtClean="0"/>
          </a:p>
          <a:p>
            <a:r>
              <a:rPr lang="en-CA" baseline="0" dirty="0" smtClean="0"/>
              <a:t>Decode with our algorithm</a:t>
            </a:r>
            <a:endParaRPr lang="en-CA" dirty="0" smtClean="0"/>
          </a:p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3CAB2-5014-407D-B7EA-D1B7A6E12D6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Split our kernel...</a:t>
            </a:r>
          </a:p>
          <a:p>
            <a:endParaRPr lang="en-CA" dirty="0" smtClean="0"/>
          </a:p>
          <a:p>
            <a:r>
              <a:rPr lang="en-CA" dirty="0" smtClean="0"/>
              <a:t>LOG PLOT</a:t>
            </a:r>
          </a:p>
          <a:p>
            <a:endParaRPr lang="en-CA" dirty="0" smtClean="0"/>
          </a:p>
          <a:p>
            <a:r>
              <a:rPr lang="en-CA" dirty="0" smtClean="0"/>
              <a:t>Convolution tends to destroy information but...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3CAB2-5014-407D-B7EA-D1B7A6E12D64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Back to the split kernel</a:t>
            </a:r>
          </a:p>
          <a:p>
            <a:endParaRPr lang="en-CA" dirty="0" smtClean="0"/>
          </a:p>
          <a:p>
            <a:r>
              <a:rPr lang="en-CA" dirty="0" smtClean="0"/>
              <a:t>Simulated scenario...</a:t>
            </a:r>
          </a:p>
          <a:p>
            <a:endParaRPr lang="en-CA" dirty="0" smtClean="0"/>
          </a:p>
          <a:p>
            <a:r>
              <a:rPr lang="en-CA" dirty="0" smtClean="0"/>
              <a:t>AUTO....</a:t>
            </a:r>
          </a:p>
          <a:p>
            <a:endParaRPr lang="en-CA" dirty="0" smtClean="0"/>
          </a:p>
          <a:p>
            <a:r>
              <a:rPr lang="en-CA" dirty="0" smtClean="0"/>
              <a:t>R is not a convolution per se...</a:t>
            </a:r>
          </a:p>
          <a:p>
            <a:endParaRPr lang="en-CA" dirty="0" smtClean="0"/>
          </a:p>
          <a:p>
            <a:r>
              <a:rPr lang="en-CA" dirty="0" smtClean="0"/>
              <a:t>Ignore noise</a:t>
            </a:r>
          </a:p>
          <a:p>
            <a:endParaRPr lang="en-CA" dirty="0" smtClean="0"/>
          </a:p>
          <a:p>
            <a:r>
              <a:rPr lang="en-CA" dirty="0" smtClean="0"/>
              <a:t>Need prior</a:t>
            </a:r>
            <a:r>
              <a:rPr lang="en-CA" baseline="0" dirty="0" smtClean="0"/>
              <a:t> information...</a:t>
            </a:r>
          </a:p>
          <a:p>
            <a:endParaRPr lang="en-CA" baseline="0" dirty="0" smtClean="0"/>
          </a:p>
          <a:p>
            <a:r>
              <a:rPr lang="en-CA" baseline="0" dirty="0" smtClean="0"/>
              <a:t>Sparse prior</a:t>
            </a:r>
          </a:p>
          <a:p>
            <a:endParaRPr lang="en-CA" baseline="0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3CAB2-5014-407D-B7EA-D1B7A6E12D64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The exponential falloff</a:t>
            </a:r>
            <a:r>
              <a:rPr lang="en-CA" baseline="0" dirty="0" smtClean="0"/>
              <a:t> observation acts as a powerful prior...</a:t>
            </a:r>
          </a:p>
          <a:p>
            <a:endParaRPr lang="en-CA" baseline="0" dirty="0" smtClean="0"/>
          </a:p>
          <a:p>
            <a:r>
              <a:rPr lang="en-CA" baseline="0" dirty="0" smtClean="0"/>
              <a:t>Linear in log 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3CAB2-5014-407D-B7EA-D1B7A6E12D64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Instead</a:t>
            </a:r>
            <a:r>
              <a:rPr lang="en-CA" baseline="0" dirty="0" smtClean="0"/>
              <a:t> of solving this equation directly, we use the exponential falloff prior here</a:t>
            </a:r>
          </a:p>
          <a:p>
            <a:endParaRPr lang="en-CA" baseline="0" dirty="0" smtClean="0"/>
          </a:p>
          <a:p>
            <a:r>
              <a:rPr lang="en-CA" baseline="0" dirty="0" smtClean="0"/>
              <a:t>For some set of unsaturated pixels in a row ...</a:t>
            </a:r>
          </a:p>
          <a:p>
            <a:endParaRPr lang="en-CA" baseline="0" dirty="0" smtClean="0"/>
          </a:p>
          <a:p>
            <a:r>
              <a:rPr lang="en-CA" baseline="0" dirty="0" smtClean="0"/>
              <a:t>(uncover the final equation term by term)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3CAB2-5014-407D-B7EA-D1B7A6E12D64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3CAB2-5014-407D-B7EA-D1B7A6E12D64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3CAB2-5014-407D-B7EA-D1B7A6E12D64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3CAB2-5014-407D-B7EA-D1B7A6E12D64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3CAB2-5014-407D-B7EA-D1B7A6E12D64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3CAB2-5014-407D-B7EA-D1B7A6E12D64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3CAB2-5014-407D-B7EA-D1B7A6E12D64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Natural scene</a:t>
            </a:r>
          </a:p>
          <a:p>
            <a:endParaRPr lang="en-CA" dirty="0" smtClean="0"/>
          </a:p>
          <a:p>
            <a:r>
              <a:rPr lang="en-CA" dirty="0" smtClean="0"/>
              <a:t>SKIP Displaying issues</a:t>
            </a:r>
          </a:p>
          <a:p>
            <a:endParaRPr lang="en-CA" dirty="0" smtClean="0"/>
          </a:p>
          <a:p>
            <a:r>
              <a:rPr lang="en-CA" dirty="0" smtClean="0"/>
              <a:t>Broad range of values</a:t>
            </a:r>
          </a:p>
          <a:p>
            <a:endParaRPr lang="en-CA" dirty="0" smtClean="0"/>
          </a:p>
          <a:p>
            <a:r>
              <a:rPr lang="en-CA" dirty="0" smtClean="0"/>
              <a:t>Dynamic range = ratio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3CAB2-5014-407D-B7EA-D1B7A6E12D6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3CAB2-5014-407D-B7EA-D1B7A6E12D64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3CAB2-5014-407D-B7EA-D1B7A6E12D64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(Motivate the audience</a:t>
            </a:r>
            <a:r>
              <a:rPr lang="en-CA" baseline="0" dirty="0" smtClean="0"/>
              <a:t> here...)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3CAB2-5014-407D-B7EA-D1B7A6E12D64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Split our kernel...</a:t>
            </a:r>
          </a:p>
          <a:p>
            <a:endParaRPr lang="en-CA" dirty="0" smtClean="0"/>
          </a:p>
          <a:p>
            <a:r>
              <a:rPr lang="en-CA" dirty="0" smtClean="0"/>
              <a:t>LOG PLOT</a:t>
            </a:r>
          </a:p>
          <a:p>
            <a:endParaRPr lang="en-CA" dirty="0" smtClean="0"/>
          </a:p>
          <a:p>
            <a:r>
              <a:rPr lang="en-CA" dirty="0" smtClean="0"/>
              <a:t>Convolution tends to destroy information but...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3CAB2-5014-407D-B7EA-D1B7A6E12D64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Most common</a:t>
            </a:r>
          </a:p>
          <a:p>
            <a:endParaRPr lang="en-CA" dirty="0" smtClean="0"/>
          </a:p>
          <a:p>
            <a:r>
              <a:rPr lang="en-CA" dirty="0" smtClean="0"/>
              <a:t>Ghosting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3CAB2-5014-407D-B7EA-D1B7A6E12D64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Camera sensor array</a:t>
            </a:r>
          </a:p>
          <a:p>
            <a:endParaRPr lang="en-CA" dirty="0" smtClean="0"/>
          </a:p>
          <a:p>
            <a:r>
              <a:rPr lang="en-CA" dirty="0" smtClean="0"/>
              <a:t>Besides</a:t>
            </a:r>
            <a:r>
              <a:rPr lang="en-CA" baseline="0" dirty="0" smtClean="0"/>
              <a:t> R G B samples...</a:t>
            </a:r>
          </a:p>
          <a:p>
            <a:endParaRPr lang="en-CA" baseline="0" dirty="0" smtClean="0"/>
          </a:p>
          <a:p>
            <a:r>
              <a:rPr lang="en-CA" baseline="0" dirty="0" err="1" smtClean="0"/>
              <a:t>Demosaicing</a:t>
            </a:r>
            <a:r>
              <a:rPr lang="en-CA" baseline="0" dirty="0" smtClean="0"/>
              <a:t>...</a:t>
            </a:r>
          </a:p>
          <a:p>
            <a:endParaRPr lang="en-CA" baseline="0" dirty="0" smtClean="0"/>
          </a:p>
          <a:p>
            <a:r>
              <a:rPr lang="en-CA" baseline="0" dirty="0" smtClean="0"/>
              <a:t>alternately size of pixel...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3CAB2-5014-407D-B7EA-D1B7A6E12D64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We</a:t>
            </a:r>
            <a:r>
              <a:rPr lang="en-CA" baseline="0" dirty="0" smtClean="0"/>
              <a:t> use the star filter..</a:t>
            </a:r>
          </a:p>
          <a:p>
            <a:endParaRPr lang="en-CA" baseline="0" dirty="0" smtClean="0"/>
          </a:p>
          <a:p>
            <a:r>
              <a:rPr lang="en-CA" baseline="0" dirty="0" smtClean="0"/>
              <a:t>Our algorithm is an optimization..</a:t>
            </a:r>
          </a:p>
          <a:p>
            <a:endParaRPr lang="en-CA" baseline="0" dirty="0" smtClean="0"/>
          </a:p>
          <a:p>
            <a:r>
              <a:rPr lang="en-CA" baseline="0" dirty="0" smtClean="0"/>
              <a:t>Separates the glare and does tomography</a:t>
            </a:r>
          </a:p>
          <a:p>
            <a:endParaRPr lang="en-CA" baseline="0" dirty="0" smtClean="0"/>
          </a:p>
          <a:p>
            <a:r>
              <a:rPr lang="en-CA" baseline="0" dirty="0" smtClean="0"/>
              <a:t>(need to add a glare image here)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3CAB2-5014-407D-B7EA-D1B7A6E12D64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3CAB2-5014-407D-B7EA-D1B7A6E12D64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Back to the split kernel</a:t>
            </a:r>
          </a:p>
          <a:p>
            <a:endParaRPr lang="en-CA" dirty="0" smtClean="0"/>
          </a:p>
          <a:p>
            <a:r>
              <a:rPr lang="en-CA" dirty="0" smtClean="0"/>
              <a:t>Simulated scenario...</a:t>
            </a:r>
          </a:p>
          <a:p>
            <a:endParaRPr lang="en-CA" dirty="0" smtClean="0"/>
          </a:p>
          <a:p>
            <a:r>
              <a:rPr lang="en-CA" dirty="0" smtClean="0"/>
              <a:t>AUTO....</a:t>
            </a:r>
          </a:p>
          <a:p>
            <a:endParaRPr lang="en-CA" dirty="0" smtClean="0"/>
          </a:p>
          <a:p>
            <a:r>
              <a:rPr lang="en-CA" dirty="0" smtClean="0"/>
              <a:t>R is not a convolution per se...</a:t>
            </a:r>
          </a:p>
          <a:p>
            <a:endParaRPr lang="en-CA" dirty="0" smtClean="0"/>
          </a:p>
          <a:p>
            <a:r>
              <a:rPr lang="en-CA" dirty="0" smtClean="0"/>
              <a:t>Ignore noise</a:t>
            </a:r>
          </a:p>
          <a:p>
            <a:endParaRPr lang="en-CA" dirty="0" smtClean="0"/>
          </a:p>
          <a:p>
            <a:r>
              <a:rPr lang="en-CA" dirty="0" smtClean="0"/>
              <a:t>Need prior</a:t>
            </a:r>
            <a:r>
              <a:rPr lang="en-CA" baseline="0" dirty="0" smtClean="0"/>
              <a:t> information...</a:t>
            </a:r>
          </a:p>
          <a:p>
            <a:endParaRPr lang="en-CA" baseline="0" dirty="0" smtClean="0"/>
          </a:p>
          <a:p>
            <a:r>
              <a:rPr lang="en-CA" baseline="0" dirty="0" smtClean="0"/>
              <a:t>Sparse prior</a:t>
            </a:r>
          </a:p>
          <a:p>
            <a:endParaRPr lang="en-CA" baseline="0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3CAB2-5014-407D-B7EA-D1B7A6E12D64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Human Visual System ....</a:t>
            </a:r>
          </a:p>
          <a:p>
            <a:endParaRPr lang="en-CA" dirty="0" smtClean="0"/>
          </a:p>
          <a:p>
            <a:r>
              <a:rPr lang="en-CA" dirty="0" smtClean="0"/>
              <a:t>... Such as Environment</a:t>
            </a:r>
            <a:r>
              <a:rPr lang="en-CA" baseline="0" dirty="0" smtClean="0"/>
              <a:t> map</a:t>
            </a:r>
          </a:p>
          <a:p>
            <a:endParaRPr lang="en-CA" baseline="0" dirty="0" smtClean="0"/>
          </a:p>
          <a:p>
            <a:r>
              <a:rPr lang="en-CA" baseline="0" dirty="0" smtClean="0"/>
              <a:t>We want to Encode</a:t>
            </a:r>
          </a:p>
          <a:p>
            <a:endParaRPr lang="en-CA" baseline="0" dirty="0" smtClean="0"/>
          </a:p>
          <a:p>
            <a:r>
              <a:rPr lang="en-CA" baseline="0" dirty="0" smtClean="0"/>
              <a:t>Cheryl’s one page abstract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3CAB2-5014-407D-B7EA-D1B7A6E12D64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Exposure</a:t>
            </a:r>
            <a:r>
              <a:rPr lang="en-CA" baseline="0" dirty="0" smtClean="0"/>
              <a:t> saturates</a:t>
            </a:r>
          </a:p>
          <a:p>
            <a:endParaRPr lang="en-CA" baseline="0" dirty="0" smtClean="0"/>
          </a:p>
          <a:p>
            <a:r>
              <a:rPr lang="en-CA" baseline="0" dirty="0" smtClean="0"/>
              <a:t>Shorter exposure...</a:t>
            </a:r>
          </a:p>
          <a:p>
            <a:endParaRPr lang="en-CA" baseline="0" dirty="0" smtClean="0"/>
          </a:p>
          <a:p>
            <a:r>
              <a:rPr lang="en-CA" baseline="0" dirty="0" smtClean="0"/>
              <a:t>We encode saturation info in the structured glare</a:t>
            </a:r>
          </a:p>
          <a:p>
            <a:endParaRPr lang="en-CA" baseline="0" dirty="0" smtClean="0"/>
          </a:p>
          <a:p>
            <a:r>
              <a:rPr lang="en-CA" baseline="0" dirty="0" smtClean="0"/>
              <a:t>Decode with our algorithm</a:t>
            </a:r>
            <a:endParaRPr lang="en-CA" dirty="0" smtClean="0"/>
          </a:p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3CAB2-5014-407D-B7EA-D1B7A6E12D6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Most common</a:t>
            </a:r>
          </a:p>
          <a:p>
            <a:endParaRPr lang="en-CA" dirty="0" smtClean="0"/>
          </a:p>
          <a:p>
            <a:r>
              <a:rPr lang="en-CA" dirty="0" smtClean="0"/>
              <a:t>Ghosting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3CAB2-5014-407D-B7EA-D1B7A6E12D6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3CAB2-5014-407D-B7EA-D1B7A6E12D64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How the filter works...</a:t>
            </a:r>
            <a:r>
              <a:rPr lang="en-CA" baseline="0" dirty="0" smtClean="0"/>
              <a:t> </a:t>
            </a:r>
            <a:r>
              <a:rPr lang="en-CA" dirty="0" smtClean="0"/>
              <a:t>Focused rays...</a:t>
            </a:r>
            <a:endParaRPr lang="en-CA" baseline="0" dirty="0" smtClean="0"/>
          </a:p>
          <a:p>
            <a:endParaRPr lang="en-CA" baseline="0" dirty="0" smtClean="0"/>
          </a:p>
          <a:p>
            <a:r>
              <a:rPr lang="en-CA" baseline="0" dirty="0" smtClean="0"/>
              <a:t>Groove spreads... Parallel grooves...</a:t>
            </a:r>
          </a:p>
          <a:p>
            <a:endParaRPr lang="en-CA" baseline="0" dirty="0" smtClean="0"/>
          </a:p>
          <a:p>
            <a:r>
              <a:rPr lang="en-CA" baseline="0" dirty="0" smtClean="0"/>
              <a:t>Multiple directions...</a:t>
            </a:r>
          </a:p>
          <a:p>
            <a:endParaRPr lang="en-CA" baseline="0" dirty="0" smtClean="0"/>
          </a:p>
          <a:p>
            <a:r>
              <a:rPr lang="en-CA" baseline="0" dirty="0" smtClean="0"/>
              <a:t>... a convolution ...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3CAB2-5014-407D-B7EA-D1B7A6E12D64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How the filter works...</a:t>
            </a:r>
            <a:r>
              <a:rPr lang="en-CA" baseline="0" dirty="0" smtClean="0"/>
              <a:t> </a:t>
            </a:r>
            <a:r>
              <a:rPr lang="en-CA" dirty="0" smtClean="0"/>
              <a:t>Focused rays...</a:t>
            </a:r>
            <a:endParaRPr lang="en-CA" baseline="0" dirty="0" smtClean="0"/>
          </a:p>
          <a:p>
            <a:endParaRPr lang="en-CA" baseline="0" dirty="0" smtClean="0"/>
          </a:p>
          <a:p>
            <a:r>
              <a:rPr lang="en-CA" baseline="0" dirty="0" smtClean="0"/>
              <a:t>Groove spreads... Parallel grooves...</a:t>
            </a:r>
          </a:p>
          <a:p>
            <a:endParaRPr lang="en-CA" baseline="0" dirty="0" smtClean="0"/>
          </a:p>
          <a:p>
            <a:r>
              <a:rPr lang="en-CA" baseline="0" dirty="0" smtClean="0"/>
              <a:t>Multiple directions...</a:t>
            </a:r>
          </a:p>
          <a:p>
            <a:endParaRPr lang="en-CA" baseline="0" dirty="0" smtClean="0"/>
          </a:p>
          <a:p>
            <a:r>
              <a:rPr lang="en-CA" baseline="0" dirty="0" smtClean="0"/>
              <a:t>... a convolution ...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3CAB2-5014-407D-B7EA-D1B7A6E12D64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That’s the image</a:t>
            </a:r>
            <a:r>
              <a:rPr lang="en-CA" baseline="0" dirty="0" smtClean="0"/>
              <a:t> ...</a:t>
            </a:r>
          </a:p>
          <a:p>
            <a:endParaRPr lang="en-CA" baseline="0" dirty="0" smtClean="0"/>
          </a:p>
          <a:p>
            <a:r>
              <a:rPr lang="en-CA" baseline="0" dirty="0" smtClean="0"/>
              <a:t>Glare pattern... Also kernel</a:t>
            </a:r>
          </a:p>
          <a:p>
            <a:endParaRPr lang="en-CA" baseline="0" dirty="0" smtClean="0"/>
          </a:p>
          <a:p>
            <a:r>
              <a:rPr lang="en-CA" baseline="0" dirty="0" smtClean="0"/>
              <a:t>LOG PLOT</a:t>
            </a:r>
          </a:p>
          <a:p>
            <a:endParaRPr lang="en-CA" baseline="0" dirty="0" smtClean="0"/>
          </a:p>
          <a:p>
            <a:r>
              <a:rPr lang="en-CA" baseline="0" dirty="0" smtClean="0"/>
              <a:t>Collection of 1D filters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3CAB2-5014-407D-B7EA-D1B7A6E12D64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CA" baseline="0" dirty="0" smtClean="0"/>
          </a:p>
          <a:p>
            <a:r>
              <a:rPr lang="en-CA" baseline="0" dirty="0" smtClean="0"/>
              <a:t>LOG PLOT</a:t>
            </a:r>
          </a:p>
          <a:p>
            <a:endParaRPr lang="en-CA" baseline="0" dirty="0" smtClean="0"/>
          </a:p>
          <a:p>
            <a:r>
              <a:rPr lang="en-CA" baseline="0" dirty="0" smtClean="0"/>
              <a:t>Linear in log scale = exponential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D3CAB2-5014-407D-B7EA-D1B7A6E12D6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59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59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59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>
            <a:normAutofit/>
          </a:bodyPr>
          <a:lstStyle>
            <a:lvl1pPr algn="l">
              <a:defRPr sz="3600" b="1" cap="none" spc="5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A7B6FF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686800" cy="5943600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629400"/>
            <a:ext cx="2133600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D750AA1-C0D4-42E0-9FD8-B7F3273C721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362200"/>
            <a:ext cx="7772400" cy="1362075"/>
          </a:xfrm>
        </p:spPr>
        <p:txBody>
          <a:bodyPr anchor="t"/>
          <a:lstStyle>
            <a:lvl1pPr algn="l"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893887"/>
          </a:xfrm>
        </p:spPr>
        <p:txBody>
          <a:bodyPr anchor="b">
            <a:norm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59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705600"/>
            <a:ext cx="2133600" cy="152400"/>
          </a:xfrm>
        </p:spPr>
        <p:txBody>
          <a:bodyPr/>
          <a:lstStyle/>
          <a:p>
            <a:fld id="{4D750AA1-C0D4-42E0-9FD8-B7F3273C7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762000"/>
            <a:ext cx="4343400" cy="5364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762000"/>
            <a:ext cx="4343400" cy="53641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59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81000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" y="1143000"/>
            <a:ext cx="4344988" cy="4983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381000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143000"/>
            <a:ext cx="4346575" cy="49831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59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6689725"/>
            <a:ext cx="2133600" cy="168275"/>
          </a:xfrm>
        </p:spPr>
        <p:txBody>
          <a:bodyPr/>
          <a:lstStyle/>
          <a:p>
            <a:fld id="{4D750AA1-C0D4-42E0-9FD8-B7F3273C7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59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59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59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24600"/>
            <a:ext cx="259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6705600"/>
            <a:ext cx="21336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50AA1-C0D4-42E0-9FD8-B7F3273C721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1" descr="C:\Users\Maliha\Desktop\images\darklogo.bm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686800" y="1"/>
            <a:ext cx="457200" cy="619432"/>
          </a:xfrm>
          <a:prstGeom prst="rect">
            <a:avLst/>
          </a:prstGeom>
          <a:noFill/>
        </p:spPr>
      </p:pic>
      <p:sp>
        <p:nvSpPr>
          <p:cNvPr id="8" name="Footer Placeholder 4"/>
          <p:cNvSpPr txBox="1">
            <a:spLocks/>
          </p:cNvSpPr>
          <p:nvPr/>
        </p:nvSpPr>
        <p:spPr>
          <a:xfrm>
            <a:off x="0" y="6629400"/>
            <a:ext cx="50292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CVPR 2011 | Glare Encoding of High  Dynamic Range Images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lang="en-US" sz="3600" b="1" kern="1200" cap="none" spc="50" dirty="0" smtClean="0">
          <a:ln w="13500">
            <a:solidFill>
              <a:schemeClr val="accent1">
                <a:shade val="2500"/>
                <a:alpha val="6500"/>
              </a:schemeClr>
            </a:solidFill>
            <a:prstDash val="solid"/>
          </a:ln>
          <a:solidFill>
            <a:srgbClr val="A7B6FF"/>
          </a:solidFill>
          <a:effectLst>
            <a:innerShdw blurRad="50900" dist="38500" dir="13500000">
              <a:srgbClr val="000000">
                <a:alpha val="60000"/>
              </a:srgbClr>
            </a:inn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4.png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4.png"/><Relationship Id="rId12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5.png"/><Relationship Id="rId11" Type="http://schemas.openxmlformats.org/officeDocument/2006/relationships/image" Target="../media/image38.gif"/><Relationship Id="rId5" Type="http://schemas.openxmlformats.org/officeDocument/2006/relationships/image" Target="../media/image2.pn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15.png"/><Relationship Id="rId5" Type="http://schemas.openxmlformats.org/officeDocument/2006/relationships/image" Target="../media/image53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7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8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99.pn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3.png"/><Relationship Id="rId11" Type="http://schemas.openxmlformats.org/officeDocument/2006/relationships/image" Target="../media/image23.jpeg"/><Relationship Id="rId5" Type="http://schemas.openxmlformats.org/officeDocument/2006/relationships/image" Target="../media/image16.jpeg"/><Relationship Id="rId10" Type="http://schemas.openxmlformats.org/officeDocument/2006/relationships/image" Target="../media/image100.png"/><Relationship Id="rId4" Type="http://schemas.openxmlformats.org/officeDocument/2006/relationships/image" Target="../media/image98.jpeg"/><Relationship Id="rId9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1.png"/><Relationship Id="rId7" Type="http://schemas.openxmlformats.org/officeDocument/2006/relationships/image" Target="../media/image93.png"/><Relationship Id="rId12" Type="http://schemas.openxmlformats.org/officeDocument/2006/relationships/image" Target="../media/image10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37.png"/><Relationship Id="rId5" Type="http://schemas.openxmlformats.org/officeDocument/2006/relationships/image" Target="../media/image103.png"/><Relationship Id="rId10" Type="http://schemas.openxmlformats.org/officeDocument/2006/relationships/image" Target="../media/image106.png"/><Relationship Id="rId4" Type="http://schemas.openxmlformats.org/officeDocument/2006/relationships/image" Target="../media/image102.png"/><Relationship Id="rId9" Type="http://schemas.openxmlformats.org/officeDocument/2006/relationships/image" Target="../media/image10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4" Type="http://schemas.openxmlformats.org/officeDocument/2006/relationships/image" Target="../media/image10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6.jpe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10" Type="http://schemas.openxmlformats.org/officeDocument/2006/relationships/image" Target="../media/image23.jpeg"/><Relationship Id="rId4" Type="http://schemas.openxmlformats.org/officeDocument/2006/relationships/image" Target="../media/image19.png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304800" y="7391400"/>
            <a:ext cx="4343400" cy="3458633"/>
            <a:chOff x="5410199" y="3200401"/>
            <a:chExt cx="4343400" cy="3458635"/>
          </a:xfrm>
        </p:grpSpPr>
        <p:pic>
          <p:nvPicPr>
            <p:cNvPr id="27" name="Picture 3" descr="C:\Users\Maliha\Desktop\psm\StarFilter\paper\img\starbucks.highlights.ax.png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5410199" y="3200401"/>
              <a:ext cx="4343400" cy="345863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5410199" y="3200401"/>
              <a:ext cx="4343400" cy="461665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Glare encoding</a:t>
              </a:r>
              <a:endParaRPr lang="en-C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066800"/>
            <a:ext cx="9144000" cy="9144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Mushfiqur  ‘</a:t>
            </a:r>
            <a:r>
              <a:rPr lang="en-US" sz="2400" dirty="0" err="1" smtClean="0">
                <a:solidFill>
                  <a:schemeClr val="bg1"/>
                </a:solidFill>
              </a:rPr>
              <a:t>Nasa</a:t>
            </a:r>
            <a:r>
              <a:rPr lang="en-US" sz="2400" dirty="0" smtClean="0">
                <a:solidFill>
                  <a:schemeClr val="bg1"/>
                </a:solidFill>
              </a:rPr>
              <a:t>’  Rouf           </a:t>
            </a:r>
            <a:r>
              <a:rPr lang="en-US" sz="2400" dirty="0" err="1" smtClean="0">
                <a:solidFill>
                  <a:schemeClr val="bg1"/>
                </a:solidFill>
              </a:rPr>
              <a:t>Rafał</a:t>
            </a:r>
            <a:r>
              <a:rPr lang="en-US" sz="2400" b="1" dirty="0" smtClean="0">
                <a:solidFill>
                  <a:schemeClr val="bg1"/>
                </a:solidFill>
              </a:rPr>
              <a:t>  </a:t>
            </a:r>
            <a:r>
              <a:rPr lang="en-US" sz="2400" dirty="0" err="1" smtClean="0">
                <a:solidFill>
                  <a:schemeClr val="bg1"/>
                </a:solidFill>
              </a:rPr>
              <a:t>Mantiuk</a:t>
            </a:r>
            <a:r>
              <a:rPr lang="en-US" sz="2400" dirty="0" smtClean="0">
                <a:solidFill>
                  <a:schemeClr val="bg1"/>
                </a:solidFill>
              </a:rPr>
              <a:t>          Wolfgang  </a:t>
            </a:r>
            <a:r>
              <a:rPr lang="en-US" sz="2400" dirty="0" err="1" smtClean="0">
                <a:solidFill>
                  <a:schemeClr val="bg1"/>
                </a:solidFill>
              </a:rPr>
              <a:t>Heidrich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Matthew  </a:t>
            </a:r>
            <a:r>
              <a:rPr lang="en-US" sz="2400" dirty="0" err="1" smtClean="0">
                <a:solidFill>
                  <a:schemeClr val="bg1"/>
                </a:solidFill>
              </a:rPr>
              <a:t>Trentacoste</a:t>
            </a:r>
            <a:r>
              <a:rPr lang="en-US" sz="2400" dirty="0" smtClean="0">
                <a:solidFill>
                  <a:schemeClr val="bg1"/>
                </a:solidFill>
              </a:rPr>
              <a:t>             Cheryl  Lau</a:t>
            </a:r>
          </a:p>
          <a:p>
            <a:endParaRPr lang="en-US" sz="3600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85800" y="0"/>
            <a:ext cx="7772400" cy="2000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800600" y="7391399"/>
            <a:ext cx="4343400" cy="3458633"/>
            <a:chOff x="5486400" y="3352799"/>
            <a:chExt cx="4343400" cy="3458633"/>
          </a:xfrm>
        </p:grpSpPr>
        <p:pic>
          <p:nvPicPr>
            <p:cNvPr id="1027" name="Picture 3" descr="C:\Users\Maliha\Desktop\psm\StarFilter\paper\img\starbucks.highlights.ax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86400" y="3352799"/>
              <a:ext cx="4343400" cy="3458633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sp>
          <p:nvSpPr>
            <p:cNvPr id="21" name="TextBox 20"/>
            <p:cNvSpPr txBox="1"/>
            <p:nvPr/>
          </p:nvSpPr>
          <p:spPr>
            <a:xfrm>
              <a:off x="5486400" y="3352800"/>
              <a:ext cx="4343400" cy="461665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Single-shot HDR</a:t>
              </a:r>
              <a:endParaRPr lang="en-C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1" name="Right Arrow 10"/>
          <p:cNvSpPr/>
          <p:nvPr/>
        </p:nvSpPr>
        <p:spPr>
          <a:xfrm>
            <a:off x="4495800" y="8915400"/>
            <a:ext cx="457200" cy="609600"/>
          </a:xfrm>
          <a:prstGeom prst="rightArrow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20" name="Group 19"/>
          <p:cNvGrpSpPr/>
          <p:nvPr/>
        </p:nvGrpSpPr>
        <p:grpSpPr>
          <a:xfrm>
            <a:off x="2514600" y="2514600"/>
            <a:ext cx="4114800" cy="3276600"/>
            <a:chOff x="2209800" y="2743200"/>
            <a:chExt cx="4648200" cy="3733800"/>
          </a:xfrm>
        </p:grpSpPr>
        <p:grpSp>
          <p:nvGrpSpPr>
            <p:cNvPr id="12" name="Group 11"/>
            <p:cNvGrpSpPr/>
            <p:nvPr/>
          </p:nvGrpSpPr>
          <p:grpSpPr>
            <a:xfrm>
              <a:off x="2209800" y="2743200"/>
              <a:ext cx="4648200" cy="3733800"/>
              <a:chOff x="5029200" y="2133600"/>
              <a:chExt cx="3810000" cy="3047999"/>
            </a:xfrm>
          </p:grpSpPr>
          <p:pic>
            <p:nvPicPr>
              <p:cNvPr id="14" name="Picture 3" descr="C:\Users\Maliha\Desktop\psm\StarFilter\paper\img\starbucks.highlights.ax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 bwMode="auto">
              <a:xfrm>
                <a:off x="5029200" y="2133600"/>
                <a:ext cx="3810000" cy="3047999"/>
              </a:xfrm>
              <a:prstGeom prst="rect">
                <a:avLst/>
              </a:prstGeom>
              <a:noFill/>
              <a:ln>
                <a:solidFill>
                  <a:schemeClr val="bg1">
                    <a:lumMod val="95000"/>
                  </a:schemeClr>
                </a:solidFill>
              </a:ln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5029200" y="2133600"/>
                <a:ext cx="3810000" cy="415498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1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Glare encoding</a:t>
                </a:r>
                <a:endParaRPr lang="en-CA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4572000" y="2743200"/>
              <a:ext cx="2286000" cy="3733800"/>
              <a:chOff x="6934200" y="2133600"/>
              <a:chExt cx="1905000" cy="3048000"/>
            </a:xfrm>
          </p:grpSpPr>
          <p:pic>
            <p:nvPicPr>
              <p:cNvPr id="17" name="Picture 3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6934200" y="2133600"/>
                <a:ext cx="1905000" cy="3048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8" name="TextBox 17"/>
              <p:cNvSpPr txBox="1"/>
              <p:nvPr/>
            </p:nvSpPr>
            <p:spPr>
              <a:xfrm>
                <a:off x="6934200" y="2133600"/>
                <a:ext cx="1905000" cy="415498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CA" sz="21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Reconstruction</a:t>
                </a:r>
                <a:endParaRPr lang="en-CA" sz="21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19" name="Rectangle 18"/>
          <p:cNvSpPr/>
          <p:nvPr/>
        </p:nvSpPr>
        <p:spPr>
          <a:xfrm>
            <a:off x="8458200" y="0"/>
            <a:ext cx="685800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838200"/>
          </a:xfrm>
        </p:spPr>
        <p:txBody>
          <a:bodyPr>
            <a:normAutofit/>
          </a:bodyPr>
          <a:lstStyle/>
          <a:p>
            <a:pPr algn="ctr"/>
            <a:r>
              <a:rPr lang="en-US" spc="0" dirty="0" smtClean="0">
                <a:solidFill>
                  <a:schemeClr val="bg1">
                    <a:lumMod val="85000"/>
                  </a:schemeClr>
                </a:solidFill>
              </a:rPr>
              <a:t>Glare encoding of high dynamic range images</a:t>
            </a:r>
            <a:endParaRPr lang="en-US" spc="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2" name="Subtitle 2"/>
          <p:cNvSpPr txBox="1">
            <a:spLocks/>
          </p:cNvSpPr>
          <p:nvPr/>
        </p:nvSpPr>
        <p:spPr>
          <a:xfrm>
            <a:off x="0" y="6019800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IEEE Computer Vision and Pattern Recognition 2011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advTm="41809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Image formation model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629400"/>
            <a:ext cx="2133600" cy="228600"/>
          </a:xfrm>
        </p:spPr>
        <p:txBody>
          <a:bodyPr/>
          <a:lstStyle/>
          <a:p>
            <a:fld id="{4D750AA1-C0D4-42E0-9FD8-B7F3273C721C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  <p:transition advTm="7738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4724400" y="914400"/>
            <a:ext cx="3690863" cy="3352800"/>
            <a:chOff x="4724400" y="914400"/>
            <a:chExt cx="3690863" cy="3352800"/>
          </a:xfrm>
        </p:grpSpPr>
        <p:sp>
          <p:nvSpPr>
            <p:cNvPr id="10" name="Parallelogram 9"/>
            <p:cNvSpPr/>
            <p:nvPr/>
          </p:nvSpPr>
          <p:spPr>
            <a:xfrm rot="5400000">
              <a:off x="5938763" y="1790700"/>
              <a:ext cx="3352800" cy="1600200"/>
            </a:xfrm>
            <a:prstGeom prst="parallelogram">
              <a:avLst>
                <a:gd name="adj" fmla="val 65476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 rot="18989597">
              <a:off x="5395205" y="3556152"/>
              <a:ext cx="2821183" cy="15389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 rot="20185880">
              <a:off x="4724400" y="3293287"/>
              <a:ext cx="3228826" cy="12609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808463" y="2590800"/>
              <a:ext cx="2997200" cy="15240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53" name="Freeform 52"/>
          <p:cNvSpPr/>
          <p:nvPr/>
        </p:nvSpPr>
        <p:spPr>
          <a:xfrm>
            <a:off x="5122258" y="1966365"/>
            <a:ext cx="3285367" cy="1084332"/>
          </a:xfrm>
          <a:custGeom>
            <a:avLst/>
            <a:gdLst>
              <a:gd name="connsiteX0" fmla="*/ 331774 w 3285367"/>
              <a:gd name="connsiteY0" fmla="*/ 776835 h 1084332"/>
              <a:gd name="connsiteX1" fmla="*/ 3285367 w 3285367"/>
              <a:gd name="connsiteY1" fmla="*/ 1084332 h 1084332"/>
              <a:gd name="connsiteX2" fmla="*/ 1683144 w 3285367"/>
              <a:gd name="connsiteY2" fmla="*/ 0 h 1084332"/>
              <a:gd name="connsiteX3" fmla="*/ 0 w 3285367"/>
              <a:gd name="connsiteY3" fmla="*/ 542166 h 1084332"/>
              <a:gd name="connsiteX4" fmla="*/ 331774 w 3285367"/>
              <a:gd name="connsiteY4" fmla="*/ 776835 h 1084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85367" h="1084332">
                <a:moveTo>
                  <a:pt x="331774" y="776835"/>
                </a:moveTo>
                <a:lnTo>
                  <a:pt x="3285367" y="1084332"/>
                </a:lnTo>
                <a:lnTo>
                  <a:pt x="1683144" y="0"/>
                </a:lnTo>
                <a:lnTo>
                  <a:pt x="0" y="542166"/>
                </a:lnTo>
                <a:lnTo>
                  <a:pt x="331774" y="776835"/>
                </a:lnTo>
                <a:close/>
              </a:path>
            </a:pathLst>
          </a:custGeom>
          <a:solidFill>
            <a:srgbClr val="FFC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</a:endParaRPr>
          </a:p>
        </p:txBody>
      </p:sp>
      <p:sp>
        <p:nvSpPr>
          <p:cNvPr id="52" name="Freeform 51"/>
          <p:cNvSpPr/>
          <p:nvPr/>
        </p:nvSpPr>
        <p:spPr>
          <a:xfrm>
            <a:off x="5122258" y="1966365"/>
            <a:ext cx="3293459" cy="1788339"/>
          </a:xfrm>
          <a:custGeom>
            <a:avLst/>
            <a:gdLst>
              <a:gd name="connsiteX0" fmla="*/ 331774 w 3293459"/>
              <a:gd name="connsiteY0" fmla="*/ 1788339 h 1788339"/>
              <a:gd name="connsiteX1" fmla="*/ 3293459 w 3293459"/>
              <a:gd name="connsiteY1" fmla="*/ 1084332 h 1788339"/>
              <a:gd name="connsiteX2" fmla="*/ 1683144 w 3293459"/>
              <a:gd name="connsiteY2" fmla="*/ 0 h 1788339"/>
              <a:gd name="connsiteX3" fmla="*/ 0 w 3293459"/>
              <a:gd name="connsiteY3" fmla="*/ 1545578 h 1788339"/>
              <a:gd name="connsiteX4" fmla="*/ 331774 w 3293459"/>
              <a:gd name="connsiteY4" fmla="*/ 1788339 h 1788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93459" h="1788339">
                <a:moveTo>
                  <a:pt x="331774" y="1788339"/>
                </a:moveTo>
                <a:lnTo>
                  <a:pt x="3293459" y="1084332"/>
                </a:lnTo>
                <a:lnTo>
                  <a:pt x="1683144" y="0"/>
                </a:lnTo>
                <a:lnTo>
                  <a:pt x="0" y="1545578"/>
                </a:lnTo>
                <a:lnTo>
                  <a:pt x="331774" y="1788339"/>
                </a:lnTo>
                <a:close/>
              </a:path>
            </a:pathLst>
          </a:custGeom>
          <a:solidFill>
            <a:srgbClr val="FFC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</a:endParaRPr>
          </a:p>
        </p:txBody>
      </p:sp>
      <p:sp>
        <p:nvSpPr>
          <p:cNvPr id="51" name="Freeform 50"/>
          <p:cNvSpPr/>
          <p:nvPr/>
        </p:nvSpPr>
        <p:spPr>
          <a:xfrm>
            <a:off x="5114166" y="1974457"/>
            <a:ext cx="3301551" cy="2751292"/>
          </a:xfrm>
          <a:custGeom>
            <a:avLst/>
            <a:gdLst>
              <a:gd name="connsiteX0" fmla="*/ 339866 w 3301551"/>
              <a:gd name="connsiteY0" fmla="*/ 2751292 h 2751292"/>
              <a:gd name="connsiteX1" fmla="*/ 3301551 w 3301551"/>
              <a:gd name="connsiteY1" fmla="*/ 1076240 h 2751292"/>
              <a:gd name="connsiteX2" fmla="*/ 1699328 w 3301551"/>
              <a:gd name="connsiteY2" fmla="*/ 0 h 2751292"/>
              <a:gd name="connsiteX3" fmla="*/ 0 w 3301551"/>
              <a:gd name="connsiteY3" fmla="*/ 2524715 h 2751292"/>
              <a:gd name="connsiteX4" fmla="*/ 339866 w 3301551"/>
              <a:gd name="connsiteY4" fmla="*/ 2751292 h 2751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01551" h="2751292">
                <a:moveTo>
                  <a:pt x="339866" y="2751292"/>
                </a:moveTo>
                <a:lnTo>
                  <a:pt x="3301551" y="1076240"/>
                </a:lnTo>
                <a:lnTo>
                  <a:pt x="1699328" y="0"/>
                </a:lnTo>
                <a:lnTo>
                  <a:pt x="0" y="2524715"/>
                </a:lnTo>
                <a:lnTo>
                  <a:pt x="339866" y="2751292"/>
                </a:lnTo>
                <a:close/>
              </a:path>
            </a:pathLst>
          </a:custGeom>
          <a:solidFill>
            <a:srgbClr val="FFC000">
              <a:alpha val="3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4149052" y="2198989"/>
            <a:ext cx="2014395" cy="2958443"/>
            <a:chOff x="4149052" y="2198989"/>
            <a:chExt cx="2014395" cy="2958443"/>
          </a:xfrm>
        </p:grpSpPr>
        <p:sp>
          <p:nvSpPr>
            <p:cNvPr id="13" name="Oval 12"/>
            <p:cNvSpPr/>
            <p:nvPr/>
          </p:nvSpPr>
          <p:spPr>
            <a:xfrm rot="20815815">
              <a:off x="4383310" y="2198989"/>
              <a:ext cx="1780137" cy="2958443"/>
            </a:xfrm>
            <a:prstGeom prst="ellipse">
              <a:avLst/>
            </a:prstGeom>
            <a:gradFill>
              <a:gsLst>
                <a:gs pos="0">
                  <a:schemeClr val="accent1">
                    <a:tint val="50000"/>
                    <a:satMod val="300000"/>
                    <a:alpha val="50000"/>
                  </a:schemeClr>
                </a:gs>
                <a:gs pos="35000">
                  <a:schemeClr val="accent1">
                    <a:tint val="37000"/>
                    <a:satMod val="300000"/>
                    <a:alpha val="50000"/>
                  </a:schemeClr>
                </a:gs>
                <a:gs pos="100000">
                  <a:schemeClr val="accent1">
                    <a:tint val="15000"/>
                    <a:satMod val="350000"/>
                    <a:alpha val="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 rot="20171198">
              <a:off x="5093150" y="4703273"/>
              <a:ext cx="681765" cy="14945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 rot="20171198">
              <a:off x="4149052" y="4092910"/>
              <a:ext cx="753940" cy="135028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 rot="20171198">
              <a:off x="4149213" y="2722073"/>
              <a:ext cx="681765" cy="14945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4644828" y="2514600"/>
            <a:ext cx="812576" cy="2418170"/>
            <a:chOff x="4644828" y="2514600"/>
            <a:chExt cx="812576" cy="2418170"/>
          </a:xfrm>
        </p:grpSpPr>
        <p:sp>
          <p:nvSpPr>
            <p:cNvPr id="46" name="Freeform 45"/>
            <p:cNvSpPr/>
            <p:nvPr/>
          </p:nvSpPr>
          <p:spPr>
            <a:xfrm>
              <a:off x="4644828" y="3528127"/>
              <a:ext cx="809204" cy="436970"/>
            </a:xfrm>
            <a:custGeom>
              <a:avLst/>
              <a:gdLst>
                <a:gd name="connsiteX0" fmla="*/ 72829 w 809204"/>
                <a:gd name="connsiteY0" fmla="*/ 436970 h 436970"/>
                <a:gd name="connsiteX1" fmla="*/ 809204 w 809204"/>
                <a:gd name="connsiteY1" fmla="*/ 234669 h 436970"/>
                <a:gd name="connsiteX2" fmla="*/ 453154 w 809204"/>
                <a:gd name="connsiteY2" fmla="*/ 0 h 436970"/>
                <a:gd name="connsiteX3" fmla="*/ 0 w 809204"/>
                <a:gd name="connsiteY3" fmla="*/ 347958 h 436970"/>
                <a:gd name="connsiteX4" fmla="*/ 72829 w 809204"/>
                <a:gd name="connsiteY4" fmla="*/ 436970 h 436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9204" h="436970">
                  <a:moveTo>
                    <a:pt x="72829" y="436970"/>
                  </a:moveTo>
                  <a:lnTo>
                    <a:pt x="809204" y="234669"/>
                  </a:lnTo>
                  <a:lnTo>
                    <a:pt x="453154" y="0"/>
                  </a:lnTo>
                  <a:lnTo>
                    <a:pt x="0" y="347958"/>
                  </a:lnTo>
                  <a:lnTo>
                    <a:pt x="72829" y="43697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schemeClr val="bg1"/>
                </a:solidFill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4648200" y="2514600"/>
              <a:ext cx="809204" cy="436970"/>
            </a:xfrm>
            <a:custGeom>
              <a:avLst/>
              <a:gdLst>
                <a:gd name="connsiteX0" fmla="*/ 72829 w 809204"/>
                <a:gd name="connsiteY0" fmla="*/ 436970 h 436970"/>
                <a:gd name="connsiteX1" fmla="*/ 809204 w 809204"/>
                <a:gd name="connsiteY1" fmla="*/ 234669 h 436970"/>
                <a:gd name="connsiteX2" fmla="*/ 453154 w 809204"/>
                <a:gd name="connsiteY2" fmla="*/ 0 h 436970"/>
                <a:gd name="connsiteX3" fmla="*/ 0 w 809204"/>
                <a:gd name="connsiteY3" fmla="*/ 347958 h 436970"/>
                <a:gd name="connsiteX4" fmla="*/ 72829 w 809204"/>
                <a:gd name="connsiteY4" fmla="*/ 436970 h 436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9204" h="436970">
                  <a:moveTo>
                    <a:pt x="72829" y="436970"/>
                  </a:moveTo>
                  <a:lnTo>
                    <a:pt x="809204" y="234669"/>
                  </a:lnTo>
                  <a:lnTo>
                    <a:pt x="453154" y="0"/>
                  </a:lnTo>
                  <a:lnTo>
                    <a:pt x="0" y="347958"/>
                  </a:lnTo>
                  <a:lnTo>
                    <a:pt x="72829" y="43697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schemeClr val="bg1"/>
                </a:solidFill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4648200" y="4495800"/>
              <a:ext cx="809204" cy="436970"/>
            </a:xfrm>
            <a:custGeom>
              <a:avLst/>
              <a:gdLst>
                <a:gd name="connsiteX0" fmla="*/ 72829 w 809204"/>
                <a:gd name="connsiteY0" fmla="*/ 436970 h 436970"/>
                <a:gd name="connsiteX1" fmla="*/ 809204 w 809204"/>
                <a:gd name="connsiteY1" fmla="*/ 234669 h 436970"/>
                <a:gd name="connsiteX2" fmla="*/ 453154 w 809204"/>
                <a:gd name="connsiteY2" fmla="*/ 0 h 436970"/>
                <a:gd name="connsiteX3" fmla="*/ 0 w 809204"/>
                <a:gd name="connsiteY3" fmla="*/ 347958 h 436970"/>
                <a:gd name="connsiteX4" fmla="*/ 72829 w 809204"/>
                <a:gd name="connsiteY4" fmla="*/ 436970 h 4369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9204" h="436970">
                  <a:moveTo>
                    <a:pt x="72829" y="436970"/>
                  </a:moveTo>
                  <a:lnTo>
                    <a:pt x="809204" y="234669"/>
                  </a:lnTo>
                  <a:lnTo>
                    <a:pt x="453154" y="0"/>
                  </a:lnTo>
                  <a:lnTo>
                    <a:pt x="0" y="347958"/>
                  </a:lnTo>
                  <a:lnTo>
                    <a:pt x="72829" y="43697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Formation of star-shaped glare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3799383" y="2286000"/>
            <a:ext cx="2753817" cy="3738265"/>
            <a:chOff x="3799383" y="2286000"/>
            <a:chExt cx="2753817" cy="3738265"/>
          </a:xfrm>
        </p:grpSpPr>
        <p:grpSp>
          <p:nvGrpSpPr>
            <p:cNvPr id="33" name="Group 32"/>
            <p:cNvGrpSpPr/>
            <p:nvPr/>
          </p:nvGrpSpPr>
          <p:grpSpPr>
            <a:xfrm>
              <a:off x="3799383" y="2286000"/>
              <a:ext cx="1600200" cy="3352800"/>
              <a:chOff x="3799383" y="2286000"/>
              <a:chExt cx="1600200" cy="3352800"/>
            </a:xfrm>
          </p:grpSpPr>
          <p:sp>
            <p:nvSpPr>
              <p:cNvPr id="9" name="Parallelogram 8"/>
              <p:cNvSpPr/>
              <p:nvPr/>
            </p:nvSpPr>
            <p:spPr>
              <a:xfrm rot="5400000">
                <a:off x="2923083" y="3162300"/>
                <a:ext cx="3352800" cy="1600200"/>
              </a:xfrm>
              <a:prstGeom prst="parallelogram">
                <a:avLst>
                  <a:gd name="adj" fmla="val 65476"/>
                </a:avLst>
              </a:prstGeom>
              <a:gradFill>
                <a:gsLst>
                  <a:gs pos="0">
                    <a:schemeClr val="accent1">
                      <a:tint val="50000"/>
                      <a:satMod val="300000"/>
                      <a:alpha val="50000"/>
                    </a:schemeClr>
                  </a:gs>
                  <a:gs pos="35000">
                    <a:schemeClr val="accent1">
                      <a:tint val="37000"/>
                      <a:satMod val="300000"/>
                      <a:alpha val="50000"/>
                    </a:schemeClr>
                  </a:gs>
                  <a:gs pos="100000">
                    <a:schemeClr val="accent1">
                      <a:tint val="15000"/>
                      <a:satMod val="350000"/>
                      <a:alpha val="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Parallelogram 33"/>
              <p:cNvSpPr/>
              <p:nvPr/>
            </p:nvSpPr>
            <p:spPr>
              <a:xfrm rot="5400000">
                <a:off x="3427909" y="3929062"/>
                <a:ext cx="2362200" cy="76200"/>
              </a:xfrm>
              <a:prstGeom prst="parallelogram">
                <a:avLst>
                  <a:gd name="adj" fmla="val 65476"/>
                </a:avLst>
              </a:prstGeom>
              <a:gradFill>
                <a:gsLst>
                  <a:gs pos="0">
                    <a:schemeClr val="tx2"/>
                  </a:gs>
                  <a:gs pos="35000">
                    <a:schemeClr val="tx2"/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Parallelogram 35"/>
              <p:cNvSpPr/>
              <p:nvPr/>
            </p:nvSpPr>
            <p:spPr>
              <a:xfrm rot="5400000">
                <a:off x="3124200" y="3733800"/>
                <a:ext cx="2362200" cy="76200"/>
              </a:xfrm>
              <a:prstGeom prst="parallelogram">
                <a:avLst>
                  <a:gd name="adj" fmla="val 65476"/>
                </a:avLst>
              </a:prstGeom>
              <a:gradFill>
                <a:gsLst>
                  <a:gs pos="0">
                    <a:schemeClr val="tx2"/>
                  </a:gs>
                  <a:gs pos="35000">
                    <a:schemeClr val="tx2"/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Parallelogram 40"/>
              <p:cNvSpPr/>
              <p:nvPr/>
            </p:nvSpPr>
            <p:spPr>
              <a:xfrm rot="5400000">
                <a:off x="2828925" y="3538538"/>
                <a:ext cx="2362200" cy="76200"/>
              </a:xfrm>
              <a:prstGeom prst="parallelogram">
                <a:avLst>
                  <a:gd name="adj" fmla="val 65476"/>
                </a:avLst>
              </a:prstGeom>
              <a:gradFill>
                <a:gsLst>
                  <a:gs pos="0">
                    <a:schemeClr val="tx2"/>
                  </a:gs>
                  <a:gs pos="35000">
                    <a:schemeClr val="tx2"/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Parallelogram 49"/>
              <p:cNvSpPr/>
              <p:nvPr/>
            </p:nvSpPr>
            <p:spPr>
              <a:xfrm rot="5400000">
                <a:off x="3738562" y="4133850"/>
                <a:ext cx="2362200" cy="76200"/>
              </a:xfrm>
              <a:prstGeom prst="parallelogram">
                <a:avLst>
                  <a:gd name="adj" fmla="val 65476"/>
                </a:avLst>
              </a:prstGeom>
              <a:gradFill>
                <a:gsLst>
                  <a:gs pos="0">
                    <a:schemeClr val="tx2"/>
                  </a:gs>
                  <a:gs pos="35000">
                    <a:schemeClr val="tx2"/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Parallelogram 53"/>
              <p:cNvSpPr/>
              <p:nvPr/>
            </p:nvSpPr>
            <p:spPr>
              <a:xfrm rot="5400000">
                <a:off x="4043363" y="4338638"/>
                <a:ext cx="2362200" cy="76200"/>
              </a:xfrm>
              <a:prstGeom prst="parallelogram">
                <a:avLst>
                  <a:gd name="adj" fmla="val 65476"/>
                </a:avLst>
              </a:prstGeom>
              <a:gradFill>
                <a:gsLst>
                  <a:gs pos="0">
                    <a:schemeClr val="tx2"/>
                  </a:gs>
                  <a:gs pos="35000">
                    <a:schemeClr val="tx2"/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4876800" y="5562600"/>
              <a:ext cx="1676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Filter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5943600" y="48006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Lens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162800" y="39624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Sensor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0171198">
            <a:off x="304985" y="3673197"/>
            <a:ext cx="4067992" cy="14507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 rot="20171198">
            <a:off x="154550" y="5085402"/>
            <a:ext cx="4246037" cy="14020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0171198">
            <a:off x="1224105" y="5657554"/>
            <a:ext cx="4111562" cy="15096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38" name="Group 37"/>
          <p:cNvGrpSpPr/>
          <p:nvPr/>
        </p:nvGrpSpPr>
        <p:grpSpPr>
          <a:xfrm>
            <a:off x="838200" y="3689581"/>
            <a:ext cx="3964195" cy="2046961"/>
            <a:chOff x="838200" y="3689581"/>
            <a:chExt cx="3964195" cy="2046961"/>
          </a:xfrm>
        </p:grpSpPr>
        <p:sp>
          <p:nvSpPr>
            <p:cNvPr id="30" name="Rectangle 29"/>
            <p:cNvSpPr/>
            <p:nvPr/>
          </p:nvSpPr>
          <p:spPr>
            <a:xfrm rot="20171198">
              <a:off x="839995" y="5594480"/>
              <a:ext cx="3962400" cy="142062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 rot="20171198">
              <a:off x="839510" y="3689581"/>
              <a:ext cx="3962400" cy="139661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 rot="20171198">
              <a:off x="838200" y="4680458"/>
              <a:ext cx="3962400" cy="13317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0" y="3352800"/>
            <a:ext cx="1600200" cy="3352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</a:endParaRPr>
          </a:p>
        </p:txBody>
      </p:sp>
      <p:sp>
        <p:nvSpPr>
          <p:cNvPr id="55" name="Content Placeholder 5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588" indent="-1588">
              <a:buNone/>
            </a:pPr>
            <a:r>
              <a:rPr lang="en-CA" dirty="0" smtClean="0"/>
              <a:t>Grooves</a:t>
            </a:r>
            <a:r>
              <a:rPr lang="en-CA" baseline="0" dirty="0" smtClean="0"/>
              <a:t> on filter spread</a:t>
            </a:r>
            <a:r>
              <a:rPr lang="en-CA" dirty="0" smtClean="0"/>
              <a:t> light</a:t>
            </a:r>
          </a:p>
        </p:txBody>
      </p:sp>
      <p:sp>
        <p:nvSpPr>
          <p:cNvPr id="56" name="Slide Number Placeholder 5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11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ransition advTm="2282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2" grpId="0" animBg="1"/>
      <p:bldP spid="5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 rot="20815815">
            <a:off x="4383310" y="2198989"/>
            <a:ext cx="1780137" cy="2958443"/>
          </a:xfrm>
          <a:prstGeom prst="ellipse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50000"/>
                </a:schemeClr>
              </a:gs>
              <a:gs pos="35000">
                <a:schemeClr val="accent1">
                  <a:tint val="37000"/>
                  <a:satMod val="300000"/>
                  <a:alpha val="50000"/>
                </a:schemeClr>
              </a:gs>
              <a:gs pos="100000">
                <a:schemeClr val="accent1">
                  <a:tint val="15000"/>
                  <a:satMod val="350000"/>
                  <a:alpha val="50000"/>
                </a:schemeClr>
              </a:gs>
            </a:gsLst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Formation of star-shaped glare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943600" y="48006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Lens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0" y="3352800"/>
            <a:ext cx="1600200" cy="3352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</a:endParaRPr>
          </a:p>
        </p:txBody>
      </p:sp>
      <p:sp>
        <p:nvSpPr>
          <p:cNvPr id="55" name="Content Placeholder 54"/>
          <p:cNvSpPr>
            <a:spLocks noGrp="1"/>
          </p:cNvSpPr>
          <p:nvPr>
            <p:ph idx="1"/>
          </p:nvPr>
        </p:nvSpPr>
        <p:spPr>
          <a:xfrm>
            <a:off x="228600" y="609600"/>
            <a:ext cx="8686800" cy="5181600"/>
          </a:xfrm>
        </p:spPr>
        <p:txBody>
          <a:bodyPr/>
          <a:lstStyle/>
          <a:p>
            <a:pPr marL="1588" indent="-1588">
              <a:buNone/>
            </a:pPr>
            <a:r>
              <a:rPr lang="en-CA" dirty="0" smtClean="0"/>
              <a:t>Grooves</a:t>
            </a:r>
            <a:r>
              <a:rPr lang="en-CA" baseline="0" dirty="0" smtClean="0"/>
              <a:t> on filter spread</a:t>
            </a:r>
            <a:r>
              <a:rPr lang="en-CA" dirty="0" smtClean="0"/>
              <a:t> light</a:t>
            </a:r>
          </a:p>
          <a:p>
            <a:pPr marL="1588" indent="-1588">
              <a:buNone/>
            </a:pPr>
            <a:endParaRPr lang="en-CA" baseline="0" dirty="0" smtClean="0"/>
          </a:p>
          <a:p>
            <a:pPr marL="1588" indent="-1588">
              <a:buNone/>
            </a:pPr>
            <a:r>
              <a:rPr lang="en-CA" baseline="0" dirty="0" smtClean="0"/>
              <a:t>Glare created on a line around a point</a:t>
            </a:r>
          </a:p>
          <a:p>
            <a:pPr marL="1588" indent="-1588">
              <a:buNone/>
            </a:pPr>
            <a:endParaRPr lang="en-CA" dirty="0" smtClean="0"/>
          </a:p>
          <a:p>
            <a:pPr marL="1588" indent="-1588">
              <a:buNone/>
            </a:pPr>
            <a:r>
              <a:rPr lang="en-CA" dirty="0" smtClean="0"/>
              <a:t>Multiple directions</a:t>
            </a:r>
            <a:br>
              <a:rPr lang="en-CA" dirty="0" smtClean="0"/>
            </a:br>
            <a:r>
              <a:rPr lang="en-CA" dirty="0" smtClean="0"/>
              <a:t>of grooves on filter</a:t>
            </a:r>
            <a:br>
              <a:rPr lang="en-CA" dirty="0" smtClean="0"/>
            </a:br>
            <a:r>
              <a:rPr lang="en-CA" dirty="0" smtClean="0"/>
              <a:t>make the star shape </a:t>
            </a:r>
            <a:endParaRPr lang="en-CA" dirty="0"/>
          </a:p>
        </p:txBody>
      </p:sp>
      <p:grpSp>
        <p:nvGrpSpPr>
          <p:cNvPr id="6" name="Group 39"/>
          <p:cNvGrpSpPr/>
          <p:nvPr/>
        </p:nvGrpSpPr>
        <p:grpSpPr>
          <a:xfrm>
            <a:off x="3799383" y="2286000"/>
            <a:ext cx="2753817" cy="3738265"/>
            <a:chOff x="3799383" y="2286000"/>
            <a:chExt cx="2753817" cy="3738265"/>
          </a:xfrm>
        </p:grpSpPr>
        <p:grpSp>
          <p:nvGrpSpPr>
            <p:cNvPr id="7" name="Group 32"/>
            <p:cNvGrpSpPr/>
            <p:nvPr/>
          </p:nvGrpSpPr>
          <p:grpSpPr>
            <a:xfrm>
              <a:off x="3799383" y="2286000"/>
              <a:ext cx="1600200" cy="3352800"/>
              <a:chOff x="3799383" y="2286000"/>
              <a:chExt cx="1600200" cy="3352800"/>
            </a:xfrm>
          </p:grpSpPr>
          <p:sp>
            <p:nvSpPr>
              <p:cNvPr id="9" name="Parallelogram 8"/>
              <p:cNvSpPr/>
              <p:nvPr/>
            </p:nvSpPr>
            <p:spPr>
              <a:xfrm rot="5400000">
                <a:off x="2923083" y="3162300"/>
                <a:ext cx="3352800" cy="1600200"/>
              </a:xfrm>
              <a:prstGeom prst="parallelogram">
                <a:avLst>
                  <a:gd name="adj" fmla="val 65476"/>
                </a:avLst>
              </a:prstGeom>
              <a:gradFill>
                <a:gsLst>
                  <a:gs pos="0">
                    <a:schemeClr val="accent1">
                      <a:tint val="50000"/>
                      <a:satMod val="300000"/>
                      <a:alpha val="50000"/>
                    </a:schemeClr>
                  </a:gs>
                  <a:gs pos="35000">
                    <a:schemeClr val="accent1">
                      <a:tint val="37000"/>
                      <a:satMod val="300000"/>
                      <a:alpha val="50000"/>
                    </a:schemeClr>
                  </a:gs>
                  <a:gs pos="100000">
                    <a:schemeClr val="accent1">
                      <a:tint val="15000"/>
                      <a:satMod val="350000"/>
                      <a:alpha val="50000"/>
                    </a:schemeClr>
                  </a:gs>
                </a:gsLst>
              </a:gradFill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Parallelogram 33"/>
              <p:cNvSpPr/>
              <p:nvPr/>
            </p:nvSpPr>
            <p:spPr>
              <a:xfrm rot="5400000">
                <a:off x="3427909" y="3929062"/>
                <a:ext cx="2362200" cy="76200"/>
              </a:xfrm>
              <a:prstGeom prst="parallelogram">
                <a:avLst>
                  <a:gd name="adj" fmla="val 65476"/>
                </a:avLst>
              </a:prstGeom>
              <a:gradFill>
                <a:gsLst>
                  <a:gs pos="0">
                    <a:schemeClr val="tx2"/>
                  </a:gs>
                  <a:gs pos="35000">
                    <a:schemeClr val="tx2"/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Parallelogram 35"/>
              <p:cNvSpPr/>
              <p:nvPr/>
            </p:nvSpPr>
            <p:spPr>
              <a:xfrm rot="5400000">
                <a:off x="3124200" y="3733800"/>
                <a:ext cx="2362200" cy="76200"/>
              </a:xfrm>
              <a:prstGeom prst="parallelogram">
                <a:avLst>
                  <a:gd name="adj" fmla="val 65476"/>
                </a:avLst>
              </a:prstGeom>
              <a:gradFill>
                <a:gsLst>
                  <a:gs pos="0">
                    <a:schemeClr val="tx2"/>
                  </a:gs>
                  <a:gs pos="35000">
                    <a:schemeClr val="tx2"/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Parallelogram 40"/>
              <p:cNvSpPr/>
              <p:nvPr/>
            </p:nvSpPr>
            <p:spPr>
              <a:xfrm rot="5400000">
                <a:off x="2828925" y="3538538"/>
                <a:ext cx="2362200" cy="76200"/>
              </a:xfrm>
              <a:prstGeom prst="parallelogram">
                <a:avLst>
                  <a:gd name="adj" fmla="val 65476"/>
                </a:avLst>
              </a:prstGeom>
              <a:gradFill>
                <a:gsLst>
                  <a:gs pos="0">
                    <a:schemeClr val="tx2"/>
                  </a:gs>
                  <a:gs pos="35000">
                    <a:schemeClr val="tx2"/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Parallelogram 49"/>
              <p:cNvSpPr/>
              <p:nvPr/>
            </p:nvSpPr>
            <p:spPr>
              <a:xfrm rot="5400000">
                <a:off x="3738562" y="4133850"/>
                <a:ext cx="2362200" cy="76200"/>
              </a:xfrm>
              <a:prstGeom prst="parallelogram">
                <a:avLst>
                  <a:gd name="adj" fmla="val 65476"/>
                </a:avLst>
              </a:prstGeom>
              <a:gradFill>
                <a:gsLst>
                  <a:gs pos="0">
                    <a:schemeClr val="tx2"/>
                  </a:gs>
                  <a:gs pos="35000">
                    <a:schemeClr val="tx2"/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Parallelogram 53"/>
              <p:cNvSpPr/>
              <p:nvPr/>
            </p:nvSpPr>
            <p:spPr>
              <a:xfrm rot="5400000">
                <a:off x="4043363" y="4338638"/>
                <a:ext cx="2362200" cy="76200"/>
              </a:xfrm>
              <a:prstGeom prst="parallelogram">
                <a:avLst>
                  <a:gd name="adj" fmla="val 65476"/>
                </a:avLst>
              </a:prstGeom>
              <a:gradFill>
                <a:gsLst>
                  <a:gs pos="0">
                    <a:schemeClr val="tx2"/>
                  </a:gs>
                  <a:gs pos="35000">
                    <a:schemeClr val="tx2"/>
                  </a:gs>
                  <a:gs pos="100000">
                    <a:schemeClr val="accent1">
                      <a:lumMod val="20000"/>
                      <a:lumOff val="80000"/>
                    </a:schemeClr>
                  </a:gs>
                </a:gsLst>
              </a:gradFill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4876800" y="5562600"/>
              <a:ext cx="1676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Filter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81" name="Parallelogram 80"/>
          <p:cNvSpPr/>
          <p:nvPr/>
        </p:nvSpPr>
        <p:spPr>
          <a:xfrm rot="5400000">
            <a:off x="5942600" y="1790958"/>
            <a:ext cx="3352800" cy="1600200"/>
          </a:xfrm>
          <a:prstGeom prst="parallelogram">
            <a:avLst>
              <a:gd name="adj" fmla="val 65476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6785637" y="838456"/>
            <a:ext cx="1676401" cy="3581401"/>
            <a:chOff x="6781800" y="838198"/>
            <a:chExt cx="1676401" cy="3581401"/>
          </a:xfrm>
        </p:grpSpPr>
        <p:cxnSp>
          <p:nvCxnSpPr>
            <p:cNvPr id="83" name="Straight Connector 82"/>
            <p:cNvCxnSpPr/>
            <p:nvPr/>
          </p:nvCxnSpPr>
          <p:spPr>
            <a:xfrm rot="5400000">
              <a:off x="6324600" y="2590800"/>
              <a:ext cx="2590800" cy="1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0800000" flipV="1">
              <a:off x="6781800" y="1905000"/>
              <a:ext cx="1676400" cy="1371600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5829300" y="1790699"/>
              <a:ext cx="3581401" cy="1676400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Parallelogram 85"/>
          <p:cNvSpPr/>
          <p:nvPr/>
        </p:nvSpPr>
        <p:spPr>
          <a:xfrm rot="5400000">
            <a:off x="6899937" y="1638558"/>
            <a:ext cx="1371600" cy="1905000"/>
          </a:xfrm>
          <a:prstGeom prst="parallelogram">
            <a:avLst>
              <a:gd name="adj" fmla="val 9100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 rot="20626150">
            <a:off x="7560547" y="2520565"/>
            <a:ext cx="113579" cy="15615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6598403" y="396498"/>
            <a:ext cx="2046514" cy="4450080"/>
            <a:chOff x="6594566" y="396240"/>
            <a:chExt cx="2046514" cy="4450080"/>
          </a:xfrm>
        </p:grpSpPr>
        <p:sp>
          <p:nvSpPr>
            <p:cNvPr id="89" name="Parallelogram 88"/>
            <p:cNvSpPr/>
            <p:nvPr/>
          </p:nvSpPr>
          <p:spPr>
            <a:xfrm rot="5400000">
              <a:off x="6659880" y="2865120"/>
              <a:ext cx="3733800" cy="228600"/>
            </a:xfrm>
            <a:prstGeom prst="parallelogram">
              <a:avLst>
                <a:gd name="adj" fmla="val 65476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0" name="Parallelogram 89"/>
            <p:cNvSpPr/>
            <p:nvPr/>
          </p:nvSpPr>
          <p:spPr>
            <a:xfrm rot="5400000">
              <a:off x="4841966" y="2148840"/>
              <a:ext cx="3733800" cy="228600"/>
            </a:xfrm>
            <a:prstGeom prst="parallelogram">
              <a:avLst>
                <a:gd name="adj" fmla="val 65476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1" name="Parallelogram 90"/>
            <p:cNvSpPr/>
            <p:nvPr/>
          </p:nvSpPr>
          <p:spPr>
            <a:xfrm rot="5400000">
              <a:off x="6934200" y="2979420"/>
              <a:ext cx="1447800" cy="1828800"/>
            </a:xfrm>
            <a:prstGeom prst="parallelogram">
              <a:avLst>
                <a:gd name="adj" fmla="val 82554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2" name="Parallelogram 91"/>
            <p:cNvSpPr/>
            <p:nvPr/>
          </p:nvSpPr>
          <p:spPr>
            <a:xfrm rot="5400000">
              <a:off x="6972300" y="457200"/>
              <a:ext cx="1447800" cy="1828800"/>
            </a:xfrm>
            <a:prstGeom prst="parallelogram">
              <a:avLst>
                <a:gd name="adj" fmla="val 82554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7162800" y="39624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Sensor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132" name="Group 131"/>
          <p:cNvGrpSpPr/>
          <p:nvPr/>
        </p:nvGrpSpPr>
        <p:grpSpPr>
          <a:xfrm>
            <a:off x="3733800" y="2362200"/>
            <a:ext cx="1676401" cy="3200400"/>
            <a:chOff x="3733800" y="2362200"/>
            <a:chExt cx="1676401" cy="3200400"/>
          </a:xfrm>
        </p:grpSpPr>
        <p:cxnSp>
          <p:nvCxnSpPr>
            <p:cNvPr id="95" name="Straight Connector 94"/>
            <p:cNvCxnSpPr/>
            <p:nvPr/>
          </p:nvCxnSpPr>
          <p:spPr>
            <a:xfrm>
              <a:off x="3810000" y="4267200"/>
              <a:ext cx="1600200" cy="1066800"/>
            </a:xfrm>
            <a:prstGeom prst="line">
              <a:avLst/>
            </a:prstGeom>
            <a:ln w="762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>
              <a:off x="3810000" y="3886200"/>
              <a:ext cx="1600200" cy="1066800"/>
            </a:xfrm>
            <a:prstGeom prst="line">
              <a:avLst/>
            </a:prstGeom>
            <a:ln w="762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>
              <a:off x="3810000" y="3505200"/>
              <a:ext cx="1600200" cy="1066800"/>
            </a:xfrm>
            <a:prstGeom prst="line">
              <a:avLst/>
            </a:prstGeom>
            <a:ln w="762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>
              <a:off x="3810000" y="3124200"/>
              <a:ext cx="1600200" cy="1066800"/>
            </a:xfrm>
            <a:prstGeom prst="line">
              <a:avLst/>
            </a:prstGeom>
            <a:ln w="762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3810000" y="2743200"/>
              <a:ext cx="1600200" cy="1066800"/>
            </a:xfrm>
            <a:prstGeom prst="line">
              <a:avLst/>
            </a:prstGeom>
            <a:ln w="762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rot="16200000" flipH="1">
              <a:off x="2971800" y="3124200"/>
              <a:ext cx="3200400" cy="1676400"/>
            </a:xfrm>
            <a:prstGeom prst="line">
              <a:avLst/>
            </a:prstGeom>
            <a:ln w="762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>
              <a:stCxn id="36" idx="5"/>
            </p:cNvCxnSpPr>
            <p:nvPr/>
          </p:nvCxnSpPr>
          <p:spPr>
            <a:xfrm rot="16200000" flipH="1">
              <a:off x="3879623" y="3041423"/>
              <a:ext cx="1956254" cy="1104900"/>
            </a:xfrm>
            <a:prstGeom prst="line">
              <a:avLst/>
            </a:prstGeom>
            <a:ln w="762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rot="16200000" flipH="1">
              <a:off x="4800600" y="3200400"/>
              <a:ext cx="762000" cy="457200"/>
            </a:xfrm>
            <a:prstGeom prst="line">
              <a:avLst/>
            </a:prstGeom>
            <a:ln w="762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rot="16200000" flipH="1">
              <a:off x="3352800" y="3810000"/>
              <a:ext cx="1905000" cy="990600"/>
            </a:xfrm>
            <a:prstGeom prst="line">
              <a:avLst/>
            </a:prstGeom>
            <a:ln w="762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>
              <a:endCxn id="36" idx="2"/>
            </p:cNvCxnSpPr>
            <p:nvPr/>
          </p:nvCxnSpPr>
          <p:spPr>
            <a:xfrm rot="16200000" flipH="1">
              <a:off x="3574823" y="4197577"/>
              <a:ext cx="965654" cy="495300"/>
            </a:xfrm>
            <a:prstGeom prst="line">
              <a:avLst/>
            </a:prstGeom>
            <a:ln w="762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 rot="10800000" flipV="1">
              <a:off x="3810000" y="3276600"/>
              <a:ext cx="1524000" cy="1371600"/>
            </a:xfrm>
            <a:prstGeom prst="line">
              <a:avLst/>
            </a:prstGeom>
            <a:ln w="762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10800000" flipV="1">
              <a:off x="3810000" y="2971800"/>
              <a:ext cx="990600" cy="838200"/>
            </a:xfrm>
            <a:prstGeom prst="line">
              <a:avLst/>
            </a:prstGeom>
            <a:ln w="762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>
              <a:stCxn id="36" idx="5"/>
            </p:cNvCxnSpPr>
            <p:nvPr/>
          </p:nvCxnSpPr>
          <p:spPr>
            <a:xfrm rot="16200000" flipH="1" flipV="1">
              <a:off x="3841523" y="2584223"/>
              <a:ext cx="432254" cy="495300"/>
            </a:xfrm>
            <a:prstGeom prst="line">
              <a:avLst/>
            </a:prstGeom>
            <a:ln w="762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>
              <a:endCxn id="36" idx="2"/>
            </p:cNvCxnSpPr>
            <p:nvPr/>
          </p:nvCxnSpPr>
          <p:spPr>
            <a:xfrm rot="10800000" flipV="1">
              <a:off x="4305300" y="3962400"/>
              <a:ext cx="1104900" cy="965654"/>
            </a:xfrm>
            <a:prstGeom prst="line">
              <a:avLst/>
            </a:prstGeom>
            <a:ln w="762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rot="10800000" flipV="1">
              <a:off x="4850970" y="4800600"/>
              <a:ext cx="559231" cy="468824"/>
            </a:xfrm>
            <a:prstGeom prst="line">
              <a:avLst/>
            </a:prstGeom>
            <a:ln w="7620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3" name="Slide Number Placeholder 1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12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ransition advTm="680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Computational decoding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>
                <a:solidFill>
                  <a:schemeClr val="bg1">
                    <a:lumMod val="65000"/>
                  </a:schemeClr>
                </a:solidFill>
              </a:rPr>
              <a:t>Glare estimation</a:t>
            </a:r>
          </a:p>
          <a:p>
            <a:r>
              <a:rPr lang="en-CA" dirty="0" smtClean="0">
                <a:solidFill>
                  <a:schemeClr val="bg1">
                    <a:lumMod val="65000"/>
                  </a:schemeClr>
                </a:solidFill>
              </a:rPr>
              <a:t>Glare removal</a:t>
            </a:r>
          </a:p>
          <a:p>
            <a:r>
              <a:rPr lang="en-CA" dirty="0" smtClean="0">
                <a:solidFill>
                  <a:schemeClr val="bg1">
                    <a:lumMod val="65000"/>
                  </a:schemeClr>
                </a:solidFill>
              </a:rPr>
              <a:t>Tomography</a:t>
            </a:r>
            <a:endParaRPr lang="en-CA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629400"/>
            <a:ext cx="2133600" cy="228600"/>
          </a:xfrm>
        </p:spPr>
        <p:txBody>
          <a:bodyPr/>
          <a:lstStyle/>
          <a:p>
            <a:fld id="{4D750AA1-C0D4-42E0-9FD8-B7F3273C721C}" type="slidenum">
              <a:rPr lang="en-US" smtClean="0"/>
              <a:pPr/>
              <a:t>13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ransition advTm="844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228600" y="609600"/>
            <a:ext cx="8001000" cy="6019800"/>
          </a:xfrm>
        </p:spPr>
        <p:txBody>
          <a:bodyPr>
            <a:normAutofit/>
          </a:bodyPr>
          <a:lstStyle/>
          <a:p>
            <a:pPr>
              <a:buNone/>
            </a:pPr>
            <a:endParaRPr lang="en-CA" dirty="0" smtClean="0"/>
          </a:p>
          <a:p>
            <a:pPr>
              <a:buNone/>
            </a:pPr>
            <a:endParaRPr lang="en-CA" dirty="0" smtClean="0"/>
          </a:p>
          <a:p>
            <a:pPr>
              <a:buNone/>
            </a:pPr>
            <a:endParaRPr lang="en-CA" dirty="0" smtClean="0"/>
          </a:p>
          <a:p>
            <a:pPr>
              <a:buNone/>
            </a:pPr>
            <a:endParaRPr lang="en-CA" dirty="0" smtClean="0"/>
          </a:p>
          <a:p>
            <a:pPr>
              <a:buNone/>
            </a:pPr>
            <a:endParaRPr lang="en-CA" dirty="0" smtClean="0"/>
          </a:p>
          <a:p>
            <a:pPr>
              <a:buNone/>
            </a:pPr>
            <a:endParaRPr lang="en-CA" dirty="0" smtClean="0"/>
          </a:p>
          <a:p>
            <a:pPr lvl="0">
              <a:defRPr/>
            </a:pPr>
            <a:endParaRPr lang="en-CA" sz="4400" dirty="0" smtClean="0"/>
          </a:p>
          <a:p>
            <a:pPr lvl="0">
              <a:defRPr/>
            </a:pPr>
            <a:endParaRPr lang="en-CA" dirty="0" smtClean="0"/>
          </a:p>
          <a:p>
            <a:pPr lvl="0">
              <a:defRPr/>
            </a:pPr>
            <a:endParaRPr lang="en-CA" dirty="0" smtClean="0"/>
          </a:p>
          <a:p>
            <a:pPr lvl="0">
              <a:defRPr/>
            </a:pPr>
            <a:r>
              <a:rPr lang="en-CA" dirty="0" smtClean="0"/>
              <a:t>Collection of 1D filters</a:t>
            </a:r>
            <a:r>
              <a:rPr lang="en-CA" dirty="0" smtClean="0">
                <a:solidFill>
                  <a:srgbClr val="00FF00"/>
                </a:solidFill>
                <a:sym typeface="Wingdings"/>
              </a:rPr>
              <a:t> </a:t>
            </a:r>
            <a:r>
              <a:rPr lang="en-CA" dirty="0" smtClean="0">
                <a:solidFill>
                  <a:srgbClr val="FFFF00"/>
                </a:solidFill>
                <a:sym typeface="Wingdings"/>
              </a:rPr>
              <a:t></a:t>
            </a:r>
            <a:r>
              <a:rPr lang="en-CA" dirty="0" smtClean="0">
                <a:solidFill>
                  <a:srgbClr val="FFFF00"/>
                </a:solidFill>
              </a:rPr>
              <a:t> </a:t>
            </a:r>
            <a:r>
              <a:rPr lang="en-CA" b="1" dirty="0" smtClean="0">
                <a:solidFill>
                  <a:srgbClr val="FFFF00"/>
                </a:solidFill>
              </a:rPr>
              <a:t>only 1D processing</a:t>
            </a:r>
          </a:p>
          <a:p>
            <a:pPr lvl="1">
              <a:defRPr/>
            </a:pPr>
            <a:r>
              <a:rPr lang="en-CA" dirty="0" smtClean="0"/>
              <a:t>Possible to process one row at a time</a:t>
            </a:r>
            <a:endParaRPr lang="en-CA" dirty="0">
              <a:solidFill>
                <a:srgbClr val="00B0F0"/>
              </a:solidFill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0"/>
            <a:ext cx="7103808" cy="533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Parallelogram 9"/>
          <p:cNvSpPr/>
          <p:nvPr/>
        </p:nvSpPr>
        <p:spPr>
          <a:xfrm rot="5400000">
            <a:off x="5938763" y="1790700"/>
            <a:ext cx="3352800" cy="1600200"/>
          </a:xfrm>
          <a:prstGeom prst="parallelogram">
            <a:avLst>
              <a:gd name="adj" fmla="val 65476"/>
            </a:avLst>
          </a:prstGeom>
          <a:solidFill>
            <a:schemeClr val="bg1">
              <a:lumMod val="5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6781800" y="838198"/>
            <a:ext cx="1676401" cy="3581401"/>
            <a:chOff x="6781800" y="838198"/>
            <a:chExt cx="1676401" cy="3581401"/>
          </a:xfrm>
        </p:grpSpPr>
        <p:cxnSp>
          <p:nvCxnSpPr>
            <p:cNvPr id="12" name="Straight Connector 11"/>
            <p:cNvCxnSpPr/>
            <p:nvPr/>
          </p:nvCxnSpPr>
          <p:spPr>
            <a:xfrm rot="5400000">
              <a:off x="6324600" y="2590800"/>
              <a:ext cx="2590800" cy="1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0800000" flipV="1">
              <a:off x="6781800" y="1905000"/>
              <a:ext cx="1676400" cy="1371600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5829300" y="1790699"/>
              <a:ext cx="3581401" cy="1676400"/>
            </a:xfrm>
            <a:prstGeom prst="line">
              <a:avLst/>
            </a:prstGeom>
            <a:ln w="762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Filter point spread function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3" name="Parallelogram 32"/>
          <p:cNvSpPr/>
          <p:nvPr/>
        </p:nvSpPr>
        <p:spPr>
          <a:xfrm rot="5400000">
            <a:off x="6896100" y="1638300"/>
            <a:ext cx="1371600" cy="1905000"/>
          </a:xfrm>
          <a:prstGeom prst="parallelogram">
            <a:avLst>
              <a:gd name="adj" fmla="val 9100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 rot="20626150">
            <a:off x="7556710" y="2520307"/>
            <a:ext cx="113579" cy="15615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6594566" y="396240"/>
            <a:ext cx="2046514" cy="4450080"/>
            <a:chOff x="6594566" y="396240"/>
            <a:chExt cx="2046514" cy="4450080"/>
          </a:xfrm>
        </p:grpSpPr>
        <p:sp>
          <p:nvSpPr>
            <p:cNvPr id="23" name="Parallelogram 22"/>
            <p:cNvSpPr/>
            <p:nvPr/>
          </p:nvSpPr>
          <p:spPr>
            <a:xfrm rot="5400000">
              <a:off x="6659880" y="2865120"/>
              <a:ext cx="3733800" cy="228600"/>
            </a:xfrm>
            <a:prstGeom prst="parallelogram">
              <a:avLst>
                <a:gd name="adj" fmla="val 65476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0" name="Parallelogram 29"/>
            <p:cNvSpPr/>
            <p:nvPr/>
          </p:nvSpPr>
          <p:spPr>
            <a:xfrm rot="5400000">
              <a:off x="4841966" y="2148840"/>
              <a:ext cx="3733800" cy="228600"/>
            </a:xfrm>
            <a:prstGeom prst="parallelogram">
              <a:avLst>
                <a:gd name="adj" fmla="val 65476"/>
              </a:avLst>
            </a:prstGeom>
            <a:solidFill>
              <a:schemeClr val="tx1"/>
            </a:solidFill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1" name="Parallelogram 30"/>
            <p:cNvSpPr/>
            <p:nvPr/>
          </p:nvSpPr>
          <p:spPr>
            <a:xfrm rot="5400000">
              <a:off x="6934200" y="2979420"/>
              <a:ext cx="1447800" cy="1828800"/>
            </a:xfrm>
            <a:prstGeom prst="parallelogram">
              <a:avLst>
                <a:gd name="adj" fmla="val 82554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32" name="Parallelogram 31"/>
            <p:cNvSpPr/>
            <p:nvPr/>
          </p:nvSpPr>
          <p:spPr>
            <a:xfrm rot="5400000">
              <a:off x="6972300" y="457200"/>
              <a:ext cx="1447800" cy="1828800"/>
            </a:xfrm>
            <a:prstGeom prst="parallelogram">
              <a:avLst>
                <a:gd name="adj" fmla="val 82554"/>
              </a:avLst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7162800" y="3962400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Sensor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-569266" y="2093268"/>
            <a:ext cx="2362200" cy="46166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chemeClr val="bg1">
                    <a:lumMod val="50000"/>
                  </a:schemeClr>
                </a:solidFill>
              </a:rPr>
              <a:t>Log magnitude</a:t>
            </a:r>
            <a:endParaRPr lang="en-US" sz="1600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advTm="2886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228600" y="5410200"/>
            <a:ext cx="8915400" cy="1447799"/>
          </a:xfrm>
        </p:spPr>
        <p:txBody>
          <a:bodyPr>
            <a:normAutofit/>
          </a:bodyPr>
          <a:lstStyle/>
          <a:p>
            <a:pPr lvl="0">
              <a:buNone/>
              <a:defRPr/>
            </a:pPr>
            <a:r>
              <a:rPr lang="en-CA" b="1" dirty="0" smtClean="0">
                <a:solidFill>
                  <a:srgbClr val="00B0F0"/>
                </a:solidFill>
              </a:rPr>
              <a:t>Dirac peak preserves spatial frequencies =&gt; invertible</a:t>
            </a:r>
          </a:p>
          <a:p>
            <a:pPr>
              <a:buNone/>
              <a:defRPr/>
            </a:pPr>
            <a:r>
              <a:rPr lang="en-CA" b="1" dirty="0" smtClean="0">
                <a:solidFill>
                  <a:srgbClr val="00FF00"/>
                </a:solidFill>
              </a:rPr>
              <a:t>Glare falloff encodes brightness</a:t>
            </a:r>
          </a:p>
          <a:p>
            <a:pPr lvl="0">
              <a:buNone/>
              <a:defRPr/>
            </a:pPr>
            <a:endParaRPr lang="en-CA" dirty="0" smtClean="0"/>
          </a:p>
          <a:p>
            <a:pPr lvl="0">
              <a:buNone/>
              <a:defRPr/>
            </a:pPr>
            <a:endParaRPr lang="en-CA" dirty="0" smtClean="0"/>
          </a:p>
          <a:p>
            <a:pPr lvl="0">
              <a:buNone/>
              <a:defRPr/>
            </a:pPr>
            <a:endParaRPr lang="en-CA" dirty="0" smtClean="0"/>
          </a:p>
          <a:p>
            <a:pPr lvl="0">
              <a:defRPr/>
            </a:pPr>
            <a:endParaRPr lang="en-CA" sz="4400" dirty="0" smtClean="0"/>
          </a:p>
          <a:p>
            <a:pPr lvl="0">
              <a:defRPr/>
            </a:pPr>
            <a:endParaRPr lang="en-CA" dirty="0" smtClean="0"/>
          </a:p>
          <a:p>
            <a:pPr lvl="0">
              <a:defRPr/>
            </a:pPr>
            <a:endParaRPr lang="en-CA" dirty="0" smtClean="0"/>
          </a:p>
          <a:p>
            <a:pPr lvl="0">
              <a:defRPr/>
            </a:pPr>
            <a:endParaRPr lang="en-CA" dirty="0" smtClean="0"/>
          </a:p>
          <a:p>
            <a:pPr lvl="0">
              <a:defRPr/>
            </a:pPr>
            <a:endParaRPr lang="en-CA" dirty="0" smtClean="0"/>
          </a:p>
          <a:p>
            <a:pPr>
              <a:buNone/>
            </a:pPr>
            <a:endParaRPr lang="en-CA" dirty="0"/>
          </a:p>
        </p:txBody>
      </p:sp>
      <p:sp>
        <p:nvSpPr>
          <p:cNvPr id="16" name="Content Placeholder 14"/>
          <p:cNvSpPr txBox="1">
            <a:spLocks/>
          </p:cNvSpPr>
          <p:nvPr/>
        </p:nvSpPr>
        <p:spPr>
          <a:xfrm>
            <a:off x="4038600" y="4876800"/>
            <a:ext cx="35052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Linear in log space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199106" y="1896533"/>
            <a:ext cx="7801894" cy="3048000"/>
            <a:chOff x="457201" y="1905000"/>
            <a:chExt cx="7801894" cy="304800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4" cstate="print">
              <a:lum bright="18000" contrast="35000"/>
            </a:blip>
            <a:srcRect/>
            <a:stretch>
              <a:fillRect/>
            </a:stretch>
          </p:blipFill>
          <p:spPr bwMode="auto">
            <a:xfrm>
              <a:off x="914400" y="1905000"/>
              <a:ext cx="5981700" cy="2886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7649495" y="4428067"/>
              <a:ext cx="609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</a:rPr>
                <a:t>X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rot="5400000" flipH="1" flipV="1">
              <a:off x="-114300" y="3543300"/>
              <a:ext cx="2819400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 rot="16200000">
              <a:off x="-534256" y="2981123"/>
              <a:ext cx="25061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chemeClr val="bg1">
                      <a:lumMod val="50000"/>
                    </a:schemeClr>
                  </a:solidFill>
                </a:rPr>
                <a:t>Log magnitude</a:t>
              </a:r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1219200" y="4572000"/>
              <a:ext cx="6400800" cy="0"/>
            </a:xfrm>
            <a:prstGeom prst="line">
              <a:avLst/>
            </a:prstGeom>
            <a:ln w="25400">
              <a:solidFill>
                <a:schemeClr val="bg1">
                  <a:lumMod val="50000"/>
                </a:schemeClr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Filter point spread function – 1D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6" name="Chevron 35"/>
          <p:cNvSpPr/>
          <p:nvPr/>
        </p:nvSpPr>
        <p:spPr>
          <a:xfrm rot="16200000">
            <a:off x="3471335" y="1176866"/>
            <a:ext cx="677333" cy="5638800"/>
          </a:xfrm>
          <a:prstGeom prst="chevron">
            <a:avLst>
              <a:gd name="adj" fmla="val 88333"/>
            </a:avLst>
          </a:prstGeom>
          <a:solidFill>
            <a:srgbClr val="00FF0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776033" y="1896533"/>
            <a:ext cx="67937" cy="1828800"/>
          </a:xfrm>
          <a:prstGeom prst="rect">
            <a:avLst/>
          </a:prstGeom>
          <a:solidFill>
            <a:srgbClr val="00B0F0">
              <a:alpha val="4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0" name="Content Placeholder 14"/>
          <p:cNvSpPr txBox="1">
            <a:spLocks/>
          </p:cNvSpPr>
          <p:nvPr/>
        </p:nvSpPr>
        <p:spPr>
          <a:xfrm>
            <a:off x="1981200" y="4876800"/>
            <a:ext cx="26670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Dirac peak</a:t>
            </a:r>
          </a:p>
        </p:txBody>
      </p:sp>
      <p:cxnSp>
        <p:nvCxnSpPr>
          <p:cNvPr id="51" name="Straight Connector 50"/>
          <p:cNvCxnSpPr/>
          <p:nvPr/>
        </p:nvCxnSpPr>
        <p:spPr>
          <a:xfrm rot="5400000" flipH="1" flipV="1">
            <a:off x="2247900" y="3467100"/>
            <a:ext cx="2514600" cy="457200"/>
          </a:xfrm>
          <a:prstGeom prst="line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 flipH="1" flipV="1">
            <a:off x="5429320" y="4392014"/>
            <a:ext cx="541866" cy="122907"/>
          </a:xfrm>
          <a:prstGeom prst="line">
            <a:avLst/>
          </a:prstGeom>
          <a:ln w="25400">
            <a:solidFill>
              <a:srgbClr val="00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Content Placeholder 14"/>
          <p:cNvSpPr txBox="1">
            <a:spLocks/>
          </p:cNvSpPr>
          <p:nvPr/>
        </p:nvSpPr>
        <p:spPr>
          <a:xfrm>
            <a:off x="3581400" y="2514600"/>
            <a:ext cx="2209800" cy="685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/>
          <a:p>
            <a:pPr marL="742950" marR="0" lvl="1" indent="-28575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 orders of magnitude</a:t>
            </a:r>
          </a:p>
        </p:txBody>
      </p:sp>
      <p:sp>
        <p:nvSpPr>
          <p:cNvPr id="31" name="Right Brace 30"/>
          <p:cNvSpPr/>
          <p:nvPr/>
        </p:nvSpPr>
        <p:spPr>
          <a:xfrm>
            <a:off x="4114800" y="1905000"/>
            <a:ext cx="304800" cy="1752600"/>
          </a:xfrm>
          <a:prstGeom prst="rightBrace">
            <a:avLst>
              <a:gd name="adj1" fmla="val 32062"/>
              <a:gd name="adj2" fmla="val 50000"/>
            </a:avLst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>
              <a:solidFill>
                <a:schemeClr val="bg1"/>
              </a:solidFill>
            </a:endParaRPr>
          </a:p>
        </p:txBody>
      </p:sp>
      <p:grpSp>
        <p:nvGrpSpPr>
          <p:cNvPr id="93" name="Group 92"/>
          <p:cNvGrpSpPr/>
          <p:nvPr/>
        </p:nvGrpSpPr>
        <p:grpSpPr>
          <a:xfrm>
            <a:off x="9525000" y="685800"/>
            <a:ext cx="2244634" cy="4450080"/>
            <a:chOff x="6594566" y="396240"/>
            <a:chExt cx="2244634" cy="4450080"/>
          </a:xfrm>
        </p:grpSpPr>
        <p:sp>
          <p:nvSpPr>
            <p:cNvPr id="80" name="Parallelogram 79"/>
            <p:cNvSpPr/>
            <p:nvPr/>
          </p:nvSpPr>
          <p:spPr>
            <a:xfrm rot="5400000">
              <a:off x="5938763" y="1790700"/>
              <a:ext cx="3352800" cy="1600200"/>
            </a:xfrm>
            <a:prstGeom prst="parallelogram">
              <a:avLst>
                <a:gd name="adj" fmla="val 65476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5" name="Parallelogram 84"/>
            <p:cNvSpPr/>
            <p:nvPr/>
          </p:nvSpPr>
          <p:spPr>
            <a:xfrm rot="5400000">
              <a:off x="6896100" y="1638300"/>
              <a:ext cx="1371600" cy="1905000"/>
            </a:xfrm>
            <a:prstGeom prst="parallelogram">
              <a:avLst>
                <a:gd name="adj" fmla="val 91008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6" name="Oval 85"/>
            <p:cNvSpPr/>
            <p:nvPr/>
          </p:nvSpPr>
          <p:spPr>
            <a:xfrm rot="20626150">
              <a:off x="7556710" y="2520307"/>
              <a:ext cx="113579" cy="15615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6594566" y="396240"/>
              <a:ext cx="2046514" cy="4450080"/>
              <a:chOff x="6594566" y="396240"/>
              <a:chExt cx="2046514" cy="4450080"/>
            </a:xfrm>
          </p:grpSpPr>
          <p:sp>
            <p:nvSpPr>
              <p:cNvPr id="88" name="Parallelogram 87"/>
              <p:cNvSpPr/>
              <p:nvPr/>
            </p:nvSpPr>
            <p:spPr>
              <a:xfrm rot="5400000">
                <a:off x="6659880" y="2865120"/>
                <a:ext cx="3733800" cy="228600"/>
              </a:xfrm>
              <a:prstGeom prst="parallelogram">
                <a:avLst>
                  <a:gd name="adj" fmla="val 65476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Parallelogram 88"/>
              <p:cNvSpPr/>
              <p:nvPr/>
            </p:nvSpPr>
            <p:spPr>
              <a:xfrm rot="5400000">
                <a:off x="4841966" y="2148840"/>
                <a:ext cx="3733800" cy="228600"/>
              </a:xfrm>
              <a:prstGeom prst="parallelogram">
                <a:avLst>
                  <a:gd name="adj" fmla="val 65476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90" name="Parallelogram 89"/>
              <p:cNvSpPr/>
              <p:nvPr/>
            </p:nvSpPr>
            <p:spPr>
              <a:xfrm rot="5400000">
                <a:off x="6934200" y="2979420"/>
                <a:ext cx="1447800" cy="1828800"/>
              </a:xfrm>
              <a:prstGeom prst="parallelogram">
                <a:avLst>
                  <a:gd name="adj" fmla="val 82554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91" name="Parallelogram 90"/>
              <p:cNvSpPr/>
              <p:nvPr/>
            </p:nvSpPr>
            <p:spPr>
              <a:xfrm rot="5400000">
                <a:off x="6972300" y="457200"/>
                <a:ext cx="1447800" cy="1828800"/>
              </a:xfrm>
              <a:prstGeom prst="parallelogram">
                <a:avLst>
                  <a:gd name="adj" fmla="val 82554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92" name="TextBox 91"/>
            <p:cNvSpPr txBox="1"/>
            <p:nvPr/>
          </p:nvSpPr>
          <p:spPr>
            <a:xfrm>
              <a:off x="7162800" y="3962400"/>
              <a:ext cx="1676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</a:rPr>
                <a:t>Sensor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94" name="Slide Number Placeholder 9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66" name="Group 65"/>
          <p:cNvGrpSpPr/>
          <p:nvPr/>
        </p:nvGrpSpPr>
        <p:grpSpPr>
          <a:xfrm>
            <a:off x="6594566" y="396240"/>
            <a:ext cx="2244634" cy="4450080"/>
            <a:chOff x="6594566" y="396240"/>
            <a:chExt cx="2244634" cy="4450080"/>
          </a:xfrm>
        </p:grpSpPr>
        <p:sp>
          <p:nvSpPr>
            <p:cNvPr id="52" name="Parallelogram 51"/>
            <p:cNvSpPr/>
            <p:nvPr/>
          </p:nvSpPr>
          <p:spPr>
            <a:xfrm rot="5400000">
              <a:off x="5938763" y="1790700"/>
              <a:ext cx="3352800" cy="1600200"/>
            </a:xfrm>
            <a:prstGeom prst="parallelogram">
              <a:avLst>
                <a:gd name="adj" fmla="val 65476"/>
              </a:avLst>
            </a:prstGeom>
            <a:solidFill>
              <a:schemeClr val="bg1">
                <a:lumMod val="50000"/>
              </a:schemeClr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6781800" y="838198"/>
              <a:ext cx="1676401" cy="3581401"/>
              <a:chOff x="6781800" y="838198"/>
              <a:chExt cx="1676401" cy="3581401"/>
            </a:xfrm>
          </p:grpSpPr>
          <p:cxnSp>
            <p:nvCxnSpPr>
              <p:cNvPr id="54" name="Straight Connector 53"/>
              <p:cNvCxnSpPr/>
              <p:nvPr/>
            </p:nvCxnSpPr>
            <p:spPr>
              <a:xfrm rot="5400000">
                <a:off x="6324600" y="2590800"/>
                <a:ext cx="2590800" cy="1"/>
              </a:xfrm>
              <a:prstGeom prst="line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 rot="10800000" flipV="1">
                <a:off x="6781800" y="1905000"/>
                <a:ext cx="1676400" cy="1371600"/>
              </a:xfrm>
              <a:prstGeom prst="line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rot="16200000" flipH="1">
                <a:off x="5829300" y="1790699"/>
                <a:ext cx="3581401" cy="1676400"/>
              </a:xfrm>
              <a:prstGeom prst="line">
                <a:avLst/>
              </a:prstGeom>
              <a:ln w="7620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Parallelogram 56"/>
            <p:cNvSpPr/>
            <p:nvPr/>
          </p:nvSpPr>
          <p:spPr>
            <a:xfrm rot="5400000">
              <a:off x="6896100" y="1638300"/>
              <a:ext cx="1371600" cy="1905000"/>
            </a:xfrm>
            <a:prstGeom prst="parallelogram">
              <a:avLst>
                <a:gd name="adj" fmla="val 91008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58" name="Oval 57"/>
            <p:cNvSpPr/>
            <p:nvPr/>
          </p:nvSpPr>
          <p:spPr>
            <a:xfrm rot="20626150">
              <a:off x="7556710" y="2520307"/>
              <a:ext cx="113579" cy="156152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6594566" y="396240"/>
              <a:ext cx="2046514" cy="4450080"/>
              <a:chOff x="6594566" y="396240"/>
              <a:chExt cx="2046514" cy="4450080"/>
            </a:xfrm>
          </p:grpSpPr>
          <p:sp>
            <p:nvSpPr>
              <p:cNvPr id="60" name="Parallelogram 59"/>
              <p:cNvSpPr/>
              <p:nvPr/>
            </p:nvSpPr>
            <p:spPr>
              <a:xfrm rot="5400000">
                <a:off x="6659880" y="2865120"/>
                <a:ext cx="3733800" cy="228600"/>
              </a:xfrm>
              <a:prstGeom prst="parallelogram">
                <a:avLst>
                  <a:gd name="adj" fmla="val 65476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1" name="Parallelogram 60"/>
              <p:cNvSpPr/>
              <p:nvPr/>
            </p:nvSpPr>
            <p:spPr>
              <a:xfrm rot="5400000">
                <a:off x="4841966" y="2148840"/>
                <a:ext cx="3733800" cy="228600"/>
              </a:xfrm>
              <a:prstGeom prst="parallelogram">
                <a:avLst>
                  <a:gd name="adj" fmla="val 65476"/>
                </a:avLst>
              </a:prstGeom>
              <a:solidFill>
                <a:schemeClr val="tx1"/>
              </a:solidFill>
              <a:ln>
                <a:noFill/>
              </a:ln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Parallelogram 61"/>
              <p:cNvSpPr/>
              <p:nvPr/>
            </p:nvSpPr>
            <p:spPr>
              <a:xfrm rot="5400000">
                <a:off x="6934200" y="2979420"/>
                <a:ext cx="1447800" cy="1828800"/>
              </a:xfrm>
              <a:prstGeom prst="parallelogram">
                <a:avLst>
                  <a:gd name="adj" fmla="val 82554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64" name="Parallelogram 63"/>
              <p:cNvSpPr/>
              <p:nvPr/>
            </p:nvSpPr>
            <p:spPr>
              <a:xfrm rot="5400000">
                <a:off x="6972300" y="457200"/>
                <a:ext cx="1447800" cy="1828800"/>
              </a:xfrm>
              <a:prstGeom prst="parallelogram">
                <a:avLst>
                  <a:gd name="adj" fmla="val 82554"/>
                </a:avLst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5" name="TextBox 64"/>
            <p:cNvSpPr txBox="1"/>
            <p:nvPr/>
          </p:nvSpPr>
          <p:spPr>
            <a:xfrm>
              <a:off x="7162800" y="3962400"/>
              <a:ext cx="1676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sp>
        <p:nvSpPr>
          <p:cNvPr id="67" name="Freeform 66"/>
          <p:cNvSpPr/>
          <p:nvPr/>
        </p:nvSpPr>
        <p:spPr>
          <a:xfrm>
            <a:off x="6705599" y="1828800"/>
            <a:ext cx="1828801" cy="1600200"/>
          </a:xfrm>
          <a:custGeom>
            <a:avLst/>
            <a:gdLst>
              <a:gd name="connsiteX0" fmla="*/ 1937288 w 1937288"/>
              <a:gd name="connsiteY0" fmla="*/ 1627322 h 1627322"/>
              <a:gd name="connsiteX1" fmla="*/ 0 w 1937288"/>
              <a:gd name="connsiteY1" fmla="*/ 371960 h 1627322"/>
              <a:gd name="connsiteX2" fmla="*/ 15498 w 1937288"/>
              <a:gd name="connsiteY2" fmla="*/ 0 h 1627322"/>
              <a:gd name="connsiteX3" fmla="*/ 1875295 w 1937288"/>
              <a:gd name="connsiteY3" fmla="*/ 1208868 h 1627322"/>
              <a:gd name="connsiteX4" fmla="*/ 1844298 w 1937288"/>
              <a:gd name="connsiteY4" fmla="*/ 1565329 h 1627322"/>
              <a:gd name="connsiteX0" fmla="*/ 1937288 w 1937288"/>
              <a:gd name="connsiteY0" fmla="*/ 1627322 h 1631197"/>
              <a:gd name="connsiteX1" fmla="*/ 0 w 1937288"/>
              <a:gd name="connsiteY1" fmla="*/ 371960 h 1631197"/>
              <a:gd name="connsiteX2" fmla="*/ 15498 w 1937288"/>
              <a:gd name="connsiteY2" fmla="*/ 0 h 1631197"/>
              <a:gd name="connsiteX3" fmla="*/ 1875295 w 1937288"/>
              <a:gd name="connsiteY3" fmla="*/ 1208868 h 1631197"/>
              <a:gd name="connsiteX4" fmla="*/ 1885627 w 1937288"/>
              <a:gd name="connsiteY4" fmla="*/ 1631197 h 1631197"/>
              <a:gd name="connsiteX0" fmla="*/ 1937288 w 1961827"/>
              <a:gd name="connsiteY0" fmla="*/ 1627322 h 1631197"/>
              <a:gd name="connsiteX1" fmla="*/ 0 w 1961827"/>
              <a:gd name="connsiteY1" fmla="*/ 371960 h 1631197"/>
              <a:gd name="connsiteX2" fmla="*/ 15498 w 1961827"/>
              <a:gd name="connsiteY2" fmla="*/ 0 h 1631197"/>
              <a:gd name="connsiteX3" fmla="*/ 1961827 w 1961827"/>
              <a:gd name="connsiteY3" fmla="*/ 1250197 h 1631197"/>
              <a:gd name="connsiteX4" fmla="*/ 1885627 w 1961827"/>
              <a:gd name="connsiteY4" fmla="*/ 1631197 h 1631197"/>
              <a:gd name="connsiteX0" fmla="*/ 1937288 w 1961827"/>
              <a:gd name="connsiteY0" fmla="*/ 1627322 h 1631197"/>
              <a:gd name="connsiteX1" fmla="*/ 0 w 1961827"/>
              <a:gd name="connsiteY1" fmla="*/ 371960 h 1631197"/>
              <a:gd name="connsiteX2" fmla="*/ 15498 w 1961827"/>
              <a:gd name="connsiteY2" fmla="*/ 0 h 1631197"/>
              <a:gd name="connsiteX3" fmla="*/ 1961827 w 1961827"/>
              <a:gd name="connsiteY3" fmla="*/ 1250197 h 1631197"/>
              <a:gd name="connsiteX4" fmla="*/ 1961827 w 1961827"/>
              <a:gd name="connsiteY4" fmla="*/ 1631197 h 1631197"/>
              <a:gd name="connsiteX0" fmla="*/ 1956661 w 1981200"/>
              <a:gd name="connsiteY0" fmla="*/ 1672525 h 1676400"/>
              <a:gd name="connsiteX1" fmla="*/ 19373 w 1981200"/>
              <a:gd name="connsiteY1" fmla="*/ 417163 h 1676400"/>
              <a:gd name="connsiteX2" fmla="*/ 0 w 1981200"/>
              <a:gd name="connsiteY2" fmla="*/ 0 h 1676400"/>
              <a:gd name="connsiteX3" fmla="*/ 1981200 w 1981200"/>
              <a:gd name="connsiteY3" fmla="*/ 1295400 h 1676400"/>
              <a:gd name="connsiteX4" fmla="*/ 1981200 w 1981200"/>
              <a:gd name="connsiteY4" fmla="*/ 1676400 h 1676400"/>
              <a:gd name="connsiteX0" fmla="*/ 1956661 w 1981200"/>
              <a:gd name="connsiteY0" fmla="*/ 1672525 h 1676400"/>
              <a:gd name="connsiteX1" fmla="*/ 19373 w 1981200"/>
              <a:gd name="connsiteY1" fmla="*/ 417163 h 1676400"/>
              <a:gd name="connsiteX2" fmla="*/ 0 w 1981200"/>
              <a:gd name="connsiteY2" fmla="*/ 0 h 1676400"/>
              <a:gd name="connsiteX3" fmla="*/ 1981200 w 1981200"/>
              <a:gd name="connsiteY3" fmla="*/ 1295400 h 1676400"/>
              <a:gd name="connsiteX4" fmla="*/ 1981200 w 1981200"/>
              <a:gd name="connsiteY4" fmla="*/ 1676400 h 1676400"/>
              <a:gd name="connsiteX0" fmla="*/ 1956661 w 1981200"/>
              <a:gd name="connsiteY0" fmla="*/ 1672525 h 1676400"/>
              <a:gd name="connsiteX1" fmla="*/ 0 w 1981200"/>
              <a:gd name="connsiteY1" fmla="*/ 381000 h 1676400"/>
              <a:gd name="connsiteX2" fmla="*/ 0 w 1981200"/>
              <a:gd name="connsiteY2" fmla="*/ 0 h 1676400"/>
              <a:gd name="connsiteX3" fmla="*/ 1981200 w 1981200"/>
              <a:gd name="connsiteY3" fmla="*/ 1295400 h 1676400"/>
              <a:gd name="connsiteX4" fmla="*/ 1981200 w 1981200"/>
              <a:gd name="connsiteY4" fmla="*/ 1676400 h 1676400"/>
              <a:gd name="connsiteX0" fmla="*/ 1956661 w 1981200"/>
              <a:gd name="connsiteY0" fmla="*/ 1672525 h 1676400"/>
              <a:gd name="connsiteX1" fmla="*/ 76200 w 1981200"/>
              <a:gd name="connsiteY1" fmla="*/ 457200 h 1676400"/>
              <a:gd name="connsiteX2" fmla="*/ 0 w 1981200"/>
              <a:gd name="connsiteY2" fmla="*/ 0 h 1676400"/>
              <a:gd name="connsiteX3" fmla="*/ 1981200 w 1981200"/>
              <a:gd name="connsiteY3" fmla="*/ 1295400 h 1676400"/>
              <a:gd name="connsiteX4" fmla="*/ 1981200 w 1981200"/>
              <a:gd name="connsiteY4" fmla="*/ 1676400 h 1676400"/>
              <a:gd name="connsiteX0" fmla="*/ 1880461 w 1905000"/>
              <a:gd name="connsiteY0" fmla="*/ 1596325 h 1600200"/>
              <a:gd name="connsiteX1" fmla="*/ 0 w 1905000"/>
              <a:gd name="connsiteY1" fmla="*/ 381000 h 1600200"/>
              <a:gd name="connsiteX2" fmla="*/ 0 w 1905000"/>
              <a:gd name="connsiteY2" fmla="*/ 0 h 1600200"/>
              <a:gd name="connsiteX3" fmla="*/ 1905000 w 1905000"/>
              <a:gd name="connsiteY3" fmla="*/ 1219200 h 1600200"/>
              <a:gd name="connsiteX4" fmla="*/ 1905000 w 1905000"/>
              <a:gd name="connsiteY4" fmla="*/ 1600200 h 1600200"/>
              <a:gd name="connsiteX0" fmla="*/ 1880461 w 1905000"/>
              <a:gd name="connsiteY0" fmla="*/ 1596325 h 1600200"/>
              <a:gd name="connsiteX1" fmla="*/ 0 w 1905000"/>
              <a:gd name="connsiteY1" fmla="*/ 381000 h 1600200"/>
              <a:gd name="connsiteX2" fmla="*/ 0 w 1905000"/>
              <a:gd name="connsiteY2" fmla="*/ 0 h 1600200"/>
              <a:gd name="connsiteX3" fmla="*/ 1905000 w 1905000"/>
              <a:gd name="connsiteY3" fmla="*/ 1219200 h 1600200"/>
              <a:gd name="connsiteX4" fmla="*/ 1905000 w 1905000"/>
              <a:gd name="connsiteY4" fmla="*/ 1600200 h 1600200"/>
              <a:gd name="connsiteX0" fmla="*/ 1880461 w 1905000"/>
              <a:gd name="connsiteY0" fmla="*/ 1596325 h 1600200"/>
              <a:gd name="connsiteX1" fmla="*/ 0 w 1905000"/>
              <a:gd name="connsiteY1" fmla="*/ 381000 h 1600200"/>
              <a:gd name="connsiteX2" fmla="*/ 0 w 1905000"/>
              <a:gd name="connsiteY2" fmla="*/ 0 h 1600200"/>
              <a:gd name="connsiteX3" fmla="*/ 1828800 w 1905000"/>
              <a:gd name="connsiteY3" fmla="*/ 1143000 h 1600200"/>
              <a:gd name="connsiteX4" fmla="*/ 1905000 w 1905000"/>
              <a:gd name="connsiteY4" fmla="*/ 1600200 h 1600200"/>
              <a:gd name="connsiteX0" fmla="*/ 1880461 w 1880461"/>
              <a:gd name="connsiteY0" fmla="*/ 1596325 h 1600200"/>
              <a:gd name="connsiteX1" fmla="*/ 0 w 1880461"/>
              <a:gd name="connsiteY1" fmla="*/ 381000 h 1600200"/>
              <a:gd name="connsiteX2" fmla="*/ 0 w 1880461"/>
              <a:gd name="connsiteY2" fmla="*/ 0 h 1600200"/>
              <a:gd name="connsiteX3" fmla="*/ 1828800 w 1880461"/>
              <a:gd name="connsiteY3" fmla="*/ 1143000 h 1600200"/>
              <a:gd name="connsiteX4" fmla="*/ 1828800 w 1880461"/>
              <a:gd name="connsiteY4" fmla="*/ 1600200 h 1600200"/>
              <a:gd name="connsiteX0" fmla="*/ 1828801 w 1828801"/>
              <a:gd name="connsiteY0" fmla="*/ 1600200 h 1600200"/>
              <a:gd name="connsiteX1" fmla="*/ 0 w 1828801"/>
              <a:gd name="connsiteY1" fmla="*/ 381000 h 1600200"/>
              <a:gd name="connsiteX2" fmla="*/ 0 w 1828801"/>
              <a:gd name="connsiteY2" fmla="*/ 0 h 1600200"/>
              <a:gd name="connsiteX3" fmla="*/ 1828800 w 1828801"/>
              <a:gd name="connsiteY3" fmla="*/ 1143000 h 1600200"/>
              <a:gd name="connsiteX4" fmla="*/ 1828800 w 1828801"/>
              <a:gd name="connsiteY4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1" h="1600200">
                <a:moveTo>
                  <a:pt x="1828801" y="1600200"/>
                </a:moveTo>
                <a:lnTo>
                  <a:pt x="0" y="381000"/>
                </a:lnTo>
                <a:lnTo>
                  <a:pt x="0" y="0"/>
                </a:lnTo>
                <a:lnTo>
                  <a:pt x="1828800" y="1143000"/>
                </a:lnTo>
                <a:lnTo>
                  <a:pt x="1828800" y="1600200"/>
                </a:lnTo>
              </a:path>
            </a:pathLst>
          </a:cu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46" name="Straight Arrow Connector 45"/>
          <p:cNvCxnSpPr/>
          <p:nvPr/>
        </p:nvCxnSpPr>
        <p:spPr>
          <a:xfrm rot="10800000" flipV="1">
            <a:off x="6019800" y="2438400"/>
            <a:ext cx="1066800" cy="457200"/>
          </a:xfrm>
          <a:prstGeom prst="straightConnector1">
            <a:avLst/>
          </a:prstGeom>
          <a:ln w="508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5400000" flipH="1" flipV="1">
            <a:off x="2299543" y="3448795"/>
            <a:ext cx="2405062" cy="450949"/>
          </a:xfrm>
          <a:prstGeom prst="line">
            <a:avLst/>
          </a:prstGeom>
          <a:ln w="25400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ransition advTm="353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6" grpId="0" animBg="1"/>
      <p:bldP spid="37" grpId="0" animBg="1"/>
      <p:bldP spid="50" grpId="0"/>
      <p:bldP spid="30" grpId="0"/>
      <p:bldP spid="3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6595" y="1597617"/>
            <a:ext cx="1883206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667000" y="1524000"/>
            <a:ext cx="2286000" cy="300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Filter point spread function – 1D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7400" y="2362200"/>
            <a:ext cx="67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3400" y="2362200"/>
            <a:ext cx="746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US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28800" y="42672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4892040" y="762000"/>
            <a:ext cx="2042160" cy="4028420"/>
            <a:chOff x="6187440" y="533400"/>
            <a:chExt cx="2042160" cy="4028420"/>
          </a:xfrm>
        </p:grpSpPr>
        <p:sp>
          <p:nvSpPr>
            <p:cNvPr id="27" name="Chevron 26"/>
            <p:cNvSpPr/>
            <p:nvPr/>
          </p:nvSpPr>
          <p:spPr>
            <a:xfrm rot="16200000">
              <a:off x="6789420" y="2598420"/>
              <a:ext cx="685800" cy="1889760"/>
            </a:xfrm>
            <a:prstGeom prst="chevron">
              <a:avLst>
                <a:gd name="adj" fmla="val 85666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6248400" y="4038600"/>
              <a:ext cx="1905000" cy="1588"/>
            </a:xfrm>
            <a:prstGeom prst="straightConnector1">
              <a:avLst/>
            </a:prstGeom>
            <a:ln w="127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rot="5400000" flipH="1" flipV="1">
              <a:off x="5142706" y="2400300"/>
              <a:ext cx="3734594" cy="794"/>
            </a:xfrm>
            <a:prstGeom prst="straightConnector1">
              <a:avLst/>
            </a:prstGeom>
            <a:ln w="127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 rot="16200000">
              <a:off x="5824210" y="1186190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log</a:t>
              </a:r>
              <a:endPara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400800" y="2895600"/>
              <a:ext cx="609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β</a:t>
              </a:r>
              <a:endPara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620000" y="4038600"/>
              <a:ext cx="609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endPara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>
              <a:off x="6705600" y="3200400"/>
              <a:ext cx="304800" cy="1588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/>
          <p:cNvGrpSpPr/>
          <p:nvPr/>
        </p:nvGrpSpPr>
        <p:grpSpPr>
          <a:xfrm>
            <a:off x="2590800" y="762000"/>
            <a:ext cx="2133600" cy="4027626"/>
            <a:chOff x="3200400" y="534194"/>
            <a:chExt cx="2133600" cy="4027626"/>
          </a:xfrm>
        </p:grpSpPr>
        <p:sp>
          <p:nvSpPr>
            <p:cNvPr id="23" name="Rectangle 22"/>
            <p:cNvSpPr/>
            <p:nvPr/>
          </p:nvSpPr>
          <p:spPr>
            <a:xfrm>
              <a:off x="4191000" y="1524794"/>
              <a:ext cx="76200" cy="2590006"/>
            </a:xfrm>
            <a:prstGeom prst="rect">
              <a:avLst/>
            </a:prstGeom>
            <a:solidFill>
              <a:srgbClr val="00B0F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3200400" y="4039394"/>
              <a:ext cx="2057400" cy="794"/>
            </a:xfrm>
            <a:prstGeom prst="straightConnector1">
              <a:avLst/>
            </a:prstGeom>
            <a:ln w="127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 flipH="1" flipV="1">
              <a:off x="2171303" y="2400697"/>
              <a:ext cx="3733800" cy="794"/>
            </a:xfrm>
            <a:prstGeom prst="straightConnector1">
              <a:avLst/>
            </a:prstGeom>
            <a:ln w="127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 rot="16200000">
              <a:off x="2852410" y="1186984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log</a:t>
              </a:r>
              <a:endPara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505200" y="1219994"/>
              <a:ext cx="609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α</a:t>
              </a:r>
              <a:endPara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724400" y="4038600"/>
              <a:ext cx="609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endPara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5" name="Straight Arrow Connector 64"/>
            <p:cNvCxnSpPr/>
            <p:nvPr/>
          </p:nvCxnSpPr>
          <p:spPr>
            <a:xfrm>
              <a:off x="3810000" y="1524794"/>
              <a:ext cx="224971" cy="1588"/>
            </a:xfrm>
            <a:prstGeom prst="straightConnector1">
              <a:avLst/>
            </a:prstGeom>
            <a:ln w="12700"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108857" y="762000"/>
            <a:ext cx="2177143" cy="3734594"/>
            <a:chOff x="108857" y="533400"/>
            <a:chExt cx="2177143" cy="3734594"/>
          </a:xfrm>
        </p:grpSpPr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-800100" y="2400300"/>
              <a:ext cx="3733800" cy="1588"/>
            </a:xfrm>
            <a:prstGeom prst="straightConnector1">
              <a:avLst/>
            </a:prstGeom>
            <a:ln w="127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304800" y="4038600"/>
              <a:ext cx="1981200" cy="1588"/>
            </a:xfrm>
            <a:prstGeom prst="straightConnector1">
              <a:avLst/>
            </a:prstGeom>
            <a:ln w="127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 rot="16200000">
              <a:off x="-119390" y="1186190"/>
              <a:ext cx="1828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log</a:t>
              </a:r>
              <a:endPara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8857" y="1074057"/>
              <a:ext cx="11277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α</a:t>
              </a:r>
              <a:r>
                <a:rPr lang="en-US" sz="2800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l-GR" sz="2800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β</a:t>
              </a:r>
              <a:endPara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228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228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2286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228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1504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553200" y="2362200"/>
            <a:ext cx="746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US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8" name="Group 87"/>
          <p:cNvGrpSpPr/>
          <p:nvPr/>
        </p:nvGrpSpPr>
        <p:grpSpPr>
          <a:xfrm>
            <a:off x="7010400" y="762000"/>
            <a:ext cx="2133600" cy="4028420"/>
            <a:chOff x="7010400" y="533400"/>
            <a:chExt cx="2133600" cy="4028420"/>
          </a:xfrm>
        </p:grpSpPr>
        <p:grpSp>
          <p:nvGrpSpPr>
            <p:cNvPr id="66" name="Group 65"/>
            <p:cNvGrpSpPr/>
            <p:nvPr/>
          </p:nvGrpSpPr>
          <p:grpSpPr>
            <a:xfrm>
              <a:off x="7010400" y="533400"/>
              <a:ext cx="2133600" cy="4028420"/>
              <a:chOff x="6096000" y="533400"/>
              <a:chExt cx="2133600" cy="4028420"/>
            </a:xfrm>
          </p:grpSpPr>
          <p:cxnSp>
            <p:nvCxnSpPr>
              <p:cNvPr id="68" name="Straight Arrow Connector 67"/>
              <p:cNvCxnSpPr/>
              <p:nvPr/>
            </p:nvCxnSpPr>
            <p:spPr>
              <a:xfrm>
                <a:off x="6096000" y="4038600"/>
                <a:ext cx="2057400" cy="1588"/>
              </a:xfrm>
              <a:prstGeom prst="straightConnector1">
                <a:avLst/>
              </a:prstGeom>
              <a:ln w="12700"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/>
              <p:cNvCxnSpPr/>
              <p:nvPr/>
            </p:nvCxnSpPr>
            <p:spPr>
              <a:xfrm rot="5400000" flipH="1" flipV="1">
                <a:off x="5180806" y="2362200"/>
                <a:ext cx="3658394" cy="794"/>
              </a:xfrm>
              <a:prstGeom prst="straightConnector1">
                <a:avLst/>
              </a:prstGeom>
              <a:ln w="12700"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69"/>
              <p:cNvSpPr txBox="1"/>
              <p:nvPr/>
            </p:nvSpPr>
            <p:spPr>
              <a:xfrm rot="16200000">
                <a:off x="5791200" y="1219200"/>
                <a:ext cx="1905000" cy="5334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8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linear</a:t>
                </a:r>
                <a:endParaRPr lang="en-US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7620000" y="4038600"/>
                <a:ext cx="609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X</a:t>
                </a:r>
                <a:endParaRPr lang="en-US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77" name="Freeform 76"/>
            <p:cNvSpPr/>
            <p:nvPr/>
          </p:nvSpPr>
          <p:spPr>
            <a:xfrm>
              <a:off x="7059168" y="4005072"/>
              <a:ext cx="1865376" cy="109728"/>
            </a:xfrm>
            <a:custGeom>
              <a:avLst/>
              <a:gdLst>
                <a:gd name="connsiteX0" fmla="*/ 0 w 1865376"/>
                <a:gd name="connsiteY0" fmla="*/ 54864 h 109728"/>
                <a:gd name="connsiteX1" fmla="*/ 109728 w 1865376"/>
                <a:gd name="connsiteY1" fmla="*/ 36576 h 109728"/>
                <a:gd name="connsiteX2" fmla="*/ 164592 w 1865376"/>
                <a:gd name="connsiteY2" fmla="*/ 18288 h 109728"/>
                <a:gd name="connsiteX3" fmla="*/ 329184 w 1865376"/>
                <a:gd name="connsiteY3" fmla="*/ 54864 h 109728"/>
                <a:gd name="connsiteX4" fmla="*/ 384048 w 1865376"/>
                <a:gd name="connsiteY4" fmla="*/ 91440 h 109728"/>
                <a:gd name="connsiteX5" fmla="*/ 585216 w 1865376"/>
                <a:gd name="connsiteY5" fmla="*/ 36576 h 109728"/>
                <a:gd name="connsiteX6" fmla="*/ 640080 w 1865376"/>
                <a:gd name="connsiteY6" fmla="*/ 18288 h 109728"/>
                <a:gd name="connsiteX7" fmla="*/ 841248 w 1865376"/>
                <a:gd name="connsiteY7" fmla="*/ 73152 h 109728"/>
                <a:gd name="connsiteX8" fmla="*/ 950976 w 1865376"/>
                <a:gd name="connsiteY8" fmla="*/ 109728 h 109728"/>
                <a:gd name="connsiteX9" fmla="*/ 987552 w 1865376"/>
                <a:gd name="connsiteY9" fmla="*/ 54864 h 109728"/>
                <a:gd name="connsiteX10" fmla="*/ 1115568 w 1865376"/>
                <a:gd name="connsiteY10" fmla="*/ 54864 h 109728"/>
                <a:gd name="connsiteX11" fmla="*/ 1261872 w 1865376"/>
                <a:gd name="connsiteY11" fmla="*/ 36576 h 109728"/>
                <a:gd name="connsiteX12" fmla="*/ 1389888 w 1865376"/>
                <a:gd name="connsiteY12" fmla="*/ 0 h 109728"/>
                <a:gd name="connsiteX13" fmla="*/ 1444752 w 1865376"/>
                <a:gd name="connsiteY13" fmla="*/ 36576 h 109728"/>
                <a:gd name="connsiteX14" fmla="*/ 1554480 w 1865376"/>
                <a:gd name="connsiteY14" fmla="*/ 73152 h 109728"/>
                <a:gd name="connsiteX15" fmla="*/ 1865376 w 1865376"/>
                <a:gd name="connsiteY15" fmla="*/ 91440 h 109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5376" h="109728">
                  <a:moveTo>
                    <a:pt x="0" y="54864"/>
                  </a:moveTo>
                  <a:cubicBezTo>
                    <a:pt x="36576" y="48768"/>
                    <a:pt x="73530" y="44620"/>
                    <a:pt x="109728" y="36576"/>
                  </a:cubicBezTo>
                  <a:cubicBezTo>
                    <a:pt x="128546" y="32394"/>
                    <a:pt x="145315" y="18288"/>
                    <a:pt x="164592" y="18288"/>
                  </a:cubicBezTo>
                  <a:cubicBezTo>
                    <a:pt x="192688" y="18288"/>
                    <a:pt x="291466" y="36005"/>
                    <a:pt x="329184" y="54864"/>
                  </a:cubicBezTo>
                  <a:cubicBezTo>
                    <a:pt x="348843" y="64694"/>
                    <a:pt x="365760" y="79248"/>
                    <a:pt x="384048" y="91440"/>
                  </a:cubicBezTo>
                  <a:cubicBezTo>
                    <a:pt x="513294" y="65591"/>
                    <a:pt x="445999" y="82982"/>
                    <a:pt x="585216" y="36576"/>
                  </a:cubicBezTo>
                  <a:lnTo>
                    <a:pt x="640080" y="18288"/>
                  </a:lnTo>
                  <a:cubicBezTo>
                    <a:pt x="957147" y="57921"/>
                    <a:pt x="678877" y="987"/>
                    <a:pt x="841248" y="73152"/>
                  </a:cubicBezTo>
                  <a:cubicBezTo>
                    <a:pt x="876480" y="88810"/>
                    <a:pt x="950976" y="109728"/>
                    <a:pt x="950976" y="109728"/>
                  </a:cubicBezTo>
                  <a:cubicBezTo>
                    <a:pt x="963168" y="91440"/>
                    <a:pt x="969264" y="67056"/>
                    <a:pt x="987552" y="54864"/>
                  </a:cubicBezTo>
                  <a:cubicBezTo>
                    <a:pt x="1041133" y="19143"/>
                    <a:pt x="1066213" y="38412"/>
                    <a:pt x="1115568" y="54864"/>
                  </a:cubicBezTo>
                  <a:cubicBezTo>
                    <a:pt x="1164336" y="48768"/>
                    <a:pt x="1213393" y="44656"/>
                    <a:pt x="1261872" y="36576"/>
                  </a:cubicBezTo>
                  <a:cubicBezTo>
                    <a:pt x="1307799" y="28922"/>
                    <a:pt x="1346404" y="14495"/>
                    <a:pt x="1389888" y="0"/>
                  </a:cubicBezTo>
                  <a:cubicBezTo>
                    <a:pt x="1408176" y="12192"/>
                    <a:pt x="1424667" y="27649"/>
                    <a:pt x="1444752" y="36576"/>
                  </a:cubicBezTo>
                  <a:cubicBezTo>
                    <a:pt x="1479984" y="52234"/>
                    <a:pt x="1516117" y="69316"/>
                    <a:pt x="1554480" y="73152"/>
                  </a:cubicBezTo>
                  <a:cubicBezTo>
                    <a:pt x="1779820" y="95686"/>
                    <a:pt x="1676096" y="91440"/>
                    <a:pt x="1865376" y="91440"/>
                  </a:cubicBezTo>
                </a:path>
              </a:pathLst>
            </a:cu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228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>
            <a:off x="0" y="1504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7" name="Rectangle 23"/>
          <p:cNvSpPr>
            <a:spLocks noChangeArrowheads="1"/>
          </p:cNvSpPr>
          <p:nvPr/>
        </p:nvSpPr>
        <p:spPr bwMode="auto">
          <a:xfrm>
            <a:off x="0" y="2286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1048" name="Rectangle 24"/>
          <p:cNvSpPr>
            <a:spLocks noChangeArrowheads="1"/>
          </p:cNvSpPr>
          <p:nvPr/>
        </p:nvSpPr>
        <p:spPr bwMode="auto">
          <a:xfrm>
            <a:off x="0" y="1504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50" name="Rectangle 26"/>
          <p:cNvSpPr>
            <a:spLocks noChangeArrowheads="1"/>
          </p:cNvSpPr>
          <p:nvPr/>
        </p:nvSpPr>
        <p:spPr bwMode="auto">
          <a:xfrm>
            <a:off x="0" y="2725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051" name="Rectangle 27"/>
          <p:cNvSpPr>
            <a:spLocks noChangeArrowheads="1"/>
          </p:cNvSpPr>
          <p:nvPr/>
        </p:nvSpPr>
        <p:spPr bwMode="auto">
          <a:xfrm>
            <a:off x="0" y="15049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2286000" y="5645438"/>
            <a:ext cx="4905375" cy="643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" name="Rectangle 88"/>
          <p:cNvSpPr/>
          <p:nvPr/>
        </p:nvSpPr>
        <p:spPr>
          <a:xfrm>
            <a:off x="2895600" y="5562600"/>
            <a:ext cx="533400" cy="76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0" name="Rectangle 89"/>
          <p:cNvSpPr/>
          <p:nvPr/>
        </p:nvSpPr>
        <p:spPr>
          <a:xfrm>
            <a:off x="3505200" y="5562600"/>
            <a:ext cx="914400" cy="76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1" name="Rectangle 90"/>
          <p:cNvSpPr/>
          <p:nvPr/>
        </p:nvSpPr>
        <p:spPr>
          <a:xfrm>
            <a:off x="4419600" y="5638800"/>
            <a:ext cx="609600" cy="76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2" name="Rectangle 91"/>
          <p:cNvSpPr/>
          <p:nvPr/>
        </p:nvSpPr>
        <p:spPr>
          <a:xfrm>
            <a:off x="4953000" y="5562600"/>
            <a:ext cx="838200" cy="76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3" name="Rectangle 92"/>
          <p:cNvSpPr/>
          <p:nvPr/>
        </p:nvSpPr>
        <p:spPr>
          <a:xfrm>
            <a:off x="5867400" y="5638800"/>
            <a:ext cx="533400" cy="76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4" name="Rectangle 93"/>
          <p:cNvSpPr/>
          <p:nvPr/>
        </p:nvSpPr>
        <p:spPr>
          <a:xfrm>
            <a:off x="6477000" y="5638800"/>
            <a:ext cx="762000" cy="76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5" name="Content Placeholder 14"/>
          <p:cNvSpPr txBox="1">
            <a:spLocks/>
          </p:cNvSpPr>
          <p:nvPr/>
        </p:nvSpPr>
        <p:spPr>
          <a:xfrm>
            <a:off x="4038600" y="4876800"/>
            <a:ext cx="35052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Linear in log space</a:t>
            </a:r>
          </a:p>
        </p:txBody>
      </p:sp>
      <p:sp>
        <p:nvSpPr>
          <p:cNvPr id="96" name="Content Placeholder 14"/>
          <p:cNvSpPr txBox="1">
            <a:spLocks/>
          </p:cNvSpPr>
          <p:nvPr/>
        </p:nvSpPr>
        <p:spPr>
          <a:xfrm>
            <a:off x="1981200" y="4876800"/>
            <a:ext cx="26670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Dirac peak</a:t>
            </a:r>
          </a:p>
        </p:txBody>
      </p:sp>
      <p:sp>
        <p:nvSpPr>
          <p:cNvPr id="97" name="Content Placeholder 14"/>
          <p:cNvSpPr txBox="1">
            <a:spLocks/>
          </p:cNvSpPr>
          <p:nvPr/>
        </p:nvSpPr>
        <p:spPr>
          <a:xfrm>
            <a:off x="7239000" y="4876800"/>
            <a:ext cx="19050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Residual</a:t>
            </a:r>
          </a:p>
        </p:txBody>
      </p:sp>
      <p:sp>
        <p:nvSpPr>
          <p:cNvPr id="100" name="Content Placeholder 14"/>
          <p:cNvSpPr txBox="1">
            <a:spLocks/>
          </p:cNvSpPr>
          <p:nvPr/>
        </p:nvSpPr>
        <p:spPr>
          <a:xfrm>
            <a:off x="6673516" y="5410200"/>
            <a:ext cx="2470484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 algn="r">
              <a:spcBef>
                <a:spcPct val="20000"/>
              </a:spcBef>
              <a:buFont typeface="Arial" pitchFamily="34" charset="0"/>
              <a:buNone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 </a:t>
            </a:r>
            <a:b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shift-invariant</a:t>
            </a:r>
          </a:p>
        </p:txBody>
      </p:sp>
      <p:sp>
        <p:nvSpPr>
          <p:cNvPr id="56" name="Slide Number Placeholder 55"/>
          <p:cNvSpPr>
            <a:spLocks noGrp="1"/>
          </p:cNvSpPr>
          <p:nvPr>
            <p:ph type="sldNum" sz="quarter" idx="12"/>
          </p:nvPr>
        </p:nvSpPr>
        <p:spPr>
          <a:xfrm>
            <a:off x="7010400" y="6629400"/>
            <a:ext cx="2133600" cy="228600"/>
          </a:xfrm>
        </p:spPr>
        <p:txBody>
          <a:bodyPr/>
          <a:lstStyle/>
          <a:p>
            <a:fld id="{4D750AA1-C0D4-42E0-9FD8-B7F3273C721C}" type="slidenum">
              <a:rPr lang="en-US" smtClean="0"/>
              <a:pPr/>
              <a:t>16</a:t>
            </a:fld>
            <a:endParaRPr lang="en-US" dirty="0"/>
          </a:p>
        </p:txBody>
      </p:sp>
      <p:cxnSp>
        <p:nvCxnSpPr>
          <p:cNvPr id="71" name="Straight Arrow Connector 70"/>
          <p:cNvCxnSpPr/>
          <p:nvPr/>
        </p:nvCxnSpPr>
        <p:spPr>
          <a:xfrm>
            <a:off x="838200" y="1600200"/>
            <a:ext cx="224971" cy="1588"/>
          </a:xfrm>
          <a:prstGeom prst="straightConnector1">
            <a:avLst/>
          </a:prstGeom>
          <a:ln w="12700"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85800" y="56388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3200" dirty="0" smtClean="0">
                <a:solidFill>
                  <a:schemeClr val="bg1"/>
                </a:solidFill>
              </a:rPr>
              <a:t>(Filter)</a:t>
            </a:r>
            <a:endParaRPr lang="en-CA" sz="3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119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76" grpId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7" grpId="2"/>
      <p:bldP spid="100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Picture 28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286000" y="5645438"/>
            <a:ext cx="4905375" cy="643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Box 21"/>
          <p:cNvSpPr txBox="1"/>
          <p:nvPr/>
        </p:nvSpPr>
        <p:spPr>
          <a:xfrm>
            <a:off x="4343400" y="2362200"/>
            <a:ext cx="44196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smtClean="0">
                <a:solidFill>
                  <a:srgbClr val="FF0000"/>
                </a:solidFill>
              </a:rPr>
              <a:t>+</a:t>
            </a:r>
            <a:r>
              <a:rPr lang="en-US" sz="3600" dirty="0" smtClean="0">
                <a:solidFill>
                  <a:srgbClr val="FF0000"/>
                </a:solidFill>
              </a:rPr>
              <a:t>residual 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+ noise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934200" y="2514600"/>
            <a:ext cx="2209800" cy="60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4" name="Rectangle 43"/>
          <p:cNvSpPr/>
          <p:nvPr/>
        </p:nvSpPr>
        <p:spPr>
          <a:xfrm>
            <a:off x="7315200" y="3048000"/>
            <a:ext cx="1447800" cy="60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Glare estimation – formulation </a:t>
            </a:r>
            <a:endParaRPr lang="en-US" dirty="0"/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>
          <a:xfrm>
            <a:off x="228600" y="762001"/>
            <a:ext cx="8915400" cy="1752600"/>
          </a:xfrm>
        </p:spPr>
        <p:txBody>
          <a:bodyPr/>
          <a:lstStyle/>
          <a:p>
            <a:r>
              <a:rPr lang="en-US" dirty="0" smtClean="0"/>
              <a:t>Express </a:t>
            </a:r>
            <a:r>
              <a:rPr lang="en-US" b="1" dirty="0" smtClean="0">
                <a:solidFill>
                  <a:srgbClr val="FF68FF"/>
                </a:solidFill>
              </a:rPr>
              <a:t>captured image </a:t>
            </a:r>
            <a:r>
              <a:rPr lang="en-US" dirty="0" smtClean="0"/>
              <a:t>in terms of </a:t>
            </a:r>
            <a:r>
              <a:rPr lang="en-US" b="1" dirty="0" smtClean="0">
                <a:solidFill>
                  <a:srgbClr val="00B0F0"/>
                </a:solidFill>
              </a:rPr>
              <a:t>intrinsic</a:t>
            </a:r>
            <a:r>
              <a:rPr lang="en-US" b="1" baseline="0" dirty="0" smtClean="0">
                <a:solidFill>
                  <a:srgbClr val="00B0F0"/>
                </a:solidFill>
              </a:rPr>
              <a:t> image</a:t>
            </a:r>
          </a:p>
          <a:p>
            <a:r>
              <a:rPr lang="en-US" baseline="0" dirty="0" smtClean="0"/>
              <a:t>Find </a:t>
            </a:r>
            <a:r>
              <a:rPr lang="en-US" b="1" baseline="0" dirty="0" smtClean="0">
                <a:solidFill>
                  <a:srgbClr val="00B0F0"/>
                </a:solidFill>
              </a:rPr>
              <a:t>intrinsic image </a:t>
            </a:r>
            <a:r>
              <a:rPr lang="en-US" baseline="0" dirty="0" smtClean="0"/>
              <a:t>by minimizing an energy function</a:t>
            </a:r>
            <a:endParaRPr lang="en-US" dirty="0"/>
          </a:p>
        </p:txBody>
      </p:sp>
      <p:grpSp>
        <p:nvGrpSpPr>
          <p:cNvPr id="46" name="Group 45"/>
          <p:cNvGrpSpPr/>
          <p:nvPr/>
        </p:nvGrpSpPr>
        <p:grpSpPr>
          <a:xfrm>
            <a:off x="136902" y="1905000"/>
            <a:ext cx="1920497" cy="1608540"/>
            <a:chOff x="-91698" y="1731818"/>
            <a:chExt cx="1920497" cy="1608540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-63946" y="1731818"/>
              <a:ext cx="1892745" cy="1537856"/>
            </a:xfrm>
            <a:prstGeom prst="rect">
              <a:avLst/>
            </a:prstGeom>
            <a:noFill/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-91698" y="2878693"/>
              <a:ext cx="1905000" cy="461665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68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Captured   </a:t>
              </a:r>
              <a:r>
                <a:rPr lang="en-US" sz="2400" b="1" i="1" dirty="0" smtClean="0">
                  <a:solidFill>
                    <a:srgbClr val="FF68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</a:t>
              </a:r>
              <a:endParaRPr lang="en-US" sz="2400" b="1" i="1" dirty="0">
                <a:solidFill>
                  <a:srgbClr val="FF6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1905000" y="1905000"/>
            <a:ext cx="2514600" cy="1604665"/>
            <a:chOff x="2590800" y="1717592"/>
            <a:chExt cx="2514600" cy="1604665"/>
          </a:xfrm>
        </p:grpSpPr>
        <p:sp>
          <p:nvSpPr>
            <p:cNvPr id="23" name="TextBox 22"/>
            <p:cNvSpPr txBox="1"/>
            <p:nvPr/>
          </p:nvSpPr>
          <p:spPr>
            <a:xfrm>
              <a:off x="2590800" y="2133600"/>
              <a:ext cx="76200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chemeClr val="bg1"/>
                  </a:solidFill>
                </a:rPr>
                <a:t>=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3200400" y="1717592"/>
              <a:ext cx="1889472" cy="1535196"/>
            </a:xfrm>
            <a:prstGeom prst="rect">
              <a:avLst/>
            </a:prstGeom>
            <a:noFill/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3200400" y="2860592"/>
              <a:ext cx="1905000" cy="461665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Intrinsic   </a:t>
              </a:r>
              <a:r>
                <a:rPr lang="en-US" sz="2400" b="1" i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f</a:t>
              </a:r>
              <a:endParaRPr lang="en-US" sz="24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267200" y="1905000"/>
            <a:ext cx="2428202" cy="1604665"/>
            <a:chOff x="5867400" y="1680865"/>
            <a:chExt cx="2441271" cy="1604665"/>
          </a:xfrm>
        </p:grpSpPr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7" cstate="print">
              <a:lum bright="43000" contrast="56000"/>
            </a:blip>
            <a:stretch>
              <a:fillRect/>
            </a:stretch>
          </p:blipFill>
          <p:spPr bwMode="auto">
            <a:xfrm>
              <a:off x="6400423" y="1680865"/>
              <a:ext cx="1885788" cy="1524001"/>
            </a:xfrm>
            <a:prstGeom prst="rect">
              <a:avLst/>
            </a:prstGeom>
            <a:noFill/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6403671" y="2823865"/>
              <a:ext cx="1905000" cy="461665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Glare  </a:t>
              </a:r>
              <a:r>
                <a:rPr lang="en-US" sz="2400" b="1" i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</a:t>
              </a:r>
              <a:r>
                <a:rPr lang="en-US" sz="2400" b="1" i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en-US" sz="2400" b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*</a:t>
              </a:r>
              <a:r>
                <a:rPr lang="en-US" sz="2400" b="1" i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f</a:t>
              </a:r>
              <a:endParaRPr lang="en-US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867400" y="2061865"/>
              <a:ext cx="68580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chemeClr val="bg1"/>
                  </a:solidFill>
                </a:rPr>
                <a:t>+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09600" y="2820692"/>
            <a:ext cx="2590800" cy="2365373"/>
            <a:chOff x="1219200" y="-74908"/>
            <a:chExt cx="2590800" cy="2365373"/>
          </a:xfrm>
        </p:grpSpPr>
        <p:cxnSp>
          <p:nvCxnSpPr>
            <p:cNvPr id="70" name="Straight Arrow Connector 69"/>
            <p:cNvCxnSpPr/>
            <p:nvPr/>
          </p:nvCxnSpPr>
          <p:spPr>
            <a:xfrm rot="16200000" flipV="1">
              <a:off x="1184975" y="651575"/>
              <a:ext cx="1979908" cy="526942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1219200" y="1828800"/>
              <a:ext cx="2590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FF00"/>
                  </a:solidFill>
                </a:rPr>
                <a:t>Clipped</a:t>
              </a:r>
              <a:endParaRPr lang="en-US" sz="2400" b="1" dirty="0">
                <a:solidFill>
                  <a:srgbClr val="FFFF00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16200000" flipV="1">
              <a:off x="1215971" y="682571"/>
              <a:ext cx="1933414" cy="511444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0" y="2105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1076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0" y="1962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0" y="1828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0" y="1076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96" name="Picture 16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81000" y="7467600"/>
            <a:ext cx="8382000" cy="756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33"/>
          <p:cNvSpPr/>
          <p:nvPr/>
        </p:nvSpPr>
        <p:spPr>
          <a:xfrm>
            <a:off x="1676399" y="7543800"/>
            <a:ext cx="19812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Rectangle 34"/>
          <p:cNvSpPr/>
          <p:nvPr/>
        </p:nvSpPr>
        <p:spPr>
          <a:xfrm>
            <a:off x="8458200" y="7543800"/>
            <a:ext cx="304800" cy="7075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Rectangle 35"/>
          <p:cNvSpPr/>
          <p:nvPr/>
        </p:nvSpPr>
        <p:spPr>
          <a:xfrm>
            <a:off x="3657600" y="7543800"/>
            <a:ext cx="878580" cy="6966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Rectangle 36"/>
          <p:cNvSpPr/>
          <p:nvPr/>
        </p:nvSpPr>
        <p:spPr>
          <a:xfrm>
            <a:off x="4572000" y="7467600"/>
            <a:ext cx="2514600" cy="772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Rectangle 37"/>
          <p:cNvSpPr/>
          <p:nvPr/>
        </p:nvSpPr>
        <p:spPr>
          <a:xfrm>
            <a:off x="7239000" y="7543800"/>
            <a:ext cx="1219200" cy="6966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6098" name="Rectangle 1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46099" name="Rectangle 19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101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46102" name="Rectangle 22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104" name="Rectangle 2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46105" name="Rectangle 2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381000" y="8153400"/>
            <a:ext cx="8763000" cy="838200"/>
            <a:chOff x="381000" y="7162800"/>
            <a:chExt cx="8763000" cy="838200"/>
          </a:xfrm>
        </p:grpSpPr>
        <p:sp>
          <p:nvSpPr>
            <p:cNvPr id="66" name="Content Placeholder 13"/>
            <p:cNvSpPr txBox="1">
              <a:spLocks/>
            </p:cNvSpPr>
            <p:nvPr/>
          </p:nvSpPr>
          <p:spPr>
            <a:xfrm>
              <a:off x="381000" y="7162800"/>
              <a:ext cx="8229600" cy="6096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Gradients show a heavy-tailed distribution</a:t>
              </a:r>
            </a:p>
            <a:p>
              <a:pPr marL="342900" marR="0" lvl="0" indent="-34290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9" name="Content Placeholder 13"/>
            <p:cNvSpPr txBox="1">
              <a:spLocks/>
            </p:cNvSpPr>
            <p:nvPr/>
          </p:nvSpPr>
          <p:spPr>
            <a:xfrm>
              <a:off x="914400" y="7391400"/>
              <a:ext cx="8229600" cy="6096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342900" marR="0" lvl="0" indent="-34290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[Levin et. al 2007]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57968" y="5054114"/>
            <a:ext cx="8589183" cy="1499086"/>
            <a:chOff x="1325120" y="5064661"/>
            <a:chExt cx="6462925" cy="1190978"/>
          </a:xfrm>
        </p:grpSpPr>
        <p:pic>
          <p:nvPicPr>
            <p:cNvPr id="68" name="Picture 4"/>
            <p:cNvPicPr>
              <a:picLocks noChangeAspect="1" noChangeArrowheads="1"/>
            </p:cNvPicPr>
            <p:nvPr/>
          </p:nvPicPr>
          <p:blipFill>
            <a:blip r:embed="rId9" cstate="print"/>
            <a:stretch>
              <a:fillRect/>
            </a:stretch>
          </p:blipFill>
          <p:spPr bwMode="auto">
            <a:xfrm>
              <a:off x="1325120" y="5064661"/>
              <a:ext cx="6445631" cy="1190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9" name="Rectangle 68"/>
            <p:cNvSpPr/>
            <p:nvPr/>
          </p:nvSpPr>
          <p:spPr>
            <a:xfrm>
              <a:off x="7711845" y="5920854"/>
              <a:ext cx="76200" cy="228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00" name="Slide Number Placeholder 99"/>
          <p:cNvSpPr>
            <a:spLocks noGrp="1"/>
          </p:cNvSpPr>
          <p:nvPr>
            <p:ph type="sldNum" sz="quarter" idx="12"/>
          </p:nvPr>
        </p:nvSpPr>
        <p:spPr>
          <a:xfrm>
            <a:off x="7010400" y="6629400"/>
            <a:ext cx="2133600" cy="228600"/>
          </a:xfrm>
        </p:spPr>
        <p:txBody>
          <a:bodyPr/>
          <a:lstStyle/>
          <a:p>
            <a:fld id="{4D750AA1-C0D4-42E0-9FD8-B7F3273C721C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47800" y="5181600"/>
            <a:ext cx="210502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" name="Rectangle 101"/>
          <p:cNvSpPr/>
          <p:nvPr/>
        </p:nvSpPr>
        <p:spPr>
          <a:xfrm>
            <a:off x="3276601" y="5486400"/>
            <a:ext cx="3733800" cy="60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06" name="Group 105"/>
          <p:cNvGrpSpPr/>
          <p:nvPr/>
        </p:nvGrpSpPr>
        <p:grpSpPr>
          <a:xfrm>
            <a:off x="3276600" y="6096000"/>
            <a:ext cx="3733800" cy="685800"/>
            <a:chOff x="3505200" y="6324600"/>
            <a:chExt cx="3257145" cy="533400"/>
          </a:xfrm>
        </p:grpSpPr>
        <p:sp>
          <p:nvSpPr>
            <p:cNvPr id="104" name="Right Brace 103"/>
            <p:cNvSpPr/>
            <p:nvPr/>
          </p:nvSpPr>
          <p:spPr>
            <a:xfrm rot="5400000">
              <a:off x="4985606" y="4844194"/>
              <a:ext cx="296333" cy="3257145"/>
            </a:xfrm>
            <a:prstGeom prst="rightBrace">
              <a:avLst>
                <a:gd name="adj1" fmla="val 39336"/>
                <a:gd name="adj2" fmla="val 50440"/>
              </a:avLst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4876800" y="6324600"/>
              <a:ext cx="371273" cy="533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2053" name="Picture 5" descr="C:\Users\Maliha\Documents\Nasa's dropbox\My Dropbox\Public\starfilter_images\f.bmp"/>
          <p:cNvPicPr>
            <a:picLocks noChangeAspect="1" noChangeArrowheads="1"/>
          </p:cNvPicPr>
          <p:nvPr/>
        </p:nvPicPr>
        <p:blipFill>
          <a:blip r:embed="rId11" cstate="print"/>
          <a:stretch>
            <a:fillRect/>
          </a:stretch>
        </p:blipFill>
        <p:spPr bwMode="auto">
          <a:xfrm>
            <a:off x="4828540" y="5410200"/>
            <a:ext cx="458470" cy="723900"/>
          </a:xfrm>
          <a:prstGeom prst="rect">
            <a:avLst/>
          </a:prstGeom>
          <a:noFill/>
        </p:spPr>
      </p:pic>
      <p:grpSp>
        <p:nvGrpSpPr>
          <p:cNvPr id="108" name="Group 107"/>
          <p:cNvGrpSpPr/>
          <p:nvPr/>
        </p:nvGrpSpPr>
        <p:grpSpPr>
          <a:xfrm>
            <a:off x="9525000" y="1828800"/>
            <a:ext cx="2375324" cy="1452265"/>
            <a:chOff x="5943600" y="1828800"/>
            <a:chExt cx="2375324" cy="1452265"/>
          </a:xfrm>
        </p:grpSpPr>
        <p:pic>
          <p:nvPicPr>
            <p:cNvPr id="109" name="Picture 5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409320" y="1828800"/>
              <a:ext cx="1909604" cy="1410891"/>
            </a:xfrm>
            <a:prstGeom prst="rect">
              <a:avLst/>
            </a:prstGeom>
            <a:noFill/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</p:spPr>
        </p:pic>
        <p:sp>
          <p:nvSpPr>
            <p:cNvPr id="110" name="TextBox 109"/>
            <p:cNvSpPr txBox="1"/>
            <p:nvPr/>
          </p:nvSpPr>
          <p:spPr>
            <a:xfrm>
              <a:off x="6400800" y="2819400"/>
              <a:ext cx="1905000" cy="461665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Glare</a:t>
              </a:r>
              <a:endParaRPr lang="en-US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943600" y="2133600"/>
              <a:ext cx="60960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chemeClr val="bg1"/>
                  </a:solidFill>
                </a:rPr>
                <a:t>+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15" name="Rectangle 114"/>
          <p:cNvSpPr/>
          <p:nvPr/>
        </p:nvSpPr>
        <p:spPr>
          <a:xfrm>
            <a:off x="1066800" y="6019800"/>
            <a:ext cx="381000" cy="457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6" name="Content Placeholder 14"/>
          <p:cNvSpPr txBox="1">
            <a:spLocks/>
          </p:cNvSpPr>
          <p:nvPr/>
        </p:nvSpPr>
        <p:spPr>
          <a:xfrm>
            <a:off x="6673516" y="6019800"/>
            <a:ext cx="2470484" cy="83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 algn="r">
              <a:spcBef>
                <a:spcPct val="20000"/>
              </a:spcBef>
              <a:buFont typeface="Arial" pitchFamily="34" charset="0"/>
              <a:buNone/>
              <a:defRPr/>
            </a:pP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Constraints </a:t>
            </a:r>
            <a:b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 r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7772400" y="5410200"/>
            <a:ext cx="13716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1" name="TextBox 70"/>
          <p:cNvSpPr txBox="1"/>
          <p:nvPr/>
        </p:nvSpPr>
        <p:spPr>
          <a:xfrm>
            <a:off x="685800" y="5638800"/>
            <a:ext cx="7772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Next: transform this deconvolution into </a:t>
            </a:r>
            <a:r>
              <a:rPr lang="en-CA" sz="2800" b="1" dirty="0" smtClean="0">
                <a:solidFill>
                  <a:srgbClr val="FFFF00"/>
                </a:solidFill>
              </a:rPr>
              <a:t>tomography</a:t>
            </a:r>
            <a:endParaRPr lang="en-CA" sz="28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6324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48148E-6 L -0.00173 -0.28658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14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11" dur="500" fill="hold"/>
                                        <p:tgtEl>
                                          <p:spTgt spid="460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33294 L -0.00261 -0.55283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460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11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555 L 3.33333E-6 -0.40555 " pathEditMode="relative" rAng="0" ptsTypes="AA">
                                      <p:cBhvr>
                                        <p:cTn id="8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0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0555 L 3.33333E-6 -0.54428 " pathEditMode="relative" rAng="0" ptsTypes="AA">
                                      <p:cBhvr>
                                        <p:cTn id="8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42" presetClass="path" presetSubtype="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44444E-6 L -3.33333E-6 0.07824 " pathEditMode="relative" rAng="0" ptsTypes="AA">
                                      <p:cBhvr>
                                        <p:cTn id="11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9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60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-0.03537 L -0.00069 -0.14797 " pathEditMode="relative" rAng="0" ptsTypes="AA">
                                      <p:cBhvr>
                                        <p:cTn id="13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6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3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102" grpId="0" animBg="1"/>
      <p:bldP spid="102" grpId="1" animBg="1"/>
      <p:bldP spid="115" grpId="0" animBg="1"/>
      <p:bldP spid="115" grpId="2" animBg="1"/>
      <p:bldP spid="115" grpId="3" animBg="1"/>
      <p:bldP spid="116" grpId="0"/>
      <p:bldP spid="117" grpId="0" animBg="1"/>
      <p:bldP spid="117" grpId="1" animBg="1"/>
      <p:bldP spid="117" grpId="2" animBg="1"/>
      <p:bldP spid="7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8"/>
          <p:cNvGrpSpPr/>
          <p:nvPr/>
        </p:nvGrpSpPr>
        <p:grpSpPr>
          <a:xfrm>
            <a:off x="2590800" y="3305175"/>
            <a:ext cx="4495800" cy="1077218"/>
            <a:chOff x="2590800" y="1676400"/>
            <a:chExt cx="4495800" cy="1077218"/>
          </a:xfrm>
        </p:grpSpPr>
        <p:cxnSp>
          <p:nvCxnSpPr>
            <p:cNvPr id="28" name="Straight Connector 27"/>
            <p:cNvCxnSpPr/>
            <p:nvPr/>
          </p:nvCxnSpPr>
          <p:spPr>
            <a:xfrm rot="10800000">
              <a:off x="2590800" y="1752601"/>
              <a:ext cx="3581400" cy="984123"/>
            </a:xfrm>
            <a:prstGeom prst="line">
              <a:avLst/>
            </a:prstGeom>
            <a:ln w="50800">
              <a:solidFill>
                <a:srgbClr val="00FF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495800" y="1676400"/>
              <a:ext cx="25908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3200" dirty="0" smtClean="0">
                  <a:solidFill>
                    <a:srgbClr val="00FF00"/>
                  </a:solidFill>
                </a:rPr>
                <a:t>Aggregate glare</a:t>
              </a:r>
              <a:endParaRPr lang="en-CA" sz="3200" dirty="0">
                <a:solidFill>
                  <a:srgbClr val="00FF00"/>
                </a:solidFill>
              </a:endParaRPr>
            </a:p>
          </p:txBody>
        </p:sp>
      </p:grpSp>
      <p:sp useBgFill="1">
        <p:nvSpPr>
          <p:cNvPr id="61" name="Rectangle 60"/>
          <p:cNvSpPr/>
          <p:nvPr/>
        </p:nvSpPr>
        <p:spPr>
          <a:xfrm rot="1021664">
            <a:off x="3492068" y="2403297"/>
            <a:ext cx="685800" cy="533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 useBgFill="1">
        <p:nvSpPr>
          <p:cNvPr id="67" name="Rectangle 66"/>
          <p:cNvSpPr/>
          <p:nvPr/>
        </p:nvSpPr>
        <p:spPr>
          <a:xfrm rot="1021664">
            <a:off x="3644467" y="2250898"/>
            <a:ext cx="685800" cy="533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 useBgFill="1">
        <p:nvSpPr>
          <p:cNvPr id="66" name="Rectangle 65"/>
          <p:cNvSpPr/>
          <p:nvPr/>
        </p:nvSpPr>
        <p:spPr>
          <a:xfrm>
            <a:off x="2514600" y="2314575"/>
            <a:ext cx="6096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 useBgFill="1">
        <p:nvSpPr>
          <p:cNvPr id="59" name="Rectangle 58"/>
          <p:cNvSpPr/>
          <p:nvPr/>
        </p:nvSpPr>
        <p:spPr>
          <a:xfrm rot="953373">
            <a:off x="2619394" y="2109768"/>
            <a:ext cx="10668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075" name="Picture 3" descr="C:\Users\Maliha\Desktop\slides\cross-screen\im-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4905375"/>
            <a:ext cx="7448550" cy="2486025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Glare estimation – line integrals</a:t>
            </a:r>
            <a:endParaRPr lang="en-CA" dirty="0"/>
          </a:p>
        </p:txBody>
      </p:sp>
      <p:sp>
        <p:nvSpPr>
          <p:cNvPr id="30" name="TextBox 29"/>
          <p:cNvSpPr txBox="1"/>
          <p:nvPr/>
        </p:nvSpPr>
        <p:spPr>
          <a:xfrm rot="16200000">
            <a:off x="649933" y="3007667"/>
            <a:ext cx="2666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bg1"/>
                </a:solidFill>
              </a:rPr>
              <a:t>Log  magnitude</a:t>
            </a:r>
            <a:endParaRPr lang="en-CA" sz="2400" dirty="0">
              <a:solidFill>
                <a:schemeClr val="bg1"/>
              </a:solidFill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1905000" y="4752975"/>
            <a:ext cx="64770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 flipH="1" flipV="1">
            <a:off x="876300" y="3571875"/>
            <a:ext cx="28194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oli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47"/>
          <p:cNvGrpSpPr/>
          <p:nvPr/>
        </p:nvGrpSpPr>
        <p:grpSpPr>
          <a:xfrm>
            <a:off x="3733800" y="2771775"/>
            <a:ext cx="4724400" cy="838200"/>
            <a:chOff x="3733800" y="2133600"/>
            <a:chExt cx="4724400" cy="838200"/>
          </a:xfrm>
        </p:grpSpPr>
        <p:sp>
          <p:nvSpPr>
            <p:cNvPr id="44" name="TextBox 43"/>
            <p:cNvSpPr txBox="1"/>
            <p:nvPr/>
          </p:nvSpPr>
          <p:spPr>
            <a:xfrm>
              <a:off x="3886200" y="2133600"/>
              <a:ext cx="4572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dirty="0" smtClean="0">
                  <a:solidFill>
                    <a:schemeClr val="bg1"/>
                  </a:solidFill>
                </a:rPr>
                <a:t>Glare line: linear in log space</a:t>
              </a:r>
              <a:endParaRPr lang="en-CA" sz="2400" dirty="0">
                <a:solidFill>
                  <a:schemeClr val="bg1"/>
                </a:solidFill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 rot="5400000" flipH="1" flipV="1">
              <a:off x="3619500" y="2628900"/>
              <a:ext cx="457200" cy="228600"/>
            </a:xfrm>
            <a:prstGeom prst="line">
              <a:avLst/>
            </a:prstGeom>
            <a:ln w="25400">
              <a:solidFill>
                <a:schemeClr val="bg1"/>
              </a:solidFill>
              <a:prstDash val="solid"/>
              <a:head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33"/>
          <p:cNvGrpSpPr/>
          <p:nvPr/>
        </p:nvGrpSpPr>
        <p:grpSpPr>
          <a:xfrm>
            <a:off x="685800" y="2314575"/>
            <a:ext cx="7448550" cy="5076825"/>
            <a:chOff x="685800" y="1676400"/>
            <a:chExt cx="7448550" cy="5076825"/>
          </a:xfrm>
        </p:grpSpPr>
        <p:pic>
          <p:nvPicPr>
            <p:cNvPr id="3076" name="Picture 4" descr="C:\Users\Maliha\Desktop\slides\cross-screen\im-2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85800" y="4267200"/>
              <a:ext cx="7448550" cy="2486025"/>
            </a:xfrm>
            <a:prstGeom prst="rect">
              <a:avLst/>
            </a:prstGeom>
            <a:noFill/>
          </p:spPr>
        </p:pic>
        <p:cxnSp>
          <p:nvCxnSpPr>
            <p:cNvPr id="23" name="Straight Connector 22"/>
            <p:cNvCxnSpPr/>
            <p:nvPr/>
          </p:nvCxnSpPr>
          <p:spPr>
            <a:xfrm rot="10800000">
              <a:off x="3124200" y="2514600"/>
              <a:ext cx="3048000" cy="843064"/>
            </a:xfrm>
            <a:prstGeom prst="line">
              <a:avLst/>
            </a:pr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 flipH="1" flipV="1">
              <a:off x="1455420" y="3352800"/>
              <a:ext cx="335280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flipV="1">
              <a:off x="2209800" y="2514600"/>
              <a:ext cx="914400" cy="304800"/>
            </a:xfrm>
            <a:prstGeom prst="line">
              <a:avLst/>
            </a:pr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2"/>
          <p:cNvGrpSpPr/>
          <p:nvPr/>
        </p:nvGrpSpPr>
        <p:grpSpPr>
          <a:xfrm>
            <a:off x="685800" y="2314575"/>
            <a:ext cx="7448550" cy="5076825"/>
            <a:chOff x="685800" y="1676400"/>
            <a:chExt cx="7448550" cy="5076825"/>
          </a:xfrm>
        </p:grpSpPr>
        <p:pic>
          <p:nvPicPr>
            <p:cNvPr id="3077" name="Picture 5" descr="C:\Users\Maliha\Desktop\slides\cross-screen\im-3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85800" y="4267200"/>
              <a:ext cx="7448550" cy="2486025"/>
            </a:xfrm>
            <a:prstGeom prst="rect">
              <a:avLst/>
            </a:prstGeom>
            <a:noFill/>
          </p:spPr>
        </p:pic>
        <p:cxnSp>
          <p:nvCxnSpPr>
            <p:cNvPr id="24" name="Straight Connector 23"/>
            <p:cNvCxnSpPr/>
            <p:nvPr/>
          </p:nvCxnSpPr>
          <p:spPr>
            <a:xfrm rot="10800000">
              <a:off x="3505201" y="3124200"/>
              <a:ext cx="2673927" cy="735330"/>
            </a:xfrm>
            <a:prstGeom prst="line">
              <a:avLst/>
            </a:pr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1836420" y="3352800"/>
              <a:ext cx="335280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2209800" y="3124200"/>
              <a:ext cx="1295400" cy="381000"/>
            </a:xfrm>
            <a:prstGeom prst="line">
              <a:avLst/>
            </a:pr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31"/>
          <p:cNvGrpSpPr/>
          <p:nvPr/>
        </p:nvGrpSpPr>
        <p:grpSpPr>
          <a:xfrm>
            <a:off x="685800" y="2314575"/>
            <a:ext cx="7448550" cy="5076825"/>
            <a:chOff x="685800" y="1676400"/>
            <a:chExt cx="7448550" cy="5076825"/>
          </a:xfrm>
        </p:grpSpPr>
        <p:pic>
          <p:nvPicPr>
            <p:cNvPr id="3078" name="Picture 6" descr="C:\Users\Maliha\Desktop\slides\cross-screen\im-4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5800" y="4267200"/>
              <a:ext cx="7448550" cy="2486025"/>
            </a:xfrm>
            <a:prstGeom prst="rect">
              <a:avLst/>
            </a:prstGeom>
            <a:noFill/>
          </p:spPr>
        </p:pic>
        <p:cxnSp>
          <p:nvCxnSpPr>
            <p:cNvPr id="25" name="Straight Connector 24"/>
            <p:cNvCxnSpPr/>
            <p:nvPr/>
          </p:nvCxnSpPr>
          <p:spPr>
            <a:xfrm rot="10800000">
              <a:off x="4096658" y="2376715"/>
              <a:ext cx="2075543" cy="574086"/>
            </a:xfrm>
            <a:prstGeom prst="line">
              <a:avLst/>
            </a:pr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 flipV="1">
              <a:off x="2405743" y="3352800"/>
              <a:ext cx="335280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flipV="1">
              <a:off x="2209800" y="2362200"/>
              <a:ext cx="1905000" cy="609600"/>
            </a:xfrm>
            <a:prstGeom prst="line">
              <a:avLst/>
            </a:pr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30"/>
          <p:cNvGrpSpPr/>
          <p:nvPr/>
        </p:nvGrpSpPr>
        <p:grpSpPr>
          <a:xfrm>
            <a:off x="685800" y="2314575"/>
            <a:ext cx="7448550" cy="5076825"/>
            <a:chOff x="685800" y="1676400"/>
            <a:chExt cx="7448550" cy="5076825"/>
          </a:xfrm>
        </p:grpSpPr>
        <p:pic>
          <p:nvPicPr>
            <p:cNvPr id="3079" name="Picture 7" descr="C:\Users\Maliha\Desktop\slides\cross-screen\im-5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85800" y="4267200"/>
              <a:ext cx="7448550" cy="2486025"/>
            </a:xfrm>
            <a:prstGeom prst="rect">
              <a:avLst/>
            </a:prstGeom>
            <a:noFill/>
          </p:spPr>
        </p:pic>
        <p:cxnSp>
          <p:nvCxnSpPr>
            <p:cNvPr id="26" name="Straight Connector 25"/>
            <p:cNvCxnSpPr/>
            <p:nvPr/>
          </p:nvCxnSpPr>
          <p:spPr>
            <a:xfrm rot="10800000">
              <a:off x="4267200" y="2514601"/>
              <a:ext cx="1905000" cy="526915"/>
            </a:xfrm>
            <a:prstGeom prst="line">
              <a:avLst/>
            </a:pr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5400000" flipH="1" flipV="1">
              <a:off x="2599216" y="3352800"/>
              <a:ext cx="3352800" cy="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flipV="1">
              <a:off x="2209800" y="2514600"/>
              <a:ext cx="2057400" cy="609600"/>
            </a:xfrm>
            <a:prstGeom prst="line">
              <a:avLst/>
            </a:prstGeom>
            <a:ln w="25400">
              <a:solidFill>
                <a:schemeClr val="bg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7772400" y="4752975"/>
            <a:ext cx="645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>
                <a:solidFill>
                  <a:schemeClr val="bg1"/>
                </a:solidFill>
              </a:rPr>
              <a:t>X</a:t>
            </a:r>
            <a:endParaRPr lang="en-CA" sz="24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flipV="1">
            <a:off x="0" y="6553201"/>
            <a:ext cx="762000" cy="304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39" name="Straight Arrow Connector 38"/>
          <p:cNvCxnSpPr/>
          <p:nvPr/>
        </p:nvCxnSpPr>
        <p:spPr>
          <a:xfrm rot="5400000" flipH="1" flipV="1">
            <a:off x="2667000" y="4676775"/>
            <a:ext cx="1981200" cy="457200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/>
          <p:nvPr/>
        </p:nvGrpSpPr>
        <p:grpSpPr>
          <a:xfrm>
            <a:off x="2286000" y="2314575"/>
            <a:ext cx="1981200" cy="533400"/>
            <a:chOff x="2286000" y="1371600"/>
            <a:chExt cx="1981200" cy="533400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2286000" y="1905000"/>
              <a:ext cx="1981200" cy="0"/>
            </a:xfrm>
            <a:prstGeom prst="line">
              <a:avLst/>
            </a:prstGeom>
            <a:ln w="50800">
              <a:solidFill>
                <a:srgbClr val="00FF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9" cstate="print">
              <a:biLevel thresh="50000"/>
            </a:blip>
            <a:srcRect/>
            <a:stretch>
              <a:fillRect/>
            </a:stretch>
          </p:blipFill>
          <p:spPr bwMode="auto">
            <a:xfrm>
              <a:off x="3886200" y="1371600"/>
              <a:ext cx="296047" cy="476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15" name="Straight Connector 14"/>
          <p:cNvCxnSpPr/>
          <p:nvPr/>
        </p:nvCxnSpPr>
        <p:spPr>
          <a:xfrm rot="5400000" flipH="1" flipV="1">
            <a:off x="886778" y="3990975"/>
            <a:ext cx="3352800" cy="0"/>
          </a:xfrm>
          <a:prstGeom prst="line">
            <a:avLst/>
          </a:prstGeom>
          <a:ln w="127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8" name="Content Placeholder 47"/>
          <p:cNvSpPr>
            <a:spLocks noGrp="1"/>
          </p:cNvSpPr>
          <p:nvPr>
            <p:ph idx="1"/>
          </p:nvPr>
        </p:nvSpPr>
        <p:spPr>
          <a:xfrm>
            <a:off x="228600" y="609600"/>
            <a:ext cx="9144000" cy="1752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CA" dirty="0" smtClean="0"/>
              <a:t>Superimposed glare</a:t>
            </a:r>
            <a:endParaRPr lang="en-CA" baseline="0" dirty="0" smtClean="0"/>
          </a:p>
          <a:p>
            <a:pPr>
              <a:buNone/>
            </a:pPr>
            <a:r>
              <a:rPr lang="en-CA" baseline="0" dirty="0" smtClean="0"/>
              <a:t>gives aggregate brightness:    </a:t>
            </a:r>
            <a:r>
              <a:rPr lang="en-CA" b="1" baseline="0" dirty="0" smtClean="0">
                <a:solidFill>
                  <a:srgbClr val="FFFF00"/>
                </a:solidFill>
              </a:rPr>
              <a:t>line integral       </a:t>
            </a:r>
            <a:r>
              <a:rPr lang="en-CA" baseline="0" dirty="0" smtClean="0">
                <a:sym typeface="Wingdings" pitchFamily="2" charset="2"/>
              </a:rPr>
              <a:t> tomography</a:t>
            </a:r>
            <a:endParaRPr lang="en-CA" b="1" baseline="0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en-CA" baseline="0" dirty="0" smtClean="0"/>
              <a:t>has the </a:t>
            </a:r>
            <a:r>
              <a:rPr lang="en-CA" i="1" baseline="0" dirty="0" smtClean="0"/>
              <a:t>same</a:t>
            </a:r>
            <a:r>
              <a:rPr lang="en-CA" baseline="0" dirty="0" smtClean="0"/>
              <a:t> linear-in-log-space</a:t>
            </a:r>
            <a:r>
              <a:rPr lang="en-CA" dirty="0" smtClean="0"/>
              <a:t> structure:</a:t>
            </a:r>
            <a:endParaRPr lang="en-CA" b="1" dirty="0">
              <a:solidFill>
                <a:srgbClr val="FFFF00"/>
              </a:solidFill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 flipV="1">
            <a:off x="2209800" y="3381375"/>
            <a:ext cx="350520" cy="114300"/>
          </a:xfrm>
          <a:prstGeom prst="line">
            <a:avLst/>
          </a:pr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2209800" y="5972175"/>
            <a:ext cx="3962400" cy="304800"/>
          </a:xfrm>
          <a:prstGeom prst="rect">
            <a:avLst/>
          </a:prstGeom>
          <a:noFill/>
          <a:ln w="508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20" name="Straight Connector 19"/>
          <p:cNvCxnSpPr/>
          <p:nvPr/>
        </p:nvCxnSpPr>
        <p:spPr>
          <a:xfrm rot="10800000">
            <a:off x="2552700" y="3370837"/>
            <a:ext cx="3619500" cy="1001138"/>
          </a:xfrm>
          <a:prstGeom prst="line">
            <a:avLst/>
          </a:prstGeom>
          <a:ln w="25400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>
          <a:xfrm>
            <a:off x="3200400" y="5972175"/>
            <a:ext cx="2971800" cy="304800"/>
          </a:xfrm>
          <a:prstGeom prst="rect">
            <a:avLst/>
          </a:prstGeom>
          <a:noFill/>
          <a:ln w="508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2" name="Rectangle 51"/>
          <p:cNvSpPr/>
          <p:nvPr/>
        </p:nvSpPr>
        <p:spPr>
          <a:xfrm>
            <a:off x="3581400" y="5972175"/>
            <a:ext cx="2590800" cy="304800"/>
          </a:xfrm>
          <a:prstGeom prst="rect">
            <a:avLst/>
          </a:prstGeom>
          <a:noFill/>
          <a:ln w="508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4" name="Rectangle 53"/>
          <p:cNvSpPr/>
          <p:nvPr/>
        </p:nvSpPr>
        <p:spPr>
          <a:xfrm>
            <a:off x="4114800" y="5972175"/>
            <a:ext cx="2057400" cy="304800"/>
          </a:xfrm>
          <a:prstGeom prst="rect">
            <a:avLst/>
          </a:prstGeom>
          <a:noFill/>
          <a:ln w="508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5" name="Rectangle 54"/>
          <p:cNvSpPr/>
          <p:nvPr/>
        </p:nvSpPr>
        <p:spPr>
          <a:xfrm>
            <a:off x="4343400" y="5972175"/>
            <a:ext cx="1828800" cy="304800"/>
          </a:xfrm>
          <a:prstGeom prst="rect">
            <a:avLst/>
          </a:prstGeom>
          <a:noFill/>
          <a:ln w="508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9" name="Rectangle 68"/>
          <p:cNvSpPr/>
          <p:nvPr/>
        </p:nvSpPr>
        <p:spPr>
          <a:xfrm>
            <a:off x="2438400" y="5972175"/>
            <a:ext cx="1905000" cy="30480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7" name="TextBox 56"/>
          <p:cNvSpPr txBox="1"/>
          <p:nvPr/>
        </p:nvSpPr>
        <p:spPr>
          <a:xfrm>
            <a:off x="5334000" y="1676400"/>
            <a:ext cx="3429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2800" b="1" dirty="0" smtClean="0">
                <a:solidFill>
                  <a:srgbClr val="FFFF00"/>
                </a:solidFill>
              </a:rPr>
              <a:t>Image prior!</a:t>
            </a:r>
            <a:endParaRPr lang="en-CA" sz="2800" b="1" dirty="0">
              <a:solidFill>
                <a:srgbClr val="FFFF00"/>
              </a:solidFill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0" y="5105400"/>
            <a:ext cx="2514600" cy="1447802"/>
            <a:chOff x="1219200" y="1220492"/>
            <a:chExt cx="2514600" cy="1447802"/>
          </a:xfrm>
        </p:grpSpPr>
        <p:cxnSp>
          <p:nvCxnSpPr>
            <p:cNvPr id="62" name="Straight Arrow Connector 61"/>
            <p:cNvCxnSpPr/>
            <p:nvPr/>
          </p:nvCxnSpPr>
          <p:spPr>
            <a:xfrm>
              <a:off x="2362200" y="1982492"/>
              <a:ext cx="914400" cy="68580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 rot="5400000" flipH="1" flipV="1">
              <a:off x="2400300" y="1258592"/>
              <a:ext cx="381000" cy="30480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>
              <a:stCxn id="68" idx="3"/>
            </p:cNvCxnSpPr>
            <p:nvPr/>
          </p:nvCxnSpPr>
          <p:spPr>
            <a:xfrm flipV="1">
              <a:off x="2514600" y="1449092"/>
              <a:ext cx="1219200" cy="307033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/>
            <p:cNvSpPr txBox="1"/>
            <p:nvPr/>
          </p:nvSpPr>
          <p:spPr>
            <a:xfrm>
              <a:off x="1219200" y="1525292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Glare</a:t>
              </a:r>
              <a:endPara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70" name="Straight Arrow Connector 69"/>
            <p:cNvCxnSpPr/>
            <p:nvPr/>
          </p:nvCxnSpPr>
          <p:spPr>
            <a:xfrm>
              <a:off x="2362199" y="1982492"/>
              <a:ext cx="838203" cy="685802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 rot="5400000" flipH="1" flipV="1">
              <a:off x="2400300" y="1258592"/>
              <a:ext cx="381000" cy="304800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>
              <a:stCxn id="68" idx="3"/>
            </p:cNvCxnSpPr>
            <p:nvPr/>
          </p:nvCxnSpPr>
          <p:spPr>
            <a:xfrm flipV="1">
              <a:off x="2514600" y="1449092"/>
              <a:ext cx="1219200" cy="307033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>
            <a:off x="2667000" y="5105400"/>
            <a:ext cx="4953000" cy="990600"/>
            <a:chOff x="76200" y="1677692"/>
            <a:chExt cx="4953000" cy="990600"/>
          </a:xfrm>
        </p:grpSpPr>
        <p:cxnSp>
          <p:nvCxnSpPr>
            <p:cNvPr id="74" name="Straight Arrow Connector 73"/>
            <p:cNvCxnSpPr/>
            <p:nvPr/>
          </p:nvCxnSpPr>
          <p:spPr>
            <a:xfrm rot="10800000" flipV="1">
              <a:off x="76200" y="1905000"/>
              <a:ext cx="2362200" cy="763292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2438400" y="1677692"/>
              <a:ext cx="2590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Clipped highlight</a:t>
              </a:r>
              <a:endPara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76" name="Straight Arrow Connector 75"/>
            <p:cNvCxnSpPr/>
            <p:nvPr/>
          </p:nvCxnSpPr>
          <p:spPr>
            <a:xfrm rot="10800000" flipV="1">
              <a:off x="121118" y="1905000"/>
              <a:ext cx="2317283" cy="748778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1" name="TextBox 90"/>
          <p:cNvSpPr txBox="1"/>
          <p:nvPr/>
        </p:nvSpPr>
        <p:spPr>
          <a:xfrm>
            <a:off x="6172200" y="5867400"/>
            <a:ext cx="259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 smtClean="0">
                <a:solidFill>
                  <a:srgbClr val="00FF00"/>
                </a:solidFill>
              </a:rPr>
              <a:t>Glare row</a:t>
            </a:r>
            <a:endParaRPr lang="en-CA" sz="2400" b="1" dirty="0">
              <a:solidFill>
                <a:srgbClr val="00FF00"/>
              </a:solidFill>
            </a:endParaRPr>
          </a:p>
        </p:txBody>
      </p:sp>
      <p:pic>
        <p:nvPicPr>
          <p:cNvPr id="92" name="Picture 2"/>
          <p:cNvPicPr>
            <a:picLocks noChangeAspect="1" noChangeArrowheads="1"/>
          </p:cNvPicPr>
          <p:nvPr/>
        </p:nvPicPr>
        <p:blipFill>
          <a:blip r:embed="rId9" cstate="print">
            <a:biLevel thresh="50000"/>
          </a:blip>
          <a:srcRect/>
          <a:stretch>
            <a:fillRect/>
          </a:stretch>
        </p:blipFill>
        <p:spPr bwMode="auto">
          <a:xfrm>
            <a:off x="6400800" y="1066800"/>
            <a:ext cx="29604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3" name="Group 92"/>
          <p:cNvGrpSpPr/>
          <p:nvPr/>
        </p:nvGrpSpPr>
        <p:grpSpPr>
          <a:xfrm>
            <a:off x="3733800" y="1600199"/>
            <a:ext cx="1676401" cy="4419601"/>
            <a:chOff x="-1034142" y="-1410223"/>
            <a:chExt cx="1676401" cy="4419601"/>
          </a:xfrm>
        </p:grpSpPr>
        <p:cxnSp>
          <p:nvCxnSpPr>
            <p:cNvPr id="94" name="Straight Arrow Connector 93"/>
            <p:cNvCxnSpPr/>
            <p:nvPr/>
          </p:nvCxnSpPr>
          <p:spPr>
            <a:xfrm rot="5400000">
              <a:off x="-2405742" y="-38622"/>
              <a:ext cx="4419600" cy="167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Arrow Connector 94"/>
            <p:cNvCxnSpPr/>
            <p:nvPr/>
          </p:nvCxnSpPr>
          <p:spPr>
            <a:xfrm rot="5400000">
              <a:off x="-2371105" y="-54209"/>
              <a:ext cx="4369377" cy="1657350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ransition advTm="8341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3.33333E-6 -0.06389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2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6389 L -3.33333E-6 -0.07847 " pathEditMode="relative" rAng="0" ptsTypes="AA">
                                      <p:cBhvr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7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0.07847 L 1.11022E-16 -0.13403 " pathEditMode="relative" rAng="0" ptsTypes="AA">
                                      <p:cBhvr>
                                        <p:cTn id="10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13403 L -3.33333E-6 -0.14514 " pathEditMode="relative" rAng="0" ptsTypes="AA">
                                      <p:cBhvr>
                                        <p:cTn id="1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3" grpId="0"/>
      <p:bldP spid="50" grpId="0" animBg="1"/>
      <p:bldP spid="51" grpId="0" animBg="1"/>
      <p:bldP spid="52" grpId="0" animBg="1"/>
      <p:bldP spid="54" grpId="0" animBg="1"/>
      <p:bldP spid="57" grpId="0"/>
      <p:bldP spid="91" grpId="0"/>
      <p:bldP spid="91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1981200"/>
            <a:ext cx="990601" cy="44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Connector 12"/>
          <p:cNvCxnSpPr/>
          <p:nvPr/>
        </p:nvCxnSpPr>
        <p:spPr>
          <a:xfrm rot="5400000" flipH="1" flipV="1">
            <a:off x="6438900" y="2628900"/>
            <a:ext cx="29718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5334000" y="1676400"/>
            <a:ext cx="3429000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CA" sz="2800" b="1" dirty="0" smtClean="0">
                <a:solidFill>
                  <a:srgbClr val="FFFF00"/>
                </a:solidFill>
              </a:rPr>
              <a:t>Image prior!</a:t>
            </a:r>
            <a:endParaRPr lang="en-CA" sz="2800" b="1" dirty="0">
              <a:solidFill>
                <a:srgbClr val="FFFF00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447800" y="1905000"/>
            <a:ext cx="4191000" cy="1905000"/>
          </a:xfrm>
          <a:prstGeom prst="line">
            <a:avLst/>
          </a:prstGeom>
          <a:ln w="25400">
            <a:solidFill>
              <a:srgbClr val="00FF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381000" y="1524000"/>
            <a:ext cx="933450" cy="1422975"/>
            <a:chOff x="381000" y="1524000"/>
            <a:chExt cx="933450" cy="1422975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5" cstate="print">
              <a:biLevel thresh="50000"/>
            </a:blip>
            <a:stretch>
              <a:fillRect/>
            </a:stretch>
          </p:blipFill>
          <p:spPr bwMode="auto">
            <a:xfrm>
              <a:off x="838200" y="1524000"/>
              <a:ext cx="476250" cy="495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381000" y="2362200"/>
              <a:ext cx="381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3200" dirty="0" smtClean="0">
                  <a:solidFill>
                    <a:srgbClr val="00B0F0"/>
                  </a:solidFill>
                </a:rPr>
                <a:t> </a:t>
              </a:r>
              <a:endParaRPr lang="en-CA" sz="3200" dirty="0">
                <a:solidFill>
                  <a:srgbClr val="00B0F0"/>
                </a:solidFill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2819400" y="3115783"/>
            <a:ext cx="2057400" cy="361506"/>
            <a:chOff x="2819400" y="3115783"/>
            <a:chExt cx="2057400" cy="361506"/>
          </a:xfrm>
        </p:grpSpPr>
        <p:pic>
          <p:nvPicPr>
            <p:cNvPr id="3076" name="Picture 4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3962400" y="3115783"/>
              <a:ext cx="914400" cy="361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8" name="Straight Connector 77"/>
            <p:cNvCxnSpPr/>
            <p:nvPr/>
          </p:nvCxnSpPr>
          <p:spPr>
            <a:xfrm>
              <a:off x="2819400" y="3276600"/>
              <a:ext cx="1066800" cy="0"/>
            </a:xfrm>
            <a:prstGeom prst="line">
              <a:avLst/>
            </a:prstGeom>
            <a:ln>
              <a:solidFill>
                <a:srgbClr val="00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Glare estimation – estimating line integrals</a:t>
            </a:r>
            <a:endParaRPr lang="en-CA" dirty="0"/>
          </a:p>
        </p:txBody>
      </p:sp>
      <p:cxnSp>
        <p:nvCxnSpPr>
          <p:cNvPr id="11" name="Straight Connector 10"/>
          <p:cNvCxnSpPr/>
          <p:nvPr/>
        </p:nvCxnSpPr>
        <p:spPr>
          <a:xfrm rot="5400000" flipH="1" flipV="1">
            <a:off x="76200" y="2743200"/>
            <a:ext cx="27432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Freeform 19"/>
          <p:cNvSpPr/>
          <p:nvPr/>
        </p:nvSpPr>
        <p:spPr>
          <a:xfrm>
            <a:off x="1459832" y="1303421"/>
            <a:ext cx="6464968" cy="1237916"/>
          </a:xfrm>
          <a:custGeom>
            <a:avLst/>
            <a:gdLst>
              <a:gd name="connsiteX0" fmla="*/ 0 w 6464968"/>
              <a:gd name="connsiteY0" fmla="*/ 593558 h 1237916"/>
              <a:gd name="connsiteX1" fmla="*/ 2743200 w 6464968"/>
              <a:gd name="connsiteY1" fmla="*/ 1138990 h 1237916"/>
              <a:gd name="connsiteX2" fmla="*/ 6464968 w 6464968"/>
              <a:gd name="connsiteY2" fmla="*/ 0 h 1237916"/>
              <a:gd name="connsiteX3" fmla="*/ 6464968 w 6464968"/>
              <a:gd name="connsiteY3" fmla="*/ 0 h 123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464968" h="1237916">
                <a:moveTo>
                  <a:pt x="0" y="593558"/>
                </a:moveTo>
                <a:cubicBezTo>
                  <a:pt x="832852" y="915737"/>
                  <a:pt x="1665705" y="1237916"/>
                  <a:pt x="2743200" y="1138990"/>
                </a:cubicBezTo>
                <a:cubicBezTo>
                  <a:pt x="3820695" y="1040064"/>
                  <a:pt x="6464968" y="0"/>
                  <a:pt x="6464968" y="0"/>
                </a:cubicBezTo>
                <a:lnTo>
                  <a:pt x="6464968" y="0"/>
                </a:lnTo>
              </a:path>
            </a:pathLst>
          </a:custGeom>
          <a:ln w="254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30319" y="5614131"/>
            <a:ext cx="8622674" cy="934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 rot="16200000">
            <a:off x="353943" y="2465457"/>
            <a:ext cx="152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>
                <a:solidFill>
                  <a:schemeClr val="bg1"/>
                </a:solidFill>
              </a:rPr>
              <a:t>Log magnitude</a:t>
            </a:r>
            <a:endParaRPr lang="en-CA" sz="2000" dirty="0">
              <a:solidFill>
                <a:schemeClr val="bg1"/>
              </a:solidFill>
            </a:endParaRPr>
          </a:p>
        </p:txBody>
      </p:sp>
      <p:sp>
        <p:nvSpPr>
          <p:cNvPr id="45" name="Rectangle 44"/>
          <p:cNvSpPr/>
          <p:nvPr/>
        </p:nvSpPr>
        <p:spPr>
          <a:xfrm flipH="1">
            <a:off x="228600" y="6172200"/>
            <a:ext cx="838200" cy="38100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65" name="Group 64"/>
          <p:cNvGrpSpPr/>
          <p:nvPr/>
        </p:nvGrpSpPr>
        <p:grpSpPr>
          <a:xfrm>
            <a:off x="1905000" y="5562600"/>
            <a:ext cx="5638800" cy="990600"/>
            <a:chOff x="1905000" y="5486400"/>
            <a:chExt cx="5715000" cy="990600"/>
          </a:xfrm>
        </p:grpSpPr>
        <p:sp>
          <p:nvSpPr>
            <p:cNvPr id="50" name="Rectangle 49"/>
            <p:cNvSpPr/>
            <p:nvPr/>
          </p:nvSpPr>
          <p:spPr>
            <a:xfrm flipH="1">
              <a:off x="1905000" y="5486400"/>
              <a:ext cx="381000" cy="990600"/>
            </a:xfrm>
            <a:prstGeom prst="rect">
              <a:avLst/>
            </a:prstGeom>
            <a:solidFill>
              <a:schemeClr val="tx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1" name="Rectangle 50"/>
            <p:cNvSpPr/>
            <p:nvPr/>
          </p:nvSpPr>
          <p:spPr>
            <a:xfrm flipH="1">
              <a:off x="3581400" y="5486400"/>
              <a:ext cx="429746" cy="990600"/>
            </a:xfrm>
            <a:prstGeom prst="rect">
              <a:avLst/>
            </a:prstGeom>
            <a:solidFill>
              <a:schemeClr val="tx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2" name="Rectangle 51"/>
            <p:cNvSpPr/>
            <p:nvPr/>
          </p:nvSpPr>
          <p:spPr>
            <a:xfrm flipH="1">
              <a:off x="7156622" y="5486400"/>
              <a:ext cx="463378" cy="990600"/>
            </a:xfrm>
            <a:prstGeom prst="rect">
              <a:avLst/>
            </a:prstGeom>
            <a:solidFill>
              <a:schemeClr val="tx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53" name="Rectangle 52"/>
          <p:cNvSpPr/>
          <p:nvPr/>
        </p:nvSpPr>
        <p:spPr>
          <a:xfrm flipH="1">
            <a:off x="4463512" y="5715000"/>
            <a:ext cx="794288" cy="60960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4" name="Rectangle 53"/>
          <p:cNvSpPr/>
          <p:nvPr/>
        </p:nvSpPr>
        <p:spPr>
          <a:xfrm flipH="1">
            <a:off x="4138046" y="5715000"/>
            <a:ext cx="325466" cy="60960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5" name="Rectangle 54"/>
          <p:cNvSpPr/>
          <p:nvPr/>
        </p:nvSpPr>
        <p:spPr>
          <a:xfrm flipH="1">
            <a:off x="5181600" y="5715000"/>
            <a:ext cx="1219200" cy="60960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0" name="Rectangle 59"/>
          <p:cNvSpPr/>
          <p:nvPr/>
        </p:nvSpPr>
        <p:spPr>
          <a:xfrm flipH="1">
            <a:off x="8382000" y="5638800"/>
            <a:ext cx="762000" cy="762000"/>
          </a:xfrm>
          <a:prstGeom prst="rect">
            <a:avLst/>
          </a:prstGeom>
          <a:solidFill>
            <a:schemeClr val="tx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66" name="Group 65"/>
          <p:cNvGrpSpPr/>
          <p:nvPr/>
        </p:nvGrpSpPr>
        <p:grpSpPr>
          <a:xfrm>
            <a:off x="2286000" y="5715000"/>
            <a:ext cx="5867400" cy="685800"/>
            <a:chOff x="2286000" y="5638800"/>
            <a:chExt cx="6017846" cy="685800"/>
          </a:xfrm>
        </p:grpSpPr>
        <p:sp>
          <p:nvSpPr>
            <p:cNvPr id="56" name="Rectangle 55"/>
            <p:cNvSpPr/>
            <p:nvPr/>
          </p:nvSpPr>
          <p:spPr>
            <a:xfrm flipH="1">
              <a:off x="3048000" y="5715000"/>
              <a:ext cx="533400" cy="609600"/>
            </a:xfrm>
            <a:prstGeom prst="rect">
              <a:avLst/>
            </a:prstGeom>
            <a:solidFill>
              <a:schemeClr val="tx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7" name="Rectangle 56"/>
            <p:cNvSpPr/>
            <p:nvPr/>
          </p:nvSpPr>
          <p:spPr>
            <a:xfrm flipH="1">
              <a:off x="6506307" y="5638800"/>
              <a:ext cx="781537" cy="609600"/>
            </a:xfrm>
            <a:prstGeom prst="rect">
              <a:avLst/>
            </a:prstGeom>
            <a:solidFill>
              <a:schemeClr val="tx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8" name="Rectangle 57"/>
            <p:cNvSpPr/>
            <p:nvPr/>
          </p:nvSpPr>
          <p:spPr>
            <a:xfrm flipH="1">
              <a:off x="7678615" y="5715000"/>
              <a:ext cx="625231" cy="457200"/>
            </a:xfrm>
            <a:prstGeom prst="rect">
              <a:avLst/>
            </a:prstGeom>
            <a:solidFill>
              <a:schemeClr val="tx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9" name="Rectangle 58"/>
            <p:cNvSpPr/>
            <p:nvPr/>
          </p:nvSpPr>
          <p:spPr>
            <a:xfrm flipH="1">
              <a:off x="2286000" y="5715000"/>
              <a:ext cx="685800" cy="609600"/>
            </a:xfrm>
            <a:prstGeom prst="rect">
              <a:avLst/>
            </a:prstGeom>
            <a:solidFill>
              <a:schemeClr val="tx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1" name="Rectangle 60"/>
            <p:cNvSpPr/>
            <p:nvPr/>
          </p:nvSpPr>
          <p:spPr>
            <a:xfrm flipH="1">
              <a:off x="4038599" y="5715000"/>
              <a:ext cx="162833" cy="609600"/>
            </a:xfrm>
            <a:prstGeom prst="rect">
              <a:avLst/>
            </a:prstGeom>
            <a:solidFill>
              <a:schemeClr val="tx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0" y="5334000"/>
            <a:ext cx="8382000" cy="1295400"/>
            <a:chOff x="0" y="5334000"/>
            <a:chExt cx="8382000" cy="1295400"/>
          </a:xfrm>
        </p:grpSpPr>
        <p:sp>
          <p:nvSpPr>
            <p:cNvPr id="62" name="Rectangle 61"/>
            <p:cNvSpPr/>
            <p:nvPr/>
          </p:nvSpPr>
          <p:spPr>
            <a:xfrm flipH="1">
              <a:off x="1219200" y="5410200"/>
              <a:ext cx="685800" cy="1219200"/>
            </a:xfrm>
            <a:prstGeom prst="rect">
              <a:avLst/>
            </a:prstGeom>
            <a:solidFill>
              <a:schemeClr val="tx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3" name="Rectangle 62"/>
            <p:cNvSpPr/>
            <p:nvPr/>
          </p:nvSpPr>
          <p:spPr>
            <a:xfrm flipH="1">
              <a:off x="0" y="5715000"/>
              <a:ext cx="1219200" cy="457200"/>
            </a:xfrm>
            <a:prstGeom prst="rect">
              <a:avLst/>
            </a:prstGeom>
            <a:solidFill>
              <a:schemeClr val="tx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1" name="Rectangle 70"/>
            <p:cNvSpPr/>
            <p:nvPr/>
          </p:nvSpPr>
          <p:spPr>
            <a:xfrm flipH="1">
              <a:off x="8153400" y="5334000"/>
              <a:ext cx="228600" cy="1295400"/>
            </a:xfrm>
            <a:prstGeom prst="rect">
              <a:avLst/>
            </a:prstGeom>
            <a:solidFill>
              <a:schemeClr val="tx1">
                <a:alpha val="6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1696440" y="2590800"/>
            <a:ext cx="2189760" cy="381000"/>
            <a:chOff x="1696440" y="2590800"/>
            <a:chExt cx="2189760" cy="38100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8" cstate="print"/>
            <a:stretch>
              <a:fillRect/>
            </a:stretch>
          </p:blipFill>
          <p:spPr bwMode="auto">
            <a:xfrm>
              <a:off x="1696440" y="2590800"/>
              <a:ext cx="1009135" cy="381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77" name="Straight Connector 76"/>
            <p:cNvCxnSpPr/>
            <p:nvPr/>
          </p:nvCxnSpPr>
          <p:spPr>
            <a:xfrm>
              <a:off x="2819400" y="2743200"/>
              <a:ext cx="1066800" cy="0"/>
            </a:xfrm>
            <a:prstGeom prst="line">
              <a:avLst/>
            </a:prstGeom>
            <a:ln>
              <a:solidFill>
                <a:srgbClr val="00FF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Slide Number Placeholder 71"/>
          <p:cNvSpPr>
            <a:spLocks noGrp="1"/>
          </p:cNvSpPr>
          <p:nvPr>
            <p:ph type="sldNum" sz="quarter" idx="12"/>
          </p:nvPr>
        </p:nvSpPr>
        <p:spPr>
          <a:xfrm>
            <a:off x="7010400" y="6629400"/>
            <a:ext cx="2133600" cy="228600"/>
          </a:xfrm>
        </p:spPr>
        <p:txBody>
          <a:bodyPr/>
          <a:lstStyle/>
          <a:p>
            <a:fld id="{4D750AA1-C0D4-42E0-9FD8-B7F3273C721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75" name="Content Placeholder 74"/>
          <p:cNvSpPr>
            <a:spLocks noGrp="1"/>
          </p:cNvSpPr>
          <p:nvPr>
            <p:ph idx="1"/>
          </p:nvPr>
        </p:nvSpPr>
        <p:spPr>
          <a:xfrm>
            <a:off x="228600" y="609600"/>
            <a:ext cx="8686800" cy="533400"/>
          </a:xfrm>
        </p:spPr>
        <p:txBody>
          <a:bodyPr/>
          <a:lstStyle/>
          <a:p>
            <a:r>
              <a:rPr lang="en-CA" dirty="0" smtClean="0"/>
              <a:t>Relating</a:t>
            </a:r>
            <a:r>
              <a:rPr lang="en-CA" baseline="0" dirty="0" smtClean="0"/>
              <a:t> </a:t>
            </a:r>
            <a:r>
              <a:rPr lang="en-CA" i="1" baseline="0" dirty="0" smtClean="0"/>
              <a:t>line integrals</a:t>
            </a:r>
            <a:r>
              <a:rPr lang="en-CA" baseline="0" dirty="0" smtClean="0"/>
              <a:t> with </a:t>
            </a:r>
            <a:r>
              <a:rPr lang="en-CA" i="1" baseline="0" dirty="0" smtClean="0"/>
              <a:t>glare</a:t>
            </a:r>
          </a:p>
        </p:txBody>
      </p:sp>
      <p:grpSp>
        <p:nvGrpSpPr>
          <p:cNvPr id="73" name="Group 72"/>
          <p:cNvGrpSpPr/>
          <p:nvPr/>
        </p:nvGrpSpPr>
        <p:grpSpPr>
          <a:xfrm>
            <a:off x="1981200" y="1083494"/>
            <a:ext cx="6553200" cy="2726506"/>
            <a:chOff x="1981200" y="1083494"/>
            <a:chExt cx="6553200" cy="2726506"/>
          </a:xfrm>
        </p:grpSpPr>
        <p:cxnSp>
          <p:nvCxnSpPr>
            <p:cNvPr id="17" name="Straight Connector 16"/>
            <p:cNvCxnSpPr/>
            <p:nvPr/>
          </p:nvCxnSpPr>
          <p:spPr>
            <a:xfrm rot="10800000" flipV="1">
              <a:off x="1981200" y="1295400"/>
              <a:ext cx="5943600" cy="2514600"/>
            </a:xfrm>
            <a:prstGeom prst="line">
              <a:avLst/>
            </a:prstGeom>
            <a:ln w="25400">
              <a:solidFill>
                <a:srgbClr val="00FF00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/>
            <p:cNvGrpSpPr/>
            <p:nvPr/>
          </p:nvGrpSpPr>
          <p:grpSpPr>
            <a:xfrm>
              <a:off x="8001000" y="1083494"/>
              <a:ext cx="533400" cy="1330081"/>
              <a:chOff x="8001000" y="1083494"/>
              <a:chExt cx="533400" cy="1330081"/>
            </a:xfrm>
          </p:grpSpPr>
          <p:pic>
            <p:nvPicPr>
              <p:cNvPr id="21" name="Picture 2"/>
              <p:cNvPicPr>
                <a:picLocks noChangeAspect="1" noChangeArrowheads="1"/>
              </p:cNvPicPr>
              <p:nvPr/>
            </p:nvPicPr>
            <p:blipFill>
              <a:blip r:embed="rId9" cstate="print">
                <a:biLevel thresh="50000"/>
              </a:blip>
              <a:stretch>
                <a:fillRect/>
              </a:stretch>
            </p:blipFill>
            <p:spPr bwMode="auto">
              <a:xfrm>
                <a:off x="8001000" y="1083494"/>
                <a:ext cx="504825" cy="4953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2" name="TextBox 21"/>
              <p:cNvSpPr txBox="1"/>
              <p:nvPr/>
            </p:nvSpPr>
            <p:spPr>
              <a:xfrm>
                <a:off x="8077200" y="1828800"/>
                <a:ext cx="457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CA" sz="3200" dirty="0" smtClean="0">
                    <a:solidFill>
                      <a:srgbClr val="00B0F0"/>
                    </a:solidFill>
                  </a:rPr>
                  <a:t> </a:t>
                </a:r>
                <a:endParaRPr lang="en-CA" sz="3200" dirty="0">
                  <a:solidFill>
                    <a:srgbClr val="00B0F0"/>
                  </a:solidFill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609600" y="4191000"/>
            <a:ext cx="7664387" cy="1244119"/>
            <a:chOff x="1119131" y="5105403"/>
            <a:chExt cx="6857610" cy="1109490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10" cstate="print"/>
            <a:stretch>
              <a:fillRect/>
            </a:stretch>
          </p:blipFill>
          <p:spPr bwMode="auto">
            <a:xfrm>
              <a:off x="1119131" y="5105403"/>
              <a:ext cx="6857610" cy="1109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7615990" y="5581083"/>
              <a:ext cx="76200" cy="228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cxnSp>
        <p:nvCxnSpPr>
          <p:cNvPr id="9" name="Straight Connector 8"/>
          <p:cNvCxnSpPr/>
          <p:nvPr/>
        </p:nvCxnSpPr>
        <p:spPr>
          <a:xfrm>
            <a:off x="685800" y="3657600"/>
            <a:ext cx="7848600" cy="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8305800" y="3124200"/>
            <a:ext cx="60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sz="3200" dirty="0" smtClean="0">
                <a:solidFill>
                  <a:schemeClr val="bg1"/>
                </a:solidFill>
              </a:rPr>
              <a:t>X</a:t>
            </a:r>
            <a:endParaRPr lang="en-CA" sz="3200" dirty="0">
              <a:solidFill>
                <a:schemeClr val="bg1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7924800" y="35814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 smtClean="0">
                <a:solidFill>
                  <a:schemeClr val="bg1"/>
                </a:solidFill>
              </a:rPr>
              <a:t>Saturated pixels</a:t>
            </a:r>
            <a:endParaRPr lang="en-CA" b="1" dirty="0">
              <a:solidFill>
                <a:schemeClr val="bg1"/>
              </a:solidFill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1447800" y="3530025"/>
            <a:ext cx="6477000" cy="725507"/>
            <a:chOff x="1447800" y="4673025"/>
            <a:chExt cx="6477000" cy="725507"/>
          </a:xfrm>
        </p:grpSpPr>
        <p:sp>
          <p:nvSpPr>
            <p:cNvPr id="23" name="TextBox 22"/>
            <p:cNvSpPr txBox="1"/>
            <p:nvPr/>
          </p:nvSpPr>
          <p:spPr>
            <a:xfrm>
              <a:off x="4343400" y="4673025"/>
              <a:ext cx="762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3200" b="1" i="1" dirty="0" smtClean="0">
                  <a:solidFill>
                    <a:schemeClr val="accent6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M</a:t>
              </a:r>
              <a:endParaRPr lang="en-CA" sz="3200" b="1" i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 rot="10800000">
              <a:off x="1447800" y="5029200"/>
              <a:ext cx="2895600" cy="0"/>
            </a:xfrm>
            <a:prstGeom prst="line">
              <a:avLst/>
            </a:prstGeom>
            <a:ln w="25400" cmpd="sng">
              <a:solidFill>
                <a:schemeClr val="bg1">
                  <a:lumMod val="50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181600" y="5029200"/>
              <a:ext cx="2743200" cy="0"/>
            </a:xfrm>
            <a:prstGeom prst="line">
              <a:avLst/>
            </a:prstGeom>
            <a:ln w="25400" cmpd="sng">
              <a:solidFill>
                <a:schemeClr val="bg1">
                  <a:lumMod val="50000"/>
                </a:schemeClr>
              </a:solidFill>
              <a:prstDash val="dash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/>
            <p:nvPr/>
          </p:nvSpPr>
          <p:spPr>
            <a:xfrm>
              <a:off x="2743200" y="5029200"/>
              <a:ext cx="3962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b="1" dirty="0" smtClean="0">
                  <a:solidFill>
                    <a:schemeClr val="accent6">
                      <a:lumMod val="75000"/>
                    </a:schemeClr>
                  </a:solidFill>
                </a:rPr>
                <a:t>Unsaturated pixels</a:t>
              </a:r>
              <a:endParaRPr lang="en-CA" b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74" name="Rectangle 73"/>
          <p:cNvSpPr/>
          <p:nvPr/>
        </p:nvSpPr>
        <p:spPr>
          <a:xfrm>
            <a:off x="1600200" y="3581400"/>
            <a:ext cx="6096000" cy="6858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1" name="Rectangle 80"/>
          <p:cNvSpPr/>
          <p:nvPr/>
        </p:nvSpPr>
        <p:spPr>
          <a:xfrm>
            <a:off x="7840851" y="3591732"/>
            <a:ext cx="1219200" cy="6858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7" name="TextBox 66"/>
          <p:cNvSpPr txBox="1"/>
          <p:nvPr/>
        </p:nvSpPr>
        <p:spPr>
          <a:xfrm>
            <a:off x="228600" y="35814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CA" b="1" dirty="0" smtClean="0">
                <a:solidFill>
                  <a:schemeClr val="bg1"/>
                </a:solidFill>
              </a:rPr>
              <a:t>Saturated pixels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76" name="Rectangle 75"/>
          <p:cNvSpPr/>
          <p:nvPr/>
        </p:nvSpPr>
        <p:spPr>
          <a:xfrm>
            <a:off x="259596" y="3581401"/>
            <a:ext cx="1219200" cy="6858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70" name="Group 69"/>
          <p:cNvGrpSpPr/>
          <p:nvPr/>
        </p:nvGrpSpPr>
        <p:grpSpPr>
          <a:xfrm>
            <a:off x="2971800" y="2133600"/>
            <a:ext cx="609600" cy="1963328"/>
            <a:chOff x="2971800" y="2133600"/>
            <a:chExt cx="609600" cy="1963328"/>
          </a:xfrm>
        </p:grpSpPr>
        <p:sp>
          <p:nvSpPr>
            <p:cNvPr id="84" name="TextBox 83"/>
            <p:cNvSpPr txBox="1"/>
            <p:nvPr/>
          </p:nvSpPr>
          <p:spPr>
            <a:xfrm>
              <a:off x="3124200" y="3843012"/>
              <a:ext cx="304800" cy="25391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CA" sz="1050" dirty="0">
                <a:solidFill>
                  <a:schemeClr val="bg1"/>
                </a:solidFill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 rot="5400000" flipH="1" flipV="1">
              <a:off x="2476500" y="2933700"/>
              <a:ext cx="1600200" cy="0"/>
            </a:xfrm>
            <a:prstGeom prst="line">
              <a:avLst/>
            </a:prstGeom>
            <a:ln w="25400">
              <a:solidFill>
                <a:schemeClr val="bg1"/>
              </a:solidFill>
              <a:prstDash val="solid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TextBox 68"/>
            <p:cNvSpPr txBox="1"/>
            <p:nvPr/>
          </p:nvSpPr>
          <p:spPr>
            <a:xfrm>
              <a:off x="2971800" y="3505200"/>
              <a:ext cx="609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3200" dirty="0" smtClean="0">
                  <a:solidFill>
                    <a:schemeClr val="bg1"/>
                  </a:solidFill>
                </a:rPr>
                <a:t>u</a:t>
              </a:r>
              <a:endParaRPr lang="en-CA" sz="32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86" name="Straight Connector 85"/>
          <p:cNvCxnSpPr/>
          <p:nvPr/>
        </p:nvCxnSpPr>
        <p:spPr>
          <a:xfrm>
            <a:off x="4191000" y="6324600"/>
            <a:ext cx="228600" cy="0"/>
          </a:xfrm>
          <a:prstGeom prst="line">
            <a:avLst/>
          </a:prstGeom>
          <a:ln w="1016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4191000" y="6324600"/>
            <a:ext cx="990600" cy="0"/>
          </a:xfrm>
          <a:prstGeom prst="line">
            <a:avLst/>
          </a:prstGeom>
          <a:ln w="1016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4191000" y="6400800"/>
            <a:ext cx="2209800" cy="0"/>
          </a:xfrm>
          <a:prstGeom prst="line">
            <a:avLst/>
          </a:prstGeom>
          <a:ln w="1016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1905000" y="6477000"/>
            <a:ext cx="6248400" cy="0"/>
          </a:xfrm>
          <a:prstGeom prst="line">
            <a:avLst/>
          </a:prstGeom>
          <a:ln w="1016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Rectangle 99"/>
          <p:cNvSpPr/>
          <p:nvPr/>
        </p:nvSpPr>
        <p:spPr>
          <a:xfrm>
            <a:off x="914400" y="5029200"/>
            <a:ext cx="838200" cy="381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1" name="Rectangle 100"/>
          <p:cNvSpPr/>
          <p:nvPr/>
        </p:nvSpPr>
        <p:spPr>
          <a:xfrm>
            <a:off x="228600" y="6096000"/>
            <a:ext cx="914400" cy="4572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6" name="Rectangle 105"/>
          <p:cNvSpPr/>
          <p:nvPr/>
        </p:nvSpPr>
        <p:spPr>
          <a:xfrm>
            <a:off x="77492" y="5562600"/>
            <a:ext cx="1675108" cy="9906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7" name="Rectangle 106"/>
          <p:cNvSpPr/>
          <p:nvPr/>
        </p:nvSpPr>
        <p:spPr>
          <a:xfrm>
            <a:off x="457200" y="4267200"/>
            <a:ext cx="1676400" cy="11430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8" name="Rectangle 107"/>
          <p:cNvSpPr/>
          <p:nvPr/>
        </p:nvSpPr>
        <p:spPr>
          <a:xfrm>
            <a:off x="7467600" y="4419600"/>
            <a:ext cx="914400" cy="6858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9" name="Rectangle 108"/>
          <p:cNvSpPr/>
          <p:nvPr/>
        </p:nvSpPr>
        <p:spPr>
          <a:xfrm>
            <a:off x="8305800" y="5715000"/>
            <a:ext cx="685800" cy="6096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0" name="Rectangle 109"/>
          <p:cNvSpPr/>
          <p:nvPr/>
        </p:nvSpPr>
        <p:spPr>
          <a:xfrm>
            <a:off x="6858000" y="4876800"/>
            <a:ext cx="533400" cy="6096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8" name="TextBox 87"/>
          <p:cNvSpPr txBox="1"/>
          <p:nvPr/>
        </p:nvSpPr>
        <p:spPr>
          <a:xfrm>
            <a:off x="1905000" y="5953780"/>
            <a:ext cx="472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>
                <a:solidFill>
                  <a:schemeClr val="bg1"/>
                </a:solidFill>
              </a:rPr>
              <a:t>completely describe total glare</a:t>
            </a:r>
            <a:endParaRPr lang="en-CA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9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6875" y="5943600"/>
            <a:ext cx="1535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" name="TextBox 84"/>
          <p:cNvSpPr txBox="1"/>
          <p:nvPr/>
        </p:nvSpPr>
        <p:spPr>
          <a:xfrm>
            <a:off x="381000" y="5257800"/>
            <a:ext cx="838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Run: For each </a:t>
            </a:r>
            <a:r>
              <a:rPr lang="en-CA" sz="3200" b="1" i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CA" sz="2800" dirty="0" smtClean="0">
                <a:solidFill>
                  <a:schemeClr val="bg1"/>
                </a:solidFill>
              </a:rPr>
              <a:t>, on each row, for each glare direction</a:t>
            </a:r>
            <a:endParaRPr lang="en-CA" sz="2800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553200" y="5992467"/>
            <a:ext cx="2428875" cy="484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" name="Rectangle 82"/>
          <p:cNvSpPr/>
          <p:nvPr/>
        </p:nvSpPr>
        <p:spPr>
          <a:xfrm>
            <a:off x="1600200" y="2514600"/>
            <a:ext cx="1219200" cy="5334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87" name="Group 86"/>
          <p:cNvGrpSpPr/>
          <p:nvPr/>
        </p:nvGrpSpPr>
        <p:grpSpPr>
          <a:xfrm flipH="1">
            <a:off x="2590799" y="3124200"/>
            <a:ext cx="1904999" cy="2590800"/>
            <a:chOff x="-1034142" y="-1410223"/>
            <a:chExt cx="1676401" cy="4419601"/>
          </a:xfrm>
        </p:grpSpPr>
        <p:cxnSp>
          <p:nvCxnSpPr>
            <p:cNvPr id="90" name="Straight Arrow Connector 89"/>
            <p:cNvCxnSpPr/>
            <p:nvPr/>
          </p:nvCxnSpPr>
          <p:spPr>
            <a:xfrm rot="5400000">
              <a:off x="-2405742" y="-38622"/>
              <a:ext cx="4419600" cy="167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/>
            <p:cNvCxnSpPr/>
            <p:nvPr/>
          </p:nvCxnSpPr>
          <p:spPr>
            <a:xfrm rot="5400000">
              <a:off x="-2371105" y="-54209"/>
              <a:ext cx="4369377" cy="1657350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3886200" y="2971800"/>
            <a:ext cx="1066800" cy="5334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96" name="Group 95"/>
          <p:cNvGrpSpPr/>
          <p:nvPr/>
        </p:nvGrpSpPr>
        <p:grpSpPr>
          <a:xfrm flipH="1">
            <a:off x="4419600" y="3581400"/>
            <a:ext cx="1447800" cy="2286000"/>
            <a:chOff x="-1034142" y="-1410223"/>
            <a:chExt cx="1676401" cy="4419601"/>
          </a:xfrm>
        </p:grpSpPr>
        <p:cxnSp>
          <p:nvCxnSpPr>
            <p:cNvPr id="98" name="Straight Arrow Connector 97"/>
            <p:cNvCxnSpPr/>
            <p:nvPr/>
          </p:nvCxnSpPr>
          <p:spPr>
            <a:xfrm rot="5400000">
              <a:off x="-2405742" y="-38622"/>
              <a:ext cx="4419600" cy="167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/>
            <p:cNvCxnSpPr/>
            <p:nvPr/>
          </p:nvCxnSpPr>
          <p:spPr>
            <a:xfrm rot="5400000">
              <a:off x="-2371105" y="-54209"/>
              <a:ext cx="4369377" cy="1657350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Rectangle 102"/>
          <p:cNvSpPr/>
          <p:nvPr/>
        </p:nvSpPr>
        <p:spPr>
          <a:xfrm>
            <a:off x="762000" y="1447800"/>
            <a:ext cx="609600" cy="5334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104" name="Group 103"/>
          <p:cNvGrpSpPr/>
          <p:nvPr/>
        </p:nvGrpSpPr>
        <p:grpSpPr>
          <a:xfrm flipH="1">
            <a:off x="1371600" y="2057400"/>
            <a:ext cx="2819400" cy="3810000"/>
            <a:chOff x="-1034142" y="-1410223"/>
            <a:chExt cx="1676401" cy="4419601"/>
          </a:xfrm>
        </p:grpSpPr>
        <p:cxnSp>
          <p:nvCxnSpPr>
            <p:cNvPr id="105" name="Straight Arrow Connector 104"/>
            <p:cNvCxnSpPr/>
            <p:nvPr/>
          </p:nvCxnSpPr>
          <p:spPr>
            <a:xfrm rot="5400000">
              <a:off x="-2405742" y="-38622"/>
              <a:ext cx="4419600" cy="167640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110"/>
            <p:cNvCxnSpPr/>
            <p:nvPr/>
          </p:nvCxnSpPr>
          <p:spPr>
            <a:xfrm rot="5400000">
              <a:off x="-2371105" y="-54209"/>
              <a:ext cx="4369377" cy="1657350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ransition advTm="976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3.46821E-7 L 0.00052 -0.18821 " pathEditMode="relative" rAng="0" ptsTypes="AA">
                                      <p:cBhvr>
                                        <p:cTn id="23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4"/>
                                    </p:animMotion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1" animBg="1"/>
      <p:bldP spid="20" grpId="0" animBg="1"/>
      <p:bldP spid="18" grpId="0"/>
      <p:bldP spid="45" grpId="0" animBg="1"/>
      <p:bldP spid="53" grpId="0" animBg="1"/>
      <p:bldP spid="54" grpId="0" animBg="1"/>
      <p:bldP spid="55" grpId="0" animBg="1"/>
      <p:bldP spid="60" grpId="0" animBg="1"/>
      <p:bldP spid="74" grpId="0" animBg="1"/>
      <p:bldP spid="81" grpId="0" animBg="1"/>
      <p:bldP spid="76" grpId="0" animBg="1"/>
      <p:bldP spid="100" grpId="0" animBg="1"/>
      <p:bldP spid="101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88" grpId="0"/>
      <p:bldP spid="85" grpId="0"/>
      <p:bldP spid="83" grpId="0" animBg="1"/>
      <p:bldP spid="94" grpId="0" animBg="1"/>
      <p:bldP spid="10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High Dynamic Range Imaging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150" y="1091375"/>
            <a:ext cx="7782050" cy="5145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9600" y="6248400"/>
            <a:ext cx="7391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[http://en.wikipedia.org/wiki/High_dynamic_range_imaging]</a:t>
            </a:r>
            <a:endParaRPr lang="en-US" sz="1100" dirty="0">
              <a:solidFill>
                <a:schemeClr val="bg1"/>
              </a:solidFill>
            </a:endParaRPr>
          </a:p>
        </p:txBody>
      </p:sp>
      <p:grpSp>
        <p:nvGrpSpPr>
          <p:cNvPr id="4" name="Group 19"/>
          <p:cNvGrpSpPr/>
          <p:nvPr/>
        </p:nvGrpSpPr>
        <p:grpSpPr>
          <a:xfrm>
            <a:off x="6172200" y="2057400"/>
            <a:ext cx="2286000" cy="2876863"/>
            <a:chOff x="6248400" y="1905000"/>
            <a:chExt cx="2286000" cy="2876863"/>
          </a:xfrm>
        </p:grpSpPr>
        <p:sp>
          <p:nvSpPr>
            <p:cNvPr id="7" name="Rectangle 6"/>
            <p:cNvSpPr/>
            <p:nvPr/>
          </p:nvSpPr>
          <p:spPr>
            <a:xfrm>
              <a:off x="7696200" y="1905000"/>
              <a:ext cx="838200" cy="8382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2" name="Picture 4" descr="Z:\Desktop\msc_pres\hdrbox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48400" y="3048000"/>
              <a:ext cx="1714500" cy="171450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</p:pic>
        <p:cxnSp>
          <p:nvCxnSpPr>
            <p:cNvPr id="14" name="Straight Connector 13"/>
            <p:cNvCxnSpPr/>
            <p:nvPr/>
          </p:nvCxnSpPr>
          <p:spPr>
            <a:xfrm rot="10800000" flipV="1">
              <a:off x="6248400" y="1905000"/>
              <a:ext cx="1447800" cy="1143000"/>
            </a:xfrm>
            <a:prstGeom prst="line">
              <a:avLst/>
            </a:prstGeom>
            <a:ln w="25400" cmpd="sng">
              <a:solidFill>
                <a:srgbClr val="FF0000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>
              <a:off x="7227758" y="3475220"/>
              <a:ext cx="2038662" cy="574623"/>
            </a:xfrm>
            <a:prstGeom prst="line">
              <a:avLst/>
            </a:prstGeom>
            <a:ln w="25400" cmpd="sng">
              <a:solidFill>
                <a:srgbClr val="FF0000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36"/>
          <p:cNvGrpSpPr/>
          <p:nvPr/>
        </p:nvGrpSpPr>
        <p:grpSpPr>
          <a:xfrm>
            <a:off x="2286000" y="4191000"/>
            <a:ext cx="2286003" cy="1924987"/>
            <a:chOff x="2286000" y="4191000"/>
            <a:chExt cx="2286003" cy="1924987"/>
          </a:xfrm>
        </p:grpSpPr>
        <p:sp>
          <p:nvSpPr>
            <p:cNvPr id="6" name="Rectangle 5"/>
            <p:cNvSpPr/>
            <p:nvPr/>
          </p:nvSpPr>
          <p:spPr>
            <a:xfrm>
              <a:off x="4191000" y="4191000"/>
              <a:ext cx="381000" cy="3810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3" name="Picture 5" descr="Z:\Desktop\msc_pres\hdrbox3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286000" y="4572000"/>
              <a:ext cx="1457325" cy="153352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</p:pic>
        <p:cxnSp>
          <p:nvCxnSpPr>
            <p:cNvPr id="22" name="Straight Connector 21"/>
            <p:cNvCxnSpPr/>
            <p:nvPr/>
          </p:nvCxnSpPr>
          <p:spPr>
            <a:xfrm rot="10800000" flipV="1">
              <a:off x="2286002" y="4191000"/>
              <a:ext cx="1904998" cy="381002"/>
            </a:xfrm>
            <a:prstGeom prst="line">
              <a:avLst/>
            </a:prstGeom>
            <a:ln w="25400" cmpd="sng">
              <a:solidFill>
                <a:srgbClr val="FF0000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3395274" y="4939258"/>
              <a:ext cx="1543986" cy="809472"/>
            </a:xfrm>
            <a:prstGeom prst="line">
              <a:avLst/>
            </a:prstGeom>
            <a:ln w="25400" cmpd="sng">
              <a:solidFill>
                <a:srgbClr val="FF0000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35"/>
          <p:cNvGrpSpPr/>
          <p:nvPr/>
        </p:nvGrpSpPr>
        <p:grpSpPr>
          <a:xfrm>
            <a:off x="1143000" y="1676399"/>
            <a:ext cx="2743201" cy="2295994"/>
            <a:chOff x="1143000" y="1676399"/>
            <a:chExt cx="2743201" cy="2295994"/>
          </a:xfrm>
        </p:grpSpPr>
        <p:sp>
          <p:nvSpPr>
            <p:cNvPr id="5" name="Rectangle 4"/>
            <p:cNvSpPr/>
            <p:nvPr/>
          </p:nvSpPr>
          <p:spPr>
            <a:xfrm>
              <a:off x="3276600" y="1676400"/>
              <a:ext cx="609600" cy="6096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51" name="Picture 3" descr="Z:\Desktop\msc_pres\hdrbox1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43000" y="2286000"/>
              <a:ext cx="1673026" cy="166687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</p:pic>
        <p:cxnSp>
          <p:nvCxnSpPr>
            <p:cNvPr id="24" name="Straight Connector 23"/>
            <p:cNvCxnSpPr/>
            <p:nvPr/>
          </p:nvCxnSpPr>
          <p:spPr>
            <a:xfrm rot="10800000" flipV="1">
              <a:off x="1143002" y="1676399"/>
              <a:ext cx="2133598" cy="609599"/>
            </a:xfrm>
            <a:prstGeom prst="line">
              <a:avLst/>
            </a:prstGeom>
            <a:ln w="25400" cmpd="sng">
              <a:solidFill>
                <a:srgbClr val="FF0000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>
              <a:off x="2516475" y="2602667"/>
              <a:ext cx="1686393" cy="1053059"/>
            </a:xfrm>
            <a:prstGeom prst="line">
              <a:avLst/>
            </a:prstGeom>
            <a:ln w="25400" cmpd="sng">
              <a:solidFill>
                <a:srgbClr val="FF0000"/>
              </a:solidFill>
              <a:tailEnd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1"/>
            <a:ext cx="7772400" cy="4800598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Computational decoding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>
                <a:solidFill>
                  <a:schemeClr val="bg1">
                    <a:lumMod val="50000"/>
                  </a:schemeClr>
                </a:solidFill>
              </a:rPr>
              <a:t>Glare estimation</a:t>
            </a:r>
          </a:p>
          <a:p>
            <a:r>
              <a:rPr lang="en-CA" dirty="0" smtClean="0">
                <a:solidFill>
                  <a:srgbClr val="FFFF00"/>
                </a:solidFill>
              </a:rPr>
              <a:t>Glare removal</a:t>
            </a:r>
          </a:p>
          <a:p>
            <a:r>
              <a:rPr lang="en-CA" dirty="0" smtClean="0">
                <a:solidFill>
                  <a:schemeClr val="bg1">
                    <a:lumMod val="50000"/>
                  </a:schemeClr>
                </a:solidFill>
              </a:rPr>
              <a:t>Tomography</a:t>
            </a:r>
            <a:endParaRPr lang="en-CA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629400"/>
            <a:ext cx="2133600" cy="228600"/>
          </a:xfrm>
        </p:spPr>
        <p:txBody>
          <a:bodyPr/>
          <a:lstStyle/>
          <a:p>
            <a:fld id="{4D750AA1-C0D4-42E0-9FD8-B7F3273C721C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  <p:transition advTm="2386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609600"/>
            <a:ext cx="8686800" cy="6248400"/>
          </a:xfrm>
        </p:spPr>
        <p:txBody>
          <a:bodyPr>
            <a:normAutofit/>
          </a:bodyPr>
          <a:lstStyle/>
          <a:p>
            <a:pPr>
              <a:buNone/>
            </a:pPr>
            <a:endParaRPr lang="en-CA" dirty="0" smtClean="0"/>
          </a:p>
          <a:p>
            <a:pPr>
              <a:buNone/>
            </a:pPr>
            <a:endParaRPr lang="en-CA" sz="3200" dirty="0" smtClean="0"/>
          </a:p>
          <a:p>
            <a:pPr>
              <a:buNone/>
            </a:pPr>
            <a:r>
              <a:rPr lang="en-CA" dirty="0" smtClean="0"/>
              <a:t>                            Glare estimation yields:</a:t>
            </a:r>
          </a:p>
          <a:p>
            <a:pPr>
              <a:buNone/>
            </a:pPr>
            <a:endParaRPr lang="en-CA" dirty="0" smtClean="0"/>
          </a:p>
          <a:p>
            <a:pPr>
              <a:buNone/>
            </a:pPr>
            <a:endParaRPr lang="en-CA" dirty="0" smtClean="0"/>
          </a:p>
          <a:p>
            <a:pPr>
              <a:buNone/>
            </a:pPr>
            <a:endParaRPr lang="en-CA" sz="2400" dirty="0" smtClean="0"/>
          </a:p>
          <a:p>
            <a:pPr>
              <a:buNone/>
            </a:pPr>
            <a:endParaRPr lang="en-CA" dirty="0" smtClean="0"/>
          </a:p>
          <a:p>
            <a:pPr>
              <a:buNone/>
            </a:pPr>
            <a:endParaRPr lang="en-CA" dirty="0" smtClean="0"/>
          </a:p>
          <a:p>
            <a:pPr>
              <a:buNone/>
            </a:pPr>
            <a:endParaRPr lang="en-CA" sz="1100" dirty="0" smtClean="0"/>
          </a:p>
          <a:p>
            <a:pPr>
              <a:buNone/>
            </a:pPr>
            <a:r>
              <a:rPr lang="en-CA" b="1" dirty="0" smtClean="0">
                <a:solidFill>
                  <a:srgbClr val="00B0F0"/>
                </a:solidFill>
              </a:rPr>
              <a:t>LDR only!</a:t>
            </a:r>
          </a:p>
          <a:p>
            <a:pPr>
              <a:buNone/>
            </a:pPr>
            <a:endParaRPr lang="en-CA" sz="1200" dirty="0" smtClean="0"/>
          </a:p>
          <a:p>
            <a:pPr>
              <a:buNone/>
            </a:pPr>
            <a:r>
              <a:rPr lang="en-CA" dirty="0" smtClean="0"/>
              <a:t>Next: reconstruct </a:t>
            </a:r>
            <a:r>
              <a:rPr lang="en-CA" b="1" dirty="0" smtClean="0">
                <a:solidFill>
                  <a:srgbClr val="FFFF00"/>
                </a:solidFill>
              </a:rPr>
              <a:t>clipped highlights</a:t>
            </a:r>
            <a:r>
              <a:rPr lang="en-CA" dirty="0" smtClean="0"/>
              <a:t> </a:t>
            </a:r>
            <a:endParaRPr lang="en-CA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Glare removal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21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3200400" y="2506259"/>
            <a:ext cx="3200400" cy="2141941"/>
            <a:chOff x="-644238" y="1198417"/>
            <a:chExt cx="3200400" cy="214194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-644238" y="1198417"/>
              <a:ext cx="2590800" cy="2133600"/>
            </a:xfrm>
            <a:prstGeom prst="rect">
              <a:avLst/>
            </a:prstGeom>
            <a:noFill/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-644238" y="2878693"/>
              <a:ext cx="2590800" cy="461665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68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Captured   </a:t>
              </a:r>
              <a:r>
                <a:rPr lang="en-US" sz="2400" b="1" i="1" dirty="0" smtClean="0">
                  <a:solidFill>
                    <a:srgbClr val="FF68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g</a:t>
              </a:r>
              <a:endParaRPr lang="en-US" sz="2400" b="1" i="1" dirty="0">
                <a:solidFill>
                  <a:srgbClr val="FF6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870362" y="1884217"/>
              <a:ext cx="68580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4800" dirty="0" smtClean="0">
                  <a:solidFill>
                    <a:schemeClr val="bg1"/>
                  </a:solidFill>
                </a:rPr>
                <a:t>–</a:t>
              </a:r>
              <a:endParaRPr lang="en-US" sz="4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791200" y="2506259"/>
            <a:ext cx="3200400" cy="2138065"/>
            <a:chOff x="5867400" y="1680865"/>
            <a:chExt cx="3217625" cy="2138065"/>
          </a:xfrm>
        </p:grpSpPr>
        <p:pic>
          <p:nvPicPr>
            <p:cNvPr id="15" name="Picture 5"/>
            <p:cNvPicPr>
              <a:picLocks noChangeAspect="1" noChangeArrowheads="1"/>
            </p:cNvPicPr>
            <p:nvPr/>
          </p:nvPicPr>
          <p:blipFill>
            <a:blip r:embed="rId4" cstate="print">
              <a:lum bright="50000" contrast="65000"/>
            </a:blip>
            <a:stretch>
              <a:fillRect/>
            </a:stretch>
          </p:blipFill>
          <p:spPr bwMode="auto">
            <a:xfrm>
              <a:off x="6400423" y="1680865"/>
              <a:ext cx="2640101" cy="2133600"/>
            </a:xfrm>
            <a:prstGeom prst="rect">
              <a:avLst/>
            </a:prstGeom>
            <a:noFill/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6403671" y="3357265"/>
              <a:ext cx="2681354" cy="461665"/>
            </a:xfrm>
            <a:prstGeom prst="rect">
              <a:avLst/>
            </a:prstGeom>
            <a:solidFill>
              <a:schemeClr val="tx1">
                <a:alpha val="77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Glare</a:t>
              </a:r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</a:t>
              </a:r>
              <a:r>
                <a:rPr lang="el-GR" sz="2400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β</a:t>
              </a:r>
              <a:r>
                <a:rPr lang="en-US" sz="2400" b="1" i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 </a:t>
              </a:r>
              <a:r>
                <a:rPr lang="en-US" sz="2400" b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*</a:t>
              </a:r>
              <a:r>
                <a:rPr lang="en-US" sz="2400" b="1" i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f </a:t>
              </a:r>
              <a:r>
                <a:rPr lang="en-US" sz="2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n-US" sz="2400" b="1" i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l-GR" sz="2400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γ</a:t>
              </a:r>
              <a:r>
                <a:rPr lang="en-US" sz="2400" b="1" i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r</a:t>
              </a:r>
              <a:endParaRPr lang="en-US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867400" y="1833265"/>
              <a:ext cx="7624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1591859"/>
            <a:ext cx="1981200" cy="589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8" name="Group 37"/>
          <p:cNvGrpSpPr/>
          <p:nvPr/>
        </p:nvGrpSpPr>
        <p:grpSpPr>
          <a:xfrm>
            <a:off x="6781799" y="2125259"/>
            <a:ext cx="1752601" cy="578644"/>
            <a:chOff x="6781799" y="2667000"/>
            <a:chExt cx="1752601" cy="578644"/>
          </a:xfrm>
        </p:grpSpPr>
        <p:cxnSp>
          <p:nvCxnSpPr>
            <p:cNvPr id="28" name="Straight Arrow Connector 27"/>
            <p:cNvCxnSpPr/>
            <p:nvPr/>
          </p:nvCxnSpPr>
          <p:spPr>
            <a:xfrm rot="16200000" flipH="1">
              <a:off x="6701064" y="2747735"/>
              <a:ext cx="565150" cy="403679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rot="5400000">
              <a:off x="7407275" y="2955925"/>
              <a:ext cx="577850" cy="1588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rot="5400000">
              <a:off x="8080375" y="2790825"/>
              <a:ext cx="577850" cy="330200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/>
          <p:cNvGrpSpPr/>
          <p:nvPr/>
        </p:nvGrpSpPr>
        <p:grpSpPr>
          <a:xfrm>
            <a:off x="6781800" y="2125259"/>
            <a:ext cx="1752600" cy="534194"/>
            <a:chOff x="6781800" y="2667000"/>
            <a:chExt cx="1752600" cy="534194"/>
          </a:xfrm>
        </p:grpSpPr>
        <p:cxnSp>
          <p:nvCxnSpPr>
            <p:cNvPr id="40" name="Straight Arrow Connector 39"/>
            <p:cNvCxnSpPr/>
            <p:nvPr/>
          </p:nvCxnSpPr>
          <p:spPr>
            <a:xfrm rot="16200000" flipH="1">
              <a:off x="6705600" y="2743200"/>
              <a:ext cx="533400" cy="381000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5400000">
              <a:off x="7428706" y="2933700"/>
              <a:ext cx="534194" cy="794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rot="5400000">
              <a:off x="8115300" y="2781300"/>
              <a:ext cx="533400" cy="304800"/>
            </a:xfrm>
            <a:prstGeom prst="straightConnector1">
              <a:avLst/>
            </a:prstGeom>
            <a:ln w="508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0" y="2506259"/>
            <a:ext cx="3352800" cy="2138065"/>
            <a:chOff x="2057400" y="1184192"/>
            <a:chExt cx="3352800" cy="2138065"/>
          </a:xfrm>
        </p:grpSpPr>
        <p:sp>
          <p:nvSpPr>
            <p:cNvPr id="11" name="TextBox 10"/>
            <p:cNvSpPr txBox="1"/>
            <p:nvPr/>
          </p:nvSpPr>
          <p:spPr>
            <a:xfrm>
              <a:off x="4648200" y="1869992"/>
              <a:ext cx="76200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chemeClr val="bg1"/>
                  </a:solidFill>
                </a:rPr>
                <a:t>=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2133600" y="1184192"/>
              <a:ext cx="2590800" cy="2133600"/>
            </a:xfrm>
            <a:prstGeom prst="rect">
              <a:avLst/>
            </a:prstGeom>
            <a:noFill/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2057400" y="2860592"/>
              <a:ext cx="2667000" cy="461665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Intrinsic (LDR)   </a:t>
              </a:r>
              <a:r>
                <a:rPr lang="en-US" sz="2400" b="1" i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f</a:t>
              </a:r>
              <a:endParaRPr lang="en-US" sz="24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447800" y="3505200"/>
            <a:ext cx="2100943" cy="2097316"/>
            <a:chOff x="337458" y="-495822"/>
            <a:chExt cx="2100943" cy="2097316"/>
          </a:xfrm>
        </p:grpSpPr>
        <p:cxnSp>
          <p:nvCxnSpPr>
            <p:cNvPr id="27" name="Straight Arrow Connector 26"/>
            <p:cNvCxnSpPr/>
            <p:nvPr/>
          </p:nvCxnSpPr>
          <p:spPr>
            <a:xfrm rot="10800000">
              <a:off x="337458" y="-495822"/>
              <a:ext cx="2100943" cy="2097316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rot="16200000" flipV="1">
              <a:off x="381000" y="-455908"/>
              <a:ext cx="2057400" cy="2057400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ransition advTm="2432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7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Computational decoding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CA" dirty="0" smtClean="0">
                <a:solidFill>
                  <a:schemeClr val="bg1">
                    <a:lumMod val="50000"/>
                  </a:schemeClr>
                </a:solidFill>
              </a:rPr>
              <a:t>Glare estimation</a:t>
            </a:r>
          </a:p>
          <a:p>
            <a:r>
              <a:rPr lang="en-CA" dirty="0" smtClean="0">
                <a:solidFill>
                  <a:schemeClr val="bg1">
                    <a:lumMod val="50000"/>
                  </a:schemeClr>
                </a:solidFill>
              </a:rPr>
              <a:t>Glare removal</a:t>
            </a:r>
          </a:p>
          <a:p>
            <a:r>
              <a:rPr lang="en-CA" dirty="0" smtClean="0">
                <a:solidFill>
                  <a:srgbClr val="FFFF00"/>
                </a:solidFill>
              </a:rPr>
              <a:t>Tomography</a:t>
            </a:r>
            <a:endParaRPr lang="en-CA" dirty="0">
              <a:solidFill>
                <a:srgbClr val="FFFF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629400"/>
            <a:ext cx="2133600" cy="228600"/>
          </a:xfrm>
        </p:spPr>
        <p:txBody>
          <a:bodyPr/>
          <a:lstStyle/>
          <a:p>
            <a:fld id="{4D750AA1-C0D4-42E0-9FD8-B7F3273C721C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  <p:transition advTm="796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1" descr="C:\Users\Maliha\Documents\Nasa's dropbox\My Dropbox\Public\starfilter_images\starbucks.glare.a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2743200"/>
            <a:ext cx="4495800" cy="3581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Tomography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686800" cy="2057400"/>
          </a:xfrm>
        </p:spPr>
        <p:txBody>
          <a:bodyPr>
            <a:normAutofit/>
          </a:bodyPr>
          <a:lstStyle/>
          <a:p>
            <a:r>
              <a:rPr lang="en-CA" dirty="0" smtClean="0"/>
              <a:t>Line integral estimates</a:t>
            </a:r>
          </a:p>
          <a:p>
            <a:pPr>
              <a:spcBef>
                <a:spcPts val="0"/>
              </a:spcBef>
              <a:buNone/>
            </a:pPr>
            <a:r>
              <a:rPr lang="en-CA" dirty="0" smtClean="0"/>
              <a:t>	give aggregate information about clipped pixels</a:t>
            </a:r>
          </a:p>
          <a:p>
            <a:r>
              <a:rPr lang="en-CA" b="1" dirty="0" smtClean="0">
                <a:solidFill>
                  <a:srgbClr val="FFFF00"/>
                </a:solidFill>
              </a:rPr>
              <a:t>SART tomography</a:t>
            </a:r>
          </a:p>
          <a:p>
            <a:pPr>
              <a:spcBef>
                <a:spcPts val="0"/>
              </a:spcBef>
              <a:buNone/>
            </a:pPr>
            <a:r>
              <a:rPr lang="en-CA" dirty="0" smtClean="0"/>
              <a:t>	gives the HDR reconstruction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23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 flipH="1" flipV="1">
            <a:off x="3429000" y="2743200"/>
            <a:ext cx="749085" cy="749085"/>
          </a:xfrm>
          <a:prstGeom prst="line">
            <a:avLst/>
          </a:prstGeom>
          <a:ln w="508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 flipH="1" flipV="1">
            <a:off x="3733800" y="2743200"/>
            <a:ext cx="685800" cy="685800"/>
          </a:xfrm>
          <a:prstGeom prst="line">
            <a:avLst/>
          </a:prstGeom>
          <a:ln w="508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8" name="Group 87"/>
          <p:cNvGrpSpPr/>
          <p:nvPr/>
        </p:nvGrpSpPr>
        <p:grpSpPr>
          <a:xfrm>
            <a:off x="-685800" y="3048000"/>
            <a:ext cx="5638800" cy="2743200"/>
            <a:chOff x="304800" y="2209800"/>
            <a:chExt cx="5638800" cy="2743200"/>
          </a:xfrm>
        </p:grpSpPr>
        <p:cxnSp>
          <p:nvCxnSpPr>
            <p:cNvPr id="48" name="Straight Connector 47"/>
            <p:cNvCxnSpPr/>
            <p:nvPr/>
          </p:nvCxnSpPr>
          <p:spPr>
            <a:xfrm rot="5400000" flipH="1" flipV="1">
              <a:off x="3810000" y="2667000"/>
              <a:ext cx="1066800" cy="106680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 flipH="1" flipV="1">
              <a:off x="3810000" y="2667000"/>
              <a:ext cx="1295400" cy="129540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 flipH="1" flipV="1">
              <a:off x="3810000" y="2743200"/>
              <a:ext cx="1447800" cy="144780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5400000" flipH="1" flipV="1">
              <a:off x="3886200" y="2819400"/>
              <a:ext cx="1524000" cy="152400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 flipH="1" flipV="1">
              <a:off x="3962400" y="2895600"/>
              <a:ext cx="1600200" cy="160020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 flipH="1" flipV="1">
              <a:off x="4038600" y="3048000"/>
              <a:ext cx="1600200" cy="160020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5400000" flipH="1" flipV="1">
              <a:off x="4191000" y="3200400"/>
              <a:ext cx="1524000" cy="152400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5400000" flipH="1" flipV="1">
              <a:off x="4419600" y="3352800"/>
              <a:ext cx="1371600" cy="137160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 flipH="1" flipV="1">
              <a:off x="4648200" y="3505200"/>
              <a:ext cx="1219200" cy="121920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 flipH="1" flipV="1">
              <a:off x="4876800" y="3657600"/>
              <a:ext cx="1066800" cy="106680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 flipH="1" flipV="1">
              <a:off x="5105400" y="3886200"/>
              <a:ext cx="838200" cy="83820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 flipH="1" flipV="1">
              <a:off x="5334000" y="4114800"/>
              <a:ext cx="609600" cy="60960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5400000" flipH="1" flipV="1">
              <a:off x="5334000" y="4495800"/>
              <a:ext cx="457200" cy="45720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Rectangle 83"/>
            <p:cNvSpPr/>
            <p:nvPr/>
          </p:nvSpPr>
          <p:spPr>
            <a:xfrm>
              <a:off x="304800" y="2209800"/>
              <a:ext cx="381000" cy="457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cxnSp>
        <p:nvCxnSpPr>
          <p:cNvPr id="8" name="Straight Connector 7"/>
          <p:cNvCxnSpPr/>
          <p:nvPr/>
        </p:nvCxnSpPr>
        <p:spPr>
          <a:xfrm rot="5400000" flipH="1" flipV="1">
            <a:off x="2743200" y="3581400"/>
            <a:ext cx="609600" cy="60960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2667000" y="3505200"/>
            <a:ext cx="990600" cy="99060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/>
          <p:cNvGrpSpPr/>
          <p:nvPr/>
        </p:nvGrpSpPr>
        <p:grpSpPr>
          <a:xfrm>
            <a:off x="-685800" y="2438400"/>
            <a:ext cx="6781800" cy="2743200"/>
            <a:chOff x="304800" y="1600200"/>
            <a:chExt cx="6781800" cy="2743200"/>
          </a:xfrm>
        </p:grpSpPr>
        <p:cxnSp>
          <p:nvCxnSpPr>
            <p:cNvPr id="21" name="Straight Connector 20"/>
            <p:cNvCxnSpPr/>
            <p:nvPr/>
          </p:nvCxnSpPr>
          <p:spPr>
            <a:xfrm rot="5400000" flipH="1" flipV="1">
              <a:off x="4953000" y="1905000"/>
              <a:ext cx="685800" cy="685800"/>
            </a:xfrm>
            <a:prstGeom prst="line">
              <a:avLst/>
            </a:prstGeom>
            <a:ln w="508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5181600" y="1905000"/>
              <a:ext cx="685800" cy="685800"/>
            </a:xfrm>
            <a:prstGeom prst="line">
              <a:avLst/>
            </a:prstGeom>
            <a:ln w="508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 flipH="1" flipV="1">
              <a:off x="5334000" y="1905000"/>
              <a:ext cx="762000" cy="762000"/>
            </a:xfrm>
            <a:prstGeom prst="line">
              <a:avLst/>
            </a:prstGeom>
            <a:ln w="508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 flipH="1" flipV="1">
              <a:off x="5486400" y="1905000"/>
              <a:ext cx="838200" cy="838200"/>
            </a:xfrm>
            <a:prstGeom prst="line">
              <a:avLst/>
            </a:prstGeom>
            <a:ln w="508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5400000" flipH="1" flipV="1">
              <a:off x="5625885" y="1905001"/>
              <a:ext cx="927315" cy="927315"/>
            </a:xfrm>
            <a:prstGeom prst="line">
              <a:avLst/>
            </a:prstGeom>
            <a:ln w="508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 flipH="1" flipV="1">
              <a:off x="5726624" y="1905000"/>
              <a:ext cx="1055176" cy="1055176"/>
            </a:xfrm>
            <a:prstGeom prst="line">
              <a:avLst/>
            </a:prstGeom>
            <a:ln w="508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 flipH="1" flipV="1">
              <a:off x="5796366" y="1905000"/>
              <a:ext cx="1214034" cy="1214034"/>
            </a:xfrm>
            <a:prstGeom prst="line">
              <a:avLst/>
            </a:prstGeom>
            <a:ln w="508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 flipH="1" flipV="1">
              <a:off x="5904854" y="2057400"/>
              <a:ext cx="1181746" cy="1181746"/>
            </a:xfrm>
            <a:prstGeom prst="line">
              <a:avLst/>
            </a:prstGeom>
            <a:ln w="508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5400000" flipH="1" flipV="1">
              <a:off x="5978471" y="2286001"/>
              <a:ext cx="1108129" cy="1108129"/>
            </a:xfrm>
            <a:prstGeom prst="line">
              <a:avLst/>
            </a:prstGeom>
            <a:ln w="508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6028841" y="2514601"/>
              <a:ext cx="1057759" cy="1057759"/>
            </a:xfrm>
            <a:prstGeom prst="line">
              <a:avLst/>
            </a:prstGeom>
            <a:ln w="508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6079211" y="2743202"/>
              <a:ext cx="1007389" cy="1007388"/>
            </a:xfrm>
            <a:prstGeom prst="line">
              <a:avLst/>
            </a:prstGeom>
            <a:ln w="508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 flipH="1" flipV="1">
              <a:off x="6075336" y="2971800"/>
              <a:ext cx="1011264" cy="1011264"/>
            </a:xfrm>
            <a:prstGeom prst="line">
              <a:avLst/>
            </a:prstGeom>
            <a:ln w="508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5400000" flipH="1" flipV="1">
              <a:off x="5943600" y="3200400"/>
              <a:ext cx="1143000" cy="1143000"/>
            </a:xfrm>
            <a:prstGeom prst="line">
              <a:avLst/>
            </a:prstGeom>
            <a:ln w="508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Rectangle 88"/>
            <p:cNvSpPr/>
            <p:nvPr/>
          </p:nvSpPr>
          <p:spPr>
            <a:xfrm>
              <a:off x="304800" y="1600200"/>
              <a:ext cx="381000" cy="4572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2743200" y="2743200"/>
            <a:ext cx="2133600" cy="2971800"/>
            <a:chOff x="7239000" y="1905000"/>
            <a:chExt cx="2133600" cy="2971800"/>
          </a:xfrm>
        </p:grpSpPr>
        <p:cxnSp>
          <p:nvCxnSpPr>
            <p:cNvPr id="93" name="Straight Connector 92"/>
            <p:cNvCxnSpPr/>
            <p:nvPr/>
          </p:nvCxnSpPr>
          <p:spPr>
            <a:xfrm rot="5400000" flipH="1" flipV="1">
              <a:off x="6629399" y="2514601"/>
              <a:ext cx="1219202" cy="0"/>
            </a:xfrm>
            <a:prstGeom prst="line">
              <a:avLst/>
            </a:prstGeom>
            <a:ln w="508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rot="5400000" flipH="1" flipV="1">
              <a:off x="7010400" y="3505200"/>
              <a:ext cx="457200" cy="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rot="5400000" flipH="1" flipV="1">
              <a:off x="6819900" y="2476500"/>
              <a:ext cx="1143000" cy="0"/>
            </a:xfrm>
            <a:prstGeom prst="line">
              <a:avLst/>
            </a:prstGeom>
            <a:ln w="508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rot="5400000" flipH="1" flipV="1">
              <a:off x="7086600" y="2362200"/>
              <a:ext cx="914400" cy="0"/>
            </a:xfrm>
            <a:prstGeom prst="line">
              <a:avLst/>
            </a:prstGeom>
            <a:ln w="508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/>
            <p:nvPr/>
          </p:nvCxnSpPr>
          <p:spPr>
            <a:xfrm rot="5400000" flipH="1" flipV="1">
              <a:off x="7277100" y="2324100"/>
              <a:ext cx="838200" cy="0"/>
            </a:xfrm>
            <a:prstGeom prst="line">
              <a:avLst/>
            </a:prstGeom>
            <a:ln w="508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 rot="5400000" flipH="1" flipV="1">
              <a:off x="7467600" y="2286000"/>
              <a:ext cx="762000" cy="0"/>
            </a:xfrm>
            <a:prstGeom prst="line">
              <a:avLst/>
            </a:prstGeom>
            <a:ln w="508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 rot="5400000" flipH="1" flipV="1">
              <a:off x="7658100" y="2247900"/>
              <a:ext cx="685800" cy="0"/>
            </a:xfrm>
            <a:prstGeom prst="line">
              <a:avLst/>
            </a:prstGeom>
            <a:ln w="508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/>
            <p:cNvCxnSpPr/>
            <p:nvPr/>
          </p:nvCxnSpPr>
          <p:spPr>
            <a:xfrm rot="5400000" flipH="1" flipV="1">
              <a:off x="7810500" y="2247900"/>
              <a:ext cx="685800" cy="0"/>
            </a:xfrm>
            <a:prstGeom prst="line">
              <a:avLst/>
            </a:prstGeom>
            <a:ln w="508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/>
            <p:cNvCxnSpPr/>
            <p:nvPr/>
          </p:nvCxnSpPr>
          <p:spPr>
            <a:xfrm rot="5400000" flipH="1" flipV="1">
              <a:off x="7962900" y="2247900"/>
              <a:ext cx="685800" cy="0"/>
            </a:xfrm>
            <a:prstGeom prst="line">
              <a:avLst/>
            </a:prstGeom>
            <a:ln w="508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rot="5400000" flipH="1" flipV="1">
              <a:off x="8115300" y="2247900"/>
              <a:ext cx="685800" cy="0"/>
            </a:xfrm>
            <a:prstGeom prst="line">
              <a:avLst/>
            </a:prstGeom>
            <a:ln w="508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/>
            <p:nvPr/>
          </p:nvCxnSpPr>
          <p:spPr>
            <a:xfrm rot="5400000" flipH="1" flipV="1">
              <a:off x="8267700" y="2247900"/>
              <a:ext cx="685800" cy="0"/>
            </a:xfrm>
            <a:prstGeom prst="line">
              <a:avLst/>
            </a:prstGeom>
            <a:ln w="508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5400000" flipH="1" flipV="1">
              <a:off x="8382000" y="2286000"/>
              <a:ext cx="762000" cy="0"/>
            </a:xfrm>
            <a:prstGeom prst="line">
              <a:avLst/>
            </a:prstGeom>
            <a:ln w="508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rot="5400000" flipH="1" flipV="1">
              <a:off x="8496300" y="2324100"/>
              <a:ext cx="838200" cy="0"/>
            </a:xfrm>
            <a:prstGeom prst="line">
              <a:avLst/>
            </a:prstGeom>
            <a:ln w="508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/>
            <p:cNvCxnSpPr/>
            <p:nvPr/>
          </p:nvCxnSpPr>
          <p:spPr>
            <a:xfrm rot="5400000" flipH="1" flipV="1">
              <a:off x="8610600" y="2362200"/>
              <a:ext cx="914400" cy="0"/>
            </a:xfrm>
            <a:prstGeom prst="line">
              <a:avLst/>
            </a:prstGeom>
            <a:ln w="508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/>
            <p:cNvCxnSpPr/>
            <p:nvPr/>
          </p:nvCxnSpPr>
          <p:spPr>
            <a:xfrm rot="5400000" flipH="1" flipV="1">
              <a:off x="8648700" y="2476500"/>
              <a:ext cx="1143000" cy="0"/>
            </a:xfrm>
            <a:prstGeom prst="line">
              <a:avLst/>
            </a:prstGeom>
            <a:ln w="508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rot="5400000" flipH="1" flipV="1">
              <a:off x="8762999" y="2514601"/>
              <a:ext cx="1219202" cy="0"/>
            </a:xfrm>
            <a:prstGeom prst="line">
              <a:avLst/>
            </a:prstGeom>
            <a:ln w="50800">
              <a:solidFill>
                <a:srgbClr val="00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/>
            <p:cNvCxnSpPr/>
            <p:nvPr/>
          </p:nvCxnSpPr>
          <p:spPr>
            <a:xfrm rot="5400000" flipH="1" flipV="1">
              <a:off x="6819900" y="3695700"/>
              <a:ext cx="1143000" cy="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 rot="5400000" flipH="1" flipV="1">
              <a:off x="6705600" y="3733800"/>
              <a:ext cx="1676400" cy="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 rot="5400000" flipH="1" flipV="1">
              <a:off x="6743700" y="3771900"/>
              <a:ext cx="1905000" cy="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 flipH="1" flipV="1">
              <a:off x="6858000" y="3733800"/>
              <a:ext cx="1981200" cy="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5400000" flipH="1" flipV="1">
              <a:off x="6972300" y="3695700"/>
              <a:ext cx="2057400" cy="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/>
            <p:cNvCxnSpPr/>
            <p:nvPr/>
          </p:nvCxnSpPr>
          <p:spPr>
            <a:xfrm rot="5400000" flipH="1" flipV="1">
              <a:off x="7124700" y="3695700"/>
              <a:ext cx="2057400" cy="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 rot="5400000" flipH="1" flipV="1">
              <a:off x="7277100" y="3695700"/>
              <a:ext cx="2057400" cy="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 rot="5400000" flipH="1" flipV="1">
              <a:off x="7429500" y="3695700"/>
              <a:ext cx="2057400" cy="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/>
            <p:nvPr/>
          </p:nvCxnSpPr>
          <p:spPr>
            <a:xfrm rot="5400000" flipH="1" flipV="1">
              <a:off x="7581900" y="3695700"/>
              <a:ext cx="2057400" cy="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 rot="5400000" flipH="1" flipV="1">
              <a:off x="7772400" y="3733800"/>
              <a:ext cx="1981200" cy="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 rot="5400000" flipH="1" flipV="1">
              <a:off x="7886700" y="3848100"/>
              <a:ext cx="2057400" cy="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/>
            <p:cNvCxnSpPr/>
            <p:nvPr/>
          </p:nvCxnSpPr>
          <p:spPr>
            <a:xfrm rot="5400000" flipH="1" flipV="1">
              <a:off x="8153400" y="3810000"/>
              <a:ext cx="1828800" cy="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 rot="5400000" flipH="1" flipV="1">
              <a:off x="8458200" y="3886200"/>
              <a:ext cx="1524000" cy="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 rot="5400000" flipH="1" flipV="1">
              <a:off x="8839200" y="3810000"/>
              <a:ext cx="1066800" cy="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1" name="Group 180"/>
          <p:cNvGrpSpPr/>
          <p:nvPr/>
        </p:nvGrpSpPr>
        <p:grpSpPr>
          <a:xfrm>
            <a:off x="4114800" y="3505200"/>
            <a:ext cx="5029200" cy="1003012"/>
            <a:chOff x="4114800" y="2667000"/>
            <a:chExt cx="5029200" cy="1003012"/>
          </a:xfrm>
        </p:grpSpPr>
        <p:sp>
          <p:nvSpPr>
            <p:cNvPr id="176" name="TextBox 175"/>
            <p:cNvSpPr txBox="1"/>
            <p:nvPr/>
          </p:nvSpPr>
          <p:spPr>
            <a:xfrm>
              <a:off x="6553200" y="2667000"/>
              <a:ext cx="2590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3200" dirty="0" smtClean="0">
                  <a:solidFill>
                    <a:schemeClr val="bg1"/>
                  </a:solidFill>
                </a:rPr>
                <a:t>Clipped pixels</a:t>
              </a:r>
              <a:endParaRPr lang="en-CA" sz="3200" dirty="0">
                <a:solidFill>
                  <a:schemeClr val="bg1"/>
                </a:solidFill>
              </a:endParaRPr>
            </a:p>
          </p:txBody>
        </p:sp>
        <p:cxnSp>
          <p:nvCxnSpPr>
            <p:cNvPr id="179" name="Straight Arrow Connector 178"/>
            <p:cNvCxnSpPr/>
            <p:nvPr/>
          </p:nvCxnSpPr>
          <p:spPr>
            <a:xfrm rot="10800000" flipV="1">
              <a:off x="4114800" y="3048000"/>
              <a:ext cx="2438400" cy="622012"/>
            </a:xfrm>
            <a:prstGeom prst="straightConnector1">
              <a:avLst/>
            </a:prstGeom>
            <a:ln w="1270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Arrow Connector 177"/>
            <p:cNvCxnSpPr/>
            <p:nvPr/>
          </p:nvCxnSpPr>
          <p:spPr>
            <a:xfrm rot="10800000" flipV="1">
              <a:off x="4191000" y="3048000"/>
              <a:ext cx="2438400" cy="622012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7" name="Group 186"/>
          <p:cNvGrpSpPr/>
          <p:nvPr/>
        </p:nvGrpSpPr>
        <p:grpSpPr>
          <a:xfrm>
            <a:off x="4724400" y="2743200"/>
            <a:ext cx="3733800" cy="584775"/>
            <a:chOff x="4724400" y="1905000"/>
            <a:chExt cx="3733800" cy="584775"/>
          </a:xfrm>
        </p:grpSpPr>
        <p:sp>
          <p:nvSpPr>
            <p:cNvPr id="175" name="TextBox 174"/>
            <p:cNvSpPr txBox="1"/>
            <p:nvPr/>
          </p:nvSpPr>
          <p:spPr>
            <a:xfrm>
              <a:off x="6553200" y="1905000"/>
              <a:ext cx="1905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3200" dirty="0" smtClean="0">
                  <a:solidFill>
                    <a:schemeClr val="bg1"/>
                  </a:solidFill>
                </a:rPr>
                <a:t>Glare</a:t>
              </a:r>
              <a:endParaRPr lang="en-CA" sz="3200" dirty="0">
                <a:solidFill>
                  <a:schemeClr val="bg1"/>
                </a:solidFill>
              </a:endParaRPr>
            </a:p>
          </p:txBody>
        </p:sp>
        <p:cxnSp>
          <p:nvCxnSpPr>
            <p:cNvPr id="183" name="Straight Arrow Connector 182"/>
            <p:cNvCxnSpPr/>
            <p:nvPr/>
          </p:nvCxnSpPr>
          <p:spPr>
            <a:xfrm rot="10800000" flipV="1">
              <a:off x="4724400" y="2209800"/>
              <a:ext cx="1828800" cy="228600"/>
            </a:xfrm>
            <a:prstGeom prst="straightConnector1">
              <a:avLst/>
            </a:prstGeom>
            <a:ln w="1270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Arrow Connector 181"/>
            <p:cNvCxnSpPr/>
            <p:nvPr/>
          </p:nvCxnSpPr>
          <p:spPr>
            <a:xfrm rot="10800000" flipV="1">
              <a:off x="4800600" y="2209800"/>
              <a:ext cx="1752600" cy="228600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oup 188"/>
          <p:cNvGrpSpPr/>
          <p:nvPr/>
        </p:nvGrpSpPr>
        <p:grpSpPr>
          <a:xfrm>
            <a:off x="2286000" y="2971800"/>
            <a:ext cx="3200400" cy="3200400"/>
            <a:chOff x="2286000" y="2133600"/>
            <a:chExt cx="3200400" cy="3200400"/>
          </a:xfrm>
        </p:grpSpPr>
        <p:sp>
          <p:nvSpPr>
            <p:cNvPr id="188" name="Arc 187"/>
            <p:cNvSpPr/>
            <p:nvPr/>
          </p:nvSpPr>
          <p:spPr>
            <a:xfrm>
              <a:off x="2286000" y="2133600"/>
              <a:ext cx="3200400" cy="3200400"/>
            </a:xfrm>
            <a:prstGeom prst="arc">
              <a:avLst>
                <a:gd name="adj1" fmla="val 21014322"/>
                <a:gd name="adj2" fmla="val 18802423"/>
              </a:avLst>
            </a:prstGeom>
            <a:ln w="152400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2" name="Arc 171"/>
            <p:cNvSpPr/>
            <p:nvPr/>
          </p:nvSpPr>
          <p:spPr>
            <a:xfrm>
              <a:off x="2286000" y="2133600"/>
              <a:ext cx="3200400" cy="3200400"/>
            </a:xfrm>
            <a:prstGeom prst="arc">
              <a:avLst>
                <a:gd name="adj1" fmla="val 21183678"/>
                <a:gd name="adj2" fmla="val 18802423"/>
              </a:avLst>
            </a:prstGeom>
            <a:ln w="101600">
              <a:solidFill>
                <a:srgbClr val="FFFF00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6" name="Picture 3" descr="C:\Users\Maliha\Desktop\psm\StarFilter\paper\img\starbucks.highlights.a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2743200"/>
            <a:ext cx="4495800" cy="3581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grpSp>
        <p:nvGrpSpPr>
          <p:cNvPr id="190" name="Group 189"/>
          <p:cNvGrpSpPr/>
          <p:nvPr/>
        </p:nvGrpSpPr>
        <p:grpSpPr>
          <a:xfrm>
            <a:off x="4114800" y="4724400"/>
            <a:ext cx="5029200" cy="1194375"/>
            <a:chOff x="4114800" y="2057400"/>
            <a:chExt cx="5029200" cy="1194375"/>
          </a:xfrm>
        </p:grpSpPr>
        <p:sp>
          <p:nvSpPr>
            <p:cNvPr id="191" name="TextBox 190"/>
            <p:cNvSpPr txBox="1"/>
            <p:nvPr/>
          </p:nvSpPr>
          <p:spPr>
            <a:xfrm>
              <a:off x="6553200" y="2667000"/>
              <a:ext cx="2590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3200" dirty="0" smtClean="0">
                  <a:solidFill>
                    <a:schemeClr val="bg1"/>
                  </a:solidFill>
                </a:rPr>
                <a:t>HDR part</a:t>
              </a:r>
              <a:endParaRPr lang="en-CA" sz="3200" dirty="0">
                <a:solidFill>
                  <a:schemeClr val="bg1"/>
                </a:solidFill>
              </a:endParaRPr>
            </a:p>
          </p:txBody>
        </p:sp>
        <p:cxnSp>
          <p:nvCxnSpPr>
            <p:cNvPr id="192" name="Straight Arrow Connector 191"/>
            <p:cNvCxnSpPr/>
            <p:nvPr/>
          </p:nvCxnSpPr>
          <p:spPr>
            <a:xfrm rot="10800000">
              <a:off x="4114800" y="2057400"/>
              <a:ext cx="2438400" cy="762000"/>
            </a:xfrm>
            <a:prstGeom prst="straightConnector1">
              <a:avLst/>
            </a:prstGeom>
            <a:ln w="1270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Arrow Connector 192"/>
            <p:cNvCxnSpPr/>
            <p:nvPr/>
          </p:nvCxnSpPr>
          <p:spPr>
            <a:xfrm rot="10800000">
              <a:off x="4215540" y="2076774"/>
              <a:ext cx="2337661" cy="742627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4" name="Group 193"/>
          <p:cNvGrpSpPr/>
          <p:nvPr/>
        </p:nvGrpSpPr>
        <p:grpSpPr>
          <a:xfrm>
            <a:off x="5410200" y="3810000"/>
            <a:ext cx="3048000" cy="1194375"/>
            <a:chOff x="5410200" y="1295400"/>
            <a:chExt cx="3048000" cy="1194375"/>
          </a:xfrm>
        </p:grpSpPr>
        <p:sp>
          <p:nvSpPr>
            <p:cNvPr id="195" name="TextBox 194"/>
            <p:cNvSpPr txBox="1"/>
            <p:nvPr/>
          </p:nvSpPr>
          <p:spPr>
            <a:xfrm>
              <a:off x="6553200" y="1905000"/>
              <a:ext cx="1905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3200" dirty="0" smtClean="0">
                  <a:solidFill>
                    <a:schemeClr val="bg1"/>
                  </a:solidFill>
                </a:rPr>
                <a:t>LDR part</a:t>
              </a:r>
              <a:endParaRPr lang="en-CA" sz="3200" dirty="0">
                <a:solidFill>
                  <a:schemeClr val="bg1"/>
                </a:solidFill>
              </a:endParaRPr>
            </a:p>
          </p:txBody>
        </p:sp>
        <p:cxnSp>
          <p:nvCxnSpPr>
            <p:cNvPr id="196" name="Straight Arrow Connector 195"/>
            <p:cNvCxnSpPr/>
            <p:nvPr/>
          </p:nvCxnSpPr>
          <p:spPr>
            <a:xfrm rot="10800000">
              <a:off x="5410200" y="1295400"/>
              <a:ext cx="1143000" cy="685800"/>
            </a:xfrm>
            <a:prstGeom prst="straightConnector1">
              <a:avLst/>
            </a:prstGeom>
            <a:ln w="1270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Arrow Connector 196"/>
            <p:cNvCxnSpPr/>
            <p:nvPr/>
          </p:nvCxnSpPr>
          <p:spPr>
            <a:xfrm rot="10800000">
              <a:off x="5501898" y="1330272"/>
              <a:ext cx="1051302" cy="650929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" name="Group 90"/>
          <p:cNvGrpSpPr/>
          <p:nvPr/>
        </p:nvGrpSpPr>
        <p:grpSpPr>
          <a:xfrm>
            <a:off x="1828800" y="1066800"/>
            <a:ext cx="2209800" cy="2133600"/>
            <a:chOff x="6248400" y="1828800"/>
            <a:chExt cx="2209800" cy="2133600"/>
          </a:xfrm>
        </p:grpSpPr>
        <p:sp>
          <p:nvSpPr>
            <p:cNvPr id="94" name="TextBox 93"/>
            <p:cNvSpPr txBox="1"/>
            <p:nvPr/>
          </p:nvSpPr>
          <p:spPr>
            <a:xfrm>
              <a:off x="6553200" y="1905000"/>
              <a:ext cx="1905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CA" sz="3200" dirty="0">
                <a:solidFill>
                  <a:schemeClr val="bg1"/>
                </a:solidFill>
              </a:endParaRPr>
            </a:p>
          </p:txBody>
        </p:sp>
        <p:cxnSp>
          <p:nvCxnSpPr>
            <p:cNvPr id="95" name="Straight Arrow Connector 94"/>
            <p:cNvCxnSpPr/>
            <p:nvPr/>
          </p:nvCxnSpPr>
          <p:spPr>
            <a:xfrm rot="16200000" flipH="1">
              <a:off x="6134100" y="1943100"/>
              <a:ext cx="2133600" cy="1905000"/>
            </a:xfrm>
            <a:prstGeom prst="straightConnector1">
              <a:avLst/>
            </a:prstGeom>
            <a:ln w="1270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Arrow Connector 96"/>
            <p:cNvCxnSpPr/>
            <p:nvPr/>
          </p:nvCxnSpPr>
          <p:spPr>
            <a:xfrm rot="16200000" flipH="1">
              <a:off x="6134100" y="1943100"/>
              <a:ext cx="2057400" cy="1828800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9" name="TextBox 118"/>
          <p:cNvSpPr txBox="1"/>
          <p:nvPr/>
        </p:nvSpPr>
        <p:spPr>
          <a:xfrm rot="-2700000">
            <a:off x="5892897" y="2398293"/>
            <a:ext cx="34136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1D projection of </a:t>
            </a:r>
          </a:p>
          <a:p>
            <a:r>
              <a:rPr lang="en-CA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2D unknown region</a:t>
            </a:r>
            <a:endParaRPr lang="en-CA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 advTm="5600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/>
      <p:bldP spid="119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Results  and  discussion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ransition advTm="1841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Results – </a:t>
            </a:r>
            <a:r>
              <a:rPr lang="en-CA" dirty="0" err="1" smtClean="0"/>
              <a:t>starbucks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6149" name="Picture 5" descr="C:\Users\Maliha\Desktop\slides\paper images\sciworld.blurred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81000" y="1524000"/>
            <a:ext cx="4023360" cy="22631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6151" name="Picture 7" descr="C:\Users\Maliha\Desktop\slides\paper images\sciworld.recovered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648200" y="1524000"/>
            <a:ext cx="4023360" cy="22631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6152" name="Picture 8" descr="C:\Users\Maliha\Desktop\slides\paper images\sciworld.highlights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648200" y="3810000"/>
            <a:ext cx="4023360" cy="22631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143000" y="8382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Input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0" y="14478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LDR part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0" y="373380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HDR part |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DR increase: 9.21 f-stops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46" name="Group 45"/>
          <p:cNvGrpSpPr/>
          <p:nvPr/>
        </p:nvGrpSpPr>
        <p:grpSpPr>
          <a:xfrm>
            <a:off x="152400" y="1828800"/>
            <a:ext cx="6629400" cy="4800600"/>
            <a:chOff x="152400" y="1828800"/>
            <a:chExt cx="6629400" cy="4800600"/>
          </a:xfrm>
        </p:grpSpPr>
        <p:pic>
          <p:nvPicPr>
            <p:cNvPr id="6159" name="Picture 15" descr="C:\Users\Maliha\Desktop\slides\paper images\starbucks.reference.ax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600200" y="4572000"/>
              <a:ext cx="2532184" cy="2057400"/>
            </a:xfrm>
            <a:prstGeom prst="rect">
              <a:avLst/>
            </a:prstGeom>
            <a:noFill/>
            <a:ln w="12700">
              <a:noFill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1752600" y="4191000"/>
              <a:ext cx="2514600" cy="46166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 smtClean="0">
                  <a:solidFill>
                    <a:schemeClr val="bg1"/>
                  </a:solidFill>
                </a:rPr>
                <a:t>Reference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1600200" y="4572000"/>
              <a:ext cx="2514600" cy="2057400"/>
            </a:xfrm>
            <a:prstGeom prst="rect">
              <a:avLst/>
            </a:prstGeom>
            <a:noFill/>
            <a:ln w="127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V="1">
              <a:off x="4267200" y="4114800"/>
              <a:ext cx="1219200" cy="4572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791200" y="4114800"/>
              <a:ext cx="990600" cy="4572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flipV="1">
              <a:off x="152400" y="1828800"/>
              <a:ext cx="1066800" cy="609600"/>
            </a:xfrm>
            <a:prstGeom prst="line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524000" y="1828800"/>
              <a:ext cx="1143000" cy="609600"/>
            </a:xfrm>
            <a:prstGeom prst="line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157" name="Picture 13" descr="C:\Users\Maliha\Desktop\slides\paper images\starbucks.blurred.ax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52400" y="2438400"/>
              <a:ext cx="2514600" cy="2057400"/>
            </a:xfrm>
            <a:prstGeom prst="rect">
              <a:avLst/>
            </a:prstGeom>
            <a:noFill/>
            <a:ln w="12700">
              <a:noFill/>
            </a:ln>
          </p:spPr>
        </p:pic>
        <p:pic>
          <p:nvPicPr>
            <p:cNvPr id="6158" name="Picture 14" descr="C:\Users\Maliha\Desktop\slides\paper images\starbucks.highlights.ax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267200" y="4572000"/>
              <a:ext cx="2514600" cy="2057400"/>
            </a:xfrm>
            <a:prstGeom prst="rect">
              <a:avLst/>
            </a:prstGeom>
            <a:noFill/>
            <a:ln w="12700">
              <a:noFill/>
            </a:ln>
          </p:spPr>
        </p:pic>
        <p:sp>
          <p:nvSpPr>
            <p:cNvPr id="23" name="Rectangle 22"/>
            <p:cNvSpPr/>
            <p:nvPr/>
          </p:nvSpPr>
          <p:spPr>
            <a:xfrm>
              <a:off x="4267200" y="4572000"/>
              <a:ext cx="2514600" cy="20574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52400" y="2438400"/>
              <a:ext cx="2514600" cy="205740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181600" y="8382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Reconstruction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33400" y="2057400"/>
            <a:ext cx="2819400" cy="2519065"/>
            <a:chOff x="1524000" y="-455908"/>
            <a:chExt cx="2819400" cy="2519065"/>
          </a:xfrm>
        </p:grpSpPr>
        <p:cxnSp>
          <p:nvCxnSpPr>
            <p:cNvPr id="32" name="Straight Arrow Connector 31"/>
            <p:cNvCxnSpPr/>
            <p:nvPr/>
          </p:nvCxnSpPr>
          <p:spPr>
            <a:xfrm rot="16200000" flipV="1">
              <a:off x="1371600" y="534692"/>
              <a:ext cx="2057400" cy="7620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2743200" y="382292"/>
              <a:ext cx="1600200" cy="121920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1524000" y="1601492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Clipped</a:t>
              </a:r>
              <a:endParaRPr lang="en-US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 rot="16200000" flipV="1">
              <a:off x="1409700" y="572792"/>
              <a:ext cx="1981200" cy="76200"/>
            </a:xfrm>
            <a:prstGeom prst="straightConnector1">
              <a:avLst/>
            </a:prstGeom>
            <a:ln w="25400">
              <a:solidFill>
                <a:srgbClr val="00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 flipV="1">
              <a:off x="2743200" y="418578"/>
              <a:ext cx="1571171" cy="1182915"/>
            </a:xfrm>
            <a:prstGeom prst="straightConnector1">
              <a:avLst/>
            </a:prstGeom>
            <a:ln w="25400">
              <a:solidFill>
                <a:srgbClr val="00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/>
          <p:cNvSpPr/>
          <p:nvPr/>
        </p:nvSpPr>
        <p:spPr>
          <a:xfrm>
            <a:off x="5943600" y="3733800"/>
            <a:ext cx="2819400" cy="457200"/>
          </a:xfrm>
          <a:prstGeom prst="rect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Rectangle 34"/>
          <p:cNvSpPr/>
          <p:nvPr/>
        </p:nvSpPr>
        <p:spPr>
          <a:xfrm>
            <a:off x="5943600" y="3733800"/>
            <a:ext cx="2819400" cy="457200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custDataLst>
      <p:tags r:id="rId1"/>
    </p:custDataLst>
  </p:cSld>
  <p:clrMapOvr>
    <a:masterClrMapping/>
  </p:clrMapOvr>
  <p:transition advTm="3046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Results – science world </a:t>
            </a:r>
            <a:endParaRPr lang="en-CA" dirty="0"/>
          </a:p>
        </p:txBody>
      </p:sp>
      <p:pic>
        <p:nvPicPr>
          <p:cNvPr id="6149" name="Picture 5" descr="C:\Users\Maliha\Desktop\slides\paper images\sciworld.blurred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81000" y="1524000"/>
            <a:ext cx="4023360" cy="22631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6151" name="Picture 7" descr="C:\Users\Maliha\Desktop\slides\paper images\sciworld.recovered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8200" y="1524000"/>
            <a:ext cx="4023360" cy="22631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6152" name="Picture 8" descr="C:\Users\Maliha\Desktop\slides\paper images\sciworld.highlights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8200" y="3810000"/>
            <a:ext cx="4023360" cy="22631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grpSp>
        <p:nvGrpSpPr>
          <p:cNvPr id="2" name="Group 35"/>
          <p:cNvGrpSpPr/>
          <p:nvPr/>
        </p:nvGrpSpPr>
        <p:grpSpPr>
          <a:xfrm>
            <a:off x="304800" y="1981200"/>
            <a:ext cx="7543800" cy="4572000"/>
            <a:chOff x="304800" y="1981200"/>
            <a:chExt cx="7543800" cy="4572000"/>
          </a:xfrm>
        </p:grpSpPr>
        <p:sp>
          <p:nvSpPr>
            <p:cNvPr id="17" name="TextBox 16"/>
            <p:cNvSpPr txBox="1"/>
            <p:nvPr/>
          </p:nvSpPr>
          <p:spPr>
            <a:xfrm>
              <a:off x="1371600" y="4038600"/>
              <a:ext cx="2514600" cy="46166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 smtClean="0">
                  <a:solidFill>
                    <a:schemeClr val="bg1"/>
                  </a:solidFill>
                </a:rPr>
                <a:t>Reference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pic>
          <p:nvPicPr>
            <p:cNvPr id="6154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267200" y="4495800"/>
              <a:ext cx="1981200" cy="2057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6155" name="Picture 1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4800" y="1981200"/>
              <a:ext cx="1981200" cy="2057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6156" name="Picture 1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752600" y="4495800"/>
              <a:ext cx="1981200" cy="2057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8" name="Rectangle 17"/>
            <p:cNvSpPr/>
            <p:nvPr/>
          </p:nvSpPr>
          <p:spPr>
            <a:xfrm>
              <a:off x="1752600" y="4495800"/>
              <a:ext cx="1981200" cy="2057400"/>
            </a:xfrm>
            <a:prstGeom prst="rect">
              <a:avLst/>
            </a:prstGeom>
            <a:noFill/>
            <a:ln w="127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04800" y="1981200"/>
              <a:ext cx="1981200" cy="205740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267200" y="4495800"/>
              <a:ext cx="1981200" cy="20574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24" name="Straight Connector 23"/>
            <p:cNvCxnSpPr/>
            <p:nvPr/>
          </p:nvCxnSpPr>
          <p:spPr>
            <a:xfrm rot="5400000" flipH="1" flipV="1">
              <a:off x="6172200" y="4876800"/>
              <a:ext cx="1752600" cy="16002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248400" y="4495800"/>
              <a:ext cx="1524000" cy="762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 flipH="1" flipV="1">
              <a:off x="2171700" y="2628900"/>
              <a:ext cx="1524000" cy="1295400"/>
            </a:xfrm>
            <a:prstGeom prst="line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286000" y="1981200"/>
              <a:ext cx="1295400" cy="304800"/>
            </a:xfrm>
            <a:prstGeom prst="line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143000" y="8382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Input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81600" y="8382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Reconstruction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72000" y="14478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LDR part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72000" y="3733800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HDR part | </a:t>
            </a:r>
            <a:r>
              <a:rPr lang="en-US" sz="2000" dirty="0" smtClean="0">
                <a:solidFill>
                  <a:schemeClr val="bg1"/>
                </a:solidFill>
              </a:rPr>
              <a:t>DR increase: 5.41 f-stops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63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Results – car </a:t>
            </a:r>
            <a:endParaRPr lang="en-CA" dirty="0"/>
          </a:p>
        </p:txBody>
      </p:sp>
      <p:pic>
        <p:nvPicPr>
          <p:cNvPr id="6149" name="Picture 5" descr="C:\Users\Maliha\Desktop\slides\paper images\sciworld.blurred.pn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tretch>
            <a:fillRect/>
          </a:stretch>
        </p:blipFill>
        <p:spPr bwMode="auto">
          <a:xfrm>
            <a:off x="381000" y="1524000"/>
            <a:ext cx="4023360" cy="22631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6151" name="Picture 7" descr="C:\Users\Maliha\Desktop\slides\paper images\sciworld.recovered.png"/>
          <p:cNvPicPr>
            <a:picLocks noChangeAspect="1" noChangeArrowheads="1"/>
          </p:cNvPicPr>
          <p:nvPr/>
        </p:nvPicPr>
        <p:blipFill>
          <a:blip r:embed="rId5" cstate="print">
            <a:lum contrast="35000"/>
          </a:blip>
          <a:stretch>
            <a:fillRect/>
          </a:stretch>
        </p:blipFill>
        <p:spPr bwMode="auto">
          <a:xfrm>
            <a:off x="4648200" y="1524000"/>
            <a:ext cx="4023360" cy="22631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6152" name="Picture 8" descr="C:\Users\Maliha\Desktop\slides\paper images\sciworld.highlights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648200" y="3810000"/>
            <a:ext cx="4023360" cy="22631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1143000" y="8382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Input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81600" y="8382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Reconstruction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72000" y="14478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LDR part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72000" y="3733800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HDR part |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DR increase: 6.31 f-stops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381000" y="2819400"/>
            <a:ext cx="6629400" cy="3610200"/>
            <a:chOff x="381000" y="2819400"/>
            <a:chExt cx="6629400" cy="3610200"/>
          </a:xfrm>
        </p:grpSpPr>
        <p:grpSp>
          <p:nvGrpSpPr>
            <p:cNvPr id="22" name="Group 21"/>
            <p:cNvGrpSpPr/>
            <p:nvPr/>
          </p:nvGrpSpPr>
          <p:grpSpPr>
            <a:xfrm>
              <a:off x="3352800" y="4267200"/>
              <a:ext cx="3657600" cy="2162400"/>
              <a:chOff x="3352800" y="4267200"/>
              <a:chExt cx="3657600" cy="2162400"/>
            </a:xfrm>
          </p:grpSpPr>
          <p:pic>
            <p:nvPicPr>
              <p:cNvPr id="8194" name="Picture 2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352800" y="4267200"/>
                <a:ext cx="2590800" cy="216240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3352800" y="4267200"/>
                <a:ext cx="2590800" cy="2133600"/>
              </a:xfrm>
              <a:prstGeom prst="rect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13" name="Straight Connector 12"/>
              <p:cNvCxnSpPr/>
              <p:nvPr/>
            </p:nvCxnSpPr>
            <p:spPr>
              <a:xfrm rot="5400000" flipH="1" flipV="1">
                <a:off x="5943600" y="5334000"/>
                <a:ext cx="1066800" cy="106680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5943600" y="4267200"/>
                <a:ext cx="1066800" cy="83820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195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81000" y="4267200"/>
              <a:ext cx="2590800" cy="215203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3" name="Rectangle 22"/>
            <p:cNvSpPr/>
            <p:nvPr/>
          </p:nvSpPr>
          <p:spPr>
            <a:xfrm>
              <a:off x="381000" y="4267200"/>
              <a:ext cx="2590800" cy="213360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24" name="Straight Connector 23"/>
            <p:cNvCxnSpPr/>
            <p:nvPr/>
          </p:nvCxnSpPr>
          <p:spPr>
            <a:xfrm rot="10800000" flipV="1">
              <a:off x="381000" y="2819400"/>
              <a:ext cx="2057400" cy="1447800"/>
            </a:xfrm>
            <a:prstGeom prst="line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2133600" y="3429000"/>
              <a:ext cx="1447800" cy="228600"/>
            </a:xfrm>
            <a:prstGeom prst="line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ransition advTm="2126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Discussion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686800" cy="7239000"/>
          </a:xfrm>
        </p:spPr>
        <p:txBody>
          <a:bodyPr>
            <a:normAutofit/>
          </a:bodyPr>
          <a:lstStyle/>
          <a:p>
            <a:endParaRPr lang="en-CA" dirty="0" smtClean="0"/>
          </a:p>
          <a:p>
            <a:r>
              <a:rPr lang="en-CA" dirty="0" smtClean="0"/>
              <a:t>Deconvolution  vs.  SART Tomography</a:t>
            </a:r>
          </a:p>
          <a:p>
            <a:pPr lvl="1"/>
            <a:r>
              <a:rPr lang="en-CA" dirty="0" smtClean="0"/>
              <a:t>Good encoding  =&gt;  large energy spread  </a:t>
            </a:r>
            <a:r>
              <a:rPr lang="en-CA" dirty="0" smtClean="0">
                <a:sym typeface="Wingdings" pitchFamily="2" charset="2"/>
              </a:rPr>
              <a:t>=&gt;  </a:t>
            </a:r>
            <a:r>
              <a:rPr lang="en-CA" dirty="0" smtClean="0"/>
              <a:t>large PSF</a:t>
            </a:r>
          </a:p>
          <a:p>
            <a:pPr lvl="1"/>
            <a:r>
              <a:rPr lang="en-CA" dirty="0" smtClean="0"/>
              <a:t>Large linear system</a:t>
            </a:r>
          </a:p>
          <a:p>
            <a:pPr lvl="1"/>
            <a:r>
              <a:rPr lang="en-CA" dirty="0" smtClean="0"/>
              <a:t>Control over reconstruction</a:t>
            </a:r>
          </a:p>
          <a:p>
            <a:pPr lvl="1"/>
            <a:r>
              <a:rPr lang="en-CA" dirty="0" smtClean="0"/>
              <a:t>Noise amplification</a:t>
            </a:r>
          </a:p>
          <a:p>
            <a:pPr lvl="1"/>
            <a:r>
              <a:rPr lang="en-CA" dirty="0" smtClean="0"/>
              <a:t>SART as a </a:t>
            </a:r>
            <a:r>
              <a:rPr lang="en-CA" dirty="0" err="1" smtClean="0"/>
              <a:t>regularizer</a:t>
            </a:r>
            <a:endParaRPr lang="en-CA" dirty="0" smtClean="0"/>
          </a:p>
          <a:p>
            <a:pPr lvl="1"/>
            <a:endParaRPr lang="en-CA" dirty="0" smtClean="0"/>
          </a:p>
          <a:p>
            <a:pPr lvl="1"/>
            <a:endParaRPr lang="en-CA" dirty="0" smtClean="0"/>
          </a:p>
          <a:p>
            <a:r>
              <a:rPr lang="en-CA" dirty="0" smtClean="0"/>
              <a:t>Limited # of views =&gt; Small saturations</a:t>
            </a:r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r>
              <a:rPr lang="en-CA" dirty="0" smtClean="0"/>
              <a:t>Highlights need to be </a:t>
            </a:r>
            <a:r>
              <a:rPr lang="en-CA" i="1" dirty="0" smtClean="0"/>
              <a:t>sufficiently</a:t>
            </a:r>
            <a:r>
              <a:rPr lang="en-CA" dirty="0" smtClean="0"/>
              <a:t> bright</a:t>
            </a:r>
          </a:p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28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ransition advTm="8750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Conclusion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915400" cy="5791200"/>
          </a:xfrm>
        </p:spPr>
        <p:txBody>
          <a:bodyPr/>
          <a:lstStyle/>
          <a:p>
            <a:r>
              <a:rPr lang="en-CA" b="1" dirty="0" smtClean="0">
                <a:solidFill>
                  <a:srgbClr val="FFFF00"/>
                </a:solidFill>
              </a:rPr>
              <a:t>Optically encode</a:t>
            </a:r>
            <a:r>
              <a:rPr lang="en-CA" b="1" dirty="0" smtClean="0"/>
              <a:t> </a:t>
            </a:r>
            <a:r>
              <a:rPr lang="en-CA" dirty="0" smtClean="0"/>
              <a:t>structured patterns of glare </a:t>
            </a:r>
            <a:br>
              <a:rPr lang="en-CA" dirty="0" smtClean="0"/>
            </a:br>
            <a:r>
              <a:rPr lang="en-CA" dirty="0" smtClean="0"/>
              <a:t>with a cross-screen filter </a:t>
            </a:r>
          </a:p>
          <a:p>
            <a:pPr lvl="1"/>
            <a:r>
              <a:rPr lang="en-CA" dirty="0" smtClean="0"/>
              <a:t>Preserves frequencies</a:t>
            </a:r>
          </a:p>
          <a:p>
            <a:pPr lvl="1"/>
            <a:r>
              <a:rPr lang="en-CA" dirty="0" smtClean="0">
                <a:sym typeface="Wingdings" pitchFamily="2" charset="2"/>
              </a:rPr>
              <a:t>Is 1D separable</a:t>
            </a:r>
          </a:p>
          <a:p>
            <a:endParaRPr lang="en-CA" dirty="0" smtClean="0"/>
          </a:p>
          <a:p>
            <a:r>
              <a:rPr lang="en-CA" b="1" dirty="0" smtClean="0">
                <a:solidFill>
                  <a:srgbClr val="FFFF00"/>
                </a:solidFill>
              </a:rPr>
              <a:t>Computationally decode</a:t>
            </a:r>
          </a:p>
          <a:p>
            <a:pPr lvl="1"/>
            <a:r>
              <a:rPr lang="en-CA" dirty="0" smtClean="0"/>
              <a:t>Image prior: log-linear glare falloff</a:t>
            </a:r>
          </a:p>
          <a:p>
            <a:pPr lvl="1"/>
            <a:r>
              <a:rPr lang="en-CA" dirty="0" smtClean="0"/>
              <a:t>Sparse gradient prior: L1 optimization in gradient domain</a:t>
            </a:r>
          </a:p>
          <a:p>
            <a:pPr lvl="1"/>
            <a:r>
              <a:rPr lang="en-CA" dirty="0" smtClean="0"/>
              <a:t>Tomography, not deconvolution!</a:t>
            </a:r>
          </a:p>
          <a:p>
            <a:endParaRPr lang="en-CA" dirty="0" smtClean="0"/>
          </a:p>
          <a:p>
            <a:r>
              <a:rPr lang="en-CA" dirty="0" smtClean="0"/>
              <a:t>First </a:t>
            </a:r>
            <a:r>
              <a:rPr lang="en-CA" b="1" dirty="0" smtClean="0">
                <a:solidFill>
                  <a:srgbClr val="FFFF00"/>
                </a:solidFill>
              </a:rPr>
              <a:t>single-shot HDRI</a:t>
            </a:r>
            <a:r>
              <a:rPr lang="en-CA" dirty="0" smtClean="0"/>
              <a:t> with off-the-shelf technology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29</a:t>
            </a:fld>
            <a:endParaRPr lang="en-US" dirty="0"/>
          </a:p>
        </p:txBody>
      </p:sp>
    </p:spTree>
  </p:cSld>
  <p:clrMapOvr>
    <a:masterClrMapping/>
  </p:clrMapOvr>
  <p:transition advTm="43493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4"/>
          <p:cNvGrpSpPr/>
          <p:nvPr/>
        </p:nvGrpSpPr>
        <p:grpSpPr>
          <a:xfrm>
            <a:off x="0" y="1524000"/>
            <a:ext cx="3810000" cy="3048000"/>
            <a:chOff x="291091" y="3048000"/>
            <a:chExt cx="3810000" cy="3080947"/>
          </a:xfrm>
        </p:grpSpPr>
        <p:pic>
          <p:nvPicPr>
            <p:cNvPr id="1026" name="Picture 2" descr="C:\Users\Maliha\Desktop\psm\StarFilter\paper\img\starbucks.blurred.ax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291091" y="3048000"/>
              <a:ext cx="3810000" cy="3080947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291091" y="3048000"/>
              <a:ext cx="3810000" cy="419989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2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Regular exposure</a:t>
              </a:r>
              <a:endParaRPr lang="en-CA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28600" y="1828800"/>
            <a:ext cx="3810000" cy="3048000"/>
            <a:chOff x="1357891" y="3810000"/>
            <a:chExt cx="3810000" cy="3048000"/>
          </a:xfrm>
        </p:grpSpPr>
        <p:pic>
          <p:nvPicPr>
            <p:cNvPr id="25" name="Picture 4" descr="C:\Users\Maliha\Desktop\psm\StarFilter\paper\img\starbucks.reference.ax.png"/>
            <p:cNvPicPr>
              <a:picLocks noChangeAspect="1" noChangeArrowheads="1"/>
            </p:cNvPicPr>
            <p:nvPr/>
          </p:nvPicPr>
          <p:blipFill>
            <a:blip r:embed="rId5" cstate="print">
              <a:lum bright="10000"/>
            </a:blip>
            <a:srcRect/>
            <a:stretch>
              <a:fillRect/>
            </a:stretch>
          </p:blipFill>
          <p:spPr bwMode="auto">
            <a:xfrm>
              <a:off x="1357891" y="3810000"/>
              <a:ext cx="3810000" cy="3048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sp>
          <p:nvSpPr>
            <p:cNvPr id="26" name="TextBox 25"/>
            <p:cNvSpPr txBox="1"/>
            <p:nvPr/>
          </p:nvSpPr>
          <p:spPr>
            <a:xfrm>
              <a:off x="1357891" y="3810000"/>
              <a:ext cx="3809999" cy="41549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2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Shorter exposure</a:t>
              </a:r>
              <a:endParaRPr lang="en-CA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0" name="Group 23"/>
          <p:cNvGrpSpPr/>
          <p:nvPr/>
        </p:nvGrpSpPr>
        <p:grpSpPr>
          <a:xfrm>
            <a:off x="457200" y="2133600"/>
            <a:ext cx="3810000" cy="3048000"/>
            <a:chOff x="1357891" y="3810000"/>
            <a:chExt cx="3810000" cy="3048000"/>
          </a:xfrm>
        </p:grpSpPr>
        <p:pic>
          <p:nvPicPr>
            <p:cNvPr id="22" name="Picture 4" descr="C:\Users\Maliha\Desktop\psm\StarFilter\paper\img\starbucks.reference.ax.png"/>
            <p:cNvPicPr>
              <a:picLocks noChangeAspect="1" noChangeArrowheads="1"/>
            </p:cNvPicPr>
            <p:nvPr/>
          </p:nvPicPr>
          <p:blipFill>
            <a:blip r:embed="rId5" cstate="print">
              <a:lum bright="7000"/>
            </a:blip>
            <a:srcRect/>
            <a:stretch>
              <a:fillRect/>
            </a:stretch>
          </p:blipFill>
          <p:spPr bwMode="auto">
            <a:xfrm>
              <a:off x="1357891" y="3810000"/>
              <a:ext cx="3810000" cy="3048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sp>
          <p:nvSpPr>
            <p:cNvPr id="23" name="TextBox 22"/>
            <p:cNvSpPr txBox="1"/>
            <p:nvPr/>
          </p:nvSpPr>
          <p:spPr>
            <a:xfrm>
              <a:off x="1357891" y="3810000"/>
              <a:ext cx="3809999" cy="41549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2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Shorter exposure</a:t>
              </a:r>
              <a:endParaRPr lang="en-CA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16" name="Group 23"/>
          <p:cNvGrpSpPr/>
          <p:nvPr/>
        </p:nvGrpSpPr>
        <p:grpSpPr>
          <a:xfrm>
            <a:off x="685800" y="2438400"/>
            <a:ext cx="3810000" cy="3048000"/>
            <a:chOff x="1357891" y="3810000"/>
            <a:chExt cx="3810000" cy="3048000"/>
          </a:xfrm>
        </p:grpSpPr>
        <p:pic>
          <p:nvPicPr>
            <p:cNvPr id="18" name="Picture 4" descr="C:\Users\Maliha\Desktop\psm\StarFilter\paper\img\starbucks.reference.ax.png"/>
            <p:cNvPicPr>
              <a:picLocks noChangeAspect="1" noChangeArrowheads="1"/>
            </p:cNvPicPr>
            <p:nvPr/>
          </p:nvPicPr>
          <p:blipFill>
            <a:blip r:embed="rId5" cstate="print">
              <a:lum bright="3000"/>
            </a:blip>
            <a:srcRect/>
            <a:stretch>
              <a:fillRect/>
            </a:stretch>
          </p:blipFill>
          <p:spPr bwMode="auto">
            <a:xfrm>
              <a:off x="1357891" y="3810000"/>
              <a:ext cx="3810000" cy="3048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1357891" y="3810000"/>
              <a:ext cx="3809999" cy="41549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2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Shorter exposure</a:t>
              </a:r>
              <a:endParaRPr lang="en-CA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5105400" y="2514600"/>
            <a:ext cx="3810000" cy="3047999"/>
            <a:chOff x="5029200" y="2133600"/>
            <a:chExt cx="3810000" cy="3047999"/>
          </a:xfrm>
        </p:grpSpPr>
        <p:pic>
          <p:nvPicPr>
            <p:cNvPr id="27" name="Picture 3" descr="C:\Users\Maliha\Desktop\psm\StarFilter\paper\img\starbucks.highlights.ax.pn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5029200" y="2133600"/>
              <a:ext cx="3810000" cy="3047999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5029200" y="2133600"/>
              <a:ext cx="3810000" cy="41549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Glare encoding</a:t>
              </a:r>
              <a:endParaRPr lang="en-CA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Motivation</a:t>
            </a:r>
            <a:endParaRPr lang="en-US" dirty="0"/>
          </a:p>
        </p:txBody>
      </p:sp>
      <p:pic>
        <p:nvPicPr>
          <p:cNvPr id="1027" name="Picture 3" descr="C:\Users\Maliha\Desktop\psm\StarFilter\paper\img\starbucks.highlights.ax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525000" y="2286001"/>
            <a:ext cx="3810000" cy="304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9525000" y="2286000"/>
            <a:ext cx="3810000" cy="46166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C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Single-shot HDR</a:t>
            </a:r>
            <a:endParaRPr lang="en-C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010400" y="2514600"/>
            <a:ext cx="1905000" cy="3048000"/>
            <a:chOff x="6934200" y="2133600"/>
            <a:chExt cx="1905000" cy="3048000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934200" y="2133600"/>
              <a:ext cx="1905000" cy="304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TextBox 28"/>
            <p:cNvSpPr txBox="1"/>
            <p:nvPr/>
          </p:nvSpPr>
          <p:spPr>
            <a:xfrm>
              <a:off x="6934200" y="2133600"/>
              <a:ext cx="1905000" cy="41549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2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Reconstruction</a:t>
              </a:r>
              <a:endParaRPr lang="en-CA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4" name="Content Placeholder 33"/>
          <p:cNvSpPr>
            <a:spLocks noGrp="1"/>
          </p:cNvSpPr>
          <p:nvPr>
            <p:ph idx="1"/>
          </p:nvPr>
        </p:nvSpPr>
        <p:spPr>
          <a:xfrm>
            <a:off x="228600" y="609600"/>
            <a:ext cx="8915400" cy="1828800"/>
          </a:xfrm>
        </p:spPr>
        <p:txBody>
          <a:bodyPr/>
          <a:lstStyle/>
          <a:p>
            <a:r>
              <a:rPr lang="en-CA" dirty="0" smtClean="0"/>
              <a:t>Traditional: </a:t>
            </a:r>
            <a:r>
              <a:rPr lang="en-CA" dirty="0" err="1" smtClean="0"/>
              <a:t>multiexposure</a:t>
            </a:r>
            <a:r>
              <a:rPr lang="en-CA" dirty="0" smtClean="0"/>
              <a:t> | Our method: single exposure</a:t>
            </a:r>
          </a:p>
          <a:p>
            <a:pPr>
              <a:buNone/>
            </a:pPr>
            <a:r>
              <a:rPr lang="en-CA" dirty="0" smtClean="0"/>
              <a:t>								single device</a:t>
            </a:r>
          </a:p>
          <a:p>
            <a:pPr>
              <a:buNone/>
            </a:pPr>
            <a:r>
              <a:rPr lang="en-CA" dirty="0" smtClean="0"/>
              <a:t>								off-the-shelf</a:t>
            </a:r>
            <a:endParaRPr lang="en-CA" dirty="0"/>
          </a:p>
        </p:txBody>
      </p:sp>
      <p:grpSp>
        <p:nvGrpSpPr>
          <p:cNvPr id="6" name="Group 23"/>
          <p:cNvGrpSpPr/>
          <p:nvPr/>
        </p:nvGrpSpPr>
        <p:grpSpPr>
          <a:xfrm>
            <a:off x="914400" y="2743200"/>
            <a:ext cx="3810000" cy="3048000"/>
            <a:chOff x="1357891" y="3810000"/>
            <a:chExt cx="3810000" cy="3048000"/>
          </a:xfrm>
        </p:grpSpPr>
        <p:pic>
          <p:nvPicPr>
            <p:cNvPr id="1028" name="Picture 4" descr="C:\Users\Maliha\Desktop\psm\StarFilter\paper\img\starbucks.reference.ax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57891" y="3810000"/>
              <a:ext cx="3810000" cy="304800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1357891" y="3810000"/>
              <a:ext cx="3809999" cy="41549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21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Shorter exposure</a:t>
              </a:r>
              <a:endParaRPr lang="en-CA" sz="21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886200" y="2438399"/>
            <a:ext cx="5257800" cy="3006300"/>
            <a:chOff x="228600" y="4038599"/>
            <a:chExt cx="4114800" cy="2288751"/>
          </a:xfrm>
        </p:grpSpPr>
        <p:pic>
          <p:nvPicPr>
            <p:cNvPr id="39" name="Picture 2" descr="C:\Users\Maliha\Desktop\psm\StarFilter\paper\img\starbucks.refhi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28600" y="4038599"/>
              <a:ext cx="4062356" cy="2262485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40" name="TextBox 39"/>
            <p:cNvSpPr txBox="1"/>
            <p:nvPr/>
          </p:nvSpPr>
          <p:spPr>
            <a:xfrm>
              <a:off x="228600" y="6011024"/>
              <a:ext cx="4114800" cy="316326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100" b="1" dirty="0" smtClean="0">
                  <a:solidFill>
                    <a:schemeClr val="bg1"/>
                  </a:solidFill>
                </a:rPr>
                <a:t>Scene</a:t>
              </a:r>
              <a:endParaRPr lang="en-CA" sz="21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0" y="1524000"/>
            <a:ext cx="5410200" cy="3048000"/>
            <a:chOff x="0" y="1524000"/>
            <a:chExt cx="5410200" cy="3048000"/>
          </a:xfrm>
        </p:grpSpPr>
        <p:sp>
          <p:nvSpPr>
            <p:cNvPr id="46" name="Rectangle 45"/>
            <p:cNvSpPr/>
            <p:nvPr/>
          </p:nvSpPr>
          <p:spPr>
            <a:xfrm>
              <a:off x="0" y="1524000"/>
              <a:ext cx="3810000" cy="304800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876800" y="2743200"/>
              <a:ext cx="533400" cy="457200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3810000" y="1524000"/>
              <a:ext cx="1600200" cy="121920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V="1">
              <a:off x="3810000" y="3200400"/>
              <a:ext cx="1600200" cy="1371600"/>
            </a:xfrm>
            <a:prstGeom prst="line">
              <a:avLst/>
            </a:prstGeom>
            <a:ln w="254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1219200" y="2834640"/>
            <a:ext cx="2590800" cy="2732425"/>
            <a:chOff x="2438400" y="-593068"/>
            <a:chExt cx="2590800" cy="2732425"/>
          </a:xfrm>
        </p:grpSpPr>
        <p:cxnSp>
          <p:nvCxnSpPr>
            <p:cNvPr id="35" name="Straight Arrow Connector 34"/>
            <p:cNvCxnSpPr/>
            <p:nvPr/>
          </p:nvCxnSpPr>
          <p:spPr>
            <a:xfrm rot="16200000" flipV="1">
              <a:off x="2366555" y="386646"/>
              <a:ext cx="2194560" cy="23513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2438400" y="1677692"/>
              <a:ext cx="2590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Clipped highlight</a:t>
              </a:r>
              <a:endPara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rot="16200000" flipV="1">
              <a:off x="2400300" y="420392"/>
              <a:ext cx="2133600" cy="2286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ransition advTm="7183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CA" dirty="0" smtClean="0"/>
          </a:p>
          <a:p>
            <a:pPr algn="ctr">
              <a:buNone/>
            </a:pPr>
            <a:endParaRPr lang="en-CA" dirty="0" smtClean="0"/>
          </a:p>
          <a:p>
            <a:pPr algn="ctr">
              <a:buNone/>
            </a:pPr>
            <a:endParaRPr lang="en-CA" dirty="0" smtClean="0"/>
          </a:p>
          <a:p>
            <a:pPr algn="ctr">
              <a:buNone/>
            </a:pPr>
            <a:endParaRPr lang="en-CA" dirty="0" smtClean="0"/>
          </a:p>
          <a:p>
            <a:pPr algn="ctr">
              <a:buNone/>
            </a:pPr>
            <a:endParaRPr lang="en-CA" dirty="0" smtClean="0"/>
          </a:p>
          <a:p>
            <a:pPr algn="ctr">
              <a:buNone/>
            </a:pPr>
            <a:r>
              <a:rPr lang="en-CA" dirty="0" smtClean="0"/>
              <a:t>Thank you</a:t>
            </a:r>
          </a:p>
          <a:p>
            <a:pPr>
              <a:buNone/>
            </a:pPr>
            <a:endParaRPr lang="en-CA" dirty="0" smtClean="0"/>
          </a:p>
          <a:p>
            <a:pPr>
              <a:buNone/>
            </a:pPr>
            <a:endParaRPr lang="en-CA" dirty="0" smtClean="0"/>
          </a:p>
          <a:p>
            <a:pPr>
              <a:buNone/>
            </a:pPr>
            <a:r>
              <a:rPr lang="en-CA" sz="2000" dirty="0" smtClean="0"/>
              <a:t>Sponsored by</a:t>
            </a:r>
          </a:p>
          <a:p>
            <a:pPr>
              <a:buNone/>
            </a:pPr>
            <a:endParaRPr lang="en-C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1033" name="Picture 9" descr="http://upload.wikimedia.org/wikipedia/en/f/f8/Nserc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5684236"/>
            <a:ext cx="2133600" cy="861391"/>
          </a:xfrm>
          <a:prstGeom prst="rect">
            <a:avLst/>
          </a:prstGeom>
          <a:noFill/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1" y="5105401"/>
            <a:ext cx="2133600" cy="427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72600" y="4724400"/>
            <a:ext cx="470535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 descr="http://upload.wikimedia.org/wikipedia/en/f/f8/Nserc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48800" y="5791200"/>
            <a:ext cx="2057400" cy="830627"/>
          </a:xfrm>
          <a:prstGeom prst="rect">
            <a:avLst/>
          </a:prstGeom>
          <a:noFill/>
        </p:spPr>
      </p:pic>
    </p:spTree>
  </p:cSld>
  <p:clrMapOvr>
    <a:masterClrMapping/>
  </p:clrMapOvr>
  <p:transition advTm="6552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Future work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Video</a:t>
            </a:r>
          </a:p>
          <a:p>
            <a:r>
              <a:rPr lang="en-CA" dirty="0" smtClean="0"/>
              <a:t>Other priors </a:t>
            </a:r>
          </a:p>
          <a:p>
            <a:pPr lvl="1"/>
            <a:r>
              <a:rPr lang="en-CA" dirty="0" smtClean="0"/>
              <a:t>cross channel correlation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31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Results – street</a:t>
            </a:r>
            <a:endParaRPr lang="en-CA" dirty="0"/>
          </a:p>
        </p:txBody>
      </p:sp>
      <p:pic>
        <p:nvPicPr>
          <p:cNvPr id="6149" name="Picture 5" descr="C:\Users\Maliha\Desktop\slides\paper images\sciworld.blurred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81000" y="1524000"/>
            <a:ext cx="4023360" cy="22631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6151" name="Picture 7" descr="C:\Users\Maliha\Desktop\slides\paper images\sciworld.recovered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648200" y="1524000"/>
            <a:ext cx="4023360" cy="22631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6152" name="Picture 8" descr="C:\Users\Maliha\Desktop\slides\paper images\sciworld.highlights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648200" y="3810000"/>
            <a:ext cx="4023360" cy="22631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grpSp>
        <p:nvGrpSpPr>
          <p:cNvPr id="32" name="Group 31"/>
          <p:cNvGrpSpPr/>
          <p:nvPr/>
        </p:nvGrpSpPr>
        <p:grpSpPr>
          <a:xfrm>
            <a:off x="4038600" y="4343400"/>
            <a:ext cx="2362200" cy="1371600"/>
            <a:chOff x="4038600" y="4343400"/>
            <a:chExt cx="2362200" cy="1371600"/>
          </a:xfrm>
        </p:grpSpPr>
        <p:cxnSp>
          <p:nvCxnSpPr>
            <p:cNvPr id="13" name="Straight Connector 12"/>
            <p:cNvCxnSpPr/>
            <p:nvPr/>
          </p:nvCxnSpPr>
          <p:spPr>
            <a:xfrm flipV="1">
              <a:off x="5410200" y="4953000"/>
              <a:ext cx="990600" cy="7620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10200" y="4343400"/>
              <a:ext cx="990600" cy="5334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38601" y="4343400"/>
              <a:ext cx="1371600" cy="13716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4038600" y="4343400"/>
              <a:ext cx="1371600" cy="13716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pic>
        <p:nvPicPr>
          <p:cNvPr id="9220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9600" y="3962400"/>
            <a:ext cx="1295400" cy="137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3" name="Group 32"/>
          <p:cNvGrpSpPr/>
          <p:nvPr/>
        </p:nvGrpSpPr>
        <p:grpSpPr>
          <a:xfrm>
            <a:off x="609600" y="2667000"/>
            <a:ext cx="1600200" cy="2667000"/>
            <a:chOff x="609600" y="2667000"/>
            <a:chExt cx="1600200" cy="2667000"/>
          </a:xfrm>
        </p:grpSpPr>
        <p:sp>
          <p:nvSpPr>
            <p:cNvPr id="24" name="Rectangle 23"/>
            <p:cNvSpPr/>
            <p:nvPr/>
          </p:nvSpPr>
          <p:spPr>
            <a:xfrm>
              <a:off x="609600" y="3962400"/>
              <a:ext cx="1295400" cy="137160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30" name="Straight Connector 29"/>
            <p:cNvCxnSpPr/>
            <p:nvPr/>
          </p:nvCxnSpPr>
          <p:spPr>
            <a:xfrm rot="5400000" flipH="1" flipV="1">
              <a:off x="723900" y="3848100"/>
              <a:ext cx="2667000" cy="304800"/>
            </a:xfrm>
            <a:prstGeom prst="line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609600" y="2667000"/>
              <a:ext cx="1524000" cy="1295400"/>
            </a:xfrm>
            <a:prstGeom prst="line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143000" y="8382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Input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81600" y="8382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Reconstruction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72000" y="14478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LDR part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72000" y="37338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HDR part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163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Results – desk </a:t>
            </a:r>
            <a:endParaRPr lang="en-CA" dirty="0"/>
          </a:p>
        </p:txBody>
      </p:sp>
      <p:pic>
        <p:nvPicPr>
          <p:cNvPr id="6149" name="Picture 5" descr="C:\Users\Maliha\Desktop\slides\paper images\sciworld.blurred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82356" y="1524000"/>
            <a:ext cx="4020647" cy="22631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6151" name="Picture 7" descr="C:\Users\Maliha\Desktop\slides\paper images\sciworld.recovered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649556" y="1524000"/>
            <a:ext cx="4020647" cy="22631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6152" name="Picture 8" descr="C:\Users\Maliha\Desktop\slides\paper images\sciworld.highlights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649556" y="3810000"/>
            <a:ext cx="4020647" cy="22631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grpSp>
        <p:nvGrpSpPr>
          <p:cNvPr id="41" name="Group 40"/>
          <p:cNvGrpSpPr/>
          <p:nvPr/>
        </p:nvGrpSpPr>
        <p:grpSpPr>
          <a:xfrm>
            <a:off x="2286000" y="2057400"/>
            <a:ext cx="5562600" cy="4424065"/>
            <a:chOff x="2286000" y="2057400"/>
            <a:chExt cx="5562600" cy="4424065"/>
          </a:xfrm>
        </p:grpSpPr>
        <p:sp>
          <p:nvSpPr>
            <p:cNvPr id="13" name="TextBox 12"/>
            <p:cNvSpPr txBox="1"/>
            <p:nvPr/>
          </p:nvSpPr>
          <p:spPr>
            <a:xfrm>
              <a:off x="2286000" y="6019800"/>
              <a:ext cx="2514600" cy="46166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Reference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 rot="16200000" flipH="1">
              <a:off x="5600700" y="4305300"/>
              <a:ext cx="1295400" cy="4572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6477000" y="4800600"/>
              <a:ext cx="381000" cy="3810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20" name="Straight Connector 19"/>
            <p:cNvCxnSpPr/>
            <p:nvPr/>
          </p:nvCxnSpPr>
          <p:spPr>
            <a:xfrm rot="5400000">
              <a:off x="6705600" y="4038600"/>
              <a:ext cx="1295400" cy="9906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76" name="Picture 8" descr="C:\Users\Maliha\Desktop\slides\paper images\desk.reference.ax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362200" y="4191000"/>
              <a:ext cx="1828800" cy="18288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  <p:sp>
          <p:nvSpPr>
            <p:cNvPr id="25" name="Rectangle 24"/>
            <p:cNvSpPr/>
            <p:nvPr/>
          </p:nvSpPr>
          <p:spPr>
            <a:xfrm>
              <a:off x="2362200" y="4191000"/>
              <a:ext cx="1828800" cy="1828800"/>
            </a:xfrm>
            <a:prstGeom prst="rect">
              <a:avLst/>
            </a:prstGeom>
            <a:noFill/>
            <a:ln w="127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7177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6019800" y="2057401"/>
              <a:ext cx="1828800" cy="1828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7" name="Rectangle 16"/>
            <p:cNvSpPr/>
            <p:nvPr/>
          </p:nvSpPr>
          <p:spPr>
            <a:xfrm>
              <a:off x="6019800" y="2057400"/>
              <a:ext cx="1828800" cy="18288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143000" y="8382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Input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181600" y="8382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Reconstruction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72000" y="14478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LDR part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572000" y="37338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HDR part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advTm="25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Results – building </a:t>
            </a:r>
            <a:endParaRPr lang="en-CA" dirty="0"/>
          </a:p>
        </p:txBody>
      </p:sp>
      <p:pic>
        <p:nvPicPr>
          <p:cNvPr id="6149" name="Picture 5" descr="C:\Users\Maliha\Desktop\slides\paper images\sciworld.blurred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81000" y="1524000"/>
            <a:ext cx="4023360" cy="22631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6151" name="Picture 7" descr="C:\Users\Maliha\Desktop\slides\paper images\sciworld.recovered.pn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648200" y="1524000"/>
            <a:ext cx="4023360" cy="22631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6152" name="Picture 8" descr="C:\Users\Maliha\Desktop\slides\paper images\sciworld.highlights.pn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648200" y="3810000"/>
            <a:ext cx="4023360" cy="22631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1143000" y="838200"/>
            <a:ext cx="251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Input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181600" y="8382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Reconstruction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572000" y="1447800"/>
            <a:ext cx="289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LDR part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72000" y="3733800"/>
            <a:ext cx="297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HDR part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2" name="Group 34"/>
          <p:cNvGrpSpPr/>
          <p:nvPr/>
        </p:nvGrpSpPr>
        <p:grpSpPr>
          <a:xfrm>
            <a:off x="304800" y="2514600"/>
            <a:ext cx="8153400" cy="4043065"/>
            <a:chOff x="304800" y="2514600"/>
            <a:chExt cx="8153400" cy="4043065"/>
          </a:xfrm>
        </p:grpSpPr>
        <p:pic>
          <p:nvPicPr>
            <p:cNvPr id="7170" name="Picture 2" descr="C:\Users\Maliha\Desktop\slides\paper images\fsc.reference_sm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905000" y="4953001"/>
              <a:ext cx="2590801" cy="1219200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715000" y="2743201"/>
              <a:ext cx="2743200" cy="12954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1828800" y="6096000"/>
              <a:ext cx="2514600" cy="461665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Reference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715000" y="2743200"/>
              <a:ext cx="2743200" cy="12954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8" name="Straight Connector 17"/>
            <p:cNvCxnSpPr/>
            <p:nvPr/>
          </p:nvCxnSpPr>
          <p:spPr>
            <a:xfrm rot="16200000" flipH="1">
              <a:off x="5219700" y="4533900"/>
              <a:ext cx="1066800" cy="762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5791200" y="4800600"/>
              <a:ext cx="685800" cy="3048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20" name="Straight Connector 19"/>
            <p:cNvCxnSpPr/>
            <p:nvPr/>
          </p:nvCxnSpPr>
          <p:spPr>
            <a:xfrm rot="10800000" flipV="1">
              <a:off x="6477000" y="4038600"/>
              <a:ext cx="1981200" cy="10668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1905000" y="4953000"/>
              <a:ext cx="2590800" cy="1219200"/>
            </a:xfrm>
            <a:prstGeom prst="rect">
              <a:avLst/>
            </a:prstGeom>
            <a:noFill/>
            <a:ln w="127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7175" name="Picture 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04800" y="3276600"/>
              <a:ext cx="2743200" cy="1343025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6" name="Rectangle 25"/>
            <p:cNvSpPr/>
            <p:nvPr/>
          </p:nvSpPr>
          <p:spPr>
            <a:xfrm>
              <a:off x="304800" y="3276600"/>
              <a:ext cx="2743200" cy="1339645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28" name="Straight Connector 27"/>
            <p:cNvCxnSpPr/>
            <p:nvPr/>
          </p:nvCxnSpPr>
          <p:spPr>
            <a:xfrm rot="10800000" flipV="1">
              <a:off x="304800" y="2514600"/>
              <a:ext cx="1219200" cy="762000"/>
            </a:xfrm>
            <a:prstGeom prst="line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Rectangle 30"/>
            <p:cNvSpPr/>
            <p:nvPr/>
          </p:nvSpPr>
          <p:spPr>
            <a:xfrm>
              <a:off x="1524000" y="2514600"/>
              <a:ext cx="685800" cy="304800"/>
            </a:xfrm>
            <a:prstGeom prst="rect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2209800" y="2514600"/>
              <a:ext cx="838200" cy="762000"/>
            </a:xfrm>
            <a:prstGeom prst="line">
              <a:avLst/>
            </a:prstGeom>
            <a:noFill/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ransition advTm="218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Constraints on residual glare R</a:t>
            </a:r>
            <a:endParaRPr lang="en-CA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505200"/>
            <a:ext cx="2819400" cy="2819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3515380"/>
            <a:ext cx="2819400" cy="2819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515380"/>
            <a:ext cx="2819400" cy="2819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33400" y="2677180"/>
            <a:ext cx="213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 dirty="0" smtClean="0">
                <a:solidFill>
                  <a:schemeClr val="bg1"/>
                </a:solidFill>
              </a:rPr>
              <a:t>Input</a:t>
            </a:r>
            <a:endParaRPr lang="en-CA" sz="28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0400" y="29718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Without</a:t>
            </a:r>
            <a:r>
              <a:rPr lang="en-CA" sz="2800" b="1" dirty="0" smtClean="0">
                <a:solidFill>
                  <a:schemeClr val="bg1"/>
                </a:solidFill>
              </a:rPr>
              <a:t> </a:t>
            </a:r>
            <a:r>
              <a:rPr lang="en-CA" sz="2800" b="1" i="1" dirty="0" smtClean="0">
                <a:solidFill>
                  <a:schemeClr val="bg1"/>
                </a:solidFill>
              </a:rPr>
              <a:t>R</a:t>
            </a:r>
            <a:endParaRPr lang="en-CA" sz="2800" b="1" i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96000" y="2971800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dirty="0" smtClean="0">
                <a:solidFill>
                  <a:schemeClr val="bg1"/>
                </a:solidFill>
              </a:rPr>
              <a:t>With</a:t>
            </a:r>
            <a:r>
              <a:rPr lang="en-CA" sz="2800" b="1" dirty="0" smtClean="0">
                <a:solidFill>
                  <a:schemeClr val="bg1"/>
                </a:solidFill>
              </a:rPr>
              <a:t> </a:t>
            </a:r>
            <a:r>
              <a:rPr lang="en-CA" sz="2800" b="1" i="1" dirty="0" smtClean="0">
                <a:solidFill>
                  <a:schemeClr val="bg1"/>
                </a:solidFill>
              </a:rPr>
              <a:t>R</a:t>
            </a:r>
            <a:endParaRPr lang="en-CA" sz="2800" b="1" i="1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35</a:t>
            </a:fld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457200" y="762000"/>
            <a:ext cx="8153400" cy="1604426"/>
            <a:chOff x="533400" y="990600"/>
            <a:chExt cx="8153400" cy="1604426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3400" y="990600"/>
              <a:ext cx="8153400" cy="1604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Rectangle 13"/>
            <p:cNvSpPr/>
            <p:nvPr/>
          </p:nvSpPr>
          <p:spPr>
            <a:xfrm>
              <a:off x="2685143" y="1683658"/>
              <a:ext cx="210456" cy="52614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181600" y="1676400"/>
              <a:ext cx="228600" cy="533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736114" y="1600200"/>
              <a:ext cx="188686" cy="533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800600" y="267718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800" b="1" dirty="0" smtClean="0">
                <a:solidFill>
                  <a:schemeClr val="bg1"/>
                </a:solidFill>
              </a:rPr>
              <a:t>Reconstruction</a:t>
            </a:r>
            <a:endParaRPr lang="en-CA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Extra slide on limits of brightness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Chart from suppl.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36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Something on Noise 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Chart from suppl.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Addition in linear domain?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3657600"/>
            <a:ext cx="6524625" cy="283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Application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HDRI</a:t>
            </a:r>
          </a:p>
          <a:p>
            <a:r>
              <a:rPr lang="en-CA" dirty="0" smtClean="0"/>
              <a:t>Environment maps</a:t>
            </a:r>
          </a:p>
          <a:p>
            <a:r>
              <a:rPr lang="en-CA" dirty="0" smtClean="0"/>
              <a:t>?</a:t>
            </a:r>
          </a:p>
          <a:p>
            <a:r>
              <a:rPr lang="en-CA" dirty="0" smtClean="0"/>
              <a:t>?</a:t>
            </a:r>
          </a:p>
          <a:p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 rot="20328177">
            <a:off x="2122141" y="3562619"/>
            <a:ext cx="4963084" cy="461665"/>
          </a:xfrm>
          <a:prstGeom prst="rect">
            <a:avLst/>
          </a:prstGeom>
          <a:solidFill>
            <a:schemeClr val="bg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 smtClean="0"/>
              <a:t>Add images</a:t>
            </a:r>
            <a:endParaRPr lang="en-CA" sz="2400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39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0800" y="2971800"/>
            <a:ext cx="1309688" cy="1276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Previous work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457200" y="381000"/>
            <a:ext cx="4040188" cy="639762"/>
          </a:xfrm>
        </p:spPr>
        <p:txBody>
          <a:bodyPr/>
          <a:lstStyle/>
          <a:p>
            <a:r>
              <a:rPr lang="en-CA" dirty="0" smtClean="0"/>
              <a:t>Other methods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152400" y="1143000"/>
            <a:ext cx="4344988" cy="5486400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Multiple Exposures</a:t>
            </a:r>
          </a:p>
          <a:p>
            <a:pPr lvl="1">
              <a:buNone/>
            </a:pPr>
            <a:endParaRPr lang="en-US" sz="2200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buNone/>
            </a:pPr>
            <a:endParaRPr lang="en-US" sz="2200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buNone/>
            </a:pPr>
            <a:endParaRPr lang="en-US" sz="2200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buNone/>
            </a:pPr>
            <a:endParaRPr lang="en-US" sz="2200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>
              <a:buNone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2200" dirty="0" err="1" smtClean="0">
                <a:solidFill>
                  <a:schemeClr val="bg1">
                    <a:lumMod val="65000"/>
                  </a:schemeClr>
                </a:solidFill>
              </a:rPr>
              <a:t>Debevec</a:t>
            </a: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en-US" sz="2200" dirty="0" err="1" smtClean="0">
                <a:solidFill>
                  <a:schemeClr val="bg1">
                    <a:lumMod val="65000"/>
                  </a:schemeClr>
                </a:solidFill>
              </a:rPr>
              <a:t>Malik</a:t>
            </a: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</a:rPr>
              <a:t> 1997]</a:t>
            </a:r>
          </a:p>
          <a:p>
            <a:pPr lvl="1">
              <a:buNone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2200" dirty="0" err="1" smtClean="0">
                <a:solidFill>
                  <a:schemeClr val="bg1">
                    <a:lumMod val="65000"/>
                  </a:schemeClr>
                </a:solidFill>
              </a:rPr>
              <a:t>Mitsunaga</a:t>
            </a: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en-US" sz="2200" dirty="0" err="1" smtClean="0">
                <a:solidFill>
                  <a:schemeClr val="bg1">
                    <a:lumMod val="65000"/>
                  </a:schemeClr>
                </a:solidFill>
              </a:rPr>
              <a:t>Nayar</a:t>
            </a: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</a:rPr>
              <a:t> 2000]</a:t>
            </a:r>
          </a:p>
          <a:p>
            <a:pPr lvl="1">
              <a:buNone/>
            </a:pPr>
            <a:r>
              <a:rPr lang="en-US" sz="2200" dirty="0" smtClean="0">
                <a:solidFill>
                  <a:schemeClr val="bg1">
                    <a:lumMod val="65000"/>
                  </a:schemeClr>
                </a:solidFill>
              </a:rPr>
              <a:t>[Gallo et. al]</a:t>
            </a:r>
          </a:p>
          <a:p>
            <a:r>
              <a:rPr lang="en-US" sz="2800" dirty="0" smtClean="0"/>
              <a:t>Spatial tradeoff</a:t>
            </a:r>
          </a:p>
          <a:p>
            <a:pPr lvl="1">
              <a:buNone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Assorted pixels</a:t>
            </a:r>
            <a:b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</a:rPr>
              <a:t>Nayar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</a:rPr>
              <a:t>Mitsunaga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2000]</a:t>
            </a:r>
            <a:b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</a:rPr>
              <a:t>Nayar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and 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</a:rPr>
              <a:t>Narasimhan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2005]</a:t>
            </a:r>
          </a:p>
          <a:p>
            <a:r>
              <a:rPr lang="en-US" sz="2800" dirty="0" smtClean="0"/>
              <a:t>Temporal tradeoff</a:t>
            </a:r>
          </a:p>
          <a:p>
            <a:pPr lvl="1">
              <a:buNone/>
              <a:tabLst>
                <a:tab pos="2867025" algn="l"/>
              </a:tabLst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(A)synchronous self-reset</a:t>
            </a:r>
            <a:b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[El 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</a:rPr>
              <a:t>Gamal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2002]</a:t>
            </a:r>
            <a:b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[Kitchen and </a:t>
            </a:r>
            <a:r>
              <a:rPr lang="en-US" sz="2400" dirty="0" err="1" smtClean="0">
                <a:solidFill>
                  <a:schemeClr val="bg1">
                    <a:lumMod val="65000"/>
                  </a:schemeClr>
                </a:solidFill>
              </a:rPr>
              <a:t>Bermak</a:t>
            </a: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 2004]</a:t>
            </a:r>
          </a:p>
          <a:p>
            <a:pPr lvl="1">
              <a:buNone/>
            </a:pPr>
            <a:endParaRPr lang="en-US" sz="2400" dirty="0" smtClean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3"/>
          </p:nvPr>
        </p:nvSpPr>
        <p:spPr>
          <a:xfrm>
            <a:off x="5943600" y="381000"/>
            <a:ext cx="2746375" cy="639762"/>
          </a:xfrm>
        </p:spPr>
        <p:txBody>
          <a:bodyPr/>
          <a:lstStyle/>
          <a:p>
            <a:r>
              <a:rPr lang="en-CA" dirty="0" smtClean="0"/>
              <a:t>Our method</a:t>
            </a:r>
            <a:endParaRPr lang="en-CA" dirty="0"/>
          </a:p>
        </p:txBody>
      </p:sp>
      <p:sp>
        <p:nvSpPr>
          <p:cNvPr id="22" name="Content Placeholder 21"/>
          <p:cNvSpPr>
            <a:spLocks noGrp="1"/>
          </p:cNvSpPr>
          <p:nvPr>
            <p:ph sz="quarter" idx="4"/>
          </p:nvPr>
        </p:nvSpPr>
        <p:spPr>
          <a:xfrm>
            <a:off x="5791200" y="1143000"/>
            <a:ext cx="3200400" cy="5715000"/>
          </a:xfrm>
        </p:spPr>
        <p:txBody>
          <a:bodyPr>
            <a:normAutofit lnSpcReduction="10000"/>
          </a:bodyPr>
          <a:lstStyle/>
          <a:p>
            <a:r>
              <a:rPr lang="en-CA" sz="2800" dirty="0" smtClean="0"/>
              <a:t>Single exposure</a:t>
            </a:r>
          </a:p>
          <a:p>
            <a:pPr lvl="1"/>
            <a:endParaRPr lang="en-CA" sz="2400" dirty="0" smtClean="0"/>
          </a:p>
          <a:p>
            <a:pPr lvl="1"/>
            <a:endParaRPr lang="en-CA" sz="2400" dirty="0" smtClean="0"/>
          </a:p>
          <a:p>
            <a:pPr lvl="1"/>
            <a:endParaRPr lang="en-CA" sz="2400" dirty="0" smtClean="0"/>
          </a:p>
          <a:p>
            <a:pPr lvl="1"/>
            <a:endParaRPr lang="en-CA" sz="2400" dirty="0" smtClean="0"/>
          </a:p>
          <a:p>
            <a:endParaRPr lang="en-CA" sz="2800" dirty="0" smtClean="0"/>
          </a:p>
          <a:p>
            <a:r>
              <a:rPr lang="en-CA" sz="2800" dirty="0" smtClean="0"/>
              <a:t>Full spatial resolution</a:t>
            </a:r>
            <a:br>
              <a:rPr lang="en-CA" sz="2800" dirty="0" smtClean="0"/>
            </a:br>
            <a:endParaRPr lang="en-CA" sz="2800" dirty="0" smtClean="0"/>
          </a:p>
          <a:p>
            <a:r>
              <a:rPr lang="en-CA" sz="2800" dirty="0" smtClean="0"/>
              <a:t>Single exposure</a:t>
            </a:r>
          </a:p>
          <a:p>
            <a:pPr lvl="1"/>
            <a:endParaRPr lang="en-CA" sz="2400" dirty="0" smtClean="0"/>
          </a:p>
          <a:p>
            <a:pPr lvl="1"/>
            <a:endParaRPr lang="en-CA" sz="2400" dirty="0" smtClean="0"/>
          </a:p>
          <a:p>
            <a:pPr>
              <a:buNone/>
            </a:pPr>
            <a:r>
              <a:rPr lang="en-CA" sz="2800" dirty="0" smtClean="0"/>
              <a:t> </a:t>
            </a:r>
          </a:p>
          <a:p>
            <a:pPr lvl="1"/>
            <a:endParaRPr lang="en-CA" sz="2400" dirty="0" smtClean="0"/>
          </a:p>
          <a:p>
            <a:pPr lvl="1"/>
            <a:endParaRPr lang="en-CA" sz="2400" dirty="0" smtClean="0"/>
          </a:p>
          <a:p>
            <a:endParaRPr lang="en-CA" sz="2800" dirty="0" smtClean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7010400" y="6629401"/>
            <a:ext cx="2133600" cy="228600"/>
          </a:xfrm>
        </p:spPr>
        <p:txBody>
          <a:bodyPr/>
          <a:lstStyle/>
          <a:p>
            <a:fld id="{4D750AA1-C0D4-42E0-9FD8-B7F3273C721C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1524000"/>
            <a:ext cx="3420645" cy="1128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oup 13"/>
          <p:cNvGrpSpPr/>
          <p:nvPr/>
        </p:nvGrpSpPr>
        <p:grpSpPr>
          <a:xfrm>
            <a:off x="9601200" y="2667000"/>
            <a:ext cx="1676400" cy="1604665"/>
            <a:chOff x="6629400" y="990600"/>
            <a:chExt cx="2286000" cy="2214265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010400" y="990600"/>
              <a:ext cx="1785938" cy="1761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6629400" y="2743200"/>
              <a:ext cx="2286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1200" dirty="0" smtClean="0">
                  <a:solidFill>
                    <a:schemeClr val="bg1"/>
                  </a:solidFill>
                </a:rPr>
                <a:t>[</a:t>
              </a:r>
              <a:r>
                <a:rPr lang="en-CA" sz="1200" dirty="0" err="1" smtClean="0">
                  <a:solidFill>
                    <a:schemeClr val="bg1"/>
                  </a:solidFill>
                </a:rPr>
                <a:t>Nayar</a:t>
              </a:r>
              <a:r>
                <a:rPr lang="en-CA" sz="1200" dirty="0" smtClean="0">
                  <a:solidFill>
                    <a:schemeClr val="bg1"/>
                  </a:solidFill>
                </a:rPr>
                <a:t> and </a:t>
              </a:r>
              <a:r>
                <a:rPr lang="en-CA" sz="1200" dirty="0" err="1" smtClean="0">
                  <a:solidFill>
                    <a:schemeClr val="bg1"/>
                  </a:solidFill>
                </a:rPr>
                <a:t>Narasimhan</a:t>
              </a:r>
              <a:r>
                <a:rPr lang="en-CA" sz="1200" dirty="0" smtClean="0">
                  <a:solidFill>
                    <a:schemeClr val="bg1"/>
                  </a:solidFill>
                </a:rPr>
                <a:t> 2005]</a:t>
              </a:r>
            </a:p>
            <a:p>
              <a:pPr algn="r"/>
              <a:endParaRPr lang="en-CA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448800" y="4648200"/>
            <a:ext cx="3505200" cy="1447799"/>
            <a:chOff x="4572000" y="914400"/>
            <a:chExt cx="4343400" cy="1985665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2000" y="914400"/>
              <a:ext cx="4238625" cy="15472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TextBox 24"/>
            <p:cNvSpPr txBox="1"/>
            <p:nvPr/>
          </p:nvSpPr>
          <p:spPr>
            <a:xfrm>
              <a:off x="6629400" y="2438400"/>
              <a:ext cx="2286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sz="1200" dirty="0" smtClean="0">
                  <a:solidFill>
                    <a:schemeClr val="bg1"/>
                  </a:solidFill>
                </a:rPr>
                <a:t>[</a:t>
              </a:r>
              <a:r>
                <a:rPr lang="en-CA" sz="1200" dirty="0" err="1" smtClean="0">
                  <a:solidFill>
                    <a:schemeClr val="bg1"/>
                  </a:solidFill>
                </a:rPr>
                <a:t>Debevec</a:t>
              </a:r>
              <a:r>
                <a:rPr lang="en-CA" sz="1200" dirty="0" smtClean="0">
                  <a:solidFill>
                    <a:schemeClr val="bg1"/>
                  </a:solidFill>
                </a:rPr>
                <a:t> and </a:t>
              </a:r>
              <a:r>
                <a:rPr lang="en-CA" sz="1200" dirty="0" err="1" smtClean="0">
                  <a:solidFill>
                    <a:schemeClr val="bg1"/>
                  </a:solidFill>
                </a:rPr>
                <a:t>Malik</a:t>
              </a:r>
              <a:r>
                <a:rPr lang="en-CA" sz="1200" dirty="0" smtClean="0">
                  <a:solidFill>
                    <a:schemeClr val="bg1"/>
                  </a:solidFill>
                </a:rPr>
                <a:t> 1997]</a:t>
              </a:r>
            </a:p>
            <a:p>
              <a:pPr algn="r"/>
              <a:endParaRPr lang="en-CA" sz="1200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</p:cSld>
  <p:clrMapOvr>
    <a:masterClrMapping/>
  </p:clrMapOvr>
  <p:transition advTm="1471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447800"/>
            <a:ext cx="2286000" cy="3004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43"/>
          <p:cNvGrpSpPr/>
          <p:nvPr/>
        </p:nvGrpSpPr>
        <p:grpSpPr>
          <a:xfrm>
            <a:off x="228600" y="4114800"/>
            <a:ext cx="8305800" cy="2743200"/>
            <a:chOff x="228600" y="4114800"/>
            <a:chExt cx="8305800" cy="2743200"/>
          </a:xfrm>
        </p:grpSpPr>
        <p:pic>
          <p:nvPicPr>
            <p:cNvPr id="45" name="Picture 7" descr="C:\Users\Maliha\Desktop\slides\cross-screen\im-5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85800" y="4267200"/>
              <a:ext cx="7448550" cy="2486025"/>
            </a:xfrm>
            <a:prstGeom prst="rect">
              <a:avLst/>
            </a:prstGeom>
            <a:noFill/>
          </p:spPr>
        </p:pic>
        <p:sp>
          <p:nvSpPr>
            <p:cNvPr id="46" name="Rectangle 45"/>
            <p:cNvSpPr/>
            <p:nvPr/>
          </p:nvSpPr>
          <p:spPr>
            <a:xfrm>
              <a:off x="228600" y="4114800"/>
              <a:ext cx="8305800" cy="457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bg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228600" y="6324600"/>
              <a:ext cx="8305800" cy="5334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Image formation model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7400" y="2133600"/>
            <a:ext cx="67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43400" y="2133600"/>
            <a:ext cx="746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US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28800" y="4038600"/>
            <a:ext cx="60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" name="Group 42"/>
          <p:cNvGrpSpPr/>
          <p:nvPr/>
        </p:nvGrpSpPr>
        <p:grpSpPr>
          <a:xfrm>
            <a:off x="4800600" y="838200"/>
            <a:ext cx="2133600" cy="3723620"/>
            <a:chOff x="6096000" y="838200"/>
            <a:chExt cx="2133600" cy="3723620"/>
          </a:xfrm>
        </p:grpSpPr>
        <p:sp>
          <p:nvSpPr>
            <p:cNvPr id="27" name="Chevron 26"/>
            <p:cNvSpPr/>
            <p:nvPr/>
          </p:nvSpPr>
          <p:spPr>
            <a:xfrm rot="16200000">
              <a:off x="6789420" y="2598420"/>
              <a:ext cx="685800" cy="1889760"/>
            </a:xfrm>
            <a:prstGeom prst="chevron">
              <a:avLst>
                <a:gd name="adj" fmla="val 85666"/>
              </a:avLst>
            </a:prstGeom>
            <a:solidFill>
              <a:srgbClr val="00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6096000" y="4038600"/>
              <a:ext cx="2057400" cy="1588"/>
            </a:xfrm>
            <a:prstGeom prst="straightConnector1">
              <a:avLst/>
            </a:prstGeom>
            <a:ln w="127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rot="5400000" flipH="1" flipV="1">
              <a:off x="5372100" y="2552700"/>
              <a:ext cx="3276600" cy="1588"/>
            </a:xfrm>
            <a:prstGeom prst="straightConnector1">
              <a:avLst/>
            </a:prstGeom>
            <a:ln w="127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 rot="16200000">
              <a:off x="5976610" y="1338590"/>
              <a:ext cx="1524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log</a:t>
              </a:r>
              <a:endPara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467600" y="2743200"/>
              <a:ext cx="609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β</a:t>
              </a:r>
              <a:endPara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620000" y="4038600"/>
              <a:ext cx="609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endPara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41"/>
          <p:cNvGrpSpPr/>
          <p:nvPr/>
        </p:nvGrpSpPr>
        <p:grpSpPr>
          <a:xfrm>
            <a:off x="2590800" y="762000"/>
            <a:ext cx="2133600" cy="3799026"/>
            <a:chOff x="3200400" y="762794"/>
            <a:chExt cx="2133600" cy="3799026"/>
          </a:xfrm>
        </p:grpSpPr>
        <p:sp>
          <p:nvSpPr>
            <p:cNvPr id="23" name="Rectangle 22"/>
            <p:cNvSpPr/>
            <p:nvPr/>
          </p:nvSpPr>
          <p:spPr>
            <a:xfrm>
              <a:off x="4191000" y="1524794"/>
              <a:ext cx="76200" cy="2590006"/>
            </a:xfrm>
            <a:prstGeom prst="rect">
              <a:avLst/>
            </a:prstGeom>
            <a:solidFill>
              <a:srgbClr val="2D2DFF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3200400" y="4039394"/>
              <a:ext cx="2057400" cy="794"/>
            </a:xfrm>
            <a:prstGeom prst="straightConnector1">
              <a:avLst/>
            </a:prstGeom>
            <a:ln w="127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 flipH="1" flipV="1">
              <a:off x="2362200" y="2590800"/>
              <a:ext cx="3352800" cy="1588"/>
            </a:xfrm>
            <a:prstGeom prst="straightConnector1">
              <a:avLst/>
            </a:prstGeom>
            <a:ln w="127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 rot="16200000">
              <a:off x="2966710" y="1301284"/>
              <a:ext cx="1600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log</a:t>
              </a:r>
              <a:endPara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343400" y="1296194"/>
              <a:ext cx="609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α</a:t>
              </a:r>
              <a:endPara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724400" y="4038600"/>
              <a:ext cx="609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X</a:t>
              </a:r>
              <a:endPara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40"/>
          <p:cNvGrpSpPr/>
          <p:nvPr/>
        </p:nvGrpSpPr>
        <p:grpSpPr>
          <a:xfrm>
            <a:off x="0" y="762000"/>
            <a:ext cx="2575560" cy="3505200"/>
            <a:chOff x="0" y="762000"/>
            <a:chExt cx="2575560" cy="3505200"/>
          </a:xfrm>
        </p:grpSpPr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-608806" y="2590006"/>
              <a:ext cx="3352800" cy="1588"/>
            </a:xfrm>
            <a:prstGeom prst="straightConnector1">
              <a:avLst/>
            </a:prstGeom>
            <a:ln w="127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0" y="4038600"/>
              <a:ext cx="2286000" cy="1588"/>
            </a:xfrm>
            <a:prstGeom prst="straightConnector1">
              <a:avLst/>
            </a:prstGeom>
            <a:ln w="1270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 rot="16200000">
              <a:off x="-5090" y="1300490"/>
              <a:ext cx="1600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log</a:t>
              </a:r>
              <a:endPara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447800" y="1295400"/>
              <a:ext cx="11277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α</a:t>
              </a:r>
              <a:r>
                <a:rPr lang="en-US" sz="2800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+</a:t>
              </a:r>
              <a:r>
                <a:rPr lang="el-GR" sz="2800" i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β</a:t>
              </a:r>
              <a:endParaRPr lang="en-US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8" name="Right Arrow 47"/>
          <p:cNvSpPr/>
          <p:nvPr/>
        </p:nvSpPr>
        <p:spPr>
          <a:xfrm>
            <a:off x="609600" y="5257800"/>
            <a:ext cx="647700" cy="40005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bg1"/>
              </a:solidFill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1276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6553200" y="2133600"/>
            <a:ext cx="7467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US" sz="4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7"/>
          <p:cNvGrpSpPr/>
          <p:nvPr/>
        </p:nvGrpSpPr>
        <p:grpSpPr>
          <a:xfrm>
            <a:off x="7010400" y="838200"/>
            <a:ext cx="2133600" cy="3723620"/>
            <a:chOff x="7010400" y="838200"/>
            <a:chExt cx="2133600" cy="3723620"/>
          </a:xfrm>
        </p:grpSpPr>
        <p:grpSp>
          <p:nvGrpSpPr>
            <p:cNvPr id="12" name="Group 65"/>
            <p:cNvGrpSpPr/>
            <p:nvPr/>
          </p:nvGrpSpPr>
          <p:grpSpPr>
            <a:xfrm>
              <a:off x="7010400" y="838200"/>
              <a:ext cx="2133600" cy="3723620"/>
              <a:chOff x="6096000" y="838200"/>
              <a:chExt cx="2133600" cy="3723620"/>
            </a:xfrm>
          </p:grpSpPr>
          <p:cxnSp>
            <p:nvCxnSpPr>
              <p:cNvPr id="68" name="Straight Arrow Connector 67"/>
              <p:cNvCxnSpPr/>
              <p:nvPr/>
            </p:nvCxnSpPr>
            <p:spPr>
              <a:xfrm>
                <a:off x="6096000" y="4038600"/>
                <a:ext cx="2057400" cy="1588"/>
              </a:xfrm>
              <a:prstGeom prst="straightConnector1">
                <a:avLst/>
              </a:prstGeom>
              <a:ln w="12700"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/>
              <p:cNvCxnSpPr/>
              <p:nvPr/>
            </p:nvCxnSpPr>
            <p:spPr>
              <a:xfrm rot="5400000" flipH="1" flipV="1">
                <a:off x="5372100" y="2552700"/>
                <a:ext cx="3276600" cy="1588"/>
              </a:xfrm>
              <a:prstGeom prst="straightConnector1">
                <a:avLst/>
              </a:prstGeom>
              <a:ln w="12700"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TextBox 69"/>
              <p:cNvSpPr txBox="1"/>
              <p:nvPr/>
            </p:nvSpPr>
            <p:spPr>
              <a:xfrm rot="16200000">
                <a:off x="5938510" y="1376690"/>
                <a:ext cx="1600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linear</a:t>
                </a:r>
                <a:endParaRPr lang="en-US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7620000" y="4038600"/>
                <a:ext cx="609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X</a:t>
                </a:r>
                <a:endParaRPr lang="en-US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77" name="Freeform 76"/>
            <p:cNvSpPr/>
            <p:nvPr/>
          </p:nvSpPr>
          <p:spPr>
            <a:xfrm>
              <a:off x="7059168" y="4005072"/>
              <a:ext cx="1865376" cy="109728"/>
            </a:xfrm>
            <a:custGeom>
              <a:avLst/>
              <a:gdLst>
                <a:gd name="connsiteX0" fmla="*/ 0 w 1865376"/>
                <a:gd name="connsiteY0" fmla="*/ 54864 h 109728"/>
                <a:gd name="connsiteX1" fmla="*/ 109728 w 1865376"/>
                <a:gd name="connsiteY1" fmla="*/ 36576 h 109728"/>
                <a:gd name="connsiteX2" fmla="*/ 164592 w 1865376"/>
                <a:gd name="connsiteY2" fmla="*/ 18288 h 109728"/>
                <a:gd name="connsiteX3" fmla="*/ 329184 w 1865376"/>
                <a:gd name="connsiteY3" fmla="*/ 54864 h 109728"/>
                <a:gd name="connsiteX4" fmla="*/ 384048 w 1865376"/>
                <a:gd name="connsiteY4" fmla="*/ 91440 h 109728"/>
                <a:gd name="connsiteX5" fmla="*/ 585216 w 1865376"/>
                <a:gd name="connsiteY5" fmla="*/ 36576 h 109728"/>
                <a:gd name="connsiteX6" fmla="*/ 640080 w 1865376"/>
                <a:gd name="connsiteY6" fmla="*/ 18288 h 109728"/>
                <a:gd name="connsiteX7" fmla="*/ 841248 w 1865376"/>
                <a:gd name="connsiteY7" fmla="*/ 73152 h 109728"/>
                <a:gd name="connsiteX8" fmla="*/ 950976 w 1865376"/>
                <a:gd name="connsiteY8" fmla="*/ 109728 h 109728"/>
                <a:gd name="connsiteX9" fmla="*/ 987552 w 1865376"/>
                <a:gd name="connsiteY9" fmla="*/ 54864 h 109728"/>
                <a:gd name="connsiteX10" fmla="*/ 1115568 w 1865376"/>
                <a:gd name="connsiteY10" fmla="*/ 54864 h 109728"/>
                <a:gd name="connsiteX11" fmla="*/ 1261872 w 1865376"/>
                <a:gd name="connsiteY11" fmla="*/ 36576 h 109728"/>
                <a:gd name="connsiteX12" fmla="*/ 1389888 w 1865376"/>
                <a:gd name="connsiteY12" fmla="*/ 0 h 109728"/>
                <a:gd name="connsiteX13" fmla="*/ 1444752 w 1865376"/>
                <a:gd name="connsiteY13" fmla="*/ 36576 h 109728"/>
                <a:gd name="connsiteX14" fmla="*/ 1554480 w 1865376"/>
                <a:gd name="connsiteY14" fmla="*/ 73152 h 109728"/>
                <a:gd name="connsiteX15" fmla="*/ 1865376 w 1865376"/>
                <a:gd name="connsiteY15" fmla="*/ 91440 h 1097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5376" h="109728">
                  <a:moveTo>
                    <a:pt x="0" y="54864"/>
                  </a:moveTo>
                  <a:cubicBezTo>
                    <a:pt x="36576" y="48768"/>
                    <a:pt x="73530" y="44620"/>
                    <a:pt x="109728" y="36576"/>
                  </a:cubicBezTo>
                  <a:cubicBezTo>
                    <a:pt x="128546" y="32394"/>
                    <a:pt x="145315" y="18288"/>
                    <a:pt x="164592" y="18288"/>
                  </a:cubicBezTo>
                  <a:cubicBezTo>
                    <a:pt x="192688" y="18288"/>
                    <a:pt x="291466" y="36005"/>
                    <a:pt x="329184" y="54864"/>
                  </a:cubicBezTo>
                  <a:cubicBezTo>
                    <a:pt x="348843" y="64694"/>
                    <a:pt x="365760" y="79248"/>
                    <a:pt x="384048" y="91440"/>
                  </a:cubicBezTo>
                  <a:cubicBezTo>
                    <a:pt x="513294" y="65591"/>
                    <a:pt x="445999" y="82982"/>
                    <a:pt x="585216" y="36576"/>
                  </a:cubicBezTo>
                  <a:lnTo>
                    <a:pt x="640080" y="18288"/>
                  </a:lnTo>
                  <a:cubicBezTo>
                    <a:pt x="957147" y="57921"/>
                    <a:pt x="678877" y="987"/>
                    <a:pt x="841248" y="73152"/>
                  </a:cubicBezTo>
                  <a:cubicBezTo>
                    <a:pt x="876480" y="88810"/>
                    <a:pt x="950976" y="109728"/>
                    <a:pt x="950976" y="109728"/>
                  </a:cubicBezTo>
                  <a:cubicBezTo>
                    <a:pt x="963168" y="91440"/>
                    <a:pt x="969264" y="67056"/>
                    <a:pt x="987552" y="54864"/>
                  </a:cubicBezTo>
                  <a:cubicBezTo>
                    <a:pt x="1041133" y="19143"/>
                    <a:pt x="1066213" y="38412"/>
                    <a:pt x="1115568" y="54864"/>
                  </a:cubicBezTo>
                  <a:cubicBezTo>
                    <a:pt x="1164336" y="48768"/>
                    <a:pt x="1213393" y="44656"/>
                    <a:pt x="1261872" y="36576"/>
                  </a:cubicBezTo>
                  <a:cubicBezTo>
                    <a:pt x="1307799" y="28922"/>
                    <a:pt x="1346404" y="14495"/>
                    <a:pt x="1389888" y="0"/>
                  </a:cubicBezTo>
                  <a:cubicBezTo>
                    <a:pt x="1408176" y="12192"/>
                    <a:pt x="1424667" y="27649"/>
                    <a:pt x="1444752" y="36576"/>
                  </a:cubicBezTo>
                  <a:cubicBezTo>
                    <a:pt x="1479984" y="52234"/>
                    <a:pt x="1516117" y="69316"/>
                    <a:pt x="1554480" y="73152"/>
                  </a:cubicBezTo>
                  <a:cubicBezTo>
                    <a:pt x="1779820" y="95686"/>
                    <a:pt x="1676096" y="91440"/>
                    <a:pt x="1865376" y="91440"/>
                  </a:cubicBezTo>
                </a:path>
              </a:pathLst>
            </a:cu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>
            <a:off x="0" y="1276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47" name="Rectangle 2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1048" name="Rectangle 24"/>
          <p:cNvSpPr>
            <a:spLocks noChangeArrowheads="1"/>
          </p:cNvSpPr>
          <p:nvPr/>
        </p:nvSpPr>
        <p:spPr bwMode="auto">
          <a:xfrm>
            <a:off x="0" y="1276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50" name="Rectangle 2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1051" name="Rectangle 27"/>
          <p:cNvSpPr>
            <a:spLocks noChangeArrowheads="1"/>
          </p:cNvSpPr>
          <p:nvPr/>
        </p:nvSpPr>
        <p:spPr bwMode="auto">
          <a:xfrm>
            <a:off x="0" y="12763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52" name="Picture 2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5638800"/>
            <a:ext cx="490537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" name="Rectangle 88"/>
          <p:cNvSpPr/>
          <p:nvPr/>
        </p:nvSpPr>
        <p:spPr>
          <a:xfrm>
            <a:off x="2895600" y="5562600"/>
            <a:ext cx="533400" cy="76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0" name="Rectangle 89"/>
          <p:cNvSpPr/>
          <p:nvPr/>
        </p:nvSpPr>
        <p:spPr>
          <a:xfrm>
            <a:off x="3505200" y="5562600"/>
            <a:ext cx="914400" cy="76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1" name="Rectangle 90"/>
          <p:cNvSpPr/>
          <p:nvPr/>
        </p:nvSpPr>
        <p:spPr>
          <a:xfrm>
            <a:off x="4419600" y="5638800"/>
            <a:ext cx="609600" cy="76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2" name="Rectangle 91"/>
          <p:cNvSpPr/>
          <p:nvPr/>
        </p:nvSpPr>
        <p:spPr>
          <a:xfrm>
            <a:off x="4953000" y="5562600"/>
            <a:ext cx="838200" cy="76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3" name="Rectangle 92"/>
          <p:cNvSpPr/>
          <p:nvPr/>
        </p:nvSpPr>
        <p:spPr>
          <a:xfrm>
            <a:off x="5867400" y="5638800"/>
            <a:ext cx="533400" cy="76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4" name="Rectangle 93"/>
          <p:cNvSpPr/>
          <p:nvPr/>
        </p:nvSpPr>
        <p:spPr>
          <a:xfrm>
            <a:off x="6477000" y="5638800"/>
            <a:ext cx="762000" cy="76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5" name="Content Placeholder 14"/>
          <p:cNvSpPr txBox="1">
            <a:spLocks/>
          </p:cNvSpPr>
          <p:nvPr/>
        </p:nvSpPr>
        <p:spPr>
          <a:xfrm>
            <a:off x="4038600" y="4648200"/>
            <a:ext cx="35052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Linear in log space</a:t>
            </a:r>
          </a:p>
        </p:txBody>
      </p:sp>
      <p:sp>
        <p:nvSpPr>
          <p:cNvPr id="96" name="Content Placeholder 14"/>
          <p:cNvSpPr txBox="1">
            <a:spLocks/>
          </p:cNvSpPr>
          <p:nvPr/>
        </p:nvSpPr>
        <p:spPr>
          <a:xfrm>
            <a:off x="1981200" y="4648200"/>
            <a:ext cx="26670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D2D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Dirac peak</a:t>
            </a:r>
          </a:p>
        </p:txBody>
      </p:sp>
      <p:sp>
        <p:nvSpPr>
          <p:cNvPr id="97" name="Content Placeholder 14"/>
          <p:cNvSpPr txBox="1">
            <a:spLocks/>
          </p:cNvSpPr>
          <p:nvPr/>
        </p:nvSpPr>
        <p:spPr>
          <a:xfrm>
            <a:off x="7239000" y="4648200"/>
            <a:ext cx="19050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Residual</a:t>
            </a:r>
          </a:p>
        </p:txBody>
      </p:sp>
      <p:sp>
        <p:nvSpPr>
          <p:cNvPr id="100" name="Content Placeholder 14"/>
          <p:cNvSpPr txBox="1">
            <a:spLocks/>
          </p:cNvSpPr>
          <p:nvPr/>
        </p:nvSpPr>
        <p:spPr>
          <a:xfrm>
            <a:off x="6673516" y="5029200"/>
            <a:ext cx="2470484" cy="990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285750" indent="-285750" algn="r">
              <a:spcBef>
                <a:spcPct val="20000"/>
              </a:spcBef>
              <a:buFont typeface="Arial" pitchFamily="34" charset="0"/>
              <a:buNone/>
              <a:defRPr/>
            </a:pP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 </a:t>
            </a:r>
            <a:b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shift-invariant</a:t>
            </a:r>
          </a:p>
        </p:txBody>
      </p:sp>
      <p:sp>
        <p:nvSpPr>
          <p:cNvPr id="61" name="Slide Number Placeholder 6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40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48" grpId="0" animBg="1"/>
      <p:bldP spid="76" grpId="0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/>
      <p:bldP spid="96" grpId="0"/>
      <p:bldP spid="97" grpId="0"/>
      <p:bldP spid="97" grpId="1"/>
      <p:bldP spid="100" grpId="0"/>
      <p:bldP spid="100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HDR Imaging</a:t>
            </a:r>
            <a:r>
              <a:rPr lang="en-US" baseline="0" dirty="0" smtClean="0"/>
              <a:t> : HOWTO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Multiple Exposures</a:t>
            </a:r>
          </a:p>
          <a:p>
            <a:endParaRPr lang="en-US" dirty="0" smtClean="0"/>
          </a:p>
          <a:p>
            <a:r>
              <a:rPr lang="en-US" dirty="0" smtClean="0"/>
              <a:t>Space Tradeoff</a:t>
            </a:r>
          </a:p>
          <a:p>
            <a:pPr lvl="1"/>
            <a:r>
              <a:rPr lang="en-US" dirty="0" smtClean="0"/>
              <a:t>[</a:t>
            </a:r>
            <a:r>
              <a:rPr lang="en-US" dirty="0" err="1" smtClean="0"/>
              <a:t>nayar</a:t>
            </a:r>
            <a:r>
              <a:rPr lang="en-US" dirty="0" smtClean="0"/>
              <a:t> and </a:t>
            </a:r>
            <a:r>
              <a:rPr lang="en-US" dirty="0" err="1" smtClean="0"/>
              <a:t>Narasimhan</a:t>
            </a:r>
            <a:r>
              <a:rPr lang="en-US" dirty="0" smtClean="0"/>
              <a:t> 2005]</a:t>
            </a:r>
          </a:p>
          <a:p>
            <a:endParaRPr lang="en-US" dirty="0" smtClean="0"/>
          </a:p>
        </p:txBody>
      </p:sp>
      <p:pic>
        <p:nvPicPr>
          <p:cNvPr id="4098" name="Picture 2" descr="Z:\Desktop\msc_pres\over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0" y="1371600"/>
            <a:ext cx="895350" cy="1343025"/>
          </a:xfrm>
          <a:prstGeom prst="rect">
            <a:avLst/>
          </a:prstGeom>
          <a:noFill/>
        </p:spPr>
      </p:pic>
      <p:pic>
        <p:nvPicPr>
          <p:cNvPr id="4099" name="Picture 3" descr="Z:\Desktop\msc_pres\under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4267200"/>
            <a:ext cx="895350" cy="1343025"/>
          </a:xfrm>
          <a:prstGeom prst="rect">
            <a:avLst/>
          </a:prstGeom>
          <a:noFill/>
        </p:spPr>
      </p:pic>
      <p:pic>
        <p:nvPicPr>
          <p:cNvPr id="4100" name="Picture 4" descr="Z:\Desktop\msc_pres\mean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2819400"/>
            <a:ext cx="895350" cy="1343025"/>
          </a:xfrm>
          <a:prstGeom prst="rect">
            <a:avLst/>
          </a:prstGeom>
          <a:noFill/>
        </p:spPr>
      </p:pic>
      <p:pic>
        <p:nvPicPr>
          <p:cNvPr id="4101" name="Picture 5" descr="Z:\Desktop\msc_pres\merged9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3600" y="1371600"/>
            <a:ext cx="2819400" cy="42291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4876800" y="5562600"/>
            <a:ext cx="3962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 smtClean="0">
                <a:solidFill>
                  <a:schemeClr val="bg1"/>
                </a:solidFill>
              </a:rPr>
              <a:t>[http://www.hdrsoft.com]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20328177">
            <a:off x="6508549" y="3157429"/>
            <a:ext cx="1534649" cy="461665"/>
          </a:xfrm>
          <a:prstGeom prst="rect">
            <a:avLst/>
          </a:prstGeom>
          <a:solidFill>
            <a:schemeClr val="bg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 smtClean="0"/>
              <a:t>Replace</a:t>
            </a:r>
            <a:endParaRPr lang="en-CA" sz="2400" b="1" dirty="0"/>
          </a:p>
        </p:txBody>
      </p:sp>
      <p:sp>
        <p:nvSpPr>
          <p:cNvPr id="10" name="TextBox 9"/>
          <p:cNvSpPr txBox="1"/>
          <p:nvPr/>
        </p:nvSpPr>
        <p:spPr>
          <a:xfrm rot="20328177">
            <a:off x="-108335" y="3447796"/>
            <a:ext cx="5669690" cy="461665"/>
          </a:xfrm>
          <a:prstGeom prst="rect">
            <a:avLst/>
          </a:prstGeom>
          <a:solidFill>
            <a:schemeClr val="bg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 smtClean="0"/>
              <a:t>Need to add references here?</a:t>
            </a:r>
            <a:endParaRPr lang="en-CA" sz="2400" b="1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41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76"/>
          <p:cNvGrpSpPr/>
          <p:nvPr/>
        </p:nvGrpSpPr>
        <p:grpSpPr>
          <a:xfrm>
            <a:off x="4724400" y="1905000"/>
            <a:ext cx="3657600" cy="3657600"/>
            <a:chOff x="4419600" y="1600200"/>
            <a:chExt cx="3657600" cy="3657600"/>
          </a:xfrm>
        </p:grpSpPr>
        <p:grpSp>
          <p:nvGrpSpPr>
            <p:cNvPr id="21" name="Group 21"/>
            <p:cNvGrpSpPr/>
            <p:nvPr/>
          </p:nvGrpSpPr>
          <p:grpSpPr>
            <a:xfrm>
              <a:off x="5334000" y="1600200"/>
              <a:ext cx="914400" cy="914400"/>
              <a:chOff x="2362200" y="3581400"/>
              <a:chExt cx="914400" cy="9144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2362200" y="3581400"/>
                <a:ext cx="228600" cy="228600"/>
              </a:xfrm>
              <a:prstGeom prst="rect">
                <a:avLst/>
              </a:prstGeom>
              <a:solidFill>
                <a:srgbClr val="FF00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590800" y="3581400"/>
                <a:ext cx="228600" cy="228600"/>
              </a:xfrm>
              <a:prstGeom prst="rect">
                <a:avLst/>
              </a:prstGeom>
              <a:solidFill>
                <a:srgbClr val="00FF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2362200" y="38100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2590800" y="3810000"/>
                <a:ext cx="228600" cy="228600"/>
              </a:xfrm>
              <a:prstGeom prst="rect">
                <a:avLst/>
              </a:prstGeom>
              <a:solidFill>
                <a:srgbClr val="2D2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819400" y="35814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3048000" y="35814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2819400" y="38100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3048000" y="3810000"/>
                <a:ext cx="228600" cy="228600"/>
              </a:xfrm>
              <a:prstGeom prst="rect">
                <a:avLst/>
              </a:prstGeom>
              <a:solidFill>
                <a:srgbClr val="2D2DF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2362200" y="4038600"/>
                <a:ext cx="228600" cy="228600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2590800" y="40386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2362200" y="42672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2590800" y="4267200"/>
                <a:ext cx="228600" cy="228600"/>
              </a:xfrm>
              <a:prstGeom prst="rect">
                <a:avLst/>
              </a:prstGeom>
              <a:solidFill>
                <a:srgbClr val="2D2DFF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2819400" y="4038600"/>
                <a:ext cx="228600" cy="228600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3048000" y="4038600"/>
                <a:ext cx="228600" cy="228600"/>
              </a:xfrm>
              <a:prstGeom prst="rect">
                <a:avLst/>
              </a:prstGeom>
              <a:solidFill>
                <a:srgbClr val="00FF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7" name="Rectangle 36"/>
              <p:cNvSpPr/>
              <p:nvPr/>
            </p:nvSpPr>
            <p:spPr>
              <a:xfrm>
                <a:off x="2819400" y="42672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3048000" y="4267200"/>
                <a:ext cx="228600" cy="228600"/>
              </a:xfrm>
              <a:prstGeom prst="rect">
                <a:avLst/>
              </a:prstGeom>
              <a:solidFill>
                <a:srgbClr val="2D2D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22" name="Group 38"/>
            <p:cNvGrpSpPr/>
            <p:nvPr/>
          </p:nvGrpSpPr>
          <p:grpSpPr>
            <a:xfrm>
              <a:off x="6248400" y="1600200"/>
              <a:ext cx="914400" cy="914400"/>
              <a:chOff x="2362200" y="3581400"/>
              <a:chExt cx="914400" cy="914400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2362200" y="3581400"/>
                <a:ext cx="228600" cy="228600"/>
              </a:xfrm>
              <a:prstGeom prst="rect">
                <a:avLst/>
              </a:prstGeom>
              <a:solidFill>
                <a:srgbClr val="FF00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2590800" y="3581400"/>
                <a:ext cx="228600" cy="228600"/>
              </a:xfrm>
              <a:prstGeom prst="rect">
                <a:avLst/>
              </a:prstGeom>
              <a:solidFill>
                <a:srgbClr val="00FF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2362200" y="38100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2590800" y="3810000"/>
                <a:ext cx="228600" cy="228600"/>
              </a:xfrm>
              <a:prstGeom prst="rect">
                <a:avLst/>
              </a:prstGeom>
              <a:solidFill>
                <a:srgbClr val="2D2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2819400" y="35814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3048000" y="35814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2819400" y="38100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3048000" y="3810000"/>
                <a:ext cx="228600" cy="228600"/>
              </a:xfrm>
              <a:prstGeom prst="rect">
                <a:avLst/>
              </a:prstGeom>
              <a:solidFill>
                <a:srgbClr val="2D2DF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2362200" y="4038600"/>
                <a:ext cx="228600" cy="228600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2590800" y="40386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2362200" y="42672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2590800" y="4267200"/>
                <a:ext cx="228600" cy="228600"/>
              </a:xfrm>
              <a:prstGeom prst="rect">
                <a:avLst/>
              </a:prstGeom>
              <a:solidFill>
                <a:srgbClr val="2D2DFF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2819400" y="4038600"/>
                <a:ext cx="228600" cy="228600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3048000" y="4038600"/>
                <a:ext cx="228600" cy="228600"/>
              </a:xfrm>
              <a:prstGeom prst="rect">
                <a:avLst/>
              </a:prstGeom>
              <a:solidFill>
                <a:srgbClr val="00FF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2819400" y="42672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3048000" y="4267200"/>
                <a:ext cx="228600" cy="228600"/>
              </a:xfrm>
              <a:prstGeom prst="rect">
                <a:avLst/>
              </a:prstGeom>
              <a:solidFill>
                <a:srgbClr val="2D2D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39" name="Group 55"/>
            <p:cNvGrpSpPr/>
            <p:nvPr/>
          </p:nvGrpSpPr>
          <p:grpSpPr>
            <a:xfrm>
              <a:off x="7162800" y="1600200"/>
              <a:ext cx="914400" cy="914400"/>
              <a:chOff x="2362200" y="3581400"/>
              <a:chExt cx="914400" cy="914400"/>
            </a:xfrm>
          </p:grpSpPr>
          <p:sp>
            <p:nvSpPr>
              <p:cNvPr id="57" name="Rectangle 56"/>
              <p:cNvSpPr/>
              <p:nvPr/>
            </p:nvSpPr>
            <p:spPr>
              <a:xfrm>
                <a:off x="2362200" y="3581400"/>
                <a:ext cx="228600" cy="228600"/>
              </a:xfrm>
              <a:prstGeom prst="rect">
                <a:avLst/>
              </a:prstGeom>
              <a:solidFill>
                <a:srgbClr val="FF00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8" name="Rectangle 57"/>
              <p:cNvSpPr/>
              <p:nvPr/>
            </p:nvSpPr>
            <p:spPr>
              <a:xfrm>
                <a:off x="2590800" y="3581400"/>
                <a:ext cx="228600" cy="228600"/>
              </a:xfrm>
              <a:prstGeom prst="rect">
                <a:avLst/>
              </a:prstGeom>
              <a:solidFill>
                <a:srgbClr val="00FF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2362200" y="38100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2590800" y="3810000"/>
                <a:ext cx="228600" cy="228600"/>
              </a:xfrm>
              <a:prstGeom prst="rect">
                <a:avLst/>
              </a:prstGeom>
              <a:solidFill>
                <a:srgbClr val="2D2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819400" y="35814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3048000" y="35814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2819400" y="38100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3048000" y="3810000"/>
                <a:ext cx="228600" cy="228600"/>
              </a:xfrm>
              <a:prstGeom prst="rect">
                <a:avLst/>
              </a:prstGeom>
              <a:solidFill>
                <a:srgbClr val="2D2DF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2362200" y="4038600"/>
                <a:ext cx="228600" cy="228600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2590800" y="40386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2362200" y="42672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2590800" y="4267200"/>
                <a:ext cx="228600" cy="228600"/>
              </a:xfrm>
              <a:prstGeom prst="rect">
                <a:avLst/>
              </a:prstGeom>
              <a:solidFill>
                <a:srgbClr val="2D2DFF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2819400" y="4038600"/>
                <a:ext cx="228600" cy="228600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3048000" y="4038600"/>
                <a:ext cx="228600" cy="228600"/>
              </a:xfrm>
              <a:prstGeom prst="rect">
                <a:avLst/>
              </a:prstGeom>
              <a:solidFill>
                <a:srgbClr val="00FF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2819400" y="42672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3048000" y="4267200"/>
                <a:ext cx="228600" cy="228600"/>
              </a:xfrm>
              <a:prstGeom prst="rect">
                <a:avLst/>
              </a:prstGeom>
              <a:solidFill>
                <a:srgbClr val="2D2D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56" name="Group 72"/>
            <p:cNvGrpSpPr/>
            <p:nvPr/>
          </p:nvGrpSpPr>
          <p:grpSpPr>
            <a:xfrm>
              <a:off x="4419600" y="2514600"/>
              <a:ext cx="914400" cy="914400"/>
              <a:chOff x="2362200" y="3581400"/>
              <a:chExt cx="914400" cy="914400"/>
            </a:xfrm>
          </p:grpSpPr>
          <p:sp>
            <p:nvSpPr>
              <p:cNvPr id="74" name="Rectangle 73"/>
              <p:cNvSpPr/>
              <p:nvPr/>
            </p:nvSpPr>
            <p:spPr>
              <a:xfrm>
                <a:off x="2362200" y="3581400"/>
                <a:ext cx="228600" cy="228600"/>
              </a:xfrm>
              <a:prstGeom prst="rect">
                <a:avLst/>
              </a:prstGeom>
              <a:solidFill>
                <a:srgbClr val="FF00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2590800" y="3581400"/>
                <a:ext cx="228600" cy="228600"/>
              </a:xfrm>
              <a:prstGeom prst="rect">
                <a:avLst/>
              </a:prstGeom>
              <a:solidFill>
                <a:srgbClr val="00FF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362200" y="38100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2590800" y="3810000"/>
                <a:ext cx="228600" cy="228600"/>
              </a:xfrm>
              <a:prstGeom prst="rect">
                <a:avLst/>
              </a:prstGeom>
              <a:solidFill>
                <a:srgbClr val="2D2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2819400" y="35814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3048000" y="35814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2819400" y="38100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3048000" y="3810000"/>
                <a:ext cx="228600" cy="228600"/>
              </a:xfrm>
              <a:prstGeom prst="rect">
                <a:avLst/>
              </a:prstGeom>
              <a:solidFill>
                <a:srgbClr val="2D2DF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2362200" y="4038600"/>
                <a:ext cx="228600" cy="228600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2590800" y="40386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2362200" y="42672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2590800" y="4267200"/>
                <a:ext cx="228600" cy="228600"/>
              </a:xfrm>
              <a:prstGeom prst="rect">
                <a:avLst/>
              </a:prstGeom>
              <a:solidFill>
                <a:srgbClr val="2D2DFF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2819400" y="4038600"/>
                <a:ext cx="228600" cy="228600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3048000" y="4038600"/>
                <a:ext cx="228600" cy="228600"/>
              </a:xfrm>
              <a:prstGeom prst="rect">
                <a:avLst/>
              </a:prstGeom>
              <a:solidFill>
                <a:srgbClr val="00FF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2819400" y="42672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3048000" y="4267200"/>
                <a:ext cx="228600" cy="228600"/>
              </a:xfrm>
              <a:prstGeom prst="rect">
                <a:avLst/>
              </a:prstGeom>
              <a:solidFill>
                <a:srgbClr val="2D2D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73" name="Group 89"/>
            <p:cNvGrpSpPr/>
            <p:nvPr/>
          </p:nvGrpSpPr>
          <p:grpSpPr>
            <a:xfrm>
              <a:off x="5334000" y="2514600"/>
              <a:ext cx="914400" cy="914400"/>
              <a:chOff x="2362200" y="3581400"/>
              <a:chExt cx="914400" cy="914400"/>
            </a:xfrm>
          </p:grpSpPr>
          <p:sp>
            <p:nvSpPr>
              <p:cNvPr id="91" name="Rectangle 90"/>
              <p:cNvSpPr/>
              <p:nvPr/>
            </p:nvSpPr>
            <p:spPr>
              <a:xfrm>
                <a:off x="2362200" y="3581400"/>
                <a:ext cx="228600" cy="228600"/>
              </a:xfrm>
              <a:prstGeom prst="rect">
                <a:avLst/>
              </a:prstGeom>
              <a:solidFill>
                <a:srgbClr val="FF00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2" name="Rectangle 91"/>
              <p:cNvSpPr/>
              <p:nvPr/>
            </p:nvSpPr>
            <p:spPr>
              <a:xfrm>
                <a:off x="2590800" y="3581400"/>
                <a:ext cx="228600" cy="228600"/>
              </a:xfrm>
              <a:prstGeom prst="rect">
                <a:avLst/>
              </a:prstGeom>
              <a:solidFill>
                <a:srgbClr val="00FF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3" name="Rectangle 92"/>
              <p:cNvSpPr/>
              <p:nvPr/>
            </p:nvSpPr>
            <p:spPr>
              <a:xfrm>
                <a:off x="2362200" y="38100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4" name="Rectangle 93"/>
              <p:cNvSpPr/>
              <p:nvPr/>
            </p:nvSpPr>
            <p:spPr>
              <a:xfrm>
                <a:off x="2590800" y="3810000"/>
                <a:ext cx="228600" cy="228600"/>
              </a:xfrm>
              <a:prstGeom prst="rect">
                <a:avLst/>
              </a:prstGeom>
              <a:solidFill>
                <a:srgbClr val="2D2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2819400" y="35814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3048000" y="35814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2819400" y="38100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3048000" y="3810000"/>
                <a:ext cx="228600" cy="228600"/>
              </a:xfrm>
              <a:prstGeom prst="rect">
                <a:avLst/>
              </a:prstGeom>
              <a:solidFill>
                <a:srgbClr val="2D2DF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99" name="Rectangle 98"/>
              <p:cNvSpPr/>
              <p:nvPr/>
            </p:nvSpPr>
            <p:spPr>
              <a:xfrm>
                <a:off x="2362200" y="4038600"/>
                <a:ext cx="228600" cy="228600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0" name="Rectangle 99"/>
              <p:cNvSpPr/>
              <p:nvPr/>
            </p:nvSpPr>
            <p:spPr>
              <a:xfrm>
                <a:off x="2590800" y="40386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2362200" y="42672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2" name="Rectangle 101"/>
              <p:cNvSpPr/>
              <p:nvPr/>
            </p:nvSpPr>
            <p:spPr>
              <a:xfrm>
                <a:off x="2590800" y="4267200"/>
                <a:ext cx="228600" cy="228600"/>
              </a:xfrm>
              <a:prstGeom prst="rect">
                <a:avLst/>
              </a:prstGeom>
              <a:solidFill>
                <a:srgbClr val="2D2DFF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2819400" y="4038600"/>
                <a:ext cx="228600" cy="228600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4" name="Rectangle 103"/>
              <p:cNvSpPr/>
              <p:nvPr/>
            </p:nvSpPr>
            <p:spPr>
              <a:xfrm>
                <a:off x="3048000" y="4038600"/>
                <a:ext cx="228600" cy="228600"/>
              </a:xfrm>
              <a:prstGeom prst="rect">
                <a:avLst/>
              </a:prstGeom>
              <a:solidFill>
                <a:srgbClr val="00FF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19400" y="42672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048000" y="4267200"/>
                <a:ext cx="228600" cy="228600"/>
              </a:xfrm>
              <a:prstGeom prst="rect">
                <a:avLst/>
              </a:prstGeom>
              <a:solidFill>
                <a:srgbClr val="2D2D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90" name="Group 106"/>
            <p:cNvGrpSpPr/>
            <p:nvPr/>
          </p:nvGrpSpPr>
          <p:grpSpPr>
            <a:xfrm>
              <a:off x="6248400" y="2514600"/>
              <a:ext cx="914400" cy="914400"/>
              <a:chOff x="2362200" y="3581400"/>
              <a:chExt cx="914400" cy="914400"/>
            </a:xfrm>
          </p:grpSpPr>
          <p:sp>
            <p:nvSpPr>
              <p:cNvPr id="108" name="Rectangle 107"/>
              <p:cNvSpPr/>
              <p:nvPr/>
            </p:nvSpPr>
            <p:spPr>
              <a:xfrm>
                <a:off x="2362200" y="3581400"/>
                <a:ext cx="228600" cy="228600"/>
              </a:xfrm>
              <a:prstGeom prst="rect">
                <a:avLst/>
              </a:prstGeom>
              <a:solidFill>
                <a:srgbClr val="FF00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2590800" y="3581400"/>
                <a:ext cx="228600" cy="228600"/>
              </a:xfrm>
              <a:prstGeom prst="rect">
                <a:avLst/>
              </a:prstGeom>
              <a:solidFill>
                <a:srgbClr val="00FF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0" name="Rectangle 109"/>
              <p:cNvSpPr/>
              <p:nvPr/>
            </p:nvSpPr>
            <p:spPr>
              <a:xfrm>
                <a:off x="2362200" y="38100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1" name="Rectangle 110"/>
              <p:cNvSpPr/>
              <p:nvPr/>
            </p:nvSpPr>
            <p:spPr>
              <a:xfrm>
                <a:off x="2590800" y="3810000"/>
                <a:ext cx="228600" cy="228600"/>
              </a:xfrm>
              <a:prstGeom prst="rect">
                <a:avLst/>
              </a:prstGeom>
              <a:solidFill>
                <a:srgbClr val="2D2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2" name="Rectangle 111"/>
              <p:cNvSpPr/>
              <p:nvPr/>
            </p:nvSpPr>
            <p:spPr>
              <a:xfrm>
                <a:off x="2819400" y="35814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3" name="Rectangle 112"/>
              <p:cNvSpPr/>
              <p:nvPr/>
            </p:nvSpPr>
            <p:spPr>
              <a:xfrm>
                <a:off x="3048000" y="35814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4" name="Rectangle 113"/>
              <p:cNvSpPr/>
              <p:nvPr/>
            </p:nvSpPr>
            <p:spPr>
              <a:xfrm>
                <a:off x="2819400" y="38100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5" name="Rectangle 114"/>
              <p:cNvSpPr/>
              <p:nvPr/>
            </p:nvSpPr>
            <p:spPr>
              <a:xfrm>
                <a:off x="3048000" y="3810000"/>
                <a:ext cx="228600" cy="228600"/>
              </a:xfrm>
              <a:prstGeom prst="rect">
                <a:avLst/>
              </a:prstGeom>
              <a:solidFill>
                <a:srgbClr val="2D2DF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6" name="Rectangle 115"/>
              <p:cNvSpPr/>
              <p:nvPr/>
            </p:nvSpPr>
            <p:spPr>
              <a:xfrm>
                <a:off x="2362200" y="4038600"/>
                <a:ext cx="228600" cy="228600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7" name="Rectangle 116"/>
              <p:cNvSpPr/>
              <p:nvPr/>
            </p:nvSpPr>
            <p:spPr>
              <a:xfrm>
                <a:off x="2590800" y="40386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8" name="Rectangle 117"/>
              <p:cNvSpPr/>
              <p:nvPr/>
            </p:nvSpPr>
            <p:spPr>
              <a:xfrm>
                <a:off x="2362200" y="42672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2590800" y="4267200"/>
                <a:ext cx="228600" cy="228600"/>
              </a:xfrm>
              <a:prstGeom prst="rect">
                <a:avLst/>
              </a:prstGeom>
              <a:solidFill>
                <a:srgbClr val="2D2DFF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2819400" y="4038600"/>
                <a:ext cx="228600" cy="228600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3048000" y="4038600"/>
                <a:ext cx="228600" cy="228600"/>
              </a:xfrm>
              <a:prstGeom prst="rect">
                <a:avLst/>
              </a:prstGeom>
              <a:solidFill>
                <a:srgbClr val="00FF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2819400" y="42672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3048000" y="4267200"/>
                <a:ext cx="228600" cy="228600"/>
              </a:xfrm>
              <a:prstGeom prst="rect">
                <a:avLst/>
              </a:prstGeom>
              <a:solidFill>
                <a:srgbClr val="2D2D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107" name="Group 123"/>
            <p:cNvGrpSpPr/>
            <p:nvPr/>
          </p:nvGrpSpPr>
          <p:grpSpPr>
            <a:xfrm>
              <a:off x="7162800" y="2514600"/>
              <a:ext cx="914400" cy="914400"/>
              <a:chOff x="2362200" y="3581400"/>
              <a:chExt cx="914400" cy="914400"/>
            </a:xfrm>
          </p:grpSpPr>
          <p:sp>
            <p:nvSpPr>
              <p:cNvPr id="125" name="Rectangle 124"/>
              <p:cNvSpPr/>
              <p:nvPr/>
            </p:nvSpPr>
            <p:spPr>
              <a:xfrm>
                <a:off x="2362200" y="3581400"/>
                <a:ext cx="228600" cy="228600"/>
              </a:xfrm>
              <a:prstGeom prst="rect">
                <a:avLst/>
              </a:prstGeom>
              <a:solidFill>
                <a:srgbClr val="FF00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590800" y="3581400"/>
                <a:ext cx="228600" cy="228600"/>
              </a:xfrm>
              <a:prstGeom prst="rect">
                <a:avLst/>
              </a:prstGeom>
              <a:solidFill>
                <a:srgbClr val="00FF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27" name="Rectangle 126"/>
              <p:cNvSpPr/>
              <p:nvPr/>
            </p:nvSpPr>
            <p:spPr>
              <a:xfrm>
                <a:off x="2362200" y="38100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2590800" y="3810000"/>
                <a:ext cx="228600" cy="228600"/>
              </a:xfrm>
              <a:prstGeom prst="rect">
                <a:avLst/>
              </a:prstGeom>
              <a:solidFill>
                <a:srgbClr val="2D2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2819400" y="35814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3048000" y="35814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2819400" y="38100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3048000" y="3810000"/>
                <a:ext cx="228600" cy="228600"/>
              </a:xfrm>
              <a:prstGeom prst="rect">
                <a:avLst/>
              </a:prstGeom>
              <a:solidFill>
                <a:srgbClr val="2D2DF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2362200" y="4038600"/>
                <a:ext cx="228600" cy="228600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2590800" y="40386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35" name="Rectangle 134"/>
              <p:cNvSpPr/>
              <p:nvPr/>
            </p:nvSpPr>
            <p:spPr>
              <a:xfrm>
                <a:off x="2362200" y="42672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2590800" y="4267200"/>
                <a:ext cx="228600" cy="228600"/>
              </a:xfrm>
              <a:prstGeom prst="rect">
                <a:avLst/>
              </a:prstGeom>
              <a:solidFill>
                <a:srgbClr val="2D2DFF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2819400" y="4038600"/>
                <a:ext cx="228600" cy="228600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3048000" y="4038600"/>
                <a:ext cx="228600" cy="228600"/>
              </a:xfrm>
              <a:prstGeom prst="rect">
                <a:avLst/>
              </a:prstGeom>
              <a:solidFill>
                <a:srgbClr val="00FF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39" name="Rectangle 138"/>
              <p:cNvSpPr/>
              <p:nvPr/>
            </p:nvSpPr>
            <p:spPr>
              <a:xfrm>
                <a:off x="2819400" y="42672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40" name="Rectangle 139"/>
              <p:cNvSpPr/>
              <p:nvPr/>
            </p:nvSpPr>
            <p:spPr>
              <a:xfrm>
                <a:off x="3048000" y="4267200"/>
                <a:ext cx="228600" cy="228600"/>
              </a:xfrm>
              <a:prstGeom prst="rect">
                <a:avLst/>
              </a:prstGeom>
              <a:solidFill>
                <a:srgbClr val="2D2D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124" name="Group 140"/>
            <p:cNvGrpSpPr/>
            <p:nvPr/>
          </p:nvGrpSpPr>
          <p:grpSpPr>
            <a:xfrm>
              <a:off x="4419600" y="3429000"/>
              <a:ext cx="914400" cy="914400"/>
              <a:chOff x="2362200" y="3581400"/>
              <a:chExt cx="914400" cy="914400"/>
            </a:xfrm>
          </p:grpSpPr>
          <p:sp>
            <p:nvSpPr>
              <p:cNvPr id="142" name="Rectangle 141"/>
              <p:cNvSpPr/>
              <p:nvPr/>
            </p:nvSpPr>
            <p:spPr>
              <a:xfrm>
                <a:off x="2362200" y="3581400"/>
                <a:ext cx="228600" cy="228600"/>
              </a:xfrm>
              <a:prstGeom prst="rect">
                <a:avLst/>
              </a:prstGeom>
              <a:solidFill>
                <a:srgbClr val="FF00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43" name="Rectangle 142"/>
              <p:cNvSpPr/>
              <p:nvPr/>
            </p:nvSpPr>
            <p:spPr>
              <a:xfrm>
                <a:off x="2590800" y="3581400"/>
                <a:ext cx="228600" cy="228600"/>
              </a:xfrm>
              <a:prstGeom prst="rect">
                <a:avLst/>
              </a:prstGeom>
              <a:solidFill>
                <a:srgbClr val="00FF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44" name="Rectangle 143"/>
              <p:cNvSpPr/>
              <p:nvPr/>
            </p:nvSpPr>
            <p:spPr>
              <a:xfrm>
                <a:off x="2362200" y="38100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45" name="Rectangle 144"/>
              <p:cNvSpPr/>
              <p:nvPr/>
            </p:nvSpPr>
            <p:spPr>
              <a:xfrm>
                <a:off x="2590800" y="3810000"/>
                <a:ext cx="228600" cy="228600"/>
              </a:xfrm>
              <a:prstGeom prst="rect">
                <a:avLst/>
              </a:prstGeom>
              <a:solidFill>
                <a:srgbClr val="2D2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46" name="Rectangle 145"/>
              <p:cNvSpPr/>
              <p:nvPr/>
            </p:nvSpPr>
            <p:spPr>
              <a:xfrm>
                <a:off x="2819400" y="35814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47" name="Rectangle 146"/>
              <p:cNvSpPr/>
              <p:nvPr/>
            </p:nvSpPr>
            <p:spPr>
              <a:xfrm>
                <a:off x="3048000" y="35814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48" name="Rectangle 147"/>
              <p:cNvSpPr/>
              <p:nvPr/>
            </p:nvSpPr>
            <p:spPr>
              <a:xfrm>
                <a:off x="2819400" y="38100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49" name="Rectangle 148"/>
              <p:cNvSpPr/>
              <p:nvPr/>
            </p:nvSpPr>
            <p:spPr>
              <a:xfrm>
                <a:off x="3048000" y="3810000"/>
                <a:ext cx="228600" cy="228600"/>
              </a:xfrm>
              <a:prstGeom prst="rect">
                <a:avLst/>
              </a:prstGeom>
              <a:solidFill>
                <a:srgbClr val="2D2DF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50" name="Rectangle 149"/>
              <p:cNvSpPr/>
              <p:nvPr/>
            </p:nvSpPr>
            <p:spPr>
              <a:xfrm>
                <a:off x="2362200" y="4038600"/>
                <a:ext cx="228600" cy="228600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51" name="Rectangle 150"/>
              <p:cNvSpPr/>
              <p:nvPr/>
            </p:nvSpPr>
            <p:spPr>
              <a:xfrm>
                <a:off x="2590800" y="40386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52" name="Rectangle 151"/>
              <p:cNvSpPr/>
              <p:nvPr/>
            </p:nvSpPr>
            <p:spPr>
              <a:xfrm>
                <a:off x="2362200" y="42672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53" name="Rectangle 152"/>
              <p:cNvSpPr/>
              <p:nvPr/>
            </p:nvSpPr>
            <p:spPr>
              <a:xfrm>
                <a:off x="2590800" y="4267200"/>
                <a:ext cx="228600" cy="228600"/>
              </a:xfrm>
              <a:prstGeom prst="rect">
                <a:avLst/>
              </a:prstGeom>
              <a:solidFill>
                <a:srgbClr val="2D2DFF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54" name="Rectangle 153"/>
              <p:cNvSpPr/>
              <p:nvPr/>
            </p:nvSpPr>
            <p:spPr>
              <a:xfrm>
                <a:off x="2819400" y="4038600"/>
                <a:ext cx="228600" cy="228600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55" name="Rectangle 154"/>
              <p:cNvSpPr/>
              <p:nvPr/>
            </p:nvSpPr>
            <p:spPr>
              <a:xfrm>
                <a:off x="3048000" y="4038600"/>
                <a:ext cx="228600" cy="228600"/>
              </a:xfrm>
              <a:prstGeom prst="rect">
                <a:avLst/>
              </a:prstGeom>
              <a:solidFill>
                <a:srgbClr val="00FF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56" name="Rectangle 155"/>
              <p:cNvSpPr/>
              <p:nvPr/>
            </p:nvSpPr>
            <p:spPr>
              <a:xfrm>
                <a:off x="2819400" y="42672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57" name="Rectangle 156"/>
              <p:cNvSpPr/>
              <p:nvPr/>
            </p:nvSpPr>
            <p:spPr>
              <a:xfrm>
                <a:off x="3048000" y="4267200"/>
                <a:ext cx="228600" cy="228600"/>
              </a:xfrm>
              <a:prstGeom prst="rect">
                <a:avLst/>
              </a:prstGeom>
              <a:solidFill>
                <a:srgbClr val="2D2D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141" name="Group 157"/>
            <p:cNvGrpSpPr/>
            <p:nvPr/>
          </p:nvGrpSpPr>
          <p:grpSpPr>
            <a:xfrm>
              <a:off x="5334000" y="3429000"/>
              <a:ext cx="914400" cy="914400"/>
              <a:chOff x="2362200" y="3581400"/>
              <a:chExt cx="914400" cy="914400"/>
            </a:xfrm>
          </p:grpSpPr>
          <p:sp>
            <p:nvSpPr>
              <p:cNvPr id="159" name="Rectangle 158"/>
              <p:cNvSpPr/>
              <p:nvPr/>
            </p:nvSpPr>
            <p:spPr>
              <a:xfrm>
                <a:off x="2362200" y="3581400"/>
                <a:ext cx="228600" cy="228600"/>
              </a:xfrm>
              <a:prstGeom prst="rect">
                <a:avLst/>
              </a:prstGeom>
              <a:solidFill>
                <a:srgbClr val="FF00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60" name="Rectangle 159"/>
              <p:cNvSpPr/>
              <p:nvPr/>
            </p:nvSpPr>
            <p:spPr>
              <a:xfrm>
                <a:off x="2590800" y="3581400"/>
                <a:ext cx="228600" cy="228600"/>
              </a:xfrm>
              <a:prstGeom prst="rect">
                <a:avLst/>
              </a:prstGeom>
              <a:solidFill>
                <a:srgbClr val="00FF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61" name="Rectangle 160"/>
              <p:cNvSpPr/>
              <p:nvPr/>
            </p:nvSpPr>
            <p:spPr>
              <a:xfrm>
                <a:off x="2362200" y="38100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62" name="Rectangle 161"/>
              <p:cNvSpPr/>
              <p:nvPr/>
            </p:nvSpPr>
            <p:spPr>
              <a:xfrm>
                <a:off x="2590800" y="3810000"/>
                <a:ext cx="228600" cy="228600"/>
              </a:xfrm>
              <a:prstGeom prst="rect">
                <a:avLst/>
              </a:prstGeom>
              <a:solidFill>
                <a:srgbClr val="2D2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63" name="Rectangle 162"/>
              <p:cNvSpPr/>
              <p:nvPr/>
            </p:nvSpPr>
            <p:spPr>
              <a:xfrm>
                <a:off x="2819400" y="35814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64" name="Rectangle 163"/>
              <p:cNvSpPr/>
              <p:nvPr/>
            </p:nvSpPr>
            <p:spPr>
              <a:xfrm>
                <a:off x="3048000" y="35814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65" name="Rectangle 164"/>
              <p:cNvSpPr/>
              <p:nvPr/>
            </p:nvSpPr>
            <p:spPr>
              <a:xfrm>
                <a:off x="2819400" y="38100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66" name="Rectangle 165"/>
              <p:cNvSpPr/>
              <p:nvPr/>
            </p:nvSpPr>
            <p:spPr>
              <a:xfrm>
                <a:off x="3048000" y="3810000"/>
                <a:ext cx="228600" cy="228600"/>
              </a:xfrm>
              <a:prstGeom prst="rect">
                <a:avLst/>
              </a:prstGeom>
              <a:solidFill>
                <a:srgbClr val="2D2DF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67" name="Rectangle 166"/>
              <p:cNvSpPr/>
              <p:nvPr/>
            </p:nvSpPr>
            <p:spPr>
              <a:xfrm>
                <a:off x="2362200" y="4038600"/>
                <a:ext cx="228600" cy="228600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68" name="Rectangle 167"/>
              <p:cNvSpPr/>
              <p:nvPr/>
            </p:nvSpPr>
            <p:spPr>
              <a:xfrm>
                <a:off x="2590800" y="40386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69" name="Rectangle 168"/>
              <p:cNvSpPr/>
              <p:nvPr/>
            </p:nvSpPr>
            <p:spPr>
              <a:xfrm>
                <a:off x="2362200" y="42672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70" name="Rectangle 169"/>
              <p:cNvSpPr/>
              <p:nvPr/>
            </p:nvSpPr>
            <p:spPr>
              <a:xfrm>
                <a:off x="2590800" y="4267200"/>
                <a:ext cx="228600" cy="228600"/>
              </a:xfrm>
              <a:prstGeom prst="rect">
                <a:avLst/>
              </a:prstGeom>
              <a:solidFill>
                <a:srgbClr val="2D2DFF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71" name="Rectangle 170"/>
              <p:cNvSpPr/>
              <p:nvPr/>
            </p:nvSpPr>
            <p:spPr>
              <a:xfrm>
                <a:off x="2819400" y="4038600"/>
                <a:ext cx="228600" cy="228600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72" name="Rectangle 171"/>
              <p:cNvSpPr/>
              <p:nvPr/>
            </p:nvSpPr>
            <p:spPr>
              <a:xfrm>
                <a:off x="3048000" y="4038600"/>
                <a:ext cx="228600" cy="228600"/>
              </a:xfrm>
              <a:prstGeom prst="rect">
                <a:avLst/>
              </a:prstGeom>
              <a:solidFill>
                <a:srgbClr val="00FF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73" name="Rectangle 172"/>
              <p:cNvSpPr/>
              <p:nvPr/>
            </p:nvSpPr>
            <p:spPr>
              <a:xfrm>
                <a:off x="2819400" y="42672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3048000" y="4267200"/>
                <a:ext cx="228600" cy="228600"/>
              </a:xfrm>
              <a:prstGeom prst="rect">
                <a:avLst/>
              </a:prstGeom>
              <a:solidFill>
                <a:srgbClr val="2D2D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158" name="Group 174"/>
            <p:cNvGrpSpPr/>
            <p:nvPr/>
          </p:nvGrpSpPr>
          <p:grpSpPr>
            <a:xfrm>
              <a:off x="6248400" y="3429000"/>
              <a:ext cx="914400" cy="914400"/>
              <a:chOff x="2362200" y="3581400"/>
              <a:chExt cx="914400" cy="914400"/>
            </a:xfrm>
          </p:grpSpPr>
          <p:sp>
            <p:nvSpPr>
              <p:cNvPr id="176" name="Rectangle 175"/>
              <p:cNvSpPr/>
              <p:nvPr/>
            </p:nvSpPr>
            <p:spPr>
              <a:xfrm>
                <a:off x="2362200" y="3581400"/>
                <a:ext cx="228600" cy="228600"/>
              </a:xfrm>
              <a:prstGeom prst="rect">
                <a:avLst/>
              </a:prstGeom>
              <a:solidFill>
                <a:srgbClr val="FF00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77" name="Rectangle 176"/>
              <p:cNvSpPr/>
              <p:nvPr/>
            </p:nvSpPr>
            <p:spPr>
              <a:xfrm>
                <a:off x="2590800" y="3581400"/>
                <a:ext cx="228600" cy="228600"/>
              </a:xfrm>
              <a:prstGeom prst="rect">
                <a:avLst/>
              </a:prstGeom>
              <a:solidFill>
                <a:srgbClr val="00FF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78" name="Rectangle 177"/>
              <p:cNvSpPr/>
              <p:nvPr/>
            </p:nvSpPr>
            <p:spPr>
              <a:xfrm>
                <a:off x="2362200" y="38100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79" name="Rectangle 178"/>
              <p:cNvSpPr/>
              <p:nvPr/>
            </p:nvSpPr>
            <p:spPr>
              <a:xfrm>
                <a:off x="2590800" y="3810000"/>
                <a:ext cx="228600" cy="228600"/>
              </a:xfrm>
              <a:prstGeom prst="rect">
                <a:avLst/>
              </a:prstGeom>
              <a:solidFill>
                <a:srgbClr val="2D2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80" name="Rectangle 179"/>
              <p:cNvSpPr/>
              <p:nvPr/>
            </p:nvSpPr>
            <p:spPr>
              <a:xfrm>
                <a:off x="2819400" y="35814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81" name="Rectangle 180"/>
              <p:cNvSpPr/>
              <p:nvPr/>
            </p:nvSpPr>
            <p:spPr>
              <a:xfrm>
                <a:off x="3048000" y="35814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82" name="Rectangle 181"/>
              <p:cNvSpPr/>
              <p:nvPr/>
            </p:nvSpPr>
            <p:spPr>
              <a:xfrm>
                <a:off x="2819400" y="38100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83" name="Rectangle 182"/>
              <p:cNvSpPr/>
              <p:nvPr/>
            </p:nvSpPr>
            <p:spPr>
              <a:xfrm>
                <a:off x="3048000" y="3810000"/>
                <a:ext cx="228600" cy="228600"/>
              </a:xfrm>
              <a:prstGeom prst="rect">
                <a:avLst/>
              </a:prstGeom>
              <a:solidFill>
                <a:srgbClr val="2D2DF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84" name="Rectangle 183"/>
              <p:cNvSpPr/>
              <p:nvPr/>
            </p:nvSpPr>
            <p:spPr>
              <a:xfrm>
                <a:off x="2362200" y="4038600"/>
                <a:ext cx="228600" cy="228600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85" name="Rectangle 184"/>
              <p:cNvSpPr/>
              <p:nvPr/>
            </p:nvSpPr>
            <p:spPr>
              <a:xfrm>
                <a:off x="2590800" y="40386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86" name="Rectangle 185"/>
              <p:cNvSpPr/>
              <p:nvPr/>
            </p:nvSpPr>
            <p:spPr>
              <a:xfrm>
                <a:off x="2362200" y="42672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87" name="Rectangle 186"/>
              <p:cNvSpPr/>
              <p:nvPr/>
            </p:nvSpPr>
            <p:spPr>
              <a:xfrm>
                <a:off x="2590800" y="4267200"/>
                <a:ext cx="228600" cy="228600"/>
              </a:xfrm>
              <a:prstGeom prst="rect">
                <a:avLst/>
              </a:prstGeom>
              <a:solidFill>
                <a:srgbClr val="2D2DFF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88" name="Rectangle 187"/>
              <p:cNvSpPr/>
              <p:nvPr/>
            </p:nvSpPr>
            <p:spPr>
              <a:xfrm>
                <a:off x="2819400" y="4038600"/>
                <a:ext cx="228600" cy="228600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89" name="Rectangle 188"/>
              <p:cNvSpPr/>
              <p:nvPr/>
            </p:nvSpPr>
            <p:spPr>
              <a:xfrm>
                <a:off x="3048000" y="4038600"/>
                <a:ext cx="228600" cy="228600"/>
              </a:xfrm>
              <a:prstGeom prst="rect">
                <a:avLst/>
              </a:prstGeom>
              <a:solidFill>
                <a:srgbClr val="00FF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90" name="Rectangle 189"/>
              <p:cNvSpPr/>
              <p:nvPr/>
            </p:nvSpPr>
            <p:spPr>
              <a:xfrm>
                <a:off x="2819400" y="42672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91" name="Rectangle 190"/>
              <p:cNvSpPr/>
              <p:nvPr/>
            </p:nvSpPr>
            <p:spPr>
              <a:xfrm>
                <a:off x="3048000" y="4267200"/>
                <a:ext cx="228600" cy="228600"/>
              </a:xfrm>
              <a:prstGeom prst="rect">
                <a:avLst/>
              </a:prstGeom>
              <a:solidFill>
                <a:srgbClr val="2D2D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175" name="Group 191"/>
            <p:cNvGrpSpPr/>
            <p:nvPr/>
          </p:nvGrpSpPr>
          <p:grpSpPr>
            <a:xfrm>
              <a:off x="7162800" y="3429000"/>
              <a:ext cx="914400" cy="914400"/>
              <a:chOff x="2362200" y="3581400"/>
              <a:chExt cx="914400" cy="914400"/>
            </a:xfrm>
          </p:grpSpPr>
          <p:sp>
            <p:nvSpPr>
              <p:cNvPr id="193" name="Rectangle 192"/>
              <p:cNvSpPr/>
              <p:nvPr/>
            </p:nvSpPr>
            <p:spPr>
              <a:xfrm>
                <a:off x="2362200" y="3581400"/>
                <a:ext cx="228600" cy="228600"/>
              </a:xfrm>
              <a:prstGeom prst="rect">
                <a:avLst/>
              </a:prstGeom>
              <a:solidFill>
                <a:srgbClr val="FF00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94" name="Rectangle 193"/>
              <p:cNvSpPr/>
              <p:nvPr/>
            </p:nvSpPr>
            <p:spPr>
              <a:xfrm>
                <a:off x="2590800" y="3581400"/>
                <a:ext cx="228600" cy="228600"/>
              </a:xfrm>
              <a:prstGeom prst="rect">
                <a:avLst/>
              </a:prstGeom>
              <a:solidFill>
                <a:srgbClr val="00FF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95" name="Rectangle 194"/>
              <p:cNvSpPr/>
              <p:nvPr/>
            </p:nvSpPr>
            <p:spPr>
              <a:xfrm>
                <a:off x="2362200" y="38100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96" name="Rectangle 195"/>
              <p:cNvSpPr/>
              <p:nvPr/>
            </p:nvSpPr>
            <p:spPr>
              <a:xfrm>
                <a:off x="2590800" y="3810000"/>
                <a:ext cx="228600" cy="228600"/>
              </a:xfrm>
              <a:prstGeom prst="rect">
                <a:avLst/>
              </a:prstGeom>
              <a:solidFill>
                <a:srgbClr val="2D2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97" name="Rectangle 196"/>
              <p:cNvSpPr/>
              <p:nvPr/>
            </p:nvSpPr>
            <p:spPr>
              <a:xfrm>
                <a:off x="2819400" y="35814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98" name="Rectangle 197"/>
              <p:cNvSpPr/>
              <p:nvPr/>
            </p:nvSpPr>
            <p:spPr>
              <a:xfrm>
                <a:off x="3048000" y="35814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199" name="Rectangle 198"/>
              <p:cNvSpPr/>
              <p:nvPr/>
            </p:nvSpPr>
            <p:spPr>
              <a:xfrm>
                <a:off x="2819400" y="38100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0" name="Rectangle 199"/>
              <p:cNvSpPr/>
              <p:nvPr/>
            </p:nvSpPr>
            <p:spPr>
              <a:xfrm>
                <a:off x="3048000" y="3810000"/>
                <a:ext cx="228600" cy="228600"/>
              </a:xfrm>
              <a:prstGeom prst="rect">
                <a:avLst/>
              </a:prstGeom>
              <a:solidFill>
                <a:srgbClr val="2D2DF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1" name="Rectangle 200"/>
              <p:cNvSpPr/>
              <p:nvPr/>
            </p:nvSpPr>
            <p:spPr>
              <a:xfrm>
                <a:off x="2362200" y="4038600"/>
                <a:ext cx="228600" cy="228600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2" name="Rectangle 201"/>
              <p:cNvSpPr/>
              <p:nvPr/>
            </p:nvSpPr>
            <p:spPr>
              <a:xfrm>
                <a:off x="2590800" y="40386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3" name="Rectangle 202"/>
              <p:cNvSpPr/>
              <p:nvPr/>
            </p:nvSpPr>
            <p:spPr>
              <a:xfrm>
                <a:off x="2362200" y="42672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4" name="Rectangle 203"/>
              <p:cNvSpPr/>
              <p:nvPr/>
            </p:nvSpPr>
            <p:spPr>
              <a:xfrm>
                <a:off x="2590800" y="4267200"/>
                <a:ext cx="228600" cy="228600"/>
              </a:xfrm>
              <a:prstGeom prst="rect">
                <a:avLst/>
              </a:prstGeom>
              <a:solidFill>
                <a:srgbClr val="2D2DFF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5" name="Rectangle 204"/>
              <p:cNvSpPr/>
              <p:nvPr/>
            </p:nvSpPr>
            <p:spPr>
              <a:xfrm>
                <a:off x="2819400" y="4038600"/>
                <a:ext cx="228600" cy="228600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6" name="Rectangle 205"/>
              <p:cNvSpPr/>
              <p:nvPr/>
            </p:nvSpPr>
            <p:spPr>
              <a:xfrm>
                <a:off x="3048000" y="4038600"/>
                <a:ext cx="228600" cy="228600"/>
              </a:xfrm>
              <a:prstGeom prst="rect">
                <a:avLst/>
              </a:prstGeom>
              <a:solidFill>
                <a:srgbClr val="00FF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7" name="Rectangle 206"/>
              <p:cNvSpPr/>
              <p:nvPr/>
            </p:nvSpPr>
            <p:spPr>
              <a:xfrm>
                <a:off x="2819400" y="42672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08" name="Rectangle 207"/>
              <p:cNvSpPr/>
              <p:nvPr/>
            </p:nvSpPr>
            <p:spPr>
              <a:xfrm>
                <a:off x="3048000" y="4267200"/>
                <a:ext cx="228600" cy="228600"/>
              </a:xfrm>
              <a:prstGeom prst="rect">
                <a:avLst/>
              </a:prstGeom>
              <a:solidFill>
                <a:srgbClr val="2D2D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192" name="Group 208"/>
            <p:cNvGrpSpPr/>
            <p:nvPr/>
          </p:nvGrpSpPr>
          <p:grpSpPr>
            <a:xfrm>
              <a:off x="4419600" y="4343400"/>
              <a:ext cx="914400" cy="914400"/>
              <a:chOff x="2362200" y="3581400"/>
              <a:chExt cx="914400" cy="914400"/>
            </a:xfrm>
          </p:grpSpPr>
          <p:sp>
            <p:nvSpPr>
              <p:cNvPr id="210" name="Rectangle 209"/>
              <p:cNvSpPr/>
              <p:nvPr/>
            </p:nvSpPr>
            <p:spPr>
              <a:xfrm>
                <a:off x="2362200" y="3581400"/>
                <a:ext cx="228600" cy="228600"/>
              </a:xfrm>
              <a:prstGeom prst="rect">
                <a:avLst/>
              </a:prstGeom>
              <a:solidFill>
                <a:srgbClr val="FF00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1" name="Rectangle 210"/>
              <p:cNvSpPr/>
              <p:nvPr/>
            </p:nvSpPr>
            <p:spPr>
              <a:xfrm>
                <a:off x="2590800" y="3581400"/>
                <a:ext cx="228600" cy="228600"/>
              </a:xfrm>
              <a:prstGeom prst="rect">
                <a:avLst/>
              </a:prstGeom>
              <a:solidFill>
                <a:srgbClr val="00FF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2" name="Rectangle 211"/>
              <p:cNvSpPr/>
              <p:nvPr/>
            </p:nvSpPr>
            <p:spPr>
              <a:xfrm>
                <a:off x="2362200" y="38100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3" name="Rectangle 212"/>
              <p:cNvSpPr/>
              <p:nvPr/>
            </p:nvSpPr>
            <p:spPr>
              <a:xfrm>
                <a:off x="2590800" y="3810000"/>
                <a:ext cx="228600" cy="228600"/>
              </a:xfrm>
              <a:prstGeom prst="rect">
                <a:avLst/>
              </a:prstGeom>
              <a:solidFill>
                <a:srgbClr val="2D2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4" name="Rectangle 213"/>
              <p:cNvSpPr/>
              <p:nvPr/>
            </p:nvSpPr>
            <p:spPr>
              <a:xfrm>
                <a:off x="2819400" y="35814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5" name="Rectangle 214"/>
              <p:cNvSpPr/>
              <p:nvPr/>
            </p:nvSpPr>
            <p:spPr>
              <a:xfrm>
                <a:off x="3048000" y="35814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6" name="Rectangle 215"/>
              <p:cNvSpPr/>
              <p:nvPr/>
            </p:nvSpPr>
            <p:spPr>
              <a:xfrm>
                <a:off x="2819400" y="38100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7" name="Rectangle 216"/>
              <p:cNvSpPr/>
              <p:nvPr/>
            </p:nvSpPr>
            <p:spPr>
              <a:xfrm>
                <a:off x="3048000" y="3810000"/>
                <a:ext cx="228600" cy="228600"/>
              </a:xfrm>
              <a:prstGeom prst="rect">
                <a:avLst/>
              </a:prstGeom>
              <a:solidFill>
                <a:srgbClr val="2D2DF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8" name="Rectangle 217"/>
              <p:cNvSpPr/>
              <p:nvPr/>
            </p:nvSpPr>
            <p:spPr>
              <a:xfrm>
                <a:off x="2362200" y="4038600"/>
                <a:ext cx="228600" cy="228600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19" name="Rectangle 218"/>
              <p:cNvSpPr/>
              <p:nvPr/>
            </p:nvSpPr>
            <p:spPr>
              <a:xfrm>
                <a:off x="2590800" y="40386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20" name="Rectangle 219"/>
              <p:cNvSpPr/>
              <p:nvPr/>
            </p:nvSpPr>
            <p:spPr>
              <a:xfrm>
                <a:off x="2362200" y="42672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21" name="Rectangle 220"/>
              <p:cNvSpPr/>
              <p:nvPr/>
            </p:nvSpPr>
            <p:spPr>
              <a:xfrm>
                <a:off x="2590800" y="4267200"/>
                <a:ext cx="228600" cy="228600"/>
              </a:xfrm>
              <a:prstGeom prst="rect">
                <a:avLst/>
              </a:prstGeom>
              <a:solidFill>
                <a:srgbClr val="2D2DFF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22" name="Rectangle 221"/>
              <p:cNvSpPr/>
              <p:nvPr/>
            </p:nvSpPr>
            <p:spPr>
              <a:xfrm>
                <a:off x="2819400" y="4038600"/>
                <a:ext cx="228600" cy="228600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23" name="Rectangle 222"/>
              <p:cNvSpPr/>
              <p:nvPr/>
            </p:nvSpPr>
            <p:spPr>
              <a:xfrm>
                <a:off x="3048000" y="4038600"/>
                <a:ext cx="228600" cy="228600"/>
              </a:xfrm>
              <a:prstGeom prst="rect">
                <a:avLst/>
              </a:prstGeom>
              <a:solidFill>
                <a:srgbClr val="00FF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24" name="Rectangle 223"/>
              <p:cNvSpPr/>
              <p:nvPr/>
            </p:nvSpPr>
            <p:spPr>
              <a:xfrm>
                <a:off x="2819400" y="42672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25" name="Rectangle 224"/>
              <p:cNvSpPr/>
              <p:nvPr/>
            </p:nvSpPr>
            <p:spPr>
              <a:xfrm>
                <a:off x="3048000" y="4267200"/>
                <a:ext cx="228600" cy="228600"/>
              </a:xfrm>
              <a:prstGeom prst="rect">
                <a:avLst/>
              </a:prstGeom>
              <a:solidFill>
                <a:srgbClr val="2D2D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209" name="Group 225"/>
            <p:cNvGrpSpPr/>
            <p:nvPr/>
          </p:nvGrpSpPr>
          <p:grpSpPr>
            <a:xfrm>
              <a:off x="5334000" y="4343400"/>
              <a:ext cx="914400" cy="914400"/>
              <a:chOff x="2362200" y="3581400"/>
              <a:chExt cx="914400" cy="914400"/>
            </a:xfrm>
          </p:grpSpPr>
          <p:sp>
            <p:nvSpPr>
              <p:cNvPr id="227" name="Rectangle 226"/>
              <p:cNvSpPr/>
              <p:nvPr/>
            </p:nvSpPr>
            <p:spPr>
              <a:xfrm>
                <a:off x="2362200" y="3581400"/>
                <a:ext cx="228600" cy="228600"/>
              </a:xfrm>
              <a:prstGeom prst="rect">
                <a:avLst/>
              </a:prstGeom>
              <a:solidFill>
                <a:srgbClr val="FF00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28" name="Rectangle 227"/>
              <p:cNvSpPr/>
              <p:nvPr/>
            </p:nvSpPr>
            <p:spPr>
              <a:xfrm>
                <a:off x="2590800" y="3581400"/>
                <a:ext cx="228600" cy="228600"/>
              </a:xfrm>
              <a:prstGeom prst="rect">
                <a:avLst/>
              </a:prstGeom>
              <a:solidFill>
                <a:srgbClr val="00FF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29" name="Rectangle 228"/>
              <p:cNvSpPr/>
              <p:nvPr/>
            </p:nvSpPr>
            <p:spPr>
              <a:xfrm>
                <a:off x="2362200" y="38100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0" name="Rectangle 229"/>
              <p:cNvSpPr/>
              <p:nvPr/>
            </p:nvSpPr>
            <p:spPr>
              <a:xfrm>
                <a:off x="2590800" y="3810000"/>
                <a:ext cx="228600" cy="228600"/>
              </a:xfrm>
              <a:prstGeom prst="rect">
                <a:avLst/>
              </a:prstGeom>
              <a:solidFill>
                <a:srgbClr val="2D2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1" name="Rectangle 230"/>
              <p:cNvSpPr/>
              <p:nvPr/>
            </p:nvSpPr>
            <p:spPr>
              <a:xfrm>
                <a:off x="2819400" y="35814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2" name="Rectangle 231"/>
              <p:cNvSpPr/>
              <p:nvPr/>
            </p:nvSpPr>
            <p:spPr>
              <a:xfrm>
                <a:off x="3048000" y="35814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3" name="Rectangle 232"/>
              <p:cNvSpPr/>
              <p:nvPr/>
            </p:nvSpPr>
            <p:spPr>
              <a:xfrm>
                <a:off x="2819400" y="38100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4" name="Rectangle 233"/>
              <p:cNvSpPr/>
              <p:nvPr/>
            </p:nvSpPr>
            <p:spPr>
              <a:xfrm>
                <a:off x="3048000" y="3810000"/>
                <a:ext cx="228600" cy="228600"/>
              </a:xfrm>
              <a:prstGeom prst="rect">
                <a:avLst/>
              </a:prstGeom>
              <a:solidFill>
                <a:srgbClr val="2D2DF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5" name="Rectangle 234"/>
              <p:cNvSpPr/>
              <p:nvPr/>
            </p:nvSpPr>
            <p:spPr>
              <a:xfrm>
                <a:off x="2362200" y="4038600"/>
                <a:ext cx="228600" cy="228600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6" name="Rectangle 235"/>
              <p:cNvSpPr/>
              <p:nvPr/>
            </p:nvSpPr>
            <p:spPr>
              <a:xfrm>
                <a:off x="2590800" y="40386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7" name="Rectangle 236"/>
              <p:cNvSpPr/>
              <p:nvPr/>
            </p:nvSpPr>
            <p:spPr>
              <a:xfrm>
                <a:off x="2362200" y="42672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8" name="Rectangle 237"/>
              <p:cNvSpPr/>
              <p:nvPr/>
            </p:nvSpPr>
            <p:spPr>
              <a:xfrm>
                <a:off x="2590800" y="4267200"/>
                <a:ext cx="228600" cy="228600"/>
              </a:xfrm>
              <a:prstGeom prst="rect">
                <a:avLst/>
              </a:prstGeom>
              <a:solidFill>
                <a:srgbClr val="2D2DFF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39" name="Rectangle 238"/>
              <p:cNvSpPr/>
              <p:nvPr/>
            </p:nvSpPr>
            <p:spPr>
              <a:xfrm>
                <a:off x="2819400" y="4038600"/>
                <a:ext cx="228600" cy="228600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40" name="Rectangle 239"/>
              <p:cNvSpPr/>
              <p:nvPr/>
            </p:nvSpPr>
            <p:spPr>
              <a:xfrm>
                <a:off x="3048000" y="4038600"/>
                <a:ext cx="228600" cy="228600"/>
              </a:xfrm>
              <a:prstGeom prst="rect">
                <a:avLst/>
              </a:prstGeom>
              <a:solidFill>
                <a:srgbClr val="00FF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41" name="Rectangle 240"/>
              <p:cNvSpPr/>
              <p:nvPr/>
            </p:nvSpPr>
            <p:spPr>
              <a:xfrm>
                <a:off x="2819400" y="42672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42" name="Rectangle 241"/>
              <p:cNvSpPr/>
              <p:nvPr/>
            </p:nvSpPr>
            <p:spPr>
              <a:xfrm>
                <a:off x="3048000" y="4267200"/>
                <a:ext cx="228600" cy="228600"/>
              </a:xfrm>
              <a:prstGeom prst="rect">
                <a:avLst/>
              </a:prstGeom>
              <a:solidFill>
                <a:srgbClr val="2D2D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226" name="Group 242"/>
            <p:cNvGrpSpPr/>
            <p:nvPr/>
          </p:nvGrpSpPr>
          <p:grpSpPr>
            <a:xfrm>
              <a:off x="6248400" y="4343400"/>
              <a:ext cx="914400" cy="914400"/>
              <a:chOff x="2362200" y="3581400"/>
              <a:chExt cx="914400" cy="914400"/>
            </a:xfrm>
          </p:grpSpPr>
          <p:sp>
            <p:nvSpPr>
              <p:cNvPr id="244" name="Rectangle 243"/>
              <p:cNvSpPr/>
              <p:nvPr/>
            </p:nvSpPr>
            <p:spPr>
              <a:xfrm>
                <a:off x="2362200" y="3581400"/>
                <a:ext cx="228600" cy="228600"/>
              </a:xfrm>
              <a:prstGeom prst="rect">
                <a:avLst/>
              </a:prstGeom>
              <a:solidFill>
                <a:srgbClr val="FF00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45" name="Rectangle 244"/>
              <p:cNvSpPr/>
              <p:nvPr/>
            </p:nvSpPr>
            <p:spPr>
              <a:xfrm>
                <a:off x="2590800" y="3581400"/>
                <a:ext cx="228600" cy="228600"/>
              </a:xfrm>
              <a:prstGeom prst="rect">
                <a:avLst/>
              </a:prstGeom>
              <a:solidFill>
                <a:srgbClr val="00FF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46" name="Rectangle 245"/>
              <p:cNvSpPr/>
              <p:nvPr/>
            </p:nvSpPr>
            <p:spPr>
              <a:xfrm>
                <a:off x="2362200" y="38100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47" name="Rectangle 246"/>
              <p:cNvSpPr/>
              <p:nvPr/>
            </p:nvSpPr>
            <p:spPr>
              <a:xfrm>
                <a:off x="2590800" y="3810000"/>
                <a:ext cx="228600" cy="228600"/>
              </a:xfrm>
              <a:prstGeom prst="rect">
                <a:avLst/>
              </a:prstGeom>
              <a:solidFill>
                <a:srgbClr val="2D2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48" name="Rectangle 247"/>
              <p:cNvSpPr/>
              <p:nvPr/>
            </p:nvSpPr>
            <p:spPr>
              <a:xfrm>
                <a:off x="2819400" y="35814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49" name="Rectangle 248"/>
              <p:cNvSpPr/>
              <p:nvPr/>
            </p:nvSpPr>
            <p:spPr>
              <a:xfrm>
                <a:off x="3048000" y="35814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50" name="Rectangle 249"/>
              <p:cNvSpPr/>
              <p:nvPr/>
            </p:nvSpPr>
            <p:spPr>
              <a:xfrm>
                <a:off x="2819400" y="38100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51" name="Rectangle 250"/>
              <p:cNvSpPr/>
              <p:nvPr/>
            </p:nvSpPr>
            <p:spPr>
              <a:xfrm>
                <a:off x="3048000" y="3810000"/>
                <a:ext cx="228600" cy="228600"/>
              </a:xfrm>
              <a:prstGeom prst="rect">
                <a:avLst/>
              </a:prstGeom>
              <a:solidFill>
                <a:srgbClr val="2D2DF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52" name="Rectangle 251"/>
              <p:cNvSpPr/>
              <p:nvPr/>
            </p:nvSpPr>
            <p:spPr>
              <a:xfrm>
                <a:off x="2362200" y="4038600"/>
                <a:ext cx="228600" cy="228600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53" name="Rectangle 252"/>
              <p:cNvSpPr/>
              <p:nvPr/>
            </p:nvSpPr>
            <p:spPr>
              <a:xfrm>
                <a:off x="2590800" y="40386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54" name="Rectangle 253"/>
              <p:cNvSpPr/>
              <p:nvPr/>
            </p:nvSpPr>
            <p:spPr>
              <a:xfrm>
                <a:off x="2362200" y="42672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55" name="Rectangle 254"/>
              <p:cNvSpPr/>
              <p:nvPr/>
            </p:nvSpPr>
            <p:spPr>
              <a:xfrm>
                <a:off x="2590800" y="4267200"/>
                <a:ext cx="228600" cy="228600"/>
              </a:xfrm>
              <a:prstGeom prst="rect">
                <a:avLst/>
              </a:prstGeom>
              <a:solidFill>
                <a:srgbClr val="2D2DFF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56" name="Rectangle 255"/>
              <p:cNvSpPr/>
              <p:nvPr/>
            </p:nvSpPr>
            <p:spPr>
              <a:xfrm>
                <a:off x="2819400" y="4038600"/>
                <a:ext cx="228600" cy="228600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57" name="Rectangle 256"/>
              <p:cNvSpPr/>
              <p:nvPr/>
            </p:nvSpPr>
            <p:spPr>
              <a:xfrm>
                <a:off x="3048000" y="4038600"/>
                <a:ext cx="228600" cy="228600"/>
              </a:xfrm>
              <a:prstGeom prst="rect">
                <a:avLst/>
              </a:prstGeom>
              <a:solidFill>
                <a:srgbClr val="00FF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58" name="Rectangle 257"/>
              <p:cNvSpPr/>
              <p:nvPr/>
            </p:nvSpPr>
            <p:spPr>
              <a:xfrm>
                <a:off x="2819400" y="42672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59" name="Rectangle 258"/>
              <p:cNvSpPr/>
              <p:nvPr/>
            </p:nvSpPr>
            <p:spPr>
              <a:xfrm>
                <a:off x="3048000" y="4267200"/>
                <a:ext cx="228600" cy="228600"/>
              </a:xfrm>
              <a:prstGeom prst="rect">
                <a:avLst/>
              </a:prstGeom>
              <a:solidFill>
                <a:srgbClr val="2D2D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243" name="Group 259"/>
            <p:cNvGrpSpPr/>
            <p:nvPr/>
          </p:nvGrpSpPr>
          <p:grpSpPr>
            <a:xfrm>
              <a:off x="7162800" y="4343400"/>
              <a:ext cx="914400" cy="914400"/>
              <a:chOff x="2362200" y="3581400"/>
              <a:chExt cx="914400" cy="914400"/>
            </a:xfrm>
          </p:grpSpPr>
          <p:sp>
            <p:nvSpPr>
              <p:cNvPr id="261" name="Rectangle 260"/>
              <p:cNvSpPr/>
              <p:nvPr/>
            </p:nvSpPr>
            <p:spPr>
              <a:xfrm>
                <a:off x="2362200" y="3581400"/>
                <a:ext cx="228600" cy="228600"/>
              </a:xfrm>
              <a:prstGeom prst="rect">
                <a:avLst/>
              </a:prstGeom>
              <a:solidFill>
                <a:srgbClr val="FF00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62" name="Rectangle 261"/>
              <p:cNvSpPr/>
              <p:nvPr/>
            </p:nvSpPr>
            <p:spPr>
              <a:xfrm>
                <a:off x="2590800" y="3581400"/>
                <a:ext cx="228600" cy="228600"/>
              </a:xfrm>
              <a:prstGeom prst="rect">
                <a:avLst/>
              </a:prstGeom>
              <a:solidFill>
                <a:srgbClr val="00FF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63" name="Rectangle 262"/>
              <p:cNvSpPr/>
              <p:nvPr/>
            </p:nvSpPr>
            <p:spPr>
              <a:xfrm>
                <a:off x="2362200" y="38100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64" name="Rectangle 263"/>
              <p:cNvSpPr/>
              <p:nvPr/>
            </p:nvSpPr>
            <p:spPr>
              <a:xfrm>
                <a:off x="2590800" y="3810000"/>
                <a:ext cx="228600" cy="228600"/>
              </a:xfrm>
              <a:prstGeom prst="rect">
                <a:avLst/>
              </a:prstGeom>
              <a:solidFill>
                <a:srgbClr val="2D2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65" name="Rectangle 264"/>
              <p:cNvSpPr/>
              <p:nvPr/>
            </p:nvSpPr>
            <p:spPr>
              <a:xfrm>
                <a:off x="2819400" y="35814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66" name="Rectangle 265"/>
              <p:cNvSpPr/>
              <p:nvPr/>
            </p:nvSpPr>
            <p:spPr>
              <a:xfrm>
                <a:off x="3048000" y="35814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67" name="Rectangle 266"/>
              <p:cNvSpPr/>
              <p:nvPr/>
            </p:nvSpPr>
            <p:spPr>
              <a:xfrm>
                <a:off x="2819400" y="38100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68" name="Rectangle 267"/>
              <p:cNvSpPr/>
              <p:nvPr/>
            </p:nvSpPr>
            <p:spPr>
              <a:xfrm>
                <a:off x="3048000" y="3810000"/>
                <a:ext cx="228600" cy="228600"/>
              </a:xfrm>
              <a:prstGeom prst="rect">
                <a:avLst/>
              </a:prstGeom>
              <a:solidFill>
                <a:srgbClr val="2D2DF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69" name="Rectangle 268"/>
              <p:cNvSpPr/>
              <p:nvPr/>
            </p:nvSpPr>
            <p:spPr>
              <a:xfrm>
                <a:off x="2362200" y="4038600"/>
                <a:ext cx="228600" cy="228600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70" name="Rectangle 269"/>
              <p:cNvSpPr/>
              <p:nvPr/>
            </p:nvSpPr>
            <p:spPr>
              <a:xfrm>
                <a:off x="2590800" y="40386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71" name="Rectangle 270"/>
              <p:cNvSpPr/>
              <p:nvPr/>
            </p:nvSpPr>
            <p:spPr>
              <a:xfrm>
                <a:off x="2362200" y="42672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72" name="Rectangle 271"/>
              <p:cNvSpPr/>
              <p:nvPr/>
            </p:nvSpPr>
            <p:spPr>
              <a:xfrm>
                <a:off x="2590800" y="4267200"/>
                <a:ext cx="228600" cy="228600"/>
              </a:xfrm>
              <a:prstGeom prst="rect">
                <a:avLst/>
              </a:prstGeom>
              <a:solidFill>
                <a:srgbClr val="2D2DFF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73" name="Rectangle 272"/>
              <p:cNvSpPr/>
              <p:nvPr/>
            </p:nvSpPr>
            <p:spPr>
              <a:xfrm>
                <a:off x="2819400" y="4038600"/>
                <a:ext cx="228600" cy="228600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74" name="Rectangle 273"/>
              <p:cNvSpPr/>
              <p:nvPr/>
            </p:nvSpPr>
            <p:spPr>
              <a:xfrm>
                <a:off x="3048000" y="4038600"/>
                <a:ext cx="228600" cy="228600"/>
              </a:xfrm>
              <a:prstGeom prst="rect">
                <a:avLst/>
              </a:prstGeom>
              <a:solidFill>
                <a:srgbClr val="00FF00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75" name="Rectangle 274"/>
              <p:cNvSpPr/>
              <p:nvPr/>
            </p:nvSpPr>
            <p:spPr>
              <a:xfrm>
                <a:off x="2819400" y="42672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76" name="Rectangle 275"/>
              <p:cNvSpPr/>
              <p:nvPr/>
            </p:nvSpPr>
            <p:spPr>
              <a:xfrm>
                <a:off x="3048000" y="4267200"/>
                <a:ext cx="228600" cy="228600"/>
              </a:xfrm>
              <a:prstGeom prst="rect">
                <a:avLst/>
              </a:prstGeom>
              <a:solidFill>
                <a:srgbClr val="2D2D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grpSp>
        <p:nvGrpSpPr>
          <p:cNvPr id="260" name="Group 526"/>
          <p:cNvGrpSpPr/>
          <p:nvPr/>
        </p:nvGrpSpPr>
        <p:grpSpPr>
          <a:xfrm>
            <a:off x="4953000" y="1905000"/>
            <a:ext cx="3429000" cy="3657600"/>
            <a:chOff x="4648200" y="1600200"/>
            <a:chExt cx="3429000" cy="3657600"/>
          </a:xfrm>
        </p:grpSpPr>
        <p:grpSp>
          <p:nvGrpSpPr>
            <p:cNvPr id="277" name="Group 290"/>
            <p:cNvGrpSpPr/>
            <p:nvPr/>
          </p:nvGrpSpPr>
          <p:grpSpPr>
            <a:xfrm>
              <a:off x="4648200" y="1600200"/>
              <a:ext cx="685800" cy="914400"/>
              <a:chOff x="4114800" y="4572000"/>
              <a:chExt cx="685800" cy="914400"/>
            </a:xfrm>
          </p:grpSpPr>
          <p:sp>
            <p:nvSpPr>
              <p:cNvPr id="604" name="Rectangle 9"/>
              <p:cNvSpPr/>
              <p:nvPr/>
            </p:nvSpPr>
            <p:spPr>
              <a:xfrm>
                <a:off x="4572000" y="45720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05" name="Rectangle 13"/>
              <p:cNvSpPr/>
              <p:nvPr/>
            </p:nvSpPr>
            <p:spPr>
              <a:xfrm>
                <a:off x="4114800" y="50292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06" name="Rectangle 15"/>
              <p:cNvSpPr/>
              <p:nvPr/>
            </p:nvSpPr>
            <p:spPr>
              <a:xfrm>
                <a:off x="4114800" y="5257800"/>
                <a:ext cx="228600" cy="228600"/>
              </a:xfrm>
              <a:prstGeom prst="rect">
                <a:avLst/>
              </a:prstGeom>
              <a:solidFill>
                <a:srgbClr val="2D2DFF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07" name="Rectangle 16"/>
              <p:cNvSpPr/>
              <p:nvPr/>
            </p:nvSpPr>
            <p:spPr>
              <a:xfrm>
                <a:off x="4343400" y="5029200"/>
                <a:ext cx="228600" cy="228600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282" name="Group 519"/>
            <p:cNvGrpSpPr/>
            <p:nvPr/>
          </p:nvGrpSpPr>
          <p:grpSpPr>
            <a:xfrm>
              <a:off x="5562600" y="1600200"/>
              <a:ext cx="685800" cy="914400"/>
              <a:chOff x="4114800" y="4572000"/>
              <a:chExt cx="685800" cy="914400"/>
            </a:xfrm>
          </p:grpSpPr>
          <p:sp>
            <p:nvSpPr>
              <p:cNvPr id="600" name="Rectangle 599"/>
              <p:cNvSpPr/>
              <p:nvPr/>
            </p:nvSpPr>
            <p:spPr>
              <a:xfrm>
                <a:off x="4572000" y="45720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01" name="Rectangle 600"/>
              <p:cNvSpPr/>
              <p:nvPr/>
            </p:nvSpPr>
            <p:spPr>
              <a:xfrm>
                <a:off x="4114800" y="50292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02" name="Rectangle 601"/>
              <p:cNvSpPr/>
              <p:nvPr/>
            </p:nvSpPr>
            <p:spPr>
              <a:xfrm>
                <a:off x="4114800" y="5257800"/>
                <a:ext cx="228600" cy="228600"/>
              </a:xfrm>
              <a:prstGeom prst="rect">
                <a:avLst/>
              </a:prstGeom>
              <a:solidFill>
                <a:srgbClr val="2D2DFF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03" name="Rectangle 602"/>
              <p:cNvSpPr/>
              <p:nvPr/>
            </p:nvSpPr>
            <p:spPr>
              <a:xfrm>
                <a:off x="4343400" y="5029200"/>
                <a:ext cx="228600" cy="228600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283" name="Group 524"/>
            <p:cNvGrpSpPr/>
            <p:nvPr/>
          </p:nvGrpSpPr>
          <p:grpSpPr>
            <a:xfrm>
              <a:off x="6477000" y="1600200"/>
              <a:ext cx="685800" cy="914400"/>
              <a:chOff x="4114800" y="4572000"/>
              <a:chExt cx="685800" cy="914400"/>
            </a:xfrm>
          </p:grpSpPr>
          <p:sp>
            <p:nvSpPr>
              <p:cNvPr id="596" name="Rectangle 595"/>
              <p:cNvSpPr/>
              <p:nvPr/>
            </p:nvSpPr>
            <p:spPr>
              <a:xfrm>
                <a:off x="4572000" y="45720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97" name="Rectangle 596"/>
              <p:cNvSpPr/>
              <p:nvPr/>
            </p:nvSpPr>
            <p:spPr>
              <a:xfrm>
                <a:off x="4114800" y="50292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98" name="Rectangle 597"/>
              <p:cNvSpPr/>
              <p:nvPr/>
            </p:nvSpPr>
            <p:spPr>
              <a:xfrm>
                <a:off x="4114800" y="5257800"/>
                <a:ext cx="228600" cy="228600"/>
              </a:xfrm>
              <a:prstGeom prst="rect">
                <a:avLst/>
              </a:prstGeom>
              <a:solidFill>
                <a:srgbClr val="2D2DFF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99" name="Rectangle 598"/>
              <p:cNvSpPr/>
              <p:nvPr/>
            </p:nvSpPr>
            <p:spPr>
              <a:xfrm>
                <a:off x="4343400" y="5029200"/>
                <a:ext cx="228600" cy="228600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284" name="Group 529"/>
            <p:cNvGrpSpPr/>
            <p:nvPr/>
          </p:nvGrpSpPr>
          <p:grpSpPr>
            <a:xfrm>
              <a:off x="7391400" y="1600200"/>
              <a:ext cx="685800" cy="914400"/>
              <a:chOff x="4114800" y="4572000"/>
              <a:chExt cx="685800" cy="914400"/>
            </a:xfrm>
          </p:grpSpPr>
          <p:sp>
            <p:nvSpPr>
              <p:cNvPr id="592" name="Rectangle 591"/>
              <p:cNvSpPr/>
              <p:nvPr/>
            </p:nvSpPr>
            <p:spPr>
              <a:xfrm>
                <a:off x="4572000" y="45720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93" name="Rectangle 592"/>
              <p:cNvSpPr/>
              <p:nvPr/>
            </p:nvSpPr>
            <p:spPr>
              <a:xfrm>
                <a:off x="4114800" y="50292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94" name="Rectangle 593"/>
              <p:cNvSpPr/>
              <p:nvPr/>
            </p:nvSpPr>
            <p:spPr>
              <a:xfrm>
                <a:off x="4114800" y="5257800"/>
                <a:ext cx="228600" cy="228600"/>
              </a:xfrm>
              <a:prstGeom prst="rect">
                <a:avLst/>
              </a:prstGeom>
              <a:solidFill>
                <a:srgbClr val="2D2DFF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95" name="Rectangle 594"/>
              <p:cNvSpPr/>
              <p:nvPr/>
            </p:nvSpPr>
            <p:spPr>
              <a:xfrm>
                <a:off x="4343400" y="5029200"/>
                <a:ext cx="228600" cy="228600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285" name="Group 534"/>
            <p:cNvGrpSpPr/>
            <p:nvPr/>
          </p:nvGrpSpPr>
          <p:grpSpPr>
            <a:xfrm>
              <a:off x="7391400" y="2514600"/>
              <a:ext cx="685800" cy="914400"/>
              <a:chOff x="4114800" y="4572000"/>
              <a:chExt cx="685800" cy="914400"/>
            </a:xfrm>
          </p:grpSpPr>
          <p:sp>
            <p:nvSpPr>
              <p:cNvPr id="588" name="Rectangle 587"/>
              <p:cNvSpPr/>
              <p:nvPr/>
            </p:nvSpPr>
            <p:spPr>
              <a:xfrm>
                <a:off x="4572000" y="45720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89" name="Rectangle 588"/>
              <p:cNvSpPr/>
              <p:nvPr/>
            </p:nvSpPr>
            <p:spPr>
              <a:xfrm>
                <a:off x="4114800" y="50292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90" name="Rectangle 589"/>
              <p:cNvSpPr/>
              <p:nvPr/>
            </p:nvSpPr>
            <p:spPr>
              <a:xfrm>
                <a:off x="4114800" y="5257800"/>
                <a:ext cx="228600" cy="228600"/>
              </a:xfrm>
              <a:prstGeom prst="rect">
                <a:avLst/>
              </a:prstGeom>
              <a:solidFill>
                <a:srgbClr val="2D2DFF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91" name="Rectangle 590"/>
              <p:cNvSpPr/>
              <p:nvPr/>
            </p:nvSpPr>
            <p:spPr>
              <a:xfrm>
                <a:off x="4343400" y="5029200"/>
                <a:ext cx="228600" cy="228600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286" name="Group 539"/>
            <p:cNvGrpSpPr/>
            <p:nvPr/>
          </p:nvGrpSpPr>
          <p:grpSpPr>
            <a:xfrm>
              <a:off x="6477000" y="2514600"/>
              <a:ext cx="685800" cy="914400"/>
              <a:chOff x="4114800" y="4572000"/>
              <a:chExt cx="685800" cy="914400"/>
            </a:xfrm>
          </p:grpSpPr>
          <p:sp>
            <p:nvSpPr>
              <p:cNvPr id="584" name="Rectangle 583"/>
              <p:cNvSpPr/>
              <p:nvPr/>
            </p:nvSpPr>
            <p:spPr>
              <a:xfrm>
                <a:off x="4572000" y="45720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85" name="Rectangle 584"/>
              <p:cNvSpPr/>
              <p:nvPr/>
            </p:nvSpPr>
            <p:spPr>
              <a:xfrm>
                <a:off x="4114800" y="50292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86" name="Rectangle 585"/>
              <p:cNvSpPr/>
              <p:nvPr/>
            </p:nvSpPr>
            <p:spPr>
              <a:xfrm>
                <a:off x="4114800" y="5257800"/>
                <a:ext cx="228600" cy="228600"/>
              </a:xfrm>
              <a:prstGeom prst="rect">
                <a:avLst/>
              </a:prstGeom>
              <a:solidFill>
                <a:srgbClr val="2D2DFF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87" name="Rectangle 586"/>
              <p:cNvSpPr/>
              <p:nvPr/>
            </p:nvSpPr>
            <p:spPr>
              <a:xfrm>
                <a:off x="4343400" y="5029200"/>
                <a:ext cx="228600" cy="228600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287" name="Group 544"/>
            <p:cNvGrpSpPr/>
            <p:nvPr/>
          </p:nvGrpSpPr>
          <p:grpSpPr>
            <a:xfrm>
              <a:off x="5562600" y="2514600"/>
              <a:ext cx="685800" cy="914400"/>
              <a:chOff x="4114800" y="4572000"/>
              <a:chExt cx="685800" cy="914400"/>
            </a:xfrm>
          </p:grpSpPr>
          <p:sp>
            <p:nvSpPr>
              <p:cNvPr id="580" name="Rectangle 579"/>
              <p:cNvSpPr/>
              <p:nvPr/>
            </p:nvSpPr>
            <p:spPr>
              <a:xfrm>
                <a:off x="4572000" y="45720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81" name="Rectangle 580"/>
              <p:cNvSpPr/>
              <p:nvPr/>
            </p:nvSpPr>
            <p:spPr>
              <a:xfrm>
                <a:off x="4114800" y="50292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82" name="Rectangle 581"/>
              <p:cNvSpPr/>
              <p:nvPr/>
            </p:nvSpPr>
            <p:spPr>
              <a:xfrm>
                <a:off x="4114800" y="5257800"/>
                <a:ext cx="228600" cy="228600"/>
              </a:xfrm>
              <a:prstGeom prst="rect">
                <a:avLst/>
              </a:prstGeom>
              <a:solidFill>
                <a:srgbClr val="2D2DFF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83" name="Rectangle 582"/>
              <p:cNvSpPr/>
              <p:nvPr/>
            </p:nvSpPr>
            <p:spPr>
              <a:xfrm>
                <a:off x="4343400" y="5029200"/>
                <a:ext cx="228600" cy="228600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288" name="Group 549"/>
            <p:cNvGrpSpPr/>
            <p:nvPr/>
          </p:nvGrpSpPr>
          <p:grpSpPr>
            <a:xfrm>
              <a:off x="4648200" y="2514600"/>
              <a:ext cx="685800" cy="914400"/>
              <a:chOff x="4114800" y="4572000"/>
              <a:chExt cx="685800" cy="914400"/>
            </a:xfrm>
          </p:grpSpPr>
          <p:sp>
            <p:nvSpPr>
              <p:cNvPr id="576" name="Rectangle 575"/>
              <p:cNvSpPr/>
              <p:nvPr/>
            </p:nvSpPr>
            <p:spPr>
              <a:xfrm>
                <a:off x="4572000" y="45720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77" name="Rectangle 576"/>
              <p:cNvSpPr/>
              <p:nvPr/>
            </p:nvSpPr>
            <p:spPr>
              <a:xfrm>
                <a:off x="4114800" y="50292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78" name="Rectangle 577"/>
              <p:cNvSpPr/>
              <p:nvPr/>
            </p:nvSpPr>
            <p:spPr>
              <a:xfrm>
                <a:off x="4114800" y="5257800"/>
                <a:ext cx="228600" cy="228600"/>
              </a:xfrm>
              <a:prstGeom prst="rect">
                <a:avLst/>
              </a:prstGeom>
              <a:solidFill>
                <a:srgbClr val="2D2DFF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79" name="Rectangle 578"/>
              <p:cNvSpPr/>
              <p:nvPr/>
            </p:nvSpPr>
            <p:spPr>
              <a:xfrm>
                <a:off x="4343400" y="5029200"/>
                <a:ext cx="228600" cy="228600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289" name="Group 554"/>
            <p:cNvGrpSpPr/>
            <p:nvPr/>
          </p:nvGrpSpPr>
          <p:grpSpPr>
            <a:xfrm>
              <a:off x="4648200" y="3429000"/>
              <a:ext cx="685800" cy="914400"/>
              <a:chOff x="4114800" y="4572000"/>
              <a:chExt cx="685800" cy="914400"/>
            </a:xfrm>
          </p:grpSpPr>
          <p:sp>
            <p:nvSpPr>
              <p:cNvPr id="572" name="Rectangle 571"/>
              <p:cNvSpPr/>
              <p:nvPr/>
            </p:nvSpPr>
            <p:spPr>
              <a:xfrm>
                <a:off x="4572000" y="45720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73" name="Rectangle 572"/>
              <p:cNvSpPr/>
              <p:nvPr/>
            </p:nvSpPr>
            <p:spPr>
              <a:xfrm>
                <a:off x="4114800" y="50292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74" name="Rectangle 573"/>
              <p:cNvSpPr/>
              <p:nvPr/>
            </p:nvSpPr>
            <p:spPr>
              <a:xfrm>
                <a:off x="4114800" y="5257800"/>
                <a:ext cx="228600" cy="228600"/>
              </a:xfrm>
              <a:prstGeom prst="rect">
                <a:avLst/>
              </a:prstGeom>
              <a:solidFill>
                <a:srgbClr val="2D2DFF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75" name="Rectangle 574"/>
              <p:cNvSpPr/>
              <p:nvPr/>
            </p:nvSpPr>
            <p:spPr>
              <a:xfrm>
                <a:off x="4343400" y="5029200"/>
                <a:ext cx="228600" cy="228600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290" name="Group 559"/>
            <p:cNvGrpSpPr/>
            <p:nvPr/>
          </p:nvGrpSpPr>
          <p:grpSpPr>
            <a:xfrm>
              <a:off x="5562600" y="3429000"/>
              <a:ext cx="685800" cy="914400"/>
              <a:chOff x="4114800" y="4572000"/>
              <a:chExt cx="685800" cy="914400"/>
            </a:xfrm>
          </p:grpSpPr>
          <p:sp>
            <p:nvSpPr>
              <p:cNvPr id="568" name="Rectangle 567"/>
              <p:cNvSpPr/>
              <p:nvPr/>
            </p:nvSpPr>
            <p:spPr>
              <a:xfrm>
                <a:off x="4572000" y="45720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69" name="Rectangle 568"/>
              <p:cNvSpPr/>
              <p:nvPr/>
            </p:nvSpPr>
            <p:spPr>
              <a:xfrm>
                <a:off x="4114800" y="50292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70" name="Rectangle 569"/>
              <p:cNvSpPr/>
              <p:nvPr/>
            </p:nvSpPr>
            <p:spPr>
              <a:xfrm>
                <a:off x="4114800" y="5257800"/>
                <a:ext cx="228600" cy="228600"/>
              </a:xfrm>
              <a:prstGeom prst="rect">
                <a:avLst/>
              </a:prstGeom>
              <a:solidFill>
                <a:srgbClr val="2D2DFF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71" name="Rectangle 570"/>
              <p:cNvSpPr/>
              <p:nvPr/>
            </p:nvSpPr>
            <p:spPr>
              <a:xfrm>
                <a:off x="4343400" y="5029200"/>
                <a:ext cx="228600" cy="228600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291" name="Group 564"/>
            <p:cNvGrpSpPr/>
            <p:nvPr/>
          </p:nvGrpSpPr>
          <p:grpSpPr>
            <a:xfrm>
              <a:off x="6477000" y="3429000"/>
              <a:ext cx="685800" cy="914400"/>
              <a:chOff x="4114800" y="4572000"/>
              <a:chExt cx="685800" cy="914400"/>
            </a:xfrm>
          </p:grpSpPr>
          <p:sp>
            <p:nvSpPr>
              <p:cNvPr id="564" name="Rectangle 563"/>
              <p:cNvSpPr/>
              <p:nvPr/>
            </p:nvSpPr>
            <p:spPr>
              <a:xfrm>
                <a:off x="4572000" y="45720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65" name="Rectangle 564"/>
              <p:cNvSpPr/>
              <p:nvPr/>
            </p:nvSpPr>
            <p:spPr>
              <a:xfrm>
                <a:off x="4114800" y="50292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66" name="Rectangle 565"/>
              <p:cNvSpPr/>
              <p:nvPr/>
            </p:nvSpPr>
            <p:spPr>
              <a:xfrm>
                <a:off x="4114800" y="5257800"/>
                <a:ext cx="228600" cy="228600"/>
              </a:xfrm>
              <a:prstGeom prst="rect">
                <a:avLst/>
              </a:prstGeom>
              <a:solidFill>
                <a:srgbClr val="2D2DFF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67" name="Rectangle 566"/>
              <p:cNvSpPr/>
              <p:nvPr/>
            </p:nvSpPr>
            <p:spPr>
              <a:xfrm>
                <a:off x="4343400" y="5029200"/>
                <a:ext cx="228600" cy="228600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292" name="Group 569"/>
            <p:cNvGrpSpPr/>
            <p:nvPr/>
          </p:nvGrpSpPr>
          <p:grpSpPr>
            <a:xfrm>
              <a:off x="7391400" y="3429000"/>
              <a:ext cx="685800" cy="914400"/>
              <a:chOff x="4114800" y="4572000"/>
              <a:chExt cx="685800" cy="914400"/>
            </a:xfrm>
          </p:grpSpPr>
          <p:sp>
            <p:nvSpPr>
              <p:cNvPr id="560" name="Rectangle 559"/>
              <p:cNvSpPr/>
              <p:nvPr/>
            </p:nvSpPr>
            <p:spPr>
              <a:xfrm>
                <a:off x="4572000" y="45720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61" name="Rectangle 560"/>
              <p:cNvSpPr/>
              <p:nvPr/>
            </p:nvSpPr>
            <p:spPr>
              <a:xfrm>
                <a:off x="4114800" y="50292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62" name="Rectangle 561"/>
              <p:cNvSpPr/>
              <p:nvPr/>
            </p:nvSpPr>
            <p:spPr>
              <a:xfrm>
                <a:off x="4114800" y="5257800"/>
                <a:ext cx="228600" cy="228600"/>
              </a:xfrm>
              <a:prstGeom prst="rect">
                <a:avLst/>
              </a:prstGeom>
              <a:solidFill>
                <a:srgbClr val="2D2DFF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63" name="Rectangle 562"/>
              <p:cNvSpPr/>
              <p:nvPr/>
            </p:nvSpPr>
            <p:spPr>
              <a:xfrm>
                <a:off x="4343400" y="5029200"/>
                <a:ext cx="228600" cy="228600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293" name="Group 574"/>
            <p:cNvGrpSpPr/>
            <p:nvPr/>
          </p:nvGrpSpPr>
          <p:grpSpPr>
            <a:xfrm>
              <a:off x="7391400" y="4343400"/>
              <a:ext cx="685800" cy="914400"/>
              <a:chOff x="4114800" y="4572000"/>
              <a:chExt cx="685800" cy="914400"/>
            </a:xfrm>
          </p:grpSpPr>
          <p:sp>
            <p:nvSpPr>
              <p:cNvPr id="556" name="Rectangle 555"/>
              <p:cNvSpPr/>
              <p:nvPr/>
            </p:nvSpPr>
            <p:spPr>
              <a:xfrm>
                <a:off x="4572000" y="45720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57" name="Rectangle 556"/>
              <p:cNvSpPr/>
              <p:nvPr/>
            </p:nvSpPr>
            <p:spPr>
              <a:xfrm>
                <a:off x="4114800" y="50292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58" name="Rectangle 557"/>
              <p:cNvSpPr/>
              <p:nvPr/>
            </p:nvSpPr>
            <p:spPr>
              <a:xfrm>
                <a:off x="4114800" y="5257800"/>
                <a:ext cx="228600" cy="228600"/>
              </a:xfrm>
              <a:prstGeom prst="rect">
                <a:avLst/>
              </a:prstGeom>
              <a:solidFill>
                <a:srgbClr val="2D2DFF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59" name="Rectangle 558"/>
              <p:cNvSpPr/>
              <p:nvPr/>
            </p:nvSpPr>
            <p:spPr>
              <a:xfrm>
                <a:off x="4343400" y="5029200"/>
                <a:ext cx="228600" cy="228600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294" name="Group 579"/>
            <p:cNvGrpSpPr/>
            <p:nvPr/>
          </p:nvGrpSpPr>
          <p:grpSpPr>
            <a:xfrm>
              <a:off x="6477000" y="4343400"/>
              <a:ext cx="685800" cy="914400"/>
              <a:chOff x="4114800" y="4572000"/>
              <a:chExt cx="685800" cy="914400"/>
            </a:xfrm>
          </p:grpSpPr>
          <p:sp>
            <p:nvSpPr>
              <p:cNvPr id="552" name="Rectangle 551"/>
              <p:cNvSpPr/>
              <p:nvPr/>
            </p:nvSpPr>
            <p:spPr>
              <a:xfrm>
                <a:off x="4572000" y="45720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53" name="Rectangle 552"/>
              <p:cNvSpPr/>
              <p:nvPr/>
            </p:nvSpPr>
            <p:spPr>
              <a:xfrm>
                <a:off x="4114800" y="50292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54" name="Rectangle 553"/>
              <p:cNvSpPr/>
              <p:nvPr/>
            </p:nvSpPr>
            <p:spPr>
              <a:xfrm>
                <a:off x="4114800" y="5257800"/>
                <a:ext cx="228600" cy="228600"/>
              </a:xfrm>
              <a:prstGeom prst="rect">
                <a:avLst/>
              </a:prstGeom>
              <a:solidFill>
                <a:srgbClr val="2D2DFF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55" name="Rectangle 554"/>
              <p:cNvSpPr/>
              <p:nvPr/>
            </p:nvSpPr>
            <p:spPr>
              <a:xfrm>
                <a:off x="4343400" y="5029200"/>
                <a:ext cx="228600" cy="228600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295" name="Group 584"/>
            <p:cNvGrpSpPr/>
            <p:nvPr/>
          </p:nvGrpSpPr>
          <p:grpSpPr>
            <a:xfrm>
              <a:off x="5562600" y="4343400"/>
              <a:ext cx="685800" cy="914400"/>
              <a:chOff x="4114800" y="4572000"/>
              <a:chExt cx="685800" cy="914400"/>
            </a:xfrm>
          </p:grpSpPr>
          <p:sp>
            <p:nvSpPr>
              <p:cNvPr id="548" name="Rectangle 547"/>
              <p:cNvSpPr/>
              <p:nvPr/>
            </p:nvSpPr>
            <p:spPr>
              <a:xfrm>
                <a:off x="4572000" y="45720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49" name="Rectangle 548"/>
              <p:cNvSpPr/>
              <p:nvPr/>
            </p:nvSpPr>
            <p:spPr>
              <a:xfrm>
                <a:off x="4114800" y="50292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50" name="Rectangle 549"/>
              <p:cNvSpPr/>
              <p:nvPr/>
            </p:nvSpPr>
            <p:spPr>
              <a:xfrm>
                <a:off x="4114800" y="5257800"/>
                <a:ext cx="228600" cy="228600"/>
              </a:xfrm>
              <a:prstGeom prst="rect">
                <a:avLst/>
              </a:prstGeom>
              <a:solidFill>
                <a:srgbClr val="2D2DFF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51" name="Rectangle 550"/>
              <p:cNvSpPr/>
              <p:nvPr/>
            </p:nvSpPr>
            <p:spPr>
              <a:xfrm>
                <a:off x="4343400" y="5029200"/>
                <a:ext cx="228600" cy="228600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296" name="Group 589"/>
            <p:cNvGrpSpPr/>
            <p:nvPr/>
          </p:nvGrpSpPr>
          <p:grpSpPr>
            <a:xfrm>
              <a:off x="4648200" y="4343400"/>
              <a:ext cx="685800" cy="914400"/>
              <a:chOff x="4114800" y="4572000"/>
              <a:chExt cx="685800" cy="914400"/>
            </a:xfrm>
          </p:grpSpPr>
          <p:sp>
            <p:nvSpPr>
              <p:cNvPr id="544" name="Rectangle 543"/>
              <p:cNvSpPr/>
              <p:nvPr/>
            </p:nvSpPr>
            <p:spPr>
              <a:xfrm>
                <a:off x="4572000" y="45720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45" name="Rectangle 544"/>
              <p:cNvSpPr/>
              <p:nvPr/>
            </p:nvSpPr>
            <p:spPr>
              <a:xfrm>
                <a:off x="4114800" y="5029200"/>
                <a:ext cx="228600" cy="228600"/>
              </a:xfrm>
              <a:prstGeom prst="rect">
                <a:avLst/>
              </a:prstGeom>
              <a:solidFill>
                <a:srgbClr val="00FF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46" name="Rectangle 545"/>
              <p:cNvSpPr/>
              <p:nvPr/>
            </p:nvSpPr>
            <p:spPr>
              <a:xfrm>
                <a:off x="4114800" y="5257800"/>
                <a:ext cx="228600" cy="228600"/>
              </a:xfrm>
              <a:prstGeom prst="rect">
                <a:avLst/>
              </a:prstGeom>
              <a:solidFill>
                <a:srgbClr val="2D2DFF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47" name="Rectangle 546"/>
              <p:cNvSpPr/>
              <p:nvPr/>
            </p:nvSpPr>
            <p:spPr>
              <a:xfrm>
                <a:off x="4343400" y="5029200"/>
                <a:ext cx="228600" cy="228600"/>
              </a:xfrm>
              <a:prstGeom prst="rect">
                <a:avLst/>
              </a:prstGeom>
              <a:solidFill>
                <a:srgbClr val="FF0000">
                  <a:alpha val="2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grpSp>
        <p:nvGrpSpPr>
          <p:cNvPr id="297" name="Group 283"/>
          <p:cNvGrpSpPr/>
          <p:nvPr/>
        </p:nvGrpSpPr>
        <p:grpSpPr>
          <a:xfrm>
            <a:off x="4724400" y="1905000"/>
            <a:ext cx="3657600" cy="3429000"/>
            <a:chOff x="4419600" y="1600200"/>
            <a:chExt cx="3657600" cy="3429000"/>
          </a:xfrm>
        </p:grpSpPr>
        <p:grpSp>
          <p:nvGrpSpPr>
            <p:cNvPr id="298" name="Group 288"/>
            <p:cNvGrpSpPr/>
            <p:nvPr/>
          </p:nvGrpSpPr>
          <p:grpSpPr>
            <a:xfrm>
              <a:off x="4419600" y="1600200"/>
              <a:ext cx="914400" cy="685800"/>
              <a:chOff x="3886200" y="4572000"/>
              <a:chExt cx="914400" cy="685800"/>
            </a:xfrm>
          </p:grpSpPr>
          <p:sp>
            <p:nvSpPr>
              <p:cNvPr id="361" name="Rectangle 4"/>
              <p:cNvSpPr/>
              <p:nvPr/>
            </p:nvSpPr>
            <p:spPr>
              <a:xfrm>
                <a:off x="3886200" y="4572000"/>
                <a:ext cx="228600" cy="228600"/>
              </a:xfrm>
              <a:prstGeom prst="rect">
                <a:avLst/>
              </a:prstGeom>
              <a:solidFill>
                <a:srgbClr val="FF0000">
                  <a:alpha val="7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62" name="Rectangle 5"/>
              <p:cNvSpPr/>
              <p:nvPr/>
            </p:nvSpPr>
            <p:spPr>
              <a:xfrm>
                <a:off x="4114800" y="4572000"/>
                <a:ext cx="228600" cy="228600"/>
              </a:xfrm>
              <a:prstGeom prst="rect">
                <a:avLst/>
              </a:prstGeom>
              <a:solidFill>
                <a:srgbClr val="00FF00">
                  <a:alpha val="6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63" name="Rectangle 11"/>
              <p:cNvSpPr/>
              <p:nvPr/>
            </p:nvSpPr>
            <p:spPr>
              <a:xfrm>
                <a:off x="4572000" y="4800600"/>
                <a:ext cx="228600" cy="228600"/>
              </a:xfrm>
              <a:prstGeom prst="rect">
                <a:avLst/>
              </a:prstGeom>
              <a:solidFill>
                <a:srgbClr val="2D2DF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64" name="Rectangle 17"/>
              <p:cNvSpPr/>
              <p:nvPr/>
            </p:nvSpPr>
            <p:spPr>
              <a:xfrm>
                <a:off x="4572000" y="5029200"/>
                <a:ext cx="228600" cy="228600"/>
              </a:xfrm>
              <a:prstGeom prst="rect">
                <a:avLst/>
              </a:prstGeom>
              <a:solidFill>
                <a:srgbClr val="00FF00">
                  <a:alpha val="6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299" name="Group 291"/>
            <p:cNvGrpSpPr/>
            <p:nvPr/>
          </p:nvGrpSpPr>
          <p:grpSpPr>
            <a:xfrm>
              <a:off x="5334000" y="1600200"/>
              <a:ext cx="914400" cy="685800"/>
              <a:chOff x="3886200" y="4572000"/>
              <a:chExt cx="914400" cy="685800"/>
            </a:xfrm>
          </p:grpSpPr>
          <p:sp>
            <p:nvSpPr>
              <p:cNvPr id="357" name="Rectangle 356"/>
              <p:cNvSpPr/>
              <p:nvPr/>
            </p:nvSpPr>
            <p:spPr>
              <a:xfrm>
                <a:off x="3886200" y="4572000"/>
                <a:ext cx="228600" cy="228600"/>
              </a:xfrm>
              <a:prstGeom prst="rect">
                <a:avLst/>
              </a:prstGeom>
              <a:solidFill>
                <a:srgbClr val="FF0000">
                  <a:alpha val="7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58" name="Rectangle 357"/>
              <p:cNvSpPr/>
              <p:nvPr/>
            </p:nvSpPr>
            <p:spPr>
              <a:xfrm>
                <a:off x="4114800" y="4572000"/>
                <a:ext cx="228600" cy="228600"/>
              </a:xfrm>
              <a:prstGeom prst="rect">
                <a:avLst/>
              </a:prstGeom>
              <a:solidFill>
                <a:srgbClr val="00FF00">
                  <a:alpha val="6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59" name="Rectangle 358"/>
              <p:cNvSpPr/>
              <p:nvPr/>
            </p:nvSpPr>
            <p:spPr>
              <a:xfrm>
                <a:off x="4572000" y="4800600"/>
                <a:ext cx="228600" cy="228600"/>
              </a:xfrm>
              <a:prstGeom prst="rect">
                <a:avLst/>
              </a:prstGeom>
              <a:solidFill>
                <a:srgbClr val="2D2DF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60" name="Rectangle 359"/>
              <p:cNvSpPr/>
              <p:nvPr/>
            </p:nvSpPr>
            <p:spPr>
              <a:xfrm>
                <a:off x="4572000" y="5029200"/>
                <a:ext cx="228600" cy="228600"/>
              </a:xfrm>
              <a:prstGeom prst="rect">
                <a:avLst/>
              </a:prstGeom>
              <a:solidFill>
                <a:srgbClr val="00FF00">
                  <a:alpha val="6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300" name="Group 296"/>
            <p:cNvGrpSpPr/>
            <p:nvPr/>
          </p:nvGrpSpPr>
          <p:grpSpPr>
            <a:xfrm>
              <a:off x="6248400" y="1600200"/>
              <a:ext cx="914400" cy="685800"/>
              <a:chOff x="3886200" y="4572000"/>
              <a:chExt cx="914400" cy="685800"/>
            </a:xfrm>
          </p:grpSpPr>
          <p:sp>
            <p:nvSpPr>
              <p:cNvPr id="353" name="Rectangle 352"/>
              <p:cNvSpPr/>
              <p:nvPr/>
            </p:nvSpPr>
            <p:spPr>
              <a:xfrm>
                <a:off x="3886200" y="4572000"/>
                <a:ext cx="228600" cy="228600"/>
              </a:xfrm>
              <a:prstGeom prst="rect">
                <a:avLst/>
              </a:prstGeom>
              <a:solidFill>
                <a:srgbClr val="FF0000">
                  <a:alpha val="7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54" name="Rectangle 353"/>
              <p:cNvSpPr/>
              <p:nvPr/>
            </p:nvSpPr>
            <p:spPr>
              <a:xfrm>
                <a:off x="4114800" y="4572000"/>
                <a:ext cx="228600" cy="228600"/>
              </a:xfrm>
              <a:prstGeom prst="rect">
                <a:avLst/>
              </a:prstGeom>
              <a:solidFill>
                <a:srgbClr val="00FF00">
                  <a:alpha val="6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55" name="Rectangle 354"/>
              <p:cNvSpPr/>
              <p:nvPr/>
            </p:nvSpPr>
            <p:spPr>
              <a:xfrm>
                <a:off x="4572000" y="4800600"/>
                <a:ext cx="228600" cy="228600"/>
              </a:xfrm>
              <a:prstGeom prst="rect">
                <a:avLst/>
              </a:prstGeom>
              <a:solidFill>
                <a:srgbClr val="2D2DF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56" name="Rectangle 355"/>
              <p:cNvSpPr/>
              <p:nvPr/>
            </p:nvSpPr>
            <p:spPr>
              <a:xfrm>
                <a:off x="4572000" y="5029200"/>
                <a:ext cx="228600" cy="228600"/>
              </a:xfrm>
              <a:prstGeom prst="rect">
                <a:avLst/>
              </a:prstGeom>
              <a:solidFill>
                <a:srgbClr val="00FF00">
                  <a:alpha val="6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365" name="Group 301"/>
            <p:cNvGrpSpPr/>
            <p:nvPr/>
          </p:nvGrpSpPr>
          <p:grpSpPr>
            <a:xfrm>
              <a:off x="7162800" y="1600200"/>
              <a:ext cx="914400" cy="685800"/>
              <a:chOff x="3886200" y="4572000"/>
              <a:chExt cx="914400" cy="685800"/>
            </a:xfrm>
          </p:grpSpPr>
          <p:sp>
            <p:nvSpPr>
              <p:cNvPr id="349" name="Rectangle 348"/>
              <p:cNvSpPr/>
              <p:nvPr/>
            </p:nvSpPr>
            <p:spPr>
              <a:xfrm>
                <a:off x="3886200" y="4572000"/>
                <a:ext cx="228600" cy="228600"/>
              </a:xfrm>
              <a:prstGeom prst="rect">
                <a:avLst/>
              </a:prstGeom>
              <a:solidFill>
                <a:srgbClr val="FF0000">
                  <a:alpha val="7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50" name="Rectangle 349"/>
              <p:cNvSpPr/>
              <p:nvPr/>
            </p:nvSpPr>
            <p:spPr>
              <a:xfrm>
                <a:off x="4114800" y="4572000"/>
                <a:ext cx="228600" cy="228600"/>
              </a:xfrm>
              <a:prstGeom prst="rect">
                <a:avLst/>
              </a:prstGeom>
              <a:solidFill>
                <a:srgbClr val="00FF00">
                  <a:alpha val="6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51" name="Rectangle 350"/>
              <p:cNvSpPr/>
              <p:nvPr/>
            </p:nvSpPr>
            <p:spPr>
              <a:xfrm>
                <a:off x="4572000" y="4800600"/>
                <a:ext cx="228600" cy="228600"/>
              </a:xfrm>
              <a:prstGeom prst="rect">
                <a:avLst/>
              </a:prstGeom>
              <a:solidFill>
                <a:srgbClr val="2D2DF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52" name="Rectangle 351"/>
              <p:cNvSpPr/>
              <p:nvPr/>
            </p:nvSpPr>
            <p:spPr>
              <a:xfrm>
                <a:off x="4572000" y="5029200"/>
                <a:ext cx="228600" cy="228600"/>
              </a:xfrm>
              <a:prstGeom prst="rect">
                <a:avLst/>
              </a:prstGeom>
              <a:solidFill>
                <a:srgbClr val="00FF00">
                  <a:alpha val="6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366" name="Group 306"/>
            <p:cNvGrpSpPr/>
            <p:nvPr/>
          </p:nvGrpSpPr>
          <p:grpSpPr>
            <a:xfrm>
              <a:off x="4419600" y="2514600"/>
              <a:ext cx="914400" cy="685800"/>
              <a:chOff x="3886200" y="4572000"/>
              <a:chExt cx="914400" cy="685800"/>
            </a:xfrm>
          </p:grpSpPr>
          <p:sp>
            <p:nvSpPr>
              <p:cNvPr id="345" name="Rectangle 344"/>
              <p:cNvSpPr/>
              <p:nvPr/>
            </p:nvSpPr>
            <p:spPr>
              <a:xfrm>
                <a:off x="3886200" y="4572000"/>
                <a:ext cx="228600" cy="228600"/>
              </a:xfrm>
              <a:prstGeom prst="rect">
                <a:avLst/>
              </a:prstGeom>
              <a:solidFill>
                <a:srgbClr val="FF0000">
                  <a:alpha val="7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46" name="Rectangle 345"/>
              <p:cNvSpPr/>
              <p:nvPr/>
            </p:nvSpPr>
            <p:spPr>
              <a:xfrm>
                <a:off x="4114800" y="4572000"/>
                <a:ext cx="228600" cy="228600"/>
              </a:xfrm>
              <a:prstGeom prst="rect">
                <a:avLst/>
              </a:prstGeom>
              <a:solidFill>
                <a:srgbClr val="00FF00">
                  <a:alpha val="6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47" name="Rectangle 346"/>
              <p:cNvSpPr/>
              <p:nvPr/>
            </p:nvSpPr>
            <p:spPr>
              <a:xfrm>
                <a:off x="4572000" y="4800600"/>
                <a:ext cx="228600" cy="228600"/>
              </a:xfrm>
              <a:prstGeom prst="rect">
                <a:avLst/>
              </a:prstGeom>
              <a:solidFill>
                <a:srgbClr val="2D2DF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48" name="Rectangle 347"/>
              <p:cNvSpPr/>
              <p:nvPr/>
            </p:nvSpPr>
            <p:spPr>
              <a:xfrm>
                <a:off x="4572000" y="5029200"/>
                <a:ext cx="228600" cy="228600"/>
              </a:xfrm>
              <a:prstGeom prst="rect">
                <a:avLst/>
              </a:prstGeom>
              <a:solidFill>
                <a:srgbClr val="00FF00">
                  <a:alpha val="6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367" name="Group 311"/>
            <p:cNvGrpSpPr/>
            <p:nvPr/>
          </p:nvGrpSpPr>
          <p:grpSpPr>
            <a:xfrm>
              <a:off x="5334000" y="2514600"/>
              <a:ext cx="914400" cy="685800"/>
              <a:chOff x="3886200" y="4572000"/>
              <a:chExt cx="914400" cy="685800"/>
            </a:xfrm>
          </p:grpSpPr>
          <p:sp>
            <p:nvSpPr>
              <p:cNvPr id="341" name="Rectangle 340"/>
              <p:cNvSpPr/>
              <p:nvPr/>
            </p:nvSpPr>
            <p:spPr>
              <a:xfrm>
                <a:off x="3886200" y="4572000"/>
                <a:ext cx="228600" cy="228600"/>
              </a:xfrm>
              <a:prstGeom prst="rect">
                <a:avLst/>
              </a:prstGeom>
              <a:solidFill>
                <a:srgbClr val="FF0000">
                  <a:alpha val="7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42" name="Rectangle 341"/>
              <p:cNvSpPr/>
              <p:nvPr/>
            </p:nvSpPr>
            <p:spPr>
              <a:xfrm>
                <a:off x="4114800" y="4572000"/>
                <a:ext cx="228600" cy="228600"/>
              </a:xfrm>
              <a:prstGeom prst="rect">
                <a:avLst/>
              </a:prstGeom>
              <a:solidFill>
                <a:srgbClr val="00FF00">
                  <a:alpha val="6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43" name="Rectangle 342"/>
              <p:cNvSpPr/>
              <p:nvPr/>
            </p:nvSpPr>
            <p:spPr>
              <a:xfrm>
                <a:off x="4572000" y="4800600"/>
                <a:ext cx="228600" cy="228600"/>
              </a:xfrm>
              <a:prstGeom prst="rect">
                <a:avLst/>
              </a:prstGeom>
              <a:solidFill>
                <a:srgbClr val="2D2DF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44" name="Rectangle 343"/>
              <p:cNvSpPr/>
              <p:nvPr/>
            </p:nvSpPr>
            <p:spPr>
              <a:xfrm>
                <a:off x="4572000" y="5029200"/>
                <a:ext cx="228600" cy="228600"/>
              </a:xfrm>
              <a:prstGeom prst="rect">
                <a:avLst/>
              </a:prstGeom>
              <a:solidFill>
                <a:srgbClr val="00FF00">
                  <a:alpha val="6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368" name="Group 316"/>
            <p:cNvGrpSpPr/>
            <p:nvPr/>
          </p:nvGrpSpPr>
          <p:grpSpPr>
            <a:xfrm>
              <a:off x="6248400" y="2514600"/>
              <a:ext cx="914400" cy="685800"/>
              <a:chOff x="3886200" y="4572000"/>
              <a:chExt cx="914400" cy="685800"/>
            </a:xfrm>
          </p:grpSpPr>
          <p:sp>
            <p:nvSpPr>
              <p:cNvPr id="337" name="Rectangle 336"/>
              <p:cNvSpPr/>
              <p:nvPr/>
            </p:nvSpPr>
            <p:spPr>
              <a:xfrm>
                <a:off x="3886200" y="4572000"/>
                <a:ext cx="228600" cy="228600"/>
              </a:xfrm>
              <a:prstGeom prst="rect">
                <a:avLst/>
              </a:prstGeom>
              <a:solidFill>
                <a:srgbClr val="FF0000">
                  <a:alpha val="7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38" name="Rectangle 337"/>
              <p:cNvSpPr/>
              <p:nvPr/>
            </p:nvSpPr>
            <p:spPr>
              <a:xfrm>
                <a:off x="4114800" y="4572000"/>
                <a:ext cx="228600" cy="228600"/>
              </a:xfrm>
              <a:prstGeom prst="rect">
                <a:avLst/>
              </a:prstGeom>
              <a:solidFill>
                <a:srgbClr val="00FF00">
                  <a:alpha val="6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39" name="Rectangle 338"/>
              <p:cNvSpPr/>
              <p:nvPr/>
            </p:nvSpPr>
            <p:spPr>
              <a:xfrm>
                <a:off x="4572000" y="4800600"/>
                <a:ext cx="228600" cy="228600"/>
              </a:xfrm>
              <a:prstGeom prst="rect">
                <a:avLst/>
              </a:prstGeom>
              <a:solidFill>
                <a:srgbClr val="2D2DF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40" name="Rectangle 339"/>
              <p:cNvSpPr/>
              <p:nvPr/>
            </p:nvSpPr>
            <p:spPr>
              <a:xfrm>
                <a:off x="4572000" y="5029200"/>
                <a:ext cx="228600" cy="228600"/>
              </a:xfrm>
              <a:prstGeom prst="rect">
                <a:avLst/>
              </a:prstGeom>
              <a:solidFill>
                <a:srgbClr val="00FF00">
                  <a:alpha val="6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369" name="Group 321"/>
            <p:cNvGrpSpPr/>
            <p:nvPr/>
          </p:nvGrpSpPr>
          <p:grpSpPr>
            <a:xfrm>
              <a:off x="7162800" y="2514600"/>
              <a:ext cx="914400" cy="685800"/>
              <a:chOff x="3886200" y="4572000"/>
              <a:chExt cx="914400" cy="685800"/>
            </a:xfrm>
          </p:grpSpPr>
          <p:sp>
            <p:nvSpPr>
              <p:cNvPr id="333" name="Rectangle 332"/>
              <p:cNvSpPr/>
              <p:nvPr/>
            </p:nvSpPr>
            <p:spPr>
              <a:xfrm>
                <a:off x="3886200" y="4572000"/>
                <a:ext cx="228600" cy="228600"/>
              </a:xfrm>
              <a:prstGeom prst="rect">
                <a:avLst/>
              </a:prstGeom>
              <a:solidFill>
                <a:srgbClr val="FF0000">
                  <a:alpha val="7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34" name="Rectangle 333"/>
              <p:cNvSpPr/>
              <p:nvPr/>
            </p:nvSpPr>
            <p:spPr>
              <a:xfrm>
                <a:off x="4114800" y="4572000"/>
                <a:ext cx="228600" cy="228600"/>
              </a:xfrm>
              <a:prstGeom prst="rect">
                <a:avLst/>
              </a:prstGeom>
              <a:solidFill>
                <a:srgbClr val="00FF00">
                  <a:alpha val="6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35" name="Rectangle 334"/>
              <p:cNvSpPr/>
              <p:nvPr/>
            </p:nvSpPr>
            <p:spPr>
              <a:xfrm>
                <a:off x="4572000" y="4800600"/>
                <a:ext cx="228600" cy="228600"/>
              </a:xfrm>
              <a:prstGeom prst="rect">
                <a:avLst/>
              </a:prstGeom>
              <a:solidFill>
                <a:srgbClr val="2D2DF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36" name="Rectangle 335"/>
              <p:cNvSpPr/>
              <p:nvPr/>
            </p:nvSpPr>
            <p:spPr>
              <a:xfrm>
                <a:off x="4572000" y="5029200"/>
                <a:ext cx="228600" cy="228600"/>
              </a:xfrm>
              <a:prstGeom prst="rect">
                <a:avLst/>
              </a:prstGeom>
              <a:solidFill>
                <a:srgbClr val="00FF00">
                  <a:alpha val="6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370" name="Group 326"/>
            <p:cNvGrpSpPr/>
            <p:nvPr/>
          </p:nvGrpSpPr>
          <p:grpSpPr>
            <a:xfrm>
              <a:off x="4419600" y="3429000"/>
              <a:ext cx="914400" cy="685800"/>
              <a:chOff x="3886200" y="4572000"/>
              <a:chExt cx="914400" cy="685800"/>
            </a:xfrm>
          </p:grpSpPr>
          <p:sp>
            <p:nvSpPr>
              <p:cNvPr id="329" name="Rectangle 328"/>
              <p:cNvSpPr/>
              <p:nvPr/>
            </p:nvSpPr>
            <p:spPr>
              <a:xfrm>
                <a:off x="3886200" y="4572000"/>
                <a:ext cx="228600" cy="228600"/>
              </a:xfrm>
              <a:prstGeom prst="rect">
                <a:avLst/>
              </a:prstGeom>
              <a:solidFill>
                <a:srgbClr val="FF0000">
                  <a:alpha val="7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30" name="Rectangle 329"/>
              <p:cNvSpPr/>
              <p:nvPr/>
            </p:nvSpPr>
            <p:spPr>
              <a:xfrm>
                <a:off x="4114800" y="4572000"/>
                <a:ext cx="228600" cy="228600"/>
              </a:xfrm>
              <a:prstGeom prst="rect">
                <a:avLst/>
              </a:prstGeom>
              <a:solidFill>
                <a:srgbClr val="00FF00">
                  <a:alpha val="6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31" name="Rectangle 330"/>
              <p:cNvSpPr/>
              <p:nvPr/>
            </p:nvSpPr>
            <p:spPr>
              <a:xfrm>
                <a:off x="4572000" y="4800600"/>
                <a:ext cx="228600" cy="228600"/>
              </a:xfrm>
              <a:prstGeom prst="rect">
                <a:avLst/>
              </a:prstGeom>
              <a:solidFill>
                <a:srgbClr val="2D2DF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32" name="Rectangle 331"/>
              <p:cNvSpPr/>
              <p:nvPr/>
            </p:nvSpPr>
            <p:spPr>
              <a:xfrm>
                <a:off x="4572000" y="5029200"/>
                <a:ext cx="228600" cy="228600"/>
              </a:xfrm>
              <a:prstGeom prst="rect">
                <a:avLst/>
              </a:prstGeom>
              <a:solidFill>
                <a:srgbClr val="00FF00">
                  <a:alpha val="6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371" name="Group 331"/>
            <p:cNvGrpSpPr/>
            <p:nvPr/>
          </p:nvGrpSpPr>
          <p:grpSpPr>
            <a:xfrm>
              <a:off x="5334000" y="3429000"/>
              <a:ext cx="914400" cy="685800"/>
              <a:chOff x="3886200" y="4572000"/>
              <a:chExt cx="914400" cy="685800"/>
            </a:xfrm>
          </p:grpSpPr>
          <p:sp>
            <p:nvSpPr>
              <p:cNvPr id="325" name="Rectangle 324"/>
              <p:cNvSpPr/>
              <p:nvPr/>
            </p:nvSpPr>
            <p:spPr>
              <a:xfrm>
                <a:off x="3886200" y="4572000"/>
                <a:ext cx="228600" cy="228600"/>
              </a:xfrm>
              <a:prstGeom prst="rect">
                <a:avLst/>
              </a:prstGeom>
              <a:solidFill>
                <a:srgbClr val="FF0000">
                  <a:alpha val="7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26" name="Rectangle 325"/>
              <p:cNvSpPr/>
              <p:nvPr/>
            </p:nvSpPr>
            <p:spPr>
              <a:xfrm>
                <a:off x="4114800" y="4572000"/>
                <a:ext cx="228600" cy="228600"/>
              </a:xfrm>
              <a:prstGeom prst="rect">
                <a:avLst/>
              </a:prstGeom>
              <a:solidFill>
                <a:srgbClr val="00FF00">
                  <a:alpha val="6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27" name="Rectangle 326"/>
              <p:cNvSpPr/>
              <p:nvPr/>
            </p:nvSpPr>
            <p:spPr>
              <a:xfrm>
                <a:off x="4572000" y="4800600"/>
                <a:ext cx="228600" cy="228600"/>
              </a:xfrm>
              <a:prstGeom prst="rect">
                <a:avLst/>
              </a:prstGeom>
              <a:solidFill>
                <a:srgbClr val="2D2DF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28" name="Rectangle 327"/>
              <p:cNvSpPr/>
              <p:nvPr/>
            </p:nvSpPr>
            <p:spPr>
              <a:xfrm>
                <a:off x="4572000" y="5029200"/>
                <a:ext cx="228600" cy="228600"/>
              </a:xfrm>
              <a:prstGeom prst="rect">
                <a:avLst/>
              </a:prstGeom>
              <a:solidFill>
                <a:srgbClr val="00FF00">
                  <a:alpha val="6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372" name="Group 336"/>
            <p:cNvGrpSpPr/>
            <p:nvPr/>
          </p:nvGrpSpPr>
          <p:grpSpPr>
            <a:xfrm>
              <a:off x="6248400" y="3429000"/>
              <a:ext cx="914400" cy="685800"/>
              <a:chOff x="3886200" y="4572000"/>
              <a:chExt cx="914400" cy="685800"/>
            </a:xfrm>
          </p:grpSpPr>
          <p:sp>
            <p:nvSpPr>
              <p:cNvPr id="321" name="Rectangle 320"/>
              <p:cNvSpPr/>
              <p:nvPr/>
            </p:nvSpPr>
            <p:spPr>
              <a:xfrm>
                <a:off x="3886200" y="4572000"/>
                <a:ext cx="228600" cy="228600"/>
              </a:xfrm>
              <a:prstGeom prst="rect">
                <a:avLst/>
              </a:prstGeom>
              <a:solidFill>
                <a:srgbClr val="FF0000">
                  <a:alpha val="7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22" name="Rectangle 321"/>
              <p:cNvSpPr/>
              <p:nvPr/>
            </p:nvSpPr>
            <p:spPr>
              <a:xfrm>
                <a:off x="4114800" y="4572000"/>
                <a:ext cx="228600" cy="228600"/>
              </a:xfrm>
              <a:prstGeom prst="rect">
                <a:avLst/>
              </a:prstGeom>
              <a:solidFill>
                <a:srgbClr val="00FF00">
                  <a:alpha val="6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23" name="Rectangle 322"/>
              <p:cNvSpPr/>
              <p:nvPr/>
            </p:nvSpPr>
            <p:spPr>
              <a:xfrm>
                <a:off x="4572000" y="4800600"/>
                <a:ext cx="228600" cy="228600"/>
              </a:xfrm>
              <a:prstGeom prst="rect">
                <a:avLst/>
              </a:prstGeom>
              <a:solidFill>
                <a:srgbClr val="2D2DF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24" name="Rectangle 323"/>
              <p:cNvSpPr/>
              <p:nvPr/>
            </p:nvSpPr>
            <p:spPr>
              <a:xfrm>
                <a:off x="4572000" y="5029200"/>
                <a:ext cx="228600" cy="228600"/>
              </a:xfrm>
              <a:prstGeom prst="rect">
                <a:avLst/>
              </a:prstGeom>
              <a:solidFill>
                <a:srgbClr val="00FF00">
                  <a:alpha val="6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373" name="Group 341"/>
            <p:cNvGrpSpPr/>
            <p:nvPr/>
          </p:nvGrpSpPr>
          <p:grpSpPr>
            <a:xfrm>
              <a:off x="7162800" y="3429000"/>
              <a:ext cx="914400" cy="685800"/>
              <a:chOff x="3886200" y="4572000"/>
              <a:chExt cx="914400" cy="685800"/>
            </a:xfrm>
          </p:grpSpPr>
          <p:sp>
            <p:nvSpPr>
              <p:cNvPr id="317" name="Rectangle 316"/>
              <p:cNvSpPr/>
              <p:nvPr/>
            </p:nvSpPr>
            <p:spPr>
              <a:xfrm>
                <a:off x="3886200" y="4572000"/>
                <a:ext cx="228600" cy="228600"/>
              </a:xfrm>
              <a:prstGeom prst="rect">
                <a:avLst/>
              </a:prstGeom>
              <a:solidFill>
                <a:srgbClr val="FF0000">
                  <a:alpha val="7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18" name="Rectangle 317"/>
              <p:cNvSpPr/>
              <p:nvPr/>
            </p:nvSpPr>
            <p:spPr>
              <a:xfrm>
                <a:off x="4114800" y="4572000"/>
                <a:ext cx="228600" cy="228600"/>
              </a:xfrm>
              <a:prstGeom prst="rect">
                <a:avLst/>
              </a:prstGeom>
              <a:solidFill>
                <a:srgbClr val="00FF00">
                  <a:alpha val="6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19" name="Rectangle 318"/>
              <p:cNvSpPr/>
              <p:nvPr/>
            </p:nvSpPr>
            <p:spPr>
              <a:xfrm>
                <a:off x="4572000" y="4800600"/>
                <a:ext cx="228600" cy="228600"/>
              </a:xfrm>
              <a:prstGeom prst="rect">
                <a:avLst/>
              </a:prstGeom>
              <a:solidFill>
                <a:srgbClr val="2D2DF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20" name="Rectangle 319"/>
              <p:cNvSpPr/>
              <p:nvPr/>
            </p:nvSpPr>
            <p:spPr>
              <a:xfrm>
                <a:off x="4572000" y="5029200"/>
                <a:ext cx="228600" cy="228600"/>
              </a:xfrm>
              <a:prstGeom prst="rect">
                <a:avLst/>
              </a:prstGeom>
              <a:solidFill>
                <a:srgbClr val="00FF00">
                  <a:alpha val="6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374" name="Group 346"/>
            <p:cNvGrpSpPr/>
            <p:nvPr/>
          </p:nvGrpSpPr>
          <p:grpSpPr>
            <a:xfrm>
              <a:off x="4419600" y="4343400"/>
              <a:ext cx="914400" cy="685800"/>
              <a:chOff x="3886200" y="4572000"/>
              <a:chExt cx="914400" cy="685800"/>
            </a:xfrm>
          </p:grpSpPr>
          <p:sp>
            <p:nvSpPr>
              <p:cNvPr id="313" name="Rectangle 312"/>
              <p:cNvSpPr/>
              <p:nvPr/>
            </p:nvSpPr>
            <p:spPr>
              <a:xfrm>
                <a:off x="3886200" y="4572000"/>
                <a:ext cx="228600" cy="228600"/>
              </a:xfrm>
              <a:prstGeom prst="rect">
                <a:avLst/>
              </a:prstGeom>
              <a:solidFill>
                <a:srgbClr val="FF0000">
                  <a:alpha val="7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14" name="Rectangle 313"/>
              <p:cNvSpPr/>
              <p:nvPr/>
            </p:nvSpPr>
            <p:spPr>
              <a:xfrm>
                <a:off x="4114800" y="4572000"/>
                <a:ext cx="228600" cy="228600"/>
              </a:xfrm>
              <a:prstGeom prst="rect">
                <a:avLst/>
              </a:prstGeom>
              <a:solidFill>
                <a:srgbClr val="00FF00">
                  <a:alpha val="6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15" name="Rectangle 314"/>
              <p:cNvSpPr/>
              <p:nvPr/>
            </p:nvSpPr>
            <p:spPr>
              <a:xfrm>
                <a:off x="4572000" y="4800600"/>
                <a:ext cx="228600" cy="228600"/>
              </a:xfrm>
              <a:prstGeom prst="rect">
                <a:avLst/>
              </a:prstGeom>
              <a:solidFill>
                <a:srgbClr val="2D2DF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16" name="Rectangle 315"/>
              <p:cNvSpPr/>
              <p:nvPr/>
            </p:nvSpPr>
            <p:spPr>
              <a:xfrm>
                <a:off x="4572000" y="5029200"/>
                <a:ext cx="228600" cy="228600"/>
              </a:xfrm>
              <a:prstGeom prst="rect">
                <a:avLst/>
              </a:prstGeom>
              <a:solidFill>
                <a:srgbClr val="00FF00">
                  <a:alpha val="6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375" name="Group 351"/>
            <p:cNvGrpSpPr/>
            <p:nvPr/>
          </p:nvGrpSpPr>
          <p:grpSpPr>
            <a:xfrm>
              <a:off x="5334000" y="4343400"/>
              <a:ext cx="914400" cy="685800"/>
              <a:chOff x="3886200" y="4572000"/>
              <a:chExt cx="914400" cy="685800"/>
            </a:xfrm>
          </p:grpSpPr>
          <p:sp>
            <p:nvSpPr>
              <p:cNvPr id="309" name="Rectangle 308"/>
              <p:cNvSpPr/>
              <p:nvPr/>
            </p:nvSpPr>
            <p:spPr>
              <a:xfrm>
                <a:off x="3886200" y="4572000"/>
                <a:ext cx="228600" cy="228600"/>
              </a:xfrm>
              <a:prstGeom prst="rect">
                <a:avLst/>
              </a:prstGeom>
              <a:solidFill>
                <a:srgbClr val="FF0000">
                  <a:alpha val="7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10" name="Rectangle 309"/>
              <p:cNvSpPr/>
              <p:nvPr/>
            </p:nvSpPr>
            <p:spPr>
              <a:xfrm>
                <a:off x="4114800" y="4572000"/>
                <a:ext cx="228600" cy="228600"/>
              </a:xfrm>
              <a:prstGeom prst="rect">
                <a:avLst/>
              </a:prstGeom>
              <a:solidFill>
                <a:srgbClr val="00FF00">
                  <a:alpha val="6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11" name="Rectangle 310"/>
              <p:cNvSpPr/>
              <p:nvPr/>
            </p:nvSpPr>
            <p:spPr>
              <a:xfrm>
                <a:off x="4572000" y="4800600"/>
                <a:ext cx="228600" cy="228600"/>
              </a:xfrm>
              <a:prstGeom prst="rect">
                <a:avLst/>
              </a:prstGeom>
              <a:solidFill>
                <a:srgbClr val="2D2DF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12" name="Rectangle 311"/>
              <p:cNvSpPr/>
              <p:nvPr/>
            </p:nvSpPr>
            <p:spPr>
              <a:xfrm>
                <a:off x="4572000" y="5029200"/>
                <a:ext cx="228600" cy="228600"/>
              </a:xfrm>
              <a:prstGeom prst="rect">
                <a:avLst/>
              </a:prstGeom>
              <a:solidFill>
                <a:srgbClr val="00FF00">
                  <a:alpha val="6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376" name="Group 356"/>
            <p:cNvGrpSpPr/>
            <p:nvPr/>
          </p:nvGrpSpPr>
          <p:grpSpPr>
            <a:xfrm>
              <a:off x="6248400" y="4343400"/>
              <a:ext cx="914400" cy="685800"/>
              <a:chOff x="3886200" y="4572000"/>
              <a:chExt cx="914400" cy="685800"/>
            </a:xfrm>
          </p:grpSpPr>
          <p:sp>
            <p:nvSpPr>
              <p:cNvPr id="305" name="Rectangle 304"/>
              <p:cNvSpPr/>
              <p:nvPr/>
            </p:nvSpPr>
            <p:spPr>
              <a:xfrm>
                <a:off x="3886200" y="4572000"/>
                <a:ext cx="228600" cy="228600"/>
              </a:xfrm>
              <a:prstGeom prst="rect">
                <a:avLst/>
              </a:prstGeom>
              <a:solidFill>
                <a:srgbClr val="FF0000">
                  <a:alpha val="7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06" name="Rectangle 305"/>
              <p:cNvSpPr/>
              <p:nvPr/>
            </p:nvSpPr>
            <p:spPr>
              <a:xfrm>
                <a:off x="4114800" y="4572000"/>
                <a:ext cx="228600" cy="228600"/>
              </a:xfrm>
              <a:prstGeom prst="rect">
                <a:avLst/>
              </a:prstGeom>
              <a:solidFill>
                <a:srgbClr val="00FF00">
                  <a:alpha val="6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07" name="Rectangle 306"/>
              <p:cNvSpPr/>
              <p:nvPr/>
            </p:nvSpPr>
            <p:spPr>
              <a:xfrm>
                <a:off x="4572000" y="4800600"/>
                <a:ext cx="228600" cy="228600"/>
              </a:xfrm>
              <a:prstGeom prst="rect">
                <a:avLst/>
              </a:prstGeom>
              <a:solidFill>
                <a:srgbClr val="2D2DF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08" name="Rectangle 307"/>
              <p:cNvSpPr/>
              <p:nvPr/>
            </p:nvSpPr>
            <p:spPr>
              <a:xfrm>
                <a:off x="4572000" y="5029200"/>
                <a:ext cx="228600" cy="228600"/>
              </a:xfrm>
              <a:prstGeom prst="rect">
                <a:avLst/>
              </a:prstGeom>
              <a:solidFill>
                <a:srgbClr val="00FF00">
                  <a:alpha val="6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377" name="Group 361"/>
            <p:cNvGrpSpPr/>
            <p:nvPr/>
          </p:nvGrpSpPr>
          <p:grpSpPr>
            <a:xfrm>
              <a:off x="7162800" y="4343400"/>
              <a:ext cx="914400" cy="685800"/>
              <a:chOff x="3886200" y="4572000"/>
              <a:chExt cx="914400" cy="685800"/>
            </a:xfrm>
          </p:grpSpPr>
          <p:sp>
            <p:nvSpPr>
              <p:cNvPr id="301" name="Rectangle 300"/>
              <p:cNvSpPr/>
              <p:nvPr/>
            </p:nvSpPr>
            <p:spPr>
              <a:xfrm>
                <a:off x="3886200" y="4572000"/>
                <a:ext cx="228600" cy="228600"/>
              </a:xfrm>
              <a:prstGeom prst="rect">
                <a:avLst/>
              </a:prstGeom>
              <a:solidFill>
                <a:srgbClr val="FF0000">
                  <a:alpha val="72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02" name="Rectangle 301"/>
              <p:cNvSpPr/>
              <p:nvPr/>
            </p:nvSpPr>
            <p:spPr>
              <a:xfrm>
                <a:off x="4114800" y="4572000"/>
                <a:ext cx="228600" cy="228600"/>
              </a:xfrm>
              <a:prstGeom prst="rect">
                <a:avLst/>
              </a:prstGeom>
              <a:solidFill>
                <a:srgbClr val="00FF00">
                  <a:alpha val="6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03" name="Rectangle 302"/>
              <p:cNvSpPr/>
              <p:nvPr/>
            </p:nvSpPr>
            <p:spPr>
              <a:xfrm>
                <a:off x="4572000" y="4800600"/>
                <a:ext cx="228600" cy="228600"/>
              </a:xfrm>
              <a:prstGeom prst="rect">
                <a:avLst/>
              </a:prstGeom>
              <a:solidFill>
                <a:srgbClr val="2D2DFF">
                  <a:alpha val="7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04" name="Rectangle 303"/>
              <p:cNvSpPr/>
              <p:nvPr/>
            </p:nvSpPr>
            <p:spPr>
              <a:xfrm>
                <a:off x="4572000" y="5029200"/>
                <a:ext cx="228600" cy="228600"/>
              </a:xfrm>
              <a:prstGeom prst="rect">
                <a:avLst/>
              </a:prstGeom>
              <a:solidFill>
                <a:srgbClr val="00FF00">
                  <a:alpha val="67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grpSp>
        <p:nvGrpSpPr>
          <p:cNvPr id="378" name="Group 364"/>
          <p:cNvGrpSpPr/>
          <p:nvPr/>
        </p:nvGrpSpPr>
        <p:grpSpPr>
          <a:xfrm>
            <a:off x="4724400" y="1905000"/>
            <a:ext cx="3429000" cy="3657600"/>
            <a:chOff x="4419600" y="1600200"/>
            <a:chExt cx="3429000" cy="3657600"/>
          </a:xfrm>
        </p:grpSpPr>
        <p:grpSp>
          <p:nvGrpSpPr>
            <p:cNvPr id="379" name="Group 287"/>
            <p:cNvGrpSpPr/>
            <p:nvPr/>
          </p:nvGrpSpPr>
          <p:grpSpPr>
            <a:xfrm>
              <a:off x="4419600" y="1600200"/>
              <a:ext cx="685800" cy="914400"/>
              <a:chOff x="3886200" y="4572000"/>
              <a:chExt cx="685800" cy="914400"/>
            </a:xfrm>
          </p:grpSpPr>
          <p:sp>
            <p:nvSpPr>
              <p:cNvPr id="442" name="Rectangle 6"/>
              <p:cNvSpPr/>
              <p:nvPr/>
            </p:nvSpPr>
            <p:spPr>
              <a:xfrm>
                <a:off x="3886200" y="48006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43" name="Rectangle 7"/>
              <p:cNvSpPr/>
              <p:nvPr/>
            </p:nvSpPr>
            <p:spPr>
              <a:xfrm>
                <a:off x="4114800" y="4800600"/>
                <a:ext cx="228600" cy="228600"/>
              </a:xfrm>
              <a:prstGeom prst="rect">
                <a:avLst/>
              </a:prstGeom>
              <a:solidFill>
                <a:srgbClr val="2D2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44" name="Rectangle 8"/>
              <p:cNvSpPr/>
              <p:nvPr/>
            </p:nvSpPr>
            <p:spPr>
              <a:xfrm>
                <a:off x="4343400" y="45720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45" name="Rectangle 18"/>
              <p:cNvSpPr/>
              <p:nvPr/>
            </p:nvSpPr>
            <p:spPr>
              <a:xfrm>
                <a:off x="4343400" y="52578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380" name="Group 367"/>
            <p:cNvGrpSpPr/>
            <p:nvPr/>
          </p:nvGrpSpPr>
          <p:grpSpPr>
            <a:xfrm>
              <a:off x="5334000" y="1600200"/>
              <a:ext cx="685800" cy="914400"/>
              <a:chOff x="3886200" y="4572000"/>
              <a:chExt cx="685800" cy="914400"/>
            </a:xfrm>
          </p:grpSpPr>
          <p:sp>
            <p:nvSpPr>
              <p:cNvPr id="438" name="Rectangle 437"/>
              <p:cNvSpPr/>
              <p:nvPr/>
            </p:nvSpPr>
            <p:spPr>
              <a:xfrm>
                <a:off x="3886200" y="48006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39" name="Rectangle 438"/>
              <p:cNvSpPr/>
              <p:nvPr/>
            </p:nvSpPr>
            <p:spPr>
              <a:xfrm>
                <a:off x="4114800" y="4800600"/>
                <a:ext cx="228600" cy="228600"/>
              </a:xfrm>
              <a:prstGeom prst="rect">
                <a:avLst/>
              </a:prstGeom>
              <a:solidFill>
                <a:srgbClr val="2D2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40" name="Rectangle 439"/>
              <p:cNvSpPr/>
              <p:nvPr/>
            </p:nvSpPr>
            <p:spPr>
              <a:xfrm>
                <a:off x="4343400" y="45720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41" name="Rectangle 440"/>
              <p:cNvSpPr/>
              <p:nvPr/>
            </p:nvSpPr>
            <p:spPr>
              <a:xfrm>
                <a:off x="4343400" y="52578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381" name="Group 372"/>
            <p:cNvGrpSpPr/>
            <p:nvPr/>
          </p:nvGrpSpPr>
          <p:grpSpPr>
            <a:xfrm>
              <a:off x="6248400" y="1600200"/>
              <a:ext cx="685800" cy="914400"/>
              <a:chOff x="3886200" y="4572000"/>
              <a:chExt cx="685800" cy="914400"/>
            </a:xfrm>
          </p:grpSpPr>
          <p:sp>
            <p:nvSpPr>
              <p:cNvPr id="434" name="Rectangle 433"/>
              <p:cNvSpPr/>
              <p:nvPr/>
            </p:nvSpPr>
            <p:spPr>
              <a:xfrm>
                <a:off x="3886200" y="48006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35" name="Rectangle 434"/>
              <p:cNvSpPr/>
              <p:nvPr/>
            </p:nvSpPr>
            <p:spPr>
              <a:xfrm>
                <a:off x="4114800" y="4800600"/>
                <a:ext cx="228600" cy="228600"/>
              </a:xfrm>
              <a:prstGeom prst="rect">
                <a:avLst/>
              </a:prstGeom>
              <a:solidFill>
                <a:srgbClr val="2D2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36" name="Rectangle 435"/>
              <p:cNvSpPr/>
              <p:nvPr/>
            </p:nvSpPr>
            <p:spPr>
              <a:xfrm>
                <a:off x="4343400" y="45720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37" name="Rectangle 436"/>
              <p:cNvSpPr/>
              <p:nvPr/>
            </p:nvSpPr>
            <p:spPr>
              <a:xfrm>
                <a:off x="4343400" y="52578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446" name="Group 377"/>
            <p:cNvGrpSpPr/>
            <p:nvPr/>
          </p:nvGrpSpPr>
          <p:grpSpPr>
            <a:xfrm>
              <a:off x="7162800" y="1600200"/>
              <a:ext cx="685800" cy="914400"/>
              <a:chOff x="3886200" y="4572000"/>
              <a:chExt cx="685800" cy="914400"/>
            </a:xfrm>
          </p:grpSpPr>
          <p:sp>
            <p:nvSpPr>
              <p:cNvPr id="430" name="Rectangle 429"/>
              <p:cNvSpPr/>
              <p:nvPr/>
            </p:nvSpPr>
            <p:spPr>
              <a:xfrm>
                <a:off x="3886200" y="48006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31" name="Rectangle 430"/>
              <p:cNvSpPr/>
              <p:nvPr/>
            </p:nvSpPr>
            <p:spPr>
              <a:xfrm>
                <a:off x="4114800" y="4800600"/>
                <a:ext cx="228600" cy="228600"/>
              </a:xfrm>
              <a:prstGeom prst="rect">
                <a:avLst/>
              </a:prstGeom>
              <a:solidFill>
                <a:srgbClr val="2D2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32" name="Rectangle 431"/>
              <p:cNvSpPr/>
              <p:nvPr/>
            </p:nvSpPr>
            <p:spPr>
              <a:xfrm>
                <a:off x="4343400" y="45720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33" name="Rectangle 432"/>
              <p:cNvSpPr/>
              <p:nvPr/>
            </p:nvSpPr>
            <p:spPr>
              <a:xfrm>
                <a:off x="4343400" y="52578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447" name="Group 382"/>
            <p:cNvGrpSpPr/>
            <p:nvPr/>
          </p:nvGrpSpPr>
          <p:grpSpPr>
            <a:xfrm>
              <a:off x="4419600" y="2514600"/>
              <a:ext cx="685800" cy="914400"/>
              <a:chOff x="3886200" y="4572000"/>
              <a:chExt cx="685800" cy="914400"/>
            </a:xfrm>
          </p:grpSpPr>
          <p:sp>
            <p:nvSpPr>
              <p:cNvPr id="426" name="Rectangle 425"/>
              <p:cNvSpPr/>
              <p:nvPr/>
            </p:nvSpPr>
            <p:spPr>
              <a:xfrm>
                <a:off x="3886200" y="48006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27" name="Rectangle 426"/>
              <p:cNvSpPr/>
              <p:nvPr/>
            </p:nvSpPr>
            <p:spPr>
              <a:xfrm>
                <a:off x="4114800" y="4800600"/>
                <a:ext cx="228600" cy="228600"/>
              </a:xfrm>
              <a:prstGeom prst="rect">
                <a:avLst/>
              </a:prstGeom>
              <a:solidFill>
                <a:srgbClr val="2D2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28" name="Rectangle 427"/>
              <p:cNvSpPr/>
              <p:nvPr/>
            </p:nvSpPr>
            <p:spPr>
              <a:xfrm>
                <a:off x="4343400" y="45720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29" name="Rectangle 428"/>
              <p:cNvSpPr/>
              <p:nvPr/>
            </p:nvSpPr>
            <p:spPr>
              <a:xfrm>
                <a:off x="4343400" y="52578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448" name="Group 387"/>
            <p:cNvGrpSpPr/>
            <p:nvPr/>
          </p:nvGrpSpPr>
          <p:grpSpPr>
            <a:xfrm>
              <a:off x="5334000" y="2514600"/>
              <a:ext cx="685800" cy="914400"/>
              <a:chOff x="3886200" y="4572000"/>
              <a:chExt cx="685800" cy="914400"/>
            </a:xfrm>
          </p:grpSpPr>
          <p:sp>
            <p:nvSpPr>
              <p:cNvPr id="422" name="Rectangle 421"/>
              <p:cNvSpPr/>
              <p:nvPr/>
            </p:nvSpPr>
            <p:spPr>
              <a:xfrm>
                <a:off x="3886200" y="48006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23" name="Rectangle 422"/>
              <p:cNvSpPr/>
              <p:nvPr/>
            </p:nvSpPr>
            <p:spPr>
              <a:xfrm>
                <a:off x="4114800" y="4800600"/>
                <a:ext cx="228600" cy="228600"/>
              </a:xfrm>
              <a:prstGeom prst="rect">
                <a:avLst/>
              </a:prstGeom>
              <a:solidFill>
                <a:srgbClr val="2D2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24" name="Rectangle 423"/>
              <p:cNvSpPr/>
              <p:nvPr/>
            </p:nvSpPr>
            <p:spPr>
              <a:xfrm>
                <a:off x="4343400" y="45720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25" name="Rectangle 424"/>
              <p:cNvSpPr/>
              <p:nvPr/>
            </p:nvSpPr>
            <p:spPr>
              <a:xfrm>
                <a:off x="4343400" y="52578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449" name="Group 392"/>
            <p:cNvGrpSpPr/>
            <p:nvPr/>
          </p:nvGrpSpPr>
          <p:grpSpPr>
            <a:xfrm>
              <a:off x="6248400" y="2514600"/>
              <a:ext cx="685800" cy="914400"/>
              <a:chOff x="3886200" y="4572000"/>
              <a:chExt cx="685800" cy="914400"/>
            </a:xfrm>
          </p:grpSpPr>
          <p:sp>
            <p:nvSpPr>
              <p:cNvPr id="418" name="Rectangle 417"/>
              <p:cNvSpPr/>
              <p:nvPr/>
            </p:nvSpPr>
            <p:spPr>
              <a:xfrm>
                <a:off x="3886200" y="48006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19" name="Rectangle 418"/>
              <p:cNvSpPr/>
              <p:nvPr/>
            </p:nvSpPr>
            <p:spPr>
              <a:xfrm>
                <a:off x="4114800" y="4800600"/>
                <a:ext cx="228600" cy="228600"/>
              </a:xfrm>
              <a:prstGeom prst="rect">
                <a:avLst/>
              </a:prstGeom>
              <a:solidFill>
                <a:srgbClr val="2D2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20" name="Rectangle 419"/>
              <p:cNvSpPr/>
              <p:nvPr/>
            </p:nvSpPr>
            <p:spPr>
              <a:xfrm>
                <a:off x="4343400" y="45720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21" name="Rectangle 420"/>
              <p:cNvSpPr/>
              <p:nvPr/>
            </p:nvSpPr>
            <p:spPr>
              <a:xfrm>
                <a:off x="4343400" y="52578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450" name="Group 397"/>
            <p:cNvGrpSpPr/>
            <p:nvPr/>
          </p:nvGrpSpPr>
          <p:grpSpPr>
            <a:xfrm>
              <a:off x="7162800" y="2514600"/>
              <a:ext cx="685800" cy="914400"/>
              <a:chOff x="3886200" y="4572000"/>
              <a:chExt cx="685800" cy="914400"/>
            </a:xfrm>
          </p:grpSpPr>
          <p:sp>
            <p:nvSpPr>
              <p:cNvPr id="414" name="Rectangle 413"/>
              <p:cNvSpPr/>
              <p:nvPr/>
            </p:nvSpPr>
            <p:spPr>
              <a:xfrm>
                <a:off x="3886200" y="48006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15" name="Rectangle 414"/>
              <p:cNvSpPr/>
              <p:nvPr/>
            </p:nvSpPr>
            <p:spPr>
              <a:xfrm>
                <a:off x="4114800" y="4800600"/>
                <a:ext cx="228600" cy="228600"/>
              </a:xfrm>
              <a:prstGeom prst="rect">
                <a:avLst/>
              </a:prstGeom>
              <a:solidFill>
                <a:srgbClr val="2D2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16" name="Rectangle 415"/>
              <p:cNvSpPr/>
              <p:nvPr/>
            </p:nvSpPr>
            <p:spPr>
              <a:xfrm>
                <a:off x="4343400" y="45720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17" name="Rectangle 416"/>
              <p:cNvSpPr/>
              <p:nvPr/>
            </p:nvSpPr>
            <p:spPr>
              <a:xfrm>
                <a:off x="4343400" y="52578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451" name="Group 402"/>
            <p:cNvGrpSpPr/>
            <p:nvPr/>
          </p:nvGrpSpPr>
          <p:grpSpPr>
            <a:xfrm>
              <a:off x="4419600" y="3429000"/>
              <a:ext cx="685800" cy="914400"/>
              <a:chOff x="3886200" y="4572000"/>
              <a:chExt cx="685800" cy="914400"/>
            </a:xfrm>
          </p:grpSpPr>
          <p:sp>
            <p:nvSpPr>
              <p:cNvPr id="410" name="Rectangle 409"/>
              <p:cNvSpPr/>
              <p:nvPr/>
            </p:nvSpPr>
            <p:spPr>
              <a:xfrm>
                <a:off x="3886200" y="48006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11" name="Rectangle 410"/>
              <p:cNvSpPr/>
              <p:nvPr/>
            </p:nvSpPr>
            <p:spPr>
              <a:xfrm>
                <a:off x="4114800" y="4800600"/>
                <a:ext cx="228600" cy="228600"/>
              </a:xfrm>
              <a:prstGeom prst="rect">
                <a:avLst/>
              </a:prstGeom>
              <a:solidFill>
                <a:srgbClr val="2D2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12" name="Rectangle 411"/>
              <p:cNvSpPr/>
              <p:nvPr/>
            </p:nvSpPr>
            <p:spPr>
              <a:xfrm>
                <a:off x="4343400" y="45720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13" name="Rectangle 412"/>
              <p:cNvSpPr/>
              <p:nvPr/>
            </p:nvSpPr>
            <p:spPr>
              <a:xfrm>
                <a:off x="4343400" y="52578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452" name="Group 407"/>
            <p:cNvGrpSpPr/>
            <p:nvPr/>
          </p:nvGrpSpPr>
          <p:grpSpPr>
            <a:xfrm>
              <a:off x="5334000" y="3429000"/>
              <a:ext cx="685800" cy="914400"/>
              <a:chOff x="3886200" y="4572000"/>
              <a:chExt cx="685800" cy="914400"/>
            </a:xfrm>
          </p:grpSpPr>
          <p:sp>
            <p:nvSpPr>
              <p:cNvPr id="406" name="Rectangle 405"/>
              <p:cNvSpPr/>
              <p:nvPr/>
            </p:nvSpPr>
            <p:spPr>
              <a:xfrm>
                <a:off x="3886200" y="48006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07" name="Rectangle 406"/>
              <p:cNvSpPr/>
              <p:nvPr/>
            </p:nvSpPr>
            <p:spPr>
              <a:xfrm>
                <a:off x="4114800" y="4800600"/>
                <a:ext cx="228600" cy="228600"/>
              </a:xfrm>
              <a:prstGeom prst="rect">
                <a:avLst/>
              </a:prstGeom>
              <a:solidFill>
                <a:srgbClr val="2D2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08" name="Rectangle 407"/>
              <p:cNvSpPr/>
              <p:nvPr/>
            </p:nvSpPr>
            <p:spPr>
              <a:xfrm>
                <a:off x="4343400" y="45720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09" name="Rectangle 408"/>
              <p:cNvSpPr/>
              <p:nvPr/>
            </p:nvSpPr>
            <p:spPr>
              <a:xfrm>
                <a:off x="4343400" y="52578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453" name="Group 412"/>
            <p:cNvGrpSpPr/>
            <p:nvPr/>
          </p:nvGrpSpPr>
          <p:grpSpPr>
            <a:xfrm>
              <a:off x="6248400" y="3429000"/>
              <a:ext cx="685800" cy="914400"/>
              <a:chOff x="3886200" y="4572000"/>
              <a:chExt cx="685800" cy="914400"/>
            </a:xfrm>
          </p:grpSpPr>
          <p:sp>
            <p:nvSpPr>
              <p:cNvPr id="402" name="Rectangle 401"/>
              <p:cNvSpPr/>
              <p:nvPr/>
            </p:nvSpPr>
            <p:spPr>
              <a:xfrm>
                <a:off x="3886200" y="48006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03" name="Rectangle 402"/>
              <p:cNvSpPr/>
              <p:nvPr/>
            </p:nvSpPr>
            <p:spPr>
              <a:xfrm>
                <a:off x="4114800" y="4800600"/>
                <a:ext cx="228600" cy="228600"/>
              </a:xfrm>
              <a:prstGeom prst="rect">
                <a:avLst/>
              </a:prstGeom>
              <a:solidFill>
                <a:srgbClr val="2D2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04" name="Rectangle 403"/>
              <p:cNvSpPr/>
              <p:nvPr/>
            </p:nvSpPr>
            <p:spPr>
              <a:xfrm>
                <a:off x="4343400" y="45720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05" name="Rectangle 404"/>
              <p:cNvSpPr/>
              <p:nvPr/>
            </p:nvSpPr>
            <p:spPr>
              <a:xfrm>
                <a:off x="4343400" y="52578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454" name="Group 417"/>
            <p:cNvGrpSpPr/>
            <p:nvPr/>
          </p:nvGrpSpPr>
          <p:grpSpPr>
            <a:xfrm>
              <a:off x="7162800" y="3429000"/>
              <a:ext cx="685800" cy="914400"/>
              <a:chOff x="3886200" y="4572000"/>
              <a:chExt cx="685800" cy="914400"/>
            </a:xfrm>
          </p:grpSpPr>
          <p:sp>
            <p:nvSpPr>
              <p:cNvPr id="398" name="Rectangle 397"/>
              <p:cNvSpPr/>
              <p:nvPr/>
            </p:nvSpPr>
            <p:spPr>
              <a:xfrm>
                <a:off x="3886200" y="48006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99" name="Rectangle 398"/>
              <p:cNvSpPr/>
              <p:nvPr/>
            </p:nvSpPr>
            <p:spPr>
              <a:xfrm>
                <a:off x="4114800" y="4800600"/>
                <a:ext cx="228600" cy="228600"/>
              </a:xfrm>
              <a:prstGeom prst="rect">
                <a:avLst/>
              </a:prstGeom>
              <a:solidFill>
                <a:srgbClr val="2D2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00" name="Rectangle 399"/>
              <p:cNvSpPr/>
              <p:nvPr/>
            </p:nvSpPr>
            <p:spPr>
              <a:xfrm>
                <a:off x="4343400" y="45720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01" name="Rectangle 400"/>
              <p:cNvSpPr/>
              <p:nvPr/>
            </p:nvSpPr>
            <p:spPr>
              <a:xfrm>
                <a:off x="4343400" y="52578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455" name="Group 422"/>
            <p:cNvGrpSpPr/>
            <p:nvPr/>
          </p:nvGrpSpPr>
          <p:grpSpPr>
            <a:xfrm>
              <a:off x="4419600" y="4343400"/>
              <a:ext cx="685800" cy="914400"/>
              <a:chOff x="3886200" y="4572000"/>
              <a:chExt cx="685800" cy="914400"/>
            </a:xfrm>
          </p:grpSpPr>
          <p:sp>
            <p:nvSpPr>
              <p:cNvPr id="394" name="Rectangle 393"/>
              <p:cNvSpPr/>
              <p:nvPr/>
            </p:nvSpPr>
            <p:spPr>
              <a:xfrm>
                <a:off x="3886200" y="48006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95" name="Rectangle 394"/>
              <p:cNvSpPr/>
              <p:nvPr/>
            </p:nvSpPr>
            <p:spPr>
              <a:xfrm>
                <a:off x="4114800" y="4800600"/>
                <a:ext cx="228600" cy="228600"/>
              </a:xfrm>
              <a:prstGeom prst="rect">
                <a:avLst/>
              </a:prstGeom>
              <a:solidFill>
                <a:srgbClr val="2D2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96" name="Rectangle 395"/>
              <p:cNvSpPr/>
              <p:nvPr/>
            </p:nvSpPr>
            <p:spPr>
              <a:xfrm>
                <a:off x="4343400" y="45720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97" name="Rectangle 396"/>
              <p:cNvSpPr/>
              <p:nvPr/>
            </p:nvSpPr>
            <p:spPr>
              <a:xfrm>
                <a:off x="4343400" y="52578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456" name="Group 427"/>
            <p:cNvGrpSpPr/>
            <p:nvPr/>
          </p:nvGrpSpPr>
          <p:grpSpPr>
            <a:xfrm>
              <a:off x="5334000" y="4343400"/>
              <a:ext cx="685800" cy="914400"/>
              <a:chOff x="3886200" y="4572000"/>
              <a:chExt cx="685800" cy="914400"/>
            </a:xfrm>
          </p:grpSpPr>
          <p:sp>
            <p:nvSpPr>
              <p:cNvPr id="390" name="Rectangle 389"/>
              <p:cNvSpPr/>
              <p:nvPr/>
            </p:nvSpPr>
            <p:spPr>
              <a:xfrm>
                <a:off x="3886200" y="48006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91" name="Rectangle 390"/>
              <p:cNvSpPr/>
              <p:nvPr/>
            </p:nvSpPr>
            <p:spPr>
              <a:xfrm>
                <a:off x="4114800" y="4800600"/>
                <a:ext cx="228600" cy="228600"/>
              </a:xfrm>
              <a:prstGeom prst="rect">
                <a:avLst/>
              </a:prstGeom>
              <a:solidFill>
                <a:srgbClr val="2D2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92" name="Rectangle 391"/>
              <p:cNvSpPr/>
              <p:nvPr/>
            </p:nvSpPr>
            <p:spPr>
              <a:xfrm>
                <a:off x="4343400" y="45720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93" name="Rectangle 392"/>
              <p:cNvSpPr/>
              <p:nvPr/>
            </p:nvSpPr>
            <p:spPr>
              <a:xfrm>
                <a:off x="4343400" y="52578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457" name="Group 432"/>
            <p:cNvGrpSpPr/>
            <p:nvPr/>
          </p:nvGrpSpPr>
          <p:grpSpPr>
            <a:xfrm>
              <a:off x="6248400" y="4343400"/>
              <a:ext cx="685800" cy="914400"/>
              <a:chOff x="3886200" y="4572000"/>
              <a:chExt cx="685800" cy="914400"/>
            </a:xfrm>
          </p:grpSpPr>
          <p:sp>
            <p:nvSpPr>
              <p:cNvPr id="386" name="Rectangle 385"/>
              <p:cNvSpPr/>
              <p:nvPr/>
            </p:nvSpPr>
            <p:spPr>
              <a:xfrm>
                <a:off x="3886200" y="48006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87" name="Rectangle 386"/>
              <p:cNvSpPr/>
              <p:nvPr/>
            </p:nvSpPr>
            <p:spPr>
              <a:xfrm>
                <a:off x="4114800" y="4800600"/>
                <a:ext cx="228600" cy="228600"/>
              </a:xfrm>
              <a:prstGeom prst="rect">
                <a:avLst/>
              </a:prstGeom>
              <a:solidFill>
                <a:srgbClr val="2D2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88" name="Rectangle 387"/>
              <p:cNvSpPr/>
              <p:nvPr/>
            </p:nvSpPr>
            <p:spPr>
              <a:xfrm>
                <a:off x="4343400" y="45720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89" name="Rectangle 388"/>
              <p:cNvSpPr/>
              <p:nvPr/>
            </p:nvSpPr>
            <p:spPr>
              <a:xfrm>
                <a:off x="4343400" y="52578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458" name="Group 437"/>
            <p:cNvGrpSpPr/>
            <p:nvPr/>
          </p:nvGrpSpPr>
          <p:grpSpPr>
            <a:xfrm>
              <a:off x="7162800" y="4343400"/>
              <a:ext cx="685800" cy="914400"/>
              <a:chOff x="3886200" y="4572000"/>
              <a:chExt cx="685800" cy="914400"/>
            </a:xfrm>
          </p:grpSpPr>
          <p:sp>
            <p:nvSpPr>
              <p:cNvPr id="382" name="Rectangle 381"/>
              <p:cNvSpPr/>
              <p:nvPr/>
            </p:nvSpPr>
            <p:spPr>
              <a:xfrm>
                <a:off x="3886200" y="48006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83" name="Rectangle 382"/>
              <p:cNvSpPr/>
              <p:nvPr/>
            </p:nvSpPr>
            <p:spPr>
              <a:xfrm>
                <a:off x="4114800" y="4800600"/>
                <a:ext cx="228600" cy="228600"/>
              </a:xfrm>
              <a:prstGeom prst="rect">
                <a:avLst/>
              </a:prstGeom>
              <a:solidFill>
                <a:srgbClr val="2D2D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84" name="Rectangle 383"/>
              <p:cNvSpPr/>
              <p:nvPr/>
            </p:nvSpPr>
            <p:spPr>
              <a:xfrm>
                <a:off x="4343400" y="4572000"/>
                <a:ext cx="228600" cy="22860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85" name="Rectangle 384"/>
              <p:cNvSpPr/>
              <p:nvPr/>
            </p:nvSpPr>
            <p:spPr>
              <a:xfrm>
                <a:off x="4343400" y="5257800"/>
                <a:ext cx="228600" cy="228600"/>
              </a:xfrm>
              <a:prstGeom prst="rect">
                <a:avLst/>
              </a:prstGeom>
              <a:solidFill>
                <a:srgbClr val="00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grpSp>
        <p:nvGrpSpPr>
          <p:cNvPr id="459" name="Group 445"/>
          <p:cNvGrpSpPr/>
          <p:nvPr/>
        </p:nvGrpSpPr>
        <p:grpSpPr>
          <a:xfrm>
            <a:off x="4724400" y="2133600"/>
            <a:ext cx="3657600" cy="3429000"/>
            <a:chOff x="4419600" y="1828800"/>
            <a:chExt cx="3657600" cy="3429000"/>
          </a:xfrm>
        </p:grpSpPr>
        <p:grpSp>
          <p:nvGrpSpPr>
            <p:cNvPr id="460" name="Group 289"/>
            <p:cNvGrpSpPr/>
            <p:nvPr/>
          </p:nvGrpSpPr>
          <p:grpSpPr>
            <a:xfrm>
              <a:off x="4419600" y="1828800"/>
              <a:ext cx="914400" cy="685800"/>
              <a:chOff x="3886200" y="4800600"/>
              <a:chExt cx="914400" cy="685800"/>
            </a:xfrm>
          </p:grpSpPr>
          <p:sp>
            <p:nvSpPr>
              <p:cNvPr id="523" name="Rectangle 10"/>
              <p:cNvSpPr/>
              <p:nvPr/>
            </p:nvSpPr>
            <p:spPr>
              <a:xfrm>
                <a:off x="4343400" y="48006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24" name="Rectangle 12"/>
              <p:cNvSpPr/>
              <p:nvPr/>
            </p:nvSpPr>
            <p:spPr>
              <a:xfrm>
                <a:off x="3886200" y="5029200"/>
                <a:ext cx="228600" cy="228600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25" name="Rectangle 14"/>
              <p:cNvSpPr/>
              <p:nvPr/>
            </p:nvSpPr>
            <p:spPr>
              <a:xfrm>
                <a:off x="3886200" y="52578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26" name="Rectangle 19"/>
              <p:cNvSpPr/>
              <p:nvPr/>
            </p:nvSpPr>
            <p:spPr>
              <a:xfrm>
                <a:off x="4572000" y="5257800"/>
                <a:ext cx="228600" cy="228600"/>
              </a:xfrm>
              <a:prstGeom prst="rect">
                <a:avLst/>
              </a:prstGeom>
              <a:solidFill>
                <a:srgbClr val="2D2D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461" name="Group 443"/>
            <p:cNvGrpSpPr/>
            <p:nvPr/>
          </p:nvGrpSpPr>
          <p:grpSpPr>
            <a:xfrm>
              <a:off x="5334000" y="1828800"/>
              <a:ext cx="914400" cy="685800"/>
              <a:chOff x="3886200" y="4800600"/>
              <a:chExt cx="914400" cy="685800"/>
            </a:xfrm>
          </p:grpSpPr>
          <p:sp>
            <p:nvSpPr>
              <p:cNvPr id="519" name="Rectangle 518"/>
              <p:cNvSpPr/>
              <p:nvPr/>
            </p:nvSpPr>
            <p:spPr>
              <a:xfrm>
                <a:off x="4343400" y="48006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20" name="Rectangle 519"/>
              <p:cNvSpPr/>
              <p:nvPr/>
            </p:nvSpPr>
            <p:spPr>
              <a:xfrm>
                <a:off x="3886200" y="5029200"/>
                <a:ext cx="228600" cy="228600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21" name="Rectangle 520"/>
              <p:cNvSpPr/>
              <p:nvPr/>
            </p:nvSpPr>
            <p:spPr>
              <a:xfrm>
                <a:off x="3886200" y="52578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22" name="Rectangle 521"/>
              <p:cNvSpPr/>
              <p:nvPr/>
            </p:nvSpPr>
            <p:spPr>
              <a:xfrm>
                <a:off x="4572000" y="5257800"/>
                <a:ext cx="228600" cy="228600"/>
              </a:xfrm>
              <a:prstGeom prst="rect">
                <a:avLst/>
              </a:prstGeom>
              <a:solidFill>
                <a:srgbClr val="2D2D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462" name="Group 448"/>
            <p:cNvGrpSpPr/>
            <p:nvPr/>
          </p:nvGrpSpPr>
          <p:grpSpPr>
            <a:xfrm>
              <a:off x="6248400" y="1828800"/>
              <a:ext cx="914400" cy="685800"/>
              <a:chOff x="3886200" y="4800600"/>
              <a:chExt cx="914400" cy="685800"/>
            </a:xfrm>
          </p:grpSpPr>
          <p:sp>
            <p:nvSpPr>
              <p:cNvPr id="515" name="Rectangle 514"/>
              <p:cNvSpPr/>
              <p:nvPr/>
            </p:nvSpPr>
            <p:spPr>
              <a:xfrm>
                <a:off x="4343400" y="48006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16" name="Rectangle 515"/>
              <p:cNvSpPr/>
              <p:nvPr/>
            </p:nvSpPr>
            <p:spPr>
              <a:xfrm>
                <a:off x="3886200" y="5029200"/>
                <a:ext cx="228600" cy="228600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17" name="Rectangle 516"/>
              <p:cNvSpPr/>
              <p:nvPr/>
            </p:nvSpPr>
            <p:spPr>
              <a:xfrm>
                <a:off x="3886200" y="52578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18" name="Rectangle 517"/>
              <p:cNvSpPr/>
              <p:nvPr/>
            </p:nvSpPr>
            <p:spPr>
              <a:xfrm>
                <a:off x="4572000" y="5257800"/>
                <a:ext cx="228600" cy="228600"/>
              </a:xfrm>
              <a:prstGeom prst="rect">
                <a:avLst/>
              </a:prstGeom>
              <a:solidFill>
                <a:srgbClr val="2D2D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527" name="Group 453"/>
            <p:cNvGrpSpPr/>
            <p:nvPr/>
          </p:nvGrpSpPr>
          <p:grpSpPr>
            <a:xfrm>
              <a:off x="7162800" y="1828800"/>
              <a:ext cx="914400" cy="685800"/>
              <a:chOff x="3886200" y="4800600"/>
              <a:chExt cx="914400" cy="685800"/>
            </a:xfrm>
          </p:grpSpPr>
          <p:sp>
            <p:nvSpPr>
              <p:cNvPr id="511" name="Rectangle 510"/>
              <p:cNvSpPr/>
              <p:nvPr/>
            </p:nvSpPr>
            <p:spPr>
              <a:xfrm>
                <a:off x="4343400" y="48006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12" name="Rectangle 511"/>
              <p:cNvSpPr/>
              <p:nvPr/>
            </p:nvSpPr>
            <p:spPr>
              <a:xfrm>
                <a:off x="3886200" y="5029200"/>
                <a:ext cx="228600" cy="228600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13" name="Rectangle 512"/>
              <p:cNvSpPr/>
              <p:nvPr/>
            </p:nvSpPr>
            <p:spPr>
              <a:xfrm>
                <a:off x="3886200" y="52578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14" name="Rectangle 513"/>
              <p:cNvSpPr/>
              <p:nvPr/>
            </p:nvSpPr>
            <p:spPr>
              <a:xfrm>
                <a:off x="4572000" y="5257800"/>
                <a:ext cx="228600" cy="228600"/>
              </a:xfrm>
              <a:prstGeom prst="rect">
                <a:avLst/>
              </a:prstGeom>
              <a:solidFill>
                <a:srgbClr val="2D2D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528" name="Group 458"/>
            <p:cNvGrpSpPr/>
            <p:nvPr/>
          </p:nvGrpSpPr>
          <p:grpSpPr>
            <a:xfrm>
              <a:off x="7162800" y="2743200"/>
              <a:ext cx="914400" cy="685800"/>
              <a:chOff x="3886200" y="4800600"/>
              <a:chExt cx="914400" cy="685800"/>
            </a:xfrm>
          </p:grpSpPr>
          <p:sp>
            <p:nvSpPr>
              <p:cNvPr id="507" name="Rectangle 506"/>
              <p:cNvSpPr/>
              <p:nvPr/>
            </p:nvSpPr>
            <p:spPr>
              <a:xfrm>
                <a:off x="4343400" y="48006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08" name="Rectangle 507"/>
              <p:cNvSpPr/>
              <p:nvPr/>
            </p:nvSpPr>
            <p:spPr>
              <a:xfrm>
                <a:off x="3886200" y="5029200"/>
                <a:ext cx="228600" cy="228600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09" name="Rectangle 508"/>
              <p:cNvSpPr/>
              <p:nvPr/>
            </p:nvSpPr>
            <p:spPr>
              <a:xfrm>
                <a:off x="3886200" y="52578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10" name="Rectangle 509"/>
              <p:cNvSpPr/>
              <p:nvPr/>
            </p:nvSpPr>
            <p:spPr>
              <a:xfrm>
                <a:off x="4572000" y="5257800"/>
                <a:ext cx="228600" cy="228600"/>
              </a:xfrm>
              <a:prstGeom prst="rect">
                <a:avLst/>
              </a:prstGeom>
              <a:solidFill>
                <a:srgbClr val="2D2D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529" name="Group 463"/>
            <p:cNvGrpSpPr/>
            <p:nvPr/>
          </p:nvGrpSpPr>
          <p:grpSpPr>
            <a:xfrm>
              <a:off x="6248400" y="2743200"/>
              <a:ext cx="914400" cy="685800"/>
              <a:chOff x="3886200" y="4800600"/>
              <a:chExt cx="914400" cy="685800"/>
            </a:xfrm>
          </p:grpSpPr>
          <p:sp>
            <p:nvSpPr>
              <p:cNvPr id="503" name="Rectangle 502"/>
              <p:cNvSpPr/>
              <p:nvPr/>
            </p:nvSpPr>
            <p:spPr>
              <a:xfrm>
                <a:off x="4343400" y="48006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04" name="Rectangle 503"/>
              <p:cNvSpPr/>
              <p:nvPr/>
            </p:nvSpPr>
            <p:spPr>
              <a:xfrm>
                <a:off x="3886200" y="5029200"/>
                <a:ext cx="228600" cy="228600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05" name="Rectangle 504"/>
              <p:cNvSpPr/>
              <p:nvPr/>
            </p:nvSpPr>
            <p:spPr>
              <a:xfrm>
                <a:off x="3886200" y="52578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06" name="Rectangle 505"/>
              <p:cNvSpPr/>
              <p:nvPr/>
            </p:nvSpPr>
            <p:spPr>
              <a:xfrm>
                <a:off x="4572000" y="5257800"/>
                <a:ext cx="228600" cy="228600"/>
              </a:xfrm>
              <a:prstGeom prst="rect">
                <a:avLst/>
              </a:prstGeom>
              <a:solidFill>
                <a:srgbClr val="2D2D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530" name="Group 468"/>
            <p:cNvGrpSpPr/>
            <p:nvPr/>
          </p:nvGrpSpPr>
          <p:grpSpPr>
            <a:xfrm>
              <a:off x="5334000" y="2743200"/>
              <a:ext cx="914400" cy="685800"/>
              <a:chOff x="3886200" y="4800600"/>
              <a:chExt cx="914400" cy="685800"/>
            </a:xfrm>
          </p:grpSpPr>
          <p:sp>
            <p:nvSpPr>
              <p:cNvPr id="499" name="Rectangle 498"/>
              <p:cNvSpPr/>
              <p:nvPr/>
            </p:nvSpPr>
            <p:spPr>
              <a:xfrm>
                <a:off x="4343400" y="48006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00" name="Rectangle 499"/>
              <p:cNvSpPr/>
              <p:nvPr/>
            </p:nvSpPr>
            <p:spPr>
              <a:xfrm>
                <a:off x="3886200" y="5029200"/>
                <a:ext cx="228600" cy="228600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01" name="Rectangle 500"/>
              <p:cNvSpPr/>
              <p:nvPr/>
            </p:nvSpPr>
            <p:spPr>
              <a:xfrm>
                <a:off x="3886200" y="52578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502" name="Rectangle 501"/>
              <p:cNvSpPr/>
              <p:nvPr/>
            </p:nvSpPr>
            <p:spPr>
              <a:xfrm>
                <a:off x="4572000" y="5257800"/>
                <a:ext cx="228600" cy="228600"/>
              </a:xfrm>
              <a:prstGeom prst="rect">
                <a:avLst/>
              </a:prstGeom>
              <a:solidFill>
                <a:srgbClr val="2D2D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531" name="Group 473"/>
            <p:cNvGrpSpPr/>
            <p:nvPr/>
          </p:nvGrpSpPr>
          <p:grpSpPr>
            <a:xfrm>
              <a:off x="4419600" y="2743200"/>
              <a:ext cx="914400" cy="685800"/>
              <a:chOff x="3886200" y="4800600"/>
              <a:chExt cx="914400" cy="685800"/>
            </a:xfrm>
          </p:grpSpPr>
          <p:sp>
            <p:nvSpPr>
              <p:cNvPr id="495" name="Rectangle 494"/>
              <p:cNvSpPr/>
              <p:nvPr/>
            </p:nvSpPr>
            <p:spPr>
              <a:xfrm>
                <a:off x="4343400" y="48006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96" name="Rectangle 495"/>
              <p:cNvSpPr/>
              <p:nvPr/>
            </p:nvSpPr>
            <p:spPr>
              <a:xfrm>
                <a:off x="3886200" y="5029200"/>
                <a:ext cx="228600" cy="228600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97" name="Rectangle 496"/>
              <p:cNvSpPr/>
              <p:nvPr/>
            </p:nvSpPr>
            <p:spPr>
              <a:xfrm>
                <a:off x="3886200" y="52578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98" name="Rectangle 497"/>
              <p:cNvSpPr/>
              <p:nvPr/>
            </p:nvSpPr>
            <p:spPr>
              <a:xfrm>
                <a:off x="4572000" y="5257800"/>
                <a:ext cx="228600" cy="228600"/>
              </a:xfrm>
              <a:prstGeom prst="rect">
                <a:avLst/>
              </a:prstGeom>
              <a:solidFill>
                <a:srgbClr val="2D2D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532" name="Group 478"/>
            <p:cNvGrpSpPr/>
            <p:nvPr/>
          </p:nvGrpSpPr>
          <p:grpSpPr>
            <a:xfrm>
              <a:off x="4419600" y="3657600"/>
              <a:ext cx="914400" cy="685800"/>
              <a:chOff x="3886200" y="4800600"/>
              <a:chExt cx="914400" cy="685800"/>
            </a:xfrm>
          </p:grpSpPr>
          <p:sp>
            <p:nvSpPr>
              <p:cNvPr id="491" name="Rectangle 490"/>
              <p:cNvSpPr/>
              <p:nvPr/>
            </p:nvSpPr>
            <p:spPr>
              <a:xfrm>
                <a:off x="4343400" y="48006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92" name="Rectangle 491"/>
              <p:cNvSpPr/>
              <p:nvPr/>
            </p:nvSpPr>
            <p:spPr>
              <a:xfrm>
                <a:off x="3886200" y="5029200"/>
                <a:ext cx="228600" cy="228600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93" name="Rectangle 492"/>
              <p:cNvSpPr/>
              <p:nvPr/>
            </p:nvSpPr>
            <p:spPr>
              <a:xfrm>
                <a:off x="3886200" y="52578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94" name="Rectangle 493"/>
              <p:cNvSpPr/>
              <p:nvPr/>
            </p:nvSpPr>
            <p:spPr>
              <a:xfrm>
                <a:off x="4572000" y="5257800"/>
                <a:ext cx="228600" cy="228600"/>
              </a:xfrm>
              <a:prstGeom prst="rect">
                <a:avLst/>
              </a:prstGeom>
              <a:solidFill>
                <a:srgbClr val="2D2D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533" name="Group 483"/>
            <p:cNvGrpSpPr/>
            <p:nvPr/>
          </p:nvGrpSpPr>
          <p:grpSpPr>
            <a:xfrm>
              <a:off x="5334000" y="3657600"/>
              <a:ext cx="914400" cy="685800"/>
              <a:chOff x="3886200" y="4800600"/>
              <a:chExt cx="914400" cy="685800"/>
            </a:xfrm>
          </p:grpSpPr>
          <p:sp>
            <p:nvSpPr>
              <p:cNvPr id="487" name="Rectangle 486"/>
              <p:cNvSpPr/>
              <p:nvPr/>
            </p:nvSpPr>
            <p:spPr>
              <a:xfrm>
                <a:off x="4343400" y="48006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88" name="Rectangle 487"/>
              <p:cNvSpPr/>
              <p:nvPr/>
            </p:nvSpPr>
            <p:spPr>
              <a:xfrm>
                <a:off x="3886200" y="5029200"/>
                <a:ext cx="228600" cy="228600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89" name="Rectangle 488"/>
              <p:cNvSpPr/>
              <p:nvPr/>
            </p:nvSpPr>
            <p:spPr>
              <a:xfrm>
                <a:off x="3886200" y="52578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90" name="Rectangle 489"/>
              <p:cNvSpPr/>
              <p:nvPr/>
            </p:nvSpPr>
            <p:spPr>
              <a:xfrm>
                <a:off x="4572000" y="5257800"/>
                <a:ext cx="228600" cy="228600"/>
              </a:xfrm>
              <a:prstGeom prst="rect">
                <a:avLst/>
              </a:prstGeom>
              <a:solidFill>
                <a:srgbClr val="2D2D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534" name="Group 488"/>
            <p:cNvGrpSpPr/>
            <p:nvPr/>
          </p:nvGrpSpPr>
          <p:grpSpPr>
            <a:xfrm>
              <a:off x="6248400" y="3657600"/>
              <a:ext cx="914400" cy="685800"/>
              <a:chOff x="3886200" y="4800600"/>
              <a:chExt cx="914400" cy="685800"/>
            </a:xfrm>
          </p:grpSpPr>
          <p:sp>
            <p:nvSpPr>
              <p:cNvPr id="483" name="Rectangle 482"/>
              <p:cNvSpPr/>
              <p:nvPr/>
            </p:nvSpPr>
            <p:spPr>
              <a:xfrm>
                <a:off x="4343400" y="48006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84" name="Rectangle 483"/>
              <p:cNvSpPr/>
              <p:nvPr/>
            </p:nvSpPr>
            <p:spPr>
              <a:xfrm>
                <a:off x="3886200" y="5029200"/>
                <a:ext cx="228600" cy="228600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85" name="Rectangle 484"/>
              <p:cNvSpPr/>
              <p:nvPr/>
            </p:nvSpPr>
            <p:spPr>
              <a:xfrm>
                <a:off x="3886200" y="52578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86" name="Rectangle 485"/>
              <p:cNvSpPr/>
              <p:nvPr/>
            </p:nvSpPr>
            <p:spPr>
              <a:xfrm>
                <a:off x="4572000" y="5257800"/>
                <a:ext cx="228600" cy="228600"/>
              </a:xfrm>
              <a:prstGeom prst="rect">
                <a:avLst/>
              </a:prstGeom>
              <a:solidFill>
                <a:srgbClr val="2D2D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535" name="Group 493"/>
            <p:cNvGrpSpPr/>
            <p:nvPr/>
          </p:nvGrpSpPr>
          <p:grpSpPr>
            <a:xfrm>
              <a:off x="7162800" y="3657600"/>
              <a:ext cx="914400" cy="685800"/>
              <a:chOff x="3886200" y="4800600"/>
              <a:chExt cx="914400" cy="685800"/>
            </a:xfrm>
          </p:grpSpPr>
          <p:sp>
            <p:nvSpPr>
              <p:cNvPr id="479" name="Rectangle 478"/>
              <p:cNvSpPr/>
              <p:nvPr/>
            </p:nvSpPr>
            <p:spPr>
              <a:xfrm>
                <a:off x="4343400" y="48006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80" name="Rectangle 479"/>
              <p:cNvSpPr/>
              <p:nvPr/>
            </p:nvSpPr>
            <p:spPr>
              <a:xfrm>
                <a:off x="3886200" y="5029200"/>
                <a:ext cx="228600" cy="228600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81" name="Rectangle 480"/>
              <p:cNvSpPr/>
              <p:nvPr/>
            </p:nvSpPr>
            <p:spPr>
              <a:xfrm>
                <a:off x="3886200" y="52578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82" name="Rectangle 481"/>
              <p:cNvSpPr/>
              <p:nvPr/>
            </p:nvSpPr>
            <p:spPr>
              <a:xfrm>
                <a:off x="4572000" y="5257800"/>
                <a:ext cx="228600" cy="228600"/>
              </a:xfrm>
              <a:prstGeom prst="rect">
                <a:avLst/>
              </a:prstGeom>
              <a:solidFill>
                <a:srgbClr val="2D2D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536" name="Group 498"/>
            <p:cNvGrpSpPr/>
            <p:nvPr/>
          </p:nvGrpSpPr>
          <p:grpSpPr>
            <a:xfrm>
              <a:off x="7162800" y="4572000"/>
              <a:ext cx="914400" cy="685800"/>
              <a:chOff x="3886200" y="4800600"/>
              <a:chExt cx="914400" cy="685800"/>
            </a:xfrm>
          </p:grpSpPr>
          <p:sp>
            <p:nvSpPr>
              <p:cNvPr id="475" name="Rectangle 474"/>
              <p:cNvSpPr/>
              <p:nvPr/>
            </p:nvSpPr>
            <p:spPr>
              <a:xfrm>
                <a:off x="4343400" y="48006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76" name="Rectangle 475"/>
              <p:cNvSpPr/>
              <p:nvPr/>
            </p:nvSpPr>
            <p:spPr>
              <a:xfrm>
                <a:off x="3886200" y="5029200"/>
                <a:ext cx="228600" cy="228600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77" name="Rectangle 476"/>
              <p:cNvSpPr/>
              <p:nvPr/>
            </p:nvSpPr>
            <p:spPr>
              <a:xfrm>
                <a:off x="3886200" y="52578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78" name="Rectangle 477"/>
              <p:cNvSpPr/>
              <p:nvPr/>
            </p:nvSpPr>
            <p:spPr>
              <a:xfrm>
                <a:off x="4572000" y="5257800"/>
                <a:ext cx="228600" cy="228600"/>
              </a:xfrm>
              <a:prstGeom prst="rect">
                <a:avLst/>
              </a:prstGeom>
              <a:solidFill>
                <a:srgbClr val="2D2D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537" name="Group 503"/>
            <p:cNvGrpSpPr/>
            <p:nvPr/>
          </p:nvGrpSpPr>
          <p:grpSpPr>
            <a:xfrm>
              <a:off x="6248400" y="4572000"/>
              <a:ext cx="914400" cy="685800"/>
              <a:chOff x="3886200" y="4800600"/>
              <a:chExt cx="914400" cy="685800"/>
            </a:xfrm>
          </p:grpSpPr>
          <p:sp>
            <p:nvSpPr>
              <p:cNvPr id="471" name="Rectangle 470"/>
              <p:cNvSpPr/>
              <p:nvPr/>
            </p:nvSpPr>
            <p:spPr>
              <a:xfrm>
                <a:off x="4343400" y="48006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72" name="Rectangle 471"/>
              <p:cNvSpPr/>
              <p:nvPr/>
            </p:nvSpPr>
            <p:spPr>
              <a:xfrm>
                <a:off x="3886200" y="5029200"/>
                <a:ext cx="228600" cy="228600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73" name="Rectangle 472"/>
              <p:cNvSpPr/>
              <p:nvPr/>
            </p:nvSpPr>
            <p:spPr>
              <a:xfrm>
                <a:off x="3886200" y="52578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74" name="Rectangle 473"/>
              <p:cNvSpPr/>
              <p:nvPr/>
            </p:nvSpPr>
            <p:spPr>
              <a:xfrm>
                <a:off x="4572000" y="5257800"/>
                <a:ext cx="228600" cy="228600"/>
              </a:xfrm>
              <a:prstGeom prst="rect">
                <a:avLst/>
              </a:prstGeom>
              <a:solidFill>
                <a:srgbClr val="2D2D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538" name="Group 508"/>
            <p:cNvGrpSpPr/>
            <p:nvPr/>
          </p:nvGrpSpPr>
          <p:grpSpPr>
            <a:xfrm>
              <a:off x="5334000" y="4572000"/>
              <a:ext cx="914400" cy="685800"/>
              <a:chOff x="3886200" y="4800600"/>
              <a:chExt cx="914400" cy="685800"/>
            </a:xfrm>
          </p:grpSpPr>
          <p:sp>
            <p:nvSpPr>
              <p:cNvPr id="467" name="Rectangle 466"/>
              <p:cNvSpPr/>
              <p:nvPr/>
            </p:nvSpPr>
            <p:spPr>
              <a:xfrm>
                <a:off x="4343400" y="48006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68" name="Rectangle 467"/>
              <p:cNvSpPr/>
              <p:nvPr/>
            </p:nvSpPr>
            <p:spPr>
              <a:xfrm>
                <a:off x="3886200" y="5029200"/>
                <a:ext cx="228600" cy="228600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69" name="Rectangle 468"/>
              <p:cNvSpPr/>
              <p:nvPr/>
            </p:nvSpPr>
            <p:spPr>
              <a:xfrm>
                <a:off x="3886200" y="52578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70" name="Rectangle 469"/>
              <p:cNvSpPr/>
              <p:nvPr/>
            </p:nvSpPr>
            <p:spPr>
              <a:xfrm>
                <a:off x="4572000" y="5257800"/>
                <a:ext cx="228600" cy="228600"/>
              </a:xfrm>
              <a:prstGeom prst="rect">
                <a:avLst/>
              </a:prstGeom>
              <a:solidFill>
                <a:srgbClr val="2D2D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grpSp>
          <p:nvGrpSpPr>
            <p:cNvPr id="539" name="Group 513"/>
            <p:cNvGrpSpPr/>
            <p:nvPr/>
          </p:nvGrpSpPr>
          <p:grpSpPr>
            <a:xfrm>
              <a:off x="4419600" y="4572000"/>
              <a:ext cx="914400" cy="685800"/>
              <a:chOff x="3886200" y="4800600"/>
              <a:chExt cx="914400" cy="685800"/>
            </a:xfrm>
          </p:grpSpPr>
          <p:sp>
            <p:nvSpPr>
              <p:cNvPr id="463" name="Rectangle 462"/>
              <p:cNvSpPr/>
              <p:nvPr/>
            </p:nvSpPr>
            <p:spPr>
              <a:xfrm>
                <a:off x="4343400" y="48006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64" name="Rectangle 463"/>
              <p:cNvSpPr/>
              <p:nvPr/>
            </p:nvSpPr>
            <p:spPr>
              <a:xfrm>
                <a:off x="3886200" y="5029200"/>
                <a:ext cx="228600" cy="228600"/>
              </a:xfrm>
              <a:prstGeom prst="rect">
                <a:avLst/>
              </a:prstGeom>
              <a:solidFill>
                <a:srgbClr val="FF00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65" name="Rectangle 464"/>
              <p:cNvSpPr/>
              <p:nvPr/>
            </p:nvSpPr>
            <p:spPr>
              <a:xfrm>
                <a:off x="3886200" y="5257800"/>
                <a:ext cx="228600" cy="228600"/>
              </a:xfrm>
              <a:prstGeom prst="rect">
                <a:avLst/>
              </a:prstGeom>
              <a:solidFill>
                <a:srgbClr val="00FF00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66" name="Rectangle 465"/>
              <p:cNvSpPr/>
              <p:nvPr/>
            </p:nvSpPr>
            <p:spPr>
              <a:xfrm>
                <a:off x="4572000" y="5257800"/>
                <a:ext cx="228600" cy="228600"/>
              </a:xfrm>
              <a:prstGeom prst="rect">
                <a:avLst/>
              </a:prstGeom>
              <a:solidFill>
                <a:srgbClr val="2D2DFF">
                  <a:alpha val="5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</p:grpSp>
      <p:grpSp>
        <p:nvGrpSpPr>
          <p:cNvPr id="540" name="Group 282"/>
          <p:cNvGrpSpPr/>
          <p:nvPr/>
        </p:nvGrpSpPr>
        <p:grpSpPr>
          <a:xfrm>
            <a:off x="4724400" y="1905000"/>
            <a:ext cx="457200" cy="457200"/>
            <a:chOff x="3429000" y="5410200"/>
            <a:chExt cx="457200" cy="457200"/>
          </a:xfrm>
        </p:grpSpPr>
        <p:sp>
          <p:nvSpPr>
            <p:cNvPr id="278" name="Rectangle 277"/>
            <p:cNvSpPr/>
            <p:nvPr/>
          </p:nvSpPr>
          <p:spPr>
            <a:xfrm>
              <a:off x="3657600" y="5410200"/>
              <a:ext cx="228600" cy="228600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79" name="Rectangle 278"/>
            <p:cNvSpPr/>
            <p:nvPr/>
          </p:nvSpPr>
          <p:spPr>
            <a:xfrm>
              <a:off x="3657600" y="5638800"/>
              <a:ext cx="228600" cy="228600"/>
            </a:xfrm>
            <a:prstGeom prst="rect">
              <a:avLst/>
            </a:prstGeom>
            <a:solidFill>
              <a:srgbClr val="2D2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3429000" y="54102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81" name="Rectangle 280"/>
            <p:cNvSpPr/>
            <p:nvPr/>
          </p:nvSpPr>
          <p:spPr>
            <a:xfrm>
              <a:off x="3429000" y="5638800"/>
              <a:ext cx="228600" cy="228600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HDR Imaging : HOWTO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762000"/>
            <a:ext cx="8686800" cy="2743201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Multiple Exposures</a:t>
            </a:r>
          </a:p>
          <a:p>
            <a:r>
              <a:rPr lang="en-US" dirty="0" smtClean="0"/>
              <a:t>Space Tradeoff</a:t>
            </a:r>
          </a:p>
          <a:p>
            <a:pPr lvl="1"/>
            <a:r>
              <a:rPr lang="en-US" dirty="0" smtClean="0"/>
              <a:t>Assorted Pixels</a:t>
            </a:r>
          </a:p>
          <a:p>
            <a:pPr lvl="1">
              <a:buNone/>
            </a:pPr>
            <a:r>
              <a:rPr lang="en-US" sz="1800" dirty="0" smtClean="0"/>
              <a:t>	[</a:t>
            </a:r>
            <a:r>
              <a:rPr lang="en-US" sz="1800" dirty="0" err="1" smtClean="0"/>
              <a:t>nayar</a:t>
            </a:r>
            <a:r>
              <a:rPr lang="en-US" sz="1800" dirty="0" smtClean="0"/>
              <a:t> and </a:t>
            </a:r>
            <a:r>
              <a:rPr lang="en-US" sz="1800" dirty="0" err="1" smtClean="0"/>
              <a:t>Narasimhan</a:t>
            </a:r>
            <a:r>
              <a:rPr lang="en-US" sz="1800" dirty="0" smtClean="0"/>
              <a:t> 2005]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grpSp>
        <p:nvGrpSpPr>
          <p:cNvPr id="541" name="Group 281"/>
          <p:cNvGrpSpPr/>
          <p:nvPr/>
        </p:nvGrpSpPr>
        <p:grpSpPr>
          <a:xfrm>
            <a:off x="4724400" y="1905000"/>
            <a:ext cx="914400" cy="914400"/>
            <a:chOff x="1752600" y="4419600"/>
            <a:chExt cx="914400" cy="914400"/>
          </a:xfrm>
        </p:grpSpPr>
        <p:sp>
          <p:nvSpPr>
            <p:cNvPr id="5" name="Rectangle 4"/>
            <p:cNvSpPr/>
            <p:nvPr/>
          </p:nvSpPr>
          <p:spPr>
            <a:xfrm>
              <a:off x="1752600" y="4419600"/>
              <a:ext cx="228600" cy="228600"/>
            </a:xfrm>
            <a:prstGeom prst="rect">
              <a:avLst/>
            </a:prstGeom>
            <a:solidFill>
              <a:srgbClr val="FF00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" name="Rectangle 5"/>
            <p:cNvSpPr/>
            <p:nvPr/>
          </p:nvSpPr>
          <p:spPr>
            <a:xfrm>
              <a:off x="1981200" y="4419600"/>
              <a:ext cx="228600" cy="228600"/>
            </a:xfrm>
            <a:prstGeom prst="rect">
              <a:avLst/>
            </a:prstGeom>
            <a:solidFill>
              <a:srgbClr val="00FF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752600" y="4648200"/>
              <a:ext cx="228600" cy="228600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981200" y="4648200"/>
              <a:ext cx="228600" cy="228600"/>
            </a:xfrm>
            <a:prstGeom prst="rect">
              <a:avLst/>
            </a:prstGeom>
            <a:solidFill>
              <a:srgbClr val="2D2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209800" y="4419600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2438400" y="4419600"/>
              <a:ext cx="228600" cy="228600"/>
            </a:xfrm>
            <a:prstGeom prst="rect">
              <a:avLst/>
            </a:prstGeom>
            <a:solidFill>
              <a:srgbClr val="00FF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209800" y="4648200"/>
              <a:ext cx="228600" cy="228600"/>
            </a:xfrm>
            <a:prstGeom prst="rect">
              <a:avLst/>
            </a:prstGeom>
            <a:solidFill>
              <a:srgbClr val="00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438400" y="4648200"/>
              <a:ext cx="228600" cy="228600"/>
            </a:xfrm>
            <a:prstGeom prst="rect">
              <a:avLst/>
            </a:prstGeom>
            <a:solidFill>
              <a:srgbClr val="2D2DFF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752600" y="4876800"/>
              <a:ext cx="228600" cy="228600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981200" y="4876800"/>
              <a:ext cx="228600" cy="228600"/>
            </a:xfrm>
            <a:prstGeom prst="rect">
              <a:avLst/>
            </a:prstGeom>
            <a:solidFill>
              <a:srgbClr val="00FF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752600" y="5105400"/>
              <a:ext cx="228600" cy="228600"/>
            </a:xfrm>
            <a:prstGeom prst="rect">
              <a:avLst/>
            </a:prstGeom>
            <a:solidFill>
              <a:srgbClr val="00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981200" y="5105400"/>
              <a:ext cx="228600" cy="228600"/>
            </a:xfrm>
            <a:prstGeom prst="rect">
              <a:avLst/>
            </a:prstGeom>
            <a:solidFill>
              <a:srgbClr val="2D2DFF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209800" y="4876800"/>
              <a:ext cx="228600" cy="228600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438400" y="4876800"/>
              <a:ext cx="228600" cy="228600"/>
            </a:xfrm>
            <a:prstGeom prst="rect">
              <a:avLst/>
            </a:prstGeom>
            <a:solidFill>
              <a:srgbClr val="00FF00">
                <a:alpha val="7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209800" y="5105400"/>
              <a:ext cx="228600" cy="228600"/>
            </a:xfrm>
            <a:prstGeom prst="rect">
              <a:avLst/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438400" y="5105400"/>
              <a:ext cx="228600" cy="228600"/>
            </a:xfrm>
            <a:prstGeom prst="rect">
              <a:avLst/>
            </a:prstGeom>
            <a:solidFill>
              <a:srgbClr val="2D2D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sp>
        <p:nvSpPr>
          <p:cNvPr id="608" name="TextBox 607"/>
          <p:cNvSpPr txBox="1"/>
          <p:nvPr/>
        </p:nvSpPr>
        <p:spPr>
          <a:xfrm rot="20328177">
            <a:off x="-108335" y="3447796"/>
            <a:ext cx="5669690" cy="461665"/>
          </a:xfrm>
          <a:prstGeom prst="rect">
            <a:avLst/>
          </a:prstGeom>
          <a:solidFill>
            <a:schemeClr val="bg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 smtClean="0"/>
              <a:t>Need to add references here?</a:t>
            </a:r>
            <a:endParaRPr lang="en-CA" sz="2400" b="1" dirty="0"/>
          </a:p>
        </p:txBody>
      </p:sp>
      <p:sp>
        <p:nvSpPr>
          <p:cNvPr id="609" name="Slide Number Placeholder 60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42</a:t>
            </a:fld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/>
          <p:cNvGrpSpPr/>
          <p:nvPr/>
        </p:nvGrpSpPr>
        <p:grpSpPr>
          <a:xfrm>
            <a:off x="6172200" y="1066800"/>
            <a:ext cx="21344466" cy="5410200"/>
            <a:chOff x="6172200" y="1066800"/>
            <a:chExt cx="21344466" cy="5410200"/>
          </a:xfrm>
        </p:grpSpPr>
        <p:pic>
          <p:nvPicPr>
            <p:cNvPr id="58" name="Picture 10" descr="C:\Users\Maliha\Desktop\psm\StarFilter\paper\img\starbucks.recovered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536400" y="3505200"/>
              <a:ext cx="2980266" cy="1676400"/>
            </a:xfrm>
            <a:prstGeom prst="rect">
              <a:avLst/>
            </a:prstGeom>
            <a:noFill/>
          </p:spPr>
        </p:pic>
        <p:pic>
          <p:nvPicPr>
            <p:cNvPr id="4100" name="Picture 4" descr="C:\Users\Maliha\Desktop\slides\cross-screen\filter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48402" y="1447800"/>
              <a:ext cx="2895598" cy="1930398"/>
            </a:xfrm>
            <a:prstGeom prst="rect">
              <a:avLst/>
            </a:prstGeom>
            <a:noFill/>
          </p:spPr>
        </p:pic>
        <p:sp>
          <p:nvSpPr>
            <p:cNvPr id="56" name="TextBox 55"/>
            <p:cNvSpPr txBox="1"/>
            <p:nvPr/>
          </p:nvSpPr>
          <p:spPr>
            <a:xfrm>
              <a:off x="16916400" y="1447800"/>
              <a:ext cx="2971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3200" b="1" dirty="0" smtClean="0">
                  <a:solidFill>
                    <a:srgbClr val="92D050"/>
                  </a:solidFill>
                </a:rPr>
                <a:t>Tomography</a:t>
              </a:r>
            </a:p>
          </p:txBody>
        </p:sp>
        <p:pic>
          <p:nvPicPr>
            <p:cNvPr id="4107" name="Picture 11" descr="C:\Users\Maliha\Desktop\psm\StarFilter\paper\img\starbucks.highlights.ax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5908000" y="2209800"/>
              <a:ext cx="1524000" cy="1238250"/>
            </a:xfrm>
            <a:prstGeom prst="rect">
              <a:avLst/>
            </a:prstGeom>
            <a:noFill/>
          </p:spPr>
        </p:pic>
        <p:pic>
          <p:nvPicPr>
            <p:cNvPr id="4104" name="Picture 8" descr="C:\Users\Maliha\Desktop\psm\StarFilter\paper\img\starbucks.reflo.ax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058400" y="2438400"/>
              <a:ext cx="1524000" cy="1238250"/>
            </a:xfrm>
            <a:prstGeom prst="rect">
              <a:avLst/>
            </a:prstGeom>
            <a:noFill/>
          </p:spPr>
        </p:pic>
        <p:pic>
          <p:nvPicPr>
            <p:cNvPr id="4101" name="Picture 5" descr="C:\Users\Maliha\Desktop\slides\cross-screen\filter_inset.jp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7391400" y="2743200"/>
              <a:ext cx="1066800" cy="1066800"/>
            </a:xfrm>
            <a:prstGeom prst="rect">
              <a:avLst/>
            </a:prstGeom>
            <a:noFill/>
          </p:spPr>
        </p:pic>
        <p:sp>
          <p:nvSpPr>
            <p:cNvPr id="19" name="Rectangle 18"/>
            <p:cNvSpPr/>
            <p:nvPr/>
          </p:nvSpPr>
          <p:spPr>
            <a:xfrm>
              <a:off x="7391400" y="2743200"/>
              <a:ext cx="1066800" cy="10668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20" name="Straight Connector 19"/>
            <p:cNvCxnSpPr/>
            <p:nvPr/>
          </p:nvCxnSpPr>
          <p:spPr>
            <a:xfrm rot="16200000" flipV="1">
              <a:off x="6286500" y="2705100"/>
              <a:ext cx="1752600" cy="4572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6934200" y="1752600"/>
              <a:ext cx="304800" cy="3048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23" name="Straight Connector 22"/>
            <p:cNvCxnSpPr/>
            <p:nvPr/>
          </p:nvCxnSpPr>
          <p:spPr>
            <a:xfrm rot="10800000">
              <a:off x="7239000" y="1752600"/>
              <a:ext cx="1219200" cy="9906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02" name="Picture 6" descr="C:\Users\Maliha\Desktop\psm\StarFilter\paper\img\starbucks.blurred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763000" y="3733800"/>
              <a:ext cx="2895600" cy="1628775"/>
            </a:xfrm>
            <a:prstGeom prst="rect">
              <a:avLst/>
            </a:prstGeom>
            <a:noFill/>
          </p:spPr>
        </p:pic>
        <p:sp>
          <p:nvSpPr>
            <p:cNvPr id="33" name="TextBox 32"/>
            <p:cNvSpPr txBox="1"/>
            <p:nvPr/>
          </p:nvSpPr>
          <p:spPr>
            <a:xfrm>
              <a:off x="8686800" y="5181600"/>
              <a:ext cx="2362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3600" b="1" dirty="0" smtClean="0">
                  <a:solidFill>
                    <a:schemeClr val="bg1"/>
                  </a:solidFill>
                </a:rPr>
                <a:t>Captured</a:t>
              </a:r>
              <a:endParaRPr lang="en-CA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058399" y="2438400"/>
              <a:ext cx="1528763" cy="1233488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35" name="Straight Connector 34"/>
            <p:cNvCxnSpPr/>
            <p:nvPr/>
          </p:nvCxnSpPr>
          <p:spPr>
            <a:xfrm rot="5400000">
              <a:off x="8939213" y="2809875"/>
              <a:ext cx="1490663" cy="7477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ctangle 35"/>
            <p:cNvSpPr/>
            <p:nvPr/>
          </p:nvSpPr>
          <p:spPr>
            <a:xfrm>
              <a:off x="9305925" y="3929063"/>
              <a:ext cx="304800" cy="2286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37" name="Straight Connector 36"/>
            <p:cNvCxnSpPr/>
            <p:nvPr/>
          </p:nvCxnSpPr>
          <p:spPr>
            <a:xfrm rot="10800000" flipV="1">
              <a:off x="9610727" y="3671888"/>
              <a:ext cx="1981198" cy="4810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ight Arrow 25"/>
            <p:cNvSpPr/>
            <p:nvPr/>
          </p:nvSpPr>
          <p:spPr>
            <a:xfrm>
              <a:off x="6248400" y="3733800"/>
              <a:ext cx="2438400" cy="609600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2" name="Right Arrow 41"/>
            <p:cNvSpPr/>
            <p:nvPr/>
          </p:nvSpPr>
          <p:spPr>
            <a:xfrm>
              <a:off x="13411200" y="5334000"/>
              <a:ext cx="762000" cy="609600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4106" name="Picture 10" descr="C:\Users\Maliha\Desktop\psm\StarFilter\paper\img\starbucks.recovered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249400" y="4800600"/>
              <a:ext cx="2980266" cy="1676400"/>
            </a:xfrm>
            <a:prstGeom prst="rect">
              <a:avLst/>
            </a:prstGeom>
            <a:noFill/>
          </p:spPr>
        </p:pic>
        <p:sp>
          <p:nvSpPr>
            <p:cNvPr id="50" name="Rectangle 49"/>
            <p:cNvSpPr/>
            <p:nvPr/>
          </p:nvSpPr>
          <p:spPr>
            <a:xfrm>
              <a:off x="25908000" y="2209800"/>
              <a:ext cx="1524000" cy="12192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51" name="Straight Connector 50"/>
            <p:cNvCxnSpPr/>
            <p:nvPr/>
          </p:nvCxnSpPr>
          <p:spPr>
            <a:xfrm rot="5400000">
              <a:off x="24757063" y="2551113"/>
              <a:ext cx="1492250" cy="809625"/>
            </a:xfrm>
            <a:prstGeom prst="lin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Rectangle 51"/>
            <p:cNvSpPr/>
            <p:nvPr/>
          </p:nvSpPr>
          <p:spPr>
            <a:xfrm>
              <a:off x="25098375" y="3700463"/>
              <a:ext cx="304800" cy="2286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53" name="Straight Connector 52"/>
            <p:cNvCxnSpPr/>
            <p:nvPr/>
          </p:nvCxnSpPr>
          <p:spPr>
            <a:xfrm rot="10800000" flipV="1">
              <a:off x="25403176" y="3428999"/>
              <a:ext cx="2028825" cy="498475"/>
            </a:xfrm>
            <a:prstGeom prst="lin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14173200" y="4267200"/>
              <a:ext cx="2362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3600" b="1" dirty="0" smtClean="0">
                  <a:solidFill>
                    <a:schemeClr val="bg1"/>
                  </a:solidFill>
                </a:rPr>
                <a:t>LDR part</a:t>
              </a:r>
              <a:endParaRPr lang="en-CA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43" name="Right Arrow 42"/>
            <p:cNvSpPr/>
            <p:nvPr/>
          </p:nvSpPr>
          <p:spPr>
            <a:xfrm>
              <a:off x="13411200" y="1752600"/>
              <a:ext cx="762000" cy="609600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1658600" y="2819400"/>
              <a:ext cx="18288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3200" b="1" dirty="0" smtClean="0">
                  <a:solidFill>
                    <a:srgbClr val="92D050"/>
                  </a:solidFill>
                </a:rPr>
                <a:t>L</a:t>
              </a:r>
              <a:r>
                <a:rPr lang="en-CA" sz="3200" b="1" baseline="-25000" dirty="0" smtClean="0">
                  <a:solidFill>
                    <a:srgbClr val="92D050"/>
                  </a:solidFill>
                </a:rPr>
                <a:t>1</a:t>
              </a:r>
              <a:r>
                <a:rPr lang="en-CA" sz="3200" b="1" dirty="0" smtClean="0">
                  <a:solidFill>
                    <a:srgbClr val="92D050"/>
                  </a:solidFill>
                </a:rPr>
                <a:t> </a:t>
              </a:r>
              <a:br>
                <a:rPr lang="en-CA" sz="3200" b="1" dirty="0" smtClean="0">
                  <a:solidFill>
                    <a:srgbClr val="92D050"/>
                  </a:solidFill>
                </a:rPr>
              </a:br>
              <a:r>
                <a:rPr lang="en-CA" sz="3200" b="1" dirty="0" smtClean="0">
                  <a:solidFill>
                    <a:srgbClr val="92D050"/>
                  </a:solidFill>
                </a:rPr>
                <a:t>Optimize</a:t>
              </a:r>
              <a:endParaRPr lang="en-CA" sz="3200" b="1" baseline="30000" dirty="0">
                <a:solidFill>
                  <a:srgbClr val="00B0F0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11734800" y="3810000"/>
              <a:ext cx="1676400" cy="304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13411200" y="1981200"/>
              <a:ext cx="304800" cy="3733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4249400" y="1295400"/>
              <a:ext cx="2971800" cy="1676400"/>
            </a:xfrm>
            <a:prstGeom prst="rect">
              <a:avLst/>
            </a:prstGeom>
            <a:solidFill>
              <a:schemeClr val="tx1">
                <a:lumMod val="95000"/>
                <a:lumOff val="5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4460200" y="5029200"/>
              <a:ext cx="2362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3600" b="1" dirty="0" smtClean="0">
                  <a:solidFill>
                    <a:schemeClr val="bg1"/>
                  </a:solidFill>
                </a:rPr>
                <a:t>Recovered</a:t>
              </a:r>
              <a:endParaRPr lang="en-CA" sz="3600" b="1" dirty="0">
                <a:solidFill>
                  <a:schemeClr val="bg1"/>
                </a:solidFill>
              </a:endParaRPr>
            </a:p>
          </p:txBody>
        </p:sp>
        <p:pic>
          <p:nvPicPr>
            <p:cNvPr id="60" name="Picture 10" descr="C:\Users\Maliha\Desktop\psm\StarFilter\paper\img\starbucks.recovered.png"/>
            <p:cNvPicPr>
              <a:picLocks noChangeAspect="1" noChangeArrowheads="1"/>
            </p:cNvPicPr>
            <p:nvPr/>
          </p:nvPicPr>
          <p:blipFill>
            <a:blip r:embed="rId10" cstate="print"/>
            <a:stretch>
              <a:fillRect/>
            </a:stretch>
          </p:blipFill>
          <p:spPr bwMode="auto">
            <a:xfrm>
              <a:off x="19888200" y="1295400"/>
              <a:ext cx="2980266" cy="1676399"/>
            </a:xfrm>
            <a:prstGeom prst="rect">
              <a:avLst/>
            </a:prstGeom>
            <a:noFill/>
          </p:spPr>
        </p:pic>
        <p:sp>
          <p:nvSpPr>
            <p:cNvPr id="61" name="Right Arrow 60"/>
            <p:cNvSpPr/>
            <p:nvPr/>
          </p:nvSpPr>
          <p:spPr>
            <a:xfrm>
              <a:off x="17297400" y="1828800"/>
              <a:ext cx="2514600" cy="609600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9812000" y="2819400"/>
              <a:ext cx="2362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3600" b="1" dirty="0" smtClean="0">
                  <a:solidFill>
                    <a:schemeClr val="bg1"/>
                  </a:solidFill>
                </a:rPr>
                <a:t>HDR part</a:t>
              </a:r>
              <a:endParaRPr lang="en-CA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 rot="2801020">
              <a:off x="16258082" y="2258518"/>
              <a:ext cx="795146" cy="8811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2" name="Rectangle 71"/>
            <p:cNvSpPr/>
            <p:nvPr/>
          </p:nvSpPr>
          <p:spPr>
            <a:xfrm rot="5400000">
              <a:off x="16258083" y="2258517"/>
              <a:ext cx="795146" cy="8811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3" name="Rectangle 72"/>
            <p:cNvSpPr/>
            <p:nvPr/>
          </p:nvSpPr>
          <p:spPr>
            <a:xfrm rot="19068271">
              <a:off x="16258082" y="2258518"/>
              <a:ext cx="795146" cy="8811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6258082" y="2258517"/>
              <a:ext cx="795146" cy="8811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173200" y="2819400"/>
              <a:ext cx="2362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3600" b="1" dirty="0" smtClean="0">
                  <a:solidFill>
                    <a:schemeClr val="bg1"/>
                  </a:solidFill>
                </a:rPr>
                <a:t>Glare</a:t>
              </a:r>
              <a:endParaRPr lang="en-CA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80" name="Right Arrow 79"/>
            <p:cNvSpPr/>
            <p:nvPr/>
          </p:nvSpPr>
          <p:spPr>
            <a:xfrm>
              <a:off x="23241000" y="4038600"/>
              <a:ext cx="1219200" cy="609600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17297400" y="5562600"/>
              <a:ext cx="6096000" cy="304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23088600" y="1985962"/>
              <a:ext cx="304800" cy="3881437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2936200" y="1981200"/>
              <a:ext cx="457200" cy="304800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4" name="Rectangle 83"/>
            <p:cNvSpPr/>
            <p:nvPr/>
          </p:nvSpPr>
          <p:spPr>
            <a:xfrm rot="2801020">
              <a:off x="14657882" y="1725118"/>
              <a:ext cx="795146" cy="8811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5" name="Rectangle 84"/>
            <p:cNvSpPr/>
            <p:nvPr/>
          </p:nvSpPr>
          <p:spPr>
            <a:xfrm rot="5400000">
              <a:off x="14657883" y="1725117"/>
              <a:ext cx="795146" cy="8811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6" name="Rectangle 85"/>
            <p:cNvSpPr/>
            <p:nvPr/>
          </p:nvSpPr>
          <p:spPr>
            <a:xfrm rot="19068271">
              <a:off x="14657882" y="1725118"/>
              <a:ext cx="795146" cy="8811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14657882" y="1725117"/>
              <a:ext cx="795146" cy="8811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8" name="Rectangle 87"/>
            <p:cNvSpPr/>
            <p:nvPr/>
          </p:nvSpPr>
          <p:spPr>
            <a:xfrm rot="19917320">
              <a:off x="14595802" y="1894060"/>
              <a:ext cx="2301662" cy="317064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A" sz="2400" dirty="0" smtClean="0">
                  <a:solidFill>
                    <a:schemeClr val="tx1"/>
                  </a:solidFill>
                </a:rPr>
                <a:t>replace</a:t>
              </a:r>
              <a:endParaRPr lang="en-CA" sz="2400" dirty="0">
                <a:solidFill>
                  <a:schemeClr val="tx1"/>
                </a:solidFill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5146000" y="1828800"/>
              <a:ext cx="2362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b="1" dirty="0" smtClean="0">
                  <a:solidFill>
                    <a:schemeClr val="bg1"/>
                  </a:solidFill>
                </a:rPr>
                <a:t>Virtual low exposure</a:t>
              </a:r>
              <a:endParaRPr lang="en-CA" b="1" dirty="0">
                <a:solidFill>
                  <a:schemeClr val="bg1"/>
                </a:solidFill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6172200" y="1066800"/>
              <a:ext cx="3352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400" b="1" dirty="0" smtClean="0">
                  <a:solidFill>
                    <a:schemeClr val="bg1"/>
                  </a:solidFill>
                </a:rPr>
                <a:t>Cross-screen filter</a:t>
              </a:r>
              <a:endParaRPr lang="en-CA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9296400" y="2057400"/>
              <a:ext cx="2362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b="1" dirty="0" smtClean="0">
                  <a:solidFill>
                    <a:schemeClr val="bg1"/>
                  </a:solidFill>
                </a:rPr>
                <a:t>Virtual low exposure</a:t>
              </a:r>
              <a:endParaRPr lang="en-CA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Overview</a:t>
            </a:r>
            <a:endParaRPr lang="en-CA" dirty="0"/>
          </a:p>
        </p:txBody>
      </p:sp>
      <p:grpSp>
        <p:nvGrpSpPr>
          <p:cNvPr id="3" name="Group 45"/>
          <p:cNvGrpSpPr/>
          <p:nvPr/>
        </p:nvGrpSpPr>
        <p:grpSpPr>
          <a:xfrm>
            <a:off x="3124200" y="1828800"/>
            <a:ext cx="3048000" cy="4075331"/>
            <a:chOff x="3124200" y="1828800"/>
            <a:chExt cx="3048000" cy="4075331"/>
          </a:xfrm>
        </p:grpSpPr>
        <p:grpSp>
          <p:nvGrpSpPr>
            <p:cNvPr id="4" name="Group 44"/>
            <p:cNvGrpSpPr/>
            <p:nvPr/>
          </p:nvGrpSpPr>
          <p:grpSpPr>
            <a:xfrm>
              <a:off x="4572000" y="2467428"/>
              <a:ext cx="1533525" cy="1219200"/>
              <a:chOff x="3657600" y="1524000"/>
              <a:chExt cx="1533525" cy="1219200"/>
            </a:xfrm>
          </p:grpSpPr>
          <p:pic>
            <p:nvPicPr>
              <p:cNvPr id="4099" name="Picture 3" descr="C:\Users\Maliha\Desktop\slides\refhiax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3657600" y="1524000"/>
                <a:ext cx="1533525" cy="1219200"/>
              </a:xfrm>
              <a:prstGeom prst="rect">
                <a:avLst/>
              </a:prstGeom>
              <a:noFill/>
            </p:spPr>
          </p:pic>
          <p:sp>
            <p:nvSpPr>
              <p:cNvPr id="44" name="Rectangle 43"/>
              <p:cNvSpPr/>
              <p:nvPr/>
            </p:nvSpPr>
            <p:spPr>
              <a:xfrm>
                <a:off x="3657600" y="1524000"/>
                <a:ext cx="1524000" cy="1219200"/>
              </a:xfrm>
              <a:prstGeom prst="rect">
                <a:avLst/>
              </a:prstGeom>
              <a:solidFill>
                <a:schemeClr val="tx1">
                  <a:alpha val="7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</p:grpSp>
        <p:pic>
          <p:nvPicPr>
            <p:cNvPr id="4098" name="Picture 2" descr="C:\Users\Maliha\Desktop\psm\StarFilter\paper\img\starbucks.refhi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200400" y="3733800"/>
              <a:ext cx="2971800" cy="1672314"/>
            </a:xfrm>
            <a:prstGeom prst="rect">
              <a:avLst/>
            </a:prstGeom>
            <a:noFill/>
          </p:spPr>
        </p:pic>
        <p:sp>
          <p:nvSpPr>
            <p:cNvPr id="7" name="TextBox 6"/>
            <p:cNvSpPr txBox="1"/>
            <p:nvPr/>
          </p:nvSpPr>
          <p:spPr>
            <a:xfrm>
              <a:off x="3124200" y="5257800"/>
              <a:ext cx="2362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3600" b="1" dirty="0" smtClean="0">
                  <a:solidFill>
                    <a:schemeClr val="bg1"/>
                  </a:solidFill>
                </a:rPr>
                <a:t>Scene</a:t>
              </a:r>
              <a:endParaRPr lang="en-CA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4571999" y="2466801"/>
              <a:ext cx="1524000" cy="12192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1" name="Straight Connector 10"/>
            <p:cNvCxnSpPr/>
            <p:nvPr/>
          </p:nvCxnSpPr>
          <p:spPr>
            <a:xfrm rot="5400000">
              <a:off x="3443201" y="2795501"/>
              <a:ext cx="1457499" cy="800099"/>
            </a:xfrm>
            <a:prstGeom prst="lin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3767136" y="3924126"/>
              <a:ext cx="304800" cy="2286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10800000" flipV="1">
              <a:off x="4071939" y="3686000"/>
              <a:ext cx="2024061" cy="466899"/>
            </a:xfrm>
            <a:prstGeom prst="lin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3810000" y="1828800"/>
              <a:ext cx="23622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b="1" dirty="0" smtClean="0">
                  <a:solidFill>
                    <a:schemeClr val="bg1"/>
                  </a:solidFill>
                </a:rPr>
                <a:t>LDR capture</a:t>
              </a:r>
              <a:br>
                <a:rPr lang="en-CA" b="1" dirty="0" smtClean="0">
                  <a:solidFill>
                    <a:schemeClr val="bg1"/>
                  </a:solidFill>
                </a:rPr>
              </a:br>
              <a:r>
                <a:rPr lang="en-CA" b="1" dirty="0" smtClean="0">
                  <a:solidFill>
                    <a:schemeClr val="bg1"/>
                  </a:solidFill>
                </a:rPr>
                <a:t>Virtual low exposure</a:t>
              </a:r>
              <a:endParaRPr lang="en-CA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65" name="Slide Number Placeholder 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43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ransition advTm="6355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10405E-6 L -0.32413 -0.00116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" y="-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486 L -0.325 -0.00394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5 -0.00394 L -0.93785 -0.00417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" y="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413 -0.00116 L -0.89149 -0.00116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93785 -0.00417 L -1.54618 -0.00023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4618 -0.00023 L -2.10451 -0.00023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28600" y="1371601"/>
            <a:ext cx="8686800" cy="2133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aseline="0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86800" cy="3352801"/>
          </a:xfrm>
        </p:spPr>
        <p:txBody>
          <a:bodyPr/>
          <a:lstStyle/>
          <a:p>
            <a:r>
              <a:rPr lang="en-US" dirty="0" smtClean="0"/>
              <a:t>98% Scene DR &lt; Sensor DR = 10</a:t>
            </a:r>
            <a:r>
              <a:rPr lang="en-US" baseline="30000" dirty="0" smtClean="0"/>
              <a:t>3.5</a:t>
            </a:r>
            <a:r>
              <a:rPr lang="en-US" dirty="0" smtClean="0"/>
              <a:t> (~12 f-stops)</a:t>
            </a:r>
          </a:p>
          <a:p>
            <a:pPr lvl="1">
              <a:buNone/>
            </a:pP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8600" y="31242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200" dirty="0" smtClean="0">
                <a:solidFill>
                  <a:srgbClr val="FF0000"/>
                </a:solidFill>
              </a:rPr>
              <a:t>Can it be done </a:t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>with one snapshot?</a:t>
            </a:r>
            <a:endParaRPr lang="en-US" sz="3200" dirty="0">
              <a:solidFill>
                <a:srgbClr val="FF0000"/>
              </a:solidFill>
            </a:endParaRPr>
          </a:p>
        </p:txBody>
      </p:sp>
      <p:graphicFrame>
        <p:nvGraphicFramePr>
          <p:cNvPr id="8" name="Chart 7"/>
          <p:cNvGraphicFramePr/>
          <p:nvPr/>
        </p:nvGraphicFramePr>
        <p:xfrm>
          <a:off x="3657600" y="1600200"/>
          <a:ext cx="5486400" cy="3886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953000" y="5410200"/>
            <a:ext cx="31242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 smtClean="0">
                <a:solidFill>
                  <a:schemeClr val="bg1"/>
                </a:solidFill>
              </a:rPr>
              <a:t>Dynamic range</a:t>
            </a:r>
            <a:endParaRPr lang="en-CA" b="1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44</a:t>
            </a:fld>
            <a:endParaRPr lang="en-US" dirty="0"/>
          </a:p>
        </p:txBody>
      </p:sp>
    </p:spTree>
  </p:cSld>
  <p:clrMapOvr>
    <a:masterClrMapping/>
  </p:clrMapOvr>
  <p:transition advTm="21014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4572000" y="32004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>
                <a:solidFill>
                  <a:srgbClr val="FF0000"/>
                </a:solidFill>
              </a:rPr>
              <a:t>+residual </a:t>
            </a:r>
            <a:r>
              <a:rPr lang="en-US" sz="3600" dirty="0" smtClean="0">
                <a:solidFill>
                  <a:schemeClr val="bg1"/>
                </a:solidFill>
              </a:rPr>
              <a:t>+ noise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562600" y="3276600"/>
            <a:ext cx="2438400" cy="60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4" name="Rectangle 43"/>
          <p:cNvSpPr/>
          <p:nvPr/>
        </p:nvSpPr>
        <p:spPr>
          <a:xfrm>
            <a:off x="7696200" y="3276600"/>
            <a:ext cx="1447800" cy="60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6106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4343400"/>
            <a:ext cx="25812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Glare estimation – complete formulation </a:t>
            </a:r>
            <a:endParaRPr lang="en-US" dirty="0"/>
          </a:p>
        </p:txBody>
      </p:sp>
      <p:sp>
        <p:nvSpPr>
          <p:cNvPr id="21" name="Content Placeholder 20"/>
          <p:cNvSpPr>
            <a:spLocks noGrp="1"/>
          </p:cNvSpPr>
          <p:nvPr>
            <p:ph idx="1"/>
          </p:nvPr>
        </p:nvSpPr>
        <p:spPr>
          <a:xfrm>
            <a:off x="9525000" y="4114800"/>
            <a:ext cx="8229600" cy="1782763"/>
          </a:xfrm>
        </p:spPr>
        <p:txBody>
          <a:bodyPr/>
          <a:lstStyle/>
          <a:p>
            <a:r>
              <a:rPr lang="en-US" dirty="0" smtClean="0"/>
              <a:t>We need </a:t>
            </a:r>
            <a:r>
              <a:rPr lang="en-US" b="1" i="1" u="sng" dirty="0" smtClean="0"/>
              <a:t>priors</a:t>
            </a:r>
            <a:r>
              <a:rPr lang="en-US" baseline="0" dirty="0" smtClean="0"/>
              <a:t> to decode information</a:t>
            </a:r>
            <a:endParaRPr lang="en-US" dirty="0"/>
          </a:p>
        </p:txBody>
      </p:sp>
      <p:grpSp>
        <p:nvGrpSpPr>
          <p:cNvPr id="3" name="Group 45"/>
          <p:cNvGrpSpPr/>
          <p:nvPr/>
        </p:nvGrpSpPr>
        <p:grpSpPr>
          <a:xfrm>
            <a:off x="76200" y="1219200"/>
            <a:ext cx="2819400" cy="2061865"/>
            <a:chOff x="0" y="1219200"/>
            <a:chExt cx="2819400" cy="2061865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219200"/>
              <a:ext cx="2819400" cy="2050473"/>
            </a:xfrm>
            <a:prstGeom prst="rect">
              <a:avLst/>
            </a:prstGeom>
            <a:noFill/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0" y="2819400"/>
              <a:ext cx="2819400" cy="461665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68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Captured   </a:t>
              </a:r>
              <a:r>
                <a:rPr lang="en-US" sz="2400" b="1" i="1" dirty="0" smtClean="0">
                  <a:solidFill>
                    <a:srgbClr val="FF68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</a:t>
              </a:r>
              <a:endParaRPr lang="en-US" sz="2400" b="1" i="1" dirty="0">
                <a:solidFill>
                  <a:srgbClr val="FF68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4" name="Group 40"/>
          <p:cNvGrpSpPr/>
          <p:nvPr/>
        </p:nvGrpSpPr>
        <p:grpSpPr>
          <a:xfrm>
            <a:off x="2743200" y="1219200"/>
            <a:ext cx="3276600" cy="2061865"/>
            <a:chOff x="2743200" y="1219200"/>
            <a:chExt cx="3276600" cy="2061865"/>
          </a:xfrm>
        </p:grpSpPr>
        <p:sp>
          <p:nvSpPr>
            <p:cNvPr id="23" name="TextBox 22"/>
            <p:cNvSpPr txBox="1"/>
            <p:nvPr/>
          </p:nvSpPr>
          <p:spPr>
            <a:xfrm>
              <a:off x="2743200" y="1752600"/>
              <a:ext cx="60960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chemeClr val="bg1"/>
                  </a:solidFill>
                </a:rPr>
                <a:t>=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00400" y="1219200"/>
              <a:ext cx="2801559" cy="2033588"/>
            </a:xfrm>
            <a:prstGeom prst="rect">
              <a:avLst/>
            </a:prstGeom>
            <a:noFill/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3200400" y="2819400"/>
              <a:ext cx="2819400" cy="461665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Original   </a:t>
              </a:r>
              <a:r>
                <a:rPr lang="en-US" sz="2400" b="1" i="1" dirty="0" smtClean="0">
                  <a:solidFill>
                    <a:srgbClr val="00B0F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</a:t>
              </a:r>
              <a:endParaRPr lang="en-US" sz="2400" b="1" i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5" name="Group 41"/>
          <p:cNvGrpSpPr/>
          <p:nvPr/>
        </p:nvGrpSpPr>
        <p:grpSpPr>
          <a:xfrm>
            <a:off x="5867400" y="1219200"/>
            <a:ext cx="3200400" cy="2061865"/>
            <a:chOff x="5943600" y="1219200"/>
            <a:chExt cx="3200400" cy="2061865"/>
          </a:xfrm>
        </p:grpSpPr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409319" y="1219200"/>
              <a:ext cx="2734681" cy="2020491"/>
            </a:xfrm>
            <a:prstGeom prst="rect">
              <a:avLst/>
            </a:prstGeom>
            <a:noFill/>
            <a:ln w="9525">
              <a:solidFill>
                <a:schemeClr val="bg1">
                  <a:lumMod val="95000"/>
                </a:schemeClr>
              </a:solidFill>
              <a:miter lim="800000"/>
              <a:headEnd/>
              <a:tailEnd/>
            </a:ln>
          </p:spPr>
        </p:pic>
        <p:sp>
          <p:nvSpPr>
            <p:cNvPr id="17" name="TextBox 16"/>
            <p:cNvSpPr txBox="1"/>
            <p:nvPr/>
          </p:nvSpPr>
          <p:spPr>
            <a:xfrm>
              <a:off x="6400800" y="2819400"/>
              <a:ext cx="2743200" cy="461665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Glare</a:t>
              </a:r>
              <a:endParaRPr lang="en-US" sz="2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943600" y="1752600"/>
              <a:ext cx="609600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dirty="0" smtClean="0">
                  <a:solidFill>
                    <a:schemeClr val="bg1"/>
                  </a:solidFill>
                </a:rPr>
                <a:t>+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28" name="Picture 2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6000" y="5638800"/>
            <a:ext cx="4905375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26"/>
          <p:cNvGrpSpPr/>
          <p:nvPr/>
        </p:nvGrpSpPr>
        <p:grpSpPr>
          <a:xfrm>
            <a:off x="1828800" y="609600"/>
            <a:ext cx="2590800" cy="1143000"/>
            <a:chOff x="1828800" y="609600"/>
            <a:chExt cx="2590800" cy="1143000"/>
          </a:xfrm>
        </p:grpSpPr>
        <p:sp>
          <p:nvSpPr>
            <p:cNvPr id="18" name="TextBox 17"/>
            <p:cNvSpPr txBox="1"/>
            <p:nvPr/>
          </p:nvSpPr>
          <p:spPr>
            <a:xfrm>
              <a:off x="1828800" y="609600"/>
              <a:ext cx="2590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C000"/>
                  </a:solidFill>
                </a:rPr>
                <a:t>Clipped</a:t>
              </a:r>
              <a:endParaRPr lang="en-US" sz="2400" b="1" dirty="0">
                <a:solidFill>
                  <a:srgbClr val="FFC000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rot="10800000" flipV="1">
              <a:off x="2057400" y="990600"/>
              <a:ext cx="1143000" cy="762000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0" y="2105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0" y="1076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0" y="1962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091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0" y="18288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094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46095" name="Rectangle 15"/>
          <p:cNvSpPr>
            <a:spLocks noChangeArrowheads="1"/>
          </p:cNvSpPr>
          <p:nvPr/>
        </p:nvSpPr>
        <p:spPr bwMode="auto">
          <a:xfrm>
            <a:off x="0" y="1076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6096" name="Picture 16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09600" y="7591425"/>
            <a:ext cx="8124826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33"/>
          <p:cNvSpPr/>
          <p:nvPr/>
        </p:nvSpPr>
        <p:spPr>
          <a:xfrm>
            <a:off x="1676399" y="7543800"/>
            <a:ext cx="1981201" cy="685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5" name="Rectangle 34"/>
          <p:cNvSpPr/>
          <p:nvPr/>
        </p:nvSpPr>
        <p:spPr>
          <a:xfrm>
            <a:off x="8458200" y="7543800"/>
            <a:ext cx="304800" cy="70757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6" name="Rectangle 35"/>
          <p:cNvSpPr/>
          <p:nvPr/>
        </p:nvSpPr>
        <p:spPr>
          <a:xfrm>
            <a:off x="3733800" y="7620000"/>
            <a:ext cx="802380" cy="6204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7" name="Rectangle 36"/>
          <p:cNvSpPr/>
          <p:nvPr/>
        </p:nvSpPr>
        <p:spPr>
          <a:xfrm>
            <a:off x="4572000" y="7467600"/>
            <a:ext cx="2514600" cy="7728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8" name="Rectangle 37"/>
          <p:cNvSpPr/>
          <p:nvPr/>
        </p:nvSpPr>
        <p:spPr>
          <a:xfrm>
            <a:off x="7239000" y="7543800"/>
            <a:ext cx="1219200" cy="6966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6098" name="Rectangle 1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46099" name="Rectangle 19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101" name="Rectangle 2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46102" name="Rectangle 22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6104" name="Rectangle 2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CA"/>
          </a:p>
        </p:txBody>
      </p:sp>
      <p:sp>
        <p:nvSpPr>
          <p:cNvPr id="46105" name="Rectangle 25"/>
          <p:cNvSpPr>
            <a:spLocks noChangeArrowheads="1"/>
          </p:cNvSpPr>
          <p:nvPr/>
        </p:nvSpPr>
        <p:spPr bwMode="auto">
          <a:xfrm>
            <a:off x="0" y="13144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Content Placeholder 13"/>
          <p:cNvSpPr txBox="1">
            <a:spLocks/>
          </p:cNvSpPr>
          <p:nvPr/>
        </p:nvSpPr>
        <p:spPr>
          <a:xfrm>
            <a:off x="381000" y="78486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Natural Images have edges and smooth regions</a:t>
            </a:r>
          </a:p>
        </p:txBody>
      </p:sp>
      <p:grpSp>
        <p:nvGrpSpPr>
          <p:cNvPr id="7" name="Group 63"/>
          <p:cNvGrpSpPr/>
          <p:nvPr/>
        </p:nvGrpSpPr>
        <p:grpSpPr>
          <a:xfrm>
            <a:off x="381000" y="8153400"/>
            <a:ext cx="8763000" cy="1184529"/>
            <a:chOff x="381000" y="7162800"/>
            <a:chExt cx="8763000" cy="1184529"/>
          </a:xfrm>
        </p:grpSpPr>
        <p:pic>
          <p:nvPicPr>
            <p:cNvPr id="65" name="Picture 3"/>
            <p:cNvPicPr>
              <a:picLocks noChangeAspect="1" noChangeArrowheads="1"/>
            </p:cNvPicPr>
            <p:nvPr/>
          </p:nvPicPr>
          <p:blipFill>
            <a:blip r:embed="rId9" cstate="print"/>
            <a:stretch>
              <a:fillRect/>
            </a:stretch>
          </p:blipFill>
          <p:spPr bwMode="auto">
            <a:xfrm>
              <a:off x="2352676" y="7584145"/>
              <a:ext cx="4124324" cy="7631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" name="Content Placeholder 13"/>
            <p:cNvSpPr txBox="1">
              <a:spLocks/>
            </p:cNvSpPr>
            <p:nvPr/>
          </p:nvSpPr>
          <p:spPr>
            <a:xfrm>
              <a:off x="381000" y="7162800"/>
              <a:ext cx="8229600" cy="6096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Gradients show a heavy-tailed distribution</a:t>
              </a:r>
            </a:p>
            <a:p>
              <a:pPr marL="342900" marR="0" lvl="0" indent="-34290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9" name="Content Placeholder 13"/>
            <p:cNvSpPr txBox="1">
              <a:spLocks/>
            </p:cNvSpPr>
            <p:nvPr/>
          </p:nvSpPr>
          <p:spPr>
            <a:xfrm>
              <a:off x="914400" y="7391400"/>
              <a:ext cx="8229600" cy="6096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/>
            <a:p>
              <a:pPr marL="342900" marR="0" lvl="0" indent="-342900" algn="r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[Levin et. al 2007]</a:t>
              </a:r>
            </a:p>
          </p:txBody>
        </p:sp>
      </p:grpSp>
      <p:grpSp>
        <p:nvGrpSpPr>
          <p:cNvPr id="8" name="Group 66"/>
          <p:cNvGrpSpPr/>
          <p:nvPr/>
        </p:nvGrpSpPr>
        <p:grpSpPr>
          <a:xfrm>
            <a:off x="945332" y="8991597"/>
            <a:ext cx="7253334" cy="1244119"/>
            <a:chOff x="1303023" y="5105403"/>
            <a:chExt cx="6489826" cy="1109490"/>
          </a:xfrm>
        </p:grpSpPr>
        <p:pic>
          <p:nvPicPr>
            <p:cNvPr id="68" name="Picture 4"/>
            <p:cNvPicPr>
              <a:picLocks noChangeAspect="1" noChangeArrowheads="1"/>
            </p:cNvPicPr>
            <p:nvPr/>
          </p:nvPicPr>
          <p:blipFill>
            <a:blip r:embed="rId10" cstate="print"/>
            <a:stretch>
              <a:fillRect/>
            </a:stretch>
          </p:blipFill>
          <p:spPr bwMode="auto">
            <a:xfrm>
              <a:off x="1303023" y="5105403"/>
              <a:ext cx="6489826" cy="11094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9" name="Rectangle 68"/>
            <p:cNvSpPr/>
            <p:nvPr/>
          </p:nvSpPr>
          <p:spPr>
            <a:xfrm>
              <a:off x="7615990" y="5581083"/>
              <a:ext cx="76200" cy="228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76" name="Content Placeholder 13"/>
          <p:cNvSpPr txBox="1">
            <a:spLocks/>
          </p:cNvSpPr>
          <p:nvPr/>
        </p:nvSpPr>
        <p:spPr>
          <a:xfrm>
            <a:off x="228600" y="8382000"/>
            <a:ext cx="8229600" cy="5865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</a:t>
            </a:r>
            <a:r>
              <a:rPr kumimoji="0" lang="en-US" sz="28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optimization in gradient domain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0" name="Slide Number Placeholder 9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76400" y="5257800"/>
            <a:ext cx="210502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590800" y="5181600"/>
            <a:ext cx="2190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" name="TextBox 100"/>
          <p:cNvSpPr txBox="1"/>
          <p:nvPr/>
        </p:nvSpPr>
        <p:spPr>
          <a:xfrm rot="20328177">
            <a:off x="461823" y="2005924"/>
            <a:ext cx="2330584" cy="461665"/>
          </a:xfrm>
          <a:prstGeom prst="rect">
            <a:avLst/>
          </a:prstGeom>
          <a:solidFill>
            <a:schemeClr val="bg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 smtClean="0"/>
              <a:t>Glare too dim</a:t>
            </a:r>
            <a:endParaRPr lang="en-CA" sz="2400" b="1" dirty="0"/>
          </a:p>
        </p:txBody>
      </p:sp>
    </p:spTree>
  </p:cSld>
  <p:clrMapOvr>
    <a:masterClrMapping/>
  </p:clrMapOvr>
  <p:transition advTm="1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69942E-6 L -0.00069 -0.27237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11" dur="500" fill="hold"/>
                                        <p:tgtEl>
                                          <p:spTgt spid="460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8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33295 L -0.00261 -0.61942 " pathEditMode="relative" rAng="0" ptsTypes="AA">
                                      <p:cBhvr>
                                        <p:cTn id="96" dur="500" fill="hold"/>
                                        <p:tgtEl>
                                          <p:spTgt spid="460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14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295  E" pathEditMode="relative" ptsTypes="">
                                      <p:cBhvr>
                                        <p:cTn id="9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33295 L 3.33333E-6 -0.51607 " pathEditMode="relative" rAng="0" ptsTypes="AA">
                                      <p:cBhvr>
                                        <p:cTn id="10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2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0555 L 3.33333E-6 -0.40555 " pathEditMode="relative" rAng="0" ptsTypes="AA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0555 L 3.33333E-6 -0.54428 " pathEditMode="relative" rAng="0" ptsTypes="AA">
                                      <p:cBhvr>
                                        <p:cTn id="1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9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0555 L 0.01667 -0.40347 " pathEditMode="relative" rAng="0" ptsTypes="AA">
                                      <p:cBhvr>
                                        <p:cTn id="11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40347 L 0.01667 -0.58659 " pathEditMode="relative" rAng="0" ptsTypes="AA">
                                      <p:cBhvr>
                                        <p:cTn id="12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2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67 -0.04439 L 0.01667 -0.55191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3" grpId="0" animBg="1"/>
      <p:bldP spid="44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63" grpId="0"/>
      <p:bldP spid="63" grpId="1"/>
      <p:bldP spid="63" grpId="2"/>
      <p:bldP spid="76" grpId="0"/>
      <p:bldP spid="76" grpId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581400" y="2819400"/>
            <a:ext cx="6629401" cy="4496971"/>
            <a:chOff x="4640585" y="2742029"/>
            <a:chExt cx="4579615" cy="3049171"/>
          </a:xfrm>
        </p:grpSpPr>
        <p:pic>
          <p:nvPicPr>
            <p:cNvPr id="11" name="Picture 2" descr="C:\Users\Maliha\Desktop\slides\cross-screen\filterimage.png"/>
            <p:cNvPicPr>
              <a:picLocks noChangeAspect="1" noChangeArrowheads="1"/>
            </p:cNvPicPr>
            <p:nvPr/>
          </p:nvPicPr>
          <p:blipFill>
            <a:blip r:embed="rId4" cstate="print">
              <a:lum bright="79000" contrast="89000"/>
            </a:blip>
            <a:srcRect/>
            <a:stretch>
              <a:fillRect/>
            </a:stretch>
          </p:blipFill>
          <p:spPr bwMode="auto">
            <a:xfrm>
              <a:off x="4640585" y="2742029"/>
              <a:ext cx="4579615" cy="3049171"/>
            </a:xfrm>
            <a:prstGeom prst="rect">
              <a:avLst/>
            </a:prstGeom>
            <a:noFill/>
          </p:spPr>
        </p:pic>
        <p:sp>
          <p:nvSpPr>
            <p:cNvPr id="9" name="TextBox 8"/>
            <p:cNvSpPr txBox="1"/>
            <p:nvPr/>
          </p:nvSpPr>
          <p:spPr>
            <a:xfrm>
              <a:off x="5903927" y="3982047"/>
              <a:ext cx="2362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A" b="1" dirty="0" smtClean="0">
                  <a:solidFill>
                    <a:schemeClr val="bg1"/>
                  </a:solidFill>
                </a:rPr>
                <a:t>Filter Profile</a:t>
              </a:r>
              <a:endParaRPr lang="en-CA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52400" y="4343400"/>
            <a:ext cx="70866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lvl="0" indent="-87313">
              <a:spcBef>
                <a:spcPct val="20000"/>
              </a:spcBef>
            </a:pP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3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Encode 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information!</a:t>
            </a:r>
          </a:p>
          <a:p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aseline="0" dirty="0" smtClean="0"/>
              <a:t>Motivation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90600"/>
            <a:ext cx="8610600" cy="5867400"/>
          </a:xfrm>
        </p:spPr>
        <p:txBody>
          <a:bodyPr>
            <a:normAutofit/>
          </a:bodyPr>
          <a:lstStyle/>
          <a:p>
            <a:r>
              <a:rPr lang="en-US" dirty="0" smtClean="0"/>
              <a:t>98% Scene DR &lt; Sensor DR = 10</a:t>
            </a:r>
            <a:r>
              <a:rPr lang="en-US" baseline="30000" dirty="0" smtClean="0"/>
              <a:t>3.5</a:t>
            </a:r>
            <a:r>
              <a:rPr lang="en-US" dirty="0" smtClean="0"/>
              <a:t> (~12 f-stops)</a:t>
            </a:r>
          </a:p>
          <a:p>
            <a:r>
              <a:rPr lang="en-US" dirty="0" smtClean="0"/>
              <a:t>HVS cannot capture details in highlights</a:t>
            </a:r>
          </a:p>
          <a:p>
            <a:pPr lvl="1"/>
            <a:r>
              <a:rPr lang="en-US" dirty="0" smtClean="0"/>
              <a:t>Accurate reconstruction not necessary</a:t>
            </a:r>
          </a:p>
          <a:p>
            <a:pPr lvl="1"/>
            <a:endParaRPr lang="en-US" sz="3200" dirty="0" smtClean="0"/>
          </a:p>
          <a:p>
            <a:pPr lvl="1"/>
            <a:endParaRPr lang="en-US" sz="3200" dirty="0" smtClean="0"/>
          </a:p>
          <a:p>
            <a:endParaRPr lang="en-CA" sz="3600" dirty="0" smtClean="0"/>
          </a:p>
          <a:p>
            <a:endParaRPr lang="en-CA" sz="3600" dirty="0" smtClean="0"/>
          </a:p>
          <a:p>
            <a:pPr>
              <a:buNone/>
            </a:pPr>
            <a:endParaRPr lang="en-CA" sz="1600" dirty="0" smtClean="0"/>
          </a:p>
        </p:txBody>
      </p:sp>
      <p:sp>
        <p:nvSpPr>
          <p:cNvPr id="12" name="Rectangle 11"/>
          <p:cNvSpPr/>
          <p:nvPr/>
        </p:nvSpPr>
        <p:spPr>
          <a:xfrm flipV="1">
            <a:off x="6934200" y="5257800"/>
            <a:ext cx="228600" cy="152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/>
          <p:cNvSpPr txBox="1"/>
          <p:nvPr/>
        </p:nvSpPr>
        <p:spPr>
          <a:xfrm>
            <a:off x="228600" y="3124200"/>
            <a:ext cx="6781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3200" dirty="0" smtClean="0">
                <a:solidFill>
                  <a:srgbClr val="FF0000"/>
                </a:solidFill>
              </a:rPr>
              <a:t>Can it be done </a:t>
            </a:r>
            <a:br>
              <a:rPr lang="en-US" sz="3200" dirty="0" smtClean="0">
                <a:solidFill>
                  <a:srgbClr val="FF0000"/>
                </a:solidFill>
              </a:rPr>
            </a:br>
            <a:r>
              <a:rPr lang="en-US" sz="3200" dirty="0" smtClean="0">
                <a:solidFill>
                  <a:srgbClr val="FF0000"/>
                </a:solidFill>
              </a:rPr>
              <a:t>with one snapshot?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91000" y="3657600"/>
            <a:ext cx="3810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Footer Placeholder 4"/>
          <p:cNvSpPr txBox="1">
            <a:spLocks/>
          </p:cNvSpPr>
          <p:nvPr/>
        </p:nvSpPr>
        <p:spPr>
          <a:xfrm>
            <a:off x="0" y="6629400"/>
            <a:ext cx="5029200" cy="228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CVPR 2011 | Glare Encoding of High  Dynamic Range Images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 flipV="1">
            <a:off x="3581400" y="2514600"/>
            <a:ext cx="304800" cy="228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Rectangle 16"/>
          <p:cNvSpPr/>
          <p:nvPr/>
        </p:nvSpPr>
        <p:spPr>
          <a:xfrm flipV="1">
            <a:off x="3200400" y="4876800"/>
            <a:ext cx="14478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Rectangle 17"/>
          <p:cNvSpPr/>
          <p:nvPr/>
        </p:nvSpPr>
        <p:spPr>
          <a:xfrm flipV="1">
            <a:off x="3200400" y="2743200"/>
            <a:ext cx="1447800" cy="381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46</a:t>
            </a:fld>
            <a:endParaRPr lang="en-US" dirty="0"/>
          </a:p>
        </p:txBody>
      </p:sp>
    </p:spTree>
    <p:custDataLst>
      <p:tags r:id="rId1"/>
    </p:custDataLst>
  </p:cSld>
  <p:clrMapOvr>
    <a:masterClrMapping/>
  </p:clrMapOvr>
  <p:transition advTm="8711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Motivation</a:t>
            </a:r>
            <a:endParaRPr lang="en-CA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28600" y="609600"/>
            <a:ext cx="8915400" cy="6248400"/>
          </a:xfrm>
        </p:spPr>
        <p:txBody>
          <a:bodyPr>
            <a:normAutofit/>
          </a:bodyPr>
          <a:lstStyle/>
          <a:p>
            <a:r>
              <a:rPr lang="en-CA" dirty="0" smtClean="0"/>
              <a:t>Good quality sensor dynamic range </a:t>
            </a:r>
            <a:r>
              <a:rPr lang="en-CA" dirty="0" smtClean="0">
                <a:latin typeface="Times New Roman"/>
                <a:cs typeface="Times New Roman"/>
              </a:rPr>
              <a:t>≈</a:t>
            </a:r>
            <a:r>
              <a:rPr lang="en-CA" dirty="0" smtClean="0"/>
              <a:t> 12 f-stops</a:t>
            </a:r>
          </a:p>
          <a:p>
            <a:r>
              <a:rPr lang="en-CA" dirty="0" smtClean="0"/>
              <a:t>Natural scenes mostly &lt;12 f-stops</a:t>
            </a:r>
          </a:p>
          <a:p>
            <a:pPr lvl="1"/>
            <a:r>
              <a:rPr lang="en-CA" dirty="0" smtClean="0"/>
              <a:t>Except 2–5% of the brightest pixels</a:t>
            </a:r>
          </a:p>
          <a:p>
            <a:r>
              <a:rPr lang="en-CA" dirty="0" smtClean="0"/>
              <a:t>For only 2–5% pixels: expensive HDR sensor is impractical</a:t>
            </a:r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  <a:p>
            <a:endParaRPr lang="en-CA" sz="1800" dirty="0" smtClean="0"/>
          </a:p>
          <a:p>
            <a:endParaRPr lang="en-CA" dirty="0" smtClean="0"/>
          </a:p>
          <a:p>
            <a:endParaRPr lang="en-CA" dirty="0" smtClean="0"/>
          </a:p>
          <a:p>
            <a:r>
              <a:rPr lang="en-CA" dirty="0" smtClean="0"/>
              <a:t>Our solution: </a:t>
            </a:r>
            <a:r>
              <a:rPr lang="en-CA" b="1" dirty="0" smtClean="0">
                <a:solidFill>
                  <a:srgbClr val="FFFF00"/>
                </a:solidFill>
              </a:rPr>
              <a:t>information encoding!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11" name="Chart 10"/>
          <p:cNvGraphicFramePr/>
          <p:nvPr/>
        </p:nvGraphicFramePr>
        <p:xfrm>
          <a:off x="2438400" y="2724090"/>
          <a:ext cx="6477000" cy="2895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257800" y="5543490"/>
            <a:ext cx="1371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b="1" dirty="0" smtClean="0">
                <a:solidFill>
                  <a:schemeClr val="bg1"/>
                </a:solidFill>
              </a:rPr>
              <a:t>F-stops</a:t>
            </a:r>
            <a:endParaRPr lang="en-CA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aliha\Documents\Nasa's dropbox\My Dropbox\Public\starfilter_images\starbucks.glare.ax.png"/>
          <p:cNvPicPr>
            <a:picLocks noChangeAspect="1" noChangeArrowheads="1"/>
          </p:cNvPicPr>
          <p:nvPr/>
        </p:nvPicPr>
        <p:blipFill>
          <a:blip r:embed="rId3" cstate="print">
            <a:lum bright="43000" contrast="53000"/>
          </a:blip>
          <a:srcRect/>
          <a:stretch>
            <a:fillRect/>
          </a:stretch>
        </p:blipFill>
        <p:spPr bwMode="auto">
          <a:xfrm>
            <a:off x="6096000" y="3886200"/>
            <a:ext cx="2667000" cy="21336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pic>
        <p:nvPicPr>
          <p:cNvPr id="1027" name="Picture 3" descr="C:\Users\Maliha\Documents\Nasa's dropbox\My Dropbox\Public\starfilter_images\starbucks.recovered.ax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3886200"/>
            <a:ext cx="2667000" cy="213360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Computational photography for HDRI</a:t>
            </a:r>
            <a:endParaRPr lang="en-CA" dirty="0"/>
          </a:p>
        </p:txBody>
      </p:sp>
      <p:pic>
        <p:nvPicPr>
          <p:cNvPr id="4" name="Picture 4" descr="C:\Users\Maliha\Desktop\slides\cross-screen\filt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72600" y="914400"/>
            <a:ext cx="2438400" cy="1625599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9448800" y="3810000"/>
            <a:ext cx="6208648" cy="623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9448800" y="4572000"/>
            <a:ext cx="2438400" cy="1649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 b="1" dirty="0" smtClean="0"/>
          </a:p>
          <a:p>
            <a:r>
              <a:rPr lang="en-CA" b="1" dirty="0" smtClean="0"/>
              <a:t>Optical</a:t>
            </a:r>
            <a:r>
              <a:rPr lang="en-CA" b="1" baseline="0" dirty="0" smtClean="0"/>
              <a:t> encoding</a:t>
            </a:r>
          </a:p>
          <a:p>
            <a:pPr lvl="1">
              <a:buFont typeface="Wingdings" pitchFamily="2" charset="2"/>
              <a:buChar char="§"/>
            </a:pPr>
            <a:r>
              <a:rPr lang="en-CA" b="1" dirty="0" smtClean="0">
                <a:solidFill>
                  <a:srgbClr val="00FF00"/>
                </a:solidFill>
              </a:rPr>
              <a:t>Glare</a:t>
            </a:r>
            <a:r>
              <a:rPr lang="en-CA" dirty="0" smtClean="0"/>
              <a:t> = encode(</a:t>
            </a:r>
            <a:r>
              <a:rPr lang="en-CA" b="1" dirty="0" smtClean="0">
                <a:solidFill>
                  <a:srgbClr val="00B0F0"/>
                </a:solidFill>
              </a:rPr>
              <a:t>intrinsic highlights</a:t>
            </a:r>
            <a:r>
              <a:rPr lang="en-CA" dirty="0" smtClean="0"/>
              <a:t>)</a:t>
            </a:r>
            <a:endParaRPr lang="en-CA" baseline="0" dirty="0" smtClean="0"/>
          </a:p>
          <a:p>
            <a:pPr lvl="1">
              <a:buFont typeface="Wingdings" pitchFamily="2" charset="2"/>
              <a:buChar char="§"/>
            </a:pPr>
            <a:r>
              <a:rPr lang="en-CA" b="1" baseline="0" dirty="0" smtClean="0">
                <a:solidFill>
                  <a:srgbClr val="FF68FF"/>
                </a:solidFill>
              </a:rPr>
              <a:t>Captured</a:t>
            </a:r>
            <a:r>
              <a:rPr lang="en-CA" b="1" dirty="0" smtClean="0">
                <a:solidFill>
                  <a:srgbClr val="FF68FF"/>
                </a:solidFill>
              </a:rPr>
              <a:t> image</a:t>
            </a:r>
            <a:r>
              <a:rPr lang="en-CA" b="1" dirty="0" smtClean="0"/>
              <a:t> </a:t>
            </a:r>
            <a:r>
              <a:rPr lang="en-CA" dirty="0" smtClean="0"/>
              <a:t>=</a:t>
            </a:r>
            <a:r>
              <a:rPr lang="en-CA" b="1" dirty="0" smtClean="0"/>
              <a:t> </a:t>
            </a:r>
            <a:r>
              <a:rPr lang="en-CA" b="1" dirty="0" smtClean="0">
                <a:solidFill>
                  <a:srgbClr val="00B0F0"/>
                </a:solidFill>
              </a:rPr>
              <a:t>intrinsic LDR</a:t>
            </a:r>
            <a:r>
              <a:rPr lang="en-CA" dirty="0" smtClean="0"/>
              <a:t> + </a:t>
            </a:r>
            <a:r>
              <a:rPr lang="en-CA" b="1" dirty="0" smtClean="0">
                <a:solidFill>
                  <a:srgbClr val="00FF00"/>
                </a:solidFill>
              </a:rPr>
              <a:t>glare</a:t>
            </a:r>
          </a:p>
          <a:p>
            <a:pPr lvl="1">
              <a:buFont typeface="Wingdings" pitchFamily="2" charset="2"/>
              <a:buChar char="§"/>
            </a:pPr>
            <a:endParaRPr lang="en-CA" b="1" baseline="0" dirty="0" smtClean="0"/>
          </a:p>
          <a:p>
            <a:pPr lvl="1">
              <a:buFont typeface="Wingdings" pitchFamily="2" charset="2"/>
              <a:buChar char="§"/>
            </a:pPr>
            <a:r>
              <a:rPr lang="en-CA" b="1" baseline="0" dirty="0" smtClean="0">
                <a:solidFill>
                  <a:srgbClr val="FFFF00"/>
                </a:solidFill>
              </a:rPr>
              <a:t>(highlights get clipped)</a:t>
            </a:r>
          </a:p>
          <a:p>
            <a:endParaRPr lang="en-CA" b="1" baseline="0" dirty="0" smtClean="0"/>
          </a:p>
          <a:p>
            <a:r>
              <a:rPr lang="en-CA" b="1" baseline="0" dirty="0" smtClean="0"/>
              <a:t>Computational decoding</a:t>
            </a:r>
          </a:p>
          <a:p>
            <a:pPr lvl="1">
              <a:buFont typeface="Wingdings" pitchFamily="2" charset="2"/>
              <a:buChar char="§"/>
            </a:pPr>
            <a:r>
              <a:rPr lang="en-CA" dirty="0" smtClean="0"/>
              <a:t>Estimate </a:t>
            </a:r>
            <a:r>
              <a:rPr lang="en-CA" b="1" dirty="0" smtClean="0">
                <a:solidFill>
                  <a:srgbClr val="00FF00"/>
                </a:solidFill>
              </a:rPr>
              <a:t>glare</a:t>
            </a:r>
            <a:r>
              <a:rPr lang="en-CA" b="1" dirty="0" smtClean="0"/>
              <a:t> </a:t>
            </a:r>
            <a:r>
              <a:rPr lang="en-CA" dirty="0" smtClean="0"/>
              <a:t>using priors</a:t>
            </a:r>
          </a:p>
          <a:p>
            <a:pPr lvl="1">
              <a:buFont typeface="Wingdings" pitchFamily="2" charset="2"/>
              <a:buChar char="§"/>
            </a:pPr>
            <a:r>
              <a:rPr lang="en-CA" b="1" dirty="0" smtClean="0">
                <a:solidFill>
                  <a:srgbClr val="00B0F0"/>
                </a:solidFill>
              </a:rPr>
              <a:t>Intrinsic LDR</a:t>
            </a:r>
            <a:r>
              <a:rPr lang="en-CA" b="1" dirty="0" smtClean="0"/>
              <a:t> </a:t>
            </a:r>
            <a:r>
              <a:rPr lang="en-CA" dirty="0" smtClean="0"/>
              <a:t>=</a:t>
            </a:r>
            <a:r>
              <a:rPr lang="en-CA" b="1" dirty="0" smtClean="0"/>
              <a:t> </a:t>
            </a:r>
            <a:r>
              <a:rPr lang="en-CA" b="1" dirty="0" smtClean="0">
                <a:solidFill>
                  <a:srgbClr val="FF68FF"/>
                </a:solidFill>
              </a:rPr>
              <a:t>captured image</a:t>
            </a:r>
            <a:r>
              <a:rPr lang="en-CA" dirty="0" smtClean="0"/>
              <a:t> – </a:t>
            </a:r>
            <a:r>
              <a:rPr lang="en-CA" b="1" dirty="0" smtClean="0">
                <a:solidFill>
                  <a:srgbClr val="00FF00"/>
                </a:solidFill>
              </a:rPr>
              <a:t>glare</a:t>
            </a:r>
          </a:p>
          <a:p>
            <a:pPr lvl="1">
              <a:buFont typeface="Wingdings" pitchFamily="2" charset="2"/>
              <a:buChar char="§"/>
            </a:pPr>
            <a:r>
              <a:rPr lang="en-CA" b="1" dirty="0" smtClean="0">
                <a:solidFill>
                  <a:srgbClr val="00B0F0"/>
                </a:solidFill>
              </a:rPr>
              <a:t>Intrinsic highlights</a:t>
            </a:r>
            <a:r>
              <a:rPr lang="en-CA" b="1" dirty="0" smtClean="0"/>
              <a:t> </a:t>
            </a:r>
            <a:r>
              <a:rPr lang="en-CA" dirty="0" smtClean="0"/>
              <a:t>= decode(</a:t>
            </a:r>
            <a:r>
              <a:rPr lang="en-CA" b="1" dirty="0" smtClean="0">
                <a:solidFill>
                  <a:srgbClr val="00FF00"/>
                </a:solidFill>
              </a:rPr>
              <a:t>glare</a:t>
            </a:r>
            <a:r>
              <a:rPr lang="en-CA" dirty="0" smtClean="0"/>
              <a:t>)</a:t>
            </a:r>
            <a:endParaRPr lang="en-CA" dirty="0"/>
          </a:p>
        </p:txBody>
      </p:sp>
      <p:pic>
        <p:nvPicPr>
          <p:cNvPr id="11" name="Picture 3" descr="C:\Users\Maliha\Desktop\psm\StarFilter\paper\img\starbucks.highlights.ax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096000" y="1066800"/>
            <a:ext cx="2667000" cy="2133599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12" name="Picture 3" descr="C:\Users\Maliha\Desktop\psm\StarFilter\paper\img\starbucks.highlights.ax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96000" y="3886200"/>
            <a:ext cx="2667000" cy="21335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grpSp>
        <p:nvGrpSpPr>
          <p:cNvPr id="13" name="Group 12"/>
          <p:cNvGrpSpPr/>
          <p:nvPr/>
        </p:nvGrpSpPr>
        <p:grpSpPr>
          <a:xfrm>
            <a:off x="4267200" y="2286000"/>
            <a:ext cx="2895600" cy="762942"/>
            <a:chOff x="2514600" y="993184"/>
            <a:chExt cx="2895600" cy="762942"/>
          </a:xfrm>
        </p:grpSpPr>
        <p:cxnSp>
          <p:nvCxnSpPr>
            <p:cNvPr id="16" name="Straight Arrow Connector 15"/>
            <p:cNvCxnSpPr/>
            <p:nvPr/>
          </p:nvCxnSpPr>
          <p:spPr>
            <a:xfrm flipV="1">
              <a:off x="2514600" y="993184"/>
              <a:ext cx="2895600" cy="762942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2514600" y="993184"/>
              <a:ext cx="2819400" cy="762941"/>
            </a:xfrm>
            <a:prstGeom prst="straightConnector1">
              <a:avLst/>
            </a:prstGeom>
            <a:ln w="25400">
              <a:solidFill>
                <a:srgbClr val="FFFF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ransition advTm="3404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762000" y="1832375"/>
            <a:ext cx="3352800" cy="2168098"/>
            <a:chOff x="762000" y="990600"/>
            <a:chExt cx="3352800" cy="2168098"/>
          </a:xfrm>
        </p:grpSpPr>
        <p:pic>
          <p:nvPicPr>
            <p:cNvPr id="6" name="Picture 4" descr="C:\Users\Maliha\Desktop\slides\cross-screen\filter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38200" y="990600"/>
              <a:ext cx="3200403" cy="2133601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64" name="TextBox 63"/>
            <p:cNvSpPr txBox="1"/>
            <p:nvPr/>
          </p:nvSpPr>
          <p:spPr>
            <a:xfrm>
              <a:off x="762000" y="2743200"/>
              <a:ext cx="3352800" cy="41549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100" dirty="0" smtClean="0">
                  <a:solidFill>
                    <a:schemeClr val="bg1"/>
                  </a:solidFill>
                </a:rPr>
                <a:t>Common photographic filter</a:t>
              </a:r>
              <a:endParaRPr lang="en-CA" sz="2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4953000" y="728838"/>
            <a:ext cx="3276601" cy="3268060"/>
            <a:chOff x="5181600" y="47625"/>
            <a:chExt cx="3124201" cy="3187273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81601" y="47625"/>
              <a:ext cx="3124200" cy="31242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65" name="TextBox 64"/>
            <p:cNvSpPr txBox="1"/>
            <p:nvPr/>
          </p:nvSpPr>
          <p:spPr>
            <a:xfrm>
              <a:off x="5181600" y="2819400"/>
              <a:ext cx="3124200" cy="41549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CA" sz="2100" dirty="0" smtClean="0">
                  <a:solidFill>
                    <a:schemeClr val="bg1"/>
                  </a:solidFill>
                </a:rPr>
                <a:t>Point spread function</a:t>
              </a:r>
              <a:endParaRPr lang="en-CA" sz="21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</p:spPr>
        <p:txBody>
          <a:bodyPr>
            <a:normAutofit fontScale="90000"/>
          </a:bodyPr>
          <a:lstStyle/>
          <a:p>
            <a:r>
              <a:rPr lang="en-CA" dirty="0" smtClean="0"/>
              <a:t>Cross-screen filter to the rescue</a:t>
            </a:r>
            <a:endParaRPr lang="en-C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53600" y="1181073"/>
            <a:ext cx="664845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Group 12"/>
          <p:cNvGrpSpPr/>
          <p:nvPr/>
        </p:nvGrpSpPr>
        <p:grpSpPr>
          <a:xfrm>
            <a:off x="1905000" y="1447800"/>
            <a:ext cx="2590800" cy="1464455"/>
            <a:chOff x="6934200" y="702976"/>
            <a:chExt cx="2344056" cy="1354424"/>
          </a:xfrm>
        </p:grpSpPr>
        <p:pic>
          <p:nvPicPr>
            <p:cNvPr id="7" name="Picture 5" descr="C:\Users\Maliha\Desktop\slides\cross-screen\filter_inset.jpg"/>
            <p:cNvPicPr>
              <a:picLocks noChangeAspect="1" noChangeArrowheads="1"/>
            </p:cNvPicPr>
            <p:nvPr/>
          </p:nvPicPr>
          <p:blipFill>
            <a:blip r:embed="rId6" cstate="print">
              <a:lum bright="-20000" contrast="46000"/>
            </a:blip>
            <a:srcRect/>
            <a:stretch>
              <a:fillRect/>
            </a:stretch>
          </p:blipFill>
          <p:spPr bwMode="auto">
            <a:xfrm>
              <a:off x="7968342" y="702976"/>
              <a:ext cx="1309914" cy="1268546"/>
            </a:xfrm>
            <a:prstGeom prst="rect">
              <a:avLst/>
            </a:prstGeom>
            <a:noFill/>
          </p:spPr>
        </p:pic>
        <p:sp>
          <p:nvSpPr>
            <p:cNvPr id="8" name="Rectangle 7"/>
            <p:cNvSpPr/>
            <p:nvPr/>
          </p:nvSpPr>
          <p:spPr>
            <a:xfrm>
              <a:off x="7968342" y="702977"/>
              <a:ext cx="1309914" cy="1268546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9" name="Straight Connector 8"/>
            <p:cNvCxnSpPr/>
            <p:nvPr/>
          </p:nvCxnSpPr>
          <p:spPr>
            <a:xfrm rot="10800000" flipV="1">
              <a:off x="7239003" y="1971521"/>
              <a:ext cx="2039253" cy="85878"/>
            </a:xfrm>
            <a:prstGeom prst="lin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angle 9"/>
            <p:cNvSpPr/>
            <p:nvPr/>
          </p:nvSpPr>
          <p:spPr>
            <a:xfrm>
              <a:off x="6934200" y="1752600"/>
              <a:ext cx="304800" cy="3048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1" name="Straight Connector 10"/>
            <p:cNvCxnSpPr/>
            <p:nvPr/>
          </p:nvCxnSpPr>
          <p:spPr>
            <a:xfrm rot="10800000" flipV="1">
              <a:off x="6934202" y="702976"/>
              <a:ext cx="1034141" cy="1049624"/>
            </a:xfrm>
            <a:prstGeom prst="lin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/>
          <p:cNvGrpSpPr/>
          <p:nvPr/>
        </p:nvGrpSpPr>
        <p:grpSpPr>
          <a:xfrm>
            <a:off x="0" y="4229073"/>
            <a:ext cx="4114800" cy="2320498"/>
            <a:chOff x="228600" y="4038600"/>
            <a:chExt cx="4114800" cy="2320498"/>
          </a:xfrm>
        </p:grpSpPr>
        <p:pic>
          <p:nvPicPr>
            <p:cNvPr id="18" name="Picture 2" descr="C:\Users\Maliha\Desktop\psm\StarFilter\paper\img\starbucks.refhi.pn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28600" y="4038600"/>
              <a:ext cx="4062356" cy="2286000"/>
            </a:xfrm>
            <a:prstGeom prst="rect">
              <a:avLst/>
            </a:prstGeom>
            <a:noFill/>
            <a:ln>
              <a:solidFill>
                <a:schemeClr val="bg1">
                  <a:lumMod val="95000"/>
                </a:schemeClr>
              </a:solidFill>
            </a:ln>
          </p:spPr>
        </p:pic>
        <p:sp>
          <p:nvSpPr>
            <p:cNvPr id="19" name="TextBox 18"/>
            <p:cNvSpPr txBox="1"/>
            <p:nvPr/>
          </p:nvSpPr>
          <p:spPr>
            <a:xfrm>
              <a:off x="228600" y="5943600"/>
              <a:ext cx="4114800" cy="41549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CA" sz="2100" dirty="0" smtClean="0">
                  <a:solidFill>
                    <a:schemeClr val="bg1"/>
                  </a:solidFill>
                </a:rPr>
                <a:t>Scene</a:t>
              </a:r>
              <a:endParaRPr lang="en-CA" sz="21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4143829" y="4232702"/>
            <a:ext cx="4876800" cy="2320498"/>
            <a:chOff x="3886200" y="4038600"/>
            <a:chExt cx="4876800" cy="2320498"/>
          </a:xfrm>
        </p:grpSpPr>
        <p:grpSp>
          <p:nvGrpSpPr>
            <p:cNvPr id="59" name="Group 58"/>
            <p:cNvGrpSpPr/>
            <p:nvPr/>
          </p:nvGrpSpPr>
          <p:grpSpPr>
            <a:xfrm>
              <a:off x="4648200" y="4038600"/>
              <a:ext cx="4114800" cy="2320498"/>
              <a:chOff x="4648200" y="4038600"/>
              <a:chExt cx="4114800" cy="2320498"/>
            </a:xfrm>
          </p:grpSpPr>
          <p:pic>
            <p:nvPicPr>
              <p:cNvPr id="50" name="Picture 6" descr="C:\Users\Maliha\Desktop\psm\StarFilter\paper\img\starbucks.blurred.png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648200" y="4038600"/>
                <a:ext cx="4064000" cy="2286000"/>
              </a:xfrm>
              <a:prstGeom prst="rect">
                <a:avLst/>
              </a:prstGeom>
              <a:noFill/>
              <a:ln>
                <a:solidFill>
                  <a:schemeClr val="bg1">
                    <a:lumMod val="95000"/>
                  </a:schemeClr>
                </a:solidFill>
              </a:ln>
            </p:spPr>
          </p:pic>
          <p:sp>
            <p:nvSpPr>
              <p:cNvPr id="57" name="TextBox 56"/>
              <p:cNvSpPr txBox="1"/>
              <p:nvPr/>
            </p:nvSpPr>
            <p:spPr>
              <a:xfrm>
                <a:off x="4648200" y="5943600"/>
                <a:ext cx="4114800" cy="415498"/>
              </a:xfrm>
              <a:prstGeom prst="rect">
                <a:avLst/>
              </a:prstGeom>
              <a:solidFill>
                <a:schemeClr val="tx1">
                  <a:alpha val="5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CA" sz="2100" dirty="0" smtClean="0">
                    <a:solidFill>
                      <a:schemeClr val="bg1"/>
                    </a:solidFill>
                  </a:rPr>
                  <a:t>Captured</a:t>
                </a:r>
                <a:endParaRPr lang="en-CA" sz="21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2" name="Right Arrow 61"/>
            <p:cNvSpPr/>
            <p:nvPr/>
          </p:nvSpPr>
          <p:spPr>
            <a:xfrm>
              <a:off x="3886200" y="5257800"/>
              <a:ext cx="762000" cy="609600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5667829" y="4114800"/>
            <a:ext cx="3393831" cy="1676401"/>
            <a:chOff x="5410200" y="3920698"/>
            <a:chExt cx="3393831" cy="1676401"/>
          </a:xfrm>
        </p:grpSpPr>
        <p:pic>
          <p:nvPicPr>
            <p:cNvPr id="56" name="Picture 8" descr="C:\Users\Maliha\Desktop\psm\StarFilter\paper\img\starbucks.reflo.ax.png"/>
            <p:cNvPicPr>
              <a:picLocks noChangeAspect="1" noChangeArrowheads="1"/>
            </p:cNvPicPr>
            <p:nvPr/>
          </p:nvPicPr>
          <p:blipFill>
            <a:blip r:embed="rId9" cstate="print">
              <a:lum contrast="44000"/>
            </a:blip>
            <a:stretch>
              <a:fillRect/>
            </a:stretch>
          </p:blipFill>
          <p:spPr bwMode="auto">
            <a:xfrm>
              <a:off x="6752771" y="3920698"/>
              <a:ext cx="2051260" cy="1676401"/>
            </a:xfrm>
            <a:prstGeom prst="rect">
              <a:avLst/>
            </a:prstGeom>
            <a:noFill/>
          </p:spPr>
        </p:pic>
        <p:sp>
          <p:nvSpPr>
            <p:cNvPr id="52" name="Rectangle 51"/>
            <p:cNvSpPr/>
            <p:nvPr/>
          </p:nvSpPr>
          <p:spPr>
            <a:xfrm>
              <a:off x="6752770" y="3920698"/>
              <a:ext cx="2040611" cy="16764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53" name="Straight Connector 52"/>
            <p:cNvCxnSpPr/>
            <p:nvPr/>
          </p:nvCxnSpPr>
          <p:spPr>
            <a:xfrm rot="10800000" flipV="1">
              <a:off x="5410203" y="3920698"/>
              <a:ext cx="1342569" cy="3465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/>
            <p:cNvSpPr/>
            <p:nvPr/>
          </p:nvSpPr>
          <p:spPr>
            <a:xfrm>
              <a:off x="5410200" y="4267200"/>
              <a:ext cx="457200" cy="3810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55" name="Straight Connector 54"/>
            <p:cNvCxnSpPr/>
            <p:nvPr/>
          </p:nvCxnSpPr>
          <p:spPr>
            <a:xfrm rot="10800000">
              <a:off x="5410205" y="4648200"/>
              <a:ext cx="1342567" cy="948898"/>
            </a:xfrm>
            <a:prstGeom prst="lin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Slide Number Placeholder 6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7" name="Content Placeholder 36"/>
          <p:cNvSpPr>
            <a:spLocks noGrp="1"/>
          </p:cNvSpPr>
          <p:nvPr>
            <p:ph idx="1"/>
          </p:nvPr>
        </p:nvSpPr>
        <p:spPr>
          <a:xfrm>
            <a:off x="228600" y="457200"/>
            <a:ext cx="8686800" cy="1066800"/>
          </a:xfrm>
        </p:spPr>
        <p:txBody>
          <a:bodyPr/>
          <a:lstStyle/>
          <a:p>
            <a:r>
              <a:rPr lang="en-CA" b="1" dirty="0" smtClean="0">
                <a:solidFill>
                  <a:srgbClr val="FFFF00"/>
                </a:solidFill>
              </a:rPr>
              <a:t>No camera modification</a:t>
            </a:r>
          </a:p>
          <a:p>
            <a:r>
              <a:rPr lang="en-CA" b="1" dirty="0" smtClean="0">
                <a:solidFill>
                  <a:srgbClr val="FFFF00"/>
                </a:solidFill>
              </a:rPr>
              <a:t>Off-the-shelf</a:t>
            </a:r>
            <a:r>
              <a:rPr lang="en-CA" baseline="0" dirty="0" smtClean="0"/>
              <a:t> filter</a:t>
            </a:r>
          </a:p>
        </p:txBody>
      </p:sp>
      <p:grpSp>
        <p:nvGrpSpPr>
          <p:cNvPr id="61" name="Group 60"/>
          <p:cNvGrpSpPr/>
          <p:nvPr/>
        </p:nvGrpSpPr>
        <p:grpSpPr>
          <a:xfrm>
            <a:off x="762000" y="4114799"/>
            <a:ext cx="3429000" cy="1676402"/>
            <a:chOff x="990600" y="3924326"/>
            <a:chExt cx="3429000" cy="1676402"/>
          </a:xfrm>
        </p:grpSpPr>
        <p:pic>
          <p:nvPicPr>
            <p:cNvPr id="25" name="Picture 3" descr="C:\Users\Maliha\Desktop\slides\refhiax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286000" y="3924327"/>
              <a:ext cx="2133600" cy="1676400"/>
            </a:xfrm>
            <a:prstGeom prst="rect">
              <a:avLst/>
            </a:prstGeom>
            <a:noFill/>
          </p:spPr>
        </p:pic>
        <p:sp>
          <p:nvSpPr>
            <p:cNvPr id="20" name="Rectangle 19"/>
            <p:cNvSpPr/>
            <p:nvPr/>
          </p:nvSpPr>
          <p:spPr>
            <a:xfrm>
              <a:off x="2286000" y="3924327"/>
              <a:ext cx="2133600" cy="16764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21" name="Straight Connector 20"/>
            <p:cNvCxnSpPr/>
            <p:nvPr/>
          </p:nvCxnSpPr>
          <p:spPr>
            <a:xfrm rot="10800000" flipV="1">
              <a:off x="990600" y="3924326"/>
              <a:ext cx="1295400" cy="342871"/>
            </a:xfrm>
            <a:prstGeom prst="lin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990600" y="4267200"/>
              <a:ext cx="457200" cy="381000"/>
            </a:xfrm>
            <a:prstGeom prst="rect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23" name="Straight Connector 22"/>
            <p:cNvCxnSpPr/>
            <p:nvPr/>
          </p:nvCxnSpPr>
          <p:spPr>
            <a:xfrm rot="10800000">
              <a:off x="990600" y="4648201"/>
              <a:ext cx="1295400" cy="952527"/>
            </a:xfrm>
            <a:prstGeom prst="lin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ransition advTm="3884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Cross-screen filter to the rescue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09600"/>
            <a:ext cx="8686800" cy="5943600"/>
          </a:xfrm>
        </p:spPr>
        <p:txBody>
          <a:bodyPr>
            <a:normAutofit/>
          </a:bodyPr>
          <a:lstStyle/>
          <a:p>
            <a:endParaRPr lang="en-CA" dirty="0" smtClean="0"/>
          </a:p>
          <a:p>
            <a:endParaRPr lang="en-CA" sz="1100" dirty="0" smtClean="0"/>
          </a:p>
          <a:p>
            <a:endParaRPr lang="en-CA" dirty="0" smtClean="0"/>
          </a:p>
          <a:p>
            <a:endParaRPr lang="en-CA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8</a:t>
            </a:fld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4953000" y="728838"/>
            <a:ext cx="3276601" cy="3268060"/>
            <a:chOff x="5181600" y="47625"/>
            <a:chExt cx="3124201" cy="3187273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81601" y="47625"/>
              <a:ext cx="3124200" cy="31242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5181600" y="2819400"/>
              <a:ext cx="3124200" cy="415498"/>
            </a:xfrm>
            <a:prstGeom prst="rect">
              <a:avLst/>
            </a:pr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CA" sz="2100" dirty="0" smtClean="0">
                  <a:solidFill>
                    <a:schemeClr val="bg1"/>
                  </a:solidFill>
                </a:rPr>
                <a:t>Point spread function</a:t>
              </a:r>
              <a:endParaRPr lang="en-CA" sz="210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Content Placeholder 36"/>
          <p:cNvSpPr txBox="1">
            <a:spLocks/>
          </p:cNvSpPr>
          <p:nvPr/>
        </p:nvSpPr>
        <p:spPr>
          <a:xfrm>
            <a:off x="228600" y="457200"/>
            <a:ext cx="86868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CA" sz="2800" b="1" dirty="0" smtClean="0">
                <a:solidFill>
                  <a:srgbClr val="FFFF00"/>
                </a:solidFill>
              </a:rPr>
              <a:t>No camera modification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CA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Off-the-shelf</a:t>
            </a:r>
            <a:r>
              <a:rPr kumimoji="0" lang="en-CA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filter</a:t>
            </a: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800" dirty="0" smtClean="0">
                <a:solidFill>
                  <a:prstClr val="white"/>
                </a:solidFill>
              </a:rPr>
              <a:t>Blur strong yet </a:t>
            </a:r>
            <a:r>
              <a:rPr lang="en-CA" sz="2800" b="1" dirty="0" smtClean="0">
                <a:solidFill>
                  <a:srgbClr val="FFFF00"/>
                </a:solidFill>
              </a:rPr>
              <a:t>invertible</a:t>
            </a:r>
          </a:p>
          <a:p>
            <a:pPr marL="742950" lvl="1" indent="-285750">
              <a:spcBef>
                <a:spcPct val="20000"/>
              </a:spcBef>
              <a:buFont typeface="Arial" pitchFamily="34" charset="0"/>
              <a:buChar char="–"/>
            </a:pPr>
            <a:r>
              <a:rPr lang="en-CA" sz="2400" dirty="0" smtClean="0">
                <a:solidFill>
                  <a:prstClr val="white"/>
                </a:solidFill>
              </a:rPr>
              <a:t>“Easy” to </a:t>
            </a:r>
            <a:r>
              <a:rPr lang="en-CA" sz="2400" dirty="0" err="1" smtClean="0">
                <a:solidFill>
                  <a:prstClr val="white"/>
                </a:solidFill>
              </a:rPr>
              <a:t>deconvolve</a:t>
            </a:r>
            <a:endParaRPr lang="en-CA" sz="2400" dirty="0" smtClean="0">
              <a:solidFill>
                <a:prstClr val="white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endParaRPr lang="en-CA" sz="1200" dirty="0" smtClean="0">
              <a:solidFill>
                <a:prstClr val="white"/>
              </a:solidFill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</a:pPr>
            <a:r>
              <a:rPr lang="en-CA" sz="2800" b="1" dirty="0" smtClean="0">
                <a:solidFill>
                  <a:srgbClr val="FFFF00"/>
                </a:solidFill>
              </a:rPr>
              <a:t>Tomography</a:t>
            </a:r>
            <a:r>
              <a:rPr lang="en-CA" sz="2800" dirty="0" smtClean="0">
                <a:solidFill>
                  <a:prstClr val="white"/>
                </a:solidFill>
              </a:rPr>
              <a:t>, </a:t>
            </a:r>
            <a:br>
              <a:rPr lang="en-CA" sz="2800" dirty="0" smtClean="0">
                <a:solidFill>
                  <a:prstClr val="white"/>
                </a:solidFill>
              </a:rPr>
            </a:br>
            <a:r>
              <a:rPr lang="en-CA" sz="2800" dirty="0" smtClean="0">
                <a:solidFill>
                  <a:prstClr val="white"/>
                </a:solidFill>
              </a:rPr>
              <a:t>instead of deconvolution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CA" sz="28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custDataLst>
      <p:tags r:id="rId1"/>
    </p:custDataLst>
  </p:cSld>
  <p:clrMapOvr>
    <a:masterClrMapping/>
  </p:clrMapOvr>
  <p:transition advTm="17832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Content Placeholder 6" descr="glar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8276" y="1981200"/>
            <a:ext cx="7091406" cy="4648200"/>
          </a:xfrm>
          <a:prstGeom prst="rect">
            <a:avLst/>
          </a:prstGeom>
        </p:spPr>
      </p:pic>
      <p:pic>
        <p:nvPicPr>
          <p:cNvPr id="35" name="Content Placeholder 6" descr="glare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18276" y="1981200"/>
            <a:ext cx="7091406" cy="4648199"/>
          </a:xfrm>
          <a:prstGeom prst="rect">
            <a:avLst/>
          </a:prstGeom>
        </p:spPr>
      </p:pic>
      <p:pic>
        <p:nvPicPr>
          <p:cNvPr id="7" name="Content Placeholder 6" descr="glared.png"/>
          <p:cNvPicPr>
            <a:picLocks noGrp="1" noChangeAspect="1"/>
          </p:cNvPicPr>
          <p:nvPr>
            <p:ph idx="1"/>
          </p:nvPr>
        </p:nvPicPr>
        <p:blipFill>
          <a:blip r:embed="rId6" cstate="print">
            <a:lum/>
          </a:blip>
          <a:stretch>
            <a:fillRect/>
          </a:stretch>
        </p:blipFill>
        <p:spPr>
          <a:xfrm>
            <a:off x="1026298" y="1973179"/>
            <a:ext cx="7091404" cy="4648199"/>
          </a:xfrm>
        </p:spPr>
      </p:pic>
      <p:pic>
        <p:nvPicPr>
          <p:cNvPr id="16" name="Content Placeholder 6" descr="glare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22554" y="1973179"/>
            <a:ext cx="7091404" cy="4648198"/>
          </a:xfrm>
          <a:prstGeom prst="rect">
            <a:avLst/>
          </a:prstGeom>
        </p:spPr>
      </p:pic>
      <p:pic>
        <p:nvPicPr>
          <p:cNvPr id="20" name="Content Placeholder 6" descr="glared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26298" y="1973179"/>
            <a:ext cx="7091404" cy="4648198"/>
          </a:xfrm>
          <a:prstGeom prst="rect">
            <a:avLst/>
          </a:prstGeom>
        </p:spPr>
      </p:pic>
      <p:pic>
        <p:nvPicPr>
          <p:cNvPr id="24" name="Content Placeholder 6" descr="glared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26298" y="1973179"/>
            <a:ext cx="7091404" cy="4648198"/>
          </a:xfrm>
          <a:prstGeom prst="rect">
            <a:avLst/>
          </a:prstGeom>
        </p:spPr>
      </p:pic>
      <p:grpSp>
        <p:nvGrpSpPr>
          <p:cNvPr id="37" name="Group 36"/>
          <p:cNvGrpSpPr/>
          <p:nvPr/>
        </p:nvGrpSpPr>
        <p:grpSpPr>
          <a:xfrm>
            <a:off x="3168316" y="2803358"/>
            <a:ext cx="2819400" cy="2590800"/>
            <a:chOff x="3182257" y="2249714"/>
            <a:chExt cx="2819400" cy="2590800"/>
          </a:xfrm>
        </p:grpSpPr>
        <p:cxnSp>
          <p:nvCxnSpPr>
            <p:cNvPr id="38" name="Straight Arrow Connector 37"/>
            <p:cNvCxnSpPr/>
            <p:nvPr/>
          </p:nvCxnSpPr>
          <p:spPr>
            <a:xfrm rot="5400000" flipH="1" flipV="1">
              <a:off x="4057763" y="2745014"/>
              <a:ext cx="991394" cy="794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 rot="5400000" flipH="1" flipV="1">
              <a:off x="4782457" y="2554514"/>
              <a:ext cx="762000" cy="762000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rot="5400000">
              <a:off x="4059351" y="4344420"/>
              <a:ext cx="990600" cy="1588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 rot="5400000">
              <a:off x="3563257" y="3773714"/>
              <a:ext cx="762000" cy="762000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rot="10800000">
              <a:off x="3182257" y="3545114"/>
              <a:ext cx="1066800" cy="1588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rot="16200000" flipV="1">
              <a:off x="3563257" y="2554514"/>
              <a:ext cx="762000" cy="762000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rot="16200000" flipH="1">
              <a:off x="4782457" y="3773714"/>
              <a:ext cx="762000" cy="762000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4858657" y="3545114"/>
              <a:ext cx="1143000" cy="1588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Freeform 35"/>
          <p:cNvSpPr/>
          <p:nvPr/>
        </p:nvSpPr>
        <p:spPr>
          <a:xfrm>
            <a:off x="4387516" y="3952708"/>
            <a:ext cx="319315" cy="443593"/>
          </a:xfrm>
          <a:custGeom>
            <a:avLst/>
            <a:gdLst>
              <a:gd name="connsiteX0" fmla="*/ 29029 w 319315"/>
              <a:gd name="connsiteY0" fmla="*/ 449943 h 449943"/>
              <a:gd name="connsiteX1" fmla="*/ 29029 w 319315"/>
              <a:gd name="connsiteY1" fmla="*/ 217715 h 449943"/>
              <a:gd name="connsiteX2" fmla="*/ 0 w 319315"/>
              <a:gd name="connsiteY2" fmla="*/ 145143 h 449943"/>
              <a:gd name="connsiteX3" fmla="*/ 29029 w 319315"/>
              <a:gd name="connsiteY3" fmla="*/ 58057 h 449943"/>
              <a:gd name="connsiteX4" fmla="*/ 29029 w 319315"/>
              <a:gd name="connsiteY4" fmla="*/ 0 h 449943"/>
              <a:gd name="connsiteX5" fmla="*/ 290286 w 319315"/>
              <a:gd name="connsiteY5" fmla="*/ 0 h 449943"/>
              <a:gd name="connsiteX6" fmla="*/ 290286 w 319315"/>
              <a:gd name="connsiteY6" fmla="*/ 101600 h 449943"/>
              <a:gd name="connsiteX7" fmla="*/ 319315 w 319315"/>
              <a:gd name="connsiteY7" fmla="*/ 145143 h 449943"/>
              <a:gd name="connsiteX8" fmla="*/ 275772 w 319315"/>
              <a:gd name="connsiteY8" fmla="*/ 217715 h 449943"/>
              <a:gd name="connsiteX9" fmla="*/ 290286 w 319315"/>
              <a:gd name="connsiteY9" fmla="*/ 362857 h 449943"/>
              <a:gd name="connsiteX10" fmla="*/ 145143 w 319315"/>
              <a:gd name="connsiteY10" fmla="*/ 391886 h 449943"/>
              <a:gd name="connsiteX11" fmla="*/ 29029 w 319315"/>
              <a:gd name="connsiteY11" fmla="*/ 449943 h 449943"/>
              <a:gd name="connsiteX0" fmla="*/ 29029 w 319315"/>
              <a:gd name="connsiteY0" fmla="*/ 449943 h 449943"/>
              <a:gd name="connsiteX1" fmla="*/ 29029 w 319315"/>
              <a:gd name="connsiteY1" fmla="*/ 217715 h 449943"/>
              <a:gd name="connsiteX2" fmla="*/ 0 w 319315"/>
              <a:gd name="connsiteY2" fmla="*/ 145143 h 449943"/>
              <a:gd name="connsiteX3" fmla="*/ 29029 w 319315"/>
              <a:gd name="connsiteY3" fmla="*/ 58057 h 449943"/>
              <a:gd name="connsiteX4" fmla="*/ 29029 w 319315"/>
              <a:gd name="connsiteY4" fmla="*/ 0 h 449943"/>
              <a:gd name="connsiteX5" fmla="*/ 260684 w 319315"/>
              <a:gd name="connsiteY5" fmla="*/ 8021 h 449943"/>
              <a:gd name="connsiteX6" fmla="*/ 290286 w 319315"/>
              <a:gd name="connsiteY6" fmla="*/ 101600 h 449943"/>
              <a:gd name="connsiteX7" fmla="*/ 319315 w 319315"/>
              <a:gd name="connsiteY7" fmla="*/ 145143 h 449943"/>
              <a:gd name="connsiteX8" fmla="*/ 275772 w 319315"/>
              <a:gd name="connsiteY8" fmla="*/ 217715 h 449943"/>
              <a:gd name="connsiteX9" fmla="*/ 290286 w 319315"/>
              <a:gd name="connsiteY9" fmla="*/ 362857 h 449943"/>
              <a:gd name="connsiteX10" fmla="*/ 145143 w 319315"/>
              <a:gd name="connsiteY10" fmla="*/ 391886 h 449943"/>
              <a:gd name="connsiteX11" fmla="*/ 29029 w 319315"/>
              <a:gd name="connsiteY11" fmla="*/ 449943 h 449943"/>
              <a:gd name="connsiteX0" fmla="*/ 29029 w 319315"/>
              <a:gd name="connsiteY0" fmla="*/ 449943 h 449943"/>
              <a:gd name="connsiteX1" fmla="*/ 29029 w 319315"/>
              <a:gd name="connsiteY1" fmla="*/ 217715 h 449943"/>
              <a:gd name="connsiteX2" fmla="*/ 0 w 319315"/>
              <a:gd name="connsiteY2" fmla="*/ 145143 h 449943"/>
              <a:gd name="connsiteX3" fmla="*/ 29029 w 319315"/>
              <a:gd name="connsiteY3" fmla="*/ 58057 h 449943"/>
              <a:gd name="connsiteX4" fmla="*/ 29029 w 319315"/>
              <a:gd name="connsiteY4" fmla="*/ 0 h 449943"/>
              <a:gd name="connsiteX5" fmla="*/ 260684 w 319315"/>
              <a:gd name="connsiteY5" fmla="*/ 8021 h 449943"/>
              <a:gd name="connsiteX6" fmla="*/ 290286 w 319315"/>
              <a:gd name="connsiteY6" fmla="*/ 101600 h 449943"/>
              <a:gd name="connsiteX7" fmla="*/ 319315 w 319315"/>
              <a:gd name="connsiteY7" fmla="*/ 145143 h 449943"/>
              <a:gd name="connsiteX8" fmla="*/ 275772 w 319315"/>
              <a:gd name="connsiteY8" fmla="*/ 217715 h 449943"/>
              <a:gd name="connsiteX9" fmla="*/ 277586 w 319315"/>
              <a:gd name="connsiteY9" fmla="*/ 346982 h 449943"/>
              <a:gd name="connsiteX10" fmla="*/ 145143 w 319315"/>
              <a:gd name="connsiteY10" fmla="*/ 391886 h 449943"/>
              <a:gd name="connsiteX11" fmla="*/ 29029 w 319315"/>
              <a:gd name="connsiteY11" fmla="*/ 449943 h 449943"/>
              <a:gd name="connsiteX0" fmla="*/ 29029 w 319315"/>
              <a:gd name="connsiteY0" fmla="*/ 443593 h 443593"/>
              <a:gd name="connsiteX1" fmla="*/ 29029 w 319315"/>
              <a:gd name="connsiteY1" fmla="*/ 211365 h 443593"/>
              <a:gd name="connsiteX2" fmla="*/ 0 w 319315"/>
              <a:gd name="connsiteY2" fmla="*/ 138793 h 443593"/>
              <a:gd name="connsiteX3" fmla="*/ 29029 w 319315"/>
              <a:gd name="connsiteY3" fmla="*/ 51707 h 443593"/>
              <a:gd name="connsiteX4" fmla="*/ 44904 w 319315"/>
              <a:gd name="connsiteY4" fmla="*/ 0 h 443593"/>
              <a:gd name="connsiteX5" fmla="*/ 260684 w 319315"/>
              <a:gd name="connsiteY5" fmla="*/ 1671 h 443593"/>
              <a:gd name="connsiteX6" fmla="*/ 290286 w 319315"/>
              <a:gd name="connsiteY6" fmla="*/ 95250 h 443593"/>
              <a:gd name="connsiteX7" fmla="*/ 319315 w 319315"/>
              <a:gd name="connsiteY7" fmla="*/ 138793 h 443593"/>
              <a:gd name="connsiteX8" fmla="*/ 275772 w 319315"/>
              <a:gd name="connsiteY8" fmla="*/ 211365 h 443593"/>
              <a:gd name="connsiteX9" fmla="*/ 277586 w 319315"/>
              <a:gd name="connsiteY9" fmla="*/ 340632 h 443593"/>
              <a:gd name="connsiteX10" fmla="*/ 145143 w 319315"/>
              <a:gd name="connsiteY10" fmla="*/ 385536 h 443593"/>
              <a:gd name="connsiteX11" fmla="*/ 29029 w 319315"/>
              <a:gd name="connsiteY11" fmla="*/ 443593 h 443593"/>
              <a:gd name="connsiteX0" fmla="*/ 29029 w 319315"/>
              <a:gd name="connsiteY0" fmla="*/ 443593 h 443593"/>
              <a:gd name="connsiteX1" fmla="*/ 29029 w 319315"/>
              <a:gd name="connsiteY1" fmla="*/ 211365 h 443593"/>
              <a:gd name="connsiteX2" fmla="*/ 0 w 319315"/>
              <a:gd name="connsiteY2" fmla="*/ 138793 h 443593"/>
              <a:gd name="connsiteX3" fmla="*/ 35379 w 319315"/>
              <a:gd name="connsiteY3" fmla="*/ 73932 h 443593"/>
              <a:gd name="connsiteX4" fmla="*/ 44904 w 319315"/>
              <a:gd name="connsiteY4" fmla="*/ 0 h 443593"/>
              <a:gd name="connsiteX5" fmla="*/ 260684 w 319315"/>
              <a:gd name="connsiteY5" fmla="*/ 1671 h 443593"/>
              <a:gd name="connsiteX6" fmla="*/ 290286 w 319315"/>
              <a:gd name="connsiteY6" fmla="*/ 95250 h 443593"/>
              <a:gd name="connsiteX7" fmla="*/ 319315 w 319315"/>
              <a:gd name="connsiteY7" fmla="*/ 138793 h 443593"/>
              <a:gd name="connsiteX8" fmla="*/ 275772 w 319315"/>
              <a:gd name="connsiteY8" fmla="*/ 211365 h 443593"/>
              <a:gd name="connsiteX9" fmla="*/ 277586 w 319315"/>
              <a:gd name="connsiteY9" fmla="*/ 340632 h 443593"/>
              <a:gd name="connsiteX10" fmla="*/ 145143 w 319315"/>
              <a:gd name="connsiteY10" fmla="*/ 385536 h 443593"/>
              <a:gd name="connsiteX11" fmla="*/ 29029 w 319315"/>
              <a:gd name="connsiteY11" fmla="*/ 443593 h 443593"/>
              <a:gd name="connsiteX0" fmla="*/ 29029 w 319315"/>
              <a:gd name="connsiteY0" fmla="*/ 443593 h 443593"/>
              <a:gd name="connsiteX1" fmla="*/ 29029 w 319315"/>
              <a:gd name="connsiteY1" fmla="*/ 211365 h 443593"/>
              <a:gd name="connsiteX2" fmla="*/ 0 w 319315"/>
              <a:gd name="connsiteY2" fmla="*/ 138793 h 443593"/>
              <a:gd name="connsiteX3" fmla="*/ 35379 w 319315"/>
              <a:gd name="connsiteY3" fmla="*/ 73932 h 443593"/>
              <a:gd name="connsiteX4" fmla="*/ 44904 w 319315"/>
              <a:gd name="connsiteY4" fmla="*/ 0 h 443593"/>
              <a:gd name="connsiteX5" fmla="*/ 254334 w 319315"/>
              <a:gd name="connsiteY5" fmla="*/ 8021 h 443593"/>
              <a:gd name="connsiteX6" fmla="*/ 290286 w 319315"/>
              <a:gd name="connsiteY6" fmla="*/ 95250 h 443593"/>
              <a:gd name="connsiteX7" fmla="*/ 319315 w 319315"/>
              <a:gd name="connsiteY7" fmla="*/ 138793 h 443593"/>
              <a:gd name="connsiteX8" fmla="*/ 275772 w 319315"/>
              <a:gd name="connsiteY8" fmla="*/ 211365 h 443593"/>
              <a:gd name="connsiteX9" fmla="*/ 277586 w 319315"/>
              <a:gd name="connsiteY9" fmla="*/ 340632 h 443593"/>
              <a:gd name="connsiteX10" fmla="*/ 145143 w 319315"/>
              <a:gd name="connsiteY10" fmla="*/ 385536 h 443593"/>
              <a:gd name="connsiteX11" fmla="*/ 29029 w 319315"/>
              <a:gd name="connsiteY11" fmla="*/ 443593 h 443593"/>
              <a:gd name="connsiteX0" fmla="*/ 29029 w 319315"/>
              <a:gd name="connsiteY0" fmla="*/ 443593 h 443593"/>
              <a:gd name="connsiteX1" fmla="*/ 29029 w 319315"/>
              <a:gd name="connsiteY1" fmla="*/ 211365 h 443593"/>
              <a:gd name="connsiteX2" fmla="*/ 0 w 319315"/>
              <a:gd name="connsiteY2" fmla="*/ 138793 h 443593"/>
              <a:gd name="connsiteX3" fmla="*/ 35379 w 319315"/>
              <a:gd name="connsiteY3" fmla="*/ 73932 h 443593"/>
              <a:gd name="connsiteX4" fmla="*/ 44904 w 319315"/>
              <a:gd name="connsiteY4" fmla="*/ 0 h 443593"/>
              <a:gd name="connsiteX5" fmla="*/ 254334 w 319315"/>
              <a:gd name="connsiteY5" fmla="*/ 8021 h 443593"/>
              <a:gd name="connsiteX6" fmla="*/ 277586 w 319315"/>
              <a:gd name="connsiteY6" fmla="*/ 98425 h 443593"/>
              <a:gd name="connsiteX7" fmla="*/ 319315 w 319315"/>
              <a:gd name="connsiteY7" fmla="*/ 138793 h 443593"/>
              <a:gd name="connsiteX8" fmla="*/ 275772 w 319315"/>
              <a:gd name="connsiteY8" fmla="*/ 211365 h 443593"/>
              <a:gd name="connsiteX9" fmla="*/ 277586 w 319315"/>
              <a:gd name="connsiteY9" fmla="*/ 340632 h 443593"/>
              <a:gd name="connsiteX10" fmla="*/ 145143 w 319315"/>
              <a:gd name="connsiteY10" fmla="*/ 385536 h 443593"/>
              <a:gd name="connsiteX11" fmla="*/ 29029 w 319315"/>
              <a:gd name="connsiteY11" fmla="*/ 443593 h 443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19315" h="443593">
                <a:moveTo>
                  <a:pt x="29029" y="443593"/>
                </a:moveTo>
                <a:lnTo>
                  <a:pt x="29029" y="211365"/>
                </a:lnTo>
                <a:lnTo>
                  <a:pt x="0" y="138793"/>
                </a:lnTo>
                <a:lnTo>
                  <a:pt x="35379" y="73932"/>
                </a:lnTo>
                <a:lnTo>
                  <a:pt x="44904" y="0"/>
                </a:lnTo>
                <a:lnTo>
                  <a:pt x="254334" y="8021"/>
                </a:lnTo>
                <a:lnTo>
                  <a:pt x="277586" y="98425"/>
                </a:lnTo>
                <a:lnTo>
                  <a:pt x="319315" y="138793"/>
                </a:lnTo>
                <a:lnTo>
                  <a:pt x="275772" y="211365"/>
                </a:lnTo>
                <a:cubicBezTo>
                  <a:pt x="276377" y="254454"/>
                  <a:pt x="276981" y="297543"/>
                  <a:pt x="277586" y="340632"/>
                </a:cubicBezTo>
                <a:lnTo>
                  <a:pt x="145143" y="385536"/>
                </a:lnTo>
                <a:lnTo>
                  <a:pt x="29029" y="443593"/>
                </a:lnTo>
                <a:close/>
              </a:path>
            </a:pathLst>
          </a:cu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grpSp>
        <p:nvGrpSpPr>
          <p:cNvPr id="6" name="Group 5"/>
          <p:cNvGrpSpPr/>
          <p:nvPr/>
        </p:nvGrpSpPr>
        <p:grpSpPr>
          <a:xfrm>
            <a:off x="3168316" y="2803358"/>
            <a:ext cx="2819400" cy="2590800"/>
            <a:chOff x="3182257" y="2249714"/>
            <a:chExt cx="2819400" cy="2590800"/>
          </a:xfrm>
        </p:grpSpPr>
        <p:cxnSp>
          <p:nvCxnSpPr>
            <p:cNvPr id="8" name="Straight Arrow Connector 7"/>
            <p:cNvCxnSpPr/>
            <p:nvPr/>
          </p:nvCxnSpPr>
          <p:spPr>
            <a:xfrm rot="5400000" flipH="1" flipV="1">
              <a:off x="4057763" y="2745014"/>
              <a:ext cx="991394" cy="794"/>
            </a:xfrm>
            <a:prstGeom prst="straightConnector1">
              <a:avLst/>
            </a:prstGeom>
            <a:ln w="25400">
              <a:solidFill>
                <a:schemeClr val="bg2">
                  <a:lumMod val="1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rot="5400000" flipH="1" flipV="1">
              <a:off x="4782457" y="2554514"/>
              <a:ext cx="762000" cy="762000"/>
            </a:xfrm>
            <a:prstGeom prst="straightConnector1">
              <a:avLst/>
            </a:prstGeom>
            <a:ln w="25400">
              <a:solidFill>
                <a:schemeClr val="bg2">
                  <a:lumMod val="1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rot="5400000">
              <a:off x="4059351" y="4344420"/>
              <a:ext cx="990600" cy="1588"/>
            </a:xfrm>
            <a:prstGeom prst="straightConnector1">
              <a:avLst/>
            </a:prstGeom>
            <a:ln w="25400">
              <a:solidFill>
                <a:schemeClr val="bg2">
                  <a:lumMod val="1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 rot="5400000">
              <a:off x="3563257" y="3773714"/>
              <a:ext cx="762000" cy="762000"/>
            </a:xfrm>
            <a:prstGeom prst="straightConnector1">
              <a:avLst/>
            </a:prstGeom>
            <a:ln w="25400">
              <a:solidFill>
                <a:schemeClr val="bg2">
                  <a:lumMod val="1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10800000">
              <a:off x="3182257" y="3545114"/>
              <a:ext cx="1066800" cy="1588"/>
            </a:xfrm>
            <a:prstGeom prst="straightConnector1">
              <a:avLst/>
            </a:prstGeom>
            <a:ln w="25400">
              <a:solidFill>
                <a:schemeClr val="bg2">
                  <a:lumMod val="1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16200000" flipV="1">
              <a:off x="3563257" y="2554514"/>
              <a:ext cx="762000" cy="762000"/>
            </a:xfrm>
            <a:prstGeom prst="straightConnector1">
              <a:avLst/>
            </a:prstGeom>
            <a:ln w="25400">
              <a:solidFill>
                <a:schemeClr val="bg2">
                  <a:lumMod val="1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16200000" flipH="1">
              <a:off x="4782457" y="3773714"/>
              <a:ext cx="762000" cy="762000"/>
            </a:xfrm>
            <a:prstGeom prst="straightConnector1">
              <a:avLst/>
            </a:prstGeom>
            <a:ln w="25400">
              <a:solidFill>
                <a:schemeClr val="bg2">
                  <a:lumMod val="1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4858657" y="3545114"/>
              <a:ext cx="1143000" cy="1588"/>
            </a:xfrm>
            <a:prstGeom prst="straightConnector1">
              <a:avLst/>
            </a:prstGeom>
            <a:ln w="25400">
              <a:solidFill>
                <a:schemeClr val="bg2">
                  <a:lumMod val="10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3168316" y="4098758"/>
            <a:ext cx="2819400" cy="1588"/>
            <a:chOff x="3200400" y="3581400"/>
            <a:chExt cx="2819400" cy="1588"/>
          </a:xfrm>
        </p:grpSpPr>
        <p:cxnSp>
          <p:nvCxnSpPr>
            <p:cNvPr id="27" name="Straight Arrow Connector 26"/>
            <p:cNvCxnSpPr/>
            <p:nvPr/>
          </p:nvCxnSpPr>
          <p:spPr>
            <a:xfrm rot="10800000">
              <a:off x="4876800" y="3581400"/>
              <a:ext cx="1143000" cy="1588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3200400" y="3581400"/>
              <a:ext cx="1066800" cy="1588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3549316" y="3108158"/>
            <a:ext cx="1981200" cy="1981199"/>
            <a:chOff x="3581400" y="2514600"/>
            <a:chExt cx="1981200" cy="1981199"/>
          </a:xfrm>
        </p:grpSpPr>
        <p:cxnSp>
          <p:nvCxnSpPr>
            <p:cNvPr id="25" name="Straight Arrow Connector 24"/>
            <p:cNvCxnSpPr/>
            <p:nvPr/>
          </p:nvCxnSpPr>
          <p:spPr>
            <a:xfrm rot="5400000">
              <a:off x="4800600" y="2514600"/>
              <a:ext cx="762000" cy="762000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3581400" y="3733800"/>
              <a:ext cx="762000" cy="761999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CA" dirty="0" smtClean="0"/>
              <a:t>Principle of </a:t>
            </a:r>
            <a:r>
              <a:rPr lang="en-CA" dirty="0" err="1" smtClean="0"/>
              <a:t>tomographic</a:t>
            </a:r>
            <a:r>
              <a:rPr lang="en-CA" dirty="0" smtClean="0"/>
              <a:t> reconstruction</a:t>
            </a:r>
            <a:endParaRPr lang="en-CA" dirty="0"/>
          </a:p>
        </p:txBody>
      </p:sp>
      <p:sp>
        <p:nvSpPr>
          <p:cNvPr id="32" name="Text Placeholder 31"/>
          <p:cNvSpPr>
            <a:spLocks noGrp="1"/>
          </p:cNvSpPr>
          <p:nvPr>
            <p:ph type="body" idx="4294967295"/>
          </p:nvPr>
        </p:nvSpPr>
        <p:spPr>
          <a:xfrm>
            <a:off x="152400" y="685800"/>
            <a:ext cx="8763000" cy="1371600"/>
          </a:xfrm>
        </p:spPr>
        <p:txBody>
          <a:bodyPr/>
          <a:lstStyle/>
          <a:p>
            <a:r>
              <a:rPr lang="en-CA" dirty="0" smtClean="0"/>
              <a:t>Assuming we have estimated the glare...</a:t>
            </a:r>
          </a:p>
          <a:p>
            <a:r>
              <a:rPr lang="en-CA" dirty="0" smtClean="0"/>
              <a:t>Iterative reconstruction: SART</a:t>
            </a:r>
            <a:endParaRPr lang="en-CA" dirty="0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50AA1-C0D4-42E0-9FD8-B7F3273C721C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4539916" y="2803358"/>
            <a:ext cx="1588" cy="2590800"/>
            <a:chOff x="4572000" y="2209800"/>
            <a:chExt cx="1588" cy="2590800"/>
          </a:xfrm>
        </p:grpSpPr>
        <p:cxnSp>
          <p:nvCxnSpPr>
            <p:cNvPr id="23" name="Straight Arrow Connector 22"/>
            <p:cNvCxnSpPr/>
            <p:nvPr/>
          </p:nvCxnSpPr>
          <p:spPr>
            <a:xfrm rot="5400000" flipH="1" flipV="1">
              <a:off x="4077494" y="4304506"/>
              <a:ext cx="990600" cy="1588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5400000">
              <a:off x="4077494" y="2704306"/>
              <a:ext cx="990600" cy="1588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3549316" y="3108158"/>
            <a:ext cx="1981200" cy="1981200"/>
            <a:chOff x="3581400" y="2590800"/>
            <a:chExt cx="1981200" cy="1981200"/>
          </a:xfrm>
        </p:grpSpPr>
        <p:cxnSp>
          <p:nvCxnSpPr>
            <p:cNvPr id="18" name="Straight Arrow Connector 17"/>
            <p:cNvCxnSpPr/>
            <p:nvPr/>
          </p:nvCxnSpPr>
          <p:spPr>
            <a:xfrm rot="16200000" flipH="1">
              <a:off x="3581400" y="2590800"/>
              <a:ext cx="762000" cy="762000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16200000" flipV="1">
              <a:off x="4800600" y="3810000"/>
              <a:ext cx="762000" cy="762000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 cstate="print">
            <a:lum bright="18000" contrast="31000"/>
          </a:blip>
          <a:srcRect/>
          <a:stretch>
            <a:fillRect/>
          </a:stretch>
        </p:blipFill>
        <p:spPr bwMode="auto">
          <a:xfrm>
            <a:off x="1066800" y="1973179"/>
            <a:ext cx="7010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" name="Group 45"/>
          <p:cNvGrpSpPr/>
          <p:nvPr/>
        </p:nvGrpSpPr>
        <p:grpSpPr>
          <a:xfrm>
            <a:off x="685800" y="2514600"/>
            <a:ext cx="3657600" cy="2743200"/>
            <a:chOff x="1219200" y="915692"/>
            <a:chExt cx="3657600" cy="2743200"/>
          </a:xfrm>
        </p:grpSpPr>
        <p:cxnSp>
          <p:nvCxnSpPr>
            <p:cNvPr id="65" name="Straight Arrow Connector 64"/>
            <p:cNvCxnSpPr/>
            <p:nvPr/>
          </p:nvCxnSpPr>
          <p:spPr>
            <a:xfrm rot="16200000" flipH="1">
              <a:off x="2171700" y="2172992"/>
              <a:ext cx="1676400" cy="129540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 flipV="1">
              <a:off x="2438400" y="915692"/>
              <a:ext cx="838200" cy="685800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stCxn id="48" idx="3"/>
            </p:cNvCxnSpPr>
            <p:nvPr/>
          </p:nvCxnSpPr>
          <p:spPr>
            <a:xfrm flipV="1">
              <a:off x="2514600" y="1374184"/>
              <a:ext cx="2362200" cy="381941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1219200" y="1525292"/>
              <a:ext cx="1295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b="1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Glare</a:t>
              </a:r>
              <a:endPara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9" name="Straight Arrow Connector 48"/>
            <p:cNvCxnSpPr/>
            <p:nvPr/>
          </p:nvCxnSpPr>
          <p:spPr>
            <a:xfrm rot="16200000" flipH="1">
              <a:off x="2184952" y="2159739"/>
              <a:ext cx="1602850" cy="1248355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 flipV="1">
              <a:off x="2438400" y="961412"/>
              <a:ext cx="774590" cy="640080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>
              <a:stCxn id="48" idx="3"/>
            </p:cNvCxnSpPr>
            <p:nvPr/>
          </p:nvCxnSpPr>
          <p:spPr>
            <a:xfrm flipV="1">
              <a:off x="2514600" y="1382831"/>
              <a:ext cx="2280699" cy="373294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4724400" y="4114800"/>
            <a:ext cx="4419600" cy="842665"/>
            <a:chOff x="609600" y="1296692"/>
            <a:chExt cx="4419600" cy="842665"/>
          </a:xfrm>
        </p:grpSpPr>
        <p:cxnSp>
          <p:nvCxnSpPr>
            <p:cNvPr id="51" name="Straight Arrow Connector 50"/>
            <p:cNvCxnSpPr/>
            <p:nvPr/>
          </p:nvCxnSpPr>
          <p:spPr>
            <a:xfrm rot="10800000">
              <a:off x="609600" y="1296692"/>
              <a:ext cx="1828800" cy="608308"/>
            </a:xfrm>
            <a:prstGeom prst="straightConnector1">
              <a:avLst/>
            </a:prstGeom>
            <a:ln w="4445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/>
            <p:cNvSpPr txBox="1"/>
            <p:nvPr/>
          </p:nvSpPr>
          <p:spPr>
            <a:xfrm>
              <a:off x="2438400" y="1677692"/>
              <a:ext cx="25908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Clipped highlight</a:t>
              </a:r>
              <a:endPara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53" name="Straight Arrow Connector 52"/>
            <p:cNvCxnSpPr/>
            <p:nvPr/>
          </p:nvCxnSpPr>
          <p:spPr>
            <a:xfrm rot="10800000">
              <a:off x="687788" y="1316570"/>
              <a:ext cx="1750612" cy="58843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</p:cSld>
  <p:clrMapOvr>
    <a:masterClrMapping/>
  </p:clrMapOvr>
  <p:transition advTm="2762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8.4|32.2|1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3.7|5.8|5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1|1.4|3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1|5.1|1.1|1.8|4.1|3.9|6.2|7|3.4|13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3.9|9|23.8|0.8|2.4|3|26.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3.5|2.1|4.6|1.7|10.9|2.9|2.9|1.7|1.9|3.6|1.5|15|1.2|1.8|3.2|4|5.4|16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.2|15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8.9|6|2|2.3|10.5|2.5|4.9|4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3.3|17.1|9.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1.4|3.1|8.2|4|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6|9.2|1.1|10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0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3.2|2.5|2.2|1|1|5.1|1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|10|2.4|1.3|0.8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23371</TotalTime>
  <Words>1384</Words>
  <Application>Microsoft Office PowerPoint</Application>
  <PresentationFormat>On-screen Show (4:3)</PresentationFormat>
  <Paragraphs>613</Paragraphs>
  <Slides>46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Office Theme</vt:lpstr>
      <vt:lpstr>Glare encoding of high dynamic range images</vt:lpstr>
      <vt:lpstr>High Dynamic Range Imaging</vt:lpstr>
      <vt:lpstr>Motivation</vt:lpstr>
      <vt:lpstr>Previous work</vt:lpstr>
      <vt:lpstr>Motivation</vt:lpstr>
      <vt:lpstr>Computational photography for HDRI</vt:lpstr>
      <vt:lpstr>Cross-screen filter to the rescue</vt:lpstr>
      <vt:lpstr>Cross-screen filter to the rescue</vt:lpstr>
      <vt:lpstr>Principle of tomographic reconstruction</vt:lpstr>
      <vt:lpstr>Image formation model</vt:lpstr>
      <vt:lpstr>Formation of star-shaped glare</vt:lpstr>
      <vt:lpstr>Formation of star-shaped glare</vt:lpstr>
      <vt:lpstr>Computational decoding</vt:lpstr>
      <vt:lpstr>Filter point spread function</vt:lpstr>
      <vt:lpstr>Filter point spread function – 1D</vt:lpstr>
      <vt:lpstr>Filter point spread function – 1D</vt:lpstr>
      <vt:lpstr>Glare estimation – formulation </vt:lpstr>
      <vt:lpstr>Glare estimation – line integrals</vt:lpstr>
      <vt:lpstr>Glare estimation – estimating line integrals</vt:lpstr>
      <vt:lpstr>Computational decoding</vt:lpstr>
      <vt:lpstr>Glare removal</vt:lpstr>
      <vt:lpstr>Computational decoding</vt:lpstr>
      <vt:lpstr>Tomography</vt:lpstr>
      <vt:lpstr>Results  and  discussion</vt:lpstr>
      <vt:lpstr>Results – starbucks </vt:lpstr>
      <vt:lpstr>Results – science world </vt:lpstr>
      <vt:lpstr>Results – car </vt:lpstr>
      <vt:lpstr>Discussion</vt:lpstr>
      <vt:lpstr>Conclusion</vt:lpstr>
      <vt:lpstr>PowerPoint Presentation</vt:lpstr>
      <vt:lpstr>Future work</vt:lpstr>
      <vt:lpstr>Results – street</vt:lpstr>
      <vt:lpstr>Results – desk </vt:lpstr>
      <vt:lpstr>Results – building </vt:lpstr>
      <vt:lpstr>Constraints on residual glare R</vt:lpstr>
      <vt:lpstr>Extra slide on limits of brightness</vt:lpstr>
      <vt:lpstr>Something on Noise </vt:lpstr>
      <vt:lpstr>Addition in linear domain?</vt:lpstr>
      <vt:lpstr>Application</vt:lpstr>
      <vt:lpstr>Image formation model</vt:lpstr>
      <vt:lpstr>HDR Imaging : HOWTO</vt:lpstr>
      <vt:lpstr>HDR Imaging : HOWTO</vt:lpstr>
      <vt:lpstr>Overview</vt:lpstr>
      <vt:lpstr>Motivation</vt:lpstr>
      <vt:lpstr>Glare estimation – complete formulation </vt:lpstr>
      <vt:lpstr>Motivation</vt:lpstr>
    </vt:vector>
  </TitlesOfParts>
  <Company>UBC Computer Science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System Administrator</dc:creator>
  <cp:lastModifiedBy>root</cp:lastModifiedBy>
  <cp:revision>2264</cp:revision>
  <dcterms:created xsi:type="dcterms:W3CDTF">2009-08-16T22:43:52Z</dcterms:created>
  <dcterms:modified xsi:type="dcterms:W3CDTF">2012-01-10T22:55:38Z</dcterms:modified>
</cp:coreProperties>
</file>