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59" r:id="rId6"/>
    <p:sldId id="272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3" r:id="rId15"/>
    <p:sldId id="271" r:id="rId16"/>
    <p:sldId id="269" r:id="rId17"/>
    <p:sldId id="268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98" autoAdjust="0"/>
    <p:restoredTop sz="79673" autoAdjust="0"/>
  </p:normalViewPr>
  <p:slideViewPr>
    <p:cSldViewPr>
      <p:cViewPr varScale="1">
        <p:scale>
          <a:sx n="76" d="100"/>
          <a:sy n="76" d="100"/>
        </p:scale>
        <p:origin x="-9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E136C-75BA-466E-87A0-AEE14B67142D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7C940-1FAC-41BB-9C4B-42C1BC1F3C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466B31-FF89-402D-A9CE-A8676679BB8B}" type="slidenum">
              <a:rPr lang="en-US"/>
              <a:pPr/>
              <a:t>8</a:t>
            </a:fld>
            <a:endParaRPr lang="en-US"/>
          </a:p>
        </p:txBody>
      </p:sp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Find</a:t>
            </a:r>
            <a:r>
              <a:rPr lang="en-CA" baseline="0" dirty="0" smtClean="0"/>
              <a:t> DB2’s capability,  GP has transactions  </a:t>
            </a:r>
            <a:r>
              <a:rPr lang="en-CA" baseline="0" dirty="0" err="1" smtClean="0"/>
              <a:t>speci</a:t>
            </a:r>
            <a:r>
              <a:rPr lang="en-CA" baseline="0" dirty="0" smtClean="0"/>
              <a:t>. Don’t need them.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7C940-1FAC-41BB-9C4B-42C1BC1F3C5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LINQ paper , programming on cloud</a:t>
            </a:r>
            <a:r>
              <a:rPr lang="en-CA" baseline="0" dirty="0" smtClean="0"/>
              <a:t> tends to adopt an “SQL like” fashion that the users specify “requirement”, or “goal’” and system (API, compiler) helps to generate execution plan.</a:t>
            </a:r>
          </a:p>
          <a:p>
            <a:endParaRPr lang="en-CA" baseline="0" dirty="0" smtClean="0"/>
          </a:p>
          <a:p>
            <a:r>
              <a:rPr lang="en-CA" baseline="0" dirty="0" smtClean="0"/>
              <a:t>Distinguishing points are developers prefers to use procedure based fashion.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7C940-1FAC-41BB-9C4B-42C1BC1F3C5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Cite</a:t>
            </a:r>
            <a:r>
              <a:rPr lang="en-CA" baseline="0" dirty="0" smtClean="0"/>
              <a:t> DB performance on virtualization paper,  find SSD?   Get GPU ad. (70x higher) and </a:t>
            </a:r>
            <a:r>
              <a:rPr lang="en-CA" baseline="0" dirty="0" err="1" smtClean="0"/>
              <a:t>Luo</a:t>
            </a:r>
            <a:r>
              <a:rPr lang="en-CA" baseline="0" dirty="0" smtClean="0"/>
              <a:t> </a:t>
            </a:r>
            <a:r>
              <a:rPr lang="en-CA" baseline="0" dirty="0" err="1" smtClean="0"/>
              <a:t>Qiong</a:t>
            </a:r>
            <a:r>
              <a:rPr lang="en-CA" baseline="0" dirty="0" smtClean="0"/>
              <a:t> paper.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7C940-1FAC-41BB-9C4B-42C1BC1F3C5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 smtClean="0"/>
              <a:t>Add cloud part from previous slides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7C940-1FAC-41BB-9C4B-42C1BC1F3C5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35674-4879-409E-A605-A59B1FC685DE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9D08B-7E25-4F0D-9C9F-C914856A4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35674-4879-409E-A605-A59B1FC685DE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9D08B-7E25-4F0D-9C9F-C914856A4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35674-4879-409E-A605-A59B1FC685DE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9D08B-7E25-4F0D-9C9F-C914856A4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35674-4879-409E-A605-A59B1FC685DE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9D08B-7E25-4F0D-9C9F-C914856A4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35674-4879-409E-A605-A59B1FC685DE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9D08B-7E25-4F0D-9C9F-C914856A4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35674-4879-409E-A605-A59B1FC685DE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9D08B-7E25-4F0D-9C9F-C914856A4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35674-4879-409E-A605-A59B1FC685DE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9D08B-7E25-4F0D-9C9F-C914856A4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35674-4879-409E-A605-A59B1FC685DE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9D08B-7E25-4F0D-9C9F-C914856A4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35674-4879-409E-A605-A59B1FC685DE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9D08B-7E25-4F0D-9C9F-C914856A4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35674-4879-409E-A605-A59B1FC685DE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9D08B-7E25-4F0D-9C9F-C914856A4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35674-4879-409E-A605-A59B1FC685DE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9D08B-7E25-4F0D-9C9F-C914856A4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35674-4879-409E-A605-A59B1FC685DE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9D08B-7E25-4F0D-9C9F-C914856A49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ws.amazon.com/ec2/" TargetMode="External"/><Relationship Id="rId2" Type="http://schemas.openxmlformats.org/officeDocument/2006/relationships/hyperlink" Target="http://code.google.com/appengin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icrosoft.com/windowsazure/" TargetMode="External"/><Relationship Id="rId5" Type="http://schemas.openxmlformats.org/officeDocument/2006/relationships/hyperlink" Target="http://www.westgrid.ca/" TargetMode="External"/><Relationship Id="rId4" Type="http://schemas.openxmlformats.org/officeDocument/2006/relationships/hyperlink" Target="http://labs.yahoo.com/cloud_computin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A walk in cloud</a:t>
            </a:r>
            <a:br>
              <a:rPr lang="en-CA" dirty="0" smtClean="0"/>
            </a:br>
            <a:r>
              <a:rPr lang="en-CA" dirty="0" smtClean="0"/>
              <a:t>(and look for databases)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err="1" smtClean="0"/>
              <a:t>Jian</a:t>
            </a:r>
            <a:r>
              <a:rPr lang="en-CA" dirty="0" smtClean="0"/>
              <a:t> </a:t>
            </a:r>
            <a:r>
              <a:rPr lang="en-CA" dirty="0" err="1" smtClean="0"/>
              <a:t>Xu</a:t>
            </a:r>
            <a:r>
              <a:rPr lang="en-CA" dirty="0" smtClean="0"/>
              <a:t> </a:t>
            </a:r>
          </a:p>
          <a:p>
            <a:r>
              <a:rPr lang="en-CA" dirty="0" smtClean="0"/>
              <a:t>DMM DB-talk, Feb 2010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/>
              <a:t>Handling </a:t>
            </a:r>
            <a:r>
              <a:rPr lang="en-CA" dirty="0" err="1" smtClean="0"/>
              <a:t>big^big</a:t>
            </a:r>
            <a:r>
              <a:rPr lang="en-CA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C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database </a:t>
            </a:r>
            <a:r>
              <a:rPr lang="en-CA" sz="3200" noProof="0" dirty="0" smtClean="0"/>
              <a:t>too weak?</a:t>
            </a:r>
            <a:endParaRPr kumimoji="0" lang="en-CA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CA" sz="3200" dirty="0" smtClean="0"/>
              <a:t>Map-reduce  </a:t>
            </a:r>
            <a:r>
              <a:rPr lang="en-CA" sz="3200" dirty="0" err="1" smtClean="0"/>
              <a:t>v.s</a:t>
            </a:r>
            <a:r>
              <a:rPr lang="en-CA" sz="3200" dirty="0" smtClean="0"/>
              <a:t>.  </a:t>
            </a:r>
            <a:r>
              <a:rPr lang="en-CA" sz="3200" dirty="0" err="1" smtClean="0"/>
              <a:t>Distri</a:t>
            </a:r>
            <a:r>
              <a:rPr lang="en-CA" sz="3200" dirty="0" smtClean="0"/>
              <a:t>. Databases </a:t>
            </a:r>
            <a:r>
              <a:rPr lang="en-CA" sz="2400" dirty="0" smtClean="0"/>
              <a:t>[</a:t>
            </a:r>
            <a:r>
              <a:rPr lang="en-CA" sz="2400" dirty="0" err="1" smtClean="0"/>
              <a:t>stonebraker</a:t>
            </a:r>
            <a:r>
              <a:rPr lang="en-CA" sz="2400" dirty="0" smtClean="0"/>
              <a:t> 2010]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CA" sz="3200" baseline="0" dirty="0" smtClean="0"/>
              <a:t>Database </a:t>
            </a:r>
            <a:r>
              <a:rPr lang="en-CA" sz="3200" dirty="0" smtClean="0"/>
              <a:t>accepting map-reduce </a:t>
            </a:r>
            <a:r>
              <a:rPr lang="en-CA" sz="2400" dirty="0" smtClean="0"/>
              <a:t>[</a:t>
            </a:r>
            <a:r>
              <a:rPr lang="en-CA" sz="2400" dirty="0" err="1" smtClean="0"/>
              <a:t>chen</a:t>
            </a:r>
            <a:r>
              <a:rPr lang="en-CA" sz="2400" dirty="0" smtClean="0"/>
              <a:t> 2009]</a:t>
            </a:r>
            <a:endParaRPr lang="en-CA" sz="2400" baseline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CA" sz="3200" baseline="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CA" sz="3200" dirty="0" smtClean="0"/>
              <a:t>Why </a:t>
            </a:r>
            <a:r>
              <a:rPr lang="en-CA" sz="3200" dirty="0" smtClean="0"/>
              <a:t>databases are missing in clouds</a:t>
            </a:r>
            <a:r>
              <a:rPr kumimoji="0" lang="en-CA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CA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CA" sz="3200" dirty="0" smtClean="0"/>
              <a:t>General purpose </a:t>
            </a:r>
            <a:r>
              <a:rPr lang="en-CA" sz="3200" dirty="0" err="1" smtClean="0"/>
              <a:t>v.s</a:t>
            </a:r>
            <a:r>
              <a:rPr lang="en-CA" sz="3200" dirty="0" smtClean="0"/>
              <a:t>. specific use</a:t>
            </a:r>
            <a:endParaRPr kumimoji="0" lang="en-C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CA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Programming model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CA" sz="3200" dirty="0" smtClean="0"/>
              <a:t>W</a:t>
            </a:r>
            <a:r>
              <a:rPr lang="en-CA" sz="3200" noProof="0" dirty="0" err="1" smtClean="0"/>
              <a:t>ork</a:t>
            </a:r>
            <a:r>
              <a:rPr lang="en-CA" sz="3200" dirty="0" smtClean="0"/>
              <a:t>-</a:t>
            </a:r>
            <a:r>
              <a:rPr lang="en-CA" sz="3200" noProof="0" dirty="0" smtClean="0"/>
              <a:t>flow administration</a:t>
            </a:r>
            <a:endParaRPr kumimoji="0" lang="en-CA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/>
              <a:t>Cloud is like database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643050"/>
            <a:ext cx="435771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dirty="0" smtClean="0"/>
              <a:t>Cloud</a:t>
            </a:r>
            <a:endParaRPr lang="en-US" sz="4400" dirty="0" smtClean="0"/>
          </a:p>
          <a:p>
            <a:endParaRPr lang="en-CA" sz="2800" dirty="0"/>
          </a:p>
          <a:p>
            <a:pPr lvl="1">
              <a:buFont typeface="Arial" pitchFamily="34" charset="0"/>
              <a:buChar char="•"/>
            </a:pPr>
            <a:r>
              <a:rPr lang="en-CA" sz="2800" dirty="0" smtClean="0"/>
              <a:t> User does not know how resources are allocated</a:t>
            </a:r>
          </a:p>
          <a:p>
            <a:pPr lvl="1">
              <a:buFont typeface="Arial" pitchFamily="34" charset="0"/>
              <a:buChar char="•"/>
            </a:pPr>
            <a:r>
              <a:rPr lang="en-CA" sz="2800" dirty="0"/>
              <a:t> </a:t>
            </a:r>
            <a:r>
              <a:rPr lang="en-CA" sz="2800" dirty="0" smtClean="0"/>
              <a:t>balances resource among user </a:t>
            </a:r>
            <a:r>
              <a:rPr lang="en-CA" sz="2800" dirty="0" smtClean="0"/>
              <a:t>applications</a:t>
            </a:r>
          </a:p>
          <a:p>
            <a:pPr lvl="1">
              <a:buFont typeface="Arial" pitchFamily="34" charset="0"/>
              <a:buChar char="•"/>
            </a:pPr>
            <a:endParaRPr lang="en-CA" sz="2800" dirty="0" smtClean="0"/>
          </a:p>
          <a:p>
            <a:pPr lvl="1">
              <a:buFont typeface="Arial" pitchFamily="34" charset="0"/>
              <a:buChar char="•"/>
            </a:pPr>
            <a:endParaRPr lang="en-CA" sz="2800" dirty="0" smtClean="0"/>
          </a:p>
          <a:p>
            <a:pPr lvl="1"/>
            <a:r>
              <a:rPr lang="en-CA" sz="2800" dirty="0" smtClean="0"/>
              <a:t>[LINQ]</a:t>
            </a:r>
            <a:endParaRPr lang="en-CA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500562" y="1571612"/>
            <a:ext cx="414340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400" dirty="0" smtClean="0"/>
              <a:t>Database</a:t>
            </a:r>
          </a:p>
          <a:p>
            <a:endParaRPr lang="en-CA" sz="2800" dirty="0" smtClean="0"/>
          </a:p>
          <a:p>
            <a:pPr lvl="1">
              <a:buFont typeface="Arial" pitchFamily="34" charset="0"/>
              <a:buChar char="•"/>
            </a:pPr>
            <a:r>
              <a:rPr lang="en-CA" sz="2800" dirty="0"/>
              <a:t> </a:t>
            </a:r>
            <a:r>
              <a:rPr lang="en-CA" sz="2800" dirty="0" smtClean="0"/>
              <a:t>User does not care how DBMS executes an SQL query</a:t>
            </a:r>
          </a:p>
          <a:p>
            <a:pPr lvl="1">
              <a:buFont typeface="Arial" pitchFamily="34" charset="0"/>
              <a:buChar char="•"/>
            </a:pPr>
            <a:r>
              <a:rPr lang="en-CA" sz="2800" dirty="0" smtClean="0"/>
              <a:t> Handles large number of concurrent </a:t>
            </a:r>
            <a:r>
              <a:rPr lang="en-CA" sz="2800" dirty="0" smtClean="0"/>
              <a:t>queries</a:t>
            </a:r>
          </a:p>
          <a:p>
            <a:pPr lvl="1">
              <a:buFont typeface="Arial" pitchFamily="34" charset="0"/>
              <a:buChar char="•"/>
            </a:pPr>
            <a:endParaRPr lang="en-CA" sz="2800" dirty="0" smtClean="0"/>
          </a:p>
          <a:p>
            <a:pPr lvl="1">
              <a:buFont typeface="Arial" pitchFamily="34" charset="0"/>
              <a:buChar char="•"/>
            </a:pPr>
            <a:endParaRPr lang="en-CA" sz="2800" dirty="0" smtClean="0"/>
          </a:p>
          <a:p>
            <a:pPr lvl="1"/>
            <a:r>
              <a:rPr lang="en-CA" sz="2800" dirty="0" smtClean="0"/>
              <a:t>SQL standard</a:t>
            </a:r>
            <a:endParaRPr lang="en-CA" sz="2800" dirty="0" smtClean="0"/>
          </a:p>
          <a:p>
            <a:pPr>
              <a:buFont typeface="Arial" pitchFamily="34" charset="0"/>
              <a:buChar char="•"/>
            </a:pPr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/>
              <a:t>New Database Architectures?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CA" sz="3200" baseline="0" dirty="0" smtClean="0"/>
              <a:t>DBMS for High-density</a:t>
            </a:r>
            <a:r>
              <a:rPr lang="en-CA" sz="3200" dirty="0" smtClean="0"/>
              <a:t> clusters,  Virtualization platform.  </a:t>
            </a:r>
            <a:r>
              <a:rPr lang="en-CA" sz="2400" dirty="0" smtClean="0"/>
              <a:t>[Ibrahim 09]</a:t>
            </a:r>
            <a:endParaRPr lang="en-CA" sz="2400" baseline="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CA" sz="3200" dirty="0" smtClean="0"/>
              <a:t>SSD &amp; SSD-Matrix as storage / high speed cache / virtualized storage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CA" sz="3200" baseline="0" dirty="0" smtClean="0"/>
              <a:t>GPU aided</a:t>
            </a:r>
            <a:r>
              <a:rPr lang="en-CA" sz="3200" dirty="0" smtClean="0"/>
              <a:t> computing  or DBMS on GPU </a:t>
            </a:r>
            <a:r>
              <a:rPr lang="en-CA" sz="2400" dirty="0" smtClean="0"/>
              <a:t>[He 08]</a:t>
            </a:r>
            <a:endParaRPr lang="en-CA" sz="2400" baseline="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/>
              <a:t>How about Data Integration?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643050"/>
            <a:ext cx="800105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CA" sz="3200" dirty="0" smtClean="0"/>
              <a:t>Domain heterogeneous data sources</a:t>
            </a:r>
          </a:p>
          <a:p>
            <a:pPr>
              <a:buFont typeface="Arial" pitchFamily="34" charset="0"/>
              <a:buChar char="•"/>
            </a:pPr>
            <a:endParaRPr lang="en-CA" sz="3200" dirty="0"/>
          </a:p>
          <a:p>
            <a:pPr>
              <a:buFont typeface="Arial" pitchFamily="34" charset="0"/>
              <a:buChar char="•"/>
            </a:pPr>
            <a:r>
              <a:rPr lang="en-CA" sz="3200" dirty="0" smtClean="0"/>
              <a:t>Need to scale</a:t>
            </a:r>
            <a:endParaRPr lang="en-US" sz="3200" dirty="0" smtClean="0"/>
          </a:p>
          <a:p>
            <a:pPr lvl="1">
              <a:buFont typeface="Arial" pitchFamily="34" charset="0"/>
              <a:buChar char="•"/>
            </a:pPr>
            <a:r>
              <a:rPr lang="en-CA" sz="3200" dirty="0"/>
              <a:t> </a:t>
            </a:r>
            <a:r>
              <a:rPr lang="en-CA" sz="3200" dirty="0" smtClean="0"/>
              <a:t> More data sources co-operate in query processing</a:t>
            </a:r>
          </a:p>
          <a:p>
            <a:pPr lvl="1">
              <a:buFont typeface="Arial" pitchFamily="34" charset="0"/>
              <a:buChar char="•"/>
            </a:pPr>
            <a:r>
              <a:rPr lang="en-CA" sz="3200" dirty="0"/>
              <a:t> </a:t>
            </a:r>
            <a:r>
              <a:rPr lang="en-CA" sz="3200" dirty="0" smtClean="0"/>
              <a:t>  Larger scope of schema</a:t>
            </a:r>
          </a:p>
          <a:p>
            <a:pPr>
              <a:buFont typeface="Arial" pitchFamily="34" charset="0"/>
              <a:buChar char="•"/>
            </a:pPr>
            <a:endParaRPr lang="en-CA" sz="3200" dirty="0"/>
          </a:p>
          <a:p>
            <a:pPr>
              <a:buFont typeface="Arial" pitchFamily="34" charset="0"/>
              <a:buChar char="•"/>
            </a:pPr>
            <a:r>
              <a:rPr lang="en-CA" sz="3200" dirty="0" smtClean="0"/>
              <a:t>Data integration as a cloud service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/>
              <a:t>Our preliminary model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9" y="1285860"/>
            <a:ext cx="8456142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Opportunities with Cloud</a:t>
            </a:r>
            <a:endParaRPr 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Cloud gathers data sources into highly available clusters.</a:t>
            </a:r>
          </a:p>
          <a:p>
            <a:r>
              <a:rPr lang="en-US" dirty="0" smtClean="0"/>
              <a:t>Cloud reduces the overhead of replicating data sources.</a:t>
            </a:r>
          </a:p>
          <a:p>
            <a:r>
              <a:rPr lang="en-US" dirty="0" smtClean="0"/>
              <a:t>Cloud simplifies the underlay communication.</a:t>
            </a:r>
          </a:p>
          <a:p>
            <a:r>
              <a:rPr lang="en-US" dirty="0" smtClean="0"/>
              <a:t>Peer-to-Peer model maintains </a:t>
            </a:r>
            <a:r>
              <a:rPr lang="en-US" dirty="0" smtClean="0">
                <a:solidFill>
                  <a:srgbClr val="FF0000"/>
                </a:solidFill>
              </a:rPr>
              <a:t>autonomy</a:t>
            </a:r>
            <a:r>
              <a:rPr lang="en-US" dirty="0" smtClean="0"/>
              <a:t> of individual data sources and </a:t>
            </a:r>
            <a:r>
              <a:rPr lang="en-US" dirty="0" smtClean="0">
                <a:solidFill>
                  <a:srgbClr val="FF0000"/>
                </a:solidFill>
              </a:rPr>
              <a:t>scales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/>
              <a:t>Other topics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CA" sz="3200" baseline="0" dirty="0" smtClean="0"/>
              <a:t>Security &amp; privacy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CA" sz="3200" dirty="0" smtClean="0"/>
              <a:t>New business model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CA" sz="3200" baseline="0" dirty="0" smtClean="0"/>
              <a:t>Inter-cloud</a:t>
            </a:r>
            <a:r>
              <a:rPr lang="en-CA" sz="3200" dirty="0" smtClean="0"/>
              <a:t> data exchange</a:t>
            </a:r>
            <a:endParaRPr lang="en-CA" sz="3200" baseline="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CA" dirty="0" smtClean="0"/>
              <a:t>References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332163"/>
            <a:ext cx="842968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 smtClean="0"/>
              <a:t>[</a:t>
            </a:r>
            <a:r>
              <a:rPr lang="en-CA" sz="2400" dirty="0" err="1" smtClean="0"/>
              <a:t>stonebraker</a:t>
            </a:r>
            <a:r>
              <a:rPr lang="en-CA" sz="2400" dirty="0" smtClean="0"/>
              <a:t> 2010] Michael </a:t>
            </a:r>
            <a:r>
              <a:rPr lang="en-CA" sz="2400" dirty="0" err="1" smtClean="0"/>
              <a:t>Stonebraker</a:t>
            </a:r>
            <a:r>
              <a:rPr lang="en-CA" sz="2400" dirty="0" smtClean="0"/>
              <a:t>.  </a:t>
            </a:r>
            <a:r>
              <a:rPr lang="en-CA" sz="2400" dirty="0" err="1" smtClean="0"/>
              <a:t>MapReduce</a:t>
            </a:r>
            <a:r>
              <a:rPr lang="en-CA" sz="2400" dirty="0" smtClean="0"/>
              <a:t> and Parallel DBMSs , Friends or Foes?, CACM 2010</a:t>
            </a:r>
          </a:p>
          <a:p>
            <a:endParaRPr lang="en-CA" sz="2400" dirty="0"/>
          </a:p>
          <a:p>
            <a:r>
              <a:rPr lang="en-CA" sz="2400" dirty="0" smtClean="0"/>
              <a:t>[Ibrahim 09] </a:t>
            </a:r>
            <a:r>
              <a:rPr lang="en-CA" sz="2400" dirty="0" err="1" smtClean="0"/>
              <a:t>Shadi</a:t>
            </a:r>
            <a:r>
              <a:rPr lang="en-CA" sz="2400" dirty="0" smtClean="0"/>
              <a:t> Ibrahim et, al . </a:t>
            </a:r>
            <a:r>
              <a:rPr lang="en-CA" sz="2400" dirty="0" err="1" smtClean="0"/>
              <a:t>CloudLet</a:t>
            </a:r>
            <a:r>
              <a:rPr lang="en-CA" sz="2400" dirty="0" smtClean="0"/>
              <a:t>: Towards </a:t>
            </a:r>
            <a:r>
              <a:rPr lang="en-CA" sz="2400" dirty="0" err="1" smtClean="0"/>
              <a:t>MapReduce</a:t>
            </a:r>
            <a:r>
              <a:rPr lang="en-CA" sz="2400" dirty="0" smtClean="0"/>
              <a:t> Implementation on Virtual Machines. HPDC09</a:t>
            </a:r>
          </a:p>
          <a:p>
            <a:endParaRPr lang="en-CA" sz="2400" dirty="0"/>
          </a:p>
          <a:p>
            <a:r>
              <a:rPr lang="en-CA" sz="2400" dirty="0" smtClean="0"/>
              <a:t>[</a:t>
            </a:r>
            <a:r>
              <a:rPr lang="en-CA" sz="2400" dirty="0" err="1" smtClean="0"/>
              <a:t>chen</a:t>
            </a:r>
            <a:r>
              <a:rPr lang="en-CA" sz="2400" dirty="0" smtClean="0"/>
              <a:t> 09] </a:t>
            </a:r>
            <a:r>
              <a:rPr lang="en-US" sz="2400" dirty="0" err="1" smtClean="0"/>
              <a:t>Qiming</a:t>
            </a:r>
            <a:r>
              <a:rPr lang="en-US" sz="2400" dirty="0" smtClean="0"/>
              <a:t> Chen et, al. Efficiently Support </a:t>
            </a:r>
            <a:r>
              <a:rPr lang="en-US" sz="2400" dirty="0" err="1" smtClean="0"/>
              <a:t>MapReduce</a:t>
            </a:r>
            <a:r>
              <a:rPr lang="en-US" sz="2400" dirty="0" smtClean="0"/>
              <a:t>-like Computation Models Inside Parallel DBMS. IDEAS 2009</a:t>
            </a:r>
          </a:p>
          <a:p>
            <a:endParaRPr lang="en-CA" sz="2400" dirty="0"/>
          </a:p>
          <a:p>
            <a:r>
              <a:rPr lang="en-CA" sz="2400" dirty="0" smtClean="0"/>
              <a:t>[</a:t>
            </a:r>
            <a:r>
              <a:rPr lang="en-CA" sz="2400" dirty="0" err="1" smtClean="0"/>
              <a:t>Loebman</a:t>
            </a:r>
            <a:r>
              <a:rPr lang="en-CA" sz="2400" dirty="0" smtClean="0"/>
              <a:t>] </a:t>
            </a:r>
            <a:r>
              <a:rPr lang="en-US" sz="2400" dirty="0"/>
              <a:t>Analyzing Massive Astrophysical Datasets: Can</a:t>
            </a:r>
          </a:p>
          <a:p>
            <a:r>
              <a:rPr lang="en-US" sz="2400" dirty="0"/>
              <a:t>Pig/</a:t>
            </a:r>
            <a:r>
              <a:rPr lang="en-US" sz="2400" dirty="0" err="1"/>
              <a:t>Hadoop</a:t>
            </a:r>
            <a:r>
              <a:rPr lang="en-US" sz="2400" dirty="0"/>
              <a:t> or a Relational DBMS Help</a:t>
            </a:r>
            <a:r>
              <a:rPr lang="en-US" sz="2400" dirty="0" smtClean="0"/>
              <a:t>?</a:t>
            </a:r>
          </a:p>
          <a:p>
            <a:endParaRPr lang="en-CA" sz="2400" dirty="0"/>
          </a:p>
          <a:p>
            <a:r>
              <a:rPr lang="en-CA" sz="2400" dirty="0" smtClean="0"/>
              <a:t>[He08] </a:t>
            </a:r>
            <a:r>
              <a:rPr lang="en-US" sz="2400" dirty="0" smtClean="0"/>
              <a:t>Mars: A </a:t>
            </a:r>
            <a:r>
              <a:rPr lang="en-US" sz="2400" dirty="0" err="1" smtClean="0"/>
              <a:t>MapReduce</a:t>
            </a:r>
            <a:r>
              <a:rPr lang="en-US" sz="2400" dirty="0" smtClean="0"/>
              <a:t> Framework on Graphics Processors</a:t>
            </a:r>
          </a:p>
          <a:p>
            <a:endParaRPr lang="en-CA" sz="2400" dirty="0"/>
          </a:p>
          <a:p>
            <a:endParaRPr lang="en-CA" sz="2400" dirty="0"/>
          </a:p>
          <a:p>
            <a:endParaRPr lang="en-CA" sz="2400" dirty="0" smtClean="0"/>
          </a:p>
          <a:p>
            <a:endParaRPr lang="en-CA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/>
              <a:t>Reference (2)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345718"/>
            <a:ext cx="84296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 smtClean="0"/>
              <a:t>[LINQ]  Michael </a:t>
            </a:r>
            <a:r>
              <a:rPr lang="en-CA" sz="2400" dirty="0" err="1" smtClean="0"/>
              <a:t>Isard</a:t>
            </a:r>
            <a:r>
              <a:rPr lang="en-CA" sz="2400" dirty="0" smtClean="0"/>
              <a:t>,  Yuan Yu. </a:t>
            </a:r>
            <a:r>
              <a:rPr lang="en-US" sz="2400" dirty="0" smtClean="0"/>
              <a:t>Distributed Data-Parallel Computing Using a High-Level Programming Language.  </a:t>
            </a:r>
            <a:r>
              <a:rPr lang="en-US" sz="2400" dirty="0" err="1" smtClean="0"/>
              <a:t>Sigmod</a:t>
            </a:r>
            <a:r>
              <a:rPr lang="en-US" sz="2400" dirty="0" smtClean="0"/>
              <a:t> 09</a:t>
            </a:r>
            <a:endParaRPr lang="en-CA" sz="2400" dirty="0" smtClean="0"/>
          </a:p>
          <a:p>
            <a:endParaRPr lang="en-CA" sz="2400" dirty="0" smtClean="0"/>
          </a:p>
          <a:p>
            <a:r>
              <a:rPr lang="en-CA" sz="2400" dirty="0" smtClean="0"/>
              <a:t>[</a:t>
            </a:r>
            <a:r>
              <a:rPr lang="en-CA" sz="2400" dirty="0" err="1" smtClean="0"/>
              <a:t>Pavlo</a:t>
            </a:r>
            <a:r>
              <a:rPr lang="en-CA" sz="2400" dirty="0" smtClean="0"/>
              <a:t> 09] Andrew </a:t>
            </a:r>
            <a:r>
              <a:rPr lang="en-CA" sz="2400" dirty="0" err="1" smtClean="0"/>
              <a:t>Pavlo</a:t>
            </a:r>
            <a:r>
              <a:rPr lang="en-CA" sz="2400" dirty="0" smtClean="0"/>
              <a:t> et, al. </a:t>
            </a:r>
            <a:r>
              <a:rPr lang="en-US" sz="2400" dirty="0" smtClean="0"/>
              <a:t>A Comparison of Approaches to Large-Scale Data Analysis. </a:t>
            </a:r>
            <a:r>
              <a:rPr lang="en-US" sz="2400" dirty="0" err="1" smtClean="0"/>
              <a:t>Sigmod</a:t>
            </a:r>
            <a:r>
              <a:rPr lang="en-US" sz="2400" dirty="0" smtClean="0"/>
              <a:t> 09</a:t>
            </a:r>
          </a:p>
          <a:p>
            <a:endParaRPr lang="en-CA" sz="2400" dirty="0"/>
          </a:p>
          <a:p>
            <a:r>
              <a:rPr lang="en-CA" sz="2400" dirty="0" smtClean="0"/>
              <a:t>[Foster 09 ]  Ian Foster </a:t>
            </a:r>
            <a:r>
              <a:rPr lang="en-CA" sz="2400" dirty="0" err="1" smtClean="0"/>
              <a:t>et,al</a:t>
            </a:r>
            <a:r>
              <a:rPr lang="en-CA" sz="2400" dirty="0" smtClean="0"/>
              <a:t>. Cloud Computing and Grid Computing 360-Degree Compared. </a:t>
            </a:r>
          </a:p>
          <a:p>
            <a:endParaRPr lang="en-CA" sz="2400" dirty="0"/>
          </a:p>
          <a:p>
            <a:r>
              <a:rPr lang="en-US" sz="2400" dirty="0" smtClean="0"/>
              <a:t>[Web2.0 expo] </a:t>
            </a:r>
            <a:r>
              <a:rPr lang="en-US" sz="2400" dirty="0" smtClean="0"/>
              <a:t>Scott </a:t>
            </a:r>
            <a:r>
              <a:rPr lang="en-US" sz="2400" smtClean="0"/>
              <a:t>Gerard. Maximize </a:t>
            </a:r>
            <a:r>
              <a:rPr lang="en-US" sz="2400" dirty="0" smtClean="0"/>
              <a:t>your web2.0 experience with cloud computing.  (presentation on web2.0 expo 2009</a:t>
            </a:r>
            <a:r>
              <a:rPr lang="en-US" sz="2400" dirty="0" smtClean="0"/>
              <a:t>)</a:t>
            </a:r>
          </a:p>
          <a:p>
            <a:endParaRPr lang="en-CA" sz="2400" dirty="0" smtClean="0"/>
          </a:p>
          <a:p>
            <a:r>
              <a:rPr lang="en-CA" sz="2400" dirty="0" smtClean="0"/>
              <a:t>[</a:t>
            </a:r>
            <a:r>
              <a:rPr lang="en-CA" sz="2400" dirty="0" err="1" smtClean="0"/>
              <a:t>Barham</a:t>
            </a:r>
            <a:r>
              <a:rPr lang="en-CA" sz="2400" dirty="0" smtClean="0"/>
              <a:t> 03] </a:t>
            </a:r>
            <a:r>
              <a:rPr lang="en-CA" sz="2400" dirty="0" err="1" smtClean="0"/>
              <a:t>Xen</a:t>
            </a:r>
            <a:r>
              <a:rPr lang="en-CA" sz="2400" dirty="0" smtClean="0"/>
              <a:t> and Art of Virtualization , SOSP 2003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Cloud products</a:t>
            </a:r>
            <a:endParaRPr lang="en-CA" dirty="0" smtClean="0"/>
          </a:p>
          <a:p>
            <a:r>
              <a:rPr lang="en-CA" dirty="0" smtClean="0"/>
              <a:t>Architecture</a:t>
            </a:r>
          </a:p>
          <a:p>
            <a:r>
              <a:rPr lang="en-CA" dirty="0" smtClean="0"/>
              <a:t>Database issues</a:t>
            </a:r>
          </a:p>
          <a:p>
            <a:r>
              <a:rPr lang="en-CA" dirty="0" smtClean="0"/>
              <a:t>Data integration issues</a:t>
            </a:r>
          </a:p>
          <a:p>
            <a:r>
              <a:rPr lang="en-CA" dirty="0" smtClean="0"/>
              <a:t>Other topics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/>
              <a:t>Cloud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Google App Engine</a:t>
            </a:r>
          </a:p>
          <a:p>
            <a:pPr lvl="1"/>
            <a:r>
              <a:rPr lang="en-US" dirty="0" smtClean="0">
                <a:hlinkClick r:id="rId2"/>
              </a:rPr>
              <a:t>http://code.google.com/appengine/</a:t>
            </a:r>
            <a:endParaRPr lang="en-US" dirty="0" smtClean="0"/>
          </a:p>
          <a:p>
            <a:r>
              <a:rPr lang="en-US" dirty="0"/>
              <a:t>Amazon Elastic Compute </a:t>
            </a:r>
            <a:r>
              <a:rPr lang="en-US" dirty="0" smtClean="0"/>
              <a:t>Cloud (EC2)</a:t>
            </a:r>
          </a:p>
          <a:p>
            <a:pPr lvl="1"/>
            <a:r>
              <a:rPr lang="en-US" dirty="0" smtClean="0">
                <a:hlinkClick r:id="rId3"/>
              </a:rPr>
              <a:t>http://aws.amazon.com/ec2/</a:t>
            </a:r>
            <a:endParaRPr lang="en-US" dirty="0" smtClean="0"/>
          </a:p>
          <a:p>
            <a:r>
              <a:rPr lang="en-CA" dirty="0" smtClean="0"/>
              <a:t>Yahoo! Cloud </a:t>
            </a:r>
            <a:r>
              <a:rPr lang="en-CA" dirty="0" err="1" smtClean="0"/>
              <a:t>Testbed</a:t>
            </a:r>
            <a:r>
              <a:rPr lang="en-CA" dirty="0" smtClean="0"/>
              <a:t> / M45 </a:t>
            </a:r>
          </a:p>
          <a:p>
            <a:pPr lvl="1"/>
            <a:r>
              <a:rPr lang="en-US" dirty="0" smtClean="0">
                <a:hlinkClick r:id="rId4"/>
              </a:rPr>
              <a:t>http://labs.yahoo.com/cloud_computing</a:t>
            </a:r>
            <a:endParaRPr lang="en-US" dirty="0" smtClean="0"/>
          </a:p>
          <a:p>
            <a:r>
              <a:rPr lang="en-CA" dirty="0" err="1" smtClean="0"/>
              <a:t>WestGrid</a:t>
            </a:r>
            <a:endParaRPr lang="en-CA" dirty="0" smtClean="0"/>
          </a:p>
          <a:p>
            <a:pPr lvl="1"/>
            <a:r>
              <a:rPr lang="en-US" dirty="0" smtClean="0">
                <a:hlinkClick r:id="rId5"/>
              </a:rPr>
              <a:t>http://www.westgrid.ca/</a:t>
            </a:r>
            <a:endParaRPr lang="en-US" dirty="0" smtClean="0"/>
          </a:p>
          <a:p>
            <a:r>
              <a:rPr lang="en-CA" dirty="0" smtClean="0"/>
              <a:t>Microsoft Azure</a:t>
            </a:r>
          </a:p>
          <a:p>
            <a:pPr lvl="1"/>
            <a:r>
              <a:rPr lang="en-US" dirty="0" smtClean="0">
                <a:hlinkClick r:id="rId6"/>
              </a:rPr>
              <a:t>http://www.microsoft.com/windowsazure/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/>
              <a:t>What’s in common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 cluster of centrally managed computing resources</a:t>
            </a:r>
          </a:p>
          <a:p>
            <a:r>
              <a:rPr lang="en-CA" dirty="0" smtClean="0"/>
              <a:t>Provide </a:t>
            </a:r>
            <a:r>
              <a:rPr lang="en-CA" dirty="0" smtClean="0"/>
              <a:t>application </a:t>
            </a:r>
            <a:r>
              <a:rPr lang="en-CA" dirty="0" smtClean="0"/>
              <a:t>hosting &amp; storage</a:t>
            </a:r>
          </a:p>
          <a:p>
            <a:r>
              <a:rPr lang="en-CA" dirty="0" smtClean="0"/>
              <a:t>Provide </a:t>
            </a:r>
            <a:r>
              <a:rPr lang="en-CA" dirty="0" smtClean="0"/>
              <a:t>API </a:t>
            </a:r>
            <a:r>
              <a:rPr lang="en-CA" dirty="0" smtClean="0"/>
              <a:t>/ SDK</a:t>
            </a:r>
          </a:p>
          <a:p>
            <a:r>
              <a:rPr lang="en-CA" dirty="0" smtClean="0"/>
              <a:t>Encourage deployment of applications that runs in parallel.</a:t>
            </a:r>
          </a:p>
          <a:p>
            <a:endParaRPr lang="en-CA" dirty="0"/>
          </a:p>
          <a:p>
            <a:r>
              <a:rPr lang="en-CA" dirty="0" smtClean="0">
                <a:solidFill>
                  <a:srgbClr val="FF0000"/>
                </a:solidFill>
              </a:rPr>
              <a:t>The goal :  fast, scalable &amp; cheap computing </a:t>
            </a:r>
            <a:endParaRPr lang="en-CA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/>
              <a:t>Comparison to cluster/grid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</a:t>
            </a:r>
            <a:r>
              <a:rPr lang="en-CA" dirty="0" smtClean="0"/>
              <a:t>hare similar hardware deployment  </a:t>
            </a:r>
            <a:r>
              <a:rPr lang="en-CA" sz="2000" dirty="0" smtClean="0"/>
              <a:t>[IBM]</a:t>
            </a:r>
            <a:endParaRPr lang="en-CA" dirty="0" smtClean="0"/>
          </a:p>
          <a:p>
            <a:r>
              <a:rPr lang="en-CA" dirty="0" smtClean="0"/>
              <a:t>Cloud hides resource specification:</a:t>
            </a:r>
          </a:p>
          <a:p>
            <a:pPr lvl="1"/>
            <a:r>
              <a:rPr lang="en-CA" dirty="0" smtClean="0"/>
              <a:t>Only API is exposed </a:t>
            </a:r>
            <a:r>
              <a:rPr lang="en-CA" sz="2000" dirty="0" smtClean="0"/>
              <a:t>[</a:t>
            </a:r>
            <a:r>
              <a:rPr lang="en-CA" sz="2000" dirty="0" err="1" smtClean="0"/>
              <a:t>google</a:t>
            </a:r>
            <a:r>
              <a:rPr lang="en-CA" sz="2000" dirty="0" smtClean="0"/>
              <a:t>, Amazon]</a:t>
            </a:r>
            <a:endParaRPr lang="en-CA" dirty="0" smtClean="0"/>
          </a:p>
          <a:p>
            <a:pPr lvl="1"/>
            <a:r>
              <a:rPr lang="en-CA" dirty="0" smtClean="0"/>
              <a:t>User transparent to underlying resources</a:t>
            </a:r>
          </a:p>
          <a:p>
            <a:r>
              <a:rPr lang="en-CA" dirty="0" smtClean="0"/>
              <a:t>Cluster exposes resource configuration</a:t>
            </a:r>
          </a:p>
          <a:p>
            <a:pPr lvl="1"/>
            <a:r>
              <a:rPr lang="en-CA" dirty="0" smtClean="0"/>
              <a:t>“Utility” computing</a:t>
            </a:r>
          </a:p>
          <a:p>
            <a:pPr lvl="1"/>
            <a:r>
              <a:rPr lang="en-CA" dirty="0" smtClean="0"/>
              <a:t>Less or no service support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14290"/>
            <a:ext cx="5807303" cy="492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42910" y="5429264"/>
            <a:ext cx="7215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Source :  [Foster 09]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/>
              <a:t>Cloud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Cluster / Grid system as hardware platform</a:t>
            </a:r>
          </a:p>
          <a:p>
            <a:pPr lvl="1"/>
            <a:r>
              <a:rPr lang="en-CA" dirty="0" smtClean="0"/>
              <a:t>IBM cluster line</a:t>
            </a:r>
          </a:p>
          <a:p>
            <a:r>
              <a:rPr lang="en-CA" dirty="0" smtClean="0"/>
              <a:t>Virtualization </a:t>
            </a:r>
            <a:r>
              <a:rPr lang="en-CA" sz="2400" dirty="0" smtClean="0"/>
              <a:t>[Barham03]</a:t>
            </a:r>
            <a:endParaRPr lang="en-CA" sz="2400" dirty="0" smtClean="0"/>
          </a:p>
          <a:p>
            <a:pPr lvl="1"/>
            <a:r>
              <a:rPr lang="en-CA" dirty="0" smtClean="0"/>
              <a:t>Amazon Machine Image</a:t>
            </a:r>
          </a:p>
          <a:p>
            <a:r>
              <a:rPr lang="en-CA" dirty="0" smtClean="0"/>
              <a:t>Unified storage and data access model</a:t>
            </a:r>
          </a:p>
          <a:p>
            <a:pPr lvl="1"/>
            <a:r>
              <a:rPr lang="en-CA" dirty="0" smtClean="0"/>
              <a:t>Google’s </a:t>
            </a:r>
            <a:r>
              <a:rPr lang="en-CA" dirty="0" err="1" smtClean="0"/>
              <a:t>bigtable</a:t>
            </a:r>
            <a:endParaRPr lang="en-US" dirty="0" smtClean="0"/>
          </a:p>
          <a:p>
            <a:pPr lvl="1"/>
            <a:r>
              <a:rPr lang="en-CA" dirty="0" smtClean="0"/>
              <a:t>Amazon’s Simple DB</a:t>
            </a:r>
            <a:endParaRPr lang="en-C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B4901A-E91B-48F7-A19A-1E0E11BFEE1D}" type="slidenum">
              <a:rPr lang="en-GB"/>
              <a:pPr/>
              <a:t>8</a:t>
            </a:fld>
            <a:endParaRPr lang="en-GB"/>
          </a:p>
        </p:txBody>
      </p:sp>
      <p:sp>
        <p:nvSpPr>
          <p:cNvPr id="629762" name="AutoShape 16"/>
          <p:cNvSpPr>
            <a:spLocks noChangeArrowheads="1"/>
          </p:cNvSpPr>
          <p:nvPr/>
        </p:nvSpPr>
        <p:spPr bwMode="auto">
          <a:xfrm>
            <a:off x="1887538" y="1722438"/>
            <a:ext cx="5600700" cy="4527550"/>
          </a:xfrm>
          <a:prstGeom prst="roundRect">
            <a:avLst>
              <a:gd name="adj" fmla="val 8292"/>
            </a:avLst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endParaRPr lang="en-US" sz="1400">
              <a:ea typeface="SimSun" pitchFamily="2" charset="-122"/>
            </a:endParaRPr>
          </a:p>
        </p:txBody>
      </p:sp>
      <p:sp>
        <p:nvSpPr>
          <p:cNvPr id="629763" name="Text Box 33"/>
          <p:cNvSpPr txBox="1">
            <a:spLocks noChangeArrowheads="1"/>
          </p:cNvSpPr>
          <p:nvPr/>
        </p:nvSpPr>
        <p:spPr bwMode="auto">
          <a:xfrm>
            <a:off x="2679700" y="1401763"/>
            <a:ext cx="39719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200">
                <a:solidFill>
                  <a:srgbClr val="000000"/>
                </a:solidFill>
                <a:ea typeface="SimSun" pitchFamily="2" charset="-122"/>
              </a:rPr>
              <a:t>Cloud Infrastructure &amp; Application Provider</a:t>
            </a:r>
          </a:p>
        </p:txBody>
      </p:sp>
      <p:sp>
        <p:nvSpPr>
          <p:cNvPr id="629764" name="AutoShape 12"/>
          <p:cNvSpPr>
            <a:spLocks noChangeArrowheads="1"/>
          </p:cNvSpPr>
          <p:nvPr/>
        </p:nvSpPr>
        <p:spPr bwMode="auto">
          <a:xfrm>
            <a:off x="1973263" y="1858963"/>
            <a:ext cx="5380037" cy="4340225"/>
          </a:xfrm>
          <a:prstGeom prst="roundRect">
            <a:avLst>
              <a:gd name="adj" fmla="val 5792"/>
            </a:avLst>
          </a:prstGeom>
          <a:solidFill>
            <a:srgbClr val="EAEAEA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lIns="36000" tIns="0" rIns="36000" bIns="0"/>
          <a:lstStyle/>
          <a:p>
            <a:pPr algn="r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endParaRPr lang="en-US" sz="800" b="1">
              <a:solidFill>
                <a:srgbClr val="808080"/>
              </a:solidFill>
              <a:ea typeface="SimSun" pitchFamily="2" charset="-122"/>
            </a:endParaRP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2105025" y="5522913"/>
            <a:ext cx="5154613" cy="495300"/>
            <a:chOff x="1373" y="3298"/>
            <a:chExt cx="3247" cy="312"/>
          </a:xfrm>
        </p:grpSpPr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1400" y="3298"/>
              <a:ext cx="3132" cy="96"/>
              <a:chOff x="1400" y="3298"/>
              <a:chExt cx="3132" cy="96"/>
            </a:xfrm>
          </p:grpSpPr>
          <p:sp>
            <p:nvSpPr>
              <p:cNvPr id="629768" name="Line 45"/>
              <p:cNvSpPr>
                <a:spLocks noChangeShapeType="1"/>
              </p:cNvSpPr>
              <p:nvPr/>
            </p:nvSpPr>
            <p:spPr bwMode="auto">
              <a:xfrm>
                <a:off x="1400" y="3349"/>
                <a:ext cx="3132" cy="0"/>
              </a:xfrm>
              <a:prstGeom prst="line">
                <a:avLst/>
              </a:prstGeom>
              <a:noFill/>
              <a:ln w="3175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9769" name="Text Box 46"/>
              <p:cNvSpPr txBox="1">
                <a:spLocks noChangeArrowheads="1"/>
              </p:cNvSpPr>
              <p:nvPr/>
            </p:nvSpPr>
            <p:spPr bwMode="auto">
              <a:xfrm>
                <a:off x="2380" y="3298"/>
                <a:ext cx="1049" cy="9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r">
                  <a:spcBef>
                    <a:spcPct val="50000"/>
                  </a:spcBef>
                  <a:spcAft>
                    <a:spcPct val="0"/>
                  </a:spcAft>
                  <a:buFont typeface="Wingdings" pitchFamily="2" charset="2"/>
                  <a:buNone/>
                </a:pPr>
                <a:r>
                  <a:rPr lang="en-US" sz="1000" b="1" i="1">
                    <a:solidFill>
                      <a:srgbClr val="0000FF"/>
                    </a:solidFill>
                    <a:latin typeface="Candara" pitchFamily="34" charset="0"/>
                    <a:ea typeface="SimSun" pitchFamily="2" charset="-122"/>
                  </a:rPr>
                  <a:t>Standards Based Interfaces</a:t>
                </a:r>
              </a:p>
            </p:txBody>
          </p:sp>
        </p:grpSp>
        <p:sp>
          <p:nvSpPr>
            <p:cNvPr id="2" name="Rounded Rectangle 70"/>
            <p:cNvSpPr/>
            <p:nvPr/>
          </p:nvSpPr>
          <p:spPr bwMode="auto">
            <a:xfrm>
              <a:off x="1373" y="3400"/>
              <a:ext cx="3247" cy="210"/>
            </a:xfrm>
            <a:prstGeom prst="roundRect">
              <a:avLst/>
            </a:prstGeom>
            <a:noFill/>
            <a:ln w="28575" cap="flat" cmpd="sng" algn="ctr">
              <a:solidFill>
                <a:schemeClr val="tx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defTabSz="806450" eaLnBrk="0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None/>
              </a:pPr>
              <a:endParaRPr lang="en-US" sz="2400" u="sng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629771" name="TextBox 71"/>
            <p:cNvSpPr txBox="1">
              <a:spLocks noChangeArrowheads="1"/>
            </p:cNvSpPr>
            <p:nvPr/>
          </p:nvSpPr>
          <p:spPr bwMode="auto">
            <a:xfrm>
              <a:off x="1409" y="3422"/>
              <a:ext cx="315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None/>
              </a:pPr>
              <a:r>
                <a:rPr lang="en-US" sz="1200" b="1" i="1">
                  <a:solidFill>
                    <a:srgbClr val="000000"/>
                  </a:solidFill>
                  <a:ea typeface="SimSun" pitchFamily="2" charset="-122"/>
                </a:rPr>
                <a:t>Virtualized Infrastructure</a:t>
              </a:r>
            </a:p>
          </p:txBody>
        </p:sp>
      </p:grp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2130425" y="3989388"/>
            <a:ext cx="5156200" cy="844550"/>
            <a:chOff x="1373" y="2381"/>
            <a:chExt cx="3248" cy="462"/>
          </a:xfrm>
        </p:grpSpPr>
        <p:sp>
          <p:nvSpPr>
            <p:cNvPr id="629773" name="Rounded Rectangle 90"/>
            <p:cNvSpPr>
              <a:spLocks noChangeArrowheads="1"/>
            </p:cNvSpPr>
            <p:nvPr/>
          </p:nvSpPr>
          <p:spPr bwMode="auto">
            <a:xfrm>
              <a:off x="1373" y="2381"/>
              <a:ext cx="3248" cy="462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33CC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r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None/>
              </a:pPr>
              <a:endParaRPr lang="en-US" sz="1400">
                <a:ea typeface="SimSun" pitchFamily="2" charset="-122"/>
              </a:endParaRPr>
            </a:p>
          </p:txBody>
        </p:sp>
        <p:sp>
          <p:nvSpPr>
            <p:cNvPr id="629774" name="Rounded Rectangle 92"/>
            <p:cNvSpPr>
              <a:spLocks noChangeArrowheads="1"/>
            </p:cNvSpPr>
            <p:nvPr/>
          </p:nvSpPr>
          <p:spPr bwMode="auto">
            <a:xfrm>
              <a:off x="1439" y="2581"/>
              <a:ext cx="3132" cy="228"/>
            </a:xfrm>
            <a:prstGeom prst="roundRect">
              <a:avLst>
                <a:gd name="adj" fmla="val 16667"/>
              </a:avLst>
            </a:prstGeom>
            <a:solidFill>
              <a:srgbClr val="FFFF99">
                <a:alpha val="64999"/>
              </a:srgbClr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lnSpc>
                  <a:spcPct val="80000"/>
                </a:lnSpc>
                <a:spcBef>
                  <a:spcPct val="15000"/>
                </a:spcBef>
                <a:spcAft>
                  <a:spcPct val="0"/>
                </a:spcAft>
                <a:buFont typeface="Wingdings" pitchFamily="2" charset="2"/>
                <a:buNone/>
              </a:pPr>
              <a:r>
                <a:rPr lang="en-US" sz="1000" b="1">
                  <a:solidFill>
                    <a:srgbClr val="000000"/>
                  </a:solidFill>
                  <a:latin typeface="Candara" pitchFamily="34" charset="0"/>
                  <a:ea typeface="SimSun" pitchFamily="2" charset="-122"/>
                </a:rPr>
                <a:t>Web 2.0 Platform </a:t>
              </a:r>
            </a:p>
            <a:p>
              <a:pPr algn="ctr">
                <a:lnSpc>
                  <a:spcPct val="80000"/>
                </a:lnSpc>
                <a:spcBef>
                  <a:spcPct val="15000"/>
                </a:spcBef>
                <a:spcAft>
                  <a:spcPct val="0"/>
                </a:spcAft>
                <a:buFont typeface="Wingdings" pitchFamily="2" charset="2"/>
                <a:buNone/>
              </a:pPr>
              <a:r>
                <a:rPr lang="en-US" sz="1000" b="1">
                  <a:solidFill>
                    <a:srgbClr val="000000"/>
                  </a:solidFill>
                  <a:latin typeface="Candara" pitchFamily="34" charset="0"/>
                  <a:ea typeface="SimSun" pitchFamily="2" charset="-122"/>
                </a:rPr>
                <a:t>(image deployment, integrated security, workload mgmt., high-availability)</a:t>
              </a:r>
            </a:p>
          </p:txBody>
        </p:sp>
        <p:sp>
          <p:nvSpPr>
            <p:cNvPr id="629775" name="Rounded Rectangle 93"/>
            <p:cNvSpPr>
              <a:spLocks noChangeArrowheads="1"/>
            </p:cNvSpPr>
            <p:nvPr/>
          </p:nvSpPr>
          <p:spPr bwMode="auto">
            <a:xfrm>
              <a:off x="1459" y="2417"/>
              <a:ext cx="1557" cy="137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None/>
              </a:pPr>
              <a:r>
                <a:rPr lang="en-US" sz="1000" b="1" i="1">
                  <a:solidFill>
                    <a:srgbClr val="000000"/>
                  </a:solidFill>
                  <a:ea typeface="SimSun" pitchFamily="2" charset="-122"/>
                </a:rPr>
                <a:t>Applications &amp; Services  </a:t>
              </a:r>
            </a:p>
          </p:txBody>
        </p:sp>
        <p:sp>
          <p:nvSpPr>
            <p:cNvPr id="629776" name="Rounded Rectangle 93"/>
            <p:cNvSpPr>
              <a:spLocks noChangeArrowheads="1"/>
            </p:cNvSpPr>
            <p:nvPr/>
          </p:nvSpPr>
          <p:spPr bwMode="auto">
            <a:xfrm>
              <a:off x="3068" y="2422"/>
              <a:ext cx="1437" cy="132"/>
            </a:xfrm>
            <a:prstGeom prst="roundRect">
              <a:avLst>
                <a:gd name="adj" fmla="val 16667"/>
              </a:avLst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None/>
              </a:pPr>
              <a:r>
                <a:rPr lang="en-US" sz="1000" b="1" i="1">
                  <a:solidFill>
                    <a:srgbClr val="000000"/>
                  </a:solidFill>
                  <a:ea typeface="SimSun" pitchFamily="2" charset="-122"/>
                </a:rPr>
                <a:t>Content &amp; Data </a:t>
              </a:r>
            </a:p>
          </p:txBody>
        </p:sp>
      </p:grpSp>
      <p:grpSp>
        <p:nvGrpSpPr>
          <p:cNvPr id="9" name="Group 17"/>
          <p:cNvGrpSpPr>
            <a:grpSpLocks/>
          </p:cNvGrpSpPr>
          <p:nvPr/>
        </p:nvGrpSpPr>
        <p:grpSpPr bwMode="auto">
          <a:xfrm>
            <a:off x="2132013" y="1990725"/>
            <a:ext cx="5165725" cy="1768475"/>
            <a:chOff x="1357" y="1223"/>
            <a:chExt cx="3254" cy="1114"/>
          </a:xfrm>
        </p:grpSpPr>
        <p:sp>
          <p:nvSpPr>
            <p:cNvPr id="3008568" name="AutoShape 56"/>
            <p:cNvSpPr>
              <a:spLocks noChangeArrowheads="1"/>
            </p:cNvSpPr>
            <p:nvPr/>
          </p:nvSpPr>
          <p:spPr bwMode="auto">
            <a:xfrm>
              <a:off x="1428" y="1778"/>
              <a:ext cx="3054" cy="489"/>
            </a:xfrm>
            <a:prstGeom prst="roundRect">
              <a:avLst>
                <a:gd name="adj" fmla="val 16667"/>
              </a:avLst>
            </a:prstGeom>
            <a:solidFill>
              <a:srgbClr val="EAEAEA"/>
            </a:solidFill>
            <a:ln w="12700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None/>
              </a:pPr>
              <a:endParaRPr lang="en-US" sz="1400">
                <a:latin typeface="Candara" pitchFamily="34" charset="0"/>
                <a:ea typeface="SimSun" pitchFamily="2" charset="-122"/>
              </a:endParaRPr>
            </a:p>
          </p:txBody>
        </p:sp>
        <p:sp>
          <p:nvSpPr>
            <p:cNvPr id="102" name="AutoShape 20"/>
            <p:cNvSpPr>
              <a:spLocks noChangeArrowheads="1"/>
            </p:cNvSpPr>
            <p:nvPr/>
          </p:nvSpPr>
          <p:spPr bwMode="auto">
            <a:xfrm>
              <a:off x="1433" y="1400"/>
              <a:ext cx="3053" cy="14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12700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None/>
              </a:pPr>
              <a:endParaRPr lang="en-US" sz="1200" b="1" i="1">
                <a:ea typeface="SimSun" pitchFamily="2" charset="-122"/>
              </a:endParaRPr>
            </a:p>
          </p:txBody>
        </p:sp>
        <p:sp>
          <p:nvSpPr>
            <p:cNvPr id="629780" name="Text Box 21"/>
            <p:cNvSpPr txBox="1">
              <a:spLocks noChangeArrowheads="1"/>
            </p:cNvSpPr>
            <p:nvPr/>
          </p:nvSpPr>
          <p:spPr bwMode="auto">
            <a:xfrm>
              <a:off x="2111" y="1404"/>
              <a:ext cx="2061" cy="1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None/>
              </a:pPr>
              <a:r>
                <a:rPr lang="en-US" sz="1200" b="1">
                  <a:solidFill>
                    <a:srgbClr val="000000"/>
                  </a:solidFill>
                  <a:latin typeface="Candara" pitchFamily="34" charset="0"/>
                  <a:ea typeface="SimSun" pitchFamily="2" charset="-122"/>
                </a:rPr>
                <a:t>User Request Management/Self Service</a:t>
              </a:r>
            </a:p>
          </p:txBody>
        </p:sp>
        <p:sp>
          <p:nvSpPr>
            <p:cNvPr id="3" name="Rounded Rectangle 70"/>
            <p:cNvSpPr>
              <a:spLocks noChangeArrowheads="1"/>
            </p:cNvSpPr>
            <p:nvPr/>
          </p:nvSpPr>
          <p:spPr bwMode="auto">
            <a:xfrm>
              <a:off x="1357" y="1223"/>
              <a:ext cx="3254" cy="1114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0033CC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806450" eaLnBrk="0" hangingPunct="0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None/>
              </a:pPr>
              <a:endParaRPr lang="en-US" sz="2400" u="sng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629782" name="Rounded Rectangle 92"/>
            <p:cNvSpPr>
              <a:spLocks noChangeArrowheads="1"/>
            </p:cNvSpPr>
            <p:nvPr/>
          </p:nvSpPr>
          <p:spPr bwMode="auto">
            <a:xfrm>
              <a:off x="1508" y="2019"/>
              <a:ext cx="1531" cy="18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None/>
              </a:pPr>
              <a:r>
                <a:rPr lang="en-US" sz="1000" b="1">
                  <a:solidFill>
                    <a:srgbClr val="000000"/>
                  </a:solidFill>
                  <a:ea typeface="SimSun" pitchFamily="2" charset="-122"/>
                </a:rPr>
                <a:t>Security: </a:t>
              </a:r>
              <a:r>
                <a:rPr lang="en-US" sz="1000" b="1">
                  <a:solidFill>
                    <a:srgbClr val="000000"/>
                  </a:solidFill>
                  <a:latin typeface="Candara" pitchFamily="34" charset="0"/>
                  <a:ea typeface="SimSun" pitchFamily="2" charset="-122"/>
                </a:rPr>
                <a:t>Identity</a:t>
              </a:r>
              <a:r>
                <a:rPr lang="en-US" sz="1000" b="1">
                  <a:solidFill>
                    <a:srgbClr val="000000"/>
                  </a:solidFill>
                  <a:ea typeface="SimSun" pitchFamily="2" charset="-122"/>
                </a:rPr>
                <a:t>, Access, Integrity, Isolation, Audit &amp; Compliance</a:t>
              </a:r>
            </a:p>
          </p:txBody>
        </p:sp>
        <p:sp>
          <p:nvSpPr>
            <p:cNvPr id="629783" name="Rounded Rectangle 92"/>
            <p:cNvSpPr>
              <a:spLocks noChangeArrowheads="1"/>
            </p:cNvSpPr>
            <p:nvPr/>
          </p:nvSpPr>
          <p:spPr bwMode="auto">
            <a:xfrm>
              <a:off x="3054" y="2019"/>
              <a:ext cx="655" cy="18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12700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None/>
              </a:pPr>
              <a:r>
                <a:rPr lang="en-US" sz="1000" b="1">
                  <a:solidFill>
                    <a:srgbClr val="000000"/>
                  </a:solidFill>
                  <a:latin typeface="Candara" pitchFamily="34" charset="0"/>
                  <a:ea typeface="SimSun" pitchFamily="2" charset="-122"/>
                </a:rPr>
                <a:t>Usage Accounting</a:t>
              </a:r>
            </a:p>
          </p:txBody>
        </p:sp>
        <p:sp>
          <p:nvSpPr>
            <p:cNvPr id="629784" name="Rounded Rectangle 92"/>
            <p:cNvSpPr>
              <a:spLocks noChangeArrowheads="1"/>
            </p:cNvSpPr>
            <p:nvPr/>
          </p:nvSpPr>
          <p:spPr bwMode="auto">
            <a:xfrm>
              <a:off x="3724" y="2019"/>
              <a:ext cx="655" cy="18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12700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None/>
              </a:pPr>
              <a:r>
                <a:rPr lang="en-US" sz="1000" b="1">
                  <a:solidFill>
                    <a:srgbClr val="000000"/>
                  </a:solidFill>
                  <a:latin typeface="Candara" pitchFamily="34" charset="0"/>
                  <a:ea typeface="SimSun" pitchFamily="2" charset="-122"/>
                </a:rPr>
                <a:t>License Management</a:t>
              </a:r>
            </a:p>
          </p:txBody>
        </p:sp>
        <p:sp>
          <p:nvSpPr>
            <p:cNvPr id="629785" name="Rounded Rectangle 92"/>
            <p:cNvSpPr>
              <a:spLocks noChangeArrowheads="1"/>
            </p:cNvSpPr>
            <p:nvPr/>
          </p:nvSpPr>
          <p:spPr bwMode="auto">
            <a:xfrm>
              <a:off x="1469" y="1810"/>
              <a:ext cx="740" cy="18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12700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None/>
              </a:pPr>
              <a:r>
                <a:rPr lang="en-US" sz="1000" b="1">
                  <a:solidFill>
                    <a:srgbClr val="000000"/>
                  </a:solidFill>
                  <a:latin typeface="Candara" pitchFamily="34" charset="0"/>
                  <a:ea typeface="SimSun" pitchFamily="2" charset="-122"/>
                </a:rPr>
                <a:t>Image Lifecycle Management</a:t>
              </a:r>
            </a:p>
          </p:txBody>
        </p:sp>
        <p:sp>
          <p:nvSpPr>
            <p:cNvPr id="629786" name="Rounded Rectangle 92"/>
            <p:cNvSpPr>
              <a:spLocks noChangeArrowheads="1"/>
            </p:cNvSpPr>
            <p:nvPr/>
          </p:nvSpPr>
          <p:spPr bwMode="auto">
            <a:xfrm>
              <a:off x="2219" y="1810"/>
              <a:ext cx="655" cy="18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12700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None/>
              </a:pPr>
              <a:r>
                <a:rPr lang="en-US" sz="1000" b="1">
                  <a:solidFill>
                    <a:srgbClr val="000000"/>
                  </a:solidFill>
                  <a:latin typeface="Candara" pitchFamily="34" charset="0"/>
                  <a:ea typeface="SimSun" pitchFamily="2" charset="-122"/>
                </a:rPr>
                <a:t>Provisioning</a:t>
              </a:r>
            </a:p>
          </p:txBody>
        </p:sp>
        <p:sp>
          <p:nvSpPr>
            <p:cNvPr id="629787" name="Rounded Rectangle 92"/>
            <p:cNvSpPr>
              <a:spLocks noChangeArrowheads="1"/>
            </p:cNvSpPr>
            <p:nvPr/>
          </p:nvSpPr>
          <p:spPr bwMode="auto">
            <a:xfrm>
              <a:off x="2883" y="1810"/>
              <a:ext cx="655" cy="18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12700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None/>
              </a:pPr>
              <a:r>
                <a:rPr lang="en-US" sz="1000" b="1">
                  <a:solidFill>
                    <a:srgbClr val="000000"/>
                  </a:solidFill>
                  <a:latin typeface="Candara" pitchFamily="34" charset="0"/>
                  <a:ea typeface="SimSun" pitchFamily="2" charset="-122"/>
                </a:rPr>
                <a:t>Performance  Management</a:t>
              </a:r>
            </a:p>
          </p:txBody>
        </p:sp>
        <p:sp>
          <p:nvSpPr>
            <p:cNvPr id="629788" name="Rounded Rectangle 92"/>
            <p:cNvSpPr>
              <a:spLocks noChangeArrowheads="1"/>
            </p:cNvSpPr>
            <p:nvPr/>
          </p:nvSpPr>
          <p:spPr bwMode="auto">
            <a:xfrm>
              <a:off x="3548" y="1810"/>
              <a:ext cx="909" cy="18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12700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Font typeface="Wingdings" pitchFamily="2" charset="2"/>
                <a:buNone/>
              </a:pPr>
              <a:r>
                <a:rPr lang="en-US" sz="1000" b="1">
                  <a:solidFill>
                    <a:srgbClr val="000000"/>
                  </a:solidFill>
                  <a:latin typeface="Candara" pitchFamily="34" charset="0"/>
                  <a:ea typeface="SimSun" pitchFamily="2" charset="-122"/>
                </a:rPr>
                <a:t>Availability/Backup/ Restore</a:t>
              </a:r>
            </a:p>
          </p:txBody>
        </p:sp>
        <p:sp>
          <p:nvSpPr>
            <p:cNvPr id="4" name="AutoShape 20"/>
            <p:cNvSpPr>
              <a:spLocks noChangeArrowheads="1"/>
            </p:cNvSpPr>
            <p:nvPr/>
          </p:nvSpPr>
          <p:spPr bwMode="auto">
            <a:xfrm>
              <a:off x="1434" y="1579"/>
              <a:ext cx="3053" cy="148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12700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algn="ctr"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None/>
              </a:pPr>
              <a:endParaRPr lang="en-US" sz="1200" b="1" i="1">
                <a:ea typeface="SimSun" pitchFamily="2" charset="-122"/>
              </a:endParaRPr>
            </a:p>
          </p:txBody>
        </p:sp>
        <p:sp>
          <p:nvSpPr>
            <p:cNvPr id="629790" name="Text Box 21"/>
            <p:cNvSpPr txBox="1">
              <a:spLocks noChangeArrowheads="1"/>
            </p:cNvSpPr>
            <p:nvPr/>
          </p:nvSpPr>
          <p:spPr bwMode="auto">
            <a:xfrm>
              <a:off x="2115" y="1583"/>
              <a:ext cx="1698" cy="16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Font typeface="Wingdings" pitchFamily="2" charset="2"/>
                <a:buNone/>
              </a:pPr>
              <a:r>
                <a:rPr lang="en-US" sz="1200" b="1">
                  <a:solidFill>
                    <a:srgbClr val="000000"/>
                  </a:solidFill>
                  <a:latin typeface="Candara" pitchFamily="34" charset="0"/>
                  <a:ea typeface="SimSun" pitchFamily="2" charset="-122"/>
                </a:rPr>
                <a:t>Service Lifecycle Management</a:t>
              </a:r>
            </a:p>
          </p:txBody>
        </p:sp>
        <p:grpSp>
          <p:nvGrpSpPr>
            <p:cNvPr id="10" name="Group 100"/>
            <p:cNvGrpSpPr>
              <a:grpSpLocks/>
            </p:cNvGrpSpPr>
            <p:nvPr/>
          </p:nvGrpSpPr>
          <p:grpSpPr bwMode="auto">
            <a:xfrm>
              <a:off x="1402" y="1227"/>
              <a:ext cx="3053" cy="166"/>
              <a:chOff x="378883" y="2727326"/>
              <a:chExt cx="7071783" cy="314817"/>
            </a:xfrm>
          </p:grpSpPr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378883" y="2727326"/>
                <a:ext cx="7071783" cy="279133"/>
              </a:xfrm>
              <a:prstGeom prst="roundRect">
                <a:avLst>
                  <a:gd name="adj" fmla="val 16667"/>
                </a:avLst>
              </a:prstGeom>
              <a:noFill/>
              <a:ln w="2857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>
                  <a:spcBef>
                    <a:spcPct val="0"/>
                  </a:spcBef>
                  <a:spcAft>
                    <a:spcPct val="0"/>
                  </a:spcAft>
                  <a:buFont typeface="Wingdings" pitchFamily="2" charset="2"/>
                  <a:buNone/>
                </a:pPr>
                <a:endParaRPr lang="en-US" sz="1400">
                  <a:solidFill>
                    <a:srgbClr val="000000"/>
                  </a:solidFill>
                  <a:ea typeface="SimSun" pitchFamily="2" charset="-122"/>
                </a:endParaRPr>
              </a:p>
            </p:txBody>
          </p:sp>
          <p:sp>
            <p:nvSpPr>
              <p:cNvPr id="629793" name="Text Box 21"/>
              <p:cNvSpPr txBox="1">
                <a:spLocks noChangeArrowheads="1"/>
              </p:cNvSpPr>
              <p:nvPr/>
            </p:nvSpPr>
            <p:spPr bwMode="auto">
              <a:xfrm>
                <a:off x="2037382" y="2733050"/>
                <a:ext cx="3930827" cy="3090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Font typeface="Wingdings" pitchFamily="2" charset="2"/>
                  <a:buNone/>
                </a:pPr>
                <a:r>
                  <a:rPr lang="en-US" sz="1200" b="1" i="1">
                    <a:solidFill>
                      <a:srgbClr val="000000"/>
                    </a:solidFill>
                    <a:ea typeface="SimSun" pitchFamily="2" charset="-122"/>
                  </a:rPr>
                  <a:t>Service Management</a:t>
                </a:r>
              </a:p>
            </p:txBody>
          </p:sp>
        </p:grpSp>
      </p:grpSp>
      <p:sp>
        <p:nvSpPr>
          <p:cNvPr id="629794" name="AutoShape 37"/>
          <p:cNvSpPr>
            <a:spLocks noChangeArrowheads="1"/>
          </p:cNvSpPr>
          <p:nvPr/>
        </p:nvSpPr>
        <p:spPr bwMode="auto">
          <a:xfrm flipV="1">
            <a:off x="2147888" y="5194300"/>
            <a:ext cx="4953000" cy="457200"/>
          </a:xfrm>
          <a:prstGeom prst="roundRect">
            <a:avLst>
              <a:gd name="adj" fmla="val 8745"/>
            </a:avLst>
          </a:prstGeom>
          <a:solidFill>
            <a:srgbClr val="EAEAEA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rot="10800000" wrap="none" anchor="ctr"/>
          <a:lstStyle/>
          <a:p>
            <a:pPr algn="r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endParaRPr lang="en-US" sz="1400">
              <a:latin typeface="Candara" pitchFamily="34" charset="0"/>
              <a:ea typeface="SimSun" pitchFamily="2" charset="-122"/>
            </a:endParaRPr>
          </a:p>
        </p:txBody>
      </p:sp>
      <p:sp>
        <p:nvSpPr>
          <p:cNvPr id="629795" name="Text Box 43"/>
          <p:cNvSpPr txBox="1">
            <a:spLocks noChangeArrowheads="1"/>
          </p:cNvSpPr>
          <p:nvPr/>
        </p:nvSpPr>
        <p:spPr bwMode="auto">
          <a:xfrm>
            <a:off x="2238375" y="5243513"/>
            <a:ext cx="2471738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423863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80"/>
              </a:buClr>
              <a:buSzPct val="90000"/>
              <a:buFont typeface="Monotype Sorts" pitchFamily="2" charset="2"/>
              <a:buNone/>
            </a:pPr>
            <a:r>
              <a:rPr lang="en-US" sz="1200" b="1">
                <a:solidFill>
                  <a:srgbClr val="000000"/>
                </a:solidFill>
                <a:latin typeface="Candara" pitchFamily="34" charset="0"/>
                <a:ea typeface="SimSun" pitchFamily="2" charset="-122"/>
              </a:rPr>
              <a:t>Virtual Resources &amp; Aggregations</a:t>
            </a:r>
          </a:p>
        </p:txBody>
      </p:sp>
      <p:sp>
        <p:nvSpPr>
          <p:cNvPr id="629796" name="AutoShape 48"/>
          <p:cNvSpPr>
            <a:spLocks noChangeArrowheads="1"/>
          </p:cNvSpPr>
          <p:nvPr/>
        </p:nvSpPr>
        <p:spPr bwMode="auto">
          <a:xfrm>
            <a:off x="2162175" y="5700713"/>
            <a:ext cx="4938713" cy="334962"/>
          </a:xfrm>
          <a:prstGeom prst="roundRect">
            <a:avLst>
              <a:gd name="adj" fmla="val 8745"/>
            </a:avLst>
          </a:prstGeom>
          <a:solidFill>
            <a:srgbClr val="EAEAEA"/>
          </a:solidFill>
          <a:ln w="19050">
            <a:solidFill>
              <a:srgbClr val="5F5F5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r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endParaRPr lang="en-US" sz="1400">
              <a:latin typeface="Candara" pitchFamily="34" charset="0"/>
              <a:ea typeface="SimSun" pitchFamily="2" charset="-122"/>
            </a:endParaRPr>
          </a:p>
        </p:txBody>
      </p:sp>
      <p:sp>
        <p:nvSpPr>
          <p:cNvPr id="629797" name="Text Box 49"/>
          <p:cNvSpPr txBox="1">
            <a:spLocks noChangeArrowheads="1"/>
          </p:cNvSpPr>
          <p:nvPr/>
        </p:nvSpPr>
        <p:spPr bwMode="auto">
          <a:xfrm>
            <a:off x="2330450" y="5897563"/>
            <a:ext cx="74612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000">
                <a:solidFill>
                  <a:srgbClr val="000000"/>
                </a:solidFill>
                <a:latin typeface="Candara" pitchFamily="34" charset="0"/>
                <a:ea typeface="SimSun" pitchFamily="2" charset="-122"/>
              </a:rPr>
              <a:t>SMP Servers</a:t>
            </a:r>
          </a:p>
        </p:txBody>
      </p:sp>
      <p:sp>
        <p:nvSpPr>
          <p:cNvPr id="629798" name="Text Box 50"/>
          <p:cNvSpPr txBox="1">
            <a:spLocks noChangeArrowheads="1"/>
          </p:cNvSpPr>
          <p:nvPr/>
        </p:nvSpPr>
        <p:spPr bwMode="auto">
          <a:xfrm>
            <a:off x="5695950" y="5894388"/>
            <a:ext cx="1049338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000">
                <a:solidFill>
                  <a:srgbClr val="000000"/>
                </a:solidFill>
                <a:latin typeface="Candara" pitchFamily="34" charset="0"/>
                <a:ea typeface="SimSun" pitchFamily="2" charset="-122"/>
              </a:rPr>
              <a:t>Network Hardware</a:t>
            </a:r>
          </a:p>
        </p:txBody>
      </p:sp>
      <p:sp>
        <p:nvSpPr>
          <p:cNvPr id="629799" name="Text Box 51"/>
          <p:cNvSpPr txBox="1">
            <a:spLocks noChangeArrowheads="1"/>
          </p:cNvSpPr>
          <p:nvPr/>
        </p:nvSpPr>
        <p:spPr bwMode="auto">
          <a:xfrm>
            <a:off x="3851275" y="5894388"/>
            <a:ext cx="912813" cy="13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000">
                <a:solidFill>
                  <a:srgbClr val="000000"/>
                </a:solidFill>
                <a:latin typeface="Candara" pitchFamily="34" charset="0"/>
                <a:ea typeface="SimSun" pitchFamily="2" charset="-122"/>
              </a:rPr>
              <a:t>Storage Servers</a:t>
            </a:r>
          </a:p>
        </p:txBody>
      </p:sp>
      <p:sp>
        <p:nvSpPr>
          <p:cNvPr id="629800" name="Text Box 52"/>
          <p:cNvSpPr txBox="1">
            <a:spLocks noChangeArrowheads="1"/>
          </p:cNvSpPr>
          <p:nvPr/>
        </p:nvSpPr>
        <p:spPr bwMode="auto">
          <a:xfrm flipH="1">
            <a:off x="2206625" y="5716588"/>
            <a:ext cx="13589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423863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80"/>
              </a:buClr>
              <a:buSzPct val="90000"/>
              <a:buFont typeface="Monotype Sorts" pitchFamily="2" charset="2"/>
              <a:buNone/>
            </a:pPr>
            <a:r>
              <a:rPr lang="en-US" sz="1200" b="1">
                <a:solidFill>
                  <a:srgbClr val="000000"/>
                </a:solidFill>
                <a:latin typeface="Candara" pitchFamily="34" charset="0"/>
                <a:ea typeface="SimSun" pitchFamily="2" charset="-122"/>
              </a:rPr>
              <a:t>System Resources</a:t>
            </a:r>
          </a:p>
        </p:txBody>
      </p:sp>
      <p:sp>
        <p:nvSpPr>
          <p:cNvPr id="629801" name="Text Box 53"/>
          <p:cNvSpPr txBox="1">
            <a:spLocks noChangeArrowheads="1"/>
          </p:cNvSpPr>
          <p:nvPr/>
        </p:nvSpPr>
        <p:spPr bwMode="auto">
          <a:xfrm>
            <a:off x="3332163" y="5881688"/>
            <a:ext cx="38576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000">
                <a:solidFill>
                  <a:srgbClr val="000000"/>
                </a:solidFill>
                <a:latin typeface="Candara" pitchFamily="34" charset="0"/>
                <a:ea typeface="SimSun" pitchFamily="2" charset="-122"/>
              </a:rPr>
              <a:t>Blades</a:t>
            </a:r>
          </a:p>
        </p:txBody>
      </p:sp>
      <p:sp>
        <p:nvSpPr>
          <p:cNvPr id="629802" name="Text Box 54"/>
          <p:cNvSpPr txBox="1">
            <a:spLocks noChangeArrowheads="1"/>
          </p:cNvSpPr>
          <p:nvPr/>
        </p:nvSpPr>
        <p:spPr bwMode="auto">
          <a:xfrm>
            <a:off x="5065713" y="5897563"/>
            <a:ext cx="441325" cy="13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000">
                <a:solidFill>
                  <a:srgbClr val="000000"/>
                </a:solidFill>
                <a:latin typeface="Candara" pitchFamily="34" charset="0"/>
                <a:ea typeface="SimSun" pitchFamily="2" charset="-122"/>
              </a:rPr>
              <a:t>Storage</a:t>
            </a:r>
          </a:p>
        </p:txBody>
      </p:sp>
      <p:sp>
        <p:nvSpPr>
          <p:cNvPr id="71" name="Rounded Rectangle 70"/>
          <p:cNvSpPr/>
          <p:nvPr/>
        </p:nvSpPr>
        <p:spPr bwMode="auto">
          <a:xfrm>
            <a:off x="2105025" y="4929188"/>
            <a:ext cx="5154613" cy="1174750"/>
          </a:xfrm>
          <a:prstGeom prst="roundRect">
            <a:avLst/>
          </a:prstGeom>
          <a:noFill/>
          <a:ln w="28575" cap="flat" cmpd="sng" algn="ctr">
            <a:solidFill>
              <a:schemeClr val="tx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defTabSz="806450" eaLnBrk="0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endParaRPr lang="en-US" sz="2400" u="sng">
              <a:solidFill>
                <a:schemeClr val="bg1"/>
              </a:solidFill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629804" name="TextBox 71"/>
          <p:cNvSpPr txBox="1">
            <a:spLocks noChangeArrowheads="1"/>
          </p:cNvSpPr>
          <p:nvPr/>
        </p:nvSpPr>
        <p:spPr bwMode="auto">
          <a:xfrm>
            <a:off x="2124075" y="3773488"/>
            <a:ext cx="5003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200" b="1" i="1">
                <a:solidFill>
                  <a:srgbClr val="000000"/>
                </a:solidFill>
                <a:ea typeface="SimSun" pitchFamily="2" charset="-122"/>
              </a:rPr>
              <a:t>Virtualized Applications</a:t>
            </a:r>
          </a:p>
        </p:txBody>
      </p:sp>
      <p:sp>
        <p:nvSpPr>
          <p:cNvPr id="629805" name="AutoShape 27"/>
          <p:cNvSpPr>
            <a:spLocks noChangeArrowheads="1"/>
          </p:cNvSpPr>
          <p:nvPr/>
        </p:nvSpPr>
        <p:spPr bwMode="auto">
          <a:xfrm>
            <a:off x="2855913" y="5443538"/>
            <a:ext cx="869950" cy="153987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265 w 21600"/>
              <a:gd name="T13" fmla="*/ 2207 h 21600"/>
              <a:gd name="T14" fmla="*/ 19335 w 21600"/>
              <a:gd name="T15" fmla="*/ 1939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941" y="21600"/>
                </a:lnTo>
                <a:lnTo>
                  <a:pt x="20659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BDEBCC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8557" tIns="8557" rIns="8557" bIns="8557" anchor="ctr"/>
          <a:lstStyle/>
          <a:p>
            <a:pPr algn="r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endParaRPr lang="en-US" sz="1400">
              <a:latin typeface="Candara" pitchFamily="34" charset="0"/>
              <a:ea typeface="SimSun" pitchFamily="2" charset="-122"/>
            </a:endParaRPr>
          </a:p>
        </p:txBody>
      </p:sp>
      <p:sp>
        <p:nvSpPr>
          <p:cNvPr id="629806" name="Text Box 28"/>
          <p:cNvSpPr txBox="1">
            <a:spLocks noChangeArrowheads="1"/>
          </p:cNvSpPr>
          <p:nvPr/>
        </p:nvSpPr>
        <p:spPr bwMode="auto">
          <a:xfrm>
            <a:off x="2879725" y="5434013"/>
            <a:ext cx="63341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000">
                <a:solidFill>
                  <a:srgbClr val="000000"/>
                </a:solidFill>
                <a:latin typeface="Candara" pitchFamily="34" charset="0"/>
                <a:ea typeface="SimSun" pitchFamily="2" charset="-122"/>
              </a:rPr>
              <a:t>Server Virt.</a:t>
            </a:r>
          </a:p>
        </p:txBody>
      </p:sp>
      <p:sp>
        <p:nvSpPr>
          <p:cNvPr id="629807" name="AutoShape 29"/>
          <p:cNvSpPr>
            <a:spLocks noChangeArrowheads="1"/>
          </p:cNvSpPr>
          <p:nvPr/>
        </p:nvSpPr>
        <p:spPr bwMode="auto">
          <a:xfrm>
            <a:off x="4122738" y="5443538"/>
            <a:ext cx="869950" cy="153987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265 w 21600"/>
              <a:gd name="T13" fmla="*/ 2207 h 21600"/>
              <a:gd name="T14" fmla="*/ 19335 w 21600"/>
              <a:gd name="T15" fmla="*/ 1939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941" y="21600"/>
                </a:lnTo>
                <a:lnTo>
                  <a:pt x="20659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BDEBCC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8557" tIns="8557" rIns="8557" bIns="8557" anchor="ctr"/>
          <a:lstStyle/>
          <a:p>
            <a:pPr algn="r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endParaRPr lang="en-US" sz="1400">
              <a:latin typeface="Candara" pitchFamily="34" charset="0"/>
              <a:ea typeface="SimSun" pitchFamily="2" charset="-122"/>
            </a:endParaRPr>
          </a:p>
        </p:txBody>
      </p:sp>
      <p:sp>
        <p:nvSpPr>
          <p:cNvPr id="629808" name="Text Box 30"/>
          <p:cNvSpPr txBox="1">
            <a:spLocks noChangeArrowheads="1"/>
          </p:cNvSpPr>
          <p:nvPr/>
        </p:nvSpPr>
        <p:spPr bwMode="auto">
          <a:xfrm>
            <a:off x="4159250" y="5440363"/>
            <a:ext cx="7016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000">
                <a:solidFill>
                  <a:srgbClr val="000000"/>
                </a:solidFill>
                <a:latin typeface="Candara" pitchFamily="34" charset="0"/>
                <a:ea typeface="SimSun" pitchFamily="2" charset="-122"/>
              </a:rPr>
              <a:t>Storage Virt.</a:t>
            </a:r>
          </a:p>
        </p:txBody>
      </p:sp>
      <p:sp>
        <p:nvSpPr>
          <p:cNvPr id="629809" name="AutoShape 31"/>
          <p:cNvSpPr>
            <a:spLocks noChangeArrowheads="1"/>
          </p:cNvSpPr>
          <p:nvPr/>
        </p:nvSpPr>
        <p:spPr bwMode="auto">
          <a:xfrm>
            <a:off x="5387975" y="5443538"/>
            <a:ext cx="869950" cy="153987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268 w 21600"/>
              <a:gd name="T13" fmla="*/ 2207 h 21600"/>
              <a:gd name="T14" fmla="*/ 19332 w 21600"/>
              <a:gd name="T15" fmla="*/ 1939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941" y="21600"/>
                </a:lnTo>
                <a:lnTo>
                  <a:pt x="20659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BDEBCC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lIns="8557" tIns="8557" rIns="8557" bIns="8557" anchor="ctr"/>
          <a:lstStyle/>
          <a:p>
            <a:pPr algn="r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endParaRPr lang="en-US" sz="1400">
              <a:latin typeface="Candara" pitchFamily="34" charset="0"/>
              <a:ea typeface="SimSun" pitchFamily="2" charset="-122"/>
            </a:endParaRPr>
          </a:p>
        </p:txBody>
      </p:sp>
      <p:sp>
        <p:nvSpPr>
          <p:cNvPr id="629810" name="Text Box 32"/>
          <p:cNvSpPr txBox="1">
            <a:spLocks noChangeArrowheads="1"/>
          </p:cNvSpPr>
          <p:nvPr/>
        </p:nvSpPr>
        <p:spPr bwMode="auto">
          <a:xfrm>
            <a:off x="5368925" y="5445125"/>
            <a:ext cx="7953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000">
                <a:solidFill>
                  <a:srgbClr val="000000"/>
                </a:solidFill>
                <a:latin typeface="Candara" pitchFamily="34" charset="0"/>
                <a:ea typeface="SimSun" pitchFamily="2" charset="-122"/>
              </a:rPr>
              <a:t>  Network Virt.</a:t>
            </a:r>
          </a:p>
        </p:txBody>
      </p:sp>
      <p:sp>
        <p:nvSpPr>
          <p:cNvPr id="629811" name="TextBox 71"/>
          <p:cNvSpPr txBox="1">
            <a:spLocks noChangeArrowheads="1"/>
          </p:cNvSpPr>
          <p:nvPr/>
        </p:nvSpPr>
        <p:spPr bwMode="auto">
          <a:xfrm>
            <a:off x="2276475" y="4946650"/>
            <a:ext cx="5003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200" b="1" i="1">
                <a:solidFill>
                  <a:srgbClr val="000000"/>
                </a:solidFill>
                <a:ea typeface="SimSun" pitchFamily="2" charset="-122"/>
              </a:rPr>
              <a:t>Virtualized Infrastructure</a:t>
            </a:r>
          </a:p>
        </p:txBody>
      </p:sp>
      <p:sp>
        <p:nvSpPr>
          <p:cNvPr id="629812" name="AutoShape 12"/>
          <p:cNvSpPr>
            <a:spLocks noChangeArrowheads="1"/>
          </p:cNvSpPr>
          <p:nvPr/>
        </p:nvSpPr>
        <p:spPr bwMode="auto">
          <a:xfrm>
            <a:off x="339725" y="2101850"/>
            <a:ext cx="1260475" cy="4056063"/>
          </a:xfrm>
          <a:prstGeom prst="roundRect">
            <a:avLst>
              <a:gd name="adj" fmla="val 2995"/>
            </a:avLst>
          </a:prstGeom>
          <a:solidFill>
            <a:srgbClr val="EAEAEA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lIns="36000" tIns="0" rIns="36000" bIns="0" anchor="b"/>
          <a:lstStyle/>
          <a:p>
            <a:pPr algn="r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endParaRPr lang="en-US" sz="800" b="1">
              <a:solidFill>
                <a:srgbClr val="808080"/>
              </a:solidFill>
              <a:ea typeface="SimSun" pitchFamily="2" charset="-122"/>
            </a:endParaRPr>
          </a:p>
        </p:txBody>
      </p:sp>
      <p:sp>
        <p:nvSpPr>
          <p:cNvPr id="629813" name="Rectangle 18"/>
          <p:cNvSpPr>
            <a:spLocks noChangeArrowheads="1"/>
          </p:cNvSpPr>
          <p:nvPr/>
        </p:nvSpPr>
        <p:spPr bwMode="auto">
          <a:xfrm>
            <a:off x="482600" y="2192338"/>
            <a:ext cx="895350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spcAft>
                <a:spcPct val="0"/>
              </a:spcAft>
              <a:buFont typeface="Wingdings" pitchFamily="2" charset="2"/>
              <a:buNone/>
            </a:pPr>
            <a:r>
              <a:rPr lang="en-US" sz="1200" b="1">
                <a:ea typeface="SimSun" pitchFamily="2" charset="-122"/>
              </a:rPr>
              <a:t>End User </a:t>
            </a:r>
          </a:p>
          <a:p>
            <a:pPr algn="ctr">
              <a:lnSpc>
                <a:spcPct val="80000"/>
              </a:lnSpc>
              <a:spcAft>
                <a:spcPct val="0"/>
              </a:spcAft>
              <a:buFont typeface="Wingdings" pitchFamily="2" charset="2"/>
              <a:buNone/>
            </a:pPr>
            <a:r>
              <a:rPr lang="en-US" sz="1200" b="1">
                <a:ea typeface="SimSun" pitchFamily="2" charset="-122"/>
              </a:rPr>
              <a:t>Requests</a:t>
            </a:r>
          </a:p>
          <a:p>
            <a:pPr algn="ctr">
              <a:lnSpc>
                <a:spcPct val="80000"/>
              </a:lnSpc>
              <a:spcAft>
                <a:spcPct val="0"/>
              </a:spcAft>
              <a:buFont typeface="Wingdings" pitchFamily="2" charset="2"/>
              <a:buNone/>
            </a:pPr>
            <a:endParaRPr lang="en-US" sz="1200" b="1">
              <a:ea typeface="SimSun" pitchFamily="2" charset="-122"/>
            </a:endParaRPr>
          </a:p>
        </p:txBody>
      </p:sp>
      <p:pic>
        <p:nvPicPr>
          <p:cNvPr id="629814" name="Picture 5" descr="C:\Documents and Settings\Administrator\Local Settings\Temporary Internet Files\Content.IE5\1X7SZIUT\MCj0433941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7375" y="2900363"/>
            <a:ext cx="684213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9815" name="Picture 6" descr="C:\Documents and Settings\Administrator\Local Settings\Temporary Internet Files\Content.IE5\01U4CFLI\MCj0433944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7375" y="3584575"/>
            <a:ext cx="684213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9816" name="Text Box 21"/>
          <p:cNvSpPr txBox="1">
            <a:spLocks noChangeArrowheads="1"/>
          </p:cNvSpPr>
          <p:nvPr/>
        </p:nvSpPr>
        <p:spPr bwMode="auto">
          <a:xfrm>
            <a:off x="693738" y="4321175"/>
            <a:ext cx="473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3200">
                <a:ea typeface="SimSun" pitchFamily="2" charset="-122"/>
              </a:rPr>
              <a:t>…</a:t>
            </a:r>
          </a:p>
        </p:txBody>
      </p:sp>
      <p:sp>
        <p:nvSpPr>
          <p:cNvPr id="629817" name="AutoShape 22"/>
          <p:cNvSpPr>
            <a:spLocks noChangeArrowheads="1"/>
          </p:cNvSpPr>
          <p:nvPr/>
        </p:nvSpPr>
        <p:spPr bwMode="auto">
          <a:xfrm>
            <a:off x="192088" y="1841500"/>
            <a:ext cx="1474787" cy="4521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endParaRPr lang="en-US" sz="1400">
              <a:solidFill>
                <a:srgbClr val="0033CC"/>
              </a:solidFill>
              <a:ea typeface="SimSun" pitchFamily="2" charset="-122"/>
            </a:endParaRPr>
          </a:p>
        </p:txBody>
      </p:sp>
      <p:sp>
        <p:nvSpPr>
          <p:cNvPr id="629818" name="Rectangle 50"/>
          <p:cNvSpPr>
            <a:spLocks noChangeArrowheads="1"/>
          </p:cNvSpPr>
          <p:nvPr/>
        </p:nvSpPr>
        <p:spPr bwMode="auto">
          <a:xfrm>
            <a:off x="457200" y="5292725"/>
            <a:ext cx="990600" cy="650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3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000" b="1">
                <a:ea typeface="SimSun" pitchFamily="2" charset="-122"/>
              </a:rPr>
              <a:t>Service </a:t>
            </a:r>
          </a:p>
          <a:p>
            <a:pPr algn="ctr">
              <a:lnSpc>
                <a:spcPct val="80000"/>
              </a:lnSpc>
              <a:spcBef>
                <a:spcPct val="3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000" b="1">
                <a:ea typeface="SimSun" pitchFamily="2" charset="-122"/>
              </a:rPr>
              <a:t>Catalog</a:t>
            </a:r>
          </a:p>
        </p:txBody>
      </p:sp>
      <p:sp>
        <p:nvSpPr>
          <p:cNvPr id="629819" name="Rectangle 50"/>
          <p:cNvSpPr>
            <a:spLocks noChangeArrowheads="1"/>
          </p:cNvSpPr>
          <p:nvPr/>
        </p:nvSpPr>
        <p:spPr bwMode="auto">
          <a:xfrm>
            <a:off x="495300" y="4486275"/>
            <a:ext cx="952500" cy="650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3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000" b="1">
                <a:ea typeface="SimSun" pitchFamily="2" charset="-122"/>
              </a:rPr>
              <a:t>Mashup</a:t>
            </a:r>
          </a:p>
          <a:p>
            <a:pPr algn="ctr">
              <a:lnSpc>
                <a:spcPct val="80000"/>
              </a:lnSpc>
              <a:spcBef>
                <a:spcPct val="3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000" b="1">
                <a:ea typeface="SimSun" pitchFamily="2" charset="-122"/>
              </a:rPr>
              <a:t>Interface </a:t>
            </a:r>
          </a:p>
        </p:txBody>
      </p:sp>
      <p:sp>
        <p:nvSpPr>
          <p:cNvPr id="629821" name="AutoShape 26"/>
          <p:cNvSpPr>
            <a:spLocks noChangeArrowheads="1"/>
          </p:cNvSpPr>
          <p:nvPr/>
        </p:nvSpPr>
        <p:spPr bwMode="auto">
          <a:xfrm>
            <a:off x="7643813" y="1666875"/>
            <a:ext cx="1216025" cy="469582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endParaRPr lang="en-US" sz="1100">
              <a:solidFill>
                <a:srgbClr val="0033CC"/>
              </a:solidFill>
              <a:ea typeface="SimSun" pitchFamily="2" charset="-122"/>
            </a:endParaRPr>
          </a:p>
        </p:txBody>
      </p:sp>
      <p:sp>
        <p:nvSpPr>
          <p:cNvPr id="629822" name="Rectangle 29"/>
          <p:cNvSpPr>
            <a:spLocks noChangeArrowheads="1"/>
          </p:cNvSpPr>
          <p:nvPr/>
        </p:nvSpPr>
        <p:spPr bwMode="auto">
          <a:xfrm>
            <a:off x="7734300" y="2603500"/>
            <a:ext cx="1001713" cy="650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100" b="1">
                <a:ea typeface="SimSun" pitchFamily="2" charset="-122"/>
              </a:rPr>
              <a:t>Design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100" b="1">
                <a:ea typeface="SimSun" pitchFamily="2" charset="-122"/>
              </a:rPr>
              <a:t>&amp; Build</a:t>
            </a:r>
          </a:p>
        </p:txBody>
      </p:sp>
      <p:sp>
        <p:nvSpPr>
          <p:cNvPr id="629823" name="Rectangle 30"/>
          <p:cNvSpPr>
            <a:spLocks noChangeArrowheads="1"/>
          </p:cNvSpPr>
          <p:nvPr/>
        </p:nvSpPr>
        <p:spPr bwMode="auto">
          <a:xfrm>
            <a:off x="7721600" y="3441700"/>
            <a:ext cx="1001713" cy="650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100" b="1">
                <a:ea typeface="SimSun" pitchFamily="2" charset="-122"/>
              </a:rPr>
              <a:t>Image Library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100" b="1">
                <a:ea typeface="SimSun" pitchFamily="2" charset="-122"/>
              </a:rPr>
              <a:t> (Store)</a:t>
            </a:r>
          </a:p>
        </p:txBody>
      </p:sp>
      <p:sp>
        <p:nvSpPr>
          <p:cNvPr id="629824" name="Rectangle 31"/>
          <p:cNvSpPr>
            <a:spLocks noChangeArrowheads="1"/>
          </p:cNvSpPr>
          <p:nvPr/>
        </p:nvSpPr>
        <p:spPr bwMode="auto">
          <a:xfrm>
            <a:off x="7731125" y="4203700"/>
            <a:ext cx="1001713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100" b="1">
                <a:ea typeface="SimSun" pitchFamily="2" charset="-122"/>
              </a:rPr>
              <a:t>Deployment</a:t>
            </a:r>
            <a:endParaRPr lang="en-US" sz="1100">
              <a:ea typeface="SimSun" pitchFamily="2" charset="-122"/>
            </a:endParaRPr>
          </a:p>
        </p:txBody>
      </p:sp>
      <p:sp>
        <p:nvSpPr>
          <p:cNvPr id="629825" name="Rectangle 32"/>
          <p:cNvSpPr>
            <a:spLocks noChangeArrowheads="1"/>
          </p:cNvSpPr>
          <p:nvPr/>
        </p:nvSpPr>
        <p:spPr bwMode="auto">
          <a:xfrm>
            <a:off x="7734300" y="4965700"/>
            <a:ext cx="1001713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100" b="1">
                <a:ea typeface="SimSun" pitchFamily="2" charset="-122"/>
              </a:rPr>
              <a:t>Operational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100" b="1">
                <a:ea typeface="SimSun" pitchFamily="2" charset="-122"/>
              </a:rPr>
              <a:t>Lifecycle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100" b="1">
                <a:ea typeface="SimSun" pitchFamily="2" charset="-122"/>
              </a:rPr>
              <a:t>of Images</a:t>
            </a:r>
            <a:endParaRPr lang="en-US" sz="1100">
              <a:ea typeface="SimSun" pitchFamily="2" charset="-122"/>
            </a:endParaRPr>
          </a:p>
        </p:txBody>
      </p:sp>
      <p:sp>
        <p:nvSpPr>
          <p:cNvPr id="629826" name="Rectangle 35"/>
          <p:cNvSpPr>
            <a:spLocks noChangeArrowheads="1"/>
          </p:cNvSpPr>
          <p:nvPr/>
        </p:nvSpPr>
        <p:spPr bwMode="auto">
          <a:xfrm>
            <a:off x="7734300" y="1765300"/>
            <a:ext cx="10572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 algn="ctr">
              <a:spcBef>
                <a:spcPts val="25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200" b="1">
                <a:ea typeface="SimSun" pitchFamily="2" charset="-122"/>
              </a:rPr>
              <a:t>Web 2.0 </a:t>
            </a:r>
          </a:p>
          <a:p>
            <a:pPr algn="ctr">
              <a:spcBef>
                <a:spcPts val="25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200" b="1">
                <a:ea typeface="SimSun" pitchFamily="2" charset="-122"/>
              </a:rPr>
              <a:t>Solution Tools </a:t>
            </a:r>
          </a:p>
        </p:txBody>
      </p:sp>
      <p:sp>
        <p:nvSpPr>
          <p:cNvPr id="629827" name="Text Box 24"/>
          <p:cNvSpPr txBox="1">
            <a:spLocks noChangeArrowheads="1"/>
          </p:cNvSpPr>
          <p:nvPr/>
        </p:nvSpPr>
        <p:spPr bwMode="auto">
          <a:xfrm>
            <a:off x="0" y="1392238"/>
            <a:ext cx="1828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1200">
                <a:ea typeface="SimSun" pitchFamily="2" charset="-122"/>
              </a:rPr>
              <a:t>Subscribers </a:t>
            </a:r>
          </a:p>
        </p:txBody>
      </p:sp>
      <p:sp>
        <p:nvSpPr>
          <p:cNvPr id="629829" name="Rectangle 6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IBM Architectural Model for Cloud </a:t>
            </a:r>
            <a:r>
              <a:rPr lang="en-US" dirty="0" smtClean="0"/>
              <a:t>Computing </a:t>
            </a:r>
            <a:r>
              <a:rPr lang="en-US" sz="2700" dirty="0" smtClean="0"/>
              <a:t>[Web2.0 expo]</a:t>
            </a: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CA" dirty="0" smtClean="0"/>
              <a:t>Where is database 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C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Database</a:t>
            </a:r>
            <a:r>
              <a:rPr kumimoji="0" lang="en-CA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 a service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sz="3200" dirty="0" smtClean="0"/>
              <a:t>Above / below / crossing virtualization layer</a:t>
            </a:r>
            <a:endParaRPr lang="en-CA" sz="3200" baseline="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CA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CA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File </a:t>
            </a:r>
            <a:r>
              <a:rPr kumimoji="0" lang="en-CA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system </a:t>
            </a:r>
            <a:r>
              <a:rPr kumimoji="0" lang="en-CA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v.s</a:t>
            </a:r>
            <a:r>
              <a:rPr kumimoji="0" lang="en-CA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Database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C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G’s </a:t>
            </a:r>
            <a:r>
              <a:rPr kumimoji="0" lang="en-C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bigtable</a:t>
            </a:r>
            <a:r>
              <a:rPr kumimoji="0" lang="en-C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--</a:t>
            </a:r>
            <a:r>
              <a:rPr kumimoji="0" lang="en-CA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(???)</a:t>
            </a:r>
            <a:endParaRPr kumimoji="0" lang="en-C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C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A’s S3</a:t>
            </a:r>
            <a:r>
              <a:rPr kumimoji="0" lang="en-CA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--</a:t>
            </a:r>
            <a:r>
              <a:rPr kumimoji="0" lang="en-C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C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SimpleDB</a:t>
            </a:r>
            <a:r>
              <a:rPr kumimoji="0" lang="en-C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RDS(</a:t>
            </a:r>
            <a:r>
              <a:rPr kumimoji="0" lang="en-C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mysql</a:t>
            </a:r>
            <a:r>
              <a:rPr kumimoji="0" lang="en-CA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based)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CA" sz="3200" dirty="0" smtClean="0"/>
              <a:t>M’s Azure Table – SQL Azure </a:t>
            </a:r>
            <a:endParaRPr kumimoji="0" lang="en-CA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kumimoji="0" lang="en-CA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</TotalTime>
  <Words>833</Words>
  <Application>Microsoft Office PowerPoint</Application>
  <PresentationFormat>On-screen Show (4:3)</PresentationFormat>
  <Paragraphs>182</Paragraphs>
  <Slides>18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 walk in cloud (and look for databases)</vt:lpstr>
      <vt:lpstr>outline</vt:lpstr>
      <vt:lpstr>Cloud products</vt:lpstr>
      <vt:lpstr>What’s in common ?</vt:lpstr>
      <vt:lpstr>Comparison to cluster/grid</vt:lpstr>
      <vt:lpstr>Slide 6</vt:lpstr>
      <vt:lpstr>Cloud Architecture</vt:lpstr>
      <vt:lpstr>IBM Architectural Model for Cloud Computing [Web2.0 expo]</vt:lpstr>
      <vt:lpstr>Where is database ?</vt:lpstr>
      <vt:lpstr>Handling big^big data</vt:lpstr>
      <vt:lpstr>Cloud is like database</vt:lpstr>
      <vt:lpstr>New Database Architectures?</vt:lpstr>
      <vt:lpstr>How about Data Integration?</vt:lpstr>
      <vt:lpstr>Our preliminary model</vt:lpstr>
      <vt:lpstr>Opportunities with Cloud</vt:lpstr>
      <vt:lpstr>Other topics</vt:lpstr>
      <vt:lpstr>References</vt:lpstr>
      <vt:lpstr>Reference (2)</vt:lpstr>
    </vt:vector>
  </TitlesOfParts>
  <Company>UBC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walk in cloud</dc:title>
  <dc:creator>Jian Xu</dc:creator>
  <cp:lastModifiedBy>Jian Xu</cp:lastModifiedBy>
  <cp:revision>34</cp:revision>
  <dcterms:created xsi:type="dcterms:W3CDTF">2010-02-04T05:37:09Z</dcterms:created>
  <dcterms:modified xsi:type="dcterms:W3CDTF">2010-02-05T20:54:58Z</dcterms:modified>
</cp:coreProperties>
</file>