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Proxima Nova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font" Target="fonts/ProximaNova-bold.fntdata"/><Relationship Id="rId23" Type="http://schemas.openxmlformats.org/officeDocument/2006/relationships/slide" Target="slides/slide18.xml"/><Relationship Id="rId45" Type="http://schemas.openxmlformats.org/officeDocument/2006/relationships/font" Target="fonts/ProximaNov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8" Type="http://schemas.openxmlformats.org/officeDocument/2006/relationships/font" Target="fonts/ProximaNova-boldItalic.fntdata"/><Relationship Id="rId25" Type="http://schemas.openxmlformats.org/officeDocument/2006/relationships/slide" Target="slides/slide20.xml"/><Relationship Id="rId47" Type="http://schemas.openxmlformats.org/officeDocument/2006/relationships/font" Target="fonts/ProximaNova-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ebcb9241d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cebcb9241d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9a1bb074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f9a1bb074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07cf26d6f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07cf26d6f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9a1bb074b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f9a1bb074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9a1bb074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f9a1bb074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9a1bb074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f9a1bb074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a363c341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da363c341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f9a1bb074b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f9a1bb074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07cf26d6fc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07cf26d6fc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088378ab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088378ab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79d8968fc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79d8968fc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f9674f1ca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f9674f1ca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0ae81c9f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0ae81c9f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0491be9e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0491be9e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0491be9e6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0491be9e6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f9a1bb074b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f9a1bb074b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9a1bb074b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f9a1bb074b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f9a1bb074b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f9a1bb074b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9a1bb074b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f9a1bb074b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f9252221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f9252221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f9a1bb074b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f9a1bb074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f9a1bb074b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f9a1bb074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7cf26d6f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7cf26d6f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f92522215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f92522215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07cf26d6fc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07cf26d6fc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0934b430cc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0934b430cc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fc6c7c5a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fc6c7c5a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0a484779d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0a484779d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0a484779d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0a484779d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0a484779d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0a484779d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0a484779d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0a484779d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0a484779d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0a484779d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da363c341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da363c341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9a1bb07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f9a1bb07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a0efd1d2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a0efd1d2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9a1bb074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9a1bb074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9a1bb074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9a1bb074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a0efd1d2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a0efd1d2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7cf26d6f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7cf26d6f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s.ubc.ca/group/infovis/pubs/2024/delve/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8.jpg"/><Relationship Id="rId7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8.jpg"/><Relationship Id="rId6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XwQL9KUMh6UcxBlORRRSQilOcXThk5CR/view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8.jpg"/><Relationship Id="rId6" Type="http://schemas.openxmlformats.org/officeDocument/2006/relationships/image" Target="../media/image1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8.jpg"/><Relationship Id="rId6" Type="http://schemas.openxmlformats.org/officeDocument/2006/relationships/image" Target="../media/image1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8.jpg"/><Relationship Id="rId6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jp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8.jpg"/><Relationship Id="rId7" Type="http://schemas.openxmlformats.org/officeDocument/2006/relationships/image" Target="../media/image17.png"/><Relationship Id="rId8" Type="http://schemas.openxmlformats.org/officeDocument/2006/relationships/hyperlink" Target="http://www.cs.ubc.ca/group/infovis/pubs/2024/delve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CA" sz="2650">
                <a:solidFill>
                  <a:schemeClr val="accent1"/>
                </a:solidFill>
              </a:rPr>
              <a:t>IEEE VIS 2024</a:t>
            </a:r>
            <a:endParaRPr i="1" sz="265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1"/>
                </a:solidFill>
              </a:rPr>
              <a:t>DeLVE into Earth’s Past: A Visualization-Based Exhibit Deployed Across Multiple Museum Contexts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75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www.cs.ubc.ca/group/infovis/pubs/2024/delve</a:t>
            </a:r>
            <a:endParaRPr sz="1750">
              <a:solidFill>
                <a:schemeClr val="accent1"/>
              </a:solidFill>
            </a:endParaRPr>
          </a:p>
        </p:txBody>
      </p:sp>
      <p:sp>
        <p:nvSpPr>
          <p:cNvPr id="60" name="Google Shape;60;p13"/>
          <p:cNvSpPr txBox="1"/>
          <p:nvPr>
            <p:ph type="title"/>
          </p:nvPr>
        </p:nvSpPr>
        <p:spPr>
          <a:xfrm>
            <a:off x="699675" y="3088625"/>
            <a:ext cx="8123100" cy="11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accent1"/>
                </a:solidFill>
              </a:rPr>
              <a:t>Mara Solen</a:t>
            </a:r>
            <a:r>
              <a:rPr baseline="30000" lang="en-CA" sz="2000">
                <a:solidFill>
                  <a:schemeClr val="accent1"/>
                </a:solidFill>
              </a:rPr>
              <a:t>1</a:t>
            </a:r>
            <a:r>
              <a:rPr lang="en-CA" sz="2000">
                <a:solidFill>
                  <a:schemeClr val="accent1"/>
                </a:solidFill>
              </a:rPr>
              <a:t>, Nigar Sultana</a:t>
            </a:r>
            <a:r>
              <a:rPr baseline="30000" lang="en-CA" sz="2000">
                <a:solidFill>
                  <a:schemeClr val="accent1"/>
                </a:solidFill>
              </a:rPr>
              <a:t>2</a:t>
            </a:r>
            <a:r>
              <a:rPr lang="en-CA" sz="2000">
                <a:solidFill>
                  <a:schemeClr val="accent1"/>
                </a:solidFill>
              </a:rPr>
              <a:t>, Laura Lukes</a:t>
            </a:r>
            <a:r>
              <a:rPr baseline="30000" lang="en-CA" sz="2000">
                <a:solidFill>
                  <a:schemeClr val="accent1"/>
                </a:solidFill>
              </a:rPr>
              <a:t>2</a:t>
            </a:r>
            <a:r>
              <a:rPr lang="en-CA" sz="2000">
                <a:solidFill>
                  <a:schemeClr val="accent1"/>
                </a:solidFill>
              </a:rPr>
              <a:t>, Tamara Munzner</a:t>
            </a:r>
            <a:r>
              <a:rPr baseline="30000" lang="en-CA" sz="2000">
                <a:solidFill>
                  <a:schemeClr val="accent1"/>
                </a:solidFill>
              </a:rPr>
              <a:t>1</a:t>
            </a:r>
            <a:endParaRPr sz="1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CA" sz="1400">
                <a:solidFill>
                  <a:schemeClr val="accent1"/>
                </a:solidFill>
              </a:rPr>
              <a:t>1</a:t>
            </a:r>
            <a:r>
              <a:rPr lang="en-CA" sz="1400">
                <a:solidFill>
                  <a:schemeClr val="accent1"/>
                </a:solidFill>
              </a:rPr>
              <a:t> Department of Computer Science</a:t>
            </a:r>
            <a:endParaRPr sz="1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CA" sz="1400">
                <a:solidFill>
                  <a:schemeClr val="accent1"/>
                </a:solidFill>
              </a:rPr>
              <a:t>2</a:t>
            </a:r>
            <a:r>
              <a:rPr lang="en-CA" sz="1400">
                <a:solidFill>
                  <a:schemeClr val="accent1"/>
                </a:solidFill>
              </a:rPr>
              <a:t> Department of Earth, Ocean and Atmospheric Sciences</a:t>
            </a:r>
            <a:endParaRPr sz="1400">
              <a:solidFill>
                <a:schemeClr val="accent1"/>
              </a:solidFill>
            </a:endParaRPr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829" y="4256825"/>
            <a:ext cx="2705997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/>
          <p:nvPr/>
        </p:nvSpPr>
        <p:spPr>
          <a:xfrm>
            <a:off x="24375" y="1257725"/>
            <a:ext cx="7207800" cy="36648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 → Behaviour</a:t>
            </a:r>
            <a:endParaRPr/>
          </a:p>
        </p:txBody>
      </p:sp>
      <p:sp>
        <p:nvSpPr>
          <p:cNvPr id="185" name="Google Shape;18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86" name="Google Shape;18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800" y="1989638"/>
            <a:ext cx="3477750" cy="2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2"/>
          <p:cNvSpPr txBox="1"/>
          <p:nvPr/>
        </p:nvSpPr>
        <p:spPr>
          <a:xfrm>
            <a:off x="2309163" y="4157625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5453550" y="1989638"/>
            <a:ext cx="480600" cy="2168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5934150" y="2565738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480825" y="32057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Intended use</a:t>
            </a:r>
            <a:endParaRPr/>
          </a:p>
        </p:txBody>
      </p:sp>
      <p:sp>
        <p:nvSpPr>
          <p:cNvPr id="191" name="Google Shape;191;p22"/>
          <p:cNvSpPr txBox="1"/>
          <p:nvPr/>
        </p:nvSpPr>
        <p:spPr>
          <a:xfrm>
            <a:off x="2654800" y="13979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</a:t>
            </a:r>
            <a:endParaRPr/>
          </a:p>
        </p:txBody>
      </p:sp>
      <p:sp>
        <p:nvSpPr>
          <p:cNvPr id="192" name="Google Shape;192;p22"/>
          <p:cNvSpPr txBox="1"/>
          <p:nvPr/>
        </p:nvSpPr>
        <p:spPr>
          <a:xfrm>
            <a:off x="422275" y="2362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Other exhibits</a:t>
            </a:r>
            <a:endParaRPr/>
          </a:p>
        </p:txBody>
      </p:sp>
      <p:sp>
        <p:nvSpPr>
          <p:cNvPr id="193" name="Google Shape;193;p22"/>
          <p:cNvSpPr/>
          <p:nvPr/>
        </p:nvSpPr>
        <p:spPr>
          <a:xfrm>
            <a:off x="3213600" y="1863713"/>
            <a:ext cx="288499" cy="1493203"/>
          </a:xfrm>
          <a:custGeom>
            <a:rect b="b" l="l" r="r" t="t"/>
            <a:pathLst>
              <a:path extrusionOk="0" h="84326" w="43945">
                <a:moveTo>
                  <a:pt x="0" y="0"/>
                </a:moveTo>
                <a:cubicBezTo>
                  <a:pt x="3313" y="21498"/>
                  <a:pt x="36105" y="29024"/>
                  <a:pt x="41968" y="49971"/>
                </a:cubicBezTo>
                <a:cubicBezTo>
                  <a:pt x="43529" y="55548"/>
                  <a:pt x="45375" y="62525"/>
                  <a:pt x="42163" y="67343"/>
                </a:cubicBezTo>
                <a:cubicBezTo>
                  <a:pt x="35590" y="77203"/>
                  <a:pt x="22428" y="81455"/>
                  <a:pt x="10931" y="843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94" name="Google Shape;194;p22"/>
          <p:cNvSpPr/>
          <p:nvPr/>
        </p:nvSpPr>
        <p:spPr>
          <a:xfrm>
            <a:off x="1939950" y="2610350"/>
            <a:ext cx="509777" cy="532370"/>
          </a:xfrm>
          <a:custGeom>
            <a:rect b="b" l="l" r="r" t="t"/>
            <a:pathLst>
              <a:path extrusionOk="0" h="22058" w="24400">
                <a:moveTo>
                  <a:pt x="0" y="0"/>
                </a:moveTo>
                <a:cubicBezTo>
                  <a:pt x="7168" y="0"/>
                  <a:pt x="15126" y="3083"/>
                  <a:pt x="19715" y="8589"/>
                </a:cubicBezTo>
                <a:cubicBezTo>
                  <a:pt x="22758" y="12240"/>
                  <a:pt x="23248" y="17446"/>
                  <a:pt x="24400" y="220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95" name="Google Shape;195;p22"/>
          <p:cNvSpPr/>
          <p:nvPr/>
        </p:nvSpPr>
        <p:spPr>
          <a:xfrm>
            <a:off x="1939950" y="3450151"/>
            <a:ext cx="714806" cy="780393"/>
          </a:xfrm>
          <a:custGeom>
            <a:rect b="b" l="l" r="r" t="t"/>
            <a:pathLst>
              <a:path extrusionOk="0" h="38325" w="54265">
                <a:moveTo>
                  <a:pt x="0" y="4295"/>
                </a:moveTo>
                <a:cubicBezTo>
                  <a:pt x="4481" y="6536"/>
                  <a:pt x="8304" y="11268"/>
                  <a:pt x="9174" y="16202"/>
                </a:cubicBezTo>
                <a:cubicBezTo>
                  <a:pt x="10015" y="20972"/>
                  <a:pt x="8768" y="26222"/>
                  <a:pt x="10736" y="30647"/>
                </a:cubicBezTo>
                <a:cubicBezTo>
                  <a:pt x="13018" y="35778"/>
                  <a:pt x="20163" y="37886"/>
                  <a:pt x="25766" y="38259"/>
                </a:cubicBezTo>
                <a:cubicBezTo>
                  <a:pt x="41633" y="39316"/>
                  <a:pt x="52019" y="15743"/>
                  <a:pt x="54265" y="0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96" name="Google Shape;196;p22"/>
          <p:cNvSpPr/>
          <p:nvPr/>
        </p:nvSpPr>
        <p:spPr>
          <a:xfrm>
            <a:off x="7654500" y="2518625"/>
            <a:ext cx="1489500" cy="11430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7285238" y="2953475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4008825" y="1171200"/>
            <a:ext cx="252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Display type &amp;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3586775" y="1576225"/>
            <a:ext cx="1465834" cy="1780721"/>
          </a:xfrm>
          <a:custGeom>
            <a:rect b="b" l="l" r="r" t="t"/>
            <a:pathLst>
              <a:path extrusionOk="0" h="88936" w="37002">
                <a:moveTo>
                  <a:pt x="18740" y="0"/>
                </a:moveTo>
                <a:cubicBezTo>
                  <a:pt x="13077" y="8490"/>
                  <a:pt x="9910" y="20930"/>
                  <a:pt x="14055" y="30256"/>
                </a:cubicBezTo>
                <a:cubicBezTo>
                  <a:pt x="16899" y="36655"/>
                  <a:pt x="22604" y="41348"/>
                  <a:pt x="26938" y="46848"/>
                </a:cubicBezTo>
                <a:cubicBezTo>
                  <a:pt x="34097" y="55934"/>
                  <a:pt x="39523" y="69496"/>
                  <a:pt x="35722" y="80422"/>
                </a:cubicBezTo>
                <a:cubicBezTo>
                  <a:pt x="31713" y="91947"/>
                  <a:pt x="12203" y="88426"/>
                  <a:pt x="0" y="884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00" name="Google Shape;200;p22"/>
          <p:cNvSpPr/>
          <p:nvPr/>
        </p:nvSpPr>
        <p:spPr>
          <a:xfrm>
            <a:off x="4799625" y="1576225"/>
            <a:ext cx="343898" cy="1078541"/>
          </a:xfrm>
          <a:custGeom>
            <a:rect b="b" l="l" r="r" t="t"/>
            <a:pathLst>
              <a:path extrusionOk="0" h="42358" w="40023">
                <a:moveTo>
                  <a:pt x="2740" y="0"/>
                </a:moveTo>
                <a:cubicBezTo>
                  <a:pt x="-475" y="4821"/>
                  <a:pt x="-1060" y="12552"/>
                  <a:pt x="2154" y="17373"/>
                </a:cubicBezTo>
                <a:cubicBezTo>
                  <a:pt x="4861" y="21434"/>
                  <a:pt x="9749" y="23537"/>
                  <a:pt x="13866" y="26157"/>
                </a:cubicBezTo>
                <a:cubicBezTo>
                  <a:pt x="22519" y="31663"/>
                  <a:pt x="40023" y="32102"/>
                  <a:pt x="40023" y="423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Different Contexts?</a:t>
            </a:r>
            <a:endParaRPr/>
          </a:p>
        </p:txBody>
      </p:sp>
      <p:sp>
        <p:nvSpPr>
          <p:cNvPr id="206" name="Google Shape;20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07" name="Google Shape;2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27845"/>
            <a:ext cx="3854001" cy="240254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/>
          <p:nvPr/>
        </p:nvSpPr>
        <p:spPr>
          <a:xfrm>
            <a:off x="311700" y="102763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23"/>
          <p:cNvSpPr/>
          <p:nvPr/>
        </p:nvSpPr>
        <p:spPr>
          <a:xfrm>
            <a:off x="1493950" y="42405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23"/>
          <p:cNvSpPr/>
          <p:nvPr/>
        </p:nvSpPr>
        <p:spPr>
          <a:xfrm rot="5400000">
            <a:off x="2080588" y="3898813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4"/>
          <p:cNvPicPr preferRelativeResize="0"/>
          <p:nvPr/>
        </p:nvPicPr>
        <p:blipFill rotWithShape="1">
          <a:blip r:embed="rId3">
            <a:alphaModFix/>
          </a:blip>
          <a:srcRect b="0" l="0" r="9763" t="0"/>
          <a:stretch/>
        </p:blipFill>
        <p:spPr>
          <a:xfrm>
            <a:off x="4978300" y="1427850"/>
            <a:ext cx="3853998" cy="240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Different Contexts?</a:t>
            </a:r>
            <a:endParaRPr/>
          </a:p>
        </p:txBody>
      </p:sp>
      <p:sp>
        <p:nvSpPr>
          <p:cNvPr id="217" name="Google Shape;21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27845"/>
            <a:ext cx="3854001" cy="2402547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4"/>
          <p:cNvSpPr txBox="1"/>
          <p:nvPr/>
        </p:nvSpPr>
        <p:spPr>
          <a:xfrm>
            <a:off x="311700" y="102763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 b="7954" l="25158" r="49897" t="48172"/>
          <a:stretch/>
        </p:blipFill>
        <p:spPr>
          <a:xfrm>
            <a:off x="7219550" y="2571750"/>
            <a:ext cx="729925" cy="8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/>
          <p:nvPr/>
        </p:nvSpPr>
        <p:spPr>
          <a:xfrm>
            <a:off x="6986160" y="2440875"/>
            <a:ext cx="1196701" cy="1101131"/>
          </a:xfrm>
          <a:custGeom>
            <a:rect b="b" l="l" r="r" t="t"/>
            <a:pathLst>
              <a:path extrusionOk="0" h="52242" w="79370">
                <a:moveTo>
                  <a:pt x="56876" y="50751"/>
                </a:moveTo>
                <a:cubicBezTo>
                  <a:pt x="43924" y="53988"/>
                  <a:pt x="29379" y="51591"/>
                  <a:pt x="17056" y="46456"/>
                </a:cubicBezTo>
                <a:cubicBezTo>
                  <a:pt x="6711" y="42146"/>
                  <a:pt x="-3596" y="26894"/>
                  <a:pt x="1244" y="16786"/>
                </a:cubicBezTo>
                <a:cubicBezTo>
                  <a:pt x="11541" y="-4716"/>
                  <a:pt x="57872" y="-5210"/>
                  <a:pt x="72687" y="13468"/>
                </a:cubicBezTo>
                <a:cubicBezTo>
                  <a:pt x="79722" y="22338"/>
                  <a:pt x="83185" y="43193"/>
                  <a:pt x="72687" y="47432"/>
                </a:cubicBezTo>
                <a:cubicBezTo>
                  <a:pt x="61945" y="51770"/>
                  <a:pt x="49340" y="46140"/>
                  <a:pt x="37942" y="48213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2" name="Google Shape;222;p24"/>
          <p:cNvSpPr/>
          <p:nvPr/>
        </p:nvSpPr>
        <p:spPr>
          <a:xfrm>
            <a:off x="1917850" y="1961150"/>
            <a:ext cx="5128972" cy="986375"/>
          </a:xfrm>
          <a:custGeom>
            <a:rect b="b" l="l" r="r" t="t"/>
            <a:pathLst>
              <a:path extrusionOk="0" h="39455" w="203007">
                <a:moveTo>
                  <a:pt x="0" y="39455"/>
                </a:moveTo>
                <a:cubicBezTo>
                  <a:pt x="17942" y="23898"/>
                  <a:pt x="41095" y="14014"/>
                  <a:pt x="64220" y="8613"/>
                </a:cubicBezTo>
                <a:cubicBezTo>
                  <a:pt x="86052" y="3514"/>
                  <a:pt x="108634" y="-1423"/>
                  <a:pt x="130978" y="415"/>
                </a:cubicBezTo>
                <a:cubicBezTo>
                  <a:pt x="156243" y="2493"/>
                  <a:pt x="180333" y="13478"/>
                  <a:pt x="203007" y="24815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23" name="Google Shape;223;p24"/>
          <p:cNvSpPr/>
          <p:nvPr/>
        </p:nvSpPr>
        <p:spPr>
          <a:xfrm>
            <a:off x="1493950" y="42405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4" name="Google Shape;224;p24"/>
          <p:cNvSpPr/>
          <p:nvPr/>
        </p:nvSpPr>
        <p:spPr>
          <a:xfrm rot="5400000">
            <a:off x="2080588" y="3898813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5"/>
          <p:cNvPicPr preferRelativeResize="0"/>
          <p:nvPr/>
        </p:nvPicPr>
        <p:blipFill rotWithShape="1">
          <a:blip r:embed="rId3">
            <a:alphaModFix/>
          </a:blip>
          <a:srcRect b="0" l="0" r="9763" t="0"/>
          <a:stretch/>
        </p:blipFill>
        <p:spPr>
          <a:xfrm>
            <a:off x="4978300" y="1427850"/>
            <a:ext cx="3853998" cy="240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Different Contexts?</a:t>
            </a:r>
            <a:endParaRPr/>
          </a:p>
        </p:txBody>
      </p:sp>
      <p:sp>
        <p:nvSpPr>
          <p:cNvPr id="231" name="Google Shape;23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27845"/>
            <a:ext cx="3854001" cy="240254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 txBox="1"/>
          <p:nvPr/>
        </p:nvSpPr>
        <p:spPr>
          <a:xfrm>
            <a:off x="311700" y="102763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 rotWithShape="1">
          <a:blip r:embed="rId4">
            <a:alphaModFix/>
          </a:blip>
          <a:srcRect b="7954" l="25158" r="49897" t="48172"/>
          <a:stretch/>
        </p:blipFill>
        <p:spPr>
          <a:xfrm>
            <a:off x="7219550" y="2571750"/>
            <a:ext cx="729925" cy="8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/>
          <p:nvPr/>
        </p:nvSpPr>
        <p:spPr>
          <a:xfrm>
            <a:off x="6986160" y="2440875"/>
            <a:ext cx="1196701" cy="1101131"/>
          </a:xfrm>
          <a:custGeom>
            <a:rect b="b" l="l" r="r" t="t"/>
            <a:pathLst>
              <a:path extrusionOk="0" h="52242" w="79370">
                <a:moveTo>
                  <a:pt x="56876" y="50751"/>
                </a:moveTo>
                <a:cubicBezTo>
                  <a:pt x="43924" y="53988"/>
                  <a:pt x="29379" y="51591"/>
                  <a:pt x="17056" y="46456"/>
                </a:cubicBezTo>
                <a:cubicBezTo>
                  <a:pt x="6711" y="42146"/>
                  <a:pt x="-3596" y="26894"/>
                  <a:pt x="1244" y="16786"/>
                </a:cubicBezTo>
                <a:cubicBezTo>
                  <a:pt x="11541" y="-4716"/>
                  <a:pt x="57872" y="-5210"/>
                  <a:pt x="72687" y="13468"/>
                </a:cubicBezTo>
                <a:cubicBezTo>
                  <a:pt x="79722" y="22338"/>
                  <a:pt x="83185" y="43193"/>
                  <a:pt x="72687" y="47432"/>
                </a:cubicBezTo>
                <a:cubicBezTo>
                  <a:pt x="61945" y="51770"/>
                  <a:pt x="49340" y="46140"/>
                  <a:pt x="37942" y="48213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Google Shape;236;p25"/>
          <p:cNvSpPr/>
          <p:nvPr/>
        </p:nvSpPr>
        <p:spPr>
          <a:xfrm>
            <a:off x="1917850" y="1961150"/>
            <a:ext cx="5128972" cy="986375"/>
          </a:xfrm>
          <a:custGeom>
            <a:rect b="b" l="l" r="r" t="t"/>
            <a:pathLst>
              <a:path extrusionOk="0" h="39455" w="203007">
                <a:moveTo>
                  <a:pt x="0" y="39455"/>
                </a:moveTo>
                <a:cubicBezTo>
                  <a:pt x="17942" y="23898"/>
                  <a:pt x="41095" y="14014"/>
                  <a:pt x="64220" y="8613"/>
                </a:cubicBezTo>
                <a:cubicBezTo>
                  <a:pt x="86052" y="3514"/>
                  <a:pt x="108634" y="-1423"/>
                  <a:pt x="130978" y="415"/>
                </a:cubicBezTo>
                <a:cubicBezTo>
                  <a:pt x="156243" y="2493"/>
                  <a:pt x="180333" y="13478"/>
                  <a:pt x="203007" y="24815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37" name="Google Shape;237;p25"/>
          <p:cNvSpPr/>
          <p:nvPr/>
        </p:nvSpPr>
        <p:spPr>
          <a:xfrm>
            <a:off x="1493950" y="42405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8" name="Google Shape;238;p25"/>
          <p:cNvSpPr/>
          <p:nvPr/>
        </p:nvSpPr>
        <p:spPr>
          <a:xfrm>
            <a:off x="6160550" y="42405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9" name="Google Shape;239;p25"/>
          <p:cNvSpPr/>
          <p:nvPr/>
        </p:nvSpPr>
        <p:spPr>
          <a:xfrm rot="5400000">
            <a:off x="2080588" y="3898813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5"/>
          <p:cNvSpPr/>
          <p:nvPr/>
        </p:nvSpPr>
        <p:spPr>
          <a:xfrm rot="5400000">
            <a:off x="6747188" y="3898800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6"/>
          <p:cNvPicPr preferRelativeResize="0"/>
          <p:nvPr/>
        </p:nvPicPr>
        <p:blipFill rotWithShape="1">
          <a:blip r:embed="rId3">
            <a:alphaModFix/>
          </a:blip>
          <a:srcRect b="0" l="0" r="9763" t="0"/>
          <a:stretch/>
        </p:blipFill>
        <p:spPr>
          <a:xfrm>
            <a:off x="4978300" y="1427850"/>
            <a:ext cx="3853998" cy="240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Different Contexts?</a:t>
            </a:r>
            <a:endParaRPr/>
          </a:p>
        </p:txBody>
      </p:sp>
      <p:sp>
        <p:nvSpPr>
          <p:cNvPr id="247" name="Google Shape;24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48" name="Google Shape;2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27845"/>
            <a:ext cx="3854001" cy="240254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311700" y="102763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b="7954" l="25158" r="49897" t="48172"/>
          <a:stretch/>
        </p:blipFill>
        <p:spPr>
          <a:xfrm>
            <a:off x="7219550" y="2571750"/>
            <a:ext cx="729925" cy="8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/>
          <p:nvPr/>
        </p:nvSpPr>
        <p:spPr>
          <a:xfrm>
            <a:off x="6986160" y="2440875"/>
            <a:ext cx="1196701" cy="1101131"/>
          </a:xfrm>
          <a:custGeom>
            <a:rect b="b" l="l" r="r" t="t"/>
            <a:pathLst>
              <a:path extrusionOk="0" h="52242" w="79370">
                <a:moveTo>
                  <a:pt x="56876" y="50751"/>
                </a:moveTo>
                <a:cubicBezTo>
                  <a:pt x="43924" y="53988"/>
                  <a:pt x="29379" y="51591"/>
                  <a:pt x="17056" y="46456"/>
                </a:cubicBezTo>
                <a:cubicBezTo>
                  <a:pt x="6711" y="42146"/>
                  <a:pt x="-3596" y="26894"/>
                  <a:pt x="1244" y="16786"/>
                </a:cubicBezTo>
                <a:cubicBezTo>
                  <a:pt x="11541" y="-4716"/>
                  <a:pt x="57872" y="-5210"/>
                  <a:pt x="72687" y="13468"/>
                </a:cubicBezTo>
                <a:cubicBezTo>
                  <a:pt x="79722" y="22338"/>
                  <a:pt x="83185" y="43193"/>
                  <a:pt x="72687" y="47432"/>
                </a:cubicBezTo>
                <a:cubicBezTo>
                  <a:pt x="61945" y="51770"/>
                  <a:pt x="49340" y="46140"/>
                  <a:pt x="37942" y="48213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2" name="Google Shape;252;p26"/>
          <p:cNvSpPr/>
          <p:nvPr/>
        </p:nvSpPr>
        <p:spPr>
          <a:xfrm>
            <a:off x="1917850" y="1961150"/>
            <a:ext cx="5128972" cy="986375"/>
          </a:xfrm>
          <a:custGeom>
            <a:rect b="b" l="l" r="r" t="t"/>
            <a:pathLst>
              <a:path extrusionOk="0" h="39455" w="203007">
                <a:moveTo>
                  <a:pt x="0" y="39455"/>
                </a:moveTo>
                <a:cubicBezTo>
                  <a:pt x="17942" y="23898"/>
                  <a:pt x="41095" y="14014"/>
                  <a:pt x="64220" y="8613"/>
                </a:cubicBezTo>
                <a:cubicBezTo>
                  <a:pt x="86052" y="3514"/>
                  <a:pt x="108634" y="-1423"/>
                  <a:pt x="130978" y="415"/>
                </a:cubicBezTo>
                <a:cubicBezTo>
                  <a:pt x="156243" y="2493"/>
                  <a:pt x="180333" y="13478"/>
                  <a:pt x="203007" y="24815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53" name="Google Shape;253;p26"/>
          <p:cNvSpPr/>
          <p:nvPr/>
        </p:nvSpPr>
        <p:spPr>
          <a:xfrm>
            <a:off x="1493950" y="42405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6160550" y="42405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26"/>
          <p:cNvSpPr/>
          <p:nvPr/>
        </p:nvSpPr>
        <p:spPr>
          <a:xfrm rot="5400000">
            <a:off x="2080588" y="3898813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6" name="Google Shape;256;p26"/>
          <p:cNvSpPr/>
          <p:nvPr/>
        </p:nvSpPr>
        <p:spPr>
          <a:xfrm rot="5400000">
            <a:off x="6747188" y="3898800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4094325" y="4330075"/>
            <a:ext cx="1034700" cy="393600"/>
          </a:xfrm>
          <a:prstGeom prst="mathEqual">
            <a:avLst>
              <a:gd fmla="val 23520" name="adj1"/>
              <a:gd fmla="val 1176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8" name="Google Shape;258;p26"/>
          <p:cNvSpPr txBox="1"/>
          <p:nvPr/>
        </p:nvSpPr>
        <p:spPr>
          <a:xfrm>
            <a:off x="4337325" y="4030525"/>
            <a:ext cx="548700" cy="2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???</a:t>
            </a:r>
            <a:endParaRPr b="1"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idx="1" type="body"/>
          </p:nvPr>
        </p:nvSpPr>
        <p:spPr>
          <a:xfrm>
            <a:off x="287325" y="1152475"/>
            <a:ext cx="556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DeLVE: </a:t>
            </a:r>
            <a:r>
              <a:rPr b="1" lang="en-CA" sz="1600"/>
              <a:t>De</a:t>
            </a:r>
            <a:r>
              <a:rPr lang="en-CA" sz="1600"/>
              <a:t>ep-time </a:t>
            </a:r>
            <a:r>
              <a:rPr b="1" lang="en-CA" sz="1600"/>
              <a:t>L</a:t>
            </a:r>
            <a:r>
              <a:rPr lang="en-CA" sz="1600"/>
              <a:t>iteracy </a:t>
            </a:r>
            <a:r>
              <a:rPr b="1" lang="en-CA" sz="1600"/>
              <a:t>V</a:t>
            </a:r>
            <a:r>
              <a:rPr lang="en-CA" sz="1600"/>
              <a:t>isualization </a:t>
            </a:r>
            <a:r>
              <a:rPr b="1" lang="en-CA" sz="1600"/>
              <a:t>E</a:t>
            </a:r>
            <a:r>
              <a:rPr lang="en-CA" sz="1600"/>
              <a:t>xhibit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Deep time: geoscientist term for the long periods of time of geological processes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Interactive tool for exploring past events on different scales of time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Promote proportional reasoning through comparisons of scales</a:t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Deployed in four locations across three institutions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64" name="Google Shape;26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Let’s Take a Look!</a:t>
            </a:r>
            <a:endParaRPr/>
          </a:p>
        </p:txBody>
      </p:sp>
      <p:sp>
        <p:nvSpPr>
          <p:cNvPr id="265" name="Google Shape;26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66" name="Google Shape;26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925" y="1058950"/>
            <a:ext cx="3165225" cy="178044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oogle Shape;271;p28"/>
          <p:cNvGrpSpPr/>
          <p:nvPr/>
        </p:nvGrpSpPr>
        <p:grpSpPr>
          <a:xfrm>
            <a:off x="4644541" y="3132450"/>
            <a:ext cx="2069823" cy="1552344"/>
            <a:chOff x="4644551" y="3132508"/>
            <a:chExt cx="2053600" cy="1540482"/>
          </a:xfrm>
        </p:grpSpPr>
        <p:pic>
          <p:nvPicPr>
            <p:cNvPr id="272" name="Google Shape;272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44551" y="3132508"/>
              <a:ext cx="2053600" cy="1540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28"/>
            <p:cNvSpPr/>
            <p:nvPr/>
          </p:nvSpPr>
          <p:spPr>
            <a:xfrm>
              <a:off x="5270375" y="38991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5661900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6313738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5241238" y="3716138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6128050" y="3716150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278" name="Google Shape;278;p28"/>
          <p:cNvSpPr txBox="1"/>
          <p:nvPr>
            <p:ph idx="1" type="body"/>
          </p:nvPr>
        </p:nvSpPr>
        <p:spPr>
          <a:xfrm>
            <a:off x="287325" y="1152475"/>
            <a:ext cx="556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DeLVE: </a:t>
            </a:r>
            <a:r>
              <a:rPr b="1" lang="en-CA" sz="1600"/>
              <a:t>De</a:t>
            </a:r>
            <a:r>
              <a:rPr lang="en-CA" sz="1600"/>
              <a:t>ep-time </a:t>
            </a:r>
            <a:r>
              <a:rPr b="1" lang="en-CA" sz="1600"/>
              <a:t>L</a:t>
            </a:r>
            <a:r>
              <a:rPr lang="en-CA" sz="1600"/>
              <a:t>iteracy </a:t>
            </a:r>
            <a:r>
              <a:rPr b="1" lang="en-CA" sz="1600"/>
              <a:t>V</a:t>
            </a:r>
            <a:r>
              <a:rPr lang="en-CA" sz="1600"/>
              <a:t>isualization </a:t>
            </a:r>
            <a:r>
              <a:rPr b="1" lang="en-CA" sz="1600"/>
              <a:t>E</a:t>
            </a:r>
            <a:r>
              <a:rPr lang="en-CA" sz="1600"/>
              <a:t>xhibit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Deep time: geoscientist term for the long periods of time of geological processes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Interactive tool for exploring past events on different scales of time</a:t>
            </a:r>
            <a:endParaRPr sz="12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CA" sz="1200"/>
              <a:t>Promote proportional reasoning through comparisons of scales</a:t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Deployed in four locations across three institutions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279" name="Google Shape;27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Let’s Take a Look!</a:t>
            </a:r>
            <a:endParaRPr/>
          </a:p>
        </p:txBody>
      </p:sp>
      <p:sp>
        <p:nvSpPr>
          <p:cNvPr id="280" name="Google Shape;28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81" name="Google Shape;28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62" y="3132444"/>
            <a:ext cx="2069775" cy="15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663" y="3132450"/>
            <a:ext cx="2069775" cy="15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9462" y="3132473"/>
            <a:ext cx="2069775" cy="1552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5925" y="1058950"/>
            <a:ext cx="3165225" cy="178044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28"/>
          <p:cNvSpPr/>
          <p:nvPr/>
        </p:nvSpPr>
        <p:spPr>
          <a:xfrm>
            <a:off x="961350" y="2557100"/>
            <a:ext cx="4962712" cy="1068762"/>
          </a:xfrm>
          <a:custGeom>
            <a:rect b="b" l="l" r="r" t="t"/>
            <a:pathLst>
              <a:path extrusionOk="0" h="41578" w="204374">
                <a:moveTo>
                  <a:pt x="204374" y="0"/>
                </a:moveTo>
                <a:cubicBezTo>
                  <a:pt x="175486" y="23116"/>
                  <a:pt x="130586" y="11232"/>
                  <a:pt x="93696" y="8394"/>
                </a:cubicBezTo>
                <a:cubicBezTo>
                  <a:pt x="60661" y="5852"/>
                  <a:pt x="14828" y="11948"/>
                  <a:pt x="0" y="41578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6" name="Google Shape;286;p28"/>
          <p:cNvSpPr/>
          <p:nvPr/>
        </p:nvSpPr>
        <p:spPr>
          <a:xfrm>
            <a:off x="3357425" y="2698625"/>
            <a:ext cx="2601085" cy="1068739"/>
          </a:xfrm>
          <a:custGeom>
            <a:rect b="b" l="l" r="r" t="t"/>
            <a:pathLst>
              <a:path extrusionOk="0" h="40406" w="107750">
                <a:moveTo>
                  <a:pt x="107750" y="0"/>
                </a:moveTo>
                <a:cubicBezTo>
                  <a:pt x="98378" y="15636"/>
                  <a:pt x="72558" y="14499"/>
                  <a:pt x="54461" y="12298"/>
                </a:cubicBezTo>
                <a:cubicBezTo>
                  <a:pt x="42615" y="10857"/>
                  <a:pt x="30315" y="7060"/>
                  <a:pt x="18739" y="9955"/>
                </a:cubicBezTo>
                <a:cubicBezTo>
                  <a:pt x="7177" y="12846"/>
                  <a:pt x="0" y="28488"/>
                  <a:pt x="0" y="40406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7" name="Google Shape;287;p28"/>
          <p:cNvSpPr/>
          <p:nvPr/>
        </p:nvSpPr>
        <p:spPr>
          <a:xfrm>
            <a:off x="7456126" y="2815750"/>
            <a:ext cx="205453" cy="810059"/>
          </a:xfrm>
          <a:custGeom>
            <a:rect b="b" l="l" r="r" t="t"/>
            <a:pathLst>
              <a:path extrusionOk="0" h="39039" w="7632">
                <a:moveTo>
                  <a:pt x="5290" y="0"/>
                </a:moveTo>
                <a:cubicBezTo>
                  <a:pt x="2563" y="8170"/>
                  <a:pt x="-1200" y="16914"/>
                  <a:pt x="410" y="25375"/>
                </a:cubicBezTo>
                <a:cubicBezTo>
                  <a:pt x="1373" y="30436"/>
                  <a:pt x="4983" y="34620"/>
                  <a:pt x="7632" y="39039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8" name="Google Shape;288;p28"/>
          <p:cNvSpPr/>
          <p:nvPr/>
        </p:nvSpPr>
        <p:spPr>
          <a:xfrm>
            <a:off x="5162550" y="2737675"/>
            <a:ext cx="1676838" cy="1029729"/>
          </a:xfrm>
          <a:custGeom>
            <a:rect b="b" l="l" r="r" t="t"/>
            <a:pathLst>
              <a:path extrusionOk="0" h="23619" w="28015">
                <a:moveTo>
                  <a:pt x="27523" y="0"/>
                </a:moveTo>
                <a:cubicBezTo>
                  <a:pt x="29043" y="5322"/>
                  <a:pt x="26801" y="12392"/>
                  <a:pt x="22448" y="15811"/>
                </a:cubicBezTo>
                <a:cubicBezTo>
                  <a:pt x="16218" y="20705"/>
                  <a:pt x="7082" y="20069"/>
                  <a:pt x="0" y="23619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9" name="Google Shape;289;p28"/>
          <p:cNvSpPr/>
          <p:nvPr/>
        </p:nvSpPr>
        <p:spPr>
          <a:xfrm>
            <a:off x="4926895" y="3679476"/>
            <a:ext cx="205370" cy="257814"/>
          </a:xfrm>
          <a:custGeom>
            <a:rect b="b" l="l" r="r" t="t"/>
            <a:pathLst>
              <a:path extrusionOk="0" h="52242" w="79370">
                <a:moveTo>
                  <a:pt x="56876" y="50751"/>
                </a:moveTo>
                <a:cubicBezTo>
                  <a:pt x="43924" y="53988"/>
                  <a:pt x="29379" y="51591"/>
                  <a:pt x="17056" y="46456"/>
                </a:cubicBezTo>
                <a:cubicBezTo>
                  <a:pt x="6711" y="42146"/>
                  <a:pt x="-3596" y="26894"/>
                  <a:pt x="1244" y="16786"/>
                </a:cubicBezTo>
                <a:cubicBezTo>
                  <a:pt x="11541" y="-4716"/>
                  <a:pt x="57872" y="-5210"/>
                  <a:pt x="72687" y="13468"/>
                </a:cubicBezTo>
                <a:cubicBezTo>
                  <a:pt x="79722" y="22338"/>
                  <a:pt x="83185" y="43193"/>
                  <a:pt x="72687" y="47432"/>
                </a:cubicBezTo>
                <a:cubicBezTo>
                  <a:pt x="61945" y="51770"/>
                  <a:pt x="49340" y="46140"/>
                  <a:pt x="37942" y="48213"/>
                </a:cubicBezTo>
              </a:path>
            </a:pathLst>
          </a:cu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Visitor Behaviour Differs!</a:t>
            </a:r>
            <a:endParaRPr/>
          </a:p>
        </p:txBody>
      </p:sp>
      <p:sp>
        <p:nvSpPr>
          <p:cNvPr id="295" name="Google Shape;29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296" name="Google Shape;2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62" y="1107269"/>
            <a:ext cx="2069775" cy="15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663" y="1107275"/>
            <a:ext cx="2069775" cy="15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9462" y="1107298"/>
            <a:ext cx="2069775" cy="1552308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9"/>
          <p:cNvSpPr/>
          <p:nvPr/>
        </p:nvSpPr>
        <p:spPr>
          <a:xfrm>
            <a:off x="504900" y="31132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2719813" y="31132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4934750" y="31132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29"/>
          <p:cNvSpPr/>
          <p:nvPr/>
        </p:nvSpPr>
        <p:spPr>
          <a:xfrm>
            <a:off x="7149675" y="3113225"/>
            <a:ext cx="1489500" cy="5727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Behaviour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3" name="Google Shape;303;p29"/>
          <p:cNvSpPr/>
          <p:nvPr/>
        </p:nvSpPr>
        <p:spPr>
          <a:xfrm rot="5400000">
            <a:off x="1091538" y="2749750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4" name="Google Shape;304;p29"/>
          <p:cNvSpPr/>
          <p:nvPr/>
        </p:nvSpPr>
        <p:spPr>
          <a:xfrm rot="5400000">
            <a:off x="3306450" y="2749763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5" name="Google Shape;305;p29"/>
          <p:cNvSpPr/>
          <p:nvPr/>
        </p:nvSpPr>
        <p:spPr>
          <a:xfrm rot="5400000">
            <a:off x="5521338" y="2749750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6" name="Google Shape;306;p29"/>
          <p:cNvSpPr/>
          <p:nvPr/>
        </p:nvSpPr>
        <p:spPr>
          <a:xfrm rot="5400000">
            <a:off x="7736238" y="2749750"/>
            <a:ext cx="316200" cy="27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7" name="Google Shape;307;p29"/>
          <p:cNvSpPr txBox="1"/>
          <p:nvPr>
            <p:ph idx="1" type="body"/>
          </p:nvPr>
        </p:nvSpPr>
        <p:spPr>
          <a:xfrm>
            <a:off x="882675" y="38911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Studied visitor behaviour when interacting with DeLVE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Data suggests context </a:t>
            </a:r>
            <a:r>
              <a:rPr b="1" lang="en-CA"/>
              <a:t>does </a:t>
            </a:r>
            <a:r>
              <a:rPr lang="en-CA"/>
              <a:t>impact visitor behaviour!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9"/>
          <p:cNvSpPr/>
          <p:nvPr/>
        </p:nvSpPr>
        <p:spPr>
          <a:xfrm>
            <a:off x="2169150" y="3255575"/>
            <a:ext cx="375900" cy="288000"/>
          </a:xfrm>
          <a:prstGeom prst="mathNotEqual">
            <a:avLst>
              <a:gd fmla="val 23520" name="adj1"/>
              <a:gd fmla="val 6600000" name="adj2"/>
              <a:gd fmla="val 11760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9" name="Google Shape;309;p29"/>
          <p:cNvSpPr/>
          <p:nvPr/>
        </p:nvSpPr>
        <p:spPr>
          <a:xfrm>
            <a:off x="4384088" y="3255575"/>
            <a:ext cx="375900" cy="288000"/>
          </a:xfrm>
          <a:prstGeom prst="mathNotEqual">
            <a:avLst>
              <a:gd fmla="val 23520" name="adj1"/>
              <a:gd fmla="val 6600000" name="adj2"/>
              <a:gd fmla="val 11760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6599013" y="3255575"/>
            <a:ext cx="375900" cy="288000"/>
          </a:xfrm>
          <a:prstGeom prst="mathNotEqual">
            <a:avLst>
              <a:gd fmla="val 23520" name="adj1"/>
              <a:gd fmla="val 6600000" name="adj2"/>
              <a:gd fmla="val 11760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11" name="Google Shape;311;p29"/>
          <p:cNvGrpSpPr/>
          <p:nvPr/>
        </p:nvGrpSpPr>
        <p:grpSpPr>
          <a:xfrm>
            <a:off x="4644541" y="1107239"/>
            <a:ext cx="2069823" cy="1552344"/>
            <a:chOff x="4652650" y="3138375"/>
            <a:chExt cx="2053600" cy="1540482"/>
          </a:xfrm>
        </p:grpSpPr>
        <p:pic>
          <p:nvPicPr>
            <p:cNvPr id="312" name="Google Shape;312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52650" y="3138375"/>
              <a:ext cx="2053600" cy="1540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" name="Google Shape;313;p29"/>
            <p:cNvSpPr/>
            <p:nvPr/>
          </p:nvSpPr>
          <p:spPr>
            <a:xfrm>
              <a:off x="5270375" y="38991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5661900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6313738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5241238" y="3716138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6128050" y="3716150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25" y="795400"/>
            <a:ext cx="7339392" cy="4128399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3" name="Google Shape;323;p30"/>
          <p:cNvSpPr txBox="1"/>
          <p:nvPr>
            <p:ph type="title"/>
          </p:nvPr>
        </p:nvSpPr>
        <p:spPr>
          <a:xfrm>
            <a:off x="311700" y="15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How Does DeLVE Work?</a:t>
            </a:r>
            <a:endParaRPr/>
          </a:p>
        </p:txBody>
      </p:sp>
      <p:sp>
        <p:nvSpPr>
          <p:cNvPr id="324" name="Google Shape;32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1" title="v-full-1063_Preview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639300"/>
            <a:ext cx="8520600" cy="412130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31" name="Google Shape;331;p31"/>
          <p:cNvSpPr txBox="1"/>
          <p:nvPr>
            <p:ph type="title"/>
          </p:nvPr>
        </p:nvSpPr>
        <p:spPr>
          <a:xfrm>
            <a:off x="311700" y="15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How Does DeLVE Work?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Previous Museum Vis Studies - Single Contexts!</a:t>
            </a:r>
            <a:endParaRPr/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699" y="1126175"/>
            <a:ext cx="2724176" cy="16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9201" y="3252371"/>
            <a:ext cx="2513199" cy="14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6712" y="1126175"/>
            <a:ext cx="2270582" cy="16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125" y="1365288"/>
            <a:ext cx="2483450" cy="289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415288" y="28243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3166488" y="28243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DeepTree</a:t>
            </a: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, Block et al., 2012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1572963" y="4659913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Sea of Genes</a:t>
            </a: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, Dasu et al., 2021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797338" y="426263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Living Liquid</a:t>
            </a: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, Ma et al., 2012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37" name="Google Shape;33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313" y="794450"/>
            <a:ext cx="7339382" cy="4128402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8" name="Google Shape;338;p32"/>
          <p:cNvSpPr txBox="1"/>
          <p:nvPr>
            <p:ph type="title"/>
          </p:nvPr>
        </p:nvSpPr>
        <p:spPr>
          <a:xfrm>
            <a:off x="311700" y="15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How Does DeLVE Work?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Project Requirements</a:t>
            </a:r>
            <a:endParaRPr/>
          </a:p>
        </p:txBody>
      </p:sp>
      <p:sp>
        <p:nvSpPr>
          <p:cNvPr id="344" name="Google Shape;34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CA">
                <a:solidFill>
                  <a:srgbClr val="FF9900"/>
                </a:solidFill>
              </a:rPr>
              <a:t>R-Deploy</a:t>
            </a:r>
            <a:r>
              <a:rPr lang="en-CA"/>
              <a:t>:</a:t>
            </a:r>
            <a:r>
              <a:rPr lang="en-CA"/>
              <a:t> find/build collaborations that lead to deployment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CA">
                <a:solidFill>
                  <a:srgbClr val="FF9900"/>
                </a:solidFill>
              </a:rPr>
              <a:t>R-Curate</a:t>
            </a:r>
            <a:r>
              <a:rPr lang="en-CA"/>
              <a:t>: enable non-technical museum staff to curate datasets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CA">
                <a:solidFill>
                  <a:srgbClr val="9900FF"/>
                </a:solidFill>
              </a:rPr>
              <a:t>R-Engage</a:t>
            </a:r>
            <a:r>
              <a:rPr lang="en-CA"/>
              <a:t>: engage visitors through enjoyment or interest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CA">
                <a:solidFill>
                  <a:srgbClr val="9900FF"/>
                </a:solidFill>
              </a:rPr>
              <a:t>R-Inspire</a:t>
            </a:r>
            <a:r>
              <a:rPr lang="en-CA"/>
              <a:t>: inspire </a:t>
            </a:r>
            <a:r>
              <a:rPr lang="en-CA"/>
              <a:t>curiosity</a:t>
            </a:r>
            <a:r>
              <a:rPr lang="en-CA"/>
              <a:t> to foster positive relationships with science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CA">
                <a:solidFill>
                  <a:srgbClr val="9900FF"/>
                </a:solidFill>
              </a:rPr>
              <a:t>R-Compare</a:t>
            </a:r>
            <a:r>
              <a:rPr lang="en-CA"/>
              <a:t>: support our task of </a:t>
            </a:r>
            <a:r>
              <a:rPr b="1" lang="en-CA"/>
              <a:t>comparing varied-magnitude time periods</a:t>
            </a:r>
            <a:endParaRPr b="1"/>
          </a:p>
        </p:txBody>
      </p:sp>
      <p:sp>
        <p:nvSpPr>
          <p:cNvPr id="345" name="Google Shape;34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46" name="Google Shape;346;p33"/>
          <p:cNvSpPr txBox="1"/>
          <p:nvPr>
            <p:ph idx="1" type="body"/>
          </p:nvPr>
        </p:nvSpPr>
        <p:spPr>
          <a:xfrm>
            <a:off x="757825" y="3374000"/>
            <a:ext cx="2820000" cy="7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FF9900"/>
                </a:solidFill>
              </a:rPr>
              <a:t>(s</a:t>
            </a:r>
            <a:r>
              <a:rPr b="1" lang="en-CA">
                <a:solidFill>
                  <a:srgbClr val="FF9900"/>
                </a:solidFill>
              </a:rPr>
              <a:t>taff-facing)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(v</a:t>
            </a:r>
            <a:r>
              <a:rPr b="1" lang="en-CA">
                <a:solidFill>
                  <a:srgbClr val="9900FF"/>
                </a:solidFill>
              </a:rPr>
              <a:t>isitor-facing)</a:t>
            </a:r>
            <a:endParaRPr b="1">
              <a:solidFill>
                <a:srgbClr val="99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4"/>
          <p:cNvSpPr txBox="1"/>
          <p:nvPr>
            <p:ph type="title"/>
          </p:nvPr>
        </p:nvSpPr>
        <p:spPr>
          <a:xfrm>
            <a:off x="282425" y="1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Design Components</a:t>
            </a:r>
            <a:endParaRPr/>
          </a:p>
        </p:txBody>
      </p:sp>
      <p:sp>
        <p:nvSpPr>
          <p:cNvPr id="352" name="Google Shape;35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53" name="Google Shape;35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100" y="1492100"/>
            <a:ext cx="5491625" cy="3089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5"/>
          <p:cNvSpPr txBox="1"/>
          <p:nvPr>
            <p:ph type="title"/>
          </p:nvPr>
        </p:nvSpPr>
        <p:spPr>
          <a:xfrm>
            <a:off x="282425" y="1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Design Components</a:t>
            </a:r>
            <a:endParaRPr/>
          </a:p>
        </p:txBody>
      </p:sp>
      <p:sp>
        <p:nvSpPr>
          <p:cNvPr id="359" name="Google Shape;35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60" name="Google Shape;3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100" y="1492100"/>
            <a:ext cx="5491625" cy="3089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1" name="Google Shape;361;p35"/>
          <p:cNvSpPr txBox="1"/>
          <p:nvPr>
            <p:ph idx="1" type="body"/>
          </p:nvPr>
        </p:nvSpPr>
        <p:spPr>
          <a:xfrm>
            <a:off x="-12" y="588375"/>
            <a:ext cx="52173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New idiom: </a:t>
            </a:r>
            <a:r>
              <a:rPr b="1" lang="en-CA"/>
              <a:t>connected </a:t>
            </a:r>
            <a:r>
              <a:rPr b="1" lang="en-CA"/>
              <a:t>multi-tier ranges (CMTR)</a:t>
            </a:r>
            <a:endParaRPr/>
          </a:p>
        </p:txBody>
      </p:sp>
      <p:sp>
        <p:nvSpPr>
          <p:cNvPr id="362" name="Google Shape;362;p35"/>
          <p:cNvSpPr/>
          <p:nvPr/>
        </p:nvSpPr>
        <p:spPr>
          <a:xfrm rot="10800000">
            <a:off x="3196788" y="967452"/>
            <a:ext cx="979288" cy="2281498"/>
          </a:xfrm>
          <a:custGeom>
            <a:rect b="b" l="l" r="r" t="t"/>
            <a:pathLst>
              <a:path extrusionOk="0" h="29280" w="19625">
                <a:moveTo>
                  <a:pt x="16396" y="29280"/>
                </a:moveTo>
                <a:cubicBezTo>
                  <a:pt x="20082" y="24776"/>
                  <a:pt x="20392" y="17280"/>
                  <a:pt x="18153" y="11908"/>
                </a:cubicBezTo>
                <a:cubicBezTo>
                  <a:pt x="15369" y="5228"/>
                  <a:pt x="7019" y="1762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6"/>
          <p:cNvSpPr txBox="1"/>
          <p:nvPr>
            <p:ph type="title"/>
          </p:nvPr>
        </p:nvSpPr>
        <p:spPr>
          <a:xfrm>
            <a:off x="282425" y="1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Design Components</a:t>
            </a:r>
            <a:endParaRPr/>
          </a:p>
        </p:txBody>
      </p:sp>
      <p:sp>
        <p:nvSpPr>
          <p:cNvPr id="368" name="Google Shape;368;p36"/>
          <p:cNvSpPr txBox="1"/>
          <p:nvPr>
            <p:ph idx="1" type="body"/>
          </p:nvPr>
        </p:nvSpPr>
        <p:spPr>
          <a:xfrm>
            <a:off x="502000" y="2312775"/>
            <a:ext cx="18354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R-</a:t>
            </a:r>
            <a:r>
              <a:rPr b="1" lang="en-CA">
                <a:solidFill>
                  <a:srgbClr val="9900FF"/>
                </a:solidFill>
              </a:rPr>
              <a:t>Engage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Animation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Interactivity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Pictures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Colours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69" name="Google Shape;3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70" name="Google Shape;3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100" y="1492100"/>
            <a:ext cx="5491625" cy="3089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1" name="Google Shape;371;p36"/>
          <p:cNvSpPr/>
          <p:nvPr/>
        </p:nvSpPr>
        <p:spPr>
          <a:xfrm>
            <a:off x="1478600" y="2795075"/>
            <a:ext cx="883270" cy="1200497"/>
          </a:xfrm>
          <a:custGeom>
            <a:rect b="b" l="l" r="r" t="t"/>
            <a:pathLst>
              <a:path extrusionOk="0" h="45482" w="32599">
                <a:moveTo>
                  <a:pt x="0" y="0"/>
                </a:moveTo>
                <a:cubicBezTo>
                  <a:pt x="8448" y="1585"/>
                  <a:pt x="19774" y="2659"/>
                  <a:pt x="23619" y="10346"/>
                </a:cubicBezTo>
                <a:cubicBezTo>
                  <a:pt x="29027" y="21157"/>
                  <a:pt x="24051" y="36934"/>
                  <a:pt x="32599" y="45482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72" name="Google Shape;372;p36"/>
          <p:cNvSpPr/>
          <p:nvPr/>
        </p:nvSpPr>
        <p:spPr>
          <a:xfrm>
            <a:off x="1579496" y="3039075"/>
            <a:ext cx="631100" cy="1142600"/>
          </a:xfrm>
          <a:custGeom>
            <a:rect b="b" l="l" r="r" t="t"/>
            <a:pathLst>
              <a:path extrusionOk="0" h="45704" w="25244">
                <a:moveTo>
                  <a:pt x="259" y="0"/>
                </a:moveTo>
                <a:cubicBezTo>
                  <a:pt x="5588" y="2370"/>
                  <a:pt x="11962" y="7883"/>
                  <a:pt x="11190" y="13664"/>
                </a:cubicBezTo>
                <a:cubicBezTo>
                  <a:pt x="10061" y="22119"/>
                  <a:pt x="-2459" y="28876"/>
                  <a:pt x="454" y="36893"/>
                </a:cubicBezTo>
                <a:cubicBezTo>
                  <a:pt x="3426" y="45073"/>
                  <a:pt x="16709" y="46796"/>
                  <a:pt x="25244" y="45091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73" name="Google Shape;373;p36"/>
          <p:cNvSpPr/>
          <p:nvPr/>
        </p:nvSpPr>
        <p:spPr>
          <a:xfrm>
            <a:off x="1317112" y="3234275"/>
            <a:ext cx="2410125" cy="1604650"/>
          </a:xfrm>
          <a:custGeom>
            <a:rect b="b" l="l" r="r" t="t"/>
            <a:pathLst>
              <a:path extrusionOk="0" h="64186" w="96405">
                <a:moveTo>
                  <a:pt x="995" y="0"/>
                </a:moveTo>
                <a:cubicBezTo>
                  <a:pt x="4453" y="0"/>
                  <a:pt x="9117" y="3388"/>
                  <a:pt x="8803" y="6832"/>
                </a:cubicBezTo>
                <a:cubicBezTo>
                  <a:pt x="7903" y="16694"/>
                  <a:pt x="-1994" y="25724"/>
                  <a:pt x="409" y="35331"/>
                </a:cubicBezTo>
                <a:cubicBezTo>
                  <a:pt x="3443" y="47463"/>
                  <a:pt x="16891" y="56269"/>
                  <a:pt x="28908" y="59731"/>
                </a:cubicBezTo>
                <a:cubicBezTo>
                  <a:pt x="49174" y="65570"/>
                  <a:pt x="79361" y="68147"/>
                  <a:pt x="91567" y="50947"/>
                </a:cubicBezTo>
                <a:cubicBezTo>
                  <a:pt x="95356" y="45608"/>
                  <a:pt x="98131" y="37416"/>
                  <a:pt x="95081" y="31622"/>
                </a:cubicBezTo>
                <a:cubicBezTo>
                  <a:pt x="91438" y="24701"/>
                  <a:pt x="85483" y="18531"/>
                  <a:pt x="78489" y="1503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74" name="Google Shape;374;p36"/>
          <p:cNvSpPr/>
          <p:nvPr/>
        </p:nvSpPr>
        <p:spPr>
          <a:xfrm>
            <a:off x="1061130" y="3351400"/>
            <a:ext cx="3301525" cy="1608775"/>
          </a:xfrm>
          <a:custGeom>
            <a:rect b="b" l="l" r="r" t="t"/>
            <a:pathLst>
              <a:path extrusionOk="0" h="64351" w="132061">
                <a:moveTo>
                  <a:pt x="7525" y="0"/>
                </a:moveTo>
                <a:cubicBezTo>
                  <a:pt x="15933" y="5040"/>
                  <a:pt x="4345" y="19450"/>
                  <a:pt x="1083" y="28694"/>
                </a:cubicBezTo>
                <a:cubicBezTo>
                  <a:pt x="-1113" y="34917"/>
                  <a:pt x="-28" y="44235"/>
                  <a:pt x="5378" y="48019"/>
                </a:cubicBezTo>
                <a:cubicBezTo>
                  <a:pt x="18529" y="57224"/>
                  <a:pt x="35956" y="58354"/>
                  <a:pt x="51835" y="60707"/>
                </a:cubicBezTo>
                <a:cubicBezTo>
                  <a:pt x="68055" y="63111"/>
                  <a:pt x="85849" y="67307"/>
                  <a:pt x="101025" y="61097"/>
                </a:cubicBezTo>
                <a:cubicBezTo>
                  <a:pt x="117813" y="54228"/>
                  <a:pt x="120448" y="30331"/>
                  <a:pt x="132062" y="16397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75" name="Google Shape;375;p36"/>
          <p:cNvSpPr txBox="1"/>
          <p:nvPr>
            <p:ph idx="1" type="body"/>
          </p:nvPr>
        </p:nvSpPr>
        <p:spPr>
          <a:xfrm>
            <a:off x="-12" y="588375"/>
            <a:ext cx="52173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New idiom: </a:t>
            </a:r>
            <a:r>
              <a:rPr b="1" lang="en-CA"/>
              <a:t>connected </a:t>
            </a:r>
            <a:r>
              <a:rPr b="1" lang="en-CA"/>
              <a:t>multi-tier ranges (CMTR)</a:t>
            </a:r>
            <a:endParaRPr/>
          </a:p>
        </p:txBody>
      </p:sp>
      <p:sp>
        <p:nvSpPr>
          <p:cNvPr id="376" name="Google Shape;376;p36"/>
          <p:cNvSpPr/>
          <p:nvPr/>
        </p:nvSpPr>
        <p:spPr>
          <a:xfrm rot="10800000">
            <a:off x="3196788" y="967452"/>
            <a:ext cx="979288" cy="2281498"/>
          </a:xfrm>
          <a:custGeom>
            <a:rect b="b" l="l" r="r" t="t"/>
            <a:pathLst>
              <a:path extrusionOk="0" h="29280" w="19625">
                <a:moveTo>
                  <a:pt x="16396" y="29280"/>
                </a:moveTo>
                <a:cubicBezTo>
                  <a:pt x="20082" y="24776"/>
                  <a:pt x="20392" y="17280"/>
                  <a:pt x="18153" y="11908"/>
                </a:cubicBezTo>
                <a:cubicBezTo>
                  <a:pt x="15369" y="5228"/>
                  <a:pt x="7019" y="1762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7"/>
          <p:cNvSpPr txBox="1"/>
          <p:nvPr>
            <p:ph type="title"/>
          </p:nvPr>
        </p:nvSpPr>
        <p:spPr>
          <a:xfrm>
            <a:off x="282425" y="1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Design Components</a:t>
            </a:r>
            <a:endParaRPr/>
          </a:p>
        </p:txBody>
      </p:sp>
      <p:sp>
        <p:nvSpPr>
          <p:cNvPr id="382" name="Google Shape;382;p37"/>
          <p:cNvSpPr txBox="1"/>
          <p:nvPr>
            <p:ph idx="1" type="body"/>
          </p:nvPr>
        </p:nvSpPr>
        <p:spPr>
          <a:xfrm>
            <a:off x="502000" y="2312775"/>
            <a:ext cx="18354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R-Engage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Animation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Interactivity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Pictures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Colours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83" name="Google Shape;38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84" name="Google Shape;38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100" y="1492100"/>
            <a:ext cx="5491625" cy="3089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5" name="Google Shape;385;p37"/>
          <p:cNvSpPr txBox="1"/>
          <p:nvPr>
            <p:ph idx="1" type="body"/>
          </p:nvPr>
        </p:nvSpPr>
        <p:spPr>
          <a:xfrm>
            <a:off x="5587350" y="137600"/>
            <a:ext cx="18354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R-</a:t>
            </a:r>
            <a:r>
              <a:rPr b="1" lang="en-CA">
                <a:solidFill>
                  <a:srgbClr val="9900FF"/>
                </a:solidFill>
              </a:rPr>
              <a:t>Inspire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Descriptions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Times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86" name="Google Shape;386;p37"/>
          <p:cNvSpPr/>
          <p:nvPr/>
        </p:nvSpPr>
        <p:spPr>
          <a:xfrm>
            <a:off x="1478600" y="2795075"/>
            <a:ext cx="883270" cy="1200497"/>
          </a:xfrm>
          <a:custGeom>
            <a:rect b="b" l="l" r="r" t="t"/>
            <a:pathLst>
              <a:path extrusionOk="0" h="45482" w="32599">
                <a:moveTo>
                  <a:pt x="0" y="0"/>
                </a:moveTo>
                <a:cubicBezTo>
                  <a:pt x="8448" y="1585"/>
                  <a:pt x="19774" y="2659"/>
                  <a:pt x="23619" y="10346"/>
                </a:cubicBezTo>
                <a:cubicBezTo>
                  <a:pt x="29027" y="21157"/>
                  <a:pt x="24051" y="36934"/>
                  <a:pt x="32599" y="45482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87" name="Google Shape;387;p37"/>
          <p:cNvSpPr/>
          <p:nvPr/>
        </p:nvSpPr>
        <p:spPr>
          <a:xfrm>
            <a:off x="1579496" y="3039075"/>
            <a:ext cx="631100" cy="1142600"/>
          </a:xfrm>
          <a:custGeom>
            <a:rect b="b" l="l" r="r" t="t"/>
            <a:pathLst>
              <a:path extrusionOk="0" h="45704" w="25244">
                <a:moveTo>
                  <a:pt x="259" y="0"/>
                </a:moveTo>
                <a:cubicBezTo>
                  <a:pt x="5588" y="2370"/>
                  <a:pt x="11962" y="7883"/>
                  <a:pt x="11190" y="13664"/>
                </a:cubicBezTo>
                <a:cubicBezTo>
                  <a:pt x="10061" y="22119"/>
                  <a:pt x="-2459" y="28876"/>
                  <a:pt x="454" y="36893"/>
                </a:cubicBezTo>
                <a:cubicBezTo>
                  <a:pt x="3426" y="45073"/>
                  <a:pt x="16709" y="46796"/>
                  <a:pt x="25244" y="45091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88" name="Google Shape;388;p37"/>
          <p:cNvSpPr/>
          <p:nvPr/>
        </p:nvSpPr>
        <p:spPr>
          <a:xfrm>
            <a:off x="1317112" y="3234275"/>
            <a:ext cx="2410125" cy="1604650"/>
          </a:xfrm>
          <a:custGeom>
            <a:rect b="b" l="l" r="r" t="t"/>
            <a:pathLst>
              <a:path extrusionOk="0" h="64186" w="96405">
                <a:moveTo>
                  <a:pt x="995" y="0"/>
                </a:moveTo>
                <a:cubicBezTo>
                  <a:pt x="4453" y="0"/>
                  <a:pt x="9117" y="3388"/>
                  <a:pt x="8803" y="6832"/>
                </a:cubicBezTo>
                <a:cubicBezTo>
                  <a:pt x="7903" y="16694"/>
                  <a:pt x="-1994" y="25724"/>
                  <a:pt x="409" y="35331"/>
                </a:cubicBezTo>
                <a:cubicBezTo>
                  <a:pt x="3443" y="47463"/>
                  <a:pt x="16891" y="56269"/>
                  <a:pt x="28908" y="59731"/>
                </a:cubicBezTo>
                <a:cubicBezTo>
                  <a:pt x="49174" y="65570"/>
                  <a:pt x="79361" y="68147"/>
                  <a:pt x="91567" y="50947"/>
                </a:cubicBezTo>
                <a:cubicBezTo>
                  <a:pt x="95356" y="45608"/>
                  <a:pt x="98131" y="37416"/>
                  <a:pt x="95081" y="31622"/>
                </a:cubicBezTo>
                <a:cubicBezTo>
                  <a:pt x="91438" y="24701"/>
                  <a:pt x="85483" y="18531"/>
                  <a:pt x="78489" y="1503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89" name="Google Shape;389;p37"/>
          <p:cNvSpPr/>
          <p:nvPr/>
        </p:nvSpPr>
        <p:spPr>
          <a:xfrm>
            <a:off x="1061130" y="3351400"/>
            <a:ext cx="3301525" cy="1608775"/>
          </a:xfrm>
          <a:custGeom>
            <a:rect b="b" l="l" r="r" t="t"/>
            <a:pathLst>
              <a:path extrusionOk="0" h="64351" w="132061">
                <a:moveTo>
                  <a:pt x="7525" y="0"/>
                </a:moveTo>
                <a:cubicBezTo>
                  <a:pt x="15933" y="5040"/>
                  <a:pt x="4345" y="19450"/>
                  <a:pt x="1083" y="28694"/>
                </a:cubicBezTo>
                <a:cubicBezTo>
                  <a:pt x="-1113" y="34917"/>
                  <a:pt x="-28" y="44235"/>
                  <a:pt x="5378" y="48019"/>
                </a:cubicBezTo>
                <a:cubicBezTo>
                  <a:pt x="18529" y="57224"/>
                  <a:pt x="35956" y="58354"/>
                  <a:pt x="51835" y="60707"/>
                </a:cubicBezTo>
                <a:cubicBezTo>
                  <a:pt x="68055" y="63111"/>
                  <a:pt x="85849" y="67307"/>
                  <a:pt x="101025" y="61097"/>
                </a:cubicBezTo>
                <a:cubicBezTo>
                  <a:pt x="117813" y="54228"/>
                  <a:pt x="120448" y="30331"/>
                  <a:pt x="132062" y="16397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90" name="Google Shape;390;p37"/>
          <p:cNvSpPr txBox="1"/>
          <p:nvPr>
            <p:ph idx="1" type="body"/>
          </p:nvPr>
        </p:nvSpPr>
        <p:spPr>
          <a:xfrm>
            <a:off x="-12" y="588375"/>
            <a:ext cx="52173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New idiom: connected multi-tier ranges (CMTR)</a:t>
            </a:r>
            <a:endParaRPr/>
          </a:p>
        </p:txBody>
      </p:sp>
      <p:sp>
        <p:nvSpPr>
          <p:cNvPr id="391" name="Google Shape;391;p37"/>
          <p:cNvSpPr/>
          <p:nvPr/>
        </p:nvSpPr>
        <p:spPr>
          <a:xfrm rot="10800000">
            <a:off x="3196788" y="967452"/>
            <a:ext cx="979288" cy="2281498"/>
          </a:xfrm>
          <a:custGeom>
            <a:rect b="b" l="l" r="r" t="t"/>
            <a:pathLst>
              <a:path extrusionOk="0" h="29280" w="19625">
                <a:moveTo>
                  <a:pt x="16396" y="29280"/>
                </a:moveTo>
                <a:cubicBezTo>
                  <a:pt x="20082" y="24776"/>
                  <a:pt x="20392" y="17280"/>
                  <a:pt x="18153" y="11908"/>
                </a:cubicBezTo>
                <a:cubicBezTo>
                  <a:pt x="15369" y="5228"/>
                  <a:pt x="7019" y="1762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92" name="Google Shape;392;p37"/>
          <p:cNvSpPr/>
          <p:nvPr/>
        </p:nvSpPr>
        <p:spPr>
          <a:xfrm flipH="1" rot="10800000">
            <a:off x="3482750" y="636961"/>
            <a:ext cx="2136388" cy="2297564"/>
          </a:xfrm>
          <a:custGeom>
            <a:rect b="b" l="l" r="r" t="t"/>
            <a:pathLst>
              <a:path extrusionOk="0" h="19910" w="14249">
                <a:moveTo>
                  <a:pt x="14249" y="19910"/>
                </a:moveTo>
                <a:cubicBezTo>
                  <a:pt x="8903" y="18575"/>
                  <a:pt x="9688" y="9865"/>
                  <a:pt x="7807" y="4685"/>
                </a:cubicBezTo>
                <a:cubicBezTo>
                  <a:pt x="6771" y="1832"/>
                  <a:pt x="3035" y="0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93" name="Google Shape;393;p37"/>
          <p:cNvSpPr/>
          <p:nvPr/>
        </p:nvSpPr>
        <p:spPr>
          <a:xfrm flipH="1" rot="-5534120">
            <a:off x="5614184" y="1372813"/>
            <a:ext cx="1637480" cy="733079"/>
          </a:xfrm>
          <a:custGeom>
            <a:rect b="b" l="l" r="r" t="t"/>
            <a:pathLst>
              <a:path extrusionOk="0" h="64186" w="96405">
                <a:moveTo>
                  <a:pt x="995" y="0"/>
                </a:moveTo>
                <a:cubicBezTo>
                  <a:pt x="4453" y="0"/>
                  <a:pt x="9117" y="3388"/>
                  <a:pt x="8803" y="6832"/>
                </a:cubicBezTo>
                <a:cubicBezTo>
                  <a:pt x="7903" y="16694"/>
                  <a:pt x="-1994" y="25724"/>
                  <a:pt x="409" y="35331"/>
                </a:cubicBezTo>
                <a:cubicBezTo>
                  <a:pt x="3443" y="47463"/>
                  <a:pt x="16891" y="56269"/>
                  <a:pt x="28908" y="59731"/>
                </a:cubicBezTo>
                <a:cubicBezTo>
                  <a:pt x="49174" y="65570"/>
                  <a:pt x="79361" y="68147"/>
                  <a:pt x="91567" y="50947"/>
                </a:cubicBezTo>
                <a:cubicBezTo>
                  <a:pt x="95356" y="45608"/>
                  <a:pt x="98131" y="37416"/>
                  <a:pt x="95081" y="31622"/>
                </a:cubicBezTo>
                <a:cubicBezTo>
                  <a:pt x="91438" y="24701"/>
                  <a:pt x="85483" y="18531"/>
                  <a:pt x="78489" y="1503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8"/>
          <p:cNvSpPr txBox="1"/>
          <p:nvPr>
            <p:ph type="title"/>
          </p:nvPr>
        </p:nvSpPr>
        <p:spPr>
          <a:xfrm>
            <a:off x="282425" y="137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Design Components</a:t>
            </a:r>
            <a:endParaRPr/>
          </a:p>
        </p:txBody>
      </p:sp>
      <p:sp>
        <p:nvSpPr>
          <p:cNvPr id="399" name="Google Shape;399;p38"/>
          <p:cNvSpPr txBox="1"/>
          <p:nvPr>
            <p:ph idx="1" type="body"/>
          </p:nvPr>
        </p:nvSpPr>
        <p:spPr>
          <a:xfrm>
            <a:off x="502000" y="2312775"/>
            <a:ext cx="18354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R-Engage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Animation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Interactivity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Pictures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Colours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00" name="Google Shape;40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01" name="Google Shape;4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100" y="1492100"/>
            <a:ext cx="5491625" cy="308905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2" name="Google Shape;402;p38"/>
          <p:cNvSpPr txBox="1"/>
          <p:nvPr>
            <p:ph idx="1" type="body"/>
          </p:nvPr>
        </p:nvSpPr>
        <p:spPr>
          <a:xfrm>
            <a:off x="5587350" y="137600"/>
            <a:ext cx="18354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R-</a:t>
            </a:r>
            <a:r>
              <a:rPr b="1" lang="en-CA">
                <a:solidFill>
                  <a:srgbClr val="9900FF"/>
                </a:solidFill>
              </a:rPr>
              <a:t>Inspire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Descriptions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Times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03" name="Google Shape;403;p38"/>
          <p:cNvSpPr txBox="1"/>
          <p:nvPr>
            <p:ph idx="1" type="body"/>
          </p:nvPr>
        </p:nvSpPr>
        <p:spPr>
          <a:xfrm>
            <a:off x="7648550" y="2312775"/>
            <a:ext cx="1835400" cy="145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9900FF"/>
                </a:solidFill>
              </a:rPr>
              <a:t>R-</a:t>
            </a:r>
            <a:r>
              <a:rPr b="1" lang="en-CA">
                <a:solidFill>
                  <a:srgbClr val="9900FF"/>
                </a:solidFill>
              </a:rPr>
              <a:t>Compare</a:t>
            </a:r>
            <a:endParaRPr b="1">
              <a:solidFill>
                <a:srgbClr val="99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Timelines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/>
              <a:t>Connecting Lines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04" name="Google Shape;404;p38"/>
          <p:cNvSpPr/>
          <p:nvPr/>
        </p:nvSpPr>
        <p:spPr>
          <a:xfrm>
            <a:off x="1478600" y="2795075"/>
            <a:ext cx="883270" cy="1200497"/>
          </a:xfrm>
          <a:custGeom>
            <a:rect b="b" l="l" r="r" t="t"/>
            <a:pathLst>
              <a:path extrusionOk="0" h="45482" w="32599">
                <a:moveTo>
                  <a:pt x="0" y="0"/>
                </a:moveTo>
                <a:cubicBezTo>
                  <a:pt x="8448" y="1585"/>
                  <a:pt x="19774" y="2659"/>
                  <a:pt x="23619" y="10346"/>
                </a:cubicBezTo>
                <a:cubicBezTo>
                  <a:pt x="29027" y="21157"/>
                  <a:pt x="24051" y="36934"/>
                  <a:pt x="32599" y="45482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5" name="Google Shape;405;p38"/>
          <p:cNvSpPr/>
          <p:nvPr/>
        </p:nvSpPr>
        <p:spPr>
          <a:xfrm>
            <a:off x="7334575" y="2463250"/>
            <a:ext cx="409908" cy="331800"/>
          </a:xfrm>
          <a:custGeom>
            <a:rect b="b" l="l" r="r" t="t"/>
            <a:pathLst>
              <a:path extrusionOk="0" h="19910" w="14249">
                <a:moveTo>
                  <a:pt x="14249" y="19910"/>
                </a:moveTo>
                <a:cubicBezTo>
                  <a:pt x="8903" y="18575"/>
                  <a:pt x="9688" y="9865"/>
                  <a:pt x="7807" y="4685"/>
                </a:cubicBezTo>
                <a:cubicBezTo>
                  <a:pt x="6771" y="1832"/>
                  <a:pt x="3035" y="0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6" name="Google Shape;406;p38"/>
          <p:cNvSpPr/>
          <p:nvPr/>
        </p:nvSpPr>
        <p:spPr>
          <a:xfrm>
            <a:off x="6739225" y="2951250"/>
            <a:ext cx="941825" cy="87825"/>
          </a:xfrm>
          <a:custGeom>
            <a:rect b="b" l="l" r="r" t="t"/>
            <a:pathLst>
              <a:path extrusionOk="0" h="3513" w="37673">
                <a:moveTo>
                  <a:pt x="37673" y="3513"/>
                </a:moveTo>
                <a:cubicBezTo>
                  <a:pt x="25305" y="1042"/>
                  <a:pt x="12612" y="0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7" name="Google Shape;407;p38"/>
          <p:cNvSpPr/>
          <p:nvPr/>
        </p:nvSpPr>
        <p:spPr>
          <a:xfrm>
            <a:off x="6280500" y="2995150"/>
            <a:ext cx="1112650" cy="239800"/>
          </a:xfrm>
          <a:custGeom>
            <a:rect b="b" l="l" r="r" t="t"/>
            <a:pathLst>
              <a:path extrusionOk="0" h="9592" w="44506">
                <a:moveTo>
                  <a:pt x="44506" y="0"/>
                </a:moveTo>
                <a:cubicBezTo>
                  <a:pt x="29444" y="0"/>
                  <a:pt x="13468" y="14551"/>
                  <a:pt x="0" y="7808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8" name="Google Shape;408;p38"/>
          <p:cNvSpPr/>
          <p:nvPr/>
        </p:nvSpPr>
        <p:spPr>
          <a:xfrm>
            <a:off x="7100350" y="1321644"/>
            <a:ext cx="1019625" cy="1346550"/>
          </a:xfrm>
          <a:custGeom>
            <a:rect b="b" l="l" r="r" t="t"/>
            <a:pathLst>
              <a:path extrusionOk="0" h="53862" w="40785">
                <a:moveTo>
                  <a:pt x="20496" y="53862"/>
                </a:moveTo>
                <a:cubicBezTo>
                  <a:pt x="23568" y="44635"/>
                  <a:pt x="33927" y="39525"/>
                  <a:pt x="38649" y="31024"/>
                </a:cubicBezTo>
                <a:cubicBezTo>
                  <a:pt x="41366" y="26132"/>
                  <a:pt x="41509" y="19158"/>
                  <a:pt x="38844" y="14237"/>
                </a:cubicBezTo>
                <a:cubicBezTo>
                  <a:pt x="34294" y="5834"/>
                  <a:pt x="23334" y="-1055"/>
                  <a:pt x="13859" y="182"/>
                </a:cubicBezTo>
                <a:cubicBezTo>
                  <a:pt x="7335" y="1034"/>
                  <a:pt x="0" y="7657"/>
                  <a:pt x="0" y="14237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09" name="Google Shape;409;p38"/>
          <p:cNvSpPr/>
          <p:nvPr/>
        </p:nvSpPr>
        <p:spPr>
          <a:xfrm>
            <a:off x="1579496" y="3039075"/>
            <a:ext cx="631100" cy="1142600"/>
          </a:xfrm>
          <a:custGeom>
            <a:rect b="b" l="l" r="r" t="t"/>
            <a:pathLst>
              <a:path extrusionOk="0" h="45704" w="25244">
                <a:moveTo>
                  <a:pt x="259" y="0"/>
                </a:moveTo>
                <a:cubicBezTo>
                  <a:pt x="5588" y="2370"/>
                  <a:pt x="11962" y="7883"/>
                  <a:pt x="11190" y="13664"/>
                </a:cubicBezTo>
                <a:cubicBezTo>
                  <a:pt x="10061" y="22119"/>
                  <a:pt x="-2459" y="28876"/>
                  <a:pt x="454" y="36893"/>
                </a:cubicBezTo>
                <a:cubicBezTo>
                  <a:pt x="3426" y="45073"/>
                  <a:pt x="16709" y="46796"/>
                  <a:pt x="25244" y="45091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10" name="Google Shape;410;p38"/>
          <p:cNvSpPr/>
          <p:nvPr/>
        </p:nvSpPr>
        <p:spPr>
          <a:xfrm>
            <a:off x="1317112" y="3234275"/>
            <a:ext cx="2410125" cy="1604650"/>
          </a:xfrm>
          <a:custGeom>
            <a:rect b="b" l="l" r="r" t="t"/>
            <a:pathLst>
              <a:path extrusionOk="0" h="64186" w="96405">
                <a:moveTo>
                  <a:pt x="995" y="0"/>
                </a:moveTo>
                <a:cubicBezTo>
                  <a:pt x="4453" y="0"/>
                  <a:pt x="9117" y="3388"/>
                  <a:pt x="8803" y="6832"/>
                </a:cubicBezTo>
                <a:cubicBezTo>
                  <a:pt x="7903" y="16694"/>
                  <a:pt x="-1994" y="25724"/>
                  <a:pt x="409" y="35331"/>
                </a:cubicBezTo>
                <a:cubicBezTo>
                  <a:pt x="3443" y="47463"/>
                  <a:pt x="16891" y="56269"/>
                  <a:pt x="28908" y="59731"/>
                </a:cubicBezTo>
                <a:cubicBezTo>
                  <a:pt x="49174" y="65570"/>
                  <a:pt x="79361" y="68147"/>
                  <a:pt x="91567" y="50947"/>
                </a:cubicBezTo>
                <a:cubicBezTo>
                  <a:pt x="95356" y="45608"/>
                  <a:pt x="98131" y="37416"/>
                  <a:pt x="95081" y="31622"/>
                </a:cubicBezTo>
                <a:cubicBezTo>
                  <a:pt x="91438" y="24701"/>
                  <a:pt x="85483" y="18531"/>
                  <a:pt x="78489" y="1503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11" name="Google Shape;411;p38"/>
          <p:cNvSpPr/>
          <p:nvPr/>
        </p:nvSpPr>
        <p:spPr>
          <a:xfrm>
            <a:off x="1061130" y="3351400"/>
            <a:ext cx="3301525" cy="1608775"/>
          </a:xfrm>
          <a:custGeom>
            <a:rect b="b" l="l" r="r" t="t"/>
            <a:pathLst>
              <a:path extrusionOk="0" h="64351" w="132061">
                <a:moveTo>
                  <a:pt x="7525" y="0"/>
                </a:moveTo>
                <a:cubicBezTo>
                  <a:pt x="15933" y="5040"/>
                  <a:pt x="4345" y="19450"/>
                  <a:pt x="1083" y="28694"/>
                </a:cubicBezTo>
                <a:cubicBezTo>
                  <a:pt x="-1113" y="34917"/>
                  <a:pt x="-28" y="44235"/>
                  <a:pt x="5378" y="48019"/>
                </a:cubicBezTo>
                <a:cubicBezTo>
                  <a:pt x="18529" y="57224"/>
                  <a:pt x="35956" y="58354"/>
                  <a:pt x="51835" y="60707"/>
                </a:cubicBezTo>
                <a:cubicBezTo>
                  <a:pt x="68055" y="63111"/>
                  <a:pt x="85849" y="67307"/>
                  <a:pt x="101025" y="61097"/>
                </a:cubicBezTo>
                <a:cubicBezTo>
                  <a:pt x="117813" y="54228"/>
                  <a:pt x="120448" y="30331"/>
                  <a:pt x="132062" y="16397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12" name="Google Shape;412;p38"/>
          <p:cNvSpPr txBox="1"/>
          <p:nvPr>
            <p:ph idx="1" type="body"/>
          </p:nvPr>
        </p:nvSpPr>
        <p:spPr>
          <a:xfrm>
            <a:off x="-12" y="588375"/>
            <a:ext cx="5217300" cy="4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New idiom: connected multi-tier ranges (CMTR)</a:t>
            </a:r>
            <a:endParaRPr/>
          </a:p>
        </p:txBody>
      </p:sp>
      <p:sp>
        <p:nvSpPr>
          <p:cNvPr id="413" name="Google Shape;413;p38"/>
          <p:cNvSpPr/>
          <p:nvPr/>
        </p:nvSpPr>
        <p:spPr>
          <a:xfrm rot="10800000">
            <a:off x="3196788" y="967452"/>
            <a:ext cx="979288" cy="2281498"/>
          </a:xfrm>
          <a:custGeom>
            <a:rect b="b" l="l" r="r" t="t"/>
            <a:pathLst>
              <a:path extrusionOk="0" h="29280" w="19625">
                <a:moveTo>
                  <a:pt x="16396" y="29280"/>
                </a:moveTo>
                <a:cubicBezTo>
                  <a:pt x="20082" y="24776"/>
                  <a:pt x="20392" y="17280"/>
                  <a:pt x="18153" y="11908"/>
                </a:cubicBezTo>
                <a:cubicBezTo>
                  <a:pt x="15369" y="5228"/>
                  <a:pt x="7019" y="1762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14" name="Google Shape;414;p38"/>
          <p:cNvSpPr/>
          <p:nvPr/>
        </p:nvSpPr>
        <p:spPr>
          <a:xfrm flipH="1" rot="10800000">
            <a:off x="3482750" y="636961"/>
            <a:ext cx="2136388" cy="2297564"/>
          </a:xfrm>
          <a:custGeom>
            <a:rect b="b" l="l" r="r" t="t"/>
            <a:pathLst>
              <a:path extrusionOk="0" h="19910" w="14249">
                <a:moveTo>
                  <a:pt x="14249" y="19910"/>
                </a:moveTo>
                <a:cubicBezTo>
                  <a:pt x="8903" y="18575"/>
                  <a:pt x="9688" y="9865"/>
                  <a:pt x="7807" y="4685"/>
                </a:cubicBezTo>
                <a:cubicBezTo>
                  <a:pt x="6771" y="1832"/>
                  <a:pt x="3035" y="0"/>
                  <a:pt x="0" y="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15" name="Google Shape;415;p38"/>
          <p:cNvSpPr/>
          <p:nvPr/>
        </p:nvSpPr>
        <p:spPr>
          <a:xfrm flipH="1" rot="-5534120">
            <a:off x="5614184" y="1372813"/>
            <a:ext cx="1637480" cy="733079"/>
          </a:xfrm>
          <a:custGeom>
            <a:rect b="b" l="l" r="r" t="t"/>
            <a:pathLst>
              <a:path extrusionOk="0" h="64186" w="96405">
                <a:moveTo>
                  <a:pt x="995" y="0"/>
                </a:moveTo>
                <a:cubicBezTo>
                  <a:pt x="4453" y="0"/>
                  <a:pt x="9117" y="3388"/>
                  <a:pt x="8803" y="6832"/>
                </a:cubicBezTo>
                <a:cubicBezTo>
                  <a:pt x="7903" y="16694"/>
                  <a:pt x="-1994" y="25724"/>
                  <a:pt x="409" y="35331"/>
                </a:cubicBezTo>
                <a:cubicBezTo>
                  <a:pt x="3443" y="47463"/>
                  <a:pt x="16891" y="56269"/>
                  <a:pt x="28908" y="59731"/>
                </a:cubicBezTo>
                <a:cubicBezTo>
                  <a:pt x="49174" y="65570"/>
                  <a:pt x="79361" y="68147"/>
                  <a:pt x="91567" y="50947"/>
                </a:cubicBezTo>
                <a:cubicBezTo>
                  <a:pt x="95356" y="45608"/>
                  <a:pt x="98131" y="37416"/>
                  <a:pt x="95081" y="31622"/>
                </a:cubicBezTo>
                <a:cubicBezTo>
                  <a:pt x="91438" y="24701"/>
                  <a:pt x="85483" y="18531"/>
                  <a:pt x="78489" y="15030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 txBox="1"/>
          <p:nvPr>
            <p:ph type="title"/>
          </p:nvPr>
        </p:nvSpPr>
        <p:spPr>
          <a:xfrm>
            <a:off x="311700" y="103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Deployment</a:t>
            </a:r>
            <a:endParaRPr/>
          </a:p>
        </p:txBody>
      </p:sp>
      <p:sp>
        <p:nvSpPr>
          <p:cNvPr id="421" name="Google Shape;42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600"/>
              <a:t>Deployed in four locations across three institutions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Different deployment processes for each museum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Deployment-approval meetings with museum staff at each museum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26 total months of deployment between three institutions at submission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47 now!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Museum staff curated custom datasets to work with DeLVE</a:t>
            </a:r>
            <a:endParaRPr sz="1600"/>
          </a:p>
        </p:txBody>
      </p:sp>
      <p:sp>
        <p:nvSpPr>
          <p:cNvPr id="422" name="Google Shape;42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23" name="Google Shape;4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62" y="3039719"/>
            <a:ext cx="2069775" cy="15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663" y="3039750"/>
            <a:ext cx="2069775" cy="15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9462" y="3039748"/>
            <a:ext cx="2069775" cy="1552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39"/>
          <p:cNvGrpSpPr/>
          <p:nvPr/>
        </p:nvGrpSpPr>
        <p:grpSpPr>
          <a:xfrm>
            <a:off x="4644528" y="3039712"/>
            <a:ext cx="2069823" cy="1552344"/>
            <a:chOff x="4644551" y="3132508"/>
            <a:chExt cx="2053600" cy="1540482"/>
          </a:xfrm>
        </p:grpSpPr>
        <p:pic>
          <p:nvPicPr>
            <p:cNvPr id="427" name="Google Shape;427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44551" y="3132508"/>
              <a:ext cx="2053600" cy="1540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39"/>
            <p:cNvSpPr/>
            <p:nvPr/>
          </p:nvSpPr>
          <p:spPr>
            <a:xfrm>
              <a:off x="5270375" y="38991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661900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6313738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241238" y="3716138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6128050" y="3716150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0"/>
          <p:cNvSpPr txBox="1"/>
          <p:nvPr>
            <p:ph type="title"/>
          </p:nvPr>
        </p:nvSpPr>
        <p:spPr>
          <a:xfrm>
            <a:off x="311700" y="103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Deployment</a:t>
            </a:r>
            <a:endParaRPr/>
          </a:p>
        </p:txBody>
      </p:sp>
      <p:sp>
        <p:nvSpPr>
          <p:cNvPr id="438" name="Google Shape;43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600"/>
              <a:t>Deployed in four locations across three institutions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Different deployment processes for each museum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Deployment-approval meetings with museum staff at each museum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26 total months of deployment between three institutions at submission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47 now!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Museum staff curated custom datasets to work with DeLVE</a:t>
            </a:r>
            <a:endParaRPr sz="1600"/>
          </a:p>
        </p:txBody>
      </p:sp>
      <p:sp>
        <p:nvSpPr>
          <p:cNvPr id="439" name="Google Shape;43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40" name="Google Shape;4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62" y="3039719"/>
            <a:ext cx="2069775" cy="15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663" y="3039750"/>
            <a:ext cx="2069775" cy="15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9462" y="3039748"/>
            <a:ext cx="2069775" cy="1552308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0"/>
          <p:cNvSpPr txBox="1"/>
          <p:nvPr>
            <p:ph idx="1" type="body"/>
          </p:nvPr>
        </p:nvSpPr>
        <p:spPr>
          <a:xfrm>
            <a:off x="6109250" y="177625"/>
            <a:ext cx="2820000" cy="7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FF9900"/>
                </a:solidFill>
              </a:rPr>
              <a:t>R-</a:t>
            </a:r>
            <a:r>
              <a:rPr b="1" lang="en-CA">
                <a:solidFill>
                  <a:srgbClr val="FF9900"/>
                </a:solidFill>
              </a:rPr>
              <a:t>Deploy</a:t>
            </a:r>
            <a:r>
              <a:rPr b="1" lang="en-CA">
                <a:solidFill>
                  <a:schemeClr val="dk2"/>
                </a:solidFill>
              </a:rPr>
              <a:t> </a:t>
            </a:r>
            <a:r>
              <a:rPr lang="en-CA" sz="1400"/>
              <a:t>✅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1576225" y="392500"/>
            <a:ext cx="4572557" cy="803100"/>
          </a:xfrm>
          <a:custGeom>
            <a:rect b="b" l="l" r="r" t="t"/>
            <a:pathLst>
              <a:path extrusionOk="0" h="32124" w="151084">
                <a:moveTo>
                  <a:pt x="151084" y="1282"/>
                </a:moveTo>
                <a:cubicBezTo>
                  <a:pt x="112606" y="-979"/>
                  <a:pt x="72138" y="-1548"/>
                  <a:pt x="35916" y="11628"/>
                </a:cubicBezTo>
                <a:cubicBezTo>
                  <a:pt x="22962" y="16340"/>
                  <a:pt x="11966" y="25282"/>
                  <a:pt x="0" y="32124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grpSp>
        <p:nvGrpSpPr>
          <p:cNvPr id="445" name="Google Shape;445;p40"/>
          <p:cNvGrpSpPr/>
          <p:nvPr/>
        </p:nvGrpSpPr>
        <p:grpSpPr>
          <a:xfrm>
            <a:off x="4644528" y="3039712"/>
            <a:ext cx="2069823" cy="1552344"/>
            <a:chOff x="4644551" y="3132508"/>
            <a:chExt cx="2053600" cy="1540482"/>
          </a:xfrm>
        </p:grpSpPr>
        <p:pic>
          <p:nvPicPr>
            <p:cNvPr id="446" name="Google Shape;446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44551" y="3132508"/>
              <a:ext cx="2053600" cy="1540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40"/>
            <p:cNvSpPr/>
            <p:nvPr/>
          </p:nvSpPr>
          <p:spPr>
            <a:xfrm>
              <a:off x="5270375" y="38991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5661900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313738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5241238" y="3716138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128050" y="3716150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 txBox="1"/>
          <p:nvPr>
            <p:ph type="title"/>
          </p:nvPr>
        </p:nvSpPr>
        <p:spPr>
          <a:xfrm>
            <a:off x="311700" y="103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Deployment</a:t>
            </a:r>
            <a:endParaRPr/>
          </a:p>
        </p:txBody>
      </p:sp>
      <p:sp>
        <p:nvSpPr>
          <p:cNvPr id="457" name="Google Shape;45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 sz="1600"/>
              <a:t>Deployed in four locations across three institutions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Different deployment processes for each museum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sz="1400"/>
              <a:t>Deployment-approval meetings with museum staff at each museum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26</a:t>
            </a:r>
            <a:r>
              <a:rPr lang="en-CA"/>
              <a:t> total months of deployment between three institutions at submission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47 now!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CA" sz="1600"/>
              <a:t>Museum staff curated custom datasets to work with DeLVE</a:t>
            </a:r>
            <a:endParaRPr sz="1600"/>
          </a:p>
        </p:txBody>
      </p:sp>
      <p:sp>
        <p:nvSpPr>
          <p:cNvPr id="458" name="Google Shape;45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59" name="Google Shape;4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62" y="3039719"/>
            <a:ext cx="2069775" cy="15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663" y="3039750"/>
            <a:ext cx="2069775" cy="15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9462" y="3039748"/>
            <a:ext cx="2069775" cy="1552308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1"/>
          <p:cNvSpPr txBox="1"/>
          <p:nvPr>
            <p:ph idx="1" type="body"/>
          </p:nvPr>
        </p:nvSpPr>
        <p:spPr>
          <a:xfrm>
            <a:off x="6109250" y="177625"/>
            <a:ext cx="2820000" cy="7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>
                <a:solidFill>
                  <a:srgbClr val="FF9900"/>
                </a:solidFill>
              </a:rPr>
              <a:t>R-</a:t>
            </a:r>
            <a:r>
              <a:rPr b="1" lang="en-CA">
                <a:solidFill>
                  <a:srgbClr val="FF9900"/>
                </a:solidFill>
              </a:rPr>
              <a:t>Deploy</a:t>
            </a:r>
            <a:r>
              <a:rPr b="1" lang="en-CA">
                <a:solidFill>
                  <a:schemeClr val="dk2"/>
                </a:solidFill>
              </a:rPr>
              <a:t> </a:t>
            </a:r>
            <a:r>
              <a:rPr lang="en-CA" sz="1400"/>
              <a:t>✅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63" name="Google Shape;463;p41"/>
          <p:cNvSpPr/>
          <p:nvPr/>
        </p:nvSpPr>
        <p:spPr>
          <a:xfrm>
            <a:off x="1576225" y="392500"/>
            <a:ext cx="4572557" cy="803100"/>
          </a:xfrm>
          <a:custGeom>
            <a:rect b="b" l="l" r="r" t="t"/>
            <a:pathLst>
              <a:path extrusionOk="0" h="32124" w="151084">
                <a:moveTo>
                  <a:pt x="151084" y="1282"/>
                </a:moveTo>
                <a:cubicBezTo>
                  <a:pt x="112606" y="-979"/>
                  <a:pt x="72138" y="-1548"/>
                  <a:pt x="35916" y="11628"/>
                </a:cubicBezTo>
                <a:cubicBezTo>
                  <a:pt x="22962" y="16340"/>
                  <a:pt x="11966" y="25282"/>
                  <a:pt x="0" y="32124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64" name="Google Shape;464;p41"/>
          <p:cNvSpPr/>
          <p:nvPr/>
        </p:nvSpPr>
        <p:spPr>
          <a:xfrm>
            <a:off x="2576625" y="870675"/>
            <a:ext cx="4638387" cy="2330520"/>
          </a:xfrm>
          <a:custGeom>
            <a:rect b="b" l="l" r="r" t="t"/>
            <a:pathLst>
              <a:path extrusionOk="0" h="73017" w="138687">
                <a:moveTo>
                  <a:pt x="114582" y="0"/>
                </a:moveTo>
                <a:cubicBezTo>
                  <a:pt x="120698" y="6116"/>
                  <a:pt x="128462" y="10943"/>
                  <a:pt x="132931" y="18349"/>
                </a:cubicBezTo>
                <a:cubicBezTo>
                  <a:pt x="138951" y="28325"/>
                  <a:pt x="141616" y="44554"/>
                  <a:pt x="133907" y="53290"/>
                </a:cubicBezTo>
                <a:cubicBezTo>
                  <a:pt x="118270" y="71010"/>
                  <a:pt x="86879" y="58077"/>
                  <a:pt x="63440" y="61098"/>
                </a:cubicBezTo>
                <a:cubicBezTo>
                  <a:pt x="50909" y="62713"/>
                  <a:pt x="39771" y="70420"/>
                  <a:pt x="27328" y="72615"/>
                </a:cubicBezTo>
                <a:cubicBezTo>
                  <a:pt x="17491" y="74351"/>
                  <a:pt x="1957" y="70113"/>
                  <a:pt x="0" y="60317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465" name="Google Shape;465;p41"/>
          <p:cNvSpPr txBox="1"/>
          <p:nvPr/>
        </p:nvSpPr>
        <p:spPr>
          <a:xfrm>
            <a:off x="6109250" y="483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R-</a:t>
            </a:r>
            <a:r>
              <a:rPr b="1" lang="en-CA" sz="1800">
                <a:solidFill>
                  <a:srgbClr val="FF9900"/>
                </a:solidFill>
                <a:latin typeface="Proxima Nova"/>
                <a:ea typeface="Proxima Nova"/>
                <a:cs typeface="Proxima Nova"/>
                <a:sym typeface="Proxima Nova"/>
              </a:rPr>
              <a:t>Curate</a:t>
            </a:r>
            <a:r>
              <a:rPr b="1" lang="en-CA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✅</a:t>
            </a:r>
            <a:endParaRPr/>
          </a:p>
        </p:txBody>
      </p:sp>
      <p:grpSp>
        <p:nvGrpSpPr>
          <p:cNvPr id="466" name="Google Shape;466;p41"/>
          <p:cNvGrpSpPr/>
          <p:nvPr/>
        </p:nvGrpSpPr>
        <p:grpSpPr>
          <a:xfrm>
            <a:off x="4644528" y="3039712"/>
            <a:ext cx="2069823" cy="1552344"/>
            <a:chOff x="4644551" y="3132508"/>
            <a:chExt cx="2053600" cy="1540482"/>
          </a:xfrm>
        </p:grpSpPr>
        <p:pic>
          <p:nvPicPr>
            <p:cNvPr id="467" name="Google Shape;467;p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44551" y="3132508"/>
              <a:ext cx="2053600" cy="1540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41"/>
            <p:cNvSpPr/>
            <p:nvPr/>
          </p:nvSpPr>
          <p:spPr>
            <a:xfrm>
              <a:off x="5270375" y="38991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5661900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6313738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5241238" y="3716138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6128050" y="3716150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Context?</a:t>
            </a:r>
            <a:endParaRPr/>
          </a:p>
        </p:txBody>
      </p:sp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226" y="1209100"/>
            <a:ext cx="4943450" cy="3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2642438" y="42907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User Studies </a:t>
            </a:r>
            <a:r>
              <a:rPr lang="en-CA"/>
              <a:t>and Analysis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2"/>
          <p:cNvSpPr txBox="1"/>
          <p:nvPr>
            <p:ph idx="1" type="body"/>
          </p:nvPr>
        </p:nvSpPr>
        <p:spPr>
          <a:xfrm>
            <a:off x="311700" y="1152475"/>
            <a:ext cx="85206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Methods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Two data sources: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Observational study </a:t>
            </a:r>
            <a:r>
              <a:rPr lang="en-CA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🔍</a:t>
            </a:r>
            <a:r>
              <a:rPr lang="en-CA"/>
              <a:t> of museum visitors 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/>
              <a:t>25 sessions, 37 hours, 95 engaged observations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/>
              <a:t>Qualitatively coded for meeting requirements + behaviour differences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System trace logs 🧾 from museum visitors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/>
              <a:t>~200,000 button presses logged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/>
              <a:t>Logs grouped to compute statistics (interaction length, num clicks,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Did we meet our visitor-facing requirements?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Yes!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>
                <a:solidFill>
                  <a:schemeClr val="accent5"/>
                </a:solidFill>
              </a:rPr>
              <a:t>R-Engage</a:t>
            </a:r>
            <a:r>
              <a:rPr lang="en-CA"/>
              <a:t>: long interaction times, many button presses, lots of reading text ✅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>
                <a:solidFill>
                  <a:schemeClr val="accent5"/>
                </a:solidFill>
              </a:rPr>
              <a:t>R-Inspire</a:t>
            </a:r>
            <a:r>
              <a:rPr lang="en-CA"/>
              <a:t>: surprised/intrigued facial expressions, discussing info with others ✅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>
                <a:solidFill>
                  <a:schemeClr val="accent5"/>
                </a:solidFill>
              </a:rPr>
              <a:t>R-Compare</a:t>
            </a:r>
            <a:r>
              <a:rPr lang="en-CA"/>
              <a:t>: gesturing between timelines, verbally discussing scales and time differences ✅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"/>
          <p:cNvSpPr txBox="1"/>
          <p:nvPr>
            <p:ph idx="1" type="body"/>
          </p:nvPr>
        </p:nvSpPr>
        <p:spPr>
          <a:xfrm>
            <a:off x="4571375" y="1017725"/>
            <a:ext cx="457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Many differences in context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Specimens on display vs interactive exhibits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Bright room vs dark room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Kids/families vs college-students/adults</a:t>
            </a:r>
            <a:endParaRPr/>
          </a:p>
        </p:txBody>
      </p:sp>
      <p:grpSp>
        <p:nvGrpSpPr>
          <p:cNvPr id="485" name="Google Shape;485;p43"/>
          <p:cNvGrpSpPr/>
          <p:nvPr/>
        </p:nvGrpSpPr>
        <p:grpSpPr>
          <a:xfrm>
            <a:off x="4644541" y="3250212"/>
            <a:ext cx="2069823" cy="1552344"/>
            <a:chOff x="4644551" y="3132508"/>
            <a:chExt cx="2053600" cy="1540482"/>
          </a:xfrm>
        </p:grpSpPr>
        <p:pic>
          <p:nvPicPr>
            <p:cNvPr id="486" name="Google Shape;486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44551" y="3132508"/>
              <a:ext cx="2053600" cy="15404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43"/>
            <p:cNvSpPr/>
            <p:nvPr/>
          </p:nvSpPr>
          <p:spPr>
            <a:xfrm>
              <a:off x="5270375" y="38991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88" name="Google Shape;488;p43"/>
            <p:cNvSpPr/>
            <p:nvPr/>
          </p:nvSpPr>
          <p:spPr>
            <a:xfrm>
              <a:off x="5661900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89" name="Google Shape;489;p43"/>
            <p:cNvSpPr/>
            <p:nvPr/>
          </p:nvSpPr>
          <p:spPr>
            <a:xfrm>
              <a:off x="6313738" y="3713725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90" name="Google Shape;490;p43"/>
            <p:cNvSpPr/>
            <p:nvPr/>
          </p:nvSpPr>
          <p:spPr>
            <a:xfrm>
              <a:off x="5241238" y="3716138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491" name="Google Shape;491;p43"/>
            <p:cNvSpPr/>
            <p:nvPr/>
          </p:nvSpPr>
          <p:spPr>
            <a:xfrm>
              <a:off x="6128050" y="3716150"/>
              <a:ext cx="879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492" name="Google Shape;49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 Matters Immensely!</a:t>
            </a:r>
            <a:endParaRPr/>
          </a:p>
        </p:txBody>
      </p:sp>
      <p:sp>
        <p:nvSpPr>
          <p:cNvPr id="493" name="Google Shape;493;p43"/>
          <p:cNvSpPr txBox="1"/>
          <p:nvPr>
            <p:ph idx="1" type="body"/>
          </p:nvPr>
        </p:nvSpPr>
        <p:spPr>
          <a:xfrm>
            <a:off x="0" y="1017725"/>
            <a:ext cx="457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Many differences in visitor behaviour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Amount of time spent, number of button presses, amount of text read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Mirrors O’Reilly and Inkpen white room paper [2007]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Quiet lab vs crowded corridor</a:t>
            </a:r>
            <a:endParaRPr/>
          </a:p>
        </p:txBody>
      </p:sp>
      <p:sp>
        <p:nvSpPr>
          <p:cNvPr id="494" name="Google Shape;49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495" name="Google Shape;49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762" y="3250169"/>
            <a:ext cx="2069775" cy="155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663" y="3250200"/>
            <a:ext cx="2069775" cy="155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9462" y="3250198"/>
            <a:ext cx="2069775" cy="1552308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3"/>
          <p:cNvSpPr txBox="1"/>
          <p:nvPr/>
        </p:nvSpPr>
        <p:spPr>
          <a:xfrm>
            <a:off x="920250" y="4492775"/>
            <a:ext cx="65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/>
              <a:t>🤓</a:t>
            </a:r>
            <a:endParaRPr sz="2900"/>
          </a:p>
        </p:txBody>
      </p:sp>
      <p:sp>
        <p:nvSpPr>
          <p:cNvPr id="499" name="Google Shape;499;p43"/>
          <p:cNvSpPr txBox="1"/>
          <p:nvPr/>
        </p:nvSpPr>
        <p:spPr>
          <a:xfrm>
            <a:off x="3135163" y="4492775"/>
            <a:ext cx="65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/>
              <a:t>🏃‍♀️</a:t>
            </a:r>
            <a:endParaRPr sz="2900"/>
          </a:p>
        </p:txBody>
      </p:sp>
      <p:sp>
        <p:nvSpPr>
          <p:cNvPr id="500" name="Google Shape;500;p43"/>
          <p:cNvSpPr txBox="1"/>
          <p:nvPr/>
        </p:nvSpPr>
        <p:spPr>
          <a:xfrm>
            <a:off x="5350050" y="4492775"/>
            <a:ext cx="65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/>
              <a:t>😴</a:t>
            </a:r>
            <a:endParaRPr sz="2900"/>
          </a:p>
        </p:txBody>
      </p:sp>
      <p:sp>
        <p:nvSpPr>
          <p:cNvPr id="501" name="Google Shape;501;p43"/>
          <p:cNvSpPr txBox="1"/>
          <p:nvPr/>
        </p:nvSpPr>
        <p:spPr>
          <a:xfrm>
            <a:off x="7564950" y="4492775"/>
            <a:ext cx="65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900"/>
              <a:t>🤔</a:t>
            </a:r>
            <a:endParaRPr sz="2900"/>
          </a:p>
        </p:txBody>
      </p:sp>
      <p:sp>
        <p:nvSpPr>
          <p:cNvPr id="502" name="Google Shape;502;p43"/>
          <p:cNvSpPr txBox="1"/>
          <p:nvPr/>
        </p:nvSpPr>
        <p:spPr>
          <a:xfrm>
            <a:off x="214875" y="2917675"/>
            <a:ext cx="206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chemeClr val="accent3"/>
                </a:solidFill>
              </a:rPr>
              <a:t>1: Biology Museum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503" name="Google Shape;503;p43"/>
          <p:cNvSpPr txBox="1"/>
          <p:nvPr/>
        </p:nvSpPr>
        <p:spPr>
          <a:xfrm>
            <a:off x="2429707" y="2917675"/>
            <a:ext cx="206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chemeClr val="accent3"/>
                </a:solidFill>
              </a:rPr>
              <a:t>2: Geoscience Mus.</a:t>
            </a:r>
            <a:endParaRPr sz="1600">
              <a:solidFill>
                <a:schemeClr val="accent3"/>
              </a:solidFill>
            </a:endParaRPr>
          </a:p>
        </p:txBody>
      </p:sp>
      <p:sp>
        <p:nvSpPr>
          <p:cNvPr id="504" name="Google Shape;504;p43"/>
          <p:cNvSpPr txBox="1"/>
          <p:nvPr/>
        </p:nvSpPr>
        <p:spPr>
          <a:xfrm>
            <a:off x="4644550" y="2917675"/>
            <a:ext cx="206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chemeClr val="accent3"/>
                </a:solidFill>
              </a:rPr>
              <a:t>3: Science Center</a:t>
            </a:r>
            <a:endParaRPr sz="1600">
              <a:solidFill>
                <a:schemeClr val="accent3"/>
              </a:solidFill>
            </a:endParaRPr>
          </a:p>
        </p:txBody>
      </p:sp>
      <p:sp>
        <p:nvSpPr>
          <p:cNvPr id="505" name="Google Shape;505;p43"/>
          <p:cNvSpPr txBox="1"/>
          <p:nvPr/>
        </p:nvSpPr>
        <p:spPr>
          <a:xfrm>
            <a:off x="6859450" y="2917675"/>
            <a:ext cx="206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>
                <a:solidFill>
                  <a:schemeClr val="accent3"/>
                </a:solidFill>
              </a:rPr>
              <a:t>4: Science Center</a:t>
            </a:r>
            <a:endParaRPr sz="16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4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511" name="Google Shape;511;p44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-CA">
                <a:solidFill>
                  <a:schemeClr val="lt1"/>
                </a:solidFill>
              </a:rPr>
              <a:t>Differences in five stages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Winnow/Cast: </a:t>
            </a:r>
            <a:r>
              <a:rPr lang="en-CA">
                <a:solidFill>
                  <a:schemeClr val="lt1"/>
                </a:solidFill>
              </a:rPr>
              <a:t>Connection with collabs comes late, moved to after Implement </a:t>
            </a:r>
            <a:endParaRPr b="1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Cast:</a:t>
            </a:r>
            <a:r>
              <a:rPr lang="en-CA">
                <a:solidFill>
                  <a:schemeClr val="lt1"/>
                </a:solidFill>
              </a:rPr>
              <a:t> Different project roles: </a:t>
            </a:r>
            <a:endParaRPr>
              <a:solidFill>
                <a:schemeClr val="lt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-CA">
                <a:solidFill>
                  <a:schemeClr val="lt1"/>
                </a:solidFill>
              </a:rPr>
              <a:t>Viewer instead of Analyst</a:t>
            </a:r>
            <a:endParaRPr>
              <a:solidFill>
                <a:schemeClr val="lt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-CA">
                <a:solidFill>
                  <a:schemeClr val="lt1"/>
                </a:solidFill>
              </a:rPr>
              <a:t>Domain Experts split into Presentation and Content Experts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Discover:</a:t>
            </a:r>
            <a:r>
              <a:rPr lang="en-CA">
                <a:solidFill>
                  <a:schemeClr val="lt1"/>
                </a:solidFill>
              </a:rPr>
              <a:t> Tasks come from authors/literature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Acquire (new):</a:t>
            </a:r>
            <a:r>
              <a:rPr lang="en-CA">
                <a:solidFill>
                  <a:schemeClr val="lt1"/>
                </a:solidFill>
              </a:rPr>
              <a:t> Acquire data later to fit design/concept, added between Cast and Deploy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Deploy:</a:t>
            </a:r>
            <a:r>
              <a:rPr lang="en-CA">
                <a:solidFill>
                  <a:schemeClr val="lt1"/>
                </a:solidFill>
              </a:rPr>
              <a:t> More in-depth field studies required to validate work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13" name="Google Shape;513;p44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4" name="Google Shape;514;p44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5" name="Google Shape;515;p44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6" name="Google Shape;516;p44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7" name="Google Shape;517;p44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8" name="Google Shape;518;p44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p44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0" name="Google Shape;520;p44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1" name="Google Shape;521;p44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2" name="Google Shape;522;p44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5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528" name="Google Shape;528;p45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Differences in five stages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Winnow/Cast: </a:t>
            </a:r>
            <a:r>
              <a:rPr lang="en-CA">
                <a:solidFill>
                  <a:schemeClr val="lt1"/>
                </a:solidFill>
              </a:rPr>
              <a:t>Connection with collabs comes late, moved to after Implement </a:t>
            </a:r>
            <a:endParaRPr b="1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Cast:</a:t>
            </a:r>
            <a:r>
              <a:rPr lang="en-CA">
                <a:solidFill>
                  <a:schemeClr val="lt1"/>
                </a:solidFill>
              </a:rPr>
              <a:t> Different project roles: </a:t>
            </a:r>
            <a:endParaRPr>
              <a:solidFill>
                <a:schemeClr val="lt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-CA">
                <a:solidFill>
                  <a:schemeClr val="lt1"/>
                </a:solidFill>
              </a:rPr>
              <a:t>Viewer instead of Analyst</a:t>
            </a:r>
            <a:endParaRPr>
              <a:solidFill>
                <a:schemeClr val="lt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-CA">
                <a:solidFill>
                  <a:schemeClr val="lt1"/>
                </a:solidFill>
              </a:rPr>
              <a:t>Domain Experts split into Presentation and Content Experts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Discover:</a:t>
            </a:r>
            <a:r>
              <a:rPr lang="en-CA">
                <a:solidFill>
                  <a:schemeClr val="lt1"/>
                </a:solidFill>
              </a:rPr>
              <a:t> Tasks come from authors/literature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Acquire (new):</a:t>
            </a:r>
            <a:r>
              <a:rPr lang="en-CA">
                <a:solidFill>
                  <a:schemeClr val="lt1"/>
                </a:solidFill>
              </a:rPr>
              <a:t> Acquire data later to fit design/concept, added between Cast and Deploy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Deploy:</a:t>
            </a:r>
            <a:r>
              <a:rPr lang="en-CA">
                <a:solidFill>
                  <a:schemeClr val="lt1"/>
                </a:solidFill>
              </a:rPr>
              <a:t> More in-depth field studies required to validate work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30" name="Google Shape;530;p45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1" name="Google Shape;531;p45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2" name="Google Shape;532;p45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3" name="Google Shape;533;p45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4" name="Google Shape;534;p45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5" name="Google Shape;535;p45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6" name="Google Shape;536;p45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7" name="Google Shape;537;p45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45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9" name="Google Shape;539;p45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6"/>
          <p:cNvSpPr txBox="1"/>
          <p:nvPr/>
        </p:nvSpPr>
        <p:spPr>
          <a:xfrm>
            <a:off x="2789700" y="4331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Concept-first alternative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5" name="Google Shape;545;p46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546" name="Google Shape;546;p46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Differences in five stages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Winnow/Cast: </a:t>
            </a:r>
            <a:r>
              <a:rPr lang="en-CA"/>
              <a:t>Connection with collabs comes late, moved to after Implement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Cast:</a:t>
            </a:r>
            <a:r>
              <a:rPr lang="en-CA">
                <a:solidFill>
                  <a:schemeClr val="lt1"/>
                </a:solidFill>
              </a:rPr>
              <a:t> Different project roles: </a:t>
            </a:r>
            <a:endParaRPr>
              <a:solidFill>
                <a:schemeClr val="lt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-CA">
                <a:solidFill>
                  <a:schemeClr val="lt1"/>
                </a:solidFill>
              </a:rPr>
              <a:t>Viewer instead of Analyst</a:t>
            </a:r>
            <a:endParaRPr>
              <a:solidFill>
                <a:schemeClr val="lt1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</a:pPr>
            <a:r>
              <a:rPr lang="en-CA">
                <a:solidFill>
                  <a:schemeClr val="lt1"/>
                </a:solidFill>
              </a:rPr>
              <a:t>Domain Experts split into Presentation and Content Experts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Discover:</a:t>
            </a:r>
            <a:r>
              <a:rPr lang="en-CA">
                <a:solidFill>
                  <a:schemeClr val="lt1"/>
                </a:solidFill>
              </a:rPr>
              <a:t> Tasks come from authors/literature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Acquire (new):</a:t>
            </a:r>
            <a:r>
              <a:rPr lang="en-CA">
                <a:solidFill>
                  <a:schemeClr val="lt1"/>
                </a:solidFill>
              </a:rPr>
              <a:t> Acquire data later to fit design/concept, added between Cast and Deploy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Deploy:</a:t>
            </a:r>
            <a:r>
              <a:rPr lang="en-CA">
                <a:solidFill>
                  <a:schemeClr val="lt1"/>
                </a:solidFill>
              </a:rPr>
              <a:t> More in-depth field studies required to validate work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8" name="Google Shape;548;p46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49" name="Google Shape;549;p46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0" name="Google Shape;550;p46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1" name="Google Shape;551;p46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2" name="Google Shape;552;p46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3" name="Google Shape;553;p46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4" name="Google Shape;554;p46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5" name="Google Shape;555;p46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6" name="Google Shape;556;p46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7" name="Google Shape;557;p46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8" name="Google Shape;558;p46"/>
          <p:cNvSpPr/>
          <p:nvPr/>
        </p:nvSpPr>
        <p:spPr>
          <a:xfrm>
            <a:off x="382037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9" name="Google Shape;559;p46"/>
          <p:cNvSpPr/>
          <p:nvPr/>
        </p:nvSpPr>
        <p:spPr>
          <a:xfrm>
            <a:off x="2033458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0" name="Google Shape;560;p46"/>
          <p:cNvSpPr/>
          <p:nvPr/>
        </p:nvSpPr>
        <p:spPr>
          <a:xfrm>
            <a:off x="286273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1" name="Google Shape;561;p46"/>
          <p:cNvSpPr/>
          <p:nvPr/>
        </p:nvSpPr>
        <p:spPr>
          <a:xfrm>
            <a:off x="782450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2" name="Google Shape;562;p46"/>
          <p:cNvSpPr/>
          <p:nvPr/>
        </p:nvSpPr>
        <p:spPr>
          <a:xfrm>
            <a:off x="699939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3" name="Google Shape;563;p46"/>
          <p:cNvSpPr/>
          <p:nvPr/>
        </p:nvSpPr>
        <p:spPr>
          <a:xfrm>
            <a:off x="617097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p46"/>
          <p:cNvSpPr/>
          <p:nvPr/>
        </p:nvSpPr>
        <p:spPr>
          <a:xfrm>
            <a:off x="1209244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5" name="Google Shape;565;p46"/>
          <p:cNvSpPr/>
          <p:nvPr/>
        </p:nvSpPr>
        <p:spPr>
          <a:xfrm>
            <a:off x="451687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b="1"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6" name="Google Shape;566;p46"/>
          <p:cNvSpPr/>
          <p:nvPr/>
        </p:nvSpPr>
        <p:spPr>
          <a:xfrm>
            <a:off x="3688455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b="1"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7"/>
          <p:cNvSpPr txBox="1"/>
          <p:nvPr/>
        </p:nvSpPr>
        <p:spPr>
          <a:xfrm>
            <a:off x="2789700" y="4331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Concept-first alternative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2" name="Google Shape;572;p47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573" name="Google Shape;573;p47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Differences in five stages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Winnow/Cast: </a:t>
            </a:r>
            <a:r>
              <a:rPr lang="en-CA"/>
              <a:t>Connection with collabs comes late, moved to after Implement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Cast:</a:t>
            </a:r>
            <a:r>
              <a:rPr lang="en-CA"/>
              <a:t> Different project roles: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Viewer instead of Analyst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Domain Experts split into Presentation and Content Experts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Discover:</a:t>
            </a:r>
            <a:r>
              <a:rPr lang="en-CA">
                <a:solidFill>
                  <a:schemeClr val="lt1"/>
                </a:solidFill>
              </a:rPr>
              <a:t> Tasks come from authors/literature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Acquire (new):</a:t>
            </a:r>
            <a:r>
              <a:rPr lang="en-CA">
                <a:solidFill>
                  <a:schemeClr val="lt1"/>
                </a:solidFill>
              </a:rPr>
              <a:t> Acquire data later to fit design/concept, added between Cast and Deploy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Deploy:</a:t>
            </a:r>
            <a:r>
              <a:rPr lang="en-CA">
                <a:solidFill>
                  <a:schemeClr val="lt1"/>
                </a:solidFill>
              </a:rPr>
              <a:t> More in-depth field studies required to validate work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75" name="Google Shape;575;p47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6" name="Google Shape;576;p47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7" name="Google Shape;577;p47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8" name="Google Shape;578;p47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9" name="Google Shape;579;p47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0" name="Google Shape;580;p47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1" name="Google Shape;581;p47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2" name="Google Shape;582;p47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3" name="Google Shape;583;p47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4" name="Google Shape;584;p47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5" name="Google Shape;585;p47"/>
          <p:cNvSpPr/>
          <p:nvPr/>
        </p:nvSpPr>
        <p:spPr>
          <a:xfrm>
            <a:off x="382037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6" name="Google Shape;586;p47"/>
          <p:cNvSpPr/>
          <p:nvPr/>
        </p:nvSpPr>
        <p:spPr>
          <a:xfrm>
            <a:off x="2033458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7" name="Google Shape;587;p47"/>
          <p:cNvSpPr/>
          <p:nvPr/>
        </p:nvSpPr>
        <p:spPr>
          <a:xfrm>
            <a:off x="286273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8" name="Google Shape;588;p47"/>
          <p:cNvSpPr/>
          <p:nvPr/>
        </p:nvSpPr>
        <p:spPr>
          <a:xfrm>
            <a:off x="782450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9" name="Google Shape;589;p47"/>
          <p:cNvSpPr/>
          <p:nvPr/>
        </p:nvSpPr>
        <p:spPr>
          <a:xfrm>
            <a:off x="699939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0" name="Google Shape;590;p47"/>
          <p:cNvSpPr/>
          <p:nvPr/>
        </p:nvSpPr>
        <p:spPr>
          <a:xfrm>
            <a:off x="617097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p47"/>
          <p:cNvSpPr/>
          <p:nvPr/>
        </p:nvSpPr>
        <p:spPr>
          <a:xfrm>
            <a:off x="1209244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2" name="Google Shape;592;p47"/>
          <p:cNvSpPr/>
          <p:nvPr/>
        </p:nvSpPr>
        <p:spPr>
          <a:xfrm>
            <a:off x="451687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3" name="Google Shape;593;p47"/>
          <p:cNvSpPr/>
          <p:nvPr/>
        </p:nvSpPr>
        <p:spPr>
          <a:xfrm>
            <a:off x="3688455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b="1"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8"/>
          <p:cNvSpPr txBox="1"/>
          <p:nvPr/>
        </p:nvSpPr>
        <p:spPr>
          <a:xfrm>
            <a:off x="2789700" y="4331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Concept-first alternative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9" name="Google Shape;599;p48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600" name="Google Shape;600;p48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Differences in five stages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Winnow/Cast: </a:t>
            </a:r>
            <a:r>
              <a:rPr lang="en-CA"/>
              <a:t>Connection with collabs comes late, moved to after Implement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Cast:</a:t>
            </a:r>
            <a:r>
              <a:rPr lang="en-CA"/>
              <a:t> Different project roles: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Viewer instead of Analyst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Domain Experts split into Presentation and Content Experts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Discover:</a:t>
            </a:r>
            <a:r>
              <a:rPr lang="en-CA"/>
              <a:t> Tasks come from authors/literature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Acquire (new):</a:t>
            </a:r>
            <a:r>
              <a:rPr lang="en-CA">
                <a:solidFill>
                  <a:schemeClr val="lt1"/>
                </a:solidFill>
              </a:rPr>
              <a:t> Acquire data later to fit design/concept, added between Cast and Deploy</a:t>
            </a:r>
            <a:endParaRPr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Deploy:</a:t>
            </a:r>
            <a:r>
              <a:rPr lang="en-CA">
                <a:solidFill>
                  <a:schemeClr val="lt1"/>
                </a:solidFill>
              </a:rPr>
              <a:t> More in-depth field studies required to validate work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02" name="Google Shape;602;p48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3" name="Google Shape;603;p48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4" name="Google Shape;604;p48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5" name="Google Shape;605;p48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6" name="Google Shape;606;p48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7" name="Google Shape;607;p48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8" name="Google Shape;608;p48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9" name="Google Shape;609;p48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0" name="Google Shape;610;p48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1" name="Google Shape;611;p48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2" name="Google Shape;612;p48"/>
          <p:cNvSpPr/>
          <p:nvPr/>
        </p:nvSpPr>
        <p:spPr>
          <a:xfrm>
            <a:off x="382037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3" name="Google Shape;613;p48"/>
          <p:cNvSpPr/>
          <p:nvPr/>
        </p:nvSpPr>
        <p:spPr>
          <a:xfrm>
            <a:off x="2033458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4" name="Google Shape;614;p48"/>
          <p:cNvSpPr/>
          <p:nvPr/>
        </p:nvSpPr>
        <p:spPr>
          <a:xfrm>
            <a:off x="286273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5" name="Google Shape;615;p48"/>
          <p:cNvSpPr/>
          <p:nvPr/>
        </p:nvSpPr>
        <p:spPr>
          <a:xfrm>
            <a:off x="782450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6" name="Google Shape;616;p48"/>
          <p:cNvSpPr/>
          <p:nvPr/>
        </p:nvSpPr>
        <p:spPr>
          <a:xfrm>
            <a:off x="699939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7" name="Google Shape;617;p48"/>
          <p:cNvSpPr/>
          <p:nvPr/>
        </p:nvSpPr>
        <p:spPr>
          <a:xfrm>
            <a:off x="617097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8" name="Google Shape;618;p48"/>
          <p:cNvSpPr/>
          <p:nvPr/>
        </p:nvSpPr>
        <p:spPr>
          <a:xfrm>
            <a:off x="1209244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9" name="Google Shape;619;p48"/>
          <p:cNvSpPr/>
          <p:nvPr/>
        </p:nvSpPr>
        <p:spPr>
          <a:xfrm>
            <a:off x="451687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0" name="Google Shape;620;p48"/>
          <p:cNvSpPr/>
          <p:nvPr/>
        </p:nvSpPr>
        <p:spPr>
          <a:xfrm>
            <a:off x="3688455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b="1"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9"/>
          <p:cNvSpPr txBox="1"/>
          <p:nvPr/>
        </p:nvSpPr>
        <p:spPr>
          <a:xfrm>
            <a:off x="2789700" y="4331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Concept-first alternative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6" name="Google Shape;626;p49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627" name="Google Shape;627;p49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Differences in five stages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Winnow/Cast: </a:t>
            </a:r>
            <a:r>
              <a:rPr lang="en-CA"/>
              <a:t>Connection with collabs comes late, moved to after Implement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Cast:</a:t>
            </a:r>
            <a:r>
              <a:rPr lang="en-CA"/>
              <a:t> Different project roles: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Viewer instead of Analyst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Domain Experts split into Presentation and Content Experts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Discover:</a:t>
            </a:r>
            <a:r>
              <a:rPr lang="en-CA"/>
              <a:t> Tasks come from authors/literature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Acquire (new):</a:t>
            </a:r>
            <a:r>
              <a:rPr lang="en-CA"/>
              <a:t> Acquire data later to fit design/concept, added between Cast and Deploy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b="1" lang="en-CA">
                <a:solidFill>
                  <a:schemeClr val="lt1"/>
                </a:solidFill>
              </a:rPr>
              <a:t>Deploy:</a:t>
            </a:r>
            <a:r>
              <a:rPr lang="en-CA">
                <a:solidFill>
                  <a:schemeClr val="lt1"/>
                </a:solidFill>
              </a:rPr>
              <a:t> More in-depth field studies required to validate work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29" name="Google Shape;629;p49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0" name="Google Shape;630;p49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1" name="Google Shape;631;p49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2" name="Google Shape;632;p49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3" name="Google Shape;633;p49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4" name="Google Shape;634;p49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5" name="Google Shape;635;p49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6" name="Google Shape;636;p49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7" name="Google Shape;637;p49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8" name="Google Shape;638;p49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9" name="Google Shape;639;p49"/>
          <p:cNvSpPr/>
          <p:nvPr/>
        </p:nvSpPr>
        <p:spPr>
          <a:xfrm>
            <a:off x="382037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0" name="Google Shape;640;p49"/>
          <p:cNvSpPr/>
          <p:nvPr/>
        </p:nvSpPr>
        <p:spPr>
          <a:xfrm>
            <a:off x="2033458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1" name="Google Shape;641;p49"/>
          <p:cNvSpPr/>
          <p:nvPr/>
        </p:nvSpPr>
        <p:spPr>
          <a:xfrm>
            <a:off x="286273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2" name="Google Shape;642;p49"/>
          <p:cNvSpPr/>
          <p:nvPr/>
        </p:nvSpPr>
        <p:spPr>
          <a:xfrm>
            <a:off x="782450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p49"/>
          <p:cNvSpPr/>
          <p:nvPr/>
        </p:nvSpPr>
        <p:spPr>
          <a:xfrm>
            <a:off x="699939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4" name="Google Shape;644;p49"/>
          <p:cNvSpPr/>
          <p:nvPr/>
        </p:nvSpPr>
        <p:spPr>
          <a:xfrm>
            <a:off x="617097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5" name="Google Shape;645;p49"/>
          <p:cNvSpPr/>
          <p:nvPr/>
        </p:nvSpPr>
        <p:spPr>
          <a:xfrm>
            <a:off x="1209244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6" name="Google Shape;646;p49"/>
          <p:cNvSpPr/>
          <p:nvPr/>
        </p:nvSpPr>
        <p:spPr>
          <a:xfrm>
            <a:off x="451687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7" name="Google Shape;647;p49"/>
          <p:cNvSpPr/>
          <p:nvPr/>
        </p:nvSpPr>
        <p:spPr>
          <a:xfrm>
            <a:off x="5343451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acquire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8" name="Google Shape;648;p49"/>
          <p:cNvSpPr/>
          <p:nvPr/>
        </p:nvSpPr>
        <p:spPr>
          <a:xfrm>
            <a:off x="3688455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b="1"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0"/>
          <p:cNvSpPr txBox="1"/>
          <p:nvPr/>
        </p:nvSpPr>
        <p:spPr>
          <a:xfrm>
            <a:off x="2789700" y="4331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Concept-first alternative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4" name="Google Shape;654;p50"/>
          <p:cNvSpPr txBox="1"/>
          <p:nvPr>
            <p:ph type="title"/>
          </p:nvPr>
        </p:nvSpPr>
        <p:spPr>
          <a:xfrm>
            <a:off x="311700" y="12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655" name="Google Shape;655;p50"/>
          <p:cNvSpPr txBox="1"/>
          <p:nvPr>
            <p:ph idx="1" type="body"/>
          </p:nvPr>
        </p:nvSpPr>
        <p:spPr>
          <a:xfrm>
            <a:off x="6900" y="695625"/>
            <a:ext cx="856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Concept-first design study methodology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Alternative to Sedlmair et al.’s design study methodology [2012]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Project trigger: concept to visualize/communicate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Not triggered by connection with collaborators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Differences in five stages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Winnow/Cast: </a:t>
            </a:r>
            <a:r>
              <a:rPr lang="en-CA"/>
              <a:t>Connection with collabs comes late, moved to after Implement 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Cast:</a:t>
            </a:r>
            <a:r>
              <a:rPr lang="en-CA"/>
              <a:t> Different project roles: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Viewer instead of Analyst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CA"/>
              <a:t>Domain Experts split into Presentation and Content Experts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Discover:</a:t>
            </a:r>
            <a:r>
              <a:rPr lang="en-CA"/>
              <a:t> Tasks come from authors/literature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Acquire (new):</a:t>
            </a:r>
            <a:r>
              <a:rPr lang="en-CA"/>
              <a:t> Acquire data later to fit design/concept, added between Cast and Deploy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CA"/>
              <a:t>Deploy:</a:t>
            </a:r>
            <a:r>
              <a:rPr lang="en-CA"/>
              <a:t> More in-depth field studies required to validate work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57" name="Google Shape;657;p50"/>
          <p:cNvSpPr/>
          <p:nvPr/>
        </p:nvSpPr>
        <p:spPr>
          <a:xfrm>
            <a:off x="79665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8" name="Google Shape;658;p50"/>
          <p:cNvSpPr/>
          <p:nvPr/>
        </p:nvSpPr>
        <p:spPr>
          <a:xfrm>
            <a:off x="1621768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9" name="Google Shape;659;p50"/>
          <p:cNvSpPr/>
          <p:nvPr/>
        </p:nvSpPr>
        <p:spPr>
          <a:xfrm>
            <a:off x="245018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0" name="Google Shape;660;p50"/>
          <p:cNvSpPr/>
          <p:nvPr/>
        </p:nvSpPr>
        <p:spPr>
          <a:xfrm>
            <a:off x="3280332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1" name="Google Shape;661;p50"/>
          <p:cNvSpPr/>
          <p:nvPr/>
        </p:nvSpPr>
        <p:spPr>
          <a:xfrm>
            <a:off x="4103695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2" name="Google Shape;662;p50"/>
          <p:cNvSpPr/>
          <p:nvPr/>
        </p:nvSpPr>
        <p:spPr>
          <a:xfrm>
            <a:off x="4932970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3" name="Google Shape;663;p50"/>
          <p:cNvSpPr/>
          <p:nvPr/>
        </p:nvSpPr>
        <p:spPr>
          <a:xfrm>
            <a:off x="5757213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4" name="Google Shape;664;p50"/>
          <p:cNvSpPr/>
          <p:nvPr/>
        </p:nvSpPr>
        <p:spPr>
          <a:xfrm>
            <a:off x="6585634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5" name="Google Shape;665;p50"/>
          <p:cNvSpPr/>
          <p:nvPr/>
        </p:nvSpPr>
        <p:spPr>
          <a:xfrm>
            <a:off x="7410741" y="3845450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6" name="Google Shape;666;p50"/>
          <p:cNvSpPr txBox="1"/>
          <p:nvPr/>
        </p:nvSpPr>
        <p:spPr>
          <a:xfrm>
            <a:off x="2789700" y="3476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Sedlmair et al., 2012</a:t>
            </a:r>
            <a:endParaRPr sz="12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7" name="Google Shape;667;p50"/>
          <p:cNvSpPr/>
          <p:nvPr/>
        </p:nvSpPr>
        <p:spPr>
          <a:xfrm>
            <a:off x="382037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learn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8" name="Google Shape;668;p50"/>
          <p:cNvSpPr/>
          <p:nvPr/>
        </p:nvSpPr>
        <p:spPr>
          <a:xfrm>
            <a:off x="2033458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design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9" name="Google Shape;669;p50"/>
          <p:cNvSpPr/>
          <p:nvPr/>
        </p:nvSpPr>
        <p:spPr>
          <a:xfrm>
            <a:off x="286273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implement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p50"/>
          <p:cNvSpPr/>
          <p:nvPr/>
        </p:nvSpPr>
        <p:spPr>
          <a:xfrm>
            <a:off x="782450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write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1" name="Google Shape;671;p50"/>
          <p:cNvSpPr/>
          <p:nvPr/>
        </p:nvSpPr>
        <p:spPr>
          <a:xfrm>
            <a:off x="699939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reflect</a:t>
            </a:r>
            <a:endParaRPr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2" name="Google Shape;672;p50"/>
          <p:cNvSpPr/>
          <p:nvPr/>
        </p:nvSpPr>
        <p:spPr>
          <a:xfrm>
            <a:off x="6170976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deploy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3" name="Google Shape;673;p50"/>
          <p:cNvSpPr/>
          <p:nvPr/>
        </p:nvSpPr>
        <p:spPr>
          <a:xfrm>
            <a:off x="1209244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discover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4" name="Google Shape;674;p50"/>
          <p:cNvSpPr/>
          <p:nvPr/>
        </p:nvSpPr>
        <p:spPr>
          <a:xfrm>
            <a:off x="4516873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cast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5" name="Google Shape;675;p50"/>
          <p:cNvSpPr/>
          <p:nvPr/>
        </p:nvSpPr>
        <p:spPr>
          <a:xfrm>
            <a:off x="5343451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rPr>
              <a:t>acquire</a:t>
            </a:r>
            <a:endParaRPr b="1" sz="900">
              <a:solidFill>
                <a:schemeClr val="accent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6" name="Google Shape;676;p50"/>
          <p:cNvSpPr/>
          <p:nvPr/>
        </p:nvSpPr>
        <p:spPr>
          <a:xfrm>
            <a:off x="3688455" y="4700575"/>
            <a:ext cx="936600" cy="219600"/>
          </a:xfrm>
          <a:prstGeom prst="chevron">
            <a:avLst>
              <a:gd fmla="val 50000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9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winnow</a:t>
            </a:r>
            <a:endParaRPr b="1" sz="9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1"/>
          <p:cNvSpPr txBox="1"/>
          <p:nvPr>
            <p:ph type="title"/>
          </p:nvPr>
        </p:nvSpPr>
        <p:spPr>
          <a:xfrm>
            <a:off x="347500" y="1203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Conclusion</a:t>
            </a:r>
            <a:endParaRPr/>
          </a:p>
        </p:txBody>
      </p:sp>
      <p:sp>
        <p:nvSpPr>
          <p:cNvPr id="682" name="Google Shape;682;p51"/>
          <p:cNvSpPr txBox="1"/>
          <p:nvPr>
            <p:ph idx="1" type="body"/>
          </p:nvPr>
        </p:nvSpPr>
        <p:spPr>
          <a:xfrm>
            <a:off x="311700" y="1742950"/>
            <a:ext cx="3548400" cy="39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Primary c</a:t>
            </a:r>
            <a:r>
              <a:rPr lang="en-CA"/>
              <a:t>ontributions</a:t>
            </a:r>
            <a:endParaRPr/>
          </a:p>
          <a:p>
            <a:pPr indent="-317500" lvl="1" marL="63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Task abstraction, design requirements, and data abstraction</a:t>
            </a:r>
            <a:endParaRPr/>
          </a:p>
          <a:p>
            <a:pPr indent="-317500" lvl="1" marL="63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Design and development of DeLVE</a:t>
            </a:r>
            <a:endParaRPr/>
          </a:p>
          <a:p>
            <a:pPr indent="-317500" lvl="1" marL="63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Results of and reflections from studies during deployment: Context matters immensely!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CA"/>
              <a:t>Secondary contributions</a:t>
            </a:r>
            <a:endParaRPr/>
          </a:p>
          <a:p>
            <a:pPr indent="-317500" lvl="1" marL="63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Visualization technique: Connected Multi-Tier Ranges</a:t>
            </a:r>
            <a:endParaRPr/>
          </a:p>
          <a:p>
            <a:pPr indent="-317500" lvl="1" marL="6300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/>
              <a:t>Concept-First Design Study Methodology</a:t>
            </a:r>
            <a:endParaRPr/>
          </a:p>
        </p:txBody>
      </p:sp>
      <p:sp>
        <p:nvSpPr>
          <p:cNvPr id="683" name="Google Shape;683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684" name="Google Shape;6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200" y="3150924"/>
            <a:ext cx="2969073" cy="16701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85" name="Google Shape;68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7654" y="26248"/>
            <a:ext cx="1463890" cy="10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9246" y="26250"/>
            <a:ext cx="1463900" cy="109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2453" y="26250"/>
            <a:ext cx="1463900" cy="109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0846" y="26250"/>
            <a:ext cx="1463900" cy="109792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1"/>
          <p:cNvSpPr txBox="1"/>
          <p:nvPr/>
        </p:nvSpPr>
        <p:spPr>
          <a:xfrm>
            <a:off x="4442100" y="1152488"/>
            <a:ext cx="47019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DeLVE into Earth’s Past: A Visualization-Based Exhibit Deployed Across Multiple Museum Contexts</a:t>
            </a:r>
            <a:endParaRPr b="1"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Mara Solen, Nigar Sultana, Laura Lukes, Tamara Munzner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IEEE VIS 2024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CA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8"/>
              </a:rPr>
              <a:t>www.cs.ubc.ca/group/infovis/pubs/2024/delve</a:t>
            </a: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0" name="Google Shape;690;p51"/>
          <p:cNvSpPr/>
          <p:nvPr/>
        </p:nvSpPr>
        <p:spPr>
          <a:xfrm rot="-1111731">
            <a:off x="8501339" y="3101302"/>
            <a:ext cx="337865" cy="237066"/>
          </a:xfrm>
          <a:custGeom>
            <a:rect b="b" l="l" r="r" t="t"/>
            <a:pathLst>
              <a:path extrusionOk="0" h="23619" w="28015">
                <a:moveTo>
                  <a:pt x="27523" y="0"/>
                </a:moveTo>
                <a:cubicBezTo>
                  <a:pt x="29043" y="5322"/>
                  <a:pt x="26801" y="12392"/>
                  <a:pt x="22448" y="15811"/>
                </a:cubicBezTo>
                <a:cubicBezTo>
                  <a:pt x="16218" y="20705"/>
                  <a:pt x="7082" y="20069"/>
                  <a:pt x="0" y="23619"/>
                </a:cubicBez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691" name="Google Shape;691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2525" y="3150925"/>
            <a:ext cx="1670100" cy="16701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Context?</a:t>
            </a:r>
            <a:endParaRPr/>
          </a:p>
        </p:txBody>
      </p:sp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226" y="1209100"/>
            <a:ext cx="4943450" cy="3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2642438" y="42907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6519675" y="1209100"/>
            <a:ext cx="463500" cy="308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7080125" y="2547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theme,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Context?</a:t>
            </a:r>
            <a:endParaRPr/>
          </a:p>
        </p:txBody>
      </p:sp>
      <p:sp>
        <p:nvSpPr>
          <p:cNvPr id="100" name="Google Shape;10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226" y="1209100"/>
            <a:ext cx="4943450" cy="3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2642438" y="42907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6519675" y="1209100"/>
            <a:ext cx="463500" cy="308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7080125" y="2547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theme,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3686750" y="376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Display type &amp;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4001575" y="839350"/>
            <a:ext cx="925050" cy="2223400"/>
          </a:xfrm>
          <a:custGeom>
            <a:rect b="b" l="l" r="r" t="t"/>
            <a:pathLst>
              <a:path extrusionOk="0" h="88936" w="37002">
                <a:moveTo>
                  <a:pt x="18740" y="0"/>
                </a:moveTo>
                <a:cubicBezTo>
                  <a:pt x="13077" y="8490"/>
                  <a:pt x="9910" y="20930"/>
                  <a:pt x="14055" y="30256"/>
                </a:cubicBezTo>
                <a:cubicBezTo>
                  <a:pt x="16899" y="36655"/>
                  <a:pt x="22604" y="41348"/>
                  <a:pt x="26938" y="46848"/>
                </a:cubicBezTo>
                <a:cubicBezTo>
                  <a:pt x="34097" y="55934"/>
                  <a:pt x="39523" y="69496"/>
                  <a:pt x="35722" y="80422"/>
                </a:cubicBezTo>
                <a:cubicBezTo>
                  <a:pt x="31713" y="91947"/>
                  <a:pt x="12203" y="88426"/>
                  <a:pt x="0" y="884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07" name="Google Shape;107;p17"/>
          <p:cNvSpPr/>
          <p:nvPr/>
        </p:nvSpPr>
        <p:spPr>
          <a:xfrm>
            <a:off x="4626050" y="839350"/>
            <a:ext cx="1000575" cy="1122381"/>
          </a:xfrm>
          <a:custGeom>
            <a:rect b="b" l="l" r="r" t="t"/>
            <a:pathLst>
              <a:path extrusionOk="0" h="42358" w="40023">
                <a:moveTo>
                  <a:pt x="2740" y="0"/>
                </a:moveTo>
                <a:cubicBezTo>
                  <a:pt x="-475" y="4821"/>
                  <a:pt x="-1060" y="12552"/>
                  <a:pt x="2154" y="17373"/>
                </a:cubicBezTo>
                <a:cubicBezTo>
                  <a:pt x="4861" y="21434"/>
                  <a:pt x="9749" y="23537"/>
                  <a:pt x="13866" y="26157"/>
                </a:cubicBezTo>
                <a:cubicBezTo>
                  <a:pt x="22519" y="31663"/>
                  <a:pt x="40023" y="32102"/>
                  <a:pt x="40023" y="423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Context?</a:t>
            </a:r>
            <a:endParaRPr/>
          </a:p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226" y="1209100"/>
            <a:ext cx="4943450" cy="3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2642438" y="42907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116;p18"/>
          <p:cNvSpPr/>
          <p:nvPr/>
        </p:nvSpPr>
        <p:spPr>
          <a:xfrm>
            <a:off x="6519675" y="1209100"/>
            <a:ext cx="463500" cy="308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7080125" y="2547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theme,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2287725" y="634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</a:t>
            </a:r>
            <a:endParaRPr/>
          </a:p>
        </p:txBody>
      </p:sp>
      <p:sp>
        <p:nvSpPr>
          <p:cNvPr id="119" name="Google Shape;119;p18"/>
          <p:cNvSpPr/>
          <p:nvPr/>
        </p:nvSpPr>
        <p:spPr>
          <a:xfrm>
            <a:off x="2926475" y="1044325"/>
            <a:ext cx="1412502" cy="1785392"/>
          </a:xfrm>
          <a:custGeom>
            <a:rect b="b" l="l" r="r" t="t"/>
            <a:pathLst>
              <a:path extrusionOk="0" h="84326" w="43945">
                <a:moveTo>
                  <a:pt x="0" y="0"/>
                </a:moveTo>
                <a:cubicBezTo>
                  <a:pt x="3313" y="21498"/>
                  <a:pt x="36105" y="29024"/>
                  <a:pt x="41968" y="49971"/>
                </a:cubicBezTo>
                <a:cubicBezTo>
                  <a:pt x="43529" y="55548"/>
                  <a:pt x="45375" y="62525"/>
                  <a:pt x="42163" y="67343"/>
                </a:cubicBezTo>
                <a:cubicBezTo>
                  <a:pt x="35590" y="77203"/>
                  <a:pt x="22428" y="81455"/>
                  <a:pt x="10931" y="843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20" name="Google Shape;120;p18"/>
          <p:cNvSpPr txBox="1"/>
          <p:nvPr/>
        </p:nvSpPr>
        <p:spPr>
          <a:xfrm>
            <a:off x="3686750" y="376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Display type &amp;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4001575" y="839350"/>
            <a:ext cx="925050" cy="2223400"/>
          </a:xfrm>
          <a:custGeom>
            <a:rect b="b" l="l" r="r" t="t"/>
            <a:pathLst>
              <a:path extrusionOk="0" h="88936" w="37002">
                <a:moveTo>
                  <a:pt x="18740" y="0"/>
                </a:moveTo>
                <a:cubicBezTo>
                  <a:pt x="13077" y="8490"/>
                  <a:pt x="9910" y="20930"/>
                  <a:pt x="14055" y="30256"/>
                </a:cubicBezTo>
                <a:cubicBezTo>
                  <a:pt x="16899" y="36655"/>
                  <a:pt x="22604" y="41348"/>
                  <a:pt x="26938" y="46848"/>
                </a:cubicBezTo>
                <a:cubicBezTo>
                  <a:pt x="34097" y="55934"/>
                  <a:pt x="39523" y="69496"/>
                  <a:pt x="35722" y="80422"/>
                </a:cubicBezTo>
                <a:cubicBezTo>
                  <a:pt x="31713" y="91947"/>
                  <a:pt x="12203" y="88426"/>
                  <a:pt x="0" y="884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22" name="Google Shape;122;p18"/>
          <p:cNvSpPr/>
          <p:nvPr/>
        </p:nvSpPr>
        <p:spPr>
          <a:xfrm>
            <a:off x="4626050" y="839350"/>
            <a:ext cx="1000575" cy="1122381"/>
          </a:xfrm>
          <a:custGeom>
            <a:rect b="b" l="l" r="r" t="t"/>
            <a:pathLst>
              <a:path extrusionOk="0" h="42358" w="40023">
                <a:moveTo>
                  <a:pt x="2740" y="0"/>
                </a:moveTo>
                <a:cubicBezTo>
                  <a:pt x="-475" y="4821"/>
                  <a:pt x="-1060" y="12552"/>
                  <a:pt x="2154" y="17373"/>
                </a:cubicBezTo>
                <a:cubicBezTo>
                  <a:pt x="4861" y="21434"/>
                  <a:pt x="9749" y="23537"/>
                  <a:pt x="13866" y="26157"/>
                </a:cubicBezTo>
                <a:cubicBezTo>
                  <a:pt x="22519" y="31663"/>
                  <a:pt x="40023" y="32102"/>
                  <a:pt x="40023" y="423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Context?</a:t>
            </a:r>
            <a:endParaRPr/>
          </a:p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226" y="1209100"/>
            <a:ext cx="4943450" cy="3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 txBox="1"/>
          <p:nvPr/>
        </p:nvSpPr>
        <p:spPr>
          <a:xfrm>
            <a:off x="2642438" y="42907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6519675" y="1209100"/>
            <a:ext cx="463500" cy="308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7080125" y="2547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theme,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2287725" y="634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</a:t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0" y="1971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Other exhibits</a:t>
            </a:r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2926475" y="1044325"/>
            <a:ext cx="1412502" cy="1785392"/>
          </a:xfrm>
          <a:custGeom>
            <a:rect b="b" l="l" r="r" t="t"/>
            <a:pathLst>
              <a:path extrusionOk="0" h="84326" w="43945">
                <a:moveTo>
                  <a:pt x="0" y="0"/>
                </a:moveTo>
                <a:cubicBezTo>
                  <a:pt x="3313" y="21498"/>
                  <a:pt x="36105" y="29024"/>
                  <a:pt x="41968" y="49971"/>
                </a:cubicBezTo>
                <a:cubicBezTo>
                  <a:pt x="43529" y="55548"/>
                  <a:pt x="45375" y="62525"/>
                  <a:pt x="42163" y="67343"/>
                </a:cubicBezTo>
                <a:cubicBezTo>
                  <a:pt x="35590" y="77203"/>
                  <a:pt x="22428" y="81455"/>
                  <a:pt x="10931" y="843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36" name="Google Shape;136;p19"/>
          <p:cNvSpPr/>
          <p:nvPr/>
        </p:nvSpPr>
        <p:spPr>
          <a:xfrm>
            <a:off x="1542075" y="2230150"/>
            <a:ext cx="610000" cy="551450"/>
          </a:xfrm>
          <a:custGeom>
            <a:rect b="b" l="l" r="r" t="t"/>
            <a:pathLst>
              <a:path extrusionOk="0" h="22058" w="24400">
                <a:moveTo>
                  <a:pt x="0" y="0"/>
                </a:moveTo>
                <a:cubicBezTo>
                  <a:pt x="7168" y="0"/>
                  <a:pt x="15126" y="3083"/>
                  <a:pt x="19715" y="8589"/>
                </a:cubicBezTo>
                <a:cubicBezTo>
                  <a:pt x="22758" y="12240"/>
                  <a:pt x="23248" y="17446"/>
                  <a:pt x="24400" y="220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37" name="Google Shape;137;p19"/>
          <p:cNvSpPr txBox="1"/>
          <p:nvPr/>
        </p:nvSpPr>
        <p:spPr>
          <a:xfrm>
            <a:off x="3686750" y="376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Display type &amp;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4001575" y="839350"/>
            <a:ext cx="925050" cy="2223400"/>
          </a:xfrm>
          <a:custGeom>
            <a:rect b="b" l="l" r="r" t="t"/>
            <a:pathLst>
              <a:path extrusionOk="0" h="88936" w="37002">
                <a:moveTo>
                  <a:pt x="18740" y="0"/>
                </a:moveTo>
                <a:cubicBezTo>
                  <a:pt x="13077" y="8490"/>
                  <a:pt x="9910" y="20930"/>
                  <a:pt x="14055" y="30256"/>
                </a:cubicBezTo>
                <a:cubicBezTo>
                  <a:pt x="16899" y="36655"/>
                  <a:pt x="22604" y="41348"/>
                  <a:pt x="26938" y="46848"/>
                </a:cubicBezTo>
                <a:cubicBezTo>
                  <a:pt x="34097" y="55934"/>
                  <a:pt x="39523" y="69496"/>
                  <a:pt x="35722" y="80422"/>
                </a:cubicBezTo>
                <a:cubicBezTo>
                  <a:pt x="31713" y="91947"/>
                  <a:pt x="12203" y="88426"/>
                  <a:pt x="0" y="884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39" name="Google Shape;139;p19"/>
          <p:cNvSpPr/>
          <p:nvPr/>
        </p:nvSpPr>
        <p:spPr>
          <a:xfrm>
            <a:off x="4626050" y="839350"/>
            <a:ext cx="1000575" cy="1122381"/>
          </a:xfrm>
          <a:custGeom>
            <a:rect b="b" l="l" r="r" t="t"/>
            <a:pathLst>
              <a:path extrusionOk="0" h="42358" w="40023">
                <a:moveTo>
                  <a:pt x="2740" y="0"/>
                </a:moveTo>
                <a:cubicBezTo>
                  <a:pt x="-475" y="4821"/>
                  <a:pt x="-1060" y="12552"/>
                  <a:pt x="2154" y="17373"/>
                </a:cubicBezTo>
                <a:cubicBezTo>
                  <a:pt x="4861" y="21434"/>
                  <a:pt x="9749" y="23537"/>
                  <a:pt x="13866" y="26157"/>
                </a:cubicBezTo>
                <a:cubicBezTo>
                  <a:pt x="22519" y="31663"/>
                  <a:pt x="40023" y="32102"/>
                  <a:pt x="40023" y="423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Context?</a:t>
            </a:r>
            <a:endParaRPr/>
          </a:p>
        </p:txBody>
      </p:sp>
      <p:sp>
        <p:nvSpPr>
          <p:cNvPr id="145" name="Google Shape;14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6226" y="1209100"/>
            <a:ext cx="4943450" cy="30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2642438" y="4290788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0"/>
          <p:cNvSpPr/>
          <p:nvPr/>
        </p:nvSpPr>
        <p:spPr>
          <a:xfrm>
            <a:off x="6519675" y="1209100"/>
            <a:ext cx="463500" cy="3081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7080125" y="25473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theme,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0" y="30646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Intended use</a:t>
            </a: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2287725" y="634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</a:t>
            </a:r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0" y="1971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Other exhibits</a:t>
            </a:r>
            <a:endParaRPr/>
          </a:p>
        </p:txBody>
      </p:sp>
      <p:sp>
        <p:nvSpPr>
          <p:cNvPr id="153" name="Google Shape;153;p20"/>
          <p:cNvSpPr/>
          <p:nvPr/>
        </p:nvSpPr>
        <p:spPr>
          <a:xfrm>
            <a:off x="2926475" y="1044325"/>
            <a:ext cx="1412502" cy="1785392"/>
          </a:xfrm>
          <a:custGeom>
            <a:rect b="b" l="l" r="r" t="t"/>
            <a:pathLst>
              <a:path extrusionOk="0" h="84326" w="43945">
                <a:moveTo>
                  <a:pt x="0" y="0"/>
                </a:moveTo>
                <a:cubicBezTo>
                  <a:pt x="3313" y="21498"/>
                  <a:pt x="36105" y="29024"/>
                  <a:pt x="41968" y="49971"/>
                </a:cubicBezTo>
                <a:cubicBezTo>
                  <a:pt x="43529" y="55548"/>
                  <a:pt x="45375" y="62525"/>
                  <a:pt x="42163" y="67343"/>
                </a:cubicBezTo>
                <a:cubicBezTo>
                  <a:pt x="35590" y="77203"/>
                  <a:pt x="22428" y="81455"/>
                  <a:pt x="10931" y="843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4" name="Google Shape;154;p20"/>
          <p:cNvSpPr/>
          <p:nvPr/>
        </p:nvSpPr>
        <p:spPr>
          <a:xfrm>
            <a:off x="1542075" y="2230150"/>
            <a:ext cx="610000" cy="551450"/>
          </a:xfrm>
          <a:custGeom>
            <a:rect b="b" l="l" r="r" t="t"/>
            <a:pathLst>
              <a:path extrusionOk="0" h="22058" w="24400">
                <a:moveTo>
                  <a:pt x="0" y="0"/>
                </a:moveTo>
                <a:cubicBezTo>
                  <a:pt x="7168" y="0"/>
                  <a:pt x="15126" y="3083"/>
                  <a:pt x="19715" y="8589"/>
                </a:cubicBezTo>
                <a:cubicBezTo>
                  <a:pt x="22758" y="12240"/>
                  <a:pt x="23248" y="17446"/>
                  <a:pt x="24400" y="220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5" name="Google Shape;155;p20"/>
          <p:cNvSpPr/>
          <p:nvPr/>
        </p:nvSpPr>
        <p:spPr>
          <a:xfrm>
            <a:off x="1468875" y="3308625"/>
            <a:ext cx="1068749" cy="694641"/>
          </a:xfrm>
          <a:custGeom>
            <a:rect b="b" l="l" r="r" t="t"/>
            <a:pathLst>
              <a:path extrusionOk="0" h="38325" w="54265">
                <a:moveTo>
                  <a:pt x="0" y="4295"/>
                </a:moveTo>
                <a:cubicBezTo>
                  <a:pt x="4481" y="6536"/>
                  <a:pt x="8304" y="11268"/>
                  <a:pt x="9174" y="16202"/>
                </a:cubicBezTo>
                <a:cubicBezTo>
                  <a:pt x="10015" y="20972"/>
                  <a:pt x="8768" y="26222"/>
                  <a:pt x="10736" y="30647"/>
                </a:cubicBezTo>
                <a:cubicBezTo>
                  <a:pt x="13018" y="35778"/>
                  <a:pt x="20163" y="37886"/>
                  <a:pt x="25766" y="38259"/>
                </a:cubicBezTo>
                <a:cubicBezTo>
                  <a:pt x="41633" y="39316"/>
                  <a:pt x="52019" y="15743"/>
                  <a:pt x="54265" y="0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6" name="Google Shape;156;p20"/>
          <p:cNvSpPr txBox="1"/>
          <p:nvPr/>
        </p:nvSpPr>
        <p:spPr>
          <a:xfrm>
            <a:off x="3686750" y="376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Display type &amp;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20"/>
          <p:cNvSpPr/>
          <p:nvPr/>
        </p:nvSpPr>
        <p:spPr>
          <a:xfrm>
            <a:off x="4001575" y="839350"/>
            <a:ext cx="925050" cy="2223400"/>
          </a:xfrm>
          <a:custGeom>
            <a:rect b="b" l="l" r="r" t="t"/>
            <a:pathLst>
              <a:path extrusionOk="0" h="88936" w="37002">
                <a:moveTo>
                  <a:pt x="18740" y="0"/>
                </a:moveTo>
                <a:cubicBezTo>
                  <a:pt x="13077" y="8490"/>
                  <a:pt x="9910" y="20930"/>
                  <a:pt x="14055" y="30256"/>
                </a:cubicBezTo>
                <a:cubicBezTo>
                  <a:pt x="16899" y="36655"/>
                  <a:pt x="22604" y="41348"/>
                  <a:pt x="26938" y="46848"/>
                </a:cubicBezTo>
                <a:cubicBezTo>
                  <a:pt x="34097" y="55934"/>
                  <a:pt x="39523" y="69496"/>
                  <a:pt x="35722" y="80422"/>
                </a:cubicBezTo>
                <a:cubicBezTo>
                  <a:pt x="31713" y="91947"/>
                  <a:pt x="12203" y="88426"/>
                  <a:pt x="0" y="884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8" name="Google Shape;158;p20"/>
          <p:cNvSpPr/>
          <p:nvPr/>
        </p:nvSpPr>
        <p:spPr>
          <a:xfrm>
            <a:off x="4626050" y="839350"/>
            <a:ext cx="1000575" cy="1122381"/>
          </a:xfrm>
          <a:custGeom>
            <a:rect b="b" l="l" r="r" t="t"/>
            <a:pathLst>
              <a:path extrusionOk="0" h="42358" w="40023">
                <a:moveTo>
                  <a:pt x="2740" y="0"/>
                </a:moveTo>
                <a:cubicBezTo>
                  <a:pt x="-475" y="4821"/>
                  <a:pt x="-1060" y="12552"/>
                  <a:pt x="2154" y="17373"/>
                </a:cubicBezTo>
                <a:cubicBezTo>
                  <a:pt x="4861" y="21434"/>
                  <a:pt x="9749" y="23537"/>
                  <a:pt x="13866" y="26157"/>
                </a:cubicBezTo>
                <a:cubicBezTo>
                  <a:pt x="22519" y="31663"/>
                  <a:pt x="40023" y="32102"/>
                  <a:pt x="40023" y="423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/>
          <p:nvPr/>
        </p:nvSpPr>
        <p:spPr>
          <a:xfrm>
            <a:off x="24375" y="1257725"/>
            <a:ext cx="7207800" cy="3664800"/>
          </a:xfrm>
          <a:prstGeom prst="bracePair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Context → Behaviour</a:t>
            </a:r>
            <a:endParaRPr/>
          </a:p>
        </p:txBody>
      </p:sp>
      <p:sp>
        <p:nvSpPr>
          <p:cNvPr id="165" name="Google Shape;16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66" name="Google Shape;16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800" y="1989638"/>
            <a:ext cx="3477750" cy="2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2309163" y="4157625"/>
            <a:ext cx="28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EMDialog, Hinrichs et al., 2008</a:t>
            </a:r>
            <a:endParaRPr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8" name="Google Shape;168;p21"/>
          <p:cNvSpPr/>
          <p:nvPr/>
        </p:nvSpPr>
        <p:spPr>
          <a:xfrm>
            <a:off x="5453550" y="1989638"/>
            <a:ext cx="480600" cy="21681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5934150" y="2565738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Room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t</a:t>
            </a: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heme,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style, 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0" name="Google Shape;170;p21"/>
          <p:cNvSpPr txBox="1"/>
          <p:nvPr/>
        </p:nvSpPr>
        <p:spPr>
          <a:xfrm>
            <a:off x="480825" y="32057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Intended use</a:t>
            </a:r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2654800" y="13979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Audience</a:t>
            </a:r>
            <a:endParaRPr/>
          </a:p>
        </p:txBody>
      </p:sp>
      <p:sp>
        <p:nvSpPr>
          <p:cNvPr id="172" name="Google Shape;172;p21"/>
          <p:cNvSpPr txBox="1"/>
          <p:nvPr/>
        </p:nvSpPr>
        <p:spPr>
          <a:xfrm>
            <a:off x="422275" y="2362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Other exhibits</a:t>
            </a:r>
            <a:endParaRPr/>
          </a:p>
        </p:txBody>
      </p:sp>
      <p:sp>
        <p:nvSpPr>
          <p:cNvPr id="173" name="Google Shape;173;p21"/>
          <p:cNvSpPr/>
          <p:nvPr/>
        </p:nvSpPr>
        <p:spPr>
          <a:xfrm>
            <a:off x="3213600" y="1863713"/>
            <a:ext cx="288499" cy="1493203"/>
          </a:xfrm>
          <a:custGeom>
            <a:rect b="b" l="l" r="r" t="t"/>
            <a:pathLst>
              <a:path extrusionOk="0" h="84326" w="43945">
                <a:moveTo>
                  <a:pt x="0" y="0"/>
                </a:moveTo>
                <a:cubicBezTo>
                  <a:pt x="3313" y="21498"/>
                  <a:pt x="36105" y="29024"/>
                  <a:pt x="41968" y="49971"/>
                </a:cubicBezTo>
                <a:cubicBezTo>
                  <a:pt x="43529" y="55548"/>
                  <a:pt x="45375" y="62525"/>
                  <a:pt x="42163" y="67343"/>
                </a:cubicBezTo>
                <a:cubicBezTo>
                  <a:pt x="35590" y="77203"/>
                  <a:pt x="22428" y="81455"/>
                  <a:pt x="10931" y="843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74" name="Google Shape;174;p21"/>
          <p:cNvSpPr/>
          <p:nvPr/>
        </p:nvSpPr>
        <p:spPr>
          <a:xfrm>
            <a:off x="1939950" y="2610350"/>
            <a:ext cx="509777" cy="532370"/>
          </a:xfrm>
          <a:custGeom>
            <a:rect b="b" l="l" r="r" t="t"/>
            <a:pathLst>
              <a:path extrusionOk="0" h="22058" w="24400">
                <a:moveTo>
                  <a:pt x="0" y="0"/>
                </a:moveTo>
                <a:cubicBezTo>
                  <a:pt x="7168" y="0"/>
                  <a:pt x="15126" y="3083"/>
                  <a:pt x="19715" y="8589"/>
                </a:cubicBezTo>
                <a:cubicBezTo>
                  <a:pt x="22758" y="12240"/>
                  <a:pt x="23248" y="17446"/>
                  <a:pt x="24400" y="220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75" name="Google Shape;175;p21"/>
          <p:cNvSpPr/>
          <p:nvPr/>
        </p:nvSpPr>
        <p:spPr>
          <a:xfrm>
            <a:off x="1939950" y="3450151"/>
            <a:ext cx="714806" cy="780393"/>
          </a:xfrm>
          <a:custGeom>
            <a:rect b="b" l="l" r="r" t="t"/>
            <a:pathLst>
              <a:path extrusionOk="0" h="38325" w="54265">
                <a:moveTo>
                  <a:pt x="0" y="4295"/>
                </a:moveTo>
                <a:cubicBezTo>
                  <a:pt x="4481" y="6536"/>
                  <a:pt x="8304" y="11268"/>
                  <a:pt x="9174" y="16202"/>
                </a:cubicBezTo>
                <a:cubicBezTo>
                  <a:pt x="10015" y="20972"/>
                  <a:pt x="8768" y="26222"/>
                  <a:pt x="10736" y="30647"/>
                </a:cubicBezTo>
                <a:cubicBezTo>
                  <a:pt x="13018" y="35778"/>
                  <a:pt x="20163" y="37886"/>
                  <a:pt x="25766" y="38259"/>
                </a:cubicBezTo>
                <a:cubicBezTo>
                  <a:pt x="41633" y="39316"/>
                  <a:pt x="52019" y="15743"/>
                  <a:pt x="54265" y="0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76" name="Google Shape;176;p21"/>
          <p:cNvSpPr txBox="1"/>
          <p:nvPr/>
        </p:nvSpPr>
        <p:spPr>
          <a:xfrm>
            <a:off x="4008825" y="1171200"/>
            <a:ext cx="252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Display type &amp; size</a:t>
            </a:r>
            <a:endParaRPr sz="18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3586775" y="1576225"/>
            <a:ext cx="1465834" cy="1780721"/>
          </a:xfrm>
          <a:custGeom>
            <a:rect b="b" l="l" r="r" t="t"/>
            <a:pathLst>
              <a:path extrusionOk="0" h="88936" w="37002">
                <a:moveTo>
                  <a:pt x="18740" y="0"/>
                </a:moveTo>
                <a:cubicBezTo>
                  <a:pt x="13077" y="8490"/>
                  <a:pt x="9910" y="20930"/>
                  <a:pt x="14055" y="30256"/>
                </a:cubicBezTo>
                <a:cubicBezTo>
                  <a:pt x="16899" y="36655"/>
                  <a:pt x="22604" y="41348"/>
                  <a:pt x="26938" y="46848"/>
                </a:cubicBezTo>
                <a:cubicBezTo>
                  <a:pt x="34097" y="55934"/>
                  <a:pt x="39523" y="69496"/>
                  <a:pt x="35722" y="80422"/>
                </a:cubicBezTo>
                <a:cubicBezTo>
                  <a:pt x="31713" y="91947"/>
                  <a:pt x="12203" y="88426"/>
                  <a:pt x="0" y="88426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78" name="Google Shape;178;p21"/>
          <p:cNvSpPr/>
          <p:nvPr/>
        </p:nvSpPr>
        <p:spPr>
          <a:xfrm>
            <a:off x="4799625" y="1576225"/>
            <a:ext cx="343898" cy="1078541"/>
          </a:xfrm>
          <a:custGeom>
            <a:rect b="b" l="l" r="r" t="t"/>
            <a:pathLst>
              <a:path extrusionOk="0" h="42358" w="40023">
                <a:moveTo>
                  <a:pt x="2740" y="0"/>
                </a:moveTo>
                <a:cubicBezTo>
                  <a:pt x="-475" y="4821"/>
                  <a:pt x="-1060" y="12552"/>
                  <a:pt x="2154" y="17373"/>
                </a:cubicBezTo>
                <a:cubicBezTo>
                  <a:pt x="4861" y="21434"/>
                  <a:pt x="9749" y="23537"/>
                  <a:pt x="13866" y="26157"/>
                </a:cubicBezTo>
                <a:cubicBezTo>
                  <a:pt x="22519" y="31663"/>
                  <a:pt x="40023" y="32102"/>
                  <a:pt x="40023" y="42358"/>
                </a:cubicBezTo>
              </a:path>
            </a:pathLst>
          </a:custGeom>
          <a:noFill/>
          <a:ln cap="flat" cmpd="sng" w="2857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