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</p:sldMasterIdLst>
  <p:notesMasterIdLst>
    <p:notesMasterId r:id="rId23"/>
  </p:notesMasterIdLst>
  <p:sldIdLst>
    <p:sldId id="256" r:id="rId2"/>
    <p:sldId id="313" r:id="rId3"/>
    <p:sldId id="302" r:id="rId4"/>
    <p:sldId id="301" r:id="rId5"/>
    <p:sldId id="295" r:id="rId6"/>
    <p:sldId id="272" r:id="rId7"/>
    <p:sldId id="296" r:id="rId8"/>
    <p:sldId id="292" r:id="rId9"/>
    <p:sldId id="293" r:id="rId10"/>
    <p:sldId id="283" r:id="rId11"/>
    <p:sldId id="297" r:id="rId12"/>
    <p:sldId id="285" r:id="rId13"/>
    <p:sldId id="303" r:id="rId14"/>
    <p:sldId id="307" r:id="rId15"/>
    <p:sldId id="304" r:id="rId16"/>
    <p:sldId id="314" r:id="rId17"/>
    <p:sldId id="305" r:id="rId18"/>
    <p:sldId id="309" r:id="rId19"/>
    <p:sldId id="306" r:id="rId20"/>
    <p:sldId id="312" r:id="rId21"/>
    <p:sldId id="291" r:id="rId22"/>
  </p:sldIdLst>
  <p:sldSz cx="9144000" cy="5143500" type="screen16x9"/>
  <p:notesSz cx="9144000" cy="6858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Intro" id="{F01DEDD1-EE0D-3048-A590-87D706415763}">
          <p14:sldIdLst>
            <p14:sldId id="256"/>
          </p14:sldIdLst>
        </p14:section>
        <p14:section name="Motivation" id="{280539FB-80EB-714D-8349-DBD789D2323F}">
          <p14:sldIdLst>
            <p14:sldId id="313"/>
            <p14:sldId id="302"/>
            <p14:sldId id="301"/>
            <p14:sldId id="295"/>
          </p14:sldIdLst>
        </p14:section>
        <p14:section name="Process" id="{68004484-7D83-CF4C-AAA1-310945277C13}">
          <p14:sldIdLst>
            <p14:sldId id="272"/>
          </p14:sldIdLst>
        </p14:section>
        <p14:section name="Aug. model of prep. activities" id="{40DF42D3-F832-9D4B-9A5F-8F26D0786243}">
          <p14:sldIdLst>
            <p14:sldId id="296"/>
            <p14:sldId id="292"/>
          </p14:sldIdLst>
        </p14:section>
        <p14:section name="Model-discrepancy taxonomy" id="{D6B450DC-52CD-2445-9B61-B3B0159E5FEA}">
          <p14:sldIdLst>
            <p14:sldId id="293"/>
            <p14:sldId id="283"/>
          </p14:sldIdLst>
        </p14:section>
        <p14:section name="Challenges in multi-tabe data integration" id="{5E9FC5D1-D312-1F4C-9767-D85CF258ED1C}">
          <p14:sldIdLst>
            <p14:sldId id="297"/>
            <p14:sldId id="285"/>
            <p14:sldId id="303"/>
            <p14:sldId id="307"/>
            <p14:sldId id="304"/>
            <p14:sldId id="314"/>
            <p14:sldId id="305"/>
            <p14:sldId id="309"/>
            <p14:sldId id="306"/>
            <p14:sldId id="312"/>
          </p14:sldIdLst>
        </p14:section>
        <p14:section name="Conclusion" id="{D6BA482D-4A19-9F47-A0E3-4FC20578F7EC}">
          <p14:sldIdLst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5" pos="3288" userDrawn="1">
          <p15:clr>
            <a:srgbClr val="A4A3A4"/>
          </p15:clr>
        </p15:guide>
        <p15:guide id="7" orient="horz" pos="4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7FC97F"/>
    <a:srgbClr val="87CEFA"/>
    <a:srgbClr val="DDDDDD"/>
    <a:srgbClr val="FABF6E"/>
    <a:srgbClr val="FAA0FA"/>
    <a:srgbClr val="D5A6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B6F454-48F3-2B45-9831-A8A22F5DAC03}" v="893" dt="2023-03-23T21:25:16.829"/>
  </p1510:revLst>
</p1510:revInfo>
</file>

<file path=ppt/tableStyles.xml><?xml version="1.0" encoding="utf-8"?>
<a:tblStyleLst xmlns:a="http://schemas.openxmlformats.org/drawingml/2006/main" def="{306FF0FC-ACEC-41A0-9CBF-02550E7B3D8D}">
  <a:tblStyle styleId="{306FF0FC-ACEC-41A0-9CBF-02550E7B3D8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54"/>
    <p:restoredTop sz="67551"/>
  </p:normalViewPr>
  <p:slideViewPr>
    <p:cSldViewPr snapToGrid="0">
      <p:cViewPr varScale="1">
        <p:scale>
          <a:sx n="106" d="100"/>
          <a:sy n="106" d="100"/>
        </p:scale>
        <p:origin x="1752" y="176"/>
      </p:cViewPr>
      <p:guideLst>
        <p:guide pos="3288"/>
        <p:guide orient="horz" pos="4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16f7db925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16f7db9252_0_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298450"/>
            <a:r>
              <a:rPr lang="en-CA" dirty="0">
                <a:effectLst/>
                <a:latin typeface="Helvetica" pitchFamily="2" charset="0"/>
              </a:rPr>
              <a:t>My name is Charles </a:t>
            </a:r>
            <a:r>
              <a:rPr lang="en-CA" dirty="0" err="1">
                <a:effectLst/>
                <a:latin typeface="Helvetica" pitchFamily="2" charset="0"/>
              </a:rPr>
              <a:t>Berret</a:t>
            </a:r>
            <a:r>
              <a:rPr lang="en-CA" dirty="0">
                <a:effectLst/>
                <a:latin typeface="Helvetica" pitchFamily="2" charset="0"/>
              </a:rPr>
              <a:t>, University of Linköping, Sweden</a:t>
            </a:r>
          </a:p>
          <a:p>
            <a:pPr marL="457200" indent="-298450"/>
            <a:r>
              <a:rPr lang="en-CA" dirty="0">
                <a:effectLst/>
                <a:latin typeface="Helvetica" pitchFamily="2" charset="0"/>
              </a:rPr>
              <a:t>I'm presenting Dirty Data in the Newsroom: Comparing Data Preparation in Journalism and Data Science </a:t>
            </a:r>
          </a:p>
          <a:p>
            <a:pPr marL="914400" lvl="1" indent="-298450"/>
            <a:r>
              <a:rPr lang="en-CA" dirty="0">
                <a:effectLst/>
                <a:latin typeface="Helvetica" pitchFamily="2" charset="0"/>
              </a:rPr>
              <a:t>On behalf of the first author, Stephen Kasica</a:t>
            </a:r>
          </a:p>
          <a:p>
            <a:pPr marL="1371600" lvl="2" indent="-298450"/>
            <a:r>
              <a:rPr lang="en-CA" dirty="0">
                <a:effectLst/>
                <a:latin typeface="Helvetica" pitchFamily="2" charset="0"/>
              </a:rPr>
              <a:t>Who could not attend in-person, waiting birth of second child.</a:t>
            </a:r>
          </a:p>
          <a:p>
            <a:pPr marL="457200" lvl="0" indent="-298450"/>
            <a:r>
              <a:rPr lang="en-CA" dirty="0">
                <a:effectLst/>
                <a:latin typeface="Helvetica" pitchFamily="2" charset="0"/>
              </a:rPr>
              <a:t>This is work in collaboration with Tamara </a:t>
            </a:r>
            <a:r>
              <a:rPr lang="en-CA" dirty="0" err="1">
                <a:effectLst/>
                <a:latin typeface="Helvetica" pitchFamily="2" charset="0"/>
              </a:rPr>
              <a:t>Munzner</a:t>
            </a:r>
            <a:r>
              <a:rPr lang="en-CA" dirty="0">
                <a:effectLst/>
                <a:latin typeface="Helvetica" pitchFamily="2" charset="0"/>
              </a:rPr>
              <a:t>, University of British Columbia, Canada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g201bc236d5a_0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7" name="Google Shape;1117;g201bc236d5a_0_83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298450"/>
            <a:r>
              <a:rPr lang="en-CA" dirty="0">
                <a:effectLst/>
                <a:latin typeface="Helvetica" pitchFamily="2" charset="0"/>
              </a:rPr>
              <a:t>We begin by considering data as a design artifact</a:t>
            </a:r>
          </a:p>
          <a:p>
            <a:pPr marL="914400" lvl="1" indent="-298450"/>
            <a:r>
              <a:rPr lang="en-CA" dirty="0">
                <a:effectLst/>
                <a:latin typeface="Helvetica" pitchFamily="2" charset="0"/>
              </a:rPr>
              <a:t>Hence, dirty data = discrepancies in mental models between data workers.</a:t>
            </a:r>
          </a:p>
          <a:p>
            <a:pPr marL="457200" lvl="0" indent="-298450"/>
            <a:r>
              <a:rPr lang="en-CA" dirty="0">
                <a:effectLst/>
                <a:latin typeface="Helvetica" pitchFamily="2" charset="0"/>
              </a:rPr>
              <a:t>We extend our issue analysis from the first two phases to incorporate issues from the database literature</a:t>
            </a:r>
          </a:p>
          <a:p>
            <a:pPr marL="914400" lvl="1" indent="-298450"/>
            <a:r>
              <a:rPr lang="en-CA" dirty="0">
                <a:effectLst/>
                <a:latin typeface="Helvetica" pitchFamily="2" charset="0"/>
              </a:rPr>
              <a:t>Analyzing 16 taxonomies on dirty data</a:t>
            </a:r>
          </a:p>
          <a:p>
            <a:pPr marL="914400" lvl="1" indent="-298450"/>
            <a:r>
              <a:rPr lang="en-CA" dirty="0">
                <a:effectLst/>
                <a:latin typeface="Helvetica" pitchFamily="2" charset="0"/>
              </a:rPr>
              <a:t>Clustering over 300 issues into 45 unique issues in this corpus.</a:t>
            </a:r>
          </a:p>
          <a:p>
            <a:pPr marL="457200" lvl="0" indent="-298450"/>
            <a:r>
              <a:rPr lang="en-CA" dirty="0">
                <a:effectLst/>
                <a:latin typeface="Helvetica" pitchFamily="2" charset="0"/>
              </a:rPr>
              <a:t>We combine this with our issue analysis of data scientists and data journalists to create a synthesis set of 60 data issues.</a:t>
            </a:r>
          </a:p>
          <a:p>
            <a:pPr marL="457200" lvl="0" indent="-298450"/>
            <a:r>
              <a:rPr lang="en-CA" dirty="0">
                <a:effectLst/>
                <a:latin typeface="Helvetica" pitchFamily="2" charset="0"/>
              </a:rPr>
              <a:t>We categorize these into a new model discrepancy taxonomy.</a:t>
            </a:r>
          </a:p>
          <a:p>
            <a:pPr marL="914400" lvl="1" indent="-298450"/>
            <a:r>
              <a:rPr lang="en-CA" dirty="0">
                <a:effectLst/>
                <a:latin typeface="Helvetica" pitchFamily="2" charset="0"/>
              </a:rPr>
              <a:t>And these categories exist on two axes: </a:t>
            </a:r>
          </a:p>
          <a:p>
            <a:pPr marL="1371600" lvl="2" indent="-298450"/>
            <a:r>
              <a:rPr lang="en-CA" dirty="0">
                <a:effectLst/>
                <a:latin typeface="Helvetica" pitchFamily="2" charset="0"/>
              </a:rPr>
              <a:t>First axis = data qualities.</a:t>
            </a:r>
          </a:p>
          <a:p>
            <a:pPr marL="1828800" lvl="3" indent="-298450"/>
            <a:r>
              <a:rPr lang="en-CA" dirty="0">
                <a:effectLst/>
                <a:latin typeface="Helvetica" pitchFamily="2" charset="0"/>
              </a:rPr>
              <a:t>We extend existing qualities, completeness and accuracy, with new qualities: </a:t>
            </a:r>
          </a:p>
          <a:p>
            <a:pPr marL="2286000" lvl="4" indent="-298450"/>
            <a:r>
              <a:rPr lang="en-CA" dirty="0">
                <a:effectLst/>
                <a:latin typeface="Helvetica" pitchFamily="2" charset="0"/>
              </a:rPr>
              <a:t>Form granularity, relation, and semantics.</a:t>
            </a:r>
          </a:p>
          <a:p>
            <a:pPr marL="1371600" lvl="2" indent="-298450"/>
            <a:r>
              <a:rPr lang="en-CA" dirty="0">
                <a:effectLst/>
                <a:latin typeface="Helvetica" pitchFamily="2" charset="0"/>
              </a:rPr>
              <a:t>Second axis = data objects </a:t>
            </a:r>
          </a:p>
          <a:p>
            <a:pPr marL="1828800" lvl="3" indent="-298450"/>
            <a:r>
              <a:rPr lang="en-CA" dirty="0">
                <a:effectLst/>
                <a:latin typeface="Helvetica" pitchFamily="2" charset="0"/>
              </a:rPr>
              <a:t>Includes: tables, attributes, items, and values.</a:t>
            </a:r>
          </a:p>
          <a:p>
            <a:pPr marL="457200" lvl="0" indent="-298450"/>
            <a:r>
              <a:rPr lang="en-CA" dirty="0">
                <a:effectLst/>
                <a:latin typeface="Helvetica" pitchFamily="2" charset="0"/>
              </a:rPr>
              <a:t>More details are provided in the paper.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CA" dirty="0">
                <a:effectLst/>
                <a:latin typeface="Helvetica" pitchFamily="2" charset="0"/>
              </a:rPr>
              <a:t>Our third contribution are challenges in multi table data integration.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CA" dirty="0">
              <a:effectLst/>
              <a:latin typeface="Helvetica" pitchFamily="2" charset="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CA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259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2166c9ff53d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0" name="Google Shape;1130;g2166c9ff53d_0_1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CA" b="1" dirty="0">
                <a:effectLst/>
                <a:latin typeface="Helvetica" pitchFamily="2" charset="0"/>
              </a:rPr>
              <a:t>Slide 12 [Start]</a:t>
            </a:r>
          </a:p>
          <a:p>
            <a:r>
              <a:rPr lang="en-CA" dirty="0">
                <a:effectLst/>
                <a:latin typeface="Helvetica" pitchFamily="2" charset="0"/>
              </a:rPr>
              <a:t>We classify the 69 data preparation nightmare stories journalists told us into four categories</a:t>
            </a:r>
          </a:p>
          <a:p>
            <a:pPr lvl="1"/>
            <a:r>
              <a:rPr lang="en-CA" dirty="0">
                <a:effectLst/>
                <a:latin typeface="Helvetica" pitchFamily="2" charset="0"/>
              </a:rPr>
              <a:t>Excluding six which do not fit into one of these categories.</a:t>
            </a:r>
          </a:p>
          <a:p>
            <a:pPr lvl="0"/>
            <a:r>
              <a:rPr lang="en-CA" dirty="0">
                <a:effectLst/>
                <a:latin typeface="Helvetica" pitchFamily="2" charset="0"/>
              </a:rPr>
              <a:t>These categories are important with regards to data work in general because they flip the script on integration's role within the overall preparation process</a:t>
            </a:r>
            <a:br>
              <a:rPr lang="en-CA" dirty="0">
                <a:effectLst/>
                <a:latin typeface="Helvetica" pitchFamily="2" charset="0"/>
              </a:rPr>
            </a:br>
            <a:endParaRPr lang="en-CA" dirty="0">
              <a:effectLst/>
              <a:latin typeface="Helvetica" pitchFamily="2" charset="0"/>
            </a:endParaRPr>
          </a:p>
          <a:p>
            <a:pPr marL="158750" indent="0">
              <a:buNone/>
            </a:pPr>
            <a:r>
              <a:rPr lang="en-CA" b="1" dirty="0">
                <a:effectLst/>
                <a:latin typeface="Helvetica" pitchFamily="2" charset="0"/>
              </a:rPr>
              <a:t>Slide 12.1 [Click]</a:t>
            </a:r>
            <a:endParaRPr lang="en-CA" dirty="0">
              <a:effectLst/>
              <a:latin typeface="Helvetica" pitchFamily="2" charset="0"/>
            </a:endParaRPr>
          </a:p>
          <a:p>
            <a:r>
              <a:rPr lang="en-CA" dirty="0">
                <a:effectLst/>
                <a:latin typeface="Helvetica" pitchFamily="2" charset="0"/>
              </a:rPr>
              <a:t>In data science integration is often viewed as a means to an end, often early in the process</a:t>
            </a:r>
          </a:p>
          <a:p>
            <a:pPr lvl="1"/>
            <a:r>
              <a:rPr lang="en-CA" dirty="0">
                <a:effectLst/>
                <a:latin typeface="Helvetica" pitchFamily="2" charset="0"/>
              </a:rPr>
              <a:t>These stories from data journalists treat integration as the end goal itself.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2166c9ff53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9" name="Google Shape;1159;g2166c9ff53d_0_7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298450"/>
            <a:r>
              <a:rPr lang="en-CA" dirty="0">
                <a:effectLst/>
                <a:latin typeface="Helvetica" pitchFamily="2" charset="0"/>
              </a:rPr>
              <a:t>Our first challenge is regional datasets, </a:t>
            </a:r>
          </a:p>
          <a:p>
            <a:pPr marL="914400" lvl="1" indent="-298450"/>
            <a:r>
              <a:rPr lang="en-CA" dirty="0">
                <a:effectLst/>
                <a:latin typeface="Helvetica" pitchFamily="2" charset="0"/>
              </a:rPr>
              <a:t>Comes from independent sources, publishing data on the same phenomena.</a:t>
            </a:r>
          </a:p>
        </p:txBody>
      </p:sp>
    </p:spTree>
    <p:extLst>
      <p:ext uri="{BB962C8B-B14F-4D97-AF65-F5344CB8AC3E}">
        <p14:creationId xmlns:p14="http://schemas.microsoft.com/office/powerpoint/2010/main" val="1609876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CA" dirty="0">
                <a:effectLst/>
                <a:latin typeface="Helvetica" pitchFamily="2" charset="0"/>
              </a:rPr>
              <a:t>One area where this challenges turns up is in reporting of use of force incidences by police officers in the United States.</a:t>
            </a:r>
          </a:p>
          <a:p>
            <a:pPr marL="457200" indent="-298450"/>
            <a:r>
              <a:rPr lang="en-CA" dirty="0">
                <a:effectLst/>
                <a:latin typeface="Helvetica" pitchFamily="2" charset="0"/>
              </a:rPr>
              <a:t>Journalists told us of analysis involving the 50 largest police departments in the United States</a:t>
            </a:r>
          </a:p>
          <a:p>
            <a:pPr marL="914400" lvl="1" indent="-298450"/>
            <a:r>
              <a:rPr lang="en-CA" dirty="0">
                <a:effectLst/>
                <a:latin typeface="Helvetica" pitchFamily="2" charset="0"/>
              </a:rPr>
              <a:t>Data preparation: involved integrating 50 often very different datasets from these individual police departments.</a:t>
            </a:r>
          </a:p>
        </p:txBody>
      </p:sp>
    </p:spTree>
    <p:extLst>
      <p:ext uri="{BB962C8B-B14F-4D97-AF65-F5344CB8AC3E}">
        <p14:creationId xmlns:p14="http://schemas.microsoft.com/office/powerpoint/2010/main" val="2425586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2166c9ff53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9" name="Google Shape;1159;g2166c9ff53d_0_7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298450"/>
            <a:r>
              <a:rPr lang="en-CA" dirty="0">
                <a:effectLst/>
                <a:latin typeface="Helvetica" pitchFamily="2" charset="0"/>
              </a:rPr>
              <a:t>Our second category is diachronic datasets</a:t>
            </a:r>
          </a:p>
          <a:p>
            <a:pPr marL="914400" lvl="1" indent="-298450"/>
            <a:r>
              <a:rPr lang="en-CA" dirty="0">
                <a:effectLst/>
                <a:latin typeface="Helvetica" pitchFamily="2" charset="0"/>
              </a:rPr>
              <a:t>Tables on the same phenomena that can change in subtle and significant ways over time.</a:t>
            </a:r>
          </a:p>
          <a:p>
            <a:pPr marL="457200" lvl="0" indent="-298450"/>
            <a:r>
              <a:rPr lang="en-CA" dirty="0">
                <a:effectLst/>
                <a:latin typeface="Helvetica" pitchFamily="2" charset="0"/>
              </a:rPr>
              <a:t>Multiple journalists told us about preparing employment data from the Bureau of Labor Statistics (USA).</a:t>
            </a:r>
          </a:p>
        </p:txBody>
      </p:sp>
    </p:spTree>
    <p:extLst>
      <p:ext uri="{BB962C8B-B14F-4D97-AF65-F5344CB8AC3E}">
        <p14:creationId xmlns:p14="http://schemas.microsoft.com/office/powerpoint/2010/main" val="36305406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CA" b="1" dirty="0">
                <a:effectLst/>
                <a:latin typeface="Helvetica" pitchFamily="2" charset="0"/>
              </a:rPr>
              <a:t>Slide 16 [Start]</a:t>
            </a:r>
          </a:p>
          <a:p>
            <a:r>
              <a:rPr lang="en-CA" dirty="0">
                <a:effectLst/>
                <a:latin typeface="Helvetica" pitchFamily="2" charset="0"/>
              </a:rPr>
              <a:t>One aspect of this challenge has been the value's definition changes over time.</a:t>
            </a:r>
            <a:br>
              <a:rPr lang="en-CA" dirty="0">
                <a:effectLst/>
                <a:latin typeface="Helvetica" pitchFamily="2" charset="0"/>
              </a:rPr>
            </a:br>
            <a:endParaRPr lang="en-CA" dirty="0">
              <a:effectLst/>
              <a:latin typeface="Helvetica" pitchFamily="2" charset="0"/>
            </a:endParaRPr>
          </a:p>
          <a:p>
            <a:pPr marL="158750" indent="0">
              <a:buNone/>
            </a:pPr>
            <a:r>
              <a:rPr lang="en-CA" b="1" dirty="0">
                <a:effectLst/>
                <a:latin typeface="Helvetica" pitchFamily="2" charset="0"/>
              </a:rPr>
              <a:t>Slide 16.1 [Click]</a:t>
            </a:r>
          </a:p>
          <a:p>
            <a:r>
              <a:rPr lang="en-CA" dirty="0">
                <a:effectLst/>
                <a:latin typeface="Helvetica" pitchFamily="2" charset="0"/>
              </a:rPr>
              <a:t>For example, a computer analyst in the 1980s </a:t>
            </a:r>
          </a:p>
          <a:p>
            <a:endParaRPr lang="en-CA" dirty="0">
              <a:effectLst/>
              <a:latin typeface="Helvetica" pitchFamily="2" charset="0"/>
            </a:endParaRPr>
          </a:p>
          <a:p>
            <a:pPr marL="158750" indent="0">
              <a:buNone/>
            </a:pPr>
            <a:r>
              <a:rPr lang="en-CA" b="1" dirty="0">
                <a:effectLst/>
                <a:latin typeface="Helvetica" pitchFamily="2" charset="0"/>
              </a:rPr>
              <a:t>Slide 16.2 [Click]</a:t>
            </a:r>
          </a:p>
          <a:p>
            <a:r>
              <a:rPr lang="en-CA" dirty="0">
                <a:effectLst/>
                <a:latin typeface="Helvetica" pitchFamily="2" charset="0"/>
              </a:rPr>
              <a:t>Isn't the same thing as a computer analyst today.</a:t>
            </a:r>
          </a:p>
          <a:p>
            <a:r>
              <a:rPr lang="en-CA" dirty="0">
                <a:effectLst/>
                <a:latin typeface="Helvetica" pitchFamily="2" charset="0"/>
              </a:rPr>
              <a:t>This issue can complicate over-time analysis.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83610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2166c9ff53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9" name="Google Shape;1159;g2166c9ff53d_0_7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dirty="0">
                <a:effectLst/>
                <a:latin typeface="Helvetica" pitchFamily="2" charset="0"/>
              </a:rPr>
              <a:t>Fragmented datasets are tables with different yet related items.</a:t>
            </a:r>
          </a:p>
        </p:txBody>
      </p:sp>
    </p:spTree>
    <p:extLst>
      <p:ext uri="{BB962C8B-B14F-4D97-AF65-F5344CB8AC3E}">
        <p14:creationId xmlns:p14="http://schemas.microsoft.com/office/powerpoint/2010/main" val="1943802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CA" b="1" dirty="0">
                <a:effectLst/>
                <a:latin typeface="Helvetica" pitchFamily="2" charset="0"/>
              </a:rPr>
              <a:t>Slide 18 [Start]</a:t>
            </a:r>
          </a:p>
          <a:p>
            <a:r>
              <a:rPr lang="en-CA" dirty="0">
                <a:effectLst/>
                <a:latin typeface="Helvetica" pitchFamily="2" charset="0"/>
              </a:rPr>
              <a:t>Coincidentally, multiple interviews touched on investigations of unpaid safety violations in coal mines</a:t>
            </a:r>
          </a:p>
          <a:p>
            <a:r>
              <a:rPr lang="en-CA" dirty="0">
                <a:effectLst/>
                <a:latin typeface="Helvetica" pitchFamily="2" charset="0"/>
              </a:rPr>
              <a:t>But linking safety violations to mine owners is not a straightforward task.</a:t>
            </a:r>
            <a:br>
              <a:rPr lang="en-CA" dirty="0">
                <a:effectLst/>
                <a:latin typeface="Helvetica" pitchFamily="2" charset="0"/>
              </a:rPr>
            </a:br>
            <a:endParaRPr lang="en-CA" dirty="0">
              <a:effectLst/>
              <a:latin typeface="Helvetica" pitchFamily="2" charset="0"/>
            </a:endParaRPr>
          </a:p>
          <a:p>
            <a:pPr marL="158750" indent="0">
              <a:buNone/>
            </a:pPr>
            <a:r>
              <a:rPr lang="en-CA" b="1" dirty="0">
                <a:effectLst/>
                <a:latin typeface="Helvetica" pitchFamily="2" charset="0"/>
              </a:rPr>
              <a:t>Slide 18.1 [Click]</a:t>
            </a:r>
          </a:p>
          <a:p>
            <a:r>
              <a:rPr lang="en-CA" dirty="0">
                <a:effectLst/>
                <a:latin typeface="Helvetica" pitchFamily="2" charset="0"/>
              </a:rPr>
              <a:t>Safety violations are often linked to data on mine locations.</a:t>
            </a:r>
            <a:br>
              <a:rPr lang="en-CA" dirty="0">
                <a:effectLst/>
                <a:latin typeface="Helvetica" pitchFamily="2" charset="0"/>
              </a:rPr>
            </a:br>
            <a:endParaRPr lang="en-CA" dirty="0">
              <a:effectLst/>
              <a:latin typeface="Helvetica" pitchFamily="2" charset="0"/>
            </a:endParaRPr>
          </a:p>
          <a:p>
            <a:pPr marL="158750" indent="0">
              <a:buNone/>
            </a:pPr>
            <a:r>
              <a:rPr lang="en-CA" b="1" dirty="0">
                <a:effectLst/>
                <a:latin typeface="Helvetica" pitchFamily="2" charset="0"/>
              </a:rPr>
              <a:t>Slide 18.2 [Click]</a:t>
            </a:r>
          </a:p>
          <a:p>
            <a:r>
              <a:rPr lang="en-CA" dirty="0">
                <a:effectLst/>
                <a:latin typeface="Helvetica" pitchFamily="2" charset="0"/>
              </a:rPr>
              <a:t>Mine locations are operated by mine operators</a:t>
            </a:r>
          </a:p>
          <a:p>
            <a:endParaRPr lang="en-CA" dirty="0">
              <a:effectLst/>
              <a:latin typeface="Helvetica" pitchFamily="2" charset="0"/>
            </a:endParaRPr>
          </a:p>
          <a:p>
            <a:pPr marL="158750" indent="0">
              <a:buNone/>
            </a:pPr>
            <a:r>
              <a:rPr lang="en-CA" b="1" dirty="0">
                <a:effectLst/>
                <a:latin typeface="Helvetica" pitchFamily="2" charset="0"/>
              </a:rPr>
              <a:t>Slide 18.3 [Click]</a:t>
            </a:r>
          </a:p>
          <a:p>
            <a:pPr marL="457200" indent="-298450"/>
            <a:r>
              <a:rPr lang="en-CA" dirty="0">
                <a:effectLst/>
                <a:latin typeface="Helvetica" pitchFamily="2" charset="0"/>
              </a:rPr>
              <a:t>Mine operators are employed by mine owners.</a:t>
            </a:r>
          </a:p>
          <a:p>
            <a:pPr marL="457200" indent="-298450"/>
            <a:r>
              <a:rPr lang="en-CA" dirty="0">
                <a:effectLst/>
                <a:latin typeface="Helvetica" pitchFamily="2" charset="0"/>
              </a:rPr>
              <a:t>These data sets need to be assembled carefully to support accurate and valid analysis.</a:t>
            </a:r>
          </a:p>
          <a:p>
            <a:pPr marL="457200" indent="-298450"/>
            <a:r>
              <a:rPr lang="en-CA" dirty="0">
                <a:effectLst/>
                <a:latin typeface="Helvetica" pitchFamily="2" charset="0"/>
              </a:rPr>
              <a:t>This work, in particular, is important because mine owners sometimes are prominent politicians.</a:t>
            </a:r>
          </a:p>
        </p:txBody>
      </p:sp>
    </p:spTree>
    <p:extLst>
      <p:ext uri="{BB962C8B-B14F-4D97-AF65-F5344CB8AC3E}">
        <p14:creationId xmlns:p14="http://schemas.microsoft.com/office/powerpoint/2010/main" val="3353257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2166c9ff53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9" name="Google Shape;1159;g2166c9ff53d_0_7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dirty="0">
                <a:effectLst/>
                <a:latin typeface="Helvetica" pitchFamily="2" charset="0"/>
              </a:rPr>
              <a:t>Disparate data sets are topically dissimilar and seemingly unrelated.</a:t>
            </a:r>
          </a:p>
        </p:txBody>
      </p:sp>
    </p:spTree>
    <p:extLst>
      <p:ext uri="{BB962C8B-B14F-4D97-AF65-F5344CB8AC3E}">
        <p14:creationId xmlns:p14="http://schemas.microsoft.com/office/powerpoint/2010/main" val="2354365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CA" dirty="0">
                <a:effectLst/>
                <a:latin typeface="Helvetica" pitchFamily="2" charset="0"/>
              </a:rPr>
              <a:t>Preparing data is often the most time consuming and tedious aspect of data work</a:t>
            </a:r>
          </a:p>
          <a:p>
            <a:pPr marL="914400" lvl="1" indent="-298450"/>
            <a:r>
              <a:rPr lang="en-CA" dirty="0">
                <a:effectLst/>
                <a:latin typeface="Helvetica" pitchFamily="2" charset="0"/>
              </a:rPr>
              <a:t>Includes: wrangling, cleaning, munging, and gathering data. </a:t>
            </a:r>
          </a:p>
          <a:p>
            <a:pPr marL="457200" lvl="0" indent="-298450"/>
            <a:r>
              <a:rPr lang="en-CA" dirty="0">
                <a:effectLst/>
                <a:latin typeface="Helvetica" pitchFamily="2" charset="0"/>
              </a:rPr>
              <a:t>Many researchers have studied this process among data scientists</a:t>
            </a:r>
          </a:p>
          <a:p>
            <a:pPr marL="914400" lvl="1" indent="-298450"/>
            <a:r>
              <a:rPr lang="en-CA" dirty="0">
                <a:effectLst/>
                <a:latin typeface="Helvetica" pitchFamily="2" charset="0"/>
              </a:rPr>
              <a:t>Can take up to 80% of a project's overall time.</a:t>
            </a:r>
          </a:p>
          <a:p>
            <a:pPr>
              <a:buFont typeface="Arial" panose="020B0604020202020204" pitchFamily="34" charset="0"/>
              <a:buChar char="•"/>
            </a:pPr>
            <a:endParaRPr lang="en-CA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2203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CA" b="1" dirty="0">
                <a:effectLst/>
                <a:latin typeface="Helvetica" pitchFamily="2" charset="0"/>
              </a:rPr>
              <a:t>Slide 20 [Start]</a:t>
            </a:r>
          </a:p>
          <a:p>
            <a:r>
              <a:rPr lang="en-CA" dirty="0">
                <a:effectLst/>
                <a:latin typeface="Helvetica" pitchFamily="2" charset="0"/>
              </a:rPr>
              <a:t>One powerful example of this challenge involves one participant covering the opioid epidemic</a:t>
            </a:r>
            <a:br>
              <a:rPr lang="en-CA" dirty="0">
                <a:effectLst/>
                <a:latin typeface="Helvetica" pitchFamily="2" charset="0"/>
              </a:rPr>
            </a:br>
            <a:endParaRPr lang="en-CA" dirty="0">
              <a:effectLst/>
              <a:latin typeface="Helvetica" pitchFamily="2" charset="0"/>
            </a:endParaRPr>
          </a:p>
          <a:p>
            <a:pPr marL="158750" indent="0">
              <a:buNone/>
            </a:pPr>
            <a:r>
              <a:rPr lang="en-CA" b="1" dirty="0">
                <a:effectLst/>
                <a:latin typeface="Helvetica" pitchFamily="2" charset="0"/>
              </a:rPr>
              <a:t>Slide 20.1 [Click]</a:t>
            </a:r>
          </a:p>
          <a:p>
            <a:r>
              <a:rPr lang="en-CA" dirty="0">
                <a:effectLst/>
                <a:latin typeface="Helvetica" pitchFamily="2" charset="0"/>
              </a:rPr>
              <a:t>By taking data that contained individual state health care workers </a:t>
            </a:r>
            <a:br>
              <a:rPr lang="en-CA" dirty="0">
                <a:effectLst/>
                <a:latin typeface="Helvetica" pitchFamily="2" charset="0"/>
              </a:rPr>
            </a:br>
            <a:endParaRPr lang="en-CA" dirty="0">
              <a:effectLst/>
              <a:latin typeface="Helvetica" pitchFamily="2" charset="0"/>
            </a:endParaRPr>
          </a:p>
          <a:p>
            <a:pPr marL="158750" indent="0">
              <a:buNone/>
            </a:pPr>
            <a:r>
              <a:rPr lang="en-CA" b="1" dirty="0">
                <a:effectLst/>
                <a:latin typeface="Helvetica" pitchFamily="2" charset="0"/>
              </a:rPr>
              <a:t>Slide 20.2 [Click]</a:t>
            </a:r>
          </a:p>
          <a:p>
            <a:r>
              <a:rPr lang="en-CA" dirty="0">
                <a:effectLst/>
                <a:latin typeface="Helvetica" pitchFamily="2" charset="0"/>
              </a:rPr>
              <a:t>And a separate data set on statewide deaths.</a:t>
            </a:r>
            <a:br>
              <a:rPr lang="en-CA" dirty="0">
                <a:effectLst/>
                <a:latin typeface="Helvetica" pitchFamily="2" charset="0"/>
              </a:rPr>
            </a:br>
            <a:endParaRPr lang="en-CA" dirty="0">
              <a:effectLst/>
              <a:latin typeface="Helvetica" pitchFamily="2" charset="0"/>
            </a:endParaRPr>
          </a:p>
          <a:p>
            <a:pPr marL="158750" indent="0">
              <a:buNone/>
            </a:pPr>
            <a:r>
              <a:rPr lang="en-CA" b="1" dirty="0">
                <a:effectLst/>
                <a:latin typeface="Helvetica" pitchFamily="2" charset="0"/>
              </a:rPr>
              <a:t>Slide 20.3 [Click]</a:t>
            </a:r>
          </a:p>
          <a:p>
            <a:r>
              <a:rPr lang="en-CA" dirty="0">
                <a:effectLst/>
                <a:latin typeface="Helvetica" pitchFamily="2" charset="0"/>
              </a:rPr>
              <a:t>This journalist was able to match entities by name </a:t>
            </a:r>
          </a:p>
          <a:p>
            <a:pPr lvl="1"/>
            <a:r>
              <a:rPr lang="en-CA" dirty="0">
                <a:effectLst/>
                <a:latin typeface="Helvetica" pitchFamily="2" charset="0"/>
              </a:rPr>
              <a:t>In order to identify health care workers who died of opioid overdoses.</a:t>
            </a:r>
            <a:br>
              <a:rPr lang="en-CA" dirty="0">
                <a:effectLst/>
                <a:latin typeface="Helvetica" pitchFamily="2" charset="0"/>
              </a:rPr>
            </a:br>
            <a:endParaRPr lang="en-CA" dirty="0">
              <a:effectLst/>
              <a:latin typeface="Helvetica" pitchFamily="2" charset="0"/>
            </a:endParaRPr>
          </a:p>
          <a:p>
            <a:pPr marL="158750" indent="0">
              <a:buNone/>
            </a:pPr>
            <a:r>
              <a:rPr lang="en-CA" b="1" dirty="0">
                <a:effectLst/>
                <a:latin typeface="Helvetica" pitchFamily="2" charset="0"/>
              </a:rPr>
              <a:t>Slide 20.4 [Click]</a:t>
            </a:r>
          </a:p>
          <a:p>
            <a:r>
              <a:rPr lang="en-CA" dirty="0">
                <a:effectLst/>
                <a:latin typeface="Helvetica" pitchFamily="2" charset="0"/>
              </a:rPr>
              <a:t>In this case, data work provided leads that the journalist followed up with using traditional news gathering techniques.</a:t>
            </a:r>
          </a:p>
        </p:txBody>
      </p:sp>
    </p:spTree>
    <p:extLst>
      <p:ext uri="{BB962C8B-B14F-4D97-AF65-F5344CB8AC3E}">
        <p14:creationId xmlns:p14="http://schemas.microsoft.com/office/powerpoint/2010/main" val="18824754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21c1edb0091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21c1edb0091_0_15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298450"/>
            <a:r>
              <a:rPr lang="en-CA" dirty="0">
                <a:effectLst/>
                <a:latin typeface="Helvetica" pitchFamily="2" charset="0"/>
              </a:rPr>
              <a:t>We compare how journalists and data scientists prepare raw data.</a:t>
            </a:r>
          </a:p>
          <a:p>
            <a:pPr marL="457200" indent="-298450"/>
            <a:r>
              <a:rPr lang="en-CA" dirty="0">
                <a:effectLst/>
                <a:latin typeface="Helvetica" pitchFamily="2" charset="0"/>
              </a:rPr>
              <a:t>We have three contributions:</a:t>
            </a:r>
          </a:p>
          <a:p>
            <a:pPr marL="914400" lvl="1" indent="-298450"/>
            <a:r>
              <a:rPr lang="en-CA" dirty="0">
                <a:effectLst/>
                <a:latin typeface="Helvetica" pitchFamily="2" charset="0"/>
              </a:rPr>
              <a:t>An augmented model of preparation activities</a:t>
            </a:r>
          </a:p>
          <a:p>
            <a:pPr marL="1371600" lvl="2" indent="-298450"/>
            <a:r>
              <a:rPr lang="en-CA" dirty="0">
                <a:effectLst/>
                <a:latin typeface="Helvetica" pitchFamily="2" charset="0"/>
              </a:rPr>
              <a:t>We find that data scientists and data journalists have a lot in common.</a:t>
            </a:r>
          </a:p>
          <a:p>
            <a:pPr marL="1371600" lvl="2" indent="-298450"/>
            <a:r>
              <a:rPr lang="en-CA" dirty="0">
                <a:effectLst/>
                <a:latin typeface="Helvetica" pitchFamily="2" charset="0"/>
              </a:rPr>
              <a:t>Hope this finding encourages future research to embrace a more pluralistic definition of data science worker by including data journalists.</a:t>
            </a:r>
          </a:p>
          <a:p>
            <a:pPr marL="914400" lvl="1" indent="-298450"/>
            <a:r>
              <a:rPr lang="en-CA" dirty="0">
                <a:effectLst/>
                <a:latin typeface="Helvetica" pitchFamily="2" charset="0"/>
              </a:rPr>
              <a:t>A new model discrepancy taxonomy for dirty data</a:t>
            </a:r>
          </a:p>
          <a:p>
            <a:pPr marL="1371600" lvl="2" indent="-298450"/>
            <a:r>
              <a:rPr lang="en-CA" dirty="0">
                <a:effectLst/>
                <a:latin typeface="Helvetica" pitchFamily="2" charset="0"/>
              </a:rPr>
              <a:t>Which frames existing issues in a novel way that better matches how end users think about their data.</a:t>
            </a:r>
          </a:p>
          <a:p>
            <a:pPr marL="914400" lvl="1" indent="-298450"/>
            <a:r>
              <a:rPr lang="en-CA" dirty="0">
                <a:effectLst/>
                <a:latin typeface="Helvetica" pitchFamily="2" charset="0"/>
              </a:rPr>
              <a:t>We identify four challenges in multi-table integration</a:t>
            </a:r>
          </a:p>
          <a:p>
            <a:pPr marL="1371600" lvl="2" indent="-298450"/>
            <a:r>
              <a:rPr lang="en-CA" dirty="0">
                <a:effectLst/>
                <a:latin typeface="Helvetica" pitchFamily="2" charset="0"/>
              </a:rPr>
              <a:t>which itself challenges the model for how data integration fits within the overall preparation process.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CA" dirty="0">
                <a:effectLst/>
                <a:latin typeface="Helvetica" pitchFamily="2" charset="0"/>
              </a:rPr>
              <a:t>Today, journalists are increasingly turning to data as a source to: </a:t>
            </a:r>
          </a:p>
          <a:p>
            <a:pPr marL="914400" lvl="1" indent="-298450"/>
            <a:r>
              <a:rPr lang="en-CA" dirty="0">
                <a:effectLst/>
                <a:latin typeface="Helvetica" pitchFamily="2" charset="0"/>
              </a:rPr>
              <a:t>Deliver the day's news in a new way</a:t>
            </a:r>
          </a:p>
          <a:p>
            <a:pPr marL="914400" lvl="1" indent="-298450"/>
            <a:r>
              <a:rPr lang="en-CA" dirty="0">
                <a:effectLst/>
                <a:latin typeface="Helvetica" pitchFamily="2" charset="0"/>
              </a:rPr>
              <a:t>Support investigations in ways that traditional news-gathering techniques cannot</a:t>
            </a:r>
          </a:p>
          <a:p>
            <a:pPr marL="457200" lvl="0" indent="-298450"/>
            <a:r>
              <a:rPr lang="en-CA" dirty="0">
                <a:effectLst/>
                <a:latin typeface="Helvetica" pitchFamily="2" charset="0"/>
              </a:rPr>
              <a:t>The field of journalism has historically gone through many quantitative turns</a:t>
            </a:r>
          </a:p>
          <a:p>
            <a:pPr marL="914400" lvl="1" indent="-298450"/>
            <a:r>
              <a:rPr lang="en-CA" dirty="0">
                <a:effectLst/>
                <a:latin typeface="Helvetica" pitchFamily="2" charset="0"/>
              </a:rPr>
              <a:t>The work today falls under the genre of data journalism</a:t>
            </a:r>
          </a:p>
          <a:p>
            <a:pPr>
              <a:buFont typeface="Arial" panose="020B0604020202020204" pitchFamily="34" charset="0"/>
              <a:buChar char="•"/>
            </a:pPr>
            <a:endParaRPr lang="en-CA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497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CA" dirty="0">
                <a:effectLst/>
                <a:latin typeface="Helvetica" pitchFamily="2" charset="0"/>
              </a:rPr>
              <a:t>Compared to data scientists, not much is known about how these data journalists prepare data. </a:t>
            </a:r>
          </a:p>
          <a:p>
            <a:pPr marL="457200" indent="-298450"/>
            <a:r>
              <a:rPr lang="en-CA" dirty="0">
                <a:effectLst/>
                <a:latin typeface="Helvetica" pitchFamily="2" charset="0"/>
              </a:rPr>
              <a:t>But data journalists use many of the same tools from the data science community</a:t>
            </a:r>
          </a:p>
          <a:p>
            <a:pPr marL="914400" lvl="1" indent="-298450"/>
            <a:r>
              <a:rPr lang="en-CA" dirty="0">
                <a:effectLst/>
                <a:latin typeface="Helvetica" pitchFamily="2" charset="0"/>
              </a:rPr>
              <a:t>e.g. Python, R, </a:t>
            </a:r>
            <a:r>
              <a:rPr lang="en-CA" dirty="0" err="1">
                <a:effectLst/>
                <a:latin typeface="Helvetica" pitchFamily="2" charset="0"/>
              </a:rPr>
              <a:t>Jupyter</a:t>
            </a:r>
            <a:r>
              <a:rPr lang="en-CA" dirty="0">
                <a:effectLst/>
                <a:latin typeface="Helvetica" pitchFamily="2" charset="0"/>
              </a:rPr>
              <a:t> notebooks</a:t>
            </a:r>
          </a:p>
        </p:txBody>
      </p:sp>
    </p:spTree>
    <p:extLst>
      <p:ext uri="{BB962C8B-B14F-4D97-AF65-F5344CB8AC3E}">
        <p14:creationId xmlns:p14="http://schemas.microsoft.com/office/powerpoint/2010/main" val="2706936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effectLst/>
                <a:latin typeface="Helvetica" pitchFamily="2" charset="0"/>
              </a:rPr>
              <a:t>Our study seeks to understand how closely the abundant research on data preparation activities</a:t>
            </a:r>
          </a:p>
        </p:txBody>
      </p:sp>
    </p:spTree>
    <p:extLst>
      <p:ext uri="{BB962C8B-B14F-4D97-AF65-F5344CB8AC3E}">
        <p14:creationId xmlns:p14="http://schemas.microsoft.com/office/powerpoint/2010/main" val="3078606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21c1edb0091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21c1edb0091_0_19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CA" b="1" dirty="0">
                <a:effectLst/>
                <a:latin typeface="Helvetica" pitchFamily="2" charset="0"/>
              </a:rPr>
              <a:t>Slide 6.0 [On start]</a:t>
            </a:r>
          </a:p>
          <a:p>
            <a:pPr marL="457200" indent="-298450"/>
            <a:r>
              <a:rPr lang="en-CA" dirty="0">
                <a:effectLst/>
                <a:latin typeface="Helvetica" pitchFamily="2" charset="0"/>
              </a:rPr>
              <a:t>Study = four phases</a:t>
            </a:r>
            <a:br>
              <a:rPr lang="en-CA" dirty="0">
                <a:effectLst/>
                <a:latin typeface="Helvetica" pitchFamily="2" charset="0"/>
              </a:rPr>
            </a:br>
            <a:endParaRPr lang="en-CA" dirty="0">
              <a:effectLst/>
              <a:latin typeface="Helvetica" pitchFamily="2" charset="0"/>
            </a:endParaRPr>
          </a:p>
          <a:p>
            <a:pPr marL="158750" indent="0">
              <a:buNone/>
            </a:pPr>
            <a:r>
              <a:rPr lang="en-CA" b="1" dirty="0">
                <a:effectLst/>
                <a:latin typeface="Helvetica" pitchFamily="2" charset="0"/>
              </a:rPr>
              <a:t>Slide 6.1 (Phase 1) [Click]</a:t>
            </a:r>
            <a:endParaRPr lang="en-CA" dirty="0">
              <a:effectLst/>
              <a:latin typeface="Helvetica" pitchFamily="2" charset="0"/>
            </a:endParaRPr>
          </a:p>
          <a:p>
            <a:pPr marL="457200" indent="-298450"/>
            <a:r>
              <a:rPr lang="en-CA" dirty="0">
                <a:effectLst/>
                <a:latin typeface="Helvetica" pitchFamily="2" charset="0"/>
              </a:rPr>
              <a:t>We analyze 16 research papers documenting the workflows of data science workers</a:t>
            </a:r>
          </a:p>
          <a:p>
            <a:pPr marL="914400" lvl="1" indent="-298450"/>
            <a:r>
              <a:rPr lang="en-CA" dirty="0">
                <a:effectLst/>
                <a:latin typeface="Helvetica" pitchFamily="2" charset="0"/>
              </a:rPr>
              <a:t>These were identified in related work, a systematic literature review of this area.</a:t>
            </a:r>
          </a:p>
          <a:p>
            <a:pPr marL="158750" indent="0">
              <a:buNone/>
            </a:pPr>
            <a:endParaRPr lang="en-CA" dirty="0">
              <a:effectLst/>
              <a:latin typeface="Helvetica" pitchFamily="2" charset="0"/>
            </a:endParaRPr>
          </a:p>
          <a:p>
            <a:pPr marL="158750" indent="0">
              <a:buNone/>
            </a:pPr>
            <a:r>
              <a:rPr lang="en-CA" b="1" dirty="0">
                <a:effectLst/>
                <a:latin typeface="Helvetica" pitchFamily="2" charset="0"/>
              </a:rPr>
              <a:t>Slide 6.1.1 (Phase 1) [Click]</a:t>
            </a:r>
            <a:endParaRPr lang="en-CA" dirty="0">
              <a:effectLst/>
              <a:latin typeface="Helvetica" pitchFamily="2" charset="0"/>
            </a:endParaRPr>
          </a:p>
          <a:p>
            <a:pPr marL="457200" indent="-298450"/>
            <a:r>
              <a:rPr lang="en-CA" dirty="0">
                <a:effectLst/>
                <a:latin typeface="Helvetica" pitchFamily="2" charset="0"/>
              </a:rPr>
              <a:t>We perform thematic analysis on these accounts of data preparation in data science </a:t>
            </a:r>
            <a:r>
              <a:rPr lang="en-CA" dirty="0" err="1">
                <a:effectLst/>
                <a:latin typeface="Helvetica" pitchFamily="2" charset="0"/>
              </a:rPr>
              <a:t>w.r.t</a:t>
            </a:r>
            <a:r>
              <a:rPr lang="en-CA" dirty="0">
                <a:effectLst/>
                <a:latin typeface="Helvetica" pitchFamily="2" charset="0"/>
              </a:rPr>
              <a:t>:</a:t>
            </a:r>
          </a:p>
          <a:p>
            <a:pPr marL="914400" lvl="1" indent="-298450"/>
            <a:r>
              <a:rPr lang="en-CA" dirty="0">
                <a:effectLst/>
                <a:latin typeface="Helvetica" pitchFamily="2" charset="0"/>
              </a:rPr>
              <a:t>Underlying data issues that prohibit analysis</a:t>
            </a:r>
          </a:p>
          <a:p>
            <a:pPr marL="914400" lvl="1" indent="-298450"/>
            <a:r>
              <a:rPr lang="en-CA" dirty="0">
                <a:effectLst/>
                <a:latin typeface="Helvetica" pitchFamily="2" charset="0"/>
              </a:rPr>
              <a:t>Activities data science workers performed to address these issues</a:t>
            </a:r>
            <a:br>
              <a:rPr lang="en-CA" dirty="0">
                <a:effectLst/>
                <a:latin typeface="Helvetica" pitchFamily="2" charset="0"/>
              </a:rPr>
            </a:br>
            <a:endParaRPr lang="en-CA" dirty="0">
              <a:effectLst/>
              <a:latin typeface="Helvetica" pitchFamily="2" charset="0"/>
            </a:endParaRPr>
          </a:p>
          <a:p>
            <a:pPr marL="158750" indent="0">
              <a:buNone/>
            </a:pPr>
            <a:r>
              <a:rPr lang="en-CA" b="1" dirty="0">
                <a:effectLst/>
                <a:latin typeface="Helvetica" pitchFamily="2" charset="0"/>
              </a:rPr>
              <a:t>Slide 6.2 (Phase 2) [Click]</a:t>
            </a:r>
            <a:endParaRPr lang="en-CA" dirty="0">
              <a:effectLst/>
              <a:latin typeface="Helvetica" pitchFamily="2" charset="0"/>
            </a:endParaRPr>
          </a:p>
          <a:p>
            <a:pPr marL="457200" indent="-298450"/>
            <a:r>
              <a:rPr lang="en-CA" dirty="0">
                <a:effectLst/>
                <a:latin typeface="Helvetica" pitchFamily="2" charset="0"/>
              </a:rPr>
              <a:t>We interview 36 data journalists about their data preparation practices</a:t>
            </a:r>
            <a:br>
              <a:rPr lang="en-CA" dirty="0">
                <a:effectLst/>
                <a:latin typeface="Helvetica" pitchFamily="2" charset="0"/>
              </a:rPr>
            </a:br>
            <a:endParaRPr lang="en-CA" dirty="0">
              <a:effectLst/>
              <a:latin typeface="Helvetica" pitchFamily="2" charset="0"/>
            </a:endParaRPr>
          </a:p>
          <a:p>
            <a:pPr marL="158750" indent="0">
              <a:buNone/>
            </a:pPr>
            <a:r>
              <a:rPr lang="en-CA" b="1" dirty="0">
                <a:effectLst/>
                <a:latin typeface="Helvetica" pitchFamily="2" charset="0"/>
              </a:rPr>
              <a:t>Slide 6.2.1 (Phase 2) [Click]</a:t>
            </a:r>
            <a:endParaRPr lang="en-CA" dirty="0">
              <a:effectLst/>
              <a:latin typeface="Helvetica" pitchFamily="2" charset="0"/>
            </a:endParaRPr>
          </a:p>
          <a:p>
            <a:pPr marL="457200" indent="-298450"/>
            <a:r>
              <a:rPr lang="en-CA" dirty="0">
                <a:effectLst/>
                <a:latin typeface="Helvetica" pitchFamily="2" charset="0"/>
              </a:rPr>
              <a:t>We perform thematic analysis on these transcripts</a:t>
            </a:r>
          </a:p>
          <a:p>
            <a:pPr marL="914400" lvl="1" indent="-298450"/>
            <a:r>
              <a:rPr lang="en-CA" dirty="0">
                <a:effectLst/>
                <a:latin typeface="Helvetica" pitchFamily="2" charset="0"/>
              </a:rPr>
              <a:t>Coding for issues and activities</a:t>
            </a:r>
          </a:p>
          <a:p>
            <a:pPr marL="457200" lvl="0" indent="-298450"/>
            <a:r>
              <a:rPr lang="en-CA" dirty="0">
                <a:effectLst/>
                <a:latin typeface="Helvetica" pitchFamily="2" charset="0"/>
              </a:rPr>
              <a:t>This method follows hybrid thematic analysis that combines both a deductive and inductive approaches</a:t>
            </a:r>
          </a:p>
          <a:p>
            <a:pPr marL="914400" lvl="1" indent="-298450"/>
            <a:r>
              <a:rPr lang="en-CA" dirty="0">
                <a:effectLst/>
                <a:latin typeface="Helvetica" pitchFamily="2" charset="0"/>
              </a:rPr>
              <a:t>Apply data science (a priori) codes from phase 1 when appropriate</a:t>
            </a:r>
          </a:p>
          <a:p>
            <a:pPr marL="914400" lvl="1" indent="-298450"/>
            <a:r>
              <a:rPr lang="en-CA" dirty="0">
                <a:effectLst/>
                <a:latin typeface="Helvetica" pitchFamily="2" charset="0"/>
              </a:rPr>
              <a:t>Generate new data journalism (a posteriori) codes from the interview data</a:t>
            </a:r>
          </a:p>
          <a:p>
            <a:pPr marL="457200" lvl="0" indent="-298450"/>
            <a:r>
              <a:rPr lang="en-CA" dirty="0">
                <a:effectLst/>
                <a:latin typeface="Helvetica" pitchFamily="2" charset="0"/>
              </a:rPr>
              <a:t>Hybrid thematic analysis provides a way to compare and contrast these two groups</a:t>
            </a:r>
          </a:p>
          <a:p>
            <a:pPr marL="914400" lvl="1" indent="-298450"/>
            <a:r>
              <a:rPr lang="en-CA" dirty="0">
                <a:effectLst/>
                <a:latin typeface="Helvetica" pitchFamily="2" charset="0"/>
              </a:rPr>
              <a:t>Grounded in a qualitative methodological framework</a:t>
            </a:r>
            <a:br>
              <a:rPr lang="en-CA" dirty="0">
                <a:effectLst/>
                <a:latin typeface="Helvetica" pitchFamily="2" charset="0"/>
              </a:rPr>
            </a:br>
            <a:endParaRPr lang="en-CA" dirty="0">
              <a:effectLst/>
              <a:latin typeface="Helvetica" pitchFamily="2" charset="0"/>
            </a:endParaRPr>
          </a:p>
          <a:p>
            <a:pPr marL="158750" indent="0">
              <a:buNone/>
            </a:pPr>
            <a:r>
              <a:rPr lang="en-CA" b="1" dirty="0">
                <a:effectLst/>
                <a:latin typeface="Helvetica" pitchFamily="2" charset="0"/>
              </a:rPr>
              <a:t>Slide 6.2.2 (Phase 2) [Click]</a:t>
            </a:r>
            <a:endParaRPr lang="en-CA" dirty="0">
              <a:effectLst/>
              <a:latin typeface="Helvetica" pitchFamily="2" charset="0"/>
            </a:endParaRPr>
          </a:p>
          <a:p>
            <a:pPr marL="457200" indent="-298450"/>
            <a:r>
              <a:rPr lang="en-CA" dirty="0">
                <a:effectLst/>
                <a:latin typeface="Helvetica" pitchFamily="2" charset="0"/>
              </a:rPr>
              <a:t>Our analysis of activities lead to our first contribution:</a:t>
            </a:r>
          </a:p>
          <a:p>
            <a:pPr marL="914400" lvl="1" indent="-298450"/>
            <a:r>
              <a:rPr lang="en-CA" dirty="0">
                <a:effectLst/>
                <a:latin typeface="Helvetica" pitchFamily="2" charset="0"/>
              </a:rPr>
              <a:t>An augmented model of preparation activities</a:t>
            </a:r>
            <a:br>
              <a:rPr lang="en-CA" dirty="0">
                <a:effectLst/>
                <a:latin typeface="Helvetica" pitchFamily="2" charset="0"/>
              </a:rPr>
            </a:br>
            <a:endParaRPr lang="en-CA" dirty="0">
              <a:effectLst/>
              <a:latin typeface="Helvetica" pitchFamily="2" charset="0"/>
            </a:endParaRPr>
          </a:p>
          <a:p>
            <a:pPr marL="158750" indent="0">
              <a:buNone/>
            </a:pPr>
            <a:r>
              <a:rPr lang="en-CA" b="1" dirty="0">
                <a:effectLst/>
                <a:latin typeface="Helvetica" pitchFamily="2" charset="0"/>
              </a:rPr>
              <a:t>Slide 6.3 (Phase 3) [Click]</a:t>
            </a:r>
            <a:endParaRPr lang="en-CA" dirty="0">
              <a:effectLst/>
              <a:latin typeface="Helvetica" pitchFamily="2" charset="0"/>
            </a:endParaRPr>
          </a:p>
          <a:p>
            <a:pPr marL="457200" indent="-298450"/>
            <a:r>
              <a:rPr lang="en-CA" dirty="0">
                <a:effectLst/>
                <a:latin typeface="Helvetica" pitchFamily="2" charset="0"/>
              </a:rPr>
              <a:t>But we felt our issue analysis was incomplete</a:t>
            </a:r>
          </a:p>
          <a:p>
            <a:pPr marL="914400" lvl="1" indent="-298450"/>
            <a:r>
              <a:rPr lang="en-CA" dirty="0">
                <a:effectLst/>
                <a:latin typeface="Helvetica" pitchFamily="2" charset="0"/>
              </a:rPr>
              <a:t>A high number of a priori codes singled the data science issues did not match up well with data journalism issues.</a:t>
            </a:r>
          </a:p>
          <a:p>
            <a:pPr marL="457200" lvl="0" indent="-298450"/>
            <a:r>
              <a:rPr lang="en-CA" dirty="0">
                <a:effectLst/>
                <a:latin typeface="Helvetica" pitchFamily="2" charset="0"/>
              </a:rPr>
              <a:t>We consult a third source: 16 taxonomies and dirty data </a:t>
            </a:r>
          </a:p>
          <a:p>
            <a:pPr marL="914400" lvl="1" indent="-298450"/>
            <a:r>
              <a:rPr lang="en-CA" dirty="0">
                <a:effectLst/>
                <a:latin typeface="Helvetica" pitchFamily="2" charset="0"/>
              </a:rPr>
              <a:t>Published in the research literature on databases</a:t>
            </a:r>
            <a:br>
              <a:rPr lang="en-CA" dirty="0">
                <a:effectLst/>
                <a:latin typeface="Helvetica" pitchFamily="2" charset="0"/>
              </a:rPr>
            </a:br>
            <a:endParaRPr lang="en-CA" dirty="0">
              <a:effectLst/>
              <a:latin typeface="Helvetica" pitchFamily="2" charset="0"/>
            </a:endParaRPr>
          </a:p>
          <a:p>
            <a:pPr marL="158750" indent="0">
              <a:buNone/>
            </a:pPr>
            <a:r>
              <a:rPr lang="en-CA" b="1" dirty="0">
                <a:effectLst/>
                <a:latin typeface="Helvetica" pitchFamily="2" charset="0"/>
              </a:rPr>
              <a:t>Slide 6.3.1 (Phase 3) [Click]</a:t>
            </a:r>
            <a:endParaRPr lang="en-CA" dirty="0">
              <a:effectLst/>
              <a:latin typeface="Helvetica" pitchFamily="2" charset="0"/>
            </a:endParaRPr>
          </a:p>
          <a:p>
            <a:pPr marL="457200" indent="-298450"/>
            <a:r>
              <a:rPr lang="en-CA" dirty="0">
                <a:effectLst/>
                <a:latin typeface="Helvetica" pitchFamily="2" charset="0"/>
              </a:rPr>
              <a:t>We reflect and synthesize on these issues </a:t>
            </a:r>
          </a:p>
          <a:p>
            <a:pPr marL="914400" lvl="1" indent="-298450"/>
            <a:r>
              <a:rPr lang="en-CA" dirty="0">
                <a:effectLst/>
                <a:latin typeface="Helvetica" pitchFamily="2" charset="0"/>
              </a:rPr>
              <a:t>From data science, data journalism and data quality research </a:t>
            </a:r>
          </a:p>
          <a:p>
            <a:pPr marL="457200" lvl="0" indent="-298450"/>
            <a:r>
              <a:rPr lang="en-CA" dirty="0">
                <a:effectLst/>
                <a:latin typeface="Helvetica" pitchFamily="2" charset="0"/>
              </a:rPr>
              <a:t>We Identify 60 distinct data issues</a:t>
            </a:r>
          </a:p>
          <a:p>
            <a:pPr marL="158750" indent="0">
              <a:buNone/>
            </a:pPr>
            <a:endParaRPr lang="en-CA" dirty="0">
              <a:effectLst/>
              <a:latin typeface="Helvetica" pitchFamily="2" charset="0"/>
            </a:endParaRPr>
          </a:p>
          <a:p>
            <a:pPr marL="158750" indent="0">
              <a:buNone/>
            </a:pPr>
            <a:r>
              <a:rPr lang="en-CA" b="1" dirty="0">
                <a:effectLst/>
                <a:latin typeface="Helvetica" pitchFamily="2" charset="0"/>
              </a:rPr>
              <a:t>Slide 6.3.2 (Phase 3) [Click]</a:t>
            </a:r>
            <a:endParaRPr lang="en-CA" dirty="0">
              <a:effectLst/>
              <a:latin typeface="Helvetica" pitchFamily="2" charset="0"/>
            </a:endParaRPr>
          </a:p>
          <a:p>
            <a:pPr marL="457200" indent="-298450"/>
            <a:r>
              <a:rPr lang="en-CA" dirty="0">
                <a:effectLst/>
                <a:latin typeface="Helvetica" pitchFamily="2" charset="0"/>
              </a:rPr>
              <a:t>We categorize these 60 issues into our second contribution</a:t>
            </a:r>
          </a:p>
          <a:p>
            <a:pPr marL="914400" lvl="1" indent="-298450"/>
            <a:r>
              <a:rPr lang="en-CA" dirty="0">
                <a:effectLst/>
                <a:latin typeface="Helvetica" pitchFamily="2" charset="0"/>
              </a:rPr>
              <a:t>A new model-discrepancy taxonomy of dirty data</a:t>
            </a:r>
          </a:p>
          <a:p>
            <a:pPr marL="158750" indent="0">
              <a:buNone/>
            </a:pPr>
            <a:endParaRPr lang="en-CA" dirty="0">
              <a:effectLst/>
              <a:latin typeface="Helvetica" pitchFamily="2" charset="0"/>
            </a:endParaRPr>
          </a:p>
          <a:p>
            <a:pPr marL="158750" indent="0">
              <a:buNone/>
            </a:pPr>
            <a:r>
              <a:rPr lang="en-CA" b="1" dirty="0">
                <a:effectLst/>
                <a:latin typeface="Helvetica" pitchFamily="2" charset="0"/>
              </a:rPr>
              <a:t>Slide 6.4 (Phase 4) [Click]</a:t>
            </a:r>
            <a:endParaRPr lang="en-CA" dirty="0">
              <a:effectLst/>
              <a:latin typeface="Helvetica" pitchFamily="2" charset="0"/>
            </a:endParaRPr>
          </a:p>
          <a:p>
            <a:pPr marL="457200" indent="-298450"/>
            <a:r>
              <a:rPr lang="en-CA" dirty="0">
                <a:effectLst/>
                <a:latin typeface="Helvetica" pitchFamily="2" charset="0"/>
              </a:rPr>
              <a:t>In the fourth and final phase we review our interview transcripts at a higher level.</a:t>
            </a:r>
          </a:p>
          <a:p>
            <a:pPr marL="457200" indent="-298450"/>
            <a:r>
              <a:rPr lang="en-CA" dirty="0">
                <a:effectLst/>
                <a:latin typeface="Helvetica" pitchFamily="2" charset="0"/>
              </a:rPr>
              <a:t>We asked all participants to tell us about particularly challenging data journalism studies, in detail </a:t>
            </a:r>
          </a:p>
          <a:p>
            <a:pPr marL="914400" lvl="1" indent="-298450"/>
            <a:r>
              <a:rPr lang="en-CA" dirty="0">
                <a:effectLst/>
                <a:latin typeface="Helvetica" pitchFamily="2" charset="0"/>
              </a:rPr>
              <a:t>Challenging </a:t>
            </a:r>
            <a:r>
              <a:rPr lang="en-CA" dirty="0" err="1">
                <a:effectLst/>
                <a:latin typeface="Helvetica" pitchFamily="2" charset="0"/>
              </a:rPr>
              <a:t>w.r.t</a:t>
            </a:r>
            <a:r>
              <a:rPr lang="en-CA" dirty="0">
                <a:effectLst/>
                <a:latin typeface="Helvetica" pitchFamily="2" charset="0"/>
              </a:rPr>
              <a:t> data preparation</a:t>
            </a:r>
          </a:p>
          <a:p>
            <a:pPr marL="457200" lvl="0" indent="-298450"/>
            <a:r>
              <a:rPr lang="en-CA" dirty="0">
                <a:effectLst/>
                <a:latin typeface="Helvetica" pitchFamily="2" charset="0"/>
              </a:rPr>
              <a:t>These participants told us 63 “nightmare” stories</a:t>
            </a:r>
            <a:br>
              <a:rPr lang="en-CA" dirty="0">
                <a:effectLst/>
                <a:latin typeface="Helvetica" pitchFamily="2" charset="0"/>
              </a:rPr>
            </a:br>
            <a:endParaRPr lang="en-CA" dirty="0">
              <a:effectLst/>
              <a:latin typeface="Helvetica" pitchFamily="2" charset="0"/>
            </a:endParaRPr>
          </a:p>
          <a:p>
            <a:pPr marL="158750" indent="0">
              <a:buNone/>
            </a:pPr>
            <a:r>
              <a:rPr lang="en-CA" b="1" dirty="0">
                <a:effectLst/>
                <a:latin typeface="Helvetica" pitchFamily="2" charset="0"/>
              </a:rPr>
              <a:t>Slide 6.4.1 (Phase 4) [Click]</a:t>
            </a:r>
            <a:endParaRPr lang="en-CA" dirty="0">
              <a:effectLst/>
              <a:latin typeface="Helvetica" pitchFamily="2" charset="0"/>
            </a:endParaRPr>
          </a:p>
          <a:p>
            <a:pPr marL="457200" indent="-298450"/>
            <a:r>
              <a:rPr lang="en-CA" dirty="0">
                <a:effectLst/>
                <a:latin typeface="Helvetica" pitchFamily="2" charset="0"/>
              </a:rPr>
              <a:t>We categorized these stories as our third and final contribution: </a:t>
            </a:r>
          </a:p>
          <a:p>
            <a:pPr marL="914400" lvl="1" indent="-298450"/>
            <a:r>
              <a:rPr lang="en-CA" dirty="0">
                <a:effectLst/>
                <a:latin typeface="Helvetica" pitchFamily="2" charset="0"/>
              </a:rPr>
              <a:t>Four challenges involving multi-table data integration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effectLst/>
                <a:latin typeface="Helvetica" pitchFamily="2" charset="0"/>
              </a:rPr>
              <a:t>Our first contribution is an augmented model of preparation activities.</a:t>
            </a:r>
          </a:p>
        </p:txBody>
      </p:sp>
    </p:spTree>
    <p:extLst>
      <p:ext uri="{BB962C8B-B14F-4D97-AF65-F5344CB8AC3E}">
        <p14:creationId xmlns:p14="http://schemas.microsoft.com/office/powerpoint/2010/main" val="215235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CA" b="1" dirty="0">
                <a:effectLst/>
                <a:latin typeface="Helvetica" pitchFamily="2" charset="0"/>
              </a:rPr>
              <a:t>Slide 8 [Start]</a:t>
            </a:r>
            <a:endParaRPr lang="en-CA" dirty="0">
              <a:effectLst/>
              <a:latin typeface="Helvetica" pitchFamily="2" charset="0"/>
            </a:endParaRPr>
          </a:p>
          <a:p>
            <a:pPr marL="457200" indent="-298450"/>
            <a:r>
              <a:rPr lang="en-CA" dirty="0">
                <a:effectLst/>
                <a:latin typeface="Helvetica" pitchFamily="2" charset="0"/>
              </a:rPr>
              <a:t>In the first two phases, we analyzed: </a:t>
            </a:r>
          </a:p>
          <a:p>
            <a:pPr marL="914400" lvl="1" indent="-298450"/>
            <a:r>
              <a:rPr lang="en-CA" dirty="0">
                <a:effectLst/>
                <a:latin typeface="Helvetica" pitchFamily="2" charset="0"/>
              </a:rPr>
              <a:t>Papers on data science workflow </a:t>
            </a:r>
          </a:p>
          <a:p>
            <a:pPr marL="914400" lvl="1" indent="-298450"/>
            <a:r>
              <a:rPr lang="en-CA" dirty="0">
                <a:effectLst/>
                <a:latin typeface="Helvetica" pitchFamily="2" charset="0"/>
              </a:rPr>
              <a:t>Transcripts from our interviews with data journalists</a:t>
            </a:r>
            <a:br>
              <a:rPr lang="en-CA" dirty="0">
                <a:effectLst/>
                <a:latin typeface="Helvetica" pitchFamily="2" charset="0"/>
              </a:rPr>
            </a:br>
            <a:endParaRPr lang="en-CA" dirty="0">
              <a:effectLst/>
              <a:latin typeface="Helvetica" pitchFamily="2" charset="0"/>
            </a:endParaRPr>
          </a:p>
          <a:p>
            <a:pPr marL="158750" indent="0">
              <a:buNone/>
            </a:pPr>
            <a:r>
              <a:rPr lang="en-CA" b="1" dirty="0">
                <a:effectLst/>
                <a:latin typeface="Helvetica" pitchFamily="2" charset="0"/>
              </a:rPr>
              <a:t>Slide 8.1 [Click]</a:t>
            </a:r>
          </a:p>
          <a:p>
            <a:pPr marL="457200" indent="-298450"/>
            <a:r>
              <a:rPr lang="en-CA" dirty="0">
                <a:effectLst/>
                <a:latin typeface="Helvetica" pitchFamily="2" charset="0"/>
              </a:rPr>
              <a:t>We identified 23 preparation activities</a:t>
            </a:r>
          </a:p>
          <a:p>
            <a:pPr marL="914400" lvl="1" indent="-298450"/>
            <a:r>
              <a:rPr lang="en-CA" dirty="0">
                <a:effectLst/>
                <a:latin typeface="Helvetica" pitchFamily="2" charset="0"/>
              </a:rPr>
              <a:t>Using hybrid thematic analysis</a:t>
            </a:r>
            <a:br>
              <a:rPr lang="en-CA" dirty="0">
                <a:effectLst/>
                <a:latin typeface="Helvetica" pitchFamily="2" charset="0"/>
              </a:rPr>
            </a:br>
            <a:endParaRPr lang="en-CA" dirty="0">
              <a:effectLst/>
              <a:latin typeface="Helvetica" pitchFamily="2" charset="0"/>
            </a:endParaRPr>
          </a:p>
          <a:p>
            <a:pPr marL="158750" indent="0">
              <a:buNone/>
            </a:pPr>
            <a:r>
              <a:rPr lang="en-CA" b="1" dirty="0">
                <a:effectLst/>
                <a:latin typeface="Helvetica" pitchFamily="2" charset="0"/>
              </a:rPr>
              <a:t>Slide 8.2 [Click]</a:t>
            </a:r>
            <a:endParaRPr lang="en-CA" dirty="0">
              <a:effectLst/>
              <a:latin typeface="Helvetica" pitchFamily="2" charset="0"/>
            </a:endParaRPr>
          </a:p>
          <a:p>
            <a:pPr marL="457200" indent="-298450"/>
            <a:r>
              <a:rPr lang="en-CA" dirty="0">
                <a:effectLst/>
                <a:latin typeface="Helvetica" pitchFamily="2" charset="0"/>
              </a:rPr>
              <a:t>We also match our findings to a model of data science work proposed in related work by Crisan et al.</a:t>
            </a:r>
          </a:p>
          <a:p>
            <a:pPr marL="914400" lvl="1" indent="-298450"/>
            <a:r>
              <a:rPr lang="en-CA" dirty="0">
                <a:effectLst/>
                <a:latin typeface="Helvetica" pitchFamily="2" charset="0"/>
              </a:rPr>
              <a:t>This model nicely frames data preparation in both data science and data journalism.</a:t>
            </a:r>
            <a:br>
              <a:rPr lang="en-CA" dirty="0">
                <a:effectLst/>
                <a:latin typeface="Helvetica" pitchFamily="2" charset="0"/>
              </a:rPr>
            </a:br>
            <a:endParaRPr lang="en-CA" dirty="0">
              <a:effectLst/>
              <a:latin typeface="Helvetica" pitchFamily="2" charset="0"/>
            </a:endParaRPr>
          </a:p>
          <a:p>
            <a:pPr marL="158750" indent="0">
              <a:buNone/>
            </a:pPr>
            <a:r>
              <a:rPr lang="en-CA" b="1" dirty="0">
                <a:effectLst/>
                <a:latin typeface="Helvetica" pitchFamily="2" charset="0"/>
              </a:rPr>
              <a:t>Slide 8.3 [Click]</a:t>
            </a:r>
          </a:p>
          <a:p>
            <a:pPr marL="457200" indent="-298450"/>
            <a:r>
              <a:rPr lang="en-CA" dirty="0">
                <a:effectLst/>
                <a:latin typeface="Helvetica" pitchFamily="2" charset="0"/>
              </a:rPr>
              <a:t>Hence we call this an augmented model of data preparation activities.</a:t>
            </a:r>
            <a:br>
              <a:rPr lang="en-CA" dirty="0">
                <a:effectLst/>
                <a:latin typeface="Helvetica" pitchFamily="2" charset="0"/>
              </a:rPr>
            </a:br>
            <a:endParaRPr lang="en-CA" dirty="0">
              <a:effectLst/>
              <a:latin typeface="Helvetica" pitchFamily="2" charset="0"/>
            </a:endParaRPr>
          </a:p>
          <a:p>
            <a:pPr marL="158750" indent="0">
              <a:buNone/>
            </a:pPr>
            <a:r>
              <a:rPr lang="en-CA" b="1" dirty="0">
                <a:effectLst/>
                <a:latin typeface="Helvetica" pitchFamily="2" charset="0"/>
              </a:rPr>
              <a:t>Slide 8.4 [Click]</a:t>
            </a:r>
            <a:endParaRPr lang="en-CA" dirty="0">
              <a:effectLst/>
              <a:latin typeface="Helvetica" pitchFamily="2" charset="0"/>
            </a:endParaRPr>
          </a:p>
          <a:p>
            <a:pPr marL="457200" indent="-298450"/>
            <a:r>
              <a:rPr lang="en-CA" dirty="0">
                <a:effectLst/>
                <a:latin typeface="Helvetica" pitchFamily="2" charset="0"/>
              </a:rPr>
              <a:t>We're able to contrast and compare both groups by looking at the occurrences of codes in these two qualitative data sources.</a:t>
            </a:r>
            <a:br>
              <a:rPr lang="en-CA" dirty="0">
                <a:effectLst/>
                <a:latin typeface="Helvetica" pitchFamily="2" charset="0"/>
              </a:rPr>
            </a:br>
            <a:endParaRPr lang="en-CA" dirty="0">
              <a:effectLst/>
              <a:latin typeface="Helvetica" pitchFamily="2" charset="0"/>
            </a:endParaRPr>
          </a:p>
          <a:p>
            <a:pPr marL="158750" indent="0">
              <a:buNone/>
            </a:pPr>
            <a:r>
              <a:rPr lang="en-CA" b="1" dirty="0">
                <a:effectLst/>
                <a:latin typeface="Helvetica" pitchFamily="2" charset="0"/>
              </a:rPr>
              <a:t>Slide 8.5 [Click]</a:t>
            </a:r>
            <a:endParaRPr lang="en-CA" dirty="0">
              <a:effectLst/>
              <a:latin typeface="Helvetica" pitchFamily="2" charset="0"/>
            </a:endParaRPr>
          </a:p>
          <a:p>
            <a:pPr marL="457200" indent="-298450"/>
            <a:r>
              <a:rPr lang="en-CA" dirty="0">
                <a:effectLst/>
                <a:latin typeface="Helvetica" pitchFamily="2" charset="0"/>
              </a:rPr>
              <a:t>We note activities that were mentioned in the data science process papers that were never or rarely mentioned by data journalists.</a:t>
            </a:r>
          </a:p>
          <a:p>
            <a:pPr marL="914400" lvl="1" indent="-298450"/>
            <a:r>
              <a:rPr lang="en-CA" dirty="0">
                <a:effectLst/>
                <a:latin typeface="Helvetica" pitchFamily="2" charset="0"/>
              </a:rPr>
              <a:t>For example: creating data by imputation or synthesize</a:t>
            </a:r>
          </a:p>
          <a:p>
            <a:pPr marL="1371600" lvl="2" indent="-298450"/>
            <a:r>
              <a:rPr lang="en-CA" dirty="0">
                <a:effectLst/>
                <a:latin typeface="Helvetica" pitchFamily="2" charset="0"/>
              </a:rPr>
              <a:t>Common in data science</a:t>
            </a:r>
          </a:p>
          <a:p>
            <a:pPr marL="1828800" lvl="3" indent="-298450"/>
            <a:r>
              <a:rPr lang="en-CA" dirty="0">
                <a:effectLst/>
                <a:latin typeface="Helvetica" pitchFamily="2" charset="0"/>
              </a:rPr>
              <a:t>Especially in the context of preparing data for predictive modelling </a:t>
            </a:r>
          </a:p>
          <a:p>
            <a:pPr marL="1371600" lvl="2" indent="-298450"/>
            <a:r>
              <a:rPr lang="en-CA" dirty="0">
                <a:effectLst/>
                <a:latin typeface="Helvetica" pitchFamily="2" charset="0"/>
              </a:rPr>
              <a:t>Rare in data journalism</a:t>
            </a:r>
          </a:p>
          <a:p>
            <a:pPr marL="1828800" lvl="3" indent="-298450"/>
            <a:r>
              <a:rPr lang="en-CA" dirty="0">
                <a:effectLst/>
                <a:latin typeface="Helvetica" pitchFamily="2" charset="0"/>
              </a:rPr>
              <a:t>Where data is often prepared for descriptive modelling.</a:t>
            </a:r>
          </a:p>
          <a:p>
            <a:pPr marL="1828800" lvl="3" indent="-298450"/>
            <a:r>
              <a:rPr lang="en-CA" dirty="0">
                <a:effectLst/>
                <a:latin typeface="Helvetica" pitchFamily="2" charset="0"/>
              </a:rPr>
              <a:t>Therefore, synthetic data means nothing.</a:t>
            </a:r>
            <a:br>
              <a:rPr lang="en-CA" dirty="0">
                <a:effectLst/>
                <a:latin typeface="Helvetica" pitchFamily="2" charset="0"/>
              </a:rPr>
            </a:br>
            <a:endParaRPr lang="en-CA" dirty="0">
              <a:effectLst/>
              <a:latin typeface="Helvetica" pitchFamily="2" charset="0"/>
            </a:endParaRPr>
          </a:p>
          <a:p>
            <a:pPr marL="158750" indent="0">
              <a:buNone/>
            </a:pPr>
            <a:r>
              <a:rPr lang="en-CA" b="1" dirty="0">
                <a:effectLst/>
                <a:latin typeface="Helvetica" pitchFamily="2" charset="0"/>
              </a:rPr>
              <a:t>Slide 8.7 [Click]</a:t>
            </a:r>
            <a:endParaRPr lang="en-CA" dirty="0">
              <a:effectLst/>
              <a:latin typeface="Helvetica" pitchFamily="2" charset="0"/>
            </a:endParaRPr>
          </a:p>
          <a:p>
            <a:pPr marL="457200" indent="-298450"/>
            <a:r>
              <a:rPr lang="en-CA" dirty="0">
                <a:effectLst/>
                <a:latin typeface="Helvetica" pitchFamily="2" charset="0"/>
              </a:rPr>
              <a:t>Likewise, we note the activities that were often reported by our data journalist participants but underreported in the data science literature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340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CA" dirty="0">
                <a:effectLst/>
                <a:latin typeface="Helvetica" pitchFamily="2" charset="0"/>
              </a:rPr>
              <a:t>Our second contribution is a model-discrepancy taxonomy of dirty data</a:t>
            </a:r>
          </a:p>
        </p:txBody>
      </p:sp>
    </p:spTree>
    <p:extLst>
      <p:ext uri="{BB962C8B-B14F-4D97-AF65-F5344CB8AC3E}">
        <p14:creationId xmlns:p14="http://schemas.microsoft.com/office/powerpoint/2010/main" val="3954221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0" y="0"/>
            <a:ext cx="8686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457200"/>
            <a:ext cx="8520600" cy="41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0" y="0"/>
            <a:ext cx="8690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0" y="457200"/>
            <a:ext cx="4574100" cy="45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0" y="0"/>
            <a:ext cx="8686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vice.com/en/article/xwvv3a/shot-by-cop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unsplash.com/photos/5ZnS3wK6sUg" TargetMode="External"/><Relationship Id="rId5" Type="http://schemas.openxmlformats.org/officeDocument/2006/relationships/hyperlink" Target="https://nara.getarchive.net/media/cpt-roderick-taylor-computer-systems-analyst-works-with-an-ibm-4341-computer-9022ec" TargetMode="Externa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hyperlink" Target="https://thenounproject.com/icon/skull-and-crossbones-98851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thenounproject.com/icon/doctor-5300543/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jp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media.vanityfair.com/photos/57a4aba25838302d64276348/master/w_120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/>
        </p:nvSpPr>
        <p:spPr>
          <a:xfrm>
            <a:off x="702000" y="1683150"/>
            <a:ext cx="4574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/>
              <a:t>Dirty Data in the Newsroom</a:t>
            </a:r>
            <a:endParaRPr sz="2600" b="1"/>
          </a:p>
        </p:txBody>
      </p:sp>
      <p:sp>
        <p:nvSpPr>
          <p:cNvPr id="62" name="Google Shape;62;p14"/>
          <p:cNvSpPr txBox="1"/>
          <p:nvPr/>
        </p:nvSpPr>
        <p:spPr>
          <a:xfrm>
            <a:off x="702000" y="2083350"/>
            <a:ext cx="45744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2"/>
                </a:solidFill>
              </a:rPr>
              <a:t>Comparing Data Preparation </a:t>
            </a:r>
            <a:endParaRPr sz="2300">
              <a:solidFill>
                <a:schemeClr val="dk2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2"/>
                </a:solidFill>
              </a:rPr>
              <a:t>in Journalism and Data Science</a:t>
            </a:r>
            <a:endParaRPr sz="2300">
              <a:solidFill>
                <a:schemeClr val="dk2"/>
              </a:solidFill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702000" y="2906250"/>
            <a:ext cx="4574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ACM CHI Conference on Human Factors in Computing Systems</a:t>
            </a:r>
            <a:endParaRPr sz="12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April 23-28, 2023, Hamburg, Germany</a:t>
            </a:r>
            <a:endParaRPr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3DAD09E-EED9-1772-A6FE-2D7563BEA746}"/>
              </a:ext>
            </a:extLst>
          </p:cNvPr>
          <p:cNvGrpSpPr/>
          <p:nvPr/>
        </p:nvGrpSpPr>
        <p:grpSpPr>
          <a:xfrm>
            <a:off x="6833331" y="3872055"/>
            <a:ext cx="1789404" cy="1042309"/>
            <a:chOff x="5943599" y="3320324"/>
            <a:chExt cx="2752626" cy="1603375"/>
          </a:xfrm>
        </p:grpSpPr>
        <p:pic>
          <p:nvPicPr>
            <p:cNvPr id="70" name="Google Shape;70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943599" y="3320324"/>
              <a:ext cx="1175854" cy="1603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14"/>
            <p:cNvPicPr preferRelativeResize="0"/>
            <p:nvPr/>
          </p:nvPicPr>
          <p:blipFill rotWithShape="1">
            <a:blip r:embed="rId4">
              <a:alphaModFix/>
            </a:blip>
            <a:srcRect l="9405" t="12318" r="8452" b="14135"/>
            <a:stretch/>
          </p:blipFill>
          <p:spPr>
            <a:xfrm>
              <a:off x="7362950" y="3320325"/>
              <a:ext cx="1333275" cy="939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14"/>
            <p:cNvPicPr preferRelativeResize="0"/>
            <p:nvPr/>
          </p:nvPicPr>
          <p:blipFill rotWithShape="1">
            <a:blip r:embed="rId5">
              <a:alphaModFix/>
            </a:blip>
            <a:srcRect l="5829" t="26285" r="37956" b="27568"/>
            <a:stretch/>
          </p:blipFill>
          <p:spPr>
            <a:xfrm>
              <a:off x="7362950" y="4466875"/>
              <a:ext cx="1333274" cy="3044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4911FC4-064F-A0C5-BD6C-20746EDAAB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7457" y="3017949"/>
            <a:ext cx="160320" cy="173145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F81324FC-1515-94CE-CDAF-7A1B9B1DC5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7457" y="3216241"/>
            <a:ext cx="166623" cy="13706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70163DB-3C6F-DF61-908F-DBEFF1376454}"/>
              </a:ext>
            </a:extLst>
          </p:cNvPr>
          <p:cNvGrpSpPr/>
          <p:nvPr/>
        </p:nvGrpSpPr>
        <p:grpSpPr>
          <a:xfrm>
            <a:off x="5805193" y="314504"/>
            <a:ext cx="3233740" cy="838768"/>
            <a:chOff x="5805193" y="314504"/>
            <a:chExt cx="3233740" cy="838768"/>
          </a:xfrm>
        </p:grpSpPr>
        <p:pic>
          <p:nvPicPr>
            <p:cNvPr id="22" name="Picture 21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ED95B4CF-7E09-9087-731F-41564E390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366" t="9040" r="15058" b="50000"/>
            <a:stretch/>
          </p:blipFill>
          <p:spPr>
            <a:xfrm>
              <a:off x="5805193" y="348154"/>
              <a:ext cx="804956" cy="80511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E563591-8B5A-B62E-A39A-B1C2FDE6326C}"/>
                </a:ext>
              </a:extLst>
            </p:cNvPr>
            <p:cNvGrpSpPr/>
            <p:nvPr/>
          </p:nvGrpSpPr>
          <p:grpSpPr>
            <a:xfrm>
              <a:off x="6746633" y="314504"/>
              <a:ext cx="2292300" cy="805118"/>
              <a:chOff x="6728858" y="314504"/>
              <a:chExt cx="2292300" cy="805118"/>
            </a:xfrm>
          </p:grpSpPr>
          <p:sp>
            <p:nvSpPr>
              <p:cNvPr id="64" name="Google Shape;64;p14"/>
              <p:cNvSpPr txBox="1"/>
              <p:nvPr/>
            </p:nvSpPr>
            <p:spPr>
              <a:xfrm>
                <a:off x="6728858" y="314504"/>
                <a:ext cx="22923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b="1" dirty="0"/>
                  <a:t>Stephen </a:t>
                </a:r>
                <a:r>
                  <a:rPr lang="en" b="1" dirty="0" err="1"/>
                  <a:t>Kasica</a:t>
                </a:r>
                <a:endParaRPr b="1" dirty="0"/>
              </a:p>
            </p:txBody>
          </p:sp>
          <p:sp>
            <p:nvSpPr>
              <p:cNvPr id="65" name="Google Shape;65;p14"/>
              <p:cNvSpPr txBox="1"/>
              <p:nvPr/>
            </p:nvSpPr>
            <p:spPr>
              <a:xfrm>
                <a:off x="6728858" y="565654"/>
                <a:ext cx="2292300" cy="5539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 dirty="0"/>
                  <a:t>University of British Columbia Vancouver, Canada</a:t>
                </a:r>
                <a:endParaRPr sz="1200" dirty="0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AF219B6-3175-53D5-E7E8-1B571DE6B44C}"/>
              </a:ext>
            </a:extLst>
          </p:cNvPr>
          <p:cNvGrpSpPr/>
          <p:nvPr/>
        </p:nvGrpSpPr>
        <p:grpSpPr>
          <a:xfrm>
            <a:off x="5804238" y="1306340"/>
            <a:ext cx="3216920" cy="817438"/>
            <a:chOff x="5804238" y="1306340"/>
            <a:chExt cx="3216920" cy="817438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D9B9D4C0-34FB-35B1-DB07-22842F410F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4" t="11259" r="7333" b="18659"/>
            <a:stretch/>
          </p:blipFill>
          <p:spPr bwMode="auto">
            <a:xfrm>
              <a:off x="5804238" y="1306340"/>
              <a:ext cx="817200" cy="81743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7383B1-1918-8C27-D6BF-1DE1E93890E3}"/>
                </a:ext>
              </a:extLst>
            </p:cNvPr>
            <p:cNvGrpSpPr/>
            <p:nvPr/>
          </p:nvGrpSpPr>
          <p:grpSpPr>
            <a:xfrm>
              <a:off x="6728858" y="1317615"/>
              <a:ext cx="2292300" cy="805250"/>
              <a:chOff x="6728858" y="1039483"/>
              <a:chExt cx="2292300" cy="805250"/>
            </a:xfrm>
          </p:grpSpPr>
          <p:sp>
            <p:nvSpPr>
              <p:cNvPr id="66" name="Google Shape;66;p14"/>
              <p:cNvSpPr txBox="1"/>
              <p:nvPr/>
            </p:nvSpPr>
            <p:spPr>
              <a:xfrm>
                <a:off x="6728858" y="1039483"/>
                <a:ext cx="22923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dirty="0"/>
                  <a:t>Charles </a:t>
                </a:r>
                <a:r>
                  <a:rPr lang="en" dirty="0" err="1"/>
                  <a:t>Berret</a:t>
                </a:r>
                <a:endParaRPr dirty="0"/>
              </a:p>
            </p:txBody>
          </p:sp>
          <p:sp>
            <p:nvSpPr>
              <p:cNvPr id="67" name="Google Shape;67;p14"/>
              <p:cNvSpPr txBox="1"/>
              <p:nvPr/>
            </p:nvSpPr>
            <p:spPr>
              <a:xfrm>
                <a:off x="6728858" y="1290633"/>
                <a:ext cx="22923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 dirty="0"/>
                  <a:t>Linköping University </a:t>
                </a:r>
                <a:endParaRPr sz="1200" dirty="0"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 dirty="0" err="1"/>
                  <a:t>Norrköping</a:t>
                </a:r>
                <a:r>
                  <a:rPr lang="en" sz="1200" dirty="0"/>
                  <a:t>, Sweden</a:t>
                </a:r>
                <a:endParaRPr sz="1200" dirty="0"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292F8F-D66F-E682-BD6B-ADCFA6AD46BF}"/>
              </a:ext>
            </a:extLst>
          </p:cNvPr>
          <p:cNvGrpSpPr/>
          <p:nvPr/>
        </p:nvGrpSpPr>
        <p:grpSpPr>
          <a:xfrm>
            <a:off x="5802559" y="2255166"/>
            <a:ext cx="3218599" cy="1155434"/>
            <a:chOff x="5802559" y="2255166"/>
            <a:chExt cx="3218599" cy="115543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2D83D42-2109-2F4E-BB6E-0AA30F67B8AE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2" b="29701"/>
            <a:stretch/>
          </p:blipFill>
          <p:spPr bwMode="auto">
            <a:xfrm>
              <a:off x="5802559" y="2256861"/>
              <a:ext cx="818879" cy="81652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4656C16-4F9E-A823-C48E-BFFBE8F53BB7}"/>
                </a:ext>
              </a:extLst>
            </p:cNvPr>
            <p:cNvGrpSpPr/>
            <p:nvPr/>
          </p:nvGrpSpPr>
          <p:grpSpPr>
            <a:xfrm>
              <a:off x="6728834" y="2255166"/>
              <a:ext cx="2292324" cy="1155434"/>
              <a:chOff x="6728834" y="2255166"/>
              <a:chExt cx="2292324" cy="1155434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70A77D0-F0CB-6B9D-B413-3D6DA3925F22}"/>
                  </a:ext>
                </a:extLst>
              </p:cNvPr>
              <p:cNvSpPr txBox="1"/>
              <p:nvPr/>
            </p:nvSpPr>
            <p:spPr>
              <a:xfrm>
                <a:off x="6728834" y="2976150"/>
                <a:ext cx="1987956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CA" sz="1000" dirty="0">
                    <a:solidFill>
                      <a:schemeClr val="tx1"/>
                    </a:solidFill>
                  </a:rPr>
                  <a:t>@</a:t>
                </a:r>
                <a:r>
                  <a:rPr lang="en-CA" sz="1000" dirty="0" err="1">
                    <a:solidFill>
                      <a:schemeClr val="tx1"/>
                    </a:solidFill>
                  </a:rPr>
                  <a:t>tamara@vis.social</a:t>
                </a:r>
                <a:endParaRPr lang="en-CA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E0642D0-A416-F3BB-DEDA-6272F981FA76}"/>
                  </a:ext>
                </a:extLst>
              </p:cNvPr>
              <p:cNvSpPr txBox="1"/>
              <p:nvPr/>
            </p:nvSpPr>
            <p:spPr>
              <a:xfrm>
                <a:off x="6728834" y="3164379"/>
                <a:ext cx="1987956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CA" sz="1000" dirty="0">
                    <a:solidFill>
                      <a:schemeClr val="tx1"/>
                    </a:solidFill>
                  </a:rPr>
                  <a:t>@</a:t>
                </a:r>
                <a:r>
                  <a:rPr lang="en-CA" sz="1000" dirty="0" err="1">
                    <a:solidFill>
                      <a:schemeClr val="tx1"/>
                    </a:solidFill>
                  </a:rPr>
                  <a:t>tamaramunzner</a:t>
                </a:r>
                <a:endParaRPr lang="en-CA" sz="10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B5BC214-83CD-8EA5-2AE1-B3697F9A319E}"/>
                  </a:ext>
                </a:extLst>
              </p:cNvPr>
              <p:cNvGrpSpPr/>
              <p:nvPr/>
            </p:nvGrpSpPr>
            <p:grpSpPr>
              <a:xfrm>
                <a:off x="6728858" y="2255166"/>
                <a:ext cx="2292300" cy="805250"/>
                <a:chOff x="6728858" y="2255166"/>
                <a:chExt cx="2292300" cy="805250"/>
              </a:xfrm>
            </p:grpSpPr>
            <p:sp>
              <p:nvSpPr>
                <p:cNvPr id="68" name="Google Shape;68;p14"/>
                <p:cNvSpPr txBox="1"/>
                <p:nvPr/>
              </p:nvSpPr>
              <p:spPr>
                <a:xfrm>
                  <a:off x="6728858" y="2255166"/>
                  <a:ext cx="2292300" cy="400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dirty="0"/>
                    <a:t>Tamara </a:t>
                  </a:r>
                  <a:r>
                    <a:rPr lang="en" dirty="0" err="1"/>
                    <a:t>Munzner</a:t>
                  </a:r>
                  <a:endParaRPr dirty="0"/>
                </a:p>
              </p:txBody>
            </p:sp>
            <p:sp>
              <p:nvSpPr>
                <p:cNvPr id="69" name="Google Shape;69;p14"/>
                <p:cNvSpPr txBox="1"/>
                <p:nvPr/>
              </p:nvSpPr>
              <p:spPr>
                <a:xfrm>
                  <a:off x="6728858" y="2506316"/>
                  <a:ext cx="2292300" cy="554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200" dirty="0"/>
                    <a:t>University of British Columbia </a:t>
                  </a:r>
                  <a:r>
                    <a:rPr lang="en" sz="1200" dirty="0">
                      <a:solidFill>
                        <a:schemeClr val="dk1"/>
                      </a:solidFill>
                    </a:rPr>
                    <a:t>Vancouver, Canada</a:t>
                  </a:r>
                  <a:endParaRPr sz="1200" dirty="0"/>
                </a:p>
              </p:txBody>
            </p:sp>
          </p:grpSp>
        </p:grp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38F1F-DDC5-6489-0EA9-6695534233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41"/>
          <p:cNvSpPr txBox="1">
            <a:spLocks noGrp="1"/>
          </p:cNvSpPr>
          <p:nvPr>
            <p:ph type="title"/>
          </p:nvPr>
        </p:nvSpPr>
        <p:spPr>
          <a:xfrm>
            <a:off x="0" y="0"/>
            <a:ext cx="8686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Model-discrepancy taxonomy of dirty data</a:t>
            </a:r>
            <a:endParaRPr dirty="0"/>
          </a:p>
        </p:txBody>
      </p:sp>
      <p:sp>
        <p:nvSpPr>
          <p:cNvPr id="1120" name="Google Shape;1120;p41"/>
          <p:cNvSpPr txBox="1">
            <a:spLocks noGrp="1"/>
          </p:cNvSpPr>
          <p:nvPr>
            <p:ph type="body" idx="1"/>
          </p:nvPr>
        </p:nvSpPr>
        <p:spPr>
          <a:xfrm>
            <a:off x="311700" y="457200"/>
            <a:ext cx="8520600" cy="41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Consider data as a design artifact</a:t>
            </a:r>
            <a:endParaRPr sz="1800" dirty="0"/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/>
              <a:t>Dirty data = discrepancy in mental models</a:t>
            </a:r>
            <a:endParaRPr sz="1800" dirty="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Extend issue analysis to incorporate database literature</a:t>
            </a:r>
            <a:endParaRPr sz="1800" dirty="0"/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/>
              <a:t>Analyze 16 taxonomies on dirty data: cluster 330 issues → 45 DB issues </a:t>
            </a:r>
            <a:endParaRPr sz="1800" strike="sngStrike" dirty="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Combine into synthesis set of 60 issues</a:t>
            </a:r>
            <a:endParaRPr sz="1800" dirty="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Categorize into new model-discrepancy taxonomy</a:t>
            </a:r>
            <a:endParaRPr sz="1800" dirty="0"/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/>
              <a:t>Data qualities axis</a:t>
            </a:r>
            <a:endParaRPr sz="1800" dirty="0"/>
          </a:p>
          <a:p>
            <a:pPr marL="1371600" lvl="2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 dirty="0"/>
              <a:t>Existing qualities: completeness, accuracy</a:t>
            </a:r>
            <a:endParaRPr sz="1800" dirty="0"/>
          </a:p>
          <a:p>
            <a:pPr marL="1371600" lvl="2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 dirty="0"/>
              <a:t>New qualities: form, granularity, relation, semantics</a:t>
            </a:r>
            <a:endParaRPr sz="1800" dirty="0"/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/>
              <a:t>Data objects axis: table, attribute, item, value</a:t>
            </a:r>
            <a:endParaRPr sz="1800" dirty="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More details in the paper</a:t>
            </a:r>
            <a:endParaRPr sz="1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A47D63-8CBF-FE5B-9058-567DB00A3D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2F8839E-0BCB-6F54-AC14-DDF72DA3DF89}"/>
              </a:ext>
            </a:extLst>
          </p:cNvPr>
          <p:cNvSpPr txBox="1"/>
          <p:nvPr/>
        </p:nvSpPr>
        <p:spPr>
          <a:xfrm>
            <a:off x="0" y="17413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Contributions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4859FC8-DD0B-3D37-E948-47AB8B5FB95D}"/>
              </a:ext>
            </a:extLst>
          </p:cNvPr>
          <p:cNvGrpSpPr/>
          <p:nvPr/>
        </p:nvGrpSpPr>
        <p:grpSpPr>
          <a:xfrm>
            <a:off x="563708" y="1308870"/>
            <a:ext cx="2430000" cy="3135359"/>
            <a:chOff x="563708" y="1581750"/>
            <a:chExt cx="2430000" cy="3135359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07F34C1-14D1-F5C1-AA85-B8C260B665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8818" y="1581750"/>
              <a:ext cx="1980000" cy="1980000"/>
            </a:xfrm>
            <a:prstGeom prst="ellipse">
              <a:avLst/>
            </a:prstGeom>
            <a:solidFill>
              <a:srgbClr val="FABF6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0" b="1" dirty="0"/>
                <a:t>1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9022482-15C7-CC08-273C-00D589DE565D}"/>
                </a:ext>
              </a:extLst>
            </p:cNvPr>
            <p:cNvSpPr txBox="1"/>
            <p:nvPr/>
          </p:nvSpPr>
          <p:spPr>
            <a:xfrm>
              <a:off x="563708" y="3709110"/>
              <a:ext cx="2430000" cy="1007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" sz="2000" dirty="0">
                  <a:solidFill>
                    <a:schemeClr val="tx1"/>
                  </a:solidFill>
                </a:rPr>
                <a:t>Augmented model of preparation activities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B147905-70A4-8D01-9ED7-C39987B4DF3C}"/>
              </a:ext>
            </a:extLst>
          </p:cNvPr>
          <p:cNvGrpSpPr/>
          <p:nvPr/>
        </p:nvGrpSpPr>
        <p:grpSpPr>
          <a:xfrm>
            <a:off x="3357000" y="1308870"/>
            <a:ext cx="2430000" cy="3135359"/>
            <a:chOff x="3357000" y="1581750"/>
            <a:chExt cx="2430000" cy="3135359"/>
          </a:xfrm>
          <a:solidFill>
            <a:schemeClr val="accent3"/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81E709A-7885-696E-93FE-4826F55598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82110" y="1581750"/>
              <a:ext cx="1980000" cy="1980000"/>
            </a:xfrm>
            <a:prstGeom prst="ellipse">
              <a:avLst/>
            </a:prstGeom>
            <a:solidFill>
              <a:srgbClr val="FABF6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0" b="1" dirty="0"/>
                <a:t>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DCDEA52-5803-16C4-C4D2-438B68BAC00E}"/>
                </a:ext>
              </a:extLst>
            </p:cNvPr>
            <p:cNvSpPr txBox="1"/>
            <p:nvPr/>
          </p:nvSpPr>
          <p:spPr>
            <a:xfrm>
              <a:off x="3357000" y="3709110"/>
              <a:ext cx="2430000" cy="1007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" sz="2000" dirty="0">
                  <a:solidFill>
                    <a:schemeClr val="tx1"/>
                  </a:solidFill>
                </a:rPr>
                <a:t>Model-discrepancy taxonomy of </a:t>
              </a:r>
            </a:p>
            <a:p>
              <a:pPr algn="ctr"/>
              <a:r>
                <a:rPr lang="en" sz="2000" dirty="0">
                  <a:solidFill>
                    <a:schemeClr val="tx1"/>
                  </a:solidFill>
                </a:rPr>
                <a:t>dirty data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508217C-13E0-2F5B-BA79-DC97668355EF}"/>
              </a:ext>
            </a:extLst>
          </p:cNvPr>
          <p:cNvGrpSpPr/>
          <p:nvPr/>
        </p:nvGrpSpPr>
        <p:grpSpPr>
          <a:xfrm>
            <a:off x="6150292" y="1308870"/>
            <a:ext cx="2430000" cy="3135359"/>
            <a:chOff x="6150292" y="1581750"/>
            <a:chExt cx="2430000" cy="3135359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F5055BD-35F5-2E4E-7457-7F8D3C4366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5402" y="1581750"/>
              <a:ext cx="1979780" cy="1980000"/>
            </a:xfrm>
            <a:prstGeom prst="ellipse">
              <a:avLst/>
            </a:prstGeom>
            <a:solidFill>
              <a:srgbClr val="FABF6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0" b="1" dirty="0"/>
                <a:t>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4E93FBC-456D-728A-10E6-17CF8D6C6F6E}"/>
                </a:ext>
              </a:extLst>
            </p:cNvPr>
            <p:cNvSpPr txBox="1"/>
            <p:nvPr/>
          </p:nvSpPr>
          <p:spPr>
            <a:xfrm>
              <a:off x="6150292" y="3709110"/>
              <a:ext cx="2430000" cy="1007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" sz="2000" dirty="0">
                  <a:solidFill>
                    <a:schemeClr val="tx1"/>
                  </a:solidFill>
                </a:rPr>
                <a:t>Challenges in </a:t>
              </a:r>
            </a:p>
            <a:p>
              <a:pPr algn="ctr"/>
              <a:r>
                <a:rPr lang="en" sz="2000" dirty="0">
                  <a:solidFill>
                    <a:schemeClr val="tx1"/>
                  </a:solidFill>
                </a:rPr>
                <a:t>multi-table </a:t>
              </a:r>
            </a:p>
            <a:p>
              <a:pPr algn="ctr"/>
              <a:r>
                <a:rPr lang="en" sz="2000" dirty="0">
                  <a:solidFill>
                    <a:schemeClr val="tx1"/>
                  </a:solidFill>
                </a:rPr>
                <a:t>data integration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269FDAE7-440E-2236-4517-FD8BAD69C182}"/>
              </a:ext>
            </a:extLst>
          </p:cNvPr>
          <p:cNvSpPr/>
          <p:nvPr/>
        </p:nvSpPr>
        <p:spPr>
          <a:xfrm>
            <a:off x="563708" y="1039091"/>
            <a:ext cx="5223292" cy="36241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B604AE-0972-68A4-6065-4CC6FEFA79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9270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43"/>
          <p:cNvSpPr txBox="1"/>
          <p:nvPr/>
        </p:nvSpPr>
        <p:spPr>
          <a:xfrm>
            <a:off x="807325" y="2296029"/>
            <a:ext cx="3764700" cy="2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Regional</a:t>
            </a:r>
            <a:endParaRPr sz="1800" b="1"/>
          </a:p>
        </p:txBody>
      </p:sp>
      <p:sp>
        <p:nvSpPr>
          <p:cNvPr id="1133" name="Google Shape;1133;p43"/>
          <p:cNvSpPr txBox="1"/>
          <p:nvPr/>
        </p:nvSpPr>
        <p:spPr>
          <a:xfrm>
            <a:off x="4571986" y="2296029"/>
            <a:ext cx="3764700" cy="2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Diachronic</a:t>
            </a:r>
            <a:endParaRPr sz="1800" b="1"/>
          </a:p>
        </p:txBody>
      </p:sp>
      <p:sp>
        <p:nvSpPr>
          <p:cNvPr id="1134" name="Google Shape;1134;p43"/>
          <p:cNvSpPr txBox="1"/>
          <p:nvPr/>
        </p:nvSpPr>
        <p:spPr>
          <a:xfrm>
            <a:off x="807348" y="4438525"/>
            <a:ext cx="3764700" cy="2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Fragmented</a:t>
            </a:r>
            <a:endParaRPr sz="1800" b="1"/>
          </a:p>
        </p:txBody>
      </p:sp>
      <p:sp>
        <p:nvSpPr>
          <p:cNvPr id="1135" name="Google Shape;1135;p43"/>
          <p:cNvSpPr txBox="1"/>
          <p:nvPr/>
        </p:nvSpPr>
        <p:spPr>
          <a:xfrm>
            <a:off x="4571986" y="4438525"/>
            <a:ext cx="3764700" cy="2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Disparate</a:t>
            </a:r>
            <a:endParaRPr sz="1800" b="1"/>
          </a:p>
        </p:txBody>
      </p:sp>
      <p:pic>
        <p:nvPicPr>
          <p:cNvPr id="1136" name="Google Shape;113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1993" y="470662"/>
            <a:ext cx="2604625" cy="1654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43"/>
          <p:cNvPicPr preferRelativeResize="0"/>
          <p:nvPr/>
        </p:nvPicPr>
        <p:blipFill rotWithShape="1">
          <a:blip r:embed="rId4">
            <a:alphaModFix/>
          </a:blip>
          <a:srcRect l="7013" t="16378" r="8896" b="20624"/>
          <a:stretch/>
        </p:blipFill>
        <p:spPr>
          <a:xfrm>
            <a:off x="5086559" y="2931702"/>
            <a:ext cx="2735495" cy="1258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1628" y="2828855"/>
            <a:ext cx="2396080" cy="1464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89293" y="538863"/>
            <a:ext cx="2735493" cy="1720844"/>
          </a:xfrm>
          <a:prstGeom prst="rect">
            <a:avLst/>
          </a:prstGeom>
          <a:noFill/>
          <a:ln>
            <a:noFill/>
          </a:ln>
        </p:spPr>
      </p:pic>
      <p:sp>
        <p:nvSpPr>
          <p:cNvPr id="1141" name="Google Shape;1141;p43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86904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Four integration challenges</a:t>
            </a:r>
            <a:endParaRPr/>
          </a:p>
        </p:txBody>
      </p:sp>
      <p:sp>
        <p:nvSpPr>
          <p:cNvPr id="2" name="Google Shape;1156;p44">
            <a:extLst>
              <a:ext uri="{FF2B5EF4-FFF2-40B4-BE49-F238E27FC236}">
                <a16:creationId xmlns:a16="http://schemas.microsoft.com/office/drawing/2014/main" id="{42139AD8-E6EB-532A-C536-DB81ABA2FD90}"/>
              </a:ext>
            </a:extLst>
          </p:cNvPr>
          <p:cNvSpPr/>
          <p:nvPr/>
        </p:nvSpPr>
        <p:spPr>
          <a:xfrm>
            <a:off x="75" y="10225"/>
            <a:ext cx="9144000" cy="51435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 dirty="0"/>
              <a:t>Norm: Integrate </a:t>
            </a:r>
            <a:r>
              <a:rPr lang="en" sz="3900" b="1" dirty="0">
                <a:sym typeface="Wingdings" pitchFamily="2" charset="2"/>
              </a:rPr>
              <a:t></a:t>
            </a:r>
            <a:r>
              <a:rPr lang="en" sz="3900" b="1" dirty="0"/>
              <a:t> clean</a:t>
            </a:r>
            <a:endParaRPr sz="39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9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 dirty="0"/>
              <a:t>Findings: Clean </a:t>
            </a:r>
            <a:r>
              <a:rPr lang="en" sz="3900" b="1" dirty="0">
                <a:sym typeface="Wingdings" pitchFamily="2" charset="2"/>
              </a:rPr>
              <a:t></a:t>
            </a:r>
            <a:r>
              <a:rPr lang="en" sz="3900" b="1" dirty="0"/>
              <a:t> integrate</a:t>
            </a:r>
            <a:endParaRPr sz="39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B0D069-0A40-F504-E5C1-7BADB84F0D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3" name="Google Shape;116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507" y="1630750"/>
            <a:ext cx="2991675" cy="188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ECE2F1-6410-1C33-6BCD-C46E09C793F2}"/>
              </a:ext>
            </a:extLst>
          </p:cNvPr>
          <p:cNvSpPr txBox="1"/>
          <p:nvPr/>
        </p:nvSpPr>
        <p:spPr>
          <a:xfrm>
            <a:off x="3615910" y="1664348"/>
            <a:ext cx="4856548" cy="69923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1430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CA" sz="3000" b="1" dirty="0"/>
              <a:t>Regional datasets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06B871-A6CB-7A54-9624-77FAF3A3A7FC}"/>
              </a:ext>
            </a:extLst>
          </p:cNvPr>
          <p:cNvSpPr txBox="1"/>
          <p:nvPr/>
        </p:nvSpPr>
        <p:spPr>
          <a:xfrm>
            <a:off x="3615910" y="2300731"/>
            <a:ext cx="5232986" cy="87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CA" sz="1800" dirty="0"/>
              <a:t>Tables with inconsistencies due to </a:t>
            </a:r>
          </a:p>
          <a:p>
            <a:pPr marL="11430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CA" sz="1800" dirty="0"/>
              <a:t>independent, spatially dispersed data sources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C6BD96-6065-41FB-87B3-50ACB2FC77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78543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3C99F2DA-8AE1-A934-83ED-B903FED08A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47" t="14469" r="8985" b="7555"/>
          <a:stretch/>
        </p:blipFill>
        <p:spPr>
          <a:xfrm>
            <a:off x="945265" y="457200"/>
            <a:ext cx="7253469" cy="46863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849709B-94ED-70C4-81AB-A14B25B21A38}"/>
              </a:ext>
            </a:extLst>
          </p:cNvPr>
          <p:cNvSpPr txBox="1">
            <a:spLocks/>
          </p:cNvSpPr>
          <p:nvPr/>
        </p:nvSpPr>
        <p:spPr>
          <a:xfrm>
            <a:off x="100800" y="180000"/>
            <a:ext cx="9144000" cy="457200"/>
          </a:xfrm>
          <a:prstGeom prst="rect">
            <a:avLst/>
          </a:prstGeom>
        </p:spPr>
        <p:txBody>
          <a:bodyPr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200" dirty="0"/>
              <a:t>Regional: Police shootings in the United States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79AC70-1F05-33E5-B7CF-7FDA51FDBA0F}"/>
              </a:ext>
            </a:extLst>
          </p:cNvPr>
          <p:cNvSpPr txBox="1"/>
          <p:nvPr/>
        </p:nvSpPr>
        <p:spPr>
          <a:xfrm>
            <a:off x="6515100" y="4736906"/>
            <a:ext cx="22317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2"/>
                </a:solidFill>
                <a:hlinkClick r:id="rId4"/>
              </a:rPr>
              <a:t>Graphic by </a:t>
            </a:r>
            <a:r>
              <a:rPr lang="en-US" sz="1000" i="1" dirty="0">
                <a:solidFill>
                  <a:schemeClr val="bg2"/>
                </a:solidFill>
                <a:hlinkClick r:id="rId4"/>
              </a:rPr>
              <a:t>Vice</a:t>
            </a:r>
            <a:endParaRPr lang="en-US" sz="1000" i="1" dirty="0">
              <a:solidFill>
                <a:schemeClr val="bg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AF2933-9220-7A52-D051-264B79503B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8468314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FECE2F1-6410-1C33-6BCD-C46E09C793F2}"/>
              </a:ext>
            </a:extLst>
          </p:cNvPr>
          <p:cNvSpPr txBox="1"/>
          <p:nvPr/>
        </p:nvSpPr>
        <p:spPr>
          <a:xfrm>
            <a:off x="3615910" y="1664348"/>
            <a:ext cx="4856548" cy="69923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1430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CA" sz="3000" b="1" dirty="0"/>
              <a:t>Diachronic datasets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06B871-A6CB-7A54-9624-77FAF3A3A7FC}"/>
              </a:ext>
            </a:extLst>
          </p:cNvPr>
          <p:cNvSpPr txBox="1"/>
          <p:nvPr/>
        </p:nvSpPr>
        <p:spPr>
          <a:xfrm>
            <a:off x="3615910" y="2300731"/>
            <a:ext cx="5232986" cy="87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CA" sz="1800" dirty="0"/>
              <a:t>Tables on the same phenomena that evolve over time</a:t>
            </a:r>
          </a:p>
        </p:txBody>
      </p:sp>
      <p:pic>
        <p:nvPicPr>
          <p:cNvPr id="2" name="Google Shape;1172;p46">
            <a:extLst>
              <a:ext uri="{FF2B5EF4-FFF2-40B4-BE49-F238E27FC236}">
                <a16:creationId xmlns:a16="http://schemas.microsoft.com/office/drawing/2014/main" id="{EB33F7B3-47EE-90F1-A0EE-D6AA4274448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921" y="1566498"/>
            <a:ext cx="2848551" cy="18098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1B9660-6706-A4A4-0DC0-8207A2CF80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1049573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83D0C85-91E6-0AAA-9347-BCD695995952}"/>
              </a:ext>
            </a:extLst>
          </p:cNvPr>
          <p:cNvCxnSpPr>
            <a:cxnSpLocks/>
          </p:cNvCxnSpPr>
          <p:nvPr/>
        </p:nvCxnSpPr>
        <p:spPr>
          <a:xfrm flipV="1">
            <a:off x="8185304" y="2318171"/>
            <a:ext cx="0" cy="100663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B944BB3-BA07-4B45-22E2-20E35BF2476B}"/>
              </a:ext>
            </a:extLst>
          </p:cNvPr>
          <p:cNvCxnSpPr>
            <a:cxnSpLocks/>
          </p:cNvCxnSpPr>
          <p:nvPr/>
        </p:nvCxnSpPr>
        <p:spPr>
          <a:xfrm flipV="1">
            <a:off x="2430190" y="2300854"/>
            <a:ext cx="0" cy="100663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 descr="A person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3722D345-1FB8-358C-CCD6-956B582348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111"/>
          <a:stretch/>
        </p:blipFill>
        <p:spPr>
          <a:xfrm>
            <a:off x="7645349" y="1637696"/>
            <a:ext cx="1079909" cy="108000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FBB0CF5-558D-D856-47EF-C7830D90526B}"/>
              </a:ext>
            </a:extLst>
          </p:cNvPr>
          <p:cNvSpPr txBox="1">
            <a:spLocks/>
          </p:cNvSpPr>
          <p:nvPr/>
        </p:nvSpPr>
        <p:spPr>
          <a:xfrm>
            <a:off x="100800" y="180000"/>
            <a:ext cx="9144000" cy="457200"/>
          </a:xfrm>
          <a:prstGeom prst="rect">
            <a:avLst/>
          </a:prstGeom>
        </p:spPr>
        <p:txBody>
          <a:bodyPr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200" dirty="0"/>
              <a:t>Diachronic: Economic data from Bureau of Labor Statistics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A14DC-8225-874D-EBE4-A1C2D2934B6C}"/>
              </a:ext>
            </a:extLst>
          </p:cNvPr>
          <p:cNvCxnSpPr>
            <a:cxnSpLocks/>
          </p:cNvCxnSpPr>
          <p:nvPr/>
        </p:nvCxnSpPr>
        <p:spPr>
          <a:xfrm>
            <a:off x="0" y="3310504"/>
            <a:ext cx="9144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E1B9C38-D842-42E2-B8C1-EA1E791B832D}"/>
              </a:ext>
            </a:extLst>
          </p:cNvPr>
          <p:cNvGrpSpPr/>
          <p:nvPr/>
        </p:nvGrpSpPr>
        <p:grpSpPr>
          <a:xfrm>
            <a:off x="7837164" y="3160377"/>
            <a:ext cx="698437" cy="709449"/>
            <a:chOff x="7837164" y="3160377"/>
            <a:chExt cx="698437" cy="70944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E60994D-D11B-18E3-C0C7-B60D9EBF6558}"/>
                </a:ext>
              </a:extLst>
            </p:cNvPr>
            <p:cNvSpPr/>
            <p:nvPr/>
          </p:nvSpPr>
          <p:spPr>
            <a:xfrm>
              <a:off x="8036256" y="3160377"/>
              <a:ext cx="300251" cy="3002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41C5A8-4DDD-C511-CD2F-2D7E38F37C01}"/>
                </a:ext>
              </a:extLst>
            </p:cNvPr>
            <p:cNvSpPr txBox="1"/>
            <p:nvPr/>
          </p:nvSpPr>
          <p:spPr>
            <a:xfrm>
              <a:off x="7837164" y="3500494"/>
              <a:ext cx="698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2020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19F08C-7B85-C849-63F0-9ACC643DB0F9}"/>
              </a:ext>
            </a:extLst>
          </p:cNvPr>
          <p:cNvGrpSpPr/>
          <p:nvPr/>
        </p:nvGrpSpPr>
        <p:grpSpPr>
          <a:xfrm>
            <a:off x="6377991" y="3160377"/>
            <a:ext cx="698437" cy="711531"/>
            <a:chOff x="6377991" y="3160377"/>
            <a:chExt cx="698437" cy="7115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DB608B-1FE4-6556-E3E9-578C67707261}"/>
                </a:ext>
              </a:extLst>
            </p:cNvPr>
            <p:cNvSpPr txBox="1"/>
            <p:nvPr/>
          </p:nvSpPr>
          <p:spPr>
            <a:xfrm>
              <a:off x="6377991" y="3502576"/>
              <a:ext cx="698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2010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0B8BC84-777B-B9B8-E68F-DBE53515A563}"/>
                </a:ext>
              </a:extLst>
            </p:cNvPr>
            <p:cNvSpPr/>
            <p:nvPr/>
          </p:nvSpPr>
          <p:spPr>
            <a:xfrm>
              <a:off x="6577083" y="3160377"/>
              <a:ext cx="300251" cy="3002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24D8A9D-1794-605C-811B-178F979022CF}"/>
              </a:ext>
            </a:extLst>
          </p:cNvPr>
          <p:cNvGrpSpPr/>
          <p:nvPr/>
        </p:nvGrpSpPr>
        <p:grpSpPr>
          <a:xfrm>
            <a:off x="4918819" y="3157364"/>
            <a:ext cx="698437" cy="714544"/>
            <a:chOff x="4918819" y="3157364"/>
            <a:chExt cx="698437" cy="71454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F3456C-1382-9FA4-0ECC-C795CCC4C7F8}"/>
                </a:ext>
              </a:extLst>
            </p:cNvPr>
            <p:cNvSpPr txBox="1"/>
            <p:nvPr/>
          </p:nvSpPr>
          <p:spPr>
            <a:xfrm>
              <a:off x="4918819" y="3502576"/>
              <a:ext cx="698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2000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4A04E52-524E-8CB7-4276-AE658CBB086E}"/>
                </a:ext>
              </a:extLst>
            </p:cNvPr>
            <p:cNvSpPr/>
            <p:nvPr/>
          </p:nvSpPr>
          <p:spPr>
            <a:xfrm>
              <a:off x="5148922" y="3157364"/>
              <a:ext cx="300251" cy="3002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50502FC-A5C1-BBD2-A186-8C0B3381E9CA}"/>
              </a:ext>
            </a:extLst>
          </p:cNvPr>
          <p:cNvGrpSpPr/>
          <p:nvPr/>
        </p:nvGrpSpPr>
        <p:grpSpPr>
          <a:xfrm>
            <a:off x="3493070" y="3157364"/>
            <a:ext cx="698437" cy="713056"/>
            <a:chOff x="3493070" y="3157364"/>
            <a:chExt cx="698437" cy="71305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4D66DAD-C352-6CB1-FC42-E40ACD3DC6BC}"/>
                </a:ext>
              </a:extLst>
            </p:cNvPr>
            <p:cNvSpPr txBox="1"/>
            <p:nvPr/>
          </p:nvSpPr>
          <p:spPr>
            <a:xfrm>
              <a:off x="3493070" y="3501088"/>
              <a:ext cx="698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1990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1282222-0862-8348-1BA3-FD85F3D67698}"/>
                </a:ext>
              </a:extLst>
            </p:cNvPr>
            <p:cNvSpPr/>
            <p:nvPr/>
          </p:nvSpPr>
          <p:spPr>
            <a:xfrm>
              <a:off x="3698544" y="3157364"/>
              <a:ext cx="300251" cy="3002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BFD4CE4-9F5B-BE1D-3A52-131FE5F868A8}"/>
              </a:ext>
            </a:extLst>
          </p:cNvPr>
          <p:cNvGrpSpPr/>
          <p:nvPr/>
        </p:nvGrpSpPr>
        <p:grpSpPr>
          <a:xfrm>
            <a:off x="2067322" y="3160377"/>
            <a:ext cx="698437" cy="711531"/>
            <a:chOff x="2067322" y="3160377"/>
            <a:chExt cx="698437" cy="71153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D61BF0-BD93-D02A-F330-8109C417E333}"/>
                </a:ext>
              </a:extLst>
            </p:cNvPr>
            <p:cNvSpPr txBox="1"/>
            <p:nvPr/>
          </p:nvSpPr>
          <p:spPr>
            <a:xfrm>
              <a:off x="2067322" y="3502576"/>
              <a:ext cx="698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1980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8EC018C-99FF-EA9A-0FA2-F294A3E1189A}"/>
                </a:ext>
              </a:extLst>
            </p:cNvPr>
            <p:cNvSpPr/>
            <p:nvPr/>
          </p:nvSpPr>
          <p:spPr>
            <a:xfrm>
              <a:off x="2279177" y="3160377"/>
              <a:ext cx="300251" cy="3002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person sitting at a computer&#10;&#10;Description automatically generated with low confidence">
            <a:extLst>
              <a:ext uri="{FF2B5EF4-FFF2-40B4-BE49-F238E27FC236}">
                <a16:creationId xmlns:a16="http://schemas.microsoft.com/office/drawing/2014/main" id="{9CD04387-0829-FD23-24AF-887502ACC2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64" r="26762"/>
          <a:stretch/>
        </p:blipFill>
        <p:spPr>
          <a:xfrm>
            <a:off x="1889302" y="1637169"/>
            <a:ext cx="1080000" cy="1080527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54C9A3A-D2BD-FBEB-AF5C-9ECE0ABA69CD}"/>
              </a:ext>
            </a:extLst>
          </p:cNvPr>
          <p:cNvGrpSpPr/>
          <p:nvPr/>
        </p:nvGrpSpPr>
        <p:grpSpPr>
          <a:xfrm>
            <a:off x="622114" y="3157364"/>
            <a:ext cx="698437" cy="713056"/>
            <a:chOff x="622114" y="3157364"/>
            <a:chExt cx="698437" cy="71305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83A0B1-64A7-1440-2C42-5EA690F7F080}"/>
                </a:ext>
              </a:extLst>
            </p:cNvPr>
            <p:cNvSpPr txBox="1"/>
            <p:nvPr/>
          </p:nvSpPr>
          <p:spPr>
            <a:xfrm>
              <a:off x="622114" y="3501088"/>
              <a:ext cx="698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1970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476F796-1BD9-244C-8A2E-89653380A6C9}"/>
                </a:ext>
              </a:extLst>
            </p:cNvPr>
            <p:cNvSpPr/>
            <p:nvPr/>
          </p:nvSpPr>
          <p:spPr>
            <a:xfrm>
              <a:off x="834664" y="3157364"/>
              <a:ext cx="300251" cy="3002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C06B41D-B012-E00D-6EA6-3647CCA5143A}"/>
              </a:ext>
            </a:extLst>
          </p:cNvPr>
          <p:cNvSpPr txBox="1"/>
          <p:nvPr/>
        </p:nvSpPr>
        <p:spPr>
          <a:xfrm>
            <a:off x="1756164" y="948142"/>
            <a:ext cx="1261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Computer </a:t>
            </a:r>
          </a:p>
          <a:p>
            <a:pPr algn="ctr"/>
            <a:r>
              <a:rPr lang="en-US" sz="1800" dirty="0"/>
              <a:t>analyst</a:t>
            </a:r>
          </a:p>
          <a:p>
            <a:pPr algn="ctr"/>
            <a:endParaRPr lang="en-US" sz="18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CD0391A-B2C1-D3D3-9357-735D6E2F8341}"/>
              </a:ext>
            </a:extLst>
          </p:cNvPr>
          <p:cNvSpPr txBox="1"/>
          <p:nvPr/>
        </p:nvSpPr>
        <p:spPr>
          <a:xfrm>
            <a:off x="7554361" y="948142"/>
            <a:ext cx="1261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Computer </a:t>
            </a:r>
          </a:p>
          <a:p>
            <a:pPr algn="ctr"/>
            <a:r>
              <a:rPr lang="en-US" sz="1800" dirty="0"/>
              <a:t>analyst</a:t>
            </a:r>
          </a:p>
          <a:p>
            <a:pPr algn="ctr"/>
            <a:endParaRPr lang="en-US" sz="1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DD7FBA-1E21-CE3D-0C26-FD18D6A9552B}"/>
              </a:ext>
            </a:extLst>
          </p:cNvPr>
          <p:cNvSpPr txBox="1"/>
          <p:nvPr/>
        </p:nvSpPr>
        <p:spPr>
          <a:xfrm>
            <a:off x="4857344" y="4896647"/>
            <a:ext cx="42750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2"/>
                </a:solidFill>
              </a:rPr>
              <a:t>Photos by </a:t>
            </a:r>
            <a:r>
              <a:rPr lang="en-US" sz="1000" dirty="0">
                <a:solidFill>
                  <a:schemeClr val="bg2"/>
                </a:solidFill>
                <a:hlinkClick r:id="rId5"/>
              </a:rPr>
              <a:t>Boyd Belcher/US Air Force </a:t>
            </a:r>
            <a:r>
              <a:rPr lang="en-US" sz="1000" dirty="0">
                <a:solidFill>
                  <a:schemeClr val="bg2"/>
                </a:solidFill>
              </a:rPr>
              <a:t>and </a:t>
            </a:r>
            <a:r>
              <a:rPr lang="en-US" sz="1000" dirty="0">
                <a:solidFill>
                  <a:schemeClr val="bg2"/>
                </a:solidFill>
                <a:hlinkClick r:id="rId6"/>
              </a:rPr>
              <a:t>Mimi </a:t>
            </a:r>
            <a:r>
              <a:rPr lang="en-US" sz="1000" dirty="0" err="1">
                <a:solidFill>
                  <a:schemeClr val="bg2"/>
                </a:solidFill>
                <a:hlinkClick r:id="rId6"/>
              </a:rPr>
              <a:t>Thain</a:t>
            </a:r>
            <a:r>
              <a:rPr lang="en-US" sz="1000" dirty="0">
                <a:solidFill>
                  <a:schemeClr val="bg2"/>
                </a:solidFill>
                <a:hlinkClick r:id="rId6"/>
              </a:rPr>
              <a:t>/</a:t>
            </a:r>
            <a:r>
              <a:rPr lang="en-US" sz="1000" dirty="0" err="1">
                <a:solidFill>
                  <a:schemeClr val="bg2"/>
                </a:solidFill>
                <a:hlinkClick r:id="rId6"/>
              </a:rPr>
              <a:t>Unsplash</a:t>
            </a:r>
            <a:endParaRPr lang="en-US" sz="1000" dirty="0">
              <a:solidFill>
                <a:schemeClr val="bg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D730BF-FB98-6B7C-43C2-FECD99ED20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14131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4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FECE2F1-6410-1C33-6BCD-C46E09C793F2}"/>
              </a:ext>
            </a:extLst>
          </p:cNvPr>
          <p:cNvSpPr txBox="1"/>
          <p:nvPr/>
        </p:nvSpPr>
        <p:spPr>
          <a:xfrm>
            <a:off x="3615910" y="1664348"/>
            <a:ext cx="4856548" cy="69923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1430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CA" sz="3000" b="1" dirty="0"/>
              <a:t>Fragmented datasets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06B871-A6CB-7A54-9624-77FAF3A3A7FC}"/>
              </a:ext>
            </a:extLst>
          </p:cNvPr>
          <p:cNvSpPr txBox="1"/>
          <p:nvPr/>
        </p:nvSpPr>
        <p:spPr>
          <a:xfrm>
            <a:off x="3615910" y="2300731"/>
            <a:ext cx="5232986" cy="87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CA" sz="1800" dirty="0"/>
              <a:t>Tables on a similar topic that contain different yet related items.</a:t>
            </a:r>
          </a:p>
        </p:txBody>
      </p:sp>
      <p:pic>
        <p:nvPicPr>
          <p:cNvPr id="3" name="Google Shape;1182;p47">
            <a:extLst>
              <a:ext uri="{FF2B5EF4-FFF2-40B4-BE49-F238E27FC236}">
                <a16:creationId xmlns:a16="http://schemas.microsoft.com/office/drawing/2014/main" id="{2DDFD5D7-EFF4-A405-26F4-1ABA5F1AF7B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542" y="1710775"/>
            <a:ext cx="2620474" cy="16018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AB1BAF-114B-189E-D043-BB3835ABCB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97331131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E0B4B5E-95E1-418D-D9AD-58D2531ED43F}"/>
              </a:ext>
            </a:extLst>
          </p:cNvPr>
          <p:cNvGrpSpPr/>
          <p:nvPr/>
        </p:nvGrpSpPr>
        <p:grpSpPr>
          <a:xfrm>
            <a:off x="4990628" y="2812149"/>
            <a:ext cx="1320345" cy="1589531"/>
            <a:chOff x="7503168" y="1669277"/>
            <a:chExt cx="1320345" cy="15895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8721A2-F004-F7D2-A171-619CEBDDAC11}"/>
                </a:ext>
              </a:extLst>
            </p:cNvPr>
            <p:cNvSpPr txBox="1"/>
            <p:nvPr/>
          </p:nvSpPr>
          <p:spPr>
            <a:xfrm>
              <a:off x="7503168" y="2612477"/>
              <a:ext cx="13203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/>
                <a:t>Mine</a:t>
              </a:r>
            </a:p>
            <a:p>
              <a:pPr algn="ctr"/>
              <a:r>
                <a:rPr lang="en-US" sz="1800" b="1" dirty="0"/>
                <a:t>operators</a:t>
              </a:r>
            </a:p>
          </p:txBody>
        </p:sp>
        <p:pic>
          <p:nvPicPr>
            <p:cNvPr id="16" name="Google Shape;921;p30">
              <a:extLst>
                <a:ext uri="{FF2B5EF4-FFF2-40B4-BE49-F238E27FC236}">
                  <a16:creationId xmlns:a16="http://schemas.microsoft.com/office/drawing/2014/main" id="{27CF5F30-2F6C-0501-7C2D-DC2EF7F2074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6440" b="21435"/>
            <a:stretch/>
          </p:blipFill>
          <p:spPr>
            <a:xfrm>
              <a:off x="7503169" y="1669277"/>
              <a:ext cx="1320344" cy="95229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12BB865-0215-E49D-DA0F-6F2B2F8E6F49}"/>
              </a:ext>
            </a:extLst>
          </p:cNvPr>
          <p:cNvGrpSpPr/>
          <p:nvPr/>
        </p:nvGrpSpPr>
        <p:grpSpPr>
          <a:xfrm>
            <a:off x="671542" y="2121715"/>
            <a:ext cx="1320348" cy="1587920"/>
            <a:chOff x="5568327" y="2644052"/>
            <a:chExt cx="1320348" cy="158792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728764-1AD8-29D4-6A54-739C1AC0A4BE}"/>
                </a:ext>
              </a:extLst>
            </p:cNvPr>
            <p:cNvSpPr txBox="1"/>
            <p:nvPr/>
          </p:nvSpPr>
          <p:spPr>
            <a:xfrm>
              <a:off x="5568327" y="3585641"/>
              <a:ext cx="13203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/>
                <a:t>Safety violations</a:t>
              </a:r>
            </a:p>
          </p:txBody>
        </p:sp>
        <p:pic>
          <p:nvPicPr>
            <p:cNvPr id="17" name="Google Shape;921;p30">
              <a:extLst>
                <a:ext uri="{FF2B5EF4-FFF2-40B4-BE49-F238E27FC236}">
                  <a16:creationId xmlns:a16="http://schemas.microsoft.com/office/drawing/2014/main" id="{BADFB6B2-929F-FD5E-8B11-4FFDBA6E49E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6440" b="21435"/>
            <a:stretch/>
          </p:blipFill>
          <p:spPr>
            <a:xfrm>
              <a:off x="5568331" y="2644052"/>
              <a:ext cx="1320344" cy="95229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59877C6-97BC-0E79-2401-F9D35EAF28CA}"/>
              </a:ext>
            </a:extLst>
          </p:cNvPr>
          <p:cNvGrpSpPr/>
          <p:nvPr/>
        </p:nvGrpSpPr>
        <p:grpSpPr>
          <a:xfrm>
            <a:off x="7150168" y="2121248"/>
            <a:ext cx="1322290" cy="1589531"/>
            <a:chOff x="3836510" y="1490682"/>
            <a:chExt cx="1322290" cy="15895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457558-1F21-2132-9D98-C43C7CB2D391}"/>
                </a:ext>
              </a:extLst>
            </p:cNvPr>
            <p:cNvSpPr txBox="1"/>
            <p:nvPr/>
          </p:nvSpPr>
          <p:spPr>
            <a:xfrm>
              <a:off x="3837600" y="2433882"/>
              <a:ext cx="1321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/>
                <a:t>Mine</a:t>
              </a:r>
            </a:p>
            <a:p>
              <a:pPr algn="ctr"/>
              <a:r>
                <a:rPr lang="en-US" sz="1800" b="1" dirty="0"/>
                <a:t>owners</a:t>
              </a:r>
            </a:p>
          </p:txBody>
        </p:sp>
        <p:pic>
          <p:nvPicPr>
            <p:cNvPr id="20" name="Google Shape;921;p30">
              <a:extLst>
                <a:ext uri="{FF2B5EF4-FFF2-40B4-BE49-F238E27FC236}">
                  <a16:creationId xmlns:a16="http://schemas.microsoft.com/office/drawing/2014/main" id="{C8FCE646-8CE5-809D-9A28-5473262C5DD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6440" b="21435"/>
            <a:stretch/>
          </p:blipFill>
          <p:spPr>
            <a:xfrm>
              <a:off x="3836510" y="1490682"/>
              <a:ext cx="1320344" cy="95229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84AB38F-172C-82B0-CF66-FE125D971FEE}"/>
              </a:ext>
            </a:extLst>
          </p:cNvPr>
          <p:cNvGrpSpPr/>
          <p:nvPr/>
        </p:nvGrpSpPr>
        <p:grpSpPr>
          <a:xfrm>
            <a:off x="2831086" y="1485158"/>
            <a:ext cx="1320346" cy="1588387"/>
            <a:chOff x="5889229" y="631760"/>
            <a:chExt cx="1320346" cy="158838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811EA74-3BFF-A624-E963-15748CA2FFBD}"/>
                </a:ext>
              </a:extLst>
            </p:cNvPr>
            <p:cNvSpPr txBox="1"/>
            <p:nvPr/>
          </p:nvSpPr>
          <p:spPr>
            <a:xfrm>
              <a:off x="5889229" y="1573816"/>
              <a:ext cx="1320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/>
                <a:t>Mine locations</a:t>
              </a:r>
            </a:p>
          </p:txBody>
        </p:sp>
        <p:pic>
          <p:nvPicPr>
            <p:cNvPr id="22" name="Google Shape;921;p30">
              <a:extLst>
                <a:ext uri="{FF2B5EF4-FFF2-40B4-BE49-F238E27FC236}">
                  <a16:creationId xmlns:a16="http://schemas.microsoft.com/office/drawing/2014/main" id="{120DF066-4C22-10E1-42CB-71BBE09F0E6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6440" b="21435"/>
            <a:stretch/>
          </p:blipFill>
          <p:spPr>
            <a:xfrm>
              <a:off x="5889229" y="631760"/>
              <a:ext cx="1320344" cy="952297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5859C52B-C14F-BC5C-FC12-0F20D827D782}"/>
              </a:ext>
            </a:extLst>
          </p:cNvPr>
          <p:cNvCxnSpPr>
            <a:stCxn id="17" idx="3"/>
            <a:endCxn id="22" idx="1"/>
          </p:cNvCxnSpPr>
          <p:nvPr/>
        </p:nvCxnSpPr>
        <p:spPr>
          <a:xfrm flipV="1">
            <a:off x="1991890" y="1961307"/>
            <a:ext cx="839196" cy="636557"/>
          </a:xfrm>
          <a:prstGeom prst="curvedConnector3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urved Connector 30">
            <a:extLst>
              <a:ext uri="{FF2B5EF4-FFF2-40B4-BE49-F238E27FC236}">
                <a16:creationId xmlns:a16="http://schemas.microsoft.com/office/drawing/2014/main" id="{FB20EFB2-D660-A157-012E-8027BAFB019B}"/>
              </a:ext>
            </a:extLst>
          </p:cNvPr>
          <p:cNvCxnSpPr>
            <a:cxnSpLocks/>
            <a:stCxn id="22" idx="3"/>
            <a:endCxn id="16" idx="1"/>
          </p:cNvCxnSpPr>
          <p:nvPr/>
        </p:nvCxnSpPr>
        <p:spPr>
          <a:xfrm>
            <a:off x="4151430" y="1961307"/>
            <a:ext cx="839199" cy="1326991"/>
          </a:xfrm>
          <a:prstGeom prst="curvedConnector3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id="{D9525CA5-2A3E-1CA4-11CD-3D2F35AA2DCD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 flipV="1">
            <a:off x="6310973" y="2597397"/>
            <a:ext cx="839195" cy="690901"/>
          </a:xfrm>
          <a:prstGeom prst="curvedConnector3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F2B951A9-7FB9-C7FC-F3A3-A257139CFD77}"/>
              </a:ext>
            </a:extLst>
          </p:cNvPr>
          <p:cNvSpPr txBox="1">
            <a:spLocks/>
          </p:cNvSpPr>
          <p:nvPr/>
        </p:nvSpPr>
        <p:spPr>
          <a:xfrm>
            <a:off x="100800" y="180000"/>
            <a:ext cx="9144000" cy="457200"/>
          </a:xfrm>
          <a:prstGeom prst="rect">
            <a:avLst/>
          </a:prstGeom>
        </p:spPr>
        <p:txBody>
          <a:bodyPr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200" dirty="0"/>
              <a:t>Fragmented: Unpaid mine safety violations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D0ECA3-B073-C6A6-FA33-6EBA54E85B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806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FECE2F1-6410-1C33-6BCD-C46E09C793F2}"/>
              </a:ext>
            </a:extLst>
          </p:cNvPr>
          <p:cNvSpPr txBox="1"/>
          <p:nvPr/>
        </p:nvSpPr>
        <p:spPr>
          <a:xfrm>
            <a:off x="3615910" y="1664348"/>
            <a:ext cx="5232986" cy="69923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1430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CA" sz="3000" b="1" dirty="0"/>
              <a:t>Disparate datasets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06B871-A6CB-7A54-9624-77FAF3A3A7FC}"/>
              </a:ext>
            </a:extLst>
          </p:cNvPr>
          <p:cNvSpPr txBox="1"/>
          <p:nvPr/>
        </p:nvSpPr>
        <p:spPr>
          <a:xfrm>
            <a:off x="3615910" y="2300731"/>
            <a:ext cx="5232986" cy="87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CA" sz="1800" dirty="0"/>
              <a:t>Tables that are topically dissimilar and seemingly unrelated.</a:t>
            </a:r>
          </a:p>
        </p:txBody>
      </p:sp>
      <p:pic>
        <p:nvPicPr>
          <p:cNvPr id="7" name="Google Shape;1190;p48">
            <a:extLst>
              <a:ext uri="{FF2B5EF4-FFF2-40B4-BE49-F238E27FC236}">
                <a16:creationId xmlns:a16="http://schemas.microsoft.com/office/drawing/2014/main" id="{6378C8D4-DFBD-CC0B-B46B-27181FF7EF8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013" t="16378" r="8896" b="20624"/>
          <a:stretch/>
        </p:blipFill>
        <p:spPr>
          <a:xfrm>
            <a:off x="408890" y="1675135"/>
            <a:ext cx="2991676" cy="13768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7CB42E-A86C-610E-61F1-3340599E7CD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4503531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690D5-C971-A8EA-B726-541E17218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180000"/>
            <a:ext cx="4468300" cy="457200"/>
          </a:xfrm>
        </p:spPr>
        <p:txBody>
          <a:bodyPr>
            <a:normAutofit fontScale="90000"/>
          </a:bodyPr>
          <a:lstStyle/>
          <a:p>
            <a:r>
              <a:rPr lang="en-US" dirty="0"/>
              <a:t>Data Preparation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B1A31-0A4B-03B8-4913-495F75757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71600"/>
            <a:ext cx="4574100" cy="4686298"/>
          </a:xfrm>
        </p:spPr>
        <p:txBody>
          <a:bodyPr anchor="ctr"/>
          <a:lstStyle/>
          <a:p>
            <a:pPr>
              <a:lnSpc>
                <a:spcPct val="100000"/>
              </a:lnSpc>
              <a:spcAft>
                <a:spcPts val="900"/>
              </a:spcAft>
              <a:buChar char="○"/>
            </a:pPr>
            <a:r>
              <a:rPr lang="en-CA" dirty="0"/>
              <a:t>Getting data ready for analysis or visualization</a:t>
            </a:r>
          </a:p>
          <a:p>
            <a:pPr lvl="1">
              <a:lnSpc>
                <a:spcPct val="100000"/>
              </a:lnSpc>
              <a:spcAft>
                <a:spcPts val="900"/>
              </a:spcAft>
            </a:pPr>
            <a:r>
              <a:rPr lang="en-CA" dirty="0"/>
              <a:t>Includes: wrangling, cleaning, munging, gathering, integrating, etc.</a:t>
            </a:r>
            <a:br>
              <a:rPr lang="en-CA" dirty="0"/>
            </a:br>
            <a:endParaRPr lang="en-CA" dirty="0"/>
          </a:p>
          <a:p>
            <a:pPr>
              <a:lnSpc>
                <a:spcPct val="100000"/>
              </a:lnSpc>
              <a:spcAft>
                <a:spcPts val="900"/>
              </a:spcAft>
              <a:buChar char="○"/>
            </a:pPr>
            <a:r>
              <a:rPr lang="en-CA" dirty="0"/>
              <a:t>Time-consuming process in data science</a:t>
            </a:r>
          </a:p>
          <a:p>
            <a:pPr lvl="1">
              <a:lnSpc>
                <a:spcPct val="100000"/>
              </a:lnSpc>
              <a:spcAft>
                <a:spcPts val="900"/>
              </a:spcAft>
            </a:pPr>
            <a:r>
              <a:rPr lang="en-CA" dirty="0"/>
              <a:t>Up to 80% of someone’s time</a:t>
            </a:r>
          </a:p>
          <a:p>
            <a:pPr lvl="1">
              <a:lnSpc>
                <a:spcPct val="100000"/>
              </a:lnSpc>
              <a:spcAft>
                <a:spcPts val="900"/>
              </a:spcAft>
            </a:pPr>
            <a:endParaRPr lang="en-CA" dirty="0"/>
          </a:p>
          <a:p>
            <a:pPr lvl="1">
              <a:lnSpc>
                <a:spcPct val="100000"/>
              </a:lnSpc>
              <a:spcAft>
                <a:spcPts val="900"/>
              </a:spcAft>
            </a:pPr>
            <a:endParaRPr lang="en-CA" dirty="0"/>
          </a:p>
        </p:txBody>
      </p:sp>
      <p:pic>
        <p:nvPicPr>
          <p:cNvPr id="5" name="Picture 4" descr="A person work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0E8B3337-A3A8-99BA-C408-771DADD671BA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49977" t="1445" b="7953"/>
          <a:stretch/>
        </p:blipFill>
        <p:spPr>
          <a:xfrm>
            <a:off x="4569900" y="-13648"/>
            <a:ext cx="4574100" cy="51571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CA5EFD-1DF1-80D8-ED24-EE03B2B2F987}"/>
              </a:ext>
            </a:extLst>
          </p:cNvPr>
          <p:cNvSpPr txBox="1"/>
          <p:nvPr/>
        </p:nvSpPr>
        <p:spPr>
          <a:xfrm>
            <a:off x="6912292" y="4897278"/>
            <a:ext cx="2231708" cy="246221"/>
          </a:xfrm>
          <a:prstGeom prst="rect">
            <a:avLst/>
          </a:prstGeom>
          <a:solidFill>
            <a:srgbClr val="BFBFB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Image by </a:t>
            </a:r>
            <a:r>
              <a:rPr lang="en-US" sz="1000" dirty="0" err="1">
                <a:solidFill>
                  <a:schemeClr val="tx1"/>
                </a:solidFill>
              </a:rPr>
              <a:t>rawpixel.com</a:t>
            </a:r>
            <a:r>
              <a:rPr lang="en-US" sz="1000" dirty="0">
                <a:solidFill>
                  <a:schemeClr val="tx1"/>
                </a:solidFill>
              </a:rPr>
              <a:t> on </a:t>
            </a:r>
            <a:r>
              <a:rPr lang="en-US" sz="1000" dirty="0" err="1">
                <a:solidFill>
                  <a:schemeClr val="tx1"/>
                </a:solidFill>
              </a:rPr>
              <a:t>Freepik</a:t>
            </a:r>
            <a:endParaRPr lang="en-US" sz="1000" i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ADAEE-D750-6DE8-9016-1C0974E04D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25790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C20468B9-D347-5EDF-B515-D7DA182C9FEA}"/>
              </a:ext>
            </a:extLst>
          </p:cNvPr>
          <p:cNvSpPr txBox="1"/>
          <p:nvPr/>
        </p:nvSpPr>
        <p:spPr>
          <a:xfrm>
            <a:off x="2484001" y="1035576"/>
            <a:ext cx="4190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Healthcare workers dying </a:t>
            </a:r>
          </a:p>
          <a:p>
            <a:pPr algn="ctr"/>
            <a:r>
              <a:rPr lang="en-US" sz="1800" dirty="0"/>
              <a:t>from opioid overdoses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8D6D9B-B814-7A34-21DC-973FEB6D17E7}"/>
              </a:ext>
            </a:extLst>
          </p:cNvPr>
          <p:cNvSpPr txBox="1"/>
          <p:nvPr/>
        </p:nvSpPr>
        <p:spPr>
          <a:xfrm>
            <a:off x="2484000" y="1070259"/>
            <a:ext cx="1710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Death</a:t>
            </a:r>
          </a:p>
          <a:p>
            <a:pPr algn="ctr"/>
            <a:r>
              <a:rPr lang="en-US" sz="1800" dirty="0"/>
              <a:t>records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862751-B221-FF23-409C-30CD04B20F3E}"/>
              </a:ext>
            </a:extLst>
          </p:cNvPr>
          <p:cNvSpPr txBox="1"/>
          <p:nvPr/>
        </p:nvSpPr>
        <p:spPr>
          <a:xfrm>
            <a:off x="4964400" y="1035576"/>
            <a:ext cx="1710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Healthcare </a:t>
            </a:r>
          </a:p>
          <a:p>
            <a:pPr algn="ctr"/>
            <a:r>
              <a:rPr lang="en-US" sz="1800" dirty="0"/>
              <a:t>workers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80B0A8D-F880-0008-5ADB-9476644DF8C1}"/>
              </a:ext>
            </a:extLst>
          </p:cNvPr>
          <p:cNvGrpSpPr/>
          <p:nvPr/>
        </p:nvGrpSpPr>
        <p:grpSpPr>
          <a:xfrm>
            <a:off x="4964400" y="1716591"/>
            <a:ext cx="1710316" cy="1710317"/>
            <a:chOff x="3700477" y="1445476"/>
            <a:chExt cx="1710316" cy="171031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97A3F16-03D8-7820-2E60-05F4E7D9BC8C}"/>
                </a:ext>
              </a:extLst>
            </p:cNvPr>
            <p:cNvSpPr/>
            <p:nvPr/>
          </p:nvSpPr>
          <p:spPr>
            <a:xfrm>
              <a:off x="3700477" y="1445476"/>
              <a:ext cx="1710316" cy="171031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68CFCBB4-6FB4-238C-2F2E-9CE1380DB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701" r="13952" b="21253"/>
            <a:stretch/>
          </p:blipFill>
          <p:spPr>
            <a:xfrm>
              <a:off x="4555636" y="1756011"/>
              <a:ext cx="284926" cy="314473"/>
            </a:xfrm>
            <a:prstGeom prst="rect">
              <a:avLst/>
            </a:prstGeom>
          </p:spPr>
        </p:pic>
        <p:pic>
          <p:nvPicPr>
            <p:cNvPr id="13" name="Picture 1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DAC0BFBA-898A-F16F-B222-342C4FCBA8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701" r="13952" b="21253"/>
            <a:stretch/>
          </p:blipFill>
          <p:spPr>
            <a:xfrm>
              <a:off x="4939558" y="2160305"/>
              <a:ext cx="284926" cy="314473"/>
            </a:xfrm>
            <a:prstGeom prst="rect">
              <a:avLst/>
            </a:prstGeom>
          </p:spPr>
        </p:pic>
        <p:pic>
          <p:nvPicPr>
            <p:cNvPr id="14" name="Picture 13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1CCA098B-42A5-7339-58D4-A8BD813D60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701" r="13952" b="21253"/>
            <a:stretch/>
          </p:blipFill>
          <p:spPr>
            <a:xfrm>
              <a:off x="3892632" y="2003068"/>
              <a:ext cx="284926" cy="314473"/>
            </a:xfrm>
            <a:prstGeom prst="rect">
              <a:avLst/>
            </a:prstGeom>
          </p:spPr>
        </p:pic>
        <p:pic>
          <p:nvPicPr>
            <p:cNvPr id="15" name="Picture 14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5296FDEA-B6B0-7D88-7F3A-4683BB50EF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701" r="13952" b="21253"/>
            <a:stretch/>
          </p:blipFill>
          <p:spPr>
            <a:xfrm>
              <a:off x="4487910" y="2536729"/>
              <a:ext cx="284926" cy="31447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1E88412-AE9F-744E-BC13-D0A828A1CE78}"/>
              </a:ext>
            </a:extLst>
          </p:cNvPr>
          <p:cNvGrpSpPr/>
          <p:nvPr/>
        </p:nvGrpSpPr>
        <p:grpSpPr>
          <a:xfrm>
            <a:off x="2484000" y="1716590"/>
            <a:ext cx="1710316" cy="1710317"/>
            <a:chOff x="2659011" y="1445475"/>
            <a:chExt cx="1710316" cy="171031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EB51D06-187B-F41C-7895-66DD2C14791B}"/>
                </a:ext>
              </a:extLst>
            </p:cNvPr>
            <p:cNvSpPr/>
            <p:nvPr/>
          </p:nvSpPr>
          <p:spPr>
            <a:xfrm>
              <a:off x="2659011" y="1445475"/>
              <a:ext cx="1710316" cy="171031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CA00924D-9E96-5160-809B-8E510682FA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678" t="10431" r="18315" b="29715"/>
            <a:stretch/>
          </p:blipFill>
          <p:spPr>
            <a:xfrm>
              <a:off x="3860463" y="2411833"/>
              <a:ext cx="347361" cy="319834"/>
            </a:xfrm>
            <a:prstGeom prst="rect">
              <a:avLst/>
            </a:prstGeom>
          </p:spPr>
        </p:pic>
        <p:pic>
          <p:nvPicPr>
            <p:cNvPr id="19" name="Picture 1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B39D7DC7-1952-64DC-B536-15DE2EB33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678" t="10431" r="18315" b="29715"/>
            <a:stretch/>
          </p:blipFill>
          <p:spPr>
            <a:xfrm>
              <a:off x="3285392" y="1682331"/>
              <a:ext cx="347361" cy="319834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DAC6D35D-64D4-7EC0-7CA2-F6E49E662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678" t="10431" r="18315" b="29715"/>
            <a:stretch/>
          </p:blipFill>
          <p:spPr>
            <a:xfrm>
              <a:off x="3330579" y="2708658"/>
              <a:ext cx="347361" cy="319834"/>
            </a:xfrm>
            <a:prstGeom prst="rect">
              <a:avLst/>
            </a:prstGeom>
          </p:spPr>
        </p:pic>
        <p:pic>
          <p:nvPicPr>
            <p:cNvPr id="21" name="Picture 20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175B997C-9101-4640-6A72-5E4781514F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678" t="10431" r="18315" b="29715"/>
            <a:stretch/>
          </p:blipFill>
          <p:spPr>
            <a:xfrm>
              <a:off x="3002402" y="2202720"/>
              <a:ext cx="347361" cy="319834"/>
            </a:xfrm>
            <a:prstGeom prst="rect">
              <a:avLst/>
            </a:prstGeom>
          </p:spPr>
        </p:pic>
      </p:grpSp>
      <p:pic>
        <p:nvPicPr>
          <p:cNvPr id="30" name="Picture 29" descr="Text&#10;&#10;Description automatically generated with low confidence">
            <a:extLst>
              <a:ext uri="{FF2B5EF4-FFF2-40B4-BE49-F238E27FC236}">
                <a16:creationId xmlns:a16="http://schemas.microsoft.com/office/drawing/2014/main" id="{647350D9-8C4B-CB1A-CDBD-DB58DF099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436" y="3679909"/>
            <a:ext cx="6127845" cy="1462775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10075AE-43CF-5D68-D5C7-76584A72CD6C}"/>
              </a:ext>
            </a:extLst>
          </p:cNvPr>
          <p:cNvSpPr txBox="1">
            <a:spLocks/>
          </p:cNvSpPr>
          <p:nvPr/>
        </p:nvSpPr>
        <p:spPr>
          <a:xfrm>
            <a:off x="100800" y="180000"/>
            <a:ext cx="9144000" cy="457200"/>
          </a:xfrm>
          <a:prstGeom prst="rect">
            <a:avLst/>
          </a:prstGeom>
        </p:spPr>
        <p:txBody>
          <a:bodyPr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200" dirty="0"/>
              <a:t>Disparate: Opioid overdoses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0C4832-EE0A-5F55-834E-AB69975B3413}"/>
              </a:ext>
            </a:extLst>
          </p:cNvPr>
          <p:cNvSpPr txBox="1"/>
          <p:nvPr/>
        </p:nvSpPr>
        <p:spPr>
          <a:xfrm>
            <a:off x="7168406" y="4411296"/>
            <a:ext cx="1975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2"/>
                </a:solidFill>
              </a:rPr>
              <a:t>Icons by </a:t>
            </a:r>
          </a:p>
          <a:p>
            <a:pPr algn="r"/>
            <a:r>
              <a:rPr lang="en-US" sz="1000" dirty="0">
                <a:solidFill>
                  <a:schemeClr val="bg2"/>
                </a:solidFill>
                <a:hlinkClick r:id="rId6"/>
              </a:rPr>
              <a:t>Minh Do </a:t>
            </a:r>
            <a:r>
              <a:rPr lang="en-US" sz="1000" dirty="0">
                <a:solidFill>
                  <a:schemeClr val="bg2"/>
                </a:solidFill>
              </a:rPr>
              <a:t>and </a:t>
            </a:r>
          </a:p>
          <a:p>
            <a:pPr algn="r"/>
            <a:r>
              <a:rPr lang="en-US" sz="1000" dirty="0">
                <a:solidFill>
                  <a:schemeClr val="bg2"/>
                </a:solidFill>
                <a:hlinkClick r:id="rId7"/>
              </a:rPr>
              <a:t>Sascha </a:t>
            </a:r>
            <a:r>
              <a:rPr lang="en-US" sz="1000" dirty="0" err="1">
                <a:solidFill>
                  <a:schemeClr val="bg2"/>
                </a:solidFill>
                <a:hlinkClick r:id="rId7"/>
              </a:rPr>
              <a:t>Elmers</a:t>
            </a:r>
            <a:r>
              <a:rPr lang="en-US" sz="1000" dirty="0">
                <a:solidFill>
                  <a:schemeClr val="bg2"/>
                </a:solidFill>
              </a:rPr>
              <a:t>, </a:t>
            </a:r>
          </a:p>
          <a:p>
            <a:pPr algn="r"/>
            <a:r>
              <a:rPr lang="en-US" sz="1000" dirty="0">
                <a:solidFill>
                  <a:schemeClr val="bg2"/>
                </a:solidFill>
              </a:rPr>
              <a:t>Noun Project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B78710-42EA-7AF3-9D2F-EF003DAD4CA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10027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-0.08125 0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2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07969 0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6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8" grpId="0"/>
      <p:bldP spid="8" grpId="1"/>
      <p:bldP spid="10" grpId="0"/>
      <p:bldP spid="10" grpId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49"/>
          <p:cNvSpPr txBox="1"/>
          <p:nvPr/>
        </p:nvSpPr>
        <p:spPr>
          <a:xfrm>
            <a:off x="702893" y="212675"/>
            <a:ext cx="4574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/>
              <a:t>Dirty Data in the Newsroom</a:t>
            </a:r>
            <a:endParaRPr sz="2600" b="1" dirty="0"/>
          </a:p>
        </p:txBody>
      </p:sp>
      <p:sp>
        <p:nvSpPr>
          <p:cNvPr id="1198" name="Google Shape;1198;p49"/>
          <p:cNvSpPr txBox="1"/>
          <p:nvPr/>
        </p:nvSpPr>
        <p:spPr>
          <a:xfrm>
            <a:off x="702772" y="612875"/>
            <a:ext cx="45744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2"/>
                </a:solidFill>
              </a:rPr>
              <a:t>Comparing Data Preparation </a:t>
            </a:r>
            <a:endParaRPr sz="2300">
              <a:solidFill>
                <a:schemeClr val="dk2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2"/>
                </a:solidFill>
              </a:rPr>
              <a:t>in Journalism and Data Science</a:t>
            </a:r>
            <a:endParaRPr sz="2300">
              <a:solidFill>
                <a:schemeClr val="dk2"/>
              </a:solidFill>
            </a:endParaRPr>
          </a:p>
        </p:txBody>
      </p:sp>
      <p:sp>
        <p:nvSpPr>
          <p:cNvPr id="1199" name="Google Shape;1199;p49"/>
          <p:cNvSpPr txBox="1"/>
          <p:nvPr/>
        </p:nvSpPr>
        <p:spPr>
          <a:xfrm>
            <a:off x="702748" y="1435775"/>
            <a:ext cx="4574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ACM CHI Conference on Human Factors in Computing Systems</a:t>
            </a:r>
            <a:endParaRPr sz="1200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April 23-28, 2023, Hamburg, Germany</a:t>
            </a:r>
            <a:endParaRPr sz="1200" dirty="0"/>
          </a:p>
        </p:txBody>
      </p:sp>
      <p:sp>
        <p:nvSpPr>
          <p:cNvPr id="1210" name="Google Shape;1210;p49"/>
          <p:cNvSpPr txBox="1"/>
          <p:nvPr/>
        </p:nvSpPr>
        <p:spPr>
          <a:xfrm>
            <a:off x="467600" y="2397900"/>
            <a:ext cx="5102700" cy="1708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Contributions:</a:t>
            </a:r>
            <a:endParaRPr sz="1800" dirty="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Augmented model of preparation activities</a:t>
            </a:r>
            <a:endParaRPr sz="1600" dirty="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New model-discrepancy taxonomy of dirty data</a:t>
            </a:r>
            <a:endParaRPr sz="1600" dirty="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Four challenges in multi-table data integration</a:t>
            </a:r>
            <a:endParaRPr sz="1600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C126976-6B5D-A4F5-42BC-4E0923033B68}"/>
              </a:ext>
            </a:extLst>
          </p:cNvPr>
          <p:cNvGrpSpPr/>
          <p:nvPr/>
        </p:nvGrpSpPr>
        <p:grpSpPr>
          <a:xfrm>
            <a:off x="6833331" y="3872055"/>
            <a:ext cx="1789404" cy="1042309"/>
            <a:chOff x="5943599" y="3320324"/>
            <a:chExt cx="2752626" cy="1603375"/>
          </a:xfrm>
        </p:grpSpPr>
        <p:pic>
          <p:nvPicPr>
            <p:cNvPr id="51" name="Google Shape;70;p14">
              <a:extLst>
                <a:ext uri="{FF2B5EF4-FFF2-40B4-BE49-F238E27FC236}">
                  <a16:creationId xmlns:a16="http://schemas.microsoft.com/office/drawing/2014/main" id="{EE754E7D-63F2-B399-C771-87634BC1F987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943599" y="3320324"/>
              <a:ext cx="1175854" cy="1603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71;p14">
              <a:extLst>
                <a:ext uri="{FF2B5EF4-FFF2-40B4-BE49-F238E27FC236}">
                  <a16:creationId xmlns:a16="http://schemas.microsoft.com/office/drawing/2014/main" id="{C8D72075-0FEF-05CC-24CE-702E479A51F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9405" t="12318" r="8452" b="14135"/>
            <a:stretch/>
          </p:blipFill>
          <p:spPr>
            <a:xfrm>
              <a:off x="7362950" y="3320325"/>
              <a:ext cx="1333275" cy="939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2;p14">
              <a:extLst>
                <a:ext uri="{FF2B5EF4-FFF2-40B4-BE49-F238E27FC236}">
                  <a16:creationId xmlns:a16="http://schemas.microsoft.com/office/drawing/2014/main" id="{10119AA0-811D-9847-74B8-AFB6F52DB6B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5829" t="26285" r="37956" b="27568"/>
            <a:stretch/>
          </p:blipFill>
          <p:spPr>
            <a:xfrm>
              <a:off x="7362950" y="4466875"/>
              <a:ext cx="1333274" cy="3044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3AA30E8C-ECED-5060-C8F4-B17863A766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7457" y="3017949"/>
            <a:ext cx="160320" cy="173145"/>
          </a:xfrm>
          <a:prstGeom prst="rect">
            <a:avLst/>
          </a:prstGeom>
        </p:spPr>
      </p:pic>
      <p:pic>
        <p:nvPicPr>
          <p:cNvPr id="56" name="Picture 55" descr="Shape&#10;&#10;Description automatically generated with medium confidence">
            <a:extLst>
              <a:ext uri="{FF2B5EF4-FFF2-40B4-BE49-F238E27FC236}">
                <a16:creationId xmlns:a16="http://schemas.microsoft.com/office/drawing/2014/main" id="{D88A35F2-57D2-87F6-45A2-1592415612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7457" y="3216241"/>
            <a:ext cx="166623" cy="137061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08AFABD7-12CB-BDBB-88C2-C442DB60B1B1}"/>
              </a:ext>
            </a:extLst>
          </p:cNvPr>
          <p:cNvGrpSpPr/>
          <p:nvPr/>
        </p:nvGrpSpPr>
        <p:grpSpPr>
          <a:xfrm>
            <a:off x="5805193" y="314504"/>
            <a:ext cx="3233740" cy="838768"/>
            <a:chOff x="5805193" y="314504"/>
            <a:chExt cx="3233740" cy="838768"/>
          </a:xfrm>
        </p:grpSpPr>
        <p:pic>
          <p:nvPicPr>
            <p:cNvPr id="58" name="Picture 57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C725960C-F419-435B-BF2D-D361FF1B46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366" t="9040" r="15058" b="50000"/>
            <a:stretch/>
          </p:blipFill>
          <p:spPr>
            <a:xfrm>
              <a:off x="5805193" y="348154"/>
              <a:ext cx="804956" cy="80511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5D39DC2-26AE-4F59-F55C-0D175FE9DBAF}"/>
                </a:ext>
              </a:extLst>
            </p:cNvPr>
            <p:cNvGrpSpPr/>
            <p:nvPr/>
          </p:nvGrpSpPr>
          <p:grpSpPr>
            <a:xfrm>
              <a:off x="6746633" y="314504"/>
              <a:ext cx="2292300" cy="805118"/>
              <a:chOff x="6728858" y="314504"/>
              <a:chExt cx="2292300" cy="805118"/>
            </a:xfrm>
          </p:grpSpPr>
          <p:sp>
            <p:nvSpPr>
              <p:cNvPr id="60" name="Google Shape;64;p14">
                <a:extLst>
                  <a:ext uri="{FF2B5EF4-FFF2-40B4-BE49-F238E27FC236}">
                    <a16:creationId xmlns:a16="http://schemas.microsoft.com/office/drawing/2014/main" id="{A7680F1D-4F36-1D3C-47EA-E2AF328AF9A8}"/>
                  </a:ext>
                </a:extLst>
              </p:cNvPr>
              <p:cNvSpPr txBox="1"/>
              <p:nvPr/>
            </p:nvSpPr>
            <p:spPr>
              <a:xfrm>
                <a:off x="6728858" y="314504"/>
                <a:ext cx="22923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b="1" dirty="0"/>
                  <a:t>Stephen </a:t>
                </a:r>
                <a:r>
                  <a:rPr lang="en" b="1" dirty="0" err="1"/>
                  <a:t>Kasica</a:t>
                </a:r>
                <a:endParaRPr b="1" dirty="0"/>
              </a:p>
            </p:txBody>
          </p:sp>
          <p:sp>
            <p:nvSpPr>
              <p:cNvPr id="61" name="Google Shape;65;p14">
                <a:extLst>
                  <a:ext uri="{FF2B5EF4-FFF2-40B4-BE49-F238E27FC236}">
                    <a16:creationId xmlns:a16="http://schemas.microsoft.com/office/drawing/2014/main" id="{CD545ACD-02F4-F01E-4057-6B227CD78EBB}"/>
                  </a:ext>
                </a:extLst>
              </p:cNvPr>
              <p:cNvSpPr txBox="1"/>
              <p:nvPr/>
            </p:nvSpPr>
            <p:spPr>
              <a:xfrm>
                <a:off x="6728858" y="565654"/>
                <a:ext cx="2292300" cy="5539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 dirty="0"/>
                  <a:t>University of British Columbia Vancouver, Canada</a:t>
                </a:r>
                <a:endParaRPr sz="1200" dirty="0"/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905D50A-4F6A-2506-5AF0-DE97DEBC9C3A}"/>
              </a:ext>
            </a:extLst>
          </p:cNvPr>
          <p:cNvGrpSpPr/>
          <p:nvPr/>
        </p:nvGrpSpPr>
        <p:grpSpPr>
          <a:xfrm>
            <a:off x="5804238" y="1306340"/>
            <a:ext cx="3216920" cy="817438"/>
            <a:chOff x="5804238" y="1306340"/>
            <a:chExt cx="3216920" cy="817438"/>
          </a:xfrm>
        </p:grpSpPr>
        <p:pic>
          <p:nvPicPr>
            <p:cNvPr id="63" name="Picture 8">
              <a:extLst>
                <a:ext uri="{FF2B5EF4-FFF2-40B4-BE49-F238E27FC236}">
                  <a16:creationId xmlns:a16="http://schemas.microsoft.com/office/drawing/2014/main" id="{55F012E9-1F80-659F-FF44-CFD28D6D5B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4" t="11259" r="7333" b="18659"/>
            <a:stretch/>
          </p:blipFill>
          <p:spPr bwMode="auto">
            <a:xfrm>
              <a:off x="5804238" y="1306340"/>
              <a:ext cx="817200" cy="81743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52" name="Group 1151">
              <a:extLst>
                <a:ext uri="{FF2B5EF4-FFF2-40B4-BE49-F238E27FC236}">
                  <a16:creationId xmlns:a16="http://schemas.microsoft.com/office/drawing/2014/main" id="{FA50D1A3-70E6-13AB-78A5-AD4AB332C0C0}"/>
                </a:ext>
              </a:extLst>
            </p:cNvPr>
            <p:cNvGrpSpPr/>
            <p:nvPr/>
          </p:nvGrpSpPr>
          <p:grpSpPr>
            <a:xfrm>
              <a:off x="6728858" y="1317615"/>
              <a:ext cx="2292300" cy="805250"/>
              <a:chOff x="6728858" y="1039483"/>
              <a:chExt cx="2292300" cy="805250"/>
            </a:xfrm>
          </p:grpSpPr>
          <p:sp>
            <p:nvSpPr>
              <p:cNvPr id="1153" name="Google Shape;66;p14">
                <a:extLst>
                  <a:ext uri="{FF2B5EF4-FFF2-40B4-BE49-F238E27FC236}">
                    <a16:creationId xmlns:a16="http://schemas.microsoft.com/office/drawing/2014/main" id="{BE14EF82-0F36-16FE-2FCE-D20689F01620}"/>
                  </a:ext>
                </a:extLst>
              </p:cNvPr>
              <p:cNvSpPr txBox="1"/>
              <p:nvPr/>
            </p:nvSpPr>
            <p:spPr>
              <a:xfrm>
                <a:off x="6728858" y="1039483"/>
                <a:ext cx="22923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dirty="0"/>
                  <a:t>Charles </a:t>
                </a:r>
                <a:r>
                  <a:rPr lang="en" dirty="0" err="1"/>
                  <a:t>Berret</a:t>
                </a:r>
                <a:endParaRPr dirty="0"/>
              </a:p>
            </p:txBody>
          </p:sp>
          <p:sp>
            <p:nvSpPr>
              <p:cNvPr id="1154" name="Google Shape;67;p14">
                <a:extLst>
                  <a:ext uri="{FF2B5EF4-FFF2-40B4-BE49-F238E27FC236}">
                    <a16:creationId xmlns:a16="http://schemas.microsoft.com/office/drawing/2014/main" id="{3DBF5D39-DCD6-52BA-E00E-C9D4DAFCFD4B}"/>
                  </a:ext>
                </a:extLst>
              </p:cNvPr>
              <p:cNvSpPr txBox="1"/>
              <p:nvPr/>
            </p:nvSpPr>
            <p:spPr>
              <a:xfrm>
                <a:off x="6728858" y="1290633"/>
                <a:ext cx="22923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 dirty="0"/>
                  <a:t>Linköping University </a:t>
                </a:r>
                <a:endParaRPr sz="1200" dirty="0"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 dirty="0" err="1"/>
                  <a:t>Norrköping</a:t>
                </a:r>
                <a:r>
                  <a:rPr lang="en" sz="1200" dirty="0"/>
                  <a:t>, Sweden</a:t>
                </a:r>
                <a:endParaRPr sz="1200" dirty="0"/>
              </a:p>
            </p:txBody>
          </p:sp>
        </p:grpSp>
      </p:grpSp>
      <p:grpSp>
        <p:nvGrpSpPr>
          <p:cNvPr id="1155" name="Group 1154">
            <a:extLst>
              <a:ext uri="{FF2B5EF4-FFF2-40B4-BE49-F238E27FC236}">
                <a16:creationId xmlns:a16="http://schemas.microsoft.com/office/drawing/2014/main" id="{5B3D4E72-2FA7-28C9-2FEC-B6780ED7989E}"/>
              </a:ext>
            </a:extLst>
          </p:cNvPr>
          <p:cNvGrpSpPr/>
          <p:nvPr/>
        </p:nvGrpSpPr>
        <p:grpSpPr>
          <a:xfrm>
            <a:off x="5802559" y="2255166"/>
            <a:ext cx="3218599" cy="1155434"/>
            <a:chOff x="5802559" y="2255166"/>
            <a:chExt cx="3218599" cy="1155434"/>
          </a:xfrm>
        </p:grpSpPr>
        <p:pic>
          <p:nvPicPr>
            <p:cNvPr id="1156" name="Picture 2">
              <a:extLst>
                <a:ext uri="{FF2B5EF4-FFF2-40B4-BE49-F238E27FC236}">
                  <a16:creationId xmlns:a16="http://schemas.microsoft.com/office/drawing/2014/main" id="{47D7B597-37C2-38D5-820C-DF0AEC6C7BE8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2" b="29701"/>
            <a:stretch/>
          </p:blipFill>
          <p:spPr bwMode="auto">
            <a:xfrm>
              <a:off x="5802559" y="2256861"/>
              <a:ext cx="818879" cy="81652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57" name="Group 1156">
              <a:extLst>
                <a:ext uri="{FF2B5EF4-FFF2-40B4-BE49-F238E27FC236}">
                  <a16:creationId xmlns:a16="http://schemas.microsoft.com/office/drawing/2014/main" id="{1A0D5E4B-03FA-4CB2-6A8C-1E733C7EE33F}"/>
                </a:ext>
              </a:extLst>
            </p:cNvPr>
            <p:cNvGrpSpPr/>
            <p:nvPr/>
          </p:nvGrpSpPr>
          <p:grpSpPr>
            <a:xfrm>
              <a:off x="6728834" y="2255166"/>
              <a:ext cx="2292324" cy="1155434"/>
              <a:chOff x="6728834" y="2255166"/>
              <a:chExt cx="2292324" cy="1155434"/>
            </a:xfrm>
          </p:grpSpPr>
          <p:sp>
            <p:nvSpPr>
              <p:cNvPr id="1158" name="TextBox 1157">
                <a:extLst>
                  <a:ext uri="{FF2B5EF4-FFF2-40B4-BE49-F238E27FC236}">
                    <a16:creationId xmlns:a16="http://schemas.microsoft.com/office/drawing/2014/main" id="{27C769CE-56A2-8934-88F6-737E93442F94}"/>
                  </a:ext>
                </a:extLst>
              </p:cNvPr>
              <p:cNvSpPr txBox="1"/>
              <p:nvPr/>
            </p:nvSpPr>
            <p:spPr>
              <a:xfrm>
                <a:off x="6728834" y="2976150"/>
                <a:ext cx="1987956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CA" sz="1000" dirty="0">
                    <a:solidFill>
                      <a:schemeClr val="tx1"/>
                    </a:solidFill>
                  </a:rPr>
                  <a:t>@</a:t>
                </a:r>
                <a:r>
                  <a:rPr lang="en-CA" sz="1000" dirty="0" err="1">
                    <a:solidFill>
                      <a:schemeClr val="tx1"/>
                    </a:solidFill>
                  </a:rPr>
                  <a:t>tamara@vis.social</a:t>
                </a:r>
                <a:endParaRPr lang="en-CA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9" name="TextBox 1158">
                <a:extLst>
                  <a:ext uri="{FF2B5EF4-FFF2-40B4-BE49-F238E27FC236}">
                    <a16:creationId xmlns:a16="http://schemas.microsoft.com/office/drawing/2014/main" id="{3640ED49-422C-2572-C9AD-7B8FF3576D44}"/>
                  </a:ext>
                </a:extLst>
              </p:cNvPr>
              <p:cNvSpPr txBox="1"/>
              <p:nvPr/>
            </p:nvSpPr>
            <p:spPr>
              <a:xfrm>
                <a:off x="6728834" y="3164379"/>
                <a:ext cx="1987956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CA" sz="1000" dirty="0">
                    <a:solidFill>
                      <a:schemeClr val="tx1"/>
                    </a:solidFill>
                  </a:rPr>
                  <a:t>@</a:t>
                </a:r>
                <a:r>
                  <a:rPr lang="en-CA" sz="1000" dirty="0" err="1">
                    <a:solidFill>
                      <a:schemeClr val="tx1"/>
                    </a:solidFill>
                  </a:rPr>
                  <a:t>tamaramunzner</a:t>
                </a:r>
                <a:endParaRPr lang="en-CA" sz="10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60" name="Group 1159">
                <a:extLst>
                  <a:ext uri="{FF2B5EF4-FFF2-40B4-BE49-F238E27FC236}">
                    <a16:creationId xmlns:a16="http://schemas.microsoft.com/office/drawing/2014/main" id="{BBEAB3F3-CF74-FCA0-F954-25B5C1DA6CEC}"/>
                  </a:ext>
                </a:extLst>
              </p:cNvPr>
              <p:cNvGrpSpPr/>
              <p:nvPr/>
            </p:nvGrpSpPr>
            <p:grpSpPr>
              <a:xfrm>
                <a:off x="6728858" y="2255166"/>
                <a:ext cx="2292300" cy="805250"/>
                <a:chOff x="6728858" y="2255166"/>
                <a:chExt cx="2292300" cy="805250"/>
              </a:xfrm>
            </p:grpSpPr>
            <p:sp>
              <p:nvSpPr>
                <p:cNvPr id="1161" name="Google Shape;68;p14">
                  <a:extLst>
                    <a:ext uri="{FF2B5EF4-FFF2-40B4-BE49-F238E27FC236}">
                      <a16:creationId xmlns:a16="http://schemas.microsoft.com/office/drawing/2014/main" id="{6AAE12F9-3FA3-E880-021D-871221EAF518}"/>
                    </a:ext>
                  </a:extLst>
                </p:cNvPr>
                <p:cNvSpPr txBox="1"/>
                <p:nvPr/>
              </p:nvSpPr>
              <p:spPr>
                <a:xfrm>
                  <a:off x="6728858" y="2255166"/>
                  <a:ext cx="2292300" cy="400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dirty="0"/>
                    <a:t>Tamara </a:t>
                  </a:r>
                  <a:r>
                    <a:rPr lang="en" dirty="0" err="1"/>
                    <a:t>Munzner</a:t>
                  </a:r>
                  <a:endParaRPr dirty="0"/>
                </a:p>
              </p:txBody>
            </p:sp>
            <p:sp>
              <p:nvSpPr>
                <p:cNvPr id="1162" name="Google Shape;69;p14">
                  <a:extLst>
                    <a:ext uri="{FF2B5EF4-FFF2-40B4-BE49-F238E27FC236}">
                      <a16:creationId xmlns:a16="http://schemas.microsoft.com/office/drawing/2014/main" id="{21912AD8-775D-5B2B-D9E9-9079FA924B6F}"/>
                    </a:ext>
                  </a:extLst>
                </p:cNvPr>
                <p:cNvSpPr txBox="1"/>
                <p:nvPr/>
              </p:nvSpPr>
              <p:spPr>
                <a:xfrm>
                  <a:off x="6728858" y="2506316"/>
                  <a:ext cx="2292300" cy="554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200" dirty="0"/>
                    <a:t>University of British Columbia </a:t>
                  </a:r>
                  <a:r>
                    <a:rPr lang="en" sz="1200" dirty="0">
                      <a:solidFill>
                        <a:schemeClr val="dk1"/>
                      </a:solidFill>
                    </a:rPr>
                    <a:t>Vancouver, Canada</a:t>
                  </a:r>
                  <a:endParaRPr sz="1200" dirty="0"/>
                </a:p>
              </p:txBody>
            </p:sp>
          </p:grp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AB7ABA-D322-AA88-41F8-82E7FBFD3B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3;p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9C6F11D-4E69-A8A9-F2AE-1DDC2D0F7BB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514600" cy="1854200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</p:pic>
      <p:pic>
        <p:nvPicPr>
          <p:cNvPr id="4" name="Google Shape;134;p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E92EBB9-E059-51BE-D9C8-79E3529C976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898747"/>
            <a:ext cx="2514600" cy="2514600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</p:pic>
      <p:pic>
        <p:nvPicPr>
          <p:cNvPr id="5" name="Google Shape;135;p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BDEC898-2F16-231D-FC61-854783149EC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14572"/>
          <a:stretch/>
        </p:blipFill>
        <p:spPr>
          <a:xfrm>
            <a:off x="2578100" y="605"/>
            <a:ext cx="2336800" cy="3831839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</p:pic>
      <p:pic>
        <p:nvPicPr>
          <p:cNvPr id="6" name="Google Shape;136;p5">
            <a:extLst>
              <a:ext uri="{FF2B5EF4-FFF2-40B4-BE49-F238E27FC236}">
                <a16:creationId xmlns:a16="http://schemas.microsoft.com/office/drawing/2014/main" id="{61912F34-3977-94C4-5C60-551B5BD7F33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60129" y="12797"/>
            <a:ext cx="2108200" cy="1600200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</p:pic>
      <p:pic>
        <p:nvPicPr>
          <p:cNvPr id="7" name="Google Shape;137;p5">
            <a:extLst>
              <a:ext uri="{FF2B5EF4-FFF2-40B4-BE49-F238E27FC236}">
                <a16:creationId xmlns:a16="http://schemas.microsoft.com/office/drawing/2014/main" id="{76F680B9-ED36-CE4C-4496-57683703A8E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3994"/>
          <a:stretch/>
        </p:blipFill>
        <p:spPr>
          <a:xfrm>
            <a:off x="4960129" y="1644746"/>
            <a:ext cx="2108200" cy="2658014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</p:pic>
      <p:pic>
        <p:nvPicPr>
          <p:cNvPr id="8" name="Google Shape;138;p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D242954-D647-FAC7-55CA-B564BA8C28D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4078" r="9466"/>
          <a:stretch/>
        </p:blipFill>
        <p:spPr>
          <a:xfrm>
            <a:off x="7133599" y="12797"/>
            <a:ext cx="1961417" cy="1892300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</p:pic>
      <p:pic>
        <p:nvPicPr>
          <p:cNvPr id="9" name="Google Shape;139;p5" descr="Visualization as the Workhorse of Data Journalism | DataJournalism.com">
            <a:extLst>
              <a:ext uri="{FF2B5EF4-FFF2-40B4-BE49-F238E27FC236}">
                <a16:creationId xmlns:a16="http://schemas.microsoft.com/office/drawing/2014/main" id="{75DE4800-C94F-4CB6-E5A5-6223AC5567B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13138" r="1980" b="4187"/>
          <a:stretch/>
        </p:blipFill>
        <p:spPr>
          <a:xfrm>
            <a:off x="0" y="4457894"/>
            <a:ext cx="2514600" cy="646553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</p:pic>
      <p:pic>
        <p:nvPicPr>
          <p:cNvPr id="10" name="Google Shape;140;p5" descr="the economist">
            <a:extLst>
              <a:ext uri="{FF2B5EF4-FFF2-40B4-BE49-F238E27FC236}">
                <a16:creationId xmlns:a16="http://schemas.microsoft.com/office/drawing/2014/main" id="{A0798579-C4BB-DE77-D047-065EA1A7752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23543"/>
          <a:stretch/>
        </p:blipFill>
        <p:spPr>
          <a:xfrm>
            <a:off x="7133599" y="1941562"/>
            <a:ext cx="1961417" cy="1651000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0A634E-85E8-D1BC-D607-FB9CB91DADA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927" b="20102"/>
          <a:stretch/>
        </p:blipFill>
        <p:spPr>
          <a:xfrm>
            <a:off x="7133599" y="3629027"/>
            <a:ext cx="1961417" cy="1475420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6265F4-5710-2000-853A-7E46C4845D7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" r="978" b="-5059"/>
          <a:stretch/>
        </p:blipFill>
        <p:spPr>
          <a:xfrm>
            <a:off x="2582345" y="3903695"/>
            <a:ext cx="2332555" cy="1200751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AB0D0F-D628-75EC-604C-B3F31083CFC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590" b="7923"/>
          <a:stretch/>
        </p:blipFill>
        <p:spPr>
          <a:xfrm>
            <a:off x="4976607" y="4366737"/>
            <a:ext cx="2075243" cy="728785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123D2C-C205-7F2E-FF3C-192D3540E4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1027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19189E7-70F4-F50E-3C72-28A564065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34" t="7915" r="5316" b="6117"/>
          <a:stretch/>
        </p:blipFill>
        <p:spPr>
          <a:xfrm>
            <a:off x="1422400" y="450947"/>
            <a:ext cx="6299200" cy="42416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2B2E49-DBD2-023A-83B3-0043CA9CE257}"/>
              </a:ext>
            </a:extLst>
          </p:cNvPr>
          <p:cNvSpPr txBox="1"/>
          <p:nvPr/>
        </p:nvSpPr>
        <p:spPr>
          <a:xfrm>
            <a:off x="6912292" y="4838218"/>
            <a:ext cx="22317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2"/>
                </a:solidFill>
                <a:hlinkClick r:id="rId4"/>
              </a:rPr>
              <a:t>Illustration by Barry Blitt, </a:t>
            </a:r>
            <a:r>
              <a:rPr lang="en-US" sz="1000" i="1" dirty="0">
                <a:solidFill>
                  <a:schemeClr val="bg2"/>
                </a:solidFill>
                <a:hlinkClick r:id="rId4"/>
              </a:rPr>
              <a:t>Vanity Fair</a:t>
            </a:r>
            <a:endParaRPr lang="en-US" sz="1000" i="1" dirty="0">
              <a:solidFill>
                <a:schemeClr val="bg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D56DD5-CBFB-B1FE-6EF5-CA66CA9C82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36903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463046C-F54D-4387-5F13-3514DBC45742}"/>
              </a:ext>
            </a:extLst>
          </p:cNvPr>
          <p:cNvGrpSpPr/>
          <p:nvPr/>
        </p:nvGrpSpPr>
        <p:grpSpPr>
          <a:xfrm>
            <a:off x="1735030" y="464534"/>
            <a:ext cx="2680852" cy="2680851"/>
            <a:chOff x="1460807" y="715018"/>
            <a:chExt cx="3066586" cy="3066585"/>
          </a:xfrm>
          <a:noFill/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35F0877-AD75-7DA3-32A3-31DC41F728EE}"/>
                </a:ext>
              </a:extLst>
            </p:cNvPr>
            <p:cNvSpPr/>
            <p:nvPr/>
          </p:nvSpPr>
          <p:spPr>
            <a:xfrm>
              <a:off x="1460808" y="715018"/>
              <a:ext cx="3066585" cy="3066585"/>
            </a:xfrm>
            <a:prstGeom prst="ellipse">
              <a:avLst/>
            </a:prstGeom>
            <a:solidFill>
              <a:srgbClr val="87CEFA">
                <a:alpha val="90000"/>
              </a:srgbClr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FBF433D-8CCF-A3BA-98F3-965A5DD58CCE}"/>
                </a:ext>
              </a:extLst>
            </p:cNvPr>
            <p:cNvSpPr txBox="1"/>
            <p:nvPr/>
          </p:nvSpPr>
          <p:spPr>
            <a:xfrm>
              <a:off x="1460807" y="1667409"/>
              <a:ext cx="3066584" cy="116180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</a:rPr>
                <a:t>Data </a:t>
              </a:r>
            </a:p>
            <a:p>
              <a:pPr algn="ctr"/>
              <a:r>
                <a:rPr lang="en-US" sz="3000" b="1" dirty="0">
                  <a:solidFill>
                    <a:schemeClr val="bg1"/>
                  </a:solidFill>
                </a:rPr>
                <a:t>science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291CF46-87D7-FCB7-B446-DF56BEC82CA4}"/>
              </a:ext>
            </a:extLst>
          </p:cNvPr>
          <p:cNvSpPr txBox="1"/>
          <p:nvPr/>
        </p:nvSpPr>
        <p:spPr>
          <a:xfrm>
            <a:off x="0" y="3462888"/>
            <a:ext cx="9144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200" b="1" dirty="0"/>
              <a:t>How closely does research </a:t>
            </a:r>
          </a:p>
          <a:p>
            <a:pPr algn="ctr"/>
            <a:r>
              <a:rPr lang="en" sz="2200" b="1" dirty="0"/>
              <a:t>on data scientists apply to data journalists, </a:t>
            </a:r>
          </a:p>
          <a:p>
            <a:pPr algn="ctr"/>
            <a:r>
              <a:rPr lang="en" sz="2200" b="1" dirty="0"/>
              <a:t>with regards to data preparation?</a:t>
            </a:r>
            <a:endParaRPr lang="en-US" sz="2200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5D83C1-F132-B332-D331-63F111416ECB}"/>
              </a:ext>
            </a:extLst>
          </p:cNvPr>
          <p:cNvGrpSpPr/>
          <p:nvPr/>
        </p:nvGrpSpPr>
        <p:grpSpPr>
          <a:xfrm>
            <a:off x="4835072" y="480283"/>
            <a:ext cx="2680851" cy="2694967"/>
            <a:chOff x="4835072" y="480283"/>
            <a:chExt cx="2680851" cy="269496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9A04359-D5EF-7876-EF8C-4373052F9752}"/>
                </a:ext>
              </a:extLst>
            </p:cNvPr>
            <p:cNvGrpSpPr/>
            <p:nvPr/>
          </p:nvGrpSpPr>
          <p:grpSpPr>
            <a:xfrm>
              <a:off x="4835072" y="480283"/>
              <a:ext cx="2680851" cy="2680852"/>
              <a:chOff x="4572000" y="691376"/>
              <a:chExt cx="3066585" cy="3066585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B994FCA-88F3-9BE3-4AEC-C2C4E1AAF564}"/>
                  </a:ext>
                </a:extLst>
              </p:cNvPr>
              <p:cNvSpPr/>
              <p:nvPr/>
            </p:nvSpPr>
            <p:spPr>
              <a:xfrm>
                <a:off x="4572000" y="691376"/>
                <a:ext cx="3066585" cy="3066585"/>
              </a:xfrm>
              <a:prstGeom prst="ellipse">
                <a:avLst/>
              </a:prstGeom>
              <a:solidFill>
                <a:srgbClr val="7FC97F">
                  <a:alpha val="90000"/>
                </a:srgbClr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C97F"/>
                  </a:solidFill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9ED6694-6E88-F1FF-3F54-EBE1AAB9285F}"/>
                  </a:ext>
                </a:extLst>
              </p:cNvPr>
              <p:cNvSpPr txBox="1"/>
              <p:nvPr/>
            </p:nvSpPr>
            <p:spPr>
              <a:xfrm>
                <a:off x="4572000" y="1641896"/>
                <a:ext cx="3066585" cy="116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1" dirty="0">
                    <a:solidFill>
                      <a:schemeClr val="bg1"/>
                    </a:solidFill>
                  </a:rPr>
                  <a:t>Data </a:t>
                </a:r>
              </a:p>
              <a:p>
                <a:pPr algn="ctr"/>
                <a:r>
                  <a:rPr lang="en-US" sz="3000" b="1" dirty="0">
                    <a:solidFill>
                      <a:schemeClr val="bg1"/>
                    </a:solidFill>
                  </a:rPr>
                  <a:t>journalism</a:t>
                </a:r>
              </a:p>
            </p:txBody>
          </p: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8203E9-328F-8926-5E22-8B0D6C6442A7}"/>
                </a:ext>
              </a:extLst>
            </p:cNvPr>
            <p:cNvSpPr/>
            <p:nvPr/>
          </p:nvSpPr>
          <p:spPr>
            <a:xfrm>
              <a:off x="4835072" y="494398"/>
              <a:ext cx="2680851" cy="2680852"/>
            </a:xfrm>
            <a:prstGeom prst="ellipse">
              <a:avLst/>
            </a:prstGeom>
            <a:noFill/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7FC97F"/>
                </a:solidFill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951B71-1448-7C69-61C6-E5855B8271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5016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4.72222E-6 4.07407E-6 L 0.07709 4.07407E-6 " pathEditMode="relative" rAng="0" ptsTypes="AA" p14:bounceEnd="50000">
                                          <p:cBhvr>
                                            <p:cTn id="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2.77778E-6 3.08642E-6 L -0.07691 -0.00216 " pathEditMode="relative" rAng="0" ptsTypes="AA" p14:bounceEnd="50000">
                                          <p:cBhvr>
                                            <p:cTn id="8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854" y="-1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4.72222E-6 4.07407E-6 L 0.07709 4.07407E-6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2.77778E-6 3.08642E-6 L -0.07691 -0.0021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854" y="-1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4" name="Google Shape;914;p30"/>
          <p:cNvGrpSpPr/>
          <p:nvPr/>
        </p:nvGrpSpPr>
        <p:grpSpPr>
          <a:xfrm>
            <a:off x="7776999" y="4839638"/>
            <a:ext cx="1369636" cy="216000"/>
            <a:chOff x="6895780" y="228600"/>
            <a:chExt cx="1251152" cy="216000"/>
          </a:xfrm>
        </p:grpSpPr>
        <p:sp>
          <p:nvSpPr>
            <p:cNvPr id="915" name="Google Shape;915;p30"/>
            <p:cNvSpPr/>
            <p:nvPr/>
          </p:nvSpPr>
          <p:spPr>
            <a:xfrm>
              <a:off x="6895780" y="228600"/>
              <a:ext cx="197314" cy="216000"/>
            </a:xfrm>
            <a:prstGeom prst="rect">
              <a:avLst/>
            </a:prstGeom>
            <a:solidFill>
              <a:srgbClr val="FABF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  <p:sp>
          <p:nvSpPr>
            <p:cNvPr id="916" name="Google Shape;916;p30"/>
            <p:cNvSpPr txBox="1"/>
            <p:nvPr/>
          </p:nvSpPr>
          <p:spPr>
            <a:xfrm>
              <a:off x="7093094" y="228600"/>
              <a:ext cx="1053838" cy="2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/>
                <a:t>Our contributions</a:t>
              </a:r>
              <a:endParaRPr sz="1000" dirty="0"/>
            </a:p>
          </p:txBody>
        </p:sp>
      </p:grpSp>
      <p:grpSp>
        <p:nvGrpSpPr>
          <p:cNvPr id="815" name="Google Shape;815;p30"/>
          <p:cNvGrpSpPr/>
          <p:nvPr/>
        </p:nvGrpSpPr>
        <p:grpSpPr>
          <a:xfrm>
            <a:off x="2400305" y="-4812"/>
            <a:ext cx="2057445" cy="440833"/>
            <a:chOff x="228600" y="457200"/>
            <a:chExt cx="1947600" cy="457200"/>
          </a:xfrm>
        </p:grpSpPr>
        <p:sp>
          <p:nvSpPr>
            <p:cNvPr id="816" name="Google Shape;816;p30"/>
            <p:cNvSpPr txBox="1"/>
            <p:nvPr/>
          </p:nvSpPr>
          <p:spPr>
            <a:xfrm>
              <a:off x="228600" y="457200"/>
              <a:ext cx="19476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/>
                <a:t>Phase 2</a:t>
              </a:r>
              <a:endParaRPr sz="1800" dirty="0"/>
            </a:p>
          </p:txBody>
        </p:sp>
        <p:sp>
          <p:nvSpPr>
            <p:cNvPr id="817" name="Google Shape;817;p30"/>
            <p:cNvSpPr/>
            <p:nvPr/>
          </p:nvSpPr>
          <p:spPr>
            <a:xfrm>
              <a:off x="228600" y="830300"/>
              <a:ext cx="1947600" cy="183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2F16E4B-BE32-75E2-CA5A-FE985B4A528D}"/>
              </a:ext>
            </a:extLst>
          </p:cNvPr>
          <p:cNvGrpSpPr/>
          <p:nvPr/>
        </p:nvGrpSpPr>
        <p:grpSpPr>
          <a:xfrm>
            <a:off x="2770313" y="728792"/>
            <a:ext cx="1317451" cy="900688"/>
            <a:chOff x="2770313" y="1143950"/>
            <a:chExt cx="1317451" cy="900688"/>
          </a:xfrm>
        </p:grpSpPr>
        <p:grpSp>
          <p:nvGrpSpPr>
            <p:cNvPr id="825" name="Google Shape;825;p30"/>
            <p:cNvGrpSpPr/>
            <p:nvPr/>
          </p:nvGrpSpPr>
          <p:grpSpPr>
            <a:xfrm>
              <a:off x="3369680" y="1549572"/>
              <a:ext cx="718084" cy="495066"/>
              <a:chOff x="1265261" y="3191275"/>
              <a:chExt cx="923700" cy="615600"/>
            </a:xfrm>
          </p:grpSpPr>
          <p:sp>
            <p:nvSpPr>
              <p:cNvPr id="826" name="Google Shape;826;p30"/>
              <p:cNvSpPr/>
              <p:nvPr/>
            </p:nvSpPr>
            <p:spPr>
              <a:xfrm>
                <a:off x="1265261" y="3191275"/>
                <a:ext cx="923700" cy="615600"/>
              </a:xfrm>
              <a:prstGeom prst="wedgeEllipseCallout">
                <a:avLst>
                  <a:gd name="adj1" fmla="val 51955"/>
                  <a:gd name="adj2" fmla="val 51082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27" name="Google Shape;827;p30"/>
              <p:cNvGrpSpPr/>
              <p:nvPr/>
            </p:nvGrpSpPr>
            <p:grpSpPr>
              <a:xfrm>
                <a:off x="1389478" y="3324625"/>
                <a:ext cx="582486" cy="282175"/>
                <a:chOff x="839325" y="377395"/>
                <a:chExt cx="1038300" cy="502985"/>
              </a:xfrm>
            </p:grpSpPr>
            <p:sp>
              <p:nvSpPr>
                <p:cNvPr id="828" name="Google Shape;828;p30"/>
                <p:cNvSpPr/>
                <p:nvPr/>
              </p:nvSpPr>
              <p:spPr>
                <a:xfrm>
                  <a:off x="960800" y="377395"/>
                  <a:ext cx="819300" cy="915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9" name="Google Shape;829;p30"/>
                <p:cNvSpPr/>
                <p:nvPr/>
              </p:nvSpPr>
              <p:spPr>
                <a:xfrm>
                  <a:off x="1058325" y="514560"/>
                  <a:ext cx="819300" cy="915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0" name="Google Shape;830;p30"/>
                <p:cNvSpPr/>
                <p:nvPr/>
              </p:nvSpPr>
              <p:spPr>
                <a:xfrm>
                  <a:off x="839325" y="651720"/>
                  <a:ext cx="819300" cy="915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1" name="Google Shape;831;p30"/>
                <p:cNvSpPr/>
                <p:nvPr/>
              </p:nvSpPr>
              <p:spPr>
                <a:xfrm>
                  <a:off x="974925" y="788880"/>
                  <a:ext cx="819300" cy="915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832" name="Google Shape;832;p30"/>
            <p:cNvSpPr/>
            <p:nvPr/>
          </p:nvSpPr>
          <p:spPr>
            <a:xfrm>
              <a:off x="2770313" y="1143950"/>
              <a:ext cx="717900" cy="492600"/>
            </a:xfrm>
            <a:prstGeom prst="wedgeEllipseCallout">
              <a:avLst>
                <a:gd name="adj1" fmla="val -49633"/>
                <a:gd name="adj2" fmla="val 50287"/>
              </a:avLst>
            </a:prstGeom>
            <a:solidFill>
              <a:schemeClr val="dk1"/>
            </a:solidFill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3" name="Google Shape;833;p30"/>
            <p:cNvGrpSpPr/>
            <p:nvPr/>
          </p:nvGrpSpPr>
          <p:grpSpPr>
            <a:xfrm>
              <a:off x="2807625" y="1239797"/>
              <a:ext cx="452803" cy="225790"/>
              <a:chOff x="839325" y="377395"/>
              <a:chExt cx="1038300" cy="502985"/>
            </a:xfrm>
          </p:grpSpPr>
          <p:sp>
            <p:nvSpPr>
              <p:cNvPr id="834" name="Google Shape;834;p30"/>
              <p:cNvSpPr/>
              <p:nvPr/>
            </p:nvSpPr>
            <p:spPr>
              <a:xfrm>
                <a:off x="960800" y="377395"/>
                <a:ext cx="819300" cy="91500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0"/>
              <p:cNvSpPr/>
              <p:nvPr/>
            </p:nvSpPr>
            <p:spPr>
              <a:xfrm>
                <a:off x="1058325" y="514560"/>
                <a:ext cx="819300" cy="91500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0"/>
              <p:cNvSpPr/>
              <p:nvPr/>
            </p:nvSpPr>
            <p:spPr>
              <a:xfrm>
                <a:off x="839325" y="651720"/>
                <a:ext cx="819300" cy="91500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0"/>
              <p:cNvSpPr/>
              <p:nvPr/>
            </p:nvSpPr>
            <p:spPr>
              <a:xfrm>
                <a:off x="974925" y="788880"/>
                <a:ext cx="819300" cy="91500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38" name="Google Shape;838;p30"/>
          <p:cNvSpPr txBox="1"/>
          <p:nvPr/>
        </p:nvSpPr>
        <p:spPr>
          <a:xfrm>
            <a:off x="6996874" y="3783508"/>
            <a:ext cx="1917217" cy="923299"/>
          </a:xfrm>
          <a:prstGeom prst="rect">
            <a:avLst/>
          </a:prstGeom>
          <a:solidFill>
            <a:srgbClr val="FABF6E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Four challenges in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multi-table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data integration</a:t>
            </a:r>
            <a:endParaRPr sz="1600" dirty="0"/>
          </a:p>
        </p:txBody>
      </p:sp>
      <p:sp>
        <p:nvSpPr>
          <p:cNvPr id="839" name="Google Shape;839;p30"/>
          <p:cNvSpPr txBox="1"/>
          <p:nvPr/>
        </p:nvSpPr>
        <p:spPr>
          <a:xfrm>
            <a:off x="6996876" y="1668659"/>
            <a:ext cx="1918452" cy="677078"/>
          </a:xfrm>
          <a:prstGeom prst="rect">
            <a:avLst/>
          </a:prstGeom>
          <a:solidFill>
            <a:srgbClr val="7FC97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>
                <a:solidFill>
                  <a:schemeClr val="dk1"/>
                </a:solidFill>
              </a:rPr>
              <a:t>Data preparation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>
                <a:solidFill>
                  <a:schemeClr val="dk1"/>
                </a:solidFill>
              </a:rPr>
              <a:t>nightmares (63)</a:t>
            </a:r>
            <a:endParaRPr sz="1600" dirty="0"/>
          </a:p>
        </p:txBody>
      </p:sp>
      <p:grpSp>
        <p:nvGrpSpPr>
          <p:cNvPr id="843" name="Google Shape;843;p30"/>
          <p:cNvGrpSpPr/>
          <p:nvPr/>
        </p:nvGrpSpPr>
        <p:grpSpPr>
          <a:xfrm>
            <a:off x="228600" y="-4812"/>
            <a:ext cx="1947600" cy="440833"/>
            <a:chOff x="228600" y="457200"/>
            <a:chExt cx="1947600" cy="457200"/>
          </a:xfrm>
        </p:grpSpPr>
        <p:sp>
          <p:nvSpPr>
            <p:cNvPr id="844" name="Google Shape;844;p30"/>
            <p:cNvSpPr txBox="1"/>
            <p:nvPr/>
          </p:nvSpPr>
          <p:spPr>
            <a:xfrm>
              <a:off x="228600" y="457200"/>
              <a:ext cx="19476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/>
                <a:t>Phase 1</a:t>
              </a:r>
              <a:endParaRPr sz="1800" dirty="0"/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228600" y="830300"/>
              <a:ext cx="1947600" cy="183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30"/>
          <p:cNvGrpSpPr/>
          <p:nvPr/>
        </p:nvGrpSpPr>
        <p:grpSpPr>
          <a:xfrm>
            <a:off x="4694502" y="-4812"/>
            <a:ext cx="2057445" cy="440833"/>
            <a:chOff x="228600" y="457200"/>
            <a:chExt cx="1947600" cy="457200"/>
          </a:xfrm>
        </p:grpSpPr>
        <p:sp>
          <p:nvSpPr>
            <p:cNvPr id="847" name="Google Shape;847;p30"/>
            <p:cNvSpPr txBox="1"/>
            <p:nvPr/>
          </p:nvSpPr>
          <p:spPr>
            <a:xfrm>
              <a:off x="228600" y="457200"/>
              <a:ext cx="19476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/>
                <a:t>Phase 3</a:t>
              </a:r>
              <a:endParaRPr sz="1800" dirty="0"/>
            </a:p>
          </p:txBody>
        </p:sp>
        <p:sp>
          <p:nvSpPr>
            <p:cNvPr id="848" name="Google Shape;848;p30"/>
            <p:cNvSpPr/>
            <p:nvPr/>
          </p:nvSpPr>
          <p:spPr>
            <a:xfrm>
              <a:off x="228600" y="830300"/>
              <a:ext cx="1947600" cy="183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6985290" y="-4812"/>
            <a:ext cx="1917217" cy="440833"/>
            <a:chOff x="228600" y="457200"/>
            <a:chExt cx="1947600" cy="457200"/>
          </a:xfrm>
        </p:grpSpPr>
        <p:sp>
          <p:nvSpPr>
            <p:cNvPr id="850" name="Google Shape;850;p30"/>
            <p:cNvSpPr txBox="1"/>
            <p:nvPr/>
          </p:nvSpPr>
          <p:spPr>
            <a:xfrm>
              <a:off x="228600" y="457200"/>
              <a:ext cx="19476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/>
                <a:t>Phase 4</a:t>
              </a:r>
              <a:endParaRPr sz="1800" dirty="0"/>
            </a:p>
          </p:txBody>
        </p:sp>
        <p:sp>
          <p:nvSpPr>
            <p:cNvPr id="851" name="Google Shape;851;p30"/>
            <p:cNvSpPr/>
            <p:nvPr/>
          </p:nvSpPr>
          <p:spPr>
            <a:xfrm>
              <a:off x="228600" y="830300"/>
              <a:ext cx="1947600" cy="183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9" name="Google Shape;859;p30"/>
          <p:cNvSpPr txBox="1"/>
          <p:nvPr/>
        </p:nvSpPr>
        <p:spPr>
          <a:xfrm>
            <a:off x="1079939" y="4195716"/>
            <a:ext cx="2498392" cy="527703"/>
          </a:xfrm>
          <a:prstGeom prst="rect">
            <a:avLst/>
          </a:prstGeom>
          <a:solidFill>
            <a:srgbClr val="FABF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Augmented model of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preparation</a:t>
            </a:r>
            <a:r>
              <a:rPr lang="en" sz="1600" dirty="0"/>
              <a:t> activities</a:t>
            </a:r>
            <a:endParaRPr sz="1600" dirty="0"/>
          </a:p>
        </p:txBody>
      </p:sp>
      <p:grpSp>
        <p:nvGrpSpPr>
          <p:cNvPr id="860" name="Google Shape;860;p30"/>
          <p:cNvGrpSpPr/>
          <p:nvPr/>
        </p:nvGrpSpPr>
        <p:grpSpPr>
          <a:xfrm>
            <a:off x="4870883" y="553159"/>
            <a:ext cx="1708140" cy="1075957"/>
            <a:chOff x="6302813" y="1832387"/>
            <a:chExt cx="2355081" cy="1483669"/>
          </a:xfrm>
        </p:grpSpPr>
        <p:sp>
          <p:nvSpPr>
            <p:cNvPr id="861" name="Google Shape;861;p30"/>
            <p:cNvSpPr/>
            <p:nvPr/>
          </p:nvSpPr>
          <p:spPr>
            <a:xfrm>
              <a:off x="7188567" y="1832387"/>
              <a:ext cx="277500" cy="278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0"/>
            <p:cNvSpPr/>
            <p:nvPr/>
          </p:nvSpPr>
          <p:spPr>
            <a:xfrm>
              <a:off x="6302813" y="2424542"/>
              <a:ext cx="277500" cy="278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0"/>
            <p:cNvSpPr/>
            <p:nvPr/>
          </p:nvSpPr>
          <p:spPr>
            <a:xfrm>
              <a:off x="7387517" y="2391420"/>
              <a:ext cx="277500" cy="278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0"/>
            <p:cNvSpPr/>
            <p:nvPr/>
          </p:nvSpPr>
          <p:spPr>
            <a:xfrm>
              <a:off x="6768811" y="2391420"/>
              <a:ext cx="277500" cy="278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0"/>
            <p:cNvSpPr/>
            <p:nvPr/>
          </p:nvSpPr>
          <p:spPr>
            <a:xfrm>
              <a:off x="8006239" y="2417060"/>
              <a:ext cx="277500" cy="278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66" name="Google Shape;866;p30"/>
            <p:cNvCxnSpPr>
              <a:stCxn id="862" idx="0"/>
              <a:endCxn id="861" idx="4"/>
            </p:cNvCxnSpPr>
            <p:nvPr/>
          </p:nvCxnSpPr>
          <p:spPr>
            <a:xfrm rot="-5400000">
              <a:off x="6727613" y="1824692"/>
              <a:ext cx="313800" cy="885900"/>
            </a:xfrm>
            <a:prstGeom prst="curvedConnector3">
              <a:avLst>
                <a:gd name="adj1" fmla="val 49993"/>
              </a:avLst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0"/>
            <p:cNvCxnSpPr>
              <a:stCxn id="864" idx="0"/>
              <a:endCxn id="861" idx="4"/>
            </p:cNvCxnSpPr>
            <p:nvPr/>
          </p:nvCxnSpPr>
          <p:spPr>
            <a:xfrm rot="-5400000">
              <a:off x="6977161" y="2041320"/>
              <a:ext cx="280500" cy="419700"/>
            </a:xfrm>
            <a:prstGeom prst="curvedConnector3">
              <a:avLst>
                <a:gd name="adj1" fmla="val 50024"/>
              </a:avLst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0"/>
            <p:cNvCxnSpPr>
              <a:stCxn id="863" idx="0"/>
              <a:endCxn id="861" idx="4"/>
            </p:cNvCxnSpPr>
            <p:nvPr/>
          </p:nvCxnSpPr>
          <p:spPr>
            <a:xfrm rot="5400000" flipH="1">
              <a:off x="7286567" y="2151720"/>
              <a:ext cx="280500" cy="198900"/>
            </a:xfrm>
            <a:prstGeom prst="curvedConnector3">
              <a:avLst>
                <a:gd name="adj1" fmla="val 50024"/>
              </a:avLst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0"/>
            <p:cNvCxnSpPr>
              <a:stCxn id="865" idx="0"/>
              <a:endCxn id="861" idx="4"/>
            </p:cNvCxnSpPr>
            <p:nvPr/>
          </p:nvCxnSpPr>
          <p:spPr>
            <a:xfrm rot="5400000" flipH="1">
              <a:off x="7582939" y="1855010"/>
              <a:ext cx="306300" cy="817800"/>
            </a:xfrm>
            <a:prstGeom prst="curvedConnector3">
              <a:avLst>
                <a:gd name="adj1" fmla="val 49996"/>
              </a:avLst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70" name="Google Shape;870;p30"/>
            <p:cNvSpPr/>
            <p:nvPr/>
          </p:nvSpPr>
          <p:spPr>
            <a:xfrm>
              <a:off x="6302813" y="3032709"/>
              <a:ext cx="277500" cy="278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6958600" y="3023943"/>
              <a:ext cx="277500" cy="278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6630709" y="3023943"/>
              <a:ext cx="277500" cy="278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7387590" y="3023943"/>
              <a:ext cx="277500" cy="278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74" name="Google Shape;874;p30"/>
            <p:cNvCxnSpPr>
              <a:stCxn id="862" idx="4"/>
              <a:endCxn id="870" idx="0"/>
            </p:cNvCxnSpPr>
            <p:nvPr/>
          </p:nvCxnSpPr>
          <p:spPr>
            <a:xfrm rot="-5400000" flipH="1">
              <a:off x="6277013" y="2867492"/>
              <a:ext cx="329700" cy="600"/>
            </a:xfrm>
            <a:prstGeom prst="curvedConnector3">
              <a:avLst>
                <a:gd name="adj1" fmla="val 50010"/>
              </a:avLst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5" name="Google Shape;875;p30"/>
            <p:cNvCxnSpPr>
              <a:stCxn id="872" idx="0"/>
              <a:endCxn id="864" idx="4"/>
            </p:cNvCxnSpPr>
            <p:nvPr/>
          </p:nvCxnSpPr>
          <p:spPr>
            <a:xfrm rot="-5400000">
              <a:off x="6661459" y="2777943"/>
              <a:ext cx="354000" cy="138000"/>
            </a:xfrm>
            <a:prstGeom prst="curvedConnector3">
              <a:avLst>
                <a:gd name="adj1" fmla="val 50017"/>
              </a:avLst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6" name="Google Shape;876;p30"/>
            <p:cNvCxnSpPr>
              <a:stCxn id="871" idx="0"/>
              <a:endCxn id="864" idx="4"/>
            </p:cNvCxnSpPr>
            <p:nvPr/>
          </p:nvCxnSpPr>
          <p:spPr>
            <a:xfrm rot="5400000" flipH="1">
              <a:off x="6825400" y="2751993"/>
              <a:ext cx="354000" cy="189900"/>
            </a:xfrm>
            <a:prstGeom prst="curvedConnector3">
              <a:avLst>
                <a:gd name="adj1" fmla="val 50017"/>
              </a:avLst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77" name="Google Shape;877;p30"/>
            <p:cNvSpPr/>
            <p:nvPr/>
          </p:nvSpPr>
          <p:spPr>
            <a:xfrm>
              <a:off x="7733456" y="3032697"/>
              <a:ext cx="277500" cy="278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0"/>
            <p:cNvSpPr/>
            <p:nvPr/>
          </p:nvSpPr>
          <p:spPr>
            <a:xfrm>
              <a:off x="8051970" y="3032697"/>
              <a:ext cx="277500" cy="278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0"/>
            <p:cNvSpPr/>
            <p:nvPr/>
          </p:nvSpPr>
          <p:spPr>
            <a:xfrm>
              <a:off x="8370494" y="3027756"/>
              <a:ext cx="287400" cy="288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80" name="Google Shape;880;p30"/>
            <p:cNvCxnSpPr>
              <a:stCxn id="865" idx="4"/>
              <a:endCxn id="877" idx="0"/>
            </p:cNvCxnSpPr>
            <p:nvPr/>
          </p:nvCxnSpPr>
          <p:spPr>
            <a:xfrm rot="5400000">
              <a:off x="7840039" y="2727710"/>
              <a:ext cx="337200" cy="272700"/>
            </a:xfrm>
            <a:prstGeom prst="curvedConnector3">
              <a:avLst>
                <a:gd name="adj1" fmla="val 50005"/>
              </a:avLst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1" name="Google Shape;881;p30"/>
            <p:cNvCxnSpPr>
              <a:stCxn id="865" idx="4"/>
              <a:endCxn id="878" idx="0"/>
            </p:cNvCxnSpPr>
            <p:nvPr/>
          </p:nvCxnSpPr>
          <p:spPr>
            <a:xfrm rot="-5400000" flipH="1">
              <a:off x="7999189" y="2841260"/>
              <a:ext cx="337200" cy="45600"/>
            </a:xfrm>
            <a:prstGeom prst="curvedConnector3">
              <a:avLst>
                <a:gd name="adj1" fmla="val 50005"/>
              </a:avLst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2" name="Google Shape;882;p30"/>
            <p:cNvCxnSpPr>
              <a:stCxn id="865" idx="4"/>
              <a:endCxn id="879" idx="0"/>
            </p:cNvCxnSpPr>
            <p:nvPr/>
          </p:nvCxnSpPr>
          <p:spPr>
            <a:xfrm rot="-5400000" flipH="1">
              <a:off x="8163439" y="2677010"/>
              <a:ext cx="332400" cy="369300"/>
            </a:xfrm>
            <a:prstGeom prst="curvedConnector3">
              <a:avLst>
                <a:gd name="adj1" fmla="val 49984"/>
              </a:avLst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30"/>
            <p:cNvCxnSpPr>
              <a:stCxn id="863" idx="4"/>
              <a:endCxn id="873" idx="0"/>
            </p:cNvCxnSpPr>
            <p:nvPr/>
          </p:nvCxnSpPr>
          <p:spPr>
            <a:xfrm rot="-5400000" flipH="1">
              <a:off x="7349567" y="2846520"/>
              <a:ext cx="354000" cy="600"/>
            </a:xfrm>
            <a:prstGeom prst="curvedConnector3">
              <a:avLst>
                <a:gd name="adj1" fmla="val 50017"/>
              </a:avLst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84" name="Google Shape;884;p30"/>
          <p:cNvGrpSpPr/>
          <p:nvPr/>
        </p:nvGrpSpPr>
        <p:grpSpPr>
          <a:xfrm>
            <a:off x="304885" y="506677"/>
            <a:ext cx="1825482" cy="1093919"/>
            <a:chOff x="3362905" y="600125"/>
            <a:chExt cx="2342464" cy="1403720"/>
          </a:xfrm>
        </p:grpSpPr>
        <p:sp>
          <p:nvSpPr>
            <p:cNvPr id="885" name="Google Shape;885;p30"/>
            <p:cNvSpPr/>
            <p:nvPr/>
          </p:nvSpPr>
          <p:spPr>
            <a:xfrm>
              <a:off x="3425700" y="600125"/>
              <a:ext cx="681300" cy="2319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lt1"/>
                  </a:solidFill>
                </a:rPr>
                <a:t>A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886" name="Google Shape;886;p30"/>
            <p:cNvSpPr/>
            <p:nvPr/>
          </p:nvSpPr>
          <p:spPr>
            <a:xfrm>
              <a:off x="5023775" y="600125"/>
              <a:ext cx="681300" cy="2319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lt1"/>
                  </a:solidFill>
                </a:rPr>
                <a:t>B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887" name="Google Shape;887;p30"/>
            <p:cNvSpPr/>
            <p:nvPr/>
          </p:nvSpPr>
          <p:spPr>
            <a:xfrm>
              <a:off x="5023780" y="1032639"/>
              <a:ext cx="681300" cy="2319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lt1"/>
                  </a:solidFill>
                </a:rPr>
                <a:t>C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888" name="Google Shape;888;p30"/>
            <p:cNvSpPr/>
            <p:nvPr/>
          </p:nvSpPr>
          <p:spPr>
            <a:xfrm>
              <a:off x="5024069" y="1540898"/>
              <a:ext cx="681300" cy="2319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chemeClr val="lt1"/>
                  </a:solidFill>
                </a:rPr>
                <a:t>D</a:t>
              </a:r>
              <a:endParaRPr b="1" dirty="0">
                <a:solidFill>
                  <a:schemeClr val="lt1"/>
                </a:solidFill>
              </a:endParaRPr>
            </a:p>
          </p:txBody>
        </p:sp>
        <p:sp>
          <p:nvSpPr>
            <p:cNvPr id="889" name="Google Shape;889;p30"/>
            <p:cNvSpPr/>
            <p:nvPr/>
          </p:nvSpPr>
          <p:spPr>
            <a:xfrm>
              <a:off x="4142929" y="1771945"/>
              <a:ext cx="681300" cy="2319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lt1"/>
                  </a:solidFill>
                </a:rPr>
                <a:t>E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890" name="Google Shape;890;p30"/>
            <p:cNvSpPr/>
            <p:nvPr/>
          </p:nvSpPr>
          <p:spPr>
            <a:xfrm>
              <a:off x="3362905" y="1445613"/>
              <a:ext cx="681300" cy="2319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lt1"/>
                  </a:solidFill>
                </a:rPr>
                <a:t>F</a:t>
              </a:r>
              <a:endParaRPr b="1">
                <a:solidFill>
                  <a:schemeClr val="lt1"/>
                </a:solidFill>
              </a:endParaRPr>
            </a:p>
          </p:txBody>
        </p:sp>
        <p:grpSp>
          <p:nvGrpSpPr>
            <p:cNvPr id="891" name="Google Shape;891;p30"/>
            <p:cNvGrpSpPr/>
            <p:nvPr/>
          </p:nvGrpSpPr>
          <p:grpSpPr>
            <a:xfrm>
              <a:off x="3703556" y="716075"/>
              <a:ext cx="1661165" cy="1171820"/>
              <a:chOff x="3703556" y="716075"/>
              <a:chExt cx="1661165" cy="1171820"/>
            </a:xfrm>
          </p:grpSpPr>
          <p:cxnSp>
            <p:nvCxnSpPr>
              <p:cNvPr id="892" name="Google Shape;892;p30"/>
              <p:cNvCxnSpPr>
                <a:stCxn id="886" idx="1"/>
                <a:endCxn id="885" idx="3"/>
              </p:cNvCxnSpPr>
              <p:nvPr/>
            </p:nvCxnSpPr>
            <p:spPr>
              <a:xfrm flipH="1">
                <a:off x="4106975" y="716075"/>
                <a:ext cx="916800" cy="600"/>
              </a:xfrm>
              <a:prstGeom prst="bentConnector3">
                <a:avLst>
                  <a:gd name="adj1" fmla="val 49999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  <p:cxnSp>
            <p:nvCxnSpPr>
              <p:cNvPr id="893" name="Google Shape;893;p30"/>
              <p:cNvCxnSpPr>
                <a:stCxn id="886" idx="2"/>
                <a:endCxn id="887" idx="0"/>
              </p:cNvCxnSpPr>
              <p:nvPr/>
            </p:nvCxnSpPr>
            <p:spPr>
              <a:xfrm rot="16200000" flipH="1">
                <a:off x="5264122" y="932329"/>
                <a:ext cx="200613" cy="5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894" name="Google Shape;894;p30"/>
              <p:cNvCxnSpPr>
                <a:stCxn id="889" idx="0"/>
                <a:endCxn id="885" idx="2"/>
              </p:cNvCxnSpPr>
              <p:nvPr/>
            </p:nvCxnSpPr>
            <p:spPr>
              <a:xfrm rot="16200000" flipV="1">
                <a:off x="3655007" y="943370"/>
                <a:ext cx="939919" cy="71723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895" name="Google Shape;895;p30"/>
              <p:cNvCxnSpPr>
                <a:stCxn id="888" idx="2"/>
                <a:endCxn id="889" idx="3"/>
              </p:cNvCxnSpPr>
              <p:nvPr/>
            </p:nvCxnSpPr>
            <p:spPr>
              <a:xfrm rot="5400000">
                <a:off x="5036927" y="1560101"/>
                <a:ext cx="115097" cy="540490"/>
              </a:xfrm>
              <a:prstGeom prst="curvedConnector2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896" name="Google Shape;896;p30"/>
              <p:cNvCxnSpPr>
                <a:stCxn id="887" idx="2"/>
                <a:endCxn id="888" idx="0"/>
              </p:cNvCxnSpPr>
              <p:nvPr/>
            </p:nvCxnSpPr>
            <p:spPr>
              <a:xfrm rot="16200000" flipH="1">
                <a:off x="5226396" y="1402573"/>
                <a:ext cx="276358" cy="289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  <p:cxnSp>
            <p:nvCxnSpPr>
              <p:cNvPr id="897" name="Google Shape;897;p30"/>
              <p:cNvCxnSpPr>
                <a:stCxn id="889" idx="1"/>
                <a:endCxn id="890" idx="2"/>
              </p:cNvCxnSpPr>
              <p:nvPr/>
            </p:nvCxnSpPr>
            <p:spPr>
              <a:xfrm rot="10800000">
                <a:off x="3703556" y="1677514"/>
                <a:ext cx="439374" cy="210381"/>
              </a:xfrm>
              <a:prstGeom prst="curvedConnector2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</p:grpSp>
      <p:sp>
        <p:nvSpPr>
          <p:cNvPr id="854" name="Google Shape;854;p30"/>
          <p:cNvSpPr txBox="1"/>
          <p:nvPr/>
        </p:nvSpPr>
        <p:spPr>
          <a:xfrm>
            <a:off x="4694501" y="2794080"/>
            <a:ext cx="2057444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Data issues (60)</a:t>
            </a:r>
            <a:endParaRPr sz="1600" dirty="0"/>
          </a:p>
        </p:txBody>
      </p:sp>
      <p:sp>
        <p:nvSpPr>
          <p:cNvPr id="900" name="Google Shape;900;p30"/>
          <p:cNvSpPr txBox="1"/>
          <p:nvPr/>
        </p:nvSpPr>
        <p:spPr>
          <a:xfrm>
            <a:off x="4692833" y="3783508"/>
            <a:ext cx="2059112" cy="923299"/>
          </a:xfrm>
          <a:prstGeom prst="rect">
            <a:avLst/>
          </a:prstGeom>
          <a:solidFill>
            <a:srgbClr val="FABF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Model-discrepancy taxonomy of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dirty data</a:t>
            </a:r>
            <a:endParaRPr sz="1600" dirty="0"/>
          </a:p>
        </p:txBody>
      </p:sp>
      <p:sp>
        <p:nvSpPr>
          <p:cNvPr id="858" name="Google Shape;858;p30"/>
          <p:cNvSpPr txBox="1"/>
          <p:nvPr/>
        </p:nvSpPr>
        <p:spPr>
          <a:xfrm>
            <a:off x="2407450" y="1682517"/>
            <a:ext cx="2057400" cy="636821"/>
          </a:xfrm>
          <a:prstGeom prst="rect">
            <a:avLst/>
          </a:prstGeom>
          <a:solidFill>
            <a:srgbClr val="7FC9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 Data journalist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interviews (36)</a:t>
            </a:r>
            <a:endParaRPr sz="1600" dirty="0"/>
          </a:p>
        </p:txBody>
      </p:sp>
      <p:sp>
        <p:nvSpPr>
          <p:cNvPr id="853" name="Google Shape;853;p30"/>
          <p:cNvSpPr txBox="1"/>
          <p:nvPr/>
        </p:nvSpPr>
        <p:spPr>
          <a:xfrm>
            <a:off x="4702163" y="1667732"/>
            <a:ext cx="2059110" cy="664802"/>
          </a:xfrm>
          <a:prstGeom prst="rect">
            <a:avLst/>
          </a:prstGeom>
          <a:solidFill>
            <a:srgbClr val="FAA0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Dirty data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Taxonomies (16)</a:t>
            </a:r>
            <a:endParaRPr sz="1600" dirty="0"/>
          </a:p>
        </p:txBody>
      </p:sp>
      <p:sp>
        <p:nvSpPr>
          <p:cNvPr id="856" name="Google Shape;856;p30"/>
          <p:cNvSpPr txBox="1"/>
          <p:nvPr/>
        </p:nvSpPr>
        <p:spPr>
          <a:xfrm>
            <a:off x="111025" y="1685189"/>
            <a:ext cx="2059112" cy="634149"/>
          </a:xfrm>
          <a:prstGeom prst="rect">
            <a:avLst/>
          </a:prstGeom>
          <a:solidFill>
            <a:srgbClr val="87CE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Data science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process papers (16)</a:t>
            </a:r>
            <a:endParaRPr sz="1600" dirty="0"/>
          </a:p>
        </p:txBody>
      </p:sp>
      <p:grpSp>
        <p:nvGrpSpPr>
          <p:cNvPr id="920" name="Google Shape;920;p30"/>
          <p:cNvGrpSpPr/>
          <p:nvPr/>
        </p:nvGrpSpPr>
        <p:grpSpPr>
          <a:xfrm>
            <a:off x="7208710" y="472346"/>
            <a:ext cx="1470374" cy="1060506"/>
            <a:chOff x="6839700" y="1853525"/>
            <a:chExt cx="2304300" cy="1661975"/>
          </a:xfrm>
        </p:grpSpPr>
        <p:pic>
          <p:nvPicPr>
            <p:cNvPr id="921" name="Google Shape;921;p30"/>
            <p:cNvPicPr preferRelativeResize="0"/>
            <p:nvPr/>
          </p:nvPicPr>
          <p:blipFill rotWithShape="1">
            <a:blip r:embed="rId3">
              <a:alphaModFix/>
            </a:blip>
            <a:srcRect t="6440" b="21435"/>
            <a:stretch/>
          </p:blipFill>
          <p:spPr>
            <a:xfrm>
              <a:off x="6839700" y="1853525"/>
              <a:ext cx="2304300" cy="1661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2" name="Google Shape;922;p30"/>
            <p:cNvPicPr preferRelativeResize="0"/>
            <p:nvPr/>
          </p:nvPicPr>
          <p:blipFill rotWithShape="1">
            <a:blip r:embed="rId4">
              <a:alphaModFix/>
            </a:blip>
            <a:srcRect b="23594"/>
            <a:stretch/>
          </p:blipFill>
          <p:spPr>
            <a:xfrm>
              <a:off x="7127676" y="2073324"/>
              <a:ext cx="1764374" cy="13481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8BB885D-E49E-AC81-A593-C95EE44AAD8A}"/>
              </a:ext>
            </a:extLst>
          </p:cNvPr>
          <p:cNvGrpSpPr/>
          <p:nvPr/>
        </p:nvGrpSpPr>
        <p:grpSpPr>
          <a:xfrm>
            <a:off x="5346525" y="4843266"/>
            <a:ext cx="1789222" cy="216000"/>
            <a:chOff x="6152306" y="4843266"/>
            <a:chExt cx="1789222" cy="216000"/>
          </a:xfrm>
        </p:grpSpPr>
        <p:sp>
          <p:nvSpPr>
            <p:cNvPr id="9" name="Google Shape;915;p30">
              <a:extLst>
                <a:ext uri="{FF2B5EF4-FFF2-40B4-BE49-F238E27FC236}">
                  <a16:creationId xmlns:a16="http://schemas.microsoft.com/office/drawing/2014/main" id="{7BA779CF-B262-4F29-38C8-47C520AD011A}"/>
                </a:ext>
              </a:extLst>
            </p:cNvPr>
            <p:cNvSpPr/>
            <p:nvPr/>
          </p:nvSpPr>
          <p:spPr>
            <a:xfrm>
              <a:off x="6152306" y="4843266"/>
              <a:ext cx="216000" cy="216000"/>
            </a:xfrm>
            <a:prstGeom prst="rect">
              <a:avLst/>
            </a:prstGeom>
            <a:solidFill>
              <a:srgbClr val="FAA0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  <p:sp>
          <p:nvSpPr>
            <p:cNvPr id="10" name="Google Shape;916;p30">
              <a:extLst>
                <a:ext uri="{FF2B5EF4-FFF2-40B4-BE49-F238E27FC236}">
                  <a16:creationId xmlns:a16="http://schemas.microsoft.com/office/drawing/2014/main" id="{BD8668FB-3A81-11DA-2366-61449B54873A}"/>
                </a:ext>
              </a:extLst>
            </p:cNvPr>
            <p:cNvSpPr txBox="1"/>
            <p:nvPr/>
          </p:nvSpPr>
          <p:spPr>
            <a:xfrm>
              <a:off x="6368305" y="4843266"/>
              <a:ext cx="1573223" cy="2123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/>
                <a:t>From database research</a:t>
              </a:r>
              <a:endParaRPr sz="1000" dirty="0"/>
            </a:p>
          </p:txBody>
        </p:sp>
      </p:grpSp>
      <p:sp>
        <p:nvSpPr>
          <p:cNvPr id="11" name="Google Shape;915;p30">
            <a:extLst>
              <a:ext uri="{FF2B5EF4-FFF2-40B4-BE49-F238E27FC236}">
                <a16:creationId xmlns:a16="http://schemas.microsoft.com/office/drawing/2014/main" id="{7722B831-1CB0-7053-23EA-A4A98C7870F6}"/>
              </a:ext>
            </a:extLst>
          </p:cNvPr>
          <p:cNvSpPr/>
          <p:nvPr/>
        </p:nvSpPr>
        <p:spPr>
          <a:xfrm>
            <a:off x="3623888" y="4831588"/>
            <a:ext cx="216000" cy="216000"/>
          </a:xfrm>
          <a:prstGeom prst="rect">
            <a:avLst/>
          </a:prstGeom>
          <a:solidFill>
            <a:srgbClr val="7FC9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2" name="Google Shape;916;p30">
            <a:extLst>
              <a:ext uri="{FF2B5EF4-FFF2-40B4-BE49-F238E27FC236}">
                <a16:creationId xmlns:a16="http://schemas.microsoft.com/office/drawing/2014/main" id="{8A791DB7-1C7E-4B3B-42D5-D6EDDCAD59F2}"/>
              </a:ext>
            </a:extLst>
          </p:cNvPr>
          <p:cNvSpPr txBox="1"/>
          <p:nvPr/>
        </p:nvSpPr>
        <p:spPr>
          <a:xfrm>
            <a:off x="3839886" y="4831588"/>
            <a:ext cx="1457535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From data journalism</a:t>
            </a:r>
            <a:endParaRPr sz="1000" dirty="0"/>
          </a:p>
        </p:txBody>
      </p:sp>
      <p:sp>
        <p:nvSpPr>
          <p:cNvPr id="13" name="Google Shape;915;p30">
            <a:extLst>
              <a:ext uri="{FF2B5EF4-FFF2-40B4-BE49-F238E27FC236}">
                <a16:creationId xmlns:a16="http://schemas.microsoft.com/office/drawing/2014/main" id="{E41AEEE6-C725-CF2D-F404-9425D2BBAAFB}"/>
              </a:ext>
            </a:extLst>
          </p:cNvPr>
          <p:cNvSpPr/>
          <p:nvPr/>
        </p:nvSpPr>
        <p:spPr>
          <a:xfrm>
            <a:off x="1956748" y="4835566"/>
            <a:ext cx="216000" cy="216000"/>
          </a:xfrm>
          <a:prstGeom prst="rect">
            <a:avLst/>
          </a:prstGeom>
          <a:solidFill>
            <a:srgbClr val="87CE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4" name="Google Shape;916;p30">
            <a:extLst>
              <a:ext uri="{FF2B5EF4-FFF2-40B4-BE49-F238E27FC236}">
                <a16:creationId xmlns:a16="http://schemas.microsoft.com/office/drawing/2014/main" id="{EFAB8FB5-40E7-4098-DAE3-A5B8BEC0DB03}"/>
              </a:ext>
            </a:extLst>
          </p:cNvPr>
          <p:cNvSpPr txBox="1"/>
          <p:nvPr/>
        </p:nvSpPr>
        <p:spPr>
          <a:xfrm>
            <a:off x="2172747" y="4835566"/>
            <a:ext cx="1245667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From data science</a:t>
            </a:r>
            <a:endParaRPr sz="1000" dirty="0"/>
          </a:p>
        </p:txBody>
      </p:sp>
      <p:sp>
        <p:nvSpPr>
          <p:cNvPr id="24" name="Google Shape;711;p29">
            <a:extLst>
              <a:ext uri="{FF2B5EF4-FFF2-40B4-BE49-F238E27FC236}">
                <a16:creationId xmlns:a16="http://schemas.microsoft.com/office/drawing/2014/main" id="{BE538468-557A-E4DB-C4DE-C5E07D591C3C}"/>
              </a:ext>
            </a:extLst>
          </p:cNvPr>
          <p:cNvSpPr txBox="1"/>
          <p:nvPr/>
        </p:nvSpPr>
        <p:spPr>
          <a:xfrm>
            <a:off x="243104" y="2736143"/>
            <a:ext cx="1008659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Issues</a:t>
            </a:r>
            <a:endParaRPr dirty="0"/>
          </a:p>
        </p:txBody>
      </p:sp>
      <p:sp>
        <p:nvSpPr>
          <p:cNvPr id="25" name="Google Shape;712;p29">
            <a:extLst>
              <a:ext uri="{FF2B5EF4-FFF2-40B4-BE49-F238E27FC236}">
                <a16:creationId xmlns:a16="http://schemas.microsoft.com/office/drawing/2014/main" id="{1CB86EF8-DCEE-BE31-5697-1CBD20FB98D1}"/>
              </a:ext>
            </a:extLst>
          </p:cNvPr>
          <p:cNvSpPr txBox="1"/>
          <p:nvPr/>
        </p:nvSpPr>
        <p:spPr>
          <a:xfrm>
            <a:off x="287395" y="3287199"/>
            <a:ext cx="964368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Activities</a:t>
            </a:r>
            <a:endParaRPr dirty="0"/>
          </a:p>
        </p:txBody>
      </p:sp>
      <p:sp>
        <p:nvSpPr>
          <p:cNvPr id="27" name="Google Shape;790;p29">
            <a:extLst>
              <a:ext uri="{FF2B5EF4-FFF2-40B4-BE49-F238E27FC236}">
                <a16:creationId xmlns:a16="http://schemas.microsoft.com/office/drawing/2014/main" id="{5E596B06-0307-8238-3BFF-333FABDE95A4}"/>
              </a:ext>
            </a:extLst>
          </p:cNvPr>
          <p:cNvSpPr/>
          <p:nvPr/>
        </p:nvSpPr>
        <p:spPr>
          <a:xfrm>
            <a:off x="1251754" y="2736261"/>
            <a:ext cx="1028759" cy="510273"/>
          </a:xfrm>
          <a:prstGeom prst="rect">
            <a:avLst/>
          </a:prstGeom>
          <a:solidFill>
            <a:srgbClr val="87CEFA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11</a:t>
            </a:r>
            <a:endParaRPr sz="1600" dirty="0"/>
          </a:p>
        </p:txBody>
      </p:sp>
      <p:sp>
        <p:nvSpPr>
          <p:cNvPr id="28" name="Google Shape;791;p29">
            <a:extLst>
              <a:ext uri="{FF2B5EF4-FFF2-40B4-BE49-F238E27FC236}">
                <a16:creationId xmlns:a16="http://schemas.microsoft.com/office/drawing/2014/main" id="{4590EAF8-5DB5-597A-F72C-5935329297C5}"/>
              </a:ext>
            </a:extLst>
          </p:cNvPr>
          <p:cNvSpPr/>
          <p:nvPr/>
        </p:nvSpPr>
        <p:spPr>
          <a:xfrm>
            <a:off x="1251754" y="3279987"/>
            <a:ext cx="1028759" cy="510273"/>
          </a:xfrm>
          <a:prstGeom prst="rect">
            <a:avLst/>
          </a:prstGeom>
          <a:solidFill>
            <a:srgbClr val="87CEFA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30</a:t>
            </a:r>
            <a:endParaRPr sz="1600" dirty="0"/>
          </a:p>
        </p:txBody>
      </p:sp>
      <p:sp>
        <p:nvSpPr>
          <p:cNvPr id="29" name="Google Shape;785;p29">
            <a:extLst>
              <a:ext uri="{FF2B5EF4-FFF2-40B4-BE49-F238E27FC236}">
                <a16:creationId xmlns:a16="http://schemas.microsoft.com/office/drawing/2014/main" id="{583F5B8C-76D1-2A4C-CA29-3AF936046ECB}"/>
              </a:ext>
            </a:extLst>
          </p:cNvPr>
          <p:cNvSpPr/>
          <p:nvPr/>
        </p:nvSpPr>
        <p:spPr>
          <a:xfrm>
            <a:off x="2280513" y="2736261"/>
            <a:ext cx="1028759" cy="510273"/>
          </a:xfrm>
          <a:prstGeom prst="rect">
            <a:avLst/>
          </a:prstGeom>
          <a:solidFill>
            <a:srgbClr val="7FC97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15</a:t>
            </a:r>
            <a:endParaRPr sz="1600" dirty="0"/>
          </a:p>
        </p:txBody>
      </p:sp>
      <p:sp>
        <p:nvSpPr>
          <p:cNvPr id="30" name="Google Shape;792;p29">
            <a:extLst>
              <a:ext uri="{FF2B5EF4-FFF2-40B4-BE49-F238E27FC236}">
                <a16:creationId xmlns:a16="http://schemas.microsoft.com/office/drawing/2014/main" id="{692EC8AB-278F-78C8-273C-B5EBDA76342D}"/>
              </a:ext>
            </a:extLst>
          </p:cNvPr>
          <p:cNvSpPr/>
          <p:nvPr/>
        </p:nvSpPr>
        <p:spPr>
          <a:xfrm>
            <a:off x="2280513" y="3279987"/>
            <a:ext cx="1028759" cy="510273"/>
          </a:xfrm>
          <a:prstGeom prst="rect">
            <a:avLst/>
          </a:prstGeom>
          <a:solidFill>
            <a:srgbClr val="7FC97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13</a:t>
            </a:r>
            <a:endParaRPr sz="1600" dirty="0"/>
          </a:p>
        </p:txBody>
      </p: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CE1567D1-2755-5FEE-58FC-84E5D8A34F57}"/>
              </a:ext>
            </a:extLst>
          </p:cNvPr>
          <p:cNvCxnSpPr>
            <a:cxnSpLocks/>
            <a:stCxn id="30" idx="2"/>
            <a:endCxn id="859" idx="0"/>
          </p:cNvCxnSpPr>
          <p:nvPr/>
        </p:nvCxnSpPr>
        <p:spPr>
          <a:xfrm rot="5400000">
            <a:off x="2359286" y="3760109"/>
            <a:ext cx="405456" cy="465758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5F772B18-228A-E44F-7910-C938A39F1626}"/>
              </a:ext>
            </a:extLst>
          </p:cNvPr>
          <p:cNvCxnSpPr>
            <a:cxnSpLocks/>
            <a:stCxn id="28" idx="2"/>
            <a:endCxn id="859" idx="0"/>
          </p:cNvCxnSpPr>
          <p:nvPr/>
        </p:nvCxnSpPr>
        <p:spPr>
          <a:xfrm rot="16200000" flipH="1">
            <a:off x="1844906" y="3711487"/>
            <a:ext cx="405456" cy="563001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74EF3B31-F529-6650-7BB6-7079075AE6DA}"/>
              </a:ext>
            </a:extLst>
          </p:cNvPr>
          <p:cNvCxnSpPr>
            <a:cxnSpLocks/>
            <a:stCxn id="858" idx="2"/>
            <a:endCxn id="29" idx="0"/>
          </p:cNvCxnSpPr>
          <p:nvPr/>
        </p:nvCxnSpPr>
        <p:spPr>
          <a:xfrm rot="5400000">
            <a:off x="2907061" y="2207171"/>
            <a:ext cx="416923" cy="641257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38B7BDF5-CFC0-2181-E75C-7862CA860491}"/>
              </a:ext>
            </a:extLst>
          </p:cNvPr>
          <p:cNvCxnSpPr>
            <a:cxnSpLocks/>
            <a:stCxn id="856" idx="2"/>
            <a:endCxn id="27" idx="0"/>
          </p:cNvCxnSpPr>
          <p:nvPr/>
        </p:nvCxnSpPr>
        <p:spPr>
          <a:xfrm rot="16200000" flipH="1">
            <a:off x="1244896" y="2215022"/>
            <a:ext cx="416923" cy="625553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A5C8619-179C-5FD9-1761-BED979CEAF5D}"/>
              </a:ext>
            </a:extLst>
          </p:cNvPr>
          <p:cNvCxnSpPr>
            <a:stCxn id="29" idx="3"/>
            <a:endCxn id="854" idx="1"/>
          </p:cNvCxnSpPr>
          <p:nvPr/>
        </p:nvCxnSpPr>
        <p:spPr>
          <a:xfrm>
            <a:off x="3309272" y="2991398"/>
            <a:ext cx="1385229" cy="27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22A2372-A4B1-A00E-E28C-9DF2C223B2EF}"/>
              </a:ext>
            </a:extLst>
          </p:cNvPr>
          <p:cNvCxnSpPr>
            <a:cxnSpLocks/>
            <a:stCxn id="853" idx="2"/>
            <a:endCxn id="854" idx="0"/>
          </p:cNvCxnSpPr>
          <p:nvPr/>
        </p:nvCxnSpPr>
        <p:spPr>
          <a:xfrm flipH="1">
            <a:off x="5723223" y="2332534"/>
            <a:ext cx="8495" cy="4615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F1E4307-A7DC-E03B-89E0-37601146C789}"/>
              </a:ext>
            </a:extLst>
          </p:cNvPr>
          <p:cNvCxnSpPr>
            <a:stCxn id="854" idx="2"/>
            <a:endCxn id="900" idx="0"/>
          </p:cNvCxnSpPr>
          <p:nvPr/>
        </p:nvCxnSpPr>
        <p:spPr>
          <a:xfrm flipH="1">
            <a:off x="5722389" y="3194280"/>
            <a:ext cx="834" cy="5892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3BE6B84-A872-C32D-2479-D5E59687D910}"/>
              </a:ext>
            </a:extLst>
          </p:cNvPr>
          <p:cNvCxnSpPr>
            <a:cxnSpLocks/>
            <a:stCxn id="839" idx="2"/>
            <a:endCxn id="838" idx="0"/>
          </p:cNvCxnSpPr>
          <p:nvPr/>
        </p:nvCxnSpPr>
        <p:spPr>
          <a:xfrm flipH="1">
            <a:off x="7955483" y="2345737"/>
            <a:ext cx="619" cy="14377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06323-67E3-814A-27E5-4C33812C467B}"/>
              </a:ext>
            </a:extLst>
          </p:cNvPr>
          <p:cNvCxnSpPr/>
          <p:nvPr/>
        </p:nvCxnSpPr>
        <p:spPr>
          <a:xfrm>
            <a:off x="7392468" y="4838400"/>
            <a:ext cx="0" cy="21600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FBB94A-82C1-938D-3B80-90821ADE5A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9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0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2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8" grpId="0" animBg="1"/>
      <p:bldP spid="839" grpId="0" animBg="1"/>
      <p:bldP spid="859" grpId="0" animBg="1"/>
      <p:bldP spid="854" grpId="0"/>
      <p:bldP spid="900" grpId="0" animBg="1"/>
      <p:bldP spid="858" grpId="0" animBg="1"/>
      <p:bldP spid="853" grpId="0" animBg="1"/>
      <p:bldP spid="856" grpId="0" animBg="1"/>
      <p:bldP spid="11" grpId="0" animBg="1"/>
      <p:bldP spid="12" grpId="0"/>
      <p:bldP spid="13" grpId="0" animBg="1"/>
      <p:bldP spid="14" grpId="0"/>
      <p:bldP spid="24" grpId="0"/>
      <p:bldP spid="25" grpId="0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E2BC1A0-4D3E-FFE5-619E-C344AAF7BD4E}"/>
              </a:ext>
            </a:extLst>
          </p:cNvPr>
          <p:cNvGrpSpPr/>
          <p:nvPr/>
        </p:nvGrpSpPr>
        <p:grpSpPr>
          <a:xfrm>
            <a:off x="563708" y="1308870"/>
            <a:ext cx="2430000" cy="3135359"/>
            <a:chOff x="563708" y="1581750"/>
            <a:chExt cx="2430000" cy="313535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C02834D-0C96-91A0-20A0-D9726775D9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8818" y="1581750"/>
              <a:ext cx="1980000" cy="1980000"/>
            </a:xfrm>
            <a:prstGeom prst="ellipse">
              <a:avLst/>
            </a:prstGeom>
            <a:solidFill>
              <a:srgbClr val="FABF6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0" b="1" dirty="0"/>
                <a:t>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B959C2-88FF-7A01-429A-C844DBDF1424}"/>
                </a:ext>
              </a:extLst>
            </p:cNvPr>
            <p:cNvSpPr txBox="1"/>
            <p:nvPr/>
          </p:nvSpPr>
          <p:spPr>
            <a:xfrm>
              <a:off x="563708" y="3709110"/>
              <a:ext cx="2430000" cy="1007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" sz="2000" dirty="0">
                  <a:solidFill>
                    <a:schemeClr val="tx1"/>
                  </a:solidFill>
                </a:rPr>
                <a:t>Augmented model of preparation activities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EF74FD-4212-9E7A-5D42-77018D7BEB57}"/>
              </a:ext>
            </a:extLst>
          </p:cNvPr>
          <p:cNvGrpSpPr/>
          <p:nvPr/>
        </p:nvGrpSpPr>
        <p:grpSpPr>
          <a:xfrm>
            <a:off x="3357000" y="1308870"/>
            <a:ext cx="2430000" cy="3135359"/>
            <a:chOff x="3357000" y="1581750"/>
            <a:chExt cx="2430000" cy="3135359"/>
          </a:xfrm>
          <a:solidFill>
            <a:schemeClr val="accent3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D6BAA43-D4D7-7789-8059-9A2862F602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82110" y="1581750"/>
              <a:ext cx="1980000" cy="1980000"/>
            </a:xfrm>
            <a:prstGeom prst="ellipse">
              <a:avLst/>
            </a:prstGeom>
            <a:solidFill>
              <a:srgbClr val="FABF6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0" b="1" dirty="0"/>
                <a:t>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E81620-CB2E-8E47-D5C0-0EA17DF59FD4}"/>
                </a:ext>
              </a:extLst>
            </p:cNvPr>
            <p:cNvSpPr txBox="1"/>
            <p:nvPr/>
          </p:nvSpPr>
          <p:spPr>
            <a:xfrm>
              <a:off x="3357000" y="3709110"/>
              <a:ext cx="2430000" cy="1007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" sz="2000" dirty="0">
                  <a:solidFill>
                    <a:schemeClr val="tx1"/>
                  </a:solidFill>
                </a:rPr>
                <a:t>Model-discrepancy taxonomy of </a:t>
              </a:r>
            </a:p>
            <a:p>
              <a:pPr algn="ctr"/>
              <a:r>
                <a:rPr lang="en" sz="2000" dirty="0">
                  <a:solidFill>
                    <a:schemeClr val="tx1"/>
                  </a:solidFill>
                </a:rPr>
                <a:t>dirty data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3AAA518-84DF-F9FF-B8B8-355CE1C792EF}"/>
              </a:ext>
            </a:extLst>
          </p:cNvPr>
          <p:cNvGrpSpPr/>
          <p:nvPr/>
        </p:nvGrpSpPr>
        <p:grpSpPr>
          <a:xfrm>
            <a:off x="6150292" y="1308870"/>
            <a:ext cx="2430000" cy="3135359"/>
            <a:chOff x="6150292" y="1581750"/>
            <a:chExt cx="2430000" cy="313535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7D5291B-3A9C-0386-B105-82C9F05FAE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5402" y="1581750"/>
              <a:ext cx="1979780" cy="1980000"/>
            </a:xfrm>
            <a:prstGeom prst="ellipse">
              <a:avLst/>
            </a:prstGeom>
            <a:solidFill>
              <a:srgbClr val="FABF6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0" b="1" dirty="0"/>
                <a:t>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525A708-1E0C-C27A-CFC8-1B652BC85B62}"/>
                </a:ext>
              </a:extLst>
            </p:cNvPr>
            <p:cNvSpPr txBox="1"/>
            <p:nvPr/>
          </p:nvSpPr>
          <p:spPr>
            <a:xfrm>
              <a:off x="6150292" y="3709110"/>
              <a:ext cx="2430000" cy="1007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" sz="2000" dirty="0">
                  <a:solidFill>
                    <a:schemeClr val="tx1"/>
                  </a:solidFill>
                </a:rPr>
                <a:t>Challenges in </a:t>
              </a:r>
            </a:p>
            <a:p>
              <a:pPr algn="ctr"/>
              <a:r>
                <a:rPr lang="en" sz="2000" dirty="0">
                  <a:solidFill>
                    <a:schemeClr val="tx1"/>
                  </a:solidFill>
                </a:rPr>
                <a:t>multi-table </a:t>
              </a:r>
            </a:p>
            <a:p>
              <a:pPr algn="ctr"/>
              <a:r>
                <a:rPr lang="en" sz="2000" dirty="0">
                  <a:solidFill>
                    <a:schemeClr val="tx1"/>
                  </a:solidFill>
                </a:rPr>
                <a:t>data integration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2F8839E-0BCB-6F54-AC14-DDF72DA3DF89}"/>
              </a:ext>
            </a:extLst>
          </p:cNvPr>
          <p:cNvSpPr txBox="1"/>
          <p:nvPr/>
        </p:nvSpPr>
        <p:spPr>
          <a:xfrm>
            <a:off x="0" y="17413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Contributions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FF8989-9EC8-A2E8-C0A3-D238ED876F4C}"/>
              </a:ext>
            </a:extLst>
          </p:cNvPr>
          <p:cNvSpPr/>
          <p:nvPr/>
        </p:nvSpPr>
        <p:spPr>
          <a:xfrm>
            <a:off x="3357000" y="1039091"/>
            <a:ext cx="5223292" cy="36241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10F0CA-0E01-00E4-4720-169C888A15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493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25BA41E-BFE3-F202-CC80-DA43C7FA6CCB}"/>
              </a:ext>
            </a:extLst>
          </p:cNvPr>
          <p:cNvSpPr txBox="1"/>
          <p:nvPr/>
        </p:nvSpPr>
        <p:spPr>
          <a:xfrm>
            <a:off x="1433618" y="1605600"/>
            <a:ext cx="1890000" cy="2340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/>
              <a:t>Collect new data</a:t>
            </a:r>
          </a:p>
          <a:p>
            <a:endParaRPr lang="en-US" sz="1200" dirty="0"/>
          </a:p>
        </p:txBody>
      </p: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A0EB750C-C58B-E8F5-858C-C058083C8811}"/>
              </a:ext>
            </a:extLst>
          </p:cNvPr>
          <p:cNvGrpSpPr/>
          <p:nvPr/>
        </p:nvGrpSpPr>
        <p:grpSpPr>
          <a:xfrm>
            <a:off x="1440000" y="943200"/>
            <a:ext cx="1835999" cy="3956400"/>
            <a:chOff x="1440000" y="943200"/>
            <a:chExt cx="7920000" cy="3956400"/>
          </a:xfrm>
        </p:grpSpPr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665380EF-ABAE-A951-81CF-62E5903E31AA}"/>
                </a:ext>
              </a:extLst>
            </p:cNvPr>
            <p:cNvCxnSpPr/>
            <p:nvPr/>
          </p:nvCxnSpPr>
          <p:spPr>
            <a:xfrm>
              <a:off x="1440000" y="943200"/>
              <a:ext cx="7920000" cy="0"/>
            </a:xfrm>
            <a:prstGeom prst="line">
              <a:avLst/>
            </a:prstGeom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A5C0BD45-9DFC-1322-8C77-C72719015983}"/>
                </a:ext>
              </a:extLst>
            </p:cNvPr>
            <p:cNvCxnSpPr/>
            <p:nvPr/>
          </p:nvCxnSpPr>
          <p:spPr>
            <a:xfrm>
              <a:off x="1440000" y="1166400"/>
              <a:ext cx="7920000" cy="0"/>
            </a:xfrm>
            <a:prstGeom prst="line">
              <a:avLst/>
            </a:prstGeom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9DEB49AD-72A1-38E2-6CCF-A92EB4257214}"/>
                </a:ext>
              </a:extLst>
            </p:cNvPr>
            <p:cNvCxnSpPr/>
            <p:nvPr/>
          </p:nvCxnSpPr>
          <p:spPr>
            <a:xfrm>
              <a:off x="1440000" y="1605600"/>
              <a:ext cx="7920000" cy="0"/>
            </a:xfrm>
            <a:prstGeom prst="line">
              <a:avLst/>
            </a:prstGeom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02209AFD-8E8E-6777-C21D-A56F432D5179}"/>
                </a:ext>
              </a:extLst>
            </p:cNvPr>
            <p:cNvCxnSpPr/>
            <p:nvPr/>
          </p:nvCxnSpPr>
          <p:spPr>
            <a:xfrm>
              <a:off x="1440000" y="1825200"/>
              <a:ext cx="7920000" cy="0"/>
            </a:xfrm>
            <a:prstGeom prst="line">
              <a:avLst/>
            </a:prstGeom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B3EFCC21-CD2C-C800-4E41-1235F17D035B}"/>
                </a:ext>
              </a:extLst>
            </p:cNvPr>
            <p:cNvCxnSpPr/>
            <p:nvPr/>
          </p:nvCxnSpPr>
          <p:spPr>
            <a:xfrm>
              <a:off x="1440000" y="2044800"/>
              <a:ext cx="7920000" cy="0"/>
            </a:xfrm>
            <a:prstGeom prst="line">
              <a:avLst/>
            </a:prstGeom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8F3C4509-57D1-3630-113E-368E334A7FF4}"/>
                </a:ext>
              </a:extLst>
            </p:cNvPr>
            <p:cNvCxnSpPr/>
            <p:nvPr/>
          </p:nvCxnSpPr>
          <p:spPr>
            <a:xfrm>
              <a:off x="1440000" y="2264400"/>
              <a:ext cx="7920000" cy="0"/>
            </a:xfrm>
            <a:prstGeom prst="line">
              <a:avLst/>
            </a:prstGeom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ACEB6CA7-EB80-A813-8F55-194841FE76FB}"/>
                </a:ext>
              </a:extLst>
            </p:cNvPr>
            <p:cNvCxnSpPr/>
            <p:nvPr/>
          </p:nvCxnSpPr>
          <p:spPr>
            <a:xfrm>
              <a:off x="1440000" y="2703600"/>
              <a:ext cx="7920000" cy="0"/>
            </a:xfrm>
            <a:prstGeom prst="line">
              <a:avLst/>
            </a:prstGeom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15C09341-C919-969D-1844-2E1E04EC5705}"/>
                </a:ext>
              </a:extLst>
            </p:cNvPr>
            <p:cNvCxnSpPr/>
            <p:nvPr/>
          </p:nvCxnSpPr>
          <p:spPr>
            <a:xfrm>
              <a:off x="1440000" y="3142800"/>
              <a:ext cx="7920000" cy="0"/>
            </a:xfrm>
            <a:prstGeom prst="line">
              <a:avLst/>
            </a:prstGeom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55FD1295-FA76-3417-B2E8-4F325D720EB3}"/>
                </a:ext>
              </a:extLst>
            </p:cNvPr>
            <p:cNvCxnSpPr/>
            <p:nvPr/>
          </p:nvCxnSpPr>
          <p:spPr>
            <a:xfrm>
              <a:off x="1440000" y="3362400"/>
              <a:ext cx="7920000" cy="0"/>
            </a:xfrm>
            <a:prstGeom prst="line">
              <a:avLst/>
            </a:prstGeom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6E21E248-F296-316F-0268-BFF9F426DB46}"/>
                </a:ext>
              </a:extLst>
            </p:cNvPr>
            <p:cNvCxnSpPr/>
            <p:nvPr/>
          </p:nvCxnSpPr>
          <p:spPr>
            <a:xfrm>
              <a:off x="1440000" y="3801600"/>
              <a:ext cx="7920000" cy="0"/>
            </a:xfrm>
            <a:prstGeom prst="line">
              <a:avLst/>
            </a:prstGeom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216894F8-103F-AF32-2A00-0E18124EB9D5}"/>
                </a:ext>
              </a:extLst>
            </p:cNvPr>
            <p:cNvCxnSpPr/>
            <p:nvPr/>
          </p:nvCxnSpPr>
          <p:spPr>
            <a:xfrm>
              <a:off x="1440000" y="4021200"/>
              <a:ext cx="7920000" cy="0"/>
            </a:xfrm>
            <a:prstGeom prst="line">
              <a:avLst/>
            </a:prstGeom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8" name="Straight Connector 367">
              <a:extLst>
                <a:ext uri="{FF2B5EF4-FFF2-40B4-BE49-F238E27FC236}">
                  <a16:creationId xmlns:a16="http://schemas.microsoft.com/office/drawing/2014/main" id="{F27C11DB-C76A-A0EA-93FD-9FE65B415069}"/>
                </a:ext>
              </a:extLst>
            </p:cNvPr>
            <p:cNvCxnSpPr/>
            <p:nvPr/>
          </p:nvCxnSpPr>
          <p:spPr>
            <a:xfrm>
              <a:off x="1440000" y="4240800"/>
              <a:ext cx="7920000" cy="0"/>
            </a:xfrm>
            <a:prstGeom prst="line">
              <a:avLst/>
            </a:prstGeom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9" name="Straight Connector 368">
              <a:extLst>
                <a:ext uri="{FF2B5EF4-FFF2-40B4-BE49-F238E27FC236}">
                  <a16:creationId xmlns:a16="http://schemas.microsoft.com/office/drawing/2014/main" id="{A2D24C84-3173-437C-9442-539C77834D7E}"/>
                </a:ext>
              </a:extLst>
            </p:cNvPr>
            <p:cNvCxnSpPr/>
            <p:nvPr/>
          </p:nvCxnSpPr>
          <p:spPr>
            <a:xfrm>
              <a:off x="1440000" y="4446000"/>
              <a:ext cx="7920000" cy="0"/>
            </a:xfrm>
            <a:prstGeom prst="line">
              <a:avLst/>
            </a:prstGeom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DC689216-7482-0B7F-8D44-2EE3E38F7E99}"/>
                </a:ext>
              </a:extLst>
            </p:cNvPr>
            <p:cNvCxnSpPr/>
            <p:nvPr/>
          </p:nvCxnSpPr>
          <p:spPr>
            <a:xfrm>
              <a:off x="1440000" y="4899600"/>
              <a:ext cx="7920000" cy="0"/>
            </a:xfrm>
            <a:prstGeom prst="line">
              <a:avLst/>
            </a:prstGeom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112E32C6-D474-7E87-360A-A7E30376FBD9}"/>
                </a:ext>
              </a:extLst>
            </p:cNvPr>
            <p:cNvCxnSpPr/>
            <p:nvPr/>
          </p:nvCxnSpPr>
          <p:spPr>
            <a:xfrm>
              <a:off x="1440000" y="4680000"/>
              <a:ext cx="7920000" cy="0"/>
            </a:xfrm>
            <a:prstGeom prst="line">
              <a:avLst/>
            </a:prstGeom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86FB72C-AC46-7F29-ABCA-0D8C91872507}"/>
              </a:ext>
            </a:extLst>
          </p:cNvPr>
          <p:cNvSpPr txBox="1"/>
          <p:nvPr/>
        </p:nvSpPr>
        <p:spPr>
          <a:xfrm>
            <a:off x="1442164" y="1386000"/>
            <a:ext cx="1890000" cy="226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/>
              <a:t>Locate existing datasets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7B3616-867D-C0E5-0F72-EC31516247FC}"/>
              </a:ext>
            </a:extLst>
          </p:cNvPr>
          <p:cNvSpPr txBox="1"/>
          <p:nvPr/>
        </p:nvSpPr>
        <p:spPr>
          <a:xfrm>
            <a:off x="1442162" y="1825200"/>
            <a:ext cx="1972800" cy="2340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/>
              <a:t>Integrate multiple datasets</a:t>
            </a:r>
          </a:p>
          <a:p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71E8CC-32E9-B4E2-852D-D4554192721B}"/>
              </a:ext>
            </a:extLst>
          </p:cNvPr>
          <p:cNvSpPr txBox="1"/>
          <p:nvPr/>
        </p:nvSpPr>
        <p:spPr>
          <a:xfrm>
            <a:off x="1442164" y="2044800"/>
            <a:ext cx="1890000" cy="2340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/>
              <a:t>Parse documents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568819-D3AC-F406-EC65-9EF118B7522E}"/>
              </a:ext>
            </a:extLst>
          </p:cNvPr>
          <p:cNvSpPr txBox="1"/>
          <p:nvPr/>
        </p:nvSpPr>
        <p:spPr>
          <a:xfrm>
            <a:off x="1442164" y="2264400"/>
            <a:ext cx="1890000" cy="2340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/>
              <a:t>Request datasets</a:t>
            </a:r>
          </a:p>
          <a:p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A1C3E7-EFB2-F90A-5545-64EE9F327918}"/>
              </a:ext>
            </a:extLst>
          </p:cNvPr>
          <p:cNvSpPr txBox="1"/>
          <p:nvPr/>
        </p:nvSpPr>
        <p:spPr>
          <a:xfrm>
            <a:off x="0" y="-1"/>
            <a:ext cx="3276000" cy="72000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Augmented model of prep. activities</a:t>
            </a:r>
          </a:p>
        </p:txBody>
      </p:sp>
      <p:sp>
        <p:nvSpPr>
          <p:cNvPr id="446" name="TextBox 445">
            <a:extLst>
              <a:ext uri="{FF2B5EF4-FFF2-40B4-BE49-F238E27FC236}">
                <a16:creationId xmlns:a16="http://schemas.microsoft.com/office/drawing/2014/main" id="{20EC4D44-CA44-21DD-8354-9FB00DEDF127}"/>
              </a:ext>
            </a:extLst>
          </p:cNvPr>
          <p:cNvSpPr txBox="1"/>
          <p:nvPr/>
        </p:nvSpPr>
        <p:spPr>
          <a:xfrm>
            <a:off x="0" y="698500"/>
            <a:ext cx="879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Prepare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496911-66DC-CCF5-7525-145872937894}"/>
              </a:ext>
            </a:extLst>
          </p:cNvPr>
          <p:cNvSpPr txBox="1"/>
          <p:nvPr/>
        </p:nvSpPr>
        <p:spPr>
          <a:xfrm>
            <a:off x="837743" y="700564"/>
            <a:ext cx="66119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dirty="0"/>
              <a:t>Initiate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C90704-0E59-E49D-789B-44634F474789}"/>
              </a:ext>
            </a:extLst>
          </p:cNvPr>
          <p:cNvSpPr txBox="1"/>
          <p:nvPr/>
        </p:nvSpPr>
        <p:spPr>
          <a:xfrm>
            <a:off x="810000" y="1359870"/>
            <a:ext cx="6718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Gather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1E0D1C-8CD0-F1F6-FAE6-5E46D068EF0F}"/>
              </a:ext>
            </a:extLst>
          </p:cNvPr>
          <p:cNvSpPr txBox="1"/>
          <p:nvPr/>
        </p:nvSpPr>
        <p:spPr>
          <a:xfrm>
            <a:off x="804450" y="2458343"/>
            <a:ext cx="6718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Create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84848D-6D41-D53F-D03D-9DDEB9136707}"/>
              </a:ext>
            </a:extLst>
          </p:cNvPr>
          <p:cNvSpPr txBox="1"/>
          <p:nvPr/>
        </p:nvSpPr>
        <p:spPr>
          <a:xfrm>
            <a:off x="804450" y="2905200"/>
            <a:ext cx="6725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Profile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C09980-51E4-6D72-BA64-F7443248353C}"/>
              </a:ext>
            </a:extLst>
          </p:cNvPr>
          <p:cNvSpPr txBox="1"/>
          <p:nvPr/>
        </p:nvSpPr>
        <p:spPr>
          <a:xfrm>
            <a:off x="734649" y="3560995"/>
            <a:ext cx="7254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Wrangle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E3D527-C2CB-A760-C0CE-22637016EA75}"/>
              </a:ext>
            </a:extLst>
          </p:cNvPr>
          <p:cNvSpPr txBox="1"/>
          <p:nvPr/>
        </p:nvSpPr>
        <p:spPr>
          <a:xfrm>
            <a:off x="1440000" y="412014"/>
            <a:ext cx="1837514" cy="30777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Our analysis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EA9694-0BE4-ED6A-5BFF-2B8AB8024317}"/>
              </a:ext>
            </a:extLst>
          </p:cNvPr>
          <p:cNvSpPr txBox="1"/>
          <p:nvPr/>
        </p:nvSpPr>
        <p:spPr>
          <a:xfrm>
            <a:off x="-2" y="411952"/>
            <a:ext cx="1436909" cy="307777"/>
          </a:xfrm>
          <a:prstGeom prst="rect">
            <a:avLst/>
          </a:prstGeom>
          <a:solidFill>
            <a:srgbClr val="FAA0F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Crisan Model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D27D1E0-BCA4-C145-A57E-494DCBF79625}"/>
              </a:ext>
            </a:extLst>
          </p:cNvPr>
          <p:cNvGrpSpPr/>
          <p:nvPr/>
        </p:nvGrpSpPr>
        <p:grpSpPr>
          <a:xfrm>
            <a:off x="3397481" y="334731"/>
            <a:ext cx="5677987" cy="382607"/>
            <a:chOff x="3397481" y="334731"/>
            <a:chExt cx="5677987" cy="382607"/>
          </a:xfrm>
        </p:grpSpPr>
        <p:grpSp>
          <p:nvGrpSpPr>
            <p:cNvPr id="476" name="Group 475">
              <a:extLst>
                <a:ext uri="{FF2B5EF4-FFF2-40B4-BE49-F238E27FC236}">
                  <a16:creationId xmlns:a16="http://schemas.microsoft.com/office/drawing/2014/main" id="{F88CD079-F923-C9C3-9311-5231D4863866}"/>
                </a:ext>
              </a:extLst>
            </p:cNvPr>
            <p:cNvGrpSpPr/>
            <p:nvPr/>
          </p:nvGrpSpPr>
          <p:grpSpPr>
            <a:xfrm>
              <a:off x="5194489" y="334731"/>
              <a:ext cx="3880979" cy="379048"/>
              <a:chOff x="5194489" y="352659"/>
              <a:chExt cx="3880979" cy="379048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9564476A-0078-0289-86B4-8B4F3C69D0CA}"/>
                  </a:ext>
                </a:extLst>
              </p:cNvPr>
              <p:cNvSpPr txBox="1"/>
              <p:nvPr/>
            </p:nvSpPr>
            <p:spPr>
              <a:xfrm>
                <a:off x="5194489" y="352659"/>
                <a:ext cx="388097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highlight>
                      <a:srgbClr val="7FC97F"/>
                    </a:highlight>
                  </a:rPr>
                  <a:t>Data journalist interviews</a:t>
                </a:r>
              </a:p>
            </p:txBody>
          </p:sp>
          <p:pic>
            <p:nvPicPr>
              <p:cNvPr id="82" name="Graphic 81" descr="User with solid fill">
                <a:extLst>
                  <a:ext uri="{FF2B5EF4-FFF2-40B4-BE49-F238E27FC236}">
                    <a16:creationId xmlns:a16="http://schemas.microsoft.com/office/drawing/2014/main" id="{1DC533AC-D6BA-2776-48A0-3DD48421BF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194489" y="623707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87" name="Graphic 86" descr="User with solid fill">
                <a:extLst>
                  <a:ext uri="{FF2B5EF4-FFF2-40B4-BE49-F238E27FC236}">
                    <a16:creationId xmlns:a16="http://schemas.microsoft.com/office/drawing/2014/main" id="{9EE20772-CFB3-8758-D036-BE98F6C88A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02489" y="623707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89" name="Graphic 88" descr="User with solid fill">
                <a:extLst>
                  <a:ext uri="{FF2B5EF4-FFF2-40B4-BE49-F238E27FC236}">
                    <a16:creationId xmlns:a16="http://schemas.microsoft.com/office/drawing/2014/main" id="{6F40947E-2F35-A07C-991D-484726F750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410489" y="623707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90" name="Graphic 89" descr="User with solid fill">
                <a:extLst>
                  <a:ext uri="{FF2B5EF4-FFF2-40B4-BE49-F238E27FC236}">
                    <a16:creationId xmlns:a16="http://schemas.microsoft.com/office/drawing/2014/main" id="{5001CA36-4BA4-BC5B-1598-E0092DB98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18489" y="623707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91" name="Graphic 90" descr="User with solid fill">
                <a:extLst>
                  <a:ext uri="{FF2B5EF4-FFF2-40B4-BE49-F238E27FC236}">
                    <a16:creationId xmlns:a16="http://schemas.microsoft.com/office/drawing/2014/main" id="{2EF8CA10-79DB-E071-72DA-9B3A4DF181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627720" y="623707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92" name="Graphic 91" descr="User with solid fill">
                <a:extLst>
                  <a:ext uri="{FF2B5EF4-FFF2-40B4-BE49-F238E27FC236}">
                    <a16:creationId xmlns:a16="http://schemas.microsoft.com/office/drawing/2014/main" id="{F3AA285E-3F2A-3117-2494-8C1C38F776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735720" y="623707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93" name="Graphic 92" descr="User with solid fill">
                <a:extLst>
                  <a:ext uri="{FF2B5EF4-FFF2-40B4-BE49-F238E27FC236}">
                    <a16:creationId xmlns:a16="http://schemas.microsoft.com/office/drawing/2014/main" id="{B661FC02-AFB0-67C9-99D1-04E502D860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43720" y="623707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94" name="Graphic 93" descr="User with solid fill">
                <a:extLst>
                  <a:ext uri="{FF2B5EF4-FFF2-40B4-BE49-F238E27FC236}">
                    <a16:creationId xmlns:a16="http://schemas.microsoft.com/office/drawing/2014/main" id="{876F1020-EB7A-D0D1-9541-1025ABF85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951720" y="623707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95" name="Graphic 94" descr="User with solid fill">
                <a:extLst>
                  <a:ext uri="{FF2B5EF4-FFF2-40B4-BE49-F238E27FC236}">
                    <a16:creationId xmlns:a16="http://schemas.microsoft.com/office/drawing/2014/main" id="{9DBEDE60-77A0-5EEB-12BD-845EFD1EBF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56745" y="623707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96" name="Graphic 95" descr="User with solid fill">
                <a:extLst>
                  <a:ext uri="{FF2B5EF4-FFF2-40B4-BE49-F238E27FC236}">
                    <a16:creationId xmlns:a16="http://schemas.microsoft.com/office/drawing/2014/main" id="{3EB1F383-2AD9-C620-FCAE-32940B568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164745" y="623707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97" name="Graphic 96" descr="User with solid fill">
                <a:extLst>
                  <a:ext uri="{FF2B5EF4-FFF2-40B4-BE49-F238E27FC236}">
                    <a16:creationId xmlns:a16="http://schemas.microsoft.com/office/drawing/2014/main" id="{7E2E0308-5F7F-4608-45AC-C5F61C8F3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272745" y="623707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98" name="Graphic 97" descr="User with solid fill">
                <a:extLst>
                  <a:ext uri="{FF2B5EF4-FFF2-40B4-BE49-F238E27FC236}">
                    <a16:creationId xmlns:a16="http://schemas.microsoft.com/office/drawing/2014/main" id="{84A9FEFA-DDF2-2632-EB4B-A007318ACC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80745" y="623707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99" name="Graphic 98" descr="User with solid fill">
                <a:extLst>
                  <a:ext uri="{FF2B5EF4-FFF2-40B4-BE49-F238E27FC236}">
                    <a16:creationId xmlns:a16="http://schemas.microsoft.com/office/drawing/2014/main" id="{E4352E76-1D75-1F72-2462-A91B4FAE7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489976" y="623707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00" name="Graphic 99" descr="User with solid fill">
                <a:extLst>
                  <a:ext uri="{FF2B5EF4-FFF2-40B4-BE49-F238E27FC236}">
                    <a16:creationId xmlns:a16="http://schemas.microsoft.com/office/drawing/2014/main" id="{8D940D4B-C33A-89AB-6B21-269CDDD40A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97976" y="623707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01" name="Graphic 100" descr="User with solid fill">
                <a:extLst>
                  <a:ext uri="{FF2B5EF4-FFF2-40B4-BE49-F238E27FC236}">
                    <a16:creationId xmlns:a16="http://schemas.microsoft.com/office/drawing/2014/main" id="{39DF96EF-5FE9-7FF6-6D90-3874DA822A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705976" y="623707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02" name="Graphic 101" descr="User with solid fill">
                <a:extLst>
                  <a:ext uri="{FF2B5EF4-FFF2-40B4-BE49-F238E27FC236}">
                    <a16:creationId xmlns:a16="http://schemas.microsoft.com/office/drawing/2014/main" id="{8DAFEAD3-7D8E-4104-E733-0A41548A96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813976" y="623707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03" name="Graphic 102" descr="User with solid fill">
                <a:extLst>
                  <a:ext uri="{FF2B5EF4-FFF2-40B4-BE49-F238E27FC236}">
                    <a16:creationId xmlns:a16="http://schemas.microsoft.com/office/drawing/2014/main" id="{1F42A798-8687-0447-95A2-2F88DFE988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921451" y="617864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04" name="Graphic 103" descr="User with solid fill">
                <a:extLst>
                  <a:ext uri="{FF2B5EF4-FFF2-40B4-BE49-F238E27FC236}">
                    <a16:creationId xmlns:a16="http://schemas.microsoft.com/office/drawing/2014/main" id="{5B06A6B7-3151-B0ED-4199-0E5E5CD334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029451" y="617864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05" name="Graphic 104" descr="User with solid fill">
                <a:extLst>
                  <a:ext uri="{FF2B5EF4-FFF2-40B4-BE49-F238E27FC236}">
                    <a16:creationId xmlns:a16="http://schemas.microsoft.com/office/drawing/2014/main" id="{2D930EAC-5ED3-84AC-D7C0-9410EFF69E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137451" y="617864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06" name="Graphic 105" descr="User with solid fill">
                <a:extLst>
                  <a:ext uri="{FF2B5EF4-FFF2-40B4-BE49-F238E27FC236}">
                    <a16:creationId xmlns:a16="http://schemas.microsoft.com/office/drawing/2014/main" id="{53C0EA36-A4F0-87A0-5D40-B0952DDF1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245451" y="617864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07" name="Graphic 106" descr="User with solid fill">
                <a:extLst>
                  <a:ext uri="{FF2B5EF4-FFF2-40B4-BE49-F238E27FC236}">
                    <a16:creationId xmlns:a16="http://schemas.microsoft.com/office/drawing/2014/main" id="{16CA2F5D-EA63-F302-ADBB-89E31ECE23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354682" y="617864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08" name="Graphic 107" descr="User with solid fill">
                <a:extLst>
                  <a:ext uri="{FF2B5EF4-FFF2-40B4-BE49-F238E27FC236}">
                    <a16:creationId xmlns:a16="http://schemas.microsoft.com/office/drawing/2014/main" id="{5F5A2FE2-48EA-5B83-B79F-7159A4CD36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462682" y="617864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09" name="Graphic 108" descr="User with solid fill">
                <a:extLst>
                  <a:ext uri="{FF2B5EF4-FFF2-40B4-BE49-F238E27FC236}">
                    <a16:creationId xmlns:a16="http://schemas.microsoft.com/office/drawing/2014/main" id="{48453533-C129-3BBB-CAA2-4A03963948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570682" y="617864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10" name="Graphic 109" descr="User with solid fill">
                <a:extLst>
                  <a:ext uri="{FF2B5EF4-FFF2-40B4-BE49-F238E27FC236}">
                    <a16:creationId xmlns:a16="http://schemas.microsoft.com/office/drawing/2014/main" id="{2A5553F6-6B36-6051-7465-FEBCEE6A39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678682" y="617864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11" name="Graphic 110" descr="User with solid fill">
                <a:extLst>
                  <a:ext uri="{FF2B5EF4-FFF2-40B4-BE49-F238E27FC236}">
                    <a16:creationId xmlns:a16="http://schemas.microsoft.com/office/drawing/2014/main" id="{CB9FE298-DD5C-D73D-9526-DE2A15AF77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783707" y="617864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12" name="Graphic 111" descr="User with solid fill">
                <a:extLst>
                  <a:ext uri="{FF2B5EF4-FFF2-40B4-BE49-F238E27FC236}">
                    <a16:creationId xmlns:a16="http://schemas.microsoft.com/office/drawing/2014/main" id="{44D63ACC-4F97-2297-F1E0-C7B11B1675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891707" y="617864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13" name="Graphic 112" descr="User with solid fill">
                <a:extLst>
                  <a:ext uri="{FF2B5EF4-FFF2-40B4-BE49-F238E27FC236}">
                    <a16:creationId xmlns:a16="http://schemas.microsoft.com/office/drawing/2014/main" id="{127925C4-B9D2-9C17-048F-C178FC0213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99707" y="617864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14" name="Graphic 113" descr="User with solid fill">
                <a:extLst>
                  <a:ext uri="{FF2B5EF4-FFF2-40B4-BE49-F238E27FC236}">
                    <a16:creationId xmlns:a16="http://schemas.microsoft.com/office/drawing/2014/main" id="{ECB12EC4-3F50-B7FF-84D5-E38903E5D9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107707" y="617864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15" name="Graphic 114" descr="User with solid fill">
                <a:extLst>
                  <a:ext uri="{FF2B5EF4-FFF2-40B4-BE49-F238E27FC236}">
                    <a16:creationId xmlns:a16="http://schemas.microsoft.com/office/drawing/2014/main" id="{089D3FFF-6813-9762-9DE6-C027FAC398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216938" y="617864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16" name="Graphic 115" descr="User with solid fill">
                <a:extLst>
                  <a:ext uri="{FF2B5EF4-FFF2-40B4-BE49-F238E27FC236}">
                    <a16:creationId xmlns:a16="http://schemas.microsoft.com/office/drawing/2014/main" id="{F83BBAEC-D852-D6B7-BF9D-0345B2C124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324938" y="617864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17" name="Graphic 116" descr="User with solid fill">
                <a:extLst>
                  <a:ext uri="{FF2B5EF4-FFF2-40B4-BE49-F238E27FC236}">
                    <a16:creationId xmlns:a16="http://schemas.microsoft.com/office/drawing/2014/main" id="{E65B6C34-3834-4F0A-A21C-83742701B5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432938" y="617864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18" name="Graphic 117" descr="User with solid fill">
                <a:extLst>
                  <a:ext uri="{FF2B5EF4-FFF2-40B4-BE49-F238E27FC236}">
                    <a16:creationId xmlns:a16="http://schemas.microsoft.com/office/drawing/2014/main" id="{7CAF6DD2-42B1-A40F-064B-89CA011305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540938" y="617864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19" name="Graphic 118" descr="User with solid fill">
                <a:extLst>
                  <a:ext uri="{FF2B5EF4-FFF2-40B4-BE49-F238E27FC236}">
                    <a16:creationId xmlns:a16="http://schemas.microsoft.com/office/drawing/2014/main" id="{9D199A92-4356-EDF8-8AD2-DCC5D8D205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643468" y="617864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20" name="Graphic 119" descr="User with solid fill">
                <a:extLst>
                  <a:ext uri="{FF2B5EF4-FFF2-40B4-BE49-F238E27FC236}">
                    <a16:creationId xmlns:a16="http://schemas.microsoft.com/office/drawing/2014/main" id="{C1510ACF-C2BC-4B39-B850-B7BE31A588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51468" y="617864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21" name="Graphic 120" descr="User with solid fill">
                <a:extLst>
                  <a:ext uri="{FF2B5EF4-FFF2-40B4-BE49-F238E27FC236}">
                    <a16:creationId xmlns:a16="http://schemas.microsoft.com/office/drawing/2014/main" id="{69681E94-7FD1-5A24-A419-F61E87A027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859468" y="617864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22" name="Graphic 121" descr="User with solid fill">
                <a:extLst>
                  <a:ext uri="{FF2B5EF4-FFF2-40B4-BE49-F238E27FC236}">
                    <a16:creationId xmlns:a16="http://schemas.microsoft.com/office/drawing/2014/main" id="{3DFDB1EF-E40D-C513-48C6-99D5C3E509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67468" y="617864"/>
                <a:ext cx="108000" cy="108000"/>
              </a:xfrm>
              <a:prstGeom prst="rect">
                <a:avLst/>
              </a:prstGeom>
            </p:spPr>
          </p:pic>
        </p:grpSp>
        <p:grpSp>
          <p:nvGrpSpPr>
            <p:cNvPr id="475" name="Group 474">
              <a:extLst>
                <a:ext uri="{FF2B5EF4-FFF2-40B4-BE49-F238E27FC236}">
                  <a16:creationId xmlns:a16="http://schemas.microsoft.com/office/drawing/2014/main" id="{F489FA6A-7651-1E73-56A7-B51D1DC0C343}"/>
                </a:ext>
              </a:extLst>
            </p:cNvPr>
            <p:cNvGrpSpPr/>
            <p:nvPr/>
          </p:nvGrpSpPr>
          <p:grpSpPr>
            <a:xfrm>
              <a:off x="3397481" y="339213"/>
              <a:ext cx="1726523" cy="378125"/>
              <a:chOff x="3397481" y="352659"/>
              <a:chExt cx="1726523" cy="378125"/>
            </a:xfrm>
          </p:grpSpPr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C69955C-C5E1-9012-2D1C-E3A39AE05EDC}"/>
                  </a:ext>
                </a:extLst>
              </p:cNvPr>
              <p:cNvSpPr txBox="1"/>
              <p:nvPr/>
            </p:nvSpPr>
            <p:spPr>
              <a:xfrm>
                <a:off x="3397481" y="352659"/>
                <a:ext cx="168900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highlight>
                      <a:srgbClr val="87CEFA"/>
                    </a:highlight>
                  </a:rPr>
                  <a:t>Data science papers</a:t>
                </a:r>
              </a:p>
            </p:txBody>
          </p:sp>
          <p:pic>
            <p:nvPicPr>
              <p:cNvPr id="130" name="Graphic 129" descr="Newspaper with solid fill">
                <a:extLst>
                  <a:ext uri="{FF2B5EF4-FFF2-40B4-BE49-F238E27FC236}">
                    <a16:creationId xmlns:a16="http://schemas.microsoft.com/office/drawing/2014/main" id="{8A89D6C9-DAFE-EE90-4547-5D191D616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398400" y="617864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46" name="Graphic 145" descr="Newspaper with solid fill">
                <a:extLst>
                  <a:ext uri="{FF2B5EF4-FFF2-40B4-BE49-F238E27FC236}">
                    <a16:creationId xmlns:a16="http://schemas.microsoft.com/office/drawing/2014/main" id="{1675698A-92F4-AD8D-0413-8059C9188B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506400" y="619200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47" name="Graphic 146" descr="Newspaper with solid fill">
                <a:extLst>
                  <a:ext uri="{FF2B5EF4-FFF2-40B4-BE49-F238E27FC236}">
                    <a16:creationId xmlns:a16="http://schemas.microsoft.com/office/drawing/2014/main" id="{6E838F1E-EA6A-A126-7ED0-CE130709C4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614400" y="619200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48" name="Graphic 147" descr="Newspaper with solid fill">
                <a:extLst>
                  <a:ext uri="{FF2B5EF4-FFF2-40B4-BE49-F238E27FC236}">
                    <a16:creationId xmlns:a16="http://schemas.microsoft.com/office/drawing/2014/main" id="{C479E9C1-D62C-44F3-5F6D-99A2ECE42F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722400" y="619200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54" name="Graphic 153" descr="Newspaper with solid fill">
                <a:extLst>
                  <a:ext uri="{FF2B5EF4-FFF2-40B4-BE49-F238E27FC236}">
                    <a16:creationId xmlns:a16="http://schemas.microsoft.com/office/drawing/2014/main" id="{D8B76A1E-239E-E50C-5E26-AFF327F5B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829265" y="619200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55" name="Graphic 154" descr="Newspaper with solid fill">
                <a:extLst>
                  <a:ext uri="{FF2B5EF4-FFF2-40B4-BE49-F238E27FC236}">
                    <a16:creationId xmlns:a16="http://schemas.microsoft.com/office/drawing/2014/main" id="{1E279F4C-9354-5C31-E907-04E4690996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937265" y="619200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56" name="Graphic 155" descr="Newspaper with solid fill">
                <a:extLst>
                  <a:ext uri="{FF2B5EF4-FFF2-40B4-BE49-F238E27FC236}">
                    <a16:creationId xmlns:a16="http://schemas.microsoft.com/office/drawing/2014/main" id="{6462AC08-1BDC-9EEB-AD9B-860872694D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045265" y="619200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57" name="Graphic 156" descr="Newspaper with solid fill">
                <a:extLst>
                  <a:ext uri="{FF2B5EF4-FFF2-40B4-BE49-F238E27FC236}">
                    <a16:creationId xmlns:a16="http://schemas.microsoft.com/office/drawing/2014/main" id="{A157809B-1655-B047-6451-1A041A77AB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153265" y="619200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58" name="Graphic 157" descr="Newspaper with solid fill">
                <a:extLst>
                  <a:ext uri="{FF2B5EF4-FFF2-40B4-BE49-F238E27FC236}">
                    <a16:creationId xmlns:a16="http://schemas.microsoft.com/office/drawing/2014/main" id="{F75838BD-C6DA-DB8E-B2BA-5F9D558712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261139" y="621448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59" name="Graphic 158" descr="Newspaper with solid fill">
                <a:extLst>
                  <a:ext uri="{FF2B5EF4-FFF2-40B4-BE49-F238E27FC236}">
                    <a16:creationId xmlns:a16="http://schemas.microsoft.com/office/drawing/2014/main" id="{CB01F706-4970-DF04-08C8-EC5AEFA2D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9139" y="622784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60" name="Graphic 159" descr="Newspaper with solid fill">
                <a:extLst>
                  <a:ext uri="{FF2B5EF4-FFF2-40B4-BE49-F238E27FC236}">
                    <a16:creationId xmlns:a16="http://schemas.microsoft.com/office/drawing/2014/main" id="{361A35F2-3461-95F4-91F2-0166A7008A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477139" y="622784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61" name="Graphic 160" descr="Newspaper with solid fill">
                <a:extLst>
                  <a:ext uri="{FF2B5EF4-FFF2-40B4-BE49-F238E27FC236}">
                    <a16:creationId xmlns:a16="http://schemas.microsoft.com/office/drawing/2014/main" id="{4446A244-04BE-7478-E542-B3886DF0AB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585139" y="622784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62" name="Graphic 161" descr="Newspaper with solid fill">
                <a:extLst>
                  <a:ext uri="{FF2B5EF4-FFF2-40B4-BE49-F238E27FC236}">
                    <a16:creationId xmlns:a16="http://schemas.microsoft.com/office/drawing/2014/main" id="{9F4AC9D7-2F70-021F-513E-AEBAEA85FD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692004" y="622784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63" name="Graphic 162" descr="Newspaper with solid fill">
                <a:extLst>
                  <a:ext uri="{FF2B5EF4-FFF2-40B4-BE49-F238E27FC236}">
                    <a16:creationId xmlns:a16="http://schemas.microsoft.com/office/drawing/2014/main" id="{9F18B272-B85F-1828-A3F8-3CC7785EC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800004" y="622784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64" name="Graphic 163" descr="Newspaper with solid fill">
                <a:extLst>
                  <a:ext uri="{FF2B5EF4-FFF2-40B4-BE49-F238E27FC236}">
                    <a16:creationId xmlns:a16="http://schemas.microsoft.com/office/drawing/2014/main" id="{CA4B2446-24D1-D8FE-21AE-3BA89B4064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908004" y="622784"/>
                <a:ext cx="108000" cy="108000"/>
              </a:xfrm>
              <a:prstGeom prst="rect">
                <a:avLst/>
              </a:prstGeom>
            </p:spPr>
          </p:pic>
          <p:pic>
            <p:nvPicPr>
              <p:cNvPr id="165" name="Graphic 164" descr="Newspaper with solid fill">
                <a:extLst>
                  <a:ext uri="{FF2B5EF4-FFF2-40B4-BE49-F238E27FC236}">
                    <a16:creationId xmlns:a16="http://schemas.microsoft.com/office/drawing/2014/main" id="{005E63E8-088E-E201-C4C2-0A47E87322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16004" y="622784"/>
                <a:ext cx="108000" cy="108000"/>
              </a:xfrm>
              <a:prstGeom prst="rect">
                <a:avLst/>
              </a:prstGeom>
            </p:spPr>
          </p:pic>
        </p:grpSp>
      </p:grpSp>
      <p:grpSp>
        <p:nvGrpSpPr>
          <p:cNvPr id="372" name="Group 371">
            <a:extLst>
              <a:ext uri="{FF2B5EF4-FFF2-40B4-BE49-F238E27FC236}">
                <a16:creationId xmlns:a16="http://schemas.microsoft.com/office/drawing/2014/main" id="{356BC849-D015-86FD-8F32-381D35BE1B10}"/>
              </a:ext>
            </a:extLst>
          </p:cNvPr>
          <p:cNvGrpSpPr/>
          <p:nvPr/>
        </p:nvGrpSpPr>
        <p:grpSpPr>
          <a:xfrm>
            <a:off x="4582800" y="1166400"/>
            <a:ext cx="324000" cy="219600"/>
            <a:chOff x="4582800" y="1166400"/>
            <a:chExt cx="324000" cy="219600"/>
          </a:xfrm>
        </p:grpSpPr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515249E3-75FC-3326-18BA-54C08027AFEC}"/>
                </a:ext>
              </a:extLst>
            </p:cNvPr>
            <p:cNvSpPr/>
            <p:nvPr/>
          </p:nvSpPr>
          <p:spPr>
            <a:xfrm>
              <a:off x="4582800" y="1166400"/>
              <a:ext cx="108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F6CACBEA-9212-6233-CD96-4F6C821B5B3D}"/>
                </a:ext>
              </a:extLst>
            </p:cNvPr>
            <p:cNvSpPr/>
            <p:nvPr/>
          </p:nvSpPr>
          <p:spPr>
            <a:xfrm>
              <a:off x="4798800" y="1166400"/>
              <a:ext cx="108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45" name="Group 444">
            <a:extLst>
              <a:ext uri="{FF2B5EF4-FFF2-40B4-BE49-F238E27FC236}">
                <a16:creationId xmlns:a16="http://schemas.microsoft.com/office/drawing/2014/main" id="{3B2FB863-A569-B12D-D403-9E472D6B81F8}"/>
              </a:ext>
            </a:extLst>
          </p:cNvPr>
          <p:cNvGrpSpPr/>
          <p:nvPr/>
        </p:nvGrpSpPr>
        <p:grpSpPr>
          <a:xfrm>
            <a:off x="3610800" y="672450"/>
            <a:ext cx="1191849" cy="4464000"/>
            <a:chOff x="3610800" y="727200"/>
            <a:chExt cx="1191849" cy="4464000"/>
          </a:xfrm>
        </p:grpSpPr>
        <p:cxnSp>
          <p:nvCxnSpPr>
            <p:cNvPr id="380" name="Straight Connector 379">
              <a:extLst>
                <a:ext uri="{FF2B5EF4-FFF2-40B4-BE49-F238E27FC236}">
                  <a16:creationId xmlns:a16="http://schemas.microsoft.com/office/drawing/2014/main" id="{F9FA858A-6D11-63FD-3603-26DB681A18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10800" y="7272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CA40B68C-C7C5-99C1-9CC1-76F252554B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50800" y="7272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4BD28538-9C44-F543-A108-1BB03A7283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58800" y="7272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D9F8F3F3-1D2F-0001-8198-F8E9D3C563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82800" y="7272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7EFFA8BF-B506-E1A8-648B-872C546CF7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6800" y="7272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49B96CF7-B482-0420-E26F-78B8871B4F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8800" y="7272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129DBE0C-836B-01FD-5FF9-553B6755AC60}"/>
              </a:ext>
            </a:extLst>
          </p:cNvPr>
          <p:cNvGrpSpPr/>
          <p:nvPr/>
        </p:nvGrpSpPr>
        <p:grpSpPr>
          <a:xfrm>
            <a:off x="4150800" y="4021200"/>
            <a:ext cx="648000" cy="219600"/>
            <a:chOff x="4150800" y="4021200"/>
            <a:chExt cx="648000" cy="219600"/>
          </a:xfrm>
        </p:grpSpPr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A50CECCF-E260-EA7E-8E90-37D6DA626B94}"/>
                </a:ext>
              </a:extLst>
            </p:cNvPr>
            <p:cNvSpPr/>
            <p:nvPr/>
          </p:nvSpPr>
          <p:spPr>
            <a:xfrm>
              <a:off x="4150800" y="4021200"/>
              <a:ext cx="108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60C73FDF-1DE3-66B0-510B-A86BD01A6ABE}"/>
                </a:ext>
              </a:extLst>
            </p:cNvPr>
            <p:cNvSpPr/>
            <p:nvPr/>
          </p:nvSpPr>
          <p:spPr>
            <a:xfrm>
              <a:off x="4474800" y="4021200"/>
              <a:ext cx="108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E7BC3B85-4953-E508-C6E9-227A3F6AFB36}"/>
                </a:ext>
              </a:extLst>
            </p:cNvPr>
            <p:cNvSpPr/>
            <p:nvPr/>
          </p:nvSpPr>
          <p:spPr>
            <a:xfrm>
              <a:off x="4690800" y="4021200"/>
              <a:ext cx="108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D9B76136-2945-8D18-6F36-89742B27653B}"/>
              </a:ext>
            </a:extLst>
          </p:cNvPr>
          <p:cNvGrpSpPr/>
          <p:nvPr/>
        </p:nvGrpSpPr>
        <p:grpSpPr>
          <a:xfrm>
            <a:off x="3826800" y="2484000"/>
            <a:ext cx="4608000" cy="439200"/>
            <a:chOff x="3826800" y="2484000"/>
            <a:chExt cx="4608000" cy="439200"/>
          </a:xfrm>
        </p:grpSpPr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FB7985F6-4D34-33E2-1973-998053EB3899}"/>
                </a:ext>
              </a:extLst>
            </p:cNvPr>
            <p:cNvSpPr/>
            <p:nvPr/>
          </p:nvSpPr>
          <p:spPr>
            <a:xfrm>
              <a:off x="3826800" y="2484000"/>
              <a:ext cx="108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B354A52E-621E-DDDC-DD14-73CAB4D2D70E}"/>
                </a:ext>
              </a:extLst>
            </p:cNvPr>
            <p:cNvSpPr/>
            <p:nvPr/>
          </p:nvSpPr>
          <p:spPr>
            <a:xfrm>
              <a:off x="4474800" y="2484000"/>
              <a:ext cx="108000" cy="4392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035AA4E0-4D7D-A57C-50CA-6AB8EB08949C}"/>
                </a:ext>
              </a:extLst>
            </p:cNvPr>
            <p:cNvSpPr/>
            <p:nvPr/>
          </p:nvSpPr>
          <p:spPr>
            <a:xfrm>
              <a:off x="4150800" y="2703600"/>
              <a:ext cx="108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C743A708-9E6E-9C3B-A62D-4867E3836EDD}"/>
                </a:ext>
              </a:extLst>
            </p:cNvPr>
            <p:cNvSpPr/>
            <p:nvPr/>
          </p:nvSpPr>
          <p:spPr>
            <a:xfrm>
              <a:off x="4906800" y="2484000"/>
              <a:ext cx="108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501E2D40-5F49-FAE5-081D-C770FBABDA9B}"/>
                </a:ext>
              </a:extLst>
            </p:cNvPr>
            <p:cNvSpPr/>
            <p:nvPr/>
          </p:nvSpPr>
          <p:spPr>
            <a:xfrm>
              <a:off x="8326800" y="24840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95AAA0F2-47E3-D46A-0B74-A57A3FDE9424}"/>
              </a:ext>
            </a:extLst>
          </p:cNvPr>
          <p:cNvGrpSpPr/>
          <p:nvPr/>
        </p:nvGrpSpPr>
        <p:grpSpPr>
          <a:xfrm>
            <a:off x="5194800" y="3362400"/>
            <a:ext cx="3672000" cy="219600"/>
            <a:chOff x="5194800" y="3362400"/>
            <a:chExt cx="3672000" cy="219600"/>
          </a:xfrm>
        </p:grpSpPr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A337FDAD-4F6F-4058-D4F8-0EF3BDDF3666}"/>
                </a:ext>
              </a:extLst>
            </p:cNvPr>
            <p:cNvSpPr/>
            <p:nvPr/>
          </p:nvSpPr>
          <p:spPr>
            <a:xfrm>
              <a:off x="5194800" y="3362400"/>
              <a:ext cx="324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B12D76BD-B9BF-3387-4BDE-638C6CF828B7}"/>
                </a:ext>
              </a:extLst>
            </p:cNvPr>
            <p:cNvSpPr/>
            <p:nvPr/>
          </p:nvSpPr>
          <p:spPr>
            <a:xfrm>
              <a:off x="5626800" y="3362400"/>
              <a:ext cx="324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512A5DEF-9E24-4F7E-D27F-131BD770E11E}"/>
                </a:ext>
              </a:extLst>
            </p:cNvPr>
            <p:cNvSpPr/>
            <p:nvPr/>
          </p:nvSpPr>
          <p:spPr>
            <a:xfrm>
              <a:off x="6058800" y="3362400"/>
              <a:ext cx="324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C7B8681F-92C0-54F5-88CF-E7FF4674FAAE}"/>
                </a:ext>
              </a:extLst>
            </p:cNvPr>
            <p:cNvSpPr/>
            <p:nvPr/>
          </p:nvSpPr>
          <p:spPr>
            <a:xfrm>
              <a:off x="6490800" y="3362400"/>
              <a:ext cx="432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7D7980E0-D95F-CEC8-8D75-1CD8D2BC5F0A}"/>
                </a:ext>
              </a:extLst>
            </p:cNvPr>
            <p:cNvSpPr/>
            <p:nvPr/>
          </p:nvSpPr>
          <p:spPr>
            <a:xfrm>
              <a:off x="7138800" y="33624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BDCB1CCF-3C98-CAF5-8CA1-5665725FD208}"/>
                </a:ext>
              </a:extLst>
            </p:cNvPr>
            <p:cNvSpPr/>
            <p:nvPr/>
          </p:nvSpPr>
          <p:spPr>
            <a:xfrm>
              <a:off x="7894800" y="3362400"/>
              <a:ext cx="324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6BE188B1-2AB5-2B82-81DF-1A9ACE1C3D41}"/>
                </a:ext>
              </a:extLst>
            </p:cNvPr>
            <p:cNvSpPr/>
            <p:nvPr/>
          </p:nvSpPr>
          <p:spPr>
            <a:xfrm>
              <a:off x="8542800" y="3362400"/>
              <a:ext cx="324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F3E19705-7A15-CF93-33AD-8B228E8620E5}"/>
                </a:ext>
              </a:extLst>
            </p:cNvPr>
            <p:cNvSpPr/>
            <p:nvPr/>
          </p:nvSpPr>
          <p:spPr>
            <a:xfrm>
              <a:off x="8326800" y="33624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FB7D9CC1-324C-591F-B1A1-CD2C5F84D67F}"/>
              </a:ext>
            </a:extLst>
          </p:cNvPr>
          <p:cNvGrpSpPr/>
          <p:nvPr/>
        </p:nvGrpSpPr>
        <p:grpSpPr>
          <a:xfrm>
            <a:off x="5626800" y="4899600"/>
            <a:ext cx="3240000" cy="219600"/>
            <a:chOff x="5626800" y="4899600"/>
            <a:chExt cx="3240000" cy="219600"/>
          </a:xfrm>
        </p:grpSpPr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id="{0EF6CBEE-4F9D-34A3-5298-5EBD529A6690}"/>
                </a:ext>
              </a:extLst>
            </p:cNvPr>
            <p:cNvSpPr/>
            <p:nvPr/>
          </p:nvSpPr>
          <p:spPr>
            <a:xfrm>
              <a:off x="5626800" y="48996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C0AB11C1-F636-2F07-EA89-DD1218855232}"/>
                </a:ext>
              </a:extLst>
            </p:cNvPr>
            <p:cNvSpPr/>
            <p:nvPr/>
          </p:nvSpPr>
          <p:spPr>
            <a:xfrm>
              <a:off x="6490800" y="48996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B1C0E6CF-32CE-88FA-ADE8-48DF4EEDEED6}"/>
                </a:ext>
              </a:extLst>
            </p:cNvPr>
            <p:cNvSpPr/>
            <p:nvPr/>
          </p:nvSpPr>
          <p:spPr>
            <a:xfrm>
              <a:off x="6814800" y="48996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9A479D50-0048-23ED-FA45-CF2A9FEC03A7}"/>
                </a:ext>
              </a:extLst>
            </p:cNvPr>
            <p:cNvSpPr/>
            <p:nvPr/>
          </p:nvSpPr>
          <p:spPr>
            <a:xfrm>
              <a:off x="7246800" y="4899600"/>
              <a:ext cx="216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D504D3A9-6C9E-CBED-5F1F-8F44263F9963}"/>
                </a:ext>
              </a:extLst>
            </p:cNvPr>
            <p:cNvSpPr/>
            <p:nvPr/>
          </p:nvSpPr>
          <p:spPr>
            <a:xfrm>
              <a:off x="8758800" y="48996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67" name="Straight Connector 366">
            <a:extLst>
              <a:ext uri="{FF2B5EF4-FFF2-40B4-BE49-F238E27FC236}">
                <a16:creationId xmlns:a16="http://schemas.microsoft.com/office/drawing/2014/main" id="{7DA728C4-1BF3-C58F-DEB1-29EA748EBE16}"/>
              </a:ext>
            </a:extLst>
          </p:cNvPr>
          <p:cNvCxnSpPr/>
          <p:nvPr/>
        </p:nvCxnSpPr>
        <p:spPr>
          <a:xfrm>
            <a:off x="3394800" y="4240800"/>
            <a:ext cx="5760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0" name="Straight Connector 399">
            <a:extLst>
              <a:ext uri="{FF2B5EF4-FFF2-40B4-BE49-F238E27FC236}">
                <a16:creationId xmlns:a16="http://schemas.microsoft.com/office/drawing/2014/main" id="{6627F7A9-F1F0-E752-1044-4B972928F655}"/>
              </a:ext>
            </a:extLst>
          </p:cNvPr>
          <p:cNvCxnSpPr>
            <a:cxnSpLocks/>
          </p:cNvCxnSpPr>
          <p:nvPr/>
        </p:nvCxnSpPr>
        <p:spPr>
          <a:xfrm flipH="1">
            <a:off x="3394800" y="676400"/>
            <a:ext cx="3849" cy="4464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89" name="Group 488">
            <a:extLst>
              <a:ext uri="{FF2B5EF4-FFF2-40B4-BE49-F238E27FC236}">
                <a16:creationId xmlns:a16="http://schemas.microsoft.com/office/drawing/2014/main" id="{2B2EBFA9-738C-1687-E17C-A8FA3370CCBD}"/>
              </a:ext>
            </a:extLst>
          </p:cNvPr>
          <p:cNvGrpSpPr/>
          <p:nvPr/>
        </p:nvGrpSpPr>
        <p:grpSpPr>
          <a:xfrm>
            <a:off x="3395048" y="3582000"/>
            <a:ext cx="5687752" cy="439200"/>
            <a:chOff x="3395048" y="3582000"/>
            <a:chExt cx="5687752" cy="439200"/>
          </a:xfrm>
        </p:grpSpPr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5A02BE94-CE50-B95D-66BF-00BEDE9433CE}"/>
                </a:ext>
              </a:extLst>
            </p:cNvPr>
            <p:cNvSpPr/>
            <p:nvPr/>
          </p:nvSpPr>
          <p:spPr>
            <a:xfrm>
              <a:off x="3395048" y="3801600"/>
              <a:ext cx="108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B92A86A9-4852-B3AB-B0E8-7033661A3349}"/>
                </a:ext>
              </a:extLst>
            </p:cNvPr>
            <p:cNvSpPr/>
            <p:nvPr/>
          </p:nvSpPr>
          <p:spPr>
            <a:xfrm>
              <a:off x="3826800" y="3582000"/>
              <a:ext cx="108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6022B378-6C50-7FF5-9993-6651CB62DA4B}"/>
                </a:ext>
              </a:extLst>
            </p:cNvPr>
            <p:cNvSpPr/>
            <p:nvPr/>
          </p:nvSpPr>
          <p:spPr>
            <a:xfrm>
              <a:off x="4906800" y="3582000"/>
              <a:ext cx="108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8F741BA0-7FB9-F33C-A2CB-1A2EA0A80182}"/>
                </a:ext>
              </a:extLst>
            </p:cNvPr>
            <p:cNvSpPr/>
            <p:nvPr/>
          </p:nvSpPr>
          <p:spPr>
            <a:xfrm>
              <a:off x="4042800" y="3801600"/>
              <a:ext cx="216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B4E9ED61-A523-AE8D-369C-70FE84CA6C07}"/>
                </a:ext>
              </a:extLst>
            </p:cNvPr>
            <p:cNvSpPr/>
            <p:nvPr/>
          </p:nvSpPr>
          <p:spPr>
            <a:xfrm>
              <a:off x="4366800" y="3801600"/>
              <a:ext cx="108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CD364FE4-7141-2F2B-34A0-4EE2E067820C}"/>
                </a:ext>
              </a:extLst>
            </p:cNvPr>
            <p:cNvSpPr/>
            <p:nvPr/>
          </p:nvSpPr>
          <p:spPr>
            <a:xfrm>
              <a:off x="4690800" y="3801600"/>
              <a:ext cx="432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68C61EA8-091A-B461-A5EC-BE415E38F321}"/>
                </a:ext>
              </a:extLst>
            </p:cNvPr>
            <p:cNvSpPr/>
            <p:nvPr/>
          </p:nvSpPr>
          <p:spPr>
            <a:xfrm>
              <a:off x="5302800" y="35820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AF5CFAB7-DC9A-5F00-65BB-CC977DCE3CAB}"/>
                </a:ext>
              </a:extLst>
            </p:cNvPr>
            <p:cNvSpPr/>
            <p:nvPr/>
          </p:nvSpPr>
          <p:spPr>
            <a:xfrm>
              <a:off x="6598800" y="35820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9CCB21BA-B259-035D-436F-1A529E8E11BD}"/>
                </a:ext>
              </a:extLst>
            </p:cNvPr>
            <p:cNvSpPr/>
            <p:nvPr/>
          </p:nvSpPr>
          <p:spPr>
            <a:xfrm>
              <a:off x="8002800" y="3582000"/>
              <a:ext cx="108000" cy="4392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01353A6B-2260-9498-7C1A-E24544DFB06A}"/>
                </a:ext>
              </a:extLst>
            </p:cNvPr>
            <p:cNvSpPr/>
            <p:nvPr/>
          </p:nvSpPr>
          <p:spPr>
            <a:xfrm>
              <a:off x="8218800" y="3582000"/>
              <a:ext cx="108000" cy="4392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B057215A-91C9-173F-B4A8-308AB9BFD687}"/>
                </a:ext>
              </a:extLst>
            </p:cNvPr>
            <p:cNvSpPr/>
            <p:nvPr/>
          </p:nvSpPr>
          <p:spPr>
            <a:xfrm>
              <a:off x="8434800" y="3582000"/>
              <a:ext cx="108000" cy="4392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5A8ADBD6-9D3A-F8E6-CAEE-2E71869CB6B5}"/>
                </a:ext>
              </a:extLst>
            </p:cNvPr>
            <p:cNvSpPr/>
            <p:nvPr/>
          </p:nvSpPr>
          <p:spPr>
            <a:xfrm>
              <a:off x="8326800" y="35820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8EDFF59E-421B-31F9-D5C8-64117D9EAC93}"/>
                </a:ext>
              </a:extLst>
            </p:cNvPr>
            <p:cNvSpPr/>
            <p:nvPr/>
          </p:nvSpPr>
          <p:spPr>
            <a:xfrm>
              <a:off x="8866800" y="3582000"/>
              <a:ext cx="216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51DB3A35-0FA7-38A3-BB43-D56085582822}"/>
                </a:ext>
              </a:extLst>
            </p:cNvPr>
            <p:cNvSpPr/>
            <p:nvPr/>
          </p:nvSpPr>
          <p:spPr>
            <a:xfrm>
              <a:off x="8650800" y="3801600"/>
              <a:ext cx="324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E0866443-EDD6-56BC-5E97-1A6745BBB7F6}"/>
                </a:ext>
              </a:extLst>
            </p:cNvPr>
            <p:cNvSpPr/>
            <p:nvPr/>
          </p:nvSpPr>
          <p:spPr>
            <a:xfrm>
              <a:off x="5194800" y="3801600"/>
              <a:ext cx="216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E88C4923-EC70-6D27-312D-0F8034610B3F}"/>
                </a:ext>
              </a:extLst>
            </p:cNvPr>
            <p:cNvSpPr/>
            <p:nvPr/>
          </p:nvSpPr>
          <p:spPr>
            <a:xfrm>
              <a:off x="5518800" y="3801600"/>
              <a:ext cx="324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B52BD15B-A269-0E23-C17A-7A248A82D954}"/>
                </a:ext>
              </a:extLst>
            </p:cNvPr>
            <p:cNvSpPr/>
            <p:nvPr/>
          </p:nvSpPr>
          <p:spPr>
            <a:xfrm>
              <a:off x="5950800" y="3801600"/>
              <a:ext cx="216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ED3B13E4-FEBE-DCF6-B506-74AD9B1D688E}"/>
                </a:ext>
              </a:extLst>
            </p:cNvPr>
            <p:cNvSpPr/>
            <p:nvPr/>
          </p:nvSpPr>
          <p:spPr>
            <a:xfrm>
              <a:off x="6274800" y="3801600"/>
              <a:ext cx="324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7B60362D-8877-67D6-B7F3-96F9B39D7ACE}"/>
                </a:ext>
              </a:extLst>
            </p:cNvPr>
            <p:cNvSpPr/>
            <p:nvPr/>
          </p:nvSpPr>
          <p:spPr>
            <a:xfrm>
              <a:off x="7030800" y="38016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390F38D8-A992-E885-446A-AD1BBDE6731B}"/>
                </a:ext>
              </a:extLst>
            </p:cNvPr>
            <p:cNvSpPr/>
            <p:nvPr/>
          </p:nvSpPr>
          <p:spPr>
            <a:xfrm>
              <a:off x="7894800" y="38016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8" name="Group 487">
            <a:extLst>
              <a:ext uri="{FF2B5EF4-FFF2-40B4-BE49-F238E27FC236}">
                <a16:creationId xmlns:a16="http://schemas.microsoft.com/office/drawing/2014/main" id="{B60743D6-EEB7-3585-7558-C4FF72F4E171}"/>
              </a:ext>
            </a:extLst>
          </p:cNvPr>
          <p:cNvGrpSpPr/>
          <p:nvPr/>
        </p:nvGrpSpPr>
        <p:grpSpPr>
          <a:xfrm>
            <a:off x="3395048" y="4240800"/>
            <a:ext cx="5579752" cy="658800"/>
            <a:chOff x="3395048" y="4240800"/>
            <a:chExt cx="5579752" cy="658800"/>
          </a:xfrm>
        </p:grpSpPr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B17169E0-1E1A-07C9-CE35-8B6D81CA9DCF}"/>
                </a:ext>
              </a:extLst>
            </p:cNvPr>
            <p:cNvSpPr/>
            <p:nvPr/>
          </p:nvSpPr>
          <p:spPr>
            <a:xfrm>
              <a:off x="3395048" y="4240800"/>
              <a:ext cx="108000" cy="6588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ED75BDB1-B20E-8F6D-7B1B-D23CE64396F6}"/>
                </a:ext>
              </a:extLst>
            </p:cNvPr>
            <p:cNvSpPr/>
            <p:nvPr/>
          </p:nvSpPr>
          <p:spPr>
            <a:xfrm>
              <a:off x="4042800" y="4240800"/>
              <a:ext cx="108000" cy="4392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5194D983-C68C-19E5-99FF-BD30EB42F67B}"/>
                </a:ext>
              </a:extLst>
            </p:cNvPr>
            <p:cNvSpPr/>
            <p:nvPr/>
          </p:nvSpPr>
          <p:spPr>
            <a:xfrm>
              <a:off x="3934800" y="4680000"/>
              <a:ext cx="108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BCE49E79-CAE4-3E8C-DD0C-C28FD26314A8}"/>
                </a:ext>
              </a:extLst>
            </p:cNvPr>
            <p:cNvSpPr/>
            <p:nvPr/>
          </p:nvSpPr>
          <p:spPr>
            <a:xfrm>
              <a:off x="4366800" y="4680000"/>
              <a:ext cx="108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F267F162-0F8C-0D6D-C8DE-F1DAC59B43A0}"/>
                </a:ext>
              </a:extLst>
            </p:cNvPr>
            <p:cNvSpPr/>
            <p:nvPr/>
          </p:nvSpPr>
          <p:spPr>
            <a:xfrm>
              <a:off x="4474800" y="4442399"/>
              <a:ext cx="108000" cy="230399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98AB8E39-2B49-D254-8830-02989B8C6BB0}"/>
                </a:ext>
              </a:extLst>
            </p:cNvPr>
            <p:cNvSpPr/>
            <p:nvPr/>
          </p:nvSpPr>
          <p:spPr>
            <a:xfrm>
              <a:off x="4798800" y="4240800"/>
              <a:ext cx="216000" cy="4392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A1E9CC7A-5B60-8DA7-2B9E-9FBFCD14FAD1}"/>
                </a:ext>
              </a:extLst>
            </p:cNvPr>
            <p:cNvSpPr/>
            <p:nvPr/>
          </p:nvSpPr>
          <p:spPr>
            <a:xfrm>
              <a:off x="5194800" y="4240800"/>
              <a:ext cx="108000" cy="6588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13C11F80-1941-1285-F582-A2D909926274}"/>
                </a:ext>
              </a:extLst>
            </p:cNvPr>
            <p:cNvSpPr/>
            <p:nvPr/>
          </p:nvSpPr>
          <p:spPr>
            <a:xfrm>
              <a:off x="5410800" y="4240800"/>
              <a:ext cx="108000" cy="6588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4B5F351B-BA2C-9399-4641-C09A0A5DA360}"/>
                </a:ext>
              </a:extLst>
            </p:cNvPr>
            <p:cNvSpPr/>
            <p:nvPr/>
          </p:nvSpPr>
          <p:spPr>
            <a:xfrm>
              <a:off x="5518800" y="46800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DB3D2070-F184-CC45-D40F-55E03FF1213F}"/>
                </a:ext>
              </a:extLst>
            </p:cNvPr>
            <p:cNvSpPr/>
            <p:nvPr/>
          </p:nvSpPr>
          <p:spPr>
            <a:xfrm>
              <a:off x="5302800" y="4442400"/>
              <a:ext cx="108000" cy="4572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C7C3366A-3B1A-1AF1-F16D-18E80E138934}"/>
                </a:ext>
              </a:extLst>
            </p:cNvPr>
            <p:cNvSpPr/>
            <p:nvPr/>
          </p:nvSpPr>
          <p:spPr>
            <a:xfrm>
              <a:off x="5626800" y="4240800"/>
              <a:ext cx="324000" cy="4392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65D81EA3-A54C-6627-942A-EE8276199438}"/>
                </a:ext>
              </a:extLst>
            </p:cNvPr>
            <p:cNvSpPr/>
            <p:nvPr/>
          </p:nvSpPr>
          <p:spPr>
            <a:xfrm>
              <a:off x="5734800" y="4680000"/>
              <a:ext cx="216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081F5427-AA77-A63C-C34C-347EA2CE79AC}"/>
                </a:ext>
              </a:extLst>
            </p:cNvPr>
            <p:cNvSpPr/>
            <p:nvPr/>
          </p:nvSpPr>
          <p:spPr>
            <a:xfrm>
              <a:off x="5950800" y="4442400"/>
              <a:ext cx="108000" cy="2304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0E587F7C-2408-F7E1-5536-D8153E536614}"/>
                </a:ext>
              </a:extLst>
            </p:cNvPr>
            <p:cNvSpPr/>
            <p:nvPr/>
          </p:nvSpPr>
          <p:spPr>
            <a:xfrm>
              <a:off x="6058800" y="4680000"/>
              <a:ext cx="324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0B6875B4-AC60-6A01-82D9-FADF72DFB186}"/>
                </a:ext>
              </a:extLst>
            </p:cNvPr>
            <p:cNvSpPr/>
            <p:nvPr/>
          </p:nvSpPr>
          <p:spPr>
            <a:xfrm>
              <a:off x="6490800" y="4240800"/>
              <a:ext cx="216000" cy="4392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38964F59-BE0F-3CA1-7E64-EBEC66C01032}"/>
                </a:ext>
              </a:extLst>
            </p:cNvPr>
            <p:cNvSpPr/>
            <p:nvPr/>
          </p:nvSpPr>
          <p:spPr>
            <a:xfrm>
              <a:off x="6598800" y="4680000"/>
              <a:ext cx="432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15D7DC3E-1DE4-500F-0B23-42BA76D6DF7C}"/>
                </a:ext>
              </a:extLst>
            </p:cNvPr>
            <p:cNvSpPr/>
            <p:nvPr/>
          </p:nvSpPr>
          <p:spPr>
            <a:xfrm>
              <a:off x="6382800" y="4240800"/>
              <a:ext cx="108000" cy="2088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AAE36DE4-7F7F-FFB3-6318-6A12BE690A13}"/>
                </a:ext>
              </a:extLst>
            </p:cNvPr>
            <p:cNvSpPr/>
            <p:nvPr/>
          </p:nvSpPr>
          <p:spPr>
            <a:xfrm>
              <a:off x="6814800" y="4442400"/>
              <a:ext cx="216000" cy="237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7E91D312-8FB5-BADB-0946-C1EE6FD3127B}"/>
                </a:ext>
              </a:extLst>
            </p:cNvPr>
            <p:cNvSpPr/>
            <p:nvPr/>
          </p:nvSpPr>
          <p:spPr>
            <a:xfrm>
              <a:off x="6922800" y="42408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FACF1E7D-41F2-42B0-C0D0-0A448C3FBC91}"/>
                </a:ext>
              </a:extLst>
            </p:cNvPr>
            <p:cNvSpPr/>
            <p:nvPr/>
          </p:nvSpPr>
          <p:spPr>
            <a:xfrm>
              <a:off x="7138800" y="46800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1629A282-9C74-085B-F586-753E54A97D6F}"/>
                </a:ext>
              </a:extLst>
            </p:cNvPr>
            <p:cNvSpPr/>
            <p:nvPr/>
          </p:nvSpPr>
          <p:spPr>
            <a:xfrm>
              <a:off x="7354800" y="4442400"/>
              <a:ext cx="108000" cy="4572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AEF9A03A-EC29-195C-4B30-87F7F7A769F4}"/>
                </a:ext>
              </a:extLst>
            </p:cNvPr>
            <p:cNvSpPr/>
            <p:nvPr/>
          </p:nvSpPr>
          <p:spPr>
            <a:xfrm>
              <a:off x="7570800" y="46800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4FAB201E-B1E0-116B-E994-29D9B869DD5E}"/>
                </a:ext>
              </a:extLst>
            </p:cNvPr>
            <p:cNvSpPr/>
            <p:nvPr/>
          </p:nvSpPr>
          <p:spPr>
            <a:xfrm>
              <a:off x="7894800" y="4442400"/>
              <a:ext cx="108000" cy="4392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FDB9F9E0-CCA7-7690-6B4B-0ACFADD7B952}"/>
                </a:ext>
              </a:extLst>
            </p:cNvPr>
            <p:cNvSpPr/>
            <p:nvPr/>
          </p:nvSpPr>
          <p:spPr>
            <a:xfrm>
              <a:off x="8002800" y="4240800"/>
              <a:ext cx="108000" cy="4392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00547889-192A-9F21-00B2-88CDBD88EE48}"/>
                </a:ext>
              </a:extLst>
            </p:cNvPr>
            <p:cNvSpPr/>
            <p:nvPr/>
          </p:nvSpPr>
          <p:spPr>
            <a:xfrm>
              <a:off x="8218800" y="4240801"/>
              <a:ext cx="432000" cy="205199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78484189-E476-CE5C-A291-96F30742A856}"/>
                </a:ext>
              </a:extLst>
            </p:cNvPr>
            <p:cNvSpPr/>
            <p:nvPr/>
          </p:nvSpPr>
          <p:spPr>
            <a:xfrm>
              <a:off x="8326800" y="46800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A37D86B7-2899-EEFB-4E1C-167359F100CF}"/>
                </a:ext>
              </a:extLst>
            </p:cNvPr>
            <p:cNvSpPr/>
            <p:nvPr/>
          </p:nvSpPr>
          <p:spPr>
            <a:xfrm>
              <a:off x="8542800" y="46800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37196363-CAB0-6DE8-36F2-F108258BEB7C}"/>
                </a:ext>
              </a:extLst>
            </p:cNvPr>
            <p:cNvSpPr/>
            <p:nvPr/>
          </p:nvSpPr>
          <p:spPr>
            <a:xfrm>
              <a:off x="8654400" y="4460400"/>
              <a:ext cx="216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F92070AF-07C9-31CD-41D2-3B5A66514E7B}"/>
                </a:ext>
              </a:extLst>
            </p:cNvPr>
            <p:cNvSpPr/>
            <p:nvPr/>
          </p:nvSpPr>
          <p:spPr>
            <a:xfrm>
              <a:off x="8758800" y="4680000"/>
              <a:ext cx="216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7" name="Group 486">
            <a:extLst>
              <a:ext uri="{FF2B5EF4-FFF2-40B4-BE49-F238E27FC236}">
                <a16:creationId xmlns:a16="http://schemas.microsoft.com/office/drawing/2014/main" id="{08EC8DBD-0DD1-0298-DB7D-6AFD09E6253B}"/>
              </a:ext>
            </a:extLst>
          </p:cNvPr>
          <p:cNvGrpSpPr/>
          <p:nvPr/>
        </p:nvGrpSpPr>
        <p:grpSpPr>
          <a:xfrm>
            <a:off x="3394800" y="1386000"/>
            <a:ext cx="5688000" cy="1098000"/>
            <a:chOff x="3394800" y="1386000"/>
            <a:chExt cx="5688000" cy="1098000"/>
          </a:xfrm>
        </p:grpSpPr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C2E63331-E3D8-5F36-FD2A-8F7DF0D68C4D}"/>
                </a:ext>
              </a:extLst>
            </p:cNvPr>
            <p:cNvSpPr/>
            <p:nvPr/>
          </p:nvSpPr>
          <p:spPr>
            <a:xfrm>
              <a:off x="3395048" y="1606628"/>
              <a:ext cx="108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C78F8246-2CA9-2374-52F6-4CB3A3A99480}"/>
                </a:ext>
              </a:extLst>
            </p:cNvPr>
            <p:cNvSpPr/>
            <p:nvPr/>
          </p:nvSpPr>
          <p:spPr>
            <a:xfrm>
              <a:off x="3502800" y="1386000"/>
              <a:ext cx="108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23EB77AF-AC4A-A77E-9C98-B44845E644F5}"/>
                </a:ext>
              </a:extLst>
            </p:cNvPr>
            <p:cNvSpPr/>
            <p:nvPr/>
          </p:nvSpPr>
          <p:spPr>
            <a:xfrm>
              <a:off x="3394800" y="1825200"/>
              <a:ext cx="216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15102B0F-52B6-36E6-C1D6-EDCB92302CD3}"/>
                </a:ext>
              </a:extLst>
            </p:cNvPr>
            <p:cNvSpPr/>
            <p:nvPr/>
          </p:nvSpPr>
          <p:spPr>
            <a:xfrm>
              <a:off x="3826800" y="1386000"/>
              <a:ext cx="108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6C0E725E-2ED9-5C6A-A4D8-FA3E7B52EC9F}"/>
                </a:ext>
              </a:extLst>
            </p:cNvPr>
            <p:cNvSpPr/>
            <p:nvPr/>
          </p:nvSpPr>
          <p:spPr>
            <a:xfrm>
              <a:off x="4150800" y="1386000"/>
              <a:ext cx="108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75422A26-9B08-62CC-5C8F-B25B1403F383}"/>
                </a:ext>
              </a:extLst>
            </p:cNvPr>
            <p:cNvSpPr/>
            <p:nvPr/>
          </p:nvSpPr>
          <p:spPr>
            <a:xfrm>
              <a:off x="4474800" y="1386000"/>
              <a:ext cx="108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AF65371E-6723-F1A8-0BDB-AC29F62D46D1}"/>
                </a:ext>
              </a:extLst>
            </p:cNvPr>
            <p:cNvSpPr/>
            <p:nvPr/>
          </p:nvSpPr>
          <p:spPr>
            <a:xfrm>
              <a:off x="4690800" y="1386000"/>
              <a:ext cx="108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756DD434-A89F-88B7-3E0B-64B19968E719}"/>
                </a:ext>
              </a:extLst>
            </p:cNvPr>
            <p:cNvSpPr/>
            <p:nvPr/>
          </p:nvSpPr>
          <p:spPr>
            <a:xfrm>
              <a:off x="4906800" y="1386000"/>
              <a:ext cx="108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133B0A61-3EDB-194F-3F10-C4E4E7745E90}"/>
                </a:ext>
              </a:extLst>
            </p:cNvPr>
            <p:cNvSpPr/>
            <p:nvPr/>
          </p:nvSpPr>
          <p:spPr>
            <a:xfrm>
              <a:off x="3826800" y="1825200"/>
              <a:ext cx="432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B6A0C585-E57A-D43C-0795-03B4CC3E0A77}"/>
                </a:ext>
              </a:extLst>
            </p:cNvPr>
            <p:cNvSpPr/>
            <p:nvPr/>
          </p:nvSpPr>
          <p:spPr>
            <a:xfrm>
              <a:off x="4474800" y="1825200"/>
              <a:ext cx="108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143402ED-C21B-B221-A709-8C08EE345D28}"/>
                </a:ext>
              </a:extLst>
            </p:cNvPr>
            <p:cNvSpPr/>
            <p:nvPr/>
          </p:nvSpPr>
          <p:spPr>
            <a:xfrm>
              <a:off x="3826800" y="2044800"/>
              <a:ext cx="108000" cy="4392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E90824B2-32C1-65E6-F8ED-9A4CBBC4F266}"/>
                </a:ext>
              </a:extLst>
            </p:cNvPr>
            <p:cNvSpPr/>
            <p:nvPr/>
          </p:nvSpPr>
          <p:spPr>
            <a:xfrm>
              <a:off x="4906800" y="2044800"/>
              <a:ext cx="108000" cy="4392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59C074A4-5915-304D-DBAE-5CDDA263CE51}"/>
                </a:ext>
              </a:extLst>
            </p:cNvPr>
            <p:cNvSpPr/>
            <p:nvPr/>
          </p:nvSpPr>
          <p:spPr>
            <a:xfrm>
              <a:off x="4150800" y="2264400"/>
              <a:ext cx="108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11225315-1BF2-F882-2A95-30112CDE376E}"/>
                </a:ext>
              </a:extLst>
            </p:cNvPr>
            <p:cNvSpPr/>
            <p:nvPr/>
          </p:nvSpPr>
          <p:spPr>
            <a:xfrm>
              <a:off x="4474800" y="2264400"/>
              <a:ext cx="108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7006EF48-DDE9-5088-28AE-1269D51E2289}"/>
                </a:ext>
              </a:extLst>
            </p:cNvPr>
            <p:cNvSpPr/>
            <p:nvPr/>
          </p:nvSpPr>
          <p:spPr>
            <a:xfrm>
              <a:off x="5302800" y="1386000"/>
              <a:ext cx="540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73F6570E-4262-1AF0-CC1F-2BC698619182}"/>
                </a:ext>
              </a:extLst>
            </p:cNvPr>
            <p:cNvSpPr/>
            <p:nvPr/>
          </p:nvSpPr>
          <p:spPr>
            <a:xfrm>
              <a:off x="6058800" y="1386000"/>
              <a:ext cx="216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0CBB21B-FCC3-649E-DE64-C14D59EC1F86}"/>
                </a:ext>
              </a:extLst>
            </p:cNvPr>
            <p:cNvSpPr/>
            <p:nvPr/>
          </p:nvSpPr>
          <p:spPr>
            <a:xfrm>
              <a:off x="6598800" y="1386000"/>
              <a:ext cx="324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74039B26-B29A-3B5E-CA28-D500FB12A31A}"/>
                </a:ext>
              </a:extLst>
            </p:cNvPr>
            <p:cNvSpPr/>
            <p:nvPr/>
          </p:nvSpPr>
          <p:spPr>
            <a:xfrm>
              <a:off x="7030800" y="13860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23FC8093-3D6E-85DE-7A5E-8BACEF59B69C}"/>
                </a:ext>
              </a:extLst>
            </p:cNvPr>
            <p:cNvSpPr/>
            <p:nvPr/>
          </p:nvSpPr>
          <p:spPr>
            <a:xfrm>
              <a:off x="7246800" y="13860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7C2DA9BD-DF25-5487-EFBB-75BA1E4C8B39}"/>
                </a:ext>
              </a:extLst>
            </p:cNvPr>
            <p:cNvSpPr/>
            <p:nvPr/>
          </p:nvSpPr>
          <p:spPr>
            <a:xfrm>
              <a:off x="7678800" y="13860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D140DAED-9869-50A0-241B-DC6294AA83DB}"/>
                </a:ext>
              </a:extLst>
            </p:cNvPr>
            <p:cNvSpPr/>
            <p:nvPr/>
          </p:nvSpPr>
          <p:spPr>
            <a:xfrm>
              <a:off x="7894800" y="1386000"/>
              <a:ext cx="324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6339C502-251C-6706-ED32-E5D56B22B462}"/>
                </a:ext>
              </a:extLst>
            </p:cNvPr>
            <p:cNvSpPr/>
            <p:nvPr/>
          </p:nvSpPr>
          <p:spPr>
            <a:xfrm>
              <a:off x="8326800" y="13860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4D1A97EF-6298-8613-4036-8C776DF4C7D4}"/>
                </a:ext>
              </a:extLst>
            </p:cNvPr>
            <p:cNvSpPr/>
            <p:nvPr/>
          </p:nvSpPr>
          <p:spPr>
            <a:xfrm>
              <a:off x="8650800" y="1386000"/>
              <a:ext cx="216000" cy="8784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7E49DA7A-C672-0601-FE9E-48348C5E4CF9}"/>
                </a:ext>
              </a:extLst>
            </p:cNvPr>
            <p:cNvSpPr/>
            <p:nvPr/>
          </p:nvSpPr>
          <p:spPr>
            <a:xfrm>
              <a:off x="8974800" y="13860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01078159-605A-41C2-00D2-653E768A70A8}"/>
                </a:ext>
              </a:extLst>
            </p:cNvPr>
            <p:cNvSpPr/>
            <p:nvPr/>
          </p:nvSpPr>
          <p:spPr>
            <a:xfrm>
              <a:off x="5410800" y="1605600"/>
              <a:ext cx="324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78254E69-F6CC-9F0D-A7D1-81BD3EEC922C}"/>
                </a:ext>
              </a:extLst>
            </p:cNvPr>
            <p:cNvSpPr/>
            <p:nvPr/>
          </p:nvSpPr>
          <p:spPr>
            <a:xfrm>
              <a:off x="5194800" y="1825200"/>
              <a:ext cx="3240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25162248-DEAF-6AFE-EF2B-E0B2EDB31359}"/>
                </a:ext>
              </a:extLst>
            </p:cNvPr>
            <p:cNvSpPr/>
            <p:nvPr/>
          </p:nvSpPr>
          <p:spPr>
            <a:xfrm>
              <a:off x="8434800" y="1605600"/>
              <a:ext cx="216000" cy="4392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F2B639F8-8073-5098-DB3D-709E907C5F97}"/>
                </a:ext>
              </a:extLst>
            </p:cNvPr>
            <p:cNvSpPr/>
            <p:nvPr/>
          </p:nvSpPr>
          <p:spPr>
            <a:xfrm>
              <a:off x="5194800" y="16056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0FB14301-9F25-B8BA-DE04-82F8CDABAAAA}"/>
                </a:ext>
              </a:extLst>
            </p:cNvPr>
            <p:cNvSpPr/>
            <p:nvPr/>
          </p:nvSpPr>
          <p:spPr>
            <a:xfrm>
              <a:off x="5842800" y="1605600"/>
              <a:ext cx="216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214D32A8-E4EB-A9B2-DEE5-4AF4640B4200}"/>
                </a:ext>
              </a:extLst>
            </p:cNvPr>
            <p:cNvSpPr/>
            <p:nvPr/>
          </p:nvSpPr>
          <p:spPr>
            <a:xfrm>
              <a:off x="6166800" y="16056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E6214E63-0120-D556-7E96-8CEE70ED67D9}"/>
                </a:ext>
              </a:extLst>
            </p:cNvPr>
            <p:cNvSpPr/>
            <p:nvPr/>
          </p:nvSpPr>
          <p:spPr>
            <a:xfrm>
              <a:off x="6490800" y="16056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D0F8304D-B164-629C-4FE8-0F9DDCB71EBC}"/>
                </a:ext>
              </a:extLst>
            </p:cNvPr>
            <p:cNvSpPr/>
            <p:nvPr/>
          </p:nvSpPr>
          <p:spPr>
            <a:xfrm>
              <a:off x="7462800" y="16056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39725D97-6C8D-7349-FAF5-0CBAA4C72BE5}"/>
                </a:ext>
              </a:extLst>
            </p:cNvPr>
            <p:cNvSpPr/>
            <p:nvPr/>
          </p:nvSpPr>
          <p:spPr>
            <a:xfrm>
              <a:off x="8866800" y="1605600"/>
              <a:ext cx="108000" cy="6588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821E5B8F-5DBB-72FC-BB53-8B569886E938}"/>
                </a:ext>
              </a:extLst>
            </p:cNvPr>
            <p:cNvSpPr/>
            <p:nvPr/>
          </p:nvSpPr>
          <p:spPr>
            <a:xfrm>
              <a:off x="8974800" y="1825200"/>
              <a:ext cx="108000" cy="6588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4CDEBDF9-17D2-8124-EB1C-6818A74C6DA1}"/>
                </a:ext>
              </a:extLst>
            </p:cNvPr>
            <p:cNvSpPr/>
            <p:nvPr/>
          </p:nvSpPr>
          <p:spPr>
            <a:xfrm>
              <a:off x="8650800" y="22644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B6908A9C-8057-32B8-0FDF-4D11D6F57AAC}"/>
                </a:ext>
              </a:extLst>
            </p:cNvPr>
            <p:cNvSpPr/>
            <p:nvPr/>
          </p:nvSpPr>
          <p:spPr>
            <a:xfrm>
              <a:off x="5410800" y="2044800"/>
              <a:ext cx="108000" cy="4392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C90FCDE3-528A-74C7-67CD-F5DCA94A7054}"/>
                </a:ext>
              </a:extLst>
            </p:cNvPr>
            <p:cNvSpPr/>
            <p:nvPr/>
          </p:nvSpPr>
          <p:spPr>
            <a:xfrm>
              <a:off x="5626800" y="2044800"/>
              <a:ext cx="108000" cy="4392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6205E773-E840-7237-9725-A1A48321C86A}"/>
                </a:ext>
              </a:extLst>
            </p:cNvPr>
            <p:cNvSpPr/>
            <p:nvPr/>
          </p:nvSpPr>
          <p:spPr>
            <a:xfrm>
              <a:off x="5518800" y="22644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FAB477F4-A6C3-CC97-FF2A-FC2403A27F34}"/>
                </a:ext>
              </a:extLst>
            </p:cNvPr>
            <p:cNvSpPr/>
            <p:nvPr/>
          </p:nvSpPr>
          <p:spPr>
            <a:xfrm>
              <a:off x="5302800" y="22644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79B7505E-FAE8-986E-D1F6-0CE4077CF94D}"/>
                </a:ext>
              </a:extLst>
            </p:cNvPr>
            <p:cNvSpPr/>
            <p:nvPr/>
          </p:nvSpPr>
          <p:spPr>
            <a:xfrm>
              <a:off x="5842800" y="2044800"/>
              <a:ext cx="216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E81ADCB4-D795-83E3-5FB9-189411568F2F}"/>
                </a:ext>
              </a:extLst>
            </p:cNvPr>
            <p:cNvSpPr/>
            <p:nvPr/>
          </p:nvSpPr>
          <p:spPr>
            <a:xfrm>
              <a:off x="6166800" y="2044800"/>
              <a:ext cx="432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6E94036B-A6B5-316D-7A36-995C375871AB}"/>
                </a:ext>
              </a:extLst>
            </p:cNvPr>
            <p:cNvSpPr/>
            <p:nvPr/>
          </p:nvSpPr>
          <p:spPr>
            <a:xfrm>
              <a:off x="6706800" y="2044800"/>
              <a:ext cx="216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5C965BB8-6B48-A2E7-15EB-B0DA75B934EB}"/>
                </a:ext>
              </a:extLst>
            </p:cNvPr>
            <p:cNvSpPr/>
            <p:nvPr/>
          </p:nvSpPr>
          <p:spPr>
            <a:xfrm>
              <a:off x="7030800" y="2044800"/>
              <a:ext cx="108000" cy="4392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CC559002-3B96-76D1-377F-08DEF9BD93E4}"/>
                </a:ext>
              </a:extLst>
            </p:cNvPr>
            <p:cNvSpPr/>
            <p:nvPr/>
          </p:nvSpPr>
          <p:spPr>
            <a:xfrm>
              <a:off x="7246800" y="20448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9B151638-BBED-AAE0-85C0-DADDC7F1516E}"/>
                </a:ext>
              </a:extLst>
            </p:cNvPr>
            <p:cNvSpPr/>
            <p:nvPr/>
          </p:nvSpPr>
          <p:spPr>
            <a:xfrm>
              <a:off x="7570800" y="2044800"/>
              <a:ext cx="324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D470A3BC-7334-BE63-2949-6FB91C0669F2}"/>
                </a:ext>
              </a:extLst>
            </p:cNvPr>
            <p:cNvSpPr/>
            <p:nvPr/>
          </p:nvSpPr>
          <p:spPr>
            <a:xfrm>
              <a:off x="6706800" y="22644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0AF5F166-46C2-C958-2298-B38F74334611}"/>
                </a:ext>
              </a:extLst>
            </p:cNvPr>
            <p:cNvSpPr/>
            <p:nvPr/>
          </p:nvSpPr>
          <p:spPr>
            <a:xfrm>
              <a:off x="6166800" y="22644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0B39C3A1-D3DF-E029-D4D2-18018F70903F}"/>
                </a:ext>
              </a:extLst>
            </p:cNvPr>
            <p:cNvSpPr/>
            <p:nvPr/>
          </p:nvSpPr>
          <p:spPr>
            <a:xfrm>
              <a:off x="5950800" y="22644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E7D59A84-0865-1DBB-27B3-9518C38E40E3}"/>
                </a:ext>
              </a:extLst>
            </p:cNvPr>
            <p:cNvSpPr/>
            <p:nvPr/>
          </p:nvSpPr>
          <p:spPr>
            <a:xfrm>
              <a:off x="6922800" y="22644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20169834-BCE1-0386-7262-0D7F2EDD771A}"/>
                </a:ext>
              </a:extLst>
            </p:cNvPr>
            <p:cNvSpPr/>
            <p:nvPr/>
          </p:nvSpPr>
          <p:spPr>
            <a:xfrm>
              <a:off x="7678800" y="22644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59DD3E00-9B2B-2D3E-94F5-48D03DB5A619}"/>
                </a:ext>
              </a:extLst>
            </p:cNvPr>
            <p:cNvSpPr/>
            <p:nvPr/>
          </p:nvSpPr>
          <p:spPr>
            <a:xfrm>
              <a:off x="8002800" y="2044800"/>
              <a:ext cx="108000" cy="4392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CFD306E0-02A2-285F-0FA7-265D1F6384DB}"/>
                </a:ext>
              </a:extLst>
            </p:cNvPr>
            <p:cNvSpPr/>
            <p:nvPr/>
          </p:nvSpPr>
          <p:spPr>
            <a:xfrm>
              <a:off x="8218800" y="2044800"/>
              <a:ext cx="216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6DA3FAAF-72A9-CF05-2A73-CE6747CA8BB5}"/>
                </a:ext>
              </a:extLst>
            </p:cNvPr>
            <p:cNvSpPr/>
            <p:nvPr/>
          </p:nvSpPr>
          <p:spPr>
            <a:xfrm>
              <a:off x="8434800" y="22644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5" name="Group 484">
            <a:extLst>
              <a:ext uri="{FF2B5EF4-FFF2-40B4-BE49-F238E27FC236}">
                <a16:creationId xmlns:a16="http://schemas.microsoft.com/office/drawing/2014/main" id="{CC98DF3A-1EF3-D0A1-2F2A-2B62E644B608}"/>
              </a:ext>
            </a:extLst>
          </p:cNvPr>
          <p:cNvGrpSpPr/>
          <p:nvPr/>
        </p:nvGrpSpPr>
        <p:grpSpPr>
          <a:xfrm>
            <a:off x="3394800" y="725862"/>
            <a:ext cx="5472000" cy="440538"/>
            <a:chOff x="3394800" y="725862"/>
            <a:chExt cx="5472000" cy="44053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28876FD-7734-E645-AF86-1D7B4AA7F638}"/>
                </a:ext>
              </a:extLst>
            </p:cNvPr>
            <p:cNvSpPr/>
            <p:nvPr/>
          </p:nvSpPr>
          <p:spPr>
            <a:xfrm>
              <a:off x="4798744" y="727200"/>
              <a:ext cx="214769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83831BB3-B2BD-6BE7-01C5-A34A5F490AD9}"/>
                </a:ext>
              </a:extLst>
            </p:cNvPr>
            <p:cNvSpPr/>
            <p:nvPr/>
          </p:nvSpPr>
          <p:spPr>
            <a:xfrm>
              <a:off x="3610799" y="727200"/>
              <a:ext cx="108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418D5601-A094-D1B7-5D96-F4CAFBD30059}"/>
                </a:ext>
              </a:extLst>
            </p:cNvPr>
            <p:cNvSpPr/>
            <p:nvPr/>
          </p:nvSpPr>
          <p:spPr>
            <a:xfrm>
              <a:off x="3395048" y="725862"/>
              <a:ext cx="108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CF38C1E3-E18B-8FDF-1815-E8783ECDA615}"/>
                </a:ext>
              </a:extLst>
            </p:cNvPr>
            <p:cNvSpPr/>
            <p:nvPr/>
          </p:nvSpPr>
          <p:spPr>
            <a:xfrm>
              <a:off x="4044506" y="727200"/>
              <a:ext cx="324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6222B121-34B7-55E7-8437-EA6EB072FE9A}"/>
                </a:ext>
              </a:extLst>
            </p:cNvPr>
            <p:cNvSpPr/>
            <p:nvPr/>
          </p:nvSpPr>
          <p:spPr>
            <a:xfrm>
              <a:off x="3829138" y="945462"/>
              <a:ext cx="214769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15CC4401-27D4-9D13-44BE-92B655142BE8}"/>
                </a:ext>
              </a:extLst>
            </p:cNvPr>
            <p:cNvSpPr/>
            <p:nvPr/>
          </p:nvSpPr>
          <p:spPr>
            <a:xfrm>
              <a:off x="3610551" y="945772"/>
              <a:ext cx="108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ACDE6043-4D79-08FF-2819-75D898983F9C}"/>
                </a:ext>
              </a:extLst>
            </p:cNvPr>
            <p:cNvSpPr/>
            <p:nvPr/>
          </p:nvSpPr>
          <p:spPr>
            <a:xfrm>
              <a:off x="3394800" y="944434"/>
              <a:ext cx="108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AF8DF74A-2E4E-7067-8255-008C01BE0696}"/>
                </a:ext>
              </a:extLst>
            </p:cNvPr>
            <p:cNvSpPr/>
            <p:nvPr/>
          </p:nvSpPr>
          <p:spPr>
            <a:xfrm>
              <a:off x="4155512" y="946800"/>
              <a:ext cx="108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7A6FB0CC-11FA-9D5F-F1D3-F1D60DEB623E}"/>
                </a:ext>
              </a:extLst>
            </p:cNvPr>
            <p:cNvSpPr/>
            <p:nvPr/>
          </p:nvSpPr>
          <p:spPr>
            <a:xfrm>
              <a:off x="4366800" y="946800"/>
              <a:ext cx="324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91EA7D1A-C4BF-3393-5C90-72BE1B85CF77}"/>
                </a:ext>
              </a:extLst>
            </p:cNvPr>
            <p:cNvSpPr/>
            <p:nvPr/>
          </p:nvSpPr>
          <p:spPr>
            <a:xfrm>
              <a:off x="4798800" y="946800"/>
              <a:ext cx="108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712792FF-F350-664D-0AE5-507DDF72CBD5}"/>
                </a:ext>
              </a:extLst>
            </p:cNvPr>
            <p:cNvSpPr/>
            <p:nvPr/>
          </p:nvSpPr>
          <p:spPr>
            <a:xfrm>
              <a:off x="5012272" y="941416"/>
              <a:ext cx="108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2439263F-0967-56A6-8908-B230E5FAEBF1}"/>
                </a:ext>
              </a:extLst>
            </p:cNvPr>
            <p:cNvSpPr/>
            <p:nvPr/>
          </p:nvSpPr>
          <p:spPr>
            <a:xfrm>
              <a:off x="5194799" y="727200"/>
              <a:ext cx="540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49884756-609F-0D80-A106-FE679A708E29}"/>
                </a:ext>
              </a:extLst>
            </p:cNvPr>
            <p:cNvSpPr/>
            <p:nvPr/>
          </p:nvSpPr>
          <p:spPr>
            <a:xfrm>
              <a:off x="5842800" y="727200"/>
              <a:ext cx="432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2C24355A-E7E7-EE1F-87A5-F815458E5969}"/>
                </a:ext>
              </a:extLst>
            </p:cNvPr>
            <p:cNvSpPr/>
            <p:nvPr/>
          </p:nvSpPr>
          <p:spPr>
            <a:xfrm>
              <a:off x="6382800" y="727200"/>
              <a:ext cx="108000" cy="4392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8DBBF1F7-B0ED-0526-8305-533498FE1D1B}"/>
                </a:ext>
              </a:extLst>
            </p:cNvPr>
            <p:cNvSpPr/>
            <p:nvPr/>
          </p:nvSpPr>
          <p:spPr>
            <a:xfrm>
              <a:off x="6598800" y="727200"/>
              <a:ext cx="108000" cy="4392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BA9C1F99-60F5-DC73-73D4-60AEE2616A3D}"/>
                </a:ext>
              </a:extLst>
            </p:cNvPr>
            <p:cNvSpPr/>
            <p:nvPr/>
          </p:nvSpPr>
          <p:spPr>
            <a:xfrm>
              <a:off x="6706800" y="727200"/>
              <a:ext cx="432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01E492AE-0215-3AB5-CA6F-762BA0B52316}"/>
                </a:ext>
              </a:extLst>
            </p:cNvPr>
            <p:cNvSpPr/>
            <p:nvPr/>
          </p:nvSpPr>
          <p:spPr>
            <a:xfrm>
              <a:off x="7246800" y="727200"/>
              <a:ext cx="1080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58CFF0A0-936F-B7AE-E6A2-1BA4918C83A5}"/>
                </a:ext>
              </a:extLst>
            </p:cNvPr>
            <p:cNvSpPr/>
            <p:nvPr/>
          </p:nvSpPr>
          <p:spPr>
            <a:xfrm>
              <a:off x="8434800" y="727200"/>
              <a:ext cx="432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19822374-DD37-6702-3F9C-BFD74209A64A}"/>
                </a:ext>
              </a:extLst>
            </p:cNvPr>
            <p:cNvSpPr/>
            <p:nvPr/>
          </p:nvSpPr>
          <p:spPr>
            <a:xfrm>
              <a:off x="5302800" y="9468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FBCC3480-DED6-8BAA-F590-792772FA9218}"/>
                </a:ext>
              </a:extLst>
            </p:cNvPr>
            <p:cNvSpPr/>
            <p:nvPr/>
          </p:nvSpPr>
          <p:spPr>
            <a:xfrm>
              <a:off x="6922800" y="9468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2744EC7C-39A7-C061-3BD7-57E47D1B97BD}"/>
                </a:ext>
              </a:extLst>
            </p:cNvPr>
            <p:cNvSpPr/>
            <p:nvPr/>
          </p:nvSpPr>
          <p:spPr>
            <a:xfrm>
              <a:off x="8434800" y="9468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4A9058BF-C4D9-024B-BBFF-A45B78057C8B}"/>
                </a:ext>
              </a:extLst>
            </p:cNvPr>
            <p:cNvSpPr/>
            <p:nvPr/>
          </p:nvSpPr>
          <p:spPr>
            <a:xfrm>
              <a:off x="8650800" y="9468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0" name="Group 489">
            <a:extLst>
              <a:ext uri="{FF2B5EF4-FFF2-40B4-BE49-F238E27FC236}">
                <a16:creationId xmlns:a16="http://schemas.microsoft.com/office/drawing/2014/main" id="{F90CD8DE-4866-400A-3C42-363EBEADC96D}"/>
              </a:ext>
            </a:extLst>
          </p:cNvPr>
          <p:cNvGrpSpPr/>
          <p:nvPr/>
        </p:nvGrpSpPr>
        <p:grpSpPr>
          <a:xfrm>
            <a:off x="3394551" y="2923200"/>
            <a:ext cx="5695449" cy="439200"/>
            <a:chOff x="3394551" y="2923200"/>
            <a:chExt cx="5695449" cy="439200"/>
          </a:xfrm>
        </p:grpSpPr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CE12D261-9C8A-9CC8-3133-3474885CF89E}"/>
                </a:ext>
              </a:extLst>
            </p:cNvPr>
            <p:cNvSpPr/>
            <p:nvPr/>
          </p:nvSpPr>
          <p:spPr>
            <a:xfrm>
              <a:off x="3394800" y="2923200"/>
              <a:ext cx="108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8C3A93DC-6B62-04CC-CD62-0654D828218C}"/>
                </a:ext>
              </a:extLst>
            </p:cNvPr>
            <p:cNvSpPr/>
            <p:nvPr/>
          </p:nvSpPr>
          <p:spPr>
            <a:xfrm>
              <a:off x="3610800" y="2923200"/>
              <a:ext cx="108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BB7920A9-9634-1FE4-EDAD-5CA14743A7BF}"/>
                </a:ext>
              </a:extLst>
            </p:cNvPr>
            <p:cNvSpPr/>
            <p:nvPr/>
          </p:nvSpPr>
          <p:spPr>
            <a:xfrm>
              <a:off x="3610551" y="3142800"/>
              <a:ext cx="216249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7E441DF1-E625-6321-F684-B3EC8F86A0F4}"/>
                </a:ext>
              </a:extLst>
            </p:cNvPr>
            <p:cNvSpPr/>
            <p:nvPr/>
          </p:nvSpPr>
          <p:spPr>
            <a:xfrm>
              <a:off x="3394551" y="3142800"/>
              <a:ext cx="108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506AB40E-F5F7-15F5-762C-8E6B904BD23E}"/>
                </a:ext>
              </a:extLst>
            </p:cNvPr>
            <p:cNvSpPr/>
            <p:nvPr/>
          </p:nvSpPr>
          <p:spPr>
            <a:xfrm>
              <a:off x="3826800" y="2923200"/>
              <a:ext cx="108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82902A08-EC96-B2AD-0E6F-CB066CFAFDB5}"/>
                </a:ext>
              </a:extLst>
            </p:cNvPr>
            <p:cNvSpPr/>
            <p:nvPr/>
          </p:nvSpPr>
          <p:spPr>
            <a:xfrm>
              <a:off x="3934800" y="3142800"/>
              <a:ext cx="108000" cy="2196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8C630006-F2EC-978D-39FB-5FF1475885FB}"/>
                </a:ext>
              </a:extLst>
            </p:cNvPr>
            <p:cNvSpPr/>
            <p:nvPr/>
          </p:nvSpPr>
          <p:spPr>
            <a:xfrm>
              <a:off x="4150800" y="2923200"/>
              <a:ext cx="108000" cy="4392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D873CA5A-2C0E-BD8D-999C-B4E30A9CAE12}"/>
                </a:ext>
              </a:extLst>
            </p:cNvPr>
            <p:cNvSpPr/>
            <p:nvPr/>
          </p:nvSpPr>
          <p:spPr>
            <a:xfrm>
              <a:off x="4366800" y="2923200"/>
              <a:ext cx="216000" cy="4392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1B886F0E-D51F-9282-1AA7-920E3AB55B18}"/>
                </a:ext>
              </a:extLst>
            </p:cNvPr>
            <p:cNvSpPr/>
            <p:nvPr/>
          </p:nvSpPr>
          <p:spPr>
            <a:xfrm>
              <a:off x="4906800" y="2923200"/>
              <a:ext cx="108000" cy="439200"/>
            </a:xfrm>
            <a:prstGeom prst="rect">
              <a:avLst/>
            </a:prstGeom>
            <a:solidFill>
              <a:srgbClr val="87C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9B3386FB-B4C3-EEE3-82C9-0B337135E149}"/>
                </a:ext>
              </a:extLst>
            </p:cNvPr>
            <p:cNvSpPr/>
            <p:nvPr/>
          </p:nvSpPr>
          <p:spPr>
            <a:xfrm>
              <a:off x="5194800" y="2923200"/>
              <a:ext cx="108000" cy="4392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31CA91DA-1B43-48DA-498A-E5D0401B904E}"/>
                </a:ext>
              </a:extLst>
            </p:cNvPr>
            <p:cNvSpPr/>
            <p:nvPr/>
          </p:nvSpPr>
          <p:spPr>
            <a:xfrm>
              <a:off x="5410800" y="3142800"/>
              <a:ext cx="216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0EF8E5F7-8CAB-A520-21D7-0CDA280EEC8F}"/>
                </a:ext>
              </a:extLst>
            </p:cNvPr>
            <p:cNvSpPr/>
            <p:nvPr/>
          </p:nvSpPr>
          <p:spPr>
            <a:xfrm>
              <a:off x="5734800" y="31428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EE9E6DB7-DF76-91B5-962D-A97A224E21F1}"/>
                </a:ext>
              </a:extLst>
            </p:cNvPr>
            <p:cNvSpPr/>
            <p:nvPr/>
          </p:nvSpPr>
          <p:spPr>
            <a:xfrm>
              <a:off x="5950800" y="2923200"/>
              <a:ext cx="108000" cy="4392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E6820005-4A44-F95B-4795-5C809783DF96}"/>
                </a:ext>
              </a:extLst>
            </p:cNvPr>
            <p:cNvSpPr/>
            <p:nvPr/>
          </p:nvSpPr>
          <p:spPr>
            <a:xfrm>
              <a:off x="6058800" y="3142800"/>
              <a:ext cx="216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858B864F-30EB-F9B3-7F27-8BB5F391F586}"/>
                </a:ext>
              </a:extLst>
            </p:cNvPr>
            <p:cNvSpPr/>
            <p:nvPr/>
          </p:nvSpPr>
          <p:spPr>
            <a:xfrm>
              <a:off x="6490800" y="3142800"/>
              <a:ext cx="540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CA5646FF-8859-F652-D476-E02733D15FD5}"/>
                </a:ext>
              </a:extLst>
            </p:cNvPr>
            <p:cNvSpPr/>
            <p:nvPr/>
          </p:nvSpPr>
          <p:spPr>
            <a:xfrm>
              <a:off x="6814800" y="2923200"/>
              <a:ext cx="216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AD98EF9C-2BD3-9174-FE71-10F43E6EEB14}"/>
                </a:ext>
              </a:extLst>
            </p:cNvPr>
            <p:cNvSpPr/>
            <p:nvPr/>
          </p:nvSpPr>
          <p:spPr>
            <a:xfrm>
              <a:off x="7138800" y="3142800"/>
              <a:ext cx="324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2B7BE5D6-ECED-91B9-C86F-74864F9BFA67}"/>
                </a:ext>
              </a:extLst>
            </p:cNvPr>
            <p:cNvSpPr/>
            <p:nvPr/>
          </p:nvSpPr>
          <p:spPr>
            <a:xfrm>
              <a:off x="7570800" y="29232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C021AA77-9D34-5CB3-BC66-8EAF9D804740}"/>
                </a:ext>
              </a:extLst>
            </p:cNvPr>
            <p:cNvSpPr/>
            <p:nvPr/>
          </p:nvSpPr>
          <p:spPr>
            <a:xfrm>
              <a:off x="7678800" y="3142800"/>
              <a:ext cx="540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789AA5E2-8B28-31C2-8AB4-873F44635D7E}"/>
                </a:ext>
              </a:extLst>
            </p:cNvPr>
            <p:cNvSpPr/>
            <p:nvPr/>
          </p:nvSpPr>
          <p:spPr>
            <a:xfrm>
              <a:off x="8326800" y="3142800"/>
              <a:ext cx="540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D56F4454-766C-18EF-15D1-5CF666F6BCD0}"/>
                </a:ext>
              </a:extLst>
            </p:cNvPr>
            <p:cNvSpPr/>
            <p:nvPr/>
          </p:nvSpPr>
          <p:spPr>
            <a:xfrm>
              <a:off x="8758800" y="2923200"/>
              <a:ext cx="108000" cy="2196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3CE2E1A2-63B0-0865-2BBF-8BB7D072ECD5}"/>
                </a:ext>
              </a:extLst>
            </p:cNvPr>
            <p:cNvSpPr/>
            <p:nvPr/>
          </p:nvSpPr>
          <p:spPr>
            <a:xfrm>
              <a:off x="8982000" y="2923200"/>
              <a:ext cx="108000" cy="439200"/>
            </a:xfrm>
            <a:prstGeom prst="rect">
              <a:avLst/>
            </a:prstGeom>
            <a:solidFill>
              <a:srgbClr val="7FC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54" name="Straight Connector 453">
            <a:extLst>
              <a:ext uri="{FF2B5EF4-FFF2-40B4-BE49-F238E27FC236}">
                <a16:creationId xmlns:a16="http://schemas.microsoft.com/office/drawing/2014/main" id="{834F9ACB-1CC7-172D-ADC1-0999BE8F8988}"/>
              </a:ext>
            </a:extLst>
          </p:cNvPr>
          <p:cNvCxnSpPr/>
          <p:nvPr/>
        </p:nvCxnSpPr>
        <p:spPr>
          <a:xfrm>
            <a:off x="720000" y="727200"/>
            <a:ext cx="0" cy="4392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5" name="Straight Connector 454">
            <a:extLst>
              <a:ext uri="{FF2B5EF4-FFF2-40B4-BE49-F238E27FC236}">
                <a16:creationId xmlns:a16="http://schemas.microsoft.com/office/drawing/2014/main" id="{B3AD680C-89CE-94D7-1800-71D4E1DCDE55}"/>
              </a:ext>
            </a:extLst>
          </p:cNvPr>
          <p:cNvCxnSpPr/>
          <p:nvPr/>
        </p:nvCxnSpPr>
        <p:spPr>
          <a:xfrm>
            <a:off x="1433701" y="719729"/>
            <a:ext cx="0" cy="4392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2" name="TextBox 491">
            <a:extLst>
              <a:ext uri="{FF2B5EF4-FFF2-40B4-BE49-F238E27FC236}">
                <a16:creationId xmlns:a16="http://schemas.microsoft.com/office/drawing/2014/main" id="{C819A6E4-1FA9-5AD0-E96E-3ACEE15877F6}"/>
              </a:ext>
            </a:extLst>
          </p:cNvPr>
          <p:cNvSpPr txBox="1"/>
          <p:nvPr/>
        </p:nvSpPr>
        <p:spPr>
          <a:xfrm>
            <a:off x="1441449" y="727200"/>
            <a:ext cx="1890000" cy="2340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/>
              <a:t>Establish goals</a:t>
            </a:r>
          </a:p>
          <a:p>
            <a:endParaRPr lang="en-US" sz="1200" dirty="0"/>
          </a:p>
        </p:txBody>
      </p:sp>
      <p:sp>
        <p:nvSpPr>
          <p:cNvPr id="493" name="TextBox 492">
            <a:extLst>
              <a:ext uri="{FF2B5EF4-FFF2-40B4-BE49-F238E27FC236}">
                <a16:creationId xmlns:a16="http://schemas.microsoft.com/office/drawing/2014/main" id="{1E36B023-ECAC-85BC-1C1A-C5F3E06946F8}"/>
              </a:ext>
            </a:extLst>
          </p:cNvPr>
          <p:cNvSpPr txBox="1"/>
          <p:nvPr/>
        </p:nvSpPr>
        <p:spPr>
          <a:xfrm>
            <a:off x="1442164" y="946800"/>
            <a:ext cx="1890000" cy="2340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/>
              <a:t>Make a plan</a:t>
            </a:r>
          </a:p>
          <a:p>
            <a:endParaRPr lang="en-US" sz="1200" dirty="0"/>
          </a:p>
        </p:txBody>
      </p:sp>
      <p:sp>
        <p:nvSpPr>
          <p:cNvPr id="494" name="TextBox 493">
            <a:extLst>
              <a:ext uri="{FF2B5EF4-FFF2-40B4-BE49-F238E27FC236}">
                <a16:creationId xmlns:a16="http://schemas.microsoft.com/office/drawing/2014/main" id="{AEDD6147-C01B-A113-85A3-7D88FB99E8A7}"/>
              </a:ext>
            </a:extLst>
          </p:cNvPr>
          <p:cNvSpPr txBox="1"/>
          <p:nvPr/>
        </p:nvSpPr>
        <p:spPr>
          <a:xfrm>
            <a:off x="1442164" y="1166400"/>
            <a:ext cx="1834816" cy="2340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/>
              <a:t>Test proof of concept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B90F25-15EF-5BA6-2DF4-F96ABF76C37F}"/>
              </a:ext>
            </a:extLst>
          </p:cNvPr>
          <p:cNvSpPr txBox="1"/>
          <p:nvPr/>
        </p:nvSpPr>
        <p:spPr>
          <a:xfrm>
            <a:off x="1442164" y="2466908"/>
            <a:ext cx="1830013" cy="226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/>
              <a:t>Impute</a:t>
            </a:r>
          </a:p>
          <a:p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88C490-D15F-B019-3C0B-C06E3CB87A1A}"/>
              </a:ext>
            </a:extLst>
          </p:cNvPr>
          <p:cNvSpPr txBox="1"/>
          <p:nvPr/>
        </p:nvSpPr>
        <p:spPr>
          <a:xfrm>
            <a:off x="1442164" y="2686508"/>
            <a:ext cx="1830013" cy="226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/>
              <a:t>Synthesize</a:t>
            </a:r>
          </a:p>
          <a:p>
            <a:endParaRPr lang="en-US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D7D704-D8BE-549C-3D41-72B44DC9D1E6}"/>
              </a:ext>
            </a:extLst>
          </p:cNvPr>
          <p:cNvSpPr txBox="1"/>
          <p:nvPr/>
        </p:nvSpPr>
        <p:spPr>
          <a:xfrm>
            <a:off x="1442164" y="2906108"/>
            <a:ext cx="1890000" cy="2340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/>
              <a:t>Assess quality</a:t>
            </a:r>
          </a:p>
          <a:p>
            <a:endParaRPr lang="en-US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35073F-6CD8-BE1B-1A85-C118D5FF8705}"/>
              </a:ext>
            </a:extLst>
          </p:cNvPr>
          <p:cNvSpPr txBox="1"/>
          <p:nvPr/>
        </p:nvSpPr>
        <p:spPr>
          <a:xfrm>
            <a:off x="1442164" y="3125708"/>
            <a:ext cx="1890000" cy="2340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/>
              <a:t>Understand semantics</a:t>
            </a:r>
          </a:p>
          <a:p>
            <a:endParaRPr lang="en-US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490DC1-22E5-798C-61F1-D35BC051C07F}"/>
              </a:ext>
            </a:extLst>
          </p:cNvPr>
          <p:cNvSpPr txBox="1"/>
          <p:nvPr/>
        </p:nvSpPr>
        <p:spPr>
          <a:xfrm>
            <a:off x="1442164" y="3345308"/>
            <a:ext cx="1834817" cy="226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/>
              <a:t>Verify transformation</a:t>
            </a:r>
          </a:p>
          <a:p>
            <a:endParaRPr lang="en-US" sz="1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A406C8-4387-E44D-F8E7-CBB41EAA31A0}"/>
              </a:ext>
            </a:extLst>
          </p:cNvPr>
          <p:cNvSpPr txBox="1"/>
          <p:nvPr/>
        </p:nvSpPr>
        <p:spPr>
          <a:xfrm>
            <a:off x="1442164" y="3564908"/>
            <a:ext cx="1890000" cy="2340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/>
              <a:t>Aggregate data</a:t>
            </a:r>
          </a:p>
          <a:p>
            <a:endParaRPr lang="en-US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238F4A-0BDA-A096-5B23-DCF04E12700D}"/>
              </a:ext>
            </a:extLst>
          </p:cNvPr>
          <p:cNvSpPr txBox="1"/>
          <p:nvPr/>
        </p:nvSpPr>
        <p:spPr>
          <a:xfrm>
            <a:off x="1442164" y="3784508"/>
            <a:ext cx="1890000" cy="2340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/>
              <a:t>Transform data schema</a:t>
            </a:r>
          </a:p>
          <a:p>
            <a:endParaRPr lang="en-US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95AE36-7CB3-84F9-B706-7C2F0557252C}"/>
              </a:ext>
            </a:extLst>
          </p:cNvPr>
          <p:cNvSpPr txBox="1"/>
          <p:nvPr/>
        </p:nvSpPr>
        <p:spPr>
          <a:xfrm>
            <a:off x="1442164" y="4004108"/>
            <a:ext cx="1827485" cy="226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/>
              <a:t>Label data</a:t>
            </a:r>
          </a:p>
          <a:p>
            <a:endParaRPr lang="en-US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C46CBA-A731-A99B-A2E6-FF10C6A2609B}"/>
              </a:ext>
            </a:extLst>
          </p:cNvPr>
          <p:cNvSpPr txBox="1"/>
          <p:nvPr/>
        </p:nvSpPr>
        <p:spPr>
          <a:xfrm>
            <a:off x="1442164" y="4223708"/>
            <a:ext cx="1379049" cy="226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/>
              <a:t>Normalize values</a:t>
            </a:r>
          </a:p>
          <a:p>
            <a:endParaRPr lang="en-US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D1957A-0D0F-1A46-9A94-296EA7C3A85A}"/>
              </a:ext>
            </a:extLst>
          </p:cNvPr>
          <p:cNvSpPr txBox="1"/>
          <p:nvPr/>
        </p:nvSpPr>
        <p:spPr>
          <a:xfrm>
            <a:off x="1442164" y="4425308"/>
            <a:ext cx="1890000" cy="2340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/>
              <a:t>Remove data</a:t>
            </a:r>
          </a:p>
          <a:p>
            <a:endParaRPr lang="en-US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CD46BB-E6BB-74C5-1D52-96C332CD99A3}"/>
              </a:ext>
            </a:extLst>
          </p:cNvPr>
          <p:cNvSpPr txBox="1"/>
          <p:nvPr/>
        </p:nvSpPr>
        <p:spPr>
          <a:xfrm>
            <a:off x="1442164" y="4662908"/>
            <a:ext cx="1890000" cy="2340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/>
              <a:t>Standardize values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833506-0FF6-245D-02A5-B9868D41D0CC}"/>
              </a:ext>
            </a:extLst>
          </p:cNvPr>
          <p:cNvSpPr txBox="1"/>
          <p:nvPr/>
        </p:nvSpPr>
        <p:spPr>
          <a:xfrm>
            <a:off x="1442164" y="4882508"/>
            <a:ext cx="1827485" cy="226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/>
              <a:t>Identify items</a:t>
            </a:r>
          </a:p>
          <a:p>
            <a:endParaRPr lang="en-US" sz="1200" dirty="0"/>
          </a:p>
        </p:txBody>
      </p:sp>
      <p:grpSp>
        <p:nvGrpSpPr>
          <p:cNvPr id="491" name="Group 490">
            <a:extLst>
              <a:ext uri="{FF2B5EF4-FFF2-40B4-BE49-F238E27FC236}">
                <a16:creationId xmlns:a16="http://schemas.microsoft.com/office/drawing/2014/main" id="{A125872C-A43D-98C0-0295-D4BABB9C2DB5}"/>
              </a:ext>
            </a:extLst>
          </p:cNvPr>
          <p:cNvGrpSpPr/>
          <p:nvPr/>
        </p:nvGrpSpPr>
        <p:grpSpPr>
          <a:xfrm>
            <a:off x="3502800" y="622400"/>
            <a:ext cx="5583849" cy="4860000"/>
            <a:chOff x="3502800" y="622400"/>
            <a:chExt cx="5583849" cy="4525200"/>
          </a:xfrm>
        </p:grpSpPr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9C7ECA78-6331-8A02-9E65-53E1CC894B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2800" y="622400"/>
              <a:ext cx="3849" cy="45252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1" name="Straight Connector 380">
              <a:extLst>
                <a:ext uri="{FF2B5EF4-FFF2-40B4-BE49-F238E27FC236}">
                  <a16:creationId xmlns:a16="http://schemas.microsoft.com/office/drawing/2014/main" id="{B415ACE2-E1FC-3CDC-B51A-09B5AEFA44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10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5FE02216-E46D-A646-A07E-1B4C286819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8800" y="6836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6E7F31F5-A0FF-4CAB-22D4-AFA01A64F6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34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72F7370A-D72D-F23D-67A0-12074D8796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42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6B2020BA-3EDC-9CBF-EE1F-A536A05AFC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50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FC9FB94B-924D-ECD7-DF7D-75146605D2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6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98CFB7B4-52BB-558B-AA2A-6493294C70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82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09F602F0-12EC-6A26-3B17-36D2C31F45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0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17F42463-F05F-9EFE-9131-C85E3175ED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8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68C9D460-A305-D6BD-7375-C3EB36391F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06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1C228A5C-8B68-EB39-A268-26196680F2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14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7E14519D-6310-5BBF-16F3-F957E48D57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4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92CFC7EE-7392-CA63-44DD-3ED5BF6B2E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10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C02C969F-0AE1-B0D0-485D-F53D8931B2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18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EBD88B55-D4BF-5AA8-53E4-795E5A1480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26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920B2E4D-2D4B-CD72-069F-C898C9FC3D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34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9" name="Straight Connector 408">
              <a:extLst>
                <a:ext uri="{FF2B5EF4-FFF2-40B4-BE49-F238E27FC236}">
                  <a16:creationId xmlns:a16="http://schemas.microsoft.com/office/drawing/2014/main" id="{09D7312D-BAD6-828B-13EF-9E0AE9F351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42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673FA985-7BE8-D771-4A53-45F78549FC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50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2EA6B05B-C54E-DA49-6A06-0E6224EEB4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58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75154CEC-17C8-E341-66D9-6ED814CC3C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66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E805AB21-B357-7A8E-F458-745C890556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74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2614A6D4-2E56-2A08-5278-C7E5ADC87C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82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FA1C70E1-CA9A-195D-653A-FF6DC0B516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98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0F696539-3983-5CDB-D720-9D0D43D9B9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02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13C7B66A-AA59-B074-0451-CB2E96F368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0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8A861479-AB59-83C4-26C7-4D07207122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06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3B4D03C4-EE73-350D-004A-26DBD14B3E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4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0" name="Straight Connector 419">
              <a:extLst>
                <a:ext uri="{FF2B5EF4-FFF2-40B4-BE49-F238E27FC236}">
                  <a16:creationId xmlns:a16="http://schemas.microsoft.com/office/drawing/2014/main" id="{720AFD3C-9BD3-406F-9DD1-BD150A5620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2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C7BF2005-2A6D-A89D-82EB-6D7B27991E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30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89769904-0794-9097-254D-8F30FB8A19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38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D36A3C5F-F553-590E-8CBC-211513711A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46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3" name="Straight Connector 382">
              <a:extLst>
                <a:ext uri="{FF2B5EF4-FFF2-40B4-BE49-F238E27FC236}">
                  <a16:creationId xmlns:a16="http://schemas.microsoft.com/office/drawing/2014/main" id="{68CA4757-F28C-C129-EA3A-C2FA7C3E35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6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69C44EDF-7CC9-CD6C-066A-4A02D99348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74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AD06D283-EC1E-91FA-4FE0-C4575B13A3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4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875E9FBA-0A44-A461-E0AE-2846841B8A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62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5689D1D2-5D87-6371-C40F-0113E25D7A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70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7005FCFA-9A90-7155-DB8D-215E49B187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78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623DA7EB-E82E-8EA9-A47B-70FDC28535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86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9C36AABE-96A0-BFA0-3A8A-1854343B39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94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F6629849-C728-1D31-EB40-557656E0E5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02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id="{1B7307AE-2BAD-C9C5-A0BB-EF3479401C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0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3" name="Straight Connector 432">
              <a:extLst>
                <a:ext uri="{FF2B5EF4-FFF2-40B4-BE49-F238E27FC236}">
                  <a16:creationId xmlns:a16="http://schemas.microsoft.com/office/drawing/2014/main" id="{4C0DCAEA-A43F-665E-8216-67F63444E8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18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4" name="Straight Connector 433">
              <a:extLst>
                <a:ext uri="{FF2B5EF4-FFF2-40B4-BE49-F238E27FC236}">
                  <a16:creationId xmlns:a16="http://schemas.microsoft.com/office/drawing/2014/main" id="{848731FC-3082-A00B-3D36-155E27B64E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6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5" name="Straight Connector 434">
              <a:extLst>
                <a:ext uri="{FF2B5EF4-FFF2-40B4-BE49-F238E27FC236}">
                  <a16:creationId xmlns:a16="http://schemas.microsoft.com/office/drawing/2014/main" id="{EEDC6DDF-4665-EC93-11BA-9B7FA3E5E0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34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6" name="Straight Connector 435">
              <a:extLst>
                <a:ext uri="{FF2B5EF4-FFF2-40B4-BE49-F238E27FC236}">
                  <a16:creationId xmlns:a16="http://schemas.microsoft.com/office/drawing/2014/main" id="{E4A6B776-0095-A0A2-D41D-BB9910F53A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42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7" name="Straight Connector 436">
              <a:extLst>
                <a:ext uri="{FF2B5EF4-FFF2-40B4-BE49-F238E27FC236}">
                  <a16:creationId xmlns:a16="http://schemas.microsoft.com/office/drawing/2014/main" id="{37A4497F-DCD4-AA2D-2328-77D4A40298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50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8" name="Straight Connector 437">
              <a:extLst>
                <a:ext uri="{FF2B5EF4-FFF2-40B4-BE49-F238E27FC236}">
                  <a16:creationId xmlns:a16="http://schemas.microsoft.com/office/drawing/2014/main" id="{EDBE0B20-505C-1019-B33E-2D8E5CA97C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58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9" name="Straight Connector 438">
              <a:extLst>
                <a:ext uri="{FF2B5EF4-FFF2-40B4-BE49-F238E27FC236}">
                  <a16:creationId xmlns:a16="http://schemas.microsoft.com/office/drawing/2014/main" id="{F4535B98-8CD2-B231-045C-6D84027435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66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33CB347B-1C03-4283-2719-AB78F6C91B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58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0" name="Straight Connector 439">
              <a:extLst>
                <a:ext uri="{FF2B5EF4-FFF2-40B4-BE49-F238E27FC236}">
                  <a16:creationId xmlns:a16="http://schemas.microsoft.com/office/drawing/2014/main" id="{79EC2AC3-CD28-50F0-65AA-CD0837FCA2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74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2" name="Straight Connector 441">
              <a:extLst>
                <a:ext uri="{FF2B5EF4-FFF2-40B4-BE49-F238E27FC236}">
                  <a16:creationId xmlns:a16="http://schemas.microsoft.com/office/drawing/2014/main" id="{4B026F28-A371-37C9-7763-DDC8D32153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2800" y="676400"/>
              <a:ext cx="3849" cy="446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276D956-B0F8-80A5-3348-F11B64C669DC}"/>
              </a:ext>
            </a:extLst>
          </p:cNvPr>
          <p:cNvGrpSpPr/>
          <p:nvPr/>
        </p:nvGrpSpPr>
        <p:grpSpPr>
          <a:xfrm>
            <a:off x="3394800" y="727200"/>
            <a:ext cx="5940000" cy="4392000"/>
            <a:chOff x="3394800" y="727200"/>
            <a:chExt cx="5940000" cy="4392000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8DE501E-1D24-EFF8-A95A-DD3E042240C9}"/>
                </a:ext>
              </a:extLst>
            </p:cNvPr>
            <p:cNvCxnSpPr/>
            <p:nvPr/>
          </p:nvCxnSpPr>
          <p:spPr>
            <a:xfrm>
              <a:off x="3394800" y="943200"/>
              <a:ext cx="5940000" cy="0"/>
            </a:xfrm>
            <a:prstGeom prst="line">
              <a:avLst/>
            </a:prstGeom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420FAC1-F3BD-702D-989B-F35BB07A254D}"/>
                </a:ext>
              </a:extLst>
            </p:cNvPr>
            <p:cNvCxnSpPr/>
            <p:nvPr/>
          </p:nvCxnSpPr>
          <p:spPr>
            <a:xfrm>
              <a:off x="3394800" y="1166400"/>
              <a:ext cx="5940000" cy="0"/>
            </a:xfrm>
            <a:prstGeom prst="line">
              <a:avLst/>
            </a:prstGeom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A6E241B-EF2B-73FC-19FD-847966C3CC59}"/>
                </a:ext>
              </a:extLst>
            </p:cNvPr>
            <p:cNvCxnSpPr/>
            <p:nvPr/>
          </p:nvCxnSpPr>
          <p:spPr>
            <a:xfrm>
              <a:off x="3394800" y="1605600"/>
              <a:ext cx="5940000" cy="0"/>
            </a:xfrm>
            <a:prstGeom prst="line">
              <a:avLst/>
            </a:prstGeom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258699A-FD26-8ED1-333F-BBFE189D5C53}"/>
                </a:ext>
              </a:extLst>
            </p:cNvPr>
            <p:cNvCxnSpPr/>
            <p:nvPr/>
          </p:nvCxnSpPr>
          <p:spPr>
            <a:xfrm>
              <a:off x="3394800" y="1825200"/>
              <a:ext cx="5940000" cy="0"/>
            </a:xfrm>
            <a:prstGeom prst="line">
              <a:avLst/>
            </a:prstGeom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806B22-BF9A-7D73-D9CD-BA0C780FC72D}"/>
                </a:ext>
              </a:extLst>
            </p:cNvPr>
            <p:cNvCxnSpPr/>
            <p:nvPr/>
          </p:nvCxnSpPr>
          <p:spPr>
            <a:xfrm>
              <a:off x="3394800" y="2044800"/>
              <a:ext cx="5940000" cy="0"/>
            </a:xfrm>
            <a:prstGeom prst="line">
              <a:avLst/>
            </a:prstGeom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9018A02-12EF-81EE-ABEC-E8B42916D77C}"/>
                </a:ext>
              </a:extLst>
            </p:cNvPr>
            <p:cNvCxnSpPr/>
            <p:nvPr/>
          </p:nvCxnSpPr>
          <p:spPr>
            <a:xfrm>
              <a:off x="3394800" y="2264400"/>
              <a:ext cx="5940000" cy="0"/>
            </a:xfrm>
            <a:prstGeom prst="line">
              <a:avLst/>
            </a:prstGeom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6CD3939-D07B-3E9C-CF11-535694DC8FD2}"/>
                </a:ext>
              </a:extLst>
            </p:cNvPr>
            <p:cNvCxnSpPr/>
            <p:nvPr/>
          </p:nvCxnSpPr>
          <p:spPr>
            <a:xfrm>
              <a:off x="3394800" y="2703600"/>
              <a:ext cx="5940000" cy="0"/>
            </a:xfrm>
            <a:prstGeom prst="line">
              <a:avLst/>
            </a:prstGeom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4B15269-9198-9BF7-EAB7-E79867E2017E}"/>
                </a:ext>
              </a:extLst>
            </p:cNvPr>
            <p:cNvCxnSpPr/>
            <p:nvPr/>
          </p:nvCxnSpPr>
          <p:spPr>
            <a:xfrm>
              <a:off x="3394800" y="3142800"/>
              <a:ext cx="5940000" cy="0"/>
            </a:xfrm>
            <a:prstGeom prst="line">
              <a:avLst/>
            </a:prstGeom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05A0672-447E-A458-170D-2F2008231447}"/>
                </a:ext>
              </a:extLst>
            </p:cNvPr>
            <p:cNvCxnSpPr/>
            <p:nvPr/>
          </p:nvCxnSpPr>
          <p:spPr>
            <a:xfrm>
              <a:off x="3394800" y="3362400"/>
              <a:ext cx="5940000" cy="0"/>
            </a:xfrm>
            <a:prstGeom prst="line">
              <a:avLst/>
            </a:prstGeom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8047E14-A1C5-EB21-BA62-488D33C4E791}"/>
                </a:ext>
              </a:extLst>
            </p:cNvPr>
            <p:cNvCxnSpPr/>
            <p:nvPr/>
          </p:nvCxnSpPr>
          <p:spPr>
            <a:xfrm>
              <a:off x="3394800" y="3801600"/>
              <a:ext cx="5940000" cy="0"/>
            </a:xfrm>
            <a:prstGeom prst="line">
              <a:avLst/>
            </a:prstGeom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B06BB5-F559-8C07-BEDD-C9A714613EB5}"/>
                </a:ext>
              </a:extLst>
            </p:cNvPr>
            <p:cNvCxnSpPr/>
            <p:nvPr/>
          </p:nvCxnSpPr>
          <p:spPr>
            <a:xfrm>
              <a:off x="3394800" y="4021200"/>
              <a:ext cx="5940000" cy="0"/>
            </a:xfrm>
            <a:prstGeom prst="line">
              <a:avLst/>
            </a:prstGeom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FC8E68F-C7AD-CBB4-BEBF-99A7EF61FD75}"/>
                </a:ext>
              </a:extLst>
            </p:cNvPr>
            <p:cNvCxnSpPr/>
            <p:nvPr/>
          </p:nvCxnSpPr>
          <p:spPr>
            <a:xfrm>
              <a:off x="3394800" y="4240800"/>
              <a:ext cx="5940000" cy="0"/>
            </a:xfrm>
            <a:prstGeom prst="line">
              <a:avLst/>
            </a:prstGeom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8990D4F-335F-B1A8-A83B-5DD5952B99A0}"/>
                </a:ext>
              </a:extLst>
            </p:cNvPr>
            <p:cNvCxnSpPr/>
            <p:nvPr/>
          </p:nvCxnSpPr>
          <p:spPr>
            <a:xfrm>
              <a:off x="3394800" y="4446000"/>
              <a:ext cx="5940000" cy="0"/>
            </a:xfrm>
            <a:prstGeom prst="line">
              <a:avLst/>
            </a:prstGeom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2FE34AC-5A0F-F0DE-CB93-CE4CC8B09D54}"/>
                </a:ext>
              </a:extLst>
            </p:cNvPr>
            <p:cNvCxnSpPr/>
            <p:nvPr/>
          </p:nvCxnSpPr>
          <p:spPr>
            <a:xfrm>
              <a:off x="3394800" y="4899600"/>
              <a:ext cx="5940000" cy="0"/>
            </a:xfrm>
            <a:prstGeom prst="line">
              <a:avLst/>
            </a:prstGeom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AE560B9-0FFD-E602-0CA1-17E50AA917AF}"/>
                </a:ext>
              </a:extLst>
            </p:cNvPr>
            <p:cNvCxnSpPr/>
            <p:nvPr/>
          </p:nvCxnSpPr>
          <p:spPr>
            <a:xfrm>
              <a:off x="3394800" y="4680000"/>
              <a:ext cx="5940000" cy="0"/>
            </a:xfrm>
            <a:prstGeom prst="line">
              <a:avLst/>
            </a:prstGeom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CCD4272-B66C-8ABC-5908-30B577451DC1}"/>
                </a:ext>
              </a:extLst>
            </p:cNvPr>
            <p:cNvCxnSpPr>
              <a:cxnSpLocks/>
            </p:cNvCxnSpPr>
            <p:nvPr/>
          </p:nvCxnSpPr>
          <p:spPr>
            <a:xfrm>
              <a:off x="3394800" y="2484000"/>
              <a:ext cx="5940000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B2BD979-5E05-A51B-EB21-7B1F2DCAA534}"/>
                </a:ext>
              </a:extLst>
            </p:cNvPr>
            <p:cNvCxnSpPr>
              <a:cxnSpLocks/>
            </p:cNvCxnSpPr>
            <p:nvPr/>
          </p:nvCxnSpPr>
          <p:spPr>
            <a:xfrm>
              <a:off x="3394800" y="2923200"/>
              <a:ext cx="5940000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4AE61C3-94E9-0D9E-6FF3-F921C3AE4674}"/>
                </a:ext>
              </a:extLst>
            </p:cNvPr>
            <p:cNvCxnSpPr>
              <a:cxnSpLocks/>
            </p:cNvCxnSpPr>
            <p:nvPr/>
          </p:nvCxnSpPr>
          <p:spPr>
            <a:xfrm>
              <a:off x="3394800" y="1386000"/>
              <a:ext cx="5940000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75DB818-2002-B3FA-4889-80213E17D91A}"/>
                </a:ext>
              </a:extLst>
            </p:cNvPr>
            <p:cNvCxnSpPr>
              <a:cxnSpLocks/>
            </p:cNvCxnSpPr>
            <p:nvPr/>
          </p:nvCxnSpPr>
          <p:spPr>
            <a:xfrm>
              <a:off x="3394800" y="3582000"/>
              <a:ext cx="5940000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3EEEE28-54DD-AB21-C10C-ABA19922BDB4}"/>
                </a:ext>
              </a:extLst>
            </p:cNvPr>
            <p:cNvCxnSpPr>
              <a:cxnSpLocks/>
            </p:cNvCxnSpPr>
            <p:nvPr/>
          </p:nvCxnSpPr>
          <p:spPr>
            <a:xfrm>
              <a:off x="3394800" y="727200"/>
              <a:ext cx="5940000" cy="0"/>
            </a:xfrm>
            <a:prstGeom prst="line">
              <a:avLst/>
            </a:prstGeom>
            <a:ln w="31750">
              <a:solidFill>
                <a:schemeClr val="bg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88E546B-8E4F-DFF5-A937-8E354072CCF8}"/>
                </a:ext>
              </a:extLst>
            </p:cNvPr>
            <p:cNvCxnSpPr>
              <a:cxnSpLocks/>
            </p:cNvCxnSpPr>
            <p:nvPr/>
          </p:nvCxnSpPr>
          <p:spPr>
            <a:xfrm>
              <a:off x="3394800" y="5119200"/>
              <a:ext cx="5940000" cy="0"/>
            </a:xfrm>
            <a:prstGeom prst="line">
              <a:avLst/>
            </a:prstGeom>
            <a:ln w="31750">
              <a:solidFill>
                <a:schemeClr val="bg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D9FB90C-1EE6-6FAF-C6BB-2316C219FA60}"/>
              </a:ext>
            </a:extLst>
          </p:cNvPr>
          <p:cNvGrpSpPr/>
          <p:nvPr/>
        </p:nvGrpSpPr>
        <p:grpSpPr>
          <a:xfrm>
            <a:off x="0" y="727200"/>
            <a:ext cx="3276000" cy="4392000"/>
            <a:chOff x="0" y="727200"/>
            <a:chExt cx="3276000" cy="4392000"/>
          </a:xfrm>
        </p:grpSpPr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ED897F8A-7B05-5306-0978-0DD58B1A131C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2484000"/>
              <a:ext cx="2556000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EB536567-4A8E-170B-0FAD-D0997B6426E0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2923200"/>
              <a:ext cx="2556000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25F1B643-59BE-D187-0FCB-B7C348A5FF05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1386000"/>
              <a:ext cx="2556000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8A0C3311-22A5-DDB6-CA26-43408AD51242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3582000"/>
              <a:ext cx="2556000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0B2C862B-CD1D-2560-FBF8-A58BA7155FC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27200"/>
              <a:ext cx="3276000" cy="0"/>
            </a:xfrm>
            <a:prstGeom prst="line">
              <a:avLst/>
            </a:prstGeom>
            <a:ln w="31750">
              <a:solidFill>
                <a:schemeClr val="bg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8" name="Straight Connector 447">
              <a:extLst>
                <a:ext uri="{FF2B5EF4-FFF2-40B4-BE49-F238E27FC236}">
                  <a16:creationId xmlns:a16="http://schemas.microsoft.com/office/drawing/2014/main" id="{907222D5-41FC-02FC-BCD4-EB21B882A2D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119200"/>
              <a:ext cx="3276000" cy="0"/>
            </a:xfrm>
            <a:prstGeom prst="line">
              <a:avLst/>
            </a:prstGeom>
            <a:ln w="31750">
              <a:solidFill>
                <a:schemeClr val="bg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E40E93-DCCF-1EE8-9105-3DDD444F96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4554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7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9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4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16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17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18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1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4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6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8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6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8" dur="1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0" dur="1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indefinite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3" dur="indefinite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indefinite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6" dur="indefinite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indefinite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9" dur="indefinite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indefinite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2" dur="indefinite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indefinite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5" dur="indefinite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indefinite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8" dur="indefinite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0" dur="1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CCF9"/>
                                      </p:to>
                                    </p:animClr>
                                    <p:set>
                                      <p:cBhvr>
                                        <p:cTn id="211" dur="1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2" dur="1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4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CCF9"/>
                                      </p:to>
                                    </p:animClr>
                                    <p:set>
                                      <p:cBhvr>
                                        <p:cTn id="215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CCF9"/>
                                      </p:to>
                                    </p:animClr>
                                    <p:set>
                                      <p:cBhvr>
                                        <p:cTn id="219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2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CCF9"/>
                                      </p:to>
                                    </p:animClr>
                                    <p:set>
                                      <p:cBhvr>
                                        <p:cTn id="22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indefinite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7" dur="indefinite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1" dur="1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3" dur="1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4" dur="1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5" dur="1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9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1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7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9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2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5" dur="1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C97F"/>
                                      </p:to>
                                    </p:animClr>
                                    <p:set>
                                      <p:cBhvr>
                                        <p:cTn id="25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1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3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C97F"/>
                                      </p:to>
                                    </p:animClr>
                                    <p:set>
                                      <p:cBhvr>
                                        <p:cTn id="264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indefinite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68" dur="indefinite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indefinite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71" dur="indefinite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indefinite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4" dur="indefinite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indefinite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7" dur="indefinite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indefinite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0" dur="indefinite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" grpId="0"/>
      <p:bldP spid="3" grpId="1" build="allAtOnce"/>
      <p:bldP spid="5" grpId="0"/>
      <p:bldP spid="5" grpId="1"/>
      <p:bldP spid="6" grpId="0"/>
      <p:bldP spid="6" grpId="1"/>
      <p:bldP spid="7" grpId="0"/>
      <p:bldP spid="7" grpId="1"/>
      <p:bldP spid="15" grpId="0" animBg="1"/>
      <p:bldP spid="446" grpId="0"/>
      <p:bldP spid="10" grpId="0"/>
      <p:bldP spid="11" grpId="0"/>
      <p:bldP spid="12" grpId="0"/>
      <p:bldP spid="13" grpId="0"/>
      <p:bldP spid="14" grpId="0"/>
      <p:bldP spid="16" grpId="0" animBg="1"/>
      <p:bldP spid="18" grpId="0" animBg="1"/>
      <p:bldP spid="492" grpId="0"/>
      <p:bldP spid="492" grpId="1"/>
      <p:bldP spid="493" grpId="0"/>
      <p:bldP spid="493" grpId="1"/>
      <p:bldP spid="494" grpId="0"/>
      <p:bldP spid="494" grpId="1"/>
      <p:bldP spid="8" grpId="0"/>
      <p:bldP spid="8" grpId="1"/>
      <p:bldP spid="9" grpId="0"/>
      <p:bldP spid="9" grpId="1"/>
      <p:bldP spid="17" grpId="0"/>
      <p:bldP spid="17" grpId="1"/>
      <p:bldP spid="20" grpId="0"/>
      <p:bldP spid="20" grpId="1"/>
      <p:bldP spid="21" grpId="0"/>
      <p:bldP spid="21" grpId="1"/>
      <p:bldP spid="21" grpId="2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8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2F8839E-0BCB-6F54-AC14-DDF72DA3DF89}"/>
              </a:ext>
            </a:extLst>
          </p:cNvPr>
          <p:cNvSpPr txBox="1"/>
          <p:nvPr/>
        </p:nvSpPr>
        <p:spPr>
          <a:xfrm>
            <a:off x="0" y="17413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Contributions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08AD75-15D0-2AE8-C121-A03C1A964179}"/>
              </a:ext>
            </a:extLst>
          </p:cNvPr>
          <p:cNvGrpSpPr/>
          <p:nvPr/>
        </p:nvGrpSpPr>
        <p:grpSpPr>
          <a:xfrm>
            <a:off x="563708" y="1308870"/>
            <a:ext cx="2430000" cy="3135359"/>
            <a:chOff x="563708" y="1581750"/>
            <a:chExt cx="2430000" cy="3135359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D97EEB9-256B-616B-80DA-AD5121A98F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8818" y="1581750"/>
              <a:ext cx="1980000" cy="1980000"/>
            </a:xfrm>
            <a:prstGeom prst="ellipse">
              <a:avLst/>
            </a:prstGeom>
            <a:solidFill>
              <a:srgbClr val="FABF6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0" b="1" dirty="0"/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56AB55-33DC-AF48-8FDC-2B23CCC412DF}"/>
                </a:ext>
              </a:extLst>
            </p:cNvPr>
            <p:cNvSpPr txBox="1"/>
            <p:nvPr/>
          </p:nvSpPr>
          <p:spPr>
            <a:xfrm>
              <a:off x="563708" y="3709110"/>
              <a:ext cx="2430000" cy="1007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" sz="2000" dirty="0">
                  <a:solidFill>
                    <a:schemeClr val="tx1"/>
                  </a:solidFill>
                </a:rPr>
                <a:t>Augmented model of preparation activities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24D19F-8608-34AD-31E7-AEAE579DF0A8}"/>
              </a:ext>
            </a:extLst>
          </p:cNvPr>
          <p:cNvGrpSpPr/>
          <p:nvPr/>
        </p:nvGrpSpPr>
        <p:grpSpPr>
          <a:xfrm>
            <a:off x="3357000" y="1308870"/>
            <a:ext cx="2430000" cy="3135359"/>
            <a:chOff x="3357000" y="1581750"/>
            <a:chExt cx="2430000" cy="3135359"/>
          </a:xfrm>
          <a:solidFill>
            <a:schemeClr val="accent3"/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10F00B8-CA27-76D7-E905-096AA1E8A2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82110" y="1581750"/>
              <a:ext cx="1980000" cy="1980000"/>
            </a:xfrm>
            <a:prstGeom prst="ellipse">
              <a:avLst/>
            </a:prstGeom>
            <a:solidFill>
              <a:srgbClr val="FABF6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0" b="1" dirty="0"/>
                <a:t>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95A4379-676D-54C2-9611-8F7BFCEEE68A}"/>
                </a:ext>
              </a:extLst>
            </p:cNvPr>
            <p:cNvSpPr txBox="1"/>
            <p:nvPr/>
          </p:nvSpPr>
          <p:spPr>
            <a:xfrm>
              <a:off x="3357000" y="3709110"/>
              <a:ext cx="2430000" cy="1007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" sz="2000" dirty="0">
                  <a:solidFill>
                    <a:schemeClr val="tx1"/>
                  </a:solidFill>
                </a:rPr>
                <a:t>Model-discrepancy taxonomy of </a:t>
              </a:r>
            </a:p>
            <a:p>
              <a:pPr algn="ctr"/>
              <a:r>
                <a:rPr lang="en" sz="2000" dirty="0">
                  <a:solidFill>
                    <a:schemeClr val="tx1"/>
                  </a:solidFill>
                </a:rPr>
                <a:t>dirty data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5AE7839-55ED-BEB2-D733-E2AE707373D7}"/>
              </a:ext>
            </a:extLst>
          </p:cNvPr>
          <p:cNvGrpSpPr/>
          <p:nvPr/>
        </p:nvGrpSpPr>
        <p:grpSpPr>
          <a:xfrm>
            <a:off x="6150292" y="1308870"/>
            <a:ext cx="2430000" cy="3135359"/>
            <a:chOff x="6150292" y="1581750"/>
            <a:chExt cx="2430000" cy="313535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1FB4B04-70C8-4229-BBA8-EA524D20EE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5402" y="1581750"/>
              <a:ext cx="1979780" cy="1980000"/>
            </a:xfrm>
            <a:prstGeom prst="ellipse">
              <a:avLst/>
            </a:prstGeom>
            <a:solidFill>
              <a:srgbClr val="FABF6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0" b="1" dirty="0"/>
                <a:t>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A948378-B21A-E2B5-52B1-EF9D3DFF604C}"/>
                </a:ext>
              </a:extLst>
            </p:cNvPr>
            <p:cNvSpPr txBox="1"/>
            <p:nvPr/>
          </p:nvSpPr>
          <p:spPr>
            <a:xfrm>
              <a:off x="6150292" y="3709110"/>
              <a:ext cx="2430000" cy="1007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" sz="2000" dirty="0">
                  <a:solidFill>
                    <a:schemeClr val="tx1"/>
                  </a:solidFill>
                </a:rPr>
                <a:t>Challenges in </a:t>
              </a:r>
            </a:p>
            <a:p>
              <a:pPr algn="ctr"/>
              <a:r>
                <a:rPr lang="en" sz="2000" dirty="0">
                  <a:solidFill>
                    <a:schemeClr val="tx1"/>
                  </a:solidFill>
                </a:rPr>
                <a:t>multi-table </a:t>
              </a:r>
            </a:p>
            <a:p>
              <a:pPr algn="ctr"/>
              <a:r>
                <a:rPr lang="en" sz="2000" dirty="0">
                  <a:solidFill>
                    <a:schemeClr val="tx1"/>
                  </a:solidFill>
                </a:rPr>
                <a:t>data integration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F8CE3B29-F269-B091-BCD4-372CC2EA6C8E}"/>
              </a:ext>
            </a:extLst>
          </p:cNvPr>
          <p:cNvSpPr/>
          <p:nvPr/>
        </p:nvSpPr>
        <p:spPr>
          <a:xfrm>
            <a:off x="5985164" y="1039091"/>
            <a:ext cx="2595128" cy="36241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FFB8A6E-199B-7D05-098C-235234F9009A}"/>
              </a:ext>
            </a:extLst>
          </p:cNvPr>
          <p:cNvSpPr/>
          <p:nvPr/>
        </p:nvSpPr>
        <p:spPr>
          <a:xfrm>
            <a:off x="610107" y="1117023"/>
            <a:ext cx="2595128" cy="36241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B55F16-4928-6D72-083A-922E2F543C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1862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Presentation Slid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8142</TotalTime>
  <Words>2312</Words>
  <Application>Microsoft Macintosh PowerPoint</Application>
  <PresentationFormat>On-screen Show (16:9)</PresentationFormat>
  <Paragraphs>389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Helvetica</vt:lpstr>
      <vt:lpstr>Presentation Slides</vt:lpstr>
      <vt:lpstr>PowerPoint Presentation</vt:lpstr>
      <vt:lpstr>Data Preparation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Model-discrepancy taxonomy of dirty data</vt:lpstr>
      <vt:lpstr>PowerPoint Presentation</vt:lpstr>
      <vt:lpstr>Four integration challenges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kasica@student.ubc.ca</cp:lastModifiedBy>
  <cp:revision>22</cp:revision>
  <cp:lastPrinted>2023-04-21T21:12:40Z</cp:lastPrinted>
  <dcterms:modified xsi:type="dcterms:W3CDTF">2023-04-28T19:41:29Z</dcterms:modified>
</cp:coreProperties>
</file>