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5" r:id="rId4"/>
    <p:sldId id="262" r:id="rId5"/>
    <p:sldId id="279" r:id="rId6"/>
    <p:sldId id="263" r:id="rId7"/>
    <p:sldId id="257" r:id="rId8"/>
    <p:sldId id="267" r:id="rId9"/>
    <p:sldId id="266" r:id="rId10"/>
    <p:sldId id="273" r:id="rId11"/>
    <p:sldId id="258" r:id="rId12"/>
    <p:sldId id="270" r:id="rId13"/>
    <p:sldId id="272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9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AAC5-E9AF-A14D-A54C-3F900D6863A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7C0B6-1B9D-9244-B5CD-34A393BD7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Linear Threshold and Independent Cascades are two popular diffusion models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7C0B6-1B9D-9244-B5CD-34A393BD7F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0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6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A634-927F-BC4B-9C36-DBD96EB9BC67}" type="datetimeFigureOut">
              <a:rPr lang="en-US" smtClean="0"/>
              <a:pPr/>
              <a:t>12-10-03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746A-C087-A743-9298-AB559EBBE8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323" y="6225861"/>
            <a:ext cx="428140" cy="580061"/>
          </a:xfrm>
          <a:prstGeom prst="rect">
            <a:avLst/>
          </a:prstGeom>
        </p:spPr>
      </p:pic>
      <p:pic>
        <p:nvPicPr>
          <p:cNvPr id="8" name="Picture 7" descr="Logo_Technicolor_RV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88" y="6356349"/>
            <a:ext cx="1033039" cy="3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3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60000"/>
        <a:buFont typeface="Wingdings" charset="2"/>
        <a:buChar char="q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Maximizing Product Adoption in Social Networks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18228" y="3886200"/>
            <a:ext cx="7522810" cy="213459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Smriti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Bhagat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Amit Goyal,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Laks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Lakshmanan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(Paper appeared in WSDM 2012)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54" t="15131" r="2202" b="17483"/>
          <a:stretch/>
        </p:blipFill>
        <p:spPr>
          <a:xfrm>
            <a:off x="2934202" y="-16108"/>
            <a:ext cx="3162999" cy="16731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33" y="41397"/>
            <a:ext cx="972753" cy="14922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686" y="287"/>
            <a:ext cx="2002313" cy="1668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590" y="402078"/>
            <a:ext cx="1291126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662" y="5128"/>
            <a:ext cx="787304" cy="736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28"/>
            <a:ext cx="1961449" cy="14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2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1457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330161" y="3860224"/>
            <a:ext cx="37112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ea typeface="+mj-ea"/>
                <a:cs typeface="+mj-cs"/>
              </a:rPr>
              <a:t>Data and </a:t>
            </a:r>
            <a:r>
              <a:rPr lang="en-US" sz="2800" dirty="0" smtClean="0">
                <a:solidFill>
                  <a:srgbClr val="7F7F7F"/>
                </a:solidFill>
                <a:ea typeface="+mj-ea"/>
                <a:cs typeface="+mj-cs"/>
              </a:rPr>
              <a:t>Parameters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+mj-ea"/>
                <a:cs typeface="+mj-cs"/>
              </a:rPr>
              <a:t>Key Findings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3225"/>
            <a:ext cx="6034340" cy="13182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model (LT-C) better predicts spread for all datasets</a:t>
            </a:r>
            <a:endParaRPr lang="en-US" sz="2800" dirty="0"/>
          </a:p>
        </p:txBody>
      </p:sp>
      <p:pic>
        <p:nvPicPr>
          <p:cNvPr id="4" name="Picture 3" descr="manyModelsScat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04926"/>
            <a:ext cx="3030534" cy="2272900"/>
          </a:xfrm>
          <a:prstGeom prst="rect">
            <a:avLst/>
          </a:prstGeom>
        </p:spPr>
      </p:pic>
      <p:pic>
        <p:nvPicPr>
          <p:cNvPr id="5" name="Picture 4" descr="manyModelsScatter-m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59" y="2035175"/>
            <a:ext cx="3033183" cy="2274887"/>
          </a:xfrm>
          <a:prstGeom prst="rect">
            <a:avLst/>
          </a:prstGeom>
        </p:spPr>
      </p:pic>
      <p:pic>
        <p:nvPicPr>
          <p:cNvPr id="6" name="Picture 5" descr="manyModelsScatter-lf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2928338"/>
            <a:ext cx="3033183" cy="2274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25" y="3609459"/>
            <a:ext cx="150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Flixster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7534" y="4310062"/>
            <a:ext cx="150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MovieLens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6650" y="5266209"/>
            <a:ext cx="150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Last.fm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depends on product quality</a:t>
            </a:r>
            <a:endParaRPr lang="en-US" dirty="0"/>
          </a:p>
        </p:txBody>
      </p:sp>
      <p:pic>
        <p:nvPicPr>
          <p:cNvPr id="4" name="Picture 3" descr="covVsRating-movi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0" y="1608138"/>
            <a:ext cx="5607050" cy="4205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2000" y="2195738"/>
            <a:ext cx="26118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Better quality products </a:t>
            </a:r>
          </a:p>
          <a:p>
            <a:r>
              <a:rPr lang="en-CA" dirty="0" smtClean="0"/>
              <a:t>have better coverage</a:t>
            </a:r>
          </a:p>
          <a:p>
            <a:endParaRPr lang="en-CA" dirty="0" smtClean="0"/>
          </a:p>
          <a:p>
            <a:r>
              <a:rPr lang="en-CA" dirty="0" smtClean="0"/>
              <a:t>Classical LT model on the</a:t>
            </a:r>
          </a:p>
          <a:p>
            <a:r>
              <a:rPr lang="en-CA" dirty="0" smtClean="0"/>
              <a:t>other hand predicts equal</a:t>
            </a:r>
          </a:p>
          <a:p>
            <a:r>
              <a:rPr lang="en-CA" dirty="0" smtClean="0"/>
              <a:t>coverage for all products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93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seeds for different products</a:t>
            </a:r>
            <a:endParaRPr lang="en-US" dirty="0"/>
          </a:p>
        </p:txBody>
      </p:sp>
      <p:pic>
        <p:nvPicPr>
          <p:cNvPr id="5" name="Picture 4" descr="seedRobustn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1925638"/>
            <a:ext cx="4459816" cy="3344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5335627"/>
            <a:ext cx="150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Flixster</a:t>
            </a:r>
            <a:endParaRPr lang="en-US" dirty="0"/>
          </a:p>
        </p:txBody>
      </p:sp>
      <p:pic>
        <p:nvPicPr>
          <p:cNvPr id="7" name="Picture 6" descr="seedRobustness-m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7" y="1941552"/>
            <a:ext cx="4525433" cy="33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2775" y="5488027"/>
            <a:ext cx="150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MovieLens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0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5425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Only </a:t>
            </a:r>
            <a:r>
              <a:rPr lang="en-US" sz="2800" dirty="0"/>
              <a:t>a fraction of users who are influenced do adopt the product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 influence of an adopter on her friends is a function of the adopter’s experience with the product, in addition to propagation probability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Non-adopters can play a role of “information bridges” helping in spreading the influence/information, and thus adoption by other users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Thanks !!!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Marketing</a:t>
            </a:r>
            <a:endParaRPr lang="en-US" dirty="0"/>
          </a:p>
        </p:txBody>
      </p:sp>
      <p:sp>
        <p:nvSpPr>
          <p:cNvPr id="76" name="Content Placeholder 75"/>
          <p:cNvSpPr>
            <a:spLocks noGrp="1"/>
          </p:cNvSpPr>
          <p:nvPr>
            <p:ph sz="half" idx="2"/>
          </p:nvPr>
        </p:nvSpPr>
        <p:spPr>
          <a:xfrm>
            <a:off x="3724769" y="1490788"/>
            <a:ext cx="4962032" cy="44071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4F81BD"/>
                </a:solidFill>
              </a:rPr>
              <a:t>Objective: </a:t>
            </a:r>
            <a:r>
              <a:rPr lang="en-US" dirty="0" smtClean="0"/>
              <a:t>Given a social network, find a small number of individuals (seed set), who when convinced about a product will influence others by word-of-mouth, leading to a large number of adoptions of the product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Studied as the </a:t>
            </a:r>
            <a:r>
              <a:rPr lang="en-US" dirty="0" smtClean="0">
                <a:solidFill>
                  <a:srgbClr val="4F81BD"/>
                </a:solidFill>
              </a:rPr>
              <a:t>Influence Maximization Problem</a:t>
            </a:r>
            <a:r>
              <a:rPr lang="en-US" baseline="30000" dirty="0" smtClean="0"/>
              <a:t>§</a:t>
            </a:r>
          </a:p>
        </p:txBody>
      </p:sp>
      <p:sp>
        <p:nvSpPr>
          <p:cNvPr id="6" name="Oval 49"/>
          <p:cNvSpPr>
            <a:spLocks noChangeArrowheads="1"/>
          </p:cNvSpPr>
          <p:nvPr/>
        </p:nvSpPr>
        <p:spPr bwMode="auto">
          <a:xfrm>
            <a:off x="1358420" y="2525221"/>
            <a:ext cx="219075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7" name="Oval 50"/>
          <p:cNvSpPr>
            <a:spLocks noChangeArrowheads="1"/>
          </p:cNvSpPr>
          <p:nvPr/>
        </p:nvSpPr>
        <p:spPr bwMode="auto">
          <a:xfrm>
            <a:off x="771045" y="2671271"/>
            <a:ext cx="220663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8" name="Oval 51"/>
          <p:cNvSpPr>
            <a:spLocks noChangeArrowheads="1"/>
          </p:cNvSpPr>
          <p:nvPr/>
        </p:nvSpPr>
        <p:spPr bwMode="auto">
          <a:xfrm>
            <a:off x="1180620" y="1812433"/>
            <a:ext cx="220663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9" name="Oval 52"/>
          <p:cNvSpPr>
            <a:spLocks noChangeArrowheads="1"/>
          </p:cNvSpPr>
          <p:nvPr/>
        </p:nvSpPr>
        <p:spPr bwMode="auto">
          <a:xfrm>
            <a:off x="845658" y="2160096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-18"/>
            </a:endParaRP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478945" y="1793383"/>
            <a:ext cx="219075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cxnSp>
        <p:nvCxnSpPr>
          <p:cNvPr id="11" name="AutoShape 54"/>
          <p:cNvCxnSpPr>
            <a:cxnSpLocks noChangeShapeType="1"/>
            <a:stCxn id="8" idx="2"/>
            <a:endCxn id="9" idx="7"/>
          </p:cNvCxnSpPr>
          <p:nvPr/>
        </p:nvCxnSpPr>
        <p:spPr bwMode="auto">
          <a:xfrm flipH="1">
            <a:off x="1032983" y="1921971"/>
            <a:ext cx="147637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2" name="AutoShape 55"/>
          <p:cNvCxnSpPr>
            <a:cxnSpLocks noChangeShapeType="1"/>
            <a:stCxn id="7" idx="0"/>
            <a:endCxn id="9" idx="4"/>
          </p:cNvCxnSpPr>
          <p:nvPr/>
        </p:nvCxnSpPr>
        <p:spPr bwMode="auto">
          <a:xfrm flipV="1">
            <a:off x="882170" y="2379171"/>
            <a:ext cx="73025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3" name="AutoShape 56"/>
          <p:cNvCxnSpPr>
            <a:cxnSpLocks noChangeShapeType="1"/>
            <a:stCxn id="10" idx="5"/>
            <a:endCxn id="9" idx="1"/>
          </p:cNvCxnSpPr>
          <p:nvPr/>
        </p:nvCxnSpPr>
        <p:spPr bwMode="auto">
          <a:xfrm>
            <a:off x="666270" y="1980708"/>
            <a:ext cx="211138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4" name="AutoShape 57"/>
          <p:cNvCxnSpPr>
            <a:cxnSpLocks noChangeShapeType="1"/>
            <a:stCxn id="6" idx="1"/>
            <a:endCxn id="9" idx="5"/>
          </p:cNvCxnSpPr>
          <p:nvPr/>
        </p:nvCxnSpPr>
        <p:spPr bwMode="auto">
          <a:xfrm flipH="1" flipV="1">
            <a:off x="1032983" y="2347421"/>
            <a:ext cx="357187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6" name="Line 59"/>
          <p:cNvSpPr>
            <a:spLocks noChangeShapeType="1"/>
          </p:cNvSpPr>
          <p:nvPr/>
        </p:nvSpPr>
        <p:spPr bwMode="auto">
          <a:xfrm flipH="1">
            <a:off x="991708" y="2671271"/>
            <a:ext cx="36671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60"/>
          <p:cNvSpPr>
            <a:spLocks noChangeArrowheads="1"/>
          </p:cNvSpPr>
          <p:nvPr/>
        </p:nvSpPr>
        <p:spPr bwMode="auto">
          <a:xfrm>
            <a:off x="3098320" y="2444602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18" name="Oval 61"/>
          <p:cNvSpPr>
            <a:spLocks noChangeArrowheads="1"/>
          </p:cNvSpPr>
          <p:nvPr/>
        </p:nvSpPr>
        <p:spPr bwMode="auto">
          <a:xfrm>
            <a:off x="2510945" y="2590652"/>
            <a:ext cx="220662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19" name="Oval 62"/>
          <p:cNvSpPr>
            <a:spLocks noChangeArrowheads="1"/>
          </p:cNvSpPr>
          <p:nvPr/>
        </p:nvSpPr>
        <p:spPr bwMode="auto">
          <a:xfrm>
            <a:off x="2071208" y="3336432"/>
            <a:ext cx="220662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20" name="Oval 63"/>
          <p:cNvSpPr>
            <a:spLocks noChangeArrowheads="1"/>
          </p:cNvSpPr>
          <p:nvPr/>
        </p:nvSpPr>
        <p:spPr bwMode="auto">
          <a:xfrm>
            <a:off x="2585557" y="2079477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21" name="Oval 64"/>
          <p:cNvSpPr>
            <a:spLocks noChangeArrowheads="1"/>
          </p:cNvSpPr>
          <p:nvPr/>
        </p:nvSpPr>
        <p:spPr bwMode="auto">
          <a:xfrm>
            <a:off x="2218845" y="1712765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cxnSp>
        <p:nvCxnSpPr>
          <p:cNvPr id="22" name="AutoShape 65"/>
          <p:cNvCxnSpPr>
            <a:cxnSpLocks noChangeShapeType="1"/>
            <a:stCxn id="19" idx="4"/>
            <a:endCxn id="59" idx="0"/>
          </p:cNvCxnSpPr>
          <p:nvPr/>
        </p:nvCxnSpPr>
        <p:spPr bwMode="auto">
          <a:xfrm>
            <a:off x="2181539" y="3555507"/>
            <a:ext cx="31750" cy="237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23" name="AutoShape 67"/>
          <p:cNvCxnSpPr>
            <a:cxnSpLocks noChangeShapeType="1"/>
            <a:stCxn id="21" idx="5"/>
            <a:endCxn id="20" idx="1"/>
          </p:cNvCxnSpPr>
          <p:nvPr/>
        </p:nvCxnSpPr>
        <p:spPr bwMode="auto">
          <a:xfrm>
            <a:off x="2405837" y="1899757"/>
            <a:ext cx="211803" cy="2118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24" name="AutoShape 68"/>
          <p:cNvCxnSpPr>
            <a:cxnSpLocks noChangeShapeType="1"/>
            <a:stCxn id="17" idx="1"/>
            <a:endCxn id="20" idx="5"/>
          </p:cNvCxnSpPr>
          <p:nvPr/>
        </p:nvCxnSpPr>
        <p:spPr bwMode="auto">
          <a:xfrm flipH="1" flipV="1">
            <a:off x="2772549" y="2266469"/>
            <a:ext cx="357854" cy="2102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Line 70"/>
          <p:cNvSpPr>
            <a:spLocks noChangeShapeType="1"/>
          </p:cNvSpPr>
          <p:nvPr/>
        </p:nvSpPr>
        <p:spPr bwMode="auto">
          <a:xfrm flipV="1">
            <a:off x="2034695" y="1931840"/>
            <a:ext cx="25717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71"/>
          <p:cNvSpPr>
            <a:spLocks noChangeShapeType="1"/>
          </p:cNvSpPr>
          <p:nvPr/>
        </p:nvSpPr>
        <p:spPr bwMode="auto">
          <a:xfrm>
            <a:off x="1998182" y="2298552"/>
            <a:ext cx="512763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72"/>
          <p:cNvSpPr>
            <a:spLocks noChangeShapeType="1"/>
          </p:cNvSpPr>
          <p:nvPr/>
        </p:nvSpPr>
        <p:spPr bwMode="auto">
          <a:xfrm flipH="1">
            <a:off x="2731607" y="2590652"/>
            <a:ext cx="36671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73"/>
          <p:cNvSpPr>
            <a:spLocks noChangeArrowheads="1"/>
          </p:cNvSpPr>
          <p:nvPr/>
        </p:nvSpPr>
        <p:spPr bwMode="auto">
          <a:xfrm>
            <a:off x="1688620" y="3299920"/>
            <a:ext cx="220663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29" name="Oval 74"/>
          <p:cNvSpPr>
            <a:spLocks noChangeArrowheads="1"/>
          </p:cNvSpPr>
          <p:nvPr/>
        </p:nvSpPr>
        <p:spPr bwMode="auto">
          <a:xfrm>
            <a:off x="1102833" y="3445970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30" name="Oval 75"/>
          <p:cNvSpPr>
            <a:spLocks noChangeArrowheads="1"/>
          </p:cNvSpPr>
          <p:nvPr/>
        </p:nvSpPr>
        <p:spPr bwMode="auto">
          <a:xfrm>
            <a:off x="1852132" y="2079477"/>
            <a:ext cx="219075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31" name="Oval 76"/>
          <p:cNvSpPr>
            <a:spLocks noChangeArrowheads="1"/>
          </p:cNvSpPr>
          <p:nvPr/>
        </p:nvSpPr>
        <p:spPr bwMode="auto">
          <a:xfrm>
            <a:off x="1175858" y="2933208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32" name="Oval 77"/>
          <p:cNvSpPr>
            <a:spLocks noChangeArrowheads="1"/>
          </p:cNvSpPr>
          <p:nvPr/>
        </p:nvSpPr>
        <p:spPr bwMode="auto">
          <a:xfrm>
            <a:off x="1909283" y="2495058"/>
            <a:ext cx="220662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cxnSp>
        <p:nvCxnSpPr>
          <p:cNvPr id="33" name="AutoShape 78"/>
          <p:cNvCxnSpPr>
            <a:cxnSpLocks noChangeShapeType="1"/>
            <a:stCxn id="30" idx="4"/>
            <a:endCxn id="32" idx="0"/>
          </p:cNvCxnSpPr>
          <p:nvPr/>
        </p:nvCxnSpPr>
        <p:spPr bwMode="auto">
          <a:xfrm>
            <a:off x="1961670" y="2298552"/>
            <a:ext cx="57944" cy="196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4" name="AutoShape 79"/>
          <p:cNvCxnSpPr>
            <a:cxnSpLocks noChangeShapeType="1"/>
            <a:stCxn id="8" idx="5"/>
            <a:endCxn id="32" idx="0"/>
          </p:cNvCxnSpPr>
          <p:nvPr/>
        </p:nvCxnSpPr>
        <p:spPr bwMode="auto">
          <a:xfrm>
            <a:off x="1368968" y="1999425"/>
            <a:ext cx="650646" cy="4956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5" name="AutoShape 80"/>
          <p:cNvCxnSpPr>
            <a:cxnSpLocks noChangeShapeType="1"/>
            <a:stCxn id="28" idx="1"/>
            <a:endCxn id="31" idx="5"/>
          </p:cNvCxnSpPr>
          <p:nvPr/>
        </p:nvCxnSpPr>
        <p:spPr bwMode="auto">
          <a:xfrm flipH="1" flipV="1">
            <a:off x="1363183" y="3120533"/>
            <a:ext cx="357187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Line 82"/>
          <p:cNvSpPr>
            <a:spLocks noChangeShapeType="1"/>
          </p:cNvSpPr>
          <p:nvPr/>
        </p:nvSpPr>
        <p:spPr bwMode="auto">
          <a:xfrm flipH="1">
            <a:off x="1321908" y="3469783"/>
            <a:ext cx="358775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" name="AutoShape 83"/>
          <p:cNvCxnSpPr>
            <a:cxnSpLocks noChangeShapeType="1"/>
            <a:stCxn id="6" idx="6"/>
            <a:endCxn id="32" idx="2"/>
          </p:cNvCxnSpPr>
          <p:nvPr/>
        </p:nvCxnSpPr>
        <p:spPr bwMode="auto">
          <a:xfrm flipV="1">
            <a:off x="1577495" y="2604596"/>
            <a:ext cx="331788" cy="30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Oval 85"/>
          <p:cNvSpPr>
            <a:spLocks noChangeArrowheads="1"/>
          </p:cNvSpPr>
          <p:nvPr/>
        </p:nvSpPr>
        <p:spPr bwMode="auto">
          <a:xfrm>
            <a:off x="2476020" y="4418730"/>
            <a:ext cx="23336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39" name="Oval 86"/>
          <p:cNvSpPr>
            <a:spLocks noChangeArrowheads="1"/>
          </p:cNvSpPr>
          <p:nvPr/>
        </p:nvSpPr>
        <p:spPr bwMode="auto">
          <a:xfrm>
            <a:off x="1487008" y="4598117"/>
            <a:ext cx="23336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40" name="Oval 87"/>
          <p:cNvSpPr>
            <a:spLocks noChangeArrowheads="1"/>
          </p:cNvSpPr>
          <p:nvPr/>
        </p:nvSpPr>
        <p:spPr bwMode="auto">
          <a:xfrm>
            <a:off x="2652233" y="3732930"/>
            <a:ext cx="23336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41" name="Oval 88"/>
          <p:cNvSpPr>
            <a:spLocks noChangeArrowheads="1"/>
          </p:cNvSpPr>
          <p:nvPr/>
        </p:nvSpPr>
        <p:spPr bwMode="auto">
          <a:xfrm>
            <a:off x="1980720" y="4244105"/>
            <a:ext cx="23336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>
              <a:latin typeface="Gill Sans MT" charset="-18"/>
            </a:endParaRPr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1561620" y="3818655"/>
            <a:ext cx="23336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cxnSp>
        <p:nvCxnSpPr>
          <p:cNvPr id="43" name="AutoShape 90"/>
          <p:cNvCxnSpPr>
            <a:cxnSpLocks noChangeShapeType="1"/>
            <a:stCxn id="40" idx="2"/>
            <a:endCxn id="41" idx="7"/>
          </p:cNvCxnSpPr>
          <p:nvPr/>
        </p:nvCxnSpPr>
        <p:spPr bwMode="auto">
          <a:xfrm flipH="1">
            <a:off x="2179158" y="3847230"/>
            <a:ext cx="473075" cy="430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4" name="AutoShape 91"/>
          <p:cNvCxnSpPr>
            <a:cxnSpLocks noChangeShapeType="1"/>
            <a:stCxn id="39" idx="7"/>
            <a:endCxn id="41" idx="3"/>
          </p:cNvCxnSpPr>
          <p:nvPr/>
        </p:nvCxnSpPr>
        <p:spPr bwMode="auto">
          <a:xfrm flipV="1">
            <a:off x="1685445" y="4439367"/>
            <a:ext cx="330200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5" name="AutoShape 92"/>
          <p:cNvCxnSpPr>
            <a:cxnSpLocks noChangeShapeType="1"/>
            <a:stCxn id="42" idx="5"/>
            <a:endCxn id="41" idx="1"/>
          </p:cNvCxnSpPr>
          <p:nvPr/>
        </p:nvCxnSpPr>
        <p:spPr bwMode="auto">
          <a:xfrm>
            <a:off x="1760058" y="4013917"/>
            <a:ext cx="255587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6" name="AutoShape 93"/>
          <p:cNvCxnSpPr>
            <a:cxnSpLocks noChangeShapeType="1"/>
            <a:stCxn id="38" idx="2"/>
            <a:endCxn id="41" idx="5"/>
          </p:cNvCxnSpPr>
          <p:nvPr/>
        </p:nvCxnSpPr>
        <p:spPr bwMode="auto">
          <a:xfrm flipH="1" flipV="1">
            <a:off x="2179158" y="4439367"/>
            <a:ext cx="296862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7" name="Oval 96"/>
          <p:cNvSpPr>
            <a:spLocks noChangeArrowheads="1"/>
          </p:cNvSpPr>
          <p:nvPr/>
        </p:nvSpPr>
        <p:spPr bwMode="auto">
          <a:xfrm>
            <a:off x="2912583" y="4647330"/>
            <a:ext cx="233362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cxnSp>
        <p:nvCxnSpPr>
          <p:cNvPr id="48" name="AutoShape 97"/>
          <p:cNvCxnSpPr>
            <a:cxnSpLocks noChangeShapeType="1"/>
            <a:stCxn id="47" idx="0"/>
            <a:endCxn id="38" idx="6"/>
          </p:cNvCxnSpPr>
          <p:nvPr/>
        </p:nvCxnSpPr>
        <p:spPr bwMode="auto">
          <a:xfrm flipH="1" flipV="1">
            <a:off x="2709383" y="4533030"/>
            <a:ext cx="320675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9" name="Oval 98"/>
          <p:cNvSpPr>
            <a:spLocks noChangeArrowheads="1"/>
          </p:cNvSpPr>
          <p:nvPr/>
        </p:nvSpPr>
        <p:spPr bwMode="auto">
          <a:xfrm>
            <a:off x="2096608" y="4707655"/>
            <a:ext cx="23336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cxnSp>
        <p:nvCxnSpPr>
          <p:cNvPr id="50" name="AutoShape 99"/>
          <p:cNvCxnSpPr>
            <a:cxnSpLocks noChangeShapeType="1"/>
            <a:stCxn id="49" idx="0"/>
            <a:endCxn id="38" idx="3"/>
          </p:cNvCxnSpPr>
          <p:nvPr/>
        </p:nvCxnSpPr>
        <p:spPr bwMode="auto">
          <a:xfrm flipV="1">
            <a:off x="2214083" y="4613992"/>
            <a:ext cx="296862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1" name="AutoShape 100"/>
          <p:cNvCxnSpPr>
            <a:cxnSpLocks noChangeShapeType="1"/>
            <a:stCxn id="6" idx="4"/>
            <a:endCxn id="31" idx="7"/>
          </p:cNvCxnSpPr>
          <p:nvPr/>
        </p:nvCxnSpPr>
        <p:spPr bwMode="auto">
          <a:xfrm flipH="1">
            <a:off x="1362850" y="2744296"/>
            <a:ext cx="105108" cy="220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2" name="AutoShape 102"/>
          <p:cNvCxnSpPr>
            <a:cxnSpLocks noChangeShapeType="1"/>
            <a:stCxn id="7" idx="5"/>
            <a:endCxn id="29" idx="0"/>
          </p:cNvCxnSpPr>
          <p:nvPr/>
        </p:nvCxnSpPr>
        <p:spPr bwMode="auto">
          <a:xfrm>
            <a:off x="959393" y="2858263"/>
            <a:ext cx="252978" cy="5877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7" name="Oval 134"/>
          <p:cNvSpPr>
            <a:spLocks noChangeArrowheads="1"/>
          </p:cNvSpPr>
          <p:nvPr/>
        </p:nvSpPr>
        <p:spPr bwMode="auto">
          <a:xfrm>
            <a:off x="2858608" y="4098055"/>
            <a:ext cx="233362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58" name="Oval 135"/>
          <p:cNvSpPr>
            <a:spLocks noChangeArrowheads="1"/>
          </p:cNvSpPr>
          <p:nvPr/>
        </p:nvSpPr>
        <p:spPr bwMode="auto">
          <a:xfrm>
            <a:off x="2477608" y="4021855"/>
            <a:ext cx="23336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>
              <a:latin typeface="Gill Sans MT" charset="-18"/>
            </a:endParaRPr>
          </a:p>
        </p:txBody>
      </p:sp>
      <p:sp>
        <p:nvSpPr>
          <p:cNvPr id="59" name="Oval 136"/>
          <p:cNvSpPr>
            <a:spLocks noChangeArrowheads="1"/>
          </p:cNvSpPr>
          <p:nvPr/>
        </p:nvSpPr>
        <p:spPr bwMode="auto">
          <a:xfrm>
            <a:off x="2096608" y="3793255"/>
            <a:ext cx="23336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Gill Sans MT" charset="-18"/>
            </a:endParaRPr>
          </a:p>
        </p:txBody>
      </p:sp>
      <p:sp>
        <p:nvSpPr>
          <p:cNvPr id="60" name="Oval 137"/>
          <p:cNvSpPr>
            <a:spLocks noChangeArrowheads="1"/>
          </p:cNvSpPr>
          <p:nvPr/>
        </p:nvSpPr>
        <p:spPr bwMode="auto">
          <a:xfrm>
            <a:off x="2630008" y="4783855"/>
            <a:ext cx="23336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>
              <a:latin typeface="Gill Sans MT" charset="-18"/>
            </a:endParaRPr>
          </a:p>
        </p:txBody>
      </p:sp>
      <p:cxnSp>
        <p:nvCxnSpPr>
          <p:cNvPr id="61" name="AutoShape 138"/>
          <p:cNvCxnSpPr>
            <a:cxnSpLocks noChangeShapeType="1"/>
            <a:stCxn id="59" idx="3"/>
            <a:endCxn id="42" idx="6"/>
          </p:cNvCxnSpPr>
          <p:nvPr/>
        </p:nvCxnSpPr>
        <p:spPr bwMode="auto">
          <a:xfrm flipH="1" flipV="1">
            <a:off x="1794983" y="3932955"/>
            <a:ext cx="336550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2" name="AutoShape 139"/>
          <p:cNvCxnSpPr>
            <a:cxnSpLocks noChangeShapeType="1"/>
            <a:stCxn id="40" idx="4"/>
            <a:endCxn id="57" idx="1"/>
          </p:cNvCxnSpPr>
          <p:nvPr/>
        </p:nvCxnSpPr>
        <p:spPr bwMode="auto">
          <a:xfrm>
            <a:off x="2769708" y="3961530"/>
            <a:ext cx="123825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3" name="AutoShape 140"/>
          <p:cNvCxnSpPr>
            <a:cxnSpLocks noChangeShapeType="1"/>
            <a:stCxn id="58" idx="6"/>
            <a:endCxn id="38" idx="0"/>
          </p:cNvCxnSpPr>
          <p:nvPr/>
        </p:nvCxnSpPr>
        <p:spPr bwMode="auto">
          <a:xfrm flipH="1">
            <a:off x="2593495" y="4136155"/>
            <a:ext cx="117475" cy="282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4" name="AutoShape 141"/>
          <p:cNvCxnSpPr>
            <a:cxnSpLocks noChangeShapeType="1"/>
            <a:stCxn id="60" idx="1"/>
            <a:endCxn id="38" idx="5"/>
          </p:cNvCxnSpPr>
          <p:nvPr/>
        </p:nvCxnSpPr>
        <p:spPr bwMode="auto">
          <a:xfrm flipV="1">
            <a:off x="2664933" y="4613992"/>
            <a:ext cx="9525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5" name="AutoShape 142"/>
          <p:cNvCxnSpPr>
            <a:cxnSpLocks noChangeShapeType="1"/>
            <a:stCxn id="40" idx="2"/>
            <a:endCxn id="59" idx="6"/>
          </p:cNvCxnSpPr>
          <p:nvPr/>
        </p:nvCxnSpPr>
        <p:spPr bwMode="auto">
          <a:xfrm flipH="1">
            <a:off x="2329970" y="3847230"/>
            <a:ext cx="322263" cy="60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6" name="AutoShape 143"/>
          <p:cNvCxnSpPr>
            <a:cxnSpLocks noChangeShapeType="1"/>
            <a:stCxn id="57" idx="4"/>
            <a:endCxn id="47" idx="0"/>
          </p:cNvCxnSpPr>
          <p:nvPr/>
        </p:nvCxnSpPr>
        <p:spPr bwMode="auto">
          <a:xfrm>
            <a:off x="2976083" y="4326655"/>
            <a:ext cx="53975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7" name="AutoShape 144"/>
          <p:cNvCxnSpPr>
            <a:cxnSpLocks noChangeShapeType="1"/>
            <a:stCxn id="57" idx="2"/>
            <a:endCxn id="58" idx="6"/>
          </p:cNvCxnSpPr>
          <p:nvPr/>
        </p:nvCxnSpPr>
        <p:spPr bwMode="auto">
          <a:xfrm flipH="1" flipV="1">
            <a:off x="2710970" y="4136155"/>
            <a:ext cx="14763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8" name="AutoShape 145"/>
          <p:cNvCxnSpPr>
            <a:cxnSpLocks noChangeShapeType="1"/>
            <a:stCxn id="42" idx="4"/>
            <a:endCxn id="39" idx="7"/>
          </p:cNvCxnSpPr>
          <p:nvPr/>
        </p:nvCxnSpPr>
        <p:spPr bwMode="auto">
          <a:xfrm>
            <a:off x="1679095" y="4047255"/>
            <a:ext cx="6350" cy="584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9" name="AutoShape 146"/>
          <p:cNvCxnSpPr>
            <a:cxnSpLocks noChangeShapeType="1"/>
            <a:stCxn id="60" idx="2"/>
            <a:endCxn id="49" idx="5"/>
          </p:cNvCxnSpPr>
          <p:nvPr/>
        </p:nvCxnSpPr>
        <p:spPr bwMode="auto">
          <a:xfrm flipH="1">
            <a:off x="2295045" y="4898155"/>
            <a:ext cx="334963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0" name="AutoShape 147"/>
          <p:cNvCxnSpPr>
            <a:cxnSpLocks noChangeShapeType="1"/>
            <a:stCxn id="49" idx="0"/>
            <a:endCxn id="39" idx="6"/>
          </p:cNvCxnSpPr>
          <p:nvPr/>
        </p:nvCxnSpPr>
        <p:spPr bwMode="auto">
          <a:xfrm flipH="1">
            <a:off x="1720370" y="4707655"/>
            <a:ext cx="493713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1" name="AutoShape 148"/>
          <p:cNvCxnSpPr>
            <a:cxnSpLocks noChangeShapeType="1"/>
            <a:stCxn id="49" idx="0"/>
            <a:endCxn id="41" idx="4"/>
          </p:cNvCxnSpPr>
          <p:nvPr/>
        </p:nvCxnSpPr>
        <p:spPr bwMode="auto">
          <a:xfrm flipH="1" flipV="1">
            <a:off x="2098195" y="4472705"/>
            <a:ext cx="115888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2" name="AutoShape 149"/>
          <p:cNvCxnSpPr>
            <a:cxnSpLocks noChangeShapeType="1"/>
            <a:stCxn id="59" idx="4"/>
            <a:endCxn id="38" idx="0"/>
          </p:cNvCxnSpPr>
          <p:nvPr/>
        </p:nvCxnSpPr>
        <p:spPr bwMode="auto">
          <a:xfrm>
            <a:off x="2214083" y="4021855"/>
            <a:ext cx="379412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4" name="TextBox 77"/>
          <p:cNvSpPr txBox="1">
            <a:spLocks noChangeArrowheads="1"/>
          </p:cNvSpPr>
          <p:nvPr/>
        </p:nvSpPr>
        <p:spPr bwMode="auto">
          <a:xfrm>
            <a:off x="666270" y="5136595"/>
            <a:ext cx="31849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Calibri"/>
                <a:cs typeface="Calibri"/>
              </a:rPr>
              <a:t>Node: 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cs typeface="Calibri"/>
              </a:rPr>
              <a:t>User in a social network </a:t>
            </a:r>
          </a:p>
          <a:p>
            <a:r>
              <a:rPr lang="en-US" sz="14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cs typeface="Calibri"/>
              </a:rPr>
              <a:t>           (green – seed set)</a:t>
            </a:r>
          </a:p>
          <a:p>
            <a:r>
              <a:rPr lang="en-US" sz="1400" dirty="0" smtClean="0">
                <a:solidFill>
                  <a:srgbClr val="4F81BD"/>
                </a:solidFill>
                <a:latin typeface="Calibri"/>
                <a:cs typeface="Calibri"/>
              </a:rPr>
              <a:t>Edge: 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cs typeface="Calibri"/>
              </a:rPr>
              <a:t>Friendship among users</a:t>
            </a:r>
          </a:p>
          <a:p>
            <a:r>
              <a:rPr lang="en-US" sz="1400" dirty="0" smtClean="0">
                <a:solidFill>
                  <a:srgbClr val="4F81BD"/>
                </a:solidFill>
                <a:latin typeface="Calibri"/>
                <a:cs typeface="Calibri"/>
              </a:rPr>
              <a:t>Edge Weight: 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cs typeface="Calibri"/>
              </a:rPr>
              <a:t>Influence probability</a:t>
            </a:r>
            <a:endParaRPr lang="en-US" sz="14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cxnSp>
        <p:nvCxnSpPr>
          <p:cNvPr id="86" name="AutoShape 102"/>
          <p:cNvCxnSpPr>
            <a:cxnSpLocks noChangeShapeType="1"/>
            <a:stCxn id="29" idx="4"/>
            <a:endCxn id="39" idx="1"/>
          </p:cNvCxnSpPr>
          <p:nvPr/>
        </p:nvCxnSpPr>
        <p:spPr bwMode="auto">
          <a:xfrm>
            <a:off x="1212371" y="3665045"/>
            <a:ext cx="308812" cy="96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92" name="TextBox 91"/>
          <p:cNvSpPr txBox="1"/>
          <p:nvPr/>
        </p:nvSpPr>
        <p:spPr>
          <a:xfrm>
            <a:off x="992203" y="4022833"/>
            <a:ext cx="47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0.2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380215" y="2029152"/>
            <a:ext cx="47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0.9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568573" y="6488668"/>
            <a:ext cx="751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§</a:t>
            </a:r>
            <a:r>
              <a:rPr lang="en-US" sz="1200" dirty="0" smtClean="0"/>
              <a:t>D</a:t>
            </a:r>
            <a:r>
              <a:rPr lang="en-US" sz="1200" dirty="0"/>
              <a:t>. </a:t>
            </a:r>
            <a:r>
              <a:rPr lang="en-US" sz="1200" dirty="0" err="1"/>
              <a:t>Kempe</a:t>
            </a:r>
            <a:r>
              <a:rPr lang="en-US" sz="1200" dirty="0"/>
              <a:t>, J. </a:t>
            </a:r>
            <a:r>
              <a:rPr lang="en-US" sz="1200" dirty="0" smtClean="0"/>
              <a:t>Kleinberg</a:t>
            </a:r>
            <a:r>
              <a:rPr lang="en-US" sz="1200" dirty="0"/>
              <a:t>, and </a:t>
            </a:r>
            <a:r>
              <a:rPr lang="en-US" sz="1200" dirty="0" smtClean="0"/>
              <a:t>E ́. </a:t>
            </a:r>
            <a:r>
              <a:rPr lang="en-US" sz="1200" dirty="0" err="1"/>
              <a:t>Tardos</a:t>
            </a:r>
            <a:r>
              <a:rPr lang="en-US" sz="1200" dirty="0"/>
              <a:t>. Maximizing the spread of influence through a social network. In </a:t>
            </a:r>
            <a:r>
              <a:rPr lang="en-US" sz="1200" dirty="0" smtClean="0"/>
              <a:t>KDD’03.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classical influence propagation models</a:t>
            </a:r>
            <a:r>
              <a:rPr lang="en-US" baseline="30000" dirty="0"/>
              <a:t>§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Independent cascades</a:t>
            </a:r>
          </a:p>
          <a:p>
            <a:pPr lvl="1"/>
            <a:r>
              <a:rPr lang="en-US" dirty="0" smtClean="0"/>
              <a:t>Linear threshold</a:t>
            </a:r>
          </a:p>
          <a:p>
            <a:pPr lvl="2"/>
            <a:r>
              <a:rPr lang="en-US" dirty="0" smtClean="0"/>
              <a:t>Each user is initially inactive, the seed set is activated (influenced) </a:t>
            </a:r>
          </a:p>
          <a:p>
            <a:pPr lvl="2"/>
            <a:r>
              <a:rPr lang="en-US" dirty="0" smtClean="0"/>
              <a:t>When the influence from the set of active friends exceeds a threshold for a user </a:t>
            </a:r>
            <a:r>
              <a:rPr lang="en-US" i="1" dirty="0" smtClean="0"/>
              <a:t>v</a:t>
            </a:r>
            <a:r>
              <a:rPr lang="en-US" dirty="0" smtClean="0"/>
              <a:t>, the user activates</a:t>
            </a:r>
          </a:p>
          <a:p>
            <a:pPr lvl="2"/>
            <a:endParaRPr lang="en-US" i="1" dirty="0" smtClean="0"/>
          </a:p>
          <a:p>
            <a:r>
              <a:rPr lang="en-US" dirty="0" smtClean="0"/>
              <a:t>Influence is used as a proxy for adoption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8573" y="6488668"/>
            <a:ext cx="751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§</a:t>
            </a:r>
            <a:r>
              <a:rPr lang="en-US" sz="1200" dirty="0" smtClean="0"/>
              <a:t>D</a:t>
            </a:r>
            <a:r>
              <a:rPr lang="en-US" sz="1200" dirty="0"/>
              <a:t>. </a:t>
            </a:r>
            <a:r>
              <a:rPr lang="en-US" sz="1200" dirty="0" err="1"/>
              <a:t>Kempe</a:t>
            </a:r>
            <a:r>
              <a:rPr lang="en-US" sz="1200" dirty="0"/>
              <a:t>, J. </a:t>
            </a:r>
            <a:r>
              <a:rPr lang="en-US" sz="1200" dirty="0" smtClean="0"/>
              <a:t>Kleinberg</a:t>
            </a:r>
            <a:r>
              <a:rPr lang="en-US" sz="1200" dirty="0"/>
              <a:t>, and </a:t>
            </a:r>
            <a:r>
              <a:rPr lang="en-US" sz="1200" dirty="0" smtClean="0"/>
              <a:t>E ́. </a:t>
            </a:r>
            <a:r>
              <a:rPr lang="en-US" sz="1200" dirty="0" err="1"/>
              <a:t>Tardos</a:t>
            </a:r>
            <a:r>
              <a:rPr lang="en-US" sz="1200" dirty="0"/>
              <a:t>. Maximizing the spread of influence through a social network. In </a:t>
            </a:r>
            <a:r>
              <a:rPr lang="en-US" sz="1200" dirty="0" smtClean="0"/>
              <a:t>KDD’03.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1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</a:t>
            </a:r>
            <a:r>
              <a:rPr lang="en-US" sz="3200" dirty="0" smtClean="0"/>
              <a:t>⇏</a:t>
            </a:r>
            <a:r>
              <a:rPr lang="en-US" dirty="0" smtClean="0"/>
              <a:t> Adoption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5778"/>
            <a:ext cx="8229600" cy="11106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Observation: </a:t>
            </a:r>
            <a:r>
              <a:rPr lang="en-US" sz="2800" dirty="0" smtClean="0"/>
              <a:t>Only a subset of influenced users actually adopt the marketed product</a:t>
            </a:r>
          </a:p>
        </p:txBody>
      </p:sp>
      <p:sp>
        <p:nvSpPr>
          <p:cNvPr id="2" name="Oval 1"/>
          <p:cNvSpPr/>
          <p:nvPr/>
        </p:nvSpPr>
        <p:spPr>
          <a:xfrm>
            <a:off x="1709729" y="2710842"/>
            <a:ext cx="5312374" cy="17406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dirty="0" smtClean="0">
              <a:solidFill>
                <a:srgbClr val="404040"/>
              </a:solidFill>
            </a:endParaRPr>
          </a:p>
          <a:p>
            <a:r>
              <a:rPr lang="en-US" sz="2200" dirty="0" smtClean="0">
                <a:solidFill>
                  <a:srgbClr val="404040"/>
                </a:solidFill>
              </a:rPr>
              <a:t>Influenced</a:t>
            </a:r>
            <a:endParaRPr lang="en-US" sz="2200" dirty="0">
              <a:solidFill>
                <a:srgbClr val="40404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33085" y="3187071"/>
            <a:ext cx="1734154" cy="9036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US" sz="2200" dirty="0" smtClean="0">
              <a:solidFill>
                <a:srgbClr val="40404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Adopt</a:t>
            </a:r>
            <a:endParaRPr lang="en-US" sz="2200" dirty="0">
              <a:solidFill>
                <a:srgbClr val="40404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49" y="2876195"/>
            <a:ext cx="843831" cy="8438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86" y="3312724"/>
            <a:ext cx="407302" cy="407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69" y="3187071"/>
            <a:ext cx="407302" cy="4073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59" y="2945015"/>
            <a:ext cx="484111" cy="484111"/>
          </a:xfrm>
          <a:prstGeom prst="rect">
            <a:avLst/>
          </a:prstGeom>
        </p:spPr>
      </p:pic>
      <p:sp>
        <p:nvSpPr>
          <p:cNvPr id="34" name="Content Placeholder 7"/>
          <p:cNvSpPr txBox="1">
            <a:spLocks/>
          </p:cNvSpPr>
          <p:nvPr/>
        </p:nvSpPr>
        <p:spPr>
          <a:xfrm>
            <a:off x="457200" y="4783443"/>
            <a:ext cx="8229600" cy="1403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q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rgbClr val="404040"/>
                </a:solidFill>
              </a:rPr>
              <a:t>Awareness/information spreads in </a:t>
            </a:r>
            <a:r>
              <a:rPr lang="en-US" sz="3000" dirty="0" smtClean="0">
                <a:solidFill>
                  <a:srgbClr val="404040"/>
                </a:solidFill>
              </a:rPr>
              <a:t>an epidemic</a:t>
            </a:r>
            <a:r>
              <a:rPr lang="en-US" sz="3000" dirty="0">
                <a:solidFill>
                  <a:srgbClr val="404040"/>
                </a:solidFill>
              </a:rPr>
              <a:t>-like manner </a:t>
            </a:r>
            <a:r>
              <a:rPr lang="en-US" sz="3000" dirty="0" smtClean="0">
                <a:solidFill>
                  <a:srgbClr val="404040"/>
                </a:solidFill>
              </a:rPr>
              <a:t>while </a:t>
            </a:r>
            <a:r>
              <a:rPr lang="en-US" sz="3000" dirty="0">
                <a:solidFill>
                  <a:srgbClr val="404040"/>
                </a:solidFill>
              </a:rPr>
              <a:t>adoption depends on </a:t>
            </a:r>
            <a:r>
              <a:rPr lang="en-US" sz="3000" dirty="0" smtClean="0">
                <a:solidFill>
                  <a:srgbClr val="404040"/>
                </a:solidFill>
              </a:rPr>
              <a:t>factors such as product quality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smtClean="0">
                <a:solidFill>
                  <a:srgbClr val="404040"/>
                </a:solidFill>
              </a:rPr>
              <a:t>and price</a:t>
            </a:r>
            <a:r>
              <a:rPr lang="en-US" sz="2800" baseline="30000" dirty="0" smtClean="0"/>
              <a:t>§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69412" y="6488668"/>
            <a:ext cx="7662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§</a:t>
            </a:r>
            <a:r>
              <a:rPr lang="en-US" sz="1200" dirty="0" smtClean="0"/>
              <a:t>S</a:t>
            </a:r>
            <a:r>
              <a:rPr lang="en-US" sz="1200" dirty="0"/>
              <a:t>. </a:t>
            </a:r>
            <a:r>
              <a:rPr lang="en-US" sz="1200" dirty="0" err="1"/>
              <a:t>Kalish</a:t>
            </a:r>
            <a:r>
              <a:rPr lang="en-US" sz="1200" dirty="0"/>
              <a:t>. A new product adoption model with price, advertising, and uncertainty. Management Science, 31(12), 1985. </a:t>
            </a:r>
          </a:p>
        </p:txBody>
      </p:sp>
    </p:spTree>
    <p:extLst>
      <p:ext uri="{BB962C8B-B14F-4D97-AF65-F5344CB8AC3E}">
        <p14:creationId xmlns:p14="http://schemas.microsoft.com/office/powerpoint/2010/main" val="2536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</a:t>
            </a:r>
            <a:r>
              <a:rPr lang="en-US" sz="3200" dirty="0" smtClean="0"/>
              <a:t>⇏</a:t>
            </a:r>
            <a:r>
              <a:rPr lang="en-US" dirty="0" smtClean="0"/>
              <a:t> Adoption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5778"/>
            <a:ext cx="8229600" cy="204619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Moreover we found that there exist users who help in information propagation without actually adoption the product – tattlers.</a:t>
            </a:r>
          </a:p>
        </p:txBody>
      </p:sp>
    </p:spTree>
    <p:extLst>
      <p:ext uri="{BB962C8B-B14F-4D97-AF65-F5344CB8AC3E}">
        <p14:creationId xmlns:p14="http://schemas.microsoft.com/office/powerpoint/2010/main" val="2536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 (LT-C)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830"/>
            <a:ext cx="8229600" cy="25401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404040"/>
                </a:solidFill>
              </a:rPr>
              <a:t>Model Parameters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i="1" dirty="0" smtClean="0">
                <a:solidFill>
                  <a:srgbClr val="404040"/>
                </a:solidFill>
              </a:rPr>
              <a:t>A </a:t>
            </a:r>
            <a:r>
              <a:rPr lang="en-US" sz="2000" dirty="0" smtClean="0">
                <a:solidFill>
                  <a:srgbClr val="404040"/>
                </a:solidFill>
              </a:rPr>
              <a:t>is the set of active friends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i="1" dirty="0" err="1">
                <a:solidFill>
                  <a:srgbClr val="404040"/>
                </a:solidFill>
              </a:rPr>
              <a:t>f</a:t>
            </a:r>
            <a:r>
              <a:rPr lang="en-US" sz="2000" i="1" baseline="-25000" dirty="0" err="1">
                <a:solidFill>
                  <a:srgbClr val="404040"/>
                </a:solidFill>
              </a:rPr>
              <a:t>v</a:t>
            </a:r>
            <a:r>
              <a:rPr lang="en-US" sz="2000" i="1" dirty="0">
                <a:solidFill>
                  <a:srgbClr val="404040"/>
                </a:solidFill>
              </a:rPr>
              <a:t>(A</a:t>
            </a:r>
            <a:r>
              <a:rPr lang="en-US" sz="2000" i="1" dirty="0" smtClean="0">
                <a:solidFill>
                  <a:srgbClr val="404040"/>
                </a:solidFill>
              </a:rPr>
              <a:t>)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smtClean="0">
                <a:solidFill>
                  <a:srgbClr val="404040"/>
                </a:solidFill>
              </a:rPr>
              <a:t>is the activation </a:t>
            </a:r>
            <a:r>
              <a:rPr lang="en-US" sz="2000" dirty="0">
                <a:solidFill>
                  <a:srgbClr val="404040"/>
                </a:solidFill>
              </a:rPr>
              <a:t>function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tabLst>
                <a:tab pos="500063" algn="l"/>
              </a:tabLst>
            </a:pPr>
            <a:r>
              <a:rPr lang="en-US" sz="2000" dirty="0" err="1" smtClean="0">
                <a:solidFill>
                  <a:srgbClr val="40404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404040"/>
                </a:solidFill>
              </a:rPr>
              <a:t>u,i</a:t>
            </a:r>
            <a:r>
              <a:rPr lang="en-US" sz="2000" dirty="0" smtClean="0">
                <a:solidFill>
                  <a:srgbClr val="404040"/>
                </a:solidFill>
              </a:rPr>
              <a:t> is the (predicted) rating for product </a:t>
            </a:r>
            <a:r>
              <a:rPr lang="en-US" sz="2000" dirty="0" err="1" smtClean="0">
                <a:solidFill>
                  <a:srgbClr val="404040"/>
                </a:solidFill>
              </a:rPr>
              <a:t>i</a:t>
            </a:r>
            <a:r>
              <a:rPr lang="en-US" sz="2000" dirty="0" smtClean="0">
                <a:solidFill>
                  <a:srgbClr val="404040"/>
                </a:solidFill>
              </a:rPr>
              <a:t> given by user u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tabLst>
                <a:tab pos="500063" algn="l"/>
              </a:tabLst>
            </a:pPr>
            <a:r>
              <a:rPr lang="en-US" sz="2000" dirty="0" err="1" smtClean="0">
                <a:solidFill>
                  <a:srgbClr val="404040"/>
                </a:solidFill>
                <a:latin typeface="Lucida Sans Unicode"/>
                <a:cs typeface="Lucida Sans Unicode"/>
              </a:rPr>
              <a:t>α</a:t>
            </a:r>
            <a:r>
              <a:rPr lang="en-US" sz="2000" baseline="-25000" dirty="0" err="1" smtClean="0">
                <a:solidFill>
                  <a:srgbClr val="404040"/>
                </a:solidFill>
              </a:rPr>
              <a:t>v</a:t>
            </a:r>
            <a:r>
              <a:rPr lang="en-US" sz="2000" dirty="0" smtClean="0">
                <a:solidFill>
                  <a:srgbClr val="404040"/>
                </a:solidFill>
              </a:rPr>
              <a:t> is the probability </a:t>
            </a:r>
            <a:r>
              <a:rPr lang="en-US" sz="2000" dirty="0">
                <a:solidFill>
                  <a:srgbClr val="404040"/>
                </a:solidFill>
              </a:rPr>
              <a:t>of user </a:t>
            </a:r>
            <a:r>
              <a:rPr lang="en-US" sz="2000" i="1" dirty="0">
                <a:solidFill>
                  <a:srgbClr val="404040"/>
                </a:solidFill>
              </a:rPr>
              <a:t>v</a:t>
            </a:r>
            <a:r>
              <a:rPr lang="en-US" sz="2000" dirty="0">
                <a:solidFill>
                  <a:srgbClr val="404040"/>
                </a:solidFill>
              </a:rPr>
              <a:t> adopting the product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tabLst>
                <a:tab pos="500063" algn="l"/>
              </a:tabLst>
            </a:pPr>
            <a:r>
              <a:rPr lang="en-US" sz="2000" dirty="0" err="1" smtClean="0">
                <a:solidFill>
                  <a:srgbClr val="404040"/>
                </a:solidFill>
                <a:latin typeface="Lucida Sans Unicode"/>
                <a:cs typeface="Lucida Sans Unicode"/>
              </a:rPr>
              <a:t>β</a:t>
            </a:r>
            <a:r>
              <a:rPr lang="en-US" sz="2000" baseline="-25000" dirty="0" err="1" smtClean="0">
                <a:solidFill>
                  <a:srgbClr val="404040"/>
                </a:solidFill>
              </a:rPr>
              <a:t>v</a:t>
            </a:r>
            <a:r>
              <a:rPr lang="en-US" sz="2000" dirty="0" smtClean="0">
                <a:solidFill>
                  <a:srgbClr val="404040"/>
                </a:solidFill>
              </a:rPr>
              <a:t> is the probability </a:t>
            </a:r>
            <a:r>
              <a:rPr lang="en-US" sz="2000" dirty="0">
                <a:solidFill>
                  <a:srgbClr val="404040"/>
                </a:solidFill>
              </a:rPr>
              <a:t>of user </a:t>
            </a:r>
            <a:r>
              <a:rPr lang="en-US" sz="2000" i="1" dirty="0">
                <a:solidFill>
                  <a:srgbClr val="404040"/>
                </a:solidFill>
              </a:rPr>
              <a:t>v </a:t>
            </a:r>
            <a:r>
              <a:rPr lang="en-US" sz="2000" dirty="0">
                <a:solidFill>
                  <a:srgbClr val="404040"/>
                </a:solidFill>
              </a:rPr>
              <a:t>promoting the </a:t>
            </a:r>
            <a:r>
              <a:rPr lang="en-US" sz="2000" dirty="0" smtClean="0">
                <a:solidFill>
                  <a:srgbClr val="404040"/>
                </a:solidFill>
              </a:rPr>
              <a:t>product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011747" y="2201579"/>
            <a:ext cx="415603" cy="196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NegProp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61879"/>
            <a:ext cx="5334000" cy="1475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62580" y="3021465"/>
            <a:ext cx="914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User </a:t>
            </a:r>
            <a:r>
              <a:rPr lang="en-US" i="1" dirty="0" smtClean="0">
                <a:solidFill>
                  <a:srgbClr val="404040"/>
                </a:solidFill>
              </a:rPr>
              <a:t>v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60158"/>
            <a:ext cx="1295400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620" y="2955558"/>
            <a:ext cx="153544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Active Friends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781" y="2766825"/>
            <a:ext cx="550859" cy="55085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8074926" y="2201579"/>
            <a:ext cx="415603" cy="196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60" y="4654380"/>
            <a:ext cx="2377620" cy="4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Product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07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solidFill>
                  <a:schemeClr val="accent1"/>
                </a:solidFill>
              </a:rPr>
              <a:t>Problem: </a:t>
            </a:r>
            <a:r>
              <a:rPr lang="en-US" sz="2800" dirty="0" smtClean="0"/>
              <a:t>Given a social network and product ratings, find </a:t>
            </a:r>
            <a:r>
              <a:rPr lang="en-US" sz="2800" i="1" dirty="0" smtClean="0"/>
              <a:t>k</a:t>
            </a:r>
            <a:r>
              <a:rPr lang="en-US" sz="2800" dirty="0" smtClean="0"/>
              <a:t> users such that by targeting them the expected spread (expected number of adopters) under the LT-C model is maximized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Problem is </a:t>
            </a:r>
            <a:r>
              <a:rPr lang="en-US" sz="2800" dirty="0" smtClean="0">
                <a:solidFill>
                  <a:srgbClr val="4F81BD"/>
                </a:solidFill>
              </a:rPr>
              <a:t>NP-hard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The spread function is </a:t>
            </a:r>
            <a:r>
              <a:rPr lang="en-US" sz="2800" dirty="0" smtClean="0">
                <a:solidFill>
                  <a:srgbClr val="4F81BD"/>
                </a:solidFill>
              </a:rPr>
              <a:t>monotone and </a:t>
            </a:r>
            <a:r>
              <a:rPr lang="en-US" sz="2800" dirty="0" err="1" smtClean="0">
                <a:solidFill>
                  <a:srgbClr val="4F81BD"/>
                </a:solidFill>
              </a:rPr>
              <a:t>submodular</a:t>
            </a:r>
            <a:r>
              <a:rPr lang="en-US" sz="2800" dirty="0" smtClean="0"/>
              <a:t> yielding a 1-1/e approximation to the optimal using a greedy approach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18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1457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330161" y="3860224"/>
            <a:ext cx="37112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C0504D"/>
                </a:solidFill>
                <a:ea typeface="+mj-ea"/>
                <a:cs typeface="+mj-cs"/>
              </a:rPr>
              <a:t>Data and </a:t>
            </a:r>
            <a:r>
              <a:rPr lang="en-US" sz="2800" dirty="0" smtClean="0">
                <a:solidFill>
                  <a:srgbClr val="C0504D"/>
                </a:solidFill>
                <a:ea typeface="+mj-ea"/>
                <a:cs typeface="+mj-cs"/>
              </a:rPr>
              <a:t>Parameters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Key Findings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0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7375" y="1933431"/>
            <a:ext cx="7670116" cy="2430135"/>
            <a:chOff x="29731430" y="6841219"/>
            <a:chExt cx="12161520" cy="3216180"/>
          </a:xfrm>
        </p:grpSpPr>
        <p:sp>
          <p:nvSpPr>
            <p:cNvPr id="9" name="AutoShape 695"/>
            <p:cNvSpPr>
              <a:spLocks noChangeArrowheads="1"/>
            </p:cNvSpPr>
            <p:nvPr/>
          </p:nvSpPr>
          <p:spPr bwMode="auto">
            <a:xfrm>
              <a:off x="29731430" y="9006048"/>
              <a:ext cx="12161520" cy="1051351"/>
            </a:xfrm>
            <a:prstGeom prst="roundRect">
              <a:avLst>
                <a:gd name="adj" fmla="val 16667"/>
              </a:avLst>
            </a:prstGeom>
            <a:solidFill>
              <a:srgbClr val="FFCC66">
                <a:alpha val="50000"/>
              </a:srgb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b="0">
                <a:latin typeface="Calibri"/>
                <a:ea typeface="Arial" charset="0"/>
                <a:cs typeface="Calibri"/>
              </a:endParaRPr>
            </a:p>
          </p:txBody>
        </p:sp>
        <p:sp>
          <p:nvSpPr>
            <p:cNvPr id="10" name="AutoShape 695"/>
            <p:cNvSpPr>
              <a:spLocks noChangeArrowheads="1"/>
            </p:cNvSpPr>
            <p:nvPr/>
          </p:nvSpPr>
          <p:spPr bwMode="auto">
            <a:xfrm>
              <a:off x="29731430" y="7920317"/>
              <a:ext cx="12161520" cy="103252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b="0">
                <a:latin typeface="Calibri"/>
                <a:ea typeface="Arial" charset="0"/>
                <a:cs typeface="Calibri"/>
              </a:endParaRPr>
            </a:p>
          </p:txBody>
        </p:sp>
        <p:sp>
          <p:nvSpPr>
            <p:cNvPr id="11" name="AutoShape 695"/>
            <p:cNvSpPr>
              <a:spLocks noChangeArrowheads="1"/>
            </p:cNvSpPr>
            <p:nvPr/>
          </p:nvSpPr>
          <p:spPr bwMode="auto">
            <a:xfrm>
              <a:off x="29731430" y="6841219"/>
              <a:ext cx="12161520" cy="103252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b="0">
                <a:latin typeface="Calibri"/>
                <a:ea typeface="Arial" charset="0"/>
                <a:cs typeface="Calibri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98792"/>
              </p:ext>
            </p:extLst>
          </p:nvPr>
        </p:nvGraphicFramePr>
        <p:xfrm>
          <a:off x="716413" y="1986127"/>
          <a:ext cx="7541079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7712"/>
                <a:gridCol w="936625"/>
                <a:gridCol w="1382628"/>
                <a:gridCol w="874114"/>
              </a:tblGrid>
              <a:tr h="23413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/>
                          <a:cs typeface="Calibri"/>
                        </a:rPr>
                        <a:t>Number of nodes</a:t>
                      </a:r>
                      <a:endParaRPr lang="en-US" sz="2000" b="0" dirty="0" smtClean="0">
                        <a:latin typeface="Calibri"/>
                        <a:ea typeface="Arial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/>
                          <a:cs typeface="Calibri"/>
                        </a:rPr>
                        <a:t>13K</a:t>
                      </a:r>
                      <a:endParaRPr lang="en-US" sz="20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/>
                          <a:cs typeface="Calibri"/>
                        </a:rPr>
                        <a:t>6040</a:t>
                      </a:r>
                      <a:endParaRPr lang="en-US" sz="20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/>
                          <a:cs typeface="Calibri"/>
                        </a:rPr>
                        <a:t>1892</a:t>
                      </a:r>
                      <a:endParaRPr lang="en-US" sz="20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33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Number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of e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dges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192.4K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209K*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25.4K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Number of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edges with non-zero weight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75.7K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154K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15.7K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3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Average degree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14.8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34.6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13.4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Number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of movies / artists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25K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3706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17.6K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1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Number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of ratings</a:t>
                      </a:r>
                      <a:endParaRPr lang="en-US" sz="2000" baseline="3000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1.84M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1M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259K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203" y="1610692"/>
            <a:ext cx="914400" cy="178989"/>
          </a:xfrm>
          <a:prstGeom prst="rect">
            <a:avLst/>
          </a:prstGeom>
        </p:spPr>
      </p:pic>
      <p:pic>
        <p:nvPicPr>
          <p:cNvPr id="14" name="Picture 13" descr="Screen Shot 2012-01-29 at 11.06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55" y="1536781"/>
            <a:ext cx="1029576" cy="295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894" y="1488548"/>
            <a:ext cx="1010597" cy="343603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65913" y="6372951"/>
            <a:ext cx="7139837" cy="430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1200" b="0" dirty="0" smtClean="0">
                <a:latin typeface="Calibri"/>
                <a:cs typeface="Calibri"/>
              </a:rPr>
              <a:t>*</a:t>
            </a:r>
            <a:r>
              <a:rPr lang="en-US" sz="1200" b="0" dirty="0" err="1" smtClean="0">
                <a:latin typeface="Calibri"/>
                <a:cs typeface="Calibri"/>
              </a:rPr>
              <a:t>Movielens</a:t>
            </a:r>
            <a:r>
              <a:rPr lang="en-US" sz="1200" b="0" dirty="0" smtClean="0">
                <a:latin typeface="Calibri"/>
                <a:cs typeface="Calibri"/>
              </a:rPr>
              <a:t> does not have an explicit social graph and we infer it from the ratings log, based on </a:t>
            </a:r>
            <a:r>
              <a:rPr lang="en-US" sz="1200" b="0" dirty="0" err="1" smtClean="0">
                <a:latin typeface="Calibri"/>
                <a:cs typeface="Calibri"/>
              </a:rPr>
              <a:t>Jaccard</a:t>
            </a:r>
            <a:r>
              <a:rPr lang="en-US" sz="1200" b="0" dirty="0" smtClean="0">
                <a:latin typeface="Calibri"/>
                <a:cs typeface="Calibri"/>
              </a:rPr>
              <a:t> similarity – in a recommender system, information/influence flows indirectly via recommendations.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375" y="4619625"/>
            <a:ext cx="76701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Flixster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dataset has 2.3M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ratings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of which 730K ratings are “want to see it” and 1.6M are “not interested”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ast.fm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has “loved” and “banned” songs </a:t>
            </a:r>
          </a:p>
        </p:txBody>
      </p:sp>
    </p:spTree>
    <p:extLst>
      <p:ext uri="{BB962C8B-B14F-4D97-AF65-F5344CB8AC3E}">
        <p14:creationId xmlns:p14="http://schemas.microsoft.com/office/powerpoint/2010/main" val="23892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5225</TotalTime>
  <Words>690</Words>
  <Application>Microsoft Macintosh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Maximizing Product Adoption in Social Networks</vt:lpstr>
      <vt:lpstr>Viral Marketing</vt:lpstr>
      <vt:lpstr>Previous Work</vt:lpstr>
      <vt:lpstr>Influence ⇏ Adoption</vt:lpstr>
      <vt:lpstr>Influence ⇏ Adoption</vt:lpstr>
      <vt:lpstr>Our Model (LT-C)</vt:lpstr>
      <vt:lpstr>Maximizing Product Adoption</vt:lpstr>
      <vt:lpstr>Evaluation</vt:lpstr>
      <vt:lpstr>Data</vt:lpstr>
      <vt:lpstr>Evaluation</vt:lpstr>
      <vt:lpstr>Spread Estimates</vt:lpstr>
      <vt:lpstr>Spread depends on product quality</vt:lpstr>
      <vt:lpstr>Different seeds for different products</vt:lpstr>
      <vt:lpstr>Key Takeaways</vt:lpstr>
      <vt:lpstr>Thanks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Product Adoption in Social Networks</dc:title>
  <dc:creator>Smriti Bhagat</dc:creator>
  <cp:lastModifiedBy>Amit Goyal</cp:lastModifiedBy>
  <cp:revision>69</cp:revision>
  <dcterms:created xsi:type="dcterms:W3CDTF">2012-01-27T18:58:02Z</dcterms:created>
  <dcterms:modified xsi:type="dcterms:W3CDTF">2012-10-03T07:47:36Z</dcterms:modified>
</cp:coreProperties>
</file>