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Microsoft_Equation1.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Microsoft_Equation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5" r:id="rId1"/>
  </p:sldMasterIdLst>
  <p:notesMasterIdLst>
    <p:notesMasterId r:id="rId42"/>
  </p:notesMasterIdLst>
  <p:handoutMasterIdLst>
    <p:handoutMasterId r:id="rId43"/>
  </p:handoutMasterIdLst>
  <p:sldIdLst>
    <p:sldId id="256" r:id="rId2"/>
    <p:sldId id="458" r:id="rId3"/>
    <p:sldId id="459" r:id="rId4"/>
    <p:sldId id="478" r:id="rId5"/>
    <p:sldId id="479" r:id="rId6"/>
    <p:sldId id="465" r:id="rId7"/>
    <p:sldId id="460" r:id="rId8"/>
    <p:sldId id="468" r:id="rId9"/>
    <p:sldId id="466" r:id="rId10"/>
    <p:sldId id="462" r:id="rId11"/>
    <p:sldId id="463" r:id="rId12"/>
    <p:sldId id="497" r:id="rId13"/>
    <p:sldId id="470" r:id="rId14"/>
    <p:sldId id="469" r:id="rId15"/>
    <p:sldId id="472" r:id="rId16"/>
    <p:sldId id="473" r:id="rId17"/>
    <p:sldId id="484" r:id="rId18"/>
    <p:sldId id="498" r:id="rId19"/>
    <p:sldId id="475" r:id="rId20"/>
    <p:sldId id="480" r:id="rId21"/>
    <p:sldId id="481" r:id="rId22"/>
    <p:sldId id="488" r:id="rId23"/>
    <p:sldId id="483" r:id="rId24"/>
    <p:sldId id="486" r:id="rId25"/>
    <p:sldId id="487" r:id="rId26"/>
    <p:sldId id="485" r:id="rId27"/>
    <p:sldId id="489" r:id="rId28"/>
    <p:sldId id="491" r:id="rId29"/>
    <p:sldId id="492" r:id="rId30"/>
    <p:sldId id="493" r:id="rId31"/>
    <p:sldId id="500" r:id="rId32"/>
    <p:sldId id="494" r:id="rId33"/>
    <p:sldId id="495" r:id="rId34"/>
    <p:sldId id="496" r:id="rId35"/>
    <p:sldId id="501" r:id="rId36"/>
    <p:sldId id="452" r:id="rId37"/>
    <p:sldId id="454" r:id="rId38"/>
    <p:sldId id="502" r:id="rId39"/>
    <p:sldId id="503" r:id="rId40"/>
    <p:sldId id="482" r:id="rId4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8031" autoAdjust="0"/>
    <p:restoredTop sz="81162" autoAdjust="0"/>
  </p:normalViewPr>
  <p:slideViewPr>
    <p:cSldViewPr>
      <p:cViewPr varScale="1">
        <p:scale>
          <a:sx n="70" d="100"/>
          <a:sy n="70" d="100"/>
        </p:scale>
        <p:origin x="-20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CA2F7-22AB-4B39-B886-D93352287E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E54CAD7-5C4D-4D41-86D2-C0A8E80DF93D}">
      <dgm:prSet phldrT="[Text]"/>
      <dgm:spPr/>
      <dgm:t>
        <a:bodyPr/>
        <a:lstStyle/>
        <a:p>
          <a:r>
            <a:rPr lang="en-CA" dirty="0" smtClean="0"/>
            <a:t>Recommender Systems</a:t>
          </a:r>
          <a:endParaRPr lang="en-US" dirty="0"/>
        </a:p>
      </dgm:t>
    </dgm:pt>
    <dgm:pt modelId="{925627D1-0BCF-4843-A8B6-3BC2A346B28F}" type="parTrans" cxnId="{BDA8C4DE-5D7F-4A6C-A57D-1C74BAE306DF}">
      <dgm:prSet/>
      <dgm:spPr/>
      <dgm:t>
        <a:bodyPr/>
        <a:lstStyle/>
        <a:p>
          <a:endParaRPr lang="en-US"/>
        </a:p>
      </dgm:t>
    </dgm:pt>
    <dgm:pt modelId="{D6C90677-D36F-4123-8454-D067E5FCDF18}" type="sibTrans" cxnId="{BDA8C4DE-5D7F-4A6C-A57D-1C74BAE306DF}">
      <dgm:prSet/>
      <dgm:spPr/>
      <dgm:t>
        <a:bodyPr/>
        <a:lstStyle/>
        <a:p>
          <a:endParaRPr lang="en-US"/>
        </a:p>
      </dgm:t>
    </dgm:pt>
    <dgm:pt modelId="{330F673E-1680-4963-84C2-D09CC6776284}" type="asst">
      <dgm:prSet phldrT="[Text]"/>
      <dgm:spPr/>
      <dgm:t>
        <a:bodyPr/>
        <a:lstStyle/>
        <a:p>
          <a:r>
            <a:rPr lang="en-CA" dirty="0" smtClean="0"/>
            <a:t>Content Based</a:t>
          </a:r>
          <a:endParaRPr lang="en-US" dirty="0"/>
        </a:p>
      </dgm:t>
    </dgm:pt>
    <dgm:pt modelId="{B75C0BA1-D162-45FC-A744-B24AF881749C}" type="parTrans" cxnId="{A1E3F693-500A-4E2A-A961-430AD47E37AC}">
      <dgm:prSet/>
      <dgm:spPr/>
      <dgm:t>
        <a:bodyPr/>
        <a:lstStyle/>
        <a:p>
          <a:endParaRPr lang="en-US"/>
        </a:p>
      </dgm:t>
    </dgm:pt>
    <dgm:pt modelId="{47173932-4635-4A3B-9C30-5E720F06E77E}" type="sibTrans" cxnId="{A1E3F693-500A-4E2A-A961-430AD47E37AC}">
      <dgm:prSet/>
      <dgm:spPr/>
      <dgm:t>
        <a:bodyPr/>
        <a:lstStyle/>
        <a:p>
          <a:endParaRPr lang="en-US"/>
        </a:p>
      </dgm:t>
    </dgm:pt>
    <dgm:pt modelId="{990482A9-DD2D-43C3-B74F-C5DA8F041F7C}" type="asst">
      <dgm:prSet phldrT="[Text]"/>
      <dgm:spPr/>
      <dgm:t>
        <a:bodyPr/>
        <a:lstStyle/>
        <a:p>
          <a:r>
            <a:rPr lang="en-CA" dirty="0" smtClean="0"/>
            <a:t>Collaborative Filtering</a:t>
          </a:r>
          <a:endParaRPr lang="en-US" dirty="0"/>
        </a:p>
      </dgm:t>
    </dgm:pt>
    <dgm:pt modelId="{0E0128D6-95A7-448D-BA11-E8EA2E1B0AC9}" type="parTrans" cxnId="{8A630F69-F2B0-4C2C-AAE3-7E9A5889AC57}">
      <dgm:prSet/>
      <dgm:spPr/>
      <dgm:t>
        <a:bodyPr/>
        <a:lstStyle/>
        <a:p>
          <a:endParaRPr lang="en-US"/>
        </a:p>
      </dgm:t>
    </dgm:pt>
    <dgm:pt modelId="{4728E63F-275F-4AC6-8D97-22B48255E23A}" type="sibTrans" cxnId="{8A630F69-F2B0-4C2C-AAE3-7E9A5889AC57}">
      <dgm:prSet/>
      <dgm:spPr/>
      <dgm:t>
        <a:bodyPr/>
        <a:lstStyle/>
        <a:p>
          <a:endParaRPr lang="en-US"/>
        </a:p>
      </dgm:t>
    </dgm:pt>
    <dgm:pt modelId="{FDEA0C9A-D3CB-4E38-8F43-761239DAF5A9}" type="asst">
      <dgm:prSet phldrT="[Text]"/>
      <dgm:spPr/>
      <dgm:t>
        <a:bodyPr/>
        <a:lstStyle/>
        <a:p>
          <a:r>
            <a:rPr lang="en-CA" dirty="0" smtClean="0"/>
            <a:t>Model Based</a:t>
          </a:r>
          <a:endParaRPr lang="en-US" dirty="0"/>
        </a:p>
      </dgm:t>
    </dgm:pt>
    <dgm:pt modelId="{163B541C-0315-4563-96AB-78D8F1BA3293}" type="parTrans" cxnId="{3F903DC2-CA59-4157-8297-58B0D8781907}">
      <dgm:prSet/>
      <dgm:spPr/>
      <dgm:t>
        <a:bodyPr/>
        <a:lstStyle/>
        <a:p>
          <a:endParaRPr lang="en-US"/>
        </a:p>
      </dgm:t>
    </dgm:pt>
    <dgm:pt modelId="{583194D1-1C1C-482D-8838-297280756E1E}" type="sibTrans" cxnId="{3F903DC2-CA59-4157-8297-58B0D8781907}">
      <dgm:prSet/>
      <dgm:spPr/>
      <dgm:t>
        <a:bodyPr/>
        <a:lstStyle/>
        <a:p>
          <a:endParaRPr lang="en-US"/>
        </a:p>
      </dgm:t>
    </dgm:pt>
    <dgm:pt modelId="{087037EF-D08D-4E5D-A55D-9099FCDF2D7A}" type="asst">
      <dgm:prSet phldrT="[Text]"/>
      <dgm:spPr/>
      <dgm:t>
        <a:bodyPr/>
        <a:lstStyle/>
        <a:p>
          <a:r>
            <a:rPr lang="en-CA" dirty="0" smtClean="0"/>
            <a:t>Memory Based</a:t>
          </a:r>
          <a:endParaRPr lang="en-US" dirty="0"/>
        </a:p>
      </dgm:t>
    </dgm:pt>
    <dgm:pt modelId="{244F4A48-6638-4A35-9FC8-6B657D7F6423}" type="parTrans" cxnId="{3CCF4E56-889D-40E7-9716-28222E0454FC}">
      <dgm:prSet/>
      <dgm:spPr/>
      <dgm:t>
        <a:bodyPr/>
        <a:lstStyle/>
        <a:p>
          <a:endParaRPr lang="en-US"/>
        </a:p>
      </dgm:t>
    </dgm:pt>
    <dgm:pt modelId="{1ED3A674-8299-4DF9-B113-5F68B6D3C4F7}" type="sibTrans" cxnId="{3CCF4E56-889D-40E7-9716-28222E0454FC}">
      <dgm:prSet/>
      <dgm:spPr/>
      <dgm:t>
        <a:bodyPr/>
        <a:lstStyle/>
        <a:p>
          <a:endParaRPr lang="en-US"/>
        </a:p>
      </dgm:t>
    </dgm:pt>
    <dgm:pt modelId="{6A364D12-D59E-4738-A8BD-0E1D54255CC5}" type="asst">
      <dgm:prSet phldrT="[Text]"/>
      <dgm:spPr/>
      <dgm:t>
        <a:bodyPr/>
        <a:lstStyle/>
        <a:p>
          <a:r>
            <a:rPr lang="en-CA" dirty="0" smtClean="0"/>
            <a:t>User-based</a:t>
          </a:r>
          <a:endParaRPr lang="en-US" dirty="0"/>
        </a:p>
      </dgm:t>
    </dgm:pt>
    <dgm:pt modelId="{EE43DD70-B93D-4A0A-9792-B4C75B655C2B}" type="parTrans" cxnId="{214971E2-6AAB-4790-967C-C50F4C38D6E0}">
      <dgm:prSet/>
      <dgm:spPr/>
      <dgm:t>
        <a:bodyPr/>
        <a:lstStyle/>
        <a:p>
          <a:endParaRPr lang="en-US"/>
        </a:p>
      </dgm:t>
    </dgm:pt>
    <dgm:pt modelId="{82FC66DE-8182-423E-BDD3-4218E9F7C365}" type="sibTrans" cxnId="{214971E2-6AAB-4790-967C-C50F4C38D6E0}">
      <dgm:prSet/>
      <dgm:spPr/>
      <dgm:t>
        <a:bodyPr/>
        <a:lstStyle/>
        <a:p>
          <a:endParaRPr lang="en-US"/>
        </a:p>
      </dgm:t>
    </dgm:pt>
    <dgm:pt modelId="{CEF89C36-DDB3-4310-A954-75313BF838D8}" type="asst">
      <dgm:prSet phldrT="[Text]"/>
      <dgm:spPr/>
      <dgm:t>
        <a:bodyPr/>
        <a:lstStyle/>
        <a:p>
          <a:r>
            <a:rPr lang="en-CA" dirty="0" smtClean="0"/>
            <a:t>Item-based</a:t>
          </a:r>
          <a:endParaRPr lang="en-US" dirty="0"/>
        </a:p>
      </dgm:t>
    </dgm:pt>
    <dgm:pt modelId="{16ED51DF-2E18-4B19-AFBC-46E6C6CC8641}" type="parTrans" cxnId="{1CBF5513-6276-435E-B03B-93FD388C8E8B}">
      <dgm:prSet/>
      <dgm:spPr/>
      <dgm:t>
        <a:bodyPr/>
        <a:lstStyle/>
        <a:p>
          <a:endParaRPr lang="en-US"/>
        </a:p>
      </dgm:t>
    </dgm:pt>
    <dgm:pt modelId="{8AC50768-3A94-4E62-A0A5-6FA47DB7ED8C}" type="sibTrans" cxnId="{1CBF5513-6276-435E-B03B-93FD388C8E8B}">
      <dgm:prSet/>
      <dgm:spPr/>
      <dgm:t>
        <a:bodyPr/>
        <a:lstStyle/>
        <a:p>
          <a:endParaRPr lang="en-US"/>
        </a:p>
      </dgm:t>
    </dgm:pt>
    <dgm:pt modelId="{81E8A97C-5BFA-0149-AB59-6617A03D8FBA}" type="asst">
      <dgm:prSet phldrT="[Text]"/>
      <dgm:spPr/>
      <dgm:t>
        <a:bodyPr/>
        <a:lstStyle/>
        <a:p>
          <a:r>
            <a:rPr lang="en-US" dirty="0" smtClean="0"/>
            <a:t>Matrix Factorization</a:t>
          </a:r>
          <a:endParaRPr lang="en-US" dirty="0"/>
        </a:p>
      </dgm:t>
    </dgm:pt>
    <dgm:pt modelId="{EE0918ED-A969-7C4C-B676-913CB64D9772}" type="parTrans" cxnId="{B7AAD2C9-65E1-474A-B9C3-FA52CBB551DC}">
      <dgm:prSet/>
      <dgm:spPr/>
      <dgm:t>
        <a:bodyPr/>
        <a:lstStyle/>
        <a:p>
          <a:endParaRPr lang="en-US"/>
        </a:p>
      </dgm:t>
    </dgm:pt>
    <dgm:pt modelId="{3F62B61F-BFE3-8F4F-BBB2-BF40E8E78EBE}" type="sibTrans" cxnId="{B7AAD2C9-65E1-474A-B9C3-FA52CBB551DC}">
      <dgm:prSet/>
      <dgm:spPr/>
      <dgm:t>
        <a:bodyPr/>
        <a:lstStyle/>
        <a:p>
          <a:endParaRPr lang="en-US"/>
        </a:p>
      </dgm:t>
    </dgm:pt>
    <dgm:pt modelId="{BE3ED7EF-BE0E-4C5D-AF1A-B71DF30553B7}" type="pres">
      <dgm:prSet presAssocID="{5F2CA2F7-22AB-4B39-B886-D93352287E26}" presName="hierChild1" presStyleCnt="0">
        <dgm:presLayoutVars>
          <dgm:orgChart val="1"/>
          <dgm:chPref val="1"/>
          <dgm:dir/>
          <dgm:animOne val="branch"/>
          <dgm:animLvl val="lvl"/>
          <dgm:resizeHandles/>
        </dgm:presLayoutVars>
      </dgm:prSet>
      <dgm:spPr/>
      <dgm:t>
        <a:bodyPr/>
        <a:lstStyle/>
        <a:p>
          <a:endParaRPr lang="en-US"/>
        </a:p>
      </dgm:t>
    </dgm:pt>
    <dgm:pt modelId="{046C8011-287D-4E24-9A4A-0C0D51E750A5}" type="pres">
      <dgm:prSet presAssocID="{CE54CAD7-5C4D-4D41-86D2-C0A8E80DF93D}" presName="hierRoot1" presStyleCnt="0">
        <dgm:presLayoutVars>
          <dgm:hierBranch val="init"/>
        </dgm:presLayoutVars>
      </dgm:prSet>
      <dgm:spPr/>
    </dgm:pt>
    <dgm:pt modelId="{D6C80077-9015-4F05-8E10-396A2B7737AB}" type="pres">
      <dgm:prSet presAssocID="{CE54CAD7-5C4D-4D41-86D2-C0A8E80DF93D}" presName="rootComposite1" presStyleCnt="0"/>
      <dgm:spPr/>
    </dgm:pt>
    <dgm:pt modelId="{426CD83D-1970-49F3-AE77-35134D2C3925}" type="pres">
      <dgm:prSet presAssocID="{CE54CAD7-5C4D-4D41-86D2-C0A8E80DF93D}" presName="rootText1" presStyleLbl="node0" presStyleIdx="0" presStyleCnt="1">
        <dgm:presLayoutVars>
          <dgm:chPref val="3"/>
        </dgm:presLayoutVars>
      </dgm:prSet>
      <dgm:spPr/>
      <dgm:t>
        <a:bodyPr/>
        <a:lstStyle/>
        <a:p>
          <a:endParaRPr lang="en-US"/>
        </a:p>
      </dgm:t>
    </dgm:pt>
    <dgm:pt modelId="{2933EACD-B16B-4048-B2BE-6DFA5F9AF019}" type="pres">
      <dgm:prSet presAssocID="{CE54CAD7-5C4D-4D41-86D2-C0A8E80DF93D}" presName="rootConnector1" presStyleLbl="node1" presStyleIdx="0" presStyleCnt="0"/>
      <dgm:spPr/>
      <dgm:t>
        <a:bodyPr/>
        <a:lstStyle/>
        <a:p>
          <a:endParaRPr lang="en-US"/>
        </a:p>
      </dgm:t>
    </dgm:pt>
    <dgm:pt modelId="{3B4CE7DA-69AE-4602-A74D-B52D0EDED466}" type="pres">
      <dgm:prSet presAssocID="{CE54CAD7-5C4D-4D41-86D2-C0A8E80DF93D}" presName="hierChild2" presStyleCnt="0"/>
      <dgm:spPr/>
    </dgm:pt>
    <dgm:pt modelId="{671C5F61-535A-4EE5-8DEF-CE97341D3EAB}" type="pres">
      <dgm:prSet presAssocID="{CE54CAD7-5C4D-4D41-86D2-C0A8E80DF93D}" presName="hierChild3" presStyleCnt="0"/>
      <dgm:spPr/>
    </dgm:pt>
    <dgm:pt modelId="{435B0118-0ACD-4F6D-A4FF-9EEA81DFF109}" type="pres">
      <dgm:prSet presAssocID="{B75C0BA1-D162-45FC-A744-B24AF881749C}" presName="Name111" presStyleLbl="parChTrans1D2" presStyleIdx="0" presStyleCnt="2"/>
      <dgm:spPr/>
      <dgm:t>
        <a:bodyPr/>
        <a:lstStyle/>
        <a:p>
          <a:endParaRPr lang="en-US"/>
        </a:p>
      </dgm:t>
    </dgm:pt>
    <dgm:pt modelId="{443781E2-6900-4433-9D07-C14AD51A6F83}" type="pres">
      <dgm:prSet presAssocID="{330F673E-1680-4963-84C2-D09CC6776284}" presName="hierRoot3" presStyleCnt="0">
        <dgm:presLayoutVars>
          <dgm:hierBranch val="init"/>
        </dgm:presLayoutVars>
      </dgm:prSet>
      <dgm:spPr/>
    </dgm:pt>
    <dgm:pt modelId="{6831BE16-DBA4-42AF-8EC3-75A5AE6935A7}" type="pres">
      <dgm:prSet presAssocID="{330F673E-1680-4963-84C2-D09CC6776284}" presName="rootComposite3" presStyleCnt="0"/>
      <dgm:spPr/>
    </dgm:pt>
    <dgm:pt modelId="{462517A1-7344-433B-8A23-4C449711EF2C}" type="pres">
      <dgm:prSet presAssocID="{330F673E-1680-4963-84C2-D09CC6776284}" presName="rootText3" presStyleLbl="asst1" presStyleIdx="0" presStyleCnt="7">
        <dgm:presLayoutVars>
          <dgm:chPref val="3"/>
        </dgm:presLayoutVars>
      </dgm:prSet>
      <dgm:spPr/>
      <dgm:t>
        <a:bodyPr/>
        <a:lstStyle/>
        <a:p>
          <a:endParaRPr lang="en-US"/>
        </a:p>
      </dgm:t>
    </dgm:pt>
    <dgm:pt modelId="{520DB390-9F85-4027-99FE-2A81E16E5833}" type="pres">
      <dgm:prSet presAssocID="{330F673E-1680-4963-84C2-D09CC6776284}" presName="rootConnector3" presStyleLbl="asst1" presStyleIdx="0" presStyleCnt="7"/>
      <dgm:spPr/>
      <dgm:t>
        <a:bodyPr/>
        <a:lstStyle/>
        <a:p>
          <a:endParaRPr lang="en-US"/>
        </a:p>
      </dgm:t>
    </dgm:pt>
    <dgm:pt modelId="{DFC1A2D2-A9AE-408F-9725-F74FAFD34633}" type="pres">
      <dgm:prSet presAssocID="{330F673E-1680-4963-84C2-D09CC6776284}" presName="hierChild6" presStyleCnt="0"/>
      <dgm:spPr/>
    </dgm:pt>
    <dgm:pt modelId="{4E47A48D-DB3A-42CE-B147-4BAFC49BAD1C}" type="pres">
      <dgm:prSet presAssocID="{330F673E-1680-4963-84C2-D09CC6776284}" presName="hierChild7" presStyleCnt="0"/>
      <dgm:spPr/>
    </dgm:pt>
    <dgm:pt modelId="{907FBFA5-44F5-4055-801F-273AA7725996}" type="pres">
      <dgm:prSet presAssocID="{0E0128D6-95A7-448D-BA11-E8EA2E1B0AC9}" presName="Name111" presStyleLbl="parChTrans1D2" presStyleIdx="1" presStyleCnt="2"/>
      <dgm:spPr/>
      <dgm:t>
        <a:bodyPr/>
        <a:lstStyle/>
        <a:p>
          <a:endParaRPr lang="en-US"/>
        </a:p>
      </dgm:t>
    </dgm:pt>
    <dgm:pt modelId="{63620031-23AC-42EC-ACF8-7B9DED2ACA55}" type="pres">
      <dgm:prSet presAssocID="{990482A9-DD2D-43C3-B74F-C5DA8F041F7C}" presName="hierRoot3" presStyleCnt="0">
        <dgm:presLayoutVars>
          <dgm:hierBranch val="init"/>
        </dgm:presLayoutVars>
      </dgm:prSet>
      <dgm:spPr/>
    </dgm:pt>
    <dgm:pt modelId="{EF222431-86A2-4275-985D-076EF352A3EE}" type="pres">
      <dgm:prSet presAssocID="{990482A9-DD2D-43C3-B74F-C5DA8F041F7C}" presName="rootComposite3" presStyleCnt="0"/>
      <dgm:spPr/>
    </dgm:pt>
    <dgm:pt modelId="{899E891D-4AA9-4612-8839-57C84D9AE208}" type="pres">
      <dgm:prSet presAssocID="{990482A9-DD2D-43C3-B74F-C5DA8F041F7C}" presName="rootText3" presStyleLbl="asst1" presStyleIdx="1" presStyleCnt="7">
        <dgm:presLayoutVars>
          <dgm:chPref val="3"/>
        </dgm:presLayoutVars>
      </dgm:prSet>
      <dgm:spPr/>
      <dgm:t>
        <a:bodyPr/>
        <a:lstStyle/>
        <a:p>
          <a:endParaRPr lang="en-US"/>
        </a:p>
      </dgm:t>
    </dgm:pt>
    <dgm:pt modelId="{01762472-8C4E-4672-95D1-5808A5075ACE}" type="pres">
      <dgm:prSet presAssocID="{990482A9-DD2D-43C3-B74F-C5DA8F041F7C}" presName="rootConnector3" presStyleLbl="asst1" presStyleIdx="1" presStyleCnt="7"/>
      <dgm:spPr/>
      <dgm:t>
        <a:bodyPr/>
        <a:lstStyle/>
        <a:p>
          <a:endParaRPr lang="en-US"/>
        </a:p>
      </dgm:t>
    </dgm:pt>
    <dgm:pt modelId="{D4B06684-06E7-4DEB-A4C0-A095DD1D8CE5}" type="pres">
      <dgm:prSet presAssocID="{990482A9-DD2D-43C3-B74F-C5DA8F041F7C}" presName="hierChild6" presStyleCnt="0"/>
      <dgm:spPr/>
    </dgm:pt>
    <dgm:pt modelId="{A2735AAA-F2EE-4ACA-B73E-4392C7107DB3}" type="pres">
      <dgm:prSet presAssocID="{990482A9-DD2D-43C3-B74F-C5DA8F041F7C}" presName="hierChild7" presStyleCnt="0"/>
      <dgm:spPr/>
    </dgm:pt>
    <dgm:pt modelId="{606F5088-09DD-4053-BA6C-11CD12FE98D8}" type="pres">
      <dgm:prSet presAssocID="{163B541C-0315-4563-96AB-78D8F1BA3293}" presName="Name111" presStyleLbl="parChTrans1D3" presStyleIdx="0" presStyleCnt="2"/>
      <dgm:spPr/>
      <dgm:t>
        <a:bodyPr/>
        <a:lstStyle/>
        <a:p>
          <a:endParaRPr lang="en-US"/>
        </a:p>
      </dgm:t>
    </dgm:pt>
    <dgm:pt modelId="{940A9072-EBFD-4457-A8B9-B93E8831356A}" type="pres">
      <dgm:prSet presAssocID="{FDEA0C9A-D3CB-4E38-8F43-761239DAF5A9}" presName="hierRoot3" presStyleCnt="0">
        <dgm:presLayoutVars>
          <dgm:hierBranch val="init"/>
        </dgm:presLayoutVars>
      </dgm:prSet>
      <dgm:spPr/>
    </dgm:pt>
    <dgm:pt modelId="{4C30F668-F66C-43B0-BB81-03DFFB216185}" type="pres">
      <dgm:prSet presAssocID="{FDEA0C9A-D3CB-4E38-8F43-761239DAF5A9}" presName="rootComposite3" presStyleCnt="0"/>
      <dgm:spPr/>
    </dgm:pt>
    <dgm:pt modelId="{96696C44-D7E9-4559-AB1F-470062E48CD0}" type="pres">
      <dgm:prSet presAssocID="{FDEA0C9A-D3CB-4E38-8F43-761239DAF5A9}" presName="rootText3" presStyleLbl="asst1" presStyleIdx="2" presStyleCnt="7">
        <dgm:presLayoutVars>
          <dgm:chPref val="3"/>
        </dgm:presLayoutVars>
      </dgm:prSet>
      <dgm:spPr/>
      <dgm:t>
        <a:bodyPr/>
        <a:lstStyle/>
        <a:p>
          <a:endParaRPr lang="en-US"/>
        </a:p>
      </dgm:t>
    </dgm:pt>
    <dgm:pt modelId="{F92CE6F3-ED1C-4A6F-B176-DACE799E3A02}" type="pres">
      <dgm:prSet presAssocID="{FDEA0C9A-D3CB-4E38-8F43-761239DAF5A9}" presName="rootConnector3" presStyleLbl="asst1" presStyleIdx="2" presStyleCnt="7"/>
      <dgm:spPr/>
      <dgm:t>
        <a:bodyPr/>
        <a:lstStyle/>
        <a:p>
          <a:endParaRPr lang="en-US"/>
        </a:p>
      </dgm:t>
    </dgm:pt>
    <dgm:pt modelId="{0D954558-7093-419C-9994-0998AA2B8736}" type="pres">
      <dgm:prSet presAssocID="{FDEA0C9A-D3CB-4E38-8F43-761239DAF5A9}" presName="hierChild6" presStyleCnt="0"/>
      <dgm:spPr/>
    </dgm:pt>
    <dgm:pt modelId="{21E96117-2840-4151-AFDB-7109C3D80035}" type="pres">
      <dgm:prSet presAssocID="{FDEA0C9A-D3CB-4E38-8F43-761239DAF5A9}" presName="hierChild7" presStyleCnt="0"/>
      <dgm:spPr/>
    </dgm:pt>
    <dgm:pt modelId="{1E1F0A7D-238C-BD42-BC61-2AC3DDFE0249}" type="pres">
      <dgm:prSet presAssocID="{EE0918ED-A969-7C4C-B676-913CB64D9772}" presName="Name111" presStyleLbl="parChTrans1D4" presStyleIdx="0" presStyleCnt="3"/>
      <dgm:spPr/>
    </dgm:pt>
    <dgm:pt modelId="{68ADF30A-324E-224F-B5AD-07A8B79A2625}" type="pres">
      <dgm:prSet presAssocID="{81E8A97C-5BFA-0149-AB59-6617A03D8FBA}" presName="hierRoot3" presStyleCnt="0">
        <dgm:presLayoutVars>
          <dgm:hierBranch val="init"/>
        </dgm:presLayoutVars>
      </dgm:prSet>
      <dgm:spPr/>
    </dgm:pt>
    <dgm:pt modelId="{002C5B66-6783-504A-9B1E-216207992BE3}" type="pres">
      <dgm:prSet presAssocID="{81E8A97C-5BFA-0149-AB59-6617A03D8FBA}" presName="rootComposite3" presStyleCnt="0"/>
      <dgm:spPr/>
    </dgm:pt>
    <dgm:pt modelId="{4D719EF5-34C4-F343-9152-CA061D0F21D3}" type="pres">
      <dgm:prSet presAssocID="{81E8A97C-5BFA-0149-AB59-6617A03D8FBA}" presName="rootText3" presStyleLbl="asst1" presStyleIdx="3" presStyleCnt="7">
        <dgm:presLayoutVars>
          <dgm:chPref val="3"/>
        </dgm:presLayoutVars>
      </dgm:prSet>
      <dgm:spPr/>
      <dgm:t>
        <a:bodyPr/>
        <a:lstStyle/>
        <a:p>
          <a:endParaRPr lang="en-US"/>
        </a:p>
      </dgm:t>
    </dgm:pt>
    <dgm:pt modelId="{FA1D1E67-BCCF-854D-B629-52CB53A87939}" type="pres">
      <dgm:prSet presAssocID="{81E8A97C-5BFA-0149-AB59-6617A03D8FBA}" presName="rootConnector3" presStyleLbl="asst1" presStyleIdx="3" presStyleCnt="7"/>
      <dgm:spPr/>
      <dgm:t>
        <a:bodyPr/>
        <a:lstStyle/>
        <a:p>
          <a:endParaRPr lang="en-US"/>
        </a:p>
      </dgm:t>
    </dgm:pt>
    <dgm:pt modelId="{68DD8A46-9358-0948-BDDB-A765D1A82B9E}" type="pres">
      <dgm:prSet presAssocID="{81E8A97C-5BFA-0149-AB59-6617A03D8FBA}" presName="hierChild6" presStyleCnt="0"/>
      <dgm:spPr/>
    </dgm:pt>
    <dgm:pt modelId="{49AF69D9-28B4-5C4A-979F-6B8613FD702C}" type="pres">
      <dgm:prSet presAssocID="{81E8A97C-5BFA-0149-AB59-6617A03D8FBA}" presName="hierChild7" presStyleCnt="0"/>
      <dgm:spPr/>
    </dgm:pt>
    <dgm:pt modelId="{128642DC-B230-43F6-9DF2-9A025FF8B0CC}" type="pres">
      <dgm:prSet presAssocID="{244F4A48-6638-4A35-9FC8-6B657D7F6423}" presName="Name111" presStyleLbl="parChTrans1D3" presStyleIdx="1" presStyleCnt="2"/>
      <dgm:spPr/>
      <dgm:t>
        <a:bodyPr/>
        <a:lstStyle/>
        <a:p>
          <a:endParaRPr lang="en-US"/>
        </a:p>
      </dgm:t>
    </dgm:pt>
    <dgm:pt modelId="{3E084A2D-78F8-4FDA-A9EB-353EE7626818}" type="pres">
      <dgm:prSet presAssocID="{087037EF-D08D-4E5D-A55D-9099FCDF2D7A}" presName="hierRoot3" presStyleCnt="0">
        <dgm:presLayoutVars>
          <dgm:hierBranch val="init"/>
        </dgm:presLayoutVars>
      </dgm:prSet>
      <dgm:spPr/>
    </dgm:pt>
    <dgm:pt modelId="{8192186C-1B4C-43B6-AF54-14D35156EABA}" type="pres">
      <dgm:prSet presAssocID="{087037EF-D08D-4E5D-A55D-9099FCDF2D7A}" presName="rootComposite3" presStyleCnt="0"/>
      <dgm:spPr/>
    </dgm:pt>
    <dgm:pt modelId="{737415B7-C66D-4F5C-9C15-B0B96DD0FF33}" type="pres">
      <dgm:prSet presAssocID="{087037EF-D08D-4E5D-A55D-9099FCDF2D7A}" presName="rootText3" presStyleLbl="asst1" presStyleIdx="4" presStyleCnt="7">
        <dgm:presLayoutVars>
          <dgm:chPref val="3"/>
        </dgm:presLayoutVars>
      </dgm:prSet>
      <dgm:spPr/>
      <dgm:t>
        <a:bodyPr/>
        <a:lstStyle/>
        <a:p>
          <a:endParaRPr lang="en-US"/>
        </a:p>
      </dgm:t>
    </dgm:pt>
    <dgm:pt modelId="{3BABFA35-8FAA-4AB0-82F9-16C7C2DF6303}" type="pres">
      <dgm:prSet presAssocID="{087037EF-D08D-4E5D-A55D-9099FCDF2D7A}" presName="rootConnector3" presStyleLbl="asst1" presStyleIdx="4" presStyleCnt="7"/>
      <dgm:spPr/>
      <dgm:t>
        <a:bodyPr/>
        <a:lstStyle/>
        <a:p>
          <a:endParaRPr lang="en-US"/>
        </a:p>
      </dgm:t>
    </dgm:pt>
    <dgm:pt modelId="{D99B80A1-A6B9-463C-8DD9-DEED429935A4}" type="pres">
      <dgm:prSet presAssocID="{087037EF-D08D-4E5D-A55D-9099FCDF2D7A}" presName="hierChild6" presStyleCnt="0"/>
      <dgm:spPr/>
    </dgm:pt>
    <dgm:pt modelId="{E02A210B-A4F3-4F00-95AA-5288A5774CFA}" type="pres">
      <dgm:prSet presAssocID="{087037EF-D08D-4E5D-A55D-9099FCDF2D7A}" presName="hierChild7" presStyleCnt="0"/>
      <dgm:spPr/>
    </dgm:pt>
    <dgm:pt modelId="{EBEFA0CC-73B9-4BFA-A219-C66CA65F24F8}" type="pres">
      <dgm:prSet presAssocID="{EE43DD70-B93D-4A0A-9792-B4C75B655C2B}" presName="Name111" presStyleLbl="parChTrans1D4" presStyleIdx="1" presStyleCnt="3"/>
      <dgm:spPr/>
      <dgm:t>
        <a:bodyPr/>
        <a:lstStyle/>
        <a:p>
          <a:endParaRPr lang="en-US"/>
        </a:p>
      </dgm:t>
    </dgm:pt>
    <dgm:pt modelId="{09EA02DD-4DDD-4AA2-9A1F-D17439DD4DE0}" type="pres">
      <dgm:prSet presAssocID="{6A364D12-D59E-4738-A8BD-0E1D54255CC5}" presName="hierRoot3" presStyleCnt="0">
        <dgm:presLayoutVars>
          <dgm:hierBranch val="init"/>
        </dgm:presLayoutVars>
      </dgm:prSet>
      <dgm:spPr/>
    </dgm:pt>
    <dgm:pt modelId="{B8F0BD03-1BD9-4DA9-9330-173C8D17D3EB}" type="pres">
      <dgm:prSet presAssocID="{6A364D12-D59E-4738-A8BD-0E1D54255CC5}" presName="rootComposite3" presStyleCnt="0"/>
      <dgm:spPr/>
    </dgm:pt>
    <dgm:pt modelId="{5694830B-01C2-4824-8B42-A940AEF80A44}" type="pres">
      <dgm:prSet presAssocID="{6A364D12-D59E-4738-A8BD-0E1D54255CC5}" presName="rootText3" presStyleLbl="asst1" presStyleIdx="5" presStyleCnt="7">
        <dgm:presLayoutVars>
          <dgm:chPref val="3"/>
        </dgm:presLayoutVars>
      </dgm:prSet>
      <dgm:spPr/>
      <dgm:t>
        <a:bodyPr/>
        <a:lstStyle/>
        <a:p>
          <a:endParaRPr lang="en-US"/>
        </a:p>
      </dgm:t>
    </dgm:pt>
    <dgm:pt modelId="{725EB01B-34EC-4E42-846F-30E2769CCC4B}" type="pres">
      <dgm:prSet presAssocID="{6A364D12-D59E-4738-A8BD-0E1D54255CC5}" presName="rootConnector3" presStyleLbl="asst1" presStyleIdx="5" presStyleCnt="7"/>
      <dgm:spPr/>
      <dgm:t>
        <a:bodyPr/>
        <a:lstStyle/>
        <a:p>
          <a:endParaRPr lang="en-US"/>
        </a:p>
      </dgm:t>
    </dgm:pt>
    <dgm:pt modelId="{A4349F30-9F86-457A-9D2F-A6A134F967B9}" type="pres">
      <dgm:prSet presAssocID="{6A364D12-D59E-4738-A8BD-0E1D54255CC5}" presName="hierChild6" presStyleCnt="0"/>
      <dgm:spPr/>
    </dgm:pt>
    <dgm:pt modelId="{50EEC90F-13F2-4A2D-8CA0-E9032A746381}" type="pres">
      <dgm:prSet presAssocID="{6A364D12-D59E-4738-A8BD-0E1D54255CC5}" presName="hierChild7" presStyleCnt="0"/>
      <dgm:spPr/>
    </dgm:pt>
    <dgm:pt modelId="{774F1464-BA4E-4DBB-A84B-7645D376846D}" type="pres">
      <dgm:prSet presAssocID="{16ED51DF-2E18-4B19-AFBC-46E6C6CC8641}" presName="Name111" presStyleLbl="parChTrans1D4" presStyleIdx="2" presStyleCnt="3"/>
      <dgm:spPr/>
      <dgm:t>
        <a:bodyPr/>
        <a:lstStyle/>
        <a:p>
          <a:endParaRPr lang="en-US"/>
        </a:p>
      </dgm:t>
    </dgm:pt>
    <dgm:pt modelId="{D6B9BC00-0C2C-47FD-B62B-6878EFEE22AF}" type="pres">
      <dgm:prSet presAssocID="{CEF89C36-DDB3-4310-A954-75313BF838D8}" presName="hierRoot3" presStyleCnt="0">
        <dgm:presLayoutVars>
          <dgm:hierBranch val="init"/>
        </dgm:presLayoutVars>
      </dgm:prSet>
      <dgm:spPr/>
    </dgm:pt>
    <dgm:pt modelId="{5F8674B6-C699-42E4-BBE2-2A422F7945A9}" type="pres">
      <dgm:prSet presAssocID="{CEF89C36-DDB3-4310-A954-75313BF838D8}" presName="rootComposite3" presStyleCnt="0"/>
      <dgm:spPr/>
    </dgm:pt>
    <dgm:pt modelId="{96C65D44-4D9D-4268-BEB0-BC6087421C58}" type="pres">
      <dgm:prSet presAssocID="{CEF89C36-DDB3-4310-A954-75313BF838D8}" presName="rootText3" presStyleLbl="asst1" presStyleIdx="6" presStyleCnt="7">
        <dgm:presLayoutVars>
          <dgm:chPref val="3"/>
        </dgm:presLayoutVars>
      </dgm:prSet>
      <dgm:spPr/>
      <dgm:t>
        <a:bodyPr/>
        <a:lstStyle/>
        <a:p>
          <a:endParaRPr lang="en-US"/>
        </a:p>
      </dgm:t>
    </dgm:pt>
    <dgm:pt modelId="{27D45271-3545-4602-B1AA-FE85529A673C}" type="pres">
      <dgm:prSet presAssocID="{CEF89C36-DDB3-4310-A954-75313BF838D8}" presName="rootConnector3" presStyleLbl="asst1" presStyleIdx="6" presStyleCnt="7"/>
      <dgm:spPr/>
      <dgm:t>
        <a:bodyPr/>
        <a:lstStyle/>
        <a:p>
          <a:endParaRPr lang="en-US"/>
        </a:p>
      </dgm:t>
    </dgm:pt>
    <dgm:pt modelId="{8C0A9920-F950-45A3-9A79-CA1E2C6E824F}" type="pres">
      <dgm:prSet presAssocID="{CEF89C36-DDB3-4310-A954-75313BF838D8}" presName="hierChild6" presStyleCnt="0"/>
      <dgm:spPr/>
    </dgm:pt>
    <dgm:pt modelId="{9CFBD41F-EC1E-407E-8A3C-BD8EBD497985}" type="pres">
      <dgm:prSet presAssocID="{CEF89C36-DDB3-4310-A954-75313BF838D8}" presName="hierChild7" presStyleCnt="0"/>
      <dgm:spPr/>
    </dgm:pt>
  </dgm:ptLst>
  <dgm:cxnLst>
    <dgm:cxn modelId="{709A3963-73FC-2B45-9895-7606A67B43B6}" type="presOf" srcId="{330F673E-1680-4963-84C2-D09CC6776284}" destId="{520DB390-9F85-4027-99FE-2A81E16E5833}" srcOrd="1" destOrd="0" presId="urn:microsoft.com/office/officeart/2005/8/layout/orgChart1"/>
    <dgm:cxn modelId="{B7AAD2C9-65E1-474A-B9C3-FA52CBB551DC}" srcId="{FDEA0C9A-D3CB-4E38-8F43-761239DAF5A9}" destId="{81E8A97C-5BFA-0149-AB59-6617A03D8FBA}" srcOrd="0" destOrd="0" parTransId="{EE0918ED-A969-7C4C-B676-913CB64D9772}" sibTransId="{3F62B61F-BFE3-8F4F-BBB2-BF40E8E78EBE}"/>
    <dgm:cxn modelId="{DBDE23CD-BE98-354E-89DE-188CE45FD4D7}" type="presOf" srcId="{087037EF-D08D-4E5D-A55D-9099FCDF2D7A}" destId="{3BABFA35-8FAA-4AB0-82F9-16C7C2DF6303}" srcOrd="1" destOrd="0" presId="urn:microsoft.com/office/officeart/2005/8/layout/orgChart1"/>
    <dgm:cxn modelId="{04D48F3F-68BB-4144-86E2-08A6FBAB6A93}" type="presOf" srcId="{330F673E-1680-4963-84C2-D09CC6776284}" destId="{462517A1-7344-433B-8A23-4C449711EF2C}" srcOrd="0" destOrd="0" presId="urn:microsoft.com/office/officeart/2005/8/layout/orgChart1"/>
    <dgm:cxn modelId="{3F903DC2-CA59-4157-8297-58B0D8781907}" srcId="{990482A9-DD2D-43C3-B74F-C5DA8F041F7C}" destId="{FDEA0C9A-D3CB-4E38-8F43-761239DAF5A9}" srcOrd="0" destOrd="0" parTransId="{163B541C-0315-4563-96AB-78D8F1BA3293}" sibTransId="{583194D1-1C1C-482D-8838-297280756E1E}"/>
    <dgm:cxn modelId="{289ED24D-C7DF-A047-85FD-5F33A14A909A}" type="presOf" srcId="{990482A9-DD2D-43C3-B74F-C5DA8F041F7C}" destId="{899E891D-4AA9-4612-8839-57C84D9AE208}" srcOrd="0" destOrd="0" presId="urn:microsoft.com/office/officeart/2005/8/layout/orgChart1"/>
    <dgm:cxn modelId="{68847420-C4A9-1648-BD62-893CC63E2855}" type="presOf" srcId="{087037EF-D08D-4E5D-A55D-9099FCDF2D7A}" destId="{737415B7-C66D-4F5C-9C15-B0B96DD0FF33}" srcOrd="0" destOrd="0" presId="urn:microsoft.com/office/officeart/2005/8/layout/orgChart1"/>
    <dgm:cxn modelId="{24A94B79-7AF7-8B42-89ED-23D51DBA583E}" type="presOf" srcId="{CEF89C36-DDB3-4310-A954-75313BF838D8}" destId="{27D45271-3545-4602-B1AA-FE85529A673C}" srcOrd="1" destOrd="0" presId="urn:microsoft.com/office/officeart/2005/8/layout/orgChart1"/>
    <dgm:cxn modelId="{1F9792FB-4F5B-7544-8C93-4C2305DCAE71}" type="presOf" srcId="{FDEA0C9A-D3CB-4E38-8F43-761239DAF5A9}" destId="{F92CE6F3-ED1C-4A6F-B176-DACE799E3A02}" srcOrd="1" destOrd="0" presId="urn:microsoft.com/office/officeart/2005/8/layout/orgChart1"/>
    <dgm:cxn modelId="{A3121C90-4F13-4E45-B7AF-4B579280AA9E}" type="presOf" srcId="{163B541C-0315-4563-96AB-78D8F1BA3293}" destId="{606F5088-09DD-4053-BA6C-11CD12FE98D8}" srcOrd="0" destOrd="0" presId="urn:microsoft.com/office/officeart/2005/8/layout/orgChart1"/>
    <dgm:cxn modelId="{8A630F69-F2B0-4C2C-AAE3-7E9A5889AC57}" srcId="{CE54CAD7-5C4D-4D41-86D2-C0A8E80DF93D}" destId="{990482A9-DD2D-43C3-B74F-C5DA8F041F7C}" srcOrd="1" destOrd="0" parTransId="{0E0128D6-95A7-448D-BA11-E8EA2E1B0AC9}" sibTransId="{4728E63F-275F-4AC6-8D97-22B48255E23A}"/>
    <dgm:cxn modelId="{CB01179E-0313-2F47-B1AF-1A3A6E145A5E}" type="presOf" srcId="{EE43DD70-B93D-4A0A-9792-B4C75B655C2B}" destId="{EBEFA0CC-73B9-4BFA-A219-C66CA65F24F8}" srcOrd="0" destOrd="0" presId="urn:microsoft.com/office/officeart/2005/8/layout/orgChart1"/>
    <dgm:cxn modelId="{401AC476-BDC8-4140-AB0D-36AC6454C3E7}" type="presOf" srcId="{6A364D12-D59E-4738-A8BD-0E1D54255CC5}" destId="{725EB01B-34EC-4E42-846F-30E2769CCC4B}" srcOrd="1" destOrd="0" presId="urn:microsoft.com/office/officeart/2005/8/layout/orgChart1"/>
    <dgm:cxn modelId="{9E70FA43-66DB-FB47-A63C-829059E1A7F9}" type="presOf" srcId="{EE0918ED-A969-7C4C-B676-913CB64D9772}" destId="{1E1F0A7D-238C-BD42-BC61-2AC3DDFE0249}" srcOrd="0" destOrd="0" presId="urn:microsoft.com/office/officeart/2005/8/layout/orgChart1"/>
    <dgm:cxn modelId="{DCE05F50-23D7-BC47-B3EB-E882E5337E1E}" type="presOf" srcId="{CE54CAD7-5C4D-4D41-86D2-C0A8E80DF93D}" destId="{2933EACD-B16B-4048-B2BE-6DFA5F9AF019}" srcOrd="1" destOrd="0" presId="urn:microsoft.com/office/officeart/2005/8/layout/orgChart1"/>
    <dgm:cxn modelId="{1CC2A4A0-65A4-5344-9CAA-2C5E61F853CB}" type="presOf" srcId="{CE54CAD7-5C4D-4D41-86D2-C0A8E80DF93D}" destId="{426CD83D-1970-49F3-AE77-35134D2C3925}" srcOrd="0" destOrd="0" presId="urn:microsoft.com/office/officeart/2005/8/layout/orgChart1"/>
    <dgm:cxn modelId="{0177EBBD-614C-EA40-AD24-F532ADAB1532}" type="presOf" srcId="{16ED51DF-2E18-4B19-AFBC-46E6C6CC8641}" destId="{774F1464-BA4E-4DBB-A84B-7645D376846D}" srcOrd="0" destOrd="0" presId="urn:microsoft.com/office/officeart/2005/8/layout/orgChart1"/>
    <dgm:cxn modelId="{30D897A1-A225-3F4F-801A-F9F7C2440AB2}" type="presOf" srcId="{244F4A48-6638-4A35-9FC8-6B657D7F6423}" destId="{128642DC-B230-43F6-9DF2-9A025FF8B0CC}" srcOrd="0" destOrd="0" presId="urn:microsoft.com/office/officeart/2005/8/layout/orgChart1"/>
    <dgm:cxn modelId="{1CBF5513-6276-435E-B03B-93FD388C8E8B}" srcId="{087037EF-D08D-4E5D-A55D-9099FCDF2D7A}" destId="{CEF89C36-DDB3-4310-A954-75313BF838D8}" srcOrd="1" destOrd="0" parTransId="{16ED51DF-2E18-4B19-AFBC-46E6C6CC8641}" sibTransId="{8AC50768-3A94-4E62-A0A5-6FA47DB7ED8C}"/>
    <dgm:cxn modelId="{A45875B1-EF4C-9D4E-8FF5-7287F3D2EB69}" type="presOf" srcId="{FDEA0C9A-D3CB-4E38-8F43-761239DAF5A9}" destId="{96696C44-D7E9-4559-AB1F-470062E48CD0}" srcOrd="0" destOrd="0" presId="urn:microsoft.com/office/officeart/2005/8/layout/orgChart1"/>
    <dgm:cxn modelId="{78824B05-51DF-B642-8F2B-AE84682ACCD0}" type="presOf" srcId="{0E0128D6-95A7-448D-BA11-E8EA2E1B0AC9}" destId="{907FBFA5-44F5-4055-801F-273AA7725996}" srcOrd="0" destOrd="0" presId="urn:microsoft.com/office/officeart/2005/8/layout/orgChart1"/>
    <dgm:cxn modelId="{C8FE5485-5710-FB41-A763-ACFFC82B9A68}" type="presOf" srcId="{B75C0BA1-D162-45FC-A744-B24AF881749C}" destId="{435B0118-0ACD-4F6D-A4FF-9EEA81DFF109}" srcOrd="0" destOrd="0" presId="urn:microsoft.com/office/officeart/2005/8/layout/orgChart1"/>
    <dgm:cxn modelId="{7BB6DF29-C664-4B4D-9907-6667769D8825}" type="presOf" srcId="{990482A9-DD2D-43C3-B74F-C5DA8F041F7C}" destId="{01762472-8C4E-4672-95D1-5808A5075ACE}" srcOrd="1" destOrd="0" presId="urn:microsoft.com/office/officeart/2005/8/layout/orgChart1"/>
    <dgm:cxn modelId="{BDA8C4DE-5D7F-4A6C-A57D-1C74BAE306DF}" srcId="{5F2CA2F7-22AB-4B39-B886-D93352287E26}" destId="{CE54CAD7-5C4D-4D41-86D2-C0A8E80DF93D}" srcOrd="0" destOrd="0" parTransId="{925627D1-0BCF-4843-A8B6-3BC2A346B28F}" sibTransId="{D6C90677-D36F-4123-8454-D067E5FCDF18}"/>
    <dgm:cxn modelId="{4FD32C5A-AB87-D34C-9CDE-17F684F4AB53}" type="presOf" srcId="{5F2CA2F7-22AB-4B39-B886-D93352287E26}" destId="{BE3ED7EF-BE0E-4C5D-AF1A-B71DF30553B7}" srcOrd="0" destOrd="0" presId="urn:microsoft.com/office/officeart/2005/8/layout/orgChart1"/>
    <dgm:cxn modelId="{7FE0BD83-AF03-954D-BD41-F19BB366A3B4}" type="presOf" srcId="{81E8A97C-5BFA-0149-AB59-6617A03D8FBA}" destId="{4D719EF5-34C4-F343-9152-CA061D0F21D3}" srcOrd="0" destOrd="0" presId="urn:microsoft.com/office/officeart/2005/8/layout/orgChart1"/>
    <dgm:cxn modelId="{89CBE11F-2861-2A4A-A46A-7491CC9FC6D6}" type="presOf" srcId="{CEF89C36-DDB3-4310-A954-75313BF838D8}" destId="{96C65D44-4D9D-4268-BEB0-BC6087421C58}" srcOrd="0" destOrd="0" presId="urn:microsoft.com/office/officeart/2005/8/layout/orgChart1"/>
    <dgm:cxn modelId="{214971E2-6AAB-4790-967C-C50F4C38D6E0}" srcId="{087037EF-D08D-4E5D-A55D-9099FCDF2D7A}" destId="{6A364D12-D59E-4738-A8BD-0E1D54255CC5}" srcOrd="0" destOrd="0" parTransId="{EE43DD70-B93D-4A0A-9792-B4C75B655C2B}" sibTransId="{82FC66DE-8182-423E-BDD3-4218E9F7C365}"/>
    <dgm:cxn modelId="{A1E3F693-500A-4E2A-A961-430AD47E37AC}" srcId="{CE54CAD7-5C4D-4D41-86D2-C0A8E80DF93D}" destId="{330F673E-1680-4963-84C2-D09CC6776284}" srcOrd="0" destOrd="0" parTransId="{B75C0BA1-D162-45FC-A744-B24AF881749C}" sibTransId="{47173932-4635-4A3B-9C30-5E720F06E77E}"/>
    <dgm:cxn modelId="{E6E10AB1-CA10-5C4D-A5D2-9B0A44036D14}" type="presOf" srcId="{81E8A97C-5BFA-0149-AB59-6617A03D8FBA}" destId="{FA1D1E67-BCCF-854D-B629-52CB53A87939}" srcOrd="1" destOrd="0" presId="urn:microsoft.com/office/officeart/2005/8/layout/orgChart1"/>
    <dgm:cxn modelId="{446F81BB-0778-E04F-87AF-CDC29E048F73}" type="presOf" srcId="{6A364D12-D59E-4738-A8BD-0E1D54255CC5}" destId="{5694830B-01C2-4824-8B42-A940AEF80A44}" srcOrd="0" destOrd="0" presId="urn:microsoft.com/office/officeart/2005/8/layout/orgChart1"/>
    <dgm:cxn modelId="{3CCF4E56-889D-40E7-9716-28222E0454FC}" srcId="{990482A9-DD2D-43C3-B74F-C5DA8F041F7C}" destId="{087037EF-D08D-4E5D-A55D-9099FCDF2D7A}" srcOrd="1" destOrd="0" parTransId="{244F4A48-6638-4A35-9FC8-6B657D7F6423}" sibTransId="{1ED3A674-8299-4DF9-B113-5F68B6D3C4F7}"/>
    <dgm:cxn modelId="{BDDE9F01-3E7C-DA44-974D-410DC780A897}" type="presParOf" srcId="{BE3ED7EF-BE0E-4C5D-AF1A-B71DF30553B7}" destId="{046C8011-287D-4E24-9A4A-0C0D51E750A5}" srcOrd="0" destOrd="0" presId="urn:microsoft.com/office/officeart/2005/8/layout/orgChart1"/>
    <dgm:cxn modelId="{20FBC207-1D4A-2748-8B48-D89FE2D6787B}" type="presParOf" srcId="{046C8011-287D-4E24-9A4A-0C0D51E750A5}" destId="{D6C80077-9015-4F05-8E10-396A2B7737AB}" srcOrd="0" destOrd="0" presId="urn:microsoft.com/office/officeart/2005/8/layout/orgChart1"/>
    <dgm:cxn modelId="{3FDFE2D0-05D1-F745-95FC-AFFAC07CF491}" type="presParOf" srcId="{D6C80077-9015-4F05-8E10-396A2B7737AB}" destId="{426CD83D-1970-49F3-AE77-35134D2C3925}" srcOrd="0" destOrd="0" presId="urn:microsoft.com/office/officeart/2005/8/layout/orgChart1"/>
    <dgm:cxn modelId="{C5A6A381-196A-C145-9D5F-F07B3C47A77E}" type="presParOf" srcId="{D6C80077-9015-4F05-8E10-396A2B7737AB}" destId="{2933EACD-B16B-4048-B2BE-6DFA5F9AF019}" srcOrd="1" destOrd="0" presId="urn:microsoft.com/office/officeart/2005/8/layout/orgChart1"/>
    <dgm:cxn modelId="{DAE6CF76-76C8-5843-894B-3D1FE99A7DAB}" type="presParOf" srcId="{046C8011-287D-4E24-9A4A-0C0D51E750A5}" destId="{3B4CE7DA-69AE-4602-A74D-B52D0EDED466}" srcOrd="1" destOrd="0" presId="urn:microsoft.com/office/officeart/2005/8/layout/orgChart1"/>
    <dgm:cxn modelId="{6C39CC03-2B52-914C-BEB4-6E81F205F33F}" type="presParOf" srcId="{046C8011-287D-4E24-9A4A-0C0D51E750A5}" destId="{671C5F61-535A-4EE5-8DEF-CE97341D3EAB}" srcOrd="2" destOrd="0" presId="urn:microsoft.com/office/officeart/2005/8/layout/orgChart1"/>
    <dgm:cxn modelId="{C3189E24-38E6-7245-975E-9CDDCC6BB5C9}" type="presParOf" srcId="{671C5F61-535A-4EE5-8DEF-CE97341D3EAB}" destId="{435B0118-0ACD-4F6D-A4FF-9EEA81DFF109}" srcOrd="0" destOrd="0" presId="urn:microsoft.com/office/officeart/2005/8/layout/orgChart1"/>
    <dgm:cxn modelId="{8E825868-A13E-134D-B3B8-F81557C64921}" type="presParOf" srcId="{671C5F61-535A-4EE5-8DEF-CE97341D3EAB}" destId="{443781E2-6900-4433-9D07-C14AD51A6F83}" srcOrd="1" destOrd="0" presId="urn:microsoft.com/office/officeart/2005/8/layout/orgChart1"/>
    <dgm:cxn modelId="{E1540B1A-8D7A-164E-9095-C5EE3F8CFC1E}" type="presParOf" srcId="{443781E2-6900-4433-9D07-C14AD51A6F83}" destId="{6831BE16-DBA4-42AF-8EC3-75A5AE6935A7}" srcOrd="0" destOrd="0" presId="urn:microsoft.com/office/officeart/2005/8/layout/orgChart1"/>
    <dgm:cxn modelId="{75D0C997-4845-7A4F-85D1-B786869B6FCB}" type="presParOf" srcId="{6831BE16-DBA4-42AF-8EC3-75A5AE6935A7}" destId="{462517A1-7344-433B-8A23-4C449711EF2C}" srcOrd="0" destOrd="0" presId="urn:microsoft.com/office/officeart/2005/8/layout/orgChart1"/>
    <dgm:cxn modelId="{DD8D30C7-FCF6-044E-AE44-F14DFA7F943C}" type="presParOf" srcId="{6831BE16-DBA4-42AF-8EC3-75A5AE6935A7}" destId="{520DB390-9F85-4027-99FE-2A81E16E5833}" srcOrd="1" destOrd="0" presId="urn:microsoft.com/office/officeart/2005/8/layout/orgChart1"/>
    <dgm:cxn modelId="{115121B9-C06D-9148-B25F-DAD2453953A4}" type="presParOf" srcId="{443781E2-6900-4433-9D07-C14AD51A6F83}" destId="{DFC1A2D2-A9AE-408F-9725-F74FAFD34633}" srcOrd="1" destOrd="0" presId="urn:microsoft.com/office/officeart/2005/8/layout/orgChart1"/>
    <dgm:cxn modelId="{29E077EF-23BE-EE47-89DE-27D848C3A7BC}" type="presParOf" srcId="{443781E2-6900-4433-9D07-C14AD51A6F83}" destId="{4E47A48D-DB3A-42CE-B147-4BAFC49BAD1C}" srcOrd="2" destOrd="0" presId="urn:microsoft.com/office/officeart/2005/8/layout/orgChart1"/>
    <dgm:cxn modelId="{2615D94F-368C-CA4C-B802-F7F98F5C00A8}" type="presParOf" srcId="{671C5F61-535A-4EE5-8DEF-CE97341D3EAB}" destId="{907FBFA5-44F5-4055-801F-273AA7725996}" srcOrd="2" destOrd="0" presId="urn:microsoft.com/office/officeart/2005/8/layout/orgChart1"/>
    <dgm:cxn modelId="{ADE9067C-AA0C-C64B-B675-5B6C354C8FFB}" type="presParOf" srcId="{671C5F61-535A-4EE5-8DEF-CE97341D3EAB}" destId="{63620031-23AC-42EC-ACF8-7B9DED2ACA55}" srcOrd="3" destOrd="0" presId="urn:microsoft.com/office/officeart/2005/8/layout/orgChart1"/>
    <dgm:cxn modelId="{B9E04E9B-9298-0840-B895-BAFFA33478CE}" type="presParOf" srcId="{63620031-23AC-42EC-ACF8-7B9DED2ACA55}" destId="{EF222431-86A2-4275-985D-076EF352A3EE}" srcOrd="0" destOrd="0" presId="urn:microsoft.com/office/officeart/2005/8/layout/orgChart1"/>
    <dgm:cxn modelId="{C3C2E43A-6DF5-EA49-AD53-BF579068A7A5}" type="presParOf" srcId="{EF222431-86A2-4275-985D-076EF352A3EE}" destId="{899E891D-4AA9-4612-8839-57C84D9AE208}" srcOrd="0" destOrd="0" presId="urn:microsoft.com/office/officeart/2005/8/layout/orgChart1"/>
    <dgm:cxn modelId="{A1B58DC0-5249-5D4F-89F4-DC5CD139BA57}" type="presParOf" srcId="{EF222431-86A2-4275-985D-076EF352A3EE}" destId="{01762472-8C4E-4672-95D1-5808A5075ACE}" srcOrd="1" destOrd="0" presId="urn:microsoft.com/office/officeart/2005/8/layout/orgChart1"/>
    <dgm:cxn modelId="{CDA7D638-BFC6-6345-8F8C-4DBC0004EA76}" type="presParOf" srcId="{63620031-23AC-42EC-ACF8-7B9DED2ACA55}" destId="{D4B06684-06E7-4DEB-A4C0-A095DD1D8CE5}" srcOrd="1" destOrd="0" presId="urn:microsoft.com/office/officeart/2005/8/layout/orgChart1"/>
    <dgm:cxn modelId="{758E18BA-C00A-3B42-A8BB-CB347898941C}" type="presParOf" srcId="{63620031-23AC-42EC-ACF8-7B9DED2ACA55}" destId="{A2735AAA-F2EE-4ACA-B73E-4392C7107DB3}" srcOrd="2" destOrd="0" presId="urn:microsoft.com/office/officeart/2005/8/layout/orgChart1"/>
    <dgm:cxn modelId="{3D2A1D10-64C5-9542-BA01-F0BC8C6170EC}" type="presParOf" srcId="{A2735AAA-F2EE-4ACA-B73E-4392C7107DB3}" destId="{606F5088-09DD-4053-BA6C-11CD12FE98D8}" srcOrd="0" destOrd="0" presId="urn:microsoft.com/office/officeart/2005/8/layout/orgChart1"/>
    <dgm:cxn modelId="{260EF5F0-703F-CD43-B01B-6012AD9ABAD1}" type="presParOf" srcId="{A2735AAA-F2EE-4ACA-B73E-4392C7107DB3}" destId="{940A9072-EBFD-4457-A8B9-B93E8831356A}" srcOrd="1" destOrd="0" presId="urn:microsoft.com/office/officeart/2005/8/layout/orgChart1"/>
    <dgm:cxn modelId="{5A1C9366-69C7-8040-A5C9-B83B43D8E185}" type="presParOf" srcId="{940A9072-EBFD-4457-A8B9-B93E8831356A}" destId="{4C30F668-F66C-43B0-BB81-03DFFB216185}" srcOrd="0" destOrd="0" presId="urn:microsoft.com/office/officeart/2005/8/layout/orgChart1"/>
    <dgm:cxn modelId="{87AE8765-AB8A-2549-9CF4-1C222AEC764B}" type="presParOf" srcId="{4C30F668-F66C-43B0-BB81-03DFFB216185}" destId="{96696C44-D7E9-4559-AB1F-470062E48CD0}" srcOrd="0" destOrd="0" presId="urn:microsoft.com/office/officeart/2005/8/layout/orgChart1"/>
    <dgm:cxn modelId="{52F61402-539A-ED45-93E3-B372697DFFD9}" type="presParOf" srcId="{4C30F668-F66C-43B0-BB81-03DFFB216185}" destId="{F92CE6F3-ED1C-4A6F-B176-DACE799E3A02}" srcOrd="1" destOrd="0" presId="urn:microsoft.com/office/officeart/2005/8/layout/orgChart1"/>
    <dgm:cxn modelId="{FFA7A511-BF58-3241-9036-306943A54C1B}" type="presParOf" srcId="{940A9072-EBFD-4457-A8B9-B93E8831356A}" destId="{0D954558-7093-419C-9994-0998AA2B8736}" srcOrd="1" destOrd="0" presId="urn:microsoft.com/office/officeart/2005/8/layout/orgChart1"/>
    <dgm:cxn modelId="{6AE05B08-229A-E943-858A-3767022BE826}" type="presParOf" srcId="{940A9072-EBFD-4457-A8B9-B93E8831356A}" destId="{21E96117-2840-4151-AFDB-7109C3D80035}" srcOrd="2" destOrd="0" presId="urn:microsoft.com/office/officeart/2005/8/layout/orgChart1"/>
    <dgm:cxn modelId="{F538664D-DE91-614D-8D70-05BF5CC3575E}" type="presParOf" srcId="{21E96117-2840-4151-AFDB-7109C3D80035}" destId="{1E1F0A7D-238C-BD42-BC61-2AC3DDFE0249}" srcOrd="0" destOrd="0" presId="urn:microsoft.com/office/officeart/2005/8/layout/orgChart1"/>
    <dgm:cxn modelId="{474286E0-11DD-0A40-AF74-1D648A6994DD}" type="presParOf" srcId="{21E96117-2840-4151-AFDB-7109C3D80035}" destId="{68ADF30A-324E-224F-B5AD-07A8B79A2625}" srcOrd="1" destOrd="0" presId="urn:microsoft.com/office/officeart/2005/8/layout/orgChart1"/>
    <dgm:cxn modelId="{48FFFFD4-AAF0-C448-866F-8CFE99E8E7F8}" type="presParOf" srcId="{68ADF30A-324E-224F-B5AD-07A8B79A2625}" destId="{002C5B66-6783-504A-9B1E-216207992BE3}" srcOrd="0" destOrd="0" presId="urn:microsoft.com/office/officeart/2005/8/layout/orgChart1"/>
    <dgm:cxn modelId="{68D2706D-5795-4C45-9108-B40A221DED1E}" type="presParOf" srcId="{002C5B66-6783-504A-9B1E-216207992BE3}" destId="{4D719EF5-34C4-F343-9152-CA061D0F21D3}" srcOrd="0" destOrd="0" presId="urn:microsoft.com/office/officeart/2005/8/layout/orgChart1"/>
    <dgm:cxn modelId="{46FC3BFD-AA51-DB4D-B80B-5900BFFD7008}" type="presParOf" srcId="{002C5B66-6783-504A-9B1E-216207992BE3}" destId="{FA1D1E67-BCCF-854D-B629-52CB53A87939}" srcOrd="1" destOrd="0" presId="urn:microsoft.com/office/officeart/2005/8/layout/orgChart1"/>
    <dgm:cxn modelId="{29C926AF-3CDB-204A-BCB0-CA897BCC166A}" type="presParOf" srcId="{68ADF30A-324E-224F-B5AD-07A8B79A2625}" destId="{68DD8A46-9358-0948-BDDB-A765D1A82B9E}" srcOrd="1" destOrd="0" presId="urn:microsoft.com/office/officeart/2005/8/layout/orgChart1"/>
    <dgm:cxn modelId="{7E14DD6E-6B6C-9F4A-924E-BDD44499A263}" type="presParOf" srcId="{68ADF30A-324E-224F-B5AD-07A8B79A2625}" destId="{49AF69D9-28B4-5C4A-979F-6B8613FD702C}" srcOrd="2" destOrd="0" presId="urn:microsoft.com/office/officeart/2005/8/layout/orgChart1"/>
    <dgm:cxn modelId="{EAC91330-ED60-9147-BA0C-781BEFA7D2CE}" type="presParOf" srcId="{A2735AAA-F2EE-4ACA-B73E-4392C7107DB3}" destId="{128642DC-B230-43F6-9DF2-9A025FF8B0CC}" srcOrd="2" destOrd="0" presId="urn:microsoft.com/office/officeart/2005/8/layout/orgChart1"/>
    <dgm:cxn modelId="{556A2632-9FF2-5E48-AF51-4AB08B02487F}" type="presParOf" srcId="{A2735AAA-F2EE-4ACA-B73E-4392C7107DB3}" destId="{3E084A2D-78F8-4FDA-A9EB-353EE7626818}" srcOrd="3" destOrd="0" presId="urn:microsoft.com/office/officeart/2005/8/layout/orgChart1"/>
    <dgm:cxn modelId="{94C1B298-4D96-AD43-ADA3-0C59C063D529}" type="presParOf" srcId="{3E084A2D-78F8-4FDA-A9EB-353EE7626818}" destId="{8192186C-1B4C-43B6-AF54-14D35156EABA}" srcOrd="0" destOrd="0" presId="urn:microsoft.com/office/officeart/2005/8/layout/orgChart1"/>
    <dgm:cxn modelId="{19970312-D254-AA44-9F4C-53FE69DB6B72}" type="presParOf" srcId="{8192186C-1B4C-43B6-AF54-14D35156EABA}" destId="{737415B7-C66D-4F5C-9C15-B0B96DD0FF33}" srcOrd="0" destOrd="0" presId="urn:microsoft.com/office/officeart/2005/8/layout/orgChart1"/>
    <dgm:cxn modelId="{E3C88815-5323-0A45-B5D7-3FA4887C3B74}" type="presParOf" srcId="{8192186C-1B4C-43B6-AF54-14D35156EABA}" destId="{3BABFA35-8FAA-4AB0-82F9-16C7C2DF6303}" srcOrd="1" destOrd="0" presId="urn:microsoft.com/office/officeart/2005/8/layout/orgChart1"/>
    <dgm:cxn modelId="{8DA31CF1-BC2B-9741-9B24-39667A726F0D}" type="presParOf" srcId="{3E084A2D-78F8-4FDA-A9EB-353EE7626818}" destId="{D99B80A1-A6B9-463C-8DD9-DEED429935A4}" srcOrd="1" destOrd="0" presId="urn:microsoft.com/office/officeart/2005/8/layout/orgChart1"/>
    <dgm:cxn modelId="{1201156D-C04F-8343-9A69-C43B35BE0A30}" type="presParOf" srcId="{3E084A2D-78F8-4FDA-A9EB-353EE7626818}" destId="{E02A210B-A4F3-4F00-95AA-5288A5774CFA}" srcOrd="2" destOrd="0" presId="urn:microsoft.com/office/officeart/2005/8/layout/orgChart1"/>
    <dgm:cxn modelId="{38F082E6-2326-134C-B4E5-2CE5C212FAD9}" type="presParOf" srcId="{E02A210B-A4F3-4F00-95AA-5288A5774CFA}" destId="{EBEFA0CC-73B9-4BFA-A219-C66CA65F24F8}" srcOrd="0" destOrd="0" presId="urn:microsoft.com/office/officeart/2005/8/layout/orgChart1"/>
    <dgm:cxn modelId="{D5733428-DDB6-8B44-A775-3453D4E42B32}" type="presParOf" srcId="{E02A210B-A4F3-4F00-95AA-5288A5774CFA}" destId="{09EA02DD-4DDD-4AA2-9A1F-D17439DD4DE0}" srcOrd="1" destOrd="0" presId="urn:microsoft.com/office/officeart/2005/8/layout/orgChart1"/>
    <dgm:cxn modelId="{E545BD15-3C8D-C74A-8F8E-5A4D984A947B}" type="presParOf" srcId="{09EA02DD-4DDD-4AA2-9A1F-D17439DD4DE0}" destId="{B8F0BD03-1BD9-4DA9-9330-173C8D17D3EB}" srcOrd="0" destOrd="0" presId="urn:microsoft.com/office/officeart/2005/8/layout/orgChart1"/>
    <dgm:cxn modelId="{73029F49-DFCC-2840-AAC0-5B82C30B95D7}" type="presParOf" srcId="{B8F0BD03-1BD9-4DA9-9330-173C8D17D3EB}" destId="{5694830B-01C2-4824-8B42-A940AEF80A44}" srcOrd="0" destOrd="0" presId="urn:microsoft.com/office/officeart/2005/8/layout/orgChart1"/>
    <dgm:cxn modelId="{A60789CC-1E07-AA4F-A4AD-0A906C60BA56}" type="presParOf" srcId="{B8F0BD03-1BD9-4DA9-9330-173C8D17D3EB}" destId="{725EB01B-34EC-4E42-846F-30E2769CCC4B}" srcOrd="1" destOrd="0" presId="urn:microsoft.com/office/officeart/2005/8/layout/orgChart1"/>
    <dgm:cxn modelId="{EFFB3675-1F38-284B-9741-0B764495FBDC}" type="presParOf" srcId="{09EA02DD-4DDD-4AA2-9A1F-D17439DD4DE0}" destId="{A4349F30-9F86-457A-9D2F-A6A134F967B9}" srcOrd="1" destOrd="0" presId="urn:microsoft.com/office/officeart/2005/8/layout/orgChart1"/>
    <dgm:cxn modelId="{960463D0-F6AA-BE41-AA5F-BAA8B51C9160}" type="presParOf" srcId="{09EA02DD-4DDD-4AA2-9A1F-D17439DD4DE0}" destId="{50EEC90F-13F2-4A2D-8CA0-E9032A746381}" srcOrd="2" destOrd="0" presId="urn:microsoft.com/office/officeart/2005/8/layout/orgChart1"/>
    <dgm:cxn modelId="{61141B75-D082-644C-A5DC-4737F18B132C}" type="presParOf" srcId="{E02A210B-A4F3-4F00-95AA-5288A5774CFA}" destId="{774F1464-BA4E-4DBB-A84B-7645D376846D}" srcOrd="2" destOrd="0" presId="urn:microsoft.com/office/officeart/2005/8/layout/orgChart1"/>
    <dgm:cxn modelId="{F4D3E6F1-A79F-9B44-AF58-42E07BA2B56A}" type="presParOf" srcId="{E02A210B-A4F3-4F00-95AA-5288A5774CFA}" destId="{D6B9BC00-0C2C-47FD-B62B-6878EFEE22AF}" srcOrd="3" destOrd="0" presId="urn:microsoft.com/office/officeart/2005/8/layout/orgChart1"/>
    <dgm:cxn modelId="{711900DC-D928-EE4C-AFCF-C7112BA2E4E6}" type="presParOf" srcId="{D6B9BC00-0C2C-47FD-B62B-6878EFEE22AF}" destId="{5F8674B6-C699-42E4-BBE2-2A422F7945A9}" srcOrd="0" destOrd="0" presId="urn:microsoft.com/office/officeart/2005/8/layout/orgChart1"/>
    <dgm:cxn modelId="{ACD00371-A50E-F64C-B4E6-6CB8895077A6}" type="presParOf" srcId="{5F8674B6-C699-42E4-BBE2-2A422F7945A9}" destId="{96C65D44-4D9D-4268-BEB0-BC6087421C58}" srcOrd="0" destOrd="0" presId="urn:microsoft.com/office/officeart/2005/8/layout/orgChart1"/>
    <dgm:cxn modelId="{B86302F1-F8C5-F44A-9934-6D1FA3DBA03F}" type="presParOf" srcId="{5F8674B6-C699-42E4-BBE2-2A422F7945A9}" destId="{27D45271-3545-4602-B1AA-FE85529A673C}" srcOrd="1" destOrd="0" presId="urn:microsoft.com/office/officeart/2005/8/layout/orgChart1"/>
    <dgm:cxn modelId="{5B4A8FD8-7BB0-F245-842C-E8ED3CA7D20C}" type="presParOf" srcId="{D6B9BC00-0C2C-47FD-B62B-6878EFEE22AF}" destId="{8C0A9920-F950-45A3-9A79-CA1E2C6E824F}" srcOrd="1" destOrd="0" presId="urn:microsoft.com/office/officeart/2005/8/layout/orgChart1"/>
    <dgm:cxn modelId="{8DA38D22-EDB2-294C-970D-1215E62CD050}" type="presParOf" srcId="{D6B9BC00-0C2C-47FD-B62B-6878EFEE22AF}" destId="{9CFBD41F-EC1E-407E-8A3C-BD8EBD49798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F1464-BA4E-4DBB-A84B-7645D376846D}">
      <dsp:nvSpPr>
        <dsp:cNvPr id="0" name=""/>
        <dsp:cNvSpPr/>
      </dsp:nvSpPr>
      <dsp:spPr>
        <a:xfrm>
          <a:off x="5287274" y="2640689"/>
          <a:ext cx="134294" cy="588336"/>
        </a:xfrm>
        <a:custGeom>
          <a:avLst/>
          <a:gdLst/>
          <a:ahLst/>
          <a:cxnLst/>
          <a:rect l="0" t="0" r="0" b="0"/>
          <a:pathLst>
            <a:path>
              <a:moveTo>
                <a:pt x="0" y="0"/>
              </a:moveTo>
              <a:lnTo>
                <a:pt x="0" y="588336"/>
              </a:lnTo>
              <a:lnTo>
                <a:pt x="134294" y="58833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EFA0CC-73B9-4BFA-A219-C66CA65F24F8}">
      <dsp:nvSpPr>
        <dsp:cNvPr id="0" name=""/>
        <dsp:cNvSpPr/>
      </dsp:nvSpPr>
      <dsp:spPr>
        <a:xfrm>
          <a:off x="5152980" y="2640689"/>
          <a:ext cx="134294" cy="588336"/>
        </a:xfrm>
        <a:custGeom>
          <a:avLst/>
          <a:gdLst/>
          <a:ahLst/>
          <a:cxnLst/>
          <a:rect l="0" t="0" r="0" b="0"/>
          <a:pathLst>
            <a:path>
              <a:moveTo>
                <a:pt x="134294" y="0"/>
              </a:moveTo>
              <a:lnTo>
                <a:pt x="134294" y="588336"/>
              </a:lnTo>
              <a:lnTo>
                <a:pt x="0" y="58833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642DC-B230-43F6-9DF2-9A025FF8B0CC}">
      <dsp:nvSpPr>
        <dsp:cNvPr id="0" name=""/>
        <dsp:cNvSpPr/>
      </dsp:nvSpPr>
      <dsp:spPr>
        <a:xfrm>
          <a:off x="3739694" y="1732605"/>
          <a:ext cx="908084" cy="588336"/>
        </a:xfrm>
        <a:custGeom>
          <a:avLst/>
          <a:gdLst/>
          <a:ahLst/>
          <a:cxnLst/>
          <a:rect l="0" t="0" r="0" b="0"/>
          <a:pathLst>
            <a:path>
              <a:moveTo>
                <a:pt x="0" y="0"/>
              </a:moveTo>
              <a:lnTo>
                <a:pt x="0" y="588336"/>
              </a:lnTo>
              <a:lnTo>
                <a:pt x="908084" y="58833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F0A7D-238C-BD42-BC61-2AC3DDFE0249}">
      <dsp:nvSpPr>
        <dsp:cNvPr id="0" name=""/>
        <dsp:cNvSpPr/>
      </dsp:nvSpPr>
      <dsp:spPr>
        <a:xfrm>
          <a:off x="2831610" y="2640689"/>
          <a:ext cx="134294" cy="588336"/>
        </a:xfrm>
        <a:custGeom>
          <a:avLst/>
          <a:gdLst/>
          <a:ahLst/>
          <a:cxnLst/>
          <a:rect l="0" t="0" r="0" b="0"/>
          <a:pathLst>
            <a:path>
              <a:moveTo>
                <a:pt x="134294" y="0"/>
              </a:moveTo>
              <a:lnTo>
                <a:pt x="134294" y="588336"/>
              </a:lnTo>
              <a:lnTo>
                <a:pt x="0" y="58833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F5088-09DD-4053-BA6C-11CD12FE98D8}">
      <dsp:nvSpPr>
        <dsp:cNvPr id="0" name=""/>
        <dsp:cNvSpPr/>
      </dsp:nvSpPr>
      <dsp:spPr>
        <a:xfrm>
          <a:off x="3605400" y="1732605"/>
          <a:ext cx="134294" cy="588336"/>
        </a:xfrm>
        <a:custGeom>
          <a:avLst/>
          <a:gdLst/>
          <a:ahLst/>
          <a:cxnLst/>
          <a:rect l="0" t="0" r="0" b="0"/>
          <a:pathLst>
            <a:path>
              <a:moveTo>
                <a:pt x="134294" y="0"/>
              </a:moveTo>
              <a:lnTo>
                <a:pt x="134294" y="588336"/>
              </a:lnTo>
              <a:lnTo>
                <a:pt x="0" y="58833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7FBFA5-44F5-4055-801F-273AA7725996}">
      <dsp:nvSpPr>
        <dsp:cNvPr id="0" name=""/>
        <dsp:cNvSpPr/>
      </dsp:nvSpPr>
      <dsp:spPr>
        <a:xfrm>
          <a:off x="1418325" y="824521"/>
          <a:ext cx="1681874" cy="588336"/>
        </a:xfrm>
        <a:custGeom>
          <a:avLst/>
          <a:gdLst/>
          <a:ahLst/>
          <a:cxnLst/>
          <a:rect l="0" t="0" r="0" b="0"/>
          <a:pathLst>
            <a:path>
              <a:moveTo>
                <a:pt x="0" y="0"/>
              </a:moveTo>
              <a:lnTo>
                <a:pt x="0" y="588336"/>
              </a:lnTo>
              <a:lnTo>
                <a:pt x="1681874" y="58833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5B0118-0ACD-4F6D-A4FF-9EEA81DFF109}">
      <dsp:nvSpPr>
        <dsp:cNvPr id="0" name=""/>
        <dsp:cNvSpPr/>
      </dsp:nvSpPr>
      <dsp:spPr>
        <a:xfrm>
          <a:off x="1284030" y="824521"/>
          <a:ext cx="134294" cy="588336"/>
        </a:xfrm>
        <a:custGeom>
          <a:avLst/>
          <a:gdLst/>
          <a:ahLst/>
          <a:cxnLst/>
          <a:rect l="0" t="0" r="0" b="0"/>
          <a:pathLst>
            <a:path>
              <a:moveTo>
                <a:pt x="134294" y="0"/>
              </a:moveTo>
              <a:lnTo>
                <a:pt x="134294" y="588336"/>
              </a:lnTo>
              <a:lnTo>
                <a:pt x="0" y="58833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6CD83D-1970-49F3-AE77-35134D2C3925}">
      <dsp:nvSpPr>
        <dsp:cNvPr id="0" name=""/>
        <dsp:cNvSpPr/>
      </dsp:nvSpPr>
      <dsp:spPr>
        <a:xfrm>
          <a:off x="778829" y="185025"/>
          <a:ext cx="1278991" cy="6394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Recommender Systems</a:t>
          </a:r>
          <a:endParaRPr lang="en-US" sz="1800" kern="1200" dirty="0"/>
        </a:p>
      </dsp:txBody>
      <dsp:txXfrm>
        <a:off x="778829" y="185025"/>
        <a:ext cx="1278991" cy="639495"/>
      </dsp:txXfrm>
    </dsp:sp>
    <dsp:sp modelId="{462517A1-7344-433B-8A23-4C449711EF2C}">
      <dsp:nvSpPr>
        <dsp:cNvPr id="0" name=""/>
        <dsp:cNvSpPr/>
      </dsp:nvSpPr>
      <dsp:spPr>
        <a:xfrm>
          <a:off x="5039" y="1093110"/>
          <a:ext cx="1278991" cy="6394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Content Based</a:t>
          </a:r>
          <a:endParaRPr lang="en-US" sz="1800" kern="1200" dirty="0"/>
        </a:p>
      </dsp:txBody>
      <dsp:txXfrm>
        <a:off x="5039" y="1093110"/>
        <a:ext cx="1278991" cy="639495"/>
      </dsp:txXfrm>
    </dsp:sp>
    <dsp:sp modelId="{899E891D-4AA9-4612-8839-57C84D9AE208}">
      <dsp:nvSpPr>
        <dsp:cNvPr id="0" name=""/>
        <dsp:cNvSpPr/>
      </dsp:nvSpPr>
      <dsp:spPr>
        <a:xfrm>
          <a:off x="3100199" y="1093110"/>
          <a:ext cx="1278991" cy="6394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Collaborative Filtering</a:t>
          </a:r>
          <a:endParaRPr lang="en-US" sz="1800" kern="1200" dirty="0"/>
        </a:p>
      </dsp:txBody>
      <dsp:txXfrm>
        <a:off x="3100199" y="1093110"/>
        <a:ext cx="1278991" cy="639495"/>
      </dsp:txXfrm>
    </dsp:sp>
    <dsp:sp modelId="{96696C44-D7E9-4559-AB1F-470062E48CD0}">
      <dsp:nvSpPr>
        <dsp:cNvPr id="0" name=""/>
        <dsp:cNvSpPr/>
      </dsp:nvSpPr>
      <dsp:spPr>
        <a:xfrm>
          <a:off x="2326409" y="2001194"/>
          <a:ext cx="1278991" cy="6394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Model Based</a:t>
          </a:r>
          <a:endParaRPr lang="en-US" sz="1800" kern="1200" dirty="0"/>
        </a:p>
      </dsp:txBody>
      <dsp:txXfrm>
        <a:off x="2326409" y="2001194"/>
        <a:ext cx="1278991" cy="639495"/>
      </dsp:txXfrm>
    </dsp:sp>
    <dsp:sp modelId="{4D719EF5-34C4-F343-9152-CA061D0F21D3}">
      <dsp:nvSpPr>
        <dsp:cNvPr id="0" name=""/>
        <dsp:cNvSpPr/>
      </dsp:nvSpPr>
      <dsp:spPr>
        <a:xfrm>
          <a:off x="1552619" y="2909278"/>
          <a:ext cx="1278991" cy="6394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Matrix Factorization</a:t>
          </a:r>
          <a:endParaRPr lang="en-US" sz="1800" kern="1200" dirty="0"/>
        </a:p>
      </dsp:txBody>
      <dsp:txXfrm>
        <a:off x="1552619" y="2909278"/>
        <a:ext cx="1278991" cy="639495"/>
      </dsp:txXfrm>
    </dsp:sp>
    <dsp:sp modelId="{737415B7-C66D-4F5C-9C15-B0B96DD0FF33}">
      <dsp:nvSpPr>
        <dsp:cNvPr id="0" name=""/>
        <dsp:cNvSpPr/>
      </dsp:nvSpPr>
      <dsp:spPr>
        <a:xfrm>
          <a:off x="4647779" y="2001194"/>
          <a:ext cx="1278991" cy="6394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Memory Based</a:t>
          </a:r>
          <a:endParaRPr lang="en-US" sz="1800" kern="1200" dirty="0"/>
        </a:p>
      </dsp:txBody>
      <dsp:txXfrm>
        <a:off x="4647779" y="2001194"/>
        <a:ext cx="1278991" cy="639495"/>
      </dsp:txXfrm>
    </dsp:sp>
    <dsp:sp modelId="{5694830B-01C2-4824-8B42-A940AEF80A44}">
      <dsp:nvSpPr>
        <dsp:cNvPr id="0" name=""/>
        <dsp:cNvSpPr/>
      </dsp:nvSpPr>
      <dsp:spPr>
        <a:xfrm>
          <a:off x="3873989" y="2909278"/>
          <a:ext cx="1278991" cy="6394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User-based</a:t>
          </a:r>
          <a:endParaRPr lang="en-US" sz="1800" kern="1200" dirty="0"/>
        </a:p>
      </dsp:txBody>
      <dsp:txXfrm>
        <a:off x="3873989" y="2909278"/>
        <a:ext cx="1278991" cy="639495"/>
      </dsp:txXfrm>
    </dsp:sp>
    <dsp:sp modelId="{96C65D44-4D9D-4268-BEB0-BC6087421C58}">
      <dsp:nvSpPr>
        <dsp:cNvPr id="0" name=""/>
        <dsp:cNvSpPr/>
      </dsp:nvSpPr>
      <dsp:spPr>
        <a:xfrm>
          <a:off x="5421569" y="2909278"/>
          <a:ext cx="1278991" cy="6394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Item-based</a:t>
          </a:r>
          <a:endParaRPr lang="en-US" sz="1800" kern="1200" dirty="0"/>
        </a:p>
      </dsp:txBody>
      <dsp:txXfrm>
        <a:off x="5421569" y="2909278"/>
        <a:ext cx="1278991" cy="6394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20BDD3A6-B0B7-40B7-A20E-72650B878BFD}" type="datetimeFigureOut">
              <a:rPr lang="en-CA" smtClean="0"/>
              <a:pPr/>
              <a:t>12-08-10</a:t>
            </a:fld>
            <a:endParaRPr lang="en-CA"/>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4E412BB8-ECB5-4C8F-A702-B1A9FD50EFF5}" type="slidenum">
              <a:rPr lang="en-CA" smtClean="0"/>
              <a:pPr/>
              <a:t>‹#›</a:t>
            </a:fld>
            <a:endParaRPr lang="en-CA"/>
          </a:p>
        </p:txBody>
      </p:sp>
    </p:spTree>
    <p:extLst>
      <p:ext uri="{BB962C8B-B14F-4D97-AF65-F5344CB8AC3E}">
        <p14:creationId xmlns:p14="http://schemas.microsoft.com/office/powerpoint/2010/main" val="159455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8F5CA1C-109F-44A1-A6D7-BC0E6884472E}" type="datetimeFigureOut">
              <a:rPr lang="en-CA" smtClean="0"/>
              <a:pPr/>
              <a:t>12-08-10</a:t>
            </a:fld>
            <a:endParaRPr lang="en-CA"/>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CA"/>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CA"/>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41AFCC5-8804-4C71-AC3A-D88BA613D5A0}" type="slidenum">
              <a:rPr lang="en-CA" smtClean="0"/>
              <a:pPr/>
              <a:t>‹#›</a:t>
            </a:fld>
            <a:endParaRPr lang="en-CA"/>
          </a:p>
        </p:txBody>
      </p:sp>
    </p:spTree>
    <p:extLst>
      <p:ext uri="{BB962C8B-B14F-4D97-AF65-F5344CB8AC3E}">
        <p14:creationId xmlns:p14="http://schemas.microsoft.com/office/powerpoint/2010/main" val="353575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Hello</a:t>
            </a:r>
            <a:r>
              <a:rPr lang="en-CA" baseline="0" dirty="0" smtClean="0"/>
              <a:t> everyone. I am Amit </a:t>
            </a:r>
            <a:r>
              <a:rPr lang="en-CA" baseline="0" dirty="0" smtClean="0"/>
              <a:t>Goyal from UBC. </a:t>
            </a:r>
            <a:r>
              <a:rPr lang="en-CA" dirty="0" smtClean="0"/>
              <a:t>This </a:t>
            </a:r>
            <a:r>
              <a:rPr lang="en-CA" dirty="0" smtClean="0"/>
              <a:t>is a joint work with </a:t>
            </a:r>
            <a:r>
              <a:rPr lang="en-CA" dirty="0" smtClean="0"/>
              <a:t>my</a:t>
            </a:r>
            <a:r>
              <a:rPr lang="en-CA" baseline="0" dirty="0" smtClean="0"/>
              <a:t> advisor Prof</a:t>
            </a:r>
            <a:r>
              <a:rPr lang="en-CA" baseline="0" dirty="0" smtClean="0"/>
              <a:t>. Laks Lakshmanan. </a:t>
            </a:r>
            <a:r>
              <a:rPr lang="en-CA" baseline="0" dirty="0" smtClean="0"/>
              <a:t>In this paper, we propose a novel problem that we call RecMax.</a:t>
            </a:r>
          </a:p>
        </p:txBody>
      </p:sp>
      <p:sp>
        <p:nvSpPr>
          <p:cNvPr id="4" name="Slide Number Placeholder 3"/>
          <p:cNvSpPr>
            <a:spLocks noGrp="1"/>
          </p:cNvSpPr>
          <p:nvPr>
            <p:ph type="sldNum" sz="quarter" idx="10"/>
          </p:nvPr>
        </p:nvSpPr>
        <p:spPr/>
        <p:txBody>
          <a:bodyPr/>
          <a:lstStyle/>
          <a:p>
            <a:fld id="{E41AFCC5-8804-4C71-AC3A-D88BA613D5A0}"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Most-Central heuristic, we pick the users who are </a:t>
            </a:r>
            <a:r>
              <a:rPr lang="en-US" baseline="0" smtClean="0"/>
              <a:t>most central </a:t>
            </a:r>
            <a:endParaRPr lang="en-US"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21</a:t>
            </a:fld>
            <a:endParaRPr lang="en-CA"/>
          </a:p>
        </p:txBody>
      </p:sp>
    </p:spTree>
    <p:extLst>
      <p:ext uri="{BB962C8B-B14F-4D97-AF65-F5344CB8AC3E}">
        <p14:creationId xmlns:p14="http://schemas.microsoft.com/office/powerpoint/2010/main" val="36536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Recommender Systems need no introduction. They are everywhere. Here are some examples</a:t>
            </a:r>
            <a:r>
              <a:rPr lang="en-US" baseline="0" dirty="0" smtClean="0"/>
              <a:t> – Netflix, Amazon, </a:t>
            </a:r>
            <a:r>
              <a:rPr lang="en-US" baseline="0" dirty="0" err="1" smtClean="0"/>
              <a:t>Last.fm</a:t>
            </a:r>
            <a:r>
              <a:rPr lang="en-US" baseline="0" dirty="0" smtClean="0"/>
              <a:t> . </a:t>
            </a:r>
            <a:r>
              <a:rPr lang="en-US" baseline="0" dirty="0" err="1" smtClean="0"/>
              <a:t>Youtube</a:t>
            </a:r>
            <a:r>
              <a:rPr lang="en-US" baseline="0" dirty="0" smtClean="0"/>
              <a:t> and so on .. Even social network platforms like </a:t>
            </a:r>
            <a:r>
              <a:rPr lang="en-US" baseline="0" dirty="0" err="1" smtClean="0"/>
              <a:t>facebook</a:t>
            </a:r>
            <a:r>
              <a:rPr lang="en-US" baseline="0" dirty="0" smtClean="0"/>
              <a:t>, linked in and twitter have many features that are based on RS. </a:t>
            </a:r>
            <a:endParaRPr lang="en-US"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2</a:t>
            </a:fld>
            <a:endParaRPr lang="en-CA"/>
          </a:p>
        </p:txBody>
      </p:sp>
    </p:spTree>
    <p:extLst>
      <p:ext uri="{BB962C8B-B14F-4D97-AF65-F5344CB8AC3E}">
        <p14:creationId xmlns:p14="http://schemas.microsoft.com/office/powerpoint/2010/main" val="48180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particular, consider an item in a RS. Some users may rate the item .. lets call them seed users. Because of the ratings by the seed users, the item may be recommended to some other users in the system – due to the underlying RS mechanism – like User Based, Item Based, Matrix Factorization etc.</a:t>
            </a:r>
          </a:p>
          <a:p>
            <a:endParaRPr lang="en-US" baseline="0" dirty="0" smtClean="0"/>
          </a:p>
          <a:p>
            <a:r>
              <a:rPr lang="en-US" baseline="0" dirty="0" smtClean="0"/>
              <a:t>Thus, the information about the new item, in a way, flows from the seed users to the these other users. </a:t>
            </a:r>
          </a:p>
          <a:p>
            <a:endParaRPr lang="en-US" baseline="0" dirty="0" smtClean="0"/>
          </a:p>
          <a:p>
            <a:r>
              <a:rPr lang="en-US" baseline="0" dirty="0" smtClean="0"/>
              <a:t>The question RecMax asks is : can we strategically select the seed users?</a:t>
            </a:r>
            <a:endParaRPr lang="en-US"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4</a:t>
            </a:fld>
            <a:endParaRPr lang="en-CA"/>
          </a:p>
        </p:txBody>
      </p:sp>
    </p:spTree>
    <p:extLst>
      <p:ext uri="{BB962C8B-B14F-4D97-AF65-F5344CB8AC3E}">
        <p14:creationId xmlns:p14="http://schemas.microsoft.com/office/powerpoint/2010/main" val="52352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particular, select</a:t>
            </a:r>
            <a:r>
              <a:rPr lang="en-US" baseline="0" dirty="0" smtClean="0"/>
              <a:t> k seed users </a:t>
            </a:r>
            <a:r>
              <a:rPr lang="en-US" baseline="0" dirty="0" err="1" smtClean="0"/>
              <a:t>s.t.</a:t>
            </a:r>
            <a:r>
              <a:rPr lang="en-US" baseline="0" dirty="0" smtClean="0"/>
              <a:t> if they …. </a:t>
            </a:r>
            <a:endParaRPr lang="en-US"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5</a:t>
            </a:fld>
            <a:endParaRPr lang="en-CA"/>
          </a:p>
        </p:txBody>
      </p:sp>
    </p:spTree>
    <p:extLst>
      <p:ext uri="{BB962C8B-B14F-4D97-AF65-F5344CB8AC3E}">
        <p14:creationId xmlns:p14="http://schemas.microsoft.com/office/powerpoint/2010/main" val="167697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we formalize the problem stmt. For a</a:t>
            </a:r>
            <a:r>
              <a:rPr lang="en-US" baseline="0" dirty="0" smtClean="0"/>
              <a:t> user v, we show here, the recommendation list for him .. On left side, we have the list of recommendations .. like Harry Potter, American Pie </a:t>
            </a:r>
            <a:r>
              <a:rPr lang="en-US" baseline="0" dirty="0" err="1" smtClean="0"/>
              <a:t>etc</a:t>
            </a:r>
            <a:r>
              <a:rPr lang="en-US" baseline="0" dirty="0" smtClean="0"/>
              <a:t> .. These recommendations are generated after the system estimate expected rating the user v might provide to various items. For example, the system predicts that user v will provide rating 4.8 to the movie Harry Potter. Similarly, v will provide rating 3.2 to the movie Dark Knight. The top items are then recommended to the user v. Let l be the number of items that are recommended to v. </a:t>
            </a:r>
          </a:p>
          <a:p>
            <a:r>
              <a:rPr lang="en-US" baseline="0" dirty="0" smtClean="0"/>
              <a:t>Expected rating of the last item is 3.2 here .. we call it rating threshold of the user v. </a:t>
            </a:r>
          </a:p>
          <a:p>
            <a:r>
              <a:rPr lang="en-US" baseline="0" dirty="0" smtClean="0"/>
              <a:t>If the expected rating R(</a:t>
            </a:r>
            <a:r>
              <a:rPr lang="en-US" baseline="0" dirty="0" err="1" smtClean="0"/>
              <a:t>v,i</a:t>
            </a:r>
            <a:r>
              <a:rPr lang="en-US" baseline="0" dirty="0" smtClean="0"/>
              <a:t>) of a new item is more than the rating threshold, then the item will be recommended to the user. </a:t>
            </a:r>
          </a:p>
          <a:p>
            <a:r>
              <a:rPr lang="en-US" baseline="0" dirty="0" smtClean="0"/>
              <a:t>Objective function f is defined as the number of users to whom the item is recommended. </a:t>
            </a:r>
          </a:p>
          <a:p>
            <a:r>
              <a:rPr lang="en-US" baseline="0" dirty="0" smtClean="0"/>
              <a:t>Goal of </a:t>
            </a:r>
            <a:r>
              <a:rPr lang="en-US" baseline="0" dirty="0" err="1" smtClean="0"/>
              <a:t>recmax</a:t>
            </a:r>
            <a:r>
              <a:rPr lang="en-US" baseline="0" dirty="0" smtClean="0"/>
              <a:t> is to find a seed set S such that the hit score f(S) is maximized.</a:t>
            </a:r>
            <a:endParaRPr lang="en-US"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6</a:t>
            </a:fld>
            <a:endParaRPr lang="en-CA"/>
          </a:p>
        </p:txBody>
      </p:sp>
    </p:spTree>
    <p:extLst>
      <p:ext uri="{BB962C8B-B14F-4D97-AF65-F5344CB8AC3E}">
        <p14:creationId xmlns:p14="http://schemas.microsoft.com/office/powerpoint/2010/main" val="345394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study the </a:t>
            </a:r>
            <a:r>
              <a:rPr lang="en-US" dirty="0" err="1" smtClean="0"/>
              <a:t>recmax</a:t>
            </a:r>
            <a:r>
              <a:rPr lang="en-US" dirty="0" smtClean="0"/>
              <a:t> problem, we examine</a:t>
            </a:r>
            <a:r>
              <a:rPr lang="en-US" baseline="0" dirty="0" smtClean="0"/>
              <a:t> whether seeding helps through preliminary experiments. The dataset we show in this plot is </a:t>
            </a:r>
            <a:r>
              <a:rPr lang="en-US" baseline="0" dirty="0" err="1" smtClean="0"/>
              <a:t>Movielens</a:t>
            </a:r>
            <a:r>
              <a:rPr lang="en-US" baseline="0" dirty="0" smtClean="0"/>
              <a:t>. And the RS mechanism is User-based. The similarity function among users is based on Pearson Correlation .. and the seeds are picked randomly. </a:t>
            </a:r>
          </a:p>
          <a:p>
            <a:endParaRPr lang="en-US" baseline="0" dirty="0" smtClean="0"/>
          </a:p>
          <a:p>
            <a:r>
              <a:rPr lang="en-US" baseline="0" dirty="0" smtClean="0"/>
              <a:t>On X-axis we have the seed set size and on Y-axis, we have the hit score .. recall that the hit score is the number of users to whom the product is recommended. This plot shows that seeding indeed does help. The hit score curve resembles the classic sigmoid curve. That is, if enough seeding is allowed, we can achieve impressive hit score, even if the seeds are picked randomly. For example, a budget of 500 can get a hit score of 5091 ..</a:t>
            </a:r>
            <a:endParaRPr lang="en-US"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10</a:t>
            </a:fld>
            <a:endParaRPr lang="en-CA"/>
          </a:p>
        </p:txBody>
      </p:sp>
    </p:spTree>
    <p:extLst>
      <p:ext uri="{BB962C8B-B14F-4D97-AF65-F5344CB8AC3E}">
        <p14:creationId xmlns:p14="http://schemas.microsoft.com/office/powerpoint/2010/main" val="1768608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preliminary</a:t>
            </a:r>
            <a:r>
              <a:rPr lang="en-US" baseline="0" dirty="0" smtClean="0"/>
              <a:t> experiments inspire us to dig deeper in the problem of RecMax – both theoretically and empirically, which we do next. </a:t>
            </a:r>
            <a:endParaRPr lang="en-US"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12</a:t>
            </a:fld>
            <a:endParaRPr lang="en-CA"/>
          </a:p>
        </p:txBody>
      </p:sp>
    </p:spTree>
    <p:extLst>
      <p:ext uri="{BB962C8B-B14F-4D97-AF65-F5344CB8AC3E}">
        <p14:creationId xmlns:p14="http://schemas.microsoft.com/office/powerpoint/2010/main" val="2802240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perform thorough theoretical analysis. We have two key results.</a:t>
            </a:r>
            <a:endParaRPr lang="en-US"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13</a:t>
            </a:fld>
            <a:endParaRPr lang="en-CA"/>
          </a:p>
        </p:txBody>
      </p:sp>
    </p:spTree>
    <p:extLst>
      <p:ext uri="{BB962C8B-B14F-4D97-AF65-F5344CB8AC3E}">
        <p14:creationId xmlns:p14="http://schemas.microsoft.com/office/powerpoint/2010/main" val="221393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 why is RecMax</a:t>
            </a:r>
            <a:r>
              <a:rPr lang="en-US" baseline="0" dirty="0" smtClean="0"/>
              <a:t> such a hard problem. We don’t present formal proofs here .. but provide intuitions. We introduce a helped problem – MEP – find a set .. </a:t>
            </a:r>
          </a:p>
          <a:p>
            <a:endParaRPr lang="en-US" baseline="0" dirty="0" smtClean="0"/>
          </a:p>
          <a:p>
            <a:r>
              <a:rPr lang="en-US" baseline="0" dirty="0" smtClean="0"/>
              <a:t>Consider this example. Nodes {B,C} …</a:t>
            </a:r>
            <a:endParaRPr lang="en-US" dirty="0"/>
          </a:p>
        </p:txBody>
      </p:sp>
      <p:sp>
        <p:nvSpPr>
          <p:cNvPr id="4" name="Slide Number Placeholder 3"/>
          <p:cNvSpPr>
            <a:spLocks noGrp="1"/>
          </p:cNvSpPr>
          <p:nvPr>
            <p:ph type="sldNum" sz="quarter" idx="10"/>
          </p:nvPr>
        </p:nvSpPr>
        <p:spPr/>
        <p:txBody>
          <a:bodyPr/>
          <a:lstStyle/>
          <a:p>
            <a:fld id="{E41AFCC5-8804-4C71-AC3A-D88BA613D5A0}" type="slidenum">
              <a:rPr lang="en-CA" smtClean="0"/>
              <a:pPr/>
              <a:t>14</a:t>
            </a:fld>
            <a:endParaRPr lang="en-CA"/>
          </a:p>
        </p:txBody>
      </p:sp>
    </p:spTree>
    <p:extLst>
      <p:ext uri="{BB962C8B-B14F-4D97-AF65-F5344CB8AC3E}">
        <p14:creationId xmlns:p14="http://schemas.microsoft.com/office/powerpoint/2010/main" val="17943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99F670D-2806-44C1-8D8B-D4C74D65A519}" type="datetime1">
              <a:rPr lang="en-US" smtClean="0"/>
              <a:pPr/>
              <a:t>12-08-10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3F3DB-0BE7-43EE-9388-C054128B4AC9}" type="datetime1">
              <a:rPr lang="en-US" smtClean="0"/>
              <a:pPr/>
              <a:t>12-08-10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437CEE4-5B1B-44DB-A983-C5E9F9D54B7D}" type="datetime1">
              <a:rPr lang="en-US" smtClean="0"/>
              <a:pPr/>
              <a:t>12-08-10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46F50A-9AE1-46E3-BEE4-182BC9F7C3C4}" type="datetime1">
              <a:rPr lang="en-US" smtClean="0"/>
              <a:pPr/>
              <a:t>12-08-10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8231667-3CD1-4B12-A334-D5CE2130A886}" type="datetime1">
              <a:rPr lang="en-US" smtClean="0"/>
              <a:pPr/>
              <a:t>12-08-10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E47D81F-0070-4E5C-BC9B-B20ED6811AD1}" type="datetime1">
              <a:rPr lang="en-US" smtClean="0"/>
              <a:pPr/>
              <a:t>12-08-10</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0CD24FA-8485-4162-8364-F2D5FC761740}" type="datetime1">
              <a:rPr lang="en-US" smtClean="0"/>
              <a:pPr/>
              <a:t>12-08-10</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3FFAC2-2E35-49E3-82A3-A4A64AD8DA3A}" type="datetime1">
              <a:rPr lang="en-US" smtClean="0"/>
              <a:pPr/>
              <a:t>12-08-10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5B840-3219-46EB-9BB6-8BF966715331}" type="datetime1">
              <a:rPr lang="en-US" smtClean="0"/>
              <a:pPr/>
              <a:t>12-08-10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662F42E-4349-43C1-B101-42E644856D9F}" type="datetime1">
              <a:rPr lang="en-US" smtClean="0"/>
              <a:pPr/>
              <a:t>12-08-10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419119E-906E-473D-8E24-C45B3BF4D8CD}" type="datetime1">
              <a:rPr lang="en-US" smtClean="0"/>
              <a:pPr/>
              <a:t>12-08-10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32C4FAC-57E8-45BC-9C07-B00A2839B831}" type="datetime1">
              <a:rPr lang="en-US" smtClean="0"/>
              <a:pPr/>
              <a:t>12-08-10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quation2.bin"/><Relationship Id="rId5"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1.bin"/><Relationship Id="rId5"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rmAutofit/>
          </a:bodyPr>
          <a:lstStyle/>
          <a:p>
            <a:r>
              <a:rPr lang="en-CA" dirty="0" err="1" smtClean="0"/>
              <a:t>Amit</a:t>
            </a:r>
            <a:r>
              <a:rPr lang="en-CA" dirty="0" smtClean="0"/>
              <a:t> </a:t>
            </a:r>
            <a:r>
              <a:rPr lang="en-CA" dirty="0" err="1" smtClean="0"/>
              <a:t>Goyal</a:t>
            </a:r>
            <a:endParaRPr lang="en-CA" dirty="0" smtClean="0"/>
          </a:p>
          <a:p>
            <a:r>
              <a:rPr lang="en-CA" dirty="0" smtClean="0"/>
              <a:t>Laks V. S. Lakshmanan</a:t>
            </a:r>
          </a:p>
          <a:p>
            <a:endParaRPr lang="en-CA" dirty="0" smtClean="0"/>
          </a:p>
        </p:txBody>
      </p:sp>
      <p:sp>
        <p:nvSpPr>
          <p:cNvPr id="2" name="Title 1"/>
          <p:cNvSpPr>
            <a:spLocks noGrp="1"/>
          </p:cNvSpPr>
          <p:nvPr>
            <p:ph type="title"/>
          </p:nvPr>
        </p:nvSpPr>
        <p:spPr/>
        <p:txBody>
          <a:bodyPr>
            <a:noAutofit/>
          </a:bodyPr>
          <a:lstStyle/>
          <a:p>
            <a:r>
              <a:rPr lang="en-US" sz="3200" dirty="0" err="1" smtClean="0">
                <a:solidFill>
                  <a:srgbClr val="002060"/>
                </a:solidFill>
              </a:rPr>
              <a:t>RecMax</a:t>
            </a:r>
            <a:r>
              <a:rPr lang="en-US" sz="3200" dirty="0" smtClean="0">
                <a:solidFill>
                  <a:srgbClr val="002060"/>
                </a:solidFill>
              </a:rPr>
              <a:t>: Exploiting Recommender Systems for Fun and Profit</a:t>
            </a:r>
            <a:endParaRPr lang="en-CA" sz="3200" dirty="0">
              <a:solidFill>
                <a:srgbClr val="002060"/>
              </a:solidFill>
            </a:endParaRPr>
          </a:p>
        </p:txBody>
      </p:sp>
      <p:pic>
        <p:nvPicPr>
          <p:cNvPr id="4" name="Picture 4"/>
          <p:cNvPicPr>
            <a:picLocks noChangeAspect="1" noChangeArrowheads="1"/>
          </p:cNvPicPr>
          <p:nvPr/>
        </p:nvPicPr>
        <p:blipFill>
          <a:blip r:embed="rId3" cstate="print"/>
          <a:srcRect/>
          <a:stretch>
            <a:fillRect/>
          </a:stretch>
        </p:blipFill>
        <p:spPr bwMode="auto">
          <a:xfrm>
            <a:off x="152400" y="5562600"/>
            <a:ext cx="862013" cy="1152525"/>
          </a:xfrm>
          <a:prstGeom prst="rect">
            <a:avLst/>
          </a:prstGeom>
          <a:noFill/>
          <a:ln w="9525">
            <a:noFill/>
            <a:miter lim="800000"/>
            <a:headEnd/>
            <a:tailEnd/>
          </a:ln>
        </p:spPr>
      </p:pic>
      <p:sp>
        <p:nvSpPr>
          <p:cNvPr id="10" name="TextBox 9"/>
          <p:cNvSpPr txBox="1"/>
          <p:nvPr/>
        </p:nvSpPr>
        <p:spPr>
          <a:xfrm>
            <a:off x="1143000" y="5562600"/>
            <a:ext cx="3751155" cy="461665"/>
          </a:xfrm>
          <a:prstGeom prst="rect">
            <a:avLst/>
          </a:prstGeom>
          <a:noFill/>
        </p:spPr>
        <p:txBody>
          <a:bodyPr wrap="none" rtlCol="0">
            <a:spAutoFit/>
          </a:bodyPr>
          <a:lstStyle/>
          <a:p>
            <a:r>
              <a:rPr lang="en-CA" sz="2400" dirty="0" smtClean="0"/>
              <a:t>University of British Columbia</a:t>
            </a:r>
            <a:endParaRPr lang="en-CA" sz="2400" dirty="0"/>
          </a:p>
        </p:txBody>
      </p:sp>
      <p:sp>
        <p:nvSpPr>
          <p:cNvPr id="11" name="TextBox 10"/>
          <p:cNvSpPr txBox="1"/>
          <p:nvPr/>
        </p:nvSpPr>
        <p:spPr>
          <a:xfrm>
            <a:off x="5996022" y="6396335"/>
            <a:ext cx="3147978" cy="461665"/>
          </a:xfrm>
          <a:prstGeom prst="rect">
            <a:avLst/>
          </a:prstGeom>
          <a:noFill/>
        </p:spPr>
        <p:txBody>
          <a:bodyPr wrap="none" rtlCol="0">
            <a:spAutoFit/>
          </a:bodyPr>
          <a:lstStyle/>
          <a:p>
            <a:r>
              <a:rPr lang="en-CA" sz="2400" dirty="0" smtClean="0"/>
              <a:t>http://cs.ubc.ca/~goyal</a:t>
            </a:r>
            <a:endParaRPr lang="en-CA"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Seeding Help?</a:t>
            </a:r>
            <a:endParaRPr lang="en-US" dirty="0"/>
          </a:p>
        </p:txBody>
      </p:sp>
      <p:sp>
        <p:nvSpPr>
          <p:cNvPr id="8" name="Content Placeholder 7"/>
          <p:cNvSpPr>
            <a:spLocks noGrp="1"/>
          </p:cNvSpPr>
          <p:nvPr>
            <p:ph sz="quarter" idx="1"/>
          </p:nvPr>
        </p:nvSpPr>
        <p:spPr>
          <a:xfrm>
            <a:off x="6019800" y="1600200"/>
            <a:ext cx="3124200" cy="4495800"/>
          </a:xfrm>
        </p:spPr>
        <p:txBody>
          <a:bodyPr>
            <a:normAutofit/>
          </a:bodyPr>
          <a:lstStyle/>
          <a:p>
            <a:r>
              <a:rPr lang="en-US" sz="2400" dirty="0" smtClean="0"/>
              <a:t>Dataset</a:t>
            </a:r>
            <a:r>
              <a:rPr lang="en-US" sz="2400" dirty="0" smtClean="0"/>
              <a:t>: </a:t>
            </a:r>
            <a:r>
              <a:rPr lang="en-US" sz="2400" dirty="0" err="1" smtClean="0"/>
              <a:t>Movielens</a:t>
            </a:r>
            <a:endParaRPr lang="en-US" sz="2400" dirty="0" smtClean="0"/>
          </a:p>
          <a:p>
            <a:r>
              <a:rPr lang="en-US" sz="2400" dirty="0" smtClean="0"/>
              <a:t>Recommender System: User-based</a:t>
            </a:r>
          </a:p>
          <a:p>
            <a:r>
              <a:rPr lang="en-US" sz="2400" dirty="0" smtClean="0"/>
              <a:t>Seeds are picked randomly.</a:t>
            </a:r>
          </a:p>
          <a:p>
            <a:r>
              <a:rPr lang="en-US" sz="2400" dirty="0" smtClean="0"/>
              <a:t>Recall that Hit </a:t>
            </a:r>
            <a:r>
              <a:rPr lang="en-US" sz="2400" dirty="0"/>
              <a:t>Score is the number of users to whom the product is recommended.</a:t>
            </a:r>
          </a:p>
          <a:p>
            <a:endParaRPr lang="en-US" sz="2400" dirty="0" smtClean="0"/>
          </a:p>
        </p:txBody>
      </p:sp>
      <p:sp>
        <p:nvSpPr>
          <p:cNvPr id="3" name="Slide Number Placeholder 2"/>
          <p:cNvSpPr>
            <a:spLocks noGrp="1"/>
          </p:cNvSpPr>
          <p:nvPr>
            <p:ph type="sldNum" sz="quarter" idx="16"/>
          </p:nvPr>
        </p:nvSpPr>
        <p:spPr/>
        <p:txBody>
          <a:bodyPr>
            <a:normAutofit fontScale="85000" lnSpcReduction="20000"/>
          </a:bodyPr>
          <a:lstStyle/>
          <a:p>
            <a:fld id="{B6F15528-21DE-4FAA-801E-634DDDAF4B2B}" type="slidenum">
              <a:rPr lang="en-US" smtClean="0"/>
              <a:pPr/>
              <a:t>10</a:t>
            </a:fld>
            <a:endParaRPr lang="en-US"/>
          </a:p>
        </p:txBody>
      </p:sp>
      <p:pic>
        <p:nvPicPr>
          <p:cNvPr id="5" name="Picture 22" descr="movielens_random_user_cov.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758" y="1561465"/>
            <a:ext cx="5823842" cy="407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8149" y="5867400"/>
            <a:ext cx="7616488" cy="954107"/>
          </a:xfrm>
          <a:prstGeom prst="rect">
            <a:avLst/>
          </a:prstGeom>
          <a:noFill/>
        </p:spPr>
        <p:txBody>
          <a:bodyPr wrap="none" rtlCol="0">
            <a:spAutoFit/>
          </a:bodyPr>
          <a:lstStyle/>
          <a:p>
            <a:pPr algn="ctr"/>
            <a:r>
              <a:rPr lang="en-US" sz="2800" b="1" dirty="0">
                <a:solidFill>
                  <a:srgbClr val="000090"/>
                </a:solidFill>
              </a:rPr>
              <a:t>A</a:t>
            </a:r>
            <a:r>
              <a:rPr lang="en-US" sz="2800" b="1" dirty="0" smtClean="0">
                <a:solidFill>
                  <a:srgbClr val="000090"/>
                </a:solidFill>
              </a:rPr>
              <a:t> </a:t>
            </a:r>
            <a:r>
              <a:rPr lang="en-US" sz="2800" b="1" dirty="0">
                <a:solidFill>
                  <a:srgbClr val="000090"/>
                </a:solidFill>
              </a:rPr>
              <a:t>budget of 500 can get a hit score of </a:t>
            </a:r>
            <a:r>
              <a:rPr lang="en-US" sz="2800" b="1" dirty="0" smtClean="0">
                <a:solidFill>
                  <a:srgbClr val="000090"/>
                </a:solidFill>
              </a:rPr>
              <a:t>5091 (10x) </a:t>
            </a:r>
          </a:p>
          <a:p>
            <a:pPr algn="ctr"/>
            <a:r>
              <a:rPr lang="en-US" sz="2800" b="1" dirty="0" smtClean="0">
                <a:solidFill>
                  <a:srgbClr val="000090"/>
                </a:solidFill>
              </a:rPr>
              <a:t>(User-based) </a:t>
            </a:r>
            <a:endParaRPr lang="en-US" sz="2800" b="1" dirty="0">
              <a:solidFill>
                <a:srgbClr val="000090"/>
              </a:solidFill>
            </a:endParaRPr>
          </a:p>
        </p:txBody>
      </p:sp>
    </p:spTree>
    <p:extLst>
      <p:ext uri="{BB962C8B-B14F-4D97-AF65-F5344CB8AC3E}">
        <p14:creationId xmlns:p14="http://schemas.microsoft.com/office/powerpoint/2010/main" val="41900236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Seeding Help?</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pic>
        <p:nvPicPr>
          <p:cNvPr id="5" name="Picture 23" descr="movielens_random_item_cov.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800" y="1562400"/>
            <a:ext cx="5826857" cy="40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7"/>
          <p:cNvSpPr>
            <a:spLocks noGrp="1"/>
          </p:cNvSpPr>
          <p:nvPr>
            <p:ph sz="quarter" idx="1"/>
          </p:nvPr>
        </p:nvSpPr>
        <p:spPr>
          <a:xfrm>
            <a:off x="6096000" y="1600200"/>
            <a:ext cx="3048000" cy="4495800"/>
          </a:xfrm>
        </p:spPr>
        <p:txBody>
          <a:bodyPr>
            <a:normAutofit/>
          </a:bodyPr>
          <a:lstStyle/>
          <a:p>
            <a:r>
              <a:rPr lang="en-US" sz="2400" dirty="0" smtClean="0"/>
              <a:t>Dataset</a:t>
            </a:r>
            <a:r>
              <a:rPr lang="en-US" sz="2400" dirty="0" smtClean="0"/>
              <a:t>: </a:t>
            </a:r>
            <a:r>
              <a:rPr lang="en-US" sz="2400" dirty="0" err="1" smtClean="0"/>
              <a:t>Movielens</a:t>
            </a:r>
            <a:endParaRPr lang="en-US" sz="2400" dirty="0" smtClean="0"/>
          </a:p>
          <a:p>
            <a:r>
              <a:rPr lang="en-US" sz="2400" dirty="0" smtClean="0"/>
              <a:t>Recommender System: </a:t>
            </a:r>
            <a:r>
              <a:rPr lang="en-US" sz="2400" dirty="0" smtClean="0"/>
              <a:t>Item-</a:t>
            </a:r>
            <a:r>
              <a:rPr lang="en-US" sz="2400" dirty="0" smtClean="0"/>
              <a:t>based</a:t>
            </a:r>
          </a:p>
          <a:p>
            <a:r>
              <a:rPr lang="en-US" sz="2400" dirty="0" smtClean="0"/>
              <a:t>Seeds </a:t>
            </a:r>
            <a:r>
              <a:rPr lang="en-US" sz="2400" dirty="0"/>
              <a:t>are picked randomly</a:t>
            </a:r>
            <a:r>
              <a:rPr lang="en-US" sz="2400" dirty="0" smtClean="0"/>
              <a:t>.</a:t>
            </a:r>
            <a:endParaRPr lang="en-US" sz="2400" dirty="0" smtClean="0"/>
          </a:p>
          <a:p>
            <a:r>
              <a:rPr lang="en-US" sz="2400" dirty="0"/>
              <a:t>Recall </a:t>
            </a:r>
            <a:r>
              <a:rPr lang="en-US" sz="2400" dirty="0" smtClean="0"/>
              <a:t>that Hit </a:t>
            </a:r>
            <a:r>
              <a:rPr lang="en-US" sz="2400" dirty="0"/>
              <a:t>Score is the number of users to whom the product is recommended.</a:t>
            </a:r>
          </a:p>
          <a:p>
            <a:endParaRPr lang="en-US" sz="2400" dirty="0" smtClean="0"/>
          </a:p>
        </p:txBody>
      </p:sp>
      <p:sp>
        <p:nvSpPr>
          <p:cNvPr id="7" name="TextBox 6"/>
          <p:cNvSpPr txBox="1"/>
          <p:nvPr/>
        </p:nvSpPr>
        <p:spPr>
          <a:xfrm>
            <a:off x="754513" y="5867400"/>
            <a:ext cx="7235324" cy="954107"/>
          </a:xfrm>
          <a:prstGeom prst="rect">
            <a:avLst/>
          </a:prstGeom>
          <a:noFill/>
        </p:spPr>
        <p:txBody>
          <a:bodyPr wrap="none" rtlCol="0">
            <a:spAutoFit/>
          </a:bodyPr>
          <a:lstStyle/>
          <a:p>
            <a:pPr algn="ctr"/>
            <a:r>
              <a:rPr lang="en-US" sz="2800" b="1" dirty="0">
                <a:solidFill>
                  <a:srgbClr val="000090"/>
                </a:solidFill>
              </a:rPr>
              <a:t>A</a:t>
            </a:r>
            <a:r>
              <a:rPr lang="en-US" sz="2800" b="1" dirty="0" smtClean="0">
                <a:solidFill>
                  <a:srgbClr val="000090"/>
                </a:solidFill>
              </a:rPr>
              <a:t> </a:t>
            </a:r>
            <a:r>
              <a:rPr lang="en-US" sz="2800" b="1" dirty="0">
                <a:solidFill>
                  <a:srgbClr val="000090"/>
                </a:solidFill>
              </a:rPr>
              <a:t>budget of </a:t>
            </a:r>
            <a:r>
              <a:rPr lang="en-US" sz="2800" b="1" dirty="0" smtClean="0">
                <a:solidFill>
                  <a:srgbClr val="000090"/>
                </a:solidFill>
              </a:rPr>
              <a:t>20 can </a:t>
            </a:r>
            <a:r>
              <a:rPr lang="en-US" sz="2800" b="1" dirty="0">
                <a:solidFill>
                  <a:srgbClr val="000090"/>
                </a:solidFill>
              </a:rPr>
              <a:t>get a hit score of </a:t>
            </a:r>
            <a:r>
              <a:rPr lang="en-US" sz="2800" b="1" dirty="0" smtClean="0">
                <a:solidFill>
                  <a:srgbClr val="000090"/>
                </a:solidFill>
              </a:rPr>
              <a:t>636 (30x) </a:t>
            </a:r>
          </a:p>
          <a:p>
            <a:pPr algn="ctr"/>
            <a:r>
              <a:rPr lang="en-US" sz="2800" b="1" dirty="0" smtClean="0">
                <a:solidFill>
                  <a:srgbClr val="000090"/>
                </a:solidFill>
              </a:rPr>
              <a:t>(Item-based) </a:t>
            </a:r>
            <a:endParaRPr lang="en-US" sz="2800" b="1" dirty="0">
              <a:solidFill>
                <a:srgbClr val="000090"/>
              </a:solidFill>
            </a:endParaRPr>
          </a:p>
        </p:txBody>
      </p:sp>
    </p:spTree>
    <p:extLst>
      <p:ext uri="{BB962C8B-B14F-4D97-AF65-F5344CB8AC3E}">
        <p14:creationId xmlns:p14="http://schemas.microsoft.com/office/powerpoint/2010/main" val="11849721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
        <p:nvSpPr>
          <p:cNvPr id="7" name="Content Placeholder 6"/>
          <p:cNvSpPr>
            <a:spLocks noGrp="1"/>
          </p:cNvSpPr>
          <p:nvPr>
            <p:ph sz="quarter" idx="1"/>
          </p:nvPr>
        </p:nvSpPr>
        <p:spPr/>
        <p:txBody>
          <a:bodyPr/>
          <a:lstStyle/>
          <a:p>
            <a:r>
              <a:rPr lang="en-US" dirty="0" smtClean="0"/>
              <a:t>What is RecMax? </a:t>
            </a:r>
          </a:p>
          <a:p>
            <a:r>
              <a:rPr lang="en-US" dirty="0" smtClean="0"/>
              <a:t>Does Seeding Help? – Preliminary </a:t>
            </a:r>
            <a:r>
              <a:rPr lang="en-US" dirty="0"/>
              <a:t>Experiments.</a:t>
            </a:r>
            <a:endParaRPr lang="en-US" dirty="0" smtClean="0"/>
          </a:p>
          <a:p>
            <a:r>
              <a:rPr lang="en-US" dirty="0"/>
              <a:t>Theoretical Analysis of RecMax.</a:t>
            </a:r>
          </a:p>
          <a:p>
            <a:r>
              <a:rPr lang="en-US" dirty="0"/>
              <a:t>Experiments</a:t>
            </a:r>
            <a:r>
              <a:rPr lang="en-US" dirty="0" smtClean="0"/>
              <a:t>.</a:t>
            </a:r>
          </a:p>
          <a:p>
            <a:r>
              <a:rPr lang="en-US" dirty="0" smtClean="0"/>
              <a:t>Conclusions and Future Work.</a:t>
            </a:r>
          </a:p>
          <a:p>
            <a:endParaRPr lang="en-US" dirty="0"/>
          </a:p>
        </p:txBody>
      </p:sp>
      <p:pic>
        <p:nvPicPr>
          <p:cNvPr id="8" name="Picture 7"/>
          <p:cNvPicPr>
            <a:picLocks noChangeAspect="1"/>
          </p:cNvPicPr>
          <p:nvPr/>
        </p:nvPicPr>
        <p:blipFill>
          <a:blip r:embed="rId3"/>
          <a:stretch>
            <a:fillRect/>
          </a:stretch>
        </p:blipFill>
        <p:spPr>
          <a:xfrm>
            <a:off x="3657600" y="1676400"/>
            <a:ext cx="457200" cy="457200"/>
          </a:xfrm>
          <a:prstGeom prst="rect">
            <a:avLst/>
          </a:prstGeom>
        </p:spPr>
      </p:pic>
      <p:sp>
        <p:nvSpPr>
          <p:cNvPr id="10" name="Oval 9"/>
          <p:cNvSpPr/>
          <p:nvPr/>
        </p:nvSpPr>
        <p:spPr>
          <a:xfrm>
            <a:off x="381000" y="2590800"/>
            <a:ext cx="58674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8001000" y="2209800"/>
            <a:ext cx="457200" cy="457200"/>
          </a:xfrm>
          <a:prstGeom prst="rect">
            <a:avLst/>
          </a:prstGeom>
        </p:spPr>
      </p:pic>
    </p:spTree>
    <p:extLst>
      <p:ext uri="{BB962C8B-B14F-4D97-AF65-F5344CB8AC3E}">
        <p14:creationId xmlns:p14="http://schemas.microsoft.com/office/powerpoint/2010/main" val="6122328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Theoretical Results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
        <p:nvSpPr>
          <p:cNvPr id="4" name="Content Placeholder 3"/>
          <p:cNvSpPr>
            <a:spLocks noGrp="1"/>
          </p:cNvSpPr>
          <p:nvPr>
            <p:ph sz="quarter" idx="1"/>
          </p:nvPr>
        </p:nvSpPr>
        <p:spPr/>
        <p:txBody>
          <a:bodyPr/>
          <a:lstStyle/>
          <a:p>
            <a:r>
              <a:rPr lang="en-US" dirty="0" smtClean="0"/>
              <a:t>RecMax is NP-hard to solve exactly.</a:t>
            </a:r>
          </a:p>
          <a:p>
            <a:r>
              <a:rPr lang="en-US" dirty="0" smtClean="0"/>
              <a:t>RecMax is NP-hard to approximate within a factor to 1/|V|</a:t>
            </a:r>
            <a:r>
              <a:rPr lang="en-US" baseline="30000" dirty="0" smtClean="0"/>
              <a:t>(1-ε)</a:t>
            </a:r>
            <a:r>
              <a:rPr lang="en-US" dirty="0" smtClean="0"/>
              <a:t> for any </a:t>
            </a:r>
            <a:r>
              <a:rPr lang="en-US" dirty="0" err="1" smtClean="0"/>
              <a:t>ε</a:t>
            </a:r>
            <a:r>
              <a:rPr lang="en-US" dirty="0" smtClean="0"/>
              <a:t>&gt; 0.</a:t>
            </a:r>
          </a:p>
          <a:p>
            <a:pPr lvl="1"/>
            <a:r>
              <a:rPr lang="en-US" dirty="0" smtClean="0"/>
              <a:t>No reasonable approximation algorithm can be developed.</a:t>
            </a:r>
          </a:p>
          <a:p>
            <a:endParaRPr lang="en-US" dirty="0"/>
          </a:p>
          <a:p>
            <a:pPr marL="320040" lvl="1" indent="-320040">
              <a:spcBef>
                <a:spcPts val="700"/>
              </a:spcBef>
              <a:buClr>
                <a:schemeClr val="accent2"/>
              </a:buClr>
              <a:buSzPct val="60000"/>
              <a:buFont typeface="Wingdings"/>
              <a:buChar char=""/>
            </a:pPr>
            <a:r>
              <a:rPr lang="en-US" dirty="0" smtClean="0"/>
              <a:t>RecMax is as hard as Maximum Independent Set Problem.</a:t>
            </a:r>
            <a:endParaRPr lang="en-US" dirty="0"/>
          </a:p>
          <a:p>
            <a:pPr marL="320040" lvl="1" indent="-320040">
              <a:spcBef>
                <a:spcPts val="700"/>
              </a:spcBef>
              <a:buClr>
                <a:schemeClr val="accent2"/>
              </a:buClr>
              <a:buSzPct val="60000"/>
              <a:buFont typeface="Wingdings"/>
              <a:buChar char=""/>
            </a:pPr>
            <a:r>
              <a:rPr lang="en-US" dirty="0"/>
              <a:t>Under both User-based and under Item-based. </a:t>
            </a:r>
          </a:p>
          <a:p>
            <a:endParaRPr lang="en-US" dirty="0"/>
          </a:p>
        </p:txBody>
      </p:sp>
    </p:spTree>
    <p:extLst>
      <p:ext uri="{BB962C8B-B14F-4D97-AF65-F5344CB8AC3E}">
        <p14:creationId xmlns:p14="http://schemas.microsoft.com/office/powerpoint/2010/main" val="1656778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RecMax so hard? (1/2)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
        <p:nvSpPr>
          <p:cNvPr id="4" name="Content Placeholder 3"/>
          <p:cNvSpPr>
            <a:spLocks noGrp="1"/>
          </p:cNvSpPr>
          <p:nvPr>
            <p:ph sz="quarter" idx="1"/>
          </p:nvPr>
        </p:nvSpPr>
        <p:spPr>
          <a:xfrm>
            <a:off x="612648" y="1600200"/>
            <a:ext cx="8153400" cy="1905000"/>
          </a:xfrm>
        </p:spPr>
        <p:txBody>
          <a:bodyPr/>
          <a:lstStyle/>
          <a:p>
            <a:r>
              <a:rPr lang="en-US" dirty="0" smtClean="0"/>
              <a:t>We introduce a helper problem – </a:t>
            </a:r>
            <a:r>
              <a:rPr lang="en-US" dirty="0" smtClean="0">
                <a:solidFill>
                  <a:srgbClr val="FF0000"/>
                </a:solidFill>
              </a:rPr>
              <a:t>Maximum Encirclement Problem </a:t>
            </a:r>
          </a:p>
          <a:p>
            <a:pPr lvl="1"/>
            <a:r>
              <a:rPr lang="en-US" dirty="0" smtClean="0"/>
              <a:t>find a set S of size k such that it encircles maximum number of nodes in the graph.</a:t>
            </a:r>
          </a:p>
          <a:p>
            <a:endParaRPr lang="en-US" dirty="0"/>
          </a:p>
        </p:txBody>
      </p:sp>
      <p:grpSp>
        <p:nvGrpSpPr>
          <p:cNvPr id="5" name="Group 60"/>
          <p:cNvGrpSpPr>
            <a:grpSpLocks/>
          </p:cNvGrpSpPr>
          <p:nvPr/>
        </p:nvGrpSpPr>
        <p:grpSpPr bwMode="auto">
          <a:xfrm>
            <a:off x="762000" y="3870325"/>
            <a:ext cx="3681412" cy="2378075"/>
            <a:chOff x="2133600" y="2514600"/>
            <a:chExt cx="3200400" cy="1828800"/>
          </a:xfrm>
        </p:grpSpPr>
        <p:sp>
          <p:nvSpPr>
            <p:cNvPr id="6" name="Oval 5"/>
            <p:cNvSpPr/>
            <p:nvPr/>
          </p:nvSpPr>
          <p:spPr>
            <a:xfrm>
              <a:off x="2133600" y="2514600"/>
              <a:ext cx="610126" cy="609259"/>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A</a:t>
              </a:r>
            </a:p>
          </p:txBody>
        </p:sp>
        <p:sp>
          <p:nvSpPr>
            <p:cNvPr id="7" name="Oval 6"/>
            <p:cNvSpPr/>
            <p:nvPr/>
          </p:nvSpPr>
          <p:spPr>
            <a:xfrm>
              <a:off x="3580961" y="3734142"/>
              <a:ext cx="610127" cy="609258"/>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D</a:t>
              </a:r>
            </a:p>
          </p:txBody>
        </p:sp>
        <p:sp>
          <p:nvSpPr>
            <p:cNvPr id="8" name="Oval 7"/>
            <p:cNvSpPr/>
            <p:nvPr/>
          </p:nvSpPr>
          <p:spPr>
            <a:xfrm>
              <a:off x="3580961" y="2514600"/>
              <a:ext cx="610127" cy="60925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B</a:t>
              </a:r>
            </a:p>
          </p:txBody>
        </p:sp>
        <p:sp>
          <p:nvSpPr>
            <p:cNvPr id="9" name="Oval 8"/>
            <p:cNvSpPr/>
            <p:nvPr/>
          </p:nvSpPr>
          <p:spPr>
            <a:xfrm>
              <a:off x="2133600" y="3734142"/>
              <a:ext cx="610126" cy="60925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C</a:t>
              </a:r>
            </a:p>
          </p:txBody>
        </p:sp>
        <p:sp>
          <p:nvSpPr>
            <p:cNvPr id="10" name="Oval 9"/>
            <p:cNvSpPr/>
            <p:nvPr/>
          </p:nvSpPr>
          <p:spPr>
            <a:xfrm>
              <a:off x="4723874" y="3123859"/>
              <a:ext cx="610126" cy="61028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E</a:t>
              </a:r>
            </a:p>
          </p:txBody>
        </p:sp>
        <p:cxnSp>
          <p:nvCxnSpPr>
            <p:cNvPr id="11" name="Straight Connector 10"/>
            <p:cNvCxnSpPr>
              <a:stCxn id="6" idx="6"/>
              <a:endCxn id="8" idx="2"/>
            </p:cNvCxnSpPr>
            <p:nvPr/>
          </p:nvCxnSpPr>
          <p:spPr>
            <a:xfrm>
              <a:off x="2743726" y="2819741"/>
              <a:ext cx="8372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6" idx="4"/>
              <a:endCxn id="9" idx="0"/>
            </p:cNvCxnSpPr>
            <p:nvPr/>
          </p:nvCxnSpPr>
          <p:spPr>
            <a:xfrm>
              <a:off x="2438049" y="3123859"/>
              <a:ext cx="0" cy="6102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6"/>
              <a:endCxn id="7" idx="2"/>
            </p:cNvCxnSpPr>
            <p:nvPr/>
          </p:nvCxnSpPr>
          <p:spPr>
            <a:xfrm>
              <a:off x="2743726" y="4038259"/>
              <a:ext cx="8372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9" idx="7"/>
              <a:endCxn id="8" idx="3"/>
            </p:cNvCxnSpPr>
            <p:nvPr/>
          </p:nvCxnSpPr>
          <p:spPr>
            <a:xfrm flipV="1">
              <a:off x="2654110" y="3034774"/>
              <a:ext cx="1016468" cy="788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7" idx="6"/>
              <a:endCxn id="10" idx="3"/>
            </p:cNvCxnSpPr>
            <p:nvPr/>
          </p:nvCxnSpPr>
          <p:spPr>
            <a:xfrm flipV="1">
              <a:off x="4191088" y="3644033"/>
              <a:ext cx="622402" cy="3942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6"/>
              <a:endCxn id="10" idx="1"/>
            </p:cNvCxnSpPr>
            <p:nvPr/>
          </p:nvCxnSpPr>
          <p:spPr>
            <a:xfrm>
              <a:off x="4191088" y="2819741"/>
              <a:ext cx="622402" cy="3942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8" idx="4"/>
              <a:endCxn id="7" idx="0"/>
            </p:cNvCxnSpPr>
            <p:nvPr/>
          </p:nvCxnSpPr>
          <p:spPr>
            <a:xfrm>
              <a:off x="3886639" y="3123859"/>
              <a:ext cx="0" cy="610283"/>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4495800" y="3736538"/>
            <a:ext cx="4648200" cy="1292662"/>
          </a:xfrm>
          <a:prstGeom prst="rect">
            <a:avLst/>
          </a:prstGeom>
          <a:noFill/>
        </p:spPr>
        <p:txBody>
          <a:bodyPr wrap="square" rtlCol="0">
            <a:spAutoFit/>
          </a:bodyPr>
          <a:lstStyle/>
          <a:p>
            <a:pPr marL="285750" indent="-285750">
              <a:buFont typeface="Arial"/>
              <a:buChar char="•"/>
            </a:pPr>
            <a:r>
              <a:rPr lang="en-US" sz="2600" dirty="0" smtClean="0"/>
              <a:t>Nodes {B,C} encircle node A.</a:t>
            </a:r>
          </a:p>
          <a:p>
            <a:pPr marL="285750" indent="-285750">
              <a:buFont typeface="Arial"/>
              <a:buChar char="•"/>
            </a:pPr>
            <a:r>
              <a:rPr lang="en-US" sz="2600" dirty="0" smtClean="0"/>
              <a:t>Nodes {B,C,E} encircle node D.</a:t>
            </a:r>
          </a:p>
          <a:p>
            <a:pPr marL="285750" indent="-285750">
              <a:buFont typeface="Arial"/>
              <a:buChar char="•"/>
            </a:pPr>
            <a:r>
              <a:rPr lang="en-US" sz="2600" dirty="0" smtClean="0"/>
              <a:t>Thus, {B,C,E} encircle A and D.</a:t>
            </a:r>
            <a:endParaRPr lang="en-US" sz="2600" dirty="0"/>
          </a:p>
        </p:txBody>
      </p:sp>
    </p:spTree>
    <p:extLst>
      <p:ext uri="{BB962C8B-B14F-4D97-AF65-F5344CB8AC3E}">
        <p14:creationId xmlns:p14="http://schemas.microsoft.com/office/powerpoint/2010/main" val="12108422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RecMax so hard</a:t>
            </a:r>
            <a:r>
              <a:rPr lang="en-US" dirty="0" smtClean="0"/>
              <a:t>? (2/2)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grpSp>
        <p:nvGrpSpPr>
          <p:cNvPr id="5" name="Group 60"/>
          <p:cNvGrpSpPr>
            <a:grpSpLocks/>
          </p:cNvGrpSpPr>
          <p:nvPr/>
        </p:nvGrpSpPr>
        <p:grpSpPr bwMode="auto">
          <a:xfrm>
            <a:off x="5410200" y="3962400"/>
            <a:ext cx="3148012" cy="1981200"/>
            <a:chOff x="2133600" y="2514600"/>
            <a:chExt cx="3200400" cy="1828800"/>
          </a:xfrm>
        </p:grpSpPr>
        <p:sp>
          <p:nvSpPr>
            <p:cNvPr id="6" name="Oval 5"/>
            <p:cNvSpPr/>
            <p:nvPr/>
          </p:nvSpPr>
          <p:spPr>
            <a:xfrm>
              <a:off x="2133600" y="2514600"/>
              <a:ext cx="610126" cy="609259"/>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A</a:t>
              </a:r>
            </a:p>
          </p:txBody>
        </p:sp>
        <p:sp>
          <p:nvSpPr>
            <p:cNvPr id="7" name="Oval 6"/>
            <p:cNvSpPr/>
            <p:nvPr/>
          </p:nvSpPr>
          <p:spPr>
            <a:xfrm>
              <a:off x="3580961" y="3734142"/>
              <a:ext cx="610127" cy="609258"/>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D</a:t>
              </a:r>
            </a:p>
          </p:txBody>
        </p:sp>
        <p:sp>
          <p:nvSpPr>
            <p:cNvPr id="8" name="Oval 7"/>
            <p:cNvSpPr/>
            <p:nvPr/>
          </p:nvSpPr>
          <p:spPr>
            <a:xfrm>
              <a:off x="3580961" y="2514600"/>
              <a:ext cx="610127" cy="60925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B</a:t>
              </a:r>
            </a:p>
          </p:txBody>
        </p:sp>
        <p:sp>
          <p:nvSpPr>
            <p:cNvPr id="9" name="Oval 8"/>
            <p:cNvSpPr/>
            <p:nvPr/>
          </p:nvSpPr>
          <p:spPr>
            <a:xfrm>
              <a:off x="2133600" y="3734142"/>
              <a:ext cx="610126" cy="60925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C</a:t>
              </a:r>
            </a:p>
          </p:txBody>
        </p:sp>
        <p:sp>
          <p:nvSpPr>
            <p:cNvPr id="10" name="Oval 9"/>
            <p:cNvSpPr/>
            <p:nvPr/>
          </p:nvSpPr>
          <p:spPr>
            <a:xfrm>
              <a:off x="4723874" y="3123859"/>
              <a:ext cx="610126" cy="61028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E</a:t>
              </a:r>
            </a:p>
          </p:txBody>
        </p:sp>
        <p:cxnSp>
          <p:nvCxnSpPr>
            <p:cNvPr id="11" name="Straight Connector 10"/>
            <p:cNvCxnSpPr>
              <a:stCxn id="6" idx="6"/>
              <a:endCxn id="8" idx="2"/>
            </p:cNvCxnSpPr>
            <p:nvPr/>
          </p:nvCxnSpPr>
          <p:spPr>
            <a:xfrm>
              <a:off x="2743726" y="2819741"/>
              <a:ext cx="8372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6" idx="4"/>
              <a:endCxn id="9" idx="0"/>
            </p:cNvCxnSpPr>
            <p:nvPr/>
          </p:nvCxnSpPr>
          <p:spPr>
            <a:xfrm>
              <a:off x="2438049" y="3123859"/>
              <a:ext cx="0" cy="6102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6"/>
              <a:endCxn id="7" idx="2"/>
            </p:cNvCxnSpPr>
            <p:nvPr/>
          </p:nvCxnSpPr>
          <p:spPr>
            <a:xfrm>
              <a:off x="2743726" y="4038259"/>
              <a:ext cx="8372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9" idx="7"/>
              <a:endCxn id="8" idx="3"/>
            </p:cNvCxnSpPr>
            <p:nvPr/>
          </p:nvCxnSpPr>
          <p:spPr>
            <a:xfrm flipV="1">
              <a:off x="2654110" y="3034774"/>
              <a:ext cx="1016468" cy="788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7" idx="6"/>
              <a:endCxn id="10" idx="3"/>
            </p:cNvCxnSpPr>
            <p:nvPr/>
          </p:nvCxnSpPr>
          <p:spPr>
            <a:xfrm flipV="1">
              <a:off x="4191088" y="3644033"/>
              <a:ext cx="622402" cy="3942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6"/>
              <a:endCxn id="10" idx="1"/>
            </p:cNvCxnSpPr>
            <p:nvPr/>
          </p:nvCxnSpPr>
          <p:spPr>
            <a:xfrm>
              <a:off x="4191088" y="2819741"/>
              <a:ext cx="622402" cy="3942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8" idx="4"/>
              <a:endCxn id="7" idx="0"/>
            </p:cNvCxnSpPr>
            <p:nvPr/>
          </p:nvCxnSpPr>
          <p:spPr>
            <a:xfrm>
              <a:off x="3886639" y="3123859"/>
              <a:ext cx="0" cy="610283"/>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152400" y="1524000"/>
            <a:ext cx="8610600" cy="1384995"/>
          </a:xfrm>
          <a:prstGeom prst="rect">
            <a:avLst/>
          </a:prstGeom>
          <a:noFill/>
        </p:spPr>
        <p:txBody>
          <a:bodyPr wrap="square" rtlCol="0">
            <a:spAutoFit/>
          </a:bodyPr>
          <a:lstStyle/>
          <a:p>
            <a:pPr marL="285750" indent="-285750">
              <a:buFont typeface="Arial"/>
              <a:buChar char="•"/>
            </a:pPr>
            <a:r>
              <a:rPr lang="en-US" sz="2800" dirty="0" smtClean="0"/>
              <a:t>Set {B,C,E} is a solution to Maximum Encirclement Problem (for k=3).</a:t>
            </a:r>
          </a:p>
          <a:p>
            <a:pPr marL="285750" indent="-285750">
              <a:buFont typeface="Arial"/>
              <a:buChar char="•"/>
            </a:pPr>
            <a:r>
              <a:rPr lang="en-US" sz="2800" dirty="0"/>
              <a:t>Nodes {A,D} form Maximum Independent Set</a:t>
            </a:r>
            <a:r>
              <a:rPr lang="en-US" sz="2800" dirty="0" smtClean="0"/>
              <a:t>.</a:t>
            </a:r>
            <a:endParaRPr lang="en-US" sz="2800" dirty="0"/>
          </a:p>
        </p:txBody>
      </p:sp>
      <p:sp>
        <p:nvSpPr>
          <p:cNvPr id="19" name="TextBox 18"/>
          <p:cNvSpPr txBox="1"/>
          <p:nvPr/>
        </p:nvSpPr>
        <p:spPr>
          <a:xfrm>
            <a:off x="152400" y="3276600"/>
            <a:ext cx="4877614" cy="3447098"/>
          </a:xfrm>
          <a:prstGeom prst="rect">
            <a:avLst/>
          </a:prstGeom>
          <a:noFill/>
        </p:spPr>
        <p:txBody>
          <a:bodyPr wrap="square" rtlCol="0">
            <a:spAutoFit/>
          </a:bodyPr>
          <a:lstStyle/>
          <a:p>
            <a:pPr marL="285750" indent="-285750">
              <a:buFont typeface="Arial"/>
              <a:buChar char="•"/>
            </a:pPr>
            <a:r>
              <a:rPr lang="en-US" sz="2700" dirty="0" smtClean="0">
                <a:solidFill>
                  <a:srgbClr val="FF0000"/>
                </a:solidFill>
              </a:rPr>
              <a:t>Reduction</a:t>
            </a:r>
            <a:r>
              <a:rPr lang="en-US" sz="2700" dirty="0" smtClean="0"/>
              <a:t>: Nodes </a:t>
            </a:r>
            <a:r>
              <a:rPr lang="en-US" sz="2700" dirty="0"/>
              <a:t>{B,C,E} must rate the new item highly </a:t>
            </a:r>
            <a:r>
              <a:rPr lang="en-US" sz="2700" dirty="0" smtClean="0"/>
              <a:t>for the </a:t>
            </a:r>
            <a:r>
              <a:rPr lang="en-US" sz="2700" dirty="0"/>
              <a:t>item </a:t>
            </a:r>
            <a:r>
              <a:rPr lang="en-US" sz="2700" dirty="0" smtClean="0"/>
              <a:t>to be </a:t>
            </a:r>
            <a:r>
              <a:rPr lang="en-US" sz="2700" dirty="0"/>
              <a:t>recommended to A and D.</a:t>
            </a:r>
          </a:p>
          <a:p>
            <a:pPr marL="285750" indent="-285750">
              <a:buFont typeface="Arial"/>
              <a:buChar char="•"/>
            </a:pPr>
            <a:r>
              <a:rPr lang="en-US" sz="2700" dirty="0"/>
              <a:t>RecMax is </a:t>
            </a:r>
            <a:r>
              <a:rPr lang="en-US" sz="2700" dirty="0" smtClean="0"/>
              <a:t>as hard as Maximum </a:t>
            </a:r>
            <a:r>
              <a:rPr lang="en-US" sz="2700" dirty="0"/>
              <a:t>Independent Set, and hence NP-hard to </a:t>
            </a:r>
            <a:r>
              <a:rPr lang="en-US" sz="2700" dirty="0" smtClean="0"/>
              <a:t>approximate </a:t>
            </a:r>
            <a:r>
              <a:rPr lang="en-US" sz="2800" dirty="0"/>
              <a:t>within a factor to 1/|V|</a:t>
            </a:r>
            <a:r>
              <a:rPr lang="en-US" sz="2800" baseline="30000" dirty="0"/>
              <a:t>(1-ε)</a:t>
            </a:r>
            <a:r>
              <a:rPr lang="en-US" sz="2800" dirty="0"/>
              <a:t> </a:t>
            </a:r>
            <a:endParaRPr lang="en-US" sz="2700" dirty="0"/>
          </a:p>
        </p:txBody>
      </p:sp>
    </p:spTree>
    <p:extLst>
      <p:ext uri="{BB962C8B-B14F-4D97-AF65-F5344CB8AC3E}">
        <p14:creationId xmlns:p14="http://schemas.microsoft.com/office/powerpoint/2010/main" val="4067355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(1/2)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
        <p:nvSpPr>
          <p:cNvPr id="4" name="Content Placeholder 3"/>
          <p:cNvSpPr>
            <a:spLocks noGrp="1"/>
          </p:cNvSpPr>
          <p:nvPr>
            <p:ph sz="quarter" idx="1"/>
          </p:nvPr>
        </p:nvSpPr>
        <p:spPr>
          <a:xfrm>
            <a:off x="612648" y="1600200"/>
            <a:ext cx="8153400" cy="5105400"/>
          </a:xfrm>
        </p:spPr>
        <p:txBody>
          <a:bodyPr>
            <a:normAutofit/>
          </a:bodyPr>
          <a:lstStyle/>
          <a:p>
            <a:r>
              <a:rPr lang="en-US" dirty="0" smtClean="0"/>
              <a:t>We show hardness for User-based and Item-based methods.</a:t>
            </a:r>
          </a:p>
          <a:p>
            <a:pPr lvl="1"/>
            <a:r>
              <a:rPr lang="en-US" dirty="0" smtClean="0"/>
              <a:t>What about Matrix Factorization?</a:t>
            </a:r>
          </a:p>
          <a:p>
            <a:pPr lvl="1"/>
            <a:r>
              <a:rPr lang="en-US" dirty="0" smtClean="0"/>
              <a:t>Most likely hardness would remain (future work).</a:t>
            </a:r>
          </a:p>
        </p:txBody>
      </p:sp>
    </p:spTree>
    <p:extLst>
      <p:ext uri="{BB962C8B-B14F-4D97-AF65-F5344CB8AC3E}">
        <p14:creationId xmlns:p14="http://schemas.microsoft.com/office/powerpoint/2010/main" val="3251568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(2/2)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
        <p:nvSpPr>
          <p:cNvPr id="4" name="Content Placeholder 3"/>
          <p:cNvSpPr>
            <a:spLocks noGrp="1"/>
          </p:cNvSpPr>
          <p:nvPr>
            <p:ph sz="quarter" idx="1"/>
          </p:nvPr>
        </p:nvSpPr>
        <p:spPr/>
        <p:txBody>
          <a:bodyPr/>
          <a:lstStyle/>
          <a:p>
            <a:r>
              <a:rPr lang="en-US" dirty="0"/>
              <a:t>Since the problem is hard to approximate, does it make sense to study?</a:t>
            </a:r>
          </a:p>
          <a:p>
            <a:pPr lvl="1"/>
            <a:r>
              <a:rPr lang="en-US" dirty="0"/>
              <a:t>YES, as we </a:t>
            </a:r>
            <a:r>
              <a:rPr lang="en-US" dirty="0" smtClean="0"/>
              <a:t>saw earlier</a:t>
            </a:r>
            <a:r>
              <a:rPr lang="en-US" dirty="0"/>
              <a:t>, even a random heuristic fetches impressive gains.</a:t>
            </a:r>
          </a:p>
          <a:p>
            <a:r>
              <a:rPr lang="en-US" dirty="0" smtClean="0"/>
              <a:t>We explore several natural heuristics and compare them.</a:t>
            </a:r>
          </a:p>
          <a:p>
            <a:pPr lvl="1"/>
            <a:r>
              <a:rPr lang="en-US" dirty="0" smtClean="0"/>
              <a:t>What about sophisticated heuristics (future work).</a:t>
            </a:r>
            <a:endParaRPr lang="en-US" dirty="0"/>
          </a:p>
        </p:txBody>
      </p:sp>
    </p:spTree>
    <p:extLst>
      <p:ext uri="{BB962C8B-B14F-4D97-AF65-F5344CB8AC3E}">
        <p14:creationId xmlns:p14="http://schemas.microsoft.com/office/powerpoint/2010/main" val="2699606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sp>
        <p:nvSpPr>
          <p:cNvPr id="7" name="Content Placeholder 6"/>
          <p:cNvSpPr>
            <a:spLocks noGrp="1"/>
          </p:cNvSpPr>
          <p:nvPr>
            <p:ph sz="quarter" idx="1"/>
          </p:nvPr>
        </p:nvSpPr>
        <p:spPr/>
        <p:txBody>
          <a:bodyPr/>
          <a:lstStyle/>
          <a:p>
            <a:r>
              <a:rPr lang="en-US" dirty="0" smtClean="0"/>
              <a:t>What is RecMax? </a:t>
            </a:r>
          </a:p>
          <a:p>
            <a:r>
              <a:rPr lang="en-US" dirty="0" smtClean="0"/>
              <a:t>Does Seeding Help? – Preliminary </a:t>
            </a:r>
            <a:r>
              <a:rPr lang="en-US" dirty="0"/>
              <a:t>Experiments.</a:t>
            </a:r>
            <a:endParaRPr lang="en-US" dirty="0" smtClean="0"/>
          </a:p>
          <a:p>
            <a:r>
              <a:rPr lang="en-US" dirty="0"/>
              <a:t>Theoretical Analysis of RecMax.</a:t>
            </a:r>
          </a:p>
          <a:p>
            <a:r>
              <a:rPr lang="en-US" dirty="0"/>
              <a:t>Experiments</a:t>
            </a:r>
            <a:r>
              <a:rPr lang="en-US" dirty="0" smtClean="0"/>
              <a:t>.</a:t>
            </a:r>
          </a:p>
          <a:p>
            <a:r>
              <a:rPr lang="en-US" dirty="0" smtClean="0"/>
              <a:t>Conclusions and Future Work.</a:t>
            </a:r>
          </a:p>
          <a:p>
            <a:endParaRPr lang="en-US" dirty="0"/>
          </a:p>
        </p:txBody>
      </p:sp>
      <p:pic>
        <p:nvPicPr>
          <p:cNvPr id="8" name="Picture 7"/>
          <p:cNvPicPr>
            <a:picLocks noChangeAspect="1"/>
          </p:cNvPicPr>
          <p:nvPr/>
        </p:nvPicPr>
        <p:blipFill>
          <a:blip r:embed="rId2"/>
          <a:stretch>
            <a:fillRect/>
          </a:stretch>
        </p:blipFill>
        <p:spPr>
          <a:xfrm>
            <a:off x="3657600" y="1676400"/>
            <a:ext cx="457200" cy="457200"/>
          </a:xfrm>
          <a:prstGeom prst="rect">
            <a:avLst/>
          </a:prstGeom>
        </p:spPr>
      </p:pic>
      <p:sp>
        <p:nvSpPr>
          <p:cNvPr id="10" name="Oval 9"/>
          <p:cNvSpPr/>
          <p:nvPr/>
        </p:nvSpPr>
        <p:spPr>
          <a:xfrm>
            <a:off x="381000" y="3124200"/>
            <a:ext cx="2971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8001000" y="2209800"/>
            <a:ext cx="457200" cy="457200"/>
          </a:xfrm>
          <a:prstGeom prst="rect">
            <a:avLst/>
          </a:prstGeom>
        </p:spPr>
      </p:pic>
      <p:pic>
        <p:nvPicPr>
          <p:cNvPr id="12" name="Picture 11"/>
          <p:cNvPicPr>
            <a:picLocks noChangeAspect="1"/>
          </p:cNvPicPr>
          <p:nvPr/>
        </p:nvPicPr>
        <p:blipFill>
          <a:blip r:embed="rId2"/>
          <a:stretch>
            <a:fillRect/>
          </a:stretch>
        </p:blipFill>
        <p:spPr>
          <a:xfrm>
            <a:off x="5791200" y="2743200"/>
            <a:ext cx="457200" cy="457200"/>
          </a:xfrm>
          <a:prstGeom prst="rect">
            <a:avLst/>
          </a:prstGeom>
        </p:spPr>
      </p:pic>
    </p:spTree>
    <p:extLst>
      <p:ext uri="{BB962C8B-B14F-4D97-AF65-F5344CB8AC3E}">
        <p14:creationId xmlns:p14="http://schemas.microsoft.com/office/powerpoint/2010/main" val="7162880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pic>
        <p:nvPicPr>
          <p:cNvPr id="13" name="Content Placeholder 12"/>
          <p:cNvPicPr>
            <a:picLocks noGrp="1" noChangeAspect="1"/>
          </p:cNvPicPr>
          <p:nvPr>
            <p:ph sz="quarter" idx="1"/>
          </p:nvPr>
        </p:nvPicPr>
        <p:blipFill>
          <a:blip r:embed="rId2"/>
          <a:srcRect t="-21682" b="-21682"/>
          <a:stretch>
            <a:fillRect/>
          </a:stretch>
        </p:blipFill>
        <p:spPr>
          <a:xfrm>
            <a:off x="-191146" y="1524000"/>
            <a:ext cx="9258946" cy="5105400"/>
          </a:xfrm>
        </p:spPr>
      </p:pic>
    </p:spTree>
    <p:extLst>
      <p:ext uri="{BB962C8B-B14F-4D97-AF65-F5344CB8AC3E}">
        <p14:creationId xmlns:p14="http://schemas.microsoft.com/office/powerpoint/2010/main" val="37865945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Recommender Systems</a:t>
            </a:r>
            <a:endParaRPr lang="en-US" dirty="0"/>
          </a:p>
        </p:txBody>
      </p:sp>
      <p:sp>
        <p:nvSpPr>
          <p:cNvPr id="3" name="Slide Number Placeholder 2"/>
          <p:cNvSpPr>
            <a:spLocks noGrp="1"/>
          </p:cNvSpPr>
          <p:nvPr>
            <p:ph type="sldNum" sz="quarter" idx="12"/>
          </p:nvPr>
        </p:nvSpPr>
        <p:spPr>
          <a:xfrm>
            <a:off x="152400" y="1272222"/>
            <a:ext cx="533400" cy="244476"/>
          </a:xfrm>
        </p:spPr>
        <p:txBody>
          <a:bodyPr>
            <a:normAutofit fontScale="85000" lnSpcReduction="20000"/>
          </a:bodyPr>
          <a:lstStyle/>
          <a:p>
            <a:fld id="{B6F15528-21DE-4FAA-801E-634DDDAF4B2B}" type="slidenum">
              <a:rPr lang="en-US" smtClean="0"/>
              <a:pPr/>
              <a:t>2</a:t>
            </a:fld>
            <a:endParaRPr lang="en-US"/>
          </a:p>
        </p:txBody>
      </p:sp>
      <p:pic>
        <p:nvPicPr>
          <p:cNvPr id="114690" name="Picture 2" descr="https://encrypted-tbn2.google.com/images?q=tbn:ANd9GcQ5BRIN71CjgAjSaIJy3Wc7sCI_Wyzg7fnxqf4a4eEV8lyKAGgG"/>
          <p:cNvPicPr>
            <a:picLocks noChangeAspect="1" noChangeArrowheads="1"/>
          </p:cNvPicPr>
          <p:nvPr/>
        </p:nvPicPr>
        <p:blipFill>
          <a:blip r:embed="rId3" cstate="print"/>
          <a:srcRect/>
          <a:stretch>
            <a:fillRect/>
          </a:stretch>
        </p:blipFill>
        <p:spPr bwMode="auto">
          <a:xfrm>
            <a:off x="914400" y="1676400"/>
            <a:ext cx="1371600" cy="1023425"/>
          </a:xfrm>
          <a:prstGeom prst="rect">
            <a:avLst/>
          </a:prstGeom>
          <a:noFill/>
        </p:spPr>
      </p:pic>
      <p:pic>
        <p:nvPicPr>
          <p:cNvPr id="114692" name="Picture 4" descr="https://encrypted-tbn0.google.com/images?q=tbn:ANd9GcQ0BftwqoDNknEYv0fGyTq9umV6h4CSlOgVpDGF7bU4ybZB_3cw"/>
          <p:cNvPicPr>
            <a:picLocks noChangeAspect="1" noChangeArrowheads="1"/>
          </p:cNvPicPr>
          <p:nvPr/>
        </p:nvPicPr>
        <p:blipFill>
          <a:blip r:embed="rId4" cstate="print"/>
          <a:srcRect/>
          <a:stretch>
            <a:fillRect/>
          </a:stretch>
        </p:blipFill>
        <p:spPr bwMode="auto">
          <a:xfrm>
            <a:off x="2943225" y="1524000"/>
            <a:ext cx="2314575" cy="1981201"/>
          </a:xfrm>
          <a:prstGeom prst="rect">
            <a:avLst/>
          </a:prstGeom>
          <a:noFill/>
        </p:spPr>
      </p:pic>
      <p:pic>
        <p:nvPicPr>
          <p:cNvPr id="114694" name="Picture 6" descr="https://encrypted-tbn3.google.com/images?q=tbn:ANd9GcQDoWPVaadNEvWVFN8jrPGJClKYkHiogBzTJDfjkiAoqFAwLbZIPQ"/>
          <p:cNvPicPr>
            <a:picLocks noChangeAspect="1" noChangeArrowheads="1"/>
          </p:cNvPicPr>
          <p:nvPr/>
        </p:nvPicPr>
        <p:blipFill>
          <a:blip r:embed="rId5" cstate="print"/>
          <a:srcRect/>
          <a:stretch>
            <a:fillRect/>
          </a:stretch>
        </p:blipFill>
        <p:spPr bwMode="auto">
          <a:xfrm>
            <a:off x="809625" y="3505202"/>
            <a:ext cx="1933575" cy="1368710"/>
          </a:xfrm>
          <a:prstGeom prst="rect">
            <a:avLst/>
          </a:prstGeom>
          <a:noFill/>
        </p:spPr>
      </p:pic>
      <p:pic>
        <p:nvPicPr>
          <p:cNvPr id="114696" name="Picture 8" descr="https://encrypted-tbn3.google.com/images?q=tbn:ANd9GcQJdRmRjGrsj3CNpR3S3Jt9AUHCsc0128BM-kMYQTop2OGWyyRr_Q"/>
          <p:cNvPicPr>
            <a:picLocks noChangeAspect="1" noChangeArrowheads="1"/>
          </p:cNvPicPr>
          <p:nvPr/>
        </p:nvPicPr>
        <p:blipFill>
          <a:blip r:embed="rId6" cstate="print"/>
          <a:srcRect/>
          <a:stretch>
            <a:fillRect/>
          </a:stretch>
        </p:blipFill>
        <p:spPr bwMode="auto">
          <a:xfrm>
            <a:off x="5715000" y="1600200"/>
            <a:ext cx="2609850" cy="1407273"/>
          </a:xfrm>
          <a:prstGeom prst="rect">
            <a:avLst/>
          </a:prstGeom>
          <a:noFill/>
        </p:spPr>
      </p:pic>
      <p:pic>
        <p:nvPicPr>
          <p:cNvPr id="114698" name="Picture 10" descr="https://encrypted-tbn3.google.com/images?q=tbn:ANd9GcRtNG-Akz0lrRmPcEGDa37UBaJDFwEY8HNGGxJXXpPKTvlFCbwy"/>
          <p:cNvPicPr>
            <a:picLocks noChangeAspect="1" noChangeArrowheads="1"/>
          </p:cNvPicPr>
          <p:nvPr/>
        </p:nvPicPr>
        <p:blipFill>
          <a:blip r:embed="rId7" cstate="print"/>
          <a:srcRect/>
          <a:stretch>
            <a:fillRect/>
          </a:stretch>
        </p:blipFill>
        <p:spPr bwMode="auto">
          <a:xfrm>
            <a:off x="990601" y="5379501"/>
            <a:ext cx="1447800" cy="1272127"/>
          </a:xfrm>
          <a:prstGeom prst="rect">
            <a:avLst/>
          </a:prstGeom>
          <a:noFill/>
        </p:spPr>
      </p:pic>
      <p:pic>
        <p:nvPicPr>
          <p:cNvPr id="114700" name="Picture 12" descr="https://encrypted-tbn0.google.com/images?q=tbn:ANd9GcTiqxN9sKqzb8bOcUWdXhtnFTi_UKtdvgefeGlw6z2HqdyD6U-m"/>
          <p:cNvPicPr>
            <a:picLocks noChangeAspect="1" noChangeArrowheads="1"/>
          </p:cNvPicPr>
          <p:nvPr/>
        </p:nvPicPr>
        <p:blipFill>
          <a:blip r:embed="rId8" cstate="print"/>
          <a:srcRect/>
          <a:stretch>
            <a:fillRect/>
          </a:stretch>
        </p:blipFill>
        <p:spPr bwMode="auto">
          <a:xfrm>
            <a:off x="3124200" y="5562419"/>
            <a:ext cx="2438400" cy="685981"/>
          </a:xfrm>
          <a:prstGeom prst="rect">
            <a:avLst/>
          </a:prstGeom>
          <a:noFill/>
        </p:spPr>
      </p:pic>
      <p:pic>
        <p:nvPicPr>
          <p:cNvPr id="114702" name="Picture 14" descr="https://encrypted-tbn0.google.com/images?q=tbn:ANd9GcTzX6svcGb7MzIVbtnx5H_zRmz8LBxQYobFX6XIHj5Y5NzOkkzMDA"/>
          <p:cNvPicPr>
            <a:picLocks noChangeAspect="1" noChangeArrowheads="1"/>
          </p:cNvPicPr>
          <p:nvPr/>
        </p:nvPicPr>
        <p:blipFill>
          <a:blip r:embed="rId9" cstate="print"/>
          <a:srcRect/>
          <a:stretch>
            <a:fillRect/>
          </a:stretch>
        </p:blipFill>
        <p:spPr bwMode="auto">
          <a:xfrm>
            <a:off x="5943600" y="3733800"/>
            <a:ext cx="2286000" cy="880205"/>
          </a:xfrm>
          <a:prstGeom prst="rect">
            <a:avLst/>
          </a:prstGeom>
          <a:noFill/>
        </p:spPr>
      </p:pic>
      <p:sp>
        <p:nvSpPr>
          <p:cNvPr id="4" name="TextBox 3"/>
          <p:cNvSpPr txBox="1"/>
          <p:nvPr/>
        </p:nvSpPr>
        <p:spPr>
          <a:xfrm>
            <a:off x="1066800" y="2819400"/>
            <a:ext cx="1034508" cy="461665"/>
          </a:xfrm>
          <a:prstGeom prst="rect">
            <a:avLst/>
          </a:prstGeom>
          <a:noFill/>
        </p:spPr>
        <p:txBody>
          <a:bodyPr wrap="none" rtlCol="0">
            <a:spAutoFit/>
          </a:bodyPr>
          <a:lstStyle/>
          <a:p>
            <a:r>
              <a:rPr lang="en-US" sz="2400" dirty="0" smtClean="0"/>
              <a:t>Movies</a:t>
            </a:r>
            <a:endParaRPr lang="en-US" sz="2400" dirty="0"/>
          </a:p>
        </p:txBody>
      </p:sp>
      <p:sp>
        <p:nvSpPr>
          <p:cNvPr id="12" name="TextBox 11"/>
          <p:cNvSpPr txBox="1"/>
          <p:nvPr/>
        </p:nvSpPr>
        <p:spPr>
          <a:xfrm>
            <a:off x="3581400" y="2814935"/>
            <a:ext cx="1197714" cy="461665"/>
          </a:xfrm>
          <a:prstGeom prst="rect">
            <a:avLst/>
          </a:prstGeom>
          <a:noFill/>
        </p:spPr>
        <p:txBody>
          <a:bodyPr wrap="none" rtlCol="0">
            <a:spAutoFit/>
          </a:bodyPr>
          <a:lstStyle/>
          <a:p>
            <a:r>
              <a:rPr lang="en-US" sz="2400" dirty="0" smtClean="0"/>
              <a:t>Products</a:t>
            </a:r>
          </a:p>
        </p:txBody>
      </p:sp>
      <p:sp>
        <p:nvSpPr>
          <p:cNvPr id="13" name="TextBox 12"/>
          <p:cNvSpPr txBox="1"/>
          <p:nvPr/>
        </p:nvSpPr>
        <p:spPr>
          <a:xfrm>
            <a:off x="6629400" y="2819400"/>
            <a:ext cx="845153" cy="461665"/>
          </a:xfrm>
          <a:prstGeom prst="rect">
            <a:avLst/>
          </a:prstGeom>
          <a:noFill/>
        </p:spPr>
        <p:txBody>
          <a:bodyPr wrap="none" rtlCol="0">
            <a:spAutoFit/>
          </a:bodyPr>
          <a:lstStyle/>
          <a:p>
            <a:r>
              <a:rPr lang="en-US" sz="2400" dirty="0" smtClean="0"/>
              <a:t>Music</a:t>
            </a:r>
          </a:p>
        </p:txBody>
      </p:sp>
      <p:sp>
        <p:nvSpPr>
          <p:cNvPr id="14" name="TextBox 13"/>
          <p:cNvSpPr txBox="1"/>
          <p:nvPr/>
        </p:nvSpPr>
        <p:spPr>
          <a:xfrm>
            <a:off x="1143000" y="4719935"/>
            <a:ext cx="1030951" cy="461665"/>
          </a:xfrm>
          <a:prstGeom prst="rect">
            <a:avLst/>
          </a:prstGeom>
          <a:noFill/>
        </p:spPr>
        <p:txBody>
          <a:bodyPr wrap="none" rtlCol="0">
            <a:spAutoFit/>
          </a:bodyPr>
          <a:lstStyle/>
          <a:p>
            <a:r>
              <a:rPr lang="en-US" sz="2400" dirty="0" smtClean="0"/>
              <a:t>Videos</a:t>
            </a:r>
            <a:endParaRPr lang="en-US" sz="2400" dirty="0"/>
          </a:p>
        </p:txBody>
      </p:sp>
      <p:pic>
        <p:nvPicPr>
          <p:cNvPr id="5" name="Picture 4"/>
          <p:cNvPicPr>
            <a:picLocks noChangeAspect="1"/>
          </p:cNvPicPr>
          <p:nvPr/>
        </p:nvPicPr>
        <p:blipFill>
          <a:blip r:embed="rId10"/>
          <a:stretch>
            <a:fillRect/>
          </a:stretch>
        </p:blipFill>
        <p:spPr>
          <a:xfrm>
            <a:off x="3124200" y="3634154"/>
            <a:ext cx="2286000" cy="1090246"/>
          </a:xfrm>
          <a:prstGeom prst="rect">
            <a:avLst/>
          </a:prstGeom>
        </p:spPr>
      </p:pic>
      <p:sp>
        <p:nvSpPr>
          <p:cNvPr id="16" name="TextBox 15"/>
          <p:cNvSpPr txBox="1"/>
          <p:nvPr/>
        </p:nvSpPr>
        <p:spPr>
          <a:xfrm>
            <a:off x="3693449" y="4719935"/>
            <a:ext cx="845454" cy="461665"/>
          </a:xfrm>
          <a:prstGeom prst="rect">
            <a:avLst/>
          </a:prstGeom>
          <a:noFill/>
        </p:spPr>
        <p:txBody>
          <a:bodyPr wrap="none" rtlCol="0">
            <a:spAutoFit/>
          </a:bodyPr>
          <a:lstStyle/>
          <a:p>
            <a:r>
              <a:rPr lang="en-US" sz="2400" dirty="0" smtClean="0"/>
              <a:t>News</a:t>
            </a:r>
          </a:p>
        </p:txBody>
      </p:sp>
      <p:sp>
        <p:nvSpPr>
          <p:cNvPr id="17" name="TextBox 16"/>
          <p:cNvSpPr txBox="1"/>
          <p:nvPr/>
        </p:nvSpPr>
        <p:spPr>
          <a:xfrm>
            <a:off x="6553200" y="4724400"/>
            <a:ext cx="1295096" cy="461665"/>
          </a:xfrm>
          <a:prstGeom prst="rect">
            <a:avLst/>
          </a:prstGeom>
          <a:noFill/>
        </p:spPr>
        <p:txBody>
          <a:bodyPr wrap="none" rtlCol="0">
            <a:spAutoFit/>
          </a:bodyPr>
          <a:lstStyle/>
          <a:p>
            <a:r>
              <a:rPr lang="en-US" sz="2400" dirty="0" smtClean="0"/>
              <a:t>Websites</a:t>
            </a:r>
          </a:p>
        </p:txBody>
      </p:sp>
      <p:pic>
        <p:nvPicPr>
          <p:cNvPr id="6" name="Picture 5"/>
          <p:cNvPicPr>
            <a:picLocks noChangeAspect="1"/>
          </p:cNvPicPr>
          <p:nvPr/>
        </p:nvPicPr>
        <p:blipFill>
          <a:blip r:embed="rId11"/>
          <a:stretch>
            <a:fillRect/>
          </a:stretch>
        </p:blipFill>
        <p:spPr>
          <a:xfrm>
            <a:off x="6347710" y="5410200"/>
            <a:ext cx="1729490" cy="990600"/>
          </a:xfrm>
          <a:prstGeom prst="rect">
            <a:avLst/>
          </a:prstGeom>
        </p:spPr>
      </p:pic>
    </p:spTree>
    <p:extLst>
      <p:ext uri="{BB962C8B-B14F-4D97-AF65-F5344CB8AC3E}">
        <p14:creationId xmlns:p14="http://schemas.microsoft.com/office/powerpoint/2010/main" val="19613929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
        <p:nvSpPr>
          <p:cNvPr id="4" name="Content Placeholder 3"/>
          <p:cNvSpPr>
            <a:spLocks noGrp="1"/>
          </p:cNvSpPr>
          <p:nvPr>
            <p:ph sz="quarter" idx="1"/>
          </p:nvPr>
        </p:nvSpPr>
        <p:spPr/>
        <p:txBody>
          <a:bodyPr>
            <a:noAutofit/>
          </a:bodyPr>
          <a:lstStyle/>
          <a:p>
            <a:r>
              <a:rPr lang="en-US" sz="3200" dirty="0" smtClean="0">
                <a:solidFill>
                  <a:srgbClr val="FF0000"/>
                </a:solidFill>
              </a:rPr>
              <a:t>Random</a:t>
            </a:r>
            <a:r>
              <a:rPr lang="en-US" sz="3200" dirty="0" smtClean="0"/>
              <a:t>: Seed set is selected randomly. The process is repeated several times and average is taken.</a:t>
            </a:r>
          </a:p>
          <a:p>
            <a:r>
              <a:rPr lang="en-US" sz="3200" dirty="0" smtClean="0">
                <a:solidFill>
                  <a:srgbClr val="FF0000"/>
                </a:solidFill>
              </a:rPr>
              <a:t>Most-Active</a:t>
            </a:r>
            <a:r>
              <a:rPr lang="en-US" sz="3200" dirty="0" smtClean="0"/>
              <a:t>: Top-k users with most number of ratings. </a:t>
            </a:r>
          </a:p>
          <a:p>
            <a:r>
              <a:rPr lang="en-US" sz="3200" dirty="0" smtClean="0">
                <a:solidFill>
                  <a:srgbClr val="FF0000"/>
                </a:solidFill>
              </a:rPr>
              <a:t>Most-Positive</a:t>
            </a:r>
            <a:r>
              <a:rPr lang="en-US" sz="3200" dirty="0" smtClean="0"/>
              <a:t>: Top-k users with most positive average ratings.</a:t>
            </a:r>
          </a:p>
          <a:p>
            <a:r>
              <a:rPr lang="en-US" sz="3200" dirty="0" smtClean="0">
                <a:solidFill>
                  <a:srgbClr val="FF0000"/>
                </a:solidFill>
              </a:rPr>
              <a:t>Most-Critical</a:t>
            </a:r>
            <a:r>
              <a:rPr lang="en-US" sz="3200" dirty="0" smtClean="0"/>
              <a:t>: Top-k users with most critical average ratings. </a:t>
            </a:r>
          </a:p>
        </p:txBody>
      </p:sp>
    </p:spTree>
    <p:extLst>
      <p:ext uri="{BB962C8B-B14F-4D97-AF65-F5344CB8AC3E}">
        <p14:creationId xmlns:p14="http://schemas.microsoft.com/office/powerpoint/2010/main" val="428813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
        <p:nvSpPr>
          <p:cNvPr id="4" name="Content Placeholder 3"/>
          <p:cNvSpPr>
            <a:spLocks noGrp="1"/>
          </p:cNvSpPr>
          <p:nvPr>
            <p:ph sz="quarter" idx="1"/>
          </p:nvPr>
        </p:nvSpPr>
        <p:spPr>
          <a:xfrm>
            <a:off x="612648" y="1600200"/>
            <a:ext cx="8153400" cy="762000"/>
          </a:xfrm>
        </p:spPr>
        <p:txBody>
          <a:bodyPr/>
          <a:lstStyle/>
          <a:p>
            <a:r>
              <a:rPr lang="en-US" dirty="0" smtClean="0">
                <a:solidFill>
                  <a:srgbClr val="FF0000"/>
                </a:solidFill>
              </a:rPr>
              <a:t>Most-Central</a:t>
            </a:r>
            <a:r>
              <a:rPr lang="en-US" dirty="0" smtClean="0"/>
              <a:t>: Top-k central users.</a:t>
            </a:r>
          </a:p>
        </p:txBody>
      </p:sp>
      <p:graphicFrame>
        <p:nvGraphicFramePr>
          <p:cNvPr id="5" name="Object 4"/>
          <p:cNvGraphicFramePr>
            <a:graphicFrameLocks noChangeAspect="1"/>
          </p:cNvGraphicFramePr>
          <p:nvPr>
            <p:extLst>
              <p:ext uri="{D42A27DB-BD31-4B8C-83A1-F6EECF244321}">
                <p14:modId xmlns:p14="http://schemas.microsoft.com/office/powerpoint/2010/main" val="3732929791"/>
              </p:ext>
            </p:extLst>
          </p:nvPr>
        </p:nvGraphicFramePr>
        <p:xfrm>
          <a:off x="1495425" y="3124200"/>
          <a:ext cx="6013450" cy="1600200"/>
        </p:xfrm>
        <a:graphic>
          <a:graphicData uri="http://schemas.openxmlformats.org/presentationml/2006/ole">
            <mc:AlternateContent xmlns:mc="http://schemas.openxmlformats.org/markup-compatibility/2006">
              <mc:Choice xmlns:v="urn:schemas-microsoft-com:vml" Requires="v">
                <p:oleObj spid="_x0000_s185479" name="Equation" r:id="rId4" imgW="1384300" imgH="368300" progId="Equation.3">
                  <p:embed/>
                </p:oleObj>
              </mc:Choice>
              <mc:Fallback>
                <p:oleObj name="Equation" r:id="rId4" imgW="1384300" imgH="368300" progId="Equation.3">
                  <p:embed/>
                  <p:pic>
                    <p:nvPicPr>
                      <p:cNvPr id="0" name=""/>
                      <p:cNvPicPr/>
                      <p:nvPr/>
                    </p:nvPicPr>
                    <p:blipFill>
                      <a:blip r:embed="rId5"/>
                      <a:stretch>
                        <a:fillRect/>
                      </a:stretch>
                    </p:blipFill>
                    <p:spPr>
                      <a:xfrm>
                        <a:off x="1495425" y="3124200"/>
                        <a:ext cx="6013450" cy="1600200"/>
                      </a:xfrm>
                      <a:prstGeom prst="rect">
                        <a:avLst/>
                      </a:prstGeom>
                    </p:spPr>
                  </p:pic>
                </p:oleObj>
              </mc:Fallback>
            </mc:AlternateContent>
          </a:graphicData>
        </a:graphic>
      </p:graphicFrame>
    </p:spTree>
    <p:extLst>
      <p:ext uri="{BB962C8B-B14F-4D97-AF65-F5344CB8AC3E}">
        <p14:creationId xmlns:p14="http://schemas.microsoft.com/office/powerpoint/2010/main" val="11274520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User-Based Recommender Systems</a:t>
            </a:r>
            <a:endParaRPr lang="en-US" dirty="0"/>
          </a:p>
        </p:txBody>
      </p:sp>
      <p:sp>
        <p:nvSpPr>
          <p:cNvPr id="3" name="Slide Number Placeholder 2"/>
          <p:cNvSpPr>
            <a:spLocks noGrp="1"/>
          </p:cNvSpPr>
          <p:nvPr>
            <p:ph type="sldNum" sz="quarter" idx="11"/>
          </p:nvPr>
        </p:nvSpPr>
        <p:spPr/>
        <p:txBody>
          <a:bodyPr>
            <a:normAutofit/>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7721812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Hit Score achieved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pic>
        <p:nvPicPr>
          <p:cNvPr id="5" name="Picture 4" descr="movielens_user_co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5878286" cy="4114800"/>
          </a:xfrm>
          <a:prstGeom prst="rect">
            <a:avLst/>
          </a:prstGeom>
        </p:spPr>
      </p:pic>
      <p:sp>
        <p:nvSpPr>
          <p:cNvPr id="6" name="Content Placeholder 7"/>
          <p:cNvSpPr>
            <a:spLocks noGrp="1"/>
          </p:cNvSpPr>
          <p:nvPr>
            <p:ph sz="quarter" idx="1"/>
          </p:nvPr>
        </p:nvSpPr>
        <p:spPr>
          <a:xfrm>
            <a:off x="6096000" y="2286000"/>
            <a:ext cx="3048000" cy="1828800"/>
          </a:xfrm>
        </p:spPr>
        <p:txBody>
          <a:bodyPr>
            <a:normAutofit/>
          </a:bodyPr>
          <a:lstStyle/>
          <a:p>
            <a:r>
              <a:rPr lang="en-US" sz="2400" dirty="0" smtClean="0"/>
              <a:t>Dataset</a:t>
            </a:r>
            <a:r>
              <a:rPr lang="en-US" sz="2400" dirty="0" smtClean="0"/>
              <a:t>: </a:t>
            </a:r>
            <a:r>
              <a:rPr lang="en-US" sz="2400" dirty="0" err="1" smtClean="0"/>
              <a:t>Movielens</a:t>
            </a:r>
            <a:endParaRPr lang="en-US" sz="2400" dirty="0" smtClean="0"/>
          </a:p>
          <a:p>
            <a:r>
              <a:rPr lang="en-US" sz="2400" dirty="0" smtClean="0"/>
              <a:t>Recommender System: </a:t>
            </a:r>
            <a:r>
              <a:rPr lang="en-US" sz="2400" dirty="0" smtClean="0"/>
              <a:t>User</a:t>
            </a:r>
            <a:r>
              <a:rPr lang="en-US" sz="2400" dirty="0" smtClean="0"/>
              <a:t>-based</a:t>
            </a:r>
            <a:endParaRPr lang="en-US" sz="2400" dirty="0" smtClean="0"/>
          </a:p>
        </p:txBody>
      </p:sp>
      <p:sp>
        <p:nvSpPr>
          <p:cNvPr id="7" name="TextBox 6"/>
          <p:cNvSpPr txBox="1"/>
          <p:nvPr/>
        </p:nvSpPr>
        <p:spPr>
          <a:xfrm>
            <a:off x="0" y="6106180"/>
            <a:ext cx="9203386" cy="523220"/>
          </a:xfrm>
          <a:prstGeom prst="rect">
            <a:avLst/>
          </a:prstGeom>
          <a:noFill/>
        </p:spPr>
        <p:txBody>
          <a:bodyPr wrap="none" rtlCol="0">
            <a:spAutoFit/>
          </a:bodyPr>
          <a:lstStyle/>
          <a:p>
            <a:r>
              <a:rPr lang="en-US" sz="2800" b="1" dirty="0" smtClean="0">
                <a:solidFill>
                  <a:srgbClr val="000090"/>
                </a:solidFill>
              </a:rPr>
              <a:t>Most Central, Most Positive and Random perform good here.</a:t>
            </a:r>
            <a:endParaRPr lang="en-US" sz="2800" b="1" dirty="0">
              <a:solidFill>
                <a:srgbClr val="000090"/>
              </a:solidFill>
            </a:endParaRPr>
          </a:p>
        </p:txBody>
      </p:sp>
    </p:spTree>
    <p:extLst>
      <p:ext uri="{BB962C8B-B14F-4D97-AF65-F5344CB8AC3E}">
        <p14:creationId xmlns:p14="http://schemas.microsoft.com/office/powerpoint/2010/main" val="23903656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Hit Score achieved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sp>
        <p:nvSpPr>
          <p:cNvPr id="6" name="Content Placeholder 7"/>
          <p:cNvSpPr>
            <a:spLocks noGrp="1"/>
          </p:cNvSpPr>
          <p:nvPr>
            <p:ph sz="quarter" idx="1"/>
          </p:nvPr>
        </p:nvSpPr>
        <p:spPr>
          <a:xfrm>
            <a:off x="6096000" y="2286000"/>
            <a:ext cx="3048000" cy="1828800"/>
          </a:xfrm>
        </p:spPr>
        <p:txBody>
          <a:bodyPr>
            <a:normAutofit/>
          </a:bodyPr>
          <a:lstStyle/>
          <a:p>
            <a:r>
              <a:rPr lang="en-US" sz="2400" dirty="0" smtClean="0"/>
              <a:t>Dataset</a:t>
            </a:r>
            <a:r>
              <a:rPr lang="en-US" sz="2400" dirty="0" smtClean="0"/>
              <a:t>: </a:t>
            </a:r>
            <a:r>
              <a:rPr lang="en-US" sz="2400" dirty="0" smtClean="0"/>
              <a:t>Yahoo! Music</a:t>
            </a:r>
            <a:endParaRPr lang="en-US" sz="2400" dirty="0" smtClean="0"/>
          </a:p>
          <a:p>
            <a:r>
              <a:rPr lang="en-US" sz="2400" dirty="0" smtClean="0"/>
              <a:t>Recommender System: </a:t>
            </a:r>
            <a:r>
              <a:rPr lang="en-US" sz="2400" dirty="0" smtClean="0"/>
              <a:t>User</a:t>
            </a:r>
            <a:r>
              <a:rPr lang="en-US" sz="2400" dirty="0" smtClean="0"/>
              <a:t>-based</a:t>
            </a:r>
            <a:endParaRPr lang="en-US" sz="2400" dirty="0" smtClean="0"/>
          </a:p>
        </p:txBody>
      </p:sp>
      <p:sp>
        <p:nvSpPr>
          <p:cNvPr id="7" name="TextBox 6"/>
          <p:cNvSpPr txBox="1"/>
          <p:nvPr/>
        </p:nvSpPr>
        <p:spPr>
          <a:xfrm>
            <a:off x="914400" y="6106180"/>
            <a:ext cx="7197278" cy="523220"/>
          </a:xfrm>
          <a:prstGeom prst="rect">
            <a:avLst/>
          </a:prstGeom>
          <a:noFill/>
        </p:spPr>
        <p:txBody>
          <a:bodyPr wrap="none" rtlCol="0">
            <a:spAutoFit/>
          </a:bodyPr>
          <a:lstStyle/>
          <a:p>
            <a:r>
              <a:rPr lang="en-US" sz="2800" b="1" dirty="0" smtClean="0">
                <a:solidFill>
                  <a:srgbClr val="000090"/>
                </a:solidFill>
              </a:rPr>
              <a:t>Most Positive, Most Central perform good here.</a:t>
            </a:r>
            <a:endParaRPr lang="en-US" sz="2800" b="1" dirty="0">
              <a:solidFill>
                <a:srgbClr val="000090"/>
              </a:solidFill>
            </a:endParaRPr>
          </a:p>
        </p:txBody>
      </p:sp>
      <p:pic>
        <p:nvPicPr>
          <p:cNvPr id="4" name="Picture 3" descr="ymusic_user_co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00200"/>
            <a:ext cx="6019800" cy="4213860"/>
          </a:xfrm>
          <a:prstGeom prst="rect">
            <a:avLst/>
          </a:prstGeom>
        </p:spPr>
      </p:pic>
    </p:spTree>
    <p:extLst>
      <p:ext uri="{BB962C8B-B14F-4D97-AF65-F5344CB8AC3E}">
        <p14:creationId xmlns:p14="http://schemas.microsoft.com/office/powerpoint/2010/main" val="21363673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Hit Score achieved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25</a:t>
            </a:fld>
            <a:endParaRPr lang="en-US"/>
          </a:p>
        </p:txBody>
      </p:sp>
      <p:sp>
        <p:nvSpPr>
          <p:cNvPr id="6" name="Content Placeholder 7"/>
          <p:cNvSpPr>
            <a:spLocks noGrp="1"/>
          </p:cNvSpPr>
          <p:nvPr>
            <p:ph sz="quarter" idx="1"/>
          </p:nvPr>
        </p:nvSpPr>
        <p:spPr>
          <a:xfrm>
            <a:off x="6096000" y="2286000"/>
            <a:ext cx="3048000" cy="1828800"/>
          </a:xfrm>
        </p:spPr>
        <p:txBody>
          <a:bodyPr>
            <a:normAutofit/>
          </a:bodyPr>
          <a:lstStyle/>
          <a:p>
            <a:r>
              <a:rPr lang="en-US" sz="2400" dirty="0" smtClean="0"/>
              <a:t>Dataset</a:t>
            </a:r>
            <a:r>
              <a:rPr lang="en-US" sz="2400" dirty="0" smtClean="0"/>
              <a:t>: </a:t>
            </a:r>
            <a:r>
              <a:rPr lang="en-US" sz="2400" dirty="0" smtClean="0"/>
              <a:t>Jester Joke</a:t>
            </a:r>
            <a:endParaRPr lang="en-US" sz="2400" dirty="0" smtClean="0"/>
          </a:p>
          <a:p>
            <a:r>
              <a:rPr lang="en-US" sz="2400" dirty="0" smtClean="0"/>
              <a:t>Recommender System: </a:t>
            </a:r>
            <a:r>
              <a:rPr lang="en-US" sz="2400" dirty="0" smtClean="0"/>
              <a:t>User</a:t>
            </a:r>
            <a:r>
              <a:rPr lang="en-US" sz="2400" dirty="0" smtClean="0"/>
              <a:t>-based</a:t>
            </a:r>
            <a:endParaRPr lang="en-US" sz="2400" dirty="0" smtClean="0"/>
          </a:p>
        </p:txBody>
      </p:sp>
      <p:sp>
        <p:nvSpPr>
          <p:cNvPr id="7" name="TextBox 6"/>
          <p:cNvSpPr txBox="1"/>
          <p:nvPr/>
        </p:nvSpPr>
        <p:spPr>
          <a:xfrm>
            <a:off x="914400" y="6106180"/>
            <a:ext cx="6984078" cy="523220"/>
          </a:xfrm>
          <a:prstGeom prst="rect">
            <a:avLst/>
          </a:prstGeom>
          <a:noFill/>
        </p:spPr>
        <p:txBody>
          <a:bodyPr wrap="none" rtlCol="0">
            <a:spAutoFit/>
          </a:bodyPr>
          <a:lstStyle/>
          <a:p>
            <a:r>
              <a:rPr lang="en-US" sz="2800" b="1" dirty="0" smtClean="0">
                <a:solidFill>
                  <a:srgbClr val="000090"/>
                </a:solidFill>
              </a:rPr>
              <a:t>Most Central out-performs all other heuristics.</a:t>
            </a:r>
            <a:endParaRPr lang="en-US" sz="2800" b="1" dirty="0">
              <a:solidFill>
                <a:srgbClr val="000090"/>
              </a:solidFill>
            </a:endParaRPr>
          </a:p>
        </p:txBody>
      </p:sp>
      <p:pic>
        <p:nvPicPr>
          <p:cNvPr id="5" name="Picture 4" descr="jester_user_co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00200"/>
            <a:ext cx="5715000" cy="4000500"/>
          </a:xfrm>
          <a:prstGeom prst="rect">
            <a:avLst/>
          </a:prstGeom>
        </p:spPr>
      </p:pic>
    </p:spTree>
    <p:extLst>
      <p:ext uri="{BB962C8B-B14F-4D97-AF65-F5344CB8AC3E}">
        <p14:creationId xmlns:p14="http://schemas.microsoft.com/office/powerpoint/2010/main" val="28550828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sp>
        <p:nvSpPr>
          <p:cNvPr id="4" name="Content Placeholder 3"/>
          <p:cNvSpPr>
            <a:spLocks noGrp="1"/>
          </p:cNvSpPr>
          <p:nvPr>
            <p:ph sz="quarter" idx="1"/>
          </p:nvPr>
        </p:nvSpPr>
        <p:spPr/>
        <p:txBody>
          <a:bodyPr/>
          <a:lstStyle/>
          <a:p>
            <a:r>
              <a:rPr lang="en-US" dirty="0"/>
              <a:t>Even the simple heuristics perform well. </a:t>
            </a:r>
            <a:endParaRPr lang="en-US" dirty="0" smtClean="0"/>
          </a:p>
          <a:p>
            <a:endParaRPr lang="en-US" dirty="0" smtClean="0"/>
          </a:p>
          <a:p>
            <a:r>
              <a:rPr lang="en-US" dirty="0" smtClean="0"/>
              <a:t>With a budget of 300, Most-Central heuristic achieves hit score of 4.4K, 3.4K and 15.6K on </a:t>
            </a:r>
            <a:r>
              <a:rPr lang="en-US" dirty="0" err="1" smtClean="0"/>
              <a:t>Movielens</a:t>
            </a:r>
            <a:r>
              <a:rPr lang="en-US" dirty="0" smtClean="0"/>
              <a:t>, Yahoo! and Jester respectively. </a:t>
            </a:r>
          </a:p>
          <a:p>
            <a:endParaRPr lang="en-US" dirty="0" smtClean="0"/>
          </a:p>
          <a:p>
            <a:r>
              <a:rPr lang="en-US" dirty="0" smtClean="0"/>
              <a:t>Depending on the data set, we may encounter a “tipping point” – a minimum seeding is needed for the results to be impressive.</a:t>
            </a:r>
          </a:p>
          <a:p>
            <a:endParaRPr lang="en-US" dirty="0" smtClean="0"/>
          </a:p>
          <a:p>
            <a:endParaRPr lang="en-US" dirty="0"/>
          </a:p>
        </p:txBody>
      </p:sp>
    </p:spTree>
    <p:extLst>
      <p:ext uri="{BB962C8B-B14F-4D97-AF65-F5344CB8AC3E}">
        <p14:creationId xmlns:p14="http://schemas.microsoft.com/office/powerpoint/2010/main" val="1726537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Item-Based Recommender Systems</a:t>
            </a:r>
            <a:endParaRPr lang="en-US" dirty="0"/>
          </a:p>
        </p:txBody>
      </p:sp>
      <p:sp>
        <p:nvSpPr>
          <p:cNvPr id="3" name="Slide Number Placeholder 2"/>
          <p:cNvSpPr>
            <a:spLocks noGrp="1"/>
          </p:cNvSpPr>
          <p:nvPr>
            <p:ph type="sldNum" sz="quarter" idx="11"/>
          </p:nvPr>
        </p:nvSpPr>
        <p:spPr/>
        <p:txBody>
          <a:bodyPr>
            <a:normAutofit/>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0951547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Hit Score achieved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sp>
        <p:nvSpPr>
          <p:cNvPr id="6" name="Content Placeholder 7"/>
          <p:cNvSpPr>
            <a:spLocks noGrp="1"/>
          </p:cNvSpPr>
          <p:nvPr>
            <p:ph sz="quarter" idx="1"/>
          </p:nvPr>
        </p:nvSpPr>
        <p:spPr>
          <a:xfrm>
            <a:off x="6096000" y="2286000"/>
            <a:ext cx="3048000" cy="1828800"/>
          </a:xfrm>
        </p:spPr>
        <p:txBody>
          <a:bodyPr>
            <a:normAutofit/>
          </a:bodyPr>
          <a:lstStyle/>
          <a:p>
            <a:r>
              <a:rPr lang="en-US" sz="2400" dirty="0" smtClean="0"/>
              <a:t>Dataset</a:t>
            </a:r>
            <a:r>
              <a:rPr lang="en-US" sz="2400" dirty="0" smtClean="0"/>
              <a:t>: </a:t>
            </a:r>
            <a:r>
              <a:rPr lang="en-US" sz="2400" dirty="0" err="1" smtClean="0"/>
              <a:t>Movielens</a:t>
            </a:r>
            <a:endParaRPr lang="en-US" sz="2400" dirty="0" smtClean="0"/>
          </a:p>
          <a:p>
            <a:r>
              <a:rPr lang="en-US" sz="2400" dirty="0" smtClean="0"/>
              <a:t>Recommender System: </a:t>
            </a:r>
            <a:r>
              <a:rPr lang="en-US" sz="2400" dirty="0" smtClean="0"/>
              <a:t>Item-based</a:t>
            </a:r>
            <a:endParaRPr lang="en-US" sz="2400" dirty="0" smtClean="0"/>
          </a:p>
        </p:txBody>
      </p:sp>
      <p:sp>
        <p:nvSpPr>
          <p:cNvPr id="7" name="TextBox 6"/>
          <p:cNvSpPr txBox="1"/>
          <p:nvPr/>
        </p:nvSpPr>
        <p:spPr>
          <a:xfrm>
            <a:off x="1969877" y="6106180"/>
            <a:ext cx="5192923" cy="523220"/>
          </a:xfrm>
          <a:prstGeom prst="rect">
            <a:avLst/>
          </a:prstGeom>
          <a:noFill/>
        </p:spPr>
        <p:txBody>
          <a:bodyPr wrap="none" rtlCol="0">
            <a:spAutoFit/>
          </a:bodyPr>
          <a:lstStyle/>
          <a:p>
            <a:r>
              <a:rPr lang="en-US" sz="2800" b="1" dirty="0" smtClean="0">
                <a:solidFill>
                  <a:srgbClr val="000090"/>
                </a:solidFill>
              </a:rPr>
              <a:t>Most Central performs good here.</a:t>
            </a:r>
            <a:endParaRPr lang="en-US" sz="2800" b="1" dirty="0">
              <a:solidFill>
                <a:srgbClr val="000090"/>
              </a:solidFill>
            </a:endParaRPr>
          </a:p>
        </p:txBody>
      </p:sp>
      <p:pic>
        <p:nvPicPr>
          <p:cNvPr id="4" name="Picture 3" descr="movielens_item_co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76400"/>
            <a:ext cx="5562600" cy="3893820"/>
          </a:xfrm>
          <a:prstGeom prst="rect">
            <a:avLst/>
          </a:prstGeom>
        </p:spPr>
      </p:pic>
    </p:spTree>
    <p:extLst>
      <p:ext uri="{BB962C8B-B14F-4D97-AF65-F5344CB8AC3E}">
        <p14:creationId xmlns:p14="http://schemas.microsoft.com/office/powerpoint/2010/main" val="7537090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Hit Score achieved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
        <p:nvSpPr>
          <p:cNvPr id="6" name="Content Placeholder 7"/>
          <p:cNvSpPr>
            <a:spLocks noGrp="1"/>
          </p:cNvSpPr>
          <p:nvPr>
            <p:ph sz="quarter" idx="1"/>
          </p:nvPr>
        </p:nvSpPr>
        <p:spPr>
          <a:xfrm>
            <a:off x="6096000" y="2286000"/>
            <a:ext cx="3048000" cy="1828800"/>
          </a:xfrm>
        </p:spPr>
        <p:txBody>
          <a:bodyPr>
            <a:normAutofit/>
          </a:bodyPr>
          <a:lstStyle/>
          <a:p>
            <a:r>
              <a:rPr lang="en-US" sz="2400" dirty="0" smtClean="0"/>
              <a:t>Dataset</a:t>
            </a:r>
            <a:r>
              <a:rPr lang="en-US" sz="2400" dirty="0" smtClean="0"/>
              <a:t>: </a:t>
            </a:r>
            <a:r>
              <a:rPr lang="en-US" sz="2400" dirty="0" smtClean="0"/>
              <a:t>Yahoo! Music</a:t>
            </a:r>
            <a:endParaRPr lang="en-US" sz="2400" dirty="0" smtClean="0"/>
          </a:p>
          <a:p>
            <a:r>
              <a:rPr lang="en-US" sz="2400" dirty="0" smtClean="0"/>
              <a:t>Recommender System: </a:t>
            </a:r>
            <a:r>
              <a:rPr lang="en-US" sz="2400" dirty="0" smtClean="0"/>
              <a:t>Item-based</a:t>
            </a:r>
            <a:endParaRPr lang="en-US" sz="2400" dirty="0" smtClean="0"/>
          </a:p>
        </p:txBody>
      </p:sp>
      <p:sp>
        <p:nvSpPr>
          <p:cNvPr id="7" name="TextBox 6"/>
          <p:cNvSpPr txBox="1"/>
          <p:nvPr/>
        </p:nvSpPr>
        <p:spPr>
          <a:xfrm>
            <a:off x="1969877" y="6106180"/>
            <a:ext cx="5192923" cy="523220"/>
          </a:xfrm>
          <a:prstGeom prst="rect">
            <a:avLst/>
          </a:prstGeom>
          <a:noFill/>
        </p:spPr>
        <p:txBody>
          <a:bodyPr wrap="none" rtlCol="0">
            <a:spAutoFit/>
          </a:bodyPr>
          <a:lstStyle/>
          <a:p>
            <a:r>
              <a:rPr lang="en-US" sz="2800" b="1" dirty="0" smtClean="0">
                <a:solidFill>
                  <a:srgbClr val="000090"/>
                </a:solidFill>
              </a:rPr>
              <a:t>Most Central performs good here.</a:t>
            </a:r>
            <a:endParaRPr lang="en-US" sz="2800" b="1" dirty="0">
              <a:solidFill>
                <a:srgbClr val="000090"/>
              </a:solidFill>
            </a:endParaRPr>
          </a:p>
        </p:txBody>
      </p:sp>
      <p:pic>
        <p:nvPicPr>
          <p:cNvPr id="5" name="Picture 4" descr="ymusic_item_co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76400"/>
            <a:ext cx="5715000" cy="4000500"/>
          </a:xfrm>
          <a:prstGeom prst="rect">
            <a:avLst/>
          </a:prstGeom>
        </p:spPr>
      </p:pic>
    </p:spTree>
    <p:extLst>
      <p:ext uri="{BB962C8B-B14F-4D97-AF65-F5344CB8AC3E}">
        <p14:creationId xmlns:p14="http://schemas.microsoft.com/office/powerpoint/2010/main" val="4436909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RecMax – Recommendation Maximization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
        <p:nvSpPr>
          <p:cNvPr id="4" name="Content Placeholder 3"/>
          <p:cNvSpPr>
            <a:spLocks noGrp="1"/>
          </p:cNvSpPr>
          <p:nvPr>
            <p:ph sz="quarter" idx="1"/>
          </p:nvPr>
        </p:nvSpPr>
        <p:spPr>
          <a:xfrm>
            <a:off x="612648" y="1600200"/>
            <a:ext cx="8153400" cy="4648200"/>
          </a:xfrm>
        </p:spPr>
        <p:txBody>
          <a:bodyPr>
            <a:normAutofit/>
          </a:bodyPr>
          <a:lstStyle/>
          <a:p>
            <a:r>
              <a:rPr lang="en-CA" dirty="0"/>
              <a:t>Previous research mostly focused on improving accuracy of recommendations.</a:t>
            </a:r>
          </a:p>
          <a:p>
            <a:r>
              <a:rPr lang="en-CA" dirty="0" smtClean="0"/>
              <a:t>In this paper, we </a:t>
            </a:r>
            <a:r>
              <a:rPr lang="en-CA" dirty="0" smtClean="0"/>
              <a:t>propose </a:t>
            </a:r>
            <a:r>
              <a:rPr lang="en-CA" dirty="0"/>
              <a:t>a novel </a:t>
            </a:r>
            <a:r>
              <a:rPr lang="en-CA" dirty="0" smtClean="0"/>
              <a:t>problem RecMax (short for Recommendation Maximization).</a:t>
            </a:r>
            <a:endParaRPr lang="en-CA" dirty="0" smtClean="0"/>
          </a:p>
        </p:txBody>
      </p:sp>
      <p:sp>
        <p:nvSpPr>
          <p:cNvPr id="5" name="TextBox 4"/>
          <p:cNvSpPr txBox="1"/>
          <p:nvPr/>
        </p:nvSpPr>
        <p:spPr>
          <a:xfrm>
            <a:off x="762000" y="4038600"/>
            <a:ext cx="7467600" cy="1661993"/>
          </a:xfrm>
          <a:prstGeom prst="rect">
            <a:avLst/>
          </a:prstGeom>
          <a:noFill/>
        </p:spPr>
        <p:txBody>
          <a:bodyPr wrap="square" rtlCol="0">
            <a:spAutoFit/>
          </a:bodyPr>
          <a:lstStyle/>
          <a:p>
            <a:pPr marL="0" lvl="1" algn="ctr"/>
            <a:r>
              <a:rPr lang="en-CA" sz="3400" b="1" dirty="0">
                <a:solidFill>
                  <a:srgbClr val="000090"/>
                </a:solidFill>
              </a:rPr>
              <a:t>Can we launch a targeted marketing campaign over an existing operational Recommender </a:t>
            </a:r>
            <a:r>
              <a:rPr lang="en-CA" sz="3400" b="1" dirty="0" smtClean="0">
                <a:solidFill>
                  <a:srgbClr val="000090"/>
                </a:solidFill>
              </a:rPr>
              <a:t>System?</a:t>
            </a:r>
            <a:endParaRPr lang="en-CA" sz="3400" b="1" dirty="0">
              <a:solidFill>
                <a:srgbClr val="000090"/>
              </a:solidFill>
            </a:endParaRPr>
          </a:p>
        </p:txBody>
      </p:sp>
    </p:spTree>
    <p:extLst>
      <p:ext uri="{BB962C8B-B14F-4D97-AF65-F5344CB8AC3E}">
        <p14:creationId xmlns:p14="http://schemas.microsoft.com/office/powerpoint/2010/main" val="65625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Hit Score achieved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sp>
        <p:nvSpPr>
          <p:cNvPr id="6" name="Content Placeholder 7"/>
          <p:cNvSpPr>
            <a:spLocks noGrp="1"/>
          </p:cNvSpPr>
          <p:nvPr>
            <p:ph sz="quarter" idx="1"/>
          </p:nvPr>
        </p:nvSpPr>
        <p:spPr>
          <a:xfrm>
            <a:off x="6096000" y="2286000"/>
            <a:ext cx="3048000" cy="1828800"/>
          </a:xfrm>
        </p:spPr>
        <p:txBody>
          <a:bodyPr>
            <a:normAutofit/>
          </a:bodyPr>
          <a:lstStyle/>
          <a:p>
            <a:r>
              <a:rPr lang="en-US" sz="2400" dirty="0" smtClean="0"/>
              <a:t>Dataset</a:t>
            </a:r>
            <a:r>
              <a:rPr lang="en-US" sz="2400" dirty="0" smtClean="0"/>
              <a:t>: </a:t>
            </a:r>
            <a:r>
              <a:rPr lang="en-US" sz="2400" dirty="0" smtClean="0"/>
              <a:t>Jester Joke</a:t>
            </a:r>
            <a:endParaRPr lang="en-US" sz="2400" dirty="0" smtClean="0"/>
          </a:p>
          <a:p>
            <a:r>
              <a:rPr lang="en-US" sz="2400" dirty="0" smtClean="0"/>
              <a:t>Recommender System: </a:t>
            </a:r>
            <a:r>
              <a:rPr lang="en-US" sz="2400" dirty="0" smtClean="0"/>
              <a:t>Item-based</a:t>
            </a:r>
            <a:endParaRPr lang="en-US" sz="2400" dirty="0" smtClean="0"/>
          </a:p>
        </p:txBody>
      </p:sp>
      <p:sp>
        <p:nvSpPr>
          <p:cNvPr id="7" name="TextBox 6"/>
          <p:cNvSpPr txBox="1"/>
          <p:nvPr/>
        </p:nvSpPr>
        <p:spPr>
          <a:xfrm>
            <a:off x="60822" y="6106180"/>
            <a:ext cx="9159378" cy="523220"/>
          </a:xfrm>
          <a:prstGeom prst="rect">
            <a:avLst/>
          </a:prstGeom>
          <a:noFill/>
        </p:spPr>
        <p:txBody>
          <a:bodyPr wrap="none" rtlCol="0">
            <a:spAutoFit/>
          </a:bodyPr>
          <a:lstStyle/>
          <a:p>
            <a:r>
              <a:rPr lang="en-US" sz="2800" b="1" dirty="0" smtClean="0">
                <a:solidFill>
                  <a:srgbClr val="000090"/>
                </a:solidFill>
              </a:rPr>
              <a:t>Most Central, Random and Most-Active performs good here.</a:t>
            </a:r>
            <a:endParaRPr lang="en-US" sz="2800" b="1" dirty="0">
              <a:solidFill>
                <a:srgbClr val="000090"/>
              </a:solidFill>
            </a:endParaRPr>
          </a:p>
        </p:txBody>
      </p:sp>
      <p:pic>
        <p:nvPicPr>
          <p:cNvPr id="4" name="Picture 3" descr="jester_item_co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76400"/>
            <a:ext cx="5769429" cy="4038600"/>
          </a:xfrm>
          <a:prstGeom prst="rect">
            <a:avLst/>
          </a:prstGeom>
        </p:spPr>
      </p:pic>
    </p:spTree>
    <p:extLst>
      <p:ext uri="{BB962C8B-B14F-4D97-AF65-F5344CB8AC3E}">
        <p14:creationId xmlns:p14="http://schemas.microsoft.com/office/powerpoint/2010/main" val="4372464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31</a:t>
            </a:fld>
            <a:endParaRPr lang="en-US"/>
          </a:p>
        </p:txBody>
      </p:sp>
      <p:sp>
        <p:nvSpPr>
          <p:cNvPr id="4" name="Content Placeholder 3"/>
          <p:cNvSpPr>
            <a:spLocks noGrp="1"/>
          </p:cNvSpPr>
          <p:nvPr>
            <p:ph sz="quarter" idx="1"/>
          </p:nvPr>
        </p:nvSpPr>
        <p:spPr/>
        <p:txBody>
          <a:bodyPr>
            <a:normAutofit/>
          </a:bodyPr>
          <a:lstStyle/>
          <a:p>
            <a:r>
              <a:rPr lang="en-US" dirty="0" smtClean="0"/>
              <a:t>Again, the </a:t>
            </a:r>
            <a:r>
              <a:rPr lang="en-US" dirty="0"/>
              <a:t>simple heuristics perform well. </a:t>
            </a:r>
            <a:endParaRPr lang="en-US" dirty="0" smtClean="0"/>
          </a:p>
          <a:p>
            <a:r>
              <a:rPr lang="en-US" dirty="0" smtClean="0"/>
              <a:t>Hit score achieved in Item-based is much lower than in User-based.</a:t>
            </a:r>
          </a:p>
          <a:p>
            <a:r>
              <a:rPr lang="en-US" dirty="0" smtClean="0"/>
              <a:t>Thus, much less seeding is required to achieve maximum possible hit score.</a:t>
            </a:r>
          </a:p>
          <a:p>
            <a:r>
              <a:rPr lang="en-US" dirty="0" smtClean="0"/>
              <a:t>Overall, Most-Central performs well. </a:t>
            </a:r>
          </a:p>
          <a:p>
            <a:r>
              <a:rPr lang="en-US" dirty="0" smtClean="0"/>
              <a:t>The difference of Most-Central with baseline Random is not much.</a:t>
            </a:r>
          </a:p>
          <a:p>
            <a:pPr lvl="1"/>
            <a:r>
              <a:rPr lang="en-US" dirty="0" smtClean="0"/>
              <a:t>We need better heuristics (future work).</a:t>
            </a:r>
          </a:p>
          <a:p>
            <a:endParaRPr lang="en-US" dirty="0" smtClean="0"/>
          </a:p>
          <a:p>
            <a:endParaRPr lang="en-US" dirty="0"/>
          </a:p>
        </p:txBody>
      </p:sp>
    </p:spTree>
    <p:extLst>
      <p:ext uri="{BB962C8B-B14F-4D97-AF65-F5344CB8AC3E}">
        <p14:creationId xmlns:p14="http://schemas.microsoft.com/office/powerpoint/2010/main" val="1555387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User-Based </a:t>
            </a:r>
            <a:r>
              <a:rPr lang="en-US" dirty="0" err="1" smtClean="0"/>
              <a:t>vs</a:t>
            </a:r>
            <a:r>
              <a:rPr lang="en-US" dirty="0" smtClean="0"/>
              <a:t> Item-Based</a:t>
            </a:r>
            <a:endParaRPr lang="en-US" dirty="0"/>
          </a:p>
        </p:txBody>
      </p:sp>
      <p:sp>
        <p:nvSpPr>
          <p:cNvPr id="3" name="Slide Number Placeholder 2"/>
          <p:cNvSpPr>
            <a:spLocks noGrp="1"/>
          </p:cNvSpPr>
          <p:nvPr>
            <p:ph type="sldNum" sz="quarter" idx="11"/>
          </p:nvPr>
        </p:nvSpPr>
        <p:spPr/>
        <p:txBody>
          <a:bodyPr>
            <a:normAutofit/>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4989347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User-based </a:t>
            </a:r>
            <a:r>
              <a:rPr lang="en-US" dirty="0" err="1" smtClean="0"/>
              <a:t>vs</a:t>
            </a:r>
            <a:r>
              <a:rPr lang="en-US" dirty="0" smtClean="0"/>
              <a:t> Item-based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33</a:t>
            </a:fld>
            <a:endParaRPr lang="en-US"/>
          </a:p>
        </p:txBody>
      </p:sp>
      <p:sp>
        <p:nvSpPr>
          <p:cNvPr id="6" name="Content Placeholder 7"/>
          <p:cNvSpPr>
            <a:spLocks noGrp="1"/>
          </p:cNvSpPr>
          <p:nvPr>
            <p:ph sz="quarter" idx="1"/>
          </p:nvPr>
        </p:nvSpPr>
        <p:spPr>
          <a:xfrm>
            <a:off x="6019800" y="1752600"/>
            <a:ext cx="3048000" cy="3733800"/>
          </a:xfrm>
        </p:spPr>
        <p:txBody>
          <a:bodyPr>
            <a:normAutofit/>
          </a:bodyPr>
          <a:lstStyle/>
          <a:p>
            <a:r>
              <a:rPr lang="en-US" sz="2400" dirty="0" smtClean="0"/>
              <a:t>Dataset: Yahoo! Music</a:t>
            </a:r>
          </a:p>
          <a:p>
            <a:r>
              <a:rPr lang="en-US" sz="2400" dirty="0" smtClean="0"/>
              <a:t>Initial rise of hit score is steeper in Item-based.</a:t>
            </a:r>
          </a:p>
          <a:p>
            <a:r>
              <a:rPr lang="en-US" sz="2400" dirty="0" smtClean="0"/>
              <a:t>Hit score saturates much earlier in Item-based.</a:t>
            </a:r>
          </a:p>
          <a:p>
            <a:endParaRPr lang="en-US" sz="2400" dirty="0" smtClean="0"/>
          </a:p>
        </p:txBody>
      </p:sp>
      <p:sp>
        <p:nvSpPr>
          <p:cNvPr id="7" name="TextBox 6"/>
          <p:cNvSpPr txBox="1"/>
          <p:nvPr/>
        </p:nvSpPr>
        <p:spPr>
          <a:xfrm>
            <a:off x="914401" y="5715001"/>
            <a:ext cx="7467599" cy="954107"/>
          </a:xfrm>
          <a:prstGeom prst="rect">
            <a:avLst/>
          </a:prstGeom>
          <a:noFill/>
        </p:spPr>
        <p:txBody>
          <a:bodyPr wrap="square" rtlCol="0">
            <a:spAutoFit/>
          </a:bodyPr>
          <a:lstStyle/>
          <a:p>
            <a:pPr algn="ctr"/>
            <a:r>
              <a:rPr lang="en-US" sz="2800" b="1" dirty="0">
                <a:solidFill>
                  <a:srgbClr val="000090"/>
                </a:solidFill>
              </a:rPr>
              <a:t>Eventual hit </a:t>
            </a:r>
            <a:r>
              <a:rPr lang="en-US" sz="2800" b="1" dirty="0" smtClean="0">
                <a:solidFill>
                  <a:srgbClr val="000090"/>
                </a:solidFill>
              </a:rPr>
              <a:t>score that can be achieved </a:t>
            </a:r>
            <a:r>
              <a:rPr lang="en-US" sz="2800" b="1" dirty="0">
                <a:solidFill>
                  <a:srgbClr val="000090"/>
                </a:solidFill>
              </a:rPr>
              <a:t>is much more in User-based.</a:t>
            </a:r>
          </a:p>
        </p:txBody>
      </p:sp>
      <p:pic>
        <p:nvPicPr>
          <p:cNvPr id="8" name="Picture 7" descr="ymusic_cov_compar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52600"/>
            <a:ext cx="5442857" cy="3810000"/>
          </a:xfrm>
          <a:prstGeom prst="rect">
            <a:avLst/>
          </a:prstGeom>
        </p:spPr>
      </p:pic>
    </p:spTree>
    <p:extLst>
      <p:ext uri="{BB962C8B-B14F-4D97-AF65-F5344CB8AC3E}">
        <p14:creationId xmlns:p14="http://schemas.microsoft.com/office/powerpoint/2010/main" val="27810634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User-based </a:t>
            </a:r>
            <a:r>
              <a:rPr lang="en-US" dirty="0" err="1" smtClean="0"/>
              <a:t>vs</a:t>
            </a:r>
            <a:r>
              <a:rPr lang="en-US" dirty="0" smtClean="0"/>
              <a:t> Item-based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34</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139855850"/>
              </p:ext>
            </p:extLst>
          </p:nvPr>
        </p:nvGraphicFramePr>
        <p:xfrm>
          <a:off x="838200" y="2133600"/>
          <a:ext cx="7315200" cy="3200402"/>
        </p:xfrm>
        <a:graphic>
          <a:graphicData uri="http://schemas.openxmlformats.org/drawingml/2006/table">
            <a:tbl>
              <a:tblPr firstRow="1" bandRow="1">
                <a:tableStyleId>{5C22544A-7EE6-4342-B048-85BDC9FD1C3A}</a:tableStyleId>
              </a:tblPr>
              <a:tblGrid>
                <a:gridCol w="3657600"/>
                <a:gridCol w="3657600"/>
              </a:tblGrid>
              <a:tr h="1209908">
                <a:tc>
                  <a:txBody>
                    <a:bodyPr/>
                    <a:lstStyle/>
                    <a:p>
                      <a:endParaRPr lang="en-US" sz="2800" dirty="0">
                        <a:solidFill>
                          <a:schemeClr val="tx1"/>
                        </a:solidFill>
                      </a:endParaRPr>
                    </a:p>
                  </a:txBody>
                  <a:tcPr/>
                </a:tc>
                <a:tc>
                  <a:txBody>
                    <a:bodyPr/>
                    <a:lstStyle/>
                    <a:p>
                      <a:r>
                        <a:rPr lang="en-US" sz="2800" dirty="0" smtClean="0">
                          <a:solidFill>
                            <a:schemeClr val="tx1"/>
                          </a:solidFill>
                        </a:rPr>
                        <a:t>Common</a:t>
                      </a:r>
                      <a:r>
                        <a:rPr lang="en-US" sz="2800" baseline="0" dirty="0" smtClean="0">
                          <a:solidFill>
                            <a:schemeClr val="tx1"/>
                          </a:solidFill>
                        </a:rPr>
                        <a:t> Seeds</a:t>
                      </a:r>
                      <a:endParaRPr lang="en-US" sz="2800" dirty="0" smtClean="0">
                        <a:solidFill>
                          <a:schemeClr val="tx1"/>
                        </a:solidFill>
                      </a:endParaRPr>
                    </a:p>
                    <a:p>
                      <a:r>
                        <a:rPr lang="en-US" sz="2800" dirty="0" smtClean="0">
                          <a:solidFill>
                            <a:schemeClr val="tx1"/>
                          </a:solidFill>
                        </a:rPr>
                        <a:t>(out of 1000 seeds</a:t>
                      </a:r>
                      <a:r>
                        <a:rPr lang="en-US" sz="2800" dirty="0" smtClean="0">
                          <a:solidFill>
                            <a:srgbClr val="000000"/>
                          </a:solidFill>
                        </a:rPr>
                        <a:t>)</a:t>
                      </a:r>
                      <a:endParaRPr lang="en-US" sz="2800" dirty="0">
                        <a:solidFill>
                          <a:srgbClr val="000000"/>
                        </a:solidFill>
                      </a:endParaRPr>
                    </a:p>
                  </a:txBody>
                  <a:tcPr/>
                </a:tc>
              </a:tr>
              <a:tr h="663498">
                <a:tc>
                  <a:txBody>
                    <a:bodyPr/>
                    <a:lstStyle/>
                    <a:p>
                      <a:r>
                        <a:rPr lang="en-US" sz="2800" dirty="0" err="1" smtClean="0"/>
                        <a:t>Movielens</a:t>
                      </a:r>
                      <a:endParaRPr lang="en-US" sz="2800" dirty="0"/>
                    </a:p>
                  </a:txBody>
                  <a:tcPr/>
                </a:tc>
                <a:tc>
                  <a:txBody>
                    <a:bodyPr/>
                    <a:lstStyle/>
                    <a:p>
                      <a:r>
                        <a:rPr lang="en-US" sz="2800" dirty="0" smtClean="0"/>
                        <a:t>103 (10.3%)</a:t>
                      </a:r>
                      <a:endParaRPr lang="en-US" sz="2800" dirty="0"/>
                    </a:p>
                  </a:txBody>
                  <a:tcPr/>
                </a:tc>
              </a:tr>
              <a:tr h="663498">
                <a:tc>
                  <a:txBody>
                    <a:bodyPr/>
                    <a:lstStyle/>
                    <a:p>
                      <a:r>
                        <a:rPr lang="en-US" sz="2800" dirty="0" smtClean="0"/>
                        <a:t>Yahoo! Music</a:t>
                      </a:r>
                      <a:endParaRPr lang="en-US" sz="2800" dirty="0"/>
                    </a:p>
                  </a:txBody>
                  <a:tcPr/>
                </a:tc>
                <a:tc>
                  <a:txBody>
                    <a:bodyPr/>
                    <a:lstStyle/>
                    <a:p>
                      <a:r>
                        <a:rPr lang="en-US" sz="2800" dirty="0" smtClean="0"/>
                        <a:t>219 (21.9 %)</a:t>
                      </a:r>
                      <a:endParaRPr lang="en-US" sz="2800" dirty="0"/>
                    </a:p>
                  </a:txBody>
                  <a:tcPr/>
                </a:tc>
              </a:tr>
              <a:tr h="663498">
                <a:tc>
                  <a:txBody>
                    <a:bodyPr/>
                    <a:lstStyle/>
                    <a:p>
                      <a:r>
                        <a:rPr lang="en-US" sz="2800" dirty="0" smtClean="0"/>
                        <a:t>Jester Joke</a:t>
                      </a:r>
                      <a:endParaRPr lang="en-US" sz="2800" dirty="0"/>
                    </a:p>
                  </a:txBody>
                  <a:tcPr/>
                </a:tc>
                <a:tc>
                  <a:txBody>
                    <a:bodyPr/>
                    <a:lstStyle/>
                    <a:p>
                      <a:r>
                        <a:rPr lang="en-US" sz="2800" dirty="0" smtClean="0"/>
                        <a:t>62 (0.62</a:t>
                      </a:r>
                      <a:r>
                        <a:rPr lang="en-US" sz="2800" baseline="0" dirty="0" smtClean="0"/>
                        <a:t> %)</a:t>
                      </a:r>
                      <a:endParaRPr lang="en-US" sz="2800" dirty="0"/>
                    </a:p>
                  </a:txBody>
                  <a:tcPr/>
                </a:tc>
              </a:tr>
            </a:tbl>
          </a:graphicData>
        </a:graphic>
      </p:graphicFrame>
      <p:sp>
        <p:nvSpPr>
          <p:cNvPr id="6" name="TextBox 5"/>
          <p:cNvSpPr txBox="1"/>
          <p:nvPr/>
        </p:nvSpPr>
        <p:spPr>
          <a:xfrm>
            <a:off x="914401" y="5801380"/>
            <a:ext cx="7467599" cy="523220"/>
          </a:xfrm>
          <a:prstGeom prst="rect">
            <a:avLst/>
          </a:prstGeom>
          <a:noFill/>
        </p:spPr>
        <p:txBody>
          <a:bodyPr wrap="square" rtlCol="0">
            <a:spAutoFit/>
          </a:bodyPr>
          <a:lstStyle/>
          <a:p>
            <a:pPr algn="ctr"/>
            <a:r>
              <a:rPr lang="en-US" sz="2800" b="1" dirty="0" smtClean="0">
                <a:solidFill>
                  <a:srgbClr val="000090"/>
                </a:solidFill>
              </a:rPr>
              <a:t>Seed Sets are different in both methods.</a:t>
            </a:r>
            <a:endParaRPr lang="en-US" sz="2800" b="1" dirty="0">
              <a:solidFill>
                <a:srgbClr val="000090"/>
              </a:solidFill>
            </a:endParaRPr>
          </a:p>
        </p:txBody>
      </p:sp>
    </p:spTree>
    <p:extLst>
      <p:ext uri="{BB962C8B-B14F-4D97-AF65-F5344CB8AC3E}">
        <p14:creationId xmlns:p14="http://schemas.microsoft.com/office/powerpoint/2010/main" val="12555222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35</a:t>
            </a:fld>
            <a:endParaRPr lang="en-US"/>
          </a:p>
        </p:txBody>
      </p:sp>
      <p:sp>
        <p:nvSpPr>
          <p:cNvPr id="7" name="Content Placeholder 6"/>
          <p:cNvSpPr>
            <a:spLocks noGrp="1"/>
          </p:cNvSpPr>
          <p:nvPr>
            <p:ph sz="quarter" idx="1"/>
          </p:nvPr>
        </p:nvSpPr>
        <p:spPr/>
        <p:txBody>
          <a:bodyPr/>
          <a:lstStyle/>
          <a:p>
            <a:r>
              <a:rPr lang="en-US" dirty="0" smtClean="0"/>
              <a:t>What is RecMax? </a:t>
            </a:r>
          </a:p>
          <a:p>
            <a:r>
              <a:rPr lang="en-US" dirty="0" smtClean="0"/>
              <a:t>Does Seeding Help? – Preliminary </a:t>
            </a:r>
            <a:r>
              <a:rPr lang="en-US" dirty="0"/>
              <a:t>Experiments.</a:t>
            </a:r>
            <a:endParaRPr lang="en-US" dirty="0" smtClean="0"/>
          </a:p>
          <a:p>
            <a:r>
              <a:rPr lang="en-US" dirty="0"/>
              <a:t>Theoretical Analysis of RecMax.</a:t>
            </a:r>
          </a:p>
          <a:p>
            <a:r>
              <a:rPr lang="en-US" dirty="0"/>
              <a:t>Experiments</a:t>
            </a:r>
            <a:r>
              <a:rPr lang="en-US" dirty="0" smtClean="0"/>
              <a:t>.</a:t>
            </a:r>
          </a:p>
          <a:p>
            <a:r>
              <a:rPr lang="en-US" dirty="0" smtClean="0"/>
              <a:t>Conclusions and Future Work.</a:t>
            </a:r>
          </a:p>
          <a:p>
            <a:endParaRPr lang="en-US" dirty="0"/>
          </a:p>
        </p:txBody>
      </p:sp>
      <p:pic>
        <p:nvPicPr>
          <p:cNvPr id="8" name="Picture 7"/>
          <p:cNvPicPr>
            <a:picLocks noChangeAspect="1"/>
          </p:cNvPicPr>
          <p:nvPr/>
        </p:nvPicPr>
        <p:blipFill>
          <a:blip r:embed="rId2"/>
          <a:stretch>
            <a:fillRect/>
          </a:stretch>
        </p:blipFill>
        <p:spPr>
          <a:xfrm>
            <a:off x="3657600" y="1676400"/>
            <a:ext cx="457200" cy="457200"/>
          </a:xfrm>
          <a:prstGeom prst="rect">
            <a:avLst/>
          </a:prstGeom>
        </p:spPr>
      </p:pic>
      <p:sp>
        <p:nvSpPr>
          <p:cNvPr id="10" name="Oval 9"/>
          <p:cNvSpPr/>
          <p:nvPr/>
        </p:nvSpPr>
        <p:spPr>
          <a:xfrm>
            <a:off x="381000" y="3657600"/>
            <a:ext cx="53340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8001000" y="2209800"/>
            <a:ext cx="457200" cy="457200"/>
          </a:xfrm>
          <a:prstGeom prst="rect">
            <a:avLst/>
          </a:prstGeom>
        </p:spPr>
      </p:pic>
      <p:pic>
        <p:nvPicPr>
          <p:cNvPr id="12" name="Picture 11"/>
          <p:cNvPicPr>
            <a:picLocks noChangeAspect="1"/>
          </p:cNvPicPr>
          <p:nvPr/>
        </p:nvPicPr>
        <p:blipFill>
          <a:blip r:embed="rId2"/>
          <a:stretch>
            <a:fillRect/>
          </a:stretch>
        </p:blipFill>
        <p:spPr>
          <a:xfrm>
            <a:off x="5791200" y="2743200"/>
            <a:ext cx="457200" cy="457200"/>
          </a:xfrm>
          <a:prstGeom prst="rect">
            <a:avLst/>
          </a:prstGeom>
        </p:spPr>
      </p:pic>
      <p:pic>
        <p:nvPicPr>
          <p:cNvPr id="13" name="Picture 12"/>
          <p:cNvPicPr>
            <a:picLocks noChangeAspect="1"/>
          </p:cNvPicPr>
          <p:nvPr/>
        </p:nvPicPr>
        <p:blipFill>
          <a:blip r:embed="rId2"/>
          <a:stretch>
            <a:fillRect/>
          </a:stretch>
        </p:blipFill>
        <p:spPr>
          <a:xfrm>
            <a:off x="2895600" y="3276600"/>
            <a:ext cx="457200" cy="457200"/>
          </a:xfrm>
          <a:prstGeom prst="rect">
            <a:avLst/>
          </a:prstGeom>
        </p:spPr>
      </p:pic>
    </p:spTree>
    <p:extLst>
      <p:ext uri="{BB962C8B-B14F-4D97-AF65-F5344CB8AC3E}">
        <p14:creationId xmlns:p14="http://schemas.microsoft.com/office/powerpoint/2010/main" val="42487898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Contributions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36</a:t>
            </a:fld>
            <a:endParaRPr lang="en-US"/>
          </a:p>
        </p:txBody>
      </p:sp>
      <p:sp>
        <p:nvSpPr>
          <p:cNvPr id="4" name="Content Placeholder 3"/>
          <p:cNvSpPr>
            <a:spLocks noGrp="1"/>
          </p:cNvSpPr>
          <p:nvPr>
            <p:ph sz="quarter" idx="1"/>
          </p:nvPr>
        </p:nvSpPr>
        <p:spPr/>
        <p:txBody>
          <a:bodyPr>
            <a:normAutofit/>
          </a:bodyPr>
          <a:lstStyle/>
          <a:p>
            <a:r>
              <a:rPr lang="en-CA" dirty="0" smtClean="0"/>
              <a:t>The main goal of the paper is to propose and study a novel problem that we call RecMax</a:t>
            </a:r>
          </a:p>
          <a:p>
            <a:pPr lvl="1"/>
            <a:r>
              <a:rPr lang="en-CA" dirty="0" smtClean="0"/>
              <a:t>Select </a:t>
            </a:r>
            <a:r>
              <a:rPr lang="en-CA" dirty="0" smtClean="0"/>
              <a:t>k seed users such that if they endorse a new product by providing relatively high ratings, </a:t>
            </a:r>
            <a:r>
              <a:rPr lang="en-US" dirty="0" smtClean="0"/>
              <a:t>the number of users to whom the product is </a:t>
            </a:r>
            <a:r>
              <a:rPr lang="en-US" dirty="0" smtClean="0"/>
              <a:t>recommended (hit score) </a:t>
            </a:r>
            <a:r>
              <a:rPr lang="en-US" dirty="0" smtClean="0"/>
              <a:t>is maximum.</a:t>
            </a:r>
          </a:p>
          <a:p>
            <a:pPr lvl="1"/>
            <a:r>
              <a:rPr lang="en-CA" dirty="0" smtClean="0"/>
              <a:t>We focus on User-based and Item-based </a:t>
            </a:r>
            <a:r>
              <a:rPr lang="en-CA" dirty="0" smtClean="0"/>
              <a:t>recommender systems</a:t>
            </a:r>
            <a:r>
              <a:rPr lang="en-CA" dirty="0" smtClean="0"/>
              <a:t>.</a:t>
            </a:r>
            <a:endParaRPr lang="en-US" dirty="0" smtClean="0"/>
          </a:p>
          <a:p>
            <a:r>
              <a:rPr lang="en-US" dirty="0" smtClean="0"/>
              <a:t>We offer empirical evidence that seeding does help in boosting the number of recommendations</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Contributions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37</a:t>
            </a:fld>
            <a:endParaRPr lang="en-US"/>
          </a:p>
        </p:txBody>
      </p:sp>
      <p:sp>
        <p:nvSpPr>
          <p:cNvPr id="4" name="Content Placeholder 3"/>
          <p:cNvSpPr>
            <a:spLocks noGrp="1"/>
          </p:cNvSpPr>
          <p:nvPr>
            <p:ph sz="quarter" idx="1"/>
          </p:nvPr>
        </p:nvSpPr>
        <p:spPr>
          <a:xfrm>
            <a:off x="612648" y="1600200"/>
            <a:ext cx="8153400" cy="5105400"/>
          </a:xfrm>
        </p:spPr>
        <p:txBody>
          <a:bodyPr>
            <a:normAutofit lnSpcReduction="10000"/>
          </a:bodyPr>
          <a:lstStyle/>
          <a:p>
            <a:r>
              <a:rPr lang="en-CA" dirty="0" smtClean="0"/>
              <a:t>We perform a thorough theoretical analysis of RecMax. </a:t>
            </a:r>
          </a:p>
          <a:p>
            <a:pPr lvl="1"/>
            <a:r>
              <a:rPr lang="en-CA" dirty="0" smtClean="0"/>
              <a:t>RecMax is NP-hard to solve exactly.</a:t>
            </a:r>
          </a:p>
          <a:p>
            <a:pPr lvl="1"/>
            <a:r>
              <a:rPr lang="en-CA" dirty="0" smtClean="0"/>
              <a:t>RecMax is NP-hard to approximate within any reasonable factor.</a:t>
            </a:r>
          </a:p>
          <a:p>
            <a:r>
              <a:rPr lang="en-CA" dirty="0" smtClean="0"/>
              <a:t>Given this hardness, we explore several natural heuristics on 3 real world datasets and report our findings</a:t>
            </a:r>
            <a:r>
              <a:rPr lang="en-CA" dirty="0" smtClean="0"/>
              <a:t>.</a:t>
            </a:r>
          </a:p>
          <a:p>
            <a:r>
              <a:rPr lang="en-CA" dirty="0" smtClean="0"/>
              <a:t>Even simple heuristics like Most-Central provide impressive gains </a:t>
            </a:r>
          </a:p>
          <a:p>
            <a:pPr lvl="1"/>
            <a:r>
              <a:rPr lang="en-CA" dirty="0" smtClean="0"/>
              <a:t>This makes RecMax an interesting problem for targeted marketing in recommender systems.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38</a:t>
            </a:fld>
            <a:endParaRPr lang="en-US"/>
          </a:p>
        </p:txBody>
      </p:sp>
      <p:sp>
        <p:nvSpPr>
          <p:cNvPr id="4" name="Content Placeholder 3"/>
          <p:cNvSpPr>
            <a:spLocks noGrp="1"/>
          </p:cNvSpPr>
          <p:nvPr>
            <p:ph sz="quarter" idx="1"/>
          </p:nvPr>
        </p:nvSpPr>
        <p:spPr/>
        <p:txBody>
          <a:bodyPr/>
          <a:lstStyle/>
          <a:p>
            <a:r>
              <a:rPr lang="en-US" dirty="0" smtClean="0"/>
              <a:t>RecMax is a new problem and has real applications – our work is just the first work. </a:t>
            </a:r>
          </a:p>
          <a:p>
            <a:r>
              <a:rPr lang="en-US" dirty="0" smtClean="0"/>
              <a:t>Developing better heuristics.</a:t>
            </a:r>
          </a:p>
          <a:p>
            <a:r>
              <a:rPr lang="en-US" dirty="0" smtClean="0"/>
              <a:t>Studying RecMax on more sophisticated recommender systems algorithms</a:t>
            </a:r>
          </a:p>
          <a:p>
            <a:pPr lvl="1"/>
            <a:r>
              <a:rPr lang="en-US" dirty="0" smtClean="0"/>
              <a:t>Matrix Factorization.</a:t>
            </a:r>
          </a:p>
          <a:p>
            <a:pPr marL="0" indent="0">
              <a:buNone/>
            </a:pPr>
            <a:endParaRPr lang="en-US" dirty="0" smtClean="0"/>
          </a:p>
        </p:txBody>
      </p:sp>
    </p:spTree>
    <p:extLst>
      <p:ext uri="{BB962C8B-B14F-4D97-AF65-F5344CB8AC3E}">
        <p14:creationId xmlns:p14="http://schemas.microsoft.com/office/powerpoint/2010/main" val="24654763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r>
              <a:rPr lang="en-US" dirty="0" smtClean="0"/>
              <a:t>Thanks and Questions</a:t>
            </a:r>
          </a:p>
        </p:txBody>
      </p:sp>
      <p:sp>
        <p:nvSpPr>
          <p:cNvPr id="3" name="Slide Number Placeholder 2"/>
          <p:cNvSpPr>
            <a:spLocks noGrp="1"/>
          </p:cNvSpPr>
          <p:nvPr>
            <p:ph type="sldNum" sz="quarter" idx="11"/>
          </p:nvPr>
        </p:nvSpPr>
        <p:spPr/>
        <p:txBody>
          <a:bodyPr/>
          <a:lstStyle/>
          <a:p>
            <a:fld id="{B6F15528-21DE-4FAA-801E-634DDDAF4B2B}" type="slidenum">
              <a:rPr lang="en-US" smtClean="0"/>
              <a:pPr/>
              <a:t>39</a:t>
            </a:fld>
            <a:endParaRPr lang="en-US"/>
          </a:p>
        </p:txBody>
      </p:sp>
      <p:sp>
        <p:nvSpPr>
          <p:cNvPr id="4" name="Footer Placeholder 7"/>
          <p:cNvSpPr>
            <a:spLocks noGrp="1"/>
          </p:cNvSpPr>
          <p:nvPr>
            <p:ph type="ftr" sz="quarter" idx="11"/>
          </p:nvPr>
        </p:nvSpPr>
        <p:spPr>
          <a:xfrm>
            <a:off x="3722917" y="6492875"/>
            <a:ext cx="5421083" cy="365125"/>
          </a:xfrm>
        </p:spPr>
        <p:txBody>
          <a:bodyPr/>
          <a:lstStyle/>
          <a:p>
            <a:r>
              <a:rPr lang="en-US" dirty="0" smtClean="0"/>
              <a:t>University of British Columbia</a:t>
            </a:r>
            <a:endParaRPr lang="en-US" dirty="0"/>
          </a:p>
        </p:txBody>
      </p:sp>
      <p:sp>
        <p:nvSpPr>
          <p:cNvPr id="5" name="Subtitle 2"/>
          <p:cNvSpPr>
            <a:spLocks noGrp="1"/>
          </p:cNvSpPr>
          <p:nvPr>
            <p:ph type="body" idx="1"/>
          </p:nvPr>
        </p:nvSpPr>
        <p:spPr>
          <a:xfrm>
            <a:off x="1371600" y="2743200"/>
            <a:ext cx="7123113" cy="2438400"/>
          </a:xfrm>
        </p:spPr>
        <p:txBody>
          <a:bodyPr>
            <a:normAutofit/>
          </a:bodyPr>
          <a:lstStyle/>
          <a:p>
            <a:r>
              <a:rPr lang="en-CA" dirty="0" smtClean="0">
                <a:solidFill>
                  <a:srgbClr val="000090"/>
                </a:solidFill>
              </a:rPr>
              <a:t>RecMax: Exploiting Recommender Systems for Fun and Profit</a:t>
            </a:r>
          </a:p>
          <a:p>
            <a:r>
              <a:rPr lang="en-CA" dirty="0" smtClean="0"/>
              <a:t>Amit Goyal</a:t>
            </a:r>
            <a:endParaRPr lang="en-CA" dirty="0" smtClean="0"/>
          </a:p>
          <a:p>
            <a:r>
              <a:rPr lang="en-CA" dirty="0" err="1" smtClean="0"/>
              <a:t>Laks</a:t>
            </a:r>
            <a:r>
              <a:rPr lang="en-CA" dirty="0" smtClean="0"/>
              <a:t> </a:t>
            </a:r>
            <a:r>
              <a:rPr lang="en-CA" dirty="0" smtClean="0"/>
              <a:t>V. S. Lakshmanan</a:t>
            </a:r>
          </a:p>
          <a:p>
            <a:endParaRPr lang="en-CA" dirty="0" smtClean="0"/>
          </a:p>
        </p:txBody>
      </p:sp>
      <p:pic>
        <p:nvPicPr>
          <p:cNvPr id="7" name="Picture 4"/>
          <p:cNvPicPr>
            <a:picLocks noChangeAspect="1" noChangeArrowheads="1"/>
          </p:cNvPicPr>
          <p:nvPr/>
        </p:nvPicPr>
        <p:blipFill>
          <a:blip r:embed="rId2" cstate="print"/>
          <a:srcRect/>
          <a:stretch>
            <a:fillRect/>
          </a:stretch>
        </p:blipFill>
        <p:spPr bwMode="auto">
          <a:xfrm>
            <a:off x="152400" y="5562600"/>
            <a:ext cx="862013" cy="1152525"/>
          </a:xfrm>
          <a:prstGeom prst="rect">
            <a:avLst/>
          </a:prstGeom>
          <a:noFill/>
          <a:ln w="9525">
            <a:noFill/>
            <a:miter lim="800000"/>
            <a:headEnd/>
            <a:tailEnd/>
          </a:ln>
        </p:spPr>
      </p:pic>
      <p:sp>
        <p:nvSpPr>
          <p:cNvPr id="8" name="TextBox 7"/>
          <p:cNvSpPr txBox="1"/>
          <p:nvPr/>
        </p:nvSpPr>
        <p:spPr>
          <a:xfrm>
            <a:off x="1143000" y="5562600"/>
            <a:ext cx="3751155" cy="461665"/>
          </a:xfrm>
          <a:prstGeom prst="rect">
            <a:avLst/>
          </a:prstGeom>
          <a:noFill/>
        </p:spPr>
        <p:txBody>
          <a:bodyPr wrap="none" rtlCol="0">
            <a:spAutoFit/>
          </a:bodyPr>
          <a:lstStyle/>
          <a:p>
            <a:r>
              <a:rPr lang="en-CA" sz="2400" dirty="0" smtClean="0"/>
              <a:t>University of British Columbia</a:t>
            </a:r>
            <a:endParaRPr lang="en-CA" sz="2400" dirty="0"/>
          </a:p>
        </p:txBody>
      </p:sp>
      <p:sp>
        <p:nvSpPr>
          <p:cNvPr id="9" name="TextBox 8"/>
          <p:cNvSpPr txBox="1"/>
          <p:nvPr/>
        </p:nvSpPr>
        <p:spPr>
          <a:xfrm>
            <a:off x="5996022" y="6396335"/>
            <a:ext cx="3147978" cy="461665"/>
          </a:xfrm>
          <a:prstGeom prst="rect">
            <a:avLst/>
          </a:prstGeom>
          <a:noFill/>
        </p:spPr>
        <p:txBody>
          <a:bodyPr wrap="none" rtlCol="0">
            <a:spAutoFit/>
          </a:bodyPr>
          <a:lstStyle/>
          <a:p>
            <a:r>
              <a:rPr lang="en-CA" sz="2400" dirty="0" smtClean="0"/>
              <a:t>http://cs.ubc.ca/~goyal</a:t>
            </a:r>
            <a:endParaRPr lang="en-CA" sz="2400" dirty="0"/>
          </a:p>
        </p:txBody>
      </p:sp>
    </p:spTree>
    <p:extLst>
      <p:ext uri="{BB962C8B-B14F-4D97-AF65-F5344CB8AC3E}">
        <p14:creationId xmlns:p14="http://schemas.microsoft.com/office/powerpoint/2010/main" val="27824966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Consider an item in a Recommender System</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
        <p:nvSpPr>
          <p:cNvPr id="5" name="Oval 4"/>
          <p:cNvSpPr/>
          <p:nvPr/>
        </p:nvSpPr>
        <p:spPr>
          <a:xfrm>
            <a:off x="1275723" y="1752600"/>
            <a:ext cx="2286000" cy="2286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C:\acads\Picture1.jpg"/>
          <p:cNvPicPr>
            <a:picLocks noChangeAspect="1" noChangeArrowheads="1"/>
          </p:cNvPicPr>
          <p:nvPr/>
        </p:nvPicPr>
        <p:blipFill>
          <a:blip r:embed="rId3" cstate="print"/>
          <a:srcRect/>
          <a:stretch>
            <a:fillRect/>
          </a:stretch>
        </p:blipFill>
        <p:spPr bwMode="auto">
          <a:xfrm>
            <a:off x="2418723" y="1981200"/>
            <a:ext cx="355106" cy="457199"/>
          </a:xfrm>
          <a:prstGeom prst="rect">
            <a:avLst/>
          </a:prstGeom>
          <a:noFill/>
        </p:spPr>
      </p:pic>
      <p:pic>
        <p:nvPicPr>
          <p:cNvPr id="8" name="Picture 2" descr="C:\acads\Picture1.jpg"/>
          <p:cNvPicPr>
            <a:picLocks noChangeAspect="1" noChangeArrowheads="1"/>
          </p:cNvPicPr>
          <p:nvPr/>
        </p:nvPicPr>
        <p:blipFill>
          <a:blip r:embed="rId3" cstate="print"/>
          <a:srcRect/>
          <a:stretch>
            <a:fillRect/>
          </a:stretch>
        </p:blipFill>
        <p:spPr bwMode="auto">
          <a:xfrm>
            <a:off x="1428123" y="2371245"/>
            <a:ext cx="355106" cy="457199"/>
          </a:xfrm>
          <a:prstGeom prst="rect">
            <a:avLst/>
          </a:prstGeom>
          <a:noFill/>
        </p:spPr>
      </p:pic>
      <p:pic>
        <p:nvPicPr>
          <p:cNvPr id="9" name="Picture 2" descr="C:\acads\Picture1.jpg"/>
          <p:cNvPicPr>
            <a:picLocks noChangeAspect="1" noChangeArrowheads="1"/>
          </p:cNvPicPr>
          <p:nvPr/>
        </p:nvPicPr>
        <p:blipFill>
          <a:blip r:embed="rId3" cstate="print"/>
          <a:srcRect/>
          <a:stretch>
            <a:fillRect/>
          </a:stretch>
        </p:blipFill>
        <p:spPr bwMode="auto">
          <a:xfrm>
            <a:off x="2647323" y="3048000"/>
            <a:ext cx="355106" cy="457199"/>
          </a:xfrm>
          <a:prstGeom prst="rect">
            <a:avLst/>
          </a:prstGeom>
          <a:noFill/>
        </p:spPr>
      </p:pic>
      <p:pic>
        <p:nvPicPr>
          <p:cNvPr id="10" name="Picture 2" descr="C:\acads\Picture1.jpg"/>
          <p:cNvPicPr>
            <a:picLocks noChangeAspect="1" noChangeArrowheads="1"/>
          </p:cNvPicPr>
          <p:nvPr/>
        </p:nvPicPr>
        <p:blipFill>
          <a:blip r:embed="rId3" cstate="print"/>
          <a:srcRect/>
          <a:stretch>
            <a:fillRect/>
          </a:stretch>
        </p:blipFill>
        <p:spPr bwMode="auto">
          <a:xfrm>
            <a:off x="3028323" y="2286000"/>
            <a:ext cx="355106" cy="457199"/>
          </a:xfrm>
          <a:prstGeom prst="rect">
            <a:avLst/>
          </a:prstGeom>
          <a:noFill/>
        </p:spPr>
      </p:pic>
      <p:pic>
        <p:nvPicPr>
          <p:cNvPr id="11" name="Picture 2" descr="C:\acads\Picture1.jpg"/>
          <p:cNvPicPr>
            <a:picLocks noChangeAspect="1" noChangeArrowheads="1"/>
          </p:cNvPicPr>
          <p:nvPr/>
        </p:nvPicPr>
        <p:blipFill>
          <a:blip r:embed="rId3" cstate="print"/>
          <a:srcRect/>
          <a:stretch>
            <a:fillRect/>
          </a:stretch>
        </p:blipFill>
        <p:spPr bwMode="auto">
          <a:xfrm>
            <a:off x="2113923" y="2590801"/>
            <a:ext cx="355106" cy="457199"/>
          </a:xfrm>
          <a:prstGeom prst="rect">
            <a:avLst/>
          </a:prstGeom>
          <a:noFill/>
        </p:spPr>
      </p:pic>
      <p:pic>
        <p:nvPicPr>
          <p:cNvPr id="12" name="Picture 2" descr="C:\acads\Picture1.jpg"/>
          <p:cNvPicPr>
            <a:picLocks noChangeAspect="1" noChangeArrowheads="1"/>
          </p:cNvPicPr>
          <p:nvPr/>
        </p:nvPicPr>
        <p:blipFill>
          <a:blip r:embed="rId3" cstate="print"/>
          <a:srcRect/>
          <a:stretch>
            <a:fillRect/>
          </a:stretch>
        </p:blipFill>
        <p:spPr bwMode="auto">
          <a:xfrm>
            <a:off x="1885323" y="3200400"/>
            <a:ext cx="355106" cy="457199"/>
          </a:xfrm>
          <a:prstGeom prst="rect">
            <a:avLst/>
          </a:prstGeom>
          <a:noFill/>
        </p:spPr>
      </p:pic>
      <p:pic>
        <p:nvPicPr>
          <p:cNvPr id="14" name="Picture 3" descr="C:\acads\Picture1.jpg"/>
          <p:cNvPicPr>
            <a:picLocks noChangeAspect="1" noChangeArrowheads="1"/>
          </p:cNvPicPr>
          <p:nvPr/>
        </p:nvPicPr>
        <p:blipFill>
          <a:blip r:embed="rId4" cstate="print"/>
          <a:srcRect/>
          <a:stretch>
            <a:fillRect/>
          </a:stretch>
        </p:blipFill>
        <p:spPr bwMode="auto">
          <a:xfrm>
            <a:off x="6324600" y="1905000"/>
            <a:ext cx="335756" cy="389477"/>
          </a:xfrm>
          <a:prstGeom prst="rect">
            <a:avLst/>
          </a:prstGeom>
          <a:noFill/>
        </p:spPr>
      </p:pic>
      <p:pic>
        <p:nvPicPr>
          <p:cNvPr id="15" name="Picture 3" descr="C:\acads\Picture1.jpg"/>
          <p:cNvPicPr>
            <a:picLocks noChangeAspect="1" noChangeArrowheads="1"/>
          </p:cNvPicPr>
          <p:nvPr/>
        </p:nvPicPr>
        <p:blipFill>
          <a:blip r:embed="rId4" cstate="print"/>
          <a:srcRect/>
          <a:stretch>
            <a:fillRect/>
          </a:stretch>
        </p:blipFill>
        <p:spPr bwMode="auto">
          <a:xfrm>
            <a:off x="6705600" y="2286000"/>
            <a:ext cx="335756" cy="389477"/>
          </a:xfrm>
          <a:prstGeom prst="rect">
            <a:avLst/>
          </a:prstGeom>
          <a:noFill/>
        </p:spPr>
      </p:pic>
      <p:pic>
        <p:nvPicPr>
          <p:cNvPr id="16" name="Picture 3" descr="C:\acads\Picture1.jpg"/>
          <p:cNvPicPr>
            <a:picLocks noChangeAspect="1" noChangeArrowheads="1"/>
          </p:cNvPicPr>
          <p:nvPr/>
        </p:nvPicPr>
        <p:blipFill>
          <a:blip r:embed="rId4" cstate="print"/>
          <a:srcRect/>
          <a:stretch>
            <a:fillRect/>
          </a:stretch>
        </p:blipFill>
        <p:spPr bwMode="auto">
          <a:xfrm>
            <a:off x="6248400" y="2590800"/>
            <a:ext cx="335756" cy="389477"/>
          </a:xfrm>
          <a:prstGeom prst="rect">
            <a:avLst/>
          </a:prstGeom>
          <a:noFill/>
        </p:spPr>
      </p:pic>
      <p:pic>
        <p:nvPicPr>
          <p:cNvPr id="17" name="Picture 3" descr="C:\acads\Picture1.jpg"/>
          <p:cNvPicPr>
            <a:picLocks noChangeAspect="1" noChangeArrowheads="1"/>
          </p:cNvPicPr>
          <p:nvPr/>
        </p:nvPicPr>
        <p:blipFill>
          <a:blip r:embed="rId4" cstate="print"/>
          <a:srcRect/>
          <a:stretch>
            <a:fillRect/>
          </a:stretch>
        </p:blipFill>
        <p:spPr bwMode="auto">
          <a:xfrm>
            <a:off x="5791200" y="2895600"/>
            <a:ext cx="335756" cy="389477"/>
          </a:xfrm>
          <a:prstGeom prst="rect">
            <a:avLst/>
          </a:prstGeom>
          <a:noFill/>
        </p:spPr>
      </p:pic>
      <p:pic>
        <p:nvPicPr>
          <p:cNvPr id="18" name="Picture 3" descr="C:\acads\Picture1.jpg"/>
          <p:cNvPicPr>
            <a:picLocks noChangeAspect="1" noChangeArrowheads="1"/>
          </p:cNvPicPr>
          <p:nvPr/>
        </p:nvPicPr>
        <p:blipFill>
          <a:blip r:embed="rId4" cstate="print"/>
          <a:srcRect/>
          <a:stretch>
            <a:fillRect/>
          </a:stretch>
        </p:blipFill>
        <p:spPr bwMode="auto">
          <a:xfrm>
            <a:off x="7162800" y="2514600"/>
            <a:ext cx="335756" cy="389477"/>
          </a:xfrm>
          <a:prstGeom prst="rect">
            <a:avLst/>
          </a:prstGeom>
          <a:noFill/>
        </p:spPr>
      </p:pic>
      <p:pic>
        <p:nvPicPr>
          <p:cNvPr id="20" name="Picture 3" descr="C:\acads\Picture1.jpg"/>
          <p:cNvPicPr>
            <a:picLocks noChangeAspect="1" noChangeArrowheads="1"/>
          </p:cNvPicPr>
          <p:nvPr/>
        </p:nvPicPr>
        <p:blipFill>
          <a:blip r:embed="rId4" cstate="print"/>
          <a:srcRect/>
          <a:stretch>
            <a:fillRect/>
          </a:stretch>
        </p:blipFill>
        <p:spPr bwMode="auto">
          <a:xfrm>
            <a:off x="6858000" y="2971800"/>
            <a:ext cx="335756" cy="389477"/>
          </a:xfrm>
          <a:prstGeom prst="rect">
            <a:avLst/>
          </a:prstGeom>
          <a:noFill/>
        </p:spPr>
      </p:pic>
      <p:pic>
        <p:nvPicPr>
          <p:cNvPr id="21" name="Picture 3" descr="C:\acads\Picture1.jpg"/>
          <p:cNvPicPr>
            <a:picLocks noChangeAspect="1" noChangeArrowheads="1"/>
          </p:cNvPicPr>
          <p:nvPr/>
        </p:nvPicPr>
        <p:blipFill>
          <a:blip r:embed="rId4" cstate="print"/>
          <a:srcRect/>
          <a:stretch>
            <a:fillRect/>
          </a:stretch>
        </p:blipFill>
        <p:spPr bwMode="auto">
          <a:xfrm>
            <a:off x="5638800" y="2209800"/>
            <a:ext cx="335756" cy="389477"/>
          </a:xfrm>
          <a:prstGeom prst="rect">
            <a:avLst/>
          </a:prstGeom>
          <a:noFill/>
        </p:spPr>
      </p:pic>
      <p:pic>
        <p:nvPicPr>
          <p:cNvPr id="22" name="Picture 3" descr="C:\acads\Picture1.jpg"/>
          <p:cNvPicPr>
            <a:picLocks noChangeAspect="1" noChangeArrowheads="1"/>
          </p:cNvPicPr>
          <p:nvPr/>
        </p:nvPicPr>
        <p:blipFill>
          <a:blip r:embed="rId4" cstate="print"/>
          <a:srcRect/>
          <a:stretch>
            <a:fillRect/>
          </a:stretch>
        </p:blipFill>
        <p:spPr bwMode="auto">
          <a:xfrm>
            <a:off x="6477000" y="3352800"/>
            <a:ext cx="335756" cy="389477"/>
          </a:xfrm>
          <a:prstGeom prst="rect">
            <a:avLst/>
          </a:prstGeom>
          <a:noFill/>
        </p:spPr>
      </p:pic>
      <p:sp>
        <p:nvSpPr>
          <p:cNvPr id="23" name="Oval 22"/>
          <p:cNvSpPr/>
          <p:nvPr/>
        </p:nvSpPr>
        <p:spPr>
          <a:xfrm>
            <a:off x="5410200" y="1676400"/>
            <a:ext cx="2286000" cy="2286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871154" y="4201180"/>
            <a:ext cx="3176170" cy="830997"/>
          </a:xfrm>
          <a:prstGeom prst="rect">
            <a:avLst/>
          </a:prstGeom>
          <a:noFill/>
        </p:spPr>
        <p:txBody>
          <a:bodyPr wrap="none" rtlCol="0">
            <a:spAutoFit/>
          </a:bodyPr>
          <a:lstStyle/>
          <a:p>
            <a:pPr marL="0" lvl="1" algn="ctr"/>
            <a:r>
              <a:rPr lang="en-US" sz="2400" dirty="0" smtClean="0"/>
              <a:t>Some users rate the item</a:t>
            </a:r>
          </a:p>
          <a:p>
            <a:pPr marL="0" lvl="1" algn="ctr"/>
            <a:r>
              <a:rPr lang="en-US" sz="2400" dirty="0" smtClean="0"/>
              <a:t>(seed users)</a:t>
            </a:r>
            <a:endParaRPr lang="en-US" sz="2400" dirty="0"/>
          </a:p>
        </p:txBody>
      </p:sp>
      <p:sp>
        <p:nvSpPr>
          <p:cNvPr id="25" name="TextBox 24"/>
          <p:cNvSpPr txBox="1"/>
          <p:nvPr/>
        </p:nvSpPr>
        <p:spPr>
          <a:xfrm>
            <a:off x="5029200" y="4191000"/>
            <a:ext cx="3581400" cy="1846659"/>
          </a:xfrm>
          <a:prstGeom prst="rect">
            <a:avLst/>
          </a:prstGeom>
          <a:noFill/>
        </p:spPr>
        <p:txBody>
          <a:bodyPr wrap="square" rtlCol="0">
            <a:spAutoFit/>
          </a:bodyPr>
          <a:lstStyle/>
          <a:p>
            <a:pPr marL="0" lvl="1" algn="ctr"/>
            <a:r>
              <a:rPr lang="en-US" sz="2400" dirty="0"/>
              <a:t>Because of these ratings, the item </a:t>
            </a:r>
            <a:r>
              <a:rPr lang="en-US" sz="2400" dirty="0" smtClean="0"/>
              <a:t>may be </a:t>
            </a:r>
            <a:r>
              <a:rPr lang="en-US" sz="2400" dirty="0"/>
              <a:t>recommended to some other users.</a:t>
            </a:r>
          </a:p>
          <a:p>
            <a:pPr algn="ctr"/>
            <a:endParaRPr lang="en-US" dirty="0"/>
          </a:p>
        </p:txBody>
      </p:sp>
      <p:sp>
        <p:nvSpPr>
          <p:cNvPr id="27" name="Right Arrow 26"/>
          <p:cNvSpPr/>
          <p:nvPr/>
        </p:nvSpPr>
        <p:spPr>
          <a:xfrm>
            <a:off x="3810000" y="2438400"/>
            <a:ext cx="1371600"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812664" y="1828800"/>
            <a:ext cx="1331189" cy="707886"/>
          </a:xfrm>
          <a:prstGeom prst="rect">
            <a:avLst/>
          </a:prstGeom>
          <a:noFill/>
        </p:spPr>
        <p:txBody>
          <a:bodyPr wrap="none" rtlCol="0">
            <a:spAutoFit/>
          </a:bodyPr>
          <a:lstStyle/>
          <a:p>
            <a:r>
              <a:rPr lang="en-US" sz="2000" dirty="0" smtClean="0"/>
              <a:t>Flow of </a:t>
            </a:r>
          </a:p>
          <a:p>
            <a:r>
              <a:rPr lang="en-US" sz="2000" dirty="0" smtClean="0"/>
              <a:t>information</a:t>
            </a:r>
            <a:endParaRPr lang="en-US" sz="2000" dirty="0"/>
          </a:p>
        </p:txBody>
      </p:sp>
      <p:sp>
        <p:nvSpPr>
          <p:cNvPr id="6" name="TextBox 5"/>
          <p:cNvSpPr txBox="1"/>
          <p:nvPr/>
        </p:nvSpPr>
        <p:spPr>
          <a:xfrm>
            <a:off x="609600" y="5943600"/>
            <a:ext cx="7925066" cy="523220"/>
          </a:xfrm>
          <a:prstGeom prst="rect">
            <a:avLst/>
          </a:prstGeom>
          <a:noFill/>
        </p:spPr>
        <p:txBody>
          <a:bodyPr wrap="none" rtlCol="0">
            <a:spAutoFit/>
          </a:bodyPr>
          <a:lstStyle/>
          <a:p>
            <a:r>
              <a:rPr lang="en-US" sz="2800" b="1" dirty="0" smtClean="0">
                <a:solidFill>
                  <a:srgbClr val="000090"/>
                </a:solidFill>
              </a:rPr>
              <a:t>RecMax: Can we strategically select the seed users?</a:t>
            </a:r>
            <a:endParaRPr lang="en-US" sz="2800" b="1" dirty="0">
              <a:solidFill>
                <a:srgbClr val="000090"/>
              </a:solidFill>
            </a:endParaRPr>
          </a:p>
        </p:txBody>
      </p:sp>
    </p:spTree>
    <p:extLst>
      <p:ext uri="{BB962C8B-B14F-4D97-AF65-F5344CB8AC3E}">
        <p14:creationId xmlns:p14="http://schemas.microsoft.com/office/powerpoint/2010/main" val="1505692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40</a:t>
            </a:fld>
            <a:endParaRPr lang="en-US"/>
          </a:p>
        </p:txBody>
      </p:sp>
      <p:sp>
        <p:nvSpPr>
          <p:cNvPr id="4" name="Content Placeholder 3"/>
          <p:cNvSpPr>
            <a:spLocks noGrp="1"/>
          </p:cNvSpPr>
          <p:nvPr>
            <p:ph sz="quarter" idx="1"/>
          </p:nvPr>
        </p:nvSpPr>
        <p:spPr/>
        <p:txBody>
          <a:bodyPr/>
          <a:lstStyle/>
          <a:p>
            <a:r>
              <a:rPr lang="en-US" dirty="0"/>
              <a:t>Most-Central: Top-k central users</a:t>
            </a:r>
            <a:r>
              <a:rPr lang="en-US" dirty="0" smtClean="0"/>
              <a:t>.</a:t>
            </a:r>
            <a:endParaRPr lang="en-US" dirty="0"/>
          </a:p>
        </p:txBody>
      </p:sp>
      <p:pic>
        <p:nvPicPr>
          <p:cNvPr id="5" name="Picture 4"/>
          <p:cNvPicPr>
            <a:picLocks noChangeAspect="1"/>
          </p:cNvPicPr>
          <p:nvPr/>
        </p:nvPicPr>
        <p:blipFill>
          <a:blip r:embed="rId2"/>
          <a:stretch>
            <a:fillRect/>
          </a:stretch>
        </p:blipFill>
        <p:spPr>
          <a:xfrm>
            <a:off x="469900" y="5139871"/>
            <a:ext cx="8293100" cy="1184729"/>
          </a:xfrm>
          <a:prstGeom prst="rect">
            <a:avLst/>
          </a:prstGeom>
        </p:spPr>
      </p:pic>
      <p:pic>
        <p:nvPicPr>
          <p:cNvPr id="7" name="Picture 6" descr="examp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362200"/>
            <a:ext cx="2819400" cy="2560145"/>
          </a:xfrm>
          <a:prstGeom prst="rect">
            <a:avLst/>
          </a:prstGeom>
        </p:spPr>
      </p:pic>
    </p:spTree>
    <p:extLst>
      <p:ext uri="{BB962C8B-B14F-4D97-AF65-F5344CB8AC3E}">
        <p14:creationId xmlns:p14="http://schemas.microsoft.com/office/powerpoint/2010/main" val="3884821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RecMax</a:t>
            </a:r>
            <a:endParaRPr lang="en-US" dirty="0"/>
          </a:p>
        </p:txBody>
      </p:sp>
      <p:sp>
        <p:nvSpPr>
          <p:cNvPr id="5" name="Slide Number Placeholder 2"/>
          <p:cNvSpPr txBox="1">
            <a:spLocks/>
          </p:cNvSpPr>
          <p:nvPr/>
        </p:nvSpPr>
        <p:spPr>
          <a:xfrm>
            <a:off x="0" y="1279524"/>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a:t>
            </a:fld>
            <a:endParaRPr lang="en-US" dirty="0"/>
          </a:p>
        </p:txBody>
      </p:sp>
      <p:sp>
        <p:nvSpPr>
          <p:cNvPr id="6" name="Oval 5"/>
          <p:cNvSpPr/>
          <p:nvPr/>
        </p:nvSpPr>
        <p:spPr>
          <a:xfrm>
            <a:off x="1275723" y="1623378"/>
            <a:ext cx="2286000" cy="2286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C:\acads\Picture1.jpg"/>
          <p:cNvPicPr>
            <a:picLocks noChangeAspect="1" noChangeArrowheads="1"/>
          </p:cNvPicPr>
          <p:nvPr/>
        </p:nvPicPr>
        <p:blipFill>
          <a:blip r:embed="rId3" cstate="print"/>
          <a:srcRect/>
          <a:stretch>
            <a:fillRect/>
          </a:stretch>
        </p:blipFill>
        <p:spPr bwMode="auto">
          <a:xfrm>
            <a:off x="2418723" y="1851978"/>
            <a:ext cx="355106" cy="457199"/>
          </a:xfrm>
          <a:prstGeom prst="rect">
            <a:avLst/>
          </a:prstGeom>
          <a:noFill/>
        </p:spPr>
      </p:pic>
      <p:pic>
        <p:nvPicPr>
          <p:cNvPr id="8" name="Picture 2" descr="C:\acads\Picture1.jpg"/>
          <p:cNvPicPr>
            <a:picLocks noChangeAspect="1" noChangeArrowheads="1"/>
          </p:cNvPicPr>
          <p:nvPr/>
        </p:nvPicPr>
        <p:blipFill>
          <a:blip r:embed="rId3" cstate="print"/>
          <a:srcRect/>
          <a:stretch>
            <a:fillRect/>
          </a:stretch>
        </p:blipFill>
        <p:spPr bwMode="auto">
          <a:xfrm>
            <a:off x="1428123" y="2242023"/>
            <a:ext cx="355106" cy="457199"/>
          </a:xfrm>
          <a:prstGeom prst="rect">
            <a:avLst/>
          </a:prstGeom>
          <a:noFill/>
        </p:spPr>
      </p:pic>
      <p:pic>
        <p:nvPicPr>
          <p:cNvPr id="9" name="Picture 2" descr="C:\acads\Picture1.jpg"/>
          <p:cNvPicPr>
            <a:picLocks noChangeAspect="1" noChangeArrowheads="1"/>
          </p:cNvPicPr>
          <p:nvPr/>
        </p:nvPicPr>
        <p:blipFill>
          <a:blip r:embed="rId3" cstate="print"/>
          <a:srcRect/>
          <a:stretch>
            <a:fillRect/>
          </a:stretch>
        </p:blipFill>
        <p:spPr bwMode="auto">
          <a:xfrm>
            <a:off x="2647323" y="2918778"/>
            <a:ext cx="355106" cy="457199"/>
          </a:xfrm>
          <a:prstGeom prst="rect">
            <a:avLst/>
          </a:prstGeom>
          <a:noFill/>
        </p:spPr>
      </p:pic>
      <p:pic>
        <p:nvPicPr>
          <p:cNvPr id="10" name="Picture 2" descr="C:\acads\Picture1.jpg"/>
          <p:cNvPicPr>
            <a:picLocks noChangeAspect="1" noChangeArrowheads="1"/>
          </p:cNvPicPr>
          <p:nvPr/>
        </p:nvPicPr>
        <p:blipFill>
          <a:blip r:embed="rId3" cstate="print"/>
          <a:srcRect/>
          <a:stretch>
            <a:fillRect/>
          </a:stretch>
        </p:blipFill>
        <p:spPr bwMode="auto">
          <a:xfrm>
            <a:off x="3028323" y="2156778"/>
            <a:ext cx="355106" cy="457199"/>
          </a:xfrm>
          <a:prstGeom prst="rect">
            <a:avLst/>
          </a:prstGeom>
          <a:noFill/>
        </p:spPr>
      </p:pic>
      <p:pic>
        <p:nvPicPr>
          <p:cNvPr id="11" name="Picture 2" descr="C:\acads\Picture1.jpg"/>
          <p:cNvPicPr>
            <a:picLocks noChangeAspect="1" noChangeArrowheads="1"/>
          </p:cNvPicPr>
          <p:nvPr/>
        </p:nvPicPr>
        <p:blipFill>
          <a:blip r:embed="rId3" cstate="print"/>
          <a:srcRect/>
          <a:stretch>
            <a:fillRect/>
          </a:stretch>
        </p:blipFill>
        <p:spPr bwMode="auto">
          <a:xfrm>
            <a:off x="2113923" y="2461579"/>
            <a:ext cx="355106" cy="457199"/>
          </a:xfrm>
          <a:prstGeom prst="rect">
            <a:avLst/>
          </a:prstGeom>
          <a:noFill/>
        </p:spPr>
      </p:pic>
      <p:pic>
        <p:nvPicPr>
          <p:cNvPr id="12" name="Picture 2" descr="C:\acads\Picture1.jpg"/>
          <p:cNvPicPr>
            <a:picLocks noChangeAspect="1" noChangeArrowheads="1"/>
          </p:cNvPicPr>
          <p:nvPr/>
        </p:nvPicPr>
        <p:blipFill>
          <a:blip r:embed="rId3" cstate="print"/>
          <a:srcRect/>
          <a:stretch>
            <a:fillRect/>
          </a:stretch>
        </p:blipFill>
        <p:spPr bwMode="auto">
          <a:xfrm>
            <a:off x="1885323" y="3071178"/>
            <a:ext cx="355106" cy="457199"/>
          </a:xfrm>
          <a:prstGeom prst="rect">
            <a:avLst/>
          </a:prstGeom>
          <a:noFill/>
        </p:spPr>
      </p:pic>
      <p:pic>
        <p:nvPicPr>
          <p:cNvPr id="13" name="Picture 3" descr="C:\acads\Picture1.jpg"/>
          <p:cNvPicPr>
            <a:picLocks noChangeAspect="1" noChangeArrowheads="1"/>
          </p:cNvPicPr>
          <p:nvPr/>
        </p:nvPicPr>
        <p:blipFill>
          <a:blip r:embed="rId4" cstate="print"/>
          <a:srcRect/>
          <a:stretch>
            <a:fillRect/>
          </a:stretch>
        </p:blipFill>
        <p:spPr bwMode="auto">
          <a:xfrm>
            <a:off x="6324600" y="1775778"/>
            <a:ext cx="335756" cy="389477"/>
          </a:xfrm>
          <a:prstGeom prst="rect">
            <a:avLst/>
          </a:prstGeom>
          <a:noFill/>
        </p:spPr>
      </p:pic>
      <p:pic>
        <p:nvPicPr>
          <p:cNvPr id="14" name="Picture 3" descr="C:\acads\Picture1.jpg"/>
          <p:cNvPicPr>
            <a:picLocks noChangeAspect="1" noChangeArrowheads="1"/>
          </p:cNvPicPr>
          <p:nvPr/>
        </p:nvPicPr>
        <p:blipFill>
          <a:blip r:embed="rId4" cstate="print"/>
          <a:srcRect/>
          <a:stretch>
            <a:fillRect/>
          </a:stretch>
        </p:blipFill>
        <p:spPr bwMode="auto">
          <a:xfrm>
            <a:off x="6705600" y="2156778"/>
            <a:ext cx="335756" cy="389477"/>
          </a:xfrm>
          <a:prstGeom prst="rect">
            <a:avLst/>
          </a:prstGeom>
          <a:noFill/>
        </p:spPr>
      </p:pic>
      <p:pic>
        <p:nvPicPr>
          <p:cNvPr id="15" name="Picture 3" descr="C:\acads\Picture1.jpg"/>
          <p:cNvPicPr>
            <a:picLocks noChangeAspect="1" noChangeArrowheads="1"/>
          </p:cNvPicPr>
          <p:nvPr/>
        </p:nvPicPr>
        <p:blipFill>
          <a:blip r:embed="rId4" cstate="print"/>
          <a:srcRect/>
          <a:stretch>
            <a:fillRect/>
          </a:stretch>
        </p:blipFill>
        <p:spPr bwMode="auto">
          <a:xfrm>
            <a:off x="6248400" y="2461578"/>
            <a:ext cx="335756" cy="389477"/>
          </a:xfrm>
          <a:prstGeom prst="rect">
            <a:avLst/>
          </a:prstGeom>
          <a:noFill/>
        </p:spPr>
      </p:pic>
      <p:pic>
        <p:nvPicPr>
          <p:cNvPr id="16" name="Picture 3" descr="C:\acads\Picture1.jpg"/>
          <p:cNvPicPr>
            <a:picLocks noChangeAspect="1" noChangeArrowheads="1"/>
          </p:cNvPicPr>
          <p:nvPr/>
        </p:nvPicPr>
        <p:blipFill>
          <a:blip r:embed="rId4" cstate="print"/>
          <a:srcRect/>
          <a:stretch>
            <a:fillRect/>
          </a:stretch>
        </p:blipFill>
        <p:spPr bwMode="auto">
          <a:xfrm>
            <a:off x="5791200" y="2766378"/>
            <a:ext cx="335756" cy="389477"/>
          </a:xfrm>
          <a:prstGeom prst="rect">
            <a:avLst/>
          </a:prstGeom>
          <a:noFill/>
        </p:spPr>
      </p:pic>
      <p:pic>
        <p:nvPicPr>
          <p:cNvPr id="17" name="Picture 3" descr="C:\acads\Picture1.jpg"/>
          <p:cNvPicPr>
            <a:picLocks noChangeAspect="1" noChangeArrowheads="1"/>
          </p:cNvPicPr>
          <p:nvPr/>
        </p:nvPicPr>
        <p:blipFill>
          <a:blip r:embed="rId4" cstate="print"/>
          <a:srcRect/>
          <a:stretch>
            <a:fillRect/>
          </a:stretch>
        </p:blipFill>
        <p:spPr bwMode="auto">
          <a:xfrm>
            <a:off x="7162800" y="2385378"/>
            <a:ext cx="335756" cy="389477"/>
          </a:xfrm>
          <a:prstGeom prst="rect">
            <a:avLst/>
          </a:prstGeom>
          <a:noFill/>
        </p:spPr>
      </p:pic>
      <p:pic>
        <p:nvPicPr>
          <p:cNvPr id="18" name="Picture 3" descr="C:\acads\Picture1.jpg"/>
          <p:cNvPicPr>
            <a:picLocks noChangeAspect="1" noChangeArrowheads="1"/>
          </p:cNvPicPr>
          <p:nvPr/>
        </p:nvPicPr>
        <p:blipFill>
          <a:blip r:embed="rId4" cstate="print"/>
          <a:srcRect/>
          <a:stretch>
            <a:fillRect/>
          </a:stretch>
        </p:blipFill>
        <p:spPr bwMode="auto">
          <a:xfrm>
            <a:off x="6858000" y="2842578"/>
            <a:ext cx="335756" cy="389477"/>
          </a:xfrm>
          <a:prstGeom prst="rect">
            <a:avLst/>
          </a:prstGeom>
          <a:noFill/>
        </p:spPr>
      </p:pic>
      <p:pic>
        <p:nvPicPr>
          <p:cNvPr id="19" name="Picture 3" descr="C:\acads\Picture1.jpg"/>
          <p:cNvPicPr>
            <a:picLocks noChangeAspect="1" noChangeArrowheads="1"/>
          </p:cNvPicPr>
          <p:nvPr/>
        </p:nvPicPr>
        <p:blipFill>
          <a:blip r:embed="rId4" cstate="print"/>
          <a:srcRect/>
          <a:stretch>
            <a:fillRect/>
          </a:stretch>
        </p:blipFill>
        <p:spPr bwMode="auto">
          <a:xfrm>
            <a:off x="5638800" y="2080578"/>
            <a:ext cx="335756" cy="389477"/>
          </a:xfrm>
          <a:prstGeom prst="rect">
            <a:avLst/>
          </a:prstGeom>
          <a:noFill/>
        </p:spPr>
      </p:pic>
      <p:pic>
        <p:nvPicPr>
          <p:cNvPr id="20" name="Picture 3" descr="C:\acads\Picture1.jpg"/>
          <p:cNvPicPr>
            <a:picLocks noChangeAspect="1" noChangeArrowheads="1"/>
          </p:cNvPicPr>
          <p:nvPr/>
        </p:nvPicPr>
        <p:blipFill>
          <a:blip r:embed="rId4" cstate="print"/>
          <a:srcRect/>
          <a:stretch>
            <a:fillRect/>
          </a:stretch>
        </p:blipFill>
        <p:spPr bwMode="auto">
          <a:xfrm>
            <a:off x="6477000" y="3223578"/>
            <a:ext cx="335756" cy="389477"/>
          </a:xfrm>
          <a:prstGeom prst="rect">
            <a:avLst/>
          </a:prstGeom>
          <a:noFill/>
        </p:spPr>
      </p:pic>
      <p:sp>
        <p:nvSpPr>
          <p:cNvPr id="21" name="Oval 20"/>
          <p:cNvSpPr/>
          <p:nvPr/>
        </p:nvSpPr>
        <p:spPr>
          <a:xfrm>
            <a:off x="5410200" y="1547178"/>
            <a:ext cx="2286000" cy="2286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600200" y="3985578"/>
            <a:ext cx="1548320" cy="461665"/>
          </a:xfrm>
          <a:prstGeom prst="rect">
            <a:avLst/>
          </a:prstGeom>
          <a:noFill/>
        </p:spPr>
        <p:txBody>
          <a:bodyPr wrap="none" rtlCol="0">
            <a:spAutoFit/>
          </a:bodyPr>
          <a:lstStyle/>
          <a:p>
            <a:pPr marL="0" lvl="1"/>
            <a:r>
              <a:rPr lang="en-US" sz="2400" dirty="0" smtClean="0"/>
              <a:t>Seed Users</a:t>
            </a:r>
            <a:endParaRPr lang="en-US" sz="2400" dirty="0"/>
          </a:p>
        </p:txBody>
      </p:sp>
      <p:sp>
        <p:nvSpPr>
          <p:cNvPr id="23" name="Right Arrow 22"/>
          <p:cNvSpPr/>
          <p:nvPr/>
        </p:nvSpPr>
        <p:spPr>
          <a:xfrm>
            <a:off x="3810000" y="2309178"/>
            <a:ext cx="1371600"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812664" y="1699578"/>
            <a:ext cx="1331189" cy="707886"/>
          </a:xfrm>
          <a:prstGeom prst="rect">
            <a:avLst/>
          </a:prstGeom>
          <a:noFill/>
        </p:spPr>
        <p:txBody>
          <a:bodyPr wrap="none" rtlCol="0">
            <a:spAutoFit/>
          </a:bodyPr>
          <a:lstStyle/>
          <a:p>
            <a:r>
              <a:rPr lang="en-US" sz="2000" dirty="0" smtClean="0"/>
              <a:t>Flow of </a:t>
            </a:r>
          </a:p>
          <a:p>
            <a:r>
              <a:rPr lang="en-US" sz="2000" dirty="0" smtClean="0"/>
              <a:t>information</a:t>
            </a:r>
            <a:endParaRPr lang="en-US" sz="2000" dirty="0"/>
          </a:p>
        </p:txBody>
      </p:sp>
      <p:sp>
        <p:nvSpPr>
          <p:cNvPr id="25" name="TextBox 24"/>
          <p:cNvSpPr txBox="1"/>
          <p:nvPr/>
        </p:nvSpPr>
        <p:spPr>
          <a:xfrm>
            <a:off x="5181600" y="3810000"/>
            <a:ext cx="2767520" cy="838200"/>
          </a:xfrm>
          <a:prstGeom prst="rect">
            <a:avLst/>
          </a:prstGeom>
          <a:noFill/>
        </p:spPr>
        <p:txBody>
          <a:bodyPr wrap="square" rtlCol="0">
            <a:spAutoFit/>
          </a:bodyPr>
          <a:lstStyle/>
          <a:p>
            <a:pPr marL="0" lvl="1" algn="ctr"/>
            <a:r>
              <a:rPr lang="en-US" sz="2400" dirty="0" smtClean="0"/>
              <a:t>Users to whom the item is recommended</a:t>
            </a:r>
            <a:endParaRPr lang="en-US" sz="2400" dirty="0"/>
          </a:p>
        </p:txBody>
      </p:sp>
      <p:sp>
        <p:nvSpPr>
          <p:cNvPr id="26" name="TextBox 25"/>
          <p:cNvSpPr txBox="1"/>
          <p:nvPr/>
        </p:nvSpPr>
        <p:spPr>
          <a:xfrm>
            <a:off x="685800" y="4688919"/>
            <a:ext cx="7772400" cy="2092881"/>
          </a:xfrm>
          <a:prstGeom prst="rect">
            <a:avLst/>
          </a:prstGeom>
          <a:noFill/>
        </p:spPr>
        <p:txBody>
          <a:bodyPr wrap="square" rtlCol="0">
            <a:spAutoFit/>
          </a:bodyPr>
          <a:lstStyle/>
          <a:p>
            <a:pPr algn="ctr"/>
            <a:r>
              <a:rPr lang="en-CA" sz="2600" b="1" dirty="0" smtClean="0">
                <a:solidFill>
                  <a:srgbClr val="000090"/>
                </a:solidFill>
              </a:rPr>
              <a:t>Select </a:t>
            </a:r>
            <a:r>
              <a:rPr lang="en-CA" sz="2600" b="1" dirty="0">
                <a:solidFill>
                  <a:srgbClr val="FF0000"/>
                </a:solidFill>
              </a:rPr>
              <a:t>k</a:t>
            </a:r>
            <a:r>
              <a:rPr lang="en-CA" sz="2600" b="1" dirty="0">
                <a:solidFill>
                  <a:srgbClr val="000090"/>
                </a:solidFill>
              </a:rPr>
              <a:t> </a:t>
            </a:r>
            <a:r>
              <a:rPr lang="en-CA" sz="2600" b="1" dirty="0" smtClean="0">
                <a:solidFill>
                  <a:srgbClr val="000090"/>
                </a:solidFill>
              </a:rPr>
              <a:t>seed users </a:t>
            </a:r>
            <a:r>
              <a:rPr lang="en-CA" sz="2600" b="1" dirty="0">
                <a:solidFill>
                  <a:srgbClr val="000090"/>
                </a:solidFill>
              </a:rPr>
              <a:t>such </a:t>
            </a:r>
            <a:r>
              <a:rPr lang="en-CA" sz="2600" b="1" dirty="0" smtClean="0">
                <a:solidFill>
                  <a:srgbClr val="000090"/>
                </a:solidFill>
              </a:rPr>
              <a:t>that </a:t>
            </a:r>
          </a:p>
          <a:p>
            <a:pPr algn="ctr"/>
            <a:r>
              <a:rPr lang="en-CA" sz="2600" b="1" dirty="0" smtClean="0">
                <a:solidFill>
                  <a:srgbClr val="FF0000"/>
                </a:solidFill>
              </a:rPr>
              <a:t>if</a:t>
            </a:r>
            <a:r>
              <a:rPr lang="en-CA" sz="2600" b="1" dirty="0" smtClean="0">
                <a:solidFill>
                  <a:srgbClr val="000090"/>
                </a:solidFill>
              </a:rPr>
              <a:t> </a:t>
            </a:r>
            <a:r>
              <a:rPr lang="en-CA" sz="2600" b="1" dirty="0">
                <a:solidFill>
                  <a:srgbClr val="000090"/>
                </a:solidFill>
              </a:rPr>
              <a:t>they provide </a:t>
            </a:r>
            <a:r>
              <a:rPr lang="en-CA" sz="2600" b="1" dirty="0" smtClean="0">
                <a:solidFill>
                  <a:srgbClr val="000090"/>
                </a:solidFill>
              </a:rPr>
              <a:t>high ratings </a:t>
            </a:r>
            <a:r>
              <a:rPr lang="en-CA" sz="2600" b="1" dirty="0">
                <a:solidFill>
                  <a:srgbClr val="000090"/>
                </a:solidFill>
              </a:rPr>
              <a:t>to a new product, </a:t>
            </a:r>
            <a:endParaRPr lang="en-CA" sz="2600" b="1" dirty="0" smtClean="0">
              <a:solidFill>
                <a:srgbClr val="000090"/>
              </a:solidFill>
            </a:endParaRPr>
          </a:p>
          <a:p>
            <a:pPr algn="ctr"/>
            <a:r>
              <a:rPr lang="en-CA" sz="2600" b="1" dirty="0" smtClean="0">
                <a:solidFill>
                  <a:srgbClr val="FF0000"/>
                </a:solidFill>
              </a:rPr>
              <a:t>then</a:t>
            </a:r>
            <a:r>
              <a:rPr lang="en-CA" sz="2600" b="1" dirty="0" smtClean="0">
                <a:solidFill>
                  <a:srgbClr val="000090"/>
                </a:solidFill>
              </a:rPr>
              <a:t> </a:t>
            </a:r>
            <a:r>
              <a:rPr lang="en-CA" sz="2600" b="1" dirty="0">
                <a:solidFill>
                  <a:srgbClr val="000090"/>
                </a:solidFill>
              </a:rPr>
              <a:t>the number of </a:t>
            </a:r>
            <a:r>
              <a:rPr lang="en-CA" sz="2600" b="1" dirty="0" smtClean="0">
                <a:solidFill>
                  <a:srgbClr val="000090"/>
                </a:solidFill>
              </a:rPr>
              <a:t>other users </a:t>
            </a:r>
            <a:r>
              <a:rPr lang="en-CA" sz="2600" b="1" dirty="0">
                <a:solidFill>
                  <a:srgbClr val="000090"/>
                </a:solidFill>
              </a:rPr>
              <a:t>to whom the product is recommended </a:t>
            </a:r>
            <a:r>
              <a:rPr lang="en-CA" sz="2600" b="1" dirty="0" smtClean="0">
                <a:solidFill>
                  <a:srgbClr val="000090"/>
                </a:solidFill>
              </a:rPr>
              <a:t>(</a:t>
            </a:r>
            <a:r>
              <a:rPr lang="en-CA" sz="2600" b="1" dirty="0" smtClean="0">
                <a:solidFill>
                  <a:srgbClr val="FF0000"/>
                </a:solidFill>
              </a:rPr>
              <a:t>hit score</a:t>
            </a:r>
            <a:r>
              <a:rPr lang="en-CA" sz="2600" b="1" dirty="0" smtClean="0">
                <a:solidFill>
                  <a:srgbClr val="000090"/>
                </a:solidFill>
              </a:rPr>
              <a:t>) by </a:t>
            </a:r>
            <a:r>
              <a:rPr lang="en-CA" sz="2600" b="1" dirty="0">
                <a:solidFill>
                  <a:srgbClr val="000090"/>
                </a:solidFill>
              </a:rPr>
              <a:t>the underlying recommender system algorithm is </a:t>
            </a:r>
            <a:r>
              <a:rPr lang="en-CA" sz="2600" b="1" dirty="0">
                <a:solidFill>
                  <a:srgbClr val="FF0000"/>
                </a:solidFill>
              </a:rPr>
              <a:t>maximum</a:t>
            </a:r>
            <a:r>
              <a:rPr lang="en-CA" sz="2600" b="1" dirty="0" smtClean="0">
                <a:solidFill>
                  <a:srgbClr val="000090"/>
                </a:solidFill>
              </a:rPr>
              <a:t>.</a:t>
            </a:r>
            <a:endParaRPr lang="en-CA" sz="2600" b="1" dirty="0">
              <a:solidFill>
                <a:srgbClr val="000090"/>
              </a:solidFill>
            </a:endParaRPr>
          </a:p>
        </p:txBody>
      </p:sp>
      <p:sp>
        <p:nvSpPr>
          <p:cNvPr id="27" name="Rectangle 26"/>
          <p:cNvSpPr/>
          <p:nvPr/>
        </p:nvSpPr>
        <p:spPr>
          <a:xfrm>
            <a:off x="457200" y="4648200"/>
            <a:ext cx="8458200" cy="2133600"/>
          </a:xfrm>
          <a:prstGeom prst="rect">
            <a:avLst/>
          </a:prstGeom>
          <a:noFill/>
          <a:ln w="10033">
            <a:solidFill>
              <a:srgbClr val="FF0000"/>
            </a:solidFill>
          </a:ln>
          <a:effectLst>
            <a:outerShdw blurRad="38100" dist="300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3146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RecMax – Problem </a:t>
            </a:r>
            <a:r>
              <a:rPr lang="en-US" dirty="0" smtClean="0"/>
              <a:t>Formulation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26967025"/>
              </p:ext>
            </p:extLst>
          </p:nvPr>
        </p:nvGraphicFramePr>
        <p:xfrm>
          <a:off x="1752600" y="2133600"/>
          <a:ext cx="5672138" cy="2819400"/>
        </p:xfrm>
        <a:graphic>
          <a:graphicData uri="http://schemas.openxmlformats.org/drawingml/2006/table">
            <a:tbl>
              <a:tblPr firstRow="1" bandRow="1">
                <a:tableStyleId>{16D9F66E-5EB9-4882-86FB-DCBF35E3C3E4}</a:tableStyleId>
              </a:tblPr>
              <a:tblGrid>
                <a:gridCol w="2836069"/>
                <a:gridCol w="2836069"/>
              </a:tblGrid>
              <a:tr h="469900">
                <a:tc>
                  <a:txBody>
                    <a:bodyPr/>
                    <a:lstStyle/>
                    <a:p>
                      <a:pPr algn="ctr"/>
                      <a:r>
                        <a:rPr lang="en-US" sz="2400" dirty="0" smtClean="0"/>
                        <a:t>Recommendations</a:t>
                      </a:r>
                      <a:endParaRPr lang="en-US" sz="2400" dirty="0"/>
                    </a:p>
                  </a:txBody>
                  <a:tcPr marT="45717" marB="45717"/>
                </a:tc>
                <a:tc>
                  <a:txBody>
                    <a:bodyPr/>
                    <a:lstStyle/>
                    <a:p>
                      <a:pPr algn="ctr"/>
                      <a:r>
                        <a:rPr lang="en-US" sz="2400" dirty="0" smtClean="0"/>
                        <a:t>Expected Rating</a:t>
                      </a:r>
                      <a:endParaRPr lang="en-US" sz="2400" dirty="0"/>
                    </a:p>
                  </a:txBody>
                  <a:tcPr marT="45717" marB="45717"/>
                </a:tc>
              </a:tr>
              <a:tr h="469900">
                <a:tc>
                  <a:txBody>
                    <a:bodyPr/>
                    <a:lstStyle/>
                    <a:p>
                      <a:pPr algn="ctr"/>
                      <a:r>
                        <a:rPr lang="en-US" sz="2400" dirty="0" smtClean="0"/>
                        <a:t>Harry Potter</a:t>
                      </a:r>
                      <a:endParaRPr lang="en-US" sz="2400" dirty="0"/>
                    </a:p>
                  </a:txBody>
                  <a:tcPr marT="45717" marB="45717"/>
                </a:tc>
                <a:tc>
                  <a:txBody>
                    <a:bodyPr/>
                    <a:lstStyle/>
                    <a:p>
                      <a:pPr algn="ctr"/>
                      <a:r>
                        <a:rPr lang="en-US" sz="2400" dirty="0" smtClean="0"/>
                        <a:t>4.8</a:t>
                      </a:r>
                      <a:endParaRPr lang="en-US" sz="2400" dirty="0"/>
                    </a:p>
                  </a:txBody>
                  <a:tcPr marT="45717" marB="45717"/>
                </a:tc>
              </a:tr>
              <a:tr h="469900">
                <a:tc>
                  <a:txBody>
                    <a:bodyPr/>
                    <a:lstStyle/>
                    <a:p>
                      <a:pPr algn="ctr"/>
                      <a:r>
                        <a:rPr lang="en-US" sz="2400" dirty="0" smtClean="0"/>
                        <a:t>American</a:t>
                      </a:r>
                      <a:r>
                        <a:rPr lang="en-US" sz="2400" baseline="0" dirty="0" smtClean="0"/>
                        <a:t> Pie</a:t>
                      </a:r>
                      <a:endParaRPr lang="en-US" sz="2400" dirty="0"/>
                    </a:p>
                  </a:txBody>
                  <a:tcPr marT="45717" marB="45717"/>
                </a:tc>
                <a:tc>
                  <a:txBody>
                    <a:bodyPr/>
                    <a:lstStyle/>
                    <a:p>
                      <a:pPr algn="ctr"/>
                      <a:r>
                        <a:rPr lang="en-US" sz="2400" dirty="0" smtClean="0"/>
                        <a:t>4.3</a:t>
                      </a:r>
                      <a:endParaRPr lang="en-US" sz="2400" dirty="0"/>
                    </a:p>
                  </a:txBody>
                  <a:tcPr marT="45717" marB="45717"/>
                </a:tc>
              </a:tr>
              <a:tr h="469900">
                <a:tc>
                  <a:txBody>
                    <a:bodyPr/>
                    <a:lstStyle/>
                    <a:p>
                      <a:pPr algn="ctr"/>
                      <a:r>
                        <a:rPr lang="en-US" sz="2400" dirty="0" smtClean="0"/>
                        <a:t>….</a:t>
                      </a:r>
                      <a:endParaRPr lang="en-US" sz="2400" dirty="0"/>
                    </a:p>
                  </a:txBody>
                  <a:tcPr marT="45717" marB="45717"/>
                </a:tc>
                <a:tc>
                  <a:txBody>
                    <a:bodyPr/>
                    <a:lstStyle/>
                    <a:p>
                      <a:pPr algn="ctr"/>
                      <a:endParaRPr lang="en-US" sz="2400"/>
                    </a:p>
                  </a:txBody>
                  <a:tcPr marT="45717" marB="45717"/>
                </a:tc>
              </a:tr>
              <a:tr h="469900">
                <a:tc>
                  <a:txBody>
                    <a:bodyPr/>
                    <a:lstStyle/>
                    <a:p>
                      <a:pPr algn="ctr"/>
                      <a:r>
                        <a:rPr lang="en-US" sz="2400" dirty="0" smtClean="0"/>
                        <a:t>…</a:t>
                      </a:r>
                      <a:endParaRPr lang="en-US" sz="2400" dirty="0"/>
                    </a:p>
                  </a:txBody>
                  <a:tcPr marT="45717" marB="45717"/>
                </a:tc>
                <a:tc>
                  <a:txBody>
                    <a:bodyPr/>
                    <a:lstStyle/>
                    <a:p>
                      <a:pPr algn="ctr"/>
                      <a:endParaRPr lang="en-US" sz="2400" dirty="0"/>
                    </a:p>
                  </a:txBody>
                  <a:tcPr marT="45717" marB="45717"/>
                </a:tc>
              </a:tr>
              <a:tr h="469900">
                <a:tc>
                  <a:txBody>
                    <a:bodyPr/>
                    <a:lstStyle/>
                    <a:p>
                      <a:pPr algn="ctr"/>
                      <a:r>
                        <a:rPr lang="en-US" sz="2400" dirty="0" smtClean="0"/>
                        <a:t>The Dark Knight</a:t>
                      </a:r>
                      <a:endParaRPr lang="en-US" sz="2400" dirty="0"/>
                    </a:p>
                  </a:txBody>
                  <a:tcPr marT="45717" marB="45717"/>
                </a:tc>
                <a:tc>
                  <a:txBody>
                    <a:bodyPr/>
                    <a:lstStyle/>
                    <a:p>
                      <a:pPr algn="ctr"/>
                      <a:r>
                        <a:rPr lang="en-US" sz="2400" dirty="0" smtClean="0"/>
                        <a:t>3.2</a:t>
                      </a:r>
                      <a:endParaRPr lang="en-US" sz="2400" dirty="0"/>
                    </a:p>
                  </a:txBody>
                  <a:tcPr marT="45717" marB="45717"/>
                </a:tc>
              </a:tr>
            </a:tbl>
          </a:graphicData>
        </a:graphic>
      </p:graphicFrame>
      <p:sp>
        <p:nvSpPr>
          <p:cNvPr id="8" name="TextBox 7"/>
          <p:cNvSpPr txBox="1"/>
          <p:nvPr/>
        </p:nvSpPr>
        <p:spPr>
          <a:xfrm rot="5400000">
            <a:off x="-1692906" y="3795001"/>
            <a:ext cx="4364746" cy="461665"/>
          </a:xfrm>
          <a:prstGeom prst="rect">
            <a:avLst/>
          </a:prstGeom>
          <a:noFill/>
        </p:spPr>
        <p:txBody>
          <a:bodyPr wrap="none" rtlCol="0">
            <a:spAutoFit/>
          </a:bodyPr>
          <a:lstStyle/>
          <a:p>
            <a:r>
              <a:rPr lang="en-US" sz="2400" dirty="0" smtClean="0">
                <a:solidFill>
                  <a:srgbClr val="FF0000"/>
                </a:solidFill>
              </a:rPr>
              <a:t>Number of recommendations are l</a:t>
            </a:r>
            <a:endParaRPr lang="en-US" sz="2400" dirty="0">
              <a:solidFill>
                <a:srgbClr val="FF0000"/>
              </a:solidFill>
            </a:endParaRPr>
          </a:p>
        </p:txBody>
      </p:sp>
      <p:sp>
        <p:nvSpPr>
          <p:cNvPr id="9" name="TextBox 11"/>
          <p:cNvSpPr txBox="1">
            <a:spLocks noChangeArrowheads="1"/>
          </p:cNvSpPr>
          <p:nvPr/>
        </p:nvSpPr>
        <p:spPr bwMode="auto">
          <a:xfrm>
            <a:off x="2698787" y="1657290"/>
            <a:ext cx="3854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700">
                <a:solidFill>
                  <a:schemeClr val="tx1"/>
                </a:solidFill>
                <a:latin typeface="Arial" charset="0"/>
                <a:ea typeface="新細明體" charset="0"/>
                <a:cs typeface="新細明體" charset="0"/>
              </a:defRPr>
            </a:lvl1pPr>
            <a:lvl2pPr marL="742950" indent="-285750" eaLnBrk="0" hangingPunct="0">
              <a:defRPr kumimoji="1" sz="8700">
                <a:solidFill>
                  <a:schemeClr val="tx1"/>
                </a:solidFill>
                <a:latin typeface="Arial" charset="0"/>
                <a:ea typeface="新細明體" charset="0"/>
                <a:cs typeface="新細明體" charset="0"/>
              </a:defRPr>
            </a:lvl2pPr>
            <a:lvl3pPr marL="1143000" indent="-228600" eaLnBrk="0" hangingPunct="0">
              <a:defRPr kumimoji="1" sz="8700">
                <a:solidFill>
                  <a:schemeClr val="tx1"/>
                </a:solidFill>
                <a:latin typeface="Arial" charset="0"/>
                <a:ea typeface="新細明體" charset="0"/>
                <a:cs typeface="新細明體" charset="0"/>
              </a:defRPr>
            </a:lvl3pPr>
            <a:lvl4pPr marL="1600200" indent="-228600" eaLnBrk="0" hangingPunct="0">
              <a:defRPr kumimoji="1" sz="8700">
                <a:solidFill>
                  <a:schemeClr val="tx1"/>
                </a:solidFill>
                <a:latin typeface="Arial" charset="0"/>
                <a:ea typeface="新細明體" charset="0"/>
                <a:cs typeface="新細明體" charset="0"/>
              </a:defRPr>
            </a:lvl4pPr>
            <a:lvl5pPr marL="2057400" indent="-228600" eaLnBrk="0" hangingPunct="0">
              <a:defRPr kumimoji="1" sz="8700">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9pPr>
          </a:lstStyle>
          <a:p>
            <a:pPr eaLnBrk="1" hangingPunct="1"/>
            <a:r>
              <a:rPr lang="en-US" sz="2000" dirty="0">
                <a:solidFill>
                  <a:srgbClr val="3366FF"/>
                </a:solidFill>
              </a:rPr>
              <a:t>Recommendation List for user </a:t>
            </a:r>
            <a:r>
              <a:rPr lang="en-US" sz="2000" i="1" dirty="0">
                <a:solidFill>
                  <a:srgbClr val="3366FF"/>
                </a:solidFill>
              </a:rPr>
              <a:t>v</a:t>
            </a:r>
          </a:p>
        </p:txBody>
      </p:sp>
      <p:sp>
        <p:nvSpPr>
          <p:cNvPr id="10" name="TextBox 12"/>
          <p:cNvSpPr txBox="1">
            <a:spLocks noChangeArrowheads="1"/>
          </p:cNvSpPr>
          <p:nvPr/>
        </p:nvSpPr>
        <p:spPr bwMode="auto">
          <a:xfrm rot="5400000">
            <a:off x="6750534" y="3003066"/>
            <a:ext cx="30564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700">
                <a:solidFill>
                  <a:schemeClr val="tx1"/>
                </a:solidFill>
                <a:latin typeface="Arial" charset="0"/>
                <a:ea typeface="新細明體" charset="0"/>
                <a:cs typeface="新細明體" charset="0"/>
              </a:defRPr>
            </a:lvl1pPr>
            <a:lvl2pPr marL="742950" indent="-285750" eaLnBrk="0" hangingPunct="0">
              <a:defRPr kumimoji="1" sz="8700">
                <a:solidFill>
                  <a:schemeClr val="tx1"/>
                </a:solidFill>
                <a:latin typeface="Arial" charset="0"/>
                <a:ea typeface="新細明體" charset="0"/>
                <a:cs typeface="新細明體" charset="0"/>
              </a:defRPr>
            </a:lvl2pPr>
            <a:lvl3pPr marL="1143000" indent="-228600" eaLnBrk="0" hangingPunct="0">
              <a:defRPr kumimoji="1" sz="8700">
                <a:solidFill>
                  <a:schemeClr val="tx1"/>
                </a:solidFill>
                <a:latin typeface="Arial" charset="0"/>
                <a:ea typeface="新細明體" charset="0"/>
                <a:cs typeface="新細明體" charset="0"/>
              </a:defRPr>
            </a:lvl3pPr>
            <a:lvl4pPr marL="1600200" indent="-228600" eaLnBrk="0" hangingPunct="0">
              <a:defRPr kumimoji="1" sz="8700">
                <a:solidFill>
                  <a:schemeClr val="tx1"/>
                </a:solidFill>
                <a:latin typeface="Arial" charset="0"/>
                <a:ea typeface="新細明體" charset="0"/>
                <a:cs typeface="新細明體" charset="0"/>
              </a:defRPr>
            </a:lvl4pPr>
            <a:lvl5pPr marL="2057400" indent="-228600" eaLnBrk="0" hangingPunct="0">
              <a:defRPr kumimoji="1" sz="8700">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9pPr>
          </a:lstStyle>
          <a:p>
            <a:pPr algn="ctr" eaLnBrk="1" hangingPunct="1"/>
            <a:r>
              <a:rPr lang="en-US" sz="2000" dirty="0">
                <a:solidFill>
                  <a:srgbClr val="FF0505"/>
                </a:solidFill>
              </a:rPr>
              <a:t>rating threshold of user </a:t>
            </a:r>
            <a:r>
              <a:rPr lang="en-US" sz="2000" i="1" dirty="0">
                <a:solidFill>
                  <a:srgbClr val="FF0505"/>
                </a:solidFill>
              </a:rPr>
              <a:t>v</a:t>
            </a:r>
          </a:p>
          <a:p>
            <a:pPr algn="ctr" eaLnBrk="1" hangingPunct="1"/>
            <a:r>
              <a:rPr lang="en-US" sz="2000" dirty="0">
                <a:solidFill>
                  <a:srgbClr val="FF0505"/>
                </a:solidFill>
              </a:rPr>
              <a:t>(denoted by </a:t>
            </a:r>
            <a:r>
              <a:rPr lang="en-US" sz="2000" dirty="0" err="1">
                <a:solidFill>
                  <a:srgbClr val="FF0505"/>
                </a:solidFill>
              </a:rPr>
              <a:t>θ</a:t>
            </a:r>
            <a:r>
              <a:rPr lang="en-US" sz="2000" baseline="-25000" dirty="0" err="1">
                <a:solidFill>
                  <a:srgbClr val="FF0505"/>
                </a:solidFill>
              </a:rPr>
              <a:t>v</a:t>
            </a:r>
            <a:r>
              <a:rPr lang="en-US" sz="2000" dirty="0">
                <a:solidFill>
                  <a:srgbClr val="FF0505"/>
                </a:solidFill>
              </a:rPr>
              <a:t>)</a:t>
            </a:r>
          </a:p>
        </p:txBody>
      </p:sp>
      <p:sp>
        <p:nvSpPr>
          <p:cNvPr id="11" name="TextBox 45"/>
          <p:cNvSpPr txBox="1">
            <a:spLocks noChangeArrowheads="1"/>
          </p:cNvSpPr>
          <p:nvPr/>
        </p:nvSpPr>
        <p:spPr bwMode="auto">
          <a:xfrm>
            <a:off x="905877" y="5083314"/>
            <a:ext cx="41191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700">
                <a:solidFill>
                  <a:schemeClr val="tx1"/>
                </a:solidFill>
                <a:latin typeface="Arial" charset="0"/>
                <a:ea typeface="新細明體" charset="0"/>
                <a:cs typeface="新細明體" charset="0"/>
              </a:defRPr>
            </a:lvl1pPr>
            <a:lvl2pPr marL="742950" indent="-285750" eaLnBrk="0" hangingPunct="0">
              <a:defRPr kumimoji="1" sz="8700">
                <a:solidFill>
                  <a:schemeClr val="tx1"/>
                </a:solidFill>
                <a:latin typeface="Arial" charset="0"/>
                <a:ea typeface="新細明體" charset="0"/>
                <a:cs typeface="新細明體" charset="0"/>
              </a:defRPr>
            </a:lvl2pPr>
            <a:lvl3pPr marL="1143000" indent="-228600" eaLnBrk="0" hangingPunct="0">
              <a:defRPr kumimoji="1" sz="8700">
                <a:solidFill>
                  <a:schemeClr val="tx1"/>
                </a:solidFill>
                <a:latin typeface="Arial" charset="0"/>
                <a:ea typeface="新細明體" charset="0"/>
                <a:cs typeface="新細明體" charset="0"/>
              </a:defRPr>
            </a:lvl3pPr>
            <a:lvl4pPr marL="1600200" indent="-228600" eaLnBrk="0" hangingPunct="0">
              <a:defRPr kumimoji="1" sz="8700">
                <a:solidFill>
                  <a:schemeClr val="tx1"/>
                </a:solidFill>
                <a:latin typeface="Arial" charset="0"/>
                <a:ea typeface="新細明體" charset="0"/>
                <a:cs typeface="新細明體" charset="0"/>
              </a:defRPr>
            </a:lvl4pPr>
            <a:lvl5pPr marL="2057400" indent="-228600" eaLnBrk="0" hangingPunct="0">
              <a:defRPr kumimoji="1" sz="8700">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9pPr>
          </a:lstStyle>
          <a:p>
            <a:pPr algn="ctr" eaLnBrk="1" hangingPunct="1"/>
            <a:r>
              <a:rPr lang="en-US" sz="2000" dirty="0" smtClean="0">
                <a:solidFill>
                  <a:srgbClr val="3366FF"/>
                </a:solidFill>
              </a:rPr>
              <a:t>For a new item </a:t>
            </a:r>
            <a:r>
              <a:rPr lang="en-US" sz="2000" dirty="0" err="1" smtClean="0">
                <a:solidFill>
                  <a:srgbClr val="3366FF"/>
                </a:solidFill>
              </a:rPr>
              <a:t>i</a:t>
            </a:r>
            <a:r>
              <a:rPr lang="en-US" sz="2000" dirty="0" smtClean="0">
                <a:solidFill>
                  <a:srgbClr val="3366FF"/>
                </a:solidFill>
              </a:rPr>
              <a:t>, if </a:t>
            </a:r>
            <a:r>
              <a:rPr lang="en-US" sz="2000" dirty="0">
                <a:solidFill>
                  <a:srgbClr val="3366FF"/>
                </a:solidFill>
              </a:rPr>
              <a:t>expected rating </a:t>
            </a:r>
            <a:endParaRPr lang="en-US" sz="2000" dirty="0" smtClean="0">
              <a:solidFill>
                <a:srgbClr val="3366FF"/>
              </a:solidFill>
            </a:endParaRPr>
          </a:p>
          <a:p>
            <a:pPr algn="ctr" eaLnBrk="1" hangingPunct="1"/>
            <a:r>
              <a:rPr lang="en-US" sz="2000" dirty="0" smtClean="0">
                <a:solidFill>
                  <a:srgbClr val="3366FF"/>
                </a:solidFill>
              </a:rPr>
              <a:t>R</a:t>
            </a:r>
            <a:r>
              <a:rPr lang="en-US" sz="2000" dirty="0">
                <a:solidFill>
                  <a:srgbClr val="3366FF"/>
                </a:solidFill>
              </a:rPr>
              <a:t>(</a:t>
            </a:r>
            <a:r>
              <a:rPr lang="en-US" sz="2000" dirty="0" err="1">
                <a:solidFill>
                  <a:srgbClr val="3366FF"/>
                </a:solidFill>
              </a:rPr>
              <a:t>v,i</a:t>
            </a:r>
            <a:r>
              <a:rPr lang="en-US" sz="2000" dirty="0">
                <a:solidFill>
                  <a:srgbClr val="3366FF"/>
                </a:solidFill>
              </a:rPr>
              <a:t>) &gt;</a:t>
            </a:r>
            <a:r>
              <a:rPr lang="en-US" sz="2000" i="1" dirty="0">
                <a:solidFill>
                  <a:srgbClr val="3366FF"/>
                </a:solidFill>
              </a:rPr>
              <a:t> </a:t>
            </a:r>
            <a:r>
              <a:rPr lang="en-US" sz="2000" dirty="0" err="1">
                <a:solidFill>
                  <a:srgbClr val="3366FF"/>
                </a:solidFill>
              </a:rPr>
              <a:t>θ</a:t>
            </a:r>
            <a:r>
              <a:rPr lang="en-US" sz="2000" baseline="-25000" dirty="0" err="1">
                <a:solidFill>
                  <a:srgbClr val="3366FF"/>
                </a:solidFill>
              </a:rPr>
              <a:t>v</a:t>
            </a:r>
            <a:r>
              <a:rPr lang="en-US" sz="2000" dirty="0">
                <a:solidFill>
                  <a:srgbClr val="3366FF"/>
                </a:solidFill>
              </a:rPr>
              <a:t>, then </a:t>
            </a:r>
            <a:r>
              <a:rPr lang="en-US" sz="2000" dirty="0" smtClean="0">
                <a:solidFill>
                  <a:srgbClr val="3366FF"/>
                </a:solidFill>
              </a:rPr>
              <a:t>the new </a:t>
            </a:r>
            <a:r>
              <a:rPr lang="en-US" sz="2000" dirty="0">
                <a:solidFill>
                  <a:srgbClr val="3366FF"/>
                </a:solidFill>
              </a:rPr>
              <a:t>item is </a:t>
            </a:r>
            <a:endParaRPr lang="en-US" sz="2000" dirty="0" smtClean="0">
              <a:solidFill>
                <a:srgbClr val="3366FF"/>
              </a:solidFill>
            </a:endParaRPr>
          </a:p>
          <a:p>
            <a:pPr algn="ctr" eaLnBrk="1" hangingPunct="1"/>
            <a:r>
              <a:rPr lang="en-US" sz="2000" dirty="0" smtClean="0">
                <a:solidFill>
                  <a:srgbClr val="3366FF"/>
                </a:solidFill>
              </a:rPr>
              <a:t>recommended </a:t>
            </a:r>
            <a:r>
              <a:rPr lang="en-US" sz="2000" dirty="0">
                <a:solidFill>
                  <a:srgbClr val="3366FF"/>
                </a:solidFill>
              </a:rPr>
              <a:t>to v</a:t>
            </a:r>
          </a:p>
        </p:txBody>
      </p:sp>
      <p:graphicFrame>
        <p:nvGraphicFramePr>
          <p:cNvPr id="12" name="Object 30"/>
          <p:cNvGraphicFramePr>
            <a:graphicFrameLocks noChangeAspect="1"/>
          </p:cNvGraphicFramePr>
          <p:nvPr>
            <p:extLst>
              <p:ext uri="{D42A27DB-BD31-4B8C-83A1-F6EECF244321}">
                <p14:modId xmlns:p14="http://schemas.microsoft.com/office/powerpoint/2010/main" val="2335742212"/>
              </p:ext>
            </p:extLst>
          </p:nvPr>
        </p:nvGraphicFramePr>
        <p:xfrm>
          <a:off x="5308600" y="5181600"/>
          <a:ext cx="3479800" cy="587375"/>
        </p:xfrm>
        <a:graphic>
          <a:graphicData uri="http://schemas.openxmlformats.org/presentationml/2006/ole">
            <mc:AlternateContent xmlns:mc="http://schemas.openxmlformats.org/markup-compatibility/2006">
              <mc:Choice xmlns:v="urn:schemas-microsoft-com:vml" Requires="v">
                <p:oleObj spid="_x0000_s182536" name="Equation" r:id="rId4" imgW="1727200" imgH="292100" progId="Equation.3">
                  <p:embed/>
                </p:oleObj>
              </mc:Choice>
              <mc:Fallback>
                <p:oleObj name="Equation" r:id="rId4" imgW="1727200" imgH="292100" progId="Equation.3">
                  <p:embed/>
                  <p:pic>
                    <p:nvPicPr>
                      <p:cNvPr id="0" name=""/>
                      <p:cNvPicPr>
                        <a:picLocks noChangeAspect="1" noChangeArrowheads="1"/>
                      </p:cNvPicPr>
                      <p:nvPr/>
                    </p:nvPicPr>
                    <p:blipFill>
                      <a:blip r:embed="rId5"/>
                      <a:srcRect/>
                      <a:stretch>
                        <a:fillRect/>
                      </a:stretch>
                    </p:blipFill>
                    <p:spPr bwMode="auto">
                      <a:xfrm>
                        <a:off x="5308600" y="5181600"/>
                        <a:ext cx="3479800" cy="587375"/>
                      </a:xfrm>
                      <a:prstGeom prst="rect">
                        <a:avLst/>
                      </a:prstGeom>
                      <a:noFill/>
                      <a:ln>
                        <a:noFill/>
                      </a:ln>
                    </p:spPr>
                  </p:pic>
                </p:oleObj>
              </mc:Fallback>
            </mc:AlternateContent>
          </a:graphicData>
        </a:graphic>
      </p:graphicFrame>
      <p:cxnSp>
        <p:nvCxnSpPr>
          <p:cNvPr id="14" name="Straight Arrow Connector 13"/>
          <p:cNvCxnSpPr>
            <a:stCxn id="10" idx="2"/>
          </p:cNvCxnSpPr>
          <p:nvPr/>
        </p:nvCxnSpPr>
        <p:spPr>
          <a:xfrm flipH="1">
            <a:off x="6375649" y="3357009"/>
            <a:ext cx="1549151" cy="13587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Left Brace 15"/>
          <p:cNvSpPr/>
          <p:nvPr/>
        </p:nvSpPr>
        <p:spPr>
          <a:xfrm>
            <a:off x="1325881" y="2590800"/>
            <a:ext cx="274319" cy="24384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38577" y="6019800"/>
            <a:ext cx="7719624" cy="1107996"/>
          </a:xfrm>
          <a:prstGeom prst="rect">
            <a:avLst/>
          </a:prstGeom>
          <a:noFill/>
        </p:spPr>
        <p:txBody>
          <a:bodyPr wrap="square" rtlCol="0">
            <a:spAutoFit/>
          </a:bodyPr>
          <a:lstStyle/>
          <a:p>
            <a:pPr algn="ctr"/>
            <a:r>
              <a:rPr lang="en-CA" sz="2400" b="1" dirty="0">
                <a:solidFill>
                  <a:srgbClr val="000090"/>
                </a:solidFill>
              </a:rPr>
              <a:t>The goal of RecMax is to find a seed set S such that hit score f(S) is maximized.</a:t>
            </a:r>
          </a:p>
          <a:p>
            <a:pPr algn="ctr"/>
            <a:endParaRPr lang="en-US" dirty="0">
              <a:solidFill>
                <a:srgbClr val="000090"/>
              </a:solidFill>
            </a:endParaRPr>
          </a:p>
        </p:txBody>
      </p:sp>
    </p:spTree>
    <p:extLst>
      <p:ext uri="{BB962C8B-B14F-4D97-AF65-F5344CB8AC3E}">
        <p14:creationId xmlns:p14="http://schemas.microsoft.com/office/powerpoint/2010/main" val="2626783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RecMax</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4" name="Content Placeholder 3"/>
          <p:cNvSpPr>
            <a:spLocks noGrp="1"/>
          </p:cNvSpPr>
          <p:nvPr>
            <p:ph sz="quarter" idx="1"/>
          </p:nvPr>
        </p:nvSpPr>
        <p:spPr/>
        <p:txBody>
          <a:bodyPr>
            <a:normAutofit lnSpcReduction="10000"/>
          </a:bodyPr>
          <a:lstStyle/>
          <a:p>
            <a:r>
              <a:rPr lang="en-US" dirty="0"/>
              <a:t>Targeted marketing in </a:t>
            </a:r>
            <a:r>
              <a:rPr lang="en-US" dirty="0" smtClean="0"/>
              <a:t>Recommender </a:t>
            </a:r>
            <a:r>
              <a:rPr lang="en-US" dirty="0" smtClean="0"/>
              <a:t>Systems </a:t>
            </a:r>
            <a:endParaRPr lang="en-US" dirty="0"/>
          </a:p>
          <a:p>
            <a:pPr lvl="1"/>
            <a:r>
              <a:rPr lang="en-US" dirty="0"/>
              <a:t>Marketers can effectively advertise new products on a </a:t>
            </a:r>
            <a:r>
              <a:rPr lang="en-US" dirty="0" smtClean="0"/>
              <a:t>Recommender System </a:t>
            </a:r>
            <a:r>
              <a:rPr lang="en-US" dirty="0" smtClean="0"/>
              <a:t>platform.</a:t>
            </a:r>
            <a:endParaRPr lang="en-US" dirty="0"/>
          </a:p>
          <a:p>
            <a:pPr lvl="1"/>
            <a:r>
              <a:rPr lang="en-US" dirty="0"/>
              <a:t>Business opportunity to </a:t>
            </a:r>
            <a:r>
              <a:rPr lang="en-US" dirty="0" smtClean="0"/>
              <a:t>Recommender System </a:t>
            </a:r>
            <a:r>
              <a:rPr lang="en-US" dirty="0" smtClean="0"/>
              <a:t>platform.</a:t>
            </a:r>
          </a:p>
          <a:p>
            <a:pPr lvl="1"/>
            <a:r>
              <a:rPr lang="en-US" dirty="0" smtClean="0"/>
              <a:t>Similar to Influence Maximization problem in spirit.</a:t>
            </a:r>
            <a:endParaRPr lang="en-US" dirty="0"/>
          </a:p>
          <a:p>
            <a:r>
              <a:rPr lang="en-US" dirty="0"/>
              <a:t>Beneficial to seed users</a:t>
            </a:r>
          </a:p>
          <a:p>
            <a:pPr lvl="1"/>
            <a:r>
              <a:rPr lang="en-US" dirty="0"/>
              <a:t>They get free/discounted samples of a new </a:t>
            </a:r>
            <a:r>
              <a:rPr lang="en-US" dirty="0" smtClean="0"/>
              <a:t>product.</a:t>
            </a:r>
            <a:endParaRPr lang="en-US" dirty="0"/>
          </a:p>
          <a:p>
            <a:r>
              <a:rPr lang="en-US" dirty="0"/>
              <a:t>Helpful to other users </a:t>
            </a:r>
          </a:p>
          <a:p>
            <a:pPr lvl="1"/>
            <a:r>
              <a:rPr lang="en-US" dirty="0"/>
              <a:t>They receive recommendations of new products – solution to cold start </a:t>
            </a:r>
            <a:r>
              <a:rPr lang="en-US" dirty="0" smtClean="0"/>
              <a:t>problem.</a:t>
            </a:r>
            <a:endParaRPr lang="en-US" dirty="0"/>
          </a:p>
        </p:txBody>
      </p:sp>
    </p:spTree>
    <p:extLst>
      <p:ext uri="{BB962C8B-B14F-4D97-AF65-F5344CB8AC3E}">
        <p14:creationId xmlns:p14="http://schemas.microsoft.com/office/powerpoint/2010/main" val="1345660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302752" cy="990600"/>
          </a:xfrm>
        </p:spPr>
        <p:txBody>
          <a:bodyPr>
            <a:normAutofit fontScale="90000"/>
          </a:bodyPr>
          <a:lstStyle/>
          <a:p>
            <a:r>
              <a:rPr lang="en-CA" dirty="0" smtClean="0"/>
              <a:t>A key Challenge – Wide diversity of </a:t>
            </a:r>
            <a:r>
              <a:rPr lang="en-CA" dirty="0" smtClean="0"/>
              <a:t>Recommender Systems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68948058"/>
              </p:ext>
            </p:extLst>
          </p:nvPr>
        </p:nvGraphicFramePr>
        <p:xfrm>
          <a:off x="1447800" y="1600200"/>
          <a:ext cx="6705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876800" y="5181600"/>
            <a:ext cx="3889206" cy="707886"/>
          </a:xfrm>
          <a:prstGeom prst="rect">
            <a:avLst/>
          </a:prstGeom>
          <a:noFill/>
        </p:spPr>
        <p:txBody>
          <a:bodyPr wrap="none" rtlCol="0">
            <a:spAutoFit/>
          </a:bodyPr>
          <a:lstStyle/>
          <a:p>
            <a:pPr algn="ctr"/>
            <a:r>
              <a:rPr lang="en-CA" sz="2000" dirty="0" smtClean="0"/>
              <a:t>Similarity functions: Cosine, Pearson, </a:t>
            </a:r>
          </a:p>
          <a:p>
            <a:pPr algn="ctr"/>
            <a:r>
              <a:rPr lang="en-CA" sz="2000" dirty="0" smtClean="0"/>
              <a:t>Adjusted Cosine etc</a:t>
            </a:r>
            <a:endParaRPr lang="en-US" sz="2000" dirty="0"/>
          </a:p>
        </p:txBody>
      </p:sp>
      <p:sp>
        <p:nvSpPr>
          <p:cNvPr id="8" name="TextBox 7"/>
          <p:cNvSpPr txBox="1"/>
          <p:nvPr/>
        </p:nvSpPr>
        <p:spPr>
          <a:xfrm>
            <a:off x="685800" y="5867400"/>
            <a:ext cx="8077200" cy="954107"/>
          </a:xfrm>
          <a:prstGeom prst="rect">
            <a:avLst/>
          </a:prstGeom>
          <a:noFill/>
        </p:spPr>
        <p:txBody>
          <a:bodyPr wrap="square" rtlCol="0">
            <a:spAutoFit/>
          </a:bodyPr>
          <a:lstStyle/>
          <a:p>
            <a:pPr algn="ctr"/>
            <a:r>
              <a:rPr lang="en-CA" sz="2800" b="1" dirty="0" smtClean="0">
                <a:solidFill>
                  <a:srgbClr val="000090"/>
                </a:solidFill>
              </a:rPr>
              <a:t>Due to this wide diversity, it is very difficult to </a:t>
            </a:r>
            <a:r>
              <a:rPr lang="en-CA" sz="2800" b="1" dirty="0" smtClean="0">
                <a:solidFill>
                  <a:srgbClr val="000090"/>
                </a:solidFill>
              </a:rPr>
              <a:t>study </a:t>
            </a:r>
            <a:r>
              <a:rPr lang="en-CA" sz="2800" b="1" dirty="0" smtClean="0">
                <a:solidFill>
                  <a:srgbClr val="000090"/>
                </a:solidFill>
              </a:rPr>
              <a:t>RecMax</a:t>
            </a:r>
            <a:endParaRPr lang="en-US" sz="2800" b="1" dirty="0">
              <a:solidFill>
                <a:srgbClr val="000090"/>
              </a:solidFill>
            </a:endParaRPr>
          </a:p>
        </p:txBody>
      </p:sp>
    </p:spTree>
    <p:extLst>
      <p:ext uri="{BB962C8B-B14F-4D97-AF65-F5344CB8AC3E}">
        <p14:creationId xmlns:p14="http://schemas.microsoft.com/office/powerpoint/2010/main" val="41954997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7" name="Content Placeholder 6"/>
          <p:cNvSpPr>
            <a:spLocks noGrp="1"/>
          </p:cNvSpPr>
          <p:nvPr>
            <p:ph sz="quarter" idx="1"/>
          </p:nvPr>
        </p:nvSpPr>
        <p:spPr/>
        <p:txBody>
          <a:bodyPr/>
          <a:lstStyle/>
          <a:p>
            <a:r>
              <a:rPr lang="en-US" dirty="0" smtClean="0"/>
              <a:t>What is RecMax? </a:t>
            </a:r>
          </a:p>
          <a:p>
            <a:r>
              <a:rPr lang="en-US" dirty="0" smtClean="0"/>
              <a:t>Does Seeding Help? – Preliminary </a:t>
            </a:r>
            <a:r>
              <a:rPr lang="en-US" dirty="0"/>
              <a:t>Experiments.</a:t>
            </a:r>
            <a:endParaRPr lang="en-US" dirty="0" smtClean="0"/>
          </a:p>
          <a:p>
            <a:r>
              <a:rPr lang="en-US" dirty="0"/>
              <a:t>Theoretical Analysis of RecMax.</a:t>
            </a:r>
          </a:p>
          <a:p>
            <a:r>
              <a:rPr lang="en-US" dirty="0"/>
              <a:t>Experiments</a:t>
            </a:r>
            <a:r>
              <a:rPr lang="en-US" dirty="0" smtClean="0"/>
              <a:t>.</a:t>
            </a:r>
          </a:p>
          <a:p>
            <a:r>
              <a:rPr lang="en-US" dirty="0" smtClean="0"/>
              <a:t>Conclusions and Future Work.</a:t>
            </a:r>
          </a:p>
          <a:p>
            <a:endParaRPr lang="en-US" dirty="0"/>
          </a:p>
        </p:txBody>
      </p:sp>
      <p:pic>
        <p:nvPicPr>
          <p:cNvPr id="8" name="Picture 7"/>
          <p:cNvPicPr>
            <a:picLocks noChangeAspect="1"/>
          </p:cNvPicPr>
          <p:nvPr/>
        </p:nvPicPr>
        <p:blipFill>
          <a:blip r:embed="rId2"/>
          <a:stretch>
            <a:fillRect/>
          </a:stretch>
        </p:blipFill>
        <p:spPr>
          <a:xfrm>
            <a:off x="3657600" y="1676400"/>
            <a:ext cx="457200" cy="457200"/>
          </a:xfrm>
          <a:prstGeom prst="rect">
            <a:avLst/>
          </a:prstGeom>
        </p:spPr>
      </p:pic>
      <p:sp>
        <p:nvSpPr>
          <p:cNvPr id="10" name="Oval 9"/>
          <p:cNvSpPr/>
          <p:nvPr/>
        </p:nvSpPr>
        <p:spPr>
          <a:xfrm>
            <a:off x="381000" y="2057400"/>
            <a:ext cx="7924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7869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21454</TotalTime>
  <Words>2345</Words>
  <Application>Microsoft Macintosh PowerPoint</Application>
  <PresentationFormat>On-screen Show (4:3)</PresentationFormat>
  <Paragraphs>306</Paragraphs>
  <Slides>40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Median</vt:lpstr>
      <vt:lpstr>Microsoft Equation</vt:lpstr>
      <vt:lpstr>RecMax: Exploiting Recommender Systems for Fun and Profit</vt:lpstr>
      <vt:lpstr>Recommender Systems</vt:lpstr>
      <vt:lpstr>RecMax – Recommendation Maximization</vt:lpstr>
      <vt:lpstr>Consider an item in a Recommender System</vt:lpstr>
      <vt:lpstr>RecMax</vt:lpstr>
      <vt:lpstr>RecMax – Problem Formulation</vt:lpstr>
      <vt:lpstr>Benefits of RecMax</vt:lpstr>
      <vt:lpstr>A key Challenge – Wide diversity of Recommender Systems</vt:lpstr>
      <vt:lpstr>Outline</vt:lpstr>
      <vt:lpstr>Does Seeding Help?</vt:lpstr>
      <vt:lpstr>Does Seeding Help?</vt:lpstr>
      <vt:lpstr>Outline</vt:lpstr>
      <vt:lpstr>Key Theoretical Results</vt:lpstr>
      <vt:lpstr>Why is RecMax so hard? (1/2)</vt:lpstr>
      <vt:lpstr>Why is RecMax so hard? (2/2)</vt:lpstr>
      <vt:lpstr>Discussion (1/2)</vt:lpstr>
      <vt:lpstr>Discussion (2/2)</vt:lpstr>
      <vt:lpstr>Outline</vt:lpstr>
      <vt:lpstr>Datasets</vt:lpstr>
      <vt:lpstr>Heuristics</vt:lpstr>
      <vt:lpstr>Heuristics</vt:lpstr>
      <vt:lpstr>User-Based Recommender Systems</vt:lpstr>
      <vt:lpstr>Comparison – Hit Score achieved</vt:lpstr>
      <vt:lpstr>Comparison – Hit Score achieved</vt:lpstr>
      <vt:lpstr>Comparison – Hit Score achieved</vt:lpstr>
      <vt:lpstr>Key Takeaways</vt:lpstr>
      <vt:lpstr>Item-Based Recommender Systems</vt:lpstr>
      <vt:lpstr>Comparison – Hit Score achieved</vt:lpstr>
      <vt:lpstr>Comparison – Hit Score achieved</vt:lpstr>
      <vt:lpstr>Comparison – Hit Score achieved</vt:lpstr>
      <vt:lpstr>Key Takeaways</vt:lpstr>
      <vt:lpstr>User-Based vs Item-Based</vt:lpstr>
      <vt:lpstr>User-based vs Item-based</vt:lpstr>
      <vt:lpstr>User-based vs Item-based</vt:lpstr>
      <vt:lpstr>Outline</vt:lpstr>
      <vt:lpstr>Our Contributions</vt:lpstr>
      <vt:lpstr>Our Contributions</vt:lpstr>
      <vt:lpstr>Future Work</vt:lpstr>
      <vt:lpstr>Thanks and Questions</vt:lpstr>
      <vt:lpstr>Heuristics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Spread and Its Applications in Social Network</dc:title>
  <dc:creator>solmaz</dc:creator>
  <cp:lastModifiedBy>Amit Goyal</cp:lastModifiedBy>
  <cp:revision>1734</cp:revision>
  <dcterms:created xsi:type="dcterms:W3CDTF">2006-08-16T00:00:00Z</dcterms:created>
  <dcterms:modified xsi:type="dcterms:W3CDTF">2012-08-15T02:32:31Z</dcterms:modified>
</cp:coreProperties>
</file>