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notesMasterIdLst>
    <p:notesMasterId r:id="rId26"/>
  </p:notesMasterIdLst>
  <p:handoutMasterIdLst>
    <p:handoutMasterId r:id="rId27"/>
  </p:handoutMasterIdLst>
  <p:sldIdLst>
    <p:sldId id="331" r:id="rId2"/>
    <p:sldId id="305" r:id="rId3"/>
    <p:sldId id="344" r:id="rId4"/>
    <p:sldId id="257" r:id="rId5"/>
    <p:sldId id="320" r:id="rId6"/>
    <p:sldId id="369" r:id="rId7"/>
    <p:sldId id="349" r:id="rId8"/>
    <p:sldId id="359" r:id="rId9"/>
    <p:sldId id="370" r:id="rId10"/>
    <p:sldId id="366" r:id="rId11"/>
    <p:sldId id="337" r:id="rId12"/>
    <p:sldId id="259" r:id="rId13"/>
    <p:sldId id="287" r:id="rId14"/>
    <p:sldId id="342" r:id="rId15"/>
    <p:sldId id="343" r:id="rId16"/>
    <p:sldId id="341" r:id="rId17"/>
    <p:sldId id="297" r:id="rId18"/>
    <p:sldId id="348" r:id="rId19"/>
    <p:sldId id="367" r:id="rId20"/>
    <p:sldId id="347" r:id="rId21"/>
    <p:sldId id="332" r:id="rId22"/>
    <p:sldId id="355" r:id="rId23"/>
    <p:sldId id="365" r:id="rId24"/>
    <p:sldId id="361" r:id="rId2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03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19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y Eramela" initials="JE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33399"/>
    <a:srgbClr val="FFFF00"/>
    <a:srgbClr val="FFFF6D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1129" autoAdjust="0"/>
  </p:normalViewPr>
  <p:slideViewPr>
    <p:cSldViewPr>
      <p:cViewPr varScale="1">
        <p:scale>
          <a:sx n="92" d="100"/>
          <a:sy n="92" d="100"/>
        </p:scale>
        <p:origin x="5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1074" y="-108"/>
      </p:cViewPr>
      <p:guideLst>
        <p:guide orient="horz" pos="2913"/>
        <p:guide pos="2203"/>
        <p:guide orient="horz" pos="2909"/>
        <p:guide pos="21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12001" cy="461193"/>
          </a:xfrm>
          <a:prstGeom prst="rect">
            <a:avLst/>
          </a:prstGeom>
        </p:spPr>
        <p:txBody>
          <a:bodyPr vert="horz" lIns="87457" tIns="43728" rIns="87457" bIns="43728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569" y="3"/>
            <a:ext cx="3012001" cy="461193"/>
          </a:xfrm>
          <a:prstGeom prst="rect">
            <a:avLst/>
          </a:prstGeom>
        </p:spPr>
        <p:txBody>
          <a:bodyPr vert="horz" lIns="87457" tIns="43728" rIns="87457" bIns="43728" rtlCol="0"/>
          <a:lstStyle>
            <a:lvl1pPr algn="r">
              <a:defRPr sz="1200" smtClean="0"/>
            </a:lvl1pPr>
          </a:lstStyle>
          <a:p>
            <a:pPr>
              <a:defRPr/>
            </a:pPr>
            <a:fld id="{F36686C0-27DC-4BFF-9926-001000713B5E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73359"/>
            <a:ext cx="3012001" cy="461193"/>
          </a:xfrm>
          <a:prstGeom prst="rect">
            <a:avLst/>
          </a:prstGeom>
        </p:spPr>
        <p:txBody>
          <a:bodyPr vert="horz" lIns="87457" tIns="43728" rIns="87457" bIns="43728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569" y="8773359"/>
            <a:ext cx="3012001" cy="461193"/>
          </a:xfrm>
          <a:prstGeom prst="rect">
            <a:avLst/>
          </a:prstGeom>
        </p:spPr>
        <p:txBody>
          <a:bodyPr vert="horz" lIns="87457" tIns="43728" rIns="87457" bIns="43728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C72DA29-38E4-4B15-931A-9556E7920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71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8" tIns="46226" rIns="92448" bIns="46226" numCol="1" anchor="t" anchorCtr="0" compatLnSpc="1">
            <a:prstTxWarp prst="textNoShape">
              <a:avLst/>
            </a:prstTxWarp>
          </a:bodyPr>
          <a:lstStyle>
            <a:lvl1pPr defTabSz="92466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69" y="3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8" tIns="46226" rIns="92448" bIns="46226" numCol="1" anchor="t" anchorCtr="0" compatLnSpc="1">
            <a:prstTxWarp prst="textNoShape">
              <a:avLst/>
            </a:prstTxWarp>
          </a:bodyPr>
          <a:lstStyle>
            <a:lvl1pPr algn="r" defTabSz="92466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12" y="4387445"/>
            <a:ext cx="5559457" cy="4155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8" tIns="46226" rIns="92448" bIns="46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773359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8" tIns="46226" rIns="92448" bIns="46226" numCol="1" anchor="b" anchorCtr="0" compatLnSpc="1">
            <a:prstTxWarp prst="textNoShape">
              <a:avLst/>
            </a:prstTxWarp>
          </a:bodyPr>
          <a:lstStyle>
            <a:lvl1pPr defTabSz="92466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569" y="8773359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8" tIns="46226" rIns="92448" bIns="46226" numCol="1" anchor="b" anchorCtr="0" compatLnSpc="1">
            <a:prstTxWarp prst="textNoShape">
              <a:avLst/>
            </a:prstTxWarp>
          </a:bodyPr>
          <a:lstStyle>
            <a:lvl1pPr algn="r" defTabSz="924668">
              <a:defRPr sz="1300" smtClean="0"/>
            </a:lvl1pPr>
          </a:lstStyle>
          <a:p>
            <a:pPr>
              <a:defRPr/>
            </a:pPr>
            <a:fld id="{0CD1DDDD-EE3F-4325-9DEE-D245D1C86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67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AAF2A-BA00-4280-8682-727632035467}" type="slidenum">
              <a:rPr lang="en-US"/>
              <a:pPr/>
              <a:t>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6450" cy="346233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117D9-2AE0-4B7A-95B4-DD15DBB25DAF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6450" cy="346233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DO NOT wait for floor wardens, please</a:t>
            </a:r>
            <a:r>
              <a:rPr lang="en-US" baseline="0" dirty="0"/>
              <a:t> evacuate when you hear fire alarm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E090F-DD8B-4864-9335-0EC38D42576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6450" cy="346233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If a person can not get off of the floor themselves they should have an abled bodied person assigned to help them get out.</a:t>
            </a:r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EB7561-D449-4BF0-81FF-207CDF3FD713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6450" cy="346233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2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0AEC3-061D-4DDA-9AAD-5EA8383BECA5}" type="slidenum">
              <a:rPr lang="en-US"/>
              <a:pPr/>
              <a:t>15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6450" cy="346233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7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70B49-2F29-4A14-BBF5-4D1F6560C54A}" type="slidenum">
              <a:rPr lang="en-US"/>
              <a:pPr/>
              <a:t>17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6450" cy="346233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70B49-2F29-4A14-BBF5-4D1F6560C54A}" type="slidenum">
              <a:rPr lang="en-US"/>
              <a:pPr/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6450" cy="346233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DF60AD-E7F7-4367-AE1B-0B8794E49CFA}" type="slidenum">
              <a:rPr lang="en-US"/>
              <a:pPr/>
              <a:t>20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6450" cy="346233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Wellness Advisor can help if these concerns or others are </a:t>
            </a:r>
            <a:r>
              <a:rPr lang="en-US" b="1" dirty="0"/>
              <a:t>ongoing and affecting your academics, sleep, or 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1DDDD-EE3F-4325-9DEE-D245D1C86D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69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Volunteers provide an important service to UBC. </a:t>
            </a:r>
          </a:p>
          <a:p>
            <a:r>
              <a:rPr lang="en-CA" dirty="0"/>
              <a:t>Volunteers obtain valuable work and social experiences as well as acquire a sense of personal achievement and satisfaction.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D1DDDD-EE3F-4325-9DEE-D245D1C86D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85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bikes in the bike room, not in the lab.</a:t>
            </a:r>
          </a:p>
          <a:p>
            <a:r>
              <a:rPr lang="en-US" dirty="0"/>
              <a:t>Keep kitchens clean and tidy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D1DDDD-EE3F-4325-9DEE-D245D1C86D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51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2AD12-26E6-4CFA-8564-E62C5781A2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2150"/>
            <a:ext cx="4618037" cy="346392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All of the information is online for the department. myCS.ubc.ca</a:t>
            </a:r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3738"/>
            <a:ext cx="4616450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5921">
              <a:defRPr/>
            </a:pPr>
            <a:r>
              <a:rPr lang="en-US" dirty="0">
                <a:solidFill>
                  <a:srgbClr val="333399"/>
                </a:solidFill>
              </a:rPr>
              <a:t>Media - do not depend solely on media reports as your primary source because the information may not be reliable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1DDDD-EE3F-4325-9DEE-D245D1C86D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234CF-AD68-4074-B2F9-A95F1EDBB58E}" type="slidenum">
              <a:rPr lang="en-US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6450" cy="3462337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aseline="0" dirty="0"/>
              <a:t>Walk around the building to ensure you are familiar with the exit route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1DDDD-EE3F-4325-9DEE-D245D1C86D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90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1DDDD-EE3F-4325-9DEE-D245D1C86D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0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4DDF7-9C7A-4FFC-93FF-508638C668AD}" type="slidenum">
              <a:rPr lang="en-US"/>
              <a:pPr/>
              <a:t>10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6450" cy="346233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82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Central First</a:t>
            </a:r>
            <a:r>
              <a:rPr lang="en-CA" baseline="0" dirty="0"/>
              <a:t> Aid System: 24 hours a day and 7 days a week.</a:t>
            </a:r>
          </a:p>
          <a:p>
            <a:pPr defTabSz="909737">
              <a:defRPr/>
            </a:pPr>
            <a:r>
              <a:rPr lang="en-CA" baseline="0" dirty="0"/>
              <a:t>UBC faculty, </a:t>
            </a:r>
            <a:r>
              <a:rPr lang="en-US" dirty="0"/>
              <a:t>staff, paid student or practicum student – 2-4444</a:t>
            </a:r>
            <a:br>
              <a:rPr lang="en-US" dirty="0"/>
            </a:br>
            <a:r>
              <a:rPr lang="en-CA" dirty="0"/>
              <a:t>Every employee must be made aware of how to access first aid services.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1DDDD-EE3F-4325-9DEE-D245D1C86D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6762-D04B-4A10-82B2-F2C5FE014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6762-D04B-4A10-82B2-F2C5FE014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6762-D04B-4A10-82B2-F2C5FE014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DB4A-F018-41FB-9D1D-A92F0DB23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4ADF-36DA-4FF4-BB61-9B088E9E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DB4A-F018-41FB-9D1D-A92F0DB23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4ADF-36DA-4FF4-BB61-9B088E9E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4ADF-36DA-4FF4-BB61-9B088E9E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16F385-C7E6-4B02-B4D0-C9E26EF2E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A48ED-9002-463F-B502-1B07A767C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DB4A-F018-41FB-9D1D-A92F0DB23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6762-D04B-4A10-82B2-F2C5FE014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4ADF-36DA-4FF4-BB61-9B088E9E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4ADF-36DA-4FF4-BB61-9B088E9E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4ADF-36DA-4FF4-BB61-9B088E9E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4ADF-36DA-4FF4-BB61-9B088E9E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4ADF-36DA-4FF4-BB61-9B088E9E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4ADF-36DA-4FF4-BB61-9B088E9E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4ADF-36DA-4FF4-BB61-9B088E9E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4ADF-36DA-4FF4-BB61-9B088E9E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DB4A-F018-41FB-9D1D-A92F0DB23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DB4A-F018-41FB-9D1D-A92F0DB23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6762-D04B-4A10-82B2-F2C5FE014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53EBE-3E51-4F3B-8CCA-5E49EF493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6762-D04B-4A10-82B2-F2C5FE014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6762-D04B-4A10-82B2-F2C5FE014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6762-D04B-4A10-82B2-F2C5FE014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7F0E9-23E3-478C-9BCF-1078295DBA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6762-D04B-4A10-82B2-F2C5FE014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6762-D04B-4A10-82B2-F2C5FE014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066762-D04B-4A10-82B2-F2C5FE014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333399"/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142875" y="150814"/>
            <a:ext cx="5715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3" r:id="rId13"/>
    <p:sldLayoutId id="2147484044" r:id="rId14"/>
    <p:sldLayoutId id="2147484045" r:id="rId15"/>
    <p:sldLayoutId id="2147484046" r:id="rId16"/>
    <p:sldLayoutId id="2147484048" r:id="rId17"/>
    <p:sldLayoutId id="2147484052" r:id="rId18"/>
    <p:sldLayoutId id="2147484053" r:id="rId19"/>
    <p:sldLayoutId id="2147484054" r:id="rId20"/>
    <p:sldLayoutId id="2147484055" r:id="rId21"/>
    <p:sldLayoutId id="2147484056" r:id="rId22"/>
    <p:sldLayoutId id="2147484057" r:id="rId23"/>
    <p:sldLayoutId id="2147484058" r:id="rId24"/>
    <p:sldLayoutId id="2147484059" r:id="rId25"/>
    <p:sldLayoutId id="2147484060" r:id="rId26"/>
    <p:sldLayoutId id="2147484061" r:id="rId27"/>
    <p:sldLayoutId id="2147484062" r:id="rId28"/>
    <p:sldLayoutId id="2147484063" r:id="rId29"/>
    <p:sldLayoutId id="2147484024" r:id="rId30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pace-admin@cs.ubc.ca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pfo-security-2021.sites.olt.ubc.ca/home/safety-prevention-resources/emergency-blue-phone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cs.ubc.c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7.jpeg"/><Relationship Id="rId4" Type="http://schemas.openxmlformats.org/officeDocument/2006/relationships/hyperlink" Target="http://images.google.ca/imgres?imgurl=http://personal.denison.edu/~havill/102/everyday_algs/Fire%20Alarm.jpg&amp;imgrefurl=http://personal.denison.edu/~havill/102/algs.html&amp;h=800&amp;w=594&amp;sz=158&amp;hl=en&amp;start=1&amp;um=1&amp;tbnid=zIMz-GUjtvIvqM:&amp;tbnh=143&amp;tbnw=106&amp;prev=/images?q=fire+alarm&amp;svnum=10&amp;um=1&amp;hl=en&amp;sa=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ace-admin@cs.ubc.c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mergency-director@cs.ubc.ca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cs.ubc.ca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Relationship Id="rId4" Type="http://schemas.openxmlformats.org/officeDocument/2006/relationships/hyperlink" Target="mailto:space-admin@cs.ubc.ca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rad-info@cs.ubc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s.ubc.ca/support-services/student-services/safewalk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Relationship Id="rId6" Type="http://schemas.openxmlformats.org/officeDocument/2006/relationships/hyperlink" Target="mailto:help@cs.ubc.ca" TargetMode="External"/><Relationship Id="rId5" Type="http://schemas.openxmlformats.org/officeDocument/2006/relationships/hyperlink" Target="https://security.ubc.ca/home/safety-prevention-resources/emergency-blue-phones/" TargetMode="External"/><Relationship Id="rId4" Type="http://schemas.openxmlformats.org/officeDocument/2006/relationships/hyperlink" Target="https://planning.ubc.ca/transportation/transit/translink-update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.ubc.ca/health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y.cs.ubc.ca/system/files/docs/volunteers_liability_waiver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ents.ubc.ca/health" TargetMode="External"/><Relationship Id="rId3" Type="http://schemas.openxmlformats.org/officeDocument/2006/relationships/hyperlink" Target="https://srs.ubc.ca/training-and-general-education-courses/mandatory-training-for-all-ubc-workers/" TargetMode="External"/><Relationship Id="rId7" Type="http://schemas.openxmlformats.org/officeDocument/2006/relationships/hyperlink" Target="https://ready.ubc.ca/" TargetMode="External"/><Relationship Id="rId2" Type="http://schemas.openxmlformats.org/officeDocument/2006/relationships/hyperlink" Target="https://ubc.ca1.qualtrics.com/jfe/form/SV_0TAnIB67wvNrSWF" TargetMode="Externa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://www.ubc.ca/" TargetMode="External"/><Relationship Id="rId5" Type="http://schemas.openxmlformats.org/officeDocument/2006/relationships/hyperlink" Target="https://ready.ubc.ca/get-informed/ubc-alert/" TargetMode="External"/><Relationship Id="rId4" Type="http://schemas.openxmlformats.org/officeDocument/2006/relationships/hyperlink" Target="https://srs.ubc.ca/health-safety/ubc-safe-vancouver-app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pace-admin@cs.ubc.ca" TargetMode="Externa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bc.ca1.qualtrics.com/jfe/form/SV_0TAnIB67wvNrSWF" TargetMode="External"/><Relationship Id="rId3" Type="http://schemas.openxmlformats.org/officeDocument/2006/relationships/hyperlink" Target="https://srs.ubc.ca/training/mandatory-training-for-all-ubc-workers/" TargetMode="External"/><Relationship Id="rId7" Type="http://schemas.openxmlformats.org/officeDocument/2006/relationships/hyperlink" Target="https://privacymatters.ubc.ca/fundamentals-train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pl.ubc.ca/browse/srs/mandatory/courses/wpl-srs-wpvptr" TargetMode="External"/><Relationship Id="rId5" Type="http://schemas.openxmlformats.org/officeDocument/2006/relationships/hyperlink" Target="https://wpl.ubc.ca/browse/srs/mandatory/courses/wpl-srs-bulhar" TargetMode="External"/><Relationship Id="rId4" Type="http://schemas.openxmlformats.org/officeDocument/2006/relationships/hyperlink" Target="https://wpl.ubc.ca/browse/srs/mandatory/courses/wpl-srs-newso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c.c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students.ubc.ca/" TargetMode="External"/><Relationship Id="rId5" Type="http://schemas.openxmlformats.org/officeDocument/2006/relationships/hyperlink" Target="http://www.students.ubc.ca/ssc" TargetMode="External"/><Relationship Id="rId4" Type="http://schemas.openxmlformats.org/officeDocument/2006/relationships/hyperlink" Target="https://twitter.com/ubcnew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rs.ubc.ca/health-safety/ubc-safe-Vancouver-app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cs.ubc.c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youtube.com/watch?v=R336zGS2aT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ady.ubc.c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856984" cy="5544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Department of </a:t>
            </a:r>
          </a:p>
          <a:p>
            <a:pPr marL="0" indent="0" algn="ctr">
              <a:buNone/>
            </a:pP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Computer Science, UBC</a:t>
            </a:r>
          </a:p>
          <a:p>
            <a:pPr marL="0" indent="0" algn="ctr">
              <a:buNone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Health and Safety Orientation</a:t>
            </a:r>
          </a:p>
          <a:p>
            <a:pPr marL="0" indent="0" algn="ctr">
              <a:buNone/>
            </a:pP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you have any questions or comments, contact Vivian Leung, Facilities and Tech Coordinator, Department of Computer Science Chair of Computer Science Local Safety Team, Emergency Director (Email: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space-admin@cs.ubc.ca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98509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-2738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Emergency Preparedness</a:t>
            </a:r>
            <a:b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Disaster Kit Plan for 72 hours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3FB049-F2D2-43BD-80C9-AA8C4A8942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52" y="1250836"/>
            <a:ext cx="7977104" cy="513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489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83320" y="1268760"/>
            <a:ext cx="864096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In the event of a medical emergency or if the first aid situation was caused by a crime being committed, first call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9-1-1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and then call UBC first aid.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2400" b="1" dirty="0">
                <a:latin typeface="Calibri" panose="020F0502020204030204" pitchFamily="34" charset="0"/>
                <a:cs typeface="Calibri" panose="020F0502020204030204" pitchFamily="34" charset="0"/>
              </a:rPr>
              <a:t>Faculty, staff, and student-staff, should call 604.822.4444 (Dial 2.4444 on UBC landline) to contact Campus Security for first aid</a:t>
            </a:r>
          </a:p>
          <a:p>
            <a:endParaRPr lang="en-CA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Students and visitors should call 604.822.2222 (Dial 2.2222 on UBC landline) or locate an </a:t>
            </a:r>
            <a:r>
              <a:rPr lang="en-CA" sz="24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Emergency Blue Phone</a:t>
            </a:r>
            <a:r>
              <a:rPr lang="en-C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to contact Campus Security for first aid</a:t>
            </a:r>
          </a:p>
          <a:p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Notify the front office (604-822-9289) if you have an incident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88640"/>
            <a:ext cx="846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have an EMERGENCY</a:t>
            </a:r>
          </a:p>
        </p:txBody>
      </p:sp>
    </p:spTree>
    <p:extLst>
      <p:ext uri="{BB962C8B-B14F-4D97-AF65-F5344CB8AC3E}">
        <p14:creationId xmlns:p14="http://schemas.microsoft.com/office/powerpoint/2010/main" val="130595956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Future key plan"/>
          <p:cNvPicPr>
            <a:picLocks noChangeAspect="1" noChangeArrowheads="1"/>
          </p:cNvPicPr>
          <p:nvPr/>
        </p:nvPicPr>
        <p:blipFill>
          <a:blip r:embed="rId3" cstate="print"/>
          <a:srcRect r="3918"/>
          <a:stretch>
            <a:fillRect/>
          </a:stretch>
        </p:blipFill>
        <p:spPr bwMode="auto">
          <a:xfrm>
            <a:off x="5572126" y="2636416"/>
            <a:ext cx="3348039" cy="37449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395535" y="2636416"/>
            <a:ext cx="5256585" cy="388892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If you hear the fire alarm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Calmly proceed to the nearest exit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 NOT use the elevators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Listen to the Floor Wardens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ICICS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designated assembly area is on the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front lawn on Main Mall</a:t>
            </a:r>
          </a:p>
          <a:p>
            <a:pPr>
              <a:lnSpc>
                <a:spcPct val="90000"/>
              </a:lnSpc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Dempster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assemble at the main doors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re-enter the building</a:t>
            </a:r>
          </a:p>
          <a:p>
            <a:pPr>
              <a:lnSpc>
                <a:spcPct val="90000"/>
              </a:lnSpc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 anyone having difficulty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rgbClr val="FF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1741" y="18584"/>
            <a:ext cx="8388424" cy="1033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lnSpc>
                <a:spcPts val="4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Evacuation</a:t>
            </a:r>
            <a:endParaRPr lang="en-US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4554252" y="4653136"/>
            <a:ext cx="1097868" cy="287784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196752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We may evacuate due to fire, hazardous material, bomb threat, earthquake, or drill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776"/>
            <a:ext cx="8353176" cy="537321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Individuals who require special assistance during an evacuation. 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for some reason a person cannot make their way out of the building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Help the person to an access route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Exit the building and report the person’s location to the fire department on scene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you need special help, you should inform your supervisor.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6896" y="-182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lnSpc>
                <a:spcPts val="384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Evacuation</a:t>
            </a:r>
            <a:b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Evacuating Disabled People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57315"/>
            <a:ext cx="8229600" cy="49292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 the incidence of fire by controlling fire hazards </a:t>
            </a: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 housekeeping</a:t>
            </a: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plug too many appliances into an outlet</a:t>
            </a: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 heaters away from papers and loose clothing</a:t>
            </a:r>
          </a:p>
          <a:p>
            <a:pPr lvl="1">
              <a:lnSpc>
                <a:spcPct val="80000"/>
              </a:lnSpc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case of fire </a:t>
            </a: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</a:t>
            </a:r>
            <a:r>
              <a:rPr lang="en-US" sz="28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911</a:t>
            </a: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Pull the fire alarm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any problems to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help@cs.ubc.ca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immediately</a:t>
            </a:r>
          </a:p>
          <a:p>
            <a:pPr lvl="1">
              <a:lnSpc>
                <a:spcPct val="80000"/>
              </a:lnSpc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27584" y="-24787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lnSpc>
                <a:spcPts val="4000"/>
              </a:lnSpc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Fire Safety Plan </a:t>
            </a:r>
            <a:b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Fire Prevention</a:t>
            </a:r>
            <a:endParaRPr lang="en-US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4" descr="Fire%2520Alarm">
            <a:hlinkClick r:id="rId4" invalidUrl="http://images.google.ca/imgres?imgurl=http://personal.denison.edu/~havill/102/everyday_algs/Fire Alarm.jpg&amp;imgrefurl=http://personal.denison.edu/~havill/102/algs.html&amp;h=800&amp;w=594&amp;sz=158&amp;hl=en&amp;start=1&amp;um=1&amp;tbnid=zIMz-GUjtvIvqM:&amp;tbnh=143&amp;tbnw=106&amp;prev=/images?q=fire+alarm&amp;svnum=10&amp;um=1&amp;hl=en&amp;sa=N"/>
            <a:extLst>
              <a:ext uri="{FF2B5EF4-FFF2-40B4-BE49-F238E27FC236}">
                <a16:creationId xmlns:a16="http://schemas.microsoft.com/office/drawing/2014/main" id="{AE23797C-3028-45E3-AE83-58F923BEC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54850"/>
            <a:ext cx="1294036" cy="174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8949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314451"/>
            <a:ext cx="8391276" cy="5210893"/>
          </a:xfrm>
        </p:spPr>
        <p:txBody>
          <a:bodyPr rtlCol="0"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ICICS/CS is a hazardous materials free building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any chemicals to the emergency director 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want to use chemicals, come and talk to the Emergency Director first.</a:t>
            </a:r>
          </a:p>
          <a:p>
            <a:pPr>
              <a:defRPr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Ladders</a:t>
            </a:r>
          </a:p>
          <a:p>
            <a:pPr>
              <a:defRPr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Bookshelves</a:t>
            </a:r>
          </a:p>
          <a:p>
            <a:pPr>
              <a:defRPr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Ergonomics (largest category of injuries at UBC)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have any questions or concerns about safety hazards, please send email to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space-admin@cs.ubc.ca</a:t>
            </a:r>
            <a:endParaRPr lang="en-US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55576" y="-27709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lnSpc>
                <a:spcPts val="4500"/>
              </a:lnSpc>
            </a:pPr>
            <a:r>
              <a:rPr lang="en-US" sz="3200" b="1" dirty="0">
                <a:solidFill>
                  <a:schemeClr val="bg1"/>
                </a:solidFill>
              </a:rPr>
              <a:t>Accident Prevention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Hazards at ICICS/CS</a:t>
            </a:r>
          </a:p>
        </p:txBody>
      </p:sp>
    </p:spTree>
    <p:extLst>
      <p:ext uri="{BB962C8B-B14F-4D97-AF65-F5344CB8AC3E}">
        <p14:creationId xmlns:p14="http://schemas.microsoft.com/office/powerpoint/2010/main" val="4761524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8640960" cy="5112568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Working safely is a fundamental part of your job.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must have your supervisor’s permission before attempting any task which could be unsafe.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must be trained before undertaking any task which could be dangerous.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have the right to refuse to do any task which you feel is unsafe. (It’s the law.)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are responsible for doing your best to maintain your area as a clean and safe working environment.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792089" y="-40695"/>
            <a:ext cx="831641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  <a:defRPr/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Accident Prevention </a:t>
            </a:r>
          </a:p>
          <a:p>
            <a:pPr algn="ctr">
              <a:lnSpc>
                <a:spcPts val="4200"/>
              </a:lnSpc>
              <a:defRPr/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Employee’s Responsibilities </a:t>
            </a:r>
          </a:p>
        </p:txBody>
      </p:sp>
    </p:spTree>
    <p:extLst>
      <p:ext uri="{BB962C8B-B14F-4D97-AF65-F5344CB8AC3E}">
        <p14:creationId xmlns:p14="http://schemas.microsoft.com/office/powerpoint/2010/main" val="1645933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748464" cy="547260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If an Accident occurs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Report to your Supervisor and the Emergency Director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emergency-director@cs.ubc.ca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Call the CS office for assistance at 604-822-9289</a:t>
            </a:r>
          </a:p>
          <a:p>
            <a:pPr lvl="2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you need Fire-Police-Ambulance, call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9-1-1</a:t>
            </a:r>
          </a:p>
          <a:p>
            <a:pPr lvl="2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you are a paid employee and require First Aid, call 2-4444.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Report accidents or near-misses to your Instructor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you observe theft, vandalism or building security issues, call UBC Campus Security at 822-2222 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After building hours, if the building requires immediate attention, call UBC Campus Security at 822-2222 .</a:t>
            </a:r>
          </a:p>
          <a:p>
            <a:pPr lvl="1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0"/>
            <a:ext cx="8388424" cy="10001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lnSpc>
                <a:spcPts val="400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Reporting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496944" cy="5400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Report technical problems to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help@cs.ubc.ca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CS account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Undergraduate teaching environment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Wireless and Data Network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Report non-emergency issue to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space-admin@cs.ubc.ca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Access Control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Janitorial Services Problems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Broken doors or key cylinders, light bulb outages or damage of any kind 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0"/>
            <a:ext cx="8388424" cy="10001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lnSpc>
                <a:spcPts val="4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Reporting Problems</a:t>
            </a:r>
          </a:p>
        </p:txBody>
      </p:sp>
    </p:spTree>
    <p:extLst>
      <p:ext uri="{BB962C8B-B14F-4D97-AF65-F5344CB8AC3E}">
        <p14:creationId xmlns:p14="http://schemas.microsoft.com/office/powerpoint/2010/main" val="9123004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16000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possible, do not work alone at night</a:t>
            </a:r>
          </a:p>
          <a:p>
            <a:pPr indent="-216000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let anyone into the building – everyone authorized to be in the building has a fob</a:t>
            </a:r>
          </a:p>
          <a:p>
            <a:pPr indent="-216000">
              <a:lnSpc>
                <a:spcPct val="120000"/>
              </a:lnSpc>
            </a:pPr>
            <a:r>
              <a:rPr lang="en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Park your car or bicycle in a busy, well-lit area</a:t>
            </a:r>
          </a:p>
          <a:p>
            <a:pPr indent="-216000">
              <a:lnSpc>
                <a:spcPct val="120000"/>
              </a:lnSpc>
            </a:pPr>
            <a:r>
              <a:rPr lang="en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Walk in busy, well-lit areas. </a:t>
            </a:r>
          </a:p>
          <a:p>
            <a:pPr indent="-216000">
              <a:lnSpc>
                <a:spcPct val="120000"/>
              </a:lnSpc>
            </a:pPr>
            <a:r>
              <a:rPr lang="en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caution when stopping to give strangers information or directions, especially at night.</a:t>
            </a:r>
            <a:endParaRPr lang="en-US" sz="2800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203848" y="260648"/>
            <a:ext cx="3004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Work Alone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825333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169368"/>
            <a:ext cx="8726443" cy="5688632"/>
          </a:xfrm>
        </p:spPr>
        <p:txBody>
          <a:bodyPr>
            <a:noAutofit/>
          </a:bodyPr>
          <a:lstStyle/>
          <a:p>
            <a:pPr indent="-216000">
              <a:lnSpc>
                <a:spcPct val="110000"/>
              </a:lnSpc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Building users require their UBC ID to enter the building after building hours (5:00pm-7:30am) on weekdays and on weekends &amp; holidays</a:t>
            </a:r>
          </a:p>
          <a:p>
            <a:pPr indent="-216000">
              <a:lnSpc>
                <a:spcPct val="110000"/>
              </a:lnSpc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use the elevator </a:t>
            </a:r>
          </a:p>
          <a:p>
            <a:pPr lvl="1" indent="-216000">
              <a:lnSpc>
                <a:spcPct val="110000"/>
              </a:lnSpc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 your token to the reader in the elevator</a:t>
            </a:r>
          </a:p>
          <a:p>
            <a:pPr lvl="1" indent="-216000">
              <a:lnSpc>
                <a:spcPct val="110000"/>
              </a:lnSpc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Press the number of your desired floor</a:t>
            </a:r>
          </a:p>
          <a:p>
            <a:pPr indent="-216000">
              <a:lnSpc>
                <a:spcPct val="110000"/>
              </a:lnSpc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have a problem with access or require additional access, send email to </a:t>
            </a:r>
          </a:p>
          <a:p>
            <a:pPr lvl="1" indent="-216000">
              <a:lnSpc>
                <a:spcPct val="110000"/>
              </a:lnSpc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grad-info@cs.ubc.ca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general use spaces</a:t>
            </a:r>
          </a:p>
          <a:p>
            <a:pPr lvl="1" indent="-216000">
              <a:lnSpc>
                <a:spcPct val="110000"/>
              </a:lnSpc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supervisor for research lab space</a:t>
            </a:r>
          </a:p>
          <a:p>
            <a:pPr indent="-216000">
              <a:lnSpc>
                <a:spcPct val="110000"/>
              </a:lnSpc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Undergrad student access is based on having an active CS account</a:t>
            </a:r>
          </a:p>
          <a:p>
            <a:pPr lvl="1" indent="-216000">
              <a:lnSpc>
                <a:spcPct val="110000"/>
              </a:lnSpc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Within 24 hours of adding a course, they will have building access</a:t>
            </a:r>
          </a:p>
          <a:p>
            <a:pPr lvl="1" indent="-216000">
              <a:lnSpc>
                <a:spcPct val="110000"/>
              </a:lnSpc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Undergraduate access after hours is restricted to floors X0-X3 (X-wing) and 0 (West wing)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55576" y="260871"/>
            <a:ext cx="8256587" cy="7918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ts val="4500"/>
              </a:lnSpc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Building Access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517632" cy="5400600"/>
          </a:xfrm>
        </p:spPr>
        <p:txBody>
          <a:bodyPr>
            <a:noAutofit/>
          </a:bodyPr>
          <a:lstStyle/>
          <a:p>
            <a:pPr indent="-216000">
              <a:lnSpc>
                <a:spcPct val="120000"/>
              </a:lnSpc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have safety concerns, use the following resources </a:t>
            </a:r>
          </a:p>
          <a:p>
            <a:pPr lvl="1" indent="-216000">
              <a:lnSpc>
                <a:spcPct val="120000"/>
              </a:lnSpc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AMS Safewalk </a:t>
            </a:r>
            <a:endParaRPr lang="en-US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216000">
              <a:lnSpc>
                <a:spcPct val="120000"/>
              </a:lnSpc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TransLink Shuttle bus </a:t>
            </a:r>
            <a:endParaRPr lang="en-US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216000">
              <a:lnSpc>
                <a:spcPct val="120000"/>
              </a:lnSpc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Blue Phones</a:t>
            </a:r>
            <a:endParaRPr lang="en-US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16000">
              <a:lnSpc>
                <a:spcPct val="120000"/>
              </a:lnSpc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valuables such as laptops are stored securely</a:t>
            </a:r>
          </a:p>
          <a:p>
            <a:pPr lvl="1" indent="-216000">
              <a:lnSpc>
                <a:spcPct val="120000"/>
              </a:lnSpc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Send email to 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help@cs.ubc.ca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get a laptop anchor attached to your desk</a:t>
            </a:r>
          </a:p>
          <a:p>
            <a:pPr indent="-216000">
              <a:lnSpc>
                <a:spcPct val="120000"/>
              </a:lnSpc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witness a crime or see a suspicious person, report it to </a:t>
            </a:r>
          </a:p>
          <a:p>
            <a:pPr lvl="1" indent="-216000">
              <a:lnSpc>
                <a:spcPct val="120000"/>
              </a:lnSpc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RCMP by calling 911 or Campus Security at 604-822-2222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55576" y="116632"/>
            <a:ext cx="8229600" cy="741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Safety and Security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465667" y="2963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220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323528" y="1503785"/>
            <a:ext cx="8568952" cy="4877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hlinkClick r:id="rId3"/>
              </a:rPr>
              <a:t>https://students.ubc.ca/health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/>
              <a:t>Crisis support 24/7</a:t>
            </a:r>
          </a:p>
          <a:p>
            <a:r>
              <a:rPr lang="en-CA" sz="2800" dirty="0"/>
              <a:t>Connect to a health professional</a:t>
            </a:r>
          </a:p>
          <a:p>
            <a:r>
              <a:rPr lang="en-US" sz="2800" dirty="0"/>
              <a:t>Self-help tools</a:t>
            </a:r>
          </a:p>
          <a:p>
            <a:r>
              <a:rPr lang="en-US" sz="2800" dirty="0"/>
              <a:t>Health topics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6064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and Mental Health Resources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62886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3"/>
            <a:ext cx="8643939" cy="535781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Who needs to fill out this form?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All incoming volunteers are required to fill out the waiver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https://my.cs.ubc.ca/system/files/docs/volunteers_liability_waiver.pdf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do volunteers need to be aware of?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Understand the risk associated with your volunteering tasks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Take responsibility for your own safety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Protect the PI and department from liability</a:t>
            </a:r>
          </a:p>
        </p:txBody>
      </p:sp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755576" y="142875"/>
            <a:ext cx="8388424" cy="1000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Volunteers Liabil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ity Waiver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375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9552" y="1340768"/>
            <a:ext cx="8375469" cy="5256584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Safety Orientation checklist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(Complete by Sept 30th)</a:t>
            </a:r>
          </a:p>
          <a:p>
            <a:pPr marL="800100" lvl="1">
              <a:spcBef>
                <a:spcPts val="100"/>
              </a:spcBef>
              <a:spcAft>
                <a:spcPts val="10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https://ubc.ca1.qualtrics.com/jfe/form/SV_0TAnIB67wvNrSWF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Mandatory Training for All UBC Workers</a:t>
            </a:r>
          </a:p>
          <a:p>
            <a:pPr lvl="2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https://srs.ubc.ca/training-and-general-education-courses/mandatory-training-for-all-ubc-workers/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UBC Safety App </a:t>
            </a:r>
          </a:p>
          <a:p>
            <a:pPr lvl="2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https://srs.ubc.ca/health-safety/ubc-safe-vancouver-app/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UBC Alerts </a:t>
            </a:r>
          </a:p>
          <a:p>
            <a:pPr lvl="2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https://ready.ubc.ca/get-informed/ubc-alert/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100"/>
              </a:spcBef>
              <a:spcAft>
                <a:spcPts val="100"/>
              </a:spcAft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primary source for information in an emergency: </a:t>
            </a:r>
          </a:p>
          <a:p>
            <a:pPr lvl="2">
              <a:spcBef>
                <a:spcPts val="100"/>
              </a:spcBef>
              <a:spcAft>
                <a:spcPts val="100"/>
              </a:spcAft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www.ubc.ca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, Twitter (@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ubcnews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UBC Emergency Preparedness </a:t>
            </a:r>
          </a:p>
          <a:p>
            <a:pPr lvl="2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https://ready.ubc.ca/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Physical and Mental Resources </a:t>
            </a:r>
          </a:p>
          <a:p>
            <a:pPr lvl="2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https://students.ubc.ca/health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88640"/>
            <a:ext cx="8460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Links</a:t>
            </a:r>
          </a:p>
        </p:txBody>
      </p:sp>
    </p:spTree>
    <p:extLst>
      <p:ext uri="{BB962C8B-B14F-4D97-AF65-F5344CB8AC3E}">
        <p14:creationId xmlns:p14="http://schemas.microsoft.com/office/powerpoint/2010/main" val="343405168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8712968" cy="4248472"/>
          </a:xfrm>
        </p:spPr>
        <p:txBody>
          <a:bodyPr>
            <a:noAutofit/>
          </a:bodyPr>
          <a:lstStyle/>
          <a:p>
            <a:pPr marL="274320" lvl="1" indent="0" algn="ctr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US" sz="3600" b="1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0" algn="ctr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3600" b="1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talk to the CSGSA or contact </a:t>
            </a:r>
          </a:p>
          <a:p>
            <a:pPr marL="274320" lvl="1" indent="0" algn="ctr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3600" b="1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space-admin@cs.ubc.ca</a:t>
            </a:r>
            <a:r>
              <a:rPr lang="en-US" sz="3600" b="1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you would like to join the CS Local Safety Team.</a:t>
            </a:r>
          </a:p>
          <a:p>
            <a:pPr marL="274320" lvl="1" indent="0" algn="ctr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US" sz="3600" b="1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0" algn="ctr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3600" b="1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meeting monthly for an hour </a:t>
            </a:r>
            <a:r>
              <a:rPr lang="en-US" sz="3600" b="1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</a:p>
          <a:p>
            <a:pPr marL="274320" lvl="1" indent="0" algn="ctr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US" sz="3600" b="1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74320" lvl="1" indent="0" algn="ctr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3600" b="1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  <a:p>
            <a:pPr marL="274320" lvl="1" indent="0" algn="ctr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US" sz="3600" b="1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0" algn="ctr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3600" b="1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a safe stay at UBC!</a:t>
            </a:r>
          </a:p>
          <a:p>
            <a:pPr marL="274320" lvl="1" indent="0" algn="ctr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US" sz="3600" b="1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0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US" sz="4800" b="1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88640"/>
            <a:ext cx="8460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Joining Local Safety Team</a:t>
            </a:r>
          </a:p>
        </p:txBody>
      </p:sp>
    </p:spTree>
    <p:extLst>
      <p:ext uri="{BB962C8B-B14F-4D97-AF65-F5344CB8AC3E}">
        <p14:creationId xmlns:p14="http://schemas.microsoft.com/office/powerpoint/2010/main" val="219381675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3"/>
            <a:ext cx="8643939" cy="53578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Showers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 Wing: room 052, 058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Wing: room X122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Bike Room: room 004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Kitchens: 148, 211, X434, X534, X860A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Patio: 2</a:t>
            </a:r>
            <a:r>
              <a:rPr lang="en-US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floor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Copy/Print rooms: 212, X452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Grad first-year seating 108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Grad Lounge 144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Pacific Poke – UBC Food Services X165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lounge: X860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Skype room: 355</a:t>
            </a:r>
          </a:p>
        </p:txBody>
      </p:sp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755576" y="142875"/>
            <a:ext cx="8388424" cy="1000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Facility Information</a:t>
            </a:r>
          </a:p>
        </p:txBody>
      </p:sp>
    </p:spTree>
    <p:extLst>
      <p:ext uri="{BB962C8B-B14F-4D97-AF65-F5344CB8AC3E}">
        <p14:creationId xmlns:p14="http://schemas.microsoft.com/office/powerpoint/2010/main" val="10638805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8"/>
          <p:cNvSpPr>
            <a:spLocks noGrp="1" noChangeArrowheads="1"/>
          </p:cNvSpPr>
          <p:nvPr>
            <p:ph idx="1"/>
          </p:nvPr>
        </p:nvSpPr>
        <p:spPr>
          <a:xfrm>
            <a:off x="395288" y="1124744"/>
            <a:ext cx="8748712" cy="5733256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en-C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 new employee, a number of courses are mandatory to meet WorkSafeBC and UBC requirements.  At UBC, a “worker” includes Senior Executives, Faculty, Staff, and Student workers.</a:t>
            </a:r>
          </a:p>
          <a:p>
            <a:pPr marL="0" lvl="1" indent="0">
              <a:buNone/>
            </a:pPr>
            <a:r>
              <a:rPr lang="en-C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https://srs.ubc.ca/training/mandatory-training-for-all-ubc-workers/</a:t>
            </a:r>
            <a:endParaRPr lang="en-CA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</a:pPr>
            <a:endParaRPr lang="en-CA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</a:pPr>
            <a:r>
              <a:rPr lang="en-C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Mandatory Health &amp; Safety Training</a:t>
            </a:r>
          </a:p>
          <a:p>
            <a:r>
              <a:rPr lang="en-CA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New Worker Safety Orientation</a:t>
            </a:r>
            <a:r>
              <a:rPr lang="en-CA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(Part 1 only)</a:t>
            </a:r>
          </a:p>
          <a:p>
            <a:r>
              <a:rPr lang="en-CA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Preventing and Addressing Workplace Bullying and Harassment Training</a:t>
            </a:r>
            <a:endParaRPr lang="en-CA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Workplace Violence Prevention Training</a:t>
            </a:r>
            <a:endParaRPr lang="en-CA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Mandatory Privacy &amp; Information Security Fundamentals Training</a:t>
            </a:r>
          </a:p>
          <a:p>
            <a:r>
              <a:rPr lang="en-CA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Privacy &amp; Information Security Fundamentals Training</a:t>
            </a:r>
            <a:endParaRPr lang="en-CA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Mandatory for CS faculty, staff and grads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Safety Orientation Check list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Deadline is September 30th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162139"/>
            <a:ext cx="8388424" cy="8549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UBC Health &amp; Safety Program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95288" y="1773238"/>
            <a:ext cx="822960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7" name="Rectangle 9"/>
          <p:cNvSpPr>
            <a:spLocks noChangeArrowheads="1"/>
          </p:cNvSpPr>
          <p:nvPr/>
        </p:nvSpPr>
        <p:spPr bwMode="auto">
          <a:xfrm>
            <a:off x="659125" y="1124744"/>
            <a:ext cx="77724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-27384"/>
            <a:ext cx="8229600" cy="857251"/>
          </a:xfrm>
          <a:prstGeom prst="rect">
            <a:avLst/>
          </a:prstGeom>
        </p:spPr>
        <p:txBody>
          <a:bodyPr/>
          <a:lstStyle/>
          <a:p>
            <a:pPr algn="ctr" fontAlgn="auto">
              <a:lnSpc>
                <a:spcPts val="420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Communication</a:t>
            </a:r>
          </a:p>
          <a:p>
            <a:pPr algn="ctr" fontAlgn="auto">
              <a:lnSpc>
                <a:spcPts val="420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Information Sources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351159"/>
            <a:ext cx="8352928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primary source for information is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www.ubc.ca</a:t>
            </a:r>
            <a:r>
              <a:rPr lang="en-US" sz="28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Twitter (</a:t>
            </a:r>
            <a:r>
              <a:rPr lang="en-US" sz="28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@</a:t>
            </a:r>
            <a:r>
              <a:rPr lang="en-US" sz="2800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ubcnews</a:t>
            </a:r>
            <a:r>
              <a:rPr lang="en-US" sz="28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Up for UBC Alert - </a:t>
            </a:r>
            <a:r>
              <a:rPr lang="en-US" sz="2800" b="1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2800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 into the UBC </a:t>
            </a:r>
            <a:r>
              <a:rPr lang="en-US" sz="2800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 tooltip="Student Services Centre"/>
              </a:rPr>
              <a:t>Student Service Centre</a:t>
            </a:r>
            <a:endParaRPr lang="en-US" sz="2800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ct val="20000"/>
              </a:spcBef>
              <a:defRPr/>
            </a:pPr>
            <a:r>
              <a:rPr lang="en-US" sz="2800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https://students.ubc.ca</a:t>
            </a:r>
            <a:endParaRPr lang="en-US" sz="2800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2800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your cell phone number to “Your Details”</a:t>
            </a:r>
            <a:endParaRPr lang="en-US" sz="2800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 (do not depend solely on media)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7" y="1124744"/>
            <a:ext cx="8640959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UBC Safe is a free mobile safety app for the UBC Vancouver campus.  </a:t>
            </a:r>
          </a:p>
          <a:p>
            <a:pPr marL="0" indent="0">
              <a:buNone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https://srs.ubc.ca/health-safety/ubc-safe-Vancouver-app/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60648"/>
            <a:ext cx="82089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UBC Safe Vancouver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24698-304D-4AC1-BEAB-F2282B4C0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72" y="3163032"/>
            <a:ext cx="3085714" cy="28571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1C9666-A871-49B2-B498-FED0C40F33D7}"/>
              </a:ext>
            </a:extLst>
          </p:cNvPr>
          <p:cNvSpPr txBox="1"/>
          <p:nvPr/>
        </p:nvSpPr>
        <p:spPr>
          <a:xfrm>
            <a:off x="3378686" y="3163032"/>
            <a:ext cx="54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This multi-function app puts direct access to campus safety resources and security tools in your hand, while on the go.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UBC Alerts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ampus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Critical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 health assessment</a:t>
            </a:r>
          </a:p>
        </p:txBody>
      </p:sp>
    </p:spTree>
    <p:extLst>
      <p:ext uri="{BB962C8B-B14F-4D97-AF65-F5344CB8AC3E}">
        <p14:creationId xmlns:p14="http://schemas.microsoft.com/office/powerpoint/2010/main" val="410649929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82451"/>
            <a:ext cx="8607133" cy="5142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Know the following numbers</a:t>
            </a:r>
          </a:p>
          <a:p>
            <a:pPr lvl="1">
              <a:tabLst>
                <a:tab pos="4840288" algn="l"/>
              </a:tabLst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Fire-Police-Ambulance	911</a:t>
            </a:r>
          </a:p>
          <a:p>
            <a:pPr lvl="1">
              <a:tabLst>
                <a:tab pos="4840288" algn="l"/>
              </a:tabLst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First Aid	604-822-4444</a:t>
            </a:r>
          </a:p>
          <a:p>
            <a:pPr lvl="1">
              <a:tabLst>
                <a:tab pos="4840288" algn="l"/>
              </a:tabLst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Campus Security	604-822-2222</a:t>
            </a:r>
          </a:p>
          <a:p>
            <a:pPr lvl="1">
              <a:tabLst>
                <a:tab pos="4840288" algn="l"/>
              </a:tabLst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AMS SafeWalk	604-822-5355</a:t>
            </a:r>
          </a:p>
          <a:p>
            <a:pPr lvl="1">
              <a:tabLst>
                <a:tab pos="4840288" algn="l"/>
              </a:tabLst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UBC Trouble Calls	604-822-2173</a:t>
            </a:r>
          </a:p>
          <a:p>
            <a:pPr lvl="1">
              <a:tabLst>
                <a:tab pos="4840288" algn="l"/>
              </a:tabLst>
            </a:pPr>
            <a:r>
              <a:rPr lang="en-US" sz="3200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Helpdesk 	</a:t>
            </a:r>
            <a:r>
              <a:rPr lang="en-US" sz="3200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help@cs.ubc.ca</a:t>
            </a:r>
            <a:r>
              <a:rPr lang="en-US" sz="3200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548640" lvl="2" indent="0">
              <a:buNone/>
              <a:tabLst>
                <a:tab pos="4840288" algn="l"/>
              </a:tabLst>
            </a:pPr>
            <a:r>
              <a:rPr lang="en-US" sz="3200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(604-822-1423)</a:t>
            </a:r>
          </a:p>
          <a:p>
            <a:pPr lvl="3">
              <a:lnSpc>
                <a:spcPct val="80000"/>
              </a:lnSpc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>
              <a:lnSpc>
                <a:spcPct val="80000"/>
              </a:lnSpc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27584" y="25517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ts val="3900"/>
              </a:lnSpc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en-US" sz="4000" b="1" dirty="0">
                <a:solidFill>
                  <a:schemeClr val="bg1"/>
                </a:solidFill>
              </a:rPr>
              <a:t> You can do to Prepare</a:t>
            </a:r>
          </a:p>
        </p:txBody>
      </p:sp>
    </p:spTree>
    <p:extLst>
      <p:ext uri="{BB962C8B-B14F-4D97-AF65-F5344CB8AC3E}">
        <p14:creationId xmlns:p14="http://schemas.microsoft.com/office/powerpoint/2010/main" val="139995819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4A7D2C-B61D-4F31-9D19-FC11EAC5EB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728" y="4005064"/>
            <a:ext cx="1800200" cy="18002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8964488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CA" sz="3000" dirty="0">
                <a:latin typeface="Calibri" panose="020F0502020204030204" pitchFamily="34" charset="0"/>
                <a:cs typeface="Calibri" panose="020F0502020204030204" pitchFamily="34" charset="0"/>
              </a:rPr>
              <a:t>Know the location of safety equipment: closest fire extinguisher, fire alarm pull station, first aid kits, and automatic external defibrillator (AED)</a:t>
            </a:r>
          </a:p>
          <a:p>
            <a:pPr marL="0" indent="0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First Aid kit (for minor injuries)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Available in the CS Main Office (room 201)</a:t>
            </a:r>
          </a:p>
          <a:p>
            <a:pPr marL="320040" lvl="1" indent="0">
              <a:buNone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AED (Automatic External Defibrillator)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Available outside the CS Main Office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Anyone can use the AED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How to use the AED:</a:t>
            </a:r>
          </a:p>
          <a:p>
            <a:pPr lvl="1"/>
            <a:r>
              <a:rPr lang="en-US" sz="30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https://www.youtube.com/watch?v=R336zGS2aTE</a:t>
            </a:r>
            <a:endParaRPr lang="en-US" sz="3000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88640"/>
            <a:ext cx="846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Safety Equipment</a:t>
            </a:r>
          </a:p>
        </p:txBody>
      </p:sp>
    </p:spTree>
    <p:extLst>
      <p:ext uri="{BB962C8B-B14F-4D97-AF65-F5344CB8AC3E}">
        <p14:creationId xmlns:p14="http://schemas.microsoft.com/office/powerpoint/2010/main" val="304075246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323528" y="1412777"/>
            <a:ext cx="8568952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hlinkClick r:id="rId3"/>
              </a:rPr>
              <a:t>https://ready.ubc.ca/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Get informed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UBC Emergency Plans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Emergency response structures and processes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UBC Alert</a:t>
            </a:r>
          </a:p>
          <a:p>
            <a:r>
              <a:rPr lang="en-US" sz="2800" dirty="0">
                <a:latin typeface="Calibri" panose="020F0502020204030204" pitchFamily="34" charset="0"/>
              </a:rPr>
              <a:t>Get prepared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Make a plan, build a disaster kit</a:t>
            </a:r>
          </a:p>
          <a:p>
            <a:r>
              <a:rPr lang="en-US" sz="2800" dirty="0">
                <a:latin typeface="Calibri" panose="020F0502020204030204" pitchFamily="34" charset="0"/>
              </a:rPr>
              <a:t>Take action!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React appropriately to an active threat, bomb threat, earthquake, extreme weather, fire, suspicious object … </a:t>
            </a:r>
            <a:r>
              <a:rPr lang="en-US" sz="2400" dirty="0" err="1">
                <a:latin typeface="Calibri" panose="020F0502020204030204" pitchFamily="34" charset="0"/>
              </a:rPr>
              <a:t>etc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7884" y="188640"/>
            <a:ext cx="55236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Preparedness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55397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79012</TotalTime>
  <Words>1860</Words>
  <Application>Microsoft Office PowerPoint</Application>
  <PresentationFormat>On-screen Show (4:3)</PresentationFormat>
  <Paragraphs>252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Clarity</vt:lpstr>
      <vt:lpstr>PowerPoint Presentation</vt:lpstr>
      <vt:lpstr>Building Access</vt:lpstr>
      <vt:lpstr>Facility Information</vt:lpstr>
      <vt:lpstr>UBC Health &amp; Safety Program</vt:lpstr>
      <vt:lpstr>PowerPoint Presentation</vt:lpstr>
      <vt:lpstr>PowerPoint Presentation</vt:lpstr>
      <vt:lpstr>What You can do to Prepare</vt:lpstr>
      <vt:lpstr>PowerPoint Presentation</vt:lpstr>
      <vt:lpstr>PowerPoint Presentation</vt:lpstr>
      <vt:lpstr>Personal Emergency Preparedness Disaster Kit Plan for 72 hours</vt:lpstr>
      <vt:lpstr>PowerPoint Presentation</vt:lpstr>
      <vt:lpstr>Emergency Evacuation</vt:lpstr>
      <vt:lpstr>Emergency Evacuation  Evacuating Disabled People </vt:lpstr>
      <vt:lpstr>Fire Safety Plan  Fire Prevention</vt:lpstr>
      <vt:lpstr>Accident Prevention  Hazards at ICICS/CS</vt:lpstr>
      <vt:lpstr>PowerPoint Presentation</vt:lpstr>
      <vt:lpstr>Reporting Problems</vt:lpstr>
      <vt:lpstr>Reporting Problems</vt:lpstr>
      <vt:lpstr>PowerPoint Presentation</vt:lpstr>
      <vt:lpstr>Personal Safety and Security</vt:lpstr>
      <vt:lpstr>PowerPoint Presentation</vt:lpstr>
      <vt:lpstr>Volunteers Liability Waiver</vt:lpstr>
      <vt:lpstr>PowerPoint Presentation</vt:lpstr>
      <vt:lpstr>PowerPoint Presentation</vt:lpstr>
    </vt:vector>
  </TitlesOfParts>
  <Company>UBC Department of CPSC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would you do if?</dc:title>
  <dc:creator>Moyra Ditchfield</dc:creator>
  <cp:lastModifiedBy>Adam G</cp:lastModifiedBy>
  <cp:revision>609</cp:revision>
  <cp:lastPrinted>2022-09-02T18:52:04Z</cp:lastPrinted>
  <dcterms:created xsi:type="dcterms:W3CDTF">2006-05-13T21:43:23Z</dcterms:created>
  <dcterms:modified xsi:type="dcterms:W3CDTF">2022-09-06T01:11:52Z</dcterms:modified>
</cp:coreProperties>
</file>