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67" r:id="rId6"/>
    <p:sldId id="266" r:id="rId7"/>
    <p:sldId id="279" r:id="rId8"/>
    <p:sldId id="261" r:id="rId9"/>
    <p:sldId id="277" r:id="rId10"/>
    <p:sldId id="270" r:id="rId11"/>
    <p:sldId id="272" r:id="rId12"/>
    <p:sldId id="265" r:id="rId13"/>
    <p:sldId id="273" r:id="rId14"/>
    <p:sldId id="274" r:id="rId15"/>
    <p:sldId id="280" r:id="rId16"/>
    <p:sldId id="268" r:id="rId17"/>
    <p:sldId id="269" r:id="rId18"/>
    <p:sldId id="271" r:id="rId19"/>
    <p:sldId id="275" r:id="rId20"/>
    <p:sldId id="278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2" autoAdjust="0"/>
    <p:restoredTop sz="91858" autoAdjust="0"/>
  </p:normalViewPr>
  <p:slideViewPr>
    <p:cSldViewPr snapToGrid="0">
      <p:cViewPr varScale="1">
        <p:scale>
          <a:sx n="68" d="100"/>
          <a:sy n="68" d="100"/>
        </p:scale>
        <p:origin x="744" y="66"/>
      </p:cViewPr>
      <p:guideLst/>
    </p:cSldViewPr>
  </p:slideViewPr>
  <p:notesTextViewPr>
    <p:cViewPr>
      <p:scale>
        <a:sx n="1" d="1"/>
        <a:sy n="1" d="1"/>
      </p:scale>
      <p:origin x="0" y="-7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03367-81A8-4DA3-8227-DA14049ADA8E}" type="datetimeFigureOut">
              <a:rPr lang="en-GB" smtClean="0"/>
              <a:t>25/04/2017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313A8-C34C-48F6-AECB-47962A406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035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 why can’t we use the existing control app? There are a couple of problems. It’s very slow – you want to quickly iterate the design in a trial and error style process, but to see the results for a new config requires you to reload the whole app. This loading also takes time: about 10 seconds to calculate the workspace. It’s also simply not designed for modifying the configuration, with limited interactive capabilities, and no support for load calculations.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313A8-C34C-48F6-AECB-47962A406B3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40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So, this is what I’ve come up with. There’s a few different elements here I’ll go over in detail, but essentially, you change the configuration using the options on the right, see the results in the </a:t>
            </a:r>
            <a:r>
              <a:rPr lang="en-GB" dirty="0" err="1"/>
              <a:t>center</a:t>
            </a:r>
            <a:r>
              <a:rPr lang="en-GB" dirty="0"/>
              <a:t> view, and inspect things in extra detail with hover interactions and the pane on the left.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313A8-C34C-48F6-AECB-47962A406B3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779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needed a way to show how the arm’s performance varied over its workspace, and a heatmap seemed like the natural option. Essentially, brighter areas show a higher load capacity, and this is meant as a visual guide rather than a way of getting precise readings. </a:t>
            </a:r>
          </a:p>
          <a:p>
            <a:r>
              <a:rPr lang="en-GB" dirty="0"/>
              <a:t>The actual calculations </a:t>
            </a:r>
            <a:r>
              <a:rPr lang="en-GB"/>
              <a:t>are just static </a:t>
            </a:r>
            <a:r>
              <a:rPr lang="en-GB" dirty="0"/>
              <a:t>mechanics – I solved for the torques given a load, then flipped those equations around to get the load for given maximum motor torques.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313A8-C34C-48F6-AECB-47962A406B3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020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actually achieve this, there’s a lot of work going on behind the scenes. When the configuration changes, these solvers, which are attached to the different ghost representations, get updated. There’s a set of solvers for every parameter (this is to keep the other ghosts updated), and they submit jobs to a queue.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313A8-C34C-48F6-AECB-47962A406B3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644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CA0E-5E13-43BA-B4D0-FDFAB2BC7CBF}" type="datetime1">
              <a:rPr lang="en-GB" smtClean="0"/>
              <a:t>25/04/2017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08E6-51A6-492D-B640-C907F5168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30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B08F-004D-43AF-95C3-682D0745B3BE}" type="datetime1">
              <a:rPr lang="en-GB" smtClean="0"/>
              <a:t>25/04/2017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08E6-51A6-492D-B640-C907F5168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890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1C4D4-F477-4542-B897-531758A145DA}" type="datetime1">
              <a:rPr lang="en-GB" smtClean="0"/>
              <a:t>25/04/2017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08E6-51A6-492D-B640-C907F5168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20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B728-E0A4-4975-950A-47EBB4FCB73F}" type="datetime1">
              <a:rPr lang="en-GB" smtClean="0"/>
              <a:t>25/04/2017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08E6-51A6-492D-B640-C907F5168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62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6A13-ECC3-4E29-A528-EBAA710496C9}" type="datetime1">
              <a:rPr lang="en-GB" smtClean="0"/>
              <a:t>25/04/2017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08E6-51A6-492D-B640-C907F5168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697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C934-7D14-43A3-B1A2-52E5B0A98C52}" type="datetime1">
              <a:rPr lang="en-GB" smtClean="0"/>
              <a:t>25/04/2017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08E6-51A6-492D-B640-C907F5168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39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ECD0-AAC9-4797-8247-5649FFEFD8D6}" type="datetime1">
              <a:rPr lang="en-GB" smtClean="0"/>
              <a:t>25/04/2017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08E6-51A6-492D-B640-C907F5168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06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94BE-46A5-479D-9499-88A3E148E18F}" type="datetime1">
              <a:rPr lang="en-GB" smtClean="0"/>
              <a:t>25/04/2017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08E6-51A6-492D-B640-C907F5168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81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E063-C5E2-4AE6-B888-0BC2EB029E9B}" type="datetime1">
              <a:rPr lang="en-GB" smtClean="0"/>
              <a:t>25/04/2017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08E6-51A6-492D-B640-C907F5168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395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107D4-6EF2-47B7-8A94-E0388EF6CA35}" type="datetime1">
              <a:rPr lang="en-GB" smtClean="0"/>
              <a:t>25/04/2017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08E6-51A6-492D-B640-C907F5168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191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A206-00F6-4BFC-A259-715703256DA3}" type="datetime1">
              <a:rPr lang="en-GB" smtClean="0"/>
              <a:t>25/04/2017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08E6-51A6-492D-B640-C907F5168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544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37A29-454E-4F30-AF87-583E35CB0C9B}" type="datetime1">
              <a:rPr lang="en-GB" smtClean="0"/>
              <a:t>25/04/2017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108E6-51A6-492D-B640-C907F5168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51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667" t="5098" r="750" b="1703"/>
          <a:stretch/>
        </p:blipFill>
        <p:spPr>
          <a:xfrm>
            <a:off x="-1547446" y="-327230"/>
            <a:ext cx="10949061" cy="55902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995225"/>
            <a:ext cx="9144000" cy="2862775"/>
          </a:xfrm>
          <a:prstGeom prst="rect">
            <a:avLst/>
          </a:prstGeom>
          <a:solidFill>
            <a:schemeClr val="bg1"/>
          </a:solidFill>
          <a:effectLst>
            <a:outerShdw blurRad="2667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2623"/>
            <a:ext cx="7772400" cy="2387600"/>
          </a:xfrm>
        </p:spPr>
        <p:txBody>
          <a:bodyPr/>
          <a:lstStyle/>
          <a:p>
            <a:pPr algn="l"/>
            <a:r>
              <a:rPr lang="en-GB" dirty="0" err="1"/>
              <a:t>RoboVis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659294"/>
            <a:ext cx="6858000" cy="1655762"/>
          </a:xfrm>
        </p:spPr>
        <p:txBody>
          <a:bodyPr/>
          <a:lstStyle/>
          <a:p>
            <a:pPr algn="l"/>
            <a:r>
              <a:rPr lang="en-GB" dirty="0"/>
              <a:t>Alistair Wick</a:t>
            </a:r>
          </a:p>
        </p:txBody>
      </p:sp>
    </p:spTree>
    <p:extLst>
      <p:ext uri="{BB962C8B-B14F-4D97-AF65-F5344CB8AC3E}">
        <p14:creationId xmlns:p14="http://schemas.microsoft.com/office/powerpoint/2010/main" val="3897177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Workspace - Outline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0" y="1900761"/>
            <a:ext cx="4179857" cy="3901940"/>
          </a:xfrm>
        </p:spPr>
        <p:txBody>
          <a:bodyPr>
            <a:normAutofit/>
          </a:bodyPr>
          <a:lstStyle/>
          <a:p>
            <a:r>
              <a:rPr lang="en-GB" dirty="0"/>
              <a:t>The space the end-effector can reach</a:t>
            </a:r>
          </a:p>
          <a:p>
            <a:r>
              <a:rPr lang="en-GB" dirty="0"/>
              <a:t>IK run across sample grid</a:t>
            </a:r>
          </a:p>
          <a:p>
            <a:r>
              <a:rPr lang="en-GB" dirty="0"/>
              <a:t>Contour-map around points with a valid solution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117" t="13956" r="48139" b="12185"/>
          <a:stretch/>
        </p:blipFill>
        <p:spPr>
          <a:xfrm>
            <a:off x="5155462" y="1690689"/>
            <a:ext cx="3359888" cy="399075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08E6-51A6-492D-B640-C907F516819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019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Load - Heatmap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344426" cy="4351338"/>
          </a:xfrm>
        </p:spPr>
        <p:txBody>
          <a:bodyPr/>
          <a:lstStyle/>
          <a:p>
            <a:r>
              <a:rPr lang="en-GB" dirty="0"/>
              <a:t>Shows the distribution of maximum load for the current configuration</a:t>
            </a:r>
          </a:p>
          <a:p>
            <a:r>
              <a:rPr lang="en-GB" dirty="0"/>
              <a:t>Max load calculated for static case with specified motor torques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089" t="19775" r="32608" b="7922"/>
          <a:stretch/>
        </p:blipFill>
        <p:spPr>
          <a:xfrm>
            <a:off x="4973076" y="1825625"/>
            <a:ext cx="3542274" cy="3770504"/>
          </a:xfrm>
          <a:prstGeom prst="rect">
            <a:avLst/>
          </a:prstGeom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08E6-51A6-492D-B640-C907F516819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841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Load Histogram/Slider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28650" y="1736696"/>
            <a:ext cx="7886701" cy="2829004"/>
            <a:chOff x="979457" y="1618756"/>
            <a:chExt cx="13467928" cy="483102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2093" t="28380" r="47752" b="10835"/>
            <a:stretch/>
          </p:blipFill>
          <p:spPr>
            <a:xfrm>
              <a:off x="979458" y="2827618"/>
              <a:ext cx="2757377" cy="362215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70039" t="79529" r="1977" b="4531"/>
            <a:stretch/>
          </p:blipFill>
          <p:spPr>
            <a:xfrm>
              <a:off x="979457" y="1618756"/>
              <a:ext cx="2757377" cy="102351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22248" t="28914" r="48679" b="11057"/>
            <a:stretch/>
          </p:blipFill>
          <p:spPr>
            <a:xfrm>
              <a:off x="5237639" y="2827618"/>
              <a:ext cx="2691838" cy="362215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69768" t="79456" r="2081" b="4480"/>
            <a:stretch/>
          </p:blipFill>
          <p:spPr>
            <a:xfrm>
              <a:off x="5237639" y="1645872"/>
              <a:ext cx="2691838" cy="1001034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4100423" y="4622001"/>
              <a:ext cx="69011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69768" t="79456" r="2081" b="4480"/>
            <a:stretch/>
          </p:blipFill>
          <p:spPr>
            <a:xfrm>
              <a:off x="8771747" y="3155932"/>
              <a:ext cx="5675638" cy="2110643"/>
            </a:xfrm>
            <a:prstGeom prst="rect">
              <a:avLst/>
            </a:prstGeom>
          </p:spPr>
        </p:pic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8650" y="4961901"/>
            <a:ext cx="7886700" cy="1215062"/>
          </a:xfrm>
        </p:spPr>
        <p:txBody>
          <a:bodyPr>
            <a:normAutofit/>
          </a:bodyPr>
          <a:lstStyle/>
          <a:p>
            <a:r>
              <a:rPr lang="en-GB" dirty="0"/>
              <a:t>Minimum load slider</a:t>
            </a:r>
          </a:p>
          <a:p>
            <a:r>
              <a:rPr lang="en-GB" dirty="0"/>
              <a:t>Coupled with histogram of 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08E6-51A6-492D-B640-C907F516819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41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Interaction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250810" cy="4351338"/>
          </a:xfrm>
        </p:spPr>
        <p:txBody>
          <a:bodyPr/>
          <a:lstStyle/>
          <a:p>
            <a:r>
              <a:rPr lang="en-GB" dirty="0"/>
              <a:t>Shape and heatmap respond as the user alters parameters</a:t>
            </a:r>
          </a:p>
          <a:p>
            <a:r>
              <a:rPr lang="en-GB" dirty="0"/>
              <a:t>Visualization of the arm can be shown for a selected point</a:t>
            </a:r>
          </a:p>
          <a:p>
            <a:r>
              <a:rPr lang="en-GB" dirty="0"/>
              <a:t>Arm updates its dimensions and pose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460" y="1690689"/>
            <a:ext cx="3635890" cy="382725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08E6-51A6-492D-B640-C907F516819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72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obovis-mp4tes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8650" y="1690688"/>
            <a:ext cx="4360604" cy="29503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Inspection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98522" y="1690687"/>
            <a:ext cx="3659748" cy="4486276"/>
          </a:xfrm>
        </p:spPr>
        <p:txBody>
          <a:bodyPr/>
          <a:lstStyle/>
          <a:p>
            <a:r>
              <a:rPr lang="en-GB" dirty="0"/>
              <a:t>Hover over the vis to see coordinates in mm + max load in newtons</a:t>
            </a:r>
          </a:p>
          <a:p>
            <a:r>
              <a:rPr lang="en-GB" dirty="0"/>
              <a:t>Click to select inspection point</a:t>
            </a:r>
          </a:p>
          <a:p>
            <a:r>
              <a:rPr lang="en-GB" dirty="0"/>
              <a:t>Bar chart shows how load at a point will change with the current parameter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08E6-51A6-492D-B640-C907F516819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2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Parameter space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 flipV="1">
            <a:off x="1456885" y="2494933"/>
            <a:ext cx="4825218" cy="263065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1456885" y="2586374"/>
            <a:ext cx="4825218" cy="2447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55426" y="1847819"/>
            <a:ext cx="0" cy="3924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08E6-51A6-492D-B640-C907F516819D}" type="slidenum">
              <a:rPr lang="en-GB" smtClean="0"/>
              <a:t>15</a:t>
            </a:fld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926960" y="4190092"/>
            <a:ext cx="168812" cy="168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195440" y="4569919"/>
            <a:ext cx="168812" cy="168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1456885" y="4995467"/>
            <a:ext cx="168812" cy="168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6078121" y="2460088"/>
            <a:ext cx="168812" cy="16881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346601" y="2839915"/>
            <a:ext cx="168812" cy="16881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4608046" y="3265463"/>
            <a:ext cx="168812" cy="16881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3616276" y="3557046"/>
            <a:ext cx="506437" cy="5064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4122713" y="3683921"/>
            <a:ext cx="1522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Current config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95890" y="5510472"/>
            <a:ext cx="342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Parameters extend in all directions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57950" y="2167235"/>
            <a:ext cx="2222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will the results change with a particular parameter?</a:t>
            </a:r>
          </a:p>
        </p:txBody>
      </p:sp>
    </p:spTree>
    <p:extLst>
      <p:ext uri="{BB962C8B-B14F-4D97-AF65-F5344CB8AC3E}">
        <p14:creationId xmlns:p14="http://schemas.microsoft.com/office/powerpoint/2010/main" val="3272252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Ghosts – Preview Outlines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507" y="1900761"/>
            <a:ext cx="3706843" cy="390194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0" y="1900761"/>
            <a:ext cx="4179857" cy="3901940"/>
          </a:xfrm>
        </p:spPr>
        <p:txBody>
          <a:bodyPr>
            <a:normAutofit/>
          </a:bodyPr>
          <a:lstStyle/>
          <a:p>
            <a:r>
              <a:rPr lang="en-GB" dirty="0"/>
              <a:t>Extra outlines around the main one</a:t>
            </a:r>
          </a:p>
          <a:p>
            <a:r>
              <a:rPr lang="en-GB" dirty="0"/>
              <a:t>Show how the reachable area will change for different parameters</a:t>
            </a:r>
          </a:p>
          <a:p>
            <a:r>
              <a:rPr lang="en-GB" dirty="0"/>
              <a:t>Blue for -</a:t>
            </a:r>
            <a:r>
              <a:rPr lang="en-GB" dirty="0" err="1"/>
              <a:t>ve</a:t>
            </a:r>
            <a:r>
              <a:rPr lang="en-GB" dirty="0"/>
              <a:t> change</a:t>
            </a:r>
          </a:p>
          <a:p>
            <a:r>
              <a:rPr lang="en-GB" dirty="0"/>
              <a:t>Yellow for +</a:t>
            </a:r>
            <a:r>
              <a:rPr lang="en-GB" dirty="0" err="1"/>
              <a:t>ve</a:t>
            </a:r>
            <a:r>
              <a:rPr lang="en-GB" dirty="0"/>
              <a:t> change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08E6-51A6-492D-B640-C907F516819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57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Ghosts – Preview Outlines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506" y="1900761"/>
            <a:ext cx="3706843" cy="390194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1900761"/>
            <a:ext cx="4179857" cy="3901940"/>
          </a:xfrm>
        </p:spPr>
        <p:txBody>
          <a:bodyPr>
            <a:normAutofit/>
          </a:bodyPr>
          <a:lstStyle/>
          <a:p>
            <a:r>
              <a:rPr lang="en-GB" dirty="0"/>
              <a:t>User can then ‘slide through’ the configurations in real time</a:t>
            </a:r>
          </a:p>
          <a:p>
            <a:r>
              <a:rPr lang="en-GB" dirty="0"/>
              <a:t>Ghosts are updated (recalculated) on the fly</a:t>
            </a:r>
          </a:p>
          <a:p>
            <a:r>
              <a:rPr lang="en-GB" dirty="0"/>
              <a:t>Opacity shows distance from current config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08E6-51A6-492D-B640-C907F516819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435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obovis-switchi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07925" y="1900761"/>
            <a:ext cx="3707424" cy="39019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Ghosts – Preview Outlines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068" y="2600901"/>
            <a:ext cx="4179857" cy="2501659"/>
          </a:xfrm>
        </p:spPr>
        <p:txBody>
          <a:bodyPr>
            <a:normAutofit/>
          </a:bodyPr>
          <a:lstStyle/>
          <a:p>
            <a:r>
              <a:rPr lang="en-GB" dirty="0"/>
              <a:t>Switches between parameters are instant!</a:t>
            </a:r>
          </a:p>
          <a:p>
            <a:r>
              <a:rPr lang="en-GB" dirty="0"/>
              <a:t>Ghosts for the other parameters are kept updated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08E6-51A6-492D-B640-C907F516819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97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Lots of work making this responsive!</a:t>
            </a:r>
          </a:p>
          <a:p>
            <a:r>
              <a:rPr lang="en-GB" dirty="0" err="1"/>
              <a:t>NumPy</a:t>
            </a:r>
            <a:r>
              <a:rPr lang="en-GB" dirty="0"/>
              <a:t> is awesome</a:t>
            </a:r>
          </a:p>
          <a:p>
            <a:pPr lvl="1"/>
            <a:r>
              <a:rPr lang="en-GB" dirty="0"/>
              <a:t>Reformulated IK code into big matrix operations</a:t>
            </a:r>
          </a:p>
          <a:p>
            <a:pPr lvl="1"/>
            <a:r>
              <a:rPr lang="en-GB" dirty="0"/>
              <a:t>Improved IK solving performance by around 200x over naïve Python implementation</a:t>
            </a:r>
          </a:p>
          <a:p>
            <a:r>
              <a:rPr lang="en-GB" dirty="0"/>
              <a:t>Ghost outlines are an ‘embarrassingly parallel’ problem</a:t>
            </a:r>
          </a:p>
          <a:p>
            <a:pPr lvl="1"/>
            <a:r>
              <a:rPr lang="en-GB" dirty="0"/>
              <a:t>Calculations offloaded to pool of worker processes</a:t>
            </a:r>
          </a:p>
          <a:p>
            <a:pPr lvl="1"/>
            <a:r>
              <a:rPr lang="en-GB" dirty="0"/>
              <a:t>Spreads work across all CPU cores</a:t>
            </a:r>
          </a:p>
          <a:p>
            <a:pPr lvl="1"/>
            <a:r>
              <a:rPr lang="en-GB" dirty="0"/>
              <a:t>Results are presented as they become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08E6-51A6-492D-B640-C907F516819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92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3493008" cy="685799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7" name="Picture Placeholder 7"/>
          <p:cNvPicPr>
            <a:picLocks noChangeAspect="1"/>
          </p:cNvPicPr>
          <p:nvPr/>
        </p:nvPicPr>
        <p:blipFill rotWithShape="1">
          <a:blip r:embed="rId2"/>
          <a:srcRect l="-265" t="-2659" r="100" b="-2769"/>
          <a:stretch/>
        </p:blipFill>
        <p:spPr>
          <a:xfrm>
            <a:off x="3979704" y="484632"/>
            <a:ext cx="4684549" cy="5733288"/>
          </a:xfrm>
          <a:prstGeom prst="rect">
            <a:avLst/>
          </a:prstGeom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4681" y="629267"/>
            <a:ext cx="275027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Background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94682" y="2438401"/>
            <a:ext cx="2750277" cy="3779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/>
            <a:r>
              <a:rPr lang="en-US" sz="2000" dirty="0">
                <a:solidFill>
                  <a:schemeClr val="bg1"/>
                </a:solidFill>
              </a:rPr>
              <a:t>Designed a small robot arm</a:t>
            </a:r>
          </a:p>
          <a:p>
            <a:pPr marL="285750"/>
            <a:r>
              <a:rPr lang="en-US" sz="2000" dirty="0">
                <a:solidFill>
                  <a:schemeClr val="bg1"/>
                </a:solidFill>
              </a:rPr>
              <a:t>3 degrees of freedom</a:t>
            </a:r>
          </a:p>
          <a:p>
            <a:pPr marL="285750"/>
            <a:r>
              <a:rPr lang="en-US" sz="2000" dirty="0">
                <a:solidFill>
                  <a:schemeClr val="bg1"/>
                </a:solidFill>
              </a:rPr>
              <a:t>3D printable</a:t>
            </a:r>
          </a:p>
          <a:p>
            <a:pPr marL="285750"/>
            <a:r>
              <a:rPr lang="en-US" sz="2000" dirty="0">
                <a:solidFill>
                  <a:schemeClr val="bg1"/>
                </a:solidFill>
              </a:rPr>
              <a:t>Controlled with a Python App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08E6-51A6-492D-B640-C907F516819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289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08E6-51A6-492D-B640-C907F516819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254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: Rounded Corners 155"/>
          <p:cNvSpPr/>
          <p:nvPr/>
        </p:nvSpPr>
        <p:spPr>
          <a:xfrm>
            <a:off x="198189" y="1131365"/>
            <a:ext cx="8709591" cy="2821305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b"/>
          <a:lstStyle/>
          <a:p>
            <a:r>
              <a:rPr lang="en-GB" b="1" dirty="0"/>
              <a:t>Main Process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4609668" y="5098787"/>
            <a:ext cx="4019909" cy="152975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pPr algn="ctr"/>
            <a:r>
              <a:rPr lang="en-GB" b="1" dirty="0"/>
              <a:t>Worker Pool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89" y="-266126"/>
            <a:ext cx="788670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Asynchronous Calculations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41135" y="602468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…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7656770" y="3799073"/>
            <a:ext cx="0" cy="128246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5195366" y="2949956"/>
            <a:ext cx="3050514" cy="764875"/>
            <a:chOff x="5101087" y="2472906"/>
            <a:chExt cx="3050514" cy="764875"/>
          </a:xfrm>
        </p:grpSpPr>
        <p:sp>
          <p:nvSpPr>
            <p:cNvPr id="16" name="Rectangle: Rounded Corners 15"/>
            <p:cNvSpPr/>
            <p:nvPr/>
          </p:nvSpPr>
          <p:spPr>
            <a:xfrm>
              <a:off x="5101087" y="2472906"/>
              <a:ext cx="3050514" cy="764875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dirty="0"/>
                <a:t>Job Queue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1510" y="2941563"/>
              <a:ext cx="247290" cy="24729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90559" y="2941563"/>
              <a:ext cx="247290" cy="24729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92483" y="2941563"/>
              <a:ext cx="247290" cy="24729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294407" y="2941563"/>
              <a:ext cx="247290" cy="24729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596331" y="2941563"/>
              <a:ext cx="247290" cy="24729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98255" y="2941563"/>
              <a:ext cx="247290" cy="24729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438846" y="2941563"/>
              <a:ext cx="247290" cy="24729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826049" y="5587936"/>
            <a:ext cx="956812" cy="850500"/>
            <a:chOff x="3728410" y="5314192"/>
            <a:chExt cx="956812" cy="850500"/>
          </a:xfrm>
        </p:grpSpPr>
        <p:sp>
          <p:nvSpPr>
            <p:cNvPr id="5" name="Rectangle 4"/>
            <p:cNvSpPr/>
            <p:nvPr/>
          </p:nvSpPr>
          <p:spPr>
            <a:xfrm>
              <a:off x="3728410" y="5314192"/>
              <a:ext cx="956812" cy="8505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dirty="0"/>
                <a:t>Worker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083170" y="5739441"/>
              <a:ext cx="247290" cy="24729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006070" y="5587936"/>
            <a:ext cx="956812" cy="850500"/>
            <a:chOff x="5160395" y="5314192"/>
            <a:chExt cx="956812" cy="850500"/>
          </a:xfrm>
        </p:grpSpPr>
        <p:sp>
          <p:nvSpPr>
            <p:cNvPr id="6" name="Rectangle 5"/>
            <p:cNvSpPr/>
            <p:nvPr/>
          </p:nvSpPr>
          <p:spPr>
            <a:xfrm>
              <a:off x="5160395" y="5314192"/>
              <a:ext cx="956812" cy="8505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dirty="0"/>
                <a:t>Worker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515155" y="5739441"/>
              <a:ext cx="247290" cy="24729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488016" y="5587936"/>
            <a:ext cx="956812" cy="850500"/>
            <a:chOff x="7315201" y="5314192"/>
            <a:chExt cx="956812" cy="850500"/>
          </a:xfrm>
        </p:grpSpPr>
        <p:sp>
          <p:nvSpPr>
            <p:cNvPr id="7" name="Rectangle 6"/>
            <p:cNvSpPr/>
            <p:nvPr/>
          </p:nvSpPr>
          <p:spPr>
            <a:xfrm>
              <a:off x="7315201" y="5314192"/>
              <a:ext cx="956812" cy="8505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dirty="0"/>
                <a:t>Worker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69961" y="5739441"/>
              <a:ext cx="247290" cy="24729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32" name="Straight Arrow Connector 31"/>
          <p:cNvCxnSpPr>
            <a:cxnSpLocks/>
          </p:cNvCxnSpPr>
          <p:nvPr/>
        </p:nvCxnSpPr>
        <p:spPr>
          <a:xfrm flipV="1">
            <a:off x="3507730" y="4282730"/>
            <a:ext cx="0" cy="138655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609668" y="4217938"/>
            <a:ext cx="2810956" cy="4743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i="1" dirty="0"/>
              <a:t>Configuration to solve, Priority, Creator Ref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2915283" y="3300167"/>
            <a:ext cx="1809882" cy="956547"/>
            <a:chOff x="-135653" y="1385018"/>
            <a:chExt cx="1779164" cy="912948"/>
          </a:xfrm>
        </p:grpSpPr>
        <p:sp>
          <p:nvSpPr>
            <p:cNvPr id="24" name="Rectangle: Rounded Corners 23"/>
            <p:cNvSpPr/>
            <p:nvPr/>
          </p:nvSpPr>
          <p:spPr>
            <a:xfrm>
              <a:off x="-135653" y="1385018"/>
              <a:ext cx="1779164" cy="912948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/>
                <a:t>Results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09766" y="1574907"/>
              <a:ext cx="247290" cy="24729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19760" y="1574907"/>
              <a:ext cx="247290" cy="24729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09766" y="1871169"/>
              <a:ext cx="247290" cy="24729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119760" y="1871169"/>
              <a:ext cx="247290" cy="24729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3384085" y="5778236"/>
            <a:ext cx="247290" cy="247290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4" name="Straight Connector 53"/>
          <p:cNvCxnSpPr>
            <a:cxnSpLocks/>
            <a:endCxn id="35" idx="0"/>
          </p:cNvCxnSpPr>
          <p:nvPr/>
        </p:nvCxnSpPr>
        <p:spPr>
          <a:xfrm>
            <a:off x="5599492" y="3555935"/>
            <a:ext cx="415654" cy="6620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718551" y="5762324"/>
            <a:ext cx="2810956" cy="4600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i="1" dirty="0"/>
              <a:t>Results of IK – grid of reachable cells, load distribution</a:t>
            </a:r>
          </a:p>
        </p:txBody>
      </p:sp>
      <p:grpSp>
        <p:nvGrpSpPr>
          <p:cNvPr id="126" name="Group 125"/>
          <p:cNvGrpSpPr/>
          <p:nvPr/>
        </p:nvGrpSpPr>
        <p:grpSpPr>
          <a:xfrm>
            <a:off x="2776714" y="2489619"/>
            <a:ext cx="1436886" cy="668525"/>
            <a:chOff x="939852" y="2136572"/>
            <a:chExt cx="1436886" cy="668525"/>
          </a:xfrm>
        </p:grpSpPr>
        <p:grpSp>
          <p:nvGrpSpPr>
            <p:cNvPr id="28" name="Group 27"/>
            <p:cNvGrpSpPr/>
            <p:nvPr/>
          </p:nvGrpSpPr>
          <p:grpSpPr>
            <a:xfrm>
              <a:off x="1697452" y="2136572"/>
              <a:ext cx="679286" cy="668525"/>
              <a:chOff x="1633424" y="2183898"/>
              <a:chExt cx="679286" cy="668525"/>
            </a:xfrm>
          </p:grpSpPr>
          <p:pic>
            <p:nvPicPr>
              <p:cNvPr id="26" name="Graphic 25" descr="Line Arrow: Rotate right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711691" y="2183898"/>
                <a:ext cx="601019" cy="601019"/>
              </a:xfrm>
              <a:prstGeom prst="rect">
                <a:avLst/>
              </a:prstGeom>
            </p:spPr>
          </p:pic>
          <p:pic>
            <p:nvPicPr>
              <p:cNvPr id="27" name="Graphic 26" descr="Line Arrow: Rotate right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10616502">
                <a:off x="1633424" y="2251404"/>
                <a:ext cx="601019" cy="601019"/>
              </a:xfrm>
              <a:prstGeom prst="rect">
                <a:avLst/>
              </a:prstGeom>
            </p:spPr>
          </p:pic>
        </p:grpSp>
        <p:sp>
          <p:nvSpPr>
            <p:cNvPr id="60" name="Rectangle 59"/>
            <p:cNvSpPr/>
            <p:nvPr/>
          </p:nvSpPr>
          <p:spPr>
            <a:xfrm>
              <a:off x="939852" y="2232473"/>
              <a:ext cx="884390" cy="46000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i="1" dirty="0"/>
                <a:t>Poll Results</a:t>
              </a:r>
            </a:p>
          </p:txBody>
        </p:sp>
      </p:grpSp>
      <p:cxnSp>
        <p:nvCxnSpPr>
          <p:cNvPr id="63" name="Straight Arrow Connector 62"/>
          <p:cNvCxnSpPr>
            <a:cxnSpLocks/>
          </p:cNvCxnSpPr>
          <p:nvPr/>
        </p:nvCxnSpPr>
        <p:spPr>
          <a:xfrm flipH="1">
            <a:off x="3695700" y="5899239"/>
            <a:ext cx="913968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Group 130"/>
          <p:cNvGrpSpPr/>
          <p:nvPr/>
        </p:nvGrpSpPr>
        <p:grpSpPr>
          <a:xfrm>
            <a:off x="3823026" y="1866196"/>
            <a:ext cx="3416798" cy="496287"/>
            <a:chOff x="3688853" y="1773884"/>
            <a:chExt cx="3416798" cy="496287"/>
          </a:xfrm>
        </p:grpSpPr>
        <p:sp>
          <p:nvSpPr>
            <p:cNvPr id="130" name="Rectangle: Rounded Corners 129"/>
            <p:cNvSpPr/>
            <p:nvPr/>
          </p:nvSpPr>
          <p:spPr>
            <a:xfrm>
              <a:off x="3688853" y="1773884"/>
              <a:ext cx="3416798" cy="49628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: Rounded Corners 65"/>
            <p:cNvSpPr/>
            <p:nvPr/>
          </p:nvSpPr>
          <p:spPr>
            <a:xfrm>
              <a:off x="3809246" y="1841768"/>
              <a:ext cx="836122" cy="35658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/>
                <a:t>Solver</a:t>
              </a:r>
            </a:p>
          </p:txBody>
        </p:sp>
        <p:sp>
          <p:nvSpPr>
            <p:cNvPr id="67" name="Rectangle: Rounded Corners 66"/>
            <p:cNvSpPr/>
            <p:nvPr/>
          </p:nvSpPr>
          <p:spPr>
            <a:xfrm>
              <a:off x="4766037" y="1839105"/>
              <a:ext cx="836122" cy="356582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/>
                <a:t>Solver</a:t>
              </a:r>
            </a:p>
          </p:txBody>
        </p:sp>
        <p:sp>
          <p:nvSpPr>
            <p:cNvPr id="76" name="Rectangle: Rounded Corners 75"/>
            <p:cNvSpPr/>
            <p:nvPr/>
          </p:nvSpPr>
          <p:spPr>
            <a:xfrm>
              <a:off x="5722827" y="1839105"/>
              <a:ext cx="1267699" cy="356582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/>
                <a:t>Solver</a:t>
              </a:r>
            </a:p>
          </p:txBody>
        </p:sp>
      </p:grpSp>
      <p:sp>
        <p:nvSpPr>
          <p:cNvPr id="103" name="Rectangle: Rounded Corners 102"/>
          <p:cNvSpPr/>
          <p:nvPr/>
        </p:nvSpPr>
        <p:spPr>
          <a:xfrm>
            <a:off x="1249918" y="911109"/>
            <a:ext cx="5524261" cy="59725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Interface</a:t>
            </a:r>
          </a:p>
        </p:txBody>
      </p:sp>
      <p:sp>
        <p:nvSpPr>
          <p:cNvPr id="104" name="Rectangle: Rounded Corners 103"/>
          <p:cNvSpPr/>
          <p:nvPr/>
        </p:nvSpPr>
        <p:spPr>
          <a:xfrm>
            <a:off x="718551" y="1906193"/>
            <a:ext cx="1642585" cy="39603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/>
              <a:t>Configuration</a:t>
            </a:r>
          </a:p>
        </p:txBody>
      </p:sp>
      <p:cxnSp>
        <p:nvCxnSpPr>
          <p:cNvPr id="111" name="Straight Arrow Connector 110"/>
          <p:cNvCxnSpPr>
            <a:cxnSpLocks/>
          </p:cNvCxnSpPr>
          <p:nvPr/>
        </p:nvCxnSpPr>
        <p:spPr>
          <a:xfrm>
            <a:off x="2350552" y="2138232"/>
            <a:ext cx="14892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2405443" y="1633242"/>
            <a:ext cx="1379495" cy="4600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i="1" dirty="0"/>
              <a:t>Change triggers calculations</a:t>
            </a:r>
          </a:p>
        </p:txBody>
      </p:sp>
      <p:cxnSp>
        <p:nvCxnSpPr>
          <p:cNvPr id="118" name="Straight Arrow Connector 117"/>
          <p:cNvCxnSpPr>
            <a:cxnSpLocks/>
          </p:cNvCxnSpPr>
          <p:nvPr/>
        </p:nvCxnSpPr>
        <p:spPr>
          <a:xfrm>
            <a:off x="1633625" y="1508361"/>
            <a:ext cx="0" cy="3562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299675" y="1452798"/>
            <a:ext cx="1359199" cy="4600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i="1" dirty="0"/>
              <a:t>Change config</a:t>
            </a:r>
          </a:p>
        </p:txBody>
      </p:sp>
      <p:cxnSp>
        <p:nvCxnSpPr>
          <p:cNvPr id="132" name="Straight Arrow Connector 131"/>
          <p:cNvCxnSpPr>
            <a:cxnSpLocks/>
            <a:stCxn id="49" idx="0"/>
            <a:endCxn id="66" idx="2"/>
          </p:cNvCxnSpPr>
          <p:nvPr/>
        </p:nvCxnSpPr>
        <p:spPr>
          <a:xfrm flipV="1">
            <a:off x="4318151" y="2290662"/>
            <a:ext cx="43329" cy="1208462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cxnSpLocks/>
            <a:stCxn id="66" idx="0"/>
          </p:cNvCxnSpPr>
          <p:nvPr/>
        </p:nvCxnSpPr>
        <p:spPr>
          <a:xfrm flipV="1">
            <a:off x="4361480" y="1521922"/>
            <a:ext cx="1" cy="412158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137"/>
          <p:cNvSpPr/>
          <p:nvPr/>
        </p:nvSpPr>
        <p:spPr>
          <a:xfrm>
            <a:off x="6717710" y="1977553"/>
            <a:ext cx="247290" cy="24729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9" name="Straight Arrow Connector 138"/>
          <p:cNvCxnSpPr>
            <a:cxnSpLocks/>
            <a:stCxn id="138" idx="2"/>
          </p:cNvCxnSpPr>
          <p:nvPr/>
        </p:nvCxnSpPr>
        <p:spPr>
          <a:xfrm>
            <a:off x="6841355" y="2224843"/>
            <a:ext cx="0" cy="7251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/>
        </p:nvSpPr>
        <p:spPr>
          <a:xfrm>
            <a:off x="7327119" y="1710845"/>
            <a:ext cx="1379495" cy="9436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i="1" dirty="0"/>
              <a:t>1 solver per parameter and ghost (dozens total)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08E6-51A6-492D-B640-C907F516819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29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3493008" cy="685799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4681" y="629267"/>
            <a:ext cx="2837348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Background III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94682" y="2438401"/>
            <a:ext cx="2750277" cy="3779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/>
            <a:r>
              <a:rPr lang="en-US" sz="2000" dirty="0">
                <a:solidFill>
                  <a:schemeClr val="bg1"/>
                </a:solidFill>
              </a:rPr>
              <a:t>Old control app shows where the arm can reach (workspace)</a:t>
            </a:r>
          </a:p>
          <a:p>
            <a:pPr marL="285750"/>
            <a:r>
              <a:rPr lang="en-US" sz="2000" dirty="0">
                <a:solidFill>
                  <a:schemeClr val="bg1"/>
                </a:solidFill>
              </a:rPr>
              <a:t>Uses inverse kinematics based on the arm’s dimensions and other parameters</a:t>
            </a:r>
          </a:p>
          <a:p>
            <a:pPr marL="285750"/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230" y="853269"/>
            <a:ext cx="4587638" cy="393226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08E6-51A6-492D-B640-C907F516819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401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3493008" cy="685799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7" name="Picture Placeholder 7"/>
          <p:cNvPicPr>
            <a:picLocks noChangeAspect="1"/>
          </p:cNvPicPr>
          <p:nvPr/>
        </p:nvPicPr>
        <p:blipFill rotWithShape="1">
          <a:blip r:embed="rId2"/>
          <a:srcRect l="-265" t="-2659" r="100" b="-2769"/>
          <a:stretch/>
        </p:blipFill>
        <p:spPr>
          <a:xfrm>
            <a:off x="3979704" y="484632"/>
            <a:ext cx="4684549" cy="5733288"/>
          </a:xfrm>
          <a:prstGeom prst="rect">
            <a:avLst/>
          </a:prstGeom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4681" y="629267"/>
            <a:ext cx="275027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Background II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94682" y="2438401"/>
            <a:ext cx="2750277" cy="3779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/>
            <a:r>
              <a:rPr lang="en-US" sz="2000" dirty="0">
                <a:solidFill>
                  <a:schemeClr val="bg1"/>
                </a:solidFill>
              </a:rPr>
              <a:t>The fact it’s 3D printed is interesting</a:t>
            </a:r>
          </a:p>
          <a:p>
            <a:pPr marL="285750"/>
            <a:r>
              <a:rPr lang="en-US" sz="2000" dirty="0">
                <a:solidFill>
                  <a:schemeClr val="bg1"/>
                </a:solidFill>
              </a:rPr>
              <a:t>3D printing is great for small runs of custom objects</a:t>
            </a:r>
            <a:endParaRPr lang="en-US" sz="2000" i="1" dirty="0">
              <a:solidFill>
                <a:schemeClr val="bg1"/>
              </a:solidFill>
            </a:endParaRPr>
          </a:p>
          <a:p>
            <a:pPr marL="285750"/>
            <a:r>
              <a:rPr lang="en-US" sz="2000" dirty="0">
                <a:solidFill>
                  <a:schemeClr val="bg1"/>
                </a:solidFill>
              </a:rPr>
              <a:t>Why have a static design?</a:t>
            </a:r>
          </a:p>
          <a:p>
            <a:pPr marL="285750"/>
            <a:r>
              <a:rPr lang="en-US" sz="2000" dirty="0">
                <a:solidFill>
                  <a:schemeClr val="bg1"/>
                </a:solidFill>
              </a:rPr>
              <a:t>Idea: Let users design their own arm for printing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08E6-51A6-492D-B640-C907F516819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608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Make a tool to help users design robot arms!</a:t>
            </a:r>
          </a:p>
          <a:p>
            <a:r>
              <a:rPr lang="en-GB" dirty="0"/>
              <a:t>Should guide towards useful solutions</a:t>
            </a:r>
          </a:p>
          <a:p>
            <a:r>
              <a:rPr lang="en-GB" dirty="0"/>
              <a:t>Tool produces ‘config’ files describing dimensions, motor power, constraints, etc.</a:t>
            </a:r>
          </a:p>
          <a:p>
            <a:pPr lvl="1"/>
            <a:r>
              <a:rPr lang="en-GB" dirty="0"/>
              <a:t>Config can be fed into an </a:t>
            </a:r>
            <a:r>
              <a:rPr lang="en-GB" dirty="0" err="1"/>
              <a:t>OpenSCAD</a:t>
            </a:r>
            <a:r>
              <a:rPr lang="en-GB" dirty="0"/>
              <a:t> script (or similar program)</a:t>
            </a:r>
          </a:p>
          <a:p>
            <a:pPr lvl="1"/>
            <a:r>
              <a:rPr lang="en-GB" dirty="0"/>
              <a:t>… generates 3D files for printing!</a:t>
            </a:r>
          </a:p>
          <a:p>
            <a:pPr lvl="1"/>
            <a:endParaRPr lang="en-GB" dirty="0"/>
          </a:p>
          <a:p>
            <a:r>
              <a:rPr lang="en-GB" dirty="0"/>
              <a:t>Assume users have an idea of the load and reach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08E6-51A6-492D-B640-C907F516819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621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not use the existing app?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Painfully slow</a:t>
            </a:r>
          </a:p>
          <a:p>
            <a:pPr lvl="1"/>
            <a:r>
              <a:rPr lang="en-GB" dirty="0"/>
              <a:t>Can’t change config in-app: alter file and restart app</a:t>
            </a:r>
          </a:p>
          <a:p>
            <a:pPr lvl="1"/>
            <a:r>
              <a:rPr lang="en-GB" dirty="0"/>
              <a:t>10+ seconds to calculate workspace for </a:t>
            </a:r>
            <a:r>
              <a:rPr lang="en-GB" i="1" dirty="0"/>
              <a:t>one</a:t>
            </a:r>
            <a:r>
              <a:rPr lang="en-GB" dirty="0"/>
              <a:t> arm</a:t>
            </a:r>
          </a:p>
          <a:p>
            <a:r>
              <a:rPr lang="en-GB" dirty="0"/>
              <a:t>Built as a middle-man control app, not for design</a:t>
            </a:r>
          </a:p>
          <a:p>
            <a:pPr lvl="1"/>
            <a:r>
              <a:rPr lang="en-GB" dirty="0"/>
              <a:t>No advanced GUI</a:t>
            </a:r>
          </a:p>
          <a:p>
            <a:pPr lvl="1"/>
            <a:r>
              <a:rPr lang="en-GB" dirty="0"/>
              <a:t>No load calculations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08E6-51A6-492D-B640-C907F516819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026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Essentially a configuration space exploration tool</a:t>
            </a:r>
          </a:p>
          <a:p>
            <a:r>
              <a:rPr lang="en-GB" dirty="0"/>
              <a:t>Display workspace and load capabilities</a:t>
            </a:r>
          </a:p>
          <a:p>
            <a:r>
              <a:rPr lang="en-GB" dirty="0"/>
              <a:t>Tool which will guide towards a good solution</a:t>
            </a:r>
          </a:p>
          <a:p>
            <a:pPr lvl="1"/>
            <a:r>
              <a:rPr lang="en-GB" dirty="0"/>
              <a:t>User has some idea of what they need</a:t>
            </a:r>
          </a:p>
          <a:p>
            <a:pPr lvl="1"/>
            <a:r>
              <a:rPr lang="en-GB" dirty="0"/>
              <a:t>Help them find the configuration that achieves that</a:t>
            </a:r>
          </a:p>
          <a:p>
            <a:r>
              <a:rPr lang="en-GB" dirty="0"/>
              <a:t>Responsive – fast iteration</a:t>
            </a:r>
          </a:p>
          <a:p>
            <a:r>
              <a:rPr lang="en-GB" dirty="0"/>
              <a:t>Ability to output config 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08E6-51A6-492D-B640-C907F516819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369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 err="1"/>
              <a:t>RoboVis</a:t>
            </a:r>
            <a:r>
              <a:rPr lang="en-GB" dirty="0"/>
              <a:t> - Overview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67" t="5098" r="750" b="1703"/>
          <a:stretch/>
        </p:blipFill>
        <p:spPr>
          <a:xfrm>
            <a:off x="628650" y="1485900"/>
            <a:ext cx="7886700" cy="402668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08E6-51A6-492D-B640-C907F516819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894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GB" dirty="0"/>
              <a:t>Application has a “current” configuration, and a particular parameter of interest</a:t>
            </a:r>
          </a:p>
          <a:p>
            <a:r>
              <a:rPr lang="en-GB" dirty="0"/>
              <a:t>The main view visualizes the results for this configuration</a:t>
            </a:r>
          </a:p>
          <a:p>
            <a:pPr lvl="1"/>
            <a:r>
              <a:rPr lang="en-GB" dirty="0"/>
              <a:t>Expected reach</a:t>
            </a:r>
          </a:p>
          <a:p>
            <a:pPr lvl="1"/>
            <a:r>
              <a:rPr lang="en-GB" dirty="0"/>
              <a:t>Expected load capabilities</a:t>
            </a:r>
          </a:p>
          <a:p>
            <a:r>
              <a:rPr lang="en-GB" dirty="0"/>
              <a:t>Current config adjusted using the sliders/value boxes on the right hand side</a:t>
            </a:r>
          </a:p>
          <a:p>
            <a:r>
              <a:rPr lang="en-GB" dirty="0"/>
              <a:t>Config can also be saved to/loaded from a YAML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08E6-51A6-492D-B640-C907F516819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189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</TotalTime>
  <Words>941</Words>
  <Application>Microsoft Office PowerPoint</Application>
  <PresentationFormat>On-screen Show (4:3)</PresentationFormat>
  <Paragraphs>140</Paragraphs>
  <Slides>21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RoboVis</vt:lpstr>
      <vt:lpstr>Background</vt:lpstr>
      <vt:lpstr>Background III</vt:lpstr>
      <vt:lpstr>Background II</vt:lpstr>
      <vt:lpstr>The Idea</vt:lpstr>
      <vt:lpstr>Why not use the existing app?</vt:lpstr>
      <vt:lpstr>Objectives</vt:lpstr>
      <vt:lpstr>RoboVis - Overview</vt:lpstr>
      <vt:lpstr>Usage</vt:lpstr>
      <vt:lpstr>Workspace - Outline</vt:lpstr>
      <vt:lpstr>Load - Heatmap</vt:lpstr>
      <vt:lpstr>Load Histogram/Slider</vt:lpstr>
      <vt:lpstr>Basic Interaction</vt:lpstr>
      <vt:lpstr>Inspection</vt:lpstr>
      <vt:lpstr>Parameter space</vt:lpstr>
      <vt:lpstr>Ghosts – Preview Outlines</vt:lpstr>
      <vt:lpstr>Ghosts – Preview Outlines</vt:lpstr>
      <vt:lpstr>Ghosts – Preview Outlines</vt:lpstr>
      <vt:lpstr>Technical</vt:lpstr>
      <vt:lpstr>Thanks!</vt:lpstr>
      <vt:lpstr>Asynchronous Calculations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RoboVis</dc:title>
  <dc:creator>Alistair Wick</dc:creator>
  <cp:lastModifiedBy>Alistair Wick</cp:lastModifiedBy>
  <cp:revision>34</cp:revision>
  <dcterms:created xsi:type="dcterms:W3CDTF">2017-04-25T04:32:27Z</dcterms:created>
  <dcterms:modified xsi:type="dcterms:W3CDTF">2017-04-25T19:32:32Z</dcterms:modified>
</cp:coreProperties>
</file>