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handoutMasterIdLst>
    <p:handoutMasterId r:id="rId35"/>
  </p:handoutMasterIdLst>
  <p:sldIdLst>
    <p:sldId id="256" r:id="rId2"/>
    <p:sldId id="281" r:id="rId3"/>
    <p:sldId id="282" r:id="rId4"/>
    <p:sldId id="283" r:id="rId5"/>
    <p:sldId id="284" r:id="rId6"/>
    <p:sldId id="260" r:id="rId7"/>
    <p:sldId id="259" r:id="rId8"/>
    <p:sldId id="261" r:id="rId9"/>
    <p:sldId id="262" r:id="rId10"/>
    <p:sldId id="263" r:id="rId11"/>
    <p:sldId id="287" r:id="rId12"/>
    <p:sldId id="288" r:id="rId13"/>
    <p:sldId id="264" r:id="rId14"/>
    <p:sldId id="265" r:id="rId15"/>
    <p:sldId id="267" r:id="rId16"/>
    <p:sldId id="268" r:id="rId17"/>
    <p:sldId id="269" r:id="rId18"/>
    <p:sldId id="270" r:id="rId19"/>
    <p:sldId id="277" r:id="rId20"/>
    <p:sldId id="271" r:id="rId21"/>
    <p:sldId id="285" r:id="rId22"/>
    <p:sldId id="278" r:id="rId23"/>
    <p:sldId id="272" r:id="rId24"/>
    <p:sldId id="273" r:id="rId25"/>
    <p:sldId id="279" r:id="rId26"/>
    <p:sldId id="289" r:id="rId27"/>
    <p:sldId id="274" r:id="rId28"/>
    <p:sldId id="275" r:id="rId29"/>
    <p:sldId id="290" r:id="rId30"/>
    <p:sldId id="266" r:id="rId31"/>
    <p:sldId id="276" r:id="rId32"/>
    <p:sldId id="280" r:id="rId33"/>
  </p:sldIdLst>
  <p:sldSz cx="9144000" cy="5143500" type="screen16x9"/>
  <p:notesSz cx="9388475" cy="7102475"/>
  <p:embeddedFontLst>
    <p:embeddedFont>
      <p:font typeface="Helvetica Neue"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052" autoAdjust="0"/>
  </p:normalViewPr>
  <p:slideViewPr>
    <p:cSldViewPr snapToGrid="0">
      <p:cViewPr varScale="1">
        <p:scale>
          <a:sx n="63" d="100"/>
          <a:sy n="63" d="100"/>
        </p:scale>
        <p:origin x="16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4" y="0"/>
            <a:ext cx="4068339" cy="356357"/>
          </a:xfrm>
          <a:prstGeom prst="rect">
            <a:avLst/>
          </a:prstGeom>
        </p:spPr>
        <p:txBody>
          <a:bodyPr vert="horz" lIns="94229" tIns="47114" rIns="94229" bIns="47114" rtlCol="0"/>
          <a:lstStyle>
            <a:lvl1pPr algn="r">
              <a:defRPr sz="1200"/>
            </a:lvl1pPr>
          </a:lstStyle>
          <a:p>
            <a:fld id="{D5161502-C338-4A6B-A167-A0A8D5BD9A19}" type="datetimeFigureOut">
              <a:rPr lang="en-US" smtClean="0"/>
              <a:t>8/3/2017</a:t>
            </a:fld>
            <a:endParaRPr lang="en-US"/>
          </a:p>
        </p:txBody>
      </p:sp>
      <p:sp>
        <p:nvSpPr>
          <p:cNvPr id="4" name="Footer Placeholder 3"/>
          <p:cNvSpPr>
            <a:spLocks noGrp="1"/>
          </p:cNvSpPr>
          <p:nvPr>
            <p:ph type="ftr" sz="quarter" idx="2"/>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4" y="6746119"/>
            <a:ext cx="4068339" cy="356356"/>
          </a:xfrm>
          <a:prstGeom prst="rect">
            <a:avLst/>
          </a:prstGeom>
        </p:spPr>
        <p:txBody>
          <a:bodyPr vert="horz" lIns="94229" tIns="47114" rIns="94229" bIns="47114" rtlCol="0" anchor="b"/>
          <a:lstStyle>
            <a:lvl1pPr algn="r">
              <a:defRPr sz="1200"/>
            </a:lvl1pPr>
          </a:lstStyle>
          <a:p>
            <a:fld id="{0640B007-6D18-4814-8571-3F0EF86C3F5D}" type="slidenum">
              <a:rPr lang="en-US" smtClean="0"/>
              <a:t>‹#›</a:t>
            </a:fld>
            <a:endParaRPr lang="en-US"/>
          </a:p>
        </p:txBody>
      </p:sp>
    </p:spTree>
    <p:extLst>
      <p:ext uri="{BB962C8B-B14F-4D97-AF65-F5344CB8AC3E}">
        <p14:creationId xmlns:p14="http://schemas.microsoft.com/office/powerpoint/2010/main" val="1821096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328863" y="533400"/>
            <a:ext cx="4732337" cy="26622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38848" y="3373676"/>
            <a:ext cx="7510780" cy="3196114"/>
          </a:xfrm>
          <a:prstGeom prst="rect">
            <a:avLst/>
          </a:prstGeom>
          <a:noFill/>
          <a:ln>
            <a:noFill/>
          </a:ln>
        </p:spPr>
        <p:txBody>
          <a:bodyPr lIns="94213" tIns="94213" rIns="94213" bIns="94213"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baseline="0" dirty="0"/>
              <a:t>There are many things happening under the hood. We will not have the time to describe them in depth in this presentation. Beeswax isolates confidential information in regions of the DOM we call “private areas”.</a:t>
            </a:r>
          </a:p>
          <a:p>
            <a:endParaRPr lang="en-US" baseline="0" dirty="0"/>
          </a:p>
          <a:p>
            <a:r>
              <a:rPr lang="en-US" baseline="0" dirty="0"/>
              <a:t>We can imagine for an instant that this is an application which lets the user communicate securely with two other users. Go through bullets. Click </a:t>
            </a:r>
            <a:r>
              <a:rPr lang="en-US" baseline="0" dirty="0" err="1"/>
              <a:t>click</a:t>
            </a:r>
            <a:r>
              <a:rPr lang="en-US" baseline="0" dirty="0"/>
              <a:t> </a:t>
            </a:r>
            <a:r>
              <a:rPr lang="en-US" baseline="0" dirty="0" err="1"/>
              <a:t>click</a:t>
            </a:r>
            <a:endParaRPr lang="en-US" baseline="0" dirty="0"/>
          </a:p>
          <a:p>
            <a:endParaRPr lang="en-US" baseline="0" dirty="0"/>
          </a:p>
          <a:p>
            <a:r>
              <a:rPr lang="en-US" baseline="0" dirty="0"/>
              <a:t>1) First, The application would call a beeswax API to display confidential information.</a:t>
            </a:r>
            <a:endParaRPr lang="en-US" dirty="0"/>
          </a:p>
          <a:p>
            <a:r>
              <a:rPr lang="en-US" dirty="0"/>
              <a:t>2) </a:t>
            </a:r>
            <a:r>
              <a:rPr lang="en-US" baseline="0" dirty="0"/>
              <a:t>there is code in beeswax that prevents the </a:t>
            </a:r>
            <a:r>
              <a:rPr lang="en-US" baseline="0" dirty="0" err="1"/>
              <a:t>javascript</a:t>
            </a:r>
            <a:r>
              <a:rPr lang="en-US" baseline="0" dirty="0"/>
              <a:t> code of the application to access the contents of the PI – except for certain Beeswax API calls We use </a:t>
            </a:r>
            <a:r>
              <a:rPr lang="en-US" baseline="0" dirty="0" err="1"/>
              <a:t>ShadowDOM</a:t>
            </a:r>
            <a:r>
              <a:rPr lang="en-US" baseline="0" dirty="0"/>
              <a:t>, which is also used by previous work. We take a systematic approach to allow certain user events to flow in and out of private areas.</a:t>
            </a:r>
          </a:p>
          <a:p>
            <a:r>
              <a:rPr lang="en-US" baseline="0" dirty="0"/>
              <a:t>3) The Beeswax API has methods which will allow the application to r/w </a:t>
            </a:r>
            <a:r>
              <a:rPr lang="en-US" baseline="0" dirty="0" err="1"/>
              <a:t>ciphertext</a:t>
            </a:r>
            <a:r>
              <a:rPr lang="en-US" baseline="0" dirty="0"/>
              <a:t> in and out of the private areas.</a:t>
            </a:r>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pPr marL="0" indent="0">
              <a:buFont typeface="Arial" panose="020B0604020202020204" pitchFamily="34" charset="0"/>
              <a:buNone/>
            </a:pPr>
            <a:r>
              <a:rPr lang="en-US" dirty="0"/>
              <a:t>Read</a:t>
            </a:r>
            <a:r>
              <a:rPr lang="en-US" baseline="0" dirty="0"/>
              <a:t> slide.</a:t>
            </a:r>
            <a:endParaRPr lang="en-US" dirty="0"/>
          </a:p>
        </p:txBody>
      </p:sp>
    </p:spTree>
    <p:extLst>
      <p:ext uri="{BB962C8B-B14F-4D97-AF65-F5344CB8AC3E}">
        <p14:creationId xmlns:p14="http://schemas.microsoft.com/office/powerpoint/2010/main" val="232848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baseline="0" dirty="0"/>
              <a:t>Read slide.</a:t>
            </a:r>
          </a:p>
          <a:p>
            <a:endParaRPr lang="en-US" baseline="0" dirty="0"/>
          </a:p>
          <a:p>
            <a:r>
              <a:rPr lang="en-US" baseline="0" dirty="0"/>
              <a:t>If Beeswax </a:t>
            </a:r>
            <a:r>
              <a:rPr lang="en-US" baseline="0" dirty="0" err="1"/>
              <a:t>api</a:t>
            </a:r>
            <a:r>
              <a:rPr lang="en-US" baseline="0" dirty="0"/>
              <a:t> is used, then the keys and plaintext will be isolated properly. This means that an application can make some guarantees to users with regards to the safe handling of their confidential  info. But there remains the issue of providing the user some assurance that the Beeswax APIs have been used properly.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application could </a:t>
            </a:r>
            <a:r>
              <a:rPr lang="en-US" i="1" dirty="0"/>
              <a:t>pretend</a:t>
            </a:r>
            <a:r>
              <a:rPr lang="en-US" dirty="0"/>
              <a:t> to use Beeswax APIs. But why it would do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might try to lure users with the promise</a:t>
            </a:r>
            <a:r>
              <a:rPr lang="en-US" baseline="0" dirty="0"/>
              <a:t> of heightened privacy and then hope to monetize private data anyway. We don’t want to have to audit the application code, so we cannot make assumptions about no UI spoofing.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solidFill>
                <a:schemeClr val="dk1"/>
              </a:solidFill>
            </a:endParaRPr>
          </a:p>
        </p:txBody>
      </p:sp>
    </p:spTree>
    <p:extLst>
      <p:ext uri="{BB962C8B-B14F-4D97-AF65-F5344CB8AC3E}">
        <p14:creationId xmlns:p14="http://schemas.microsoft.com/office/powerpoint/2010/main" val="355243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baseline="0" dirty="0"/>
              <a:t>The application may or may not use Beeswax APIs for different parts of the application. The application might provide its own visual indication that a given area is to be private. But we need to be careful. A malicious application could be trying to spoof privacy.</a:t>
            </a:r>
          </a:p>
          <a:p>
            <a:endParaRPr lang="en-US" baseline="0" dirty="0"/>
          </a:p>
          <a:p>
            <a:r>
              <a:rPr lang="en-US" baseline="0" dirty="0"/>
              <a:t>*click*</a:t>
            </a:r>
          </a:p>
          <a:p>
            <a:r>
              <a:rPr lang="en-US" baseline="0" dirty="0"/>
              <a:t>A user is likely to assume that the message that is being typed is for listed recipients. Next to the message, the application might add “green locks” or “green borders” but users shouldn’t trust that – the app controls the UI.</a:t>
            </a:r>
          </a:p>
          <a:p>
            <a:br>
              <a:rPr lang="en-US" baseline="0" dirty="0"/>
            </a:br>
            <a:r>
              <a:rPr lang="en-US" baseline="0" dirty="0"/>
              <a:t>* click *</a:t>
            </a:r>
          </a:p>
          <a:p>
            <a:r>
              <a:rPr lang="en-US" baseline="0" dirty="0"/>
              <a:t>A secure platform might try to overlay privacy indicators in the page, but this could be spoofed too – The app controls the full UI</a:t>
            </a:r>
          </a:p>
          <a:p>
            <a:endParaRPr lang="en-US" baseline="0" dirty="0"/>
          </a:p>
          <a:p>
            <a:r>
              <a:rPr lang="en-US" baseline="0" dirty="0"/>
              <a:t>* Click * can’t do that.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dirty="0"/>
              <a:t>Our solution is to</a:t>
            </a:r>
            <a:r>
              <a:rPr lang="en-US" baseline="0" dirty="0"/>
              <a:t> put the indicator of privacy in an </a:t>
            </a:r>
            <a:r>
              <a:rPr lang="en-US" baseline="0" dirty="0" err="1"/>
              <a:t>unspoofable</a:t>
            </a:r>
            <a:r>
              <a:rPr lang="en-US" baseline="0" dirty="0"/>
              <a:t> region of the browser -- As a browser action in the toolbar. Chrome does not provide a way for </a:t>
            </a:r>
            <a:r>
              <a:rPr lang="en-US" baseline="0" dirty="0" err="1"/>
              <a:t>javascript</a:t>
            </a:r>
            <a:r>
              <a:rPr lang="en-US" baseline="0" dirty="0"/>
              <a:t> in tab or popups to fake the browser actions next to the address bar, and no content can be overlaid outside the tab.</a:t>
            </a:r>
          </a:p>
          <a:p>
            <a:endParaRPr lang="en-US" baseline="0" dirty="0"/>
          </a:p>
          <a:p>
            <a:r>
              <a:rPr lang="en-US" baseline="0" dirty="0"/>
              <a:t>Once an application designates an element as a private area. The application has no control over the indications of the privacy indicator. Only beeswax can toggle that notifications there.</a:t>
            </a:r>
          </a:p>
          <a:p>
            <a:endParaRPr lang="en-US" baseline="0" dirty="0"/>
          </a:p>
          <a:p>
            <a:r>
              <a:rPr lang="en-US" baseline="0" dirty="0"/>
              <a:t>Whenever a user interacts with a private area, the indicator lights up. All events are locked to that area for some time. (this is covered in more detail in the paper). Clicking the action button in the toolbar provides information about the confidentiality of the element being interacted with.</a:t>
            </a:r>
          </a:p>
          <a:p>
            <a:endParaRPr lang="en-US" baseline="0" dirty="0"/>
          </a:p>
          <a:p>
            <a:r>
              <a:rPr lang="en-US" baseline="0" dirty="0"/>
              <a:t>This provides assurance to the user that the content is hidden from the application, and that all user events (keyboard, mouse) are locked to that particular region.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endParaRPr dirty="0">
              <a:solidFill>
                <a:schemeClr val="dk1"/>
              </a:solidFill>
            </a:endParaRPr>
          </a:p>
          <a:p>
            <a:r>
              <a:rPr lang="en-US" dirty="0">
                <a:solidFill>
                  <a:schemeClr val="dk1"/>
                </a:solidFill>
              </a:rPr>
              <a:t>Coming back to this</a:t>
            </a:r>
            <a:r>
              <a:rPr lang="en-US" baseline="0" dirty="0">
                <a:solidFill>
                  <a:schemeClr val="dk1"/>
                </a:solidFill>
              </a:rPr>
              <a:t> slide, then we’ve achieved the goal of not having to trust the application code.</a:t>
            </a:r>
          </a:p>
          <a:p>
            <a:r>
              <a:rPr lang="en-US" baseline="0" dirty="0">
                <a:solidFill>
                  <a:schemeClr val="dk1"/>
                </a:solidFill>
              </a:rPr>
              <a:t>Keys and plaintext are unavailable to the application if the application uses the APIs</a:t>
            </a:r>
          </a:p>
          <a:p>
            <a:r>
              <a:rPr lang="en-US" baseline="0" dirty="0"/>
              <a:t>Then the </a:t>
            </a:r>
            <a:r>
              <a:rPr lang="en-US" dirty="0"/>
              <a:t>API</a:t>
            </a:r>
            <a:r>
              <a:rPr lang="en-US" baseline="0" dirty="0"/>
              <a:t> gives assurance to the user that those APIs are indeed used.</a:t>
            </a:r>
            <a:endParaRPr lang="en-US" baseline="0" dirty="0">
              <a:cs typeface="Arial"/>
            </a:endParaRPr>
          </a:p>
          <a:p>
            <a:endParaRPr lang="en-US" baseline="0" dirty="0">
              <a:solidFill>
                <a:schemeClr val="dk1"/>
              </a:solidFill>
            </a:endParaRPr>
          </a:p>
          <a:p>
            <a:r>
              <a:rPr lang="en-US" baseline="0" dirty="0">
                <a:solidFill>
                  <a:schemeClr val="dk1"/>
                </a:solidFill>
              </a:rPr>
              <a:t>So, the platform is part of the TCB, but the applications no longer have to be.</a:t>
            </a:r>
          </a:p>
          <a:p>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dirty="0">
                <a:cs typeface="Arial"/>
              </a:rPr>
              <a:t>Hidden slide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dirty="0"/>
              <a:t>Beeswax</a:t>
            </a:r>
            <a:r>
              <a:rPr lang="en-US" baseline="0" dirty="0"/>
              <a:t> and its API allows applications to establish end-to-end streams to communicate confidential messages between users.</a:t>
            </a:r>
          </a:p>
          <a:p>
            <a:r>
              <a:rPr lang="en-US" baseline="0" dirty="0"/>
              <a:t>We wanted to provide a complete solution, so the extension also takes care of managing and distributing keys between users.</a:t>
            </a:r>
          </a:p>
          <a:p>
            <a:r>
              <a:rPr lang="en-US" baseline="0" dirty="0"/>
              <a:t> </a:t>
            </a:r>
            <a:endParaRPr lang="en-US" dirty="0"/>
          </a:p>
          <a:p>
            <a:r>
              <a:rPr lang="en-US" dirty="0"/>
              <a:t>The paper gives</a:t>
            </a:r>
            <a:r>
              <a:rPr lang="en-US" baseline="0" dirty="0"/>
              <a:t> implementation details as to the parameters that are used for the cryptographic routines.</a:t>
            </a:r>
          </a:p>
          <a:p>
            <a:endParaRPr lang="en-US" baseline="0" dirty="0"/>
          </a:p>
          <a:p>
            <a:r>
              <a:rPr lang="en-US" baseline="0" dirty="0"/>
              <a:t>Beeswax provides abstractions for bidirectional signaling channels between users called friendships, and then data channels called “streams” to pass messages between groups of users.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baseline="0" dirty="0"/>
              <a:t>We rely on a pub/sub service to provide user identities and distribute public keys: twitter.</a:t>
            </a:r>
          </a:p>
          <a:p>
            <a:endParaRPr lang="en-US" baseline="0" dirty="0"/>
          </a:p>
          <a:p>
            <a:r>
              <a:rPr lang="en-US" baseline="0" dirty="0"/>
              <a:t>We use a different ECC </a:t>
            </a:r>
            <a:r>
              <a:rPr lang="en-US" baseline="0" dirty="0" err="1"/>
              <a:t>keypair</a:t>
            </a:r>
            <a:r>
              <a:rPr lang="en-US" baseline="0" dirty="0"/>
              <a:t> for signing and encrypting. We use Twitter in our implementation – Beeswax IDs are the account names on the pub/sub system. At setup, the user configures a twitter account in the extension.</a:t>
            </a:r>
          </a:p>
          <a:p>
            <a:endParaRPr lang="en-US" baseline="0" dirty="0"/>
          </a:p>
          <a:p>
            <a:r>
              <a:rPr lang="en-US" baseline="0" dirty="0"/>
              <a:t>We give user keys have an expiration, and so The extension will periodically monitor the twitter account every few days to repost the keys. This is detailed in the paper, but this good practice also works around certain twitter limitations on the availability of tweets.</a:t>
            </a:r>
          </a:p>
          <a:p>
            <a:endParaRPr lang="en-US" baseline="0" dirty="0"/>
          </a:p>
          <a:p>
            <a:r>
              <a:rPr lang="en-US" baseline="0" dirty="0"/>
              <a:t>Other approaches like CONIKS are also possible.</a:t>
            </a:r>
          </a:p>
          <a:p>
            <a:endParaRPr lang="en-US" baseline="0" dirty="0"/>
          </a:p>
          <a:p>
            <a:endParaRPr lang="en-US" baseline="0" dirty="0"/>
          </a:p>
          <a:p>
            <a:r>
              <a:rPr lang="en-US" baseline="0" dirty="0"/>
              <a:t>B: </a:t>
            </a:r>
            <a:r>
              <a:rPr lang="en-CA" sz="1100" b="0" i="0" kern="1200" dirty="0">
                <a:solidFill>
                  <a:schemeClr val="tx1"/>
                </a:solidFill>
                <a:effectLst/>
                <a:latin typeface="+mn-lt"/>
                <a:ea typeface="+mn-ea"/>
                <a:cs typeface="+mn-cs"/>
              </a:rPr>
              <a:t>Here, the listener might be a little unsure what is meant by Beeswax here.  Is it a service plus client-side code?  I’m not sure exactly what you want to say here.  Maybe something like:</a:t>
            </a:r>
          </a:p>
          <a:p>
            <a:r>
              <a:rPr lang="en-CA" sz="1100" b="0" i="0" kern="1200" dirty="0">
                <a:solidFill>
                  <a:schemeClr val="tx1"/>
                </a:solidFill>
                <a:effectLst/>
                <a:latin typeface="+mn-lt"/>
                <a:ea typeface="+mn-ea"/>
                <a:cs typeface="+mn-cs"/>
              </a:rPr>
              <a:t>At set-up, a user’s Beeswax browser extension will generate sign. and encrypt public key pairs and post self-signed certs….</a:t>
            </a:r>
          </a:p>
          <a:p>
            <a:endParaRPr lang="en-CA" dirty="0"/>
          </a:p>
          <a:p>
            <a:r>
              <a:rPr lang="en-CA" sz="1100" b="0" i="0" kern="1200" dirty="0">
                <a:solidFill>
                  <a:schemeClr val="tx1"/>
                </a:solidFill>
                <a:effectLst/>
                <a:latin typeface="+mn-lt"/>
                <a:ea typeface="+mn-ea"/>
                <a:cs typeface="+mn-cs"/>
              </a:rPr>
              <a:t>The extension monitors the pub/sub account and flags if an unexpected self-signed cert is posted</a:t>
            </a:r>
          </a:p>
          <a:p>
            <a:r>
              <a:rPr lang="en-CA" sz="1100" b="0" i="0" kern="1200" dirty="0">
                <a:solidFill>
                  <a:schemeClr val="tx1"/>
                </a:solidFill>
                <a:effectLst/>
                <a:latin typeface="+mn-lt"/>
                <a:ea typeface="+mn-ea"/>
                <a:cs typeface="+mn-cs"/>
              </a:rPr>
              <a:t>*  This forces a misbehaving pub/sub service to equivocate—which can be detected by gossiping</a:t>
            </a:r>
          </a:p>
          <a:p>
            <a:r>
              <a:rPr lang="en-CA" sz="1100" b="0" i="0" kern="1200" dirty="0">
                <a:solidFill>
                  <a:schemeClr val="tx1"/>
                </a:solidFill>
                <a:effectLst/>
                <a:latin typeface="+mn-lt"/>
                <a:ea typeface="+mn-ea"/>
                <a:cs typeface="+mn-cs"/>
              </a:rPr>
              <a:t>*  The extension periodically reposts self-signed cert otherwise cert not searchable by other users via Twitter API</a:t>
            </a:r>
          </a:p>
          <a:p>
            <a:br>
              <a:rPr lang="en-CA" dirty="0"/>
            </a:br>
            <a:endParaRPr lang="en-US" baseline="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Hidden slide</a:t>
            </a:r>
          </a:p>
        </p:txBody>
      </p:sp>
    </p:spTree>
    <p:extLst>
      <p:ext uri="{BB962C8B-B14F-4D97-AF65-F5344CB8AC3E}">
        <p14:creationId xmlns:p14="http://schemas.microsoft.com/office/powerpoint/2010/main" val="209849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dirty="0">
                <a:solidFill>
                  <a:schemeClr val="tx1"/>
                </a:solidFill>
                <a:effectLst/>
                <a:latin typeface="+mn-lt"/>
                <a:ea typeface="+mn-ea"/>
                <a:cs typeface="+mn-cs"/>
              </a:rPr>
              <a:t>We’re starting to see more and more end-to-end secure apps.  Shown here</a:t>
            </a:r>
            <a:r>
              <a:rPr lang="en-CA" sz="1100" b="0" i="0" kern="1200" baseline="0" dirty="0">
                <a:solidFill>
                  <a:schemeClr val="tx1"/>
                </a:solidFill>
                <a:effectLst/>
                <a:latin typeface="+mn-lt"/>
                <a:ea typeface="+mn-ea"/>
                <a:cs typeface="+mn-cs"/>
              </a:rPr>
              <a:t> are two examples, </a:t>
            </a:r>
            <a:r>
              <a:rPr lang="en-CA" sz="1100" b="0" i="0" kern="1200" baseline="0" dirty="0" err="1">
                <a:solidFill>
                  <a:schemeClr val="tx1"/>
                </a:solidFill>
                <a:effectLst/>
                <a:latin typeface="+mn-lt"/>
                <a:ea typeface="+mn-ea"/>
                <a:cs typeface="+mn-cs"/>
              </a:rPr>
              <a:t>whatsapp</a:t>
            </a:r>
            <a:r>
              <a:rPr lang="en-CA" sz="1100" b="0" i="0" kern="1200" baseline="0" dirty="0">
                <a:solidFill>
                  <a:schemeClr val="tx1"/>
                </a:solidFill>
                <a:effectLst/>
                <a:latin typeface="+mn-lt"/>
                <a:ea typeface="+mn-ea"/>
                <a:cs typeface="+mn-cs"/>
              </a:rPr>
              <a:t> and </a:t>
            </a:r>
            <a:r>
              <a:rPr lang="en-CA" sz="1100" b="0" i="0" kern="1200" baseline="0" dirty="0" err="1">
                <a:solidFill>
                  <a:schemeClr val="tx1"/>
                </a:solidFill>
                <a:effectLst/>
                <a:latin typeface="+mn-lt"/>
                <a:ea typeface="+mn-ea"/>
                <a:cs typeface="+mn-cs"/>
              </a:rPr>
              <a:t>cryptocat</a:t>
            </a:r>
            <a:r>
              <a:rPr lang="en-CA" sz="1100" b="0" i="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baseline="0" dirty="0">
                <a:solidFill>
                  <a:schemeClr val="tx1"/>
                </a:solidFill>
                <a:effectLst/>
                <a:latin typeface="+mn-lt"/>
                <a:ea typeface="+mn-ea"/>
                <a:cs typeface="+mn-cs"/>
              </a:rPr>
              <a:t>This is great, because u</a:t>
            </a:r>
            <a:r>
              <a:rPr lang="en-CA" sz="1100" b="0" i="0" kern="1200" dirty="0">
                <a:solidFill>
                  <a:schemeClr val="tx1"/>
                </a:solidFill>
                <a:effectLst/>
                <a:latin typeface="+mn-lt"/>
                <a:ea typeface="+mn-ea"/>
                <a:cs typeface="+mn-cs"/>
              </a:rPr>
              <a:t>sers are finally getting some data confidentiality from service providers—and ISPs, and governments,….</a:t>
            </a:r>
          </a:p>
          <a:p>
            <a:endParaRPr lang="en-US" dirty="0"/>
          </a:p>
        </p:txBody>
      </p:sp>
    </p:spTree>
    <p:extLst>
      <p:ext uri="{BB962C8B-B14F-4D97-AF65-F5344CB8AC3E}">
        <p14:creationId xmlns:p14="http://schemas.microsoft.com/office/powerpoint/2010/main" val="942395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endParaRPr lang="en-US" dirty="0"/>
          </a:p>
          <a:p>
            <a:pPr marL="457200" lvl="0" indent="-228600" rtl="0">
              <a:spcBef>
                <a:spcPts val="0"/>
              </a:spcBef>
            </a:pPr>
            <a:r>
              <a:rPr lang="en-GB" dirty="0"/>
              <a:t>Just</a:t>
            </a:r>
            <a:r>
              <a:rPr lang="en-GB" baseline="0" dirty="0"/>
              <a:t> read the text on the slide.</a:t>
            </a:r>
          </a:p>
          <a:p>
            <a:pPr marL="457200" lvl="0" indent="-228600" rtl="0">
              <a:spcBef>
                <a:spcPts val="0"/>
              </a:spcBef>
            </a:pPr>
            <a:endParaRPr lang="en-GB" baseline="0"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CA" sz="1100" b="0" i="0" kern="1200" dirty="0">
                <a:solidFill>
                  <a:schemeClr val="tx1"/>
                </a:solidFill>
                <a:effectLst/>
                <a:latin typeface="+mn-lt"/>
                <a:ea typeface="+mn-ea"/>
                <a:cs typeface="+mn-cs"/>
              </a:rPr>
              <a:t>So, with beeswax, with a pretty small development effort, we converted an IRC app to one that does end to end encryption, and is just as easy to use as the non-secure version.  </a:t>
            </a:r>
          </a:p>
          <a:p>
            <a:endParaRPr lang="en-US" baseline="0" dirty="0"/>
          </a:p>
          <a:p>
            <a:r>
              <a:rPr lang="en-US" baseline="0" dirty="0"/>
              <a:t>As long as your friends have the beeswax extension, you get end to end crypto. Really simple and easy to use.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dirty="0"/>
              <a:t>Beeswax</a:t>
            </a:r>
            <a:r>
              <a:rPr lang="en-US" baseline="0" dirty="0"/>
              <a:t> also supports richer media types than simple text. We implemented a secure photo sharing gallery, using off the shelf libraries, in which friends can share encrypted albums.</a:t>
            </a:r>
          </a:p>
          <a:p>
            <a:r>
              <a:rPr lang="en-US" baseline="0" dirty="0"/>
              <a:t>We had to be smart about how to pass the file from the computer to the application, so Beeswax also provides a special file chooser. – there are more details in the paper.</a:t>
            </a:r>
          </a:p>
          <a:p>
            <a:endParaRPr lang="en-US" baseline="0"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looked</a:t>
            </a:r>
            <a:r>
              <a:rPr lang="en-US" baseline="0" dirty="0"/>
              <a:t> into various costs of running Beeswax and ran a few </a:t>
            </a:r>
            <a:r>
              <a:rPr lang="en-US" baseline="0" dirty="0" err="1"/>
              <a:t>microbenchmarks</a:t>
            </a:r>
            <a:r>
              <a:rPr lang="en-US" baseline="0" dirty="0"/>
              <a:t>.</a:t>
            </a:r>
          </a:p>
          <a:p>
            <a:endParaRPr lang="en-US" baseline="0" dirty="0"/>
          </a:p>
          <a:p>
            <a:r>
              <a:rPr lang="en-US" baseline="0" dirty="0"/>
              <a:t>First, obviously, is measuring the cost of encryption. Which consists of passing messages from the page to the background page in the extension, and the cost of the crypto operations themselves. This cost is linear with the size of the plaintext.</a:t>
            </a:r>
          </a:p>
          <a:p>
            <a:endParaRPr lang="en-US" baseline="0" dirty="0"/>
          </a:p>
          <a:p>
            <a:r>
              <a:rPr lang="en-US" baseline="0" dirty="0"/>
              <a:t>Second, The beeswax extension injects modifications to the </a:t>
            </a:r>
            <a:r>
              <a:rPr lang="en-US" baseline="0" dirty="0" err="1"/>
              <a:t>javascript</a:t>
            </a:r>
            <a:r>
              <a:rPr lang="en-US" baseline="0" dirty="0"/>
              <a:t> runtime and has an impact on page load times (even for pages not using beeswax), on average a cost of 52ms.</a:t>
            </a:r>
          </a:p>
          <a:p>
            <a:endParaRPr lang="en-US" baseline="0" dirty="0"/>
          </a:p>
          <a:p>
            <a:r>
              <a:rPr lang="en-US" baseline="0" dirty="0"/>
              <a:t>Third, the Beeswax runtime has to perform sanitization on certain user events, </a:t>
            </a:r>
            <a:r>
              <a:rPr lang="en-US" baseline="0" dirty="0" err="1"/>
              <a:t>esp</a:t>
            </a:r>
            <a:r>
              <a:rPr lang="en-US" baseline="0" dirty="0"/>
              <a:t> those pertaining to private areas, and there is a 2.5x cost to that. In our experience however, this is not perceptible with the mouse or keyboard for regular browsing.</a:t>
            </a:r>
          </a:p>
        </p:txBody>
      </p:sp>
    </p:spTree>
    <p:extLst>
      <p:ext uri="{BB962C8B-B14F-4D97-AF65-F5344CB8AC3E}">
        <p14:creationId xmlns:p14="http://schemas.microsoft.com/office/powerpoint/2010/main" val="3636944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US" dirty="0"/>
              <a:t>Presented beeswax.</a:t>
            </a:r>
            <a:r>
              <a:rPr lang="en-US" baseline="0" dirty="0"/>
              <a:t> Read line 1.</a:t>
            </a:r>
          </a:p>
          <a:p>
            <a:endParaRPr lang="en-US" dirty="0"/>
          </a:p>
          <a:p>
            <a:r>
              <a:rPr lang="en-US" dirty="0"/>
              <a:t>X: Appearance modifiers can change the look and feel of private areas. Basic highlighting, but could</a:t>
            </a:r>
            <a:r>
              <a:rPr lang="en-US" baseline="0" dirty="0"/>
              <a:t> be extended to support markdown </a:t>
            </a:r>
            <a:r>
              <a:rPr lang="en-US" baseline="0" dirty="0" err="1"/>
              <a:t>bbcode</a:t>
            </a:r>
            <a:r>
              <a:rPr lang="en-US" baseline="0" dirty="0"/>
              <a:t> or other wiki-style syntax.</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would one know that data and/or keys were not being </a:t>
            </a:r>
            <a:r>
              <a:rPr lang="en-CA" dirty="0" err="1"/>
              <a:t>exfiltrated</a:t>
            </a:r>
            <a:r>
              <a:rPr lang="en-CA" baseline="0" dirty="0"/>
              <a:t> </a:t>
            </a:r>
            <a:r>
              <a:rPr lang="en-CA" dirty="0"/>
              <a:t>by the application?</a:t>
            </a:r>
          </a:p>
          <a:p>
            <a:endParaRPr lang="en-CA" baseline="0" dirty="0"/>
          </a:p>
          <a:p>
            <a:r>
              <a:rPr lang="en-CA" baseline="0" dirty="0"/>
              <a:t>Vulnerabilities in these applications surface. Most recently, it was discovered namely that links exchanged in </a:t>
            </a:r>
            <a:r>
              <a:rPr lang="en-CA" baseline="0" dirty="0" err="1"/>
              <a:t>facebook</a:t>
            </a:r>
            <a:r>
              <a:rPr lang="en-CA" baseline="0" dirty="0"/>
              <a:t> conversations that were expected to be private were available publicly using </a:t>
            </a:r>
            <a:r>
              <a:rPr lang="en-CA" baseline="0" dirty="0" err="1"/>
              <a:t>facebook</a:t>
            </a:r>
            <a:r>
              <a:rPr lang="en-CA" baseline="0" dirty="0"/>
              <a:t> APIs</a:t>
            </a:r>
          </a:p>
          <a:p>
            <a:endParaRPr lang="en-CA" baseline="0" dirty="0"/>
          </a:p>
          <a:p>
            <a:r>
              <a:rPr lang="en-CA" baseline="0" dirty="0"/>
              <a:t>*next slide*</a:t>
            </a:r>
          </a:p>
          <a:p>
            <a:endParaRPr lang="en-CA" baseline="0" dirty="0"/>
          </a:p>
          <a:p>
            <a:r>
              <a:rPr lang="en-CA" baseline="0" dirty="0"/>
              <a:t>A google hangouts glitch was sending messages to wrong recipients.</a:t>
            </a:r>
          </a:p>
          <a:p>
            <a:r>
              <a:rPr lang="en-CA" baseline="0" dirty="0"/>
              <a:t>Weaknesses in </a:t>
            </a:r>
            <a:r>
              <a:rPr lang="en-CA" baseline="0" dirty="0" err="1"/>
              <a:t>cryptocat</a:t>
            </a:r>
            <a:r>
              <a:rPr lang="en-CA" baseline="0" dirty="0"/>
              <a:t> group chat crypto could have allowed attackers to recover keys.</a:t>
            </a:r>
          </a:p>
          <a:p>
            <a:r>
              <a:rPr lang="en-CA" baseline="0" dirty="0"/>
              <a:t>And more recently, links shared in </a:t>
            </a:r>
            <a:r>
              <a:rPr lang="en-CA" baseline="0" dirty="0" err="1"/>
              <a:t>facebook</a:t>
            </a:r>
            <a:r>
              <a:rPr lang="en-CA" baseline="0" dirty="0"/>
              <a:t> private messages could be recovered publicly using APIs.</a:t>
            </a:r>
          </a:p>
          <a:p>
            <a:endParaRPr lang="en-CA" dirty="0"/>
          </a:p>
          <a:p>
            <a:br>
              <a:rPr lang="en-CA" dirty="0"/>
            </a:br>
            <a:endParaRPr lang="en-US" dirty="0"/>
          </a:p>
        </p:txBody>
      </p:sp>
    </p:spTree>
    <p:extLst>
      <p:ext uri="{BB962C8B-B14F-4D97-AF65-F5344CB8AC3E}">
        <p14:creationId xmlns:p14="http://schemas.microsoft.com/office/powerpoint/2010/main" val="92812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0" kern="1200" dirty="0">
                <a:solidFill>
                  <a:schemeClr val="tx1"/>
                </a:solidFill>
                <a:effectLst/>
                <a:latin typeface="+mn-lt"/>
                <a:ea typeface="+mn-ea"/>
                <a:cs typeface="+mn-cs"/>
              </a:rPr>
              <a:t>How</a:t>
            </a:r>
            <a:r>
              <a:rPr lang="en-CA" sz="1100" b="0" i="0" kern="1200" baseline="0" dirty="0">
                <a:solidFill>
                  <a:schemeClr val="tx1"/>
                </a:solidFill>
                <a:effectLst/>
                <a:latin typeface="+mn-lt"/>
                <a:ea typeface="+mn-ea"/>
                <a:cs typeface="+mn-cs"/>
              </a:rPr>
              <a:t> can a user gain some assurance in the code or app?</a:t>
            </a:r>
          </a:p>
          <a:p>
            <a:endParaRPr lang="en-CA" sz="1100" b="0" i="0" kern="1200" baseline="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He could audit the code him self to see if there is any offending code in the application—yeah right!</a:t>
            </a:r>
          </a:p>
          <a:p>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Assuming the web</a:t>
            </a:r>
            <a:r>
              <a:rPr lang="en-CA" sz="1100" b="0" i="0" kern="1200" baseline="0" dirty="0">
                <a:solidFill>
                  <a:schemeClr val="tx1"/>
                </a:solidFill>
                <a:effectLst/>
                <a:latin typeface="+mn-lt"/>
                <a:ea typeface="+mn-ea"/>
                <a:cs typeface="+mn-cs"/>
              </a:rPr>
              <a:t> content delivered to the client-side </a:t>
            </a:r>
            <a:r>
              <a:rPr lang="en-CA" sz="1100" b="0" i="0" kern="1200" dirty="0">
                <a:solidFill>
                  <a:schemeClr val="tx1"/>
                </a:solidFill>
                <a:effectLst/>
                <a:latin typeface="+mn-lt"/>
                <a:ea typeface="+mn-ea"/>
                <a:cs typeface="+mn-cs"/>
              </a:rPr>
              <a:t>is “public”, he could also rely on the conclusions of a diligent self-identified community of experts, </a:t>
            </a:r>
          </a:p>
          <a:p>
            <a:r>
              <a:rPr lang="en-CA" sz="1100" b="0" i="0" kern="1200" dirty="0">
                <a:solidFill>
                  <a:schemeClr val="tx1"/>
                </a:solidFill>
                <a:effectLst/>
                <a:latin typeface="+mn-lt"/>
                <a:ea typeface="+mn-ea"/>
                <a:cs typeface="+mn-cs"/>
              </a:rPr>
              <a:t>— on the web model</a:t>
            </a:r>
            <a:r>
              <a:rPr lang="en-CA" sz="1100" b="0" i="0" kern="1200" baseline="0" dirty="0">
                <a:solidFill>
                  <a:schemeClr val="tx1"/>
                </a:solidFill>
                <a:effectLst/>
                <a:latin typeface="+mn-lt"/>
                <a:ea typeface="+mn-ea"/>
                <a:cs typeface="+mn-cs"/>
              </a:rPr>
              <a:t> </a:t>
            </a:r>
            <a:r>
              <a:rPr lang="en-CA" sz="1100" b="0" i="0" kern="1200" dirty="0">
                <a:solidFill>
                  <a:schemeClr val="tx1"/>
                </a:solidFill>
                <a:effectLst/>
                <a:latin typeface="+mn-lt"/>
                <a:ea typeface="+mn-ea"/>
                <a:cs typeface="+mn-cs"/>
              </a:rPr>
              <a:t>this doesn’t work at</a:t>
            </a:r>
            <a:r>
              <a:rPr lang="en-CA" sz="1100" b="0" i="0" kern="1200" baseline="0" dirty="0">
                <a:solidFill>
                  <a:schemeClr val="tx1"/>
                </a:solidFill>
                <a:effectLst/>
                <a:latin typeface="+mn-lt"/>
                <a:ea typeface="+mn-ea"/>
                <a:cs typeface="+mn-cs"/>
              </a:rPr>
              <a:t> all</a:t>
            </a:r>
            <a:r>
              <a:rPr lang="en-CA" sz="1100" b="0" i="0" kern="1200" dirty="0">
                <a:solidFill>
                  <a:schemeClr val="tx1"/>
                </a:solidFill>
                <a:effectLst/>
                <a:latin typeface="+mn-lt"/>
                <a:ea typeface="+mn-ea"/>
                <a:cs typeface="+mn-cs"/>
              </a:rPr>
              <a:t>: There is no guarantee that the same code is delivered.</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Even</a:t>
            </a:r>
            <a:r>
              <a:rPr lang="en-CA" sz="1100" b="0" i="0" kern="1200" baseline="0" dirty="0">
                <a:solidFill>
                  <a:schemeClr val="tx1"/>
                </a:solidFill>
                <a:effectLst/>
                <a:latin typeface="+mn-lt"/>
                <a:ea typeface="+mn-ea"/>
                <a:cs typeface="+mn-cs"/>
              </a:rPr>
              <a:t> more problematic, is that if he</a:t>
            </a:r>
            <a:r>
              <a:rPr lang="en-CA" sz="1100" b="0" i="0" kern="1200" dirty="0">
                <a:solidFill>
                  <a:schemeClr val="tx1"/>
                </a:solidFill>
                <a:effectLst/>
                <a:latin typeface="+mn-lt"/>
                <a:ea typeface="+mn-ea"/>
                <a:cs typeface="+mn-cs"/>
              </a:rPr>
              <a:t> managed to gain some trust in one application, he would need to do the same due diligence for each new private application.</a:t>
            </a:r>
          </a:p>
          <a:p>
            <a:endParaRPr lang="en-US" dirty="0"/>
          </a:p>
        </p:txBody>
      </p:sp>
    </p:spTree>
    <p:extLst>
      <p:ext uri="{BB962C8B-B14F-4D97-AF65-F5344CB8AC3E}">
        <p14:creationId xmlns:p14="http://schemas.microsoft.com/office/powerpoint/2010/main" val="266029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root of the problem is that the code on the client side of the private apps contains private information—the keys.  In the absence of any disaggregation and containment of functionality, the entire application must be trusted.  That is, the entire application must be considered as part of the TCB.</a:t>
            </a:r>
          </a:p>
          <a:p>
            <a:endParaRPr lang="en-CA" dirty="0"/>
          </a:p>
          <a:p>
            <a:r>
              <a:rPr lang="en-CA" dirty="0"/>
              <a:t>And, moreover, *every* application performing end to end security must be completely trusted.</a:t>
            </a:r>
          </a:p>
        </p:txBody>
      </p:sp>
    </p:spTree>
    <p:extLst>
      <p:ext uri="{BB962C8B-B14F-4D97-AF65-F5344CB8AC3E}">
        <p14:creationId xmlns:p14="http://schemas.microsoft.com/office/powerpoint/2010/main" val="221933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pPr>
              <a:defRPr/>
            </a:pPr>
            <a:r>
              <a:rPr lang="en-CA" dirty="0">
                <a:effectLst/>
              </a:rPr>
              <a:t>What we proposed is a </a:t>
            </a:r>
            <a:r>
              <a:rPr lang="en-CA" dirty="0"/>
              <a:t>disaggregation</a:t>
            </a:r>
            <a:r>
              <a:rPr lang="en-CA" dirty="0">
                <a:effectLst/>
              </a:rPr>
              <a:t>, containment, and sharing of security-critical functionality that is critical end-to-end private _Web_ apps.</a:t>
            </a:r>
            <a:r>
              <a:rPr lang="en-CA" dirty="0"/>
              <a:t> </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This functionality is then accessed via well defined APIs.  This will reduce the TCB to this security critical functionality and APIs.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effectLst/>
              </a:rPr>
              <a:t>Our implementation is in Google Chrome as an extension in about 5K lines of code. We wanted it to be deployable now, and make it easy for developers to build new applications with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effectLst/>
              </a:rPr>
              <a:t>We’ll discuss issues with having a similar platform on mobile at the end of the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r>
              <a:rPr lang="en-GB" baseline="0" dirty="0">
                <a:solidFill>
                  <a:schemeClr val="dk1"/>
                </a:solidFill>
              </a:rPr>
              <a:t>example messaging application called </a:t>
            </a:r>
            <a:r>
              <a:rPr lang="en-GB" baseline="0" dirty="0" err="1">
                <a:solidFill>
                  <a:schemeClr val="dk1"/>
                </a:solidFill>
              </a:rPr>
              <a:t>chatcrypt</a:t>
            </a:r>
            <a:r>
              <a:rPr lang="en-GB" baseline="0" dirty="0">
                <a:solidFill>
                  <a:schemeClr val="dk1"/>
                </a:solidFill>
              </a:rPr>
              <a:t>, which lets you communicate securely with many friends in a chatroom.</a:t>
            </a:r>
          </a:p>
          <a:p>
            <a:endParaRPr lang="en-GB" baseline="0" dirty="0">
              <a:solidFill>
                <a:schemeClr val="dk1"/>
              </a:solidFill>
            </a:endParaRPr>
          </a:p>
          <a:p>
            <a:r>
              <a:rPr lang="en-GB" baseline="0" dirty="0">
                <a:solidFill>
                  <a:schemeClr val="dk1"/>
                </a:solidFill>
              </a:rPr>
              <a:t>Decompose client side of app as follows. …</a:t>
            </a:r>
          </a:p>
          <a:p>
            <a:r>
              <a:rPr lang="en-GB" baseline="0" dirty="0">
                <a:solidFill>
                  <a:schemeClr val="dk1"/>
                </a:solidFill>
              </a:rPr>
              <a:t>application logic, JS/HTML built on top of the browser’s runtime APIs</a:t>
            </a:r>
          </a:p>
          <a:p>
            <a:r>
              <a:rPr lang="en-GB" baseline="0" dirty="0"/>
              <a:t>application performs its own client-side crypto, and exchanges ciphertext with the service provider.</a:t>
            </a:r>
            <a:endParaRPr lang="en-GB" baseline="0" dirty="0">
              <a:cs typeface="Arial"/>
            </a:endParaRPr>
          </a:p>
          <a:p>
            <a:r>
              <a:rPr lang="en-GB" baseline="0" dirty="0">
                <a:solidFill>
                  <a:schemeClr val="dk1"/>
                </a:solidFill>
              </a:rPr>
              <a:t>It will also, naturally, provide a UI to display the confidential information that the user sends or receives.</a:t>
            </a:r>
          </a:p>
          <a:p>
            <a:endParaRPr lang="en-GB" baseline="0" dirty="0">
              <a:solidFill>
                <a:schemeClr val="dk1"/>
              </a:solidFill>
            </a:endParaRPr>
          </a:p>
          <a:p>
            <a:r>
              <a:rPr lang="en-GB" dirty="0">
                <a:cs typeface="Arial"/>
              </a:rPr>
              <a:t>--</a:t>
            </a:r>
            <a:endParaRPr lang="en-GB" baseline="0" dirty="0">
              <a:cs typeface="Arial"/>
            </a:endParaRPr>
          </a:p>
          <a:p>
            <a:endParaRPr lang="en-GB" dirty="0"/>
          </a:p>
          <a:p>
            <a:r>
              <a:rPr lang="en-GB" baseline="0" dirty="0">
                <a:solidFill>
                  <a:schemeClr val="dk1"/>
                </a:solidFill>
              </a:rPr>
              <a:t>Because the application does all of this work, it needs to be placed completely in the TCB.</a:t>
            </a:r>
          </a:p>
          <a:p>
            <a:endParaRPr lang="en-GB" baseline="0" dirty="0">
              <a:solidFill>
                <a:schemeClr val="dk1"/>
              </a:solidFill>
            </a:endParaRPr>
          </a:p>
          <a:p>
            <a:r>
              <a:rPr lang="en-GB" baseline="0" dirty="0"/>
              <a:t>If we take a second codebase, like browser version of </a:t>
            </a:r>
            <a:r>
              <a:rPr lang="en-GB" baseline="0" dirty="0" err="1"/>
              <a:t>cryptocat</a:t>
            </a:r>
            <a:r>
              <a:rPr lang="en-GB" baseline="0" dirty="0"/>
              <a:t>, and needs to be also be added to the TCB If the user plans on using it. This trust repeats for each application. Any weakness or vulnerability in any of the two codebase can be exploited to exfiltrate data to the provider or an attacker.</a:t>
            </a:r>
            <a:endParaRPr lang="en-GB" baseline="0" dirty="0">
              <a:cs typeface="Arial"/>
            </a:endParaRPr>
          </a:p>
          <a:p>
            <a:endParaRPr lang="en-GB" dirty="0">
              <a:solidFill>
                <a:schemeClr val="dk1"/>
              </a:solidFill>
            </a:endParaRPr>
          </a:p>
          <a:p>
            <a:r>
              <a:rPr lang="en-GB" dirty="0">
                <a:solidFill>
                  <a:schemeClr val="dk1"/>
                </a:solidFill>
              </a:rPr>
              <a:t>Note that the two apps </a:t>
            </a:r>
            <a:r>
              <a:rPr lang="en-GB" baseline="0" dirty="0">
                <a:solidFill>
                  <a:schemeClr val="dk1"/>
                </a:solidFill>
              </a:rPr>
              <a:t>have the browser APIs in common.</a:t>
            </a:r>
            <a:endParaRPr lang="en-GB"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dirty="0">
                <a:solidFill>
                  <a:schemeClr val="tx1"/>
                </a:solidFill>
                <a:effectLst/>
                <a:latin typeface="+mn-lt"/>
                <a:ea typeface="+mn-ea"/>
                <a:cs typeface="+mn-cs"/>
              </a:rPr>
              <a:t>With Beeswax,</a:t>
            </a:r>
            <a:r>
              <a:rPr lang="en-CA" sz="1100" b="0" i="0" kern="1200" baseline="0" dirty="0">
                <a:solidFill>
                  <a:schemeClr val="tx1"/>
                </a:solidFill>
                <a:effectLst/>
                <a:latin typeface="+mn-lt"/>
                <a:ea typeface="+mn-ea"/>
                <a:cs typeface="+mn-cs"/>
              </a:rPr>
              <a:t> we’d like to not have to trust the application. So, w</a:t>
            </a:r>
            <a:r>
              <a:rPr lang="en-CA" sz="1100" b="0" i="0" kern="1200" dirty="0">
                <a:solidFill>
                  <a:schemeClr val="tx1"/>
                </a:solidFill>
                <a:effectLst/>
                <a:latin typeface="+mn-lt"/>
                <a:ea typeface="+mn-ea"/>
                <a:cs typeface="+mn-cs"/>
              </a:rPr>
              <a:t>hat’s the first thing we need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dk1"/>
                </a:solidFill>
              </a:rPr>
              <a:t>A primary</a:t>
            </a:r>
            <a:r>
              <a:rPr lang="en-CA" baseline="0" dirty="0">
                <a:solidFill>
                  <a:schemeClr val="dk1"/>
                </a:solidFill>
              </a:rPr>
              <a:t> concern is exfiltration of keys. We therefore </a:t>
            </a:r>
            <a:r>
              <a:rPr lang="en-CA" sz="1100" b="0" i="0" kern="1200" baseline="0" dirty="0">
                <a:solidFill>
                  <a:schemeClr val="tx1"/>
                </a:solidFill>
                <a:effectLst/>
                <a:latin typeface="+mn-lt"/>
                <a:ea typeface="+mn-ea"/>
                <a:cs typeface="+mn-cs"/>
              </a:rPr>
              <a:t>i</a:t>
            </a:r>
            <a:r>
              <a:rPr lang="en-CA" sz="1100" b="0" i="0" kern="1200" dirty="0">
                <a:solidFill>
                  <a:schemeClr val="tx1"/>
                </a:solidFill>
                <a:effectLst/>
                <a:latin typeface="+mn-lt"/>
                <a:ea typeface="+mn-ea"/>
                <a:cs typeface="+mn-cs"/>
              </a:rPr>
              <a:t>solate the keying material, and crypto code in its own memory space, and add APIs to reference a secure stream.</a:t>
            </a:r>
          </a:p>
          <a:p>
            <a:endParaRPr lang="en-US"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2327275" y="533400"/>
            <a:ext cx="473392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938848" y="3373676"/>
            <a:ext cx="7510780" cy="3196114"/>
          </a:xfrm>
          <a:prstGeom prst="rect">
            <a:avLst/>
          </a:prstGeom>
        </p:spPr>
        <p:txBody>
          <a:bodyPr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dirty="0">
                <a:solidFill>
                  <a:schemeClr val="tx1"/>
                </a:solidFill>
                <a:effectLst/>
                <a:latin typeface="+mn-lt"/>
                <a:ea typeface="+mn-ea"/>
                <a:cs typeface="+mn-cs"/>
              </a:rPr>
              <a:t>Hmmm.  That means we need to somehow display plaintext to the user but cipher text to the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dirty="0">
                <a:solidFill>
                  <a:schemeClr val="tx1"/>
                </a:solidFill>
                <a:effectLst/>
                <a:latin typeface="+mn-lt"/>
                <a:ea typeface="+mn-ea"/>
                <a:cs typeface="+mn-cs"/>
              </a:rPr>
              <a:t>We repeat this principle</a:t>
            </a:r>
            <a:r>
              <a:rPr lang="en-CA" sz="1100" b="0" i="0" kern="1200" baseline="0" dirty="0">
                <a:solidFill>
                  <a:schemeClr val="tx1"/>
                </a:solidFill>
                <a:effectLst/>
                <a:latin typeface="+mn-lt"/>
                <a:ea typeface="+mn-ea"/>
                <a:cs typeface="+mn-cs"/>
              </a:rPr>
              <a:t> with the plaintext. Rather than letting the application manipulate the plaintext directly, we leave the application deal with </a:t>
            </a:r>
            <a:r>
              <a:rPr lang="en-CA" sz="1100" b="0" i="0" kern="1200" baseline="0" dirty="0" err="1">
                <a:solidFill>
                  <a:schemeClr val="tx1"/>
                </a:solidFill>
                <a:effectLst/>
                <a:latin typeface="+mn-lt"/>
                <a:ea typeface="+mn-ea"/>
                <a:cs typeface="+mn-cs"/>
              </a:rPr>
              <a:t>ciphertext</a:t>
            </a:r>
            <a:r>
              <a:rPr lang="en-CA" sz="1100" b="0" i="0" kern="1200" baseline="0" dirty="0">
                <a:solidFill>
                  <a:schemeClr val="tx1"/>
                </a:solidFill>
                <a:effectLst/>
                <a:latin typeface="+mn-lt"/>
                <a:ea typeface="+mn-ea"/>
                <a:cs typeface="+mn-cs"/>
              </a:rPr>
              <a:t> and we provide the application a way to view and input it. </a:t>
            </a:r>
            <a:r>
              <a:rPr lang="en-CA" sz="1100" b="0" i="0" kern="1200" dirty="0">
                <a:solidFill>
                  <a:schemeClr val="tx1"/>
                </a:solidFill>
                <a:effectLst/>
                <a:latin typeface="+mn-lt"/>
                <a:ea typeface="+mn-ea"/>
                <a:cs typeface="+mn-cs"/>
              </a:rPr>
              <a:t>Again,</a:t>
            </a:r>
            <a:r>
              <a:rPr lang="en-CA" sz="1100" b="0" i="0" kern="1200" baseline="0" dirty="0">
                <a:solidFill>
                  <a:schemeClr val="tx1"/>
                </a:solidFill>
                <a:effectLst/>
                <a:latin typeface="+mn-lt"/>
                <a:ea typeface="+mn-ea"/>
                <a:cs typeface="+mn-cs"/>
              </a:rPr>
              <a:t> one of the goals is to allow the application developers to control the look and feel of their application. </a:t>
            </a:r>
            <a:r>
              <a:rPr lang="en-CA" sz="1100" b="0" i="0" kern="1200" baseline="0" dirty="0" err="1">
                <a:solidFill>
                  <a:schemeClr val="tx1"/>
                </a:solidFill>
                <a:effectLst/>
                <a:latin typeface="+mn-lt"/>
                <a:ea typeface="+mn-ea"/>
                <a:cs typeface="+mn-cs"/>
              </a:rPr>
              <a:t>Otheriwse</a:t>
            </a:r>
            <a:r>
              <a:rPr lang="en-CA" sz="1100" b="0" i="0" kern="1200" baseline="0" dirty="0">
                <a:solidFill>
                  <a:schemeClr val="tx1"/>
                </a:solidFill>
                <a:effectLst/>
                <a:latin typeface="+mn-lt"/>
                <a:ea typeface="+mn-ea"/>
                <a:cs typeface="+mn-cs"/>
              </a:rPr>
              <a:t> developers aren’t going to use it.</a:t>
            </a:r>
            <a:endParaRPr lang="en-CA" sz="1100" b="0" i="0" kern="1200" dirty="0">
              <a:solidFill>
                <a:schemeClr val="tx1"/>
              </a:solidFill>
              <a:effectLst/>
              <a:latin typeface="+mn-lt"/>
              <a:ea typeface="+mn-ea"/>
              <a:cs typeface="+mn-cs"/>
            </a:endParaRPr>
          </a:p>
          <a:p>
            <a:endParaRPr lang="en-US"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439775"/>
            <a:ext cx="8520600" cy="2052600"/>
          </a:xfrm>
          <a:prstGeom prst="rect">
            <a:avLst/>
          </a:prstGeom>
        </p:spPr>
        <p:txBody>
          <a:bodyPr lIns="91425" tIns="91425" rIns="91425" bIns="91425" anchor="b" anchorCtr="0">
            <a:noAutofit/>
          </a:bodyPr>
          <a:lstStyle/>
          <a:p>
            <a:pPr lvl="0">
              <a:spcBef>
                <a:spcPts val="0"/>
              </a:spcBef>
              <a:buNone/>
            </a:pPr>
            <a:r>
              <a:rPr lang="EN-GB" dirty="0"/>
              <a:t>Beeswax</a:t>
            </a:r>
            <a:endParaRPr lang="en-GB" dirty="0"/>
          </a:p>
        </p:txBody>
      </p:sp>
      <p:sp>
        <p:nvSpPr>
          <p:cNvPr id="55" name="Shape 55"/>
          <p:cNvSpPr txBox="1">
            <a:spLocks noGrp="1"/>
          </p:cNvSpPr>
          <p:nvPr>
            <p:ph type="subTitle" idx="1"/>
          </p:nvPr>
        </p:nvSpPr>
        <p:spPr>
          <a:xfrm>
            <a:off x="311700" y="2300725"/>
            <a:ext cx="8520600" cy="792600"/>
          </a:xfrm>
          <a:prstGeom prst="rect">
            <a:avLst/>
          </a:prstGeom>
        </p:spPr>
        <p:txBody>
          <a:bodyPr lIns="91425" tIns="91425" rIns="91425" bIns="91425" anchor="t" anchorCtr="0">
            <a:noAutofit/>
          </a:bodyPr>
          <a:lstStyle/>
          <a:p>
            <a:pPr lvl="0" rtl="0">
              <a:spcBef>
                <a:spcPts val="0"/>
              </a:spcBef>
              <a:buNone/>
            </a:pPr>
            <a:r>
              <a:rPr lang="en-GB"/>
              <a:t>a platform for private web apps</a:t>
            </a:r>
          </a:p>
        </p:txBody>
      </p:sp>
      <p:pic>
        <p:nvPicPr>
          <p:cNvPr id="56" name="Shape 56"/>
          <p:cNvPicPr preferRelativeResize="0"/>
          <p:nvPr/>
        </p:nvPicPr>
        <p:blipFill>
          <a:blip r:embed="rId3">
            <a:alphaModFix/>
          </a:blip>
          <a:stretch>
            <a:fillRect/>
          </a:stretch>
        </p:blipFill>
        <p:spPr>
          <a:xfrm>
            <a:off x="8308219" y="3978544"/>
            <a:ext cx="524075" cy="714649"/>
          </a:xfrm>
          <a:prstGeom prst="rect">
            <a:avLst/>
          </a:prstGeom>
          <a:noFill/>
          <a:ln>
            <a:noFill/>
          </a:ln>
        </p:spPr>
      </p:pic>
      <p:sp>
        <p:nvSpPr>
          <p:cNvPr id="57" name="Shape 57"/>
          <p:cNvSpPr txBox="1"/>
          <p:nvPr/>
        </p:nvSpPr>
        <p:spPr>
          <a:xfrm>
            <a:off x="5861225" y="4099475"/>
            <a:ext cx="2744100" cy="472800"/>
          </a:xfrm>
          <a:prstGeom prst="rect">
            <a:avLst/>
          </a:prstGeom>
          <a:noFill/>
          <a:ln>
            <a:noFill/>
          </a:ln>
        </p:spPr>
        <p:txBody>
          <a:bodyPr lIns="91425" tIns="91425" rIns="91425" bIns="91425" anchor="t" anchorCtr="0">
            <a:noAutofit/>
          </a:bodyPr>
          <a:lstStyle/>
          <a:p>
            <a:pPr lvl="0">
              <a:spcBef>
                <a:spcPts val="0"/>
              </a:spcBef>
              <a:buNone/>
            </a:pPr>
            <a:r>
              <a:rPr lang="en-GB" sz="1200"/>
              <a:t>The University of British Columbia</a:t>
            </a:r>
          </a:p>
        </p:txBody>
      </p:sp>
      <p:sp>
        <p:nvSpPr>
          <p:cNvPr id="58" name="Shape 58"/>
          <p:cNvSpPr txBox="1">
            <a:spLocks noGrp="1"/>
          </p:cNvSpPr>
          <p:nvPr>
            <p:ph type="subTitle" idx="1"/>
          </p:nvPr>
        </p:nvSpPr>
        <p:spPr>
          <a:xfrm>
            <a:off x="311700" y="3409900"/>
            <a:ext cx="8520600" cy="532500"/>
          </a:xfrm>
          <a:prstGeom prst="rect">
            <a:avLst/>
          </a:prstGeom>
        </p:spPr>
        <p:txBody>
          <a:bodyPr lIns="91425" tIns="91425" rIns="91425" bIns="91425" anchor="t" anchorCtr="0">
            <a:noAutofit/>
          </a:bodyPr>
          <a:lstStyle/>
          <a:p>
            <a:pPr lvl="0" rtl="0">
              <a:spcBef>
                <a:spcPts val="0"/>
              </a:spcBef>
              <a:buNone/>
            </a:pPr>
            <a:r>
              <a:rPr lang="en-GB" sz="1800" dirty="0">
                <a:solidFill>
                  <a:srgbClr val="000000"/>
                </a:solidFill>
              </a:rPr>
              <a:t>Jean-</a:t>
            </a:r>
            <a:r>
              <a:rPr lang="en-GB" sz="1800" dirty="0" err="1">
                <a:solidFill>
                  <a:srgbClr val="000000"/>
                </a:solidFill>
              </a:rPr>
              <a:t>Sébastien</a:t>
            </a:r>
            <a:r>
              <a:rPr lang="en-GB" sz="1800" dirty="0">
                <a:solidFill>
                  <a:srgbClr val="000000"/>
                </a:solidFill>
              </a:rPr>
              <a:t> </a:t>
            </a:r>
            <a:r>
              <a:rPr lang="en-GB" sz="1800" dirty="0" err="1">
                <a:solidFill>
                  <a:srgbClr val="000000"/>
                </a:solidFill>
              </a:rPr>
              <a:t>Légaré</a:t>
            </a:r>
            <a:r>
              <a:rPr lang="en-GB" sz="1800" dirty="0">
                <a:solidFill>
                  <a:srgbClr val="000000"/>
                </a:solidFill>
              </a:rPr>
              <a:t>*, Robert Sumi and William Aiello</a:t>
            </a:r>
          </a:p>
          <a:p>
            <a:pPr lvl="0" rtl="0">
              <a:spcBef>
                <a:spcPts val="0"/>
              </a:spcBef>
              <a:buNone/>
            </a:pPr>
            <a:r>
              <a:rPr lang="en-GB" sz="1800" dirty="0">
                <a:solidFill>
                  <a:srgbClr val="000000"/>
                </a:solidFill>
              </a:rPr>
              <a:t>UBC NSS Lab</a:t>
            </a:r>
          </a:p>
        </p:txBody>
      </p:sp>
      <p:sp>
        <p:nvSpPr>
          <p:cNvPr id="4" name="TextBox 3"/>
          <p:cNvSpPr txBox="1"/>
          <p:nvPr>
            <p:extLst>
              <p:ext uri="{D42A27DB-BD31-4B8C-83A1-F6EECF244321}">
                <p14:modId xmlns:p14="http://schemas.microsoft.com/office/powerpoint/2010/main" val="256167448"/>
              </p:ext>
            </p:extLst>
          </p:nvPr>
        </p:nvSpPr>
        <p:spPr>
          <a:xfrm>
            <a:off x="6268105" y="142875"/>
            <a:ext cx="27432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Presented at PETS'2016,</a:t>
            </a:r>
          </a:p>
          <a:p>
            <a:pPr algn="ctr"/>
            <a:r>
              <a:rPr lang="en-US" dirty="0"/>
              <a:t>July 20th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2174617" y="1634099"/>
            <a:ext cx="2506849" cy="1889029"/>
          </a:xfrm>
          <a:prstGeom prst="rect">
            <a:avLst/>
          </a:prstGeom>
          <a:noFill/>
          <a:ln>
            <a:noFill/>
          </a:ln>
          <a:effectLst>
            <a:outerShdw blurRad="50800" dist="50800" dir="5400000" algn="ctr" rotWithShape="0">
              <a:schemeClr val="tx2">
                <a:lumMod val="75000"/>
              </a:schemeClr>
            </a:outerShdw>
            <a:softEdge rad="12700"/>
          </a:effectLst>
        </p:spPr>
      </p:pic>
      <p:sp>
        <p:nvSpPr>
          <p:cNvPr id="191" name="Shape 19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Challenge - Isolating plain text</a:t>
            </a:r>
          </a:p>
        </p:txBody>
      </p:sp>
      <p:sp>
        <p:nvSpPr>
          <p:cNvPr id="192" name="Shape 192"/>
          <p:cNvSpPr txBox="1">
            <a:spLocks noGrp="1"/>
          </p:cNvSpPr>
          <p:nvPr>
            <p:ph type="body" idx="1"/>
          </p:nvPr>
        </p:nvSpPr>
        <p:spPr>
          <a:xfrm>
            <a:off x="311700" y="1152475"/>
            <a:ext cx="8520600" cy="878400"/>
          </a:xfrm>
          <a:prstGeom prst="rect">
            <a:avLst/>
          </a:prstGeom>
        </p:spPr>
        <p:txBody>
          <a:bodyPr lIns="91425" tIns="91425" rIns="91425" bIns="91425" anchor="t" anchorCtr="0">
            <a:noAutofit/>
          </a:bodyPr>
          <a:lstStyle/>
          <a:p>
            <a:pPr marL="457200" lvl="0" indent="-228600" rtl="0">
              <a:spcBef>
                <a:spcPts val="0"/>
              </a:spcBef>
            </a:pPr>
            <a:r>
              <a:rPr lang="en-GB" dirty="0"/>
              <a:t>Plaintext isolated in “private areas” taken in charge by Beeswax.</a:t>
            </a:r>
          </a:p>
          <a:p>
            <a:pPr lvl="0" rtl="0">
              <a:spcBef>
                <a:spcPts val="0"/>
              </a:spcBef>
              <a:buNone/>
            </a:pPr>
            <a:endParaRPr dirty="0"/>
          </a:p>
        </p:txBody>
      </p:sp>
      <p:sp>
        <p:nvSpPr>
          <p:cNvPr id="195" name="Shape 195"/>
          <p:cNvSpPr txBox="1"/>
          <p:nvPr/>
        </p:nvSpPr>
        <p:spPr>
          <a:xfrm>
            <a:off x="4655649" y="1564125"/>
            <a:ext cx="3816807" cy="788675"/>
          </a:xfrm>
          <a:prstGeom prst="rect">
            <a:avLst/>
          </a:prstGeom>
          <a:noFill/>
          <a:ln>
            <a:noFill/>
          </a:ln>
        </p:spPr>
        <p:txBody>
          <a:bodyPr lIns="91425" tIns="91425" rIns="91425" bIns="91425" anchor="t" anchorCtr="0">
            <a:noAutofit/>
          </a:bodyPr>
          <a:lstStyle/>
          <a:p>
            <a:pPr marL="228600" lvl="0" rtl="0">
              <a:spcBef>
                <a:spcPts val="0"/>
              </a:spcBef>
            </a:pPr>
            <a:r>
              <a:rPr lang="en-GB" sz="1800" dirty="0"/>
              <a:t>1. API call designates region of DOM to display confidential info.</a:t>
            </a:r>
          </a:p>
        </p:txBody>
      </p:sp>
      <p:sp>
        <p:nvSpPr>
          <p:cNvPr id="196" name="Shape 196"/>
          <p:cNvSpPr txBox="1">
            <a:spLocks noGrp="1"/>
          </p:cNvSpPr>
          <p:nvPr>
            <p:ph type="body" idx="1"/>
          </p:nvPr>
        </p:nvSpPr>
        <p:spPr>
          <a:xfrm>
            <a:off x="226207" y="3959617"/>
            <a:ext cx="8520600" cy="912357"/>
          </a:xfrm>
          <a:prstGeom prst="rect">
            <a:avLst/>
          </a:prstGeom>
        </p:spPr>
        <p:txBody>
          <a:bodyPr lIns="91425" tIns="91425" rIns="91425" bIns="91425" anchor="t" anchorCtr="0">
            <a:noAutofit/>
          </a:bodyPr>
          <a:lstStyle/>
          <a:p>
            <a:pPr marL="914400" lvl="1" indent="-228600" rtl="0">
              <a:spcBef>
                <a:spcPts val="0"/>
              </a:spcBef>
            </a:pPr>
            <a:r>
              <a:rPr lang="en-GB" sz="1800" dirty="0"/>
              <a:t>**Isolation uses </a:t>
            </a:r>
            <a:r>
              <a:rPr lang="en-GB" sz="1800" dirty="0" err="1"/>
              <a:t>ShadowDOM</a:t>
            </a:r>
            <a:r>
              <a:rPr lang="en-GB" sz="1800" dirty="0"/>
              <a:t> [W3C], similar to </a:t>
            </a:r>
            <a:r>
              <a:rPr lang="en-GB" sz="1800" dirty="0" err="1"/>
              <a:t>ShadowCrypt</a:t>
            </a:r>
            <a:r>
              <a:rPr lang="en-GB" sz="1800" dirty="0"/>
              <a:t> [CCS2014]. </a:t>
            </a:r>
          </a:p>
          <a:p>
            <a:pPr marL="914400" lvl="1" indent="-228600" rtl="0">
              <a:spcBef>
                <a:spcPts val="0"/>
              </a:spcBef>
            </a:pPr>
            <a:r>
              <a:rPr lang="en-GB" sz="1800" dirty="0"/>
              <a:t>**We perform JS environment changes to protect access and allow events.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10</a:t>
            </a:fld>
            <a:endParaRPr lang="en-GB"/>
          </a:p>
        </p:txBody>
      </p:sp>
      <p:sp>
        <p:nvSpPr>
          <p:cNvPr id="5" name="Rectangle 4"/>
          <p:cNvSpPr/>
          <p:nvPr/>
        </p:nvSpPr>
        <p:spPr>
          <a:xfrm>
            <a:off x="2252965" y="3003727"/>
            <a:ext cx="1612688" cy="322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55649" y="2132501"/>
            <a:ext cx="4572000" cy="923330"/>
          </a:xfrm>
          <a:prstGeom prst="rect">
            <a:avLst/>
          </a:prstGeom>
        </p:spPr>
        <p:txBody>
          <a:bodyPr>
            <a:spAutoFit/>
          </a:bodyPr>
          <a:lstStyle/>
          <a:p>
            <a:pPr marL="228600" lvl="0"/>
            <a:endParaRPr lang="en-GB" sz="1800" dirty="0"/>
          </a:p>
          <a:p>
            <a:pPr marL="228600" lvl="0"/>
            <a:r>
              <a:rPr lang="en-GB" sz="1800" dirty="0"/>
              <a:t>2. Platform protects region of DOM from access by page JS.**</a:t>
            </a:r>
          </a:p>
        </p:txBody>
      </p:sp>
      <p:sp>
        <p:nvSpPr>
          <p:cNvPr id="4" name="Rectangle 3"/>
          <p:cNvSpPr/>
          <p:nvPr/>
        </p:nvSpPr>
        <p:spPr>
          <a:xfrm>
            <a:off x="4655649" y="2965733"/>
            <a:ext cx="4572000" cy="923330"/>
          </a:xfrm>
          <a:prstGeom prst="rect">
            <a:avLst/>
          </a:prstGeom>
        </p:spPr>
        <p:txBody>
          <a:bodyPr>
            <a:spAutoFit/>
          </a:bodyPr>
          <a:lstStyle/>
          <a:p>
            <a:pPr marL="228600" lvl="0"/>
            <a:endParaRPr lang="en-GB" sz="1800" dirty="0"/>
          </a:p>
          <a:p>
            <a:pPr marL="228600" lvl="0"/>
            <a:r>
              <a:rPr lang="en-GB" sz="1800" dirty="0"/>
              <a:t>3. API call to display and inputs </a:t>
            </a:r>
            <a:r>
              <a:rPr lang="en-GB" sz="1800" dirty="0" err="1"/>
              <a:t>ciphertext</a:t>
            </a:r>
            <a:r>
              <a:rPr lang="en-GB" sz="1800" dirty="0"/>
              <a:t> in/out private area.</a:t>
            </a:r>
          </a:p>
        </p:txBody>
      </p:sp>
      <p:sp>
        <p:nvSpPr>
          <p:cNvPr id="194" name="Shape 194"/>
          <p:cNvSpPr/>
          <p:nvPr/>
        </p:nvSpPr>
        <p:spPr>
          <a:xfrm>
            <a:off x="2225324" y="3003726"/>
            <a:ext cx="2456142" cy="463849"/>
          </a:xfrm>
          <a:prstGeom prst="rect">
            <a:avLst/>
          </a:prstGeom>
          <a:noFill/>
          <a:ln w="28575" cap="flat" cmpd="sng">
            <a:solidFill>
              <a:srgbClr val="38761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Rectangle 5"/>
          <p:cNvSpPr/>
          <p:nvPr/>
        </p:nvSpPr>
        <p:spPr>
          <a:xfrm>
            <a:off x="413355" y="3056573"/>
            <a:ext cx="1092200" cy="463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a:t>
            </a:r>
          </a:p>
        </p:txBody>
      </p:sp>
      <p:sp>
        <p:nvSpPr>
          <p:cNvPr id="7" name="Left-Right Arrow 6"/>
          <p:cNvSpPr/>
          <p:nvPr/>
        </p:nvSpPr>
        <p:spPr>
          <a:xfrm>
            <a:off x="1587500" y="3055831"/>
            <a:ext cx="589265" cy="371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build="p"/>
      <p:bldP spid="5" grpId="0" animBg="1"/>
      <p:bldP spid="3" grpId="0"/>
      <p:bldP spid="4" grpId="0"/>
      <p:bldP spid="194" grpId="0" animBg="1"/>
      <p:bldP spid="194" grpId="1"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791263" y="670487"/>
            <a:ext cx="2684998" cy="2474276"/>
          </a:xfrm>
          <a:prstGeom prst="rect">
            <a:avLst/>
          </a:prstGeom>
        </p:spPr>
      </p:pic>
      <p:pic>
        <p:nvPicPr>
          <p:cNvPr id="32" name="Shape 135"/>
          <p:cNvPicPr preferRelativeResize="0"/>
          <p:nvPr/>
        </p:nvPicPr>
        <p:blipFill>
          <a:blip r:embed="rId4">
            <a:alphaModFix/>
          </a:blip>
          <a:stretch>
            <a:fillRect/>
          </a:stretch>
        </p:blipFill>
        <p:spPr>
          <a:xfrm>
            <a:off x="4279257" y="629155"/>
            <a:ext cx="2093632" cy="2288912"/>
          </a:xfrm>
          <a:prstGeom prst="rect">
            <a:avLst/>
          </a:prstGeom>
          <a:noFill/>
          <a:ln>
            <a:noFill/>
          </a:ln>
        </p:spPr>
      </p:pic>
      <p:sp>
        <p:nvSpPr>
          <p:cNvPr id="163" name="Shape 163"/>
          <p:cNvSpPr txBox="1"/>
          <p:nvPr/>
        </p:nvSpPr>
        <p:spPr>
          <a:xfrm>
            <a:off x="95297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64" name="Shape 164"/>
          <p:cNvSpPr txBox="1"/>
          <p:nvPr/>
        </p:nvSpPr>
        <p:spPr>
          <a:xfrm>
            <a:off x="95297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65" name="Shape 165"/>
          <p:cNvSpPr txBox="1"/>
          <p:nvPr/>
        </p:nvSpPr>
        <p:spPr>
          <a:xfrm>
            <a:off x="95297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66" name="Shape 166"/>
          <p:cNvSpPr txBox="1"/>
          <p:nvPr/>
        </p:nvSpPr>
        <p:spPr>
          <a:xfrm>
            <a:off x="952975" y="31875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grpSp>
        <p:nvGrpSpPr>
          <p:cNvPr id="167" name="Shape 167"/>
          <p:cNvGrpSpPr/>
          <p:nvPr/>
        </p:nvGrpSpPr>
        <p:grpSpPr>
          <a:xfrm>
            <a:off x="1125550" y="3875950"/>
            <a:ext cx="2113330" cy="440400"/>
            <a:chOff x="5392896" y="4104550"/>
            <a:chExt cx="1834328" cy="440400"/>
          </a:xfrm>
        </p:grpSpPr>
        <p:sp>
          <p:nvSpPr>
            <p:cNvPr id="168" name="Shape 168"/>
            <p:cNvSpPr txBox="1"/>
            <p:nvPr/>
          </p:nvSpPr>
          <p:spPr>
            <a:xfrm>
              <a:off x="5392896" y="4220650"/>
              <a:ext cx="188400" cy="2082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69" name="Shape 169"/>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Must be in TCB</a:t>
              </a:r>
            </a:p>
          </p:txBody>
        </p:sp>
      </p:grpSp>
      <p:sp>
        <p:nvSpPr>
          <p:cNvPr id="170" name="Shape 170"/>
          <p:cNvSpPr txBox="1"/>
          <p:nvPr/>
        </p:nvSpPr>
        <p:spPr>
          <a:xfrm>
            <a:off x="1342450" y="1178312"/>
            <a:ext cx="1790100" cy="292800"/>
          </a:xfrm>
          <a:prstGeom prst="rect">
            <a:avLst/>
          </a:prstGeom>
          <a:solidFill>
            <a:srgbClr val="FFF2CC"/>
          </a:solidFill>
          <a:ln w="28575" cap="flat" cmpd="sng">
            <a:solidFill>
              <a:srgbClr val="434343"/>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GB" sz="1800">
                <a:solidFill>
                  <a:srgbClr val="B7B7B7"/>
                </a:solidFill>
                <a:latin typeface="Helvetica Neue"/>
                <a:ea typeface="Helvetica Neue"/>
                <a:cs typeface="Helvetica Neue"/>
                <a:sym typeface="Helvetica Neue"/>
              </a:rPr>
              <a:t>Ciphertext</a:t>
            </a:r>
          </a:p>
        </p:txBody>
      </p:sp>
      <p:sp>
        <p:nvSpPr>
          <p:cNvPr id="171" name="Shape 171"/>
          <p:cNvSpPr txBox="1"/>
          <p:nvPr/>
        </p:nvSpPr>
        <p:spPr>
          <a:xfrm>
            <a:off x="134245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grpSp>
        <p:nvGrpSpPr>
          <p:cNvPr id="172" name="Shape 172"/>
          <p:cNvGrpSpPr/>
          <p:nvPr/>
        </p:nvGrpSpPr>
        <p:grpSpPr>
          <a:xfrm>
            <a:off x="1125550" y="4316350"/>
            <a:ext cx="2113330" cy="440400"/>
            <a:chOff x="5392896" y="4104550"/>
            <a:chExt cx="1834328" cy="440400"/>
          </a:xfrm>
        </p:grpSpPr>
        <p:sp>
          <p:nvSpPr>
            <p:cNvPr id="173" name="Shape 173"/>
            <p:cNvSpPr txBox="1"/>
            <p:nvPr/>
          </p:nvSpPr>
          <p:spPr>
            <a:xfrm>
              <a:off x="5392896" y="4220650"/>
              <a:ext cx="188400" cy="2082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74" name="Shape 174"/>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Needs no trust</a:t>
              </a:r>
            </a:p>
          </p:txBody>
        </p:sp>
      </p:grpSp>
      <p:sp>
        <p:nvSpPr>
          <p:cNvPr id="175" name="Shape 175"/>
          <p:cNvSpPr txBox="1"/>
          <p:nvPr/>
        </p:nvSpPr>
        <p:spPr>
          <a:xfrm>
            <a:off x="417092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76" name="Shape 176"/>
          <p:cNvSpPr txBox="1"/>
          <p:nvPr/>
        </p:nvSpPr>
        <p:spPr>
          <a:xfrm>
            <a:off x="417092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77" name="Shape 177"/>
          <p:cNvSpPr txBox="1"/>
          <p:nvPr/>
        </p:nvSpPr>
        <p:spPr>
          <a:xfrm>
            <a:off x="417092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78" name="Shape 178"/>
          <p:cNvSpPr txBox="1"/>
          <p:nvPr/>
        </p:nvSpPr>
        <p:spPr>
          <a:xfrm>
            <a:off x="952975" y="3554950"/>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Runtime / APIs</a:t>
            </a:r>
          </a:p>
        </p:txBody>
      </p:sp>
      <p:sp>
        <p:nvSpPr>
          <p:cNvPr id="179" name="Shape 179"/>
          <p:cNvSpPr txBox="1"/>
          <p:nvPr/>
        </p:nvSpPr>
        <p:spPr>
          <a:xfrm>
            <a:off x="4560400" y="1178312"/>
            <a:ext cx="1790100" cy="292800"/>
          </a:xfrm>
          <a:prstGeom prst="rect">
            <a:avLst/>
          </a:prstGeom>
          <a:solidFill>
            <a:srgbClr val="FFF2CC"/>
          </a:solidFill>
          <a:ln w="28575" cap="flat" cmpd="sng">
            <a:solidFill>
              <a:srgbClr val="434343"/>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GB" sz="1800">
                <a:solidFill>
                  <a:srgbClr val="B7B7B7"/>
                </a:solidFill>
                <a:latin typeface="Helvetica Neue"/>
                <a:ea typeface="Helvetica Neue"/>
                <a:cs typeface="Helvetica Neue"/>
                <a:sym typeface="Helvetica Neue"/>
              </a:rPr>
              <a:t>Ciphertext</a:t>
            </a:r>
          </a:p>
        </p:txBody>
      </p:sp>
      <p:sp>
        <p:nvSpPr>
          <p:cNvPr id="180" name="Shape 180"/>
          <p:cNvSpPr txBox="1"/>
          <p:nvPr/>
        </p:nvSpPr>
        <p:spPr>
          <a:xfrm>
            <a:off x="456040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sp>
        <p:nvSpPr>
          <p:cNvPr id="181" name="Shape 181"/>
          <p:cNvSpPr txBox="1"/>
          <p:nvPr/>
        </p:nvSpPr>
        <p:spPr>
          <a:xfrm>
            <a:off x="6353864" y="1295874"/>
            <a:ext cx="2576775" cy="2904375"/>
          </a:xfrm>
          <a:prstGeom prst="rect">
            <a:avLst/>
          </a:prstGeom>
          <a:noFill/>
          <a:ln>
            <a:noFill/>
          </a:ln>
        </p:spPr>
        <p:txBody>
          <a:bodyPr lIns="91425" tIns="91425" rIns="91425" bIns="91425" anchor="t" anchorCtr="0">
            <a:noAutofit/>
          </a:bodyPr>
          <a:lstStyle/>
          <a:p>
            <a:pPr marL="514350" lvl="0" indent="-285750" rtl="0">
              <a:spcBef>
                <a:spcPts val="0"/>
              </a:spcBef>
              <a:buClr>
                <a:schemeClr val="dk1"/>
              </a:buClr>
              <a:buFont typeface="Wingdings" panose="05000000000000000000" pitchFamily="2" charset="2"/>
              <a:buChar char="§"/>
            </a:pPr>
            <a:r>
              <a:rPr lang="en-GB" sz="1800" dirty="0">
                <a:solidFill>
                  <a:schemeClr val="dk1"/>
                </a:solidFill>
              </a:rPr>
              <a:t>Beeswax isolates keys and plaintext</a:t>
            </a:r>
          </a:p>
          <a:p>
            <a:pPr marL="514350" lvl="0" indent="-285750" rtl="0">
              <a:spcBef>
                <a:spcPts val="0"/>
              </a:spcBef>
              <a:buClr>
                <a:schemeClr val="dk1"/>
              </a:buClr>
              <a:buFont typeface="Wingdings" panose="05000000000000000000" pitchFamily="2" charset="2"/>
              <a:buChar char="§"/>
            </a:pPr>
            <a:r>
              <a:rPr lang="en-GB" sz="1800" dirty="0">
                <a:solidFill>
                  <a:schemeClr val="dk1"/>
                </a:solidFill>
              </a:rPr>
              <a:t>Isolated data cannot be </a:t>
            </a:r>
            <a:r>
              <a:rPr lang="en-GB" sz="1800" dirty="0" err="1">
                <a:solidFill>
                  <a:schemeClr val="dk1"/>
                </a:solidFill>
              </a:rPr>
              <a:t>exfiltrated</a:t>
            </a:r>
            <a:endParaRPr lang="en-GB" sz="1800" dirty="0">
              <a:solidFill>
                <a:schemeClr val="dk1"/>
              </a:solidFill>
            </a:endParaRPr>
          </a:p>
          <a:p>
            <a:pPr marL="228600" lvl="0" rtl="0">
              <a:spcBef>
                <a:spcPts val="0"/>
              </a:spcBef>
              <a:buClr>
                <a:schemeClr val="dk1"/>
              </a:buClr>
            </a:pPr>
            <a:endParaRPr lang="en-GB" sz="1800" dirty="0">
              <a:solidFill>
                <a:schemeClr val="dk1"/>
              </a:solidFill>
            </a:endParaRPr>
          </a:p>
          <a:p>
            <a:pPr marL="228600" lvl="0" rtl="0">
              <a:spcBef>
                <a:spcPts val="0"/>
              </a:spcBef>
              <a:buClr>
                <a:schemeClr val="dk1"/>
              </a:buClr>
            </a:pPr>
            <a:r>
              <a:rPr lang="en-GB" sz="1800" i="1" dirty="0">
                <a:solidFill>
                  <a:schemeClr val="dk1"/>
                </a:solidFill>
              </a:rPr>
              <a:t>Are we done?</a:t>
            </a:r>
          </a:p>
          <a:p>
            <a:pPr marL="228600" lvl="0" rtl="0">
              <a:spcBef>
                <a:spcPts val="0"/>
              </a:spcBef>
              <a:buClr>
                <a:schemeClr val="dk1"/>
              </a:buClr>
            </a:pPr>
            <a:r>
              <a:rPr lang="en-GB" sz="1800" i="1" dirty="0">
                <a:solidFill>
                  <a:schemeClr val="dk1"/>
                </a:solidFill>
              </a:rPr>
              <a:t>Can we turn the app stacks blue?</a:t>
            </a:r>
          </a:p>
          <a:p>
            <a:pPr marL="514350" lvl="0" indent="-285750" rtl="0">
              <a:spcBef>
                <a:spcPts val="0"/>
              </a:spcBef>
              <a:buClr>
                <a:schemeClr val="dk1"/>
              </a:buClr>
              <a:buFont typeface="Arial" panose="020B0604020202020204" pitchFamily="34" charset="0"/>
              <a:buChar char="•"/>
            </a:pPr>
            <a:endParaRPr lang="en-GB" sz="1800" dirty="0">
              <a:solidFill>
                <a:schemeClr val="dk1"/>
              </a:solidFill>
            </a:endParaRPr>
          </a:p>
        </p:txBody>
      </p:sp>
      <p:sp>
        <p:nvSpPr>
          <p:cNvPr id="182" name="Shape 182"/>
          <p:cNvSpPr txBox="1"/>
          <p:nvPr/>
        </p:nvSpPr>
        <p:spPr>
          <a:xfrm>
            <a:off x="952975" y="28274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 Viewer</a:t>
            </a:r>
          </a:p>
        </p:txBody>
      </p:sp>
      <p:grpSp>
        <p:nvGrpSpPr>
          <p:cNvPr id="2" name="Group 1"/>
          <p:cNvGrpSpPr/>
          <p:nvPr/>
        </p:nvGrpSpPr>
        <p:grpSpPr>
          <a:xfrm>
            <a:off x="3132550" y="1324712"/>
            <a:ext cx="1427850" cy="1502700"/>
            <a:chOff x="3132550" y="1324712"/>
            <a:chExt cx="1427850" cy="1502700"/>
          </a:xfrm>
        </p:grpSpPr>
        <p:cxnSp>
          <p:nvCxnSpPr>
            <p:cNvPr id="183" name="Shape 183"/>
            <p:cNvCxnSpPr>
              <a:stCxn id="170" idx="3"/>
              <a:endCxn id="182" idx="0"/>
            </p:cNvCxnSpPr>
            <p:nvPr/>
          </p:nvCxnSpPr>
          <p:spPr>
            <a:xfrm>
              <a:off x="3132550" y="1324712"/>
              <a:ext cx="584400" cy="1502700"/>
            </a:xfrm>
            <a:prstGeom prst="bentConnector2">
              <a:avLst/>
            </a:prstGeom>
            <a:noFill/>
            <a:ln w="19050" cap="flat" cmpd="sng">
              <a:solidFill>
                <a:schemeClr val="dk2"/>
              </a:solidFill>
              <a:prstDash val="solid"/>
              <a:round/>
              <a:headEnd type="none" w="lg" len="lg"/>
              <a:tailEnd type="none" w="lg" len="lg"/>
            </a:ln>
          </p:spPr>
        </p:cxnSp>
        <p:cxnSp>
          <p:nvCxnSpPr>
            <p:cNvPr id="184" name="Shape 184"/>
            <p:cNvCxnSpPr>
              <a:stCxn id="179" idx="1"/>
              <a:endCxn id="182" idx="0"/>
            </p:cNvCxnSpPr>
            <p:nvPr/>
          </p:nvCxnSpPr>
          <p:spPr>
            <a:xfrm flipH="1">
              <a:off x="3717100" y="1324712"/>
              <a:ext cx="843300" cy="1502700"/>
            </a:xfrm>
            <a:prstGeom prst="bentConnector2">
              <a:avLst/>
            </a:prstGeom>
            <a:noFill/>
            <a:ln w="19050" cap="flat" cmpd="sng">
              <a:solidFill>
                <a:schemeClr val="dk2"/>
              </a:solidFill>
              <a:prstDash val="solid"/>
              <a:round/>
              <a:headEnd type="none" w="lg" len="lg"/>
              <a:tailEnd type="none" w="lg" len="lg"/>
            </a:ln>
          </p:spPr>
        </p:cxnSp>
      </p:grpSp>
      <p:sp>
        <p:nvSpPr>
          <p:cNvPr id="185" name="Shape 185"/>
          <p:cNvSpPr txBox="1"/>
          <p:nvPr/>
        </p:nvSpPr>
        <p:spPr>
          <a:xfrm>
            <a:off x="4560400" y="1178287"/>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a:t>
            </a:r>
          </a:p>
        </p:txBody>
      </p:sp>
      <p:sp>
        <p:nvSpPr>
          <p:cNvPr id="186" name="Shape 186"/>
          <p:cNvSpPr txBox="1"/>
          <p:nvPr/>
        </p:nvSpPr>
        <p:spPr>
          <a:xfrm>
            <a:off x="1342450" y="117830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GB" smtClean="0"/>
              <a:t>11</a:t>
            </a:fld>
            <a:endParaRPr lang="en-GB"/>
          </a:p>
        </p:txBody>
      </p:sp>
    </p:spTree>
    <p:extLst>
      <p:ext uri="{BB962C8B-B14F-4D97-AF65-F5344CB8AC3E}">
        <p14:creationId xmlns:p14="http://schemas.microsoft.com/office/powerpoint/2010/main" val="173120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791263" y="670487"/>
            <a:ext cx="2684998" cy="2474276"/>
          </a:xfrm>
          <a:prstGeom prst="rect">
            <a:avLst/>
          </a:prstGeom>
        </p:spPr>
      </p:pic>
      <p:pic>
        <p:nvPicPr>
          <p:cNvPr id="32" name="Shape 135"/>
          <p:cNvPicPr preferRelativeResize="0"/>
          <p:nvPr/>
        </p:nvPicPr>
        <p:blipFill>
          <a:blip r:embed="rId4">
            <a:alphaModFix/>
          </a:blip>
          <a:stretch>
            <a:fillRect/>
          </a:stretch>
        </p:blipFill>
        <p:spPr>
          <a:xfrm>
            <a:off x="4279257" y="629155"/>
            <a:ext cx="2093632" cy="2288912"/>
          </a:xfrm>
          <a:prstGeom prst="rect">
            <a:avLst/>
          </a:prstGeom>
          <a:noFill/>
          <a:ln>
            <a:noFill/>
          </a:ln>
        </p:spPr>
      </p:pic>
      <p:sp>
        <p:nvSpPr>
          <p:cNvPr id="163" name="Shape 163"/>
          <p:cNvSpPr txBox="1"/>
          <p:nvPr/>
        </p:nvSpPr>
        <p:spPr>
          <a:xfrm>
            <a:off x="95297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64" name="Shape 164"/>
          <p:cNvSpPr txBox="1"/>
          <p:nvPr/>
        </p:nvSpPr>
        <p:spPr>
          <a:xfrm>
            <a:off x="95297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65" name="Shape 165"/>
          <p:cNvSpPr txBox="1"/>
          <p:nvPr/>
        </p:nvSpPr>
        <p:spPr>
          <a:xfrm>
            <a:off x="95297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66" name="Shape 166"/>
          <p:cNvSpPr txBox="1"/>
          <p:nvPr/>
        </p:nvSpPr>
        <p:spPr>
          <a:xfrm>
            <a:off x="952975" y="31875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grpSp>
        <p:nvGrpSpPr>
          <p:cNvPr id="167" name="Shape 167"/>
          <p:cNvGrpSpPr/>
          <p:nvPr/>
        </p:nvGrpSpPr>
        <p:grpSpPr>
          <a:xfrm>
            <a:off x="1125550" y="3875950"/>
            <a:ext cx="2113330" cy="440400"/>
            <a:chOff x="5392896" y="4104550"/>
            <a:chExt cx="1834328" cy="440400"/>
          </a:xfrm>
        </p:grpSpPr>
        <p:sp>
          <p:nvSpPr>
            <p:cNvPr id="168" name="Shape 168"/>
            <p:cNvSpPr txBox="1"/>
            <p:nvPr/>
          </p:nvSpPr>
          <p:spPr>
            <a:xfrm>
              <a:off x="5392896" y="4220650"/>
              <a:ext cx="188400" cy="2082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69" name="Shape 169"/>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Must be in TCB</a:t>
              </a:r>
            </a:p>
          </p:txBody>
        </p:sp>
      </p:grpSp>
      <p:sp>
        <p:nvSpPr>
          <p:cNvPr id="170" name="Shape 170"/>
          <p:cNvSpPr txBox="1"/>
          <p:nvPr/>
        </p:nvSpPr>
        <p:spPr>
          <a:xfrm>
            <a:off x="1342450" y="1178312"/>
            <a:ext cx="1790100" cy="292800"/>
          </a:xfrm>
          <a:prstGeom prst="rect">
            <a:avLst/>
          </a:prstGeom>
          <a:solidFill>
            <a:srgbClr val="FFF2CC"/>
          </a:solidFill>
          <a:ln w="28575" cap="flat" cmpd="sng">
            <a:solidFill>
              <a:srgbClr val="434343"/>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GB" sz="1800">
                <a:solidFill>
                  <a:srgbClr val="B7B7B7"/>
                </a:solidFill>
                <a:latin typeface="Helvetica Neue"/>
                <a:ea typeface="Helvetica Neue"/>
                <a:cs typeface="Helvetica Neue"/>
                <a:sym typeface="Helvetica Neue"/>
              </a:rPr>
              <a:t>Ciphertext</a:t>
            </a:r>
          </a:p>
        </p:txBody>
      </p:sp>
      <p:sp>
        <p:nvSpPr>
          <p:cNvPr id="171" name="Shape 171"/>
          <p:cNvSpPr txBox="1"/>
          <p:nvPr/>
        </p:nvSpPr>
        <p:spPr>
          <a:xfrm>
            <a:off x="134245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grpSp>
        <p:nvGrpSpPr>
          <p:cNvPr id="172" name="Shape 172"/>
          <p:cNvGrpSpPr/>
          <p:nvPr/>
        </p:nvGrpSpPr>
        <p:grpSpPr>
          <a:xfrm>
            <a:off x="1125550" y="4316350"/>
            <a:ext cx="2113330" cy="440400"/>
            <a:chOff x="5392896" y="4104550"/>
            <a:chExt cx="1834328" cy="440400"/>
          </a:xfrm>
        </p:grpSpPr>
        <p:sp>
          <p:nvSpPr>
            <p:cNvPr id="173" name="Shape 173"/>
            <p:cNvSpPr txBox="1"/>
            <p:nvPr/>
          </p:nvSpPr>
          <p:spPr>
            <a:xfrm>
              <a:off x="5392896" y="4220650"/>
              <a:ext cx="188400" cy="2082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74" name="Shape 174"/>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a:t>Needs no trust</a:t>
              </a:r>
            </a:p>
          </p:txBody>
        </p:sp>
      </p:grpSp>
      <p:sp>
        <p:nvSpPr>
          <p:cNvPr id="175" name="Shape 175"/>
          <p:cNvSpPr txBox="1"/>
          <p:nvPr/>
        </p:nvSpPr>
        <p:spPr>
          <a:xfrm>
            <a:off x="417092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76" name="Shape 176"/>
          <p:cNvSpPr txBox="1"/>
          <p:nvPr/>
        </p:nvSpPr>
        <p:spPr>
          <a:xfrm>
            <a:off x="417092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77" name="Shape 177"/>
          <p:cNvSpPr txBox="1"/>
          <p:nvPr/>
        </p:nvSpPr>
        <p:spPr>
          <a:xfrm>
            <a:off x="417092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78" name="Shape 178"/>
          <p:cNvSpPr txBox="1"/>
          <p:nvPr/>
        </p:nvSpPr>
        <p:spPr>
          <a:xfrm>
            <a:off x="952975" y="3554950"/>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Runtime / APIs</a:t>
            </a:r>
          </a:p>
        </p:txBody>
      </p:sp>
      <p:sp>
        <p:nvSpPr>
          <p:cNvPr id="179" name="Shape 179"/>
          <p:cNvSpPr txBox="1"/>
          <p:nvPr/>
        </p:nvSpPr>
        <p:spPr>
          <a:xfrm>
            <a:off x="4560400" y="1178312"/>
            <a:ext cx="1790100" cy="292800"/>
          </a:xfrm>
          <a:prstGeom prst="rect">
            <a:avLst/>
          </a:prstGeom>
          <a:solidFill>
            <a:srgbClr val="FFF2CC"/>
          </a:solidFill>
          <a:ln w="28575" cap="flat" cmpd="sng">
            <a:solidFill>
              <a:srgbClr val="434343"/>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GB" sz="1800">
                <a:solidFill>
                  <a:srgbClr val="B7B7B7"/>
                </a:solidFill>
                <a:latin typeface="Helvetica Neue"/>
                <a:ea typeface="Helvetica Neue"/>
                <a:cs typeface="Helvetica Neue"/>
                <a:sym typeface="Helvetica Neue"/>
              </a:rPr>
              <a:t>Ciphertext</a:t>
            </a:r>
          </a:p>
        </p:txBody>
      </p:sp>
      <p:sp>
        <p:nvSpPr>
          <p:cNvPr id="180" name="Shape 180"/>
          <p:cNvSpPr txBox="1"/>
          <p:nvPr/>
        </p:nvSpPr>
        <p:spPr>
          <a:xfrm>
            <a:off x="456040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sp>
        <p:nvSpPr>
          <p:cNvPr id="181" name="Shape 181"/>
          <p:cNvSpPr txBox="1"/>
          <p:nvPr/>
        </p:nvSpPr>
        <p:spPr>
          <a:xfrm>
            <a:off x="6567225" y="1295874"/>
            <a:ext cx="2406000" cy="2904375"/>
          </a:xfrm>
          <a:prstGeom prst="rect">
            <a:avLst/>
          </a:prstGeom>
          <a:noFill/>
          <a:ln>
            <a:noFill/>
          </a:ln>
        </p:spPr>
        <p:txBody>
          <a:bodyPr lIns="91425" tIns="91425" rIns="91425" bIns="91425" anchor="t" anchorCtr="0">
            <a:noAutofit/>
          </a:bodyPr>
          <a:lstStyle/>
          <a:p>
            <a:pPr marL="228600" lvl="0" rtl="0">
              <a:spcBef>
                <a:spcPts val="0"/>
              </a:spcBef>
              <a:buClr>
                <a:schemeClr val="dk1"/>
              </a:buClr>
            </a:pPr>
            <a:r>
              <a:rPr lang="en-GB" sz="1800" dirty="0">
                <a:solidFill>
                  <a:schemeClr val="dk1"/>
                </a:solidFill>
              </a:rPr>
              <a:t>NO!</a:t>
            </a:r>
          </a:p>
          <a:p>
            <a:pPr marL="228600" lvl="0" rtl="0">
              <a:spcBef>
                <a:spcPts val="0"/>
              </a:spcBef>
              <a:buClr>
                <a:schemeClr val="dk1"/>
              </a:buClr>
            </a:pPr>
            <a:endParaRPr lang="en-GB" sz="1800" i="1" dirty="0">
              <a:solidFill>
                <a:schemeClr val="dk1"/>
              </a:solidFill>
            </a:endParaRPr>
          </a:p>
          <a:p>
            <a:pPr marL="228600" lvl="0" rtl="0">
              <a:spcBef>
                <a:spcPts val="0"/>
              </a:spcBef>
              <a:buClr>
                <a:schemeClr val="dk1"/>
              </a:buClr>
            </a:pPr>
            <a:r>
              <a:rPr lang="en-GB" sz="1800" i="1" dirty="0">
                <a:solidFill>
                  <a:schemeClr val="dk1"/>
                </a:solidFill>
              </a:rPr>
              <a:t>Blue means we must assume app can be malicious.</a:t>
            </a:r>
          </a:p>
          <a:p>
            <a:pPr marL="228600" lvl="0" rtl="0">
              <a:spcBef>
                <a:spcPts val="0"/>
              </a:spcBef>
              <a:buClr>
                <a:schemeClr val="dk1"/>
              </a:buClr>
            </a:pPr>
            <a:endParaRPr lang="en-GB" sz="1800" i="1" dirty="0">
              <a:solidFill>
                <a:schemeClr val="dk1"/>
              </a:solidFill>
            </a:endParaRPr>
          </a:p>
          <a:p>
            <a:pPr marL="228600" lvl="0" rtl="0">
              <a:spcBef>
                <a:spcPts val="0"/>
              </a:spcBef>
              <a:buClr>
                <a:schemeClr val="dk1"/>
              </a:buClr>
            </a:pPr>
            <a:r>
              <a:rPr lang="en-GB" sz="1800" i="1" dirty="0">
                <a:solidFill>
                  <a:schemeClr val="dk1"/>
                </a:solidFill>
              </a:rPr>
              <a:t>A malicious app can spoof the UI.</a:t>
            </a:r>
          </a:p>
          <a:p>
            <a:pPr marL="514350" lvl="0" indent="-285750" rtl="0">
              <a:spcBef>
                <a:spcPts val="0"/>
              </a:spcBef>
              <a:buClr>
                <a:schemeClr val="dk1"/>
              </a:buClr>
              <a:buFont typeface="Arial" panose="020B0604020202020204" pitchFamily="34" charset="0"/>
              <a:buChar char="•"/>
            </a:pPr>
            <a:endParaRPr lang="en-GB" sz="1800" dirty="0">
              <a:solidFill>
                <a:schemeClr val="dk1"/>
              </a:solidFill>
            </a:endParaRPr>
          </a:p>
        </p:txBody>
      </p:sp>
      <p:sp>
        <p:nvSpPr>
          <p:cNvPr id="182" name="Shape 182"/>
          <p:cNvSpPr txBox="1"/>
          <p:nvPr/>
        </p:nvSpPr>
        <p:spPr>
          <a:xfrm>
            <a:off x="952975" y="28274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 Viewer</a:t>
            </a:r>
          </a:p>
        </p:txBody>
      </p:sp>
      <p:grpSp>
        <p:nvGrpSpPr>
          <p:cNvPr id="2" name="Group 1"/>
          <p:cNvGrpSpPr/>
          <p:nvPr/>
        </p:nvGrpSpPr>
        <p:grpSpPr>
          <a:xfrm>
            <a:off x="3132550" y="1324712"/>
            <a:ext cx="1427850" cy="1502700"/>
            <a:chOff x="3132550" y="1324712"/>
            <a:chExt cx="1427850" cy="1502700"/>
          </a:xfrm>
        </p:grpSpPr>
        <p:cxnSp>
          <p:nvCxnSpPr>
            <p:cNvPr id="183" name="Shape 183"/>
            <p:cNvCxnSpPr>
              <a:stCxn id="170" idx="3"/>
              <a:endCxn id="182" idx="0"/>
            </p:cNvCxnSpPr>
            <p:nvPr/>
          </p:nvCxnSpPr>
          <p:spPr>
            <a:xfrm>
              <a:off x="3132550" y="1324712"/>
              <a:ext cx="584400" cy="1502700"/>
            </a:xfrm>
            <a:prstGeom prst="bentConnector2">
              <a:avLst/>
            </a:prstGeom>
            <a:noFill/>
            <a:ln w="19050" cap="flat" cmpd="sng">
              <a:solidFill>
                <a:schemeClr val="dk2"/>
              </a:solidFill>
              <a:prstDash val="solid"/>
              <a:round/>
              <a:headEnd type="none" w="lg" len="lg"/>
              <a:tailEnd type="none" w="lg" len="lg"/>
            </a:ln>
          </p:spPr>
        </p:cxnSp>
        <p:cxnSp>
          <p:nvCxnSpPr>
            <p:cNvPr id="184" name="Shape 184"/>
            <p:cNvCxnSpPr>
              <a:stCxn id="179" idx="1"/>
              <a:endCxn id="182" idx="0"/>
            </p:cNvCxnSpPr>
            <p:nvPr/>
          </p:nvCxnSpPr>
          <p:spPr>
            <a:xfrm flipH="1">
              <a:off x="3717100" y="1324712"/>
              <a:ext cx="843300" cy="1502700"/>
            </a:xfrm>
            <a:prstGeom prst="bentConnector2">
              <a:avLst/>
            </a:prstGeom>
            <a:noFill/>
            <a:ln w="19050" cap="flat" cmpd="sng">
              <a:solidFill>
                <a:schemeClr val="dk2"/>
              </a:solidFill>
              <a:prstDash val="solid"/>
              <a:round/>
              <a:headEnd type="none" w="lg" len="lg"/>
              <a:tailEnd type="none" w="lg" len="lg"/>
            </a:ln>
          </p:spPr>
        </p:cxnSp>
      </p:grpSp>
      <p:sp>
        <p:nvSpPr>
          <p:cNvPr id="185" name="Shape 185"/>
          <p:cNvSpPr txBox="1"/>
          <p:nvPr/>
        </p:nvSpPr>
        <p:spPr>
          <a:xfrm>
            <a:off x="4560400" y="1178287"/>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a:t>
            </a:r>
          </a:p>
        </p:txBody>
      </p:sp>
      <p:sp>
        <p:nvSpPr>
          <p:cNvPr id="186" name="Shape 186"/>
          <p:cNvSpPr txBox="1"/>
          <p:nvPr/>
        </p:nvSpPr>
        <p:spPr>
          <a:xfrm>
            <a:off x="1342450" y="117830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GB" smtClean="0"/>
              <a:t>12</a:t>
            </a:fld>
            <a:endParaRPr lang="en-GB"/>
          </a:p>
        </p:txBody>
      </p:sp>
    </p:spTree>
    <p:extLst>
      <p:ext uri="{BB962C8B-B14F-4D97-AF65-F5344CB8AC3E}">
        <p14:creationId xmlns:p14="http://schemas.microsoft.com/office/powerpoint/2010/main" val="353814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a:blip r:embed="rId3">
            <a:alphaModFix/>
          </a:blip>
          <a:stretch>
            <a:fillRect/>
          </a:stretch>
        </p:blipFill>
        <p:spPr>
          <a:xfrm>
            <a:off x="5891999" y="1237324"/>
            <a:ext cx="2541224" cy="1808000"/>
          </a:xfrm>
          <a:prstGeom prst="rect">
            <a:avLst/>
          </a:prstGeom>
          <a:noFill/>
          <a:ln>
            <a:noFill/>
          </a:ln>
        </p:spPr>
      </p:pic>
      <p:sp>
        <p:nvSpPr>
          <p:cNvPr id="202" name="Shape 2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Challenge – Defeating UI spoofing by app</a:t>
            </a:r>
          </a:p>
        </p:txBody>
      </p:sp>
      <p:sp>
        <p:nvSpPr>
          <p:cNvPr id="203" name="Shape 203"/>
          <p:cNvSpPr txBox="1">
            <a:spLocks noGrp="1"/>
          </p:cNvSpPr>
          <p:nvPr>
            <p:ph type="body" idx="1"/>
          </p:nvPr>
        </p:nvSpPr>
        <p:spPr>
          <a:xfrm>
            <a:off x="311700" y="1152475"/>
            <a:ext cx="8520600" cy="1326600"/>
          </a:xfrm>
          <a:prstGeom prst="rect">
            <a:avLst/>
          </a:prstGeom>
        </p:spPr>
        <p:txBody>
          <a:bodyPr lIns="91425" tIns="91425" rIns="91425" bIns="91425" anchor="t" anchorCtr="0">
            <a:noAutofit/>
          </a:bodyPr>
          <a:lstStyle/>
          <a:p>
            <a:pPr marL="457200" lvl="0" indent="-228600" rtl="0">
              <a:spcBef>
                <a:spcPts val="0"/>
              </a:spcBef>
            </a:pPr>
            <a:r>
              <a:rPr lang="en-GB" dirty="0"/>
              <a:t>Application may or may not use Beeswax APIs.</a:t>
            </a:r>
          </a:p>
          <a:p>
            <a:pPr lvl="0" rtl="0">
              <a:spcBef>
                <a:spcPts val="0"/>
              </a:spcBef>
              <a:buNone/>
            </a:pPr>
            <a:endParaRPr dirty="0"/>
          </a:p>
        </p:txBody>
      </p:sp>
      <p:sp>
        <p:nvSpPr>
          <p:cNvPr id="204" name="Shape 204"/>
          <p:cNvSpPr txBox="1"/>
          <p:nvPr/>
        </p:nvSpPr>
        <p:spPr>
          <a:xfrm>
            <a:off x="417779" y="1901111"/>
            <a:ext cx="5546100" cy="1609800"/>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spcAft>
                <a:spcPts val="1600"/>
              </a:spcAft>
              <a:buClr>
                <a:schemeClr val="dk2"/>
              </a:buClr>
              <a:buSzPct val="100000"/>
            </a:pPr>
            <a:r>
              <a:rPr lang="en-GB" sz="1800" dirty="0">
                <a:solidFill>
                  <a:schemeClr val="dk2"/>
                </a:solidFill>
              </a:rPr>
              <a:t>App might try to provide its own “privacy” markers</a:t>
            </a:r>
          </a:p>
          <a:p>
            <a:pPr marL="914400" lvl="1" indent="-228600" rtl="0">
              <a:lnSpc>
                <a:spcPct val="115000"/>
              </a:lnSpc>
              <a:spcBef>
                <a:spcPts val="0"/>
              </a:spcBef>
              <a:spcAft>
                <a:spcPts val="1600"/>
              </a:spcAft>
              <a:buClr>
                <a:schemeClr val="dk2"/>
              </a:buClr>
            </a:pPr>
            <a:r>
              <a:rPr lang="en-GB" sz="1800" dirty="0">
                <a:solidFill>
                  <a:schemeClr val="dk2"/>
                </a:solidFill>
              </a:rPr>
              <a:t>E.g. “Bob’s in the ‘To:’ field. Is this message really being sent to Bob?”</a:t>
            </a:r>
          </a:p>
          <a:p>
            <a:pPr marL="914400" lvl="1" indent="-228600" rtl="0">
              <a:lnSpc>
                <a:spcPct val="115000"/>
              </a:lnSpc>
              <a:spcBef>
                <a:spcPts val="0"/>
              </a:spcBef>
              <a:spcAft>
                <a:spcPts val="1600"/>
              </a:spcAft>
              <a:buClr>
                <a:schemeClr val="dk2"/>
              </a:buClr>
            </a:pPr>
            <a:r>
              <a:rPr lang="en-GB" sz="1800" dirty="0">
                <a:solidFill>
                  <a:schemeClr val="dk2"/>
                </a:solidFill>
              </a:rPr>
              <a:t>Application could show “green locks” or “green borders”, but can’t be trusted.</a:t>
            </a:r>
          </a:p>
        </p:txBody>
      </p:sp>
      <p:sp>
        <p:nvSpPr>
          <p:cNvPr id="205" name="Shape 205"/>
          <p:cNvSpPr/>
          <p:nvPr/>
        </p:nvSpPr>
        <p:spPr>
          <a:xfrm>
            <a:off x="5794775" y="2457550"/>
            <a:ext cx="1537500" cy="378300"/>
          </a:xfrm>
          <a:prstGeom prst="rect">
            <a:avLst/>
          </a:prstGeom>
          <a:solidFill>
            <a:srgbClr val="D9EAD3">
              <a:alpha val="380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a:off x="6181150" y="1499675"/>
            <a:ext cx="1054500" cy="321900"/>
          </a:xfrm>
          <a:prstGeom prst="rect">
            <a:avLst/>
          </a:prstGeom>
          <a:solidFill>
            <a:srgbClr val="D9EAD3">
              <a:alpha val="380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txBox="1"/>
          <p:nvPr/>
        </p:nvSpPr>
        <p:spPr>
          <a:xfrm>
            <a:off x="417779" y="3602351"/>
            <a:ext cx="5449200" cy="1130100"/>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spcAft>
                <a:spcPts val="1600"/>
              </a:spcAft>
              <a:buClr>
                <a:schemeClr val="dk2"/>
              </a:buClr>
              <a:buSzPct val="100000"/>
            </a:pPr>
            <a:r>
              <a:rPr lang="en-GB" sz="1800" dirty="0">
                <a:solidFill>
                  <a:schemeClr val="dk2"/>
                </a:solidFill>
              </a:rPr>
              <a:t>Beeswax could change the page to add indicators, but the app controls the window.</a:t>
            </a:r>
          </a:p>
        </p:txBody>
      </p:sp>
      <p:grpSp>
        <p:nvGrpSpPr>
          <p:cNvPr id="208" name="Shape 208"/>
          <p:cNvGrpSpPr/>
          <p:nvPr/>
        </p:nvGrpSpPr>
        <p:grpSpPr>
          <a:xfrm>
            <a:off x="7332280" y="1501760"/>
            <a:ext cx="266239" cy="343117"/>
            <a:chOff x="5771350" y="2905800"/>
            <a:chExt cx="909600" cy="934925"/>
          </a:xfrm>
        </p:grpSpPr>
        <p:sp>
          <p:nvSpPr>
            <p:cNvPr id="209" name="Shape 209"/>
            <p:cNvSpPr/>
            <p:nvPr/>
          </p:nvSpPr>
          <p:spPr>
            <a:xfrm>
              <a:off x="5845450" y="2905800"/>
              <a:ext cx="761400" cy="761400"/>
            </a:xfrm>
            <a:prstGeom prst="blockArc">
              <a:avLst>
                <a:gd name="adj1" fmla="val 9602919"/>
                <a:gd name="adj2" fmla="val 2247258"/>
                <a:gd name="adj3" fmla="val 2270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0" name="Shape 210"/>
            <p:cNvSpPr/>
            <p:nvPr/>
          </p:nvSpPr>
          <p:spPr>
            <a:xfrm>
              <a:off x="5771350" y="3268025"/>
              <a:ext cx="909600" cy="572700"/>
            </a:xfrm>
            <a:prstGeom prst="rect">
              <a:avLst/>
            </a:prstGeom>
            <a:solidFill>
              <a:srgbClr val="B6D7A8"/>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1" name="Shape 211"/>
          <p:cNvGrpSpPr/>
          <p:nvPr/>
        </p:nvGrpSpPr>
        <p:grpSpPr>
          <a:xfrm>
            <a:off x="7447055" y="2487835"/>
            <a:ext cx="266239" cy="343117"/>
            <a:chOff x="5771350" y="2905800"/>
            <a:chExt cx="909600" cy="934925"/>
          </a:xfrm>
        </p:grpSpPr>
        <p:sp>
          <p:nvSpPr>
            <p:cNvPr id="212" name="Shape 212"/>
            <p:cNvSpPr/>
            <p:nvPr/>
          </p:nvSpPr>
          <p:spPr>
            <a:xfrm>
              <a:off x="5845450" y="2905800"/>
              <a:ext cx="761400" cy="761400"/>
            </a:xfrm>
            <a:prstGeom prst="blockArc">
              <a:avLst>
                <a:gd name="adj1" fmla="val 9602919"/>
                <a:gd name="adj2" fmla="val 2247258"/>
                <a:gd name="adj3" fmla="val 2270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3" name="Shape 213"/>
            <p:cNvSpPr/>
            <p:nvPr/>
          </p:nvSpPr>
          <p:spPr>
            <a:xfrm>
              <a:off x="5771350" y="3268025"/>
              <a:ext cx="909600" cy="572700"/>
            </a:xfrm>
            <a:prstGeom prst="rect">
              <a:avLst/>
            </a:prstGeom>
            <a:solidFill>
              <a:srgbClr val="B6D7A8"/>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14" name="Shape 214"/>
          <p:cNvSpPr/>
          <p:nvPr/>
        </p:nvSpPr>
        <p:spPr>
          <a:xfrm>
            <a:off x="7362825" y="2470237"/>
            <a:ext cx="434700" cy="378300"/>
          </a:xfrm>
          <a:prstGeom prst="mathMultiply">
            <a:avLst>
              <a:gd name="adj1" fmla="val 2352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p:nvPr/>
        </p:nvSpPr>
        <p:spPr>
          <a:xfrm>
            <a:off x="7248050" y="1484175"/>
            <a:ext cx="434700" cy="378300"/>
          </a:xfrm>
          <a:prstGeom prst="mathMultiply">
            <a:avLst>
              <a:gd name="adj1" fmla="val 2352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13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par>
                                <p:cTn id="8" presetID="10" presetClass="entr" presetSubtype="0" fill="hold" nodeType="with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1000"/>
                                        <p:tgtEl>
                                          <p:spTgt spid="206"/>
                                        </p:tgtEl>
                                      </p:cBhvr>
                                    </p:animEffect>
                                  </p:childTnLst>
                                </p:cTn>
                              </p:par>
                              <p:par>
                                <p:cTn id="11" presetID="10" presetClass="entr" presetSubtype="0"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Effect transition="in" filter="fade">
                                      <p:cBhvr>
                                        <p:cTn id="13" dur="1000"/>
                                        <p:tgtEl>
                                          <p:spTgt spid="2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7"/>
                                        </p:tgtEl>
                                        <p:attrNameLst>
                                          <p:attrName>style.visibility</p:attrName>
                                        </p:attrNameLst>
                                      </p:cBhvr>
                                      <p:to>
                                        <p:strVal val="visible"/>
                                      </p:to>
                                    </p:set>
                                    <p:animEffect transition="in" filter="fade">
                                      <p:cBhvr>
                                        <p:cTn id="18" dur="1000"/>
                                        <p:tgtEl>
                                          <p:spTgt spid="207"/>
                                        </p:tgtEl>
                                      </p:cBhvr>
                                    </p:animEffect>
                                  </p:childTnLst>
                                </p:cTn>
                              </p:par>
                              <p:par>
                                <p:cTn id="19" presetID="10" presetClass="entr" presetSubtype="0" fill="hold" nodeType="withEffect">
                                  <p:stCondLst>
                                    <p:cond delay="0"/>
                                  </p:stCondLst>
                                  <p:childTnLst>
                                    <p:set>
                                      <p:cBhvr>
                                        <p:cTn id="20" dur="1" fill="hold">
                                          <p:stCondLst>
                                            <p:cond delay="0"/>
                                          </p:stCondLst>
                                        </p:cTn>
                                        <p:tgtEl>
                                          <p:spTgt spid="211"/>
                                        </p:tgtEl>
                                        <p:attrNameLst>
                                          <p:attrName>style.visibility</p:attrName>
                                        </p:attrNameLst>
                                      </p:cBhvr>
                                      <p:to>
                                        <p:strVal val="visible"/>
                                      </p:to>
                                    </p:set>
                                    <p:animEffect transition="in" filter="fade">
                                      <p:cBhvr>
                                        <p:cTn id="21" dur="1000"/>
                                        <p:tgtEl>
                                          <p:spTgt spid="211"/>
                                        </p:tgtEl>
                                      </p:cBhvr>
                                    </p:animEffect>
                                  </p:childTnLst>
                                </p:cTn>
                              </p:par>
                              <p:par>
                                <p:cTn id="22" presetID="10" presetClass="entr" presetSubtype="0" fill="hold" nodeType="with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fade">
                                      <p:cBhvr>
                                        <p:cTn id="24" dur="1000"/>
                                        <p:tgtEl>
                                          <p:spTgt spid="2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4"/>
                                        </p:tgtEl>
                                        <p:attrNameLst>
                                          <p:attrName>style.visibility</p:attrName>
                                        </p:attrNameLst>
                                      </p:cBhvr>
                                      <p:to>
                                        <p:strVal val="visible"/>
                                      </p:to>
                                    </p:set>
                                    <p:animEffect transition="in" filter="fade">
                                      <p:cBhvr>
                                        <p:cTn id="29" dur="1000"/>
                                        <p:tgtEl>
                                          <p:spTgt spid="214"/>
                                        </p:tgtEl>
                                      </p:cBhvr>
                                    </p:animEffect>
                                  </p:childTnLst>
                                </p:cTn>
                              </p:par>
                              <p:par>
                                <p:cTn id="30" presetID="10" presetClass="entr" presetSubtype="0" fill="hold" nodeType="withEffect">
                                  <p:stCondLst>
                                    <p:cond delay="0"/>
                                  </p:stCondLst>
                                  <p:childTnLst>
                                    <p:set>
                                      <p:cBhvr>
                                        <p:cTn id="31" dur="1" fill="hold">
                                          <p:stCondLst>
                                            <p:cond delay="0"/>
                                          </p:stCondLst>
                                        </p:cTn>
                                        <p:tgtEl>
                                          <p:spTgt spid="215"/>
                                        </p:tgtEl>
                                        <p:attrNameLst>
                                          <p:attrName>style.visibility</p:attrName>
                                        </p:attrNameLst>
                                      </p:cBhvr>
                                      <p:to>
                                        <p:strVal val="visible"/>
                                      </p:to>
                                    </p:set>
                                    <p:animEffect transition="in" filter="fade">
                                      <p:cBhvr>
                                        <p:cTn id="32"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Beeswax Privacy Indicator</a:t>
            </a:r>
          </a:p>
        </p:txBody>
      </p:sp>
      <p:sp>
        <p:nvSpPr>
          <p:cNvPr id="221" name="Shape 221"/>
          <p:cNvSpPr txBox="1">
            <a:spLocks noGrp="1"/>
          </p:cNvSpPr>
          <p:nvPr>
            <p:ph type="body" idx="1"/>
          </p:nvPr>
        </p:nvSpPr>
        <p:spPr>
          <a:xfrm>
            <a:off x="311700" y="1152475"/>
            <a:ext cx="8520600" cy="1437300"/>
          </a:xfrm>
          <a:prstGeom prst="rect">
            <a:avLst/>
          </a:prstGeom>
        </p:spPr>
        <p:txBody>
          <a:bodyPr lIns="91425" tIns="91425" rIns="91425" bIns="91425" anchor="t" anchorCtr="0">
            <a:noAutofit/>
          </a:bodyPr>
          <a:lstStyle/>
          <a:p>
            <a:pPr marL="457200" lvl="0" indent="-228600" rtl="0">
              <a:spcBef>
                <a:spcPts val="0"/>
              </a:spcBef>
            </a:pPr>
            <a:r>
              <a:rPr lang="en-GB"/>
              <a:t>We add an indicator of privacy in an </a:t>
            </a:r>
            <a:r>
              <a:rPr lang="en-GB" i="1" u="sng"/>
              <a:t>unspoofable</a:t>
            </a:r>
            <a:r>
              <a:rPr lang="en-GB"/>
              <a:t> region of the tab</a:t>
            </a:r>
          </a:p>
        </p:txBody>
      </p:sp>
      <p:pic>
        <p:nvPicPr>
          <p:cNvPr id="222" name="Shape 222"/>
          <p:cNvPicPr preferRelativeResize="0"/>
          <p:nvPr/>
        </p:nvPicPr>
        <p:blipFill>
          <a:blip r:embed="rId3">
            <a:alphaModFix/>
          </a:blip>
          <a:stretch>
            <a:fillRect/>
          </a:stretch>
        </p:blipFill>
        <p:spPr>
          <a:xfrm>
            <a:off x="4186851" y="1568081"/>
            <a:ext cx="3720706" cy="1300200"/>
          </a:xfrm>
          <a:prstGeom prst="rect">
            <a:avLst/>
          </a:prstGeom>
          <a:noFill/>
          <a:ln>
            <a:noFill/>
          </a:ln>
        </p:spPr>
      </p:pic>
      <p:sp>
        <p:nvSpPr>
          <p:cNvPr id="223" name="Shape 223"/>
          <p:cNvSpPr/>
          <p:nvPr/>
        </p:nvSpPr>
        <p:spPr>
          <a:xfrm>
            <a:off x="6383100" y="1835250"/>
            <a:ext cx="756600" cy="611700"/>
          </a:xfrm>
          <a:prstGeom prst="rect">
            <a:avLst/>
          </a:prstGeom>
          <a:noFill/>
          <a:ln w="28575"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24" name="Shape 224"/>
          <p:cNvGrpSpPr/>
          <p:nvPr/>
        </p:nvGrpSpPr>
        <p:grpSpPr>
          <a:xfrm>
            <a:off x="6854805" y="1664748"/>
            <a:ext cx="266239" cy="343117"/>
            <a:chOff x="5771350" y="2905800"/>
            <a:chExt cx="909600" cy="934925"/>
          </a:xfrm>
        </p:grpSpPr>
        <p:sp>
          <p:nvSpPr>
            <p:cNvPr id="225" name="Shape 225"/>
            <p:cNvSpPr/>
            <p:nvPr/>
          </p:nvSpPr>
          <p:spPr>
            <a:xfrm>
              <a:off x="5845450" y="2905800"/>
              <a:ext cx="761400" cy="761400"/>
            </a:xfrm>
            <a:prstGeom prst="blockArc">
              <a:avLst>
                <a:gd name="adj1" fmla="val 9602919"/>
                <a:gd name="adj2" fmla="val 2247258"/>
                <a:gd name="adj3" fmla="val 22701"/>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5771350" y="3268025"/>
              <a:ext cx="909600" cy="572700"/>
            </a:xfrm>
            <a:prstGeom prst="rect">
              <a:avLst/>
            </a:prstGeom>
            <a:solidFill>
              <a:srgbClr val="B6D7A8"/>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27" name="Shape 227"/>
          <p:cNvGrpSpPr/>
          <p:nvPr/>
        </p:nvGrpSpPr>
        <p:grpSpPr>
          <a:xfrm>
            <a:off x="4905262" y="2760874"/>
            <a:ext cx="2638448" cy="1808000"/>
            <a:chOff x="5972575" y="615024"/>
            <a:chExt cx="2638448" cy="1808000"/>
          </a:xfrm>
        </p:grpSpPr>
        <p:pic>
          <p:nvPicPr>
            <p:cNvPr id="228" name="Shape 228"/>
            <p:cNvPicPr preferRelativeResize="0"/>
            <p:nvPr/>
          </p:nvPicPr>
          <p:blipFill>
            <a:blip r:embed="rId4">
              <a:alphaModFix/>
            </a:blip>
            <a:stretch>
              <a:fillRect/>
            </a:stretch>
          </p:blipFill>
          <p:spPr>
            <a:xfrm>
              <a:off x="6069799" y="615024"/>
              <a:ext cx="2541224" cy="1808000"/>
            </a:xfrm>
            <a:prstGeom prst="rect">
              <a:avLst/>
            </a:prstGeom>
            <a:noFill/>
            <a:ln>
              <a:noFill/>
            </a:ln>
          </p:spPr>
        </p:pic>
        <p:sp>
          <p:nvSpPr>
            <p:cNvPr id="229" name="Shape 229"/>
            <p:cNvSpPr/>
            <p:nvPr/>
          </p:nvSpPr>
          <p:spPr>
            <a:xfrm>
              <a:off x="5972575" y="1835250"/>
              <a:ext cx="1537500" cy="378300"/>
            </a:xfrm>
            <a:prstGeom prst="rect">
              <a:avLst/>
            </a:prstGeom>
            <a:solidFill>
              <a:srgbClr val="D9EAD3">
                <a:alpha val="3808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31" name="Shape 231"/>
          <p:cNvSpPr txBox="1"/>
          <p:nvPr/>
        </p:nvSpPr>
        <p:spPr>
          <a:xfrm>
            <a:off x="429741" y="1626750"/>
            <a:ext cx="4123500" cy="8667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pPr>
            <a:r>
              <a:rPr lang="en-GB" sz="1800" dirty="0">
                <a:solidFill>
                  <a:schemeClr val="dk2"/>
                </a:solidFill>
              </a:rPr>
              <a:t>User interactions in private areas toggle the privacy indicator.</a:t>
            </a:r>
          </a:p>
        </p:txBody>
      </p:sp>
      <p:sp>
        <p:nvSpPr>
          <p:cNvPr id="232" name="Shape 232"/>
          <p:cNvSpPr txBox="1"/>
          <p:nvPr/>
        </p:nvSpPr>
        <p:spPr>
          <a:xfrm>
            <a:off x="411334" y="2806990"/>
            <a:ext cx="4876200" cy="1576200"/>
          </a:xfrm>
          <a:prstGeom prst="rect">
            <a:avLst/>
          </a:prstGeom>
          <a:noFill/>
          <a:ln>
            <a:noFill/>
          </a:ln>
        </p:spPr>
        <p:txBody>
          <a:bodyPr lIns="91425" tIns="91425" rIns="91425" bIns="91425" anchor="ctr" anchorCtr="0">
            <a:noAutofit/>
          </a:bodyPr>
          <a:lstStyle/>
          <a:p>
            <a:pPr marL="457200" marR="0" lvl="0" indent="-342900" algn="l" rtl="0">
              <a:lnSpc>
                <a:spcPct val="115000"/>
              </a:lnSpc>
              <a:spcBef>
                <a:spcPts val="0"/>
              </a:spcBef>
              <a:spcAft>
                <a:spcPts val="1600"/>
              </a:spcAft>
              <a:buClr>
                <a:schemeClr val="dk2"/>
              </a:buClr>
              <a:buSzPct val="100000"/>
              <a:buFont typeface="Arial"/>
            </a:pPr>
            <a:r>
              <a:rPr lang="en-GB" sz="1800" dirty="0">
                <a:solidFill>
                  <a:schemeClr val="dk2"/>
                </a:solidFill>
              </a:rPr>
              <a:t>Tells if DOM region of interest is private</a:t>
            </a:r>
          </a:p>
          <a:p>
            <a:pPr marL="914400" marR="0" lvl="1" indent="-228600" algn="l" rtl="0">
              <a:lnSpc>
                <a:spcPct val="115000"/>
              </a:lnSpc>
              <a:spcBef>
                <a:spcPts val="0"/>
              </a:spcBef>
              <a:spcAft>
                <a:spcPts val="1600"/>
              </a:spcAft>
              <a:buClr>
                <a:schemeClr val="dk2"/>
              </a:buClr>
            </a:pPr>
            <a:r>
              <a:rPr lang="en-GB" sz="1800" dirty="0">
                <a:solidFill>
                  <a:schemeClr val="dk2"/>
                </a:solidFill>
              </a:rPr>
              <a:t>Content is hidden from the app</a:t>
            </a:r>
          </a:p>
          <a:p>
            <a:pPr marL="914400" lvl="1" indent="-228600" rtl="0">
              <a:lnSpc>
                <a:spcPct val="115000"/>
              </a:lnSpc>
              <a:spcBef>
                <a:spcPts val="0"/>
              </a:spcBef>
              <a:spcAft>
                <a:spcPts val="1600"/>
              </a:spcAft>
              <a:buClr>
                <a:schemeClr val="dk2"/>
              </a:buClr>
            </a:pPr>
            <a:r>
              <a:rPr lang="en-GB" sz="1800" dirty="0">
                <a:solidFill>
                  <a:schemeClr val="dk2"/>
                </a:solidFill>
              </a:rPr>
              <a:t>Events locked* to region</a:t>
            </a:r>
            <a:br>
              <a:rPr lang="en-GB" dirty="0">
                <a:solidFill>
                  <a:schemeClr val="dk2"/>
                </a:solidFill>
              </a:rPr>
            </a:br>
            <a:endParaRPr lang="en-GB" dirty="0">
              <a:solidFill>
                <a:schemeClr val="dk2"/>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14</a:t>
            </a:fld>
            <a:endParaRPr lang="en-GB"/>
          </a:p>
        </p:txBody>
      </p:sp>
      <p:cxnSp>
        <p:nvCxnSpPr>
          <p:cNvPr id="4" name="Elbow Connector 3"/>
          <p:cNvCxnSpPr>
            <a:stCxn id="229" idx="3"/>
          </p:cNvCxnSpPr>
          <p:nvPr/>
        </p:nvCxnSpPr>
        <p:spPr>
          <a:xfrm flipV="1">
            <a:off x="6442762" y="2446950"/>
            <a:ext cx="318638" cy="1723300"/>
          </a:xfrm>
          <a:prstGeom prst="bentConnector2">
            <a:avLst/>
          </a:prstGeom>
          <a:ln>
            <a:solidFill>
              <a:srgbClr val="00FF00"/>
            </a:solidFill>
            <a:tailEnd type="triangle"/>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6852802" y="3135450"/>
            <a:ext cx="1935145" cy="646331"/>
          </a:xfrm>
          <a:prstGeom prst="rect">
            <a:avLst/>
          </a:prstGeom>
          <a:noFill/>
        </p:spPr>
        <p:txBody>
          <a:bodyPr wrap="none" rtlCol="0">
            <a:spAutoFit/>
          </a:bodyPr>
          <a:lstStyle/>
          <a:p>
            <a:r>
              <a:rPr lang="en-US" sz="1800" dirty="0"/>
              <a:t>User kb + mouse</a:t>
            </a:r>
          </a:p>
          <a:p>
            <a:r>
              <a:rPr lang="en-US" sz="1800" dirty="0"/>
              <a:t>Interactions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1000"/>
                                        <p:tgtEl>
                                          <p:spTgt spid="224"/>
                                        </p:tgtEl>
                                      </p:cBhvr>
                                    </p:animEffect>
                                  </p:childTnLst>
                                </p:cTn>
                              </p:par>
                              <p:par>
                                <p:cTn id="11" presetID="10" presetClass="entr" presetSubtype="0" fill="hold" nodeType="withEffect">
                                  <p:stCondLst>
                                    <p:cond delay="0"/>
                                  </p:stCondLst>
                                  <p:childTnLst>
                                    <p:set>
                                      <p:cBhvr>
                                        <p:cTn id="12" dur="1" fill="hold">
                                          <p:stCondLst>
                                            <p:cond delay="0"/>
                                          </p:stCondLst>
                                        </p:cTn>
                                        <p:tgtEl>
                                          <p:spTgt spid="223"/>
                                        </p:tgtEl>
                                        <p:attrNameLst>
                                          <p:attrName>style.visibility</p:attrName>
                                        </p:attrNameLst>
                                      </p:cBhvr>
                                      <p:to>
                                        <p:strVal val="visible"/>
                                      </p:to>
                                    </p:set>
                                    <p:animEffect transition="in" filter="fade">
                                      <p:cBhvr>
                                        <p:cTn id="13" dur="1000"/>
                                        <p:tgtEl>
                                          <p:spTgt spid="22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
                                        </p:tgtEl>
                                        <p:attrNameLst>
                                          <p:attrName>style.visibility</p:attrName>
                                        </p:attrNameLst>
                                      </p:cBhvr>
                                      <p:to>
                                        <p:strVal val="visible"/>
                                      </p:to>
                                    </p:set>
                                    <p:animEffect transition="in" filter="fade">
                                      <p:cBhvr>
                                        <p:cTn id="2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537571" y="638724"/>
            <a:ext cx="2684998" cy="2474276"/>
          </a:xfrm>
          <a:prstGeom prst="rect">
            <a:avLst/>
          </a:prstGeom>
        </p:spPr>
      </p:pic>
      <p:pic>
        <p:nvPicPr>
          <p:cNvPr id="244" name="Shape 244"/>
          <p:cNvPicPr preferRelativeResize="0"/>
          <p:nvPr/>
        </p:nvPicPr>
        <p:blipFill>
          <a:blip r:embed="rId4">
            <a:alphaModFix/>
          </a:blip>
          <a:stretch>
            <a:fillRect/>
          </a:stretch>
        </p:blipFill>
        <p:spPr>
          <a:xfrm>
            <a:off x="4180711" y="584823"/>
            <a:ext cx="1681124" cy="1793375"/>
          </a:xfrm>
          <a:prstGeom prst="rect">
            <a:avLst/>
          </a:prstGeom>
          <a:noFill/>
          <a:ln>
            <a:noFill/>
          </a:ln>
        </p:spPr>
      </p:pic>
      <p:sp>
        <p:nvSpPr>
          <p:cNvPr id="245" name="Shape 245"/>
          <p:cNvSpPr txBox="1"/>
          <p:nvPr/>
        </p:nvSpPr>
        <p:spPr>
          <a:xfrm>
            <a:off x="648175" y="1118562"/>
            <a:ext cx="2310300" cy="8784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246" name="Shape 246"/>
          <p:cNvSpPr txBox="1"/>
          <p:nvPr/>
        </p:nvSpPr>
        <p:spPr>
          <a:xfrm>
            <a:off x="648175" y="2439187"/>
            <a:ext cx="23103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247" name="Shape 247"/>
          <p:cNvSpPr txBox="1"/>
          <p:nvPr/>
        </p:nvSpPr>
        <p:spPr>
          <a:xfrm>
            <a:off x="648175" y="2071808"/>
            <a:ext cx="23103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248" name="Shape 248"/>
          <p:cNvSpPr txBox="1"/>
          <p:nvPr/>
        </p:nvSpPr>
        <p:spPr>
          <a:xfrm>
            <a:off x="648175" y="31875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grpSp>
        <p:nvGrpSpPr>
          <p:cNvPr id="249" name="Shape 249"/>
          <p:cNvGrpSpPr/>
          <p:nvPr/>
        </p:nvGrpSpPr>
        <p:grpSpPr>
          <a:xfrm>
            <a:off x="820750" y="3875950"/>
            <a:ext cx="2113330" cy="440400"/>
            <a:chOff x="5392896" y="4104550"/>
            <a:chExt cx="1834328" cy="440400"/>
          </a:xfrm>
        </p:grpSpPr>
        <p:sp>
          <p:nvSpPr>
            <p:cNvPr id="250" name="Shape 250"/>
            <p:cNvSpPr txBox="1"/>
            <p:nvPr/>
          </p:nvSpPr>
          <p:spPr>
            <a:xfrm>
              <a:off x="5392896" y="4220650"/>
              <a:ext cx="188400" cy="2082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400">
                <a:latin typeface="Helvetica Neue"/>
                <a:ea typeface="Helvetica Neue"/>
                <a:cs typeface="Helvetica Neue"/>
                <a:sym typeface="Helvetica Neue"/>
              </a:endParaRPr>
            </a:p>
          </p:txBody>
        </p:sp>
        <p:sp>
          <p:nvSpPr>
            <p:cNvPr id="251" name="Shape 251"/>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Must be in TCB</a:t>
              </a:r>
            </a:p>
          </p:txBody>
        </p:sp>
      </p:grpSp>
      <p:sp>
        <p:nvSpPr>
          <p:cNvPr id="252" name="Shape 252"/>
          <p:cNvSpPr txBox="1"/>
          <p:nvPr/>
        </p:nvSpPr>
        <p:spPr>
          <a:xfrm>
            <a:off x="1037650" y="1625050"/>
            <a:ext cx="17901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grpSp>
        <p:nvGrpSpPr>
          <p:cNvPr id="253" name="Shape 253"/>
          <p:cNvGrpSpPr/>
          <p:nvPr/>
        </p:nvGrpSpPr>
        <p:grpSpPr>
          <a:xfrm>
            <a:off x="820750" y="4316350"/>
            <a:ext cx="2113330" cy="440400"/>
            <a:chOff x="5392896" y="4104550"/>
            <a:chExt cx="1834328" cy="440400"/>
          </a:xfrm>
        </p:grpSpPr>
        <p:sp>
          <p:nvSpPr>
            <p:cNvPr id="254" name="Shape 254"/>
            <p:cNvSpPr txBox="1"/>
            <p:nvPr/>
          </p:nvSpPr>
          <p:spPr>
            <a:xfrm>
              <a:off x="5392896" y="4220650"/>
              <a:ext cx="188400" cy="2082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400">
                <a:latin typeface="Helvetica Neue"/>
                <a:ea typeface="Helvetica Neue"/>
                <a:cs typeface="Helvetica Neue"/>
                <a:sym typeface="Helvetica Neue"/>
              </a:endParaRPr>
            </a:p>
          </p:txBody>
        </p:sp>
        <p:sp>
          <p:nvSpPr>
            <p:cNvPr id="255" name="Shape 255"/>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Needs no trust</a:t>
              </a:r>
            </a:p>
          </p:txBody>
        </p:sp>
      </p:grpSp>
      <p:sp>
        <p:nvSpPr>
          <p:cNvPr id="256" name="Shape 256"/>
          <p:cNvSpPr txBox="1"/>
          <p:nvPr/>
        </p:nvSpPr>
        <p:spPr>
          <a:xfrm>
            <a:off x="3866125" y="1118562"/>
            <a:ext cx="2310300" cy="8784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257" name="Shape 257"/>
          <p:cNvSpPr txBox="1"/>
          <p:nvPr/>
        </p:nvSpPr>
        <p:spPr>
          <a:xfrm>
            <a:off x="3866125" y="2439187"/>
            <a:ext cx="23103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258" name="Shape 258"/>
          <p:cNvSpPr txBox="1"/>
          <p:nvPr/>
        </p:nvSpPr>
        <p:spPr>
          <a:xfrm>
            <a:off x="3866125" y="2071808"/>
            <a:ext cx="23103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259" name="Shape 259"/>
          <p:cNvSpPr txBox="1"/>
          <p:nvPr/>
        </p:nvSpPr>
        <p:spPr>
          <a:xfrm>
            <a:off x="648175" y="3554950"/>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Runtime / APIs</a:t>
            </a:r>
          </a:p>
        </p:txBody>
      </p:sp>
      <p:sp>
        <p:nvSpPr>
          <p:cNvPr id="260" name="Shape 260"/>
          <p:cNvSpPr txBox="1"/>
          <p:nvPr/>
        </p:nvSpPr>
        <p:spPr>
          <a:xfrm>
            <a:off x="4255600" y="1625050"/>
            <a:ext cx="17901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sp>
        <p:nvSpPr>
          <p:cNvPr id="261" name="Shape 261"/>
          <p:cNvSpPr txBox="1"/>
          <p:nvPr/>
        </p:nvSpPr>
        <p:spPr>
          <a:xfrm>
            <a:off x="6241150" y="853914"/>
            <a:ext cx="2610300" cy="2904375"/>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GB" sz="1800" dirty="0"/>
              <a:t>Keys/plaintext are unavailable to the application</a:t>
            </a:r>
          </a:p>
          <a:p>
            <a:pPr lvl="0" rtl="0">
              <a:spcBef>
                <a:spcPts val="0"/>
              </a:spcBef>
              <a:buNone/>
            </a:pPr>
            <a:endParaRPr sz="1800" dirty="0"/>
          </a:p>
          <a:p>
            <a:pPr marL="457200" lvl="0" indent="-228600" rtl="0">
              <a:spcBef>
                <a:spcPts val="0"/>
              </a:spcBef>
              <a:buChar char="●"/>
            </a:pPr>
            <a:r>
              <a:rPr lang="en-GB" sz="1800" dirty="0"/>
              <a:t>P.I. indicates where events and text go.</a:t>
            </a:r>
          </a:p>
          <a:p>
            <a:pPr marL="457200" lvl="0" indent="-228600" rtl="0">
              <a:spcBef>
                <a:spcPts val="0"/>
              </a:spcBef>
              <a:buChar char="●"/>
            </a:pPr>
            <a:endParaRPr lang="en-GB" sz="1800" dirty="0"/>
          </a:p>
          <a:p>
            <a:pPr marL="457200" lvl="0" indent="-228600" rtl="0">
              <a:spcBef>
                <a:spcPts val="0"/>
              </a:spcBef>
              <a:buChar char="●"/>
            </a:pPr>
            <a:r>
              <a:rPr lang="en-GB" sz="1800" dirty="0"/>
              <a:t>In TCB: Beeswax YES, Apps: NO</a:t>
            </a:r>
          </a:p>
        </p:txBody>
      </p:sp>
      <p:sp>
        <p:nvSpPr>
          <p:cNvPr id="262" name="Shape 262"/>
          <p:cNvSpPr txBox="1"/>
          <p:nvPr/>
        </p:nvSpPr>
        <p:spPr>
          <a:xfrm>
            <a:off x="648175" y="28274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 Viewer</a:t>
            </a:r>
          </a:p>
        </p:txBody>
      </p:sp>
      <p:cxnSp>
        <p:nvCxnSpPr>
          <p:cNvPr id="263" name="Shape 263"/>
          <p:cNvCxnSpPr>
            <a:stCxn id="264" idx="3"/>
            <a:endCxn id="262" idx="0"/>
          </p:cNvCxnSpPr>
          <p:nvPr/>
        </p:nvCxnSpPr>
        <p:spPr>
          <a:xfrm>
            <a:off x="2827750" y="1324687"/>
            <a:ext cx="584475" cy="1502788"/>
          </a:xfrm>
          <a:prstGeom prst="bentConnector2">
            <a:avLst/>
          </a:prstGeom>
          <a:noFill/>
          <a:ln w="19050" cap="flat" cmpd="sng">
            <a:solidFill>
              <a:schemeClr val="dk2"/>
            </a:solidFill>
            <a:prstDash val="solid"/>
            <a:round/>
            <a:headEnd type="none" w="lg" len="lg"/>
            <a:tailEnd type="none" w="lg" len="lg"/>
          </a:ln>
        </p:spPr>
      </p:cxnSp>
      <p:cxnSp>
        <p:nvCxnSpPr>
          <p:cNvPr id="265" name="Shape 265"/>
          <p:cNvCxnSpPr>
            <a:stCxn id="266" idx="1"/>
            <a:endCxn id="262" idx="0"/>
          </p:cNvCxnSpPr>
          <p:nvPr/>
        </p:nvCxnSpPr>
        <p:spPr>
          <a:xfrm rot="10800000" flipV="1">
            <a:off x="3412226" y="1324687"/>
            <a:ext cx="843375" cy="1502788"/>
          </a:xfrm>
          <a:prstGeom prst="bentConnector2">
            <a:avLst/>
          </a:prstGeom>
          <a:noFill/>
          <a:ln w="19050" cap="flat" cmpd="sng">
            <a:solidFill>
              <a:schemeClr val="dk2"/>
            </a:solidFill>
            <a:prstDash val="solid"/>
            <a:round/>
            <a:headEnd type="none" w="lg" len="lg"/>
            <a:tailEnd type="none" w="lg" len="lg"/>
          </a:ln>
        </p:spPr>
      </p:cxnSp>
      <p:sp>
        <p:nvSpPr>
          <p:cNvPr id="266" name="Shape 266"/>
          <p:cNvSpPr txBox="1"/>
          <p:nvPr/>
        </p:nvSpPr>
        <p:spPr>
          <a:xfrm>
            <a:off x="4255600" y="1178287"/>
            <a:ext cx="17901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Plaintext (</a:t>
            </a:r>
            <a:r>
              <a:rPr lang="en-GB" sz="1800" dirty="0" err="1">
                <a:latin typeface="Helvetica Neue"/>
                <a:ea typeface="Helvetica Neue"/>
                <a:cs typeface="Helvetica Neue"/>
                <a:sym typeface="Helvetica Neue"/>
              </a:rPr>
              <a:t>isol</a:t>
            </a:r>
            <a:r>
              <a:rPr lang="en-GB" sz="1800" dirty="0">
                <a:latin typeface="Helvetica Neue"/>
                <a:ea typeface="Helvetica Neue"/>
                <a:cs typeface="Helvetica Neue"/>
                <a:sym typeface="Helvetica Neue"/>
              </a:rPr>
              <a:t>.)</a:t>
            </a:r>
          </a:p>
        </p:txBody>
      </p:sp>
      <p:sp>
        <p:nvSpPr>
          <p:cNvPr id="264" name="Shape 264"/>
          <p:cNvSpPr txBox="1"/>
          <p:nvPr/>
        </p:nvSpPr>
        <p:spPr>
          <a:xfrm>
            <a:off x="1037650" y="1178287"/>
            <a:ext cx="1790100" cy="2928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Plaintext (</a:t>
            </a:r>
            <a:r>
              <a:rPr lang="en-GB" sz="1800" dirty="0" err="1">
                <a:latin typeface="Helvetica Neue"/>
                <a:ea typeface="Helvetica Neue"/>
                <a:cs typeface="Helvetica Neue"/>
                <a:sym typeface="Helvetica Neue"/>
              </a:rPr>
              <a:t>isol</a:t>
            </a:r>
            <a:r>
              <a:rPr lang="en-GB" sz="1800" dirty="0">
                <a:latin typeface="Helvetica Neue"/>
                <a:ea typeface="Helvetica Neue"/>
                <a:cs typeface="Helvetica Neue"/>
                <a:sym typeface="Helvetica Neue"/>
              </a:rPr>
              <a: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Split Functionality: Platform and App</a:t>
            </a:r>
          </a:p>
        </p:txBody>
      </p:sp>
      <p:pic>
        <p:nvPicPr>
          <p:cNvPr id="272" name="Shape 272"/>
          <p:cNvPicPr preferRelativeResize="0"/>
          <p:nvPr/>
        </p:nvPicPr>
        <p:blipFill>
          <a:blip r:embed="rId3">
            <a:alphaModFix/>
          </a:blip>
          <a:stretch>
            <a:fillRect/>
          </a:stretch>
        </p:blipFill>
        <p:spPr>
          <a:xfrm>
            <a:off x="935478" y="1719128"/>
            <a:ext cx="3637975" cy="2588325"/>
          </a:xfrm>
          <a:prstGeom prst="rect">
            <a:avLst/>
          </a:prstGeom>
          <a:noFill/>
          <a:ln>
            <a:noFill/>
          </a:ln>
        </p:spPr>
      </p:pic>
      <p:sp>
        <p:nvSpPr>
          <p:cNvPr id="273" name="Shape 273"/>
          <p:cNvSpPr txBox="1"/>
          <p:nvPr/>
        </p:nvSpPr>
        <p:spPr>
          <a:xfrm>
            <a:off x="5459325" y="2118750"/>
            <a:ext cx="2907900" cy="1049400"/>
          </a:xfrm>
          <a:prstGeom prst="rect">
            <a:avLst/>
          </a:prstGeom>
          <a:solidFill>
            <a:srgbClr val="D9EAD3"/>
          </a:solidFill>
          <a:ln>
            <a:noFill/>
          </a:ln>
        </p:spPr>
        <p:txBody>
          <a:bodyPr lIns="91425" tIns="91425" rIns="91425" bIns="91425" anchor="t" anchorCtr="0">
            <a:noAutofit/>
          </a:bodyPr>
          <a:lstStyle/>
          <a:p>
            <a:pPr lvl="0">
              <a:spcBef>
                <a:spcPts val="0"/>
              </a:spcBef>
              <a:buNone/>
            </a:pPr>
            <a:r>
              <a:rPr lang="en-GB"/>
              <a:t>Application provides functionality and takes care of sharing. Intention: “User wants to write a message to Bob+Carl”</a:t>
            </a:r>
          </a:p>
        </p:txBody>
      </p:sp>
      <p:cxnSp>
        <p:nvCxnSpPr>
          <p:cNvPr id="274" name="Shape 274"/>
          <p:cNvCxnSpPr>
            <a:endCxn id="273" idx="1"/>
          </p:cNvCxnSpPr>
          <p:nvPr/>
        </p:nvCxnSpPr>
        <p:spPr>
          <a:xfrm>
            <a:off x="2891925" y="2350050"/>
            <a:ext cx="2567400" cy="293400"/>
          </a:xfrm>
          <a:prstGeom prst="bentConnector3">
            <a:avLst>
              <a:gd name="adj1" fmla="val 50000"/>
            </a:avLst>
          </a:prstGeom>
          <a:noFill/>
          <a:ln w="28575" cap="flat" cmpd="sng">
            <a:solidFill>
              <a:schemeClr val="dk2"/>
            </a:solidFill>
            <a:prstDash val="solid"/>
            <a:round/>
            <a:headEnd type="diamond" w="lg" len="lg"/>
            <a:tailEnd type="none" w="lg" len="lg"/>
          </a:ln>
        </p:spPr>
      </p:cxnSp>
      <p:cxnSp>
        <p:nvCxnSpPr>
          <p:cNvPr id="275" name="Shape 275"/>
          <p:cNvCxnSpPr>
            <a:endCxn id="276" idx="1"/>
          </p:cNvCxnSpPr>
          <p:nvPr/>
        </p:nvCxnSpPr>
        <p:spPr>
          <a:xfrm>
            <a:off x="2462625" y="2638675"/>
            <a:ext cx="2996700" cy="1398812"/>
          </a:xfrm>
          <a:prstGeom prst="bentConnector3">
            <a:avLst>
              <a:gd name="adj1" fmla="val 50000"/>
            </a:avLst>
          </a:prstGeom>
          <a:noFill/>
          <a:ln w="28575" cap="flat" cmpd="sng">
            <a:solidFill>
              <a:schemeClr val="dk2"/>
            </a:solidFill>
            <a:prstDash val="solid"/>
            <a:round/>
            <a:headEnd type="diamond" w="lg" len="lg"/>
            <a:tailEnd type="none" w="lg" len="lg"/>
          </a:ln>
        </p:spPr>
      </p:cxnSp>
      <p:sp>
        <p:nvSpPr>
          <p:cNvPr id="276" name="Shape 276"/>
          <p:cNvSpPr txBox="1"/>
          <p:nvPr/>
        </p:nvSpPr>
        <p:spPr>
          <a:xfrm>
            <a:off x="5459325" y="3274374"/>
            <a:ext cx="2907900" cy="1526225"/>
          </a:xfrm>
          <a:prstGeom prst="rect">
            <a:avLst/>
          </a:prstGeom>
          <a:solidFill>
            <a:srgbClr val="D9EAD3"/>
          </a:solidFill>
          <a:ln>
            <a:noFill/>
          </a:ln>
        </p:spPr>
        <p:txBody>
          <a:bodyPr lIns="91425" tIns="91425" rIns="91425" bIns="91425" anchor="t" anchorCtr="0">
            <a:noAutofit/>
          </a:bodyPr>
          <a:lstStyle/>
          <a:p>
            <a:pPr lvl="0">
              <a:spcBef>
                <a:spcPts val="0"/>
              </a:spcBef>
              <a:buNone/>
            </a:pPr>
            <a:r>
              <a:rPr lang="en-GB" dirty="0">
                <a:solidFill>
                  <a:schemeClr val="dk1"/>
                </a:solidFill>
              </a:rPr>
              <a:t>Platform manages keys and identities.</a:t>
            </a:r>
          </a:p>
          <a:p>
            <a:pPr lvl="0">
              <a:spcBef>
                <a:spcPts val="0"/>
              </a:spcBef>
              <a:buNone/>
            </a:pPr>
            <a:endParaRPr dirty="0">
              <a:solidFill>
                <a:schemeClr val="dk1"/>
              </a:solidFill>
            </a:endParaRPr>
          </a:p>
          <a:p>
            <a:pPr lvl="0" rtl="0">
              <a:spcBef>
                <a:spcPts val="0"/>
              </a:spcBef>
              <a:buNone/>
            </a:pPr>
            <a:r>
              <a:rPr lang="en-GB" dirty="0"/>
              <a:t>Platform establishes secure end-to-end data streams between users. (crypto).</a:t>
            </a:r>
          </a:p>
        </p:txBody>
      </p:sp>
      <p:cxnSp>
        <p:nvCxnSpPr>
          <p:cNvPr id="277" name="Shape 277"/>
          <p:cNvCxnSpPr>
            <a:endCxn id="276" idx="1"/>
          </p:cNvCxnSpPr>
          <p:nvPr/>
        </p:nvCxnSpPr>
        <p:spPr>
          <a:xfrm>
            <a:off x="2744025" y="3764275"/>
            <a:ext cx="2715300" cy="273212"/>
          </a:xfrm>
          <a:prstGeom prst="bentConnector3">
            <a:avLst>
              <a:gd name="adj1" fmla="val 44855"/>
            </a:avLst>
          </a:prstGeom>
          <a:noFill/>
          <a:ln w="28575" cap="flat" cmpd="sng">
            <a:solidFill>
              <a:schemeClr val="dk2"/>
            </a:solidFill>
            <a:prstDash val="solid"/>
            <a:round/>
            <a:headEnd type="diamond" w="lg" len="lg"/>
            <a:tailEnd type="none" w="lg" len="lg"/>
          </a:ln>
        </p:spPr>
      </p:cxnSp>
      <p:sp>
        <p:nvSpPr>
          <p:cNvPr id="278" name="Shape 278"/>
          <p:cNvSpPr txBox="1"/>
          <p:nvPr/>
        </p:nvSpPr>
        <p:spPr>
          <a:xfrm>
            <a:off x="5451225" y="1017875"/>
            <a:ext cx="2907900" cy="994800"/>
          </a:xfrm>
          <a:prstGeom prst="rect">
            <a:avLst/>
          </a:prstGeom>
          <a:solidFill>
            <a:srgbClr val="D9EAD3"/>
          </a:solidFill>
          <a:ln>
            <a:noFill/>
          </a:ln>
        </p:spPr>
        <p:txBody>
          <a:bodyPr lIns="91425" tIns="91425" rIns="91425" bIns="91425" anchor="t" anchorCtr="0">
            <a:noAutofit/>
          </a:bodyPr>
          <a:lstStyle/>
          <a:p>
            <a:pPr lvl="0" rtl="0">
              <a:spcBef>
                <a:spcPts val="0"/>
              </a:spcBef>
              <a:buNone/>
            </a:pPr>
            <a:r>
              <a:rPr lang="en-GB"/>
              <a:t>When interacting with a private area, the platform allows the user to verify true recipients of a message.</a:t>
            </a:r>
          </a:p>
        </p:txBody>
      </p:sp>
      <p:cxnSp>
        <p:nvCxnSpPr>
          <p:cNvPr id="279" name="Shape 279"/>
          <p:cNvCxnSpPr>
            <a:stCxn id="280" idx="3"/>
            <a:endCxn id="278" idx="1"/>
          </p:cNvCxnSpPr>
          <p:nvPr/>
        </p:nvCxnSpPr>
        <p:spPr>
          <a:xfrm rot="10800000" flipH="1">
            <a:off x="5149225" y="1515287"/>
            <a:ext cx="302100" cy="315300"/>
          </a:xfrm>
          <a:prstGeom prst="bentConnector3">
            <a:avLst>
              <a:gd name="adj1" fmla="val 49983"/>
            </a:avLst>
          </a:prstGeom>
          <a:noFill/>
          <a:ln w="9525" cap="flat" cmpd="sng">
            <a:solidFill>
              <a:schemeClr val="dk2"/>
            </a:solidFill>
            <a:prstDash val="dot"/>
            <a:round/>
            <a:headEnd type="none" w="lg" len="lg"/>
            <a:tailEnd type="none" w="lg" len="lg"/>
          </a:ln>
        </p:spPr>
      </p:cxnSp>
      <p:pic>
        <p:nvPicPr>
          <p:cNvPr id="280" name="Shape 280" descr="picsure2.png"/>
          <p:cNvPicPr preferRelativeResize="0"/>
          <p:nvPr/>
        </p:nvPicPr>
        <p:blipFill rotWithShape="1">
          <a:blip r:embed="rId4">
            <a:alphaModFix/>
          </a:blip>
          <a:srcRect l="84366" b="82550"/>
          <a:stretch/>
        </p:blipFill>
        <p:spPr>
          <a:xfrm>
            <a:off x="4066998" y="1333262"/>
            <a:ext cx="1082226" cy="99465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par>
                                <p:cTn id="8" presetID="10" presetClass="entr" presetSubtype="0"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fade">
                                      <p:cBhvr>
                                        <p:cTn id="10" dur="1000"/>
                                        <p:tgtEl>
                                          <p:spTgt spid="2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5"/>
                                        </p:tgtEl>
                                        <p:attrNameLst>
                                          <p:attrName>style.visibility</p:attrName>
                                        </p:attrNameLst>
                                      </p:cBhvr>
                                      <p:to>
                                        <p:strVal val="visible"/>
                                      </p:to>
                                    </p:set>
                                    <p:animEffect transition="in" filter="fade">
                                      <p:cBhvr>
                                        <p:cTn id="15" dur="1000"/>
                                        <p:tgtEl>
                                          <p:spTgt spid="275"/>
                                        </p:tgtEl>
                                      </p:cBhvr>
                                    </p:animEffect>
                                  </p:childTnLst>
                                </p:cTn>
                              </p:par>
                              <p:par>
                                <p:cTn id="16" presetID="10" presetClass="entr" presetSubtype="0" fill="hold" nodeType="withEffect">
                                  <p:stCondLst>
                                    <p:cond delay="0"/>
                                  </p:stCondLst>
                                  <p:childTnLst>
                                    <p:set>
                                      <p:cBhvr>
                                        <p:cTn id="17" dur="1" fill="hold">
                                          <p:stCondLst>
                                            <p:cond delay="0"/>
                                          </p:stCondLst>
                                        </p:cTn>
                                        <p:tgtEl>
                                          <p:spTgt spid="276"/>
                                        </p:tgtEl>
                                        <p:attrNameLst>
                                          <p:attrName>style.visibility</p:attrName>
                                        </p:attrNameLst>
                                      </p:cBhvr>
                                      <p:to>
                                        <p:strVal val="visible"/>
                                      </p:to>
                                    </p:set>
                                    <p:animEffect transition="in" filter="fade">
                                      <p:cBhvr>
                                        <p:cTn id="18" dur="1000"/>
                                        <p:tgtEl>
                                          <p:spTgt spid="276"/>
                                        </p:tgtEl>
                                      </p:cBhvr>
                                    </p:animEffect>
                                  </p:childTnLst>
                                </p:cTn>
                              </p:par>
                              <p:par>
                                <p:cTn id="19" presetID="10" presetClass="entr" presetSubtype="0" fill="hold" nodeType="withEffect">
                                  <p:stCondLst>
                                    <p:cond delay="0"/>
                                  </p:stCondLst>
                                  <p:childTnLst>
                                    <p:set>
                                      <p:cBhvr>
                                        <p:cTn id="20" dur="1" fill="hold">
                                          <p:stCondLst>
                                            <p:cond delay="0"/>
                                          </p:stCondLst>
                                        </p:cTn>
                                        <p:tgtEl>
                                          <p:spTgt spid="277"/>
                                        </p:tgtEl>
                                        <p:attrNameLst>
                                          <p:attrName>style.visibility</p:attrName>
                                        </p:attrNameLst>
                                      </p:cBhvr>
                                      <p:to>
                                        <p:strVal val="visible"/>
                                      </p:to>
                                    </p:set>
                                    <p:animEffect transition="in" filter="fade">
                                      <p:cBhvr>
                                        <p:cTn id="21" dur="1000"/>
                                        <p:tgtEl>
                                          <p:spTgt spid="27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8"/>
                                        </p:tgtEl>
                                        <p:attrNameLst>
                                          <p:attrName>style.visibility</p:attrName>
                                        </p:attrNameLst>
                                      </p:cBhvr>
                                      <p:to>
                                        <p:strVal val="visible"/>
                                      </p:to>
                                    </p:set>
                                    <p:animEffect transition="in" filter="fade">
                                      <p:cBhvr>
                                        <p:cTn id="26" dur="1000"/>
                                        <p:tgtEl>
                                          <p:spTgt spid="278"/>
                                        </p:tgtEl>
                                      </p:cBhvr>
                                    </p:animEffect>
                                  </p:childTnLst>
                                </p:cTn>
                              </p:par>
                              <p:par>
                                <p:cTn id="27" presetID="10" presetClass="entr" presetSubtype="0" fill="hold" nodeType="withEffect">
                                  <p:stCondLst>
                                    <p:cond delay="0"/>
                                  </p:stCondLst>
                                  <p:childTnLst>
                                    <p:set>
                                      <p:cBhvr>
                                        <p:cTn id="28" dur="1" fill="hold">
                                          <p:stCondLst>
                                            <p:cond delay="0"/>
                                          </p:stCondLst>
                                        </p:cTn>
                                        <p:tgtEl>
                                          <p:spTgt spid="279"/>
                                        </p:tgtEl>
                                        <p:attrNameLst>
                                          <p:attrName>style.visibility</p:attrName>
                                        </p:attrNameLst>
                                      </p:cBhvr>
                                      <p:to>
                                        <p:strVal val="visible"/>
                                      </p:to>
                                    </p:set>
                                    <p:animEffect transition="in" filter="fade">
                                      <p:cBhvr>
                                        <p:cTn id="29" dur="1000"/>
                                        <p:tgtEl>
                                          <p:spTgt spid="279"/>
                                        </p:tgtEl>
                                      </p:cBhvr>
                                    </p:animEffect>
                                  </p:childTnLst>
                                </p:cTn>
                              </p:par>
                              <p:par>
                                <p:cTn id="30" presetID="10" presetClass="entr" presetSubtype="0" fill="hold" nodeType="with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Transparent Key Management and Distribution</a:t>
            </a:r>
          </a:p>
        </p:txBody>
      </p:sp>
      <p:sp>
        <p:nvSpPr>
          <p:cNvPr id="286" name="Shape 286"/>
          <p:cNvSpPr txBox="1">
            <a:spLocks noGrp="1"/>
          </p:cNvSpPr>
          <p:nvPr>
            <p:ph type="body" idx="1"/>
          </p:nvPr>
        </p:nvSpPr>
        <p:spPr>
          <a:xfrm>
            <a:off x="504175" y="1842300"/>
            <a:ext cx="8520600" cy="17640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GB" dirty="0"/>
              <a:t>Automatic distribution of Public Keys</a:t>
            </a:r>
          </a:p>
          <a:p>
            <a:pPr marL="514350" lvl="0" indent="-285750" rtl="0">
              <a:spcBef>
                <a:spcPts val="0"/>
              </a:spcBef>
              <a:buFont typeface="Arial" panose="020B0604020202020204" pitchFamily="34" charset="0"/>
              <a:buChar char="•"/>
            </a:pPr>
            <a:r>
              <a:rPr lang="en-GB" dirty="0"/>
              <a:t>Key Agreement Protocol between pairs of users (“friendships”)</a:t>
            </a:r>
          </a:p>
          <a:p>
            <a:pPr marL="514350" lvl="0" indent="-285750" rtl="0">
              <a:spcBef>
                <a:spcPts val="0"/>
              </a:spcBef>
              <a:buFont typeface="Arial" panose="020B0604020202020204" pitchFamily="34" charset="0"/>
              <a:buChar char="•"/>
            </a:pPr>
            <a:r>
              <a:rPr lang="en-GB" dirty="0"/>
              <a:t>Symmetric key crypto API (“streams”)</a:t>
            </a:r>
          </a:p>
        </p:txBody>
      </p:sp>
      <p:sp>
        <p:nvSpPr>
          <p:cNvPr id="287" name="Shape 287"/>
          <p:cNvSpPr txBox="1"/>
          <p:nvPr/>
        </p:nvSpPr>
        <p:spPr>
          <a:xfrm>
            <a:off x="311700" y="979072"/>
            <a:ext cx="5677620" cy="951600"/>
          </a:xfrm>
          <a:prstGeom prst="rect">
            <a:avLst/>
          </a:prstGeom>
          <a:noFill/>
          <a:ln>
            <a:noFill/>
          </a:ln>
        </p:spPr>
        <p:txBody>
          <a:bodyPr lIns="91425" tIns="91425" rIns="91425" bIns="91425" anchor="ctr" anchorCtr="0">
            <a:noAutofit/>
          </a:bodyPr>
          <a:lstStyle/>
          <a:p>
            <a:pPr lvl="0" rtl="0">
              <a:spcBef>
                <a:spcPts val="0"/>
              </a:spcBef>
              <a:buNone/>
            </a:pPr>
            <a:r>
              <a:rPr lang="en-GB" sz="1800" dirty="0">
                <a:solidFill>
                  <a:schemeClr val="dk1"/>
                </a:solidFill>
              </a:rPr>
              <a:t>Beeswax has Built-in key management: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Beeswax Identities</a:t>
            </a:r>
          </a:p>
        </p:txBody>
      </p:sp>
      <p:sp>
        <p:nvSpPr>
          <p:cNvPr id="293" name="Shape 2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GB" dirty="0"/>
              <a:t>At setup, a user’s Beeswax browser extension will generate 2 </a:t>
            </a:r>
            <a:r>
              <a:rPr lang="en-GB" dirty="0" err="1"/>
              <a:t>keypairs</a:t>
            </a:r>
            <a:r>
              <a:rPr lang="en-GB" dirty="0"/>
              <a:t> (sign, encrypt) and post a self signed cert of both to a configured twitter account..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18</a:t>
            </a:fld>
            <a:endParaRPr lang="en-GB"/>
          </a:p>
        </p:txBody>
      </p:sp>
      <p:pic>
        <p:nvPicPr>
          <p:cNvPr id="4" name="Picture 3"/>
          <p:cNvPicPr>
            <a:picLocks noChangeAspect="1"/>
          </p:cNvPicPr>
          <p:nvPr/>
        </p:nvPicPr>
        <p:blipFill>
          <a:blip r:embed="rId3"/>
          <a:stretch>
            <a:fillRect/>
          </a:stretch>
        </p:blipFill>
        <p:spPr>
          <a:xfrm>
            <a:off x="723013" y="1991845"/>
            <a:ext cx="2766947" cy="2587378"/>
          </a:xfrm>
          <a:prstGeom prst="rect">
            <a:avLst/>
          </a:prstGeom>
          <a:effectLst>
            <a:outerShdw blurRad="50800" dist="38100" algn="l" rotWithShape="0">
              <a:prstClr val="black">
                <a:alpha val="40000"/>
              </a:prstClr>
            </a:outerShdw>
          </a:effectLst>
        </p:spPr>
      </p:pic>
      <p:grpSp>
        <p:nvGrpSpPr>
          <p:cNvPr id="7" name="Group 6"/>
          <p:cNvGrpSpPr/>
          <p:nvPr/>
        </p:nvGrpSpPr>
        <p:grpSpPr>
          <a:xfrm>
            <a:off x="4175238" y="2258322"/>
            <a:ext cx="4657062" cy="1795517"/>
            <a:chOff x="4175238" y="2258322"/>
            <a:chExt cx="4657062" cy="1795517"/>
          </a:xfrm>
        </p:grpSpPr>
        <p:pic>
          <p:nvPicPr>
            <p:cNvPr id="1028" name="Picture 4" descr="http://images.clipartpanda.com/timer-clipart-clipart-stopwatch-silhouette-256x256-d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238" y="2258322"/>
              <a:ext cx="1175838" cy="12677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Shape 293"/>
            <p:cNvSpPr txBox="1">
              <a:spLocks/>
            </p:cNvSpPr>
            <p:nvPr/>
          </p:nvSpPr>
          <p:spPr>
            <a:xfrm>
              <a:off x="5192608" y="2283806"/>
              <a:ext cx="3639692" cy="177003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457200" indent="-228600"/>
              <a:r>
                <a:rPr lang="en-GB" dirty="0"/>
                <a:t>The Beeswax background process in the extension monitors and reposts certs periodically.</a:t>
              </a:r>
            </a:p>
          </p:txBody>
        </p:sp>
      </p:grpSp>
      <p:sp>
        <p:nvSpPr>
          <p:cNvPr id="5" name="Curved Right Arrow 4"/>
          <p:cNvSpPr/>
          <p:nvPr/>
        </p:nvSpPr>
        <p:spPr>
          <a:xfrm>
            <a:off x="3154868" y="2537658"/>
            <a:ext cx="837678" cy="843782"/>
          </a:xfrm>
          <a:prstGeom prst="curvedRightArrow">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5"/>
          <a:stretch>
            <a:fillRect/>
          </a:stretch>
        </p:blipFill>
        <p:spPr>
          <a:xfrm>
            <a:off x="2657411" y="3232442"/>
            <a:ext cx="1678763" cy="1678763"/>
          </a:xfrm>
          <a:prstGeom prst="rect">
            <a:avLst/>
          </a:prstGeom>
        </p:spPr>
      </p:pic>
      <p:sp>
        <p:nvSpPr>
          <p:cNvPr id="3" name="TextBox 2"/>
          <p:cNvSpPr txBox="1"/>
          <p:nvPr/>
        </p:nvSpPr>
        <p:spPr>
          <a:xfrm>
            <a:off x="4229494" y="3840480"/>
            <a:ext cx="3588626" cy="923330"/>
          </a:xfrm>
          <a:prstGeom prst="rect">
            <a:avLst/>
          </a:prstGeom>
          <a:noFill/>
        </p:spPr>
        <p:txBody>
          <a:bodyPr wrap="square" rtlCol="0">
            <a:spAutoFit/>
          </a:bodyPr>
          <a:lstStyle/>
          <a:p>
            <a:r>
              <a:rPr lang="en-US" sz="1800" dirty="0"/>
              <a:t>*A similar process allows users to retrieve and monitor friend’s keys based on twitter 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Flowchart: Magnetic Disk 17"/>
          <p:cNvSpPr/>
          <p:nvPr/>
        </p:nvSpPr>
        <p:spPr>
          <a:xfrm>
            <a:off x="4857122" y="4340995"/>
            <a:ext cx="372140" cy="36150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Beeswax Key Distribution</a:t>
            </a:r>
            <a:endParaRPr lang="en-US" dirty="0"/>
          </a:p>
        </p:txBody>
      </p:sp>
      <p:sp>
        <p:nvSpPr>
          <p:cNvPr id="3" name="Text Placeholder 2"/>
          <p:cNvSpPr>
            <a:spLocks noGrp="1"/>
          </p:cNvSpPr>
          <p:nvPr>
            <p:ph type="body" idx="1"/>
          </p:nvPr>
        </p:nvSpPr>
        <p:spPr>
          <a:xfrm>
            <a:off x="311700" y="1152475"/>
            <a:ext cx="8520600" cy="835813"/>
          </a:xfrm>
        </p:spPr>
        <p:txBody>
          <a:bodyPr/>
          <a:lstStyle/>
          <a:p>
            <a:r>
              <a:rPr lang="en-US" dirty="0"/>
              <a:t>The application initiate friendships with other users. (Triggers the KAP).</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19</a:t>
            </a:fld>
            <a:endParaRPr lang="en-GB"/>
          </a:p>
        </p:txBody>
      </p:sp>
      <p:pic>
        <p:nvPicPr>
          <p:cNvPr id="6" name="Picture 5"/>
          <p:cNvPicPr>
            <a:picLocks noChangeAspect="1"/>
          </p:cNvPicPr>
          <p:nvPr/>
        </p:nvPicPr>
        <p:blipFill>
          <a:blip r:embed="rId3"/>
          <a:stretch>
            <a:fillRect/>
          </a:stretch>
        </p:blipFill>
        <p:spPr>
          <a:xfrm>
            <a:off x="1339700" y="1643545"/>
            <a:ext cx="935668" cy="958986"/>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658809" y="3735709"/>
            <a:ext cx="2701080" cy="868194"/>
            <a:chOff x="658809" y="3735709"/>
            <a:chExt cx="2701080" cy="868194"/>
          </a:xfrm>
        </p:grpSpPr>
        <p:sp>
          <p:nvSpPr>
            <p:cNvPr id="5" name="Shape 259"/>
            <p:cNvSpPr txBox="1"/>
            <p:nvPr/>
          </p:nvSpPr>
          <p:spPr>
            <a:xfrm>
              <a:off x="658809" y="3735709"/>
              <a:ext cx="2701080" cy="868194"/>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     Beeswax @</a:t>
              </a:r>
              <a:r>
                <a:rPr lang="en-GB" sz="1800" dirty="0" err="1">
                  <a:latin typeface="Helvetica Neue"/>
                  <a:ea typeface="Helvetica Neue"/>
                  <a:cs typeface="Helvetica Neue"/>
                  <a:sym typeface="Helvetica Neue"/>
                </a:rPr>
                <a:t>alice</a:t>
              </a:r>
              <a:br>
                <a:rPr lang="en-GB" sz="1800" dirty="0">
                  <a:latin typeface="Helvetica Neue"/>
                  <a:ea typeface="Helvetica Neue"/>
                  <a:cs typeface="Helvetica Neue"/>
                  <a:sym typeface="Helvetica Neue"/>
                </a:rPr>
              </a:br>
              <a:r>
                <a:rPr lang="en-GB" sz="1800" dirty="0">
                  <a:latin typeface="Helvetica Neue"/>
                  <a:ea typeface="Helvetica Neue"/>
                  <a:cs typeface="Helvetica Neue"/>
                  <a:sym typeface="Helvetica Neue"/>
                </a:rPr>
                <a:t>(background)</a:t>
              </a:r>
            </a:p>
          </p:txBody>
        </p:sp>
        <p:sp>
          <p:nvSpPr>
            <p:cNvPr id="8" name="Flowchart: Magnetic Disk 7"/>
            <p:cNvSpPr/>
            <p:nvPr/>
          </p:nvSpPr>
          <p:spPr>
            <a:xfrm>
              <a:off x="829337" y="3989052"/>
              <a:ext cx="372140" cy="36150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348958" y="1777791"/>
            <a:ext cx="1594884" cy="369332"/>
          </a:xfrm>
          <a:prstGeom prst="rect">
            <a:avLst/>
          </a:prstGeom>
          <a:noFill/>
        </p:spPr>
        <p:txBody>
          <a:bodyPr wrap="square" rtlCol="0">
            <a:spAutoFit/>
          </a:bodyPr>
          <a:lstStyle/>
          <a:p>
            <a:r>
              <a:rPr lang="en-US" sz="1800" dirty="0"/>
              <a:t>@bob’s certs </a:t>
            </a:r>
          </a:p>
        </p:txBody>
      </p:sp>
      <p:grpSp>
        <p:nvGrpSpPr>
          <p:cNvPr id="11" name="Group 10"/>
          <p:cNvGrpSpPr/>
          <p:nvPr/>
        </p:nvGrpSpPr>
        <p:grpSpPr>
          <a:xfrm>
            <a:off x="4518837" y="2100957"/>
            <a:ext cx="4084585" cy="1459590"/>
            <a:chOff x="4486939" y="2276119"/>
            <a:chExt cx="4084585" cy="1459590"/>
          </a:xfrm>
        </p:grpSpPr>
        <p:pic>
          <p:nvPicPr>
            <p:cNvPr id="12" name="Picture 4" descr="http://images.clipartpanda.com/timer-clipart-clipart-stopwatch-silhouette-256x256-d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939" y="2641200"/>
              <a:ext cx="676570" cy="7294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Shape 293"/>
            <p:cNvSpPr txBox="1">
              <a:spLocks/>
            </p:cNvSpPr>
            <p:nvPr/>
          </p:nvSpPr>
          <p:spPr>
            <a:xfrm>
              <a:off x="4931832" y="2276119"/>
              <a:ext cx="3639692" cy="145959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457200" indent="-228600"/>
              <a:r>
                <a:rPr lang="en-GB" dirty="0"/>
                <a:t>Beeswax periodically monitors online certs against those in DB.  Handles revocation.*</a:t>
              </a:r>
            </a:p>
          </p:txBody>
        </p:sp>
      </p:grpSp>
      <p:pic>
        <p:nvPicPr>
          <p:cNvPr id="14" name="Picture 13"/>
          <p:cNvPicPr>
            <a:picLocks noChangeAspect="1"/>
          </p:cNvPicPr>
          <p:nvPr/>
        </p:nvPicPr>
        <p:blipFill>
          <a:blip r:embed="rId3"/>
          <a:stretch>
            <a:fillRect/>
          </a:stretch>
        </p:blipFill>
        <p:spPr>
          <a:xfrm>
            <a:off x="5195407" y="3571991"/>
            <a:ext cx="935668" cy="95898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3"/>
          <a:stretch>
            <a:fillRect/>
          </a:stretch>
        </p:blipFill>
        <p:spPr>
          <a:xfrm>
            <a:off x="6478770" y="3571991"/>
            <a:ext cx="935668" cy="958986"/>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3"/>
          <a:stretch>
            <a:fillRect/>
          </a:stretch>
        </p:blipFill>
        <p:spPr>
          <a:xfrm>
            <a:off x="7762133" y="3572803"/>
            <a:ext cx="935668" cy="958986"/>
          </a:xfrm>
          <a:prstGeom prst="rect">
            <a:avLst/>
          </a:prstGeom>
          <a:effectLst>
            <a:outerShdw blurRad="50800" dist="38100" dir="2700000" algn="tl" rotWithShape="0">
              <a:prstClr val="black">
                <a:alpha val="40000"/>
              </a:prstClr>
            </a:outerShdw>
          </a:effectLst>
        </p:spPr>
      </p:pic>
      <p:grpSp>
        <p:nvGrpSpPr>
          <p:cNvPr id="19" name="Group 18"/>
          <p:cNvGrpSpPr/>
          <p:nvPr/>
        </p:nvGrpSpPr>
        <p:grpSpPr>
          <a:xfrm>
            <a:off x="1726017" y="2950700"/>
            <a:ext cx="2296635" cy="646331"/>
            <a:chOff x="1573617" y="2798300"/>
            <a:chExt cx="2296635" cy="646331"/>
          </a:xfrm>
        </p:grpSpPr>
        <p:sp>
          <p:nvSpPr>
            <p:cNvPr id="20" name="Down Arrow 19"/>
            <p:cNvSpPr/>
            <p:nvPr/>
          </p:nvSpPr>
          <p:spPr>
            <a:xfrm>
              <a:off x="1573617" y="2892200"/>
              <a:ext cx="467834" cy="531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75368" y="2798300"/>
              <a:ext cx="1594884" cy="646331"/>
            </a:xfrm>
            <a:prstGeom prst="rect">
              <a:avLst/>
            </a:prstGeom>
            <a:noFill/>
          </p:spPr>
          <p:txBody>
            <a:bodyPr wrap="square" rtlCol="0">
              <a:spAutoFit/>
            </a:bodyPr>
            <a:lstStyle/>
            <a:p>
              <a:r>
                <a:rPr lang="en-US" sz="1800" dirty="0"/>
                <a:t>Fetch friend @bob’s</a:t>
              </a:r>
            </a:p>
          </p:txBody>
        </p:sp>
      </p:grpSp>
    </p:spTree>
    <p:extLst>
      <p:ext uri="{BB962C8B-B14F-4D97-AF65-F5344CB8AC3E}">
        <p14:creationId xmlns:p14="http://schemas.microsoft.com/office/powerpoint/2010/main" val="198021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7000">
              <a:schemeClr val="bg1"/>
            </a:gs>
            <a:gs pos="1000">
              <a:schemeClr val="bg1"/>
            </a:gs>
            <a:gs pos="100000">
              <a:schemeClr val="bg2">
                <a:lumMod val="40000"/>
                <a:lumOff val="6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a:t>
            </a:fld>
            <a:endParaRPr lang="en-GB"/>
          </a:p>
        </p:txBody>
      </p:sp>
      <p:pic>
        <p:nvPicPr>
          <p:cNvPr id="102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87" y="94289"/>
            <a:ext cx="2816866" cy="5006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t with nad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153" y="138740"/>
            <a:ext cx="4610304" cy="491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5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Key Agreement -- Friendship Channel</a:t>
            </a:r>
          </a:p>
        </p:txBody>
      </p:sp>
      <p:sp>
        <p:nvSpPr>
          <p:cNvPr id="299" name="Shape 2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GB" dirty="0"/>
              <a:t>Key-Agreement-Protocol (KAP) creates secure bi-directional control channel between pairs of users, </a:t>
            </a:r>
            <a:r>
              <a:rPr lang="en-GB" b="1" dirty="0"/>
              <a:t>Friendship Channel. </a:t>
            </a:r>
            <a:r>
              <a:rPr lang="en-GB" dirty="0"/>
              <a:t>E.g. used for invitations and exchanging key information (see below).</a:t>
            </a:r>
          </a:p>
          <a:p>
            <a:pPr marL="457200" lvl="1" indent="-228600"/>
            <a:r>
              <a:rPr lang="en-GB" sz="1800" b="1" dirty="0"/>
              <a:t>API </a:t>
            </a:r>
            <a:r>
              <a:rPr lang="en-GB" sz="1800" b="1" dirty="0" err="1"/>
              <a:t>get_friend</a:t>
            </a:r>
            <a:r>
              <a:rPr lang="en-GB" sz="1800" b="1" dirty="0"/>
              <a:t>(@</a:t>
            </a:r>
            <a:r>
              <a:rPr lang="en-GB" sz="1800" b="1" dirty="0" err="1"/>
              <a:t>accountid</a:t>
            </a:r>
            <a:r>
              <a:rPr lang="en-GB" sz="1800" b="1" dirty="0"/>
              <a:t>) -&gt; friendship</a:t>
            </a:r>
          </a:p>
          <a:p>
            <a:pPr marL="457200" lvl="1" indent="-228600"/>
            <a:r>
              <a:rPr lang="en-GB" sz="1800" b="1" dirty="0"/>
              <a:t>	</a:t>
            </a:r>
            <a:r>
              <a:rPr lang="en-GB" sz="1800" dirty="0"/>
              <a:t>Establishes a set of symmetric keys used for secure communication of app signalling, such as invitations to streams.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Streams</a:t>
            </a:r>
          </a:p>
        </p:txBody>
      </p:sp>
      <p:sp>
        <p:nvSpPr>
          <p:cNvPr id="3" name="Text Placeholder 2"/>
          <p:cNvSpPr>
            <a:spLocks noGrp="1"/>
          </p:cNvSpPr>
          <p:nvPr>
            <p:ph type="body" idx="1"/>
          </p:nvPr>
        </p:nvSpPr>
        <p:spPr/>
        <p:txBody>
          <a:bodyPr/>
          <a:lstStyle/>
          <a:p>
            <a:pPr marL="457200" lvl="0" indent="-228600"/>
            <a:r>
              <a:rPr lang="en-GB" dirty="0"/>
              <a:t>Streams are media channels. Stream creators can invite other users over friendship channels.</a:t>
            </a:r>
            <a:endParaRPr lang="en-GB" b="1" dirty="0"/>
          </a:p>
          <a:p>
            <a:pPr marL="457200" lvl="0" indent="-228600"/>
            <a:r>
              <a:rPr lang="en-GB" b="1" dirty="0"/>
              <a:t>API</a:t>
            </a:r>
            <a:r>
              <a:rPr lang="en-GB" dirty="0"/>
              <a:t> </a:t>
            </a:r>
            <a:r>
              <a:rPr lang="en-GB" b="1" dirty="0"/>
              <a:t>invite(&lt;friendship&gt;, &lt;</a:t>
            </a:r>
            <a:r>
              <a:rPr lang="en-GB" b="1" dirty="0" err="1"/>
              <a:t>streamid</a:t>
            </a:r>
            <a:r>
              <a:rPr lang="en-GB" b="1" dirty="0"/>
              <a:t>&gt;) -&gt; invitation</a:t>
            </a:r>
          </a:p>
          <a:p>
            <a:pPr marL="457200" lvl="0" indent="-228600"/>
            <a:r>
              <a:rPr lang="en-GB" dirty="0"/>
              <a:t>	Invite participants to a stream by messages over friendship channel</a:t>
            </a:r>
          </a:p>
          <a:p>
            <a:pPr marL="457200" lvl="0" indent="-228600"/>
            <a:r>
              <a:rPr lang="en-GB" b="1" dirty="0"/>
              <a:t>API</a:t>
            </a:r>
            <a:r>
              <a:rPr lang="en-GB" dirty="0"/>
              <a:t> </a:t>
            </a:r>
            <a:r>
              <a:rPr lang="en-GB" b="1" dirty="0" err="1"/>
              <a:t>accept_invite</a:t>
            </a:r>
            <a:r>
              <a:rPr lang="en-GB" b="1" dirty="0"/>
              <a:t>(&lt;invitation&gt;) -&gt; </a:t>
            </a:r>
            <a:r>
              <a:rPr lang="en-GB" b="1" dirty="0" err="1"/>
              <a:t>streamid</a:t>
            </a:r>
            <a:endParaRPr lang="en-GB" dirty="0"/>
          </a:p>
          <a:p>
            <a:pPr marL="457200" lvl="0" indent="-228600"/>
            <a:r>
              <a:rPr lang="en-GB" dirty="0"/>
              <a:t>	Application receives a key handle for this stream (handle to a symmetric key). </a:t>
            </a:r>
          </a:p>
          <a:p>
            <a:pPr marL="457200" lvl="0" indent="-228600"/>
            <a:r>
              <a:rPr lang="en-GB" dirty="0"/>
              <a:t>Application relays </a:t>
            </a:r>
            <a:r>
              <a:rPr lang="en-GB" dirty="0" err="1"/>
              <a:t>ciphertext</a:t>
            </a:r>
            <a:r>
              <a:rPr lang="en-GB" dirty="0"/>
              <a:t> attached to streams.</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21</a:t>
            </a:fld>
            <a:endParaRPr lang="en-GB"/>
          </a:p>
        </p:txBody>
      </p:sp>
    </p:spTree>
    <p:extLst>
      <p:ext uri="{BB962C8B-B14F-4D97-AF65-F5344CB8AC3E}">
        <p14:creationId xmlns:p14="http://schemas.microsoft.com/office/powerpoint/2010/main" val="358190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a:t>Mechanisms fit for the development of modern web application</a:t>
            </a:r>
          </a:p>
          <a:p>
            <a:pPr marL="285750" lvl="1" indent="-285750">
              <a:buFont typeface="Arial" panose="020B0604020202020204" pitchFamily="34" charset="0"/>
              <a:buChar char="•"/>
            </a:pPr>
            <a:r>
              <a:rPr lang="en-US" sz="1800" dirty="0"/>
              <a:t>Transformed existing web communication application (IRC) to support encrypted messaging between groups of users</a:t>
            </a:r>
          </a:p>
          <a:p>
            <a:pPr marL="285750" lvl="1" indent="-285750">
              <a:buFont typeface="Arial" panose="020B0604020202020204" pitchFamily="34" charset="0"/>
              <a:buChar char="•"/>
            </a:pPr>
            <a:r>
              <a:rPr lang="en-US" sz="1800" dirty="0"/>
              <a:t>Created new encrypted photo gallery to demonstrate ability to handle richer media types</a:t>
            </a:r>
          </a:p>
          <a:p>
            <a:pPr marL="285750" indent="-285750">
              <a:buFont typeface="Arial" panose="020B0604020202020204" pitchFamily="34" charset="0"/>
              <a:buChar char="•"/>
            </a:pPr>
            <a:r>
              <a:rPr lang="en-US" dirty="0"/>
              <a:t>Acceptable performance</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22</a:t>
            </a:fld>
            <a:endParaRPr lang="en-GB"/>
          </a:p>
        </p:txBody>
      </p:sp>
    </p:spTree>
    <p:extLst>
      <p:ext uri="{BB962C8B-B14F-4D97-AF65-F5344CB8AC3E}">
        <p14:creationId xmlns:p14="http://schemas.microsoft.com/office/powerpoint/2010/main" val="180663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Evaluation - Encrypted IRC Client</a:t>
            </a:r>
          </a:p>
        </p:txBody>
      </p:sp>
      <p:sp>
        <p:nvSpPr>
          <p:cNvPr id="305" name="Shape 305"/>
          <p:cNvSpPr txBox="1">
            <a:spLocks noGrp="1"/>
          </p:cNvSpPr>
          <p:nvPr>
            <p:ph type="body" idx="1"/>
          </p:nvPr>
        </p:nvSpPr>
        <p:spPr>
          <a:xfrm>
            <a:off x="311700" y="1152475"/>
            <a:ext cx="8005200" cy="3416400"/>
          </a:xfrm>
          <a:prstGeom prst="rect">
            <a:avLst/>
          </a:prstGeom>
        </p:spPr>
        <p:txBody>
          <a:bodyPr lIns="91425" tIns="91425" rIns="91425" bIns="91425" anchor="t" anchorCtr="0">
            <a:noAutofit/>
          </a:bodyPr>
          <a:lstStyle/>
          <a:p>
            <a:pPr marL="228600" lvl="0">
              <a:spcBef>
                <a:spcPts val="0"/>
              </a:spcBef>
            </a:pPr>
            <a:r>
              <a:rPr lang="en-GB" dirty="0"/>
              <a:t>Adding encrypted messages to an IRC client:</a:t>
            </a:r>
          </a:p>
          <a:p>
            <a:pPr marL="457200" lvl="0" indent="-228600" rtl="0">
              <a:spcBef>
                <a:spcPts val="0"/>
              </a:spcBef>
            </a:pPr>
            <a:r>
              <a:rPr lang="en-GB" dirty="0"/>
              <a:t>Beeswax users can create encrypted IRC channels</a:t>
            </a:r>
          </a:p>
          <a:p>
            <a:pPr marL="457200" lvl="0" indent="-228600" rtl="0">
              <a:spcBef>
                <a:spcPts val="0"/>
              </a:spcBef>
            </a:pPr>
            <a:r>
              <a:rPr lang="en-GB" dirty="0"/>
              <a:t>Modified </a:t>
            </a:r>
            <a:r>
              <a:rPr lang="en-GB" dirty="0" err="1"/>
              <a:t>KiwiIRC</a:t>
            </a:r>
            <a:r>
              <a:rPr lang="en-GB" dirty="0"/>
              <a:t> v0.9.0: 400 LOC added to client-side (7%)</a:t>
            </a:r>
          </a:p>
          <a:p>
            <a:pPr marL="457200" lvl="0" indent="-228600">
              <a:spcBef>
                <a:spcPts val="0"/>
              </a:spcBef>
            </a:pPr>
            <a:r>
              <a:rPr lang="en-GB" dirty="0"/>
              <a: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23</a:t>
            </a:fld>
            <a:endParaRPr lang="en-GB"/>
          </a:p>
        </p:txBody>
      </p:sp>
      <p:pic>
        <p:nvPicPr>
          <p:cNvPr id="2050" name="Picture 2" descr="https://images-eu.ssl-images-amazon.com/images/I/81fIpq-QF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2623781"/>
            <a:ext cx="8063099" cy="5039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Evaluation - Secure photo sharing (</a:t>
            </a:r>
            <a:r>
              <a:rPr lang="en-GB" dirty="0" err="1"/>
              <a:t>PicSure</a:t>
            </a:r>
            <a:r>
              <a:rPr lang="en-GB" dirty="0"/>
              <a:t>)</a:t>
            </a:r>
          </a:p>
        </p:txBody>
      </p:sp>
      <p:pic>
        <p:nvPicPr>
          <p:cNvPr id="312" name="Shape 312"/>
          <p:cNvPicPr preferRelativeResize="0"/>
          <p:nvPr/>
        </p:nvPicPr>
        <p:blipFill>
          <a:blip r:embed="rId3">
            <a:alphaModFix/>
          </a:blip>
          <a:stretch>
            <a:fillRect/>
          </a:stretch>
        </p:blipFill>
        <p:spPr>
          <a:xfrm>
            <a:off x="311700" y="1093329"/>
            <a:ext cx="6270885" cy="5163454"/>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24</a:t>
            </a:fld>
            <a:endParaRPr lang="en-GB"/>
          </a:p>
        </p:txBody>
      </p:sp>
      <p:sp>
        <p:nvSpPr>
          <p:cNvPr id="311" name="Shape 311"/>
          <p:cNvSpPr txBox="1">
            <a:spLocks noGrp="1"/>
          </p:cNvSpPr>
          <p:nvPr>
            <p:ph type="body" idx="1"/>
          </p:nvPr>
        </p:nvSpPr>
        <p:spPr>
          <a:xfrm>
            <a:off x="6539873" y="1270962"/>
            <a:ext cx="2604127" cy="3139017"/>
          </a:xfrm>
          <a:prstGeom prst="rect">
            <a:avLst/>
          </a:prstGeom>
          <a:noFill/>
        </p:spPr>
        <p:txBody>
          <a:bodyPr lIns="91425" tIns="91425" rIns="91425" bIns="91425" anchor="t" anchorCtr="0">
            <a:noAutofit/>
          </a:bodyPr>
          <a:lstStyle/>
          <a:p>
            <a:pPr marR="0" lvl="0" algn="l" rtl="0">
              <a:lnSpc>
                <a:spcPct val="115000"/>
              </a:lnSpc>
              <a:spcBef>
                <a:spcPts val="0"/>
              </a:spcBef>
              <a:spcAft>
                <a:spcPts val="1600"/>
              </a:spcAft>
              <a:buNone/>
            </a:pPr>
            <a:r>
              <a:rPr lang="en-GB" dirty="0"/>
              <a:t>Regular tools: </a:t>
            </a:r>
            <a:r>
              <a:rPr lang="en-GB" dirty="0" err="1"/>
              <a:t>jquery</a:t>
            </a:r>
            <a:r>
              <a:rPr lang="en-GB" dirty="0"/>
              <a:t>, bootstrap, node.</a:t>
            </a:r>
          </a:p>
          <a:p>
            <a:pPr marR="0" lvl="0" algn="l" rtl="0">
              <a:lnSpc>
                <a:spcPct val="115000"/>
              </a:lnSpc>
              <a:spcBef>
                <a:spcPts val="0"/>
              </a:spcBef>
              <a:spcAft>
                <a:spcPts val="1600"/>
              </a:spcAft>
              <a:buNone/>
            </a:pPr>
            <a:r>
              <a:rPr lang="en-GB" dirty="0"/>
              <a:t>Richer media type support: private areas supporting images (Beeswax photo chooser)</a:t>
            </a:r>
          </a:p>
          <a:p>
            <a:pPr marR="0" lvl="0" algn="l" rtl="0">
              <a:lnSpc>
                <a:spcPct val="115000"/>
              </a:lnSpc>
              <a:spcBef>
                <a:spcPts val="0"/>
              </a:spcBef>
              <a:spcAft>
                <a:spcPts val="160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Microbenchmarks</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25</a:t>
            </a:fld>
            <a:endParaRPr lang="en-GB"/>
          </a:p>
        </p:txBody>
      </p:sp>
      <p:pic>
        <p:nvPicPr>
          <p:cNvPr id="6" name="Picture 5" descr="node_encrypt"/>
          <p:cNvPicPr>
            <a:picLocks noChangeAspect="1"/>
          </p:cNvPicPr>
          <p:nvPr/>
        </p:nvPicPr>
        <p:blipFill>
          <a:blip r:embed="rId3"/>
          <a:stretch>
            <a:fillRect/>
          </a:stretch>
        </p:blipFill>
        <p:spPr>
          <a:xfrm>
            <a:off x="311700" y="2508937"/>
            <a:ext cx="4396116" cy="2399042"/>
          </a:xfrm>
          <a:prstGeom prst="rect">
            <a:avLst/>
          </a:prstGeom>
        </p:spPr>
      </p:pic>
      <p:sp>
        <p:nvSpPr>
          <p:cNvPr id="7" name="TextBox 6"/>
          <p:cNvSpPr txBox="1"/>
          <p:nvPr/>
        </p:nvSpPr>
        <p:spPr>
          <a:xfrm>
            <a:off x="5007502" y="2508937"/>
            <a:ext cx="3739305" cy="2031325"/>
          </a:xfrm>
          <a:prstGeom prst="rect">
            <a:avLst/>
          </a:prstGeom>
          <a:noFill/>
        </p:spPr>
        <p:txBody>
          <a:bodyPr wrap="square" rtlCol="0">
            <a:spAutoFit/>
          </a:bodyPr>
          <a:lstStyle/>
          <a:p>
            <a:r>
              <a:rPr lang="en-US" sz="1800" dirty="0"/>
              <a:t>Re: runtime </a:t>
            </a:r>
          </a:p>
          <a:p>
            <a:pPr marL="285750" indent="-285750">
              <a:buFont typeface="Arial" panose="020B0604020202020204" pitchFamily="34" charset="0"/>
              <a:buChar char="•"/>
            </a:pPr>
            <a:r>
              <a:rPr lang="en-US" sz="1800" dirty="0"/>
              <a:t>~52 </a:t>
            </a:r>
            <a:r>
              <a:rPr lang="en-US" sz="1800" dirty="0" err="1"/>
              <a:t>ms</a:t>
            </a:r>
            <a:r>
              <a:rPr lang="en-US" sz="1800" dirty="0"/>
              <a:t> average page load increase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2.5x slower event processing to sanitize events from confidential information in private areas</a:t>
            </a:r>
          </a:p>
        </p:txBody>
      </p:sp>
      <p:sp>
        <p:nvSpPr>
          <p:cNvPr id="8" name="TextBox 7"/>
          <p:cNvSpPr txBox="1"/>
          <p:nvPr/>
        </p:nvSpPr>
        <p:spPr>
          <a:xfrm>
            <a:off x="311700" y="1301666"/>
            <a:ext cx="6259221" cy="923330"/>
          </a:xfrm>
          <a:prstGeom prst="rect">
            <a:avLst/>
          </a:prstGeom>
          <a:noFill/>
        </p:spPr>
        <p:txBody>
          <a:bodyPr wrap="square" rtlCol="0">
            <a:spAutoFit/>
          </a:bodyPr>
          <a:lstStyle/>
          <a:p>
            <a:r>
              <a:rPr lang="en-US" sz="1800" dirty="0"/>
              <a:t>Takeaways:</a:t>
            </a:r>
          </a:p>
          <a:p>
            <a:endParaRPr lang="en-US" sz="1800" dirty="0"/>
          </a:p>
          <a:p>
            <a:pPr marL="285750" indent="-285750">
              <a:buFont typeface="Arial" panose="020B0604020202020204" pitchFamily="34" charset="0"/>
              <a:buChar char="•"/>
            </a:pPr>
            <a:r>
              <a:rPr lang="en-US" sz="1800" dirty="0"/>
              <a:t>Encryption cost is predictable, linear with plaintext size.</a:t>
            </a:r>
          </a:p>
        </p:txBody>
      </p:sp>
    </p:spTree>
    <p:extLst>
      <p:ext uri="{BB962C8B-B14F-4D97-AF65-F5344CB8AC3E}">
        <p14:creationId xmlns:p14="http://schemas.microsoft.com/office/powerpoint/2010/main" val="111743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just the web. What about mobile?</a:t>
            </a:r>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a:t>Android OS does not have an architecture for secure modules to be loaded</a:t>
            </a:r>
          </a:p>
          <a:p>
            <a:pPr marL="285750" indent="-285750">
              <a:buFont typeface="Arial" panose="020B0604020202020204" pitchFamily="34" charset="0"/>
              <a:buChar char="•"/>
            </a:pPr>
            <a:r>
              <a:rPr lang="en-US" dirty="0"/>
              <a:t>No allocation for an </a:t>
            </a:r>
            <a:r>
              <a:rPr lang="en-US" dirty="0" err="1"/>
              <a:t>unspoofable</a:t>
            </a:r>
            <a:r>
              <a:rPr lang="en-US" dirty="0"/>
              <a:t> area of the screen (privacy indicator)</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26</a:t>
            </a:fld>
            <a:endParaRPr lang="en-GB"/>
          </a:p>
        </p:txBody>
      </p:sp>
    </p:spTree>
    <p:extLst>
      <p:ext uri="{BB962C8B-B14F-4D97-AF65-F5344CB8AC3E}">
        <p14:creationId xmlns:p14="http://schemas.microsoft.com/office/powerpoint/2010/main" val="282261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Discussion</a:t>
            </a:r>
          </a:p>
        </p:txBody>
      </p:sp>
      <p:sp>
        <p:nvSpPr>
          <p:cNvPr id="318" name="Shape 3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GB" dirty="0"/>
              <a:t>Provides protection against exfiltration by the application provider</a:t>
            </a:r>
          </a:p>
          <a:p>
            <a:pPr marL="514350" lvl="1" indent="-285750">
              <a:buFont typeface="Arial" panose="020B0604020202020204" pitchFamily="34" charset="0"/>
              <a:buChar char="•"/>
            </a:pPr>
            <a:r>
              <a:rPr lang="en-GB" sz="1800" dirty="0"/>
              <a:t>Like any platform, features can be added as platform matures</a:t>
            </a:r>
          </a:p>
          <a:p>
            <a:pPr marL="514350" lvl="0" indent="-285750" rtl="0">
              <a:spcBef>
                <a:spcPts val="0"/>
              </a:spcBef>
              <a:buFont typeface="Arial" panose="020B0604020202020204" pitchFamily="34" charset="0"/>
              <a:buChar char="•"/>
            </a:pPr>
            <a:r>
              <a:rPr lang="en-GB" dirty="0"/>
              <a:t>Key distribution easy and automatic, deployable now.</a:t>
            </a:r>
          </a:p>
          <a:p>
            <a:pPr marL="514350" lvl="0" indent="-285750" rtl="0">
              <a:spcBef>
                <a:spcPts val="0"/>
              </a:spcBef>
              <a:buFont typeface="Arial" panose="020B0604020202020204" pitchFamily="34" charset="0"/>
              <a:buChar char="•"/>
            </a:pPr>
            <a:r>
              <a:rPr lang="en-GB" dirty="0"/>
              <a:t>Focus scrutiny on platform, not apps</a:t>
            </a:r>
          </a:p>
          <a:p>
            <a:pPr marL="457200" lvl="0" indent="-228600" rtl="0">
              <a:spcBef>
                <a:spcPts val="0"/>
              </a:spcBef>
            </a:pPr>
            <a:r>
              <a:rPr lang="en-GB" dirty="0"/>
              <a:t>Platform and apps are open source, available on </a:t>
            </a:r>
            <a:r>
              <a:rPr lang="en-GB" dirty="0" err="1"/>
              <a:t>github</a:t>
            </a:r>
            <a:r>
              <a:rPr lang="en-GB" dirty="0"/>
              <a:t>:</a:t>
            </a:r>
          </a:p>
          <a:p>
            <a:pPr marL="457200" lvl="0" indent="-228600" rtl="0">
              <a:spcBef>
                <a:spcPts val="0"/>
              </a:spcBef>
            </a:pPr>
            <a:r>
              <a:rPr lang="en-GB" dirty="0"/>
              <a:t>	</a:t>
            </a:r>
            <a:r>
              <a:rPr lang="en-GB" dirty="0">
                <a:latin typeface="Courier New" panose="02070309020205020404" pitchFamily="49" charset="0"/>
                <a:cs typeface="Courier New" panose="02070309020205020404" pitchFamily="49" charset="0"/>
              </a:rPr>
              <a:t>https://web-priv.github.io/beeswax/</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2285400"/>
            <a:ext cx="8520600" cy="572700"/>
          </a:xfrm>
          <a:prstGeom prst="rect">
            <a:avLst/>
          </a:prstGeom>
        </p:spPr>
        <p:txBody>
          <a:bodyPr lIns="91425" tIns="91425" rIns="91425" bIns="91425" anchor="t" anchorCtr="0">
            <a:noAutofit/>
          </a:bodyPr>
          <a:lstStyle/>
          <a:p>
            <a:pPr lvl="0">
              <a:spcBef>
                <a:spcPts val="0"/>
              </a:spcBef>
              <a:buNone/>
            </a:pPr>
            <a:r>
              <a:rPr lang="en-GB"/>
              <a:t>END OF RIBBON.</a:t>
            </a:r>
          </a:p>
          <a:p>
            <a:pPr lvl="0">
              <a:spcBef>
                <a:spcPts val="0"/>
              </a:spcBef>
              <a:buNone/>
            </a:pPr>
            <a:r>
              <a:rPr lang="en-GB"/>
              <a:t>RESERVE SLIDES FOLLOW</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indicator states</a:t>
            </a: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29</a:t>
            </a:fld>
            <a:endParaRPr lang="en-GB"/>
          </a:p>
        </p:txBody>
      </p:sp>
      <p:pic>
        <p:nvPicPr>
          <p:cNvPr id="5" name="Picture 4"/>
          <p:cNvPicPr>
            <a:picLocks noChangeAspect="1"/>
          </p:cNvPicPr>
          <p:nvPr/>
        </p:nvPicPr>
        <p:blipFill>
          <a:blip r:embed="rId2"/>
          <a:stretch>
            <a:fillRect/>
          </a:stretch>
        </p:blipFill>
        <p:spPr>
          <a:xfrm>
            <a:off x="1136332" y="1499235"/>
            <a:ext cx="5286375" cy="2114550"/>
          </a:xfrm>
          <a:prstGeom prst="rect">
            <a:avLst/>
          </a:prstGeom>
        </p:spPr>
      </p:pic>
      <p:pic>
        <p:nvPicPr>
          <p:cNvPr id="6" name="Picture 5"/>
          <p:cNvPicPr>
            <a:picLocks noChangeAspect="1"/>
          </p:cNvPicPr>
          <p:nvPr/>
        </p:nvPicPr>
        <p:blipFill>
          <a:blip r:embed="rId2"/>
          <a:stretch>
            <a:fillRect/>
          </a:stretch>
        </p:blipFill>
        <p:spPr>
          <a:xfrm>
            <a:off x="295649" y="1199464"/>
            <a:ext cx="8125982" cy="3250392"/>
          </a:xfrm>
          <a:prstGeom prst="rect">
            <a:avLst/>
          </a:prstGeom>
        </p:spPr>
      </p:pic>
    </p:spTree>
    <p:extLst>
      <p:ext uri="{BB962C8B-B14F-4D97-AF65-F5344CB8AC3E}">
        <p14:creationId xmlns:p14="http://schemas.microsoft.com/office/powerpoint/2010/main" val="167250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they secure? Is it really Private?</a:t>
            </a:r>
          </a:p>
        </p:txBody>
      </p:sp>
      <p:sp>
        <p:nvSpPr>
          <p:cNvPr id="3" name="Text Placeholder 2"/>
          <p:cNvSpPr>
            <a:spLocks noGrp="1"/>
          </p:cNvSpPr>
          <p:nvPr>
            <p:ph type="body" idx="1"/>
          </p:nvPr>
        </p:nvSpPr>
        <p:spPr>
          <a:xfrm>
            <a:off x="311700" y="1152475"/>
            <a:ext cx="8520600" cy="841425"/>
          </a:xfrm>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3</a:t>
            </a:fld>
            <a:endParaRPr lang="en-GB"/>
          </a:p>
        </p:txBody>
      </p:sp>
      <p:pic>
        <p:nvPicPr>
          <p:cNvPr id="7" name="Picture 6"/>
          <p:cNvPicPr>
            <a:picLocks noChangeAspect="1"/>
          </p:cNvPicPr>
          <p:nvPr/>
        </p:nvPicPr>
        <p:blipFill>
          <a:blip r:embed="rId3"/>
          <a:stretch>
            <a:fillRect/>
          </a:stretch>
        </p:blipFill>
        <p:spPr>
          <a:xfrm>
            <a:off x="387900" y="1282345"/>
            <a:ext cx="7772400" cy="2040580"/>
          </a:xfrm>
          <a:prstGeom prst="rect">
            <a:avLst/>
          </a:prstGeom>
        </p:spPr>
      </p:pic>
      <p:pic>
        <p:nvPicPr>
          <p:cNvPr id="6" name="Picture 5"/>
          <p:cNvPicPr>
            <a:picLocks noChangeAspect="1"/>
          </p:cNvPicPr>
          <p:nvPr/>
        </p:nvPicPr>
        <p:blipFill>
          <a:blip r:embed="rId4"/>
          <a:stretch>
            <a:fillRect/>
          </a:stretch>
        </p:blipFill>
        <p:spPr>
          <a:xfrm>
            <a:off x="3824198" y="1708235"/>
            <a:ext cx="5228362" cy="1900356"/>
          </a:xfrm>
          <a:prstGeom prst="rect">
            <a:avLst/>
          </a:prstGeom>
        </p:spPr>
      </p:pic>
      <p:pic>
        <p:nvPicPr>
          <p:cNvPr id="5" name="Picture 4"/>
          <p:cNvPicPr>
            <a:picLocks noChangeAspect="1"/>
          </p:cNvPicPr>
          <p:nvPr/>
        </p:nvPicPr>
        <p:blipFill>
          <a:blip r:embed="rId5"/>
          <a:stretch>
            <a:fillRect/>
          </a:stretch>
        </p:blipFill>
        <p:spPr>
          <a:xfrm>
            <a:off x="907185" y="3254607"/>
            <a:ext cx="7200900" cy="1676400"/>
          </a:xfrm>
          <a:prstGeom prst="rect">
            <a:avLst/>
          </a:prstGeom>
        </p:spPr>
      </p:pic>
    </p:spTree>
    <p:extLst>
      <p:ext uri="{BB962C8B-B14F-4D97-AF65-F5344CB8AC3E}">
        <p14:creationId xmlns:p14="http://schemas.microsoft.com/office/powerpoint/2010/main" val="322691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Other spoofing</a:t>
            </a:r>
          </a:p>
        </p:txBody>
      </p:sp>
      <p:sp>
        <p:nvSpPr>
          <p:cNvPr id="238" name="Shape 23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GB" dirty="0"/>
              <a:t>Talk about other ways to spoof there?</a:t>
            </a:r>
          </a:p>
          <a:p>
            <a:pPr marL="457200" lvl="0" indent="-228600" rtl="0">
              <a:spcBef>
                <a:spcPts val="0"/>
              </a:spcBef>
              <a:buChar char="-"/>
            </a:pPr>
            <a:r>
              <a:rPr lang="en-GB" dirty="0"/>
              <a:t>Lying about recipients</a:t>
            </a:r>
          </a:p>
          <a:p>
            <a:pPr marL="457200" lvl="0" indent="-228600" rtl="0">
              <a:spcBef>
                <a:spcPts val="0"/>
              </a:spcBef>
              <a:buChar char="-"/>
            </a:pPr>
            <a:r>
              <a:rPr lang="en-GB" dirty="0"/>
              <a:t>Overlaying elements</a:t>
            </a:r>
          </a:p>
          <a:p>
            <a:pPr marL="457200" lvl="0" indent="-228600">
              <a:spcBef>
                <a:spcPts val="0"/>
              </a:spcBef>
              <a:buChar char="-"/>
            </a:pPr>
            <a:r>
              <a:rPr lang="en-GB" dirty="0"/>
              <a:t>Stealing events from private areas</a:t>
            </a:r>
          </a:p>
          <a:p>
            <a:pPr marL="457200" lvl="0" indent="-228600">
              <a:spcBef>
                <a:spcPts val="0"/>
              </a:spcBef>
              <a:buChar char="-"/>
            </a:pPr>
            <a:r>
              <a:rPr lang="en-GB" dirty="0"/>
              <a:t>Locking mechanism</a:t>
            </a:r>
          </a:p>
          <a:p>
            <a:pPr lvl="0">
              <a:spcBef>
                <a:spcPts val="0"/>
              </a:spcBef>
              <a:buNone/>
            </a:pPr>
            <a:r>
              <a:rPr lang="en-GB" dirty="0"/>
              <a:t>Refer to paper?</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Beeswax Identity Management</a:t>
            </a:r>
          </a:p>
        </p:txBody>
      </p:sp>
      <p:sp>
        <p:nvSpPr>
          <p:cNvPr id="329" name="Shape 3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GB"/>
              <a:t>Users are registered to a Pub/Sub service</a:t>
            </a:r>
          </a:p>
          <a:p>
            <a:pPr marL="457200" lvl="0" indent="-228600" rtl="0">
              <a:spcBef>
                <a:spcPts val="0"/>
              </a:spcBef>
            </a:pPr>
            <a:r>
              <a:rPr lang="en-GB"/>
              <a:t>Users verify binding between P/S account ID and person they want to communicate with</a:t>
            </a:r>
          </a:p>
          <a:p>
            <a:pPr marL="457200" lvl="0" indent="-228600" rtl="0">
              <a:spcBef>
                <a:spcPts val="0"/>
              </a:spcBef>
            </a:pPr>
            <a:r>
              <a:rPr lang="en-GB"/>
              <a:t>Only account owner can post to that account</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32</a:t>
            </a:fld>
            <a:endParaRPr lang="en-GB"/>
          </a:p>
        </p:txBody>
      </p:sp>
      <p:pic>
        <p:nvPicPr>
          <p:cNvPr id="5" name="Picture 4"/>
          <p:cNvPicPr>
            <a:picLocks noChangeAspect="1"/>
          </p:cNvPicPr>
          <p:nvPr/>
        </p:nvPicPr>
        <p:blipFill>
          <a:blip r:embed="rId2"/>
          <a:stretch>
            <a:fillRect/>
          </a:stretch>
        </p:blipFill>
        <p:spPr>
          <a:xfrm>
            <a:off x="1448677" y="0"/>
            <a:ext cx="6246645" cy="5143500"/>
          </a:xfrm>
          <a:prstGeom prst="rect">
            <a:avLst/>
          </a:prstGeom>
        </p:spPr>
      </p:pic>
    </p:spTree>
    <p:extLst>
      <p:ext uri="{BB962C8B-B14F-4D97-AF65-F5344CB8AC3E}">
        <p14:creationId xmlns:p14="http://schemas.microsoft.com/office/powerpoint/2010/main" val="394666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66764" y="601146"/>
            <a:ext cx="4054393" cy="3416400"/>
          </a:xfrm>
        </p:spPr>
        <p:txBody>
          <a:bodyPr/>
          <a:lstStyle/>
          <a:p>
            <a:r>
              <a:rPr lang="en-US" dirty="0"/>
              <a:t>Ex: Facebook Messaging, </a:t>
            </a:r>
            <a:r>
              <a:rPr lang="en-US" dirty="0" err="1"/>
              <a:t>cryptocat</a:t>
            </a:r>
            <a:r>
              <a:rPr lang="en-US" dirty="0"/>
              <a:t>, google talk </a:t>
            </a:r>
            <a:r>
              <a:rPr lang="en-US" dirty="0" err="1"/>
              <a:t>otr</a:t>
            </a:r>
            <a:r>
              <a:rPr lang="en-US" dirty="0"/>
              <a:t>.</a:t>
            </a:r>
          </a:p>
          <a:p>
            <a:r>
              <a:rPr lang="en-US" dirty="0"/>
              <a:t>How could one gain assurance?</a:t>
            </a:r>
          </a:p>
          <a:p>
            <a:pPr marL="285750" indent="-285750">
              <a:buFont typeface="Arial" panose="020B0604020202020204" pitchFamily="34" charset="0"/>
              <a:buChar char="•"/>
            </a:pPr>
            <a:r>
              <a:rPr lang="en-US" dirty="0"/>
              <a:t>Audit the code?</a:t>
            </a:r>
          </a:p>
          <a:p>
            <a:pPr marL="285750" indent="-285750">
              <a:buFont typeface="Arial" panose="020B0604020202020204" pitchFamily="34" charset="0"/>
              <a:buChar char="•"/>
            </a:pPr>
            <a:r>
              <a:rPr lang="en-US" dirty="0"/>
              <a:t>Rely on conclusions of a diligent self-identified community of experts?</a:t>
            </a:r>
          </a:p>
          <a:p>
            <a:pPr marL="285750" indent="-285750">
              <a:buFont typeface="Arial" panose="020B0604020202020204" pitchFamily="34" charset="0"/>
              <a:buChar char="•"/>
            </a:pPr>
            <a:r>
              <a:rPr lang="en-US" dirty="0"/>
              <a:t>Do it again for every app?</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4</a:t>
            </a:fld>
            <a:endParaRPr lang="en-GB"/>
          </a:p>
        </p:txBody>
      </p:sp>
      <p:pic>
        <p:nvPicPr>
          <p:cNvPr id="5" name="Picture 4"/>
          <p:cNvPicPr>
            <a:picLocks noChangeAspect="1"/>
          </p:cNvPicPr>
          <p:nvPr/>
        </p:nvPicPr>
        <p:blipFill>
          <a:blip r:embed="rId3"/>
          <a:stretch>
            <a:fillRect/>
          </a:stretch>
        </p:blipFill>
        <p:spPr>
          <a:xfrm>
            <a:off x="520232" y="227641"/>
            <a:ext cx="3774248" cy="4280859"/>
          </a:xfrm>
          <a:prstGeom prst="rect">
            <a:avLst/>
          </a:prstGeom>
        </p:spPr>
      </p:pic>
      <p:pic>
        <p:nvPicPr>
          <p:cNvPr id="6" name="Picture 4" descr="Chat with nad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246" y="1047255"/>
            <a:ext cx="2707518" cy="288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7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of the Problem</a:t>
            </a:r>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a:t>Client-Side code of private apps contains private information – The keys.</a:t>
            </a:r>
          </a:p>
          <a:p>
            <a:pPr marL="285750" indent="-285750">
              <a:buFont typeface="Arial" panose="020B0604020202020204" pitchFamily="34" charset="0"/>
              <a:buChar char="•"/>
            </a:pPr>
            <a:r>
              <a:rPr lang="en-US" dirty="0"/>
              <a:t>W/O containment of keys, plaintext, crypto functionality, app must be in TCB</a:t>
            </a:r>
          </a:p>
          <a:p>
            <a:pPr marL="285750" indent="-285750">
              <a:buFont typeface="Arial" panose="020B0604020202020204" pitchFamily="34" charset="0"/>
              <a:buChar char="•"/>
            </a:pPr>
            <a:r>
              <a:rPr lang="en-US" dirty="0"/>
              <a:t>Moreover, *every* app performing end-to-end security must be trusted</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GB" smtClean="0"/>
              <a:t>5</a:t>
            </a:fld>
            <a:endParaRPr lang="en-GB"/>
          </a:p>
        </p:txBody>
      </p:sp>
      <p:grpSp>
        <p:nvGrpSpPr>
          <p:cNvPr id="29" name="Group 28"/>
          <p:cNvGrpSpPr/>
          <p:nvPr/>
        </p:nvGrpSpPr>
        <p:grpSpPr>
          <a:xfrm>
            <a:off x="3246706" y="2856596"/>
            <a:ext cx="4970194" cy="1740804"/>
            <a:chOff x="1848089" y="630311"/>
            <a:chExt cx="11230463" cy="4026997"/>
          </a:xfrm>
        </p:grpSpPr>
        <p:grpSp>
          <p:nvGrpSpPr>
            <p:cNvPr id="17" name="Shape 78"/>
            <p:cNvGrpSpPr/>
            <p:nvPr/>
          </p:nvGrpSpPr>
          <p:grpSpPr>
            <a:xfrm>
              <a:off x="1848089" y="1526763"/>
              <a:ext cx="5447818" cy="1923708"/>
              <a:chOff x="2427950" y="2007725"/>
              <a:chExt cx="4088112" cy="1443575"/>
            </a:xfrm>
          </p:grpSpPr>
          <p:sp>
            <p:nvSpPr>
              <p:cNvPr id="18" name="Shape 79"/>
              <p:cNvSpPr/>
              <p:nvPr/>
            </p:nvSpPr>
            <p:spPr>
              <a:xfrm>
                <a:off x="2427962" y="2100400"/>
                <a:ext cx="4088100" cy="13509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80"/>
              <p:cNvSpPr/>
              <p:nvPr/>
            </p:nvSpPr>
            <p:spPr>
              <a:xfrm>
                <a:off x="2427950" y="2007725"/>
                <a:ext cx="4088100" cy="1350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0" name="Shape 82"/>
            <p:cNvSpPr txBox="1"/>
            <p:nvPr/>
          </p:nvSpPr>
          <p:spPr>
            <a:xfrm>
              <a:off x="2413834" y="3057323"/>
              <a:ext cx="10664718" cy="1599985"/>
            </a:xfrm>
            <a:prstGeom prst="rect">
              <a:avLst/>
            </a:prstGeom>
            <a:noFill/>
            <a:ln>
              <a:noFill/>
            </a:ln>
          </p:spPr>
          <p:txBody>
            <a:bodyPr lIns="91425" tIns="91425" rIns="91425" bIns="91425" anchor="t" anchorCtr="0">
              <a:noAutofit/>
            </a:bodyPr>
            <a:lstStyle/>
            <a:p>
              <a:pPr marL="457200" lvl="0" indent="-419100" rtl="0">
                <a:spcBef>
                  <a:spcPts val="0"/>
                </a:spcBef>
                <a:buSzPct val="100000"/>
                <a:buChar char="+"/>
              </a:pPr>
              <a:r>
                <a:rPr lang="en-GB" sz="3000" dirty="0"/>
                <a:t>TCB of </a:t>
              </a:r>
              <a:r>
                <a:rPr lang="en-GB" sz="3600" i="1" dirty="0"/>
                <a:t>all</a:t>
              </a:r>
              <a:r>
                <a:rPr lang="en-GB" sz="3000" dirty="0"/>
                <a:t> applications</a:t>
              </a:r>
            </a:p>
          </p:txBody>
        </p:sp>
        <p:grpSp>
          <p:nvGrpSpPr>
            <p:cNvPr id="21" name="Group 20"/>
            <p:cNvGrpSpPr/>
            <p:nvPr/>
          </p:nvGrpSpPr>
          <p:grpSpPr>
            <a:xfrm>
              <a:off x="2074086" y="630311"/>
              <a:ext cx="4995808" cy="2335094"/>
              <a:chOff x="191335" y="353863"/>
              <a:chExt cx="8804782" cy="4115450"/>
            </a:xfrm>
          </p:grpSpPr>
          <p:pic>
            <p:nvPicPr>
              <p:cNvPr id="22" name="Shape 64"/>
              <p:cNvPicPr preferRelativeResize="0"/>
              <p:nvPr/>
            </p:nvPicPr>
            <p:blipFill>
              <a:blip r:embed="rId3">
                <a:alphaModFix/>
              </a:blip>
              <a:stretch>
                <a:fillRect/>
              </a:stretch>
            </p:blipFill>
            <p:spPr>
              <a:xfrm>
                <a:off x="5865148" y="353863"/>
                <a:ext cx="3130969" cy="3339999"/>
              </a:xfrm>
              <a:prstGeom prst="rect">
                <a:avLst/>
              </a:prstGeom>
              <a:noFill/>
              <a:ln>
                <a:noFill/>
              </a:ln>
            </p:spPr>
          </p:pic>
          <p:pic>
            <p:nvPicPr>
              <p:cNvPr id="23" name="Shape 65"/>
              <p:cNvPicPr preferRelativeResize="0"/>
              <p:nvPr/>
            </p:nvPicPr>
            <p:blipFill>
              <a:blip r:embed="rId4">
                <a:alphaModFix/>
              </a:blip>
              <a:stretch>
                <a:fillRect/>
              </a:stretch>
            </p:blipFill>
            <p:spPr>
              <a:xfrm>
                <a:off x="5410976" y="1939434"/>
                <a:ext cx="1247798" cy="1247797"/>
              </a:xfrm>
              <a:prstGeom prst="rect">
                <a:avLst/>
              </a:prstGeom>
              <a:noFill/>
              <a:ln>
                <a:noFill/>
              </a:ln>
            </p:spPr>
          </p:pic>
          <p:pic>
            <p:nvPicPr>
              <p:cNvPr id="24" name="Shape 66"/>
              <p:cNvPicPr preferRelativeResize="0"/>
              <p:nvPr/>
            </p:nvPicPr>
            <p:blipFill>
              <a:blip r:embed="rId5">
                <a:alphaModFix/>
              </a:blip>
              <a:stretch>
                <a:fillRect/>
              </a:stretch>
            </p:blipFill>
            <p:spPr>
              <a:xfrm>
                <a:off x="1753964" y="2813186"/>
                <a:ext cx="2244488" cy="1656127"/>
              </a:xfrm>
              <a:prstGeom prst="rect">
                <a:avLst/>
              </a:prstGeom>
              <a:noFill/>
              <a:ln>
                <a:noFill/>
              </a:ln>
            </p:spPr>
          </p:pic>
          <p:pic>
            <p:nvPicPr>
              <p:cNvPr id="26" name="Shape 68"/>
              <p:cNvPicPr preferRelativeResize="0"/>
              <p:nvPr/>
            </p:nvPicPr>
            <p:blipFill>
              <a:blip r:embed="rId6">
                <a:alphaModFix/>
              </a:blip>
              <a:stretch>
                <a:fillRect/>
              </a:stretch>
            </p:blipFill>
            <p:spPr>
              <a:xfrm>
                <a:off x="191335" y="855458"/>
                <a:ext cx="2799523" cy="1761862"/>
              </a:xfrm>
              <a:prstGeom prst="rect">
                <a:avLst/>
              </a:prstGeom>
              <a:noFill/>
              <a:ln>
                <a:noFill/>
              </a:ln>
            </p:spPr>
          </p:pic>
          <p:pic>
            <p:nvPicPr>
              <p:cNvPr id="28" name="Picture 27"/>
              <p:cNvPicPr>
                <a:picLocks noChangeAspect="1"/>
              </p:cNvPicPr>
              <p:nvPr/>
            </p:nvPicPr>
            <p:blipFill>
              <a:blip r:embed="rId7"/>
              <a:stretch>
                <a:fillRect/>
              </a:stretch>
            </p:blipFill>
            <p:spPr>
              <a:xfrm>
                <a:off x="466677" y="2813186"/>
                <a:ext cx="1162050" cy="1162050"/>
              </a:xfrm>
              <a:prstGeom prst="rect">
                <a:avLst/>
              </a:prstGeom>
            </p:spPr>
          </p:pic>
        </p:grpSp>
      </p:grpSp>
      <p:pic>
        <p:nvPicPr>
          <p:cNvPr id="30" name="Shape 83"/>
          <p:cNvPicPr preferRelativeResize="0"/>
          <p:nvPr/>
        </p:nvPicPr>
        <p:blipFill>
          <a:blip r:embed="rId8">
            <a:alphaModFix/>
          </a:blip>
          <a:stretch>
            <a:fillRect/>
          </a:stretch>
        </p:blipFill>
        <p:spPr>
          <a:xfrm>
            <a:off x="1605804" y="3761988"/>
            <a:ext cx="1640895" cy="821149"/>
          </a:xfrm>
          <a:prstGeom prst="rect">
            <a:avLst/>
          </a:prstGeom>
          <a:noFill/>
          <a:ln>
            <a:noFill/>
          </a:ln>
        </p:spPr>
      </p:pic>
      <p:pic>
        <p:nvPicPr>
          <p:cNvPr id="1028" name="Picture 4" descr="https://pbs.twimg.com/profile_images/3175907651/c8cafe516c1a233d188d69c46b88af97_400x4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3756" y="3271838"/>
            <a:ext cx="481007" cy="48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0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dirty="0"/>
              <a:t>Beeswax</a:t>
            </a:r>
            <a:endParaRPr lang="en-GB" dirty="0"/>
          </a:p>
        </p:txBody>
      </p:sp>
      <p:sp>
        <p:nvSpPr>
          <p:cNvPr id="129" name="Shape 129"/>
          <p:cNvSpPr txBox="1">
            <a:spLocks noGrp="1"/>
          </p:cNvSpPr>
          <p:nvPr>
            <p:ph type="body" idx="1"/>
          </p:nvPr>
        </p:nvSpPr>
        <p:spPr>
          <a:xfrm>
            <a:off x="311700" y="1152475"/>
            <a:ext cx="8520600" cy="2225725"/>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GB" dirty="0"/>
              <a:t>A security platform to reduce the TCB of private </a:t>
            </a:r>
            <a:r>
              <a:rPr lang="EN-GB" i="1" dirty="0"/>
              <a:t>web</a:t>
            </a:r>
            <a:r>
              <a:rPr lang="EN-GB" dirty="0"/>
              <a:t> applications.</a:t>
            </a:r>
          </a:p>
          <a:p>
            <a:pPr marL="514350" lvl="0" indent="-285750" rtl="0">
              <a:spcBef>
                <a:spcPts val="0"/>
              </a:spcBef>
              <a:buFont typeface="Arial" panose="020B0604020202020204" pitchFamily="34" charset="0"/>
              <a:buChar char="•"/>
            </a:pPr>
            <a:r>
              <a:rPr lang="EN-GB" dirty="0"/>
              <a:t>Disaggregation, and containment of security-critical data &amp; functionality.</a:t>
            </a:r>
          </a:p>
          <a:p>
            <a:pPr marL="514350" lvl="0" indent="-285750" rtl="0">
              <a:spcBef>
                <a:spcPts val="0"/>
              </a:spcBef>
              <a:buFont typeface="Arial" panose="020B0604020202020204" pitchFamily="34" charset="0"/>
              <a:buChar char="•"/>
            </a:pPr>
            <a:r>
              <a:rPr lang="EN-GB" dirty="0"/>
              <a:t>Sharing of this functionality provided in well-defined APIs.</a:t>
            </a:r>
          </a:p>
          <a:p>
            <a:pPr marL="514350" lvl="0" indent="-285750" rtl="0">
              <a:spcBef>
                <a:spcPts val="0"/>
              </a:spcBef>
              <a:buFont typeface="Arial" panose="020B0604020202020204" pitchFamily="34" charset="0"/>
              <a:buChar char="•"/>
            </a:pPr>
            <a:r>
              <a:rPr lang="EN-GB" dirty="0"/>
              <a:t>Allows scrutiny to be focused on the platform (</a:t>
            </a:r>
            <a:r>
              <a:rPr lang="EN-GB" i="1" dirty="0"/>
              <a:t>Instead of every app)</a:t>
            </a:r>
          </a:p>
          <a:p>
            <a:pPr marL="514350" lvl="0" indent="-285750" rtl="0">
              <a:spcBef>
                <a:spcPts val="0"/>
              </a:spcBef>
              <a:buFont typeface="Arial" panose="020B0604020202020204" pitchFamily="34" charset="0"/>
              <a:buChar char="•"/>
            </a:pPr>
            <a:endParaRPr lang="EN-GB"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6</a:t>
            </a:fld>
            <a:endParaRPr lang="en-GB"/>
          </a:p>
        </p:txBody>
      </p:sp>
      <p:sp>
        <p:nvSpPr>
          <p:cNvPr id="6" name="Shape 129"/>
          <p:cNvSpPr txBox="1">
            <a:spLocks/>
          </p:cNvSpPr>
          <p:nvPr/>
        </p:nvSpPr>
        <p:spPr>
          <a:xfrm>
            <a:off x="311700" y="3500008"/>
            <a:ext cx="8520600" cy="1041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514350" indent="-285750">
              <a:buFont typeface="Arial" panose="020B0604020202020204" pitchFamily="34" charset="0"/>
              <a:buChar char="•"/>
            </a:pPr>
            <a:r>
              <a:rPr lang="EN-GB" dirty="0"/>
              <a:t>Implemented as a Google Chrome (v40) extension, (5K lines of code)</a:t>
            </a:r>
          </a:p>
          <a:p>
            <a:pPr marL="514350" indent="-285750">
              <a:buFont typeface="Arial" panose="020B0604020202020204" pitchFamily="34" charset="0"/>
              <a:buChar char="•"/>
            </a:pPr>
            <a:r>
              <a:rPr lang="EN-GB" dirty="0"/>
              <a:t>Deployable now and allows rich web application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791263" y="937187"/>
            <a:ext cx="2684998" cy="2474276"/>
          </a:xfrm>
          <a:prstGeom prst="rect">
            <a:avLst/>
          </a:prstGeom>
        </p:spPr>
      </p:pic>
      <p:pic>
        <p:nvPicPr>
          <p:cNvPr id="5" name="Picture 4"/>
          <p:cNvPicPr>
            <a:picLocks noChangeAspect="1"/>
          </p:cNvPicPr>
          <p:nvPr/>
        </p:nvPicPr>
        <p:blipFill>
          <a:blip r:embed="rId3"/>
          <a:stretch>
            <a:fillRect/>
          </a:stretch>
        </p:blipFill>
        <p:spPr>
          <a:xfrm>
            <a:off x="3983426" y="937187"/>
            <a:ext cx="2684998" cy="2474276"/>
          </a:xfrm>
          <a:prstGeom prst="rect">
            <a:avLst/>
          </a:prstGeom>
        </p:spPr>
      </p:pic>
      <p:sp>
        <p:nvSpPr>
          <p:cNvPr id="96" name="Shape 96"/>
          <p:cNvSpPr txBox="1">
            <a:spLocks noGrp="1"/>
          </p:cNvSpPr>
          <p:nvPr>
            <p:ph type="title"/>
          </p:nvPr>
        </p:nvSpPr>
        <p:spPr>
          <a:xfrm>
            <a:off x="159300" y="368825"/>
            <a:ext cx="8520600" cy="572700"/>
          </a:xfrm>
          <a:prstGeom prst="rect">
            <a:avLst/>
          </a:prstGeom>
        </p:spPr>
        <p:txBody>
          <a:bodyPr lIns="91425" tIns="91425" rIns="91425" bIns="91425" anchor="t" anchorCtr="0">
            <a:noAutofit/>
          </a:bodyPr>
          <a:lstStyle/>
          <a:p>
            <a:pPr lvl="0" rtl="0">
              <a:spcBef>
                <a:spcPts val="0"/>
              </a:spcBef>
              <a:buNone/>
            </a:pPr>
            <a:r>
              <a:rPr lang="en-GB" dirty="0"/>
              <a:t>TCB Grows Larger</a:t>
            </a:r>
          </a:p>
        </p:txBody>
      </p:sp>
      <p:pic>
        <p:nvPicPr>
          <p:cNvPr id="98" name="Shape 98"/>
          <p:cNvPicPr preferRelativeResize="0"/>
          <p:nvPr/>
        </p:nvPicPr>
        <p:blipFill>
          <a:blip r:embed="rId4">
            <a:alphaModFix/>
          </a:blip>
          <a:stretch>
            <a:fillRect/>
          </a:stretch>
        </p:blipFill>
        <p:spPr>
          <a:xfrm>
            <a:off x="4087722" y="837323"/>
            <a:ext cx="2369308" cy="2574140"/>
          </a:xfrm>
          <a:prstGeom prst="rect">
            <a:avLst/>
          </a:prstGeom>
          <a:noFill/>
          <a:ln>
            <a:noFill/>
          </a:ln>
        </p:spPr>
      </p:pic>
      <p:sp>
        <p:nvSpPr>
          <p:cNvPr id="99" name="Shape 99"/>
          <p:cNvSpPr txBox="1"/>
          <p:nvPr/>
        </p:nvSpPr>
        <p:spPr>
          <a:xfrm>
            <a:off x="6609312" y="2298275"/>
            <a:ext cx="2417700" cy="950100"/>
          </a:xfrm>
          <a:prstGeom prst="rect">
            <a:avLst/>
          </a:prstGeom>
          <a:noFill/>
          <a:ln>
            <a:noFill/>
          </a:ln>
        </p:spPr>
        <p:txBody>
          <a:bodyPr lIns="91425" tIns="91425" rIns="91425" bIns="91425" anchor="t" anchorCtr="0">
            <a:noAutofit/>
          </a:bodyPr>
          <a:lstStyle/>
          <a:p>
            <a:pPr lvl="0" rtl="0">
              <a:spcBef>
                <a:spcPts val="0"/>
              </a:spcBef>
              <a:buNone/>
            </a:pPr>
            <a:r>
              <a:rPr lang="en-GB" sz="1800" dirty="0"/>
              <a:t>Vulnerabilities in application code</a:t>
            </a:r>
          </a:p>
          <a:p>
            <a:pPr lvl="0" rtl="0">
              <a:spcBef>
                <a:spcPts val="0"/>
              </a:spcBef>
              <a:buNone/>
            </a:pPr>
            <a:r>
              <a:rPr lang="en-GB" sz="1800" dirty="0"/>
              <a:t>can </a:t>
            </a:r>
            <a:r>
              <a:rPr lang="en-GB" sz="1800" dirty="0" err="1"/>
              <a:t>exfiltrate</a:t>
            </a:r>
            <a:r>
              <a:rPr lang="en-GB" sz="1800" dirty="0"/>
              <a:t> data.</a:t>
            </a:r>
          </a:p>
        </p:txBody>
      </p:sp>
      <p:grpSp>
        <p:nvGrpSpPr>
          <p:cNvPr id="100" name="Shape 100"/>
          <p:cNvGrpSpPr/>
          <p:nvPr/>
        </p:nvGrpSpPr>
        <p:grpSpPr>
          <a:xfrm>
            <a:off x="1125550" y="3875950"/>
            <a:ext cx="2113330" cy="440400"/>
            <a:chOff x="5392896" y="4104550"/>
            <a:chExt cx="1834328" cy="440400"/>
          </a:xfrm>
        </p:grpSpPr>
        <p:sp>
          <p:nvSpPr>
            <p:cNvPr id="101" name="Shape 101"/>
            <p:cNvSpPr txBox="1"/>
            <p:nvPr/>
          </p:nvSpPr>
          <p:spPr>
            <a:xfrm>
              <a:off x="5392896" y="4220650"/>
              <a:ext cx="188400" cy="2082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02" name="Shape 102"/>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Must be in TCB</a:t>
              </a:r>
            </a:p>
          </p:txBody>
        </p:sp>
      </p:grpSp>
      <p:sp>
        <p:nvSpPr>
          <p:cNvPr id="103" name="Shape 103"/>
          <p:cNvSpPr txBox="1"/>
          <p:nvPr/>
        </p:nvSpPr>
        <p:spPr>
          <a:xfrm>
            <a:off x="6609325" y="1168400"/>
            <a:ext cx="2417700" cy="950100"/>
          </a:xfrm>
          <a:prstGeom prst="rect">
            <a:avLst/>
          </a:prstGeom>
          <a:noFill/>
          <a:ln>
            <a:noFill/>
          </a:ln>
        </p:spPr>
        <p:txBody>
          <a:bodyPr lIns="91425" tIns="91425" rIns="91425" bIns="91425" anchor="t" anchorCtr="0">
            <a:noAutofit/>
          </a:bodyPr>
          <a:lstStyle/>
          <a:p>
            <a:pPr lvl="0" rtl="0">
              <a:spcBef>
                <a:spcPts val="0"/>
              </a:spcBef>
              <a:buNone/>
            </a:pPr>
            <a:r>
              <a:rPr lang="EN-GB" sz="1800" dirty="0"/>
              <a:t>Repeats for each app.</a:t>
            </a:r>
          </a:p>
        </p:txBody>
      </p:sp>
      <p:grpSp>
        <p:nvGrpSpPr>
          <p:cNvPr id="107" name="Shape 107"/>
          <p:cNvGrpSpPr/>
          <p:nvPr/>
        </p:nvGrpSpPr>
        <p:grpSpPr>
          <a:xfrm>
            <a:off x="4170775" y="1118562"/>
            <a:ext cx="2310300" cy="1980804"/>
            <a:chOff x="4323325" y="1194762"/>
            <a:chExt cx="2310300" cy="1980804"/>
          </a:xfrm>
        </p:grpSpPr>
        <p:sp>
          <p:nvSpPr>
            <p:cNvPr id="108" name="Shape 108"/>
            <p:cNvSpPr txBox="1"/>
            <p:nvPr/>
          </p:nvSpPr>
          <p:spPr>
            <a:xfrm>
              <a:off x="4323325" y="11947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09" name="Shape 109"/>
            <p:cNvSpPr txBox="1"/>
            <p:nvPr/>
          </p:nvSpPr>
          <p:spPr>
            <a:xfrm>
              <a:off x="4323325" y="25153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10" name="Shape 110"/>
            <p:cNvSpPr txBox="1"/>
            <p:nvPr/>
          </p:nvSpPr>
          <p:spPr>
            <a:xfrm>
              <a:off x="4323325" y="21480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11" name="Shape 111"/>
            <p:cNvSpPr txBox="1"/>
            <p:nvPr/>
          </p:nvSpPr>
          <p:spPr>
            <a:xfrm>
              <a:off x="4323325" y="2882766"/>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sp>
          <p:nvSpPr>
            <p:cNvPr id="112" name="Shape 112"/>
            <p:cNvSpPr txBox="1"/>
            <p:nvPr/>
          </p:nvSpPr>
          <p:spPr>
            <a:xfrm>
              <a:off x="4712800" y="1254487"/>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Plaintext</a:t>
              </a:r>
            </a:p>
          </p:txBody>
        </p:sp>
        <p:sp>
          <p:nvSpPr>
            <p:cNvPr id="113" name="Shape 113"/>
            <p:cNvSpPr txBox="1"/>
            <p:nvPr/>
          </p:nvSpPr>
          <p:spPr>
            <a:xfrm>
              <a:off x="4712800" y="17012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grpSp>
      <p:grpSp>
        <p:nvGrpSpPr>
          <p:cNvPr id="114" name="Shape 114"/>
          <p:cNvGrpSpPr/>
          <p:nvPr/>
        </p:nvGrpSpPr>
        <p:grpSpPr>
          <a:xfrm>
            <a:off x="952975" y="1118562"/>
            <a:ext cx="2310300" cy="2331812"/>
            <a:chOff x="952975" y="1118562"/>
            <a:chExt cx="2310300" cy="2331812"/>
          </a:xfrm>
        </p:grpSpPr>
        <p:sp>
          <p:nvSpPr>
            <p:cNvPr id="115" name="Shape 115"/>
            <p:cNvSpPr txBox="1"/>
            <p:nvPr/>
          </p:nvSpPr>
          <p:spPr>
            <a:xfrm>
              <a:off x="95297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16" name="Shape 116"/>
            <p:cNvSpPr txBox="1"/>
            <p:nvPr/>
          </p:nvSpPr>
          <p:spPr>
            <a:xfrm>
              <a:off x="95297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17" name="Shape 117"/>
            <p:cNvSpPr txBox="1"/>
            <p:nvPr/>
          </p:nvSpPr>
          <p:spPr>
            <a:xfrm>
              <a:off x="952975" y="2806566"/>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grpSp>
          <p:nvGrpSpPr>
            <p:cNvPr id="118" name="Shape 118"/>
            <p:cNvGrpSpPr/>
            <p:nvPr/>
          </p:nvGrpSpPr>
          <p:grpSpPr>
            <a:xfrm>
              <a:off x="952975" y="1118562"/>
              <a:ext cx="2310300" cy="878400"/>
              <a:chOff x="1105375" y="1194762"/>
              <a:chExt cx="2310300" cy="878400"/>
            </a:xfrm>
          </p:grpSpPr>
          <p:sp>
            <p:nvSpPr>
              <p:cNvPr id="119" name="Shape 119"/>
              <p:cNvSpPr txBox="1"/>
              <p:nvPr/>
            </p:nvSpPr>
            <p:spPr>
              <a:xfrm>
                <a:off x="1105375" y="11947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20" name="Shape 120"/>
              <p:cNvSpPr txBox="1"/>
              <p:nvPr/>
            </p:nvSpPr>
            <p:spPr>
              <a:xfrm>
                <a:off x="1494850" y="1254512"/>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Plaintext</a:t>
                </a:r>
              </a:p>
            </p:txBody>
          </p:sp>
          <p:sp>
            <p:nvSpPr>
              <p:cNvPr id="121" name="Shape 121"/>
              <p:cNvSpPr txBox="1"/>
              <p:nvPr/>
            </p:nvSpPr>
            <p:spPr>
              <a:xfrm>
                <a:off x="1494850" y="17012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Layout / Style</a:t>
                </a:r>
              </a:p>
            </p:txBody>
          </p:sp>
        </p:grpSp>
        <p:sp>
          <p:nvSpPr>
            <p:cNvPr id="122" name="Shape 122"/>
            <p:cNvSpPr txBox="1"/>
            <p:nvPr/>
          </p:nvSpPr>
          <p:spPr>
            <a:xfrm>
              <a:off x="952975" y="3157575"/>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Runtime / APIs</a:t>
              </a:r>
            </a:p>
          </p:txBody>
        </p:sp>
      </p:grpSp>
      <p:sp>
        <p:nvSpPr>
          <p:cNvPr id="123" name="Shape 123"/>
          <p:cNvSpPr txBox="1"/>
          <p:nvPr/>
        </p:nvSpPr>
        <p:spPr>
          <a:xfrm>
            <a:off x="952975" y="31575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Runtime / APIs</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childTnLst>
                                </p:cTn>
                              </p:par>
                              <p:par>
                                <p:cTn id="28" presetID="10" presetClass="entr" presetSubtype="0" fill="hold" nodeType="with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
                                        <p:tgtEl>
                                          <p:spTgt spid="103"/>
                                        </p:tgtEl>
                                      </p:cBhvr>
                                    </p:animEffect>
                                  </p:childTnLst>
                                </p:cTn>
                              </p:par>
                              <p:par>
                                <p:cTn id="31" presetID="10" presetClass="entr" presetSubtype="0" fill="hold"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1000"/>
                                        <p:tgtEl>
                                          <p:spTgt spid="1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1"/>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791263" y="670487"/>
            <a:ext cx="2684998" cy="2474276"/>
          </a:xfrm>
          <a:prstGeom prst="rect">
            <a:avLst/>
          </a:prstGeom>
        </p:spPr>
      </p:pic>
      <p:pic>
        <p:nvPicPr>
          <p:cNvPr id="135" name="Shape 135"/>
          <p:cNvPicPr preferRelativeResize="0"/>
          <p:nvPr/>
        </p:nvPicPr>
        <p:blipFill>
          <a:blip r:embed="rId4">
            <a:alphaModFix/>
          </a:blip>
          <a:stretch>
            <a:fillRect/>
          </a:stretch>
        </p:blipFill>
        <p:spPr>
          <a:xfrm>
            <a:off x="4279257" y="629155"/>
            <a:ext cx="2093632" cy="2288912"/>
          </a:xfrm>
          <a:prstGeom prst="rect">
            <a:avLst/>
          </a:prstGeom>
          <a:noFill/>
          <a:ln>
            <a:noFill/>
          </a:ln>
        </p:spPr>
      </p:pic>
      <p:sp>
        <p:nvSpPr>
          <p:cNvPr id="136" name="Shape 136"/>
          <p:cNvSpPr txBox="1"/>
          <p:nvPr/>
        </p:nvSpPr>
        <p:spPr>
          <a:xfrm>
            <a:off x="95297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37" name="Shape 137"/>
          <p:cNvSpPr txBox="1"/>
          <p:nvPr/>
        </p:nvSpPr>
        <p:spPr>
          <a:xfrm>
            <a:off x="95297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38" name="Shape 138"/>
          <p:cNvSpPr txBox="1"/>
          <p:nvPr/>
        </p:nvSpPr>
        <p:spPr>
          <a:xfrm>
            <a:off x="95297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grpSp>
        <p:nvGrpSpPr>
          <p:cNvPr id="139" name="Shape 139"/>
          <p:cNvGrpSpPr/>
          <p:nvPr/>
        </p:nvGrpSpPr>
        <p:grpSpPr>
          <a:xfrm>
            <a:off x="1125550" y="3647350"/>
            <a:ext cx="2113330" cy="440400"/>
            <a:chOff x="5392896" y="4104550"/>
            <a:chExt cx="1834328" cy="440400"/>
          </a:xfrm>
        </p:grpSpPr>
        <p:sp>
          <p:nvSpPr>
            <p:cNvPr id="140" name="Shape 140"/>
            <p:cNvSpPr txBox="1"/>
            <p:nvPr/>
          </p:nvSpPr>
          <p:spPr>
            <a:xfrm>
              <a:off x="5392896" y="4220650"/>
              <a:ext cx="188400" cy="2082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41" name="Shape 141"/>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Must be in TCB</a:t>
              </a:r>
            </a:p>
          </p:txBody>
        </p:sp>
      </p:grpSp>
      <p:sp>
        <p:nvSpPr>
          <p:cNvPr id="142" name="Shape 142"/>
          <p:cNvSpPr txBox="1"/>
          <p:nvPr/>
        </p:nvSpPr>
        <p:spPr>
          <a:xfrm>
            <a:off x="1342450" y="1178312"/>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a:t>
            </a:r>
          </a:p>
        </p:txBody>
      </p:sp>
      <p:sp>
        <p:nvSpPr>
          <p:cNvPr id="143" name="Shape 143"/>
          <p:cNvSpPr txBox="1"/>
          <p:nvPr/>
        </p:nvSpPr>
        <p:spPr>
          <a:xfrm>
            <a:off x="134245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grpSp>
        <p:nvGrpSpPr>
          <p:cNvPr id="144" name="Shape 144"/>
          <p:cNvGrpSpPr/>
          <p:nvPr/>
        </p:nvGrpSpPr>
        <p:grpSpPr>
          <a:xfrm>
            <a:off x="1125550" y="4087750"/>
            <a:ext cx="2113330" cy="440400"/>
            <a:chOff x="5392896" y="4104550"/>
            <a:chExt cx="1834328" cy="440400"/>
          </a:xfrm>
        </p:grpSpPr>
        <p:sp>
          <p:nvSpPr>
            <p:cNvPr id="145" name="Shape 145"/>
            <p:cNvSpPr txBox="1"/>
            <p:nvPr/>
          </p:nvSpPr>
          <p:spPr>
            <a:xfrm>
              <a:off x="5392896" y="4220650"/>
              <a:ext cx="188400" cy="208200"/>
            </a:xfrm>
            <a:prstGeom prst="rect">
              <a:avLst/>
            </a:prstGeom>
            <a:solidFill>
              <a:srgbClr val="C9DAF8"/>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2400">
                <a:latin typeface="Helvetica Neue"/>
                <a:ea typeface="Helvetica Neue"/>
                <a:cs typeface="Helvetica Neue"/>
                <a:sym typeface="Helvetica Neue"/>
              </a:endParaRPr>
            </a:p>
          </p:txBody>
        </p:sp>
        <p:sp>
          <p:nvSpPr>
            <p:cNvPr id="146" name="Shape 146"/>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Needs no trust</a:t>
              </a:r>
            </a:p>
          </p:txBody>
        </p:sp>
      </p:grpSp>
      <p:sp>
        <p:nvSpPr>
          <p:cNvPr id="147" name="Shape 147"/>
          <p:cNvSpPr txBox="1"/>
          <p:nvPr/>
        </p:nvSpPr>
        <p:spPr>
          <a:xfrm>
            <a:off x="417092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48" name="Shape 148"/>
          <p:cNvSpPr txBox="1"/>
          <p:nvPr/>
        </p:nvSpPr>
        <p:spPr>
          <a:xfrm>
            <a:off x="417092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49" name="Shape 149"/>
          <p:cNvSpPr txBox="1"/>
          <p:nvPr/>
        </p:nvSpPr>
        <p:spPr>
          <a:xfrm>
            <a:off x="417092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50" name="Shape 150"/>
          <p:cNvSpPr txBox="1"/>
          <p:nvPr/>
        </p:nvSpPr>
        <p:spPr>
          <a:xfrm>
            <a:off x="952975" y="3173950"/>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Runtime / APIs</a:t>
            </a:r>
          </a:p>
        </p:txBody>
      </p:sp>
      <p:sp>
        <p:nvSpPr>
          <p:cNvPr id="151" name="Shape 151"/>
          <p:cNvSpPr txBox="1"/>
          <p:nvPr/>
        </p:nvSpPr>
        <p:spPr>
          <a:xfrm>
            <a:off x="4560400" y="1178312"/>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a:t>
            </a:r>
          </a:p>
        </p:txBody>
      </p:sp>
      <p:sp>
        <p:nvSpPr>
          <p:cNvPr id="152" name="Shape 152"/>
          <p:cNvSpPr txBox="1"/>
          <p:nvPr/>
        </p:nvSpPr>
        <p:spPr>
          <a:xfrm>
            <a:off x="456040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sp>
        <p:nvSpPr>
          <p:cNvPr id="153" name="Shape 153"/>
          <p:cNvSpPr txBox="1"/>
          <p:nvPr/>
        </p:nvSpPr>
        <p:spPr>
          <a:xfrm>
            <a:off x="952975" y="2806566"/>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sp>
        <p:nvSpPr>
          <p:cNvPr id="154" name="Shape 154"/>
          <p:cNvSpPr txBox="1"/>
          <p:nvPr/>
        </p:nvSpPr>
        <p:spPr>
          <a:xfrm>
            <a:off x="4170925" y="2806566"/>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sp>
        <p:nvSpPr>
          <p:cNvPr id="155" name="Shape 155"/>
          <p:cNvSpPr txBox="1"/>
          <p:nvPr/>
        </p:nvSpPr>
        <p:spPr>
          <a:xfrm>
            <a:off x="6585875" y="1158150"/>
            <a:ext cx="2158500" cy="2120100"/>
          </a:xfrm>
          <a:prstGeom prst="rect">
            <a:avLst/>
          </a:prstGeom>
          <a:noFill/>
          <a:ln>
            <a:noFill/>
          </a:ln>
        </p:spPr>
        <p:txBody>
          <a:bodyPr lIns="91425" tIns="91425" rIns="91425" bIns="91425" anchor="t" anchorCtr="0">
            <a:noAutofit/>
          </a:bodyPr>
          <a:lstStyle/>
          <a:p>
            <a:pPr lvl="0">
              <a:spcBef>
                <a:spcPts val="0"/>
              </a:spcBef>
              <a:buNone/>
            </a:pPr>
            <a:r>
              <a:rPr lang="en-GB" sz="1800" dirty="0"/>
              <a:t>Protect Keys</a:t>
            </a:r>
          </a:p>
          <a:p>
            <a:pPr lvl="0">
              <a:spcBef>
                <a:spcPts val="0"/>
              </a:spcBef>
              <a:buNone/>
            </a:pPr>
            <a:endParaRPr lang="en-GB" sz="1800" dirty="0"/>
          </a:p>
          <a:p>
            <a:pPr marL="457200" lvl="0" indent="-342900" rtl="0">
              <a:spcBef>
                <a:spcPts val="0"/>
              </a:spcBef>
              <a:buSzPct val="100000"/>
              <a:buFont typeface="Wingdings" panose="05000000000000000000" pitchFamily="2" charset="2"/>
              <a:buChar char="§"/>
            </a:pPr>
            <a:r>
              <a:rPr lang="en-GB" sz="1800" dirty="0"/>
              <a:t>Move them to platform</a:t>
            </a:r>
          </a:p>
          <a:p>
            <a:pPr marL="457200" lvl="0" indent="-342900" rtl="0">
              <a:spcBef>
                <a:spcPts val="0"/>
              </a:spcBef>
              <a:buSzPct val="100000"/>
              <a:buFont typeface="Wingdings" panose="05000000000000000000" pitchFamily="2" charset="2"/>
              <a:buChar char="§"/>
            </a:pPr>
            <a:r>
              <a:rPr lang="en-GB" sz="1800" dirty="0"/>
              <a:t>Application gets key handles</a:t>
            </a:r>
          </a:p>
        </p:txBody>
      </p:sp>
      <p:sp>
        <p:nvSpPr>
          <p:cNvPr id="156" name="Shape 156"/>
          <p:cNvSpPr txBox="1"/>
          <p:nvPr/>
        </p:nvSpPr>
        <p:spPr>
          <a:xfrm>
            <a:off x="953125" y="28065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GB" smtClean="0"/>
              <a:t>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
                                        <p:tgtEl>
                                          <p:spTgt spid="154"/>
                                        </p:tgtEl>
                                      </p:cBhvr>
                                    </p:animEffect>
                                    <p:set>
                                      <p:cBhvr>
                                        <p:cTn id="12" dur="1" fill="hold">
                                          <p:stCondLst>
                                            <p:cond delay="200"/>
                                          </p:stCondLst>
                                        </p:cTn>
                                        <p:tgtEl>
                                          <p:spTgt spid="15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
                                        <p:tgtEl>
                                          <p:spTgt spid="153"/>
                                        </p:tgtEl>
                                      </p:cBhvr>
                                    </p:animEffect>
                                    <p:set>
                                      <p:cBhvr>
                                        <p:cTn id="15" dur="1" fill="hold">
                                          <p:stCondLst>
                                            <p:cond delay="200"/>
                                          </p:stCondLst>
                                        </p:cTn>
                                        <p:tgtEl>
                                          <p:spTgt spid="153"/>
                                        </p:tgtEl>
                                        <p:attrNameLst>
                                          <p:attrName>style.visibility</p:attrName>
                                        </p:attrNameLst>
                                      </p:cBhvr>
                                      <p:to>
                                        <p:strVal val="hidden"/>
                                      </p:to>
                                    </p:set>
                                  </p:childTnLst>
                                </p:cTn>
                              </p:par>
                            </p:childTnLst>
                          </p:cTn>
                        </p:par>
                        <p:par>
                          <p:cTn id="16" fill="hold">
                            <p:stCondLst>
                              <p:cond delay="201"/>
                            </p:stCondLst>
                            <p:childTnLst>
                              <p:par>
                                <p:cTn id="17" presetID="10" presetClass="entr" presetSubtype="0"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791263" y="670487"/>
            <a:ext cx="2684998" cy="2474276"/>
          </a:xfrm>
          <a:prstGeom prst="rect">
            <a:avLst/>
          </a:prstGeom>
        </p:spPr>
      </p:pic>
      <p:pic>
        <p:nvPicPr>
          <p:cNvPr id="32" name="Shape 135"/>
          <p:cNvPicPr preferRelativeResize="0"/>
          <p:nvPr/>
        </p:nvPicPr>
        <p:blipFill>
          <a:blip r:embed="rId4">
            <a:alphaModFix/>
          </a:blip>
          <a:stretch>
            <a:fillRect/>
          </a:stretch>
        </p:blipFill>
        <p:spPr>
          <a:xfrm>
            <a:off x="4279257" y="629155"/>
            <a:ext cx="2093632" cy="2288912"/>
          </a:xfrm>
          <a:prstGeom prst="rect">
            <a:avLst/>
          </a:prstGeom>
          <a:noFill/>
          <a:ln>
            <a:noFill/>
          </a:ln>
        </p:spPr>
      </p:pic>
      <p:sp>
        <p:nvSpPr>
          <p:cNvPr id="163" name="Shape 163"/>
          <p:cNvSpPr txBox="1"/>
          <p:nvPr/>
        </p:nvSpPr>
        <p:spPr>
          <a:xfrm>
            <a:off x="95297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64" name="Shape 164"/>
          <p:cNvSpPr txBox="1"/>
          <p:nvPr/>
        </p:nvSpPr>
        <p:spPr>
          <a:xfrm>
            <a:off x="95297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65" name="Shape 165"/>
          <p:cNvSpPr txBox="1"/>
          <p:nvPr/>
        </p:nvSpPr>
        <p:spPr>
          <a:xfrm>
            <a:off x="95297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66" name="Shape 166"/>
          <p:cNvSpPr txBox="1"/>
          <p:nvPr/>
        </p:nvSpPr>
        <p:spPr>
          <a:xfrm>
            <a:off x="952975" y="31875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Key Mgmt. / Crypto</a:t>
            </a:r>
          </a:p>
        </p:txBody>
      </p:sp>
      <p:grpSp>
        <p:nvGrpSpPr>
          <p:cNvPr id="167" name="Shape 167"/>
          <p:cNvGrpSpPr/>
          <p:nvPr/>
        </p:nvGrpSpPr>
        <p:grpSpPr>
          <a:xfrm>
            <a:off x="1125550" y="3875950"/>
            <a:ext cx="2113330" cy="440400"/>
            <a:chOff x="5392896" y="4104550"/>
            <a:chExt cx="1834328" cy="440400"/>
          </a:xfrm>
        </p:grpSpPr>
        <p:sp>
          <p:nvSpPr>
            <p:cNvPr id="168" name="Shape 168"/>
            <p:cNvSpPr txBox="1"/>
            <p:nvPr/>
          </p:nvSpPr>
          <p:spPr>
            <a:xfrm>
              <a:off x="5392896" y="4220650"/>
              <a:ext cx="188400" cy="2082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69" name="Shape 169"/>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dirty="0"/>
                <a:t>Must be in TCB</a:t>
              </a:r>
            </a:p>
          </p:txBody>
        </p:sp>
      </p:grpSp>
      <p:sp>
        <p:nvSpPr>
          <p:cNvPr id="170" name="Shape 170"/>
          <p:cNvSpPr txBox="1"/>
          <p:nvPr/>
        </p:nvSpPr>
        <p:spPr>
          <a:xfrm>
            <a:off x="1342450" y="1178312"/>
            <a:ext cx="1790100" cy="292800"/>
          </a:xfrm>
          <a:prstGeom prst="rect">
            <a:avLst/>
          </a:prstGeom>
          <a:solidFill>
            <a:srgbClr val="FFF2CC"/>
          </a:solidFill>
          <a:ln w="28575" cap="flat" cmpd="sng">
            <a:solidFill>
              <a:srgbClr val="434343"/>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err="1">
                <a:solidFill>
                  <a:schemeClr val="tx1"/>
                </a:solidFill>
                <a:latin typeface="Helvetica Neue"/>
                <a:ea typeface="Helvetica Neue"/>
                <a:cs typeface="Helvetica Neue"/>
                <a:sym typeface="Helvetica Neue"/>
              </a:rPr>
              <a:t>Ciphertext</a:t>
            </a:r>
            <a:endParaRPr lang="en-GB" sz="1800" dirty="0">
              <a:solidFill>
                <a:schemeClr val="tx1"/>
              </a:solidFill>
              <a:latin typeface="Helvetica Neue"/>
              <a:ea typeface="Helvetica Neue"/>
              <a:cs typeface="Helvetica Neue"/>
              <a:sym typeface="Helvetica Neue"/>
            </a:endParaRPr>
          </a:p>
        </p:txBody>
      </p:sp>
      <p:sp>
        <p:nvSpPr>
          <p:cNvPr id="171" name="Shape 171"/>
          <p:cNvSpPr txBox="1"/>
          <p:nvPr/>
        </p:nvSpPr>
        <p:spPr>
          <a:xfrm>
            <a:off x="134245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grpSp>
        <p:nvGrpSpPr>
          <p:cNvPr id="172" name="Shape 172"/>
          <p:cNvGrpSpPr/>
          <p:nvPr/>
        </p:nvGrpSpPr>
        <p:grpSpPr>
          <a:xfrm>
            <a:off x="1125550" y="4316350"/>
            <a:ext cx="2113330" cy="440400"/>
            <a:chOff x="5392896" y="4104550"/>
            <a:chExt cx="1834328" cy="440400"/>
          </a:xfrm>
        </p:grpSpPr>
        <p:sp>
          <p:nvSpPr>
            <p:cNvPr id="173" name="Shape 173"/>
            <p:cNvSpPr txBox="1"/>
            <p:nvPr/>
          </p:nvSpPr>
          <p:spPr>
            <a:xfrm>
              <a:off x="5392896" y="4220650"/>
              <a:ext cx="188400" cy="208200"/>
            </a:xfrm>
            <a:prstGeom prst="rect">
              <a:avLst/>
            </a:prstGeom>
            <a:solidFill>
              <a:srgbClr val="CFE2F3"/>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800">
                <a:latin typeface="Helvetica Neue"/>
                <a:ea typeface="Helvetica Neue"/>
                <a:cs typeface="Helvetica Neue"/>
                <a:sym typeface="Helvetica Neue"/>
              </a:endParaRPr>
            </a:p>
          </p:txBody>
        </p:sp>
        <p:sp>
          <p:nvSpPr>
            <p:cNvPr id="174" name="Shape 174"/>
            <p:cNvSpPr txBox="1"/>
            <p:nvPr/>
          </p:nvSpPr>
          <p:spPr>
            <a:xfrm>
              <a:off x="5687325" y="4104550"/>
              <a:ext cx="1539900" cy="440400"/>
            </a:xfrm>
            <a:prstGeom prst="rect">
              <a:avLst/>
            </a:prstGeom>
            <a:noFill/>
            <a:ln>
              <a:noFill/>
            </a:ln>
          </p:spPr>
          <p:txBody>
            <a:bodyPr lIns="91425" tIns="91425" rIns="91425" bIns="91425" anchor="t" anchorCtr="0">
              <a:noAutofit/>
            </a:bodyPr>
            <a:lstStyle/>
            <a:p>
              <a:pPr lvl="0" rtl="0">
                <a:spcBef>
                  <a:spcPts val="0"/>
                </a:spcBef>
                <a:buNone/>
              </a:pPr>
              <a:r>
                <a:rPr lang="en-GB" sz="1800"/>
                <a:t>Needs no trust</a:t>
              </a:r>
            </a:p>
          </p:txBody>
        </p:sp>
      </p:grpSp>
      <p:sp>
        <p:nvSpPr>
          <p:cNvPr id="175" name="Shape 175"/>
          <p:cNvSpPr txBox="1"/>
          <p:nvPr/>
        </p:nvSpPr>
        <p:spPr>
          <a:xfrm>
            <a:off x="4170925" y="1118562"/>
            <a:ext cx="2310300" cy="8784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GB" sz="1800">
                <a:latin typeface="Helvetica Neue"/>
                <a:ea typeface="Helvetica Neue"/>
                <a:cs typeface="Helvetica Neue"/>
                <a:sym typeface="Helvetica Neue"/>
              </a:rPr>
              <a:t>UI</a:t>
            </a:r>
          </a:p>
        </p:txBody>
      </p:sp>
      <p:sp>
        <p:nvSpPr>
          <p:cNvPr id="176" name="Shape 176"/>
          <p:cNvSpPr txBox="1"/>
          <p:nvPr/>
        </p:nvSpPr>
        <p:spPr>
          <a:xfrm>
            <a:off x="4170925" y="2439187"/>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App. Logic</a:t>
            </a:r>
          </a:p>
        </p:txBody>
      </p:sp>
      <p:sp>
        <p:nvSpPr>
          <p:cNvPr id="177" name="Shape 177"/>
          <p:cNvSpPr txBox="1"/>
          <p:nvPr/>
        </p:nvSpPr>
        <p:spPr>
          <a:xfrm>
            <a:off x="4170925" y="2071808"/>
            <a:ext cx="23103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Ciphertext Msgs</a:t>
            </a:r>
          </a:p>
        </p:txBody>
      </p:sp>
      <p:sp>
        <p:nvSpPr>
          <p:cNvPr id="178" name="Shape 178"/>
          <p:cNvSpPr txBox="1"/>
          <p:nvPr/>
        </p:nvSpPr>
        <p:spPr>
          <a:xfrm>
            <a:off x="952975" y="3554950"/>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Runtime / APIs</a:t>
            </a:r>
          </a:p>
        </p:txBody>
      </p:sp>
      <p:sp>
        <p:nvSpPr>
          <p:cNvPr id="179" name="Shape 179"/>
          <p:cNvSpPr txBox="1"/>
          <p:nvPr/>
        </p:nvSpPr>
        <p:spPr>
          <a:xfrm>
            <a:off x="4560400" y="1178312"/>
            <a:ext cx="1790100" cy="292800"/>
          </a:xfrm>
          <a:prstGeom prst="rect">
            <a:avLst/>
          </a:prstGeom>
          <a:solidFill>
            <a:srgbClr val="FFF2CC"/>
          </a:solidFill>
          <a:ln w="28575" cap="flat" cmpd="sng">
            <a:solidFill>
              <a:srgbClr val="434343"/>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err="1">
                <a:solidFill>
                  <a:schemeClr val="tx1"/>
                </a:solidFill>
                <a:latin typeface="Helvetica Neue"/>
                <a:ea typeface="Helvetica Neue"/>
                <a:cs typeface="Helvetica Neue"/>
                <a:sym typeface="Helvetica Neue"/>
              </a:rPr>
              <a:t>Ciphertext</a:t>
            </a:r>
            <a:endParaRPr lang="en-GB" sz="1800" dirty="0">
              <a:solidFill>
                <a:schemeClr val="tx1"/>
              </a:solidFill>
              <a:latin typeface="Helvetica Neue"/>
              <a:ea typeface="Helvetica Neue"/>
              <a:cs typeface="Helvetica Neue"/>
              <a:sym typeface="Helvetica Neue"/>
            </a:endParaRPr>
          </a:p>
        </p:txBody>
      </p:sp>
      <p:sp>
        <p:nvSpPr>
          <p:cNvPr id="180" name="Shape 180"/>
          <p:cNvSpPr txBox="1"/>
          <p:nvPr/>
        </p:nvSpPr>
        <p:spPr>
          <a:xfrm>
            <a:off x="4560400" y="162505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Layout / Style</a:t>
            </a:r>
          </a:p>
        </p:txBody>
      </p:sp>
      <p:sp>
        <p:nvSpPr>
          <p:cNvPr id="181" name="Shape 181"/>
          <p:cNvSpPr txBox="1"/>
          <p:nvPr/>
        </p:nvSpPr>
        <p:spPr>
          <a:xfrm>
            <a:off x="6567225" y="1295874"/>
            <a:ext cx="2406000" cy="2904375"/>
          </a:xfrm>
          <a:prstGeom prst="rect">
            <a:avLst/>
          </a:prstGeom>
          <a:noFill/>
          <a:ln>
            <a:noFill/>
          </a:ln>
        </p:spPr>
        <p:txBody>
          <a:bodyPr lIns="91425" tIns="91425" rIns="91425" bIns="91425" anchor="t" anchorCtr="0">
            <a:noAutofit/>
          </a:bodyPr>
          <a:lstStyle/>
          <a:p>
            <a:pPr lvl="0">
              <a:spcBef>
                <a:spcPts val="0"/>
              </a:spcBef>
              <a:buNone/>
            </a:pPr>
            <a:r>
              <a:rPr lang="en-GB" sz="1800" dirty="0"/>
              <a:t>Also protect plaintext</a:t>
            </a:r>
          </a:p>
          <a:p>
            <a:pPr marL="285750" lvl="0" indent="-285750" rtl="0">
              <a:spcBef>
                <a:spcPts val="0"/>
              </a:spcBef>
              <a:buFont typeface="Wingdings" panose="05000000000000000000" pitchFamily="2" charset="2"/>
              <a:buChar char="§"/>
            </a:pPr>
            <a:endParaRPr sz="1800" dirty="0"/>
          </a:p>
          <a:p>
            <a:pPr marL="514350" lvl="0" indent="-285750" rtl="0">
              <a:spcBef>
                <a:spcPts val="0"/>
              </a:spcBef>
              <a:buClr>
                <a:schemeClr val="dk1"/>
              </a:buClr>
              <a:buFont typeface="Wingdings" panose="05000000000000000000" pitchFamily="2" charset="2"/>
              <a:buChar char="§"/>
            </a:pPr>
            <a:r>
              <a:rPr lang="en-GB" sz="1800" dirty="0">
                <a:solidFill>
                  <a:schemeClr val="dk1"/>
                </a:solidFill>
              </a:rPr>
              <a:t>Provide opaque handles to the application</a:t>
            </a:r>
          </a:p>
          <a:p>
            <a:pPr marL="285750" lvl="0" indent="-285750" rtl="0">
              <a:spcBef>
                <a:spcPts val="0"/>
              </a:spcBef>
              <a:buFont typeface="Wingdings" panose="05000000000000000000" pitchFamily="2" charset="2"/>
              <a:buChar char="§"/>
            </a:pPr>
            <a:endParaRPr sz="1800" dirty="0">
              <a:solidFill>
                <a:schemeClr val="dk1"/>
              </a:solidFill>
            </a:endParaRPr>
          </a:p>
          <a:p>
            <a:pPr marL="285750" lvl="0" indent="-285750" rtl="0">
              <a:spcBef>
                <a:spcPts val="0"/>
              </a:spcBef>
              <a:buFont typeface="Wingdings" panose="05000000000000000000" pitchFamily="2" charset="2"/>
              <a:buChar char="§"/>
            </a:pPr>
            <a:r>
              <a:rPr lang="en-GB" sz="1800" dirty="0"/>
              <a:t>Challenges:</a:t>
            </a:r>
          </a:p>
          <a:p>
            <a:pPr marL="514350" lvl="0" indent="-285750" rtl="0">
              <a:spcBef>
                <a:spcPts val="0"/>
              </a:spcBef>
              <a:buFont typeface="Wingdings" panose="05000000000000000000" pitchFamily="2" charset="2"/>
              <a:buChar char="§"/>
            </a:pPr>
            <a:r>
              <a:rPr lang="en-GB" sz="1800" dirty="0"/>
              <a:t>Keep look n feel</a:t>
            </a:r>
          </a:p>
          <a:p>
            <a:pPr marL="514350" lvl="0" indent="-285750" rtl="0">
              <a:spcBef>
                <a:spcPts val="0"/>
              </a:spcBef>
              <a:buFont typeface="Wingdings" panose="05000000000000000000" pitchFamily="2" charset="2"/>
              <a:buChar char="§"/>
            </a:pPr>
            <a:r>
              <a:rPr lang="en-GB" sz="1800" dirty="0"/>
              <a:t>Maintain current dev practices.</a:t>
            </a:r>
          </a:p>
        </p:txBody>
      </p:sp>
      <p:sp>
        <p:nvSpPr>
          <p:cNvPr id="182" name="Shape 182"/>
          <p:cNvSpPr txBox="1"/>
          <p:nvPr/>
        </p:nvSpPr>
        <p:spPr>
          <a:xfrm>
            <a:off x="952975" y="2827475"/>
            <a:ext cx="5528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a:latin typeface="Helvetica Neue"/>
                <a:ea typeface="Helvetica Neue"/>
                <a:cs typeface="Helvetica Neue"/>
                <a:sym typeface="Helvetica Neue"/>
              </a:rPr>
              <a:t>Plaintext Viewer</a:t>
            </a:r>
          </a:p>
        </p:txBody>
      </p:sp>
      <p:grpSp>
        <p:nvGrpSpPr>
          <p:cNvPr id="2" name="Group 1"/>
          <p:cNvGrpSpPr/>
          <p:nvPr/>
        </p:nvGrpSpPr>
        <p:grpSpPr>
          <a:xfrm>
            <a:off x="3132550" y="1324712"/>
            <a:ext cx="1427850" cy="1502700"/>
            <a:chOff x="3132550" y="1324712"/>
            <a:chExt cx="1427850" cy="1502700"/>
          </a:xfrm>
        </p:grpSpPr>
        <p:cxnSp>
          <p:nvCxnSpPr>
            <p:cNvPr id="183" name="Shape 183"/>
            <p:cNvCxnSpPr>
              <a:stCxn id="170" idx="3"/>
              <a:endCxn id="182" idx="0"/>
            </p:cNvCxnSpPr>
            <p:nvPr/>
          </p:nvCxnSpPr>
          <p:spPr>
            <a:xfrm>
              <a:off x="3132550" y="1324712"/>
              <a:ext cx="584400" cy="1502700"/>
            </a:xfrm>
            <a:prstGeom prst="bentConnector2">
              <a:avLst/>
            </a:prstGeom>
            <a:noFill/>
            <a:ln w="19050" cap="flat" cmpd="sng">
              <a:solidFill>
                <a:schemeClr val="dk2"/>
              </a:solidFill>
              <a:prstDash val="solid"/>
              <a:round/>
              <a:headEnd type="none" w="lg" len="lg"/>
              <a:tailEnd type="none" w="lg" len="lg"/>
            </a:ln>
          </p:spPr>
        </p:cxnSp>
        <p:cxnSp>
          <p:nvCxnSpPr>
            <p:cNvPr id="184" name="Shape 184"/>
            <p:cNvCxnSpPr>
              <a:stCxn id="179" idx="1"/>
              <a:endCxn id="182" idx="0"/>
            </p:cNvCxnSpPr>
            <p:nvPr/>
          </p:nvCxnSpPr>
          <p:spPr>
            <a:xfrm flipH="1">
              <a:off x="3717100" y="1324712"/>
              <a:ext cx="843300" cy="1502700"/>
            </a:xfrm>
            <a:prstGeom prst="bentConnector2">
              <a:avLst/>
            </a:prstGeom>
            <a:noFill/>
            <a:ln w="19050" cap="flat" cmpd="sng">
              <a:solidFill>
                <a:schemeClr val="dk2"/>
              </a:solidFill>
              <a:prstDash val="solid"/>
              <a:round/>
              <a:headEnd type="none" w="lg" len="lg"/>
              <a:tailEnd type="none" w="lg" len="lg"/>
            </a:ln>
          </p:spPr>
        </p:cxnSp>
      </p:grpSp>
      <p:sp>
        <p:nvSpPr>
          <p:cNvPr id="185" name="Shape 185"/>
          <p:cNvSpPr txBox="1"/>
          <p:nvPr/>
        </p:nvSpPr>
        <p:spPr>
          <a:xfrm>
            <a:off x="4560400" y="1178287"/>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Plaintext</a:t>
            </a:r>
          </a:p>
        </p:txBody>
      </p:sp>
      <p:sp>
        <p:nvSpPr>
          <p:cNvPr id="186" name="Shape 186"/>
          <p:cNvSpPr txBox="1"/>
          <p:nvPr/>
        </p:nvSpPr>
        <p:spPr>
          <a:xfrm>
            <a:off x="1342450" y="1178300"/>
            <a:ext cx="1790100" cy="292800"/>
          </a:xfrm>
          <a:prstGeom prst="rect">
            <a:avLst/>
          </a:prstGeom>
          <a:solidFill>
            <a:srgbClr val="FFF2CC"/>
          </a:solid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800" dirty="0">
                <a:latin typeface="Helvetica Neue"/>
                <a:ea typeface="Helvetica Neue"/>
                <a:cs typeface="Helvetica Neue"/>
                <a:sym typeface="Helvetica Neue"/>
              </a:rPr>
              <a:t>Plaintext</a:t>
            </a: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GB" smtClean="0"/>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
                                        <p:tgtEl>
                                          <p:spTgt spid="186"/>
                                        </p:tgtEl>
                                      </p:cBhvr>
                                    </p:animEffect>
                                    <p:set>
                                      <p:cBhvr>
                                        <p:cTn id="12" dur="1" fill="hold">
                                          <p:stCondLst>
                                            <p:cond delay="200"/>
                                          </p:stCondLst>
                                        </p:cTn>
                                        <p:tgtEl>
                                          <p:spTgt spid="18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
                                        <p:tgtEl>
                                          <p:spTgt spid="185"/>
                                        </p:tgtEl>
                                      </p:cBhvr>
                                    </p:animEffect>
                                    <p:set>
                                      <p:cBhvr>
                                        <p:cTn id="15" dur="1" fill="hold">
                                          <p:stCondLst>
                                            <p:cond delay="200"/>
                                          </p:stCondLst>
                                        </p:cTn>
                                        <p:tgtEl>
                                          <p:spTgt spid="185"/>
                                        </p:tgtEl>
                                        <p:attrNameLst>
                                          <p:attrName>style.visibility</p:attrName>
                                        </p:attrNameLst>
                                      </p:cBhvr>
                                      <p:to>
                                        <p:strVal val="hidden"/>
                                      </p:to>
                                    </p:set>
                                  </p:childTnLst>
                                </p:cTn>
                              </p:par>
                            </p:childTnLst>
                          </p:cTn>
                        </p:par>
                        <p:par>
                          <p:cTn id="16" fill="hold">
                            <p:stCondLst>
                              <p:cond delay="201"/>
                            </p:stCondLst>
                            <p:childTnLst>
                              <p:par>
                                <p:cTn id="17" presetID="23" presetClass="entr" presetSubtype="16" fill="hold" nodeType="afterEffect">
                                  <p:stCondLst>
                                    <p:cond delay="0"/>
                                  </p:stCondLst>
                                  <p:childTnLst>
                                    <p:set>
                                      <p:cBhvr>
                                        <p:cTn id="18" dur="1" fill="hold">
                                          <p:stCondLst>
                                            <p:cond delay="0"/>
                                          </p:stCondLst>
                                        </p:cTn>
                                        <p:tgtEl>
                                          <p:spTgt spid="179"/>
                                        </p:tgtEl>
                                        <p:attrNameLst>
                                          <p:attrName>style.visibility</p:attrName>
                                        </p:attrNameLst>
                                      </p:cBhvr>
                                      <p:to>
                                        <p:strVal val="visible"/>
                                      </p:to>
                                    </p:set>
                                    <p:anim calcmode="lin" valueType="num">
                                      <p:cBhvr additive="base">
                                        <p:cTn id="19" dur="500"/>
                                        <p:tgtEl>
                                          <p:spTgt spid="179"/>
                                        </p:tgtEl>
                                        <p:attrNameLst>
                                          <p:attrName>ppt_w</p:attrName>
                                        </p:attrNameLst>
                                      </p:cBhvr>
                                      <p:tavLst>
                                        <p:tav tm="0">
                                          <p:val>
                                            <p:strVal val="0"/>
                                          </p:val>
                                        </p:tav>
                                        <p:tav tm="100000">
                                          <p:val>
                                            <p:strVal val="#ppt_w"/>
                                          </p:val>
                                        </p:tav>
                                      </p:tavLst>
                                    </p:anim>
                                    <p:anim calcmode="lin" valueType="num">
                                      <p:cBhvr additive="base">
                                        <p:cTn id="20" dur="500"/>
                                        <p:tgtEl>
                                          <p:spTgt spid="17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0"/>
                                        </p:tgtEl>
                                        <p:attrNameLst>
                                          <p:attrName>style.visibility</p:attrName>
                                        </p:attrNameLst>
                                      </p:cBhvr>
                                      <p:to>
                                        <p:strVal val="visible"/>
                                      </p:to>
                                    </p:set>
                                    <p:anim calcmode="lin" valueType="num">
                                      <p:cBhvr additive="base">
                                        <p:cTn id="23" dur="500"/>
                                        <p:tgtEl>
                                          <p:spTgt spid="170"/>
                                        </p:tgtEl>
                                        <p:attrNameLst>
                                          <p:attrName>ppt_w</p:attrName>
                                        </p:attrNameLst>
                                      </p:cBhvr>
                                      <p:tavLst>
                                        <p:tav tm="0">
                                          <p:val>
                                            <p:strVal val="0"/>
                                          </p:val>
                                        </p:tav>
                                        <p:tav tm="100000">
                                          <p:val>
                                            <p:strVal val="#ppt_w"/>
                                          </p:val>
                                        </p:tav>
                                      </p:tavLst>
                                    </p:anim>
                                    <p:anim calcmode="lin" valueType="num">
                                      <p:cBhvr additive="base">
                                        <p:cTn id="24" dur="500"/>
                                        <p:tgtEl>
                                          <p:spTgt spid="170"/>
                                        </p:tgtEl>
                                        <p:attrNameLst>
                                          <p:attrName>ppt_h</p:attrName>
                                        </p:attrNameLst>
                                      </p:cBhvr>
                                      <p:tavLst>
                                        <p:tav tm="0">
                                          <p:val>
                                            <p:strVal val="0"/>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fade">
                                      <p:cBhvr>
                                        <p:cTn id="27" dur="500"/>
                                        <p:tgtEl>
                                          <p:spTgt spid="182"/>
                                        </p:tgtEl>
                                      </p:cBhvr>
                                    </p:animEffect>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2889</Words>
  <Application>Microsoft Office PowerPoint</Application>
  <PresentationFormat>On-screen Show (16:9)</PresentationFormat>
  <Paragraphs>404</Paragraphs>
  <Slides>32</Slides>
  <Notes>27</Notes>
  <HiddenSlides>3</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simple-light-2</vt:lpstr>
      <vt:lpstr>Beeswax</vt:lpstr>
      <vt:lpstr>PowerPoint Presentation</vt:lpstr>
      <vt:lpstr>Are they secure? Is it really Private?</vt:lpstr>
      <vt:lpstr>PowerPoint Presentation</vt:lpstr>
      <vt:lpstr>Root of the Problem</vt:lpstr>
      <vt:lpstr>Beeswax</vt:lpstr>
      <vt:lpstr>TCB Grows Larger</vt:lpstr>
      <vt:lpstr>PowerPoint Presentation</vt:lpstr>
      <vt:lpstr>PowerPoint Presentation</vt:lpstr>
      <vt:lpstr>Challenge - Isolating plain text</vt:lpstr>
      <vt:lpstr>PowerPoint Presentation</vt:lpstr>
      <vt:lpstr>PowerPoint Presentation</vt:lpstr>
      <vt:lpstr>Challenge – Defeating UI spoofing by app</vt:lpstr>
      <vt:lpstr>Beeswax Privacy Indicator</vt:lpstr>
      <vt:lpstr>PowerPoint Presentation</vt:lpstr>
      <vt:lpstr>Split Functionality: Platform and App</vt:lpstr>
      <vt:lpstr>Transparent Key Management and Distribution</vt:lpstr>
      <vt:lpstr>Beeswax Identities</vt:lpstr>
      <vt:lpstr>Beeswax Key Distribution</vt:lpstr>
      <vt:lpstr>Key Agreement -- Friendship Channel</vt:lpstr>
      <vt:lpstr>Streams</vt:lpstr>
      <vt:lpstr>Evaluation</vt:lpstr>
      <vt:lpstr>Evaluation - Encrypted IRC Client</vt:lpstr>
      <vt:lpstr>Evaluation - Secure photo sharing (PicSure)</vt:lpstr>
      <vt:lpstr>Performance - Microbenchmarks</vt:lpstr>
      <vt:lpstr>Why just the web. What about mobile?</vt:lpstr>
      <vt:lpstr>Discussion</vt:lpstr>
      <vt:lpstr>END OF RIBBON. RESERVE SLIDES FOLLOW</vt:lpstr>
      <vt:lpstr>Privacy indicator states</vt:lpstr>
      <vt:lpstr>Other spoofing</vt:lpstr>
      <vt:lpstr>Beeswax Identity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Beeswax</dc:title>
  <cp:lastModifiedBy>Jean-Sebastien Legare</cp:lastModifiedBy>
  <cp:revision>134</cp:revision>
  <cp:lastPrinted>2016-07-08T15:03:55Z</cp:lastPrinted>
  <dcterms:modified xsi:type="dcterms:W3CDTF">2017-08-03T21:48:33Z</dcterms:modified>
</cp:coreProperties>
</file>