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36" r:id="rId2"/>
    <p:sldId id="515" r:id="rId3"/>
    <p:sldId id="516" r:id="rId4"/>
    <p:sldId id="517" r:id="rId5"/>
    <p:sldId id="461" r:id="rId6"/>
    <p:sldId id="462" r:id="rId7"/>
    <p:sldId id="457" r:id="rId8"/>
    <p:sldId id="463" r:id="rId9"/>
    <p:sldId id="514" r:id="rId10"/>
    <p:sldId id="518" r:id="rId11"/>
    <p:sldId id="52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43"/>
    <a:srgbClr val="3333FF"/>
    <a:srgbClr val="00CCFF"/>
    <a:srgbClr val="FFFFCC"/>
    <a:srgbClr val="339933"/>
    <a:srgbClr val="0066FF"/>
    <a:srgbClr val="3366FF"/>
    <a:srgbClr val="00CC00"/>
    <a:srgbClr val="EEEEEE"/>
    <a:srgbClr val="5959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6" autoAdjust="0"/>
    <p:restoredTop sz="86429" autoAdjust="0"/>
  </p:normalViewPr>
  <p:slideViewPr>
    <p:cSldViewPr>
      <p:cViewPr>
        <p:scale>
          <a:sx n="80" d="100"/>
          <a:sy n="80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34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2" tIns="46842" rIns="93682" bIns="46842" numCol="1" anchor="t" anchorCtr="0" compatLnSpc="1">
            <a:prstTxWarp prst="textNoShape">
              <a:avLst/>
            </a:prstTxWarp>
          </a:bodyPr>
          <a:lstStyle>
            <a:lvl1pPr defTabSz="936787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2" tIns="46842" rIns="93682" bIns="46842" numCol="1" anchor="t" anchorCtr="0" compatLnSpc="1">
            <a:prstTxWarp prst="textNoShape">
              <a:avLst/>
            </a:prstTxWarp>
          </a:bodyPr>
          <a:lstStyle>
            <a:lvl1pPr algn="r" defTabSz="936787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938"/>
            <a:ext cx="3037628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2" tIns="46842" rIns="93682" bIns="46842" numCol="1" anchor="b" anchorCtr="0" compatLnSpc="1">
            <a:prstTxWarp prst="textNoShape">
              <a:avLst/>
            </a:prstTxWarp>
          </a:bodyPr>
          <a:lstStyle>
            <a:lvl1pPr defTabSz="936787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938"/>
            <a:ext cx="3037628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2" tIns="46842" rIns="93682" bIns="46842" numCol="1" anchor="b" anchorCtr="0" compatLnSpc="1">
            <a:prstTxWarp prst="textNoShape">
              <a:avLst/>
            </a:prstTxWarp>
          </a:bodyPr>
          <a:lstStyle>
            <a:lvl1pPr algn="r" defTabSz="936787">
              <a:defRPr sz="1200">
                <a:cs typeface="+mn-cs"/>
              </a:defRPr>
            </a:lvl1pPr>
          </a:lstStyle>
          <a:p>
            <a:pPr>
              <a:defRPr/>
            </a:pPr>
            <a:fld id="{425798B2-613F-4FD3-91DC-3C87BE1FC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2" tIns="46842" rIns="93682" bIns="46842" numCol="1" anchor="t" anchorCtr="0" compatLnSpc="1">
            <a:prstTxWarp prst="textNoShape">
              <a:avLst/>
            </a:prstTxWarp>
          </a:bodyPr>
          <a:lstStyle>
            <a:lvl1pPr defTabSz="936787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2" tIns="46842" rIns="93682" bIns="46842" numCol="1" anchor="t" anchorCtr="0" compatLnSpc="1">
            <a:prstTxWarp prst="textNoShape">
              <a:avLst/>
            </a:prstTxWarp>
          </a:bodyPr>
          <a:lstStyle>
            <a:lvl1pPr algn="r" defTabSz="936787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5470"/>
            <a:ext cx="5607684" cy="41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2" tIns="46842" rIns="93682" bIns="468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38"/>
            <a:ext cx="3037628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2" tIns="46842" rIns="93682" bIns="46842" numCol="1" anchor="b" anchorCtr="0" compatLnSpc="1">
            <a:prstTxWarp prst="textNoShape">
              <a:avLst/>
            </a:prstTxWarp>
          </a:bodyPr>
          <a:lstStyle>
            <a:lvl1pPr defTabSz="936787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938"/>
            <a:ext cx="3037628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2" tIns="46842" rIns="93682" bIns="46842" numCol="1" anchor="b" anchorCtr="0" compatLnSpc="1">
            <a:prstTxWarp prst="textNoShape">
              <a:avLst/>
            </a:prstTxWarp>
          </a:bodyPr>
          <a:lstStyle>
            <a:lvl1pPr algn="r" defTabSz="936787">
              <a:defRPr sz="1200">
                <a:cs typeface="+mn-cs"/>
              </a:defRPr>
            </a:lvl1pPr>
          </a:lstStyle>
          <a:p>
            <a:pPr>
              <a:defRPr/>
            </a:pPr>
            <a:fld id="{EBE98D04-7C15-4B33-B250-9A812B4DD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2DED4-3FCE-4A73-8DC5-BE5E0BA0E219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98D04-7C15-4B33-B250-9A812B4DD8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98D04-7C15-4B33-B250-9A812B4DD8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98D04-7C15-4B33-B250-9A812B4DD8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98D04-7C15-4B33-B250-9A812B4DD8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98D04-7C15-4B33-B250-9A812B4DD8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98D04-7C15-4B33-B250-9A812B4DD8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CA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98D04-7C15-4B33-B250-9A812B4DD8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8AEE2-20A3-4E02-A376-2861052D9422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F72EC-1C6E-4FBA-AC26-A14236ACDC80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E98D04-7C15-4B33-B250-9A812B4DD8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8715404" y="6500834"/>
            <a:ext cx="57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fld id="{784A7488-A8A3-4F7E-BA02-F382A814ED91}" type="slidenum">
              <a:rPr lang="en-CA" sz="1800" kern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pPr eaLnBrk="0" hangingPunct="0">
                <a:spcBef>
                  <a:spcPct val="20000"/>
                </a:spcBef>
              </a:pPr>
              <a:t>‹#›</a:t>
            </a:fld>
            <a:endParaRPr lang="en-CA" sz="1800" kern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4.gi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836613"/>
            <a:ext cx="8893175" cy="2879725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Calibri" pitchFamily="34" charset="0"/>
                <a:cs typeface="Times New Roman" pitchFamily="18" charset="0"/>
              </a:rPr>
              <a:t>Staying Aware of Relevant Feeds in Context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492625"/>
            <a:ext cx="7200900" cy="86518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alibri" pitchFamily="34" charset="0"/>
                <a:cs typeface="Times New Roman" pitchFamily="18" charset="0"/>
              </a:rPr>
              <a:t>Thomas Fritz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971550" y="5229225"/>
            <a:ext cx="7200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University of British Columbia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6215063"/>
            <a:ext cx="1435100" cy="504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Evaluation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3200" dirty="0" smtClean="0"/>
              <a:t>Case Study with </a:t>
            </a:r>
            <a:r>
              <a:rPr lang="en-CA" sz="3200" dirty="0" err="1" smtClean="0"/>
              <a:t>professsional</a:t>
            </a:r>
            <a:r>
              <a:rPr lang="en-CA" sz="3200" dirty="0" smtClean="0"/>
              <a:t> developers (</a:t>
            </a:r>
            <a:r>
              <a:rPr lang="en-CA" sz="3200" dirty="0" err="1" smtClean="0"/>
              <a:t>jEdit</a:t>
            </a:r>
            <a:r>
              <a:rPr lang="en-CA" sz="32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CA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800" dirty="0" smtClean="0"/>
              <a:t>H1:	Relevant items can be retrieved with high 	precision and recall.</a:t>
            </a:r>
          </a:p>
          <a:p>
            <a:pPr marL="0" indent="0">
              <a:spcBef>
                <a:spcPts val="0"/>
              </a:spcBef>
              <a:buNone/>
            </a:pPr>
            <a:endParaRPr lang="en-CA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800" dirty="0" smtClean="0"/>
              <a:t>H2: 	“Awareness View” supports developer in finding 	relevant items.</a:t>
            </a:r>
          </a:p>
          <a:p>
            <a:pPr marL="0" indent="0">
              <a:spcBef>
                <a:spcPts val="0"/>
              </a:spcBef>
              <a:buNone/>
            </a:pPr>
            <a:endParaRPr lang="en-CA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CA" sz="2800" dirty="0" smtClean="0"/>
              <a:t>H3: 	Composition provides context to support 	interpretation of information.</a:t>
            </a:r>
          </a:p>
          <a:p>
            <a:pPr marL="0" indent="0">
              <a:spcBef>
                <a:spcPts val="0"/>
              </a:spcBef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14290"/>
            <a:ext cx="34709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209" y="4822302"/>
            <a:ext cx="3069071" cy="18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643306" y="2357430"/>
            <a:ext cx="3357586" cy="1857388"/>
          </a:xfrm>
          <a:prstGeom prst="rect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rgbClr val="FF8F43"/>
                </a:solidFill>
                <a:effectLst/>
                <a:latin typeface="Arial" charset="0"/>
              </a:rPr>
              <a:t>Dynamic</a:t>
            </a:r>
            <a:r>
              <a:rPr kumimoji="0" lang="en-C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+ Static Information Fragment Model</a:t>
            </a:r>
          </a:p>
        </p:txBody>
      </p:sp>
      <p:sp>
        <p:nvSpPr>
          <p:cNvPr id="8" name="Right Arrow 7"/>
          <p:cNvSpPr/>
          <p:nvPr/>
        </p:nvSpPr>
        <p:spPr bwMode="auto">
          <a:xfrm rot="2542001">
            <a:off x="3412608" y="1836338"/>
            <a:ext cx="500066" cy="3571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542001">
            <a:off x="5874268" y="4336669"/>
            <a:ext cx="500066" cy="35719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28728" y="4786322"/>
            <a:ext cx="4357718" cy="1714512"/>
          </a:xfrm>
        </p:spPr>
        <p:txBody>
          <a:bodyPr anchor="ctr"/>
          <a:lstStyle/>
          <a:p>
            <a:pPr marL="0" indent="0" algn="ctr">
              <a:spcBef>
                <a:spcPts val="400"/>
              </a:spcBef>
              <a:buNone/>
            </a:pPr>
            <a:r>
              <a:rPr lang="en-CA" sz="2800" dirty="0" smtClean="0">
                <a:solidFill>
                  <a:schemeClr val="bg1">
                    <a:lumMod val="65000"/>
                  </a:schemeClr>
                </a:solidFill>
              </a:rPr>
              <a:t>Stay Aware of Relevant Information in Developer’s Work Context</a:t>
            </a:r>
            <a:endParaRPr lang="en-CA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5797192" cy="38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85728"/>
            <a:ext cx="4518030" cy="322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8812" y="1000108"/>
            <a:ext cx="4732344" cy="337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071678"/>
            <a:ext cx="3732212" cy="266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8846" y="3734554"/>
            <a:ext cx="3803682" cy="271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214686"/>
            <a:ext cx="4089402" cy="29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786190"/>
            <a:ext cx="370246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221062"/>
            <a:ext cx="6143668" cy="6429396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21063"/>
            <a:ext cx="642942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CA" sz="1800" b="1" dirty="0" smtClean="0">
                <a:solidFill>
                  <a:srgbClr val="0070C0"/>
                </a:solidFill>
              </a:rPr>
              <a:t>Tuesday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5:32 am</a:t>
            </a:r>
            <a:r>
              <a:rPr lang="en-CA" sz="1200" dirty="0" smtClean="0"/>
              <a:t>  </a:t>
            </a:r>
            <a:r>
              <a:rPr lang="en-CA" sz="1600" dirty="0" smtClean="0"/>
              <a:t>7836 </a:t>
            </a:r>
            <a:r>
              <a:rPr lang="en-CA" sz="1600" dirty="0" err="1"/>
              <a:t>system_server</a:t>
            </a:r>
            <a:r>
              <a:rPr lang="en-CA" sz="1600" dirty="0"/>
              <a:t> consumes excessive CPU </a:t>
            </a:r>
            <a:r>
              <a:rPr lang="en-CA" sz="1600" dirty="0" smtClean="0"/>
              <a:t>processing...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7:25 am  </a:t>
            </a:r>
            <a:r>
              <a:rPr lang="en-CA" sz="1600" dirty="0" smtClean="0"/>
              <a:t>7037 </a:t>
            </a:r>
            <a:r>
              <a:rPr lang="en-CA" sz="1600" dirty="0"/>
              <a:t>Different virtual keyboards for landscape and </a:t>
            </a:r>
            <a:r>
              <a:rPr lang="en-CA" sz="1600" dirty="0" smtClean="0"/>
              <a:t>portrait...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7:26 am  </a:t>
            </a:r>
            <a:r>
              <a:rPr lang="en-CA" sz="1600" u="sng" dirty="0" err="1" smtClean="0"/>
              <a:t>androidosblog</a:t>
            </a:r>
            <a:r>
              <a:rPr lang="en-CA" sz="1600" dirty="0" smtClean="0"/>
              <a:t> Mozilla unveils Firefox for </a:t>
            </a:r>
            <a:r>
              <a:rPr lang="en-CA" sz="1600" b="1" dirty="0" smtClean="0"/>
              <a:t>Android</a:t>
            </a:r>
            <a:r>
              <a:rPr lang="en-CA" sz="1600" dirty="0" smtClean="0"/>
              <a:t> pre-a </a:t>
            </a:r>
            <a:r>
              <a:rPr lang="en-CA" sz="1600" u="sng" dirty="0" smtClean="0"/>
              <a:t>ht.. 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7:51 am  </a:t>
            </a:r>
            <a:r>
              <a:rPr lang="en-CA" sz="1600" dirty="0" smtClean="0"/>
              <a:t>Do not play alarms if alarm stream volume is 0.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8:06 am  </a:t>
            </a:r>
            <a:r>
              <a:rPr lang="en-CA" sz="1600" dirty="0" smtClean="0"/>
              <a:t>7589 Android dev team ignores its own </a:t>
            </a:r>
            <a:r>
              <a:rPr lang="en-CA" sz="1600" dirty="0" err="1" smtClean="0"/>
              <a:t>bugtracker</a:t>
            </a:r>
            <a:endParaRPr lang="en-CA" sz="1600" dirty="0" smtClean="0"/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8:07 am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CA" sz="1600" dirty="0" smtClean="0"/>
              <a:t>Use </a:t>
            </a:r>
            <a:r>
              <a:rPr lang="en-CA" sz="1600" dirty="0" err="1" smtClean="0"/>
              <a:t>onStartCommand</a:t>
            </a:r>
            <a:r>
              <a:rPr lang="en-CA" sz="1600" dirty="0" smtClean="0"/>
              <a:t> since </a:t>
            </a:r>
            <a:r>
              <a:rPr lang="en-CA" sz="1600" dirty="0" err="1" smtClean="0"/>
              <a:t>onStart</a:t>
            </a:r>
            <a:r>
              <a:rPr lang="en-CA" sz="1600" dirty="0" smtClean="0"/>
              <a:t> is deprecated. 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8:11 am  </a:t>
            </a:r>
            <a:r>
              <a:rPr lang="en-CA" sz="1600" dirty="0" smtClean="0"/>
              <a:t>Fix issue 2192673: Music Pausing Even when notifications...</a:t>
            </a:r>
            <a:endParaRPr lang="en-CA" sz="1800" dirty="0" smtClean="0"/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8:12 am  </a:t>
            </a:r>
            <a:r>
              <a:rPr lang="en-CA" sz="1600" dirty="0" smtClean="0"/>
              <a:t>Just pushed out </a:t>
            </a:r>
            <a:r>
              <a:rPr lang="en-CA" sz="1600" u="sng" dirty="0" smtClean="0"/>
              <a:t>#Android</a:t>
            </a:r>
            <a:r>
              <a:rPr lang="en-CA" sz="1600" dirty="0" smtClean="0"/>
              <a:t> NDK r3 with OpenGL ES 2.0 </a:t>
            </a:r>
            <a:r>
              <a:rPr lang="en-CA" sz="1600" dirty="0" err="1" smtClean="0"/>
              <a:t>su</a:t>
            </a:r>
            <a:r>
              <a:rPr lang="en-CA" sz="1600" dirty="0" smtClean="0"/>
              <a:t>...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8:14 am  </a:t>
            </a:r>
            <a:r>
              <a:rPr lang="en-CA" sz="1600" u="sng" dirty="0" smtClean="0"/>
              <a:t>peterkumagai#catbaron2</a:t>
            </a:r>
            <a:r>
              <a:rPr lang="en-CA" sz="1600" dirty="0" smtClean="0"/>
              <a:t> Android</a:t>
            </a:r>
            <a:r>
              <a:rPr lang="en-US" sz="1600" dirty="0" err="1" smtClean="0"/>
              <a:t>携帯電話向けの音楽プ</a:t>
            </a:r>
            <a:r>
              <a:rPr lang="en-CA" sz="1600" dirty="0" smtClean="0"/>
              <a:t>...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8:14 am  </a:t>
            </a:r>
            <a:r>
              <a:rPr lang="en-CA" sz="1600" u="sng" dirty="0" smtClean="0"/>
              <a:t>MotoDroid@mikeod35</a:t>
            </a:r>
            <a:r>
              <a:rPr lang="en-CA" sz="1600" dirty="0" smtClean="0"/>
              <a:t> Well everything I could find about </a:t>
            </a:r>
            <a:r>
              <a:rPr lang="en-CA" sz="1600" dirty="0" err="1" smtClean="0"/>
              <a:t>i</a:t>
            </a:r>
            <a:r>
              <a:rPr lang="en-CA" sz="1600" dirty="0" smtClean="0"/>
              <a:t>...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8:17 am  </a:t>
            </a:r>
            <a:r>
              <a:rPr lang="en-CA" sz="1600" dirty="0" smtClean="0"/>
              <a:t>7186 </a:t>
            </a:r>
            <a:r>
              <a:rPr lang="en-CA" sz="1600" dirty="0" err="1" smtClean="0"/>
              <a:t>MediaPlayer</a:t>
            </a:r>
            <a:r>
              <a:rPr lang="en-CA" sz="1600" dirty="0" smtClean="0"/>
              <a:t> not calling </a:t>
            </a:r>
            <a:r>
              <a:rPr lang="en-CA" sz="1600" dirty="0" err="1" smtClean="0"/>
              <a:t>onPrepared</a:t>
            </a:r>
            <a:r>
              <a:rPr lang="en-CA" sz="1600" dirty="0" smtClean="0"/>
              <a:t>() for certain MP...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8:20 am  </a:t>
            </a:r>
            <a:r>
              <a:rPr lang="en-CA" sz="1600" dirty="0" smtClean="0"/>
              <a:t>Service API changes starting with Android 2.0 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8:21 am  </a:t>
            </a:r>
            <a:r>
              <a:rPr lang="en-CA" sz="1600" u="sng" dirty="0" smtClean="0"/>
              <a:t>mariov51</a:t>
            </a:r>
            <a:r>
              <a:rPr lang="en-CA" sz="1600" dirty="0" smtClean="0"/>
              <a:t> RT </a:t>
            </a:r>
            <a:r>
              <a:rPr lang="en-CA" sz="1600" u="sng" dirty="0" smtClean="0"/>
              <a:t>@</a:t>
            </a:r>
            <a:r>
              <a:rPr lang="en-CA" sz="1600" u="sng" dirty="0" err="1" smtClean="0"/>
              <a:t>Techmem</a:t>
            </a:r>
            <a:r>
              <a:rPr lang="en-CA" sz="1600" dirty="0" smtClean="0"/>
              <a:t>: It's Official: Adobe Flash support.. 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8:27 am  </a:t>
            </a:r>
            <a:r>
              <a:rPr lang="en-CA" sz="1600" dirty="0" smtClean="0"/>
              <a:t>[android-developers] </a:t>
            </a:r>
            <a:r>
              <a:rPr lang="en-CA" sz="1600" dirty="0" err="1" smtClean="0"/>
              <a:t>ListView</a:t>
            </a:r>
            <a:r>
              <a:rPr lang="en-CA" sz="1600" dirty="0" smtClean="0"/>
              <a:t> with multiple layouts formats..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8:29 am  </a:t>
            </a:r>
            <a:r>
              <a:rPr lang="en-CA" sz="1600" dirty="0" smtClean="0"/>
              <a:t>Kill the alarm when a call comes in.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8:45 am  </a:t>
            </a:r>
            <a:r>
              <a:rPr lang="en-CA" sz="1600" dirty="0" smtClean="0"/>
              <a:t>6 months </a:t>
            </a:r>
            <a:r>
              <a:rPr lang="en-CA" sz="1600" dirty="0" err="1" smtClean="0"/>
              <a:t>agoFix</a:t>
            </a:r>
            <a:r>
              <a:rPr lang="en-CA" sz="1600" dirty="0" smtClean="0"/>
              <a:t> issue #2154688: when alarm rings ,</a:t>
            </a:r>
            <a:r>
              <a:rPr lang="en-CA" sz="1600" dirty="0" err="1" smtClean="0"/>
              <a:t>devic</a:t>
            </a:r>
            <a:r>
              <a:rPr lang="en-CA" sz="1600" dirty="0" smtClean="0"/>
              <a:t>...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8:48 am  </a:t>
            </a:r>
            <a:r>
              <a:rPr lang="en-CA" sz="1600" dirty="0" smtClean="0"/>
              <a:t>7909 Camera preview does not work on HTC Desire 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8:49 am  </a:t>
            </a:r>
            <a:r>
              <a:rPr lang="en-CA" sz="1600" dirty="0" smtClean="0"/>
              <a:t>[android-developers] problem to install .</a:t>
            </a:r>
            <a:r>
              <a:rPr lang="en-CA" sz="1600" dirty="0" err="1" smtClean="0"/>
              <a:t>apk</a:t>
            </a:r>
            <a:r>
              <a:rPr lang="en-CA" sz="1600" dirty="0" smtClean="0"/>
              <a:t> on phone</a:t>
            </a:r>
          </a:p>
          <a:p>
            <a:pPr>
              <a:spcAft>
                <a:spcPts val="400"/>
              </a:spcAft>
            </a:pPr>
            <a:r>
              <a:rPr lang="en-CA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8:58 am  </a:t>
            </a:r>
            <a:r>
              <a:rPr lang="en-CA" sz="1600" dirty="0" smtClean="0"/>
              <a:t>Your feedback on Samples/Tutorials/Articles</a:t>
            </a:r>
          </a:p>
          <a:p>
            <a:pPr>
              <a:spcAft>
                <a:spcPts val="400"/>
              </a:spcAft>
            </a:pPr>
            <a:r>
              <a:rPr lang="en-CA" sz="2400" b="1" dirty="0" smtClean="0"/>
              <a:t>  ...</a:t>
            </a:r>
            <a:endParaRPr lang="en-CA" sz="16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00166" y="578252"/>
            <a:ext cx="607223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:\Thomas\Research\Posters\pictures\bu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642918"/>
            <a:ext cx="1084916" cy="1040407"/>
          </a:xfrm>
          <a:prstGeom prst="rect">
            <a:avLst/>
          </a:prstGeom>
          <a:noFill/>
        </p:spPr>
      </p:pic>
      <p:pic>
        <p:nvPicPr>
          <p:cNvPr id="9" name="Picture 5" descr="C:\Thomas\Research\Posters\pictures\change_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928670"/>
            <a:ext cx="1071570" cy="1016618"/>
          </a:xfrm>
          <a:prstGeom prst="rect">
            <a:avLst/>
          </a:prstGeom>
          <a:noFill/>
        </p:spPr>
      </p:pic>
      <p:pic>
        <p:nvPicPr>
          <p:cNvPr id="10" name="Picture 8" descr="C:\Thomas\Research\Posters\pictures\twitte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071678"/>
            <a:ext cx="1000132" cy="1000132"/>
          </a:xfrm>
          <a:prstGeom prst="rect">
            <a:avLst/>
          </a:prstGeom>
          <a:noFill/>
        </p:spPr>
      </p:pic>
      <p:pic>
        <p:nvPicPr>
          <p:cNvPr id="11" name="Picture 18" descr="C:\Thomas\Research\Posters\pictures\googleGrou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143380"/>
            <a:ext cx="1000132" cy="1000132"/>
          </a:xfrm>
          <a:prstGeom prst="rect">
            <a:avLst/>
          </a:prstGeom>
          <a:noFill/>
        </p:spPr>
      </p:pic>
      <p:pic>
        <p:nvPicPr>
          <p:cNvPr id="12" name="Picture 10" descr="C:\Thomas\Research\Posters\pictures\blo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5357826"/>
            <a:ext cx="785794" cy="785794"/>
          </a:xfrm>
          <a:prstGeom prst="rect">
            <a:avLst/>
          </a:prstGeom>
          <a:noFill/>
        </p:spPr>
      </p:pic>
      <p:pic>
        <p:nvPicPr>
          <p:cNvPr id="13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2714620"/>
            <a:ext cx="785794" cy="785794"/>
          </a:xfrm>
          <a:prstGeom prst="rect">
            <a:avLst/>
          </a:prstGeom>
          <a:noFill/>
        </p:spPr>
      </p:pic>
      <p:pic>
        <p:nvPicPr>
          <p:cNvPr id="14" name="Picture 5" descr="C:\Thomas\Research\Posters\pictures\firefox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8453" y="3571876"/>
            <a:ext cx="942571" cy="909364"/>
          </a:xfrm>
          <a:prstGeom prst="rect">
            <a:avLst/>
          </a:prstGeom>
          <a:noFill/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42910" y="2571744"/>
            <a:ext cx="7929618" cy="1643074"/>
          </a:xfrm>
          <a:prstGeom prst="rect">
            <a:avLst/>
          </a:prstGeom>
          <a:solidFill>
            <a:schemeClr val="tx1">
              <a:alpha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57224" y="2786069"/>
            <a:ext cx="7858152" cy="1214435"/>
          </a:xfrm>
          <a:solidFill>
            <a:schemeClr val="tx1"/>
          </a:solidFill>
        </p:spPr>
        <p:txBody>
          <a:bodyPr/>
          <a:lstStyle/>
          <a:p>
            <a:pPr algn="ctr" eaLnBrk="1" hangingPunct="1">
              <a:buNone/>
            </a:pPr>
            <a:r>
              <a:rPr lang="en-CA" dirty="0" smtClean="0">
                <a:solidFill>
                  <a:srgbClr val="FFFFFF"/>
                </a:solidFill>
              </a:rPr>
              <a:t>Overlooking relevant information results in productivity loss </a:t>
            </a:r>
            <a:r>
              <a:rPr lang="en-CA" sz="2000" dirty="0" smtClean="0">
                <a:solidFill>
                  <a:srgbClr val="FFFFFF"/>
                </a:solidFill>
              </a:rPr>
              <a:t>[Damian </a:t>
            </a:r>
            <a:r>
              <a:rPr lang="en-CA" sz="2000" i="1" dirty="0" smtClean="0">
                <a:solidFill>
                  <a:srgbClr val="FFFFFF"/>
                </a:solidFill>
              </a:rPr>
              <a:t>et al.</a:t>
            </a:r>
            <a:r>
              <a:rPr lang="en-CA" sz="2000" dirty="0" smtClean="0">
                <a:solidFill>
                  <a:srgbClr val="FFFFFF"/>
                </a:solidFill>
              </a:rPr>
              <a:t> 2007]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animBg="1"/>
      <p:bldP spid="15" grpId="1" animBg="1"/>
      <p:bldP spid="18" grpId="0" uiExpand="1" build="p" animBg="1"/>
      <p:bldP spid="18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7158" y="1428737"/>
            <a:ext cx="8572560" cy="5000659"/>
            <a:chOff x="14639921" y="24833286"/>
            <a:chExt cx="11858708" cy="6929486"/>
          </a:xfrm>
        </p:grpSpPr>
        <p:sp>
          <p:nvSpPr>
            <p:cNvPr id="7" name="Rectangle 6"/>
            <p:cNvSpPr/>
            <p:nvPr/>
          </p:nvSpPr>
          <p:spPr>
            <a:xfrm>
              <a:off x="14639921" y="24833286"/>
              <a:ext cx="11787270" cy="6929486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" name="Group 288"/>
            <p:cNvGrpSpPr/>
            <p:nvPr/>
          </p:nvGrpSpPr>
          <p:grpSpPr>
            <a:xfrm>
              <a:off x="14925673" y="25690542"/>
              <a:ext cx="11572956" cy="5973243"/>
              <a:chOff x="12282467" y="24690410"/>
              <a:chExt cx="11572956" cy="5973243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4639922" y="25912005"/>
                <a:ext cx="8577428" cy="554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000" b="1" dirty="0" smtClean="0"/>
                  <a:t>Kill the alarm when a call comes in.   </a:t>
                </a:r>
                <a:r>
                  <a:rPr lang="en-CA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8:29 am</a:t>
                </a:r>
                <a:r>
                  <a:rPr lang="en-CA" sz="1600" b="1" dirty="0" smtClean="0"/>
                  <a:t> </a:t>
                </a:r>
              </a:p>
            </p:txBody>
          </p:sp>
          <p:pic>
            <p:nvPicPr>
              <p:cNvPr id="19" name="Picture 6" descr="C:\Thomas\Development\jazzWorkspaces\jazz_101_david\org.eclipse.jdt.ui\icons\full\wizban\newpack_wiz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711095" y="24690410"/>
                <a:ext cx="806377" cy="709612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3282599" y="24724093"/>
                <a:ext cx="6357981" cy="6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400" b="1" dirty="0" err="1" smtClean="0">
                    <a:latin typeface="Courier New" pitchFamily="49" charset="0"/>
                    <a:cs typeface="Courier New" pitchFamily="49" charset="0"/>
                  </a:rPr>
                  <a:t>com.android.alarm</a:t>
                </a:r>
                <a:endParaRPr lang="en-CA" sz="2400" b="1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  <p:pic>
            <p:nvPicPr>
              <p:cNvPr id="21" name="Picture 41" descr="class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331083" y="25340400"/>
                <a:ext cx="523020" cy="491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925541" y="25272269"/>
                <a:ext cx="6357981" cy="6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400" b="1" dirty="0" smtClean="0">
                    <a:latin typeface="Courier New" pitchFamily="49" charset="0"/>
                    <a:cs typeface="Courier New" pitchFamily="49" charset="0"/>
                  </a:rPr>
                  <a:t>Alarm</a:t>
                </a:r>
              </a:p>
            </p:txBody>
          </p:sp>
          <p:pic>
            <p:nvPicPr>
              <p:cNvPr id="23" name="Picture 6" descr="C:\Thomas\Research\Posters\pictures\feed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139855" y="26009331"/>
                <a:ext cx="428628" cy="428628"/>
              </a:xfrm>
              <a:prstGeom prst="rect">
                <a:avLst/>
              </a:prstGeom>
              <a:noFill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4635054" y="26446486"/>
                <a:ext cx="8577428" cy="554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000" b="1" dirty="0" smtClean="0"/>
                  <a:t>Changes to Google Calendar API   </a:t>
                </a:r>
                <a:r>
                  <a:rPr lang="en-CA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2:09 pm </a:t>
                </a:r>
                <a:endParaRPr lang="en-CA" sz="1600" b="1" dirty="0" smtClean="0"/>
              </a:p>
            </p:txBody>
          </p:sp>
          <p:pic>
            <p:nvPicPr>
              <p:cNvPr id="25" name="Picture 6" descr="C:\Thomas\Research\Posters\pictures\feed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134987" y="26542434"/>
                <a:ext cx="428628" cy="428628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4635052" y="28921303"/>
                <a:ext cx="9121548" cy="554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000" b="1" dirty="0" smtClean="0"/>
                  <a:t>Wake screen before launching </a:t>
                </a:r>
                <a:r>
                  <a:rPr lang="en-CA" sz="2000" b="1" dirty="0" err="1" smtClean="0"/>
                  <a:t>AlarmAlert</a:t>
                </a:r>
                <a:r>
                  <a:rPr lang="en-CA" sz="2000" b="1" dirty="0" smtClean="0"/>
                  <a:t>   </a:t>
                </a:r>
                <a:r>
                  <a:rPr lang="en-CA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2:26 pm</a:t>
                </a:r>
                <a:endParaRPr lang="en-CA" sz="1600" b="1" dirty="0" smtClean="0"/>
              </a:p>
            </p:txBody>
          </p:sp>
          <p:pic>
            <p:nvPicPr>
              <p:cNvPr id="27" name="Picture 6" descr="C:\Thomas\Development\jazzWorkspaces\jazz_101_david\org.eclipse.jdt.ui\icons\full\wizban\newpack_wiz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706227" y="27086265"/>
                <a:ext cx="806377" cy="709612"/>
              </a:xfrm>
              <a:prstGeom prst="rect">
                <a:avLst/>
              </a:prstGeom>
              <a:noFill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3277731" y="27099917"/>
                <a:ext cx="9194176" cy="6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400" b="1" dirty="0" err="1" smtClean="0">
                    <a:latin typeface="Courier New" pitchFamily="49" charset="0"/>
                    <a:cs typeface="Courier New" pitchFamily="49" charset="0"/>
                  </a:rPr>
                  <a:t>com.android.alarm.clock</a:t>
                </a:r>
                <a:endParaRPr lang="en-CA" sz="2400" b="1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920673" y="27693873"/>
                <a:ext cx="6357981" cy="6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400" b="1" dirty="0" err="1" smtClean="0">
                    <a:latin typeface="Courier New" pitchFamily="49" charset="0"/>
                    <a:cs typeface="Courier New" pitchFamily="49" charset="0"/>
                  </a:rPr>
                  <a:t>AlarmAlert</a:t>
                </a:r>
                <a:endParaRPr lang="en-CA" sz="2400" b="1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  <p:pic>
            <p:nvPicPr>
              <p:cNvPr id="30" name="Picture 6" descr="C:\Thomas\Research\Posters\pictures\feed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14134987" y="28976690"/>
                <a:ext cx="428628" cy="428628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Thomas\Research\Posters\pictures\bug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095835" y="28443587"/>
                <a:ext cx="472648" cy="453257"/>
              </a:xfrm>
              <a:prstGeom prst="rect">
                <a:avLst/>
              </a:prstGeom>
              <a:noFill/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14639922" y="28386821"/>
                <a:ext cx="8577428" cy="554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000" b="1" dirty="0" smtClean="0"/>
                  <a:t>1942 Alarms don’t work if phone is off   </a:t>
                </a:r>
                <a:r>
                  <a:rPr lang="en-CA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10:06 am</a:t>
                </a:r>
                <a:endParaRPr lang="en-CA" sz="1600" b="1" dirty="0" smtClean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635054" y="30109215"/>
                <a:ext cx="9220369" cy="554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000" b="1" dirty="0" smtClean="0"/>
                  <a:t>3116 [</a:t>
                </a:r>
                <a:r>
                  <a:rPr lang="en-CA" sz="2000" b="1" dirty="0" err="1" smtClean="0"/>
                  <a:t>TimePicker</a:t>
                </a:r>
                <a:r>
                  <a:rPr lang="en-CA" sz="2000" b="1" dirty="0" smtClean="0"/>
                  <a:t>] Alarm clock GUI problem   </a:t>
                </a:r>
                <a:r>
                  <a:rPr lang="en-CA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11:28 am </a:t>
                </a:r>
                <a:endParaRPr lang="en-CA" sz="1600" b="1" dirty="0" smtClean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3920673" y="29475741"/>
                <a:ext cx="6357981" cy="6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2400" b="1" dirty="0" err="1" smtClean="0">
                    <a:latin typeface="Courier New" pitchFamily="49" charset="0"/>
                    <a:cs typeface="Courier New" pitchFamily="49" charset="0"/>
                  </a:rPr>
                  <a:t>AlarmClock</a:t>
                </a:r>
                <a:endParaRPr lang="en-CA" sz="2400" b="1" dirty="0" smtClean="0">
                  <a:latin typeface="Courier New" pitchFamily="49" charset="0"/>
                  <a:cs typeface="Courier New" pitchFamily="49" charset="0"/>
                </a:endParaRPr>
              </a:p>
            </p:txBody>
          </p:sp>
          <p:pic>
            <p:nvPicPr>
              <p:cNvPr id="35" name="Picture 7" descr="C:\Thomas\Research\Posters\pictures\bug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068417" y="30166507"/>
                <a:ext cx="472648" cy="453257"/>
              </a:xfrm>
              <a:prstGeom prst="rect">
                <a:avLst/>
              </a:prstGeom>
              <a:noFill/>
            </p:spPr>
          </p:pic>
          <p:grpSp>
            <p:nvGrpSpPr>
              <p:cNvPr id="36" name="Group 224"/>
              <p:cNvGrpSpPr/>
              <p:nvPr/>
            </p:nvGrpSpPr>
            <p:grpSpPr>
              <a:xfrm>
                <a:off x="12282467" y="24976162"/>
                <a:ext cx="214314" cy="214314"/>
                <a:chOff x="20569275" y="25904856"/>
                <a:chExt cx="214314" cy="214314"/>
              </a:xfrm>
            </p:grpSpPr>
            <p:sp>
              <p:nvSpPr>
                <p:cNvPr id="65" name="Rounded Rectangle 64"/>
                <p:cNvSpPr/>
                <p:nvPr/>
              </p:nvSpPr>
              <p:spPr>
                <a:xfrm>
                  <a:off x="20569275" y="25904856"/>
                  <a:ext cx="214314" cy="214314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0640713" y="26013600"/>
                  <a:ext cx="71438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225"/>
              <p:cNvGrpSpPr/>
              <p:nvPr/>
            </p:nvGrpSpPr>
            <p:grpSpPr>
              <a:xfrm>
                <a:off x="12282467" y="27333616"/>
                <a:ext cx="214314" cy="214314"/>
                <a:chOff x="20569275" y="25904856"/>
                <a:chExt cx="214314" cy="214314"/>
              </a:xfrm>
            </p:grpSpPr>
            <p:sp>
              <p:nvSpPr>
                <p:cNvPr id="63" name="Rounded Rectangle 62"/>
                <p:cNvSpPr/>
                <p:nvPr/>
              </p:nvSpPr>
              <p:spPr>
                <a:xfrm>
                  <a:off x="20569275" y="25904856"/>
                  <a:ext cx="214314" cy="214314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20640713" y="26013600"/>
                  <a:ext cx="71438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234"/>
              <p:cNvGrpSpPr/>
              <p:nvPr/>
            </p:nvGrpSpPr>
            <p:grpSpPr>
              <a:xfrm>
                <a:off x="12853971" y="25476228"/>
                <a:ext cx="214314" cy="214314"/>
                <a:chOff x="20569275" y="25904856"/>
                <a:chExt cx="214314" cy="214314"/>
              </a:xfrm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20569275" y="25904856"/>
                  <a:ext cx="214314" cy="214314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0640713" y="26013600"/>
                  <a:ext cx="71438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Straight Connector 38"/>
              <p:cNvCxnSpPr>
                <a:stCxn id="65" idx="2"/>
                <a:endCxn id="63" idx="0"/>
              </p:cNvCxnSpPr>
              <p:nvPr/>
            </p:nvCxnSpPr>
            <p:spPr>
              <a:xfrm rot="5400000">
                <a:off x="11318054" y="26262046"/>
                <a:ext cx="2143140" cy="0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61" idx="0"/>
              </p:cNvCxnSpPr>
              <p:nvPr/>
            </p:nvCxnSpPr>
            <p:spPr>
              <a:xfrm rot="5400000">
                <a:off x="12854856" y="25368188"/>
                <a:ext cx="214312" cy="1768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12873600" y="27797080"/>
                <a:ext cx="214312" cy="1768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61" idx="3"/>
                <a:endCxn id="21" idx="1"/>
              </p:cNvCxnSpPr>
              <p:nvPr/>
            </p:nvCxnSpPr>
            <p:spPr>
              <a:xfrm>
                <a:off x="13068285" y="25583385"/>
                <a:ext cx="262798" cy="2939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1" descr="class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331083" y="27762244"/>
                <a:ext cx="523020" cy="491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4" name="Group 260"/>
              <p:cNvGrpSpPr/>
              <p:nvPr/>
            </p:nvGrpSpPr>
            <p:grpSpPr>
              <a:xfrm>
                <a:off x="12853971" y="27898072"/>
                <a:ext cx="214314" cy="214314"/>
                <a:chOff x="20569275" y="25904856"/>
                <a:chExt cx="214314" cy="214314"/>
              </a:xfrm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20569275" y="25904856"/>
                  <a:ext cx="214314" cy="214314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0640713" y="26013600"/>
                  <a:ext cx="71438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/>
              <p:cNvCxnSpPr>
                <a:endCxn id="43" idx="1"/>
              </p:cNvCxnSpPr>
              <p:nvPr/>
            </p:nvCxnSpPr>
            <p:spPr>
              <a:xfrm>
                <a:off x="13068285" y="28005229"/>
                <a:ext cx="262798" cy="2939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13104888" y="26296881"/>
                <a:ext cx="928694" cy="1768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3568351" y="26259107"/>
                <a:ext cx="500066" cy="2939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568351" y="26762112"/>
                <a:ext cx="500066" cy="0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13104888" y="28725773"/>
                <a:ext cx="928694" cy="1768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568351" y="28687999"/>
                <a:ext cx="500066" cy="2939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3568351" y="29191004"/>
                <a:ext cx="500066" cy="0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281"/>
              <p:cNvGrpSpPr/>
              <p:nvPr/>
            </p:nvGrpSpPr>
            <p:grpSpPr>
              <a:xfrm>
                <a:off x="12853971" y="29692241"/>
                <a:ext cx="214314" cy="214314"/>
                <a:chOff x="20569275" y="25904856"/>
                <a:chExt cx="214314" cy="214314"/>
              </a:xfrm>
            </p:grpSpPr>
            <p:sp>
              <p:nvSpPr>
                <p:cNvPr id="57" name="Rounded Rectangle 56"/>
                <p:cNvSpPr/>
                <p:nvPr/>
              </p:nvSpPr>
              <p:spPr>
                <a:xfrm>
                  <a:off x="20569275" y="25904856"/>
                  <a:ext cx="214314" cy="214314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20640713" y="26013600"/>
                  <a:ext cx="71438" cy="0"/>
                </a:xfrm>
                <a:prstGeom prst="line">
                  <a:avLst/>
                </a:prstGeom>
                <a:ln w="254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/>
              <p:cNvCxnSpPr>
                <a:endCxn id="56" idx="1"/>
              </p:cNvCxnSpPr>
              <p:nvPr/>
            </p:nvCxnSpPr>
            <p:spPr>
              <a:xfrm>
                <a:off x="13068285" y="29799398"/>
                <a:ext cx="262798" cy="2939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13354921" y="30190252"/>
                <a:ext cx="428628" cy="1768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3568351" y="30402511"/>
                <a:ext cx="500066" cy="2939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Picture 41" descr="class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331083" y="29556413"/>
                <a:ext cx="523020" cy="491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14639921" y="24833286"/>
              <a:ext cx="11787270" cy="9286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41" descr="class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26597" y="24929975"/>
              <a:ext cx="732806" cy="689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Left Bracket 10"/>
            <p:cNvSpPr/>
            <p:nvPr/>
          </p:nvSpPr>
          <p:spPr>
            <a:xfrm>
              <a:off x="23355357" y="24976162"/>
              <a:ext cx="71438" cy="642942"/>
            </a:xfrm>
            <a:prstGeom prst="leftBracket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ight Bracket 11"/>
            <p:cNvSpPr/>
            <p:nvPr/>
          </p:nvSpPr>
          <p:spPr>
            <a:xfrm>
              <a:off x="26070001" y="24976162"/>
              <a:ext cx="71438" cy="642942"/>
            </a:xfrm>
            <a:prstGeom prst="rightBracket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3" name="Picture 6" descr="C:\Thomas\Research\Posters\pictures\feed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69671" y="25005038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14" name="Picture 7" descr="C:\Thomas\Research\Posters\pictures\bug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79917" y="24976162"/>
              <a:ext cx="618580" cy="593202"/>
            </a:xfrm>
            <a:prstGeom prst="rect">
              <a:avLst/>
            </a:prstGeom>
            <a:noFill/>
          </p:spPr>
        </p:pic>
        <p:sp>
          <p:nvSpPr>
            <p:cNvPr id="15" name="Isosceles Triangle 14"/>
            <p:cNvSpPr/>
            <p:nvPr/>
          </p:nvSpPr>
          <p:spPr>
            <a:xfrm>
              <a:off x="25641373" y="25261914"/>
              <a:ext cx="285752" cy="14287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24284051" y="25261914"/>
              <a:ext cx="285752" cy="14287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22712415" y="25261914"/>
              <a:ext cx="285752" cy="14287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/>
          <a:lstStyle/>
          <a:p>
            <a:r>
              <a:rPr lang="en-CA" dirty="0" smtClean="0"/>
              <a:t>Awareness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1143000"/>
          </a:xfrm>
        </p:spPr>
        <p:txBody>
          <a:bodyPr/>
          <a:lstStyle/>
          <a:p>
            <a:r>
              <a:rPr lang="en-CA" dirty="0" smtClean="0"/>
              <a:t>Information Fragment Model</a:t>
            </a:r>
          </a:p>
        </p:txBody>
      </p:sp>
      <p:grpSp>
        <p:nvGrpSpPr>
          <p:cNvPr id="3" name="Group 350"/>
          <p:cNvGrpSpPr>
            <a:grpSpLocks/>
          </p:cNvGrpSpPr>
          <p:nvPr/>
        </p:nvGrpSpPr>
        <p:grpSpPr bwMode="auto">
          <a:xfrm>
            <a:off x="0" y="4565650"/>
            <a:ext cx="2000203" cy="1987570"/>
            <a:chOff x="-32" y="4565229"/>
            <a:chExt cx="2000217" cy="1988040"/>
          </a:xfrm>
        </p:grpSpPr>
        <p:sp>
          <p:nvSpPr>
            <p:cNvPr id="27718" name="TextBox 104"/>
            <p:cNvSpPr txBox="1">
              <a:spLocks noChangeArrowheads="1"/>
            </p:cNvSpPr>
            <p:nvPr/>
          </p:nvSpPr>
          <p:spPr bwMode="auto">
            <a:xfrm>
              <a:off x="285690" y="5161948"/>
              <a:ext cx="1214447" cy="33855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 dirty="0" smtClean="0">
                  <a:solidFill>
                    <a:schemeClr val="bg1"/>
                  </a:solidFill>
                </a:rPr>
                <a:t>Bug 3116</a:t>
              </a:r>
              <a:endParaRPr lang="en-CA" sz="16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38108" y="5214683"/>
              <a:ext cx="947721" cy="260400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200">
                <a:solidFill>
                  <a:schemeClr val="bg1"/>
                </a:solidFill>
              </a:endParaRPr>
            </a:p>
          </p:txBody>
        </p:sp>
        <p:sp>
          <p:nvSpPr>
            <p:cNvPr id="27720" name="TextBox 107"/>
            <p:cNvSpPr txBox="1">
              <a:spLocks noChangeArrowheads="1"/>
            </p:cNvSpPr>
            <p:nvPr/>
          </p:nvSpPr>
          <p:spPr bwMode="auto">
            <a:xfrm>
              <a:off x="642882" y="4565229"/>
              <a:ext cx="1357303" cy="338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sz="1600" dirty="0" smtClean="0">
                  <a:solidFill>
                    <a:schemeClr val="bg1"/>
                  </a:solidFill>
                </a:rPr>
                <a:t>Bug1942</a:t>
              </a:r>
              <a:endParaRPr lang="en-CA" sz="1600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14348" y="4598575"/>
              <a:ext cx="857256" cy="285818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200">
                <a:solidFill>
                  <a:schemeClr val="bg1"/>
                </a:solidFill>
              </a:endParaRPr>
            </a:p>
          </p:txBody>
        </p:sp>
        <p:cxnSp>
          <p:nvCxnSpPr>
            <p:cNvPr id="136" name="Straight Arrow Connector 135"/>
            <p:cNvCxnSpPr>
              <a:stCxn id="106" idx="0"/>
              <a:endCxn id="27720" idx="2"/>
            </p:cNvCxnSpPr>
            <p:nvPr/>
          </p:nvCxnSpPr>
          <p:spPr>
            <a:xfrm rot="5400000" flipH="1" flipV="1">
              <a:off x="911342" y="4804490"/>
              <a:ext cx="310819" cy="50956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 Box 45"/>
            <p:cNvSpPr txBox="1">
              <a:spLocks noChangeArrowheads="1"/>
            </p:cNvSpPr>
            <p:nvPr/>
          </p:nvSpPr>
          <p:spPr bwMode="auto">
            <a:xfrm>
              <a:off x="-32" y="5598936"/>
              <a:ext cx="1785950" cy="9543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Bug Fragment</a:t>
              </a:r>
              <a:endParaRPr lang="en-US" sz="2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</p:grp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2259013" y="3000375"/>
            <a:ext cx="1098550" cy="1143000"/>
            <a:chOff x="2259663" y="3000372"/>
            <a:chExt cx="1097891" cy="1143006"/>
          </a:xfrm>
        </p:grpSpPr>
        <p:sp>
          <p:nvSpPr>
            <p:cNvPr id="27713" name="Flowchart: Summing Junction 156"/>
            <p:cNvSpPr>
              <a:spLocks noChangeArrowheads="1"/>
            </p:cNvSpPr>
            <p:nvPr/>
          </p:nvSpPr>
          <p:spPr bwMode="auto">
            <a:xfrm>
              <a:off x="2515337" y="3425427"/>
              <a:ext cx="300792" cy="302262"/>
            </a:xfrm>
            <a:prstGeom prst="flowChartSummingJunction">
              <a:avLst/>
            </a:prstGeom>
            <a:noFill/>
            <a:ln w="38100" algn="ctr">
              <a:solidFill>
                <a:srgbClr val="849CE8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714" name="TextBox 157"/>
            <p:cNvSpPr txBox="1">
              <a:spLocks noChangeArrowheads="1"/>
            </p:cNvSpPr>
            <p:nvPr/>
          </p:nvSpPr>
          <p:spPr bwMode="auto">
            <a:xfrm>
              <a:off x="2695812" y="3579512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2400" b="1" i="1">
                  <a:solidFill>
                    <a:srgbClr val="849CE8"/>
                  </a:solidFill>
                  <a:latin typeface="Times New Roman" pitchFamily="18" charset="0"/>
                  <a:cs typeface="Times New Roman" pitchFamily="18" charset="0"/>
                </a:rPr>
                <a:t>id</a:t>
              </a:r>
            </a:p>
          </p:txBody>
        </p:sp>
        <p:cxnSp>
          <p:nvCxnSpPr>
            <p:cNvPr id="174" name="Straight Arrow Connector 173"/>
            <p:cNvCxnSpPr/>
            <p:nvPr/>
          </p:nvCxnSpPr>
          <p:spPr>
            <a:xfrm rot="5400000" flipH="1" flipV="1">
              <a:off x="2197677" y="3840237"/>
              <a:ext cx="365127" cy="241155"/>
            </a:xfrm>
            <a:prstGeom prst="straightConnector1">
              <a:avLst/>
            </a:prstGeom>
            <a:ln w="50800">
              <a:solidFill>
                <a:srgbClr val="849CE8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>
              <a:off x="2937118" y="3608388"/>
              <a:ext cx="420436" cy="0"/>
            </a:xfrm>
            <a:prstGeom prst="straightConnector1">
              <a:avLst/>
            </a:prstGeom>
            <a:ln w="50800">
              <a:solidFill>
                <a:srgbClr val="849CE8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 rot="16200000" flipH="1">
              <a:off x="2211955" y="3062358"/>
              <a:ext cx="365127" cy="241155"/>
            </a:xfrm>
            <a:prstGeom prst="straightConnector1">
              <a:avLst/>
            </a:prstGeom>
            <a:ln w="50800">
              <a:solidFill>
                <a:srgbClr val="849CE8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9"/>
          <p:cNvGrpSpPr>
            <a:grpSpLocks/>
          </p:cNvGrpSpPr>
          <p:nvPr/>
        </p:nvGrpSpPr>
        <p:grpSpPr bwMode="auto">
          <a:xfrm>
            <a:off x="71438" y="1714500"/>
            <a:ext cx="1928812" cy="1909781"/>
            <a:chOff x="71406" y="1714488"/>
            <a:chExt cx="1928826" cy="1909794"/>
          </a:xfrm>
        </p:grpSpPr>
        <p:sp>
          <p:nvSpPr>
            <p:cNvPr id="143" name="Text Box 45"/>
            <p:cNvSpPr txBox="1">
              <a:spLocks noChangeArrowheads="1"/>
            </p:cNvSpPr>
            <p:nvPr/>
          </p:nvSpPr>
          <p:spPr bwMode="auto">
            <a:xfrm>
              <a:off x="71406" y="2670169"/>
              <a:ext cx="1733563" cy="954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 smtClean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Code Fragment</a:t>
              </a:r>
              <a:endParaRPr lang="en-US" sz="2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+mn-cs"/>
              </a:endParaRPr>
            </a:p>
          </p:txBody>
        </p:sp>
        <p:grpSp>
          <p:nvGrpSpPr>
            <p:cNvPr id="27704" name="Group 298"/>
            <p:cNvGrpSpPr>
              <a:grpSpLocks/>
            </p:cNvGrpSpPr>
            <p:nvPr/>
          </p:nvGrpSpPr>
          <p:grpSpPr bwMode="auto">
            <a:xfrm>
              <a:off x="71406" y="1714488"/>
              <a:ext cx="714380" cy="338554"/>
              <a:chOff x="357158" y="1518810"/>
              <a:chExt cx="714380" cy="338554"/>
            </a:xfrm>
          </p:grpSpPr>
          <p:sp>
            <p:nvSpPr>
              <p:cNvPr id="300" name="Rounded Rectangle 299"/>
              <p:cNvSpPr/>
              <p:nvPr/>
            </p:nvSpPr>
            <p:spPr>
              <a:xfrm>
                <a:off x="357158" y="1533098"/>
                <a:ext cx="714380" cy="3238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200"/>
              </a:p>
            </p:txBody>
          </p:sp>
          <p:sp>
            <p:nvSpPr>
              <p:cNvPr id="27712" name="TextBox 300"/>
              <p:cNvSpPr txBox="1">
                <a:spLocks noChangeArrowheads="1"/>
              </p:cNvSpPr>
              <p:nvPr/>
            </p:nvSpPr>
            <p:spPr bwMode="auto">
              <a:xfrm>
                <a:off x="357158" y="1518810"/>
                <a:ext cx="7143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 dirty="0" smtClean="0"/>
                  <a:t>Alert</a:t>
                </a:r>
                <a:endParaRPr lang="en-CA" sz="1600" dirty="0"/>
              </a:p>
            </p:txBody>
          </p:sp>
        </p:grpSp>
        <p:grpSp>
          <p:nvGrpSpPr>
            <p:cNvPr id="27705" name="Group 301"/>
            <p:cNvGrpSpPr>
              <a:grpSpLocks/>
            </p:cNvGrpSpPr>
            <p:nvPr/>
          </p:nvGrpSpPr>
          <p:grpSpPr bwMode="auto">
            <a:xfrm>
              <a:off x="571472" y="2285992"/>
              <a:ext cx="714380" cy="338554"/>
              <a:chOff x="1714480" y="1500174"/>
              <a:chExt cx="714380" cy="338554"/>
            </a:xfrm>
          </p:grpSpPr>
          <p:sp>
            <p:nvSpPr>
              <p:cNvPr id="303" name="Rounded Rectangle 302"/>
              <p:cNvSpPr/>
              <p:nvPr/>
            </p:nvSpPr>
            <p:spPr>
              <a:xfrm>
                <a:off x="1714480" y="1514462"/>
                <a:ext cx="714380" cy="3238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200"/>
              </a:p>
            </p:txBody>
          </p:sp>
          <p:sp>
            <p:nvSpPr>
              <p:cNvPr id="27710" name="TextBox 303"/>
              <p:cNvSpPr txBox="1">
                <a:spLocks noChangeArrowheads="1"/>
              </p:cNvSpPr>
              <p:nvPr/>
            </p:nvSpPr>
            <p:spPr bwMode="auto">
              <a:xfrm>
                <a:off x="1714480" y="1500174"/>
                <a:ext cx="7143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 dirty="0" smtClean="0"/>
                  <a:t>Alarm</a:t>
                </a:r>
                <a:endParaRPr lang="en-CA" sz="1600" dirty="0"/>
              </a:p>
            </p:txBody>
          </p:sp>
        </p:grpSp>
        <p:grpSp>
          <p:nvGrpSpPr>
            <p:cNvPr id="27706" name="Group 304"/>
            <p:cNvGrpSpPr>
              <a:grpSpLocks/>
            </p:cNvGrpSpPr>
            <p:nvPr/>
          </p:nvGrpSpPr>
          <p:grpSpPr bwMode="auto">
            <a:xfrm>
              <a:off x="1285852" y="1824327"/>
              <a:ext cx="714380" cy="338554"/>
              <a:chOff x="857224" y="2214554"/>
              <a:chExt cx="714380" cy="338554"/>
            </a:xfrm>
          </p:grpSpPr>
          <p:sp>
            <p:nvSpPr>
              <p:cNvPr id="306" name="Rounded Rectangle 305"/>
              <p:cNvSpPr/>
              <p:nvPr/>
            </p:nvSpPr>
            <p:spPr>
              <a:xfrm>
                <a:off x="857224" y="2228541"/>
                <a:ext cx="714380" cy="3238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200"/>
              </a:p>
            </p:txBody>
          </p:sp>
          <p:sp>
            <p:nvSpPr>
              <p:cNvPr id="27708" name="TextBox 306"/>
              <p:cNvSpPr txBox="1">
                <a:spLocks noChangeArrowheads="1"/>
              </p:cNvSpPr>
              <p:nvPr/>
            </p:nvSpPr>
            <p:spPr bwMode="auto">
              <a:xfrm>
                <a:off x="857224" y="2214554"/>
                <a:ext cx="71438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CA" sz="1600" dirty="0" smtClean="0"/>
                  <a:t>Clock</a:t>
                </a:r>
                <a:endParaRPr lang="en-CA" sz="1600" dirty="0"/>
              </a:p>
            </p:txBody>
          </p:sp>
        </p:grp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5786446" y="4643438"/>
            <a:ext cx="1285893" cy="866775"/>
            <a:chOff x="5786470" y="4643446"/>
            <a:chExt cx="1285750" cy="867139"/>
          </a:xfrm>
        </p:grpSpPr>
        <p:grpSp>
          <p:nvGrpSpPr>
            <p:cNvPr id="27699" name="Group 332"/>
            <p:cNvGrpSpPr>
              <a:grpSpLocks/>
            </p:cNvGrpSpPr>
            <p:nvPr/>
          </p:nvGrpSpPr>
          <p:grpSpPr bwMode="auto">
            <a:xfrm>
              <a:off x="5786470" y="4856578"/>
              <a:ext cx="1285750" cy="654007"/>
              <a:chOff x="5270539" y="2000240"/>
              <a:chExt cx="1428613" cy="707886"/>
            </a:xfrm>
          </p:grpSpPr>
          <p:sp>
            <p:nvSpPr>
              <p:cNvPr id="27701" name="TextBox 333"/>
              <p:cNvSpPr txBox="1">
                <a:spLocks noChangeArrowheads="1"/>
              </p:cNvSpPr>
              <p:nvPr/>
            </p:nvSpPr>
            <p:spPr bwMode="auto">
              <a:xfrm>
                <a:off x="5270539" y="2000240"/>
                <a:ext cx="500066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3600" i="1" dirty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Φ</a:t>
                </a:r>
                <a:endParaRPr lang="en-CA" sz="3600" i="1" dirty="0">
                  <a:solidFill>
                    <a:srgbClr val="849CE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702" name="TextBox 334"/>
              <p:cNvSpPr txBox="1">
                <a:spLocks noChangeArrowheads="1"/>
              </p:cNvSpPr>
              <p:nvPr/>
            </p:nvSpPr>
            <p:spPr bwMode="auto">
              <a:xfrm>
                <a:off x="5667415" y="2156167"/>
                <a:ext cx="1031737" cy="399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CA" b="1" i="1" dirty="0" smtClean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CA" b="1" dirty="0" smtClean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,</a:t>
                </a:r>
                <a:r>
                  <a:rPr lang="en-CA" b="1" i="1" dirty="0" smtClean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CA" b="1" i="1" dirty="0">
                  <a:solidFill>
                    <a:srgbClr val="849CE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36" name="Straight Arrow Connector 335"/>
            <p:cNvCxnSpPr/>
            <p:nvPr/>
          </p:nvCxnSpPr>
          <p:spPr>
            <a:xfrm>
              <a:off x="6186470" y="4643446"/>
              <a:ext cx="771440" cy="462156"/>
            </a:xfrm>
            <a:prstGeom prst="straightConnector1">
              <a:avLst/>
            </a:prstGeom>
            <a:ln w="50800">
              <a:solidFill>
                <a:srgbClr val="849CE8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5786448" y="2071688"/>
            <a:ext cx="1285890" cy="928687"/>
            <a:chOff x="5786460" y="2071678"/>
            <a:chExt cx="1285893" cy="928694"/>
          </a:xfrm>
        </p:grpSpPr>
        <p:grpSp>
          <p:nvGrpSpPr>
            <p:cNvPr id="27695" name="Group 329"/>
            <p:cNvGrpSpPr>
              <a:grpSpLocks/>
            </p:cNvGrpSpPr>
            <p:nvPr/>
          </p:nvGrpSpPr>
          <p:grpSpPr bwMode="auto">
            <a:xfrm>
              <a:off x="5786460" y="2071678"/>
              <a:ext cx="1285893" cy="646332"/>
              <a:chOff x="5349893" y="2000241"/>
              <a:chExt cx="1428769" cy="728081"/>
            </a:xfrm>
          </p:grpSpPr>
          <p:sp>
            <p:nvSpPr>
              <p:cNvPr id="27697" name="TextBox 321"/>
              <p:cNvSpPr txBox="1">
                <a:spLocks noChangeArrowheads="1"/>
              </p:cNvSpPr>
              <p:nvPr/>
            </p:nvSpPr>
            <p:spPr bwMode="auto">
              <a:xfrm>
                <a:off x="5349893" y="2000241"/>
                <a:ext cx="500067" cy="728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3600" i="1" dirty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Φ</a:t>
                </a:r>
                <a:endParaRPr lang="en-CA" sz="3600" i="1" dirty="0">
                  <a:solidFill>
                    <a:srgbClr val="849CE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98" name="TextBox 322"/>
              <p:cNvSpPr txBox="1">
                <a:spLocks noChangeArrowheads="1"/>
              </p:cNvSpPr>
              <p:nvPr/>
            </p:nvSpPr>
            <p:spPr bwMode="auto">
              <a:xfrm>
                <a:off x="5762792" y="2161188"/>
                <a:ext cx="1015870" cy="416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CA" b="1" i="1" dirty="0" smtClean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CA" b="1" dirty="0" smtClean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,</a:t>
                </a:r>
                <a:r>
                  <a:rPr lang="en-CA" b="1" i="1" dirty="0" smtClean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CA" b="1" i="1" dirty="0">
                  <a:solidFill>
                    <a:srgbClr val="849CE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2" name="Straight Arrow Connector 341"/>
            <p:cNvCxnSpPr/>
            <p:nvPr/>
          </p:nvCxnSpPr>
          <p:spPr>
            <a:xfrm flipV="1">
              <a:off x="6215077" y="2563807"/>
              <a:ext cx="736602" cy="436565"/>
            </a:xfrm>
            <a:prstGeom prst="straightConnector1">
              <a:avLst/>
            </a:prstGeom>
            <a:ln w="50800">
              <a:solidFill>
                <a:srgbClr val="849CE8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>
            <a:grpSpLocks/>
          </p:cNvGrpSpPr>
          <p:nvPr/>
        </p:nvGrpSpPr>
        <p:grpSpPr bwMode="auto">
          <a:xfrm>
            <a:off x="6858016" y="1785938"/>
            <a:ext cx="2302490" cy="1451907"/>
            <a:chOff x="7025667" y="1785926"/>
            <a:chExt cx="2302867" cy="1451603"/>
          </a:xfrm>
        </p:grpSpPr>
        <p:sp>
          <p:nvSpPr>
            <p:cNvPr id="313" name="Text Box 45"/>
            <p:cNvSpPr txBox="1">
              <a:spLocks noChangeArrowheads="1"/>
            </p:cNvSpPr>
            <p:nvPr/>
          </p:nvSpPr>
          <p:spPr bwMode="auto">
            <a:xfrm>
              <a:off x="7025667" y="2714419"/>
              <a:ext cx="2302867" cy="52311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Presentation 1</a:t>
              </a:r>
            </a:p>
          </p:txBody>
        </p:sp>
        <p:sp>
          <p:nvSpPr>
            <p:cNvPr id="27685" name="Rectangle 48"/>
            <p:cNvSpPr>
              <a:spLocks noChangeArrowheads="1"/>
            </p:cNvSpPr>
            <p:nvPr/>
          </p:nvSpPr>
          <p:spPr bwMode="auto">
            <a:xfrm>
              <a:off x="7609713" y="1785926"/>
              <a:ext cx="1119214" cy="8667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86" name="Oval 49"/>
            <p:cNvSpPr>
              <a:spLocks noChangeArrowheads="1"/>
            </p:cNvSpPr>
            <p:nvPr/>
          </p:nvSpPr>
          <p:spPr bwMode="auto">
            <a:xfrm>
              <a:off x="7728792" y="1930389"/>
              <a:ext cx="144463" cy="1444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87" name="Line 51"/>
            <p:cNvSpPr>
              <a:spLocks noChangeShapeType="1"/>
            </p:cNvSpPr>
            <p:nvPr/>
          </p:nvSpPr>
          <p:spPr bwMode="auto">
            <a:xfrm>
              <a:off x="8008198" y="2001826"/>
              <a:ext cx="6492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88" name="Line 52"/>
            <p:cNvSpPr>
              <a:spLocks noChangeShapeType="1"/>
            </p:cNvSpPr>
            <p:nvPr/>
          </p:nvSpPr>
          <p:spPr bwMode="auto">
            <a:xfrm flipH="1">
              <a:off x="7800230" y="2081196"/>
              <a:ext cx="0" cy="3571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89" name="Line 55"/>
            <p:cNvSpPr>
              <a:spLocks noChangeShapeType="1"/>
            </p:cNvSpPr>
            <p:nvPr/>
          </p:nvSpPr>
          <p:spPr bwMode="auto">
            <a:xfrm>
              <a:off x="8224098" y="2217726"/>
              <a:ext cx="4333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90" name="Line 59"/>
            <p:cNvSpPr>
              <a:spLocks noChangeShapeType="1"/>
            </p:cNvSpPr>
            <p:nvPr/>
          </p:nvSpPr>
          <p:spPr bwMode="auto">
            <a:xfrm>
              <a:off x="8224098" y="2433627"/>
              <a:ext cx="4333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91" name="Rectangle 101"/>
            <p:cNvSpPr>
              <a:spLocks noChangeArrowheads="1"/>
            </p:cNvSpPr>
            <p:nvPr/>
          </p:nvSpPr>
          <p:spPr bwMode="auto">
            <a:xfrm>
              <a:off x="7943107" y="2152634"/>
              <a:ext cx="214314" cy="14287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92" name="Rectangle 102"/>
            <p:cNvSpPr>
              <a:spLocks noChangeArrowheads="1"/>
            </p:cNvSpPr>
            <p:nvPr/>
          </p:nvSpPr>
          <p:spPr bwMode="auto">
            <a:xfrm>
              <a:off x="7943107" y="2366948"/>
              <a:ext cx="214314" cy="14287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93" name="Line 53"/>
            <p:cNvSpPr>
              <a:spLocks noChangeShapeType="1"/>
            </p:cNvSpPr>
            <p:nvPr/>
          </p:nvSpPr>
          <p:spPr bwMode="auto">
            <a:xfrm flipV="1">
              <a:off x="7786710" y="2214554"/>
              <a:ext cx="1428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94" name="Line 53"/>
            <p:cNvSpPr>
              <a:spLocks noChangeShapeType="1"/>
            </p:cNvSpPr>
            <p:nvPr/>
          </p:nvSpPr>
          <p:spPr bwMode="auto">
            <a:xfrm flipV="1">
              <a:off x="7786710" y="2428868"/>
              <a:ext cx="1428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15" name="Group 114"/>
          <p:cNvGrpSpPr>
            <a:grpSpLocks/>
          </p:cNvGrpSpPr>
          <p:nvPr/>
        </p:nvGrpSpPr>
        <p:grpSpPr bwMode="auto">
          <a:xfrm>
            <a:off x="6858016" y="4562475"/>
            <a:ext cx="2302490" cy="1570970"/>
            <a:chOff x="6954229" y="4562490"/>
            <a:chExt cx="2302867" cy="1570973"/>
          </a:xfrm>
        </p:grpSpPr>
        <p:sp>
          <p:nvSpPr>
            <p:cNvPr id="314" name="Text Box 45"/>
            <p:cNvSpPr txBox="1">
              <a:spLocks noChangeArrowheads="1"/>
            </p:cNvSpPr>
            <p:nvPr/>
          </p:nvSpPr>
          <p:spPr bwMode="auto">
            <a:xfrm>
              <a:off x="6954229" y="5610242"/>
              <a:ext cx="2302867" cy="52322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Presentation 2</a:t>
              </a:r>
            </a:p>
          </p:txBody>
        </p:sp>
        <p:sp>
          <p:nvSpPr>
            <p:cNvPr id="27671" name="Rectangle 48"/>
            <p:cNvSpPr>
              <a:spLocks noChangeArrowheads="1"/>
            </p:cNvSpPr>
            <p:nvPr/>
          </p:nvSpPr>
          <p:spPr bwMode="auto">
            <a:xfrm>
              <a:off x="7520806" y="4562490"/>
              <a:ext cx="1119214" cy="10810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72" name="Oval 49"/>
            <p:cNvSpPr>
              <a:spLocks noChangeArrowheads="1"/>
            </p:cNvSpPr>
            <p:nvPr/>
          </p:nvSpPr>
          <p:spPr bwMode="auto">
            <a:xfrm>
              <a:off x="7876409" y="4856173"/>
              <a:ext cx="144463" cy="1444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73" name="Line 51"/>
            <p:cNvSpPr>
              <a:spLocks noChangeShapeType="1"/>
            </p:cNvSpPr>
            <p:nvPr/>
          </p:nvSpPr>
          <p:spPr bwMode="auto">
            <a:xfrm>
              <a:off x="7919293" y="4706952"/>
              <a:ext cx="6492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74" name="Line 52"/>
            <p:cNvSpPr>
              <a:spLocks noChangeShapeType="1"/>
            </p:cNvSpPr>
            <p:nvPr/>
          </p:nvSpPr>
          <p:spPr bwMode="auto">
            <a:xfrm flipH="1">
              <a:off x="7735119" y="4786322"/>
              <a:ext cx="1" cy="1428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75" name="Line 55"/>
            <p:cNvSpPr>
              <a:spLocks noChangeShapeType="1"/>
            </p:cNvSpPr>
            <p:nvPr/>
          </p:nvSpPr>
          <p:spPr bwMode="auto">
            <a:xfrm flipV="1">
              <a:off x="8072462" y="4922852"/>
              <a:ext cx="476271" cy="634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76" name="Rectangle 115"/>
            <p:cNvSpPr>
              <a:spLocks noChangeArrowheads="1"/>
            </p:cNvSpPr>
            <p:nvPr/>
          </p:nvSpPr>
          <p:spPr bwMode="auto">
            <a:xfrm>
              <a:off x="7663682" y="4643446"/>
              <a:ext cx="214314" cy="14287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77" name="Oval 49"/>
            <p:cNvSpPr>
              <a:spLocks noChangeArrowheads="1"/>
            </p:cNvSpPr>
            <p:nvPr/>
          </p:nvSpPr>
          <p:spPr bwMode="auto">
            <a:xfrm>
              <a:off x="7876409" y="5427677"/>
              <a:ext cx="144463" cy="1444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7678" name="Line 51"/>
            <p:cNvSpPr>
              <a:spLocks noChangeShapeType="1"/>
            </p:cNvSpPr>
            <p:nvPr/>
          </p:nvSpPr>
          <p:spPr bwMode="auto">
            <a:xfrm>
              <a:off x="7919293" y="5278456"/>
              <a:ext cx="64928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79" name="Line 52"/>
            <p:cNvSpPr>
              <a:spLocks noChangeShapeType="1"/>
            </p:cNvSpPr>
            <p:nvPr/>
          </p:nvSpPr>
          <p:spPr bwMode="auto">
            <a:xfrm flipH="1">
              <a:off x="7735119" y="5357826"/>
              <a:ext cx="1" cy="1428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80" name="Line 55"/>
            <p:cNvSpPr>
              <a:spLocks noChangeShapeType="1"/>
            </p:cNvSpPr>
            <p:nvPr/>
          </p:nvSpPr>
          <p:spPr bwMode="auto">
            <a:xfrm flipV="1">
              <a:off x="8092310" y="5494356"/>
              <a:ext cx="476271" cy="634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81" name="Rectangle 122"/>
            <p:cNvSpPr>
              <a:spLocks noChangeArrowheads="1"/>
            </p:cNvSpPr>
            <p:nvPr/>
          </p:nvSpPr>
          <p:spPr bwMode="auto">
            <a:xfrm>
              <a:off x="7663682" y="5214950"/>
              <a:ext cx="214314" cy="142876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82" name="Line 53"/>
            <p:cNvSpPr>
              <a:spLocks noChangeShapeType="1"/>
            </p:cNvSpPr>
            <p:nvPr/>
          </p:nvSpPr>
          <p:spPr bwMode="auto">
            <a:xfrm flipV="1">
              <a:off x="7715272" y="4929198"/>
              <a:ext cx="1428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7683" name="Line 53"/>
            <p:cNvSpPr>
              <a:spLocks noChangeShapeType="1"/>
            </p:cNvSpPr>
            <p:nvPr/>
          </p:nvSpPr>
          <p:spPr bwMode="auto">
            <a:xfrm flipV="1">
              <a:off x="7715272" y="5500702"/>
              <a:ext cx="1428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3429000" y="2357438"/>
            <a:ext cx="2143125" cy="2523470"/>
            <a:chOff x="3357554" y="2661818"/>
            <a:chExt cx="2143140" cy="2523180"/>
          </a:xfrm>
        </p:grpSpPr>
        <p:grpSp>
          <p:nvGrpSpPr>
            <p:cNvPr id="27658" name="Group 218"/>
            <p:cNvGrpSpPr>
              <a:grpSpLocks/>
            </p:cNvGrpSpPr>
            <p:nvPr/>
          </p:nvGrpSpPr>
          <p:grpSpPr bwMode="auto">
            <a:xfrm>
              <a:off x="3428992" y="4214818"/>
              <a:ext cx="1214446" cy="338554"/>
              <a:chOff x="4714875" y="3987232"/>
              <a:chExt cx="1214446" cy="338554"/>
            </a:xfrm>
          </p:grpSpPr>
          <p:sp>
            <p:nvSpPr>
              <p:cNvPr id="27668" name="TextBox 164"/>
              <p:cNvSpPr txBox="1">
                <a:spLocks noChangeArrowheads="1"/>
              </p:cNvSpPr>
              <p:nvPr/>
            </p:nvSpPr>
            <p:spPr bwMode="auto">
              <a:xfrm>
                <a:off x="4714875" y="3987232"/>
                <a:ext cx="1214446" cy="3385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CA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072064" y="4058057"/>
                <a:ext cx="428628" cy="215875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sz="12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9" name="Straight Arrow Connector 168"/>
            <p:cNvCxnSpPr/>
            <p:nvPr/>
          </p:nvCxnSpPr>
          <p:spPr>
            <a:xfrm flipV="1">
              <a:off x="4286249" y="4125325"/>
              <a:ext cx="608016" cy="265082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ounded Rectangle 206"/>
            <p:cNvSpPr/>
            <p:nvPr/>
          </p:nvSpPr>
          <p:spPr>
            <a:xfrm>
              <a:off x="3857621" y="2661818"/>
              <a:ext cx="428628" cy="1952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200"/>
            </a:p>
          </p:txBody>
        </p:sp>
        <p:cxnSp>
          <p:nvCxnSpPr>
            <p:cNvPr id="287" name="Straight Arrow Connector 286"/>
            <p:cNvCxnSpPr>
              <a:stCxn id="207" idx="2"/>
            </p:cNvCxnSpPr>
            <p:nvPr/>
          </p:nvCxnSpPr>
          <p:spPr>
            <a:xfrm rot="5400000">
              <a:off x="3320331" y="3464198"/>
              <a:ext cx="1358744" cy="144463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rot="5400000">
              <a:off x="3857667" y="3642758"/>
              <a:ext cx="785723" cy="357191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rot="16200000" flipH="1">
              <a:off x="4689497" y="3364964"/>
              <a:ext cx="336511" cy="571504"/>
            </a:xfrm>
            <a:prstGeom prst="straightConnector1">
              <a:avLst/>
            </a:prstGeom>
            <a:ln w="25400">
              <a:solidFill>
                <a:schemeClr val="bg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 Box 45"/>
            <p:cNvSpPr txBox="1">
              <a:spLocks noChangeArrowheads="1"/>
            </p:cNvSpPr>
            <p:nvPr/>
          </p:nvSpPr>
          <p:spPr bwMode="auto">
            <a:xfrm>
              <a:off x="3357554" y="4661838"/>
              <a:ext cx="2143140" cy="52316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solidFill>
                    <a:schemeClr val="bg1">
                      <a:lumMod val="75000"/>
                    </a:schemeClr>
                  </a:solidFill>
                  <a:latin typeface="Calibri" pitchFamily="34" charset="0"/>
                  <a:cs typeface="+mn-cs"/>
                </a:rPr>
                <a:t>Composition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4286249" y="3161823"/>
              <a:ext cx="428628" cy="19524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20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786314" y="2804677"/>
              <a:ext cx="428628" cy="1952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2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57753" y="3857068"/>
              <a:ext cx="428628" cy="214288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Information Fragments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8738"/>
          </a:xfrm>
        </p:spPr>
        <p:txBody>
          <a:bodyPr/>
          <a:lstStyle/>
          <a:p>
            <a:pPr>
              <a:buNone/>
            </a:pPr>
            <a:r>
              <a:rPr lang="en-CA" sz="2800" dirty="0" smtClean="0"/>
              <a:t>Subset of information</a:t>
            </a:r>
          </a:p>
          <a:p>
            <a:endParaRPr lang="en-CA" sz="800" dirty="0" smtClean="0"/>
          </a:p>
          <a:p>
            <a:pPr>
              <a:buNone/>
            </a:pPr>
            <a:r>
              <a:rPr lang="en-CA" sz="2800" dirty="0" smtClean="0"/>
              <a:t>F =(V, E, l</a:t>
            </a:r>
            <a:r>
              <a:rPr lang="en-US" sz="2800" baseline="-25000" dirty="0" smtClean="0">
                <a:sym typeface="Wingdings" pitchFamily="2" charset="2"/>
              </a:rPr>
              <a:t>F</a:t>
            </a:r>
            <a:r>
              <a:rPr lang="en-CA" sz="2800" dirty="0" smtClean="0"/>
              <a:t> ) 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858000" y="3786188"/>
            <a:ext cx="1857375" cy="935037"/>
            <a:chOff x="7000892" y="4059800"/>
            <a:chExt cx="1857388" cy="934761"/>
          </a:xfrm>
        </p:grpSpPr>
        <p:sp>
          <p:nvSpPr>
            <p:cNvPr id="28686" name="TextBox 26"/>
            <p:cNvSpPr txBox="1">
              <a:spLocks noChangeArrowheads="1"/>
            </p:cNvSpPr>
            <p:nvPr/>
          </p:nvSpPr>
          <p:spPr bwMode="auto">
            <a:xfrm>
              <a:off x="7000892" y="4059800"/>
              <a:ext cx="18573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</a:rPr>
                <a:t>Bug 1942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00892" y="4066148"/>
              <a:ext cx="1785951" cy="92841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>
                <a:solidFill>
                  <a:schemeClr val="bg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000892" y="4423230"/>
              <a:ext cx="178595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9" name="TextBox 29"/>
            <p:cNvSpPr txBox="1">
              <a:spLocks noChangeArrowheads="1"/>
            </p:cNvSpPr>
            <p:nvPr/>
          </p:nvSpPr>
          <p:spPr bwMode="auto">
            <a:xfrm>
              <a:off x="7072331" y="4377879"/>
              <a:ext cx="1714512" cy="584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</a:rPr>
                <a:t>id:             </a:t>
              </a:r>
              <a:r>
                <a:rPr lang="en-CA" sz="1600" dirty="0" smtClean="0">
                  <a:solidFill>
                    <a:schemeClr val="bg1"/>
                  </a:solidFill>
                </a:rPr>
                <a:t>1942</a:t>
              </a:r>
              <a:endParaRPr lang="en-CA" sz="1600" dirty="0">
                <a:solidFill>
                  <a:schemeClr val="bg1"/>
                </a:solidFill>
              </a:endParaRPr>
            </a:p>
            <a:p>
              <a:r>
                <a:rPr lang="en-CA" sz="1600" dirty="0" smtClean="0">
                  <a:solidFill>
                    <a:schemeClr val="bg1"/>
                  </a:solidFill>
                </a:rPr>
                <a:t>changes:   Alert,.</a:t>
              </a:r>
              <a:endParaRPr lang="en-CA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V="1">
            <a:off x="5643563" y="4721225"/>
            <a:ext cx="1357312" cy="78581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280150" y="5006975"/>
            <a:ext cx="1363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duplicate of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000500" y="5507036"/>
            <a:ext cx="2214563" cy="934869"/>
            <a:chOff x="4143372" y="5780377"/>
            <a:chExt cx="2214578" cy="934601"/>
          </a:xfrm>
        </p:grpSpPr>
        <p:sp>
          <p:nvSpPr>
            <p:cNvPr id="28682" name="TextBox 23"/>
            <p:cNvSpPr txBox="1">
              <a:spLocks noChangeArrowheads="1"/>
            </p:cNvSpPr>
            <p:nvPr/>
          </p:nvSpPr>
          <p:spPr bwMode="auto">
            <a:xfrm>
              <a:off x="4143372" y="5780377"/>
              <a:ext cx="2214578" cy="36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</a:rPr>
                <a:t>Bug 3116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43372" y="5780379"/>
              <a:ext cx="2143140" cy="92207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>
                <a:solidFill>
                  <a:schemeClr val="bg1"/>
                </a:solidFill>
              </a:endParaRPr>
            </a:p>
          </p:txBody>
        </p:sp>
        <p:sp>
          <p:nvSpPr>
            <p:cNvPr id="28684" name="TextBox 25"/>
            <p:cNvSpPr txBox="1">
              <a:spLocks noChangeArrowheads="1"/>
            </p:cNvSpPr>
            <p:nvPr/>
          </p:nvSpPr>
          <p:spPr bwMode="auto">
            <a:xfrm>
              <a:off x="4214810" y="6130371"/>
              <a:ext cx="1714512" cy="58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</a:rPr>
                <a:t>id:         	</a:t>
              </a:r>
              <a:r>
                <a:rPr lang="en-CA" sz="1600" dirty="0" smtClean="0">
                  <a:solidFill>
                    <a:schemeClr val="bg1"/>
                  </a:solidFill>
                </a:rPr>
                <a:t>3116</a:t>
              </a:r>
              <a:endParaRPr lang="en-CA" sz="1600" dirty="0">
                <a:solidFill>
                  <a:schemeClr val="bg1"/>
                </a:solidFill>
              </a:endParaRPr>
            </a:p>
            <a:p>
              <a:r>
                <a:rPr lang="en-CA" sz="1600" dirty="0" smtClean="0">
                  <a:solidFill>
                    <a:schemeClr val="bg1"/>
                  </a:solidFill>
                </a:rPr>
                <a:t>changes:  Clock</a:t>
              </a:r>
              <a:endParaRPr lang="en-CA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186235" y="6131115"/>
              <a:ext cx="210027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428625" y="2814638"/>
            <a:ext cx="8229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CA" sz="2800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V: uniquely identifiable items with domain, type and </a:t>
            </a:r>
            <a:r>
              <a:rPr lang="en-CA" sz="2800" kern="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properties</a:t>
            </a:r>
            <a:endParaRPr lang="en-CA" sz="2800" kern="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428625" y="3743325"/>
            <a:ext cx="82153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CA" sz="2800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E: relationships between nodes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28625" y="4243388"/>
            <a:ext cx="82153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CA" sz="2800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l</a:t>
            </a:r>
            <a:r>
              <a:rPr lang="en-US" sz="2800" baseline="-25000" dirty="0">
                <a:solidFill>
                  <a:schemeClr val="bg1"/>
                </a:solidFill>
                <a:latin typeface="Calibri" pitchFamily="34" charset="0"/>
                <a:cs typeface="+mn-cs"/>
                <a:sym typeface="Wingdings" pitchFamily="2" charset="2"/>
              </a:rPr>
              <a:t> F </a:t>
            </a:r>
            <a:r>
              <a:rPr lang="en-CA" sz="2800" dirty="0">
                <a:solidFill>
                  <a:schemeClr val="bg1"/>
                </a:solidFill>
                <a:latin typeface="Calibri" pitchFamily="34" charset="0"/>
                <a:cs typeface="+mn-cs"/>
              </a:rPr>
              <a:t>: </a:t>
            </a:r>
            <a:r>
              <a:rPr lang="en-CA" sz="2800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mapping  V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+mn-cs"/>
                <a:sym typeface="Wingdings" pitchFamily="2" charset="2"/>
              </a:rPr>
              <a:t>→</a:t>
            </a:r>
            <a:r>
              <a:rPr lang="en-CA" sz="2800" kern="0" dirty="0">
                <a:solidFill>
                  <a:schemeClr val="bg1"/>
                </a:solidFill>
                <a:latin typeface="Calibri" pitchFamily="34" charset="0"/>
                <a:cs typeface="+mn-cs"/>
                <a:sym typeface="Wingdings" pitchFamily="2" charset="2"/>
              </a:rPr>
              <a:t> {Fragments}</a:t>
            </a:r>
            <a:endParaRPr lang="en-CA" sz="2800" kern="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Composition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9775" y="2214554"/>
            <a:ext cx="6719877" cy="108267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ym typeface="Wingdings" pitchFamily="2" charset="2"/>
              </a:rPr>
              <a:t>	</a:t>
            </a:r>
            <a:r>
              <a:rPr lang="en-US" sz="2400" i="1" dirty="0" smtClean="0">
                <a:sym typeface="Wingdings" pitchFamily="2" charset="2"/>
              </a:rPr>
              <a:t>F</a:t>
            </a:r>
            <a:r>
              <a:rPr lang="el-GR" sz="2400" i="1" dirty="0" smtClean="0">
                <a:sym typeface="Wingdings" pitchFamily="2" charset="2"/>
              </a:rPr>
              <a:t>'</a:t>
            </a:r>
            <a:r>
              <a:rPr lang="en-US" sz="2400" dirty="0" smtClean="0">
                <a:sym typeface="Wingdings" pitchFamily="2" charset="2"/>
              </a:rPr>
              <a:t> : union of input fragments (nodes/edges)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		+ newly created edges based on properties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71750" y="4606927"/>
            <a:ext cx="1071563" cy="701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2713" y="4594227"/>
            <a:ext cx="919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dirty="0" smtClean="0"/>
              <a:t>Clock</a:t>
            </a:r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71750" y="4964114"/>
            <a:ext cx="10715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81275" y="4964114"/>
            <a:ext cx="1204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dirty="0"/>
              <a:t>id: </a:t>
            </a:r>
            <a:r>
              <a:rPr lang="en-CA" dirty="0" smtClean="0"/>
              <a:t>Clock</a:t>
            </a:r>
            <a:endParaRPr lang="en-CA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643688" y="6000750"/>
            <a:ext cx="1000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rgbClr val="849CE8"/>
                </a:solidFill>
                <a:latin typeface="Cambria" pitchFamily="18" charset="0"/>
              </a:rPr>
              <a:t>F</a:t>
            </a:r>
            <a:r>
              <a:rPr lang="en-US" sz="4400" baseline="-25000" dirty="0" smtClean="0">
                <a:solidFill>
                  <a:srgbClr val="849CE8"/>
                </a:solidFill>
                <a:latin typeface="Cambria" pitchFamily="18" charset="0"/>
              </a:rPr>
              <a:t>B</a:t>
            </a:r>
            <a:endParaRPr lang="en-CA" sz="4400" dirty="0">
              <a:solidFill>
                <a:srgbClr val="849CE8"/>
              </a:solidFill>
              <a:latin typeface="Cambria" pitchFamily="18" charset="0"/>
            </a:endParaRPr>
          </a:p>
        </p:txBody>
      </p:sp>
      <p:grpSp>
        <p:nvGrpSpPr>
          <p:cNvPr id="53" name="Group 41"/>
          <p:cNvGrpSpPr>
            <a:grpSpLocks/>
          </p:cNvGrpSpPr>
          <p:nvPr/>
        </p:nvGrpSpPr>
        <p:grpSpPr bwMode="auto">
          <a:xfrm>
            <a:off x="5715000" y="3643314"/>
            <a:ext cx="1857375" cy="935038"/>
            <a:chOff x="7000892" y="4059800"/>
            <a:chExt cx="1857388" cy="934761"/>
          </a:xfrm>
        </p:grpSpPr>
        <p:sp>
          <p:nvSpPr>
            <p:cNvPr id="29733" name="TextBox 53"/>
            <p:cNvSpPr txBox="1">
              <a:spLocks noChangeArrowheads="1"/>
            </p:cNvSpPr>
            <p:nvPr/>
          </p:nvSpPr>
          <p:spPr bwMode="auto">
            <a:xfrm>
              <a:off x="7000892" y="4059800"/>
              <a:ext cx="18573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</a:rPr>
                <a:t>Bug 1942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00892" y="4066148"/>
              <a:ext cx="1785951" cy="928413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>
                <a:solidFill>
                  <a:schemeClr val="bg1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7000892" y="4423230"/>
              <a:ext cx="178595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36" name="TextBox 56"/>
            <p:cNvSpPr txBox="1">
              <a:spLocks noChangeArrowheads="1"/>
            </p:cNvSpPr>
            <p:nvPr/>
          </p:nvSpPr>
          <p:spPr bwMode="auto">
            <a:xfrm>
              <a:off x="7072331" y="4377880"/>
              <a:ext cx="1714512" cy="584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</a:rPr>
                <a:t>id:            </a:t>
              </a:r>
              <a:r>
                <a:rPr lang="en-CA" sz="1600" dirty="0" smtClean="0">
                  <a:solidFill>
                    <a:schemeClr val="bg1"/>
                  </a:solidFill>
                </a:rPr>
                <a:t>1942</a:t>
              </a:r>
              <a:endParaRPr lang="en-CA" sz="1600" dirty="0">
                <a:solidFill>
                  <a:schemeClr val="bg1"/>
                </a:solidFill>
              </a:endParaRPr>
            </a:p>
            <a:p>
              <a:r>
                <a:rPr lang="en-CA" sz="1600" dirty="0" smtClean="0">
                  <a:solidFill>
                    <a:schemeClr val="bg1"/>
                  </a:solidFill>
                </a:rPr>
                <a:t>changes:  Alert</a:t>
              </a:r>
              <a:endParaRPr lang="en-CA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rot="5400000" flipH="1" flipV="1">
            <a:off x="6286500" y="4714877"/>
            <a:ext cx="571500" cy="28575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42"/>
          <p:cNvGrpSpPr>
            <a:grpSpLocks/>
          </p:cNvGrpSpPr>
          <p:nvPr/>
        </p:nvGrpSpPr>
        <p:grpSpPr bwMode="auto">
          <a:xfrm>
            <a:off x="5072063" y="5143502"/>
            <a:ext cx="2214562" cy="934867"/>
            <a:chOff x="4143372" y="5780379"/>
            <a:chExt cx="2214578" cy="934599"/>
          </a:xfrm>
        </p:grpSpPr>
        <p:sp>
          <p:nvSpPr>
            <p:cNvPr id="29729" name="TextBox 60"/>
            <p:cNvSpPr txBox="1">
              <a:spLocks noChangeArrowheads="1"/>
            </p:cNvSpPr>
            <p:nvPr/>
          </p:nvSpPr>
          <p:spPr bwMode="auto">
            <a:xfrm>
              <a:off x="4143372" y="5780379"/>
              <a:ext cx="22145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>
                  <a:solidFill>
                    <a:schemeClr val="bg1"/>
                  </a:solidFill>
                </a:rPr>
                <a:t>Bug 3116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143372" y="5780379"/>
              <a:ext cx="2143140" cy="922073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1600">
                <a:solidFill>
                  <a:schemeClr val="bg1"/>
                </a:solidFill>
              </a:endParaRPr>
            </a:p>
          </p:txBody>
        </p:sp>
        <p:sp>
          <p:nvSpPr>
            <p:cNvPr id="29731" name="TextBox 62"/>
            <p:cNvSpPr txBox="1">
              <a:spLocks noChangeArrowheads="1"/>
            </p:cNvSpPr>
            <p:nvPr/>
          </p:nvSpPr>
          <p:spPr bwMode="auto">
            <a:xfrm>
              <a:off x="4214810" y="6130371"/>
              <a:ext cx="1714512" cy="584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 dirty="0">
                  <a:solidFill>
                    <a:schemeClr val="bg1"/>
                  </a:solidFill>
                </a:rPr>
                <a:t>id:         	</a:t>
              </a:r>
              <a:r>
                <a:rPr lang="en-CA" sz="1600" dirty="0" smtClean="0">
                  <a:solidFill>
                    <a:schemeClr val="bg1"/>
                  </a:solidFill>
                </a:rPr>
                <a:t> 3116</a:t>
              </a:r>
              <a:endParaRPr lang="en-CA" sz="1600" dirty="0">
                <a:solidFill>
                  <a:schemeClr val="bg1"/>
                </a:solidFill>
              </a:endParaRPr>
            </a:p>
            <a:p>
              <a:r>
                <a:rPr lang="en-CA" sz="1600" dirty="0" smtClean="0">
                  <a:solidFill>
                    <a:schemeClr val="bg1"/>
                  </a:solidFill>
                </a:rPr>
                <a:t>changes:  Clock</a:t>
              </a:r>
              <a:endParaRPr lang="en-CA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4186234" y="6131115"/>
              <a:ext cx="210027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ounded Rectangle 68"/>
          <p:cNvSpPr/>
          <p:nvPr/>
        </p:nvSpPr>
        <p:spPr>
          <a:xfrm>
            <a:off x="1562100" y="3773489"/>
            <a:ext cx="1071563" cy="7270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43063" y="3762377"/>
            <a:ext cx="919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dirty="0" smtClean="0"/>
              <a:t>Alert</a:t>
            </a:r>
            <a:endParaRPr lang="en-CA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1562100" y="4130677"/>
            <a:ext cx="10715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571625" y="4130677"/>
            <a:ext cx="1204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dirty="0"/>
              <a:t>id: </a:t>
            </a:r>
            <a:r>
              <a:rPr lang="en-CA" dirty="0" smtClean="0"/>
              <a:t>Alert</a:t>
            </a:r>
            <a:endParaRPr lang="en-CA" dirty="0"/>
          </a:p>
        </p:txBody>
      </p:sp>
      <p:sp>
        <p:nvSpPr>
          <p:cNvPr id="73" name="Rounded Rectangle 72"/>
          <p:cNvSpPr/>
          <p:nvPr/>
        </p:nvSpPr>
        <p:spPr>
          <a:xfrm>
            <a:off x="1357313" y="5227639"/>
            <a:ext cx="1071562" cy="701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438275" y="5214939"/>
            <a:ext cx="919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dirty="0" smtClean="0"/>
              <a:t>Alarm</a:t>
            </a:r>
            <a:endParaRPr lang="en-CA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1357313" y="5584827"/>
            <a:ext cx="1071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366838" y="5584827"/>
            <a:ext cx="1204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dirty="0"/>
              <a:t>id: </a:t>
            </a:r>
            <a:r>
              <a:rPr lang="en-CA" dirty="0" smtClean="0"/>
              <a:t>Alarm</a:t>
            </a:r>
            <a:endParaRPr lang="en-CA" dirty="0"/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928813" y="6000750"/>
            <a:ext cx="7858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smtClean="0">
                <a:solidFill>
                  <a:srgbClr val="849CE8"/>
                </a:solidFill>
                <a:latin typeface="Cambria" pitchFamily="18" charset="0"/>
              </a:rPr>
              <a:t>F</a:t>
            </a:r>
            <a:r>
              <a:rPr lang="en-US" sz="4400" baseline="-25000" dirty="0">
                <a:solidFill>
                  <a:srgbClr val="849CE8"/>
                </a:solidFill>
                <a:latin typeface="Cambria" pitchFamily="18" charset="0"/>
              </a:rPr>
              <a:t>C</a:t>
            </a:r>
            <a:endParaRPr lang="en-CA" sz="4400" dirty="0">
              <a:solidFill>
                <a:srgbClr val="849CE8"/>
              </a:solidFill>
              <a:latin typeface="Cambria" pitchFamily="18" charset="0"/>
            </a:endParaRPr>
          </a:p>
        </p:txBody>
      </p:sp>
      <p:cxnSp>
        <p:nvCxnSpPr>
          <p:cNvPr id="83" name="Straight Arrow Connector 82"/>
          <p:cNvCxnSpPr>
            <a:stCxn id="69" idx="3"/>
          </p:cNvCxnSpPr>
          <p:nvPr/>
        </p:nvCxnSpPr>
        <p:spPr>
          <a:xfrm flipV="1">
            <a:off x="2633663" y="4113214"/>
            <a:ext cx="3081337" cy="23813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" idx="3"/>
          </p:cNvCxnSpPr>
          <p:nvPr/>
        </p:nvCxnSpPr>
        <p:spPr>
          <a:xfrm>
            <a:off x="3643313" y="4957764"/>
            <a:ext cx="1428750" cy="646113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3571875" y="3714752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changes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000500" y="4857752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changes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500813" y="4714877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chemeClr val="bg1"/>
                </a:solidFill>
              </a:rPr>
              <a:t>duplicate of</a:t>
            </a:r>
          </a:p>
        </p:txBody>
      </p:sp>
      <p:sp>
        <p:nvSpPr>
          <p:cNvPr id="95" name="Flowchart: Summing Junction 94"/>
          <p:cNvSpPr>
            <a:spLocks noChangeArrowheads="1"/>
          </p:cNvSpPr>
          <p:nvPr/>
        </p:nvSpPr>
        <p:spPr bwMode="auto">
          <a:xfrm>
            <a:off x="4214813" y="6215063"/>
            <a:ext cx="357187" cy="357187"/>
          </a:xfrm>
          <a:prstGeom prst="flowChartSummingJunction">
            <a:avLst/>
          </a:prstGeom>
          <a:noFill/>
          <a:ln w="28575" algn="ctr">
            <a:solidFill>
              <a:srgbClr val="849CE8"/>
            </a:solidFill>
            <a:round/>
            <a:headEnd/>
            <a:tailEnd/>
          </a:ln>
        </p:spPr>
        <p:txBody>
          <a:bodyPr/>
          <a:lstStyle/>
          <a:p>
            <a:endParaRPr lang="en-CA" b="1">
              <a:solidFill>
                <a:srgbClr val="849CE8"/>
              </a:solidFill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4505325" y="6396038"/>
            <a:ext cx="423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 b="1" i="1">
                <a:solidFill>
                  <a:srgbClr val="849CE8"/>
                </a:solidFill>
                <a:latin typeface="Times New Roman" pitchFamily="18" charset="0"/>
                <a:cs typeface="Times New Roman" pitchFamily="18" charset="0"/>
              </a:rPr>
              <a:t>id</a:t>
            </a:r>
          </a:p>
        </p:txBody>
      </p:sp>
      <p:sp>
        <p:nvSpPr>
          <p:cNvPr id="97" name="Oval 96"/>
          <p:cNvSpPr>
            <a:spLocks noChangeArrowheads="1"/>
          </p:cNvSpPr>
          <p:nvPr/>
        </p:nvSpPr>
        <p:spPr bwMode="auto">
          <a:xfrm>
            <a:off x="6643688" y="4214814"/>
            <a:ext cx="928687" cy="285750"/>
          </a:xfrm>
          <a:prstGeom prst="ellipse">
            <a:avLst/>
          </a:prstGeom>
          <a:noFill/>
          <a:ln w="38100" algn="ctr">
            <a:solidFill>
              <a:srgbClr val="849CE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>
              <a:solidFill>
                <a:srgbClr val="849CE8"/>
              </a:solidFill>
            </a:endParaRPr>
          </a:p>
        </p:txBody>
      </p: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1357313" y="4143377"/>
            <a:ext cx="1428750" cy="357187"/>
          </a:xfrm>
          <a:prstGeom prst="ellipse">
            <a:avLst/>
          </a:prstGeom>
          <a:noFill/>
          <a:ln w="38100" algn="ctr">
            <a:solidFill>
              <a:srgbClr val="849CE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>
              <a:solidFill>
                <a:srgbClr val="849CE8"/>
              </a:solidFill>
            </a:endParaRPr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2357438" y="5000627"/>
            <a:ext cx="1428750" cy="357187"/>
          </a:xfrm>
          <a:prstGeom prst="ellipse">
            <a:avLst/>
          </a:prstGeom>
          <a:noFill/>
          <a:ln w="38100" algn="ctr">
            <a:solidFill>
              <a:srgbClr val="849CE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>
              <a:solidFill>
                <a:srgbClr val="849CE8"/>
              </a:solidFill>
            </a:endParaRP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5929313" y="5786439"/>
            <a:ext cx="928687" cy="285750"/>
          </a:xfrm>
          <a:prstGeom prst="ellipse">
            <a:avLst/>
          </a:prstGeom>
          <a:noFill/>
          <a:ln w="38100" algn="ctr">
            <a:solidFill>
              <a:srgbClr val="849CE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>
              <a:solidFill>
                <a:srgbClr val="849CE8"/>
              </a:solidFill>
            </a:endParaRPr>
          </a:p>
        </p:txBody>
      </p:sp>
      <p:pic>
        <p:nvPicPr>
          <p:cNvPr id="10257" name="Picture 17" descr="C:\Thomas\Research\Presentations\InfoFrags_ICSE10\com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11292"/>
            <a:ext cx="5786478" cy="74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69" grpId="0" animBg="1"/>
      <p:bldP spid="70" grpId="0"/>
      <p:bldP spid="72" grpId="0"/>
      <p:bldP spid="73" grpId="0" animBg="1"/>
      <p:bldP spid="74" grpId="0"/>
      <p:bldP spid="76" grpId="0"/>
      <p:bldP spid="81" grpId="1"/>
      <p:bldP spid="89" grpId="0"/>
      <p:bldP spid="90" grpId="0"/>
      <p:bldP spid="92" grpId="0"/>
      <p:bldP spid="95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Presentation</a:t>
            </a:r>
          </a:p>
        </p:txBody>
      </p:sp>
      <p:sp>
        <p:nvSpPr>
          <p:cNvPr id="31775" name="TextBox 46"/>
          <p:cNvSpPr txBox="1">
            <a:spLocks noChangeArrowheads="1"/>
          </p:cNvSpPr>
          <p:nvPr/>
        </p:nvSpPr>
        <p:spPr bwMode="auto">
          <a:xfrm>
            <a:off x="2357422" y="3856041"/>
            <a:ext cx="1285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Bug 3116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357422" y="3857628"/>
            <a:ext cx="1071563" cy="355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31773" name="TextBox 58"/>
          <p:cNvSpPr txBox="1">
            <a:spLocks noChangeArrowheads="1"/>
          </p:cNvSpPr>
          <p:nvPr/>
        </p:nvSpPr>
        <p:spPr bwMode="auto">
          <a:xfrm>
            <a:off x="2143116" y="2884488"/>
            <a:ext cx="1357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Bug 1942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143116" y="2884488"/>
            <a:ext cx="1071561" cy="357187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>
              <a:solidFill>
                <a:schemeClr val="bg1"/>
              </a:solidFill>
            </a:endParaRPr>
          </a:p>
        </p:txBody>
      </p:sp>
      <p:grpSp>
        <p:nvGrpSpPr>
          <p:cNvPr id="31748" name="Group 140"/>
          <p:cNvGrpSpPr>
            <a:grpSpLocks/>
          </p:cNvGrpSpPr>
          <p:nvPr/>
        </p:nvGrpSpPr>
        <p:grpSpPr bwMode="auto">
          <a:xfrm>
            <a:off x="285750" y="3098800"/>
            <a:ext cx="785813" cy="369888"/>
            <a:chOff x="714348" y="2059536"/>
            <a:chExt cx="785818" cy="369332"/>
          </a:xfrm>
        </p:grpSpPr>
        <p:sp>
          <p:nvSpPr>
            <p:cNvPr id="67" name="Rounded Rectangle 66"/>
            <p:cNvSpPr/>
            <p:nvPr/>
          </p:nvSpPr>
          <p:spPr>
            <a:xfrm>
              <a:off x="714348" y="2072217"/>
              <a:ext cx="785818" cy="3566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1772" name="TextBox 67"/>
            <p:cNvSpPr txBox="1">
              <a:spLocks noChangeArrowheads="1"/>
            </p:cNvSpPr>
            <p:nvPr/>
          </p:nvSpPr>
          <p:spPr bwMode="auto">
            <a:xfrm>
              <a:off x="714348" y="2059536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/>
                <a:t>Alert</a:t>
              </a:r>
              <a:endParaRPr lang="en-CA" dirty="0"/>
            </a:p>
          </p:txBody>
        </p:sp>
      </p:grpSp>
      <p:cxnSp>
        <p:nvCxnSpPr>
          <p:cNvPr id="85" name="Straight Arrow Connector 84"/>
          <p:cNvCxnSpPr>
            <a:endCxn id="60" idx="1"/>
          </p:cNvCxnSpPr>
          <p:nvPr/>
        </p:nvCxnSpPr>
        <p:spPr>
          <a:xfrm flipV="1">
            <a:off x="1071563" y="3063082"/>
            <a:ext cx="1071553" cy="21986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3" name="Group 139"/>
          <p:cNvGrpSpPr>
            <a:grpSpLocks/>
          </p:cNvGrpSpPr>
          <p:nvPr/>
        </p:nvGrpSpPr>
        <p:grpSpPr bwMode="auto">
          <a:xfrm>
            <a:off x="357188" y="4014788"/>
            <a:ext cx="785812" cy="369887"/>
            <a:chOff x="428596" y="3345420"/>
            <a:chExt cx="785818" cy="369332"/>
          </a:xfrm>
        </p:grpSpPr>
        <p:sp>
          <p:nvSpPr>
            <p:cNvPr id="138" name="Rounded Rectangle 137"/>
            <p:cNvSpPr/>
            <p:nvPr/>
          </p:nvSpPr>
          <p:spPr>
            <a:xfrm>
              <a:off x="428596" y="3358101"/>
              <a:ext cx="785818" cy="3566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1770" name="TextBox 138"/>
            <p:cNvSpPr txBox="1">
              <a:spLocks noChangeArrowheads="1"/>
            </p:cNvSpPr>
            <p:nvPr/>
          </p:nvSpPr>
          <p:spPr bwMode="auto">
            <a:xfrm>
              <a:off x="428596" y="3345420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/>
                <a:t>Clock</a:t>
              </a:r>
              <a:endParaRPr lang="en-CA" dirty="0"/>
            </a:p>
          </p:txBody>
        </p:sp>
      </p:grpSp>
      <p:cxnSp>
        <p:nvCxnSpPr>
          <p:cNvPr id="152" name="Straight Arrow Connector 151"/>
          <p:cNvCxnSpPr>
            <a:stCxn id="31770" idx="3"/>
            <a:endCxn id="48" idx="1"/>
          </p:cNvCxnSpPr>
          <p:nvPr/>
        </p:nvCxnSpPr>
        <p:spPr>
          <a:xfrm flipV="1">
            <a:off x="1143000" y="4035428"/>
            <a:ext cx="1214422" cy="16430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>
            <a:grpSpLocks/>
          </p:cNvGrpSpPr>
          <p:nvPr/>
        </p:nvGrpSpPr>
        <p:grpSpPr bwMode="auto">
          <a:xfrm>
            <a:off x="3857620" y="2098675"/>
            <a:ext cx="1214437" cy="785813"/>
            <a:chOff x="5857892" y="2071678"/>
            <a:chExt cx="1214442" cy="785818"/>
          </a:xfrm>
        </p:grpSpPr>
        <p:grpSp>
          <p:nvGrpSpPr>
            <p:cNvPr id="31763" name="Group 329"/>
            <p:cNvGrpSpPr>
              <a:grpSpLocks/>
            </p:cNvGrpSpPr>
            <p:nvPr/>
          </p:nvGrpSpPr>
          <p:grpSpPr bwMode="auto">
            <a:xfrm>
              <a:off x="5857892" y="2071678"/>
              <a:ext cx="1214442" cy="646332"/>
              <a:chOff x="5429256" y="2000240"/>
              <a:chExt cx="1349378" cy="728081"/>
            </a:xfrm>
          </p:grpSpPr>
          <p:sp>
            <p:nvSpPr>
              <p:cNvPr id="31765" name="TextBox 162"/>
              <p:cNvSpPr txBox="1">
                <a:spLocks noChangeArrowheads="1"/>
              </p:cNvSpPr>
              <p:nvPr/>
            </p:nvSpPr>
            <p:spPr bwMode="auto">
              <a:xfrm>
                <a:off x="5429256" y="2000240"/>
                <a:ext cx="500066" cy="728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3600" i="1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Φ</a:t>
                </a:r>
                <a:endParaRPr lang="en-CA" sz="3600" i="1">
                  <a:solidFill>
                    <a:srgbClr val="849CE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66" name="TextBox 163"/>
              <p:cNvSpPr txBox="1">
                <a:spLocks noChangeArrowheads="1"/>
              </p:cNvSpPr>
              <p:nvPr/>
            </p:nvSpPr>
            <p:spPr bwMode="auto">
              <a:xfrm>
                <a:off x="5842159" y="2161187"/>
                <a:ext cx="936475" cy="416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CA" b="1" i="1" dirty="0" smtClean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(c, b)</a:t>
                </a:r>
                <a:endParaRPr lang="en-CA" b="1" i="1" dirty="0">
                  <a:solidFill>
                    <a:srgbClr val="849CE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2" name="Straight Arrow Connector 161"/>
            <p:cNvCxnSpPr/>
            <p:nvPr/>
          </p:nvCxnSpPr>
          <p:spPr>
            <a:xfrm flipV="1">
              <a:off x="6143643" y="2714620"/>
              <a:ext cx="857254" cy="142876"/>
            </a:xfrm>
            <a:prstGeom prst="straightConnector1">
              <a:avLst/>
            </a:prstGeom>
            <a:ln w="50800">
              <a:solidFill>
                <a:srgbClr val="849CE8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>
            <a:grpSpLocks/>
          </p:cNvGrpSpPr>
          <p:nvPr/>
        </p:nvGrpSpPr>
        <p:grpSpPr bwMode="auto">
          <a:xfrm>
            <a:off x="3871916" y="4705365"/>
            <a:ext cx="1200150" cy="795337"/>
            <a:chOff x="5929319" y="4714884"/>
            <a:chExt cx="1200016" cy="795701"/>
          </a:xfrm>
        </p:grpSpPr>
        <p:grpSp>
          <p:nvGrpSpPr>
            <p:cNvPr id="31759" name="Group 332"/>
            <p:cNvGrpSpPr>
              <a:grpSpLocks/>
            </p:cNvGrpSpPr>
            <p:nvPr/>
          </p:nvGrpSpPr>
          <p:grpSpPr bwMode="auto">
            <a:xfrm>
              <a:off x="5929319" y="4856578"/>
              <a:ext cx="1200016" cy="654007"/>
              <a:chOff x="5429256" y="2000240"/>
              <a:chExt cx="1333352" cy="707886"/>
            </a:xfrm>
          </p:grpSpPr>
          <p:sp>
            <p:nvSpPr>
              <p:cNvPr id="31761" name="TextBox 169"/>
              <p:cNvSpPr txBox="1">
                <a:spLocks noChangeArrowheads="1"/>
              </p:cNvSpPr>
              <p:nvPr/>
            </p:nvSpPr>
            <p:spPr bwMode="auto">
              <a:xfrm>
                <a:off x="5429256" y="2000240"/>
                <a:ext cx="500066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l-GR" sz="3600" i="1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Φ</a:t>
                </a:r>
                <a:endParaRPr lang="en-CA" sz="3600" i="1">
                  <a:solidFill>
                    <a:srgbClr val="849CE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62" name="TextBox 170"/>
              <p:cNvSpPr txBox="1">
                <a:spLocks noChangeArrowheads="1"/>
              </p:cNvSpPr>
              <p:nvPr/>
            </p:nvSpPr>
            <p:spPr bwMode="auto">
              <a:xfrm>
                <a:off x="5826132" y="2156166"/>
                <a:ext cx="936476" cy="399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CA" b="1" i="1" dirty="0" smtClean="0">
                    <a:solidFill>
                      <a:srgbClr val="849CE8"/>
                    </a:solidFill>
                    <a:latin typeface="Times New Roman" pitchFamily="18" charset="0"/>
                    <a:cs typeface="Times New Roman" pitchFamily="18" charset="0"/>
                  </a:rPr>
                  <a:t>(b, c)</a:t>
                </a:r>
                <a:endParaRPr lang="en-CA" b="1" i="1" dirty="0">
                  <a:solidFill>
                    <a:srgbClr val="849CE8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9" name="Straight Arrow Connector 168"/>
            <p:cNvCxnSpPr/>
            <p:nvPr/>
          </p:nvCxnSpPr>
          <p:spPr>
            <a:xfrm>
              <a:off x="6143608" y="4714884"/>
              <a:ext cx="814296" cy="319233"/>
            </a:xfrm>
            <a:prstGeom prst="straightConnector1">
              <a:avLst/>
            </a:prstGeom>
            <a:ln w="50800">
              <a:solidFill>
                <a:srgbClr val="849CE8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142976" y="2786058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dirty="0" smtClean="0">
                <a:solidFill>
                  <a:schemeClr val="bg1"/>
                </a:solidFill>
              </a:rPr>
              <a:t>changes</a:t>
            </a:r>
            <a:endParaRPr lang="en-CA" sz="14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142976" y="3786190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400" dirty="0" smtClean="0">
                <a:solidFill>
                  <a:schemeClr val="bg1"/>
                </a:solidFill>
              </a:rPr>
              <a:t>changes</a:t>
            </a:r>
            <a:endParaRPr lang="en-CA" sz="1400" dirty="0">
              <a:solidFill>
                <a:schemeClr val="bg1"/>
              </a:solidFill>
            </a:endParaRPr>
          </a:p>
        </p:txBody>
      </p:sp>
      <p:grpSp>
        <p:nvGrpSpPr>
          <p:cNvPr id="38" name="Group 139"/>
          <p:cNvGrpSpPr>
            <a:grpSpLocks/>
          </p:cNvGrpSpPr>
          <p:nvPr/>
        </p:nvGrpSpPr>
        <p:grpSpPr bwMode="auto">
          <a:xfrm>
            <a:off x="857224" y="4929198"/>
            <a:ext cx="785813" cy="369887"/>
            <a:chOff x="428596" y="3345420"/>
            <a:chExt cx="785819" cy="369332"/>
          </a:xfrm>
        </p:grpSpPr>
        <p:sp>
          <p:nvSpPr>
            <p:cNvPr id="39" name="Rounded Rectangle 38"/>
            <p:cNvSpPr/>
            <p:nvPr/>
          </p:nvSpPr>
          <p:spPr>
            <a:xfrm>
              <a:off x="428596" y="3358101"/>
              <a:ext cx="785818" cy="35665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0" name="TextBox 138"/>
            <p:cNvSpPr txBox="1">
              <a:spLocks noChangeArrowheads="1"/>
            </p:cNvSpPr>
            <p:nvPr/>
          </p:nvSpPr>
          <p:spPr bwMode="auto">
            <a:xfrm>
              <a:off x="428597" y="3345420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/>
                <a:t>Alarm</a:t>
              </a:r>
              <a:endParaRPr lang="en-CA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357809" y="2000240"/>
            <a:ext cx="3500462" cy="1500196"/>
            <a:chOff x="5143504" y="1571614"/>
            <a:chExt cx="3500462" cy="1500196"/>
          </a:xfrm>
        </p:grpSpPr>
        <p:sp>
          <p:nvSpPr>
            <p:cNvPr id="46" name="Rectangle 45"/>
            <p:cNvSpPr/>
            <p:nvPr/>
          </p:nvSpPr>
          <p:spPr>
            <a:xfrm>
              <a:off x="5143504" y="1571615"/>
              <a:ext cx="3429024" cy="150019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7" name="Group 288"/>
            <p:cNvGrpSpPr/>
            <p:nvPr/>
          </p:nvGrpSpPr>
          <p:grpSpPr>
            <a:xfrm>
              <a:off x="5224348" y="1916335"/>
              <a:ext cx="3419618" cy="1084037"/>
              <a:chOff x="13331084" y="25244934"/>
              <a:chExt cx="9155753" cy="2677780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4483218" y="25934387"/>
                <a:ext cx="7621080" cy="722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1300" b="1" dirty="0" smtClean="0"/>
                  <a:t>Kill the  alarm when a call ...   </a:t>
                </a:r>
                <a:r>
                  <a:rPr lang="en-CA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8:29 </a:t>
                </a:r>
                <a:r>
                  <a:rPr lang="en-CA" sz="1000" b="1" dirty="0" smtClean="0"/>
                  <a:t> </a:t>
                </a:r>
              </a:p>
            </p:txBody>
          </p:sp>
          <p:pic>
            <p:nvPicPr>
              <p:cNvPr id="62" name="Picture 41" descr="class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331084" y="25470830"/>
                <a:ext cx="523021" cy="491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13925540" y="25244934"/>
                <a:ext cx="6357980" cy="836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1600" b="1" dirty="0" smtClean="0">
                    <a:latin typeface="Courier New" pitchFamily="49" charset="0"/>
                    <a:cs typeface="Courier New" pitchFamily="49" charset="0"/>
                  </a:rPr>
                  <a:t>Alert</a:t>
                </a:r>
              </a:p>
            </p:txBody>
          </p:sp>
          <p:pic>
            <p:nvPicPr>
              <p:cNvPr id="73" name="Picture 7" descr="C:\Thomas\Research\Posters\pictures\bug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95835" y="26026918"/>
                <a:ext cx="472648" cy="453258"/>
              </a:xfrm>
              <a:prstGeom prst="rect">
                <a:avLst/>
              </a:prstGeom>
              <a:noFill/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14443785" y="27238473"/>
                <a:ext cx="8043052" cy="684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1200" b="1" dirty="0" smtClean="0"/>
                  <a:t>3116 [</a:t>
                </a:r>
                <a:r>
                  <a:rPr lang="en-CA" sz="1200" b="1" dirty="0" err="1" smtClean="0"/>
                  <a:t>TimePicker</a:t>
                </a:r>
                <a:r>
                  <a:rPr lang="en-CA" sz="1200" b="1" dirty="0" smtClean="0"/>
                  <a:t>] Clock GUI ... </a:t>
                </a:r>
                <a:r>
                  <a:rPr lang="en-CA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11:28 am </a:t>
                </a:r>
                <a:endParaRPr lang="en-CA" sz="1000" b="1" dirty="0" smtClean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3920673" y="26526228"/>
                <a:ext cx="6357980" cy="836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CA" sz="1600" b="1" dirty="0" smtClean="0">
                    <a:latin typeface="Courier New" pitchFamily="49" charset="0"/>
                    <a:cs typeface="Courier New" pitchFamily="49" charset="0"/>
                  </a:rPr>
                  <a:t>Clock</a:t>
                </a:r>
              </a:p>
            </p:txBody>
          </p:sp>
          <p:pic>
            <p:nvPicPr>
              <p:cNvPr id="77" name="Picture 7" descr="C:\Thomas\Research\Posters\pictures\bug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068417" y="27295781"/>
                <a:ext cx="472648" cy="453259"/>
              </a:xfrm>
              <a:prstGeom prst="rect">
                <a:avLst/>
              </a:prstGeom>
              <a:noFill/>
            </p:spPr>
          </p:pic>
          <p:cxnSp>
            <p:nvCxnSpPr>
              <p:cNvPr id="91" name="Straight Connector 90"/>
              <p:cNvCxnSpPr/>
              <p:nvPr/>
            </p:nvCxnSpPr>
            <p:spPr>
              <a:xfrm>
                <a:off x="13568351" y="26259107"/>
                <a:ext cx="500066" cy="2939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13354920" y="27319526"/>
                <a:ext cx="428629" cy="1768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3568351" y="27531786"/>
                <a:ext cx="500065" cy="2939"/>
              </a:xfrm>
              <a:prstGeom prst="line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0" name="Picture 41" descr="class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331084" y="26685686"/>
                <a:ext cx="523020" cy="491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Rectangle 48"/>
            <p:cNvSpPr/>
            <p:nvPr/>
          </p:nvSpPr>
          <p:spPr>
            <a:xfrm>
              <a:off x="5143504" y="1571614"/>
              <a:ext cx="3429024" cy="3759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0" name="Picture 41" descr="class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0958" y="1610757"/>
              <a:ext cx="273698" cy="27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7" descr="C:\Thomas\Research\Posters\pictures\bu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09964" y="1629455"/>
              <a:ext cx="231036" cy="240145"/>
            </a:xfrm>
            <a:prstGeom prst="rect">
              <a:avLst/>
            </a:prstGeom>
            <a:noFill/>
          </p:spPr>
        </p:pic>
        <p:sp>
          <p:nvSpPr>
            <p:cNvPr id="55" name="Isosceles Triangle 54"/>
            <p:cNvSpPr/>
            <p:nvPr/>
          </p:nvSpPr>
          <p:spPr>
            <a:xfrm>
              <a:off x="8394363" y="1745135"/>
              <a:ext cx="106727" cy="578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7822859" y="1745135"/>
              <a:ext cx="106727" cy="578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1" name="Straight Connector 120"/>
            <p:cNvCxnSpPr/>
            <p:nvPr/>
          </p:nvCxnSpPr>
          <p:spPr>
            <a:xfrm rot="5400000">
              <a:off x="5211043" y="2257868"/>
              <a:ext cx="173520" cy="66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357818" y="4500570"/>
            <a:ext cx="3429024" cy="1500196"/>
            <a:chOff x="5072066" y="4500570"/>
            <a:chExt cx="3429024" cy="1500196"/>
          </a:xfrm>
        </p:grpSpPr>
        <p:sp>
          <p:nvSpPr>
            <p:cNvPr id="149" name="Rectangle 148"/>
            <p:cNvSpPr/>
            <p:nvPr/>
          </p:nvSpPr>
          <p:spPr>
            <a:xfrm>
              <a:off x="5072066" y="4500571"/>
              <a:ext cx="3429024" cy="1500195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286380" y="4857760"/>
              <a:ext cx="284642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CA" sz="1300" b="1" dirty="0" smtClean="0"/>
                <a:t>Kill the  alarm when a call ...   </a:t>
              </a:r>
              <a:r>
                <a:rPr lang="en-CA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8:29 </a:t>
              </a:r>
              <a:r>
                <a:rPr lang="en-CA" sz="1000" b="1" dirty="0" smtClean="0"/>
                <a:t> 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572132" y="5072074"/>
              <a:ext cx="2374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CA" sz="1600" b="1" dirty="0" smtClean="0">
                  <a:latin typeface="Courier New" pitchFamily="49" charset="0"/>
                  <a:cs typeface="Courier New" pitchFamily="49" charset="0"/>
                </a:rPr>
                <a:t>Alert</a:t>
              </a:r>
            </a:p>
          </p:txBody>
        </p:sp>
        <p:pic>
          <p:nvPicPr>
            <p:cNvPr id="163" name="Picture 7" descr="C:\Thomas\Research\Posters\pictures\bu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4" y="4929198"/>
              <a:ext cx="176531" cy="183491"/>
            </a:xfrm>
            <a:prstGeom prst="rect">
              <a:avLst/>
            </a:prstGeom>
            <a:noFill/>
          </p:spPr>
        </p:pic>
        <p:sp>
          <p:nvSpPr>
            <p:cNvPr id="164" name="TextBox 163"/>
            <p:cNvSpPr txBox="1"/>
            <p:nvPr/>
          </p:nvSpPr>
          <p:spPr>
            <a:xfrm>
              <a:off x="5357818" y="5366579"/>
              <a:ext cx="30040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CA" sz="1200" b="1" dirty="0" smtClean="0"/>
                <a:t>3116 [</a:t>
              </a:r>
              <a:r>
                <a:rPr lang="en-CA" sz="1200" b="1" dirty="0" err="1" smtClean="0"/>
                <a:t>TimePicker</a:t>
              </a:r>
              <a:r>
                <a:rPr lang="en-CA" sz="1200" b="1" dirty="0" smtClean="0"/>
                <a:t>] Clock GUI ... </a:t>
              </a:r>
              <a:r>
                <a:rPr lang="en-CA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11:28 am </a:t>
              </a:r>
              <a:endParaRPr lang="en-CA" sz="1000" b="1" dirty="0" smtClean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572132" y="5590776"/>
              <a:ext cx="2374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CA" sz="1600" b="1" dirty="0" smtClean="0">
                  <a:latin typeface="Courier New" pitchFamily="49" charset="0"/>
                  <a:cs typeface="Courier New" pitchFamily="49" charset="0"/>
                </a:rPr>
                <a:t>Clock</a:t>
              </a:r>
            </a:p>
          </p:txBody>
        </p:sp>
        <p:pic>
          <p:nvPicPr>
            <p:cNvPr id="166" name="Picture 7" descr="C:\Thomas\Research\Posters\pictures\bu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4" y="5429264"/>
              <a:ext cx="176531" cy="183491"/>
            </a:xfrm>
            <a:prstGeom prst="rect">
              <a:avLst/>
            </a:prstGeom>
            <a:noFill/>
          </p:spPr>
        </p:pic>
        <p:cxnSp>
          <p:nvCxnSpPr>
            <p:cNvPr id="168" name="Straight Connector 167"/>
            <p:cNvCxnSpPr/>
            <p:nvPr/>
          </p:nvCxnSpPr>
          <p:spPr>
            <a:xfrm>
              <a:off x="5241528" y="5255855"/>
              <a:ext cx="186772" cy="119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>
              <a:off x="5155098" y="5685169"/>
              <a:ext cx="173520" cy="66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241528" y="5771070"/>
              <a:ext cx="186771" cy="119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2" name="Picture 41" descr="class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6787" y="5658779"/>
              <a:ext cx="195345" cy="19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" name="Rectangle 150"/>
            <p:cNvSpPr/>
            <p:nvPr/>
          </p:nvSpPr>
          <p:spPr>
            <a:xfrm>
              <a:off x="5072066" y="4500570"/>
              <a:ext cx="3429024" cy="3759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3" name="Picture 41" descr="class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24" y="4539713"/>
              <a:ext cx="273698" cy="278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Picture 7" descr="C:\Thomas\Research\Posters\pictures\bug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20" y="4558411"/>
              <a:ext cx="231036" cy="240145"/>
            </a:xfrm>
            <a:prstGeom prst="rect">
              <a:avLst/>
            </a:prstGeom>
            <a:noFill/>
          </p:spPr>
        </p:pic>
        <p:sp>
          <p:nvSpPr>
            <p:cNvPr id="155" name="Isosceles Triangle 154"/>
            <p:cNvSpPr/>
            <p:nvPr/>
          </p:nvSpPr>
          <p:spPr>
            <a:xfrm>
              <a:off x="8322925" y="4674091"/>
              <a:ext cx="106727" cy="578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6" name="Isosceles Triangle 155"/>
            <p:cNvSpPr/>
            <p:nvPr/>
          </p:nvSpPr>
          <p:spPr>
            <a:xfrm>
              <a:off x="7751421" y="4674091"/>
              <a:ext cx="106727" cy="5784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57" name="Straight Connector 156"/>
            <p:cNvCxnSpPr/>
            <p:nvPr/>
          </p:nvCxnSpPr>
          <p:spPr>
            <a:xfrm rot="5400000">
              <a:off x="5139605" y="5186824"/>
              <a:ext cx="173520" cy="66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9" name="Picture 41" descr="class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76787" y="5158713"/>
              <a:ext cx="195345" cy="19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Uniqueness about  Dynamics</a:t>
            </a:r>
          </a:p>
        </p:txBody>
      </p:sp>
      <p:pic>
        <p:nvPicPr>
          <p:cNvPr id="18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239" y="2910555"/>
            <a:ext cx="934189" cy="934189"/>
          </a:xfrm>
          <a:prstGeom prst="rect">
            <a:avLst/>
          </a:prstGeom>
          <a:noFill/>
        </p:spPr>
      </p:pic>
      <p:pic>
        <p:nvPicPr>
          <p:cNvPr id="19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767943"/>
            <a:ext cx="875635" cy="875635"/>
          </a:xfrm>
          <a:prstGeom prst="rect">
            <a:avLst/>
          </a:prstGeom>
          <a:noFill/>
        </p:spPr>
      </p:pic>
      <p:pic>
        <p:nvPicPr>
          <p:cNvPr id="20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221" y="2196175"/>
            <a:ext cx="714380" cy="714380"/>
          </a:xfrm>
          <a:prstGeom prst="rect">
            <a:avLst/>
          </a:prstGeom>
          <a:noFill/>
        </p:spPr>
      </p:pic>
      <p:pic>
        <p:nvPicPr>
          <p:cNvPr id="21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681" y="2883079"/>
            <a:ext cx="384666" cy="384666"/>
          </a:xfrm>
          <a:prstGeom prst="rect">
            <a:avLst/>
          </a:prstGeom>
          <a:noFill/>
        </p:spPr>
      </p:pic>
      <p:pic>
        <p:nvPicPr>
          <p:cNvPr id="22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795" y="2613813"/>
            <a:ext cx="439618" cy="439618"/>
          </a:xfrm>
          <a:prstGeom prst="rect">
            <a:avLst/>
          </a:prstGeom>
          <a:noFill/>
        </p:spPr>
      </p:pic>
      <p:pic>
        <p:nvPicPr>
          <p:cNvPr id="23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19" y="3135859"/>
            <a:ext cx="274762" cy="274762"/>
          </a:xfrm>
          <a:prstGeom prst="rect">
            <a:avLst/>
          </a:prstGeom>
          <a:noFill/>
        </p:spPr>
      </p:pic>
      <p:pic>
        <p:nvPicPr>
          <p:cNvPr id="24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49" y="3429000"/>
            <a:ext cx="219809" cy="219809"/>
          </a:xfrm>
          <a:prstGeom prst="rect">
            <a:avLst/>
          </a:prstGeom>
          <a:noFill/>
        </p:spPr>
      </p:pic>
      <p:pic>
        <p:nvPicPr>
          <p:cNvPr id="25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43" y="3839249"/>
            <a:ext cx="329714" cy="329714"/>
          </a:xfrm>
          <a:prstGeom prst="rect">
            <a:avLst/>
          </a:prstGeom>
          <a:noFill/>
        </p:spPr>
      </p:pic>
      <p:pic>
        <p:nvPicPr>
          <p:cNvPr id="26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32" y="3445424"/>
            <a:ext cx="322387" cy="322387"/>
          </a:xfrm>
          <a:prstGeom prst="rect">
            <a:avLst/>
          </a:prstGeom>
          <a:noFill/>
        </p:spPr>
      </p:pic>
      <p:pic>
        <p:nvPicPr>
          <p:cNvPr id="27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52" y="3344678"/>
            <a:ext cx="494571" cy="494571"/>
          </a:xfrm>
          <a:prstGeom prst="rect">
            <a:avLst/>
          </a:prstGeom>
          <a:noFill/>
        </p:spPr>
      </p:pic>
      <p:pic>
        <p:nvPicPr>
          <p:cNvPr id="28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52" y="3987620"/>
            <a:ext cx="494571" cy="494571"/>
          </a:xfrm>
          <a:prstGeom prst="rect">
            <a:avLst/>
          </a:prstGeom>
          <a:noFill/>
        </p:spPr>
      </p:pic>
      <p:pic>
        <p:nvPicPr>
          <p:cNvPr id="29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031" y="3124869"/>
            <a:ext cx="765731" cy="765731"/>
          </a:xfrm>
          <a:prstGeom prst="rect">
            <a:avLst/>
          </a:prstGeom>
          <a:noFill/>
        </p:spPr>
      </p:pic>
      <p:pic>
        <p:nvPicPr>
          <p:cNvPr id="31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196439"/>
            <a:ext cx="820683" cy="820683"/>
          </a:xfrm>
          <a:prstGeom prst="rect">
            <a:avLst/>
          </a:prstGeom>
          <a:noFill/>
        </p:spPr>
      </p:pic>
      <p:pic>
        <p:nvPicPr>
          <p:cNvPr id="32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05" y="3564487"/>
            <a:ext cx="274762" cy="274762"/>
          </a:xfrm>
          <a:prstGeom prst="rect">
            <a:avLst/>
          </a:prstGeom>
          <a:noFill/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071934" y="2571744"/>
            <a:ext cx="5072066" cy="785818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CA" sz="4000" dirty="0" smtClean="0">
                <a:solidFill>
                  <a:srgbClr val="FFFFFF"/>
                </a:solidFill>
              </a:rPr>
              <a:t>Continuous Evaluation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071934" y="3714752"/>
            <a:ext cx="47863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Lifetime Aspect</a:t>
            </a:r>
          </a:p>
        </p:txBody>
      </p:sp>
      <p:pic>
        <p:nvPicPr>
          <p:cNvPr id="43" name="Picture 6" descr="C:\Thomas\Research\Posters\pictures\fe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001" y="1571612"/>
            <a:ext cx="934189" cy="934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42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eaLnBrk="0" hangingPunct="0">
          <a:spcBef>
            <a:spcPct val="20000"/>
          </a:spcBef>
          <a:defRPr sz="3200" kern="0" dirty="0" smtClean="0">
            <a:solidFill>
              <a:srgbClr val="8FBCED"/>
            </a:solidFill>
            <a:latin typeface="Cambria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44771</TotalTime>
  <Words>511</Words>
  <Application>Microsoft Office PowerPoint</Application>
  <PresentationFormat>On-screen Show (4:3)</PresentationFormat>
  <Paragraphs>131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Staying Aware of Relevant Feeds in Context</vt:lpstr>
      <vt:lpstr>Slide 2</vt:lpstr>
      <vt:lpstr>Slide 3</vt:lpstr>
      <vt:lpstr>Awareness View</vt:lpstr>
      <vt:lpstr>Information Fragment Model</vt:lpstr>
      <vt:lpstr>Information Fragments</vt:lpstr>
      <vt:lpstr>Composition</vt:lpstr>
      <vt:lpstr>Presentation</vt:lpstr>
      <vt:lpstr>Uniqueness about  Dynamics</vt:lpstr>
      <vt:lpstr>Evaluation</vt:lpstr>
      <vt:lpstr>Slide 11</vt:lpstr>
    </vt:vector>
  </TitlesOfParts>
  <Company>University of British Columbia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 Fritz</dc:creator>
  <cp:lastModifiedBy>Thomas</cp:lastModifiedBy>
  <cp:revision>758</cp:revision>
  <dcterms:created xsi:type="dcterms:W3CDTF">2007-11-30T06:49:02Z</dcterms:created>
  <dcterms:modified xsi:type="dcterms:W3CDTF">2010-05-10T00:47:00Z</dcterms:modified>
</cp:coreProperties>
</file>