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436" r:id="rId2"/>
    <p:sldId id="439" r:id="rId3"/>
    <p:sldId id="506" r:id="rId4"/>
    <p:sldId id="507" r:id="rId5"/>
    <p:sldId id="508" r:id="rId6"/>
    <p:sldId id="509" r:id="rId7"/>
    <p:sldId id="511" r:id="rId8"/>
    <p:sldId id="512" r:id="rId9"/>
    <p:sldId id="510" r:id="rId10"/>
    <p:sldId id="513" r:id="rId11"/>
    <p:sldId id="497" r:id="rId12"/>
    <p:sldId id="498" r:id="rId13"/>
    <p:sldId id="499" r:id="rId14"/>
    <p:sldId id="500" r:id="rId15"/>
    <p:sldId id="481" r:id="rId16"/>
    <p:sldId id="502" r:id="rId17"/>
    <p:sldId id="483" r:id="rId18"/>
    <p:sldId id="461" r:id="rId19"/>
    <p:sldId id="462" r:id="rId20"/>
    <p:sldId id="457" r:id="rId21"/>
    <p:sldId id="463" r:id="rId22"/>
    <p:sldId id="514" r:id="rId23"/>
    <p:sldId id="493" r:id="rId24"/>
    <p:sldId id="451" r:id="rId25"/>
    <p:sldId id="472" r:id="rId26"/>
    <p:sldId id="471" r:id="rId27"/>
    <p:sldId id="469" r:id="rId28"/>
    <p:sldId id="484" r:id="rId29"/>
    <p:sldId id="494" r:id="rId30"/>
    <p:sldId id="486" r:id="rId31"/>
    <p:sldId id="476" r:id="rId32"/>
    <p:sldId id="487" r:id="rId33"/>
    <p:sldId id="488" r:id="rId34"/>
    <p:sldId id="470" r:id="rId35"/>
    <p:sldId id="452" r:id="rId36"/>
    <p:sldId id="496"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CC"/>
    <a:srgbClr val="3333FF"/>
    <a:srgbClr val="339933"/>
    <a:srgbClr val="0066FF"/>
    <a:srgbClr val="3366FF"/>
    <a:srgbClr val="00CC00"/>
    <a:srgbClr val="EEEEEE"/>
    <a:srgbClr val="595959"/>
    <a:srgbClr val="FF8F4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6" autoAdjust="0"/>
    <p:restoredTop sz="76143" autoAdjust="0"/>
  </p:normalViewPr>
  <p:slideViewPr>
    <p:cSldViewPr>
      <p:cViewPr>
        <p:scale>
          <a:sx n="70" d="100"/>
          <a:sy n="70" d="100"/>
        </p:scale>
        <p:origin x="-18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Thomas\Research\FragmentExplorer\firstEvaluation\ResultTabl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homas\Research\FragmentExplorer\firstEvaluation\Result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style val="33"/>
  <c:chart>
    <c:plotArea>
      <c:layout>
        <c:manualLayout>
          <c:layoutTarget val="inner"/>
          <c:xMode val="edge"/>
          <c:yMode val="edge"/>
          <c:x val="0.13861205964377057"/>
          <c:y val="4.961524040264205E-2"/>
          <c:w val="0.79939871699312026"/>
          <c:h val="0.74329328104185632"/>
        </c:manualLayout>
      </c:layout>
      <c:barChart>
        <c:barDir val="col"/>
        <c:grouping val="stacked"/>
        <c:ser>
          <c:idx val="2"/>
          <c:order val="0"/>
          <c:tx>
            <c:v>Success</c:v>
          </c:tx>
          <c:spPr>
            <a:solidFill>
              <a:srgbClr val="339933"/>
            </a:solidFill>
            <a:ln w="50800">
              <a:solidFill>
                <a:srgbClr val="339933"/>
              </a:solidFill>
            </a:ln>
          </c:spPr>
          <c:cat>
            <c:strRef>
              <c:f>Sheet1!$B$41:$I$41</c:f>
              <c:strCache>
                <c:ptCount val="8"/>
                <c:pt idx="0">
                  <c:v>(1)</c:v>
                </c:pt>
                <c:pt idx="1">
                  <c:v>(2)</c:v>
                </c:pt>
                <c:pt idx="2">
                  <c:v>(3)</c:v>
                </c:pt>
                <c:pt idx="3">
                  <c:v>(4)</c:v>
                </c:pt>
                <c:pt idx="4">
                  <c:v>(5)</c:v>
                </c:pt>
                <c:pt idx="5">
                  <c:v>(6)</c:v>
                </c:pt>
                <c:pt idx="6">
                  <c:v>(7)</c:v>
                </c:pt>
                <c:pt idx="7">
                  <c:v>(8)</c:v>
                </c:pt>
              </c:strCache>
            </c:strRef>
          </c:cat>
          <c:val>
            <c:numRef>
              <c:f>Sheet1!$B$44:$I$44</c:f>
              <c:numCache>
                <c:formatCode>General</c:formatCode>
                <c:ptCount val="8"/>
                <c:pt idx="0">
                  <c:v>18</c:v>
                </c:pt>
                <c:pt idx="1">
                  <c:v>18</c:v>
                </c:pt>
                <c:pt idx="2">
                  <c:v>18</c:v>
                </c:pt>
                <c:pt idx="3">
                  <c:v>18</c:v>
                </c:pt>
                <c:pt idx="4">
                  <c:v>15</c:v>
                </c:pt>
                <c:pt idx="5">
                  <c:v>18</c:v>
                </c:pt>
                <c:pt idx="6">
                  <c:v>18</c:v>
                </c:pt>
                <c:pt idx="7">
                  <c:v>12</c:v>
                </c:pt>
              </c:numCache>
            </c:numRef>
          </c:val>
        </c:ser>
        <c:ser>
          <c:idx val="1"/>
          <c:order val="1"/>
          <c:tx>
            <c:v>Hint Given</c:v>
          </c:tx>
          <c:spPr>
            <a:noFill/>
            <a:ln w="50800">
              <a:solidFill>
                <a:srgbClr val="FF8F43"/>
              </a:solidFill>
            </a:ln>
          </c:spPr>
          <c:cat>
            <c:strRef>
              <c:f>Sheet1!$B$41:$I$41</c:f>
              <c:strCache>
                <c:ptCount val="8"/>
                <c:pt idx="0">
                  <c:v>(1)</c:v>
                </c:pt>
                <c:pt idx="1">
                  <c:v>(2)</c:v>
                </c:pt>
                <c:pt idx="2">
                  <c:v>(3)</c:v>
                </c:pt>
                <c:pt idx="3">
                  <c:v>(4)</c:v>
                </c:pt>
                <c:pt idx="4">
                  <c:v>(5)</c:v>
                </c:pt>
                <c:pt idx="5">
                  <c:v>(6)</c:v>
                </c:pt>
                <c:pt idx="6">
                  <c:v>(7)</c:v>
                </c:pt>
                <c:pt idx="7">
                  <c:v>(8)</c:v>
                </c:pt>
              </c:strCache>
            </c:strRef>
          </c:cat>
          <c:val>
            <c:numRef>
              <c:f>Sheet1!$B$43:$I$43</c:f>
              <c:numCache>
                <c:formatCode>General</c:formatCode>
                <c:ptCount val="8"/>
                <c:pt idx="0">
                  <c:v>0</c:v>
                </c:pt>
                <c:pt idx="1">
                  <c:v>0</c:v>
                </c:pt>
                <c:pt idx="2">
                  <c:v>0</c:v>
                </c:pt>
                <c:pt idx="3">
                  <c:v>0</c:v>
                </c:pt>
                <c:pt idx="4">
                  <c:v>3</c:v>
                </c:pt>
                <c:pt idx="5">
                  <c:v>0</c:v>
                </c:pt>
                <c:pt idx="6">
                  <c:v>0</c:v>
                </c:pt>
                <c:pt idx="7">
                  <c:v>4</c:v>
                </c:pt>
              </c:numCache>
            </c:numRef>
          </c:val>
        </c:ser>
        <c:ser>
          <c:idx val="0"/>
          <c:order val="2"/>
          <c:tx>
            <c:v>Failure</c:v>
          </c:tx>
          <c:spPr>
            <a:noFill/>
            <a:ln w="44450">
              <a:solidFill>
                <a:srgbClr val="FF0000"/>
              </a:solidFill>
            </a:ln>
          </c:spPr>
          <c:cat>
            <c:strRef>
              <c:f>Sheet1!$B$41:$I$41</c:f>
              <c:strCache>
                <c:ptCount val="8"/>
                <c:pt idx="0">
                  <c:v>(1)</c:v>
                </c:pt>
                <c:pt idx="1">
                  <c:v>(2)</c:v>
                </c:pt>
                <c:pt idx="2">
                  <c:v>(3)</c:v>
                </c:pt>
                <c:pt idx="3">
                  <c:v>(4)</c:v>
                </c:pt>
                <c:pt idx="4">
                  <c:v>(5)</c:v>
                </c:pt>
                <c:pt idx="5">
                  <c:v>(6)</c:v>
                </c:pt>
                <c:pt idx="6">
                  <c:v>(7)</c:v>
                </c:pt>
                <c:pt idx="7">
                  <c:v>(8)</c:v>
                </c:pt>
              </c:strCache>
            </c:strRef>
          </c:cat>
          <c:val>
            <c:numRef>
              <c:f>Sheet1!$B$42:$I$42</c:f>
              <c:numCache>
                <c:formatCode>General</c:formatCode>
                <c:ptCount val="8"/>
                <c:pt idx="0">
                  <c:v>0</c:v>
                </c:pt>
                <c:pt idx="1">
                  <c:v>0</c:v>
                </c:pt>
                <c:pt idx="2">
                  <c:v>0</c:v>
                </c:pt>
                <c:pt idx="3">
                  <c:v>0</c:v>
                </c:pt>
                <c:pt idx="4">
                  <c:v>0</c:v>
                </c:pt>
                <c:pt idx="5">
                  <c:v>0</c:v>
                </c:pt>
                <c:pt idx="6">
                  <c:v>0</c:v>
                </c:pt>
                <c:pt idx="7">
                  <c:v>2</c:v>
                </c:pt>
              </c:numCache>
            </c:numRef>
          </c:val>
        </c:ser>
        <c:gapWidth val="75"/>
        <c:overlap val="100"/>
        <c:axId val="56945280"/>
        <c:axId val="35828480"/>
      </c:barChart>
      <c:catAx>
        <c:axId val="56945280"/>
        <c:scaling>
          <c:orientation val="minMax"/>
        </c:scaling>
        <c:axPos val="b"/>
        <c:title>
          <c:tx>
            <c:rich>
              <a:bodyPr/>
              <a:lstStyle/>
              <a:p>
                <a:pPr>
                  <a:defRPr>
                    <a:solidFill>
                      <a:schemeClr val="bg1"/>
                    </a:solidFill>
                  </a:defRPr>
                </a:pPr>
                <a:r>
                  <a:rPr lang="en-CA" sz="2400" dirty="0">
                    <a:solidFill>
                      <a:schemeClr val="bg1"/>
                    </a:solidFill>
                    <a:latin typeface="Cambria" pitchFamily="18" charset="0"/>
                  </a:rPr>
                  <a:t>Questions</a:t>
                </a:r>
              </a:p>
            </c:rich>
          </c:tx>
          <c:layout>
            <c:manualLayout>
              <c:xMode val="edge"/>
              <c:yMode val="edge"/>
              <c:x val="0.41483174221002828"/>
              <c:y val="0.91070496341541762"/>
            </c:manualLayout>
          </c:layout>
        </c:title>
        <c:majorTickMark val="none"/>
        <c:tickLblPos val="nextTo"/>
        <c:txPr>
          <a:bodyPr/>
          <a:lstStyle/>
          <a:p>
            <a:pPr>
              <a:defRPr sz="1400" b="1">
                <a:solidFill>
                  <a:schemeClr val="bg1"/>
                </a:solidFill>
                <a:latin typeface="Cambria" pitchFamily="18" charset="0"/>
              </a:defRPr>
            </a:pPr>
            <a:endParaRPr lang="en-US"/>
          </a:p>
        </c:txPr>
        <c:crossAx val="35828480"/>
        <c:crosses val="autoZero"/>
        <c:auto val="1"/>
        <c:lblAlgn val="ctr"/>
        <c:lblOffset val="100"/>
      </c:catAx>
      <c:valAx>
        <c:axId val="35828480"/>
        <c:scaling>
          <c:orientation val="minMax"/>
          <c:max val="18"/>
        </c:scaling>
        <c:axPos val="l"/>
        <c:majorGridlines/>
        <c:minorGridlines>
          <c:spPr>
            <a:ln>
              <a:solidFill>
                <a:schemeClr val="tx1">
                  <a:lumMod val="65000"/>
                  <a:lumOff val="35000"/>
                </a:schemeClr>
              </a:solidFill>
            </a:ln>
          </c:spPr>
        </c:minorGridlines>
        <c:title>
          <c:tx>
            <c:rich>
              <a:bodyPr/>
              <a:lstStyle/>
              <a:p>
                <a:pPr>
                  <a:defRPr>
                    <a:solidFill>
                      <a:schemeClr val="bg1"/>
                    </a:solidFill>
                  </a:defRPr>
                </a:pPr>
                <a:r>
                  <a:rPr lang="en-CA" sz="2400" dirty="0">
                    <a:solidFill>
                      <a:schemeClr val="bg1"/>
                    </a:solidFill>
                    <a:latin typeface="Cambria" pitchFamily="18" charset="0"/>
                  </a:rPr>
                  <a:t># Subjects</a:t>
                </a:r>
              </a:p>
            </c:rich>
          </c:tx>
          <c:layout>
            <c:manualLayout>
              <c:xMode val="edge"/>
              <c:yMode val="edge"/>
              <c:x val="7.730722118937744E-3"/>
              <c:y val="0.26966802146822499"/>
            </c:manualLayout>
          </c:layout>
        </c:title>
        <c:numFmt formatCode="General" sourceLinked="1"/>
        <c:tickLblPos val="nextTo"/>
        <c:txPr>
          <a:bodyPr/>
          <a:lstStyle/>
          <a:p>
            <a:pPr>
              <a:defRPr sz="1400" b="1">
                <a:solidFill>
                  <a:schemeClr val="bg1"/>
                </a:solidFill>
                <a:latin typeface="Cambria" pitchFamily="18" charset="0"/>
              </a:defRPr>
            </a:pPr>
            <a:endParaRPr lang="en-US"/>
          </a:p>
        </c:txPr>
        <c:crossAx val="56945280"/>
        <c:crosses val="autoZero"/>
        <c:crossBetween val="between"/>
        <c:majorUnit val="6"/>
        <c:minorUnit val="1"/>
      </c:valAx>
      <c:spPr>
        <a:noFill/>
      </c:spPr>
    </c:plotArea>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4753124166557391"/>
          <c:y val="2.9578301546548797E-2"/>
          <c:w val="0.83170021557154661"/>
          <c:h val="0.74981164251024846"/>
        </c:manualLayout>
      </c:layout>
      <c:barChart>
        <c:barDir val="col"/>
        <c:grouping val="stacked"/>
        <c:ser>
          <c:idx val="2"/>
          <c:order val="0"/>
          <c:spPr>
            <a:noFill/>
          </c:spPr>
          <c:errBars>
            <c:errBarType val="minus"/>
            <c:errValType val="cust"/>
            <c:plus>
              <c:numLit>
                <c:formatCode>General</c:formatCode>
                <c:ptCount val="1"/>
                <c:pt idx="0">
                  <c:v>1</c:v>
                </c:pt>
              </c:numLit>
            </c:plus>
            <c:minus>
              <c:numRef>
                <c:f>Sheet1!$B$33:$I$33</c:f>
                <c:numCache>
                  <c:formatCode>General</c:formatCode>
                  <c:ptCount val="8"/>
                  <c:pt idx="0">
                    <c:v>0.50000000000000011</c:v>
                  </c:pt>
                  <c:pt idx="1">
                    <c:v>0.35000000000000031</c:v>
                  </c:pt>
                  <c:pt idx="2">
                    <c:v>0.60000000000000064</c:v>
                  </c:pt>
                  <c:pt idx="3">
                    <c:v>0.4</c:v>
                  </c:pt>
                  <c:pt idx="4">
                    <c:v>1.5249999999999986</c:v>
                  </c:pt>
                  <c:pt idx="5">
                    <c:v>0.20000000000000009</c:v>
                  </c:pt>
                  <c:pt idx="6">
                    <c:v>0.62500000000000044</c:v>
                  </c:pt>
                  <c:pt idx="7">
                    <c:v>1.1500000000000001</c:v>
                  </c:pt>
                </c:numCache>
              </c:numRef>
            </c:minus>
            <c:spPr>
              <a:ln w="25400">
                <a:solidFill>
                  <a:schemeClr val="bg1"/>
                </a:solidFill>
                <a:miter lim="800000"/>
              </a:ln>
            </c:spPr>
          </c:errBars>
          <c:cat>
            <c:strRef>
              <c:f>Sheet1!$B$35:$I$35</c:f>
              <c:strCache>
                <c:ptCount val="8"/>
                <c:pt idx="0">
                  <c:v>(1)</c:v>
                </c:pt>
                <c:pt idx="1">
                  <c:v>(2)</c:v>
                </c:pt>
                <c:pt idx="2">
                  <c:v>(3)</c:v>
                </c:pt>
                <c:pt idx="3">
                  <c:v>(4)</c:v>
                </c:pt>
                <c:pt idx="4">
                  <c:v>(5)</c:v>
                </c:pt>
                <c:pt idx="5">
                  <c:v>(6)</c:v>
                </c:pt>
                <c:pt idx="6">
                  <c:v>(7)</c:v>
                </c:pt>
                <c:pt idx="7">
                  <c:v>(8)</c:v>
                </c:pt>
              </c:strCache>
            </c:strRef>
          </c:cat>
          <c:val>
            <c:numRef>
              <c:f>Sheet1!$B$32:$I$32</c:f>
              <c:numCache>
                <c:formatCode>General</c:formatCode>
                <c:ptCount val="8"/>
                <c:pt idx="0">
                  <c:v>1.1000000000000001</c:v>
                </c:pt>
                <c:pt idx="1">
                  <c:v>0.85000000000000064</c:v>
                </c:pt>
                <c:pt idx="2">
                  <c:v>1.5</c:v>
                </c:pt>
                <c:pt idx="3">
                  <c:v>0.8</c:v>
                </c:pt>
                <c:pt idx="4">
                  <c:v>2.9249999999999998</c:v>
                </c:pt>
                <c:pt idx="5">
                  <c:v>0.8</c:v>
                </c:pt>
                <c:pt idx="6">
                  <c:v>1.9249999999999998</c:v>
                </c:pt>
                <c:pt idx="7">
                  <c:v>2.3499999999999988</c:v>
                </c:pt>
              </c:numCache>
            </c:numRef>
          </c:val>
        </c:ser>
        <c:ser>
          <c:idx val="1"/>
          <c:order val="1"/>
          <c:spPr>
            <a:noFill/>
            <a:ln w="25400">
              <a:solidFill>
                <a:schemeClr val="bg1"/>
              </a:solidFill>
              <a:miter lim="800000"/>
            </a:ln>
          </c:spPr>
          <c:cat>
            <c:strRef>
              <c:f>Sheet1!$B$35:$I$35</c:f>
              <c:strCache>
                <c:ptCount val="8"/>
                <c:pt idx="0">
                  <c:v>(1)</c:v>
                </c:pt>
                <c:pt idx="1">
                  <c:v>(2)</c:v>
                </c:pt>
                <c:pt idx="2">
                  <c:v>(3)</c:v>
                </c:pt>
                <c:pt idx="3">
                  <c:v>(4)</c:v>
                </c:pt>
                <c:pt idx="4">
                  <c:v>(5)</c:v>
                </c:pt>
                <c:pt idx="5">
                  <c:v>(6)</c:v>
                </c:pt>
                <c:pt idx="6">
                  <c:v>(7)</c:v>
                </c:pt>
                <c:pt idx="7">
                  <c:v>(8)</c:v>
                </c:pt>
              </c:strCache>
            </c:strRef>
          </c:cat>
          <c:val>
            <c:numRef>
              <c:f>Sheet1!$B$31:$I$31</c:f>
              <c:numCache>
                <c:formatCode>General</c:formatCode>
                <c:ptCount val="8"/>
                <c:pt idx="0">
                  <c:v>0.15000000000000011</c:v>
                </c:pt>
                <c:pt idx="1">
                  <c:v>0.79999999999999982</c:v>
                </c:pt>
                <c:pt idx="2">
                  <c:v>0.45</c:v>
                </c:pt>
                <c:pt idx="3">
                  <c:v>0.1</c:v>
                </c:pt>
                <c:pt idx="4">
                  <c:v>2.3249999999999997</c:v>
                </c:pt>
                <c:pt idx="5">
                  <c:v>0.55000000000000004</c:v>
                </c:pt>
                <c:pt idx="6">
                  <c:v>0.62500000000000078</c:v>
                </c:pt>
                <c:pt idx="7">
                  <c:v>0.94999999999999973</c:v>
                </c:pt>
              </c:numCache>
            </c:numRef>
          </c:val>
        </c:ser>
        <c:ser>
          <c:idx val="0"/>
          <c:order val="2"/>
          <c:spPr>
            <a:noFill/>
            <a:ln w="25400">
              <a:solidFill>
                <a:schemeClr val="bg1"/>
              </a:solidFill>
              <a:miter lim="800000"/>
            </a:ln>
          </c:spPr>
          <c:errBars>
            <c:errBarType val="plus"/>
            <c:errValType val="cust"/>
            <c:plus>
              <c:numRef>
                <c:f>Sheet1!$B$29:$I$29</c:f>
                <c:numCache>
                  <c:formatCode>General</c:formatCode>
                  <c:ptCount val="8"/>
                  <c:pt idx="0">
                    <c:v>3.8000000000000003</c:v>
                  </c:pt>
                  <c:pt idx="1">
                    <c:v>2.5999999999999988</c:v>
                  </c:pt>
                  <c:pt idx="2">
                    <c:v>3.7749999999999995</c:v>
                  </c:pt>
                  <c:pt idx="3">
                    <c:v>0.85000000000000064</c:v>
                  </c:pt>
                  <c:pt idx="4">
                    <c:v>0.79999999999999982</c:v>
                  </c:pt>
                  <c:pt idx="5">
                    <c:v>3.2250000000000001</c:v>
                  </c:pt>
                  <c:pt idx="6">
                    <c:v>2.0749999999999997</c:v>
                  </c:pt>
                  <c:pt idx="7">
                    <c:v>2.75</c:v>
                  </c:pt>
                </c:numCache>
              </c:numRef>
            </c:plus>
            <c:minus>
              <c:numLit>
                <c:formatCode>General</c:formatCode>
                <c:ptCount val="1"/>
                <c:pt idx="0">
                  <c:v>1</c:v>
                </c:pt>
              </c:numLit>
            </c:minus>
            <c:spPr>
              <a:ln w="25400">
                <a:solidFill>
                  <a:schemeClr val="bg1"/>
                </a:solidFill>
                <a:miter lim="800000"/>
              </a:ln>
            </c:spPr>
          </c:errBars>
          <c:cat>
            <c:strRef>
              <c:f>Sheet1!$B$35:$I$35</c:f>
              <c:strCache>
                <c:ptCount val="8"/>
                <c:pt idx="0">
                  <c:v>(1)</c:v>
                </c:pt>
                <c:pt idx="1">
                  <c:v>(2)</c:v>
                </c:pt>
                <c:pt idx="2">
                  <c:v>(3)</c:v>
                </c:pt>
                <c:pt idx="3">
                  <c:v>(4)</c:v>
                </c:pt>
                <c:pt idx="4">
                  <c:v>(5)</c:v>
                </c:pt>
                <c:pt idx="5">
                  <c:v>(6)</c:v>
                </c:pt>
                <c:pt idx="6">
                  <c:v>(7)</c:v>
                </c:pt>
                <c:pt idx="7">
                  <c:v>(8)</c:v>
                </c:pt>
              </c:strCache>
            </c:strRef>
          </c:cat>
          <c:val>
            <c:numRef>
              <c:f>Sheet1!$B$30:$I$30</c:f>
              <c:numCache>
                <c:formatCode>General</c:formatCode>
                <c:ptCount val="8"/>
                <c:pt idx="0">
                  <c:v>0.6500000000000008</c:v>
                </c:pt>
                <c:pt idx="1">
                  <c:v>0.85000000000000064</c:v>
                </c:pt>
                <c:pt idx="2">
                  <c:v>0.875000000000001</c:v>
                </c:pt>
                <c:pt idx="3">
                  <c:v>0.35000000000000031</c:v>
                </c:pt>
                <c:pt idx="4">
                  <c:v>1.1500000000000017</c:v>
                </c:pt>
                <c:pt idx="5">
                  <c:v>0.42500000000000021</c:v>
                </c:pt>
                <c:pt idx="6">
                  <c:v>0.57500000000000062</c:v>
                </c:pt>
                <c:pt idx="7">
                  <c:v>2.0499999999999998</c:v>
                </c:pt>
              </c:numCache>
            </c:numRef>
          </c:val>
        </c:ser>
        <c:overlap val="100"/>
        <c:axId val="39400960"/>
        <c:axId val="39402496"/>
      </c:barChart>
      <c:catAx>
        <c:axId val="39400960"/>
        <c:scaling>
          <c:orientation val="minMax"/>
        </c:scaling>
        <c:axPos val="b"/>
        <c:numFmt formatCode="@" sourceLinked="0"/>
        <c:tickLblPos val="nextTo"/>
        <c:txPr>
          <a:bodyPr/>
          <a:lstStyle/>
          <a:p>
            <a:pPr>
              <a:defRPr sz="1400" b="1">
                <a:solidFill>
                  <a:schemeClr val="bg1"/>
                </a:solidFill>
                <a:latin typeface="Cambria" pitchFamily="18" charset="0"/>
              </a:defRPr>
            </a:pPr>
            <a:endParaRPr lang="en-US"/>
          </a:p>
        </c:txPr>
        <c:crossAx val="39402496"/>
        <c:crosses val="autoZero"/>
        <c:auto val="1"/>
        <c:lblAlgn val="ctr"/>
        <c:lblOffset val="100"/>
      </c:catAx>
      <c:valAx>
        <c:axId val="39402496"/>
        <c:scaling>
          <c:orientation val="minMax"/>
          <c:max val="10.1"/>
          <c:min val="0"/>
        </c:scaling>
        <c:axPos val="l"/>
        <c:majorGridlines/>
        <c:minorGridlines>
          <c:spPr>
            <a:ln>
              <a:solidFill>
                <a:srgbClr val="595959"/>
              </a:solidFill>
            </a:ln>
          </c:spPr>
        </c:minorGridlines>
        <c:numFmt formatCode="General" sourceLinked="1"/>
        <c:tickLblPos val="nextTo"/>
        <c:txPr>
          <a:bodyPr/>
          <a:lstStyle/>
          <a:p>
            <a:pPr>
              <a:defRPr sz="1400" b="1">
                <a:solidFill>
                  <a:schemeClr val="bg1"/>
                </a:solidFill>
                <a:latin typeface="Cambria" pitchFamily="18" charset="0"/>
              </a:defRPr>
            </a:pPr>
            <a:endParaRPr lang="en-US"/>
          </a:p>
        </c:txPr>
        <c:crossAx val="39400960"/>
        <c:crosses val="autoZero"/>
        <c:crossBetween val="between"/>
        <c:majorUnit val="2.5"/>
        <c:minorUnit val="1.25"/>
      </c:valAx>
      <c:spPr>
        <a:noFill/>
        <a:ln>
          <a:solidFill>
            <a:prstClr val="black"/>
          </a:solidFill>
        </a:ln>
      </c:spPr>
    </c:plotArea>
    <c:plotVisOnly val="1"/>
  </c:chart>
  <c:spPr>
    <a:noFill/>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drawing1.xml><?xml version="1.0" encoding="utf-8"?>
<c:userShapes xmlns:c="http://schemas.openxmlformats.org/drawingml/2006/chart">
  <cdr:relSizeAnchor xmlns:cdr="http://schemas.openxmlformats.org/drawingml/2006/chartDrawing">
    <cdr:from>
      <cdr:x>0.36842</cdr:x>
      <cdr:y>0.88235</cdr:y>
    </cdr:from>
    <cdr:to>
      <cdr:x>0.73635</cdr:x>
      <cdr:y>0.98662</cdr:y>
    </cdr:to>
    <cdr:sp macro="" textlink="">
      <cdr:nvSpPr>
        <cdr:cNvPr id="2" name="TextBox 1"/>
        <cdr:cNvSpPr txBox="1"/>
      </cdr:nvSpPr>
      <cdr:spPr>
        <a:xfrm xmlns:a="http://schemas.openxmlformats.org/drawingml/2006/main">
          <a:off x="2500330" y="4286280"/>
          <a:ext cx="2496998" cy="5065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2400" b="1" dirty="0" smtClean="0">
              <a:solidFill>
                <a:schemeClr val="bg1"/>
              </a:solidFill>
              <a:latin typeface="Cambria" pitchFamily="18" charset="0"/>
            </a:rPr>
            <a:t>Questions</a:t>
          </a:r>
          <a:endParaRPr lang="en-CA" sz="2400" b="1" dirty="0">
            <a:solidFill>
              <a:schemeClr val="bg1"/>
            </a:solidFill>
            <a:latin typeface="Cambria" pitchFamily="18" charset="0"/>
          </a:endParaRPr>
        </a:p>
      </cdr:txBody>
    </cdr:sp>
  </cdr:relSizeAnchor>
  <cdr:relSizeAnchor xmlns:cdr="http://schemas.openxmlformats.org/drawingml/2006/chartDrawing">
    <cdr:from>
      <cdr:x>0.00444</cdr:x>
      <cdr:y>0.15091</cdr:y>
    </cdr:from>
    <cdr:to>
      <cdr:x>0.08019</cdr:x>
      <cdr:y>0.79145</cdr:y>
    </cdr:to>
    <cdr:sp macro="" textlink="">
      <cdr:nvSpPr>
        <cdr:cNvPr id="3" name="TextBox 1"/>
        <cdr:cNvSpPr txBox="1"/>
      </cdr:nvSpPr>
      <cdr:spPr>
        <a:xfrm xmlns:a="http://schemas.openxmlformats.org/drawingml/2006/main" rot="16200000">
          <a:off x="-1248760" y="2002585"/>
          <a:ext cx="3071834" cy="514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CA" sz="2400" b="1" dirty="0" smtClean="0">
              <a:solidFill>
                <a:schemeClr val="bg1"/>
              </a:solidFill>
              <a:latin typeface="Cambria" pitchFamily="18" charset="0"/>
            </a:rPr>
            <a:t>Time (in minutes)</a:t>
          </a:r>
          <a:endParaRPr lang="en-CA" sz="2400" b="1" dirty="0">
            <a:solidFill>
              <a:schemeClr val="bg1"/>
            </a:solidFill>
            <a:latin typeface="Cambria"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7628" cy="463857"/>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defTabSz="936787">
              <a:defRPr sz="1200">
                <a:cs typeface="+mn-cs"/>
              </a:defRPr>
            </a:lvl1pPr>
          </a:lstStyle>
          <a:p>
            <a:pPr>
              <a:defRPr/>
            </a:pPr>
            <a:endParaRPr lang="en-US"/>
          </a:p>
        </p:txBody>
      </p:sp>
      <p:sp>
        <p:nvSpPr>
          <p:cNvPr id="68611" name="Rectangle 3"/>
          <p:cNvSpPr>
            <a:spLocks noGrp="1" noChangeArrowheads="1"/>
          </p:cNvSpPr>
          <p:nvPr>
            <p:ph type="dt" sz="quarter" idx="1"/>
          </p:nvPr>
        </p:nvSpPr>
        <p:spPr bwMode="auto">
          <a:xfrm>
            <a:off x="3971183" y="0"/>
            <a:ext cx="3037628" cy="463857"/>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algn="r" defTabSz="936787">
              <a:defRPr sz="1200">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30938"/>
            <a:ext cx="3037628" cy="463857"/>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defTabSz="936787">
              <a:defRPr sz="1200">
                <a:cs typeface="+mn-cs"/>
              </a:defRPr>
            </a:lvl1pPr>
          </a:lstStyle>
          <a:p>
            <a:pPr>
              <a:defRPr/>
            </a:pPr>
            <a:endParaRPr lang="en-US"/>
          </a:p>
        </p:txBody>
      </p:sp>
      <p:sp>
        <p:nvSpPr>
          <p:cNvPr id="68613" name="Rectangle 5"/>
          <p:cNvSpPr>
            <a:spLocks noGrp="1" noChangeArrowheads="1"/>
          </p:cNvSpPr>
          <p:nvPr>
            <p:ph type="sldNum" sz="quarter" idx="3"/>
          </p:nvPr>
        </p:nvSpPr>
        <p:spPr bwMode="auto">
          <a:xfrm>
            <a:off x="3971183" y="8830938"/>
            <a:ext cx="3037628" cy="463857"/>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algn="r" defTabSz="936787">
              <a:defRPr sz="1200">
                <a:cs typeface="+mn-cs"/>
              </a:defRPr>
            </a:lvl1pPr>
          </a:lstStyle>
          <a:p>
            <a:pPr>
              <a:defRPr/>
            </a:pPr>
            <a:fld id="{425798B2-613F-4FD3-91DC-3C87BE1FC9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7628" cy="463857"/>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defTabSz="936787">
              <a:defRPr sz="1200">
                <a:cs typeface="+mn-cs"/>
              </a:defRPr>
            </a:lvl1pPr>
          </a:lstStyle>
          <a:p>
            <a:pPr>
              <a:defRPr/>
            </a:pPr>
            <a:endParaRPr lang="en-US"/>
          </a:p>
        </p:txBody>
      </p:sp>
      <p:sp>
        <p:nvSpPr>
          <p:cNvPr id="74755" name="Rectangle 3"/>
          <p:cNvSpPr>
            <a:spLocks noGrp="1" noChangeArrowheads="1"/>
          </p:cNvSpPr>
          <p:nvPr>
            <p:ph type="dt" idx="1"/>
          </p:nvPr>
        </p:nvSpPr>
        <p:spPr bwMode="auto">
          <a:xfrm>
            <a:off x="3971183" y="0"/>
            <a:ext cx="3037628" cy="463857"/>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algn="r" defTabSz="936787">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1359" y="4415470"/>
            <a:ext cx="5607684" cy="4182738"/>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830938"/>
            <a:ext cx="3037628" cy="463857"/>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defTabSz="936787">
              <a:defRPr sz="1200">
                <a:cs typeface="+mn-cs"/>
              </a:defRPr>
            </a:lvl1pPr>
          </a:lstStyle>
          <a:p>
            <a:pPr>
              <a:defRPr/>
            </a:pPr>
            <a:endParaRPr lang="en-US"/>
          </a:p>
        </p:txBody>
      </p:sp>
      <p:sp>
        <p:nvSpPr>
          <p:cNvPr id="74759" name="Rectangle 7"/>
          <p:cNvSpPr>
            <a:spLocks noGrp="1" noChangeArrowheads="1"/>
          </p:cNvSpPr>
          <p:nvPr>
            <p:ph type="sldNum" sz="quarter" idx="5"/>
          </p:nvPr>
        </p:nvSpPr>
        <p:spPr bwMode="auto">
          <a:xfrm>
            <a:off x="3971183" y="8830938"/>
            <a:ext cx="3037628" cy="463857"/>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algn="r" defTabSz="936787">
              <a:defRPr sz="1200">
                <a:cs typeface="+mn-cs"/>
              </a:defRPr>
            </a:lvl1pPr>
          </a:lstStyle>
          <a:p>
            <a:pPr>
              <a:defRPr/>
            </a:pPr>
            <a:fld id="{EBE98D04-7C15-4B33-B250-9A812B4DD8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A72DED4-3FCE-4A73-8DC5-BE5E0BA0E219}" type="slidenum">
              <a:rPr lang="en-US" smtClean="0">
                <a:cs typeface="Arial" charset="0"/>
              </a:rPr>
              <a:pPr/>
              <a:t>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Char char="-"/>
              <a:tabLst/>
              <a:defRPr/>
            </a:pPr>
            <a:endParaRPr lang="en-CA" b="0" baseline="0" dirty="0" smtClean="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C88AEE2-20A3-4E02-A376-2861052D9422}" type="slidenum">
              <a:rPr lang="en-US" smtClean="0">
                <a:cs typeface="Arial" charset="0"/>
              </a:rPr>
              <a:pPr/>
              <a:t>20</a:t>
            </a:fld>
            <a:endParaRPr lang="en-US"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F8DF72EC-1C6E-4FBA-AC26-A14236ACDC80}" type="slidenum">
              <a:rPr lang="en-US" smtClean="0">
                <a:cs typeface="Arial" charset="0"/>
              </a:rPr>
              <a:pPr/>
              <a:t>21</a:t>
            </a:fld>
            <a:endParaRPr lang="en-US"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None/>
            </a:pPr>
            <a:endParaRPr lang="en-CA" dirty="0" smtClean="0"/>
          </a:p>
        </p:txBody>
      </p:sp>
      <p:sp>
        <p:nvSpPr>
          <p:cNvPr id="19459" name="Slide Number Placeholder 3"/>
          <p:cNvSpPr>
            <a:spLocks noGrp="1"/>
          </p:cNvSpPr>
          <p:nvPr>
            <p:ph type="sldNum" sz="quarter" idx="5"/>
          </p:nvPr>
        </p:nvSpPr>
        <p:spPr>
          <a:noFill/>
        </p:spPr>
        <p:txBody>
          <a:bodyPr/>
          <a:lstStyle/>
          <a:p>
            <a:fld id="{609B0EB3-5640-4E9A-A8A8-DECF5888B4AF}"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b="1"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b="1"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CA" dirty="0" smtClean="0"/>
          </a:p>
        </p:txBody>
      </p:sp>
      <p:sp>
        <p:nvSpPr>
          <p:cNvPr id="19459" name="Slide Number Placeholder 3"/>
          <p:cNvSpPr>
            <a:spLocks noGrp="1"/>
          </p:cNvSpPr>
          <p:nvPr>
            <p:ph type="sldNum" sz="quarter" idx="5"/>
          </p:nvPr>
        </p:nvSpPr>
        <p:spPr>
          <a:noFill/>
        </p:spPr>
        <p:txBody>
          <a:bodyPr/>
          <a:lstStyle/>
          <a:p>
            <a:fld id="{609B0EB3-5640-4E9A-A8A8-DECF5888B4AF}" type="slidenum">
              <a:rPr lang="en-US" smtClean="0">
                <a:cs typeface="Arial" charset="0"/>
              </a:rPr>
              <a:pPr/>
              <a:t>3</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CA" dirty="0" smtClean="0"/>
          </a:p>
        </p:txBody>
      </p:sp>
      <p:sp>
        <p:nvSpPr>
          <p:cNvPr id="19459" name="Slide Number Placeholder 3"/>
          <p:cNvSpPr>
            <a:spLocks noGrp="1"/>
          </p:cNvSpPr>
          <p:nvPr>
            <p:ph type="sldNum" sz="quarter" idx="5"/>
          </p:nvPr>
        </p:nvSpPr>
        <p:spPr>
          <a:noFill/>
        </p:spPr>
        <p:txBody>
          <a:bodyPr/>
          <a:lstStyle/>
          <a:p>
            <a:fld id="{609B0EB3-5640-4E9A-A8A8-DECF5888B4AF}"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CA" dirty="0" smtClean="0"/>
          </a:p>
        </p:txBody>
      </p:sp>
      <p:sp>
        <p:nvSpPr>
          <p:cNvPr id="19459" name="Slide Number Placeholder 3"/>
          <p:cNvSpPr>
            <a:spLocks noGrp="1"/>
          </p:cNvSpPr>
          <p:nvPr>
            <p:ph type="sldNum" sz="quarter" idx="5"/>
          </p:nvPr>
        </p:nvSpPr>
        <p:spPr>
          <a:noFill/>
        </p:spPr>
        <p:txBody>
          <a:bodyPr/>
          <a:lstStyle/>
          <a:p>
            <a:fld id="{609B0EB3-5640-4E9A-A8A8-DECF5888B4AF}"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CA" dirty="0" smtClean="0"/>
          </a:p>
        </p:txBody>
      </p:sp>
      <p:sp>
        <p:nvSpPr>
          <p:cNvPr id="19459" name="Slide Number Placeholder 3"/>
          <p:cNvSpPr>
            <a:spLocks noGrp="1"/>
          </p:cNvSpPr>
          <p:nvPr>
            <p:ph type="sldNum" sz="quarter" idx="5"/>
          </p:nvPr>
        </p:nvSpPr>
        <p:spPr>
          <a:noFill/>
        </p:spPr>
        <p:txBody>
          <a:bodyPr/>
          <a:lstStyle/>
          <a:p>
            <a:fld id="{609B0EB3-5640-4E9A-A8A8-DECF5888B4AF}"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Char char="-"/>
              <a:tabLst/>
              <a:defRPr/>
            </a:pPr>
            <a:endParaRPr lang="en-CA" baseline="0" dirty="0" smtClean="0"/>
          </a:p>
        </p:txBody>
      </p:sp>
      <p:sp>
        <p:nvSpPr>
          <p:cNvPr id="4" name="Slide Number Placeholder 3"/>
          <p:cNvSpPr>
            <a:spLocks noGrp="1"/>
          </p:cNvSpPr>
          <p:nvPr>
            <p:ph type="sldNum" sz="quarter" idx="10"/>
          </p:nvPr>
        </p:nvSpPr>
        <p:spPr/>
        <p:txBody>
          <a:bodyPr/>
          <a:lstStyle/>
          <a:p>
            <a:pPr>
              <a:defRPr/>
            </a:pPr>
            <a:fld id="{EBE98D04-7C15-4B33-B250-9A812B4DD81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130425"/>
            <a:ext cx="7772400" cy="1470025"/>
          </a:xfrm>
        </p:spPr>
        <p:txBody>
          <a:bodyPr/>
          <a:lstStyle>
            <a:lvl1pPr>
              <a:defRPr sz="9600"/>
            </a:lvl1pPr>
          </a:lstStyle>
          <a:p>
            <a:r>
              <a:rPr lang="en-US" dirty="0"/>
              <a:t>Click to edit Master title style</a:t>
            </a:r>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Box 4"/>
          <p:cNvSpPr txBox="1"/>
          <p:nvPr userDrawn="1"/>
        </p:nvSpPr>
        <p:spPr bwMode="auto">
          <a:xfrm>
            <a:off x="8715404" y="6500834"/>
            <a:ext cx="571504" cy="369332"/>
          </a:xfrm>
          <a:prstGeom prst="rect">
            <a:avLst/>
          </a:prstGeom>
          <a:noFill/>
          <a:ln w="9525">
            <a:noFill/>
            <a:miter lim="800000"/>
            <a:headEnd/>
            <a:tailEnd/>
          </a:ln>
        </p:spPr>
        <p:txBody>
          <a:bodyPr wrap="square" rtlCol="0">
            <a:spAutoFit/>
          </a:bodyPr>
          <a:lstStyle/>
          <a:p>
            <a:pPr eaLnBrk="0" hangingPunct="0">
              <a:spcBef>
                <a:spcPct val="20000"/>
              </a:spcBef>
            </a:pPr>
            <a:fld id="{784A7488-A8A3-4F7E-BA02-F382A814ED91}" type="slidenum">
              <a:rPr lang="en-CA" sz="1800" kern="0" smtClean="0">
                <a:solidFill>
                  <a:schemeClr val="bg1"/>
                </a:solidFill>
                <a:latin typeface="Cambria" pitchFamily="18" charset="0"/>
                <a:cs typeface="Times New Roman" pitchFamily="18" charset="0"/>
              </a:rPr>
              <a:pPr eaLnBrk="0" hangingPunct="0">
                <a:spcBef>
                  <a:spcPct val="20000"/>
                </a:spcBef>
              </a:pPr>
              <a:t>‹#›</a:t>
            </a:fld>
            <a:endParaRPr lang="en-CA" sz="1800" kern="0" dirty="0" smtClean="0">
              <a:solidFill>
                <a:schemeClr val="bg1"/>
              </a:solidFill>
              <a:latin typeface="Cambria"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Cambria" pitchFamily="18" charset="0"/>
          <a:ea typeface="+mj-ea"/>
          <a:cs typeface="+mj-cs"/>
        </a:defRPr>
      </a:lvl1pPr>
      <a:lvl2pPr algn="ctr" rtl="0" eaLnBrk="0" fontAlgn="base" hangingPunct="0">
        <a:spcBef>
          <a:spcPct val="0"/>
        </a:spcBef>
        <a:spcAft>
          <a:spcPct val="0"/>
        </a:spcAft>
        <a:defRPr sz="4400">
          <a:solidFill>
            <a:schemeClr val="bg1"/>
          </a:solidFill>
          <a:latin typeface="Cambria" pitchFamily="18" charset="0"/>
        </a:defRPr>
      </a:lvl2pPr>
      <a:lvl3pPr algn="ctr" rtl="0" eaLnBrk="0" fontAlgn="base" hangingPunct="0">
        <a:spcBef>
          <a:spcPct val="0"/>
        </a:spcBef>
        <a:spcAft>
          <a:spcPct val="0"/>
        </a:spcAft>
        <a:defRPr sz="4400">
          <a:solidFill>
            <a:schemeClr val="bg1"/>
          </a:solidFill>
          <a:latin typeface="Cambria" pitchFamily="18" charset="0"/>
        </a:defRPr>
      </a:lvl3pPr>
      <a:lvl4pPr algn="ctr" rtl="0" eaLnBrk="0" fontAlgn="base" hangingPunct="0">
        <a:spcBef>
          <a:spcPct val="0"/>
        </a:spcBef>
        <a:spcAft>
          <a:spcPct val="0"/>
        </a:spcAft>
        <a:defRPr sz="4400">
          <a:solidFill>
            <a:schemeClr val="bg1"/>
          </a:solidFill>
          <a:latin typeface="Cambria" pitchFamily="18" charset="0"/>
        </a:defRPr>
      </a:lvl4pPr>
      <a:lvl5pPr algn="ctr" rtl="0" eaLnBrk="0" fontAlgn="base" hangingPunct="0">
        <a:spcBef>
          <a:spcPct val="0"/>
        </a:spcBef>
        <a:spcAft>
          <a:spcPct val="0"/>
        </a:spcAft>
        <a:defRPr sz="4400">
          <a:solidFill>
            <a:schemeClr val="bg1"/>
          </a:solidFill>
          <a:latin typeface="Cambria" pitchFamily="18"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Cambria"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mbria" pitchFamily="18" charset="0"/>
        </a:defRPr>
      </a:lvl2pPr>
      <a:lvl3pPr marL="1143000" indent="-228600" algn="l" rtl="0" eaLnBrk="0" fontAlgn="base" hangingPunct="0">
        <a:spcBef>
          <a:spcPct val="20000"/>
        </a:spcBef>
        <a:spcAft>
          <a:spcPct val="0"/>
        </a:spcAft>
        <a:buChar char="•"/>
        <a:defRPr sz="2400">
          <a:solidFill>
            <a:schemeClr val="bg1"/>
          </a:solidFill>
          <a:latin typeface="Cambria" pitchFamily="18" charset="0"/>
        </a:defRPr>
      </a:lvl3pPr>
      <a:lvl4pPr marL="1600200" indent="-228600" algn="l" rtl="0" eaLnBrk="0" fontAlgn="base" hangingPunct="0">
        <a:spcBef>
          <a:spcPct val="20000"/>
        </a:spcBef>
        <a:spcAft>
          <a:spcPct val="0"/>
        </a:spcAft>
        <a:buChar char="–"/>
        <a:defRPr sz="2000">
          <a:solidFill>
            <a:schemeClr val="bg1"/>
          </a:solidFill>
          <a:latin typeface="Cambria" pitchFamily="18" charset="0"/>
        </a:defRPr>
      </a:lvl4pPr>
      <a:lvl5pPr marL="2057400" indent="-228600" algn="l" rtl="0" eaLnBrk="0" fontAlgn="base" hangingPunct="0">
        <a:spcBef>
          <a:spcPct val="20000"/>
        </a:spcBef>
        <a:spcAft>
          <a:spcPct val="0"/>
        </a:spcAft>
        <a:buChar char="»"/>
        <a:defRPr sz="2000">
          <a:solidFill>
            <a:schemeClr val="bg1"/>
          </a:solidFill>
          <a:latin typeface="Cambria" pitchFamily="18" charset="0"/>
        </a:defRPr>
      </a:lvl5pPr>
      <a:lvl6pPr marL="2514600" indent="-228600" algn="l" rtl="0" fontAlgn="base">
        <a:spcBef>
          <a:spcPct val="20000"/>
        </a:spcBef>
        <a:spcAft>
          <a:spcPct val="0"/>
        </a:spcAft>
        <a:buChar char="»"/>
        <a:defRPr sz="2000" b="1">
          <a:solidFill>
            <a:schemeClr val="bg1"/>
          </a:solidFill>
          <a:latin typeface="+mn-lt"/>
        </a:defRPr>
      </a:lvl6pPr>
      <a:lvl7pPr marL="2971800" indent="-228600" algn="l" rtl="0" fontAlgn="base">
        <a:spcBef>
          <a:spcPct val="20000"/>
        </a:spcBef>
        <a:spcAft>
          <a:spcPct val="0"/>
        </a:spcAft>
        <a:buChar char="»"/>
        <a:defRPr sz="2000" b="1">
          <a:solidFill>
            <a:schemeClr val="bg1"/>
          </a:solidFill>
          <a:latin typeface="+mn-lt"/>
        </a:defRPr>
      </a:lvl7pPr>
      <a:lvl8pPr marL="3429000" indent="-228600" algn="l" rtl="0" fontAlgn="base">
        <a:spcBef>
          <a:spcPct val="20000"/>
        </a:spcBef>
        <a:spcAft>
          <a:spcPct val="0"/>
        </a:spcAft>
        <a:buChar char="»"/>
        <a:defRPr sz="2000" b="1">
          <a:solidFill>
            <a:schemeClr val="bg1"/>
          </a:solidFill>
          <a:latin typeface="+mn-lt"/>
        </a:defRPr>
      </a:lvl8pPr>
      <a:lvl9pPr marL="3886200" indent="-228600" algn="l" rtl="0" fontAlgn="base">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5.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gif"/></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gif"/><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07950" y="836613"/>
            <a:ext cx="8893175" cy="2879725"/>
          </a:xfrm>
        </p:spPr>
        <p:txBody>
          <a:bodyPr/>
          <a:lstStyle/>
          <a:p>
            <a:pPr eaLnBrk="1" hangingPunct="1"/>
            <a:r>
              <a:rPr lang="en-US" sz="5200" dirty="0" smtClean="0">
                <a:cs typeface="Times New Roman" pitchFamily="18" charset="0"/>
              </a:rPr>
              <a:t>Using Information Fragments to Answer the Questions Developers Ask</a:t>
            </a:r>
          </a:p>
        </p:txBody>
      </p:sp>
      <p:sp>
        <p:nvSpPr>
          <p:cNvPr id="16386" name="Rectangle 3"/>
          <p:cNvSpPr>
            <a:spLocks noGrp="1" noChangeArrowheads="1"/>
          </p:cNvSpPr>
          <p:nvPr>
            <p:ph type="subTitle" idx="1"/>
          </p:nvPr>
        </p:nvSpPr>
        <p:spPr>
          <a:xfrm>
            <a:off x="971550" y="4492625"/>
            <a:ext cx="7200900" cy="865188"/>
          </a:xfrm>
        </p:spPr>
        <p:txBody>
          <a:bodyPr/>
          <a:lstStyle/>
          <a:p>
            <a:pPr eaLnBrk="1" hangingPunct="1"/>
            <a:r>
              <a:rPr lang="en-US" smtClean="0">
                <a:cs typeface="Times New Roman" pitchFamily="18" charset="0"/>
              </a:rPr>
              <a:t>Thomas Fritz and Gail C. Murphy</a:t>
            </a:r>
          </a:p>
        </p:txBody>
      </p:sp>
      <p:sp>
        <p:nvSpPr>
          <p:cNvPr id="16387" name="Rectangle 6"/>
          <p:cNvSpPr>
            <a:spLocks noChangeArrowheads="1"/>
          </p:cNvSpPr>
          <p:nvPr/>
        </p:nvSpPr>
        <p:spPr bwMode="auto">
          <a:xfrm>
            <a:off x="971550" y="5229225"/>
            <a:ext cx="7200900" cy="1152525"/>
          </a:xfrm>
          <a:prstGeom prst="rect">
            <a:avLst/>
          </a:prstGeom>
          <a:noFill/>
          <a:ln w="9525">
            <a:noFill/>
            <a:miter lim="800000"/>
            <a:headEnd/>
            <a:tailEnd/>
          </a:ln>
        </p:spPr>
        <p:txBody>
          <a:bodyPr/>
          <a:lstStyle/>
          <a:p>
            <a:pPr algn="ctr">
              <a:spcBef>
                <a:spcPct val="20000"/>
              </a:spcBef>
            </a:pPr>
            <a:r>
              <a:rPr lang="en-US" sz="2400">
                <a:solidFill>
                  <a:schemeClr val="bg1"/>
                </a:solidFill>
                <a:latin typeface="Cambria" pitchFamily="18" charset="0"/>
                <a:cs typeface="Times New Roman" pitchFamily="18" charset="0"/>
              </a:rPr>
              <a:t>University of British Columbia</a:t>
            </a:r>
          </a:p>
        </p:txBody>
      </p:sp>
      <p:pic>
        <p:nvPicPr>
          <p:cNvPr id="16388" name="Picture 6"/>
          <p:cNvPicPr>
            <a:picLocks noChangeAspect="1" noChangeArrowheads="1"/>
          </p:cNvPicPr>
          <p:nvPr/>
        </p:nvPicPr>
        <p:blipFill>
          <a:blip r:embed="rId3" cstate="print"/>
          <a:srcRect/>
          <a:stretch>
            <a:fillRect/>
          </a:stretch>
        </p:blipFill>
        <p:spPr bwMode="auto">
          <a:xfrm>
            <a:off x="7572375" y="6215063"/>
            <a:ext cx="1435100" cy="5048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43998" cy="1143000"/>
          </a:xfrm>
          <a:noFill/>
        </p:spPr>
        <p:txBody>
          <a:bodyPr/>
          <a:lstStyle/>
          <a:p>
            <a:r>
              <a:rPr lang="en-CA" sz="4000" dirty="0" smtClean="0"/>
              <a:t>“What has my team been working on?”</a:t>
            </a:r>
            <a:endParaRPr lang="en-CA" sz="4000" dirty="0"/>
          </a:p>
        </p:txBody>
      </p:sp>
      <p:pic>
        <p:nvPicPr>
          <p:cNvPr id="174082" name="Picture 2"/>
          <p:cNvPicPr>
            <a:picLocks noChangeAspect="1" noChangeArrowheads="1"/>
          </p:cNvPicPr>
          <p:nvPr/>
        </p:nvPicPr>
        <p:blipFill>
          <a:blip r:embed="rId3" cstate="print"/>
          <a:srcRect/>
          <a:stretch>
            <a:fillRect/>
          </a:stretch>
        </p:blipFill>
        <p:spPr bwMode="auto">
          <a:xfrm>
            <a:off x="642910" y="2571744"/>
            <a:ext cx="4951373" cy="3571886"/>
          </a:xfrm>
          <a:prstGeom prst="rect">
            <a:avLst/>
          </a:prstGeom>
          <a:noFill/>
          <a:ln w="9525">
            <a:noFill/>
            <a:miter lim="800000"/>
            <a:headEnd/>
            <a:tailEnd/>
          </a:ln>
        </p:spPr>
      </p:pic>
      <p:pic>
        <p:nvPicPr>
          <p:cNvPr id="174084" name="Picture 4"/>
          <p:cNvPicPr>
            <a:picLocks noChangeAspect="1" noChangeArrowheads="1"/>
          </p:cNvPicPr>
          <p:nvPr/>
        </p:nvPicPr>
        <p:blipFill>
          <a:blip r:embed="rId4" cstate="print"/>
          <a:srcRect/>
          <a:stretch>
            <a:fillRect/>
          </a:stretch>
        </p:blipFill>
        <p:spPr bwMode="auto">
          <a:xfrm>
            <a:off x="642910" y="2571743"/>
            <a:ext cx="4977087" cy="3596400"/>
          </a:xfrm>
          <a:prstGeom prst="rect">
            <a:avLst/>
          </a:prstGeom>
          <a:noFill/>
          <a:ln w="9525">
            <a:noFill/>
            <a:miter lim="800000"/>
            <a:headEnd/>
            <a:tailEnd/>
          </a:ln>
        </p:spPr>
      </p:pic>
      <p:sp>
        <p:nvSpPr>
          <p:cNvPr id="8" name="Rectangle 7"/>
          <p:cNvSpPr/>
          <p:nvPr/>
        </p:nvSpPr>
        <p:spPr bwMode="auto">
          <a:xfrm>
            <a:off x="5072066" y="2714620"/>
            <a:ext cx="500066" cy="42862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13" name="Group 12"/>
          <p:cNvGrpSpPr/>
          <p:nvPr/>
        </p:nvGrpSpPr>
        <p:grpSpPr>
          <a:xfrm>
            <a:off x="6429388" y="3071810"/>
            <a:ext cx="2257411" cy="2151061"/>
            <a:chOff x="6572264" y="2420937"/>
            <a:chExt cx="2257411" cy="2151061"/>
          </a:xfrm>
        </p:grpSpPr>
        <p:grpSp>
          <p:nvGrpSpPr>
            <p:cNvPr id="12" name="Group 11"/>
            <p:cNvGrpSpPr/>
            <p:nvPr/>
          </p:nvGrpSpPr>
          <p:grpSpPr>
            <a:xfrm>
              <a:off x="7215206" y="2420937"/>
              <a:ext cx="1036642" cy="1008063"/>
              <a:chOff x="6572264" y="1857364"/>
              <a:chExt cx="1036642" cy="1008063"/>
            </a:xfrm>
          </p:grpSpPr>
          <p:pic>
            <p:nvPicPr>
              <p:cNvPr id="9" name="Picture 28" descr="developerTransp"/>
              <p:cNvPicPr>
                <a:picLocks noChangeAspect="1" noChangeArrowheads="1"/>
              </p:cNvPicPr>
              <p:nvPr/>
            </p:nvPicPr>
            <p:blipFill>
              <a:blip r:embed="rId5" cstate="print"/>
              <a:srcRect/>
              <a:stretch>
                <a:fillRect/>
              </a:stretch>
            </p:blipFill>
            <p:spPr bwMode="auto">
              <a:xfrm>
                <a:off x="7215206" y="1857364"/>
                <a:ext cx="393700" cy="1008063"/>
              </a:xfrm>
              <a:prstGeom prst="rect">
                <a:avLst/>
              </a:prstGeom>
              <a:noFill/>
            </p:spPr>
          </p:pic>
          <p:pic>
            <p:nvPicPr>
              <p:cNvPr id="10" name="Picture 28" descr="developerTransp"/>
              <p:cNvPicPr>
                <a:picLocks noChangeAspect="1" noChangeArrowheads="1"/>
              </p:cNvPicPr>
              <p:nvPr/>
            </p:nvPicPr>
            <p:blipFill>
              <a:blip r:embed="rId5" cstate="print"/>
              <a:srcRect/>
              <a:stretch>
                <a:fillRect/>
              </a:stretch>
            </p:blipFill>
            <p:spPr bwMode="auto">
              <a:xfrm>
                <a:off x="6892944" y="1857364"/>
                <a:ext cx="393700" cy="1008063"/>
              </a:xfrm>
              <a:prstGeom prst="rect">
                <a:avLst/>
              </a:prstGeom>
              <a:noFill/>
            </p:spPr>
          </p:pic>
          <p:pic>
            <p:nvPicPr>
              <p:cNvPr id="11" name="Picture 28" descr="developerTransp"/>
              <p:cNvPicPr>
                <a:picLocks noChangeAspect="1" noChangeArrowheads="1"/>
              </p:cNvPicPr>
              <p:nvPr/>
            </p:nvPicPr>
            <p:blipFill>
              <a:blip r:embed="rId5" cstate="print"/>
              <a:srcRect/>
              <a:stretch>
                <a:fillRect/>
              </a:stretch>
            </p:blipFill>
            <p:spPr bwMode="auto">
              <a:xfrm>
                <a:off x="6572264" y="1857364"/>
                <a:ext cx="393700" cy="1008063"/>
              </a:xfrm>
              <a:prstGeom prst="rect">
                <a:avLst/>
              </a:prstGeom>
              <a:noFill/>
            </p:spPr>
          </p:pic>
        </p:grpSp>
        <p:sp>
          <p:nvSpPr>
            <p:cNvPr id="6" name="Content Placeholder 2"/>
            <p:cNvSpPr txBox="1">
              <a:spLocks/>
            </p:cNvSpPr>
            <p:nvPr/>
          </p:nvSpPr>
          <p:spPr bwMode="auto">
            <a:xfrm>
              <a:off x="6572264" y="3357562"/>
              <a:ext cx="2257411" cy="1214436"/>
            </a:xfrm>
            <a:prstGeom prst="rect">
              <a:avLst/>
            </a:prstGeom>
            <a:noFill/>
            <a:ln w="9525">
              <a:noFill/>
              <a:miter lim="800000"/>
              <a:headEnd/>
              <a:tailEnd/>
            </a:ln>
          </p:spPr>
          <p:txBody>
            <a:bodyPr/>
            <a:lstStyle/>
            <a:p>
              <a:pPr algn="ctr" eaLnBrk="0" hangingPunct="0">
                <a:spcBef>
                  <a:spcPts val="0"/>
                </a:spcBef>
                <a:defRPr/>
              </a:pPr>
              <a:r>
                <a:rPr lang="en-CA" sz="3200" kern="0" dirty="0" smtClean="0">
                  <a:solidFill>
                    <a:srgbClr val="00CC00"/>
                  </a:solidFill>
                  <a:latin typeface="Cambria" pitchFamily="18" charset="0"/>
                  <a:cs typeface="Times New Roman" pitchFamily="18" charset="0"/>
                </a:rPr>
                <a:t>Team Fragment</a:t>
              </a:r>
              <a:endParaRPr lang="en-CA" sz="3200" kern="0" dirty="0">
                <a:solidFill>
                  <a:srgbClr val="00CC00"/>
                </a:solidFill>
                <a:latin typeface="Cambria" pitchFamily="18" charset="0"/>
                <a:cs typeface="Times New Roman" pitchFamily="18" charset="0"/>
              </a:endParaRPr>
            </a:p>
          </p:txBody>
        </p:sp>
      </p:grpSp>
      <p:pic>
        <p:nvPicPr>
          <p:cNvPr id="25601" name="Picture 1" descr="C:\Thomas\Research\Presentations\InfoFrags_ICSE10\mousePointer.gif"/>
          <p:cNvPicPr>
            <a:picLocks noChangeAspect="1" noChangeArrowheads="1"/>
          </p:cNvPicPr>
          <p:nvPr/>
        </p:nvPicPr>
        <p:blipFill>
          <a:blip r:embed="rId6" cstate="print"/>
          <a:srcRect/>
          <a:stretch>
            <a:fillRect/>
          </a:stretch>
        </p:blipFill>
        <p:spPr bwMode="auto">
          <a:xfrm>
            <a:off x="7572396" y="3714752"/>
            <a:ext cx="1000132" cy="1000132"/>
          </a:xfrm>
          <a:prstGeom prst="rect">
            <a:avLst/>
          </a:prstGeom>
          <a:noFill/>
        </p:spPr>
      </p:pic>
      <p:grpSp>
        <p:nvGrpSpPr>
          <p:cNvPr id="24" name="Group 23"/>
          <p:cNvGrpSpPr/>
          <p:nvPr/>
        </p:nvGrpSpPr>
        <p:grpSpPr>
          <a:xfrm>
            <a:off x="4000496" y="1928802"/>
            <a:ext cx="1643074" cy="1143008"/>
            <a:chOff x="4000496" y="1928802"/>
            <a:chExt cx="1643074" cy="1143008"/>
          </a:xfrm>
        </p:grpSpPr>
        <p:grpSp>
          <p:nvGrpSpPr>
            <p:cNvPr id="22" name="Group 21"/>
            <p:cNvGrpSpPr/>
            <p:nvPr/>
          </p:nvGrpSpPr>
          <p:grpSpPr>
            <a:xfrm>
              <a:off x="4000496" y="1928802"/>
              <a:ext cx="1643074" cy="1143008"/>
              <a:chOff x="4000496" y="1214422"/>
              <a:chExt cx="1643074" cy="1143008"/>
            </a:xfrm>
          </p:grpSpPr>
          <p:sp>
            <p:nvSpPr>
              <p:cNvPr id="16" name="Rectangle 15"/>
              <p:cNvSpPr/>
              <p:nvPr/>
            </p:nvSpPr>
            <p:spPr bwMode="auto">
              <a:xfrm>
                <a:off x="4000496" y="1214422"/>
                <a:ext cx="1643074"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21" name="Group 20"/>
              <p:cNvGrpSpPr/>
              <p:nvPr/>
            </p:nvGrpSpPr>
            <p:grpSpPr>
              <a:xfrm>
                <a:off x="4071934" y="1295384"/>
                <a:ext cx="1036642" cy="1008063"/>
                <a:chOff x="3286116" y="2652706"/>
                <a:chExt cx="1036642" cy="1008063"/>
              </a:xfrm>
            </p:grpSpPr>
            <p:pic>
              <p:nvPicPr>
                <p:cNvPr id="17" name="Picture 28" descr="developerTransp"/>
                <p:cNvPicPr>
                  <a:picLocks noChangeAspect="1" noChangeArrowheads="1"/>
                </p:cNvPicPr>
                <p:nvPr/>
              </p:nvPicPr>
              <p:blipFill>
                <a:blip r:embed="rId5" cstate="print"/>
                <a:srcRect/>
                <a:stretch>
                  <a:fillRect/>
                </a:stretch>
              </p:blipFill>
              <p:spPr bwMode="auto">
                <a:xfrm>
                  <a:off x="3929058" y="2652706"/>
                  <a:ext cx="393700" cy="1008063"/>
                </a:xfrm>
                <a:prstGeom prst="rect">
                  <a:avLst/>
                </a:prstGeom>
                <a:noFill/>
              </p:spPr>
            </p:pic>
            <p:pic>
              <p:nvPicPr>
                <p:cNvPr id="18" name="Picture 28" descr="developerTransp"/>
                <p:cNvPicPr>
                  <a:picLocks noChangeAspect="1" noChangeArrowheads="1"/>
                </p:cNvPicPr>
                <p:nvPr/>
              </p:nvPicPr>
              <p:blipFill>
                <a:blip r:embed="rId5" cstate="print"/>
                <a:srcRect/>
                <a:stretch>
                  <a:fillRect/>
                </a:stretch>
              </p:blipFill>
              <p:spPr bwMode="auto">
                <a:xfrm>
                  <a:off x="3606796" y="2652706"/>
                  <a:ext cx="393700" cy="1008063"/>
                </a:xfrm>
                <a:prstGeom prst="rect">
                  <a:avLst/>
                </a:prstGeom>
                <a:noFill/>
              </p:spPr>
            </p:pic>
            <p:pic>
              <p:nvPicPr>
                <p:cNvPr id="19" name="Picture 28" descr="developerTransp"/>
                <p:cNvPicPr>
                  <a:picLocks noChangeAspect="1" noChangeArrowheads="1"/>
                </p:cNvPicPr>
                <p:nvPr/>
              </p:nvPicPr>
              <p:blipFill>
                <a:blip r:embed="rId5" cstate="print"/>
                <a:srcRect/>
                <a:stretch>
                  <a:fillRect/>
                </a:stretch>
              </p:blipFill>
              <p:spPr bwMode="auto">
                <a:xfrm>
                  <a:off x="3286116" y="2652706"/>
                  <a:ext cx="393700" cy="1008063"/>
                </a:xfrm>
                <a:prstGeom prst="rect">
                  <a:avLst/>
                </a:prstGeom>
                <a:noFill/>
              </p:spPr>
            </p:pic>
          </p:grpSp>
          <p:sp>
            <p:nvSpPr>
              <p:cNvPr id="20" name="Flowchart: Merge 19"/>
              <p:cNvSpPr/>
              <p:nvPr/>
            </p:nvSpPr>
            <p:spPr bwMode="auto">
              <a:xfrm>
                <a:off x="5214942" y="171448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23" name="Rectangle 22"/>
            <p:cNvSpPr/>
            <p:nvPr/>
          </p:nvSpPr>
          <p:spPr bwMode="auto">
            <a:xfrm>
              <a:off x="4000496" y="1928802"/>
              <a:ext cx="1643074" cy="114300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grpSp>
        <p:nvGrpSpPr>
          <p:cNvPr id="26" name="Group 21"/>
          <p:cNvGrpSpPr/>
          <p:nvPr/>
        </p:nvGrpSpPr>
        <p:grpSpPr>
          <a:xfrm>
            <a:off x="4000496" y="1928802"/>
            <a:ext cx="1643074" cy="1143008"/>
            <a:chOff x="4000496" y="1214422"/>
            <a:chExt cx="1643074" cy="1143008"/>
          </a:xfrm>
        </p:grpSpPr>
        <p:sp>
          <p:nvSpPr>
            <p:cNvPr id="28" name="Rectangle 27"/>
            <p:cNvSpPr/>
            <p:nvPr/>
          </p:nvSpPr>
          <p:spPr bwMode="auto">
            <a:xfrm>
              <a:off x="4000496" y="1214422"/>
              <a:ext cx="1643074"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29" name="Group 20"/>
            <p:cNvGrpSpPr/>
            <p:nvPr/>
          </p:nvGrpSpPr>
          <p:grpSpPr>
            <a:xfrm>
              <a:off x="4071934" y="1295384"/>
              <a:ext cx="1036642" cy="1008063"/>
              <a:chOff x="3286116" y="2652706"/>
              <a:chExt cx="1036642" cy="1008063"/>
            </a:xfrm>
          </p:grpSpPr>
          <p:pic>
            <p:nvPicPr>
              <p:cNvPr id="31" name="Picture 28" descr="developerTransp"/>
              <p:cNvPicPr>
                <a:picLocks noChangeAspect="1" noChangeArrowheads="1"/>
              </p:cNvPicPr>
              <p:nvPr/>
            </p:nvPicPr>
            <p:blipFill>
              <a:blip r:embed="rId5" cstate="print"/>
              <a:srcRect/>
              <a:stretch>
                <a:fillRect/>
              </a:stretch>
            </p:blipFill>
            <p:spPr bwMode="auto">
              <a:xfrm>
                <a:off x="3929058" y="2652706"/>
                <a:ext cx="393700" cy="1008063"/>
              </a:xfrm>
              <a:prstGeom prst="rect">
                <a:avLst/>
              </a:prstGeom>
              <a:noFill/>
            </p:spPr>
          </p:pic>
          <p:pic>
            <p:nvPicPr>
              <p:cNvPr id="32" name="Picture 28" descr="developerTransp"/>
              <p:cNvPicPr>
                <a:picLocks noChangeAspect="1" noChangeArrowheads="1"/>
              </p:cNvPicPr>
              <p:nvPr/>
            </p:nvPicPr>
            <p:blipFill>
              <a:blip r:embed="rId5" cstate="print"/>
              <a:srcRect/>
              <a:stretch>
                <a:fillRect/>
              </a:stretch>
            </p:blipFill>
            <p:spPr bwMode="auto">
              <a:xfrm>
                <a:off x="3606796" y="2652706"/>
                <a:ext cx="393700" cy="1008063"/>
              </a:xfrm>
              <a:prstGeom prst="rect">
                <a:avLst/>
              </a:prstGeom>
              <a:noFill/>
            </p:spPr>
          </p:pic>
          <p:pic>
            <p:nvPicPr>
              <p:cNvPr id="33" name="Picture 28" descr="developerTransp"/>
              <p:cNvPicPr>
                <a:picLocks noChangeAspect="1" noChangeArrowheads="1"/>
              </p:cNvPicPr>
              <p:nvPr/>
            </p:nvPicPr>
            <p:blipFill>
              <a:blip r:embed="rId5" cstate="print"/>
              <a:srcRect/>
              <a:stretch>
                <a:fillRect/>
              </a:stretch>
            </p:blipFill>
            <p:spPr bwMode="auto">
              <a:xfrm>
                <a:off x="3286116" y="2652706"/>
                <a:ext cx="393700" cy="1008063"/>
              </a:xfrm>
              <a:prstGeom prst="rect">
                <a:avLst/>
              </a:prstGeom>
              <a:noFill/>
            </p:spPr>
          </p:pic>
        </p:grpSp>
        <p:sp>
          <p:nvSpPr>
            <p:cNvPr id="30" name="Flowchart: Merge 29"/>
            <p:cNvSpPr/>
            <p:nvPr/>
          </p:nvSpPr>
          <p:spPr bwMode="auto">
            <a:xfrm>
              <a:off x="5214942" y="171448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27" name="Rectangle 26"/>
          <p:cNvSpPr/>
          <p:nvPr/>
        </p:nvSpPr>
        <p:spPr bwMode="auto">
          <a:xfrm>
            <a:off x="4000496" y="1928802"/>
            <a:ext cx="1643074" cy="114300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2.5E-6 3.7037E-7 L -0.32656 0.00046 " pathEditMode="relative" rAng="0" ptsTypes="AA">
                                      <p:cBhvr>
                                        <p:cTn id="15" dur="2000" fill="hold"/>
                                        <p:tgtEl>
                                          <p:spTgt spid="13"/>
                                        </p:tgtEl>
                                        <p:attrNameLst>
                                          <p:attrName>ppt_x</p:attrName>
                                          <p:attrName>ppt_y</p:attrName>
                                        </p:attrNameLst>
                                      </p:cBhvr>
                                      <p:rCtr x="-163" y="0"/>
                                    </p:animMotion>
                                  </p:childTnLst>
                                </p:cTn>
                              </p:par>
                              <p:par>
                                <p:cTn id="16" presetID="35" presetClass="path" presetSubtype="0" accel="50000" decel="50000" fill="hold" nodeType="withEffect">
                                  <p:stCondLst>
                                    <p:cond delay="0"/>
                                  </p:stCondLst>
                                  <p:childTnLst>
                                    <p:animMotion origin="layout" path="M -2.5E-6 -3.33333E-6 L -0.31198 0.00093 " pathEditMode="relative" rAng="0" ptsTypes="AA">
                                      <p:cBhvr>
                                        <p:cTn id="17" dur="2000" fill="hold"/>
                                        <p:tgtEl>
                                          <p:spTgt spid="25601"/>
                                        </p:tgtEl>
                                        <p:attrNameLst>
                                          <p:attrName>ppt_x</p:attrName>
                                          <p:attrName>ppt_y</p:attrName>
                                        </p:attrNameLst>
                                      </p:cBhvr>
                                      <p:rCtr x="-156" y="0"/>
                                    </p:animMotion>
                                  </p:childTnLst>
                                </p:cTn>
                              </p:par>
                            </p:childTnLst>
                          </p:cTn>
                        </p:par>
                        <p:par>
                          <p:cTn id="18" fill="hold">
                            <p:stCondLst>
                              <p:cond delay="2500"/>
                            </p:stCondLst>
                            <p:childTnLst>
                              <p:par>
                                <p:cTn id="19" presetID="10" presetClass="exit" presetSubtype="0" fill="hold" nodeType="afterEffect">
                                  <p:stCondLst>
                                    <p:cond delay="1000"/>
                                  </p:stCondLst>
                                  <p:childTnLst>
                                    <p:animEffect transition="out" filter="fade">
                                      <p:cBhvr>
                                        <p:cTn id="20" dur="500"/>
                                        <p:tgtEl>
                                          <p:spTgt spid="25601"/>
                                        </p:tgtEl>
                                      </p:cBhvr>
                                    </p:animEffect>
                                    <p:set>
                                      <p:cBhvr>
                                        <p:cTn id="21" dur="1" fill="hold">
                                          <p:stCondLst>
                                            <p:cond delay="499"/>
                                          </p:stCondLst>
                                        </p:cTn>
                                        <p:tgtEl>
                                          <p:spTgt spid="2560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74084"/>
                                        </p:tgtEl>
                                        <p:attrNameLst>
                                          <p:attrName>style.visibility</p:attrName>
                                        </p:attrNameLst>
                                      </p:cBhvr>
                                      <p:to>
                                        <p:strVal val="visible"/>
                                      </p:to>
                                    </p:set>
                                    <p:animEffect transition="in" filter="fade">
                                      <p:cBhvr>
                                        <p:cTn id="27" dur="1000"/>
                                        <p:tgtEl>
                                          <p:spTgt spid="1740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23" presetClass="entr" presetSubtype="16" fill="hold" nodeType="after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1" presetClass="exit" presetSubtype="0" fill="hold" grpId="1" nodeType="after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200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43998" cy="1143000"/>
          </a:xfrm>
          <a:noFill/>
        </p:spPr>
        <p:txBody>
          <a:bodyPr/>
          <a:lstStyle/>
          <a:p>
            <a:r>
              <a:rPr lang="en-CA" sz="4000" dirty="0" smtClean="0"/>
              <a:t>“What has my team been working on?”</a:t>
            </a:r>
            <a:endParaRPr lang="en-CA" sz="4000" dirty="0"/>
          </a:p>
        </p:txBody>
      </p:sp>
      <p:pic>
        <p:nvPicPr>
          <p:cNvPr id="174084" name="Picture 4"/>
          <p:cNvPicPr>
            <a:picLocks noChangeAspect="1" noChangeArrowheads="1"/>
          </p:cNvPicPr>
          <p:nvPr/>
        </p:nvPicPr>
        <p:blipFill>
          <a:blip r:embed="rId3" cstate="print"/>
          <a:srcRect/>
          <a:stretch>
            <a:fillRect/>
          </a:stretch>
        </p:blipFill>
        <p:spPr bwMode="auto">
          <a:xfrm>
            <a:off x="642910" y="2571744"/>
            <a:ext cx="4966172" cy="3588513"/>
          </a:xfrm>
          <a:prstGeom prst="rect">
            <a:avLst/>
          </a:prstGeom>
          <a:noFill/>
          <a:ln w="9525">
            <a:noFill/>
            <a:miter lim="800000"/>
            <a:headEnd/>
            <a:tailEnd/>
          </a:ln>
        </p:spPr>
      </p:pic>
      <p:grpSp>
        <p:nvGrpSpPr>
          <p:cNvPr id="36" name="Group 35"/>
          <p:cNvGrpSpPr/>
          <p:nvPr/>
        </p:nvGrpSpPr>
        <p:grpSpPr>
          <a:xfrm>
            <a:off x="6429388" y="3071810"/>
            <a:ext cx="2257411" cy="2151061"/>
            <a:chOff x="6429388" y="3071810"/>
            <a:chExt cx="2257411" cy="2151061"/>
          </a:xfrm>
        </p:grpSpPr>
        <p:pic>
          <p:nvPicPr>
            <p:cNvPr id="34" name="Picture 46"/>
            <p:cNvPicPr>
              <a:picLocks noChangeAspect="1" noChangeArrowheads="1"/>
            </p:cNvPicPr>
            <p:nvPr/>
          </p:nvPicPr>
          <p:blipFill>
            <a:blip r:embed="rId4" cstate="print"/>
            <a:srcRect/>
            <a:stretch>
              <a:fillRect/>
            </a:stretch>
          </p:blipFill>
          <p:spPr bwMode="auto">
            <a:xfrm>
              <a:off x="7000892" y="3071810"/>
              <a:ext cx="860408" cy="928694"/>
            </a:xfrm>
            <a:prstGeom prst="rect">
              <a:avLst/>
            </a:prstGeom>
            <a:noFill/>
            <a:ln w="28575">
              <a:noFill/>
              <a:miter lim="800000"/>
              <a:headEnd/>
              <a:tailEnd/>
            </a:ln>
            <a:scene3d>
              <a:camera prst="orthographicFront">
                <a:rot lat="0" lon="10800000" rev="0"/>
              </a:camera>
              <a:lightRig rig="threePt" dir="t"/>
            </a:scene3d>
          </p:spPr>
        </p:pic>
        <p:sp>
          <p:nvSpPr>
            <p:cNvPr id="6" name="Content Placeholder 2"/>
            <p:cNvSpPr txBox="1">
              <a:spLocks/>
            </p:cNvSpPr>
            <p:nvPr/>
          </p:nvSpPr>
          <p:spPr bwMode="auto">
            <a:xfrm>
              <a:off x="6429388" y="4008435"/>
              <a:ext cx="2257411" cy="1214436"/>
            </a:xfrm>
            <a:prstGeom prst="rect">
              <a:avLst/>
            </a:prstGeom>
            <a:noFill/>
            <a:ln w="9525">
              <a:noFill/>
              <a:miter lim="800000"/>
              <a:headEnd/>
              <a:tailEnd/>
            </a:ln>
          </p:spPr>
          <p:txBody>
            <a:bodyPr/>
            <a:lstStyle/>
            <a:p>
              <a:pPr algn="ctr" eaLnBrk="0" hangingPunct="0">
                <a:spcBef>
                  <a:spcPts val="0"/>
                </a:spcBef>
                <a:defRPr/>
              </a:pPr>
              <a:r>
                <a:rPr lang="en-CA" sz="3200" kern="0" dirty="0" smtClean="0">
                  <a:solidFill>
                    <a:srgbClr val="00CC00"/>
                  </a:solidFill>
                  <a:latin typeface="Cambria" pitchFamily="18" charset="0"/>
                  <a:cs typeface="Times New Roman" pitchFamily="18" charset="0"/>
                </a:rPr>
                <a:t>Work Item Fragment</a:t>
              </a:r>
              <a:endParaRPr lang="en-CA" sz="3200" kern="0" dirty="0">
                <a:solidFill>
                  <a:srgbClr val="00CC00"/>
                </a:solidFill>
                <a:latin typeface="Cambria" pitchFamily="18" charset="0"/>
                <a:cs typeface="Times New Roman" pitchFamily="18" charset="0"/>
              </a:endParaRPr>
            </a:p>
          </p:txBody>
        </p:sp>
      </p:grpSp>
      <p:pic>
        <p:nvPicPr>
          <p:cNvPr id="25601" name="Picture 1" descr="C:\Thomas\Research\Presentations\InfoFrags_ICSE10\mousePointer.gif"/>
          <p:cNvPicPr>
            <a:picLocks noChangeAspect="1" noChangeArrowheads="1"/>
          </p:cNvPicPr>
          <p:nvPr/>
        </p:nvPicPr>
        <p:blipFill>
          <a:blip r:embed="rId5" cstate="print"/>
          <a:srcRect/>
          <a:stretch>
            <a:fillRect/>
          </a:stretch>
        </p:blipFill>
        <p:spPr bwMode="auto">
          <a:xfrm>
            <a:off x="7572396" y="3714752"/>
            <a:ext cx="1000132" cy="1000132"/>
          </a:xfrm>
          <a:prstGeom prst="rect">
            <a:avLst/>
          </a:prstGeom>
          <a:noFill/>
        </p:spPr>
      </p:pic>
      <p:grpSp>
        <p:nvGrpSpPr>
          <p:cNvPr id="13" name="Group 21"/>
          <p:cNvGrpSpPr/>
          <p:nvPr/>
        </p:nvGrpSpPr>
        <p:grpSpPr>
          <a:xfrm>
            <a:off x="4000496" y="1928802"/>
            <a:ext cx="1643074" cy="1143008"/>
            <a:chOff x="4000496" y="1214422"/>
            <a:chExt cx="1643074" cy="1143008"/>
          </a:xfrm>
        </p:grpSpPr>
        <p:sp>
          <p:nvSpPr>
            <p:cNvPr id="28" name="Rectangle 27"/>
            <p:cNvSpPr/>
            <p:nvPr/>
          </p:nvSpPr>
          <p:spPr bwMode="auto">
            <a:xfrm>
              <a:off x="4000496" y="1214422"/>
              <a:ext cx="1643074"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14" name="Group 20"/>
            <p:cNvGrpSpPr/>
            <p:nvPr/>
          </p:nvGrpSpPr>
          <p:grpSpPr>
            <a:xfrm>
              <a:off x="4071934" y="1295384"/>
              <a:ext cx="1036642" cy="1008063"/>
              <a:chOff x="3286116" y="2652706"/>
              <a:chExt cx="1036642" cy="1008063"/>
            </a:xfrm>
          </p:grpSpPr>
          <p:pic>
            <p:nvPicPr>
              <p:cNvPr id="31"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32"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33"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30" name="Flowchart: Merge 29"/>
            <p:cNvSpPr/>
            <p:nvPr/>
          </p:nvSpPr>
          <p:spPr bwMode="auto">
            <a:xfrm>
              <a:off x="5214942" y="171448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pic>
        <p:nvPicPr>
          <p:cNvPr id="37" name="Picture 2"/>
          <p:cNvPicPr>
            <a:picLocks noChangeAspect="1" noChangeArrowheads="1"/>
          </p:cNvPicPr>
          <p:nvPr/>
        </p:nvPicPr>
        <p:blipFill>
          <a:blip r:embed="rId7" cstate="print"/>
          <a:srcRect/>
          <a:stretch>
            <a:fillRect/>
          </a:stretch>
        </p:blipFill>
        <p:spPr bwMode="auto">
          <a:xfrm>
            <a:off x="642910" y="2571744"/>
            <a:ext cx="4929222" cy="3578189"/>
          </a:xfrm>
          <a:prstGeom prst="rect">
            <a:avLst/>
          </a:prstGeom>
          <a:noFill/>
          <a:ln w="9525">
            <a:noFill/>
            <a:miter lim="800000"/>
            <a:headEnd/>
            <a:tailEnd/>
          </a:ln>
        </p:spPr>
      </p:pic>
      <p:grpSp>
        <p:nvGrpSpPr>
          <p:cNvPr id="48" name="Group 47"/>
          <p:cNvGrpSpPr/>
          <p:nvPr/>
        </p:nvGrpSpPr>
        <p:grpSpPr>
          <a:xfrm>
            <a:off x="2714612" y="1928802"/>
            <a:ext cx="2928958" cy="1143008"/>
            <a:chOff x="2714612" y="1928802"/>
            <a:chExt cx="2928958" cy="1143008"/>
          </a:xfrm>
        </p:grpSpPr>
        <p:sp>
          <p:nvSpPr>
            <p:cNvPr id="38" name="Rectangle 37"/>
            <p:cNvSpPr/>
            <p:nvPr/>
          </p:nvSpPr>
          <p:spPr bwMode="auto">
            <a:xfrm>
              <a:off x="2714612" y="1928802"/>
              <a:ext cx="2928958"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41" name="Group 20"/>
            <p:cNvGrpSpPr/>
            <p:nvPr/>
          </p:nvGrpSpPr>
          <p:grpSpPr>
            <a:xfrm>
              <a:off x="2786050" y="2000240"/>
              <a:ext cx="1036642" cy="1008063"/>
              <a:chOff x="3286116" y="2652706"/>
              <a:chExt cx="1036642" cy="1008063"/>
            </a:xfrm>
          </p:grpSpPr>
          <p:pic>
            <p:nvPicPr>
              <p:cNvPr id="43"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44"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45"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42" name="Flowchart: Merge 41"/>
            <p:cNvSpPr/>
            <p:nvPr/>
          </p:nvSpPr>
          <p:spPr bwMode="auto">
            <a:xfrm>
              <a:off x="3929058" y="241934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46" name="Picture 46"/>
            <p:cNvPicPr>
              <a:picLocks noChangeAspect="1" noChangeArrowheads="1"/>
            </p:cNvPicPr>
            <p:nvPr/>
          </p:nvPicPr>
          <p:blipFill>
            <a:blip r:embed="rId4" cstate="print"/>
            <a:srcRect/>
            <a:stretch>
              <a:fillRect/>
            </a:stretch>
          </p:blipFill>
          <p:spPr bwMode="auto">
            <a:xfrm>
              <a:off x="4354534" y="2071678"/>
              <a:ext cx="860408" cy="928694"/>
            </a:xfrm>
            <a:prstGeom prst="rect">
              <a:avLst/>
            </a:prstGeom>
            <a:noFill/>
            <a:ln w="28575">
              <a:noFill/>
              <a:miter lim="800000"/>
              <a:headEnd/>
              <a:tailEnd/>
            </a:ln>
            <a:scene3d>
              <a:camera prst="orthographicFront">
                <a:rot lat="0" lon="10800000" rev="0"/>
              </a:camera>
              <a:lightRig rig="threePt" dir="t"/>
            </a:scene3d>
          </p:spPr>
        </p:pic>
        <p:sp>
          <p:nvSpPr>
            <p:cNvPr id="47" name="Flowchart: Merge 46"/>
            <p:cNvSpPr/>
            <p:nvPr/>
          </p:nvSpPr>
          <p:spPr bwMode="auto">
            <a:xfrm>
              <a:off x="5286380" y="24288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27" name="Rectangle 26"/>
          <p:cNvSpPr/>
          <p:nvPr/>
        </p:nvSpPr>
        <p:spPr bwMode="auto">
          <a:xfrm>
            <a:off x="2714612" y="1928802"/>
            <a:ext cx="2928958" cy="114300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2.5E-6 3.7037E-7 L -0.32656 0.00046 " pathEditMode="relative" rAng="0" ptsTypes="AA">
                                      <p:cBhvr>
                                        <p:cTn id="15" dur="2000" fill="hold"/>
                                        <p:tgtEl>
                                          <p:spTgt spid="36"/>
                                        </p:tgtEl>
                                        <p:attrNameLst>
                                          <p:attrName>ppt_x</p:attrName>
                                          <p:attrName>ppt_y</p:attrName>
                                        </p:attrNameLst>
                                      </p:cBhvr>
                                      <p:rCtr x="-163" y="0"/>
                                    </p:animMotion>
                                  </p:childTnLst>
                                </p:cTn>
                              </p:par>
                              <p:par>
                                <p:cTn id="16" presetID="35" presetClass="path" presetSubtype="0" accel="50000" decel="50000" fill="hold" nodeType="withEffect">
                                  <p:stCondLst>
                                    <p:cond delay="0"/>
                                  </p:stCondLst>
                                  <p:childTnLst>
                                    <p:animMotion origin="layout" path="M -2.5E-6 -3.33333E-6 L -0.3276 0.00093 " pathEditMode="relative" rAng="0" ptsTypes="AA">
                                      <p:cBhvr>
                                        <p:cTn id="17" dur="2000" fill="hold"/>
                                        <p:tgtEl>
                                          <p:spTgt spid="25601"/>
                                        </p:tgtEl>
                                        <p:attrNameLst>
                                          <p:attrName>ppt_x</p:attrName>
                                          <p:attrName>ppt_y</p:attrName>
                                        </p:attrNameLst>
                                      </p:cBhvr>
                                      <p:rCtr x="-164" y="0"/>
                                    </p:animMotion>
                                  </p:childTnLst>
                                </p:cTn>
                              </p:par>
                            </p:childTnLst>
                          </p:cTn>
                        </p:par>
                        <p:par>
                          <p:cTn id="18" fill="hold">
                            <p:stCondLst>
                              <p:cond delay="2500"/>
                            </p:stCondLst>
                            <p:childTnLst>
                              <p:par>
                                <p:cTn id="19" presetID="10" presetClass="exit" presetSubtype="0" fill="hold" nodeType="afterEffect">
                                  <p:stCondLst>
                                    <p:cond delay="1000"/>
                                  </p:stCondLst>
                                  <p:childTnLst>
                                    <p:animEffect transition="out" filter="fade">
                                      <p:cBhvr>
                                        <p:cTn id="20" dur="500"/>
                                        <p:tgtEl>
                                          <p:spTgt spid="25601"/>
                                        </p:tgtEl>
                                      </p:cBhvr>
                                    </p:animEffect>
                                    <p:set>
                                      <p:cBhvr>
                                        <p:cTn id="21" dur="1" fill="hold">
                                          <p:stCondLst>
                                            <p:cond delay="499"/>
                                          </p:stCondLst>
                                        </p:cTn>
                                        <p:tgtEl>
                                          <p:spTgt spid="2560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par>
                          <p:cTn id="33" fill="hold">
                            <p:stCondLst>
                              <p:cond delay="2000"/>
                            </p:stCondLst>
                            <p:childTnLst>
                              <p:par>
                                <p:cTn id="34" presetID="10" presetClass="exit" presetSubtype="0" fill="hold" grpId="1" nodeType="afterEffect">
                                  <p:stCondLst>
                                    <p:cond delay="1000"/>
                                  </p:stCondLst>
                                  <p:childTnLst>
                                    <p:animEffect transition="out" filter="fade">
                                      <p:cBhvr>
                                        <p:cTn id="35" dur="1000"/>
                                        <p:tgtEl>
                                          <p:spTgt spid="27"/>
                                        </p:tgtEl>
                                      </p:cBhvr>
                                    </p:animEffect>
                                    <p:set>
                                      <p:cBhvr>
                                        <p:cTn id="36"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3" cstate="print"/>
          <a:srcRect/>
          <a:stretch>
            <a:fillRect/>
          </a:stretch>
        </p:blipFill>
        <p:spPr bwMode="auto">
          <a:xfrm>
            <a:off x="642910" y="2565455"/>
            <a:ext cx="4929222" cy="3578189"/>
          </a:xfrm>
          <a:prstGeom prst="rect">
            <a:avLst/>
          </a:prstGeom>
          <a:noFill/>
          <a:ln w="9525">
            <a:noFill/>
            <a:miter lim="800000"/>
            <a:headEnd/>
            <a:tailEnd/>
          </a:ln>
        </p:spPr>
      </p:pic>
      <p:sp>
        <p:nvSpPr>
          <p:cNvPr id="2" name="Title 1"/>
          <p:cNvSpPr>
            <a:spLocks noGrp="1"/>
          </p:cNvSpPr>
          <p:nvPr>
            <p:ph type="title"/>
          </p:nvPr>
        </p:nvSpPr>
        <p:spPr>
          <a:xfrm>
            <a:off x="285720" y="285728"/>
            <a:ext cx="8643998" cy="1143000"/>
          </a:xfrm>
          <a:noFill/>
        </p:spPr>
        <p:txBody>
          <a:bodyPr/>
          <a:lstStyle/>
          <a:p>
            <a:r>
              <a:rPr lang="en-CA" sz="4000" dirty="0" smtClean="0"/>
              <a:t>“What has my team been working on?”</a:t>
            </a:r>
            <a:endParaRPr lang="en-CA" sz="4000" dirty="0"/>
          </a:p>
        </p:txBody>
      </p:sp>
      <p:grpSp>
        <p:nvGrpSpPr>
          <p:cNvPr id="29" name="Group 28"/>
          <p:cNvGrpSpPr/>
          <p:nvPr/>
        </p:nvGrpSpPr>
        <p:grpSpPr>
          <a:xfrm>
            <a:off x="6429388" y="3209929"/>
            <a:ext cx="2257411" cy="2012942"/>
            <a:chOff x="6429388" y="3209929"/>
            <a:chExt cx="2257411" cy="2012942"/>
          </a:xfrm>
        </p:grpSpPr>
        <p:pic>
          <p:nvPicPr>
            <p:cNvPr id="59395" name="Picture 3" descr="C:\Thomas\Research\Presentations\InfoFrags_ICSE10\changeset2.gif"/>
            <p:cNvPicPr>
              <a:picLocks noChangeAspect="1" noChangeArrowheads="1"/>
            </p:cNvPicPr>
            <p:nvPr/>
          </p:nvPicPr>
          <p:blipFill>
            <a:blip r:embed="rId4" cstate="print"/>
            <a:srcRect/>
            <a:stretch>
              <a:fillRect/>
            </a:stretch>
          </p:blipFill>
          <p:spPr bwMode="auto">
            <a:xfrm>
              <a:off x="7010425" y="3209929"/>
              <a:ext cx="1133475" cy="790575"/>
            </a:xfrm>
            <a:prstGeom prst="rect">
              <a:avLst/>
            </a:prstGeom>
            <a:noFill/>
          </p:spPr>
        </p:pic>
        <p:sp>
          <p:nvSpPr>
            <p:cNvPr id="6" name="Content Placeholder 2"/>
            <p:cNvSpPr txBox="1">
              <a:spLocks/>
            </p:cNvSpPr>
            <p:nvPr/>
          </p:nvSpPr>
          <p:spPr bwMode="auto">
            <a:xfrm>
              <a:off x="6429388" y="4008435"/>
              <a:ext cx="2257411" cy="1214436"/>
            </a:xfrm>
            <a:prstGeom prst="rect">
              <a:avLst/>
            </a:prstGeom>
            <a:noFill/>
            <a:ln w="9525">
              <a:noFill/>
              <a:miter lim="800000"/>
              <a:headEnd/>
              <a:tailEnd/>
            </a:ln>
          </p:spPr>
          <p:txBody>
            <a:bodyPr/>
            <a:lstStyle/>
            <a:p>
              <a:pPr algn="ctr" eaLnBrk="0" hangingPunct="0">
                <a:spcBef>
                  <a:spcPts val="0"/>
                </a:spcBef>
                <a:defRPr/>
              </a:pPr>
              <a:r>
                <a:rPr lang="en-CA" sz="3200" kern="0" dirty="0" smtClean="0">
                  <a:solidFill>
                    <a:srgbClr val="00CC00"/>
                  </a:solidFill>
                  <a:latin typeface="Cambria" pitchFamily="18" charset="0"/>
                  <a:cs typeface="Times New Roman" pitchFamily="18" charset="0"/>
                </a:rPr>
                <a:t>Change Set Fragment</a:t>
              </a:r>
              <a:endParaRPr lang="en-CA" sz="3200" kern="0" dirty="0">
                <a:solidFill>
                  <a:srgbClr val="00CC00"/>
                </a:solidFill>
                <a:latin typeface="Cambria" pitchFamily="18" charset="0"/>
                <a:cs typeface="Times New Roman" pitchFamily="18" charset="0"/>
              </a:endParaRPr>
            </a:p>
          </p:txBody>
        </p:sp>
      </p:grpSp>
      <p:pic>
        <p:nvPicPr>
          <p:cNvPr id="25601" name="Picture 1" descr="C:\Thomas\Research\Presentations\InfoFrags_ICSE10\mousePointer.gif"/>
          <p:cNvPicPr>
            <a:picLocks noChangeAspect="1" noChangeArrowheads="1"/>
          </p:cNvPicPr>
          <p:nvPr/>
        </p:nvPicPr>
        <p:blipFill>
          <a:blip r:embed="rId5" cstate="print"/>
          <a:srcRect/>
          <a:stretch>
            <a:fillRect/>
          </a:stretch>
        </p:blipFill>
        <p:spPr bwMode="auto">
          <a:xfrm>
            <a:off x="7572396" y="3714752"/>
            <a:ext cx="1000132" cy="1000132"/>
          </a:xfrm>
          <a:prstGeom prst="rect">
            <a:avLst/>
          </a:prstGeom>
          <a:noFill/>
        </p:spPr>
      </p:pic>
      <p:grpSp>
        <p:nvGrpSpPr>
          <p:cNvPr id="7" name="Group 47"/>
          <p:cNvGrpSpPr/>
          <p:nvPr/>
        </p:nvGrpSpPr>
        <p:grpSpPr>
          <a:xfrm>
            <a:off x="2714612" y="1928802"/>
            <a:ext cx="2928958" cy="1143008"/>
            <a:chOff x="2714612" y="1928802"/>
            <a:chExt cx="2928958" cy="1143008"/>
          </a:xfrm>
        </p:grpSpPr>
        <p:sp>
          <p:nvSpPr>
            <p:cNvPr id="38" name="Rectangle 37"/>
            <p:cNvSpPr/>
            <p:nvPr/>
          </p:nvSpPr>
          <p:spPr bwMode="auto">
            <a:xfrm>
              <a:off x="2714612" y="1928802"/>
              <a:ext cx="2928958"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8" name="Group 20"/>
            <p:cNvGrpSpPr/>
            <p:nvPr/>
          </p:nvGrpSpPr>
          <p:grpSpPr>
            <a:xfrm>
              <a:off x="2786050" y="2000240"/>
              <a:ext cx="1036642" cy="1008063"/>
              <a:chOff x="3286116" y="2652706"/>
              <a:chExt cx="1036642" cy="1008063"/>
            </a:xfrm>
          </p:grpSpPr>
          <p:pic>
            <p:nvPicPr>
              <p:cNvPr id="43"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44"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45"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42" name="Flowchart: Merge 41"/>
            <p:cNvSpPr/>
            <p:nvPr/>
          </p:nvSpPr>
          <p:spPr bwMode="auto">
            <a:xfrm>
              <a:off x="3929058" y="241934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46" name="Picture 46"/>
            <p:cNvPicPr>
              <a:picLocks noChangeAspect="1" noChangeArrowheads="1"/>
            </p:cNvPicPr>
            <p:nvPr/>
          </p:nvPicPr>
          <p:blipFill>
            <a:blip r:embed="rId7" cstate="print"/>
            <a:srcRect/>
            <a:stretch>
              <a:fillRect/>
            </a:stretch>
          </p:blipFill>
          <p:spPr bwMode="auto">
            <a:xfrm>
              <a:off x="4354534" y="2071678"/>
              <a:ext cx="860408" cy="928694"/>
            </a:xfrm>
            <a:prstGeom prst="rect">
              <a:avLst/>
            </a:prstGeom>
            <a:noFill/>
            <a:ln w="28575">
              <a:noFill/>
              <a:miter lim="800000"/>
              <a:headEnd/>
              <a:tailEnd/>
            </a:ln>
            <a:scene3d>
              <a:camera prst="orthographicFront">
                <a:rot lat="0" lon="10800000" rev="0"/>
              </a:camera>
              <a:lightRig rig="threePt" dir="t"/>
            </a:scene3d>
          </p:spPr>
        </p:pic>
        <p:sp>
          <p:nvSpPr>
            <p:cNvPr id="47" name="Flowchart: Merge 46"/>
            <p:cNvSpPr/>
            <p:nvPr/>
          </p:nvSpPr>
          <p:spPr bwMode="auto">
            <a:xfrm>
              <a:off x="5286380" y="24288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pic>
        <p:nvPicPr>
          <p:cNvPr id="35" name="Picture 2"/>
          <p:cNvPicPr>
            <a:picLocks noChangeAspect="1" noChangeArrowheads="1"/>
          </p:cNvPicPr>
          <p:nvPr/>
        </p:nvPicPr>
        <p:blipFill>
          <a:blip r:embed="rId8" cstate="print"/>
          <a:srcRect/>
          <a:stretch>
            <a:fillRect/>
          </a:stretch>
        </p:blipFill>
        <p:spPr bwMode="auto">
          <a:xfrm>
            <a:off x="630277" y="2571744"/>
            <a:ext cx="4941855" cy="3581411"/>
          </a:xfrm>
          <a:prstGeom prst="rect">
            <a:avLst/>
          </a:prstGeom>
          <a:noFill/>
          <a:ln w="9525">
            <a:noFill/>
            <a:miter lim="800000"/>
            <a:headEnd/>
            <a:tailEnd/>
          </a:ln>
        </p:spPr>
      </p:pic>
      <p:grpSp>
        <p:nvGrpSpPr>
          <p:cNvPr id="55" name="Group 54"/>
          <p:cNvGrpSpPr/>
          <p:nvPr/>
        </p:nvGrpSpPr>
        <p:grpSpPr>
          <a:xfrm>
            <a:off x="1285852" y="1928802"/>
            <a:ext cx="4357718" cy="1143008"/>
            <a:chOff x="3714744" y="5214950"/>
            <a:chExt cx="4357718" cy="1143008"/>
          </a:xfrm>
        </p:grpSpPr>
        <p:sp>
          <p:nvSpPr>
            <p:cNvPr id="39" name="Rectangle 38"/>
            <p:cNvSpPr/>
            <p:nvPr/>
          </p:nvSpPr>
          <p:spPr bwMode="auto">
            <a:xfrm>
              <a:off x="3714744" y="5214950"/>
              <a:ext cx="4357718"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40" name="Group 20"/>
            <p:cNvGrpSpPr/>
            <p:nvPr/>
          </p:nvGrpSpPr>
          <p:grpSpPr>
            <a:xfrm>
              <a:off x="3786182" y="5286388"/>
              <a:ext cx="1036642" cy="1008063"/>
              <a:chOff x="3286116" y="2652706"/>
              <a:chExt cx="1036642" cy="1008063"/>
            </a:xfrm>
          </p:grpSpPr>
          <p:pic>
            <p:nvPicPr>
              <p:cNvPr id="50"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51"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52"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41" name="Flowchart: Merge 40"/>
            <p:cNvSpPr/>
            <p:nvPr/>
          </p:nvSpPr>
          <p:spPr bwMode="auto">
            <a:xfrm>
              <a:off x="4929190" y="5705492"/>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48" name="Picture 46"/>
            <p:cNvPicPr>
              <a:picLocks noChangeAspect="1" noChangeArrowheads="1"/>
            </p:cNvPicPr>
            <p:nvPr/>
          </p:nvPicPr>
          <p:blipFill>
            <a:blip r:embed="rId7" cstate="print"/>
            <a:srcRect/>
            <a:stretch>
              <a:fillRect/>
            </a:stretch>
          </p:blipFill>
          <p:spPr bwMode="auto">
            <a:xfrm>
              <a:off x="5354666" y="5357826"/>
              <a:ext cx="860408" cy="928694"/>
            </a:xfrm>
            <a:prstGeom prst="rect">
              <a:avLst/>
            </a:prstGeom>
            <a:noFill/>
            <a:ln w="28575">
              <a:noFill/>
              <a:miter lim="800000"/>
              <a:headEnd/>
              <a:tailEnd/>
            </a:ln>
            <a:scene3d>
              <a:camera prst="orthographicFront">
                <a:rot lat="0" lon="10800000" rev="0"/>
              </a:camera>
              <a:lightRig rig="threePt" dir="t"/>
            </a:scene3d>
          </p:spPr>
        </p:pic>
        <p:sp>
          <p:nvSpPr>
            <p:cNvPr id="49" name="Flowchart: Merge 48"/>
            <p:cNvSpPr/>
            <p:nvPr/>
          </p:nvSpPr>
          <p:spPr bwMode="auto">
            <a:xfrm>
              <a:off x="6286512" y="571501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53" name="Picture 3" descr="C:\Thomas\Research\Presentations\InfoFrags_ICSE10\changeset2.gif"/>
            <p:cNvPicPr>
              <a:picLocks noChangeAspect="1" noChangeArrowheads="1"/>
            </p:cNvPicPr>
            <p:nvPr/>
          </p:nvPicPr>
          <p:blipFill>
            <a:blip r:embed="rId4" cstate="print"/>
            <a:srcRect/>
            <a:stretch>
              <a:fillRect/>
            </a:stretch>
          </p:blipFill>
          <p:spPr bwMode="auto">
            <a:xfrm>
              <a:off x="6572264" y="5357826"/>
              <a:ext cx="1133475" cy="790575"/>
            </a:xfrm>
            <a:prstGeom prst="rect">
              <a:avLst/>
            </a:prstGeom>
            <a:noFill/>
          </p:spPr>
        </p:pic>
        <p:sp>
          <p:nvSpPr>
            <p:cNvPr id="54" name="Flowchart: Merge 53"/>
            <p:cNvSpPr/>
            <p:nvPr/>
          </p:nvSpPr>
          <p:spPr bwMode="auto">
            <a:xfrm>
              <a:off x="7643834" y="571501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27" name="Rectangle 26"/>
          <p:cNvSpPr/>
          <p:nvPr/>
        </p:nvSpPr>
        <p:spPr bwMode="auto">
          <a:xfrm>
            <a:off x="1285852" y="1928802"/>
            <a:ext cx="4357718" cy="114300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2.5E-6 -4.81481E-6 L -0.33437 0.0007 " pathEditMode="relative" rAng="0" ptsTypes="AA">
                                      <p:cBhvr>
                                        <p:cTn id="15" dur="2000" fill="hold"/>
                                        <p:tgtEl>
                                          <p:spTgt spid="29"/>
                                        </p:tgtEl>
                                        <p:attrNameLst>
                                          <p:attrName>ppt_x</p:attrName>
                                          <p:attrName>ppt_y</p:attrName>
                                        </p:attrNameLst>
                                      </p:cBhvr>
                                      <p:rCtr x="-167" y="0"/>
                                    </p:animMotion>
                                  </p:childTnLst>
                                </p:cTn>
                              </p:par>
                              <p:par>
                                <p:cTn id="16" presetID="35" presetClass="path" presetSubtype="0" accel="50000" decel="50000" fill="hold" nodeType="withEffect">
                                  <p:stCondLst>
                                    <p:cond delay="0"/>
                                  </p:stCondLst>
                                  <p:childTnLst>
                                    <p:animMotion origin="layout" path="M -2.5E-6 -3.33333E-6 L -0.3276 0.00093 " pathEditMode="relative" rAng="0" ptsTypes="AA">
                                      <p:cBhvr>
                                        <p:cTn id="17" dur="2000" fill="hold"/>
                                        <p:tgtEl>
                                          <p:spTgt spid="25601"/>
                                        </p:tgtEl>
                                        <p:attrNameLst>
                                          <p:attrName>ppt_x</p:attrName>
                                          <p:attrName>ppt_y</p:attrName>
                                        </p:attrNameLst>
                                      </p:cBhvr>
                                      <p:rCtr x="-164" y="0"/>
                                    </p:animMotion>
                                  </p:childTnLst>
                                </p:cTn>
                              </p:par>
                            </p:childTnLst>
                          </p:cTn>
                        </p:par>
                        <p:par>
                          <p:cTn id="18" fill="hold">
                            <p:stCondLst>
                              <p:cond delay="2500"/>
                            </p:stCondLst>
                            <p:childTnLst>
                              <p:par>
                                <p:cTn id="19" presetID="10" presetClass="exit" presetSubtype="0" fill="hold" nodeType="afterEffect">
                                  <p:stCondLst>
                                    <p:cond delay="1000"/>
                                  </p:stCondLst>
                                  <p:childTnLst>
                                    <p:animEffect transition="out" filter="fade">
                                      <p:cBhvr>
                                        <p:cTn id="20" dur="500"/>
                                        <p:tgtEl>
                                          <p:spTgt spid="25601"/>
                                        </p:tgtEl>
                                      </p:cBhvr>
                                    </p:animEffect>
                                    <p:set>
                                      <p:cBhvr>
                                        <p:cTn id="21" dur="1" fill="hold">
                                          <p:stCondLst>
                                            <p:cond delay="499"/>
                                          </p:stCondLst>
                                        </p:cTn>
                                        <p:tgtEl>
                                          <p:spTgt spid="2560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par>
                          <p:cTn id="33" fill="hold">
                            <p:stCondLst>
                              <p:cond delay="2000"/>
                            </p:stCondLst>
                            <p:childTnLst>
                              <p:par>
                                <p:cTn id="34" presetID="10" presetClass="exit" presetSubtype="0" fill="hold" grpId="1" nodeType="afterEffect">
                                  <p:stCondLst>
                                    <p:cond delay="2000"/>
                                  </p:stCondLst>
                                  <p:childTnLst>
                                    <p:animEffect transition="out" filter="fade">
                                      <p:cBhvr>
                                        <p:cTn id="35" dur="1000"/>
                                        <p:tgtEl>
                                          <p:spTgt spid="27"/>
                                        </p:tgtEl>
                                      </p:cBhvr>
                                    </p:animEffect>
                                    <p:set>
                                      <p:cBhvr>
                                        <p:cTn id="36"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a:off x="630277" y="2571744"/>
            <a:ext cx="4941855" cy="3581411"/>
          </a:xfrm>
          <a:prstGeom prst="rect">
            <a:avLst/>
          </a:prstGeom>
          <a:noFill/>
          <a:ln w="9525">
            <a:noFill/>
            <a:miter lim="800000"/>
            <a:headEnd/>
            <a:tailEnd/>
          </a:ln>
        </p:spPr>
      </p:pic>
      <p:sp>
        <p:nvSpPr>
          <p:cNvPr id="2" name="Title 1"/>
          <p:cNvSpPr>
            <a:spLocks noGrp="1"/>
          </p:cNvSpPr>
          <p:nvPr>
            <p:ph type="title"/>
          </p:nvPr>
        </p:nvSpPr>
        <p:spPr>
          <a:xfrm>
            <a:off x="285720" y="285728"/>
            <a:ext cx="8643998" cy="1143000"/>
          </a:xfrm>
          <a:noFill/>
        </p:spPr>
        <p:txBody>
          <a:bodyPr/>
          <a:lstStyle/>
          <a:p>
            <a:r>
              <a:rPr lang="en-CA" sz="4000" dirty="0" smtClean="0"/>
              <a:t>“What has my team been working on?”</a:t>
            </a:r>
            <a:endParaRPr lang="en-CA" sz="4000" dirty="0"/>
          </a:p>
        </p:txBody>
      </p:sp>
      <p:grpSp>
        <p:nvGrpSpPr>
          <p:cNvPr id="32" name="Group 31"/>
          <p:cNvGrpSpPr/>
          <p:nvPr/>
        </p:nvGrpSpPr>
        <p:grpSpPr>
          <a:xfrm>
            <a:off x="6429388" y="3000372"/>
            <a:ext cx="2357454" cy="2222499"/>
            <a:chOff x="6429388" y="3000372"/>
            <a:chExt cx="2357454" cy="2222499"/>
          </a:xfrm>
        </p:grpSpPr>
        <p:pic>
          <p:nvPicPr>
            <p:cNvPr id="30" name="Picture 41" descr="class5"/>
            <p:cNvPicPr>
              <a:picLocks noChangeAspect="1" noChangeArrowheads="1"/>
            </p:cNvPicPr>
            <p:nvPr/>
          </p:nvPicPr>
          <p:blipFill>
            <a:blip r:embed="rId4" cstate="print"/>
            <a:srcRect/>
            <a:stretch>
              <a:fillRect/>
            </a:stretch>
          </p:blipFill>
          <p:spPr bwMode="auto">
            <a:xfrm>
              <a:off x="6929454" y="3000372"/>
              <a:ext cx="1143008" cy="1074882"/>
            </a:xfrm>
            <a:prstGeom prst="rect">
              <a:avLst/>
            </a:prstGeom>
            <a:noFill/>
            <a:ln w="9525">
              <a:noFill/>
              <a:miter lim="800000"/>
              <a:headEnd/>
              <a:tailEnd/>
            </a:ln>
          </p:spPr>
        </p:pic>
        <p:sp>
          <p:nvSpPr>
            <p:cNvPr id="6" name="Content Placeholder 2"/>
            <p:cNvSpPr txBox="1">
              <a:spLocks/>
            </p:cNvSpPr>
            <p:nvPr/>
          </p:nvSpPr>
          <p:spPr bwMode="auto">
            <a:xfrm>
              <a:off x="6429388" y="4008435"/>
              <a:ext cx="2357454" cy="1214436"/>
            </a:xfrm>
            <a:prstGeom prst="rect">
              <a:avLst/>
            </a:prstGeom>
            <a:noFill/>
            <a:ln w="9525">
              <a:noFill/>
              <a:miter lim="800000"/>
              <a:headEnd/>
              <a:tailEnd/>
            </a:ln>
          </p:spPr>
          <p:txBody>
            <a:bodyPr/>
            <a:lstStyle/>
            <a:p>
              <a:pPr algn="ctr" eaLnBrk="0" hangingPunct="0">
                <a:spcBef>
                  <a:spcPts val="0"/>
                </a:spcBef>
                <a:defRPr/>
              </a:pPr>
              <a:r>
                <a:rPr lang="en-CA" sz="3200" kern="0" dirty="0" smtClean="0">
                  <a:solidFill>
                    <a:srgbClr val="00CC00"/>
                  </a:solidFill>
                  <a:latin typeface="Cambria" pitchFamily="18" charset="0"/>
                  <a:cs typeface="Times New Roman" pitchFamily="18" charset="0"/>
                </a:rPr>
                <a:t>Source Code Fragment</a:t>
              </a:r>
              <a:endParaRPr lang="en-CA" sz="3200" kern="0" dirty="0">
                <a:solidFill>
                  <a:srgbClr val="00CC00"/>
                </a:solidFill>
                <a:latin typeface="Cambria" pitchFamily="18" charset="0"/>
                <a:cs typeface="Times New Roman" pitchFamily="18" charset="0"/>
              </a:endParaRPr>
            </a:p>
          </p:txBody>
        </p:sp>
      </p:grpSp>
      <p:pic>
        <p:nvPicPr>
          <p:cNvPr id="25601" name="Picture 1" descr="C:\Thomas\Research\Presentations\InfoFrags_ICSE10\mousePointer.gif"/>
          <p:cNvPicPr>
            <a:picLocks noChangeAspect="1" noChangeArrowheads="1"/>
          </p:cNvPicPr>
          <p:nvPr/>
        </p:nvPicPr>
        <p:blipFill>
          <a:blip r:embed="rId5" cstate="print"/>
          <a:srcRect/>
          <a:stretch>
            <a:fillRect/>
          </a:stretch>
        </p:blipFill>
        <p:spPr bwMode="auto">
          <a:xfrm>
            <a:off x="7572396" y="3714752"/>
            <a:ext cx="1000132" cy="1000132"/>
          </a:xfrm>
          <a:prstGeom prst="rect">
            <a:avLst/>
          </a:prstGeom>
          <a:noFill/>
        </p:spPr>
      </p:pic>
      <p:grpSp>
        <p:nvGrpSpPr>
          <p:cNvPr id="7" name="Group 54"/>
          <p:cNvGrpSpPr/>
          <p:nvPr/>
        </p:nvGrpSpPr>
        <p:grpSpPr>
          <a:xfrm>
            <a:off x="1285852" y="1928802"/>
            <a:ext cx="4357718" cy="1143008"/>
            <a:chOff x="3714744" y="5214950"/>
            <a:chExt cx="4357718" cy="1143008"/>
          </a:xfrm>
        </p:grpSpPr>
        <p:sp>
          <p:nvSpPr>
            <p:cNvPr id="39" name="Rectangle 38"/>
            <p:cNvSpPr/>
            <p:nvPr/>
          </p:nvSpPr>
          <p:spPr bwMode="auto">
            <a:xfrm>
              <a:off x="3714744" y="5214950"/>
              <a:ext cx="4357718"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8" name="Group 20"/>
            <p:cNvGrpSpPr/>
            <p:nvPr/>
          </p:nvGrpSpPr>
          <p:grpSpPr>
            <a:xfrm>
              <a:off x="3786182" y="5286388"/>
              <a:ext cx="1036642" cy="1008063"/>
              <a:chOff x="3286116" y="2652706"/>
              <a:chExt cx="1036642" cy="1008063"/>
            </a:xfrm>
          </p:grpSpPr>
          <p:pic>
            <p:nvPicPr>
              <p:cNvPr id="50"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51"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52"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41" name="Flowchart: Merge 40"/>
            <p:cNvSpPr/>
            <p:nvPr/>
          </p:nvSpPr>
          <p:spPr bwMode="auto">
            <a:xfrm>
              <a:off x="4929190" y="5705492"/>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48" name="Picture 46"/>
            <p:cNvPicPr>
              <a:picLocks noChangeAspect="1" noChangeArrowheads="1"/>
            </p:cNvPicPr>
            <p:nvPr/>
          </p:nvPicPr>
          <p:blipFill>
            <a:blip r:embed="rId7" cstate="print"/>
            <a:srcRect/>
            <a:stretch>
              <a:fillRect/>
            </a:stretch>
          </p:blipFill>
          <p:spPr bwMode="auto">
            <a:xfrm>
              <a:off x="5354666" y="5357826"/>
              <a:ext cx="860408" cy="928694"/>
            </a:xfrm>
            <a:prstGeom prst="rect">
              <a:avLst/>
            </a:prstGeom>
            <a:noFill/>
            <a:ln w="28575">
              <a:noFill/>
              <a:miter lim="800000"/>
              <a:headEnd/>
              <a:tailEnd/>
            </a:ln>
            <a:scene3d>
              <a:camera prst="orthographicFront">
                <a:rot lat="0" lon="10800000" rev="0"/>
              </a:camera>
              <a:lightRig rig="threePt" dir="t"/>
            </a:scene3d>
          </p:spPr>
        </p:pic>
        <p:sp>
          <p:nvSpPr>
            <p:cNvPr id="49" name="Flowchart: Merge 48"/>
            <p:cNvSpPr/>
            <p:nvPr/>
          </p:nvSpPr>
          <p:spPr bwMode="auto">
            <a:xfrm>
              <a:off x="6286512" y="571501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53" name="Picture 3" descr="C:\Thomas\Research\Presentations\InfoFrags_ICSE10\changeset2.gif"/>
            <p:cNvPicPr>
              <a:picLocks noChangeAspect="1" noChangeArrowheads="1"/>
            </p:cNvPicPr>
            <p:nvPr/>
          </p:nvPicPr>
          <p:blipFill>
            <a:blip r:embed="rId8" cstate="print"/>
            <a:srcRect/>
            <a:stretch>
              <a:fillRect/>
            </a:stretch>
          </p:blipFill>
          <p:spPr bwMode="auto">
            <a:xfrm>
              <a:off x="6572264" y="5357826"/>
              <a:ext cx="1133475" cy="790575"/>
            </a:xfrm>
            <a:prstGeom prst="rect">
              <a:avLst/>
            </a:prstGeom>
            <a:noFill/>
          </p:spPr>
        </p:pic>
        <p:sp>
          <p:nvSpPr>
            <p:cNvPr id="54" name="Flowchart: Merge 53"/>
            <p:cNvSpPr/>
            <p:nvPr/>
          </p:nvSpPr>
          <p:spPr bwMode="auto">
            <a:xfrm>
              <a:off x="7643834" y="571501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pic>
        <p:nvPicPr>
          <p:cNvPr id="31" name="Picture 2"/>
          <p:cNvPicPr>
            <a:picLocks noChangeAspect="1" noChangeArrowheads="1"/>
          </p:cNvPicPr>
          <p:nvPr/>
        </p:nvPicPr>
        <p:blipFill>
          <a:blip r:embed="rId9" cstate="print"/>
          <a:srcRect/>
          <a:stretch>
            <a:fillRect/>
          </a:stretch>
        </p:blipFill>
        <p:spPr bwMode="auto">
          <a:xfrm>
            <a:off x="642910" y="2571744"/>
            <a:ext cx="4946603" cy="3576648"/>
          </a:xfrm>
          <a:prstGeom prst="rect">
            <a:avLst/>
          </a:prstGeom>
          <a:noFill/>
          <a:ln w="9525">
            <a:noFill/>
            <a:miter lim="800000"/>
            <a:headEnd/>
            <a:tailEnd/>
          </a:ln>
        </p:spPr>
      </p:pic>
      <p:grpSp>
        <p:nvGrpSpPr>
          <p:cNvPr id="67" name="Group 66"/>
          <p:cNvGrpSpPr/>
          <p:nvPr/>
        </p:nvGrpSpPr>
        <p:grpSpPr>
          <a:xfrm>
            <a:off x="1071538" y="1928802"/>
            <a:ext cx="5715040" cy="1143008"/>
            <a:chOff x="3071802" y="5286388"/>
            <a:chExt cx="5715040" cy="1143008"/>
          </a:xfrm>
        </p:grpSpPr>
        <p:sp>
          <p:nvSpPr>
            <p:cNvPr id="40" name="Rectangle 39"/>
            <p:cNvSpPr/>
            <p:nvPr/>
          </p:nvSpPr>
          <p:spPr bwMode="auto">
            <a:xfrm>
              <a:off x="3071802" y="5286388"/>
              <a:ext cx="5715040"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55" name="Group 20"/>
            <p:cNvGrpSpPr/>
            <p:nvPr/>
          </p:nvGrpSpPr>
          <p:grpSpPr>
            <a:xfrm>
              <a:off x="3143240" y="5357826"/>
              <a:ext cx="1036642" cy="1008063"/>
              <a:chOff x="3286116" y="2652706"/>
              <a:chExt cx="1036642" cy="1008063"/>
            </a:xfrm>
          </p:grpSpPr>
          <p:pic>
            <p:nvPicPr>
              <p:cNvPr id="61" name="Picture 28" descr="developerTransp"/>
              <p:cNvPicPr>
                <a:picLocks noChangeAspect="1" noChangeArrowheads="1"/>
              </p:cNvPicPr>
              <p:nvPr/>
            </p:nvPicPr>
            <p:blipFill>
              <a:blip r:embed="rId6" cstate="print"/>
              <a:srcRect/>
              <a:stretch>
                <a:fillRect/>
              </a:stretch>
            </p:blipFill>
            <p:spPr bwMode="auto">
              <a:xfrm>
                <a:off x="3929058" y="2652706"/>
                <a:ext cx="393700" cy="1008063"/>
              </a:xfrm>
              <a:prstGeom prst="rect">
                <a:avLst/>
              </a:prstGeom>
              <a:noFill/>
            </p:spPr>
          </p:pic>
          <p:pic>
            <p:nvPicPr>
              <p:cNvPr id="62" name="Picture 28" descr="developerTransp"/>
              <p:cNvPicPr>
                <a:picLocks noChangeAspect="1" noChangeArrowheads="1"/>
              </p:cNvPicPr>
              <p:nvPr/>
            </p:nvPicPr>
            <p:blipFill>
              <a:blip r:embed="rId6" cstate="print"/>
              <a:srcRect/>
              <a:stretch>
                <a:fillRect/>
              </a:stretch>
            </p:blipFill>
            <p:spPr bwMode="auto">
              <a:xfrm>
                <a:off x="3606796" y="2652706"/>
                <a:ext cx="393700" cy="1008063"/>
              </a:xfrm>
              <a:prstGeom prst="rect">
                <a:avLst/>
              </a:prstGeom>
              <a:noFill/>
            </p:spPr>
          </p:pic>
          <p:pic>
            <p:nvPicPr>
              <p:cNvPr id="63" name="Picture 28" descr="developerTransp"/>
              <p:cNvPicPr>
                <a:picLocks noChangeAspect="1" noChangeArrowheads="1"/>
              </p:cNvPicPr>
              <p:nvPr/>
            </p:nvPicPr>
            <p:blipFill>
              <a:blip r:embed="rId6" cstate="print"/>
              <a:srcRect/>
              <a:stretch>
                <a:fillRect/>
              </a:stretch>
            </p:blipFill>
            <p:spPr bwMode="auto">
              <a:xfrm>
                <a:off x="3286116" y="2652706"/>
                <a:ext cx="393700" cy="1008063"/>
              </a:xfrm>
              <a:prstGeom prst="rect">
                <a:avLst/>
              </a:prstGeom>
              <a:noFill/>
            </p:spPr>
          </p:pic>
        </p:grpSp>
        <p:sp>
          <p:nvSpPr>
            <p:cNvPr id="56" name="Flowchart: Merge 55"/>
            <p:cNvSpPr/>
            <p:nvPr/>
          </p:nvSpPr>
          <p:spPr bwMode="auto">
            <a:xfrm>
              <a:off x="4286248" y="5776930"/>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57" name="Picture 46"/>
            <p:cNvPicPr>
              <a:picLocks noChangeAspect="1" noChangeArrowheads="1"/>
            </p:cNvPicPr>
            <p:nvPr/>
          </p:nvPicPr>
          <p:blipFill>
            <a:blip r:embed="rId7" cstate="print"/>
            <a:srcRect/>
            <a:stretch>
              <a:fillRect/>
            </a:stretch>
          </p:blipFill>
          <p:spPr bwMode="auto">
            <a:xfrm>
              <a:off x="4711724" y="5429264"/>
              <a:ext cx="860408" cy="928694"/>
            </a:xfrm>
            <a:prstGeom prst="rect">
              <a:avLst/>
            </a:prstGeom>
            <a:noFill/>
            <a:ln w="28575">
              <a:noFill/>
              <a:miter lim="800000"/>
              <a:headEnd/>
              <a:tailEnd/>
            </a:ln>
            <a:scene3d>
              <a:camera prst="orthographicFront">
                <a:rot lat="0" lon="10800000" rev="0"/>
              </a:camera>
              <a:lightRig rig="threePt" dir="t"/>
            </a:scene3d>
          </p:spPr>
        </p:pic>
        <p:sp>
          <p:nvSpPr>
            <p:cNvPr id="58" name="Flowchart: Merge 57"/>
            <p:cNvSpPr/>
            <p:nvPr/>
          </p:nvSpPr>
          <p:spPr bwMode="auto">
            <a:xfrm>
              <a:off x="5643570"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59" name="Picture 3" descr="C:\Thomas\Research\Presentations\InfoFrags_ICSE10\changeset2.gif"/>
            <p:cNvPicPr>
              <a:picLocks noChangeAspect="1" noChangeArrowheads="1"/>
            </p:cNvPicPr>
            <p:nvPr/>
          </p:nvPicPr>
          <p:blipFill>
            <a:blip r:embed="rId8" cstate="print"/>
            <a:srcRect/>
            <a:stretch>
              <a:fillRect/>
            </a:stretch>
          </p:blipFill>
          <p:spPr bwMode="auto">
            <a:xfrm>
              <a:off x="5929322" y="5429264"/>
              <a:ext cx="1133475" cy="790575"/>
            </a:xfrm>
            <a:prstGeom prst="rect">
              <a:avLst/>
            </a:prstGeom>
            <a:noFill/>
          </p:spPr>
        </p:pic>
        <p:sp>
          <p:nvSpPr>
            <p:cNvPr id="60" name="Flowchart: Merge 59"/>
            <p:cNvSpPr/>
            <p:nvPr/>
          </p:nvSpPr>
          <p:spPr bwMode="auto">
            <a:xfrm>
              <a:off x="7000892"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64" name="Picture 41" descr="class5"/>
            <p:cNvPicPr>
              <a:picLocks noChangeAspect="1" noChangeArrowheads="1"/>
            </p:cNvPicPr>
            <p:nvPr/>
          </p:nvPicPr>
          <p:blipFill>
            <a:blip r:embed="rId4" cstate="print"/>
            <a:srcRect/>
            <a:stretch>
              <a:fillRect/>
            </a:stretch>
          </p:blipFill>
          <p:spPr bwMode="auto">
            <a:xfrm>
              <a:off x="7286644" y="5354514"/>
              <a:ext cx="1143008" cy="1074882"/>
            </a:xfrm>
            <a:prstGeom prst="rect">
              <a:avLst/>
            </a:prstGeom>
            <a:noFill/>
            <a:ln w="9525">
              <a:noFill/>
              <a:miter lim="800000"/>
              <a:headEnd/>
              <a:tailEnd/>
            </a:ln>
          </p:spPr>
        </p:pic>
        <p:sp>
          <p:nvSpPr>
            <p:cNvPr id="65" name="Flowchart: Merge 64"/>
            <p:cNvSpPr/>
            <p:nvPr/>
          </p:nvSpPr>
          <p:spPr bwMode="auto">
            <a:xfrm>
              <a:off x="8429652"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27" name="Rectangle 26"/>
          <p:cNvSpPr/>
          <p:nvPr/>
        </p:nvSpPr>
        <p:spPr bwMode="auto">
          <a:xfrm>
            <a:off x="1071538" y="1928802"/>
            <a:ext cx="5715040" cy="114300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4143372" y="2714620"/>
            <a:ext cx="1428760" cy="42862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2.5E-6 2.96296E-6 L -0.35017 0.00555 " pathEditMode="relative" rAng="0" ptsTypes="AA">
                                      <p:cBhvr>
                                        <p:cTn id="15" dur="2000" fill="hold"/>
                                        <p:tgtEl>
                                          <p:spTgt spid="32"/>
                                        </p:tgtEl>
                                        <p:attrNameLst>
                                          <p:attrName>ppt_x</p:attrName>
                                          <p:attrName>ppt_y</p:attrName>
                                        </p:attrNameLst>
                                      </p:cBhvr>
                                      <p:rCtr x="-175" y="3"/>
                                    </p:animMotion>
                                  </p:childTnLst>
                                </p:cTn>
                              </p:par>
                              <p:par>
                                <p:cTn id="16" presetID="35" presetClass="path" presetSubtype="0" accel="50000" decel="50000" fill="hold" nodeType="withEffect">
                                  <p:stCondLst>
                                    <p:cond delay="0"/>
                                  </p:stCondLst>
                                  <p:childTnLst>
                                    <p:animMotion origin="layout" path="M -2.5E-6 -3.33333E-6 L -0.3276 0.00093 " pathEditMode="relative" rAng="0" ptsTypes="AA">
                                      <p:cBhvr>
                                        <p:cTn id="17" dur="2000" fill="hold"/>
                                        <p:tgtEl>
                                          <p:spTgt spid="25601"/>
                                        </p:tgtEl>
                                        <p:attrNameLst>
                                          <p:attrName>ppt_x</p:attrName>
                                          <p:attrName>ppt_y</p:attrName>
                                        </p:attrNameLst>
                                      </p:cBhvr>
                                      <p:rCtr x="-164" y="0"/>
                                    </p:animMotion>
                                  </p:childTnLst>
                                </p:cTn>
                              </p:par>
                            </p:childTnLst>
                          </p:cTn>
                        </p:par>
                        <p:par>
                          <p:cTn id="18" fill="hold">
                            <p:stCondLst>
                              <p:cond delay="2500"/>
                            </p:stCondLst>
                            <p:childTnLst>
                              <p:par>
                                <p:cTn id="19" presetID="10" presetClass="exit" presetSubtype="0" fill="hold" nodeType="afterEffect">
                                  <p:stCondLst>
                                    <p:cond delay="1000"/>
                                  </p:stCondLst>
                                  <p:childTnLst>
                                    <p:animEffect transition="out" filter="fade">
                                      <p:cBhvr>
                                        <p:cTn id="20" dur="500"/>
                                        <p:tgtEl>
                                          <p:spTgt spid="25601"/>
                                        </p:tgtEl>
                                      </p:cBhvr>
                                    </p:animEffect>
                                    <p:set>
                                      <p:cBhvr>
                                        <p:cTn id="21" dur="1" fill="hold">
                                          <p:stCondLst>
                                            <p:cond delay="499"/>
                                          </p:stCondLst>
                                        </p:cTn>
                                        <p:tgtEl>
                                          <p:spTgt spid="2560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1000"/>
                                        <p:tgtEl>
                                          <p:spTgt spid="6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500"/>
                            </p:stCondLst>
                            <p:childTnLst>
                              <p:par>
                                <p:cTn id="34" presetID="1" presetClass="exit" presetSubtype="0" fill="hold"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nodeType="clickEffect">
                                  <p:stCondLst>
                                    <p:cond delay="0"/>
                                  </p:stCondLst>
                                  <p:childTnLst>
                                    <p:anim calcmode="lin" valueType="num">
                                      <p:cBhvr>
                                        <p:cTn id="39" dur="500"/>
                                        <p:tgtEl>
                                          <p:spTgt spid="67"/>
                                        </p:tgtEl>
                                        <p:attrNameLst>
                                          <p:attrName>ppt_w</p:attrName>
                                        </p:attrNameLst>
                                      </p:cBhvr>
                                      <p:tavLst>
                                        <p:tav tm="0">
                                          <p:val>
                                            <p:strVal val="ppt_w"/>
                                          </p:val>
                                        </p:tav>
                                        <p:tav tm="100000">
                                          <p:val>
                                            <p:fltVal val="0"/>
                                          </p:val>
                                        </p:tav>
                                      </p:tavLst>
                                    </p:anim>
                                    <p:anim calcmode="lin" valueType="num">
                                      <p:cBhvr>
                                        <p:cTn id="40" dur="500"/>
                                        <p:tgtEl>
                                          <p:spTgt spid="67"/>
                                        </p:tgtEl>
                                        <p:attrNameLst>
                                          <p:attrName>ppt_h</p:attrName>
                                        </p:attrNameLst>
                                      </p:cBhvr>
                                      <p:tavLst>
                                        <p:tav tm="0">
                                          <p:val>
                                            <p:strVal val="ppt_h"/>
                                          </p:val>
                                        </p:tav>
                                        <p:tav tm="100000">
                                          <p:val>
                                            <p:fltVal val="0"/>
                                          </p:val>
                                        </p:tav>
                                      </p:tavLst>
                                    </p:anim>
                                    <p:animEffect transition="out" filter="fade">
                                      <p:cBhvr>
                                        <p:cTn id="41" dur="500"/>
                                        <p:tgtEl>
                                          <p:spTgt spid="67"/>
                                        </p:tgtEl>
                                      </p:cBhvr>
                                    </p:animEffect>
                                    <p:set>
                                      <p:cBhvr>
                                        <p:cTn id="42" dur="1" fill="hold">
                                          <p:stCondLst>
                                            <p:cond delay="499"/>
                                          </p:stCondLst>
                                        </p:cTn>
                                        <p:tgtEl>
                                          <p:spTgt spid="67"/>
                                        </p:tgtEl>
                                        <p:attrNameLst>
                                          <p:attrName>style.visibility</p:attrName>
                                        </p:attrNameLst>
                                      </p:cBhvr>
                                      <p:to>
                                        <p:strVal val="hidden"/>
                                      </p:to>
                                    </p:set>
                                  </p:childTnLst>
                                </p:cTn>
                              </p:par>
                              <p:par>
                                <p:cTn id="43" presetID="53" presetClass="exit" presetSubtype="0" fill="hold" grpId="1" nodeType="withEffect">
                                  <p:stCondLst>
                                    <p:cond delay="0"/>
                                  </p:stCondLst>
                                  <p:childTnLst>
                                    <p:anim calcmode="lin" valueType="num">
                                      <p:cBhvr>
                                        <p:cTn id="44" dur="500"/>
                                        <p:tgtEl>
                                          <p:spTgt spid="27"/>
                                        </p:tgtEl>
                                        <p:attrNameLst>
                                          <p:attrName>ppt_w</p:attrName>
                                        </p:attrNameLst>
                                      </p:cBhvr>
                                      <p:tavLst>
                                        <p:tav tm="0">
                                          <p:val>
                                            <p:strVal val="ppt_w"/>
                                          </p:val>
                                        </p:tav>
                                        <p:tav tm="100000">
                                          <p:val>
                                            <p:fltVal val="0"/>
                                          </p:val>
                                        </p:tav>
                                      </p:tavLst>
                                    </p:anim>
                                    <p:anim calcmode="lin" valueType="num">
                                      <p:cBhvr>
                                        <p:cTn id="45" dur="500"/>
                                        <p:tgtEl>
                                          <p:spTgt spid="27"/>
                                        </p:tgtEl>
                                        <p:attrNameLst>
                                          <p:attrName>ppt_h</p:attrName>
                                        </p:attrNameLst>
                                      </p:cBhvr>
                                      <p:tavLst>
                                        <p:tav tm="0">
                                          <p:val>
                                            <p:strVal val="ppt_h"/>
                                          </p:val>
                                        </p:tav>
                                        <p:tav tm="100000">
                                          <p:val>
                                            <p:fltVal val="0"/>
                                          </p:val>
                                        </p:tav>
                                      </p:tavLst>
                                    </p:anim>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50" presetClass="entr" presetSubtype="0" decel="10000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1000" fill="hold"/>
                                        <p:tgtEl>
                                          <p:spTgt spid="68"/>
                                        </p:tgtEl>
                                        <p:attrNameLst>
                                          <p:attrName>ppt_w</p:attrName>
                                        </p:attrNameLst>
                                      </p:cBhvr>
                                      <p:tavLst>
                                        <p:tav tm="0">
                                          <p:val>
                                            <p:strVal val="#ppt_w+.3"/>
                                          </p:val>
                                        </p:tav>
                                        <p:tav tm="100000">
                                          <p:val>
                                            <p:strVal val="#ppt_w"/>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animEffect transition="in" filter="fade">
                                      <p:cBhvr>
                                        <p:cTn id="5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srcRect/>
          <a:stretch>
            <a:fillRect/>
          </a:stretch>
        </p:blipFill>
        <p:spPr bwMode="auto">
          <a:xfrm>
            <a:off x="642910" y="2571744"/>
            <a:ext cx="4946603" cy="3576648"/>
          </a:xfrm>
          <a:prstGeom prst="rect">
            <a:avLst/>
          </a:prstGeom>
          <a:noFill/>
          <a:ln w="9525">
            <a:noFill/>
            <a:miter lim="800000"/>
            <a:headEnd/>
            <a:tailEnd/>
          </a:ln>
        </p:spPr>
      </p:pic>
      <p:sp>
        <p:nvSpPr>
          <p:cNvPr id="30" name="Rectangle 29"/>
          <p:cNvSpPr/>
          <p:nvPr/>
        </p:nvSpPr>
        <p:spPr bwMode="auto">
          <a:xfrm>
            <a:off x="4143372" y="2714620"/>
            <a:ext cx="1428760" cy="42862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9" name="Rectangle 110"/>
          <p:cNvSpPr>
            <a:spLocks noChangeArrowheads="1"/>
          </p:cNvSpPr>
          <p:nvPr/>
        </p:nvSpPr>
        <p:spPr bwMode="auto">
          <a:xfrm>
            <a:off x="285720" y="2285992"/>
            <a:ext cx="5500726" cy="4286280"/>
          </a:xfrm>
          <a:prstGeom prst="rect">
            <a:avLst/>
          </a:prstGeom>
          <a:solidFill>
            <a:schemeClr val="tx1">
              <a:alpha val="65000"/>
            </a:schemeClr>
          </a:solidFill>
          <a:ln w="9525">
            <a:solidFill>
              <a:schemeClr val="tx1"/>
            </a:solidFill>
            <a:miter lim="800000"/>
            <a:headEnd/>
            <a:tailEnd/>
          </a:ln>
        </p:spPr>
        <p:txBody>
          <a:bodyPr wrap="none" anchor="ctr"/>
          <a:lstStyle/>
          <a:p>
            <a:endParaRPr lang="en-CA"/>
          </a:p>
        </p:txBody>
      </p:sp>
      <p:pic>
        <p:nvPicPr>
          <p:cNvPr id="17" name="Picture 3"/>
          <p:cNvPicPr>
            <a:picLocks noChangeAspect="1" noChangeArrowheads="1"/>
          </p:cNvPicPr>
          <p:nvPr/>
        </p:nvPicPr>
        <p:blipFill>
          <a:blip r:embed="rId4" cstate="print"/>
          <a:srcRect/>
          <a:stretch>
            <a:fillRect/>
          </a:stretch>
        </p:blipFill>
        <p:spPr bwMode="auto">
          <a:xfrm>
            <a:off x="4192080" y="2786058"/>
            <a:ext cx="1380052" cy="357190"/>
          </a:xfrm>
          <a:prstGeom prst="rect">
            <a:avLst/>
          </a:prstGeom>
          <a:noFill/>
          <a:ln w="9525">
            <a:noFill/>
            <a:miter lim="800000"/>
            <a:headEnd/>
            <a:tailEnd/>
          </a:ln>
        </p:spPr>
      </p:pic>
      <p:sp>
        <p:nvSpPr>
          <p:cNvPr id="15" name="Title 1"/>
          <p:cNvSpPr>
            <a:spLocks noGrp="1"/>
          </p:cNvSpPr>
          <p:nvPr>
            <p:ph type="title"/>
          </p:nvPr>
        </p:nvSpPr>
        <p:spPr>
          <a:xfrm>
            <a:off x="285720" y="274638"/>
            <a:ext cx="8643998" cy="1143000"/>
          </a:xfrm>
        </p:spPr>
        <p:txBody>
          <a:bodyPr/>
          <a:lstStyle/>
          <a:p>
            <a:r>
              <a:rPr lang="en-CA" sz="4000" dirty="0" smtClean="0"/>
              <a:t>“What has my team been working on?”</a:t>
            </a:r>
            <a:endParaRPr lang="en-CA" sz="4000" dirty="0"/>
          </a:p>
        </p:txBody>
      </p:sp>
      <p:grpSp>
        <p:nvGrpSpPr>
          <p:cNvPr id="13" name="Group 12"/>
          <p:cNvGrpSpPr/>
          <p:nvPr/>
        </p:nvGrpSpPr>
        <p:grpSpPr>
          <a:xfrm>
            <a:off x="2285984" y="3786190"/>
            <a:ext cx="5715040" cy="1143008"/>
            <a:chOff x="3071802" y="5286388"/>
            <a:chExt cx="5715040" cy="1143008"/>
          </a:xfrm>
        </p:grpSpPr>
        <p:sp>
          <p:nvSpPr>
            <p:cNvPr id="14" name="Rectangle 13"/>
            <p:cNvSpPr/>
            <p:nvPr/>
          </p:nvSpPr>
          <p:spPr bwMode="auto">
            <a:xfrm>
              <a:off x="3071802" y="5286388"/>
              <a:ext cx="5715040"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16" name="Group 20"/>
            <p:cNvGrpSpPr/>
            <p:nvPr/>
          </p:nvGrpSpPr>
          <p:grpSpPr>
            <a:xfrm>
              <a:off x="3143240" y="5357826"/>
              <a:ext cx="1036642" cy="1008063"/>
              <a:chOff x="3286116" y="2652706"/>
              <a:chExt cx="1036642" cy="1008063"/>
            </a:xfrm>
          </p:grpSpPr>
          <p:pic>
            <p:nvPicPr>
              <p:cNvPr id="26" name="Picture 28" descr="developerTransp"/>
              <p:cNvPicPr>
                <a:picLocks noChangeAspect="1" noChangeArrowheads="1"/>
              </p:cNvPicPr>
              <p:nvPr/>
            </p:nvPicPr>
            <p:blipFill>
              <a:blip r:embed="rId5" cstate="print"/>
              <a:srcRect/>
              <a:stretch>
                <a:fillRect/>
              </a:stretch>
            </p:blipFill>
            <p:spPr bwMode="auto">
              <a:xfrm>
                <a:off x="3929058" y="2652706"/>
                <a:ext cx="393700" cy="1008063"/>
              </a:xfrm>
              <a:prstGeom prst="rect">
                <a:avLst/>
              </a:prstGeom>
              <a:noFill/>
            </p:spPr>
          </p:pic>
          <p:pic>
            <p:nvPicPr>
              <p:cNvPr id="27" name="Picture 28" descr="developerTransp"/>
              <p:cNvPicPr>
                <a:picLocks noChangeAspect="1" noChangeArrowheads="1"/>
              </p:cNvPicPr>
              <p:nvPr/>
            </p:nvPicPr>
            <p:blipFill>
              <a:blip r:embed="rId5" cstate="print"/>
              <a:srcRect/>
              <a:stretch>
                <a:fillRect/>
              </a:stretch>
            </p:blipFill>
            <p:spPr bwMode="auto">
              <a:xfrm>
                <a:off x="3606796" y="2652706"/>
                <a:ext cx="393700" cy="1008063"/>
              </a:xfrm>
              <a:prstGeom prst="rect">
                <a:avLst/>
              </a:prstGeom>
              <a:noFill/>
            </p:spPr>
          </p:pic>
          <p:pic>
            <p:nvPicPr>
              <p:cNvPr id="28" name="Picture 28" descr="developerTransp"/>
              <p:cNvPicPr>
                <a:picLocks noChangeAspect="1" noChangeArrowheads="1"/>
              </p:cNvPicPr>
              <p:nvPr/>
            </p:nvPicPr>
            <p:blipFill>
              <a:blip r:embed="rId5" cstate="print"/>
              <a:srcRect/>
              <a:stretch>
                <a:fillRect/>
              </a:stretch>
            </p:blipFill>
            <p:spPr bwMode="auto">
              <a:xfrm>
                <a:off x="3286116" y="2652706"/>
                <a:ext cx="393700" cy="1008063"/>
              </a:xfrm>
              <a:prstGeom prst="rect">
                <a:avLst/>
              </a:prstGeom>
              <a:noFill/>
            </p:spPr>
          </p:pic>
        </p:grpSp>
        <p:sp>
          <p:nvSpPr>
            <p:cNvPr id="18" name="Flowchart: Merge 17"/>
            <p:cNvSpPr/>
            <p:nvPr/>
          </p:nvSpPr>
          <p:spPr bwMode="auto">
            <a:xfrm>
              <a:off x="4286248" y="5776930"/>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20" name="Picture 46"/>
            <p:cNvPicPr>
              <a:picLocks noChangeAspect="1" noChangeArrowheads="1"/>
            </p:cNvPicPr>
            <p:nvPr/>
          </p:nvPicPr>
          <p:blipFill>
            <a:blip r:embed="rId6" cstate="print"/>
            <a:srcRect/>
            <a:stretch>
              <a:fillRect/>
            </a:stretch>
          </p:blipFill>
          <p:spPr bwMode="auto">
            <a:xfrm>
              <a:off x="4711724" y="5429264"/>
              <a:ext cx="860408" cy="928694"/>
            </a:xfrm>
            <a:prstGeom prst="rect">
              <a:avLst/>
            </a:prstGeom>
            <a:noFill/>
            <a:ln w="28575">
              <a:noFill/>
              <a:miter lim="800000"/>
              <a:headEnd/>
              <a:tailEnd/>
            </a:ln>
            <a:scene3d>
              <a:camera prst="orthographicFront">
                <a:rot lat="0" lon="10800000" rev="0"/>
              </a:camera>
              <a:lightRig rig="threePt" dir="t"/>
            </a:scene3d>
          </p:spPr>
        </p:pic>
        <p:sp>
          <p:nvSpPr>
            <p:cNvPr id="21" name="Flowchart: Merge 20"/>
            <p:cNvSpPr/>
            <p:nvPr/>
          </p:nvSpPr>
          <p:spPr bwMode="auto">
            <a:xfrm>
              <a:off x="5643570"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22" name="Picture 3" descr="C:\Thomas\Research\Presentations\InfoFrags_ICSE10\changeset2.gif"/>
            <p:cNvPicPr>
              <a:picLocks noChangeAspect="1" noChangeArrowheads="1"/>
            </p:cNvPicPr>
            <p:nvPr/>
          </p:nvPicPr>
          <p:blipFill>
            <a:blip r:embed="rId7" cstate="print"/>
            <a:srcRect/>
            <a:stretch>
              <a:fillRect/>
            </a:stretch>
          </p:blipFill>
          <p:spPr bwMode="auto">
            <a:xfrm>
              <a:off x="5929322" y="5429264"/>
              <a:ext cx="1133475" cy="790575"/>
            </a:xfrm>
            <a:prstGeom prst="rect">
              <a:avLst/>
            </a:prstGeom>
            <a:noFill/>
          </p:spPr>
        </p:pic>
        <p:sp>
          <p:nvSpPr>
            <p:cNvPr id="23" name="Flowchart: Merge 22"/>
            <p:cNvSpPr/>
            <p:nvPr/>
          </p:nvSpPr>
          <p:spPr bwMode="auto">
            <a:xfrm>
              <a:off x="7000892"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24" name="Picture 41" descr="class5"/>
            <p:cNvPicPr>
              <a:picLocks noChangeAspect="1" noChangeArrowheads="1"/>
            </p:cNvPicPr>
            <p:nvPr/>
          </p:nvPicPr>
          <p:blipFill>
            <a:blip r:embed="rId8" cstate="print"/>
            <a:srcRect/>
            <a:stretch>
              <a:fillRect/>
            </a:stretch>
          </p:blipFill>
          <p:spPr bwMode="auto">
            <a:xfrm>
              <a:off x="7286644" y="5354514"/>
              <a:ext cx="1143008" cy="1074882"/>
            </a:xfrm>
            <a:prstGeom prst="rect">
              <a:avLst/>
            </a:prstGeom>
            <a:noFill/>
            <a:ln w="9525">
              <a:noFill/>
              <a:miter lim="800000"/>
              <a:headEnd/>
              <a:tailEnd/>
            </a:ln>
          </p:spPr>
        </p:pic>
        <p:sp>
          <p:nvSpPr>
            <p:cNvPr id="25" name="Flowchart: Merge 24"/>
            <p:cNvSpPr/>
            <p:nvPr/>
          </p:nvSpPr>
          <p:spPr bwMode="auto">
            <a:xfrm>
              <a:off x="8429652" y="578645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
        <p:nvSpPr>
          <p:cNvPr id="62" name="Rectangle 61"/>
          <p:cNvSpPr/>
          <p:nvPr/>
        </p:nvSpPr>
        <p:spPr bwMode="auto">
          <a:xfrm>
            <a:off x="6572264" y="3857628"/>
            <a:ext cx="1428760" cy="1029600"/>
          </a:xfrm>
          <a:prstGeom prst="rect">
            <a:avLst/>
          </a:prstGeom>
          <a:solidFill>
            <a:srgbClr val="EEEEEE"/>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61" name="Group 60"/>
          <p:cNvGrpSpPr/>
          <p:nvPr/>
        </p:nvGrpSpPr>
        <p:grpSpPr>
          <a:xfrm>
            <a:off x="6500826" y="3857628"/>
            <a:ext cx="1500198" cy="1074882"/>
            <a:chOff x="6500826" y="3854316"/>
            <a:chExt cx="1500198" cy="1074882"/>
          </a:xfrm>
        </p:grpSpPr>
        <p:sp>
          <p:nvSpPr>
            <p:cNvPr id="60" name="Rectangle 59"/>
            <p:cNvSpPr/>
            <p:nvPr/>
          </p:nvSpPr>
          <p:spPr bwMode="auto">
            <a:xfrm>
              <a:off x="6572264" y="3857628"/>
              <a:ext cx="1428760" cy="1000132"/>
            </a:xfrm>
            <a:prstGeom prst="rect">
              <a:avLst/>
            </a:prstGeom>
            <a:solidFill>
              <a:srgbClr val="EEEEEE"/>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59" name="Group 58"/>
            <p:cNvGrpSpPr/>
            <p:nvPr/>
          </p:nvGrpSpPr>
          <p:grpSpPr>
            <a:xfrm>
              <a:off x="6500826" y="3854316"/>
              <a:ext cx="1428760" cy="1074882"/>
              <a:chOff x="6500826" y="3857628"/>
              <a:chExt cx="1428760" cy="1074882"/>
            </a:xfrm>
          </p:grpSpPr>
          <p:pic>
            <p:nvPicPr>
              <p:cNvPr id="40" name="Picture 41" descr="class5"/>
              <p:cNvPicPr>
                <a:picLocks noChangeAspect="1" noChangeArrowheads="1"/>
              </p:cNvPicPr>
              <p:nvPr/>
            </p:nvPicPr>
            <p:blipFill>
              <a:blip r:embed="rId8" cstate="print"/>
              <a:srcRect/>
              <a:stretch>
                <a:fillRect/>
              </a:stretch>
            </p:blipFill>
            <p:spPr bwMode="auto">
              <a:xfrm>
                <a:off x="6500826" y="3857628"/>
                <a:ext cx="1143008" cy="1074882"/>
              </a:xfrm>
              <a:prstGeom prst="rect">
                <a:avLst/>
              </a:prstGeom>
              <a:noFill/>
              <a:ln w="9525">
                <a:noFill/>
                <a:miter lim="800000"/>
                <a:headEnd/>
                <a:tailEnd/>
              </a:ln>
            </p:spPr>
          </p:pic>
          <p:sp>
            <p:nvSpPr>
              <p:cNvPr id="58" name="Flowchart: Merge 57"/>
              <p:cNvSpPr/>
              <p:nvPr/>
            </p:nvSpPr>
            <p:spPr bwMode="auto">
              <a:xfrm>
                <a:off x="7643834" y="428625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grpSp>
      <p:grpSp>
        <p:nvGrpSpPr>
          <p:cNvPr id="76" name="Group 75"/>
          <p:cNvGrpSpPr/>
          <p:nvPr/>
        </p:nvGrpSpPr>
        <p:grpSpPr>
          <a:xfrm>
            <a:off x="2285984" y="3786190"/>
            <a:ext cx="5715040" cy="1143008"/>
            <a:chOff x="2214546" y="5429264"/>
            <a:chExt cx="5715040" cy="1143008"/>
          </a:xfrm>
        </p:grpSpPr>
        <p:sp>
          <p:nvSpPr>
            <p:cNvPr id="64" name="Rectangle 63"/>
            <p:cNvSpPr/>
            <p:nvPr/>
          </p:nvSpPr>
          <p:spPr bwMode="auto">
            <a:xfrm>
              <a:off x="2214546" y="5429264"/>
              <a:ext cx="5715040"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65" name="Group 20"/>
            <p:cNvGrpSpPr/>
            <p:nvPr/>
          </p:nvGrpSpPr>
          <p:grpSpPr>
            <a:xfrm>
              <a:off x="3786182" y="5500702"/>
              <a:ext cx="1036642" cy="1008063"/>
              <a:chOff x="3286116" y="2652706"/>
              <a:chExt cx="1036642" cy="1008063"/>
            </a:xfrm>
          </p:grpSpPr>
          <p:pic>
            <p:nvPicPr>
              <p:cNvPr id="73" name="Picture 28" descr="developerTransp"/>
              <p:cNvPicPr>
                <a:picLocks noChangeAspect="1" noChangeArrowheads="1"/>
              </p:cNvPicPr>
              <p:nvPr/>
            </p:nvPicPr>
            <p:blipFill>
              <a:blip r:embed="rId5" cstate="print"/>
              <a:srcRect/>
              <a:stretch>
                <a:fillRect/>
              </a:stretch>
            </p:blipFill>
            <p:spPr bwMode="auto">
              <a:xfrm>
                <a:off x="3929058" y="2652706"/>
                <a:ext cx="393700" cy="1008063"/>
              </a:xfrm>
              <a:prstGeom prst="rect">
                <a:avLst/>
              </a:prstGeom>
              <a:noFill/>
            </p:spPr>
          </p:pic>
          <p:pic>
            <p:nvPicPr>
              <p:cNvPr id="74" name="Picture 28" descr="developerTransp"/>
              <p:cNvPicPr>
                <a:picLocks noChangeAspect="1" noChangeArrowheads="1"/>
              </p:cNvPicPr>
              <p:nvPr/>
            </p:nvPicPr>
            <p:blipFill>
              <a:blip r:embed="rId5" cstate="print"/>
              <a:srcRect/>
              <a:stretch>
                <a:fillRect/>
              </a:stretch>
            </p:blipFill>
            <p:spPr bwMode="auto">
              <a:xfrm>
                <a:off x="3606796" y="2652706"/>
                <a:ext cx="393700" cy="1008063"/>
              </a:xfrm>
              <a:prstGeom prst="rect">
                <a:avLst/>
              </a:prstGeom>
              <a:noFill/>
            </p:spPr>
          </p:pic>
          <p:pic>
            <p:nvPicPr>
              <p:cNvPr id="75" name="Picture 28" descr="developerTransp"/>
              <p:cNvPicPr>
                <a:picLocks noChangeAspect="1" noChangeArrowheads="1"/>
              </p:cNvPicPr>
              <p:nvPr/>
            </p:nvPicPr>
            <p:blipFill>
              <a:blip r:embed="rId5" cstate="print"/>
              <a:srcRect/>
              <a:stretch>
                <a:fillRect/>
              </a:stretch>
            </p:blipFill>
            <p:spPr bwMode="auto">
              <a:xfrm>
                <a:off x="3286116" y="2652706"/>
                <a:ext cx="393700" cy="1008063"/>
              </a:xfrm>
              <a:prstGeom prst="rect">
                <a:avLst/>
              </a:prstGeom>
              <a:noFill/>
            </p:spPr>
          </p:pic>
        </p:grpSp>
        <p:sp>
          <p:nvSpPr>
            <p:cNvPr id="66" name="Flowchart: Merge 65"/>
            <p:cNvSpPr/>
            <p:nvPr/>
          </p:nvSpPr>
          <p:spPr bwMode="auto">
            <a:xfrm>
              <a:off x="3357554" y="5919806"/>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67" name="Picture 46"/>
            <p:cNvPicPr>
              <a:picLocks noChangeAspect="1" noChangeArrowheads="1"/>
            </p:cNvPicPr>
            <p:nvPr/>
          </p:nvPicPr>
          <p:blipFill>
            <a:blip r:embed="rId6" cstate="print"/>
            <a:srcRect/>
            <a:stretch>
              <a:fillRect/>
            </a:stretch>
          </p:blipFill>
          <p:spPr bwMode="auto">
            <a:xfrm>
              <a:off x="5283228" y="5572140"/>
              <a:ext cx="860408" cy="928694"/>
            </a:xfrm>
            <a:prstGeom prst="rect">
              <a:avLst/>
            </a:prstGeom>
            <a:noFill/>
            <a:ln w="28575">
              <a:noFill/>
              <a:miter lim="800000"/>
              <a:headEnd/>
              <a:tailEnd/>
            </a:ln>
            <a:scene3d>
              <a:camera prst="orthographicFront">
                <a:rot lat="0" lon="10800000" rev="0"/>
              </a:camera>
              <a:lightRig rig="threePt" dir="t"/>
            </a:scene3d>
          </p:spPr>
        </p:pic>
        <p:sp>
          <p:nvSpPr>
            <p:cNvPr id="68" name="Flowchart: Merge 67"/>
            <p:cNvSpPr/>
            <p:nvPr/>
          </p:nvSpPr>
          <p:spPr bwMode="auto">
            <a:xfrm>
              <a:off x="4857752" y="5929330"/>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69" name="Picture 3" descr="C:\Thomas\Research\Presentations\InfoFrags_ICSE10\changeset2.gif"/>
            <p:cNvPicPr>
              <a:picLocks noChangeAspect="1" noChangeArrowheads="1"/>
            </p:cNvPicPr>
            <p:nvPr/>
          </p:nvPicPr>
          <p:blipFill>
            <a:blip r:embed="rId7" cstate="print"/>
            <a:srcRect/>
            <a:stretch>
              <a:fillRect/>
            </a:stretch>
          </p:blipFill>
          <p:spPr bwMode="auto">
            <a:xfrm>
              <a:off x="6500826" y="5572140"/>
              <a:ext cx="1133475" cy="790575"/>
            </a:xfrm>
            <a:prstGeom prst="rect">
              <a:avLst/>
            </a:prstGeom>
            <a:noFill/>
          </p:spPr>
        </p:pic>
        <p:sp>
          <p:nvSpPr>
            <p:cNvPr id="70" name="Flowchart: Merge 69"/>
            <p:cNvSpPr/>
            <p:nvPr/>
          </p:nvSpPr>
          <p:spPr bwMode="auto">
            <a:xfrm>
              <a:off x="6215074" y="5929330"/>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71" name="Picture 41" descr="class5"/>
            <p:cNvPicPr>
              <a:picLocks noChangeAspect="1" noChangeArrowheads="1"/>
            </p:cNvPicPr>
            <p:nvPr/>
          </p:nvPicPr>
          <p:blipFill>
            <a:blip r:embed="rId8" cstate="print"/>
            <a:srcRect/>
            <a:stretch>
              <a:fillRect/>
            </a:stretch>
          </p:blipFill>
          <p:spPr bwMode="auto">
            <a:xfrm>
              <a:off x="2214546" y="5497390"/>
              <a:ext cx="1143008" cy="1074882"/>
            </a:xfrm>
            <a:prstGeom prst="rect">
              <a:avLst/>
            </a:prstGeom>
            <a:noFill/>
            <a:ln w="9525">
              <a:noFill/>
              <a:miter lim="800000"/>
              <a:headEnd/>
              <a:tailEnd/>
            </a:ln>
          </p:spPr>
        </p:pic>
        <p:sp>
          <p:nvSpPr>
            <p:cNvPr id="72" name="Flowchart: Merge 71"/>
            <p:cNvSpPr/>
            <p:nvPr/>
          </p:nvSpPr>
          <p:spPr bwMode="auto">
            <a:xfrm>
              <a:off x="7572396" y="5929330"/>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pic>
        <p:nvPicPr>
          <p:cNvPr id="31" name="Picture 1" descr="C:\Thomas\Research\Presentations\InfoFrags_ICSE10\mousePointer.gif"/>
          <p:cNvPicPr>
            <a:picLocks noChangeAspect="1" noChangeArrowheads="1"/>
          </p:cNvPicPr>
          <p:nvPr/>
        </p:nvPicPr>
        <p:blipFill>
          <a:blip r:embed="rId9" cstate="print"/>
          <a:srcRect/>
          <a:stretch>
            <a:fillRect/>
          </a:stretch>
        </p:blipFill>
        <p:spPr bwMode="auto">
          <a:xfrm>
            <a:off x="7072330" y="4357694"/>
            <a:ext cx="1000132" cy="1000132"/>
          </a:xfrm>
          <a:prstGeom prst="rect">
            <a:avLst/>
          </a:prstGeom>
          <a:noFill/>
        </p:spPr>
      </p:pic>
      <p:grpSp>
        <p:nvGrpSpPr>
          <p:cNvPr id="90" name="Group 89"/>
          <p:cNvGrpSpPr/>
          <p:nvPr/>
        </p:nvGrpSpPr>
        <p:grpSpPr>
          <a:xfrm>
            <a:off x="2285984" y="3786190"/>
            <a:ext cx="5715040" cy="1143008"/>
            <a:chOff x="2285984" y="5500702"/>
            <a:chExt cx="5715040" cy="1143008"/>
          </a:xfrm>
        </p:grpSpPr>
        <p:sp>
          <p:nvSpPr>
            <p:cNvPr id="78" name="Rectangle 77"/>
            <p:cNvSpPr/>
            <p:nvPr/>
          </p:nvSpPr>
          <p:spPr bwMode="auto">
            <a:xfrm>
              <a:off x="2285984" y="5500702"/>
              <a:ext cx="5715040"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79" name="Group 20"/>
            <p:cNvGrpSpPr/>
            <p:nvPr/>
          </p:nvGrpSpPr>
          <p:grpSpPr>
            <a:xfrm>
              <a:off x="6572264" y="5572140"/>
              <a:ext cx="1036642" cy="1008063"/>
              <a:chOff x="3286116" y="2652706"/>
              <a:chExt cx="1036642" cy="1008063"/>
            </a:xfrm>
          </p:grpSpPr>
          <p:pic>
            <p:nvPicPr>
              <p:cNvPr id="87" name="Picture 28" descr="developerTransp"/>
              <p:cNvPicPr>
                <a:picLocks noChangeAspect="1" noChangeArrowheads="1"/>
              </p:cNvPicPr>
              <p:nvPr/>
            </p:nvPicPr>
            <p:blipFill>
              <a:blip r:embed="rId5" cstate="print"/>
              <a:srcRect/>
              <a:stretch>
                <a:fillRect/>
              </a:stretch>
            </p:blipFill>
            <p:spPr bwMode="auto">
              <a:xfrm>
                <a:off x="3929058" y="2652706"/>
                <a:ext cx="393700" cy="1008063"/>
              </a:xfrm>
              <a:prstGeom prst="rect">
                <a:avLst/>
              </a:prstGeom>
              <a:noFill/>
            </p:spPr>
          </p:pic>
          <p:pic>
            <p:nvPicPr>
              <p:cNvPr id="88" name="Picture 28" descr="developerTransp"/>
              <p:cNvPicPr>
                <a:picLocks noChangeAspect="1" noChangeArrowheads="1"/>
              </p:cNvPicPr>
              <p:nvPr/>
            </p:nvPicPr>
            <p:blipFill>
              <a:blip r:embed="rId5" cstate="print"/>
              <a:srcRect/>
              <a:stretch>
                <a:fillRect/>
              </a:stretch>
            </p:blipFill>
            <p:spPr bwMode="auto">
              <a:xfrm>
                <a:off x="3606796" y="2652706"/>
                <a:ext cx="393700" cy="1008063"/>
              </a:xfrm>
              <a:prstGeom prst="rect">
                <a:avLst/>
              </a:prstGeom>
              <a:noFill/>
            </p:spPr>
          </p:pic>
          <p:pic>
            <p:nvPicPr>
              <p:cNvPr id="89" name="Picture 28" descr="developerTransp"/>
              <p:cNvPicPr>
                <a:picLocks noChangeAspect="1" noChangeArrowheads="1"/>
              </p:cNvPicPr>
              <p:nvPr/>
            </p:nvPicPr>
            <p:blipFill>
              <a:blip r:embed="rId5" cstate="print"/>
              <a:srcRect/>
              <a:stretch>
                <a:fillRect/>
              </a:stretch>
            </p:blipFill>
            <p:spPr bwMode="auto">
              <a:xfrm>
                <a:off x="3286116" y="2652706"/>
                <a:ext cx="393700" cy="1008063"/>
              </a:xfrm>
              <a:prstGeom prst="rect">
                <a:avLst/>
              </a:prstGeom>
              <a:noFill/>
            </p:spPr>
          </p:pic>
        </p:grpSp>
        <p:sp>
          <p:nvSpPr>
            <p:cNvPr id="80" name="Flowchart: Merge 79"/>
            <p:cNvSpPr/>
            <p:nvPr/>
          </p:nvSpPr>
          <p:spPr bwMode="auto">
            <a:xfrm>
              <a:off x="3428992" y="599124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1" name="Picture 46"/>
            <p:cNvPicPr>
              <a:picLocks noChangeAspect="1" noChangeArrowheads="1"/>
            </p:cNvPicPr>
            <p:nvPr/>
          </p:nvPicPr>
          <p:blipFill>
            <a:blip r:embed="rId6" cstate="print"/>
            <a:srcRect/>
            <a:stretch>
              <a:fillRect/>
            </a:stretch>
          </p:blipFill>
          <p:spPr bwMode="auto">
            <a:xfrm>
              <a:off x="5211790" y="5643578"/>
              <a:ext cx="860408" cy="928694"/>
            </a:xfrm>
            <a:prstGeom prst="rect">
              <a:avLst/>
            </a:prstGeom>
            <a:noFill/>
            <a:ln w="28575">
              <a:noFill/>
              <a:miter lim="800000"/>
              <a:headEnd/>
              <a:tailEnd/>
            </a:ln>
            <a:scene3d>
              <a:camera prst="orthographicFront">
                <a:rot lat="0" lon="10800000" rev="0"/>
              </a:camera>
              <a:lightRig rig="threePt" dir="t"/>
            </a:scene3d>
          </p:spPr>
        </p:pic>
        <p:sp>
          <p:nvSpPr>
            <p:cNvPr id="82" name="Flowchart: Merge 81"/>
            <p:cNvSpPr/>
            <p:nvPr/>
          </p:nvSpPr>
          <p:spPr bwMode="auto">
            <a:xfrm>
              <a:off x="4714876"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3" name="Picture 3" descr="C:\Thomas\Research\Presentations\InfoFrags_ICSE10\changeset2.gif"/>
            <p:cNvPicPr>
              <a:picLocks noChangeAspect="1" noChangeArrowheads="1"/>
            </p:cNvPicPr>
            <p:nvPr/>
          </p:nvPicPr>
          <p:blipFill>
            <a:blip r:embed="rId7" cstate="print"/>
            <a:srcRect/>
            <a:stretch>
              <a:fillRect/>
            </a:stretch>
          </p:blipFill>
          <p:spPr bwMode="auto">
            <a:xfrm>
              <a:off x="3643306" y="5643578"/>
              <a:ext cx="1133475" cy="790575"/>
            </a:xfrm>
            <a:prstGeom prst="rect">
              <a:avLst/>
            </a:prstGeom>
            <a:noFill/>
          </p:spPr>
        </p:pic>
        <p:sp>
          <p:nvSpPr>
            <p:cNvPr id="84" name="Flowchart: Merge 83"/>
            <p:cNvSpPr/>
            <p:nvPr/>
          </p:nvSpPr>
          <p:spPr bwMode="auto">
            <a:xfrm>
              <a:off x="6143636"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5" name="Picture 41" descr="class5"/>
            <p:cNvPicPr>
              <a:picLocks noChangeAspect="1" noChangeArrowheads="1"/>
            </p:cNvPicPr>
            <p:nvPr/>
          </p:nvPicPr>
          <p:blipFill>
            <a:blip r:embed="rId8" cstate="print"/>
            <a:srcRect/>
            <a:stretch>
              <a:fillRect/>
            </a:stretch>
          </p:blipFill>
          <p:spPr bwMode="auto">
            <a:xfrm>
              <a:off x="2285984" y="5568828"/>
              <a:ext cx="1143008" cy="1074882"/>
            </a:xfrm>
            <a:prstGeom prst="rect">
              <a:avLst/>
            </a:prstGeom>
            <a:noFill/>
            <a:ln w="9525">
              <a:noFill/>
              <a:miter lim="800000"/>
              <a:headEnd/>
              <a:tailEnd/>
            </a:ln>
          </p:spPr>
        </p:pic>
        <p:sp>
          <p:nvSpPr>
            <p:cNvPr id="86" name="Flowchart: Merge 85"/>
            <p:cNvSpPr/>
            <p:nvPr/>
          </p:nvSpPr>
          <p:spPr bwMode="auto">
            <a:xfrm>
              <a:off x="7643834"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49" presetClass="path" presetSubtype="0" accel="50000" decel="50000" fill="hold" nodeType="afterEffect">
                                  <p:stCondLst>
                                    <p:cond delay="500"/>
                                  </p:stCondLst>
                                  <p:childTnLst>
                                    <p:animMotion origin="layout" path="M -4.16667E-6 4.07407E-6 L 0.02136 0.19375 " pathEditMode="relative" rAng="0" ptsTypes="AA">
                                      <p:cBhvr>
                                        <p:cTn id="12" dur="1000" fill="hold"/>
                                        <p:tgtEl>
                                          <p:spTgt spid="17"/>
                                        </p:tgtEl>
                                        <p:attrNameLst>
                                          <p:attrName>ppt_x</p:attrName>
                                          <p:attrName>ppt_y</p:attrName>
                                        </p:attrNameLst>
                                      </p:cBhvr>
                                      <p:rCtr x="11" y="97"/>
                                    </p:animMotion>
                                  </p:childTnLst>
                                </p:cTn>
                              </p:par>
                            </p:childTnLst>
                          </p:cTn>
                        </p:par>
                        <p:par>
                          <p:cTn id="13" fill="hold">
                            <p:stCondLst>
                              <p:cond delay="2000"/>
                            </p:stCondLst>
                            <p:childTnLst>
                              <p:par>
                                <p:cTn id="14" presetID="50" presetClass="exit" presetSubtype="0" accel="100000" fill="hold" nodeType="afterEffect">
                                  <p:stCondLst>
                                    <p:cond delay="0"/>
                                  </p:stCondLst>
                                  <p:childTnLst>
                                    <p:anim calcmode="lin" valueType="num">
                                      <p:cBhvr>
                                        <p:cTn id="15" dur="1000"/>
                                        <p:tgtEl>
                                          <p:spTgt spid="17"/>
                                        </p:tgtEl>
                                        <p:attrNameLst>
                                          <p:attrName>ppt_w</p:attrName>
                                        </p:attrNameLst>
                                      </p:cBhvr>
                                      <p:tavLst>
                                        <p:tav tm="0">
                                          <p:val>
                                            <p:strVal val="ppt_w"/>
                                          </p:val>
                                        </p:tav>
                                        <p:tav tm="100000">
                                          <p:val>
                                            <p:strVal val="ppt_w+.3"/>
                                          </p:val>
                                        </p:tav>
                                      </p:tavLst>
                                    </p:anim>
                                    <p:anim calcmode="lin" valueType="num">
                                      <p:cBhvr>
                                        <p:cTn id="16" dur="1000"/>
                                        <p:tgtEl>
                                          <p:spTgt spid="17"/>
                                        </p:tgtEl>
                                        <p:attrNameLst>
                                          <p:attrName>ppt_h</p:attrName>
                                        </p:attrNameLst>
                                      </p:cBhvr>
                                      <p:tavLst>
                                        <p:tav tm="0">
                                          <p:val>
                                            <p:strVal val="ppt_h"/>
                                          </p:val>
                                        </p:tav>
                                        <p:tav tm="100000">
                                          <p:val>
                                            <p:strVal val="ppt_h"/>
                                          </p:val>
                                        </p:tav>
                                      </p:tavLst>
                                    </p:anim>
                                    <p:animEffect transition="out" filter="fade">
                                      <p:cBhvr>
                                        <p:cTn id="17" dur="1000"/>
                                        <p:tgtEl>
                                          <p:spTgt spid="17"/>
                                        </p:tgtEl>
                                      </p:cBhvr>
                                    </p:animEffect>
                                    <p:set>
                                      <p:cBhvr>
                                        <p:cTn id="18" dur="1" fill="hold">
                                          <p:stCondLst>
                                            <p:cond delay="999"/>
                                          </p:stCondLst>
                                        </p:cTn>
                                        <p:tgtEl>
                                          <p:spTgt spid="17"/>
                                        </p:tgtEl>
                                        <p:attrNameLst>
                                          <p:attrName>style.visibility</p:attrName>
                                        </p:attrNameLst>
                                      </p:cBhvr>
                                      <p:to>
                                        <p:strVal val="hidden"/>
                                      </p:to>
                                    </p:set>
                                  </p:childTnLst>
                                </p:cTn>
                              </p:par>
                              <p:par>
                                <p:cTn id="19" presetID="53"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5E-6 -3.33333E-6 L -0.44619 0.00162 " pathEditMode="relative" rAng="0" ptsTypes="AA">
                                      <p:cBhvr>
                                        <p:cTn id="36" dur="2000" fill="hold"/>
                                        <p:tgtEl>
                                          <p:spTgt spid="31"/>
                                        </p:tgtEl>
                                        <p:attrNameLst>
                                          <p:attrName>ppt_x</p:attrName>
                                          <p:attrName>ppt_y</p:attrName>
                                        </p:attrNameLst>
                                      </p:cBhvr>
                                      <p:rCtr x="-223" y="1"/>
                                    </p:animMotion>
                                  </p:childTnLst>
                                </p:cTn>
                              </p:par>
                              <p:par>
                                <p:cTn id="37" presetID="35" presetClass="path" presetSubtype="0" accel="50000" decel="50000" fill="hold" nodeType="withEffect">
                                  <p:stCondLst>
                                    <p:cond delay="0"/>
                                  </p:stCondLst>
                                  <p:childTnLst>
                                    <p:animMotion origin="layout" path="M -1.94444E-6 -7.40741E-7 L -0.45833 -0.00417 " pathEditMode="relative" rAng="0" ptsTypes="AA">
                                      <p:cBhvr>
                                        <p:cTn id="38" dur="2000" fill="hold"/>
                                        <p:tgtEl>
                                          <p:spTgt spid="61"/>
                                        </p:tgtEl>
                                        <p:attrNameLst>
                                          <p:attrName>ppt_x</p:attrName>
                                          <p:attrName>ppt_y</p:attrName>
                                        </p:attrNameLst>
                                      </p:cBhvr>
                                      <p:rCtr x="-229" y="-2"/>
                                    </p:animMotion>
                                  </p:childTnLst>
                                </p:cTn>
                              </p:par>
                            </p:childTnLst>
                          </p:cTn>
                        </p:par>
                        <p:par>
                          <p:cTn id="39" fill="hold">
                            <p:stCondLst>
                              <p:cond delay="2000"/>
                            </p:stCondLst>
                            <p:childTnLst>
                              <p:par>
                                <p:cTn id="40" presetID="10" presetClass="entr" presetSubtype="0" fill="hold" nodeType="after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p:cTn id="47" dur="1000" fill="hold"/>
                                        <p:tgtEl>
                                          <p:spTgt spid="90"/>
                                        </p:tgtEl>
                                        <p:attrNameLst>
                                          <p:attrName>ppt_w</p:attrName>
                                        </p:attrNameLst>
                                      </p:cBhvr>
                                      <p:tavLst>
                                        <p:tav tm="0">
                                          <p:val>
                                            <p:fltVal val="0"/>
                                          </p:val>
                                        </p:tav>
                                        <p:tav tm="100000">
                                          <p:val>
                                            <p:strVal val="#ppt_w"/>
                                          </p:val>
                                        </p:tav>
                                      </p:tavLst>
                                    </p:anim>
                                    <p:anim calcmode="lin" valueType="num">
                                      <p:cBhvr>
                                        <p:cTn id="48" dur="1000" fill="hold"/>
                                        <p:tgtEl>
                                          <p:spTgt spid="90"/>
                                        </p:tgtEl>
                                        <p:attrNameLst>
                                          <p:attrName>ppt_h</p:attrName>
                                        </p:attrNameLst>
                                      </p:cBhvr>
                                      <p:tavLst>
                                        <p:tav tm="0">
                                          <p:val>
                                            <p:fltVal val="0"/>
                                          </p:val>
                                        </p:tav>
                                        <p:tav tm="100000">
                                          <p:val>
                                            <p:strVal val="#ppt_h"/>
                                          </p:val>
                                        </p:tav>
                                      </p:tavLst>
                                    </p:anim>
                                    <p:animEffect transition="in" filter="fade">
                                      <p:cBhvr>
                                        <p:cTn id="49" dur="1000"/>
                                        <p:tgtEl>
                                          <p:spTgt spid="90"/>
                                        </p:tgtEl>
                                      </p:cBhvr>
                                    </p:animEffect>
                                  </p:childTnLst>
                                </p:cTn>
                              </p:par>
                              <p:par>
                                <p:cTn id="50" presetID="1" presetClass="exit" presetSubtype="0" fill="hold" nodeType="withEffect">
                                  <p:stCondLst>
                                    <p:cond delay="0"/>
                                  </p:stCondLst>
                                  <p:childTnLst>
                                    <p:set>
                                      <p:cBhvr>
                                        <p:cTn id="51"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a:picLocks noChangeAspect="1" noChangeArrowheads="1"/>
          </p:cNvPicPr>
          <p:nvPr/>
        </p:nvPicPr>
        <p:blipFill>
          <a:blip r:embed="rId3" cstate="print"/>
          <a:srcRect/>
          <a:stretch>
            <a:fillRect/>
          </a:stretch>
        </p:blipFill>
        <p:spPr bwMode="auto">
          <a:xfrm>
            <a:off x="642910" y="2571744"/>
            <a:ext cx="4948228" cy="3571900"/>
          </a:xfrm>
          <a:prstGeom prst="rect">
            <a:avLst/>
          </a:prstGeom>
          <a:noFill/>
          <a:ln w="9525">
            <a:noFill/>
            <a:miter lim="800000"/>
            <a:headEnd/>
            <a:tailEnd/>
          </a:ln>
        </p:spPr>
      </p:pic>
      <p:sp>
        <p:nvSpPr>
          <p:cNvPr id="30" name="Rectangle 29"/>
          <p:cNvSpPr/>
          <p:nvPr/>
        </p:nvSpPr>
        <p:spPr bwMode="auto">
          <a:xfrm>
            <a:off x="4143372" y="2714620"/>
            <a:ext cx="1428760" cy="428628"/>
          </a:xfrm>
          <a:prstGeom prst="rect">
            <a:avLst/>
          </a:prstGeom>
          <a:noFill/>
          <a:ln w="88900" cap="flat" cmpd="sng" algn="ctr">
            <a:solidFill>
              <a:srgbClr val="00CC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9" name="Rectangle 110"/>
          <p:cNvSpPr>
            <a:spLocks noChangeArrowheads="1"/>
          </p:cNvSpPr>
          <p:nvPr/>
        </p:nvSpPr>
        <p:spPr bwMode="auto">
          <a:xfrm>
            <a:off x="285720" y="2143116"/>
            <a:ext cx="5500726" cy="4286280"/>
          </a:xfrm>
          <a:prstGeom prst="rect">
            <a:avLst/>
          </a:prstGeom>
          <a:solidFill>
            <a:schemeClr val="tx1">
              <a:alpha val="65000"/>
            </a:schemeClr>
          </a:solidFill>
          <a:ln w="9525">
            <a:solidFill>
              <a:schemeClr val="tx1"/>
            </a:solidFill>
            <a:miter lim="800000"/>
            <a:headEnd/>
            <a:tailEnd/>
          </a:ln>
        </p:spPr>
        <p:txBody>
          <a:bodyPr wrap="none" anchor="ctr"/>
          <a:lstStyle/>
          <a:p>
            <a:endParaRPr lang="en-CA"/>
          </a:p>
        </p:txBody>
      </p:sp>
      <p:sp>
        <p:nvSpPr>
          <p:cNvPr id="15" name="Title 1"/>
          <p:cNvSpPr>
            <a:spLocks noGrp="1"/>
          </p:cNvSpPr>
          <p:nvPr>
            <p:ph type="title"/>
          </p:nvPr>
        </p:nvSpPr>
        <p:spPr>
          <a:xfrm>
            <a:off x="285720" y="274638"/>
            <a:ext cx="8643998" cy="1143000"/>
          </a:xfrm>
        </p:spPr>
        <p:txBody>
          <a:bodyPr/>
          <a:lstStyle/>
          <a:p>
            <a:r>
              <a:rPr lang="en-CA" sz="4000" dirty="0" smtClean="0"/>
              <a:t>“What has my team been working on?”</a:t>
            </a:r>
            <a:endParaRPr lang="en-CA" sz="4000" dirty="0"/>
          </a:p>
        </p:txBody>
      </p:sp>
      <p:grpSp>
        <p:nvGrpSpPr>
          <p:cNvPr id="8" name="Group 89"/>
          <p:cNvGrpSpPr/>
          <p:nvPr/>
        </p:nvGrpSpPr>
        <p:grpSpPr>
          <a:xfrm>
            <a:off x="2285984" y="3786190"/>
            <a:ext cx="5715040" cy="1143008"/>
            <a:chOff x="2285984" y="5500702"/>
            <a:chExt cx="5715040" cy="1143008"/>
          </a:xfrm>
        </p:grpSpPr>
        <p:sp>
          <p:nvSpPr>
            <p:cNvPr id="78" name="Rectangle 77"/>
            <p:cNvSpPr/>
            <p:nvPr/>
          </p:nvSpPr>
          <p:spPr bwMode="auto">
            <a:xfrm>
              <a:off x="2285984" y="5500702"/>
              <a:ext cx="5715040" cy="1143008"/>
            </a:xfrm>
            <a:prstGeom prst="rect">
              <a:avLst/>
            </a:prstGeom>
            <a:solidFill>
              <a:srgbClr val="EEEEEE"/>
            </a:solidFill>
            <a:ln w="28575" cap="flat" cmpd="sng" algn="ctr">
              <a:solidFill>
                <a:schemeClr val="bg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nvGrpSpPr>
            <p:cNvPr id="9" name="Group 20"/>
            <p:cNvGrpSpPr/>
            <p:nvPr/>
          </p:nvGrpSpPr>
          <p:grpSpPr>
            <a:xfrm>
              <a:off x="6572264" y="5572140"/>
              <a:ext cx="1036642" cy="1008063"/>
              <a:chOff x="3286116" y="2652706"/>
              <a:chExt cx="1036642" cy="1008063"/>
            </a:xfrm>
          </p:grpSpPr>
          <p:pic>
            <p:nvPicPr>
              <p:cNvPr id="87" name="Picture 28" descr="developerTransp"/>
              <p:cNvPicPr>
                <a:picLocks noChangeAspect="1" noChangeArrowheads="1"/>
              </p:cNvPicPr>
              <p:nvPr/>
            </p:nvPicPr>
            <p:blipFill>
              <a:blip r:embed="rId4" cstate="print"/>
              <a:srcRect/>
              <a:stretch>
                <a:fillRect/>
              </a:stretch>
            </p:blipFill>
            <p:spPr bwMode="auto">
              <a:xfrm>
                <a:off x="3929058" y="2652706"/>
                <a:ext cx="393700" cy="1008063"/>
              </a:xfrm>
              <a:prstGeom prst="rect">
                <a:avLst/>
              </a:prstGeom>
              <a:noFill/>
            </p:spPr>
          </p:pic>
          <p:pic>
            <p:nvPicPr>
              <p:cNvPr id="88" name="Picture 28" descr="developerTransp"/>
              <p:cNvPicPr>
                <a:picLocks noChangeAspect="1" noChangeArrowheads="1"/>
              </p:cNvPicPr>
              <p:nvPr/>
            </p:nvPicPr>
            <p:blipFill>
              <a:blip r:embed="rId4" cstate="print"/>
              <a:srcRect/>
              <a:stretch>
                <a:fillRect/>
              </a:stretch>
            </p:blipFill>
            <p:spPr bwMode="auto">
              <a:xfrm>
                <a:off x="3606796" y="2652706"/>
                <a:ext cx="393700" cy="1008063"/>
              </a:xfrm>
              <a:prstGeom prst="rect">
                <a:avLst/>
              </a:prstGeom>
              <a:noFill/>
            </p:spPr>
          </p:pic>
          <p:pic>
            <p:nvPicPr>
              <p:cNvPr id="89" name="Picture 28" descr="developerTransp"/>
              <p:cNvPicPr>
                <a:picLocks noChangeAspect="1" noChangeArrowheads="1"/>
              </p:cNvPicPr>
              <p:nvPr/>
            </p:nvPicPr>
            <p:blipFill>
              <a:blip r:embed="rId4" cstate="print"/>
              <a:srcRect/>
              <a:stretch>
                <a:fillRect/>
              </a:stretch>
            </p:blipFill>
            <p:spPr bwMode="auto">
              <a:xfrm>
                <a:off x="3286116" y="2652706"/>
                <a:ext cx="393700" cy="1008063"/>
              </a:xfrm>
              <a:prstGeom prst="rect">
                <a:avLst/>
              </a:prstGeom>
              <a:noFill/>
            </p:spPr>
          </p:pic>
        </p:grpSp>
        <p:sp>
          <p:nvSpPr>
            <p:cNvPr id="80" name="Flowchart: Merge 79"/>
            <p:cNvSpPr/>
            <p:nvPr/>
          </p:nvSpPr>
          <p:spPr bwMode="auto">
            <a:xfrm>
              <a:off x="3428992" y="5991244"/>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1" name="Picture 46"/>
            <p:cNvPicPr>
              <a:picLocks noChangeAspect="1" noChangeArrowheads="1"/>
            </p:cNvPicPr>
            <p:nvPr/>
          </p:nvPicPr>
          <p:blipFill>
            <a:blip r:embed="rId5" cstate="print"/>
            <a:srcRect/>
            <a:stretch>
              <a:fillRect/>
            </a:stretch>
          </p:blipFill>
          <p:spPr bwMode="auto">
            <a:xfrm>
              <a:off x="5211790" y="5643578"/>
              <a:ext cx="860408" cy="928694"/>
            </a:xfrm>
            <a:prstGeom prst="rect">
              <a:avLst/>
            </a:prstGeom>
            <a:noFill/>
            <a:ln w="28575">
              <a:noFill/>
              <a:miter lim="800000"/>
              <a:headEnd/>
              <a:tailEnd/>
            </a:ln>
            <a:scene3d>
              <a:camera prst="orthographicFront">
                <a:rot lat="0" lon="10800000" rev="0"/>
              </a:camera>
              <a:lightRig rig="threePt" dir="t"/>
            </a:scene3d>
          </p:spPr>
        </p:pic>
        <p:sp>
          <p:nvSpPr>
            <p:cNvPr id="82" name="Flowchart: Merge 81"/>
            <p:cNvSpPr/>
            <p:nvPr/>
          </p:nvSpPr>
          <p:spPr bwMode="auto">
            <a:xfrm>
              <a:off x="4714876"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3" name="Picture 3" descr="C:\Thomas\Research\Presentations\InfoFrags_ICSE10\changeset2.gif"/>
            <p:cNvPicPr>
              <a:picLocks noChangeAspect="1" noChangeArrowheads="1"/>
            </p:cNvPicPr>
            <p:nvPr/>
          </p:nvPicPr>
          <p:blipFill>
            <a:blip r:embed="rId6" cstate="print"/>
            <a:srcRect/>
            <a:stretch>
              <a:fillRect/>
            </a:stretch>
          </p:blipFill>
          <p:spPr bwMode="auto">
            <a:xfrm>
              <a:off x="3643306" y="5643578"/>
              <a:ext cx="1133475" cy="790575"/>
            </a:xfrm>
            <a:prstGeom prst="rect">
              <a:avLst/>
            </a:prstGeom>
            <a:noFill/>
          </p:spPr>
        </p:pic>
        <p:sp>
          <p:nvSpPr>
            <p:cNvPr id="84" name="Flowchart: Merge 83"/>
            <p:cNvSpPr/>
            <p:nvPr/>
          </p:nvSpPr>
          <p:spPr bwMode="auto">
            <a:xfrm>
              <a:off x="6143636"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85" name="Picture 41" descr="class5"/>
            <p:cNvPicPr>
              <a:picLocks noChangeAspect="1" noChangeArrowheads="1"/>
            </p:cNvPicPr>
            <p:nvPr/>
          </p:nvPicPr>
          <p:blipFill>
            <a:blip r:embed="rId7" cstate="print"/>
            <a:srcRect/>
            <a:stretch>
              <a:fillRect/>
            </a:stretch>
          </p:blipFill>
          <p:spPr bwMode="auto">
            <a:xfrm>
              <a:off x="2285984" y="5568828"/>
              <a:ext cx="1143008" cy="1074882"/>
            </a:xfrm>
            <a:prstGeom prst="rect">
              <a:avLst/>
            </a:prstGeom>
            <a:noFill/>
            <a:ln w="9525">
              <a:noFill/>
              <a:miter lim="800000"/>
              <a:headEnd/>
              <a:tailEnd/>
            </a:ln>
          </p:spPr>
        </p:pic>
        <p:sp>
          <p:nvSpPr>
            <p:cNvPr id="86" name="Flowchart: Merge 85"/>
            <p:cNvSpPr/>
            <p:nvPr/>
          </p:nvSpPr>
          <p:spPr bwMode="auto">
            <a:xfrm>
              <a:off x="7643834" y="6000768"/>
              <a:ext cx="285752" cy="142876"/>
            </a:xfrm>
            <a:prstGeom prst="flowChartMerge">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afterEffect">
                                  <p:stCondLst>
                                    <p:cond delay="0"/>
                                  </p:stCondLst>
                                  <p:childTnLst>
                                    <p:anim calcmode="lin" valueType="num">
                                      <p:cBhvr>
                                        <p:cTn id="6" dur="2000"/>
                                        <p:tgtEl>
                                          <p:spTgt spid="8"/>
                                        </p:tgtEl>
                                        <p:attrNameLst>
                                          <p:attrName>ppt_w</p:attrName>
                                        </p:attrNameLst>
                                      </p:cBhvr>
                                      <p:tavLst>
                                        <p:tav tm="0">
                                          <p:val>
                                            <p:strVal val="ppt_w"/>
                                          </p:val>
                                        </p:tav>
                                        <p:tav tm="100000">
                                          <p:val>
                                            <p:fltVal val="0"/>
                                          </p:val>
                                        </p:tav>
                                      </p:tavLst>
                                    </p:anim>
                                    <p:anim calcmode="lin" valueType="num">
                                      <p:cBhvr>
                                        <p:cTn id="7" dur="2000"/>
                                        <p:tgtEl>
                                          <p:spTgt spid="8"/>
                                        </p:tgtEl>
                                        <p:attrNameLst>
                                          <p:attrName>ppt_h</p:attrName>
                                        </p:attrNameLst>
                                      </p:cBhvr>
                                      <p:tavLst>
                                        <p:tav tm="0">
                                          <p:val>
                                            <p:strVal val="ppt_h"/>
                                          </p:val>
                                        </p:tav>
                                        <p:tav tm="100000">
                                          <p:val>
                                            <p:fltVal val="0"/>
                                          </p:val>
                                        </p:tav>
                                      </p:tavLst>
                                    </p:anim>
                                    <p:animEffect transition="out" filter="fade">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2000"/>
                                        <p:tgtEl>
                                          <p:spTgt spid="19"/>
                                        </p:tgtEl>
                                        <p:attrNameLst>
                                          <p:attrName>ppt_w</p:attrName>
                                        </p:attrNameLst>
                                      </p:cBhvr>
                                      <p:tavLst>
                                        <p:tav tm="0">
                                          <p:val>
                                            <p:strVal val="ppt_w"/>
                                          </p:val>
                                        </p:tav>
                                        <p:tav tm="100000">
                                          <p:val>
                                            <p:fltVal val="0"/>
                                          </p:val>
                                        </p:tav>
                                      </p:tavLst>
                                    </p:anim>
                                    <p:anim calcmode="lin" valueType="num">
                                      <p:cBhvr>
                                        <p:cTn id="12" dur="2000"/>
                                        <p:tgtEl>
                                          <p:spTgt spid="19"/>
                                        </p:tgtEl>
                                        <p:attrNameLst>
                                          <p:attrName>ppt_h</p:attrName>
                                        </p:attrNameLst>
                                      </p:cBhvr>
                                      <p:tavLst>
                                        <p:tav tm="0">
                                          <p:val>
                                            <p:strVal val="ppt_h"/>
                                          </p:val>
                                        </p:tav>
                                        <p:tav tm="100000">
                                          <p:val>
                                            <p:fltVal val="0"/>
                                          </p:val>
                                        </p:tav>
                                      </p:tavLst>
                                    </p:anim>
                                    <p:animEffect transition="out" filter="fade">
                                      <p:cBhvr>
                                        <p:cTn id="13" dur="2000"/>
                                        <p:tgtEl>
                                          <p:spTgt spid="19"/>
                                        </p:tgtEl>
                                      </p:cBhvr>
                                    </p:animEffect>
                                    <p:set>
                                      <p:cBhvr>
                                        <p:cTn id="14"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50609" y="1428736"/>
            <a:ext cx="3364795" cy="5000659"/>
            <a:chOff x="5350609" y="1428736"/>
            <a:chExt cx="3364795" cy="5000659"/>
          </a:xfrm>
        </p:grpSpPr>
        <p:pic>
          <p:nvPicPr>
            <p:cNvPr id="177154" name="Picture 2"/>
            <p:cNvPicPr>
              <a:picLocks noChangeAspect="1" noChangeArrowheads="1"/>
            </p:cNvPicPr>
            <p:nvPr/>
          </p:nvPicPr>
          <p:blipFill>
            <a:blip r:embed="rId3" cstate="print"/>
            <a:srcRect/>
            <a:stretch>
              <a:fillRect/>
            </a:stretch>
          </p:blipFill>
          <p:spPr bwMode="auto">
            <a:xfrm>
              <a:off x="5356180" y="1428736"/>
              <a:ext cx="3359224" cy="2428891"/>
            </a:xfrm>
            <a:prstGeom prst="rect">
              <a:avLst/>
            </a:prstGeom>
            <a:noFill/>
            <a:ln w="9525">
              <a:noFill/>
              <a:miter lim="800000"/>
              <a:headEnd/>
              <a:tailEnd/>
            </a:ln>
          </p:spPr>
        </p:pic>
        <p:pic>
          <p:nvPicPr>
            <p:cNvPr id="179202" name="Picture 2"/>
            <p:cNvPicPr>
              <a:picLocks noChangeAspect="1" noChangeArrowheads="1"/>
            </p:cNvPicPr>
            <p:nvPr/>
          </p:nvPicPr>
          <p:blipFill>
            <a:blip r:embed="rId4" cstate="print"/>
            <a:srcRect/>
            <a:stretch>
              <a:fillRect/>
            </a:stretch>
          </p:blipFill>
          <p:spPr bwMode="auto">
            <a:xfrm>
              <a:off x="5350609" y="4000504"/>
              <a:ext cx="3364795" cy="2428891"/>
            </a:xfrm>
            <a:prstGeom prst="rect">
              <a:avLst/>
            </a:prstGeom>
            <a:noFill/>
            <a:ln w="9525">
              <a:noFill/>
              <a:miter lim="800000"/>
              <a:headEnd/>
              <a:tailEnd/>
            </a:ln>
          </p:spPr>
        </p:pic>
      </p:grpSp>
      <p:sp>
        <p:nvSpPr>
          <p:cNvPr id="8" name="Content Placeholder 2"/>
          <p:cNvSpPr txBox="1">
            <a:spLocks/>
          </p:cNvSpPr>
          <p:nvPr/>
        </p:nvSpPr>
        <p:spPr bwMode="auto">
          <a:xfrm>
            <a:off x="1285853" y="1785926"/>
            <a:ext cx="1643073" cy="928694"/>
          </a:xfrm>
          <a:prstGeom prst="rect">
            <a:avLst/>
          </a:prstGeom>
          <a:noFill/>
          <a:ln w="9525">
            <a:noFill/>
            <a:miter lim="800000"/>
            <a:headEnd/>
            <a:tailEnd/>
          </a:ln>
        </p:spPr>
        <p:txBody>
          <a:bodyPr/>
          <a:lstStyle/>
          <a:p>
            <a:pPr algn="ctr" eaLnBrk="0" hangingPunct="0">
              <a:spcBef>
                <a:spcPct val="20000"/>
              </a:spcBef>
              <a:defRPr/>
            </a:pPr>
            <a:r>
              <a:rPr lang="en-CA" sz="2000" kern="0" dirty="0" smtClean="0">
                <a:solidFill>
                  <a:srgbClr val="00CC00"/>
                </a:solidFill>
                <a:latin typeface="Cambria" pitchFamily="18" charset="0"/>
                <a:cs typeface="Times New Roman" pitchFamily="18" charset="0"/>
              </a:rPr>
              <a:t>Team Fragment</a:t>
            </a:r>
            <a:endParaRPr lang="en-CA" sz="2000" kern="0" dirty="0">
              <a:solidFill>
                <a:srgbClr val="00CC00"/>
              </a:solidFill>
              <a:latin typeface="Cambria" pitchFamily="18" charset="0"/>
              <a:cs typeface="Times New Roman" pitchFamily="18" charset="0"/>
            </a:endParaRPr>
          </a:p>
        </p:txBody>
      </p:sp>
      <p:sp>
        <p:nvSpPr>
          <p:cNvPr id="10" name="Content Placeholder 2"/>
          <p:cNvSpPr txBox="1">
            <a:spLocks/>
          </p:cNvSpPr>
          <p:nvPr/>
        </p:nvSpPr>
        <p:spPr bwMode="auto">
          <a:xfrm>
            <a:off x="-71470" y="2714620"/>
            <a:ext cx="1643074" cy="714380"/>
          </a:xfrm>
          <a:prstGeom prst="rect">
            <a:avLst/>
          </a:prstGeom>
          <a:noFill/>
          <a:ln w="9525">
            <a:noFill/>
            <a:miter lim="800000"/>
            <a:headEnd/>
            <a:tailEnd/>
          </a:ln>
        </p:spPr>
        <p:txBody>
          <a:bodyPr/>
          <a:lstStyle/>
          <a:p>
            <a:pPr algn="ctr" eaLnBrk="0" hangingPunct="0">
              <a:spcBef>
                <a:spcPct val="20000"/>
              </a:spcBef>
              <a:defRPr/>
            </a:pPr>
            <a:r>
              <a:rPr lang="en-CA" sz="2000" kern="0" dirty="0" smtClean="0">
                <a:solidFill>
                  <a:srgbClr val="00CC00"/>
                </a:solidFill>
                <a:latin typeface="Cambria" pitchFamily="18" charset="0"/>
                <a:cs typeface="Times New Roman" pitchFamily="18" charset="0"/>
              </a:rPr>
              <a:t>Work Item Fragment</a:t>
            </a:r>
            <a:endParaRPr lang="en-CA" sz="2000" kern="0" dirty="0">
              <a:solidFill>
                <a:srgbClr val="00CC00"/>
              </a:solidFill>
              <a:latin typeface="Cambria" pitchFamily="18" charset="0"/>
              <a:cs typeface="Times New Roman" pitchFamily="18" charset="0"/>
            </a:endParaRPr>
          </a:p>
        </p:txBody>
      </p:sp>
      <p:sp>
        <p:nvSpPr>
          <p:cNvPr id="11" name="Content Placeholder 2"/>
          <p:cNvSpPr txBox="1">
            <a:spLocks/>
          </p:cNvSpPr>
          <p:nvPr/>
        </p:nvSpPr>
        <p:spPr bwMode="auto">
          <a:xfrm>
            <a:off x="-71470" y="3643314"/>
            <a:ext cx="1643074" cy="714380"/>
          </a:xfrm>
          <a:prstGeom prst="rect">
            <a:avLst/>
          </a:prstGeom>
          <a:noFill/>
          <a:ln w="9525">
            <a:noFill/>
            <a:miter lim="800000"/>
            <a:headEnd/>
            <a:tailEnd/>
          </a:ln>
        </p:spPr>
        <p:txBody>
          <a:bodyPr/>
          <a:lstStyle/>
          <a:p>
            <a:pPr algn="ctr" eaLnBrk="0" hangingPunct="0">
              <a:spcBef>
                <a:spcPct val="20000"/>
              </a:spcBef>
              <a:defRPr/>
            </a:pPr>
            <a:r>
              <a:rPr lang="en-CA" sz="2000" kern="0" dirty="0" smtClean="0">
                <a:solidFill>
                  <a:srgbClr val="00CC00"/>
                </a:solidFill>
                <a:latin typeface="Cambria" pitchFamily="18" charset="0"/>
                <a:cs typeface="Times New Roman" pitchFamily="18" charset="0"/>
              </a:rPr>
              <a:t>Change Set Fragment</a:t>
            </a:r>
            <a:endParaRPr lang="en-CA" sz="2000" kern="0" dirty="0">
              <a:solidFill>
                <a:srgbClr val="00CC00"/>
              </a:solidFill>
              <a:latin typeface="Cambria" pitchFamily="18" charset="0"/>
              <a:cs typeface="Times New Roman" pitchFamily="18" charset="0"/>
            </a:endParaRPr>
          </a:p>
        </p:txBody>
      </p:sp>
      <p:sp>
        <p:nvSpPr>
          <p:cNvPr id="12" name="Content Placeholder 2"/>
          <p:cNvSpPr txBox="1">
            <a:spLocks/>
          </p:cNvSpPr>
          <p:nvPr/>
        </p:nvSpPr>
        <p:spPr bwMode="auto">
          <a:xfrm>
            <a:off x="1214414" y="4643446"/>
            <a:ext cx="1643074" cy="714380"/>
          </a:xfrm>
          <a:prstGeom prst="rect">
            <a:avLst/>
          </a:prstGeom>
          <a:noFill/>
          <a:ln w="9525">
            <a:noFill/>
            <a:miter lim="800000"/>
            <a:headEnd/>
            <a:tailEnd/>
          </a:ln>
        </p:spPr>
        <p:txBody>
          <a:bodyPr/>
          <a:lstStyle/>
          <a:p>
            <a:pPr algn="ctr" eaLnBrk="0" hangingPunct="0">
              <a:spcBef>
                <a:spcPct val="20000"/>
              </a:spcBef>
              <a:defRPr/>
            </a:pPr>
            <a:r>
              <a:rPr lang="en-CA" sz="2000" kern="0" dirty="0" smtClean="0">
                <a:solidFill>
                  <a:srgbClr val="00CC00"/>
                </a:solidFill>
                <a:latin typeface="Cambria" pitchFamily="18" charset="0"/>
                <a:cs typeface="Times New Roman" pitchFamily="18" charset="0"/>
              </a:rPr>
              <a:t>Source Code Fragment</a:t>
            </a:r>
            <a:endParaRPr lang="en-CA" sz="2000" kern="0" dirty="0">
              <a:solidFill>
                <a:srgbClr val="00CC00"/>
              </a:solidFill>
              <a:latin typeface="Cambria" pitchFamily="18" charset="0"/>
              <a:cs typeface="Times New Roman" pitchFamily="18" charset="0"/>
            </a:endParaRPr>
          </a:p>
        </p:txBody>
      </p:sp>
      <p:grpSp>
        <p:nvGrpSpPr>
          <p:cNvPr id="27" name="Group 26"/>
          <p:cNvGrpSpPr/>
          <p:nvPr/>
        </p:nvGrpSpPr>
        <p:grpSpPr>
          <a:xfrm>
            <a:off x="1545529" y="2674069"/>
            <a:ext cx="833204" cy="1745906"/>
            <a:chOff x="1545529" y="2674069"/>
            <a:chExt cx="833204" cy="1745906"/>
          </a:xfrm>
        </p:grpSpPr>
        <p:sp>
          <p:nvSpPr>
            <p:cNvPr id="20" name="Down Arrow 34"/>
            <p:cNvSpPr>
              <a:spLocks noChangeArrowheads="1"/>
            </p:cNvSpPr>
            <p:nvPr/>
          </p:nvSpPr>
          <p:spPr bwMode="auto">
            <a:xfrm rot="17828359">
              <a:off x="1614899" y="3040111"/>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sp>
          <p:nvSpPr>
            <p:cNvPr id="21" name="Down Arrow 34"/>
            <p:cNvSpPr>
              <a:spLocks noChangeArrowheads="1"/>
            </p:cNvSpPr>
            <p:nvPr/>
          </p:nvSpPr>
          <p:spPr bwMode="auto">
            <a:xfrm rot="14891887">
              <a:off x="1655022" y="3645636"/>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sp>
          <p:nvSpPr>
            <p:cNvPr id="22" name="Down Arrow 34"/>
            <p:cNvSpPr>
              <a:spLocks noChangeArrowheads="1"/>
            </p:cNvSpPr>
            <p:nvPr/>
          </p:nvSpPr>
          <p:spPr bwMode="auto">
            <a:xfrm rot="20743774">
              <a:off x="2072421" y="2674069"/>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sp>
          <p:nvSpPr>
            <p:cNvPr id="23" name="Down Arrow 34"/>
            <p:cNvSpPr>
              <a:spLocks noChangeArrowheads="1"/>
            </p:cNvSpPr>
            <p:nvPr/>
          </p:nvSpPr>
          <p:spPr bwMode="auto">
            <a:xfrm rot="12480190">
              <a:off x="2035998" y="3974923"/>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grpSp>
      <p:sp>
        <p:nvSpPr>
          <p:cNvPr id="24" name="Down Arrow 34"/>
          <p:cNvSpPr>
            <a:spLocks noChangeArrowheads="1"/>
          </p:cNvSpPr>
          <p:nvPr/>
        </p:nvSpPr>
        <p:spPr bwMode="auto">
          <a:xfrm rot="16200000">
            <a:off x="2893208" y="3036092"/>
            <a:ext cx="642942" cy="1000129"/>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grpSp>
        <p:nvGrpSpPr>
          <p:cNvPr id="28" name="Group 27"/>
          <p:cNvGrpSpPr/>
          <p:nvPr/>
        </p:nvGrpSpPr>
        <p:grpSpPr>
          <a:xfrm>
            <a:off x="4153023" y="2786312"/>
            <a:ext cx="449449" cy="1415299"/>
            <a:chOff x="4153023" y="2786312"/>
            <a:chExt cx="449449" cy="1415299"/>
          </a:xfrm>
        </p:grpSpPr>
        <p:sp>
          <p:nvSpPr>
            <p:cNvPr id="25" name="Down Arrow 34"/>
            <p:cNvSpPr>
              <a:spLocks noChangeArrowheads="1"/>
            </p:cNvSpPr>
            <p:nvPr/>
          </p:nvSpPr>
          <p:spPr bwMode="auto">
            <a:xfrm rot="14891887">
              <a:off x="4226790" y="2716942"/>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sp>
          <p:nvSpPr>
            <p:cNvPr id="26" name="Down Arrow 34"/>
            <p:cNvSpPr>
              <a:spLocks noChangeArrowheads="1"/>
            </p:cNvSpPr>
            <p:nvPr/>
          </p:nvSpPr>
          <p:spPr bwMode="auto">
            <a:xfrm rot="17828359">
              <a:off x="4222393" y="3825929"/>
              <a:ext cx="306312" cy="445052"/>
            </a:xfrm>
            <a:prstGeom prst="downArrow">
              <a:avLst>
                <a:gd name="adj1" fmla="val 50000"/>
                <a:gd name="adj2" fmla="val 50000"/>
              </a:avLst>
            </a:prstGeom>
            <a:solidFill>
              <a:schemeClr val="bg1"/>
            </a:solidFill>
            <a:ln w="28575" algn="ctr">
              <a:solidFill>
                <a:srgbClr val="00CC00"/>
              </a:solidFill>
              <a:round/>
              <a:headEnd/>
              <a:tailEnd type="triangle" w="med" len="med"/>
            </a:ln>
          </p:spPr>
          <p:txBody>
            <a:bodyPr/>
            <a:lstStyle/>
            <a:p>
              <a:endParaRPr lang="en-CA"/>
            </a:p>
          </p:txBody>
        </p:sp>
      </p:grpSp>
      <p:sp>
        <p:nvSpPr>
          <p:cNvPr id="30" name="Title 1"/>
          <p:cNvSpPr>
            <a:spLocks noGrp="1"/>
          </p:cNvSpPr>
          <p:nvPr>
            <p:ph type="title"/>
          </p:nvPr>
        </p:nvSpPr>
        <p:spPr>
          <a:xfrm>
            <a:off x="285720" y="274638"/>
            <a:ext cx="8643998" cy="1143000"/>
          </a:xfrm>
        </p:spPr>
        <p:txBody>
          <a:bodyPr/>
          <a:lstStyle/>
          <a:p>
            <a:r>
              <a:rPr lang="en-CA" sz="4000" dirty="0" smtClean="0"/>
              <a:t>“What has my team been working on?”</a:t>
            </a:r>
            <a:endParaRPr lang="en-C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28596" y="274638"/>
            <a:ext cx="8229600" cy="1143000"/>
          </a:xfrm>
        </p:spPr>
        <p:txBody>
          <a:bodyPr/>
          <a:lstStyle/>
          <a:p>
            <a:r>
              <a:rPr lang="en-CA" smtClean="0"/>
              <a:t>Information Fragment Model</a:t>
            </a:r>
          </a:p>
        </p:txBody>
      </p:sp>
      <p:grpSp>
        <p:nvGrpSpPr>
          <p:cNvPr id="3" name="Group 350"/>
          <p:cNvGrpSpPr>
            <a:grpSpLocks/>
          </p:cNvGrpSpPr>
          <p:nvPr/>
        </p:nvGrpSpPr>
        <p:grpSpPr bwMode="auto">
          <a:xfrm>
            <a:off x="0" y="4565650"/>
            <a:ext cx="1785938" cy="1863725"/>
            <a:chOff x="-32" y="4565230"/>
            <a:chExt cx="1785950" cy="1864166"/>
          </a:xfrm>
        </p:grpSpPr>
        <p:sp>
          <p:nvSpPr>
            <p:cNvPr id="27718" name="TextBox 104"/>
            <p:cNvSpPr txBox="1">
              <a:spLocks noChangeArrowheads="1"/>
            </p:cNvSpPr>
            <p:nvPr/>
          </p:nvSpPr>
          <p:spPr bwMode="auto">
            <a:xfrm>
              <a:off x="338164" y="5156499"/>
              <a:ext cx="1214446" cy="338554"/>
            </a:xfrm>
            <a:prstGeom prst="rect">
              <a:avLst/>
            </a:prstGeom>
            <a:noFill/>
            <a:ln w="25400">
              <a:solidFill>
                <a:schemeClr val="tx1"/>
              </a:solidFill>
              <a:miter lim="800000"/>
              <a:headEnd/>
              <a:tailEnd/>
            </a:ln>
          </p:spPr>
          <p:txBody>
            <a:bodyPr>
              <a:spAutoFit/>
            </a:bodyPr>
            <a:lstStyle/>
            <a:p>
              <a:r>
                <a:rPr lang="en-CA" sz="1600">
                  <a:solidFill>
                    <a:schemeClr val="bg1"/>
                  </a:solidFill>
                </a:rPr>
                <a:t>Defect 303</a:t>
              </a:r>
            </a:p>
          </p:txBody>
        </p:sp>
        <p:sp>
          <p:nvSpPr>
            <p:cNvPr id="106" name="Rectangle 105"/>
            <p:cNvSpPr/>
            <p:nvPr/>
          </p:nvSpPr>
          <p:spPr>
            <a:xfrm>
              <a:off x="338108" y="5189266"/>
              <a:ext cx="1143008" cy="285818"/>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solidFill>
                  <a:schemeClr val="bg1"/>
                </a:solidFill>
              </a:endParaRPr>
            </a:p>
          </p:txBody>
        </p:sp>
        <p:sp>
          <p:nvSpPr>
            <p:cNvPr id="27720" name="TextBox 107"/>
            <p:cNvSpPr txBox="1">
              <a:spLocks noChangeArrowheads="1"/>
            </p:cNvSpPr>
            <p:nvPr/>
          </p:nvSpPr>
          <p:spPr bwMode="auto">
            <a:xfrm>
              <a:off x="714349" y="4565230"/>
              <a:ext cx="928693" cy="338554"/>
            </a:xfrm>
            <a:prstGeom prst="rect">
              <a:avLst/>
            </a:prstGeom>
            <a:noFill/>
            <a:ln w="9525">
              <a:noFill/>
              <a:miter lim="800000"/>
              <a:headEnd/>
              <a:tailEnd/>
            </a:ln>
          </p:spPr>
          <p:txBody>
            <a:bodyPr>
              <a:spAutoFit/>
            </a:bodyPr>
            <a:lstStyle/>
            <a:p>
              <a:r>
                <a:rPr lang="en-CA" sz="1600">
                  <a:solidFill>
                    <a:schemeClr val="bg1"/>
                  </a:solidFill>
                </a:rPr>
                <a:t>WI 315</a:t>
              </a:r>
            </a:p>
          </p:txBody>
        </p:sp>
        <p:sp>
          <p:nvSpPr>
            <p:cNvPr id="109" name="Rectangle 108"/>
            <p:cNvSpPr/>
            <p:nvPr/>
          </p:nvSpPr>
          <p:spPr>
            <a:xfrm>
              <a:off x="714348" y="4598576"/>
              <a:ext cx="857256" cy="285818"/>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solidFill>
                  <a:schemeClr val="bg1"/>
                </a:solidFill>
              </a:endParaRPr>
            </a:p>
          </p:txBody>
        </p:sp>
        <p:cxnSp>
          <p:nvCxnSpPr>
            <p:cNvPr id="136" name="Straight Arrow Connector 135"/>
            <p:cNvCxnSpPr>
              <a:stCxn id="106" idx="0"/>
              <a:endCxn id="27720" idx="2"/>
            </p:cNvCxnSpPr>
            <p:nvPr/>
          </p:nvCxnSpPr>
          <p:spPr>
            <a:xfrm rot="5400000" flipH="1" flipV="1">
              <a:off x="901642" y="4911418"/>
              <a:ext cx="285818" cy="26987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4" name="Text Box 45"/>
            <p:cNvSpPr txBox="1">
              <a:spLocks noChangeArrowheads="1"/>
            </p:cNvSpPr>
            <p:nvPr/>
          </p:nvSpPr>
          <p:spPr bwMode="auto">
            <a:xfrm>
              <a:off x="-32" y="5598938"/>
              <a:ext cx="1785950" cy="830458"/>
            </a:xfrm>
            <a:prstGeom prst="rect">
              <a:avLst/>
            </a:prstGeom>
            <a:noFill/>
            <a:ln w="28575">
              <a:noFill/>
              <a:miter lim="800000"/>
              <a:headEnd/>
              <a:tailEnd/>
            </a:ln>
          </p:spPr>
          <p:txBody>
            <a:bodyPr>
              <a:spAutoFit/>
            </a:bodyPr>
            <a:lstStyle/>
            <a:p>
              <a:pPr algn="ctr">
                <a:defRPr/>
              </a:pPr>
              <a:r>
                <a:rPr lang="en-US" sz="2400" dirty="0">
                  <a:solidFill>
                    <a:schemeClr val="bg1">
                      <a:lumMod val="75000"/>
                    </a:schemeClr>
                  </a:solidFill>
                  <a:latin typeface="Cambria" pitchFamily="18" charset="0"/>
                  <a:cs typeface="+mn-cs"/>
                </a:rPr>
                <a:t>Work Item Fragment</a:t>
              </a:r>
            </a:p>
          </p:txBody>
        </p:sp>
      </p:grpSp>
      <p:grpSp>
        <p:nvGrpSpPr>
          <p:cNvPr id="100" name="Group 99"/>
          <p:cNvGrpSpPr>
            <a:grpSpLocks/>
          </p:cNvGrpSpPr>
          <p:nvPr/>
        </p:nvGrpSpPr>
        <p:grpSpPr bwMode="auto">
          <a:xfrm>
            <a:off x="2259013" y="3000375"/>
            <a:ext cx="1098550" cy="1143000"/>
            <a:chOff x="2259663" y="3000372"/>
            <a:chExt cx="1097891" cy="1143006"/>
          </a:xfrm>
        </p:grpSpPr>
        <p:sp>
          <p:nvSpPr>
            <p:cNvPr id="27713" name="Flowchart: Summing Junction 156"/>
            <p:cNvSpPr>
              <a:spLocks noChangeArrowheads="1"/>
            </p:cNvSpPr>
            <p:nvPr/>
          </p:nvSpPr>
          <p:spPr bwMode="auto">
            <a:xfrm>
              <a:off x="2515337" y="3425427"/>
              <a:ext cx="300792" cy="302262"/>
            </a:xfrm>
            <a:prstGeom prst="flowChartSummingJunction">
              <a:avLst/>
            </a:prstGeom>
            <a:noFill/>
            <a:ln w="38100" algn="ctr">
              <a:solidFill>
                <a:srgbClr val="849CE8"/>
              </a:solidFill>
              <a:round/>
              <a:headEnd/>
              <a:tailEnd/>
            </a:ln>
          </p:spPr>
          <p:txBody>
            <a:bodyPr/>
            <a:lstStyle/>
            <a:p>
              <a:endParaRPr lang="en-CA"/>
            </a:p>
          </p:txBody>
        </p:sp>
        <p:sp>
          <p:nvSpPr>
            <p:cNvPr id="27714" name="TextBox 157"/>
            <p:cNvSpPr txBox="1">
              <a:spLocks noChangeArrowheads="1"/>
            </p:cNvSpPr>
            <p:nvPr/>
          </p:nvSpPr>
          <p:spPr bwMode="auto">
            <a:xfrm>
              <a:off x="2695812" y="3579512"/>
              <a:ext cx="423514" cy="461665"/>
            </a:xfrm>
            <a:prstGeom prst="rect">
              <a:avLst/>
            </a:prstGeom>
            <a:noFill/>
            <a:ln w="9525">
              <a:noFill/>
              <a:miter lim="800000"/>
              <a:headEnd/>
              <a:tailEnd/>
            </a:ln>
          </p:spPr>
          <p:txBody>
            <a:bodyPr wrap="none">
              <a:spAutoFit/>
            </a:bodyPr>
            <a:lstStyle/>
            <a:p>
              <a:r>
                <a:rPr lang="en-CA" sz="2400" b="1" i="1">
                  <a:solidFill>
                    <a:srgbClr val="849CE8"/>
                  </a:solidFill>
                  <a:latin typeface="Times New Roman" pitchFamily="18" charset="0"/>
                  <a:cs typeface="Times New Roman" pitchFamily="18" charset="0"/>
                </a:rPr>
                <a:t>id</a:t>
              </a:r>
            </a:p>
          </p:txBody>
        </p:sp>
        <p:cxnSp>
          <p:nvCxnSpPr>
            <p:cNvPr id="174" name="Straight Arrow Connector 173"/>
            <p:cNvCxnSpPr/>
            <p:nvPr/>
          </p:nvCxnSpPr>
          <p:spPr>
            <a:xfrm rot="5400000" flipH="1" flipV="1">
              <a:off x="2197677" y="3840237"/>
              <a:ext cx="365127" cy="241155"/>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2937118" y="3608388"/>
              <a:ext cx="420436" cy="0"/>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16200000" flipH="1">
              <a:off x="2211955" y="3062358"/>
              <a:ext cx="365127" cy="241155"/>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5" name="Group 349"/>
          <p:cNvGrpSpPr>
            <a:grpSpLocks/>
          </p:cNvGrpSpPr>
          <p:nvPr/>
        </p:nvGrpSpPr>
        <p:grpSpPr bwMode="auto">
          <a:xfrm>
            <a:off x="71438" y="1714500"/>
            <a:ext cx="1928812" cy="1785938"/>
            <a:chOff x="71406" y="1714488"/>
            <a:chExt cx="1928826" cy="1785950"/>
          </a:xfrm>
        </p:grpSpPr>
        <p:sp>
          <p:nvSpPr>
            <p:cNvPr id="143" name="Text Box 45"/>
            <p:cNvSpPr txBox="1">
              <a:spLocks noChangeArrowheads="1"/>
            </p:cNvSpPr>
            <p:nvPr/>
          </p:nvSpPr>
          <p:spPr bwMode="auto">
            <a:xfrm>
              <a:off x="71406" y="2670169"/>
              <a:ext cx="1733563" cy="830269"/>
            </a:xfrm>
            <a:prstGeom prst="rect">
              <a:avLst/>
            </a:prstGeom>
            <a:noFill/>
            <a:ln w="28575">
              <a:noFill/>
              <a:miter lim="800000"/>
              <a:headEnd/>
              <a:tailEnd/>
            </a:ln>
          </p:spPr>
          <p:txBody>
            <a:bodyPr>
              <a:spAutoFit/>
            </a:bodyPr>
            <a:lstStyle/>
            <a:p>
              <a:pPr algn="ctr">
                <a:defRPr/>
              </a:pPr>
              <a:r>
                <a:rPr lang="en-US" sz="2400" dirty="0">
                  <a:solidFill>
                    <a:schemeClr val="bg1">
                      <a:lumMod val="75000"/>
                    </a:schemeClr>
                  </a:solidFill>
                  <a:latin typeface="Cambria" pitchFamily="18" charset="0"/>
                  <a:cs typeface="+mn-cs"/>
                </a:rPr>
                <a:t>Team Fragment</a:t>
              </a:r>
            </a:p>
          </p:txBody>
        </p:sp>
        <p:grpSp>
          <p:nvGrpSpPr>
            <p:cNvPr id="27704" name="Group 298"/>
            <p:cNvGrpSpPr>
              <a:grpSpLocks/>
            </p:cNvGrpSpPr>
            <p:nvPr/>
          </p:nvGrpSpPr>
          <p:grpSpPr bwMode="auto">
            <a:xfrm>
              <a:off x="71406" y="1714488"/>
              <a:ext cx="714380" cy="338554"/>
              <a:chOff x="357158" y="1518810"/>
              <a:chExt cx="714380" cy="338554"/>
            </a:xfrm>
          </p:grpSpPr>
          <p:sp>
            <p:nvSpPr>
              <p:cNvPr id="300" name="Rounded Rectangle 299"/>
              <p:cNvSpPr/>
              <p:nvPr/>
            </p:nvSpPr>
            <p:spPr>
              <a:xfrm>
                <a:off x="357158" y="1533098"/>
                <a:ext cx="714380" cy="32385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sp>
            <p:nvSpPr>
              <p:cNvPr id="27712" name="TextBox 300"/>
              <p:cNvSpPr txBox="1">
                <a:spLocks noChangeArrowheads="1"/>
              </p:cNvSpPr>
              <p:nvPr/>
            </p:nvSpPr>
            <p:spPr bwMode="auto">
              <a:xfrm>
                <a:off x="357158" y="1518810"/>
                <a:ext cx="714380" cy="338554"/>
              </a:xfrm>
              <a:prstGeom prst="rect">
                <a:avLst/>
              </a:prstGeom>
              <a:noFill/>
              <a:ln w="9525">
                <a:noFill/>
                <a:miter lim="800000"/>
                <a:headEnd/>
                <a:tailEnd/>
              </a:ln>
            </p:spPr>
            <p:txBody>
              <a:bodyPr>
                <a:spAutoFit/>
              </a:bodyPr>
              <a:lstStyle/>
              <a:p>
                <a:pPr algn="ctr"/>
                <a:r>
                  <a:rPr lang="en-CA" sz="1600"/>
                  <a:t>David</a:t>
                </a:r>
              </a:p>
            </p:txBody>
          </p:sp>
        </p:grpSp>
        <p:grpSp>
          <p:nvGrpSpPr>
            <p:cNvPr id="27705" name="Group 301"/>
            <p:cNvGrpSpPr>
              <a:grpSpLocks/>
            </p:cNvGrpSpPr>
            <p:nvPr/>
          </p:nvGrpSpPr>
          <p:grpSpPr bwMode="auto">
            <a:xfrm>
              <a:off x="571472" y="2285992"/>
              <a:ext cx="714380" cy="338554"/>
              <a:chOff x="1714480" y="1500174"/>
              <a:chExt cx="714380" cy="338554"/>
            </a:xfrm>
          </p:grpSpPr>
          <p:sp>
            <p:nvSpPr>
              <p:cNvPr id="303" name="Rounded Rectangle 302"/>
              <p:cNvSpPr/>
              <p:nvPr/>
            </p:nvSpPr>
            <p:spPr>
              <a:xfrm>
                <a:off x="1714480" y="1514462"/>
                <a:ext cx="714380" cy="32385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sp>
            <p:nvSpPr>
              <p:cNvPr id="27710" name="TextBox 303"/>
              <p:cNvSpPr txBox="1">
                <a:spLocks noChangeArrowheads="1"/>
              </p:cNvSpPr>
              <p:nvPr/>
            </p:nvSpPr>
            <p:spPr bwMode="auto">
              <a:xfrm>
                <a:off x="1714480" y="1500174"/>
                <a:ext cx="714380" cy="338554"/>
              </a:xfrm>
              <a:prstGeom prst="rect">
                <a:avLst/>
              </a:prstGeom>
              <a:noFill/>
              <a:ln w="9525">
                <a:noFill/>
                <a:miter lim="800000"/>
                <a:headEnd/>
                <a:tailEnd/>
              </a:ln>
            </p:spPr>
            <p:txBody>
              <a:bodyPr>
                <a:spAutoFit/>
              </a:bodyPr>
              <a:lstStyle/>
              <a:p>
                <a:pPr algn="ctr"/>
                <a:r>
                  <a:rPr lang="en-CA" sz="1600"/>
                  <a:t>Julie</a:t>
                </a:r>
              </a:p>
            </p:txBody>
          </p:sp>
        </p:grpSp>
        <p:grpSp>
          <p:nvGrpSpPr>
            <p:cNvPr id="27706" name="Group 304"/>
            <p:cNvGrpSpPr>
              <a:grpSpLocks/>
            </p:cNvGrpSpPr>
            <p:nvPr/>
          </p:nvGrpSpPr>
          <p:grpSpPr bwMode="auto">
            <a:xfrm>
              <a:off x="1285852" y="1824327"/>
              <a:ext cx="714380" cy="338554"/>
              <a:chOff x="857224" y="2214554"/>
              <a:chExt cx="714380" cy="338554"/>
            </a:xfrm>
          </p:grpSpPr>
          <p:sp>
            <p:nvSpPr>
              <p:cNvPr id="306" name="Rounded Rectangle 305"/>
              <p:cNvSpPr/>
              <p:nvPr/>
            </p:nvSpPr>
            <p:spPr>
              <a:xfrm>
                <a:off x="857224" y="2228541"/>
                <a:ext cx="714380" cy="323852"/>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sp>
            <p:nvSpPr>
              <p:cNvPr id="27708" name="TextBox 306"/>
              <p:cNvSpPr txBox="1">
                <a:spLocks noChangeArrowheads="1"/>
              </p:cNvSpPr>
              <p:nvPr/>
            </p:nvSpPr>
            <p:spPr bwMode="auto">
              <a:xfrm>
                <a:off x="857224" y="2214554"/>
                <a:ext cx="714380" cy="338554"/>
              </a:xfrm>
              <a:prstGeom prst="rect">
                <a:avLst/>
              </a:prstGeom>
              <a:noFill/>
              <a:ln w="9525">
                <a:noFill/>
                <a:miter lim="800000"/>
                <a:headEnd/>
                <a:tailEnd/>
              </a:ln>
            </p:spPr>
            <p:txBody>
              <a:bodyPr>
                <a:spAutoFit/>
              </a:bodyPr>
              <a:lstStyle/>
              <a:p>
                <a:pPr algn="ctr"/>
                <a:r>
                  <a:rPr lang="en-CA" sz="1600"/>
                  <a:t>Allen</a:t>
                </a:r>
              </a:p>
            </p:txBody>
          </p:sp>
        </p:grpSp>
      </p:grpSp>
      <p:grpSp>
        <p:nvGrpSpPr>
          <p:cNvPr id="104" name="Group 103"/>
          <p:cNvGrpSpPr>
            <a:grpSpLocks/>
          </p:cNvGrpSpPr>
          <p:nvPr/>
        </p:nvGrpSpPr>
        <p:grpSpPr bwMode="auto">
          <a:xfrm>
            <a:off x="5786446" y="4643438"/>
            <a:ext cx="1285893" cy="866775"/>
            <a:chOff x="5786470" y="4643446"/>
            <a:chExt cx="1285750" cy="867139"/>
          </a:xfrm>
        </p:grpSpPr>
        <p:grpSp>
          <p:nvGrpSpPr>
            <p:cNvPr id="27699" name="Group 332"/>
            <p:cNvGrpSpPr>
              <a:grpSpLocks/>
            </p:cNvGrpSpPr>
            <p:nvPr/>
          </p:nvGrpSpPr>
          <p:grpSpPr bwMode="auto">
            <a:xfrm>
              <a:off x="5786470" y="4856578"/>
              <a:ext cx="1285750" cy="654007"/>
              <a:chOff x="5270539" y="2000240"/>
              <a:chExt cx="1428613" cy="707886"/>
            </a:xfrm>
          </p:grpSpPr>
          <p:sp>
            <p:nvSpPr>
              <p:cNvPr id="27701" name="TextBox 333"/>
              <p:cNvSpPr txBox="1">
                <a:spLocks noChangeArrowheads="1"/>
              </p:cNvSpPr>
              <p:nvPr/>
            </p:nvSpPr>
            <p:spPr bwMode="auto">
              <a:xfrm>
                <a:off x="5270539" y="2000240"/>
                <a:ext cx="500066" cy="707886"/>
              </a:xfrm>
              <a:prstGeom prst="rect">
                <a:avLst/>
              </a:prstGeom>
              <a:noFill/>
              <a:ln w="9525">
                <a:noFill/>
                <a:miter lim="800000"/>
                <a:headEnd/>
                <a:tailEnd/>
              </a:ln>
            </p:spPr>
            <p:txBody>
              <a:bodyPr>
                <a:spAutoFit/>
              </a:bodyPr>
              <a:lstStyle/>
              <a:p>
                <a:r>
                  <a:rPr lang="el-GR" sz="3600" i="1" dirty="0">
                    <a:solidFill>
                      <a:srgbClr val="849CE8"/>
                    </a:solidFill>
                    <a:latin typeface="Times New Roman" pitchFamily="18" charset="0"/>
                    <a:cs typeface="Times New Roman" pitchFamily="18" charset="0"/>
                  </a:rPr>
                  <a:t>Φ</a:t>
                </a:r>
                <a:endParaRPr lang="en-CA" sz="3600" i="1" dirty="0">
                  <a:solidFill>
                    <a:srgbClr val="849CE8"/>
                  </a:solidFill>
                  <a:latin typeface="Times New Roman" pitchFamily="18" charset="0"/>
                  <a:cs typeface="Times New Roman" pitchFamily="18" charset="0"/>
                </a:endParaRPr>
              </a:p>
            </p:txBody>
          </p:sp>
          <p:sp>
            <p:nvSpPr>
              <p:cNvPr id="27702" name="TextBox 334"/>
              <p:cNvSpPr txBox="1">
                <a:spLocks noChangeArrowheads="1"/>
              </p:cNvSpPr>
              <p:nvPr/>
            </p:nvSpPr>
            <p:spPr bwMode="auto">
              <a:xfrm>
                <a:off x="5667415" y="2156167"/>
                <a:ext cx="1031737" cy="399927"/>
              </a:xfrm>
              <a:prstGeom prst="rect">
                <a:avLst/>
              </a:prstGeom>
              <a:noFill/>
              <a:ln w="9525">
                <a:noFill/>
                <a:miter lim="800000"/>
                <a:headEnd/>
                <a:tailEnd/>
              </a:ln>
            </p:spPr>
            <p:txBody>
              <a:bodyPr wrap="square">
                <a:spAutoFit/>
              </a:bodyPr>
              <a:lstStyle/>
              <a:p>
                <a:r>
                  <a:rPr lang="en-CA" b="1" i="1" dirty="0" smtClean="0">
                    <a:solidFill>
                      <a:srgbClr val="849CE8"/>
                    </a:solidFill>
                    <a:latin typeface="Times New Roman" pitchFamily="18" charset="0"/>
                    <a:cs typeface="Times New Roman" pitchFamily="18" charset="0"/>
                  </a:rPr>
                  <a:t>(</a:t>
                </a:r>
                <a:r>
                  <a:rPr lang="en-CA" b="1" dirty="0" smtClean="0">
                    <a:solidFill>
                      <a:srgbClr val="849CE8"/>
                    </a:solidFill>
                    <a:latin typeface="Times New Roman" pitchFamily="18" charset="0"/>
                    <a:cs typeface="Times New Roman" pitchFamily="18" charset="0"/>
                    <a:sym typeface="Wingdings"/>
                  </a:rPr>
                  <a:t>,</a:t>
                </a:r>
                <a:r>
                  <a:rPr lang="en-CA" b="1" i="1" dirty="0" smtClean="0">
                    <a:solidFill>
                      <a:srgbClr val="849CE8"/>
                    </a:solidFill>
                    <a:latin typeface="Times New Roman" pitchFamily="18" charset="0"/>
                    <a:cs typeface="Times New Roman" pitchFamily="18" charset="0"/>
                  </a:rPr>
                  <a:t>)</a:t>
                </a:r>
                <a:endParaRPr lang="en-CA" b="1" i="1" dirty="0">
                  <a:solidFill>
                    <a:srgbClr val="849CE8"/>
                  </a:solidFill>
                  <a:latin typeface="Times New Roman" pitchFamily="18" charset="0"/>
                  <a:cs typeface="Times New Roman" pitchFamily="18" charset="0"/>
                </a:endParaRPr>
              </a:p>
            </p:txBody>
          </p:sp>
        </p:grpSp>
        <p:cxnSp>
          <p:nvCxnSpPr>
            <p:cNvPr id="336" name="Straight Arrow Connector 335"/>
            <p:cNvCxnSpPr/>
            <p:nvPr/>
          </p:nvCxnSpPr>
          <p:spPr>
            <a:xfrm>
              <a:off x="6186470" y="4643446"/>
              <a:ext cx="771440" cy="462156"/>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01" name="Group 100"/>
          <p:cNvGrpSpPr>
            <a:grpSpLocks/>
          </p:cNvGrpSpPr>
          <p:nvPr/>
        </p:nvGrpSpPr>
        <p:grpSpPr bwMode="auto">
          <a:xfrm>
            <a:off x="5786448" y="2071688"/>
            <a:ext cx="1285890" cy="928687"/>
            <a:chOff x="5786460" y="2071678"/>
            <a:chExt cx="1285893" cy="928694"/>
          </a:xfrm>
        </p:grpSpPr>
        <p:grpSp>
          <p:nvGrpSpPr>
            <p:cNvPr id="27695" name="Group 329"/>
            <p:cNvGrpSpPr>
              <a:grpSpLocks/>
            </p:cNvGrpSpPr>
            <p:nvPr/>
          </p:nvGrpSpPr>
          <p:grpSpPr bwMode="auto">
            <a:xfrm>
              <a:off x="5786460" y="2071678"/>
              <a:ext cx="1285893" cy="646332"/>
              <a:chOff x="5349893" y="2000241"/>
              <a:chExt cx="1428769" cy="728081"/>
            </a:xfrm>
          </p:grpSpPr>
          <p:sp>
            <p:nvSpPr>
              <p:cNvPr id="27697" name="TextBox 321"/>
              <p:cNvSpPr txBox="1">
                <a:spLocks noChangeArrowheads="1"/>
              </p:cNvSpPr>
              <p:nvPr/>
            </p:nvSpPr>
            <p:spPr bwMode="auto">
              <a:xfrm>
                <a:off x="5349893" y="2000241"/>
                <a:ext cx="500067" cy="728081"/>
              </a:xfrm>
              <a:prstGeom prst="rect">
                <a:avLst/>
              </a:prstGeom>
              <a:noFill/>
              <a:ln w="9525">
                <a:noFill/>
                <a:miter lim="800000"/>
                <a:headEnd/>
                <a:tailEnd/>
              </a:ln>
            </p:spPr>
            <p:txBody>
              <a:bodyPr>
                <a:spAutoFit/>
              </a:bodyPr>
              <a:lstStyle/>
              <a:p>
                <a:r>
                  <a:rPr lang="el-GR" sz="3600" i="1" dirty="0">
                    <a:solidFill>
                      <a:srgbClr val="849CE8"/>
                    </a:solidFill>
                    <a:latin typeface="Times New Roman" pitchFamily="18" charset="0"/>
                    <a:cs typeface="Times New Roman" pitchFamily="18" charset="0"/>
                  </a:rPr>
                  <a:t>Φ</a:t>
                </a:r>
                <a:endParaRPr lang="en-CA" sz="3600" i="1" dirty="0">
                  <a:solidFill>
                    <a:srgbClr val="849CE8"/>
                  </a:solidFill>
                  <a:latin typeface="Times New Roman" pitchFamily="18" charset="0"/>
                  <a:cs typeface="Times New Roman" pitchFamily="18" charset="0"/>
                </a:endParaRPr>
              </a:p>
            </p:txBody>
          </p:sp>
          <p:sp>
            <p:nvSpPr>
              <p:cNvPr id="27698" name="TextBox 322"/>
              <p:cNvSpPr txBox="1">
                <a:spLocks noChangeArrowheads="1"/>
              </p:cNvSpPr>
              <p:nvPr/>
            </p:nvSpPr>
            <p:spPr bwMode="auto">
              <a:xfrm>
                <a:off x="5762792" y="2161188"/>
                <a:ext cx="1015870" cy="416049"/>
              </a:xfrm>
              <a:prstGeom prst="rect">
                <a:avLst/>
              </a:prstGeom>
              <a:noFill/>
              <a:ln w="9525">
                <a:noFill/>
                <a:miter lim="800000"/>
                <a:headEnd/>
                <a:tailEnd/>
              </a:ln>
            </p:spPr>
            <p:txBody>
              <a:bodyPr wrap="square">
                <a:spAutoFit/>
              </a:bodyPr>
              <a:lstStyle/>
              <a:p>
                <a:r>
                  <a:rPr lang="en-CA" b="1" i="1" dirty="0" smtClean="0">
                    <a:solidFill>
                      <a:srgbClr val="849CE8"/>
                    </a:solidFill>
                    <a:latin typeface="Times New Roman" pitchFamily="18" charset="0"/>
                    <a:cs typeface="Times New Roman" pitchFamily="18" charset="0"/>
                  </a:rPr>
                  <a:t>(</a:t>
                </a:r>
                <a:r>
                  <a:rPr lang="en-CA" b="1" dirty="0" smtClean="0">
                    <a:solidFill>
                      <a:srgbClr val="849CE8"/>
                    </a:solidFill>
                    <a:latin typeface="Times New Roman" pitchFamily="18" charset="0"/>
                    <a:cs typeface="Times New Roman" pitchFamily="18" charset="0"/>
                    <a:sym typeface="Wingdings"/>
                  </a:rPr>
                  <a:t>,</a:t>
                </a:r>
                <a:r>
                  <a:rPr lang="en-CA" b="1" i="1" dirty="0" smtClean="0">
                    <a:solidFill>
                      <a:srgbClr val="849CE8"/>
                    </a:solidFill>
                    <a:latin typeface="Times New Roman" pitchFamily="18" charset="0"/>
                    <a:cs typeface="Times New Roman" pitchFamily="18" charset="0"/>
                  </a:rPr>
                  <a:t>)</a:t>
                </a:r>
                <a:endParaRPr lang="en-CA" b="1" i="1" dirty="0">
                  <a:solidFill>
                    <a:srgbClr val="849CE8"/>
                  </a:solidFill>
                  <a:latin typeface="Times New Roman" pitchFamily="18" charset="0"/>
                  <a:cs typeface="Times New Roman" pitchFamily="18" charset="0"/>
                </a:endParaRPr>
              </a:p>
            </p:txBody>
          </p:sp>
        </p:grpSp>
        <p:cxnSp>
          <p:nvCxnSpPr>
            <p:cNvPr id="342" name="Straight Arrow Connector 341"/>
            <p:cNvCxnSpPr/>
            <p:nvPr/>
          </p:nvCxnSpPr>
          <p:spPr>
            <a:xfrm flipV="1">
              <a:off x="6215077" y="2563807"/>
              <a:ext cx="736602" cy="436565"/>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17" name="Group 116"/>
          <p:cNvGrpSpPr>
            <a:grpSpLocks/>
          </p:cNvGrpSpPr>
          <p:nvPr/>
        </p:nvGrpSpPr>
        <p:grpSpPr bwMode="auto">
          <a:xfrm>
            <a:off x="7072313" y="1785938"/>
            <a:ext cx="2103437" cy="1390650"/>
            <a:chOff x="7125210" y="1785926"/>
            <a:chExt cx="2103781" cy="1390359"/>
          </a:xfrm>
        </p:grpSpPr>
        <p:sp>
          <p:nvSpPr>
            <p:cNvPr id="313" name="Text Box 45"/>
            <p:cNvSpPr txBox="1">
              <a:spLocks noChangeArrowheads="1"/>
            </p:cNvSpPr>
            <p:nvPr/>
          </p:nvSpPr>
          <p:spPr bwMode="auto">
            <a:xfrm>
              <a:off x="7125210" y="2714419"/>
              <a:ext cx="2103781" cy="461866"/>
            </a:xfrm>
            <a:prstGeom prst="rect">
              <a:avLst/>
            </a:prstGeom>
            <a:noFill/>
            <a:ln w="28575">
              <a:noFill/>
              <a:miter lim="800000"/>
              <a:headEnd/>
              <a:tailEnd/>
            </a:ln>
          </p:spPr>
          <p:txBody>
            <a:bodyPr wrap="none">
              <a:spAutoFit/>
            </a:bodyPr>
            <a:lstStyle/>
            <a:p>
              <a:pPr algn="ctr">
                <a:defRPr/>
              </a:pPr>
              <a:r>
                <a:rPr lang="en-US" sz="2400" dirty="0">
                  <a:solidFill>
                    <a:schemeClr val="bg1">
                      <a:lumMod val="75000"/>
                    </a:schemeClr>
                  </a:solidFill>
                  <a:latin typeface="Cambria" pitchFamily="18" charset="0"/>
                  <a:cs typeface="+mn-cs"/>
                </a:rPr>
                <a:t>Presentation 1</a:t>
              </a:r>
            </a:p>
          </p:txBody>
        </p:sp>
        <p:sp>
          <p:nvSpPr>
            <p:cNvPr id="27685" name="Rectangle 48"/>
            <p:cNvSpPr>
              <a:spLocks noChangeArrowheads="1"/>
            </p:cNvSpPr>
            <p:nvPr/>
          </p:nvSpPr>
          <p:spPr bwMode="auto">
            <a:xfrm>
              <a:off x="7609711" y="1785926"/>
              <a:ext cx="1119214" cy="866774"/>
            </a:xfrm>
            <a:prstGeom prst="rect">
              <a:avLst/>
            </a:prstGeom>
            <a:solidFill>
              <a:schemeClr val="bg1"/>
            </a:solidFill>
            <a:ln w="28575">
              <a:solidFill>
                <a:schemeClr val="bg1"/>
              </a:solidFill>
              <a:miter lim="800000"/>
              <a:headEnd/>
              <a:tailEnd/>
            </a:ln>
          </p:spPr>
          <p:txBody>
            <a:bodyPr wrap="none" anchor="ctr"/>
            <a:lstStyle/>
            <a:p>
              <a:endParaRPr lang="en-CA"/>
            </a:p>
          </p:txBody>
        </p:sp>
        <p:sp>
          <p:nvSpPr>
            <p:cNvPr id="27686" name="Oval 49"/>
            <p:cNvSpPr>
              <a:spLocks noChangeArrowheads="1"/>
            </p:cNvSpPr>
            <p:nvPr/>
          </p:nvSpPr>
          <p:spPr bwMode="auto">
            <a:xfrm>
              <a:off x="7728792" y="1930389"/>
              <a:ext cx="144463" cy="144463"/>
            </a:xfrm>
            <a:prstGeom prst="ellipse">
              <a:avLst/>
            </a:prstGeom>
            <a:noFill/>
            <a:ln w="28575">
              <a:solidFill>
                <a:schemeClr val="tx1"/>
              </a:solidFill>
              <a:round/>
              <a:headEnd/>
              <a:tailEnd/>
            </a:ln>
          </p:spPr>
          <p:txBody>
            <a:bodyPr wrap="none" anchor="ctr"/>
            <a:lstStyle/>
            <a:p>
              <a:endParaRPr lang="en-CA"/>
            </a:p>
          </p:txBody>
        </p:sp>
        <p:sp>
          <p:nvSpPr>
            <p:cNvPr id="27687" name="Line 51"/>
            <p:cNvSpPr>
              <a:spLocks noChangeShapeType="1"/>
            </p:cNvSpPr>
            <p:nvPr/>
          </p:nvSpPr>
          <p:spPr bwMode="auto">
            <a:xfrm>
              <a:off x="8008198" y="2001826"/>
              <a:ext cx="649288" cy="0"/>
            </a:xfrm>
            <a:prstGeom prst="line">
              <a:avLst/>
            </a:prstGeom>
            <a:noFill/>
            <a:ln w="38100">
              <a:solidFill>
                <a:schemeClr val="bg2"/>
              </a:solidFill>
              <a:round/>
              <a:headEnd/>
              <a:tailEnd/>
            </a:ln>
          </p:spPr>
          <p:txBody>
            <a:bodyPr/>
            <a:lstStyle/>
            <a:p>
              <a:endParaRPr lang="en-CA"/>
            </a:p>
          </p:txBody>
        </p:sp>
        <p:sp>
          <p:nvSpPr>
            <p:cNvPr id="27688" name="Line 52"/>
            <p:cNvSpPr>
              <a:spLocks noChangeShapeType="1"/>
            </p:cNvSpPr>
            <p:nvPr/>
          </p:nvSpPr>
          <p:spPr bwMode="auto">
            <a:xfrm flipH="1">
              <a:off x="7800230" y="2081196"/>
              <a:ext cx="0" cy="357190"/>
            </a:xfrm>
            <a:prstGeom prst="line">
              <a:avLst/>
            </a:prstGeom>
            <a:noFill/>
            <a:ln w="28575">
              <a:solidFill>
                <a:schemeClr val="tx1"/>
              </a:solidFill>
              <a:round/>
              <a:headEnd/>
              <a:tailEnd/>
            </a:ln>
          </p:spPr>
          <p:txBody>
            <a:bodyPr/>
            <a:lstStyle/>
            <a:p>
              <a:endParaRPr lang="en-CA"/>
            </a:p>
          </p:txBody>
        </p:sp>
        <p:sp>
          <p:nvSpPr>
            <p:cNvPr id="27689" name="Line 55"/>
            <p:cNvSpPr>
              <a:spLocks noChangeShapeType="1"/>
            </p:cNvSpPr>
            <p:nvPr/>
          </p:nvSpPr>
          <p:spPr bwMode="auto">
            <a:xfrm>
              <a:off x="8224098" y="2217726"/>
              <a:ext cx="433388" cy="0"/>
            </a:xfrm>
            <a:prstGeom prst="line">
              <a:avLst/>
            </a:prstGeom>
            <a:noFill/>
            <a:ln w="38100">
              <a:solidFill>
                <a:schemeClr val="bg2"/>
              </a:solidFill>
              <a:round/>
              <a:headEnd/>
              <a:tailEnd/>
            </a:ln>
          </p:spPr>
          <p:txBody>
            <a:bodyPr/>
            <a:lstStyle/>
            <a:p>
              <a:endParaRPr lang="en-CA"/>
            </a:p>
          </p:txBody>
        </p:sp>
        <p:sp>
          <p:nvSpPr>
            <p:cNvPr id="27690" name="Line 59"/>
            <p:cNvSpPr>
              <a:spLocks noChangeShapeType="1"/>
            </p:cNvSpPr>
            <p:nvPr/>
          </p:nvSpPr>
          <p:spPr bwMode="auto">
            <a:xfrm>
              <a:off x="8224098" y="2433627"/>
              <a:ext cx="433388" cy="0"/>
            </a:xfrm>
            <a:prstGeom prst="line">
              <a:avLst/>
            </a:prstGeom>
            <a:noFill/>
            <a:ln w="38100">
              <a:solidFill>
                <a:schemeClr val="bg2"/>
              </a:solidFill>
              <a:round/>
              <a:headEnd/>
              <a:tailEnd/>
            </a:ln>
          </p:spPr>
          <p:txBody>
            <a:bodyPr/>
            <a:lstStyle/>
            <a:p>
              <a:endParaRPr lang="en-CA"/>
            </a:p>
          </p:txBody>
        </p:sp>
        <p:sp>
          <p:nvSpPr>
            <p:cNvPr id="27691" name="Rectangle 101"/>
            <p:cNvSpPr>
              <a:spLocks noChangeArrowheads="1"/>
            </p:cNvSpPr>
            <p:nvPr/>
          </p:nvSpPr>
          <p:spPr bwMode="auto">
            <a:xfrm>
              <a:off x="7943107" y="2152634"/>
              <a:ext cx="214314" cy="142876"/>
            </a:xfrm>
            <a:prstGeom prst="rect">
              <a:avLst/>
            </a:prstGeom>
            <a:noFill/>
            <a:ln w="28575" algn="ctr">
              <a:solidFill>
                <a:schemeClr val="tx1"/>
              </a:solidFill>
              <a:round/>
              <a:headEnd/>
              <a:tailEnd type="triangle" w="med" len="med"/>
            </a:ln>
          </p:spPr>
          <p:txBody>
            <a:bodyPr/>
            <a:lstStyle/>
            <a:p>
              <a:endParaRPr lang="en-CA"/>
            </a:p>
          </p:txBody>
        </p:sp>
        <p:sp>
          <p:nvSpPr>
            <p:cNvPr id="27692" name="Rectangle 102"/>
            <p:cNvSpPr>
              <a:spLocks noChangeArrowheads="1"/>
            </p:cNvSpPr>
            <p:nvPr/>
          </p:nvSpPr>
          <p:spPr bwMode="auto">
            <a:xfrm>
              <a:off x="7943107" y="2366948"/>
              <a:ext cx="214314" cy="142876"/>
            </a:xfrm>
            <a:prstGeom prst="rect">
              <a:avLst/>
            </a:prstGeom>
            <a:noFill/>
            <a:ln w="28575" algn="ctr">
              <a:solidFill>
                <a:schemeClr val="tx1"/>
              </a:solidFill>
              <a:round/>
              <a:headEnd/>
              <a:tailEnd type="triangle" w="med" len="med"/>
            </a:ln>
          </p:spPr>
          <p:txBody>
            <a:bodyPr/>
            <a:lstStyle/>
            <a:p>
              <a:endParaRPr lang="en-CA"/>
            </a:p>
          </p:txBody>
        </p:sp>
        <p:sp>
          <p:nvSpPr>
            <p:cNvPr id="27693" name="Line 53"/>
            <p:cNvSpPr>
              <a:spLocks noChangeShapeType="1"/>
            </p:cNvSpPr>
            <p:nvPr/>
          </p:nvSpPr>
          <p:spPr bwMode="auto">
            <a:xfrm flipV="1">
              <a:off x="7786710" y="2214554"/>
              <a:ext cx="142876" cy="0"/>
            </a:xfrm>
            <a:prstGeom prst="line">
              <a:avLst/>
            </a:prstGeom>
            <a:noFill/>
            <a:ln w="28575">
              <a:solidFill>
                <a:schemeClr val="tx1"/>
              </a:solidFill>
              <a:round/>
              <a:headEnd/>
              <a:tailEnd/>
            </a:ln>
          </p:spPr>
          <p:txBody>
            <a:bodyPr/>
            <a:lstStyle/>
            <a:p>
              <a:endParaRPr lang="en-CA"/>
            </a:p>
          </p:txBody>
        </p:sp>
        <p:sp>
          <p:nvSpPr>
            <p:cNvPr id="27694" name="Line 53"/>
            <p:cNvSpPr>
              <a:spLocks noChangeShapeType="1"/>
            </p:cNvSpPr>
            <p:nvPr/>
          </p:nvSpPr>
          <p:spPr bwMode="auto">
            <a:xfrm flipV="1">
              <a:off x="7786710" y="2428868"/>
              <a:ext cx="142876" cy="0"/>
            </a:xfrm>
            <a:prstGeom prst="line">
              <a:avLst/>
            </a:prstGeom>
            <a:noFill/>
            <a:ln w="28575">
              <a:solidFill>
                <a:schemeClr val="tx1"/>
              </a:solidFill>
              <a:round/>
              <a:headEnd/>
              <a:tailEnd/>
            </a:ln>
          </p:spPr>
          <p:txBody>
            <a:bodyPr/>
            <a:lstStyle/>
            <a:p>
              <a:endParaRPr lang="en-CA"/>
            </a:p>
          </p:txBody>
        </p:sp>
      </p:grpSp>
      <p:grpSp>
        <p:nvGrpSpPr>
          <p:cNvPr id="115" name="Group 114"/>
          <p:cNvGrpSpPr>
            <a:grpSpLocks/>
          </p:cNvGrpSpPr>
          <p:nvPr/>
        </p:nvGrpSpPr>
        <p:grpSpPr bwMode="auto">
          <a:xfrm>
            <a:off x="7072313" y="4562475"/>
            <a:ext cx="2103437" cy="1509713"/>
            <a:chOff x="7053772" y="4562490"/>
            <a:chExt cx="2103781" cy="1509716"/>
          </a:xfrm>
        </p:grpSpPr>
        <p:sp>
          <p:nvSpPr>
            <p:cNvPr id="314" name="Text Box 45"/>
            <p:cNvSpPr txBox="1">
              <a:spLocks noChangeArrowheads="1"/>
            </p:cNvSpPr>
            <p:nvPr/>
          </p:nvSpPr>
          <p:spPr bwMode="auto">
            <a:xfrm>
              <a:off x="7053772" y="5610242"/>
              <a:ext cx="2103781" cy="461964"/>
            </a:xfrm>
            <a:prstGeom prst="rect">
              <a:avLst/>
            </a:prstGeom>
            <a:noFill/>
            <a:ln w="28575">
              <a:noFill/>
              <a:miter lim="800000"/>
              <a:headEnd/>
              <a:tailEnd/>
            </a:ln>
          </p:spPr>
          <p:txBody>
            <a:bodyPr wrap="none">
              <a:spAutoFit/>
            </a:bodyPr>
            <a:lstStyle/>
            <a:p>
              <a:pPr algn="ctr">
                <a:defRPr/>
              </a:pPr>
              <a:r>
                <a:rPr lang="en-US" sz="2400" dirty="0">
                  <a:solidFill>
                    <a:schemeClr val="bg1">
                      <a:lumMod val="75000"/>
                    </a:schemeClr>
                  </a:solidFill>
                  <a:latin typeface="Cambria" pitchFamily="18" charset="0"/>
                  <a:cs typeface="+mn-cs"/>
                </a:rPr>
                <a:t>Presentation 2</a:t>
              </a:r>
            </a:p>
          </p:txBody>
        </p:sp>
        <p:sp>
          <p:nvSpPr>
            <p:cNvPr id="27671" name="Rectangle 48"/>
            <p:cNvSpPr>
              <a:spLocks noChangeArrowheads="1"/>
            </p:cNvSpPr>
            <p:nvPr/>
          </p:nvSpPr>
          <p:spPr bwMode="auto">
            <a:xfrm>
              <a:off x="7520806" y="4562490"/>
              <a:ext cx="1119214" cy="1081088"/>
            </a:xfrm>
            <a:prstGeom prst="rect">
              <a:avLst/>
            </a:prstGeom>
            <a:solidFill>
              <a:schemeClr val="bg1"/>
            </a:solidFill>
            <a:ln w="28575">
              <a:solidFill>
                <a:schemeClr val="bg1"/>
              </a:solidFill>
              <a:miter lim="800000"/>
              <a:headEnd/>
              <a:tailEnd/>
            </a:ln>
          </p:spPr>
          <p:txBody>
            <a:bodyPr wrap="none" anchor="ctr"/>
            <a:lstStyle/>
            <a:p>
              <a:endParaRPr lang="en-CA"/>
            </a:p>
          </p:txBody>
        </p:sp>
        <p:sp>
          <p:nvSpPr>
            <p:cNvPr id="27672" name="Oval 49"/>
            <p:cNvSpPr>
              <a:spLocks noChangeArrowheads="1"/>
            </p:cNvSpPr>
            <p:nvPr/>
          </p:nvSpPr>
          <p:spPr bwMode="auto">
            <a:xfrm>
              <a:off x="7876409" y="4856173"/>
              <a:ext cx="144463" cy="144463"/>
            </a:xfrm>
            <a:prstGeom prst="ellipse">
              <a:avLst/>
            </a:prstGeom>
            <a:noFill/>
            <a:ln w="28575">
              <a:solidFill>
                <a:schemeClr val="tx1"/>
              </a:solidFill>
              <a:round/>
              <a:headEnd/>
              <a:tailEnd/>
            </a:ln>
          </p:spPr>
          <p:txBody>
            <a:bodyPr wrap="none" anchor="ctr"/>
            <a:lstStyle/>
            <a:p>
              <a:endParaRPr lang="en-CA"/>
            </a:p>
          </p:txBody>
        </p:sp>
        <p:sp>
          <p:nvSpPr>
            <p:cNvPr id="27673" name="Line 51"/>
            <p:cNvSpPr>
              <a:spLocks noChangeShapeType="1"/>
            </p:cNvSpPr>
            <p:nvPr/>
          </p:nvSpPr>
          <p:spPr bwMode="auto">
            <a:xfrm>
              <a:off x="7919293" y="4706952"/>
              <a:ext cx="649288" cy="0"/>
            </a:xfrm>
            <a:prstGeom prst="line">
              <a:avLst/>
            </a:prstGeom>
            <a:noFill/>
            <a:ln w="38100">
              <a:solidFill>
                <a:schemeClr val="bg2"/>
              </a:solidFill>
              <a:round/>
              <a:headEnd/>
              <a:tailEnd/>
            </a:ln>
          </p:spPr>
          <p:txBody>
            <a:bodyPr/>
            <a:lstStyle/>
            <a:p>
              <a:endParaRPr lang="en-CA"/>
            </a:p>
          </p:txBody>
        </p:sp>
        <p:sp>
          <p:nvSpPr>
            <p:cNvPr id="27674" name="Line 52"/>
            <p:cNvSpPr>
              <a:spLocks noChangeShapeType="1"/>
            </p:cNvSpPr>
            <p:nvPr/>
          </p:nvSpPr>
          <p:spPr bwMode="auto">
            <a:xfrm flipH="1">
              <a:off x="7735119" y="4786322"/>
              <a:ext cx="1" cy="142876"/>
            </a:xfrm>
            <a:prstGeom prst="line">
              <a:avLst/>
            </a:prstGeom>
            <a:noFill/>
            <a:ln w="28575">
              <a:solidFill>
                <a:schemeClr val="tx1"/>
              </a:solidFill>
              <a:round/>
              <a:headEnd/>
              <a:tailEnd/>
            </a:ln>
          </p:spPr>
          <p:txBody>
            <a:bodyPr/>
            <a:lstStyle/>
            <a:p>
              <a:endParaRPr lang="en-CA"/>
            </a:p>
          </p:txBody>
        </p:sp>
        <p:sp>
          <p:nvSpPr>
            <p:cNvPr id="27675" name="Line 55"/>
            <p:cNvSpPr>
              <a:spLocks noChangeShapeType="1"/>
            </p:cNvSpPr>
            <p:nvPr/>
          </p:nvSpPr>
          <p:spPr bwMode="auto">
            <a:xfrm flipV="1">
              <a:off x="8072462" y="4922852"/>
              <a:ext cx="476271" cy="6346"/>
            </a:xfrm>
            <a:prstGeom prst="line">
              <a:avLst/>
            </a:prstGeom>
            <a:noFill/>
            <a:ln w="38100">
              <a:solidFill>
                <a:schemeClr val="bg2"/>
              </a:solidFill>
              <a:round/>
              <a:headEnd/>
              <a:tailEnd/>
            </a:ln>
          </p:spPr>
          <p:txBody>
            <a:bodyPr/>
            <a:lstStyle/>
            <a:p>
              <a:endParaRPr lang="en-CA"/>
            </a:p>
          </p:txBody>
        </p:sp>
        <p:sp>
          <p:nvSpPr>
            <p:cNvPr id="27676" name="Rectangle 115"/>
            <p:cNvSpPr>
              <a:spLocks noChangeArrowheads="1"/>
            </p:cNvSpPr>
            <p:nvPr/>
          </p:nvSpPr>
          <p:spPr bwMode="auto">
            <a:xfrm>
              <a:off x="7663682" y="4643446"/>
              <a:ext cx="214314" cy="142876"/>
            </a:xfrm>
            <a:prstGeom prst="rect">
              <a:avLst/>
            </a:prstGeom>
            <a:noFill/>
            <a:ln w="28575" algn="ctr">
              <a:solidFill>
                <a:schemeClr val="tx1"/>
              </a:solidFill>
              <a:round/>
              <a:headEnd/>
              <a:tailEnd type="triangle" w="med" len="med"/>
            </a:ln>
          </p:spPr>
          <p:txBody>
            <a:bodyPr/>
            <a:lstStyle/>
            <a:p>
              <a:endParaRPr lang="en-CA"/>
            </a:p>
          </p:txBody>
        </p:sp>
        <p:sp>
          <p:nvSpPr>
            <p:cNvPr id="27677" name="Oval 49"/>
            <p:cNvSpPr>
              <a:spLocks noChangeArrowheads="1"/>
            </p:cNvSpPr>
            <p:nvPr/>
          </p:nvSpPr>
          <p:spPr bwMode="auto">
            <a:xfrm>
              <a:off x="7876409" y="5427677"/>
              <a:ext cx="144463" cy="144463"/>
            </a:xfrm>
            <a:prstGeom prst="ellipse">
              <a:avLst/>
            </a:prstGeom>
            <a:noFill/>
            <a:ln w="28575">
              <a:solidFill>
                <a:schemeClr val="tx1"/>
              </a:solidFill>
              <a:round/>
              <a:headEnd/>
              <a:tailEnd/>
            </a:ln>
          </p:spPr>
          <p:txBody>
            <a:bodyPr wrap="none" anchor="ctr"/>
            <a:lstStyle/>
            <a:p>
              <a:endParaRPr lang="en-CA"/>
            </a:p>
          </p:txBody>
        </p:sp>
        <p:sp>
          <p:nvSpPr>
            <p:cNvPr id="27678" name="Line 51"/>
            <p:cNvSpPr>
              <a:spLocks noChangeShapeType="1"/>
            </p:cNvSpPr>
            <p:nvPr/>
          </p:nvSpPr>
          <p:spPr bwMode="auto">
            <a:xfrm>
              <a:off x="7919293" y="5278456"/>
              <a:ext cx="649288" cy="0"/>
            </a:xfrm>
            <a:prstGeom prst="line">
              <a:avLst/>
            </a:prstGeom>
            <a:noFill/>
            <a:ln w="38100">
              <a:solidFill>
                <a:schemeClr val="bg2"/>
              </a:solidFill>
              <a:round/>
              <a:headEnd/>
              <a:tailEnd/>
            </a:ln>
          </p:spPr>
          <p:txBody>
            <a:bodyPr/>
            <a:lstStyle/>
            <a:p>
              <a:endParaRPr lang="en-CA"/>
            </a:p>
          </p:txBody>
        </p:sp>
        <p:sp>
          <p:nvSpPr>
            <p:cNvPr id="27679" name="Line 52"/>
            <p:cNvSpPr>
              <a:spLocks noChangeShapeType="1"/>
            </p:cNvSpPr>
            <p:nvPr/>
          </p:nvSpPr>
          <p:spPr bwMode="auto">
            <a:xfrm flipH="1">
              <a:off x="7735119" y="5357826"/>
              <a:ext cx="1" cy="142876"/>
            </a:xfrm>
            <a:prstGeom prst="line">
              <a:avLst/>
            </a:prstGeom>
            <a:noFill/>
            <a:ln w="28575">
              <a:solidFill>
                <a:schemeClr val="tx1"/>
              </a:solidFill>
              <a:round/>
              <a:headEnd/>
              <a:tailEnd/>
            </a:ln>
          </p:spPr>
          <p:txBody>
            <a:bodyPr/>
            <a:lstStyle/>
            <a:p>
              <a:endParaRPr lang="en-CA"/>
            </a:p>
          </p:txBody>
        </p:sp>
        <p:sp>
          <p:nvSpPr>
            <p:cNvPr id="27680" name="Line 55"/>
            <p:cNvSpPr>
              <a:spLocks noChangeShapeType="1"/>
            </p:cNvSpPr>
            <p:nvPr/>
          </p:nvSpPr>
          <p:spPr bwMode="auto">
            <a:xfrm flipV="1">
              <a:off x="8092310" y="5494356"/>
              <a:ext cx="476271" cy="6346"/>
            </a:xfrm>
            <a:prstGeom prst="line">
              <a:avLst/>
            </a:prstGeom>
            <a:noFill/>
            <a:ln w="38100">
              <a:solidFill>
                <a:schemeClr val="bg2"/>
              </a:solidFill>
              <a:round/>
              <a:headEnd/>
              <a:tailEnd/>
            </a:ln>
          </p:spPr>
          <p:txBody>
            <a:bodyPr/>
            <a:lstStyle/>
            <a:p>
              <a:endParaRPr lang="en-CA"/>
            </a:p>
          </p:txBody>
        </p:sp>
        <p:sp>
          <p:nvSpPr>
            <p:cNvPr id="27681" name="Rectangle 122"/>
            <p:cNvSpPr>
              <a:spLocks noChangeArrowheads="1"/>
            </p:cNvSpPr>
            <p:nvPr/>
          </p:nvSpPr>
          <p:spPr bwMode="auto">
            <a:xfrm>
              <a:off x="7663682" y="5214950"/>
              <a:ext cx="214314" cy="142876"/>
            </a:xfrm>
            <a:prstGeom prst="rect">
              <a:avLst/>
            </a:prstGeom>
            <a:noFill/>
            <a:ln w="28575" algn="ctr">
              <a:solidFill>
                <a:schemeClr val="tx1"/>
              </a:solidFill>
              <a:round/>
              <a:headEnd/>
              <a:tailEnd type="triangle" w="med" len="med"/>
            </a:ln>
          </p:spPr>
          <p:txBody>
            <a:bodyPr/>
            <a:lstStyle/>
            <a:p>
              <a:endParaRPr lang="en-CA"/>
            </a:p>
          </p:txBody>
        </p:sp>
        <p:sp>
          <p:nvSpPr>
            <p:cNvPr id="27682" name="Line 53"/>
            <p:cNvSpPr>
              <a:spLocks noChangeShapeType="1"/>
            </p:cNvSpPr>
            <p:nvPr/>
          </p:nvSpPr>
          <p:spPr bwMode="auto">
            <a:xfrm flipV="1">
              <a:off x="7715272" y="4929198"/>
              <a:ext cx="142876" cy="0"/>
            </a:xfrm>
            <a:prstGeom prst="line">
              <a:avLst/>
            </a:prstGeom>
            <a:noFill/>
            <a:ln w="28575">
              <a:solidFill>
                <a:schemeClr val="tx1"/>
              </a:solidFill>
              <a:round/>
              <a:headEnd/>
              <a:tailEnd/>
            </a:ln>
          </p:spPr>
          <p:txBody>
            <a:bodyPr/>
            <a:lstStyle/>
            <a:p>
              <a:endParaRPr lang="en-CA"/>
            </a:p>
          </p:txBody>
        </p:sp>
        <p:sp>
          <p:nvSpPr>
            <p:cNvPr id="27683" name="Line 53"/>
            <p:cNvSpPr>
              <a:spLocks noChangeShapeType="1"/>
            </p:cNvSpPr>
            <p:nvPr/>
          </p:nvSpPr>
          <p:spPr bwMode="auto">
            <a:xfrm flipV="1">
              <a:off x="7715272" y="5500702"/>
              <a:ext cx="142876" cy="0"/>
            </a:xfrm>
            <a:prstGeom prst="line">
              <a:avLst/>
            </a:prstGeom>
            <a:noFill/>
            <a:ln w="28575">
              <a:solidFill>
                <a:schemeClr val="tx1"/>
              </a:solidFill>
              <a:round/>
              <a:headEnd/>
              <a:tailEnd/>
            </a:ln>
          </p:spPr>
          <p:txBody>
            <a:bodyPr/>
            <a:lstStyle/>
            <a:p>
              <a:endParaRPr lang="en-CA"/>
            </a:p>
          </p:txBody>
        </p:sp>
      </p:grpSp>
      <p:grpSp>
        <p:nvGrpSpPr>
          <p:cNvPr id="98" name="Group 97"/>
          <p:cNvGrpSpPr>
            <a:grpSpLocks/>
          </p:cNvGrpSpPr>
          <p:nvPr/>
        </p:nvGrpSpPr>
        <p:grpSpPr bwMode="auto">
          <a:xfrm>
            <a:off x="3429000" y="2357438"/>
            <a:ext cx="2143125" cy="2523470"/>
            <a:chOff x="3357554" y="2661818"/>
            <a:chExt cx="2143140" cy="2523180"/>
          </a:xfrm>
        </p:grpSpPr>
        <p:grpSp>
          <p:nvGrpSpPr>
            <p:cNvPr id="27658" name="Group 218"/>
            <p:cNvGrpSpPr>
              <a:grpSpLocks/>
            </p:cNvGrpSpPr>
            <p:nvPr/>
          </p:nvGrpSpPr>
          <p:grpSpPr bwMode="auto">
            <a:xfrm>
              <a:off x="3428992" y="4214818"/>
              <a:ext cx="1214446" cy="338554"/>
              <a:chOff x="4714875" y="3987232"/>
              <a:chExt cx="1214446" cy="338554"/>
            </a:xfrm>
          </p:grpSpPr>
          <p:sp>
            <p:nvSpPr>
              <p:cNvPr id="27668" name="TextBox 164"/>
              <p:cNvSpPr txBox="1">
                <a:spLocks noChangeArrowheads="1"/>
              </p:cNvSpPr>
              <p:nvPr/>
            </p:nvSpPr>
            <p:spPr bwMode="auto">
              <a:xfrm>
                <a:off x="4714875" y="3987232"/>
                <a:ext cx="1214446" cy="338554"/>
              </a:xfrm>
              <a:prstGeom prst="rect">
                <a:avLst/>
              </a:prstGeom>
              <a:noFill/>
              <a:ln w="25400">
                <a:solidFill>
                  <a:schemeClr val="tx1"/>
                </a:solidFill>
                <a:miter lim="800000"/>
                <a:headEnd/>
                <a:tailEnd/>
              </a:ln>
            </p:spPr>
            <p:txBody>
              <a:bodyPr>
                <a:spAutoFit/>
              </a:bodyPr>
              <a:lstStyle/>
              <a:p>
                <a:endParaRPr lang="en-CA" sz="1600">
                  <a:solidFill>
                    <a:schemeClr val="bg1"/>
                  </a:solidFill>
                </a:endParaRPr>
              </a:p>
            </p:txBody>
          </p:sp>
          <p:sp>
            <p:nvSpPr>
              <p:cNvPr id="166" name="Rectangle 165"/>
              <p:cNvSpPr/>
              <p:nvPr/>
            </p:nvSpPr>
            <p:spPr>
              <a:xfrm>
                <a:off x="5072064" y="4058057"/>
                <a:ext cx="428628" cy="21587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solidFill>
                    <a:schemeClr val="bg1"/>
                  </a:solidFill>
                </a:endParaRPr>
              </a:p>
            </p:txBody>
          </p:sp>
        </p:grpSp>
        <p:cxnSp>
          <p:nvCxnSpPr>
            <p:cNvPr id="169" name="Straight Arrow Connector 168"/>
            <p:cNvCxnSpPr/>
            <p:nvPr/>
          </p:nvCxnSpPr>
          <p:spPr>
            <a:xfrm flipV="1">
              <a:off x="4286249" y="4125325"/>
              <a:ext cx="608016" cy="26508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7" name="Rounded Rectangle 206"/>
            <p:cNvSpPr/>
            <p:nvPr/>
          </p:nvSpPr>
          <p:spPr>
            <a:xfrm>
              <a:off x="3857621" y="2661818"/>
              <a:ext cx="428628" cy="19524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cxnSp>
          <p:nvCxnSpPr>
            <p:cNvPr id="287" name="Straight Arrow Connector 286"/>
            <p:cNvCxnSpPr>
              <a:stCxn id="207" idx="2"/>
            </p:cNvCxnSpPr>
            <p:nvPr/>
          </p:nvCxnSpPr>
          <p:spPr>
            <a:xfrm rot="5400000">
              <a:off x="3320331" y="3464198"/>
              <a:ext cx="1358744" cy="144463"/>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5400000">
              <a:off x="3857667" y="3642758"/>
              <a:ext cx="785723" cy="357191"/>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rot="16200000" flipH="1">
              <a:off x="4689497" y="3364964"/>
              <a:ext cx="336511" cy="571504"/>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5" name="Text Box 45"/>
            <p:cNvSpPr txBox="1">
              <a:spLocks noChangeArrowheads="1"/>
            </p:cNvSpPr>
            <p:nvPr/>
          </p:nvSpPr>
          <p:spPr bwMode="auto">
            <a:xfrm>
              <a:off x="3357554" y="4661838"/>
              <a:ext cx="2143140" cy="523160"/>
            </a:xfrm>
            <a:prstGeom prst="rect">
              <a:avLst/>
            </a:prstGeom>
            <a:noFill/>
            <a:ln w="28575">
              <a:noFill/>
              <a:miter lim="800000"/>
              <a:headEnd/>
              <a:tailEnd/>
            </a:ln>
          </p:spPr>
          <p:txBody>
            <a:bodyPr>
              <a:spAutoFit/>
            </a:bodyPr>
            <a:lstStyle/>
            <a:p>
              <a:pPr algn="ctr">
                <a:defRPr/>
              </a:pPr>
              <a:r>
                <a:rPr lang="en-US" sz="2800" dirty="0">
                  <a:solidFill>
                    <a:schemeClr val="bg1">
                      <a:lumMod val="75000"/>
                    </a:schemeClr>
                  </a:solidFill>
                  <a:latin typeface="Cambria" pitchFamily="18" charset="0"/>
                  <a:cs typeface="+mn-cs"/>
                </a:rPr>
                <a:t>Composition</a:t>
              </a:r>
            </a:p>
          </p:txBody>
        </p:sp>
        <p:sp>
          <p:nvSpPr>
            <p:cNvPr id="85" name="Rounded Rectangle 84"/>
            <p:cNvSpPr/>
            <p:nvPr/>
          </p:nvSpPr>
          <p:spPr>
            <a:xfrm>
              <a:off x="4286249" y="3161823"/>
              <a:ext cx="428628" cy="195241"/>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sp>
          <p:nvSpPr>
            <p:cNvPr id="86" name="Rounded Rectangle 85"/>
            <p:cNvSpPr/>
            <p:nvPr/>
          </p:nvSpPr>
          <p:spPr>
            <a:xfrm>
              <a:off x="4786314" y="2804677"/>
              <a:ext cx="428628" cy="19524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p>
          </p:txBody>
        </p:sp>
        <p:sp>
          <p:nvSpPr>
            <p:cNvPr id="91" name="Rectangle 90"/>
            <p:cNvSpPr/>
            <p:nvPr/>
          </p:nvSpPr>
          <p:spPr>
            <a:xfrm>
              <a:off x="4857753" y="3857068"/>
              <a:ext cx="428628" cy="214288"/>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2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2000"/>
                                        <p:tgtEl>
                                          <p:spTgt spid="9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2000"/>
                                        <p:tgtEl>
                                          <p:spTgt spid="117"/>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04"/>
                                        </p:tgtEl>
                                        <p:attrNameLst>
                                          <p:attrName>style.visibility</p:attrName>
                                        </p:attrNameLst>
                                      </p:cBhvr>
                                      <p:to>
                                        <p:strVal val="visible"/>
                                      </p:to>
                                    </p:se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CA" smtClean="0"/>
              <a:t>Information Fragments</a:t>
            </a:r>
          </a:p>
        </p:txBody>
      </p:sp>
      <p:sp>
        <p:nvSpPr>
          <p:cNvPr id="28674" name="Content Placeholder 2"/>
          <p:cNvSpPr>
            <a:spLocks noGrp="1"/>
          </p:cNvSpPr>
          <p:nvPr>
            <p:ph idx="1"/>
          </p:nvPr>
        </p:nvSpPr>
        <p:spPr>
          <a:xfrm>
            <a:off x="457200" y="1600200"/>
            <a:ext cx="8229600" cy="1328738"/>
          </a:xfrm>
        </p:spPr>
        <p:txBody>
          <a:bodyPr/>
          <a:lstStyle/>
          <a:p>
            <a:pPr>
              <a:buNone/>
            </a:pPr>
            <a:r>
              <a:rPr lang="en-CA" sz="2800" dirty="0" smtClean="0"/>
              <a:t>Subset of information</a:t>
            </a:r>
          </a:p>
          <a:p>
            <a:endParaRPr lang="en-CA" sz="800" dirty="0" smtClean="0"/>
          </a:p>
          <a:p>
            <a:pPr>
              <a:buNone/>
            </a:pPr>
            <a:r>
              <a:rPr lang="en-CA" sz="2800" dirty="0" smtClean="0"/>
              <a:t>F =(V, E, l</a:t>
            </a:r>
            <a:r>
              <a:rPr lang="en-US" sz="2800" baseline="-25000" dirty="0" smtClean="0">
                <a:sym typeface="Wingdings" pitchFamily="2" charset="2"/>
              </a:rPr>
              <a:t>F</a:t>
            </a:r>
            <a:r>
              <a:rPr lang="en-CA" sz="2800" dirty="0" smtClean="0"/>
              <a:t> ) </a:t>
            </a:r>
          </a:p>
        </p:txBody>
      </p:sp>
      <p:grpSp>
        <p:nvGrpSpPr>
          <p:cNvPr id="4" name="Group 41"/>
          <p:cNvGrpSpPr>
            <a:grpSpLocks/>
          </p:cNvGrpSpPr>
          <p:nvPr/>
        </p:nvGrpSpPr>
        <p:grpSpPr bwMode="auto">
          <a:xfrm>
            <a:off x="6858000" y="3786188"/>
            <a:ext cx="1857375" cy="935037"/>
            <a:chOff x="7000892" y="4059800"/>
            <a:chExt cx="1857388" cy="934761"/>
          </a:xfrm>
        </p:grpSpPr>
        <p:sp>
          <p:nvSpPr>
            <p:cNvPr id="28686" name="TextBox 26"/>
            <p:cNvSpPr txBox="1">
              <a:spLocks noChangeArrowheads="1"/>
            </p:cNvSpPr>
            <p:nvPr/>
          </p:nvSpPr>
          <p:spPr bwMode="auto">
            <a:xfrm>
              <a:off x="7000892" y="4059800"/>
              <a:ext cx="1857388" cy="369332"/>
            </a:xfrm>
            <a:prstGeom prst="rect">
              <a:avLst/>
            </a:prstGeom>
            <a:noFill/>
            <a:ln w="9525">
              <a:noFill/>
              <a:miter lim="800000"/>
              <a:headEnd/>
              <a:tailEnd/>
            </a:ln>
          </p:spPr>
          <p:txBody>
            <a:bodyPr>
              <a:spAutoFit/>
            </a:bodyPr>
            <a:lstStyle/>
            <a:p>
              <a:r>
                <a:rPr lang="en-CA">
                  <a:solidFill>
                    <a:schemeClr val="bg1"/>
                  </a:solidFill>
                </a:rPr>
                <a:t>WI 315: Can’t ...</a:t>
              </a:r>
            </a:p>
          </p:txBody>
        </p:sp>
        <p:sp>
          <p:nvSpPr>
            <p:cNvPr id="28" name="Rectangle 27"/>
            <p:cNvSpPr/>
            <p:nvPr/>
          </p:nvSpPr>
          <p:spPr>
            <a:xfrm>
              <a:off x="7000892" y="4066148"/>
              <a:ext cx="1785951" cy="92841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cxnSp>
          <p:nvCxnSpPr>
            <p:cNvPr id="29" name="Straight Connector 28"/>
            <p:cNvCxnSpPr/>
            <p:nvPr/>
          </p:nvCxnSpPr>
          <p:spPr>
            <a:xfrm>
              <a:off x="7000892" y="4423230"/>
              <a:ext cx="17859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689" name="TextBox 29"/>
            <p:cNvSpPr txBox="1">
              <a:spLocks noChangeArrowheads="1"/>
            </p:cNvSpPr>
            <p:nvPr/>
          </p:nvSpPr>
          <p:spPr bwMode="auto">
            <a:xfrm>
              <a:off x="7072330" y="4377878"/>
              <a:ext cx="1714512" cy="584775"/>
            </a:xfrm>
            <a:prstGeom prst="rect">
              <a:avLst/>
            </a:prstGeom>
            <a:noFill/>
            <a:ln w="9525">
              <a:noFill/>
              <a:miter lim="800000"/>
              <a:headEnd/>
              <a:tailEnd/>
            </a:ln>
          </p:spPr>
          <p:txBody>
            <a:bodyPr>
              <a:spAutoFit/>
            </a:bodyPr>
            <a:lstStyle/>
            <a:p>
              <a:r>
                <a:rPr lang="en-CA" sz="1600">
                  <a:solidFill>
                    <a:schemeClr val="bg1"/>
                  </a:solidFill>
                </a:rPr>
                <a:t>id:              315</a:t>
              </a:r>
            </a:p>
            <a:p>
              <a:r>
                <a:rPr lang="en-CA" sz="1600">
                  <a:solidFill>
                    <a:schemeClr val="bg1"/>
                  </a:solidFill>
                </a:rPr>
                <a:t>owner:      David</a:t>
              </a:r>
            </a:p>
          </p:txBody>
        </p:sp>
      </p:grpSp>
      <p:cxnSp>
        <p:nvCxnSpPr>
          <p:cNvPr id="31" name="Straight Arrow Connector 30"/>
          <p:cNvCxnSpPr/>
          <p:nvPr/>
        </p:nvCxnSpPr>
        <p:spPr>
          <a:xfrm flipV="1">
            <a:off x="5643563" y="4721225"/>
            <a:ext cx="1357312" cy="78581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6280150" y="5006975"/>
            <a:ext cx="1363663" cy="368300"/>
          </a:xfrm>
          <a:prstGeom prst="rect">
            <a:avLst/>
          </a:prstGeom>
          <a:noFill/>
          <a:ln w="9525">
            <a:noFill/>
            <a:miter lim="800000"/>
            <a:headEnd/>
            <a:tailEnd/>
          </a:ln>
        </p:spPr>
        <p:txBody>
          <a:bodyPr wrap="none">
            <a:spAutoFit/>
          </a:bodyPr>
          <a:lstStyle/>
          <a:p>
            <a:r>
              <a:rPr lang="en-CA">
                <a:solidFill>
                  <a:schemeClr val="bg1"/>
                </a:solidFill>
              </a:rPr>
              <a:t>duplicate of</a:t>
            </a:r>
          </a:p>
        </p:txBody>
      </p:sp>
      <p:grpSp>
        <p:nvGrpSpPr>
          <p:cNvPr id="5" name="Group 42"/>
          <p:cNvGrpSpPr>
            <a:grpSpLocks/>
          </p:cNvGrpSpPr>
          <p:nvPr/>
        </p:nvGrpSpPr>
        <p:grpSpPr bwMode="auto">
          <a:xfrm>
            <a:off x="4000500" y="5507038"/>
            <a:ext cx="2214563" cy="935037"/>
            <a:chOff x="4143372" y="5780379"/>
            <a:chExt cx="2214578" cy="934769"/>
          </a:xfrm>
        </p:grpSpPr>
        <p:sp>
          <p:nvSpPr>
            <p:cNvPr id="28682" name="TextBox 23"/>
            <p:cNvSpPr txBox="1">
              <a:spLocks noChangeArrowheads="1"/>
            </p:cNvSpPr>
            <p:nvPr/>
          </p:nvSpPr>
          <p:spPr bwMode="auto">
            <a:xfrm>
              <a:off x="4143372" y="5780379"/>
              <a:ext cx="2214578" cy="369332"/>
            </a:xfrm>
            <a:prstGeom prst="rect">
              <a:avLst/>
            </a:prstGeom>
            <a:noFill/>
            <a:ln w="9525">
              <a:noFill/>
              <a:miter lim="800000"/>
              <a:headEnd/>
              <a:tailEnd/>
            </a:ln>
          </p:spPr>
          <p:txBody>
            <a:bodyPr>
              <a:spAutoFit/>
            </a:bodyPr>
            <a:lstStyle/>
            <a:p>
              <a:r>
                <a:rPr lang="en-CA">
                  <a:solidFill>
                    <a:schemeClr val="bg1"/>
                  </a:solidFill>
                </a:rPr>
                <a:t>D303: Popup can ...</a:t>
              </a:r>
            </a:p>
          </p:txBody>
        </p:sp>
        <p:sp>
          <p:nvSpPr>
            <p:cNvPr id="25" name="Rectangle 24"/>
            <p:cNvSpPr/>
            <p:nvPr/>
          </p:nvSpPr>
          <p:spPr>
            <a:xfrm>
              <a:off x="4143372" y="5780379"/>
              <a:ext cx="2143140" cy="92207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sp>
          <p:nvSpPr>
            <p:cNvPr id="28684" name="TextBox 25"/>
            <p:cNvSpPr txBox="1">
              <a:spLocks noChangeArrowheads="1"/>
            </p:cNvSpPr>
            <p:nvPr/>
          </p:nvSpPr>
          <p:spPr bwMode="auto">
            <a:xfrm>
              <a:off x="4214810" y="6130373"/>
              <a:ext cx="1714512" cy="584775"/>
            </a:xfrm>
            <a:prstGeom prst="rect">
              <a:avLst/>
            </a:prstGeom>
            <a:noFill/>
            <a:ln w="9525">
              <a:noFill/>
              <a:miter lim="800000"/>
              <a:headEnd/>
              <a:tailEnd/>
            </a:ln>
          </p:spPr>
          <p:txBody>
            <a:bodyPr>
              <a:spAutoFit/>
            </a:bodyPr>
            <a:lstStyle/>
            <a:p>
              <a:r>
                <a:rPr lang="en-CA" sz="1600" dirty="0">
                  <a:solidFill>
                    <a:schemeClr val="bg1"/>
                  </a:solidFill>
                </a:rPr>
                <a:t>id:         	303</a:t>
              </a:r>
            </a:p>
            <a:p>
              <a:r>
                <a:rPr lang="en-CA" sz="1600" dirty="0">
                  <a:solidFill>
                    <a:schemeClr val="bg1"/>
                  </a:solidFill>
                </a:rPr>
                <a:t>owner:    	Julie</a:t>
              </a:r>
            </a:p>
          </p:txBody>
        </p:sp>
        <p:cxnSp>
          <p:nvCxnSpPr>
            <p:cNvPr id="33" name="Straight Connector 32"/>
            <p:cNvCxnSpPr/>
            <p:nvPr/>
          </p:nvCxnSpPr>
          <p:spPr>
            <a:xfrm>
              <a:off x="4186235" y="6131115"/>
              <a:ext cx="21002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Content Placeholder 2"/>
          <p:cNvSpPr txBox="1">
            <a:spLocks/>
          </p:cNvSpPr>
          <p:nvPr/>
        </p:nvSpPr>
        <p:spPr bwMode="auto">
          <a:xfrm>
            <a:off x="428625" y="2814638"/>
            <a:ext cx="8229600" cy="971550"/>
          </a:xfrm>
          <a:prstGeom prst="rect">
            <a:avLst/>
          </a:prstGeom>
          <a:noFill/>
          <a:ln w="9525">
            <a:noFill/>
            <a:miter lim="800000"/>
            <a:headEnd/>
            <a:tailEnd/>
          </a:ln>
        </p:spPr>
        <p:txBody>
          <a:bodyPr/>
          <a:lstStyle/>
          <a:p>
            <a:pPr marL="742950" lvl="1" indent="-285750" eaLnBrk="0" hangingPunct="0">
              <a:spcBef>
                <a:spcPct val="20000"/>
              </a:spcBef>
              <a:defRPr/>
            </a:pPr>
            <a:r>
              <a:rPr lang="en-CA" sz="2400" kern="0" dirty="0">
                <a:solidFill>
                  <a:schemeClr val="bg1"/>
                </a:solidFill>
                <a:latin typeface="Cambria" pitchFamily="18" charset="0"/>
                <a:cs typeface="+mn-cs"/>
              </a:rPr>
              <a:t>V: uniquely identifiable items with domain, type and </a:t>
            </a:r>
            <a:r>
              <a:rPr lang="en-CA" sz="2400" kern="0" dirty="0" smtClean="0">
                <a:solidFill>
                  <a:schemeClr val="bg1"/>
                </a:solidFill>
                <a:latin typeface="Cambria" pitchFamily="18" charset="0"/>
                <a:cs typeface="+mn-cs"/>
              </a:rPr>
              <a:t> properties</a:t>
            </a:r>
            <a:endParaRPr lang="en-CA" sz="2400" kern="0" dirty="0">
              <a:solidFill>
                <a:schemeClr val="bg1"/>
              </a:solidFill>
              <a:latin typeface="Cambria" pitchFamily="18" charset="0"/>
              <a:cs typeface="+mn-cs"/>
            </a:endParaRPr>
          </a:p>
        </p:txBody>
      </p:sp>
      <p:sp>
        <p:nvSpPr>
          <p:cNvPr id="40" name="Content Placeholder 2"/>
          <p:cNvSpPr txBox="1">
            <a:spLocks/>
          </p:cNvSpPr>
          <p:nvPr/>
        </p:nvSpPr>
        <p:spPr bwMode="auto">
          <a:xfrm>
            <a:off x="428625" y="3743325"/>
            <a:ext cx="8215313" cy="542925"/>
          </a:xfrm>
          <a:prstGeom prst="rect">
            <a:avLst/>
          </a:prstGeom>
          <a:noFill/>
          <a:ln w="9525">
            <a:noFill/>
            <a:miter lim="800000"/>
            <a:headEnd/>
            <a:tailEnd/>
          </a:ln>
        </p:spPr>
        <p:txBody>
          <a:bodyPr/>
          <a:lstStyle/>
          <a:p>
            <a:pPr marL="742950" lvl="1" indent="-285750" eaLnBrk="0" hangingPunct="0">
              <a:spcBef>
                <a:spcPct val="20000"/>
              </a:spcBef>
              <a:defRPr/>
            </a:pPr>
            <a:r>
              <a:rPr lang="en-CA" sz="2400" kern="0" dirty="0">
                <a:solidFill>
                  <a:schemeClr val="bg1"/>
                </a:solidFill>
                <a:latin typeface="Cambria" pitchFamily="18" charset="0"/>
                <a:cs typeface="+mn-cs"/>
              </a:rPr>
              <a:t>E: relationships between nodes</a:t>
            </a:r>
          </a:p>
        </p:txBody>
      </p:sp>
      <p:sp>
        <p:nvSpPr>
          <p:cNvPr id="41" name="Content Placeholder 2"/>
          <p:cNvSpPr txBox="1">
            <a:spLocks/>
          </p:cNvSpPr>
          <p:nvPr/>
        </p:nvSpPr>
        <p:spPr bwMode="auto">
          <a:xfrm>
            <a:off x="428625" y="4243388"/>
            <a:ext cx="8215313" cy="542925"/>
          </a:xfrm>
          <a:prstGeom prst="rect">
            <a:avLst/>
          </a:prstGeom>
          <a:noFill/>
          <a:ln w="9525">
            <a:noFill/>
            <a:miter lim="800000"/>
            <a:headEnd/>
            <a:tailEnd/>
          </a:ln>
        </p:spPr>
        <p:txBody>
          <a:bodyPr/>
          <a:lstStyle/>
          <a:p>
            <a:pPr marL="742950" lvl="1" indent="-285750" eaLnBrk="0" hangingPunct="0">
              <a:spcBef>
                <a:spcPct val="20000"/>
              </a:spcBef>
              <a:defRPr/>
            </a:pPr>
            <a:r>
              <a:rPr lang="en-CA" sz="2400" kern="0" dirty="0">
                <a:solidFill>
                  <a:schemeClr val="bg1"/>
                </a:solidFill>
                <a:latin typeface="Cambria" pitchFamily="18" charset="0"/>
                <a:cs typeface="+mn-cs"/>
              </a:rPr>
              <a:t>l</a:t>
            </a:r>
            <a:r>
              <a:rPr lang="en-US" sz="2400" baseline="-25000" dirty="0">
                <a:solidFill>
                  <a:schemeClr val="bg1"/>
                </a:solidFill>
                <a:latin typeface="Cambria" pitchFamily="18" charset="0"/>
                <a:cs typeface="+mn-cs"/>
                <a:sym typeface="Wingdings" pitchFamily="2" charset="2"/>
              </a:rPr>
              <a:t> F </a:t>
            </a:r>
            <a:r>
              <a:rPr lang="en-CA" sz="2400" dirty="0">
                <a:solidFill>
                  <a:schemeClr val="bg1"/>
                </a:solidFill>
                <a:latin typeface="Cambria" pitchFamily="18" charset="0"/>
                <a:cs typeface="+mn-cs"/>
              </a:rPr>
              <a:t>: </a:t>
            </a:r>
            <a:r>
              <a:rPr lang="en-CA" sz="2400" kern="0" dirty="0">
                <a:solidFill>
                  <a:schemeClr val="bg1"/>
                </a:solidFill>
                <a:latin typeface="Cambria" pitchFamily="18" charset="0"/>
                <a:cs typeface="+mn-cs"/>
              </a:rPr>
              <a:t>mapping  V </a:t>
            </a:r>
            <a:r>
              <a:rPr lang="en-US" sz="2400" dirty="0">
                <a:solidFill>
                  <a:schemeClr val="bg1"/>
                </a:solidFill>
                <a:cs typeface="+mn-cs"/>
                <a:sym typeface="Wingdings" pitchFamily="2" charset="2"/>
              </a:rPr>
              <a:t>→</a:t>
            </a:r>
            <a:r>
              <a:rPr lang="en-CA" sz="2400" kern="0" dirty="0">
                <a:solidFill>
                  <a:schemeClr val="bg1"/>
                </a:solidFill>
                <a:latin typeface="Cambria" pitchFamily="18" charset="0"/>
                <a:cs typeface="+mn-cs"/>
                <a:sym typeface="Wingdings" pitchFamily="2" charset="2"/>
              </a:rPr>
              <a:t> {Fragments}</a:t>
            </a:r>
            <a:endParaRPr lang="en-CA" sz="2400" kern="0" dirty="0">
              <a:solidFill>
                <a:schemeClr val="bg1"/>
              </a:solidFill>
              <a:latin typeface="Cambria"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57375" y="2786063"/>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6"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7"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20"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21"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22"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23"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25" name="Content Placeholder 2"/>
          <p:cNvSpPr txBox="1">
            <a:spLocks/>
          </p:cNvSpPr>
          <p:nvPr/>
        </p:nvSpPr>
        <p:spPr bwMode="auto">
          <a:xfrm>
            <a:off x="928688"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26" name="Content Placeholder 2"/>
          <p:cNvSpPr txBox="1">
            <a:spLocks/>
          </p:cNvSpPr>
          <p:nvPr/>
        </p:nvSpPr>
        <p:spPr bwMode="auto">
          <a:xfrm>
            <a:off x="3643313"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28"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29"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30"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32"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33" name="Content Placeholder 2"/>
          <p:cNvSpPr txBox="1">
            <a:spLocks/>
          </p:cNvSpPr>
          <p:nvPr/>
        </p:nvSpPr>
        <p:spPr bwMode="auto">
          <a:xfrm>
            <a:off x="428625" y="2000250"/>
            <a:ext cx="3357563"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Effect transition="in" filter="fade">
                                      <p:cBhvr>
                                        <p:cTn id="16" dur="1000"/>
                                        <p:tgtEl>
                                          <p:spTgt spid="20"/>
                                        </p:tgtEl>
                                      </p:cBhvr>
                                    </p:animEffect>
                                  </p:childTnLst>
                                </p:cTn>
                              </p:par>
                            </p:childTnLst>
                          </p:cTn>
                        </p:par>
                        <p:par>
                          <p:cTn id="17" fill="hold">
                            <p:stCondLst>
                              <p:cond delay="1000"/>
                            </p:stCondLst>
                            <p:childTnLst>
                              <p:par>
                                <p:cTn id="18" presetID="55"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par>
                          <p:cTn id="23" fill="hold">
                            <p:stCondLst>
                              <p:cond delay="2500"/>
                            </p:stCondLst>
                            <p:childTnLst>
                              <p:par>
                                <p:cTn id="24" presetID="23" presetClass="entr" presetSubtype="16" fill="hold" grpId="0" nodeType="afterEffect">
                                  <p:stCondLst>
                                    <p:cond delay="10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childTnLst>
                                </p:cTn>
                              </p:par>
                            </p:childTnLst>
                          </p:cTn>
                        </p:par>
                        <p:par>
                          <p:cTn id="28" fill="hold">
                            <p:stCondLst>
                              <p:cond delay="4500"/>
                            </p:stCondLst>
                            <p:childTnLst>
                              <p:par>
                                <p:cTn id="29" presetID="55" presetClass="entr" presetSubtype="0" fill="hold" grpId="0" nodeType="afterEffect">
                                  <p:stCondLst>
                                    <p:cond delay="10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strVal val="#ppt_w*0.70"/>
                                          </p:val>
                                        </p:tav>
                                        <p:tav tm="100000">
                                          <p:val>
                                            <p:strVal val="#ppt_w"/>
                                          </p:val>
                                        </p:tav>
                                      </p:tavLst>
                                    </p:anim>
                                    <p:anim calcmode="lin" valueType="num">
                                      <p:cBhvr>
                                        <p:cTn id="32" dur="1000" fill="hold"/>
                                        <p:tgtEl>
                                          <p:spTgt spid="25"/>
                                        </p:tgtEl>
                                        <p:attrNameLst>
                                          <p:attrName>ppt_h</p:attrName>
                                        </p:attrNameLst>
                                      </p:cBhvr>
                                      <p:tavLst>
                                        <p:tav tm="0">
                                          <p:val>
                                            <p:strVal val="#ppt_h"/>
                                          </p:val>
                                        </p:tav>
                                        <p:tav tm="100000">
                                          <p:val>
                                            <p:strVal val="#ppt_h"/>
                                          </p:val>
                                        </p:tav>
                                      </p:tavLst>
                                    </p:anim>
                                    <p:animEffect transition="in" filter="fade">
                                      <p:cBhvr>
                                        <p:cTn id="33" dur="1000"/>
                                        <p:tgtEl>
                                          <p:spTgt spid="25"/>
                                        </p:tgtEl>
                                      </p:cBhvr>
                                    </p:animEffect>
                                  </p:childTnLst>
                                </p:cTn>
                              </p:par>
                            </p:childTnLst>
                          </p:cTn>
                        </p:par>
                        <p:par>
                          <p:cTn id="34" fill="hold">
                            <p:stCondLst>
                              <p:cond delay="6500"/>
                            </p:stCondLst>
                            <p:childTnLst>
                              <p:par>
                                <p:cTn id="35" presetID="23" presetClass="entr" presetSubtype="16" fill="hold" grpId="0" nodeType="afterEffect">
                                  <p:stCondLst>
                                    <p:cond delay="10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childTnLst>
                                </p:cTn>
                              </p:par>
                            </p:childTnLst>
                          </p:cTn>
                        </p:par>
                        <p:par>
                          <p:cTn id="39" fill="hold">
                            <p:stCondLst>
                              <p:cond delay="8000"/>
                            </p:stCondLst>
                            <p:childTnLst>
                              <p:par>
                                <p:cTn id="40" presetID="53" presetClass="entr" presetSubtype="0" fill="hold" grpId="0" nodeType="afterEffect">
                                  <p:stCondLst>
                                    <p:cond delay="10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fltVal val="0"/>
                                          </p:val>
                                        </p:tav>
                                        <p:tav tm="100000">
                                          <p:val>
                                            <p:strVal val="#ppt_w"/>
                                          </p:val>
                                        </p:tav>
                                      </p:tavLst>
                                    </p:anim>
                                    <p:anim calcmode="lin" valueType="num">
                                      <p:cBhvr>
                                        <p:cTn id="43" dur="1000" fill="hold"/>
                                        <p:tgtEl>
                                          <p:spTgt spid="28"/>
                                        </p:tgtEl>
                                        <p:attrNameLst>
                                          <p:attrName>ppt_h</p:attrName>
                                        </p:attrNameLst>
                                      </p:cBhvr>
                                      <p:tavLst>
                                        <p:tav tm="0">
                                          <p:val>
                                            <p:fltVal val="0"/>
                                          </p:val>
                                        </p:tav>
                                        <p:tav tm="100000">
                                          <p:val>
                                            <p:strVal val="#ppt_h"/>
                                          </p:val>
                                        </p:tav>
                                      </p:tavLst>
                                    </p:anim>
                                    <p:animEffect transition="in" filter="fade">
                                      <p:cBhvr>
                                        <p:cTn id="44" dur="1000"/>
                                        <p:tgtEl>
                                          <p:spTgt spid="28"/>
                                        </p:tgtEl>
                                      </p:cBhvr>
                                    </p:animEffect>
                                  </p:childTnLst>
                                </p:cTn>
                              </p:par>
                            </p:childTnLst>
                          </p:cTn>
                        </p:par>
                        <p:par>
                          <p:cTn id="45" fill="hold">
                            <p:stCondLst>
                              <p:cond delay="10000"/>
                            </p:stCondLst>
                            <p:childTnLst>
                              <p:par>
                                <p:cTn id="46" presetID="53" presetClass="entr" presetSubtype="0" fill="hold" grpId="0" nodeType="afterEffect">
                                  <p:stCondLst>
                                    <p:cond delay="10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Effect transition="in" filter="fade">
                                      <p:cBhvr>
                                        <p:cTn id="50" dur="1000"/>
                                        <p:tgtEl>
                                          <p:spTgt spid="29"/>
                                        </p:tgtEl>
                                      </p:cBhvr>
                                    </p:animEffect>
                                  </p:childTnLst>
                                </p:cTn>
                              </p:par>
                            </p:childTnLst>
                          </p:cTn>
                        </p:par>
                        <p:par>
                          <p:cTn id="51" fill="hold">
                            <p:stCondLst>
                              <p:cond delay="12000"/>
                            </p:stCondLst>
                            <p:childTnLst>
                              <p:par>
                                <p:cTn id="52" presetID="55" presetClass="entr" presetSubtype="0" fill="hold" grpId="0" nodeType="afterEffect">
                                  <p:stCondLst>
                                    <p:cond delay="100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strVal val="#ppt_w*0.70"/>
                                          </p:val>
                                        </p:tav>
                                        <p:tav tm="100000">
                                          <p:val>
                                            <p:strVal val="#ppt_w"/>
                                          </p:val>
                                        </p:tav>
                                      </p:tavLst>
                                    </p:anim>
                                    <p:anim calcmode="lin" valueType="num">
                                      <p:cBhvr>
                                        <p:cTn id="55" dur="1000" fill="hold"/>
                                        <p:tgtEl>
                                          <p:spTgt spid="30"/>
                                        </p:tgtEl>
                                        <p:attrNameLst>
                                          <p:attrName>ppt_h</p:attrName>
                                        </p:attrNameLst>
                                      </p:cBhvr>
                                      <p:tavLst>
                                        <p:tav tm="0">
                                          <p:val>
                                            <p:strVal val="#ppt_h"/>
                                          </p:val>
                                        </p:tav>
                                        <p:tav tm="100000">
                                          <p:val>
                                            <p:strVal val="#ppt_h"/>
                                          </p:val>
                                        </p:tav>
                                      </p:tavLst>
                                    </p:anim>
                                    <p:animEffect transition="in" filter="fade">
                                      <p:cBhvr>
                                        <p:cTn id="56" dur="1000"/>
                                        <p:tgtEl>
                                          <p:spTgt spid="30"/>
                                        </p:tgtEl>
                                      </p:cBhvr>
                                    </p:animEffect>
                                  </p:childTnLst>
                                </p:cTn>
                              </p:par>
                            </p:childTnLst>
                          </p:cTn>
                        </p:par>
                        <p:par>
                          <p:cTn id="57" fill="hold">
                            <p:stCondLst>
                              <p:cond delay="14000"/>
                            </p:stCondLst>
                            <p:childTnLst>
                              <p:par>
                                <p:cTn id="58" presetID="53" presetClass="entr" presetSubtype="0" fill="hold" grpId="0" nodeType="afterEffect">
                                  <p:stCondLst>
                                    <p:cond delay="1000"/>
                                  </p:stCondLst>
                                  <p:childTnLst>
                                    <p:set>
                                      <p:cBhvr>
                                        <p:cTn id="59" dur="1" fill="hold">
                                          <p:stCondLst>
                                            <p:cond delay="0"/>
                                          </p:stCondLst>
                                        </p:cTn>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fltVal val="0"/>
                                          </p:val>
                                        </p:tav>
                                        <p:tav tm="100000">
                                          <p:val>
                                            <p:strVal val="#ppt_w"/>
                                          </p:val>
                                        </p:tav>
                                      </p:tavLst>
                                    </p:anim>
                                    <p:anim calcmode="lin" valueType="num">
                                      <p:cBhvr>
                                        <p:cTn id="61" dur="1000" fill="hold"/>
                                        <p:tgtEl>
                                          <p:spTgt spid="32"/>
                                        </p:tgtEl>
                                        <p:attrNameLst>
                                          <p:attrName>ppt_h</p:attrName>
                                        </p:attrNameLst>
                                      </p:cBhvr>
                                      <p:tavLst>
                                        <p:tav tm="0">
                                          <p:val>
                                            <p:fltVal val="0"/>
                                          </p:val>
                                        </p:tav>
                                        <p:tav tm="100000">
                                          <p:val>
                                            <p:strVal val="#ppt_h"/>
                                          </p:val>
                                        </p:tav>
                                      </p:tavLst>
                                    </p:anim>
                                    <p:animEffect transition="in" filter="fade">
                                      <p:cBhvr>
                                        <p:cTn id="62" dur="1000"/>
                                        <p:tgtEl>
                                          <p:spTgt spid="32"/>
                                        </p:tgtEl>
                                      </p:cBhvr>
                                    </p:animEffect>
                                  </p:childTnLst>
                                </p:cTn>
                              </p:par>
                            </p:childTnLst>
                          </p:cTn>
                        </p:par>
                        <p:par>
                          <p:cTn id="63" fill="hold">
                            <p:stCondLst>
                              <p:cond delay="16000"/>
                            </p:stCondLst>
                            <p:childTnLst>
                              <p:par>
                                <p:cTn id="64" presetID="23" presetClass="entr" presetSubtype="16"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childTnLst>
                                </p:cTn>
                              </p:par>
                            </p:childTnLst>
                          </p:cTn>
                        </p:par>
                        <p:par>
                          <p:cTn id="68" fill="hold">
                            <p:stCondLst>
                              <p:cond delay="17500"/>
                            </p:stCondLst>
                            <p:childTnLst>
                              <p:par>
                                <p:cTn id="69" presetID="23" presetClass="entr" presetSubtype="16" fill="hold" grpId="0" nodeType="afterEffect">
                                  <p:stCondLst>
                                    <p:cond delay="10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childTnLst>
                                </p:cTn>
                              </p:par>
                            </p:childTnLst>
                          </p:cTn>
                        </p:par>
                        <p:par>
                          <p:cTn id="73" fill="hold">
                            <p:stCondLst>
                              <p:cond delay="19500"/>
                            </p:stCondLst>
                            <p:childTnLst>
                              <p:par>
                                <p:cTn id="74" presetID="55" presetClass="entr" presetSubtype="0" fill="hold" grpId="0" nodeType="afterEffect">
                                  <p:stCondLst>
                                    <p:cond delay="10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strVal val="#ppt_w*0.70"/>
                                          </p:val>
                                        </p:tav>
                                        <p:tav tm="100000">
                                          <p:val>
                                            <p:strVal val="#ppt_w"/>
                                          </p:val>
                                        </p:tav>
                                      </p:tavLst>
                                    </p:anim>
                                    <p:anim calcmode="lin" valueType="num">
                                      <p:cBhvr>
                                        <p:cTn id="77" dur="1000" fill="hold"/>
                                        <p:tgtEl>
                                          <p:spTgt spid="21"/>
                                        </p:tgtEl>
                                        <p:attrNameLst>
                                          <p:attrName>ppt_h</p:attrName>
                                        </p:attrNameLst>
                                      </p:cBhvr>
                                      <p:tavLst>
                                        <p:tav tm="0">
                                          <p:val>
                                            <p:strVal val="#ppt_h"/>
                                          </p:val>
                                        </p:tav>
                                        <p:tav tm="100000">
                                          <p:val>
                                            <p:strVal val="#ppt_h"/>
                                          </p:val>
                                        </p:tav>
                                      </p:tavLst>
                                    </p:anim>
                                    <p:animEffect transition="in" filter="fade">
                                      <p:cBhvr>
                                        <p:cTn id="78" dur="1000"/>
                                        <p:tgtEl>
                                          <p:spTgt spid="21"/>
                                        </p:tgtEl>
                                      </p:cBhvr>
                                    </p:animEffect>
                                  </p:childTnLst>
                                </p:cTn>
                              </p:par>
                            </p:childTnLst>
                          </p:cTn>
                        </p:par>
                        <p:par>
                          <p:cTn id="79" fill="hold">
                            <p:stCondLst>
                              <p:cond delay="21500"/>
                            </p:stCondLst>
                            <p:childTnLst>
                              <p:par>
                                <p:cTn id="80" presetID="23" presetClass="entr" presetSubtype="16" fill="hold" grpId="0" nodeType="afterEffect">
                                  <p:stCondLst>
                                    <p:cond delay="1000"/>
                                  </p:stCondLst>
                                  <p:childTnLst>
                                    <p:set>
                                      <p:cBhvr>
                                        <p:cTn id="81" dur="1" fill="hold">
                                          <p:stCondLst>
                                            <p:cond delay="0"/>
                                          </p:stCondLst>
                                        </p:cTn>
                                        <p:tgtEl>
                                          <p:spTgt spid="7"/>
                                        </p:tgtEl>
                                        <p:attrNameLst>
                                          <p:attrName>style.visibility</p:attrName>
                                        </p:attrNameLst>
                                      </p:cBhvr>
                                      <p:to>
                                        <p:strVal val="visible"/>
                                      </p:to>
                                    </p:set>
                                    <p:anim calcmode="lin" valueType="num">
                                      <p:cBhvr>
                                        <p:cTn id="82" dur="1000" fill="hold"/>
                                        <p:tgtEl>
                                          <p:spTgt spid="7"/>
                                        </p:tgtEl>
                                        <p:attrNameLst>
                                          <p:attrName>ppt_w</p:attrName>
                                        </p:attrNameLst>
                                      </p:cBhvr>
                                      <p:tavLst>
                                        <p:tav tm="0">
                                          <p:val>
                                            <p:fltVal val="0"/>
                                          </p:val>
                                        </p:tav>
                                        <p:tav tm="100000">
                                          <p:val>
                                            <p:strVal val="#ppt_w"/>
                                          </p:val>
                                        </p:tav>
                                      </p:tavLst>
                                    </p:anim>
                                    <p:anim calcmode="lin" valueType="num">
                                      <p:cBhvr>
                                        <p:cTn id="83"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0" grpId="0"/>
      <p:bldP spid="21" grpId="0"/>
      <p:bldP spid="22" grpId="0"/>
      <p:bldP spid="23" grpId="0"/>
      <p:bldP spid="25" grpId="0"/>
      <p:bldP spid="26" grpId="0"/>
      <p:bldP spid="28" grpId="0"/>
      <p:bldP spid="29" grpId="0"/>
      <p:bldP spid="30"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t>Composition</a:t>
            </a:r>
          </a:p>
        </p:txBody>
      </p:sp>
      <p:sp>
        <p:nvSpPr>
          <p:cNvPr id="29698" name="Rectangle 3"/>
          <p:cNvSpPr>
            <a:spLocks noGrp="1" noChangeArrowheads="1"/>
          </p:cNvSpPr>
          <p:nvPr>
            <p:ph type="body" idx="1"/>
          </p:nvPr>
        </p:nvSpPr>
        <p:spPr>
          <a:xfrm>
            <a:off x="1709775" y="2214554"/>
            <a:ext cx="6719877" cy="1082671"/>
          </a:xfrm>
        </p:spPr>
        <p:txBody>
          <a:bodyPr/>
          <a:lstStyle/>
          <a:p>
            <a:pPr eaLnBrk="1" hangingPunct="1">
              <a:buFontTx/>
              <a:buNone/>
            </a:pPr>
            <a:r>
              <a:rPr lang="en-US" sz="2800" dirty="0" smtClean="0">
                <a:sym typeface="Wingdings" pitchFamily="2" charset="2"/>
              </a:rPr>
              <a:t>	</a:t>
            </a:r>
            <a:r>
              <a:rPr lang="en-US" sz="2200" i="1" dirty="0" smtClean="0">
                <a:sym typeface="Wingdings" pitchFamily="2" charset="2"/>
              </a:rPr>
              <a:t>F</a:t>
            </a:r>
            <a:r>
              <a:rPr lang="el-GR" sz="2200" i="1" dirty="0" smtClean="0">
                <a:sym typeface="Wingdings" pitchFamily="2" charset="2"/>
              </a:rPr>
              <a:t>'</a:t>
            </a:r>
            <a:r>
              <a:rPr lang="en-US" sz="2200" dirty="0" smtClean="0">
                <a:sym typeface="Wingdings" pitchFamily="2" charset="2"/>
              </a:rPr>
              <a:t> : union of input fragments (nodes/edges)</a:t>
            </a:r>
          </a:p>
          <a:p>
            <a:pPr eaLnBrk="1" hangingPunct="1">
              <a:buFontTx/>
              <a:buNone/>
            </a:pPr>
            <a:r>
              <a:rPr lang="en-US" sz="2200" dirty="0" smtClean="0">
                <a:sym typeface="Wingdings" pitchFamily="2" charset="2"/>
              </a:rPr>
              <a:t>		+ newly created edges based on properties</a:t>
            </a:r>
          </a:p>
        </p:txBody>
      </p:sp>
      <p:sp>
        <p:nvSpPr>
          <p:cNvPr id="7" name="Rounded Rectangle 6"/>
          <p:cNvSpPr/>
          <p:nvPr/>
        </p:nvSpPr>
        <p:spPr>
          <a:xfrm>
            <a:off x="2571750" y="4606927"/>
            <a:ext cx="1071563" cy="70167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TextBox 7"/>
          <p:cNvSpPr txBox="1">
            <a:spLocks noChangeArrowheads="1"/>
          </p:cNvSpPr>
          <p:nvPr/>
        </p:nvSpPr>
        <p:spPr bwMode="auto">
          <a:xfrm>
            <a:off x="2652713" y="4594227"/>
            <a:ext cx="919162" cy="369887"/>
          </a:xfrm>
          <a:prstGeom prst="rect">
            <a:avLst/>
          </a:prstGeom>
          <a:noFill/>
          <a:ln w="9525">
            <a:noFill/>
            <a:miter lim="800000"/>
            <a:headEnd/>
            <a:tailEnd/>
          </a:ln>
        </p:spPr>
        <p:txBody>
          <a:bodyPr>
            <a:spAutoFit/>
          </a:bodyPr>
          <a:lstStyle/>
          <a:p>
            <a:r>
              <a:rPr lang="en-CA"/>
              <a:t>Julie</a:t>
            </a:r>
          </a:p>
        </p:txBody>
      </p:sp>
      <p:cxnSp>
        <p:nvCxnSpPr>
          <p:cNvPr id="9" name="Straight Connector 8"/>
          <p:cNvCxnSpPr/>
          <p:nvPr/>
        </p:nvCxnSpPr>
        <p:spPr>
          <a:xfrm>
            <a:off x="2571750" y="4964114"/>
            <a:ext cx="1071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581275" y="4964114"/>
            <a:ext cx="1204913" cy="369888"/>
          </a:xfrm>
          <a:prstGeom prst="rect">
            <a:avLst/>
          </a:prstGeom>
          <a:noFill/>
          <a:ln w="9525">
            <a:noFill/>
            <a:miter lim="800000"/>
            <a:headEnd/>
            <a:tailEnd/>
          </a:ln>
        </p:spPr>
        <p:txBody>
          <a:bodyPr>
            <a:spAutoFit/>
          </a:bodyPr>
          <a:lstStyle/>
          <a:p>
            <a:r>
              <a:rPr lang="en-CA"/>
              <a:t>id: Julie</a:t>
            </a:r>
          </a:p>
        </p:txBody>
      </p:sp>
      <p:sp>
        <p:nvSpPr>
          <p:cNvPr id="52" name="TextBox 51"/>
          <p:cNvSpPr txBox="1">
            <a:spLocks noChangeArrowheads="1"/>
          </p:cNvSpPr>
          <p:nvPr/>
        </p:nvSpPr>
        <p:spPr bwMode="auto">
          <a:xfrm>
            <a:off x="6643688" y="6000750"/>
            <a:ext cx="1000125" cy="769938"/>
          </a:xfrm>
          <a:prstGeom prst="rect">
            <a:avLst/>
          </a:prstGeom>
          <a:noFill/>
          <a:ln w="9525">
            <a:noFill/>
            <a:miter lim="800000"/>
            <a:headEnd/>
            <a:tailEnd/>
          </a:ln>
        </p:spPr>
        <p:txBody>
          <a:bodyPr>
            <a:spAutoFit/>
          </a:bodyPr>
          <a:lstStyle/>
          <a:p>
            <a:r>
              <a:rPr lang="en-US" sz="4400">
                <a:solidFill>
                  <a:srgbClr val="849CE8"/>
                </a:solidFill>
                <a:latin typeface="Cambria" pitchFamily="18" charset="0"/>
              </a:rPr>
              <a:t>F</a:t>
            </a:r>
            <a:r>
              <a:rPr lang="en-US" sz="4400" baseline="-25000">
                <a:solidFill>
                  <a:srgbClr val="849CE8"/>
                </a:solidFill>
                <a:latin typeface="Cambria" pitchFamily="18" charset="0"/>
              </a:rPr>
              <a:t>WI</a:t>
            </a:r>
            <a:endParaRPr lang="en-CA" sz="4400">
              <a:solidFill>
                <a:srgbClr val="849CE8"/>
              </a:solidFill>
              <a:latin typeface="Cambria" pitchFamily="18" charset="0"/>
            </a:endParaRPr>
          </a:p>
        </p:txBody>
      </p:sp>
      <p:grpSp>
        <p:nvGrpSpPr>
          <p:cNvPr id="53" name="Group 41"/>
          <p:cNvGrpSpPr>
            <a:grpSpLocks/>
          </p:cNvGrpSpPr>
          <p:nvPr/>
        </p:nvGrpSpPr>
        <p:grpSpPr bwMode="auto">
          <a:xfrm>
            <a:off x="5715000" y="3643314"/>
            <a:ext cx="1857375" cy="935038"/>
            <a:chOff x="7000892" y="4059800"/>
            <a:chExt cx="1857388" cy="934761"/>
          </a:xfrm>
        </p:grpSpPr>
        <p:sp>
          <p:nvSpPr>
            <p:cNvPr id="29733" name="TextBox 53"/>
            <p:cNvSpPr txBox="1">
              <a:spLocks noChangeArrowheads="1"/>
            </p:cNvSpPr>
            <p:nvPr/>
          </p:nvSpPr>
          <p:spPr bwMode="auto">
            <a:xfrm>
              <a:off x="7000892" y="4059800"/>
              <a:ext cx="1857388" cy="369332"/>
            </a:xfrm>
            <a:prstGeom prst="rect">
              <a:avLst/>
            </a:prstGeom>
            <a:noFill/>
            <a:ln w="9525">
              <a:noFill/>
              <a:miter lim="800000"/>
              <a:headEnd/>
              <a:tailEnd/>
            </a:ln>
          </p:spPr>
          <p:txBody>
            <a:bodyPr>
              <a:spAutoFit/>
            </a:bodyPr>
            <a:lstStyle/>
            <a:p>
              <a:r>
                <a:rPr lang="en-CA">
                  <a:solidFill>
                    <a:schemeClr val="bg1"/>
                  </a:solidFill>
                </a:rPr>
                <a:t>WI 315: Can’t ...</a:t>
              </a:r>
            </a:p>
          </p:txBody>
        </p:sp>
        <p:sp>
          <p:nvSpPr>
            <p:cNvPr id="55" name="Rectangle 54"/>
            <p:cNvSpPr/>
            <p:nvPr/>
          </p:nvSpPr>
          <p:spPr>
            <a:xfrm>
              <a:off x="7000892" y="4066148"/>
              <a:ext cx="1785951" cy="92841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cxnSp>
          <p:nvCxnSpPr>
            <p:cNvPr id="56" name="Straight Connector 55"/>
            <p:cNvCxnSpPr/>
            <p:nvPr/>
          </p:nvCxnSpPr>
          <p:spPr>
            <a:xfrm>
              <a:off x="7000892" y="4423230"/>
              <a:ext cx="17859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736" name="TextBox 56"/>
            <p:cNvSpPr txBox="1">
              <a:spLocks noChangeArrowheads="1"/>
            </p:cNvSpPr>
            <p:nvPr/>
          </p:nvSpPr>
          <p:spPr bwMode="auto">
            <a:xfrm>
              <a:off x="7072330" y="4377878"/>
              <a:ext cx="1714512" cy="584775"/>
            </a:xfrm>
            <a:prstGeom prst="rect">
              <a:avLst/>
            </a:prstGeom>
            <a:noFill/>
            <a:ln w="9525">
              <a:noFill/>
              <a:miter lim="800000"/>
              <a:headEnd/>
              <a:tailEnd/>
            </a:ln>
          </p:spPr>
          <p:txBody>
            <a:bodyPr>
              <a:spAutoFit/>
            </a:bodyPr>
            <a:lstStyle/>
            <a:p>
              <a:r>
                <a:rPr lang="en-CA" sz="1600">
                  <a:solidFill>
                    <a:schemeClr val="bg1"/>
                  </a:solidFill>
                </a:rPr>
                <a:t>id:              315</a:t>
              </a:r>
            </a:p>
            <a:p>
              <a:r>
                <a:rPr lang="en-CA" sz="1600">
                  <a:solidFill>
                    <a:schemeClr val="bg1"/>
                  </a:solidFill>
                </a:rPr>
                <a:t>owner:      David</a:t>
              </a:r>
            </a:p>
          </p:txBody>
        </p:sp>
      </p:grpSp>
      <p:cxnSp>
        <p:nvCxnSpPr>
          <p:cNvPr id="58" name="Straight Arrow Connector 57"/>
          <p:cNvCxnSpPr/>
          <p:nvPr/>
        </p:nvCxnSpPr>
        <p:spPr>
          <a:xfrm rot="5400000" flipH="1" flipV="1">
            <a:off x="6286500" y="4714877"/>
            <a:ext cx="571500" cy="28575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42"/>
          <p:cNvGrpSpPr>
            <a:grpSpLocks/>
          </p:cNvGrpSpPr>
          <p:nvPr/>
        </p:nvGrpSpPr>
        <p:grpSpPr bwMode="auto">
          <a:xfrm>
            <a:off x="5072063" y="5143502"/>
            <a:ext cx="2214562" cy="935037"/>
            <a:chOff x="4143372" y="5780379"/>
            <a:chExt cx="2214578" cy="934769"/>
          </a:xfrm>
        </p:grpSpPr>
        <p:sp>
          <p:nvSpPr>
            <p:cNvPr id="29729" name="TextBox 60"/>
            <p:cNvSpPr txBox="1">
              <a:spLocks noChangeArrowheads="1"/>
            </p:cNvSpPr>
            <p:nvPr/>
          </p:nvSpPr>
          <p:spPr bwMode="auto">
            <a:xfrm>
              <a:off x="4143372" y="5780379"/>
              <a:ext cx="2214578" cy="369332"/>
            </a:xfrm>
            <a:prstGeom prst="rect">
              <a:avLst/>
            </a:prstGeom>
            <a:noFill/>
            <a:ln w="9525">
              <a:noFill/>
              <a:miter lim="800000"/>
              <a:headEnd/>
              <a:tailEnd/>
            </a:ln>
          </p:spPr>
          <p:txBody>
            <a:bodyPr>
              <a:spAutoFit/>
            </a:bodyPr>
            <a:lstStyle/>
            <a:p>
              <a:r>
                <a:rPr lang="en-CA">
                  <a:solidFill>
                    <a:schemeClr val="bg1"/>
                  </a:solidFill>
                </a:rPr>
                <a:t>D303: Popup can ...</a:t>
              </a:r>
            </a:p>
          </p:txBody>
        </p:sp>
        <p:sp>
          <p:nvSpPr>
            <p:cNvPr id="62" name="Rectangle 61"/>
            <p:cNvSpPr/>
            <p:nvPr/>
          </p:nvSpPr>
          <p:spPr>
            <a:xfrm>
              <a:off x="4143372" y="5780379"/>
              <a:ext cx="2143140" cy="922073"/>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sp>
          <p:nvSpPr>
            <p:cNvPr id="29731" name="TextBox 62"/>
            <p:cNvSpPr txBox="1">
              <a:spLocks noChangeArrowheads="1"/>
            </p:cNvSpPr>
            <p:nvPr/>
          </p:nvSpPr>
          <p:spPr bwMode="auto">
            <a:xfrm>
              <a:off x="4214810" y="6130373"/>
              <a:ext cx="1714512" cy="584775"/>
            </a:xfrm>
            <a:prstGeom prst="rect">
              <a:avLst/>
            </a:prstGeom>
            <a:noFill/>
            <a:ln w="9525">
              <a:noFill/>
              <a:miter lim="800000"/>
              <a:headEnd/>
              <a:tailEnd/>
            </a:ln>
          </p:spPr>
          <p:txBody>
            <a:bodyPr>
              <a:spAutoFit/>
            </a:bodyPr>
            <a:lstStyle/>
            <a:p>
              <a:r>
                <a:rPr lang="en-CA" sz="1600">
                  <a:solidFill>
                    <a:schemeClr val="bg1"/>
                  </a:solidFill>
                </a:rPr>
                <a:t>id:         	303</a:t>
              </a:r>
            </a:p>
            <a:p>
              <a:r>
                <a:rPr lang="en-CA" sz="1600">
                  <a:solidFill>
                    <a:schemeClr val="bg1"/>
                  </a:solidFill>
                </a:rPr>
                <a:t>owner:    	Julie</a:t>
              </a:r>
            </a:p>
          </p:txBody>
        </p:sp>
        <p:cxnSp>
          <p:nvCxnSpPr>
            <p:cNvPr id="64" name="Straight Connector 63"/>
            <p:cNvCxnSpPr/>
            <p:nvPr/>
          </p:nvCxnSpPr>
          <p:spPr>
            <a:xfrm>
              <a:off x="4186234" y="6131115"/>
              <a:ext cx="210027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 name="Rounded Rectangle 68"/>
          <p:cNvSpPr/>
          <p:nvPr/>
        </p:nvSpPr>
        <p:spPr>
          <a:xfrm>
            <a:off x="1562100" y="3773489"/>
            <a:ext cx="1071563" cy="72707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0" name="TextBox 69"/>
          <p:cNvSpPr txBox="1">
            <a:spLocks noChangeArrowheads="1"/>
          </p:cNvSpPr>
          <p:nvPr/>
        </p:nvSpPr>
        <p:spPr bwMode="auto">
          <a:xfrm>
            <a:off x="1643063" y="3762377"/>
            <a:ext cx="919162" cy="368300"/>
          </a:xfrm>
          <a:prstGeom prst="rect">
            <a:avLst/>
          </a:prstGeom>
          <a:noFill/>
          <a:ln w="9525">
            <a:noFill/>
            <a:miter lim="800000"/>
            <a:headEnd/>
            <a:tailEnd/>
          </a:ln>
        </p:spPr>
        <p:txBody>
          <a:bodyPr>
            <a:spAutoFit/>
          </a:bodyPr>
          <a:lstStyle/>
          <a:p>
            <a:r>
              <a:rPr lang="en-CA"/>
              <a:t>David</a:t>
            </a:r>
          </a:p>
        </p:txBody>
      </p:sp>
      <p:cxnSp>
        <p:nvCxnSpPr>
          <p:cNvPr id="71" name="Straight Connector 70"/>
          <p:cNvCxnSpPr/>
          <p:nvPr/>
        </p:nvCxnSpPr>
        <p:spPr>
          <a:xfrm>
            <a:off x="1562100" y="4130677"/>
            <a:ext cx="1071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a:spLocks noChangeArrowheads="1"/>
          </p:cNvSpPr>
          <p:nvPr/>
        </p:nvSpPr>
        <p:spPr bwMode="auto">
          <a:xfrm>
            <a:off x="1571625" y="4130677"/>
            <a:ext cx="1204913" cy="369887"/>
          </a:xfrm>
          <a:prstGeom prst="rect">
            <a:avLst/>
          </a:prstGeom>
          <a:noFill/>
          <a:ln w="9525">
            <a:noFill/>
            <a:miter lim="800000"/>
            <a:headEnd/>
            <a:tailEnd/>
          </a:ln>
        </p:spPr>
        <p:txBody>
          <a:bodyPr>
            <a:spAutoFit/>
          </a:bodyPr>
          <a:lstStyle/>
          <a:p>
            <a:r>
              <a:rPr lang="en-CA"/>
              <a:t>id: David</a:t>
            </a:r>
          </a:p>
        </p:txBody>
      </p:sp>
      <p:sp>
        <p:nvSpPr>
          <p:cNvPr id="73" name="Rounded Rectangle 72"/>
          <p:cNvSpPr/>
          <p:nvPr/>
        </p:nvSpPr>
        <p:spPr>
          <a:xfrm>
            <a:off x="1357313" y="5227639"/>
            <a:ext cx="1071562" cy="701675"/>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4" name="TextBox 73"/>
          <p:cNvSpPr txBox="1">
            <a:spLocks noChangeArrowheads="1"/>
          </p:cNvSpPr>
          <p:nvPr/>
        </p:nvSpPr>
        <p:spPr bwMode="auto">
          <a:xfrm>
            <a:off x="1438275" y="5214939"/>
            <a:ext cx="919163" cy="369888"/>
          </a:xfrm>
          <a:prstGeom prst="rect">
            <a:avLst/>
          </a:prstGeom>
          <a:noFill/>
          <a:ln w="9525">
            <a:noFill/>
            <a:miter lim="800000"/>
            <a:headEnd/>
            <a:tailEnd/>
          </a:ln>
        </p:spPr>
        <p:txBody>
          <a:bodyPr>
            <a:spAutoFit/>
          </a:bodyPr>
          <a:lstStyle/>
          <a:p>
            <a:r>
              <a:rPr lang="en-CA" dirty="0"/>
              <a:t>Allen</a:t>
            </a:r>
          </a:p>
        </p:txBody>
      </p:sp>
      <p:cxnSp>
        <p:nvCxnSpPr>
          <p:cNvPr id="75" name="Straight Connector 74"/>
          <p:cNvCxnSpPr/>
          <p:nvPr/>
        </p:nvCxnSpPr>
        <p:spPr>
          <a:xfrm>
            <a:off x="1357313" y="5584827"/>
            <a:ext cx="1071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a:spLocks noChangeArrowheads="1"/>
          </p:cNvSpPr>
          <p:nvPr/>
        </p:nvSpPr>
        <p:spPr bwMode="auto">
          <a:xfrm>
            <a:off x="1366838" y="5584827"/>
            <a:ext cx="1204912" cy="368300"/>
          </a:xfrm>
          <a:prstGeom prst="rect">
            <a:avLst/>
          </a:prstGeom>
          <a:noFill/>
          <a:ln w="9525">
            <a:noFill/>
            <a:miter lim="800000"/>
            <a:headEnd/>
            <a:tailEnd/>
          </a:ln>
        </p:spPr>
        <p:txBody>
          <a:bodyPr>
            <a:spAutoFit/>
          </a:bodyPr>
          <a:lstStyle/>
          <a:p>
            <a:r>
              <a:rPr lang="en-CA"/>
              <a:t>id: Allen</a:t>
            </a:r>
          </a:p>
        </p:txBody>
      </p:sp>
      <p:sp>
        <p:nvSpPr>
          <p:cNvPr id="81" name="TextBox 80"/>
          <p:cNvSpPr txBox="1">
            <a:spLocks noChangeArrowheads="1"/>
          </p:cNvSpPr>
          <p:nvPr/>
        </p:nvSpPr>
        <p:spPr bwMode="auto">
          <a:xfrm>
            <a:off x="1928813" y="6000750"/>
            <a:ext cx="785812" cy="769938"/>
          </a:xfrm>
          <a:prstGeom prst="rect">
            <a:avLst/>
          </a:prstGeom>
          <a:noFill/>
          <a:ln w="9525">
            <a:noFill/>
            <a:miter lim="800000"/>
            <a:headEnd/>
            <a:tailEnd/>
          </a:ln>
        </p:spPr>
        <p:txBody>
          <a:bodyPr>
            <a:spAutoFit/>
          </a:bodyPr>
          <a:lstStyle/>
          <a:p>
            <a:r>
              <a:rPr lang="en-US" sz="4400">
                <a:solidFill>
                  <a:srgbClr val="849CE8"/>
                </a:solidFill>
                <a:latin typeface="Cambria" pitchFamily="18" charset="0"/>
              </a:rPr>
              <a:t>F</a:t>
            </a:r>
            <a:r>
              <a:rPr lang="en-US" sz="4400" baseline="-25000">
                <a:solidFill>
                  <a:srgbClr val="849CE8"/>
                </a:solidFill>
                <a:latin typeface="Cambria" pitchFamily="18" charset="0"/>
              </a:rPr>
              <a:t>T</a:t>
            </a:r>
            <a:endParaRPr lang="en-CA" sz="4400">
              <a:solidFill>
                <a:srgbClr val="849CE8"/>
              </a:solidFill>
              <a:latin typeface="Cambria" pitchFamily="18" charset="0"/>
            </a:endParaRPr>
          </a:p>
        </p:txBody>
      </p:sp>
      <p:cxnSp>
        <p:nvCxnSpPr>
          <p:cNvPr id="83" name="Straight Arrow Connector 82"/>
          <p:cNvCxnSpPr>
            <a:stCxn id="69" idx="3"/>
          </p:cNvCxnSpPr>
          <p:nvPr/>
        </p:nvCxnSpPr>
        <p:spPr>
          <a:xfrm flipV="1">
            <a:off x="2633663" y="4113214"/>
            <a:ext cx="3081337" cy="238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 idx="3"/>
          </p:cNvCxnSpPr>
          <p:nvPr/>
        </p:nvCxnSpPr>
        <p:spPr>
          <a:xfrm>
            <a:off x="3643313" y="4957764"/>
            <a:ext cx="1428750" cy="6461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a:spLocks noChangeArrowheads="1"/>
          </p:cNvSpPr>
          <p:nvPr/>
        </p:nvSpPr>
        <p:spPr bwMode="auto">
          <a:xfrm>
            <a:off x="3571875" y="3714752"/>
            <a:ext cx="812800" cy="369887"/>
          </a:xfrm>
          <a:prstGeom prst="rect">
            <a:avLst/>
          </a:prstGeom>
          <a:noFill/>
          <a:ln w="9525">
            <a:noFill/>
            <a:miter lim="800000"/>
            <a:headEnd/>
            <a:tailEnd/>
          </a:ln>
        </p:spPr>
        <p:txBody>
          <a:bodyPr wrap="none">
            <a:spAutoFit/>
          </a:bodyPr>
          <a:lstStyle/>
          <a:p>
            <a:r>
              <a:rPr lang="en-CA" dirty="0">
                <a:solidFill>
                  <a:schemeClr val="bg1"/>
                </a:solidFill>
              </a:rPr>
              <a:t>owner</a:t>
            </a:r>
          </a:p>
        </p:txBody>
      </p:sp>
      <p:sp>
        <p:nvSpPr>
          <p:cNvPr id="90" name="Rectangle 89"/>
          <p:cNvSpPr>
            <a:spLocks noChangeArrowheads="1"/>
          </p:cNvSpPr>
          <p:nvPr/>
        </p:nvSpPr>
        <p:spPr bwMode="auto">
          <a:xfrm>
            <a:off x="4000500" y="4857752"/>
            <a:ext cx="812800" cy="369887"/>
          </a:xfrm>
          <a:prstGeom prst="rect">
            <a:avLst/>
          </a:prstGeom>
          <a:noFill/>
          <a:ln w="9525">
            <a:noFill/>
            <a:miter lim="800000"/>
            <a:headEnd/>
            <a:tailEnd/>
          </a:ln>
        </p:spPr>
        <p:txBody>
          <a:bodyPr wrap="none">
            <a:spAutoFit/>
          </a:bodyPr>
          <a:lstStyle/>
          <a:p>
            <a:r>
              <a:rPr lang="en-CA">
                <a:solidFill>
                  <a:schemeClr val="bg1"/>
                </a:solidFill>
              </a:rPr>
              <a:t>owner</a:t>
            </a:r>
          </a:p>
        </p:txBody>
      </p:sp>
      <p:sp>
        <p:nvSpPr>
          <p:cNvPr id="92" name="Rectangle 91"/>
          <p:cNvSpPr>
            <a:spLocks noChangeArrowheads="1"/>
          </p:cNvSpPr>
          <p:nvPr/>
        </p:nvSpPr>
        <p:spPr bwMode="auto">
          <a:xfrm>
            <a:off x="6500813" y="4714877"/>
            <a:ext cx="1365250" cy="369887"/>
          </a:xfrm>
          <a:prstGeom prst="rect">
            <a:avLst/>
          </a:prstGeom>
          <a:noFill/>
          <a:ln w="9525">
            <a:noFill/>
            <a:miter lim="800000"/>
            <a:headEnd/>
            <a:tailEnd/>
          </a:ln>
        </p:spPr>
        <p:txBody>
          <a:bodyPr wrap="none">
            <a:spAutoFit/>
          </a:bodyPr>
          <a:lstStyle/>
          <a:p>
            <a:r>
              <a:rPr lang="en-CA">
                <a:solidFill>
                  <a:schemeClr val="bg1"/>
                </a:solidFill>
              </a:rPr>
              <a:t>duplicate of</a:t>
            </a:r>
          </a:p>
        </p:txBody>
      </p:sp>
      <p:sp>
        <p:nvSpPr>
          <p:cNvPr id="95" name="Flowchart: Summing Junction 94"/>
          <p:cNvSpPr>
            <a:spLocks noChangeArrowheads="1"/>
          </p:cNvSpPr>
          <p:nvPr/>
        </p:nvSpPr>
        <p:spPr bwMode="auto">
          <a:xfrm>
            <a:off x="4214813" y="6215063"/>
            <a:ext cx="357187" cy="357187"/>
          </a:xfrm>
          <a:prstGeom prst="flowChartSummingJunction">
            <a:avLst/>
          </a:prstGeom>
          <a:noFill/>
          <a:ln w="28575" algn="ctr">
            <a:solidFill>
              <a:srgbClr val="849CE8"/>
            </a:solidFill>
            <a:round/>
            <a:headEnd/>
            <a:tailEnd/>
          </a:ln>
        </p:spPr>
        <p:txBody>
          <a:bodyPr/>
          <a:lstStyle/>
          <a:p>
            <a:endParaRPr lang="en-CA" b="1">
              <a:solidFill>
                <a:srgbClr val="849CE8"/>
              </a:solidFill>
            </a:endParaRPr>
          </a:p>
        </p:txBody>
      </p:sp>
      <p:sp>
        <p:nvSpPr>
          <p:cNvPr id="96" name="TextBox 95"/>
          <p:cNvSpPr txBox="1">
            <a:spLocks noChangeArrowheads="1"/>
          </p:cNvSpPr>
          <p:nvPr/>
        </p:nvSpPr>
        <p:spPr bwMode="auto">
          <a:xfrm>
            <a:off x="4505325" y="6396038"/>
            <a:ext cx="423863" cy="461962"/>
          </a:xfrm>
          <a:prstGeom prst="rect">
            <a:avLst/>
          </a:prstGeom>
          <a:noFill/>
          <a:ln w="9525">
            <a:noFill/>
            <a:miter lim="800000"/>
            <a:headEnd/>
            <a:tailEnd/>
          </a:ln>
        </p:spPr>
        <p:txBody>
          <a:bodyPr wrap="none">
            <a:spAutoFit/>
          </a:bodyPr>
          <a:lstStyle/>
          <a:p>
            <a:r>
              <a:rPr lang="en-CA" sz="2400" b="1" i="1">
                <a:solidFill>
                  <a:srgbClr val="849CE8"/>
                </a:solidFill>
                <a:latin typeface="Times New Roman" pitchFamily="18" charset="0"/>
                <a:cs typeface="Times New Roman" pitchFamily="18" charset="0"/>
              </a:rPr>
              <a:t>id</a:t>
            </a:r>
          </a:p>
        </p:txBody>
      </p:sp>
      <p:sp>
        <p:nvSpPr>
          <p:cNvPr id="97" name="Oval 96"/>
          <p:cNvSpPr>
            <a:spLocks noChangeArrowheads="1"/>
          </p:cNvSpPr>
          <p:nvPr/>
        </p:nvSpPr>
        <p:spPr bwMode="auto">
          <a:xfrm>
            <a:off x="6643688" y="4214814"/>
            <a:ext cx="928687" cy="285750"/>
          </a:xfrm>
          <a:prstGeom prst="ellipse">
            <a:avLst/>
          </a:prstGeom>
          <a:noFill/>
          <a:ln w="38100" algn="ctr">
            <a:solidFill>
              <a:srgbClr val="849CE8"/>
            </a:solidFill>
            <a:round/>
            <a:headEnd/>
            <a:tailEnd type="triangle" w="med" len="med"/>
          </a:ln>
        </p:spPr>
        <p:txBody>
          <a:bodyPr/>
          <a:lstStyle/>
          <a:p>
            <a:endParaRPr lang="en-CA">
              <a:solidFill>
                <a:srgbClr val="849CE8"/>
              </a:solidFill>
            </a:endParaRPr>
          </a:p>
        </p:txBody>
      </p:sp>
      <p:sp>
        <p:nvSpPr>
          <p:cNvPr id="98" name="Oval 97"/>
          <p:cNvSpPr>
            <a:spLocks noChangeArrowheads="1"/>
          </p:cNvSpPr>
          <p:nvPr/>
        </p:nvSpPr>
        <p:spPr bwMode="auto">
          <a:xfrm>
            <a:off x="1357313" y="4143377"/>
            <a:ext cx="1428750" cy="357187"/>
          </a:xfrm>
          <a:prstGeom prst="ellipse">
            <a:avLst/>
          </a:prstGeom>
          <a:noFill/>
          <a:ln w="38100" algn="ctr">
            <a:solidFill>
              <a:srgbClr val="849CE8"/>
            </a:solidFill>
            <a:round/>
            <a:headEnd/>
            <a:tailEnd type="triangle" w="med" len="med"/>
          </a:ln>
        </p:spPr>
        <p:txBody>
          <a:bodyPr/>
          <a:lstStyle/>
          <a:p>
            <a:endParaRPr lang="en-CA">
              <a:solidFill>
                <a:srgbClr val="849CE8"/>
              </a:solidFill>
            </a:endParaRPr>
          </a:p>
        </p:txBody>
      </p:sp>
      <p:sp>
        <p:nvSpPr>
          <p:cNvPr id="99" name="Oval 98"/>
          <p:cNvSpPr>
            <a:spLocks noChangeArrowheads="1"/>
          </p:cNvSpPr>
          <p:nvPr/>
        </p:nvSpPr>
        <p:spPr bwMode="auto">
          <a:xfrm>
            <a:off x="2357438" y="5000627"/>
            <a:ext cx="1428750" cy="357187"/>
          </a:xfrm>
          <a:prstGeom prst="ellipse">
            <a:avLst/>
          </a:prstGeom>
          <a:noFill/>
          <a:ln w="38100" algn="ctr">
            <a:solidFill>
              <a:srgbClr val="849CE8"/>
            </a:solidFill>
            <a:round/>
            <a:headEnd/>
            <a:tailEnd type="triangle" w="med" len="med"/>
          </a:ln>
        </p:spPr>
        <p:txBody>
          <a:bodyPr/>
          <a:lstStyle/>
          <a:p>
            <a:endParaRPr lang="en-CA">
              <a:solidFill>
                <a:srgbClr val="849CE8"/>
              </a:solidFill>
            </a:endParaRPr>
          </a:p>
        </p:txBody>
      </p:sp>
      <p:sp>
        <p:nvSpPr>
          <p:cNvPr id="100" name="Oval 99"/>
          <p:cNvSpPr>
            <a:spLocks noChangeArrowheads="1"/>
          </p:cNvSpPr>
          <p:nvPr/>
        </p:nvSpPr>
        <p:spPr bwMode="auto">
          <a:xfrm>
            <a:off x="5929313" y="5786439"/>
            <a:ext cx="928687" cy="285750"/>
          </a:xfrm>
          <a:prstGeom prst="ellipse">
            <a:avLst/>
          </a:prstGeom>
          <a:noFill/>
          <a:ln w="38100" algn="ctr">
            <a:solidFill>
              <a:srgbClr val="849CE8"/>
            </a:solidFill>
            <a:round/>
            <a:headEnd/>
            <a:tailEnd type="triangle" w="med" len="med"/>
          </a:ln>
        </p:spPr>
        <p:txBody>
          <a:bodyPr/>
          <a:lstStyle/>
          <a:p>
            <a:endParaRPr lang="en-CA">
              <a:solidFill>
                <a:srgbClr val="849CE8"/>
              </a:solidFill>
            </a:endParaRPr>
          </a:p>
        </p:txBody>
      </p:sp>
      <p:sp>
        <p:nvSpPr>
          <p:cNvPr id="101" name="TextBox 100"/>
          <p:cNvSpPr txBox="1">
            <a:spLocks noChangeArrowheads="1"/>
          </p:cNvSpPr>
          <p:nvPr/>
        </p:nvSpPr>
        <p:spPr bwMode="auto">
          <a:xfrm>
            <a:off x="2143125" y="6000750"/>
            <a:ext cx="1500188" cy="769938"/>
          </a:xfrm>
          <a:prstGeom prst="rect">
            <a:avLst/>
          </a:prstGeom>
          <a:noFill/>
          <a:ln w="9525">
            <a:noFill/>
            <a:miter lim="800000"/>
            <a:headEnd/>
            <a:tailEnd/>
          </a:ln>
        </p:spPr>
        <p:txBody>
          <a:bodyPr>
            <a:spAutoFit/>
          </a:bodyPr>
          <a:lstStyle/>
          <a:p>
            <a:r>
              <a:rPr lang="en-US" sz="4400" dirty="0" smtClean="0">
                <a:solidFill>
                  <a:srgbClr val="849CE8"/>
                </a:solidFill>
                <a:latin typeface="Cambria" pitchFamily="18" charset="0"/>
              </a:rPr>
              <a:t>F</a:t>
            </a:r>
            <a:r>
              <a:rPr lang="el-GR" sz="4400" dirty="0" smtClean="0">
                <a:solidFill>
                  <a:srgbClr val="849CE8"/>
                </a:solidFill>
                <a:latin typeface="Cambria" pitchFamily="18" charset="0"/>
              </a:rPr>
              <a:t>'</a:t>
            </a:r>
            <a:r>
              <a:rPr lang="en-US" sz="4400" dirty="0" smtClean="0">
                <a:solidFill>
                  <a:srgbClr val="849CE8"/>
                </a:solidFill>
                <a:latin typeface="Cambria" pitchFamily="18" charset="0"/>
              </a:rPr>
              <a:t> </a:t>
            </a:r>
            <a:r>
              <a:rPr lang="en-US" sz="4400" dirty="0">
                <a:solidFill>
                  <a:srgbClr val="849CE8"/>
                </a:solidFill>
                <a:latin typeface="Cambria" pitchFamily="18" charset="0"/>
              </a:rPr>
              <a:t>=</a:t>
            </a:r>
            <a:endParaRPr lang="en-CA" sz="4400" dirty="0">
              <a:solidFill>
                <a:srgbClr val="849CE8"/>
              </a:solidFill>
              <a:latin typeface="Cambria" pitchFamily="18" charset="0"/>
            </a:endParaRPr>
          </a:p>
        </p:txBody>
      </p:sp>
      <p:pic>
        <p:nvPicPr>
          <p:cNvPr id="10257" name="Picture 17" descr="C:\Thomas\Research\Presentations\InfoFrags_ICSE10\composition2.png"/>
          <p:cNvPicPr>
            <a:picLocks noChangeAspect="1" noChangeArrowheads="1"/>
          </p:cNvPicPr>
          <p:nvPr/>
        </p:nvPicPr>
        <p:blipFill>
          <a:blip r:embed="rId3" cstate="print"/>
          <a:srcRect/>
          <a:stretch>
            <a:fillRect/>
          </a:stretch>
        </p:blipFill>
        <p:spPr bwMode="auto">
          <a:xfrm>
            <a:off x="1785918" y="1511292"/>
            <a:ext cx="5786478" cy="7456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5.55556E-7 -2.31267E-7 L 0.15955 -0.00069 " pathEditMode="relative" rAng="0" ptsTypes="AA">
                                      <p:cBhvr>
                                        <p:cTn id="46" dur="1000" fill="hold"/>
                                        <p:tgtEl>
                                          <p:spTgt spid="81"/>
                                        </p:tgtEl>
                                        <p:attrNameLst>
                                          <p:attrName>ppt_x</p:attrName>
                                          <p:attrName>ppt_y</p:attrName>
                                        </p:attrNameLst>
                                      </p:cBhvr>
                                      <p:rCtr x="80" y="0"/>
                                    </p:animMotion>
                                  </p:childTnLst>
                                </p:cTn>
                              </p:par>
                              <p:par>
                                <p:cTn id="47" presetID="35" presetClass="path" presetSubtype="0" accel="50000" decel="50000" fill="hold" nodeType="withEffect">
                                  <p:stCondLst>
                                    <p:cond delay="0"/>
                                  </p:stCondLst>
                                  <p:childTnLst>
                                    <p:animMotion origin="layout" path="M 0 -2.31267E-7 L -0.18681 -0.00069 " pathEditMode="relative" rAng="0" ptsTypes="AA">
                                      <p:cBhvr>
                                        <p:cTn id="48" dur="1000" fill="hold"/>
                                        <p:tgtEl>
                                          <p:spTgt spid="52"/>
                                        </p:tgtEl>
                                        <p:attrNameLst>
                                          <p:attrName>ppt_x</p:attrName>
                                          <p:attrName>ppt_y</p:attrName>
                                        </p:attrNameLst>
                                      </p:cBhvr>
                                      <p:rCtr x="-93" y="0"/>
                                    </p:animMotion>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1000"/>
                                        <p:tgtEl>
                                          <p:spTgt spid="95"/>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1000"/>
                                        <p:tgtEl>
                                          <p:spTgt spid="89"/>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1000"/>
                                        <p:tgtEl>
                                          <p:spTgt spid="90"/>
                                        </p:tgtEl>
                                      </p:cBhvr>
                                    </p:animEffect>
                                  </p:childTnLst>
                                </p:cTn>
                              </p:par>
                              <p:par>
                                <p:cTn id="83" presetID="10"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000"/>
                                        <p:tgtEl>
                                          <p:spTgt spid="86"/>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01"/>
                                        </p:tgtEl>
                                        <p:attrNameLst>
                                          <p:attrName>style.visibility</p:attrName>
                                        </p:attrNameLst>
                                      </p:cBhvr>
                                      <p:to>
                                        <p:strVal val="visible"/>
                                      </p:to>
                                    </p:set>
                                  </p:childTnLst>
                                </p:cTn>
                              </p:par>
                              <p:par>
                                <p:cTn id="90" presetID="1" presetClass="exit" presetSubtype="0" fill="hold" grpId="1" nodeType="withEffect">
                                  <p:stCondLst>
                                    <p:cond delay="0"/>
                                  </p:stCondLst>
                                  <p:childTnLst>
                                    <p:set>
                                      <p:cBhvr>
                                        <p:cTn id="91" dur="1" fill="hold">
                                          <p:stCondLst>
                                            <p:cond delay="0"/>
                                          </p:stCondLst>
                                        </p:cTn>
                                        <p:tgtEl>
                                          <p:spTgt spid="9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9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97"/>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69" grpId="0" animBg="1"/>
      <p:bldP spid="70" grpId="0"/>
      <p:bldP spid="72" grpId="0"/>
      <p:bldP spid="73" grpId="0" animBg="1"/>
      <p:bldP spid="74" grpId="0"/>
      <p:bldP spid="76" grpId="0"/>
      <p:bldP spid="81" grpId="1"/>
      <p:bldP spid="89" grpId="0"/>
      <p:bldP spid="90" grpId="0"/>
      <p:bldP spid="92" grpId="0"/>
      <p:bldP spid="95" grpId="0" animBg="1"/>
      <p:bldP spid="96" grpId="0"/>
      <p:bldP spid="97" grpId="0" animBg="1"/>
      <p:bldP spid="97" grpId="1" animBg="1"/>
      <p:bldP spid="98" grpId="0" animBg="1"/>
      <p:bldP spid="98" grpId="1" animBg="1"/>
      <p:bldP spid="99" grpId="0" animBg="1"/>
      <p:bldP spid="99" grpId="1" animBg="1"/>
      <p:bldP spid="100" grpId="0" animBg="1"/>
      <p:bldP spid="10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Presentation</a:t>
            </a:r>
          </a:p>
        </p:txBody>
      </p:sp>
      <p:grpSp>
        <p:nvGrpSpPr>
          <p:cNvPr id="31746" name="Group 41"/>
          <p:cNvGrpSpPr>
            <a:grpSpLocks/>
          </p:cNvGrpSpPr>
          <p:nvPr/>
        </p:nvGrpSpPr>
        <p:grpSpPr bwMode="auto">
          <a:xfrm>
            <a:off x="2357429" y="3598863"/>
            <a:ext cx="1000125" cy="357187"/>
            <a:chOff x="7000892" y="4059800"/>
            <a:chExt cx="1857388" cy="934761"/>
          </a:xfrm>
        </p:grpSpPr>
        <p:sp>
          <p:nvSpPr>
            <p:cNvPr id="31775" name="TextBox 46"/>
            <p:cNvSpPr txBox="1">
              <a:spLocks noChangeArrowheads="1"/>
            </p:cNvSpPr>
            <p:nvPr/>
          </p:nvSpPr>
          <p:spPr bwMode="auto">
            <a:xfrm>
              <a:off x="7000892" y="4059800"/>
              <a:ext cx="1857388" cy="690383"/>
            </a:xfrm>
            <a:prstGeom prst="rect">
              <a:avLst/>
            </a:prstGeom>
            <a:noFill/>
            <a:ln w="9525">
              <a:noFill/>
              <a:miter lim="800000"/>
              <a:headEnd/>
              <a:tailEnd/>
            </a:ln>
          </p:spPr>
          <p:txBody>
            <a:bodyPr>
              <a:spAutoFit/>
            </a:bodyPr>
            <a:lstStyle/>
            <a:p>
              <a:r>
                <a:rPr lang="en-CA">
                  <a:solidFill>
                    <a:schemeClr val="bg1"/>
                  </a:solidFill>
                </a:rPr>
                <a:t>WI 315</a:t>
              </a:r>
            </a:p>
          </p:txBody>
        </p:sp>
        <p:sp>
          <p:nvSpPr>
            <p:cNvPr id="48" name="Rectangle 47"/>
            <p:cNvSpPr/>
            <p:nvPr/>
          </p:nvSpPr>
          <p:spPr>
            <a:xfrm>
              <a:off x="7000892" y="4063953"/>
              <a:ext cx="1786630" cy="93060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grpSp>
      <p:grpSp>
        <p:nvGrpSpPr>
          <p:cNvPr id="31747" name="Group 42"/>
          <p:cNvGrpSpPr>
            <a:grpSpLocks/>
          </p:cNvGrpSpPr>
          <p:nvPr/>
        </p:nvGrpSpPr>
        <p:grpSpPr bwMode="auto">
          <a:xfrm>
            <a:off x="2143117" y="2884488"/>
            <a:ext cx="857250" cy="357187"/>
            <a:chOff x="4143372" y="5780379"/>
            <a:chExt cx="2214578" cy="921522"/>
          </a:xfrm>
        </p:grpSpPr>
        <p:sp>
          <p:nvSpPr>
            <p:cNvPr id="31773" name="TextBox 58"/>
            <p:cNvSpPr txBox="1">
              <a:spLocks noChangeArrowheads="1"/>
            </p:cNvSpPr>
            <p:nvPr/>
          </p:nvSpPr>
          <p:spPr bwMode="auto">
            <a:xfrm>
              <a:off x="4143372" y="5780379"/>
              <a:ext cx="2214578" cy="369332"/>
            </a:xfrm>
            <a:prstGeom prst="rect">
              <a:avLst/>
            </a:prstGeom>
            <a:noFill/>
            <a:ln w="9525">
              <a:noFill/>
              <a:miter lim="800000"/>
              <a:headEnd/>
              <a:tailEnd/>
            </a:ln>
          </p:spPr>
          <p:txBody>
            <a:bodyPr>
              <a:spAutoFit/>
            </a:bodyPr>
            <a:lstStyle/>
            <a:p>
              <a:r>
                <a:rPr lang="en-CA">
                  <a:solidFill>
                    <a:schemeClr val="bg1"/>
                  </a:solidFill>
                </a:rPr>
                <a:t>D 303</a:t>
              </a:r>
            </a:p>
          </p:txBody>
        </p:sp>
        <p:sp>
          <p:nvSpPr>
            <p:cNvPr id="60" name="Rectangle 59"/>
            <p:cNvSpPr/>
            <p:nvPr/>
          </p:nvSpPr>
          <p:spPr>
            <a:xfrm>
              <a:off x="4143372" y="5780379"/>
              <a:ext cx="2144859" cy="921522"/>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grpSp>
      <p:grpSp>
        <p:nvGrpSpPr>
          <p:cNvPr id="31748" name="Group 140"/>
          <p:cNvGrpSpPr>
            <a:grpSpLocks/>
          </p:cNvGrpSpPr>
          <p:nvPr/>
        </p:nvGrpSpPr>
        <p:grpSpPr bwMode="auto">
          <a:xfrm>
            <a:off x="285750" y="3098800"/>
            <a:ext cx="785813" cy="369888"/>
            <a:chOff x="714348" y="2059536"/>
            <a:chExt cx="785818" cy="369332"/>
          </a:xfrm>
        </p:grpSpPr>
        <p:sp>
          <p:nvSpPr>
            <p:cNvPr id="67" name="Rounded Rectangle 66"/>
            <p:cNvSpPr/>
            <p:nvPr/>
          </p:nvSpPr>
          <p:spPr>
            <a:xfrm>
              <a:off x="714348" y="2072217"/>
              <a:ext cx="785818" cy="356651"/>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772" name="TextBox 67"/>
            <p:cNvSpPr txBox="1">
              <a:spLocks noChangeArrowheads="1"/>
            </p:cNvSpPr>
            <p:nvPr/>
          </p:nvSpPr>
          <p:spPr bwMode="auto">
            <a:xfrm>
              <a:off x="714348" y="2059536"/>
              <a:ext cx="785818" cy="369332"/>
            </a:xfrm>
            <a:prstGeom prst="rect">
              <a:avLst/>
            </a:prstGeom>
            <a:noFill/>
            <a:ln w="9525">
              <a:noFill/>
              <a:miter lim="800000"/>
              <a:headEnd/>
              <a:tailEnd/>
            </a:ln>
          </p:spPr>
          <p:txBody>
            <a:bodyPr>
              <a:spAutoFit/>
            </a:bodyPr>
            <a:lstStyle/>
            <a:p>
              <a:r>
                <a:rPr lang="en-CA"/>
                <a:t>David</a:t>
              </a:r>
            </a:p>
          </p:txBody>
        </p:sp>
      </p:grpSp>
      <p:cxnSp>
        <p:nvCxnSpPr>
          <p:cNvPr id="85" name="Straight Arrow Connector 84"/>
          <p:cNvCxnSpPr>
            <a:endCxn id="60" idx="1"/>
          </p:cNvCxnSpPr>
          <p:nvPr/>
        </p:nvCxnSpPr>
        <p:spPr>
          <a:xfrm flipV="1">
            <a:off x="1071563" y="3063082"/>
            <a:ext cx="1071554" cy="2198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48" idx="1"/>
          </p:cNvCxnSpPr>
          <p:nvPr/>
        </p:nvCxnSpPr>
        <p:spPr>
          <a:xfrm>
            <a:off x="1071563" y="3384550"/>
            <a:ext cx="1285866" cy="3937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4" name="Picture 3"/>
          <p:cNvPicPr>
            <a:picLocks noChangeAspect="1" noChangeArrowheads="1"/>
          </p:cNvPicPr>
          <p:nvPr/>
        </p:nvPicPr>
        <p:blipFill>
          <a:blip r:embed="rId3" cstate="print"/>
          <a:srcRect/>
          <a:stretch>
            <a:fillRect/>
          </a:stretch>
        </p:blipFill>
        <p:spPr bwMode="auto">
          <a:xfrm>
            <a:off x="4929188" y="1928813"/>
            <a:ext cx="4071937" cy="1654175"/>
          </a:xfrm>
          <a:prstGeom prst="rect">
            <a:avLst/>
          </a:prstGeom>
          <a:noFill/>
          <a:ln w="9525">
            <a:noFill/>
            <a:miter lim="800000"/>
            <a:headEnd/>
            <a:tailEnd/>
          </a:ln>
        </p:spPr>
      </p:pic>
      <p:pic>
        <p:nvPicPr>
          <p:cNvPr id="135" name="Picture 4"/>
          <p:cNvPicPr>
            <a:picLocks noChangeAspect="1" noChangeArrowheads="1"/>
          </p:cNvPicPr>
          <p:nvPr/>
        </p:nvPicPr>
        <p:blipFill>
          <a:blip r:embed="rId4" cstate="print"/>
          <a:srcRect/>
          <a:stretch>
            <a:fillRect/>
          </a:stretch>
        </p:blipFill>
        <p:spPr bwMode="auto">
          <a:xfrm>
            <a:off x="4929188" y="4524375"/>
            <a:ext cx="3290887" cy="1931988"/>
          </a:xfrm>
          <a:prstGeom prst="rect">
            <a:avLst/>
          </a:prstGeom>
          <a:noFill/>
          <a:ln w="9525">
            <a:noFill/>
            <a:miter lim="800000"/>
            <a:headEnd/>
            <a:tailEnd/>
          </a:ln>
        </p:spPr>
      </p:pic>
      <p:grpSp>
        <p:nvGrpSpPr>
          <p:cNvPr id="31753" name="Group 139"/>
          <p:cNvGrpSpPr>
            <a:grpSpLocks/>
          </p:cNvGrpSpPr>
          <p:nvPr/>
        </p:nvGrpSpPr>
        <p:grpSpPr bwMode="auto">
          <a:xfrm>
            <a:off x="357188" y="4014788"/>
            <a:ext cx="785812" cy="369887"/>
            <a:chOff x="428596" y="3345420"/>
            <a:chExt cx="785818" cy="369332"/>
          </a:xfrm>
        </p:grpSpPr>
        <p:sp>
          <p:nvSpPr>
            <p:cNvPr id="138" name="Rounded Rectangle 137"/>
            <p:cNvSpPr/>
            <p:nvPr/>
          </p:nvSpPr>
          <p:spPr>
            <a:xfrm>
              <a:off x="428596" y="3358101"/>
              <a:ext cx="785818" cy="356651"/>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1770" name="TextBox 138"/>
            <p:cNvSpPr txBox="1">
              <a:spLocks noChangeArrowheads="1"/>
            </p:cNvSpPr>
            <p:nvPr/>
          </p:nvSpPr>
          <p:spPr bwMode="auto">
            <a:xfrm>
              <a:off x="428596" y="3345420"/>
              <a:ext cx="785818" cy="369332"/>
            </a:xfrm>
            <a:prstGeom prst="rect">
              <a:avLst/>
            </a:prstGeom>
            <a:noFill/>
            <a:ln w="9525">
              <a:noFill/>
              <a:miter lim="800000"/>
              <a:headEnd/>
              <a:tailEnd/>
            </a:ln>
          </p:spPr>
          <p:txBody>
            <a:bodyPr>
              <a:spAutoFit/>
            </a:bodyPr>
            <a:lstStyle/>
            <a:p>
              <a:r>
                <a:rPr lang="en-CA" dirty="0"/>
                <a:t>Julie</a:t>
              </a:r>
            </a:p>
          </p:txBody>
        </p:sp>
      </p:grpSp>
      <p:grpSp>
        <p:nvGrpSpPr>
          <p:cNvPr id="31754" name="Group 41"/>
          <p:cNvGrpSpPr>
            <a:grpSpLocks/>
          </p:cNvGrpSpPr>
          <p:nvPr/>
        </p:nvGrpSpPr>
        <p:grpSpPr bwMode="auto">
          <a:xfrm>
            <a:off x="2143117" y="4384675"/>
            <a:ext cx="1000125" cy="369888"/>
            <a:chOff x="7000893" y="4059798"/>
            <a:chExt cx="1857388" cy="966539"/>
          </a:xfrm>
        </p:grpSpPr>
        <p:sp>
          <p:nvSpPr>
            <p:cNvPr id="31767" name="TextBox 142"/>
            <p:cNvSpPr txBox="1">
              <a:spLocks noChangeArrowheads="1"/>
            </p:cNvSpPr>
            <p:nvPr/>
          </p:nvSpPr>
          <p:spPr bwMode="auto">
            <a:xfrm>
              <a:off x="7000893" y="4059798"/>
              <a:ext cx="1857388" cy="966539"/>
            </a:xfrm>
            <a:prstGeom prst="rect">
              <a:avLst/>
            </a:prstGeom>
            <a:noFill/>
            <a:ln w="9525">
              <a:noFill/>
              <a:miter lim="800000"/>
              <a:headEnd/>
              <a:tailEnd/>
            </a:ln>
          </p:spPr>
          <p:txBody>
            <a:bodyPr>
              <a:spAutoFit/>
            </a:bodyPr>
            <a:lstStyle/>
            <a:p>
              <a:r>
                <a:rPr lang="en-CA">
                  <a:solidFill>
                    <a:schemeClr val="bg1"/>
                  </a:solidFill>
                </a:rPr>
                <a:t>WI 316</a:t>
              </a:r>
            </a:p>
          </p:txBody>
        </p:sp>
        <p:sp>
          <p:nvSpPr>
            <p:cNvPr id="144" name="Rectangle 143"/>
            <p:cNvSpPr/>
            <p:nvPr/>
          </p:nvSpPr>
          <p:spPr>
            <a:xfrm>
              <a:off x="7000893" y="4063948"/>
              <a:ext cx="1786630" cy="929204"/>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chemeClr val="bg1"/>
                </a:solidFill>
              </a:endParaRPr>
            </a:p>
          </p:txBody>
        </p:sp>
      </p:grpSp>
      <p:cxnSp>
        <p:nvCxnSpPr>
          <p:cNvPr id="147" name="Straight Arrow Connector 146"/>
          <p:cNvCxnSpPr>
            <a:endCxn id="144" idx="1"/>
          </p:cNvCxnSpPr>
          <p:nvPr/>
        </p:nvCxnSpPr>
        <p:spPr>
          <a:xfrm>
            <a:off x="1143000" y="4313238"/>
            <a:ext cx="1000117" cy="2508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endCxn id="48" idx="1"/>
          </p:cNvCxnSpPr>
          <p:nvPr/>
        </p:nvCxnSpPr>
        <p:spPr>
          <a:xfrm flipV="1">
            <a:off x="1143000" y="3778250"/>
            <a:ext cx="1214429" cy="4222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60" name="Group 159"/>
          <p:cNvGrpSpPr>
            <a:grpSpLocks/>
          </p:cNvGrpSpPr>
          <p:nvPr/>
        </p:nvGrpSpPr>
        <p:grpSpPr bwMode="auto">
          <a:xfrm>
            <a:off x="3071813" y="2098675"/>
            <a:ext cx="1214437" cy="785813"/>
            <a:chOff x="5857892" y="2071678"/>
            <a:chExt cx="1214442" cy="785818"/>
          </a:xfrm>
        </p:grpSpPr>
        <p:grpSp>
          <p:nvGrpSpPr>
            <p:cNvPr id="31763" name="Group 329"/>
            <p:cNvGrpSpPr>
              <a:grpSpLocks/>
            </p:cNvGrpSpPr>
            <p:nvPr/>
          </p:nvGrpSpPr>
          <p:grpSpPr bwMode="auto">
            <a:xfrm>
              <a:off x="5857892" y="2071678"/>
              <a:ext cx="1214442" cy="646332"/>
              <a:chOff x="5429256" y="2000240"/>
              <a:chExt cx="1349378" cy="728081"/>
            </a:xfrm>
          </p:grpSpPr>
          <p:sp>
            <p:nvSpPr>
              <p:cNvPr id="31765" name="TextBox 162"/>
              <p:cNvSpPr txBox="1">
                <a:spLocks noChangeArrowheads="1"/>
              </p:cNvSpPr>
              <p:nvPr/>
            </p:nvSpPr>
            <p:spPr bwMode="auto">
              <a:xfrm>
                <a:off x="5429256" y="2000240"/>
                <a:ext cx="500066" cy="728081"/>
              </a:xfrm>
              <a:prstGeom prst="rect">
                <a:avLst/>
              </a:prstGeom>
              <a:noFill/>
              <a:ln w="9525">
                <a:noFill/>
                <a:miter lim="800000"/>
                <a:headEnd/>
                <a:tailEnd/>
              </a:ln>
            </p:spPr>
            <p:txBody>
              <a:bodyPr>
                <a:spAutoFit/>
              </a:bodyPr>
              <a:lstStyle/>
              <a:p>
                <a:r>
                  <a:rPr lang="el-GR" sz="3600" i="1">
                    <a:solidFill>
                      <a:srgbClr val="849CE8"/>
                    </a:solidFill>
                    <a:latin typeface="Times New Roman" pitchFamily="18" charset="0"/>
                    <a:cs typeface="Times New Roman" pitchFamily="18" charset="0"/>
                  </a:rPr>
                  <a:t>Φ</a:t>
                </a:r>
                <a:endParaRPr lang="en-CA" sz="3600" i="1">
                  <a:solidFill>
                    <a:srgbClr val="849CE8"/>
                  </a:solidFill>
                  <a:latin typeface="Times New Roman" pitchFamily="18" charset="0"/>
                  <a:cs typeface="Times New Roman" pitchFamily="18" charset="0"/>
                </a:endParaRPr>
              </a:p>
            </p:txBody>
          </p:sp>
          <p:sp>
            <p:nvSpPr>
              <p:cNvPr id="31766" name="TextBox 163"/>
              <p:cNvSpPr txBox="1">
                <a:spLocks noChangeArrowheads="1"/>
              </p:cNvSpPr>
              <p:nvPr/>
            </p:nvSpPr>
            <p:spPr bwMode="auto">
              <a:xfrm>
                <a:off x="5842159" y="2161187"/>
                <a:ext cx="936475" cy="416046"/>
              </a:xfrm>
              <a:prstGeom prst="rect">
                <a:avLst/>
              </a:prstGeom>
              <a:noFill/>
              <a:ln w="9525">
                <a:noFill/>
                <a:miter lim="800000"/>
                <a:headEnd/>
                <a:tailEnd/>
              </a:ln>
            </p:spPr>
            <p:txBody>
              <a:bodyPr>
                <a:spAutoFit/>
              </a:bodyPr>
              <a:lstStyle/>
              <a:p>
                <a:r>
                  <a:rPr lang="en-CA" b="1" i="1">
                    <a:solidFill>
                      <a:srgbClr val="849CE8"/>
                    </a:solidFill>
                    <a:latin typeface="Times New Roman" pitchFamily="18" charset="0"/>
                    <a:cs typeface="Times New Roman" pitchFamily="18" charset="0"/>
                  </a:rPr>
                  <a:t>(t, wi)</a:t>
                </a:r>
              </a:p>
            </p:txBody>
          </p:sp>
        </p:grpSp>
        <p:cxnSp>
          <p:nvCxnSpPr>
            <p:cNvPr id="162" name="Straight Arrow Connector 161"/>
            <p:cNvCxnSpPr/>
            <p:nvPr/>
          </p:nvCxnSpPr>
          <p:spPr>
            <a:xfrm flipV="1">
              <a:off x="6143643" y="2714620"/>
              <a:ext cx="857254" cy="142876"/>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67" name="Group 166"/>
          <p:cNvGrpSpPr>
            <a:grpSpLocks/>
          </p:cNvGrpSpPr>
          <p:nvPr/>
        </p:nvGrpSpPr>
        <p:grpSpPr bwMode="auto">
          <a:xfrm>
            <a:off x="3228975" y="4875213"/>
            <a:ext cx="1200150" cy="795337"/>
            <a:chOff x="5929319" y="4714884"/>
            <a:chExt cx="1200016" cy="795701"/>
          </a:xfrm>
        </p:grpSpPr>
        <p:grpSp>
          <p:nvGrpSpPr>
            <p:cNvPr id="31759" name="Group 332"/>
            <p:cNvGrpSpPr>
              <a:grpSpLocks/>
            </p:cNvGrpSpPr>
            <p:nvPr/>
          </p:nvGrpSpPr>
          <p:grpSpPr bwMode="auto">
            <a:xfrm>
              <a:off x="5929319" y="4856578"/>
              <a:ext cx="1200016" cy="654007"/>
              <a:chOff x="5429256" y="2000240"/>
              <a:chExt cx="1333352" cy="707886"/>
            </a:xfrm>
          </p:grpSpPr>
          <p:sp>
            <p:nvSpPr>
              <p:cNvPr id="31761" name="TextBox 169"/>
              <p:cNvSpPr txBox="1">
                <a:spLocks noChangeArrowheads="1"/>
              </p:cNvSpPr>
              <p:nvPr/>
            </p:nvSpPr>
            <p:spPr bwMode="auto">
              <a:xfrm>
                <a:off x="5429256" y="2000240"/>
                <a:ext cx="500066" cy="707886"/>
              </a:xfrm>
              <a:prstGeom prst="rect">
                <a:avLst/>
              </a:prstGeom>
              <a:noFill/>
              <a:ln w="9525">
                <a:noFill/>
                <a:miter lim="800000"/>
                <a:headEnd/>
                <a:tailEnd/>
              </a:ln>
            </p:spPr>
            <p:txBody>
              <a:bodyPr>
                <a:spAutoFit/>
              </a:bodyPr>
              <a:lstStyle/>
              <a:p>
                <a:r>
                  <a:rPr lang="el-GR" sz="3600" i="1">
                    <a:solidFill>
                      <a:srgbClr val="849CE8"/>
                    </a:solidFill>
                    <a:latin typeface="Times New Roman" pitchFamily="18" charset="0"/>
                    <a:cs typeface="Times New Roman" pitchFamily="18" charset="0"/>
                  </a:rPr>
                  <a:t>Φ</a:t>
                </a:r>
                <a:endParaRPr lang="en-CA" sz="3600" i="1">
                  <a:solidFill>
                    <a:srgbClr val="849CE8"/>
                  </a:solidFill>
                  <a:latin typeface="Times New Roman" pitchFamily="18" charset="0"/>
                  <a:cs typeface="Times New Roman" pitchFamily="18" charset="0"/>
                </a:endParaRPr>
              </a:p>
            </p:txBody>
          </p:sp>
          <p:sp>
            <p:nvSpPr>
              <p:cNvPr id="31762" name="TextBox 170"/>
              <p:cNvSpPr txBox="1">
                <a:spLocks noChangeArrowheads="1"/>
              </p:cNvSpPr>
              <p:nvPr/>
            </p:nvSpPr>
            <p:spPr bwMode="auto">
              <a:xfrm>
                <a:off x="5826132" y="2156166"/>
                <a:ext cx="936476" cy="399759"/>
              </a:xfrm>
              <a:prstGeom prst="rect">
                <a:avLst/>
              </a:prstGeom>
              <a:noFill/>
              <a:ln w="9525">
                <a:noFill/>
                <a:miter lim="800000"/>
                <a:headEnd/>
                <a:tailEnd/>
              </a:ln>
            </p:spPr>
            <p:txBody>
              <a:bodyPr>
                <a:spAutoFit/>
              </a:bodyPr>
              <a:lstStyle/>
              <a:p>
                <a:r>
                  <a:rPr lang="en-CA" b="1" i="1">
                    <a:solidFill>
                      <a:srgbClr val="849CE8"/>
                    </a:solidFill>
                    <a:latin typeface="Times New Roman" pitchFamily="18" charset="0"/>
                    <a:cs typeface="Times New Roman" pitchFamily="18" charset="0"/>
                  </a:rPr>
                  <a:t>(wi, t)</a:t>
                </a:r>
              </a:p>
            </p:txBody>
          </p:sp>
        </p:grpSp>
        <p:cxnSp>
          <p:nvCxnSpPr>
            <p:cNvPr id="169" name="Straight Arrow Connector 168"/>
            <p:cNvCxnSpPr/>
            <p:nvPr/>
          </p:nvCxnSpPr>
          <p:spPr>
            <a:xfrm>
              <a:off x="6143608" y="4714884"/>
              <a:ext cx="814296" cy="319233"/>
            </a:xfrm>
            <a:prstGeom prst="straightConnector1">
              <a:avLst/>
            </a:prstGeom>
            <a:ln w="50800">
              <a:solidFill>
                <a:srgbClr val="849CE8"/>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34" name="Rectangle 33"/>
          <p:cNvSpPr>
            <a:spLocks noChangeArrowheads="1"/>
          </p:cNvSpPr>
          <p:nvPr/>
        </p:nvSpPr>
        <p:spPr bwMode="auto">
          <a:xfrm>
            <a:off x="1256815" y="2857496"/>
            <a:ext cx="671979" cy="307777"/>
          </a:xfrm>
          <a:prstGeom prst="rect">
            <a:avLst/>
          </a:prstGeom>
          <a:noFill/>
          <a:ln w="9525">
            <a:noFill/>
            <a:miter lim="800000"/>
            <a:headEnd/>
            <a:tailEnd/>
          </a:ln>
        </p:spPr>
        <p:txBody>
          <a:bodyPr wrap="none">
            <a:spAutoFit/>
          </a:bodyPr>
          <a:lstStyle/>
          <a:p>
            <a:r>
              <a:rPr lang="en-CA" sz="1400" dirty="0">
                <a:solidFill>
                  <a:schemeClr val="bg1"/>
                </a:solidFill>
              </a:rPr>
              <a:t>owner</a:t>
            </a:r>
          </a:p>
        </p:txBody>
      </p:sp>
      <p:sp>
        <p:nvSpPr>
          <p:cNvPr id="35" name="Rectangle 34"/>
          <p:cNvSpPr>
            <a:spLocks noChangeArrowheads="1"/>
          </p:cNvSpPr>
          <p:nvPr/>
        </p:nvSpPr>
        <p:spPr bwMode="auto">
          <a:xfrm>
            <a:off x="1399691" y="3286124"/>
            <a:ext cx="671979" cy="307777"/>
          </a:xfrm>
          <a:prstGeom prst="rect">
            <a:avLst/>
          </a:prstGeom>
          <a:noFill/>
          <a:ln w="9525">
            <a:noFill/>
            <a:miter lim="800000"/>
            <a:headEnd/>
            <a:tailEnd/>
          </a:ln>
        </p:spPr>
        <p:txBody>
          <a:bodyPr wrap="none">
            <a:spAutoFit/>
          </a:bodyPr>
          <a:lstStyle/>
          <a:p>
            <a:r>
              <a:rPr lang="en-CA" sz="1400" dirty="0">
                <a:solidFill>
                  <a:schemeClr val="bg1"/>
                </a:solidFill>
              </a:rPr>
              <a:t>owner</a:t>
            </a:r>
          </a:p>
        </p:txBody>
      </p:sp>
      <p:sp>
        <p:nvSpPr>
          <p:cNvPr id="36" name="Rectangle 35"/>
          <p:cNvSpPr>
            <a:spLocks noChangeArrowheads="1"/>
          </p:cNvSpPr>
          <p:nvPr/>
        </p:nvSpPr>
        <p:spPr bwMode="auto">
          <a:xfrm>
            <a:off x="1142976" y="3786190"/>
            <a:ext cx="740908" cy="307777"/>
          </a:xfrm>
          <a:prstGeom prst="rect">
            <a:avLst/>
          </a:prstGeom>
          <a:noFill/>
          <a:ln w="9525">
            <a:noFill/>
            <a:miter lim="800000"/>
            <a:headEnd/>
            <a:tailEnd/>
          </a:ln>
        </p:spPr>
        <p:txBody>
          <a:bodyPr wrap="none">
            <a:spAutoFit/>
          </a:bodyPr>
          <a:lstStyle/>
          <a:p>
            <a:r>
              <a:rPr lang="en-CA" sz="1400" dirty="0" smtClean="0">
                <a:solidFill>
                  <a:schemeClr val="bg1"/>
                </a:solidFill>
              </a:rPr>
              <a:t>creator</a:t>
            </a:r>
            <a:endParaRPr lang="en-CA" sz="1400" dirty="0">
              <a:solidFill>
                <a:schemeClr val="bg1"/>
              </a:solidFill>
            </a:endParaRPr>
          </a:p>
        </p:txBody>
      </p:sp>
      <p:sp>
        <p:nvSpPr>
          <p:cNvPr id="37" name="Rectangle 36"/>
          <p:cNvSpPr>
            <a:spLocks noChangeArrowheads="1"/>
          </p:cNvSpPr>
          <p:nvPr/>
        </p:nvSpPr>
        <p:spPr bwMode="auto">
          <a:xfrm>
            <a:off x="1142977" y="4357694"/>
            <a:ext cx="785817" cy="523220"/>
          </a:xfrm>
          <a:prstGeom prst="rect">
            <a:avLst/>
          </a:prstGeom>
          <a:noFill/>
          <a:ln w="9525">
            <a:noFill/>
            <a:miter lim="800000"/>
            <a:headEnd/>
            <a:tailEnd/>
          </a:ln>
        </p:spPr>
        <p:txBody>
          <a:bodyPr wrap="square">
            <a:spAutoFit/>
          </a:bodyPr>
          <a:lstStyle/>
          <a:p>
            <a:r>
              <a:rPr lang="en-CA" sz="1400" dirty="0" smtClean="0">
                <a:solidFill>
                  <a:schemeClr val="bg1"/>
                </a:solidFill>
              </a:rPr>
              <a:t>creator, owner</a:t>
            </a:r>
            <a:endParaRPr lang="en-CA" sz="1400" dirty="0">
              <a:solidFill>
                <a:schemeClr val="bg1"/>
              </a:solidFill>
            </a:endParaRPr>
          </a:p>
        </p:txBody>
      </p:sp>
      <p:grpSp>
        <p:nvGrpSpPr>
          <p:cNvPr id="38" name="Group 139"/>
          <p:cNvGrpSpPr>
            <a:grpSpLocks/>
          </p:cNvGrpSpPr>
          <p:nvPr/>
        </p:nvGrpSpPr>
        <p:grpSpPr bwMode="auto">
          <a:xfrm>
            <a:off x="214282" y="4857760"/>
            <a:ext cx="785813" cy="369887"/>
            <a:chOff x="428596" y="3345420"/>
            <a:chExt cx="785819" cy="369332"/>
          </a:xfrm>
        </p:grpSpPr>
        <p:sp>
          <p:nvSpPr>
            <p:cNvPr id="39" name="Rounded Rectangle 38"/>
            <p:cNvSpPr/>
            <p:nvPr/>
          </p:nvSpPr>
          <p:spPr>
            <a:xfrm>
              <a:off x="428596" y="3358101"/>
              <a:ext cx="785818" cy="356651"/>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0" name="TextBox 138"/>
            <p:cNvSpPr txBox="1">
              <a:spLocks noChangeArrowheads="1"/>
            </p:cNvSpPr>
            <p:nvPr/>
          </p:nvSpPr>
          <p:spPr bwMode="auto">
            <a:xfrm>
              <a:off x="428597" y="3345420"/>
              <a:ext cx="785818" cy="369332"/>
            </a:xfrm>
            <a:prstGeom prst="rect">
              <a:avLst/>
            </a:prstGeom>
            <a:noFill/>
            <a:ln w="9525">
              <a:noFill/>
              <a:miter lim="800000"/>
              <a:headEnd/>
              <a:tailEnd/>
            </a:ln>
          </p:spPr>
          <p:txBody>
            <a:bodyPr>
              <a:spAutoFit/>
            </a:bodyPr>
            <a:lstStyle/>
            <a:p>
              <a:r>
                <a:rPr lang="en-CA" dirty="0" smtClean="0"/>
                <a:t>Allen</a:t>
              </a:r>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fade">
                                      <p:cBhvr>
                                        <p:cTn id="1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57375" y="2786063"/>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5"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6"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7"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8"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9"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10"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11" name="Content Placeholder 2"/>
          <p:cNvSpPr txBox="1">
            <a:spLocks/>
          </p:cNvSpPr>
          <p:nvPr/>
        </p:nvSpPr>
        <p:spPr bwMode="auto">
          <a:xfrm>
            <a:off x="-32"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12" name="Content Placeholder 2"/>
          <p:cNvSpPr txBox="1">
            <a:spLocks/>
          </p:cNvSpPr>
          <p:nvPr/>
        </p:nvSpPr>
        <p:spPr bwMode="auto">
          <a:xfrm>
            <a:off x="3643335"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13"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14"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15"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16"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17" name="Content Placeholder 2"/>
          <p:cNvSpPr txBox="1">
            <a:spLocks/>
          </p:cNvSpPr>
          <p:nvPr/>
        </p:nvSpPr>
        <p:spPr bwMode="auto">
          <a:xfrm>
            <a:off x="285720" y="2000247"/>
            <a:ext cx="3357562"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sp>
        <p:nvSpPr>
          <p:cNvPr id="43023" name="Rectangle 110"/>
          <p:cNvSpPr>
            <a:spLocks noChangeArrowheads="1"/>
          </p:cNvSpPr>
          <p:nvPr/>
        </p:nvSpPr>
        <p:spPr bwMode="auto">
          <a:xfrm>
            <a:off x="0" y="44474"/>
            <a:ext cx="9144000" cy="6813550"/>
          </a:xfrm>
          <a:prstGeom prst="rect">
            <a:avLst/>
          </a:prstGeom>
          <a:solidFill>
            <a:schemeClr val="tx1">
              <a:alpha val="65000"/>
            </a:schemeClr>
          </a:solidFill>
          <a:ln w="9525">
            <a:solidFill>
              <a:schemeClr val="tx1"/>
            </a:solidFill>
            <a:miter lim="800000"/>
            <a:headEnd/>
            <a:tailEnd/>
          </a:ln>
        </p:spPr>
        <p:txBody>
          <a:bodyPr wrap="none" anchor="ctr"/>
          <a:lstStyle/>
          <a:p>
            <a:endParaRPr lang="en-CA"/>
          </a:p>
        </p:txBody>
      </p:sp>
      <p:grpSp>
        <p:nvGrpSpPr>
          <p:cNvPr id="2" name="Group 29"/>
          <p:cNvGrpSpPr/>
          <p:nvPr/>
        </p:nvGrpSpPr>
        <p:grpSpPr>
          <a:xfrm>
            <a:off x="500034" y="339718"/>
            <a:ext cx="2886075" cy="2089150"/>
            <a:chOff x="1971677" y="196842"/>
            <a:chExt cx="2886075" cy="2089150"/>
          </a:xfrm>
        </p:grpSpPr>
        <p:pic>
          <p:nvPicPr>
            <p:cNvPr id="43024" name="Picture 2"/>
            <p:cNvPicPr>
              <a:picLocks noChangeAspect="1" noChangeArrowheads="1"/>
            </p:cNvPicPr>
            <p:nvPr/>
          </p:nvPicPr>
          <p:blipFill>
            <a:blip r:embed="rId3" cstate="print"/>
            <a:srcRect/>
            <a:stretch>
              <a:fillRect/>
            </a:stretch>
          </p:blipFill>
          <p:spPr bwMode="auto">
            <a:xfrm>
              <a:off x="2828927" y="196842"/>
              <a:ext cx="1290638" cy="1073150"/>
            </a:xfrm>
            <a:prstGeom prst="rect">
              <a:avLst/>
            </a:prstGeom>
            <a:noFill/>
            <a:ln w="28575">
              <a:noFill/>
              <a:miter lim="800000"/>
              <a:headEnd/>
              <a:tailEnd/>
            </a:ln>
          </p:spPr>
        </p:pic>
        <p:pic>
          <p:nvPicPr>
            <p:cNvPr id="43025" name="Picture 3"/>
            <p:cNvPicPr>
              <a:picLocks noChangeAspect="1" noChangeArrowheads="1"/>
            </p:cNvPicPr>
            <p:nvPr/>
          </p:nvPicPr>
          <p:blipFill>
            <a:blip r:embed="rId4" cstate="print"/>
            <a:srcRect/>
            <a:stretch>
              <a:fillRect/>
            </a:stretch>
          </p:blipFill>
          <p:spPr bwMode="auto">
            <a:xfrm>
              <a:off x="4329115" y="411154"/>
              <a:ext cx="528637" cy="1071563"/>
            </a:xfrm>
            <a:prstGeom prst="rect">
              <a:avLst/>
            </a:prstGeom>
            <a:noFill/>
            <a:ln w="28575">
              <a:noFill/>
              <a:miter lim="800000"/>
              <a:headEnd/>
              <a:tailEnd/>
            </a:ln>
          </p:spPr>
        </p:pic>
        <p:pic>
          <p:nvPicPr>
            <p:cNvPr id="43026" name="Picture 4"/>
            <p:cNvPicPr>
              <a:picLocks noChangeAspect="1" noChangeArrowheads="1"/>
            </p:cNvPicPr>
            <p:nvPr/>
          </p:nvPicPr>
          <p:blipFill>
            <a:blip r:embed="rId5" cstate="print"/>
            <a:srcRect/>
            <a:stretch>
              <a:fillRect/>
            </a:stretch>
          </p:blipFill>
          <p:spPr bwMode="auto">
            <a:xfrm>
              <a:off x="1971677" y="696904"/>
              <a:ext cx="625475" cy="1584325"/>
            </a:xfrm>
            <a:prstGeom prst="rect">
              <a:avLst/>
            </a:prstGeom>
            <a:noFill/>
            <a:ln w="28575">
              <a:noFill/>
              <a:miter lim="800000"/>
              <a:headEnd/>
              <a:tailEnd/>
            </a:ln>
          </p:spPr>
        </p:pic>
        <p:pic>
          <p:nvPicPr>
            <p:cNvPr id="43027" name="Picture 5"/>
            <p:cNvPicPr>
              <a:picLocks noChangeAspect="1" noChangeArrowheads="1"/>
            </p:cNvPicPr>
            <p:nvPr/>
          </p:nvPicPr>
          <p:blipFill>
            <a:blip r:embed="rId6" cstate="print"/>
            <a:srcRect/>
            <a:stretch>
              <a:fillRect/>
            </a:stretch>
          </p:blipFill>
          <p:spPr bwMode="auto">
            <a:xfrm>
              <a:off x="2828927" y="1768467"/>
              <a:ext cx="1819275" cy="517525"/>
            </a:xfrm>
            <a:prstGeom prst="rect">
              <a:avLst/>
            </a:prstGeom>
            <a:noFill/>
            <a:ln w="28575">
              <a:noFill/>
              <a:miter lim="800000"/>
              <a:headEnd/>
              <a:tailEnd/>
            </a:ln>
          </p:spPr>
        </p:pic>
      </p:grpSp>
      <p:pic>
        <p:nvPicPr>
          <p:cNvPr id="43028" name="Picture 4"/>
          <p:cNvPicPr>
            <a:picLocks noChangeAspect="1" noChangeArrowheads="1"/>
          </p:cNvPicPr>
          <p:nvPr/>
        </p:nvPicPr>
        <p:blipFill>
          <a:blip r:embed="rId7" cstate="print"/>
          <a:srcRect/>
          <a:stretch>
            <a:fillRect/>
          </a:stretch>
        </p:blipFill>
        <p:spPr bwMode="auto">
          <a:xfrm>
            <a:off x="5495954" y="4714884"/>
            <a:ext cx="3290888" cy="1931988"/>
          </a:xfrm>
          <a:prstGeom prst="rect">
            <a:avLst/>
          </a:prstGeom>
          <a:noFill/>
          <a:ln w="9525">
            <a:noFill/>
            <a:miter lim="800000"/>
            <a:headEnd/>
            <a:tailEnd/>
          </a:ln>
        </p:spPr>
      </p:pic>
      <p:sp>
        <p:nvSpPr>
          <p:cNvPr id="24" name="Down Arrow 34"/>
          <p:cNvSpPr>
            <a:spLocks noChangeArrowheads="1"/>
          </p:cNvSpPr>
          <p:nvPr/>
        </p:nvSpPr>
        <p:spPr bwMode="auto">
          <a:xfrm rot="18543890">
            <a:off x="3214678" y="2500306"/>
            <a:ext cx="306312" cy="445052"/>
          </a:xfrm>
          <a:prstGeom prst="downArrow">
            <a:avLst>
              <a:gd name="adj1" fmla="val 50000"/>
              <a:gd name="adj2" fmla="val 50000"/>
            </a:avLst>
          </a:prstGeom>
          <a:solidFill>
            <a:schemeClr val="bg1"/>
          </a:solidFill>
          <a:ln w="28575" algn="ctr">
            <a:solidFill>
              <a:schemeClr val="bg1"/>
            </a:solidFill>
            <a:round/>
            <a:headEnd/>
            <a:tailEnd type="triangle" w="med" len="med"/>
          </a:ln>
        </p:spPr>
        <p:txBody>
          <a:bodyPr/>
          <a:lstStyle/>
          <a:p>
            <a:endParaRPr lang="en-CA"/>
          </a:p>
        </p:txBody>
      </p:sp>
      <p:sp>
        <p:nvSpPr>
          <p:cNvPr id="29" name="Down Arrow 34"/>
          <p:cNvSpPr>
            <a:spLocks noChangeArrowheads="1"/>
          </p:cNvSpPr>
          <p:nvPr/>
        </p:nvSpPr>
        <p:spPr bwMode="auto">
          <a:xfrm rot="18261044">
            <a:off x="4974732" y="4244300"/>
            <a:ext cx="306312" cy="445052"/>
          </a:xfrm>
          <a:prstGeom prst="downArrow">
            <a:avLst>
              <a:gd name="adj1" fmla="val 50000"/>
              <a:gd name="adj2" fmla="val 50000"/>
            </a:avLst>
          </a:prstGeom>
          <a:solidFill>
            <a:schemeClr val="bg1"/>
          </a:solidFill>
          <a:ln w="28575" algn="ctr">
            <a:solidFill>
              <a:schemeClr val="bg1"/>
            </a:solidFill>
            <a:round/>
            <a:headEnd/>
            <a:tailEnd type="triangle" w="med" len="med"/>
          </a:ln>
        </p:spPr>
        <p:txBody>
          <a:bodyPr/>
          <a:lstStyle/>
          <a:p>
            <a:endParaRPr lang="en-CA"/>
          </a:p>
        </p:txBody>
      </p:sp>
      <p:sp>
        <p:nvSpPr>
          <p:cNvPr id="43029" name="Text Box 109"/>
          <p:cNvSpPr txBox="1">
            <a:spLocks noChangeArrowheads="1"/>
          </p:cNvSpPr>
          <p:nvPr/>
        </p:nvSpPr>
        <p:spPr bwMode="auto">
          <a:xfrm>
            <a:off x="2928926" y="2928934"/>
            <a:ext cx="2428875" cy="1285875"/>
          </a:xfrm>
          <a:prstGeom prst="rect">
            <a:avLst/>
          </a:prstGeom>
          <a:solidFill>
            <a:schemeClr val="tx1"/>
          </a:solidFill>
          <a:ln w="38100">
            <a:solidFill>
              <a:schemeClr val="bg1"/>
            </a:solidFill>
            <a:miter lim="800000"/>
            <a:headEnd/>
            <a:tailEnd/>
          </a:ln>
        </p:spPr>
        <p:txBody>
          <a:bodyPr anchor="ctr"/>
          <a:lstStyle/>
          <a:p>
            <a:pPr algn="ctr">
              <a:spcBef>
                <a:spcPct val="50000"/>
              </a:spcBef>
            </a:pPr>
            <a:r>
              <a:rPr lang="en-US" sz="2800" b="1" dirty="0">
                <a:solidFill>
                  <a:schemeClr val="bg1"/>
                </a:solidFill>
                <a:latin typeface="Cambria" pitchFamily="18" charset="0"/>
              </a:rPr>
              <a:t>Information Fragment Model</a:t>
            </a:r>
            <a:endParaRPr lang="en-US" i="1" dirty="0">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23"/>
                                        </p:tgtEl>
                                        <p:attrNameLst>
                                          <p:attrName>style.visibility</p:attrName>
                                        </p:attrNameLst>
                                      </p:cBhvr>
                                      <p:to>
                                        <p:strVal val="visible"/>
                                      </p:to>
                                    </p:set>
                                    <p:animEffect transition="in" filter="fade">
                                      <p:cBhvr>
                                        <p:cTn id="7" dur="500"/>
                                        <p:tgtEl>
                                          <p:spTgt spid="430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029"/>
                                        </p:tgtEl>
                                        <p:attrNameLst>
                                          <p:attrName>style.visibility</p:attrName>
                                        </p:attrNameLst>
                                      </p:cBhvr>
                                      <p:to>
                                        <p:strVal val="visible"/>
                                      </p:to>
                                    </p:set>
                                    <p:animEffect transition="in" filter="fade">
                                      <p:cBhvr>
                                        <p:cTn id="17" dur="500"/>
                                        <p:tgtEl>
                                          <p:spTgt spid="430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43028"/>
                                        </p:tgtEl>
                                        <p:attrNameLst>
                                          <p:attrName>style.visibility</p:attrName>
                                        </p:attrNameLst>
                                      </p:cBhvr>
                                      <p:to>
                                        <p:strVal val="visible"/>
                                      </p:to>
                                    </p:set>
                                    <p:animEffect transition="in" filter="fade">
                                      <p:cBhvr>
                                        <p:cTn id="23"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animBg="1"/>
      <p:bldP spid="24" grpId="0" animBg="1"/>
      <p:bldP spid="29" grpId="0" animBg="1"/>
      <p:bldP spid="430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928813"/>
            <a:ext cx="8329613" cy="1357312"/>
          </a:xfrm>
          <a:prstGeom prst="rect">
            <a:avLst/>
          </a:prstGeom>
          <a:noFill/>
          <a:ln w="9525">
            <a:noFill/>
            <a:miter lim="800000"/>
            <a:headEnd/>
            <a:tailEnd/>
          </a:ln>
        </p:spPr>
        <p:txBody>
          <a:bodyPr/>
          <a:lstStyle/>
          <a:p>
            <a:pPr marL="742950" indent="-742950" eaLnBrk="0" hangingPunct="0">
              <a:spcBef>
                <a:spcPct val="20000"/>
              </a:spcBef>
              <a:buFontTx/>
              <a:buAutoNum type="arabicPeriod"/>
              <a:defRPr/>
            </a:pPr>
            <a:r>
              <a:rPr lang="en-CA" sz="3200" kern="0" dirty="0">
                <a:solidFill>
                  <a:schemeClr val="bg1"/>
                </a:solidFill>
                <a:latin typeface="Cambria" pitchFamily="18" charset="0"/>
                <a:cs typeface="Times New Roman" pitchFamily="18" charset="0"/>
              </a:rPr>
              <a:t>Can developers use the model to </a:t>
            </a:r>
            <a:r>
              <a:rPr lang="en-CA" sz="3200" kern="0" dirty="0" smtClean="0">
                <a:solidFill>
                  <a:schemeClr val="bg1"/>
                </a:solidFill>
                <a:latin typeface="Cambria" pitchFamily="18" charset="0"/>
                <a:cs typeface="Times New Roman" pitchFamily="18" charset="0"/>
              </a:rPr>
              <a:t>answer the </a:t>
            </a:r>
            <a:r>
              <a:rPr lang="en-CA" sz="3200" kern="0" dirty="0">
                <a:solidFill>
                  <a:schemeClr val="bg1"/>
                </a:solidFill>
                <a:latin typeface="Cambria" pitchFamily="18" charset="0"/>
                <a:cs typeface="Times New Roman" pitchFamily="18" charset="0"/>
              </a:rPr>
              <a:t>questions?</a:t>
            </a:r>
          </a:p>
        </p:txBody>
      </p:sp>
      <p:sp>
        <p:nvSpPr>
          <p:cNvPr id="6" name="Content Placeholder 2"/>
          <p:cNvSpPr txBox="1">
            <a:spLocks/>
          </p:cNvSpPr>
          <p:nvPr/>
        </p:nvSpPr>
        <p:spPr bwMode="auto">
          <a:xfrm>
            <a:off x="457200" y="2786063"/>
            <a:ext cx="8329613" cy="1785937"/>
          </a:xfrm>
          <a:prstGeom prst="rect">
            <a:avLst/>
          </a:prstGeom>
          <a:noFill/>
          <a:ln w="9525">
            <a:noFill/>
            <a:miter lim="800000"/>
            <a:headEnd/>
            <a:tailEnd/>
          </a:ln>
        </p:spPr>
        <p:txBody>
          <a:bodyPr/>
          <a:lstStyle/>
          <a:p>
            <a:pPr marL="742950" indent="-742950" eaLnBrk="0" hangingPunct="0">
              <a:spcBef>
                <a:spcPct val="20000"/>
              </a:spcBef>
              <a:buFontTx/>
              <a:buAutoNum type="arabicPeriod"/>
              <a:defRPr/>
            </a:pPr>
            <a:r>
              <a:rPr lang="en-CA" sz="3600" kern="0" dirty="0">
                <a:latin typeface="Cambria" pitchFamily="18" charset="0"/>
                <a:cs typeface="+mn-cs"/>
              </a:rPr>
              <a:t>A</a:t>
            </a:r>
          </a:p>
          <a:p>
            <a:pPr marL="742950" indent="-742950" eaLnBrk="0" hangingPunct="0">
              <a:spcBef>
                <a:spcPct val="20000"/>
              </a:spcBef>
              <a:buFontTx/>
              <a:buAutoNum type="arabicPeriod"/>
              <a:defRPr/>
            </a:pPr>
            <a:r>
              <a:rPr lang="en-CA" sz="3200" kern="0" dirty="0">
                <a:solidFill>
                  <a:schemeClr val="bg1"/>
                </a:solidFill>
                <a:latin typeface="Cambria" pitchFamily="18" charset="0"/>
                <a:cs typeface="Times New Roman" pitchFamily="18" charset="0"/>
              </a:rPr>
              <a:t>Can developers use the model effectively without detailed </a:t>
            </a:r>
            <a:r>
              <a:rPr lang="en-CA" sz="3200" kern="0" dirty="0" smtClean="0">
                <a:solidFill>
                  <a:schemeClr val="bg1"/>
                </a:solidFill>
                <a:latin typeface="Cambria" pitchFamily="18" charset="0"/>
                <a:cs typeface="Times New Roman" pitchFamily="18" charset="0"/>
              </a:rPr>
              <a:t>understanding of the model ?</a:t>
            </a:r>
            <a:endParaRPr lang="en-CA" sz="3200" kern="0" dirty="0">
              <a:solidFill>
                <a:schemeClr val="bg1"/>
              </a:solidFill>
              <a:latin typeface="Times New Roman" pitchFamily="18" charset="0"/>
              <a:cs typeface="Times New Roman" pitchFamily="18" charset="0"/>
            </a:endParaRPr>
          </a:p>
        </p:txBody>
      </p:sp>
      <p:sp>
        <p:nvSpPr>
          <p:cNvPr id="8" name="Content Placeholder 2"/>
          <p:cNvSpPr txBox="1">
            <a:spLocks/>
          </p:cNvSpPr>
          <p:nvPr/>
        </p:nvSpPr>
        <p:spPr bwMode="auto">
          <a:xfrm>
            <a:off x="1000125" y="5072063"/>
            <a:ext cx="7715250"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rgbClr val="00CC00"/>
                </a:solidFill>
                <a:latin typeface="Cambria" pitchFamily="18" charset="0"/>
                <a:cs typeface="Times New Roman" pitchFamily="18" charset="0"/>
              </a:rPr>
              <a:t>Multiple Cases Study with 18 professional developers</a:t>
            </a:r>
          </a:p>
        </p:txBody>
      </p:sp>
      <p:sp>
        <p:nvSpPr>
          <p:cNvPr id="34820" name="Title 1"/>
          <p:cNvSpPr>
            <a:spLocks noGrp="1"/>
          </p:cNvSpPr>
          <p:nvPr>
            <p:ph type="title"/>
          </p:nvPr>
        </p:nvSpPr>
        <p:spPr>
          <a:noFill/>
        </p:spPr>
        <p:txBody>
          <a:bodyPr/>
          <a:lstStyle/>
          <a:p>
            <a:r>
              <a:rPr lang="en-CA" dirty="0" smtClean="0"/>
              <a:t>Evaluating our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71474" y="1064894"/>
          <a:ext cx="8358245" cy="5650254"/>
        </p:xfrm>
        <a:graphic>
          <a:graphicData uri="http://schemas.openxmlformats.org/drawingml/2006/table">
            <a:tbl>
              <a:tblPr firstRow="1" bandRow="1">
                <a:tableStyleId>{F2DE63D5-997A-4646-A377-4702673A728D}</a:tableStyleId>
              </a:tblPr>
              <a:tblGrid>
                <a:gridCol w="571502"/>
                <a:gridCol w="5641707"/>
                <a:gridCol w="517767"/>
                <a:gridCol w="591734"/>
                <a:gridCol w="517767"/>
                <a:gridCol w="517768"/>
              </a:tblGrid>
              <a:tr h="1643074">
                <a:tc>
                  <a:txBody>
                    <a:bodyPr/>
                    <a:lstStyle/>
                    <a:p>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CA" sz="2000" dirty="0" smtClean="0">
                          <a:solidFill>
                            <a:srgbClr val="ABBBEF"/>
                          </a:solidFill>
                          <a:latin typeface="Cambria" pitchFamily="18" charset="0"/>
                        </a:rPr>
                        <a:t>Source</a:t>
                      </a:r>
                      <a:r>
                        <a:rPr lang="en-CA" sz="2000" baseline="0" dirty="0" smtClean="0">
                          <a:solidFill>
                            <a:srgbClr val="ABBBEF"/>
                          </a:solidFill>
                          <a:latin typeface="Cambria" pitchFamily="18" charset="0"/>
                        </a:rPr>
                        <a:t> </a:t>
                      </a:r>
                      <a:r>
                        <a:rPr lang="en-CA" sz="2000" dirty="0" smtClean="0">
                          <a:solidFill>
                            <a:srgbClr val="ABBBEF"/>
                          </a:solidFill>
                          <a:latin typeface="Cambria" pitchFamily="18" charset="0"/>
                        </a:rPr>
                        <a:t>Code</a:t>
                      </a:r>
                      <a:endParaRPr lang="en-CA" sz="2000" dirty="0">
                        <a:solidFill>
                          <a:srgbClr val="ABBBEF"/>
                        </a:solidFill>
                        <a:latin typeface="Cambria"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CA" sz="2000" dirty="0" smtClean="0">
                          <a:solidFill>
                            <a:srgbClr val="ABBBEF"/>
                          </a:solidFill>
                          <a:latin typeface="Cambria" pitchFamily="18" charset="0"/>
                        </a:rPr>
                        <a:t>Change Sets</a:t>
                      </a:r>
                      <a:endParaRPr lang="en-CA" sz="2000" dirty="0">
                        <a:solidFill>
                          <a:srgbClr val="ABBBEF"/>
                        </a:solidFill>
                        <a:latin typeface="Cambria"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CA" sz="2000" dirty="0" smtClean="0">
                          <a:solidFill>
                            <a:srgbClr val="ABBBEF"/>
                          </a:solidFill>
                          <a:latin typeface="Cambria" pitchFamily="18" charset="0"/>
                        </a:rPr>
                        <a:t>Teams</a:t>
                      </a:r>
                      <a:endParaRPr lang="en-CA" sz="2000" dirty="0">
                        <a:solidFill>
                          <a:srgbClr val="ABBBEF"/>
                        </a:solidFill>
                        <a:latin typeface="Cambria"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CA" sz="2000" dirty="0" smtClean="0">
                          <a:solidFill>
                            <a:srgbClr val="ABBBEF"/>
                          </a:solidFill>
                          <a:latin typeface="Cambria" pitchFamily="18" charset="0"/>
                        </a:rPr>
                        <a:t>Work Items</a:t>
                      </a:r>
                      <a:endParaRPr lang="en-CA" sz="2000" dirty="0">
                        <a:solidFill>
                          <a:srgbClr val="ABBBEF"/>
                        </a:solidFill>
                        <a:latin typeface="Cambria" pitchFamily="18"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94790">
                <a:tc>
                  <a:txBody>
                    <a:bodyPr/>
                    <a:lstStyle/>
                    <a:p>
                      <a:r>
                        <a:rPr lang="en-CA" sz="2000" dirty="0" smtClean="0">
                          <a:solidFill>
                            <a:srgbClr val="ABBBEF"/>
                          </a:solidFill>
                          <a:latin typeface="Cambria" pitchFamily="18" charset="0"/>
                          <a:sym typeface="Wingding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2000" kern="0" dirty="0" smtClean="0">
                          <a:solidFill>
                            <a:srgbClr val="ABBBEF"/>
                          </a:solidFill>
                          <a:latin typeface="Cambria" pitchFamily="18" charset="0"/>
                          <a:cs typeface="Times New Roman" pitchFamily="18" charset="0"/>
                        </a:rPr>
                        <a:t>What classes have been changed?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772">
                <a:tc>
                  <a:txBody>
                    <a:bodyPr/>
                    <a:lstStyle/>
                    <a:p>
                      <a:r>
                        <a:rPr lang="en-CA" sz="2000" dirty="0" smtClean="0">
                          <a:solidFill>
                            <a:srgbClr val="ABBBEF"/>
                          </a:solidFill>
                          <a:latin typeface="Cambria" pitchFamily="18" charset="0"/>
                        </a:rPr>
                        <a:t>(2)</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Who has made changes to my classes?</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64062">
                <a:tc>
                  <a:txBody>
                    <a:bodyPr/>
                    <a:lstStyle/>
                    <a:p>
                      <a:r>
                        <a:rPr lang="en-CA" sz="2000" dirty="0" smtClean="0">
                          <a:solidFill>
                            <a:srgbClr val="ABBBEF"/>
                          </a:solidFill>
                          <a:latin typeface="Cambria" pitchFamily="18" charset="0"/>
                        </a:rPr>
                        <a:t>(3)</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What has changed between two builds and who has changed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772">
                <a:tc>
                  <a:txBody>
                    <a:bodyPr/>
                    <a:lstStyle/>
                    <a:p>
                      <a:r>
                        <a:rPr lang="en-CA" sz="2000" dirty="0" smtClean="0">
                          <a:solidFill>
                            <a:srgbClr val="ABBBEF"/>
                          </a:solidFill>
                          <a:latin typeface="Cambria" pitchFamily="18" charset="0"/>
                        </a:rPr>
                        <a:t>(4)</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What have people</a:t>
                      </a:r>
                      <a:r>
                        <a:rPr lang="en-CA" sz="2000" baseline="0" dirty="0" smtClean="0">
                          <a:solidFill>
                            <a:srgbClr val="ABBBEF"/>
                          </a:solidFill>
                          <a:latin typeface="Cambria" pitchFamily="18" charset="0"/>
                        </a:rPr>
                        <a:t> been working on?</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772">
                <a:tc>
                  <a:txBody>
                    <a:bodyPr/>
                    <a:lstStyle/>
                    <a:p>
                      <a:r>
                        <a:rPr lang="en-CA" sz="2000" dirty="0" smtClean="0">
                          <a:solidFill>
                            <a:srgbClr val="ABBBEF"/>
                          </a:solidFill>
                          <a:latin typeface="Cambria" pitchFamily="18" charset="0"/>
                        </a:rPr>
                        <a:t>(5)</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What classes has my team been working on?</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772">
                <a:tc>
                  <a:txBody>
                    <a:bodyPr/>
                    <a:lstStyle/>
                    <a:p>
                      <a:r>
                        <a:rPr lang="en-CA" sz="2000" dirty="0" smtClean="0">
                          <a:solidFill>
                            <a:srgbClr val="ABBBEF"/>
                          </a:solidFill>
                          <a:latin typeface="Cambria" pitchFamily="18" charset="0"/>
                        </a:rPr>
                        <a:t>(6)</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What’s the most popular class? (changed</a:t>
                      </a:r>
                      <a:r>
                        <a:rPr lang="en-CA" sz="2000" baseline="0" dirty="0" smtClean="0">
                          <a:solidFill>
                            <a:srgbClr val="ABBBEF"/>
                          </a:solidFill>
                          <a:latin typeface="Cambria" pitchFamily="18" charset="0"/>
                        </a:rPr>
                        <a:t> most)</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1772">
                <a:tc>
                  <a:txBody>
                    <a:bodyPr/>
                    <a:lstStyle/>
                    <a:p>
                      <a:r>
                        <a:rPr lang="en-CA" sz="2000" dirty="0" smtClean="0">
                          <a:solidFill>
                            <a:srgbClr val="ABBBEF"/>
                          </a:solidFill>
                          <a:latin typeface="Cambria" pitchFamily="18" charset="0"/>
                        </a:rPr>
                        <a:t>(7)</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Who owns this piece of code? (modified most)</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64062">
                <a:tc>
                  <a:txBody>
                    <a:bodyPr/>
                    <a:lstStyle/>
                    <a:p>
                      <a:r>
                        <a:rPr lang="en-CA" sz="2000" dirty="0" smtClean="0">
                          <a:solidFill>
                            <a:srgbClr val="ABBBEF"/>
                          </a:solidFill>
                          <a:latin typeface="Cambria" pitchFamily="18" charset="0"/>
                        </a:rPr>
                        <a:t>(8)</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2000" dirty="0" smtClean="0">
                          <a:solidFill>
                            <a:srgbClr val="ABBBEF"/>
                          </a:solidFill>
                          <a:latin typeface="Cambria" pitchFamily="18" charset="0"/>
                        </a:rPr>
                        <a:t>How do recently delivered</a:t>
                      </a:r>
                      <a:r>
                        <a:rPr lang="en-CA" sz="2000" baseline="0" dirty="0" smtClean="0">
                          <a:solidFill>
                            <a:srgbClr val="ABBBEF"/>
                          </a:solidFill>
                          <a:latin typeface="Cambria" pitchFamily="18" charset="0"/>
                        </a:rPr>
                        <a:t> changes affect changes that I am working on?</a:t>
                      </a:r>
                      <a:endParaRPr lang="en-CA" sz="2000" dirty="0">
                        <a:solidFill>
                          <a:srgbClr val="ABBBEF"/>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chemeClr val="bg1"/>
                          </a:solidFill>
                          <a:latin typeface="+mj-lt"/>
                        </a:rPr>
                        <a:t>X</a:t>
                      </a: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a:spLocks noGrp="1"/>
          </p:cNvSpPr>
          <p:nvPr>
            <p:ph type="title"/>
          </p:nvPr>
        </p:nvSpPr>
        <p:spPr>
          <a:xfrm>
            <a:off x="457199" y="274638"/>
            <a:ext cx="8229629" cy="1143000"/>
          </a:xfrm>
        </p:spPr>
        <p:txBody>
          <a:bodyPr/>
          <a:lstStyle/>
          <a:p>
            <a:r>
              <a:rPr lang="en-CA" dirty="0" smtClean="0"/>
              <a:t>Evaluation – Method</a:t>
            </a:r>
          </a:p>
        </p:txBody>
      </p:sp>
      <p:sp>
        <p:nvSpPr>
          <p:cNvPr id="4" name="Content Placeholder 2"/>
          <p:cNvSpPr txBox="1">
            <a:spLocks/>
          </p:cNvSpPr>
          <p:nvPr/>
        </p:nvSpPr>
        <p:spPr bwMode="auto">
          <a:xfrm>
            <a:off x="528638" y="1500188"/>
            <a:ext cx="5900750" cy="1143000"/>
          </a:xfrm>
          <a:prstGeom prst="rect">
            <a:avLst/>
          </a:prstGeom>
          <a:noFill/>
          <a:ln w="9525">
            <a:noFill/>
            <a:miter lim="800000"/>
            <a:headEnd/>
            <a:tailEnd/>
          </a:ln>
        </p:spPr>
        <p:txBody>
          <a:bodyPr/>
          <a:lstStyle/>
          <a:p>
            <a:pPr marL="742950" indent="-504000" eaLnBrk="0" hangingPunct="0">
              <a:spcBef>
                <a:spcPct val="20000"/>
              </a:spcBef>
              <a:buFont typeface="Arial" pitchFamily="34" charset="0"/>
              <a:buChar char="•"/>
              <a:defRPr/>
            </a:pPr>
            <a:r>
              <a:rPr lang="en-CA" sz="2800" kern="0" dirty="0">
                <a:solidFill>
                  <a:schemeClr val="bg1"/>
                </a:solidFill>
                <a:latin typeface="Cambria" pitchFamily="18" charset="0"/>
                <a:cs typeface="Times New Roman" pitchFamily="18" charset="0"/>
              </a:rPr>
              <a:t>8 questions from original 78 to cover domains of interest</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p:oleObj spid="_x0000_s4098" name="Equation" r:id="rId4" imgW="11412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CA" dirty="0" smtClean="0"/>
              <a:t>Evaluation – Method</a:t>
            </a:r>
          </a:p>
        </p:txBody>
      </p:sp>
      <p:sp>
        <p:nvSpPr>
          <p:cNvPr id="9" name="Content Placeholder 2"/>
          <p:cNvSpPr txBox="1">
            <a:spLocks/>
          </p:cNvSpPr>
          <p:nvPr/>
        </p:nvSpPr>
        <p:spPr bwMode="auto">
          <a:xfrm>
            <a:off x="528666" y="2857500"/>
            <a:ext cx="8043862" cy="1143000"/>
          </a:xfrm>
          <a:prstGeom prst="rect">
            <a:avLst/>
          </a:prstGeom>
          <a:noFill/>
          <a:ln w="9525">
            <a:noFill/>
            <a:miter lim="800000"/>
            <a:headEnd/>
            <a:tailEnd/>
          </a:ln>
        </p:spPr>
        <p:txBody>
          <a:bodyPr/>
          <a:lstStyle/>
          <a:p>
            <a:pPr marL="742950" indent="-504000" eaLnBrk="0" hangingPunct="0">
              <a:spcBef>
                <a:spcPct val="20000"/>
              </a:spcBef>
              <a:buFont typeface="Arial" pitchFamily="34" charset="0"/>
              <a:buChar char="•"/>
              <a:defRPr/>
            </a:pPr>
            <a:r>
              <a:rPr lang="en-CA" sz="2800" kern="0" dirty="0">
                <a:solidFill>
                  <a:schemeClr val="bg1"/>
                </a:solidFill>
                <a:latin typeface="Cambria" pitchFamily="18" charset="0"/>
                <a:cs typeface="Times New Roman" pitchFamily="18" charset="0"/>
              </a:rPr>
              <a:t>Questions made more specific to reduce interpretations and match available data</a:t>
            </a:r>
          </a:p>
        </p:txBody>
      </p:sp>
      <p:sp>
        <p:nvSpPr>
          <p:cNvPr id="10" name="Content Placeholder 2"/>
          <p:cNvSpPr txBox="1">
            <a:spLocks/>
          </p:cNvSpPr>
          <p:nvPr/>
        </p:nvSpPr>
        <p:spPr bwMode="auto">
          <a:xfrm>
            <a:off x="714375" y="4500563"/>
            <a:ext cx="2786063" cy="1214437"/>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“What classes has my team been working on?”</a:t>
            </a:r>
          </a:p>
        </p:txBody>
      </p:sp>
      <p:sp>
        <p:nvSpPr>
          <p:cNvPr id="11" name="Content Placeholder 2"/>
          <p:cNvSpPr txBox="1">
            <a:spLocks/>
          </p:cNvSpPr>
          <p:nvPr/>
        </p:nvSpPr>
        <p:spPr bwMode="auto">
          <a:xfrm>
            <a:off x="4500563" y="4071938"/>
            <a:ext cx="4286250" cy="2357437"/>
          </a:xfrm>
          <a:prstGeom prst="rect">
            <a:avLst/>
          </a:prstGeom>
          <a:noFill/>
          <a:ln w="9525">
            <a:noFill/>
            <a:miter lim="800000"/>
            <a:headEnd/>
            <a:tailEnd/>
          </a:ln>
        </p:spPr>
        <p:txBody>
          <a:bodyPr/>
          <a:lstStyle/>
          <a:p>
            <a:pPr algn="ctr" eaLnBrk="0" hangingPunct="0">
              <a:spcBef>
                <a:spcPct val="20000"/>
              </a:spcBef>
              <a:defRPr/>
            </a:pPr>
            <a:r>
              <a:rPr lang="en-CA" sz="2400" dirty="0">
                <a:solidFill>
                  <a:srgbClr val="ABBBEF"/>
                </a:solidFill>
                <a:latin typeface="Cambria" pitchFamily="18" charset="0"/>
                <a:cs typeface="+mn-cs"/>
              </a:rPr>
              <a:t>Yesterday, on which classes (of the SCM code) have Alex and Allen on the SCM team been working on and why?  For each developer name one class and the reason for the change.</a:t>
            </a:r>
          </a:p>
          <a:p>
            <a:pPr algn="ctr" eaLnBrk="0" hangingPunct="0">
              <a:spcBef>
                <a:spcPct val="20000"/>
              </a:spcBef>
              <a:defRPr/>
            </a:pPr>
            <a:endParaRPr lang="en-CA" sz="2400" kern="0" dirty="0">
              <a:solidFill>
                <a:srgbClr val="ABBBEF"/>
              </a:solidFill>
              <a:latin typeface="Cambria" pitchFamily="18" charset="0"/>
              <a:cs typeface="Times New Roman" pitchFamily="18" charset="0"/>
            </a:endParaRPr>
          </a:p>
        </p:txBody>
      </p:sp>
      <p:sp>
        <p:nvSpPr>
          <p:cNvPr id="12" name="Right Arrow 11"/>
          <p:cNvSpPr>
            <a:spLocks noChangeArrowheads="1"/>
          </p:cNvSpPr>
          <p:nvPr/>
        </p:nvSpPr>
        <p:spPr bwMode="auto">
          <a:xfrm>
            <a:off x="3786188" y="4929188"/>
            <a:ext cx="357187" cy="214312"/>
          </a:xfrm>
          <a:prstGeom prst="rightArrow">
            <a:avLst>
              <a:gd name="adj1" fmla="val 50000"/>
              <a:gd name="adj2" fmla="val 50000"/>
            </a:avLst>
          </a:prstGeom>
          <a:solidFill>
            <a:schemeClr val="bg1"/>
          </a:solidFill>
          <a:ln w="28575" algn="ctr">
            <a:solidFill>
              <a:srgbClr val="ABBBEF"/>
            </a:solidFill>
            <a:round/>
            <a:headEnd/>
            <a:tailEnd type="triangle" w="med" len="med"/>
          </a:ln>
        </p:spPr>
        <p:txBody>
          <a:bodyPr/>
          <a:lstStyle/>
          <a:p>
            <a:endParaRPr lang="en-CA"/>
          </a:p>
        </p:txBody>
      </p:sp>
      <p:sp>
        <p:nvSpPr>
          <p:cNvPr id="13" name="Content Placeholder 2"/>
          <p:cNvSpPr txBox="1">
            <a:spLocks/>
          </p:cNvSpPr>
          <p:nvPr/>
        </p:nvSpPr>
        <p:spPr bwMode="auto">
          <a:xfrm>
            <a:off x="528638" y="4071938"/>
            <a:ext cx="8043862" cy="785812"/>
          </a:xfrm>
          <a:prstGeom prst="rect">
            <a:avLst/>
          </a:prstGeom>
          <a:noFill/>
          <a:ln w="9525">
            <a:noFill/>
            <a:miter lim="800000"/>
            <a:headEnd/>
            <a:tailEnd/>
          </a:ln>
        </p:spPr>
        <p:txBody>
          <a:bodyPr/>
          <a:lstStyle/>
          <a:p>
            <a:pPr marL="742950" indent="-504000" eaLnBrk="0" hangingPunct="0">
              <a:spcBef>
                <a:spcPct val="20000"/>
              </a:spcBef>
              <a:buFont typeface="Arial" pitchFamily="34" charset="0"/>
              <a:buChar char="•"/>
              <a:defRPr/>
            </a:pPr>
            <a:r>
              <a:rPr lang="en-CA" sz="2800" kern="0" dirty="0">
                <a:solidFill>
                  <a:schemeClr val="bg1"/>
                </a:solidFill>
                <a:latin typeface="Cambria" pitchFamily="18" charset="0"/>
                <a:cs typeface="Times New Roman" pitchFamily="18" charset="0"/>
              </a:rPr>
              <a:t>10-15 minute tutorial</a:t>
            </a:r>
          </a:p>
        </p:txBody>
      </p:sp>
      <p:sp>
        <p:nvSpPr>
          <p:cNvPr id="14" name="Content Placeholder 2"/>
          <p:cNvSpPr txBox="1">
            <a:spLocks/>
          </p:cNvSpPr>
          <p:nvPr/>
        </p:nvSpPr>
        <p:spPr bwMode="auto">
          <a:xfrm>
            <a:off x="528666" y="5072080"/>
            <a:ext cx="8043862" cy="785812"/>
          </a:xfrm>
          <a:prstGeom prst="rect">
            <a:avLst/>
          </a:prstGeom>
          <a:noFill/>
          <a:ln w="9525">
            <a:noFill/>
            <a:miter lim="800000"/>
            <a:headEnd/>
            <a:tailEnd/>
          </a:ln>
        </p:spPr>
        <p:txBody>
          <a:bodyPr/>
          <a:lstStyle/>
          <a:p>
            <a:pPr marL="742950" indent="-504000" eaLnBrk="0" hangingPunct="0">
              <a:spcBef>
                <a:spcPct val="20000"/>
              </a:spcBef>
              <a:buFont typeface="Arial" pitchFamily="34" charset="0"/>
              <a:buChar char="•"/>
              <a:defRPr/>
            </a:pPr>
            <a:r>
              <a:rPr lang="en-CA" sz="2800" kern="0" dirty="0" smtClean="0">
                <a:solidFill>
                  <a:schemeClr val="bg1"/>
                </a:solidFill>
                <a:latin typeface="Cambria" pitchFamily="18" charset="0"/>
                <a:cs typeface="Times New Roman" pitchFamily="18" charset="0"/>
              </a:rPr>
              <a:t>18 developers  from 4 different teams</a:t>
            </a:r>
            <a:endParaRPr lang="en-CA" sz="2800" kern="0" dirty="0">
              <a:solidFill>
                <a:schemeClr val="bg1"/>
              </a:solidFill>
              <a:latin typeface="Cambria" pitchFamily="18" charset="0"/>
              <a:cs typeface="Times New Roman" pitchFamily="18" charset="0"/>
            </a:endParaRPr>
          </a:p>
        </p:txBody>
      </p:sp>
      <p:sp>
        <p:nvSpPr>
          <p:cNvPr id="15" name="Content Placeholder 2"/>
          <p:cNvSpPr txBox="1">
            <a:spLocks/>
          </p:cNvSpPr>
          <p:nvPr/>
        </p:nvSpPr>
        <p:spPr bwMode="auto">
          <a:xfrm>
            <a:off x="528638" y="1500188"/>
            <a:ext cx="5900750" cy="1143000"/>
          </a:xfrm>
          <a:prstGeom prst="rect">
            <a:avLst/>
          </a:prstGeom>
          <a:noFill/>
          <a:ln w="9525">
            <a:noFill/>
            <a:miter lim="800000"/>
            <a:headEnd/>
            <a:tailEnd/>
          </a:ln>
        </p:spPr>
        <p:txBody>
          <a:bodyPr/>
          <a:lstStyle/>
          <a:p>
            <a:pPr marL="742950" indent="-504000" eaLnBrk="0" hangingPunct="0">
              <a:spcBef>
                <a:spcPct val="20000"/>
              </a:spcBef>
              <a:buFont typeface="Arial" pitchFamily="34" charset="0"/>
              <a:buChar char="•"/>
              <a:defRPr/>
            </a:pPr>
            <a:r>
              <a:rPr lang="en-CA" sz="2800" kern="0" dirty="0">
                <a:solidFill>
                  <a:schemeClr val="bg1"/>
                </a:solidFill>
                <a:latin typeface="Cambria" pitchFamily="18" charset="0"/>
                <a:cs typeface="Times New Roman" pitchFamily="18" charset="0"/>
              </a:rPr>
              <a:t>8 questions from original 78 to cover domains of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animBg="1"/>
      <p:bldP spid="12" grpId="1" animBg="1"/>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noFill/>
        </p:spPr>
        <p:txBody>
          <a:bodyPr/>
          <a:lstStyle/>
          <a:p>
            <a:r>
              <a:rPr lang="en-CA" dirty="0" smtClean="0"/>
              <a:t>Evaluation – Prototype </a:t>
            </a:r>
          </a:p>
        </p:txBody>
      </p:sp>
      <p:pic>
        <p:nvPicPr>
          <p:cNvPr id="38915" name="Picture 3"/>
          <p:cNvPicPr>
            <a:picLocks noChangeAspect="1" noChangeArrowheads="1"/>
          </p:cNvPicPr>
          <p:nvPr/>
        </p:nvPicPr>
        <p:blipFill>
          <a:blip r:embed="rId3" cstate="print"/>
          <a:srcRect/>
          <a:stretch>
            <a:fillRect/>
          </a:stretch>
        </p:blipFill>
        <p:spPr bwMode="auto">
          <a:xfrm>
            <a:off x="1000100" y="1428736"/>
            <a:ext cx="3119447" cy="4853373"/>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2357422" y="1857364"/>
            <a:ext cx="5249673" cy="39576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500"/>
                                        <p:tgtEl>
                                          <p:spTgt spid="38916"/>
                                        </p:tgtEl>
                                      </p:cBhvr>
                                    </p:animEffect>
                                  </p:childTnLst>
                                </p:cTn>
                              </p:par>
                              <p:par>
                                <p:cTn id="8" presetID="1" presetClass="exit" presetSubtype="0" fill="hold" nodeType="withEffect">
                                  <p:stCondLst>
                                    <p:cond delay="0"/>
                                  </p:stCondLst>
                                  <p:childTnLst>
                                    <p:set>
                                      <p:cBhvr>
                                        <p:cTn id="9" dur="1" fill="hold">
                                          <p:stCondLst>
                                            <p:cond delay="0"/>
                                          </p:stCondLst>
                                        </p:cTn>
                                        <p:tgtEl>
                                          <p:spTgt spid="389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 – Results (Success) </a:t>
            </a:r>
            <a:endParaRPr lang="en-CA" dirty="0"/>
          </a:p>
        </p:txBody>
      </p:sp>
      <p:graphicFrame>
        <p:nvGraphicFramePr>
          <p:cNvPr id="5" name="Chart 4"/>
          <p:cNvGraphicFramePr/>
          <p:nvPr/>
        </p:nvGraphicFramePr>
        <p:xfrm>
          <a:off x="500034" y="1428736"/>
          <a:ext cx="7215238"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bwMode="auto">
          <a:xfrm>
            <a:off x="4357686" y="3357562"/>
            <a:ext cx="2714644" cy="1857388"/>
          </a:xfrm>
          <a:prstGeom prst="rect">
            <a:avLst/>
          </a:prstGeom>
          <a:solidFill>
            <a:schemeClr val="tx1">
              <a:alpha val="80000"/>
            </a:schemeClr>
          </a:solidFill>
          <a:ln w="9525">
            <a:noFill/>
            <a:miter lim="800000"/>
            <a:headEnd/>
            <a:tailEnd/>
          </a:ln>
        </p:spPr>
        <p:txBody>
          <a:bodyPr/>
          <a:lstStyle/>
          <a:p>
            <a:pPr marL="742950" indent="-742950" algn="ctr" eaLnBrk="0" hangingPunct="0">
              <a:spcBef>
                <a:spcPct val="20000"/>
              </a:spcBef>
              <a:defRPr/>
            </a:pPr>
            <a:r>
              <a:rPr lang="en-CA" sz="4400" b="1" kern="0" dirty="0" smtClean="0">
                <a:solidFill>
                  <a:srgbClr val="339933"/>
                </a:solidFill>
                <a:latin typeface="Cambria" pitchFamily="18" charset="0"/>
                <a:cs typeface="Times New Roman" pitchFamily="18" charset="0"/>
              </a:rPr>
              <a:t>94%</a:t>
            </a:r>
          </a:p>
          <a:p>
            <a:pPr marL="742950" indent="-742950" algn="ctr" eaLnBrk="0" hangingPunct="0">
              <a:spcBef>
                <a:spcPct val="20000"/>
              </a:spcBef>
              <a:defRPr/>
            </a:pPr>
            <a:r>
              <a:rPr lang="en-CA" sz="4400" b="1" kern="0" dirty="0" smtClean="0">
                <a:solidFill>
                  <a:srgbClr val="339933"/>
                </a:solidFill>
                <a:latin typeface="Cambria" pitchFamily="18" charset="0"/>
                <a:cs typeface="Times New Roman" pitchFamily="18" charset="0"/>
              </a:rPr>
              <a:t>success</a:t>
            </a:r>
            <a:endParaRPr lang="en-CA" sz="4400" b="1" kern="0" dirty="0">
              <a:solidFill>
                <a:srgbClr val="339933"/>
              </a:solidFill>
              <a:latin typeface="Cambria" pitchFamily="18" charset="0"/>
              <a:cs typeface="Times New Roman" pitchFamily="18" charset="0"/>
            </a:endParaRPr>
          </a:p>
        </p:txBody>
      </p:sp>
      <p:sp>
        <p:nvSpPr>
          <p:cNvPr id="7" name="Content Placeholder 2"/>
          <p:cNvSpPr txBox="1">
            <a:spLocks/>
          </p:cNvSpPr>
          <p:nvPr/>
        </p:nvSpPr>
        <p:spPr bwMode="auto">
          <a:xfrm>
            <a:off x="7000892" y="1643046"/>
            <a:ext cx="1685908" cy="571508"/>
          </a:xfrm>
          <a:prstGeom prst="rect">
            <a:avLst/>
          </a:prstGeom>
          <a:noFill/>
          <a:ln w="9525">
            <a:noFill/>
            <a:miter lim="800000"/>
            <a:headEnd/>
            <a:tailEnd/>
          </a:ln>
        </p:spPr>
        <p:txBody>
          <a:bodyPr/>
          <a:lstStyle/>
          <a:p>
            <a:pPr marL="742950" indent="-504000" eaLnBrk="0" hangingPunct="0">
              <a:spcBef>
                <a:spcPct val="20000"/>
              </a:spcBef>
              <a:defRPr/>
            </a:pPr>
            <a:r>
              <a:rPr lang="en-CA" sz="2400" b="1" kern="0" dirty="0" smtClean="0">
                <a:solidFill>
                  <a:srgbClr val="C00000"/>
                </a:solidFill>
                <a:latin typeface="Cambria" pitchFamily="18" charset="0"/>
                <a:cs typeface="Times New Roman" pitchFamily="18" charset="0"/>
              </a:rPr>
              <a:t>Failure</a:t>
            </a:r>
            <a:endParaRPr lang="en-CA" sz="2400" b="1" kern="0" dirty="0">
              <a:solidFill>
                <a:srgbClr val="C00000"/>
              </a:solidFill>
              <a:latin typeface="Cambria" pitchFamily="18" charset="0"/>
              <a:cs typeface="Times New Roman" pitchFamily="18" charset="0"/>
            </a:endParaRPr>
          </a:p>
        </p:txBody>
      </p:sp>
      <p:sp>
        <p:nvSpPr>
          <p:cNvPr id="8" name="Content Placeholder 2"/>
          <p:cNvSpPr txBox="1">
            <a:spLocks/>
          </p:cNvSpPr>
          <p:nvPr/>
        </p:nvSpPr>
        <p:spPr bwMode="auto">
          <a:xfrm>
            <a:off x="7000892" y="2214550"/>
            <a:ext cx="1928794" cy="571508"/>
          </a:xfrm>
          <a:prstGeom prst="rect">
            <a:avLst/>
          </a:prstGeom>
          <a:noFill/>
          <a:ln w="9525">
            <a:noFill/>
            <a:miter lim="800000"/>
            <a:headEnd/>
            <a:tailEnd/>
          </a:ln>
        </p:spPr>
        <p:txBody>
          <a:bodyPr/>
          <a:lstStyle/>
          <a:p>
            <a:pPr marL="742950" indent="-504000" eaLnBrk="0" hangingPunct="0">
              <a:spcBef>
                <a:spcPct val="20000"/>
              </a:spcBef>
              <a:defRPr/>
            </a:pPr>
            <a:r>
              <a:rPr lang="en-CA" sz="2400" b="1" kern="0" dirty="0" smtClean="0">
                <a:solidFill>
                  <a:srgbClr val="FF8F43"/>
                </a:solidFill>
                <a:latin typeface="Cambria" pitchFamily="18" charset="0"/>
                <a:cs typeface="Times New Roman" pitchFamily="18" charset="0"/>
              </a:rPr>
              <a:t>Hint Given</a:t>
            </a:r>
            <a:endParaRPr lang="en-CA" sz="2400" b="1" kern="0" dirty="0">
              <a:solidFill>
                <a:srgbClr val="FF8F43"/>
              </a:solidFill>
              <a:latin typeface="Cambria" pitchFamily="18" charset="0"/>
              <a:cs typeface="Times New Roman" pitchFamily="18" charset="0"/>
            </a:endParaRPr>
          </a:p>
        </p:txBody>
      </p:sp>
      <p:sp>
        <p:nvSpPr>
          <p:cNvPr id="9" name="Content Placeholder 2"/>
          <p:cNvSpPr txBox="1">
            <a:spLocks/>
          </p:cNvSpPr>
          <p:nvPr/>
        </p:nvSpPr>
        <p:spPr bwMode="auto">
          <a:xfrm>
            <a:off x="7000892" y="3000368"/>
            <a:ext cx="1685908" cy="571508"/>
          </a:xfrm>
          <a:prstGeom prst="rect">
            <a:avLst/>
          </a:prstGeom>
          <a:noFill/>
          <a:ln w="9525">
            <a:noFill/>
            <a:miter lim="800000"/>
            <a:headEnd/>
            <a:tailEnd/>
          </a:ln>
        </p:spPr>
        <p:txBody>
          <a:bodyPr/>
          <a:lstStyle/>
          <a:p>
            <a:pPr marL="742950" indent="-504000" eaLnBrk="0" hangingPunct="0">
              <a:spcBef>
                <a:spcPct val="20000"/>
              </a:spcBef>
              <a:defRPr/>
            </a:pPr>
            <a:r>
              <a:rPr lang="en-CA" sz="2400" b="1" kern="0" dirty="0" smtClean="0">
                <a:solidFill>
                  <a:srgbClr val="339933"/>
                </a:solidFill>
                <a:latin typeface="Cambria" pitchFamily="18" charset="0"/>
                <a:cs typeface="Times New Roman" pitchFamily="18" charset="0"/>
              </a:rPr>
              <a:t>Success</a:t>
            </a:r>
            <a:endParaRPr lang="en-CA" sz="2400" b="1" kern="0" dirty="0">
              <a:solidFill>
                <a:srgbClr val="339933"/>
              </a:solidFill>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214414" y="1571612"/>
          <a:ext cx="6786610"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57200" y="274638"/>
            <a:ext cx="8229600" cy="1143000"/>
          </a:xfrm>
        </p:spPr>
        <p:txBody>
          <a:bodyPr/>
          <a:lstStyle/>
          <a:p>
            <a:r>
              <a:rPr lang="en-CA" dirty="0" smtClean="0"/>
              <a:t>Evaluation – Results (Time)</a:t>
            </a:r>
            <a:endParaRPr lang="en-CA" dirty="0"/>
          </a:p>
        </p:txBody>
      </p:sp>
      <p:sp>
        <p:nvSpPr>
          <p:cNvPr id="6" name="Content Placeholder 2"/>
          <p:cNvSpPr txBox="1">
            <a:spLocks/>
          </p:cNvSpPr>
          <p:nvPr/>
        </p:nvSpPr>
        <p:spPr bwMode="auto">
          <a:xfrm>
            <a:off x="3071802" y="1785926"/>
            <a:ext cx="3286148" cy="1857388"/>
          </a:xfrm>
          <a:prstGeom prst="rect">
            <a:avLst/>
          </a:prstGeom>
          <a:solidFill>
            <a:schemeClr val="tx1">
              <a:alpha val="80000"/>
            </a:schemeClr>
          </a:solidFill>
          <a:ln w="9525">
            <a:noFill/>
            <a:miter lim="800000"/>
            <a:headEnd/>
            <a:tailEnd/>
          </a:ln>
        </p:spPr>
        <p:txBody>
          <a:bodyPr/>
          <a:lstStyle/>
          <a:p>
            <a:pPr marL="742950" indent="-742950" algn="ctr" eaLnBrk="0" hangingPunct="0">
              <a:spcBef>
                <a:spcPct val="20000"/>
              </a:spcBef>
              <a:defRPr/>
            </a:pPr>
            <a:r>
              <a:rPr lang="en-CA" sz="4400" b="1" kern="0" dirty="0" smtClean="0">
                <a:solidFill>
                  <a:srgbClr val="339933"/>
                </a:solidFill>
                <a:latin typeface="Cambria" pitchFamily="18" charset="0"/>
                <a:cs typeface="Times New Roman" pitchFamily="18" charset="0"/>
              </a:rPr>
              <a:t>mean time</a:t>
            </a:r>
          </a:p>
          <a:p>
            <a:pPr marL="742950" indent="-742950" algn="ctr" eaLnBrk="0" hangingPunct="0">
              <a:spcBef>
                <a:spcPct val="20000"/>
              </a:spcBef>
              <a:defRPr/>
            </a:pPr>
            <a:r>
              <a:rPr lang="en-CA" sz="4400" b="1" kern="0" dirty="0" smtClean="0">
                <a:solidFill>
                  <a:srgbClr val="339933"/>
                </a:solidFill>
                <a:latin typeface="Cambria" pitchFamily="18" charset="0"/>
                <a:cs typeface="Times New Roman" pitchFamily="18" charset="0"/>
              </a:rPr>
              <a:t>2.3 </a:t>
            </a:r>
            <a:r>
              <a:rPr lang="en-CA" sz="4400" b="1" kern="0" dirty="0" err="1" smtClean="0">
                <a:solidFill>
                  <a:srgbClr val="339933"/>
                </a:solidFill>
                <a:latin typeface="Cambria" pitchFamily="18" charset="0"/>
                <a:cs typeface="Times New Roman" pitchFamily="18" charset="0"/>
              </a:rPr>
              <a:t>mins</a:t>
            </a:r>
            <a:endParaRPr lang="en-CA" sz="4400" b="1" kern="0" dirty="0">
              <a:solidFill>
                <a:srgbClr val="339933"/>
              </a:solidFill>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24"/>
            <a:ext cx="9215438" cy="6786587"/>
            <a:chOff x="0" y="-24"/>
            <a:chExt cx="9215438" cy="6786587"/>
          </a:xfrm>
        </p:grpSpPr>
        <p:grpSp>
          <p:nvGrpSpPr>
            <p:cNvPr id="16" name="Group 15"/>
            <p:cNvGrpSpPr/>
            <p:nvPr/>
          </p:nvGrpSpPr>
          <p:grpSpPr>
            <a:xfrm>
              <a:off x="0" y="214313"/>
              <a:ext cx="9215438" cy="6572250"/>
              <a:chOff x="0" y="214313"/>
              <a:chExt cx="9215438" cy="6572250"/>
            </a:xfrm>
          </p:grpSpPr>
          <p:sp>
            <p:nvSpPr>
              <p:cNvPr id="4" name="Content Placeholder 2"/>
              <p:cNvSpPr txBox="1">
                <a:spLocks/>
              </p:cNvSpPr>
              <p:nvPr/>
            </p:nvSpPr>
            <p:spPr bwMode="auto">
              <a:xfrm>
                <a:off x="1857375" y="2786058"/>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6"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7"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20"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21"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22"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23"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25" name="Content Placeholder 2"/>
              <p:cNvSpPr txBox="1">
                <a:spLocks/>
              </p:cNvSpPr>
              <p:nvPr/>
            </p:nvSpPr>
            <p:spPr bwMode="auto">
              <a:xfrm>
                <a:off x="928688"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26" name="Content Placeholder 2"/>
              <p:cNvSpPr txBox="1">
                <a:spLocks/>
              </p:cNvSpPr>
              <p:nvPr/>
            </p:nvSpPr>
            <p:spPr bwMode="auto">
              <a:xfrm>
                <a:off x="3643313"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28"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29"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30"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32"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33" name="Content Placeholder 2"/>
              <p:cNvSpPr txBox="1">
                <a:spLocks/>
              </p:cNvSpPr>
              <p:nvPr/>
            </p:nvSpPr>
            <p:spPr bwMode="auto">
              <a:xfrm>
                <a:off x="428625" y="2000250"/>
                <a:ext cx="3357563"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grpSp>
        <p:sp>
          <p:nvSpPr>
            <p:cNvPr id="17" name="TextBox 16"/>
            <p:cNvSpPr txBox="1"/>
            <p:nvPr/>
          </p:nvSpPr>
          <p:spPr>
            <a:xfrm>
              <a:off x="0" y="-24"/>
              <a:ext cx="607923" cy="369332"/>
            </a:xfrm>
            <a:prstGeom prst="rect">
              <a:avLst/>
            </a:prstGeom>
            <a:noFill/>
          </p:spPr>
          <p:txBody>
            <a:bodyPr wrap="none" rtlCol="0">
              <a:spAutoFit/>
            </a:bodyPr>
            <a:lstStyle/>
            <a:p>
              <a:r>
                <a:rPr lang="en-CA" dirty="0" smtClean="0"/>
                <a:t>Test</a:t>
              </a:r>
              <a:endParaRPr lang="en-CA" dirty="0"/>
            </a:p>
          </p:txBody>
        </p:sp>
      </p:grpSp>
      <p:sp>
        <p:nvSpPr>
          <p:cNvPr id="44" name="Rectangle 110"/>
          <p:cNvSpPr>
            <a:spLocks noChangeArrowheads="1"/>
          </p:cNvSpPr>
          <p:nvPr/>
        </p:nvSpPr>
        <p:spPr bwMode="auto">
          <a:xfrm>
            <a:off x="32" y="0"/>
            <a:ext cx="9144000" cy="6813550"/>
          </a:xfrm>
          <a:prstGeom prst="rect">
            <a:avLst/>
          </a:prstGeom>
          <a:solidFill>
            <a:schemeClr val="tx1">
              <a:alpha val="75000"/>
            </a:schemeClr>
          </a:solidFill>
          <a:ln w="9525">
            <a:solidFill>
              <a:schemeClr val="tx1"/>
            </a:solidFill>
            <a:miter lim="800000"/>
            <a:headEnd/>
            <a:tailEnd/>
          </a:ln>
        </p:spPr>
        <p:txBody>
          <a:bodyPr wrap="none" anchor="ctr"/>
          <a:lstStyle/>
          <a:p>
            <a:endParaRPr lang="en-CA" dirty="0"/>
          </a:p>
        </p:txBody>
      </p:sp>
      <p:sp>
        <p:nvSpPr>
          <p:cNvPr id="19" name="Content Placeholder 2"/>
          <p:cNvSpPr txBox="1">
            <a:spLocks/>
          </p:cNvSpPr>
          <p:nvPr/>
        </p:nvSpPr>
        <p:spPr bwMode="auto">
          <a:xfrm>
            <a:off x="1857343" y="2786058"/>
            <a:ext cx="1357335"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smtClean="0">
                <a:solidFill>
                  <a:srgbClr val="00CCFF"/>
                </a:solidFill>
                <a:latin typeface="Cambria" pitchFamily="18" charset="0"/>
                <a:cs typeface="Times New Roman" pitchFamily="18" charset="0"/>
              </a:rPr>
              <a:t>Who</a:t>
            </a:r>
            <a:endParaRPr lang="en-CA" sz="4400" kern="0" dirty="0">
              <a:solidFill>
                <a:srgbClr val="00CCFF"/>
              </a:solidFill>
              <a:latin typeface="Cambria" pitchFamily="18" charset="0"/>
              <a:cs typeface="Times New Roman" pitchFamily="18" charset="0"/>
            </a:endParaRPr>
          </a:p>
        </p:txBody>
      </p:sp>
      <p:sp>
        <p:nvSpPr>
          <p:cNvPr id="27" name="Content Placeholder 2"/>
          <p:cNvSpPr txBox="1">
            <a:spLocks/>
          </p:cNvSpPr>
          <p:nvPr/>
        </p:nvSpPr>
        <p:spPr bwMode="auto">
          <a:xfrm>
            <a:off x="2156400" y="1428727"/>
            <a:ext cx="2071702" cy="584775"/>
          </a:xfrm>
          <a:prstGeom prst="rect">
            <a:avLst/>
          </a:prstGeom>
          <a:noFill/>
          <a:ln w="9525">
            <a:noFill/>
            <a:miter lim="800000"/>
            <a:headEnd/>
            <a:tailEnd/>
          </a:ln>
        </p:spPr>
        <p:txBody>
          <a:bodyPr wrap="square">
            <a:spAutoFit/>
          </a:bodyPr>
          <a:lstStyle/>
          <a:p>
            <a:pPr marL="742950" indent="-742950" eaLnBrk="0" hangingPunct="0">
              <a:spcBef>
                <a:spcPct val="20000"/>
              </a:spcBef>
              <a:defRPr/>
            </a:pPr>
            <a:r>
              <a:rPr lang="en-CA" sz="3200" kern="0" dirty="0" smtClean="0">
                <a:solidFill>
                  <a:srgbClr val="00CC00"/>
                </a:solidFill>
                <a:latin typeface="Cambria" pitchFamily="18" charset="0"/>
                <a:cs typeface="Times New Roman" pitchFamily="18" charset="0"/>
              </a:rPr>
              <a:t>   </a:t>
            </a:r>
            <a:r>
              <a:rPr lang="en-CA" sz="3200" kern="0" dirty="0" smtClean="0">
                <a:solidFill>
                  <a:srgbClr val="00CCFF"/>
                </a:solidFill>
                <a:latin typeface="Cambria" pitchFamily="18" charset="0"/>
                <a:cs typeface="Times New Roman" pitchFamily="18" charset="0"/>
              </a:rPr>
              <a:t>people </a:t>
            </a:r>
            <a:endParaRPr lang="en-CA" sz="3200" kern="0" dirty="0">
              <a:solidFill>
                <a:srgbClr val="00CCFF"/>
              </a:solidFill>
              <a:latin typeface="Cambria" pitchFamily="18" charset="0"/>
              <a:cs typeface="Times New Roman" pitchFamily="18" charset="0"/>
            </a:endParaRPr>
          </a:p>
        </p:txBody>
      </p:sp>
      <p:sp>
        <p:nvSpPr>
          <p:cNvPr id="31" name="Content Placeholder 2"/>
          <p:cNvSpPr txBox="1">
            <a:spLocks/>
          </p:cNvSpPr>
          <p:nvPr/>
        </p:nvSpPr>
        <p:spPr bwMode="auto">
          <a:xfrm>
            <a:off x="7429520" y="1857352"/>
            <a:ext cx="1714448" cy="584775"/>
          </a:xfrm>
          <a:prstGeom prst="rect">
            <a:avLst/>
          </a:prstGeom>
          <a:noFill/>
          <a:ln w="9525">
            <a:noFill/>
            <a:miter lim="800000"/>
            <a:headEnd/>
            <a:tailEnd/>
          </a:ln>
        </p:spPr>
        <p:txBody>
          <a:bodyPr wrap="square">
            <a:spAutoFit/>
          </a:bodyPr>
          <a:lstStyle/>
          <a:p>
            <a:pPr lvl="1" algn="ctr" eaLnBrk="0" hangingPunct="0">
              <a:spcBef>
                <a:spcPct val="20000"/>
              </a:spcBef>
              <a:defRPr/>
            </a:pPr>
            <a:r>
              <a:rPr lang="en-CA" sz="3200" kern="0" dirty="0" smtClean="0">
                <a:solidFill>
                  <a:srgbClr val="00CCFF"/>
                </a:solidFill>
                <a:latin typeface="Cambria" pitchFamily="18" charset="0"/>
                <a:cs typeface="Times New Roman" pitchFamily="18" charset="0"/>
              </a:rPr>
              <a:t>team</a:t>
            </a:r>
            <a:endParaRPr lang="en-CA" sz="3200" kern="0" dirty="0">
              <a:solidFill>
                <a:srgbClr val="00CCFF"/>
              </a:solidFill>
              <a:latin typeface="Cambria" pitchFamily="18" charset="0"/>
              <a:cs typeface="Times New Roman" pitchFamily="18" charset="0"/>
            </a:endParaRPr>
          </a:p>
        </p:txBody>
      </p:sp>
      <p:sp>
        <p:nvSpPr>
          <p:cNvPr id="34" name="Content Placeholder 2"/>
          <p:cNvSpPr txBox="1">
            <a:spLocks/>
          </p:cNvSpPr>
          <p:nvPr/>
        </p:nvSpPr>
        <p:spPr bwMode="auto">
          <a:xfrm>
            <a:off x="32400" y="4500540"/>
            <a:ext cx="928694" cy="461665"/>
          </a:xfrm>
          <a:prstGeom prst="rect">
            <a:avLst/>
          </a:prstGeom>
          <a:noFill/>
          <a:ln w="9525">
            <a:noFill/>
            <a:miter lim="800000"/>
            <a:headEnd/>
            <a:tailEnd/>
          </a:ln>
        </p:spPr>
        <p:txBody>
          <a:bodyPr wrap="square">
            <a:spAutoFit/>
          </a:bodyPr>
          <a:lstStyle/>
          <a:p>
            <a:pPr eaLnBrk="0" hangingPunct="0">
              <a:spcBef>
                <a:spcPct val="20000"/>
              </a:spcBef>
              <a:defRPr/>
            </a:pPr>
            <a:r>
              <a:rPr lang="en-CA" sz="2400" kern="0" dirty="0" smtClean="0">
                <a:solidFill>
                  <a:srgbClr val="00CCFF"/>
                </a:solidFill>
                <a:latin typeface="Cambria" pitchFamily="18" charset="0"/>
                <a:cs typeface="Times New Roman" pitchFamily="18" charset="0"/>
              </a:rPr>
              <a:t>Who</a:t>
            </a:r>
            <a:endParaRPr lang="en-CA" sz="2400" kern="0" dirty="0">
              <a:solidFill>
                <a:srgbClr val="00CCFF"/>
              </a:solidFill>
              <a:latin typeface="Cambria" pitchFamily="18" charset="0"/>
              <a:cs typeface="Times New Roman" pitchFamily="18" charset="0"/>
            </a:endParaRPr>
          </a:p>
        </p:txBody>
      </p:sp>
      <p:sp>
        <p:nvSpPr>
          <p:cNvPr id="35" name="Content Placeholder 2"/>
          <p:cNvSpPr txBox="1">
            <a:spLocks/>
          </p:cNvSpPr>
          <p:nvPr/>
        </p:nvSpPr>
        <p:spPr bwMode="auto">
          <a:xfrm>
            <a:off x="3571843" y="4143352"/>
            <a:ext cx="1428785" cy="584775"/>
          </a:xfrm>
          <a:prstGeom prst="rect">
            <a:avLst/>
          </a:prstGeom>
          <a:noFill/>
          <a:ln w="9525">
            <a:noFill/>
            <a:miter lim="800000"/>
            <a:headEnd/>
            <a:tailEnd/>
          </a:ln>
        </p:spPr>
        <p:txBody>
          <a:bodyPr wrap="square">
            <a:spAutoFit/>
          </a:bodyPr>
          <a:lstStyle/>
          <a:p>
            <a:pPr eaLnBrk="0" hangingPunct="0">
              <a:spcBef>
                <a:spcPct val="20000"/>
              </a:spcBef>
              <a:defRPr/>
            </a:pPr>
            <a:r>
              <a:rPr lang="en-CA" sz="3200" kern="0" dirty="0" smtClean="0">
                <a:solidFill>
                  <a:srgbClr val="8FBCED"/>
                </a:solidFill>
                <a:latin typeface="Cambria" pitchFamily="18" charset="0"/>
                <a:cs typeface="Times New Roman" pitchFamily="18" charset="0"/>
              </a:rPr>
              <a:t>  </a:t>
            </a:r>
            <a:r>
              <a:rPr lang="en-CA" sz="3200" kern="0" dirty="0" smtClean="0">
                <a:solidFill>
                  <a:srgbClr val="00CCFF"/>
                </a:solidFill>
                <a:latin typeface="Cambria" pitchFamily="18" charset="0"/>
                <a:cs typeface="Times New Roman" pitchFamily="18" charset="0"/>
              </a:rPr>
              <a:t>Who</a:t>
            </a:r>
            <a:endParaRPr lang="en-CA" sz="3200" kern="0" dirty="0">
              <a:solidFill>
                <a:srgbClr val="00CCFF"/>
              </a:solidFill>
              <a:latin typeface="Cambria" pitchFamily="18" charset="0"/>
              <a:cs typeface="Times New Roman" pitchFamily="18" charset="0"/>
            </a:endParaRPr>
          </a:p>
        </p:txBody>
      </p:sp>
      <p:sp>
        <p:nvSpPr>
          <p:cNvPr id="40" name="Content Placeholder 2"/>
          <p:cNvSpPr txBox="1">
            <a:spLocks/>
          </p:cNvSpPr>
          <p:nvPr/>
        </p:nvSpPr>
        <p:spPr bwMode="auto">
          <a:xfrm>
            <a:off x="428593" y="5500665"/>
            <a:ext cx="1214449" cy="642979"/>
          </a:xfrm>
          <a:prstGeom prst="rect">
            <a:avLst/>
          </a:prstGeom>
          <a:noFill/>
          <a:ln w="9525">
            <a:noFill/>
            <a:miter lim="800000"/>
            <a:headEnd/>
            <a:tailEnd/>
          </a:ln>
        </p:spPr>
        <p:txBody>
          <a:bodyPr/>
          <a:lstStyle/>
          <a:p>
            <a:pPr marL="742950" indent="-742950" eaLnBrk="0" hangingPunct="0">
              <a:spcBef>
                <a:spcPct val="20000"/>
              </a:spcBef>
              <a:defRPr/>
            </a:pPr>
            <a:r>
              <a:rPr lang="en-CA" sz="3200" kern="0" dirty="0" smtClean="0">
                <a:solidFill>
                  <a:srgbClr val="00CCFF"/>
                </a:solidFill>
                <a:latin typeface="Cambria" pitchFamily="18" charset="0"/>
                <a:cs typeface="Times New Roman" pitchFamily="18" charset="0"/>
              </a:rPr>
              <a:t>Who</a:t>
            </a:r>
            <a:endParaRPr lang="en-CA" sz="3200" kern="0" dirty="0">
              <a:solidFill>
                <a:srgbClr val="00CCFF"/>
              </a:solidFill>
              <a:latin typeface="Cambria" pitchFamily="18" charset="0"/>
              <a:cs typeface="Times New Roman" pitchFamily="18" charset="0"/>
            </a:endParaRPr>
          </a:p>
        </p:txBody>
      </p:sp>
      <p:sp>
        <p:nvSpPr>
          <p:cNvPr id="42" name="Content Placeholder 2"/>
          <p:cNvSpPr txBox="1">
            <a:spLocks/>
          </p:cNvSpPr>
          <p:nvPr/>
        </p:nvSpPr>
        <p:spPr bwMode="auto">
          <a:xfrm>
            <a:off x="5857884" y="714353"/>
            <a:ext cx="1214446" cy="571507"/>
          </a:xfrm>
          <a:prstGeom prst="rect">
            <a:avLst/>
          </a:prstGeom>
          <a:noFill/>
          <a:ln w="9525">
            <a:noFill/>
            <a:miter lim="800000"/>
            <a:headEnd/>
            <a:tailEnd/>
          </a:ln>
        </p:spPr>
        <p:txBody>
          <a:bodyPr/>
          <a:lstStyle/>
          <a:p>
            <a:pPr algn="ctr" eaLnBrk="0" hangingPunct="0">
              <a:spcBef>
                <a:spcPct val="20000"/>
              </a:spcBef>
              <a:defRPr/>
            </a:pPr>
            <a:r>
              <a:rPr lang="en-CA" sz="3200" kern="0" dirty="0" smtClean="0">
                <a:solidFill>
                  <a:srgbClr val="00CC00"/>
                </a:solidFill>
                <a:latin typeface="Cambria" pitchFamily="18" charset="0"/>
                <a:cs typeface="Times New Roman" pitchFamily="18" charset="0"/>
              </a:rPr>
              <a:t>  </a:t>
            </a:r>
            <a:r>
              <a:rPr lang="en-CA" sz="3200" kern="0" dirty="0" smtClean="0">
                <a:solidFill>
                  <a:srgbClr val="00CCFF"/>
                </a:solidFill>
                <a:latin typeface="Cambria" pitchFamily="18" charset="0"/>
                <a:cs typeface="Times New Roman" pitchFamily="18" charset="0"/>
              </a:rPr>
              <a:t>Who</a:t>
            </a:r>
            <a:endParaRPr lang="en-CA" sz="3200" kern="0" dirty="0">
              <a:solidFill>
                <a:srgbClr val="00CCFF"/>
              </a:solidFill>
              <a:latin typeface="Cambria" pitchFamily="18" charset="0"/>
              <a:cs typeface="Times New Roman" pitchFamily="18" charset="0"/>
            </a:endParaRPr>
          </a:p>
        </p:txBody>
      </p:sp>
      <p:sp>
        <p:nvSpPr>
          <p:cNvPr id="43" name="Content Placeholder 2"/>
          <p:cNvSpPr txBox="1">
            <a:spLocks/>
          </p:cNvSpPr>
          <p:nvPr/>
        </p:nvSpPr>
        <p:spPr bwMode="auto">
          <a:xfrm>
            <a:off x="2285984" y="2000227"/>
            <a:ext cx="1285884" cy="571517"/>
          </a:xfrm>
          <a:prstGeom prst="rect">
            <a:avLst/>
          </a:prstGeom>
          <a:noFill/>
          <a:ln w="9525">
            <a:noFill/>
            <a:miter lim="800000"/>
            <a:headEnd/>
            <a:tailEnd/>
          </a:ln>
        </p:spPr>
        <p:txBody>
          <a:bodyPr/>
          <a:lstStyle/>
          <a:p>
            <a:pPr algn="ctr" eaLnBrk="0" hangingPunct="0">
              <a:spcBef>
                <a:spcPct val="20000"/>
              </a:spcBef>
              <a:defRPr/>
            </a:pPr>
            <a:r>
              <a:rPr lang="en-CA" sz="2800" kern="0" dirty="0" smtClean="0">
                <a:solidFill>
                  <a:srgbClr val="00CCFF"/>
                </a:solidFill>
                <a:latin typeface="Cambria" pitchFamily="18" charset="0"/>
                <a:cs typeface="Times New Roman" pitchFamily="18" charset="0"/>
              </a:rPr>
              <a:t>team</a:t>
            </a:r>
            <a:endParaRPr lang="en-CA" sz="2800" kern="0" dirty="0">
              <a:solidFill>
                <a:srgbClr val="00CCFF"/>
              </a:solidFill>
              <a:latin typeface="Cambria" pitchFamily="18" charset="0"/>
              <a:cs typeface="Times New Roman" pitchFamily="18" charset="0"/>
            </a:endParaRPr>
          </a:p>
        </p:txBody>
      </p:sp>
      <p:grpSp>
        <p:nvGrpSpPr>
          <p:cNvPr id="57" name="Group 56"/>
          <p:cNvGrpSpPr/>
          <p:nvPr/>
        </p:nvGrpSpPr>
        <p:grpSpPr>
          <a:xfrm>
            <a:off x="142843" y="2000240"/>
            <a:ext cx="1500199" cy="1500198"/>
            <a:chOff x="7000891" y="2420937"/>
            <a:chExt cx="1500199" cy="1500198"/>
          </a:xfrm>
        </p:grpSpPr>
        <p:grpSp>
          <p:nvGrpSpPr>
            <p:cNvPr id="58" name="Group 11"/>
            <p:cNvGrpSpPr/>
            <p:nvPr/>
          </p:nvGrpSpPr>
          <p:grpSpPr>
            <a:xfrm>
              <a:off x="7215206" y="2420937"/>
              <a:ext cx="1036642" cy="1008063"/>
              <a:chOff x="6572264" y="1857364"/>
              <a:chExt cx="1036642" cy="1008063"/>
            </a:xfrm>
          </p:grpSpPr>
          <p:pic>
            <p:nvPicPr>
              <p:cNvPr id="60" name="Picture 28" descr="developerTransp"/>
              <p:cNvPicPr>
                <a:picLocks noChangeAspect="1" noChangeArrowheads="1"/>
              </p:cNvPicPr>
              <p:nvPr/>
            </p:nvPicPr>
            <p:blipFill>
              <a:blip r:embed="rId3" cstate="print"/>
              <a:srcRect/>
              <a:stretch>
                <a:fillRect/>
              </a:stretch>
            </p:blipFill>
            <p:spPr bwMode="auto">
              <a:xfrm>
                <a:off x="7215206" y="1857364"/>
                <a:ext cx="393700" cy="1008063"/>
              </a:xfrm>
              <a:prstGeom prst="rect">
                <a:avLst/>
              </a:prstGeom>
              <a:noFill/>
            </p:spPr>
          </p:pic>
          <p:pic>
            <p:nvPicPr>
              <p:cNvPr id="61" name="Picture 28" descr="developerTransp"/>
              <p:cNvPicPr>
                <a:picLocks noChangeAspect="1" noChangeArrowheads="1"/>
              </p:cNvPicPr>
              <p:nvPr/>
            </p:nvPicPr>
            <p:blipFill>
              <a:blip r:embed="rId3" cstate="print"/>
              <a:srcRect/>
              <a:stretch>
                <a:fillRect/>
              </a:stretch>
            </p:blipFill>
            <p:spPr bwMode="auto">
              <a:xfrm>
                <a:off x="6892944" y="1857364"/>
                <a:ext cx="393700" cy="1008063"/>
              </a:xfrm>
              <a:prstGeom prst="rect">
                <a:avLst/>
              </a:prstGeom>
              <a:noFill/>
            </p:spPr>
          </p:pic>
          <p:pic>
            <p:nvPicPr>
              <p:cNvPr id="62" name="Picture 28" descr="developerTransp"/>
              <p:cNvPicPr>
                <a:picLocks noChangeAspect="1" noChangeArrowheads="1"/>
              </p:cNvPicPr>
              <p:nvPr/>
            </p:nvPicPr>
            <p:blipFill>
              <a:blip r:embed="rId3" cstate="print"/>
              <a:srcRect/>
              <a:stretch>
                <a:fillRect/>
              </a:stretch>
            </p:blipFill>
            <p:spPr bwMode="auto">
              <a:xfrm>
                <a:off x="6572264" y="1857364"/>
                <a:ext cx="393700" cy="1008063"/>
              </a:xfrm>
              <a:prstGeom prst="rect">
                <a:avLst/>
              </a:prstGeom>
              <a:noFill/>
            </p:spPr>
          </p:pic>
        </p:grpSp>
        <p:sp>
          <p:nvSpPr>
            <p:cNvPr id="59" name="Content Placeholder 2"/>
            <p:cNvSpPr txBox="1">
              <a:spLocks/>
            </p:cNvSpPr>
            <p:nvPr/>
          </p:nvSpPr>
          <p:spPr bwMode="auto">
            <a:xfrm>
              <a:off x="7000891" y="3357562"/>
              <a:ext cx="1500199" cy="563573"/>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FF"/>
                  </a:solidFill>
                  <a:latin typeface="Cambria" pitchFamily="18" charset="0"/>
                  <a:cs typeface="Times New Roman" pitchFamily="18" charset="0"/>
                </a:rPr>
                <a:t>Team</a:t>
              </a:r>
              <a:endParaRPr lang="en-CA" sz="3600" b="1" kern="0" dirty="0">
                <a:solidFill>
                  <a:srgbClr val="00CCFF"/>
                </a:solidFill>
                <a:latin typeface="Cambria"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4.44444E-6 -3.33333E-6 L -0.58489 0.20718 " pathEditMode="relative" rAng="0" ptsTypes="AA">
                                      <p:cBhvr>
                                        <p:cTn id="26" dur="1000" fill="hold"/>
                                        <p:tgtEl>
                                          <p:spTgt spid="42"/>
                                        </p:tgtEl>
                                        <p:attrNameLst>
                                          <p:attrName>ppt_x</p:attrName>
                                          <p:attrName>ppt_y</p:attrName>
                                        </p:attrNameLst>
                                      </p:cBhvr>
                                      <p:rCtr x="-293" y="103"/>
                                    </p:animMotion>
                                  </p:childTnLst>
                                </p:cTn>
                              </p:par>
                              <p:par>
                                <p:cTn id="27" presetID="35" presetClass="path" presetSubtype="0" accel="50000" decel="50000" fill="hold" grpId="0" nodeType="withEffect">
                                  <p:stCondLst>
                                    <p:cond delay="0"/>
                                  </p:stCondLst>
                                  <p:childTnLst>
                                    <p:animMotion origin="layout" path="M 0 4.07407E-6 L -0.76858 0.09213 " pathEditMode="relative" rAng="0" ptsTypes="AA">
                                      <p:cBhvr>
                                        <p:cTn id="28" dur="1000" fill="hold"/>
                                        <p:tgtEl>
                                          <p:spTgt spid="31"/>
                                        </p:tgtEl>
                                        <p:attrNameLst>
                                          <p:attrName>ppt_x</p:attrName>
                                          <p:attrName>ppt_y</p:attrName>
                                        </p:attrNameLst>
                                      </p:cBhvr>
                                      <p:rCtr x="-384" y="46"/>
                                    </p:animMotion>
                                  </p:childTnLst>
                                </p:cTn>
                              </p:par>
                              <p:par>
                                <p:cTn id="29" presetID="63" presetClass="path" presetSubtype="0" accel="50000" decel="50000" fill="hold" grpId="0" nodeType="withEffect">
                                  <p:stCondLst>
                                    <p:cond delay="0"/>
                                  </p:stCondLst>
                                  <p:childTnLst>
                                    <p:animMotion origin="layout" path="M -2.5E-6 -3.33333E-6 L -0.19826 0.04074 " pathEditMode="relative" rAng="0" ptsTypes="AA">
                                      <p:cBhvr>
                                        <p:cTn id="30" dur="1000" fill="hold"/>
                                        <p:tgtEl>
                                          <p:spTgt spid="43"/>
                                        </p:tgtEl>
                                        <p:attrNameLst>
                                          <p:attrName>ppt_x</p:attrName>
                                          <p:attrName>ppt_y</p:attrName>
                                        </p:attrNameLst>
                                      </p:cBhvr>
                                      <p:rCtr x="-99" y="20"/>
                                    </p:animMotion>
                                  </p:childTnLst>
                                </p:cTn>
                              </p:par>
                              <p:par>
                                <p:cTn id="31" presetID="63" presetClass="path" presetSubtype="0" accel="50000" decel="50000" fill="hold" grpId="0" nodeType="withEffect">
                                  <p:stCondLst>
                                    <p:cond delay="0"/>
                                  </p:stCondLst>
                                  <p:childTnLst>
                                    <p:animMotion origin="layout" path="M 3.05556E-6 3.33333E-6 L -0.17882 -0.02153 " pathEditMode="relative" rAng="0" ptsTypes="AA">
                                      <p:cBhvr>
                                        <p:cTn id="32" dur="1000" fill="hold"/>
                                        <p:tgtEl>
                                          <p:spTgt spid="19"/>
                                        </p:tgtEl>
                                        <p:attrNameLst>
                                          <p:attrName>ppt_x</p:attrName>
                                          <p:attrName>ppt_y</p:attrName>
                                        </p:attrNameLst>
                                      </p:cBhvr>
                                      <p:rCtr x="-89" y="-11"/>
                                    </p:animMotion>
                                  </p:childTnLst>
                                </p:cTn>
                              </p:par>
                              <p:par>
                                <p:cTn id="33" presetID="63" presetClass="path" presetSubtype="0" accel="50000" decel="50000" fill="hold" grpId="0" nodeType="withEffect">
                                  <p:stCondLst>
                                    <p:cond delay="0"/>
                                  </p:stCondLst>
                                  <p:childTnLst>
                                    <p:animMotion origin="layout" path="M 1.66667E-6 4.07407E-6 L -0.24271 0.0706 " pathEditMode="relative" rAng="0" ptsTypes="AA">
                                      <p:cBhvr>
                                        <p:cTn id="34" dur="1000" fill="hold"/>
                                        <p:tgtEl>
                                          <p:spTgt spid="27"/>
                                        </p:tgtEl>
                                        <p:attrNameLst>
                                          <p:attrName>ppt_x</p:attrName>
                                          <p:attrName>ppt_y</p:attrName>
                                        </p:attrNameLst>
                                      </p:cBhvr>
                                      <p:rCtr x="-121" y="35"/>
                                    </p:animMotion>
                                  </p:childTnLst>
                                </p:cTn>
                              </p:par>
                              <p:par>
                                <p:cTn id="35" presetID="64" presetClass="path" presetSubtype="0" accel="50000" decel="50000" fill="hold" grpId="0" nodeType="withEffect">
                                  <p:stCondLst>
                                    <p:cond delay="0"/>
                                  </p:stCondLst>
                                  <p:childTnLst>
                                    <p:animMotion origin="layout" path="M 0 7.40741E-7 L -0.3467 -0.18866 " pathEditMode="relative" rAng="0" ptsTypes="AA">
                                      <p:cBhvr>
                                        <p:cTn id="36" dur="1000" fill="hold"/>
                                        <p:tgtEl>
                                          <p:spTgt spid="35"/>
                                        </p:tgtEl>
                                        <p:attrNameLst>
                                          <p:attrName>ppt_x</p:attrName>
                                          <p:attrName>ppt_y</p:attrName>
                                        </p:attrNameLst>
                                      </p:cBhvr>
                                      <p:rCtr x="-173" y="-94"/>
                                    </p:animMotion>
                                  </p:childTnLst>
                                </p:cTn>
                              </p:par>
                              <p:par>
                                <p:cTn id="37" presetID="56" presetClass="path" presetSubtype="0" accel="50000" decel="50000" fill="hold" grpId="0" nodeType="withEffect">
                                  <p:stCondLst>
                                    <p:cond delay="0"/>
                                  </p:stCondLst>
                                  <p:childTnLst>
                                    <p:animMotion origin="layout" path="M -4.44444E-6 -2.59259E-6 L 0.00087 -0.35926 " pathEditMode="relative" rAng="0" ptsTypes="AA">
                                      <p:cBhvr>
                                        <p:cTn id="38" dur="1000" fill="hold"/>
                                        <p:tgtEl>
                                          <p:spTgt spid="40"/>
                                        </p:tgtEl>
                                        <p:attrNameLst>
                                          <p:attrName>ppt_x</p:attrName>
                                          <p:attrName>ppt_y</p:attrName>
                                        </p:attrNameLst>
                                      </p:cBhvr>
                                      <p:rCtr x="0" y="-180"/>
                                    </p:animMotion>
                                  </p:childTnLst>
                                </p:cTn>
                              </p:par>
                              <p:par>
                                <p:cTn id="39" presetID="56" presetClass="path" presetSubtype="0" accel="50000" decel="50000" fill="hold" grpId="0" nodeType="withEffect">
                                  <p:stCondLst>
                                    <p:cond delay="0"/>
                                  </p:stCondLst>
                                  <p:childTnLst>
                                    <p:animMotion origin="layout" path="M 3.33333E-6 -4.81481E-6 L 0.01267 -0.21087 " pathEditMode="relative" rAng="0" ptsTypes="AA">
                                      <p:cBhvr>
                                        <p:cTn id="40" dur="1000" fill="hold"/>
                                        <p:tgtEl>
                                          <p:spTgt spid="34"/>
                                        </p:tgtEl>
                                        <p:attrNameLst>
                                          <p:attrName>ppt_x</p:attrName>
                                          <p:attrName>ppt_y</p:attrName>
                                        </p:attrNameLst>
                                      </p:cBhvr>
                                      <p:rCtr x="6" y="-106"/>
                                    </p:animMotion>
                                  </p:childTnLst>
                                </p:cTn>
                              </p:par>
                            </p:childTnLst>
                          </p:cTn>
                        </p:par>
                        <p:par>
                          <p:cTn id="41" fill="hold">
                            <p:stCondLst>
                              <p:cond delay="1000"/>
                            </p:stCondLst>
                            <p:childTnLst>
                              <p:par>
                                <p:cTn id="42" presetID="53" presetClass="entr" presetSubtype="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10" presetClass="exit" presetSubtype="0" fill="hold" grpId="1" nodeType="with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9" grpId="0"/>
      <p:bldP spid="19" grpId="1"/>
      <p:bldP spid="19" grpId="2"/>
      <p:bldP spid="27" grpId="0"/>
      <p:bldP spid="27" grpId="1"/>
      <p:bldP spid="27" grpId="2"/>
      <p:bldP spid="31" grpId="0"/>
      <p:bldP spid="31" grpId="1"/>
      <p:bldP spid="31" grpId="2"/>
      <p:bldP spid="34" grpId="0"/>
      <p:bldP spid="34" grpId="1"/>
      <p:bldP spid="34" grpId="2"/>
      <p:bldP spid="35" grpId="0"/>
      <p:bldP spid="35" grpId="1"/>
      <p:bldP spid="35" grpId="2"/>
      <p:bldP spid="40" grpId="0"/>
      <p:bldP spid="40" grpId="1"/>
      <p:bldP spid="40" grpId="2"/>
      <p:bldP spid="42" grpId="0"/>
      <p:bldP spid="42" grpId="1"/>
      <p:bldP spid="42" grpId="2"/>
      <p:bldP spid="43" grpId="0"/>
      <p:bldP spid="43" grpId="1"/>
      <p:bldP spid="4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42910" y="1571612"/>
            <a:ext cx="7500990" cy="2286005"/>
          </a:xfrm>
          <a:prstGeom prst="rect">
            <a:avLst/>
          </a:prstGeom>
          <a:noFill/>
          <a:ln w="9525">
            <a:noFill/>
            <a:miter lim="800000"/>
            <a:headEnd/>
            <a:tailEnd/>
          </a:ln>
        </p:spPr>
        <p:txBody>
          <a:bodyPr/>
          <a:lstStyle/>
          <a:p>
            <a:pPr marL="742950" indent="-742950" eaLnBrk="0" hangingPunct="0">
              <a:spcBef>
                <a:spcPct val="20000"/>
              </a:spcBef>
              <a:buFontTx/>
              <a:buAutoNum type="arabicPeriod"/>
              <a:defRPr/>
            </a:pPr>
            <a:r>
              <a:rPr lang="en-CA" sz="2800" kern="0" dirty="0">
                <a:solidFill>
                  <a:schemeClr val="bg1"/>
                </a:solidFill>
                <a:latin typeface="Cambria" pitchFamily="18" charset="0"/>
                <a:cs typeface="Times New Roman" pitchFamily="18" charset="0"/>
              </a:rPr>
              <a:t>Can developers use the model to </a:t>
            </a:r>
            <a:r>
              <a:rPr lang="en-CA" sz="2800" kern="0" dirty="0" smtClean="0">
                <a:solidFill>
                  <a:schemeClr val="bg1"/>
                </a:solidFill>
                <a:latin typeface="Cambria" pitchFamily="18" charset="0"/>
                <a:cs typeface="Times New Roman" pitchFamily="18" charset="0"/>
              </a:rPr>
              <a:t>answer the </a:t>
            </a:r>
            <a:r>
              <a:rPr lang="en-CA" sz="2800" kern="0" dirty="0">
                <a:solidFill>
                  <a:schemeClr val="bg1"/>
                </a:solidFill>
                <a:latin typeface="Cambria" pitchFamily="18" charset="0"/>
                <a:cs typeface="Times New Roman" pitchFamily="18" charset="0"/>
              </a:rPr>
              <a:t>questions</a:t>
            </a:r>
            <a:r>
              <a:rPr lang="en-CA" sz="2800" kern="0" dirty="0" smtClean="0">
                <a:solidFill>
                  <a:schemeClr val="bg1"/>
                </a:solidFill>
                <a:latin typeface="Cambria" pitchFamily="18" charset="0"/>
                <a:cs typeface="Times New Roman" pitchFamily="18" charset="0"/>
              </a:rPr>
              <a:t>?</a:t>
            </a:r>
          </a:p>
          <a:p>
            <a:pPr marL="742950" indent="-742950" eaLnBrk="0" hangingPunct="0">
              <a:spcBef>
                <a:spcPct val="20000"/>
              </a:spcBef>
              <a:buFontTx/>
              <a:buAutoNum type="arabicPeriod"/>
              <a:defRPr/>
            </a:pPr>
            <a:endParaRPr lang="en-CA" sz="1200" kern="0" dirty="0" smtClean="0">
              <a:solidFill>
                <a:schemeClr val="bg1"/>
              </a:solidFill>
              <a:latin typeface="Cambria" pitchFamily="18" charset="0"/>
              <a:cs typeface="Times New Roman" pitchFamily="18" charset="0"/>
            </a:endParaRPr>
          </a:p>
          <a:p>
            <a:pPr marL="742950" indent="-742950" eaLnBrk="0" hangingPunct="0">
              <a:spcBef>
                <a:spcPct val="20000"/>
              </a:spcBef>
              <a:buFontTx/>
              <a:buAutoNum type="arabicPeriod"/>
              <a:defRPr/>
            </a:pPr>
            <a:r>
              <a:rPr lang="en-CA" sz="2800" kern="0" dirty="0" smtClean="0">
                <a:solidFill>
                  <a:schemeClr val="bg1"/>
                </a:solidFill>
                <a:latin typeface="Cambria" pitchFamily="18" charset="0"/>
                <a:cs typeface="Times New Roman" pitchFamily="18" charset="0"/>
              </a:rPr>
              <a:t>Can developers use the model effectively without detailed understanding of the model?</a:t>
            </a:r>
            <a:endParaRPr lang="en-CA" sz="2800" kern="0" dirty="0">
              <a:solidFill>
                <a:schemeClr val="bg1"/>
              </a:solidFill>
              <a:latin typeface="Cambria" pitchFamily="18" charset="0"/>
              <a:cs typeface="Times New Roman" pitchFamily="18" charset="0"/>
            </a:endParaRPr>
          </a:p>
        </p:txBody>
      </p:sp>
      <p:sp>
        <p:nvSpPr>
          <p:cNvPr id="8" name="Content Placeholder 2"/>
          <p:cNvSpPr txBox="1">
            <a:spLocks/>
          </p:cNvSpPr>
          <p:nvPr/>
        </p:nvSpPr>
        <p:spPr bwMode="auto">
          <a:xfrm>
            <a:off x="1643042" y="4143380"/>
            <a:ext cx="6286544" cy="2428892"/>
          </a:xfrm>
          <a:prstGeom prst="rect">
            <a:avLst/>
          </a:prstGeom>
          <a:noFill/>
          <a:ln w="9525">
            <a:noFill/>
            <a:miter lim="800000"/>
            <a:headEnd/>
            <a:tailEnd/>
          </a:ln>
        </p:spPr>
        <p:txBody>
          <a:bodyPr/>
          <a:lstStyle/>
          <a:p>
            <a:pPr indent="-457200" eaLnBrk="0" hangingPunct="0">
              <a:spcBef>
                <a:spcPct val="20000"/>
              </a:spcBef>
              <a:buFont typeface="Arial" pitchFamily="34" charset="0"/>
              <a:buChar char="•"/>
              <a:defRPr/>
            </a:pPr>
            <a:r>
              <a:rPr lang="en-CA" sz="3200" kern="0" dirty="0" smtClean="0">
                <a:solidFill>
                  <a:srgbClr val="339933"/>
                </a:solidFill>
                <a:latin typeface="Cambria" pitchFamily="18" charset="0"/>
                <a:cs typeface="Times New Roman" pitchFamily="18" charset="0"/>
              </a:rPr>
              <a:t>94 % success rate</a:t>
            </a:r>
          </a:p>
          <a:p>
            <a:pPr indent="-457200" eaLnBrk="0" hangingPunct="0">
              <a:spcBef>
                <a:spcPct val="20000"/>
              </a:spcBef>
              <a:buFont typeface="Arial" pitchFamily="34" charset="0"/>
              <a:buChar char="•"/>
              <a:defRPr/>
            </a:pPr>
            <a:r>
              <a:rPr lang="en-CA" sz="3200" kern="0" dirty="0" smtClean="0">
                <a:solidFill>
                  <a:srgbClr val="339933"/>
                </a:solidFill>
                <a:latin typeface="Cambria" pitchFamily="18" charset="0"/>
                <a:cs typeface="Times New Roman" pitchFamily="18" charset="0"/>
              </a:rPr>
              <a:t>2.3 </a:t>
            </a:r>
            <a:r>
              <a:rPr lang="en-CA" sz="3200" kern="0" dirty="0" err="1" smtClean="0">
                <a:solidFill>
                  <a:srgbClr val="339933"/>
                </a:solidFill>
                <a:latin typeface="Cambria" pitchFamily="18" charset="0"/>
                <a:cs typeface="Times New Roman" pitchFamily="18" charset="0"/>
              </a:rPr>
              <a:t>mins</a:t>
            </a:r>
            <a:r>
              <a:rPr lang="en-CA" sz="3200" kern="0" dirty="0" smtClean="0">
                <a:solidFill>
                  <a:srgbClr val="339933"/>
                </a:solidFill>
                <a:latin typeface="Cambria" pitchFamily="18" charset="0"/>
                <a:cs typeface="Times New Roman" pitchFamily="18" charset="0"/>
              </a:rPr>
              <a:t> mean time</a:t>
            </a:r>
          </a:p>
          <a:p>
            <a:pPr indent="-457200" eaLnBrk="0" hangingPunct="0">
              <a:spcBef>
                <a:spcPct val="20000"/>
              </a:spcBef>
              <a:buFont typeface="Arial" pitchFamily="34" charset="0"/>
              <a:buChar char="•"/>
              <a:defRPr/>
            </a:pPr>
            <a:r>
              <a:rPr lang="en-CA" sz="3200" kern="0" dirty="0" smtClean="0">
                <a:solidFill>
                  <a:srgbClr val="339933"/>
                </a:solidFill>
                <a:latin typeface="Cambria" pitchFamily="18" charset="0"/>
                <a:cs typeface="Times New Roman" pitchFamily="18" charset="0"/>
              </a:rPr>
              <a:t>10 – 15 </a:t>
            </a:r>
            <a:r>
              <a:rPr lang="en-CA" sz="3200" kern="0" dirty="0" err="1" smtClean="0">
                <a:solidFill>
                  <a:srgbClr val="339933"/>
                </a:solidFill>
                <a:latin typeface="Cambria" pitchFamily="18" charset="0"/>
                <a:cs typeface="Times New Roman" pitchFamily="18" charset="0"/>
              </a:rPr>
              <a:t>mins</a:t>
            </a:r>
            <a:r>
              <a:rPr lang="en-CA" sz="3200" kern="0" dirty="0" smtClean="0">
                <a:solidFill>
                  <a:srgbClr val="339933"/>
                </a:solidFill>
                <a:latin typeface="Cambria" pitchFamily="18" charset="0"/>
                <a:cs typeface="Times New Roman" pitchFamily="18" charset="0"/>
              </a:rPr>
              <a:t> training</a:t>
            </a:r>
          </a:p>
          <a:p>
            <a:pPr indent="-457200" eaLnBrk="0" hangingPunct="0">
              <a:spcBef>
                <a:spcPct val="20000"/>
              </a:spcBef>
              <a:buFont typeface="Arial" pitchFamily="34" charset="0"/>
              <a:buChar char="•"/>
              <a:defRPr/>
            </a:pPr>
            <a:r>
              <a:rPr lang="en-CA" sz="3200" kern="0" dirty="0" smtClean="0">
                <a:solidFill>
                  <a:srgbClr val="339933"/>
                </a:solidFill>
                <a:latin typeface="Cambria" pitchFamily="18" charset="0"/>
                <a:cs typeface="Times New Roman" pitchFamily="18" charset="0"/>
              </a:rPr>
              <a:t>hint given in only 9 cases (6%)</a:t>
            </a:r>
          </a:p>
          <a:p>
            <a:pPr marL="742950" indent="-742950" eaLnBrk="0" hangingPunct="0">
              <a:spcBef>
                <a:spcPct val="20000"/>
              </a:spcBef>
              <a:defRPr/>
            </a:pPr>
            <a:endParaRPr lang="en-CA" sz="3200" kern="0" dirty="0">
              <a:solidFill>
                <a:srgbClr val="00CC00"/>
              </a:solidFill>
              <a:latin typeface="Cambria" pitchFamily="18" charset="0"/>
              <a:cs typeface="Times New Roman" pitchFamily="18" charset="0"/>
            </a:endParaRPr>
          </a:p>
        </p:txBody>
      </p:sp>
      <p:sp>
        <p:nvSpPr>
          <p:cNvPr id="34820" name="Title 1"/>
          <p:cNvSpPr>
            <a:spLocks noGrp="1"/>
          </p:cNvSpPr>
          <p:nvPr>
            <p:ph type="title"/>
          </p:nvPr>
        </p:nvSpPr>
        <p:spPr>
          <a:noFill/>
        </p:spPr>
        <p:txBody>
          <a:bodyPr/>
          <a:lstStyle/>
          <a:p>
            <a:r>
              <a:rPr lang="en-CA" dirty="0" smtClean="0"/>
              <a:t>Evaluation – Results </a:t>
            </a:r>
          </a:p>
        </p:txBody>
      </p:sp>
      <p:grpSp>
        <p:nvGrpSpPr>
          <p:cNvPr id="13" name="Group 12"/>
          <p:cNvGrpSpPr/>
          <p:nvPr/>
        </p:nvGrpSpPr>
        <p:grpSpPr>
          <a:xfrm>
            <a:off x="7358082" y="1285860"/>
            <a:ext cx="1428760" cy="2714644"/>
            <a:chOff x="7358082" y="1142984"/>
            <a:chExt cx="1428760" cy="2714644"/>
          </a:xfrm>
        </p:grpSpPr>
        <p:sp>
          <p:nvSpPr>
            <p:cNvPr id="11" name="Content Placeholder 2"/>
            <p:cNvSpPr txBox="1">
              <a:spLocks/>
            </p:cNvSpPr>
            <p:nvPr/>
          </p:nvSpPr>
          <p:spPr bwMode="auto">
            <a:xfrm>
              <a:off x="7358082" y="1142984"/>
              <a:ext cx="1428760" cy="1357322"/>
            </a:xfrm>
            <a:prstGeom prst="rect">
              <a:avLst/>
            </a:prstGeom>
            <a:noFill/>
            <a:ln w="9525">
              <a:noFill/>
              <a:miter lim="800000"/>
              <a:headEnd/>
              <a:tailEnd/>
            </a:ln>
          </p:spPr>
          <p:txBody>
            <a:bodyPr/>
            <a:lstStyle/>
            <a:p>
              <a:pPr indent="-457200" eaLnBrk="0" hangingPunct="0">
                <a:spcBef>
                  <a:spcPct val="20000"/>
                </a:spcBef>
                <a:defRPr/>
              </a:pPr>
              <a:r>
                <a:rPr lang="en-CA" sz="8800" b="1" kern="0" dirty="0" smtClean="0">
                  <a:solidFill>
                    <a:srgbClr val="339933"/>
                  </a:solidFill>
                  <a:latin typeface="Bookshelf Symbol 7" pitchFamily="2" charset="2"/>
                  <a:cs typeface="Times New Roman" pitchFamily="18" charset="0"/>
                </a:rPr>
                <a:t>p</a:t>
              </a:r>
              <a:endParaRPr lang="en-CA" sz="8800" b="1" kern="0" dirty="0">
                <a:solidFill>
                  <a:srgbClr val="339933"/>
                </a:solidFill>
                <a:latin typeface="Cambria" pitchFamily="18" charset="0"/>
                <a:cs typeface="Times New Roman" pitchFamily="18" charset="0"/>
              </a:endParaRPr>
            </a:p>
          </p:txBody>
        </p:sp>
        <p:sp>
          <p:nvSpPr>
            <p:cNvPr id="12" name="Content Placeholder 2"/>
            <p:cNvSpPr txBox="1">
              <a:spLocks/>
            </p:cNvSpPr>
            <p:nvPr/>
          </p:nvSpPr>
          <p:spPr bwMode="auto">
            <a:xfrm>
              <a:off x="7358082" y="2500306"/>
              <a:ext cx="1428760" cy="1357322"/>
            </a:xfrm>
            <a:prstGeom prst="rect">
              <a:avLst/>
            </a:prstGeom>
            <a:noFill/>
            <a:ln w="9525">
              <a:noFill/>
              <a:miter lim="800000"/>
              <a:headEnd/>
              <a:tailEnd/>
            </a:ln>
          </p:spPr>
          <p:txBody>
            <a:bodyPr/>
            <a:lstStyle/>
            <a:p>
              <a:pPr indent="-457200" eaLnBrk="0" hangingPunct="0">
                <a:spcBef>
                  <a:spcPct val="20000"/>
                </a:spcBef>
                <a:defRPr/>
              </a:pPr>
              <a:r>
                <a:rPr lang="en-CA" sz="8800" b="1" kern="0" dirty="0" smtClean="0">
                  <a:solidFill>
                    <a:srgbClr val="339933"/>
                  </a:solidFill>
                  <a:latin typeface="Bookshelf Symbol 7" pitchFamily="2" charset="2"/>
                  <a:cs typeface="Times New Roman" pitchFamily="18" charset="0"/>
                </a:rPr>
                <a:t>p</a:t>
              </a:r>
              <a:endParaRPr lang="en-CA" sz="8800" b="1" kern="0" dirty="0">
                <a:solidFill>
                  <a:srgbClr val="339933"/>
                </a:solidFill>
                <a:latin typeface="Cambria"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6186502" cy="685791"/>
          </a:xfrm>
        </p:spPr>
        <p:txBody>
          <a:bodyPr/>
          <a:lstStyle/>
          <a:p>
            <a:pPr>
              <a:buNone/>
            </a:pPr>
            <a:r>
              <a:rPr lang="en-CA" dirty="0" smtClean="0"/>
              <a:t>	Easy to use</a:t>
            </a:r>
            <a:endParaRPr lang="en-CA" dirty="0"/>
          </a:p>
        </p:txBody>
      </p:sp>
      <p:sp>
        <p:nvSpPr>
          <p:cNvPr id="4" name="Title 1"/>
          <p:cNvSpPr>
            <a:spLocks noGrp="1"/>
          </p:cNvSpPr>
          <p:nvPr>
            <p:ph type="title"/>
          </p:nvPr>
        </p:nvSpPr>
        <p:spPr>
          <a:xfrm>
            <a:off x="457200" y="274638"/>
            <a:ext cx="8229600" cy="1143000"/>
          </a:xfrm>
          <a:noFill/>
        </p:spPr>
        <p:txBody>
          <a:bodyPr/>
          <a:lstStyle/>
          <a:p>
            <a:r>
              <a:rPr lang="en-CA" dirty="0" smtClean="0"/>
              <a:t>Evaluation – User Comments</a:t>
            </a:r>
            <a:endParaRPr lang="en-CA" dirty="0"/>
          </a:p>
        </p:txBody>
      </p:sp>
      <p:sp>
        <p:nvSpPr>
          <p:cNvPr id="5" name="Content Placeholder 2"/>
          <p:cNvSpPr txBox="1">
            <a:spLocks/>
          </p:cNvSpPr>
          <p:nvPr/>
        </p:nvSpPr>
        <p:spPr bwMode="auto">
          <a:xfrm>
            <a:off x="1428728" y="2214554"/>
            <a:ext cx="6357982" cy="85725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“I throw everything in and reorder it [...] and see if it seems reasonable.”</a:t>
            </a:r>
            <a:endParaRPr lang="en-CA" sz="2400" kern="0" dirty="0">
              <a:solidFill>
                <a:srgbClr val="ABBBEF"/>
              </a:solidFill>
              <a:latin typeface="Cambria" pitchFamily="18" charset="0"/>
              <a:cs typeface="Times New Roman" pitchFamily="18" charset="0"/>
            </a:endParaRPr>
          </a:p>
        </p:txBody>
      </p:sp>
      <p:sp>
        <p:nvSpPr>
          <p:cNvPr id="6" name="Content Placeholder 2"/>
          <p:cNvSpPr txBox="1">
            <a:spLocks/>
          </p:cNvSpPr>
          <p:nvPr/>
        </p:nvSpPr>
        <p:spPr bwMode="auto">
          <a:xfrm>
            <a:off x="457200" y="3529027"/>
            <a:ext cx="8258204" cy="685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CA" sz="3200" b="0" i="0" u="none" strike="noStrike" kern="0" cap="none" spc="0" normalizeH="0" baseline="0" noProof="0" dirty="0" smtClean="0">
                <a:ln>
                  <a:noFill/>
                </a:ln>
                <a:solidFill>
                  <a:schemeClr val="bg1"/>
                </a:solidFill>
                <a:effectLst/>
                <a:uLnTx/>
                <a:uFillTx/>
                <a:latin typeface="Cambria" pitchFamily="18" charset="0"/>
                <a:ea typeface="+mn-ea"/>
                <a:cs typeface="+mn-cs"/>
              </a:rPr>
              <a:t>	Answers multi-domain questions</a:t>
            </a:r>
            <a:endParaRPr kumimoji="0" lang="en-CA" sz="3200" b="0" i="0" u="none" strike="noStrike" kern="0" cap="none" spc="0" normalizeH="0" baseline="0" noProof="0" dirty="0">
              <a:ln>
                <a:noFill/>
              </a:ln>
              <a:solidFill>
                <a:schemeClr val="bg1"/>
              </a:solidFill>
              <a:effectLst/>
              <a:uLnTx/>
              <a:uFillTx/>
              <a:latin typeface="Cambria" pitchFamily="18" charset="0"/>
              <a:ea typeface="+mn-ea"/>
              <a:cs typeface="+mn-cs"/>
            </a:endParaRPr>
          </a:p>
        </p:txBody>
      </p:sp>
      <p:sp>
        <p:nvSpPr>
          <p:cNvPr id="7" name="Content Placeholder 2"/>
          <p:cNvSpPr txBox="1">
            <a:spLocks/>
          </p:cNvSpPr>
          <p:nvPr/>
        </p:nvSpPr>
        <p:spPr bwMode="auto">
          <a:xfrm>
            <a:off x="1428728" y="4286256"/>
            <a:ext cx="6643734" cy="121444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“for this type of thing I never really thought of trying to solve these problems [...], I try and find some obscure way [instead]?”</a:t>
            </a:r>
            <a:endParaRPr lang="en-CA" sz="2400" kern="0" dirty="0">
              <a:solidFill>
                <a:srgbClr val="ABBBEF"/>
              </a:solidFill>
              <a:latin typeface="Cambria" pitchFamily="18" charset="0"/>
              <a:cs typeface="Times New Roman" pitchFamily="18" charset="0"/>
            </a:endParaRPr>
          </a:p>
        </p:txBody>
      </p:sp>
      <p:sp>
        <p:nvSpPr>
          <p:cNvPr id="8" name="Content Placeholder 2"/>
          <p:cNvSpPr txBox="1">
            <a:spLocks/>
          </p:cNvSpPr>
          <p:nvPr/>
        </p:nvSpPr>
        <p:spPr bwMode="auto">
          <a:xfrm>
            <a:off x="1428728" y="5715016"/>
            <a:ext cx="6357982" cy="85725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“it is answering questions that I don’t think we can answer right now”</a:t>
            </a:r>
            <a:endParaRPr lang="en-CA" sz="2400" kern="0" dirty="0">
              <a:solidFill>
                <a:srgbClr val="ABBBEF"/>
              </a:solidFill>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10"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6186502" cy="685791"/>
          </a:xfrm>
        </p:spPr>
        <p:txBody>
          <a:bodyPr/>
          <a:lstStyle/>
          <a:p>
            <a:pPr>
              <a:buNone/>
            </a:pPr>
            <a:r>
              <a:rPr lang="en-CA" dirty="0" smtClean="0"/>
              <a:t>	Understanding links takes time</a:t>
            </a:r>
            <a:endParaRPr lang="en-CA" dirty="0"/>
          </a:p>
        </p:txBody>
      </p:sp>
      <p:sp>
        <p:nvSpPr>
          <p:cNvPr id="4" name="Title 1"/>
          <p:cNvSpPr>
            <a:spLocks noGrp="1"/>
          </p:cNvSpPr>
          <p:nvPr>
            <p:ph type="title"/>
          </p:nvPr>
        </p:nvSpPr>
        <p:spPr>
          <a:xfrm>
            <a:off x="457200" y="274638"/>
            <a:ext cx="8229600" cy="1143000"/>
          </a:xfrm>
          <a:noFill/>
        </p:spPr>
        <p:txBody>
          <a:bodyPr/>
          <a:lstStyle/>
          <a:p>
            <a:r>
              <a:rPr lang="en-CA" dirty="0" smtClean="0"/>
              <a:t>Evaluation – User Comments</a:t>
            </a:r>
            <a:endParaRPr lang="en-CA" dirty="0"/>
          </a:p>
        </p:txBody>
      </p:sp>
      <p:sp>
        <p:nvSpPr>
          <p:cNvPr id="5" name="Content Placeholder 2"/>
          <p:cNvSpPr txBox="1">
            <a:spLocks/>
          </p:cNvSpPr>
          <p:nvPr/>
        </p:nvSpPr>
        <p:spPr bwMode="auto">
          <a:xfrm>
            <a:off x="1428728" y="2214554"/>
            <a:ext cx="6357982" cy="85725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“lot of trial and error”, but </a:t>
            </a:r>
          </a:p>
          <a:p>
            <a:pPr algn="ctr" eaLnBrk="0" hangingPunct="0">
              <a:spcBef>
                <a:spcPct val="20000"/>
              </a:spcBef>
              <a:defRPr/>
            </a:pPr>
            <a:r>
              <a:rPr lang="en-CA" sz="2400" kern="0" dirty="0" smtClean="0">
                <a:solidFill>
                  <a:srgbClr val="ABBBEF"/>
                </a:solidFill>
                <a:latin typeface="Cambria" pitchFamily="18" charset="0"/>
                <a:cs typeface="Times New Roman" pitchFamily="18" charset="0"/>
              </a:rPr>
              <a:t>“made sense in the end”</a:t>
            </a:r>
            <a:endParaRPr lang="en-CA" sz="2400" kern="0" dirty="0">
              <a:solidFill>
                <a:srgbClr val="ABBBEF"/>
              </a:solidFill>
              <a:latin typeface="Cambria" pitchFamily="18" charset="0"/>
              <a:cs typeface="Times New Roman" pitchFamily="18" charset="0"/>
            </a:endParaRPr>
          </a:p>
        </p:txBody>
      </p:sp>
      <p:sp>
        <p:nvSpPr>
          <p:cNvPr id="6" name="Content Placeholder 2"/>
          <p:cNvSpPr txBox="1">
            <a:spLocks/>
          </p:cNvSpPr>
          <p:nvPr/>
        </p:nvSpPr>
        <p:spPr bwMode="auto">
          <a:xfrm>
            <a:off x="457200" y="3529027"/>
            <a:ext cx="8258204" cy="685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CA" sz="3200" b="0" i="0" u="none" strike="noStrike" kern="0" cap="none" spc="0" normalizeH="0" baseline="0" noProof="0" dirty="0" smtClean="0">
                <a:ln>
                  <a:noFill/>
                </a:ln>
                <a:solidFill>
                  <a:schemeClr val="bg1"/>
                </a:solidFill>
                <a:effectLst/>
                <a:uLnTx/>
                <a:uFillTx/>
                <a:latin typeface="Cambria" pitchFamily="18" charset="0"/>
                <a:ea typeface="+mn-ea"/>
                <a:cs typeface="+mn-cs"/>
              </a:rPr>
              <a:t>	Participants liked the tool</a:t>
            </a:r>
            <a:endParaRPr kumimoji="0" lang="en-CA" sz="3200" b="0" i="0" u="none" strike="noStrike" kern="0" cap="none" spc="0" normalizeH="0" baseline="0" noProof="0" dirty="0">
              <a:ln>
                <a:noFill/>
              </a:ln>
              <a:solidFill>
                <a:schemeClr val="bg1"/>
              </a:solidFill>
              <a:effectLst/>
              <a:uLnTx/>
              <a:uFillTx/>
              <a:latin typeface="Cambria" pitchFamily="18" charset="0"/>
              <a:ea typeface="+mn-ea"/>
              <a:cs typeface="+mn-cs"/>
            </a:endParaRPr>
          </a:p>
        </p:txBody>
      </p:sp>
      <p:sp>
        <p:nvSpPr>
          <p:cNvPr id="7" name="Content Placeholder 2"/>
          <p:cNvSpPr txBox="1">
            <a:spLocks/>
          </p:cNvSpPr>
          <p:nvPr/>
        </p:nvSpPr>
        <p:spPr bwMode="auto">
          <a:xfrm>
            <a:off x="1571604" y="4286256"/>
            <a:ext cx="2857520"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“pretty nifty” </a:t>
            </a:r>
            <a:endParaRPr lang="en-CA" sz="2400" kern="0" dirty="0">
              <a:solidFill>
                <a:srgbClr val="ABBBEF"/>
              </a:solidFill>
              <a:latin typeface="Cambria" pitchFamily="18" charset="0"/>
              <a:cs typeface="Times New Roman" pitchFamily="18" charset="0"/>
            </a:endParaRPr>
          </a:p>
        </p:txBody>
      </p:sp>
      <p:sp>
        <p:nvSpPr>
          <p:cNvPr id="9" name="Content Placeholder 2"/>
          <p:cNvSpPr txBox="1">
            <a:spLocks/>
          </p:cNvSpPr>
          <p:nvPr/>
        </p:nvSpPr>
        <p:spPr bwMode="auto">
          <a:xfrm>
            <a:off x="1500166" y="5429264"/>
            <a:ext cx="2857520"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“pretty cool”</a:t>
            </a:r>
            <a:endParaRPr lang="en-CA" sz="2400" kern="0" dirty="0">
              <a:solidFill>
                <a:srgbClr val="ABBBEF"/>
              </a:solidFill>
              <a:latin typeface="Cambria" pitchFamily="18" charset="0"/>
              <a:cs typeface="Times New Roman" pitchFamily="18" charset="0"/>
            </a:endParaRPr>
          </a:p>
        </p:txBody>
      </p:sp>
      <p:sp>
        <p:nvSpPr>
          <p:cNvPr id="10" name="Content Placeholder 2"/>
          <p:cNvSpPr txBox="1">
            <a:spLocks/>
          </p:cNvSpPr>
          <p:nvPr/>
        </p:nvSpPr>
        <p:spPr bwMode="auto">
          <a:xfrm>
            <a:off x="4643438" y="4214818"/>
            <a:ext cx="2857520"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“cool”</a:t>
            </a:r>
            <a:endParaRPr lang="en-CA" sz="2400" kern="0" dirty="0">
              <a:solidFill>
                <a:srgbClr val="ABBBEF"/>
              </a:solidFill>
              <a:latin typeface="Cambria" pitchFamily="18" charset="0"/>
              <a:cs typeface="Times New Roman" pitchFamily="18" charset="0"/>
            </a:endParaRPr>
          </a:p>
        </p:txBody>
      </p:sp>
      <p:sp>
        <p:nvSpPr>
          <p:cNvPr id="11" name="Content Placeholder 2"/>
          <p:cNvSpPr txBox="1">
            <a:spLocks/>
          </p:cNvSpPr>
          <p:nvPr/>
        </p:nvSpPr>
        <p:spPr bwMode="auto">
          <a:xfrm>
            <a:off x="214282" y="4786322"/>
            <a:ext cx="2857520"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“neat tool”</a:t>
            </a:r>
            <a:endParaRPr lang="en-CA" sz="2400" kern="0" dirty="0">
              <a:solidFill>
                <a:srgbClr val="ABBBEF"/>
              </a:solidFill>
              <a:latin typeface="Cambria" pitchFamily="18" charset="0"/>
              <a:cs typeface="Times New Roman" pitchFamily="18" charset="0"/>
            </a:endParaRPr>
          </a:p>
        </p:txBody>
      </p:sp>
      <p:sp>
        <p:nvSpPr>
          <p:cNvPr id="12" name="Content Placeholder 2"/>
          <p:cNvSpPr txBox="1">
            <a:spLocks/>
          </p:cNvSpPr>
          <p:nvPr/>
        </p:nvSpPr>
        <p:spPr bwMode="auto">
          <a:xfrm>
            <a:off x="5429256" y="5072074"/>
            <a:ext cx="3286148"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“definitely useful”</a:t>
            </a:r>
            <a:endParaRPr lang="en-CA" sz="2400" kern="0" dirty="0">
              <a:solidFill>
                <a:srgbClr val="ABBBEF"/>
              </a:solidFill>
              <a:latin typeface="Cambria" pitchFamily="18" charset="0"/>
              <a:cs typeface="Times New Roman" pitchFamily="18" charset="0"/>
            </a:endParaRPr>
          </a:p>
        </p:txBody>
      </p:sp>
      <p:sp>
        <p:nvSpPr>
          <p:cNvPr id="13" name="Content Placeholder 2"/>
          <p:cNvSpPr txBox="1">
            <a:spLocks/>
          </p:cNvSpPr>
          <p:nvPr/>
        </p:nvSpPr>
        <p:spPr bwMode="auto">
          <a:xfrm>
            <a:off x="4714876" y="5786454"/>
            <a:ext cx="3286148"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“really </a:t>
            </a:r>
            <a:r>
              <a:rPr lang="en-CA" sz="2400" kern="0" dirty="0" err="1" smtClean="0">
                <a:solidFill>
                  <a:srgbClr val="ABBBEF"/>
                </a:solidFill>
                <a:latin typeface="Cambria" pitchFamily="18" charset="0"/>
                <a:cs typeface="Times New Roman" pitchFamily="18" charset="0"/>
              </a:rPr>
              <a:t>really</a:t>
            </a:r>
            <a:r>
              <a:rPr lang="en-CA" sz="2400" kern="0" dirty="0" smtClean="0">
                <a:solidFill>
                  <a:srgbClr val="ABBBEF"/>
                </a:solidFill>
                <a:latin typeface="Cambria" pitchFamily="18" charset="0"/>
                <a:cs typeface="Times New Roman" pitchFamily="18" charset="0"/>
              </a:rPr>
              <a:t> cool”</a:t>
            </a:r>
            <a:endParaRPr lang="en-CA" sz="2400" kern="0" dirty="0">
              <a:solidFill>
                <a:srgbClr val="ABBBEF"/>
              </a:solidFill>
              <a:latin typeface="Cambria" pitchFamily="18" charset="0"/>
              <a:cs typeface="Times New Roman" pitchFamily="18" charset="0"/>
            </a:endParaRPr>
          </a:p>
        </p:txBody>
      </p:sp>
      <p:sp>
        <p:nvSpPr>
          <p:cNvPr id="14" name="Content Placeholder 2"/>
          <p:cNvSpPr txBox="1">
            <a:spLocks/>
          </p:cNvSpPr>
          <p:nvPr/>
        </p:nvSpPr>
        <p:spPr bwMode="auto">
          <a:xfrm>
            <a:off x="2786050" y="4929198"/>
            <a:ext cx="2857520" cy="500066"/>
          </a:xfrm>
          <a:prstGeom prst="rect">
            <a:avLst/>
          </a:prstGeom>
          <a:noFill/>
          <a:ln w="9525">
            <a:noFill/>
            <a:miter lim="800000"/>
            <a:headEnd/>
            <a:tailEnd/>
          </a:ln>
        </p:spPr>
        <p:txBody>
          <a:bodyPr/>
          <a:lstStyle/>
          <a:p>
            <a:pPr algn="ctr" eaLnBrk="0" hangingPunct="0">
              <a:spcBef>
                <a:spcPct val="20000"/>
              </a:spcBef>
              <a:defRPr/>
            </a:pPr>
            <a:r>
              <a:rPr lang="en-CA" sz="2400" kern="0" dirty="0" smtClean="0">
                <a:solidFill>
                  <a:srgbClr val="ABBBEF"/>
                </a:solidFill>
                <a:latin typeface="Cambria" pitchFamily="18" charset="0"/>
                <a:cs typeface="Times New Roman" pitchFamily="18" charset="0"/>
              </a:rPr>
              <a:t>“well done”</a:t>
            </a:r>
            <a:endParaRPr lang="en-CA" sz="2400" kern="0" dirty="0">
              <a:solidFill>
                <a:srgbClr val="ABBBEF"/>
              </a:solidFill>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500"/>
                            </p:stCondLst>
                            <p:childTnLst>
                              <p:par>
                                <p:cTn id="22" presetID="10"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0"/>
                            </p:stCondLst>
                            <p:childTnLst>
                              <p:par>
                                <p:cTn id="26" presetID="10" presetClass="entr" presetSubtype="0"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7000"/>
                            </p:stCondLst>
                            <p:childTnLst>
                              <p:par>
                                <p:cTn id="34" presetID="10" presetClass="entr" presetSubtype="0" fill="hold" grpId="0" nodeType="after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8500"/>
                            </p:stCondLst>
                            <p:childTnLst>
                              <p:par>
                                <p:cTn id="38" presetID="10" presetClass="entr" presetSubtype="0" fill="hold" grpId="0" nodeType="afterEffect">
                                  <p:stCondLst>
                                    <p:cond delay="1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Evaluation – Threats </a:t>
            </a:r>
            <a:endParaRPr lang="en-CA" dirty="0"/>
          </a:p>
        </p:txBody>
      </p:sp>
      <p:sp>
        <p:nvSpPr>
          <p:cNvPr id="3" name="Content Placeholder 2"/>
          <p:cNvSpPr>
            <a:spLocks noGrp="1"/>
          </p:cNvSpPr>
          <p:nvPr>
            <p:ph idx="1"/>
          </p:nvPr>
        </p:nvSpPr>
        <p:spPr>
          <a:xfrm>
            <a:off x="785786" y="2285992"/>
            <a:ext cx="7929618" cy="3714776"/>
          </a:xfrm>
        </p:spPr>
        <p:txBody>
          <a:bodyPr/>
          <a:lstStyle/>
          <a:p>
            <a:pPr>
              <a:buNone/>
            </a:pPr>
            <a:r>
              <a:rPr lang="en-CA" dirty="0" smtClean="0"/>
              <a:t>Predefined information fragments</a:t>
            </a:r>
          </a:p>
          <a:p>
            <a:endParaRPr lang="en-CA" dirty="0" smtClean="0"/>
          </a:p>
          <a:p>
            <a:pPr>
              <a:buNone/>
            </a:pPr>
            <a:r>
              <a:rPr lang="en-CA" dirty="0" smtClean="0"/>
              <a:t>8 questions may not be representative</a:t>
            </a:r>
          </a:p>
          <a:p>
            <a:pPr>
              <a:buNone/>
            </a:pPr>
            <a:endParaRPr lang="en-CA" dirty="0" smtClean="0"/>
          </a:p>
          <a:p>
            <a:pPr>
              <a:buNone/>
            </a:pPr>
            <a:r>
              <a:rPr lang="en-CA" dirty="0" smtClean="0"/>
              <a:t>Unfamiliar data</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noFill/>
        </p:spPr>
        <p:txBody>
          <a:bodyPr/>
          <a:lstStyle/>
          <a:p>
            <a:r>
              <a:rPr lang="en-CA" dirty="0" smtClean="0"/>
              <a:t>Discussion</a:t>
            </a:r>
          </a:p>
        </p:txBody>
      </p:sp>
      <p:sp>
        <p:nvSpPr>
          <p:cNvPr id="41986" name="Content Placeholder 2"/>
          <p:cNvSpPr>
            <a:spLocks noGrp="1"/>
          </p:cNvSpPr>
          <p:nvPr>
            <p:ph idx="1"/>
          </p:nvPr>
        </p:nvSpPr>
        <p:spPr/>
        <p:txBody>
          <a:bodyPr/>
          <a:lstStyle/>
          <a:p>
            <a:pPr>
              <a:buNone/>
            </a:pPr>
            <a:r>
              <a:rPr lang="en-CA" dirty="0" smtClean="0"/>
              <a:t>	How to best select information fragments?</a:t>
            </a:r>
          </a:p>
          <a:p>
            <a:pPr lvl="1"/>
            <a:r>
              <a:rPr lang="en-CA" dirty="0" smtClean="0"/>
              <a:t>actual selection</a:t>
            </a:r>
          </a:p>
          <a:p>
            <a:pPr lvl="1"/>
            <a:r>
              <a:rPr lang="en-CA" dirty="0" smtClean="0"/>
              <a:t>predefined</a:t>
            </a:r>
          </a:p>
          <a:p>
            <a:endParaRPr lang="en-CA" dirty="0" smtClean="0"/>
          </a:p>
          <a:p>
            <a:pPr>
              <a:buNone/>
            </a:pPr>
            <a:r>
              <a:rPr lang="en-CA" dirty="0" smtClean="0"/>
              <a:t>	Is it possible to automatically choose composition?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CA" dirty="0" smtClean="0"/>
              <a:t>Related Work</a:t>
            </a:r>
          </a:p>
        </p:txBody>
      </p:sp>
      <p:sp>
        <p:nvSpPr>
          <p:cNvPr id="40962" name="Content Placeholder 2"/>
          <p:cNvSpPr>
            <a:spLocks noGrp="1"/>
          </p:cNvSpPr>
          <p:nvPr>
            <p:ph idx="1"/>
          </p:nvPr>
        </p:nvSpPr>
        <p:spPr>
          <a:xfrm>
            <a:off x="285720" y="1500174"/>
            <a:ext cx="8401080" cy="4525963"/>
          </a:xfrm>
        </p:spPr>
        <p:txBody>
          <a:bodyPr/>
          <a:lstStyle/>
          <a:p>
            <a:pPr>
              <a:buNone/>
            </a:pPr>
            <a:r>
              <a:rPr lang="en-CA" sz="2800" dirty="0" smtClean="0"/>
              <a:t>	Following information links</a:t>
            </a:r>
          </a:p>
          <a:p>
            <a:pPr lvl="1">
              <a:buFontTx/>
              <a:buNone/>
            </a:pPr>
            <a:r>
              <a:rPr lang="en-CA" sz="2000" dirty="0" smtClean="0"/>
              <a:t>	Feldspar </a:t>
            </a:r>
            <a:r>
              <a:rPr lang="en-CA" sz="1600" dirty="0" smtClean="0">
                <a:solidFill>
                  <a:schemeClr val="bg1">
                    <a:lumMod val="75000"/>
                  </a:schemeClr>
                </a:solidFill>
              </a:rPr>
              <a:t>[</a:t>
            </a:r>
            <a:r>
              <a:rPr lang="en-CA" sz="1600" dirty="0" err="1" smtClean="0">
                <a:solidFill>
                  <a:schemeClr val="bg1">
                    <a:lumMod val="75000"/>
                  </a:schemeClr>
                </a:solidFill>
              </a:rPr>
              <a:t>Chau</a:t>
            </a:r>
            <a:r>
              <a:rPr lang="en-CA" sz="1600" dirty="0" smtClean="0">
                <a:solidFill>
                  <a:schemeClr val="bg1">
                    <a:lumMod val="75000"/>
                  </a:schemeClr>
                </a:solidFill>
              </a:rPr>
              <a:t> </a:t>
            </a:r>
            <a:r>
              <a:rPr lang="en-CA" sz="1600" i="1" dirty="0" smtClean="0">
                <a:solidFill>
                  <a:schemeClr val="bg1">
                    <a:lumMod val="75000"/>
                  </a:schemeClr>
                </a:solidFill>
              </a:rPr>
              <a:t>et al. </a:t>
            </a:r>
            <a:r>
              <a:rPr lang="en-CA" sz="1600" dirty="0" smtClean="0">
                <a:solidFill>
                  <a:schemeClr val="bg1">
                    <a:lumMod val="75000"/>
                  </a:schemeClr>
                </a:solidFill>
              </a:rPr>
              <a:t>2008]</a:t>
            </a:r>
            <a:r>
              <a:rPr lang="en-CA" sz="2000" dirty="0" smtClean="0"/>
              <a:t>, </a:t>
            </a:r>
            <a:r>
              <a:rPr lang="en-CA" sz="2000" dirty="0" err="1" smtClean="0"/>
              <a:t>JQuery</a:t>
            </a:r>
            <a:r>
              <a:rPr lang="en-CA" sz="2000" dirty="0" smtClean="0"/>
              <a:t> </a:t>
            </a:r>
            <a:r>
              <a:rPr lang="en-CA" sz="1600" dirty="0" smtClean="0">
                <a:solidFill>
                  <a:schemeClr val="bg1">
                    <a:lumMod val="75000"/>
                  </a:schemeClr>
                </a:solidFill>
              </a:rPr>
              <a:t>[Janzen </a:t>
            </a:r>
            <a:r>
              <a:rPr lang="en-CA" sz="1600" i="1" dirty="0" smtClean="0">
                <a:solidFill>
                  <a:schemeClr val="bg1">
                    <a:lumMod val="75000"/>
                  </a:schemeClr>
                </a:solidFill>
              </a:rPr>
              <a:t>et al. </a:t>
            </a:r>
            <a:r>
              <a:rPr lang="en-CA" sz="1600" dirty="0" smtClean="0">
                <a:solidFill>
                  <a:schemeClr val="bg1">
                    <a:lumMod val="75000"/>
                  </a:schemeClr>
                </a:solidFill>
              </a:rPr>
              <a:t>2003]</a:t>
            </a:r>
          </a:p>
          <a:p>
            <a:pPr lvl="1">
              <a:buFontTx/>
              <a:buNone/>
            </a:pPr>
            <a:endParaRPr lang="en-CA" sz="1200" dirty="0" smtClean="0"/>
          </a:p>
          <a:p>
            <a:pPr>
              <a:buNone/>
            </a:pPr>
            <a:r>
              <a:rPr lang="en-CA" sz="2800" dirty="0" smtClean="0"/>
              <a:t>	Querying for information</a:t>
            </a:r>
          </a:p>
          <a:p>
            <a:pPr lvl="1">
              <a:buFontTx/>
              <a:buNone/>
            </a:pPr>
            <a:r>
              <a:rPr lang="en-CA" sz="2000" dirty="0" smtClean="0"/>
              <a:t>	Relational views </a:t>
            </a:r>
            <a:r>
              <a:rPr lang="en-CA" sz="1600" dirty="0" smtClean="0">
                <a:solidFill>
                  <a:schemeClr val="bg1">
                    <a:lumMod val="75000"/>
                  </a:schemeClr>
                </a:solidFill>
              </a:rPr>
              <a:t>[Linton 1984]</a:t>
            </a:r>
            <a:r>
              <a:rPr lang="en-CA" sz="2000" dirty="0" smtClean="0"/>
              <a:t>, </a:t>
            </a:r>
            <a:r>
              <a:rPr lang="en-CA" sz="2000" dirty="0" err="1" smtClean="0"/>
              <a:t>CodeQuest</a:t>
            </a:r>
            <a:r>
              <a:rPr lang="en-CA" sz="2000" dirty="0" smtClean="0"/>
              <a:t> </a:t>
            </a:r>
            <a:r>
              <a:rPr lang="en-CA" sz="1600" dirty="0" smtClean="0">
                <a:solidFill>
                  <a:schemeClr val="bg1">
                    <a:lumMod val="75000"/>
                  </a:schemeClr>
                </a:solidFill>
              </a:rPr>
              <a:t>[</a:t>
            </a:r>
            <a:r>
              <a:rPr lang="en-CA" sz="1600" dirty="0" err="1" smtClean="0">
                <a:solidFill>
                  <a:schemeClr val="bg1">
                    <a:lumMod val="75000"/>
                  </a:schemeClr>
                </a:solidFill>
              </a:rPr>
              <a:t>Hajiyev</a:t>
            </a:r>
            <a:r>
              <a:rPr lang="en-CA" sz="1600" dirty="0" smtClean="0">
                <a:solidFill>
                  <a:schemeClr val="bg1">
                    <a:lumMod val="75000"/>
                  </a:schemeClr>
                </a:solidFill>
              </a:rPr>
              <a:t> </a:t>
            </a:r>
            <a:r>
              <a:rPr lang="en-CA" sz="1600" i="1" dirty="0" smtClean="0">
                <a:solidFill>
                  <a:schemeClr val="bg1">
                    <a:lumMod val="75000"/>
                  </a:schemeClr>
                </a:solidFill>
              </a:rPr>
              <a:t>et al.</a:t>
            </a:r>
            <a:r>
              <a:rPr lang="en-CA" sz="1600" dirty="0" smtClean="0">
                <a:solidFill>
                  <a:schemeClr val="bg1">
                    <a:lumMod val="75000"/>
                  </a:schemeClr>
                </a:solidFill>
              </a:rPr>
              <a:t> 2006]</a:t>
            </a:r>
          </a:p>
          <a:p>
            <a:endParaRPr lang="en-CA" sz="1200" dirty="0" smtClean="0"/>
          </a:p>
          <a:p>
            <a:pPr>
              <a:buNone/>
            </a:pPr>
            <a:r>
              <a:rPr lang="en-CA" sz="2800" dirty="0" smtClean="0"/>
              <a:t>	Automatically linking information</a:t>
            </a:r>
          </a:p>
          <a:p>
            <a:pPr lvl="1">
              <a:buFontTx/>
              <a:buNone/>
            </a:pPr>
            <a:r>
              <a:rPr lang="en-CA" sz="2000" dirty="0" smtClean="0"/>
              <a:t>	</a:t>
            </a:r>
            <a:r>
              <a:rPr lang="en-CA" sz="2000" dirty="0" err="1" smtClean="0"/>
              <a:t>Hipikat</a:t>
            </a:r>
            <a:r>
              <a:rPr lang="en-CA" sz="2000" dirty="0" smtClean="0"/>
              <a:t> </a:t>
            </a:r>
            <a:r>
              <a:rPr lang="en-CA" sz="1600" dirty="0" smtClean="0">
                <a:solidFill>
                  <a:schemeClr val="bg1">
                    <a:lumMod val="75000"/>
                  </a:schemeClr>
                </a:solidFill>
              </a:rPr>
              <a:t>[</a:t>
            </a:r>
            <a:r>
              <a:rPr lang="en-CA" sz="1600" dirty="0" err="1" smtClean="0">
                <a:solidFill>
                  <a:schemeClr val="bg1">
                    <a:lumMod val="75000"/>
                  </a:schemeClr>
                </a:solidFill>
              </a:rPr>
              <a:t>Cubranic</a:t>
            </a:r>
            <a:r>
              <a:rPr lang="en-CA" sz="1600" dirty="0" smtClean="0">
                <a:solidFill>
                  <a:schemeClr val="bg1">
                    <a:lumMod val="75000"/>
                  </a:schemeClr>
                </a:solidFill>
              </a:rPr>
              <a:t> </a:t>
            </a:r>
            <a:r>
              <a:rPr lang="en-CA" sz="1600" i="1" dirty="0" smtClean="0">
                <a:solidFill>
                  <a:schemeClr val="bg1">
                    <a:lumMod val="75000"/>
                  </a:schemeClr>
                </a:solidFill>
              </a:rPr>
              <a:t>et al.</a:t>
            </a:r>
            <a:r>
              <a:rPr lang="en-CA" sz="1600" dirty="0" smtClean="0">
                <a:solidFill>
                  <a:schemeClr val="bg1">
                    <a:lumMod val="75000"/>
                  </a:schemeClr>
                </a:solidFill>
              </a:rPr>
              <a:t> 2005]</a:t>
            </a:r>
            <a:r>
              <a:rPr lang="en-CA" sz="2000" dirty="0" smtClean="0"/>
              <a:t>, Deep </a:t>
            </a:r>
            <a:r>
              <a:rPr lang="en-CA" sz="2000" dirty="0" err="1" smtClean="0"/>
              <a:t>Intellisense</a:t>
            </a:r>
            <a:r>
              <a:rPr lang="en-CA" sz="2000" dirty="0" smtClean="0"/>
              <a:t> </a:t>
            </a:r>
            <a:r>
              <a:rPr lang="en-CA" sz="1600" dirty="0" smtClean="0">
                <a:solidFill>
                  <a:schemeClr val="bg1">
                    <a:lumMod val="75000"/>
                  </a:schemeClr>
                </a:solidFill>
              </a:rPr>
              <a:t>[Holmes </a:t>
            </a:r>
            <a:r>
              <a:rPr lang="en-CA" sz="1600" i="1" dirty="0" smtClean="0">
                <a:solidFill>
                  <a:schemeClr val="bg1">
                    <a:lumMod val="75000"/>
                  </a:schemeClr>
                </a:solidFill>
              </a:rPr>
              <a:t>et al.</a:t>
            </a:r>
            <a:r>
              <a:rPr lang="en-CA" sz="1600" dirty="0" smtClean="0">
                <a:solidFill>
                  <a:schemeClr val="bg1">
                    <a:lumMod val="75000"/>
                  </a:schemeClr>
                </a:solidFill>
              </a:rPr>
              <a:t> 2008]</a:t>
            </a:r>
          </a:p>
          <a:p>
            <a:endParaRPr lang="en-CA" sz="1200" dirty="0" smtClean="0"/>
          </a:p>
          <a:p>
            <a:pPr>
              <a:buNone/>
            </a:pPr>
            <a:r>
              <a:rPr lang="en-CA" sz="2800" dirty="0" smtClean="0"/>
              <a:t>	Composing different information</a:t>
            </a:r>
          </a:p>
          <a:p>
            <a:pPr lvl="1">
              <a:buFontTx/>
              <a:buNone/>
            </a:pPr>
            <a:r>
              <a:rPr lang="en-CA" sz="2000" dirty="0" smtClean="0"/>
              <a:t>	Ferret </a:t>
            </a:r>
            <a:r>
              <a:rPr lang="en-CA" sz="1600" dirty="0" smtClean="0">
                <a:solidFill>
                  <a:schemeClr val="bg1">
                    <a:lumMod val="75000"/>
                  </a:schemeClr>
                </a:solidFill>
              </a:rPr>
              <a:t>[de Alwis et al. 2008]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857375" y="2786063"/>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5"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6"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7"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8"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9"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10"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11" name="Content Placeholder 2"/>
          <p:cNvSpPr txBox="1">
            <a:spLocks/>
          </p:cNvSpPr>
          <p:nvPr/>
        </p:nvSpPr>
        <p:spPr bwMode="auto">
          <a:xfrm>
            <a:off x="-32"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12" name="Content Placeholder 2"/>
          <p:cNvSpPr txBox="1">
            <a:spLocks/>
          </p:cNvSpPr>
          <p:nvPr/>
        </p:nvSpPr>
        <p:spPr bwMode="auto">
          <a:xfrm>
            <a:off x="3643306"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13"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14"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15"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16"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17" name="Content Placeholder 2"/>
          <p:cNvSpPr txBox="1">
            <a:spLocks/>
          </p:cNvSpPr>
          <p:nvPr/>
        </p:nvSpPr>
        <p:spPr bwMode="auto">
          <a:xfrm>
            <a:off x="285720" y="2000247"/>
            <a:ext cx="3357562"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sp>
        <p:nvSpPr>
          <p:cNvPr id="43023" name="Rectangle 110"/>
          <p:cNvSpPr>
            <a:spLocks noChangeArrowheads="1"/>
          </p:cNvSpPr>
          <p:nvPr/>
        </p:nvSpPr>
        <p:spPr bwMode="auto">
          <a:xfrm>
            <a:off x="0" y="0"/>
            <a:ext cx="9144000" cy="6813550"/>
          </a:xfrm>
          <a:prstGeom prst="rect">
            <a:avLst/>
          </a:prstGeom>
          <a:solidFill>
            <a:schemeClr val="tx1">
              <a:alpha val="50000"/>
            </a:schemeClr>
          </a:solidFill>
          <a:ln w="9525">
            <a:solidFill>
              <a:schemeClr val="tx1"/>
            </a:solidFill>
            <a:miter lim="800000"/>
            <a:headEnd/>
            <a:tailEnd/>
          </a:ln>
        </p:spPr>
        <p:txBody>
          <a:bodyPr wrap="none" anchor="ctr"/>
          <a:lstStyle/>
          <a:p>
            <a:endParaRPr lang="en-CA"/>
          </a:p>
        </p:txBody>
      </p:sp>
      <p:grpSp>
        <p:nvGrpSpPr>
          <p:cNvPr id="2" name="Group 29"/>
          <p:cNvGrpSpPr/>
          <p:nvPr/>
        </p:nvGrpSpPr>
        <p:grpSpPr>
          <a:xfrm>
            <a:off x="500034" y="339718"/>
            <a:ext cx="2886075" cy="2089150"/>
            <a:chOff x="1971677" y="196842"/>
            <a:chExt cx="2886075" cy="2089150"/>
          </a:xfrm>
        </p:grpSpPr>
        <p:pic>
          <p:nvPicPr>
            <p:cNvPr id="43024" name="Picture 2"/>
            <p:cNvPicPr>
              <a:picLocks noChangeAspect="1" noChangeArrowheads="1"/>
            </p:cNvPicPr>
            <p:nvPr/>
          </p:nvPicPr>
          <p:blipFill>
            <a:blip r:embed="rId3" cstate="print"/>
            <a:srcRect/>
            <a:stretch>
              <a:fillRect/>
            </a:stretch>
          </p:blipFill>
          <p:spPr bwMode="auto">
            <a:xfrm>
              <a:off x="2828927" y="196842"/>
              <a:ext cx="1290638" cy="1073150"/>
            </a:xfrm>
            <a:prstGeom prst="rect">
              <a:avLst/>
            </a:prstGeom>
            <a:noFill/>
            <a:ln w="28575">
              <a:noFill/>
              <a:miter lim="800000"/>
              <a:headEnd/>
              <a:tailEnd/>
            </a:ln>
          </p:spPr>
        </p:pic>
        <p:pic>
          <p:nvPicPr>
            <p:cNvPr id="43025" name="Picture 3"/>
            <p:cNvPicPr>
              <a:picLocks noChangeAspect="1" noChangeArrowheads="1"/>
            </p:cNvPicPr>
            <p:nvPr/>
          </p:nvPicPr>
          <p:blipFill>
            <a:blip r:embed="rId4" cstate="print"/>
            <a:srcRect/>
            <a:stretch>
              <a:fillRect/>
            </a:stretch>
          </p:blipFill>
          <p:spPr bwMode="auto">
            <a:xfrm>
              <a:off x="4329115" y="411154"/>
              <a:ext cx="528637" cy="1071563"/>
            </a:xfrm>
            <a:prstGeom prst="rect">
              <a:avLst/>
            </a:prstGeom>
            <a:noFill/>
            <a:ln w="28575">
              <a:noFill/>
              <a:miter lim="800000"/>
              <a:headEnd/>
              <a:tailEnd/>
            </a:ln>
          </p:spPr>
        </p:pic>
        <p:pic>
          <p:nvPicPr>
            <p:cNvPr id="43026" name="Picture 4"/>
            <p:cNvPicPr>
              <a:picLocks noChangeAspect="1" noChangeArrowheads="1"/>
            </p:cNvPicPr>
            <p:nvPr/>
          </p:nvPicPr>
          <p:blipFill>
            <a:blip r:embed="rId5" cstate="print"/>
            <a:srcRect/>
            <a:stretch>
              <a:fillRect/>
            </a:stretch>
          </p:blipFill>
          <p:spPr bwMode="auto">
            <a:xfrm>
              <a:off x="1971677" y="696904"/>
              <a:ext cx="625475" cy="1584325"/>
            </a:xfrm>
            <a:prstGeom prst="rect">
              <a:avLst/>
            </a:prstGeom>
            <a:noFill/>
            <a:ln w="28575">
              <a:noFill/>
              <a:miter lim="800000"/>
              <a:headEnd/>
              <a:tailEnd/>
            </a:ln>
          </p:spPr>
        </p:pic>
        <p:pic>
          <p:nvPicPr>
            <p:cNvPr id="43027" name="Picture 5"/>
            <p:cNvPicPr>
              <a:picLocks noChangeAspect="1" noChangeArrowheads="1"/>
            </p:cNvPicPr>
            <p:nvPr/>
          </p:nvPicPr>
          <p:blipFill>
            <a:blip r:embed="rId6" cstate="print"/>
            <a:srcRect/>
            <a:stretch>
              <a:fillRect/>
            </a:stretch>
          </p:blipFill>
          <p:spPr bwMode="auto">
            <a:xfrm>
              <a:off x="2828927" y="1768467"/>
              <a:ext cx="1819275" cy="517525"/>
            </a:xfrm>
            <a:prstGeom prst="rect">
              <a:avLst/>
            </a:prstGeom>
            <a:noFill/>
            <a:ln w="28575">
              <a:noFill/>
              <a:miter lim="800000"/>
              <a:headEnd/>
              <a:tailEnd/>
            </a:ln>
          </p:spPr>
        </p:pic>
      </p:grpSp>
      <p:pic>
        <p:nvPicPr>
          <p:cNvPr id="43028" name="Picture 4"/>
          <p:cNvPicPr>
            <a:picLocks noChangeAspect="1" noChangeArrowheads="1"/>
          </p:cNvPicPr>
          <p:nvPr/>
        </p:nvPicPr>
        <p:blipFill>
          <a:blip r:embed="rId7" cstate="print"/>
          <a:srcRect/>
          <a:stretch>
            <a:fillRect/>
          </a:stretch>
        </p:blipFill>
        <p:spPr bwMode="auto">
          <a:xfrm>
            <a:off x="5495954" y="4714884"/>
            <a:ext cx="3290888" cy="1931988"/>
          </a:xfrm>
          <a:prstGeom prst="rect">
            <a:avLst/>
          </a:prstGeom>
          <a:noFill/>
          <a:ln w="9525">
            <a:noFill/>
            <a:miter lim="800000"/>
            <a:headEnd/>
            <a:tailEnd/>
          </a:ln>
        </p:spPr>
      </p:pic>
      <p:sp>
        <p:nvSpPr>
          <p:cNvPr id="24" name="Down Arrow 34"/>
          <p:cNvSpPr>
            <a:spLocks noChangeArrowheads="1"/>
          </p:cNvSpPr>
          <p:nvPr/>
        </p:nvSpPr>
        <p:spPr bwMode="auto">
          <a:xfrm rot="18543890">
            <a:off x="3214678" y="2500306"/>
            <a:ext cx="306312" cy="445052"/>
          </a:xfrm>
          <a:prstGeom prst="downArrow">
            <a:avLst>
              <a:gd name="adj1" fmla="val 50000"/>
              <a:gd name="adj2" fmla="val 50000"/>
            </a:avLst>
          </a:prstGeom>
          <a:solidFill>
            <a:schemeClr val="bg1"/>
          </a:solidFill>
          <a:ln w="28575" algn="ctr">
            <a:solidFill>
              <a:schemeClr val="bg1"/>
            </a:solidFill>
            <a:round/>
            <a:headEnd/>
            <a:tailEnd type="triangle" w="med" len="med"/>
          </a:ln>
        </p:spPr>
        <p:txBody>
          <a:bodyPr/>
          <a:lstStyle/>
          <a:p>
            <a:endParaRPr lang="en-CA"/>
          </a:p>
        </p:txBody>
      </p:sp>
      <p:sp>
        <p:nvSpPr>
          <p:cNvPr id="29" name="Down Arrow 34"/>
          <p:cNvSpPr>
            <a:spLocks noChangeArrowheads="1"/>
          </p:cNvSpPr>
          <p:nvPr/>
        </p:nvSpPr>
        <p:spPr bwMode="auto">
          <a:xfrm rot="18261044">
            <a:off x="4974732" y="4244300"/>
            <a:ext cx="306312" cy="445052"/>
          </a:xfrm>
          <a:prstGeom prst="downArrow">
            <a:avLst>
              <a:gd name="adj1" fmla="val 50000"/>
              <a:gd name="adj2" fmla="val 50000"/>
            </a:avLst>
          </a:prstGeom>
          <a:solidFill>
            <a:schemeClr val="bg1"/>
          </a:solidFill>
          <a:ln w="28575" algn="ctr">
            <a:solidFill>
              <a:schemeClr val="bg1"/>
            </a:solidFill>
            <a:round/>
            <a:headEnd/>
            <a:tailEnd type="triangle" w="med" len="med"/>
          </a:ln>
        </p:spPr>
        <p:txBody>
          <a:bodyPr/>
          <a:lstStyle/>
          <a:p>
            <a:endParaRPr lang="en-CA"/>
          </a:p>
        </p:txBody>
      </p:sp>
      <p:sp>
        <p:nvSpPr>
          <p:cNvPr id="43029" name="Text Box 109"/>
          <p:cNvSpPr txBox="1">
            <a:spLocks noChangeArrowheads="1"/>
          </p:cNvSpPr>
          <p:nvPr/>
        </p:nvSpPr>
        <p:spPr bwMode="auto">
          <a:xfrm>
            <a:off x="2928926" y="2928934"/>
            <a:ext cx="2428875" cy="1285875"/>
          </a:xfrm>
          <a:prstGeom prst="rect">
            <a:avLst/>
          </a:prstGeom>
          <a:solidFill>
            <a:schemeClr val="tx1"/>
          </a:solidFill>
          <a:ln w="38100">
            <a:solidFill>
              <a:schemeClr val="bg1"/>
            </a:solidFill>
            <a:miter lim="800000"/>
            <a:headEnd/>
            <a:tailEnd/>
          </a:ln>
        </p:spPr>
        <p:txBody>
          <a:bodyPr anchor="ctr"/>
          <a:lstStyle/>
          <a:p>
            <a:pPr algn="ctr">
              <a:spcBef>
                <a:spcPct val="50000"/>
              </a:spcBef>
            </a:pPr>
            <a:r>
              <a:rPr lang="en-US" sz="2800" b="1" dirty="0">
                <a:solidFill>
                  <a:schemeClr val="bg1"/>
                </a:solidFill>
                <a:latin typeface="Cambria" pitchFamily="18" charset="0"/>
              </a:rPr>
              <a:t>Information Fragment Model</a:t>
            </a:r>
            <a:endParaRPr lang="en-US" i="1" dirty="0">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23"/>
                                        </p:tgtEl>
                                        <p:attrNameLst>
                                          <p:attrName>style.visibility</p:attrName>
                                        </p:attrNameLst>
                                      </p:cBhvr>
                                      <p:to>
                                        <p:strVal val="visible"/>
                                      </p:to>
                                    </p:set>
                                    <p:animEffect transition="in" filter="fade">
                                      <p:cBhvr>
                                        <p:cTn id="7" dur="500"/>
                                        <p:tgtEl>
                                          <p:spTgt spid="430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29"/>
                                        </p:tgtEl>
                                        <p:attrNameLst>
                                          <p:attrName>style.visibility</p:attrName>
                                        </p:attrNameLst>
                                      </p:cBhvr>
                                      <p:to>
                                        <p:strVal val="visible"/>
                                      </p:to>
                                    </p:set>
                                    <p:animEffect transition="in" filter="fade">
                                      <p:cBhvr>
                                        <p:cTn id="16" dur="500"/>
                                        <p:tgtEl>
                                          <p:spTgt spid="430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43028"/>
                                        </p:tgtEl>
                                        <p:attrNameLst>
                                          <p:attrName>style.visibility</p:attrName>
                                        </p:attrNameLst>
                                      </p:cBhvr>
                                      <p:to>
                                        <p:strVal val="visible"/>
                                      </p:to>
                                    </p:set>
                                    <p:animEffect transition="in" filter="fade">
                                      <p:cBhvr>
                                        <p:cTn id="22"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animBg="1"/>
      <p:bldP spid="24" grpId="0" uiExpand="1" animBg="1"/>
      <p:bldP spid="29" grpId="0" animBg="1"/>
      <p:bldP spid="430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24"/>
            <a:ext cx="9215438" cy="6786587"/>
            <a:chOff x="0" y="-24"/>
            <a:chExt cx="9215438" cy="6786587"/>
          </a:xfrm>
        </p:grpSpPr>
        <p:grpSp>
          <p:nvGrpSpPr>
            <p:cNvPr id="3" name="Group 15"/>
            <p:cNvGrpSpPr/>
            <p:nvPr/>
          </p:nvGrpSpPr>
          <p:grpSpPr>
            <a:xfrm>
              <a:off x="0" y="214313"/>
              <a:ext cx="9215438" cy="6572250"/>
              <a:chOff x="0" y="214313"/>
              <a:chExt cx="9215438" cy="6572250"/>
            </a:xfrm>
          </p:grpSpPr>
          <p:sp>
            <p:nvSpPr>
              <p:cNvPr id="4" name="Content Placeholder 2"/>
              <p:cNvSpPr txBox="1">
                <a:spLocks/>
              </p:cNvSpPr>
              <p:nvPr/>
            </p:nvSpPr>
            <p:spPr bwMode="auto">
              <a:xfrm>
                <a:off x="1857375" y="2786058"/>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6"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7"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20"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21"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22"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23"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25" name="Content Placeholder 2"/>
              <p:cNvSpPr txBox="1">
                <a:spLocks/>
              </p:cNvSpPr>
              <p:nvPr/>
            </p:nvSpPr>
            <p:spPr bwMode="auto">
              <a:xfrm>
                <a:off x="928688"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26" name="Content Placeholder 2"/>
              <p:cNvSpPr txBox="1">
                <a:spLocks/>
              </p:cNvSpPr>
              <p:nvPr/>
            </p:nvSpPr>
            <p:spPr bwMode="auto">
              <a:xfrm>
                <a:off x="3643313"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28"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29"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30"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32"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33" name="Content Placeholder 2"/>
              <p:cNvSpPr txBox="1">
                <a:spLocks/>
              </p:cNvSpPr>
              <p:nvPr/>
            </p:nvSpPr>
            <p:spPr bwMode="auto">
              <a:xfrm>
                <a:off x="428625" y="2000250"/>
                <a:ext cx="3357563"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grpSp>
        <p:sp>
          <p:nvSpPr>
            <p:cNvPr id="17" name="TextBox 16"/>
            <p:cNvSpPr txBox="1"/>
            <p:nvPr/>
          </p:nvSpPr>
          <p:spPr>
            <a:xfrm>
              <a:off x="0" y="-24"/>
              <a:ext cx="607923" cy="369332"/>
            </a:xfrm>
            <a:prstGeom prst="rect">
              <a:avLst/>
            </a:prstGeom>
            <a:noFill/>
          </p:spPr>
          <p:txBody>
            <a:bodyPr wrap="none" rtlCol="0">
              <a:spAutoFit/>
            </a:bodyPr>
            <a:lstStyle/>
            <a:p>
              <a:r>
                <a:rPr lang="en-CA" dirty="0" smtClean="0"/>
                <a:t>Test</a:t>
              </a:r>
              <a:endParaRPr lang="en-CA" dirty="0"/>
            </a:p>
          </p:txBody>
        </p:sp>
      </p:grpSp>
      <p:sp>
        <p:nvSpPr>
          <p:cNvPr id="44" name="Rectangle 110"/>
          <p:cNvSpPr>
            <a:spLocks noChangeArrowheads="1"/>
          </p:cNvSpPr>
          <p:nvPr/>
        </p:nvSpPr>
        <p:spPr bwMode="auto">
          <a:xfrm>
            <a:off x="0" y="-24"/>
            <a:ext cx="9144000" cy="6813550"/>
          </a:xfrm>
          <a:prstGeom prst="rect">
            <a:avLst/>
          </a:prstGeom>
          <a:solidFill>
            <a:schemeClr val="tx1">
              <a:alpha val="75000"/>
            </a:schemeClr>
          </a:solidFill>
          <a:ln w="9525">
            <a:solidFill>
              <a:schemeClr val="tx1"/>
            </a:solidFill>
            <a:miter lim="800000"/>
            <a:headEnd/>
            <a:tailEnd/>
          </a:ln>
        </p:spPr>
        <p:txBody>
          <a:bodyPr wrap="none" anchor="ctr"/>
          <a:lstStyle/>
          <a:p>
            <a:endParaRPr lang="en-CA" dirty="0"/>
          </a:p>
        </p:txBody>
      </p:sp>
      <p:sp>
        <p:nvSpPr>
          <p:cNvPr id="19" name="Content Placeholder 2"/>
          <p:cNvSpPr txBox="1">
            <a:spLocks/>
          </p:cNvSpPr>
          <p:nvPr/>
        </p:nvSpPr>
        <p:spPr bwMode="auto">
          <a:xfrm>
            <a:off x="6357950" y="2786058"/>
            <a:ext cx="1643074"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smtClean="0">
                <a:solidFill>
                  <a:srgbClr val="00CC00"/>
                </a:solidFill>
                <a:latin typeface="Cambria" pitchFamily="18" charset="0"/>
                <a:cs typeface="Times New Roman" pitchFamily="18" charset="0"/>
              </a:rPr>
              <a:t> </a:t>
            </a:r>
            <a:r>
              <a:rPr lang="en-CA" sz="4400" kern="0" dirty="0" smtClean="0">
                <a:solidFill>
                  <a:schemeClr val="bg1"/>
                </a:solidFill>
                <a:latin typeface="Cambria" pitchFamily="18" charset="0"/>
                <a:cs typeface="Times New Roman" pitchFamily="18" charset="0"/>
              </a:rPr>
              <a:t>what</a:t>
            </a:r>
            <a:endParaRPr lang="en-CA" sz="4400" kern="0" dirty="0">
              <a:solidFill>
                <a:schemeClr val="bg1"/>
              </a:solidFill>
              <a:latin typeface="Cambria" pitchFamily="18" charset="0"/>
              <a:cs typeface="Times New Roman" pitchFamily="18" charset="0"/>
            </a:endParaRPr>
          </a:p>
        </p:txBody>
      </p:sp>
      <p:sp>
        <p:nvSpPr>
          <p:cNvPr id="27" name="Content Placeholder 2"/>
          <p:cNvSpPr txBox="1">
            <a:spLocks/>
          </p:cNvSpPr>
          <p:nvPr/>
        </p:nvSpPr>
        <p:spPr bwMode="auto">
          <a:xfrm>
            <a:off x="1643042" y="669600"/>
            <a:ext cx="2071702" cy="523220"/>
          </a:xfrm>
          <a:prstGeom prst="rect">
            <a:avLst/>
          </a:prstGeom>
          <a:noFill/>
          <a:ln w="9525">
            <a:noFill/>
            <a:miter lim="800000"/>
            <a:headEnd/>
            <a:tailEnd/>
          </a:ln>
        </p:spPr>
        <p:txBody>
          <a:bodyPr wrap="square">
            <a:spAutoFit/>
          </a:bodyPr>
          <a:lstStyle/>
          <a:p>
            <a:pPr marL="742950" indent="-742950" eaLnBrk="0" hangingPunct="0">
              <a:spcBef>
                <a:spcPct val="20000"/>
              </a:spcBef>
              <a:defRPr/>
            </a:pPr>
            <a:r>
              <a:rPr lang="en-CA" sz="2800" kern="0" dirty="0" smtClean="0">
                <a:solidFill>
                  <a:srgbClr val="00CC00"/>
                </a:solidFill>
                <a:latin typeface="Cambria" pitchFamily="18" charset="0"/>
                <a:cs typeface="Times New Roman" pitchFamily="18" charset="0"/>
              </a:rPr>
              <a:t>   </a:t>
            </a:r>
            <a:r>
              <a:rPr lang="en-CA" sz="2400" kern="0" dirty="0" smtClean="0">
                <a:solidFill>
                  <a:schemeClr val="bg1"/>
                </a:solidFill>
                <a:latin typeface="Cambria" pitchFamily="18" charset="0"/>
                <a:cs typeface="Times New Roman" pitchFamily="18" charset="0"/>
              </a:rPr>
              <a:t>features</a:t>
            </a:r>
            <a:endParaRPr lang="en-CA" sz="2400" kern="0" dirty="0">
              <a:solidFill>
                <a:schemeClr val="bg1"/>
              </a:solidFill>
              <a:latin typeface="Cambria" pitchFamily="18" charset="0"/>
              <a:cs typeface="Times New Roman" pitchFamily="18" charset="0"/>
            </a:endParaRPr>
          </a:p>
        </p:txBody>
      </p:sp>
      <p:sp>
        <p:nvSpPr>
          <p:cNvPr id="34" name="Content Placeholder 2"/>
          <p:cNvSpPr txBox="1">
            <a:spLocks/>
          </p:cNvSpPr>
          <p:nvPr/>
        </p:nvSpPr>
        <p:spPr bwMode="auto">
          <a:xfrm>
            <a:off x="2988000" y="4857760"/>
            <a:ext cx="1785950" cy="461665"/>
          </a:xfrm>
          <a:prstGeom prst="rect">
            <a:avLst/>
          </a:prstGeom>
          <a:noFill/>
          <a:ln w="9525">
            <a:noFill/>
            <a:miter lim="800000"/>
            <a:headEnd/>
            <a:tailEnd/>
          </a:ln>
        </p:spPr>
        <p:txBody>
          <a:bodyPr wrap="square">
            <a:spAutoFit/>
          </a:bodyPr>
          <a:lstStyle/>
          <a:p>
            <a:pPr eaLnBrk="0" hangingPunct="0">
              <a:spcBef>
                <a:spcPct val="20000"/>
              </a:spcBef>
              <a:defRPr/>
            </a:pPr>
            <a:r>
              <a:rPr lang="en-CA" sz="2400" kern="0" dirty="0" smtClean="0">
                <a:solidFill>
                  <a:schemeClr val="bg1"/>
                </a:solidFill>
                <a:latin typeface="Cambria" pitchFamily="18" charset="0"/>
                <a:cs typeface="Times New Roman" pitchFamily="18" charset="0"/>
              </a:rPr>
              <a:t> work item</a:t>
            </a:r>
            <a:endParaRPr lang="en-CA" sz="2400" kern="0" dirty="0">
              <a:solidFill>
                <a:schemeClr val="bg1"/>
              </a:solidFill>
              <a:latin typeface="Cambria" pitchFamily="18" charset="0"/>
              <a:cs typeface="Times New Roman" pitchFamily="18" charset="0"/>
            </a:endParaRPr>
          </a:p>
        </p:txBody>
      </p:sp>
      <p:sp>
        <p:nvSpPr>
          <p:cNvPr id="40" name="Content Placeholder 2"/>
          <p:cNvSpPr txBox="1">
            <a:spLocks/>
          </p:cNvSpPr>
          <p:nvPr/>
        </p:nvSpPr>
        <p:spPr bwMode="auto">
          <a:xfrm>
            <a:off x="3714744" y="6072169"/>
            <a:ext cx="1214449" cy="500103"/>
          </a:xfrm>
          <a:prstGeom prst="rect">
            <a:avLst/>
          </a:prstGeom>
          <a:noFill/>
          <a:ln w="9525">
            <a:noFill/>
            <a:miter lim="800000"/>
            <a:headEnd/>
            <a:tailEnd/>
          </a:ln>
        </p:spPr>
        <p:txBody>
          <a:bodyPr/>
          <a:lstStyle/>
          <a:p>
            <a:pPr marL="742950" indent="-742950" eaLnBrk="0" hangingPunct="0">
              <a:spcBef>
                <a:spcPct val="20000"/>
              </a:spcBef>
              <a:defRPr/>
            </a:pPr>
            <a:r>
              <a:rPr lang="en-CA" sz="2200" kern="0" dirty="0" smtClean="0">
                <a:solidFill>
                  <a:schemeClr val="bg1"/>
                </a:solidFill>
                <a:latin typeface="Cambria" pitchFamily="18" charset="0"/>
                <a:cs typeface="Times New Roman" pitchFamily="18" charset="0"/>
              </a:rPr>
              <a:t>blockers</a:t>
            </a:r>
            <a:endParaRPr lang="en-CA" sz="2200" kern="0" dirty="0">
              <a:solidFill>
                <a:schemeClr val="bg1"/>
              </a:solidFill>
              <a:latin typeface="Cambria" pitchFamily="18" charset="0"/>
              <a:cs typeface="Times New Roman" pitchFamily="18" charset="0"/>
            </a:endParaRPr>
          </a:p>
        </p:txBody>
      </p:sp>
      <p:sp>
        <p:nvSpPr>
          <p:cNvPr id="42" name="Content Placeholder 2"/>
          <p:cNvSpPr txBox="1">
            <a:spLocks/>
          </p:cNvSpPr>
          <p:nvPr/>
        </p:nvSpPr>
        <p:spPr bwMode="auto">
          <a:xfrm>
            <a:off x="357158" y="3714752"/>
            <a:ext cx="1357322" cy="571507"/>
          </a:xfrm>
          <a:prstGeom prst="rect">
            <a:avLst/>
          </a:prstGeom>
          <a:noFill/>
          <a:ln w="9525">
            <a:noFill/>
            <a:miter lim="800000"/>
            <a:headEnd/>
            <a:tailEnd/>
          </a:ln>
        </p:spPr>
        <p:txBody>
          <a:bodyPr/>
          <a:lstStyle/>
          <a:p>
            <a:pPr algn="ctr" eaLnBrk="0" hangingPunct="0">
              <a:spcBef>
                <a:spcPct val="20000"/>
              </a:spcBef>
              <a:defRPr/>
            </a:pPr>
            <a:r>
              <a:rPr lang="en-CA" sz="3200" kern="0" dirty="0" smtClean="0">
                <a:solidFill>
                  <a:srgbClr val="00CC00"/>
                </a:solidFill>
                <a:latin typeface="Cambria" pitchFamily="18" charset="0"/>
                <a:cs typeface="Times New Roman" pitchFamily="18" charset="0"/>
              </a:rPr>
              <a:t> </a:t>
            </a:r>
            <a:r>
              <a:rPr lang="en-CA" sz="3200" kern="0" dirty="0" smtClean="0">
                <a:solidFill>
                  <a:schemeClr val="bg1"/>
                </a:solidFill>
                <a:latin typeface="Cambria" pitchFamily="18" charset="0"/>
                <a:cs typeface="Times New Roman" pitchFamily="18" charset="0"/>
              </a:rPr>
              <a:t>What</a:t>
            </a:r>
            <a:endParaRPr lang="en-CA" sz="3200" kern="0" dirty="0">
              <a:solidFill>
                <a:schemeClr val="bg1"/>
              </a:solidFill>
              <a:latin typeface="Cambria" pitchFamily="18" charset="0"/>
              <a:cs typeface="Times New Roman" pitchFamily="18" charset="0"/>
            </a:endParaRPr>
          </a:p>
        </p:txBody>
      </p:sp>
      <p:sp>
        <p:nvSpPr>
          <p:cNvPr id="43" name="Content Placeholder 2"/>
          <p:cNvSpPr txBox="1">
            <a:spLocks/>
          </p:cNvSpPr>
          <p:nvPr/>
        </p:nvSpPr>
        <p:spPr bwMode="auto">
          <a:xfrm>
            <a:off x="142844" y="1428736"/>
            <a:ext cx="1285884" cy="571517"/>
          </a:xfrm>
          <a:prstGeom prst="rect">
            <a:avLst/>
          </a:prstGeom>
          <a:noFill/>
          <a:ln w="9525">
            <a:noFill/>
            <a:miter lim="800000"/>
            <a:headEnd/>
            <a:tailEnd/>
          </a:ln>
        </p:spPr>
        <p:txBody>
          <a:bodyPr/>
          <a:lstStyle/>
          <a:p>
            <a:pPr algn="ctr" eaLnBrk="0" hangingPunct="0">
              <a:spcBef>
                <a:spcPct val="20000"/>
              </a:spcBef>
              <a:defRPr/>
            </a:pPr>
            <a:r>
              <a:rPr lang="en-CA" sz="3200" kern="0" dirty="0" smtClean="0">
                <a:solidFill>
                  <a:schemeClr val="bg1"/>
                </a:solidFill>
                <a:latin typeface="Cambria" pitchFamily="18" charset="0"/>
                <a:cs typeface="Times New Roman" pitchFamily="18" charset="0"/>
              </a:rPr>
              <a:t>What</a:t>
            </a:r>
            <a:endParaRPr lang="en-CA" sz="3200" kern="0" dirty="0">
              <a:solidFill>
                <a:schemeClr val="bg1"/>
              </a:solidFill>
              <a:latin typeface="Cambria" pitchFamily="18" charset="0"/>
              <a:cs typeface="Times New Roman" pitchFamily="18" charset="0"/>
            </a:endParaRPr>
          </a:p>
        </p:txBody>
      </p:sp>
      <p:grpSp>
        <p:nvGrpSpPr>
          <p:cNvPr id="56" name="Group 55"/>
          <p:cNvGrpSpPr/>
          <p:nvPr/>
        </p:nvGrpSpPr>
        <p:grpSpPr>
          <a:xfrm>
            <a:off x="142843" y="2000240"/>
            <a:ext cx="1500199" cy="1500198"/>
            <a:chOff x="7000891" y="2420937"/>
            <a:chExt cx="1500199" cy="1500198"/>
          </a:xfrm>
        </p:grpSpPr>
        <p:grpSp>
          <p:nvGrpSpPr>
            <p:cNvPr id="57" name="Group 11"/>
            <p:cNvGrpSpPr/>
            <p:nvPr/>
          </p:nvGrpSpPr>
          <p:grpSpPr>
            <a:xfrm>
              <a:off x="7215206" y="2420937"/>
              <a:ext cx="1036642" cy="1008063"/>
              <a:chOff x="6572264" y="1857364"/>
              <a:chExt cx="1036642" cy="1008063"/>
            </a:xfrm>
          </p:grpSpPr>
          <p:pic>
            <p:nvPicPr>
              <p:cNvPr id="59" name="Picture 28" descr="developerTransp"/>
              <p:cNvPicPr>
                <a:picLocks noChangeAspect="1" noChangeArrowheads="1"/>
              </p:cNvPicPr>
              <p:nvPr/>
            </p:nvPicPr>
            <p:blipFill>
              <a:blip r:embed="rId3" cstate="print"/>
              <a:srcRect/>
              <a:stretch>
                <a:fillRect/>
              </a:stretch>
            </p:blipFill>
            <p:spPr bwMode="auto">
              <a:xfrm>
                <a:off x="7215206" y="1857364"/>
                <a:ext cx="393700" cy="1008063"/>
              </a:xfrm>
              <a:prstGeom prst="rect">
                <a:avLst/>
              </a:prstGeom>
              <a:noFill/>
            </p:spPr>
          </p:pic>
          <p:pic>
            <p:nvPicPr>
              <p:cNvPr id="60" name="Picture 28" descr="developerTransp"/>
              <p:cNvPicPr>
                <a:picLocks noChangeAspect="1" noChangeArrowheads="1"/>
              </p:cNvPicPr>
              <p:nvPr/>
            </p:nvPicPr>
            <p:blipFill>
              <a:blip r:embed="rId3" cstate="print"/>
              <a:srcRect/>
              <a:stretch>
                <a:fillRect/>
              </a:stretch>
            </p:blipFill>
            <p:spPr bwMode="auto">
              <a:xfrm>
                <a:off x="6892944" y="1857364"/>
                <a:ext cx="393700" cy="1008063"/>
              </a:xfrm>
              <a:prstGeom prst="rect">
                <a:avLst/>
              </a:prstGeom>
              <a:noFill/>
            </p:spPr>
          </p:pic>
          <p:pic>
            <p:nvPicPr>
              <p:cNvPr id="61" name="Picture 28" descr="developerTransp"/>
              <p:cNvPicPr>
                <a:picLocks noChangeAspect="1" noChangeArrowheads="1"/>
              </p:cNvPicPr>
              <p:nvPr/>
            </p:nvPicPr>
            <p:blipFill>
              <a:blip r:embed="rId3" cstate="print"/>
              <a:srcRect/>
              <a:stretch>
                <a:fillRect/>
              </a:stretch>
            </p:blipFill>
            <p:spPr bwMode="auto">
              <a:xfrm>
                <a:off x="6572264" y="1857364"/>
                <a:ext cx="393700" cy="1008063"/>
              </a:xfrm>
              <a:prstGeom prst="rect">
                <a:avLst/>
              </a:prstGeom>
              <a:noFill/>
            </p:spPr>
          </p:pic>
        </p:grpSp>
        <p:sp>
          <p:nvSpPr>
            <p:cNvPr id="58" name="Content Placeholder 2"/>
            <p:cNvSpPr txBox="1">
              <a:spLocks/>
            </p:cNvSpPr>
            <p:nvPr/>
          </p:nvSpPr>
          <p:spPr bwMode="auto">
            <a:xfrm>
              <a:off x="7000891" y="3357562"/>
              <a:ext cx="1500199" cy="563573"/>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FF"/>
                  </a:solidFill>
                  <a:latin typeface="Cambria" pitchFamily="18" charset="0"/>
                  <a:cs typeface="Times New Roman" pitchFamily="18" charset="0"/>
                </a:rPr>
                <a:t>Team</a:t>
              </a:r>
              <a:endParaRPr lang="en-CA" sz="3600" b="1" kern="0" dirty="0">
                <a:solidFill>
                  <a:srgbClr val="00CCFF"/>
                </a:solidFill>
                <a:latin typeface="Cambria" pitchFamily="18" charset="0"/>
                <a:cs typeface="Times New Roman" pitchFamily="18" charset="0"/>
              </a:endParaRPr>
            </a:p>
          </p:txBody>
        </p:sp>
      </p:grpSp>
      <p:grpSp>
        <p:nvGrpSpPr>
          <p:cNvPr id="62" name="Group 61"/>
          <p:cNvGrpSpPr/>
          <p:nvPr/>
        </p:nvGrpSpPr>
        <p:grpSpPr>
          <a:xfrm>
            <a:off x="2643174" y="5214950"/>
            <a:ext cx="2714644" cy="1571636"/>
            <a:chOff x="6143636" y="3071810"/>
            <a:chExt cx="2714644" cy="1571636"/>
          </a:xfrm>
        </p:grpSpPr>
        <p:pic>
          <p:nvPicPr>
            <p:cNvPr id="63" name="Picture 46"/>
            <p:cNvPicPr>
              <a:picLocks noChangeAspect="1" noChangeArrowheads="1"/>
            </p:cNvPicPr>
            <p:nvPr/>
          </p:nvPicPr>
          <p:blipFill>
            <a:blip r:embed="rId4" cstate="print"/>
            <a:srcRect/>
            <a:stretch>
              <a:fillRect/>
            </a:stretch>
          </p:blipFill>
          <p:spPr bwMode="auto">
            <a:xfrm>
              <a:off x="7000892" y="3071810"/>
              <a:ext cx="860408" cy="928694"/>
            </a:xfrm>
            <a:prstGeom prst="rect">
              <a:avLst/>
            </a:prstGeom>
            <a:noFill/>
            <a:ln w="28575">
              <a:noFill/>
              <a:miter lim="800000"/>
              <a:headEnd/>
              <a:tailEnd/>
            </a:ln>
            <a:scene3d>
              <a:camera prst="orthographicFront">
                <a:rot lat="0" lon="10800000" rev="0"/>
              </a:camera>
              <a:lightRig rig="threePt" dir="t"/>
            </a:scene3d>
          </p:spPr>
        </p:pic>
        <p:sp>
          <p:nvSpPr>
            <p:cNvPr id="64" name="Content Placeholder 2"/>
            <p:cNvSpPr txBox="1">
              <a:spLocks/>
            </p:cNvSpPr>
            <p:nvPr/>
          </p:nvSpPr>
          <p:spPr bwMode="auto">
            <a:xfrm>
              <a:off x="6143636" y="4008435"/>
              <a:ext cx="2714644"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chemeClr val="bg1"/>
                  </a:solidFill>
                  <a:latin typeface="Cambria" pitchFamily="18" charset="0"/>
                  <a:cs typeface="Times New Roman" pitchFamily="18" charset="0"/>
                </a:rPr>
                <a:t>Work Items</a:t>
              </a:r>
              <a:endParaRPr lang="en-CA" sz="3600" b="1" kern="0" dirty="0">
                <a:solidFill>
                  <a:schemeClr val="bg1"/>
                </a:solidFill>
                <a:latin typeface="Cambria"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grpId="0" nodeType="clickEffect">
                                  <p:stCondLst>
                                    <p:cond delay="0"/>
                                  </p:stCondLst>
                                  <p:childTnLst>
                                    <p:animMotion origin="layout" path="M -4.44444E-6 -3.33333E-6 L 0.26875 0.24213 " pathEditMode="relative" rAng="0" ptsTypes="AA">
                                      <p:cBhvr>
                                        <p:cTn id="20" dur="1000" fill="hold"/>
                                        <p:tgtEl>
                                          <p:spTgt spid="42"/>
                                        </p:tgtEl>
                                        <p:attrNameLst>
                                          <p:attrName>ppt_x</p:attrName>
                                          <p:attrName>ppt_y</p:attrName>
                                        </p:attrNameLst>
                                      </p:cBhvr>
                                      <p:rCtr x="134" y="121"/>
                                    </p:animMotion>
                                  </p:childTnLst>
                                </p:cTn>
                              </p:par>
                              <p:par>
                                <p:cTn id="21" presetID="63" presetClass="path" presetSubtype="0" accel="50000" decel="50000" fill="hold" grpId="0" nodeType="withEffect">
                                  <p:stCondLst>
                                    <p:cond delay="0"/>
                                  </p:stCondLst>
                                  <p:childTnLst>
                                    <p:animMotion origin="layout" path="M 2.5E-6 0 L 0.31962 0.57546 " pathEditMode="relative" rAng="0" ptsTypes="AA">
                                      <p:cBhvr>
                                        <p:cTn id="22" dur="1000" fill="hold"/>
                                        <p:tgtEl>
                                          <p:spTgt spid="43"/>
                                        </p:tgtEl>
                                        <p:attrNameLst>
                                          <p:attrName>ppt_x</p:attrName>
                                          <p:attrName>ppt_y</p:attrName>
                                        </p:attrNameLst>
                                      </p:cBhvr>
                                      <p:rCtr x="160" y="288"/>
                                    </p:animMotion>
                                  </p:childTnLst>
                                </p:cTn>
                              </p:par>
                              <p:par>
                                <p:cTn id="23" presetID="63" presetClass="path" presetSubtype="0" accel="50000" decel="50000" fill="hold" grpId="0" nodeType="withEffect">
                                  <p:stCondLst>
                                    <p:cond delay="0"/>
                                  </p:stCondLst>
                                  <p:childTnLst>
                                    <p:animMotion origin="layout" path="M 5.55556E-7 3.33333E-6 L -0.33229 0.36713 " pathEditMode="relative" rAng="0" ptsTypes="AA">
                                      <p:cBhvr>
                                        <p:cTn id="24" dur="1000" fill="hold"/>
                                        <p:tgtEl>
                                          <p:spTgt spid="19"/>
                                        </p:tgtEl>
                                        <p:attrNameLst>
                                          <p:attrName>ppt_x</p:attrName>
                                          <p:attrName>ppt_y</p:attrName>
                                        </p:attrNameLst>
                                      </p:cBhvr>
                                      <p:rCtr x="-166" y="184"/>
                                    </p:animMotion>
                                  </p:childTnLst>
                                </p:cTn>
                              </p:par>
                              <p:par>
                                <p:cTn id="25" presetID="63" presetClass="path" presetSubtype="0" accel="50000" decel="50000" fill="hold" grpId="0" nodeType="withEffect">
                                  <p:stCondLst>
                                    <p:cond delay="0"/>
                                  </p:stCondLst>
                                  <p:childTnLst>
                                    <p:animMotion origin="layout" path="M 1.66667E-6 3.7037E-6 L 0.13316 0.64745 " pathEditMode="relative" rAng="0" ptsTypes="AA">
                                      <p:cBhvr>
                                        <p:cTn id="26" dur="1000" fill="hold"/>
                                        <p:tgtEl>
                                          <p:spTgt spid="27"/>
                                        </p:tgtEl>
                                        <p:attrNameLst>
                                          <p:attrName>ppt_x</p:attrName>
                                          <p:attrName>ppt_y</p:attrName>
                                        </p:attrNameLst>
                                      </p:cBhvr>
                                      <p:rCtr x="66" y="324"/>
                                    </p:animMotion>
                                  </p:childTnLst>
                                </p:cTn>
                              </p:par>
                              <p:par>
                                <p:cTn id="27" presetID="56" presetClass="path" presetSubtype="0" accel="50000" decel="50000" fill="hold" grpId="0" nodeType="withEffect">
                                  <p:stCondLst>
                                    <p:cond delay="0"/>
                                  </p:stCondLst>
                                  <p:childTnLst>
                                    <p:animMotion origin="layout" path="M 5.55556E-7 7.40741E-7 L -0.02778 -0.05417 " pathEditMode="relative" rAng="0" ptsTypes="AA">
                                      <p:cBhvr>
                                        <p:cTn id="28" dur="1000" fill="hold"/>
                                        <p:tgtEl>
                                          <p:spTgt spid="40"/>
                                        </p:tgtEl>
                                        <p:attrNameLst>
                                          <p:attrName>ppt_x</p:attrName>
                                          <p:attrName>ppt_y</p:attrName>
                                        </p:attrNameLst>
                                      </p:cBhvr>
                                      <p:rCtr x="-14" y="-27"/>
                                    </p:animMotion>
                                  </p:childTnLst>
                                </p:cTn>
                              </p:par>
                              <p:par>
                                <p:cTn id="29" presetID="56" presetClass="path" presetSubtype="0" accel="50000" decel="50000" fill="hold" grpId="0" nodeType="withEffect">
                                  <p:stCondLst>
                                    <p:cond delay="0"/>
                                  </p:stCondLst>
                                  <p:childTnLst>
                                    <p:animMotion origin="layout" path="M 4.44444E-6 1.85185E-6 L 0.00486 0.05208 " pathEditMode="relative" rAng="0" ptsTypes="AA">
                                      <p:cBhvr>
                                        <p:cTn id="30" dur="1000" fill="hold"/>
                                        <p:tgtEl>
                                          <p:spTgt spid="34"/>
                                        </p:tgtEl>
                                        <p:attrNameLst>
                                          <p:attrName>ppt_x</p:attrName>
                                          <p:attrName>ppt_y</p:attrName>
                                        </p:attrNameLst>
                                      </p:cBhvr>
                                      <p:rCtr x="2" y="26"/>
                                    </p:animMotion>
                                  </p:childTnLst>
                                </p:cTn>
                              </p:par>
                            </p:childTnLst>
                          </p:cTn>
                        </p:par>
                        <p:par>
                          <p:cTn id="31" fill="hold">
                            <p:stCondLst>
                              <p:cond delay="1000"/>
                            </p:stCondLst>
                            <p:childTnLst>
                              <p:par>
                                <p:cTn id="32" presetID="53"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par>
                                <p:cTn id="37" presetID="10" presetClass="exit" presetSubtype="0" fill="hold"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3"/>
                                        </p:tgtEl>
                                      </p:cBhvr>
                                    </p:animEffect>
                                    <p:set>
                                      <p:cBhvr>
                                        <p:cTn id="51" dur="1" fill="hold">
                                          <p:stCondLst>
                                            <p:cond delay="499"/>
                                          </p:stCondLst>
                                        </p:cTn>
                                        <p:tgtEl>
                                          <p:spTgt spid="4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2"/>
      <p:bldP spid="27" grpId="0"/>
      <p:bldP spid="27" grpId="2"/>
      <p:bldP spid="34" grpId="0"/>
      <p:bldP spid="34" grpId="2"/>
      <p:bldP spid="40" grpId="0"/>
      <p:bldP spid="40" grpId="2"/>
      <p:bldP spid="42" grpId="0"/>
      <p:bldP spid="42" grpId="2"/>
      <p:bldP spid="43" grpId="0"/>
      <p:bldP spid="4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24"/>
            <a:ext cx="9215438" cy="6786587"/>
            <a:chOff x="0" y="-24"/>
            <a:chExt cx="9215438" cy="6786587"/>
          </a:xfrm>
        </p:grpSpPr>
        <p:grpSp>
          <p:nvGrpSpPr>
            <p:cNvPr id="3" name="Group 15"/>
            <p:cNvGrpSpPr/>
            <p:nvPr/>
          </p:nvGrpSpPr>
          <p:grpSpPr>
            <a:xfrm>
              <a:off x="0" y="214313"/>
              <a:ext cx="9215438" cy="6572250"/>
              <a:chOff x="0" y="214313"/>
              <a:chExt cx="9215438" cy="6572250"/>
            </a:xfrm>
          </p:grpSpPr>
          <p:sp>
            <p:nvSpPr>
              <p:cNvPr id="4" name="Content Placeholder 2"/>
              <p:cNvSpPr txBox="1">
                <a:spLocks/>
              </p:cNvSpPr>
              <p:nvPr/>
            </p:nvSpPr>
            <p:spPr bwMode="auto">
              <a:xfrm>
                <a:off x="1857375" y="2786058"/>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6"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7"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20"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21"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22"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23"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25" name="Content Placeholder 2"/>
              <p:cNvSpPr txBox="1">
                <a:spLocks/>
              </p:cNvSpPr>
              <p:nvPr/>
            </p:nvSpPr>
            <p:spPr bwMode="auto">
              <a:xfrm>
                <a:off x="928688"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26" name="Content Placeholder 2"/>
              <p:cNvSpPr txBox="1">
                <a:spLocks/>
              </p:cNvSpPr>
              <p:nvPr/>
            </p:nvSpPr>
            <p:spPr bwMode="auto">
              <a:xfrm>
                <a:off x="3643313"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28"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29"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30"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32"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33" name="Content Placeholder 2"/>
              <p:cNvSpPr txBox="1">
                <a:spLocks/>
              </p:cNvSpPr>
              <p:nvPr/>
            </p:nvSpPr>
            <p:spPr bwMode="auto">
              <a:xfrm>
                <a:off x="428625" y="2000250"/>
                <a:ext cx="3357563"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grpSp>
        <p:sp>
          <p:nvSpPr>
            <p:cNvPr id="17" name="TextBox 16"/>
            <p:cNvSpPr txBox="1"/>
            <p:nvPr/>
          </p:nvSpPr>
          <p:spPr>
            <a:xfrm>
              <a:off x="0" y="-24"/>
              <a:ext cx="607923" cy="369332"/>
            </a:xfrm>
            <a:prstGeom prst="rect">
              <a:avLst/>
            </a:prstGeom>
            <a:noFill/>
          </p:spPr>
          <p:txBody>
            <a:bodyPr wrap="none" rtlCol="0">
              <a:spAutoFit/>
            </a:bodyPr>
            <a:lstStyle/>
            <a:p>
              <a:r>
                <a:rPr lang="en-CA" dirty="0" smtClean="0"/>
                <a:t>Test</a:t>
              </a:r>
              <a:endParaRPr lang="en-CA" dirty="0"/>
            </a:p>
          </p:txBody>
        </p:sp>
      </p:grpSp>
      <p:sp>
        <p:nvSpPr>
          <p:cNvPr id="44" name="Rectangle 110"/>
          <p:cNvSpPr>
            <a:spLocks noChangeArrowheads="1"/>
          </p:cNvSpPr>
          <p:nvPr/>
        </p:nvSpPr>
        <p:spPr bwMode="auto">
          <a:xfrm>
            <a:off x="0" y="-24"/>
            <a:ext cx="9144000" cy="6813550"/>
          </a:xfrm>
          <a:prstGeom prst="rect">
            <a:avLst/>
          </a:prstGeom>
          <a:solidFill>
            <a:schemeClr val="tx1">
              <a:alpha val="75000"/>
            </a:schemeClr>
          </a:solidFill>
          <a:ln w="9525">
            <a:solidFill>
              <a:schemeClr val="tx1"/>
            </a:solidFill>
            <a:miter lim="800000"/>
            <a:headEnd/>
            <a:tailEnd/>
          </a:ln>
        </p:spPr>
        <p:txBody>
          <a:bodyPr wrap="none" anchor="ctr"/>
          <a:lstStyle/>
          <a:p>
            <a:endParaRPr lang="en-CA" dirty="0"/>
          </a:p>
        </p:txBody>
      </p:sp>
      <p:sp>
        <p:nvSpPr>
          <p:cNvPr id="27" name="Content Placeholder 2"/>
          <p:cNvSpPr txBox="1">
            <a:spLocks/>
          </p:cNvSpPr>
          <p:nvPr/>
        </p:nvSpPr>
        <p:spPr bwMode="auto">
          <a:xfrm>
            <a:off x="2844000" y="1087200"/>
            <a:ext cx="1500198" cy="461665"/>
          </a:xfrm>
          <a:prstGeom prst="rect">
            <a:avLst/>
          </a:prstGeom>
          <a:noFill/>
          <a:ln w="9525">
            <a:noFill/>
            <a:miter lim="800000"/>
            <a:headEnd/>
            <a:tailEnd/>
          </a:ln>
        </p:spPr>
        <p:txBody>
          <a:bodyPr wrap="square">
            <a:spAutoFit/>
          </a:bodyPr>
          <a:lstStyle/>
          <a:p>
            <a:pPr marL="742950" indent="-742950" eaLnBrk="0" hangingPunct="0">
              <a:spcBef>
                <a:spcPct val="20000"/>
              </a:spcBef>
              <a:defRPr/>
            </a:pPr>
            <a:r>
              <a:rPr lang="en-CA" sz="2400" kern="0" dirty="0" smtClean="0">
                <a:solidFill>
                  <a:srgbClr val="00CC00"/>
                </a:solidFill>
                <a:latin typeface="Cambria" pitchFamily="18" charset="0"/>
                <a:cs typeface="Times New Roman" pitchFamily="18" charset="0"/>
              </a:rPr>
              <a:t> </a:t>
            </a:r>
            <a:r>
              <a:rPr lang="en-CA" sz="2400" kern="0" dirty="0" smtClean="0">
                <a:solidFill>
                  <a:srgbClr val="0066FF"/>
                </a:solidFill>
                <a:latin typeface="Cambria" pitchFamily="18" charset="0"/>
                <a:cs typeface="Times New Roman" pitchFamily="18" charset="0"/>
              </a:rPr>
              <a:t>changing</a:t>
            </a:r>
            <a:endParaRPr lang="en-CA" sz="2400" kern="0" dirty="0">
              <a:solidFill>
                <a:srgbClr val="0066FF"/>
              </a:solidFill>
              <a:latin typeface="Cambria" pitchFamily="18" charset="0"/>
              <a:cs typeface="Times New Roman" pitchFamily="18" charset="0"/>
            </a:endParaRPr>
          </a:p>
        </p:txBody>
      </p:sp>
      <p:sp>
        <p:nvSpPr>
          <p:cNvPr id="34" name="Content Placeholder 2"/>
          <p:cNvSpPr txBox="1">
            <a:spLocks/>
          </p:cNvSpPr>
          <p:nvPr/>
        </p:nvSpPr>
        <p:spPr bwMode="auto">
          <a:xfrm>
            <a:off x="3000364" y="3357562"/>
            <a:ext cx="1428760" cy="461665"/>
          </a:xfrm>
          <a:prstGeom prst="rect">
            <a:avLst/>
          </a:prstGeom>
          <a:noFill/>
          <a:ln w="9525">
            <a:noFill/>
            <a:miter lim="800000"/>
            <a:headEnd/>
            <a:tailEnd/>
          </a:ln>
        </p:spPr>
        <p:txBody>
          <a:bodyPr wrap="square">
            <a:spAutoFit/>
          </a:bodyPr>
          <a:lstStyle/>
          <a:p>
            <a:pPr eaLnBrk="0" hangingPunct="0">
              <a:spcBef>
                <a:spcPct val="20000"/>
              </a:spcBef>
              <a:defRPr/>
            </a:pPr>
            <a:r>
              <a:rPr lang="en-CA" sz="2400" kern="0" dirty="0" smtClean="0">
                <a:solidFill>
                  <a:srgbClr val="00CC00"/>
                </a:solidFill>
                <a:latin typeface="Cambria" pitchFamily="18" charset="0"/>
                <a:cs typeface="Times New Roman" pitchFamily="18" charset="0"/>
              </a:rPr>
              <a:t>  </a:t>
            </a:r>
            <a:r>
              <a:rPr lang="en-CA" sz="2400" kern="0" dirty="0" smtClean="0">
                <a:solidFill>
                  <a:srgbClr val="0066FF"/>
                </a:solidFill>
                <a:latin typeface="Cambria" pitchFamily="18" charset="0"/>
                <a:cs typeface="Times New Roman" pitchFamily="18" charset="0"/>
              </a:rPr>
              <a:t>changed</a:t>
            </a:r>
            <a:endParaRPr lang="en-CA" sz="2400" kern="0" dirty="0">
              <a:solidFill>
                <a:srgbClr val="0066FF"/>
              </a:solidFill>
              <a:latin typeface="Cambria" pitchFamily="18" charset="0"/>
              <a:cs typeface="Times New Roman" pitchFamily="18" charset="0"/>
            </a:endParaRPr>
          </a:p>
        </p:txBody>
      </p:sp>
      <p:sp>
        <p:nvSpPr>
          <p:cNvPr id="35" name="Content Placeholder 2"/>
          <p:cNvSpPr txBox="1">
            <a:spLocks/>
          </p:cNvSpPr>
          <p:nvPr/>
        </p:nvSpPr>
        <p:spPr bwMode="auto">
          <a:xfrm>
            <a:off x="6215049" y="4143352"/>
            <a:ext cx="2000289" cy="584775"/>
          </a:xfrm>
          <a:prstGeom prst="rect">
            <a:avLst/>
          </a:prstGeom>
          <a:noFill/>
          <a:ln w="9525">
            <a:noFill/>
            <a:miter lim="800000"/>
            <a:headEnd/>
            <a:tailEnd/>
          </a:ln>
        </p:spPr>
        <p:txBody>
          <a:bodyPr wrap="square">
            <a:spAutoFit/>
          </a:bodyPr>
          <a:lstStyle/>
          <a:p>
            <a:pPr eaLnBrk="0" hangingPunct="0">
              <a:spcBef>
                <a:spcPct val="20000"/>
              </a:spcBef>
              <a:defRPr/>
            </a:pPr>
            <a:r>
              <a:rPr lang="en-CA" sz="3200" kern="0" dirty="0" smtClean="0">
                <a:solidFill>
                  <a:srgbClr val="8FBCED"/>
                </a:solidFill>
                <a:latin typeface="Cambria" pitchFamily="18" charset="0"/>
                <a:cs typeface="Times New Roman" pitchFamily="18" charset="0"/>
              </a:rPr>
              <a:t>  </a:t>
            </a:r>
            <a:r>
              <a:rPr lang="en-CA" sz="3200" kern="0" dirty="0" smtClean="0">
                <a:solidFill>
                  <a:srgbClr val="0066FF"/>
                </a:solidFill>
                <a:latin typeface="Cambria" pitchFamily="18" charset="0"/>
                <a:cs typeface="Times New Roman" pitchFamily="18" charset="0"/>
              </a:rPr>
              <a:t>changes</a:t>
            </a:r>
            <a:endParaRPr lang="en-CA" sz="3200" kern="0" dirty="0">
              <a:solidFill>
                <a:srgbClr val="0066FF"/>
              </a:solidFill>
              <a:latin typeface="Cambria" pitchFamily="18" charset="0"/>
              <a:cs typeface="Times New Roman" pitchFamily="18" charset="0"/>
            </a:endParaRPr>
          </a:p>
        </p:txBody>
      </p:sp>
      <p:sp>
        <p:nvSpPr>
          <p:cNvPr id="40" name="Content Placeholder 2"/>
          <p:cNvSpPr txBox="1">
            <a:spLocks/>
          </p:cNvSpPr>
          <p:nvPr/>
        </p:nvSpPr>
        <p:spPr bwMode="auto">
          <a:xfrm>
            <a:off x="6715140" y="5072074"/>
            <a:ext cx="2357457" cy="642979"/>
          </a:xfrm>
          <a:prstGeom prst="rect">
            <a:avLst/>
          </a:prstGeom>
          <a:noFill/>
          <a:ln w="9525">
            <a:noFill/>
            <a:miter lim="800000"/>
            <a:headEnd/>
            <a:tailEnd/>
          </a:ln>
        </p:spPr>
        <p:txBody>
          <a:bodyPr/>
          <a:lstStyle/>
          <a:p>
            <a:pPr marL="742950" indent="-742950" eaLnBrk="0" hangingPunct="0">
              <a:spcBef>
                <a:spcPct val="20000"/>
              </a:spcBef>
              <a:defRPr/>
            </a:pPr>
            <a:r>
              <a:rPr lang="en-CA" sz="4400" kern="0" dirty="0" smtClean="0">
                <a:solidFill>
                  <a:srgbClr val="0066FF"/>
                </a:solidFill>
                <a:latin typeface="Cambria" pitchFamily="18" charset="0"/>
                <a:cs typeface="Times New Roman" pitchFamily="18" charset="0"/>
              </a:rPr>
              <a:t>changed</a:t>
            </a:r>
            <a:endParaRPr lang="en-CA" sz="4400" kern="0" dirty="0">
              <a:solidFill>
                <a:srgbClr val="0066FF"/>
              </a:solidFill>
              <a:latin typeface="Cambria" pitchFamily="18" charset="0"/>
              <a:cs typeface="Times New Roman" pitchFamily="18" charset="0"/>
            </a:endParaRPr>
          </a:p>
        </p:txBody>
      </p:sp>
      <p:sp>
        <p:nvSpPr>
          <p:cNvPr id="42" name="Content Placeholder 2"/>
          <p:cNvSpPr txBox="1">
            <a:spLocks/>
          </p:cNvSpPr>
          <p:nvPr/>
        </p:nvSpPr>
        <p:spPr bwMode="auto">
          <a:xfrm>
            <a:off x="4986000" y="214287"/>
            <a:ext cx="1928826" cy="642945"/>
          </a:xfrm>
          <a:prstGeom prst="rect">
            <a:avLst/>
          </a:prstGeom>
          <a:noFill/>
          <a:ln w="9525">
            <a:noFill/>
            <a:miter lim="800000"/>
            <a:headEnd/>
            <a:tailEnd/>
          </a:ln>
        </p:spPr>
        <p:txBody>
          <a:bodyPr/>
          <a:lstStyle/>
          <a:p>
            <a:pPr algn="ctr" eaLnBrk="0" hangingPunct="0">
              <a:spcBef>
                <a:spcPct val="20000"/>
              </a:spcBef>
              <a:defRPr/>
            </a:pPr>
            <a:r>
              <a:rPr lang="en-CA" sz="2800" kern="0" dirty="0" smtClean="0">
                <a:solidFill>
                  <a:srgbClr val="0066FF"/>
                </a:solidFill>
                <a:latin typeface="Cambria" pitchFamily="18" charset="0"/>
                <a:cs typeface="Times New Roman" pitchFamily="18" charset="0"/>
              </a:rPr>
              <a:t>evolution</a:t>
            </a:r>
            <a:endParaRPr lang="en-CA" sz="2800" kern="0" dirty="0">
              <a:solidFill>
                <a:srgbClr val="0066FF"/>
              </a:solidFill>
              <a:latin typeface="Cambria" pitchFamily="18" charset="0"/>
              <a:cs typeface="Times New Roman" pitchFamily="18" charset="0"/>
            </a:endParaRPr>
          </a:p>
        </p:txBody>
      </p:sp>
      <p:grpSp>
        <p:nvGrpSpPr>
          <p:cNvPr id="36" name="Group 35"/>
          <p:cNvGrpSpPr/>
          <p:nvPr/>
        </p:nvGrpSpPr>
        <p:grpSpPr>
          <a:xfrm>
            <a:off x="7215206" y="2495549"/>
            <a:ext cx="1971659" cy="1433517"/>
            <a:chOff x="6572264" y="3209929"/>
            <a:chExt cx="1971659" cy="1433517"/>
          </a:xfrm>
        </p:grpSpPr>
        <p:pic>
          <p:nvPicPr>
            <p:cNvPr id="37" name="Picture 3" descr="C:\Thomas\Research\Presentations\InfoFrags_ICSE10\changeset2.gif"/>
            <p:cNvPicPr>
              <a:picLocks noChangeAspect="1" noChangeArrowheads="1"/>
            </p:cNvPicPr>
            <p:nvPr/>
          </p:nvPicPr>
          <p:blipFill>
            <a:blip r:embed="rId3" cstate="print"/>
            <a:srcRect/>
            <a:stretch>
              <a:fillRect/>
            </a:stretch>
          </p:blipFill>
          <p:spPr bwMode="auto">
            <a:xfrm>
              <a:off x="7010425" y="3209929"/>
              <a:ext cx="1133475" cy="790575"/>
            </a:xfrm>
            <a:prstGeom prst="rect">
              <a:avLst/>
            </a:prstGeom>
            <a:noFill/>
          </p:spPr>
        </p:pic>
        <p:sp>
          <p:nvSpPr>
            <p:cNvPr id="38" name="Content Placeholder 2"/>
            <p:cNvSpPr txBox="1">
              <a:spLocks/>
            </p:cNvSpPr>
            <p:nvPr/>
          </p:nvSpPr>
          <p:spPr bwMode="auto">
            <a:xfrm>
              <a:off x="6572264" y="4008435"/>
              <a:ext cx="1971659"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66FF"/>
                  </a:solidFill>
                  <a:latin typeface="Cambria" pitchFamily="18" charset="0"/>
                  <a:cs typeface="Times New Roman" pitchFamily="18" charset="0"/>
                </a:rPr>
                <a:t>Changes</a:t>
              </a:r>
              <a:endParaRPr lang="en-CA" sz="3600" b="1" kern="0" dirty="0">
                <a:solidFill>
                  <a:srgbClr val="0066FF"/>
                </a:solidFill>
                <a:latin typeface="Cambria" pitchFamily="18" charset="0"/>
                <a:cs typeface="Times New Roman" pitchFamily="18" charset="0"/>
              </a:endParaRPr>
            </a:p>
          </p:txBody>
        </p:sp>
      </p:grpSp>
      <p:sp>
        <p:nvSpPr>
          <p:cNvPr id="39" name="Content Placeholder 2"/>
          <p:cNvSpPr txBox="1">
            <a:spLocks/>
          </p:cNvSpPr>
          <p:nvPr/>
        </p:nvSpPr>
        <p:spPr bwMode="auto">
          <a:xfrm>
            <a:off x="4280400" y="5601600"/>
            <a:ext cx="1500198" cy="584775"/>
          </a:xfrm>
          <a:prstGeom prst="rect">
            <a:avLst/>
          </a:prstGeom>
          <a:noFill/>
          <a:ln w="9525">
            <a:noFill/>
            <a:miter lim="800000"/>
            <a:headEnd/>
            <a:tailEnd/>
          </a:ln>
        </p:spPr>
        <p:txBody>
          <a:bodyPr wrap="square">
            <a:spAutoFit/>
          </a:bodyPr>
          <a:lstStyle/>
          <a:p>
            <a:pPr eaLnBrk="0" hangingPunct="0">
              <a:spcBef>
                <a:spcPct val="20000"/>
              </a:spcBef>
              <a:defRPr/>
            </a:pPr>
            <a:r>
              <a:rPr lang="en-CA" sz="3200" kern="0" dirty="0" smtClean="0">
                <a:solidFill>
                  <a:srgbClr val="8FBCED"/>
                </a:solidFill>
                <a:latin typeface="Cambria" pitchFamily="18" charset="0"/>
                <a:cs typeface="Times New Roman" pitchFamily="18" charset="0"/>
              </a:rPr>
              <a:t>  </a:t>
            </a:r>
            <a:r>
              <a:rPr lang="en-CA" sz="2200" kern="0" dirty="0" smtClean="0">
                <a:solidFill>
                  <a:srgbClr val="0066FF"/>
                </a:solidFill>
                <a:latin typeface="Cambria" pitchFamily="18" charset="0"/>
                <a:cs typeface="Times New Roman" pitchFamily="18" charset="0"/>
              </a:rPr>
              <a:t>progress</a:t>
            </a:r>
            <a:endParaRPr lang="en-CA" sz="2200" kern="0" dirty="0">
              <a:solidFill>
                <a:srgbClr val="0066FF"/>
              </a:solidFill>
              <a:latin typeface="Cambria" pitchFamily="18" charset="0"/>
              <a:cs typeface="Times New Roman" pitchFamily="18" charset="0"/>
            </a:endParaRPr>
          </a:p>
        </p:txBody>
      </p:sp>
      <p:grpSp>
        <p:nvGrpSpPr>
          <p:cNvPr id="54" name="Group 53"/>
          <p:cNvGrpSpPr/>
          <p:nvPr/>
        </p:nvGrpSpPr>
        <p:grpSpPr>
          <a:xfrm>
            <a:off x="142843" y="2000240"/>
            <a:ext cx="1500199" cy="1500198"/>
            <a:chOff x="7000891" y="2420937"/>
            <a:chExt cx="1500199" cy="1500198"/>
          </a:xfrm>
        </p:grpSpPr>
        <p:grpSp>
          <p:nvGrpSpPr>
            <p:cNvPr id="55" name="Group 11"/>
            <p:cNvGrpSpPr/>
            <p:nvPr/>
          </p:nvGrpSpPr>
          <p:grpSpPr>
            <a:xfrm>
              <a:off x="7215206" y="2420937"/>
              <a:ext cx="1036642" cy="1008063"/>
              <a:chOff x="6572264" y="1857364"/>
              <a:chExt cx="1036642" cy="1008063"/>
            </a:xfrm>
          </p:grpSpPr>
          <p:pic>
            <p:nvPicPr>
              <p:cNvPr id="57" name="Picture 28" descr="developerTransp"/>
              <p:cNvPicPr>
                <a:picLocks noChangeAspect="1" noChangeArrowheads="1"/>
              </p:cNvPicPr>
              <p:nvPr/>
            </p:nvPicPr>
            <p:blipFill>
              <a:blip r:embed="rId4" cstate="print"/>
              <a:srcRect/>
              <a:stretch>
                <a:fillRect/>
              </a:stretch>
            </p:blipFill>
            <p:spPr bwMode="auto">
              <a:xfrm>
                <a:off x="7215206" y="1857364"/>
                <a:ext cx="393700" cy="1008063"/>
              </a:xfrm>
              <a:prstGeom prst="rect">
                <a:avLst/>
              </a:prstGeom>
              <a:noFill/>
            </p:spPr>
          </p:pic>
          <p:pic>
            <p:nvPicPr>
              <p:cNvPr id="58" name="Picture 28" descr="developerTransp"/>
              <p:cNvPicPr>
                <a:picLocks noChangeAspect="1" noChangeArrowheads="1"/>
              </p:cNvPicPr>
              <p:nvPr/>
            </p:nvPicPr>
            <p:blipFill>
              <a:blip r:embed="rId4" cstate="print"/>
              <a:srcRect/>
              <a:stretch>
                <a:fillRect/>
              </a:stretch>
            </p:blipFill>
            <p:spPr bwMode="auto">
              <a:xfrm>
                <a:off x="6892944" y="1857364"/>
                <a:ext cx="393700" cy="1008063"/>
              </a:xfrm>
              <a:prstGeom prst="rect">
                <a:avLst/>
              </a:prstGeom>
              <a:noFill/>
            </p:spPr>
          </p:pic>
          <p:pic>
            <p:nvPicPr>
              <p:cNvPr id="59" name="Picture 28" descr="developerTransp"/>
              <p:cNvPicPr>
                <a:picLocks noChangeAspect="1" noChangeArrowheads="1"/>
              </p:cNvPicPr>
              <p:nvPr/>
            </p:nvPicPr>
            <p:blipFill>
              <a:blip r:embed="rId4" cstate="print"/>
              <a:srcRect/>
              <a:stretch>
                <a:fillRect/>
              </a:stretch>
            </p:blipFill>
            <p:spPr bwMode="auto">
              <a:xfrm>
                <a:off x="6572264" y="1857364"/>
                <a:ext cx="393700" cy="1008063"/>
              </a:xfrm>
              <a:prstGeom prst="rect">
                <a:avLst/>
              </a:prstGeom>
              <a:noFill/>
            </p:spPr>
          </p:pic>
        </p:grpSp>
        <p:sp>
          <p:nvSpPr>
            <p:cNvPr id="56" name="Content Placeholder 2"/>
            <p:cNvSpPr txBox="1">
              <a:spLocks/>
            </p:cNvSpPr>
            <p:nvPr/>
          </p:nvSpPr>
          <p:spPr bwMode="auto">
            <a:xfrm>
              <a:off x="7000891" y="3357562"/>
              <a:ext cx="1500199" cy="563573"/>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FF"/>
                  </a:solidFill>
                  <a:latin typeface="Cambria" pitchFamily="18" charset="0"/>
                  <a:cs typeface="Times New Roman" pitchFamily="18" charset="0"/>
                </a:rPr>
                <a:t>Team</a:t>
              </a:r>
              <a:endParaRPr lang="en-CA" sz="3600" b="1" kern="0" dirty="0">
                <a:solidFill>
                  <a:srgbClr val="00CCFF"/>
                </a:solidFill>
                <a:latin typeface="Cambria" pitchFamily="18" charset="0"/>
                <a:cs typeface="Times New Roman" pitchFamily="18" charset="0"/>
              </a:endParaRPr>
            </a:p>
          </p:txBody>
        </p:sp>
      </p:grpSp>
      <p:grpSp>
        <p:nvGrpSpPr>
          <p:cNvPr id="60" name="Group 59"/>
          <p:cNvGrpSpPr/>
          <p:nvPr/>
        </p:nvGrpSpPr>
        <p:grpSpPr>
          <a:xfrm>
            <a:off x="2643174" y="5214950"/>
            <a:ext cx="2714644" cy="1571636"/>
            <a:chOff x="6143636" y="3071810"/>
            <a:chExt cx="2714644" cy="1571636"/>
          </a:xfrm>
        </p:grpSpPr>
        <p:pic>
          <p:nvPicPr>
            <p:cNvPr id="61" name="Picture 46"/>
            <p:cNvPicPr>
              <a:picLocks noChangeAspect="1" noChangeArrowheads="1"/>
            </p:cNvPicPr>
            <p:nvPr/>
          </p:nvPicPr>
          <p:blipFill>
            <a:blip r:embed="rId5" cstate="print"/>
            <a:srcRect/>
            <a:stretch>
              <a:fillRect/>
            </a:stretch>
          </p:blipFill>
          <p:spPr bwMode="auto">
            <a:xfrm>
              <a:off x="7000892" y="3071810"/>
              <a:ext cx="860408" cy="928694"/>
            </a:xfrm>
            <a:prstGeom prst="rect">
              <a:avLst/>
            </a:prstGeom>
            <a:noFill/>
            <a:ln w="28575">
              <a:noFill/>
              <a:miter lim="800000"/>
              <a:headEnd/>
              <a:tailEnd/>
            </a:ln>
            <a:scene3d>
              <a:camera prst="orthographicFront">
                <a:rot lat="0" lon="10800000" rev="0"/>
              </a:camera>
              <a:lightRig rig="threePt" dir="t"/>
            </a:scene3d>
          </p:spPr>
        </p:pic>
        <p:sp>
          <p:nvSpPr>
            <p:cNvPr id="62" name="Content Placeholder 2"/>
            <p:cNvSpPr txBox="1">
              <a:spLocks/>
            </p:cNvSpPr>
            <p:nvPr/>
          </p:nvSpPr>
          <p:spPr bwMode="auto">
            <a:xfrm>
              <a:off x="6143636" y="4008435"/>
              <a:ext cx="2714644"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chemeClr val="bg1"/>
                  </a:solidFill>
                  <a:latin typeface="Cambria" pitchFamily="18" charset="0"/>
                  <a:cs typeface="Times New Roman" pitchFamily="18" charset="0"/>
                </a:rPr>
                <a:t>Work Items</a:t>
              </a:r>
              <a:endParaRPr lang="en-CA" sz="3600" b="1" kern="0" dirty="0">
                <a:solidFill>
                  <a:schemeClr val="bg1"/>
                </a:solidFill>
                <a:latin typeface="Cambria"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grpId="0" nodeType="clickEffect">
                                  <p:stCondLst>
                                    <p:cond delay="0"/>
                                  </p:stCondLst>
                                  <p:childTnLst>
                                    <p:animMotion origin="layout" path="M -4.44444E-6 7.40741E-7 L 0.23525 0.3169 " pathEditMode="relative" rAng="0" ptsTypes="AA">
                                      <p:cBhvr>
                                        <p:cTn id="20" dur="1000" fill="hold"/>
                                        <p:tgtEl>
                                          <p:spTgt spid="42"/>
                                        </p:tgtEl>
                                        <p:attrNameLst>
                                          <p:attrName>ppt_x</p:attrName>
                                          <p:attrName>ppt_y</p:attrName>
                                        </p:attrNameLst>
                                      </p:cBhvr>
                                      <p:rCtr x="118" y="158"/>
                                    </p:animMotion>
                                  </p:childTnLst>
                                </p:cTn>
                              </p:par>
                              <p:par>
                                <p:cTn id="21" presetID="63" presetClass="path" presetSubtype="0" accel="50000" decel="50000" fill="hold" grpId="0" nodeType="withEffect">
                                  <p:stCondLst>
                                    <p:cond delay="0"/>
                                  </p:stCondLst>
                                  <p:childTnLst>
                                    <p:animMotion origin="layout" path="M 4.44444E-6 3.7037E-7 L 0.47708 0.20278 " pathEditMode="relative" rAng="0" ptsTypes="AA">
                                      <p:cBhvr>
                                        <p:cTn id="22" dur="1000" fill="hold"/>
                                        <p:tgtEl>
                                          <p:spTgt spid="27"/>
                                        </p:tgtEl>
                                        <p:attrNameLst>
                                          <p:attrName>ppt_x</p:attrName>
                                          <p:attrName>ppt_y</p:attrName>
                                        </p:attrNameLst>
                                      </p:cBhvr>
                                      <p:rCtr x="239" y="101"/>
                                    </p:animMotion>
                                  </p:childTnLst>
                                </p:cTn>
                              </p:par>
                              <p:par>
                                <p:cTn id="23" presetID="64" presetClass="path" presetSubtype="0" accel="50000" decel="50000" fill="hold" grpId="0" nodeType="withEffect">
                                  <p:stCondLst>
                                    <p:cond delay="0"/>
                                  </p:stCondLst>
                                  <p:childTnLst>
                                    <p:animMotion origin="layout" path="M -2.5E-6 7.40741E-7 L 0.05747 -0.11528 " pathEditMode="relative" rAng="0" ptsTypes="AA">
                                      <p:cBhvr>
                                        <p:cTn id="24" dur="1000" fill="hold"/>
                                        <p:tgtEl>
                                          <p:spTgt spid="35"/>
                                        </p:tgtEl>
                                        <p:attrNameLst>
                                          <p:attrName>ppt_x</p:attrName>
                                          <p:attrName>ppt_y</p:attrName>
                                        </p:attrNameLst>
                                      </p:cBhvr>
                                      <p:rCtr x="29" y="-58"/>
                                    </p:animMotion>
                                  </p:childTnLst>
                                </p:cTn>
                              </p:par>
                              <p:par>
                                <p:cTn id="25" presetID="56" presetClass="path" presetSubtype="0" accel="50000" decel="50000" fill="hold" grpId="0" nodeType="withEffect">
                                  <p:stCondLst>
                                    <p:cond delay="0"/>
                                  </p:stCondLst>
                                  <p:childTnLst>
                                    <p:animMotion origin="layout" path="M -4.44444E-6 -2.59259E-6 L 0.03056 -0.24444 " pathEditMode="relative" rAng="0" ptsTypes="AA">
                                      <p:cBhvr>
                                        <p:cTn id="26" dur="1000" fill="hold"/>
                                        <p:tgtEl>
                                          <p:spTgt spid="40"/>
                                        </p:tgtEl>
                                        <p:attrNameLst>
                                          <p:attrName>ppt_x</p:attrName>
                                          <p:attrName>ppt_y</p:attrName>
                                        </p:attrNameLst>
                                      </p:cBhvr>
                                      <p:rCtr x="15" y="-122"/>
                                    </p:animMotion>
                                  </p:childTnLst>
                                </p:cTn>
                              </p:par>
                              <p:par>
                                <p:cTn id="27" presetID="56" presetClass="path" presetSubtype="0" accel="50000" decel="50000" fill="hold" grpId="0" nodeType="withEffect">
                                  <p:stCondLst>
                                    <p:cond delay="0"/>
                                  </p:stCondLst>
                                  <p:childTnLst>
                                    <p:animMotion origin="layout" path="M 0 1.85185E-6 L 0.46389 -0.0757 " pathEditMode="relative" rAng="0" ptsTypes="AA">
                                      <p:cBhvr>
                                        <p:cTn id="28" dur="1000" fill="hold"/>
                                        <p:tgtEl>
                                          <p:spTgt spid="34"/>
                                        </p:tgtEl>
                                        <p:attrNameLst>
                                          <p:attrName>ppt_x</p:attrName>
                                          <p:attrName>ppt_y</p:attrName>
                                        </p:attrNameLst>
                                      </p:cBhvr>
                                      <p:rCtr x="232" y="-38"/>
                                    </p:animMotion>
                                  </p:childTnLst>
                                </p:cTn>
                              </p:par>
                              <p:par>
                                <p:cTn id="29" presetID="64" presetClass="path" presetSubtype="0" accel="50000" decel="50000" fill="hold" grpId="0" nodeType="withEffect">
                                  <p:stCondLst>
                                    <p:cond delay="0"/>
                                  </p:stCondLst>
                                  <p:childTnLst>
                                    <p:animMotion origin="layout" path="M 0 -7.40741E-7 L 0.30434 -0.38055 " pathEditMode="relative" rAng="0" ptsTypes="AA">
                                      <p:cBhvr>
                                        <p:cTn id="30" dur="1000" fill="hold"/>
                                        <p:tgtEl>
                                          <p:spTgt spid="39"/>
                                        </p:tgtEl>
                                        <p:attrNameLst>
                                          <p:attrName>ppt_x</p:attrName>
                                          <p:attrName>ppt_y</p:attrName>
                                        </p:attrNameLst>
                                      </p:cBhvr>
                                      <p:rCtr x="152" y="-190"/>
                                    </p:animMotion>
                                  </p:childTnLst>
                                </p:cTn>
                              </p:par>
                            </p:childTnLst>
                          </p:cTn>
                        </p:par>
                        <p:par>
                          <p:cTn id="31" fill="hold">
                            <p:stCondLst>
                              <p:cond delay="1000"/>
                            </p:stCondLst>
                            <p:childTnLst>
                              <p:par>
                                <p:cTn id="32" presetID="53"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10" presetClass="exit" presetSubtype="0" fill="hold" grpId="1"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P spid="34" grpId="0"/>
      <p:bldP spid="34" grpId="1"/>
      <p:bldP spid="34" grpId="2"/>
      <p:bldP spid="35" grpId="0"/>
      <p:bldP spid="35" grpId="1"/>
      <p:bldP spid="35" grpId="2"/>
      <p:bldP spid="40" grpId="0"/>
      <p:bldP spid="40" grpId="1"/>
      <p:bldP spid="40" grpId="2"/>
      <p:bldP spid="42" grpId="0"/>
      <p:bldP spid="42" grpId="1"/>
      <p:bldP spid="42" grpId="2"/>
      <p:bldP spid="39" grpId="0"/>
      <p:bldP spid="39" grpId="1"/>
      <p:bldP spid="3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1"/>
            <a:ext cx="9215438" cy="6786587"/>
            <a:chOff x="0" y="-24"/>
            <a:chExt cx="9215438" cy="6786587"/>
          </a:xfrm>
        </p:grpSpPr>
        <p:grpSp>
          <p:nvGrpSpPr>
            <p:cNvPr id="3" name="Group 15"/>
            <p:cNvGrpSpPr/>
            <p:nvPr/>
          </p:nvGrpSpPr>
          <p:grpSpPr>
            <a:xfrm>
              <a:off x="0" y="214313"/>
              <a:ext cx="9215438" cy="6572250"/>
              <a:chOff x="0" y="214313"/>
              <a:chExt cx="9215438" cy="6572250"/>
            </a:xfrm>
          </p:grpSpPr>
          <p:sp>
            <p:nvSpPr>
              <p:cNvPr id="4" name="Content Placeholder 2"/>
              <p:cNvSpPr txBox="1">
                <a:spLocks/>
              </p:cNvSpPr>
              <p:nvPr/>
            </p:nvSpPr>
            <p:spPr bwMode="auto">
              <a:xfrm>
                <a:off x="1857375" y="2786058"/>
                <a:ext cx="628650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Who is working on what?</a:t>
                </a:r>
              </a:p>
            </p:txBody>
          </p:sp>
          <p:sp>
            <p:nvSpPr>
              <p:cNvPr id="6" name="Content Placeholder 2"/>
              <p:cNvSpPr txBox="1">
                <a:spLocks/>
              </p:cNvSpPr>
              <p:nvPr/>
            </p:nvSpPr>
            <p:spPr bwMode="auto">
              <a:xfrm>
                <a:off x="3357563" y="214313"/>
                <a:ext cx="5572125" cy="571500"/>
              </a:xfrm>
              <a:prstGeom prst="rect">
                <a:avLst/>
              </a:prstGeom>
              <a:noFill/>
              <a:ln w="9525">
                <a:noFill/>
                <a:miter lim="800000"/>
                <a:headEnd/>
                <a:tailEnd/>
              </a:ln>
            </p:spPr>
            <p:txBody>
              <a:bodyPr/>
              <a:lstStyle/>
              <a:p>
                <a:pPr marL="742950" indent="-742950" eaLnBrk="0" hangingPunct="0">
                  <a:spcBef>
                    <a:spcPct val="20000"/>
                  </a:spcBef>
                  <a:defRPr/>
                </a:pPr>
                <a:r>
                  <a:rPr lang="en-CA" sz="2800" kern="0" dirty="0">
                    <a:solidFill>
                      <a:srgbClr val="9499FE"/>
                    </a:solidFill>
                    <a:latin typeface="Cambria" pitchFamily="18" charset="0"/>
                    <a:cs typeface="Times New Roman" pitchFamily="18" charset="0"/>
                  </a:rPr>
                  <a:t>What is the evolution of the code?</a:t>
                </a:r>
              </a:p>
            </p:txBody>
          </p:sp>
          <p:sp>
            <p:nvSpPr>
              <p:cNvPr id="7" name="Content Placeholder 2"/>
              <p:cNvSpPr txBox="1">
                <a:spLocks/>
              </p:cNvSpPr>
              <p:nvPr/>
            </p:nvSpPr>
            <p:spPr bwMode="auto">
              <a:xfrm>
                <a:off x="214313" y="1428750"/>
                <a:ext cx="5786437" cy="584200"/>
              </a:xfrm>
              <a:prstGeom prst="rect">
                <a:avLst/>
              </a:prstGeom>
              <a:noFill/>
              <a:ln w="9525">
                <a:noFill/>
                <a:miter lim="800000"/>
                <a:headEnd/>
                <a:tailEnd/>
              </a:ln>
            </p:spPr>
            <p:txBody>
              <a:bodyPr>
                <a:spAutoFit/>
              </a:bodyPr>
              <a:lstStyle/>
              <a:p>
                <a:pPr marL="742950" indent="-742950" eaLnBrk="0" hangingPunct="0">
                  <a:spcBef>
                    <a:spcPct val="20000"/>
                  </a:spcBef>
                  <a:defRPr/>
                </a:pPr>
                <a:r>
                  <a:rPr lang="en-CA" sz="3200" kern="0" dirty="0">
                    <a:solidFill>
                      <a:srgbClr val="99CCFF"/>
                    </a:solidFill>
                    <a:latin typeface="Cambria" pitchFamily="18" charset="0"/>
                    <a:cs typeface="Times New Roman" pitchFamily="18" charset="0"/>
                  </a:rPr>
                  <a:t>What [have] people done lately?</a:t>
                </a:r>
              </a:p>
            </p:txBody>
          </p:sp>
          <p:sp>
            <p:nvSpPr>
              <p:cNvPr id="20" name="Content Placeholder 2"/>
              <p:cNvSpPr txBox="1">
                <a:spLocks/>
              </p:cNvSpPr>
              <p:nvPr/>
            </p:nvSpPr>
            <p:spPr bwMode="auto">
              <a:xfrm>
                <a:off x="4286250" y="1857375"/>
                <a:ext cx="4857750"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chemeClr val="accent2">
                        <a:lumMod val="40000"/>
                        <a:lumOff val="60000"/>
                      </a:schemeClr>
                    </a:solidFill>
                    <a:latin typeface="Cambria" pitchFamily="18" charset="0"/>
                    <a:cs typeface="Times New Roman" pitchFamily="18" charset="0"/>
                  </a:rPr>
                  <a:t>What classes has my team been working on?</a:t>
                </a:r>
              </a:p>
            </p:txBody>
          </p:sp>
          <p:sp>
            <p:nvSpPr>
              <p:cNvPr id="21" name="Content Placeholder 2"/>
              <p:cNvSpPr txBox="1">
                <a:spLocks/>
              </p:cNvSpPr>
              <p:nvPr/>
            </p:nvSpPr>
            <p:spPr bwMode="auto">
              <a:xfrm>
                <a:off x="0" y="4500563"/>
                <a:ext cx="4929188" cy="830262"/>
              </a:xfrm>
              <a:prstGeom prst="rect">
                <a:avLst/>
              </a:prstGeom>
              <a:noFill/>
              <a:ln w="9525">
                <a:noFill/>
                <a:miter lim="800000"/>
                <a:headEnd/>
                <a:tailEnd/>
              </a:ln>
            </p:spPr>
            <p:txBody>
              <a:bodyPr>
                <a:spAutoFit/>
              </a:bodyPr>
              <a:lstStyle/>
              <a:p>
                <a:pPr algn="ctr" eaLnBrk="0" hangingPunct="0">
                  <a:spcBef>
                    <a:spcPct val="20000"/>
                  </a:spcBef>
                  <a:defRPr/>
                </a:pPr>
                <a:r>
                  <a:rPr lang="en-CA" sz="2400" kern="0" dirty="0">
                    <a:solidFill>
                      <a:schemeClr val="accent2">
                        <a:lumMod val="40000"/>
                        <a:lumOff val="60000"/>
                      </a:schemeClr>
                    </a:solidFill>
                    <a:latin typeface="Cambria" pitchFamily="18" charset="0"/>
                    <a:cs typeface="Times New Roman" pitchFamily="18" charset="0"/>
                  </a:rPr>
                  <a:t>Who is working on the same classes as I am and for which work item?</a:t>
                </a:r>
              </a:p>
            </p:txBody>
          </p:sp>
          <p:sp>
            <p:nvSpPr>
              <p:cNvPr id="22" name="Content Placeholder 2"/>
              <p:cNvSpPr txBox="1">
                <a:spLocks/>
              </p:cNvSpPr>
              <p:nvPr/>
            </p:nvSpPr>
            <p:spPr bwMode="auto">
              <a:xfrm>
                <a:off x="3571875" y="4143375"/>
                <a:ext cx="5643563" cy="1077913"/>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8FBCED"/>
                    </a:solidFill>
                    <a:latin typeface="Cambria" pitchFamily="18" charset="0"/>
                    <a:cs typeface="Times New Roman" pitchFamily="18" charset="0"/>
                  </a:rPr>
                  <a:t>Who has made changes to my classes?</a:t>
                </a:r>
              </a:p>
            </p:txBody>
          </p:sp>
          <p:sp>
            <p:nvSpPr>
              <p:cNvPr id="23" name="Content Placeholder 2"/>
              <p:cNvSpPr txBox="1">
                <a:spLocks/>
              </p:cNvSpPr>
              <p:nvPr/>
            </p:nvSpPr>
            <p:spPr bwMode="auto">
              <a:xfrm>
                <a:off x="0" y="3357563"/>
                <a:ext cx="4643438" cy="428625"/>
              </a:xfrm>
              <a:prstGeom prst="rect">
                <a:avLst/>
              </a:prstGeom>
              <a:noFill/>
              <a:ln w="9525">
                <a:noFill/>
                <a:miter lim="800000"/>
                <a:headEnd/>
                <a:tailEnd/>
              </a:ln>
            </p:spPr>
            <p:txBody>
              <a:bodyPr/>
              <a:lstStyle/>
              <a:p>
                <a:pPr marL="742950" indent="-742950" eaLnBrk="0" hangingPunct="0">
                  <a:spcBef>
                    <a:spcPct val="20000"/>
                  </a:spcBef>
                  <a:defRPr/>
                </a:pPr>
                <a:r>
                  <a:rPr lang="en-CA" sz="2400" kern="0" dirty="0">
                    <a:solidFill>
                      <a:srgbClr val="CDE2FB"/>
                    </a:solidFill>
                    <a:latin typeface="Cambria" pitchFamily="18" charset="0"/>
                    <a:cs typeface="Times New Roman" pitchFamily="18" charset="0"/>
                  </a:rPr>
                  <a:t>What classes have been changed?</a:t>
                </a:r>
              </a:p>
            </p:txBody>
          </p:sp>
          <p:sp>
            <p:nvSpPr>
              <p:cNvPr id="25" name="Content Placeholder 2"/>
              <p:cNvSpPr txBox="1">
                <a:spLocks/>
              </p:cNvSpPr>
              <p:nvPr/>
            </p:nvSpPr>
            <p:spPr bwMode="auto">
              <a:xfrm>
                <a:off x="928688" y="714375"/>
                <a:ext cx="4071937" cy="928688"/>
              </a:xfrm>
              <a:prstGeom prst="rect">
                <a:avLst/>
              </a:prstGeom>
              <a:noFill/>
              <a:ln w="9525">
                <a:noFill/>
                <a:miter lim="800000"/>
                <a:headEnd/>
                <a:tailEnd/>
              </a:ln>
            </p:spPr>
            <p:txBody>
              <a:bodyPr/>
              <a:lstStyle/>
              <a:p>
                <a:pPr algn="ctr" eaLnBrk="0" hangingPunct="0">
                  <a:spcBef>
                    <a:spcPct val="20000"/>
                  </a:spcBef>
                  <a:defRPr/>
                </a:pPr>
                <a:r>
                  <a:rPr lang="en-CA" sz="2400" kern="0" dirty="0">
                    <a:solidFill>
                      <a:srgbClr val="ABBBEF"/>
                    </a:solidFill>
                    <a:latin typeface="Cambria" pitchFamily="18" charset="0"/>
                    <a:cs typeface="Times New Roman" pitchFamily="18" charset="0"/>
                  </a:rPr>
                  <a:t>Which features and functions have been changing?</a:t>
                </a:r>
              </a:p>
            </p:txBody>
          </p:sp>
          <p:sp>
            <p:nvSpPr>
              <p:cNvPr id="26" name="Content Placeholder 2"/>
              <p:cNvSpPr txBox="1">
                <a:spLocks/>
              </p:cNvSpPr>
              <p:nvPr/>
            </p:nvSpPr>
            <p:spPr bwMode="auto">
              <a:xfrm>
                <a:off x="3643313" y="5715000"/>
                <a:ext cx="4071937" cy="1071563"/>
              </a:xfrm>
              <a:prstGeom prst="rect">
                <a:avLst/>
              </a:prstGeom>
              <a:noFill/>
              <a:ln w="9525">
                <a:noFill/>
                <a:miter lim="800000"/>
                <a:headEnd/>
                <a:tailEnd/>
              </a:ln>
            </p:spPr>
            <p:txBody>
              <a:bodyPr/>
              <a:lstStyle/>
              <a:p>
                <a:pPr algn="ctr" eaLnBrk="0" hangingPunct="0">
                  <a:spcBef>
                    <a:spcPct val="20000"/>
                  </a:spcBef>
                  <a:defRPr/>
                </a:pPr>
                <a:r>
                  <a:rPr lang="en-CA" sz="2200" kern="0" dirty="0">
                    <a:solidFill>
                      <a:srgbClr val="CDE2FB"/>
                    </a:solidFill>
                    <a:latin typeface="Cambria" pitchFamily="18" charset="0"/>
                    <a:cs typeface="Times New Roman" pitchFamily="18" charset="0"/>
                  </a:rPr>
                  <a:t>Has progress been made on blockers (blocking work items) in your milestone?</a:t>
                </a:r>
              </a:p>
            </p:txBody>
          </p:sp>
          <p:sp>
            <p:nvSpPr>
              <p:cNvPr id="28" name="Content Placeholder 2"/>
              <p:cNvSpPr txBox="1">
                <a:spLocks/>
              </p:cNvSpPr>
              <p:nvPr/>
            </p:nvSpPr>
            <p:spPr bwMode="auto">
              <a:xfrm>
                <a:off x="285750" y="3714750"/>
                <a:ext cx="6286500" cy="584200"/>
              </a:xfrm>
              <a:prstGeom prst="rect">
                <a:avLst/>
              </a:prstGeom>
              <a:noFill/>
              <a:ln w="9525">
                <a:noFill/>
                <a:miter lim="800000"/>
                <a:headEnd/>
                <a:tailEnd/>
              </a:ln>
            </p:spPr>
            <p:txBody>
              <a:bodyPr>
                <a:spAutoFit/>
              </a:bodyPr>
              <a:lstStyle/>
              <a:p>
                <a:pPr algn="ctr" eaLnBrk="0" hangingPunct="0">
                  <a:spcBef>
                    <a:spcPct val="20000"/>
                  </a:spcBef>
                  <a:defRPr/>
                </a:pPr>
                <a:r>
                  <a:rPr lang="en-CA" sz="3200" kern="0" dirty="0">
                    <a:solidFill>
                      <a:srgbClr val="9499FE"/>
                    </a:solidFill>
                    <a:latin typeface="Cambria" pitchFamily="18" charset="0"/>
                    <a:cs typeface="Times New Roman" pitchFamily="18" charset="0"/>
                  </a:rPr>
                  <a:t>What caused this build to break?</a:t>
                </a:r>
              </a:p>
            </p:txBody>
          </p:sp>
          <p:sp>
            <p:nvSpPr>
              <p:cNvPr id="29" name="Content Placeholder 2"/>
              <p:cNvSpPr txBox="1">
                <a:spLocks/>
              </p:cNvSpPr>
              <p:nvPr/>
            </p:nvSpPr>
            <p:spPr bwMode="auto">
              <a:xfrm>
                <a:off x="428625" y="5500688"/>
                <a:ext cx="2786063" cy="1000125"/>
              </a:xfrm>
              <a:prstGeom prst="rect">
                <a:avLst/>
              </a:prstGeom>
              <a:noFill/>
              <a:ln w="9525">
                <a:noFill/>
                <a:miter lim="800000"/>
                <a:headEnd/>
                <a:tailEnd/>
              </a:ln>
            </p:spPr>
            <p:txBody>
              <a:bodyPr/>
              <a:lstStyle/>
              <a:p>
                <a:pPr marL="742950" indent="-742950" eaLnBrk="0" hangingPunct="0">
                  <a:spcBef>
                    <a:spcPct val="20000"/>
                  </a:spcBef>
                  <a:defRPr/>
                </a:pPr>
                <a:r>
                  <a:rPr lang="en-CA" sz="3200" kern="0" dirty="0">
                    <a:solidFill>
                      <a:schemeClr val="accent2">
                        <a:lumMod val="60000"/>
                        <a:lumOff val="40000"/>
                      </a:schemeClr>
                    </a:solidFill>
                    <a:latin typeface="Cambria" pitchFamily="18" charset="0"/>
                    <a:cs typeface="Times New Roman" pitchFamily="18" charset="0"/>
                  </a:rPr>
                  <a:t>Who owns a test case?</a:t>
                </a:r>
              </a:p>
            </p:txBody>
          </p:sp>
          <p:sp>
            <p:nvSpPr>
              <p:cNvPr id="30" name="Content Placeholder 2"/>
              <p:cNvSpPr txBox="1">
                <a:spLocks/>
              </p:cNvSpPr>
              <p:nvPr/>
            </p:nvSpPr>
            <p:spPr bwMode="auto">
              <a:xfrm>
                <a:off x="3143250" y="5072063"/>
                <a:ext cx="6000750"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a:solidFill>
                      <a:srgbClr val="ABBBEF"/>
                    </a:solidFill>
                    <a:latin typeface="Cambria" pitchFamily="18" charset="0"/>
                    <a:cs typeface="Times New Roman" pitchFamily="18" charset="0"/>
                  </a:rPr>
                  <a:t>Which API has changed?</a:t>
                </a:r>
              </a:p>
            </p:txBody>
          </p:sp>
          <p:sp>
            <p:nvSpPr>
              <p:cNvPr id="32" name="Content Placeholder 2"/>
              <p:cNvSpPr txBox="1">
                <a:spLocks/>
              </p:cNvSpPr>
              <p:nvPr/>
            </p:nvSpPr>
            <p:spPr bwMode="auto">
              <a:xfrm>
                <a:off x="5715000" y="714375"/>
                <a:ext cx="3429000" cy="1071563"/>
              </a:xfrm>
              <a:prstGeom prst="rect">
                <a:avLst/>
              </a:prstGeom>
              <a:noFill/>
              <a:ln w="9525">
                <a:noFill/>
                <a:miter lim="800000"/>
                <a:headEnd/>
                <a:tailEnd/>
              </a:ln>
            </p:spPr>
            <p:txBody>
              <a:bodyPr/>
              <a:lstStyle/>
              <a:p>
                <a:pPr algn="ctr" eaLnBrk="0" hangingPunct="0">
                  <a:spcBef>
                    <a:spcPct val="20000"/>
                  </a:spcBef>
                  <a:defRPr/>
                </a:pPr>
                <a:r>
                  <a:rPr lang="en-CA" sz="3200" kern="0" dirty="0">
                    <a:solidFill>
                      <a:srgbClr val="5454C8"/>
                    </a:solidFill>
                    <a:latin typeface="Cambria" pitchFamily="18" charset="0"/>
                    <a:cs typeface="Times New Roman" pitchFamily="18" charset="0"/>
                  </a:rPr>
                  <a:t>Who owns this piece of code? </a:t>
                </a:r>
              </a:p>
            </p:txBody>
          </p:sp>
          <p:sp>
            <p:nvSpPr>
              <p:cNvPr id="33" name="Content Placeholder 2"/>
              <p:cNvSpPr txBox="1">
                <a:spLocks/>
              </p:cNvSpPr>
              <p:nvPr/>
            </p:nvSpPr>
            <p:spPr bwMode="auto">
              <a:xfrm>
                <a:off x="428625" y="2000250"/>
                <a:ext cx="3357563" cy="1000125"/>
              </a:xfrm>
              <a:prstGeom prst="rect">
                <a:avLst/>
              </a:prstGeom>
              <a:noFill/>
              <a:ln w="9525">
                <a:noFill/>
                <a:miter lim="800000"/>
                <a:headEnd/>
                <a:tailEnd/>
              </a:ln>
            </p:spPr>
            <p:txBody>
              <a:bodyPr/>
              <a:lstStyle/>
              <a:p>
                <a:pPr algn="ctr" eaLnBrk="0" hangingPunct="0">
                  <a:spcBef>
                    <a:spcPct val="20000"/>
                  </a:spcBef>
                  <a:defRPr/>
                </a:pPr>
                <a:r>
                  <a:rPr lang="en-CA" sz="2800" kern="0" dirty="0">
                    <a:solidFill>
                      <a:srgbClr val="8484D6"/>
                    </a:solidFill>
                    <a:latin typeface="Cambria" pitchFamily="18" charset="0"/>
                    <a:cs typeface="Times New Roman" pitchFamily="18" charset="0"/>
                  </a:rPr>
                  <a:t>How is the team organized?</a:t>
                </a:r>
              </a:p>
            </p:txBody>
          </p:sp>
        </p:grpSp>
        <p:sp>
          <p:nvSpPr>
            <p:cNvPr id="17" name="TextBox 16"/>
            <p:cNvSpPr txBox="1"/>
            <p:nvPr/>
          </p:nvSpPr>
          <p:spPr>
            <a:xfrm>
              <a:off x="0" y="-24"/>
              <a:ext cx="607923" cy="369332"/>
            </a:xfrm>
            <a:prstGeom prst="rect">
              <a:avLst/>
            </a:prstGeom>
            <a:noFill/>
          </p:spPr>
          <p:txBody>
            <a:bodyPr wrap="none" rtlCol="0">
              <a:spAutoFit/>
            </a:bodyPr>
            <a:lstStyle/>
            <a:p>
              <a:r>
                <a:rPr lang="en-CA" dirty="0" smtClean="0"/>
                <a:t>Test</a:t>
              </a:r>
              <a:endParaRPr lang="en-CA" dirty="0"/>
            </a:p>
          </p:txBody>
        </p:sp>
      </p:grpSp>
      <p:sp>
        <p:nvSpPr>
          <p:cNvPr id="44" name="Rectangle 110"/>
          <p:cNvSpPr>
            <a:spLocks noChangeArrowheads="1"/>
          </p:cNvSpPr>
          <p:nvPr/>
        </p:nvSpPr>
        <p:spPr bwMode="auto">
          <a:xfrm>
            <a:off x="0" y="-24"/>
            <a:ext cx="9144000" cy="6813550"/>
          </a:xfrm>
          <a:prstGeom prst="rect">
            <a:avLst/>
          </a:prstGeom>
          <a:solidFill>
            <a:schemeClr val="tx1">
              <a:alpha val="75000"/>
            </a:schemeClr>
          </a:solidFill>
          <a:ln w="9525">
            <a:solidFill>
              <a:schemeClr val="tx1"/>
            </a:solidFill>
            <a:miter lim="800000"/>
            <a:headEnd/>
            <a:tailEnd/>
          </a:ln>
        </p:spPr>
        <p:txBody>
          <a:bodyPr wrap="none" anchor="ctr"/>
          <a:lstStyle/>
          <a:p>
            <a:endParaRPr lang="en-CA" dirty="0"/>
          </a:p>
        </p:txBody>
      </p:sp>
      <p:sp>
        <p:nvSpPr>
          <p:cNvPr id="19" name="Content Placeholder 2"/>
          <p:cNvSpPr txBox="1">
            <a:spLocks/>
          </p:cNvSpPr>
          <p:nvPr/>
        </p:nvSpPr>
        <p:spPr bwMode="auto">
          <a:xfrm>
            <a:off x="4786301" y="5072074"/>
            <a:ext cx="1357335" cy="571500"/>
          </a:xfrm>
          <a:prstGeom prst="rect">
            <a:avLst/>
          </a:prstGeom>
          <a:noFill/>
          <a:ln w="9525">
            <a:noFill/>
            <a:miter lim="800000"/>
            <a:headEnd/>
            <a:tailEnd/>
          </a:ln>
        </p:spPr>
        <p:txBody>
          <a:bodyPr/>
          <a:lstStyle/>
          <a:p>
            <a:pPr marL="742950" indent="-742950" eaLnBrk="0" hangingPunct="0">
              <a:spcBef>
                <a:spcPct val="20000"/>
              </a:spcBef>
              <a:defRPr/>
            </a:pPr>
            <a:r>
              <a:rPr lang="en-CA" sz="4400" kern="0" dirty="0" smtClean="0">
                <a:solidFill>
                  <a:srgbClr val="00CC00"/>
                </a:solidFill>
                <a:latin typeface="Cambria" pitchFamily="18" charset="0"/>
                <a:cs typeface="Times New Roman" pitchFamily="18" charset="0"/>
              </a:rPr>
              <a:t>API</a:t>
            </a:r>
            <a:endParaRPr lang="en-CA" sz="4400" kern="0" dirty="0">
              <a:solidFill>
                <a:srgbClr val="00CC00"/>
              </a:solidFill>
              <a:latin typeface="Cambria" pitchFamily="18" charset="0"/>
              <a:cs typeface="Times New Roman" pitchFamily="18" charset="0"/>
            </a:endParaRPr>
          </a:p>
        </p:txBody>
      </p:sp>
      <p:sp>
        <p:nvSpPr>
          <p:cNvPr id="31" name="Content Placeholder 2"/>
          <p:cNvSpPr txBox="1">
            <a:spLocks/>
          </p:cNvSpPr>
          <p:nvPr/>
        </p:nvSpPr>
        <p:spPr bwMode="auto">
          <a:xfrm>
            <a:off x="4929190" y="1857352"/>
            <a:ext cx="1857324" cy="584775"/>
          </a:xfrm>
          <a:prstGeom prst="rect">
            <a:avLst/>
          </a:prstGeom>
          <a:noFill/>
          <a:ln w="9525">
            <a:noFill/>
            <a:miter lim="800000"/>
            <a:headEnd/>
            <a:tailEnd/>
          </a:ln>
        </p:spPr>
        <p:txBody>
          <a:bodyPr wrap="square">
            <a:spAutoFit/>
          </a:bodyPr>
          <a:lstStyle/>
          <a:p>
            <a:pPr lvl="1" eaLnBrk="0" hangingPunct="0">
              <a:spcBef>
                <a:spcPct val="20000"/>
              </a:spcBef>
              <a:defRPr/>
            </a:pPr>
            <a:r>
              <a:rPr lang="en-CA" sz="3200" kern="0" dirty="0" smtClean="0">
                <a:solidFill>
                  <a:srgbClr val="00CC00"/>
                </a:solidFill>
                <a:latin typeface="Cambria" pitchFamily="18" charset="0"/>
                <a:cs typeface="Times New Roman" pitchFamily="18" charset="0"/>
              </a:rPr>
              <a:t>classes</a:t>
            </a:r>
            <a:endParaRPr lang="en-CA" sz="3200" kern="0" dirty="0">
              <a:solidFill>
                <a:srgbClr val="00CC00"/>
              </a:solidFill>
              <a:latin typeface="Cambria" pitchFamily="18" charset="0"/>
              <a:cs typeface="Times New Roman" pitchFamily="18" charset="0"/>
            </a:endParaRPr>
          </a:p>
        </p:txBody>
      </p:sp>
      <p:sp>
        <p:nvSpPr>
          <p:cNvPr id="34" name="Content Placeholder 2"/>
          <p:cNvSpPr txBox="1">
            <a:spLocks/>
          </p:cNvSpPr>
          <p:nvPr/>
        </p:nvSpPr>
        <p:spPr bwMode="auto">
          <a:xfrm>
            <a:off x="3714744" y="4500541"/>
            <a:ext cx="1500198" cy="461665"/>
          </a:xfrm>
          <a:prstGeom prst="rect">
            <a:avLst/>
          </a:prstGeom>
          <a:noFill/>
          <a:ln w="9525">
            <a:noFill/>
            <a:miter lim="800000"/>
            <a:headEnd/>
            <a:tailEnd/>
          </a:ln>
        </p:spPr>
        <p:txBody>
          <a:bodyPr wrap="square">
            <a:spAutoFit/>
          </a:bodyPr>
          <a:lstStyle/>
          <a:p>
            <a:pPr eaLnBrk="0" hangingPunct="0">
              <a:spcBef>
                <a:spcPct val="20000"/>
              </a:spcBef>
              <a:defRPr/>
            </a:pPr>
            <a:r>
              <a:rPr lang="en-CA" sz="2400" kern="0" dirty="0" smtClean="0">
                <a:solidFill>
                  <a:srgbClr val="00CC00"/>
                </a:solidFill>
                <a:latin typeface="Cambria" pitchFamily="18" charset="0"/>
                <a:cs typeface="Times New Roman" pitchFamily="18" charset="0"/>
              </a:rPr>
              <a:t> classes</a:t>
            </a:r>
            <a:endParaRPr lang="en-CA" sz="2400" kern="0" dirty="0">
              <a:solidFill>
                <a:srgbClr val="00CC00"/>
              </a:solidFill>
              <a:latin typeface="Cambria" pitchFamily="18" charset="0"/>
              <a:cs typeface="Times New Roman" pitchFamily="18" charset="0"/>
            </a:endParaRPr>
          </a:p>
        </p:txBody>
      </p:sp>
      <p:sp>
        <p:nvSpPr>
          <p:cNvPr id="35" name="Content Placeholder 2"/>
          <p:cNvSpPr txBox="1">
            <a:spLocks/>
          </p:cNvSpPr>
          <p:nvPr/>
        </p:nvSpPr>
        <p:spPr bwMode="auto">
          <a:xfrm>
            <a:off x="5429231" y="4643446"/>
            <a:ext cx="1643099" cy="584775"/>
          </a:xfrm>
          <a:prstGeom prst="rect">
            <a:avLst/>
          </a:prstGeom>
          <a:noFill/>
          <a:ln w="9525">
            <a:noFill/>
            <a:miter lim="800000"/>
            <a:headEnd/>
            <a:tailEnd/>
          </a:ln>
        </p:spPr>
        <p:txBody>
          <a:bodyPr wrap="square">
            <a:spAutoFit/>
          </a:bodyPr>
          <a:lstStyle/>
          <a:p>
            <a:pPr eaLnBrk="0" hangingPunct="0">
              <a:spcBef>
                <a:spcPct val="20000"/>
              </a:spcBef>
              <a:defRPr/>
            </a:pPr>
            <a:r>
              <a:rPr lang="en-CA" sz="3200" kern="0" dirty="0" smtClean="0">
                <a:solidFill>
                  <a:srgbClr val="8FBCED"/>
                </a:solidFill>
                <a:latin typeface="Cambria" pitchFamily="18" charset="0"/>
                <a:cs typeface="Times New Roman" pitchFamily="18" charset="0"/>
              </a:rPr>
              <a:t>  </a:t>
            </a:r>
            <a:r>
              <a:rPr lang="en-CA" sz="3200" kern="0" dirty="0" smtClean="0">
                <a:solidFill>
                  <a:srgbClr val="00CC00"/>
                </a:solidFill>
                <a:latin typeface="Cambria" pitchFamily="18" charset="0"/>
                <a:cs typeface="Times New Roman" pitchFamily="18" charset="0"/>
              </a:rPr>
              <a:t>classes</a:t>
            </a:r>
            <a:endParaRPr lang="en-CA" sz="3200" kern="0" dirty="0">
              <a:solidFill>
                <a:srgbClr val="00CC00"/>
              </a:solidFill>
              <a:latin typeface="Cambria" pitchFamily="18" charset="0"/>
              <a:cs typeface="Times New Roman" pitchFamily="18" charset="0"/>
            </a:endParaRPr>
          </a:p>
        </p:txBody>
      </p:sp>
      <p:sp>
        <p:nvSpPr>
          <p:cNvPr id="42" name="Content Placeholder 2"/>
          <p:cNvSpPr txBox="1">
            <a:spLocks/>
          </p:cNvSpPr>
          <p:nvPr/>
        </p:nvSpPr>
        <p:spPr bwMode="auto">
          <a:xfrm>
            <a:off x="7000892" y="1214422"/>
            <a:ext cx="1928826" cy="571507"/>
          </a:xfrm>
          <a:prstGeom prst="rect">
            <a:avLst/>
          </a:prstGeom>
          <a:noFill/>
          <a:ln w="9525">
            <a:noFill/>
            <a:miter lim="800000"/>
            <a:headEnd/>
            <a:tailEnd/>
          </a:ln>
        </p:spPr>
        <p:txBody>
          <a:bodyPr/>
          <a:lstStyle/>
          <a:p>
            <a:pPr algn="ctr" eaLnBrk="0" hangingPunct="0">
              <a:spcBef>
                <a:spcPct val="20000"/>
              </a:spcBef>
              <a:defRPr/>
            </a:pPr>
            <a:r>
              <a:rPr lang="en-CA" sz="3200" kern="0" dirty="0" smtClean="0">
                <a:solidFill>
                  <a:srgbClr val="00CC00"/>
                </a:solidFill>
                <a:latin typeface="Cambria" pitchFamily="18" charset="0"/>
                <a:cs typeface="Times New Roman" pitchFamily="18" charset="0"/>
              </a:rPr>
              <a:t>  code</a:t>
            </a:r>
            <a:endParaRPr lang="en-CA" sz="3200" kern="0" dirty="0">
              <a:solidFill>
                <a:srgbClr val="00CC00"/>
              </a:solidFill>
              <a:latin typeface="Cambria" pitchFamily="18" charset="0"/>
              <a:cs typeface="Times New Roman" pitchFamily="18" charset="0"/>
            </a:endParaRPr>
          </a:p>
        </p:txBody>
      </p:sp>
      <p:grpSp>
        <p:nvGrpSpPr>
          <p:cNvPr id="36" name="Group 35"/>
          <p:cNvGrpSpPr/>
          <p:nvPr/>
        </p:nvGrpSpPr>
        <p:grpSpPr>
          <a:xfrm>
            <a:off x="3714744" y="0"/>
            <a:ext cx="2257411" cy="1714512"/>
            <a:chOff x="6429388" y="3000372"/>
            <a:chExt cx="2257411" cy="1714512"/>
          </a:xfrm>
        </p:grpSpPr>
        <p:pic>
          <p:nvPicPr>
            <p:cNvPr id="37" name="Picture 41" descr="class5"/>
            <p:cNvPicPr>
              <a:picLocks noChangeAspect="1" noChangeArrowheads="1"/>
            </p:cNvPicPr>
            <p:nvPr/>
          </p:nvPicPr>
          <p:blipFill>
            <a:blip r:embed="rId3" cstate="print"/>
            <a:srcRect/>
            <a:stretch>
              <a:fillRect/>
            </a:stretch>
          </p:blipFill>
          <p:spPr bwMode="auto">
            <a:xfrm>
              <a:off x="6929454" y="3000372"/>
              <a:ext cx="1143008" cy="1074882"/>
            </a:xfrm>
            <a:prstGeom prst="rect">
              <a:avLst/>
            </a:prstGeom>
            <a:noFill/>
            <a:ln w="9525">
              <a:noFill/>
              <a:miter lim="800000"/>
              <a:headEnd/>
              <a:tailEnd/>
            </a:ln>
          </p:spPr>
        </p:pic>
        <p:sp>
          <p:nvSpPr>
            <p:cNvPr id="38" name="Content Placeholder 2"/>
            <p:cNvSpPr txBox="1">
              <a:spLocks/>
            </p:cNvSpPr>
            <p:nvPr/>
          </p:nvSpPr>
          <p:spPr bwMode="auto">
            <a:xfrm>
              <a:off x="6429388" y="4008435"/>
              <a:ext cx="2257411" cy="706449"/>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00"/>
                  </a:solidFill>
                  <a:latin typeface="Cambria" pitchFamily="18" charset="0"/>
                  <a:cs typeface="Times New Roman" pitchFamily="18" charset="0"/>
                </a:rPr>
                <a:t>Code</a:t>
              </a:r>
              <a:endParaRPr lang="en-CA" sz="3600" b="1" kern="0" dirty="0">
                <a:solidFill>
                  <a:srgbClr val="00CC00"/>
                </a:solidFill>
                <a:latin typeface="Cambria" pitchFamily="18" charset="0"/>
                <a:cs typeface="Times New Roman" pitchFamily="18" charset="0"/>
              </a:endParaRPr>
            </a:p>
          </p:txBody>
        </p:sp>
      </p:grpSp>
      <p:sp>
        <p:nvSpPr>
          <p:cNvPr id="46" name="Content Placeholder 2"/>
          <p:cNvSpPr txBox="1">
            <a:spLocks/>
          </p:cNvSpPr>
          <p:nvPr/>
        </p:nvSpPr>
        <p:spPr bwMode="auto">
          <a:xfrm>
            <a:off x="705600" y="3357562"/>
            <a:ext cx="1500198" cy="461665"/>
          </a:xfrm>
          <a:prstGeom prst="rect">
            <a:avLst/>
          </a:prstGeom>
          <a:noFill/>
          <a:ln w="9525">
            <a:noFill/>
            <a:miter lim="800000"/>
            <a:headEnd/>
            <a:tailEnd/>
          </a:ln>
        </p:spPr>
        <p:txBody>
          <a:bodyPr wrap="square">
            <a:spAutoFit/>
          </a:bodyPr>
          <a:lstStyle/>
          <a:p>
            <a:pPr eaLnBrk="0" hangingPunct="0">
              <a:spcBef>
                <a:spcPct val="20000"/>
              </a:spcBef>
              <a:defRPr/>
            </a:pPr>
            <a:r>
              <a:rPr lang="en-CA" sz="2400" kern="0" dirty="0" smtClean="0">
                <a:solidFill>
                  <a:srgbClr val="00CC00"/>
                </a:solidFill>
                <a:latin typeface="Cambria" pitchFamily="18" charset="0"/>
                <a:cs typeface="Times New Roman" pitchFamily="18" charset="0"/>
              </a:rPr>
              <a:t> classes</a:t>
            </a:r>
            <a:endParaRPr lang="en-CA" sz="2400" kern="0" dirty="0">
              <a:solidFill>
                <a:srgbClr val="00CC00"/>
              </a:solidFill>
              <a:latin typeface="Cambria" pitchFamily="18" charset="0"/>
              <a:cs typeface="Times New Roman" pitchFamily="18" charset="0"/>
            </a:endParaRPr>
          </a:p>
        </p:txBody>
      </p:sp>
      <p:sp>
        <p:nvSpPr>
          <p:cNvPr id="51" name="Content Placeholder 2"/>
          <p:cNvSpPr txBox="1">
            <a:spLocks/>
          </p:cNvSpPr>
          <p:nvPr/>
        </p:nvSpPr>
        <p:spPr bwMode="auto">
          <a:xfrm>
            <a:off x="7000892" y="165600"/>
            <a:ext cx="1928826" cy="500069"/>
          </a:xfrm>
          <a:prstGeom prst="rect">
            <a:avLst/>
          </a:prstGeom>
          <a:noFill/>
          <a:ln w="9525">
            <a:noFill/>
            <a:miter lim="800000"/>
            <a:headEnd/>
            <a:tailEnd/>
          </a:ln>
        </p:spPr>
        <p:txBody>
          <a:bodyPr/>
          <a:lstStyle/>
          <a:p>
            <a:pPr algn="ctr" eaLnBrk="0" hangingPunct="0">
              <a:spcBef>
                <a:spcPct val="20000"/>
              </a:spcBef>
              <a:defRPr/>
            </a:pPr>
            <a:r>
              <a:rPr lang="en-CA" sz="3200" kern="0" dirty="0" smtClean="0">
                <a:solidFill>
                  <a:srgbClr val="00CC00"/>
                </a:solidFill>
                <a:latin typeface="Cambria" pitchFamily="18" charset="0"/>
                <a:cs typeface="Times New Roman" pitchFamily="18" charset="0"/>
              </a:rPr>
              <a:t>  </a:t>
            </a:r>
            <a:r>
              <a:rPr lang="en-CA" sz="2800" kern="0" dirty="0" smtClean="0">
                <a:solidFill>
                  <a:srgbClr val="00CC00"/>
                </a:solidFill>
                <a:latin typeface="Cambria" pitchFamily="18" charset="0"/>
                <a:cs typeface="Times New Roman" pitchFamily="18" charset="0"/>
              </a:rPr>
              <a:t>code</a:t>
            </a:r>
            <a:endParaRPr lang="en-CA" sz="2800" kern="0" dirty="0">
              <a:solidFill>
                <a:srgbClr val="00CC00"/>
              </a:solidFill>
              <a:latin typeface="Cambria" pitchFamily="18" charset="0"/>
              <a:cs typeface="Times New Roman" pitchFamily="18" charset="0"/>
            </a:endParaRPr>
          </a:p>
        </p:txBody>
      </p:sp>
      <p:grpSp>
        <p:nvGrpSpPr>
          <p:cNvPr id="52" name="Group 51"/>
          <p:cNvGrpSpPr/>
          <p:nvPr/>
        </p:nvGrpSpPr>
        <p:grpSpPr>
          <a:xfrm>
            <a:off x="7215206" y="2495549"/>
            <a:ext cx="1971659" cy="1433517"/>
            <a:chOff x="6572264" y="3209929"/>
            <a:chExt cx="1971659" cy="1433517"/>
          </a:xfrm>
        </p:grpSpPr>
        <p:pic>
          <p:nvPicPr>
            <p:cNvPr id="53" name="Picture 3" descr="C:\Thomas\Research\Presentations\InfoFrags_ICSE10\changeset2.gif"/>
            <p:cNvPicPr>
              <a:picLocks noChangeAspect="1" noChangeArrowheads="1"/>
            </p:cNvPicPr>
            <p:nvPr/>
          </p:nvPicPr>
          <p:blipFill>
            <a:blip r:embed="rId4" cstate="print"/>
            <a:srcRect/>
            <a:stretch>
              <a:fillRect/>
            </a:stretch>
          </p:blipFill>
          <p:spPr bwMode="auto">
            <a:xfrm>
              <a:off x="7010425" y="3209929"/>
              <a:ext cx="1133475" cy="790575"/>
            </a:xfrm>
            <a:prstGeom prst="rect">
              <a:avLst/>
            </a:prstGeom>
            <a:noFill/>
          </p:spPr>
        </p:pic>
        <p:sp>
          <p:nvSpPr>
            <p:cNvPr id="54" name="Content Placeholder 2"/>
            <p:cNvSpPr txBox="1">
              <a:spLocks/>
            </p:cNvSpPr>
            <p:nvPr/>
          </p:nvSpPr>
          <p:spPr bwMode="auto">
            <a:xfrm>
              <a:off x="6572264" y="4008435"/>
              <a:ext cx="1971659"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66FF"/>
                  </a:solidFill>
                  <a:latin typeface="Cambria" pitchFamily="18" charset="0"/>
                  <a:cs typeface="Times New Roman" pitchFamily="18" charset="0"/>
                </a:rPr>
                <a:t>Changes</a:t>
              </a:r>
              <a:endParaRPr lang="en-CA" sz="3600" b="1" kern="0" dirty="0">
                <a:solidFill>
                  <a:srgbClr val="0066FF"/>
                </a:solidFill>
                <a:latin typeface="Cambria" pitchFamily="18" charset="0"/>
                <a:cs typeface="Times New Roman" pitchFamily="18" charset="0"/>
              </a:endParaRPr>
            </a:p>
          </p:txBody>
        </p:sp>
      </p:grpSp>
      <p:grpSp>
        <p:nvGrpSpPr>
          <p:cNvPr id="55" name="Group 54"/>
          <p:cNvGrpSpPr/>
          <p:nvPr/>
        </p:nvGrpSpPr>
        <p:grpSpPr>
          <a:xfrm>
            <a:off x="142843" y="2000240"/>
            <a:ext cx="1500199" cy="1500198"/>
            <a:chOff x="7000891" y="2420937"/>
            <a:chExt cx="1500199" cy="1500198"/>
          </a:xfrm>
        </p:grpSpPr>
        <p:grpSp>
          <p:nvGrpSpPr>
            <p:cNvPr id="56" name="Group 11"/>
            <p:cNvGrpSpPr/>
            <p:nvPr/>
          </p:nvGrpSpPr>
          <p:grpSpPr>
            <a:xfrm>
              <a:off x="7215206" y="2420937"/>
              <a:ext cx="1036642" cy="1008063"/>
              <a:chOff x="6572264" y="1857364"/>
              <a:chExt cx="1036642" cy="1008063"/>
            </a:xfrm>
          </p:grpSpPr>
          <p:pic>
            <p:nvPicPr>
              <p:cNvPr id="58" name="Picture 28" descr="developerTransp"/>
              <p:cNvPicPr>
                <a:picLocks noChangeAspect="1" noChangeArrowheads="1"/>
              </p:cNvPicPr>
              <p:nvPr/>
            </p:nvPicPr>
            <p:blipFill>
              <a:blip r:embed="rId5" cstate="print"/>
              <a:srcRect/>
              <a:stretch>
                <a:fillRect/>
              </a:stretch>
            </p:blipFill>
            <p:spPr bwMode="auto">
              <a:xfrm>
                <a:off x="7215206" y="1857364"/>
                <a:ext cx="393700" cy="1008063"/>
              </a:xfrm>
              <a:prstGeom prst="rect">
                <a:avLst/>
              </a:prstGeom>
              <a:noFill/>
            </p:spPr>
          </p:pic>
          <p:pic>
            <p:nvPicPr>
              <p:cNvPr id="59" name="Picture 28" descr="developerTransp"/>
              <p:cNvPicPr>
                <a:picLocks noChangeAspect="1" noChangeArrowheads="1"/>
              </p:cNvPicPr>
              <p:nvPr/>
            </p:nvPicPr>
            <p:blipFill>
              <a:blip r:embed="rId5" cstate="print"/>
              <a:srcRect/>
              <a:stretch>
                <a:fillRect/>
              </a:stretch>
            </p:blipFill>
            <p:spPr bwMode="auto">
              <a:xfrm>
                <a:off x="6892944" y="1857364"/>
                <a:ext cx="393700" cy="1008063"/>
              </a:xfrm>
              <a:prstGeom prst="rect">
                <a:avLst/>
              </a:prstGeom>
              <a:noFill/>
            </p:spPr>
          </p:pic>
          <p:pic>
            <p:nvPicPr>
              <p:cNvPr id="60" name="Picture 28" descr="developerTransp"/>
              <p:cNvPicPr>
                <a:picLocks noChangeAspect="1" noChangeArrowheads="1"/>
              </p:cNvPicPr>
              <p:nvPr/>
            </p:nvPicPr>
            <p:blipFill>
              <a:blip r:embed="rId5" cstate="print"/>
              <a:srcRect/>
              <a:stretch>
                <a:fillRect/>
              </a:stretch>
            </p:blipFill>
            <p:spPr bwMode="auto">
              <a:xfrm>
                <a:off x="6572264" y="1857364"/>
                <a:ext cx="393700" cy="1008063"/>
              </a:xfrm>
              <a:prstGeom prst="rect">
                <a:avLst/>
              </a:prstGeom>
              <a:noFill/>
            </p:spPr>
          </p:pic>
        </p:grpSp>
        <p:sp>
          <p:nvSpPr>
            <p:cNvPr id="57" name="Content Placeholder 2"/>
            <p:cNvSpPr txBox="1">
              <a:spLocks/>
            </p:cNvSpPr>
            <p:nvPr/>
          </p:nvSpPr>
          <p:spPr bwMode="auto">
            <a:xfrm>
              <a:off x="7000891" y="3357562"/>
              <a:ext cx="1500199" cy="563573"/>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FF"/>
                  </a:solidFill>
                  <a:latin typeface="Cambria" pitchFamily="18" charset="0"/>
                  <a:cs typeface="Times New Roman" pitchFamily="18" charset="0"/>
                </a:rPr>
                <a:t>Team</a:t>
              </a:r>
              <a:endParaRPr lang="en-CA" sz="3600" b="1" kern="0" dirty="0">
                <a:solidFill>
                  <a:srgbClr val="00CCFF"/>
                </a:solidFill>
                <a:latin typeface="Cambria" pitchFamily="18" charset="0"/>
                <a:cs typeface="Times New Roman" pitchFamily="18" charset="0"/>
              </a:endParaRPr>
            </a:p>
          </p:txBody>
        </p:sp>
      </p:grpSp>
      <p:grpSp>
        <p:nvGrpSpPr>
          <p:cNvPr id="61" name="Group 60"/>
          <p:cNvGrpSpPr/>
          <p:nvPr/>
        </p:nvGrpSpPr>
        <p:grpSpPr>
          <a:xfrm>
            <a:off x="2643174" y="5214950"/>
            <a:ext cx="2714644" cy="1571636"/>
            <a:chOff x="6143636" y="3071810"/>
            <a:chExt cx="2714644" cy="1571636"/>
          </a:xfrm>
        </p:grpSpPr>
        <p:pic>
          <p:nvPicPr>
            <p:cNvPr id="62" name="Picture 46"/>
            <p:cNvPicPr>
              <a:picLocks noChangeAspect="1" noChangeArrowheads="1"/>
            </p:cNvPicPr>
            <p:nvPr/>
          </p:nvPicPr>
          <p:blipFill>
            <a:blip r:embed="rId6" cstate="print"/>
            <a:srcRect/>
            <a:stretch>
              <a:fillRect/>
            </a:stretch>
          </p:blipFill>
          <p:spPr bwMode="auto">
            <a:xfrm>
              <a:off x="7000892" y="3071810"/>
              <a:ext cx="860408" cy="928694"/>
            </a:xfrm>
            <a:prstGeom prst="rect">
              <a:avLst/>
            </a:prstGeom>
            <a:noFill/>
            <a:ln w="28575">
              <a:noFill/>
              <a:miter lim="800000"/>
              <a:headEnd/>
              <a:tailEnd/>
            </a:ln>
            <a:scene3d>
              <a:camera prst="orthographicFront">
                <a:rot lat="0" lon="10800000" rev="0"/>
              </a:camera>
              <a:lightRig rig="threePt" dir="t"/>
            </a:scene3d>
          </p:spPr>
        </p:pic>
        <p:sp>
          <p:nvSpPr>
            <p:cNvPr id="63" name="Content Placeholder 2"/>
            <p:cNvSpPr txBox="1">
              <a:spLocks/>
            </p:cNvSpPr>
            <p:nvPr/>
          </p:nvSpPr>
          <p:spPr bwMode="auto">
            <a:xfrm>
              <a:off x="6143636" y="4008435"/>
              <a:ext cx="2714644"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chemeClr val="bg1"/>
                  </a:solidFill>
                  <a:latin typeface="Cambria" pitchFamily="18" charset="0"/>
                  <a:cs typeface="Times New Roman" pitchFamily="18" charset="0"/>
                </a:rPr>
                <a:t>Work Items</a:t>
              </a:r>
              <a:endParaRPr lang="en-CA" sz="3600" b="1" kern="0" dirty="0">
                <a:solidFill>
                  <a:schemeClr val="bg1"/>
                </a:solidFill>
                <a:latin typeface="Cambria"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05556E-6 2.77556E-17 L -0.3158 -0.09676 " pathEditMode="relative" rAng="0" ptsTypes="AA">
                                      <p:cBhvr>
                                        <p:cTn id="22" dur="1000" fill="hold"/>
                                        <p:tgtEl>
                                          <p:spTgt spid="42"/>
                                        </p:tgtEl>
                                        <p:attrNameLst>
                                          <p:attrName>ppt_x</p:attrName>
                                          <p:attrName>ppt_y</p:attrName>
                                        </p:attrNameLst>
                                      </p:cBhvr>
                                      <p:rCtr x="-158" y="-48"/>
                                    </p:animMotion>
                                  </p:childTnLst>
                                </p:cTn>
                              </p:par>
                              <p:par>
                                <p:cTn id="23" presetID="35" presetClass="path" presetSubtype="0" accel="50000" decel="50000" fill="hold" grpId="0" nodeType="withEffect">
                                  <p:stCondLst>
                                    <p:cond delay="0"/>
                                  </p:stCondLst>
                                  <p:childTnLst>
                                    <p:animMotion origin="layout" path="M 5E-6 4.07407E-6 L -0.0618 -0.12848 " pathEditMode="relative" rAng="0" ptsTypes="AA">
                                      <p:cBhvr>
                                        <p:cTn id="24" dur="1000" fill="hold"/>
                                        <p:tgtEl>
                                          <p:spTgt spid="31"/>
                                        </p:tgtEl>
                                        <p:attrNameLst>
                                          <p:attrName>ppt_x</p:attrName>
                                          <p:attrName>ppt_y</p:attrName>
                                        </p:attrNameLst>
                                      </p:cBhvr>
                                      <p:rCtr x="-31" y="-64"/>
                                    </p:animMotion>
                                  </p:childTnLst>
                                </p:cTn>
                              </p:par>
                              <p:par>
                                <p:cTn id="25" presetID="63" presetClass="path" presetSubtype="0" accel="50000" decel="50000" fill="hold" grpId="0" nodeType="withEffect">
                                  <p:stCondLst>
                                    <p:cond delay="0"/>
                                  </p:stCondLst>
                                  <p:childTnLst>
                                    <p:animMotion origin="layout" path="M 5.55556E-7 0 L -0.07396 -0.58565 " pathEditMode="relative" rAng="0" ptsTypes="AA">
                                      <p:cBhvr>
                                        <p:cTn id="26" dur="1000" fill="hold"/>
                                        <p:tgtEl>
                                          <p:spTgt spid="19"/>
                                        </p:tgtEl>
                                        <p:attrNameLst>
                                          <p:attrName>ppt_x</p:attrName>
                                          <p:attrName>ppt_y</p:attrName>
                                        </p:attrNameLst>
                                      </p:cBhvr>
                                      <p:rCtr x="-37" y="-293"/>
                                    </p:animMotion>
                                  </p:childTnLst>
                                </p:cTn>
                              </p:par>
                              <p:par>
                                <p:cTn id="27" presetID="64" presetClass="path" presetSubtype="0" accel="50000" decel="50000" fill="hold" grpId="0" nodeType="withEffect">
                                  <p:stCondLst>
                                    <p:cond delay="0"/>
                                  </p:stCondLst>
                                  <p:childTnLst>
                                    <p:animMotion origin="layout" path="M 3.05556E-6 4.07407E-6 L -0.15209 -0.52408 " pathEditMode="relative" rAng="0" ptsTypes="AA">
                                      <p:cBhvr>
                                        <p:cTn id="28" dur="1000" fill="hold"/>
                                        <p:tgtEl>
                                          <p:spTgt spid="35"/>
                                        </p:tgtEl>
                                        <p:attrNameLst>
                                          <p:attrName>ppt_x</p:attrName>
                                          <p:attrName>ppt_y</p:attrName>
                                        </p:attrNameLst>
                                      </p:cBhvr>
                                      <p:rCtr x="-76" y="-262"/>
                                    </p:animMotion>
                                  </p:childTnLst>
                                </p:cTn>
                              </p:par>
                              <p:par>
                                <p:cTn id="29" presetID="56" presetClass="path" presetSubtype="0" accel="50000" decel="50000" fill="hold" grpId="0" nodeType="withEffect">
                                  <p:stCondLst>
                                    <p:cond delay="0"/>
                                  </p:stCondLst>
                                  <p:childTnLst>
                                    <p:animMotion origin="layout" path="M 2.22222E-6 1.85185E-6 L 0.32517 -0.46412 " pathEditMode="relative" rAng="0" ptsTypes="AA">
                                      <p:cBhvr>
                                        <p:cTn id="30" dur="1000" fill="hold"/>
                                        <p:tgtEl>
                                          <p:spTgt spid="46"/>
                                        </p:tgtEl>
                                        <p:attrNameLst>
                                          <p:attrName>ppt_x</p:attrName>
                                          <p:attrName>ppt_y</p:attrName>
                                        </p:attrNameLst>
                                      </p:cBhvr>
                                      <p:rCtr x="162" y="-232"/>
                                    </p:animMotion>
                                  </p:childTnLst>
                                </p:cTn>
                              </p:par>
                              <p:par>
                                <p:cTn id="31" presetID="56" presetClass="path" presetSubtype="0" accel="50000" decel="50000" fill="hold" grpId="0" nodeType="withEffect">
                                  <p:stCondLst>
                                    <p:cond delay="0"/>
                                  </p:stCondLst>
                                  <p:childTnLst>
                                    <p:animMotion origin="layout" path="M -4.44444E-6 -4.81481E-6 L 0.03542 -0.49421 " pathEditMode="relative" rAng="0" ptsTypes="AA">
                                      <p:cBhvr>
                                        <p:cTn id="32" dur="1000" fill="hold"/>
                                        <p:tgtEl>
                                          <p:spTgt spid="34"/>
                                        </p:tgtEl>
                                        <p:attrNameLst>
                                          <p:attrName>ppt_x</p:attrName>
                                          <p:attrName>ppt_y</p:attrName>
                                        </p:attrNameLst>
                                      </p:cBhvr>
                                      <p:rCtr x="18" y="-247"/>
                                    </p:animMotion>
                                  </p:childTnLst>
                                </p:cTn>
                              </p:par>
                              <p:par>
                                <p:cTn id="33" presetID="49" presetClass="path" presetSubtype="0" accel="50000" decel="50000" fill="hold" grpId="0" nodeType="withEffect">
                                  <p:stCondLst>
                                    <p:cond delay="0"/>
                                  </p:stCondLst>
                                  <p:childTnLst>
                                    <p:animMotion origin="layout" path="M 3.05556E-6 3.33333E-6 L -0.3158 -0.00139 " pathEditMode="relative" rAng="0" ptsTypes="AA">
                                      <p:cBhvr>
                                        <p:cTn id="34" dur="1000" fill="hold"/>
                                        <p:tgtEl>
                                          <p:spTgt spid="51"/>
                                        </p:tgtEl>
                                        <p:attrNameLst>
                                          <p:attrName>ppt_x</p:attrName>
                                          <p:attrName>ppt_y</p:attrName>
                                        </p:attrNameLst>
                                      </p:cBhvr>
                                      <p:rCtr x="-158" y="-1"/>
                                    </p:animMotion>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10" presetClass="exit" presetSubtype="0" fill="hold" grpId="1" nodeType="with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31" grpId="0"/>
      <p:bldP spid="31" grpId="1"/>
      <p:bldP spid="31" grpId="2"/>
      <p:bldP spid="34" grpId="0"/>
      <p:bldP spid="34" grpId="1"/>
      <p:bldP spid="34" grpId="2"/>
      <p:bldP spid="35" grpId="0"/>
      <p:bldP spid="35" grpId="1"/>
      <p:bldP spid="35" grpId="2"/>
      <p:bldP spid="42" grpId="0"/>
      <p:bldP spid="42" grpId="1"/>
      <p:bldP spid="42" grpId="2"/>
      <p:bldP spid="46" grpId="0"/>
      <p:bldP spid="46" grpId="1"/>
      <p:bldP spid="46" grpId="2"/>
      <p:bldP spid="51" grpId="0"/>
      <p:bldP spid="51" grpId="1"/>
      <p:bldP spid="51"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cstate="print"/>
          <a:srcRect/>
          <a:stretch>
            <a:fillRect/>
          </a:stretch>
        </p:blipFill>
        <p:spPr bwMode="auto">
          <a:xfrm>
            <a:off x="1071538" y="905585"/>
            <a:ext cx="6929486" cy="5023745"/>
          </a:xfrm>
          <a:prstGeom prst="rect">
            <a:avLst/>
          </a:prstGeom>
          <a:noFill/>
          <a:ln w="9525">
            <a:noFill/>
            <a:miter lim="800000"/>
            <a:headEnd/>
            <a:tailEnd/>
          </a:ln>
        </p:spPr>
      </p:pic>
      <p:grpSp>
        <p:nvGrpSpPr>
          <p:cNvPr id="5" name="Group 4"/>
          <p:cNvGrpSpPr/>
          <p:nvPr/>
        </p:nvGrpSpPr>
        <p:grpSpPr>
          <a:xfrm>
            <a:off x="3714744" y="0"/>
            <a:ext cx="2257411" cy="1714512"/>
            <a:chOff x="6429388" y="3000372"/>
            <a:chExt cx="2257411" cy="1714512"/>
          </a:xfrm>
        </p:grpSpPr>
        <p:pic>
          <p:nvPicPr>
            <p:cNvPr id="6" name="Picture 41" descr="class5"/>
            <p:cNvPicPr>
              <a:picLocks noChangeAspect="1" noChangeArrowheads="1"/>
            </p:cNvPicPr>
            <p:nvPr/>
          </p:nvPicPr>
          <p:blipFill>
            <a:blip r:embed="rId3" cstate="print"/>
            <a:srcRect/>
            <a:stretch>
              <a:fillRect/>
            </a:stretch>
          </p:blipFill>
          <p:spPr bwMode="auto">
            <a:xfrm>
              <a:off x="6929454" y="3000372"/>
              <a:ext cx="1143008" cy="1074882"/>
            </a:xfrm>
            <a:prstGeom prst="rect">
              <a:avLst/>
            </a:prstGeom>
            <a:noFill/>
            <a:ln w="9525">
              <a:noFill/>
              <a:miter lim="800000"/>
              <a:headEnd/>
              <a:tailEnd/>
            </a:ln>
          </p:spPr>
        </p:pic>
        <p:sp>
          <p:nvSpPr>
            <p:cNvPr id="7" name="Content Placeholder 2"/>
            <p:cNvSpPr txBox="1">
              <a:spLocks/>
            </p:cNvSpPr>
            <p:nvPr/>
          </p:nvSpPr>
          <p:spPr bwMode="auto">
            <a:xfrm>
              <a:off x="6429388" y="4008435"/>
              <a:ext cx="2257411" cy="706449"/>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00"/>
                  </a:solidFill>
                  <a:latin typeface="Cambria" pitchFamily="18" charset="0"/>
                  <a:cs typeface="Times New Roman" pitchFamily="18" charset="0"/>
                </a:rPr>
                <a:t>Code</a:t>
              </a:r>
              <a:endParaRPr lang="en-CA" sz="3600" b="1" kern="0" dirty="0">
                <a:solidFill>
                  <a:srgbClr val="00CC00"/>
                </a:solidFill>
                <a:latin typeface="Cambria" pitchFamily="18" charset="0"/>
                <a:cs typeface="Times New Roman" pitchFamily="18" charset="0"/>
              </a:endParaRPr>
            </a:p>
          </p:txBody>
        </p:sp>
      </p:grpSp>
      <p:grpSp>
        <p:nvGrpSpPr>
          <p:cNvPr id="8" name="Group 7"/>
          <p:cNvGrpSpPr/>
          <p:nvPr/>
        </p:nvGrpSpPr>
        <p:grpSpPr>
          <a:xfrm>
            <a:off x="7215206" y="2495549"/>
            <a:ext cx="1971659" cy="1433517"/>
            <a:chOff x="6572264" y="3209929"/>
            <a:chExt cx="1971659" cy="1433517"/>
          </a:xfrm>
        </p:grpSpPr>
        <p:pic>
          <p:nvPicPr>
            <p:cNvPr id="9" name="Picture 3" descr="C:\Thomas\Research\Presentations\InfoFrags_ICSE10\changeset2.gif"/>
            <p:cNvPicPr>
              <a:picLocks noChangeAspect="1" noChangeArrowheads="1"/>
            </p:cNvPicPr>
            <p:nvPr/>
          </p:nvPicPr>
          <p:blipFill>
            <a:blip r:embed="rId4" cstate="print"/>
            <a:srcRect/>
            <a:stretch>
              <a:fillRect/>
            </a:stretch>
          </p:blipFill>
          <p:spPr bwMode="auto">
            <a:xfrm>
              <a:off x="7010425" y="3209929"/>
              <a:ext cx="1133475" cy="790575"/>
            </a:xfrm>
            <a:prstGeom prst="rect">
              <a:avLst/>
            </a:prstGeom>
            <a:noFill/>
          </p:spPr>
        </p:pic>
        <p:sp>
          <p:nvSpPr>
            <p:cNvPr id="10" name="Content Placeholder 2"/>
            <p:cNvSpPr txBox="1">
              <a:spLocks/>
            </p:cNvSpPr>
            <p:nvPr/>
          </p:nvSpPr>
          <p:spPr bwMode="auto">
            <a:xfrm>
              <a:off x="6572264" y="4008435"/>
              <a:ext cx="1971659"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66FF"/>
                  </a:solidFill>
                  <a:latin typeface="Cambria" pitchFamily="18" charset="0"/>
                  <a:cs typeface="Times New Roman" pitchFamily="18" charset="0"/>
                </a:rPr>
                <a:t>Changes</a:t>
              </a:r>
              <a:endParaRPr lang="en-CA" sz="3600" b="1" kern="0" dirty="0">
                <a:solidFill>
                  <a:srgbClr val="0066FF"/>
                </a:solidFill>
                <a:latin typeface="Cambria" pitchFamily="18" charset="0"/>
                <a:cs typeface="Times New Roman" pitchFamily="18" charset="0"/>
              </a:endParaRPr>
            </a:p>
          </p:txBody>
        </p:sp>
      </p:grpSp>
      <p:grpSp>
        <p:nvGrpSpPr>
          <p:cNvPr id="11" name="Group 10"/>
          <p:cNvGrpSpPr/>
          <p:nvPr/>
        </p:nvGrpSpPr>
        <p:grpSpPr>
          <a:xfrm>
            <a:off x="142843" y="2000240"/>
            <a:ext cx="1500199" cy="1500198"/>
            <a:chOff x="7000891" y="2420937"/>
            <a:chExt cx="1500199" cy="1500198"/>
          </a:xfrm>
        </p:grpSpPr>
        <p:grpSp>
          <p:nvGrpSpPr>
            <p:cNvPr id="12" name="Group 11"/>
            <p:cNvGrpSpPr/>
            <p:nvPr/>
          </p:nvGrpSpPr>
          <p:grpSpPr>
            <a:xfrm>
              <a:off x="7215206" y="2420937"/>
              <a:ext cx="1036642" cy="1008063"/>
              <a:chOff x="6572264" y="1857364"/>
              <a:chExt cx="1036642" cy="1008063"/>
            </a:xfrm>
          </p:grpSpPr>
          <p:pic>
            <p:nvPicPr>
              <p:cNvPr id="14" name="Picture 28" descr="developerTransp"/>
              <p:cNvPicPr>
                <a:picLocks noChangeAspect="1" noChangeArrowheads="1"/>
              </p:cNvPicPr>
              <p:nvPr/>
            </p:nvPicPr>
            <p:blipFill>
              <a:blip r:embed="rId5" cstate="print"/>
              <a:srcRect/>
              <a:stretch>
                <a:fillRect/>
              </a:stretch>
            </p:blipFill>
            <p:spPr bwMode="auto">
              <a:xfrm>
                <a:off x="7215206" y="1857364"/>
                <a:ext cx="393700" cy="1008063"/>
              </a:xfrm>
              <a:prstGeom prst="rect">
                <a:avLst/>
              </a:prstGeom>
              <a:noFill/>
            </p:spPr>
          </p:pic>
          <p:pic>
            <p:nvPicPr>
              <p:cNvPr id="15" name="Picture 28" descr="developerTransp"/>
              <p:cNvPicPr>
                <a:picLocks noChangeAspect="1" noChangeArrowheads="1"/>
              </p:cNvPicPr>
              <p:nvPr/>
            </p:nvPicPr>
            <p:blipFill>
              <a:blip r:embed="rId5" cstate="print"/>
              <a:srcRect/>
              <a:stretch>
                <a:fillRect/>
              </a:stretch>
            </p:blipFill>
            <p:spPr bwMode="auto">
              <a:xfrm>
                <a:off x="6892944" y="1857364"/>
                <a:ext cx="393700" cy="1008063"/>
              </a:xfrm>
              <a:prstGeom prst="rect">
                <a:avLst/>
              </a:prstGeom>
              <a:noFill/>
            </p:spPr>
          </p:pic>
          <p:pic>
            <p:nvPicPr>
              <p:cNvPr id="16" name="Picture 28" descr="developerTransp"/>
              <p:cNvPicPr>
                <a:picLocks noChangeAspect="1" noChangeArrowheads="1"/>
              </p:cNvPicPr>
              <p:nvPr/>
            </p:nvPicPr>
            <p:blipFill>
              <a:blip r:embed="rId5" cstate="print"/>
              <a:srcRect/>
              <a:stretch>
                <a:fillRect/>
              </a:stretch>
            </p:blipFill>
            <p:spPr bwMode="auto">
              <a:xfrm>
                <a:off x="6572264" y="1857364"/>
                <a:ext cx="393700" cy="1008063"/>
              </a:xfrm>
              <a:prstGeom prst="rect">
                <a:avLst/>
              </a:prstGeom>
              <a:noFill/>
            </p:spPr>
          </p:pic>
        </p:grpSp>
        <p:sp>
          <p:nvSpPr>
            <p:cNvPr id="13" name="Content Placeholder 2"/>
            <p:cNvSpPr txBox="1">
              <a:spLocks/>
            </p:cNvSpPr>
            <p:nvPr/>
          </p:nvSpPr>
          <p:spPr bwMode="auto">
            <a:xfrm>
              <a:off x="7000891" y="3357562"/>
              <a:ext cx="1500199" cy="563573"/>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rgbClr val="00CCFF"/>
                  </a:solidFill>
                  <a:latin typeface="Cambria" pitchFamily="18" charset="0"/>
                  <a:cs typeface="Times New Roman" pitchFamily="18" charset="0"/>
                </a:rPr>
                <a:t>Team</a:t>
              </a:r>
              <a:endParaRPr lang="en-CA" sz="3600" b="1" kern="0" dirty="0">
                <a:solidFill>
                  <a:srgbClr val="00CCFF"/>
                </a:solidFill>
                <a:latin typeface="Cambria" pitchFamily="18" charset="0"/>
                <a:cs typeface="Times New Roman" pitchFamily="18" charset="0"/>
              </a:endParaRPr>
            </a:p>
          </p:txBody>
        </p:sp>
      </p:grpSp>
      <p:grpSp>
        <p:nvGrpSpPr>
          <p:cNvPr id="17" name="Group 16"/>
          <p:cNvGrpSpPr/>
          <p:nvPr/>
        </p:nvGrpSpPr>
        <p:grpSpPr>
          <a:xfrm>
            <a:off x="2643174" y="5214950"/>
            <a:ext cx="2714644" cy="1571636"/>
            <a:chOff x="6143636" y="3071810"/>
            <a:chExt cx="2714644" cy="1571636"/>
          </a:xfrm>
        </p:grpSpPr>
        <p:pic>
          <p:nvPicPr>
            <p:cNvPr id="18" name="Picture 46"/>
            <p:cNvPicPr>
              <a:picLocks noChangeAspect="1" noChangeArrowheads="1"/>
            </p:cNvPicPr>
            <p:nvPr/>
          </p:nvPicPr>
          <p:blipFill>
            <a:blip r:embed="rId6" cstate="print"/>
            <a:srcRect/>
            <a:stretch>
              <a:fillRect/>
            </a:stretch>
          </p:blipFill>
          <p:spPr bwMode="auto">
            <a:xfrm>
              <a:off x="7000892" y="3071810"/>
              <a:ext cx="860408" cy="928694"/>
            </a:xfrm>
            <a:prstGeom prst="rect">
              <a:avLst/>
            </a:prstGeom>
            <a:noFill/>
            <a:ln w="28575">
              <a:noFill/>
              <a:miter lim="800000"/>
              <a:headEnd/>
              <a:tailEnd/>
            </a:ln>
            <a:scene3d>
              <a:camera prst="orthographicFront">
                <a:rot lat="0" lon="10800000" rev="0"/>
              </a:camera>
              <a:lightRig rig="threePt" dir="t"/>
            </a:scene3d>
          </p:spPr>
        </p:pic>
        <p:sp>
          <p:nvSpPr>
            <p:cNvPr id="19" name="Content Placeholder 2"/>
            <p:cNvSpPr txBox="1">
              <a:spLocks/>
            </p:cNvSpPr>
            <p:nvPr/>
          </p:nvSpPr>
          <p:spPr bwMode="auto">
            <a:xfrm>
              <a:off x="6143636" y="4008435"/>
              <a:ext cx="2714644" cy="635011"/>
            </a:xfrm>
            <a:prstGeom prst="rect">
              <a:avLst/>
            </a:prstGeom>
            <a:noFill/>
            <a:ln w="9525">
              <a:noFill/>
              <a:miter lim="800000"/>
              <a:headEnd/>
              <a:tailEnd/>
            </a:ln>
          </p:spPr>
          <p:txBody>
            <a:bodyPr/>
            <a:lstStyle/>
            <a:p>
              <a:pPr algn="ctr" eaLnBrk="0" hangingPunct="0">
                <a:spcBef>
                  <a:spcPts val="0"/>
                </a:spcBef>
                <a:defRPr/>
              </a:pPr>
              <a:r>
                <a:rPr lang="en-CA" sz="3600" b="1" kern="0" dirty="0" smtClean="0">
                  <a:solidFill>
                    <a:schemeClr val="bg1"/>
                  </a:solidFill>
                  <a:latin typeface="Cambria" pitchFamily="18" charset="0"/>
                  <a:cs typeface="Times New Roman" pitchFamily="18" charset="0"/>
                </a:rPr>
                <a:t>Work Items</a:t>
              </a:r>
              <a:endParaRPr lang="en-CA" sz="3600" b="1" kern="0" dirty="0">
                <a:solidFill>
                  <a:schemeClr val="bg1"/>
                </a:solidFill>
                <a:latin typeface="Cambria" pitchFamily="18" charset="0"/>
                <a:cs typeface="Times New Roman" pitchFamily="18" charset="0"/>
              </a:endParaRPr>
            </a:p>
          </p:txBody>
        </p:sp>
      </p:grpSp>
      <p:grpSp>
        <p:nvGrpSpPr>
          <p:cNvPr id="30" name="Group 29"/>
          <p:cNvGrpSpPr/>
          <p:nvPr/>
        </p:nvGrpSpPr>
        <p:grpSpPr>
          <a:xfrm>
            <a:off x="-71438" y="2428868"/>
            <a:ext cx="1142976" cy="785818"/>
            <a:chOff x="0" y="4643446"/>
            <a:chExt cx="1142976" cy="785818"/>
          </a:xfrm>
        </p:grpSpPr>
        <p:grpSp>
          <p:nvGrpSpPr>
            <p:cNvPr id="25" name="Group 11"/>
            <p:cNvGrpSpPr/>
            <p:nvPr/>
          </p:nvGrpSpPr>
          <p:grpSpPr>
            <a:xfrm>
              <a:off x="357158" y="4643446"/>
              <a:ext cx="536577" cy="436559"/>
              <a:chOff x="6572264" y="1857364"/>
              <a:chExt cx="1036642" cy="1008063"/>
            </a:xfrm>
          </p:grpSpPr>
          <p:pic>
            <p:nvPicPr>
              <p:cNvPr id="27" name="Picture 28" descr="developerTransp"/>
              <p:cNvPicPr>
                <a:picLocks noChangeAspect="1" noChangeArrowheads="1"/>
              </p:cNvPicPr>
              <p:nvPr/>
            </p:nvPicPr>
            <p:blipFill>
              <a:blip r:embed="rId5" cstate="print"/>
              <a:srcRect/>
              <a:stretch>
                <a:fillRect/>
              </a:stretch>
            </p:blipFill>
            <p:spPr bwMode="auto">
              <a:xfrm>
                <a:off x="7215206" y="1857364"/>
                <a:ext cx="393700" cy="1008063"/>
              </a:xfrm>
              <a:prstGeom prst="rect">
                <a:avLst/>
              </a:prstGeom>
              <a:noFill/>
            </p:spPr>
          </p:pic>
          <p:pic>
            <p:nvPicPr>
              <p:cNvPr id="28" name="Picture 28" descr="developerTransp"/>
              <p:cNvPicPr>
                <a:picLocks noChangeAspect="1" noChangeArrowheads="1"/>
              </p:cNvPicPr>
              <p:nvPr/>
            </p:nvPicPr>
            <p:blipFill>
              <a:blip r:embed="rId5" cstate="print"/>
              <a:srcRect/>
              <a:stretch>
                <a:fillRect/>
              </a:stretch>
            </p:blipFill>
            <p:spPr bwMode="auto">
              <a:xfrm>
                <a:off x="6892944" y="1857364"/>
                <a:ext cx="393700" cy="1008063"/>
              </a:xfrm>
              <a:prstGeom prst="rect">
                <a:avLst/>
              </a:prstGeom>
              <a:noFill/>
            </p:spPr>
          </p:pic>
          <p:pic>
            <p:nvPicPr>
              <p:cNvPr id="29" name="Picture 28" descr="developerTransp"/>
              <p:cNvPicPr>
                <a:picLocks noChangeAspect="1" noChangeArrowheads="1"/>
              </p:cNvPicPr>
              <p:nvPr/>
            </p:nvPicPr>
            <p:blipFill>
              <a:blip r:embed="rId5" cstate="print"/>
              <a:srcRect/>
              <a:stretch>
                <a:fillRect/>
              </a:stretch>
            </p:blipFill>
            <p:spPr bwMode="auto">
              <a:xfrm>
                <a:off x="6572264" y="1857364"/>
                <a:ext cx="393700" cy="1008063"/>
              </a:xfrm>
              <a:prstGeom prst="rect">
                <a:avLst/>
              </a:prstGeom>
              <a:noFill/>
            </p:spPr>
          </p:pic>
        </p:grpSp>
        <p:sp>
          <p:nvSpPr>
            <p:cNvPr id="26" name="Content Placeholder 2"/>
            <p:cNvSpPr txBox="1">
              <a:spLocks/>
            </p:cNvSpPr>
            <p:nvPr/>
          </p:nvSpPr>
          <p:spPr bwMode="auto">
            <a:xfrm>
              <a:off x="0" y="5008567"/>
              <a:ext cx="1142976"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FF"/>
                  </a:solidFill>
                  <a:latin typeface="Cambria" pitchFamily="18" charset="0"/>
                  <a:cs typeface="Times New Roman" pitchFamily="18" charset="0"/>
                </a:rPr>
                <a:t>Team</a:t>
              </a:r>
              <a:endParaRPr lang="en-CA" sz="2400" b="1" kern="0" dirty="0">
                <a:solidFill>
                  <a:srgbClr val="00CCFF"/>
                </a:solidFill>
                <a:latin typeface="Cambria" pitchFamily="18" charset="0"/>
                <a:cs typeface="Times New Roman" pitchFamily="18" charset="0"/>
              </a:endParaRPr>
            </a:p>
          </p:txBody>
        </p:sp>
      </p:grpSp>
      <p:grpSp>
        <p:nvGrpSpPr>
          <p:cNvPr id="31" name="Group 30"/>
          <p:cNvGrpSpPr/>
          <p:nvPr/>
        </p:nvGrpSpPr>
        <p:grpSpPr>
          <a:xfrm>
            <a:off x="7858147" y="2643182"/>
            <a:ext cx="1428761" cy="857256"/>
            <a:chOff x="6858015" y="3571876"/>
            <a:chExt cx="1428761" cy="857256"/>
          </a:xfrm>
        </p:grpSpPr>
        <p:pic>
          <p:nvPicPr>
            <p:cNvPr id="32" name="Picture 3" descr="C:\Thomas\Research\Presentations\InfoFrags_ICSE10\changeset2.gif"/>
            <p:cNvPicPr>
              <a:picLocks noChangeAspect="1" noChangeArrowheads="1"/>
            </p:cNvPicPr>
            <p:nvPr/>
          </p:nvPicPr>
          <p:blipFill>
            <a:blip r:embed="rId4" cstate="print"/>
            <a:srcRect/>
            <a:stretch>
              <a:fillRect/>
            </a:stretch>
          </p:blipFill>
          <p:spPr bwMode="auto">
            <a:xfrm>
              <a:off x="7143768" y="3571876"/>
              <a:ext cx="714380" cy="498265"/>
            </a:xfrm>
            <a:prstGeom prst="rect">
              <a:avLst/>
            </a:prstGeom>
            <a:noFill/>
          </p:spPr>
        </p:pic>
        <p:sp>
          <p:nvSpPr>
            <p:cNvPr id="33" name="Content Placeholder 2"/>
            <p:cNvSpPr txBox="1">
              <a:spLocks/>
            </p:cNvSpPr>
            <p:nvPr/>
          </p:nvSpPr>
          <p:spPr bwMode="auto">
            <a:xfrm>
              <a:off x="6858015" y="4008435"/>
              <a:ext cx="1428761"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66FF"/>
                  </a:solidFill>
                  <a:latin typeface="Cambria" pitchFamily="18" charset="0"/>
                  <a:cs typeface="Times New Roman" pitchFamily="18" charset="0"/>
                </a:rPr>
                <a:t>Changes</a:t>
              </a:r>
              <a:endParaRPr lang="en-CA" sz="2400" b="1" kern="0" dirty="0">
                <a:solidFill>
                  <a:srgbClr val="0066FF"/>
                </a:solidFill>
                <a:latin typeface="Cambria" pitchFamily="18" charset="0"/>
                <a:cs typeface="Times New Roman" pitchFamily="18" charset="0"/>
              </a:endParaRPr>
            </a:p>
          </p:txBody>
        </p:sp>
      </p:grpSp>
      <p:grpSp>
        <p:nvGrpSpPr>
          <p:cNvPr id="34" name="Group 33"/>
          <p:cNvGrpSpPr/>
          <p:nvPr/>
        </p:nvGrpSpPr>
        <p:grpSpPr>
          <a:xfrm>
            <a:off x="3286116" y="5957678"/>
            <a:ext cx="1857388" cy="900346"/>
            <a:chOff x="6500826" y="3528786"/>
            <a:chExt cx="1857388" cy="900346"/>
          </a:xfrm>
        </p:grpSpPr>
        <p:pic>
          <p:nvPicPr>
            <p:cNvPr id="35" name="Picture 46"/>
            <p:cNvPicPr>
              <a:picLocks noChangeAspect="1" noChangeArrowheads="1"/>
            </p:cNvPicPr>
            <p:nvPr/>
          </p:nvPicPr>
          <p:blipFill>
            <a:blip r:embed="rId6" cstate="print"/>
            <a:srcRect/>
            <a:stretch>
              <a:fillRect/>
            </a:stretch>
          </p:blipFill>
          <p:spPr bwMode="auto">
            <a:xfrm>
              <a:off x="7143768" y="3528786"/>
              <a:ext cx="503218" cy="543156"/>
            </a:xfrm>
            <a:prstGeom prst="rect">
              <a:avLst/>
            </a:prstGeom>
            <a:noFill/>
            <a:ln w="28575">
              <a:noFill/>
              <a:miter lim="800000"/>
              <a:headEnd/>
              <a:tailEnd/>
            </a:ln>
            <a:scene3d>
              <a:camera prst="orthographicFront">
                <a:rot lat="0" lon="10800000" rev="0"/>
              </a:camera>
              <a:lightRig rig="threePt" dir="t"/>
            </a:scene3d>
          </p:spPr>
        </p:pic>
        <p:sp>
          <p:nvSpPr>
            <p:cNvPr id="36" name="Content Placeholder 2"/>
            <p:cNvSpPr txBox="1">
              <a:spLocks/>
            </p:cNvSpPr>
            <p:nvPr/>
          </p:nvSpPr>
          <p:spPr bwMode="auto">
            <a:xfrm>
              <a:off x="6500826" y="4008435"/>
              <a:ext cx="1857388"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chemeClr val="bg1"/>
                  </a:solidFill>
                  <a:latin typeface="Cambria" pitchFamily="18" charset="0"/>
                  <a:cs typeface="Times New Roman" pitchFamily="18" charset="0"/>
                </a:rPr>
                <a:t>Work Items</a:t>
              </a:r>
              <a:endParaRPr lang="en-CA" sz="2400" b="1" kern="0" dirty="0">
                <a:solidFill>
                  <a:schemeClr val="bg1"/>
                </a:solidFill>
                <a:latin typeface="Cambria" pitchFamily="18" charset="0"/>
                <a:cs typeface="Times New Roman" pitchFamily="18" charset="0"/>
              </a:endParaRPr>
            </a:p>
          </p:txBody>
        </p:sp>
      </p:grpSp>
      <p:grpSp>
        <p:nvGrpSpPr>
          <p:cNvPr id="37" name="Group 36"/>
          <p:cNvGrpSpPr/>
          <p:nvPr/>
        </p:nvGrpSpPr>
        <p:grpSpPr>
          <a:xfrm>
            <a:off x="4214810" y="-24"/>
            <a:ext cx="1143008" cy="928694"/>
            <a:chOff x="6972287" y="3490890"/>
            <a:chExt cx="1143008" cy="928694"/>
          </a:xfrm>
        </p:grpSpPr>
        <p:pic>
          <p:nvPicPr>
            <p:cNvPr id="38" name="Picture 41" descr="class5"/>
            <p:cNvPicPr>
              <a:picLocks noChangeAspect="1" noChangeArrowheads="1"/>
            </p:cNvPicPr>
            <p:nvPr/>
          </p:nvPicPr>
          <p:blipFill>
            <a:blip r:embed="rId3" cstate="print"/>
            <a:srcRect/>
            <a:stretch>
              <a:fillRect/>
            </a:stretch>
          </p:blipFill>
          <p:spPr bwMode="auto">
            <a:xfrm>
              <a:off x="7186601" y="3490890"/>
              <a:ext cx="621400" cy="584363"/>
            </a:xfrm>
            <a:prstGeom prst="rect">
              <a:avLst/>
            </a:prstGeom>
            <a:noFill/>
            <a:ln w="9525">
              <a:noFill/>
              <a:miter lim="800000"/>
              <a:headEnd/>
              <a:tailEnd/>
            </a:ln>
          </p:spPr>
        </p:pic>
        <p:sp>
          <p:nvSpPr>
            <p:cNvPr id="39" name="Content Placeholder 2"/>
            <p:cNvSpPr txBox="1">
              <a:spLocks/>
            </p:cNvSpPr>
            <p:nvPr/>
          </p:nvSpPr>
          <p:spPr bwMode="auto">
            <a:xfrm>
              <a:off x="6972287" y="4008435"/>
              <a:ext cx="1143008" cy="411149"/>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00"/>
                  </a:solidFill>
                  <a:latin typeface="Cambria" pitchFamily="18" charset="0"/>
                  <a:cs typeface="Times New Roman" pitchFamily="18" charset="0"/>
                </a:rPr>
                <a:t>Code</a:t>
              </a:r>
              <a:endParaRPr lang="en-CA" sz="2400" b="1" kern="0" dirty="0">
                <a:solidFill>
                  <a:srgbClr val="00CC00"/>
                </a:solidFill>
                <a:latin typeface="Cambria" pitchFamily="18" charset="0"/>
                <a:cs typeface="Times New Roman" pitchFamily="18" charset="0"/>
              </a:endParaRPr>
            </a:p>
          </p:txBody>
        </p:sp>
      </p:grpSp>
      <p:pic>
        <p:nvPicPr>
          <p:cNvPr id="40" name="Picture 1" descr="C:\Thomas\Research\Presentations\InfoFrags_ICSE10\mousePointer.gif"/>
          <p:cNvPicPr>
            <a:picLocks noChangeAspect="1" noChangeArrowheads="1"/>
          </p:cNvPicPr>
          <p:nvPr/>
        </p:nvPicPr>
        <p:blipFill>
          <a:blip r:embed="rId7" cstate="print"/>
          <a:srcRect/>
          <a:stretch>
            <a:fillRect/>
          </a:stretch>
        </p:blipFill>
        <p:spPr bwMode="auto">
          <a:xfrm>
            <a:off x="5000628" y="5000636"/>
            <a:ext cx="428628" cy="4286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with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8"/>
                                        </p:tgtEl>
                                        <p:attrNameLst>
                                          <p:attrName>ppt_w</p:attrName>
                                        </p:attrNameLst>
                                      </p:cBhvr>
                                      <p:tavLst>
                                        <p:tav tm="0">
                                          <p:val>
                                            <p:strVal val="ppt_w"/>
                                          </p:val>
                                        </p:tav>
                                        <p:tav tm="100000">
                                          <p:val>
                                            <p:fltVal val="0"/>
                                          </p:val>
                                        </p:tav>
                                      </p:tavLst>
                                    </p:anim>
                                    <p:anim calcmode="lin" valueType="num">
                                      <p:cBhvr>
                                        <p:cTn id="12" dur="500"/>
                                        <p:tgtEl>
                                          <p:spTgt spid="8"/>
                                        </p:tgtEl>
                                        <p:attrNameLst>
                                          <p:attrName>ppt_h</p:attrName>
                                        </p:attrNameLst>
                                      </p:cBhvr>
                                      <p:tavLst>
                                        <p:tav tm="0">
                                          <p:val>
                                            <p:strVal val="ppt_h"/>
                                          </p:val>
                                        </p:tav>
                                        <p:tav tm="100000">
                                          <p:val>
                                            <p:fltVal val="0"/>
                                          </p:val>
                                        </p:tav>
                                      </p:tavLst>
                                    </p:anim>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17"/>
                                        </p:tgtEl>
                                        <p:attrNameLst>
                                          <p:attrName>ppt_w</p:attrName>
                                        </p:attrNameLst>
                                      </p:cBhvr>
                                      <p:tavLst>
                                        <p:tav tm="0">
                                          <p:val>
                                            <p:strVal val="ppt_w"/>
                                          </p:val>
                                        </p:tav>
                                        <p:tav tm="100000">
                                          <p:val>
                                            <p:fltVal val="0"/>
                                          </p:val>
                                        </p:tav>
                                      </p:tavLst>
                                    </p:anim>
                                    <p:anim calcmode="lin" valueType="num">
                                      <p:cBhvr>
                                        <p:cTn id="17" dur="500"/>
                                        <p:tgtEl>
                                          <p:spTgt spid="17"/>
                                        </p:tgtEl>
                                        <p:attrNameLst>
                                          <p:attrName>ppt_h</p:attrName>
                                        </p:attrNameLst>
                                      </p:cBhvr>
                                      <p:tavLst>
                                        <p:tav tm="0">
                                          <p:val>
                                            <p:strVal val="ppt_h"/>
                                          </p:val>
                                        </p:tav>
                                        <p:tav tm="100000">
                                          <p:val>
                                            <p:fltVal val="0"/>
                                          </p:val>
                                        </p:tav>
                                      </p:tavLst>
                                    </p:anim>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60420"/>
                                        </p:tgtEl>
                                        <p:attrNameLst>
                                          <p:attrName>style.visibility</p:attrName>
                                        </p:attrNameLst>
                                      </p:cBhvr>
                                      <p:to>
                                        <p:strVal val="visible"/>
                                      </p:to>
                                    </p:set>
                                    <p:animEffect transition="in" filter="fade">
                                      <p:cBhvr>
                                        <p:cTn id="40" dur="1000"/>
                                        <p:tgtEl>
                                          <p:spTgt spid="604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3" cstate="print"/>
          <a:srcRect/>
          <a:stretch>
            <a:fillRect/>
          </a:stretch>
        </p:blipFill>
        <p:spPr bwMode="auto">
          <a:xfrm>
            <a:off x="1071538" y="905585"/>
            <a:ext cx="6929486" cy="5023745"/>
          </a:xfrm>
          <a:prstGeom prst="rect">
            <a:avLst/>
          </a:prstGeom>
          <a:noFill/>
          <a:ln w="9525">
            <a:noFill/>
            <a:miter lim="800000"/>
            <a:headEnd/>
            <a:tailEnd/>
          </a:ln>
        </p:spPr>
      </p:pic>
      <p:grpSp>
        <p:nvGrpSpPr>
          <p:cNvPr id="11" name="Group 29"/>
          <p:cNvGrpSpPr/>
          <p:nvPr/>
        </p:nvGrpSpPr>
        <p:grpSpPr>
          <a:xfrm>
            <a:off x="-71438" y="2428868"/>
            <a:ext cx="1142976" cy="785818"/>
            <a:chOff x="0" y="4643446"/>
            <a:chExt cx="1142976" cy="785818"/>
          </a:xfrm>
        </p:grpSpPr>
        <p:grpSp>
          <p:nvGrpSpPr>
            <p:cNvPr id="12" name="Group 11"/>
            <p:cNvGrpSpPr/>
            <p:nvPr/>
          </p:nvGrpSpPr>
          <p:grpSpPr>
            <a:xfrm>
              <a:off x="357158" y="4643446"/>
              <a:ext cx="536577" cy="436559"/>
              <a:chOff x="6572264" y="1857364"/>
              <a:chExt cx="1036642" cy="1008063"/>
            </a:xfrm>
          </p:grpSpPr>
          <p:pic>
            <p:nvPicPr>
              <p:cNvPr id="27" name="Picture 28" descr="developerTransp"/>
              <p:cNvPicPr>
                <a:picLocks noChangeAspect="1" noChangeArrowheads="1"/>
              </p:cNvPicPr>
              <p:nvPr/>
            </p:nvPicPr>
            <p:blipFill>
              <a:blip r:embed="rId4" cstate="print"/>
              <a:srcRect/>
              <a:stretch>
                <a:fillRect/>
              </a:stretch>
            </p:blipFill>
            <p:spPr bwMode="auto">
              <a:xfrm>
                <a:off x="7215206" y="1857364"/>
                <a:ext cx="393700" cy="1008063"/>
              </a:xfrm>
              <a:prstGeom prst="rect">
                <a:avLst/>
              </a:prstGeom>
              <a:noFill/>
            </p:spPr>
          </p:pic>
          <p:pic>
            <p:nvPicPr>
              <p:cNvPr id="28" name="Picture 28" descr="developerTransp"/>
              <p:cNvPicPr>
                <a:picLocks noChangeAspect="1" noChangeArrowheads="1"/>
              </p:cNvPicPr>
              <p:nvPr/>
            </p:nvPicPr>
            <p:blipFill>
              <a:blip r:embed="rId4" cstate="print"/>
              <a:srcRect/>
              <a:stretch>
                <a:fillRect/>
              </a:stretch>
            </p:blipFill>
            <p:spPr bwMode="auto">
              <a:xfrm>
                <a:off x="6892944" y="1857364"/>
                <a:ext cx="393700" cy="1008063"/>
              </a:xfrm>
              <a:prstGeom prst="rect">
                <a:avLst/>
              </a:prstGeom>
              <a:noFill/>
            </p:spPr>
          </p:pic>
          <p:pic>
            <p:nvPicPr>
              <p:cNvPr id="29" name="Picture 28" descr="developerTransp"/>
              <p:cNvPicPr>
                <a:picLocks noChangeAspect="1" noChangeArrowheads="1"/>
              </p:cNvPicPr>
              <p:nvPr/>
            </p:nvPicPr>
            <p:blipFill>
              <a:blip r:embed="rId4" cstate="print"/>
              <a:srcRect/>
              <a:stretch>
                <a:fillRect/>
              </a:stretch>
            </p:blipFill>
            <p:spPr bwMode="auto">
              <a:xfrm>
                <a:off x="6572264" y="1857364"/>
                <a:ext cx="393700" cy="1008063"/>
              </a:xfrm>
              <a:prstGeom prst="rect">
                <a:avLst/>
              </a:prstGeom>
              <a:noFill/>
            </p:spPr>
          </p:pic>
        </p:grpSp>
        <p:sp>
          <p:nvSpPr>
            <p:cNvPr id="26" name="Content Placeholder 2"/>
            <p:cNvSpPr txBox="1">
              <a:spLocks/>
            </p:cNvSpPr>
            <p:nvPr/>
          </p:nvSpPr>
          <p:spPr bwMode="auto">
            <a:xfrm>
              <a:off x="0" y="5008567"/>
              <a:ext cx="1142976"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FF"/>
                  </a:solidFill>
                  <a:latin typeface="Cambria" pitchFamily="18" charset="0"/>
                  <a:cs typeface="Times New Roman" pitchFamily="18" charset="0"/>
                </a:rPr>
                <a:t>Team</a:t>
              </a:r>
              <a:endParaRPr lang="en-CA" sz="2400" b="1" kern="0" dirty="0">
                <a:solidFill>
                  <a:srgbClr val="00CCFF"/>
                </a:solidFill>
                <a:latin typeface="Cambria" pitchFamily="18" charset="0"/>
                <a:cs typeface="Times New Roman" pitchFamily="18" charset="0"/>
              </a:endParaRPr>
            </a:p>
          </p:txBody>
        </p:sp>
      </p:grpSp>
      <p:grpSp>
        <p:nvGrpSpPr>
          <p:cNvPr id="17" name="Group 30"/>
          <p:cNvGrpSpPr/>
          <p:nvPr/>
        </p:nvGrpSpPr>
        <p:grpSpPr>
          <a:xfrm>
            <a:off x="7858147" y="2643182"/>
            <a:ext cx="1428761" cy="857256"/>
            <a:chOff x="6858015" y="3571876"/>
            <a:chExt cx="1428761" cy="857256"/>
          </a:xfrm>
        </p:grpSpPr>
        <p:pic>
          <p:nvPicPr>
            <p:cNvPr id="32" name="Picture 3" descr="C:\Thomas\Research\Presentations\InfoFrags_ICSE10\changeset2.gif"/>
            <p:cNvPicPr>
              <a:picLocks noChangeAspect="1" noChangeArrowheads="1"/>
            </p:cNvPicPr>
            <p:nvPr/>
          </p:nvPicPr>
          <p:blipFill>
            <a:blip r:embed="rId5" cstate="print"/>
            <a:srcRect/>
            <a:stretch>
              <a:fillRect/>
            </a:stretch>
          </p:blipFill>
          <p:spPr bwMode="auto">
            <a:xfrm>
              <a:off x="7143768" y="3571876"/>
              <a:ext cx="714380" cy="498265"/>
            </a:xfrm>
            <a:prstGeom prst="rect">
              <a:avLst/>
            </a:prstGeom>
            <a:noFill/>
          </p:spPr>
        </p:pic>
        <p:sp>
          <p:nvSpPr>
            <p:cNvPr id="33" name="Content Placeholder 2"/>
            <p:cNvSpPr txBox="1">
              <a:spLocks/>
            </p:cNvSpPr>
            <p:nvPr/>
          </p:nvSpPr>
          <p:spPr bwMode="auto">
            <a:xfrm>
              <a:off x="6858015" y="4008435"/>
              <a:ext cx="1428761"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66FF"/>
                  </a:solidFill>
                  <a:latin typeface="Cambria" pitchFamily="18" charset="0"/>
                  <a:cs typeface="Times New Roman" pitchFamily="18" charset="0"/>
                </a:rPr>
                <a:t>Changes</a:t>
              </a:r>
              <a:endParaRPr lang="en-CA" sz="2400" b="1" kern="0" dirty="0">
                <a:solidFill>
                  <a:srgbClr val="0066FF"/>
                </a:solidFill>
                <a:latin typeface="Cambria" pitchFamily="18" charset="0"/>
                <a:cs typeface="Times New Roman" pitchFamily="18" charset="0"/>
              </a:endParaRPr>
            </a:p>
          </p:txBody>
        </p:sp>
      </p:grpSp>
      <p:grpSp>
        <p:nvGrpSpPr>
          <p:cNvPr id="21" name="Group 36"/>
          <p:cNvGrpSpPr/>
          <p:nvPr/>
        </p:nvGrpSpPr>
        <p:grpSpPr>
          <a:xfrm>
            <a:off x="4214810" y="-24"/>
            <a:ext cx="1143008" cy="928694"/>
            <a:chOff x="6972287" y="3490890"/>
            <a:chExt cx="1143008" cy="928694"/>
          </a:xfrm>
        </p:grpSpPr>
        <p:pic>
          <p:nvPicPr>
            <p:cNvPr id="38" name="Picture 41" descr="class5"/>
            <p:cNvPicPr>
              <a:picLocks noChangeAspect="1" noChangeArrowheads="1"/>
            </p:cNvPicPr>
            <p:nvPr/>
          </p:nvPicPr>
          <p:blipFill>
            <a:blip r:embed="rId6" cstate="print"/>
            <a:srcRect/>
            <a:stretch>
              <a:fillRect/>
            </a:stretch>
          </p:blipFill>
          <p:spPr bwMode="auto">
            <a:xfrm>
              <a:off x="7186601" y="3490890"/>
              <a:ext cx="621400" cy="584363"/>
            </a:xfrm>
            <a:prstGeom prst="rect">
              <a:avLst/>
            </a:prstGeom>
            <a:noFill/>
            <a:ln w="9525">
              <a:noFill/>
              <a:miter lim="800000"/>
              <a:headEnd/>
              <a:tailEnd/>
            </a:ln>
          </p:spPr>
        </p:pic>
        <p:sp>
          <p:nvSpPr>
            <p:cNvPr id="39" name="Content Placeholder 2"/>
            <p:cNvSpPr txBox="1">
              <a:spLocks/>
            </p:cNvSpPr>
            <p:nvPr/>
          </p:nvSpPr>
          <p:spPr bwMode="auto">
            <a:xfrm>
              <a:off x="6972287" y="4008435"/>
              <a:ext cx="1143008" cy="411149"/>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00"/>
                  </a:solidFill>
                  <a:latin typeface="Cambria" pitchFamily="18" charset="0"/>
                  <a:cs typeface="Times New Roman" pitchFamily="18" charset="0"/>
                </a:rPr>
                <a:t>Code</a:t>
              </a:r>
              <a:endParaRPr lang="en-CA" sz="2400" b="1" kern="0" dirty="0">
                <a:solidFill>
                  <a:srgbClr val="00CC00"/>
                </a:solidFill>
                <a:latin typeface="Cambria" pitchFamily="18" charset="0"/>
                <a:cs typeface="Times New Roman" pitchFamily="18" charset="0"/>
              </a:endParaRPr>
            </a:p>
          </p:txBody>
        </p:sp>
      </p:grpSp>
      <p:pic>
        <p:nvPicPr>
          <p:cNvPr id="61442" name="Picture 2"/>
          <p:cNvPicPr>
            <a:picLocks noChangeAspect="1" noChangeArrowheads="1"/>
          </p:cNvPicPr>
          <p:nvPr/>
        </p:nvPicPr>
        <p:blipFill>
          <a:blip r:embed="rId7" cstate="print"/>
          <a:srcRect/>
          <a:stretch>
            <a:fillRect/>
          </a:stretch>
        </p:blipFill>
        <p:spPr bwMode="auto">
          <a:xfrm>
            <a:off x="1071538" y="905585"/>
            <a:ext cx="6929486" cy="5023745"/>
          </a:xfrm>
          <a:prstGeom prst="rect">
            <a:avLst/>
          </a:prstGeom>
          <a:noFill/>
          <a:ln w="9525">
            <a:noFill/>
            <a:miter lim="800000"/>
            <a:headEnd/>
            <a:tailEnd/>
          </a:ln>
        </p:spPr>
      </p:pic>
      <p:grpSp>
        <p:nvGrpSpPr>
          <p:cNvPr id="20" name="Group 33"/>
          <p:cNvGrpSpPr/>
          <p:nvPr/>
        </p:nvGrpSpPr>
        <p:grpSpPr>
          <a:xfrm>
            <a:off x="3286116" y="5957678"/>
            <a:ext cx="1857388" cy="900346"/>
            <a:chOff x="6500826" y="3528786"/>
            <a:chExt cx="1857388" cy="900346"/>
          </a:xfrm>
        </p:grpSpPr>
        <p:pic>
          <p:nvPicPr>
            <p:cNvPr id="35" name="Picture 46"/>
            <p:cNvPicPr>
              <a:picLocks noChangeAspect="1" noChangeArrowheads="1"/>
            </p:cNvPicPr>
            <p:nvPr/>
          </p:nvPicPr>
          <p:blipFill>
            <a:blip r:embed="rId8" cstate="print"/>
            <a:srcRect/>
            <a:stretch>
              <a:fillRect/>
            </a:stretch>
          </p:blipFill>
          <p:spPr bwMode="auto">
            <a:xfrm>
              <a:off x="7143768" y="3528786"/>
              <a:ext cx="503218" cy="543156"/>
            </a:xfrm>
            <a:prstGeom prst="rect">
              <a:avLst/>
            </a:prstGeom>
            <a:noFill/>
            <a:ln w="28575">
              <a:noFill/>
              <a:miter lim="800000"/>
              <a:headEnd/>
              <a:tailEnd/>
            </a:ln>
            <a:scene3d>
              <a:camera prst="orthographicFront">
                <a:rot lat="0" lon="10800000" rev="0"/>
              </a:camera>
              <a:lightRig rig="threePt" dir="t"/>
            </a:scene3d>
          </p:spPr>
        </p:pic>
        <p:sp>
          <p:nvSpPr>
            <p:cNvPr id="36" name="Content Placeholder 2"/>
            <p:cNvSpPr txBox="1">
              <a:spLocks/>
            </p:cNvSpPr>
            <p:nvPr/>
          </p:nvSpPr>
          <p:spPr bwMode="auto">
            <a:xfrm>
              <a:off x="6500826" y="4008435"/>
              <a:ext cx="1857388"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chemeClr val="bg1"/>
                  </a:solidFill>
                  <a:latin typeface="Cambria" pitchFamily="18" charset="0"/>
                  <a:cs typeface="Times New Roman" pitchFamily="18" charset="0"/>
                </a:rPr>
                <a:t>Work Items</a:t>
              </a:r>
              <a:endParaRPr lang="en-CA" sz="2400" b="1" kern="0" dirty="0">
                <a:solidFill>
                  <a:schemeClr val="bg1"/>
                </a:solidFill>
                <a:latin typeface="Cambria" pitchFamily="18" charset="0"/>
                <a:cs typeface="Times New Roman" pitchFamily="18" charset="0"/>
              </a:endParaRPr>
            </a:p>
          </p:txBody>
        </p:sp>
      </p:grpSp>
      <p:pic>
        <p:nvPicPr>
          <p:cNvPr id="34" name="Picture 1" descr="C:\Thomas\Research\Presentations\InfoFrags_ICSE10\mousePointer.gif"/>
          <p:cNvPicPr>
            <a:picLocks noChangeAspect="1" noChangeArrowheads="1"/>
          </p:cNvPicPr>
          <p:nvPr/>
        </p:nvPicPr>
        <p:blipFill>
          <a:blip r:embed="rId9" cstate="print"/>
          <a:srcRect/>
          <a:stretch>
            <a:fillRect/>
          </a:stretch>
        </p:blipFill>
        <p:spPr bwMode="auto">
          <a:xfrm>
            <a:off x="5000628" y="5000636"/>
            <a:ext cx="428628" cy="428628"/>
          </a:xfrm>
          <a:prstGeom prst="rect">
            <a:avLst/>
          </a:prstGeom>
          <a:noFill/>
        </p:spPr>
      </p:pic>
      <p:pic>
        <p:nvPicPr>
          <p:cNvPr id="61443" name="Picture 3"/>
          <p:cNvPicPr>
            <a:picLocks noChangeAspect="1" noChangeArrowheads="1"/>
          </p:cNvPicPr>
          <p:nvPr/>
        </p:nvPicPr>
        <p:blipFill>
          <a:blip r:embed="rId10" cstate="print"/>
          <a:srcRect/>
          <a:stretch>
            <a:fillRect/>
          </a:stretch>
        </p:blipFill>
        <p:spPr bwMode="auto">
          <a:xfrm>
            <a:off x="1071538" y="905585"/>
            <a:ext cx="6929486" cy="5023745"/>
          </a:xfrm>
          <a:prstGeom prst="rect">
            <a:avLst/>
          </a:prstGeom>
          <a:noFill/>
          <a:ln w="9525">
            <a:noFill/>
            <a:miter lim="800000"/>
            <a:headEnd/>
            <a:tailEnd/>
          </a:ln>
        </p:spPr>
      </p:pic>
      <p:pic>
        <p:nvPicPr>
          <p:cNvPr id="61444" name="Picture 4"/>
          <p:cNvPicPr>
            <a:picLocks noChangeAspect="1" noChangeArrowheads="1"/>
          </p:cNvPicPr>
          <p:nvPr/>
        </p:nvPicPr>
        <p:blipFill>
          <a:blip r:embed="rId11" cstate="print"/>
          <a:srcRect/>
          <a:stretch>
            <a:fillRect/>
          </a:stretch>
        </p:blipFill>
        <p:spPr bwMode="auto">
          <a:xfrm>
            <a:off x="1071538" y="889376"/>
            <a:ext cx="6929486" cy="5023746"/>
          </a:xfrm>
          <a:prstGeom prst="rect">
            <a:avLst/>
          </a:prstGeom>
          <a:noFill/>
          <a:ln w="9525">
            <a:noFill/>
            <a:miter lim="800000"/>
            <a:headEnd/>
            <a:tailEnd/>
          </a:ln>
        </p:spPr>
      </p:pic>
      <p:pic>
        <p:nvPicPr>
          <p:cNvPr id="37" name="Picture 1" descr="C:\Thomas\Research\Presentations\InfoFrags_ICSE10\mousePointer.gif"/>
          <p:cNvPicPr>
            <a:picLocks noChangeAspect="1" noChangeArrowheads="1"/>
          </p:cNvPicPr>
          <p:nvPr/>
        </p:nvPicPr>
        <p:blipFill>
          <a:blip r:embed="rId9" cstate="print"/>
          <a:srcRect/>
          <a:stretch>
            <a:fillRect/>
          </a:stretch>
        </p:blipFill>
        <p:spPr bwMode="auto">
          <a:xfrm>
            <a:off x="6143636" y="3429000"/>
            <a:ext cx="428628" cy="428628"/>
          </a:xfrm>
          <a:prstGeom prst="rect">
            <a:avLst/>
          </a:prstGeom>
          <a:noFill/>
        </p:spPr>
      </p:pic>
      <p:pic>
        <p:nvPicPr>
          <p:cNvPr id="61445" name="Picture 5"/>
          <p:cNvPicPr>
            <a:picLocks noChangeAspect="1" noChangeArrowheads="1"/>
          </p:cNvPicPr>
          <p:nvPr/>
        </p:nvPicPr>
        <p:blipFill>
          <a:blip r:embed="rId12" cstate="print"/>
          <a:srcRect/>
          <a:stretch>
            <a:fillRect/>
          </a:stretch>
        </p:blipFill>
        <p:spPr bwMode="auto">
          <a:xfrm>
            <a:off x="1071538" y="905585"/>
            <a:ext cx="6929485" cy="5023745"/>
          </a:xfrm>
          <a:prstGeom prst="rect">
            <a:avLst/>
          </a:prstGeom>
          <a:noFill/>
          <a:ln w="9525">
            <a:noFill/>
            <a:miter lim="800000"/>
            <a:headEnd/>
            <a:tailEnd/>
          </a:ln>
        </p:spPr>
      </p:pic>
      <p:pic>
        <p:nvPicPr>
          <p:cNvPr id="40" name="Picture 1" descr="C:\Thomas\Research\Presentations\InfoFrags_ICSE10\mousePointer.gif"/>
          <p:cNvPicPr>
            <a:picLocks noChangeAspect="1" noChangeArrowheads="1"/>
          </p:cNvPicPr>
          <p:nvPr/>
        </p:nvPicPr>
        <p:blipFill>
          <a:blip r:embed="rId9" cstate="print"/>
          <a:srcRect/>
          <a:stretch>
            <a:fillRect/>
          </a:stretch>
        </p:blipFill>
        <p:spPr bwMode="auto">
          <a:xfrm>
            <a:off x="3357554" y="4071942"/>
            <a:ext cx="428628" cy="428628"/>
          </a:xfrm>
          <a:prstGeom prst="rect">
            <a:avLst/>
          </a:prstGeom>
          <a:noFill/>
        </p:spPr>
      </p:pic>
      <p:pic>
        <p:nvPicPr>
          <p:cNvPr id="61446" name="Picture 6"/>
          <p:cNvPicPr>
            <a:picLocks noChangeAspect="1" noChangeArrowheads="1"/>
          </p:cNvPicPr>
          <p:nvPr/>
        </p:nvPicPr>
        <p:blipFill>
          <a:blip r:embed="rId13" cstate="print"/>
          <a:srcRect/>
          <a:stretch>
            <a:fillRect/>
          </a:stretch>
        </p:blipFill>
        <p:spPr bwMode="auto">
          <a:xfrm>
            <a:off x="1071538" y="898734"/>
            <a:ext cx="6929486" cy="5023745"/>
          </a:xfrm>
          <a:prstGeom prst="rect">
            <a:avLst/>
          </a:prstGeom>
          <a:noFill/>
          <a:ln w="9525">
            <a:noFill/>
            <a:miter lim="800000"/>
            <a:headEnd/>
            <a:tailEnd/>
          </a:ln>
        </p:spPr>
      </p:pic>
      <p:pic>
        <p:nvPicPr>
          <p:cNvPr id="41" name="Picture 1" descr="C:\Thomas\Research\Presentations\InfoFrags_ICSE10\mousePointer.gif"/>
          <p:cNvPicPr>
            <a:picLocks noChangeAspect="1" noChangeArrowheads="1"/>
          </p:cNvPicPr>
          <p:nvPr/>
        </p:nvPicPr>
        <p:blipFill>
          <a:blip r:embed="rId9" cstate="print"/>
          <a:srcRect/>
          <a:stretch>
            <a:fillRect/>
          </a:stretch>
        </p:blipFill>
        <p:spPr bwMode="auto">
          <a:xfrm>
            <a:off x="3500430" y="3500438"/>
            <a:ext cx="428628" cy="428628"/>
          </a:xfrm>
          <a:prstGeom prst="rect">
            <a:avLst/>
          </a:prstGeom>
          <a:noFill/>
        </p:spPr>
      </p:pic>
      <p:pic>
        <p:nvPicPr>
          <p:cNvPr id="42" name="Picture 1" descr="C:\Thomas\Research\Presentations\InfoFrags_ICSE10\mousePointer.gif"/>
          <p:cNvPicPr>
            <a:picLocks noChangeAspect="1" noChangeArrowheads="1"/>
          </p:cNvPicPr>
          <p:nvPr/>
        </p:nvPicPr>
        <p:blipFill>
          <a:blip r:embed="rId9" cstate="print"/>
          <a:srcRect/>
          <a:stretch>
            <a:fillRect/>
          </a:stretch>
        </p:blipFill>
        <p:spPr bwMode="auto">
          <a:xfrm>
            <a:off x="6858016" y="2214554"/>
            <a:ext cx="428628" cy="4286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5E-6 -8.67362E-19 L 0.11146 -0.45278 L 0.11354 -0.23334 " pathEditMode="relative" ptsTypes="AAA">
                                      <p:cBhvr>
                                        <p:cTn id="9" dur="1000" fill="hold"/>
                                        <p:tgtEl>
                                          <p:spTgt spid="34"/>
                                        </p:tgtEl>
                                        <p:attrNameLst>
                                          <p:attrName>ppt_x</p:attrName>
                                          <p:attrName>ppt_y</p:attrName>
                                        </p:attrNameLst>
                                      </p:cBhvr>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fade">
                                      <p:cBhvr>
                                        <p:cTn id="16" dur="500"/>
                                        <p:tgtEl>
                                          <p:spTgt spid="61443"/>
                                        </p:tgtEl>
                                      </p:cBhvr>
                                    </p:animEffect>
                                  </p:childTnLst>
                                </p:cTn>
                              </p:par>
                            </p:childTnLst>
                          </p:cTn>
                        </p:par>
                        <p:par>
                          <p:cTn id="17" fill="hold">
                            <p:stCondLst>
                              <p:cond delay="1500"/>
                            </p:stCondLst>
                            <p:childTnLst>
                              <p:par>
                                <p:cTn id="18" presetID="35" presetClass="path" presetSubtype="0" accel="50000" decel="50000" fill="hold" nodeType="afterEffect">
                                  <p:stCondLst>
                                    <p:cond delay="0"/>
                                  </p:stCondLst>
                                  <p:childTnLst>
                                    <p:animMotion origin="layout" path="M -4.16667E-6 -3.33333E-6 L -0.30989 0.08843 " pathEditMode="relative" rAng="0" ptsTypes="AA">
                                      <p:cBhvr>
                                        <p:cTn id="19" dur="1000" fill="hold"/>
                                        <p:tgtEl>
                                          <p:spTgt spid="37"/>
                                        </p:tgtEl>
                                        <p:attrNameLst>
                                          <p:attrName>ppt_x</p:attrName>
                                          <p:attrName>ppt_y</p:attrName>
                                        </p:attrNameLst>
                                      </p:cBhvr>
                                      <p:rCtr x="-155" y="44"/>
                                    </p:animMotion>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1444"/>
                                        </p:tgtEl>
                                        <p:attrNameLst>
                                          <p:attrName>style.visibility</p:attrName>
                                        </p:attrNameLst>
                                      </p:cBhvr>
                                      <p:to>
                                        <p:strVal val="visible"/>
                                      </p:to>
                                    </p:set>
                                    <p:animEffect transition="in" filter="fade">
                                      <p:cBhvr>
                                        <p:cTn id="23" dur="1000"/>
                                        <p:tgtEl>
                                          <p:spTgt spid="61444"/>
                                        </p:tgtEl>
                                      </p:cBhvr>
                                    </p:animEffect>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7"/>
                                        </p:tgtEl>
                                        <p:attrNameLst>
                                          <p:attrName>style.visibility</p:attrName>
                                        </p:attrNameLst>
                                      </p:cBhvr>
                                      <p:to>
                                        <p:strVal val="hidden"/>
                                      </p:to>
                                    </p:set>
                                  </p:childTnLst>
                                </p:cTn>
                              </p:par>
                            </p:childTnLst>
                          </p:cTn>
                        </p:par>
                        <p:par>
                          <p:cTn id="28" fill="hold">
                            <p:stCondLst>
                              <p:cond delay="3500"/>
                            </p:stCondLst>
                            <p:childTnLst>
                              <p:par>
                                <p:cTn id="29" presetID="56" presetClass="path" presetSubtype="0" accel="50000" decel="50000" fill="hold" nodeType="afterEffect">
                                  <p:stCondLst>
                                    <p:cond delay="0"/>
                                  </p:stCondLst>
                                  <p:childTnLst>
                                    <p:animMotion origin="layout" path="M -0.0052 -0.00532 L 0.01754 -0.09884 " pathEditMode="relative" rAng="0" ptsTypes="AA">
                                      <p:cBhvr>
                                        <p:cTn id="30" dur="1000" fill="hold"/>
                                        <p:tgtEl>
                                          <p:spTgt spid="40"/>
                                        </p:tgtEl>
                                        <p:attrNameLst>
                                          <p:attrName>ppt_x</p:attrName>
                                          <p:attrName>ppt_y</p:attrName>
                                        </p:attrNameLst>
                                      </p:cBhvr>
                                      <p:rCtr x="11" y="-47"/>
                                    </p:animMotion>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61445"/>
                                        </p:tgtEl>
                                        <p:attrNameLst>
                                          <p:attrName>style.visibility</p:attrName>
                                        </p:attrNameLst>
                                      </p:cBhvr>
                                      <p:to>
                                        <p:strVal val="visible"/>
                                      </p:to>
                                    </p:set>
                                    <p:animEffect transition="in" filter="fade">
                                      <p:cBhvr>
                                        <p:cTn id="34" dur="1000"/>
                                        <p:tgtEl>
                                          <p:spTgt spid="61445"/>
                                        </p:tgtEl>
                                      </p:cBhvr>
                                    </p:animEffec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par>
                          <p:cTn id="39" fill="hold">
                            <p:stCondLst>
                              <p:cond delay="5500"/>
                            </p:stCondLst>
                            <p:childTnLst>
                              <p:par>
                                <p:cTn id="40" presetID="56" presetClass="path" presetSubtype="0" accel="50000" decel="50000" fill="hold" nodeType="afterEffect">
                                  <p:stCondLst>
                                    <p:cond delay="0"/>
                                  </p:stCondLst>
                                  <p:childTnLst>
                                    <p:animMotion origin="layout" path="M 2.77778E-7 2.59259E-6 L 0.35955 -0.19422 " pathEditMode="relative" rAng="0" ptsTypes="AA">
                                      <p:cBhvr>
                                        <p:cTn id="41" dur="2000" fill="hold"/>
                                        <p:tgtEl>
                                          <p:spTgt spid="41"/>
                                        </p:tgtEl>
                                        <p:attrNameLst>
                                          <p:attrName>ppt_x</p:attrName>
                                          <p:attrName>ppt_y</p:attrName>
                                        </p:attrNameLst>
                                      </p:cBhvr>
                                      <p:rCtr x="180" y="-97"/>
                                    </p:animMotion>
                                  </p:childTnLst>
                                </p:cTn>
                              </p:par>
                            </p:childTnLst>
                          </p:cTn>
                        </p:par>
                        <p:par>
                          <p:cTn id="42" fill="hold">
                            <p:stCondLst>
                              <p:cond delay="7500"/>
                            </p:stCondLst>
                            <p:childTnLst>
                              <p:par>
                                <p:cTn id="43" presetID="10" presetClass="entr" presetSubtype="0" fill="hold" nodeType="afterEffect">
                                  <p:stCondLst>
                                    <p:cond delay="500"/>
                                  </p:stCondLst>
                                  <p:childTnLst>
                                    <p:set>
                                      <p:cBhvr>
                                        <p:cTn id="44" dur="1" fill="hold">
                                          <p:stCondLst>
                                            <p:cond delay="0"/>
                                          </p:stCondLst>
                                        </p:cTn>
                                        <p:tgtEl>
                                          <p:spTgt spid="61446"/>
                                        </p:tgtEl>
                                        <p:attrNameLst>
                                          <p:attrName>style.visibility</p:attrName>
                                        </p:attrNameLst>
                                      </p:cBhvr>
                                      <p:to>
                                        <p:strVal val="visible"/>
                                      </p:to>
                                    </p:set>
                                    <p:animEffect transition="in" filter="fade">
                                      <p:cBhvr>
                                        <p:cTn id="45" dur="1000"/>
                                        <p:tgtEl>
                                          <p:spTgt spid="61446"/>
                                        </p:tgtEl>
                                      </p:cBhvr>
                                    </p:animEffec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41"/>
                                        </p:tgtEl>
                                        <p:attrNameLst>
                                          <p:attrName>style.visibility</p:attrName>
                                        </p:attrNameLst>
                                      </p:cBhvr>
                                      <p:to>
                                        <p:strVal val="hidden"/>
                                      </p:to>
                                    </p:set>
                                  </p:childTnLst>
                                </p:cTn>
                              </p:par>
                            </p:childTnLst>
                          </p:cTn>
                        </p:par>
                        <p:par>
                          <p:cTn id="50" fill="hold">
                            <p:stCondLst>
                              <p:cond delay="9000"/>
                            </p:stCondLst>
                            <p:childTnLst>
                              <p:par>
                                <p:cTn id="51" presetID="56" presetClass="path" presetSubtype="0" accel="50000" decel="50000" fill="hold" nodeType="afterEffect">
                                  <p:stCondLst>
                                    <p:cond delay="2000"/>
                                  </p:stCondLst>
                                  <p:childTnLst>
                                    <p:animMotion origin="layout" path="M 1.38889E-6 -3.7037E-6 L -0.17917 0.42547 " pathEditMode="relative" rAng="0" ptsTypes="AA">
                                      <p:cBhvr>
                                        <p:cTn id="52" dur="2000" fill="hold"/>
                                        <p:tgtEl>
                                          <p:spTgt spid="42"/>
                                        </p:tgtEl>
                                        <p:attrNameLst>
                                          <p:attrName>ppt_x</p:attrName>
                                          <p:attrName>ppt_y</p:attrName>
                                        </p:attrNameLst>
                                      </p:cBhvr>
                                      <p:rCtr x="-90" y="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9"/>
          <p:cNvGrpSpPr/>
          <p:nvPr/>
        </p:nvGrpSpPr>
        <p:grpSpPr>
          <a:xfrm>
            <a:off x="-71438" y="2428868"/>
            <a:ext cx="1142976" cy="785818"/>
            <a:chOff x="0" y="4643446"/>
            <a:chExt cx="1142976" cy="785818"/>
          </a:xfrm>
        </p:grpSpPr>
        <p:grpSp>
          <p:nvGrpSpPr>
            <p:cNvPr id="5" name="Group 11"/>
            <p:cNvGrpSpPr/>
            <p:nvPr/>
          </p:nvGrpSpPr>
          <p:grpSpPr>
            <a:xfrm>
              <a:off x="357152" y="4643446"/>
              <a:ext cx="536576" cy="436559"/>
              <a:chOff x="6572264" y="1857364"/>
              <a:chExt cx="1036642" cy="1008063"/>
            </a:xfrm>
          </p:grpSpPr>
          <p:pic>
            <p:nvPicPr>
              <p:cNvPr id="7" name="Picture 28" descr="developerTransp"/>
              <p:cNvPicPr>
                <a:picLocks noChangeAspect="1" noChangeArrowheads="1"/>
              </p:cNvPicPr>
              <p:nvPr/>
            </p:nvPicPr>
            <p:blipFill>
              <a:blip r:embed="rId3" cstate="print"/>
              <a:srcRect/>
              <a:stretch>
                <a:fillRect/>
              </a:stretch>
            </p:blipFill>
            <p:spPr bwMode="auto">
              <a:xfrm>
                <a:off x="7215206" y="1857364"/>
                <a:ext cx="393700" cy="1008063"/>
              </a:xfrm>
              <a:prstGeom prst="rect">
                <a:avLst/>
              </a:prstGeom>
              <a:noFill/>
            </p:spPr>
          </p:pic>
          <p:pic>
            <p:nvPicPr>
              <p:cNvPr id="8" name="Picture 28" descr="developerTransp"/>
              <p:cNvPicPr>
                <a:picLocks noChangeAspect="1" noChangeArrowheads="1"/>
              </p:cNvPicPr>
              <p:nvPr/>
            </p:nvPicPr>
            <p:blipFill>
              <a:blip r:embed="rId3" cstate="print"/>
              <a:srcRect/>
              <a:stretch>
                <a:fillRect/>
              </a:stretch>
            </p:blipFill>
            <p:spPr bwMode="auto">
              <a:xfrm>
                <a:off x="6892944" y="1857364"/>
                <a:ext cx="393700" cy="1008063"/>
              </a:xfrm>
              <a:prstGeom prst="rect">
                <a:avLst/>
              </a:prstGeom>
              <a:noFill/>
            </p:spPr>
          </p:pic>
          <p:pic>
            <p:nvPicPr>
              <p:cNvPr id="9" name="Picture 8" descr="developerTransp"/>
              <p:cNvPicPr>
                <a:picLocks noChangeAspect="1" noChangeArrowheads="1"/>
              </p:cNvPicPr>
              <p:nvPr/>
            </p:nvPicPr>
            <p:blipFill>
              <a:blip r:embed="rId3" cstate="print"/>
              <a:srcRect/>
              <a:stretch>
                <a:fillRect/>
              </a:stretch>
            </p:blipFill>
            <p:spPr bwMode="auto">
              <a:xfrm>
                <a:off x="6572264" y="1857364"/>
                <a:ext cx="393700" cy="1008063"/>
              </a:xfrm>
              <a:prstGeom prst="rect">
                <a:avLst/>
              </a:prstGeom>
              <a:noFill/>
            </p:spPr>
          </p:pic>
        </p:grpSp>
        <p:sp>
          <p:nvSpPr>
            <p:cNvPr id="6" name="Content Placeholder 2"/>
            <p:cNvSpPr txBox="1">
              <a:spLocks/>
            </p:cNvSpPr>
            <p:nvPr/>
          </p:nvSpPr>
          <p:spPr bwMode="auto">
            <a:xfrm>
              <a:off x="0" y="5008567"/>
              <a:ext cx="1142976"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FF"/>
                  </a:solidFill>
                  <a:latin typeface="Cambria" pitchFamily="18" charset="0"/>
                  <a:cs typeface="Times New Roman" pitchFamily="18" charset="0"/>
                </a:rPr>
                <a:t>Team</a:t>
              </a:r>
              <a:endParaRPr lang="en-CA" sz="2400" b="1" kern="0" dirty="0">
                <a:solidFill>
                  <a:srgbClr val="00CCFF"/>
                </a:solidFill>
                <a:latin typeface="Cambria" pitchFamily="18" charset="0"/>
                <a:cs typeface="Times New Roman" pitchFamily="18" charset="0"/>
              </a:endParaRPr>
            </a:p>
          </p:txBody>
        </p:sp>
      </p:grpSp>
      <p:grpSp>
        <p:nvGrpSpPr>
          <p:cNvPr id="10" name="Group 30"/>
          <p:cNvGrpSpPr/>
          <p:nvPr/>
        </p:nvGrpSpPr>
        <p:grpSpPr>
          <a:xfrm>
            <a:off x="7858147" y="2643182"/>
            <a:ext cx="1428761" cy="857256"/>
            <a:chOff x="6858015" y="3571876"/>
            <a:chExt cx="1428761" cy="857256"/>
          </a:xfrm>
        </p:grpSpPr>
        <p:pic>
          <p:nvPicPr>
            <p:cNvPr id="11" name="Picture 3" descr="C:\Thomas\Research\Presentations\InfoFrags_ICSE10\changeset2.gif"/>
            <p:cNvPicPr>
              <a:picLocks noChangeAspect="1" noChangeArrowheads="1"/>
            </p:cNvPicPr>
            <p:nvPr/>
          </p:nvPicPr>
          <p:blipFill>
            <a:blip r:embed="rId4" cstate="print"/>
            <a:srcRect/>
            <a:stretch>
              <a:fillRect/>
            </a:stretch>
          </p:blipFill>
          <p:spPr bwMode="auto">
            <a:xfrm>
              <a:off x="7143768" y="3571876"/>
              <a:ext cx="714380" cy="498265"/>
            </a:xfrm>
            <a:prstGeom prst="rect">
              <a:avLst/>
            </a:prstGeom>
            <a:noFill/>
          </p:spPr>
        </p:pic>
        <p:sp>
          <p:nvSpPr>
            <p:cNvPr id="12" name="Content Placeholder 2"/>
            <p:cNvSpPr txBox="1">
              <a:spLocks/>
            </p:cNvSpPr>
            <p:nvPr/>
          </p:nvSpPr>
          <p:spPr bwMode="auto">
            <a:xfrm>
              <a:off x="6858015" y="4008435"/>
              <a:ext cx="1428761"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66FF"/>
                  </a:solidFill>
                  <a:latin typeface="Cambria" pitchFamily="18" charset="0"/>
                  <a:cs typeface="Times New Roman" pitchFamily="18" charset="0"/>
                </a:rPr>
                <a:t>Changes</a:t>
              </a:r>
              <a:endParaRPr lang="en-CA" sz="2400" b="1" kern="0" dirty="0">
                <a:solidFill>
                  <a:srgbClr val="0066FF"/>
                </a:solidFill>
                <a:latin typeface="Cambria" pitchFamily="18" charset="0"/>
                <a:cs typeface="Times New Roman" pitchFamily="18" charset="0"/>
              </a:endParaRPr>
            </a:p>
          </p:txBody>
        </p:sp>
      </p:grpSp>
      <p:grpSp>
        <p:nvGrpSpPr>
          <p:cNvPr id="13" name="Group 36"/>
          <p:cNvGrpSpPr/>
          <p:nvPr/>
        </p:nvGrpSpPr>
        <p:grpSpPr>
          <a:xfrm>
            <a:off x="4214810" y="-24"/>
            <a:ext cx="1143008" cy="928694"/>
            <a:chOff x="6972287" y="3490890"/>
            <a:chExt cx="1143008" cy="928694"/>
          </a:xfrm>
        </p:grpSpPr>
        <p:pic>
          <p:nvPicPr>
            <p:cNvPr id="14" name="Picture 41" descr="class5"/>
            <p:cNvPicPr>
              <a:picLocks noChangeAspect="1" noChangeArrowheads="1"/>
            </p:cNvPicPr>
            <p:nvPr/>
          </p:nvPicPr>
          <p:blipFill>
            <a:blip r:embed="rId5" cstate="print"/>
            <a:srcRect/>
            <a:stretch>
              <a:fillRect/>
            </a:stretch>
          </p:blipFill>
          <p:spPr bwMode="auto">
            <a:xfrm>
              <a:off x="7186601" y="3490890"/>
              <a:ext cx="621400" cy="584363"/>
            </a:xfrm>
            <a:prstGeom prst="rect">
              <a:avLst/>
            </a:prstGeom>
            <a:noFill/>
            <a:ln w="9525">
              <a:noFill/>
              <a:miter lim="800000"/>
              <a:headEnd/>
              <a:tailEnd/>
            </a:ln>
          </p:spPr>
        </p:pic>
        <p:sp>
          <p:nvSpPr>
            <p:cNvPr id="15" name="Content Placeholder 2"/>
            <p:cNvSpPr txBox="1">
              <a:spLocks/>
            </p:cNvSpPr>
            <p:nvPr/>
          </p:nvSpPr>
          <p:spPr bwMode="auto">
            <a:xfrm>
              <a:off x="6972287" y="4008435"/>
              <a:ext cx="1143008" cy="411149"/>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rgbClr val="00CC00"/>
                  </a:solidFill>
                  <a:latin typeface="Cambria" pitchFamily="18" charset="0"/>
                  <a:cs typeface="Times New Roman" pitchFamily="18" charset="0"/>
                </a:rPr>
                <a:t>Code</a:t>
              </a:r>
              <a:endParaRPr lang="en-CA" sz="2400" b="1" kern="0" dirty="0">
                <a:solidFill>
                  <a:srgbClr val="00CC00"/>
                </a:solidFill>
                <a:latin typeface="Cambria" pitchFamily="18" charset="0"/>
                <a:cs typeface="Times New Roman" pitchFamily="18" charset="0"/>
              </a:endParaRPr>
            </a:p>
          </p:txBody>
        </p:sp>
      </p:grpSp>
      <p:grpSp>
        <p:nvGrpSpPr>
          <p:cNvPr id="16" name="Group 33"/>
          <p:cNvGrpSpPr/>
          <p:nvPr/>
        </p:nvGrpSpPr>
        <p:grpSpPr>
          <a:xfrm>
            <a:off x="3286116" y="5957678"/>
            <a:ext cx="1857388" cy="900346"/>
            <a:chOff x="6500826" y="3528786"/>
            <a:chExt cx="1857388" cy="900346"/>
          </a:xfrm>
        </p:grpSpPr>
        <p:pic>
          <p:nvPicPr>
            <p:cNvPr id="17" name="Picture 46"/>
            <p:cNvPicPr>
              <a:picLocks noChangeAspect="1" noChangeArrowheads="1"/>
            </p:cNvPicPr>
            <p:nvPr/>
          </p:nvPicPr>
          <p:blipFill>
            <a:blip r:embed="rId6" cstate="print"/>
            <a:srcRect/>
            <a:stretch>
              <a:fillRect/>
            </a:stretch>
          </p:blipFill>
          <p:spPr bwMode="auto">
            <a:xfrm>
              <a:off x="7143768" y="3528786"/>
              <a:ext cx="503218" cy="543156"/>
            </a:xfrm>
            <a:prstGeom prst="rect">
              <a:avLst/>
            </a:prstGeom>
            <a:noFill/>
            <a:ln w="28575">
              <a:noFill/>
              <a:miter lim="800000"/>
              <a:headEnd/>
              <a:tailEnd/>
            </a:ln>
            <a:scene3d>
              <a:camera prst="orthographicFront">
                <a:rot lat="0" lon="10800000" rev="0"/>
              </a:camera>
              <a:lightRig rig="threePt" dir="t"/>
            </a:scene3d>
          </p:spPr>
        </p:pic>
        <p:sp>
          <p:nvSpPr>
            <p:cNvPr id="18" name="Content Placeholder 2"/>
            <p:cNvSpPr txBox="1">
              <a:spLocks/>
            </p:cNvSpPr>
            <p:nvPr/>
          </p:nvSpPr>
          <p:spPr bwMode="auto">
            <a:xfrm>
              <a:off x="6500826" y="4008435"/>
              <a:ext cx="1857388" cy="420697"/>
            </a:xfrm>
            <a:prstGeom prst="rect">
              <a:avLst/>
            </a:prstGeom>
            <a:noFill/>
            <a:ln w="9525">
              <a:noFill/>
              <a:miter lim="800000"/>
              <a:headEnd/>
              <a:tailEnd/>
            </a:ln>
          </p:spPr>
          <p:txBody>
            <a:bodyPr/>
            <a:lstStyle/>
            <a:p>
              <a:pPr algn="ctr" eaLnBrk="0" hangingPunct="0">
                <a:spcBef>
                  <a:spcPts val="0"/>
                </a:spcBef>
                <a:defRPr/>
              </a:pPr>
              <a:r>
                <a:rPr lang="en-CA" sz="2400" b="1" kern="0" dirty="0" smtClean="0">
                  <a:solidFill>
                    <a:schemeClr val="bg1"/>
                  </a:solidFill>
                  <a:latin typeface="Cambria" pitchFamily="18" charset="0"/>
                  <a:cs typeface="Times New Roman" pitchFamily="18" charset="0"/>
                </a:rPr>
                <a:t>Work Items</a:t>
              </a:r>
              <a:endParaRPr lang="en-CA" sz="2400" b="1" kern="0" dirty="0">
                <a:solidFill>
                  <a:schemeClr val="bg1"/>
                </a:solidFill>
                <a:latin typeface="Cambria" pitchFamily="18" charset="0"/>
                <a:cs typeface="Times New Roman" pitchFamily="18" charset="0"/>
              </a:endParaRPr>
            </a:p>
          </p:txBody>
        </p:sp>
      </p:grpSp>
      <p:pic>
        <p:nvPicPr>
          <p:cNvPr id="19" name="Picture 6"/>
          <p:cNvPicPr>
            <a:picLocks noChangeAspect="1" noChangeArrowheads="1"/>
          </p:cNvPicPr>
          <p:nvPr/>
        </p:nvPicPr>
        <p:blipFill>
          <a:blip r:embed="rId7" cstate="print"/>
          <a:srcRect/>
          <a:stretch>
            <a:fillRect/>
          </a:stretch>
        </p:blipFill>
        <p:spPr bwMode="auto">
          <a:xfrm>
            <a:off x="1071538" y="898734"/>
            <a:ext cx="6929486" cy="5023745"/>
          </a:xfrm>
          <a:prstGeom prst="rect">
            <a:avLst/>
          </a:prstGeom>
          <a:noFill/>
          <a:ln w="9525">
            <a:noFill/>
            <a:miter lim="800000"/>
            <a:headEnd/>
            <a:tailEnd/>
          </a:ln>
        </p:spPr>
      </p:pic>
      <p:pic>
        <p:nvPicPr>
          <p:cNvPr id="62466" name="Picture 2"/>
          <p:cNvPicPr>
            <a:picLocks noChangeAspect="1" noChangeArrowheads="1"/>
          </p:cNvPicPr>
          <p:nvPr/>
        </p:nvPicPr>
        <p:blipFill>
          <a:blip r:embed="rId8" cstate="print"/>
          <a:srcRect/>
          <a:stretch>
            <a:fillRect/>
          </a:stretch>
        </p:blipFill>
        <p:spPr bwMode="auto">
          <a:xfrm>
            <a:off x="2857489" y="1357298"/>
            <a:ext cx="3357586" cy="3014846"/>
          </a:xfrm>
          <a:prstGeom prst="rect">
            <a:avLst/>
          </a:prstGeom>
          <a:noFill/>
          <a:ln w="9525">
            <a:noFill/>
            <a:miter lim="800000"/>
            <a:headEnd/>
            <a:tailEnd/>
          </a:ln>
        </p:spPr>
      </p:pic>
      <p:pic>
        <p:nvPicPr>
          <p:cNvPr id="62468" name="Picture 4"/>
          <p:cNvPicPr>
            <a:picLocks noChangeAspect="1" noChangeArrowheads="1"/>
          </p:cNvPicPr>
          <p:nvPr/>
        </p:nvPicPr>
        <p:blipFill>
          <a:blip r:embed="rId9" cstate="print"/>
          <a:srcRect/>
          <a:stretch>
            <a:fillRect/>
          </a:stretch>
        </p:blipFill>
        <p:spPr bwMode="auto">
          <a:xfrm>
            <a:off x="1285852" y="1357298"/>
            <a:ext cx="1545442" cy="4214842"/>
          </a:xfrm>
          <a:prstGeom prst="rect">
            <a:avLst/>
          </a:prstGeom>
          <a:noFill/>
          <a:ln w="9525">
            <a:noFill/>
            <a:miter lim="800000"/>
            <a:headEnd/>
            <a:tailEnd/>
          </a:ln>
        </p:spPr>
      </p:pic>
      <p:pic>
        <p:nvPicPr>
          <p:cNvPr id="62469" name="Picture 5"/>
          <p:cNvPicPr>
            <a:picLocks noChangeAspect="1" noChangeArrowheads="1"/>
          </p:cNvPicPr>
          <p:nvPr/>
        </p:nvPicPr>
        <p:blipFill>
          <a:blip r:embed="rId10" cstate="print"/>
          <a:srcRect/>
          <a:stretch>
            <a:fillRect/>
          </a:stretch>
        </p:blipFill>
        <p:spPr bwMode="auto">
          <a:xfrm>
            <a:off x="2847600" y="4399200"/>
            <a:ext cx="5072098" cy="1314091"/>
          </a:xfrm>
          <a:prstGeom prst="rect">
            <a:avLst/>
          </a:prstGeom>
          <a:noFill/>
          <a:ln w="9525">
            <a:noFill/>
            <a:miter lim="800000"/>
            <a:headEnd/>
            <a:tailEnd/>
          </a:ln>
        </p:spPr>
      </p:pic>
      <p:pic>
        <p:nvPicPr>
          <p:cNvPr id="62470" name="Picture 6"/>
          <p:cNvPicPr>
            <a:picLocks noChangeAspect="1" noChangeArrowheads="1"/>
          </p:cNvPicPr>
          <p:nvPr/>
        </p:nvPicPr>
        <p:blipFill>
          <a:blip r:embed="rId11" cstate="print"/>
          <a:srcRect/>
          <a:stretch>
            <a:fillRect/>
          </a:stretch>
        </p:blipFill>
        <p:spPr bwMode="auto">
          <a:xfrm>
            <a:off x="6215074" y="1357298"/>
            <a:ext cx="1714512" cy="3017795"/>
          </a:xfrm>
          <a:prstGeom prst="rect">
            <a:avLst/>
          </a:prstGeom>
          <a:noFill/>
          <a:ln w="9525">
            <a:noFill/>
            <a:miter lim="800000"/>
            <a:headEnd/>
            <a:tailEnd/>
          </a:ln>
        </p:spPr>
      </p:pic>
      <p:sp>
        <p:nvSpPr>
          <p:cNvPr id="25" name="Content Placeholder 2"/>
          <p:cNvSpPr txBox="1">
            <a:spLocks/>
          </p:cNvSpPr>
          <p:nvPr/>
        </p:nvSpPr>
        <p:spPr bwMode="auto">
          <a:xfrm>
            <a:off x="2071688" y="3429018"/>
            <a:ext cx="5143500" cy="2500312"/>
          </a:xfrm>
          <a:prstGeom prst="rect">
            <a:avLst/>
          </a:prstGeom>
          <a:noFill/>
          <a:ln w="9525">
            <a:noFill/>
            <a:miter lim="800000"/>
            <a:headEnd/>
            <a:tailEnd/>
          </a:ln>
        </p:spPr>
        <p:txBody>
          <a:bodyPr/>
          <a:lstStyle/>
          <a:p>
            <a:pPr algn="ctr" eaLnBrk="0" hangingPunct="0">
              <a:spcBef>
                <a:spcPct val="20000"/>
              </a:spcBef>
              <a:defRPr/>
            </a:pPr>
            <a:r>
              <a:rPr lang="en-CA" sz="3200" kern="0" dirty="0">
                <a:solidFill>
                  <a:schemeClr val="bg1"/>
                </a:solidFill>
                <a:latin typeface="Cambria" pitchFamily="18" charset="0"/>
                <a:cs typeface="Times New Roman" pitchFamily="18" charset="0"/>
              </a:rPr>
              <a:t>Can we automate the integration of information from multiple domains</a:t>
            </a:r>
            <a:r>
              <a:rPr lang="en-CA" sz="3200" kern="0" dirty="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64" presetClass="path" presetSubtype="0" accel="50000" decel="50000" fill="hold" nodeType="withEffect">
                                  <p:stCondLst>
                                    <p:cond delay="0"/>
                                  </p:stCondLst>
                                  <p:childTnLst>
                                    <p:animMotion origin="layout" path="M 3.05556E-6 -2.59259E-6 L -0.00382 -0.16967 " pathEditMode="relative" rAng="0" ptsTypes="AA">
                                      <p:cBhvr>
                                        <p:cTn id="8" dur="2000" fill="hold"/>
                                        <p:tgtEl>
                                          <p:spTgt spid="62466"/>
                                        </p:tgtEl>
                                        <p:attrNameLst>
                                          <p:attrName>ppt_x</p:attrName>
                                          <p:attrName>ppt_y</p:attrName>
                                        </p:attrNameLst>
                                      </p:cBhvr>
                                      <p:rCtr x="-2" y="-85"/>
                                    </p:animMotion>
                                  </p:childTnLst>
                                </p:cTn>
                              </p:par>
                              <p:par>
                                <p:cTn id="9" presetID="35" presetClass="path" presetSubtype="0" accel="50000" decel="50000" fill="hold" nodeType="withEffect">
                                  <p:stCondLst>
                                    <p:cond delay="0"/>
                                  </p:stCondLst>
                                  <p:childTnLst>
                                    <p:animMotion origin="layout" path="M 2.77556E-17 -2.59259E-6 L -0.11094 0.00533 " pathEditMode="relative" rAng="0" ptsTypes="AA">
                                      <p:cBhvr>
                                        <p:cTn id="10" dur="2000" fill="hold"/>
                                        <p:tgtEl>
                                          <p:spTgt spid="62468"/>
                                        </p:tgtEl>
                                        <p:attrNameLst>
                                          <p:attrName>ppt_x</p:attrName>
                                          <p:attrName>ppt_y</p:attrName>
                                        </p:attrNameLst>
                                      </p:cBhvr>
                                      <p:rCtr x="-56" y="3"/>
                                    </p:animMotion>
                                  </p:childTnLst>
                                </p:cTn>
                              </p:par>
                              <p:par>
                                <p:cTn id="11" presetID="42" presetClass="path" presetSubtype="0" accel="50000" decel="50000" fill="hold" nodeType="withEffect">
                                  <p:stCondLst>
                                    <p:cond delay="0"/>
                                  </p:stCondLst>
                                  <p:childTnLst>
                                    <p:animMotion origin="layout" path="M 4.72222E-6 1.48148E-6 L -0.00209 0.13032 " pathEditMode="relative" rAng="0" ptsTypes="AA">
                                      <p:cBhvr>
                                        <p:cTn id="12" dur="2000" fill="hold"/>
                                        <p:tgtEl>
                                          <p:spTgt spid="62469"/>
                                        </p:tgtEl>
                                        <p:attrNameLst>
                                          <p:attrName>ppt_x</p:attrName>
                                          <p:attrName>ppt_y</p:attrName>
                                        </p:attrNameLst>
                                      </p:cBhvr>
                                      <p:rCtr x="-1" y="65"/>
                                    </p:animMotion>
                                  </p:childTnLst>
                                </p:cTn>
                              </p:par>
                              <p:par>
                                <p:cTn id="13" presetID="63" presetClass="path" presetSubtype="0" accel="50000" decel="50000" fill="hold" nodeType="withEffect">
                                  <p:stCondLst>
                                    <p:cond delay="0"/>
                                  </p:stCondLst>
                                  <p:childTnLst>
                                    <p:animMotion origin="layout" path="M 2.5E-6 -4.07407E-6 L 0.1125 -0.00185 " pathEditMode="relative" rAng="0" ptsTypes="AA">
                                      <p:cBhvr>
                                        <p:cTn id="14" dur="2000" fill="hold"/>
                                        <p:tgtEl>
                                          <p:spTgt spid="62470"/>
                                        </p:tgtEl>
                                        <p:attrNameLst>
                                          <p:attrName>ppt_x</p:attrName>
                                          <p:attrName>ppt_y</p:attrName>
                                        </p:attrNameLst>
                                      </p:cBhvr>
                                      <p:rCtr x="56" y="-1"/>
                                    </p:animMotion>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square">
        <a:spAutoFit/>
      </a:bodyPr>
      <a:lstStyle>
        <a:defPPr eaLnBrk="0" hangingPunct="0">
          <a:spcBef>
            <a:spcPct val="20000"/>
          </a:spcBef>
          <a:defRPr sz="3200" kern="0" dirty="0" smtClean="0">
            <a:solidFill>
              <a:srgbClr val="8FBCED"/>
            </a:solidFill>
            <a:latin typeface="Cambria"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44085</TotalTime>
  <Words>1669</Words>
  <Application>Microsoft Office PowerPoint</Application>
  <PresentationFormat>On-screen Show (4:3)</PresentationFormat>
  <Paragraphs>397</Paragraphs>
  <Slides>36</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Equation</vt:lpstr>
      <vt:lpstr>Using Information Fragments to Answer the Questions Developers Ask</vt:lpstr>
      <vt:lpstr>Slide 2</vt:lpstr>
      <vt:lpstr>Slide 3</vt:lpstr>
      <vt:lpstr>Slide 4</vt:lpstr>
      <vt:lpstr>Slide 5</vt:lpstr>
      <vt:lpstr>Slide 6</vt:lpstr>
      <vt:lpstr>Slide 7</vt:lpstr>
      <vt:lpstr>Slide 8</vt:lpstr>
      <vt:lpstr>Slide 9</vt:lpstr>
      <vt:lpstr>Slide 10</vt:lpstr>
      <vt:lpstr>“What has my team been working on?”</vt:lpstr>
      <vt:lpstr>“What has my team been working on?”</vt:lpstr>
      <vt:lpstr>“What has my team been working on?”</vt:lpstr>
      <vt:lpstr>“What has my team been working on?”</vt:lpstr>
      <vt:lpstr>“What has my team been working on?”</vt:lpstr>
      <vt:lpstr>“What has my team been working on?”</vt:lpstr>
      <vt:lpstr>“What has my team been working on?”</vt:lpstr>
      <vt:lpstr>Information Fragment Model</vt:lpstr>
      <vt:lpstr>Information Fragments</vt:lpstr>
      <vt:lpstr>Composition</vt:lpstr>
      <vt:lpstr>Presentation</vt:lpstr>
      <vt:lpstr>Slide 22</vt:lpstr>
      <vt:lpstr>Slide 23</vt:lpstr>
      <vt:lpstr>Evaluating our Model</vt:lpstr>
      <vt:lpstr>Evaluation – Method</vt:lpstr>
      <vt:lpstr>Evaluation – Method</vt:lpstr>
      <vt:lpstr>Evaluation – Prototype </vt:lpstr>
      <vt:lpstr>Evaluation – Results (Success) </vt:lpstr>
      <vt:lpstr>Evaluation – Results (Time)</vt:lpstr>
      <vt:lpstr>Evaluation – Results </vt:lpstr>
      <vt:lpstr>Evaluation – User Comments</vt:lpstr>
      <vt:lpstr>Evaluation – User Comments</vt:lpstr>
      <vt:lpstr>Evaluation – Threats </vt:lpstr>
      <vt:lpstr>Discussion</vt:lpstr>
      <vt:lpstr>Related Work</vt:lpstr>
      <vt:lpstr>Slide 36</vt:lpstr>
    </vt:vector>
  </TitlesOfParts>
  <Company>University of British Columbia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Fritz</dc:creator>
  <cp:lastModifiedBy>Thomas</cp:lastModifiedBy>
  <cp:revision>741</cp:revision>
  <dcterms:created xsi:type="dcterms:W3CDTF">2007-11-30T06:49:02Z</dcterms:created>
  <dcterms:modified xsi:type="dcterms:W3CDTF">2010-05-10T00:41:53Z</dcterms:modified>
</cp:coreProperties>
</file>