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handoutMasterIdLst>
    <p:handoutMasterId r:id="rId62"/>
  </p:handoutMasterIdLst>
  <p:sldIdLst>
    <p:sldId id="293" r:id="rId2"/>
    <p:sldId id="463" r:id="rId3"/>
    <p:sldId id="478" r:id="rId4"/>
    <p:sldId id="479" r:id="rId5"/>
    <p:sldId id="480" r:id="rId6"/>
    <p:sldId id="481" r:id="rId7"/>
    <p:sldId id="482" r:id="rId8"/>
    <p:sldId id="467" r:id="rId9"/>
    <p:sldId id="468" r:id="rId10"/>
    <p:sldId id="465" r:id="rId11"/>
    <p:sldId id="464" r:id="rId12"/>
    <p:sldId id="477" r:id="rId13"/>
    <p:sldId id="476" r:id="rId14"/>
    <p:sldId id="294" r:id="rId15"/>
    <p:sldId id="429" r:id="rId16"/>
    <p:sldId id="483" r:id="rId17"/>
    <p:sldId id="410" r:id="rId18"/>
    <p:sldId id="430" r:id="rId19"/>
    <p:sldId id="431" r:id="rId20"/>
    <p:sldId id="432" r:id="rId21"/>
    <p:sldId id="433" r:id="rId22"/>
    <p:sldId id="453" r:id="rId23"/>
    <p:sldId id="445" r:id="rId24"/>
    <p:sldId id="455" r:id="rId25"/>
    <p:sldId id="456" r:id="rId26"/>
    <p:sldId id="448" r:id="rId27"/>
    <p:sldId id="447" r:id="rId28"/>
    <p:sldId id="452" r:id="rId29"/>
    <p:sldId id="434" r:id="rId30"/>
    <p:sldId id="457" r:id="rId31"/>
    <p:sldId id="436" r:id="rId32"/>
    <p:sldId id="442" r:id="rId33"/>
    <p:sldId id="437" r:id="rId34"/>
    <p:sldId id="443" r:id="rId35"/>
    <p:sldId id="438" r:id="rId36"/>
    <p:sldId id="458" r:id="rId37"/>
    <p:sldId id="484" r:id="rId38"/>
    <p:sldId id="475" r:id="rId39"/>
    <p:sldId id="474" r:id="rId40"/>
    <p:sldId id="454" r:id="rId41"/>
    <p:sldId id="411" r:id="rId42"/>
    <p:sldId id="428" r:id="rId43"/>
    <p:sldId id="413" r:id="rId44"/>
    <p:sldId id="412" r:id="rId45"/>
    <p:sldId id="422" r:id="rId46"/>
    <p:sldId id="423" r:id="rId47"/>
    <p:sldId id="424" r:id="rId48"/>
    <p:sldId id="425" r:id="rId49"/>
    <p:sldId id="416" r:id="rId50"/>
    <p:sldId id="414" r:id="rId51"/>
    <p:sldId id="421" r:id="rId52"/>
    <p:sldId id="417" r:id="rId53"/>
    <p:sldId id="418" r:id="rId54"/>
    <p:sldId id="426" r:id="rId55"/>
    <p:sldId id="460" r:id="rId56"/>
    <p:sldId id="419" r:id="rId57"/>
    <p:sldId id="462" r:id="rId58"/>
    <p:sldId id="420" r:id="rId59"/>
    <p:sldId id="408" r:id="rId6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99CC"/>
    <a:srgbClr val="FF99FF"/>
    <a:srgbClr val="66CCFF"/>
    <a:srgbClr val="FF9933"/>
    <a:srgbClr val="008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 autoAdjust="0"/>
    <p:restoredTop sz="79310" autoAdjust="0"/>
  </p:normalViewPr>
  <p:slideViewPr>
    <p:cSldViewPr>
      <p:cViewPr>
        <p:scale>
          <a:sx n="66" d="100"/>
          <a:sy n="66" d="100"/>
        </p:scale>
        <p:origin x="-139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1.xml"/><Relationship Id="rId1" Type="http://schemas.openxmlformats.org/officeDocument/2006/relationships/slide" Target="slides/slide24.xml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3C11974B-0725-4424-B539-91B100DCC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368762C-0994-40EE-9D94-DDAB8205F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~jurafsky/cl01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cis.upenn.edu/~ace" TargetMode="External"/><Relationship Id="rId4" Type="http://schemas.openxmlformats.org/officeDocument/2006/relationships/hyperlink" Target="http://www.icsi.berkeley.edu/~framenet/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784A0-18F5-4369-B95F-36E8F2F4FD5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201E6-32A1-47F5-A9B3-6BDA3D742A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A74A8-E899-4645-9E9C-CBC17637CB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5D8CF-23D3-45A7-B88B-6F7DFB0DCD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AE5C5-1992-43F3-AB89-DA13E73FC40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  <a:p>
            <a:pPr eaLnBrk="1" hangingPunct="1"/>
            <a:r>
              <a:rPr lang="en-CA" smtClean="0"/>
              <a:t>Dialog: two types  human-human   human-computer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B809E-3ACA-4737-A033-2BB0C3CC89D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Pragmatic processing adjusts a meaning in light of the current context</a:t>
            </a:r>
          </a:p>
          <a:p>
            <a:pPr lvl="2" eaLnBrk="1" hangingPunct="1"/>
            <a:r>
              <a:rPr lang="en-GB" smtClean="0"/>
              <a:t>Look at complete dialogues, not individual sentences.</a:t>
            </a:r>
          </a:p>
          <a:p>
            <a:pPr lvl="2" eaLnBrk="1" hangingPunct="1"/>
            <a:r>
              <a:rPr lang="en-GB" smtClean="0"/>
              <a:t>Look at general context (ie, user’s task, location, background)</a:t>
            </a:r>
          </a:p>
          <a:p>
            <a:pPr eaLnBrk="1" hangingPunct="1"/>
            <a:r>
              <a:rPr lang="en-US" smtClean="0"/>
              <a:t>Part of the meaning of a sentence does not come from the parts of the sentence itself or</a:t>
            </a:r>
          </a:p>
          <a:p>
            <a:pPr eaLnBrk="1" hangingPunct="1"/>
            <a:r>
              <a:rPr lang="en-US" smtClean="0"/>
              <a:t>the way they are combined. Study of language used in context</a:t>
            </a:r>
          </a:p>
          <a:p>
            <a:pPr eaLnBrk="1" hangingPunct="1"/>
            <a:r>
              <a:rPr lang="en-US" smtClean="0"/>
              <a:t>It comes from world knowledge or from inferences based on tacit conversational rules</a:t>
            </a:r>
          </a:p>
          <a:p>
            <a:pPr eaLnBrk="1" hangingPunct="1"/>
            <a:r>
              <a:rPr lang="en-US" smtClean="0"/>
              <a:t>Context: beliefs, attitudes, physical environment, previous discourse/dialog</a:t>
            </a:r>
          </a:p>
          <a:p>
            <a:pPr lvl="2" eaLnBrk="1" hangingPunct="1"/>
            <a:endParaRPr lang="en-GB" smtClean="0"/>
          </a:p>
          <a:p>
            <a:pPr eaLnBrk="1" hangingPunct="1"/>
            <a:r>
              <a:rPr lang="en-GB" smtClean="0"/>
              <a:t>Even fuzzier than semantics...</a:t>
            </a:r>
          </a:p>
          <a:p>
            <a:pPr lvl="2" eaLnBrk="1" hangingPunct="1"/>
            <a:r>
              <a:rPr lang="en-GB" smtClean="0"/>
              <a:t>Study individual phenomena</a:t>
            </a:r>
          </a:p>
          <a:p>
            <a:pPr lvl="3" eaLnBrk="1" hangingPunct="1"/>
            <a:r>
              <a:rPr lang="en-GB" smtClean="0"/>
              <a:t>No general theories, which may be a plus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Context. Mutual knowledge, physical context</a:t>
            </a:r>
          </a:p>
          <a:p>
            <a:pPr eaLnBrk="1" hangingPunct="1"/>
            <a:r>
              <a:rPr lang="en-US" smtClean="0"/>
              <a:t>Has Mary left?</a:t>
            </a:r>
          </a:p>
          <a:p>
            <a:pPr eaLnBrk="1" hangingPunct="1"/>
            <a:r>
              <a:rPr lang="en-US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smtClean="0"/>
              <a:t>We’re going to start with the idea that syntax does matter</a:t>
            </a:r>
          </a:p>
          <a:p>
            <a:pPr lvl="2" eaLnBrk="1" hangingPunct="1"/>
            <a:r>
              <a:rPr lang="en-US" smtClean="0"/>
              <a:t>The compositional rule-to-rule approach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5BE89-1C80-4D89-A9C2-BD4AAAC52A4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Can we meet on </a:t>
            </a:r>
            <a:r>
              <a:rPr lang="en-US" dirty="0" err="1" smtClean="0"/>
              <a:t>tue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I am going to SFU on Tue.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time is it?</a:t>
            </a:r>
          </a:p>
          <a:p>
            <a:pPr eaLnBrk="1" hangingPunct="1"/>
            <a:r>
              <a:rPr lang="en-US" dirty="0" smtClean="0"/>
              <a:t>The garbage truck just left.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Context. Mutual knowledge, physical context</a:t>
            </a:r>
          </a:p>
          <a:p>
            <a:pPr eaLnBrk="1" hangingPunct="1"/>
            <a:r>
              <a:rPr lang="en-US" dirty="0" smtClean="0"/>
              <a:t>Has Mary left?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Semantic analysis is the process of taking in some linguistic input and assigning a meaning representation to it.</a:t>
            </a:r>
          </a:p>
          <a:p>
            <a:pPr lvl="1" eaLnBrk="1" hangingPunct="1"/>
            <a:r>
              <a:rPr lang="en-US" dirty="0" smtClean="0"/>
              <a:t>There a lot of different ways to do this that make more or less (or no) use of syntax</a:t>
            </a:r>
          </a:p>
          <a:p>
            <a:pPr lvl="1" eaLnBrk="1" hangingPunct="1"/>
            <a:r>
              <a:rPr lang="en-US" dirty="0" smtClean="0"/>
              <a:t>We’re going to start with the idea that syntax does matter</a:t>
            </a:r>
          </a:p>
          <a:p>
            <a:pPr lvl="2" eaLnBrk="1" hangingPunct="1"/>
            <a:r>
              <a:rPr lang="en-US" dirty="0" smtClean="0"/>
              <a:t>The compositional rule-to-rule approach</a:t>
            </a:r>
          </a:p>
          <a:p>
            <a:pPr eaLnBrk="1" hangingPunct="1"/>
            <a:r>
              <a:rPr lang="en-US" dirty="0" smtClean="0"/>
              <a:t>MOTIVATIONs </a:t>
            </a:r>
          </a:p>
          <a:p>
            <a:pPr eaLnBrk="1" hangingPunct="1"/>
            <a:r>
              <a:rPr lang="en-US" dirty="0" smtClean="0"/>
              <a:t>-for some applications it is enough (e.g., question answering)</a:t>
            </a:r>
          </a:p>
          <a:p>
            <a:pPr eaLnBrk="1" hangingPunct="1"/>
            <a:r>
              <a:rPr lang="en-US" dirty="0" smtClean="0"/>
              <a:t>- Produce input for further analysis (processing extended discourses and dialogs)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54051-3165-4252-9DA4-79CBD37E8A3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It is not difficult to see that in understanding such an exchange we make a great</a:t>
            </a:r>
          </a:p>
          <a:p>
            <a:pPr eaLnBrk="1" hangingPunct="1"/>
            <a:r>
              <a:rPr lang="en-CA" smtClean="0"/>
              <a:t> number of detailed (Pragmatic) inferences about the nature of the context in which  it occured</a:t>
            </a:r>
          </a:p>
          <a:p>
            <a:pPr eaLnBrk="1" hangingPunct="1"/>
            <a:r>
              <a:rPr lang="en-CA" smtClean="0"/>
              <a:t>This will serve to clarify the general nature of the phenomena pragmatics is concerned with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E242D-AED2-4332-BB94-67C4A149CFC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C717DD-1329-475B-8DCD-AC1F4109F2C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The first utterance is not a Y/N question (like “can you run for more than 1 hour)</a:t>
            </a:r>
          </a:p>
          <a:p>
            <a:pPr eaLnBrk="1" hangingPunct="1"/>
            <a:r>
              <a:rPr lang="en-CA" smtClean="0"/>
              <a:t>It would be strikingly uncooperative if B were to say yes (meaning just ‘yes I am able to come’)</a:t>
            </a:r>
          </a:p>
          <a:p>
            <a:pPr eaLnBrk="1" hangingPunct="1"/>
            <a:r>
              <a:rPr lang="en-CA" smtClean="0"/>
              <a:t>B knows that A knows that  B is capable to go there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D08CB-B7EC-4197-8D82-6604A479A7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Stand-alone with minimal assumptions on what information will be provided by other processes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IR and extremely broad field (not just text)</a:t>
            </a:r>
          </a:p>
          <a:p>
            <a:pPr eaLnBrk="1" hangingPunct="1"/>
            <a:r>
              <a:rPr lang="en-CA" smtClean="0"/>
              <a:t>Today we’ll cover only a specific case in which user’s needs are expressed as words </a:t>
            </a:r>
          </a:p>
          <a:p>
            <a:pPr eaLnBrk="1" hangingPunct="1"/>
            <a:r>
              <a:rPr lang="en-CA" smtClean="0"/>
              <a:t>and documents are expressed in terms of the word they contains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D85F6-8E6B-40C6-8064-CED62A0D7D7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In requesting A ….. It is possible for B to come, thinks B is not already there, B was not about to come anyway…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258542-E681-48F0-9022-8D22713910E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Reference to space and time with respect to space and time of speaking (context)</a:t>
            </a:r>
          </a:p>
          <a:p>
            <a:pPr eaLnBrk="1" hangingPunct="1"/>
            <a:r>
              <a:rPr lang="en-CA" smtClean="0"/>
              <a:t>Come, go, here and now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C75C4-9359-464C-B48C-5D6DF6ECC69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dirty="0" smtClean="0"/>
              <a:t>Anything missing? What about an hypertext?</a:t>
            </a:r>
          </a:p>
          <a:p>
            <a:pPr eaLnBrk="1" hangingPunct="1"/>
            <a:r>
              <a:rPr lang="en-CA" dirty="0" smtClean="0"/>
              <a:t>Synchronous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vs</a:t>
            </a:r>
            <a:r>
              <a:rPr lang="en-CA" baseline="0" dirty="0" smtClean="0"/>
              <a:t> Asynchronous conversations</a:t>
            </a:r>
            <a:endParaRPr lang="en-CA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91C73-5744-4882-A2B4-2028DAF5DF0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0EF59-C65F-4198-B3E2-28BECC248D5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A156-2189-41D4-8D61-49E8C66565C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latin typeface="Comic Sans MS" pitchFamily="66" charset="0"/>
              </a:rPr>
              <a:t>Presence of (domain specific) discourse markers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News “good evening, I am.., joining us now is…”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 smtClean="0">
                <a:latin typeface="Comic Sans MS" pitchFamily="66" charset="0"/>
              </a:rPr>
              <a:t>Real estate ads: is previous word phone number?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387E2-3FC6-4BDF-B930-3E61A63B397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Which one is more clear?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73EA6-AE1E-4A2E-93E8-8F4E02B3799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Coherence relations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9AAA4-B637-4035-9783-6CB7338AE745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Problems: cue phrases are ambiguous and most relations are implicit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D. Marcu, The theory and Practice of Discourse Parsing and Summarization – MIT 2000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Parser based on corpus analysis: cue phrases, cohesion (lexical one clause talks about veggie the other about carrots -&gt; Elaboration)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Chart parser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Elaboration</a:t>
            </a:r>
            <a:r>
              <a:rPr lang="en-US" smtClean="0"/>
              <a:t> (set/member, class/instance/whole/part…)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Contrast</a:t>
            </a:r>
            <a:r>
              <a:rPr lang="en-US" smtClean="0"/>
              <a:t>: multinuclear Canada has excellent welfare whereas in the US you have to rely on yourself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Condition</a:t>
            </a:r>
            <a:r>
              <a:rPr lang="en-US" smtClean="0"/>
              <a:t>:  Sat presents precondition for N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Purpose</a:t>
            </a:r>
            <a:r>
              <a:rPr lang="en-US" smtClean="0"/>
              <a:t>: Sat presents goal of the activity in N (J wants to learn French. He went to Quebec for 6 months)</a:t>
            </a:r>
          </a:p>
          <a:p>
            <a:pPr lvl="3" eaLnBrk="1" hangingPunct="1"/>
            <a:r>
              <a:rPr lang="en-US" smtClean="0">
                <a:solidFill>
                  <a:schemeClr val="folHlink"/>
                </a:solidFill>
              </a:rPr>
              <a:t>Sequence</a:t>
            </a:r>
            <a:r>
              <a:rPr lang="en-US" smtClean="0"/>
              <a:t>: multinuclear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2EDB9-B398-456A-8E07-EA4E941C008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b="1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9BBE6-3E38-42F3-B551-FFEC1B4B45A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370F0-27AE-460C-9A16-9A25A2100CF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how do we interpret these?</a:t>
            </a:r>
          </a:p>
          <a:p>
            <a:pPr eaLnBrk="1" hangingPunct="1"/>
            <a:r>
              <a:rPr lang="en-GB" dirty="0" smtClean="0"/>
              <a:t>Indefinite: introduce entity new to the hearer</a:t>
            </a:r>
          </a:p>
          <a:p>
            <a:pPr eaLnBrk="1" hangingPunct="1"/>
            <a:r>
              <a:rPr lang="en-GB" dirty="0" smtClean="0"/>
              <a:t>Definite: an entity that is identifiable</a:t>
            </a:r>
            <a:r>
              <a:rPr lang="en-GB" baseline="0" dirty="0" smtClean="0"/>
              <a:t> by the reader</a:t>
            </a:r>
          </a:p>
          <a:p>
            <a:pPr eaLnBrk="1" hangingPunct="1"/>
            <a:r>
              <a:rPr lang="en-GB" baseline="0" dirty="0" smtClean="0"/>
              <a:t>Pronouns: require referent to have a high degree of salience</a:t>
            </a:r>
            <a:endParaRPr lang="en-GB" dirty="0" smtClean="0"/>
          </a:p>
          <a:p>
            <a:pPr eaLnBrk="1" hangingPunct="1"/>
            <a:r>
              <a:rPr lang="en-GB" dirty="0" smtClean="0"/>
              <a:t>This / that indicate literal</a:t>
            </a:r>
            <a:r>
              <a:rPr lang="en-GB" baseline="0" dirty="0" smtClean="0"/>
              <a:t> or metaphorical closeness / distance</a:t>
            </a:r>
            <a:endParaRPr lang="en-GB" dirty="0" smtClean="0"/>
          </a:p>
          <a:p>
            <a:pPr eaLnBrk="1" hangingPunct="1"/>
            <a:r>
              <a:rPr lang="en-GB" dirty="0" err="1" smtClean="0"/>
              <a:t>Inferrables</a:t>
            </a:r>
            <a:r>
              <a:rPr lang="en-GB" dirty="0" smtClean="0"/>
              <a:t> “ I almost bought a new car today, but &lt;a door&gt; had a dent and &lt;the engine&gt; was too noisy”</a:t>
            </a:r>
          </a:p>
          <a:p>
            <a:pPr eaLnBrk="1" hangingPunct="1"/>
            <a:r>
              <a:rPr lang="en-GB" dirty="0" smtClean="0"/>
              <a:t>Generics I saw no less than 6 Ferraris today. They are the coolest cars.</a:t>
            </a:r>
          </a:p>
          <a:p>
            <a:pPr eaLnBrk="1" hangingPunct="1"/>
            <a:r>
              <a:rPr lang="en-US" dirty="0" smtClean="0"/>
              <a:t>Any conceivable NLP application requires methods for determining the denotation of pronouns and related expressions</a:t>
            </a:r>
          </a:p>
          <a:p>
            <a:pPr eaLnBrk="1" hangingPunct="1"/>
            <a:r>
              <a:rPr lang="en-US" dirty="0" smtClean="0"/>
              <a:t>In the end, just about any knowledge shared by the discourse participants might be necessary to resolve a reference</a:t>
            </a:r>
          </a:p>
          <a:p>
            <a:pPr eaLnBrk="1" hangingPunct="1"/>
            <a:r>
              <a:rPr lang="en-US" dirty="0" smtClean="0"/>
              <a:t>Practical algorithms relay on very specific domain independent knowledge</a:t>
            </a:r>
          </a:p>
          <a:p>
            <a:pPr eaLnBrk="1" hangingPunct="1"/>
            <a:r>
              <a:rPr lang="en-US" dirty="0" smtClean="0"/>
              <a:t>For  illustration we will focus on pronoun resolution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BB813-7135-460D-9BFE-15EA1A6BB4E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?? Achieve 80-85% accuracy for many genres ??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Binding: reflexives must corefer with subject of the most immediate clause that contains it</a:t>
            </a:r>
          </a:p>
          <a:p>
            <a:pPr eaLnBrk="1" hangingPunct="1"/>
            <a:r>
              <a:rPr lang="en-GB" b="1" smtClean="0">
                <a:solidFill>
                  <a:schemeClr val="accent2"/>
                </a:solidFill>
              </a:rPr>
              <a:t>Whereas non reflexives cannot corefer with that subject</a:t>
            </a:r>
            <a:endParaRPr 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4D73A-021D-4074-A647-9F41D4A4CE5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22B06-FA39-4419-A311-2440BD43A29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 eaLnBrk="1" hangingPunct="1"/>
            <a:r>
              <a:rPr lang="en-GB" smtClean="0"/>
              <a:t>Last object mentioned does not work because of focus effect</a:t>
            </a:r>
          </a:p>
          <a:p>
            <a:pPr lvl="2" eaLnBrk="1" hangingPunct="1"/>
            <a:r>
              <a:rPr lang="en-GB" smtClean="0"/>
              <a:t>Because John is the focus of the dialogue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E9269-9AE8-4EDB-AA46-BD1BC57C463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mtClean="0"/>
              <a:t>Entities introduced in recent utterances are more salient</a:t>
            </a:r>
          </a:p>
          <a:p>
            <a:pPr eaLnBrk="1" hangingPunct="1">
              <a:buFontTx/>
              <a:buChar char="-"/>
            </a:pPr>
            <a:r>
              <a:rPr lang="en-US" smtClean="0"/>
              <a:t>Grammatical role: subject more salient than object which is more salient than other positions</a:t>
            </a:r>
          </a:p>
          <a:p>
            <a:pPr eaLnBrk="1" hangingPunct="1"/>
            <a:r>
              <a:rPr lang="en-US" smtClean="0"/>
              <a:t>Accuracy 86% when applied to unseen data test data within the same genre</a:t>
            </a:r>
          </a:p>
          <a:p>
            <a:pPr eaLnBrk="1" hangingPunct="1"/>
            <a:r>
              <a:rPr lang="en-US" smtClean="0"/>
              <a:t>Hobbs distance: number of NPs that the hobbs algorithm has to skip starting going backward from the pronoun</a:t>
            </a:r>
          </a:p>
          <a:p>
            <a:pPr eaLnBrk="1" hangingPunct="1"/>
            <a:r>
              <a:rPr lang="en-US" smtClean="0"/>
              <a:t>Machine learning: determine the probability that two NP corefer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DEDEB-63C6-45C2-9C6D-98931AE7A08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smtClean="0"/>
              <a:t>Not (yet) possible in a computer NL sys (in general)</a:t>
            </a:r>
          </a:p>
          <a:p>
            <a:pPr eaLnBrk="1" hangingPunct="1"/>
            <a:r>
              <a:rPr lang="en-GB" sz="1400" smtClean="0"/>
              <a:t>What about using word similarity?</a:t>
            </a:r>
            <a:endParaRPr lang="en-US" sz="14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59457-2620-4FF7-85DA-699C438084F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0E993-560C-424B-8411-D0220D8CA3E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05146-1EF5-4E03-AB73-B11CC1DFBC25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7642E-EF1C-463F-94EB-376319879D6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4B2A8-3297-42A6-8CBC-F5AC20CF09F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  <a:p>
            <a:pPr eaLnBrk="1" hangingPunct="1"/>
            <a:r>
              <a:rPr lang="en-US" smtClean="0"/>
              <a:t>Relations like</a:t>
            </a:r>
          </a:p>
          <a:p>
            <a:pPr eaLnBrk="1" hangingPunct="1"/>
            <a:r>
              <a:rPr lang="en-US" smtClean="0"/>
              <a:t>N to V (subject, object, indirect-object)</a:t>
            </a:r>
          </a:p>
          <a:p>
            <a:pPr eaLnBrk="1" hangingPunct="1"/>
            <a:r>
              <a:rPr lang="en-US" smtClean="0"/>
              <a:t>N to N (genitive, ncomp)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D1B6E-5793-403C-AE46-6229B55B6AA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CA" smtClean="0"/>
              <a:t>Anything missing? What about an hypertext?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5C2426-1CFD-4884-AFAE-D7563B4C9C3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 </a:t>
            </a:r>
          </a:p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 (must constantly establish common ground acknowledging the speaker’s utterances or else make clear  that there was a problem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2902C-C3E6-460C-A4F7-86DFA2C603E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Monologue and dialogue both involve interpreting</a:t>
            </a:r>
          </a:p>
          <a:p>
            <a:pPr lvl="1" eaLnBrk="1" hangingPunct="1"/>
            <a:r>
              <a:rPr lang="en-US" smtClean="0"/>
              <a:t>Information status</a:t>
            </a:r>
          </a:p>
          <a:p>
            <a:pPr lvl="1" eaLnBrk="1" hangingPunct="1"/>
            <a:r>
              <a:rPr lang="en-US" smtClean="0"/>
              <a:t>Coherence issues</a:t>
            </a:r>
          </a:p>
          <a:p>
            <a:pPr lvl="1" eaLnBrk="1" hangingPunct="1"/>
            <a:r>
              <a:rPr lang="en-US" smtClean="0"/>
              <a:t>Reference resolution</a:t>
            </a:r>
          </a:p>
          <a:p>
            <a:pPr lvl="1" eaLnBrk="1" hangingPunct="1"/>
            <a:r>
              <a:rPr lang="en-US" smtClean="0"/>
              <a:t>Speech acts, implicature, intentionality</a:t>
            </a:r>
          </a:p>
          <a:p>
            <a:pPr eaLnBrk="1" hangingPunct="1"/>
            <a:r>
              <a:rPr lang="en-US" smtClean="0"/>
              <a:t>Dialogue involves managing</a:t>
            </a:r>
          </a:p>
          <a:p>
            <a:pPr lvl="1" eaLnBrk="1" hangingPunct="1"/>
            <a:r>
              <a:rPr lang="en-US" smtClean="0"/>
              <a:t>Turn-taking</a:t>
            </a:r>
          </a:p>
          <a:p>
            <a:pPr lvl="1" eaLnBrk="1" hangingPunct="1"/>
            <a:r>
              <a:rPr lang="en-US" smtClean="0"/>
              <a:t>Grounding and repairing misunderstandings</a:t>
            </a:r>
          </a:p>
          <a:p>
            <a:pPr lvl="1" eaLnBrk="1" hangingPunct="1"/>
            <a:r>
              <a:rPr lang="en-US" smtClean="0"/>
              <a:t>Initiative and confirmation strategies</a:t>
            </a:r>
          </a:p>
          <a:p>
            <a:pPr lvl="1" eaLnBrk="1" hangingPunct="1"/>
            <a:r>
              <a:rPr lang="en-US" smtClean="0"/>
              <a:t>Transition Relevance Places (generally utterance boundaries)</a:t>
            </a:r>
          </a:p>
          <a:p>
            <a:pPr lvl="1" eaLnBrk="1" hangingPunct="1"/>
            <a:r>
              <a:rPr lang="en-US" smtClean="0"/>
              <a:t>But single utterances may be spread over several turns…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Many ways to request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List the smokers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Please tell me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Do you know who smokes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 need a list of smokers (EQ rejects)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I’d like to find out who smokes (EQ rejects)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5FD43-13F7-4864-8E36-9AF1260CB533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537B5-D826-448B-A851-C9E9207B226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273550"/>
            <a:ext cx="8078787" cy="431323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http://www.ling.gu.se/projekt/sdime/sdime_type.html</a:t>
            </a:r>
          </a:p>
          <a:p>
            <a:pPr eaLnBrk="1" hangingPunct="1"/>
            <a:r>
              <a:rPr lang="en-US" smtClean="0"/>
              <a:t>http://www.cs.rochester.edu/research/cisd/resources/damsl/RevisedManual/RevisedManual.html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b="1" smtClean="0"/>
              <a:t>DAMSL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Forward Looking Function</a:t>
            </a:r>
            <a:r>
              <a:rPr lang="en-US" smtClean="0"/>
              <a:t>: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Statement</a:t>
            </a:r>
            <a:r>
              <a:rPr lang="en-US" smtClean="0"/>
              <a:t>: makes claims about the world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Assert</a:t>
            </a:r>
            <a:r>
              <a:rPr lang="en-US" smtClean="0"/>
              <a:t>: S tries to affect beliefs of H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Reassert</a:t>
            </a:r>
            <a:r>
              <a:rPr lang="en-US" smtClean="0"/>
              <a:t>: (S thinks that) the claim has been made previously in the dialogue\footnotemark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Other-Statement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Influencing Addressee Future Action</a:t>
            </a:r>
            <a:r>
              <a:rPr lang="en-US" smtClean="0"/>
              <a:t>: S tries to directly influence H's future non-communicative actions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Action-Directive</a:t>
            </a:r>
            <a:r>
              <a:rPr lang="en-US" smtClean="0"/>
              <a:t>: obligates H to either perform the requested action or to communicate a refusal or inability to do so.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Open-option</a:t>
            </a:r>
            <a:r>
              <a:rPr lang="en-US" smtClean="0"/>
              <a:t>: S suggests a course of action but puts no obligation on H.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Info-Request</a:t>
            </a:r>
            <a:r>
              <a:rPr lang="en-US" smtClean="0"/>
              <a:t>: introduces an obligation for the hearer to provide information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Committing Speaker Future Action</a:t>
            </a:r>
            <a:r>
              <a:rPr lang="en-US" smtClean="0"/>
              <a:t>: potentially commit S to some future course of action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Offer</a:t>
            </a:r>
            <a:r>
              <a:rPr lang="en-US" smtClean="0"/>
              <a:t>: Commitment is conditional on S's agreement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Commit</a:t>
            </a:r>
            <a:r>
              <a:rPr lang="en-US" smtClean="0"/>
              <a:t>: Commitment is not conditional on S's agreement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i="1" smtClean="0"/>
              <a:t>Conventional</a:t>
            </a:r>
            <a:r>
              <a:rPr lang="en-US" smtClean="0"/>
              <a:t>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Opening</a:t>
            </a:r>
            <a:r>
              <a:rPr lang="en-US" smtClean="0"/>
              <a:t>: a phrase conventionally used to summon H and/or start the interaction (e.g. ``Can I help you'', ``Hi'')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Closing</a:t>
            </a:r>
            <a:r>
              <a:rPr lang="en-US" smtClean="0"/>
              <a:t>: a phrase conventionally used in a dilogue closing or used to dismiss the addressee (e.g. ``Goodbye'')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Explicit-performative</a:t>
            </a:r>
            <a:r>
              <a:rPr lang="en-US" smtClean="0"/>
              <a:t>: S performs an action by virtue of making the utterance (e.g. ``You're fired'', ``I quit'', ``Thank you''\footnotemark)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Exclamation</a:t>
            </a:r>
            <a:r>
              <a:rPr lang="en-US" smtClean="0"/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b="1" smtClean="0"/>
              <a:t>Other Forward Function</a:t>
            </a:r>
            <a:r>
              <a:rPr lang="en-US" smtClean="0"/>
              <a:t>: forward looking functions not captured in the current scheme such as holding/grabbing the turn (e.g. ``Right'' or ``Okay'') or signaling an error (e.g. ``Oops'')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7F61C-8FA8-4E8F-B807-7AE164BB135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9750"/>
            <a:ext cx="6489700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Less sophisticated, more efficient, works in limited domains</a:t>
            </a:r>
          </a:p>
          <a:p>
            <a:pPr eaLnBrk="1" hangingPunct="1"/>
            <a:r>
              <a:rPr lang="en-US" smtClean="0"/>
              <a:t>Relatively shallow dialog structure which can be trained on large corpora</a:t>
            </a:r>
          </a:p>
          <a:p>
            <a:pPr eaLnBrk="1" hangingPunct="1"/>
            <a:r>
              <a:rPr lang="en-US" smtClean="0"/>
              <a:t>In original proposal not presented under this name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  <a:r>
              <a:rPr lang="en-US" b="1" i="1" smtClean="0"/>
              <a:t>Please</a:t>
            </a:r>
            <a:r>
              <a:rPr lang="en-US" smtClean="0"/>
              <a:t> and </a:t>
            </a:r>
            <a:r>
              <a:rPr lang="en-US" b="1" i="1" smtClean="0"/>
              <a:t>would you</a:t>
            </a:r>
            <a:r>
              <a:rPr lang="en-US" smtClean="0"/>
              <a:t> are good cues for a REQUEST, </a:t>
            </a:r>
          </a:p>
          <a:p>
            <a:pPr eaLnBrk="1" hangingPunct="1"/>
            <a:r>
              <a:rPr lang="en-US" b="1" i="1" smtClean="0"/>
              <a:t>are you</a:t>
            </a:r>
            <a:r>
              <a:rPr lang="en-US" smtClean="0"/>
              <a:t> and </a:t>
            </a:r>
            <a:r>
              <a:rPr lang="en-US" b="1" i="1" smtClean="0"/>
              <a:t>is it</a:t>
            </a:r>
            <a:r>
              <a:rPr lang="en-US" smtClean="0"/>
              <a:t> for YES-NO-QUESTIONs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D60BB-70AB-449D-8322-584E349D6EC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For example the high-frequency bigram pairs in Switchboard REFORMULATIONS</a:t>
            </a:r>
          </a:p>
          <a:p>
            <a:pPr eaLnBrk="1" hangingPunct="1"/>
            <a:r>
              <a:rPr lang="en-CA" smtClean="0"/>
              <a:t>“so you, sounds like, so you are, you mean, etc.”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Phonological features: pitch accent  /  duration energy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BC80B-A152-429B-8E7E-EE4481AE92F6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7317-8A7A-4B15-B398-D013481F29BA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viterbi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79419-B8FD-419A-AB6B-B271558E5B91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Email while driving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Dialog act interpreter is a submodule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Key advances</a:t>
            </a:r>
          </a:p>
          <a:p>
            <a:pPr lvl="1" eaLnBrk="1" hangingPunct="1"/>
            <a:r>
              <a:rPr lang="en-US" smtClean="0"/>
              <a:t>Stick to goal-directed interactions in a limited domain</a:t>
            </a:r>
          </a:p>
          <a:p>
            <a:pPr lvl="1" eaLnBrk="1" hangingPunct="1"/>
            <a:r>
              <a:rPr lang="en-US" smtClean="0"/>
              <a:t>Prime users to adopt the vocabulary you can recognize</a:t>
            </a:r>
          </a:p>
          <a:p>
            <a:pPr lvl="1" eaLnBrk="1" hangingPunct="1"/>
            <a:r>
              <a:rPr lang="en-US" smtClean="0"/>
              <a:t>Partition the interaction into manageable stages</a:t>
            </a:r>
          </a:p>
          <a:p>
            <a:pPr lvl="1" eaLnBrk="1" hangingPunct="1"/>
            <a:r>
              <a:rPr lang="en-US" smtClean="0"/>
              <a:t>Judicious use of system vs. mixed initiative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0AE1A-71F8-4864-9E78-E1EF9B651B9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F28BE-6AAC-455D-956D-80E6697B2E86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8E683-D03C-4404-84E7-DDE8BEDA9985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9750"/>
            <a:ext cx="11374438" cy="41957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BELIEF</a:t>
            </a:r>
          </a:p>
          <a:p>
            <a:pPr eaLnBrk="1" hangingPunct="1"/>
            <a:r>
              <a:rPr lang="en-US" smtClean="0"/>
              <a:t>WANT(p)  desires</a:t>
            </a:r>
          </a:p>
          <a:p>
            <a:pPr eaLnBrk="1" hangingPunct="1"/>
            <a:r>
              <a:rPr lang="en-US" smtClean="0"/>
              <a:t>WANT(act) intentions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AI complete: one that cannot be truly solved unless the entire problem of creating a complete</a:t>
            </a:r>
          </a:p>
          <a:p>
            <a:pPr eaLnBrk="1" hangingPunct="1"/>
            <a:r>
              <a:rPr lang="en-US" smtClean="0"/>
              <a:t>Intelligent agent is solved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B442D-0A22-4206-8E93-E72D0BEA6C65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8D7ED-ACCF-452F-AE17-56A37D80BEEA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F4697-CDA5-418F-918B-7C699C46755D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37BF-3E35-425D-A97E-36E67605BA77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Using the formalism of Markov decision processes (MDPs) and the algorithms of reinforcement learning</a:t>
            </a:r>
          </a:p>
          <a:p>
            <a:pPr eaLnBrk="1" hangingPunct="1"/>
            <a:r>
              <a:rPr lang="en-US" smtClean="0"/>
              <a:t>(RL) has become a standard approach to many AI problems that involve an agent learning to</a:t>
            </a:r>
          </a:p>
          <a:p>
            <a:pPr eaLnBrk="1" hangingPunct="1"/>
            <a:r>
              <a:rPr lang="en-US" smtClean="0"/>
              <a:t>optimize reward by interaction with its environment (Sutton and Barto, 1998).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Questions system vs. user initiative</a:t>
            </a:r>
          </a:p>
          <a:p>
            <a:pPr eaLnBrk="1" hangingPunct="1"/>
            <a:r>
              <a:rPr lang="en-US" smtClean="0"/>
              <a:t>Confirmations implicit vs. explicit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contribution of this paper is to empirically validate this practical methodology for</a:t>
            </a:r>
          </a:p>
          <a:p>
            <a:pPr eaLnBrk="1" hangingPunct="1"/>
            <a:r>
              <a:rPr lang="en-US" smtClean="0"/>
              <a:t>using reinforcement learning to build a dialogue system that optimizes its behavior from</a:t>
            </a:r>
          </a:p>
          <a:p>
            <a:pPr eaLnBrk="1" hangingPunct="1"/>
            <a:r>
              <a:rPr lang="en-US" smtClean="0"/>
              <a:t>human-computer training dialogue data. In a nutshell, our proposed approach is:</a:t>
            </a:r>
          </a:p>
          <a:p>
            <a:pPr eaLnBrk="1" hangingPunct="1"/>
            <a:r>
              <a:rPr lang="en-US" smtClean="0"/>
              <a:t>1. Choose an appropriate reward measure for dialogues, an appropriate representation</a:t>
            </a:r>
          </a:p>
          <a:p>
            <a:pPr eaLnBrk="1" hangingPunct="1"/>
            <a:r>
              <a:rPr lang="en-US" smtClean="0"/>
              <a:t>for dialogue states, and design a dialogue policy that maps each state to a set of</a:t>
            </a:r>
          </a:p>
          <a:p>
            <a:pPr eaLnBrk="1" hangingPunct="1"/>
            <a:r>
              <a:rPr lang="en-US" smtClean="0"/>
              <a:t>reasonable actions.</a:t>
            </a:r>
          </a:p>
          <a:p>
            <a:pPr eaLnBrk="1" hangingPunct="1"/>
            <a:r>
              <a:rPr lang="en-US" smtClean="0"/>
              <a:t>2. Build an initial state-based training system that creates an exploratory data set (one</a:t>
            </a:r>
          </a:p>
          <a:p>
            <a:pPr eaLnBrk="1" hangingPunct="1"/>
            <a:r>
              <a:rPr lang="en-US" smtClean="0"/>
              <a:t>that tries, many times from each choice-state, each of the actions we would like to</a:t>
            </a:r>
          </a:p>
          <a:p>
            <a:pPr eaLnBrk="1" hangingPunct="1"/>
            <a:r>
              <a:rPr lang="en-US" smtClean="0"/>
              <a:t>choose among). Despite being exploratory, this system should still provide the desired</a:t>
            </a:r>
          </a:p>
          <a:p>
            <a:pPr eaLnBrk="1" hangingPunct="1"/>
            <a:r>
              <a:rPr lang="en-US" smtClean="0"/>
              <a:t>basic functionality.</a:t>
            </a:r>
          </a:p>
          <a:p>
            <a:pPr eaLnBrk="1" hangingPunct="1"/>
            <a:r>
              <a:rPr lang="en-US" smtClean="0"/>
              <a:t>3. Use these training dialogues to build an empirical MDP model on the state space. The</a:t>
            </a:r>
          </a:p>
          <a:p>
            <a:pPr eaLnBrk="1" hangingPunct="1"/>
            <a:r>
              <a:rPr lang="en-US" smtClean="0"/>
              <a:t>transitions of this MDP will be modeling the user population's reactions and rewards</a:t>
            </a:r>
          </a:p>
          <a:p>
            <a:pPr eaLnBrk="1" hangingPunct="1"/>
            <a:r>
              <a:rPr lang="en-US" smtClean="0"/>
              <a:t>for the various system actions.</a:t>
            </a:r>
          </a:p>
          <a:p>
            <a:pPr eaLnBrk="1" hangingPunct="1"/>
            <a:r>
              <a:rPr lang="en-US" smtClean="0"/>
              <a:t>4. Compute the optimal dialogue policy according to this MDP.</a:t>
            </a:r>
          </a:p>
          <a:p>
            <a:pPr eaLnBrk="1" hangingPunct="1"/>
            <a:r>
              <a:rPr lang="en-US" smtClean="0"/>
              <a:t>5. Reimplement the system using the learned dialogue policy.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9809C-4776-4273-8FC0-A505B98A5C7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98537-7D0C-4E16-9735-C29B2FE2D023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In, template-based  user is granted a very limited degree of initiative (i.e. User can provide more information than requested)</a:t>
            </a:r>
          </a:p>
          <a:p>
            <a:pPr eaLnBrk="1" hangingPunct="1"/>
            <a:r>
              <a:rPr lang="en-US" smtClean="0"/>
              <a:t>To allow the user taking more control or initiative in the dialog more sophisticated dialog manages must be built</a:t>
            </a:r>
          </a:p>
          <a:p>
            <a:pPr eaLnBrk="1" hangingPunct="1"/>
            <a:r>
              <a:rPr lang="en-US" smtClean="0"/>
              <a:t>With the ability to model goals, actions with multiple goals…</a:t>
            </a:r>
          </a:p>
          <a:p>
            <a:pPr eaLnBrk="1" hangingPunct="1"/>
            <a:r>
              <a:rPr lang="en-US" smtClean="0"/>
              <a:t>“being at mtg. requires to be there. And traveling  is a way to get there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9F036-B540-4749-9660-663EF49FC38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Study user and task (human-human dialogues), build simulations and prototypes, </a:t>
            </a:r>
          </a:p>
          <a:p>
            <a:pPr eaLnBrk="1" hangingPunct="1"/>
            <a:r>
              <a:rPr lang="en-US" smtClean="0"/>
              <a:t>and iteratively test them on the user and fix the problems 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C0E82-8E16-4FB7-BB26-F6D2047E9B7A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A0C62-25AE-4C51-BDC1-5345E24CBC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6D89F-3D65-4545-A82C-1D90538FD38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 64 million word corpus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D35FE-F7E2-42C5-9F01-6FF6899326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Shallow semantic parsing is labeling phrases of a sentence with semantic roles with respect to a target word. </a:t>
            </a:r>
            <a:br>
              <a:rPr lang="en-US" dirty="0" smtClean="0"/>
            </a:br>
            <a:r>
              <a:rPr lang="en-US" dirty="0" smtClean="0"/>
              <a:t>For example, the sentence </a:t>
            </a:r>
          </a:p>
          <a:p>
            <a:pPr eaLnBrk="1" hangingPunct="1"/>
            <a:r>
              <a:rPr lang="en-US" dirty="0" smtClean="0"/>
              <a:t>“Shaw Publishing offered Mr. Smith a reimbursement last March.”</a:t>
            </a:r>
          </a:p>
          <a:p>
            <a:pPr eaLnBrk="1" hangingPunct="1"/>
            <a:r>
              <a:rPr lang="en-US" dirty="0" smtClean="0"/>
              <a:t>Is labeled as: </a:t>
            </a:r>
          </a:p>
          <a:p>
            <a:pPr eaLnBrk="1" hangingPunct="1"/>
            <a:r>
              <a:rPr lang="en-US" dirty="0" smtClean="0"/>
              <a:t>[</a:t>
            </a:r>
            <a:r>
              <a:rPr lang="en-US" dirty="0" err="1" smtClean="0"/>
              <a:t>AGENTShaw</a:t>
            </a:r>
            <a:r>
              <a:rPr lang="en-US" dirty="0" smtClean="0"/>
              <a:t> Publishing] </a:t>
            </a:r>
            <a:r>
              <a:rPr lang="en-US" b="1" dirty="0" smtClean="0"/>
              <a:t>offered</a:t>
            </a:r>
            <a:r>
              <a:rPr lang="en-US" dirty="0" smtClean="0"/>
              <a:t> [</a:t>
            </a:r>
            <a:r>
              <a:rPr lang="en-US" dirty="0" err="1" smtClean="0"/>
              <a:t>RECEPIENTMr</a:t>
            </a:r>
            <a:r>
              <a:rPr lang="en-US" dirty="0" smtClean="0"/>
              <a:t>. Smith] [</a:t>
            </a:r>
            <a:r>
              <a:rPr lang="en-US" dirty="0" err="1" smtClean="0"/>
              <a:t>THEMEa</a:t>
            </a:r>
            <a:r>
              <a:rPr lang="en-US" dirty="0" smtClean="0"/>
              <a:t> reimbursement] [</a:t>
            </a:r>
            <a:r>
              <a:rPr lang="en-US" dirty="0" err="1" smtClean="0"/>
              <a:t>TIMElast</a:t>
            </a:r>
            <a:r>
              <a:rPr lang="en-US" dirty="0" smtClean="0"/>
              <a:t> March] . </a:t>
            </a:r>
          </a:p>
          <a:p>
            <a:pPr eaLnBrk="1" hangingPunct="1"/>
            <a:r>
              <a:rPr lang="en-US" dirty="0" smtClean="0"/>
              <a:t>We work with a number of collaborators, beginning with Dan </a:t>
            </a:r>
            <a:r>
              <a:rPr lang="en-US" dirty="0" err="1" smtClean="0"/>
              <a:t>Gildea</a:t>
            </a:r>
            <a:r>
              <a:rPr lang="en-US" dirty="0" smtClean="0"/>
              <a:t> in his dissertation work, on automatic semantic parsing. Much of Dan </a:t>
            </a:r>
            <a:r>
              <a:rPr lang="en-US" dirty="0" err="1" smtClean="0"/>
              <a:t>Gildeas's</a:t>
            </a:r>
            <a:r>
              <a:rPr lang="en-US" dirty="0" smtClean="0"/>
              <a:t> dissertation work was written up here: </a:t>
            </a:r>
            <a:r>
              <a:rPr lang="en-US" dirty="0" smtClean="0">
                <a:hlinkClick r:id="rId3"/>
              </a:rPr>
              <a:t>Daniel </a:t>
            </a:r>
            <a:r>
              <a:rPr lang="en-US" dirty="0" err="1" smtClean="0">
                <a:hlinkClick r:id="rId3"/>
              </a:rPr>
              <a:t>Gildea</a:t>
            </a:r>
            <a:r>
              <a:rPr lang="en-US" dirty="0" smtClean="0">
                <a:hlinkClick r:id="rId3"/>
              </a:rPr>
              <a:t> and Daniel </a:t>
            </a:r>
            <a:r>
              <a:rPr lang="en-US" dirty="0" err="1" smtClean="0">
                <a:hlinkClick r:id="rId3"/>
              </a:rPr>
              <a:t>Jurafsky</a:t>
            </a:r>
            <a:r>
              <a:rPr lang="en-US" dirty="0" smtClean="0">
                <a:hlinkClick r:id="rId3"/>
              </a:rPr>
              <a:t>. 2002. Automatic Labeling of Semantic Roles. </a:t>
            </a:r>
            <a:r>
              <a:rPr lang="en-US" i="1" dirty="0" smtClean="0">
                <a:hlinkClick r:id="rId3"/>
              </a:rPr>
              <a:t>Computational Linguistics</a:t>
            </a:r>
            <a:r>
              <a:rPr lang="en-US" dirty="0" smtClean="0">
                <a:hlinkClick r:id="rId3"/>
              </a:rPr>
              <a:t> 28:3, 245-288. </a:t>
            </a:r>
            <a:r>
              <a:rPr lang="en-US" dirty="0" smtClean="0"/>
              <a:t>This work also involves close collaboration with the </a:t>
            </a:r>
            <a:r>
              <a:rPr lang="en-US" dirty="0" err="1" smtClean="0">
                <a:hlinkClick r:id="rId4"/>
              </a:rPr>
              <a:t>FrameNet</a:t>
            </a:r>
            <a:r>
              <a:rPr lang="en-US" dirty="0" smtClean="0"/>
              <a:t> and </a:t>
            </a:r>
            <a:r>
              <a:rPr lang="en-US" dirty="0" err="1" smtClean="0">
                <a:hlinkClick r:id="rId5"/>
              </a:rPr>
              <a:t>PropBank</a:t>
            </a:r>
            <a:r>
              <a:rPr lang="en-US" dirty="0" smtClean="0"/>
              <a:t> projects. </a:t>
            </a:r>
          </a:p>
          <a:p>
            <a:pPr eaLnBrk="1" hangingPunct="1"/>
            <a:r>
              <a:rPr lang="en-US" dirty="0" smtClean="0"/>
              <a:t>Currently, we focus on building joint probabilistic models for simultaneous assignment of labels to all nodes in a syntactic parse tree. These models are able to capture the strong correlations among decisions at different nodes.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CompensationPeripheral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EmployeeCore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EmployerCore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FieldCore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InstrumentPeripheral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MannerPeripheral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MeansPeripheral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PlacePeripheral</a:t>
            </a:r>
            <a:endParaRPr lang="en-US" dirty="0" smtClean="0"/>
          </a:p>
          <a:p>
            <a:pPr eaLnBrk="1" hangingPunct="1"/>
            <a:r>
              <a:rPr lang="en-US" dirty="0" err="1" smtClean="0"/>
              <a:t>PositionCore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PurposeExtra</a:t>
            </a:r>
            <a:r>
              <a:rPr lang="en-US" dirty="0" smtClean="0"/>
              <a:t>-Thematic</a:t>
            </a:r>
          </a:p>
          <a:p>
            <a:pPr eaLnBrk="1" hangingPunct="1"/>
            <a:r>
              <a:rPr lang="en-US" dirty="0" err="1" smtClean="0"/>
              <a:t>TaskCore</a:t>
            </a:r>
            <a:endParaRPr lang="en-US" dirty="0" smtClean="0"/>
          </a:p>
          <a:p>
            <a:pPr eaLnBrk="1" hangingPunct="1"/>
            <a:r>
              <a:rPr lang="en-US" dirty="0" err="1" smtClean="0"/>
              <a:t>TimePeripheral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5FFB3-C2A9-4315-BF9D-09D69EEA3CF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Path from constituent to predicate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1E4D-B6CD-4F86-A6DA-0834DBE7FE2D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A233-8CA6-43CB-BAD7-54DCC0FB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18180-7150-462C-AED3-818BEBC5F95E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2934-C4E1-4658-82D4-0D7DA8D2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06A3-965C-49C1-BDF1-4B117DC25A45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12E1-A20C-43FB-B5CE-51CC2C95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40B5-CC84-4C14-B024-D23E3966CD1B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95C1-0138-49C0-B332-533C68AAA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099C-603F-4F5F-925C-059EDC6FD015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ECCFF-AEA0-4569-B451-8C3022F78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BF960-8566-4552-9440-B15F8FD9488A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5562-BFA9-4BD0-8502-8DE020D31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CCDB-E906-4474-82A7-8F4DCB9EB9B8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4F52-E025-4644-9FA8-219608C4F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7B70-BD7E-4329-86F3-DBD33059FBC9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1D12-672A-4B46-8313-ACD59E87E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D369-8D69-46CD-B8EF-E3DF24905387}" type="datetime1">
              <a:rPr lang="en-US" smtClean="0"/>
              <a:t>2/25/2013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C6D9-A0CF-4D87-A16D-A61E2F28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65E54-32F2-4422-A698-7D3670FBA088}" type="datetime1">
              <a:rPr lang="en-US" smtClean="0"/>
              <a:t>2/25/2013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FF17-B98B-4DED-BC86-13A3402A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59A35-409A-41C9-BC76-40BCE129F812}" type="datetime1">
              <a:rPr lang="en-US" smtClean="0"/>
              <a:t>2/25/2013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443B-0778-4EE0-A1A7-9B4D0FB81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DCB4-17F9-4D1E-8E80-681D58AB45F8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BAE9-7667-4CDC-A05F-07FAB7511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6A2DF-6293-442C-A88D-4ECF533DBB2A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C41DD-1930-4C2C-B70F-4CB1A16D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23BDF259-9AD2-413F-9709-3B3F4B7C3965}" type="datetime1">
              <a:rPr lang="en-US" smtClean="0"/>
              <a:t>2/25/2013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F5E148-7F6E-4FE8-A8AA-2159B41E0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9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C124E22-50FA-42F6-A896-6281434E97AE}" type="datetime1">
              <a:rPr lang="en-US" smtClean="0"/>
              <a:t>2/25/2013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ED159-958B-4769-9466-299AF06244A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r>
              <a:rPr lang="en-US" i="1" dirty="0" smtClean="0"/>
              <a:t>Finish Comp. </a:t>
            </a:r>
            <a:r>
              <a:rPr lang="en-US" i="1" dirty="0" err="1" smtClean="0"/>
              <a:t>Sem</a:t>
            </a:r>
            <a:r>
              <a:rPr lang="en-US" i="1" smtClean="0"/>
              <a:t> + Pragmatics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r>
              <a:rPr lang="en-US" dirty="0" smtClean="0"/>
              <a:t>Lecture 13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6976E8-0A55-4894-AC09-27CEB898CED4}" type="datetime1">
              <a:rPr lang="en-US" smtClean="0"/>
              <a:t>2/25/2013</a:t>
            </a:fld>
            <a:endParaRPr lang="en-US"/>
          </a:p>
        </p:txBody>
      </p:sp>
      <p:sp>
        <p:nvSpPr>
          <p:cNvPr id="61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1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4EBF0-63FE-410F-B2F8-4FC9769AA6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Semantic Role Labeling: Example</a:t>
            </a:r>
          </a:p>
        </p:txBody>
      </p:sp>
      <p:pic>
        <p:nvPicPr>
          <p:cNvPr id="617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"/>
            <a:ext cx="8001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8"/>
          <p:cNvSpPr txBox="1">
            <a:spLocks noChangeArrowheads="1"/>
          </p:cNvSpPr>
          <p:nvPr/>
        </p:nvSpPr>
        <p:spPr bwMode="auto">
          <a:xfrm>
            <a:off x="228600" y="472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[issued, NP, Examiner, NNP, NP</a:t>
            </a:r>
            <a:r>
              <a:rPr lang="en-US" sz="2400">
                <a:sym typeface="Symbol" pitchFamily="18" charset="2"/>
              </a:rPr>
              <a:t>SVPVBD, active, before, …..]</a:t>
            </a:r>
            <a:endParaRPr lang="en-US">
              <a:sym typeface="Symbol" pitchFamily="18" charset="2"/>
            </a:endParaRPr>
          </a:p>
        </p:txBody>
      </p:sp>
      <p:sp>
        <p:nvSpPr>
          <p:cNvPr id="6172" name="Rectangle 13"/>
          <p:cNvSpPr>
            <a:spLocks noChangeArrowheads="1"/>
          </p:cNvSpPr>
          <p:nvPr/>
        </p:nvSpPr>
        <p:spPr bwMode="auto">
          <a:xfrm>
            <a:off x="0" y="4495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ARG0</a:t>
            </a: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endParaRPr lang="en-US" sz="2400" b="1" i="1">
              <a:latin typeface="Comic Sans MS" pitchFamily="66" charset="0"/>
            </a:endParaRPr>
          </a:p>
        </p:txBody>
      </p:sp>
      <p:sp>
        <p:nvSpPr>
          <p:cNvPr id="6173" name="Rectangle 4"/>
          <p:cNvSpPr>
            <a:spLocks noChangeArrowheads="1"/>
          </p:cNvSpPr>
          <p:nvPr/>
        </p:nvSpPr>
        <p:spPr bwMode="auto">
          <a:xfrm>
            <a:off x="0" y="5486400"/>
            <a:ext cx="944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predicate, phrase type, head word and its POS, path, voice, linear position……</a:t>
            </a:r>
            <a:endParaRPr lang="en-US" sz="20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1E7499B-E656-48B4-A398-00BBDFF05B5E}" type="datetime1">
              <a:rPr lang="en-US" smtClean="0"/>
              <a:t>2/25/2013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 (basic) Algorithm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3429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Assign </a:t>
            </a:r>
            <a:r>
              <a:rPr lang="en-US" i="1" dirty="0" smtClean="0"/>
              <a:t>parse tree </a:t>
            </a:r>
            <a:r>
              <a:rPr lang="en-US" dirty="0" smtClean="0"/>
              <a:t>to input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all predicate-bearing words (</a:t>
            </a:r>
            <a:r>
              <a:rPr lang="en-US" dirty="0" err="1" smtClean="0"/>
              <a:t>PropBank</a:t>
            </a:r>
            <a:r>
              <a:rPr lang="en-US" dirty="0" smtClean="0"/>
              <a:t>, </a:t>
            </a:r>
            <a:r>
              <a:rPr lang="en-US" dirty="0" err="1" smtClean="0"/>
              <a:t>FrameNet</a:t>
            </a:r>
            <a:r>
              <a:rPr lang="en-US" dirty="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For each predicate.: apply classifier to each </a:t>
            </a:r>
            <a:r>
              <a:rPr lang="en-US" dirty="0" err="1" smtClean="0"/>
              <a:t>synt</a:t>
            </a:r>
            <a:r>
              <a:rPr lang="en-US" dirty="0" smtClean="0"/>
              <a:t>. constituent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53440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Unsupervised Semantic Role Labeling: 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bootstrapping [</a:t>
            </a:r>
            <a:r>
              <a:rPr lang="en-US" sz="2800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Swier</a:t>
            </a:r>
            <a:r>
              <a:rPr lang="en-US" sz="28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, Stevenson ‘04]</a:t>
            </a:r>
            <a:endParaRPr lang="en-US" sz="36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F0603E6-1948-45C9-B410-3FDDC81DFA48}" type="datetime1">
              <a:rPr lang="en-US" smtClean="0"/>
              <a:t>2/25/2013</a:t>
            </a:fld>
            <a:endParaRPr lang="en-US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878E0-AB54-46D5-BCF5-FE6F4840C72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Role Labeling </a:t>
            </a:r>
            <a:br>
              <a:rPr lang="en-US" dirty="0" smtClean="0"/>
            </a:br>
            <a:r>
              <a:rPr lang="en-US" dirty="0" smtClean="0"/>
              <a:t>(state of the art systems)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371600"/>
            <a:ext cx="91440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ASSERT</a:t>
            </a:r>
          </a:p>
          <a:p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Automatic Statistical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SEmantic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Role Tagger</a:t>
            </a:r>
            <a:r>
              <a:rPr lang="en-US" sz="2800" b="1" dirty="0" smtClean="0"/>
              <a:t> Towards reference: Robust Semantic Role Labeling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Sameer</a:t>
            </a:r>
            <a:r>
              <a:rPr lang="en-US" sz="2800" dirty="0" smtClean="0"/>
              <a:t> </a:t>
            </a:r>
            <a:r>
              <a:rPr lang="en-US" sz="2800" dirty="0" err="1" smtClean="0"/>
              <a:t>Pradhan</a:t>
            </a:r>
            <a:r>
              <a:rPr lang="en-US" sz="2800" dirty="0" smtClean="0"/>
              <a:t>, Wayne Ward and James H. Martin</a:t>
            </a:r>
            <a:br>
              <a:rPr lang="en-US" sz="2800" dirty="0" smtClean="0"/>
            </a:br>
            <a:r>
              <a:rPr lang="en-US" sz="2800" i="1" dirty="0" smtClean="0"/>
              <a:t>Computational Linguistics</a:t>
            </a:r>
            <a:r>
              <a:rPr lang="en-US" sz="2800" dirty="0" smtClean="0"/>
              <a:t> Special Issue on Semantic Role Labeling, Vol. 34, No. 2, pp. 289-310, </a:t>
            </a:r>
            <a:r>
              <a:rPr lang="en-US" sz="2800" b="1" dirty="0" smtClean="0"/>
              <a:t>2008.</a:t>
            </a:r>
            <a:endParaRPr lang="en-US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4343400"/>
            <a:ext cx="8534400" cy="152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Illinois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Semantic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Labeler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(SRL)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(Machine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earning and </a:t>
            </a:r>
            <a:r>
              <a:rPr lang="fr-FR" sz="2800" b="1" smtClean="0">
                <a:latin typeface="Arial" pitchFamily="34" charset="0"/>
                <a:cs typeface="Arial" pitchFamily="34" charset="0"/>
              </a:rPr>
              <a:t>Integer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Linear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Prorgamming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9A84FC-C8F9-4ECD-A83E-98A67FD2F90E}" type="datetime1">
              <a:rPr lang="en-US" smtClean="0"/>
              <a:t>2/25/2013</a:t>
            </a:fld>
            <a:endParaRPr lang="en-US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C363A-6C0A-4B81-8400-9817C37A719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8206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8208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8209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8210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8211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8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 dirty="0" smtClean="0">
                <a:solidFill>
                  <a:schemeClr val="accent2"/>
                </a:solidFill>
                <a:latin typeface="Comic Sans MS" pitchFamily="66" charset="0"/>
              </a:rPr>
              <a:t>(HTN,  MDPs)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lang="en-US" sz="20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omic Sans MS" pitchFamily="66" charset="0"/>
              </a:rPr>
              <a:t> </a:t>
            </a:r>
          </a:p>
        </p:txBody>
      </p:sp>
      <p:sp>
        <p:nvSpPr>
          <p:cNvPr id="8219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8223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58123B-4625-4111-B138-4CEBC5443ADB}" type="datetime1">
              <a:rPr lang="en-US" smtClean="0"/>
              <a:t>2/25/2013</a:t>
            </a:fld>
            <a:endParaRPr lang="en-US"/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76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EDE2C4-3E8C-4FDD-94B0-1C6E30BA84B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26/10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458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Brief Intro Pragmatics (dialog)</a:t>
            </a:r>
          </a:p>
          <a:p>
            <a:pPr eaLnBrk="1" hangingPunct="1">
              <a:defRPr/>
            </a:pPr>
            <a:r>
              <a:rPr lang="en-US" sz="3600" dirty="0" smtClean="0"/>
              <a:t>Discourse</a:t>
            </a:r>
          </a:p>
          <a:p>
            <a:pPr lvl="1" eaLnBrk="1" hangingPunct="1">
              <a:defRPr/>
            </a:pPr>
            <a:r>
              <a:rPr lang="en-US" sz="3200" dirty="0" smtClean="0"/>
              <a:t>Monologue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accent3">
                    <a:lumMod val="85000"/>
                  </a:schemeClr>
                </a:solidFill>
              </a:rPr>
              <a:t>Dialog</a:t>
            </a:r>
          </a:p>
          <a:p>
            <a:pPr lvl="1" eaLnBrk="1" hangingPunct="1"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C21F3C-7B2B-417A-A6E5-375B51BC3777}" type="datetime1">
              <a:rPr lang="en-US" smtClean="0"/>
              <a:t>2/25/2013</a:t>
            </a:fld>
            <a:endParaRPr lang="en-US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D50BFA-7A58-44E3-BCD8-25CB1B99AF3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62600" cy="1143000"/>
          </a:xfrm>
        </p:spPr>
        <p:txBody>
          <a:bodyPr/>
          <a:lstStyle/>
          <a:p>
            <a:pPr eaLnBrk="1" hangingPunct="1"/>
            <a:r>
              <a:rPr lang="en-US" smtClean="0"/>
              <a:t>“Semantic” Analysis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219200"/>
            <a:ext cx="4267200" cy="1295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 and Lexical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5791200" y="4572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42672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8382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10668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4572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9144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9231" name="Rectangle 10"/>
          <p:cNvSpPr>
            <a:spLocks noChangeArrowheads="1"/>
          </p:cNvSpPr>
          <p:nvPr/>
        </p:nvSpPr>
        <p:spPr bwMode="auto">
          <a:xfrm>
            <a:off x="30480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35052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9233" name="Line 12"/>
          <p:cNvSpPr>
            <a:spLocks noChangeShapeType="1"/>
          </p:cNvSpPr>
          <p:nvPr/>
        </p:nvSpPr>
        <p:spPr bwMode="auto">
          <a:xfrm>
            <a:off x="53340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3"/>
          <p:cNvSpPr>
            <a:spLocks noChangeShapeType="1"/>
          </p:cNvSpPr>
          <p:nvPr/>
        </p:nvSpPr>
        <p:spPr bwMode="auto">
          <a:xfrm flipH="1">
            <a:off x="5943600" y="762000"/>
            <a:ext cx="457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4"/>
          <p:cNvSpPr>
            <a:spLocks noChangeShapeType="1"/>
          </p:cNvSpPr>
          <p:nvPr/>
        </p:nvSpPr>
        <p:spPr bwMode="auto">
          <a:xfrm flipH="1">
            <a:off x="52578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5"/>
          <p:cNvSpPr>
            <a:spLocks noChangeArrowheads="1"/>
          </p:cNvSpPr>
          <p:nvPr/>
        </p:nvSpPr>
        <p:spPr bwMode="auto">
          <a:xfrm>
            <a:off x="40386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9237" name="Line 16"/>
          <p:cNvSpPr>
            <a:spLocks noChangeShapeType="1"/>
          </p:cNvSpPr>
          <p:nvPr/>
        </p:nvSpPr>
        <p:spPr bwMode="auto">
          <a:xfrm flipH="1">
            <a:off x="53340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7"/>
          <p:cNvSpPr>
            <a:spLocks noChangeArrowheads="1"/>
          </p:cNvSpPr>
          <p:nvPr/>
        </p:nvSpPr>
        <p:spPr bwMode="auto">
          <a:xfrm>
            <a:off x="72390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9239" name="Line 18"/>
          <p:cNvSpPr>
            <a:spLocks noChangeShapeType="1"/>
          </p:cNvSpPr>
          <p:nvPr/>
        </p:nvSpPr>
        <p:spPr bwMode="auto">
          <a:xfrm>
            <a:off x="32766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19"/>
          <p:cNvSpPr>
            <a:spLocks noChangeShapeType="1"/>
          </p:cNvSpPr>
          <p:nvPr/>
        </p:nvSpPr>
        <p:spPr bwMode="auto">
          <a:xfrm flipV="1">
            <a:off x="28956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0"/>
          <p:cNvSpPr>
            <a:spLocks noChangeShapeType="1"/>
          </p:cNvSpPr>
          <p:nvPr/>
        </p:nvSpPr>
        <p:spPr bwMode="auto">
          <a:xfrm>
            <a:off x="32766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2" name="Line 21"/>
          <p:cNvSpPr>
            <a:spLocks noChangeShapeType="1"/>
          </p:cNvSpPr>
          <p:nvPr/>
        </p:nvSpPr>
        <p:spPr bwMode="auto">
          <a:xfrm flipV="1">
            <a:off x="25908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3" name="Line 22"/>
          <p:cNvSpPr>
            <a:spLocks noChangeShapeType="1"/>
          </p:cNvSpPr>
          <p:nvPr/>
        </p:nvSpPr>
        <p:spPr bwMode="auto">
          <a:xfrm flipV="1">
            <a:off x="25146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0807" name="Rectangle 23"/>
          <p:cNvSpPr>
            <a:spLocks noChangeArrowheads="1"/>
          </p:cNvSpPr>
          <p:nvPr/>
        </p:nvSpPr>
        <p:spPr bwMode="auto">
          <a:xfrm>
            <a:off x="304800" y="3810000"/>
            <a:ext cx="6705600" cy="2362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24"/>
          <p:cNvSpPr>
            <a:spLocks noChangeArrowheads="1"/>
          </p:cNvSpPr>
          <p:nvPr/>
        </p:nvSpPr>
        <p:spPr bwMode="auto">
          <a:xfrm>
            <a:off x="2590800" y="6096000"/>
            <a:ext cx="2286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Pragmatics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80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947864-27DE-4A1D-9A47-9029C013D379}" type="datetime1">
              <a:rPr lang="en-US" smtClean="0"/>
              <a:t>2/25/2013</a:t>
            </a:fld>
            <a:endParaRPr lang="en-US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ADE9E-BC4C-486D-B040-31A08723259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Semantic Analysis</a:t>
            </a:r>
          </a:p>
        </p:txBody>
      </p:sp>
      <p:sp>
        <p:nvSpPr>
          <p:cNvPr id="204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676400"/>
            <a:ext cx="2895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Syntax-driven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sz="2400" smtClean="0"/>
              <a:t>Semantic Analysis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114800" y="10668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Sentence</a:t>
            </a: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3962400" y="27432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solidFill>
                  <a:schemeClr val="accent2"/>
                </a:solidFill>
                <a:latin typeface="Comic Sans MS" pitchFamily="66" charset="0"/>
              </a:rPr>
              <a:t>Literal Meaning</a:t>
            </a:r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533400" y="48006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Discourse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Structure</a:t>
            </a:r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762000" y="26670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words</a:t>
            </a:r>
          </a:p>
        </p:txBody>
      </p:sp>
      <p:sp>
        <p:nvSpPr>
          <p:cNvPr id="20493" name="Rectangle 8"/>
          <p:cNvSpPr>
            <a:spLocks noChangeArrowheads="1"/>
          </p:cNvSpPr>
          <p:nvPr/>
        </p:nvSpPr>
        <p:spPr bwMode="auto">
          <a:xfrm>
            <a:off x="152400" y="11430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Meanings of grammatical structures</a:t>
            </a:r>
          </a:p>
        </p:txBody>
      </p:sp>
      <p:sp>
        <p:nvSpPr>
          <p:cNvPr id="20494" name="Rectangle 9"/>
          <p:cNvSpPr>
            <a:spLocks noChangeArrowheads="1"/>
          </p:cNvSpPr>
          <p:nvPr/>
        </p:nvSpPr>
        <p:spPr bwMode="auto">
          <a:xfrm>
            <a:off x="609600" y="5715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Context</a:t>
            </a:r>
          </a:p>
        </p:txBody>
      </p:sp>
      <p:sp>
        <p:nvSpPr>
          <p:cNvPr id="20495" name="Rectangle 10"/>
          <p:cNvSpPr>
            <a:spLocks noChangeArrowheads="1"/>
          </p:cNvSpPr>
          <p:nvPr/>
        </p:nvSpPr>
        <p:spPr bwMode="auto">
          <a:xfrm>
            <a:off x="0" y="3886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Common-Sense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 i="1">
                <a:latin typeface="Comic Sans MS" pitchFamily="66" charset="0"/>
              </a:rPr>
              <a:t>Domain knowledge</a:t>
            </a:r>
          </a:p>
        </p:txBody>
      </p:sp>
      <p:sp>
        <p:nvSpPr>
          <p:cNvPr id="20496" name="Rectangle 11"/>
          <p:cNvSpPr>
            <a:spLocks noChangeArrowheads="1"/>
          </p:cNvSpPr>
          <p:nvPr/>
        </p:nvSpPr>
        <p:spPr bwMode="auto">
          <a:xfrm>
            <a:off x="3200400" y="5486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 i="1" dirty="0">
                <a:solidFill>
                  <a:schemeClr val="accent2"/>
                </a:solidFill>
                <a:latin typeface="Comic Sans MS" pitchFamily="66" charset="0"/>
              </a:rPr>
              <a:t>Intended meaning</a:t>
            </a:r>
          </a:p>
        </p:txBody>
      </p:sp>
      <p:sp>
        <p:nvSpPr>
          <p:cNvPr id="20497" name="Line 12"/>
          <p:cNvSpPr>
            <a:spLocks noChangeShapeType="1"/>
          </p:cNvSpPr>
          <p:nvPr/>
        </p:nvSpPr>
        <p:spPr bwMode="auto">
          <a:xfrm>
            <a:off x="5029200" y="50292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3"/>
          <p:cNvSpPr>
            <a:spLocks noChangeShapeType="1"/>
          </p:cNvSpPr>
          <p:nvPr/>
        </p:nvSpPr>
        <p:spPr bwMode="auto">
          <a:xfrm flipH="1">
            <a:off x="4876800" y="15240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4"/>
          <p:cNvSpPr>
            <a:spLocks noChangeShapeType="1"/>
          </p:cNvSpPr>
          <p:nvPr/>
        </p:nvSpPr>
        <p:spPr bwMode="auto">
          <a:xfrm flipH="1">
            <a:off x="4953000" y="2514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Rectangle 15"/>
          <p:cNvSpPr>
            <a:spLocks noChangeArrowheads="1"/>
          </p:cNvSpPr>
          <p:nvPr/>
        </p:nvSpPr>
        <p:spPr bwMode="auto">
          <a:xfrm>
            <a:off x="3733800" y="4114800"/>
            <a:ext cx="289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Further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Analysis</a:t>
            </a:r>
          </a:p>
        </p:txBody>
      </p:sp>
      <p:sp>
        <p:nvSpPr>
          <p:cNvPr id="20501" name="Line 16"/>
          <p:cNvSpPr>
            <a:spLocks noChangeShapeType="1"/>
          </p:cNvSpPr>
          <p:nvPr/>
        </p:nvSpPr>
        <p:spPr bwMode="auto">
          <a:xfrm flipH="1">
            <a:off x="5029200" y="37338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Rectangle 17"/>
          <p:cNvSpPr>
            <a:spLocks noChangeArrowheads="1"/>
          </p:cNvSpPr>
          <p:nvPr/>
        </p:nvSpPr>
        <p:spPr bwMode="auto">
          <a:xfrm>
            <a:off x="6934200" y="2819400"/>
            <a:ext cx="838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I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F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R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N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C</a:t>
            </a:r>
          </a:p>
          <a:p>
            <a:pPr marL="342900" indent="-342900" algn="ctr">
              <a:spcBef>
                <a:spcPct val="5000"/>
              </a:spcBef>
            </a:pPr>
            <a:r>
              <a:rPr lang="en-US" sz="2400" b="1">
                <a:latin typeface="Comic Sans MS" pitchFamily="66" charset="0"/>
              </a:rPr>
              <a:t>E</a:t>
            </a:r>
          </a:p>
        </p:txBody>
      </p:sp>
      <p:sp>
        <p:nvSpPr>
          <p:cNvPr id="20503" name="Line 18"/>
          <p:cNvSpPr>
            <a:spLocks noChangeShapeType="1"/>
          </p:cNvSpPr>
          <p:nvPr/>
        </p:nvSpPr>
        <p:spPr bwMode="auto">
          <a:xfrm>
            <a:off x="2971800" y="1752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19"/>
          <p:cNvSpPr>
            <a:spLocks noChangeShapeType="1"/>
          </p:cNvSpPr>
          <p:nvPr/>
        </p:nvSpPr>
        <p:spPr bwMode="auto">
          <a:xfrm flipV="1">
            <a:off x="2590800" y="2362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0"/>
          <p:cNvSpPr>
            <a:spLocks noChangeShapeType="1"/>
          </p:cNvSpPr>
          <p:nvPr/>
        </p:nvSpPr>
        <p:spPr bwMode="auto">
          <a:xfrm>
            <a:off x="2971800" y="44196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1"/>
          <p:cNvSpPr>
            <a:spLocks noChangeShapeType="1"/>
          </p:cNvSpPr>
          <p:nvPr/>
        </p:nvSpPr>
        <p:spPr bwMode="auto">
          <a:xfrm flipV="1">
            <a:off x="2286000" y="4724400"/>
            <a:ext cx="1447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2"/>
          <p:cNvSpPr>
            <a:spLocks noChangeShapeType="1"/>
          </p:cNvSpPr>
          <p:nvPr/>
        </p:nvSpPr>
        <p:spPr bwMode="auto">
          <a:xfrm flipV="1">
            <a:off x="2209800" y="48768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562600" y="8382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I am going to SFU on Tue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562600" y="1295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The garbage truck just left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-43543" y="6193971"/>
            <a:ext cx="3962400" cy="3810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FFC000"/>
                </a:solidFill>
                <a:latin typeface="Comic Sans MS" pitchFamily="66" charset="0"/>
              </a:rPr>
              <a:t>Shall we meet on Tue?</a:t>
            </a:r>
            <a:endParaRPr lang="en-US" sz="2000" i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-10886" y="64643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"/>
              </a:spcBef>
            </a:pPr>
            <a:r>
              <a:rPr lang="en-US" sz="2000" i="1" dirty="0" smtClean="0">
                <a:solidFill>
                  <a:srgbClr val="008000"/>
                </a:solidFill>
                <a:latin typeface="Comic Sans MS" pitchFamily="66" charset="0"/>
              </a:rPr>
              <a:t>What time is it?</a:t>
            </a:r>
            <a:endParaRPr lang="en-US" sz="20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EA940B-F2E1-4F55-A392-1E5F12AC33BE}" type="datetime1">
              <a:rPr lang="en-US" smtClean="0"/>
              <a:t>2/25/2013</a:t>
            </a:fld>
            <a:endParaRPr lang="en-US"/>
          </a:p>
        </p:txBody>
      </p:sp>
      <p:sp>
        <p:nvSpPr>
          <p:cNvPr id="286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86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D41F1-BA3F-4828-949C-9AD9DB7EE23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Example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685800" y="4267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What information can we infer about the context in which this (short and insignificant) exchange occurred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057341C-E68F-42F5-AAAA-7C312BC5FA61}" type="datetime1">
              <a:rPr lang="en-US" smtClean="0"/>
              <a:t>2/25/2013</a:t>
            </a:fld>
            <a:endParaRPr lang="en-US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1397E-91F9-4A1E-BDA6-E0EE8D36AF9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eaLnBrk="1" hangingPunct="1"/>
            <a:r>
              <a:rPr lang="en-US" smtClean="0"/>
              <a:t>Pragmatics: Conversational Structure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6106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0" smtClean="0"/>
              <a:t>(i)   A: So can you please come over here again right now</a:t>
            </a:r>
          </a:p>
          <a:p>
            <a:pPr eaLnBrk="1" hangingPunct="1">
              <a:buFontTx/>
              <a:buNone/>
            </a:pPr>
            <a:r>
              <a:rPr lang="en-US" b="0" smtClean="0"/>
              <a:t>(ii)  B: Well, I have to go to Edinburgh today sir</a:t>
            </a:r>
          </a:p>
          <a:p>
            <a:pPr eaLnBrk="1" hangingPunct="1">
              <a:buFontTx/>
              <a:buNone/>
            </a:pPr>
            <a:r>
              <a:rPr lang="en-US" b="0" smtClean="0"/>
              <a:t>(iii) A: Hmm. How about this Thursday?</a:t>
            </a:r>
          </a:p>
          <a:p>
            <a:pPr eaLnBrk="1" hangingPunct="1">
              <a:buFontTx/>
              <a:buNone/>
            </a:pPr>
            <a:endParaRPr lang="en-US" b="0" smtClean="0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304800" y="3733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Not the end of a conversation (nor the beginning)</a:t>
            </a:r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0" y="4648200"/>
            <a:ext cx="91440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knowledge: Strong expectations about the structure of conversations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Pairs e.g., request &lt;-&gt; response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Closing/Opening forms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6" grpId="0" autoUpdateAnimBg="0"/>
      <p:bldP spid="63283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ED155A-5B1E-498C-BC8C-E6821E9E5FED}" type="datetime1">
              <a:rPr lang="en-US" smtClean="0"/>
              <a:t>2/25/2013</a:t>
            </a:fld>
            <a:endParaRPr lang="en-US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6F014-1998-4015-B731-AE9BCFDC0C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Dialog Acts</a:t>
            </a:r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is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requesting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B to come at time of speaking,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B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implies he can’t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(or would rather not)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</a:t>
            </a:r>
            <a:r>
              <a:rPr lang="en-US" sz="2800" b="1" i="1">
                <a:solidFill>
                  <a:schemeClr val="accent2"/>
                </a:solidFill>
                <a:latin typeface="Comic Sans MS" pitchFamily="66" charset="0"/>
              </a:rPr>
              <a:t>repeats the request</a:t>
            </a: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 for some other time.</a:t>
            </a:r>
          </a:p>
        </p:txBody>
      </p:sp>
      <p:sp>
        <p:nvSpPr>
          <p:cNvPr id="634886" name="Rectangle 6"/>
          <p:cNvSpPr>
            <a:spLocks noChangeArrowheads="1"/>
          </p:cNvSpPr>
          <p:nvPr/>
        </p:nvSpPr>
        <p:spPr bwMode="auto">
          <a:xfrm>
            <a:off x="0" y="4724400"/>
            <a:ext cx="91440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assumptions relying on: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mutual knowledge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en-US" sz="2400" b="1">
                <a:latin typeface="Comic Sans MS" pitchFamily="66" charset="0"/>
              </a:rPr>
              <a:t> knows that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400" b="1">
                <a:latin typeface="Comic Sans MS" pitchFamily="66" charset="0"/>
              </a:rPr>
              <a:t> knows that…)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co-operation </a:t>
            </a:r>
            <a:r>
              <a:rPr lang="en-US" sz="2400" b="1">
                <a:latin typeface="Comic Sans MS" pitchFamily="66" charset="0"/>
              </a:rPr>
              <a:t>(must be a response… triggers inference)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topical coherence </a:t>
            </a:r>
            <a:r>
              <a:rPr lang="en-US" sz="2400" b="1">
                <a:latin typeface="Comic Sans MS" pitchFamily="66" charset="0"/>
              </a:rPr>
              <a:t>(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who</a:t>
            </a:r>
            <a:r>
              <a:rPr lang="en-US" sz="2400" b="1">
                <a:latin typeface="Comic Sans MS" pitchFamily="66" charset="0"/>
              </a:rPr>
              <a:t> should do 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what</a:t>
            </a:r>
            <a:r>
              <a:rPr lang="en-US" sz="2400" b="1">
                <a:latin typeface="Comic Sans MS" pitchFamily="66" charset="0"/>
              </a:rPr>
              <a:t> on Thur?)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</a:t>
            </a:r>
            <a:r>
              <a:rPr lang="en-US" sz="2800" dirty="0" err="1">
                <a:latin typeface="Comic Sans MS" pitchFamily="66" charset="0"/>
              </a:rPr>
              <a:t>i</a:t>
            </a:r>
            <a:r>
              <a:rPr lang="en-US" sz="2800" dirty="0">
                <a:latin typeface="Comic Sans MS" pitchFamily="66" charset="0"/>
              </a:rPr>
              <a:t>)   A: So can you please come over here again right </a:t>
            </a:r>
            <a:r>
              <a:rPr lang="en-US" sz="2800" dirty="0" smtClean="0">
                <a:latin typeface="Comic Sans MS" pitchFamily="66" charset="0"/>
              </a:rPr>
              <a:t>now?</a:t>
            </a:r>
            <a:endParaRPr lang="en-US" sz="28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4" grpId="0" autoUpdateAnimBg="0"/>
      <p:bldP spid="63488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37DC0D-C240-40B2-A4C8-5B10AC8B2DC3}" type="datetime1">
              <a:rPr lang="en-US" smtClean="0"/>
              <a:t>2/25/2013</a:t>
            </a:fld>
            <a:endParaRPr lang="en-US"/>
          </a:p>
        </p:txBody>
      </p:sp>
      <p:sp>
        <p:nvSpPr>
          <p:cNvPr id="2457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458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3565C-A563-4F46-AA5F-AB7BA73E7A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Finish from (Feb 14)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8915400" cy="3048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folHlink"/>
                </a:solidFill>
              </a:rPr>
              <a:t>Word Sense Disambiguation (Thesaurus vs. Corpus)</a:t>
            </a:r>
          </a:p>
          <a:p>
            <a:pPr eaLnBrk="1" hangingPunct="1"/>
            <a:r>
              <a:rPr lang="en-US" sz="3200" dirty="0" smtClean="0">
                <a:solidFill>
                  <a:schemeClr val="folHlink"/>
                </a:solidFill>
              </a:rPr>
              <a:t>Word Similarity (Thesaurus vs. </a:t>
            </a:r>
            <a:r>
              <a:rPr lang="en-US" sz="3200" dirty="0" smtClean="0"/>
              <a:t>Distributional</a:t>
            </a:r>
            <a:r>
              <a:rPr lang="en-US" sz="3200" dirty="0" smtClean="0">
                <a:solidFill>
                  <a:schemeClr val="folHlink"/>
                </a:solidFill>
              </a:rPr>
              <a:t>)</a:t>
            </a:r>
          </a:p>
          <a:p>
            <a:pPr eaLnBrk="1" hangingPunct="1"/>
            <a:r>
              <a:rPr lang="en-US" sz="3200" dirty="0" smtClean="0"/>
              <a:t>Semantic Role Labeling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D11EE6-3FAC-4D25-B1BB-3C2564420D70}" type="datetime1">
              <a:rPr lang="en-US" smtClean="0"/>
              <a:t>2/25/2013</a:t>
            </a:fld>
            <a:endParaRPr lang="en-US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02D17-2688-45B5-85BF-CAFF48953BD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447800"/>
          </a:xfrm>
        </p:spPr>
        <p:txBody>
          <a:bodyPr/>
          <a:lstStyle/>
          <a:p>
            <a:pPr eaLnBrk="1" hangingPunct="1"/>
            <a:r>
              <a:rPr lang="en-US" smtClean="0"/>
              <a:t>Pragmatics: Specific Act (Request)</a:t>
            </a:r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228600" y="31242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wants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it is possible for B to come over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B is not already there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believes he is not in a position to order B to…</a:t>
            </a:r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Assumption: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en-US" sz="2800" b="1">
                <a:latin typeface="Comic Sans MS" pitchFamily="66" charset="0"/>
              </a:rPr>
              <a:t> behaving rationally and sincerely</a:t>
            </a:r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228600" y="11430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0" y="5105400"/>
            <a:ext cx="9144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knowledge: speaker beliefs and intentions underlying the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act of requesting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1" grpId="0" autoUpdateAnimBg="0"/>
      <p:bldP spid="636932" grpId="0" animBg="1" autoUpdateAnimBg="0"/>
      <p:bldP spid="63693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508084D-20DA-49A1-AA57-D35C75618151}" type="datetime1">
              <a:rPr lang="en-US" smtClean="0"/>
              <a:t>2/25/2013</a:t>
            </a:fld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DE388C-74D7-4AC8-B4FD-CA3B34D50FE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Pragmatics: Deixis</a:t>
            </a:r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228600" y="3276600"/>
            <a:ext cx="868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A assumes B knows where A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Neither A nor B are in Edinburgh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The day in which the exchange is taking place is not Thur., nor Wed. (or at least, so A believes)</a:t>
            </a:r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0" y="54102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Pragmatic knowledge: References to space and time wrt space and time of speaking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228600" y="990600"/>
            <a:ext cx="861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(i)   A: So can you please come over here again right now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(ii)  B: Well, I have to go to Edinburgh today sir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mic Sans MS" pitchFamily="66" charset="0"/>
              </a:rPr>
              <a:t>(iii) A: Hmm. How about this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79" grpId="0" autoUpdateAnimBg="0"/>
      <p:bldP spid="63898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C0E7C9-EFC4-4A0E-8F6B-45D875151633}" type="datetime1">
              <a:rPr lang="en-US" smtClean="0"/>
              <a:t>2/25/2013</a:t>
            </a:fld>
            <a:endParaRPr lang="en-US"/>
          </a:p>
        </p:txBody>
      </p:sp>
      <p:sp>
        <p:nvSpPr>
          <p:cNvPr id="122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22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D3F17-92F2-40D2-AC1C-DA465D67866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26/10</a:t>
            </a:r>
          </a:p>
        </p:txBody>
      </p:sp>
      <p:sp>
        <p:nvSpPr>
          <p:cNvPr id="12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smtClean="0"/>
              <a:t>Brief Intro Pragmatics</a:t>
            </a:r>
          </a:p>
          <a:p>
            <a:pPr eaLnBrk="1" hangingPunct="1"/>
            <a:r>
              <a:rPr lang="en-US" sz="3600" smtClean="0"/>
              <a:t>Discourse</a:t>
            </a:r>
          </a:p>
          <a:p>
            <a:pPr lvl="1" eaLnBrk="1" hangingPunct="1"/>
            <a:r>
              <a:rPr lang="en-US" sz="3200" smtClean="0">
                <a:solidFill>
                  <a:schemeClr val="accent2"/>
                </a:solidFill>
              </a:rPr>
              <a:t>Monologue</a:t>
            </a:r>
          </a:p>
          <a:p>
            <a:pPr lvl="1" eaLnBrk="1" hangingPunct="1"/>
            <a:r>
              <a:rPr lang="en-US" sz="3200" smtClean="0"/>
              <a:t>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BCC9038-BCC8-4507-95B3-F178D8A6B7EA}" type="datetime1">
              <a:rPr lang="en-US" smtClean="0"/>
              <a:t>2/25/2013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B8129-6D3F-4032-AB94-AFEB1D42AEE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Monologue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Monologues </a:t>
            </a:r>
            <a:r>
              <a:rPr lang="en-US" sz="3200" b="0" dirty="0" smtClean="0"/>
              <a:t>as sequences of “sentences” have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structure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accent4"/>
                </a:solidFill>
              </a:rPr>
              <a:t>Tasks:  </a:t>
            </a:r>
            <a:r>
              <a:rPr lang="en-US" sz="3200" dirty="0" smtClean="0">
                <a:solidFill>
                  <a:schemeClr val="accent2"/>
                </a:solidFill>
              </a:rPr>
              <a:t>Rhetorical </a:t>
            </a:r>
            <a:r>
              <a:rPr lang="en-US" sz="3200" dirty="0" smtClean="0">
                <a:solidFill>
                  <a:schemeClr val="accent2"/>
                </a:solidFill>
              </a:rPr>
              <a:t>(discourse) parsing and generation</a:t>
            </a:r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533400" y="40386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Key discourse phenomenon: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referring expressions </a:t>
            </a: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(what</a:t>
            </a:r>
            <a:r>
              <a:rPr lang="en-US" sz="3200">
                <a:latin typeface="Comic Sans MS" pitchFamily="66" charset="0"/>
              </a:rPr>
              <a:t> they </a:t>
            </a: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denote may depend on previous discourse)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tx2"/>
                </a:solidFill>
                <a:latin typeface="Comic Sans MS" pitchFamily="66" charset="0"/>
              </a:rPr>
              <a:t>Task: </a:t>
            </a: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Coreference resolution</a:t>
            </a:r>
          </a:p>
        </p:txBody>
      </p:sp>
      <p:sp>
        <p:nvSpPr>
          <p:cNvPr id="656389" name="Rectangle 5"/>
          <p:cNvSpPr>
            <a:spLocks noChangeArrowheads="1"/>
          </p:cNvSpPr>
          <p:nvPr/>
        </p:nvSpPr>
        <p:spPr bwMode="auto">
          <a:xfrm>
            <a:off x="3429000" y="17526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(like sentences as sequences of words)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8" grpId="0" autoUpdateAnimBg="0"/>
      <p:bldP spid="65638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8D8FA3A-2579-497F-A8FE-82438047FBD3}" type="datetime1">
              <a:rPr lang="en-US" smtClean="0"/>
              <a:t>2/25/2013</a:t>
            </a:fld>
            <a:endParaRPr lang="en-US"/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33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998E0-527C-460E-B352-2E62CAFE74D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Segmentation(1)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Simple approach: </a:t>
            </a:r>
          </a:p>
          <a:p>
            <a:pPr lvl="1" eaLnBrk="1" hangingPunct="1"/>
            <a:r>
              <a:rPr lang="en-US" smtClean="0"/>
              <a:t>linear (unable  to identify hierarchical structure)</a:t>
            </a:r>
          </a:p>
          <a:p>
            <a:pPr lvl="1" eaLnBrk="1" hangingPunct="1"/>
            <a:r>
              <a:rPr lang="en-US" smtClean="0"/>
              <a:t>Subtopics, passages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25146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Key idea: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 cohesion</a:t>
            </a:r>
            <a:r>
              <a:rPr lang="en-US" sz="2800" b="1">
                <a:latin typeface="Comic Sans MS" pitchFamily="66" charset="0"/>
              </a:rPr>
              <a:t>  (vs. coherence)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“There is not water on the moon. Andromeda is covered by the moon.”</a:t>
            </a:r>
          </a:p>
        </p:txBody>
      </p:sp>
      <p:sp>
        <p:nvSpPr>
          <p:cNvPr id="13323" name="Rectangle 5"/>
          <p:cNvSpPr>
            <a:spLocks noChangeArrowheads="1"/>
          </p:cNvSpPr>
          <p:nvPr/>
        </p:nvSpPr>
        <p:spPr bwMode="auto">
          <a:xfrm>
            <a:off x="0" y="4572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Discourse segments tend to be lexically cohesive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Cohesion score drops on segment boundaries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F17B7EA-1B56-4E39-BE32-BC5C7F17D21F}" type="datetime1">
              <a:rPr lang="en-US" smtClean="0"/>
              <a:t>2/25/2013</a:t>
            </a:fld>
            <a:endParaRPr lang="en-US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29E5D3-0BB1-432C-A2DF-059B7774947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Discourse/Text Segmentation(2)</a:t>
            </a: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0" y="8382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SUPERVISED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Binary classifier (SVM, decision tree,…)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: make yes-no boundary decision between any two sentences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" y="29718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features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Comic Sans MS" pitchFamily="66" charset="0"/>
              </a:rPr>
              <a:t>Cohesion features (e.g., word overlap, word cosine</a:t>
            </a:r>
            <a:r>
              <a:rPr lang="en-US" sz="2800" b="1" dirty="0" smtClean="0">
                <a:latin typeface="Comic Sans MS" pitchFamily="66" charset="0"/>
              </a:rPr>
              <a:t>)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DBD2A8-F7BF-48F7-AF69-647FCA311422}" type="datetime1">
              <a:rPr lang="en-US" smtClean="0"/>
              <a:t>2/25/2013</a:t>
            </a:fld>
            <a:endParaRPr lang="en-US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4847E-3CE7-4AAA-8438-B14AE59E29D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Sample Monologues: Coherence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House-A is an interesting house. It has a convenient location. Even though house-A is somewhat far from the park, it is close  to work and to a rapid transportation stop.</a:t>
            </a:r>
            <a:r>
              <a:rPr lang="en-US" sz="2400" b="1">
                <a:latin typeface="Arial" charset="0"/>
              </a:rPr>
              <a:t>  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696200" cy="2000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2400">
                <a:latin typeface="Arial" charset="0"/>
              </a:rPr>
              <a:t>It has a convenient location. It is close  to work. Even though house-A is somewhat far from the park, </a:t>
            </a:r>
            <a:r>
              <a:rPr lang="en-US" sz="2400">
                <a:latin typeface="Arial Unicode MS" pitchFamily="34" charset="-128"/>
              </a:rPr>
              <a:t>house-A is an interesting house. It is close to a rapid transportation</a:t>
            </a:r>
            <a:r>
              <a:rPr lang="en-US" sz="2400">
                <a:latin typeface="Arial" charset="0"/>
              </a:rPr>
              <a:t> stop.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8BD8BF5-4C3D-4DEA-8568-723E9023ABF5}" type="datetime1">
              <a:rPr lang="en-US" smtClean="0"/>
              <a:t>2/25/2013</a:t>
            </a:fld>
            <a:endParaRPr lang="en-US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07FFCB-152D-4253-89FC-10C5C6CB013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4821" name="Rectangle 38"/>
          <p:cNvSpPr>
            <a:spLocks noChangeArrowheads="1"/>
          </p:cNvSpPr>
          <p:nvPr/>
        </p:nvSpPr>
        <p:spPr bwMode="auto">
          <a:xfrm>
            <a:off x="1752600" y="6000750"/>
            <a:ext cx="4648200" cy="85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01000" cy="685800"/>
          </a:xfrm>
        </p:spPr>
        <p:txBody>
          <a:bodyPr/>
          <a:lstStyle/>
          <a:p>
            <a:pPr eaLnBrk="1" hangingPunct="1"/>
            <a:r>
              <a:rPr lang="en-US" smtClean="0"/>
              <a:t>Corresponding Text Structure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17525" y="2259013"/>
            <a:ext cx="2503488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House-A is an interesting house.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44450" y="3922713"/>
            <a:ext cx="286861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has a convenient location. 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152400" y="4724400"/>
            <a:ext cx="3319463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Even though house-A is somewhat far from the park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3773488" y="4670425"/>
            <a:ext cx="162560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work</a:t>
            </a:r>
            <a:endParaRPr lang="en-US" sz="1800" b="1" i="1">
              <a:latin typeface="Courier New" pitchFamily="49" charset="0"/>
            </a:endParaRPr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5776913" y="4627563"/>
            <a:ext cx="3244850" cy="762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" tIns="18288" rIns="18288" bIns="18288">
            <a:spAutoFit/>
          </a:bodyPr>
          <a:lstStyle/>
          <a:p>
            <a:pPr algn="just" eaLnBrk="0" hangingPunct="0">
              <a:lnSpc>
                <a:spcPct val="130000"/>
              </a:lnSpc>
            </a:pPr>
            <a:r>
              <a:rPr lang="en-US" sz="1800" b="1" i="1">
                <a:latin typeface="Arial" charset="0"/>
              </a:rPr>
              <a:t>it is close  to a rapid transportation stop</a:t>
            </a:r>
            <a:endParaRPr lang="en-US" sz="1800" b="1" i="1">
              <a:latin typeface="Courier New" pitchFamily="49" charset="0"/>
            </a:endParaRPr>
          </a:p>
        </p:txBody>
      </p:sp>
      <p:grpSp>
        <p:nvGrpSpPr>
          <p:cNvPr id="34828" name="Group 9"/>
          <p:cNvGrpSpPr>
            <a:grpSpLocks/>
          </p:cNvGrpSpPr>
          <p:nvPr/>
        </p:nvGrpSpPr>
        <p:grpSpPr bwMode="auto">
          <a:xfrm>
            <a:off x="2119313" y="1535113"/>
            <a:ext cx="5013325" cy="747712"/>
            <a:chOff x="1335" y="967"/>
            <a:chExt cx="3158" cy="471"/>
          </a:xfrm>
        </p:grpSpPr>
        <p:sp>
          <p:nvSpPr>
            <p:cNvPr id="34853" name="Text Box 10"/>
            <p:cNvSpPr txBox="1">
              <a:spLocks noChangeArrowheads="1"/>
            </p:cNvSpPr>
            <p:nvPr/>
          </p:nvSpPr>
          <p:spPr bwMode="auto">
            <a:xfrm>
              <a:off x="3795" y="1238"/>
              <a:ext cx="69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EVIDENCE</a:t>
              </a:r>
            </a:p>
          </p:txBody>
        </p:sp>
        <p:sp>
          <p:nvSpPr>
            <p:cNvPr id="34854" name="Line 11"/>
            <p:cNvSpPr>
              <a:spLocks noChangeShapeType="1"/>
            </p:cNvSpPr>
            <p:nvPr/>
          </p:nvSpPr>
          <p:spPr bwMode="auto">
            <a:xfrm flipH="1">
              <a:off x="1903" y="1359"/>
              <a:ext cx="18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5" name="Freeform 12"/>
            <p:cNvSpPr>
              <a:spLocks/>
            </p:cNvSpPr>
            <p:nvPr/>
          </p:nvSpPr>
          <p:spPr bwMode="auto">
            <a:xfrm>
              <a:off x="1835" y="967"/>
              <a:ext cx="2226" cy="283"/>
            </a:xfrm>
            <a:custGeom>
              <a:avLst/>
              <a:gdLst>
                <a:gd name="T0" fmla="*/ 2167 w 2256"/>
                <a:gd name="T1" fmla="*/ 259 h 296"/>
                <a:gd name="T2" fmla="*/ 692 w 2256"/>
                <a:gd name="T3" fmla="*/ 8 h 296"/>
                <a:gd name="T4" fmla="*/ 0 w 2256"/>
                <a:gd name="T5" fmla="*/ 217 h 296"/>
                <a:gd name="T6" fmla="*/ 0 60000 65536"/>
                <a:gd name="T7" fmla="*/ 0 60000 65536"/>
                <a:gd name="T8" fmla="*/ 0 60000 65536"/>
                <a:gd name="T9" fmla="*/ 0 w 2256"/>
                <a:gd name="T10" fmla="*/ 0 h 296"/>
                <a:gd name="T11" fmla="*/ 2256 w 2256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6" h="296">
                  <a:moveTo>
                    <a:pt x="2256" y="296"/>
                  </a:moveTo>
                  <a:cubicBezTo>
                    <a:pt x="1676" y="156"/>
                    <a:pt x="1096" y="16"/>
                    <a:pt x="720" y="8"/>
                  </a:cubicBezTo>
                  <a:cubicBezTo>
                    <a:pt x="344" y="0"/>
                    <a:pt x="172" y="124"/>
                    <a:pt x="0" y="248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4856" name="Text Box 13"/>
            <p:cNvSpPr txBox="1">
              <a:spLocks noChangeArrowheads="1"/>
            </p:cNvSpPr>
            <p:nvPr/>
          </p:nvSpPr>
          <p:spPr bwMode="auto">
            <a:xfrm>
              <a:off x="1335" y="1234"/>
              <a:ext cx="448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>
                  <a:latin typeface="Arial" charset="0"/>
                </a:rPr>
                <a:t>CORE</a:t>
              </a:r>
            </a:p>
          </p:txBody>
        </p:sp>
      </p:grpSp>
      <p:sp>
        <p:nvSpPr>
          <p:cNvPr id="34829" name="Rectangle 15"/>
          <p:cNvSpPr>
            <a:spLocks noChangeArrowheads="1"/>
          </p:cNvSpPr>
          <p:nvPr/>
        </p:nvSpPr>
        <p:spPr bwMode="auto">
          <a:xfrm>
            <a:off x="5053013" y="5251450"/>
            <a:ext cx="1063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7"/>
          <p:cNvSpPr>
            <a:spLocks noChangeShapeType="1"/>
          </p:cNvSpPr>
          <p:nvPr/>
        </p:nvSpPr>
        <p:spPr bwMode="auto">
          <a:xfrm flipH="1">
            <a:off x="5662613" y="3717925"/>
            <a:ext cx="609600" cy="15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6272213" y="3605213"/>
            <a:ext cx="14986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EVIDENCE-1</a:t>
            </a:r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3897313" y="3581400"/>
            <a:ext cx="16002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CONCESSION-1</a:t>
            </a:r>
          </a:p>
        </p:txBody>
      </p:sp>
      <p:sp>
        <p:nvSpPr>
          <p:cNvPr id="34833" name="Line 20"/>
          <p:cNvSpPr>
            <a:spLocks noChangeShapeType="1"/>
          </p:cNvSpPr>
          <p:nvPr/>
        </p:nvSpPr>
        <p:spPr bwMode="auto">
          <a:xfrm flipH="1">
            <a:off x="5411788" y="4938713"/>
            <a:ext cx="304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4" name="Line 21"/>
          <p:cNvSpPr>
            <a:spLocks noChangeShapeType="1"/>
          </p:cNvSpPr>
          <p:nvPr/>
        </p:nvSpPr>
        <p:spPr bwMode="auto">
          <a:xfrm>
            <a:off x="6742113" y="2298700"/>
            <a:ext cx="762000" cy="13065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5" name="Line 22"/>
          <p:cNvSpPr>
            <a:spLocks noChangeShapeType="1"/>
          </p:cNvSpPr>
          <p:nvPr/>
        </p:nvSpPr>
        <p:spPr bwMode="auto">
          <a:xfrm flipH="1">
            <a:off x="2741613" y="2276475"/>
            <a:ext cx="3987800" cy="1104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6" name="Line 23"/>
          <p:cNvSpPr>
            <a:spLocks noChangeShapeType="1"/>
          </p:cNvSpPr>
          <p:nvPr/>
        </p:nvSpPr>
        <p:spPr bwMode="auto">
          <a:xfrm flipH="1">
            <a:off x="4697413" y="3927475"/>
            <a:ext cx="2060575" cy="736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7" name="Line 24"/>
          <p:cNvSpPr>
            <a:spLocks noChangeShapeType="1"/>
          </p:cNvSpPr>
          <p:nvPr/>
        </p:nvSpPr>
        <p:spPr bwMode="auto">
          <a:xfrm>
            <a:off x="7110413" y="3937000"/>
            <a:ext cx="304800" cy="6572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8" name="Line 25"/>
          <p:cNvSpPr>
            <a:spLocks noChangeShapeType="1"/>
          </p:cNvSpPr>
          <p:nvPr/>
        </p:nvSpPr>
        <p:spPr bwMode="auto">
          <a:xfrm flipH="1">
            <a:off x="3124200" y="3873500"/>
            <a:ext cx="1284288" cy="7747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9" name="Line 26"/>
          <p:cNvSpPr>
            <a:spLocks noChangeShapeType="1"/>
          </p:cNvSpPr>
          <p:nvPr/>
        </p:nvSpPr>
        <p:spPr bwMode="auto">
          <a:xfrm flipH="1">
            <a:off x="2921000" y="3743325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0" name="Freeform 27"/>
          <p:cNvSpPr>
            <a:spLocks/>
          </p:cNvSpPr>
          <p:nvPr/>
        </p:nvSpPr>
        <p:spPr bwMode="auto">
          <a:xfrm>
            <a:off x="2881313" y="3233738"/>
            <a:ext cx="4087812" cy="280987"/>
          </a:xfrm>
          <a:custGeom>
            <a:avLst/>
            <a:gdLst>
              <a:gd name="T0" fmla="*/ 2147483647 w 2256"/>
              <a:gd name="T1" fmla="*/ 2147483647 h 296"/>
              <a:gd name="T2" fmla="*/ 2147483647 w 2256"/>
              <a:gd name="T3" fmla="*/ 2147483647 h 296"/>
              <a:gd name="T4" fmla="*/ 0 w 2256"/>
              <a:gd name="T5" fmla="*/ 2147483647 h 296"/>
              <a:gd name="T6" fmla="*/ 0 60000 65536"/>
              <a:gd name="T7" fmla="*/ 0 60000 65536"/>
              <a:gd name="T8" fmla="*/ 0 60000 65536"/>
              <a:gd name="T9" fmla="*/ 0 w 2256"/>
              <a:gd name="T10" fmla="*/ 0 h 296"/>
              <a:gd name="T11" fmla="*/ 2256 w 2256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296">
                <a:moveTo>
                  <a:pt x="2256" y="296"/>
                </a:moveTo>
                <a:cubicBezTo>
                  <a:pt x="1676" y="156"/>
                  <a:pt x="1096" y="16"/>
                  <a:pt x="720" y="8"/>
                </a:cubicBezTo>
                <a:cubicBezTo>
                  <a:pt x="344" y="0"/>
                  <a:pt x="172" y="124"/>
                  <a:pt x="0" y="248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1" name="Freeform 28"/>
          <p:cNvSpPr>
            <a:spLocks/>
          </p:cNvSpPr>
          <p:nvPr/>
        </p:nvSpPr>
        <p:spPr bwMode="auto">
          <a:xfrm>
            <a:off x="2913063" y="342900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2" name="Text Box 29"/>
          <p:cNvSpPr txBox="1">
            <a:spLocks noChangeArrowheads="1"/>
          </p:cNvSpPr>
          <p:nvPr/>
        </p:nvSpPr>
        <p:spPr bwMode="auto">
          <a:xfrm>
            <a:off x="2052638" y="3556000"/>
            <a:ext cx="868362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Arial" charset="0"/>
              </a:rPr>
              <a:t>CORE-1</a:t>
            </a:r>
          </a:p>
        </p:txBody>
      </p:sp>
      <p:sp>
        <p:nvSpPr>
          <p:cNvPr id="34843" name="Line 30"/>
          <p:cNvSpPr>
            <a:spLocks noChangeShapeType="1"/>
          </p:cNvSpPr>
          <p:nvPr/>
        </p:nvSpPr>
        <p:spPr bwMode="auto">
          <a:xfrm flipH="1">
            <a:off x="4697413" y="2282825"/>
            <a:ext cx="1955800" cy="127317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4" name="Line 31"/>
          <p:cNvSpPr>
            <a:spLocks noChangeShapeType="1"/>
          </p:cNvSpPr>
          <p:nvPr/>
        </p:nvSpPr>
        <p:spPr bwMode="auto">
          <a:xfrm flipV="1">
            <a:off x="2000250" y="6305550"/>
            <a:ext cx="9144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5" name="Line 32"/>
          <p:cNvSpPr>
            <a:spLocks noChangeShapeType="1"/>
          </p:cNvSpPr>
          <p:nvPr/>
        </p:nvSpPr>
        <p:spPr bwMode="auto">
          <a:xfrm flipH="1">
            <a:off x="3371850" y="6305550"/>
            <a:ext cx="9271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6" name="Freeform 33"/>
          <p:cNvSpPr>
            <a:spLocks/>
          </p:cNvSpPr>
          <p:nvPr/>
        </p:nvSpPr>
        <p:spPr bwMode="auto">
          <a:xfrm rot="69499">
            <a:off x="4895850" y="60769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7" name="Freeform 34"/>
          <p:cNvSpPr>
            <a:spLocks/>
          </p:cNvSpPr>
          <p:nvPr/>
        </p:nvSpPr>
        <p:spPr bwMode="auto">
          <a:xfrm>
            <a:off x="4895850" y="6229350"/>
            <a:ext cx="914400" cy="250825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32" y="96"/>
                  <a:pt x="0" y="112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48" name="Text Box 35"/>
          <p:cNvSpPr txBox="1">
            <a:spLocks noChangeArrowheads="1"/>
          </p:cNvSpPr>
          <p:nvPr/>
        </p:nvSpPr>
        <p:spPr bwMode="auto">
          <a:xfrm>
            <a:off x="1771650" y="6457950"/>
            <a:ext cx="1384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decomposition</a:t>
            </a:r>
            <a:endParaRPr lang="en-US" sz="2400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3371850" y="6457950"/>
            <a:ext cx="874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ordering</a:t>
            </a:r>
            <a:endParaRPr lang="en-US" sz="2400"/>
          </a:p>
        </p:txBody>
      </p:sp>
      <p:sp>
        <p:nvSpPr>
          <p:cNvPr id="34850" name="Text Box 37"/>
          <p:cNvSpPr txBox="1">
            <a:spLocks noChangeArrowheads="1"/>
          </p:cNvSpPr>
          <p:nvPr/>
        </p:nvSpPr>
        <p:spPr bwMode="auto">
          <a:xfrm>
            <a:off x="4591050" y="6457950"/>
            <a:ext cx="1720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rhetorical relations</a:t>
            </a:r>
            <a:endParaRPr lang="en-US" sz="2400"/>
          </a:p>
        </p:txBody>
      </p:sp>
      <p:sp>
        <p:nvSpPr>
          <p:cNvPr id="34851" name="Line 39"/>
          <p:cNvSpPr>
            <a:spLocks noChangeShapeType="1"/>
          </p:cNvSpPr>
          <p:nvPr/>
        </p:nvSpPr>
        <p:spPr bwMode="auto">
          <a:xfrm>
            <a:off x="3295650" y="6000750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40"/>
          <p:cNvSpPr>
            <a:spLocks noChangeShapeType="1"/>
          </p:cNvSpPr>
          <p:nvPr/>
        </p:nvSpPr>
        <p:spPr bwMode="auto">
          <a:xfrm>
            <a:off x="4524375" y="6010275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78DA19-A2DF-4EA5-B202-9960E9993165}" type="datetime1">
              <a:rPr lang="en-US" smtClean="0"/>
              <a:t>2/25/2013</a:t>
            </a:fld>
            <a:endParaRPr lang="en-US"/>
          </a:p>
        </p:txBody>
      </p:sp>
      <p:sp>
        <p:nvSpPr>
          <p:cNvPr id="143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4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EEE92-FBCE-4EB0-9AC3-00419F82059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348" name="Rectangle 3"/>
          <p:cNvSpPr>
            <a:spLocks noGrp="1" noChangeArrowheads="1"/>
          </p:cNvSpPr>
          <p:nvPr>
            <p:ph type="title"/>
          </p:nvPr>
        </p:nvSpPr>
        <p:spPr>
          <a:xfrm>
            <a:off x="-304800" y="304800"/>
            <a:ext cx="9677400" cy="685800"/>
          </a:xfrm>
        </p:spPr>
        <p:txBody>
          <a:bodyPr/>
          <a:lstStyle/>
          <a:p>
            <a:pPr eaLnBrk="1" hangingPunct="1"/>
            <a:r>
              <a:rPr lang="en-US" smtClean="0"/>
              <a:t>Text Relations, Parsing and Generation</a:t>
            </a:r>
          </a:p>
        </p:txBody>
      </p:sp>
      <p:sp>
        <p:nvSpPr>
          <p:cNvPr id="665638" name="Rectangle 38"/>
          <p:cNvSpPr>
            <a:spLocks noChangeArrowheads="1"/>
          </p:cNvSpPr>
          <p:nvPr/>
        </p:nvSpPr>
        <p:spPr bwMode="auto">
          <a:xfrm>
            <a:off x="0" y="2667000"/>
            <a:ext cx="929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Comic Sans MS" pitchFamily="66" charset="0"/>
              </a:rPr>
              <a:t>Parsing: </a:t>
            </a:r>
            <a:r>
              <a:rPr lang="en-US" sz="2800" dirty="0">
                <a:latin typeface="Comic Sans MS" pitchFamily="66" charset="0"/>
              </a:rPr>
              <a:t>Given a monologue, determine its rhetorical structure </a:t>
            </a:r>
            <a:r>
              <a:rPr lang="en-US" sz="2800" dirty="0" smtClean="0">
                <a:latin typeface="Comic Sans MS" pitchFamily="66" charset="0"/>
              </a:rPr>
              <a:t>(semi-sup. [</a:t>
            </a:r>
            <a:r>
              <a:rPr lang="en-US" sz="2800" dirty="0" err="1" smtClean="0">
                <a:latin typeface="Comic Sans MS" pitchFamily="66" charset="0"/>
              </a:rPr>
              <a:t>Marcu</a:t>
            </a:r>
            <a:r>
              <a:rPr lang="en-US" sz="2800" dirty="0">
                <a:latin typeface="Comic Sans MS" pitchFamily="66" charset="0"/>
              </a:rPr>
              <a:t>, ’00 and ‘02</a:t>
            </a:r>
            <a:r>
              <a:rPr lang="en-US" sz="2800" dirty="0" smtClean="0">
                <a:latin typeface="Comic Sans MS" pitchFamily="66" charset="0"/>
              </a:rPr>
              <a:t>]) (</a:t>
            </a:r>
            <a:r>
              <a:rPr lang="en-US" sz="2800" dirty="0" smtClean="0">
                <a:latin typeface="+mn-lt"/>
              </a:rPr>
              <a:t>sup. [</a:t>
            </a:r>
            <a:r>
              <a:rPr lang="en-US" sz="2800" dirty="0" err="1" smtClean="0">
                <a:latin typeface="+mn-lt"/>
              </a:rPr>
              <a:t>Duverle</a:t>
            </a:r>
            <a:r>
              <a:rPr lang="en-US" sz="2800" dirty="0" smtClean="0">
                <a:latin typeface="+mn-lt"/>
              </a:rPr>
              <a:t> &amp; </a:t>
            </a:r>
            <a:r>
              <a:rPr lang="en-US" sz="2800" dirty="0" err="1" smtClean="0">
                <a:latin typeface="+mn-lt"/>
              </a:rPr>
              <a:t>Prendinger</a:t>
            </a:r>
            <a:r>
              <a:rPr lang="en-US" sz="2800" dirty="0" smtClean="0">
                <a:latin typeface="+mn-lt"/>
              </a:rPr>
              <a:t>  ‘09</a:t>
            </a:r>
            <a:r>
              <a:rPr lang="en-US" sz="2800" dirty="0" smtClean="0">
                <a:latin typeface="+mn-lt"/>
              </a:rPr>
              <a:t>])…. Our own work</a:t>
            </a:r>
            <a:endParaRPr lang="en-US" sz="28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665639" name="Rectangle 39"/>
          <p:cNvSpPr>
            <a:spLocks noChangeArrowheads="1"/>
          </p:cNvSpPr>
          <p:nvPr/>
        </p:nvSpPr>
        <p:spPr bwMode="auto">
          <a:xfrm>
            <a:off x="228600" y="44196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latin typeface="Comic Sans MS" pitchFamily="66" charset="0"/>
              </a:rPr>
              <a:t>Generation: </a:t>
            </a:r>
            <a:r>
              <a:rPr lang="en-US" sz="2800" dirty="0">
                <a:latin typeface="Comic Sans MS" pitchFamily="66" charset="0"/>
              </a:rPr>
              <a:t>Given a communicative goal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e.g.,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b="1" dirty="0">
                <a:latin typeface="Arial Unicode MS" pitchFamily="34" charset="-128"/>
              </a:rPr>
              <a:t>[convince user to quit smoking]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generate structure </a:t>
            </a:r>
            <a:r>
              <a:rPr lang="en-US" sz="2800" dirty="0" smtClean="0">
                <a:latin typeface="Comic Sans MS" pitchFamily="66" charset="0"/>
              </a:rPr>
              <a:t>[Reiter et al. AIJ ‘03]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3048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Rhetorical (coherence) Relations: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different proposals (typically 20-30 rels)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 i="1">
                <a:latin typeface="Comic Sans MS" pitchFamily="66" charset="0"/>
              </a:rPr>
              <a:t>Elaboration, Contrast, Purpose</a:t>
            </a:r>
            <a:r>
              <a:rPr lang="en-US" sz="2800" b="1">
                <a:latin typeface="Comic Sans MS" pitchFamily="66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8" grpId="0" autoUpdateAnimBg="0"/>
      <p:bldP spid="66563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5698B58-D63C-4D65-827B-9DBC8ABCCA0D}" type="datetime1">
              <a:rPr lang="en-US" smtClean="0"/>
              <a:t>2/25/2013</a:t>
            </a:fld>
            <a:endParaRPr lang="en-US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223F2-8F5E-4B89-942D-2522EB2D068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600200" y="2438400"/>
            <a:ext cx="6934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saw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him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passed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course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I’d like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the red one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latin typeface="Comic Sans MS" pitchFamily="66" charset="0"/>
              </a:rPr>
              <a:t>I disagree with </a:t>
            </a: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what you just said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i="1">
                <a:solidFill>
                  <a:schemeClr val="accent2"/>
                </a:solidFill>
                <a:latin typeface="Comic Sans MS" pitchFamily="66" charset="0"/>
              </a:rPr>
              <a:t>That </a:t>
            </a:r>
            <a:r>
              <a:rPr lang="en-GB" sz="2800" b="1" i="1">
                <a:latin typeface="Comic Sans MS" pitchFamily="66" charset="0"/>
              </a:rPr>
              <a:t>caused the invasion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5368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</a:t>
            </a:r>
            <a:endParaRPr lang="en-US" smtClean="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8382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Language contains many references to entities mentioned in previous sentences </a:t>
            </a:r>
            <a:r>
              <a:rPr lang="en-GB" sz="3200">
                <a:latin typeface="Comic Sans MS" pitchFamily="66" charset="0"/>
              </a:rPr>
              <a:t>(i.e., in the discourse context/model)</a:t>
            </a:r>
            <a:r>
              <a:rPr lang="en-GB" sz="3200" b="1">
                <a:latin typeface="Comic Sans MS" pitchFamily="66" charset="0"/>
              </a:rPr>
              <a:t>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2000" y="4953000"/>
            <a:ext cx="7086600" cy="1676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Two tasks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Anaphora/pronominal resolution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 b="1">
                <a:latin typeface="Comic Sans MS" pitchFamily="66" charset="0"/>
              </a:rPr>
              <a:t>Co-reference resolution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6686C8-9BF0-4A0B-8E74-52020BC7664B}" type="datetime1">
              <a:rPr lang="en-US" smtClean="0"/>
              <a:t>2/25/2013</a:t>
            </a:fld>
            <a:endParaRPr lang="en-US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6D181-1FE8-4A04-B39E-4D007FCDF45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WS: Distributional Methods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3276600"/>
          </a:xfrm>
        </p:spPr>
        <p:txBody>
          <a:bodyPr/>
          <a:lstStyle/>
          <a:p>
            <a:pPr eaLnBrk="1" hangingPunct="1"/>
            <a:r>
              <a:rPr lang="en-US" smtClean="0"/>
              <a:t>Do not have any thesauri for target language</a:t>
            </a:r>
          </a:p>
          <a:p>
            <a:pPr eaLnBrk="1" hangingPunct="1"/>
            <a:r>
              <a:rPr lang="en-US" smtClean="0"/>
              <a:t>If you have thesaurus, still</a:t>
            </a:r>
          </a:p>
          <a:p>
            <a:pPr lvl="1" eaLnBrk="1" hangingPunct="1"/>
            <a:r>
              <a:rPr lang="en-US" smtClean="0"/>
              <a:t>Missing domain-specific (e.g., technical words)</a:t>
            </a:r>
          </a:p>
          <a:p>
            <a:pPr lvl="1" eaLnBrk="1" hangingPunct="1"/>
            <a:r>
              <a:rPr lang="en-US" smtClean="0"/>
              <a:t>Poor hyponym knowledge (for </a:t>
            </a:r>
            <a:r>
              <a:rPr lang="en-US" b="0" smtClean="0"/>
              <a:t>V</a:t>
            </a:r>
            <a:r>
              <a:rPr lang="en-US" smtClean="0"/>
              <a:t>) and nothing for </a:t>
            </a:r>
            <a:r>
              <a:rPr lang="en-US" b="0" smtClean="0"/>
              <a:t>Adj</a:t>
            </a:r>
            <a:r>
              <a:rPr lang="en-US" smtClean="0"/>
              <a:t> and </a:t>
            </a:r>
            <a:r>
              <a:rPr lang="en-US" b="0" smtClean="0"/>
              <a:t>Adv</a:t>
            </a:r>
          </a:p>
          <a:p>
            <a:pPr lvl="1" eaLnBrk="1" hangingPunct="1"/>
            <a:r>
              <a:rPr lang="en-US" smtClean="0"/>
              <a:t>Difficult to compare senses from different hierarchies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381000" y="44958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Solution:</a:t>
            </a:r>
            <a:r>
              <a:rPr lang="en-US" sz="2800" b="1">
                <a:latin typeface="Comic Sans MS" pitchFamily="66" charset="0"/>
              </a:rPr>
              <a:t> extract similarity from corpora</a:t>
            </a:r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381000" y="52578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Basic idea:</a:t>
            </a:r>
            <a:r>
              <a:rPr lang="en-US" sz="2800" b="1">
                <a:latin typeface="Comic Sans MS" pitchFamily="66" charset="0"/>
              </a:rPr>
              <a:t> two words are similar if they appear in similar contexts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/>
      <p:bldP spid="36871" grpId="0"/>
      <p:bldP spid="368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731312-34C2-4E5F-AC53-F2B4106A713F}" type="datetime1">
              <a:rPr lang="en-US" smtClean="0"/>
              <a:t>2/25/2013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99BFB-FB9E-40E9-949E-85C18EB72E8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85800" y="31242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endParaRPr lang="en-GB"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39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Reference Resolution</a:t>
            </a:r>
            <a:endParaRPr lang="en-US" smtClean="0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914400"/>
            <a:ext cx="89916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Terminology 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Referring expression</a:t>
            </a:r>
            <a:r>
              <a:rPr lang="en-GB" sz="2800" b="1">
                <a:latin typeface="Comic Sans MS" pitchFamily="66" charset="0"/>
              </a:rPr>
              <a:t>: NL expression used to perform reference</a:t>
            </a:r>
          </a:p>
          <a:p>
            <a:pPr marL="742950" lvl="1" indent="-285750">
              <a:spcBef>
                <a:spcPct val="2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pitchFamily="66" charset="0"/>
              </a:rPr>
              <a:t>Referent</a:t>
            </a:r>
            <a:r>
              <a:rPr lang="en-GB" sz="2800" b="1">
                <a:latin typeface="Comic Sans MS" pitchFamily="66" charset="0"/>
              </a:rPr>
              <a:t>: “entity” that is referred 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152400" y="2971800"/>
            <a:ext cx="6096000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 b="1">
                <a:latin typeface="Comic Sans MS" pitchFamily="66" charset="0"/>
              </a:rPr>
              <a:t>Types of referring expressions: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Indefinite NP (a, some, …)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Definite NP (the, … 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Pronouns (he, she, her,...)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Demonstratives (this, that,..)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Names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6286500" y="3429000"/>
            <a:ext cx="28575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endParaRPr lang="en-GB" sz="32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Inferrables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Generics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C7F825-12B1-4786-96D5-FF03857625BD}" type="datetime1">
              <a:rPr lang="en-US" smtClean="0"/>
              <a:t>2/25/2013</a:t>
            </a:fld>
            <a:endParaRPr lang="en-US"/>
          </a:p>
        </p:txBody>
      </p:sp>
      <p:sp>
        <p:nvSpPr>
          <p:cNvPr id="174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7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10765-7A74-43C7-8238-A65738C07F2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28600"/>
            <a:ext cx="9372600" cy="4572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z="3600" smtClean="0"/>
              <a:t>Pronominal Resolution: Simple Algorithm</a:t>
            </a:r>
            <a:endParaRPr lang="en-GB" smtClean="0"/>
          </a:p>
        </p:txBody>
      </p:sp>
      <p:sp>
        <p:nvSpPr>
          <p:cNvPr id="17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1981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mtClean="0"/>
              <a:t>Last object mentioned (correct gender/person)</a:t>
            </a:r>
          </a:p>
          <a:p>
            <a:pPr lvl="1" eaLnBrk="1" hangingPunct="1"/>
            <a:r>
              <a:rPr lang="en-GB" sz="2800" b="0" i="1" smtClean="0"/>
              <a:t>John ate an apple. </a:t>
            </a:r>
            <a:r>
              <a:rPr lang="en-GB" sz="2800" b="0" i="1" u="sng" smtClean="0">
                <a:solidFill>
                  <a:schemeClr val="accent2"/>
                </a:solidFill>
              </a:rPr>
              <a:t>He</a:t>
            </a:r>
            <a:r>
              <a:rPr lang="en-GB" sz="2800" b="0" i="1" smtClean="0"/>
              <a:t> was hungry.</a:t>
            </a:r>
            <a:endParaRPr lang="en-GB" sz="2800" b="0" smtClean="0"/>
          </a:p>
          <a:p>
            <a:pPr lvl="2" eaLnBrk="1" hangingPunct="1"/>
            <a:r>
              <a:rPr lang="en-GB" sz="2400" b="0" smtClean="0"/>
              <a:t>He refers to John (“apple” is not a “he”)</a:t>
            </a:r>
          </a:p>
          <a:p>
            <a:pPr lvl="1" eaLnBrk="1" hangingPunct="1"/>
            <a:r>
              <a:rPr lang="en-GB" sz="2800" b="0" smtClean="0"/>
              <a:t>Google is unstoppable. </a:t>
            </a:r>
            <a:r>
              <a:rPr lang="en-GB" sz="2800" b="0" smtClean="0">
                <a:solidFill>
                  <a:schemeClr val="accent2"/>
                </a:solidFill>
              </a:rPr>
              <a:t>They</a:t>
            </a:r>
            <a:r>
              <a:rPr lang="en-GB" sz="2800" b="0" smtClean="0"/>
              <a:t> have increased..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81000" y="27432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Selectional restrictions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John ate an apple in the store</a:t>
            </a:r>
            <a:r>
              <a:rPr lang="en-GB" sz="2800">
                <a:latin typeface="Comic Sans MS" pitchFamily="66" charset="0"/>
              </a:rPr>
              <a:t>.</a:t>
            </a: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delicious.	</a:t>
            </a:r>
            <a:r>
              <a:rPr lang="en-GB" sz="2400">
                <a:latin typeface="Comic Sans MS" pitchFamily="66" charset="0"/>
              </a:rPr>
              <a:t>[stores cannot be delicious]</a:t>
            </a:r>
            <a:endParaRPr lang="en-GB" sz="2400" i="1">
              <a:latin typeface="Comic Sans MS" pitchFamily="66" charset="0"/>
            </a:endParaRPr>
          </a:p>
          <a:p>
            <a:pPr marL="1143000" lvl="2" indent="-228600">
              <a:spcBef>
                <a:spcPct val="20000"/>
              </a:spcBef>
            </a:pPr>
            <a:r>
              <a:rPr lang="en-GB" sz="24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400" i="1">
                <a:latin typeface="Comic Sans MS" pitchFamily="66" charset="0"/>
              </a:rPr>
              <a:t> was quiet.	</a:t>
            </a:r>
            <a:r>
              <a:rPr lang="en-GB" sz="2400">
                <a:latin typeface="Comic Sans MS" pitchFamily="66" charset="0"/>
              </a:rPr>
              <a:t>[apples cannot be quiet]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609600" y="4724400"/>
            <a:ext cx="8534400" cy="213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Binding Theory constraints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herself</a:t>
            </a:r>
            <a:r>
              <a:rPr lang="en-GB" sz="2800" i="1">
                <a:latin typeface="Comic Sans MS" pitchFamily="66" charset="0"/>
              </a:rPr>
              <a:t> a new Ferrari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>
                <a:latin typeface="Comic Sans MS" pitchFamily="66" charset="0"/>
              </a:rPr>
              <a:t>Mary bought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her</a:t>
            </a:r>
            <a:r>
              <a:rPr lang="en-GB" sz="2800" i="1">
                <a:latin typeface="Comic Sans MS" pitchFamily="66" charset="0"/>
              </a:rPr>
              <a:t> a new Ferrari</a:t>
            </a: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8" grpId="0" autoUpdateAnimBg="0"/>
      <p:bldP spid="64308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98281DE-F869-477E-B2BA-FCBD6706CA0C}" type="datetime1">
              <a:rPr lang="en-US" smtClean="0"/>
              <a:t>2/25/2013</a:t>
            </a:fld>
            <a:endParaRPr lang="en-US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49E5-7DA4-40B0-B206-F47CCA90DAF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33400" y="1295400"/>
            <a:ext cx="77724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Some pronouns don’t refer to anything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u="sng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rained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must check if verb has a dummy subject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381000" y="304800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Additional Complications</a:t>
            </a:r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381000" y="3429000"/>
            <a:ext cx="87630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 dirty="0">
                <a:latin typeface="Comic Sans MS" pitchFamily="66" charset="0"/>
              </a:rPr>
              <a:t>Evaluate “last object” mentioned using parse tree, not literal text position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i="1" dirty="0">
                <a:latin typeface="Comic Sans MS" pitchFamily="66" charset="0"/>
              </a:rPr>
              <a:t>I went to the </a:t>
            </a:r>
            <a:r>
              <a:rPr lang="en-GB" sz="2800" i="1" dirty="0" smtClean="0">
                <a:latin typeface="Comic Sans MS" pitchFamily="66" charset="0"/>
              </a:rPr>
              <a:t>GAP, </a:t>
            </a:r>
            <a:r>
              <a:rPr lang="en-GB" sz="2800" i="1" dirty="0">
                <a:latin typeface="Comic Sans MS" pitchFamily="66" charset="0"/>
              </a:rPr>
              <a:t>which is opposite to </a:t>
            </a:r>
            <a:r>
              <a:rPr lang="en-GB" sz="2800" i="1" dirty="0" smtClean="0">
                <a:latin typeface="Comic Sans MS" pitchFamily="66" charset="0"/>
              </a:rPr>
              <a:t>BR,</a:t>
            </a:r>
            <a:endParaRPr lang="en-GB" sz="2800" i="1" dirty="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800" u="sng" dirty="0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dirty="0">
                <a:latin typeface="Comic Sans MS" pitchFamily="66" charset="0"/>
              </a:rPr>
              <a:t> is a big store.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4572000" y="5105400"/>
            <a:ext cx="3276600" cy="6096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	</a:t>
            </a:r>
            <a:r>
              <a:rPr lang="en-GB" sz="2800">
                <a:latin typeface="Comic Sans MS" pitchFamily="66" charset="0"/>
              </a:rPr>
              <a:t>[GAP, not BP]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8" grpId="0" autoUpdateAnimBg="0"/>
      <p:bldP spid="650249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7E35D8-21C7-464A-BADC-87BC9BA3C309}" type="datetime1">
              <a:rPr lang="en-US" smtClean="0"/>
              <a:t>2/25/2013</a:t>
            </a:fld>
            <a:endParaRPr lang="en-US"/>
          </a:p>
        </p:txBody>
      </p:sp>
      <p:sp>
        <p:nvSpPr>
          <p:cNvPr id="194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94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66958E-A7E3-4C23-BE2A-23DF1D3A48B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mtClean="0"/>
              <a:t>Focus</a:t>
            </a:r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1981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John is a good student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goes to all his tutorials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smtClean="0"/>
              <a:t>He helped Sam with CS4001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0" i="1" u="sng" smtClean="0">
                <a:solidFill>
                  <a:schemeClr val="accent2"/>
                </a:solidFill>
              </a:rPr>
              <a:t>He</a:t>
            </a:r>
            <a:r>
              <a:rPr lang="en-GB" b="0" i="1" smtClean="0"/>
              <a:t> wants to do a project for Prof. Gray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2286000" y="3124200"/>
            <a:ext cx="5029200" cy="762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GB" sz="2800" u="sng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>
                <a:latin typeface="Comic Sans MS" pitchFamily="66" charset="0"/>
              </a:rPr>
              <a:t> refers to John (not Sam)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AC62A7-5A26-40D1-8F07-B304D0CF4BB0}" type="datetime1">
              <a:rPr lang="en-US" smtClean="0"/>
              <a:t>2/25/2013</a:t>
            </a:fld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8099E-610F-4541-B509-A165FF4445B9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0"/>
            <a:ext cx="8382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GB" sz="4000">
                <a:solidFill>
                  <a:schemeClr val="accent2"/>
                </a:solidFill>
                <a:latin typeface="Comic Sans MS" pitchFamily="66" charset="0"/>
              </a:rPr>
              <a:t>Supervised Pronominal Resolution</a:t>
            </a: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0" y="685800"/>
            <a:ext cx="9144000" cy="1600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3200">
                <a:latin typeface="Comic Sans MS" pitchFamily="66" charset="0"/>
              </a:rPr>
              <a:t>Corpus annotated with co-reference relations </a:t>
            </a:r>
            <a:r>
              <a:rPr lang="en-GB" sz="2800">
                <a:latin typeface="Comic Sans MS" pitchFamily="66" charset="0"/>
              </a:rPr>
              <a:t>(all antecedents of each pronoun are marked)</a:t>
            </a:r>
          </a:p>
        </p:txBody>
      </p:sp>
      <p:sp>
        <p:nvSpPr>
          <p:cNvPr id="652300" name="Rectangle 12"/>
          <p:cNvSpPr>
            <a:spLocks noChangeArrowheads="1"/>
          </p:cNvSpPr>
          <p:nvPr/>
        </p:nvSpPr>
        <p:spPr bwMode="auto">
          <a:xfrm>
            <a:off x="228600" y="1752600"/>
            <a:ext cx="81534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>
                <a:latin typeface="Comic Sans MS" pitchFamily="66" charset="0"/>
              </a:rPr>
              <a:t>What features ?</a:t>
            </a:r>
          </a:p>
        </p:txBody>
      </p:sp>
      <p:pic>
        <p:nvPicPr>
          <p:cNvPr id="6523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13188"/>
            <a:ext cx="8305800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2302" name="Rectangle 14"/>
          <p:cNvSpPr>
            <a:spLocks noChangeArrowheads="1"/>
          </p:cNvSpPr>
          <p:nvPr/>
        </p:nvSpPr>
        <p:spPr bwMode="auto">
          <a:xfrm>
            <a:off x="0" y="2438400"/>
            <a:ext cx="9144000" cy="685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1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John</a:t>
            </a:r>
            <a:r>
              <a:rPr lang="en-GB" sz="2800" i="1">
                <a:latin typeface="Comic Sans MS" pitchFamily="66" charset="0"/>
              </a:rPr>
              <a:t> saw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a nice Ferrari</a:t>
            </a:r>
            <a:r>
              <a:rPr lang="en-GB" sz="2800" i="1">
                <a:latin typeface="Comic Sans MS" pitchFamily="66" charset="0"/>
              </a:rPr>
              <a:t> in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 parking lot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2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He</a:t>
            </a:r>
            <a:r>
              <a:rPr lang="en-GB" sz="2800" i="1">
                <a:latin typeface="Comic Sans MS" pitchFamily="66" charset="0"/>
              </a:rPr>
              <a:t> showed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it</a:t>
            </a:r>
            <a:r>
              <a:rPr lang="en-GB" sz="2800" i="1">
                <a:latin typeface="Comic Sans MS" pitchFamily="66" charset="0"/>
              </a:rPr>
              <a:t> to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Bob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(U</a:t>
            </a:r>
            <a:r>
              <a:rPr lang="en-GB" sz="2800" i="1" baseline="-25000">
                <a:latin typeface="Comic Sans MS" pitchFamily="66" charset="0"/>
              </a:rPr>
              <a:t>3</a:t>
            </a:r>
            <a:r>
              <a:rPr lang="en-GB" sz="2800" i="1">
                <a:latin typeface="Comic Sans MS" pitchFamily="66" charset="0"/>
              </a:rPr>
              <a:t>) </a:t>
            </a:r>
            <a:r>
              <a:rPr lang="en-GB" sz="3200" b="1" i="1">
                <a:latin typeface="Comic Sans MS" pitchFamily="66" charset="0"/>
              </a:rPr>
              <a:t>He</a:t>
            </a:r>
            <a:r>
              <a:rPr lang="en-GB" sz="2800" b="1" i="1">
                <a:latin typeface="Comic Sans MS" pitchFamily="66" charset="0"/>
              </a:rPr>
              <a:t> </a:t>
            </a:r>
            <a:r>
              <a:rPr lang="en-GB" sz="2800" i="1">
                <a:latin typeface="Comic Sans MS" pitchFamily="66" charset="0"/>
              </a:rPr>
              <a:t>bought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0" grpId="0" animBg="1" autoUpdateAnimBg="0"/>
      <p:bldP spid="652302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8D4EBB-622E-4287-86B1-7DEBFF0CE72F}" type="datetime1">
              <a:rPr lang="en-US" smtClean="0"/>
              <a:t>2/25/2013</a:t>
            </a:fld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945D9-5063-4957-A92D-2FB7F432BA7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n-GB" smtClean="0"/>
              <a:t>Need World Knowledge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3276600"/>
          </a:xfrm>
          <a:noFill/>
        </p:spPr>
        <p:txBody>
          <a:bodyPr lIns="90488" tIns="44450" rIns="90488" bIns="44450"/>
          <a:lstStyle/>
          <a:p>
            <a:pPr lvl="1" eaLnBrk="1" hangingPunct="1"/>
            <a:r>
              <a:rPr lang="en-GB" sz="2800" b="0" i="1" smtClean="0"/>
              <a:t>The police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/>
              <a:t> feared violence.</a:t>
            </a:r>
          </a:p>
          <a:p>
            <a:pPr lvl="1" algn="ctr" eaLnBrk="1" hangingPunct="1">
              <a:buFontTx/>
              <a:buNone/>
            </a:pPr>
            <a:r>
              <a:rPr lang="en-GB" sz="2800" b="0" i="1" smtClean="0"/>
              <a:t>vs</a:t>
            </a:r>
          </a:p>
          <a:p>
            <a:pPr lvl="1" eaLnBrk="1" hangingPunct="1"/>
            <a:r>
              <a:rPr lang="en-GB" sz="2800" b="0" i="1" smtClean="0"/>
              <a:t>The police  prohibited the fascists from demonstrating because </a:t>
            </a:r>
            <a:r>
              <a:rPr lang="en-GB" sz="2800" b="0" i="1" u="sng" smtClean="0">
                <a:solidFill>
                  <a:schemeClr val="accent2"/>
                </a:solidFill>
              </a:rPr>
              <a:t>they</a:t>
            </a:r>
            <a:r>
              <a:rPr lang="en-GB" sz="2800" b="0" i="1" smtClean="0">
                <a:solidFill>
                  <a:schemeClr val="accent2"/>
                </a:solidFill>
              </a:rPr>
              <a:t> </a:t>
            </a:r>
            <a:r>
              <a:rPr lang="en-GB" sz="2800" b="0" i="1" smtClean="0"/>
              <a:t>advocated violence.</a:t>
            </a:r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2667000" y="3962400"/>
            <a:ext cx="5105400" cy="533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</a:pPr>
            <a:r>
              <a:rPr lang="en-GB" sz="2800" b="1">
                <a:latin typeface="Comic Sans MS" pitchFamily="66" charset="0"/>
              </a:rPr>
              <a:t>Exactly the same syntax!</a:t>
            </a:r>
            <a:r>
              <a:rPr lang="en-GB" sz="2400" b="1">
                <a:latin typeface="Comic Sans MS" pitchFamily="66" charset="0"/>
              </a:rPr>
              <a:t> </a:t>
            </a:r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304800" y="4648200"/>
            <a:ext cx="8305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800" b="1">
                <a:latin typeface="Comic Sans MS" pitchFamily="66" charset="0"/>
              </a:rPr>
              <a:t>Not possible to resolve </a:t>
            </a:r>
            <a:r>
              <a:rPr lang="en-GB" sz="2800" i="1">
                <a:solidFill>
                  <a:schemeClr val="accent2"/>
                </a:solidFill>
                <a:latin typeface="Comic Sans MS" pitchFamily="66" charset="0"/>
              </a:rPr>
              <a:t>they</a:t>
            </a:r>
            <a:r>
              <a:rPr lang="en-GB" sz="2800" b="1">
                <a:latin typeface="Comic Sans MS" pitchFamily="66" charset="0"/>
              </a:rPr>
              <a:t> without detailed representation of world knowledge about </a:t>
            </a:r>
            <a:r>
              <a:rPr lang="en-GB" sz="2800" b="1" i="1">
                <a:latin typeface="Comic Sans MS" pitchFamily="66" charset="0"/>
              </a:rPr>
              <a:t>feared violence</a:t>
            </a:r>
            <a:r>
              <a:rPr lang="en-GB" sz="2800" b="1">
                <a:latin typeface="Comic Sans MS" pitchFamily="66" charset="0"/>
              </a:rPr>
              <a:t> vs. </a:t>
            </a:r>
            <a:r>
              <a:rPr lang="en-GB" sz="2800" b="1" i="1">
                <a:latin typeface="Comic Sans MS" pitchFamily="66" charset="0"/>
              </a:rPr>
              <a:t>advocated violence</a:t>
            </a:r>
            <a:r>
              <a:rPr lang="en-GB" sz="2800" b="1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A6E4606-051C-49F0-ADBE-E87575B5CD8E}" type="datetime1">
              <a:rPr lang="en-US" smtClean="0"/>
              <a:t>2/25/2013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F0C48D-5428-4025-AAC3-0E7E0056ADE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Coreference resolution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572000"/>
          </a:xfrm>
        </p:spPr>
        <p:txBody>
          <a:bodyPr/>
          <a:lstStyle/>
          <a:p>
            <a:pPr eaLnBrk="1" hangingPunct="1"/>
            <a:r>
              <a:rPr lang="en-US" smtClean="0"/>
              <a:t>Decide whether any pair of NPs co-refer</a:t>
            </a:r>
          </a:p>
          <a:p>
            <a:pPr eaLnBrk="1" hangingPunct="1"/>
            <a:r>
              <a:rPr lang="en-US" smtClean="0"/>
              <a:t>Binary classifier again</a:t>
            </a:r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1447800" y="2438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715000" y="2590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NP</a:t>
            </a:r>
            <a:r>
              <a:rPr lang="en-US" sz="2000" baseline="-25000"/>
              <a:t>j</a:t>
            </a:r>
            <a:endParaRPr lang="en-US" sz="2000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 flipH="1">
            <a:off x="3581400" y="2667000"/>
            <a:ext cx="18288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609600" y="31242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What features?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Same as for anaphora +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specific ones to deal with definite and names. E.g.,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Edit distance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Alias (based on type – e.g., for PERSON: Dr. or Chairman can be removed)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>
                <a:latin typeface="Comic Sans MS" pitchFamily="66" charset="0"/>
              </a:rPr>
              <a:t>Appositive (“Mary, the new CEO, ….”</a:t>
            </a:r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6477000" y="2514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anaphor</a:t>
            </a:r>
          </a:p>
        </p:txBody>
      </p:sp>
      <p:sp>
        <p:nvSpPr>
          <p:cNvPr id="37900" name="Text Box 9"/>
          <p:cNvSpPr txBox="1">
            <a:spLocks noChangeArrowheads="1"/>
          </p:cNvSpPr>
          <p:nvPr/>
        </p:nvSpPr>
        <p:spPr bwMode="auto">
          <a:xfrm>
            <a:off x="3657600" y="2743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antecedents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BB0B313-2B80-4935-9F6D-3C81C4BDA5D6}" type="datetime1">
              <a:rPr lang="en-US" smtClean="0"/>
              <a:t>2/25/2013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8BEBBD-3410-4364-8FD4-3C2D9CB46B1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Next </a:t>
            </a:r>
            <a:r>
              <a:rPr lang="en-US" dirty="0" smtClean="0">
                <a:solidFill>
                  <a:schemeClr val="accent2"/>
                </a:solidFill>
              </a:rPr>
              <a:t>two classes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Thur</a:t>
            </a:r>
            <a:r>
              <a:rPr lang="en-US" dirty="0" smtClean="0">
                <a:solidFill>
                  <a:schemeClr val="accent2"/>
                </a:solidFill>
              </a:rPr>
              <a:t> Feb. 28, Tue March 5)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r>
              <a:rPr lang="en-US" b="1" dirty="0" smtClean="0"/>
              <a:t>Project proposal </a:t>
            </a:r>
            <a:r>
              <a:rPr lang="en-US" sz="2400" dirty="0" smtClean="0"/>
              <a:t>(</a:t>
            </a:r>
            <a:r>
              <a:rPr lang="en-US" sz="2400" dirty="0" smtClean="0"/>
              <a:t>bring your write-up to class)</a:t>
            </a:r>
          </a:p>
          <a:p>
            <a:endParaRPr lang="en-US" sz="2400" dirty="0" smtClean="0"/>
          </a:p>
          <a:p>
            <a:r>
              <a:rPr lang="en-US" b="1" dirty="0" smtClean="0"/>
              <a:t>Project proposal Presentation</a:t>
            </a:r>
          </a:p>
          <a:p>
            <a:pPr lvl="1"/>
            <a:r>
              <a:rPr lang="en-US" dirty="0" smtClean="0"/>
              <a:t>Approx 6</a:t>
            </a:r>
            <a:r>
              <a:rPr lang="en-US" dirty="0" smtClean="0"/>
              <a:t> </a:t>
            </a:r>
            <a:r>
              <a:rPr lang="en-US" dirty="0" smtClean="0"/>
              <a:t>min presentation + 2 min for </a:t>
            </a:r>
            <a:r>
              <a:rPr lang="en-US" dirty="0" smtClean="0"/>
              <a:t>questions (double if you are in a group)</a:t>
            </a:r>
            <a:endParaRPr lang="en-US" dirty="0" smtClean="0"/>
          </a:p>
          <a:p>
            <a:pPr lvl="1"/>
            <a:r>
              <a:rPr lang="en-US" dirty="0" smtClean="0"/>
              <a:t>For content, follow instructions at course project web page</a:t>
            </a:r>
          </a:p>
          <a:p>
            <a:pPr lvl="1"/>
            <a:r>
              <a:rPr lang="en-US" dirty="0" smtClean="0"/>
              <a:t>Bring 1 handout </a:t>
            </a:r>
            <a:r>
              <a:rPr lang="en-US" dirty="0" smtClean="0"/>
              <a:t>to class (copy </a:t>
            </a:r>
            <a:r>
              <a:rPr lang="en-US" dirty="0" smtClean="0"/>
              <a:t>of your slides)</a:t>
            </a:r>
          </a:p>
          <a:p>
            <a:pPr lvl="1"/>
            <a:r>
              <a:rPr lang="en-US" dirty="0" smtClean="0"/>
              <a:t>Please send me your presentation by </a:t>
            </a:r>
            <a:r>
              <a:rPr lang="en-US" dirty="0" smtClean="0"/>
              <a:t>@</a:t>
            </a:r>
            <a:r>
              <a:rPr lang="en-US" dirty="0" smtClean="0"/>
              <a:t>8:30</a:t>
            </a:r>
            <a:r>
              <a:rPr lang="en-US" dirty="0" smtClean="0"/>
              <a:t>am </a:t>
            </a:r>
            <a:r>
              <a:rPr lang="en-US" dirty="0" smtClean="0"/>
              <a:t>(so that I can have all the presentations on my laptop)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9A7BAC-5872-4D2C-B16F-52CA99CC2E22}" type="datetime1">
              <a:rPr lang="en-US" smtClean="0"/>
              <a:t>2/25/2013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9ADBCF-9DE6-4880-AE50-881AE764F6B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br>
              <a:rPr lang="en-US" smtClean="0"/>
            </a:br>
            <a:r>
              <a:rPr lang="en-US" sz="2800" smtClean="0"/>
              <a:t>(including probabilistic formalisms)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4114800"/>
            <a:ext cx="3429000" cy="1524000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/>
            <a:r>
              <a:rPr lang="en-US" sz="2000" i="1" smtClean="0">
                <a:solidFill>
                  <a:schemeClr val="accent2"/>
                </a:solidFill>
              </a:rPr>
              <a:t>Thesaurus &amp; corpus based methods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5562600" y="3124200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5715000" y="1828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38921" name="Line 6"/>
          <p:cNvSpPr>
            <a:spLocks noChangeShapeType="1"/>
          </p:cNvSpPr>
          <p:nvPr/>
        </p:nvSpPr>
        <p:spPr bwMode="auto">
          <a:xfrm flipH="1" flipV="1">
            <a:off x="4114800" y="2286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2133600" y="1981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38923" name="Rectangle 8"/>
          <p:cNvSpPr>
            <a:spLocks noChangeArrowheads="1"/>
          </p:cNvSpPr>
          <p:nvPr/>
        </p:nvSpPr>
        <p:spPr bwMode="auto">
          <a:xfrm>
            <a:off x="2286000" y="2895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38924" name="Rectangle 9"/>
          <p:cNvSpPr>
            <a:spLocks noChangeArrowheads="1"/>
          </p:cNvSpPr>
          <p:nvPr/>
        </p:nvSpPr>
        <p:spPr bwMode="auto">
          <a:xfrm>
            <a:off x="2133600" y="4648200"/>
            <a:ext cx="2209800" cy="1295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38925" name="Rectangle 10"/>
          <p:cNvSpPr>
            <a:spLocks noChangeArrowheads="1"/>
          </p:cNvSpPr>
          <p:nvPr/>
        </p:nvSpPr>
        <p:spPr bwMode="auto">
          <a:xfrm>
            <a:off x="2133600" y="3733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38926" name="Line 11"/>
          <p:cNvSpPr>
            <a:spLocks noChangeShapeType="1"/>
          </p:cNvSpPr>
          <p:nvPr/>
        </p:nvSpPr>
        <p:spPr bwMode="auto">
          <a:xfrm flipH="1" flipV="1">
            <a:off x="3581400" y="3124200"/>
            <a:ext cx="1981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Line 12"/>
          <p:cNvSpPr>
            <a:spLocks noChangeShapeType="1"/>
          </p:cNvSpPr>
          <p:nvPr/>
        </p:nvSpPr>
        <p:spPr bwMode="auto">
          <a:xfrm flipH="1" flipV="1">
            <a:off x="3810000" y="4114800"/>
            <a:ext cx="1981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3"/>
          <p:cNvSpPr>
            <a:spLocks noChangeShapeType="1"/>
          </p:cNvSpPr>
          <p:nvPr/>
        </p:nvSpPr>
        <p:spPr bwMode="auto">
          <a:xfrm flipH="1">
            <a:off x="4343400" y="48006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4"/>
          <p:cNvSpPr>
            <a:spLocks noChangeShapeType="1"/>
          </p:cNvSpPr>
          <p:nvPr/>
        </p:nvSpPr>
        <p:spPr bwMode="auto">
          <a:xfrm flipH="1">
            <a:off x="3810000" y="2362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5"/>
          <p:cNvSpPr>
            <a:spLocks noChangeShapeType="1"/>
          </p:cNvSpPr>
          <p:nvPr/>
        </p:nvSpPr>
        <p:spPr bwMode="auto">
          <a:xfrm flipH="1">
            <a:off x="4343400" y="23622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16"/>
          <p:cNvSpPr>
            <a:spLocks noChangeShapeType="1"/>
          </p:cNvSpPr>
          <p:nvPr/>
        </p:nvSpPr>
        <p:spPr bwMode="auto">
          <a:xfrm flipH="1">
            <a:off x="3810000" y="3657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17"/>
          <p:cNvSpPr>
            <a:spLocks noChangeShapeType="1"/>
          </p:cNvSpPr>
          <p:nvPr/>
        </p:nvSpPr>
        <p:spPr bwMode="auto">
          <a:xfrm flipH="1">
            <a:off x="4267200" y="38100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5791200" y="5791200"/>
            <a:ext cx="3352800" cy="10668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i="1">
                <a:solidFill>
                  <a:schemeClr val="accent2"/>
                </a:solidFill>
                <a:latin typeface="Comic Sans MS" pitchFamily="66" charset="0"/>
              </a:rPr>
              <a:t>(MDPs  Markov Decision Processes)</a:t>
            </a:r>
            <a:r>
              <a:rPr lang="en-US" sz="20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38934" name="Line 19"/>
          <p:cNvSpPr>
            <a:spLocks noChangeShapeType="1"/>
          </p:cNvSpPr>
          <p:nvPr/>
        </p:nvSpPr>
        <p:spPr bwMode="auto">
          <a:xfrm flipH="1" flipV="1">
            <a:off x="4343400" y="5562600"/>
            <a:ext cx="1371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0"/>
          <p:cNvSpPr>
            <a:spLocks noChangeShapeType="1"/>
          </p:cNvSpPr>
          <p:nvPr/>
        </p:nvSpPr>
        <p:spPr bwMode="auto">
          <a:xfrm flipH="1">
            <a:off x="3657600" y="23622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Rectangle 21"/>
          <p:cNvSpPr>
            <a:spLocks noChangeArrowheads="1"/>
          </p:cNvSpPr>
          <p:nvPr/>
        </p:nvSpPr>
        <p:spPr bwMode="auto">
          <a:xfrm>
            <a:off x="1143000" y="1066800"/>
            <a:ext cx="68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Understanding </a:t>
            </a:r>
          </a:p>
        </p:txBody>
      </p:sp>
      <p:sp>
        <p:nvSpPr>
          <p:cNvPr id="509974" name="Rectangle 22"/>
          <p:cNvSpPr>
            <a:spLocks noChangeArrowheads="1"/>
          </p:cNvSpPr>
          <p:nvPr/>
        </p:nvSpPr>
        <p:spPr bwMode="auto">
          <a:xfrm>
            <a:off x="228600" y="1219200"/>
            <a:ext cx="685800" cy="4876800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 Generation</a:t>
            </a:r>
          </a:p>
        </p:txBody>
      </p:sp>
      <p:sp>
        <p:nvSpPr>
          <p:cNvPr id="38938" name="Line 23"/>
          <p:cNvSpPr>
            <a:spLocks noChangeShapeType="1"/>
          </p:cNvSpPr>
          <p:nvPr/>
        </p:nvSpPr>
        <p:spPr bwMode="auto">
          <a:xfrm>
            <a:off x="457200" y="12954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4"/>
          <p:cNvSpPr>
            <a:spLocks noChangeShapeType="1"/>
          </p:cNvSpPr>
          <p:nvPr/>
        </p:nvSpPr>
        <p:spPr bwMode="auto">
          <a:xfrm>
            <a:off x="1447800" y="1524000"/>
            <a:ext cx="0" cy="4724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7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56DC7E-9371-4FB4-ABE3-2815CAD354A2}" type="datetime1">
              <a:rPr lang="en-US" smtClean="0"/>
              <a:t>2/25/2013</a:t>
            </a:fld>
            <a:endParaRPr 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44E936-FC47-48DB-8E1F-7161056E7D29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361772-1B94-4B63-AE1E-FB0637AA30BC}" type="datetime1">
              <a:rPr lang="en-US" smtClean="0"/>
              <a:t>2/25/2013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AD6228-D316-4888-9201-6EE433BFDD4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(1)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001000" cy="838200"/>
          </a:xfrm>
        </p:spPr>
        <p:txBody>
          <a:bodyPr/>
          <a:lstStyle/>
          <a:p>
            <a:pPr eaLnBrk="1" hangingPunct="1"/>
            <a:r>
              <a:rPr lang="en-US" smtClean="0"/>
              <a:t>Context: feature vector</a:t>
            </a: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381000" y="4191000"/>
            <a:ext cx="876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Example: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f</a:t>
            </a:r>
            <a:r>
              <a:rPr lang="en-US" sz="2400" baseline="-250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how many times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w</a:t>
            </a:r>
            <a:r>
              <a:rPr lang="en-US" sz="2400" baseline="-25000">
                <a:solidFill>
                  <a:schemeClr val="accent2"/>
                </a:solidFill>
                <a:latin typeface="Comic Sans MS" pitchFamily="66" charset="0"/>
              </a:rPr>
              <a:t>i</a:t>
            </a:r>
            <a:r>
              <a:rPr lang="en-US" sz="2400" b="1">
                <a:latin typeface="Comic Sans MS" pitchFamily="66" charset="0"/>
              </a:rPr>
              <a:t> appeared in the neighborhood of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w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6019800" y="1447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Stop list</a:t>
            </a:r>
            <a:endParaRPr lang="en-US" sz="2800" b="1">
              <a:latin typeface="Comic Sans MS" pitchFamily="66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438400"/>
          <a:ext cx="2909888" cy="836613"/>
        </p:xfrm>
        <a:graphic>
          <a:graphicData uri="http://schemas.openxmlformats.org/presentationml/2006/ole">
            <p:oleObj spid="_x0000_s113666" name="Equation" r:id="rId4" imgW="110484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62810A-44E6-4F7F-828D-1E4BDFDE75E8}" type="datetime1">
              <a:rPr lang="en-US" smtClean="0"/>
              <a:t>2/25/2013</a:t>
            </a:fld>
            <a:endParaRPr lang="en-US"/>
          </a:p>
        </p:txBody>
      </p:sp>
      <p:sp>
        <p:nvSpPr>
          <p:cNvPr id="4096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09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6872C-55B1-4560-9592-3E1B0701336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27/10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458200" cy="4648200"/>
          </a:xfrm>
        </p:spPr>
        <p:txBody>
          <a:bodyPr/>
          <a:lstStyle/>
          <a:p>
            <a:pPr eaLnBrk="1" hangingPunct="1"/>
            <a:r>
              <a:rPr lang="en-US" sz="3600" smtClean="0"/>
              <a:t>Brief Intro Pragmatics</a:t>
            </a:r>
          </a:p>
          <a:p>
            <a:pPr eaLnBrk="1" hangingPunct="1"/>
            <a:r>
              <a:rPr lang="en-US" sz="3600" smtClean="0"/>
              <a:t>Discourse</a:t>
            </a:r>
          </a:p>
          <a:p>
            <a:pPr lvl="1" eaLnBrk="1" hangingPunct="1"/>
            <a:r>
              <a:rPr lang="en-US" sz="3200" smtClean="0"/>
              <a:t>Monologue</a:t>
            </a:r>
          </a:p>
          <a:p>
            <a:pPr lvl="1" eaLnBrk="1" hangingPunct="1"/>
            <a:r>
              <a:rPr lang="en-US" sz="3200" smtClean="0">
                <a:solidFill>
                  <a:schemeClr val="accent2"/>
                </a:solidFill>
              </a:rPr>
              <a:t>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4069840-CF6D-42B9-A6C0-EDEEA857546E}" type="datetime1">
              <a:rPr lang="en-US" smtClean="0"/>
              <a:t>2/25/2013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735B7-9BE1-4367-A27C-2694B0D4C9D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Discourse: Dialog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Most fundamental form of language use</a:t>
            </a:r>
          </a:p>
          <a:p>
            <a:pPr eaLnBrk="1" hangingPunct="1"/>
            <a:r>
              <a:rPr lang="en-US" smtClean="0"/>
              <a:t>First kind we learn as children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09600" y="24384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Dialog can be seen as a sequence of communicative actions of different kinds (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dialog acts</a:t>
            </a:r>
            <a:r>
              <a:rPr lang="en-US" sz="2800" b="1">
                <a:latin typeface="Comic Sans MS" pitchFamily="66" charset="0"/>
              </a:rPr>
              <a:t>) - (DAMSL 1997; ~20)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3886200"/>
            <a:ext cx="9296400" cy="2438400"/>
            <a:chOff x="0" y="2448"/>
            <a:chExt cx="5856" cy="1536"/>
          </a:xfrm>
        </p:grpSpPr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192" y="2448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Example:</a:t>
              </a:r>
            </a:p>
          </p:txBody>
        </p:sp>
        <p:sp>
          <p:nvSpPr>
            <p:cNvPr id="41994" name="Rectangle 6"/>
            <p:cNvSpPr>
              <a:spLocks noChangeArrowheads="1"/>
            </p:cNvSpPr>
            <p:nvPr/>
          </p:nvSpPr>
          <p:spPr bwMode="auto">
            <a:xfrm>
              <a:off x="0" y="2736"/>
              <a:ext cx="508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(i)  A: So can you please come over here again right now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(ii)  B: Well, I have to go to Edinburgh today sir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(iii) A: Hmm. How about this Thursday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>
                  <a:latin typeface="Comic Sans MS" pitchFamily="66" charset="0"/>
                </a:rPr>
                <a:t>(vi) B: OK</a:t>
              </a:r>
            </a:p>
          </p:txBody>
        </p:sp>
        <p:sp>
          <p:nvSpPr>
            <p:cNvPr id="41995" name="Rectangle 7"/>
            <p:cNvSpPr>
              <a:spLocks noChangeArrowheads="1"/>
            </p:cNvSpPr>
            <p:nvPr/>
          </p:nvSpPr>
          <p:spPr bwMode="auto">
            <a:xfrm>
              <a:off x="3120" y="2592"/>
              <a:ext cx="22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ACTION-DIRECTIVE</a:t>
              </a:r>
            </a:p>
          </p:txBody>
        </p:sp>
        <p:sp>
          <p:nvSpPr>
            <p:cNvPr id="41996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15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REJECT-PART</a:t>
              </a:r>
            </a:p>
          </p:txBody>
        </p:sp>
        <p:sp>
          <p:nvSpPr>
            <p:cNvPr id="41997" name="Rectangle 9"/>
            <p:cNvSpPr>
              <a:spLocks noChangeArrowheads="1"/>
            </p:cNvSpPr>
            <p:nvPr/>
          </p:nvSpPr>
          <p:spPr bwMode="auto">
            <a:xfrm>
              <a:off x="1392" y="3648"/>
              <a:ext cx="9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ACCEPT</a:t>
              </a:r>
            </a:p>
          </p:txBody>
        </p:sp>
        <p:sp>
          <p:nvSpPr>
            <p:cNvPr id="41998" name="Rectangle 10"/>
            <p:cNvSpPr>
              <a:spLocks noChangeArrowheads="1"/>
            </p:cNvSpPr>
            <p:nvPr/>
          </p:nvSpPr>
          <p:spPr bwMode="auto">
            <a:xfrm>
              <a:off x="3600" y="3408"/>
              <a:ext cx="216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ACTION- DIRECTIVE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1362F9-CB6D-4EDE-A982-4A5B43746361}" type="datetime1">
              <a:rPr lang="en-US" smtClean="0"/>
              <a:t>2/25/2013</a:t>
            </a:fld>
            <a:endParaRPr lang="en-US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AE8A-17C9-4D76-8BA5-79ECCCF3AC5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Dialog: two key tasks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(1) Dialog act interpretation: </a:t>
            </a:r>
            <a:r>
              <a:rPr lang="en-US" sz="3200" b="0" smtClean="0"/>
              <a:t>identify the user dialog act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33400" y="3810000"/>
            <a:ext cx="7924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(2) Dialog management: (1) &amp; </a:t>
            </a:r>
            <a:r>
              <a:rPr lang="en-US" sz="3200">
                <a:latin typeface="Comic Sans MS" pitchFamily="66" charset="0"/>
              </a:rPr>
              <a:t>decide what to say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3EBBB4C-76F1-4C09-B85E-FA935860AC6F}" type="datetime1">
              <a:rPr lang="en-US" smtClean="0"/>
              <a:t>2/25/2013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A6EC1C-D3CF-4666-8E46-5B741B3BBA0B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Act Interpretation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What dialog act a given utterance is?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0" y="3352800"/>
            <a:ext cx="8534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</a:pPr>
            <a:r>
              <a:rPr lang="en-GB" sz="2800" i="1">
                <a:latin typeface="Comic Sans MS" pitchFamily="66" charset="0"/>
              </a:rPr>
              <a:t>E.g., I’m having problems with the homework</a:t>
            </a:r>
            <a:endParaRPr lang="en-GB" sz="2800" b="1" i="1">
              <a:latin typeface="Comic Sans MS" pitchFamily="66" charset="0"/>
            </a:endParaRPr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304800" y="2362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Surface form is not sufficient!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381000" y="3962400"/>
            <a:ext cx="85344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Statement</a:t>
            </a:r>
            <a:r>
              <a:rPr lang="en-GB" sz="2400" b="1">
                <a:latin typeface="Comic Sans MS" pitchFamily="66" charset="0"/>
              </a:rPr>
              <a:t> - prof. should make a note of this, perhaps make homework easier next year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Directive</a:t>
            </a:r>
            <a:r>
              <a:rPr lang="en-GB" sz="2400" b="1">
                <a:latin typeface="Comic Sans MS" pitchFamily="66" charset="0"/>
              </a:rPr>
              <a:t> - prof. should help student with the homework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GB" sz="2400" b="1">
                <a:solidFill>
                  <a:schemeClr val="accent2"/>
                </a:solidFill>
                <a:latin typeface="Comic Sans MS" pitchFamily="66" charset="0"/>
              </a:rPr>
              <a:t>Information request</a:t>
            </a:r>
            <a:r>
              <a:rPr lang="en-GB" sz="2400" b="1">
                <a:latin typeface="Comic Sans MS" pitchFamily="66" charset="0"/>
              </a:rPr>
              <a:t> - prof should give student the solution</a:t>
            </a:r>
            <a:endParaRPr lang="en-GB" sz="2400" b="1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740D58-234F-44F3-BD5C-7B6402FF35B9}" type="datetime1">
              <a:rPr lang="en-US" smtClean="0"/>
              <a:t>2/25/2013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5AA18-FCE0-431A-A0E1-06D5CCA2517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Automatic Interpretation of Dialog Acts</a:t>
            </a:r>
            <a:endParaRPr lang="en-US" sz="2800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5720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5066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5067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1981200" y="30480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3886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 flipH="1">
            <a:off x="2743200" y="5105400"/>
            <a:ext cx="3352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14"/>
          <p:cNvSpPr>
            <a:spLocks noChangeShapeType="1"/>
          </p:cNvSpPr>
          <p:nvPr/>
        </p:nvSpPr>
        <p:spPr bwMode="auto">
          <a:xfrm flipH="1">
            <a:off x="2209800" y="23622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 flipH="1">
            <a:off x="2743200" y="24384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6"/>
          <p:cNvSpPr>
            <a:spLocks noChangeShapeType="1"/>
          </p:cNvSpPr>
          <p:nvPr/>
        </p:nvSpPr>
        <p:spPr bwMode="auto">
          <a:xfrm flipH="1">
            <a:off x="2209800" y="3962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7"/>
          <p:cNvSpPr>
            <a:spLocks noChangeShapeType="1"/>
          </p:cNvSpPr>
          <p:nvPr/>
        </p:nvSpPr>
        <p:spPr bwMode="auto">
          <a:xfrm flipH="1">
            <a:off x="2667000" y="40386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Rectangle 18"/>
          <p:cNvSpPr>
            <a:spLocks noChangeArrowheads="1"/>
          </p:cNvSpPr>
          <p:nvPr/>
        </p:nvSpPr>
        <p:spPr bwMode="auto">
          <a:xfrm>
            <a:off x="58531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 flipH="1" flipV="1">
            <a:off x="2743200" y="5562600"/>
            <a:ext cx="3124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Line 20"/>
          <p:cNvSpPr>
            <a:spLocks noChangeShapeType="1"/>
          </p:cNvSpPr>
          <p:nvPr/>
        </p:nvSpPr>
        <p:spPr bwMode="auto">
          <a:xfrm flipH="1">
            <a:off x="2057400" y="22860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5022850" y="34067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79" name="Rectangle 22"/>
          <p:cNvSpPr>
            <a:spLocks noChangeArrowheads="1"/>
          </p:cNvSpPr>
          <p:nvPr/>
        </p:nvSpPr>
        <p:spPr bwMode="auto">
          <a:xfrm>
            <a:off x="5181600" y="17526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5080" name="Rectangle 23"/>
          <p:cNvSpPr>
            <a:spLocks noChangeArrowheads="1"/>
          </p:cNvSpPr>
          <p:nvPr/>
        </p:nvSpPr>
        <p:spPr bwMode="auto">
          <a:xfrm>
            <a:off x="3352800" y="5257800"/>
            <a:ext cx="2667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Plan-Inferential</a:t>
            </a:r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4572000" y="2743200"/>
            <a:ext cx="1752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Cue-based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542622-CD0F-4C87-8AAE-E25A2EB013DD}" type="datetime1">
              <a:rPr lang="en-US" smtClean="0"/>
              <a:t>2/25/2013</a:t>
            </a:fld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EE618-C53F-41D6-B890-DC799D521AD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Cue-Based: Key Idea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Words and collocations:</a:t>
            </a:r>
            <a:r>
              <a:rPr lang="en-US" smtClean="0"/>
              <a:t> </a:t>
            </a:r>
          </a:p>
          <a:p>
            <a:pPr eaLnBrk="1" hangingPunct="1"/>
            <a:r>
              <a:rPr lang="en-US" b="0" i="1" smtClean="0"/>
              <a:t>Please</a:t>
            </a:r>
            <a:r>
              <a:rPr lang="en-US" smtClean="0"/>
              <a:t> and </a:t>
            </a:r>
            <a:r>
              <a:rPr lang="en-US" b="0" i="1" smtClean="0"/>
              <a:t>would you</a:t>
            </a:r>
            <a:r>
              <a:rPr lang="en-US" smtClean="0"/>
              <a:t>  -&gt; REQUEST</a:t>
            </a:r>
          </a:p>
          <a:p>
            <a:pPr eaLnBrk="1" hangingPunct="1"/>
            <a:r>
              <a:rPr lang="en-US" b="0" i="1" smtClean="0"/>
              <a:t>are you</a:t>
            </a:r>
            <a:r>
              <a:rPr lang="en-US" smtClean="0"/>
              <a:t> and </a:t>
            </a:r>
            <a:r>
              <a:rPr lang="en-US" b="0" i="1" smtClean="0"/>
              <a:t>is it</a:t>
            </a:r>
            <a:r>
              <a:rPr lang="en-US" smtClean="0"/>
              <a:t> -&gt; YES-NO-QUESTIONs</a:t>
            </a:r>
          </a:p>
        </p:txBody>
      </p:sp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304800" y="42672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Conversational structure:</a:t>
            </a:r>
            <a:r>
              <a:rPr lang="en-US" sz="2800" b="1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PROPOSAL -&gt; AGREEMENT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following INFORM -&gt; BACKCHANNEL</a:t>
            </a:r>
          </a:p>
        </p:txBody>
      </p:sp>
      <p:sp>
        <p:nvSpPr>
          <p:cNvPr id="613386" name="Rectangle 10"/>
          <p:cNvSpPr>
            <a:spLocks noChangeArrowheads="1"/>
          </p:cNvSpPr>
          <p:nvPr/>
        </p:nvSpPr>
        <p:spPr bwMode="auto">
          <a:xfrm>
            <a:off x="304800" y="2971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Prosody:</a:t>
            </a:r>
            <a:r>
              <a:rPr lang="en-US" sz="2800" b="1">
                <a:latin typeface="Comic Sans MS" pitchFamily="66" charset="0"/>
              </a:rPr>
              <a:t>  Loudness or stress </a:t>
            </a:r>
            <a:r>
              <a:rPr lang="en-US" sz="2800" i="1">
                <a:latin typeface="Comic Sans MS" pitchFamily="66" charset="0"/>
              </a:rPr>
              <a:t>yeah</a:t>
            </a:r>
            <a:r>
              <a:rPr lang="en-US" sz="2800" b="1">
                <a:latin typeface="Comic Sans MS" pitchFamily="66" charset="0"/>
              </a:rPr>
              <a:t> -&gt; AGREEMENT vs. BACKCHANNEL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85" grpId="0" autoUpdateAnimBg="0"/>
      <p:bldP spid="61338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79052E-F79D-4760-B515-4BF5C15B409F}" type="datetime1">
              <a:rPr lang="en-US" smtClean="0"/>
              <a:t>2/25/2013</a:t>
            </a:fld>
            <a:endParaRPr 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D0486-998F-4F8A-A007-2C9DD82D253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(1)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6012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Each dialog act type (d) has its own</a:t>
            </a:r>
            <a:r>
              <a:rPr lang="en-US" smtClean="0">
                <a:solidFill>
                  <a:schemeClr val="accent2"/>
                </a:solidFill>
              </a:rPr>
              <a:t> micro-grammar </a:t>
            </a:r>
            <a:r>
              <a:rPr lang="en-US" smtClean="0"/>
              <a:t>which can be captured by N-gram models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228600" y="46482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W= w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w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P(W|d)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615431" name="Rectangle 7"/>
          <p:cNvSpPr>
            <a:spLocks noChangeArrowheads="1"/>
          </p:cNvSpPr>
          <p:nvPr/>
        </p:nvSpPr>
        <p:spPr bwMode="auto">
          <a:xfrm>
            <a:off x="228600" y="5943600"/>
            <a:ext cx="85344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Prosodic:</a:t>
            </a:r>
            <a:r>
              <a:rPr lang="en-US" sz="2800" b="1">
                <a:latin typeface="Comic Sans MS" pitchFamily="66" charset="0"/>
              </a:rPr>
              <a:t> given an utterance </a:t>
            </a:r>
            <a:r>
              <a:rPr lang="en-US" sz="2800">
                <a:latin typeface="Comic Sans MS" pitchFamily="66" charset="0"/>
              </a:rPr>
              <a:t>F= f</a:t>
            </a:r>
            <a:r>
              <a:rPr lang="en-US" sz="2800" baseline="-25000">
                <a:latin typeface="Comic Sans MS" pitchFamily="66" charset="0"/>
              </a:rPr>
              <a:t>1 </a:t>
            </a:r>
            <a:r>
              <a:rPr lang="en-US" sz="2800">
                <a:latin typeface="Comic Sans MS" pitchFamily="66" charset="0"/>
              </a:rPr>
              <a:t>…</a:t>
            </a:r>
            <a:r>
              <a:rPr lang="en-US" sz="2800" baseline="-25000">
                <a:latin typeface="Comic Sans MS" pitchFamily="66" charset="0"/>
              </a:rPr>
              <a:t> </a:t>
            </a:r>
            <a:r>
              <a:rPr lang="en-US" sz="2800">
                <a:latin typeface="Comic Sans MS" pitchFamily="66" charset="0"/>
              </a:rPr>
              <a:t>f</a:t>
            </a:r>
            <a:r>
              <a:rPr lang="en-US" sz="2800" baseline="-25000">
                <a:latin typeface="Comic Sans MS" pitchFamily="66" charset="0"/>
              </a:rPr>
              <a:t>n</a:t>
            </a:r>
            <a:r>
              <a:rPr lang="en-US" sz="2800" b="1">
                <a:latin typeface="Comic Sans MS" pitchFamily="66" charset="0"/>
              </a:rPr>
              <a:t> for each dialog act (d) we can compute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P(F|d)</a:t>
            </a:r>
            <a:endParaRPr lang="en-US" sz="2800" b="1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47113" name="Text Box 13"/>
          <p:cNvSpPr txBox="1">
            <a:spLocks noChangeArrowheads="1"/>
          </p:cNvSpPr>
          <p:nvPr/>
        </p:nvSpPr>
        <p:spPr bwMode="auto">
          <a:xfrm>
            <a:off x="0" y="2716213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828800" y="2133600"/>
            <a:ext cx="4038600" cy="1905000"/>
            <a:chOff x="1152" y="1344"/>
            <a:chExt cx="2544" cy="1200"/>
          </a:xfrm>
        </p:grpSpPr>
        <p:sp>
          <p:nvSpPr>
            <p:cNvPr id="47120" name="Line 9"/>
            <p:cNvSpPr>
              <a:spLocks noChangeShapeType="1"/>
            </p:cNvSpPr>
            <p:nvPr/>
          </p:nvSpPr>
          <p:spPr bwMode="auto">
            <a:xfrm flipV="1">
              <a:off x="1392" y="1776"/>
              <a:ext cx="336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Rectangle 11"/>
            <p:cNvSpPr>
              <a:spLocks noChangeArrowheads="1"/>
            </p:cNvSpPr>
            <p:nvPr/>
          </p:nvSpPr>
          <p:spPr bwMode="auto">
            <a:xfrm>
              <a:off x="1728" y="1440"/>
              <a:ext cx="1920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7122" name="Line 15"/>
            <p:cNvSpPr>
              <a:spLocks noChangeShapeType="1"/>
            </p:cNvSpPr>
            <p:nvPr/>
          </p:nvSpPr>
          <p:spPr bwMode="auto">
            <a:xfrm>
              <a:off x="1392" y="2064"/>
              <a:ext cx="336" cy="19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Text Box 16"/>
            <p:cNvSpPr txBox="1">
              <a:spLocks noChangeArrowheads="1"/>
            </p:cNvSpPr>
            <p:nvPr/>
          </p:nvSpPr>
          <p:spPr bwMode="auto">
            <a:xfrm>
              <a:off x="1728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4" name="Rectangle 17"/>
            <p:cNvSpPr>
              <a:spLocks noChangeArrowheads="1"/>
            </p:cNvSpPr>
            <p:nvPr/>
          </p:nvSpPr>
          <p:spPr bwMode="auto">
            <a:xfrm>
              <a:off x="1728" y="2160"/>
              <a:ext cx="1968" cy="38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Corpus for d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</a:p>
          </p:txBody>
        </p:sp>
        <p:sp>
          <p:nvSpPr>
            <p:cNvPr id="47125" name="Text Box 18"/>
            <p:cNvSpPr txBox="1">
              <a:spLocks noChangeArrowheads="1"/>
            </p:cNvSpPr>
            <p:nvPr/>
          </p:nvSpPr>
          <p:spPr bwMode="auto">
            <a:xfrm>
              <a:off x="2496" y="182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Arial Unicode MS" pitchFamily="34" charset="-128"/>
                  <a:sym typeface="Symbol" pitchFamily="18" charset="2"/>
                </a:rPr>
                <a:t>……</a:t>
              </a:r>
            </a:p>
          </p:txBody>
        </p:sp>
        <p:sp>
          <p:nvSpPr>
            <p:cNvPr id="47126" name="Rectangle 19"/>
            <p:cNvSpPr>
              <a:spLocks noChangeArrowheads="1"/>
            </p:cNvSpPr>
            <p:nvPr/>
          </p:nvSpPr>
          <p:spPr bwMode="auto">
            <a:xfrm>
              <a:off x="1152" y="1344"/>
              <a:ext cx="67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Split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791200" y="2286000"/>
            <a:ext cx="3581400" cy="1752600"/>
            <a:chOff x="3648" y="1440"/>
            <a:chExt cx="2256" cy="1104"/>
          </a:xfrm>
        </p:grpSpPr>
        <p:sp>
          <p:nvSpPr>
            <p:cNvPr id="47116" name="Rectangle 20"/>
            <p:cNvSpPr>
              <a:spLocks noChangeArrowheads="1"/>
            </p:cNvSpPr>
            <p:nvPr/>
          </p:nvSpPr>
          <p:spPr bwMode="auto">
            <a:xfrm>
              <a:off x="3936" y="1440"/>
              <a:ext cx="19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  <p:sp>
          <p:nvSpPr>
            <p:cNvPr id="47117" name="Line 21"/>
            <p:cNvSpPr>
              <a:spLocks noChangeShapeType="1"/>
            </p:cNvSpPr>
            <p:nvPr/>
          </p:nvSpPr>
          <p:spPr bwMode="auto">
            <a:xfrm flipV="1">
              <a:off x="3648" y="163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22"/>
            <p:cNvSpPr>
              <a:spLocks noChangeShapeType="1"/>
            </p:cNvSpPr>
            <p:nvPr/>
          </p:nvSpPr>
          <p:spPr bwMode="auto">
            <a:xfrm flipV="1">
              <a:off x="3696" y="235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Rectangle 23"/>
            <p:cNvSpPr>
              <a:spLocks noChangeArrowheads="1"/>
            </p:cNvSpPr>
            <p:nvPr/>
          </p:nvSpPr>
          <p:spPr bwMode="auto">
            <a:xfrm>
              <a:off x="3936" y="2208"/>
              <a:ext cx="192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N-gram models</a:t>
              </a:r>
              <a:r>
                <a:rPr lang="en-US" sz="2800" baseline="-25000">
                  <a:latin typeface="Comic Sans MS" pitchFamily="66" charset="0"/>
                </a:rPr>
                <a:t>m</a:t>
              </a:r>
              <a:endParaRPr lang="en-US" sz="2800" b="1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</a:pPr>
              <a:endParaRPr lang="en-US" sz="2800" b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9" grpId="0" autoUpdateAnimBg="0"/>
      <p:bldP spid="615431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4DAE456-6FEC-44CB-8AFE-4DBEF0817C3D}" type="datetime1">
              <a:rPr lang="en-US" smtClean="0"/>
              <a:t>2/25/2013</a:t>
            </a:fld>
            <a:endParaRPr lang="en-US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BA8FC-3E75-43C6-9749-A816DB9813CD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(2)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458200" cy="99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Conversational structure: Markov chain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0490" name="Line 6"/>
          <p:cNvSpPr>
            <a:spLocks noChangeShapeType="1"/>
          </p:cNvSpPr>
          <p:nvPr/>
        </p:nvSpPr>
        <p:spPr bwMode="auto">
          <a:xfrm flipV="1">
            <a:off x="2667000" y="20574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57200" y="1600200"/>
            <a:ext cx="2195513" cy="10668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mic Sans MS" pitchFamily="66" charset="0"/>
              </a:rPr>
              <a:t>Annotated</a:t>
            </a:r>
          </a:p>
          <a:p>
            <a:r>
              <a:rPr lang="en-US" sz="3200" b="1">
                <a:latin typeface="Comic Sans MS" pitchFamily="66" charset="0"/>
              </a:rPr>
              <a:t>Corpus</a:t>
            </a:r>
          </a:p>
        </p:txBody>
      </p:sp>
      <p:grpSp>
        <p:nvGrpSpPr>
          <p:cNvPr id="20492" name="Group 29"/>
          <p:cNvGrpSpPr>
            <a:grpSpLocks/>
          </p:cNvGrpSpPr>
          <p:nvPr/>
        </p:nvGrpSpPr>
        <p:grpSpPr bwMode="auto">
          <a:xfrm>
            <a:off x="4343400" y="1524000"/>
            <a:ext cx="990600" cy="609600"/>
            <a:chOff x="2592" y="1296"/>
            <a:chExt cx="624" cy="384"/>
          </a:xfrm>
        </p:grpSpPr>
        <p:sp>
          <p:nvSpPr>
            <p:cNvPr id="20549" name="Oval 18"/>
            <p:cNvSpPr>
              <a:spLocks noChangeArrowheads="1"/>
            </p:cNvSpPr>
            <p:nvPr/>
          </p:nvSpPr>
          <p:spPr bwMode="auto">
            <a:xfrm>
              <a:off x="2592" y="134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Rectangle 23"/>
            <p:cNvSpPr>
              <a:spLocks noChangeArrowheads="1"/>
            </p:cNvSpPr>
            <p:nvPr/>
          </p:nvSpPr>
          <p:spPr bwMode="auto">
            <a:xfrm>
              <a:off x="2688" y="129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20493" name="Group 30"/>
          <p:cNvGrpSpPr>
            <a:grpSpLocks/>
          </p:cNvGrpSpPr>
          <p:nvPr/>
        </p:nvGrpSpPr>
        <p:grpSpPr bwMode="auto">
          <a:xfrm>
            <a:off x="3657600" y="2438400"/>
            <a:ext cx="990600" cy="609600"/>
            <a:chOff x="2208" y="1776"/>
            <a:chExt cx="624" cy="384"/>
          </a:xfrm>
        </p:grpSpPr>
        <p:sp>
          <p:nvSpPr>
            <p:cNvPr id="20547" name="Oval 19"/>
            <p:cNvSpPr>
              <a:spLocks noChangeArrowheads="1"/>
            </p:cNvSpPr>
            <p:nvPr/>
          </p:nvSpPr>
          <p:spPr bwMode="auto">
            <a:xfrm>
              <a:off x="2208" y="182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8" name="Rectangle 24"/>
            <p:cNvSpPr>
              <a:spLocks noChangeArrowheads="1"/>
            </p:cNvSpPr>
            <p:nvPr/>
          </p:nvSpPr>
          <p:spPr bwMode="auto">
            <a:xfrm>
              <a:off x="2304" y="177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5791200" y="1524000"/>
            <a:ext cx="990600" cy="609600"/>
            <a:chOff x="3648" y="1152"/>
            <a:chExt cx="624" cy="384"/>
          </a:xfrm>
        </p:grpSpPr>
        <p:sp>
          <p:nvSpPr>
            <p:cNvPr id="20545" name="Oval 20"/>
            <p:cNvSpPr>
              <a:spLocks noChangeArrowheads="1"/>
            </p:cNvSpPr>
            <p:nvPr/>
          </p:nvSpPr>
          <p:spPr bwMode="auto">
            <a:xfrm>
              <a:off x="3648" y="1200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Rectangle 25"/>
            <p:cNvSpPr>
              <a:spLocks noChangeArrowheads="1"/>
            </p:cNvSpPr>
            <p:nvPr/>
          </p:nvSpPr>
          <p:spPr bwMode="auto">
            <a:xfrm>
              <a:off x="3744" y="1152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5334000" y="2895600"/>
            <a:ext cx="990600" cy="609600"/>
            <a:chOff x="3120" y="2016"/>
            <a:chExt cx="624" cy="384"/>
          </a:xfrm>
        </p:grpSpPr>
        <p:sp>
          <p:nvSpPr>
            <p:cNvPr id="20543" name="Oval 21"/>
            <p:cNvSpPr>
              <a:spLocks noChangeArrowheads="1"/>
            </p:cNvSpPr>
            <p:nvPr/>
          </p:nvSpPr>
          <p:spPr bwMode="auto">
            <a:xfrm>
              <a:off x="3120" y="206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Rectangle 27"/>
            <p:cNvSpPr>
              <a:spLocks noChangeArrowheads="1"/>
            </p:cNvSpPr>
            <p:nvPr/>
          </p:nvSpPr>
          <p:spPr bwMode="auto">
            <a:xfrm>
              <a:off x="3216" y="201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20496" name="Group 32"/>
          <p:cNvGrpSpPr>
            <a:grpSpLocks/>
          </p:cNvGrpSpPr>
          <p:nvPr/>
        </p:nvGrpSpPr>
        <p:grpSpPr bwMode="auto">
          <a:xfrm>
            <a:off x="7010400" y="2362200"/>
            <a:ext cx="990600" cy="609600"/>
            <a:chOff x="4752" y="1584"/>
            <a:chExt cx="624" cy="384"/>
          </a:xfrm>
        </p:grpSpPr>
        <p:sp>
          <p:nvSpPr>
            <p:cNvPr id="20541" name="Oval 22"/>
            <p:cNvSpPr>
              <a:spLocks noChangeArrowheads="1"/>
            </p:cNvSpPr>
            <p:nvPr/>
          </p:nvSpPr>
          <p:spPr bwMode="auto">
            <a:xfrm>
              <a:off x="4752" y="1632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Rectangle 28"/>
            <p:cNvSpPr>
              <a:spLocks noChangeArrowheads="1"/>
            </p:cNvSpPr>
            <p:nvPr/>
          </p:nvSpPr>
          <p:spPr bwMode="auto">
            <a:xfrm>
              <a:off x="4800" y="1584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5</a:t>
              </a:r>
            </a:p>
          </p:txBody>
        </p:sp>
      </p:grpSp>
      <p:sp>
        <p:nvSpPr>
          <p:cNvPr id="20497" name="Line 34"/>
          <p:cNvSpPr>
            <a:spLocks noChangeShapeType="1"/>
          </p:cNvSpPr>
          <p:nvPr/>
        </p:nvSpPr>
        <p:spPr bwMode="auto">
          <a:xfrm flipV="1">
            <a:off x="4343400" y="20574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35"/>
          <p:cNvSpPr>
            <a:spLocks noChangeShapeType="1"/>
          </p:cNvSpPr>
          <p:nvPr/>
        </p:nvSpPr>
        <p:spPr bwMode="auto">
          <a:xfrm flipV="1">
            <a:off x="5791200" y="2133600"/>
            <a:ext cx="3048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36"/>
          <p:cNvSpPr>
            <a:spLocks noChangeShapeType="1"/>
          </p:cNvSpPr>
          <p:nvPr/>
        </p:nvSpPr>
        <p:spPr bwMode="auto">
          <a:xfrm flipH="1" flipV="1">
            <a:off x="4572000" y="28956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37"/>
          <p:cNvSpPr>
            <a:spLocks noChangeShapeType="1"/>
          </p:cNvSpPr>
          <p:nvPr/>
        </p:nvSpPr>
        <p:spPr bwMode="auto">
          <a:xfrm flipH="1" flipV="1">
            <a:off x="4343400" y="30480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38"/>
          <p:cNvSpPr>
            <a:spLocks noChangeShapeType="1"/>
          </p:cNvSpPr>
          <p:nvPr/>
        </p:nvSpPr>
        <p:spPr bwMode="auto">
          <a:xfrm flipV="1">
            <a:off x="6324600" y="2819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39"/>
          <p:cNvSpPr>
            <a:spLocks noChangeShapeType="1"/>
          </p:cNvSpPr>
          <p:nvPr/>
        </p:nvSpPr>
        <p:spPr bwMode="auto">
          <a:xfrm flipH="1" flipV="1">
            <a:off x="6553200" y="205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40"/>
          <p:cNvSpPr>
            <a:spLocks noChangeShapeType="1"/>
          </p:cNvSpPr>
          <p:nvPr/>
        </p:nvSpPr>
        <p:spPr bwMode="auto">
          <a:xfrm flipH="1" flipV="1">
            <a:off x="6781800" y="18288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41"/>
          <p:cNvSpPr>
            <a:spLocks noChangeShapeType="1"/>
          </p:cNvSpPr>
          <p:nvPr/>
        </p:nvSpPr>
        <p:spPr bwMode="auto">
          <a:xfrm flipH="1" flipV="1">
            <a:off x="5181600" y="2057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42"/>
          <p:cNvSpPr>
            <a:spLocks noChangeShapeType="1"/>
          </p:cNvSpPr>
          <p:nvPr/>
        </p:nvSpPr>
        <p:spPr bwMode="auto">
          <a:xfrm flipV="1">
            <a:off x="5334000" y="1828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Rectangle 44"/>
          <p:cNvSpPr>
            <a:spLocks noChangeArrowheads="1"/>
          </p:cNvSpPr>
          <p:nvPr/>
        </p:nvSpPr>
        <p:spPr bwMode="auto">
          <a:xfrm>
            <a:off x="70104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.8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7" name="Rectangle 45"/>
          <p:cNvSpPr>
            <a:spLocks noChangeArrowheads="1"/>
          </p:cNvSpPr>
          <p:nvPr/>
        </p:nvSpPr>
        <p:spPr bwMode="auto">
          <a:xfrm>
            <a:off x="38862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8" name="Rectangle 46"/>
          <p:cNvSpPr>
            <a:spLocks noChangeArrowheads="1"/>
          </p:cNvSpPr>
          <p:nvPr/>
        </p:nvSpPr>
        <p:spPr bwMode="auto">
          <a:xfrm>
            <a:off x="4495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.7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09" name="Rectangle 47"/>
          <p:cNvSpPr>
            <a:spLocks noChangeArrowheads="1"/>
          </p:cNvSpPr>
          <p:nvPr/>
        </p:nvSpPr>
        <p:spPr bwMode="auto">
          <a:xfrm>
            <a:off x="6477000" y="3048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.5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0" name="Rectangle 48"/>
          <p:cNvSpPr>
            <a:spLocks noChangeArrowheads="1"/>
          </p:cNvSpPr>
          <p:nvPr/>
        </p:nvSpPr>
        <p:spPr bwMode="auto">
          <a:xfrm>
            <a:off x="5257800" y="1371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1" name="Line 49"/>
          <p:cNvSpPr>
            <a:spLocks noChangeShapeType="1"/>
          </p:cNvSpPr>
          <p:nvPr/>
        </p:nvSpPr>
        <p:spPr bwMode="auto">
          <a:xfrm flipV="1">
            <a:off x="3124200" y="2743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Rectangle 50"/>
          <p:cNvSpPr>
            <a:spLocks noChangeArrowheads="1"/>
          </p:cNvSpPr>
          <p:nvPr/>
        </p:nvSpPr>
        <p:spPr bwMode="auto">
          <a:xfrm>
            <a:off x="3048000" y="228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3" name="Rectangle 51"/>
          <p:cNvSpPr>
            <a:spLocks noChangeArrowheads="1"/>
          </p:cNvSpPr>
          <p:nvPr/>
        </p:nvSpPr>
        <p:spPr bwMode="auto">
          <a:xfrm>
            <a:off x="5334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4" name="Rectangle 52"/>
          <p:cNvSpPr>
            <a:spLocks noChangeArrowheads="1"/>
          </p:cNvSpPr>
          <p:nvPr/>
        </p:nvSpPr>
        <p:spPr bwMode="auto">
          <a:xfrm>
            <a:off x="4648200" y="259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.3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5" name="Rectangle 53"/>
          <p:cNvSpPr>
            <a:spLocks noChangeArrowheads="1"/>
          </p:cNvSpPr>
          <p:nvPr/>
        </p:nvSpPr>
        <p:spPr bwMode="auto">
          <a:xfrm>
            <a:off x="70104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1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20516" name="Rectangle 54"/>
          <p:cNvSpPr>
            <a:spLocks noChangeArrowheads="1"/>
          </p:cNvSpPr>
          <p:nvPr/>
        </p:nvSpPr>
        <p:spPr bwMode="auto">
          <a:xfrm>
            <a:off x="6096000" y="243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.2</a:t>
            </a:r>
            <a:endParaRPr lang="en-US" sz="24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617527" name="Rectangle 55"/>
          <p:cNvSpPr>
            <a:spLocks noChangeArrowheads="1"/>
          </p:cNvSpPr>
          <p:nvPr/>
        </p:nvSpPr>
        <p:spPr bwMode="auto">
          <a:xfrm>
            <a:off x="304800" y="3657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Combine all info sources: HMM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886200" y="4183063"/>
            <a:ext cx="4953000" cy="2065337"/>
            <a:chOff x="2448" y="2635"/>
            <a:chExt cx="3120" cy="1301"/>
          </a:xfrm>
        </p:grpSpPr>
        <p:grpSp>
          <p:nvGrpSpPr>
            <p:cNvPr id="20527" name="Group 56"/>
            <p:cNvGrpSpPr>
              <a:grpSpLocks/>
            </p:cNvGrpSpPr>
            <p:nvPr/>
          </p:nvGrpSpPr>
          <p:grpSpPr bwMode="auto">
            <a:xfrm>
              <a:off x="2880" y="2736"/>
              <a:ext cx="624" cy="384"/>
              <a:chOff x="2208" y="1776"/>
              <a:chExt cx="624" cy="384"/>
            </a:xfrm>
          </p:grpSpPr>
          <p:sp>
            <p:nvSpPr>
              <p:cNvPr id="20539" name="Oval 57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62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0" name="Rectangle 58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48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</a:pPr>
                <a:r>
                  <a:rPr lang="en-US" sz="3200" b="1">
                    <a:latin typeface="Comic Sans MS" pitchFamily="66" charset="0"/>
                  </a:rPr>
                  <a:t>d</a:t>
                </a:r>
                <a:r>
                  <a:rPr lang="en-US" sz="2800" baseline="-25000">
                    <a:latin typeface="Comic Sans MS" pitchFamily="66" charset="0"/>
                  </a:rPr>
                  <a:t>i-1</a:t>
                </a:r>
              </a:p>
            </p:txBody>
          </p:sp>
        </p:grpSp>
        <p:sp>
          <p:nvSpPr>
            <p:cNvPr id="20528" name="Oval 60"/>
            <p:cNvSpPr>
              <a:spLocks noChangeArrowheads="1"/>
            </p:cNvSpPr>
            <p:nvPr/>
          </p:nvSpPr>
          <p:spPr bwMode="auto">
            <a:xfrm>
              <a:off x="4368" y="2784"/>
              <a:ext cx="624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Rectangle 61"/>
            <p:cNvSpPr>
              <a:spLocks noChangeArrowheads="1"/>
            </p:cNvSpPr>
            <p:nvPr/>
          </p:nvSpPr>
          <p:spPr bwMode="auto">
            <a:xfrm>
              <a:off x="4464" y="2736"/>
              <a:ext cx="48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d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0" name="Line 62"/>
            <p:cNvSpPr>
              <a:spLocks noChangeShapeType="1"/>
            </p:cNvSpPr>
            <p:nvPr/>
          </p:nvSpPr>
          <p:spPr bwMode="auto">
            <a:xfrm>
              <a:off x="350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63"/>
            <p:cNvSpPr>
              <a:spLocks noChangeShapeType="1"/>
            </p:cNvSpPr>
            <p:nvPr/>
          </p:nvSpPr>
          <p:spPr bwMode="auto">
            <a:xfrm>
              <a:off x="4800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Rectangle 64"/>
            <p:cNvSpPr>
              <a:spLocks noChangeArrowheads="1"/>
            </p:cNvSpPr>
            <p:nvPr/>
          </p:nvSpPr>
          <p:spPr bwMode="auto">
            <a:xfrm>
              <a:off x="4512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3" name="Oval 65"/>
            <p:cNvSpPr>
              <a:spLocks noChangeArrowheads="1"/>
            </p:cNvSpPr>
            <p:nvPr/>
          </p:nvSpPr>
          <p:spPr bwMode="auto">
            <a:xfrm>
              <a:off x="4512" y="3456"/>
              <a:ext cx="1008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Line 66"/>
            <p:cNvSpPr>
              <a:spLocks noChangeShapeType="1"/>
            </p:cNvSpPr>
            <p:nvPr/>
          </p:nvSpPr>
          <p:spPr bwMode="auto">
            <a:xfrm>
              <a:off x="4992" y="292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Line 67"/>
            <p:cNvSpPr>
              <a:spLocks noChangeShapeType="1"/>
            </p:cNvSpPr>
            <p:nvPr/>
          </p:nvSpPr>
          <p:spPr bwMode="auto">
            <a:xfrm>
              <a:off x="2448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Line 68"/>
            <p:cNvSpPr>
              <a:spLocks noChangeShapeType="1"/>
            </p:cNvSpPr>
            <p:nvPr/>
          </p:nvSpPr>
          <p:spPr bwMode="auto">
            <a:xfrm>
              <a:off x="3216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69"/>
            <p:cNvSpPr>
              <a:spLocks noChangeArrowheads="1"/>
            </p:cNvSpPr>
            <p:nvPr/>
          </p:nvSpPr>
          <p:spPr bwMode="auto">
            <a:xfrm>
              <a:off x="2736" y="3504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3200" b="1">
                  <a:latin typeface="Comic Sans MS" pitchFamily="66" charset="0"/>
                </a:rPr>
                <a:t>F</a:t>
              </a:r>
              <a:r>
                <a:rPr lang="en-US" sz="2800" baseline="-25000">
                  <a:latin typeface="Comic Sans MS" pitchFamily="66" charset="0"/>
                </a:rPr>
                <a:t>i </a:t>
              </a:r>
              <a:r>
                <a:rPr lang="en-US" sz="2800">
                  <a:latin typeface="Comic Sans MS" pitchFamily="66" charset="0"/>
                </a:rPr>
                <a:t>, </a:t>
              </a:r>
              <a:r>
                <a:rPr lang="en-US" sz="3200" b="1">
                  <a:latin typeface="Comic Sans MS" pitchFamily="66" charset="0"/>
                </a:rPr>
                <a:t>W</a:t>
              </a:r>
              <a:r>
                <a:rPr lang="en-US" sz="2800" baseline="-25000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0538" name="Oval 70"/>
            <p:cNvSpPr>
              <a:spLocks noChangeArrowheads="1"/>
            </p:cNvSpPr>
            <p:nvPr/>
          </p:nvSpPr>
          <p:spPr bwMode="auto">
            <a:xfrm>
              <a:off x="2736" y="3504"/>
              <a:ext cx="100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71"/>
            <p:cNvGraphicFramePr>
              <a:graphicFrameLocks noChangeAspect="1"/>
            </p:cNvGraphicFramePr>
            <p:nvPr/>
          </p:nvGraphicFramePr>
          <p:xfrm>
            <a:off x="3456" y="2635"/>
            <a:ext cx="1008" cy="298"/>
          </p:xfrm>
          <a:graphic>
            <a:graphicData uri="http://schemas.openxmlformats.org/presentationml/2006/ole">
              <p:oleObj spid="_x0000_s20483" name="Equation" r:id="rId4" imgW="685800" imgH="203040" progId="Equation.3">
                <p:embed/>
              </p:oleObj>
            </a:graphicData>
          </a:graphic>
        </p:graphicFrame>
        <p:graphicFrame>
          <p:nvGraphicFramePr>
            <p:cNvPr id="20484" name="Object 73"/>
            <p:cNvGraphicFramePr>
              <a:graphicFrameLocks noChangeAspect="1"/>
            </p:cNvGraphicFramePr>
            <p:nvPr/>
          </p:nvGraphicFramePr>
          <p:xfrm>
            <a:off x="3648" y="3170"/>
            <a:ext cx="1192" cy="313"/>
          </p:xfrm>
          <a:graphic>
            <a:graphicData uri="http://schemas.openxmlformats.org/presentationml/2006/ole">
              <p:oleObj spid="_x0000_s20484" name="Equation" r:id="rId5" imgW="774360" imgH="203040" progId="Equation.3">
                <p:embed/>
              </p:oleObj>
            </a:graphicData>
          </a:graphic>
        </p:graphicFrame>
      </p:grpSp>
      <p:graphicFrame>
        <p:nvGraphicFramePr>
          <p:cNvPr id="617546" name="Object 74"/>
          <p:cNvGraphicFramePr>
            <a:graphicFrameLocks noChangeAspect="1"/>
          </p:cNvGraphicFramePr>
          <p:nvPr/>
        </p:nvGraphicFramePr>
        <p:xfrm>
          <a:off x="17463" y="4648200"/>
          <a:ext cx="3852862" cy="1223963"/>
        </p:xfrm>
        <a:graphic>
          <a:graphicData uri="http://schemas.openxmlformats.org/presentationml/2006/ole">
            <p:oleObj spid="_x0000_s20482" name="Equation" r:id="rId6" imgW="1358640" imgH="431640" progId="Equation.3">
              <p:embed/>
            </p:oleObj>
          </a:graphicData>
        </a:graphic>
      </p:graphicFrame>
      <p:sp>
        <p:nvSpPr>
          <p:cNvPr id="617547" name="Rectangle 75"/>
          <p:cNvSpPr>
            <a:spLocks noChangeArrowheads="1"/>
          </p:cNvSpPr>
          <p:nvPr/>
        </p:nvSpPr>
        <p:spPr bwMode="auto">
          <a:xfrm>
            <a:off x="228600" y="6096000"/>
            <a:ext cx="31242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i="1">
                <a:solidFill>
                  <a:schemeClr val="accent2"/>
                </a:solidFill>
                <a:latin typeface="Comic Sans MS" pitchFamily="66" charset="0"/>
              </a:rPr>
              <a:t>N-gram models!</a:t>
            </a:r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7162800" y="2743200"/>
            <a:ext cx="1676400" cy="1371600"/>
            <a:chOff x="4512" y="1728"/>
            <a:chExt cx="1056" cy="864"/>
          </a:xfrm>
        </p:grpSpPr>
        <p:sp>
          <p:nvSpPr>
            <p:cNvPr id="20521" name="Line 76"/>
            <p:cNvSpPr>
              <a:spLocks noChangeShapeType="1"/>
            </p:cNvSpPr>
            <p:nvPr/>
          </p:nvSpPr>
          <p:spPr bwMode="auto">
            <a:xfrm>
              <a:off x="4992" y="1824"/>
              <a:ext cx="3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Line 77"/>
            <p:cNvSpPr>
              <a:spLocks noChangeShapeType="1"/>
            </p:cNvSpPr>
            <p:nvPr/>
          </p:nvSpPr>
          <p:spPr bwMode="auto">
            <a:xfrm>
              <a:off x="5040" y="1728"/>
              <a:ext cx="336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78"/>
            <p:cNvSpPr>
              <a:spLocks noChangeShapeType="1"/>
            </p:cNvSpPr>
            <p:nvPr/>
          </p:nvSpPr>
          <p:spPr bwMode="auto">
            <a:xfrm>
              <a:off x="4752" y="1872"/>
              <a:ext cx="2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79"/>
            <p:cNvSpPr>
              <a:spLocks noChangeShapeType="1"/>
            </p:cNvSpPr>
            <p:nvPr/>
          </p:nvSpPr>
          <p:spPr bwMode="auto">
            <a:xfrm>
              <a:off x="4848" y="1872"/>
              <a:ext cx="336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Rectangle 80"/>
            <p:cNvSpPr>
              <a:spLocks noChangeArrowheads="1"/>
            </p:cNvSpPr>
            <p:nvPr/>
          </p:nvSpPr>
          <p:spPr bwMode="auto">
            <a:xfrm>
              <a:off x="4992" y="177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>
                  <a:latin typeface="Comic Sans MS" pitchFamily="66" charset="0"/>
                </a:rPr>
                <a:t>…</a:t>
              </a:r>
              <a:endParaRPr lang="en-US" sz="2000">
                <a:latin typeface="Comic Sans MS" pitchFamily="66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20526" name="Rectangle 81"/>
            <p:cNvSpPr>
              <a:spLocks noChangeArrowheads="1"/>
            </p:cNvSpPr>
            <p:nvPr/>
          </p:nvSpPr>
          <p:spPr bwMode="auto">
            <a:xfrm>
              <a:off x="4512" y="2208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 </a:t>
              </a:r>
              <a:r>
                <a:rPr lang="en-US" sz="2000">
                  <a:solidFill>
                    <a:schemeClr val="accent2"/>
                  </a:solidFill>
                  <a:latin typeface="Comic Sans MS" pitchFamily="66" charset="0"/>
                </a:rPr>
                <a:t>, </a:t>
              </a:r>
              <a:r>
                <a:rPr lang="en-US" sz="2000" b="1">
                  <a:solidFill>
                    <a:schemeClr val="accent2"/>
                  </a:solidFill>
                  <a:latin typeface="Comic Sans MS" pitchFamily="66" charset="0"/>
                </a:rPr>
                <a:t>W</a:t>
              </a:r>
              <a:r>
                <a:rPr lang="en-US" sz="2000" baseline="-25000">
                  <a:solidFill>
                    <a:schemeClr val="accent2"/>
                  </a:solidFill>
                  <a:latin typeface="Comic Sans MS" pitchFamily="66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27" grpId="0" autoUpdateAnimBg="0"/>
      <p:bldP spid="617547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EAFF006-C724-4986-92B9-9CD40D3744E4}" type="datetime1">
              <a:rPr lang="en-US" smtClean="0"/>
              <a:t>2/25/2013</a:t>
            </a:fld>
            <a:endParaRPr lang="en-US"/>
          </a:p>
        </p:txBody>
      </p:sp>
      <p:sp>
        <p:nvSpPr>
          <p:cNvPr id="2150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15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7AD46-4DD4-4380-802A-77186F8E769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Cue-Based model Summary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610600" cy="1295400"/>
          </a:xfrm>
        </p:spPr>
        <p:txBody>
          <a:bodyPr/>
          <a:lstStyle/>
          <a:p>
            <a:pPr eaLnBrk="1" hangingPunct="1"/>
            <a:r>
              <a:rPr lang="en-US" smtClean="0"/>
              <a:t>Start form </a:t>
            </a:r>
            <a:r>
              <a:rPr lang="en-US" smtClean="0">
                <a:solidFill>
                  <a:schemeClr val="accent2"/>
                </a:solidFill>
              </a:rPr>
              <a:t>annotated corpus</a:t>
            </a:r>
            <a:r>
              <a:rPr lang="en-US" smtClean="0"/>
              <a:t> (each utterance labeled with appropriate dialog act)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512" name="Rectangle 61"/>
          <p:cNvSpPr>
            <a:spLocks noChangeArrowheads="1"/>
          </p:cNvSpPr>
          <p:nvPr/>
        </p:nvSpPr>
        <p:spPr bwMode="auto">
          <a:xfrm>
            <a:off x="304800" y="19812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For each dialog act type (e.g., REQUEST), 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lexical</a:t>
            </a:r>
            <a:r>
              <a:rPr lang="en-US" sz="2800" b="1">
                <a:latin typeface="Comic Sans MS" pitchFamily="66" charset="0"/>
              </a:rPr>
              <a:t> and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phonological</a:t>
            </a:r>
            <a:r>
              <a:rPr lang="en-US" sz="2800" b="1">
                <a:latin typeface="Comic Sans MS" pitchFamily="66" charset="0"/>
              </a:rPr>
              <a:t> N-grams </a:t>
            </a:r>
          </a:p>
          <a:p>
            <a:pPr marL="342900" indent="-342900">
              <a:spcBef>
                <a:spcPct val="20000"/>
              </a:spcBef>
            </a:pPr>
            <a:endParaRPr lang="en-US" sz="2800" b="1">
              <a:latin typeface="Comic Sans MS" pitchFamily="66" charset="0"/>
            </a:endParaRPr>
          </a:p>
        </p:txBody>
      </p:sp>
      <p:sp>
        <p:nvSpPr>
          <p:cNvPr id="21513" name="Rectangle 62"/>
          <p:cNvSpPr>
            <a:spLocks noChangeArrowheads="1"/>
          </p:cNvSpPr>
          <p:nvPr/>
        </p:nvSpPr>
        <p:spPr bwMode="auto">
          <a:xfrm>
            <a:off x="304800" y="30480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Markov chain for dialog acts</a:t>
            </a:r>
            <a:r>
              <a:rPr lang="en-US" sz="2800" b="1">
                <a:latin typeface="Comic Sans MS" pitchFamily="66" charset="0"/>
              </a:rPr>
              <a:t> (to express conversational structure)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0" y="4191000"/>
            <a:ext cx="9601200" cy="2438400"/>
            <a:chOff x="0" y="2640"/>
            <a:chExt cx="6048" cy="1536"/>
          </a:xfrm>
        </p:grpSpPr>
        <p:sp>
          <p:nvSpPr>
            <p:cNvPr id="21515" name="Rectangle 63"/>
            <p:cNvSpPr>
              <a:spLocks noChangeArrowheads="1"/>
            </p:cNvSpPr>
            <p:nvPr/>
          </p:nvSpPr>
          <p:spPr bwMode="auto">
            <a:xfrm>
              <a:off x="0" y="2640"/>
              <a:ext cx="604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Combine Markov Chain and N-grams into an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HMM</a:t>
              </a:r>
            </a:p>
          </p:txBody>
        </p:sp>
        <p:sp>
          <p:nvSpPr>
            <p:cNvPr id="21516" name="Rectangle 64"/>
            <p:cNvSpPr>
              <a:spLocks noChangeArrowheads="1"/>
            </p:cNvSpPr>
            <p:nvPr/>
          </p:nvSpPr>
          <p:spPr bwMode="auto">
            <a:xfrm>
              <a:off x="336" y="3216"/>
              <a:ext cx="11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Now </a:t>
              </a:r>
            </a:p>
          </p:txBody>
        </p:sp>
        <p:graphicFrame>
          <p:nvGraphicFramePr>
            <p:cNvPr id="21506" name="Object 65"/>
            <p:cNvGraphicFramePr>
              <a:graphicFrameLocks noChangeAspect="1"/>
            </p:cNvGraphicFramePr>
            <p:nvPr/>
          </p:nvGraphicFramePr>
          <p:xfrm>
            <a:off x="1392" y="3168"/>
            <a:ext cx="2304" cy="599"/>
          </p:xfrm>
          <a:graphic>
            <a:graphicData uri="http://schemas.openxmlformats.org/presentationml/2006/ole">
              <p:oleObj spid="_x0000_s21506" name="Equation" r:id="rId4" imgW="1269720" imgH="330120" progId="Equation.3">
                <p:embed/>
              </p:oleObj>
            </a:graphicData>
          </a:graphic>
        </p:graphicFrame>
        <p:sp>
          <p:nvSpPr>
            <p:cNvPr id="21517" name="Rectangle 67"/>
            <p:cNvSpPr>
              <a:spLocks noChangeArrowheads="1"/>
            </p:cNvSpPr>
            <p:nvPr/>
          </p:nvSpPr>
          <p:spPr bwMode="auto">
            <a:xfrm>
              <a:off x="3408" y="2976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omic Sans MS" pitchFamily="66" charset="0"/>
                </a:rPr>
                <a:t>Sequences of sequences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2400" i="1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21518" name="Rectangle 68"/>
            <p:cNvSpPr>
              <a:spLocks noChangeArrowheads="1"/>
            </p:cNvSpPr>
            <p:nvPr/>
          </p:nvSpPr>
          <p:spPr bwMode="auto">
            <a:xfrm>
              <a:off x="480" y="3840"/>
              <a:ext cx="3984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800" b="1">
                  <a:latin typeface="Comic Sans MS" pitchFamily="66" charset="0"/>
                </a:rPr>
                <a:t>..can be computed with ……</a:t>
              </a:r>
            </a:p>
          </p:txBody>
        </p:sp>
        <p:sp>
          <p:nvSpPr>
            <p:cNvPr id="21519" name="Rectangle 69"/>
            <p:cNvSpPr>
              <a:spLocks noChangeArrowheads="1"/>
            </p:cNvSpPr>
            <p:nvPr/>
          </p:nvSpPr>
          <p:spPr bwMode="auto">
            <a:xfrm>
              <a:off x="2928" y="3216"/>
              <a:ext cx="624" cy="38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13EE2DC-5DDB-45D6-A18F-F914B812D53A}" type="datetime1">
              <a:rPr lang="en-US" smtClean="0"/>
              <a:t>2/25/2013</a:t>
            </a:fld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DFD7A-871A-4ECA-9A8B-C03D39F85D12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 Managers in Conversational Agents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Examples:</a:t>
            </a:r>
            <a:r>
              <a:rPr lang="en-US" smtClean="0"/>
              <a:t> Airline travel info system, restaurant/movie guide, email access by phone </a:t>
            </a:r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762000" y="38100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Tasks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Control flow of dialogue (turn-taking)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latin typeface="Comic Sans MS" pitchFamily="66" charset="0"/>
              </a:rPr>
              <a:t>What to say/ask and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ADE87B9-B0C5-4E8D-BC5C-D105820F5EC9}" type="datetime1">
              <a:rPr lang="en-US" smtClean="0"/>
              <a:t>2/25/2013</a:t>
            </a:fld>
            <a:endParaRPr lang="en-US"/>
          </a:p>
        </p:txBody>
      </p:sp>
      <p:sp>
        <p:nvSpPr>
          <p:cNvPr id="30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92EBB-91F7-450B-B398-60A7ECC199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(2)</a:t>
            </a:r>
          </a:p>
        </p:txBody>
      </p:sp>
      <p:sp>
        <p:nvSpPr>
          <p:cNvPr id="30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229600" cy="1447800"/>
          </a:xfrm>
        </p:spPr>
        <p:txBody>
          <a:bodyPr/>
          <a:lstStyle/>
          <a:p>
            <a:pPr eaLnBrk="1" hangingPunct="1"/>
            <a:r>
              <a:rPr lang="en-US" smtClean="0"/>
              <a:t>More informative values (referred to as weights or measure of association in the literature)</a:t>
            </a:r>
          </a:p>
        </p:txBody>
      </p:sp>
      <p:sp>
        <p:nvSpPr>
          <p:cNvPr id="3097" name="Rectangle 7"/>
          <p:cNvSpPr>
            <a:spLocks noChangeArrowheads="1"/>
          </p:cNvSpPr>
          <p:nvPr/>
        </p:nvSpPr>
        <p:spPr bwMode="auto">
          <a:xfrm>
            <a:off x="381000" y="25146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Point-wise Mutual Information</a:t>
            </a: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1652588" y="3336925"/>
          <a:ext cx="5557837" cy="1135063"/>
        </p:xfrm>
        <a:graphic>
          <a:graphicData uri="http://schemas.openxmlformats.org/presentationml/2006/ole">
            <p:oleObj spid="_x0000_s114690" name="Equation" r:id="rId4" imgW="2108160" imgH="431640" progId="Equation.3">
              <p:embed/>
            </p:oleObj>
          </a:graphicData>
        </a:graphic>
      </p:graphicFrame>
      <p:sp>
        <p:nvSpPr>
          <p:cNvPr id="3098" name="Rectangle 11"/>
          <p:cNvSpPr>
            <a:spLocks noChangeArrowheads="1"/>
          </p:cNvSpPr>
          <p:nvPr/>
        </p:nvSpPr>
        <p:spPr bwMode="auto">
          <a:xfrm>
            <a:off x="228600" y="4495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t-test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390650" y="5013325"/>
          <a:ext cx="6727825" cy="1201738"/>
        </p:xfrm>
        <a:graphic>
          <a:graphicData uri="http://schemas.openxmlformats.org/presentationml/2006/ole">
            <p:oleObj spid="_x0000_s114691" name="Equation" r:id="rId5" imgW="2552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204E1FF-6116-4008-A537-6A0B3A56AE2F}" type="datetime1">
              <a:rPr lang="en-US" smtClean="0"/>
              <a:t>2/25/2013</a:t>
            </a:fld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66A25-5FBC-4088-9DC7-1196E574515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Dialog Managers</a:t>
            </a:r>
            <a:endParaRPr lang="en-US" sz="2800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4419600"/>
            <a:ext cx="30480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 flipH="1" flipV="1">
            <a:off x="2895600" y="15240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914400" y="12192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49161" name="Rectangle 6"/>
          <p:cNvSpPr>
            <a:spLocks noChangeArrowheads="1"/>
          </p:cNvSpPr>
          <p:nvPr/>
        </p:nvSpPr>
        <p:spPr bwMode="auto">
          <a:xfrm>
            <a:off x="1066800" y="2133600"/>
            <a:ext cx="13716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49162" name="Rectangle 7"/>
          <p:cNvSpPr>
            <a:spLocks noChangeArrowheads="1"/>
          </p:cNvSpPr>
          <p:nvPr/>
        </p:nvSpPr>
        <p:spPr bwMode="auto">
          <a:xfrm>
            <a:off x="914400" y="38862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49163" name="Rectangle 8"/>
          <p:cNvSpPr>
            <a:spLocks noChangeArrowheads="1"/>
          </p:cNvSpPr>
          <p:nvPr/>
        </p:nvSpPr>
        <p:spPr bwMode="auto">
          <a:xfrm>
            <a:off x="914400" y="29718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49164" name="Line 9"/>
          <p:cNvSpPr>
            <a:spLocks noChangeShapeType="1"/>
          </p:cNvSpPr>
          <p:nvPr/>
        </p:nvSpPr>
        <p:spPr bwMode="auto">
          <a:xfrm flipH="1" flipV="1">
            <a:off x="2362200" y="2362200"/>
            <a:ext cx="3048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 flipH="1" flipV="1">
            <a:off x="2590800" y="3352800"/>
            <a:ext cx="35052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6" name="Line 11"/>
          <p:cNvSpPr>
            <a:spLocks noChangeShapeType="1"/>
          </p:cNvSpPr>
          <p:nvPr/>
        </p:nvSpPr>
        <p:spPr bwMode="auto">
          <a:xfrm flipH="1" flipV="1">
            <a:off x="3124200" y="4648200"/>
            <a:ext cx="2971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2"/>
          <p:cNvSpPr>
            <a:spLocks noChangeShapeType="1"/>
          </p:cNvSpPr>
          <p:nvPr/>
        </p:nvSpPr>
        <p:spPr bwMode="auto">
          <a:xfrm flipH="1">
            <a:off x="2590800" y="16764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 flipH="1">
            <a:off x="3124200" y="1752600"/>
            <a:ext cx="2438400" cy="2514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Line 14"/>
          <p:cNvSpPr>
            <a:spLocks noChangeShapeType="1"/>
          </p:cNvSpPr>
          <p:nvPr/>
        </p:nvSpPr>
        <p:spPr bwMode="auto">
          <a:xfrm flipH="1">
            <a:off x="25908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 flipH="1">
            <a:off x="3048000" y="3352800"/>
            <a:ext cx="2362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6248400" y="5562600"/>
            <a:ext cx="2895600" cy="91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r>
              <a:rPr lang="en-US" sz="2000" b="1">
                <a:latin typeface="Comic Sans MS" pitchFamily="66" charset="0"/>
              </a:rPr>
              <a:t> </a:t>
            </a: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 flipH="1" flipV="1">
            <a:off x="3124200" y="4876800"/>
            <a:ext cx="3124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 flipH="1">
            <a:off x="2438400" y="1600200"/>
            <a:ext cx="3124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5403850" y="2720975"/>
            <a:ext cx="2749550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5562600" y="1066800"/>
            <a:ext cx="28194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57800" y="2057400"/>
            <a:ext cx="11430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FSA</a:t>
            </a:r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4953000" y="3733800"/>
            <a:ext cx="2514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Template-Based</a:t>
            </a:r>
          </a:p>
        </p:txBody>
      </p:sp>
      <p:sp>
        <p:nvSpPr>
          <p:cNvPr id="49178" name="Line 24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5"/>
          <p:cNvSpPr>
            <a:spLocks noChangeShapeType="1"/>
          </p:cNvSpPr>
          <p:nvPr/>
        </p:nvSpPr>
        <p:spPr bwMode="auto">
          <a:xfrm>
            <a:off x="4495800" y="3810000"/>
            <a:ext cx="457200" cy="15240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4876800" y="5105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BDI</a:t>
            </a:r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3352800" y="5486400"/>
            <a:ext cx="990600" cy="5334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latin typeface="Comic Sans MS" pitchFamily="66" charset="0"/>
              </a:rPr>
              <a:t>MDP</a:t>
            </a:r>
          </a:p>
        </p:txBody>
      </p:sp>
      <p:sp>
        <p:nvSpPr>
          <p:cNvPr id="49182" name="Line 28"/>
          <p:cNvSpPr>
            <a:spLocks noChangeShapeType="1"/>
          </p:cNvSpPr>
          <p:nvPr/>
        </p:nvSpPr>
        <p:spPr bwMode="auto">
          <a:xfrm flipH="1" flipV="1">
            <a:off x="3276600" y="5029200"/>
            <a:ext cx="31242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F901EB-AC70-4255-BD1F-3FEDE6EE24DE}" type="datetime1">
              <a:rPr lang="en-US" smtClean="0"/>
              <a:t>2/25/2013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5D7517-48C2-439C-8365-3060A2C73FF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066800"/>
          </a:xfrm>
        </p:spPr>
        <p:txBody>
          <a:bodyPr/>
          <a:lstStyle/>
          <a:p>
            <a:pPr eaLnBrk="1" hangingPunct="1"/>
            <a:r>
              <a:rPr lang="en-US" smtClean="0"/>
              <a:t>Plan Inferential (BDI) Pros/Cons    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Powerful:</a:t>
            </a:r>
            <a:r>
              <a:rPr lang="en-US" smtClean="0"/>
              <a:t> uses rich and sound knowledge structures -&gt; should enable modeling of subtle indirect uses of dialog acts</a:t>
            </a:r>
          </a:p>
        </p:txBody>
      </p:sp>
      <p:grpSp>
        <p:nvGrpSpPr>
          <p:cNvPr id="51207" name="Group 5"/>
          <p:cNvGrpSpPr>
            <a:grpSpLocks/>
          </p:cNvGrpSpPr>
          <p:nvPr/>
        </p:nvGrpSpPr>
        <p:grpSpPr bwMode="auto">
          <a:xfrm>
            <a:off x="8077200" y="2514600"/>
            <a:ext cx="609600" cy="533400"/>
            <a:chOff x="5280" y="1632"/>
            <a:chExt cx="192" cy="192"/>
          </a:xfrm>
        </p:grpSpPr>
        <p:sp>
          <p:nvSpPr>
            <p:cNvPr id="51212" name="Line 6"/>
            <p:cNvSpPr>
              <a:spLocks noChangeShapeType="1"/>
            </p:cNvSpPr>
            <p:nvPr/>
          </p:nvSpPr>
          <p:spPr bwMode="auto">
            <a:xfrm>
              <a:off x="5376" y="1632"/>
              <a:ext cx="0" cy="192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Line 7"/>
            <p:cNvSpPr>
              <a:spLocks noChangeShapeType="1"/>
            </p:cNvSpPr>
            <p:nvPr/>
          </p:nvSpPr>
          <p:spPr bwMode="auto">
            <a:xfrm>
              <a:off x="5280" y="1728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3886200"/>
            <a:ext cx="7772400" cy="2590800"/>
            <a:chOff x="480" y="2256"/>
            <a:chExt cx="4896" cy="1632"/>
          </a:xfrm>
        </p:grpSpPr>
        <p:sp>
          <p:nvSpPr>
            <p:cNvPr id="51210" name="Rectangle 4"/>
            <p:cNvSpPr>
              <a:spLocks noChangeArrowheads="1"/>
            </p:cNvSpPr>
            <p:nvPr/>
          </p:nvSpPr>
          <p:spPr bwMode="auto">
            <a:xfrm>
              <a:off x="480" y="2256"/>
              <a:ext cx="4896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Time-consuming</a:t>
              </a:r>
              <a:r>
                <a:rPr lang="en-US" sz="2800" b="1">
                  <a:latin typeface="Comic Sans MS" pitchFamily="66" charset="0"/>
                </a:rPr>
                <a:t>: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develop</a:t>
              </a:r>
            </a:p>
            <a:p>
              <a:pPr marL="742950" lvl="1" indent="-285750">
                <a:spcBef>
                  <a:spcPct val="20000"/>
                </a:spcBef>
                <a:buFontTx/>
                <a:buChar char="–"/>
              </a:pPr>
              <a:r>
                <a:rPr lang="en-US" sz="2400" b="1">
                  <a:latin typeface="Comic Sans MS" pitchFamily="66" charset="0"/>
                </a:rPr>
                <a:t>To execute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latin typeface="Comic Sans MS" pitchFamily="66" charset="0"/>
                </a:rPr>
                <a:t>Ties discourse processing with non-linguistic reasoning -&gt; </a:t>
              </a: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AI complete</a:t>
              </a:r>
            </a:p>
          </p:txBody>
        </p:sp>
        <p:sp>
          <p:nvSpPr>
            <p:cNvPr id="51211" name="Line 8"/>
            <p:cNvSpPr>
              <a:spLocks noChangeShapeType="1"/>
            </p:cNvSpPr>
            <p:nvPr/>
          </p:nvSpPr>
          <p:spPr bwMode="auto">
            <a:xfrm>
              <a:off x="4224" y="2736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609600" y="1219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Dialog acts are expressed as plan operators involving belief, desire,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1C3272-FB82-4EE8-9DB3-2480AD8C82CC}" type="datetime1">
              <a:rPr lang="en-US" smtClean="0"/>
              <a:t>2/25/2013</a:t>
            </a:fld>
            <a:endParaRPr lang="en-US"/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22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E5398-5B6F-4EC2-89ED-2B25A7292D24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371600"/>
          </a:xfrm>
        </p:spPr>
        <p:txBody>
          <a:bodyPr/>
          <a:lstStyle/>
          <a:p>
            <a:pPr eaLnBrk="1" hangingPunct="1"/>
            <a:r>
              <a:rPr lang="en-US" smtClean="0"/>
              <a:t>FSA Dialog Manager: system initiative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xxx</a:t>
            </a:r>
          </a:p>
        </p:txBody>
      </p:sp>
      <p:pic>
        <p:nvPicPr>
          <p:cNvPr id="52231" name="Picture 4" descr="fsa-dialog-man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76400"/>
            <a:ext cx="7924800" cy="4562475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1600200"/>
            <a:ext cx="3048000" cy="914400"/>
            <a:chOff x="768" y="1008"/>
            <a:chExt cx="1920" cy="576"/>
          </a:xfrm>
        </p:grpSpPr>
        <p:sp>
          <p:nvSpPr>
            <p:cNvPr id="52233" name="Line 6"/>
            <p:cNvSpPr>
              <a:spLocks noChangeShapeType="1"/>
            </p:cNvSpPr>
            <p:nvPr/>
          </p:nvSpPr>
          <p:spPr bwMode="auto">
            <a:xfrm>
              <a:off x="864" y="1008"/>
              <a:ext cx="288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Oval 7"/>
            <p:cNvSpPr>
              <a:spLocks noChangeArrowheads="1"/>
            </p:cNvSpPr>
            <p:nvPr/>
          </p:nvSpPr>
          <p:spPr bwMode="auto">
            <a:xfrm>
              <a:off x="768" y="1296"/>
              <a:ext cx="1920" cy="288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798FE0-1A94-4531-ABE2-C54FBCF2DFDC}" type="datetime1">
              <a:rPr lang="en-US" smtClean="0"/>
              <a:t>2/25/2013</a:t>
            </a:fld>
            <a:endParaRPr lang="en-US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D90F7F-3875-4454-B1C3-743D16FA7CCC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(1)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GOAL: to allow more complex sentences that provide more than one info item at a time</a:t>
            </a:r>
          </a:p>
        </p:txBody>
      </p:sp>
      <p:sp>
        <p:nvSpPr>
          <p:cNvPr id="53255" name="Rectangle 4"/>
          <p:cNvSpPr>
            <a:spLocks noChangeArrowheads="1"/>
          </p:cNvSpPr>
          <p:nvPr/>
        </p:nvSpPr>
        <p:spPr bwMode="auto">
          <a:xfrm>
            <a:off x="-304800" y="1905000"/>
            <a:ext cx="967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sz="28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U</a:t>
            </a:r>
            <a:r>
              <a:rPr lang="en-US" sz="2800">
                <a:latin typeface="Comic Sans MS" pitchFamily="66" charset="0"/>
              </a:rPr>
              <a:t>: I want to go from Boston to Baltimore on the 8th.</a:t>
            </a:r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457200" y="2895600"/>
            <a:ext cx="822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 b="1">
                <a:latin typeface="Comic Sans MS" pitchFamily="66" charset="0"/>
              </a:rPr>
              <a:t>Slot			Optional questions</a:t>
            </a:r>
          </a:p>
          <a:p>
            <a:pPr lvl="1"/>
            <a:r>
              <a:rPr lang="en-US" sz="2400">
                <a:latin typeface="Comic Sans MS" pitchFamily="66" charset="0"/>
              </a:rPr>
              <a:t>From_Airport	      “From what city are you leaving?”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To_Airport	      “Where are you going?”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Dept-Time	      “When do you want to leave?”</a:t>
            </a:r>
          </a:p>
          <a:p>
            <a:pPr lvl="1"/>
            <a:r>
              <a:rPr lang="en-US" sz="2400">
                <a:latin typeface="Comic Sans MS" pitchFamily="66" charset="0"/>
              </a:rPr>
              <a:t>Dept-Day		               …………… </a:t>
            </a:r>
          </a:p>
          <a:p>
            <a:pPr lvl="1"/>
            <a:r>
              <a:rPr lang="en-US" sz="2400">
                <a:latin typeface="Comic Sans MS" pitchFamily="66" charset="0"/>
              </a:rPr>
              <a:t>………… </a:t>
            </a:r>
          </a:p>
        </p:txBody>
      </p:sp>
      <p:sp>
        <p:nvSpPr>
          <p:cNvPr id="607239" name="Rectangle 7"/>
          <p:cNvSpPr>
            <a:spLocks noChangeArrowheads="1"/>
          </p:cNvSpPr>
          <p:nvPr/>
        </p:nvSpPr>
        <p:spPr bwMode="auto">
          <a:xfrm>
            <a:off x="304800" y="5257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Interpretation: Semantic Grammars, semi-HMM, Hidden-Understanding-Models (HUM)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7" grpId="0" animBg="1" autoUpdateAnimBg="0"/>
      <p:bldP spid="60723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B01217F-F968-4736-89A3-CD2EF27B6374}" type="datetime1">
              <a:rPr lang="en-US" smtClean="0"/>
              <a:t>2/25/2013</a:t>
            </a:fld>
            <a:endParaRPr lang="en-US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F0AF-AF83-44F3-A9C6-BCF25130113A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Template-based Dialog Manager (2)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More than one template: e.g., car or hotel reservation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381000" y="19050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User may provide information to fill slots in different templates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81000" y="29718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A set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production rules</a:t>
            </a:r>
            <a:r>
              <a:rPr lang="en-US" sz="2800" b="1">
                <a:latin typeface="Comic Sans MS" pitchFamily="66" charset="0"/>
              </a:rPr>
              <a:t> fill slots depending on input and determines what questions should be asked next</a:t>
            </a:r>
          </a:p>
        </p:txBody>
      </p:sp>
      <p:sp>
        <p:nvSpPr>
          <p:cNvPr id="623624" name="Rectangle 8"/>
          <p:cNvSpPr>
            <a:spLocks noChangeArrowheads="1"/>
          </p:cNvSpPr>
          <p:nvPr/>
        </p:nvSpPr>
        <p:spPr bwMode="auto">
          <a:xfrm>
            <a:off x="533400" y="4572000"/>
            <a:ext cx="8001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E.g.,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IF user mention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car slot</a:t>
            </a:r>
            <a:r>
              <a:rPr lang="en-US" sz="2800" b="1">
                <a:latin typeface="Comic Sans MS" pitchFamily="66" charset="0"/>
              </a:rPr>
              <a:t> and “most” of </a:t>
            </a: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air slot</a:t>
            </a:r>
            <a:r>
              <a:rPr lang="en-US" sz="2800" b="1">
                <a:latin typeface="Comic Sans MS" pitchFamily="66" charset="0"/>
              </a:rPr>
              <a:t> are filled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THEN ask about remaining car slots.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24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3356B0-51EE-4146-8A17-5BF60A90D718}" type="datetime1">
              <a:rPr lang="en-US" smtClean="0"/>
              <a:t>2/25/2013</a:t>
            </a:fld>
            <a:endParaRPr lang="en-US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EE575-CDE7-4476-AEBC-0A47E5BF8D7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Markov Decision Processes [’02]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1981200"/>
          </a:xfrm>
        </p:spPr>
        <p:txBody>
          <a:bodyPr/>
          <a:lstStyle/>
          <a:p>
            <a:pPr eaLnBrk="1" hangingPunct="1"/>
            <a:r>
              <a:rPr lang="en-US" sz="3200" smtClean="0"/>
              <a:t>Common formalism in AI  to model an agent interacting with its environment. </a:t>
            </a:r>
          </a:p>
          <a:p>
            <a:pPr eaLnBrk="1" hangingPunct="1"/>
            <a:r>
              <a:rPr lang="en-US" sz="3200" smtClean="0"/>
              <a:t>States / Actions / Rewards</a:t>
            </a:r>
          </a:p>
        </p:txBody>
      </p:sp>
      <p:sp>
        <p:nvSpPr>
          <p:cNvPr id="699397" name="Rectangle 5"/>
          <p:cNvSpPr>
            <a:spLocks noChangeArrowheads="1"/>
          </p:cNvSpPr>
          <p:nvPr/>
        </p:nvSpPr>
        <p:spPr bwMode="auto">
          <a:xfrm>
            <a:off x="228600" y="2743200"/>
            <a:ext cx="891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Application to dialog: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States</a:t>
            </a:r>
            <a:r>
              <a:rPr lang="en-US" sz="2800" b="1">
                <a:latin typeface="Comic Sans MS" pitchFamily="66" charset="0"/>
              </a:rPr>
              <a:t>:  slot in frame currently worked on, ASR confidence value, number of questions about slot,..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Actions</a:t>
            </a:r>
            <a:r>
              <a:rPr lang="en-US" sz="2800" b="1">
                <a:latin typeface="Comic Sans MS" pitchFamily="66" charset="0"/>
              </a:rPr>
              <a:t>: questions types, confirmation types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Rewards</a:t>
            </a:r>
            <a:r>
              <a:rPr lang="en-US" sz="2800" b="1">
                <a:latin typeface="Comic Sans MS" pitchFamily="66" charset="0"/>
              </a:rPr>
              <a:t>: user feedback, task completion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32AEA6D-6FAD-4129-B32E-5557AB325D88}" type="datetime1">
              <a:rPr lang="en-US" smtClean="0"/>
              <a:t>2/25/2013</a:t>
            </a:fld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03162-E32B-4DC6-8CE9-EBF4659344C0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86200"/>
            <a:ext cx="8915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Sys to understand U2 needs model of preconditions, effects, decomposition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meeting event (precon: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fly-to plan  (decomp: book-flight, take-flight)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smtClean="0"/>
              <a:t>Take-flight plan (effect: be “there”)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endParaRPr lang="en-US" smtClean="0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304800" y="762000"/>
            <a:ext cx="883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9906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27432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5410200" y="2971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6331" name="Rectangle 12"/>
          <p:cNvSpPr>
            <a:spLocks noChangeArrowheads="1"/>
          </p:cNvSpPr>
          <p:nvPr/>
        </p:nvSpPr>
        <p:spPr bwMode="auto">
          <a:xfrm>
            <a:off x="1676400" y="28956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A06F0E-A018-4F7A-B974-60E42E03FA2E}" type="datetime1">
              <a:rPr lang="en-US" smtClean="0"/>
              <a:t>2/25/2013</a:t>
            </a:fld>
            <a:endParaRPr lang="en-US"/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30FD9-29EC-4E46-97B0-DBBFD9E914B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BDI Dialog Manager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71800"/>
            <a:ext cx="8915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Sys to generate S2 needs model preconditions of:</a:t>
            </a:r>
          </a:p>
          <a:p>
            <a:pPr lvl="1" eaLnBrk="1" hangingPunct="1">
              <a:buFontTx/>
              <a:buChar char="-"/>
            </a:pPr>
            <a:r>
              <a:rPr lang="en-US" smtClean="0"/>
              <a:t>Book-flight action  (agent knows departure date and time)</a:t>
            </a:r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304800" y="762000"/>
            <a:ext cx="8839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S1</a:t>
            </a:r>
            <a:r>
              <a:rPr lang="en-US" sz="2400">
                <a:latin typeface="Comic Sans MS" pitchFamily="66" charset="0"/>
              </a:rPr>
              <a:t>: How may I help you?</a:t>
            </a:r>
          </a:p>
          <a:p>
            <a:pPr lvl="1"/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U1</a:t>
            </a:r>
            <a:r>
              <a:rPr lang="en-US" sz="2400">
                <a:latin typeface="Comic Sans MS" pitchFamily="66" charset="0"/>
              </a:rPr>
              <a:t>: I want to go to Pittsburgh in April.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S2</a:t>
            </a:r>
            <a:r>
              <a:rPr lang="en-US" sz="2400">
                <a:latin typeface="Comic Sans MS" pitchFamily="66" charset="0"/>
              </a:rPr>
              <a:t>: And, what date in April do you want to travel?</a:t>
            </a:r>
          </a:p>
          <a:p>
            <a:pPr lvl="1">
              <a:lnSpc>
                <a:spcPct val="200000"/>
              </a:lnSpc>
            </a:pP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U2</a:t>
            </a:r>
            <a:r>
              <a:rPr lang="en-US" sz="2400">
                <a:latin typeface="Comic Sans MS" pitchFamily="66" charset="0"/>
              </a:rPr>
              <a:t>: Uh hmm I have a mtg. there on the 12</a:t>
            </a:r>
            <a:r>
              <a:rPr lang="en-US" sz="2400" baseline="30000">
                <a:latin typeface="Comic Sans MS" pitchFamily="66" charset="0"/>
              </a:rPr>
              <a:t>th</a:t>
            </a:r>
            <a:r>
              <a:rPr lang="en-US" sz="2400">
                <a:latin typeface="Comic Sans MS" pitchFamily="66" charset="0"/>
              </a:rPr>
              <a:t>.</a:t>
            </a:r>
          </a:p>
        </p:txBody>
      </p:sp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9906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3" name="Rectangle 6"/>
          <p:cNvSpPr>
            <a:spLocks noChangeArrowheads="1"/>
          </p:cNvSpPr>
          <p:nvPr/>
        </p:nvSpPr>
        <p:spPr bwMode="auto">
          <a:xfrm>
            <a:off x="2743200" y="15240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ACKNOWLEDGE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5410200" y="22860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INFORM</a:t>
            </a:r>
          </a:p>
          <a:p>
            <a:pPr marL="342900" indent="-342900">
              <a:spcBef>
                <a:spcPct val="20000"/>
              </a:spcBef>
            </a:pPr>
            <a:endParaRPr lang="en-US" sz="2400" i="1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1676400" y="2209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i="1">
                <a:solidFill>
                  <a:schemeClr val="accent2"/>
                </a:solidFill>
                <a:latin typeface="Comic Sans MS" pitchFamily="66" charset="0"/>
              </a:rPr>
              <a:t>REQUEST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304800" y="434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Integrated with logic-based planning system</a:t>
            </a:r>
          </a:p>
        </p:txBody>
      </p:sp>
      <p:sp>
        <p:nvSpPr>
          <p:cNvPr id="57357" name="Rectangle 10"/>
          <p:cNvSpPr>
            <a:spLocks noChangeArrowheads="1"/>
          </p:cNvSpPr>
          <p:nvPr/>
        </p:nvSpPr>
        <p:spPr bwMode="auto">
          <a:xfrm>
            <a:off x="533400" y="5791200"/>
            <a:ext cx="8382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Understanding an utterance</a:t>
            </a:r>
            <a:r>
              <a:rPr lang="en-US" sz="2800" b="1">
                <a:latin typeface="Comic Sans MS" pitchFamily="66" charset="0"/>
              </a:rPr>
              <a:t>: plan recognition (recognize multiple goals)</a:t>
            </a:r>
          </a:p>
        </p:txBody>
      </p:sp>
      <p:sp>
        <p:nvSpPr>
          <p:cNvPr id="57358" name="Rectangle 11"/>
          <p:cNvSpPr>
            <a:spLocks noChangeArrowheads="1"/>
          </p:cNvSpPr>
          <p:nvPr/>
        </p:nvSpPr>
        <p:spPr bwMode="auto">
          <a:xfrm>
            <a:off x="533400" y="4800600"/>
            <a:ext cx="815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Generating an utterance</a:t>
            </a:r>
            <a:r>
              <a:rPr lang="en-US" sz="2800" b="1">
                <a:latin typeface="Comic Sans MS" pitchFamily="66" charset="0"/>
              </a:rPr>
              <a:t>: plan generation (possibly) satisfying multiple goals</a:t>
            </a:r>
          </a:p>
        </p:txBody>
      </p:sp>
      <p:sp>
        <p:nvSpPr>
          <p:cNvPr id="57359" name="Rectangle 12"/>
          <p:cNvSpPr>
            <a:spLocks noChangeArrowheads="1"/>
          </p:cNvSpPr>
          <p:nvPr/>
        </p:nvSpPr>
        <p:spPr bwMode="auto">
          <a:xfrm>
            <a:off x="228600" y="4343400"/>
            <a:ext cx="8686800" cy="251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49CFFA-FC35-415D-9033-D9922A28E0D0}" type="datetime1">
              <a:rPr lang="en-US" smtClean="0"/>
              <a:t>2/25/2013</a:t>
            </a:fld>
            <a:endParaRPr lang="en-US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19372-2033-46AA-BA6F-C4F3D7111E2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Designing Dialog Systems: User-Centered Design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096000" cy="762000"/>
          </a:xfrm>
        </p:spPr>
        <p:txBody>
          <a:bodyPr/>
          <a:lstStyle/>
          <a:p>
            <a:pPr eaLnBrk="1" hangingPunct="1"/>
            <a:r>
              <a:rPr lang="en-US" smtClean="0"/>
              <a:t>Early Focus on User and Task: e.g., interview the users </a:t>
            </a:r>
          </a:p>
        </p:txBody>
      </p:sp>
      <p:sp>
        <p:nvSpPr>
          <p:cNvPr id="58375" name="Rectangle 4"/>
          <p:cNvSpPr>
            <a:spLocks noChangeArrowheads="1"/>
          </p:cNvSpPr>
          <p:nvPr/>
        </p:nvSpPr>
        <p:spPr bwMode="auto">
          <a:xfrm>
            <a:off x="1981200" y="3200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Build Prototypes: Wizard-of-Oz (WOZ) studies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228600" y="5105400"/>
            <a:ext cx="38862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Iterative Design</a:t>
            </a:r>
          </a:p>
        </p:txBody>
      </p:sp>
      <p:sp>
        <p:nvSpPr>
          <p:cNvPr id="58377" name="Rectangle 6"/>
          <p:cNvSpPr>
            <a:spLocks noChangeArrowheads="1"/>
          </p:cNvSpPr>
          <p:nvPr/>
        </p:nvSpPr>
        <p:spPr bwMode="auto">
          <a:xfrm>
            <a:off x="2133600" y="44196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Evaluation</a:t>
            </a:r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685800" y="2209800"/>
            <a:ext cx="914400" cy="25908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8"/>
          <p:cNvSpPr>
            <a:spLocks noChangeShapeType="1"/>
          </p:cNvSpPr>
          <p:nvPr/>
        </p:nvSpPr>
        <p:spPr bwMode="auto">
          <a:xfrm>
            <a:off x="16002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9"/>
          <p:cNvSpPr>
            <a:spLocks noChangeShapeType="1"/>
          </p:cNvSpPr>
          <p:nvPr/>
        </p:nvSpPr>
        <p:spPr bwMode="auto">
          <a:xfrm>
            <a:off x="685800" y="3352800"/>
            <a:ext cx="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BD917A-02B3-4AED-A56E-0CC0B15B1A77}" type="datetime1">
              <a:rPr lang="en-US" smtClean="0"/>
              <a:t>2/25/2013</a:t>
            </a:fld>
            <a:endParaRPr lang="en-US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B65C3-A8EF-41BF-82A2-08DF15149935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Next Time: Natural Language Generation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048000"/>
          </a:xfrm>
        </p:spPr>
        <p:txBody>
          <a:bodyPr/>
          <a:lstStyle/>
          <a:p>
            <a:pPr eaLnBrk="1" hangingPunct="1"/>
            <a:r>
              <a:rPr lang="en-US" smtClean="0"/>
              <a:t>Read handout on NLG</a:t>
            </a:r>
          </a:p>
          <a:p>
            <a:pPr eaLnBrk="1" hangingPunct="1"/>
            <a:r>
              <a:rPr lang="en-US" smtClean="0"/>
              <a:t>Lecture will be about an NLG system that I developed and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0D481D-0DB0-42E4-907E-E3ED581F98D8}" type="datetime1">
              <a:rPr lang="en-US" smtClean="0"/>
              <a:t>2/25/2013</a:t>
            </a:fld>
            <a:endParaRPr lang="en-US"/>
          </a:p>
        </p:txBody>
      </p:sp>
      <p:sp>
        <p:nvSpPr>
          <p:cNvPr id="410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D5038-16E6-43A8-8D97-56FE6058226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(3)</a:t>
            </a:r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5715000" cy="609600"/>
          </a:xfrm>
        </p:spPr>
        <p:txBody>
          <a:bodyPr/>
          <a:lstStyle/>
          <a:p>
            <a:pPr eaLnBrk="1" hangingPunct="1"/>
            <a:r>
              <a:rPr lang="en-US" smtClean="0"/>
              <a:t>Similarity between vectors</a:t>
            </a:r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457200" y="2895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Not sensitive to extreme values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563563" y="1828800"/>
          <a:ext cx="5548312" cy="914400"/>
        </p:xfrm>
        <a:graphic>
          <a:graphicData uri="http://schemas.openxmlformats.org/presentationml/2006/ole">
            <p:oleObj spid="_x0000_s115714" name="Equation" r:id="rId4" imgW="2692080" imgH="44424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61088" y="1371600"/>
            <a:ext cx="1687512" cy="1698625"/>
            <a:chOff x="3840" y="1536"/>
            <a:chExt cx="1248" cy="1248"/>
          </a:xfrm>
        </p:grpSpPr>
        <p:sp>
          <p:nvSpPr>
            <p:cNvPr id="4112" name="Line 9"/>
            <p:cNvSpPr>
              <a:spLocks noChangeShapeType="1"/>
            </p:cNvSpPr>
            <p:nvPr/>
          </p:nvSpPr>
          <p:spPr bwMode="auto">
            <a:xfrm flipV="1">
              <a:off x="3840" y="163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"/>
            <p:cNvSpPr>
              <a:spLocks noChangeShapeType="1"/>
            </p:cNvSpPr>
            <p:nvPr/>
          </p:nvSpPr>
          <p:spPr bwMode="auto">
            <a:xfrm>
              <a:off x="3840" y="2208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1"/>
            <p:cNvSpPr>
              <a:spLocks/>
            </p:cNvSpPr>
            <p:nvPr/>
          </p:nvSpPr>
          <p:spPr bwMode="auto">
            <a:xfrm>
              <a:off x="4032" y="2088"/>
              <a:ext cx="210" cy="184"/>
            </a:xfrm>
            <a:custGeom>
              <a:avLst/>
              <a:gdLst>
                <a:gd name="T0" fmla="*/ 0 w 210"/>
                <a:gd name="T1" fmla="*/ 0 h 184"/>
                <a:gd name="T2" fmla="*/ 136 w 210"/>
                <a:gd name="T3" fmla="*/ 32 h 184"/>
                <a:gd name="T4" fmla="*/ 144 w 210"/>
                <a:gd name="T5" fmla="*/ 184 h 184"/>
                <a:gd name="T6" fmla="*/ 0 60000 65536"/>
                <a:gd name="T7" fmla="*/ 0 60000 65536"/>
                <a:gd name="T8" fmla="*/ 0 60000 65536"/>
                <a:gd name="T9" fmla="*/ 0 w 210"/>
                <a:gd name="T10" fmla="*/ 0 h 184"/>
                <a:gd name="T11" fmla="*/ 210 w 210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84">
                  <a:moveTo>
                    <a:pt x="0" y="0"/>
                  </a:moveTo>
                  <a:cubicBezTo>
                    <a:pt x="55" y="6"/>
                    <a:pt x="92" y="2"/>
                    <a:pt x="136" y="32"/>
                  </a:cubicBezTo>
                  <a:cubicBezTo>
                    <a:pt x="155" y="61"/>
                    <a:pt x="210" y="184"/>
                    <a:pt x="144" y="1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2"/>
            <p:cNvSpPr>
              <a:spLocks noChangeArrowheads="1"/>
            </p:cNvSpPr>
            <p:nvPr/>
          </p:nvSpPr>
          <p:spPr bwMode="auto">
            <a:xfrm>
              <a:off x="3984" y="1536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v </a:t>
              </a:r>
              <a:endParaRPr lang="en-US" sz="2800" b="1" i="1">
                <a:latin typeface="Comic Sans MS" pitchFamily="66" charset="0"/>
              </a:endParaRPr>
            </a:p>
          </p:txBody>
        </p:sp>
        <p:sp>
          <p:nvSpPr>
            <p:cNvPr id="4116" name="Rectangle 13"/>
            <p:cNvSpPr>
              <a:spLocks noChangeArrowheads="1"/>
            </p:cNvSpPr>
            <p:nvPr/>
          </p:nvSpPr>
          <p:spPr bwMode="auto">
            <a:xfrm>
              <a:off x="4608" y="2448"/>
              <a:ext cx="3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</a:rPr>
                <a:t>w </a:t>
              </a:r>
              <a:endParaRPr lang="en-US" sz="2800" b="1" i="1">
                <a:latin typeface="Comic Sans MS" pitchFamily="66" charset="0"/>
              </a:endParaRPr>
            </a:p>
          </p:txBody>
        </p:sp>
        <p:sp>
          <p:nvSpPr>
            <p:cNvPr id="4117" name="Rectangle 14"/>
            <p:cNvSpPr>
              <a:spLocks noChangeArrowheads="1"/>
            </p:cNvSpPr>
            <p:nvPr/>
          </p:nvSpPr>
          <p:spPr bwMode="auto">
            <a:xfrm>
              <a:off x="4368" y="1920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i="1">
                  <a:solidFill>
                    <a:schemeClr val="accent2"/>
                  </a:solidFill>
                  <a:latin typeface="Comic Sans MS" pitchFamily="66" charset="0"/>
                  <a:sym typeface="Symbol" pitchFamily="18" charset="2"/>
                </a:rPr>
                <a:t></a:t>
              </a:r>
              <a:endParaRPr lang="en-US" sz="2800" b="1" i="1">
                <a:latin typeface="Comic Sans MS" pitchFamily="66" charset="0"/>
              </a:endParaRPr>
            </a:p>
          </p:txBody>
        </p:sp>
      </p:grp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304800" y="1447800"/>
            <a:ext cx="8305800" cy="1981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381000" y="4114800"/>
          <a:ext cx="4343400" cy="1822450"/>
        </p:xfrm>
        <a:graphic>
          <a:graphicData uri="http://schemas.openxmlformats.org/presentationml/2006/ole">
            <p:oleObj spid="_x0000_s115715" name="Equation" r:id="rId5" imgW="1993680" imgH="838080" progId="Equation.3">
              <p:embed/>
            </p:oleObj>
          </a:graphicData>
        </a:graphic>
      </p:graphicFrame>
      <p:sp>
        <p:nvSpPr>
          <p:cNvPr id="4110" name="Rectangle 19"/>
          <p:cNvSpPr>
            <a:spLocks noChangeArrowheads="1"/>
          </p:cNvSpPr>
          <p:nvPr/>
        </p:nvSpPr>
        <p:spPr bwMode="auto">
          <a:xfrm>
            <a:off x="381000" y="3810000"/>
            <a:ext cx="8458200" cy="24384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Rectangle 20"/>
          <p:cNvSpPr>
            <a:spLocks noChangeArrowheads="1"/>
          </p:cNvSpPr>
          <p:nvPr/>
        </p:nvSpPr>
        <p:spPr bwMode="auto">
          <a:xfrm>
            <a:off x="4572000" y="4038600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Normalized (weighted) number of overlapping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155A75-8AB2-4D64-BDFD-5C35B0F3DD66}" type="datetime1">
              <a:rPr lang="en-US" smtClean="0"/>
              <a:t>2/25/2013</a:t>
            </a:fld>
            <a:endParaRPr lang="en-US"/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F34088-26D7-4B54-A7ED-15AD9A5B264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WS Distributional Methods (4)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458200" cy="3810000"/>
          </a:xfrm>
        </p:spPr>
        <p:txBody>
          <a:bodyPr/>
          <a:lstStyle/>
          <a:p>
            <a:pPr eaLnBrk="1" hangingPunct="1"/>
            <a:r>
              <a:rPr lang="en-US" sz="3200" smtClean="0"/>
              <a:t>Best combination overall </a:t>
            </a:r>
            <a:r>
              <a:rPr lang="en-US" smtClean="0"/>
              <a:t>(Curan 2003)</a:t>
            </a:r>
            <a:endParaRPr lang="en-US" sz="3200" smtClean="0"/>
          </a:p>
          <a:p>
            <a:pPr lvl="1" eaLnBrk="1" hangingPunct="1"/>
            <a:r>
              <a:rPr lang="en-US" sz="2800" smtClean="0"/>
              <a:t>t-test for weights</a:t>
            </a:r>
          </a:p>
          <a:p>
            <a:pPr lvl="1" eaLnBrk="1" hangingPunct="1"/>
            <a:r>
              <a:rPr lang="en-US" sz="2800" smtClean="0"/>
              <a:t>Jaccard (or Dice) for vector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C64F42-F267-4A10-8A94-8FF81ED32395}" type="datetime1">
              <a:rPr lang="en-US" smtClean="0"/>
              <a:t>2/25/2013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CC9E7-6C63-4CA6-9C9B-2B132028E01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 Role Labeling: Example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3810000" y="16764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CA" sz="2800">
              <a:latin typeface="Comic Sans MS" pitchFamily="66" charset="0"/>
            </a:endParaRPr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auto">
          <a:xfrm>
            <a:off x="457200" y="25146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latin typeface="Comic Sans MS" pitchFamily="66" charset="0"/>
              </a:rPr>
              <a:t>In 1979 , </a:t>
            </a: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singer Nancy Wilson</a:t>
            </a:r>
            <a:r>
              <a:rPr lang="en-US" sz="2400">
                <a:latin typeface="Comic Sans MS" pitchFamily="66" charset="0"/>
              </a:rPr>
              <a:t>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him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8000"/>
                </a:solidFill>
                <a:latin typeface="Comic Sans MS" pitchFamily="66" charset="0"/>
              </a:rPr>
              <a:t>to open her nightclub act</a:t>
            </a:r>
            <a:r>
              <a:rPr lang="en-US" sz="2400">
                <a:latin typeface="Comic Sans MS" pitchFamily="66" charset="0"/>
              </a:rPr>
              <a:t> 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rgbClr val="A50021"/>
                </a:solidFill>
                <a:latin typeface="Comic Sans MS" pitchFamily="66" charset="0"/>
              </a:rPr>
              <a:t>Castro</a:t>
            </a:r>
            <a:r>
              <a:rPr lang="en-US" sz="2400">
                <a:latin typeface="Comic Sans MS" pitchFamily="66" charset="0"/>
              </a:rPr>
              <a:t> has swallowed his doubts and HIRED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Valenzuela</a:t>
            </a:r>
            <a:r>
              <a:rPr lang="en-US" sz="2400">
                <a:latin typeface="Comic Sans MS" pitchFamily="66" charset="0"/>
              </a:rPr>
              <a:t> as </a:t>
            </a:r>
            <a:r>
              <a:rPr lang="en-US" sz="2400">
                <a:solidFill>
                  <a:srgbClr val="FF9933"/>
                </a:solidFill>
                <a:latin typeface="Comic Sans MS" pitchFamily="66" charset="0"/>
              </a:rPr>
              <a:t>a cook</a:t>
            </a:r>
            <a:r>
              <a:rPr lang="en-US" sz="2400">
                <a:latin typeface="Comic Sans MS" pitchFamily="66" charset="0"/>
              </a:rPr>
              <a:t> in his small restaurant 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Comic Sans MS" pitchFamily="66" charset="0"/>
            </a:endParaRPr>
          </a:p>
        </p:txBody>
      </p:sp>
      <p:sp>
        <p:nvSpPr>
          <p:cNvPr id="25608" name="Rectangle 69"/>
          <p:cNvSpPr>
            <a:spLocks noChangeArrowheads="1"/>
          </p:cNvSpPr>
          <p:nvPr/>
        </p:nvSpPr>
        <p:spPr bwMode="auto">
          <a:xfrm>
            <a:off x="1524000" y="1447800"/>
            <a:ext cx="170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Comic Sans MS" pitchFamily="66" charset="0"/>
              </a:rPr>
              <a:t>Employer</a:t>
            </a:r>
          </a:p>
        </p:txBody>
      </p:sp>
      <p:sp>
        <p:nvSpPr>
          <p:cNvPr id="25609" name="Rectangle 70"/>
          <p:cNvSpPr>
            <a:spLocks noChangeArrowheads="1"/>
          </p:cNvSpPr>
          <p:nvPr/>
        </p:nvSpPr>
        <p:spPr bwMode="auto">
          <a:xfrm>
            <a:off x="3429000" y="14478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Employee</a:t>
            </a:r>
          </a:p>
        </p:txBody>
      </p:sp>
      <p:sp>
        <p:nvSpPr>
          <p:cNvPr id="25610" name="Rectangle 71"/>
          <p:cNvSpPr>
            <a:spLocks noChangeArrowheads="1"/>
          </p:cNvSpPr>
          <p:nvPr/>
        </p:nvSpPr>
        <p:spPr bwMode="auto">
          <a:xfrm>
            <a:off x="5257800" y="1447800"/>
            <a:ext cx="973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  <a:latin typeface="Comic Sans MS" pitchFamily="66" charset="0"/>
              </a:rPr>
              <a:t>Task</a:t>
            </a:r>
          </a:p>
        </p:txBody>
      </p:sp>
      <p:sp>
        <p:nvSpPr>
          <p:cNvPr id="25611" name="Rectangle 72"/>
          <p:cNvSpPr>
            <a:spLocks noChangeArrowheads="1"/>
          </p:cNvSpPr>
          <p:nvPr/>
        </p:nvSpPr>
        <p:spPr bwMode="auto">
          <a:xfrm>
            <a:off x="6858000" y="1447800"/>
            <a:ext cx="147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9933"/>
                </a:solidFill>
                <a:latin typeface="Comic Sans MS" pitchFamily="66" charset="0"/>
              </a:rPr>
              <a:t>Position</a:t>
            </a:r>
          </a:p>
        </p:txBody>
      </p:sp>
      <p:sp>
        <p:nvSpPr>
          <p:cNvPr id="25612" name="Rectangle 73"/>
          <p:cNvSpPr>
            <a:spLocks noChangeArrowheads="1"/>
          </p:cNvSpPr>
          <p:nvPr/>
        </p:nvSpPr>
        <p:spPr bwMode="auto">
          <a:xfrm>
            <a:off x="1219200" y="1066800"/>
            <a:ext cx="2197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Some roles..</a:t>
            </a:r>
          </a:p>
        </p:txBody>
      </p:sp>
      <p:sp>
        <p:nvSpPr>
          <p:cNvPr id="25613" name="Rectangle 74"/>
          <p:cNvSpPr>
            <a:spLocks noChangeArrowheads="1"/>
          </p:cNvSpPr>
          <p:nvPr/>
        </p:nvSpPr>
        <p:spPr bwMode="auto">
          <a:xfrm>
            <a:off x="990600" y="9906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3652F9-0E70-4BA7-B2F4-1F9E610ED586}" type="datetime1">
              <a:rPr lang="en-US" smtClean="0"/>
              <a:t>2/25/2013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34A65-F6A8-4567-9833-F9A04BE2FBE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77400" cy="1143000"/>
          </a:xfrm>
        </p:spPr>
        <p:txBody>
          <a:bodyPr/>
          <a:lstStyle/>
          <a:p>
            <a:pPr eaLnBrk="1" hangingPunct="1"/>
            <a:r>
              <a:rPr lang="en-US" smtClean="0"/>
              <a:t>Supervised Semantic Role Labeling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2819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Typically framed as a </a:t>
            </a:r>
            <a:r>
              <a:rPr lang="en-US" dirty="0" smtClean="0">
                <a:solidFill>
                  <a:schemeClr val="accent2"/>
                </a:solidFill>
              </a:rPr>
              <a:t>classification problem </a:t>
            </a:r>
            <a:r>
              <a:rPr lang="en-US" dirty="0" smtClean="0"/>
              <a:t>[</a:t>
            </a:r>
            <a:r>
              <a:rPr lang="en-US" dirty="0" err="1" smtClean="0"/>
              <a:t>Gildea</a:t>
            </a:r>
            <a:r>
              <a:rPr lang="en-US" dirty="0" smtClean="0"/>
              <a:t>, </a:t>
            </a:r>
            <a:r>
              <a:rPr lang="en-US" dirty="0" err="1" smtClean="0"/>
              <a:t>Jurfsky</a:t>
            </a:r>
            <a:r>
              <a:rPr lang="en-US" dirty="0" smtClean="0"/>
              <a:t> 2002]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dirty="0" smtClean="0"/>
              <a:t>Train a classifier that for each predicate: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determine for each </a:t>
            </a:r>
            <a:r>
              <a:rPr lang="en-US" dirty="0" err="1" smtClean="0"/>
              <a:t>synt</a:t>
            </a:r>
            <a:r>
              <a:rPr lang="en-US" dirty="0" smtClean="0"/>
              <a:t>. constituent which </a:t>
            </a:r>
            <a:r>
              <a:rPr lang="en-US" dirty="0" smtClean="0">
                <a:solidFill>
                  <a:schemeClr val="accent2"/>
                </a:solidFill>
              </a:rPr>
              <a:t>semantic role </a:t>
            </a:r>
            <a:r>
              <a:rPr lang="en-US" dirty="0" smtClean="0"/>
              <a:t>(if any) it plays with respect to the predicate</a:t>
            </a:r>
          </a:p>
          <a:p>
            <a:pPr marL="514350" indent="-457200" eaLnBrk="1" hangingPunct="1">
              <a:lnSpc>
                <a:spcPct val="90000"/>
              </a:lnSpc>
              <a:defRPr/>
            </a:pPr>
            <a:r>
              <a:rPr lang="en-US" dirty="0" smtClean="0"/>
              <a:t>Train on a corpus annotated with relevant constituent features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685800" y="46482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These include: </a:t>
            </a:r>
            <a:r>
              <a:rPr lang="en-US" sz="2800">
                <a:latin typeface="Comic Sans MS" pitchFamily="66" charset="0"/>
              </a:rPr>
              <a:t>predicate, phrase type, head word and its POS, path, voice, linear position…… </a:t>
            </a:r>
            <a:r>
              <a:rPr lang="en-US" sz="2800" i="1">
                <a:latin typeface="Comic Sans MS" pitchFamily="66" charset="0"/>
              </a:rPr>
              <a:t>and many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28508</TotalTime>
  <Words>5785</Words>
  <Application>Microsoft Office PowerPoint</Application>
  <PresentationFormat>On-screen Show (4:3)</PresentationFormat>
  <Paragraphs>1031</Paragraphs>
  <Slides>59</Slides>
  <Notes>59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5832 Template</vt:lpstr>
      <vt:lpstr>Equation</vt:lpstr>
      <vt:lpstr>CPSC 503 Computational Linguistics</vt:lpstr>
      <vt:lpstr>Finish from (Feb 14)</vt:lpstr>
      <vt:lpstr>WS: Distributional Methods</vt:lpstr>
      <vt:lpstr>WS Distributional Methods (1)</vt:lpstr>
      <vt:lpstr>WS Distributional Methods (2)</vt:lpstr>
      <vt:lpstr>WS Distributional Methods (3)</vt:lpstr>
      <vt:lpstr>WS Distributional Methods (4)</vt:lpstr>
      <vt:lpstr>Semantic Role Labeling: Example</vt:lpstr>
      <vt:lpstr>Supervised Semantic Role Labeling</vt:lpstr>
      <vt:lpstr>Semantic Role Labeling: Example</vt:lpstr>
      <vt:lpstr>Supervised Semantic Role Labeling (basic) Algorithm</vt:lpstr>
      <vt:lpstr>Semantic Role Labeling  (state of the art systems)</vt:lpstr>
      <vt:lpstr>Knowledge-Formalisms Map (including probabilistic formalisms)</vt:lpstr>
      <vt:lpstr>Today 26/10</vt:lpstr>
      <vt:lpstr>“Semantic” Analysis</vt:lpstr>
      <vt:lpstr>Semantic Analysis</vt:lpstr>
      <vt:lpstr>Pragmatics: Example</vt:lpstr>
      <vt:lpstr>Pragmatics: Conversational Structure</vt:lpstr>
      <vt:lpstr>Pragmatics: Dialog Acts</vt:lpstr>
      <vt:lpstr>Pragmatics: Specific Act (Request)</vt:lpstr>
      <vt:lpstr>Pragmatics: Deixis</vt:lpstr>
      <vt:lpstr>Today 26/10</vt:lpstr>
      <vt:lpstr>Discourse: Monologue</vt:lpstr>
      <vt:lpstr>Discourse/Text Segmentation(1)</vt:lpstr>
      <vt:lpstr>Discourse/Text Segmentation(2)</vt:lpstr>
      <vt:lpstr>Sample Monologues: Coherence</vt:lpstr>
      <vt:lpstr>Corresponding Text Structure</vt:lpstr>
      <vt:lpstr>Text Relations, Parsing and Generation</vt:lpstr>
      <vt:lpstr>Reference</vt:lpstr>
      <vt:lpstr>Reference Resolution</vt:lpstr>
      <vt:lpstr>Pronominal Resolution: Simple Algorithm</vt:lpstr>
      <vt:lpstr>Slide 32</vt:lpstr>
      <vt:lpstr>Focus</vt:lpstr>
      <vt:lpstr>Slide 34</vt:lpstr>
      <vt:lpstr>Need World Knowledge</vt:lpstr>
      <vt:lpstr>Coreference resolution</vt:lpstr>
      <vt:lpstr>Next two classes  (Thur Feb. 28, Tue March 5)</vt:lpstr>
      <vt:lpstr>Knowledge-Formalisms Map (including probabilistic formalisms)</vt:lpstr>
      <vt:lpstr>Next Time: Natural Language Generation</vt:lpstr>
      <vt:lpstr>Today 27/10</vt:lpstr>
      <vt:lpstr>Discourse: Dialog</vt:lpstr>
      <vt:lpstr>Dialog: two key tasks</vt:lpstr>
      <vt:lpstr>Dialog Act Interpretation</vt:lpstr>
      <vt:lpstr>Automatic Interpretation of Dialog Acts</vt:lpstr>
      <vt:lpstr>Cue-Based: Key Idea</vt:lpstr>
      <vt:lpstr>Cue-Based model (1)</vt:lpstr>
      <vt:lpstr>Cue-Based model (2)</vt:lpstr>
      <vt:lpstr>Cue-Based model Summary</vt:lpstr>
      <vt:lpstr>Dialog Managers in Conversational Agents</vt:lpstr>
      <vt:lpstr>Dialog Managers</vt:lpstr>
      <vt:lpstr>Plan Inferential (BDI) Pros/Cons    </vt:lpstr>
      <vt:lpstr>FSA Dialog Manager: system initiative</vt:lpstr>
      <vt:lpstr>Template-based Dialog Manager (1)</vt:lpstr>
      <vt:lpstr>Template-based Dialog Manager (2)</vt:lpstr>
      <vt:lpstr>Markov Decision Processes [’02]</vt:lpstr>
      <vt:lpstr>BDI Dialog Manager</vt:lpstr>
      <vt:lpstr>BDI Dialog Manager</vt:lpstr>
      <vt:lpstr>Designing Dialog Systems: User-Centered Design</vt:lpstr>
      <vt:lpstr>Next Time: Natural Language Generation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carenini</cp:lastModifiedBy>
  <cp:revision>697</cp:revision>
  <dcterms:created xsi:type="dcterms:W3CDTF">2003-01-21T20:11:16Z</dcterms:created>
  <dcterms:modified xsi:type="dcterms:W3CDTF">2013-02-26T07:00:46Z</dcterms:modified>
</cp:coreProperties>
</file>