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6"/>
  </p:notesMasterIdLst>
  <p:handoutMasterIdLst>
    <p:handoutMasterId r:id="rId47"/>
  </p:handoutMasterIdLst>
  <p:sldIdLst>
    <p:sldId id="293" r:id="rId2"/>
    <p:sldId id="494" r:id="rId3"/>
    <p:sldId id="519" r:id="rId4"/>
    <p:sldId id="527" r:id="rId5"/>
    <p:sldId id="418" r:id="rId6"/>
    <p:sldId id="419" r:id="rId7"/>
    <p:sldId id="420" r:id="rId8"/>
    <p:sldId id="421" r:id="rId9"/>
    <p:sldId id="423" r:id="rId10"/>
    <p:sldId id="496" r:id="rId11"/>
    <p:sldId id="520" r:id="rId12"/>
    <p:sldId id="497" r:id="rId13"/>
    <p:sldId id="431" r:id="rId14"/>
    <p:sldId id="432" r:id="rId15"/>
    <p:sldId id="437" r:id="rId16"/>
    <p:sldId id="438" r:id="rId17"/>
    <p:sldId id="440" r:id="rId18"/>
    <p:sldId id="504" r:id="rId19"/>
    <p:sldId id="441" r:id="rId20"/>
    <p:sldId id="528" r:id="rId21"/>
    <p:sldId id="529" r:id="rId22"/>
    <p:sldId id="530" r:id="rId23"/>
    <p:sldId id="503" r:id="rId24"/>
    <p:sldId id="550" r:id="rId25"/>
    <p:sldId id="522" r:id="rId26"/>
    <p:sldId id="523" r:id="rId27"/>
    <p:sldId id="538" r:id="rId28"/>
    <p:sldId id="539" r:id="rId29"/>
    <p:sldId id="540" r:id="rId30"/>
    <p:sldId id="542" r:id="rId31"/>
    <p:sldId id="551" r:id="rId32"/>
    <p:sldId id="552" r:id="rId33"/>
    <p:sldId id="553" r:id="rId34"/>
    <p:sldId id="554" r:id="rId35"/>
    <p:sldId id="555" r:id="rId36"/>
    <p:sldId id="526" r:id="rId37"/>
    <p:sldId id="556" r:id="rId38"/>
    <p:sldId id="557" r:id="rId39"/>
    <p:sldId id="558" r:id="rId40"/>
    <p:sldId id="559" r:id="rId41"/>
    <p:sldId id="560" r:id="rId42"/>
    <p:sldId id="516" r:id="rId43"/>
    <p:sldId id="549" r:id="rId44"/>
    <p:sldId id="548" r:id="rId4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CC"/>
    <a:srgbClr val="FF99CC"/>
    <a:srgbClr val="FF66FF"/>
    <a:srgbClr val="66CCFF"/>
    <a:srgbClr val="FF9933"/>
    <a:srgbClr val="0080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0402" autoAdjust="0"/>
  </p:normalViewPr>
  <p:slideViewPr>
    <p:cSldViewPr>
      <p:cViewPr>
        <p:scale>
          <a:sx n="91" d="100"/>
          <a:sy n="91" d="100"/>
        </p:scale>
        <p:origin x="-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42" y="-252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E7F146A7-8D81-41EF-8641-E3EC70FC3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EC970A22-1732-402B-854B-3A22569D7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ordnet.princeton.edu/perl/webwn?o2=&amp;o0=1&amp;o7=&amp;o5=&amp;o1=1&amp;o6=&amp;o4=&amp;o3=&amp;s=bozo" TargetMode="External"/><Relationship Id="rId13" Type="http://schemas.openxmlformats.org/officeDocument/2006/relationships/hyperlink" Target="http://wordnet.princeton.edu/perl/webwn?o2=&amp;o0=1&amp;o7=&amp;o5=&amp;o1=1&amp;o6=&amp;o4=&amp;o3=&amp;s=qat" TargetMode="External"/><Relationship Id="rId18" Type="http://schemas.openxmlformats.org/officeDocument/2006/relationships/hyperlink" Target="http://wordnet.princeton.edu/perl/webwn?o2=&amp;o0=1&amp;o7=&amp;o5=&amp;o1=1&amp;o6=&amp;o4=&amp;o3=&amp;s=cat-o'-nine-tails" TargetMode="External"/><Relationship Id="rId26" Type="http://schemas.openxmlformats.org/officeDocument/2006/relationships/hyperlink" Target="http://wordnet.princeton.edu/perl/webwn?o2=&amp;o0=1&amp;o7=&amp;o5=&amp;o1=1&amp;o6=&amp;o4=&amp;o3=&amp;s=CT" TargetMode="External"/><Relationship Id="rId3" Type="http://schemas.openxmlformats.org/officeDocument/2006/relationships/hyperlink" Target="http://wordnet.princeton.edu/perl/webwn?o2=&amp;o0=1&amp;o7=&amp;o5=&amp;o1=1&amp;o6=&amp;o4=&amp;o3=&amp;s=cat&amp;i=0&amp;h=0000000000" TargetMode="External"/><Relationship Id="rId21" Type="http://schemas.openxmlformats.org/officeDocument/2006/relationships/hyperlink" Target="http://wordnet.princeton.edu/perl/webwn?o2=&amp;o0=1&amp;o7=&amp;o5=&amp;o1=1&amp;o6=&amp;o4=&amp;o3=&amp;s=cat&amp;i=6&amp;h=0000000000" TargetMode="External"/><Relationship Id="rId7" Type="http://schemas.openxmlformats.org/officeDocument/2006/relationships/hyperlink" Target="http://wordnet.princeton.edu/perl/webwn?o2=&amp;o0=1&amp;o7=&amp;o5=&amp;o1=1&amp;o6=&amp;o4=&amp;o3=&amp;s=hombre" TargetMode="External"/><Relationship Id="rId12" Type="http://schemas.openxmlformats.org/officeDocument/2006/relationships/hyperlink" Target="http://wordnet.princeton.edu/perl/webwn?o2=&amp;o0=1&amp;o7=&amp;o5=&amp;o1=1&amp;o6=&amp;o4=&amp;o3=&amp;s=khat" TargetMode="External"/><Relationship Id="rId17" Type="http://schemas.openxmlformats.org/officeDocument/2006/relationships/hyperlink" Target="http://wordnet.princeton.edu/perl/webwn?o2=&amp;o0=1&amp;o7=&amp;o5=&amp;o1=1&amp;o6=&amp;o4=&amp;o3=&amp;s=cat&amp;i=4&amp;h=0000000000" TargetMode="External"/><Relationship Id="rId25" Type="http://schemas.openxmlformats.org/officeDocument/2006/relationships/hyperlink" Target="http://wordnet.princeton.edu/perl/webwn?o2=&amp;o0=1&amp;o7=&amp;o5=&amp;o1=1&amp;o6=&amp;o4=&amp;o3=&amp;s=computed+tomography" TargetMode="External"/><Relationship Id="rId2" Type="http://schemas.openxmlformats.org/officeDocument/2006/relationships/slide" Target="../slides/slide27.xml"/><Relationship Id="rId16" Type="http://schemas.openxmlformats.org/officeDocument/2006/relationships/hyperlink" Target="http://wordnet.princeton.edu/perl/webwn?o2=&amp;o0=1&amp;o7=&amp;o5=&amp;o1=1&amp;o6=&amp;o4=&amp;o3=&amp;s=African+tea" TargetMode="External"/><Relationship Id="rId20" Type="http://schemas.openxmlformats.org/officeDocument/2006/relationships/hyperlink" Target="http://wordnet.princeton.edu/perl/webwn?o2=&amp;o0=1&amp;o7=&amp;o5=&amp;o1=1&amp;o6=&amp;o4=&amp;o3=&amp;s=Caterpillar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ordnet.princeton.edu/perl/webwn?o2=&amp;o0=1&amp;o7=&amp;o5=&amp;o1=1&amp;o6=&amp;o4=&amp;o3=&amp;s=guy" TargetMode="External"/><Relationship Id="rId11" Type="http://schemas.openxmlformats.org/officeDocument/2006/relationships/hyperlink" Target="http://wordnet.princeton.edu/perl/webwn?o2=&amp;o0=1&amp;o7=&amp;o5=&amp;o1=1&amp;o6=&amp;o4=&amp;o3=&amp;s=kat" TargetMode="External"/><Relationship Id="rId24" Type="http://schemas.openxmlformats.org/officeDocument/2006/relationships/hyperlink" Target="http://wordnet.princeton.edu/perl/webwn?o2=&amp;o0=1&amp;o7=&amp;o5=&amp;o1=1&amp;o6=&amp;o4=&amp;o3=&amp;s=computerized+tomography" TargetMode="External"/><Relationship Id="rId5" Type="http://schemas.openxmlformats.org/officeDocument/2006/relationships/hyperlink" Target="http://wordnet.princeton.edu/perl/webwn?o2=&amp;o0=1&amp;o7=&amp;o5=&amp;o1=1&amp;o6=&amp;o4=&amp;o3=&amp;s=cat&amp;i=1&amp;h=0000000000" TargetMode="External"/><Relationship Id="rId15" Type="http://schemas.openxmlformats.org/officeDocument/2006/relationships/hyperlink" Target="http://wordnet.princeton.edu/perl/webwn?o2=&amp;o0=1&amp;o7=&amp;o5=&amp;o1=1&amp;o6=&amp;o4=&amp;o3=&amp;s=Arabian+tea" TargetMode="External"/><Relationship Id="rId23" Type="http://schemas.openxmlformats.org/officeDocument/2006/relationships/hyperlink" Target="http://wordnet.princeton.edu/perl/webwn?o2=&amp;o0=1&amp;o7=&amp;o5=&amp;o1=1&amp;o6=&amp;o4=&amp;o3=&amp;s=cat&amp;i=7&amp;h=0000000000" TargetMode="External"/><Relationship Id="rId28" Type="http://schemas.openxmlformats.org/officeDocument/2006/relationships/hyperlink" Target="http://wordnet.princeton.edu/perl/webwn?o2=&amp;o0=1&amp;o7=&amp;o5=&amp;o1=1&amp;o6=&amp;o4=&amp;o3=&amp;s=computed+axial+tomography" TargetMode="External"/><Relationship Id="rId10" Type="http://schemas.openxmlformats.org/officeDocument/2006/relationships/hyperlink" Target="http://wordnet.princeton.edu/perl/webwn?o2=&amp;o0=1&amp;o7=&amp;o5=&amp;o1=1&amp;o6=&amp;o4=&amp;o3=&amp;s=cat&amp;i=3&amp;h=0000000000" TargetMode="External"/><Relationship Id="rId19" Type="http://schemas.openxmlformats.org/officeDocument/2006/relationships/hyperlink" Target="http://wordnet.princeton.edu/perl/webwn?o2=&amp;o0=1&amp;o7=&amp;o5=&amp;o1=1&amp;o6=&amp;o4=&amp;o3=&amp;s=cat&amp;i=5&amp;h=0000000000" TargetMode="External"/><Relationship Id="rId4" Type="http://schemas.openxmlformats.org/officeDocument/2006/relationships/hyperlink" Target="http://wordnet.princeton.edu/perl/webwn?o2=&amp;o0=1&amp;o7=&amp;o5=&amp;o1=1&amp;o6=&amp;o4=&amp;o3=&amp;s=true+cat" TargetMode="External"/><Relationship Id="rId9" Type="http://schemas.openxmlformats.org/officeDocument/2006/relationships/hyperlink" Target="http://wordnet.princeton.edu/perl/webwn?o2=&amp;o0=1&amp;o7=&amp;o5=&amp;o1=1&amp;o6=&amp;o4=&amp;o3=&amp;s=cat&amp;i=2&amp;h=0000000000" TargetMode="External"/><Relationship Id="rId14" Type="http://schemas.openxmlformats.org/officeDocument/2006/relationships/hyperlink" Target="http://wordnet.princeton.edu/perl/webwn?o2=&amp;o0=1&amp;o7=&amp;o5=&amp;o1=1&amp;o6=&amp;o4=&amp;o3=&amp;s=quat" TargetMode="External"/><Relationship Id="rId22" Type="http://schemas.openxmlformats.org/officeDocument/2006/relationships/hyperlink" Target="http://wordnet.princeton.edu/perl/webwn?o2=&amp;o0=1&amp;o7=&amp;o5=&amp;o1=1&amp;o6=&amp;o4=&amp;o3=&amp;s=big+cat" TargetMode="External"/><Relationship Id="rId27" Type="http://schemas.openxmlformats.org/officeDocument/2006/relationships/hyperlink" Target="http://wordnet.princeton.edu/perl/webwn?o2=&amp;o0=1&amp;o7=&amp;o5=&amp;o1=1&amp;o6=&amp;o4=&amp;o3=&amp;s=computerized+axial+tomography" TargetMode="External"/></Relationships>
</file>

<file path=ppt/notesSlides/_rels/notes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ordnet.princeton.edu/perl/webwn?o2=&amp;o0=1&amp;o7=&amp;o5=&amp;o1=1&amp;o6=&amp;o4=&amp;o3=&amp;s=bozo" TargetMode="External"/><Relationship Id="rId13" Type="http://schemas.openxmlformats.org/officeDocument/2006/relationships/hyperlink" Target="http://wordnet.princeton.edu/perl/webwn?o2=&amp;o0=1&amp;o7=&amp;o5=&amp;o1=1&amp;o6=&amp;o4=&amp;o3=&amp;s=qat" TargetMode="External"/><Relationship Id="rId18" Type="http://schemas.openxmlformats.org/officeDocument/2006/relationships/hyperlink" Target="http://wordnet.princeton.edu/perl/webwn?o2=&amp;o0=1&amp;o7=&amp;o5=&amp;o1=1&amp;o6=&amp;o4=&amp;o3=&amp;s=cat-o'-nine-tails" TargetMode="External"/><Relationship Id="rId26" Type="http://schemas.openxmlformats.org/officeDocument/2006/relationships/hyperlink" Target="http://wordnet.princeton.edu/perl/webwn?o2=&amp;o0=1&amp;o7=&amp;o5=&amp;o1=1&amp;o6=&amp;o4=&amp;o3=&amp;s=CT" TargetMode="External"/><Relationship Id="rId3" Type="http://schemas.openxmlformats.org/officeDocument/2006/relationships/hyperlink" Target="http://wordnet.princeton.edu/perl/webwn?o2=&amp;o0=1&amp;o7=&amp;o5=&amp;o1=1&amp;o6=&amp;o4=&amp;o3=&amp;s=cat&amp;i=0&amp;h=0000000000" TargetMode="External"/><Relationship Id="rId21" Type="http://schemas.openxmlformats.org/officeDocument/2006/relationships/hyperlink" Target="http://wordnet.princeton.edu/perl/webwn?o2=&amp;o0=1&amp;o7=&amp;o5=&amp;o1=1&amp;o6=&amp;o4=&amp;o3=&amp;s=cat&amp;i=6&amp;h=0000000000" TargetMode="External"/><Relationship Id="rId7" Type="http://schemas.openxmlformats.org/officeDocument/2006/relationships/hyperlink" Target="http://wordnet.princeton.edu/perl/webwn?o2=&amp;o0=1&amp;o7=&amp;o5=&amp;o1=1&amp;o6=&amp;o4=&amp;o3=&amp;s=hombre" TargetMode="External"/><Relationship Id="rId12" Type="http://schemas.openxmlformats.org/officeDocument/2006/relationships/hyperlink" Target="http://wordnet.princeton.edu/perl/webwn?o2=&amp;o0=1&amp;o7=&amp;o5=&amp;o1=1&amp;o6=&amp;o4=&amp;o3=&amp;s=khat" TargetMode="External"/><Relationship Id="rId17" Type="http://schemas.openxmlformats.org/officeDocument/2006/relationships/hyperlink" Target="http://wordnet.princeton.edu/perl/webwn?o2=&amp;o0=1&amp;o7=&amp;o5=&amp;o1=1&amp;o6=&amp;o4=&amp;o3=&amp;s=cat&amp;i=4&amp;h=0000000000" TargetMode="External"/><Relationship Id="rId25" Type="http://schemas.openxmlformats.org/officeDocument/2006/relationships/hyperlink" Target="http://wordnet.princeton.edu/perl/webwn?o2=&amp;o0=1&amp;o7=&amp;o5=&amp;o1=1&amp;o6=&amp;o4=&amp;o3=&amp;s=computed+tomography" TargetMode="External"/><Relationship Id="rId2" Type="http://schemas.openxmlformats.org/officeDocument/2006/relationships/slide" Target="../slides/slide28.xml"/><Relationship Id="rId16" Type="http://schemas.openxmlformats.org/officeDocument/2006/relationships/hyperlink" Target="http://wordnet.princeton.edu/perl/webwn?o2=&amp;o0=1&amp;o7=&amp;o5=&amp;o1=1&amp;o6=&amp;o4=&amp;o3=&amp;s=African+tea" TargetMode="External"/><Relationship Id="rId20" Type="http://schemas.openxmlformats.org/officeDocument/2006/relationships/hyperlink" Target="http://wordnet.princeton.edu/perl/webwn?o2=&amp;o0=1&amp;o7=&amp;o5=&amp;o1=1&amp;o6=&amp;o4=&amp;o3=&amp;s=Caterpillar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ordnet.princeton.edu/perl/webwn?o2=&amp;o0=1&amp;o7=&amp;o5=&amp;o1=1&amp;o6=&amp;o4=&amp;o3=&amp;s=guy" TargetMode="External"/><Relationship Id="rId11" Type="http://schemas.openxmlformats.org/officeDocument/2006/relationships/hyperlink" Target="http://wordnet.princeton.edu/perl/webwn?o2=&amp;o0=1&amp;o7=&amp;o5=&amp;o1=1&amp;o6=&amp;o4=&amp;o3=&amp;s=kat" TargetMode="External"/><Relationship Id="rId24" Type="http://schemas.openxmlformats.org/officeDocument/2006/relationships/hyperlink" Target="http://wordnet.princeton.edu/perl/webwn?o2=&amp;o0=1&amp;o7=&amp;o5=&amp;o1=1&amp;o6=&amp;o4=&amp;o3=&amp;s=computerized+tomography" TargetMode="External"/><Relationship Id="rId5" Type="http://schemas.openxmlformats.org/officeDocument/2006/relationships/hyperlink" Target="http://wordnet.princeton.edu/perl/webwn?o2=&amp;o0=1&amp;o7=&amp;o5=&amp;o1=1&amp;o6=&amp;o4=&amp;o3=&amp;s=cat&amp;i=1&amp;h=0000000000" TargetMode="External"/><Relationship Id="rId15" Type="http://schemas.openxmlformats.org/officeDocument/2006/relationships/hyperlink" Target="http://wordnet.princeton.edu/perl/webwn?o2=&amp;o0=1&amp;o7=&amp;o5=&amp;o1=1&amp;o6=&amp;o4=&amp;o3=&amp;s=Arabian+tea" TargetMode="External"/><Relationship Id="rId23" Type="http://schemas.openxmlformats.org/officeDocument/2006/relationships/hyperlink" Target="http://wordnet.princeton.edu/perl/webwn?o2=&amp;o0=1&amp;o7=&amp;o5=&amp;o1=1&amp;o6=&amp;o4=&amp;o3=&amp;s=cat&amp;i=7&amp;h=0000000000" TargetMode="External"/><Relationship Id="rId28" Type="http://schemas.openxmlformats.org/officeDocument/2006/relationships/hyperlink" Target="http://wordnet.princeton.edu/perl/webwn?o2=&amp;o0=1&amp;o7=&amp;o5=&amp;o1=1&amp;o6=&amp;o4=&amp;o3=&amp;s=computed+axial+tomography" TargetMode="External"/><Relationship Id="rId10" Type="http://schemas.openxmlformats.org/officeDocument/2006/relationships/hyperlink" Target="http://wordnet.princeton.edu/perl/webwn?o2=&amp;o0=1&amp;o7=&amp;o5=&amp;o1=1&amp;o6=&amp;o4=&amp;o3=&amp;s=cat&amp;i=3&amp;h=0000000000" TargetMode="External"/><Relationship Id="rId19" Type="http://schemas.openxmlformats.org/officeDocument/2006/relationships/hyperlink" Target="http://wordnet.princeton.edu/perl/webwn?o2=&amp;o0=1&amp;o7=&amp;o5=&amp;o1=1&amp;o6=&amp;o4=&amp;o3=&amp;s=cat&amp;i=5&amp;h=0000000000" TargetMode="External"/><Relationship Id="rId4" Type="http://schemas.openxmlformats.org/officeDocument/2006/relationships/hyperlink" Target="http://wordnet.princeton.edu/perl/webwn?o2=&amp;o0=1&amp;o7=&amp;o5=&amp;o1=1&amp;o6=&amp;o4=&amp;o3=&amp;s=true+cat" TargetMode="External"/><Relationship Id="rId9" Type="http://schemas.openxmlformats.org/officeDocument/2006/relationships/hyperlink" Target="http://wordnet.princeton.edu/perl/webwn?o2=&amp;o0=1&amp;o7=&amp;o5=&amp;o1=1&amp;o6=&amp;o4=&amp;o3=&amp;s=cat&amp;i=2&amp;h=0000000000" TargetMode="External"/><Relationship Id="rId14" Type="http://schemas.openxmlformats.org/officeDocument/2006/relationships/hyperlink" Target="http://wordnet.princeton.edu/perl/webwn?o2=&amp;o0=1&amp;o7=&amp;o5=&amp;o1=1&amp;o6=&amp;o4=&amp;o3=&amp;s=quat" TargetMode="External"/><Relationship Id="rId22" Type="http://schemas.openxmlformats.org/officeDocument/2006/relationships/hyperlink" Target="http://wordnet.princeton.edu/perl/webwn?o2=&amp;o0=1&amp;o7=&amp;o5=&amp;o1=1&amp;o6=&amp;o4=&amp;o3=&amp;s=big+cat" TargetMode="External"/><Relationship Id="rId27" Type="http://schemas.openxmlformats.org/officeDocument/2006/relationships/hyperlink" Target="http://wordnet.princeton.edu/perl/webwn?o2=&amp;o0=1&amp;o7=&amp;o5=&amp;o1=1&amp;o6=&amp;o4=&amp;o3=&amp;s=computerized+axial+tomography" TargetMode="External"/></Relationships>
</file>

<file path=ppt/notesSlides/_rels/notes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ordnet.princeton.edu/perl/webwn?o2=&amp;o0=1&amp;o7=&amp;o5=&amp;o1=1&amp;o6=&amp;o4=&amp;o3=&amp;s=bozo" TargetMode="External"/><Relationship Id="rId13" Type="http://schemas.openxmlformats.org/officeDocument/2006/relationships/hyperlink" Target="http://wordnet.princeton.edu/perl/webwn?o2=&amp;o0=1&amp;o7=&amp;o5=&amp;o1=1&amp;o6=&amp;o4=&amp;o3=&amp;s=qat" TargetMode="External"/><Relationship Id="rId18" Type="http://schemas.openxmlformats.org/officeDocument/2006/relationships/hyperlink" Target="http://wordnet.princeton.edu/perl/webwn?o2=&amp;o0=1&amp;o7=&amp;o5=&amp;o1=1&amp;o6=&amp;o4=&amp;o3=&amp;s=cat-o'-nine-tails" TargetMode="External"/><Relationship Id="rId26" Type="http://schemas.openxmlformats.org/officeDocument/2006/relationships/hyperlink" Target="http://wordnet.princeton.edu/perl/webwn?o2=&amp;o0=1&amp;o7=&amp;o5=&amp;o1=1&amp;o6=&amp;o4=&amp;o3=&amp;s=CT" TargetMode="External"/><Relationship Id="rId3" Type="http://schemas.openxmlformats.org/officeDocument/2006/relationships/hyperlink" Target="http://wordnet.princeton.edu/perl/webwn?o2=&amp;o0=1&amp;o7=&amp;o5=&amp;o1=1&amp;o6=&amp;o4=&amp;o3=&amp;s=cat&amp;i=0&amp;h=0000000000" TargetMode="External"/><Relationship Id="rId21" Type="http://schemas.openxmlformats.org/officeDocument/2006/relationships/hyperlink" Target="http://wordnet.princeton.edu/perl/webwn?o2=&amp;o0=1&amp;o7=&amp;o5=&amp;o1=1&amp;o6=&amp;o4=&amp;o3=&amp;s=cat&amp;i=6&amp;h=0000000000" TargetMode="External"/><Relationship Id="rId7" Type="http://schemas.openxmlformats.org/officeDocument/2006/relationships/hyperlink" Target="http://wordnet.princeton.edu/perl/webwn?o2=&amp;o0=1&amp;o7=&amp;o5=&amp;o1=1&amp;o6=&amp;o4=&amp;o3=&amp;s=hombre" TargetMode="External"/><Relationship Id="rId12" Type="http://schemas.openxmlformats.org/officeDocument/2006/relationships/hyperlink" Target="http://wordnet.princeton.edu/perl/webwn?o2=&amp;o0=1&amp;o7=&amp;o5=&amp;o1=1&amp;o6=&amp;o4=&amp;o3=&amp;s=khat" TargetMode="External"/><Relationship Id="rId17" Type="http://schemas.openxmlformats.org/officeDocument/2006/relationships/hyperlink" Target="http://wordnet.princeton.edu/perl/webwn?o2=&amp;o0=1&amp;o7=&amp;o5=&amp;o1=1&amp;o6=&amp;o4=&amp;o3=&amp;s=cat&amp;i=4&amp;h=0000000000" TargetMode="External"/><Relationship Id="rId25" Type="http://schemas.openxmlformats.org/officeDocument/2006/relationships/hyperlink" Target="http://wordnet.princeton.edu/perl/webwn?o2=&amp;o0=1&amp;o7=&amp;o5=&amp;o1=1&amp;o6=&amp;o4=&amp;o3=&amp;s=computed+tomography" TargetMode="External"/><Relationship Id="rId2" Type="http://schemas.openxmlformats.org/officeDocument/2006/relationships/slide" Target="../slides/slide29.xml"/><Relationship Id="rId16" Type="http://schemas.openxmlformats.org/officeDocument/2006/relationships/hyperlink" Target="http://wordnet.princeton.edu/perl/webwn?o2=&amp;o0=1&amp;o7=&amp;o5=&amp;o1=1&amp;o6=&amp;o4=&amp;o3=&amp;s=African+tea" TargetMode="External"/><Relationship Id="rId20" Type="http://schemas.openxmlformats.org/officeDocument/2006/relationships/hyperlink" Target="http://wordnet.princeton.edu/perl/webwn?o2=&amp;o0=1&amp;o7=&amp;o5=&amp;o1=1&amp;o6=&amp;o4=&amp;o3=&amp;s=Caterpillar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ordnet.princeton.edu/perl/webwn?o2=&amp;o0=1&amp;o7=&amp;o5=&amp;o1=1&amp;o6=&amp;o4=&amp;o3=&amp;s=guy" TargetMode="External"/><Relationship Id="rId11" Type="http://schemas.openxmlformats.org/officeDocument/2006/relationships/hyperlink" Target="http://wordnet.princeton.edu/perl/webwn?o2=&amp;o0=1&amp;o7=&amp;o5=&amp;o1=1&amp;o6=&amp;o4=&amp;o3=&amp;s=kat" TargetMode="External"/><Relationship Id="rId24" Type="http://schemas.openxmlformats.org/officeDocument/2006/relationships/hyperlink" Target="http://wordnet.princeton.edu/perl/webwn?o2=&amp;o0=1&amp;o7=&amp;o5=&amp;o1=1&amp;o6=&amp;o4=&amp;o3=&amp;s=computerized+tomography" TargetMode="External"/><Relationship Id="rId5" Type="http://schemas.openxmlformats.org/officeDocument/2006/relationships/hyperlink" Target="http://wordnet.princeton.edu/perl/webwn?o2=&amp;o0=1&amp;o7=&amp;o5=&amp;o1=1&amp;o6=&amp;o4=&amp;o3=&amp;s=cat&amp;i=1&amp;h=0000000000" TargetMode="External"/><Relationship Id="rId15" Type="http://schemas.openxmlformats.org/officeDocument/2006/relationships/hyperlink" Target="http://wordnet.princeton.edu/perl/webwn?o2=&amp;o0=1&amp;o7=&amp;o5=&amp;o1=1&amp;o6=&amp;o4=&amp;o3=&amp;s=Arabian+tea" TargetMode="External"/><Relationship Id="rId23" Type="http://schemas.openxmlformats.org/officeDocument/2006/relationships/hyperlink" Target="http://wordnet.princeton.edu/perl/webwn?o2=&amp;o0=1&amp;o7=&amp;o5=&amp;o1=1&amp;o6=&amp;o4=&amp;o3=&amp;s=cat&amp;i=7&amp;h=0000000000" TargetMode="External"/><Relationship Id="rId28" Type="http://schemas.openxmlformats.org/officeDocument/2006/relationships/hyperlink" Target="http://wordnet.princeton.edu/perl/webwn?o2=&amp;o0=1&amp;o7=&amp;o5=&amp;o1=1&amp;o6=&amp;o4=&amp;o3=&amp;s=computed+axial+tomography" TargetMode="External"/><Relationship Id="rId10" Type="http://schemas.openxmlformats.org/officeDocument/2006/relationships/hyperlink" Target="http://wordnet.princeton.edu/perl/webwn?o2=&amp;o0=1&amp;o7=&amp;o5=&amp;o1=1&amp;o6=&amp;o4=&amp;o3=&amp;s=cat&amp;i=3&amp;h=0000000000" TargetMode="External"/><Relationship Id="rId19" Type="http://schemas.openxmlformats.org/officeDocument/2006/relationships/hyperlink" Target="http://wordnet.princeton.edu/perl/webwn?o2=&amp;o0=1&amp;o7=&amp;o5=&amp;o1=1&amp;o6=&amp;o4=&amp;o3=&amp;s=cat&amp;i=5&amp;h=0000000000" TargetMode="External"/><Relationship Id="rId4" Type="http://schemas.openxmlformats.org/officeDocument/2006/relationships/hyperlink" Target="http://wordnet.princeton.edu/perl/webwn?o2=&amp;o0=1&amp;o7=&amp;o5=&amp;o1=1&amp;o6=&amp;o4=&amp;o3=&amp;s=true+cat" TargetMode="External"/><Relationship Id="rId9" Type="http://schemas.openxmlformats.org/officeDocument/2006/relationships/hyperlink" Target="http://wordnet.princeton.edu/perl/webwn?o2=&amp;o0=1&amp;o7=&amp;o5=&amp;o1=1&amp;o6=&amp;o4=&amp;o3=&amp;s=cat&amp;i=2&amp;h=0000000000" TargetMode="External"/><Relationship Id="rId14" Type="http://schemas.openxmlformats.org/officeDocument/2006/relationships/hyperlink" Target="http://wordnet.princeton.edu/perl/webwn?o2=&amp;o0=1&amp;o7=&amp;o5=&amp;o1=1&amp;o6=&amp;o4=&amp;o3=&amp;s=quat" TargetMode="External"/><Relationship Id="rId22" Type="http://schemas.openxmlformats.org/officeDocument/2006/relationships/hyperlink" Target="http://wordnet.princeton.edu/perl/webwn?o2=&amp;o0=1&amp;o7=&amp;o5=&amp;o1=1&amp;o6=&amp;o4=&amp;o3=&amp;s=big+cat" TargetMode="External"/><Relationship Id="rId27" Type="http://schemas.openxmlformats.org/officeDocument/2006/relationships/hyperlink" Target="http://wordnet.princeton.edu/perl/webwn?o2=&amp;o0=1&amp;o7=&amp;o5=&amp;o1=1&amp;o6=&amp;o4=&amp;o3=&amp;s=computerized+axial+tomography" TargetMode="External"/></Relationships>
</file>

<file path=ppt/notesSlides/_rels/notes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wordnet.princeton.edu/perl/webwn?o2=&amp;o0=1&amp;o7=&amp;o5=&amp;o1=1&amp;o6=&amp;o4=&amp;o3=&amp;s=bozo" TargetMode="External"/><Relationship Id="rId13" Type="http://schemas.openxmlformats.org/officeDocument/2006/relationships/hyperlink" Target="http://wordnet.princeton.edu/perl/webwn?o2=&amp;o0=1&amp;o7=&amp;o5=&amp;o1=1&amp;o6=&amp;o4=&amp;o3=&amp;s=qat" TargetMode="External"/><Relationship Id="rId18" Type="http://schemas.openxmlformats.org/officeDocument/2006/relationships/hyperlink" Target="http://wordnet.princeton.edu/perl/webwn?o2=&amp;o0=1&amp;o7=&amp;o5=&amp;o1=1&amp;o6=&amp;o4=&amp;o3=&amp;s=cat-o'-nine-tails" TargetMode="External"/><Relationship Id="rId26" Type="http://schemas.openxmlformats.org/officeDocument/2006/relationships/hyperlink" Target="http://wordnet.princeton.edu/perl/webwn?o2=&amp;o0=1&amp;o7=&amp;o5=&amp;o1=1&amp;o6=&amp;o4=&amp;o3=&amp;s=CT" TargetMode="External"/><Relationship Id="rId3" Type="http://schemas.openxmlformats.org/officeDocument/2006/relationships/hyperlink" Target="http://wordnet.princeton.edu/perl/webwn?o2=&amp;o0=1&amp;o7=&amp;o5=&amp;o1=1&amp;o6=&amp;o4=&amp;o3=&amp;s=cat&amp;i=0&amp;h=0000000000" TargetMode="External"/><Relationship Id="rId21" Type="http://schemas.openxmlformats.org/officeDocument/2006/relationships/hyperlink" Target="http://wordnet.princeton.edu/perl/webwn?o2=&amp;o0=1&amp;o7=&amp;o5=&amp;o1=1&amp;o6=&amp;o4=&amp;o3=&amp;s=cat&amp;i=6&amp;h=0000000000" TargetMode="External"/><Relationship Id="rId7" Type="http://schemas.openxmlformats.org/officeDocument/2006/relationships/hyperlink" Target="http://wordnet.princeton.edu/perl/webwn?o2=&amp;o0=1&amp;o7=&amp;o5=&amp;o1=1&amp;o6=&amp;o4=&amp;o3=&amp;s=hombre" TargetMode="External"/><Relationship Id="rId12" Type="http://schemas.openxmlformats.org/officeDocument/2006/relationships/hyperlink" Target="http://wordnet.princeton.edu/perl/webwn?o2=&amp;o0=1&amp;o7=&amp;o5=&amp;o1=1&amp;o6=&amp;o4=&amp;o3=&amp;s=khat" TargetMode="External"/><Relationship Id="rId17" Type="http://schemas.openxmlformats.org/officeDocument/2006/relationships/hyperlink" Target="http://wordnet.princeton.edu/perl/webwn?o2=&amp;o0=1&amp;o7=&amp;o5=&amp;o1=1&amp;o6=&amp;o4=&amp;o3=&amp;s=cat&amp;i=4&amp;h=0000000000" TargetMode="External"/><Relationship Id="rId25" Type="http://schemas.openxmlformats.org/officeDocument/2006/relationships/hyperlink" Target="http://wordnet.princeton.edu/perl/webwn?o2=&amp;o0=1&amp;o7=&amp;o5=&amp;o1=1&amp;o6=&amp;o4=&amp;o3=&amp;s=computed+tomography" TargetMode="External"/><Relationship Id="rId2" Type="http://schemas.openxmlformats.org/officeDocument/2006/relationships/slide" Target="../slides/slide30.xml"/><Relationship Id="rId16" Type="http://schemas.openxmlformats.org/officeDocument/2006/relationships/hyperlink" Target="http://wordnet.princeton.edu/perl/webwn?o2=&amp;o0=1&amp;o7=&amp;o5=&amp;o1=1&amp;o6=&amp;o4=&amp;o3=&amp;s=African+tea" TargetMode="External"/><Relationship Id="rId20" Type="http://schemas.openxmlformats.org/officeDocument/2006/relationships/hyperlink" Target="http://wordnet.princeton.edu/perl/webwn?o2=&amp;o0=1&amp;o7=&amp;o5=&amp;o1=1&amp;o6=&amp;o4=&amp;o3=&amp;s=Caterpillar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ordnet.princeton.edu/perl/webwn?o2=&amp;o0=1&amp;o7=&amp;o5=&amp;o1=1&amp;o6=&amp;o4=&amp;o3=&amp;s=guy" TargetMode="External"/><Relationship Id="rId11" Type="http://schemas.openxmlformats.org/officeDocument/2006/relationships/hyperlink" Target="http://wordnet.princeton.edu/perl/webwn?o2=&amp;o0=1&amp;o7=&amp;o5=&amp;o1=1&amp;o6=&amp;o4=&amp;o3=&amp;s=kat" TargetMode="External"/><Relationship Id="rId24" Type="http://schemas.openxmlformats.org/officeDocument/2006/relationships/hyperlink" Target="http://wordnet.princeton.edu/perl/webwn?o2=&amp;o0=1&amp;o7=&amp;o5=&amp;o1=1&amp;o6=&amp;o4=&amp;o3=&amp;s=computerized+tomography" TargetMode="External"/><Relationship Id="rId5" Type="http://schemas.openxmlformats.org/officeDocument/2006/relationships/hyperlink" Target="http://wordnet.princeton.edu/perl/webwn?o2=&amp;o0=1&amp;o7=&amp;o5=&amp;o1=1&amp;o6=&amp;o4=&amp;o3=&amp;s=cat&amp;i=1&amp;h=0000000000" TargetMode="External"/><Relationship Id="rId15" Type="http://schemas.openxmlformats.org/officeDocument/2006/relationships/hyperlink" Target="http://wordnet.princeton.edu/perl/webwn?o2=&amp;o0=1&amp;o7=&amp;o5=&amp;o1=1&amp;o6=&amp;o4=&amp;o3=&amp;s=Arabian+tea" TargetMode="External"/><Relationship Id="rId23" Type="http://schemas.openxmlformats.org/officeDocument/2006/relationships/hyperlink" Target="http://wordnet.princeton.edu/perl/webwn?o2=&amp;o0=1&amp;o7=&amp;o5=&amp;o1=1&amp;o6=&amp;o4=&amp;o3=&amp;s=cat&amp;i=7&amp;h=0000000000" TargetMode="External"/><Relationship Id="rId28" Type="http://schemas.openxmlformats.org/officeDocument/2006/relationships/hyperlink" Target="http://wordnet.princeton.edu/perl/webwn?o2=&amp;o0=1&amp;o7=&amp;o5=&amp;o1=1&amp;o6=&amp;o4=&amp;o3=&amp;s=computed+axial+tomography" TargetMode="External"/><Relationship Id="rId10" Type="http://schemas.openxmlformats.org/officeDocument/2006/relationships/hyperlink" Target="http://wordnet.princeton.edu/perl/webwn?o2=&amp;o0=1&amp;o7=&amp;o5=&amp;o1=1&amp;o6=&amp;o4=&amp;o3=&amp;s=cat&amp;i=3&amp;h=0000000000" TargetMode="External"/><Relationship Id="rId19" Type="http://schemas.openxmlformats.org/officeDocument/2006/relationships/hyperlink" Target="http://wordnet.princeton.edu/perl/webwn?o2=&amp;o0=1&amp;o7=&amp;o5=&amp;o1=1&amp;o6=&amp;o4=&amp;o3=&amp;s=cat&amp;i=5&amp;h=0000000000" TargetMode="External"/><Relationship Id="rId4" Type="http://schemas.openxmlformats.org/officeDocument/2006/relationships/hyperlink" Target="http://wordnet.princeton.edu/perl/webwn?o2=&amp;o0=1&amp;o7=&amp;o5=&amp;o1=1&amp;o6=&amp;o4=&amp;o3=&amp;s=true+cat" TargetMode="External"/><Relationship Id="rId9" Type="http://schemas.openxmlformats.org/officeDocument/2006/relationships/hyperlink" Target="http://wordnet.princeton.edu/perl/webwn?o2=&amp;o0=1&amp;o7=&amp;o5=&amp;o1=1&amp;o6=&amp;o4=&amp;o3=&amp;s=cat&amp;i=2&amp;h=0000000000" TargetMode="External"/><Relationship Id="rId14" Type="http://schemas.openxmlformats.org/officeDocument/2006/relationships/hyperlink" Target="http://wordnet.princeton.edu/perl/webwn?o2=&amp;o0=1&amp;o7=&amp;o5=&amp;o1=1&amp;o6=&amp;o4=&amp;o3=&amp;s=quat" TargetMode="External"/><Relationship Id="rId22" Type="http://schemas.openxmlformats.org/officeDocument/2006/relationships/hyperlink" Target="http://wordnet.princeton.edu/perl/webwn?o2=&amp;o0=1&amp;o7=&amp;o5=&amp;o1=1&amp;o6=&amp;o4=&amp;o3=&amp;s=big+cat" TargetMode="External"/><Relationship Id="rId27" Type="http://schemas.openxmlformats.org/officeDocument/2006/relationships/hyperlink" Target="http://wordnet.princeton.edu/perl/webwn?o2=&amp;o0=1&amp;o7=&amp;o5=&amp;o1=1&amp;o6=&amp;o4=&amp;o3=&amp;s=computerized+axial+tomography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nford.edu/~jurafsky/cl01.pdf" TargetMode="External"/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cis.upenn.edu/~ace" TargetMode="External"/><Relationship Id="rId4" Type="http://schemas.openxmlformats.org/officeDocument/2006/relationships/hyperlink" Target="http://www.icsi.berkeley.edu/~framenet/" TargetMode="Externa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8" Type="http://schemas.openxmlformats.org/officeDocument/2006/relationships/hyperlink" Target="http://wordnet.princeton.edu/perl/webwn?o2=&amp;o0=1&amp;o7=&amp;o5=&amp;o1=1&amp;o6=&amp;o4=&amp;o3=&amp;s=bozo" TargetMode="External"/><Relationship Id="rId13" Type="http://schemas.openxmlformats.org/officeDocument/2006/relationships/hyperlink" Target="http://wordnet.princeton.edu/perl/webwn?o2=&amp;o0=1&amp;o7=&amp;o5=&amp;o1=1&amp;o6=&amp;o4=&amp;o3=&amp;s=qat" TargetMode="External"/><Relationship Id="rId18" Type="http://schemas.openxmlformats.org/officeDocument/2006/relationships/hyperlink" Target="http://wordnet.princeton.edu/perl/webwn?o2=&amp;o0=1&amp;o7=&amp;o5=&amp;o1=1&amp;o6=&amp;o4=&amp;o3=&amp;s=cat-o'-nine-tails" TargetMode="External"/><Relationship Id="rId26" Type="http://schemas.openxmlformats.org/officeDocument/2006/relationships/hyperlink" Target="http://wordnet.princeton.edu/perl/webwn?o2=&amp;o0=1&amp;o7=&amp;o5=&amp;o1=1&amp;o6=&amp;o4=&amp;o3=&amp;s=CT" TargetMode="External"/><Relationship Id="rId3" Type="http://schemas.openxmlformats.org/officeDocument/2006/relationships/hyperlink" Target="http://wordnet.princeton.edu/perl/webwn?o2=&amp;o0=1&amp;o7=&amp;o5=&amp;o1=1&amp;o6=&amp;o4=&amp;o3=&amp;s=cat&amp;i=0&amp;h=0000000000" TargetMode="External"/><Relationship Id="rId21" Type="http://schemas.openxmlformats.org/officeDocument/2006/relationships/hyperlink" Target="http://wordnet.princeton.edu/perl/webwn?o2=&amp;o0=1&amp;o7=&amp;o5=&amp;o1=1&amp;o6=&amp;o4=&amp;o3=&amp;s=cat&amp;i=6&amp;h=0000000000" TargetMode="External"/><Relationship Id="rId7" Type="http://schemas.openxmlformats.org/officeDocument/2006/relationships/hyperlink" Target="http://wordnet.princeton.edu/perl/webwn?o2=&amp;o0=1&amp;o7=&amp;o5=&amp;o1=1&amp;o6=&amp;o4=&amp;o3=&amp;s=hombre" TargetMode="External"/><Relationship Id="rId12" Type="http://schemas.openxmlformats.org/officeDocument/2006/relationships/hyperlink" Target="http://wordnet.princeton.edu/perl/webwn?o2=&amp;o0=1&amp;o7=&amp;o5=&amp;o1=1&amp;o6=&amp;o4=&amp;o3=&amp;s=khat" TargetMode="External"/><Relationship Id="rId17" Type="http://schemas.openxmlformats.org/officeDocument/2006/relationships/hyperlink" Target="http://wordnet.princeton.edu/perl/webwn?o2=&amp;o0=1&amp;o7=&amp;o5=&amp;o1=1&amp;o6=&amp;o4=&amp;o3=&amp;s=cat&amp;i=4&amp;h=0000000000" TargetMode="External"/><Relationship Id="rId25" Type="http://schemas.openxmlformats.org/officeDocument/2006/relationships/hyperlink" Target="http://wordnet.princeton.edu/perl/webwn?o2=&amp;o0=1&amp;o7=&amp;o5=&amp;o1=1&amp;o6=&amp;o4=&amp;o3=&amp;s=computed+tomography" TargetMode="External"/><Relationship Id="rId2" Type="http://schemas.openxmlformats.org/officeDocument/2006/relationships/slide" Target="../slides/slide43.xml"/><Relationship Id="rId16" Type="http://schemas.openxmlformats.org/officeDocument/2006/relationships/hyperlink" Target="http://wordnet.princeton.edu/perl/webwn?o2=&amp;o0=1&amp;o7=&amp;o5=&amp;o1=1&amp;o6=&amp;o4=&amp;o3=&amp;s=African+tea" TargetMode="External"/><Relationship Id="rId20" Type="http://schemas.openxmlformats.org/officeDocument/2006/relationships/hyperlink" Target="http://wordnet.princeton.edu/perl/webwn?o2=&amp;o0=1&amp;o7=&amp;o5=&amp;o1=1&amp;o6=&amp;o4=&amp;o3=&amp;s=Caterpillar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ordnet.princeton.edu/perl/webwn?o2=&amp;o0=1&amp;o7=&amp;o5=&amp;o1=1&amp;o6=&amp;o4=&amp;o3=&amp;s=guy" TargetMode="External"/><Relationship Id="rId11" Type="http://schemas.openxmlformats.org/officeDocument/2006/relationships/hyperlink" Target="http://wordnet.princeton.edu/perl/webwn?o2=&amp;o0=1&amp;o7=&amp;o5=&amp;o1=1&amp;o6=&amp;o4=&amp;o3=&amp;s=kat" TargetMode="External"/><Relationship Id="rId24" Type="http://schemas.openxmlformats.org/officeDocument/2006/relationships/hyperlink" Target="http://wordnet.princeton.edu/perl/webwn?o2=&amp;o0=1&amp;o7=&amp;o5=&amp;o1=1&amp;o6=&amp;o4=&amp;o3=&amp;s=computerized+tomography" TargetMode="External"/><Relationship Id="rId5" Type="http://schemas.openxmlformats.org/officeDocument/2006/relationships/hyperlink" Target="http://wordnet.princeton.edu/perl/webwn?o2=&amp;o0=1&amp;o7=&amp;o5=&amp;o1=1&amp;o6=&amp;o4=&amp;o3=&amp;s=cat&amp;i=1&amp;h=0000000000" TargetMode="External"/><Relationship Id="rId15" Type="http://schemas.openxmlformats.org/officeDocument/2006/relationships/hyperlink" Target="http://wordnet.princeton.edu/perl/webwn?o2=&amp;o0=1&amp;o7=&amp;o5=&amp;o1=1&amp;o6=&amp;o4=&amp;o3=&amp;s=Arabian+tea" TargetMode="External"/><Relationship Id="rId23" Type="http://schemas.openxmlformats.org/officeDocument/2006/relationships/hyperlink" Target="http://wordnet.princeton.edu/perl/webwn?o2=&amp;o0=1&amp;o7=&amp;o5=&amp;o1=1&amp;o6=&amp;o4=&amp;o3=&amp;s=cat&amp;i=7&amp;h=0000000000" TargetMode="External"/><Relationship Id="rId28" Type="http://schemas.openxmlformats.org/officeDocument/2006/relationships/hyperlink" Target="http://wordnet.princeton.edu/perl/webwn?o2=&amp;o0=1&amp;o7=&amp;o5=&amp;o1=1&amp;o6=&amp;o4=&amp;o3=&amp;s=computed+axial+tomography" TargetMode="External"/><Relationship Id="rId10" Type="http://schemas.openxmlformats.org/officeDocument/2006/relationships/hyperlink" Target="http://wordnet.princeton.edu/perl/webwn?o2=&amp;o0=1&amp;o7=&amp;o5=&amp;o1=1&amp;o6=&amp;o4=&amp;o3=&amp;s=cat&amp;i=3&amp;h=0000000000" TargetMode="External"/><Relationship Id="rId19" Type="http://schemas.openxmlformats.org/officeDocument/2006/relationships/hyperlink" Target="http://wordnet.princeton.edu/perl/webwn?o2=&amp;o0=1&amp;o7=&amp;o5=&amp;o1=1&amp;o6=&amp;o4=&amp;o3=&amp;s=cat&amp;i=5&amp;h=0000000000" TargetMode="External"/><Relationship Id="rId4" Type="http://schemas.openxmlformats.org/officeDocument/2006/relationships/hyperlink" Target="http://wordnet.princeton.edu/perl/webwn?o2=&amp;o0=1&amp;o7=&amp;o5=&amp;o1=1&amp;o6=&amp;o4=&amp;o3=&amp;s=true+cat" TargetMode="External"/><Relationship Id="rId9" Type="http://schemas.openxmlformats.org/officeDocument/2006/relationships/hyperlink" Target="http://wordnet.princeton.edu/perl/webwn?o2=&amp;o0=1&amp;o7=&amp;o5=&amp;o1=1&amp;o6=&amp;o4=&amp;o3=&amp;s=cat&amp;i=2&amp;h=0000000000" TargetMode="External"/><Relationship Id="rId14" Type="http://schemas.openxmlformats.org/officeDocument/2006/relationships/hyperlink" Target="http://wordnet.princeton.edu/perl/webwn?o2=&amp;o0=1&amp;o7=&amp;o5=&amp;o1=1&amp;o6=&amp;o4=&amp;o3=&amp;s=quat" TargetMode="External"/><Relationship Id="rId22" Type="http://schemas.openxmlformats.org/officeDocument/2006/relationships/hyperlink" Target="http://wordnet.princeton.edu/perl/webwn?o2=&amp;o0=1&amp;o7=&amp;o5=&amp;o1=1&amp;o6=&amp;o4=&amp;o3=&amp;s=big+cat" TargetMode="External"/><Relationship Id="rId27" Type="http://schemas.openxmlformats.org/officeDocument/2006/relationships/hyperlink" Target="http://wordnet.princeton.edu/perl/webwn?o2=&amp;o0=1&amp;o7=&amp;o5=&amp;o1=1&amp;o6=&amp;o4=&amp;o3=&amp;s=computerized+axial+tomography" TargetMode="External"/></Relationships>
</file>

<file path=ppt/notesSlides/_rels/notesSlide43.xml.rels><?xml version="1.0" encoding="UTF-8" standalone="yes"?>
<Relationships xmlns="http://schemas.openxmlformats.org/package/2006/relationships"><Relationship Id="rId8" Type="http://schemas.openxmlformats.org/officeDocument/2006/relationships/hyperlink" Target="http://wordnet.princeton.edu/perl/webwn?o2=&amp;o0=1&amp;o7=&amp;o5=&amp;o1=1&amp;o6=&amp;o4=&amp;o3=&amp;s=bozo" TargetMode="External"/><Relationship Id="rId13" Type="http://schemas.openxmlformats.org/officeDocument/2006/relationships/hyperlink" Target="http://wordnet.princeton.edu/perl/webwn?o2=&amp;o0=1&amp;o7=&amp;o5=&amp;o1=1&amp;o6=&amp;o4=&amp;o3=&amp;s=qat" TargetMode="External"/><Relationship Id="rId18" Type="http://schemas.openxmlformats.org/officeDocument/2006/relationships/hyperlink" Target="http://wordnet.princeton.edu/perl/webwn?o2=&amp;o0=1&amp;o7=&amp;o5=&amp;o1=1&amp;o6=&amp;o4=&amp;o3=&amp;s=cat-o'-nine-tails" TargetMode="External"/><Relationship Id="rId26" Type="http://schemas.openxmlformats.org/officeDocument/2006/relationships/hyperlink" Target="http://wordnet.princeton.edu/perl/webwn?o2=&amp;o0=1&amp;o7=&amp;o5=&amp;o1=1&amp;o6=&amp;o4=&amp;o3=&amp;s=CT" TargetMode="External"/><Relationship Id="rId3" Type="http://schemas.openxmlformats.org/officeDocument/2006/relationships/hyperlink" Target="http://wordnet.princeton.edu/perl/webwn?o2=&amp;o0=1&amp;o7=&amp;o5=&amp;o1=1&amp;o6=&amp;o4=&amp;o3=&amp;s=cat&amp;i=0&amp;h=0000000000" TargetMode="External"/><Relationship Id="rId21" Type="http://schemas.openxmlformats.org/officeDocument/2006/relationships/hyperlink" Target="http://wordnet.princeton.edu/perl/webwn?o2=&amp;o0=1&amp;o7=&amp;o5=&amp;o1=1&amp;o6=&amp;o4=&amp;o3=&amp;s=cat&amp;i=6&amp;h=0000000000" TargetMode="External"/><Relationship Id="rId7" Type="http://schemas.openxmlformats.org/officeDocument/2006/relationships/hyperlink" Target="http://wordnet.princeton.edu/perl/webwn?o2=&amp;o0=1&amp;o7=&amp;o5=&amp;o1=1&amp;o6=&amp;o4=&amp;o3=&amp;s=hombre" TargetMode="External"/><Relationship Id="rId12" Type="http://schemas.openxmlformats.org/officeDocument/2006/relationships/hyperlink" Target="http://wordnet.princeton.edu/perl/webwn?o2=&amp;o0=1&amp;o7=&amp;o5=&amp;o1=1&amp;o6=&amp;o4=&amp;o3=&amp;s=khat" TargetMode="External"/><Relationship Id="rId17" Type="http://schemas.openxmlformats.org/officeDocument/2006/relationships/hyperlink" Target="http://wordnet.princeton.edu/perl/webwn?o2=&amp;o0=1&amp;o7=&amp;o5=&amp;o1=1&amp;o6=&amp;o4=&amp;o3=&amp;s=cat&amp;i=4&amp;h=0000000000" TargetMode="External"/><Relationship Id="rId25" Type="http://schemas.openxmlformats.org/officeDocument/2006/relationships/hyperlink" Target="http://wordnet.princeton.edu/perl/webwn?o2=&amp;o0=1&amp;o7=&amp;o5=&amp;o1=1&amp;o6=&amp;o4=&amp;o3=&amp;s=computed+tomography" TargetMode="External"/><Relationship Id="rId2" Type="http://schemas.openxmlformats.org/officeDocument/2006/relationships/slide" Target="../slides/slide44.xml"/><Relationship Id="rId16" Type="http://schemas.openxmlformats.org/officeDocument/2006/relationships/hyperlink" Target="http://wordnet.princeton.edu/perl/webwn?o2=&amp;o0=1&amp;o7=&amp;o5=&amp;o1=1&amp;o6=&amp;o4=&amp;o3=&amp;s=African+tea" TargetMode="External"/><Relationship Id="rId20" Type="http://schemas.openxmlformats.org/officeDocument/2006/relationships/hyperlink" Target="http://wordnet.princeton.edu/perl/webwn?o2=&amp;o0=1&amp;o7=&amp;o5=&amp;o1=1&amp;o6=&amp;o4=&amp;o3=&amp;s=Caterpillar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ordnet.princeton.edu/perl/webwn?o2=&amp;o0=1&amp;o7=&amp;o5=&amp;o1=1&amp;o6=&amp;o4=&amp;o3=&amp;s=guy" TargetMode="External"/><Relationship Id="rId11" Type="http://schemas.openxmlformats.org/officeDocument/2006/relationships/hyperlink" Target="http://wordnet.princeton.edu/perl/webwn?o2=&amp;o0=1&amp;o7=&amp;o5=&amp;o1=1&amp;o6=&amp;o4=&amp;o3=&amp;s=kat" TargetMode="External"/><Relationship Id="rId24" Type="http://schemas.openxmlformats.org/officeDocument/2006/relationships/hyperlink" Target="http://wordnet.princeton.edu/perl/webwn?o2=&amp;o0=1&amp;o7=&amp;o5=&amp;o1=1&amp;o6=&amp;o4=&amp;o3=&amp;s=computerized+tomography" TargetMode="External"/><Relationship Id="rId5" Type="http://schemas.openxmlformats.org/officeDocument/2006/relationships/hyperlink" Target="http://wordnet.princeton.edu/perl/webwn?o2=&amp;o0=1&amp;o7=&amp;o5=&amp;o1=1&amp;o6=&amp;o4=&amp;o3=&amp;s=cat&amp;i=1&amp;h=0000000000" TargetMode="External"/><Relationship Id="rId15" Type="http://schemas.openxmlformats.org/officeDocument/2006/relationships/hyperlink" Target="http://wordnet.princeton.edu/perl/webwn?o2=&amp;o0=1&amp;o7=&amp;o5=&amp;o1=1&amp;o6=&amp;o4=&amp;o3=&amp;s=Arabian+tea" TargetMode="External"/><Relationship Id="rId23" Type="http://schemas.openxmlformats.org/officeDocument/2006/relationships/hyperlink" Target="http://wordnet.princeton.edu/perl/webwn?o2=&amp;o0=1&amp;o7=&amp;o5=&amp;o1=1&amp;o6=&amp;o4=&amp;o3=&amp;s=cat&amp;i=7&amp;h=0000000000" TargetMode="External"/><Relationship Id="rId28" Type="http://schemas.openxmlformats.org/officeDocument/2006/relationships/hyperlink" Target="http://wordnet.princeton.edu/perl/webwn?o2=&amp;o0=1&amp;o7=&amp;o5=&amp;o1=1&amp;o6=&amp;o4=&amp;o3=&amp;s=computed+axial+tomography" TargetMode="External"/><Relationship Id="rId10" Type="http://schemas.openxmlformats.org/officeDocument/2006/relationships/hyperlink" Target="http://wordnet.princeton.edu/perl/webwn?o2=&amp;o0=1&amp;o7=&amp;o5=&amp;o1=1&amp;o6=&amp;o4=&amp;o3=&amp;s=cat&amp;i=3&amp;h=0000000000" TargetMode="External"/><Relationship Id="rId19" Type="http://schemas.openxmlformats.org/officeDocument/2006/relationships/hyperlink" Target="http://wordnet.princeton.edu/perl/webwn?o2=&amp;o0=1&amp;o7=&amp;o5=&amp;o1=1&amp;o6=&amp;o4=&amp;o3=&amp;s=cat&amp;i=5&amp;h=0000000000" TargetMode="External"/><Relationship Id="rId4" Type="http://schemas.openxmlformats.org/officeDocument/2006/relationships/hyperlink" Target="http://wordnet.princeton.edu/perl/webwn?o2=&amp;o0=1&amp;o7=&amp;o5=&amp;o1=1&amp;o6=&amp;o4=&amp;o3=&amp;s=true+cat" TargetMode="External"/><Relationship Id="rId9" Type="http://schemas.openxmlformats.org/officeDocument/2006/relationships/hyperlink" Target="http://wordnet.princeton.edu/perl/webwn?o2=&amp;o0=1&amp;o7=&amp;o5=&amp;o1=1&amp;o6=&amp;o4=&amp;o3=&amp;s=cat&amp;i=2&amp;h=0000000000" TargetMode="External"/><Relationship Id="rId14" Type="http://schemas.openxmlformats.org/officeDocument/2006/relationships/hyperlink" Target="http://wordnet.princeton.edu/perl/webwn?o2=&amp;o0=1&amp;o7=&amp;o5=&amp;o1=1&amp;o6=&amp;o4=&amp;o3=&amp;s=quat" TargetMode="External"/><Relationship Id="rId22" Type="http://schemas.openxmlformats.org/officeDocument/2006/relationships/hyperlink" Target="http://wordnet.princeton.edu/perl/webwn?o2=&amp;o0=1&amp;o7=&amp;o5=&amp;o1=1&amp;o6=&amp;o4=&amp;o3=&amp;s=big+cat" TargetMode="External"/><Relationship Id="rId27" Type="http://schemas.openxmlformats.org/officeDocument/2006/relationships/hyperlink" Target="http://wordnet.princeton.edu/perl/webwn?o2=&amp;o0=1&amp;o7=&amp;o5=&amp;o1=1&amp;o6=&amp;o4=&amp;o3=&amp;s=computerized+axial+tomography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9C5F05-0750-4A3B-893D-9DDF172D43B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3A5F7C-453F-47F5-BC56-C305264AC7C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3" eaLnBrk="1" hangingPunct="1"/>
            <a:r>
              <a:rPr lang="en-US" smtClean="0">
                <a:solidFill>
                  <a:srgbClr val="008000"/>
                </a:solidFill>
              </a:rPr>
              <a:t>Typically limited to frequency counts</a:t>
            </a:r>
          </a:p>
          <a:p>
            <a:pPr lvl="3" eaLnBrk="1" hangingPunct="1"/>
            <a:r>
              <a:rPr lang="en-US" smtClean="0">
                <a:solidFill>
                  <a:srgbClr val="008000"/>
                </a:solidFill>
              </a:rPr>
              <a:t>(bag of words assumption)</a:t>
            </a:r>
          </a:p>
          <a:p>
            <a:pPr eaLnBrk="1" hangingPunct="1"/>
            <a:r>
              <a:rPr lang="en-US" smtClean="0"/>
              <a:t>Information about the words that occur within the window.</a:t>
            </a:r>
          </a:p>
          <a:p>
            <a:pPr eaLnBrk="1" hangingPunct="1"/>
            <a:r>
              <a:rPr lang="en-US" smtClean="0"/>
              <a:t>First derive a set of terms to place in the vector.</a:t>
            </a:r>
          </a:p>
          <a:p>
            <a:pPr eaLnBrk="1" hangingPunct="1"/>
            <a:r>
              <a:rPr lang="en-US" smtClean="0"/>
              <a:t>Then note how often each of those terms occurs in a given window.</a:t>
            </a:r>
          </a:p>
          <a:p>
            <a:pPr eaLnBrk="1" hangingPunct="1"/>
            <a:r>
              <a:rPr lang="en-US" smtClean="0">
                <a:solidFill>
                  <a:srgbClr val="008000"/>
                </a:solidFill>
              </a:rPr>
              <a:t>Most robust approaches make use of a combination of both co-occurence and collocation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1EC223-3A0C-4A8F-9925-E2F0F6857FD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AFA535-C67D-499D-8D2E-532F0EFFFDA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Once we cast the WSD problem as a classification problem, then all sorts of techniques are possible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/>
            <a:r>
              <a:rPr lang="en-US" smtClean="0"/>
              <a:t>The choice of technique, in part, depends on the set of features that have been used</a:t>
            </a:r>
          </a:p>
          <a:p>
            <a:pPr lvl="1" eaLnBrk="1" hangingPunct="1"/>
            <a:r>
              <a:rPr lang="en-US" smtClean="0"/>
              <a:t>Some techniques work better/worse with features with numerical values</a:t>
            </a:r>
          </a:p>
          <a:p>
            <a:pPr lvl="1" eaLnBrk="1" hangingPunct="1"/>
            <a:r>
              <a:rPr lang="en-US" smtClean="0"/>
              <a:t>Some techniques work better/worse with features that have large numbers of possible values</a:t>
            </a:r>
          </a:p>
          <a:p>
            <a:pPr lvl="2" eaLnBrk="1" hangingPunct="1"/>
            <a:r>
              <a:rPr lang="en-US" smtClean="0"/>
              <a:t>For example, the feature </a:t>
            </a:r>
            <a:r>
              <a:rPr lang="en-US" smtClean="0">
                <a:solidFill>
                  <a:srgbClr val="A50021"/>
                </a:solidFill>
              </a:rPr>
              <a:t>the word to the left</a:t>
            </a:r>
            <a:r>
              <a:rPr lang="en-US" smtClean="0"/>
              <a:t> has a fairly large number of possible values</a:t>
            </a:r>
            <a:endParaRPr lang="en-US" smtClean="0">
              <a:solidFill>
                <a:srgbClr val="A50021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2D3BCE-C4E7-434A-88C0-E30659E80D5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Rewriting with Bayes and assuming independence of the features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P(s) … just the prior of that sense.</a:t>
            </a:r>
          </a:p>
          <a:p>
            <a:pPr lvl="1" eaLnBrk="1" hangingPunct="1"/>
            <a:r>
              <a:rPr lang="en-US" smtClean="0"/>
              <a:t>Just as with part of speech tagging, not all senses will occur with equal frequency</a:t>
            </a:r>
          </a:p>
          <a:p>
            <a:pPr eaLnBrk="1" hangingPunct="1"/>
            <a:r>
              <a:rPr lang="en-US" smtClean="0"/>
              <a:t>P(v</a:t>
            </a:r>
            <a:r>
              <a:rPr lang="en-US" baseline="-25000" smtClean="0"/>
              <a:t>j</a:t>
            </a:r>
            <a:r>
              <a:rPr lang="en-US" smtClean="0"/>
              <a:t>|s)…  conditional probability of some particular feature/value combination given a particular sense</a:t>
            </a:r>
          </a:p>
          <a:p>
            <a:pPr eaLnBrk="1" hangingPunct="1"/>
            <a:r>
              <a:rPr lang="en-US" smtClean="0"/>
              <a:t>You can get both of these from a tagged corpus with the features encoded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B65843-9078-4401-A547-84B6BBB246E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Good? What was the baseline?</a:t>
            </a:r>
          </a:p>
          <a:p>
            <a:pPr eaLnBrk="1" hangingPunct="1"/>
            <a:r>
              <a:rPr lang="en-US" smtClean="0"/>
              <a:t>Simplest baseline “most frequent case”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FC9EA1-2A70-442A-8CA0-F64CB4357D0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Start with a small set of labeled instances</a:t>
            </a:r>
          </a:p>
          <a:p>
            <a:pPr lvl="1" eaLnBrk="1" hangingPunct="1"/>
            <a:r>
              <a:rPr lang="en-US" smtClean="0"/>
              <a:t>Use the little training data you have to train an inadequate system</a:t>
            </a:r>
          </a:p>
          <a:p>
            <a:pPr lvl="1" eaLnBrk="1" hangingPunct="1"/>
            <a:r>
              <a:rPr lang="en-US" smtClean="0"/>
              <a:t>Use that system to tag new data.</a:t>
            </a:r>
          </a:p>
          <a:p>
            <a:pPr lvl="1" eaLnBrk="1" hangingPunct="1"/>
            <a:r>
              <a:rPr lang="en-US" smtClean="0"/>
              <a:t>Use that larger set of training data to train a new system</a:t>
            </a:r>
          </a:p>
          <a:p>
            <a:pPr eaLnBrk="1" hangingPunct="1"/>
            <a:r>
              <a:rPr lang="en-US" smtClean="0"/>
              <a:t>Bootstrap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25E697-291C-4C25-83AE-C788062940B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search for words or phrases strongly associates with target senses. Then automatic labeling.</a:t>
            </a:r>
          </a:p>
          <a:p>
            <a:pPr lvl="1" eaLnBrk="1" hangingPunct="1"/>
            <a:r>
              <a:rPr lang="en-US" smtClean="0"/>
              <a:t>i.e., Pick a word that you as an analyst think will co-occur with your target word in particular sense</a:t>
            </a:r>
          </a:p>
          <a:p>
            <a:pPr lvl="1" eaLnBrk="1" hangingPunct="1"/>
            <a:r>
              <a:rPr lang="en-US" smtClean="0"/>
              <a:t>Grep through your corpus for your target word and the hypothesized word</a:t>
            </a:r>
          </a:p>
          <a:p>
            <a:pPr lvl="1" eaLnBrk="1" hangingPunct="1"/>
            <a:r>
              <a:rPr lang="en-US" smtClean="0"/>
              <a:t>Assume that the target tag is the right one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CED384-ABDD-4C98-BE65-0DAAC7D9F05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PROBLEMS</a:t>
            </a:r>
          </a:p>
          <a:p>
            <a:pPr eaLnBrk="1" hangingPunct="1"/>
            <a:r>
              <a:rPr lang="en-US" smtClean="0"/>
              <a:t>- #of senses may not be known</a:t>
            </a:r>
          </a:p>
          <a:p>
            <a:pPr eaLnBrk="1" hangingPunct="1"/>
            <a:r>
              <a:rPr lang="en-US" smtClean="0"/>
              <a:t>- Clusters can be heterogeneous with respect to the sense</a:t>
            </a:r>
          </a:p>
          <a:p>
            <a:pPr eaLnBrk="1" hangingPunct="1"/>
            <a:r>
              <a:rPr lang="en-US" smtClean="0"/>
              <a:t>- #of clusters is almost always different from the number of senses</a:t>
            </a:r>
          </a:p>
          <a:p>
            <a:pPr eaLnBrk="1" hangingPunct="1"/>
            <a:r>
              <a:rPr lang="en-US" smtClean="0"/>
              <a:t>Tested on a small sample of words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9ACD39-E7B9-4F95-B9B8-5EF97BDA8BA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Large number of standard algorithms that can be applied to inputs structured as vectors of numerical values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(… or some global goodness measure among clusters is achieved) they are “far enough” from each other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14C274-AA93-4681-84EE-B50AC81B161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BB13CE-8363-4E27-A0E4-B68D54A5A28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smtClean="0"/>
              <a:t>Stand-alone with minimal assumptions on what information will be provided by other processes</a:t>
            </a:r>
          </a:p>
          <a:p>
            <a:pPr eaLnBrk="1" hangingPunct="1"/>
            <a:endParaRPr lang="en-CA" smtClean="0"/>
          </a:p>
          <a:p>
            <a:pPr eaLnBrk="1" hangingPunct="1"/>
            <a:r>
              <a:rPr lang="en-CA" smtClean="0"/>
              <a:t>IR and extremely broad field (not just text)</a:t>
            </a:r>
          </a:p>
          <a:p>
            <a:pPr eaLnBrk="1" hangingPunct="1"/>
            <a:r>
              <a:rPr lang="en-CA" smtClean="0"/>
              <a:t>Today we’ll cover only a specific case in which user’s needs are expressed as words </a:t>
            </a:r>
          </a:p>
          <a:p>
            <a:pPr eaLnBrk="1" hangingPunct="1"/>
            <a:r>
              <a:rPr lang="en-CA" smtClean="0"/>
              <a:t>and documents are expressed in terms of the word they contains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855D9A-8CA4-4FBD-8CD2-8B40D5BD7757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Extension: target signature is compared with the signature of each of the content words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F5C3DD-3A33-482C-B999-FE742C66893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37D7B4-F7CB-4319-A387-68E7CDB03A03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Words weighted by IDF(i)  log(Ndoc / nd(i))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718C2-0537-4912-949C-C09BB205B4D2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Agirre and Edmonds 2006: a comprehensive edited volume that summarizes the state of the art in WSD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E7737A-A105-4B6C-BAB3-CFE79E01EFFB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smtClean="0"/>
              <a:t>Stand-alone with minimal assumptions on what information will be provided by other processes</a:t>
            </a:r>
          </a:p>
          <a:p>
            <a:pPr eaLnBrk="1" hangingPunct="1"/>
            <a:endParaRPr lang="en-CA" smtClean="0"/>
          </a:p>
          <a:p>
            <a:pPr eaLnBrk="1" hangingPunct="1"/>
            <a:r>
              <a:rPr lang="en-CA" smtClean="0"/>
              <a:t>IR and extremely broad field (not just text)</a:t>
            </a:r>
          </a:p>
          <a:p>
            <a:pPr eaLnBrk="1" hangingPunct="1"/>
            <a:r>
              <a:rPr lang="en-CA" smtClean="0"/>
              <a:t>Today we’ll cover only a specific case in which user’s needs are expressed as words </a:t>
            </a:r>
          </a:p>
          <a:p>
            <a:pPr eaLnBrk="1" hangingPunct="1"/>
            <a:r>
              <a:rPr lang="en-CA" smtClean="0"/>
              <a:t>and documents are expressed in terms of the word they contains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2C79C-181E-46D9-8408-8587C2BC3430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Or semantic distance</a:t>
            </a:r>
          </a:p>
          <a:p>
            <a:pPr eaLnBrk="1" hangingPunct="1"/>
            <a:r>
              <a:rPr lang="en-US" dirty="0" smtClean="0"/>
              <a:t>More similar if they Share more features of meaning or are near synonyms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Applications</a:t>
            </a:r>
          </a:p>
          <a:p>
            <a:pPr eaLnBrk="1" hangingPunct="1"/>
            <a:r>
              <a:rPr lang="en-US" dirty="0" smtClean="0"/>
              <a:t>Information extraction, question answering, summarization, language modeling (by clustering words)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88529-CFCF-4E18-BE06-90874778B8CA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 lower the concept in the hierarchy the lower its probability</a:t>
            </a:r>
          </a:p>
          <a:p>
            <a:r>
              <a:rPr lang="en-US" smtClean="0"/>
              <a:t>Animal</a:t>
            </a:r>
          </a:p>
          <a:p>
            <a:r>
              <a:rPr lang="en-US" smtClean="0">
                <a:hlinkClick r:id="rId3"/>
              </a:rPr>
              <a:t>S:</a:t>
            </a:r>
            <a:r>
              <a:rPr lang="en-US" smtClean="0"/>
              <a:t> (n) </a:t>
            </a:r>
            <a:r>
              <a:rPr lang="en-US" b="1" smtClean="0"/>
              <a:t>cat</a:t>
            </a:r>
            <a:r>
              <a:rPr lang="en-US" smtClean="0"/>
              <a:t>, </a:t>
            </a:r>
            <a:r>
              <a:rPr lang="en-US" smtClean="0">
                <a:hlinkClick r:id="rId4"/>
              </a:rPr>
              <a:t>true cat</a:t>
            </a:r>
            <a:r>
              <a:rPr lang="en-US" smtClean="0"/>
              <a:t> (feline mammal usually having thick soft fur and no ability to roar: domestic cats; wildcats) </a:t>
            </a:r>
          </a:p>
          <a:p>
            <a:r>
              <a:rPr lang="en-US" smtClean="0">
                <a:hlinkClick r:id="rId5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6"/>
              </a:rPr>
              <a:t>guy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, </a:t>
            </a:r>
            <a:r>
              <a:rPr lang="en-US" smtClean="0">
                <a:hlinkClick r:id="rId7"/>
              </a:rPr>
              <a:t>hombre</a:t>
            </a:r>
            <a:r>
              <a:rPr lang="en-US" smtClean="0"/>
              <a:t>, </a:t>
            </a:r>
            <a:r>
              <a:rPr lang="en-US" smtClean="0">
                <a:hlinkClick r:id="rId8"/>
              </a:rPr>
              <a:t>bozo</a:t>
            </a:r>
            <a:r>
              <a:rPr lang="en-US" smtClean="0"/>
              <a:t> (an informal term for a youth or man) </a:t>
            </a:r>
            <a:r>
              <a:rPr lang="en-US" i="1" smtClean="0"/>
              <a:t>"a nice guy"; "the guy's only doing it for some doll"</a:t>
            </a:r>
            <a:r>
              <a:rPr lang="en-US" smtClean="0"/>
              <a:t> </a:t>
            </a:r>
          </a:p>
          <a:p>
            <a:r>
              <a:rPr lang="en-US" smtClean="0">
                <a:hlinkClick r:id="rId9"/>
              </a:rPr>
              <a:t>S:</a:t>
            </a:r>
            <a:r>
              <a:rPr lang="en-US" smtClean="0"/>
              <a:t> (n) </a:t>
            </a:r>
            <a:r>
              <a:rPr lang="en-US" b="1" smtClean="0"/>
              <a:t>cat</a:t>
            </a:r>
            <a:r>
              <a:rPr lang="en-US" smtClean="0"/>
              <a:t> (a spiteful woman gossip) </a:t>
            </a:r>
            <a:r>
              <a:rPr lang="en-US" i="1" smtClean="0"/>
              <a:t>"what a cat she is!"</a:t>
            </a:r>
            <a:r>
              <a:rPr lang="en-US" smtClean="0"/>
              <a:t> </a:t>
            </a:r>
          </a:p>
          <a:p>
            <a:r>
              <a:rPr lang="en-US" smtClean="0">
                <a:hlinkClick r:id="rId10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11"/>
              </a:rPr>
              <a:t>kat</a:t>
            </a:r>
            <a:r>
              <a:rPr lang="en-US" smtClean="0"/>
              <a:t>, </a:t>
            </a:r>
            <a:r>
              <a:rPr lang="en-US" smtClean="0">
                <a:hlinkClick r:id="rId12"/>
              </a:rPr>
              <a:t>khat</a:t>
            </a:r>
            <a:r>
              <a:rPr lang="en-US" smtClean="0"/>
              <a:t>, </a:t>
            </a:r>
            <a:r>
              <a:rPr lang="en-US" smtClean="0">
                <a:hlinkClick r:id="rId13"/>
              </a:rPr>
              <a:t>qat</a:t>
            </a:r>
            <a:r>
              <a:rPr lang="en-US" smtClean="0"/>
              <a:t>, </a:t>
            </a:r>
            <a:r>
              <a:rPr lang="en-US" smtClean="0">
                <a:hlinkClick r:id="rId14"/>
              </a:rPr>
              <a:t>quat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, </a:t>
            </a:r>
            <a:r>
              <a:rPr lang="en-US" smtClean="0">
                <a:hlinkClick r:id="rId15"/>
              </a:rPr>
              <a:t>Arabian tea</a:t>
            </a:r>
            <a:r>
              <a:rPr lang="en-US" smtClean="0"/>
              <a:t>, </a:t>
            </a:r>
            <a:r>
              <a:rPr lang="en-US" smtClean="0">
                <a:hlinkClick r:id="rId16"/>
              </a:rPr>
              <a:t>African tea</a:t>
            </a:r>
            <a:r>
              <a:rPr lang="en-US" smtClean="0"/>
              <a:t> (the leaves of the shrub Catha edulis which are chewed like tobacco or used to make tea; has the effect of a euphoric stimulant) </a:t>
            </a:r>
            <a:r>
              <a:rPr lang="en-US" i="1" smtClean="0"/>
              <a:t>"in Yemen kat is used daily by 85% of adults"</a:t>
            </a:r>
            <a:r>
              <a:rPr lang="en-US" smtClean="0"/>
              <a:t> </a:t>
            </a:r>
          </a:p>
          <a:p>
            <a:r>
              <a:rPr lang="en-US" smtClean="0">
                <a:hlinkClick r:id="rId17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18"/>
              </a:rPr>
              <a:t>cat-o'-nine-tails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 (a whip with nine knotted cords) </a:t>
            </a:r>
            <a:r>
              <a:rPr lang="en-US" i="1" smtClean="0"/>
              <a:t>"British sailors feared the cat"</a:t>
            </a:r>
            <a:r>
              <a:rPr lang="en-US" smtClean="0"/>
              <a:t> </a:t>
            </a:r>
          </a:p>
          <a:p>
            <a:r>
              <a:rPr lang="en-US" smtClean="0">
                <a:hlinkClick r:id="rId19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20"/>
              </a:rPr>
              <a:t>Caterpillar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 (a large tracked vehicle that is propelled by two endless metal belts; frequently used for moving earth in construction and farm work) </a:t>
            </a:r>
          </a:p>
          <a:p>
            <a:r>
              <a:rPr lang="en-US" smtClean="0">
                <a:hlinkClick r:id="rId21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22"/>
              </a:rPr>
              <a:t>big cat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 (any of several large cats typically able to roar and living in the wild) </a:t>
            </a:r>
          </a:p>
          <a:p>
            <a:r>
              <a:rPr lang="en-US" smtClean="0">
                <a:hlinkClick r:id="rId23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24"/>
              </a:rPr>
              <a:t>computerized tomography</a:t>
            </a:r>
            <a:r>
              <a:rPr lang="en-US" smtClean="0"/>
              <a:t>, </a:t>
            </a:r>
            <a:r>
              <a:rPr lang="en-US" smtClean="0">
                <a:hlinkClick r:id="rId25"/>
              </a:rPr>
              <a:t>computed tomography</a:t>
            </a:r>
            <a:r>
              <a:rPr lang="en-US" smtClean="0"/>
              <a:t>, </a:t>
            </a:r>
            <a:r>
              <a:rPr lang="en-US" smtClean="0">
                <a:hlinkClick r:id="rId26"/>
              </a:rPr>
              <a:t>CT</a:t>
            </a:r>
            <a:r>
              <a:rPr lang="en-US" smtClean="0"/>
              <a:t>, </a:t>
            </a:r>
            <a:r>
              <a:rPr lang="en-US" smtClean="0">
                <a:hlinkClick r:id="rId27"/>
              </a:rPr>
              <a:t>computerized axial tomography</a:t>
            </a:r>
            <a:r>
              <a:rPr lang="en-US" smtClean="0"/>
              <a:t>, </a:t>
            </a:r>
            <a:r>
              <a:rPr lang="en-US" smtClean="0">
                <a:hlinkClick r:id="rId28"/>
              </a:rPr>
              <a:t>computed axial tomography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 (a method of examining body organs by scanning them with X rays and using a computer to construct a series of cross-sectional scans along a single axis) 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B88048-DA8F-42F0-A04E-ABCE4338350C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 lower the concept in the hierarchy the lower its probability</a:t>
            </a:r>
          </a:p>
          <a:p>
            <a:r>
              <a:rPr lang="en-US" smtClean="0"/>
              <a:t>Animal</a:t>
            </a:r>
          </a:p>
          <a:p>
            <a:r>
              <a:rPr lang="en-US" smtClean="0">
                <a:hlinkClick r:id="rId3"/>
              </a:rPr>
              <a:t>S:</a:t>
            </a:r>
            <a:r>
              <a:rPr lang="en-US" smtClean="0"/>
              <a:t> (n) </a:t>
            </a:r>
            <a:r>
              <a:rPr lang="en-US" b="1" smtClean="0"/>
              <a:t>cat</a:t>
            </a:r>
            <a:r>
              <a:rPr lang="en-US" smtClean="0"/>
              <a:t>, </a:t>
            </a:r>
            <a:r>
              <a:rPr lang="en-US" smtClean="0">
                <a:hlinkClick r:id="rId4"/>
              </a:rPr>
              <a:t>true cat</a:t>
            </a:r>
            <a:r>
              <a:rPr lang="en-US" smtClean="0"/>
              <a:t> (feline mammal usually having thick soft fur and no ability to roar: domestic cats; wildcats) </a:t>
            </a:r>
          </a:p>
          <a:p>
            <a:r>
              <a:rPr lang="en-US" smtClean="0">
                <a:hlinkClick r:id="rId5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6"/>
              </a:rPr>
              <a:t>guy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, </a:t>
            </a:r>
            <a:r>
              <a:rPr lang="en-US" smtClean="0">
                <a:hlinkClick r:id="rId7"/>
              </a:rPr>
              <a:t>hombre</a:t>
            </a:r>
            <a:r>
              <a:rPr lang="en-US" smtClean="0"/>
              <a:t>, </a:t>
            </a:r>
            <a:r>
              <a:rPr lang="en-US" smtClean="0">
                <a:hlinkClick r:id="rId8"/>
              </a:rPr>
              <a:t>bozo</a:t>
            </a:r>
            <a:r>
              <a:rPr lang="en-US" smtClean="0"/>
              <a:t> (an informal term for a youth or man) </a:t>
            </a:r>
            <a:r>
              <a:rPr lang="en-US" i="1" smtClean="0"/>
              <a:t>"a nice guy"; "the guy's only doing it for some doll"</a:t>
            </a:r>
            <a:r>
              <a:rPr lang="en-US" smtClean="0"/>
              <a:t> </a:t>
            </a:r>
          </a:p>
          <a:p>
            <a:r>
              <a:rPr lang="en-US" smtClean="0">
                <a:hlinkClick r:id="rId9"/>
              </a:rPr>
              <a:t>S:</a:t>
            </a:r>
            <a:r>
              <a:rPr lang="en-US" smtClean="0"/>
              <a:t> (n) </a:t>
            </a:r>
            <a:r>
              <a:rPr lang="en-US" b="1" smtClean="0"/>
              <a:t>cat</a:t>
            </a:r>
            <a:r>
              <a:rPr lang="en-US" smtClean="0"/>
              <a:t> (a spiteful woman gossip) </a:t>
            </a:r>
            <a:r>
              <a:rPr lang="en-US" i="1" smtClean="0"/>
              <a:t>"what a cat she is!"</a:t>
            </a:r>
            <a:r>
              <a:rPr lang="en-US" smtClean="0"/>
              <a:t> </a:t>
            </a:r>
          </a:p>
          <a:p>
            <a:r>
              <a:rPr lang="en-US" smtClean="0">
                <a:hlinkClick r:id="rId10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11"/>
              </a:rPr>
              <a:t>kat</a:t>
            </a:r>
            <a:r>
              <a:rPr lang="en-US" smtClean="0"/>
              <a:t>, </a:t>
            </a:r>
            <a:r>
              <a:rPr lang="en-US" smtClean="0">
                <a:hlinkClick r:id="rId12"/>
              </a:rPr>
              <a:t>khat</a:t>
            </a:r>
            <a:r>
              <a:rPr lang="en-US" smtClean="0"/>
              <a:t>, </a:t>
            </a:r>
            <a:r>
              <a:rPr lang="en-US" smtClean="0">
                <a:hlinkClick r:id="rId13"/>
              </a:rPr>
              <a:t>qat</a:t>
            </a:r>
            <a:r>
              <a:rPr lang="en-US" smtClean="0"/>
              <a:t>, </a:t>
            </a:r>
            <a:r>
              <a:rPr lang="en-US" smtClean="0">
                <a:hlinkClick r:id="rId14"/>
              </a:rPr>
              <a:t>quat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, </a:t>
            </a:r>
            <a:r>
              <a:rPr lang="en-US" smtClean="0">
                <a:hlinkClick r:id="rId15"/>
              </a:rPr>
              <a:t>Arabian tea</a:t>
            </a:r>
            <a:r>
              <a:rPr lang="en-US" smtClean="0"/>
              <a:t>, </a:t>
            </a:r>
            <a:r>
              <a:rPr lang="en-US" smtClean="0">
                <a:hlinkClick r:id="rId16"/>
              </a:rPr>
              <a:t>African tea</a:t>
            </a:r>
            <a:r>
              <a:rPr lang="en-US" smtClean="0"/>
              <a:t> (the leaves of the shrub Catha edulis which are chewed like tobacco or used to make tea; has the effect of a euphoric stimulant) </a:t>
            </a:r>
            <a:r>
              <a:rPr lang="en-US" i="1" smtClean="0"/>
              <a:t>"in Yemen kat is used daily by 85% of adults"</a:t>
            </a:r>
            <a:r>
              <a:rPr lang="en-US" smtClean="0"/>
              <a:t> </a:t>
            </a:r>
          </a:p>
          <a:p>
            <a:r>
              <a:rPr lang="en-US" smtClean="0">
                <a:hlinkClick r:id="rId17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18"/>
              </a:rPr>
              <a:t>cat-o'-nine-tails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 (a whip with nine knotted cords) </a:t>
            </a:r>
            <a:r>
              <a:rPr lang="en-US" i="1" smtClean="0"/>
              <a:t>"British sailors feared the cat"</a:t>
            </a:r>
            <a:r>
              <a:rPr lang="en-US" smtClean="0"/>
              <a:t> </a:t>
            </a:r>
          </a:p>
          <a:p>
            <a:r>
              <a:rPr lang="en-US" smtClean="0">
                <a:hlinkClick r:id="rId19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20"/>
              </a:rPr>
              <a:t>Caterpillar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 (a large tracked vehicle that is propelled by two endless metal belts; frequently used for moving earth in construction and farm work) </a:t>
            </a:r>
          </a:p>
          <a:p>
            <a:r>
              <a:rPr lang="en-US" smtClean="0">
                <a:hlinkClick r:id="rId21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22"/>
              </a:rPr>
              <a:t>big cat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 (any of several large cats typically able to roar and living in the wild) </a:t>
            </a:r>
          </a:p>
          <a:p>
            <a:r>
              <a:rPr lang="en-US" smtClean="0">
                <a:hlinkClick r:id="rId23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24"/>
              </a:rPr>
              <a:t>computerized tomography</a:t>
            </a:r>
            <a:r>
              <a:rPr lang="en-US" smtClean="0"/>
              <a:t>, </a:t>
            </a:r>
            <a:r>
              <a:rPr lang="en-US" smtClean="0">
                <a:hlinkClick r:id="rId25"/>
              </a:rPr>
              <a:t>computed tomography</a:t>
            </a:r>
            <a:r>
              <a:rPr lang="en-US" smtClean="0"/>
              <a:t>, </a:t>
            </a:r>
            <a:r>
              <a:rPr lang="en-US" smtClean="0">
                <a:hlinkClick r:id="rId26"/>
              </a:rPr>
              <a:t>CT</a:t>
            </a:r>
            <a:r>
              <a:rPr lang="en-US" smtClean="0"/>
              <a:t>, </a:t>
            </a:r>
            <a:r>
              <a:rPr lang="en-US" smtClean="0">
                <a:hlinkClick r:id="rId27"/>
              </a:rPr>
              <a:t>computerized axial tomography</a:t>
            </a:r>
            <a:r>
              <a:rPr lang="en-US" smtClean="0"/>
              <a:t>, </a:t>
            </a:r>
            <a:r>
              <a:rPr lang="en-US" smtClean="0">
                <a:hlinkClick r:id="rId28"/>
              </a:rPr>
              <a:t>computed axial tomography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 (a method of examining body organs by scanning them with X rays and using a computer to construct a series of cross-sectional scans along a single axis) 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DE330E-858B-4DEB-B3F4-BA48C6BC1515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lower the concept in the hierarchy the lower its probability</a:t>
            </a:r>
          </a:p>
          <a:p>
            <a:r>
              <a:rPr lang="en-US" dirty="0" smtClean="0"/>
              <a:t>Animal</a:t>
            </a:r>
          </a:p>
          <a:p>
            <a:r>
              <a:rPr lang="en-US" dirty="0" smtClean="0">
                <a:hlinkClick r:id="rId3"/>
              </a:rPr>
              <a:t>S:</a:t>
            </a:r>
            <a:r>
              <a:rPr lang="en-US" dirty="0" smtClean="0"/>
              <a:t> (n) </a:t>
            </a:r>
            <a:r>
              <a:rPr lang="en-US" b="1" dirty="0" smtClean="0"/>
              <a:t>cat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true cat</a:t>
            </a:r>
            <a:r>
              <a:rPr lang="en-US" dirty="0" smtClean="0"/>
              <a:t> (feline mammal usually having thick soft fur and no ability to roar: domestic cats; wildcats) </a:t>
            </a:r>
          </a:p>
          <a:p>
            <a:r>
              <a:rPr lang="en-US" dirty="0" smtClean="0">
                <a:hlinkClick r:id="rId5"/>
              </a:rPr>
              <a:t>S:</a:t>
            </a:r>
            <a:r>
              <a:rPr lang="en-US" dirty="0" smtClean="0"/>
              <a:t> (n) </a:t>
            </a:r>
            <a:r>
              <a:rPr lang="en-US" dirty="0" smtClean="0">
                <a:hlinkClick r:id="rId6"/>
              </a:rPr>
              <a:t>guy</a:t>
            </a:r>
            <a:r>
              <a:rPr lang="en-US" dirty="0" smtClean="0"/>
              <a:t>, </a:t>
            </a:r>
            <a:r>
              <a:rPr lang="en-US" b="1" dirty="0" smtClean="0"/>
              <a:t>cat</a:t>
            </a:r>
            <a:r>
              <a:rPr lang="en-US" dirty="0" smtClean="0"/>
              <a:t>, </a:t>
            </a:r>
            <a:r>
              <a:rPr lang="en-US" dirty="0" smtClean="0">
                <a:hlinkClick r:id="rId7"/>
              </a:rPr>
              <a:t>hombre</a:t>
            </a:r>
            <a:r>
              <a:rPr lang="en-US" dirty="0" smtClean="0"/>
              <a:t>, </a:t>
            </a:r>
            <a:r>
              <a:rPr lang="en-US" dirty="0" smtClean="0">
                <a:hlinkClick r:id="rId8"/>
              </a:rPr>
              <a:t>bozo</a:t>
            </a:r>
            <a:r>
              <a:rPr lang="en-US" dirty="0" smtClean="0"/>
              <a:t> (an informal term for a youth or man) </a:t>
            </a:r>
            <a:r>
              <a:rPr lang="en-US" i="1" dirty="0" smtClean="0"/>
              <a:t>"a nice guy"; "the guy's only doing it for some doll"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9"/>
              </a:rPr>
              <a:t>S:</a:t>
            </a:r>
            <a:r>
              <a:rPr lang="en-US" dirty="0" smtClean="0"/>
              <a:t> (n) </a:t>
            </a:r>
            <a:r>
              <a:rPr lang="en-US" b="1" dirty="0" smtClean="0"/>
              <a:t>cat</a:t>
            </a:r>
            <a:r>
              <a:rPr lang="en-US" dirty="0" smtClean="0"/>
              <a:t> (a spiteful woman gossip) </a:t>
            </a:r>
            <a:r>
              <a:rPr lang="en-US" i="1" dirty="0" smtClean="0"/>
              <a:t>"what a cat she is!"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10"/>
              </a:rPr>
              <a:t>S:</a:t>
            </a:r>
            <a:r>
              <a:rPr lang="en-US" dirty="0" smtClean="0"/>
              <a:t> (n) </a:t>
            </a:r>
            <a:r>
              <a:rPr lang="en-US" dirty="0" err="1" smtClean="0">
                <a:hlinkClick r:id="rId11"/>
              </a:rPr>
              <a:t>kat</a:t>
            </a:r>
            <a:r>
              <a:rPr lang="en-US" dirty="0" smtClean="0"/>
              <a:t>, </a:t>
            </a:r>
            <a:r>
              <a:rPr lang="en-US" dirty="0" err="1" smtClean="0">
                <a:hlinkClick r:id="rId12"/>
              </a:rPr>
              <a:t>khat</a:t>
            </a:r>
            <a:r>
              <a:rPr lang="en-US" dirty="0" smtClean="0"/>
              <a:t>, </a:t>
            </a:r>
            <a:r>
              <a:rPr lang="en-US" dirty="0" err="1" smtClean="0">
                <a:hlinkClick r:id="rId13"/>
              </a:rPr>
              <a:t>qat</a:t>
            </a:r>
            <a:r>
              <a:rPr lang="en-US" dirty="0" smtClean="0"/>
              <a:t>, </a:t>
            </a:r>
            <a:r>
              <a:rPr lang="en-US" dirty="0" err="1" smtClean="0">
                <a:hlinkClick r:id="rId14"/>
              </a:rPr>
              <a:t>quat</a:t>
            </a:r>
            <a:r>
              <a:rPr lang="en-US" dirty="0" smtClean="0"/>
              <a:t>, </a:t>
            </a:r>
            <a:r>
              <a:rPr lang="en-US" b="1" dirty="0" smtClean="0"/>
              <a:t>cat</a:t>
            </a:r>
            <a:r>
              <a:rPr lang="en-US" dirty="0" smtClean="0"/>
              <a:t>, </a:t>
            </a:r>
            <a:r>
              <a:rPr lang="en-US" dirty="0" smtClean="0">
                <a:hlinkClick r:id="rId15"/>
              </a:rPr>
              <a:t>Arabian tea</a:t>
            </a:r>
            <a:r>
              <a:rPr lang="en-US" dirty="0" smtClean="0"/>
              <a:t>, </a:t>
            </a:r>
            <a:r>
              <a:rPr lang="en-US" dirty="0" smtClean="0">
                <a:hlinkClick r:id="rId16"/>
              </a:rPr>
              <a:t>African tea</a:t>
            </a:r>
            <a:r>
              <a:rPr lang="en-US" dirty="0" smtClean="0"/>
              <a:t> (the leaves of the shrub Catha </a:t>
            </a:r>
            <a:r>
              <a:rPr lang="en-US" dirty="0" err="1" smtClean="0"/>
              <a:t>edulis</a:t>
            </a:r>
            <a:r>
              <a:rPr lang="en-US" dirty="0" smtClean="0"/>
              <a:t> which are chewed like tobacco or used to make tea; has the effect of a euphoric stimulant) </a:t>
            </a:r>
            <a:r>
              <a:rPr lang="en-US" i="1" dirty="0" smtClean="0"/>
              <a:t>"in Yemen </a:t>
            </a:r>
            <a:r>
              <a:rPr lang="en-US" i="1" dirty="0" err="1" smtClean="0"/>
              <a:t>kat</a:t>
            </a:r>
            <a:r>
              <a:rPr lang="en-US" i="1" dirty="0" smtClean="0"/>
              <a:t> is used daily by 85% of adults"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17"/>
              </a:rPr>
              <a:t>S:</a:t>
            </a:r>
            <a:r>
              <a:rPr lang="en-US" dirty="0" smtClean="0"/>
              <a:t> (n) </a:t>
            </a:r>
            <a:r>
              <a:rPr lang="en-US" dirty="0" smtClean="0">
                <a:hlinkClick r:id="rId18"/>
              </a:rPr>
              <a:t>cat-o'-nine-tails</a:t>
            </a:r>
            <a:r>
              <a:rPr lang="en-US" dirty="0" smtClean="0"/>
              <a:t>, </a:t>
            </a:r>
            <a:r>
              <a:rPr lang="en-US" b="1" dirty="0" smtClean="0"/>
              <a:t>cat</a:t>
            </a:r>
            <a:r>
              <a:rPr lang="en-US" dirty="0" smtClean="0"/>
              <a:t> (a whip with nine knotted cords) </a:t>
            </a:r>
            <a:r>
              <a:rPr lang="en-US" i="1" dirty="0" smtClean="0"/>
              <a:t>"British sailors feared the cat"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19"/>
              </a:rPr>
              <a:t>S:</a:t>
            </a:r>
            <a:r>
              <a:rPr lang="en-US" dirty="0" smtClean="0"/>
              <a:t> (n) </a:t>
            </a:r>
            <a:r>
              <a:rPr lang="en-US" dirty="0" smtClean="0">
                <a:hlinkClick r:id="rId20"/>
              </a:rPr>
              <a:t>Caterpillar</a:t>
            </a:r>
            <a:r>
              <a:rPr lang="en-US" dirty="0" smtClean="0"/>
              <a:t>, </a:t>
            </a:r>
            <a:r>
              <a:rPr lang="en-US" b="1" dirty="0" smtClean="0"/>
              <a:t>cat</a:t>
            </a:r>
            <a:r>
              <a:rPr lang="en-US" dirty="0" smtClean="0"/>
              <a:t> (a large tracked vehicle that is propelled by two endless metal belts; frequently used for moving earth in construction and farm work) </a:t>
            </a:r>
          </a:p>
          <a:p>
            <a:r>
              <a:rPr lang="en-US" dirty="0" smtClean="0">
                <a:hlinkClick r:id="rId21"/>
              </a:rPr>
              <a:t>S:</a:t>
            </a:r>
            <a:r>
              <a:rPr lang="en-US" dirty="0" smtClean="0"/>
              <a:t> (n) </a:t>
            </a:r>
            <a:r>
              <a:rPr lang="en-US" dirty="0" smtClean="0">
                <a:hlinkClick r:id="rId22"/>
              </a:rPr>
              <a:t>big cat</a:t>
            </a:r>
            <a:r>
              <a:rPr lang="en-US" dirty="0" smtClean="0"/>
              <a:t>, </a:t>
            </a:r>
            <a:r>
              <a:rPr lang="en-US" b="1" dirty="0" smtClean="0"/>
              <a:t>cat</a:t>
            </a:r>
            <a:r>
              <a:rPr lang="en-US" dirty="0" smtClean="0"/>
              <a:t> (any of several large cats typically able to roar and living in the wild) </a:t>
            </a:r>
          </a:p>
          <a:p>
            <a:r>
              <a:rPr lang="en-US" dirty="0" smtClean="0">
                <a:hlinkClick r:id="rId23"/>
              </a:rPr>
              <a:t>S:</a:t>
            </a:r>
            <a:r>
              <a:rPr lang="en-US" dirty="0" smtClean="0"/>
              <a:t> (n) </a:t>
            </a:r>
            <a:r>
              <a:rPr lang="en-US" dirty="0" smtClean="0">
                <a:hlinkClick r:id="rId24"/>
              </a:rPr>
              <a:t>computerized tomography</a:t>
            </a:r>
            <a:r>
              <a:rPr lang="en-US" dirty="0" smtClean="0"/>
              <a:t>, </a:t>
            </a:r>
            <a:r>
              <a:rPr lang="en-US" dirty="0" smtClean="0">
                <a:hlinkClick r:id="rId25"/>
              </a:rPr>
              <a:t>computed tomography</a:t>
            </a:r>
            <a:r>
              <a:rPr lang="en-US" dirty="0" smtClean="0"/>
              <a:t>, </a:t>
            </a:r>
            <a:r>
              <a:rPr lang="en-US" dirty="0" smtClean="0">
                <a:hlinkClick r:id="rId26"/>
              </a:rPr>
              <a:t>CT</a:t>
            </a:r>
            <a:r>
              <a:rPr lang="en-US" dirty="0" smtClean="0"/>
              <a:t>, </a:t>
            </a:r>
            <a:r>
              <a:rPr lang="en-US" dirty="0" smtClean="0">
                <a:hlinkClick r:id="rId27"/>
              </a:rPr>
              <a:t>computerized axial tomography</a:t>
            </a:r>
            <a:r>
              <a:rPr lang="en-US" dirty="0" smtClean="0"/>
              <a:t>, </a:t>
            </a:r>
            <a:r>
              <a:rPr lang="en-US" dirty="0" smtClean="0">
                <a:hlinkClick r:id="rId28"/>
              </a:rPr>
              <a:t>computed axial tomography</a:t>
            </a:r>
            <a:r>
              <a:rPr lang="en-US" dirty="0" smtClean="0"/>
              <a:t>, </a:t>
            </a:r>
            <a:r>
              <a:rPr lang="en-US" b="1" dirty="0" smtClean="0"/>
              <a:t>CAT</a:t>
            </a:r>
            <a:r>
              <a:rPr lang="en-US" dirty="0" smtClean="0"/>
              <a:t> (a method of examining body organs by scanning them with X rays and using a computer to construct a series of cross-sectional scans along a single axis) 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C36142-ADAD-4455-8EE0-1919830F7AD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 lower the concept in the hierarchy the lower its probability</a:t>
            </a:r>
          </a:p>
          <a:p>
            <a:r>
              <a:rPr lang="en-US" smtClean="0"/>
              <a:t>Animal</a:t>
            </a:r>
          </a:p>
          <a:p>
            <a:r>
              <a:rPr lang="en-US" smtClean="0">
                <a:hlinkClick r:id="rId3"/>
              </a:rPr>
              <a:t>S:</a:t>
            </a:r>
            <a:r>
              <a:rPr lang="en-US" smtClean="0"/>
              <a:t> (n) </a:t>
            </a:r>
            <a:r>
              <a:rPr lang="en-US" b="1" smtClean="0"/>
              <a:t>cat</a:t>
            </a:r>
            <a:r>
              <a:rPr lang="en-US" smtClean="0"/>
              <a:t>, </a:t>
            </a:r>
            <a:r>
              <a:rPr lang="en-US" smtClean="0">
                <a:hlinkClick r:id="rId4"/>
              </a:rPr>
              <a:t>true cat</a:t>
            </a:r>
            <a:r>
              <a:rPr lang="en-US" smtClean="0"/>
              <a:t> (feline mammal usually having thick soft fur and no ability to roar: domestic cats; wildcats) </a:t>
            </a:r>
          </a:p>
          <a:p>
            <a:r>
              <a:rPr lang="en-US" smtClean="0">
                <a:hlinkClick r:id="rId5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6"/>
              </a:rPr>
              <a:t>guy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, </a:t>
            </a:r>
            <a:r>
              <a:rPr lang="en-US" smtClean="0">
                <a:hlinkClick r:id="rId7"/>
              </a:rPr>
              <a:t>hombre</a:t>
            </a:r>
            <a:r>
              <a:rPr lang="en-US" smtClean="0"/>
              <a:t>, </a:t>
            </a:r>
            <a:r>
              <a:rPr lang="en-US" smtClean="0">
                <a:hlinkClick r:id="rId8"/>
              </a:rPr>
              <a:t>bozo</a:t>
            </a:r>
            <a:r>
              <a:rPr lang="en-US" smtClean="0"/>
              <a:t> (an informal term for a youth or man) </a:t>
            </a:r>
            <a:r>
              <a:rPr lang="en-US" i="1" smtClean="0"/>
              <a:t>"a nice guy"; "the guy's only doing it for some doll"</a:t>
            </a:r>
            <a:r>
              <a:rPr lang="en-US" smtClean="0"/>
              <a:t> </a:t>
            </a:r>
          </a:p>
          <a:p>
            <a:r>
              <a:rPr lang="en-US" smtClean="0">
                <a:hlinkClick r:id="rId9"/>
              </a:rPr>
              <a:t>S:</a:t>
            </a:r>
            <a:r>
              <a:rPr lang="en-US" smtClean="0"/>
              <a:t> (n) </a:t>
            </a:r>
            <a:r>
              <a:rPr lang="en-US" b="1" smtClean="0"/>
              <a:t>cat</a:t>
            </a:r>
            <a:r>
              <a:rPr lang="en-US" smtClean="0"/>
              <a:t> (a spiteful woman gossip) </a:t>
            </a:r>
            <a:r>
              <a:rPr lang="en-US" i="1" smtClean="0"/>
              <a:t>"what a cat she is!"</a:t>
            </a:r>
            <a:r>
              <a:rPr lang="en-US" smtClean="0"/>
              <a:t> </a:t>
            </a:r>
          </a:p>
          <a:p>
            <a:r>
              <a:rPr lang="en-US" smtClean="0">
                <a:hlinkClick r:id="rId10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11"/>
              </a:rPr>
              <a:t>kat</a:t>
            </a:r>
            <a:r>
              <a:rPr lang="en-US" smtClean="0"/>
              <a:t>, </a:t>
            </a:r>
            <a:r>
              <a:rPr lang="en-US" smtClean="0">
                <a:hlinkClick r:id="rId12"/>
              </a:rPr>
              <a:t>khat</a:t>
            </a:r>
            <a:r>
              <a:rPr lang="en-US" smtClean="0"/>
              <a:t>, </a:t>
            </a:r>
            <a:r>
              <a:rPr lang="en-US" smtClean="0">
                <a:hlinkClick r:id="rId13"/>
              </a:rPr>
              <a:t>qat</a:t>
            </a:r>
            <a:r>
              <a:rPr lang="en-US" smtClean="0"/>
              <a:t>, </a:t>
            </a:r>
            <a:r>
              <a:rPr lang="en-US" smtClean="0">
                <a:hlinkClick r:id="rId14"/>
              </a:rPr>
              <a:t>quat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, </a:t>
            </a:r>
            <a:r>
              <a:rPr lang="en-US" smtClean="0">
                <a:hlinkClick r:id="rId15"/>
              </a:rPr>
              <a:t>Arabian tea</a:t>
            </a:r>
            <a:r>
              <a:rPr lang="en-US" smtClean="0"/>
              <a:t>, </a:t>
            </a:r>
            <a:r>
              <a:rPr lang="en-US" smtClean="0">
                <a:hlinkClick r:id="rId16"/>
              </a:rPr>
              <a:t>African tea</a:t>
            </a:r>
            <a:r>
              <a:rPr lang="en-US" smtClean="0"/>
              <a:t> (the leaves of the shrub Catha edulis which are chewed like tobacco or used to make tea; has the effect of a euphoric stimulant) </a:t>
            </a:r>
            <a:r>
              <a:rPr lang="en-US" i="1" smtClean="0"/>
              <a:t>"in Yemen kat is used daily by 85% of adults"</a:t>
            </a:r>
            <a:r>
              <a:rPr lang="en-US" smtClean="0"/>
              <a:t> </a:t>
            </a:r>
          </a:p>
          <a:p>
            <a:r>
              <a:rPr lang="en-US" smtClean="0">
                <a:hlinkClick r:id="rId17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18"/>
              </a:rPr>
              <a:t>cat-o'-nine-tails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 (a whip with nine knotted cords) </a:t>
            </a:r>
            <a:r>
              <a:rPr lang="en-US" i="1" smtClean="0"/>
              <a:t>"British sailors feared the cat"</a:t>
            </a:r>
            <a:r>
              <a:rPr lang="en-US" smtClean="0"/>
              <a:t> </a:t>
            </a:r>
          </a:p>
          <a:p>
            <a:r>
              <a:rPr lang="en-US" smtClean="0">
                <a:hlinkClick r:id="rId19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20"/>
              </a:rPr>
              <a:t>Caterpillar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 (a large tracked vehicle that is propelled by two endless metal belts; frequently used for moving earth in construction and farm work) </a:t>
            </a:r>
          </a:p>
          <a:p>
            <a:r>
              <a:rPr lang="en-US" smtClean="0">
                <a:hlinkClick r:id="rId21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22"/>
              </a:rPr>
              <a:t>big cat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 (any of several large cats typically able to roar and living in the wild) </a:t>
            </a:r>
          </a:p>
          <a:p>
            <a:r>
              <a:rPr lang="en-US" smtClean="0">
                <a:hlinkClick r:id="rId23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24"/>
              </a:rPr>
              <a:t>computerized tomography</a:t>
            </a:r>
            <a:r>
              <a:rPr lang="en-US" smtClean="0"/>
              <a:t>, </a:t>
            </a:r>
            <a:r>
              <a:rPr lang="en-US" smtClean="0">
                <a:hlinkClick r:id="rId25"/>
              </a:rPr>
              <a:t>computed tomography</a:t>
            </a:r>
            <a:r>
              <a:rPr lang="en-US" smtClean="0"/>
              <a:t>, </a:t>
            </a:r>
            <a:r>
              <a:rPr lang="en-US" smtClean="0">
                <a:hlinkClick r:id="rId26"/>
              </a:rPr>
              <a:t>CT</a:t>
            </a:r>
            <a:r>
              <a:rPr lang="en-US" smtClean="0"/>
              <a:t>, </a:t>
            </a:r>
            <a:r>
              <a:rPr lang="en-US" smtClean="0">
                <a:hlinkClick r:id="rId27"/>
              </a:rPr>
              <a:t>computerized axial tomography</a:t>
            </a:r>
            <a:r>
              <a:rPr lang="en-US" smtClean="0"/>
              <a:t>, </a:t>
            </a:r>
            <a:r>
              <a:rPr lang="en-US" smtClean="0">
                <a:hlinkClick r:id="rId28"/>
              </a:rPr>
              <a:t>computed axial tomography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 (a method of examining body organs by scanning them with X rays and using a computer to construct a series of cross-sectional scans along a single axis)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495BA4-4607-4913-AF31-A345A015C6B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Each blue list is a synset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49BBE6-3E38-42F3-B551-FFEC1B4B45A9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F4B2A8-3297-42A6-8CBC-F5AC20CF09F0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 64 million word corpus</a:t>
            </a:r>
          </a:p>
          <a:p>
            <a:pPr eaLnBrk="1" hangingPunct="1"/>
            <a:r>
              <a:rPr lang="en-US" smtClean="0"/>
              <a:t>Relations like</a:t>
            </a:r>
          </a:p>
          <a:p>
            <a:pPr eaLnBrk="1" hangingPunct="1"/>
            <a:r>
              <a:rPr lang="en-US" smtClean="0"/>
              <a:t>N to V (subject, object, indirect-object)</a:t>
            </a:r>
          </a:p>
          <a:p>
            <a:pPr eaLnBrk="1" hangingPunct="1"/>
            <a:r>
              <a:rPr lang="en-US" smtClean="0"/>
              <a:t>N to N (genitive, ncomp)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0AE1A-71F8-4864-9E78-E1EF9B651B91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 64 million word corpus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8A0C62-25AE-4C51-BDC1-5345E24CBCFF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 64 million word corpus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6D89F-3D65-4545-A82C-1D90538FD386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 64 million word corpus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B6B9B5-441B-46DA-88E0-656037CBB6F0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smtClean="0"/>
              <a:t>Stand-alone with minimal assumptions on what information will be provided by other processes</a:t>
            </a:r>
          </a:p>
          <a:p>
            <a:pPr eaLnBrk="1" hangingPunct="1"/>
            <a:endParaRPr lang="en-CA" smtClean="0"/>
          </a:p>
          <a:p>
            <a:pPr eaLnBrk="1" hangingPunct="1"/>
            <a:r>
              <a:rPr lang="en-CA" smtClean="0"/>
              <a:t>IR and extremely broad field (not just text)</a:t>
            </a:r>
          </a:p>
          <a:p>
            <a:pPr eaLnBrk="1" hangingPunct="1"/>
            <a:r>
              <a:rPr lang="en-CA" smtClean="0"/>
              <a:t>Today we’ll cover only a specific case in which user’s needs are expressed as words </a:t>
            </a:r>
          </a:p>
          <a:p>
            <a:pPr eaLnBrk="1" hangingPunct="1"/>
            <a:r>
              <a:rPr lang="en-CA" smtClean="0"/>
              <a:t>and documents are expressed in terms of the word they contains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5D35FE-F7E2-42C5-9F01-6FF6899326D6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Shallow semantic parsing is labeling phrases of a sentence with semantic roles with respect to a target word. </a:t>
            </a:r>
            <a:br>
              <a:rPr lang="en-US" smtClean="0"/>
            </a:br>
            <a:r>
              <a:rPr lang="en-US" smtClean="0"/>
              <a:t>For example, the sentence </a:t>
            </a:r>
          </a:p>
          <a:p>
            <a:pPr eaLnBrk="1" hangingPunct="1"/>
            <a:r>
              <a:rPr lang="en-US" smtClean="0"/>
              <a:t>“Shaw Publishing offered Mr. Smith a reimbursement last March.”</a:t>
            </a:r>
          </a:p>
          <a:p>
            <a:pPr eaLnBrk="1" hangingPunct="1"/>
            <a:r>
              <a:rPr lang="en-US" smtClean="0"/>
              <a:t>Is labeled as: </a:t>
            </a:r>
          </a:p>
          <a:p>
            <a:pPr eaLnBrk="1" hangingPunct="1"/>
            <a:r>
              <a:rPr lang="en-US" smtClean="0"/>
              <a:t>[AGENTShaw Publishing] </a:t>
            </a:r>
            <a:r>
              <a:rPr lang="en-US" b="1" smtClean="0"/>
              <a:t>offered</a:t>
            </a:r>
            <a:r>
              <a:rPr lang="en-US" smtClean="0"/>
              <a:t> [RECEPIENTMr. Smith] [THEMEa reimbursement] [TIMElast March] . </a:t>
            </a:r>
          </a:p>
          <a:p>
            <a:pPr eaLnBrk="1" hangingPunct="1"/>
            <a:r>
              <a:rPr lang="en-US" smtClean="0"/>
              <a:t>We work with a number of collaborators, beginning with Dan Gildea in his dissertation work, on automatic semantic parsing. Much of Dan Gildeas's dissertation work was written up here: </a:t>
            </a:r>
            <a:r>
              <a:rPr lang="en-US" smtClean="0">
                <a:hlinkClick r:id="rId3"/>
              </a:rPr>
              <a:t>Daniel Gildea and Daniel Jurafsky. 2002. Automatic Labeling of Semantic Roles. </a:t>
            </a:r>
            <a:r>
              <a:rPr lang="en-US" i="1" smtClean="0">
                <a:hlinkClick r:id="rId3"/>
              </a:rPr>
              <a:t>Computational Linguistics</a:t>
            </a:r>
            <a:r>
              <a:rPr lang="en-US" smtClean="0">
                <a:hlinkClick r:id="rId3"/>
              </a:rPr>
              <a:t> 28:3, 245-288. </a:t>
            </a:r>
            <a:r>
              <a:rPr lang="en-US" smtClean="0"/>
              <a:t>This work also involves close collaboration with the </a:t>
            </a:r>
            <a:r>
              <a:rPr lang="en-US" smtClean="0">
                <a:hlinkClick r:id="rId4"/>
              </a:rPr>
              <a:t>FrameNet</a:t>
            </a:r>
            <a:r>
              <a:rPr lang="en-US" smtClean="0"/>
              <a:t> and </a:t>
            </a:r>
            <a:r>
              <a:rPr lang="en-US" smtClean="0">
                <a:hlinkClick r:id="rId5"/>
              </a:rPr>
              <a:t>PropBank</a:t>
            </a:r>
            <a:r>
              <a:rPr lang="en-US" smtClean="0"/>
              <a:t> projects. </a:t>
            </a:r>
          </a:p>
          <a:p>
            <a:pPr eaLnBrk="1" hangingPunct="1"/>
            <a:r>
              <a:rPr lang="en-US" smtClean="0"/>
              <a:t>Currently, we focus on building joint probabilistic models for simultaneous assignment of labels to all nodes in a syntactic parse tree. These models are able to capture the strong correlations among decisions at different nodes.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CompensationPeripheral</a:t>
            </a:r>
          </a:p>
          <a:p>
            <a:pPr eaLnBrk="1" hangingPunct="1"/>
            <a:r>
              <a:rPr lang="en-US" smtClean="0"/>
              <a:t>EmployeeCore</a:t>
            </a:r>
          </a:p>
          <a:p>
            <a:pPr eaLnBrk="1" hangingPunct="1"/>
            <a:r>
              <a:rPr lang="en-US" smtClean="0"/>
              <a:t>EmployerCore</a:t>
            </a:r>
          </a:p>
          <a:p>
            <a:pPr eaLnBrk="1" hangingPunct="1"/>
            <a:r>
              <a:rPr lang="en-US" smtClean="0"/>
              <a:t>FieldCore</a:t>
            </a:r>
          </a:p>
          <a:p>
            <a:pPr eaLnBrk="1" hangingPunct="1"/>
            <a:r>
              <a:rPr lang="en-US" smtClean="0"/>
              <a:t>InstrumentPeripheral</a:t>
            </a:r>
          </a:p>
          <a:p>
            <a:pPr eaLnBrk="1" hangingPunct="1"/>
            <a:r>
              <a:rPr lang="en-US" smtClean="0"/>
              <a:t>MannerPeripheral</a:t>
            </a:r>
          </a:p>
          <a:p>
            <a:pPr eaLnBrk="1" hangingPunct="1"/>
            <a:r>
              <a:rPr lang="en-US" smtClean="0"/>
              <a:t>MeansPeripheral</a:t>
            </a:r>
          </a:p>
          <a:p>
            <a:pPr eaLnBrk="1" hangingPunct="1"/>
            <a:r>
              <a:rPr lang="en-US" smtClean="0"/>
              <a:t>PlacePeripheral</a:t>
            </a:r>
          </a:p>
          <a:p>
            <a:pPr eaLnBrk="1" hangingPunct="1"/>
            <a:r>
              <a:rPr lang="en-US" smtClean="0"/>
              <a:t>PositionCore</a:t>
            </a:r>
          </a:p>
          <a:p>
            <a:pPr eaLnBrk="1" hangingPunct="1"/>
            <a:r>
              <a:rPr lang="en-US" smtClean="0"/>
              <a:t>PurposeExtra-Thematic</a:t>
            </a:r>
          </a:p>
          <a:p>
            <a:pPr eaLnBrk="1" hangingPunct="1"/>
            <a:r>
              <a:rPr lang="en-US" smtClean="0"/>
              <a:t>TaskCore</a:t>
            </a:r>
          </a:p>
          <a:p>
            <a:pPr eaLnBrk="1" hangingPunct="1"/>
            <a:r>
              <a:rPr lang="en-US" smtClean="0"/>
              <a:t>TimePeripheral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95FFB3-C2A9-4315-BF9D-09D69EEA3CF9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Path from constituent to predicate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6201E6-32A1-47F5-A9B3-6BDA3D742AF3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Path from constituent to predicate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FA74A8-E899-4645-9E9C-CBC17637CB7A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Path from constituent to predicate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9E91E-B1D0-4D0C-82B7-AF32A4F5A7F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05D8CF-23D3-45A7-B88B-6F7DFB0DCD9F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A4608F-087D-41F0-AD17-188B540654CC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75E445-B567-4C9F-85DE-3CF53BB55C18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 lower the concept in the hierarchy the lower its probability</a:t>
            </a:r>
          </a:p>
          <a:p>
            <a:r>
              <a:rPr lang="en-US" smtClean="0"/>
              <a:t>Animal</a:t>
            </a:r>
          </a:p>
          <a:p>
            <a:r>
              <a:rPr lang="en-US" smtClean="0">
                <a:hlinkClick r:id="rId3"/>
              </a:rPr>
              <a:t>S:</a:t>
            </a:r>
            <a:r>
              <a:rPr lang="en-US" smtClean="0"/>
              <a:t> (n) </a:t>
            </a:r>
            <a:r>
              <a:rPr lang="en-US" b="1" smtClean="0"/>
              <a:t>cat</a:t>
            </a:r>
            <a:r>
              <a:rPr lang="en-US" smtClean="0"/>
              <a:t>, </a:t>
            </a:r>
            <a:r>
              <a:rPr lang="en-US" smtClean="0">
                <a:hlinkClick r:id="rId4"/>
              </a:rPr>
              <a:t>true cat</a:t>
            </a:r>
            <a:r>
              <a:rPr lang="en-US" smtClean="0"/>
              <a:t> (feline mammal usually having thick soft fur and no ability to roar: domestic cats; wildcats) </a:t>
            </a:r>
          </a:p>
          <a:p>
            <a:r>
              <a:rPr lang="en-US" smtClean="0">
                <a:hlinkClick r:id="rId5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6"/>
              </a:rPr>
              <a:t>guy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, </a:t>
            </a:r>
            <a:r>
              <a:rPr lang="en-US" smtClean="0">
                <a:hlinkClick r:id="rId7"/>
              </a:rPr>
              <a:t>hombre</a:t>
            </a:r>
            <a:r>
              <a:rPr lang="en-US" smtClean="0"/>
              <a:t>, </a:t>
            </a:r>
            <a:r>
              <a:rPr lang="en-US" smtClean="0">
                <a:hlinkClick r:id="rId8"/>
              </a:rPr>
              <a:t>bozo</a:t>
            </a:r>
            <a:r>
              <a:rPr lang="en-US" smtClean="0"/>
              <a:t> (an informal term for a youth or man) </a:t>
            </a:r>
            <a:r>
              <a:rPr lang="en-US" i="1" smtClean="0"/>
              <a:t>"a nice guy"; "the guy's only doing it for some doll"</a:t>
            </a:r>
            <a:r>
              <a:rPr lang="en-US" smtClean="0"/>
              <a:t> </a:t>
            </a:r>
          </a:p>
          <a:p>
            <a:r>
              <a:rPr lang="en-US" smtClean="0">
                <a:hlinkClick r:id="rId9"/>
              </a:rPr>
              <a:t>S:</a:t>
            </a:r>
            <a:r>
              <a:rPr lang="en-US" smtClean="0"/>
              <a:t> (n) </a:t>
            </a:r>
            <a:r>
              <a:rPr lang="en-US" b="1" smtClean="0"/>
              <a:t>cat</a:t>
            </a:r>
            <a:r>
              <a:rPr lang="en-US" smtClean="0"/>
              <a:t> (a spiteful woman gossip) </a:t>
            </a:r>
            <a:r>
              <a:rPr lang="en-US" i="1" smtClean="0"/>
              <a:t>"what a cat she is!"</a:t>
            </a:r>
            <a:r>
              <a:rPr lang="en-US" smtClean="0"/>
              <a:t> </a:t>
            </a:r>
          </a:p>
          <a:p>
            <a:r>
              <a:rPr lang="en-US" smtClean="0">
                <a:hlinkClick r:id="rId10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11"/>
              </a:rPr>
              <a:t>kat</a:t>
            </a:r>
            <a:r>
              <a:rPr lang="en-US" smtClean="0"/>
              <a:t>, </a:t>
            </a:r>
            <a:r>
              <a:rPr lang="en-US" smtClean="0">
                <a:hlinkClick r:id="rId12"/>
              </a:rPr>
              <a:t>khat</a:t>
            </a:r>
            <a:r>
              <a:rPr lang="en-US" smtClean="0"/>
              <a:t>, </a:t>
            </a:r>
            <a:r>
              <a:rPr lang="en-US" smtClean="0">
                <a:hlinkClick r:id="rId13"/>
              </a:rPr>
              <a:t>qat</a:t>
            </a:r>
            <a:r>
              <a:rPr lang="en-US" smtClean="0"/>
              <a:t>, </a:t>
            </a:r>
            <a:r>
              <a:rPr lang="en-US" smtClean="0">
                <a:hlinkClick r:id="rId14"/>
              </a:rPr>
              <a:t>quat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, </a:t>
            </a:r>
            <a:r>
              <a:rPr lang="en-US" smtClean="0">
                <a:hlinkClick r:id="rId15"/>
              </a:rPr>
              <a:t>Arabian tea</a:t>
            </a:r>
            <a:r>
              <a:rPr lang="en-US" smtClean="0"/>
              <a:t>, </a:t>
            </a:r>
            <a:r>
              <a:rPr lang="en-US" smtClean="0">
                <a:hlinkClick r:id="rId16"/>
              </a:rPr>
              <a:t>African tea</a:t>
            </a:r>
            <a:r>
              <a:rPr lang="en-US" smtClean="0"/>
              <a:t> (the leaves of the shrub Catha edulis which are chewed like tobacco or used to make tea; has the effect of a euphoric stimulant) </a:t>
            </a:r>
            <a:r>
              <a:rPr lang="en-US" i="1" smtClean="0"/>
              <a:t>"in Yemen kat is used daily by 85% of adults"</a:t>
            </a:r>
            <a:r>
              <a:rPr lang="en-US" smtClean="0"/>
              <a:t> </a:t>
            </a:r>
          </a:p>
          <a:p>
            <a:r>
              <a:rPr lang="en-US" smtClean="0">
                <a:hlinkClick r:id="rId17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18"/>
              </a:rPr>
              <a:t>cat-o'-nine-tails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 (a whip with nine knotted cords) </a:t>
            </a:r>
            <a:r>
              <a:rPr lang="en-US" i="1" smtClean="0"/>
              <a:t>"British sailors feared the cat"</a:t>
            </a:r>
            <a:r>
              <a:rPr lang="en-US" smtClean="0"/>
              <a:t> </a:t>
            </a:r>
          </a:p>
          <a:p>
            <a:r>
              <a:rPr lang="en-US" smtClean="0">
                <a:hlinkClick r:id="rId19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20"/>
              </a:rPr>
              <a:t>Caterpillar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 (a large tracked vehicle that is propelled by two endless metal belts; frequently used for moving earth in construction and farm work) </a:t>
            </a:r>
          </a:p>
          <a:p>
            <a:r>
              <a:rPr lang="en-US" smtClean="0">
                <a:hlinkClick r:id="rId21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22"/>
              </a:rPr>
              <a:t>big cat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 (any of several large cats typically able to roar and living in the wild) </a:t>
            </a:r>
          </a:p>
          <a:p>
            <a:r>
              <a:rPr lang="en-US" smtClean="0">
                <a:hlinkClick r:id="rId23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24"/>
              </a:rPr>
              <a:t>computerized tomography</a:t>
            </a:r>
            <a:r>
              <a:rPr lang="en-US" smtClean="0"/>
              <a:t>, </a:t>
            </a:r>
            <a:r>
              <a:rPr lang="en-US" smtClean="0">
                <a:hlinkClick r:id="rId25"/>
              </a:rPr>
              <a:t>computed tomography</a:t>
            </a:r>
            <a:r>
              <a:rPr lang="en-US" smtClean="0"/>
              <a:t>, </a:t>
            </a:r>
            <a:r>
              <a:rPr lang="en-US" smtClean="0">
                <a:hlinkClick r:id="rId26"/>
              </a:rPr>
              <a:t>CT</a:t>
            </a:r>
            <a:r>
              <a:rPr lang="en-US" smtClean="0"/>
              <a:t>, </a:t>
            </a:r>
            <a:r>
              <a:rPr lang="en-US" smtClean="0">
                <a:hlinkClick r:id="rId27"/>
              </a:rPr>
              <a:t>computerized axial tomography</a:t>
            </a:r>
            <a:r>
              <a:rPr lang="en-US" smtClean="0"/>
              <a:t>, </a:t>
            </a:r>
            <a:r>
              <a:rPr lang="en-US" smtClean="0">
                <a:hlinkClick r:id="rId28"/>
              </a:rPr>
              <a:t>computed axial tomography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 (a method of examining body organs by scanning them with X rays and using a computer to construct a series of cross-sectional scans along a single axis) 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5A8CC8-03ED-4127-B539-D469ABF29D52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lower the concept in the hierarchy the lower its probability</a:t>
            </a:r>
          </a:p>
          <a:p>
            <a:pPr eaLnBrk="1" hangingPunct="1"/>
            <a:r>
              <a:rPr lang="en-US" smtClean="0"/>
              <a:t>Animal</a:t>
            </a:r>
          </a:p>
          <a:p>
            <a:pPr eaLnBrk="1" hangingPunct="1"/>
            <a:r>
              <a:rPr lang="en-US" smtClean="0">
                <a:hlinkClick r:id="rId3"/>
              </a:rPr>
              <a:t>S:</a:t>
            </a:r>
            <a:r>
              <a:rPr lang="en-US" smtClean="0"/>
              <a:t> (n) </a:t>
            </a:r>
            <a:r>
              <a:rPr lang="en-US" b="1" smtClean="0"/>
              <a:t>cat</a:t>
            </a:r>
            <a:r>
              <a:rPr lang="en-US" smtClean="0"/>
              <a:t>, </a:t>
            </a:r>
            <a:r>
              <a:rPr lang="en-US" smtClean="0">
                <a:hlinkClick r:id="rId4"/>
              </a:rPr>
              <a:t>true cat</a:t>
            </a:r>
            <a:r>
              <a:rPr lang="en-US" smtClean="0"/>
              <a:t> (feline mammal usually having thick soft fur and no ability to roar: domestic cats; wildcats) </a:t>
            </a:r>
          </a:p>
          <a:p>
            <a:pPr eaLnBrk="1" hangingPunct="1"/>
            <a:r>
              <a:rPr lang="en-US" smtClean="0">
                <a:hlinkClick r:id="rId5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6"/>
              </a:rPr>
              <a:t>guy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, </a:t>
            </a:r>
            <a:r>
              <a:rPr lang="en-US" smtClean="0">
                <a:hlinkClick r:id="rId7"/>
              </a:rPr>
              <a:t>hombre</a:t>
            </a:r>
            <a:r>
              <a:rPr lang="en-US" smtClean="0"/>
              <a:t>, </a:t>
            </a:r>
            <a:r>
              <a:rPr lang="en-US" smtClean="0">
                <a:hlinkClick r:id="rId8"/>
              </a:rPr>
              <a:t>bozo</a:t>
            </a:r>
            <a:r>
              <a:rPr lang="en-US" smtClean="0"/>
              <a:t> (an informal term for a youth or man) </a:t>
            </a:r>
            <a:r>
              <a:rPr lang="en-US" i="1" smtClean="0"/>
              <a:t>"a nice guy"; "the guy's only doing it for some doll"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>
                <a:hlinkClick r:id="rId9"/>
              </a:rPr>
              <a:t>S:</a:t>
            </a:r>
            <a:r>
              <a:rPr lang="en-US" smtClean="0"/>
              <a:t> (n) </a:t>
            </a:r>
            <a:r>
              <a:rPr lang="en-US" b="1" smtClean="0"/>
              <a:t>cat</a:t>
            </a:r>
            <a:r>
              <a:rPr lang="en-US" smtClean="0"/>
              <a:t> (a spiteful woman gossip) </a:t>
            </a:r>
            <a:r>
              <a:rPr lang="en-US" i="1" smtClean="0"/>
              <a:t>"what a cat she is!"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>
                <a:hlinkClick r:id="rId10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11"/>
              </a:rPr>
              <a:t>kat</a:t>
            </a:r>
            <a:r>
              <a:rPr lang="en-US" smtClean="0"/>
              <a:t>, </a:t>
            </a:r>
            <a:r>
              <a:rPr lang="en-US" smtClean="0">
                <a:hlinkClick r:id="rId12"/>
              </a:rPr>
              <a:t>khat</a:t>
            </a:r>
            <a:r>
              <a:rPr lang="en-US" smtClean="0"/>
              <a:t>, </a:t>
            </a:r>
            <a:r>
              <a:rPr lang="en-US" smtClean="0">
                <a:hlinkClick r:id="rId13"/>
              </a:rPr>
              <a:t>qat</a:t>
            </a:r>
            <a:r>
              <a:rPr lang="en-US" smtClean="0"/>
              <a:t>, </a:t>
            </a:r>
            <a:r>
              <a:rPr lang="en-US" smtClean="0">
                <a:hlinkClick r:id="rId14"/>
              </a:rPr>
              <a:t>quat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, </a:t>
            </a:r>
            <a:r>
              <a:rPr lang="en-US" smtClean="0">
                <a:hlinkClick r:id="rId15"/>
              </a:rPr>
              <a:t>Arabian tea</a:t>
            </a:r>
            <a:r>
              <a:rPr lang="en-US" smtClean="0"/>
              <a:t>, </a:t>
            </a:r>
            <a:r>
              <a:rPr lang="en-US" smtClean="0">
                <a:hlinkClick r:id="rId16"/>
              </a:rPr>
              <a:t>African tea</a:t>
            </a:r>
            <a:r>
              <a:rPr lang="en-US" smtClean="0"/>
              <a:t> (the leaves of the shrub Catha edulis which are chewed like tobacco or used to make tea; has the effect of a euphoric stimulant) </a:t>
            </a:r>
            <a:r>
              <a:rPr lang="en-US" i="1" smtClean="0"/>
              <a:t>"in Yemen kat is used daily by 85% of adults"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>
                <a:hlinkClick r:id="rId17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18"/>
              </a:rPr>
              <a:t>cat-o'-nine-tails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 (a whip with nine knotted cords) </a:t>
            </a:r>
            <a:r>
              <a:rPr lang="en-US" i="1" smtClean="0"/>
              <a:t>"British sailors feared the cat"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>
                <a:hlinkClick r:id="rId19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20"/>
              </a:rPr>
              <a:t>Caterpillar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 (a large tracked vehicle that is propelled by two endless metal belts; frequently used for moving earth in construction and farm work) </a:t>
            </a:r>
          </a:p>
          <a:p>
            <a:pPr eaLnBrk="1" hangingPunct="1"/>
            <a:r>
              <a:rPr lang="en-US" smtClean="0">
                <a:hlinkClick r:id="rId21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22"/>
              </a:rPr>
              <a:t>big cat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 (any of several large cats typically able to roar and living in the wild) </a:t>
            </a:r>
          </a:p>
          <a:p>
            <a:pPr eaLnBrk="1" hangingPunct="1"/>
            <a:r>
              <a:rPr lang="en-US" smtClean="0">
                <a:hlinkClick r:id="rId23"/>
              </a:rPr>
              <a:t>S:</a:t>
            </a:r>
            <a:r>
              <a:rPr lang="en-US" smtClean="0"/>
              <a:t> (n) </a:t>
            </a:r>
            <a:r>
              <a:rPr lang="en-US" smtClean="0">
                <a:hlinkClick r:id="rId24"/>
              </a:rPr>
              <a:t>computerized tomography</a:t>
            </a:r>
            <a:r>
              <a:rPr lang="en-US" smtClean="0"/>
              <a:t>, </a:t>
            </a:r>
            <a:r>
              <a:rPr lang="en-US" smtClean="0">
                <a:hlinkClick r:id="rId25"/>
              </a:rPr>
              <a:t>computed tomography</a:t>
            </a:r>
            <a:r>
              <a:rPr lang="en-US" smtClean="0"/>
              <a:t>, </a:t>
            </a:r>
            <a:r>
              <a:rPr lang="en-US" smtClean="0">
                <a:hlinkClick r:id="rId26"/>
              </a:rPr>
              <a:t>CT</a:t>
            </a:r>
            <a:r>
              <a:rPr lang="en-US" smtClean="0"/>
              <a:t>, </a:t>
            </a:r>
            <a:r>
              <a:rPr lang="en-US" smtClean="0">
                <a:hlinkClick r:id="rId27"/>
              </a:rPr>
              <a:t>computerized axial tomography</a:t>
            </a:r>
            <a:r>
              <a:rPr lang="en-US" smtClean="0"/>
              <a:t>, </a:t>
            </a:r>
            <a:r>
              <a:rPr lang="en-US" smtClean="0">
                <a:hlinkClick r:id="rId28"/>
              </a:rPr>
              <a:t>computed axial tomography</a:t>
            </a:r>
            <a:r>
              <a:rPr lang="en-US" smtClean="0"/>
              <a:t>, </a:t>
            </a:r>
            <a:r>
              <a:rPr lang="en-US" b="1" smtClean="0"/>
              <a:t>CAT</a:t>
            </a:r>
            <a:r>
              <a:rPr lang="en-US" smtClean="0"/>
              <a:t> (a method of examining body organs by scanning them with X rays and using a computer to construct a series of cross-sectional scans along a single axis)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A3AD7-A25E-46E1-8ED9-4D5A1993B00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That’s too hard…  try something empirical</a:t>
            </a:r>
          </a:p>
          <a:p>
            <a:pPr eaLnBrk="1" hangingPunct="1"/>
            <a:r>
              <a:rPr lang="en-US" smtClean="0"/>
              <a:t>In supervised machine learning approaches, a </a:t>
            </a:r>
            <a:r>
              <a:rPr lang="en-US" smtClean="0">
                <a:solidFill>
                  <a:srgbClr val="008000"/>
                </a:solidFill>
              </a:rPr>
              <a:t>training corpus</a:t>
            </a:r>
            <a:r>
              <a:rPr lang="en-US" smtClean="0"/>
              <a:t> of words tagged in context </a:t>
            </a:r>
          </a:p>
          <a:p>
            <a:pPr eaLnBrk="1" hangingPunct="1"/>
            <a:r>
              <a:rPr lang="en-US" smtClean="0"/>
              <a:t>with their sense is used to train a classifier that can tag words in new text (that reflects the training text)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6224C2-7A02-497F-BE39-82A16CCFE00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Context portion of text in which target word is embedded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85D94C-3B3A-48CD-861D-F960247BC36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C40661-7866-4AD1-954C-58ED8B663AD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Most supervised ML approaches require a very simple representation for the input training data.</a:t>
            </a:r>
          </a:p>
          <a:p>
            <a:pPr lvl="1" eaLnBrk="1" hangingPunct="1"/>
            <a:r>
              <a:rPr lang="en-US" smtClean="0">
                <a:solidFill>
                  <a:srgbClr val="A50021"/>
                </a:solidFill>
              </a:rPr>
              <a:t>Vectors of sets of feature/value pairs</a:t>
            </a:r>
          </a:p>
          <a:p>
            <a:pPr lvl="2" eaLnBrk="1" hangingPunct="1"/>
            <a:r>
              <a:rPr lang="en-US" smtClean="0">
                <a:solidFill>
                  <a:srgbClr val="A50021"/>
                </a:solidFill>
              </a:rPr>
              <a:t>I.e. files of comma-separated values</a:t>
            </a:r>
          </a:p>
          <a:p>
            <a:pPr eaLnBrk="1" hangingPunct="1"/>
            <a:r>
              <a:rPr lang="en-US" smtClean="0"/>
              <a:t>So our first task is to extract training data from a corpus with respect to a particular instance of a target word</a:t>
            </a:r>
          </a:p>
          <a:p>
            <a:pPr lvl="1" eaLnBrk="1" hangingPunct="1"/>
            <a:r>
              <a:rPr lang="en-US" smtClean="0">
                <a:solidFill>
                  <a:srgbClr val="A50021"/>
                </a:solidFill>
              </a:rPr>
              <a:t>This typically consists of a characterization of the window of text surrounding the target</a:t>
            </a:r>
          </a:p>
          <a:p>
            <a:pPr lvl="1" eaLnBrk="1" hangingPunct="1"/>
            <a:endParaRPr lang="en-US" smtClean="0">
              <a:solidFill>
                <a:srgbClr val="A50021"/>
              </a:solidFill>
            </a:endParaRPr>
          </a:p>
          <a:p>
            <a:pPr eaLnBrk="1" hangingPunct="1"/>
            <a:r>
              <a:rPr lang="en-US" smtClean="0"/>
              <a:t>This is where ML and NLP intersect</a:t>
            </a:r>
          </a:p>
          <a:p>
            <a:pPr lvl="1" eaLnBrk="1" hangingPunct="1"/>
            <a:r>
              <a:rPr lang="en-US" smtClean="0"/>
              <a:t>If you stick to trivial surface features that are easy to extract from a text, then most of the work is in the ML system</a:t>
            </a:r>
          </a:p>
          <a:p>
            <a:pPr lvl="1" eaLnBrk="1" hangingPunct="1"/>
            <a:r>
              <a:rPr lang="en-US" smtClean="0"/>
              <a:t>If you decide to use features that require more analysis (say parse trees) then the ML part may be doing less work (relatively) if these features are truly informative</a:t>
            </a:r>
          </a:p>
          <a:p>
            <a:pPr lvl="1" eaLnBrk="1" hangingPunct="1"/>
            <a:endParaRPr lang="en-US" smtClean="0">
              <a:solidFill>
                <a:srgbClr val="A5002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2D7A22-4FC0-46B6-9D12-78D737CC00E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3" eaLnBrk="1" hangingPunct="1"/>
            <a:r>
              <a:rPr lang="en-US" smtClean="0">
                <a:solidFill>
                  <a:srgbClr val="008000"/>
                </a:solidFill>
              </a:rPr>
              <a:t>Often limited to the words themselves as well as they’re part of speech</a:t>
            </a:r>
          </a:p>
          <a:p>
            <a:pPr lvl="3" eaLnBrk="1" hangingPunct="1"/>
            <a:r>
              <a:rPr lang="en-US" smtClean="0">
                <a:solidFill>
                  <a:srgbClr val="008000"/>
                </a:solidFill>
              </a:rPr>
              <a:t>Most robust approaches make use of a combination of both co-occurence and collocation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6AF2D-3484-4ACF-8039-A9314A9AF051}" type="datetime1">
              <a:rPr lang="en-US" smtClean="0"/>
              <a:t>2/12/2013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78683-328C-4720-B90E-9D4740AAE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8A516-AE85-407F-858E-216F1D094D95}" type="datetime1">
              <a:rPr lang="en-US" smtClean="0"/>
              <a:t>2/12/2013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99138-F034-460C-B4DC-CD2DFF02B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625B5-C85E-4FFD-975E-42178AAE4A9A}" type="datetime1">
              <a:rPr lang="en-US" smtClean="0"/>
              <a:t>2/12/2013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4EE75-1599-4F88-9456-283A5C8B8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98C6A-F60B-4C3C-A4E2-B773D5B4CBFF}" type="datetime1">
              <a:rPr lang="en-US" smtClean="0"/>
              <a:t>2/12/2013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F3A0A-71C5-40BF-B8BC-C052584E6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F0927-348B-415A-A5DC-B87597BEB25E}" type="datetime1">
              <a:rPr lang="en-US" smtClean="0"/>
              <a:t>2/12/2013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ECCFF-AEA0-4569-B451-8C3022F78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1B0EB-C51F-475C-B92F-9F2B2DEDEBDA}" type="datetime1">
              <a:rPr lang="en-US" smtClean="0"/>
              <a:t>2/12/2013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26D53-A1C6-4D34-8E3F-E4125D4CD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D3F90-F74C-4F48-A085-E93A097E4005}" type="datetime1">
              <a:rPr lang="en-US" smtClean="0"/>
              <a:t>2/12/2013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71799-FC7A-469E-9FB9-CE71E77AF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B88EB-9B71-405F-A34D-DD5E21428369}" type="datetime1">
              <a:rPr lang="en-US" smtClean="0"/>
              <a:t>2/12/2013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E36E9-C7FA-4282-BF3F-D469E1C35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E3520-B67B-4AE6-90E2-EF3A080BE2A2}" type="datetime1">
              <a:rPr lang="en-US" smtClean="0"/>
              <a:t>2/12/2013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AA8BA-0AB7-498A-BC36-85C0340D3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2B6BB-A8DC-483D-BE90-022DF93C14A3}" type="datetime1">
              <a:rPr lang="en-US" smtClean="0"/>
              <a:t>2/12/2013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755D6-9D32-4D9A-B170-331B2995E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7DFE9-49F4-4401-81F7-B9F37A412A23}" type="datetime1">
              <a:rPr lang="en-US" smtClean="0"/>
              <a:t>2/12/2013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212F6-7455-40BA-AF88-9EFBE31C4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EF589-ED95-44DB-AF88-E74F27EC7718}" type="datetime1">
              <a:rPr lang="en-US" smtClean="0"/>
              <a:t>2/12/2013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A6A0D-B2CD-476D-8B2C-6D4CC96CF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8E4B8-EF3E-4133-8763-5427E874C5B4}" type="datetime1">
              <a:rPr lang="en-US" smtClean="0"/>
              <a:t>2/12/2013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0067F-B4BE-44CF-9555-14F1E0867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83DECFCF-1C59-45E9-AD79-3346DFF20F46}" type="datetime1">
              <a:rPr lang="en-US" smtClean="0"/>
              <a:t>2/12/2013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1F18EF2-8196-461C-BC0A-86E540FEA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5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1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43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2FFF049-6786-43A5-84E3-BB1DF8F5294A}" type="datetime1">
              <a:rPr lang="en-US" smtClean="0"/>
              <a:t>2/12/2013</a:t>
            </a:fld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95087E-8574-4892-944C-B4759043200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CPSC 503</a:t>
            </a:r>
            <a:br>
              <a:rPr lang="en-US" smtClean="0"/>
            </a:br>
            <a:r>
              <a:rPr lang="en-US" smtClean="0"/>
              <a:t>Computational Linguistics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781800" cy="2057400"/>
          </a:xfrm>
        </p:spPr>
        <p:txBody>
          <a:bodyPr/>
          <a:lstStyle/>
          <a:p>
            <a:pPr eaLnBrk="1" hangingPunct="1"/>
            <a:r>
              <a:rPr lang="en-US" i="1" dirty="0" smtClean="0"/>
              <a:t>Computational Lexical Semantics</a:t>
            </a:r>
          </a:p>
          <a:p>
            <a:pPr eaLnBrk="1" hangingPunct="1"/>
            <a:r>
              <a:rPr lang="en-US" dirty="0" smtClean="0"/>
              <a:t>Lecture </a:t>
            </a:r>
            <a:r>
              <a:rPr lang="en-US" dirty="0" smtClean="0"/>
              <a:t>12</a:t>
            </a:r>
            <a:endParaRPr lang="en-US" dirty="0" smtClean="0"/>
          </a:p>
          <a:p>
            <a:pPr eaLnBrk="1" hangingPunct="1"/>
            <a:r>
              <a:rPr lang="en-US" dirty="0" smtClean="0"/>
              <a:t>Giuseppe </a:t>
            </a:r>
            <a:r>
              <a:rPr lang="en-US" dirty="0" err="1" smtClean="0"/>
              <a:t>Carenini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194217A-71D5-4253-B388-2CE15E32DDB9}" type="datetime1">
              <a:rPr lang="en-US" smtClean="0"/>
              <a:t>2/12/2013</a:t>
            </a:fld>
            <a:endParaRPr lang="en-US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78D9F1-DB72-4D3A-BB6E-EC8512784F5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295400"/>
          </a:xfrm>
        </p:spPr>
        <p:txBody>
          <a:bodyPr/>
          <a:lstStyle/>
          <a:p>
            <a:pPr eaLnBrk="1" hangingPunct="1"/>
            <a:r>
              <a:rPr lang="en-US" sz="3600" smtClean="0"/>
              <a:t>Relevant Linguistic Information(2)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1065213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Co-occurrence</a:t>
            </a:r>
            <a:r>
              <a:rPr lang="en-US" sz="2800" smtClean="0"/>
              <a:t>: info about the words that occur anywhere in the window regardless of position</a:t>
            </a:r>
          </a:p>
          <a:p>
            <a:pPr lvl="1" eaLnBrk="1" hangingPunct="1">
              <a:buFontTx/>
              <a:buNone/>
            </a:pPr>
            <a:endParaRPr lang="en-US" sz="2800" smtClean="0">
              <a:solidFill>
                <a:srgbClr val="008000"/>
              </a:solidFill>
            </a:endParaRPr>
          </a:p>
        </p:txBody>
      </p:sp>
      <p:sp>
        <p:nvSpPr>
          <p:cNvPr id="688132" name="Rectangle 4"/>
          <p:cNvSpPr>
            <a:spLocks noChangeArrowheads="1"/>
          </p:cNvSpPr>
          <p:nvPr/>
        </p:nvSpPr>
        <p:spPr bwMode="auto">
          <a:xfrm>
            <a:off x="304800" y="22098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Find </a:t>
            </a:r>
            <a:r>
              <a:rPr lang="en-US" sz="2800">
                <a:latin typeface="Comic Sans MS" pitchFamily="66" charset="0"/>
              </a:rPr>
              <a:t>k</a:t>
            </a:r>
            <a:r>
              <a:rPr lang="en-US" sz="2800" b="1">
                <a:latin typeface="Comic Sans MS" pitchFamily="66" charset="0"/>
              </a:rPr>
              <a:t> content words that most frequently co-occur with target in corpus (for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bass</a:t>
            </a:r>
            <a:r>
              <a:rPr lang="en-US" sz="2800" b="1">
                <a:latin typeface="Comic Sans MS" pitchFamily="66" charset="0"/>
              </a:rPr>
              <a:t>: </a:t>
            </a:r>
            <a:r>
              <a:rPr lang="en-US" sz="2400" b="1">
                <a:latin typeface="Arial Unicode MS" pitchFamily="34" charset="-128"/>
              </a:rPr>
              <a:t>fishing, big, sound, player, fly …, guitar, band</a:t>
            </a:r>
            <a:r>
              <a:rPr lang="en-US" sz="2800" b="1">
                <a:latin typeface="Arial Unicode MS" pitchFamily="34" charset="-128"/>
              </a:rPr>
              <a:t>))</a:t>
            </a:r>
          </a:p>
        </p:txBody>
      </p:sp>
      <p:sp>
        <p:nvSpPr>
          <p:cNvPr id="688135" name="Rectangle 7"/>
          <p:cNvSpPr>
            <a:spLocks noChangeArrowheads="1"/>
          </p:cNvSpPr>
          <p:nvPr/>
        </p:nvSpPr>
        <p:spPr bwMode="auto">
          <a:xfrm>
            <a:off x="-457200" y="3581400"/>
            <a:ext cx="9601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Vector for one case: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[c(fishing), c(big), c(sound), c(player), c(fly), …, c(guitar), c(band)]</a:t>
            </a:r>
          </a:p>
        </p:txBody>
      </p:sp>
      <p:sp>
        <p:nvSpPr>
          <p:cNvPr id="688136" name="Rectangle 8"/>
          <p:cNvSpPr>
            <a:spLocks noChangeArrowheads="1"/>
          </p:cNvSpPr>
          <p:nvPr/>
        </p:nvSpPr>
        <p:spPr bwMode="auto">
          <a:xfrm>
            <a:off x="228600" y="45720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Example text (WSJ)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>
                <a:latin typeface="Comic Sans MS" pitchFamily="66" charset="0"/>
              </a:rPr>
              <a:t>An electric guitar and </a:t>
            </a: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bass</a:t>
            </a:r>
            <a:r>
              <a:rPr lang="en-US" sz="2400" b="1">
                <a:latin typeface="Comic Sans MS" pitchFamily="66" charset="0"/>
              </a:rPr>
              <a:t> player stand off to one side not really part of the scene, …</a:t>
            </a:r>
          </a:p>
        </p:txBody>
      </p:sp>
      <p:sp>
        <p:nvSpPr>
          <p:cNvPr id="688138" name="Rectangle 10"/>
          <p:cNvSpPr>
            <a:spLocks noChangeArrowheads="1"/>
          </p:cNvSpPr>
          <p:nvPr/>
        </p:nvSpPr>
        <p:spPr bwMode="auto">
          <a:xfrm>
            <a:off x="2743200" y="5105400"/>
            <a:ext cx="4419600" cy="4572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8139" name="Rectangle 11"/>
          <p:cNvSpPr>
            <a:spLocks noChangeArrowheads="1"/>
          </p:cNvSpPr>
          <p:nvPr/>
        </p:nvSpPr>
        <p:spPr bwMode="auto">
          <a:xfrm>
            <a:off x="2362200" y="6019800"/>
            <a:ext cx="35814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[0,0,0,1,0,0,0,0,0,0,1,0]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2" grpId="0" autoUpdateAnimBg="0"/>
      <p:bldP spid="688135" grpId="0" autoUpdateAnimBg="0"/>
      <p:bldP spid="688136" grpId="0" autoUpdateAnimBg="0"/>
      <p:bldP spid="688138" grpId="0" animBg="1"/>
      <p:bldP spid="68813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1FF4FA7-C8ED-4D85-A07E-DD7EB38315A8}" type="datetime1">
              <a:rPr lang="en-US" smtClean="0"/>
              <a:t>2/13/2013</a:t>
            </a:fld>
            <a:endParaRPr lang="en-US"/>
          </a:p>
        </p:txBody>
      </p:sp>
      <p:sp>
        <p:nvSpPr>
          <p:cNvPr id="20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0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DEE919-204C-4369-8C6A-870CB72D627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990600"/>
          </a:xfrm>
        </p:spPr>
        <p:txBody>
          <a:bodyPr/>
          <a:lstStyle/>
          <a:p>
            <a:pPr eaLnBrk="1" hangingPunct="1"/>
            <a:r>
              <a:rPr lang="en-US" smtClean="0"/>
              <a:t>Training Data Examples</a:t>
            </a:r>
          </a:p>
        </p:txBody>
      </p:sp>
      <p:sp>
        <p:nvSpPr>
          <p:cNvPr id="2058" name="Rectangle 4"/>
          <p:cNvSpPr>
            <a:spLocks noChangeArrowheads="1"/>
          </p:cNvSpPr>
          <p:nvPr/>
        </p:nvSpPr>
        <p:spPr bwMode="auto">
          <a:xfrm>
            <a:off x="0" y="1906588"/>
            <a:ext cx="5149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Unicode MS" pitchFamily="34" charset="-128"/>
              </a:rPr>
              <a:t>[guitar, NN, and, CJC, player, NN, stand, VVB, </a:t>
            </a:r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0</a:t>
            </a:r>
            <a:r>
              <a:rPr lang="en-US">
                <a:latin typeface="Arial Unicode MS" pitchFamily="34" charset="-128"/>
              </a:rPr>
              <a:t>]</a:t>
            </a:r>
          </a:p>
        </p:txBody>
      </p:sp>
      <p:sp>
        <p:nvSpPr>
          <p:cNvPr id="753669" name="Rectangle 5"/>
          <p:cNvSpPr>
            <a:spLocks noChangeArrowheads="1"/>
          </p:cNvSpPr>
          <p:nvPr/>
        </p:nvSpPr>
        <p:spPr bwMode="auto">
          <a:xfrm>
            <a:off x="5334000" y="1828800"/>
            <a:ext cx="35814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[0,0,0,1,0,0,0,0,0,0,1,0,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0</a:t>
            </a:r>
            <a:r>
              <a:rPr lang="en-US" sz="2400">
                <a:latin typeface="Arial Unicode MS" pitchFamily="34" charset="-128"/>
              </a:rPr>
              <a:t>]</a:t>
            </a:r>
          </a:p>
        </p:txBody>
      </p:sp>
      <p:sp>
        <p:nvSpPr>
          <p:cNvPr id="753670" name="Rectangle 6"/>
          <p:cNvSpPr>
            <a:spLocks noChangeArrowheads="1"/>
          </p:cNvSpPr>
          <p:nvPr/>
        </p:nvSpPr>
        <p:spPr bwMode="auto">
          <a:xfrm>
            <a:off x="457200" y="762000"/>
            <a:ext cx="49530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Let’s assume: </a:t>
            </a:r>
          </a:p>
          <a:p>
            <a:pPr marL="742950" lvl="1" indent="-285750">
              <a:lnSpc>
                <a:spcPct val="75000"/>
              </a:lnSpc>
              <a:spcBef>
                <a:spcPct val="20000"/>
              </a:spcBef>
            </a:pPr>
            <a:r>
              <a:rPr lang="en-US" sz="2000">
                <a:latin typeface="Arial Unicode MS" pitchFamily="34" charset="-128"/>
              </a:rPr>
              <a:t>bass-music encoded as 0</a:t>
            </a:r>
          </a:p>
          <a:p>
            <a:pPr marL="742950" lvl="1" indent="-285750">
              <a:lnSpc>
                <a:spcPct val="75000"/>
              </a:lnSpc>
              <a:spcBef>
                <a:spcPct val="20000"/>
              </a:spcBef>
            </a:pPr>
            <a:r>
              <a:rPr lang="en-US" sz="2000">
                <a:latin typeface="Arial Unicode MS" pitchFamily="34" charset="-128"/>
              </a:rPr>
              <a:t>bass-fish encoded as 1</a:t>
            </a:r>
          </a:p>
        </p:txBody>
      </p:sp>
      <p:sp>
        <p:nvSpPr>
          <p:cNvPr id="2061" name="Rectangle 7"/>
          <p:cNvSpPr>
            <a:spLocks noChangeArrowheads="1"/>
          </p:cNvSpPr>
          <p:nvPr/>
        </p:nvSpPr>
        <p:spPr bwMode="auto">
          <a:xfrm>
            <a:off x="0" y="2287588"/>
            <a:ext cx="426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Unicode MS" pitchFamily="34" charset="-128"/>
              </a:rPr>
              <a:t>[a, AT0, sea, CJC, to, PRP, me, PNP, </a:t>
            </a:r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1</a:t>
            </a:r>
            <a:r>
              <a:rPr lang="en-US">
                <a:latin typeface="Arial Unicode MS" pitchFamily="34" charset="-128"/>
              </a:rPr>
              <a:t>]</a:t>
            </a:r>
          </a:p>
        </p:txBody>
      </p:sp>
      <p:sp>
        <p:nvSpPr>
          <p:cNvPr id="2062" name="Rectangle 8"/>
          <p:cNvSpPr>
            <a:spLocks noChangeArrowheads="1"/>
          </p:cNvSpPr>
          <p:nvPr/>
        </p:nvSpPr>
        <p:spPr bwMode="auto">
          <a:xfrm>
            <a:off x="0" y="2668588"/>
            <a:ext cx="504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Unicode MS" pitchFamily="34" charset="-128"/>
              </a:rPr>
              <a:t>[play, VVB, the, AT0, with, PRP, others, PNP, </a:t>
            </a:r>
            <a:r>
              <a:rPr lang="en-US">
                <a:solidFill>
                  <a:schemeClr val="accent2"/>
                </a:solidFill>
                <a:latin typeface="Arial Unicode MS" pitchFamily="34" charset="-128"/>
              </a:rPr>
              <a:t>0</a:t>
            </a:r>
            <a:r>
              <a:rPr lang="en-US">
                <a:latin typeface="Arial Unicode MS" pitchFamily="34" charset="-128"/>
              </a:rPr>
              <a:t>]</a:t>
            </a:r>
          </a:p>
        </p:txBody>
      </p:sp>
      <p:sp>
        <p:nvSpPr>
          <p:cNvPr id="2063" name="Rectangle 9"/>
          <p:cNvSpPr>
            <a:spLocks noChangeArrowheads="1"/>
          </p:cNvSpPr>
          <p:nvPr/>
        </p:nvSpPr>
        <p:spPr bwMode="auto">
          <a:xfrm>
            <a:off x="152400" y="3049588"/>
            <a:ext cx="112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Unicode MS" pitchFamily="34" charset="-128"/>
              </a:rPr>
              <a:t>[………  ]</a:t>
            </a:r>
          </a:p>
        </p:txBody>
      </p:sp>
      <p:sp>
        <p:nvSpPr>
          <p:cNvPr id="2064" name="Rectangle 10"/>
          <p:cNvSpPr>
            <a:spLocks noChangeArrowheads="1"/>
          </p:cNvSpPr>
          <p:nvPr/>
        </p:nvSpPr>
        <p:spPr bwMode="auto">
          <a:xfrm>
            <a:off x="0" y="1752600"/>
            <a:ext cx="51054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3675" name="Rectangle 11"/>
          <p:cNvSpPr>
            <a:spLocks noChangeArrowheads="1"/>
          </p:cNvSpPr>
          <p:nvPr/>
        </p:nvSpPr>
        <p:spPr bwMode="auto">
          <a:xfrm>
            <a:off x="5410200" y="2438400"/>
            <a:ext cx="35814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[1,0,0,0,0,0,0,0,0,0,0,0,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1</a:t>
            </a:r>
            <a:r>
              <a:rPr lang="en-US" sz="2400">
                <a:latin typeface="Arial Unicode MS" pitchFamily="34" charset="-128"/>
              </a:rPr>
              <a:t>]</a:t>
            </a:r>
          </a:p>
        </p:txBody>
      </p:sp>
      <p:sp>
        <p:nvSpPr>
          <p:cNvPr id="753676" name="Rectangle 12"/>
          <p:cNvSpPr>
            <a:spLocks noChangeArrowheads="1"/>
          </p:cNvSpPr>
          <p:nvPr/>
        </p:nvSpPr>
        <p:spPr bwMode="auto">
          <a:xfrm>
            <a:off x="5410200" y="3124200"/>
            <a:ext cx="35814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[1,0,0,0,0,0,0,0,0,0,0,1,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1</a:t>
            </a:r>
            <a:r>
              <a:rPr lang="en-US" sz="2400">
                <a:latin typeface="Arial Unicode MS" pitchFamily="34" charset="-128"/>
              </a:rPr>
              <a:t>]</a:t>
            </a:r>
          </a:p>
        </p:txBody>
      </p:sp>
      <p:sp>
        <p:nvSpPr>
          <p:cNvPr id="753677" name="Rectangle 13"/>
          <p:cNvSpPr>
            <a:spLocks noChangeArrowheads="1"/>
          </p:cNvSpPr>
          <p:nvPr/>
        </p:nvSpPr>
        <p:spPr bwMode="auto">
          <a:xfrm>
            <a:off x="5562600" y="3505200"/>
            <a:ext cx="35814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[…………………..]</a:t>
            </a:r>
          </a:p>
        </p:txBody>
      </p:sp>
      <p:sp>
        <p:nvSpPr>
          <p:cNvPr id="2068" name="Rectangle 14"/>
          <p:cNvSpPr>
            <a:spLocks noChangeArrowheads="1"/>
          </p:cNvSpPr>
          <p:nvPr/>
        </p:nvSpPr>
        <p:spPr bwMode="auto">
          <a:xfrm>
            <a:off x="5257800" y="1752600"/>
            <a:ext cx="37338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81000" y="4343400"/>
            <a:ext cx="5334000" cy="533400"/>
          </a:xfrm>
        </p:spPr>
        <p:txBody>
          <a:bodyPr/>
          <a:lstStyle/>
          <a:p>
            <a:pPr eaLnBrk="1" hangingPunct="1"/>
            <a:r>
              <a:rPr lang="en-US" smtClean="0"/>
              <a:t>Inputs to classifiers</a:t>
            </a:r>
          </a:p>
        </p:txBody>
      </p:sp>
      <p:sp>
        <p:nvSpPr>
          <p:cNvPr id="2070" name="Rectangle 16"/>
          <p:cNvSpPr>
            <a:spLocks noChangeArrowheads="1"/>
          </p:cNvSpPr>
          <p:nvPr/>
        </p:nvSpPr>
        <p:spPr bwMode="auto">
          <a:xfrm>
            <a:off x="228600" y="5181600"/>
            <a:ext cx="456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Unicode MS" pitchFamily="34" charset="-128"/>
              </a:rPr>
              <a:t>[guitar, NN, and, CJC, could, VM0, be, VVI]</a:t>
            </a:r>
          </a:p>
        </p:txBody>
      </p:sp>
      <p:sp>
        <p:nvSpPr>
          <p:cNvPr id="753681" name="Rectangle 17"/>
          <p:cNvSpPr>
            <a:spLocks noChangeArrowheads="1"/>
          </p:cNvSpPr>
          <p:nvPr/>
        </p:nvSpPr>
        <p:spPr bwMode="auto">
          <a:xfrm>
            <a:off x="5257800" y="5105400"/>
            <a:ext cx="35814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[1,1,0,0,0,1,0,0,0,0,0,0]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3669" grpId="0" animBg="1" autoUpdateAnimBg="0"/>
      <p:bldP spid="753670" grpId="0" animBg="1" autoUpdateAnimBg="0"/>
      <p:bldP spid="753675" grpId="0" animBg="1" autoUpdateAnimBg="0"/>
      <p:bldP spid="753676" grpId="0" animBg="1" autoUpdateAnimBg="0"/>
      <p:bldP spid="753677" grpId="0" animBg="1" autoUpdateAnimBg="0"/>
      <p:bldP spid="753681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2E49937-3459-4C1B-8FDD-3915E45BFBF3}" type="datetime1">
              <a:rPr lang="en-US" smtClean="0"/>
              <a:t>2/13/2013</a:t>
            </a:fld>
            <a:endParaRPr lang="en-US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522298-957F-41DD-9F4C-19900362C77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ML for Classifiers</a:t>
            </a:r>
          </a:p>
        </p:txBody>
      </p:sp>
      <p:sp>
        <p:nvSpPr>
          <p:cNvPr id="27654" name="Line 3"/>
          <p:cNvSpPr>
            <a:spLocks noChangeShapeType="1"/>
          </p:cNvSpPr>
          <p:nvPr/>
        </p:nvSpPr>
        <p:spPr bwMode="auto">
          <a:xfrm>
            <a:off x="1447800" y="2438400"/>
            <a:ext cx="990600" cy="137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5"/>
          <p:cNvSpPr>
            <a:spLocks noChangeArrowheads="1"/>
          </p:cNvSpPr>
          <p:nvPr/>
        </p:nvSpPr>
        <p:spPr bwMode="auto">
          <a:xfrm>
            <a:off x="1143000" y="3886200"/>
            <a:ext cx="2971800" cy="1676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6"/>
          <p:cNvSpPr>
            <a:spLocks noChangeArrowheads="1"/>
          </p:cNvSpPr>
          <p:nvPr/>
        </p:nvSpPr>
        <p:spPr bwMode="auto">
          <a:xfrm>
            <a:off x="1066800" y="4191000"/>
            <a:ext cx="320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>
                <a:latin typeface="Comic Sans MS" pitchFamily="66" charset="0"/>
              </a:rPr>
              <a:t>Machine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 b="1">
                <a:latin typeface="Comic Sans MS" pitchFamily="66" charset="0"/>
              </a:rPr>
              <a:t>Learning</a:t>
            </a:r>
            <a:endParaRPr lang="en-US" sz="3200" b="1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381000" y="1219200"/>
            <a:ext cx="2895600" cy="1430338"/>
          </a:xfrm>
          <a:prstGeom prst="rect">
            <a:avLst/>
          </a:prstGeom>
          <a:solidFill>
            <a:srgbClr val="FF99CC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omic Sans MS" pitchFamily="66" charset="0"/>
              </a:rPr>
              <a:t>Training Data:</a:t>
            </a:r>
          </a:p>
          <a:p>
            <a:pPr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Co-occurrence</a:t>
            </a:r>
          </a:p>
          <a:p>
            <a:pPr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Collocational</a:t>
            </a:r>
          </a:p>
        </p:txBody>
      </p:sp>
      <p:sp>
        <p:nvSpPr>
          <p:cNvPr id="27658" name="Line 8"/>
          <p:cNvSpPr>
            <a:spLocks noChangeShapeType="1"/>
          </p:cNvSpPr>
          <p:nvPr/>
        </p:nvSpPr>
        <p:spPr bwMode="auto">
          <a:xfrm>
            <a:off x="4191000" y="5029200"/>
            <a:ext cx="16002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9"/>
          <p:cNvSpPr>
            <a:spLocks noChangeArrowheads="1"/>
          </p:cNvSpPr>
          <p:nvPr/>
        </p:nvSpPr>
        <p:spPr bwMode="auto">
          <a:xfrm>
            <a:off x="5715000" y="4953000"/>
            <a:ext cx="2971800" cy="11430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0"/>
          <p:cNvSpPr>
            <a:spLocks noChangeArrowheads="1"/>
          </p:cNvSpPr>
          <p:nvPr/>
        </p:nvSpPr>
        <p:spPr bwMode="auto">
          <a:xfrm>
            <a:off x="5410200" y="5181600"/>
            <a:ext cx="320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>
                <a:latin typeface="Comic Sans MS" pitchFamily="66" charset="0"/>
              </a:rPr>
              <a:t>Classifier</a:t>
            </a:r>
            <a:endParaRPr lang="en-US" sz="3200" b="1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692241" name="Oval 17"/>
          <p:cNvSpPr>
            <a:spLocks noChangeArrowheads="1"/>
          </p:cNvSpPr>
          <p:nvPr/>
        </p:nvSpPr>
        <p:spPr bwMode="auto">
          <a:xfrm>
            <a:off x="1143000" y="3886200"/>
            <a:ext cx="3048000" cy="1752600"/>
          </a:xfrm>
          <a:prstGeom prst="ellips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CA" sz="1600">
              <a:solidFill>
                <a:schemeClr val="accent2"/>
              </a:solidFill>
            </a:endParaRPr>
          </a:p>
        </p:txBody>
      </p:sp>
      <p:sp>
        <p:nvSpPr>
          <p:cNvPr id="692243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3581400" y="1295400"/>
            <a:ext cx="5410200" cy="3352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Naïve </a:t>
            </a:r>
            <a:r>
              <a:rPr lang="en-US" dirty="0" err="1" smtClean="0"/>
              <a:t>Bayes</a:t>
            </a:r>
            <a:endParaRPr lang="en-US" dirty="0" smtClean="0"/>
          </a:p>
          <a:p>
            <a:pPr eaLnBrk="1" hangingPunct="1"/>
            <a:r>
              <a:rPr lang="en-US" dirty="0" smtClean="0"/>
              <a:t>Decision lists</a:t>
            </a:r>
          </a:p>
          <a:p>
            <a:pPr eaLnBrk="1" hangingPunct="1"/>
            <a:r>
              <a:rPr lang="en-US" dirty="0" smtClean="0"/>
              <a:t>Decision trees</a:t>
            </a:r>
          </a:p>
          <a:p>
            <a:pPr eaLnBrk="1" hangingPunct="1"/>
            <a:r>
              <a:rPr lang="en-US" dirty="0" smtClean="0"/>
              <a:t>Neural Nets</a:t>
            </a:r>
          </a:p>
          <a:p>
            <a:pPr eaLnBrk="1" hangingPunct="1"/>
            <a:r>
              <a:rPr lang="en-US" dirty="0" smtClean="0"/>
              <a:t>Support Vector Machines</a:t>
            </a:r>
          </a:p>
          <a:p>
            <a:pPr eaLnBrk="1" hangingPunct="1"/>
            <a:r>
              <a:rPr lang="en-US" dirty="0" smtClean="0"/>
              <a:t>Nearest neighbor methods…</a:t>
            </a:r>
          </a:p>
        </p:txBody>
      </p:sp>
      <p:sp>
        <p:nvSpPr>
          <p:cNvPr id="692244" name="Line 20"/>
          <p:cNvSpPr>
            <a:spLocks noChangeShapeType="1"/>
          </p:cNvSpPr>
          <p:nvPr/>
        </p:nvSpPr>
        <p:spPr bwMode="auto">
          <a:xfrm>
            <a:off x="6400800" y="1600200"/>
            <a:ext cx="9144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E7A688B-A2FD-4758-B761-A69742EC6C08}" type="datetime1">
              <a:rPr lang="en-US" smtClean="0"/>
              <a:t>2/12/2013</a:t>
            </a:fld>
            <a:endParaRPr lang="en-US"/>
          </a:p>
        </p:txBody>
      </p:sp>
      <p:sp>
        <p:nvSpPr>
          <p:cNvPr id="310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10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14E0B3-452F-48ED-8C9F-9438A5E4081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10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Naïve Bayes</a:t>
            </a:r>
          </a:p>
        </p:txBody>
      </p:sp>
      <p:sp>
        <p:nvSpPr>
          <p:cNvPr id="310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381000" y="1143000"/>
          <a:ext cx="4248150" cy="1020763"/>
        </p:xfrm>
        <a:graphic>
          <a:graphicData uri="http://schemas.openxmlformats.org/presentationml/2006/ole">
            <p:oleObj spid="_x0000_s3074" name="Equation" r:id="rId4" imgW="1269720" imgH="304560" progId="Equation.3">
              <p:embed/>
            </p:oleObj>
          </a:graphicData>
        </a:graphic>
      </p:graphicFrame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352800" y="2209800"/>
            <a:ext cx="2590800" cy="1630363"/>
            <a:chOff x="2112" y="1392"/>
            <a:chExt cx="1632" cy="1027"/>
          </a:xfrm>
        </p:grpSpPr>
        <p:graphicFrame>
          <p:nvGraphicFramePr>
            <p:cNvPr id="3100" name="Object 6"/>
            <p:cNvGraphicFramePr>
              <a:graphicFrameLocks noChangeAspect="1"/>
            </p:cNvGraphicFramePr>
            <p:nvPr/>
          </p:nvGraphicFramePr>
          <p:xfrm>
            <a:off x="2112" y="1776"/>
            <a:ext cx="1632" cy="643"/>
          </p:xfrm>
          <a:graphic>
            <a:graphicData uri="http://schemas.openxmlformats.org/presentationml/2006/ole">
              <p:oleObj spid="_x0000_s3100" name="Equation" r:id="rId5" imgW="774360" imgH="304560" progId="Equation.3">
                <p:embed/>
              </p:oleObj>
            </a:graphicData>
          </a:graphic>
        </p:graphicFrame>
        <p:sp>
          <p:nvSpPr>
            <p:cNvPr id="3112" name="Line 8"/>
            <p:cNvSpPr>
              <a:spLocks noChangeShapeType="1"/>
            </p:cNvSpPr>
            <p:nvPr/>
          </p:nvSpPr>
          <p:spPr bwMode="auto">
            <a:xfrm>
              <a:off x="2112" y="1392"/>
              <a:ext cx="816" cy="28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438400" y="4038600"/>
            <a:ext cx="5557838" cy="2011363"/>
            <a:chOff x="1536" y="2544"/>
            <a:chExt cx="3501" cy="1267"/>
          </a:xfrm>
        </p:grpSpPr>
        <p:graphicFrame>
          <p:nvGraphicFramePr>
            <p:cNvPr id="3099" name="Object 4"/>
            <p:cNvGraphicFramePr>
              <a:graphicFrameLocks noChangeAspect="1"/>
            </p:cNvGraphicFramePr>
            <p:nvPr/>
          </p:nvGraphicFramePr>
          <p:xfrm>
            <a:off x="1536" y="3168"/>
            <a:ext cx="3501" cy="643"/>
          </p:xfrm>
          <a:graphic>
            <a:graphicData uri="http://schemas.openxmlformats.org/presentationml/2006/ole">
              <p:oleObj spid="_x0000_s3099" name="Equation" r:id="rId6" imgW="1866600" imgH="342720" progId="Equation.3">
                <p:embed/>
              </p:oleObj>
            </a:graphicData>
          </a:graphic>
        </p:graphicFrame>
        <p:sp>
          <p:nvSpPr>
            <p:cNvPr id="3110" name="Line 9"/>
            <p:cNvSpPr>
              <a:spLocks noChangeShapeType="1"/>
            </p:cNvSpPr>
            <p:nvPr/>
          </p:nvSpPr>
          <p:spPr bwMode="auto">
            <a:xfrm>
              <a:off x="3360" y="2544"/>
              <a:ext cx="0" cy="6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Line 12"/>
            <p:cNvSpPr>
              <a:spLocks noChangeShapeType="1"/>
            </p:cNvSpPr>
            <p:nvPr/>
          </p:nvSpPr>
          <p:spPr bwMode="auto">
            <a:xfrm>
              <a:off x="2304" y="2784"/>
              <a:ext cx="1008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8600" y="3657600"/>
            <a:ext cx="2438400" cy="1001713"/>
            <a:chOff x="144" y="2304"/>
            <a:chExt cx="1536" cy="631"/>
          </a:xfrm>
        </p:grpSpPr>
        <p:graphicFrame>
          <p:nvGraphicFramePr>
            <p:cNvPr id="3098" name="Object 7"/>
            <p:cNvGraphicFramePr>
              <a:graphicFrameLocks noChangeAspect="1"/>
            </p:cNvGraphicFramePr>
            <p:nvPr/>
          </p:nvGraphicFramePr>
          <p:xfrm>
            <a:off x="144" y="2640"/>
            <a:ext cx="901" cy="295"/>
          </p:xfrm>
          <a:graphic>
            <a:graphicData uri="http://schemas.openxmlformats.org/presentationml/2006/ole">
              <p:oleObj spid="_x0000_s3098" name="Equation" r:id="rId7" imgW="622080" imgH="203040" progId="Equation.3">
                <p:embed/>
              </p:oleObj>
            </a:graphicData>
          </a:graphic>
        </p:graphicFrame>
        <p:sp>
          <p:nvSpPr>
            <p:cNvPr id="3109" name="Rectangle 13"/>
            <p:cNvSpPr>
              <a:spLocks noChangeArrowheads="1"/>
            </p:cNvSpPr>
            <p:nvPr/>
          </p:nvSpPr>
          <p:spPr bwMode="auto">
            <a:xfrm>
              <a:off x="144" y="2304"/>
              <a:ext cx="1536" cy="288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Comic Sans MS" pitchFamily="66" charset="0"/>
                </a:rPr>
                <a:t>Independence</a:t>
              </a:r>
              <a:endParaRPr lang="en-US" sz="2800" b="1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FCFF059-9310-4CA4-991E-F97A430EB15E}" type="datetime1">
              <a:rPr lang="en-US" smtClean="0"/>
              <a:t>2/13/2013</a:t>
            </a:fld>
            <a:endParaRPr lang="en-US"/>
          </a:p>
        </p:txBody>
      </p:sp>
      <p:sp>
        <p:nvSpPr>
          <p:cNvPr id="410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60A4F3-F9E6-4A8E-8960-E40F6B4C10C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1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Initial Evaluations -&gt; state of the art</a:t>
            </a:r>
            <a:endParaRPr lang="en-US" dirty="0" smtClean="0"/>
          </a:p>
        </p:txBody>
      </p:sp>
      <p:sp>
        <p:nvSpPr>
          <p:cNvPr id="4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839200" cy="2971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S</a:t>
            </a:r>
            <a:r>
              <a:rPr lang="en-US" dirty="0" smtClean="0"/>
              <a:t>up. classifiers [Mooney 96]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Naïve </a:t>
            </a:r>
            <a:r>
              <a:rPr lang="en-US" dirty="0" err="1" smtClean="0">
                <a:solidFill>
                  <a:schemeClr val="accent2"/>
                </a:solidFill>
              </a:rPr>
              <a:t>Bayes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Neural Networks</a:t>
            </a:r>
            <a:r>
              <a:rPr lang="en-US" dirty="0" smtClean="0"/>
              <a:t> achieved </a:t>
            </a:r>
            <a:r>
              <a:rPr lang="en-US" dirty="0" smtClean="0"/>
              <a:t>highest performance</a:t>
            </a:r>
          </a:p>
          <a:p>
            <a:pPr eaLnBrk="1" hangingPunct="1"/>
            <a:r>
              <a:rPr lang="en-US" dirty="0" smtClean="0"/>
              <a:t>More recently, best results with  </a:t>
            </a:r>
            <a:r>
              <a:rPr lang="en-US" dirty="0" smtClean="0">
                <a:solidFill>
                  <a:schemeClr val="accent2"/>
                </a:solidFill>
              </a:rPr>
              <a:t>SVM </a:t>
            </a:r>
            <a:endParaRPr lang="en-US" dirty="0" smtClean="0">
              <a:solidFill>
                <a:schemeClr val="accent2"/>
              </a:solidFill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4109" name="Rectangle 4"/>
          <p:cNvSpPr>
            <a:spLocks noChangeArrowheads="1"/>
          </p:cNvSpPr>
          <p:nvPr/>
        </p:nvSpPr>
        <p:spPr bwMode="auto">
          <a:xfrm>
            <a:off x="381000" y="4724400"/>
            <a:ext cx="8534400" cy="21336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>
                <a:latin typeface="Comic Sans MS" pitchFamily="66" charset="0"/>
              </a:rPr>
              <a:t>Simplest </a:t>
            </a:r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Baseline</a:t>
            </a:r>
            <a:r>
              <a:rPr lang="en-US" sz="2800" b="1" dirty="0">
                <a:latin typeface="Comic Sans MS" pitchFamily="66" charset="0"/>
              </a:rPr>
              <a:t>: “most frequent sense”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 err="1">
                <a:solidFill>
                  <a:schemeClr val="accent2"/>
                </a:solidFill>
                <a:latin typeface="Comic Sans MS" pitchFamily="66" charset="0"/>
              </a:rPr>
              <a:t>Celing</a:t>
            </a:r>
            <a:r>
              <a:rPr lang="en-US" sz="2800" b="1" dirty="0">
                <a:latin typeface="Comic Sans MS" pitchFamily="66" charset="0"/>
              </a:rPr>
              <a:t>: human inter-annotator agreement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dirty="0">
                <a:latin typeface="Comic Sans MS" pitchFamily="66" charset="0"/>
              </a:rPr>
              <a:t>75%-80% on refined sense distinctions (</a:t>
            </a:r>
            <a:r>
              <a:rPr lang="en-US" sz="2400" b="1" dirty="0" err="1">
                <a:latin typeface="Comic Sans MS" pitchFamily="66" charset="0"/>
              </a:rPr>
              <a:t>wordnet</a:t>
            </a:r>
            <a:r>
              <a:rPr lang="en-US" sz="2400" b="1" dirty="0">
                <a:latin typeface="Comic Sans MS" pitchFamily="66" charset="0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dirty="0">
                <a:latin typeface="Comic Sans MS" pitchFamily="66" charset="0"/>
              </a:rPr>
              <a:t>Closer to 90% for binary distinctions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52400" y="2895600"/>
            <a:ext cx="8839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Interpreting results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73% in assigning one of six senses to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line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this good?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32AF41F-4258-4FDA-8CC8-93EE895C3DFA}" type="datetime1">
              <a:rPr lang="en-US" smtClean="0"/>
              <a:t>2/12/2013</a:t>
            </a:fld>
            <a:endParaRPr lang="en-US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26F205-099F-4B8B-A61B-0236B43B84A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Bootstrapping for WSD</a:t>
            </a:r>
            <a:endParaRPr lang="en-US" dirty="0" smtClean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990600"/>
          </a:xfrm>
        </p:spPr>
        <p:txBody>
          <a:bodyPr/>
          <a:lstStyle/>
          <a:p>
            <a:pPr eaLnBrk="1" hangingPunct="1"/>
            <a:r>
              <a:rPr lang="en-US" smtClean="0"/>
              <a:t>What if you don’t have enough data to train a system…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6705600" y="5257800"/>
            <a:ext cx="2438400" cy="457200"/>
            <a:chOff x="4224" y="3312"/>
            <a:chExt cx="1536" cy="288"/>
          </a:xfrm>
        </p:grpSpPr>
        <p:sp>
          <p:nvSpPr>
            <p:cNvPr id="28693" name="Line 19"/>
            <p:cNvSpPr>
              <a:spLocks noChangeShapeType="1"/>
            </p:cNvSpPr>
            <p:nvPr/>
          </p:nvSpPr>
          <p:spPr bwMode="auto">
            <a:xfrm>
              <a:off x="4224" y="3456"/>
              <a:ext cx="5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4" name="Text Box 20"/>
            <p:cNvSpPr txBox="1">
              <a:spLocks noChangeArrowheads="1"/>
            </p:cNvSpPr>
            <p:nvPr/>
          </p:nvSpPr>
          <p:spPr bwMode="auto">
            <a:xfrm>
              <a:off x="4648" y="3312"/>
              <a:ext cx="1112" cy="288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More Data</a:t>
              </a: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762000" y="3505200"/>
            <a:ext cx="3276600" cy="2559050"/>
            <a:chOff x="480" y="2208"/>
            <a:chExt cx="2064" cy="1612"/>
          </a:xfrm>
        </p:grpSpPr>
        <p:sp>
          <p:nvSpPr>
            <p:cNvPr id="28690" name="Line 18"/>
            <p:cNvSpPr>
              <a:spLocks noChangeShapeType="1"/>
            </p:cNvSpPr>
            <p:nvPr/>
          </p:nvSpPr>
          <p:spPr bwMode="auto">
            <a:xfrm>
              <a:off x="1488" y="3504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1" name="Text Box 21"/>
            <p:cNvSpPr txBox="1">
              <a:spLocks noChangeArrowheads="1"/>
            </p:cNvSpPr>
            <p:nvPr/>
          </p:nvSpPr>
          <p:spPr bwMode="auto">
            <a:xfrm>
              <a:off x="480" y="3072"/>
              <a:ext cx="1007" cy="748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More</a:t>
              </a:r>
            </a:p>
            <a:p>
              <a:r>
                <a:rPr lang="en-US" sz="2400" b="1">
                  <a:latin typeface="Comic Sans MS" pitchFamily="66" charset="0"/>
                </a:rPr>
                <a:t>Classified</a:t>
              </a:r>
            </a:p>
            <a:p>
              <a:r>
                <a:rPr lang="en-US" sz="2400" b="1">
                  <a:latin typeface="Comic Sans MS" pitchFamily="66" charset="0"/>
                </a:rPr>
                <a:t>Data</a:t>
              </a:r>
            </a:p>
          </p:txBody>
        </p:sp>
        <p:sp>
          <p:nvSpPr>
            <p:cNvPr id="28692" name="Line 22"/>
            <p:cNvSpPr>
              <a:spLocks noChangeShapeType="1"/>
            </p:cNvSpPr>
            <p:nvPr/>
          </p:nvSpPr>
          <p:spPr bwMode="auto">
            <a:xfrm flipV="1">
              <a:off x="1488" y="2208"/>
              <a:ext cx="1056" cy="10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990600" y="2362200"/>
            <a:ext cx="5867400" cy="3733800"/>
            <a:chOff x="624" y="1488"/>
            <a:chExt cx="3696" cy="2352"/>
          </a:xfrm>
        </p:grpSpPr>
        <p:sp>
          <p:nvSpPr>
            <p:cNvPr id="28682" name="Line 4"/>
            <p:cNvSpPr>
              <a:spLocks noChangeShapeType="1"/>
            </p:cNvSpPr>
            <p:nvPr/>
          </p:nvSpPr>
          <p:spPr bwMode="auto">
            <a:xfrm>
              <a:off x="1488" y="1968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Oval 6"/>
            <p:cNvSpPr>
              <a:spLocks noChangeArrowheads="1"/>
            </p:cNvSpPr>
            <p:nvPr/>
          </p:nvSpPr>
          <p:spPr bwMode="auto">
            <a:xfrm>
              <a:off x="2400" y="1632"/>
              <a:ext cx="1872" cy="720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4" name="Rectangle 7"/>
            <p:cNvSpPr>
              <a:spLocks noChangeArrowheads="1"/>
            </p:cNvSpPr>
            <p:nvPr/>
          </p:nvSpPr>
          <p:spPr bwMode="auto">
            <a:xfrm>
              <a:off x="2304" y="1728"/>
              <a:ext cx="201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400" b="1">
                  <a:latin typeface="Comic Sans MS" pitchFamily="66" charset="0"/>
                </a:rPr>
                <a:t>Machine</a:t>
              </a:r>
            </a:p>
            <a:p>
              <a:pPr marL="342900" indent="-342900" algn="ctr">
                <a:spcBef>
                  <a:spcPct val="20000"/>
                </a:spcBef>
              </a:pPr>
              <a:r>
                <a:rPr lang="en-US" sz="2400" b="1">
                  <a:latin typeface="Comic Sans MS" pitchFamily="66" charset="0"/>
                </a:rPr>
                <a:t>Learning</a:t>
              </a:r>
              <a:endParaRPr lang="en-US" sz="2400" b="1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28685" name="Text Box 8"/>
            <p:cNvSpPr txBox="1">
              <a:spLocks noChangeArrowheads="1"/>
            </p:cNvSpPr>
            <p:nvPr/>
          </p:nvSpPr>
          <p:spPr bwMode="auto">
            <a:xfrm>
              <a:off x="624" y="1632"/>
              <a:ext cx="861" cy="748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Small</a:t>
              </a:r>
            </a:p>
            <a:p>
              <a:r>
                <a:rPr lang="en-US" sz="2400" b="1">
                  <a:latin typeface="Comic Sans MS" pitchFamily="66" charset="0"/>
                </a:rPr>
                <a:t>Training</a:t>
              </a:r>
            </a:p>
            <a:p>
              <a:r>
                <a:rPr lang="en-US" sz="2400" b="1">
                  <a:latin typeface="Comic Sans MS" pitchFamily="66" charset="0"/>
                </a:rPr>
                <a:t>Data</a:t>
              </a:r>
            </a:p>
          </p:txBody>
        </p:sp>
        <p:sp>
          <p:nvSpPr>
            <p:cNvPr id="28686" name="Line 9"/>
            <p:cNvSpPr>
              <a:spLocks noChangeShapeType="1"/>
            </p:cNvSpPr>
            <p:nvPr/>
          </p:nvSpPr>
          <p:spPr bwMode="auto">
            <a:xfrm>
              <a:off x="3312" y="2352"/>
              <a:ext cx="0" cy="76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7" name="Oval 10"/>
            <p:cNvSpPr>
              <a:spLocks noChangeArrowheads="1"/>
            </p:cNvSpPr>
            <p:nvPr/>
          </p:nvSpPr>
          <p:spPr bwMode="auto">
            <a:xfrm>
              <a:off x="2352" y="3120"/>
              <a:ext cx="1872" cy="720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8" name="Rectangle 11"/>
            <p:cNvSpPr>
              <a:spLocks noChangeArrowheads="1"/>
            </p:cNvSpPr>
            <p:nvPr/>
          </p:nvSpPr>
          <p:spPr bwMode="auto">
            <a:xfrm>
              <a:off x="2304" y="3312"/>
              <a:ext cx="201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400" b="1">
                  <a:latin typeface="Comic Sans MS" pitchFamily="66" charset="0"/>
                </a:rPr>
                <a:t>Classifier</a:t>
              </a:r>
              <a:endParaRPr lang="en-US" sz="2400" b="1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28689" name="Rectangle 23"/>
            <p:cNvSpPr>
              <a:spLocks noChangeArrowheads="1"/>
            </p:cNvSpPr>
            <p:nvPr/>
          </p:nvSpPr>
          <p:spPr bwMode="auto">
            <a:xfrm>
              <a:off x="1488" y="1488"/>
              <a:ext cx="816" cy="288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Comic Sans MS" pitchFamily="66" charset="0"/>
                </a:rPr>
                <a:t>seeds</a:t>
              </a:r>
              <a:endParaRPr lang="en-US" sz="2800" b="1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0B7AD35-E96B-46D8-B47A-80BE410C99F1}" type="datetime1">
              <a:rPr lang="en-US" smtClean="0"/>
              <a:t>2/12/2013</a:t>
            </a:fld>
            <a:endParaRPr lang="en-US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67A63E-135A-42DB-B3F3-20E22A3925F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Bootstrapping: how to pick the seeds</a:t>
            </a:r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895600"/>
            <a:ext cx="8534400" cy="182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E.g., </a:t>
            </a:r>
            <a:r>
              <a:rPr lang="en-US" smtClean="0">
                <a:solidFill>
                  <a:schemeClr val="accent2"/>
                </a:solidFill>
              </a:rPr>
              <a:t>bass: </a:t>
            </a:r>
            <a:r>
              <a:rPr lang="en-US" b="0" smtClean="0">
                <a:solidFill>
                  <a:schemeClr val="accent2"/>
                </a:solidFill>
              </a:rPr>
              <a:t>play</a:t>
            </a:r>
            <a:r>
              <a:rPr lang="en-US" b="0" smtClean="0"/>
              <a:t> is strongly associated with the </a:t>
            </a:r>
            <a:r>
              <a:rPr lang="en-US" b="0" i="1" smtClean="0"/>
              <a:t>music sense</a:t>
            </a:r>
            <a:r>
              <a:rPr lang="en-US" b="0" smtClean="0"/>
              <a:t> whereas </a:t>
            </a:r>
            <a:r>
              <a:rPr lang="en-US" b="0" smtClean="0">
                <a:solidFill>
                  <a:schemeClr val="accent2"/>
                </a:solidFill>
              </a:rPr>
              <a:t>fish</a:t>
            </a:r>
            <a:r>
              <a:rPr lang="en-US" b="0" smtClean="0"/>
              <a:t> is strongly associated the </a:t>
            </a:r>
            <a:r>
              <a:rPr lang="en-US" b="0" i="1" smtClean="0"/>
              <a:t>fish sense</a:t>
            </a:r>
          </a:p>
        </p:txBody>
      </p:sp>
      <p:sp>
        <p:nvSpPr>
          <p:cNvPr id="29703" name="Rectangle 4"/>
          <p:cNvSpPr>
            <a:spLocks noChangeArrowheads="1"/>
          </p:cNvSpPr>
          <p:nvPr/>
        </p:nvSpPr>
        <p:spPr bwMode="auto">
          <a:xfrm>
            <a:off x="609600" y="914400"/>
            <a:ext cx="7772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Hand-labeling </a:t>
            </a:r>
            <a:r>
              <a:rPr lang="en-US" sz="2000" b="1">
                <a:latin typeface="Comic Sans MS" pitchFamily="66" charset="0"/>
              </a:rPr>
              <a:t>(Hearst 1991)</a:t>
            </a:r>
            <a:r>
              <a:rPr lang="en-US" sz="2400" b="1">
                <a:latin typeface="Comic Sans MS" pitchFamily="66" charset="0"/>
              </a:rPr>
              <a:t>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>
                <a:latin typeface="Comic Sans MS" pitchFamily="66" charset="0"/>
              </a:rPr>
              <a:t>Likely correct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>
                <a:latin typeface="Comic Sans MS" pitchFamily="66" charset="0"/>
              </a:rPr>
              <a:t>Likely to be prototypical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One sense per collocation </a:t>
            </a:r>
            <a:r>
              <a:rPr lang="en-US" sz="2000" b="1">
                <a:latin typeface="Comic Sans MS" pitchFamily="66" charset="0"/>
              </a:rPr>
              <a:t>(Yarowsky 1995):</a:t>
            </a:r>
            <a:endParaRPr lang="en-US" sz="2800">
              <a:latin typeface="Comic Sans MS" pitchFamily="66" charset="0"/>
            </a:endParaRPr>
          </a:p>
        </p:txBody>
      </p:sp>
      <p:sp>
        <p:nvSpPr>
          <p:cNvPr id="619525" name="Rectangle 5"/>
          <p:cNvSpPr>
            <a:spLocks noChangeArrowheads="1"/>
          </p:cNvSpPr>
          <p:nvPr/>
        </p:nvSpPr>
        <p:spPr bwMode="auto">
          <a:xfrm>
            <a:off x="457200" y="4800600"/>
            <a:ext cx="830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One Sense Per Discourse: </a:t>
            </a:r>
            <a:r>
              <a:rPr lang="en-US" sz="2800">
                <a:latin typeface="Comic Sans MS" pitchFamily="66" charset="0"/>
              </a:rPr>
              <a:t>multiple occurrences of word in one discourse tend to have the same sense</a:t>
            </a:r>
            <a:endParaRPr lang="en-US" sz="2800" i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23" grpId="0" build="p" autoUpdateAnimBg="0"/>
      <p:bldP spid="61952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C07C503-470A-46E0-B281-73D1B7590D51}" type="datetime1">
              <a:rPr lang="en-US" smtClean="0"/>
              <a:t>2/12/2013</a:t>
            </a:fld>
            <a:endParaRPr lang="en-US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CE19DE-E25B-4DB4-B095-3792276C9A2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-228600"/>
            <a:ext cx="9144000" cy="1447800"/>
          </a:xfrm>
        </p:spPr>
        <p:txBody>
          <a:bodyPr/>
          <a:lstStyle/>
          <a:p>
            <a:pPr eaLnBrk="1" hangingPunct="1"/>
            <a:r>
              <a:rPr lang="en-US" dirty="0" smtClean="0"/>
              <a:t>Unsupervised </a:t>
            </a:r>
            <a:r>
              <a:rPr lang="en-US" dirty="0" err="1" smtClean="0"/>
              <a:t>Methodsfor</a:t>
            </a:r>
            <a:r>
              <a:rPr lang="en-US" dirty="0" smtClean="0"/>
              <a:t> WSD </a:t>
            </a:r>
            <a:r>
              <a:rPr lang="en-US" sz="3200" dirty="0" smtClean="0"/>
              <a:t>[</a:t>
            </a:r>
            <a:r>
              <a:rPr lang="en-US" sz="3200" dirty="0" err="1" smtClean="0"/>
              <a:t>Schutze</a:t>
            </a:r>
            <a:r>
              <a:rPr lang="en-US" sz="3200" dirty="0" smtClean="0"/>
              <a:t> ’98]</a:t>
            </a:r>
          </a:p>
        </p:txBody>
      </p:sp>
      <p:sp>
        <p:nvSpPr>
          <p:cNvPr id="30726" name="Line 4"/>
          <p:cNvSpPr>
            <a:spLocks noChangeShapeType="1"/>
          </p:cNvSpPr>
          <p:nvPr/>
        </p:nvSpPr>
        <p:spPr bwMode="auto">
          <a:xfrm>
            <a:off x="2590800" y="1600200"/>
            <a:ext cx="1447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Line 5"/>
          <p:cNvSpPr>
            <a:spLocks noChangeShapeType="1"/>
          </p:cNvSpPr>
          <p:nvPr/>
        </p:nvSpPr>
        <p:spPr bwMode="auto">
          <a:xfrm flipV="1">
            <a:off x="5410200" y="2438400"/>
            <a:ext cx="38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Oval 6"/>
          <p:cNvSpPr>
            <a:spLocks noChangeArrowheads="1"/>
          </p:cNvSpPr>
          <p:nvPr/>
        </p:nvSpPr>
        <p:spPr bwMode="auto">
          <a:xfrm>
            <a:off x="3886200" y="1066800"/>
            <a:ext cx="2971800" cy="15240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Rectangle 7"/>
          <p:cNvSpPr>
            <a:spLocks noChangeArrowheads="1"/>
          </p:cNvSpPr>
          <p:nvPr/>
        </p:nvSpPr>
        <p:spPr bwMode="auto">
          <a:xfrm>
            <a:off x="3810000" y="1066800"/>
            <a:ext cx="320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0000"/>
              </a:lnSpc>
              <a:spcBef>
                <a:spcPct val="20000"/>
              </a:spcBef>
            </a:pPr>
            <a:r>
              <a:rPr lang="en-US" sz="3200" b="1" dirty="0">
                <a:latin typeface="Comic Sans MS" pitchFamily="66" charset="0"/>
              </a:rPr>
              <a:t>Machine</a:t>
            </a:r>
          </a:p>
          <a:p>
            <a:pPr marL="342900" indent="-342900" algn="ctr">
              <a:lnSpc>
                <a:spcPct val="70000"/>
              </a:lnSpc>
              <a:spcBef>
                <a:spcPct val="20000"/>
              </a:spcBef>
            </a:pPr>
            <a:r>
              <a:rPr lang="en-US" sz="3200" b="1" dirty="0">
                <a:latin typeface="Comic Sans MS" pitchFamily="66" charset="0"/>
              </a:rPr>
              <a:t>Learning</a:t>
            </a:r>
          </a:p>
          <a:p>
            <a:pPr marL="342900" indent="-342900" algn="ctr">
              <a:lnSpc>
                <a:spcPct val="70000"/>
              </a:lnSpc>
              <a:spcBef>
                <a:spcPct val="20000"/>
              </a:spcBef>
            </a:pPr>
            <a:r>
              <a:rPr lang="en-US" sz="3200" b="1" dirty="0">
                <a:latin typeface="Comic Sans MS" pitchFamily="66" charset="0"/>
              </a:rPr>
              <a:t>(Clustering)</a:t>
            </a:r>
            <a:endParaRPr lang="en-US" sz="32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685800" y="1116013"/>
            <a:ext cx="1757363" cy="10668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Comic Sans MS" pitchFamily="66" charset="0"/>
              </a:rPr>
              <a:t>Training</a:t>
            </a:r>
          </a:p>
          <a:p>
            <a:r>
              <a:rPr lang="en-US" sz="3200" b="1">
                <a:latin typeface="Comic Sans MS" pitchFamily="66" charset="0"/>
              </a:rPr>
              <a:t>Data</a:t>
            </a:r>
          </a:p>
        </p:txBody>
      </p:sp>
      <p:sp>
        <p:nvSpPr>
          <p:cNvPr id="30731" name="Line 9"/>
          <p:cNvSpPr>
            <a:spLocks noChangeShapeType="1"/>
          </p:cNvSpPr>
          <p:nvPr/>
        </p:nvSpPr>
        <p:spPr bwMode="auto">
          <a:xfrm>
            <a:off x="6705600" y="2133600"/>
            <a:ext cx="4572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Rectangle 11"/>
          <p:cNvSpPr>
            <a:spLocks noChangeArrowheads="1"/>
          </p:cNvSpPr>
          <p:nvPr/>
        </p:nvSpPr>
        <p:spPr bwMode="auto">
          <a:xfrm>
            <a:off x="5791200" y="2590800"/>
            <a:ext cx="3200400" cy="6096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>
                <a:latin typeface="Comic Sans MS" pitchFamily="66" charset="0"/>
              </a:rPr>
              <a:t>K</a:t>
            </a:r>
            <a:r>
              <a:rPr lang="en-US" sz="3200" b="1">
                <a:latin typeface="Comic Sans MS" pitchFamily="66" charset="0"/>
              </a:rPr>
              <a:t> Clusters c</a:t>
            </a:r>
            <a:r>
              <a:rPr lang="en-US" sz="3200" b="1" baseline="-25000">
                <a:latin typeface="Comic Sans MS" pitchFamily="66" charset="0"/>
              </a:rPr>
              <a:t>i</a:t>
            </a:r>
            <a:endParaRPr lang="en-US" sz="3200" b="1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0733" name="Text Box 12"/>
          <p:cNvSpPr txBox="1">
            <a:spLocks noChangeArrowheads="1"/>
          </p:cNvSpPr>
          <p:nvPr/>
        </p:nvSpPr>
        <p:spPr bwMode="auto">
          <a:xfrm>
            <a:off x="457200" y="2286000"/>
            <a:ext cx="2338388" cy="118745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 Unicode MS" pitchFamily="34" charset="-128"/>
              </a:rPr>
              <a:t>(word + vector)</a:t>
            </a:r>
            <a:r>
              <a:rPr lang="en-US" sz="2400" b="1" baseline="-25000">
                <a:latin typeface="Arial Unicode MS" pitchFamily="34" charset="-128"/>
                <a:sym typeface="Symbol" pitchFamily="18" charset="2"/>
              </a:rPr>
              <a:t>1</a:t>
            </a:r>
            <a:endParaRPr lang="en-US" sz="2400" b="1">
              <a:latin typeface="Arial Unicode MS" pitchFamily="34" charset="-128"/>
              <a:sym typeface="Symbol" pitchFamily="18" charset="2"/>
            </a:endParaRPr>
          </a:p>
          <a:p>
            <a:r>
              <a:rPr lang="en-US" sz="2400" b="1">
                <a:latin typeface="Arial Unicode MS" pitchFamily="34" charset="-128"/>
                <a:sym typeface="Symbol" pitchFamily="18" charset="2"/>
              </a:rPr>
              <a:t>……</a:t>
            </a:r>
          </a:p>
          <a:p>
            <a:r>
              <a:rPr lang="en-US" sz="2400" b="1">
                <a:latin typeface="Arial Unicode MS" pitchFamily="34" charset="-128"/>
              </a:rPr>
              <a:t>(word + vector</a:t>
            </a:r>
            <a:r>
              <a:rPr lang="en-US" sz="2400" b="1">
                <a:latin typeface="Arial Unicode MS" pitchFamily="34" charset="-128"/>
                <a:sym typeface="Symbol" pitchFamily="18" charset="2"/>
              </a:rPr>
              <a:t>)</a:t>
            </a:r>
            <a:r>
              <a:rPr lang="en-US" sz="2400" b="1" baseline="-25000">
                <a:latin typeface="Arial Unicode MS" pitchFamily="34" charset="-128"/>
                <a:sym typeface="Symbol" pitchFamily="18" charset="2"/>
              </a:rPr>
              <a:t>n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905000" y="3200400"/>
            <a:ext cx="5181600" cy="2101850"/>
            <a:chOff x="1200" y="2016"/>
            <a:chExt cx="3264" cy="1324"/>
          </a:xfrm>
        </p:grpSpPr>
        <p:sp>
          <p:nvSpPr>
            <p:cNvPr id="30743" name="Oval 20"/>
            <p:cNvSpPr>
              <a:spLocks noChangeArrowheads="1"/>
            </p:cNvSpPr>
            <p:nvPr/>
          </p:nvSpPr>
          <p:spPr bwMode="auto">
            <a:xfrm>
              <a:off x="2400" y="2064"/>
              <a:ext cx="1872" cy="720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4" name="Line 22"/>
            <p:cNvSpPr>
              <a:spLocks noChangeShapeType="1"/>
            </p:cNvSpPr>
            <p:nvPr/>
          </p:nvSpPr>
          <p:spPr bwMode="auto">
            <a:xfrm flipH="1">
              <a:off x="4176" y="2016"/>
              <a:ext cx="288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5" name="Rectangle 23"/>
            <p:cNvSpPr>
              <a:spLocks noChangeArrowheads="1"/>
            </p:cNvSpPr>
            <p:nvPr/>
          </p:nvSpPr>
          <p:spPr bwMode="auto">
            <a:xfrm>
              <a:off x="2640" y="2256"/>
              <a:ext cx="15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b="1" i="1">
                  <a:latin typeface="Comic Sans MS" pitchFamily="66" charset="0"/>
                </a:rPr>
                <a:t>Hand-labeling</a:t>
              </a:r>
              <a:endParaRPr lang="en-US" sz="2800" b="1">
                <a:latin typeface="Comic Sans MS" pitchFamily="66" charset="0"/>
              </a:endParaRPr>
            </a:p>
          </p:txBody>
        </p:sp>
        <p:sp>
          <p:nvSpPr>
            <p:cNvPr id="30746" name="Text Box 24"/>
            <p:cNvSpPr txBox="1">
              <a:spLocks noChangeArrowheads="1"/>
            </p:cNvSpPr>
            <p:nvPr/>
          </p:nvSpPr>
          <p:spPr bwMode="auto">
            <a:xfrm>
              <a:off x="1200" y="2592"/>
              <a:ext cx="1034" cy="748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 Unicode MS" pitchFamily="34" charset="-128"/>
                </a:rPr>
                <a:t>(c</a:t>
              </a:r>
              <a:r>
                <a:rPr lang="en-US" sz="2400" b="1" baseline="-25000">
                  <a:sym typeface="Symbol" pitchFamily="18" charset="2"/>
                </a:rPr>
                <a:t>1</a:t>
              </a:r>
              <a:r>
                <a:rPr lang="en-US" sz="2400" b="1">
                  <a:latin typeface="Arial Unicode MS" pitchFamily="34" charset="-128"/>
                </a:rPr>
                <a:t> sense</a:t>
              </a:r>
              <a:r>
                <a:rPr lang="en-US" sz="2400" b="1" baseline="-25000">
                  <a:sym typeface="Symbol" pitchFamily="18" charset="2"/>
                </a:rPr>
                <a:t>1</a:t>
              </a:r>
              <a:r>
                <a:rPr lang="en-US" sz="2400" b="1">
                  <a:latin typeface="Arial Unicode MS" pitchFamily="34" charset="-128"/>
                </a:rPr>
                <a:t>)</a:t>
              </a:r>
              <a:endParaRPr lang="en-US" sz="2400" b="1">
                <a:latin typeface="Arial Unicode MS" pitchFamily="34" charset="-128"/>
                <a:sym typeface="Symbol" pitchFamily="18" charset="2"/>
              </a:endParaRPr>
            </a:p>
            <a:p>
              <a:r>
                <a:rPr lang="en-US" sz="2400" b="1">
                  <a:latin typeface="Arial Unicode MS" pitchFamily="34" charset="-128"/>
                  <a:sym typeface="Symbol" pitchFamily="18" charset="2"/>
                </a:rPr>
                <a:t>……</a:t>
              </a:r>
              <a:endParaRPr lang="en-US" sz="1600" b="1">
                <a:sym typeface="Symbol" pitchFamily="18" charset="2"/>
              </a:endParaRPr>
            </a:p>
            <a:p>
              <a:endParaRPr lang="en-US" sz="2400" b="1">
                <a:latin typeface="Arial Unicode MS" pitchFamily="34" charset="-128"/>
                <a:sym typeface="Symbol" pitchFamily="18" charset="2"/>
              </a:endParaRPr>
            </a:p>
          </p:txBody>
        </p:sp>
        <p:sp>
          <p:nvSpPr>
            <p:cNvPr id="30747" name="Line 25"/>
            <p:cNvSpPr>
              <a:spLocks noChangeShapeType="1"/>
            </p:cNvSpPr>
            <p:nvPr/>
          </p:nvSpPr>
          <p:spPr bwMode="auto">
            <a:xfrm flipH="1">
              <a:off x="2256" y="2640"/>
              <a:ext cx="288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685800" y="4800600"/>
            <a:ext cx="8085138" cy="1524000"/>
            <a:chOff x="432" y="3024"/>
            <a:chExt cx="5093" cy="960"/>
          </a:xfrm>
        </p:grpSpPr>
        <p:sp>
          <p:nvSpPr>
            <p:cNvPr id="30736" name="Text Box 13"/>
            <p:cNvSpPr txBox="1">
              <a:spLocks noChangeArrowheads="1"/>
            </p:cNvSpPr>
            <p:nvPr/>
          </p:nvSpPr>
          <p:spPr bwMode="auto">
            <a:xfrm>
              <a:off x="432" y="3552"/>
              <a:ext cx="1402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 Unicode MS" pitchFamily="34" charset="-128"/>
                </a:rPr>
                <a:t>(word + vector)</a:t>
              </a:r>
              <a:endParaRPr lang="en-US" sz="2400" b="1">
                <a:latin typeface="Arial Unicode MS" pitchFamily="34" charset="-128"/>
                <a:sym typeface="Symbol" pitchFamily="18" charset="2"/>
              </a:endParaRPr>
            </a:p>
          </p:txBody>
        </p:sp>
        <p:sp>
          <p:nvSpPr>
            <p:cNvPr id="30737" name="Text Box 14"/>
            <p:cNvSpPr txBox="1">
              <a:spLocks noChangeArrowheads="1"/>
            </p:cNvSpPr>
            <p:nvPr/>
          </p:nvSpPr>
          <p:spPr bwMode="auto">
            <a:xfrm>
              <a:off x="4896" y="3504"/>
              <a:ext cx="629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 Unicode MS" pitchFamily="34" charset="-128"/>
                  <a:sym typeface="Symbol" pitchFamily="18" charset="2"/>
                </a:rPr>
                <a:t>sense</a:t>
              </a:r>
              <a:endParaRPr lang="en-US" sz="2400" b="1" baseline="-25000">
                <a:latin typeface="Arial Unicode MS" pitchFamily="34" charset="-128"/>
                <a:sym typeface="Symbol" pitchFamily="18" charset="2"/>
              </a:endParaRPr>
            </a:p>
          </p:txBody>
        </p:sp>
        <p:sp>
          <p:nvSpPr>
            <p:cNvPr id="30738" name="Line 15"/>
            <p:cNvSpPr>
              <a:spLocks noChangeShapeType="1"/>
            </p:cNvSpPr>
            <p:nvPr/>
          </p:nvSpPr>
          <p:spPr bwMode="auto">
            <a:xfrm flipV="1">
              <a:off x="1920" y="3600"/>
              <a:ext cx="72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9" name="Line 16"/>
            <p:cNvSpPr>
              <a:spLocks noChangeShapeType="1"/>
            </p:cNvSpPr>
            <p:nvPr/>
          </p:nvSpPr>
          <p:spPr bwMode="auto">
            <a:xfrm>
              <a:off x="2208" y="3024"/>
              <a:ext cx="52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0" name="Oval 26"/>
            <p:cNvSpPr>
              <a:spLocks noChangeArrowheads="1"/>
            </p:cNvSpPr>
            <p:nvPr/>
          </p:nvSpPr>
          <p:spPr bwMode="auto">
            <a:xfrm>
              <a:off x="2592" y="3168"/>
              <a:ext cx="1920" cy="816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1" name="Rectangle 27"/>
            <p:cNvSpPr>
              <a:spLocks noChangeArrowheads="1"/>
            </p:cNvSpPr>
            <p:nvPr/>
          </p:nvSpPr>
          <p:spPr bwMode="auto">
            <a:xfrm>
              <a:off x="2496" y="3312"/>
              <a:ext cx="2064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800" b="1">
                  <a:latin typeface="Comic Sans MS" pitchFamily="66" charset="0"/>
                </a:rPr>
                <a:t>Vector/cluster</a:t>
              </a:r>
            </a:p>
            <a:p>
              <a:pPr marL="342900" indent="-342900" algn="ctr">
                <a:spcBef>
                  <a:spcPct val="20000"/>
                </a:spcBef>
              </a:pPr>
              <a:r>
                <a:rPr lang="en-US" sz="2800" b="1">
                  <a:latin typeface="Comic Sans MS" pitchFamily="66" charset="0"/>
                </a:rPr>
                <a:t>Similarity</a:t>
              </a:r>
              <a:endParaRPr lang="en-US" sz="2800" b="1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30742" name="Line 28"/>
            <p:cNvSpPr>
              <a:spLocks noChangeShapeType="1"/>
            </p:cNvSpPr>
            <p:nvPr/>
          </p:nvSpPr>
          <p:spPr bwMode="auto">
            <a:xfrm>
              <a:off x="4512" y="3600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28FD2FA-ED49-43A9-9DBA-B3BFCAAA4CDA}" type="datetime1">
              <a:rPr lang="en-US" smtClean="0"/>
              <a:t>2/12/2013</a:t>
            </a:fld>
            <a:endParaRPr lang="en-US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6608CD-0A94-4576-8BC9-AA31B25341E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Agglomerative Clustering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2133600"/>
          </a:xfrm>
        </p:spPr>
        <p:txBody>
          <a:bodyPr/>
          <a:lstStyle/>
          <a:p>
            <a:pPr eaLnBrk="1" hangingPunct="1"/>
            <a:r>
              <a:rPr lang="en-US" smtClean="0"/>
              <a:t>Assign each instance to its own cluster</a:t>
            </a:r>
          </a:p>
          <a:p>
            <a:pPr eaLnBrk="1" hangingPunct="1"/>
            <a:r>
              <a:rPr lang="en-US" smtClean="0"/>
              <a:t>Repeat</a:t>
            </a:r>
          </a:p>
          <a:p>
            <a:pPr lvl="1" eaLnBrk="1" hangingPunct="1"/>
            <a:r>
              <a:rPr lang="en-US" smtClean="0"/>
              <a:t>Merge the two clusters that are more similar</a:t>
            </a:r>
          </a:p>
          <a:p>
            <a:pPr eaLnBrk="1" hangingPunct="1"/>
            <a:r>
              <a:rPr lang="en-US" smtClean="0"/>
              <a:t>Until (specified # of clusters is reached)</a:t>
            </a:r>
          </a:p>
          <a:p>
            <a:pPr eaLnBrk="1" hangingPunct="1"/>
            <a:endParaRPr lang="en-US" smtClean="0"/>
          </a:p>
        </p:txBody>
      </p:sp>
      <p:sp>
        <p:nvSpPr>
          <p:cNvPr id="708612" name="Rectangle 4"/>
          <p:cNvSpPr>
            <a:spLocks noChangeArrowheads="1"/>
          </p:cNvSpPr>
          <p:nvPr/>
        </p:nvSpPr>
        <p:spPr bwMode="auto">
          <a:xfrm>
            <a:off x="609600" y="4572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If there are too many training instances -&gt;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random sampling</a:t>
            </a:r>
          </a:p>
          <a:p>
            <a:pPr marL="342900" indent="-342900">
              <a:spcBef>
                <a:spcPct val="20000"/>
              </a:spcBef>
            </a:pPr>
            <a:endParaRPr lang="en-US" sz="28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1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6FC2760-80F1-4C0D-94CE-B8C013375C25}" type="datetime1">
              <a:rPr lang="en-US" smtClean="0"/>
              <a:t>2/12/2013</a:t>
            </a:fld>
            <a:endParaRPr lang="en-US"/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7D6BE6-BD34-4D69-BD0E-96FBFBA4B23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Problems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2209800"/>
          </a:xfrm>
        </p:spPr>
        <p:txBody>
          <a:bodyPr/>
          <a:lstStyle/>
          <a:p>
            <a:pPr eaLnBrk="1" hangingPunct="1"/>
            <a:r>
              <a:rPr lang="en-US" smtClean="0"/>
              <a:t>Given these general ML approaches, how many classifiers do I need to perform WSD robustly</a:t>
            </a:r>
          </a:p>
          <a:p>
            <a:pPr lvl="1" eaLnBrk="1" hangingPunct="1"/>
            <a:r>
              <a:rPr lang="en-US" smtClean="0"/>
              <a:t>One for each ambiguous word in the language</a:t>
            </a:r>
          </a:p>
          <a:p>
            <a:pPr eaLnBrk="1" hangingPunct="1"/>
            <a:endParaRPr lang="en-US" smtClean="0"/>
          </a:p>
        </p:txBody>
      </p:sp>
      <p:sp>
        <p:nvSpPr>
          <p:cNvPr id="623620" name="Rectangle 4"/>
          <p:cNvSpPr>
            <a:spLocks noChangeArrowheads="1"/>
          </p:cNvSpPr>
          <p:nvPr/>
        </p:nvSpPr>
        <p:spPr bwMode="auto">
          <a:xfrm>
            <a:off x="685800" y="3733800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How do you decide what set of tags/labels/senses to use for a given word?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>
                <a:latin typeface="Comic Sans MS" pitchFamily="66" charset="0"/>
              </a:rPr>
              <a:t>Depends on the application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2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51C409B-E549-4440-94E1-4016D3B915F1}" type="datetime1">
              <a:rPr lang="en-US" smtClean="0"/>
              <a:t>2/12/2013</a:t>
            </a:fld>
            <a:endParaRPr lang="en-US"/>
          </a:p>
        </p:txBody>
      </p:sp>
      <p:sp>
        <p:nvSpPr>
          <p:cNvPr id="1843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843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B7AD70-F351-40C8-93F4-C1705A96F7E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 </a:t>
            </a:r>
            <a:r>
              <a:rPr lang="en-US" dirty="0" smtClean="0"/>
              <a:t>Feb 14</a:t>
            </a:r>
            <a:endParaRPr lang="en-US" dirty="0" smtClean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8763000" cy="3429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dirty="0" smtClean="0"/>
              <a:t>Three well-defined Semantic Task</a:t>
            </a:r>
          </a:p>
          <a:p>
            <a:pPr eaLnBrk="1" hangingPunct="1"/>
            <a:r>
              <a:rPr lang="en-US" sz="3200" dirty="0" smtClean="0"/>
              <a:t>Word Sense Disambiguation</a:t>
            </a:r>
          </a:p>
          <a:p>
            <a:pPr lvl="1" eaLnBrk="1" hangingPunct="1"/>
            <a:r>
              <a:rPr lang="en-US" sz="2800" dirty="0" smtClean="0"/>
              <a:t>Corpus and Thesaurus</a:t>
            </a:r>
          </a:p>
          <a:p>
            <a:pPr eaLnBrk="1" hangingPunct="1"/>
            <a:r>
              <a:rPr lang="en-US" sz="3200" dirty="0" smtClean="0"/>
              <a:t>Word Similarity</a:t>
            </a:r>
          </a:p>
          <a:p>
            <a:pPr lvl="1" eaLnBrk="1" hangingPunct="1"/>
            <a:r>
              <a:rPr lang="en-US" sz="2800" dirty="0" smtClean="0"/>
              <a:t>Thesaurus and Corpus </a:t>
            </a:r>
          </a:p>
          <a:p>
            <a:pPr eaLnBrk="1" hangingPunct="1"/>
            <a:r>
              <a:rPr lang="en-US" sz="3200" dirty="0" smtClean="0"/>
              <a:t>Semantic Role Labeling </a:t>
            </a:r>
            <a:r>
              <a:rPr lang="en-US" dirty="0" smtClean="0"/>
              <a:t>(corpus)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91757E9-A37A-42FB-85F3-86F9D9CB4194}" type="datetime1">
              <a:rPr lang="en-US" smtClean="0"/>
              <a:t>2/12/2013</a:t>
            </a:fld>
            <a:endParaRPr lang="en-US"/>
          </a:p>
        </p:txBody>
      </p:sp>
      <p:sp>
        <p:nvSpPr>
          <p:cNvPr id="61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C7FEC0-280C-4160-BB89-205D90F3537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WDS: Dictionary and Thesaurus Methods</a:t>
            </a:r>
          </a:p>
        </p:txBody>
      </p:sp>
      <p:sp>
        <p:nvSpPr>
          <p:cNvPr id="6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3886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200" smtClean="0"/>
              <a:t>Most common: </a:t>
            </a:r>
            <a:r>
              <a:rPr lang="en-US" sz="3200" smtClean="0">
                <a:solidFill>
                  <a:schemeClr val="accent2"/>
                </a:solidFill>
              </a:rPr>
              <a:t>Lesk method</a:t>
            </a:r>
          </a:p>
          <a:p>
            <a:pPr eaLnBrk="1" hangingPunct="1"/>
            <a:r>
              <a:rPr lang="en-US" sz="3200" smtClean="0"/>
              <a:t>Choose the sense whose </a:t>
            </a:r>
            <a:r>
              <a:rPr lang="en-US" sz="3200" i="1" smtClean="0"/>
              <a:t>dictionary gloss</a:t>
            </a:r>
            <a:r>
              <a:rPr lang="en-US" sz="3200" smtClean="0"/>
              <a:t> shares most words with the target word’s neighborhood</a:t>
            </a:r>
          </a:p>
          <a:p>
            <a:pPr eaLnBrk="1" hangingPunct="1"/>
            <a:r>
              <a:rPr lang="en-US" sz="3200" smtClean="0"/>
              <a:t>Exclude stop-words</a:t>
            </a:r>
          </a:p>
        </p:txBody>
      </p:sp>
      <p:sp>
        <p:nvSpPr>
          <p:cNvPr id="6157" name="Rectangle 5"/>
          <p:cNvSpPr>
            <a:spLocks noChangeArrowheads="1"/>
          </p:cNvSpPr>
          <p:nvPr/>
        </p:nvSpPr>
        <p:spPr bwMode="auto">
          <a:xfrm>
            <a:off x="533400" y="5029200"/>
            <a:ext cx="7848600" cy="1143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latin typeface="Comic Sans MS" pitchFamily="66" charset="0"/>
              </a:rPr>
              <a:t>Def: Words in gloss for a sense is called the </a:t>
            </a:r>
            <a:r>
              <a:rPr lang="en-US" sz="3200" b="1" i="1">
                <a:latin typeface="Comic Sans MS" pitchFamily="66" charset="0"/>
              </a:rPr>
              <a:t>signature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89DA2F6-CDF3-4D6F-B171-025EFFC571B3}" type="datetime1">
              <a:rPr lang="en-US" smtClean="0"/>
              <a:t>2/12/2013</a:t>
            </a:fld>
            <a:endParaRPr lang="en-US"/>
          </a:p>
        </p:txBody>
      </p:sp>
      <p:sp>
        <p:nvSpPr>
          <p:cNvPr id="71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DE3A8F-83E4-4986-8CE8-01BF9B52EB9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718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Lesk: Example</a:t>
            </a:r>
          </a:p>
        </p:txBody>
      </p:sp>
      <p:sp>
        <p:nvSpPr>
          <p:cNvPr id="7181" name="Rectangle 4"/>
          <p:cNvSpPr>
            <a:spLocks noChangeArrowheads="1"/>
          </p:cNvSpPr>
          <p:nvPr/>
        </p:nvSpPr>
        <p:spPr bwMode="auto">
          <a:xfrm>
            <a:off x="381000" y="1158875"/>
            <a:ext cx="84582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dirty="0"/>
              <a:t>Two SENSES for channel</a:t>
            </a:r>
          </a:p>
          <a:p>
            <a:r>
              <a:rPr lang="en-US" sz="2400" b="1" dirty="0"/>
              <a:t>S1</a:t>
            </a:r>
            <a:r>
              <a:rPr lang="en-US" sz="2000" dirty="0"/>
              <a:t>: (n) </a:t>
            </a:r>
            <a:r>
              <a:rPr lang="en-US" sz="2000" b="1" dirty="0">
                <a:solidFill>
                  <a:srgbClr val="008000"/>
                </a:solidFill>
              </a:rPr>
              <a:t>channel</a:t>
            </a:r>
            <a:r>
              <a:rPr lang="en-US" sz="2000" dirty="0"/>
              <a:t> (a passage for water (or other fluids) to flow through) </a:t>
            </a:r>
            <a:r>
              <a:rPr lang="en-US" sz="2000" i="1" dirty="0"/>
              <a:t>"the fields were crossed with irrigation channels"; "gutters carried off the rain water into a series of channels under the street"</a:t>
            </a:r>
            <a:r>
              <a:rPr lang="en-US" sz="2000" dirty="0"/>
              <a:t> </a:t>
            </a:r>
          </a:p>
          <a:p>
            <a:r>
              <a:rPr lang="en-US" sz="2400" b="1" dirty="0"/>
              <a:t>S2</a:t>
            </a:r>
            <a:r>
              <a:rPr lang="en-US" sz="2000" dirty="0"/>
              <a:t>: (n) </a:t>
            </a:r>
            <a:r>
              <a:rPr lang="en-US" sz="2000" b="1" dirty="0">
                <a:solidFill>
                  <a:srgbClr val="9900CC"/>
                </a:solidFill>
              </a:rPr>
              <a:t>channel</a:t>
            </a:r>
            <a:r>
              <a:rPr lang="en-US" sz="2000" dirty="0">
                <a:solidFill>
                  <a:srgbClr val="9900CC"/>
                </a:solidFill>
              </a:rPr>
              <a:t>, </a:t>
            </a:r>
            <a:r>
              <a:rPr lang="en-US" sz="2000" b="1" dirty="0">
                <a:solidFill>
                  <a:srgbClr val="9900CC"/>
                </a:solidFill>
              </a:rPr>
              <a:t>television channel, TV channel</a:t>
            </a:r>
            <a:r>
              <a:rPr lang="en-US" sz="2000" dirty="0"/>
              <a:t> (a television station and its programs) </a:t>
            </a:r>
            <a:r>
              <a:rPr lang="en-US" sz="2000" i="1" dirty="0"/>
              <a:t>"a satellite TV channel"; "surfing through the channels"; "they offer more than one hundred channels"</a:t>
            </a:r>
            <a:r>
              <a:rPr lang="en-US" sz="2000" dirty="0"/>
              <a:t> </a:t>
            </a:r>
          </a:p>
          <a:p>
            <a:r>
              <a:rPr lang="en-US" sz="2000" dirty="0"/>
              <a:t>…..</a:t>
            </a:r>
          </a:p>
          <a:p>
            <a:pPr eaLnBrk="0" hangingPunct="0"/>
            <a:endParaRPr lang="en-US" sz="2800" dirty="0"/>
          </a:p>
        </p:txBody>
      </p:sp>
      <p:sp>
        <p:nvSpPr>
          <p:cNvPr id="7182" name="Rectangle 6"/>
          <p:cNvSpPr>
            <a:spLocks noChangeArrowheads="1"/>
          </p:cNvSpPr>
          <p:nvPr/>
        </p:nvSpPr>
        <p:spPr bwMode="auto">
          <a:xfrm>
            <a:off x="381000" y="4343400"/>
            <a:ext cx="8458200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/>
              <a:t>“ most </a:t>
            </a:r>
            <a:r>
              <a:rPr lang="en-US" sz="2400">
                <a:solidFill>
                  <a:srgbClr val="008000"/>
                </a:solidFill>
              </a:rPr>
              <a:t>streets</a:t>
            </a:r>
            <a:r>
              <a:rPr lang="en-US" sz="2400"/>
              <a:t> closed to the </a:t>
            </a:r>
            <a:r>
              <a:rPr lang="en-US" sz="2400">
                <a:solidFill>
                  <a:srgbClr val="9900CC"/>
                </a:solidFill>
              </a:rPr>
              <a:t>TV </a:t>
            </a:r>
            <a:r>
              <a:rPr lang="en-US" sz="2400"/>
              <a:t>station were flooded because the main </a:t>
            </a:r>
            <a:r>
              <a:rPr lang="en-US" sz="2400" b="1"/>
              <a:t>channel</a:t>
            </a:r>
            <a:r>
              <a:rPr lang="en-US" sz="2400"/>
              <a:t> was clogged by heavy </a:t>
            </a:r>
            <a:r>
              <a:rPr lang="en-US" sz="2400">
                <a:solidFill>
                  <a:srgbClr val="008000"/>
                </a:solidFill>
              </a:rPr>
              <a:t>rain </a:t>
            </a:r>
            <a:r>
              <a:rPr lang="en-US" sz="2400"/>
              <a:t>.”</a:t>
            </a:r>
          </a:p>
          <a:p>
            <a:pPr eaLnBrk="0" hangingPunct="0"/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E3B96F6-3ECF-4338-9F5E-DE943E105BAF}" type="datetime1">
              <a:rPr lang="en-US" smtClean="0"/>
              <a:t>2/12/2013</a:t>
            </a:fld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2632BE-DF4B-4D41-A590-E7E3FA81A2C5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Corpus Lesk</a:t>
            </a:r>
          </a:p>
        </p:txBody>
      </p:sp>
      <p:sp>
        <p:nvSpPr>
          <p:cNvPr id="820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382000" cy="30480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Best performer</a:t>
            </a:r>
          </a:p>
          <a:p>
            <a:pPr eaLnBrk="1" hangingPunct="1"/>
            <a:r>
              <a:rPr lang="en-US" smtClean="0"/>
              <a:t>If a corpus with annotated senses is available</a:t>
            </a:r>
          </a:p>
          <a:p>
            <a:pPr eaLnBrk="1" hangingPunct="1"/>
            <a:r>
              <a:rPr lang="en-US" smtClean="0"/>
              <a:t>For each sense: add to the signature for that sense, words “that frequently appear” in the sentences containing that sense</a:t>
            </a:r>
          </a:p>
        </p:txBody>
      </p:sp>
      <p:sp>
        <p:nvSpPr>
          <p:cNvPr id="8201" name="Rectangle 7"/>
          <p:cNvSpPr>
            <a:spLocks noChangeArrowheads="1"/>
          </p:cNvSpPr>
          <p:nvPr/>
        </p:nvSpPr>
        <p:spPr bwMode="auto">
          <a:xfrm>
            <a:off x="609600" y="3886200"/>
            <a:ext cx="83058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/>
              <a:t>CORPUS</a:t>
            </a:r>
          </a:p>
          <a:p>
            <a:r>
              <a:rPr lang="en-US" sz="2400"/>
              <a:t>……</a:t>
            </a:r>
          </a:p>
          <a:p>
            <a:r>
              <a:rPr lang="en-US" sz="2400"/>
              <a:t>“most streets closed to the TV station were </a:t>
            </a:r>
            <a:r>
              <a:rPr lang="en-US" sz="2400">
                <a:solidFill>
                  <a:srgbClr val="008000"/>
                </a:solidFill>
              </a:rPr>
              <a:t>flood</a:t>
            </a:r>
            <a:r>
              <a:rPr lang="en-US" sz="2400"/>
              <a:t>ed because the main &lt;S1&gt; channel &lt;/S1&gt; was </a:t>
            </a:r>
            <a:r>
              <a:rPr lang="en-US" sz="2400">
                <a:solidFill>
                  <a:srgbClr val="008000"/>
                </a:solidFill>
              </a:rPr>
              <a:t>clogg</a:t>
            </a:r>
            <a:r>
              <a:rPr lang="en-US" sz="2400"/>
              <a:t>ed by heavy rain.</a:t>
            </a:r>
          </a:p>
          <a:p>
            <a:r>
              <a:rPr lang="en-US" sz="2400"/>
              <a:t>…..</a:t>
            </a:r>
          </a:p>
          <a:p>
            <a:pPr eaLnBrk="0" hangingPunct="0"/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D3F8C3C-4BE5-473E-BB5E-BBFCF487C4C7}" type="datetime1">
              <a:rPr lang="en-US" smtClean="0"/>
              <a:t>2/12/2013</a:t>
            </a:fld>
            <a:endParaRPr lang="en-US"/>
          </a:p>
        </p:txBody>
      </p:sp>
      <p:sp>
        <p:nvSpPr>
          <p:cNvPr id="92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9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8F3684-D0B4-411A-915F-02B1AE05A82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922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WSD: More Recent Trends </a:t>
            </a:r>
            <a:r>
              <a:rPr lang="en-US" sz="3200" smtClean="0"/>
              <a:t>SemEval workshops – </a:t>
            </a:r>
            <a:br>
              <a:rPr lang="en-US" sz="3200" smtClean="0"/>
            </a:br>
            <a:r>
              <a:rPr lang="en-US" sz="3200" smtClean="0"/>
              <a:t>Cross Language Evaluation Forum (CLEF)</a:t>
            </a:r>
          </a:p>
        </p:txBody>
      </p:sp>
      <p:sp>
        <p:nvSpPr>
          <p:cNvPr id="922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2362200"/>
            <a:ext cx="8382000" cy="35052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US" sz="3200" smtClean="0"/>
              <a:t>Better ML techniques </a:t>
            </a:r>
            <a:r>
              <a:rPr lang="en-US" sz="2400" smtClean="0"/>
              <a:t>(e.g., Combining Classifiers)</a:t>
            </a:r>
          </a:p>
          <a:p>
            <a:pPr eaLnBrk="1" hangingPunct="1">
              <a:spcAft>
                <a:spcPct val="20000"/>
              </a:spcAft>
            </a:pPr>
            <a:r>
              <a:rPr lang="en-US" sz="3200" smtClean="0"/>
              <a:t>Combining ML and Lesk </a:t>
            </a:r>
            <a:r>
              <a:rPr lang="en-US" b="0" smtClean="0"/>
              <a:t>(Yuret,2004)</a:t>
            </a:r>
            <a:endParaRPr lang="en-US" sz="3200" b="0" smtClean="0"/>
          </a:p>
          <a:p>
            <a:pPr eaLnBrk="1" hangingPunct="1">
              <a:spcAft>
                <a:spcPct val="20000"/>
              </a:spcAft>
            </a:pPr>
            <a:r>
              <a:rPr lang="en-US" sz="3200" smtClean="0"/>
              <a:t>Other Languages</a:t>
            </a:r>
          </a:p>
          <a:p>
            <a:pPr eaLnBrk="1" hangingPunct="1">
              <a:spcAft>
                <a:spcPct val="20000"/>
              </a:spcAft>
            </a:pPr>
            <a:r>
              <a:rPr lang="en-US" sz="3200" smtClean="0"/>
              <a:t>Building better/larger corpora</a:t>
            </a:r>
            <a:endParaRPr lang="en-US" sz="3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State-of-the-art systems and</a:t>
            </a:r>
            <a:br>
              <a:rPr lang="en-US" dirty="0" smtClean="0"/>
            </a:br>
            <a:r>
              <a:rPr lang="en-US" dirty="0" smtClean="0"/>
              <a:t>current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online (certified) public systems see course web page</a:t>
            </a:r>
          </a:p>
          <a:p>
            <a:endParaRPr lang="en-US" dirty="0" smtClean="0"/>
          </a:p>
          <a:p>
            <a:r>
              <a:rPr lang="en-US" dirty="0" smtClean="0"/>
              <a:t>R. </a:t>
            </a:r>
            <a:r>
              <a:rPr lang="en-US" dirty="0" err="1" smtClean="0"/>
              <a:t>Navigli</a:t>
            </a:r>
            <a:r>
              <a:rPr lang="en-US" dirty="0" smtClean="0"/>
              <a:t>. Word Sense Disambiguation: a Survey. ACM Computing</a:t>
            </a:r>
            <a:br>
              <a:rPr lang="en-US" dirty="0" smtClean="0"/>
            </a:br>
            <a:r>
              <a:rPr lang="en-US" dirty="0" smtClean="0"/>
              <a:t>Surveys, 41(2), ACM Press, 2009, pp. 1-69.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E322CB-7DCF-463F-A02E-242436193C5A}" type="datetime1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26D53-A1C6-4D34-8E3F-E4125D4CD4B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3CDE267-608B-46CE-87C4-AC825FDE4EE5}" type="datetime1">
              <a:rPr lang="en-US" smtClean="0"/>
              <a:t>2/12/2013</a:t>
            </a:fld>
            <a:endParaRPr lang="en-US"/>
          </a:p>
        </p:txBody>
      </p:sp>
      <p:sp>
        <p:nvSpPr>
          <p:cNvPr id="327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27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4E898B-E618-4202-93D9-EEEA6D106DA6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 Feb 14</a:t>
            </a:r>
            <a:endParaRPr lang="en-US" dirty="0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077200" cy="28194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folHlink"/>
                </a:solidFill>
              </a:rPr>
              <a:t>Word Sense Disambiguation</a:t>
            </a:r>
          </a:p>
          <a:p>
            <a:pPr eaLnBrk="1" hangingPunct="1"/>
            <a:r>
              <a:rPr lang="en-US" sz="3200" smtClean="0">
                <a:solidFill>
                  <a:schemeClr val="accent2"/>
                </a:solidFill>
              </a:rPr>
              <a:t>Word Similarity</a:t>
            </a:r>
          </a:p>
          <a:p>
            <a:pPr eaLnBrk="1" hangingPunct="1"/>
            <a:r>
              <a:rPr lang="en-US" sz="3200" smtClean="0"/>
              <a:t>Semantic Role Labeling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AE79B01-141F-48C7-ADF9-A7C00E9FCFFF}" type="datetime1">
              <a:rPr lang="en-US" smtClean="0"/>
              <a:t>2/12/2013</a:t>
            </a:fld>
            <a:endParaRPr lang="en-US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0D2156-4502-4770-AF74-DFBBBE589C6C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Word Similarity/Semantic Distance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Actually relation between two </a:t>
            </a:r>
            <a:r>
              <a:rPr lang="en-US" i="1" smtClean="0"/>
              <a:t>senses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i="1" smtClean="0"/>
              <a:t>sun vs. moon – mouth vs. food – hot vs. cold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Applications?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Thesaurus methods</a:t>
            </a:r>
            <a:r>
              <a:rPr lang="en-US" smtClean="0"/>
              <a:t>: measure distance in online thesauri (e.g., Wordnet)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Distributional methods</a:t>
            </a:r>
            <a:r>
              <a:rPr lang="en-US" smtClean="0"/>
              <a:t>: finding if the two words appear in similar contexts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0FEFED1-75F7-4F13-ACB4-D5F1747BE4D2}" type="datetime1">
              <a:rPr lang="en-US" smtClean="0"/>
              <a:t>2/12/2013</a:t>
            </a:fld>
            <a:endParaRPr lang="en-US"/>
          </a:p>
        </p:txBody>
      </p:sp>
      <p:sp>
        <p:nvSpPr>
          <p:cNvPr id="1026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C52686-0B1A-4AA5-A537-18083E5A7240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026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525000" cy="1143000"/>
          </a:xfrm>
        </p:spPr>
        <p:txBody>
          <a:bodyPr/>
          <a:lstStyle/>
          <a:p>
            <a:r>
              <a:rPr lang="en-US" smtClean="0"/>
              <a:t>WS: Thesaurus Methods (</a:t>
            </a:r>
            <a:r>
              <a:rPr lang="en-US" sz="3200" smtClean="0"/>
              <a:t>path-length)</a:t>
            </a:r>
            <a:endParaRPr lang="en-US" smtClean="0"/>
          </a:p>
        </p:txBody>
      </p:sp>
      <p:sp>
        <p:nvSpPr>
          <p:cNvPr id="102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990600"/>
            <a:ext cx="8305800" cy="990600"/>
          </a:xfrm>
        </p:spPr>
        <p:txBody>
          <a:bodyPr/>
          <a:lstStyle/>
          <a:p>
            <a:r>
              <a:rPr lang="en-US" sz="2400" smtClean="0"/>
              <a:t>Path-length sim based on isa hierarchies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1905000" y="1600200"/>
          <a:ext cx="5867400" cy="641350"/>
        </p:xfrm>
        <a:graphic>
          <a:graphicData uri="http://schemas.openxmlformats.org/presentationml/2006/ole">
            <p:oleObj spid="_x0000_s10242" name="Equation" r:id="rId4" imgW="2209680" imgH="241200" progId="Equation.3">
              <p:embed/>
            </p:oleObj>
          </a:graphicData>
        </a:graphic>
      </p:graphicFrame>
      <p:sp>
        <p:nvSpPr>
          <p:cNvPr id="10267" name="Rectangle 5"/>
          <p:cNvSpPr>
            <a:spLocks noChangeArrowheads="1"/>
          </p:cNvSpPr>
          <p:nvPr/>
        </p:nvSpPr>
        <p:spPr bwMode="auto">
          <a:xfrm>
            <a:off x="0" y="3124200"/>
            <a:ext cx="830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>
                <a:latin typeface="Arial Unicode MS" pitchFamily="34" charset="-128"/>
              </a:rPr>
              <a:t>If we do not have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Word Sense Disambiguation</a:t>
            </a:r>
          </a:p>
        </p:txBody>
      </p:sp>
      <p:sp>
        <p:nvSpPr>
          <p:cNvPr id="10268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C0C7179-5B18-44D1-B2D8-ADD96D218181}" type="datetime1">
              <a:rPr lang="en-US" smtClean="0"/>
              <a:t>2/12/2013</a:t>
            </a:fld>
            <a:endParaRPr lang="en-US"/>
          </a:p>
        </p:txBody>
      </p:sp>
      <p:sp>
        <p:nvSpPr>
          <p:cNvPr id="1128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86AC8F-2E4A-48AF-9B11-4F7067BACBDB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12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372600" cy="1143000"/>
          </a:xfrm>
        </p:spPr>
        <p:txBody>
          <a:bodyPr/>
          <a:lstStyle/>
          <a:p>
            <a:r>
              <a:rPr lang="en-US" sz="3600" smtClean="0"/>
              <a:t>WS: Thesaurus Methods(info content)</a:t>
            </a:r>
          </a:p>
        </p:txBody>
      </p:sp>
      <p:sp>
        <p:nvSpPr>
          <p:cNvPr id="11288" name="Rectangle 6"/>
          <p:cNvSpPr>
            <a:spLocks noChangeArrowheads="1"/>
          </p:cNvSpPr>
          <p:nvPr/>
        </p:nvSpPr>
        <p:spPr bwMode="auto">
          <a:xfrm>
            <a:off x="381000" y="914400"/>
            <a:ext cx="830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>
                <a:latin typeface="Arial Unicode MS" pitchFamily="34" charset="-128"/>
              </a:rPr>
              <a:t>Or not all edges are equal…. Add probabilistic info derived from a corpus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04800" y="3886200"/>
          <a:ext cx="3311525" cy="1249363"/>
        </p:xfrm>
        <a:graphic>
          <a:graphicData uri="http://schemas.openxmlformats.org/presentationml/2006/ole">
            <p:oleObj spid="_x0000_s11266" name="Equation" r:id="rId4" imgW="1447560" imgH="545760" progId="Equation.3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3886200" y="4038600"/>
          <a:ext cx="2584450" cy="465138"/>
        </p:xfrm>
        <a:graphic>
          <a:graphicData uri="http://schemas.openxmlformats.org/presentationml/2006/ole">
            <p:oleObj spid="_x0000_s11267" name="Equation" r:id="rId5" imgW="1130040" imgH="203040" progId="Equation.3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6934200" y="4038600"/>
          <a:ext cx="1684338" cy="493713"/>
        </p:xfrm>
        <a:graphic>
          <a:graphicData uri="http://schemas.openxmlformats.org/presentationml/2006/ole">
            <p:oleObj spid="_x0000_s11268" name="Equation" r:id="rId6" imgW="736560" imgH="215640" progId="Equation.3">
              <p:embed/>
            </p:oleObj>
          </a:graphicData>
        </a:graphic>
      </p:graphicFrame>
      <p:sp>
        <p:nvSpPr>
          <p:cNvPr id="11289" name="Text Box 10"/>
          <p:cNvSpPr txBox="1">
            <a:spLocks noChangeArrowheads="1"/>
          </p:cNvSpPr>
          <p:nvPr/>
        </p:nvSpPr>
        <p:spPr bwMode="auto">
          <a:xfrm>
            <a:off x="381000" y="3962400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probability</a:t>
            </a:r>
          </a:p>
        </p:txBody>
      </p:sp>
      <p:sp>
        <p:nvSpPr>
          <p:cNvPr id="11290" name="Text Box 11"/>
          <p:cNvSpPr txBox="1">
            <a:spLocks noChangeArrowheads="1"/>
          </p:cNvSpPr>
          <p:nvPr/>
        </p:nvSpPr>
        <p:spPr bwMode="auto">
          <a:xfrm>
            <a:off x="4267200" y="4419600"/>
            <a:ext cx="1333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Information </a:t>
            </a:r>
          </a:p>
        </p:txBody>
      </p:sp>
      <p:sp>
        <p:nvSpPr>
          <p:cNvPr id="11291" name="Text Box 12"/>
          <p:cNvSpPr txBox="1">
            <a:spLocks noChangeArrowheads="1"/>
          </p:cNvSpPr>
          <p:nvPr/>
        </p:nvSpPr>
        <p:spPr bwMode="auto">
          <a:xfrm>
            <a:off x="6407150" y="4572000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Lowest Common Subsumer</a:t>
            </a: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1524000" y="5562600"/>
          <a:ext cx="6172200" cy="615950"/>
        </p:xfrm>
        <a:graphic>
          <a:graphicData uri="http://schemas.openxmlformats.org/presentationml/2006/ole">
            <p:oleObj spid="_x0000_s11269" name="Equation" r:id="rId7" imgW="2286000" imgH="228600" progId="Equation.3">
              <p:embed/>
            </p:oleObj>
          </a:graphicData>
        </a:graphic>
      </p:graphicFrame>
      <p:sp>
        <p:nvSpPr>
          <p:cNvPr id="11292" name="Footer Placeholder 1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6CE3448-1167-4A16-85FE-CE3F4C8FD3C7}" type="datetime1">
              <a:rPr lang="en-US" smtClean="0"/>
              <a:t>2/12/2013</a:t>
            </a:fld>
            <a:endParaRPr lang="en-US"/>
          </a:p>
        </p:txBody>
      </p:sp>
      <p:sp>
        <p:nvSpPr>
          <p:cNvPr id="1231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5F53B9-7925-4718-AC74-FCAC6B8FBDE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23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20200" cy="1143000"/>
          </a:xfrm>
        </p:spPr>
        <p:txBody>
          <a:bodyPr/>
          <a:lstStyle/>
          <a:p>
            <a:r>
              <a:rPr lang="en-US" sz="3600" smtClean="0"/>
              <a:t>WS: Thesaurus Methods(info-content)</a:t>
            </a:r>
          </a:p>
        </p:txBody>
      </p:sp>
      <p:sp>
        <p:nvSpPr>
          <p:cNvPr id="123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990600"/>
            <a:ext cx="90678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smtClean="0"/>
              <a:t>One of best performers – Jiang-Conrath distance</a:t>
            </a: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228600" y="2133600"/>
          <a:ext cx="8686800" cy="530225"/>
        </p:xfrm>
        <a:graphic>
          <a:graphicData uri="http://schemas.openxmlformats.org/presentationml/2006/ole">
            <p:oleObj spid="_x0000_s12290" name="Equation" r:id="rId4" imgW="3746160" imgH="228600" progId="Equation.3">
              <p:embed/>
            </p:oleObj>
          </a:graphicData>
        </a:graphic>
      </p:graphicFrame>
      <p:sp>
        <p:nvSpPr>
          <p:cNvPr id="12319" name="Rectangle 5"/>
          <p:cNvSpPr>
            <a:spLocks noChangeArrowheads="1"/>
          </p:cNvSpPr>
          <p:nvPr/>
        </p:nvSpPr>
        <p:spPr bwMode="auto">
          <a:xfrm>
            <a:off x="457200" y="4648200"/>
            <a:ext cx="830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Arial Unicode MS" pitchFamily="34" charset="-128"/>
              </a:rPr>
              <a:t>This is a measure of distance. Reciprocal for similarity!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i="1">
                <a:latin typeface="Arial Unicode MS" pitchFamily="34" charset="-128"/>
              </a:rPr>
              <a:t>See also extended Lesk</a:t>
            </a:r>
          </a:p>
        </p:txBody>
      </p:sp>
      <p:sp>
        <p:nvSpPr>
          <p:cNvPr id="12320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6F6D5C6-5C33-4DA8-B1A6-1175265CD733}" type="datetime1">
              <a:rPr lang="en-US" smtClean="0"/>
              <a:t>2/12/2013</a:t>
            </a:fld>
            <a:endParaRPr lang="en-US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F3F25B-95FC-4D9B-B348-FB3781CEDEF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/>
              <a:t>WSD example:  </a:t>
            </a:r>
            <a:r>
              <a:rPr lang="en-US" smtClean="0">
                <a:solidFill>
                  <a:schemeClr val="tx1"/>
                </a:solidFill>
              </a:rPr>
              <a:t>table + ?? -&gt; [1-6]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839200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0" smtClean="0"/>
              <a:t>The</a:t>
            </a:r>
            <a:r>
              <a:rPr lang="en-US" smtClean="0"/>
              <a:t> noun </a:t>
            </a:r>
            <a:r>
              <a:rPr lang="en-US" b="0" smtClean="0"/>
              <a:t>"table" has 6 senses in WordNet</a:t>
            </a:r>
            <a:r>
              <a:rPr lang="en-US" smtClean="0"/>
              <a:t>.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b="0" smtClean="0"/>
              <a:t>1. </a:t>
            </a:r>
            <a:r>
              <a:rPr lang="en-US" b="0" smtClean="0">
                <a:solidFill>
                  <a:schemeClr val="accent2"/>
                </a:solidFill>
              </a:rPr>
              <a:t>table, tabular array</a:t>
            </a:r>
            <a:r>
              <a:rPr lang="en-US" b="0" smtClean="0"/>
              <a:t> -- (a set of data …)</a:t>
            </a:r>
            <a:br>
              <a:rPr lang="en-US" b="0" smtClean="0"/>
            </a:br>
            <a:r>
              <a:rPr lang="en-US" b="0" smtClean="0"/>
              <a:t>2. </a:t>
            </a:r>
            <a:r>
              <a:rPr lang="en-US" b="0" smtClean="0">
                <a:solidFill>
                  <a:schemeClr val="accent2"/>
                </a:solidFill>
              </a:rPr>
              <a:t>table</a:t>
            </a:r>
            <a:r>
              <a:rPr lang="en-US" b="0" smtClean="0"/>
              <a:t> -- (a piece of furniture …)</a:t>
            </a:r>
            <a:br>
              <a:rPr lang="en-US" b="0" smtClean="0"/>
            </a:br>
            <a:r>
              <a:rPr lang="en-US" b="0" smtClean="0"/>
              <a:t>3. </a:t>
            </a:r>
            <a:r>
              <a:rPr lang="en-US" b="0" smtClean="0">
                <a:solidFill>
                  <a:schemeClr val="accent2"/>
                </a:solidFill>
              </a:rPr>
              <a:t>table</a:t>
            </a:r>
            <a:r>
              <a:rPr lang="en-US" b="0" smtClean="0"/>
              <a:t> -- (a piece of furniture with tableware…)</a:t>
            </a:r>
            <a:br>
              <a:rPr lang="en-US" b="0" smtClean="0"/>
            </a:br>
            <a:r>
              <a:rPr lang="en-US" b="0" smtClean="0"/>
              <a:t>4. </a:t>
            </a:r>
            <a:r>
              <a:rPr lang="en-US" b="0" smtClean="0">
                <a:solidFill>
                  <a:schemeClr val="accent2"/>
                </a:solidFill>
              </a:rPr>
              <a:t>mesa, table</a:t>
            </a:r>
            <a:r>
              <a:rPr lang="en-US" b="0" smtClean="0"/>
              <a:t> -- (flat tableland …)</a:t>
            </a:r>
            <a:br>
              <a:rPr lang="en-US" b="0" smtClean="0"/>
            </a:br>
            <a:r>
              <a:rPr lang="en-US" b="0" smtClean="0"/>
              <a:t>5. </a:t>
            </a:r>
            <a:r>
              <a:rPr lang="en-US" b="0" smtClean="0">
                <a:solidFill>
                  <a:schemeClr val="accent2"/>
                </a:solidFill>
              </a:rPr>
              <a:t>table</a:t>
            </a:r>
            <a:r>
              <a:rPr lang="en-US" b="0" smtClean="0"/>
              <a:t> -- (a company of people …)</a:t>
            </a:r>
            <a:br>
              <a:rPr lang="en-US" b="0" smtClean="0"/>
            </a:br>
            <a:r>
              <a:rPr lang="en-US" b="0" smtClean="0"/>
              <a:t>6. </a:t>
            </a:r>
            <a:r>
              <a:rPr lang="en-US" b="0" smtClean="0">
                <a:solidFill>
                  <a:schemeClr val="accent2"/>
                </a:solidFill>
              </a:rPr>
              <a:t>board, table</a:t>
            </a:r>
            <a:r>
              <a:rPr lang="en-US" b="0" smtClean="0"/>
              <a:t> -- (food or meals …)</a:t>
            </a:r>
            <a:br>
              <a:rPr lang="en-US" b="0" smtClean="0"/>
            </a:br>
            <a:endParaRPr lang="en-US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626545C-F576-4799-9994-447A24A27D55}" type="datetime1">
              <a:rPr lang="en-US" smtClean="0"/>
              <a:t>2/12/2013</a:t>
            </a:fld>
            <a:endParaRPr lang="en-US"/>
          </a:p>
        </p:txBody>
      </p:sp>
      <p:sp>
        <p:nvSpPr>
          <p:cNvPr id="1332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28CB65-FC20-4BC3-9BE0-DB041127DD97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33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Best Performers</a:t>
            </a:r>
          </a:p>
        </p:txBody>
      </p:sp>
      <p:sp>
        <p:nvSpPr>
          <p:cNvPr id="13326" name="Rectangle 4"/>
          <p:cNvSpPr>
            <a:spLocks noChangeArrowheads="1"/>
          </p:cNvSpPr>
          <p:nvPr/>
        </p:nvSpPr>
        <p:spPr bwMode="auto">
          <a:xfrm>
            <a:off x="304800" y="1676400"/>
            <a:ext cx="830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latin typeface="Arial Unicode MS" pitchFamily="34" charset="-128"/>
              </a:rPr>
              <a:t>Jiang-</a:t>
            </a:r>
            <a:r>
              <a:rPr lang="en-US" sz="3200" b="1" dirty="0" err="1">
                <a:latin typeface="Arial Unicode MS" pitchFamily="34" charset="-128"/>
              </a:rPr>
              <a:t>Conrath</a:t>
            </a:r>
            <a:endParaRPr lang="en-US" sz="3200" b="1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latin typeface="Arial Unicode MS" pitchFamily="34" charset="-128"/>
              </a:rPr>
              <a:t>Extended </a:t>
            </a:r>
            <a:r>
              <a:rPr lang="en-US" sz="3200" b="1" dirty="0" err="1">
                <a:latin typeface="Arial Unicode MS" pitchFamily="34" charset="-128"/>
              </a:rPr>
              <a:t>Lesk</a:t>
            </a:r>
            <a:endParaRPr lang="en-US" sz="3200" b="1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b="1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b="1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 err="1">
                <a:latin typeface="Courier New" pitchFamily="49" charset="0"/>
              </a:rPr>
              <a:t>Wordnet</a:t>
            </a:r>
            <a:r>
              <a:rPr lang="en-US" sz="3200" dirty="0">
                <a:latin typeface="Courier New" pitchFamily="49" charset="0"/>
              </a:rPr>
              <a:t>::Similarity Package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>
                <a:latin typeface="Courier New" pitchFamily="49" charset="0"/>
              </a:rPr>
              <a:t>Pedersen et al. </a:t>
            </a:r>
            <a:r>
              <a:rPr lang="en-US" sz="3200" dirty="0" smtClean="0">
                <a:latin typeface="Courier New" pitchFamily="49" charset="0"/>
              </a:rPr>
              <a:t>2004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(also in NLTK)</a:t>
            </a:r>
            <a:endParaRPr lang="en-US" sz="3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2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264AB79-A550-4FEC-9C97-57DF0B532EC2}" type="datetime1">
              <a:rPr lang="en-US" smtClean="0"/>
              <a:t>2/12/2013</a:t>
            </a:fld>
            <a:endParaRPr lang="en-US"/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16D181-1FE8-4A04-B39E-4D007FCDF450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WS: Distributional Methods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3276600"/>
          </a:xfrm>
        </p:spPr>
        <p:txBody>
          <a:bodyPr/>
          <a:lstStyle/>
          <a:p>
            <a:pPr eaLnBrk="1" hangingPunct="1"/>
            <a:r>
              <a:rPr lang="en-US" smtClean="0"/>
              <a:t>Do not have any thesauri for target language</a:t>
            </a:r>
          </a:p>
          <a:p>
            <a:pPr eaLnBrk="1" hangingPunct="1"/>
            <a:r>
              <a:rPr lang="en-US" smtClean="0"/>
              <a:t>If you have thesaurus, still</a:t>
            </a:r>
          </a:p>
          <a:p>
            <a:pPr lvl="1" eaLnBrk="1" hangingPunct="1"/>
            <a:r>
              <a:rPr lang="en-US" smtClean="0"/>
              <a:t>Missing domain-specific (e.g., technical words)</a:t>
            </a:r>
          </a:p>
          <a:p>
            <a:pPr lvl="1" eaLnBrk="1" hangingPunct="1"/>
            <a:r>
              <a:rPr lang="en-US" smtClean="0"/>
              <a:t>Poor hyponym knowledge (for </a:t>
            </a:r>
            <a:r>
              <a:rPr lang="en-US" b="0" smtClean="0"/>
              <a:t>V</a:t>
            </a:r>
            <a:r>
              <a:rPr lang="en-US" smtClean="0"/>
              <a:t>) and nothing for </a:t>
            </a:r>
            <a:r>
              <a:rPr lang="en-US" b="0" smtClean="0"/>
              <a:t>Adj</a:t>
            </a:r>
            <a:r>
              <a:rPr lang="en-US" smtClean="0"/>
              <a:t> and </a:t>
            </a:r>
            <a:r>
              <a:rPr lang="en-US" b="0" smtClean="0"/>
              <a:t>Adv</a:t>
            </a:r>
          </a:p>
          <a:p>
            <a:pPr lvl="1" eaLnBrk="1" hangingPunct="1"/>
            <a:r>
              <a:rPr lang="en-US" smtClean="0"/>
              <a:t>Difficult to compare senses from different hierarchies</a:t>
            </a:r>
          </a:p>
        </p:txBody>
      </p:sp>
      <p:sp>
        <p:nvSpPr>
          <p:cNvPr id="36871" name="Rectangle 4"/>
          <p:cNvSpPr>
            <a:spLocks noChangeArrowheads="1"/>
          </p:cNvSpPr>
          <p:nvPr/>
        </p:nvSpPr>
        <p:spPr bwMode="auto">
          <a:xfrm>
            <a:off x="381000" y="4495800"/>
            <a:ext cx="876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Solution:</a:t>
            </a:r>
            <a:r>
              <a:rPr lang="en-US" sz="2800" b="1">
                <a:latin typeface="Comic Sans MS" pitchFamily="66" charset="0"/>
              </a:rPr>
              <a:t> extract similarity from corpora</a:t>
            </a:r>
          </a:p>
        </p:txBody>
      </p:sp>
      <p:sp>
        <p:nvSpPr>
          <p:cNvPr id="36872" name="Rectangle 5"/>
          <p:cNvSpPr>
            <a:spLocks noChangeArrowheads="1"/>
          </p:cNvSpPr>
          <p:nvPr/>
        </p:nvSpPr>
        <p:spPr bwMode="auto">
          <a:xfrm>
            <a:off x="381000" y="5257800"/>
            <a:ext cx="876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Basic idea:</a:t>
            </a:r>
            <a:r>
              <a:rPr lang="en-US" sz="2800" b="1">
                <a:latin typeface="Comic Sans MS" pitchFamily="66" charset="0"/>
              </a:rPr>
              <a:t> two words are similar if they appear in similar contexts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build="p"/>
      <p:bldP spid="36871" grpId="0"/>
      <p:bldP spid="3687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FB59533-F0A0-4CB6-AA7A-A15350B6466D}" type="datetime1">
              <a:rPr lang="en-US" smtClean="0"/>
              <a:t>2/12/2013</a:t>
            </a:fld>
            <a:endParaRPr lang="en-US"/>
          </a:p>
        </p:txBody>
      </p:sp>
      <p:sp>
        <p:nvSpPr>
          <p:cNvPr id="205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0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AD6228-D316-4888-9201-6EE433BFDD44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WS Distributional Methods (1)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8001000" cy="838200"/>
          </a:xfrm>
        </p:spPr>
        <p:txBody>
          <a:bodyPr/>
          <a:lstStyle/>
          <a:p>
            <a:pPr eaLnBrk="1" hangingPunct="1"/>
            <a:r>
              <a:rPr lang="en-US" smtClean="0"/>
              <a:t>Context: feature vector</a:t>
            </a:r>
          </a:p>
        </p:txBody>
      </p:sp>
      <p:sp>
        <p:nvSpPr>
          <p:cNvPr id="2056" name="Rectangle 4"/>
          <p:cNvSpPr>
            <a:spLocks noChangeArrowheads="1"/>
          </p:cNvSpPr>
          <p:nvPr/>
        </p:nvSpPr>
        <p:spPr bwMode="auto">
          <a:xfrm>
            <a:off x="381000" y="4191000"/>
            <a:ext cx="876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Example: 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f</a:t>
            </a:r>
            <a:r>
              <a:rPr lang="en-US" sz="2400" baseline="-25000">
                <a:solidFill>
                  <a:schemeClr val="accent2"/>
                </a:solidFill>
                <a:latin typeface="Comic Sans MS" pitchFamily="66" charset="0"/>
              </a:rPr>
              <a:t>i</a:t>
            </a: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b="1">
                <a:latin typeface="Comic Sans MS" pitchFamily="66" charset="0"/>
              </a:rPr>
              <a:t>how many times 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w</a:t>
            </a:r>
            <a:r>
              <a:rPr lang="en-US" sz="2400" baseline="-25000">
                <a:solidFill>
                  <a:schemeClr val="accent2"/>
                </a:solidFill>
                <a:latin typeface="Comic Sans MS" pitchFamily="66" charset="0"/>
              </a:rPr>
              <a:t>i</a:t>
            </a:r>
            <a:r>
              <a:rPr lang="en-US" sz="2400" b="1">
                <a:latin typeface="Comic Sans MS" pitchFamily="66" charset="0"/>
              </a:rPr>
              <a:t> appeared in the neighborhood of 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w</a:t>
            </a:r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6019800" y="14478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Stop list</a:t>
            </a:r>
            <a:endParaRPr lang="en-US" sz="2800" b="1">
              <a:latin typeface="Comic Sans MS" pitchFamily="66" charset="0"/>
            </a:endParaRP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1371600" y="2438400"/>
          <a:ext cx="2909888" cy="836613"/>
        </p:xfrm>
        <a:graphic>
          <a:graphicData uri="http://schemas.openxmlformats.org/presentationml/2006/ole">
            <p:oleObj spid="_x0000_s89090" name="Equation" r:id="rId4" imgW="1104840" imgH="317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E535EA7-D5C2-46A5-B9ED-A45D53395979}" type="datetime1">
              <a:rPr lang="en-US" smtClean="0"/>
              <a:t>2/12/2013</a:t>
            </a:fld>
            <a:endParaRPr lang="en-US"/>
          </a:p>
        </p:txBody>
      </p:sp>
      <p:sp>
        <p:nvSpPr>
          <p:cNvPr id="309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0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992EBB-91F7-450B-B398-60A7ECC199E3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0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WS Distributional Methods (2)</a:t>
            </a:r>
          </a:p>
        </p:txBody>
      </p:sp>
      <p:sp>
        <p:nvSpPr>
          <p:cNvPr id="30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8229600" cy="1447800"/>
          </a:xfrm>
        </p:spPr>
        <p:txBody>
          <a:bodyPr/>
          <a:lstStyle/>
          <a:p>
            <a:pPr eaLnBrk="1" hangingPunct="1"/>
            <a:r>
              <a:rPr lang="en-US" smtClean="0"/>
              <a:t>More informative values (referred to as weights or measure of association in the literature)</a:t>
            </a:r>
          </a:p>
        </p:txBody>
      </p:sp>
      <p:sp>
        <p:nvSpPr>
          <p:cNvPr id="3097" name="Rectangle 7"/>
          <p:cNvSpPr>
            <a:spLocks noChangeArrowheads="1"/>
          </p:cNvSpPr>
          <p:nvPr/>
        </p:nvSpPr>
        <p:spPr bwMode="auto">
          <a:xfrm>
            <a:off x="381000" y="25146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Point-wise Mutual Information</a:t>
            </a:r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1652588" y="3336925"/>
          <a:ext cx="5557837" cy="1135063"/>
        </p:xfrm>
        <a:graphic>
          <a:graphicData uri="http://schemas.openxmlformats.org/presentationml/2006/ole">
            <p:oleObj spid="_x0000_s90114" name="Equation" r:id="rId4" imgW="2108160" imgH="431640" progId="Equation.3">
              <p:embed/>
            </p:oleObj>
          </a:graphicData>
        </a:graphic>
      </p:graphicFrame>
      <p:sp>
        <p:nvSpPr>
          <p:cNvPr id="3098" name="Rectangle 11"/>
          <p:cNvSpPr>
            <a:spLocks noChangeArrowheads="1"/>
          </p:cNvSpPr>
          <p:nvPr/>
        </p:nvSpPr>
        <p:spPr bwMode="auto">
          <a:xfrm>
            <a:off x="228600" y="44958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t-test</a:t>
            </a:r>
          </a:p>
        </p:txBody>
      </p:sp>
      <p:graphicFrame>
        <p:nvGraphicFramePr>
          <p:cNvPr id="3075" name="Object 12"/>
          <p:cNvGraphicFramePr>
            <a:graphicFrameLocks noChangeAspect="1"/>
          </p:cNvGraphicFramePr>
          <p:nvPr/>
        </p:nvGraphicFramePr>
        <p:xfrm>
          <a:off x="1390650" y="5013325"/>
          <a:ext cx="6727825" cy="1201738"/>
        </p:xfrm>
        <a:graphic>
          <a:graphicData uri="http://schemas.openxmlformats.org/presentationml/2006/ole">
            <p:oleObj spid="_x0000_s90115" name="Equation" r:id="rId5" imgW="25524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49CA6C7-A738-436E-84A3-03DEC4CC7E91}" type="datetime1">
              <a:rPr lang="en-US" smtClean="0"/>
              <a:t>2/12/2013</a:t>
            </a:fld>
            <a:endParaRPr lang="en-US"/>
          </a:p>
        </p:txBody>
      </p:sp>
      <p:sp>
        <p:nvSpPr>
          <p:cNvPr id="410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10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ED5038-16E6-43A8-8D97-56FE60582267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4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WS Distributional Methods (3)</a:t>
            </a:r>
          </a:p>
        </p:txBody>
      </p:sp>
      <p:sp>
        <p:nvSpPr>
          <p:cNvPr id="41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90600"/>
            <a:ext cx="5715000" cy="609600"/>
          </a:xfrm>
        </p:spPr>
        <p:txBody>
          <a:bodyPr/>
          <a:lstStyle/>
          <a:p>
            <a:pPr eaLnBrk="1" hangingPunct="1"/>
            <a:r>
              <a:rPr lang="en-US" smtClean="0"/>
              <a:t>Similarity between vectors</a:t>
            </a:r>
          </a:p>
        </p:txBody>
      </p:sp>
      <p:sp>
        <p:nvSpPr>
          <p:cNvPr id="4107" name="Rectangle 4"/>
          <p:cNvSpPr>
            <a:spLocks noChangeArrowheads="1"/>
          </p:cNvSpPr>
          <p:nvPr/>
        </p:nvSpPr>
        <p:spPr bwMode="auto">
          <a:xfrm>
            <a:off x="457200" y="2895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Not sensitive to extreme values</a:t>
            </a:r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563563" y="1828800"/>
          <a:ext cx="5548312" cy="914400"/>
        </p:xfrm>
        <a:graphic>
          <a:graphicData uri="http://schemas.openxmlformats.org/presentationml/2006/ole">
            <p:oleObj spid="_x0000_s91138" name="Equation" r:id="rId4" imgW="2692080" imgH="444240" progId="Equation.3">
              <p:embed/>
            </p:oleObj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161088" y="1371600"/>
            <a:ext cx="1687512" cy="1698625"/>
            <a:chOff x="3840" y="1536"/>
            <a:chExt cx="1248" cy="1248"/>
          </a:xfrm>
        </p:grpSpPr>
        <p:sp>
          <p:nvSpPr>
            <p:cNvPr id="4112" name="Line 9"/>
            <p:cNvSpPr>
              <a:spLocks noChangeShapeType="1"/>
            </p:cNvSpPr>
            <p:nvPr/>
          </p:nvSpPr>
          <p:spPr bwMode="auto">
            <a:xfrm flipV="1">
              <a:off x="3840" y="1632"/>
              <a:ext cx="81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Line 10"/>
            <p:cNvSpPr>
              <a:spLocks noChangeShapeType="1"/>
            </p:cNvSpPr>
            <p:nvPr/>
          </p:nvSpPr>
          <p:spPr bwMode="auto">
            <a:xfrm>
              <a:off x="3840" y="2208"/>
              <a:ext cx="12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Freeform 11"/>
            <p:cNvSpPr>
              <a:spLocks/>
            </p:cNvSpPr>
            <p:nvPr/>
          </p:nvSpPr>
          <p:spPr bwMode="auto">
            <a:xfrm>
              <a:off x="4032" y="2088"/>
              <a:ext cx="210" cy="184"/>
            </a:xfrm>
            <a:custGeom>
              <a:avLst/>
              <a:gdLst>
                <a:gd name="T0" fmla="*/ 0 w 210"/>
                <a:gd name="T1" fmla="*/ 0 h 184"/>
                <a:gd name="T2" fmla="*/ 136 w 210"/>
                <a:gd name="T3" fmla="*/ 32 h 184"/>
                <a:gd name="T4" fmla="*/ 144 w 210"/>
                <a:gd name="T5" fmla="*/ 184 h 184"/>
                <a:gd name="T6" fmla="*/ 0 60000 65536"/>
                <a:gd name="T7" fmla="*/ 0 60000 65536"/>
                <a:gd name="T8" fmla="*/ 0 60000 65536"/>
                <a:gd name="T9" fmla="*/ 0 w 210"/>
                <a:gd name="T10" fmla="*/ 0 h 184"/>
                <a:gd name="T11" fmla="*/ 210 w 210"/>
                <a:gd name="T12" fmla="*/ 184 h 1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" h="184">
                  <a:moveTo>
                    <a:pt x="0" y="0"/>
                  </a:moveTo>
                  <a:cubicBezTo>
                    <a:pt x="55" y="6"/>
                    <a:pt x="92" y="2"/>
                    <a:pt x="136" y="32"/>
                  </a:cubicBezTo>
                  <a:cubicBezTo>
                    <a:pt x="155" y="61"/>
                    <a:pt x="210" y="184"/>
                    <a:pt x="144" y="1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Rectangle 12"/>
            <p:cNvSpPr>
              <a:spLocks noChangeArrowheads="1"/>
            </p:cNvSpPr>
            <p:nvPr/>
          </p:nvSpPr>
          <p:spPr bwMode="auto">
            <a:xfrm>
              <a:off x="3984" y="1536"/>
              <a:ext cx="3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 i="1">
                  <a:solidFill>
                    <a:schemeClr val="accent2"/>
                  </a:solidFill>
                  <a:latin typeface="Comic Sans MS" pitchFamily="66" charset="0"/>
                </a:rPr>
                <a:t>v </a:t>
              </a:r>
              <a:endParaRPr lang="en-US" sz="2800" b="1" i="1">
                <a:latin typeface="Comic Sans MS" pitchFamily="66" charset="0"/>
              </a:endParaRPr>
            </a:p>
          </p:txBody>
        </p:sp>
        <p:sp>
          <p:nvSpPr>
            <p:cNvPr id="4116" name="Rectangle 13"/>
            <p:cNvSpPr>
              <a:spLocks noChangeArrowheads="1"/>
            </p:cNvSpPr>
            <p:nvPr/>
          </p:nvSpPr>
          <p:spPr bwMode="auto">
            <a:xfrm>
              <a:off x="4608" y="2448"/>
              <a:ext cx="3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 i="1">
                  <a:solidFill>
                    <a:schemeClr val="accent2"/>
                  </a:solidFill>
                  <a:latin typeface="Comic Sans MS" pitchFamily="66" charset="0"/>
                </a:rPr>
                <a:t>w </a:t>
              </a:r>
              <a:endParaRPr lang="en-US" sz="2800" b="1" i="1">
                <a:latin typeface="Comic Sans MS" pitchFamily="66" charset="0"/>
              </a:endParaRPr>
            </a:p>
          </p:txBody>
        </p:sp>
        <p:sp>
          <p:nvSpPr>
            <p:cNvPr id="4117" name="Rectangle 14"/>
            <p:cNvSpPr>
              <a:spLocks noChangeArrowheads="1"/>
            </p:cNvSpPr>
            <p:nvPr/>
          </p:nvSpPr>
          <p:spPr bwMode="auto">
            <a:xfrm>
              <a:off x="4368" y="1920"/>
              <a:ext cx="43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 i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</a:t>
              </a:r>
              <a:endParaRPr lang="en-US" sz="2800" b="1" i="1">
                <a:latin typeface="Comic Sans MS" pitchFamily="66" charset="0"/>
              </a:endParaRPr>
            </a:p>
          </p:txBody>
        </p:sp>
      </p:grpSp>
      <p:sp>
        <p:nvSpPr>
          <p:cNvPr id="4109" name="Rectangle 17"/>
          <p:cNvSpPr>
            <a:spLocks noChangeArrowheads="1"/>
          </p:cNvSpPr>
          <p:nvPr/>
        </p:nvSpPr>
        <p:spPr bwMode="auto">
          <a:xfrm>
            <a:off x="304800" y="1447800"/>
            <a:ext cx="8305800" cy="19812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9" name="Object 18"/>
          <p:cNvGraphicFramePr>
            <a:graphicFrameLocks noChangeAspect="1"/>
          </p:cNvGraphicFramePr>
          <p:nvPr/>
        </p:nvGraphicFramePr>
        <p:xfrm>
          <a:off x="381000" y="4114800"/>
          <a:ext cx="4343400" cy="1822450"/>
        </p:xfrm>
        <a:graphic>
          <a:graphicData uri="http://schemas.openxmlformats.org/presentationml/2006/ole">
            <p:oleObj spid="_x0000_s91139" name="Equation" r:id="rId5" imgW="1993680" imgH="838080" progId="Equation.3">
              <p:embed/>
            </p:oleObj>
          </a:graphicData>
        </a:graphic>
      </p:graphicFrame>
      <p:sp>
        <p:nvSpPr>
          <p:cNvPr id="4110" name="Rectangle 19"/>
          <p:cNvSpPr>
            <a:spLocks noChangeArrowheads="1"/>
          </p:cNvSpPr>
          <p:nvPr/>
        </p:nvSpPr>
        <p:spPr bwMode="auto">
          <a:xfrm>
            <a:off x="381000" y="3810000"/>
            <a:ext cx="8458200" cy="24384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Rectangle 20"/>
          <p:cNvSpPr>
            <a:spLocks noChangeArrowheads="1"/>
          </p:cNvSpPr>
          <p:nvPr/>
        </p:nvSpPr>
        <p:spPr bwMode="auto">
          <a:xfrm>
            <a:off x="4572000" y="4038600"/>
            <a:ext cx="4572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Normalized (weighted) number of overlapping features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B05DB33-C6B8-41D4-8DF3-09337F3BB9FA}" type="datetime1">
              <a:rPr lang="en-US" smtClean="0"/>
              <a:t>2/12/2013</a:t>
            </a:fld>
            <a:endParaRPr lang="en-US"/>
          </a:p>
        </p:txBody>
      </p:sp>
      <p:sp>
        <p:nvSpPr>
          <p:cNvPr id="512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512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F34088-26D7-4B54-A7ED-15AD9A5B264B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WS Distributional Methods (4)</a:t>
            </a:r>
          </a:p>
        </p:txBody>
      </p:sp>
      <p:sp>
        <p:nvSpPr>
          <p:cNvPr id="51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458200" cy="3810000"/>
          </a:xfrm>
        </p:spPr>
        <p:txBody>
          <a:bodyPr/>
          <a:lstStyle/>
          <a:p>
            <a:pPr eaLnBrk="1" hangingPunct="1"/>
            <a:r>
              <a:rPr lang="en-US" sz="3200" smtClean="0"/>
              <a:t>Best combination overall </a:t>
            </a:r>
            <a:r>
              <a:rPr lang="en-US" smtClean="0"/>
              <a:t>(Curan 2003)</a:t>
            </a:r>
            <a:endParaRPr lang="en-US" sz="3200" smtClean="0"/>
          </a:p>
          <a:p>
            <a:pPr lvl="1" eaLnBrk="1" hangingPunct="1"/>
            <a:r>
              <a:rPr lang="en-US" sz="2800" smtClean="0"/>
              <a:t>t-test for weights</a:t>
            </a:r>
          </a:p>
          <a:p>
            <a:pPr lvl="1" eaLnBrk="1" hangingPunct="1"/>
            <a:r>
              <a:rPr lang="en-US" sz="2800" smtClean="0"/>
              <a:t>Jaccard (or Dice) for vector similarity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608A129-7A15-453C-A41F-99B9331847EE}" type="datetime1">
              <a:rPr lang="en-US" smtClean="0"/>
              <a:t>2/12/2013</a:t>
            </a:fld>
            <a:endParaRPr lang="en-US"/>
          </a:p>
        </p:txBody>
      </p:sp>
      <p:sp>
        <p:nvSpPr>
          <p:cNvPr id="3481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48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C0D138-EED1-4EAE-952C-0F1443709D05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 Feb 14</a:t>
            </a:r>
            <a:endParaRPr lang="en-US" dirty="0" smtClean="0"/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077200" cy="28194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folHlink"/>
                </a:solidFill>
              </a:rPr>
              <a:t>Word Sense Disambiguation</a:t>
            </a:r>
          </a:p>
          <a:p>
            <a:pPr eaLnBrk="1" hangingPunct="1"/>
            <a:r>
              <a:rPr lang="en-US" sz="3200" smtClean="0">
                <a:solidFill>
                  <a:schemeClr val="folHlink"/>
                </a:solidFill>
              </a:rPr>
              <a:t>Word Similarity</a:t>
            </a:r>
          </a:p>
          <a:p>
            <a:pPr eaLnBrk="1" hangingPunct="1"/>
            <a:r>
              <a:rPr lang="en-US" sz="3200" smtClean="0"/>
              <a:t>Semantic Role Labeling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04A3F96-1EB6-4C15-A88F-FC9BEFF86E22}" type="datetime1">
              <a:rPr lang="en-US" smtClean="0"/>
              <a:t>2/12/2013</a:t>
            </a:fld>
            <a:endParaRPr lang="en-US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CCC9E7-6C63-4CA6-9C9B-2B132028E017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/>
              <a:t>Semantic Role Labeling: Example</a:t>
            </a:r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3810000" y="16764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CA" sz="2800">
              <a:latin typeface="Comic Sans MS" pitchFamily="66" charset="0"/>
            </a:endParaRPr>
          </a:p>
        </p:txBody>
      </p:sp>
      <p:sp>
        <p:nvSpPr>
          <p:cNvPr id="671748" name="Rectangle 4"/>
          <p:cNvSpPr>
            <a:spLocks noChangeArrowheads="1"/>
          </p:cNvSpPr>
          <p:nvPr/>
        </p:nvSpPr>
        <p:spPr bwMode="auto">
          <a:xfrm>
            <a:off x="457200" y="2514600"/>
            <a:ext cx="7848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>
                <a:latin typeface="Comic Sans MS" pitchFamily="66" charset="0"/>
              </a:rPr>
              <a:t>In 1979 , </a:t>
            </a:r>
            <a:r>
              <a:rPr lang="en-US" sz="2400">
                <a:solidFill>
                  <a:srgbClr val="A50021"/>
                </a:solidFill>
                <a:latin typeface="Comic Sans MS" pitchFamily="66" charset="0"/>
              </a:rPr>
              <a:t>singer Nancy Wilson</a:t>
            </a:r>
            <a:r>
              <a:rPr lang="en-US" sz="2400">
                <a:latin typeface="Comic Sans MS" pitchFamily="66" charset="0"/>
              </a:rPr>
              <a:t> HIRED 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him</a:t>
            </a:r>
            <a:r>
              <a:rPr lang="en-US" sz="2400">
                <a:latin typeface="Comic Sans MS" pitchFamily="66" charset="0"/>
              </a:rPr>
              <a:t> </a:t>
            </a:r>
            <a:r>
              <a:rPr lang="en-US" sz="2400">
                <a:solidFill>
                  <a:srgbClr val="008000"/>
                </a:solidFill>
                <a:latin typeface="Comic Sans MS" pitchFamily="66" charset="0"/>
              </a:rPr>
              <a:t>to open her nightclub act</a:t>
            </a:r>
            <a:r>
              <a:rPr lang="en-US" sz="2400">
                <a:latin typeface="Comic Sans MS" pitchFamily="66" charset="0"/>
              </a:rPr>
              <a:t> .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>
                <a:solidFill>
                  <a:srgbClr val="A50021"/>
                </a:solidFill>
                <a:latin typeface="Comic Sans MS" pitchFamily="66" charset="0"/>
              </a:rPr>
              <a:t>Castro</a:t>
            </a:r>
            <a:r>
              <a:rPr lang="en-US" sz="2400">
                <a:latin typeface="Comic Sans MS" pitchFamily="66" charset="0"/>
              </a:rPr>
              <a:t> has swallowed his doubts and HIRED 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Valenzuela</a:t>
            </a:r>
            <a:r>
              <a:rPr lang="en-US" sz="2400">
                <a:latin typeface="Comic Sans MS" pitchFamily="66" charset="0"/>
              </a:rPr>
              <a:t> as </a:t>
            </a:r>
            <a:r>
              <a:rPr lang="en-US" sz="2400">
                <a:solidFill>
                  <a:srgbClr val="FF9933"/>
                </a:solidFill>
                <a:latin typeface="Comic Sans MS" pitchFamily="66" charset="0"/>
              </a:rPr>
              <a:t>a cook</a:t>
            </a:r>
            <a:r>
              <a:rPr lang="en-US" sz="2400">
                <a:latin typeface="Comic Sans MS" pitchFamily="66" charset="0"/>
              </a:rPr>
              <a:t> in his small restaurant 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latin typeface="Comic Sans MS" pitchFamily="66" charset="0"/>
            </a:endParaRPr>
          </a:p>
        </p:txBody>
      </p:sp>
      <p:sp>
        <p:nvSpPr>
          <p:cNvPr id="25608" name="Rectangle 69"/>
          <p:cNvSpPr>
            <a:spLocks noChangeArrowheads="1"/>
          </p:cNvSpPr>
          <p:nvPr/>
        </p:nvSpPr>
        <p:spPr bwMode="auto">
          <a:xfrm>
            <a:off x="1524000" y="1447800"/>
            <a:ext cx="1709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A50021"/>
                </a:solidFill>
                <a:latin typeface="Comic Sans MS" pitchFamily="66" charset="0"/>
              </a:rPr>
              <a:t>Employer</a:t>
            </a:r>
          </a:p>
        </p:txBody>
      </p:sp>
      <p:sp>
        <p:nvSpPr>
          <p:cNvPr id="25609" name="Rectangle 70"/>
          <p:cNvSpPr>
            <a:spLocks noChangeArrowheads="1"/>
          </p:cNvSpPr>
          <p:nvPr/>
        </p:nvSpPr>
        <p:spPr bwMode="auto">
          <a:xfrm>
            <a:off x="3429000" y="1447800"/>
            <a:ext cx="173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Employee</a:t>
            </a:r>
          </a:p>
        </p:txBody>
      </p:sp>
      <p:sp>
        <p:nvSpPr>
          <p:cNvPr id="25610" name="Rectangle 71"/>
          <p:cNvSpPr>
            <a:spLocks noChangeArrowheads="1"/>
          </p:cNvSpPr>
          <p:nvPr/>
        </p:nvSpPr>
        <p:spPr bwMode="auto">
          <a:xfrm>
            <a:off x="5257800" y="1447800"/>
            <a:ext cx="973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8000"/>
                </a:solidFill>
                <a:latin typeface="Comic Sans MS" pitchFamily="66" charset="0"/>
              </a:rPr>
              <a:t>Task</a:t>
            </a:r>
          </a:p>
        </p:txBody>
      </p:sp>
      <p:sp>
        <p:nvSpPr>
          <p:cNvPr id="25611" name="Rectangle 72"/>
          <p:cNvSpPr>
            <a:spLocks noChangeArrowheads="1"/>
          </p:cNvSpPr>
          <p:nvPr/>
        </p:nvSpPr>
        <p:spPr bwMode="auto">
          <a:xfrm>
            <a:off x="6858000" y="1447800"/>
            <a:ext cx="1471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9933"/>
                </a:solidFill>
                <a:latin typeface="Comic Sans MS" pitchFamily="66" charset="0"/>
              </a:rPr>
              <a:t>Position</a:t>
            </a:r>
          </a:p>
        </p:txBody>
      </p:sp>
      <p:sp>
        <p:nvSpPr>
          <p:cNvPr id="25612" name="Rectangle 73"/>
          <p:cNvSpPr>
            <a:spLocks noChangeArrowheads="1"/>
          </p:cNvSpPr>
          <p:nvPr/>
        </p:nvSpPr>
        <p:spPr bwMode="auto">
          <a:xfrm>
            <a:off x="1219200" y="1066800"/>
            <a:ext cx="71368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Comic Sans MS" pitchFamily="66" charset="0"/>
              </a:rPr>
              <a:t>Some roles</a:t>
            </a:r>
            <a:r>
              <a:rPr lang="en-US" sz="2800" dirty="0" smtClean="0">
                <a:latin typeface="Comic Sans MS" pitchFamily="66" charset="0"/>
              </a:rPr>
              <a:t>.. (</a:t>
            </a:r>
            <a:r>
              <a:rPr lang="en-US" sz="2800" dirty="0" err="1" smtClean="0">
                <a:latin typeface="Comic Sans MS" pitchFamily="66" charset="0"/>
              </a:rPr>
              <a:t>FrameNet</a:t>
            </a:r>
            <a:r>
              <a:rPr lang="en-US" sz="2800" dirty="0" smtClean="0">
                <a:latin typeface="Comic Sans MS" pitchFamily="66" charset="0"/>
              </a:rPr>
              <a:t> for </a:t>
            </a:r>
            <a:r>
              <a:rPr lang="en-US" sz="2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hiring</a:t>
            </a:r>
            <a:r>
              <a:rPr lang="en-US" sz="2800" dirty="0" smtClean="0">
                <a:latin typeface="Comic Sans MS" pitchFamily="66" charset="0"/>
              </a:rPr>
              <a:t> frame)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25613" name="Rectangle 74"/>
          <p:cNvSpPr>
            <a:spLocks noChangeArrowheads="1"/>
          </p:cNvSpPr>
          <p:nvPr/>
        </p:nvSpPr>
        <p:spPr bwMode="auto">
          <a:xfrm>
            <a:off x="990600" y="990600"/>
            <a:ext cx="746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48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1AA7A0C-C3C4-4EDF-BB86-5A477D4BCCA6}" type="datetime1">
              <a:rPr lang="en-US" smtClean="0"/>
              <a:t>2/12/2013</a:t>
            </a:fld>
            <a:endParaRPr lang="en-US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234A65-F6A8-4567-9833-F9A04BE2FBEE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677400" cy="1143000"/>
          </a:xfrm>
        </p:spPr>
        <p:txBody>
          <a:bodyPr/>
          <a:lstStyle/>
          <a:p>
            <a:pPr eaLnBrk="1" hangingPunct="1"/>
            <a:r>
              <a:rPr lang="en-US" smtClean="0"/>
              <a:t>Supervised Semantic Role Labeling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458200" cy="28194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Typically framed as a </a:t>
            </a:r>
            <a:r>
              <a:rPr lang="en-US" dirty="0" smtClean="0">
                <a:solidFill>
                  <a:schemeClr val="accent2"/>
                </a:solidFill>
              </a:rPr>
              <a:t>classification problem </a:t>
            </a:r>
            <a:r>
              <a:rPr lang="en-US" dirty="0" smtClean="0"/>
              <a:t>[</a:t>
            </a:r>
            <a:r>
              <a:rPr lang="en-US" dirty="0" err="1" smtClean="0"/>
              <a:t>Gildea</a:t>
            </a:r>
            <a:r>
              <a:rPr lang="en-US" dirty="0" smtClean="0"/>
              <a:t>, </a:t>
            </a:r>
            <a:r>
              <a:rPr lang="en-US" dirty="0" err="1" smtClean="0"/>
              <a:t>Jurfsky</a:t>
            </a:r>
            <a:r>
              <a:rPr lang="en-US" dirty="0" smtClean="0"/>
              <a:t> 2002]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dirty="0" smtClean="0"/>
              <a:t>Train a classifier that for each predicate: 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n-US" dirty="0" smtClean="0"/>
              <a:t>determine for each </a:t>
            </a:r>
            <a:r>
              <a:rPr lang="en-US" dirty="0" err="1" smtClean="0"/>
              <a:t>synt</a:t>
            </a:r>
            <a:r>
              <a:rPr lang="en-US" dirty="0" smtClean="0"/>
              <a:t>. constituent which </a:t>
            </a:r>
            <a:r>
              <a:rPr lang="en-US" dirty="0" smtClean="0">
                <a:solidFill>
                  <a:schemeClr val="accent2"/>
                </a:solidFill>
              </a:rPr>
              <a:t>semantic role </a:t>
            </a:r>
            <a:r>
              <a:rPr lang="en-US" dirty="0" smtClean="0"/>
              <a:t>(if any) it plays with respect to the predicate</a:t>
            </a:r>
          </a:p>
          <a:p>
            <a:pPr marL="514350" indent="-457200" eaLnBrk="1" hangingPunct="1">
              <a:lnSpc>
                <a:spcPct val="90000"/>
              </a:lnSpc>
              <a:defRPr/>
            </a:pPr>
            <a:r>
              <a:rPr lang="en-US" dirty="0" smtClean="0"/>
              <a:t>Train on a corpus annotated with relevant constituent features</a:t>
            </a:r>
          </a:p>
        </p:txBody>
      </p:sp>
      <p:sp>
        <p:nvSpPr>
          <p:cNvPr id="26631" name="Rectangle 4"/>
          <p:cNvSpPr>
            <a:spLocks noChangeArrowheads="1"/>
          </p:cNvSpPr>
          <p:nvPr/>
        </p:nvSpPr>
        <p:spPr bwMode="auto">
          <a:xfrm>
            <a:off x="685800" y="4648200"/>
            <a:ext cx="845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These include: </a:t>
            </a:r>
            <a:r>
              <a:rPr lang="en-US" sz="2800">
                <a:latin typeface="Comic Sans MS" pitchFamily="66" charset="0"/>
              </a:rPr>
              <a:t>predicate, phrase type, head word and its POS, path, voice, linear position…… </a:t>
            </a:r>
            <a:r>
              <a:rPr lang="en-US" sz="2800" i="1">
                <a:latin typeface="Comic Sans MS" pitchFamily="66" charset="0"/>
              </a:rPr>
              <a:t>and many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31D2586-BE46-4EBA-82EC-CB7394191304}" type="datetime1">
              <a:rPr lang="en-US" smtClean="0"/>
              <a:t>2/12/2013</a:t>
            </a:fld>
            <a:endParaRPr lang="en-US"/>
          </a:p>
        </p:txBody>
      </p:sp>
      <p:sp>
        <p:nvSpPr>
          <p:cNvPr id="61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1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D4EBF0-63FE-410F-B2F8-4FC9769AA68D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616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Semantic Role Labeling: Example</a:t>
            </a:r>
          </a:p>
        </p:txBody>
      </p:sp>
      <p:pic>
        <p:nvPicPr>
          <p:cNvPr id="617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609600"/>
            <a:ext cx="80010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71" name="Text Box 8"/>
          <p:cNvSpPr txBox="1">
            <a:spLocks noChangeArrowheads="1"/>
          </p:cNvSpPr>
          <p:nvPr/>
        </p:nvSpPr>
        <p:spPr bwMode="auto">
          <a:xfrm>
            <a:off x="228600" y="4724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[issued, NP, Examiner, NNP, NP</a:t>
            </a:r>
            <a:r>
              <a:rPr lang="en-US" sz="2400">
                <a:sym typeface="Symbol" pitchFamily="18" charset="2"/>
              </a:rPr>
              <a:t>SVPVBD, active, before, …..]</a:t>
            </a:r>
            <a:endParaRPr lang="en-US">
              <a:sym typeface="Symbol" pitchFamily="18" charset="2"/>
            </a:endParaRPr>
          </a:p>
        </p:txBody>
      </p:sp>
      <p:sp>
        <p:nvSpPr>
          <p:cNvPr id="6172" name="Rectangle 13"/>
          <p:cNvSpPr>
            <a:spLocks noChangeArrowheads="1"/>
          </p:cNvSpPr>
          <p:nvPr/>
        </p:nvSpPr>
        <p:spPr bwMode="auto">
          <a:xfrm>
            <a:off x="0" y="4495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ARG0</a:t>
            </a: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 </a:t>
            </a:r>
            <a:endParaRPr lang="en-US" sz="2400" b="1" i="1">
              <a:latin typeface="Comic Sans MS" pitchFamily="66" charset="0"/>
            </a:endParaRPr>
          </a:p>
        </p:txBody>
      </p:sp>
      <p:sp>
        <p:nvSpPr>
          <p:cNvPr id="6173" name="Rectangle 4"/>
          <p:cNvSpPr>
            <a:spLocks noChangeArrowheads="1"/>
          </p:cNvSpPr>
          <p:nvPr/>
        </p:nvSpPr>
        <p:spPr bwMode="auto">
          <a:xfrm>
            <a:off x="0" y="5486400"/>
            <a:ext cx="944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predicate, phrase type, head word and its POS, path, voice, linear position……</a:t>
            </a:r>
            <a:endParaRPr lang="en-US" sz="2000" i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78157B8-3B5F-4567-8BC4-4588AEC88F35}" type="datetime1">
              <a:rPr lang="en-US" smtClean="0"/>
              <a:t>2/12/2013</a:t>
            </a:fld>
            <a:endParaRPr lang="en-US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48733B-B933-4FA9-8AA4-527E4CA35B0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WSD methods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Machine Learning </a:t>
            </a:r>
          </a:p>
          <a:p>
            <a:pPr lvl="1" eaLnBrk="1" hangingPunct="1"/>
            <a:r>
              <a:rPr lang="en-US" sz="3200" smtClean="0"/>
              <a:t>Supervised</a:t>
            </a:r>
          </a:p>
          <a:p>
            <a:pPr lvl="1" eaLnBrk="1" hangingPunct="1"/>
            <a:r>
              <a:rPr lang="en-US" sz="3200" smtClean="0"/>
              <a:t>Unsupervised</a:t>
            </a:r>
          </a:p>
          <a:p>
            <a:pPr eaLnBrk="1" hangingPunct="1"/>
            <a:r>
              <a:rPr lang="en-US" sz="3600" smtClean="0"/>
              <a:t>Dictionary / Thesaurus (Lesk)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530557F-FC66-4C72-9593-FA92B76199F5}" type="datetime1">
              <a:rPr lang="en-US" smtClean="0"/>
              <a:t>2/12/2013</a:t>
            </a:fld>
            <a:endParaRPr lang="en-US"/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5878E0-AB54-46D5-BCF5-FE6F4840C728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677400" cy="1143000"/>
          </a:xfrm>
        </p:spPr>
        <p:txBody>
          <a:bodyPr/>
          <a:lstStyle/>
          <a:p>
            <a:pPr eaLnBrk="1" hangingPunct="1"/>
            <a:r>
              <a:rPr lang="en-US" smtClean="0"/>
              <a:t>Supervised Semantic Role Labeling (basic) Algorithm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3429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Assign </a:t>
            </a:r>
            <a:r>
              <a:rPr lang="en-US" i="1" smtClean="0"/>
              <a:t>parse tree </a:t>
            </a:r>
            <a:r>
              <a:rPr lang="en-US" smtClean="0"/>
              <a:t>to input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Find all predicate-bearing words (PropBank, FrameNet)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For each predicate.: apply classifier to each synt. constituent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4876800"/>
            <a:ext cx="8915400" cy="1143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Unsupervised Semantic Role Labeling: </a:t>
            </a:r>
            <a:r>
              <a:rPr lang="en-US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bootstrapping [</a:t>
            </a:r>
            <a:r>
              <a:rPr lang="en-US" sz="3200" kern="0" dirty="0" err="1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Swier</a:t>
            </a:r>
            <a:r>
              <a:rPr lang="en-US" sz="32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, Stevenson ‘04]</a:t>
            </a:r>
            <a:endParaRPr lang="en-US" sz="4000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521548A-350A-4CCB-9A8E-973C402E7C98}" type="datetime1">
              <a:rPr lang="en-US" smtClean="0"/>
              <a:t>2/12/2013</a:t>
            </a:fld>
            <a:endParaRPr lang="en-US"/>
          </a:p>
        </p:txBody>
      </p:sp>
      <p:sp>
        <p:nvSpPr>
          <p:cNvPr id="82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8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6C363A-6C0A-4B81-8400-9817C37A719D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8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7467600" cy="1143000"/>
          </a:xfrm>
        </p:spPr>
        <p:txBody>
          <a:bodyPr/>
          <a:lstStyle/>
          <a:p>
            <a:pPr eaLnBrk="1" hangingPunct="1"/>
            <a:r>
              <a:rPr lang="en-US" smtClean="0"/>
              <a:t>Knowledge-Formalisms Map</a:t>
            </a:r>
            <a:br>
              <a:rPr lang="en-US" smtClean="0"/>
            </a:br>
            <a:r>
              <a:rPr lang="en-US" sz="2800" smtClean="0"/>
              <a:t>(including probabilistic formalisms)</a:t>
            </a:r>
          </a:p>
        </p:txBody>
      </p:sp>
      <p:sp>
        <p:nvSpPr>
          <p:cNvPr id="8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0" y="4114800"/>
            <a:ext cx="3429000" cy="1524000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en-US" sz="2000" smtClean="0"/>
              <a:t>Logical formalisms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(First-Order Logics)</a:t>
            </a:r>
          </a:p>
          <a:p>
            <a:pPr eaLnBrk="1" hangingPunct="1"/>
            <a:r>
              <a:rPr lang="en-US" sz="2000" i="1" smtClean="0">
                <a:solidFill>
                  <a:schemeClr val="accent2"/>
                </a:solidFill>
              </a:rPr>
              <a:t>Thesaurus &amp; corpus based methods</a:t>
            </a:r>
            <a:endParaRPr lang="en-US" sz="2000" smtClean="0"/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8204" name="Rectangle 4"/>
          <p:cNvSpPr>
            <a:spLocks noChangeArrowheads="1"/>
          </p:cNvSpPr>
          <p:nvPr/>
        </p:nvSpPr>
        <p:spPr bwMode="auto">
          <a:xfrm>
            <a:off x="5562600" y="3124200"/>
            <a:ext cx="2749550" cy="9366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Rule systems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8205" name="Rectangle 5"/>
          <p:cNvSpPr>
            <a:spLocks noChangeArrowheads="1"/>
          </p:cNvSpPr>
          <p:nvPr/>
        </p:nvSpPr>
        <p:spPr bwMode="auto">
          <a:xfrm>
            <a:off x="5715000" y="1828800"/>
            <a:ext cx="2819400" cy="838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State Machines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8206" name="Line 6"/>
          <p:cNvSpPr>
            <a:spLocks noChangeShapeType="1"/>
          </p:cNvSpPr>
          <p:nvPr/>
        </p:nvSpPr>
        <p:spPr bwMode="auto">
          <a:xfrm flipH="1" flipV="1">
            <a:off x="4114800" y="22860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7" name="Rectangle 7"/>
          <p:cNvSpPr>
            <a:spLocks noChangeArrowheads="1"/>
          </p:cNvSpPr>
          <p:nvPr/>
        </p:nvSpPr>
        <p:spPr bwMode="auto">
          <a:xfrm>
            <a:off x="2133600" y="1981200"/>
            <a:ext cx="19812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Morphology</a:t>
            </a:r>
          </a:p>
        </p:txBody>
      </p:sp>
      <p:sp>
        <p:nvSpPr>
          <p:cNvPr id="8208" name="Rectangle 8"/>
          <p:cNvSpPr>
            <a:spLocks noChangeArrowheads="1"/>
          </p:cNvSpPr>
          <p:nvPr/>
        </p:nvSpPr>
        <p:spPr bwMode="auto">
          <a:xfrm>
            <a:off x="2286000" y="2895600"/>
            <a:ext cx="13716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Syntax</a:t>
            </a:r>
          </a:p>
        </p:txBody>
      </p:sp>
      <p:sp>
        <p:nvSpPr>
          <p:cNvPr id="8209" name="Rectangle 9"/>
          <p:cNvSpPr>
            <a:spLocks noChangeArrowheads="1"/>
          </p:cNvSpPr>
          <p:nvPr/>
        </p:nvSpPr>
        <p:spPr bwMode="auto">
          <a:xfrm>
            <a:off x="2133600" y="4648200"/>
            <a:ext cx="2209800" cy="1295400"/>
          </a:xfrm>
          <a:prstGeom prst="rect">
            <a:avLst/>
          </a:prstGeom>
          <a:solidFill>
            <a:srgbClr val="CCFFFF"/>
          </a:solidFill>
          <a:ln w="5715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Pragmatics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Discourse and Dialogue</a:t>
            </a:r>
          </a:p>
        </p:txBody>
      </p:sp>
      <p:sp>
        <p:nvSpPr>
          <p:cNvPr id="8210" name="Rectangle 10"/>
          <p:cNvSpPr>
            <a:spLocks noChangeArrowheads="1"/>
          </p:cNvSpPr>
          <p:nvPr/>
        </p:nvSpPr>
        <p:spPr bwMode="auto">
          <a:xfrm>
            <a:off x="2133600" y="3733800"/>
            <a:ext cx="16764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Semantics</a:t>
            </a:r>
          </a:p>
        </p:txBody>
      </p:sp>
      <p:sp>
        <p:nvSpPr>
          <p:cNvPr id="8211" name="Line 11"/>
          <p:cNvSpPr>
            <a:spLocks noChangeShapeType="1"/>
          </p:cNvSpPr>
          <p:nvPr/>
        </p:nvSpPr>
        <p:spPr bwMode="auto">
          <a:xfrm flipH="1" flipV="1">
            <a:off x="3581400" y="3124200"/>
            <a:ext cx="1981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2" name="Line 12"/>
          <p:cNvSpPr>
            <a:spLocks noChangeShapeType="1"/>
          </p:cNvSpPr>
          <p:nvPr/>
        </p:nvSpPr>
        <p:spPr bwMode="auto">
          <a:xfrm flipH="1" flipV="1">
            <a:off x="3810000" y="4114800"/>
            <a:ext cx="1981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3" name="Line 13"/>
          <p:cNvSpPr>
            <a:spLocks noChangeShapeType="1"/>
          </p:cNvSpPr>
          <p:nvPr/>
        </p:nvSpPr>
        <p:spPr bwMode="auto">
          <a:xfrm flipH="1">
            <a:off x="4343400" y="4800600"/>
            <a:ext cx="1447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4" name="Line 14"/>
          <p:cNvSpPr>
            <a:spLocks noChangeShapeType="1"/>
          </p:cNvSpPr>
          <p:nvPr/>
        </p:nvSpPr>
        <p:spPr bwMode="auto">
          <a:xfrm flipH="1">
            <a:off x="3810000" y="2362200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5" name="Line 15"/>
          <p:cNvSpPr>
            <a:spLocks noChangeShapeType="1"/>
          </p:cNvSpPr>
          <p:nvPr/>
        </p:nvSpPr>
        <p:spPr bwMode="auto">
          <a:xfrm flipH="1">
            <a:off x="4343400" y="2362200"/>
            <a:ext cx="152400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6" name="Line 16"/>
          <p:cNvSpPr>
            <a:spLocks noChangeShapeType="1"/>
          </p:cNvSpPr>
          <p:nvPr/>
        </p:nvSpPr>
        <p:spPr bwMode="auto">
          <a:xfrm flipH="1">
            <a:off x="3810000" y="3657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7" name="Line 17"/>
          <p:cNvSpPr>
            <a:spLocks noChangeShapeType="1"/>
          </p:cNvSpPr>
          <p:nvPr/>
        </p:nvSpPr>
        <p:spPr bwMode="auto">
          <a:xfrm flipH="1">
            <a:off x="4267200" y="38100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8" name="Rectangle 18"/>
          <p:cNvSpPr>
            <a:spLocks noChangeArrowheads="1"/>
          </p:cNvSpPr>
          <p:nvPr/>
        </p:nvSpPr>
        <p:spPr bwMode="auto">
          <a:xfrm>
            <a:off x="5791200" y="5791200"/>
            <a:ext cx="3352800" cy="1066800"/>
          </a:xfrm>
          <a:prstGeom prst="rect">
            <a:avLst/>
          </a:prstGeom>
          <a:solidFill>
            <a:srgbClr val="CCFFFF"/>
          </a:solidFill>
          <a:ln w="3810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AI planners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i="1">
                <a:solidFill>
                  <a:schemeClr val="accent2"/>
                </a:solidFill>
                <a:latin typeface="Comic Sans MS" pitchFamily="66" charset="0"/>
              </a:rPr>
              <a:t>(MDPs  Markov Decision Processes)</a:t>
            </a:r>
            <a:r>
              <a:rPr lang="en-US" sz="2000" b="1">
                <a:latin typeface="Comic Sans MS" pitchFamily="66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 </a:t>
            </a:r>
          </a:p>
        </p:txBody>
      </p:sp>
      <p:sp>
        <p:nvSpPr>
          <p:cNvPr id="8219" name="Line 19"/>
          <p:cNvSpPr>
            <a:spLocks noChangeShapeType="1"/>
          </p:cNvSpPr>
          <p:nvPr/>
        </p:nvSpPr>
        <p:spPr bwMode="auto">
          <a:xfrm flipH="1" flipV="1">
            <a:off x="4343400" y="5562600"/>
            <a:ext cx="1371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0" name="Line 20"/>
          <p:cNvSpPr>
            <a:spLocks noChangeShapeType="1"/>
          </p:cNvSpPr>
          <p:nvPr/>
        </p:nvSpPr>
        <p:spPr bwMode="auto">
          <a:xfrm flipH="1">
            <a:off x="3657600" y="2362200"/>
            <a:ext cx="2209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1" name="Rectangle 21"/>
          <p:cNvSpPr>
            <a:spLocks noChangeArrowheads="1"/>
          </p:cNvSpPr>
          <p:nvPr/>
        </p:nvSpPr>
        <p:spPr bwMode="auto">
          <a:xfrm>
            <a:off x="1143000" y="1066800"/>
            <a:ext cx="685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 Understanding </a:t>
            </a:r>
          </a:p>
        </p:txBody>
      </p:sp>
      <p:sp>
        <p:nvSpPr>
          <p:cNvPr id="509974" name="Rectangle 22"/>
          <p:cNvSpPr>
            <a:spLocks noChangeArrowheads="1"/>
          </p:cNvSpPr>
          <p:nvPr/>
        </p:nvSpPr>
        <p:spPr bwMode="auto">
          <a:xfrm>
            <a:off x="228600" y="1219200"/>
            <a:ext cx="685800" cy="4876800"/>
          </a:xfrm>
          <a:prstGeom prst="rect">
            <a:avLst/>
          </a:prstGeom>
          <a:noFill/>
          <a:ln w="3810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 Generation</a:t>
            </a:r>
          </a:p>
        </p:txBody>
      </p:sp>
      <p:sp>
        <p:nvSpPr>
          <p:cNvPr id="8223" name="Line 23"/>
          <p:cNvSpPr>
            <a:spLocks noChangeShapeType="1"/>
          </p:cNvSpPr>
          <p:nvPr/>
        </p:nvSpPr>
        <p:spPr bwMode="auto">
          <a:xfrm>
            <a:off x="457200" y="1295400"/>
            <a:ext cx="0" cy="47244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Line 24"/>
          <p:cNvSpPr>
            <a:spLocks noChangeShapeType="1"/>
          </p:cNvSpPr>
          <p:nvPr/>
        </p:nvSpPr>
        <p:spPr bwMode="auto">
          <a:xfrm>
            <a:off x="1447800" y="1524000"/>
            <a:ext cx="0" cy="47244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74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AACF907-C1A0-420E-B243-729FB7F743E9}" type="datetime1">
              <a:rPr lang="en-US" smtClean="0"/>
              <a:t>2/12/2013</a:t>
            </a:fld>
            <a:endParaRPr lang="en-US"/>
          </a:p>
        </p:txBody>
      </p:sp>
      <p:sp>
        <p:nvSpPr>
          <p:cNvPr id="143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4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7416FC-A978-4F52-A821-26455C6AC9D2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4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Time</a:t>
            </a:r>
          </a:p>
        </p:txBody>
      </p:sp>
      <p:sp>
        <p:nvSpPr>
          <p:cNvPr id="143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1676400"/>
          </a:xfrm>
        </p:spPr>
        <p:txBody>
          <a:bodyPr/>
          <a:lstStyle/>
          <a:p>
            <a:pPr eaLnBrk="1" hangingPunct="1"/>
            <a:r>
              <a:rPr lang="en-US" smtClean="0"/>
              <a:t>Discourse and Dialog : Overview of Chapters 21 and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49A0189-49AF-4EC1-AACE-EB66EA49A15A}" type="datetime1">
              <a:rPr lang="en-US" smtClean="0"/>
              <a:t>2/12/2013</a:t>
            </a:fld>
            <a:endParaRPr lang="en-US"/>
          </a:p>
        </p:txBody>
      </p:sp>
      <p:sp>
        <p:nvSpPr>
          <p:cNvPr id="1537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4D58B6-95D5-4B84-9CF3-96E2F71F6B6D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WordSim: Thesaurus Methods(Extended Lesk)</a:t>
            </a:r>
          </a:p>
        </p:txBody>
      </p:sp>
      <p:sp>
        <p:nvSpPr>
          <p:cNvPr id="15379" name="Rectangle 5"/>
          <p:cNvSpPr>
            <a:spLocks noChangeArrowheads="1"/>
          </p:cNvSpPr>
          <p:nvPr/>
        </p:nvSpPr>
        <p:spPr bwMode="auto">
          <a:xfrm>
            <a:off x="533400" y="1447800"/>
            <a:ext cx="830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Arial Unicode MS" pitchFamily="34" charset="-128"/>
              </a:rPr>
              <a:t>For each n-word phrase that occurs in both glosses, Extended Lesk adds in a score n</a:t>
            </a:r>
            <a:r>
              <a:rPr lang="en-US" sz="3200" b="1" baseline="30000">
                <a:latin typeface="Arial Unicode MS" pitchFamily="34" charset="-128"/>
              </a:rPr>
              <a:t>2</a:t>
            </a:r>
            <a:endParaRPr lang="en-US" sz="3200" b="1">
              <a:latin typeface="Arial Unicode MS" pitchFamily="34" charset="-128"/>
            </a:endParaRPr>
          </a:p>
        </p:txBody>
      </p:sp>
      <p:sp>
        <p:nvSpPr>
          <p:cNvPr id="1538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48B5AD6-625E-410C-B227-2B4068788F3C}" type="datetime1">
              <a:rPr lang="en-US" smtClean="0"/>
              <a:t>2/12/2013</a:t>
            </a:fld>
            <a:endParaRPr lang="en-US"/>
          </a:p>
        </p:txBody>
      </p:sp>
      <p:sp>
        <p:nvSpPr>
          <p:cNvPr id="1639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639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563DC8-AB71-4B77-B950-1C98FF5F4BA2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6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WS: Thesaurus Methods(1)</a:t>
            </a:r>
          </a:p>
        </p:txBody>
      </p:sp>
      <p:sp>
        <p:nvSpPr>
          <p:cNvPr id="16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990600"/>
            <a:ext cx="8305800" cy="990600"/>
          </a:xfrm>
        </p:spPr>
        <p:txBody>
          <a:bodyPr/>
          <a:lstStyle/>
          <a:p>
            <a:pPr eaLnBrk="1" hangingPunct="1"/>
            <a:r>
              <a:rPr lang="en-US" sz="2400" smtClean="0"/>
              <a:t>Path-length based sim on hyper/hypo hierarchies</a:t>
            </a: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905000" y="1600200"/>
          <a:ext cx="5867400" cy="641350"/>
        </p:xfrm>
        <a:graphic>
          <a:graphicData uri="http://schemas.openxmlformats.org/presentationml/2006/ole">
            <p:oleObj spid="_x0000_s16386" name="Equation" r:id="rId4" imgW="2209680" imgH="241200" progId="Equation.3">
              <p:embed/>
            </p:oleObj>
          </a:graphicData>
        </a:graphic>
      </p:graphicFrame>
      <p:sp>
        <p:nvSpPr>
          <p:cNvPr id="16396" name="Rectangle 6"/>
          <p:cNvSpPr>
            <a:spLocks noChangeArrowheads="1"/>
          </p:cNvSpPr>
          <p:nvPr/>
        </p:nvSpPr>
        <p:spPr bwMode="auto">
          <a:xfrm>
            <a:off x="533400" y="2438400"/>
            <a:ext cx="830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>
                <a:latin typeface="Comic Sans MS" pitchFamily="66" charset="0"/>
              </a:rPr>
              <a:t>Information content word similarity (not all edges are equal)</a:t>
            </a:r>
          </a:p>
        </p:txBody>
      </p:sp>
      <p:graphicFrame>
        <p:nvGraphicFramePr>
          <p:cNvPr id="16387" name="Object 7"/>
          <p:cNvGraphicFramePr>
            <a:graphicFrameLocks noChangeAspect="1"/>
          </p:cNvGraphicFramePr>
          <p:nvPr/>
        </p:nvGraphicFramePr>
        <p:xfrm>
          <a:off x="304800" y="3352800"/>
          <a:ext cx="3311525" cy="1249363"/>
        </p:xfrm>
        <a:graphic>
          <a:graphicData uri="http://schemas.openxmlformats.org/presentationml/2006/ole">
            <p:oleObj spid="_x0000_s16387" name="Equation" r:id="rId5" imgW="1447560" imgH="545760" progId="Equation.3">
              <p:embed/>
            </p:oleObj>
          </a:graphicData>
        </a:graphic>
      </p:graphicFrame>
      <p:graphicFrame>
        <p:nvGraphicFramePr>
          <p:cNvPr id="16388" name="Object 8"/>
          <p:cNvGraphicFramePr>
            <a:graphicFrameLocks noChangeAspect="1"/>
          </p:cNvGraphicFramePr>
          <p:nvPr/>
        </p:nvGraphicFramePr>
        <p:xfrm>
          <a:off x="3886200" y="3505200"/>
          <a:ext cx="2584450" cy="465138"/>
        </p:xfrm>
        <a:graphic>
          <a:graphicData uri="http://schemas.openxmlformats.org/presentationml/2006/ole">
            <p:oleObj spid="_x0000_s16388" name="Equation" r:id="rId6" imgW="1130040" imgH="203040" progId="Equation.3">
              <p:embed/>
            </p:oleObj>
          </a:graphicData>
        </a:graphic>
      </p:graphicFrame>
      <p:graphicFrame>
        <p:nvGraphicFramePr>
          <p:cNvPr id="16389" name="Object 9"/>
          <p:cNvGraphicFramePr>
            <a:graphicFrameLocks noChangeAspect="1"/>
          </p:cNvGraphicFramePr>
          <p:nvPr/>
        </p:nvGraphicFramePr>
        <p:xfrm>
          <a:off x="6934200" y="3505200"/>
          <a:ext cx="1684338" cy="493713"/>
        </p:xfrm>
        <a:graphic>
          <a:graphicData uri="http://schemas.openxmlformats.org/presentationml/2006/ole">
            <p:oleObj spid="_x0000_s16389" name="Equation" r:id="rId7" imgW="736560" imgH="215640" progId="Equation.3">
              <p:embed/>
            </p:oleObj>
          </a:graphicData>
        </a:graphic>
      </p:graphicFrame>
      <p:sp>
        <p:nvSpPr>
          <p:cNvPr id="16397" name="Text Box 10"/>
          <p:cNvSpPr txBox="1">
            <a:spLocks noChangeArrowheads="1"/>
          </p:cNvSpPr>
          <p:nvPr/>
        </p:nvSpPr>
        <p:spPr bwMode="auto">
          <a:xfrm>
            <a:off x="381000" y="3429000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probability</a:t>
            </a:r>
          </a:p>
        </p:txBody>
      </p:sp>
      <p:sp>
        <p:nvSpPr>
          <p:cNvPr id="16398" name="Text Box 11"/>
          <p:cNvSpPr txBox="1">
            <a:spLocks noChangeArrowheads="1"/>
          </p:cNvSpPr>
          <p:nvPr/>
        </p:nvSpPr>
        <p:spPr bwMode="auto">
          <a:xfrm>
            <a:off x="4267200" y="3886200"/>
            <a:ext cx="1333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Information </a:t>
            </a:r>
          </a:p>
        </p:txBody>
      </p:sp>
      <p:sp>
        <p:nvSpPr>
          <p:cNvPr id="16399" name="Text Box 12"/>
          <p:cNvSpPr txBox="1">
            <a:spLocks noChangeArrowheads="1"/>
          </p:cNvSpPr>
          <p:nvPr/>
        </p:nvSpPr>
        <p:spPr bwMode="auto">
          <a:xfrm>
            <a:off x="6407150" y="4038600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Lowest Common Subsumer</a:t>
            </a:r>
          </a:p>
        </p:txBody>
      </p:sp>
      <p:graphicFrame>
        <p:nvGraphicFramePr>
          <p:cNvPr id="16390" name="Object 13"/>
          <p:cNvGraphicFramePr>
            <a:graphicFrameLocks noChangeAspect="1"/>
          </p:cNvGraphicFramePr>
          <p:nvPr/>
        </p:nvGraphicFramePr>
        <p:xfrm>
          <a:off x="1752600" y="5151438"/>
          <a:ext cx="6172200" cy="615950"/>
        </p:xfrm>
        <a:graphic>
          <a:graphicData uri="http://schemas.openxmlformats.org/presentationml/2006/ole">
            <p:oleObj spid="_x0000_s16390" name="Equation" r:id="rId8" imgW="2286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19721D1-C130-4979-9CF4-72E534A08B7E}" type="datetime1">
              <a:rPr lang="en-US" smtClean="0"/>
              <a:t>2/12/2013</a:t>
            </a:fld>
            <a:endParaRPr lang="en-US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AD8564-BBEA-4E8A-AC89-CA8C514C18F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Supervised ML Approaches to WSD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971800" y="1981200"/>
            <a:ext cx="4572000" cy="1676400"/>
            <a:chOff x="1824" y="1248"/>
            <a:chExt cx="2880" cy="1056"/>
          </a:xfrm>
        </p:grpSpPr>
        <p:sp>
          <p:nvSpPr>
            <p:cNvPr id="21525" name="Line 6"/>
            <p:cNvSpPr>
              <a:spLocks noChangeShapeType="1"/>
            </p:cNvSpPr>
            <p:nvPr/>
          </p:nvSpPr>
          <p:spPr bwMode="auto">
            <a:xfrm>
              <a:off x="1824" y="1392"/>
              <a:ext cx="912" cy="2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6" name="Oval 8"/>
            <p:cNvSpPr>
              <a:spLocks noChangeArrowheads="1"/>
            </p:cNvSpPr>
            <p:nvPr/>
          </p:nvSpPr>
          <p:spPr bwMode="auto">
            <a:xfrm>
              <a:off x="2736" y="1248"/>
              <a:ext cx="1872" cy="1056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7" name="Rectangle 9"/>
            <p:cNvSpPr>
              <a:spLocks noChangeArrowheads="1"/>
            </p:cNvSpPr>
            <p:nvPr/>
          </p:nvSpPr>
          <p:spPr bwMode="auto">
            <a:xfrm>
              <a:off x="2688" y="1440"/>
              <a:ext cx="201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Machine</a:t>
              </a:r>
            </a:p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Learning</a:t>
              </a:r>
              <a:endParaRPr lang="en-US" sz="3200" b="1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4038600" y="3657600"/>
            <a:ext cx="3200400" cy="2362200"/>
            <a:chOff x="2544" y="2304"/>
            <a:chExt cx="2016" cy="1488"/>
          </a:xfrm>
        </p:grpSpPr>
        <p:sp>
          <p:nvSpPr>
            <p:cNvPr id="21522" name="Line 12"/>
            <p:cNvSpPr>
              <a:spLocks noChangeShapeType="1"/>
            </p:cNvSpPr>
            <p:nvPr/>
          </p:nvSpPr>
          <p:spPr bwMode="auto">
            <a:xfrm>
              <a:off x="3600" y="2304"/>
              <a:ext cx="0" cy="76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3" name="Oval 13"/>
            <p:cNvSpPr>
              <a:spLocks noChangeArrowheads="1"/>
            </p:cNvSpPr>
            <p:nvPr/>
          </p:nvSpPr>
          <p:spPr bwMode="auto">
            <a:xfrm>
              <a:off x="2592" y="3072"/>
              <a:ext cx="1872" cy="720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" name="Rectangle 14"/>
            <p:cNvSpPr>
              <a:spLocks noChangeArrowheads="1"/>
            </p:cNvSpPr>
            <p:nvPr/>
          </p:nvSpPr>
          <p:spPr bwMode="auto">
            <a:xfrm>
              <a:off x="2544" y="3216"/>
              <a:ext cx="201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Classifier</a:t>
              </a:r>
              <a:endParaRPr lang="en-US" sz="3200" b="1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1512" name="Group 23"/>
          <p:cNvGrpSpPr>
            <a:grpSpLocks/>
          </p:cNvGrpSpPr>
          <p:nvPr/>
        </p:nvGrpSpPr>
        <p:grpSpPr bwMode="auto">
          <a:xfrm>
            <a:off x="0" y="1676400"/>
            <a:ext cx="4572000" cy="2482850"/>
            <a:chOff x="0" y="1056"/>
            <a:chExt cx="2736" cy="1564"/>
          </a:xfrm>
        </p:grpSpPr>
        <p:sp>
          <p:nvSpPr>
            <p:cNvPr id="21520" name="Text Box 11"/>
            <p:cNvSpPr txBox="1">
              <a:spLocks noChangeArrowheads="1"/>
            </p:cNvSpPr>
            <p:nvPr/>
          </p:nvSpPr>
          <p:spPr bwMode="auto">
            <a:xfrm>
              <a:off x="576" y="1056"/>
              <a:ext cx="1169" cy="750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>
                  <a:latin typeface="Comic Sans MS" pitchFamily="66" charset="0"/>
                </a:rPr>
                <a:t>Training</a:t>
              </a:r>
            </a:p>
            <a:p>
              <a:r>
                <a:rPr lang="en-US" sz="3600" b="1">
                  <a:latin typeface="Comic Sans MS" pitchFamily="66" charset="0"/>
                </a:rPr>
                <a:t>Data</a:t>
              </a:r>
            </a:p>
          </p:txBody>
        </p:sp>
        <p:sp>
          <p:nvSpPr>
            <p:cNvPr id="21521" name="Text Box 15"/>
            <p:cNvSpPr txBox="1">
              <a:spLocks noChangeArrowheads="1"/>
            </p:cNvSpPr>
            <p:nvPr/>
          </p:nvSpPr>
          <p:spPr bwMode="auto">
            <a:xfrm>
              <a:off x="0" y="1872"/>
              <a:ext cx="2736" cy="748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Arial Unicode MS" pitchFamily="34" charset="-128"/>
                </a:rPr>
                <a:t>((word + context</a:t>
              </a:r>
              <a:r>
                <a:rPr lang="en-US" sz="2400" b="1" baseline="-25000">
                  <a:latin typeface="Arial Unicode MS" pitchFamily="34" charset="-128"/>
                  <a:sym typeface="Symbol" pitchFamily="18" charset="2"/>
                </a:rPr>
                <a:t>1</a:t>
              </a:r>
              <a:r>
                <a:rPr lang="en-US" sz="2400" b="1">
                  <a:latin typeface="Arial Unicode MS" pitchFamily="34" charset="-128"/>
                </a:rPr>
                <a:t>) </a:t>
              </a:r>
              <a:r>
                <a:rPr lang="en-US" sz="2400" b="1">
                  <a:latin typeface="Arial Unicode MS" pitchFamily="34" charset="-128"/>
                  <a:sym typeface="Symbol" pitchFamily="18" charset="2"/>
                </a:rPr>
                <a:t> sense</a:t>
              </a:r>
              <a:r>
                <a:rPr lang="en-US" sz="2400" b="1" baseline="-25000">
                  <a:latin typeface="Arial Unicode MS" pitchFamily="34" charset="-128"/>
                  <a:sym typeface="Symbol" pitchFamily="18" charset="2"/>
                </a:rPr>
                <a:t>1</a:t>
              </a:r>
              <a:r>
                <a:rPr lang="en-US" sz="2400" b="1">
                  <a:latin typeface="Arial Unicode MS" pitchFamily="34" charset="-128"/>
                  <a:sym typeface="Symbol" pitchFamily="18" charset="2"/>
                </a:rPr>
                <a:t>)</a:t>
              </a:r>
            </a:p>
            <a:p>
              <a:r>
                <a:rPr lang="en-US" sz="2400" b="1">
                  <a:latin typeface="Arial Unicode MS" pitchFamily="34" charset="-128"/>
                  <a:sym typeface="Symbol" pitchFamily="18" charset="2"/>
                </a:rPr>
                <a:t>……</a:t>
              </a:r>
            </a:p>
            <a:p>
              <a:r>
                <a:rPr lang="en-US" sz="2400" b="1">
                  <a:latin typeface="Arial Unicode MS" pitchFamily="34" charset="-128"/>
                </a:rPr>
                <a:t>((word + context</a:t>
              </a:r>
              <a:r>
                <a:rPr lang="en-US" sz="2400" b="1" baseline="-25000">
                  <a:latin typeface="Arial Unicode MS" pitchFamily="34" charset="-128"/>
                  <a:sym typeface="Symbol" pitchFamily="18" charset="2"/>
                </a:rPr>
                <a:t>n</a:t>
              </a:r>
              <a:r>
                <a:rPr lang="en-US" sz="2400" b="1">
                  <a:latin typeface="Arial Unicode MS" pitchFamily="34" charset="-128"/>
                </a:rPr>
                <a:t>) </a:t>
              </a:r>
              <a:r>
                <a:rPr lang="en-US" sz="2400" b="1">
                  <a:latin typeface="Arial Unicode MS" pitchFamily="34" charset="-128"/>
                  <a:sym typeface="Symbol" pitchFamily="18" charset="2"/>
                </a:rPr>
                <a:t> sense</a:t>
              </a:r>
              <a:r>
                <a:rPr lang="en-US" sz="2400" b="1" baseline="-25000">
                  <a:latin typeface="Arial Unicode MS" pitchFamily="34" charset="-128"/>
                  <a:sym typeface="Symbol" pitchFamily="18" charset="2"/>
                </a:rPr>
                <a:t>n</a:t>
              </a:r>
              <a:r>
                <a:rPr lang="en-US" sz="2400" b="1">
                  <a:latin typeface="Arial Unicode MS" pitchFamily="34" charset="-128"/>
                  <a:sym typeface="Symbol" pitchFamily="18" charset="2"/>
                </a:rPr>
                <a:t>)</a:t>
              </a:r>
              <a:endParaRPr lang="en-US" sz="2400" b="1" baseline="-25000">
                <a:latin typeface="Arial Unicode MS" pitchFamily="34" charset="-128"/>
                <a:sym typeface="Symbol" pitchFamily="18" charset="2"/>
              </a:endParaRP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7086600" y="5257800"/>
            <a:ext cx="1684338" cy="457200"/>
            <a:chOff x="4464" y="3312"/>
            <a:chExt cx="1061" cy="288"/>
          </a:xfrm>
        </p:grpSpPr>
        <p:sp>
          <p:nvSpPr>
            <p:cNvPr id="21518" name="Text Box 17"/>
            <p:cNvSpPr txBox="1">
              <a:spLocks noChangeArrowheads="1"/>
            </p:cNvSpPr>
            <p:nvPr/>
          </p:nvSpPr>
          <p:spPr bwMode="auto">
            <a:xfrm>
              <a:off x="4896" y="3312"/>
              <a:ext cx="629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 Unicode MS" pitchFamily="34" charset="-128"/>
                  <a:sym typeface="Symbol" pitchFamily="18" charset="2"/>
                </a:rPr>
                <a:t>sense</a:t>
              </a:r>
              <a:endParaRPr lang="en-US" sz="2400" b="1" baseline="-25000">
                <a:latin typeface="Arial Unicode MS" pitchFamily="34" charset="-128"/>
                <a:sym typeface="Symbol" pitchFamily="18" charset="2"/>
              </a:endParaRPr>
            </a:p>
          </p:txBody>
        </p:sp>
        <p:sp>
          <p:nvSpPr>
            <p:cNvPr id="21519" name="Line 19"/>
            <p:cNvSpPr>
              <a:spLocks noChangeShapeType="1"/>
            </p:cNvSpPr>
            <p:nvPr/>
          </p:nvSpPr>
          <p:spPr bwMode="auto">
            <a:xfrm>
              <a:off x="4464" y="3456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381000" y="4572000"/>
            <a:ext cx="8610600" cy="1600200"/>
            <a:chOff x="240" y="2880"/>
            <a:chExt cx="5424" cy="1008"/>
          </a:xfrm>
        </p:grpSpPr>
        <p:sp>
          <p:nvSpPr>
            <p:cNvPr id="21515" name="Text Box 16"/>
            <p:cNvSpPr txBox="1">
              <a:spLocks noChangeArrowheads="1"/>
            </p:cNvSpPr>
            <p:nvPr/>
          </p:nvSpPr>
          <p:spPr bwMode="auto">
            <a:xfrm>
              <a:off x="384" y="3312"/>
              <a:ext cx="1498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Arial Unicode MS" pitchFamily="34" charset="-128"/>
                </a:rPr>
                <a:t>(word + context)</a:t>
              </a:r>
              <a:endParaRPr lang="en-US" sz="2400" b="1">
                <a:latin typeface="Arial Unicode MS" pitchFamily="34" charset="-128"/>
                <a:sym typeface="Symbol" pitchFamily="18" charset="2"/>
              </a:endParaRPr>
            </a:p>
          </p:txBody>
        </p:sp>
        <p:sp>
          <p:nvSpPr>
            <p:cNvPr id="21516" name="Line 18"/>
            <p:cNvSpPr>
              <a:spLocks noChangeShapeType="1"/>
            </p:cNvSpPr>
            <p:nvPr/>
          </p:nvSpPr>
          <p:spPr bwMode="auto">
            <a:xfrm>
              <a:off x="1872" y="3456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Rectangle 21"/>
            <p:cNvSpPr>
              <a:spLocks noChangeArrowheads="1"/>
            </p:cNvSpPr>
            <p:nvPr/>
          </p:nvSpPr>
          <p:spPr bwMode="auto">
            <a:xfrm>
              <a:off x="240" y="2880"/>
              <a:ext cx="5424" cy="1008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96A4A43-18AB-4AF6-800C-A421EC534C9E}" type="datetime1">
              <a:rPr lang="en-US" smtClean="0"/>
              <a:t>2/13/2013</a:t>
            </a:fld>
            <a:endParaRPr lang="en-US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ECC51A-B165-46C4-870F-54F5F0E88EB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Training Data Example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8915400" cy="83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..after the soup she had </a:t>
            </a:r>
            <a:r>
              <a:rPr lang="en-US" smtClean="0">
                <a:solidFill>
                  <a:schemeClr val="accent2"/>
                </a:solidFill>
              </a:rPr>
              <a:t>bass</a:t>
            </a:r>
            <a:r>
              <a:rPr lang="en-US" smtClean="0"/>
              <a:t> with a big salad…</a:t>
            </a: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2133600" y="1295400"/>
            <a:ext cx="50292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Arial Unicode MS" pitchFamily="34" charset="-128"/>
              </a:rPr>
              <a:t>((word + context) </a:t>
            </a:r>
            <a:r>
              <a:rPr lang="en-US" sz="2800" b="1">
                <a:latin typeface="Arial Unicode MS" pitchFamily="34" charset="-128"/>
                <a:sym typeface="Symbol" pitchFamily="18" charset="2"/>
              </a:rPr>
              <a:t> sense)</a:t>
            </a:r>
            <a:r>
              <a:rPr lang="en-US" sz="2800" b="1" baseline="-25000">
                <a:latin typeface="Arial Unicode MS" pitchFamily="34" charset="-128"/>
                <a:sym typeface="Symbol" pitchFamily="18" charset="2"/>
              </a:rPr>
              <a:t>i</a:t>
            </a:r>
            <a:endParaRPr lang="en-US" sz="2800" b="1">
              <a:latin typeface="Arial Unicode MS" pitchFamily="34" charset="-128"/>
              <a:sym typeface="Symbol" pitchFamily="18" charset="2"/>
            </a:endParaRPr>
          </a:p>
          <a:p>
            <a:endParaRPr lang="en-US" sz="2800" b="1" baseline="-25000">
              <a:latin typeface="Arial Unicode MS" pitchFamily="34" charset="-128"/>
              <a:sym typeface="Symbol" pitchFamily="18" charset="2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276600" y="2133600"/>
            <a:ext cx="4267200" cy="1447800"/>
            <a:chOff x="2064" y="1344"/>
            <a:chExt cx="2688" cy="912"/>
          </a:xfrm>
        </p:grpSpPr>
        <p:sp>
          <p:nvSpPr>
            <p:cNvPr id="22540" name="Rectangle 8"/>
            <p:cNvSpPr>
              <a:spLocks noChangeArrowheads="1"/>
            </p:cNvSpPr>
            <p:nvPr/>
          </p:nvSpPr>
          <p:spPr bwMode="auto">
            <a:xfrm>
              <a:off x="2064" y="1344"/>
              <a:ext cx="2688" cy="432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Rectangle 10"/>
            <p:cNvSpPr>
              <a:spLocks noChangeArrowheads="1"/>
            </p:cNvSpPr>
            <p:nvPr/>
          </p:nvSpPr>
          <p:spPr bwMode="auto">
            <a:xfrm>
              <a:off x="3024" y="1872"/>
              <a:ext cx="86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r">
                <a:spcBef>
                  <a:spcPct val="20000"/>
                </a:spcBef>
              </a:pPr>
              <a:r>
                <a:rPr lang="en-US" sz="2800" i="1">
                  <a:solidFill>
                    <a:schemeClr val="accent2"/>
                  </a:solidFill>
                  <a:latin typeface="Arial Unicode MS" pitchFamily="34" charset="-128"/>
                </a:rPr>
                <a:t>context</a:t>
              </a:r>
            </a:p>
            <a:p>
              <a:pPr marL="342900" indent="-342900" algn="r"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chemeClr val="accent2"/>
                </a:solidFill>
                <a:latin typeface="Arial Unicode MS" pitchFamily="34" charset="-128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62000" y="3200400"/>
            <a:ext cx="8001000" cy="2057400"/>
            <a:chOff x="480" y="2016"/>
            <a:chExt cx="5040" cy="1296"/>
          </a:xfrm>
        </p:grpSpPr>
        <p:sp>
          <p:nvSpPr>
            <p:cNvPr id="22538" name="Rectangle 4"/>
            <p:cNvSpPr>
              <a:spLocks noChangeArrowheads="1"/>
            </p:cNvSpPr>
            <p:nvPr/>
          </p:nvSpPr>
          <p:spPr bwMode="auto">
            <a:xfrm>
              <a:off x="624" y="2400"/>
              <a:ext cx="4896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800" b="1">
                  <a:latin typeface="Comic Sans MS" pitchFamily="66" charset="0"/>
                </a:rPr>
                <a:t>Examples, </a:t>
              </a:r>
            </a:p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2800" b="1">
                  <a:latin typeface="Comic Sans MS" pitchFamily="66" charset="0"/>
                </a:rPr>
                <a:t>One of 8 possible senses for “bass” in WordNet</a:t>
              </a:r>
            </a:p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2800" b="1">
                  <a:latin typeface="Comic Sans MS" pitchFamily="66" charset="0"/>
                </a:rPr>
                <a:t>One of the 2 key distinct senses for “bass” in WordNet</a:t>
              </a:r>
            </a:p>
            <a:p>
              <a:pPr marL="342900" indent="-342900">
                <a:spcBef>
                  <a:spcPct val="20000"/>
                </a:spcBef>
                <a:buFontTx/>
                <a:buChar char="•"/>
              </a:pPr>
              <a:endParaRPr lang="en-US" sz="2800" b="1">
                <a:latin typeface="Comic Sans MS" pitchFamily="66" charset="0"/>
              </a:endParaRPr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480" y="2016"/>
              <a:ext cx="86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r">
                <a:spcBef>
                  <a:spcPct val="20000"/>
                </a:spcBef>
              </a:pPr>
              <a:r>
                <a:rPr lang="en-US" sz="2800" i="1">
                  <a:solidFill>
                    <a:schemeClr val="accent2"/>
                  </a:solidFill>
                  <a:latin typeface="Arial Unicode MS" pitchFamily="34" charset="-128"/>
                </a:rPr>
                <a:t>sense</a:t>
              </a:r>
            </a:p>
            <a:p>
              <a:pPr marL="342900" indent="-342900" algn="r">
                <a:spcBef>
                  <a:spcPct val="20000"/>
                </a:spcBef>
                <a:buFontTx/>
                <a:buChar char="•"/>
              </a:pPr>
              <a:endParaRPr lang="en-US" sz="2800" i="1">
                <a:solidFill>
                  <a:schemeClr val="accent2"/>
                </a:solidFill>
                <a:latin typeface="Arial Unicode MS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2AA6CA7-9B16-4A72-8402-F5D5CEC4D4FC}" type="datetime1">
              <a:rPr lang="en-US" smtClean="0"/>
              <a:t>2/13/2013</a:t>
            </a:fld>
            <a:endParaRPr lang="en-US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B4E3D8-F4EE-4FBB-8E4F-ACB108F8CC2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WordNet Bass: </a:t>
            </a:r>
            <a:r>
              <a:rPr lang="en-US" smtClean="0">
                <a:solidFill>
                  <a:schemeClr val="tx1"/>
                </a:solidFill>
              </a:rPr>
              <a:t>music vs.</a:t>
            </a:r>
            <a:r>
              <a:rPr lang="en-US" smtClean="0"/>
              <a:t> fish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49530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The noun ``bass'' has 8 senses in WordNet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b="0" smtClean="0"/>
              <a:t>bass - (the lowest part of the musical range)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b="0" smtClean="0"/>
              <a:t>bass, bass part - (the lowest part in polyphonic  music)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b="0" smtClean="0"/>
              <a:t>bass, basso - (an adult male singer with …)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b="0" smtClean="0">
                <a:solidFill>
                  <a:schemeClr val="accent2"/>
                </a:solidFill>
              </a:rPr>
              <a:t>sea bass, bass</a:t>
            </a:r>
            <a:r>
              <a:rPr lang="en-US" sz="2400" b="0" smtClean="0"/>
              <a:t> - (flesh of lean-fleshed saltwater fish of the family Serranidae)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b="0" smtClean="0">
                <a:solidFill>
                  <a:schemeClr val="accent2"/>
                </a:solidFill>
              </a:rPr>
              <a:t>freshwater bass, bass</a:t>
            </a:r>
            <a:r>
              <a:rPr lang="en-US" sz="2400" b="0" smtClean="0"/>
              <a:t> - (any of various North American lean-fleshed ………)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b="0" smtClean="0"/>
              <a:t>bass, bass voice, basso - (the lowest adult male singing voice)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b="0" smtClean="0"/>
              <a:t>bass - (the member with the lowest range of a family of musical instruments)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b="0" smtClean="0">
                <a:solidFill>
                  <a:schemeClr val="accent2"/>
                </a:solidFill>
              </a:rPr>
              <a:t>bass</a:t>
            </a:r>
            <a:r>
              <a:rPr lang="en-US" sz="2400" b="0" smtClean="0"/>
              <a:t> -(nontechnical name for any of numerous edible  marine and freshwater spiny-finned fishes)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n-US" sz="24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73C9D8F-CE3B-49A8-9587-9408EBBD2F30}" type="datetime1">
              <a:rPr lang="en-US" smtClean="0"/>
              <a:t>2/13/2013</a:t>
            </a:fld>
            <a:endParaRPr lang="en-US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C3CA5C-DF9D-42EC-9CBF-528AC55BC48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Representations for Context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8915400" cy="1752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GOAL:</a:t>
            </a:r>
            <a:r>
              <a:rPr lang="en-US" smtClean="0"/>
              <a:t> Informative characterization of the window of text surrounding the target word</a:t>
            </a:r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685800" y="3124200"/>
            <a:ext cx="457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CA" sz="2800" b="1">
              <a:latin typeface="Comic Sans MS" pitchFamily="66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3124200"/>
            <a:ext cx="9144000" cy="1447800"/>
            <a:chOff x="0" y="960"/>
            <a:chExt cx="5760" cy="912"/>
          </a:xfrm>
        </p:grpSpPr>
        <p:sp>
          <p:nvSpPr>
            <p:cNvPr id="24586" name="Rectangle 4"/>
            <p:cNvSpPr>
              <a:spLocks noChangeArrowheads="1"/>
            </p:cNvSpPr>
            <p:nvPr/>
          </p:nvSpPr>
          <p:spPr bwMode="auto">
            <a:xfrm>
              <a:off x="0" y="960"/>
              <a:ext cx="576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r>
                <a:rPr lang="en-US" sz="2800" b="1" dirty="0" smtClean="0">
                  <a:solidFill>
                    <a:schemeClr val="accent2"/>
                  </a:solidFill>
                  <a:latin typeface="Comic Sans MS" pitchFamily="66" charset="0"/>
                </a:rPr>
                <a:t>We will focus on </a:t>
              </a:r>
              <a:r>
                <a:rPr lang="en-US" sz="2800" b="1" dirty="0" smtClean="0">
                  <a:latin typeface="Comic Sans MS" pitchFamily="66" charset="0"/>
                </a:rPr>
                <a:t>simple representations </a:t>
              </a:r>
              <a:r>
                <a:rPr lang="en-US" sz="2800" b="1" dirty="0">
                  <a:latin typeface="Comic Sans MS" pitchFamily="66" charset="0"/>
                </a:rPr>
                <a:t>for the training data:</a:t>
              </a:r>
            </a:p>
          </p:txBody>
        </p:sp>
        <p:sp>
          <p:nvSpPr>
            <p:cNvPr id="24587" name="Rectangle 7"/>
            <p:cNvSpPr>
              <a:spLocks noChangeArrowheads="1"/>
            </p:cNvSpPr>
            <p:nvPr/>
          </p:nvSpPr>
          <p:spPr bwMode="auto">
            <a:xfrm>
              <a:off x="1200" y="1536"/>
              <a:ext cx="355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 b="1">
                  <a:latin typeface="Comic Sans MS" pitchFamily="66" charset="0"/>
                </a:rPr>
                <a:t>vectors of feature/value pairs</a:t>
              </a:r>
            </a:p>
          </p:txBody>
        </p:sp>
      </p:grpSp>
      <p:sp>
        <p:nvSpPr>
          <p:cNvPr id="602120" name="Rectangle 8"/>
          <p:cNvSpPr>
            <a:spLocks noChangeArrowheads="1"/>
          </p:cNvSpPr>
          <p:nvPr/>
        </p:nvSpPr>
        <p:spPr bwMode="auto">
          <a:xfrm>
            <a:off x="0" y="487680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TASK:</a:t>
            </a:r>
            <a:r>
              <a:rPr lang="en-US" sz="2800" b="1">
                <a:latin typeface="Comic Sans MS" pitchFamily="66" charset="0"/>
              </a:rPr>
              <a:t> Select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relevant linguistic information</a:t>
            </a:r>
            <a:r>
              <a:rPr lang="en-US" sz="2800" b="1">
                <a:latin typeface="Comic Sans MS" pitchFamily="66" charset="0"/>
              </a:rPr>
              <a:t>, encode them as a feature vector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212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93458F9-82B2-4ED9-9337-42C1A64BB51E}" type="datetime1">
              <a:rPr lang="en-US" smtClean="0"/>
              <a:t>2/13/2013</a:t>
            </a:fld>
            <a:endParaRPr lang="en-US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B40F29-D16C-463E-8C4A-0C3501CB80A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295400"/>
          </a:xfrm>
        </p:spPr>
        <p:txBody>
          <a:bodyPr/>
          <a:lstStyle/>
          <a:p>
            <a:pPr eaLnBrk="1" hangingPunct="1"/>
            <a:r>
              <a:rPr lang="en-US" sz="3600" smtClean="0"/>
              <a:t>Relevant Linguistic Information(1)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453438" cy="14478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accent2"/>
                </a:solidFill>
              </a:rPr>
              <a:t>Collocational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dirty="0" smtClean="0"/>
              <a:t>info about the words that appear in specific positions to the right and left of the target word</a:t>
            </a:r>
            <a:endParaRPr lang="en-US" dirty="0" smtClean="0">
              <a:solidFill>
                <a:srgbClr val="008000"/>
              </a:solidFill>
            </a:endParaRPr>
          </a:p>
        </p:txBody>
      </p:sp>
      <p:sp>
        <p:nvSpPr>
          <p:cNvPr id="604165" name="Rectangle 5"/>
          <p:cNvSpPr>
            <a:spLocks noChangeArrowheads="1"/>
          </p:cNvSpPr>
          <p:nvPr/>
        </p:nvSpPr>
        <p:spPr bwMode="auto">
          <a:xfrm>
            <a:off x="228600" y="42672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Example text (WSJ)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>
                <a:latin typeface="Comic Sans MS" pitchFamily="66" charset="0"/>
              </a:rPr>
              <a:t>An electric guitar and </a:t>
            </a: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bass</a:t>
            </a:r>
            <a:r>
              <a:rPr lang="en-US" sz="2400" b="1">
                <a:latin typeface="Comic Sans MS" pitchFamily="66" charset="0"/>
              </a:rPr>
              <a:t> player stand off to one side not really part of the scene, …</a:t>
            </a:r>
          </a:p>
        </p:txBody>
      </p:sp>
      <p:sp>
        <p:nvSpPr>
          <p:cNvPr id="604166" name="Rectangle 6"/>
          <p:cNvSpPr>
            <a:spLocks noChangeArrowheads="1"/>
          </p:cNvSpPr>
          <p:nvPr/>
        </p:nvSpPr>
        <p:spPr bwMode="auto">
          <a:xfrm>
            <a:off x="5029200" y="3886200"/>
            <a:ext cx="3810000" cy="838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Assume a window of +/- 2 from the target</a:t>
            </a:r>
          </a:p>
          <a:p>
            <a:pPr marL="742950" lvl="1" indent="-285750">
              <a:spcBef>
                <a:spcPct val="20000"/>
              </a:spcBef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604167" name="Rectangle 7"/>
          <p:cNvSpPr>
            <a:spLocks noChangeArrowheads="1"/>
          </p:cNvSpPr>
          <p:nvPr/>
        </p:nvSpPr>
        <p:spPr bwMode="auto">
          <a:xfrm>
            <a:off x="2743200" y="4800600"/>
            <a:ext cx="4419600" cy="4572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68" name="Rectangle 8"/>
          <p:cNvSpPr>
            <a:spLocks noChangeArrowheads="1"/>
          </p:cNvSpPr>
          <p:nvPr/>
        </p:nvSpPr>
        <p:spPr bwMode="auto">
          <a:xfrm>
            <a:off x="619125" y="5638800"/>
            <a:ext cx="85248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[</a:t>
            </a:r>
            <a:r>
              <a:rPr lang="en-US" sz="2400" b="1">
                <a:latin typeface="Arial Unicode MS" pitchFamily="34" charset="-128"/>
              </a:rPr>
              <a:t>guitar, NN, and, CJC, player, NN, stand, VVB]</a:t>
            </a:r>
          </a:p>
        </p:txBody>
      </p:sp>
      <p:sp>
        <p:nvSpPr>
          <p:cNvPr id="604169" name="Rectangle 9"/>
          <p:cNvSpPr>
            <a:spLocks noChangeArrowheads="1"/>
          </p:cNvSpPr>
          <p:nvPr/>
        </p:nvSpPr>
        <p:spPr bwMode="auto">
          <a:xfrm>
            <a:off x="0" y="2743200"/>
            <a:ext cx="78390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[word in position -n, part-of-speech position -n, …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word in position +n, part-of-speech position +n,]</a:t>
            </a:r>
          </a:p>
        </p:txBody>
      </p:sp>
      <p:sp>
        <p:nvSpPr>
          <p:cNvPr id="604170" name="Rectangle 10"/>
          <p:cNvSpPr>
            <a:spLocks noChangeArrowheads="1"/>
          </p:cNvSpPr>
          <p:nvPr/>
        </p:nvSpPr>
        <p:spPr bwMode="auto">
          <a:xfrm>
            <a:off x="4953000" y="2057400"/>
            <a:ext cx="3200400" cy="838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Typically words and their POS</a:t>
            </a:r>
            <a:endParaRPr lang="en-US" sz="28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65" grpId="0" autoUpdateAnimBg="0"/>
      <p:bldP spid="604166" grpId="0" animBg="1" autoUpdateAnimBg="0"/>
      <p:bldP spid="604167" grpId="0" animBg="1"/>
      <p:bldP spid="604168" grpId="0" autoUpdateAnimBg="0"/>
      <p:bldP spid="604169" grpId="0" autoUpdateAnimBg="0"/>
      <p:bldP spid="604170" grpId="0" animBg="1" autoUpdateAnimBg="0"/>
    </p:bldLst>
  </p:timing>
</p:sld>
</file>

<file path=ppt/theme/theme1.xml><?xml version="1.0" encoding="utf-8"?>
<a:theme xmlns:a="http://schemas.openxmlformats.org/drawingml/2006/main" name="5832 Template">
  <a:themeElements>
    <a:clrScheme name="5832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5832 Templat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832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832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5832 Template</Template>
  <TotalTime>40280</TotalTime>
  <Words>4771</Words>
  <Application>Microsoft Office PowerPoint</Application>
  <PresentationFormat>On-screen Show (4:3)</PresentationFormat>
  <Paragraphs>643</Paragraphs>
  <Slides>44</Slides>
  <Notes>43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5832 Template</vt:lpstr>
      <vt:lpstr>Equation</vt:lpstr>
      <vt:lpstr>CPSC 503 Computational Linguistics</vt:lpstr>
      <vt:lpstr>Today Feb 14</vt:lpstr>
      <vt:lpstr>WSD example:  table + ?? -&gt; [1-6]</vt:lpstr>
      <vt:lpstr>WSD methods</vt:lpstr>
      <vt:lpstr>Supervised ML Approaches to WSD</vt:lpstr>
      <vt:lpstr>Training Data Example</vt:lpstr>
      <vt:lpstr>WordNet Bass: music vs. fish</vt:lpstr>
      <vt:lpstr>Representations for Context</vt:lpstr>
      <vt:lpstr>Relevant Linguistic Information(1)</vt:lpstr>
      <vt:lpstr>Relevant Linguistic Information(2)</vt:lpstr>
      <vt:lpstr>Training Data Examples</vt:lpstr>
      <vt:lpstr>ML for Classifiers</vt:lpstr>
      <vt:lpstr>Naïve Bayes</vt:lpstr>
      <vt:lpstr>Initial Evaluations -&gt; state of the art</vt:lpstr>
      <vt:lpstr>Bootstrapping for WSD</vt:lpstr>
      <vt:lpstr>Bootstrapping: how to pick the seeds</vt:lpstr>
      <vt:lpstr>Unsupervised Methodsfor WSD [Schutze ’98]</vt:lpstr>
      <vt:lpstr>Agglomerative Clustering</vt:lpstr>
      <vt:lpstr>Problems</vt:lpstr>
      <vt:lpstr>WDS: Dictionary and Thesaurus Methods</vt:lpstr>
      <vt:lpstr>Lesk: Example</vt:lpstr>
      <vt:lpstr>Corpus Lesk</vt:lpstr>
      <vt:lpstr>WSD: More Recent Trends SemEval workshops –  Cross Language Evaluation Forum (CLEF)</vt:lpstr>
      <vt:lpstr>State-of-the-art systems and current literature</vt:lpstr>
      <vt:lpstr>Today Feb 14</vt:lpstr>
      <vt:lpstr>Word Similarity/Semantic Distance</vt:lpstr>
      <vt:lpstr>WS: Thesaurus Methods (path-length)</vt:lpstr>
      <vt:lpstr>WS: Thesaurus Methods(info content)</vt:lpstr>
      <vt:lpstr>WS: Thesaurus Methods(info-content)</vt:lpstr>
      <vt:lpstr>Best Performers</vt:lpstr>
      <vt:lpstr>WS: Distributional Methods</vt:lpstr>
      <vt:lpstr>WS Distributional Methods (1)</vt:lpstr>
      <vt:lpstr>WS Distributional Methods (2)</vt:lpstr>
      <vt:lpstr>WS Distributional Methods (3)</vt:lpstr>
      <vt:lpstr>WS Distributional Methods (4)</vt:lpstr>
      <vt:lpstr>Today Feb 14</vt:lpstr>
      <vt:lpstr>Semantic Role Labeling: Example</vt:lpstr>
      <vt:lpstr>Supervised Semantic Role Labeling</vt:lpstr>
      <vt:lpstr>Semantic Role Labeling: Example</vt:lpstr>
      <vt:lpstr>Supervised Semantic Role Labeling (basic) Algorithm</vt:lpstr>
      <vt:lpstr>Knowledge-Formalisms Map (including probabilistic formalisms)</vt:lpstr>
      <vt:lpstr>Next Time</vt:lpstr>
      <vt:lpstr>WordSim: Thesaurus Methods(Extended Lesk)</vt:lpstr>
      <vt:lpstr>WS: Thesaurus Methods(1)</vt:lpstr>
    </vt:vector>
  </TitlesOfParts>
  <Company>UBC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CPSC Computational Linguistics</dc:title>
  <dc:creator>Giuseppe Carenini</dc:creator>
  <cp:lastModifiedBy>carenini</cp:lastModifiedBy>
  <cp:revision>691</cp:revision>
  <dcterms:created xsi:type="dcterms:W3CDTF">2003-01-21T20:11:16Z</dcterms:created>
  <dcterms:modified xsi:type="dcterms:W3CDTF">2013-02-14T16:33:50Z</dcterms:modified>
</cp:coreProperties>
</file>