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93" r:id="rId2"/>
    <p:sldId id="481" r:id="rId3"/>
    <p:sldId id="471" r:id="rId4"/>
    <p:sldId id="472" r:id="rId5"/>
    <p:sldId id="473" r:id="rId6"/>
    <p:sldId id="474" r:id="rId7"/>
    <p:sldId id="475" r:id="rId8"/>
    <p:sldId id="476" r:id="rId9"/>
    <p:sldId id="477" r:id="rId10"/>
    <p:sldId id="478" r:id="rId11"/>
    <p:sldId id="479" r:id="rId12"/>
    <p:sldId id="480" r:id="rId13"/>
    <p:sldId id="294" r:id="rId14"/>
    <p:sldId id="415" r:id="rId15"/>
    <p:sldId id="444" r:id="rId16"/>
    <p:sldId id="416" r:id="rId17"/>
    <p:sldId id="417" r:id="rId18"/>
    <p:sldId id="419" r:id="rId19"/>
    <p:sldId id="420" r:id="rId20"/>
    <p:sldId id="423" r:id="rId21"/>
    <p:sldId id="425" r:id="rId22"/>
    <p:sldId id="426" r:id="rId23"/>
    <p:sldId id="427" r:id="rId24"/>
    <p:sldId id="428" r:id="rId25"/>
    <p:sldId id="429" r:id="rId26"/>
    <p:sldId id="430" r:id="rId27"/>
    <p:sldId id="451" r:id="rId28"/>
    <p:sldId id="470" r:id="rId29"/>
    <p:sldId id="482" r:id="rId30"/>
    <p:sldId id="452" r:id="rId31"/>
    <p:sldId id="453" r:id="rId32"/>
    <p:sldId id="432" r:id="rId33"/>
    <p:sldId id="468" r:id="rId34"/>
    <p:sldId id="434" r:id="rId35"/>
    <p:sldId id="433" r:id="rId36"/>
    <p:sldId id="464" r:id="rId37"/>
    <p:sldId id="465" r:id="rId38"/>
    <p:sldId id="466" r:id="rId39"/>
    <p:sldId id="467" r:id="rId40"/>
    <p:sldId id="457" r:id="rId41"/>
    <p:sldId id="458" r:id="rId42"/>
    <p:sldId id="461" r:id="rId43"/>
    <p:sldId id="462" r:id="rId44"/>
    <p:sldId id="438" r:id="rId45"/>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07" autoAdjust="0"/>
  </p:normalViewPr>
  <p:slideViewPr>
    <p:cSldViewPr>
      <p:cViewPr>
        <p:scale>
          <a:sx n="75" d="100"/>
          <a:sy n="75" d="100"/>
        </p:scale>
        <p:origin x="-102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18"/>
    </p:cViewPr>
  </p:sorterViewPr>
  <p:notesViewPr>
    <p:cSldViewPr>
      <p:cViewPr>
        <p:scale>
          <a:sx n="75" d="100"/>
          <a:sy n="75" d="100"/>
        </p:scale>
        <p:origin x="-1368" y="-7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46F1F45-2F45-4C46-ABF1-187ECC9F423B}"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smtClean="0">
                <a:solidFill>
                  <a:schemeClr val="accent2"/>
                </a:solidFill>
                <a:latin typeface="Comic Sans MS" pitchFamily="66" charset="0"/>
              </a:rPr>
              <a:t>These consist of taking the semantics attached to one daughter and applying </a:t>
            </a:r>
          </a:p>
          <a:p>
            <a:pPr eaLnBrk="1" hangingPunct="1">
              <a:spcBef>
                <a:spcPct val="0"/>
              </a:spcBef>
            </a:pPr>
            <a:r>
              <a:rPr lang="en-US" sz="2800" smtClean="0">
                <a:solidFill>
                  <a:schemeClr val="accent2"/>
                </a:solidFill>
                <a:latin typeface="Comic Sans MS" pitchFamily="66" charset="0"/>
              </a:rPr>
              <a:t>it as a function to the semantics of the other daughters.</a:t>
            </a:r>
            <a:endParaRPr lang="en-US" sz="2800" smtClean="0">
              <a:solidFill>
                <a:srgbClr val="A50021"/>
              </a:solidFill>
              <a:latin typeface="Comic Sans MS" pitchFamily="66" charset="0"/>
            </a:endParaRPr>
          </a:p>
          <a:p>
            <a:pPr eaLnBrk="1" hangingPunct="1"/>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11</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Each node in a tree corresponds to a rule in the grammar</a:t>
            </a:r>
          </a:p>
          <a:p>
            <a:pPr eaLnBrk="1" hangingPunct="1"/>
            <a:r>
              <a:rPr lang="en-US" smtClean="0"/>
              <a:t>Each grammar rule has a semantic rule associated with it that specifies how the semantics </a:t>
            </a:r>
          </a:p>
          <a:p>
            <a:pPr eaLnBrk="1" hangingPunct="1"/>
            <a:r>
              <a:rPr lang="en-US" smtClean="0"/>
              <a:t>of the RHS of that rule can be computed from the semantics of its daughters.</a:t>
            </a:r>
          </a:p>
          <a:p>
            <a:pPr eaLnBrk="1" hangingPunct="1"/>
            <a:endParaRPr lang="en-US" smtClean="0"/>
          </a:p>
          <a:p>
            <a:pPr eaLnBrk="1" hangingPunct="1"/>
            <a:r>
              <a:rPr lang="en-US" smtClean="0"/>
              <a:t>Strong Compositionality :The semantics of the whole is derived </a:t>
            </a:r>
            <a:r>
              <a:rPr lang="en-US" smtClean="0">
                <a:solidFill>
                  <a:srgbClr val="A50021"/>
                </a:solidFill>
              </a:rPr>
              <a:t>solely</a:t>
            </a:r>
            <a:r>
              <a:rPr lang="en-US" smtClean="0"/>
              <a:t> from the semantics of the parts.</a:t>
            </a:r>
          </a:p>
          <a:p>
            <a:pPr eaLnBrk="1" hangingPunct="1"/>
            <a:r>
              <a:rPr lang="en-US" smtClean="0"/>
              <a:t>	(i.e. we ignore what’s going on in other parts of the tree).</a:t>
            </a:r>
          </a:p>
          <a:p>
            <a:pPr eaLnBrk="1" hangingPunct="1"/>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12</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13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What’s a word?</a:t>
            </a:r>
          </a:p>
          <a:p>
            <a:pPr lvl="1" eaLnBrk="1" hangingPunct="1"/>
            <a:r>
              <a:rPr lang="en-US" dirty="0" smtClean="0"/>
              <a:t>Types, tokens, stems, roots, inflected forms, etc... Ugh.</a:t>
            </a:r>
          </a:p>
          <a:p>
            <a:pPr eaLnBrk="1" hangingPunct="1"/>
            <a:r>
              <a:rPr lang="en-US" dirty="0" smtClean="0"/>
              <a:t>So how many entries for the “string”….</a:t>
            </a:r>
          </a:p>
          <a:p>
            <a:pPr eaLnBrk="1" hangingPunct="1"/>
            <a:r>
              <a:rPr lang="en-US" dirty="0" smtClean="0"/>
              <a:t>Lexeme a pairing of a particular form (</a:t>
            </a:r>
            <a:r>
              <a:rPr lang="en-US" dirty="0" err="1" smtClean="0"/>
              <a:t>ortographic</a:t>
            </a:r>
            <a:r>
              <a:rPr lang="en-US" baseline="0" dirty="0" smtClean="0"/>
              <a:t> and phonological) with its meaning</a:t>
            </a:r>
          </a:p>
          <a:p>
            <a:pPr eaLnBrk="1" hangingPunct="1"/>
            <a:r>
              <a:rPr lang="en-US" baseline="0" dirty="0" smtClean="0"/>
              <a:t>For the purposes of lexical semantics (dictionaries and thesauri) we represent a lexeme by a lemma</a:t>
            </a:r>
            <a:endParaRPr lang="en-US" dirty="0" smtClean="0"/>
          </a:p>
          <a:p>
            <a:pPr eaLnBrk="1" hangingPunct="1"/>
            <a:endParaRPr lang="en-US" dirty="0" smtClean="0"/>
          </a:p>
          <a:p>
            <a:pPr eaLnBrk="1" hangingPunct="1"/>
            <a:r>
              <a:rPr lang="en-US" dirty="0" smtClean="0"/>
              <a:t>Lexicon include compound words and non-compositional phrases</a:t>
            </a:r>
          </a:p>
          <a:p>
            <a:pPr eaLnBrk="1" hangingPunct="1"/>
            <a:r>
              <a:rPr lang="en-US" dirty="0" smtClean="0"/>
              <a:t>Where do you usually find this kind of information?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A93EA7-1FC3-466E-A2DB-1B3416B88218}" type="slidenum">
              <a:rPr lang="en-US" smtClean="0"/>
              <a:pPr/>
              <a:t>15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We can use them because some lexemes are grounded in the external word (perception (visual systems), ….)</a:t>
            </a:r>
          </a:p>
          <a:p>
            <a:pPr eaLnBrk="1" hangingPunct="1"/>
            <a:endParaRPr lang="en-US" smtClean="0"/>
          </a:p>
          <a:p>
            <a:pPr eaLnBrk="1" hangingPunct="1"/>
            <a:r>
              <a:rPr lang="en-US" smtClean="0"/>
              <a:t>Red blood</a:t>
            </a:r>
          </a:p>
          <a:p>
            <a:pPr eaLnBrk="1" hangingPunct="1"/>
            <a:endParaRPr lang="en-US" smtClean="0"/>
          </a:p>
          <a:p>
            <a:pPr eaLnBrk="1" hangingPunct="1"/>
            <a:r>
              <a:rPr lang="en-US" smtClean="0"/>
              <a:t>The list of relations presented here is by no means exhaustive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16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smtClean="0"/>
              <a:t>Items taking part in such relation: homonyms</a:t>
            </a:r>
          </a:p>
          <a:p>
            <a:pPr lvl="2" eaLnBrk="1" hangingPunct="1"/>
            <a:r>
              <a:rPr lang="en-US" sz="1600" smtClean="0"/>
              <a:t>Phonological, orthographic or both</a:t>
            </a:r>
          </a:p>
          <a:p>
            <a:pPr eaLnBrk="1" hangingPunct="1"/>
            <a:r>
              <a:rPr lang="en-US" smtClean="0"/>
              <a:t>POS can help but not always</a:t>
            </a:r>
          </a:p>
          <a:p>
            <a:pPr eaLnBrk="1" hangingPunct="1"/>
            <a:r>
              <a:rPr lang="en-US" smtClean="0"/>
              <a:t>Found: past of find / found (a city)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17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problematic part of understanding homonymy isn’t with the forms, it’s the meanings.</a:t>
            </a:r>
          </a:p>
          <a:p>
            <a:pPr lvl="1" eaLnBrk="1" hangingPunct="1"/>
            <a:r>
              <a:rPr lang="en-US" smtClean="0"/>
              <a:t>An intuition with true homonymy is coincidence</a:t>
            </a:r>
          </a:p>
          <a:p>
            <a:pPr lvl="2" eaLnBrk="1" hangingPunct="1"/>
            <a:r>
              <a:rPr lang="en-US" smtClean="0"/>
              <a:t>It’s a coincidence in English that bat and bat mean what they do.</a:t>
            </a:r>
          </a:p>
          <a:p>
            <a:pPr lvl="2" eaLnBrk="1" hangingPunct="1"/>
            <a:r>
              <a:rPr lang="en-US" smtClean="0"/>
              <a:t>Nothing particularly important would happen to anything else in English if we used a different word for the little flying mammal things</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18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meanings associated with it</a:t>
            </a:r>
          </a:p>
          <a:p>
            <a:pPr eaLnBrk="1" hangingPunct="1"/>
            <a:r>
              <a:rPr lang="en-US" smtClean="0"/>
              <a:t>Most non-rare words have multiple meanings</a:t>
            </a:r>
          </a:p>
          <a:p>
            <a:pPr lvl="1" eaLnBrk="1" hangingPunct="1"/>
            <a:r>
              <a:rPr lang="en-US" smtClean="0"/>
              <a:t>The number of meanings is related to its frequency</a:t>
            </a:r>
          </a:p>
          <a:p>
            <a:pPr lvl="1" eaLnBrk="1" hangingPunct="1"/>
            <a:r>
              <a:rPr lang="en-US" smtClean="0"/>
              <a:t>Verbs tend more to polysemy</a:t>
            </a:r>
          </a:p>
          <a:p>
            <a:pPr lvl="1" eaLnBrk="1" hangingPunct="1"/>
            <a:r>
              <a:rPr lang="en-US" smtClean="0"/>
              <a:t>Distinguishing polysemy from homonymy isn’t always easy (or necessary)</a:t>
            </a:r>
          </a:p>
          <a:p>
            <a:pPr lvl="1"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19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What distinct senses does it have?</a:t>
            </a:r>
          </a:p>
          <a:p>
            <a:pPr eaLnBrk="1" hangingPunct="1"/>
            <a:r>
              <a:rPr lang="en-US" dirty="0" smtClean="0"/>
              <a:t>How are these senses related?</a:t>
            </a:r>
          </a:p>
          <a:p>
            <a:pPr eaLnBrk="1" hangingPunct="1"/>
            <a:r>
              <a:rPr lang="en-US" dirty="0" smtClean="0"/>
              <a:t>How can they be reliably distinguished?</a:t>
            </a:r>
          </a:p>
          <a:p>
            <a:pPr eaLnBrk="1" hangingPunct="1"/>
            <a:r>
              <a:rPr lang="en-US" dirty="0" smtClean="0"/>
              <a:t>The answer to these questions can have serious consequences for how well semantic analyzers</a:t>
            </a:r>
          </a:p>
          <a:p>
            <a:pPr eaLnBrk="1" hangingPunct="1"/>
            <a:r>
              <a:rPr lang="en-US" dirty="0" smtClean="0"/>
              <a:t>Search engines, Generators, and Machine translation systems perform their respective tasks.</a:t>
            </a:r>
          </a:p>
          <a:p>
            <a:pPr eaLnBrk="1" hangingPunct="1"/>
            <a:r>
              <a:rPr lang="en-US" dirty="0" err="1" smtClean="0"/>
              <a:t>ZEUGMA:Combine</a:t>
            </a:r>
            <a:r>
              <a:rPr lang="en-US" dirty="0" smtClean="0"/>
              <a:t> two separate uses of a lexeme into a single example using a conjunction…</a:t>
            </a:r>
          </a:p>
          <a:p>
            <a:pPr eaLnBrk="1" hangingPunct="1"/>
            <a:r>
              <a:rPr lang="en-US" dirty="0" smtClean="0"/>
              <a:t>What is the relation among the various senses?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smtClean="0">
                <a:solidFill>
                  <a:schemeClr val="accent2"/>
                </a:solidFill>
              </a:rPr>
              <a:t>Paradigmatic:</a:t>
            </a:r>
            <a:r>
              <a:rPr lang="en-US" sz="3200" smtClean="0"/>
              <a:t> the external relational structure among words</a:t>
            </a:r>
          </a:p>
          <a:p>
            <a:pPr lvl="1" eaLnBrk="1" hangingPunct="1"/>
            <a:r>
              <a:rPr lang="en-US" sz="3600" smtClean="0">
                <a:solidFill>
                  <a:schemeClr val="accent2"/>
                </a:solidFill>
              </a:rPr>
              <a:t>Syntagmatic:</a:t>
            </a:r>
            <a:r>
              <a:rPr lang="en-US" sz="3200" smtClean="0"/>
              <a:t> the internal structure of words that determines how they can be combined with other words</a:t>
            </a:r>
          </a:p>
          <a:p>
            <a:pPr eaLnBrk="1" hangingPunct="1"/>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20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Synonyms clash with polysemous meanings (one sense of big is older)</a:t>
            </a:r>
          </a:p>
          <a:p>
            <a:pPr eaLnBrk="1" hangingPunct="1"/>
            <a:r>
              <a:rPr lang="en-US" smtClean="0"/>
              <a:t>Collocation: big mistake sounds more natural</a:t>
            </a:r>
          </a:p>
          <a:p>
            <a:pPr eaLnBrk="1" hangingPunct="1"/>
            <a:r>
              <a:rPr lang="en-US" smtClean="0"/>
              <a:t>There aren’t any…</a:t>
            </a:r>
          </a:p>
          <a:p>
            <a:pPr eaLnBrk="1" hangingPunct="1"/>
            <a:r>
              <a:rPr lang="en-US" smtClean="0"/>
              <a:t>Maybe not, but people think and act like there are so maybe there are…</a:t>
            </a:r>
          </a:p>
          <a:p>
            <a:pPr eaLnBrk="1" hangingPunct="1"/>
            <a:r>
              <a:rPr lang="en-US" smtClean="0"/>
              <a:t>PURCHASE / BUY</a:t>
            </a:r>
          </a:p>
          <a:p>
            <a:pPr eaLnBrk="1" hangingPunct="1"/>
            <a:r>
              <a:rPr lang="en-US" smtClean="0"/>
              <a:t>One test…</a:t>
            </a:r>
          </a:p>
          <a:p>
            <a:pPr lvl="1" eaLnBrk="1" hangingPunct="1"/>
            <a:r>
              <a:rPr lang="en-US" smtClean="0"/>
              <a:t>Two lexemes are synonyms if they can be successfully substituted for each other in all situations</a:t>
            </a:r>
          </a:p>
          <a:p>
            <a:pPr lvl="1" eaLnBrk="1" hangingPunct="1"/>
            <a:r>
              <a:rPr lang="en-US" smtClean="0"/>
              <a:t>Too strong!</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21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 hyponymy relation can be asserted between two lexemes when the meanings of the lexemes entail a subset relation</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22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23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So bass includes fish-sense instrument-sense musical-range-sense</a:t>
            </a:r>
          </a:p>
          <a:p>
            <a:pPr eaLnBrk="1" hangingPunct="1"/>
            <a:endParaRPr lang="en-US" smtClean="0"/>
          </a:p>
          <a:p>
            <a:pPr eaLnBrk="1" hangingPunct="1"/>
            <a:r>
              <a:rPr lang="en-US" smtClean="0"/>
              <a:t>The </a:t>
            </a:r>
            <a:r>
              <a:rPr lang="en-US" b="1" smtClean="0"/>
              <a:t>noun</a:t>
            </a:r>
            <a:r>
              <a:rPr lang="en-US" smtClean="0"/>
              <a:t> "bass" has 8 senses in WordNet.</a:t>
            </a:r>
            <a:br>
              <a:rPr lang="en-US" smtClean="0"/>
            </a:br>
            <a:r>
              <a:rPr lang="en-US" smtClean="0"/>
              <a:t/>
            </a:r>
            <a:br>
              <a:rPr lang="en-US" smtClean="0"/>
            </a:br>
            <a:r>
              <a:rPr lang="en-US" smtClean="0"/>
              <a:t>1. </a:t>
            </a:r>
            <a:r>
              <a:rPr lang="en-US" b="1" smtClean="0"/>
              <a:t>bass</a:t>
            </a:r>
            <a:r>
              <a:rPr lang="en-US" smtClean="0"/>
              <a:t> -- (the lowest part of the musical range)</a:t>
            </a:r>
            <a:br>
              <a:rPr lang="en-US" smtClean="0"/>
            </a:br>
            <a:r>
              <a:rPr lang="en-US" smtClean="0"/>
              <a:t>2. </a:t>
            </a:r>
            <a:r>
              <a:rPr lang="en-US" b="1" smtClean="0"/>
              <a:t>bass</a:t>
            </a:r>
            <a:r>
              <a:rPr lang="en-US" smtClean="0"/>
              <a:t>, bass part -- (the lowest part in polyphonic music)</a:t>
            </a:r>
            <a:br>
              <a:rPr lang="en-US" smtClean="0"/>
            </a:br>
            <a:r>
              <a:rPr lang="en-US" smtClean="0"/>
              <a:t>3. </a:t>
            </a:r>
            <a:r>
              <a:rPr lang="en-US" b="1" smtClean="0"/>
              <a:t>bass</a:t>
            </a:r>
            <a:r>
              <a:rPr lang="en-US" smtClean="0"/>
              <a:t>, basso -- (an adult male singer with the lowest voice)</a:t>
            </a:r>
            <a:br>
              <a:rPr lang="en-US" smtClean="0"/>
            </a:br>
            <a:r>
              <a:rPr lang="en-US" smtClean="0"/>
              <a:t>4. sea bass, </a:t>
            </a:r>
            <a:r>
              <a:rPr lang="en-US" b="1" smtClean="0"/>
              <a:t>bass</a:t>
            </a:r>
            <a:r>
              <a:rPr lang="en-US" smtClean="0"/>
              <a:t> -- (the lean flesh of a saltwater fish of the family Serranidae)</a:t>
            </a:r>
            <a:br>
              <a:rPr lang="en-US" smtClean="0"/>
            </a:br>
            <a:r>
              <a:rPr lang="en-US" smtClean="0"/>
              <a:t>5. freshwater bass, </a:t>
            </a:r>
            <a:r>
              <a:rPr lang="en-US" b="1" smtClean="0"/>
              <a:t>bass</a:t>
            </a:r>
            <a:r>
              <a:rPr lang="en-US" smtClean="0"/>
              <a:t> -- (any of various North American freshwater fish with lean flesh (especially of the genus Micropterus))</a:t>
            </a:r>
            <a:br>
              <a:rPr lang="en-US" smtClean="0"/>
            </a:br>
            <a:r>
              <a:rPr lang="en-US" smtClean="0"/>
              <a:t>6. </a:t>
            </a:r>
            <a:r>
              <a:rPr lang="en-US" b="1" smtClean="0"/>
              <a:t>bass</a:t>
            </a:r>
            <a:r>
              <a:rPr lang="en-US" smtClean="0"/>
              <a:t>, bass voice, basso -- (the lowest adult male singing voice)</a:t>
            </a:r>
            <a:br>
              <a:rPr lang="en-US" smtClean="0"/>
            </a:br>
            <a:r>
              <a:rPr lang="en-US" smtClean="0"/>
              <a:t>7. </a:t>
            </a:r>
            <a:r>
              <a:rPr lang="en-US" b="1" smtClean="0"/>
              <a:t>bass</a:t>
            </a:r>
            <a:r>
              <a:rPr lang="en-US" smtClean="0"/>
              <a:t> -- (the member with the lowest range of a family of musical instruments)</a:t>
            </a:r>
            <a:br>
              <a:rPr lang="en-US" smtClean="0"/>
            </a:br>
            <a:r>
              <a:rPr lang="en-US" smtClean="0"/>
              <a:t>8. </a:t>
            </a:r>
            <a:r>
              <a:rPr lang="en-US" b="1" smtClean="0"/>
              <a:t>bass</a:t>
            </a:r>
            <a:r>
              <a:rPr lang="en-US" smtClean="0"/>
              <a:t> -- (nontechnical name for any of numerous edible marine and freshwater spiny-finned fishes)</a:t>
            </a:r>
            <a:br>
              <a:rPr lang="en-US" smtClean="0"/>
            </a:b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24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25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26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Now 3.0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27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If you know the right attachment for “acquire a company for money”, </a:t>
            </a:r>
          </a:p>
          <a:p>
            <a:pPr eaLnBrk="1" hangingPunct="1"/>
            <a:r>
              <a:rPr lang="en-US" smtClean="0"/>
              <a:t>“purchase a car for money”</a:t>
            </a:r>
          </a:p>
          <a:p>
            <a:pPr eaLnBrk="1" hangingPunct="1"/>
            <a:endParaRPr lang="en-US" smtClean="0"/>
          </a:p>
          <a:p>
            <a:pPr eaLnBrk="1" hangingPunct="1"/>
            <a:r>
              <a:rPr lang="en-US" smtClean="0"/>
              <a:t>Can help you to decide the attachment for “buy books for money”</a:t>
            </a:r>
          </a:p>
          <a:p>
            <a:pPr eaLnBrk="1" hangingPunct="1"/>
            <a:endParaRPr lang="en-US" smtClean="0"/>
          </a:p>
          <a:p>
            <a:pPr eaLnBrk="1" hangingPunct="1"/>
            <a:r>
              <a:rPr lang="en-US" smtClean="0"/>
              <a:t>John assassinated the senator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YAGO2s is a huge semantic knowledge base, derived from </a:t>
            </a:r>
            <a:r>
              <a:rPr lang="en-CA" dirty="0" smtClean="0">
                <a:hlinkClick r:id="rId3"/>
              </a:rPr>
              <a:t>Wikipedia</a:t>
            </a:r>
            <a:r>
              <a:rPr lang="en-CA" dirty="0" smtClean="0"/>
              <a:t> </a:t>
            </a:r>
            <a:r>
              <a:rPr lang="en-CA" dirty="0" err="1" smtClean="0">
                <a:hlinkClick r:id="rId4"/>
              </a:rPr>
              <a:t>WordNet</a:t>
            </a:r>
            <a:r>
              <a:rPr lang="en-CA" dirty="0" smtClean="0"/>
              <a:t> and </a:t>
            </a:r>
            <a:r>
              <a:rPr lang="en-CA" dirty="0" err="1" smtClean="0">
                <a:hlinkClick r:id="rId5"/>
              </a:rPr>
              <a:t>GeoNames</a:t>
            </a:r>
            <a:r>
              <a:rPr lang="en-CA" dirty="0" smtClean="0"/>
              <a:t>. Currently, YAGO2s has knowledge of more than 10 million entities (like persons, organizations, cities, etc.) and contains more than 120 million facts about these entities. </a:t>
            </a:r>
          </a:p>
          <a:p>
            <a:r>
              <a:rPr lang="en-CA" dirty="0" smtClean="0"/>
              <a:t>YAGO is special in several ways: </a:t>
            </a:r>
          </a:p>
          <a:p>
            <a:r>
              <a:rPr lang="en-CA" dirty="0" smtClean="0"/>
              <a:t>The accuracy of YAGO has been manually evaluated, proving a confirmed accuracy of 95%. Every relation is annotated with its confidence value. </a:t>
            </a:r>
          </a:p>
          <a:p>
            <a:r>
              <a:rPr lang="en-CA" dirty="0" smtClean="0"/>
              <a:t>YAGO is an ontology that is anchored in time and space. YAGO attaches a temporal dimension and a </a:t>
            </a:r>
            <a:r>
              <a:rPr lang="en-CA" dirty="0" err="1" smtClean="0"/>
              <a:t>spacial</a:t>
            </a:r>
            <a:r>
              <a:rPr lang="en-CA" dirty="0" smtClean="0"/>
              <a:t> dimension to many of its facts and entities. </a:t>
            </a:r>
          </a:p>
          <a:p>
            <a:r>
              <a:rPr lang="en-CA" dirty="0" smtClean="0"/>
              <a:t>In addition to a taxonomy, YAGO has thematic domains such as "music" or "science" from </a:t>
            </a:r>
            <a:r>
              <a:rPr lang="en-CA" dirty="0" err="1" smtClean="0">
                <a:hlinkClick r:id="rId6"/>
              </a:rPr>
              <a:t>WordNet</a:t>
            </a:r>
            <a:r>
              <a:rPr lang="en-CA" dirty="0" smtClean="0">
                <a:hlinkClick r:id="rId6"/>
              </a:rPr>
              <a:t> Domains</a:t>
            </a:r>
            <a:r>
              <a:rPr lang="en-CA" dirty="0" smtClean="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5CA09D-2983-4DB9-8B24-FE2AF20445BA}" type="slidenum">
              <a:rPr lang="en-US" smtClean="0"/>
              <a:pPr/>
              <a:t>30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We didn’t assume much about the meaning of words when we talked about sentence meanings</a:t>
            </a:r>
          </a:p>
          <a:p>
            <a:pPr lvl="1" eaLnBrk="1" hangingPunct="1"/>
            <a:r>
              <a:rPr lang="en-US" dirty="0" smtClean="0"/>
              <a:t>Verbs provided a template-like predicate argument structure</a:t>
            </a:r>
          </a:p>
          <a:p>
            <a:pPr lvl="1" eaLnBrk="1" hangingPunct="1"/>
            <a:r>
              <a:rPr lang="en-US" dirty="0" smtClean="0"/>
              <a:t>Nouns were practically meaningless constants</a:t>
            </a:r>
          </a:p>
          <a:p>
            <a:pPr eaLnBrk="1" hangingPunct="1"/>
            <a:r>
              <a:rPr lang="en-US" dirty="0" smtClean="0"/>
              <a:t>There has be more to it than that</a:t>
            </a:r>
          </a:p>
          <a:p>
            <a:pPr eaLnBrk="1" hangingPunct="1"/>
            <a:r>
              <a:rPr lang="en-US" dirty="0" smtClean="0"/>
              <a:t>View assuming that words by themselves do not refer to the world, cannot be</a:t>
            </a:r>
          </a:p>
          <a:p>
            <a:pPr eaLnBrk="1" hangingPunct="1"/>
            <a:r>
              <a:rPr lang="en-US" dirty="0" smtClean="0"/>
              <a:t>Judged to be true or false…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31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endParaRPr lang="en-US" smtClean="0"/>
          </a:p>
          <a:p>
            <a:pPr eaLnBrk="1" hangingPunct="1"/>
            <a:r>
              <a:rPr lang="en-US" smtClean="0"/>
              <a:t>One of the most important roles of the grammar is to help organize this pred-args structure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32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How does language convey meaning?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D288B0-A6C8-4BC1-BA2F-5F3B0379F51A}" type="slidenum">
              <a:rPr lang="en-US" smtClean="0"/>
              <a:pPr/>
              <a:t>33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In generation.</a:t>
            </a:r>
          </a:p>
          <a:p>
            <a:pPr eaLnBrk="1" hangingPunct="1"/>
            <a:r>
              <a:rPr lang="en-US" smtClean="0"/>
              <a:t>Instrument with “with” if there is an agent</a:t>
            </a:r>
          </a:p>
          <a:p>
            <a:pPr eaLnBrk="1" hangingPunct="1"/>
            <a:r>
              <a:rPr lang="en-US" smtClean="0"/>
              <a:t>Otherwise it is the subject</a:t>
            </a:r>
          </a:p>
          <a:p>
            <a:pPr eaLnBrk="1" hangingPunct="1"/>
            <a:endParaRPr lang="en-US" smtClean="0"/>
          </a:p>
          <a:p>
            <a:pPr eaLnBrk="1" hangingPunct="1"/>
            <a:r>
              <a:rPr lang="en-US" smtClean="0"/>
              <a:t>Thematic hierarchy for assigning subject</a:t>
            </a:r>
          </a:p>
          <a:p>
            <a:pPr eaLnBrk="1" hangingPunct="1"/>
            <a:r>
              <a:rPr lang="en-US" smtClean="0"/>
              <a:t>Agent &gt; Instrument &gt; Theme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34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35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It is controversial whether a  finite list of thematic roles exists..</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36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37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b="1" smtClean="0"/>
              <a:t>Sentience</a:t>
            </a:r>
            <a:r>
              <a:rPr lang="en-US" smtClean="0"/>
              <a:t> refers to utilization of sensory organs, the ability to feel or perceive subjectively </a:t>
            </a:r>
          </a:p>
          <a:p>
            <a:pPr eaLnBrk="1" hangingPunct="1"/>
            <a:r>
              <a:rPr lang="en-US" smtClean="0"/>
              <a:t>Incremental theme</a:t>
            </a:r>
          </a:p>
          <a:p>
            <a:pPr eaLnBrk="1" hangingPunct="1"/>
            <a:r>
              <a:rPr lang="en-US" smtClean="0"/>
              <a:t>the apricot is the incremental theme in (3) since the progress of the eating event is reflected</a:t>
            </a:r>
          </a:p>
          <a:p>
            <a:pPr eaLnBrk="1" hangingPunct="1"/>
            <a:r>
              <a:rPr lang="en-US" smtClean="0"/>
              <a:t>in the amount of apricot remaining: when the apricot is half-eaten the event is half done,</a:t>
            </a:r>
          </a:p>
          <a:p>
            <a:pPr eaLnBrk="1" hangingPunct="1"/>
            <a:r>
              <a:rPr lang="en-US" smtClean="0"/>
              <a:t>when the apricot is two-thirds eaten, the event is two-thirds done, and so on.</a:t>
            </a:r>
          </a:p>
          <a:p>
            <a:pPr eaLnBrk="1" hangingPunct="1"/>
            <a:r>
              <a:rPr lang="en-US" smtClean="0"/>
              <a:t>(3) Taylor ate the apricot.</a:t>
            </a:r>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38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From wikipedia (and imprecise)</a:t>
            </a:r>
          </a:p>
          <a:p>
            <a:pPr eaLnBrk="1" hangingPunct="1"/>
            <a:r>
              <a:rPr lang="en-US" smtClean="0"/>
              <a:t>PropBank differs from </a:t>
            </a:r>
            <a:r>
              <a:rPr lang="en-US" smtClean="0">
                <a:hlinkClick r:id="rId3" tooltip="FrameNet"/>
              </a:rPr>
              <a:t>FrameNet</a:t>
            </a:r>
            <a:r>
              <a:rPr lang="en-US" smtClean="0"/>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59A27C-DD46-408D-8409-9E1B45F2AA5A}" type="slidenum">
              <a:rPr lang="en-US" smtClean="0"/>
              <a:pPr/>
              <a:t>39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From </a:t>
            </a:r>
            <a:r>
              <a:rPr lang="en-US" dirty="0" err="1" smtClean="0"/>
              <a:t>wikipedia</a:t>
            </a:r>
            <a:r>
              <a:rPr lang="en-US" dirty="0" smtClean="0"/>
              <a:t> (and imprecise)</a:t>
            </a:r>
          </a:p>
          <a:p>
            <a:pPr eaLnBrk="1" hangingPunct="1"/>
            <a:r>
              <a:rPr lang="en-US" dirty="0" err="1" smtClean="0"/>
              <a:t>PropBank</a:t>
            </a:r>
            <a:r>
              <a:rPr lang="en-US" dirty="0" smtClean="0"/>
              <a:t> differs from </a:t>
            </a:r>
            <a:r>
              <a:rPr lang="en-US" dirty="0" err="1" smtClean="0">
                <a:hlinkClick r:id="rId3" tooltip="FrameNet"/>
              </a:rPr>
              <a:t>FrameNet</a:t>
            </a:r>
            <a:r>
              <a:rPr lang="en-US" dirty="0" smtClean="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smtClean="0"/>
          </a:p>
          <a:p>
            <a:pPr eaLnBrk="1" hangingPunct="1"/>
            <a:r>
              <a:rPr lang="en-US" dirty="0" smtClean="0"/>
              <a:t>Also</a:t>
            </a:r>
          </a:p>
          <a:p>
            <a:pPr eaLnBrk="1" hangingPunct="1"/>
            <a:r>
              <a:rPr lang="en-US" dirty="0" smtClean="0"/>
              <a:t>The </a:t>
            </a:r>
            <a:r>
              <a:rPr lang="en-US" b="1" dirty="0" err="1" smtClean="0"/>
              <a:t>VerbNet</a:t>
            </a:r>
            <a:r>
              <a:rPr lang="en-US" dirty="0" smtClean="0"/>
              <a:t> project maps </a:t>
            </a:r>
            <a:r>
              <a:rPr lang="en-US" dirty="0" err="1" smtClean="0">
                <a:hlinkClick r:id="rId4" tooltip="PropBank"/>
              </a:rPr>
              <a:t>PropBank</a:t>
            </a:r>
            <a:r>
              <a:rPr lang="en-US" dirty="0" smtClean="0"/>
              <a:t> verb types to their corresponding </a:t>
            </a:r>
            <a:r>
              <a:rPr lang="en-US" dirty="0" smtClean="0">
                <a:hlinkClick r:id="rId5" tooltip="Levin Class"/>
              </a:rPr>
              <a:t>Levin classes</a:t>
            </a:r>
            <a:r>
              <a:rPr lang="en-US" dirty="0" smtClean="0"/>
              <a:t>. It is a lexical resource that incorporates both semantic and syntactic information about its contents. The lexicon can be viewed and downloaded from </a:t>
            </a:r>
            <a:r>
              <a:rPr lang="en-US" dirty="0" smtClean="0">
                <a:hlinkClick r:id="rId6" tooltip="http://verbs.colorado.edu/verb-index"/>
              </a:rPr>
              <a:t>http://verbs.colorado.edu/verb-index</a:t>
            </a:r>
            <a:endParaRPr lang="en-US" dirty="0" smtClean="0"/>
          </a:p>
          <a:p>
            <a:pPr eaLnBrk="1" hangingPunct="1"/>
            <a:r>
              <a:rPr lang="en-US" dirty="0" err="1" smtClean="0"/>
              <a:t>VerbNet</a:t>
            </a:r>
            <a:r>
              <a:rPr lang="en-US" dirty="0" smtClean="0"/>
              <a:t> is part of the </a:t>
            </a:r>
            <a:r>
              <a:rPr lang="en-US" dirty="0" err="1" smtClean="0">
                <a:hlinkClick r:id="rId7" tooltip="http://verbs.colorado.edu/semlink/"/>
              </a:rPr>
              <a:t>SemLink</a:t>
            </a:r>
            <a:r>
              <a:rPr lang="en-US" dirty="0" smtClean="0"/>
              <a:t> project in development at the University of Colorado.</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40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10,000 lexical units (defined below), more than 6,100 of which are fully annotated, in more than 825 hierarchically structured semantic frames, exemplified in more than 135,000 annotated sentences </a:t>
            </a:r>
          </a:p>
          <a:p>
            <a:pPr eaLnBrk="1" hangingPunct="1"/>
            <a:r>
              <a:rPr lang="en-US" smtClean="0"/>
              <a:t>John was HIRED to clean up the file system.</a:t>
            </a:r>
            <a:br>
              <a:rPr lang="en-US" smtClean="0"/>
            </a:br>
            <a:r>
              <a:rPr lang="en-US" smtClean="0"/>
              <a:t>IBM HIRED Gates as chief janitor.</a:t>
            </a:r>
            <a:br>
              <a:rPr lang="en-US" smtClean="0"/>
            </a:br>
            <a:r>
              <a:rPr lang="en-US" smtClean="0"/>
              <a:t>I was RETAINED at $500 an hour.</a:t>
            </a:r>
            <a:br>
              <a:rPr lang="en-US" smtClean="0"/>
            </a:br>
            <a:r>
              <a:rPr lang="en-US" smtClean="0"/>
              <a:t>The A's SIGNED a new third baseman for $30M.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Can we meet on </a:t>
            </a:r>
            <a:r>
              <a:rPr lang="en-US" dirty="0" err="1" smtClean="0"/>
              <a:t>tue</a:t>
            </a:r>
            <a:r>
              <a:rPr lang="en-US" dirty="0" smtClean="0"/>
              <a:t>?</a:t>
            </a:r>
          </a:p>
          <a:p>
            <a:pPr eaLnBrk="1" hangingPunct="1"/>
            <a:r>
              <a:rPr lang="en-US" dirty="0" smtClean="0"/>
              <a:t>I am going to SFU on Tue.</a:t>
            </a:r>
          </a:p>
          <a:p>
            <a:pPr eaLnBrk="1" hangingPunct="1"/>
            <a:endParaRPr lang="en-US" dirty="0" smtClean="0"/>
          </a:p>
          <a:p>
            <a:pPr eaLnBrk="1" hangingPunct="1"/>
            <a:r>
              <a:rPr lang="en-US" dirty="0" smtClean="0"/>
              <a:t>What time is it?</a:t>
            </a:r>
          </a:p>
          <a:p>
            <a:pPr eaLnBrk="1" hangingPunct="1"/>
            <a:r>
              <a:rPr lang="en-US" dirty="0" smtClean="0"/>
              <a:t>The garbage truck just left.</a:t>
            </a:r>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endParaRPr lang="en-US" dirty="0" smtClean="0"/>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r>
              <a:rPr lang="en-US" dirty="0" smtClean="0"/>
              <a:t>MOTIVATIONs </a:t>
            </a:r>
          </a:p>
          <a:p>
            <a:pPr eaLnBrk="1" hangingPunct="1"/>
            <a:r>
              <a:rPr lang="en-US" dirty="0" smtClean="0"/>
              <a:t>-for some applications it is enough (e.g., question answering)</a:t>
            </a:r>
          </a:p>
          <a:p>
            <a:pPr eaLnBrk="1" hangingPunct="1"/>
            <a:r>
              <a:rPr lang="en-US" dirty="0" smtClean="0"/>
              <a:t>- Produce input for further analysis (processing extended discourses and dialogs)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41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Very specific thematic roles!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42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Shallow semantic parsing is labeling phrases of a sentence with semantic roles with respect to a target word. </a:t>
            </a:r>
            <a:br>
              <a:rPr lang="en-US" smtClean="0"/>
            </a:br>
            <a:r>
              <a:rPr lang="en-US" smtClean="0"/>
              <a:t>For example, the sentence </a:t>
            </a:r>
          </a:p>
          <a:p>
            <a:pPr eaLnBrk="1" hangingPunct="1"/>
            <a:r>
              <a:rPr lang="en-US" smtClean="0"/>
              <a:t>“Shaw Publishing offered Mr. Smith a reimbursement last March.”</a:t>
            </a:r>
          </a:p>
          <a:p>
            <a:pPr eaLnBrk="1" hangingPunct="1"/>
            <a:r>
              <a:rPr lang="en-US" smtClean="0"/>
              <a:t>Is labeled as: </a:t>
            </a:r>
          </a:p>
          <a:p>
            <a:pPr eaLnBrk="1" hangingPunct="1"/>
            <a:r>
              <a:rPr lang="en-US" smtClean="0"/>
              <a:t>[AGENTShaw Publishing] </a:t>
            </a:r>
            <a:r>
              <a:rPr lang="en-US" b="1" smtClean="0"/>
              <a:t>offered</a:t>
            </a:r>
            <a:r>
              <a:rPr lang="en-US" smtClean="0"/>
              <a:t> [RECEPIENTMr. Smith] [THEMEa reimbursement] [TIMElast March] . </a:t>
            </a:r>
          </a:p>
          <a:p>
            <a:pPr eaLnBrk="1" hangingPunct="1"/>
            <a:r>
              <a:rPr lang="en-US" smtClean="0"/>
              <a:t>We work with a number of collaborators, beginning with Dan Gildea in his dissertation work, on automatic semantic parsing. Much of Dan Gildeas's dissertation work was written up here: </a:t>
            </a:r>
            <a:r>
              <a:rPr lang="en-US" smtClean="0">
                <a:hlinkClick r:id="rId3"/>
              </a:rPr>
              <a:t>Daniel Gildea and Daniel Jurafsky. 2002. Automatic Labeling of Semantic Roles. </a:t>
            </a:r>
            <a:r>
              <a:rPr lang="en-US" i="1" smtClean="0">
                <a:hlinkClick r:id="rId3"/>
              </a:rPr>
              <a:t>Computational Linguistics</a:t>
            </a:r>
            <a:r>
              <a:rPr lang="en-US" smtClean="0">
                <a:hlinkClick r:id="rId3"/>
              </a:rPr>
              <a:t> 28:3, 245-288. </a:t>
            </a:r>
            <a:r>
              <a:rPr lang="en-US" smtClean="0"/>
              <a:t>This work also involves close collaboration with the </a:t>
            </a:r>
            <a:r>
              <a:rPr lang="en-US" smtClean="0">
                <a:hlinkClick r:id="rId4"/>
              </a:rPr>
              <a:t>FrameNet</a:t>
            </a:r>
            <a:r>
              <a:rPr lang="en-US" smtClean="0"/>
              <a:t> and </a:t>
            </a:r>
            <a:r>
              <a:rPr lang="en-US" smtClean="0">
                <a:hlinkClick r:id="rId5"/>
              </a:rPr>
              <a:t>PropBank</a:t>
            </a:r>
            <a:r>
              <a:rPr lang="en-US" smtClean="0"/>
              <a:t> projects. </a:t>
            </a:r>
          </a:p>
          <a:p>
            <a:pPr eaLnBrk="1" hangingPunct="1"/>
            <a:r>
              <a:rPr lang="en-US"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smtClean="0"/>
          </a:p>
          <a:p>
            <a:pPr eaLnBrk="1" hangingPunct="1"/>
            <a:r>
              <a:rPr lang="en-US" smtClean="0"/>
              <a:t>CompensationPeripheral</a:t>
            </a:r>
          </a:p>
          <a:p>
            <a:pPr eaLnBrk="1" hangingPunct="1"/>
            <a:r>
              <a:rPr lang="en-US" smtClean="0"/>
              <a:t>EmployeeCore</a:t>
            </a:r>
          </a:p>
          <a:p>
            <a:pPr eaLnBrk="1" hangingPunct="1"/>
            <a:r>
              <a:rPr lang="en-US" smtClean="0"/>
              <a:t>EmployerCore</a:t>
            </a:r>
          </a:p>
          <a:p>
            <a:pPr eaLnBrk="1" hangingPunct="1"/>
            <a:r>
              <a:rPr lang="en-US" smtClean="0"/>
              <a:t>FieldCore</a:t>
            </a:r>
          </a:p>
          <a:p>
            <a:pPr eaLnBrk="1" hangingPunct="1"/>
            <a:r>
              <a:rPr lang="en-US" smtClean="0"/>
              <a:t>InstrumentPeripheral</a:t>
            </a:r>
          </a:p>
          <a:p>
            <a:pPr eaLnBrk="1" hangingPunct="1"/>
            <a:r>
              <a:rPr lang="en-US" smtClean="0"/>
              <a:t>MannerPeripheral</a:t>
            </a:r>
          </a:p>
          <a:p>
            <a:pPr eaLnBrk="1" hangingPunct="1"/>
            <a:r>
              <a:rPr lang="en-US" smtClean="0"/>
              <a:t>MeansPeripheral</a:t>
            </a:r>
          </a:p>
          <a:p>
            <a:pPr eaLnBrk="1" hangingPunct="1"/>
            <a:r>
              <a:rPr lang="en-US" smtClean="0"/>
              <a:t>PlacePeripheral</a:t>
            </a:r>
          </a:p>
          <a:p>
            <a:pPr eaLnBrk="1" hangingPunct="1"/>
            <a:r>
              <a:rPr lang="en-US" smtClean="0"/>
              <a:t>PositionCore</a:t>
            </a:r>
          </a:p>
          <a:p>
            <a:pPr eaLnBrk="1" hangingPunct="1"/>
            <a:r>
              <a:rPr lang="en-US" smtClean="0"/>
              <a:t>PurposeExtra-Thematic</a:t>
            </a:r>
          </a:p>
          <a:p>
            <a:pPr eaLnBrk="1" hangingPunct="1"/>
            <a:r>
              <a:rPr lang="en-US" smtClean="0"/>
              <a:t>TaskCore</a:t>
            </a:r>
          </a:p>
          <a:p>
            <a:pPr eaLnBrk="1" hangingPunct="1"/>
            <a:r>
              <a:rPr lang="en-US" smtClean="0"/>
              <a:t>TimePeripheral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43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44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A restaurant close to the Ocean serves the food I like most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We’ll accomplish this by attaching semantic formation rules to our syntactic CFG rules</a:t>
            </a:r>
          </a:p>
          <a:p>
            <a:pPr eaLnBrk="1" hangingPunct="1"/>
            <a:r>
              <a:rPr lang="en-US" smtClean="0"/>
              <a:t>This should be read as the semantics we attach to A can be computed from </a:t>
            </a:r>
          </a:p>
          <a:p>
            <a:pPr eaLnBrk="1" hangingPunct="1"/>
            <a:r>
              <a:rPr lang="en-US" smtClean="0"/>
              <a:t>some function applied to the semantics of A’s parts.</a:t>
            </a:r>
          </a:p>
          <a:p>
            <a:pPr eaLnBrk="1" hangingPunct="1"/>
            <a:r>
              <a:rPr lang="en-US" smtClean="0"/>
              <a:t>As we’ll see the class of actions performed by </a:t>
            </a:r>
            <a:r>
              <a:rPr lang="en-US" i="1" smtClean="0"/>
              <a:t>f</a:t>
            </a:r>
            <a:r>
              <a:rPr lang="en-US" smtClean="0"/>
              <a:t> in the following rule can be quite restricted.</a:t>
            </a:r>
          </a:p>
          <a:p>
            <a:pPr eaLnBrk="1" hangingPunct="1">
              <a:buFontTx/>
              <a:buChar char="•"/>
            </a:pPr>
            <a:r>
              <a:rPr lang="en-US" smtClean="0"/>
              <a:t>What does it mean for a syntactic constituent to have a meaning?</a:t>
            </a:r>
          </a:p>
          <a:p>
            <a:pPr eaLnBrk="1" hangingPunct="1"/>
            <a:r>
              <a:rPr lang="en-US" i="1" smtClean="0"/>
              <a:t>• </a:t>
            </a:r>
            <a:r>
              <a:rPr lang="en-US" smtClean="0"/>
              <a:t>What do these meanings have to be like so that they can be composed into</a:t>
            </a:r>
          </a:p>
          <a:p>
            <a:pPr eaLnBrk="1" hangingPunct="1"/>
            <a:r>
              <a:rPr lang="en-US" smtClean="0"/>
              <a:t>larger meanings?</a:t>
            </a:r>
          </a:p>
          <a:p>
            <a:pPr eaLnBrk="1" hangingPunct="1"/>
            <a:endParaRPr lang="en-US" smtClean="0"/>
          </a:p>
          <a:p>
            <a:pPr eaLnBrk="1" hangingPunct="1"/>
            <a:r>
              <a:rPr lang="en-US" smtClean="0"/>
              <a:t>Parallel development in programming languages… essentially identical compositional techniques</a:t>
            </a:r>
          </a:p>
          <a:p>
            <a:pPr eaLnBrk="1" hangingPunct="1"/>
            <a:r>
              <a:rPr lang="en-US" smtClean="0"/>
              <a:t>for the design of compilers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Extend syntax of FOL</a:t>
            </a:r>
          </a:p>
          <a:p>
            <a:pPr eaLnBrk="1" hangingPunct="1"/>
            <a:r>
              <a:rPr lang="en-US" smtClean="0"/>
              <a:t>The state of something satisfying the P predicate</a:t>
            </a:r>
          </a:p>
          <a:p>
            <a:pPr eaLnBrk="1" hangingPunct="1"/>
            <a:r>
              <a:rPr lang="en-US" sz="1400" smtClean="0"/>
              <a:t>Allow those variables to be bound by treating the lambda form as a function with formal arguments</a:t>
            </a:r>
          </a:p>
          <a:p>
            <a:pPr eaLnBrk="1" hangingPunct="1"/>
            <a:endParaRPr lang="en-US" smtClean="0"/>
          </a:p>
          <a:p>
            <a:pPr eaLnBrk="1" hangingPunct="1"/>
            <a:r>
              <a:rPr lang="en-US" smtClean="0"/>
              <a:t>Lambda-reduction</a:t>
            </a:r>
          </a:p>
          <a:p>
            <a:pPr eaLnBrk="1" hangingPunct="1"/>
            <a:r>
              <a:rPr lang="en-US" smtClean="0"/>
              <a:t>you can apply the lambda expression to logical terms and create new FOPC expressions in which the occurrences of the variable are bound to the argument</a:t>
            </a:r>
          </a:p>
          <a:p>
            <a:pPr eaLnBrk="1" hangingPunct="1"/>
            <a:r>
              <a:rPr lang="en-US" smtClean="0"/>
              <a:t>more than one variable: an application returns a reduced lambda exp.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9</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Concrete entities are represented by FOPC constants</a:t>
            </a:r>
          </a:p>
          <a:p>
            <a:pPr eaLnBrk="1" hangingPunct="1"/>
            <a:endParaRPr lang="en-US" smtClean="0"/>
          </a:p>
          <a:p>
            <a:pPr eaLnBrk="1" hangingPunct="1"/>
            <a:r>
              <a:rPr lang="en-US" sz="1400" smtClean="0">
                <a:solidFill>
                  <a:schemeClr val="accent2"/>
                </a:solidFill>
              </a:rPr>
              <a:t>These attachments consist of assigning constants and copying from daugthers up to mothers.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857879D-CD51-44A5-9AFE-C6719025FA44}" type="datetime1">
              <a:rPr lang="en-US" smtClean="0"/>
              <a:t>2/9/2013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006B43-4071-4CF2-95B5-BA72F884FF72}" type="datetime1">
              <a:rPr lang="en-US" smtClean="0"/>
              <a:t>2/9/2013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B3CEFC-DAA3-4DD9-9492-0627965C2FA8}" type="datetime1">
              <a:rPr lang="en-US" smtClean="0"/>
              <a:t>2/9/2013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A7B3651-77B7-4EA9-B8C3-3450A4259677}" type="datetime1">
              <a:rPr lang="en-US" smtClean="0"/>
              <a:t>2/9/2013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E7BF7942-620F-4C55-A226-B8E58BC279EE}" type="datetime1">
              <a:rPr lang="en-US" smtClean="0"/>
              <a:t>2/9/2013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C2E0EBCC-20F5-4DB1-BE2F-A6367D664222}" type="datetime1">
              <a:rPr lang="en-US" smtClean="0"/>
              <a:t>2/6/2013</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6E5F5E-665D-4E97-9517-F299FD278245}" type="datetime1">
              <a:rPr lang="en-US" smtClean="0"/>
              <a:t>2/9/2013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3F2D144-5E72-46A2-9A2E-4975041EB0DB}" type="datetime1">
              <a:rPr lang="en-US" smtClean="0"/>
              <a:t>2/9/2013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F8A3B6D-B258-4292-8B82-4B7E740A1EB0}" type="datetime1">
              <a:rPr lang="en-US" smtClean="0"/>
              <a:t>2/9/2013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5F645C0-583E-4F59-BB04-3DD20425DC31}" type="datetime1">
              <a:rPr lang="en-US" smtClean="0"/>
              <a:t>2/9/2013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0D1B758-F6F0-4C8A-A608-DF18EB718A8F}" type="datetime1">
              <a:rPr lang="en-US" smtClean="0"/>
              <a:t>2/9/2013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A52FA42-502F-4024-BA31-F184935E6AEB}" type="datetime1">
              <a:rPr lang="en-US" smtClean="0"/>
              <a:t>2/9/2013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57A9C4-F431-4B25-A634-AEED93FDA30B}" type="datetime1">
              <a:rPr lang="en-US" smtClean="0"/>
              <a:t>2/9/2013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747DE3-3C00-4035-940F-A864503FD5AF}" type="datetime1">
              <a:rPr lang="en-US" smtClean="0"/>
              <a:t>2/9/2013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2012</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80A0499E-2275-43BC-B028-57B020A9F69F}" type="datetime1">
              <a:rPr lang="en-US" smtClean="0"/>
              <a:t>2/9/2013</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smtClean="0"/>
              <a:t>CPSC503 Winter 2012</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notesSlide" Target="../notesSlides/notesSlide11.xml"/><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oleObject" Target="../embeddings/oleObject13.bin"/><Relationship Id="rId9" Type="http://schemas.openxmlformats.org/officeDocument/2006/relationships/image" Target="../media/image8.emf"/><Relationship Id="rId1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16.v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notesSlide" Target="../notesSlides/notesSlide6.xml"/><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oleObject" Target="../embeddings/oleObject4.bin"/><Relationship Id="rId15" Type="http://schemas.openxmlformats.org/officeDocument/2006/relationships/image" Target="../media/image13.emf"/><Relationship Id="rId10" Type="http://schemas.openxmlformats.org/officeDocument/2006/relationships/image" Target="../media/image8.emf"/><Relationship Id="rId4" Type="http://schemas.openxmlformats.org/officeDocument/2006/relationships/oleObject" Target="../embeddings/oleObject3.bin"/><Relationship Id="rId9" Type="http://schemas.openxmlformats.org/officeDocument/2006/relationships/image" Target="../media/image7.emf"/><Relationship Id="rId1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8.xml"/><Relationship Id="rId7"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noFill/>
        </p:spPr>
        <p:txBody>
          <a:bodyPr/>
          <a:lstStyle/>
          <a:p>
            <a:fld id="{AEEA8C72-CC2A-45CA-BB64-77F42EF5635B}" type="datetime1">
              <a:rPr lang="en-US" smtClean="0"/>
              <a:t>2/9/2013</a:t>
            </a:fld>
            <a:endParaRPr lang="en-US"/>
          </a:p>
        </p:txBody>
      </p:sp>
      <p:sp>
        <p:nvSpPr>
          <p:cNvPr id="1029" name="Footer Placeholder 4"/>
          <p:cNvSpPr>
            <a:spLocks noGrp="1"/>
          </p:cNvSpPr>
          <p:nvPr>
            <p:ph type="ftr" sz="quarter" idx="11"/>
          </p:nvPr>
        </p:nvSpPr>
        <p:spPr>
          <a:noFill/>
        </p:spPr>
        <p:txBody>
          <a:bodyPr/>
          <a:lstStyle/>
          <a:p>
            <a:r>
              <a:rPr lang="en-US" smtClean="0"/>
              <a:t>CPSC503 Winter 2012</a:t>
            </a:r>
            <a:endParaRPr lang="en-US"/>
          </a:p>
        </p:txBody>
      </p:sp>
      <p:sp>
        <p:nvSpPr>
          <p:cNvPr id="1030" name="Slide Number Placeholder 5"/>
          <p:cNvSpPr>
            <a:spLocks noGrp="1"/>
          </p:cNvSpPr>
          <p:nvPr>
            <p:ph type="sldNum" sz="quarter" idx="12"/>
          </p:nvPr>
        </p:nvSpPr>
        <p:spPr>
          <a:noFill/>
        </p:spPr>
        <p:txBody>
          <a:bodyPr/>
          <a:lstStyle/>
          <a:p>
            <a:fld id="{BA1BFC60-CFBF-47DE-BF9D-D38D229617C3}" type="slidenum">
              <a:rPr lang="en-US" smtClean="0"/>
              <a:pPr/>
              <a:t>1</a:t>
            </a:fld>
            <a:endParaRPr lang="en-US" smtClean="0"/>
          </a:p>
        </p:txBody>
      </p:sp>
      <p:sp>
        <p:nvSpPr>
          <p:cNvPr id="1031"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2" name="Rectangle 3"/>
          <p:cNvSpPr>
            <a:spLocks noGrp="1" noChangeArrowheads="1"/>
          </p:cNvSpPr>
          <p:nvPr>
            <p:ph type="subTitle" idx="1"/>
          </p:nvPr>
        </p:nvSpPr>
        <p:spPr>
          <a:xfrm>
            <a:off x="1371600" y="3048000"/>
            <a:ext cx="6781800" cy="2057400"/>
          </a:xfrm>
        </p:spPr>
        <p:txBody>
          <a:bodyPr/>
          <a:lstStyle/>
          <a:p>
            <a:pPr eaLnBrk="1" hangingPunct="1"/>
            <a:endParaRPr lang="en-US" i="1" dirty="0" smtClean="0"/>
          </a:p>
          <a:p>
            <a:pPr eaLnBrk="1" hangingPunct="1"/>
            <a:r>
              <a:rPr lang="en-US" dirty="0" smtClean="0"/>
              <a:t>Lecture </a:t>
            </a:r>
            <a:r>
              <a:rPr lang="en-US" dirty="0" smtClean="0"/>
              <a:t>11</a:t>
            </a:r>
            <a:endParaRPr lang="en-US" dirty="0" smtClean="0"/>
          </a:p>
          <a:p>
            <a:pPr eaLnBrk="1" hangingPunct="1"/>
            <a:r>
              <a:rPr lang="en-US" dirty="0" smtClean="0"/>
              <a:t>Giuseppe </a:t>
            </a:r>
            <a:r>
              <a:rPr lang="en-US" dirty="0" err="1" smtClean="0"/>
              <a:t>Carenini</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5893BA65-7BF8-4505-8C8E-9F43E61A9D11}" type="datetime1">
              <a:rPr lang="en-US" smtClean="0"/>
              <a:t>2/9/2013</a:t>
            </a:fld>
            <a:endParaRPr lang="en-US"/>
          </a:p>
        </p:txBody>
      </p:sp>
      <p:sp>
        <p:nvSpPr>
          <p:cNvPr id="25608" name="Footer Placeholder 5"/>
          <p:cNvSpPr>
            <a:spLocks noGrp="1"/>
          </p:cNvSpPr>
          <p:nvPr>
            <p:ph type="ftr" sz="quarter" idx="11"/>
          </p:nvPr>
        </p:nvSpPr>
        <p:spPr>
          <a:noFill/>
        </p:spPr>
        <p:txBody>
          <a:bodyPr/>
          <a:lstStyle/>
          <a:p>
            <a:r>
              <a:rPr lang="en-US" smtClean="0"/>
              <a:t>CPSC503 Winter 2012</a:t>
            </a:r>
            <a:endParaRPr lang="en-US"/>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10</a:t>
            </a:fld>
            <a:endParaRPr lang="en-US" smtClean="0"/>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smtClean="0"/>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smtClean="0"/>
              <a:t>Verb -&gt; </a:t>
            </a:r>
            <a:r>
              <a:rPr lang="en-US" b="0" i="1" smtClean="0"/>
              <a:t>serves</a:t>
            </a:r>
          </a:p>
          <a:p>
            <a:pPr eaLnBrk="1" hangingPunct="1"/>
            <a:endParaRPr lang="en-US" sz="2400" smtClean="0"/>
          </a:p>
          <a:p>
            <a:pPr eaLnBrk="1" hangingPunct="1"/>
            <a:endParaRPr lang="en-US" sz="2400" smtClean="0"/>
          </a:p>
          <a:p>
            <a:pPr eaLnBrk="1" hangingPunct="1">
              <a:buFontTx/>
              <a:buNone/>
            </a:pPr>
            <a:endParaRPr lang="en-US" sz="2400" smtClean="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smtClean="0"/>
              <a:t>{VP.sem(NP.sem)}</a:t>
            </a:r>
          </a:p>
          <a:p>
            <a:pPr eaLnBrk="1" hangingPunct="1"/>
            <a:r>
              <a:rPr lang="en-US" smtClean="0"/>
              <a:t>{Verb.sem(NP.sem)</a:t>
            </a:r>
          </a:p>
          <a:p>
            <a:pPr eaLnBrk="1" hangingPunct="1">
              <a:buFontTx/>
              <a:buNone/>
            </a:pPr>
            <a:endParaRPr lang="en-US" smtClean="0"/>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p:oleObj spid="_x0000_s81922" name="Equation" r:id="rId4" imgW="2133360" imgH="355320" progId="Equation.3">
              <p:embed/>
            </p:oleObj>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6E4C464D-1504-4F68-8AB9-5D7EE3B314EE}" type="datetime1">
              <a:rPr lang="en-US" smtClean="0"/>
              <a:t>2/9/2013</a:t>
            </a:fld>
            <a:endParaRPr lang="en-US"/>
          </a:p>
        </p:txBody>
      </p:sp>
      <p:sp>
        <p:nvSpPr>
          <p:cNvPr id="26635" name="Footer Placeholder 4"/>
          <p:cNvSpPr>
            <a:spLocks noGrp="1"/>
          </p:cNvSpPr>
          <p:nvPr>
            <p:ph type="ftr" sz="quarter" idx="11"/>
          </p:nvPr>
        </p:nvSpPr>
        <p:spPr>
          <a:noFill/>
        </p:spPr>
        <p:txBody>
          <a:bodyPr/>
          <a:lstStyle/>
          <a:p>
            <a:r>
              <a:rPr lang="en-US" smtClean="0"/>
              <a:t>CPSC503 Winter 2012</a:t>
            </a:r>
            <a:endParaRPr lang="en-US"/>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11</a:t>
            </a:fld>
            <a:endParaRPr lang="en-US" smtClean="0"/>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smtClean="0"/>
              <a:t>Example</a:t>
            </a:r>
          </a:p>
        </p:txBody>
      </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dirty="0">
                <a:latin typeface="Comic Sans MS" pitchFamily="66" charset="0"/>
              </a:rPr>
              <a:t>S -&gt; NP VP</a:t>
            </a:r>
          </a:p>
          <a:p>
            <a:pPr marL="342900" indent="-342900">
              <a:spcBef>
                <a:spcPct val="20000"/>
              </a:spcBef>
              <a:buFontTx/>
              <a:buChar char="•"/>
            </a:pPr>
            <a:r>
              <a:rPr lang="en-US" sz="2400" dirty="0">
                <a:latin typeface="Comic Sans MS" pitchFamily="66" charset="0"/>
              </a:rPr>
              <a:t>VP -&gt; Verb NP</a:t>
            </a:r>
          </a:p>
          <a:p>
            <a:pPr marL="342900" indent="-342900">
              <a:spcBef>
                <a:spcPct val="20000"/>
              </a:spcBef>
              <a:buFontTx/>
              <a:buChar char="•"/>
            </a:pPr>
            <a:r>
              <a:rPr lang="en-US" sz="2400" dirty="0">
                <a:latin typeface="Comic Sans MS" pitchFamily="66" charset="0"/>
              </a:rPr>
              <a:t>Verb -&gt; serves</a:t>
            </a: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PropNoun</a:t>
            </a:r>
            <a:endParaRPr lang="en-US" sz="2400" dirty="0">
              <a:latin typeface="Comic Sans MS" pitchFamily="66" charset="0"/>
            </a:endParaRPr>
          </a:p>
          <a:p>
            <a:pPr marL="342900" indent="-342900">
              <a:lnSpc>
                <a:spcPct val="90000"/>
              </a:lnSpc>
              <a:spcBef>
                <a:spcPct val="20000"/>
              </a:spcBef>
              <a:buFontTx/>
              <a:buChar char="•"/>
            </a:pPr>
            <a:r>
              <a:rPr lang="en-US" sz="2400" dirty="0">
                <a:latin typeface="Comic Sans MS" pitchFamily="66" charset="0"/>
              </a:rPr>
              <a:t>NP -&gt; </a:t>
            </a:r>
            <a:r>
              <a:rPr lang="en-US" sz="2400" dirty="0" err="1">
                <a:latin typeface="Comic Sans MS" pitchFamily="66" charset="0"/>
              </a:rPr>
              <a:t>MassNoun</a:t>
            </a:r>
            <a:endParaRPr lang="en-US" sz="2400"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PropNoun</a:t>
            </a:r>
            <a:r>
              <a:rPr lang="en-US" sz="2400" dirty="0">
                <a:latin typeface="Comic Sans MS" pitchFamily="66" charset="0"/>
              </a:rPr>
              <a:t> -&gt; </a:t>
            </a:r>
            <a:r>
              <a:rPr lang="en-US" sz="2400" i="1" dirty="0" err="1">
                <a:latin typeface="Comic Sans MS" pitchFamily="66" charset="0"/>
              </a:rPr>
              <a:t>AyCaramba</a:t>
            </a:r>
            <a:endParaRPr lang="en-US" sz="2400" i="1" dirty="0">
              <a:latin typeface="Comic Sans MS" pitchFamily="66" charset="0"/>
            </a:endParaRPr>
          </a:p>
          <a:p>
            <a:pPr marL="342900" indent="-342900">
              <a:lnSpc>
                <a:spcPct val="90000"/>
              </a:lnSpc>
              <a:spcBef>
                <a:spcPct val="20000"/>
              </a:spcBef>
              <a:buFontTx/>
              <a:buChar char="•"/>
            </a:pPr>
            <a:r>
              <a:rPr lang="en-US" sz="2400" dirty="0" err="1">
                <a:latin typeface="Comic Sans MS" pitchFamily="66" charset="0"/>
              </a:rPr>
              <a:t>MassNoun</a:t>
            </a:r>
            <a:r>
              <a:rPr lang="en-US" sz="2400" dirty="0">
                <a:latin typeface="Comic Sans MS" pitchFamily="66" charset="0"/>
              </a:rPr>
              <a:t> -&gt; </a:t>
            </a:r>
            <a:r>
              <a:rPr lang="en-US" sz="2400" i="1" dirty="0">
                <a:latin typeface="Comic Sans MS" pitchFamily="66" charset="0"/>
              </a:rPr>
              <a:t>meat</a:t>
            </a:r>
            <a:r>
              <a:rPr lang="en-US" sz="2800" b="1" dirty="0">
                <a:solidFill>
                  <a:srgbClr val="008000"/>
                </a:solidFill>
                <a:latin typeface="Comic Sans MS" pitchFamily="66" charset="0"/>
              </a:rPr>
              <a:t>	</a:t>
            </a:r>
            <a:endParaRPr lang="en-US" sz="2400" b="1" dirty="0">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p:oleObj spid="_x0000_s82946" name="Equation" r:id="rId4" imgW="2933640" imgH="203040" progId="Equation.3">
              <p:embed/>
            </p:oleObj>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grpSp>
        <p:nvGrpSpPr>
          <p:cNvPr id="2" name="Group 190"/>
          <p:cNvGrpSpPr/>
          <p:nvPr/>
        </p:nvGrpSpPr>
        <p:grpSpPr>
          <a:xfrm>
            <a:off x="2590800" y="685800"/>
            <a:ext cx="5791200" cy="381000"/>
            <a:chOff x="2590800" y="685800"/>
            <a:chExt cx="5791200" cy="381000"/>
          </a:xfrm>
        </p:grpSpPr>
        <p:grpSp>
          <p:nvGrpSpPr>
            <p:cNvPr id="3"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6"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8"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10"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2"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4"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8"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10"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2"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4"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8"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10"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2" cstate="print"/>
              <a:srcRect/>
              <a:stretch>
                <a:fillRect/>
              </a:stretch>
            </p:blipFill>
            <p:spPr bwMode="auto">
              <a:xfrm>
                <a:off x="4816" y="1768"/>
                <a:ext cx="34" cy="150"/>
              </a:xfrm>
              <a:prstGeom prst="rect">
                <a:avLst/>
              </a:prstGeom>
              <a:noFill/>
              <a:ln w="9525">
                <a:noFill/>
                <a:miter lim="800000"/>
                <a:headEnd/>
                <a:tailEnd/>
              </a:ln>
            </p:spPr>
          </p:pic>
        </p:gr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grpSp>
        <p:nvGrpSpPr>
          <p:cNvPr id="4"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6"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8"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10"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2"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4"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8"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10"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2"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4"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8"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10"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2"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7526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90" grpId="0" animBg="1" autoUpdateAnimBg="0"/>
      <p:bldP spid="19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571C1807-45E0-4872-93D7-268E1D4325C9}" type="datetime1">
              <a:rPr lang="en-US" smtClean="0"/>
              <a:t>2/9/2013</a:t>
            </a:fld>
            <a:endParaRPr lang="en-US"/>
          </a:p>
        </p:txBody>
      </p:sp>
      <p:sp>
        <p:nvSpPr>
          <p:cNvPr id="39939" name="Footer Placeholder 4"/>
          <p:cNvSpPr>
            <a:spLocks noGrp="1"/>
          </p:cNvSpPr>
          <p:nvPr>
            <p:ph type="ftr" sz="quarter" idx="11"/>
          </p:nvPr>
        </p:nvSpPr>
        <p:spPr>
          <a:noFill/>
        </p:spPr>
        <p:txBody>
          <a:bodyPr/>
          <a:lstStyle/>
          <a:p>
            <a:r>
              <a:rPr lang="en-US" smtClean="0"/>
              <a:t>CPSC503 Winter 2012</a:t>
            </a:r>
            <a:endParaRPr lang="en-US"/>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12</a:t>
            </a:fld>
            <a:endParaRPr lang="en-US" smtClean="0"/>
          </a:p>
        </p:txBody>
      </p:sp>
      <p:sp>
        <p:nvSpPr>
          <p:cNvPr id="39941" name="Rectangle 2"/>
          <p:cNvSpPr>
            <a:spLocks noGrp="1" noChangeArrowheads="1"/>
          </p:cNvSpPr>
          <p:nvPr>
            <p:ph type="title"/>
          </p:nvPr>
        </p:nvSpPr>
        <p:spPr>
          <a:xfrm>
            <a:off x="533400" y="4724400"/>
            <a:ext cx="7772400" cy="1143000"/>
          </a:xfrm>
        </p:spPr>
        <p:txBody>
          <a:bodyPr/>
          <a:lstStyle/>
          <a:p>
            <a:pPr eaLnBrk="1" hangingPunct="1"/>
            <a:r>
              <a:rPr lang="en-US" dirty="0" smtClean="0"/>
              <a:t>Next Time</a:t>
            </a:r>
          </a:p>
        </p:txBody>
      </p:sp>
      <p:sp>
        <p:nvSpPr>
          <p:cNvPr id="39942" name="Rectangle 3"/>
          <p:cNvSpPr>
            <a:spLocks noGrp="1" noChangeArrowheads="1"/>
          </p:cNvSpPr>
          <p:nvPr>
            <p:ph type="body" idx="1"/>
          </p:nvPr>
        </p:nvSpPr>
        <p:spPr>
          <a:xfrm>
            <a:off x="838200" y="5638800"/>
            <a:ext cx="7772400" cy="762000"/>
          </a:xfrm>
        </p:spPr>
        <p:txBody>
          <a:bodyPr/>
          <a:lstStyle/>
          <a:p>
            <a:pPr eaLnBrk="1" hangingPunct="1"/>
            <a:r>
              <a:rPr lang="en-US" dirty="0" smtClean="0"/>
              <a:t>Read </a:t>
            </a:r>
            <a:r>
              <a:rPr lang="en-US" dirty="0" err="1" smtClean="0"/>
              <a:t>Chp</a:t>
            </a:r>
            <a:r>
              <a:rPr lang="en-US" dirty="0" smtClean="0"/>
              <a:t>. 19 (Lexical Semantics)</a:t>
            </a:r>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accent2"/>
                </a:solidFill>
                <a:effectLst/>
                <a:uLnTx/>
                <a:uFillTx/>
                <a:latin typeface="+mj-lt"/>
                <a:ea typeface="+mj-ea"/>
                <a:cs typeface="+mj-cs"/>
              </a:rPr>
              <a:t>References (Project?)</a:t>
            </a:r>
            <a:endParaRPr kumimoji="0" lang="en-US" sz="4000" b="0" i="0" u="none" strike="noStrike" kern="0" cap="none" spc="0" normalizeH="0" baseline="0" noProof="0" dirty="0" smtClean="0">
              <a:ln>
                <a:noFill/>
              </a:ln>
              <a:solidFill>
                <a:schemeClr val="accent2"/>
              </a:solidFill>
              <a:effectLst/>
              <a:uLnTx/>
              <a:uFillTx/>
              <a:latin typeface="+mj-lt"/>
              <a:ea typeface="+mj-ea"/>
              <a:cs typeface="+mj-cs"/>
            </a:endParaRPr>
          </a:p>
        </p:txBody>
      </p:sp>
      <p:sp>
        <p:nvSpPr>
          <p:cNvPr id="8" name="Rectangle 3"/>
          <p:cNvSpPr txBox="1">
            <a:spLocks noChangeArrowheads="1"/>
          </p:cNvSpPr>
          <p:nvPr/>
        </p:nvSpPr>
        <p:spPr bwMode="auto">
          <a:xfrm>
            <a:off x="685800" y="9906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800" dirty="0" smtClean="0"/>
              <a:t> </a:t>
            </a:r>
            <a:r>
              <a:rPr lang="en-US" sz="2800" dirty="0" smtClean="0"/>
              <a:t>Text Book: Representation </a:t>
            </a:r>
            <a:r>
              <a:rPr lang="en-US" sz="2800" dirty="0" smtClean="0"/>
              <a:t>and Inference for Natural Language </a:t>
            </a:r>
            <a:r>
              <a:rPr lang="en-US" sz="2800" dirty="0" smtClean="0"/>
              <a:t>: A </a:t>
            </a:r>
            <a:r>
              <a:rPr lang="en-US" sz="2800" dirty="0" smtClean="0"/>
              <a:t>First Course in Computational </a:t>
            </a:r>
            <a:r>
              <a:rPr lang="en-US" sz="2800" dirty="0" smtClean="0"/>
              <a:t>Semantics </a:t>
            </a:r>
            <a:r>
              <a:rPr lang="en-US" sz="2800" i="1" dirty="0" smtClean="0"/>
              <a:t>Patrick </a:t>
            </a:r>
            <a:r>
              <a:rPr lang="en-US" sz="2800" i="1" dirty="0" smtClean="0"/>
              <a:t>Blackburn and Johan </a:t>
            </a:r>
            <a:r>
              <a:rPr lang="en-US" sz="2800" i="1" dirty="0" err="1" smtClean="0"/>
              <a:t>Bos</a:t>
            </a:r>
            <a:r>
              <a:rPr lang="en-US" sz="2800" i="1" dirty="0" smtClean="0"/>
              <a:t>, </a:t>
            </a:r>
            <a:r>
              <a:rPr lang="en-US" sz="2800" b="1" i="1" dirty="0" smtClean="0"/>
              <a:t>2005</a:t>
            </a:r>
            <a:r>
              <a:rPr lang="en-US" sz="2800" i="1" dirty="0" smtClean="0"/>
              <a:t>, </a:t>
            </a:r>
            <a:r>
              <a:rPr lang="en-CA" sz="2800" dirty="0" smtClean="0"/>
              <a:t>CSLI</a:t>
            </a:r>
            <a:endParaRPr lang="en-US" sz="2800" i="1" dirty="0" smtClean="0"/>
          </a:p>
          <a:p>
            <a:endParaRPr lang="en-US" sz="2800" i="1" dirty="0" smtClean="0"/>
          </a:p>
          <a:p>
            <a:pPr>
              <a:buFont typeface="Arial" pitchFamily="34" charset="0"/>
              <a:buChar char="•"/>
            </a:pPr>
            <a:r>
              <a:rPr lang="en-US" sz="2800" i="1" dirty="0" smtClean="0"/>
              <a:t> </a:t>
            </a:r>
            <a:r>
              <a:rPr lang="en-CA" sz="2800" i="1" dirty="0" smtClean="0"/>
              <a:t>J. </a:t>
            </a:r>
            <a:r>
              <a:rPr lang="en-CA" sz="2800" i="1" dirty="0" err="1" smtClean="0"/>
              <a:t>Bos</a:t>
            </a:r>
            <a:r>
              <a:rPr lang="en-CA" sz="2800" i="1" dirty="0" smtClean="0"/>
              <a:t> (</a:t>
            </a:r>
            <a:r>
              <a:rPr lang="en-CA" sz="2800" b="1" i="1" dirty="0" smtClean="0"/>
              <a:t>2011</a:t>
            </a:r>
            <a:r>
              <a:rPr lang="en-CA" sz="2800" i="1" dirty="0" smtClean="0"/>
              <a:t>): A Survey of Computational Semantics: Representation, Inference and Knowledge in Wide-Coverage Text Understanding. </a:t>
            </a:r>
            <a:r>
              <a:rPr lang="en-CA" sz="2800" dirty="0" smtClean="0"/>
              <a:t>Language and Linguistics Compass 5(6): 336–366</a:t>
            </a:r>
            <a:r>
              <a:rPr lang="en-CA" sz="2800" i="1" dirty="0" smtClean="0"/>
              <a:t>. </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EF8E7747-A032-4B85-A050-86D75E6672BC}" type="datetime1">
              <a:rPr lang="en-US" smtClean="0"/>
              <a:t>2/9/2013</a:t>
            </a:fld>
            <a:endParaRPr lang="en-US"/>
          </a:p>
        </p:txBody>
      </p:sp>
      <p:sp>
        <p:nvSpPr>
          <p:cNvPr id="3077" name="Footer Placeholder 5"/>
          <p:cNvSpPr>
            <a:spLocks noGrp="1"/>
          </p:cNvSpPr>
          <p:nvPr>
            <p:ph type="ftr" sz="quarter" idx="11"/>
          </p:nvPr>
        </p:nvSpPr>
        <p:spPr>
          <a:noFill/>
        </p:spPr>
        <p:txBody>
          <a:bodyPr/>
          <a:lstStyle/>
          <a:p>
            <a:r>
              <a:rPr lang="en-US" smtClean="0"/>
              <a:t>CPSC503 Winter 2012</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13</a:t>
            </a:fld>
            <a:endParaRPr lang="en-US" smtClean="0"/>
          </a:p>
        </p:txBody>
      </p:sp>
      <p:sp>
        <p:nvSpPr>
          <p:cNvPr id="3079" name="Rectangle 1026"/>
          <p:cNvSpPr>
            <a:spLocks noGrp="1" noChangeArrowheads="1"/>
          </p:cNvSpPr>
          <p:nvPr>
            <p:ph type="title"/>
          </p:nvPr>
        </p:nvSpPr>
        <p:spPr/>
        <p:txBody>
          <a:bodyPr/>
          <a:lstStyle/>
          <a:p>
            <a:pPr eaLnBrk="1" hangingPunct="1"/>
            <a:r>
              <a:rPr lang="en-US" dirty="0" smtClean="0"/>
              <a:t>Today </a:t>
            </a:r>
            <a:r>
              <a:rPr lang="en-US" dirty="0" smtClean="0"/>
              <a:t>12 Feb</a:t>
            </a:r>
            <a:br>
              <a:rPr lang="en-US" dirty="0" smtClean="0"/>
            </a:br>
            <a:r>
              <a:rPr lang="en-US" dirty="0" smtClean="0"/>
              <a:t>:</a:t>
            </a:r>
            <a:endParaRPr lang="en-US" dirty="0" smtClean="0"/>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smtClean="0"/>
              <a:t>Meaning of words</a:t>
            </a:r>
            <a:endParaRPr lang="en-US" sz="3600" dirty="0" smtClean="0"/>
          </a:p>
          <a:p>
            <a:pPr eaLnBrk="1" hangingPunct="1"/>
            <a:r>
              <a:rPr lang="en-US" sz="3200" dirty="0" smtClean="0"/>
              <a:t>Relations </a:t>
            </a:r>
            <a:r>
              <a:rPr lang="en-US" sz="3200" dirty="0" smtClean="0"/>
              <a:t>among words and their meanings (</a:t>
            </a:r>
            <a:r>
              <a:rPr lang="en-US" sz="3200" dirty="0" smtClean="0">
                <a:solidFill>
                  <a:schemeClr val="accent2"/>
                </a:solidFill>
              </a:rPr>
              <a:t>Paradigmatic</a:t>
            </a:r>
            <a:r>
              <a:rPr lang="en-US" sz="3200" dirty="0" smtClean="0">
                <a:solidFill>
                  <a:schemeClr val="accent2"/>
                </a:solidFill>
              </a:rPr>
              <a:t>)</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9" name="Date Placeholder 3"/>
          <p:cNvSpPr>
            <a:spLocks noGrp="1"/>
          </p:cNvSpPr>
          <p:nvPr>
            <p:ph type="dt" sz="quarter" idx="10"/>
          </p:nvPr>
        </p:nvSpPr>
        <p:spPr>
          <a:noFill/>
        </p:spPr>
        <p:txBody>
          <a:bodyPr/>
          <a:lstStyle/>
          <a:p>
            <a:fld id="{6C3D69F3-9985-463B-9C6D-CF76977EA5B1}" type="datetime1">
              <a:rPr lang="en-US" smtClean="0"/>
              <a:t>2/9/2013</a:t>
            </a:fld>
            <a:endParaRPr lang="en-US"/>
          </a:p>
        </p:txBody>
      </p:sp>
      <p:sp>
        <p:nvSpPr>
          <p:cNvPr id="4110" name="Footer Placeholder 4"/>
          <p:cNvSpPr>
            <a:spLocks noGrp="1"/>
          </p:cNvSpPr>
          <p:nvPr>
            <p:ph type="ftr" sz="quarter" idx="11"/>
          </p:nvPr>
        </p:nvSpPr>
        <p:spPr>
          <a:noFill/>
        </p:spPr>
        <p:txBody>
          <a:bodyPr/>
          <a:lstStyle/>
          <a:p>
            <a:r>
              <a:rPr lang="en-US" smtClean="0"/>
              <a:t>CPSC503 Winter 2012</a:t>
            </a:r>
            <a:endParaRPr lang="en-US"/>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14</a:t>
            </a:fld>
            <a:endParaRPr lang="en-US" smtClean="0"/>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smtClean="0"/>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smtClean="0">
                <a:solidFill>
                  <a:schemeClr val="accent2"/>
                </a:solidFill>
              </a:rPr>
              <a:t>Lexeme:</a:t>
            </a:r>
            <a:r>
              <a:rPr lang="en-US" sz="3200" smtClean="0"/>
              <a:t> </a:t>
            </a:r>
          </a:p>
          <a:p>
            <a:pPr lvl="1" eaLnBrk="1" hangingPunct="1"/>
            <a:r>
              <a:rPr lang="en-US" sz="3200" smtClean="0"/>
              <a:t> </a:t>
            </a:r>
            <a:r>
              <a:rPr lang="en-US" sz="3200" smtClean="0">
                <a:solidFill>
                  <a:schemeClr val="accent2"/>
                </a:solidFill>
              </a:rPr>
              <a:t>O</a:t>
            </a:r>
            <a:r>
              <a:rPr lang="en-US" sz="3200" smtClean="0"/>
              <a:t>rthographic form + </a:t>
            </a:r>
          </a:p>
          <a:p>
            <a:pPr lvl="1" eaLnBrk="1" hangingPunct="1"/>
            <a:r>
              <a:rPr lang="en-US" sz="3200" smtClean="0"/>
              <a:t> </a:t>
            </a:r>
            <a:r>
              <a:rPr lang="en-US" sz="3200" smtClean="0">
                <a:solidFill>
                  <a:schemeClr val="accent2"/>
                </a:solidFill>
              </a:rPr>
              <a:t>P</a:t>
            </a:r>
            <a:r>
              <a:rPr lang="en-US" sz="3200" smtClean="0"/>
              <a:t>honological form + </a:t>
            </a:r>
          </a:p>
          <a:p>
            <a:pPr lvl="1" eaLnBrk="1" hangingPunct="1"/>
            <a:r>
              <a:rPr lang="en-US" sz="3200" smtClean="0">
                <a:solidFill>
                  <a:schemeClr val="accent2"/>
                </a:solidFill>
              </a:rPr>
              <a:t> M</a:t>
            </a:r>
            <a:r>
              <a:rPr lang="en-US" sz="3200" smtClean="0"/>
              <a:t>eaning </a:t>
            </a:r>
            <a:r>
              <a:rPr lang="en-US" sz="3200" smtClean="0">
                <a:solidFill>
                  <a:schemeClr val="accent2"/>
                </a:solidFill>
              </a:rPr>
              <a:t>(sense)</a:t>
            </a:r>
          </a:p>
        </p:txBody>
      </p:sp>
      <p:sp>
        <p:nvSpPr>
          <p:cNvPr id="595972" name="Rectangle 4"/>
          <p:cNvSpPr>
            <a:spLocks noChangeArrowheads="1"/>
          </p:cNvSpPr>
          <p:nvPr/>
        </p:nvSpPr>
        <p:spPr bwMode="auto">
          <a:xfrm>
            <a:off x="0" y="5410200"/>
            <a:ext cx="8458200" cy="685800"/>
          </a:xfrm>
          <a:prstGeom prst="rect">
            <a:avLst/>
          </a:prstGeom>
          <a:noFill/>
          <a:ln w="9525">
            <a:noFill/>
            <a:miter lim="800000"/>
            <a:headEnd/>
            <a:tailEnd/>
          </a:ln>
        </p:spPr>
        <p:txBody>
          <a:bodyPr/>
          <a:lstStyle/>
          <a:p>
            <a:pPr marL="742950" lvl="1" indent="-285750">
              <a:spcBef>
                <a:spcPct val="20000"/>
              </a:spcBef>
              <a:buFontTx/>
              <a:buChar char="–"/>
            </a:pPr>
            <a:r>
              <a:rPr lang="en-US" sz="3200">
                <a:solidFill>
                  <a:schemeClr val="accent2"/>
                </a:solidFill>
                <a:latin typeface="Comic Sans MS" pitchFamily="66" charset="0"/>
              </a:rPr>
              <a:t>Lexicon</a:t>
            </a:r>
            <a:r>
              <a:rPr lang="en-US" sz="3200">
                <a:latin typeface="Comic Sans MS" pitchFamily="66" charset="0"/>
              </a:rPr>
              <a:t>: A collection of lexemes</a:t>
            </a: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8" name="Rectangle 8"/>
          <p:cNvSpPr>
            <a:spLocks noChangeArrowheads="1"/>
          </p:cNvSpPr>
          <p:nvPr/>
        </p:nvSpPr>
        <p:spPr bwMode="auto">
          <a:xfrm>
            <a:off x="6248400" y="137160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Lemma?</a:t>
            </a: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59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EBCFBDF6-7AF9-46E5-A5B6-F29A96CE9856}" type="datetime1">
              <a:rPr lang="en-US" smtClean="0"/>
              <a:t>2/9/2013</a:t>
            </a:fld>
            <a:endParaRPr lang="en-US"/>
          </a:p>
        </p:txBody>
      </p:sp>
      <p:sp>
        <p:nvSpPr>
          <p:cNvPr id="23555" name="Footer Placeholder 4"/>
          <p:cNvSpPr>
            <a:spLocks noGrp="1"/>
          </p:cNvSpPr>
          <p:nvPr>
            <p:ph type="ftr" sz="quarter" idx="11"/>
          </p:nvPr>
        </p:nvSpPr>
        <p:spPr>
          <a:noFill/>
        </p:spPr>
        <p:txBody>
          <a:bodyPr/>
          <a:lstStyle/>
          <a:p>
            <a:r>
              <a:rPr lang="en-US" smtClean="0"/>
              <a:t>CPSC503 Winter 2012</a:t>
            </a:r>
            <a:endParaRPr lang="en-US"/>
          </a:p>
        </p:txBody>
      </p:sp>
      <p:sp>
        <p:nvSpPr>
          <p:cNvPr id="23556" name="Slide Number Placeholder 5"/>
          <p:cNvSpPr>
            <a:spLocks noGrp="1"/>
          </p:cNvSpPr>
          <p:nvPr>
            <p:ph type="sldNum" sz="quarter" idx="12"/>
          </p:nvPr>
        </p:nvSpPr>
        <p:spPr>
          <a:noFill/>
        </p:spPr>
        <p:txBody>
          <a:bodyPr/>
          <a:lstStyle/>
          <a:p>
            <a:fld id="{75D1F5F9-7803-413E-9B62-2404A8582275}" type="slidenum">
              <a:rPr lang="en-US" smtClean="0"/>
              <a:pPr/>
              <a:t>15</a:t>
            </a:fld>
            <a:endParaRPr lang="en-US" smtClean="0"/>
          </a:p>
        </p:txBody>
      </p:sp>
      <p:sp>
        <p:nvSpPr>
          <p:cNvPr id="23557" name="Rectangle 2"/>
          <p:cNvSpPr>
            <a:spLocks noGrp="1" noChangeArrowheads="1"/>
          </p:cNvSpPr>
          <p:nvPr>
            <p:ph type="title"/>
          </p:nvPr>
        </p:nvSpPr>
        <p:spPr>
          <a:xfrm>
            <a:off x="609600" y="152400"/>
            <a:ext cx="7772400" cy="1143000"/>
          </a:xfrm>
        </p:spPr>
        <p:txBody>
          <a:bodyPr/>
          <a:lstStyle/>
          <a:p>
            <a:pPr eaLnBrk="1" hangingPunct="1"/>
            <a:r>
              <a:rPr lang="en-US" smtClean="0"/>
              <a:t>Dictionary</a:t>
            </a:r>
          </a:p>
        </p:txBody>
      </p:sp>
      <p:sp>
        <p:nvSpPr>
          <p:cNvPr id="23558" name="Rectangle 3"/>
          <p:cNvSpPr>
            <a:spLocks noGrp="1" noChangeArrowheads="1"/>
          </p:cNvSpPr>
          <p:nvPr>
            <p:ph type="body" idx="1"/>
          </p:nvPr>
        </p:nvSpPr>
        <p:spPr>
          <a:xfrm>
            <a:off x="0" y="1143000"/>
            <a:ext cx="9144000" cy="1219200"/>
          </a:xfrm>
        </p:spPr>
        <p:txBody>
          <a:bodyPr/>
          <a:lstStyle/>
          <a:p>
            <a:pPr lvl="1" eaLnBrk="1" hangingPunct="1">
              <a:buFontTx/>
              <a:buNone/>
            </a:pPr>
            <a:r>
              <a:rPr lang="en-US" sz="3200" smtClean="0"/>
              <a:t>Repositories of information about the meaning of words, but…..</a:t>
            </a:r>
          </a:p>
        </p:txBody>
      </p:sp>
      <p:sp>
        <p:nvSpPr>
          <p:cNvPr id="631812" name="Rectangle 4"/>
          <p:cNvSpPr>
            <a:spLocks noChangeArrowheads="1"/>
          </p:cNvSpPr>
          <p:nvPr/>
        </p:nvSpPr>
        <p:spPr bwMode="auto">
          <a:xfrm>
            <a:off x="0" y="2286000"/>
            <a:ext cx="9144000" cy="685800"/>
          </a:xfrm>
          <a:prstGeom prst="rect">
            <a:avLst/>
          </a:prstGeom>
          <a:noFill/>
          <a:ln w="9525">
            <a:noFill/>
            <a:miter lim="800000"/>
            <a:headEnd/>
            <a:tailEnd/>
          </a:ln>
        </p:spPr>
        <p:txBody>
          <a:bodyPr/>
          <a:lstStyle/>
          <a:p>
            <a:pPr marL="742950" lvl="1" indent="-285750">
              <a:spcBef>
                <a:spcPct val="20000"/>
              </a:spcBef>
            </a:pPr>
            <a:r>
              <a:rPr lang="en-US" sz="3200" i="1">
                <a:solidFill>
                  <a:schemeClr val="accent2"/>
                </a:solidFill>
                <a:latin typeface="Comic Sans MS" pitchFamily="66" charset="0"/>
              </a:rPr>
              <a:t>Most of the definitions are circular… ?? They are descriptions….</a:t>
            </a:r>
          </a:p>
        </p:txBody>
      </p:sp>
      <p:sp>
        <p:nvSpPr>
          <p:cNvPr id="631816" name="Rectangle 8"/>
          <p:cNvSpPr>
            <a:spLocks noChangeArrowheads="1"/>
          </p:cNvSpPr>
          <p:nvPr/>
        </p:nvSpPr>
        <p:spPr bwMode="auto">
          <a:xfrm>
            <a:off x="0" y="3581400"/>
            <a:ext cx="8458200" cy="3276600"/>
          </a:xfrm>
          <a:prstGeom prst="rect">
            <a:avLst/>
          </a:prstGeom>
          <a:solidFill>
            <a:schemeClr val="bg1"/>
          </a:solidFill>
          <a:ln w="9525">
            <a:noFill/>
            <a:miter lim="800000"/>
            <a:headEnd/>
            <a:tailEnd/>
          </a:ln>
        </p:spPr>
        <p:txBody>
          <a:bodyPr/>
          <a:lstStyle/>
          <a:p>
            <a:pPr marL="742950" lvl="1" indent="-285750">
              <a:spcBef>
                <a:spcPct val="20000"/>
              </a:spcBef>
            </a:pPr>
            <a:r>
              <a:rPr lang="en-US" sz="3200">
                <a:latin typeface="Comic Sans MS" pitchFamily="66" charset="0"/>
              </a:rPr>
              <a:t>Fortunately, there is still some useful semantic info </a:t>
            </a:r>
            <a:r>
              <a:rPr lang="en-US" sz="3200">
                <a:solidFill>
                  <a:schemeClr val="accent2"/>
                </a:solidFill>
                <a:latin typeface="Comic Sans MS" pitchFamily="66" charset="0"/>
              </a:rPr>
              <a:t>(Lexical Relations)</a:t>
            </a:r>
            <a:r>
              <a:rPr lang="en-US" sz="3200">
                <a:latin typeface="Comic Sans MS" pitchFamily="66" charset="0"/>
              </a:rPr>
              <a:t>:</a:t>
            </a:r>
          </a:p>
          <a:p>
            <a:pPr marL="742950" lvl="1" indent="-285750">
              <a:spcBef>
                <a:spcPct val="20000"/>
              </a:spcBef>
            </a:pPr>
            <a:r>
              <a:rPr lang="en-US" sz="2800">
                <a:latin typeface="Comic Sans MS" pitchFamily="66" charset="0"/>
              </a:rPr>
              <a:t>L</a:t>
            </a:r>
            <a:r>
              <a:rPr lang="en-US" sz="2800" baseline="-25000">
                <a:latin typeface="Comic Sans MS" pitchFamily="66" charset="0"/>
              </a:rPr>
              <a:t>1,</a:t>
            </a:r>
            <a:r>
              <a:rPr lang="en-US" sz="2800">
                <a:latin typeface="Comic Sans MS" pitchFamily="66" charset="0"/>
              </a:rPr>
              <a:t>L</a:t>
            </a:r>
            <a:r>
              <a:rPr lang="en-US" sz="2800" baseline="-25000">
                <a:latin typeface="Comic Sans MS" pitchFamily="66" charset="0"/>
              </a:rPr>
              <a:t>2</a:t>
            </a:r>
            <a:r>
              <a:rPr lang="en-US" sz="2800">
                <a:latin typeface="Comic Sans MS" pitchFamily="66" charset="0"/>
              </a:rPr>
              <a:t> same O and P, different M</a:t>
            </a:r>
          </a:p>
          <a:p>
            <a:pPr marL="742950" lvl="1" indent="-285750">
              <a:spcBef>
                <a:spcPct val="20000"/>
              </a:spcBef>
            </a:pPr>
            <a:r>
              <a:rPr lang="en-US" sz="2800">
                <a:latin typeface="Comic Sans MS" pitchFamily="66" charset="0"/>
              </a:rPr>
              <a:t>L</a:t>
            </a:r>
            <a:r>
              <a:rPr lang="en-US" sz="2800" baseline="-25000">
                <a:latin typeface="Comic Sans MS" pitchFamily="66" charset="0"/>
              </a:rPr>
              <a:t>1,</a:t>
            </a:r>
            <a:r>
              <a:rPr lang="en-US" sz="2800">
                <a:latin typeface="Comic Sans MS" pitchFamily="66" charset="0"/>
              </a:rPr>
              <a:t>L</a:t>
            </a:r>
            <a:r>
              <a:rPr lang="en-US" sz="2800" baseline="-25000">
                <a:latin typeface="Comic Sans MS" pitchFamily="66" charset="0"/>
              </a:rPr>
              <a:t>2</a:t>
            </a:r>
            <a:r>
              <a:rPr lang="en-US" sz="2800">
                <a:latin typeface="Comic Sans MS" pitchFamily="66" charset="0"/>
              </a:rPr>
              <a:t> “same” M, different O</a:t>
            </a:r>
          </a:p>
          <a:p>
            <a:pPr marL="742950" lvl="1" indent="-285750">
              <a:spcBef>
                <a:spcPct val="20000"/>
              </a:spcBef>
            </a:pPr>
            <a:r>
              <a:rPr lang="en-US" sz="2800">
                <a:latin typeface="Comic Sans MS" pitchFamily="66" charset="0"/>
              </a:rPr>
              <a:t>L</a:t>
            </a:r>
            <a:r>
              <a:rPr lang="en-US" sz="2800" baseline="-25000">
                <a:latin typeface="Comic Sans MS" pitchFamily="66" charset="0"/>
              </a:rPr>
              <a:t>1,</a:t>
            </a:r>
            <a:r>
              <a:rPr lang="en-US" sz="2800">
                <a:latin typeface="Comic Sans MS" pitchFamily="66" charset="0"/>
              </a:rPr>
              <a:t>L</a:t>
            </a:r>
            <a:r>
              <a:rPr lang="en-US" sz="2800" baseline="-25000">
                <a:latin typeface="Comic Sans MS" pitchFamily="66" charset="0"/>
              </a:rPr>
              <a:t>2</a:t>
            </a:r>
            <a:r>
              <a:rPr lang="en-US" sz="2800">
                <a:latin typeface="Comic Sans MS" pitchFamily="66" charset="0"/>
              </a:rPr>
              <a:t> “opposite” M</a:t>
            </a:r>
          </a:p>
          <a:p>
            <a:pPr marL="742950" lvl="1" indent="-285750">
              <a:spcBef>
                <a:spcPct val="20000"/>
              </a:spcBef>
            </a:pPr>
            <a:r>
              <a:rPr lang="en-US" sz="2800">
                <a:latin typeface="Comic Sans MS" pitchFamily="66" charset="0"/>
              </a:rPr>
              <a:t>L</a:t>
            </a:r>
            <a:r>
              <a:rPr lang="en-US" sz="2800" baseline="-25000">
                <a:latin typeface="Comic Sans MS" pitchFamily="66" charset="0"/>
              </a:rPr>
              <a:t>1,</a:t>
            </a:r>
            <a:r>
              <a:rPr lang="en-US" sz="2800">
                <a:latin typeface="Comic Sans MS" pitchFamily="66" charset="0"/>
              </a:rPr>
              <a:t>L</a:t>
            </a:r>
            <a:r>
              <a:rPr lang="en-US" sz="2800" baseline="-25000">
                <a:latin typeface="Comic Sans MS" pitchFamily="66" charset="0"/>
              </a:rPr>
              <a:t>2</a:t>
            </a:r>
            <a:r>
              <a:rPr lang="en-US" sz="2800">
                <a:latin typeface="Comic Sans MS" pitchFamily="66" charset="0"/>
              </a:rPr>
              <a:t> , M</a:t>
            </a:r>
            <a:r>
              <a:rPr lang="en-US" sz="2800" baseline="-25000">
                <a:latin typeface="Comic Sans MS" pitchFamily="66" charset="0"/>
              </a:rPr>
              <a:t>1</a:t>
            </a:r>
            <a:r>
              <a:rPr lang="en-US" sz="2800">
                <a:latin typeface="Comic Sans MS" pitchFamily="66" charset="0"/>
              </a:rPr>
              <a:t> subclass of M</a:t>
            </a:r>
            <a:r>
              <a:rPr lang="en-US" sz="2800" baseline="-25000">
                <a:latin typeface="Comic Sans MS" pitchFamily="66" charset="0"/>
              </a:rPr>
              <a:t>1</a:t>
            </a:r>
            <a:endParaRPr lang="en-US" sz="2800">
              <a:latin typeface="Comic Sans MS" pitchFamily="66" charset="0"/>
            </a:endParaRPr>
          </a:p>
          <a:p>
            <a:pPr marL="742950" lvl="1" indent="-285750">
              <a:spcBef>
                <a:spcPct val="20000"/>
              </a:spcBef>
            </a:pPr>
            <a:endParaRPr lang="en-US" sz="2800">
              <a:latin typeface="Comic Sans MS" pitchFamily="66" charset="0"/>
            </a:endParaRPr>
          </a:p>
        </p:txBody>
      </p:sp>
      <p:sp>
        <p:nvSpPr>
          <p:cNvPr id="631817" name="Text Box 9"/>
          <p:cNvSpPr txBox="1">
            <a:spLocks noChangeArrowheads="1"/>
          </p:cNvSpPr>
          <p:nvPr/>
        </p:nvSpPr>
        <p:spPr bwMode="auto">
          <a:xfrm>
            <a:off x="59436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Homonymy</a:t>
            </a:r>
            <a:endParaRPr lang="en-US" sz="2800" b="0" i="1">
              <a:solidFill>
                <a:srgbClr val="A50021"/>
              </a:solidFill>
              <a:latin typeface="Comic Sans MS" pitchFamily="66" charset="0"/>
            </a:endParaRPr>
          </a:p>
        </p:txBody>
      </p:sp>
      <p:sp>
        <p:nvSpPr>
          <p:cNvPr id="631818" name="Text Box 10"/>
          <p:cNvSpPr txBox="1">
            <a:spLocks noChangeArrowheads="1"/>
          </p:cNvSpPr>
          <p:nvPr/>
        </p:nvSpPr>
        <p:spPr bwMode="auto">
          <a:xfrm>
            <a:off x="5791200" y="5105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Synonymy</a:t>
            </a:r>
            <a:endParaRPr lang="en-US" sz="2800" b="0" i="1">
              <a:solidFill>
                <a:srgbClr val="A50021"/>
              </a:solidFill>
              <a:latin typeface="Comic Sans MS" pitchFamily="66" charset="0"/>
            </a:endParaRPr>
          </a:p>
        </p:txBody>
      </p:sp>
      <p:sp>
        <p:nvSpPr>
          <p:cNvPr id="631819" name="Text Box 11"/>
          <p:cNvSpPr txBox="1">
            <a:spLocks noChangeArrowheads="1"/>
          </p:cNvSpPr>
          <p:nvPr/>
        </p:nvSpPr>
        <p:spPr bwMode="auto">
          <a:xfrm>
            <a:off x="5638800" y="5638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Antonymy</a:t>
            </a:r>
            <a:endParaRPr lang="en-US" sz="2800" b="0" i="1">
              <a:solidFill>
                <a:srgbClr val="A50021"/>
              </a:solidFill>
              <a:latin typeface="Comic Sans MS" pitchFamily="66" charset="0"/>
            </a:endParaRPr>
          </a:p>
        </p:txBody>
      </p:sp>
      <p:sp>
        <p:nvSpPr>
          <p:cNvPr id="631820" name="Text Box 12"/>
          <p:cNvSpPr txBox="1">
            <a:spLocks noChangeArrowheads="1"/>
          </p:cNvSpPr>
          <p:nvPr/>
        </p:nvSpPr>
        <p:spPr bwMode="auto">
          <a:xfrm>
            <a:off x="5638800" y="6172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Hyponymy</a:t>
            </a:r>
            <a:endParaRPr lang="en-US" sz="2800" b="0" i="1">
              <a:solidFill>
                <a:srgbClr val="A5002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18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18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18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1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autoUpdateAnimBg="0"/>
      <p:bldP spid="631816" grpId="0" animBg="1" autoUpdateAnimBg="0"/>
      <p:bldP spid="631817" grpId="0" autoUpdateAnimBg="0"/>
      <p:bldP spid="631818" grpId="0" autoUpdateAnimBg="0"/>
      <p:bldP spid="631819" grpId="0" autoUpdateAnimBg="0"/>
      <p:bldP spid="63182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D109B117-0691-4C8C-AC8D-F6FB559C87CA}" type="datetime1">
              <a:rPr lang="en-US" smtClean="0"/>
              <a:t>2/9/2013</a:t>
            </a:fld>
            <a:endParaRPr lang="en-US"/>
          </a:p>
        </p:txBody>
      </p:sp>
      <p:sp>
        <p:nvSpPr>
          <p:cNvPr id="24579" name="Footer Placeholder 4"/>
          <p:cNvSpPr>
            <a:spLocks noGrp="1"/>
          </p:cNvSpPr>
          <p:nvPr>
            <p:ph type="ftr" sz="quarter" idx="11"/>
          </p:nvPr>
        </p:nvSpPr>
        <p:spPr>
          <a:noFill/>
        </p:spPr>
        <p:txBody>
          <a:bodyPr/>
          <a:lstStyle/>
          <a:p>
            <a:r>
              <a:rPr lang="en-US" smtClean="0"/>
              <a:t>CPSC503 Winter 2012</a:t>
            </a:r>
            <a:endParaRPr lang="en-US"/>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16</a:t>
            </a:fld>
            <a:endParaRPr lang="en-US" smtClean="0"/>
          </a:p>
        </p:txBody>
      </p:sp>
      <p:sp>
        <p:nvSpPr>
          <p:cNvPr id="24581" name="Rectangle 2"/>
          <p:cNvSpPr>
            <a:spLocks noGrp="1" noChangeArrowheads="1"/>
          </p:cNvSpPr>
          <p:nvPr>
            <p:ph type="title"/>
          </p:nvPr>
        </p:nvSpPr>
        <p:spPr>
          <a:xfrm>
            <a:off x="685800" y="0"/>
            <a:ext cx="7772400" cy="1143000"/>
          </a:xfrm>
        </p:spPr>
        <p:txBody>
          <a:bodyPr/>
          <a:lstStyle/>
          <a:p>
            <a:pPr eaLnBrk="1" hangingPunct="1"/>
            <a:r>
              <a:rPr lang="en-US" smtClean="0"/>
              <a:t>Homonymy</a:t>
            </a:r>
          </a:p>
        </p:txBody>
      </p:sp>
      <p:sp>
        <p:nvSpPr>
          <p:cNvPr id="24582" name="Rectangle 3"/>
          <p:cNvSpPr>
            <a:spLocks noGrp="1" noChangeArrowheads="1"/>
          </p:cNvSpPr>
          <p:nvPr>
            <p:ph type="body" idx="1"/>
          </p:nvPr>
        </p:nvSpPr>
        <p:spPr>
          <a:xfrm>
            <a:off x="533400" y="990600"/>
            <a:ext cx="7772400" cy="1295400"/>
          </a:xfrm>
        </p:spPr>
        <p:txBody>
          <a:bodyPr/>
          <a:lstStyle/>
          <a:p>
            <a:pPr lvl="1" eaLnBrk="1" hangingPunct="1">
              <a:buFontTx/>
              <a:buNone/>
            </a:pPr>
            <a:r>
              <a:rPr lang="en-US" sz="3200" smtClean="0"/>
              <a:t>Def. Lexemes that have the same “forms” but 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0F3989F2-3C7A-4BD9-ACC1-7AEDBAFBE022}" type="datetime1">
              <a:rPr lang="en-US" smtClean="0"/>
              <a:t>2/9/2013</a:t>
            </a:fld>
            <a:endParaRPr lang="en-US"/>
          </a:p>
        </p:txBody>
      </p:sp>
      <p:sp>
        <p:nvSpPr>
          <p:cNvPr id="25603" name="Footer Placeholder 4"/>
          <p:cNvSpPr>
            <a:spLocks noGrp="1"/>
          </p:cNvSpPr>
          <p:nvPr>
            <p:ph type="ftr" sz="quarter" idx="11"/>
          </p:nvPr>
        </p:nvSpPr>
        <p:spPr>
          <a:noFill/>
        </p:spPr>
        <p:txBody>
          <a:bodyPr/>
          <a:lstStyle/>
          <a:p>
            <a:r>
              <a:rPr lang="en-US" smtClean="0"/>
              <a:t>CPSC503 Winter 2012</a:t>
            </a:r>
            <a:endParaRPr lang="en-US"/>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17</a:t>
            </a:fld>
            <a:endParaRPr lang="en-US" smtClean="0"/>
          </a:p>
        </p:txBody>
      </p:sp>
      <p:sp>
        <p:nvSpPr>
          <p:cNvPr id="25605" name="Rectangle 2"/>
          <p:cNvSpPr>
            <a:spLocks noGrp="1" noChangeArrowheads="1"/>
          </p:cNvSpPr>
          <p:nvPr>
            <p:ph type="title"/>
          </p:nvPr>
        </p:nvSpPr>
        <p:spPr/>
        <p:txBody>
          <a:bodyPr/>
          <a:lstStyle/>
          <a:p>
            <a:pPr eaLnBrk="1" hangingPunct="1"/>
            <a:r>
              <a:rPr lang="en-US" smtClean="0"/>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smtClean="0"/>
              <a:t>Information retrieval </a:t>
            </a:r>
            <a:r>
              <a:rPr lang="en-US" dirty="0" smtClean="0">
                <a:solidFill>
                  <a:schemeClr val="accent2"/>
                </a:solidFill>
              </a:rPr>
              <a:t>(homonymy)</a:t>
            </a:r>
            <a:r>
              <a:rPr lang="en-US" dirty="0" smtClean="0"/>
              <a:t>:</a:t>
            </a:r>
          </a:p>
          <a:p>
            <a:pPr lvl="2" eaLnBrk="1" hangingPunct="1">
              <a:spcBef>
                <a:spcPct val="40000"/>
              </a:spcBef>
              <a:defRPr/>
            </a:pPr>
            <a:r>
              <a:rPr lang="en-US" sz="2800" dirty="0" smtClean="0"/>
              <a:t>QUERY: bat</a:t>
            </a:r>
          </a:p>
          <a:p>
            <a:pPr eaLnBrk="1" hangingPunct="1">
              <a:spcBef>
                <a:spcPct val="40000"/>
              </a:spcBef>
              <a:defRPr/>
            </a:pPr>
            <a:r>
              <a:rPr lang="en-US" dirty="0" smtClean="0"/>
              <a:t>Spelling correction: </a:t>
            </a:r>
            <a:r>
              <a:rPr lang="en-US" dirty="0" smtClean="0">
                <a:solidFill>
                  <a:schemeClr val="accent6"/>
                </a:solidFill>
              </a:rPr>
              <a:t>homophones</a:t>
            </a:r>
            <a:r>
              <a:rPr lang="en-US" dirty="0" smtClean="0"/>
              <a:t> can lead to real-word spelling errors</a:t>
            </a:r>
            <a:endParaRPr lang="en-US" sz="3200" dirty="0" smtClean="0"/>
          </a:p>
          <a:p>
            <a:pPr eaLnBrk="1" hangingPunct="1">
              <a:spcBef>
                <a:spcPct val="40000"/>
              </a:spcBef>
              <a:defRPr/>
            </a:pPr>
            <a:r>
              <a:rPr lang="en-US" dirty="0" smtClean="0"/>
              <a:t>Text-to-Speech: </a:t>
            </a:r>
            <a:r>
              <a:rPr lang="en-US" dirty="0" smtClean="0">
                <a:solidFill>
                  <a:schemeClr val="accent6"/>
                </a:solidFill>
              </a:rPr>
              <a:t>homographs</a:t>
            </a:r>
            <a:r>
              <a:rPr lang="en-US" dirty="0" smtClean="0"/>
              <a:t> (which are not homophones)</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A49D4242-FA6D-4759-B723-1744011B06A4}" type="datetime1">
              <a:rPr lang="en-US" smtClean="0"/>
              <a:t>2/9/2013</a:t>
            </a:fld>
            <a:endParaRPr lang="en-US"/>
          </a:p>
        </p:txBody>
      </p:sp>
      <p:sp>
        <p:nvSpPr>
          <p:cNvPr id="26627" name="Footer Placeholder 4"/>
          <p:cNvSpPr>
            <a:spLocks noGrp="1"/>
          </p:cNvSpPr>
          <p:nvPr>
            <p:ph type="ftr" sz="quarter" idx="11"/>
          </p:nvPr>
        </p:nvSpPr>
        <p:spPr>
          <a:noFill/>
        </p:spPr>
        <p:txBody>
          <a:bodyPr/>
          <a:lstStyle/>
          <a:p>
            <a:r>
              <a:rPr lang="en-US" smtClean="0"/>
              <a:t>CPSC503 Winter 2012</a:t>
            </a:r>
            <a:endParaRPr lang="en-US"/>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18</a:t>
            </a:fld>
            <a:endParaRPr lang="en-US" smtClean="0"/>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smtClean="0"/>
              <a:t>Polysemy</a:t>
            </a:r>
          </a:p>
        </p:txBody>
      </p:sp>
      <p:sp>
        <p:nvSpPr>
          <p:cNvPr id="14342" name="Rectangle 3"/>
          <p:cNvSpPr>
            <a:spLocks noGrp="1" noChangeArrowheads="1"/>
          </p:cNvSpPr>
          <p:nvPr>
            <p:ph type="body" idx="1"/>
          </p:nvPr>
        </p:nvSpPr>
        <p:spPr>
          <a:xfrm>
            <a:off x="457200" y="838200"/>
            <a:ext cx="8153400" cy="1676400"/>
          </a:xfrm>
        </p:spPr>
        <p:txBody>
          <a:bodyPr/>
          <a:lstStyle/>
          <a:p>
            <a:pPr eaLnBrk="1" hangingPunct="1">
              <a:buFontTx/>
              <a:buNone/>
              <a:defRPr/>
            </a:pPr>
            <a:r>
              <a:rPr lang="en-US" sz="3200" dirty="0" smtClean="0"/>
              <a:t>Def. The case where we have a set of lexemes with the same form and </a:t>
            </a:r>
            <a:r>
              <a:rPr lang="en-US" sz="3200" dirty="0" smtClean="0">
                <a:solidFill>
                  <a:schemeClr val="accent6"/>
                </a:solidFill>
              </a:rPr>
              <a:t>multiple related meanings</a:t>
            </a:r>
            <a:r>
              <a:rPr lang="en-US" sz="3200" dirty="0" smtClean="0"/>
              <a:t>.</a:t>
            </a:r>
          </a:p>
          <a:p>
            <a:pPr eaLnBrk="1" hangingPunct="1">
              <a:defRPr/>
            </a:pPr>
            <a:endParaRPr lang="en-US" dirty="0" smtClean="0"/>
          </a:p>
        </p:txBody>
      </p:sp>
      <p:sp>
        <p:nvSpPr>
          <p:cNvPr id="600068" name="Rectangle 4"/>
          <p:cNvSpPr>
            <a:spLocks noChangeArrowheads="1"/>
          </p:cNvSpPr>
          <p:nvPr/>
        </p:nvSpPr>
        <p:spPr bwMode="auto">
          <a:xfrm>
            <a:off x="685800" y="2514600"/>
            <a:ext cx="77724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Consider the homonym:</a:t>
            </a:r>
            <a:r>
              <a:rPr lang="en-US" sz="2800" b="0">
                <a:latin typeface="Comic Sans MS" pitchFamily="66" charset="0"/>
              </a:rPr>
              <a:t> </a:t>
            </a:r>
          </a:p>
          <a:p>
            <a:pPr marL="342900" indent="-342900">
              <a:spcBef>
                <a:spcPct val="20000"/>
              </a:spcBef>
            </a:pPr>
            <a:r>
              <a:rPr lang="en-US" sz="2800" b="0">
                <a:solidFill>
                  <a:schemeClr val="accent2"/>
                </a:solidFill>
                <a:latin typeface="Comic Sans MS" pitchFamily="66" charset="0"/>
              </a:rPr>
              <a:t>bank </a:t>
            </a:r>
            <a:r>
              <a:rPr lang="en-US" sz="2800" b="0">
                <a:latin typeface="Comic Sans MS" pitchFamily="66" charset="0"/>
                <a:sym typeface="Symbol" pitchFamily="18" charset="2"/>
              </a:rPr>
              <a:t></a:t>
            </a:r>
            <a:r>
              <a:rPr lang="en-US" sz="2800" b="0">
                <a:latin typeface="Comic Sans MS" pitchFamily="66" charset="0"/>
              </a:rPr>
              <a:t> commercial </a:t>
            </a:r>
            <a:r>
              <a:rPr lang="en-US" sz="2800">
                <a:latin typeface="Comic Sans MS" pitchFamily="66" charset="0"/>
              </a:rPr>
              <a:t>bank</a:t>
            </a:r>
            <a:r>
              <a:rPr lang="en-US" sz="2800" b="0" baseline="-25000">
                <a:latin typeface="Comic Sans MS" pitchFamily="66" charset="0"/>
              </a:rPr>
              <a:t>1</a:t>
            </a:r>
            <a:r>
              <a:rPr lang="en-US" sz="2800" b="0">
                <a:latin typeface="Comic Sans MS" pitchFamily="66" charset="0"/>
              </a:rPr>
              <a:t> vs. river </a:t>
            </a:r>
            <a:r>
              <a:rPr lang="en-US" sz="2800">
                <a:latin typeface="Comic Sans MS" pitchFamily="66" charset="0"/>
              </a:rPr>
              <a:t>bank</a:t>
            </a:r>
            <a:r>
              <a:rPr lang="en-US" sz="2800" b="0" baseline="-25000">
                <a:latin typeface="Comic Sans MS" pitchFamily="66" charset="0"/>
              </a:rPr>
              <a:t>2</a:t>
            </a:r>
          </a:p>
        </p:txBody>
      </p:sp>
      <p:sp>
        <p:nvSpPr>
          <p:cNvPr id="600069" name="Rectangle 5"/>
          <p:cNvSpPr>
            <a:spLocks noChangeArrowheads="1"/>
          </p:cNvSpPr>
          <p:nvPr/>
        </p:nvSpPr>
        <p:spPr bwMode="auto">
          <a:xfrm>
            <a:off x="457200" y="37338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Now consider:</a:t>
            </a:r>
            <a:r>
              <a:rPr lang="en-US" sz="2800" b="0">
                <a:latin typeface="Comic Sans MS" pitchFamily="66" charset="0"/>
              </a:rPr>
              <a:t> “</a:t>
            </a:r>
            <a:r>
              <a:rPr lang="en-US" sz="2800" b="0" i="1">
                <a:latin typeface="Comic Sans MS" pitchFamily="66" charset="0"/>
              </a:rPr>
              <a:t>A PCFG can be trained using derivation trees from a tree </a:t>
            </a:r>
            <a:r>
              <a:rPr lang="en-US" sz="2800" b="0" i="1">
                <a:solidFill>
                  <a:schemeClr val="accent2"/>
                </a:solidFill>
                <a:latin typeface="Comic Sans MS" pitchFamily="66" charset="0"/>
              </a:rPr>
              <a:t>bank</a:t>
            </a:r>
            <a:r>
              <a:rPr lang="en-US" sz="2800" b="0" i="1">
                <a:latin typeface="Comic Sans MS" pitchFamily="66" charset="0"/>
              </a:rPr>
              <a:t> annotated by human experts”</a:t>
            </a:r>
            <a:endParaRPr lang="en-US" sz="2800" b="0">
              <a:latin typeface="Comic Sans MS" pitchFamily="66" charset="0"/>
            </a:endParaRPr>
          </a:p>
          <a:p>
            <a:pPr marL="342900" indent="-342900">
              <a:spcBef>
                <a:spcPct val="20000"/>
              </a:spcBef>
            </a:pPr>
            <a:endParaRPr lang="en-US" sz="2800" b="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fld id="{C20C1C5C-DEED-4BFA-94B7-A3ADB952015D}" type="datetime1">
              <a:rPr lang="en-US" smtClean="0"/>
              <a:t>2/9/2013</a:t>
            </a:fld>
            <a:endParaRPr lang="en-US"/>
          </a:p>
        </p:txBody>
      </p:sp>
      <p:sp>
        <p:nvSpPr>
          <p:cNvPr id="5124" name="Footer Placeholder 4"/>
          <p:cNvSpPr>
            <a:spLocks noGrp="1"/>
          </p:cNvSpPr>
          <p:nvPr>
            <p:ph type="ftr" sz="quarter" idx="11"/>
          </p:nvPr>
        </p:nvSpPr>
        <p:spPr>
          <a:noFill/>
        </p:spPr>
        <p:txBody>
          <a:bodyPr/>
          <a:lstStyle/>
          <a:p>
            <a:r>
              <a:rPr lang="en-US" smtClean="0"/>
              <a:t>CPSC503 Winter 2012</a:t>
            </a:r>
            <a:endParaRPr lang="en-US"/>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19</a:t>
            </a:fld>
            <a:endParaRPr lang="en-US" smtClean="0"/>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smtClean="0"/>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Different subcat</a:t>
            </a: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1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1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EF8E7747-A032-4B85-A050-86D75E6672BC}" type="datetime1">
              <a:rPr lang="en-US" smtClean="0"/>
              <a:t>2/9/2013</a:t>
            </a:fld>
            <a:endParaRPr lang="en-US"/>
          </a:p>
        </p:txBody>
      </p:sp>
      <p:sp>
        <p:nvSpPr>
          <p:cNvPr id="3077" name="Footer Placeholder 5"/>
          <p:cNvSpPr>
            <a:spLocks noGrp="1"/>
          </p:cNvSpPr>
          <p:nvPr>
            <p:ph type="ftr" sz="quarter" idx="11"/>
          </p:nvPr>
        </p:nvSpPr>
        <p:spPr>
          <a:noFill/>
        </p:spPr>
        <p:txBody>
          <a:bodyPr/>
          <a:lstStyle/>
          <a:p>
            <a:r>
              <a:rPr lang="en-US" smtClean="0"/>
              <a:t>CPSC503 Winter 2012</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2</a:t>
            </a:fld>
            <a:endParaRPr lang="en-US" smtClean="0"/>
          </a:p>
        </p:txBody>
      </p:sp>
      <p:sp>
        <p:nvSpPr>
          <p:cNvPr id="3079" name="Rectangle 1026"/>
          <p:cNvSpPr>
            <a:spLocks noGrp="1" noChangeArrowheads="1"/>
          </p:cNvSpPr>
          <p:nvPr>
            <p:ph type="title"/>
          </p:nvPr>
        </p:nvSpPr>
        <p:spPr/>
        <p:txBody>
          <a:bodyPr/>
          <a:lstStyle/>
          <a:p>
            <a:pPr eaLnBrk="1" hangingPunct="1"/>
            <a:r>
              <a:rPr lang="en-US" dirty="0" smtClean="0"/>
              <a:t>Today </a:t>
            </a:r>
            <a:r>
              <a:rPr lang="en-US" dirty="0" smtClean="0"/>
              <a:t>12 Feb</a:t>
            </a:r>
            <a:br>
              <a:rPr lang="en-US" dirty="0" smtClean="0"/>
            </a:br>
            <a:r>
              <a:rPr lang="en-US" dirty="0" smtClean="0"/>
              <a:t>:</a:t>
            </a:r>
            <a:endParaRPr lang="en-US" dirty="0" smtClean="0"/>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smtClean="0"/>
              <a:t>Meaning of words</a:t>
            </a:r>
            <a:endParaRPr lang="en-US" sz="3600" dirty="0" smtClean="0"/>
          </a:p>
          <a:p>
            <a:pPr eaLnBrk="1" hangingPunct="1"/>
            <a:r>
              <a:rPr lang="en-US" sz="3200" dirty="0" smtClean="0"/>
              <a:t>Relations </a:t>
            </a:r>
            <a:r>
              <a:rPr lang="en-US" sz="3200" dirty="0" smtClean="0"/>
              <a:t>among words and their meanings (</a:t>
            </a:r>
            <a:r>
              <a:rPr lang="en-US" sz="3200" dirty="0" smtClean="0">
                <a:solidFill>
                  <a:schemeClr val="accent2"/>
                </a:solidFill>
              </a:rPr>
              <a:t>Paradigmatic</a:t>
            </a:r>
            <a:r>
              <a:rPr lang="en-US" sz="3200" dirty="0" smtClean="0">
                <a:solidFill>
                  <a:schemeClr val="accent2"/>
                </a:solidFill>
              </a:rPr>
              <a:t>)</a:t>
            </a:r>
            <a:endParaRPr lang="en-US" sz="3200" dirty="0" smtClean="0"/>
          </a:p>
          <a:p>
            <a:pPr eaLnBrk="1" hangingPunct="1"/>
            <a:r>
              <a:rPr lang="en-US" sz="3200" dirty="0" smtClean="0"/>
              <a:t>Internal structure of individual words (</a:t>
            </a:r>
            <a:r>
              <a:rPr lang="en-US" sz="3200" dirty="0" err="1" smtClean="0">
                <a:solidFill>
                  <a:schemeClr val="accent2"/>
                </a:solidFill>
              </a:rPr>
              <a:t>Syntagmatic</a:t>
            </a:r>
            <a:r>
              <a:rPr lang="en-US" sz="3200" dirty="0" smtClean="0">
                <a:solidFill>
                  <a:schemeClr val="accent2"/>
                </a:solidFill>
              </a:rPr>
              <a:t>)</a:t>
            </a:r>
            <a:endParaRPr lang="en-US" sz="3200" dirty="0" smtClean="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330E652F-CF8E-4FD2-A115-65D7AC0AD405}" type="datetime1">
              <a:rPr lang="en-US" smtClean="0"/>
              <a:t>2/9/2013</a:t>
            </a:fld>
            <a:endParaRPr lang="en-US"/>
          </a:p>
        </p:txBody>
      </p:sp>
      <p:sp>
        <p:nvSpPr>
          <p:cNvPr id="27651" name="Footer Placeholder 4"/>
          <p:cNvSpPr>
            <a:spLocks noGrp="1"/>
          </p:cNvSpPr>
          <p:nvPr>
            <p:ph type="ftr" sz="quarter" idx="11"/>
          </p:nvPr>
        </p:nvSpPr>
        <p:spPr>
          <a:noFill/>
        </p:spPr>
        <p:txBody>
          <a:bodyPr/>
          <a:lstStyle/>
          <a:p>
            <a:r>
              <a:rPr lang="en-US" smtClean="0"/>
              <a:t>CPSC503 Winter 2012</a:t>
            </a:r>
            <a:endParaRPr lang="en-US"/>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20</a:t>
            </a:fld>
            <a:endParaRPr lang="en-US" smtClean="0"/>
          </a:p>
        </p:txBody>
      </p:sp>
      <p:sp>
        <p:nvSpPr>
          <p:cNvPr id="27653" name="Rectangle 2"/>
          <p:cNvSpPr>
            <a:spLocks noGrp="1" noChangeArrowheads="1"/>
          </p:cNvSpPr>
          <p:nvPr>
            <p:ph type="title"/>
          </p:nvPr>
        </p:nvSpPr>
        <p:spPr/>
        <p:txBody>
          <a:bodyPr/>
          <a:lstStyle/>
          <a:p>
            <a:pPr eaLnBrk="1" hangingPunct="1"/>
            <a:r>
              <a:rPr lang="en-US" smtClean="0"/>
              <a:t>Synonyms</a:t>
            </a:r>
          </a:p>
        </p:txBody>
      </p:sp>
      <p:sp>
        <p:nvSpPr>
          <p:cNvPr id="604163" name="Rectangle 3"/>
          <p:cNvSpPr>
            <a:spLocks noGrp="1" noChangeArrowheads="1"/>
          </p:cNvSpPr>
          <p:nvPr>
            <p:ph type="body" idx="1"/>
          </p:nvPr>
        </p:nvSpPr>
        <p:spPr>
          <a:xfrm>
            <a:off x="762000" y="4343400"/>
            <a:ext cx="7772400" cy="609600"/>
          </a:xfrm>
        </p:spPr>
        <p:txBody>
          <a:bodyPr/>
          <a:lstStyle/>
          <a:p>
            <a:pPr eaLnBrk="1" hangingPunct="1">
              <a:buFontTx/>
              <a:buNone/>
            </a:pPr>
            <a:r>
              <a:rPr lang="en-US" b="0" smtClean="0"/>
              <a:t>Would I be flying on a </a:t>
            </a:r>
            <a:r>
              <a:rPr lang="en-US" b="0" smtClean="0">
                <a:solidFill>
                  <a:schemeClr val="accent2"/>
                </a:solidFill>
              </a:rPr>
              <a:t>large/big</a:t>
            </a:r>
            <a:r>
              <a:rPr lang="en-US" b="0" smtClean="0"/>
              <a:t> plane?</a:t>
            </a:r>
          </a:p>
        </p:txBody>
      </p:sp>
      <p:sp>
        <p:nvSpPr>
          <p:cNvPr id="27655" name="Rectangle 4"/>
          <p:cNvSpPr>
            <a:spLocks noChangeArrowheads="1"/>
          </p:cNvSpPr>
          <p:nvPr/>
        </p:nvSpPr>
        <p:spPr bwMode="auto">
          <a:xfrm>
            <a:off x="0" y="1752600"/>
            <a:ext cx="86106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 Different lexemes with the same meaning.</a:t>
            </a:r>
          </a:p>
          <a:p>
            <a:pPr marL="342900" indent="-342900">
              <a:spcBef>
                <a:spcPct val="20000"/>
              </a:spcBef>
              <a:buFontTx/>
              <a:buChar char="•"/>
            </a:pPr>
            <a:endParaRPr lang="en-US" sz="2800">
              <a:latin typeface="Comic Sans MS" pitchFamily="66" charset="0"/>
            </a:endParaRPr>
          </a:p>
        </p:txBody>
      </p:sp>
      <p:sp>
        <p:nvSpPr>
          <p:cNvPr id="604165" name="Rectangle 5"/>
          <p:cNvSpPr>
            <a:spLocks noChangeArrowheads="1"/>
          </p:cNvSpPr>
          <p:nvPr/>
        </p:nvSpPr>
        <p:spPr bwMode="auto">
          <a:xfrm>
            <a:off x="0" y="2438400"/>
            <a:ext cx="8763000" cy="1447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Substitutability</a:t>
            </a:r>
            <a:r>
              <a:rPr lang="en-US" sz="2800">
                <a:latin typeface="Comic Sans MS" pitchFamily="66" charset="0"/>
              </a:rPr>
              <a:t>- if they can be substituted for one another in </a:t>
            </a:r>
            <a:r>
              <a:rPr lang="en-US" sz="2800" i="1">
                <a:solidFill>
                  <a:schemeClr val="accent2"/>
                </a:solidFill>
                <a:latin typeface="Comic Sans MS" pitchFamily="66" charset="0"/>
              </a:rPr>
              <a:t>some</a:t>
            </a:r>
            <a:r>
              <a:rPr lang="en-US" sz="2800">
                <a:latin typeface="Comic Sans MS" pitchFamily="66" charset="0"/>
              </a:rPr>
              <a:t> environment without changing meaning or acceptability.</a:t>
            </a:r>
          </a:p>
          <a:p>
            <a:pPr marL="342900" indent="-342900">
              <a:spcBef>
                <a:spcPct val="20000"/>
              </a:spcBef>
              <a:buFontTx/>
              <a:buChar char="•"/>
            </a:pPr>
            <a:endParaRPr lang="en-US" sz="2800">
              <a:latin typeface="Comic Sans MS" pitchFamily="66" charset="0"/>
            </a:endParaRPr>
          </a:p>
        </p:txBody>
      </p:sp>
      <p:sp>
        <p:nvSpPr>
          <p:cNvPr id="604166" name="Rectangle 6"/>
          <p:cNvSpPr>
            <a:spLocks noChangeArrowheads="1"/>
          </p:cNvSpPr>
          <p:nvPr/>
        </p:nvSpPr>
        <p:spPr bwMode="auto">
          <a:xfrm>
            <a:off x="609600" y="4953000"/>
            <a:ext cx="77724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became kind of a </a:t>
            </a:r>
            <a:r>
              <a:rPr lang="en-US" sz="2800" b="0">
                <a:solidFill>
                  <a:schemeClr val="accent2"/>
                </a:solidFill>
                <a:latin typeface="Comic Sans MS" pitchFamily="66" charset="0"/>
              </a:rPr>
              <a:t>large/big</a:t>
            </a:r>
            <a:r>
              <a:rPr lang="en-US" sz="2800" b="0">
                <a:latin typeface="Comic Sans MS" pitchFamily="66" charset="0"/>
              </a:rPr>
              <a:t> sister to…</a:t>
            </a:r>
          </a:p>
        </p:txBody>
      </p:sp>
      <p:sp>
        <p:nvSpPr>
          <p:cNvPr id="604167" name="Rectangle 7"/>
          <p:cNvSpPr>
            <a:spLocks noChangeArrowheads="1"/>
          </p:cNvSpPr>
          <p:nvPr/>
        </p:nvSpPr>
        <p:spPr bwMode="auto">
          <a:xfrm>
            <a:off x="609600" y="5562600"/>
            <a:ext cx="57150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You made a </a:t>
            </a:r>
            <a:r>
              <a:rPr lang="en-US" sz="2800" b="0">
                <a:solidFill>
                  <a:schemeClr val="accent2"/>
                </a:solidFill>
                <a:latin typeface="Comic Sans MS" pitchFamily="66" charset="0"/>
              </a:rPr>
              <a:t>large/big</a:t>
            </a:r>
            <a:r>
              <a:rPr lang="en-US" sz="2800" b="0">
                <a:latin typeface="Comic Sans MS" pitchFamily="66" charset="0"/>
              </a:rPr>
              <a:t> mistake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a:noFill/>
        </p:spPr>
        <p:txBody>
          <a:bodyPr/>
          <a:lstStyle/>
          <a:p>
            <a:fld id="{ADF8C441-D63C-4A85-B666-4D7D8C3418EF}" type="datetime1">
              <a:rPr lang="en-US" smtClean="0"/>
              <a:t>2/9/2013</a:t>
            </a:fld>
            <a:endParaRPr lang="en-US"/>
          </a:p>
        </p:txBody>
      </p:sp>
      <p:sp>
        <p:nvSpPr>
          <p:cNvPr id="6148" name="Footer Placeholder 4"/>
          <p:cNvSpPr>
            <a:spLocks noGrp="1"/>
          </p:cNvSpPr>
          <p:nvPr>
            <p:ph type="ftr" sz="quarter" idx="11"/>
          </p:nvPr>
        </p:nvSpPr>
        <p:spPr>
          <a:noFill/>
        </p:spPr>
        <p:txBody>
          <a:bodyPr/>
          <a:lstStyle/>
          <a:p>
            <a:r>
              <a:rPr lang="en-US" smtClean="0"/>
              <a:t>CPSC503 Winter 2012</a:t>
            </a:r>
            <a:endParaRPr lang="en-US"/>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21</a:t>
            </a:fld>
            <a:endParaRPr lang="en-US" smtClean="0"/>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smtClean="0"/>
              <a:t>Hyponymy</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smtClean="0"/>
              <a:t>Since dogs are </a:t>
            </a:r>
            <a:r>
              <a:rPr lang="en-US" sz="2800" dirty="0" err="1" smtClean="0"/>
              <a:t>canids</a:t>
            </a:r>
            <a:endParaRPr lang="en-US" sz="2800" dirty="0" smtClean="0"/>
          </a:p>
          <a:p>
            <a:pPr lvl="2" eaLnBrk="1" hangingPunct="1"/>
            <a:r>
              <a:rPr lang="en-US" sz="2800" dirty="0" smtClean="0">
                <a:solidFill>
                  <a:schemeClr val="accent2"/>
                </a:solidFill>
              </a:rPr>
              <a:t>Dog</a:t>
            </a:r>
            <a:r>
              <a:rPr lang="en-US" sz="2800" dirty="0" smtClean="0">
                <a:solidFill>
                  <a:srgbClr val="008000"/>
                </a:solidFill>
              </a:rPr>
              <a:t> </a:t>
            </a:r>
            <a:r>
              <a:rPr lang="en-US" sz="2800" dirty="0" smtClean="0"/>
              <a:t>is a </a:t>
            </a:r>
            <a:r>
              <a:rPr lang="en-US" sz="2800" i="1" dirty="0" smtClean="0">
                <a:solidFill>
                  <a:schemeClr val="accent2"/>
                </a:solidFill>
              </a:rPr>
              <a:t>hyponym</a:t>
            </a:r>
            <a:r>
              <a:rPr lang="en-US" sz="2800" dirty="0" smtClean="0"/>
              <a:t> of </a:t>
            </a:r>
            <a:r>
              <a:rPr lang="en-US" sz="2800" dirty="0" err="1" smtClean="0">
                <a:solidFill>
                  <a:schemeClr val="accent2"/>
                </a:solidFill>
              </a:rPr>
              <a:t>canid</a:t>
            </a:r>
            <a:r>
              <a:rPr lang="en-US" sz="2800" dirty="0" smtClean="0"/>
              <a:t> and</a:t>
            </a:r>
          </a:p>
          <a:p>
            <a:pPr lvl="2" eaLnBrk="1" hangingPunct="1"/>
            <a:r>
              <a:rPr lang="en-US" sz="2800" dirty="0" err="1" smtClean="0">
                <a:solidFill>
                  <a:schemeClr val="accent2"/>
                </a:solidFill>
              </a:rPr>
              <a:t>Canid</a:t>
            </a:r>
            <a:r>
              <a:rPr lang="en-US" sz="2800" dirty="0" smtClean="0"/>
              <a:t> is a </a:t>
            </a:r>
            <a:r>
              <a:rPr lang="en-US" sz="2800" i="1" dirty="0" err="1" smtClean="0">
                <a:solidFill>
                  <a:schemeClr val="accent2"/>
                </a:solidFill>
              </a:rPr>
              <a:t>hypernym</a:t>
            </a:r>
            <a:r>
              <a:rPr lang="en-US" sz="2800" dirty="0" smtClean="0">
                <a:solidFill>
                  <a:schemeClr val="accent2"/>
                </a:solidFill>
              </a:rPr>
              <a:t> </a:t>
            </a:r>
            <a:r>
              <a:rPr lang="en-US" sz="2800" dirty="0" smtClean="0"/>
              <a:t>of </a:t>
            </a:r>
            <a:r>
              <a:rPr lang="en-US" sz="2800" dirty="0" smtClean="0">
                <a:solidFill>
                  <a:schemeClr val="accent2"/>
                </a:solidFill>
              </a:rPr>
              <a:t>dog</a:t>
            </a:r>
          </a:p>
          <a:p>
            <a:pPr lvl="2" eaLnBrk="1" hangingPunct="1"/>
            <a:endParaRPr lang="en-US" sz="2800" dirty="0" smtClean="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Def. Pairings where one lexeme denotes a subclass of the other</a:t>
            </a:r>
          </a:p>
          <a:p>
            <a:pPr marL="342900" indent="-342900">
              <a:spcBef>
                <a:spcPct val="20000"/>
              </a:spcBef>
              <a:buFontTx/>
              <a:buChar char="•"/>
            </a:pPr>
            <a:endParaRPr lang="en-US" sz="320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smtClean="0">
                <a:latin typeface="Comic Sans MS" pitchFamily="66" charset="0"/>
              </a:rPr>
              <a:t>doctor/human</a:t>
            </a:r>
          </a:p>
          <a:p>
            <a:pPr marL="742950" lvl="1" indent="-285750">
              <a:spcBef>
                <a:spcPct val="20000"/>
              </a:spcBef>
            </a:pPr>
            <a:r>
              <a:rPr lang="en-US" sz="2800" dirty="0" smtClean="0">
                <a:latin typeface="Comic Sans MS" pitchFamily="66" charset="0"/>
              </a:rPr>
              <a:t>……</a:t>
            </a:r>
            <a:endParaRPr lang="en-US" sz="2800" dirty="0">
              <a:latin typeface="Comic Sans MS" pitchFamily="66" charset="0"/>
            </a:endParaRP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1473B70D-04FD-4971-B854-BEA48DE13575}" type="datetime1">
              <a:rPr lang="en-US" smtClean="0"/>
              <a:t>2/9/2013</a:t>
            </a:fld>
            <a:endParaRPr lang="en-US"/>
          </a:p>
        </p:txBody>
      </p:sp>
      <p:sp>
        <p:nvSpPr>
          <p:cNvPr id="28675" name="Footer Placeholder 4"/>
          <p:cNvSpPr>
            <a:spLocks noGrp="1"/>
          </p:cNvSpPr>
          <p:nvPr>
            <p:ph type="ftr" sz="quarter" idx="11"/>
          </p:nvPr>
        </p:nvSpPr>
        <p:spPr>
          <a:noFill/>
        </p:spPr>
        <p:txBody>
          <a:bodyPr/>
          <a:lstStyle/>
          <a:p>
            <a:r>
              <a:rPr lang="en-US" smtClean="0"/>
              <a:t>CPSC503 Winter 2012</a:t>
            </a:r>
            <a:endParaRPr lang="en-US"/>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22</a:t>
            </a:fld>
            <a:endParaRPr lang="en-US" smtClean="0"/>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smtClean="0"/>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smtClean="0"/>
              <a:t>Databases containing all lexical relations among all lexemes </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err="1">
                <a:solidFill>
                  <a:schemeClr val="accent2"/>
                </a:solidFill>
                <a:latin typeface="Comic Sans MS" pitchFamily="66" charset="0"/>
              </a:rPr>
              <a:t>WordNet</a:t>
            </a:r>
            <a:r>
              <a:rPr lang="en-US" sz="2800" dirty="0">
                <a:solidFill>
                  <a:schemeClr val="accent2"/>
                </a:solidFill>
                <a:latin typeface="Comic Sans MS" pitchFamily="66" charset="0"/>
              </a:rPr>
              <a:t>:</a:t>
            </a:r>
            <a:r>
              <a:rPr lang="en-US" sz="2800" dirty="0">
                <a:latin typeface="Comic Sans MS" pitchFamily="66" charset="0"/>
              </a:rPr>
              <a:t> </a:t>
            </a:r>
            <a:r>
              <a:rPr lang="en-US" sz="2800" dirty="0" smtClean="0">
                <a:latin typeface="Comic Sans MS" pitchFamily="66" charset="0"/>
              </a:rPr>
              <a:t>fist developed with reasonable coverage and </a:t>
            </a:r>
            <a:r>
              <a:rPr lang="en-US" sz="2800" dirty="0">
                <a:latin typeface="Comic Sans MS" pitchFamily="66" charset="0"/>
              </a:rPr>
              <a:t>widely used [</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Date Placeholder 4"/>
          <p:cNvSpPr>
            <a:spLocks noGrp="1"/>
          </p:cNvSpPr>
          <p:nvPr>
            <p:ph type="dt" sz="quarter" idx="10"/>
          </p:nvPr>
        </p:nvSpPr>
        <p:spPr>
          <a:noFill/>
        </p:spPr>
        <p:txBody>
          <a:bodyPr/>
          <a:lstStyle/>
          <a:p>
            <a:fld id="{D6674734-9A66-44B4-AFFB-3FC32C4CDDD7}" type="datetime1">
              <a:rPr lang="en-US" smtClean="0"/>
              <a:t>2/9/2013</a:t>
            </a:fld>
            <a:endParaRPr lang="en-US"/>
          </a:p>
        </p:txBody>
      </p:sp>
      <p:sp>
        <p:nvSpPr>
          <p:cNvPr id="7177" name="Footer Placeholder 5"/>
          <p:cNvSpPr>
            <a:spLocks noGrp="1"/>
          </p:cNvSpPr>
          <p:nvPr>
            <p:ph type="ftr" sz="quarter" idx="11"/>
          </p:nvPr>
        </p:nvSpPr>
        <p:spPr>
          <a:noFill/>
        </p:spPr>
        <p:txBody>
          <a:bodyPr/>
          <a:lstStyle/>
          <a:p>
            <a:r>
              <a:rPr lang="en-US" smtClean="0"/>
              <a:t>CPSC503 Winter 2012</a:t>
            </a:r>
            <a:endParaRPr lang="en-US"/>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23</a:t>
            </a:fld>
            <a:endParaRPr lang="en-US" smtClean="0"/>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smtClean="0"/>
              <a:t>WordNet 3.0</a:t>
            </a:r>
          </a:p>
        </p:txBody>
      </p:sp>
      <p:sp>
        <p:nvSpPr>
          <p:cNvPr id="608384" name="Rectangle 128"/>
          <p:cNvSpPr>
            <a:spLocks noChangeArrowheads="1"/>
          </p:cNvSpPr>
          <p:nvPr/>
        </p:nvSpPr>
        <p:spPr bwMode="auto">
          <a:xfrm>
            <a:off x="0" y="37338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lemma/lexeme</a:t>
            </a:r>
            <a:r>
              <a:rPr lang="en-US" sz="2800">
                <a:latin typeface="Comic Sans MS" pitchFamily="66" charset="0"/>
              </a:rPr>
              <a:t>: all possible senses </a:t>
            </a:r>
            <a:r>
              <a:rPr lang="en-US" sz="2800" b="0">
                <a:latin typeface="Comic Sans MS" pitchFamily="66" charset="0"/>
              </a:rPr>
              <a:t>(no distinction between homonymy and polysemy)</a:t>
            </a:r>
          </a:p>
        </p:txBody>
      </p:sp>
      <p:sp>
        <p:nvSpPr>
          <p:cNvPr id="608385" name="Rectangle 129"/>
          <p:cNvSpPr>
            <a:spLocks noChangeArrowheads="1"/>
          </p:cNvSpPr>
          <p:nvPr/>
        </p:nvSpPr>
        <p:spPr bwMode="auto">
          <a:xfrm>
            <a:off x="0" y="50292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sense: </a:t>
            </a:r>
            <a:r>
              <a:rPr lang="en-US" sz="3200" b="0">
                <a:latin typeface="Comic Sans MS" pitchFamily="66" charset="0"/>
              </a:rPr>
              <a:t>a set of synonyms (</a:t>
            </a:r>
            <a:r>
              <a:rPr lang="en-US" sz="3200" b="0">
                <a:solidFill>
                  <a:schemeClr val="accent2"/>
                </a:solidFill>
                <a:latin typeface="Comic Sans MS" pitchFamily="66" charset="0"/>
              </a:rPr>
              <a:t>synset</a:t>
            </a:r>
            <a:r>
              <a:rPr lang="en-US" sz="3200" b="0">
                <a:latin typeface="Comic Sans MS" pitchFamily="66" charset="0"/>
              </a:rPr>
              <a:t>) and a gloss</a:t>
            </a:r>
          </a:p>
        </p:txBody>
      </p:sp>
      <p:graphicFrame>
        <p:nvGraphicFramePr>
          <p:cNvPr id="608448" name="Group 192"/>
          <p:cNvGraphicFramePr>
            <a:graphicFrameLocks noGrp="1"/>
          </p:cNvGraphicFramePr>
          <p:nvPr/>
        </p:nvGraphicFramePr>
        <p:xfrm>
          <a:off x="228600" y="838200"/>
          <a:ext cx="8610600" cy="2825750"/>
        </p:xfrm>
        <a:graphic>
          <a:graphicData uri="http://schemas.openxmlformats.org/drawingml/2006/table">
            <a:tbl>
              <a:tblPr/>
              <a:tblGrid>
                <a:gridCol w="1600200"/>
                <a:gridCol w="2362200"/>
                <a:gridCol w="1524000"/>
                <a:gridCol w="31242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Date Placeholder 3"/>
          <p:cNvSpPr>
            <a:spLocks noGrp="1"/>
          </p:cNvSpPr>
          <p:nvPr>
            <p:ph type="dt" sz="quarter" idx="10"/>
          </p:nvPr>
        </p:nvSpPr>
        <p:spPr>
          <a:noFill/>
        </p:spPr>
        <p:txBody>
          <a:bodyPr/>
          <a:lstStyle/>
          <a:p>
            <a:fld id="{080F25AD-B595-4148-97E4-CBE2FF14B314}" type="datetime1">
              <a:rPr lang="en-US" smtClean="0"/>
              <a:t>2/9/2013</a:t>
            </a:fld>
            <a:endParaRPr lang="en-US"/>
          </a:p>
        </p:txBody>
      </p:sp>
      <p:sp>
        <p:nvSpPr>
          <p:cNvPr id="8202" name="Footer Placeholder 4"/>
          <p:cNvSpPr>
            <a:spLocks noGrp="1"/>
          </p:cNvSpPr>
          <p:nvPr>
            <p:ph type="ftr" sz="quarter" idx="11"/>
          </p:nvPr>
        </p:nvSpPr>
        <p:spPr>
          <a:noFill/>
        </p:spPr>
        <p:txBody>
          <a:bodyPr/>
          <a:lstStyle/>
          <a:p>
            <a:r>
              <a:rPr lang="en-US" smtClean="0"/>
              <a:t>CPSC503 Winter 2012</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24</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smtClean="0"/>
              <a:t>The</a:t>
            </a:r>
            <a:r>
              <a:rPr lang="en-US" smtClean="0"/>
              <a:t> noun </a:t>
            </a:r>
            <a:r>
              <a:rPr lang="en-US" b="0" smtClean="0"/>
              <a:t>"table" has 6 senses in WordNet</a:t>
            </a:r>
            <a:r>
              <a:rPr lang="en-US" smtClean="0"/>
              <a:t>.</a:t>
            </a:r>
            <a:r>
              <a:rPr lang="en-US" sz="2400" smtClean="0"/>
              <a:t/>
            </a:r>
            <a:br>
              <a:rPr lang="en-US" sz="2400" smtClean="0"/>
            </a:br>
            <a:r>
              <a:rPr lang="en-US" b="0" smtClean="0"/>
              <a:t>1. </a:t>
            </a:r>
            <a:r>
              <a:rPr lang="en-US" b="0" smtClean="0">
                <a:solidFill>
                  <a:schemeClr val="accent2"/>
                </a:solidFill>
              </a:rPr>
              <a:t>table, tabular array</a:t>
            </a:r>
            <a:r>
              <a:rPr lang="en-US" b="0" smtClean="0"/>
              <a:t> -- (a set of data …)</a:t>
            </a:r>
            <a:br>
              <a:rPr lang="en-US" b="0" smtClean="0"/>
            </a:br>
            <a:r>
              <a:rPr lang="en-US" b="0" smtClean="0"/>
              <a:t>2. </a:t>
            </a:r>
            <a:r>
              <a:rPr lang="en-US" b="0" smtClean="0">
                <a:solidFill>
                  <a:schemeClr val="accent2"/>
                </a:solidFill>
              </a:rPr>
              <a:t>table</a:t>
            </a:r>
            <a:r>
              <a:rPr lang="en-US" b="0" smtClean="0"/>
              <a:t> -- (a piece of furniture …)</a:t>
            </a:r>
            <a:br>
              <a:rPr lang="en-US" b="0" smtClean="0"/>
            </a:br>
            <a:r>
              <a:rPr lang="en-US" b="0" smtClean="0"/>
              <a:t>3. </a:t>
            </a:r>
            <a:r>
              <a:rPr lang="en-US" b="0" smtClean="0">
                <a:solidFill>
                  <a:schemeClr val="accent2"/>
                </a:solidFill>
              </a:rPr>
              <a:t>table</a:t>
            </a:r>
            <a:r>
              <a:rPr lang="en-US" b="0" smtClean="0"/>
              <a:t> -- (a piece of furniture with tableware…)</a:t>
            </a:r>
            <a:br>
              <a:rPr lang="en-US" b="0" smtClean="0"/>
            </a:br>
            <a:r>
              <a:rPr lang="en-US" b="0" smtClean="0"/>
              <a:t>4. </a:t>
            </a:r>
            <a:r>
              <a:rPr lang="en-US" b="0" smtClean="0">
                <a:solidFill>
                  <a:schemeClr val="accent2"/>
                </a:solidFill>
              </a:rPr>
              <a:t>mesa, table</a:t>
            </a:r>
            <a:r>
              <a:rPr lang="en-US" b="0" smtClean="0"/>
              <a:t> -- (flat tableland …)</a:t>
            </a:r>
            <a:br>
              <a:rPr lang="en-US" b="0" smtClean="0"/>
            </a:br>
            <a:r>
              <a:rPr lang="en-US" b="0" smtClean="0"/>
              <a:t>5. </a:t>
            </a:r>
            <a:r>
              <a:rPr lang="en-US" b="0" smtClean="0">
                <a:solidFill>
                  <a:schemeClr val="accent2"/>
                </a:solidFill>
              </a:rPr>
              <a:t>table</a:t>
            </a:r>
            <a:r>
              <a:rPr lang="en-US" b="0" smtClean="0"/>
              <a:t> -- (a company of people …)</a:t>
            </a:r>
            <a:br>
              <a:rPr lang="en-US" b="0" smtClean="0"/>
            </a:br>
            <a:r>
              <a:rPr lang="en-US" b="0" smtClean="0"/>
              <a:t>6. </a:t>
            </a:r>
            <a:r>
              <a:rPr lang="en-US" b="0" smtClean="0">
                <a:solidFill>
                  <a:schemeClr val="accent2"/>
                </a:solidFill>
              </a:rPr>
              <a:t>board, table</a:t>
            </a:r>
            <a:r>
              <a:rPr lang="en-US" b="0" smtClean="0"/>
              <a:t> -- (food or meals …)</a:t>
            </a:r>
            <a:br>
              <a:rPr lang="en-US" b="0" smtClean="0"/>
            </a:br>
            <a:endParaRPr lang="en-US" b="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Date Placeholder 3"/>
          <p:cNvSpPr>
            <a:spLocks noGrp="1"/>
          </p:cNvSpPr>
          <p:nvPr>
            <p:ph type="dt" sz="quarter" idx="10"/>
          </p:nvPr>
        </p:nvSpPr>
        <p:spPr>
          <a:noFill/>
        </p:spPr>
        <p:txBody>
          <a:bodyPr/>
          <a:lstStyle/>
          <a:p>
            <a:fld id="{D4200ECA-4715-40C4-8898-B32141B22BF4}" type="datetime1">
              <a:rPr lang="en-US" smtClean="0"/>
              <a:t>2/9/2013</a:t>
            </a:fld>
            <a:endParaRPr lang="en-US"/>
          </a:p>
        </p:txBody>
      </p:sp>
      <p:sp>
        <p:nvSpPr>
          <p:cNvPr id="9229" name="Footer Placeholder 4"/>
          <p:cNvSpPr>
            <a:spLocks noGrp="1"/>
          </p:cNvSpPr>
          <p:nvPr>
            <p:ph type="ftr" sz="quarter" idx="11"/>
          </p:nvPr>
        </p:nvSpPr>
        <p:spPr>
          <a:noFill/>
        </p:spPr>
        <p:txBody>
          <a:bodyPr/>
          <a:lstStyle/>
          <a:p>
            <a:r>
              <a:rPr lang="en-US" smtClean="0"/>
              <a:t>CPSC503 Winter 2012</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25</a:t>
            </a:fld>
            <a:endParaRPr lang="en-US" smtClean="0"/>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smtClean="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5"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5"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5"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5"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5"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5"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5"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6" cstate="print"/>
          <a:srcRect/>
          <a:stretch>
            <a:fillRect/>
          </a:stretch>
        </p:blipFill>
        <p:spPr>
          <a:xfrm>
            <a:off x="381000" y="4419600"/>
            <a:ext cx="8001000" cy="1671638"/>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3"/>
          <p:cNvSpPr>
            <a:spLocks noGrp="1"/>
          </p:cNvSpPr>
          <p:nvPr>
            <p:ph type="dt" sz="quarter" idx="10"/>
          </p:nvPr>
        </p:nvSpPr>
        <p:spPr>
          <a:noFill/>
        </p:spPr>
        <p:txBody>
          <a:bodyPr/>
          <a:lstStyle/>
          <a:p>
            <a:fld id="{2BFCEAB2-C883-4431-A3A0-A6D9BAE4AFF4}" type="datetime1">
              <a:rPr lang="en-US" smtClean="0"/>
              <a:t>2/9/2013</a:t>
            </a:fld>
            <a:endParaRPr lang="en-US"/>
          </a:p>
        </p:txBody>
      </p:sp>
      <p:sp>
        <p:nvSpPr>
          <p:cNvPr id="10249" name="Footer Placeholder 4"/>
          <p:cNvSpPr>
            <a:spLocks noGrp="1"/>
          </p:cNvSpPr>
          <p:nvPr>
            <p:ph type="ftr" sz="quarter" idx="11"/>
          </p:nvPr>
        </p:nvSpPr>
        <p:spPr>
          <a:noFill/>
        </p:spPr>
        <p:txBody>
          <a:bodyPr/>
          <a:lstStyle/>
          <a:p>
            <a:r>
              <a:rPr lang="en-US" smtClean="0"/>
              <a:t>CPSC503 Winter 2012</a:t>
            </a:r>
            <a:endParaRPr lang="en-US"/>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26</a:t>
            </a:fld>
            <a:endParaRPr lang="en-US" smtClean="0"/>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smtClean="0"/>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smtClean="0"/>
              <a:t>WordNet</a:t>
            </a:r>
            <a:r>
              <a:rPr lang="en-US" sz="2000" b="0" dirty="0" smtClean="0"/>
              <a:t>: example from ver1.7.1</a:t>
            </a:r>
          </a:p>
          <a:p>
            <a:pPr eaLnBrk="1" hangingPunct="1">
              <a:buFontTx/>
              <a:buNone/>
            </a:pPr>
            <a:r>
              <a:rPr lang="en-US" sz="2000" b="0" dirty="0" smtClean="0"/>
              <a:t>For the three senses of “Vancouver”</a:t>
            </a:r>
          </a:p>
          <a:p>
            <a:pPr eaLnBrk="1" hangingPunct="1">
              <a:lnSpc>
                <a:spcPct val="80000"/>
              </a:lnSpc>
              <a:buFontTx/>
              <a:buNone/>
            </a:pPr>
            <a:r>
              <a:rPr lang="en-US" sz="2000" b="0" dirty="0" smtClean="0">
                <a:sym typeface="Symbol" pitchFamily="18" charset="2"/>
              </a:rPr>
              <a:t>(</a:t>
            </a:r>
            <a:r>
              <a:rPr lang="en-US" sz="2000" b="0" dirty="0" smtClean="0"/>
              <a:t>city, metropolis, urban center)</a:t>
            </a:r>
          </a:p>
          <a:p>
            <a:pPr eaLnBrk="1" hangingPunct="1">
              <a:lnSpc>
                <a:spcPct val="80000"/>
              </a:lnSpc>
              <a:buFontTx/>
              <a:buNone/>
            </a:pPr>
            <a:r>
              <a:rPr lang="en-US" sz="2000" b="0" dirty="0" smtClean="0">
                <a:sym typeface="Symbol" pitchFamily="18" charset="2"/>
              </a:rPr>
              <a:t>	</a:t>
            </a:r>
            <a:r>
              <a:rPr lang="en-US" sz="2000" b="0" dirty="0" smtClean="0"/>
              <a:t> (municipality)</a:t>
            </a:r>
          </a:p>
          <a:p>
            <a:pPr eaLnBrk="1" hangingPunct="1">
              <a:lnSpc>
                <a:spcPct val="80000"/>
              </a:lnSpc>
              <a:buFontTx/>
              <a:buNone/>
            </a:pPr>
            <a:r>
              <a:rPr lang="en-US" sz="2000" b="0" dirty="0" smtClean="0">
                <a:sym typeface="Symbol" pitchFamily="18" charset="2"/>
              </a:rPr>
              <a:t>	    </a:t>
            </a:r>
            <a:r>
              <a:rPr lang="en-US" sz="2000" b="0" dirty="0" smtClean="0"/>
              <a:t> (urban area)</a:t>
            </a:r>
          </a:p>
          <a:p>
            <a:pPr eaLnBrk="1" hangingPunct="1">
              <a:lnSpc>
                <a:spcPct val="80000"/>
              </a:lnSpc>
              <a:buFontTx/>
              <a:buNone/>
            </a:pPr>
            <a:r>
              <a:rPr lang="en-US" sz="2000" b="0" dirty="0" smtClean="0">
                <a:sym typeface="Symbol" pitchFamily="18" charset="2"/>
              </a:rPr>
              <a:t>		</a:t>
            </a:r>
            <a:r>
              <a:rPr lang="en-US" sz="2000" b="0" dirty="0" smtClean="0"/>
              <a:t> (geographical area)</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	</a:t>
            </a:r>
            <a:r>
              <a:rPr lang="en-US" sz="2000" b="0" dirty="0" smtClean="0"/>
              <a:t> (administrative district, territorial division)</a:t>
            </a:r>
          </a:p>
          <a:p>
            <a:pPr eaLnBrk="1" hangingPunct="1">
              <a:lnSpc>
                <a:spcPct val="80000"/>
              </a:lnSpc>
              <a:buFontTx/>
              <a:buNone/>
            </a:pPr>
            <a:r>
              <a:rPr lang="en-US" sz="2000" b="0" dirty="0" smtClean="0">
                <a:sym typeface="Symbol" pitchFamily="18" charset="2"/>
              </a:rPr>
              <a:t>		</a:t>
            </a:r>
            <a:r>
              <a:rPr lang="en-US" sz="2000" b="0" dirty="0" smtClean="0"/>
              <a:t> (district, territory)</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a:t>
            </a:r>
            <a:r>
              <a:rPr lang="en-US" sz="2000" b="0" dirty="0" smtClean="0"/>
              <a:t> (port)</a:t>
            </a:r>
          </a:p>
          <a:p>
            <a:pPr eaLnBrk="1" hangingPunct="1">
              <a:lnSpc>
                <a:spcPct val="80000"/>
              </a:lnSpc>
              <a:buFontTx/>
              <a:buNone/>
            </a:pPr>
            <a:r>
              <a:rPr lang="en-US" sz="2000" b="0" dirty="0" smtClean="0">
                <a:sym typeface="Symbol" pitchFamily="18" charset="2"/>
              </a:rPr>
              <a:t>	</a:t>
            </a:r>
            <a:r>
              <a:rPr lang="en-US" sz="2000" b="0" dirty="0" smtClean="0"/>
              <a:t> (geographic point)</a:t>
            </a:r>
          </a:p>
          <a:p>
            <a:pPr eaLnBrk="1" hangingPunct="1">
              <a:lnSpc>
                <a:spcPct val="80000"/>
              </a:lnSpc>
              <a:buFontTx/>
              <a:buNone/>
            </a:pPr>
            <a:r>
              <a:rPr lang="en-US" sz="2000" b="0" dirty="0" smtClean="0">
                <a:sym typeface="Symbol" pitchFamily="18" charset="2"/>
              </a:rPr>
              <a:t>		</a:t>
            </a:r>
            <a:r>
              <a:rPr lang="en-US" sz="2000" b="0" dirty="0" smtClean="0"/>
              <a:t> (point)</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buFontTx/>
              <a:buNone/>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noFill/>
        </p:spPr>
        <p:txBody>
          <a:bodyPr/>
          <a:lstStyle/>
          <a:p>
            <a:fld id="{1F07A1FC-EDEE-4B96-9641-CFE75393F7DF}" type="datetime1">
              <a:rPr lang="en-US" smtClean="0"/>
              <a:t>2/9/2013</a:t>
            </a:fld>
            <a:endParaRPr lang="en-US"/>
          </a:p>
        </p:txBody>
      </p:sp>
      <p:sp>
        <p:nvSpPr>
          <p:cNvPr id="11268" name="Footer Placeholder 4"/>
          <p:cNvSpPr>
            <a:spLocks noGrp="1"/>
          </p:cNvSpPr>
          <p:nvPr>
            <p:ph type="ftr" sz="quarter" idx="11"/>
          </p:nvPr>
        </p:nvSpPr>
        <p:spPr>
          <a:noFill/>
        </p:spPr>
        <p:txBody>
          <a:bodyPr/>
          <a:lstStyle/>
          <a:p>
            <a:r>
              <a:rPr lang="en-US" smtClean="0"/>
              <a:t>CPSC503 Winter 2012</a:t>
            </a:r>
            <a:endParaRPr lang="en-US"/>
          </a:p>
        </p:txBody>
      </p:sp>
      <p:sp>
        <p:nvSpPr>
          <p:cNvPr id="11269" name="Slide Number Placeholder 5"/>
          <p:cNvSpPr>
            <a:spLocks noGrp="1"/>
          </p:cNvSpPr>
          <p:nvPr>
            <p:ph type="sldNum" sz="quarter" idx="12"/>
          </p:nvPr>
        </p:nvSpPr>
        <p:spPr>
          <a:noFill/>
        </p:spPr>
        <p:txBody>
          <a:bodyPr/>
          <a:lstStyle/>
          <a:p>
            <a:fld id="{C846E2CE-604E-415D-94AD-A5097620A2A1}" type="slidenum">
              <a:rPr lang="en-US" smtClean="0"/>
              <a:pPr/>
              <a:t>27</a:t>
            </a:fld>
            <a:endParaRPr lang="en-US" smtClean="0"/>
          </a:p>
        </p:txBody>
      </p:sp>
      <p:sp>
        <p:nvSpPr>
          <p:cNvPr id="11270" name="Rectangle 2"/>
          <p:cNvSpPr>
            <a:spLocks noGrp="1" noChangeArrowheads="1"/>
          </p:cNvSpPr>
          <p:nvPr>
            <p:ph type="title"/>
          </p:nvPr>
        </p:nvSpPr>
        <p:spPr>
          <a:xfrm>
            <a:off x="609600" y="0"/>
            <a:ext cx="7772400" cy="1143000"/>
          </a:xfrm>
        </p:spPr>
        <p:txBody>
          <a:bodyPr/>
          <a:lstStyle/>
          <a:p>
            <a:pPr eaLnBrk="1" hangingPunct="1"/>
            <a:r>
              <a:rPr lang="en-US" smtClean="0"/>
              <a:t>Wordnet: NLP Tasks</a:t>
            </a:r>
          </a:p>
        </p:txBody>
      </p:sp>
      <p:sp>
        <p:nvSpPr>
          <p:cNvPr id="22534" name="Rectangle 3"/>
          <p:cNvSpPr>
            <a:spLocks noGrp="1" noChangeArrowheads="1"/>
          </p:cNvSpPr>
          <p:nvPr>
            <p:ph type="body" idx="1"/>
          </p:nvPr>
        </p:nvSpPr>
        <p:spPr>
          <a:xfrm>
            <a:off x="304800" y="990600"/>
            <a:ext cx="8458200" cy="5181600"/>
          </a:xfrm>
        </p:spPr>
        <p:txBody>
          <a:bodyPr/>
          <a:lstStyle/>
          <a:p>
            <a:pPr eaLnBrk="1" hangingPunct="1">
              <a:spcBef>
                <a:spcPct val="40000"/>
              </a:spcBef>
              <a:defRPr/>
            </a:pPr>
            <a:r>
              <a:rPr lang="en-US" dirty="0" smtClean="0">
                <a:solidFill>
                  <a:schemeClr val="accent2"/>
                </a:solidFill>
              </a:rPr>
              <a:t>Probabilistic Parsing (PP-attachments): </a:t>
            </a:r>
            <a:r>
              <a:rPr lang="en-US" dirty="0" smtClean="0"/>
              <a:t>words + word-classes extracted from the </a:t>
            </a:r>
            <a:r>
              <a:rPr lang="en-US" dirty="0" err="1" smtClean="0"/>
              <a:t>hypernym</a:t>
            </a:r>
            <a:r>
              <a:rPr lang="en-US" dirty="0" smtClean="0"/>
              <a:t> hierarchy increase accuracy from 84% to 88% [</a:t>
            </a:r>
            <a:r>
              <a:rPr lang="en-US" dirty="0" err="1" smtClean="0"/>
              <a:t>Stetina</a:t>
            </a:r>
            <a:r>
              <a:rPr lang="en-US" dirty="0" smtClean="0"/>
              <a:t> and Nagao, 1997]</a:t>
            </a:r>
          </a:p>
          <a:p>
            <a:pPr marL="274320" eaLnBrk="1" hangingPunct="1">
              <a:spcBef>
                <a:spcPts val="0"/>
              </a:spcBef>
              <a:buFontTx/>
              <a:buNone/>
              <a:defRPr/>
            </a:pPr>
            <a:r>
              <a:rPr lang="en-US" sz="2400" i="1" dirty="0" smtClean="0"/>
              <a:t>… acquire a company for money</a:t>
            </a:r>
          </a:p>
          <a:p>
            <a:pPr marL="274320" eaLnBrk="1" hangingPunct="1">
              <a:spcBef>
                <a:spcPts val="0"/>
              </a:spcBef>
              <a:buFontTx/>
              <a:buNone/>
              <a:defRPr/>
            </a:pPr>
            <a:r>
              <a:rPr lang="en-US" sz="2400" i="1" dirty="0" smtClean="0"/>
              <a:t>… purchase a car for money</a:t>
            </a:r>
          </a:p>
          <a:p>
            <a:pPr marL="274320" eaLnBrk="1" hangingPunct="1">
              <a:spcBef>
                <a:spcPts val="0"/>
              </a:spcBef>
              <a:buFontTx/>
              <a:buNone/>
              <a:defRPr/>
            </a:pPr>
            <a:r>
              <a:rPr lang="en-US" sz="2400" i="1" dirty="0" smtClean="0"/>
              <a:t>… buy a book for a few bucks</a:t>
            </a:r>
            <a:endParaRPr lang="en-US" dirty="0" smtClean="0">
              <a:solidFill>
                <a:schemeClr val="accent2"/>
              </a:solidFill>
            </a:endParaRPr>
          </a:p>
          <a:p>
            <a:pPr eaLnBrk="1" hangingPunct="1">
              <a:spcBef>
                <a:spcPct val="40000"/>
              </a:spcBef>
              <a:defRPr/>
            </a:pPr>
            <a:r>
              <a:rPr lang="en-US" dirty="0" smtClean="0">
                <a:solidFill>
                  <a:schemeClr val="accent2"/>
                </a:solidFill>
              </a:rPr>
              <a:t>Word sense disambiguation </a:t>
            </a:r>
            <a:r>
              <a:rPr lang="en-US" dirty="0" smtClean="0"/>
              <a:t>(next class)</a:t>
            </a:r>
          </a:p>
          <a:p>
            <a:pPr eaLnBrk="1" hangingPunct="1">
              <a:spcBef>
                <a:spcPct val="40000"/>
              </a:spcBef>
              <a:defRPr/>
            </a:pPr>
            <a:r>
              <a:rPr lang="en-US" dirty="0" smtClean="0">
                <a:solidFill>
                  <a:schemeClr val="accent2"/>
                </a:solidFill>
              </a:rPr>
              <a:t>Lexical Chains</a:t>
            </a:r>
            <a:r>
              <a:rPr lang="en-US" dirty="0" smtClean="0"/>
              <a:t> (summarization) </a:t>
            </a:r>
          </a:p>
          <a:p>
            <a:pPr eaLnBrk="1" hangingPunct="1">
              <a:spcBef>
                <a:spcPct val="40000"/>
              </a:spcBef>
              <a:defRPr/>
            </a:pPr>
            <a:r>
              <a:rPr lang="en-US" dirty="0" smtClean="0">
                <a:solidFill>
                  <a:schemeClr val="accent2"/>
                </a:solidFill>
              </a:rPr>
              <a:t>Express </a:t>
            </a:r>
            <a:r>
              <a:rPr lang="en-US" dirty="0" err="1" smtClean="0">
                <a:solidFill>
                  <a:schemeClr val="accent2"/>
                </a:solidFill>
              </a:rPr>
              <a:t>Selectional</a:t>
            </a:r>
            <a:r>
              <a:rPr lang="en-US" dirty="0" smtClean="0">
                <a:solidFill>
                  <a:schemeClr val="accent2"/>
                </a:solidFill>
              </a:rPr>
              <a:t> Preferences for verbs</a:t>
            </a:r>
            <a:endParaRPr lang="en-US" dirty="0" smtClean="0"/>
          </a:p>
          <a:p>
            <a:pPr eaLnBrk="1" hangingPunct="1">
              <a:spcBef>
                <a:spcPct val="40000"/>
              </a:spcBef>
              <a:defRPr/>
            </a:pPr>
            <a:r>
              <a:rPr lang="en-US" dirty="0" smtClean="0"/>
              <a:t>…… </a:t>
            </a:r>
            <a:r>
              <a:rPr lang="en-US" i="1" dirty="0" smtClean="0"/>
              <a:t>many others </a:t>
            </a:r>
            <a:r>
              <a:rPr lang="en-US" dirty="0" smtClean="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smtClean="0"/>
              <a:t>YAGO2: </a:t>
            </a:r>
            <a:r>
              <a:rPr lang="en-CA" sz="3600" dirty="0" smtClean="0"/>
              <a:t>huge semantic knowledge base</a:t>
            </a:r>
            <a:endParaRPr lang="en-CA" sz="3600" dirty="0"/>
          </a:p>
        </p:txBody>
      </p:sp>
      <p:sp>
        <p:nvSpPr>
          <p:cNvPr id="3" name="Content Placeholder 2"/>
          <p:cNvSpPr>
            <a:spLocks noGrp="1"/>
          </p:cNvSpPr>
          <p:nvPr>
            <p:ph idx="1"/>
          </p:nvPr>
        </p:nvSpPr>
        <p:spPr>
          <a:xfrm>
            <a:off x="0" y="1066800"/>
            <a:ext cx="9144000" cy="2286000"/>
          </a:xfrm>
        </p:spPr>
        <p:txBody>
          <a:bodyPr/>
          <a:lstStyle/>
          <a:p>
            <a:r>
              <a:rPr lang="en-CA" dirty="0" smtClean="0"/>
              <a:t>D</a:t>
            </a:r>
            <a:r>
              <a:rPr lang="en-CA" dirty="0" smtClean="0"/>
              <a:t>erived </a:t>
            </a:r>
            <a:r>
              <a:rPr lang="en-CA" dirty="0" smtClean="0"/>
              <a:t>from </a:t>
            </a:r>
            <a:r>
              <a:rPr lang="en-CA" dirty="0" smtClean="0"/>
              <a:t>Wikipedia, </a:t>
            </a:r>
            <a:r>
              <a:rPr lang="en-CA" dirty="0" err="1" smtClean="0"/>
              <a:t>WordNet</a:t>
            </a:r>
            <a:r>
              <a:rPr lang="en-CA" dirty="0" smtClean="0"/>
              <a:t> </a:t>
            </a:r>
            <a:r>
              <a:rPr lang="en-CA" dirty="0" smtClean="0"/>
              <a:t>and </a:t>
            </a:r>
            <a:r>
              <a:rPr lang="en-CA" dirty="0" err="1" smtClean="0"/>
              <a:t>GeoNames</a:t>
            </a:r>
            <a:r>
              <a:rPr lang="en-CA" dirty="0" smtClean="0"/>
              <a:t>. </a:t>
            </a:r>
            <a:r>
              <a:rPr lang="en-CA" b="0" dirty="0" smtClean="0"/>
              <a:t>(stated in 2007, paper in www) </a:t>
            </a:r>
          </a:p>
          <a:p>
            <a:r>
              <a:rPr lang="en-CA" dirty="0" smtClean="0"/>
              <a:t>10</a:t>
            </a:r>
            <a:r>
              <a:rPr lang="en-CA" baseline="30000" dirty="0" smtClean="0"/>
              <a:t>6</a:t>
            </a:r>
            <a:r>
              <a:rPr lang="en-CA" dirty="0" smtClean="0"/>
              <a:t> entities (persons</a:t>
            </a:r>
            <a:r>
              <a:rPr lang="en-CA" dirty="0" smtClean="0"/>
              <a:t>, organizations, cities, etc.) </a:t>
            </a:r>
            <a:endParaRPr lang="en-CA" dirty="0" smtClean="0"/>
          </a:p>
          <a:p>
            <a:r>
              <a:rPr lang="en-CA" dirty="0" smtClean="0"/>
              <a:t>&gt;120</a:t>
            </a:r>
            <a:r>
              <a:rPr lang="en-CA" baseline="30000" dirty="0" smtClean="0"/>
              <a:t>6</a:t>
            </a:r>
            <a:r>
              <a:rPr lang="en-CA" dirty="0" smtClean="0"/>
              <a:t> facts </a:t>
            </a:r>
            <a:r>
              <a:rPr lang="en-CA" dirty="0" smtClean="0"/>
              <a:t>about these entities. </a:t>
            </a:r>
          </a:p>
        </p:txBody>
      </p:sp>
      <p:sp>
        <p:nvSpPr>
          <p:cNvPr id="4" name="Date Placeholder 3"/>
          <p:cNvSpPr>
            <a:spLocks noGrp="1"/>
          </p:cNvSpPr>
          <p:nvPr>
            <p:ph type="dt" sz="half" idx="10"/>
          </p:nvPr>
        </p:nvSpPr>
        <p:spPr/>
        <p:txBody>
          <a:bodyPr/>
          <a:lstStyle/>
          <a:p>
            <a:pPr>
              <a:defRPr/>
            </a:pPr>
            <a:fld id="{711A04D2-06FD-4E9B-8338-78FC85453B12}" type="datetime1">
              <a:rPr lang="en-US" smtClean="0"/>
              <a:t>2/9/2013</a:t>
            </a:fld>
            <a:endParaRPr lang="en-US"/>
          </a:p>
        </p:txBody>
      </p:sp>
      <p:sp>
        <p:nvSpPr>
          <p:cNvPr id="5" name="Footer Placeholder 4"/>
          <p:cNvSpPr>
            <a:spLocks noGrp="1"/>
          </p:cNvSpPr>
          <p:nvPr>
            <p:ph type="ftr" sz="quarter" idx="11"/>
          </p:nvPr>
        </p:nvSpPr>
        <p:spPr/>
        <p:txBody>
          <a:bodyPr/>
          <a:lstStyle/>
          <a:p>
            <a:pPr>
              <a:defRPr/>
            </a:pPr>
            <a:r>
              <a:rPr lang="en-US" smtClean="0"/>
              <a:t>CPSC503 Winter 2012</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28</a:t>
            </a:fld>
            <a:endParaRPr lang="en-US"/>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n-CA" sz="2800" b="1" i="0" u="none" strike="noStrike" kern="0" cap="none" spc="0" normalizeH="0" baseline="0" noProof="0" dirty="0" smtClean="0">
                <a:ln>
                  <a:noFill/>
                </a:ln>
                <a:solidFill>
                  <a:schemeClr val="tx1"/>
                </a:solidFill>
                <a:effectLst/>
                <a:uLnTx/>
                <a:uFillTx/>
                <a:latin typeface="+mn-lt"/>
                <a:ea typeface="+mn-ea"/>
                <a:cs typeface="+mn-cs"/>
              </a:rPr>
              <a:t>YAGO </a:t>
            </a:r>
            <a:r>
              <a:rPr lang="en-CA" sz="2800" kern="0" dirty="0" smtClean="0">
                <a:latin typeface="+mn-lt"/>
              </a:rPr>
              <a:t>accuracy </a:t>
            </a:r>
            <a:r>
              <a:rPr lang="en-CA" sz="2800" kern="0" dirty="0" smtClean="0">
                <a:latin typeface="+mn-lt"/>
              </a:rPr>
              <a:t>of 95</a:t>
            </a:r>
            <a:r>
              <a:rPr lang="en-CA" sz="2800" kern="0" dirty="0" smtClean="0">
                <a:latin typeface="+mn-lt"/>
              </a:rPr>
              <a:t>%. has </a:t>
            </a:r>
            <a:r>
              <a:rPr kumimoji="0" lang="en-CA" sz="2800" b="1" i="0" u="none" strike="noStrike" kern="0" cap="none" spc="0" normalizeH="0" baseline="0" noProof="0" dirty="0" smtClean="0">
                <a:ln>
                  <a:noFill/>
                </a:ln>
                <a:solidFill>
                  <a:schemeClr val="tx1"/>
                </a:solidFill>
                <a:effectLst/>
                <a:uLnTx/>
                <a:uFillTx/>
                <a:latin typeface="+mn-lt"/>
                <a:ea typeface="+mn-ea"/>
                <a:cs typeface="+mn-cs"/>
              </a:rPr>
              <a:t>been manually evaluated.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sz="2800" kern="0" dirty="0" smtClean="0">
                <a:latin typeface="+mn-lt"/>
              </a:rPr>
              <a:t>A</a:t>
            </a:r>
            <a:r>
              <a:rPr kumimoji="0" lang="en-CA" sz="2800" b="1" i="0" u="none" strike="noStrike" kern="0" cap="none" spc="0" normalizeH="0" baseline="0" noProof="0" dirty="0" err="1" smtClean="0">
                <a:ln>
                  <a:noFill/>
                </a:ln>
                <a:solidFill>
                  <a:schemeClr val="tx1"/>
                </a:solidFill>
                <a:effectLst/>
                <a:uLnTx/>
                <a:uFillTx/>
                <a:latin typeface="+mn-lt"/>
                <a:ea typeface="+mn-ea"/>
                <a:cs typeface="+mn-cs"/>
              </a:rPr>
              <a:t>nchored</a:t>
            </a:r>
            <a:r>
              <a:rPr kumimoji="0" lang="en-CA" sz="2800" b="1" i="0" u="none" strike="noStrike" kern="0" cap="none" spc="0" normalizeH="0" baseline="0" noProof="0" dirty="0" smtClean="0">
                <a:ln>
                  <a:noFill/>
                </a:ln>
                <a:solidFill>
                  <a:schemeClr val="tx1"/>
                </a:solidFill>
                <a:effectLst/>
                <a:uLnTx/>
                <a:uFillTx/>
                <a:latin typeface="+mn-lt"/>
                <a:ea typeface="+mn-ea"/>
                <a:cs typeface="+mn-cs"/>
              </a:rPr>
              <a:t> in time and space. YAGO attaches a temporal dimension and a spatial dimension to many of its facts and entities.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8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smtClean="0"/>
              <a:t>DBpedia</a:t>
            </a:r>
            <a:r>
              <a:rPr lang="en-CA" sz="1800" dirty="0" smtClean="0"/>
              <a:t> is a structured twin </a:t>
            </a:r>
            <a:r>
              <a:rPr lang="en-CA" sz="1800" dirty="0" err="1" smtClean="0"/>
              <a:t>ofWikipedia</a:t>
            </a:r>
            <a:r>
              <a:rPr lang="en-CA" sz="1800" dirty="0" smtClean="0"/>
              <a:t>. Currently it describes more than 3.4 million entities. </a:t>
            </a:r>
            <a:r>
              <a:rPr lang="en-CA" sz="1800" dirty="0" err="1" smtClean="0"/>
              <a:t>DBpedia</a:t>
            </a:r>
            <a:r>
              <a:rPr lang="en-CA" sz="1800" dirty="0" smtClean="0"/>
              <a:t> resources bear the names of the Wikipedia pages, from which they have been extracted.</a:t>
            </a:r>
          </a:p>
          <a:p>
            <a:r>
              <a:rPr lang="en-CA" sz="1800" dirty="0" smtClean="0"/>
              <a:t>YAGO is an automatically created ontology, with taxonomy structure derived from </a:t>
            </a:r>
            <a:r>
              <a:rPr lang="en-CA" sz="1800" dirty="0" err="1" smtClean="0"/>
              <a:t>WordNet</a:t>
            </a:r>
            <a:r>
              <a:rPr lang="en-CA" sz="1800" dirty="0" smtClean="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smtClean="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endParaRPr lang="en-CA" sz="1800" dirty="0"/>
          </a:p>
        </p:txBody>
      </p:sp>
      <p:sp>
        <p:nvSpPr>
          <p:cNvPr id="4" name="Date Placeholder 3"/>
          <p:cNvSpPr>
            <a:spLocks noGrp="1"/>
          </p:cNvSpPr>
          <p:nvPr>
            <p:ph type="dt" sz="half" idx="10"/>
          </p:nvPr>
        </p:nvSpPr>
        <p:spPr/>
        <p:txBody>
          <a:bodyPr/>
          <a:lstStyle/>
          <a:p>
            <a:pPr>
              <a:defRPr/>
            </a:pPr>
            <a:fld id="{561809D4-21B7-42A0-93CA-DE668B3DF44A}" type="datetime1">
              <a:rPr lang="en-US" smtClean="0"/>
              <a:t>2/9/2013</a:t>
            </a:fld>
            <a:endParaRPr lang="en-US"/>
          </a:p>
        </p:txBody>
      </p:sp>
      <p:sp>
        <p:nvSpPr>
          <p:cNvPr id="5" name="Footer Placeholder 4"/>
          <p:cNvSpPr>
            <a:spLocks noGrp="1"/>
          </p:cNvSpPr>
          <p:nvPr>
            <p:ph type="ftr" sz="quarter" idx="11"/>
          </p:nvPr>
        </p:nvSpPr>
        <p:spPr/>
        <p:txBody>
          <a:bodyPr/>
          <a:lstStyle/>
          <a:p>
            <a:pPr>
              <a:defRPr/>
            </a:pPr>
            <a:r>
              <a:rPr lang="en-US" smtClean="0"/>
              <a:t>CPSC503 Winter 2012</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6043A25E-7333-4CCC-BF6F-0A28D8E701DA}" type="datetime1">
              <a:rPr lang="en-US" smtClean="0"/>
              <a:t>2/9/2013</a:t>
            </a:fld>
            <a:endParaRPr lang="en-US"/>
          </a:p>
        </p:txBody>
      </p:sp>
      <p:sp>
        <p:nvSpPr>
          <p:cNvPr id="2068" name="Footer Placeholder 5"/>
          <p:cNvSpPr>
            <a:spLocks noGrp="1"/>
          </p:cNvSpPr>
          <p:nvPr>
            <p:ph type="ftr" sz="quarter" idx="11"/>
          </p:nvPr>
        </p:nvSpPr>
        <p:spPr>
          <a:noFill/>
        </p:spPr>
        <p:txBody>
          <a:bodyPr/>
          <a:lstStyle/>
          <a:p>
            <a:r>
              <a:rPr lang="en-US" smtClean="0"/>
              <a:t>CPSC503 Winter 2012</a:t>
            </a:r>
            <a:endParaRPr lang="en-US"/>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a:t>
            </a:fld>
            <a:endParaRPr lang="en-US" smtClean="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smtClean="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smtClean="0"/>
              <a:t>Map NL queries into FOPC so that answers can be effectively computed</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p:oleObj spid="_x0000_s77826" name="Equation" r:id="rId4" imgW="3327120" imgH="203040" progId="Equation.3">
              <p:embed/>
            </p:oleObj>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smtClean="0"/>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p:oleObj spid="_x0000_s77827" name="Equation" r:id="rId5" imgW="2933640" imgH="50796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fld id="{29388963-D4B8-4EC6-BFEC-4F1A50C7AC86}" type="datetime1">
              <a:rPr lang="en-US" smtClean="0"/>
              <a:t>2/9/2013</a:t>
            </a:fld>
            <a:endParaRPr lang="en-US"/>
          </a:p>
        </p:txBody>
      </p:sp>
      <p:sp>
        <p:nvSpPr>
          <p:cNvPr id="29699" name="Footer Placeholder 5"/>
          <p:cNvSpPr>
            <a:spLocks noGrp="1"/>
          </p:cNvSpPr>
          <p:nvPr>
            <p:ph type="ftr" sz="quarter" idx="11"/>
          </p:nvPr>
        </p:nvSpPr>
        <p:spPr>
          <a:noFill/>
        </p:spPr>
        <p:txBody>
          <a:bodyPr/>
          <a:lstStyle/>
          <a:p>
            <a:r>
              <a:rPr lang="en-US" smtClean="0"/>
              <a:t>CPSC503 Winter 2012</a:t>
            </a:r>
            <a:endParaRPr lang="en-US"/>
          </a:p>
        </p:txBody>
      </p:sp>
      <p:sp>
        <p:nvSpPr>
          <p:cNvPr id="29700" name="Slide Number Placeholder 6"/>
          <p:cNvSpPr>
            <a:spLocks noGrp="1"/>
          </p:cNvSpPr>
          <p:nvPr>
            <p:ph type="sldNum" sz="quarter" idx="12"/>
          </p:nvPr>
        </p:nvSpPr>
        <p:spPr>
          <a:noFill/>
        </p:spPr>
        <p:txBody>
          <a:bodyPr/>
          <a:lstStyle/>
          <a:p>
            <a:fld id="{7A6D6F8D-90CF-409B-80F4-5C8F638DDB19}" type="slidenum">
              <a:rPr lang="en-US" smtClean="0"/>
              <a:pPr/>
              <a:t>30</a:t>
            </a:fld>
            <a:endParaRPr lang="en-US" smtClean="0"/>
          </a:p>
        </p:txBody>
      </p:sp>
      <p:sp>
        <p:nvSpPr>
          <p:cNvPr id="29701" name="Rectangle 2"/>
          <p:cNvSpPr>
            <a:spLocks noGrp="1" noChangeArrowheads="1"/>
          </p:cNvSpPr>
          <p:nvPr>
            <p:ph type="title"/>
          </p:nvPr>
        </p:nvSpPr>
        <p:spPr/>
        <p:txBody>
          <a:bodyPr/>
          <a:lstStyle/>
          <a:p>
            <a:pPr eaLnBrk="1" hangingPunct="1"/>
            <a:r>
              <a:rPr lang="en-US" smtClean="0"/>
              <a:t>Today Outline</a:t>
            </a:r>
          </a:p>
        </p:txBody>
      </p:sp>
      <p:sp>
        <p:nvSpPr>
          <p:cNvPr id="29702" name="Rectangle 3"/>
          <p:cNvSpPr>
            <a:spLocks noGrp="1" noChangeArrowheads="1"/>
          </p:cNvSpPr>
          <p:nvPr>
            <p:ph type="body" sz="half" idx="1"/>
          </p:nvPr>
        </p:nvSpPr>
        <p:spPr>
          <a:xfrm>
            <a:off x="685800" y="1981200"/>
            <a:ext cx="8458200" cy="4648200"/>
          </a:xfrm>
        </p:spPr>
        <p:txBody>
          <a:bodyPr/>
          <a:lstStyle/>
          <a:p>
            <a:pPr eaLnBrk="1" hangingPunct="1"/>
            <a:r>
              <a:rPr lang="en-US" sz="3200" dirty="0" smtClean="0"/>
              <a:t>Relations among words and their meanings </a:t>
            </a:r>
            <a:r>
              <a:rPr lang="en-US" sz="3200" b="0" dirty="0" smtClean="0"/>
              <a:t>(paradigmatic)</a:t>
            </a:r>
          </a:p>
          <a:p>
            <a:pPr eaLnBrk="1" hangingPunct="1"/>
            <a:r>
              <a:rPr lang="en-US" sz="3200" dirty="0" smtClean="0"/>
              <a:t>Internal structure of individual words </a:t>
            </a:r>
            <a:r>
              <a:rPr lang="en-US" sz="3200" b="0" dirty="0" smtClean="0"/>
              <a:t>(</a:t>
            </a:r>
            <a:r>
              <a:rPr lang="en-US" sz="3200" b="0" dirty="0" err="1" smtClean="0"/>
              <a:t>syntagmatic</a:t>
            </a:r>
            <a:r>
              <a:rPr lang="en-US" sz="3200" b="0" dirty="0" smtClean="0"/>
              <a:t>)</a:t>
            </a:r>
          </a:p>
        </p:txBody>
      </p:sp>
      <p:sp>
        <p:nvSpPr>
          <p:cNvPr id="29703" name="Rectangle 4"/>
          <p:cNvSpPr>
            <a:spLocks noChangeArrowheads="1"/>
          </p:cNvSpPr>
          <p:nvPr/>
        </p:nvSpPr>
        <p:spPr bwMode="auto">
          <a:xfrm>
            <a:off x="685800" y="3048000"/>
            <a:ext cx="8077200" cy="11430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583D4A9F-68AB-4FB3-9565-D58D45451EB1}" type="datetime1">
              <a:rPr lang="en-US" smtClean="0"/>
              <a:t>2/9/2013</a:t>
            </a:fld>
            <a:endParaRPr lang="en-US"/>
          </a:p>
        </p:txBody>
      </p:sp>
      <p:sp>
        <p:nvSpPr>
          <p:cNvPr id="30723" name="Footer Placeholder 4"/>
          <p:cNvSpPr>
            <a:spLocks noGrp="1"/>
          </p:cNvSpPr>
          <p:nvPr>
            <p:ph type="ftr" sz="quarter" idx="11"/>
          </p:nvPr>
        </p:nvSpPr>
        <p:spPr>
          <a:noFill/>
        </p:spPr>
        <p:txBody>
          <a:bodyPr/>
          <a:lstStyle/>
          <a:p>
            <a:r>
              <a:rPr lang="en-US" smtClean="0"/>
              <a:t>CPSC503 Winter 2012</a:t>
            </a:r>
            <a:endParaRPr lang="en-US"/>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31</a:t>
            </a:fld>
            <a:endParaRPr lang="en-US" smtClean="0"/>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smtClean="0">
                <a:solidFill>
                  <a:schemeClr val="accent2"/>
                </a:solidFill>
                <a:latin typeface="Comic Sans MS" pitchFamily="66" charset="0"/>
              </a:rPr>
              <a:t>concepts</a:t>
            </a:r>
            <a:r>
              <a:rPr lang="en-US" sz="2800" dirty="0" smtClean="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“I ate a turkey sandwich for lunch”</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Isa(w,Eating)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Eater</a:t>
            </a:r>
            <a:r>
              <a:rPr lang="en-US" sz="2800" b="0" i="1">
                <a:latin typeface="Comic Sans MS" pitchFamily="66" charset="0"/>
              </a:rPr>
              <a:t>(w,Speaker) </a:t>
            </a:r>
            <a:r>
              <a:rPr lang="en-US" sz="2800" b="0">
                <a:latin typeface="Symbol" pitchFamily="18" charset="2"/>
              </a:rPr>
              <a:t>Ù</a:t>
            </a:r>
            <a:r>
              <a:rPr lang="en-US" sz="2800" b="0" i="1">
                <a:latin typeface="Comic Sans MS" pitchFamily="66" charset="0"/>
              </a:rPr>
              <a:t> Eaten(w,TurkeySandwich) </a:t>
            </a:r>
            <a:r>
              <a:rPr lang="en-US" sz="2800" b="0">
                <a:latin typeface="Symbol" pitchFamily="18" charset="2"/>
              </a:rPr>
              <a:t>Ù </a:t>
            </a:r>
            <a:r>
              <a:rPr lang="en-US" sz="2800" b="0" i="1">
                <a:latin typeface="Comic Sans MS" pitchFamily="66" charset="0"/>
              </a:rPr>
              <a:t>MealEaten(w,Lunch)</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“Nam does not serve meat”</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Isa(w,Serving)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Server</a:t>
            </a:r>
            <a:r>
              <a:rPr lang="en-US" sz="2800" b="0" i="1">
                <a:latin typeface="Comic Sans MS" pitchFamily="66" charset="0"/>
              </a:rPr>
              <a:t>(w,</a:t>
            </a:r>
            <a:r>
              <a:rPr lang="en-US" sz="2800" i="1">
                <a:latin typeface="Comic Sans MS" pitchFamily="66" charset="0"/>
              </a:rPr>
              <a:t> </a:t>
            </a:r>
            <a:r>
              <a:rPr lang="en-US" sz="2800" b="0" i="1">
                <a:latin typeface="Comic Sans MS" pitchFamily="66" charset="0"/>
              </a:rPr>
              <a:t>Nam) </a:t>
            </a:r>
            <a:r>
              <a:rPr lang="en-US" sz="2800" b="0">
                <a:latin typeface="Symbol" pitchFamily="18" charset="2"/>
              </a:rPr>
              <a:t>Ù</a:t>
            </a:r>
            <a:r>
              <a:rPr lang="en-US" sz="2800" b="0" i="1">
                <a:latin typeface="Comic Sans MS" pitchFamily="66" charset="0"/>
              </a:rPr>
              <a:t> </a:t>
            </a:r>
            <a:r>
              <a:rPr lang="en-US" sz="2800" b="0" i="1">
                <a:latin typeface="Comic Sans MS" pitchFamily="66" charset="0"/>
                <a:sym typeface="Mathematica1" pitchFamily="2" charset="2"/>
              </a:rPr>
              <a:t></a:t>
            </a:r>
            <a:r>
              <a:rPr lang="en-US" sz="2800" b="0" i="1">
                <a:latin typeface="Comic Sans MS" pitchFamily="66" charset="0"/>
              </a:rPr>
              <a:t>Served(w,Meat)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26E4AD58-56F2-48F0-A5A5-914DDD6D7D73}" type="datetime1">
              <a:rPr lang="en-US" smtClean="0"/>
              <a:t>2/9/2013</a:t>
            </a:fld>
            <a:endParaRPr lang="en-US"/>
          </a:p>
        </p:txBody>
      </p:sp>
      <p:sp>
        <p:nvSpPr>
          <p:cNvPr id="31747" name="Footer Placeholder 4"/>
          <p:cNvSpPr>
            <a:spLocks noGrp="1"/>
          </p:cNvSpPr>
          <p:nvPr>
            <p:ph type="ftr" sz="quarter" idx="11"/>
          </p:nvPr>
        </p:nvSpPr>
        <p:spPr>
          <a:noFill/>
        </p:spPr>
        <p:txBody>
          <a:bodyPr/>
          <a:lstStyle/>
          <a:p>
            <a:r>
              <a:rPr lang="en-US" smtClean="0"/>
              <a:t>CPSC503 Winter 2012</a:t>
            </a:r>
            <a:endParaRPr lang="en-US"/>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32</a:t>
            </a:fld>
            <a:endParaRPr lang="en-US" smtClean="0"/>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smtClean="0"/>
              <a:t>Semantic Roles</a:t>
            </a:r>
          </a:p>
        </p:txBody>
      </p:sp>
      <p:sp>
        <p:nvSpPr>
          <p:cNvPr id="31750" name="Rectangle 3"/>
          <p:cNvSpPr>
            <a:spLocks noGrp="1" noChangeArrowheads="1"/>
          </p:cNvSpPr>
          <p:nvPr>
            <p:ph type="body" idx="1"/>
          </p:nvPr>
        </p:nvSpPr>
        <p:spPr>
          <a:xfrm>
            <a:off x="762000" y="1219200"/>
            <a:ext cx="7772400" cy="1371600"/>
          </a:xfrm>
          <a:ln>
            <a:solidFill>
              <a:schemeClr val="accent2"/>
            </a:solidFill>
          </a:ln>
        </p:spPr>
        <p:txBody>
          <a:bodyPr/>
          <a:lstStyle/>
          <a:p>
            <a:pPr lvl="1" eaLnBrk="1" hangingPunct="1"/>
            <a:r>
              <a:rPr lang="en-US" sz="2800" smtClean="0"/>
              <a:t>Def. Semantic generalizations over the specific roles that occur with specific verbs.</a:t>
            </a:r>
          </a:p>
        </p:txBody>
      </p:sp>
      <p:sp>
        <p:nvSpPr>
          <p:cNvPr id="613381" name="Rectangle 5"/>
          <p:cNvSpPr>
            <a:spLocks noChangeArrowheads="1"/>
          </p:cNvSpPr>
          <p:nvPr/>
        </p:nvSpPr>
        <p:spPr bwMode="auto">
          <a:xfrm>
            <a:off x="685800" y="29718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I.e. </a:t>
            </a:r>
            <a:r>
              <a:rPr lang="en-US" sz="2800">
                <a:solidFill>
                  <a:schemeClr val="accent2"/>
                </a:solidFill>
                <a:latin typeface="Comic Sans MS" pitchFamily="66" charset="0"/>
              </a:rPr>
              <a:t>eaters, servers, takers, givers, makers, doers, killers</a:t>
            </a:r>
            <a:r>
              <a:rPr lang="en-US" sz="2800">
                <a:latin typeface="Comic Sans MS" pitchFamily="66" charset="0"/>
              </a:rPr>
              <a:t>, all have something in common</a:t>
            </a:r>
          </a:p>
        </p:txBody>
      </p:sp>
      <p:sp>
        <p:nvSpPr>
          <p:cNvPr id="613382" name="Rectangle 6"/>
          <p:cNvSpPr>
            <a:spLocks noChangeArrowheads="1"/>
          </p:cNvSpPr>
          <p:nvPr/>
        </p:nvSpPr>
        <p:spPr bwMode="auto">
          <a:xfrm>
            <a:off x="533400" y="487680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We can generalize (or try to) across other roles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Date Placeholder 3"/>
          <p:cNvSpPr>
            <a:spLocks noGrp="1"/>
          </p:cNvSpPr>
          <p:nvPr>
            <p:ph type="dt" sz="quarter" idx="10"/>
          </p:nvPr>
        </p:nvSpPr>
        <p:spPr>
          <a:noFill/>
        </p:spPr>
        <p:txBody>
          <a:bodyPr/>
          <a:lstStyle/>
          <a:p>
            <a:fld id="{BA0549C3-2A09-456E-A850-F1998B72FA63}" type="datetime1">
              <a:rPr lang="en-US" smtClean="0"/>
              <a:t>2/9/2013</a:t>
            </a:fld>
            <a:endParaRPr lang="en-US"/>
          </a:p>
        </p:txBody>
      </p:sp>
      <p:sp>
        <p:nvSpPr>
          <p:cNvPr id="12295" name="Footer Placeholder 4"/>
          <p:cNvSpPr>
            <a:spLocks noGrp="1"/>
          </p:cNvSpPr>
          <p:nvPr>
            <p:ph type="ftr" sz="quarter" idx="11"/>
          </p:nvPr>
        </p:nvSpPr>
        <p:spPr>
          <a:noFill/>
        </p:spPr>
        <p:txBody>
          <a:bodyPr/>
          <a:lstStyle/>
          <a:p>
            <a:r>
              <a:rPr lang="en-US" smtClean="0"/>
              <a:t>CPSC503 Winter 2012</a:t>
            </a:r>
            <a:endParaRPr lang="en-US"/>
          </a:p>
        </p:txBody>
      </p:sp>
      <p:sp>
        <p:nvSpPr>
          <p:cNvPr id="12296" name="Slide Number Placeholder 5"/>
          <p:cNvSpPr>
            <a:spLocks noGrp="1"/>
          </p:cNvSpPr>
          <p:nvPr>
            <p:ph type="sldNum" sz="quarter" idx="12"/>
          </p:nvPr>
        </p:nvSpPr>
        <p:spPr>
          <a:noFill/>
        </p:spPr>
        <p:txBody>
          <a:bodyPr/>
          <a:lstStyle/>
          <a:p>
            <a:fld id="{29B89BCF-14D1-4592-8AF4-52B6E18105A4}" type="slidenum">
              <a:rPr lang="en-US" smtClean="0"/>
              <a:pPr/>
              <a:t>33</a:t>
            </a:fld>
            <a:endParaRPr lang="en-US" smtClean="0"/>
          </a:p>
        </p:txBody>
      </p:sp>
      <p:sp>
        <p:nvSpPr>
          <p:cNvPr id="12297" name="Rectangle 2"/>
          <p:cNvSpPr>
            <a:spLocks noGrp="1" noChangeArrowheads="1"/>
          </p:cNvSpPr>
          <p:nvPr>
            <p:ph type="title"/>
          </p:nvPr>
        </p:nvSpPr>
        <p:spPr>
          <a:xfrm>
            <a:off x="609600" y="0"/>
            <a:ext cx="7772400" cy="1143000"/>
          </a:xfrm>
        </p:spPr>
        <p:txBody>
          <a:bodyPr/>
          <a:lstStyle/>
          <a:p>
            <a:pPr eaLnBrk="1" hangingPunct="1"/>
            <a:r>
              <a:rPr lang="en-US" smtClean="0"/>
              <a:t>Thematic Roles: Usage</a:t>
            </a:r>
          </a:p>
        </p:txBody>
      </p:sp>
      <p:sp>
        <p:nvSpPr>
          <p:cNvPr id="12298" name="Rectangle 3"/>
          <p:cNvSpPr>
            <a:spLocks noChangeArrowheads="1"/>
          </p:cNvSpPr>
          <p:nvPr/>
        </p:nvSpPr>
        <p:spPr bwMode="auto">
          <a:xfrm>
            <a:off x="1143000" y="1676400"/>
            <a:ext cx="2895600" cy="990600"/>
          </a:xfrm>
          <a:prstGeom prst="rect">
            <a:avLst/>
          </a:prstGeom>
          <a:noFill/>
          <a:ln w="9525">
            <a:solidFill>
              <a:schemeClr val="tx1"/>
            </a:solidFill>
            <a:miter lim="800000"/>
            <a:headEnd/>
            <a:tailEnd/>
          </a:ln>
        </p:spPr>
        <p:txBody>
          <a:bodyPr/>
          <a:lstStyle/>
          <a:p>
            <a:pPr marL="342900" indent="-342900">
              <a:spcBef>
                <a:spcPct val="5000"/>
              </a:spcBef>
            </a:pPr>
            <a:r>
              <a:rPr lang="en-US" sz="2400">
                <a:latin typeface="Comic Sans MS" pitchFamily="66" charset="0"/>
              </a:rPr>
              <a:t>Syntax-driven</a:t>
            </a:r>
          </a:p>
          <a:p>
            <a:pPr marL="342900" indent="-342900">
              <a:spcBef>
                <a:spcPct val="5000"/>
              </a:spcBef>
            </a:pPr>
            <a:r>
              <a:rPr lang="en-US" sz="2400">
                <a:latin typeface="Comic Sans MS" pitchFamily="66" charset="0"/>
              </a:rPr>
              <a:t>Semantic Analysis</a:t>
            </a:r>
          </a:p>
        </p:txBody>
      </p:sp>
      <p:sp>
        <p:nvSpPr>
          <p:cNvPr id="12299" name="Rectangle 4"/>
          <p:cNvSpPr>
            <a:spLocks noChangeArrowheads="1"/>
          </p:cNvSpPr>
          <p:nvPr/>
        </p:nvSpPr>
        <p:spPr bwMode="auto">
          <a:xfrm>
            <a:off x="1600200" y="1066800"/>
            <a:ext cx="1905000" cy="533400"/>
          </a:xfrm>
          <a:prstGeom prst="rect">
            <a:avLst/>
          </a:prstGeom>
          <a:noFill/>
          <a:ln w="9525">
            <a:noFill/>
            <a:miter lim="800000"/>
            <a:headEnd/>
            <a:tailEnd/>
          </a:ln>
        </p:spPr>
        <p:txBody>
          <a:bodyPr/>
          <a:lstStyle/>
          <a:p>
            <a:pPr marL="342900" indent="-342900">
              <a:spcBef>
                <a:spcPct val="5000"/>
              </a:spcBef>
            </a:pPr>
            <a:r>
              <a:rPr lang="en-US" sz="2400" i="1">
                <a:solidFill>
                  <a:schemeClr val="accent2"/>
                </a:solidFill>
                <a:latin typeface="Comic Sans MS" pitchFamily="66" charset="0"/>
              </a:rPr>
              <a:t>Sentence</a:t>
            </a:r>
          </a:p>
        </p:txBody>
      </p:sp>
      <p:sp>
        <p:nvSpPr>
          <p:cNvPr id="12300" name="Rectangle 5"/>
          <p:cNvSpPr>
            <a:spLocks noChangeArrowheads="1"/>
          </p:cNvSpPr>
          <p:nvPr/>
        </p:nvSpPr>
        <p:spPr bwMode="auto">
          <a:xfrm>
            <a:off x="0" y="2895600"/>
            <a:ext cx="6019800" cy="838200"/>
          </a:xfrm>
          <a:prstGeom prst="rect">
            <a:avLst/>
          </a:prstGeom>
          <a:noFill/>
          <a:ln w="9525">
            <a:noFill/>
            <a:miter lim="800000"/>
            <a:headEnd/>
            <a:tailEnd/>
          </a:ln>
        </p:spPr>
        <p:txBody>
          <a:bodyPr/>
          <a:lstStyle/>
          <a:p>
            <a:pPr marL="342900" indent="-342900" algn="ctr">
              <a:spcBef>
                <a:spcPct val="5000"/>
              </a:spcBef>
            </a:pPr>
            <a:r>
              <a:rPr lang="en-US" sz="3200" i="1">
                <a:solidFill>
                  <a:schemeClr val="accent2"/>
                </a:solidFill>
                <a:latin typeface="Comic Sans MS" pitchFamily="66" charset="0"/>
              </a:rPr>
              <a:t>Literal Meaning expressed with thematic roles</a:t>
            </a:r>
          </a:p>
        </p:txBody>
      </p:sp>
      <p:sp>
        <p:nvSpPr>
          <p:cNvPr id="12301" name="Rectangle 6"/>
          <p:cNvSpPr>
            <a:spLocks noChangeArrowheads="1"/>
          </p:cNvSpPr>
          <p:nvPr/>
        </p:nvSpPr>
        <p:spPr bwMode="auto">
          <a:xfrm>
            <a:off x="685800" y="5791200"/>
            <a:ext cx="3962400" cy="533400"/>
          </a:xfrm>
          <a:prstGeom prst="rect">
            <a:avLst/>
          </a:prstGeom>
          <a:noFill/>
          <a:ln w="9525">
            <a:noFill/>
            <a:miter lim="800000"/>
            <a:headEnd/>
            <a:tailEnd/>
          </a:ln>
        </p:spPr>
        <p:txBody>
          <a:bodyPr/>
          <a:lstStyle/>
          <a:p>
            <a:pPr marL="342900" indent="-342900" algn="ctr">
              <a:spcBef>
                <a:spcPct val="5000"/>
              </a:spcBef>
            </a:pPr>
            <a:r>
              <a:rPr lang="en-US" sz="2400" i="1">
                <a:solidFill>
                  <a:schemeClr val="accent2"/>
                </a:solidFill>
                <a:latin typeface="Comic Sans MS" pitchFamily="66" charset="0"/>
              </a:rPr>
              <a:t>Intended meaning</a:t>
            </a:r>
          </a:p>
        </p:txBody>
      </p:sp>
      <p:sp>
        <p:nvSpPr>
          <p:cNvPr id="12302" name="Line 7"/>
          <p:cNvSpPr>
            <a:spLocks noChangeShapeType="1"/>
          </p:cNvSpPr>
          <p:nvPr/>
        </p:nvSpPr>
        <p:spPr bwMode="auto">
          <a:xfrm>
            <a:off x="2514600" y="5334000"/>
            <a:ext cx="0" cy="381000"/>
          </a:xfrm>
          <a:prstGeom prst="line">
            <a:avLst/>
          </a:prstGeom>
          <a:noFill/>
          <a:ln w="38100">
            <a:solidFill>
              <a:schemeClr val="accent2"/>
            </a:solidFill>
            <a:round/>
            <a:headEnd/>
            <a:tailEnd type="triangle" w="med" len="med"/>
          </a:ln>
        </p:spPr>
        <p:txBody>
          <a:bodyPr/>
          <a:lstStyle/>
          <a:p>
            <a:endParaRPr lang="en-US"/>
          </a:p>
        </p:txBody>
      </p:sp>
      <p:sp>
        <p:nvSpPr>
          <p:cNvPr id="12303" name="Line 8"/>
          <p:cNvSpPr>
            <a:spLocks noChangeShapeType="1"/>
          </p:cNvSpPr>
          <p:nvPr/>
        </p:nvSpPr>
        <p:spPr bwMode="auto">
          <a:xfrm flipH="1">
            <a:off x="23622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12304" name="Line 9"/>
          <p:cNvSpPr>
            <a:spLocks noChangeShapeType="1"/>
          </p:cNvSpPr>
          <p:nvPr/>
        </p:nvSpPr>
        <p:spPr bwMode="auto">
          <a:xfrm flipH="1">
            <a:off x="24384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12305" name="Rectangle 10"/>
          <p:cNvSpPr>
            <a:spLocks noChangeArrowheads="1"/>
          </p:cNvSpPr>
          <p:nvPr/>
        </p:nvSpPr>
        <p:spPr bwMode="auto">
          <a:xfrm>
            <a:off x="1219200" y="44196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a:latin typeface="Comic Sans MS" pitchFamily="66" charset="0"/>
              </a:rPr>
              <a:t>Further</a:t>
            </a:r>
          </a:p>
          <a:p>
            <a:pPr marL="342900" indent="-342900" algn="ctr">
              <a:spcBef>
                <a:spcPct val="5000"/>
              </a:spcBef>
            </a:pPr>
            <a:r>
              <a:rPr lang="en-US" sz="2400">
                <a:latin typeface="Comic Sans MS" pitchFamily="66" charset="0"/>
              </a:rPr>
              <a:t>Analysis</a:t>
            </a:r>
          </a:p>
        </p:txBody>
      </p:sp>
      <p:sp>
        <p:nvSpPr>
          <p:cNvPr id="12306" name="Line 11"/>
          <p:cNvSpPr>
            <a:spLocks noChangeShapeType="1"/>
          </p:cNvSpPr>
          <p:nvPr/>
        </p:nvSpPr>
        <p:spPr bwMode="auto">
          <a:xfrm flipH="1">
            <a:off x="2514600" y="4038600"/>
            <a:ext cx="0" cy="304800"/>
          </a:xfrm>
          <a:prstGeom prst="line">
            <a:avLst/>
          </a:prstGeom>
          <a:noFill/>
          <a:ln w="38100">
            <a:solidFill>
              <a:schemeClr val="accent2"/>
            </a:solidFill>
            <a:round/>
            <a:headEnd/>
            <a:tailEnd type="triangle" w="med" len="med"/>
          </a:ln>
        </p:spPr>
        <p:txBody>
          <a:bodyPr/>
          <a:lstStyle/>
          <a:p>
            <a:endParaRPr lang="en-US"/>
          </a:p>
        </p:txBody>
      </p:sp>
      <p:grpSp>
        <p:nvGrpSpPr>
          <p:cNvPr id="2" name="Group 12"/>
          <p:cNvGrpSpPr>
            <a:grpSpLocks/>
          </p:cNvGrpSpPr>
          <p:nvPr/>
        </p:nvGrpSpPr>
        <p:grpSpPr bwMode="auto">
          <a:xfrm>
            <a:off x="5410200" y="4038600"/>
            <a:ext cx="3429000" cy="1371600"/>
            <a:chOff x="3408" y="2544"/>
            <a:chExt cx="2160" cy="864"/>
          </a:xfrm>
        </p:grpSpPr>
        <p:sp>
          <p:nvSpPr>
            <p:cNvPr id="12314" name="Rectangle 13"/>
            <p:cNvSpPr>
              <a:spLocks noChangeArrowheads="1"/>
            </p:cNvSpPr>
            <p:nvPr/>
          </p:nvSpPr>
          <p:spPr bwMode="auto">
            <a:xfrm>
              <a:off x="3744" y="2544"/>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Support </a:t>
              </a:r>
            </a:p>
            <a:p>
              <a:pPr marL="342900" indent="-342900" algn="ctr">
                <a:spcBef>
                  <a:spcPct val="5000"/>
                </a:spcBef>
              </a:pPr>
              <a:r>
                <a:rPr lang="en-US" sz="2400">
                  <a:latin typeface="Arial Unicode MS" pitchFamily="34" charset="-128"/>
                </a:rPr>
                <a:t>“more abstract”</a:t>
              </a:r>
            </a:p>
            <a:p>
              <a:pPr marL="342900" indent="-342900" algn="ctr">
                <a:spcBef>
                  <a:spcPct val="5000"/>
                </a:spcBef>
              </a:pPr>
              <a:r>
                <a:rPr lang="en-US" sz="2400">
                  <a:latin typeface="Arial Unicode MS" pitchFamily="34" charset="-128"/>
                </a:rPr>
                <a:t>INFERENCE</a:t>
              </a:r>
            </a:p>
          </p:txBody>
        </p:sp>
        <p:sp>
          <p:nvSpPr>
            <p:cNvPr id="12315" name="Line 14"/>
            <p:cNvSpPr>
              <a:spLocks noChangeShapeType="1"/>
            </p:cNvSpPr>
            <p:nvPr/>
          </p:nvSpPr>
          <p:spPr bwMode="auto">
            <a:xfrm>
              <a:off x="3408" y="2736"/>
              <a:ext cx="0" cy="672"/>
            </a:xfrm>
            <a:prstGeom prst="line">
              <a:avLst/>
            </a:prstGeom>
            <a:noFill/>
            <a:ln w="76200">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562600" y="1447800"/>
            <a:ext cx="3276600" cy="1219200"/>
            <a:chOff x="3504" y="912"/>
            <a:chExt cx="2064" cy="768"/>
          </a:xfrm>
        </p:grpSpPr>
        <p:sp>
          <p:nvSpPr>
            <p:cNvPr id="12312" name="Line 16"/>
            <p:cNvSpPr>
              <a:spLocks noChangeShapeType="1"/>
            </p:cNvSpPr>
            <p:nvPr/>
          </p:nvSpPr>
          <p:spPr bwMode="auto">
            <a:xfrm flipV="1">
              <a:off x="3504" y="912"/>
              <a:ext cx="0" cy="768"/>
            </a:xfrm>
            <a:prstGeom prst="line">
              <a:avLst/>
            </a:prstGeom>
            <a:noFill/>
            <a:ln w="76200">
              <a:solidFill>
                <a:schemeClr val="tx1"/>
              </a:solidFill>
              <a:round/>
              <a:headEnd/>
              <a:tailEnd type="triangle" w="med" len="med"/>
            </a:ln>
          </p:spPr>
          <p:txBody>
            <a:bodyPr/>
            <a:lstStyle/>
            <a:p>
              <a:endParaRPr lang="en-US"/>
            </a:p>
          </p:txBody>
        </p:sp>
        <p:sp>
          <p:nvSpPr>
            <p:cNvPr id="12313" name="Rectangle 17"/>
            <p:cNvSpPr>
              <a:spLocks noChangeArrowheads="1"/>
            </p:cNvSpPr>
            <p:nvPr/>
          </p:nvSpPr>
          <p:spPr bwMode="auto">
            <a:xfrm>
              <a:off x="3744" y="912"/>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Constraint</a:t>
              </a:r>
            </a:p>
            <a:p>
              <a:pPr marL="342900" indent="-342900" algn="ctr">
                <a:spcBef>
                  <a:spcPct val="5000"/>
                </a:spcBef>
              </a:pPr>
              <a:r>
                <a:rPr lang="en-US" sz="2400">
                  <a:latin typeface="Arial Unicode MS" pitchFamily="34" charset="-128"/>
                </a:rPr>
                <a:t>Generation</a:t>
              </a:r>
            </a:p>
          </p:txBody>
        </p:sp>
      </p:grpSp>
      <p:sp>
        <p:nvSpPr>
          <p:cNvPr id="12309" name="Rectangle 18"/>
          <p:cNvSpPr>
            <a:spLocks noChangeArrowheads="1"/>
          </p:cNvSpPr>
          <p:nvPr/>
        </p:nvSpPr>
        <p:spPr bwMode="auto">
          <a:xfrm>
            <a:off x="6248400" y="2362200"/>
            <a:ext cx="26670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Instrument</a:t>
            </a:r>
            <a:r>
              <a:rPr lang="en-US" sz="2400" b="0">
                <a:solidFill>
                  <a:schemeClr val="accent2"/>
                </a:solidFill>
                <a:latin typeface="Comic Sans MS" pitchFamily="66" charset="0"/>
              </a:rPr>
              <a:t>  “with”</a:t>
            </a:r>
          </a:p>
        </p:txBody>
      </p:sp>
      <p:sp>
        <p:nvSpPr>
          <p:cNvPr id="12310" name="Rectangle 19"/>
          <p:cNvSpPr>
            <a:spLocks noChangeArrowheads="1"/>
          </p:cNvSpPr>
          <p:nvPr/>
        </p:nvSpPr>
        <p:spPr bwMode="auto">
          <a:xfrm>
            <a:off x="6019800" y="3200400"/>
            <a:ext cx="23622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Subject?</a:t>
            </a:r>
          </a:p>
        </p:txBody>
      </p:sp>
      <p:sp>
        <p:nvSpPr>
          <p:cNvPr id="702484" name="Rectangle 20"/>
          <p:cNvSpPr>
            <a:spLocks noChangeArrowheads="1"/>
          </p:cNvSpPr>
          <p:nvPr/>
        </p:nvSpPr>
        <p:spPr bwMode="auto">
          <a:xfrm>
            <a:off x="6096000" y="5334000"/>
            <a:ext cx="25908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Result</a:t>
            </a:r>
            <a:r>
              <a:rPr lang="en-US" sz="2400" b="0">
                <a:solidFill>
                  <a:schemeClr val="accent2"/>
                </a:solidFill>
                <a:latin typeface="Comic Sans MS" pitchFamily="66" charset="0"/>
              </a:rPr>
              <a:t> did not exist before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F5DCEE57-AC76-4DC5-9C96-48DD93C9116A}" type="datetime1">
              <a:rPr lang="en-US" smtClean="0"/>
              <a:t>2/9/2013</a:t>
            </a:fld>
            <a:endParaRPr lang="en-US"/>
          </a:p>
        </p:txBody>
      </p:sp>
      <p:sp>
        <p:nvSpPr>
          <p:cNvPr id="32771" name="Footer Placeholder 4"/>
          <p:cNvSpPr>
            <a:spLocks noGrp="1"/>
          </p:cNvSpPr>
          <p:nvPr>
            <p:ph type="ftr" sz="quarter" idx="11"/>
          </p:nvPr>
        </p:nvSpPr>
        <p:spPr>
          <a:noFill/>
        </p:spPr>
        <p:txBody>
          <a:bodyPr/>
          <a:lstStyle/>
          <a:p>
            <a:r>
              <a:rPr lang="en-US" smtClean="0"/>
              <a:t>CPSC503 Winter 2012</a:t>
            </a:r>
            <a:endParaRPr lang="en-US"/>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34</a:t>
            </a:fld>
            <a:endParaRPr lang="en-US" smtClean="0"/>
          </a:p>
        </p:txBody>
      </p:sp>
      <p:sp>
        <p:nvSpPr>
          <p:cNvPr id="32773" name="Rectangle 2"/>
          <p:cNvSpPr>
            <a:spLocks noGrp="1" noChangeArrowheads="1"/>
          </p:cNvSpPr>
          <p:nvPr>
            <p:ph type="title"/>
          </p:nvPr>
        </p:nvSpPr>
        <p:spPr/>
        <p:txBody>
          <a:bodyPr/>
          <a:lstStyle/>
          <a:p>
            <a:pPr eaLnBrk="1" hangingPunct="1"/>
            <a:r>
              <a:rPr lang="en-US" smtClean="0"/>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583EB1C5-C0A3-4739-A1F7-8596C5AEB945}" type="datetime1">
              <a:rPr lang="en-US" smtClean="0"/>
              <a:t>2/9/2013</a:t>
            </a:fld>
            <a:endParaRPr lang="en-US"/>
          </a:p>
        </p:txBody>
      </p:sp>
      <p:sp>
        <p:nvSpPr>
          <p:cNvPr id="33795" name="Footer Placeholder 4"/>
          <p:cNvSpPr>
            <a:spLocks noGrp="1"/>
          </p:cNvSpPr>
          <p:nvPr>
            <p:ph type="ftr" sz="quarter" idx="11"/>
          </p:nvPr>
        </p:nvSpPr>
        <p:spPr>
          <a:noFill/>
        </p:spPr>
        <p:txBody>
          <a:bodyPr/>
          <a:lstStyle/>
          <a:p>
            <a:r>
              <a:rPr lang="en-US" smtClean="0"/>
              <a:t>CPSC503 Winter 2012</a:t>
            </a:r>
            <a:endParaRPr lang="en-US"/>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35</a:t>
            </a:fld>
            <a:endParaRPr lang="en-US" smtClean="0"/>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smtClean="0"/>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noFill/>
        </p:spPr>
        <p:txBody>
          <a:bodyPr/>
          <a:lstStyle/>
          <a:p>
            <a:fld id="{1BA5A08A-BDD1-4C9F-95DE-E084E2931B5D}" type="datetime1">
              <a:rPr lang="en-US" smtClean="0"/>
              <a:t>2/9/2013</a:t>
            </a:fld>
            <a:endParaRPr lang="en-US"/>
          </a:p>
        </p:txBody>
      </p:sp>
      <p:sp>
        <p:nvSpPr>
          <p:cNvPr id="13316" name="Footer Placeholder 4"/>
          <p:cNvSpPr>
            <a:spLocks noGrp="1"/>
          </p:cNvSpPr>
          <p:nvPr>
            <p:ph type="ftr" sz="quarter" idx="11"/>
          </p:nvPr>
        </p:nvSpPr>
        <p:spPr>
          <a:noFill/>
        </p:spPr>
        <p:txBody>
          <a:bodyPr/>
          <a:lstStyle/>
          <a:p>
            <a:r>
              <a:rPr lang="en-US" smtClean="0"/>
              <a:t>CPSC503 Winter 2012</a:t>
            </a:r>
            <a:endParaRPr lang="en-US"/>
          </a:p>
        </p:txBody>
      </p:sp>
      <p:sp>
        <p:nvSpPr>
          <p:cNvPr id="13317" name="Slide Number Placeholder 5"/>
          <p:cNvSpPr>
            <a:spLocks noGrp="1"/>
          </p:cNvSpPr>
          <p:nvPr>
            <p:ph type="sldNum" sz="quarter" idx="12"/>
          </p:nvPr>
        </p:nvSpPr>
        <p:spPr>
          <a:noFill/>
        </p:spPr>
        <p:txBody>
          <a:bodyPr/>
          <a:lstStyle/>
          <a:p>
            <a:fld id="{ED98467F-E7ED-48EC-918F-15ECD723EB6D}" type="slidenum">
              <a:rPr lang="en-US" smtClean="0"/>
              <a:pPr/>
              <a:t>36</a:t>
            </a:fld>
            <a:endParaRPr lang="en-US" smtClean="0"/>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smtClean="0"/>
              <a:t>Problem with Thematic Roles</a:t>
            </a:r>
          </a:p>
        </p:txBody>
      </p:sp>
      <p:sp>
        <p:nvSpPr>
          <p:cNvPr id="13319" name="Rectangle 3"/>
          <p:cNvSpPr>
            <a:spLocks noChangeArrowheads="1"/>
          </p:cNvSpPr>
          <p:nvPr/>
        </p:nvSpPr>
        <p:spPr bwMode="auto">
          <a:xfrm>
            <a:off x="304800" y="9906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 agreement of what should be the standard set</a:t>
            </a:r>
          </a:p>
          <a:p>
            <a:pPr marL="342900" indent="-342900">
              <a:spcBef>
                <a:spcPct val="20000"/>
              </a:spcBef>
              <a:buFontTx/>
              <a:buChar char="•"/>
            </a:pPr>
            <a:r>
              <a:rPr lang="en-US" sz="2800">
                <a:latin typeface="Comic Sans MS" pitchFamily="66" charset="0"/>
              </a:rPr>
              <a:t>NO agreement on formal definition</a:t>
            </a:r>
          </a:p>
        </p:txBody>
      </p:sp>
      <p:sp>
        <p:nvSpPr>
          <p:cNvPr id="688132" name="Rectangle 4"/>
          <p:cNvSpPr>
            <a:spLocks noChangeArrowheads="1"/>
          </p:cNvSpPr>
          <p:nvPr/>
        </p:nvSpPr>
        <p:spPr bwMode="auto">
          <a:xfrm>
            <a:off x="228600" y="25146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Fragmentation problem:</a:t>
            </a:r>
            <a:r>
              <a:rPr lang="en-US" sz="280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28600" y="4114800"/>
            <a:ext cx="8915400" cy="2209800"/>
          </a:xfrm>
          <a:prstGeom prst="rect">
            <a:avLst/>
          </a:prstGeom>
          <a:no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Two solutions</a:t>
            </a:r>
          </a:p>
          <a:p>
            <a:pPr marL="342900" indent="-342900">
              <a:spcBef>
                <a:spcPct val="20000"/>
              </a:spcBef>
              <a:buFontTx/>
              <a:buChar char="•"/>
            </a:pPr>
            <a:r>
              <a:rPr lang="en-US" sz="2800">
                <a:latin typeface="Comic Sans MS" pitchFamily="66" charset="0"/>
              </a:rPr>
              <a:t>Generalized semantic roles</a:t>
            </a:r>
          </a:p>
          <a:p>
            <a:pPr marL="342900" indent="-342900">
              <a:spcBef>
                <a:spcPct val="20000"/>
              </a:spcBef>
              <a:buFontTx/>
              <a:buChar char="•"/>
            </a:pPr>
            <a:r>
              <a:rPr lang="en-US" sz="2800">
                <a:latin typeface="Comic Sans MS" pitchFamily="66" charset="0"/>
              </a:rPr>
              <a:t>Define verb (or class of verbs) specific semantic roles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a:noFill/>
        </p:spPr>
        <p:txBody>
          <a:bodyPr/>
          <a:lstStyle/>
          <a:p>
            <a:fld id="{621C5F20-4532-48E6-B41F-0F395CB87625}" type="datetime1">
              <a:rPr lang="en-US" smtClean="0"/>
              <a:t>2/9/2013</a:t>
            </a:fld>
            <a:endParaRPr lang="en-US"/>
          </a:p>
        </p:txBody>
      </p:sp>
      <p:sp>
        <p:nvSpPr>
          <p:cNvPr id="14341" name="Footer Placeholder 4"/>
          <p:cNvSpPr>
            <a:spLocks noGrp="1"/>
          </p:cNvSpPr>
          <p:nvPr>
            <p:ph type="ftr" sz="quarter" idx="11"/>
          </p:nvPr>
        </p:nvSpPr>
        <p:spPr>
          <a:noFill/>
        </p:spPr>
        <p:txBody>
          <a:bodyPr/>
          <a:lstStyle/>
          <a:p>
            <a:r>
              <a:rPr lang="en-US" smtClean="0"/>
              <a:t>CPSC503 Winter 2012</a:t>
            </a:r>
            <a:endParaRPr lang="en-US"/>
          </a:p>
        </p:txBody>
      </p:sp>
      <p:sp>
        <p:nvSpPr>
          <p:cNvPr id="14342" name="Slide Number Placeholder 5"/>
          <p:cNvSpPr>
            <a:spLocks noGrp="1"/>
          </p:cNvSpPr>
          <p:nvPr>
            <p:ph type="sldNum" sz="quarter" idx="12"/>
          </p:nvPr>
        </p:nvSpPr>
        <p:spPr>
          <a:noFill/>
        </p:spPr>
        <p:txBody>
          <a:bodyPr/>
          <a:lstStyle/>
          <a:p>
            <a:fld id="{8DBD4E8A-E016-43B8-9F67-97BE115277CB}" type="slidenum">
              <a:rPr lang="en-US" smtClean="0"/>
              <a:pPr/>
              <a:t>37</a:t>
            </a:fld>
            <a:endParaRPr lang="en-US" smtClean="0"/>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smtClean="0"/>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a:solidFill>
                  <a:schemeClr val="accent2"/>
                </a:solidFill>
                <a:latin typeface="Comic Sans MS" pitchFamily="66" charset="0"/>
              </a:rPr>
              <a:t>Proto-Agent</a:t>
            </a:r>
          </a:p>
          <a:p>
            <a:pPr marL="742950" lvl="1" indent="-285750">
              <a:lnSpc>
                <a:spcPct val="90000"/>
              </a:lnSpc>
              <a:spcBef>
                <a:spcPct val="20000"/>
              </a:spcBef>
              <a:buFontTx/>
              <a:buChar char="–"/>
            </a:pPr>
            <a:r>
              <a:rPr lang="en-US" sz="2000">
                <a:latin typeface="Comic Sans MS" pitchFamily="66" charset="0"/>
              </a:rPr>
              <a:t>Volitional involvement in event or state</a:t>
            </a:r>
          </a:p>
          <a:p>
            <a:pPr marL="742950" lvl="1" indent="-285750">
              <a:lnSpc>
                <a:spcPct val="90000"/>
              </a:lnSpc>
              <a:spcBef>
                <a:spcPct val="20000"/>
              </a:spcBef>
              <a:buFontTx/>
              <a:buChar char="–"/>
            </a:pPr>
            <a:r>
              <a:rPr lang="en-US" sz="2000">
                <a:latin typeface="Comic Sans MS" pitchFamily="66" charset="0"/>
              </a:rPr>
              <a:t>Sentience (and/or perception)</a:t>
            </a:r>
          </a:p>
          <a:p>
            <a:pPr marL="742950" lvl="1" indent="-285750">
              <a:lnSpc>
                <a:spcPct val="90000"/>
              </a:lnSpc>
              <a:spcBef>
                <a:spcPct val="20000"/>
              </a:spcBef>
              <a:buFontTx/>
              <a:buChar char="–"/>
            </a:pPr>
            <a:r>
              <a:rPr lang="en-US" sz="200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a:latin typeface="Comic Sans MS" pitchFamily="66" charset="0"/>
              </a:rPr>
              <a:t>Movement (relative to position of another participant) </a:t>
            </a:r>
          </a:p>
          <a:p>
            <a:pPr marL="742950" lvl="1" indent="-285750">
              <a:lnSpc>
                <a:spcPct val="90000"/>
              </a:lnSpc>
              <a:spcBef>
                <a:spcPct val="20000"/>
              </a:spcBef>
              <a:buFontTx/>
              <a:buChar char="–"/>
            </a:pPr>
            <a:r>
              <a:rPr lang="en-US" sz="2000">
                <a:latin typeface="Comic Sans MS" pitchFamily="66" charset="0"/>
              </a:rPr>
              <a:t>(exists independently of event named) </a:t>
            </a:r>
          </a:p>
        </p:txBody>
      </p:sp>
      <p:sp>
        <p:nvSpPr>
          <p:cNvPr id="14347" name="Rectangle 9"/>
          <p:cNvSpPr>
            <a:spLocks noChangeArrowheads="1"/>
          </p:cNvSpPr>
          <p:nvPr/>
        </p:nvSpPr>
        <p:spPr bwMode="auto">
          <a:xfrm>
            <a:off x="4800600" y="2819400"/>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a:solidFill>
                  <a:schemeClr val="accent2"/>
                </a:solidFill>
                <a:latin typeface="Comic Sans MS" pitchFamily="66" charset="0"/>
              </a:rPr>
              <a:t>Proto-Patient</a:t>
            </a:r>
            <a:endParaRPr lang="en-US" sz="2800">
              <a:latin typeface="Comic Sans MS" pitchFamily="66" charset="0"/>
            </a:endParaRPr>
          </a:p>
          <a:p>
            <a:pPr marL="742950" lvl="1" indent="-285750">
              <a:spcBef>
                <a:spcPct val="20000"/>
              </a:spcBef>
              <a:buFontTx/>
              <a:buChar char="–"/>
            </a:pPr>
            <a:r>
              <a:rPr lang="en-US" sz="2000">
                <a:latin typeface="Comic Sans MS" pitchFamily="66" charset="0"/>
              </a:rPr>
              <a:t>Undergoes change of state</a:t>
            </a:r>
          </a:p>
          <a:p>
            <a:pPr marL="742950" lvl="1" indent="-285750">
              <a:spcBef>
                <a:spcPct val="20000"/>
              </a:spcBef>
              <a:buFontTx/>
              <a:buChar char="–"/>
            </a:pPr>
            <a:r>
              <a:rPr lang="en-US" sz="2000">
                <a:latin typeface="Comic Sans MS" pitchFamily="66" charset="0"/>
              </a:rPr>
              <a:t>Incremental theme</a:t>
            </a:r>
          </a:p>
          <a:p>
            <a:pPr marL="742950" lvl="1" indent="-285750">
              <a:spcBef>
                <a:spcPct val="20000"/>
              </a:spcBef>
              <a:buFontTx/>
              <a:buChar char="–"/>
            </a:pPr>
            <a:r>
              <a:rPr lang="en-US" sz="2000">
                <a:latin typeface="Comic Sans MS" pitchFamily="66" charset="0"/>
              </a:rPr>
              <a:t>Causally affected by another participant</a:t>
            </a:r>
          </a:p>
          <a:p>
            <a:pPr marL="742950" lvl="1" indent="-285750">
              <a:spcBef>
                <a:spcPct val="20000"/>
              </a:spcBef>
              <a:buFontTx/>
              <a:buChar char="–"/>
            </a:pPr>
            <a:r>
              <a:rPr lang="en-US" sz="2000">
                <a:latin typeface="Comic Sans MS" pitchFamily="66" charset="0"/>
              </a:rPr>
              <a:t>Stationary relative to movement of another participant</a:t>
            </a:r>
          </a:p>
          <a:p>
            <a:pPr marL="742950" lvl="1" indent="-285750">
              <a:spcBef>
                <a:spcPct val="20000"/>
              </a:spcBef>
              <a:buFontTx/>
              <a:buChar char="–"/>
            </a:pPr>
            <a:r>
              <a:rPr lang="en-US" sz="2000">
                <a:latin typeface="Comic Sans MS" pitchFamily="66" charset="0"/>
              </a:rPr>
              <a:t>(does not exist independently of the event, or at all)</a:t>
            </a:r>
            <a:endParaRPr lang="en-US" sz="24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fld id="{0FD8AD53-A3F7-4754-8CA7-CABE86295137}" type="datetime1">
              <a:rPr lang="en-US" smtClean="0"/>
              <a:t>2/9/2013</a:t>
            </a:fld>
            <a:endParaRPr lang="en-US"/>
          </a:p>
        </p:txBody>
      </p:sp>
      <p:sp>
        <p:nvSpPr>
          <p:cNvPr id="15366" name="Footer Placeholder 4"/>
          <p:cNvSpPr>
            <a:spLocks noGrp="1"/>
          </p:cNvSpPr>
          <p:nvPr>
            <p:ph type="ftr" sz="quarter" idx="11"/>
          </p:nvPr>
        </p:nvSpPr>
        <p:spPr>
          <a:noFill/>
        </p:spPr>
        <p:txBody>
          <a:bodyPr/>
          <a:lstStyle/>
          <a:p>
            <a:r>
              <a:rPr lang="en-US" smtClean="0"/>
              <a:t>CPSC503 Winter 2012</a:t>
            </a:r>
            <a:endParaRPr lang="en-US"/>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38</a:t>
            </a:fld>
            <a:endParaRPr lang="en-US" smtClean="0"/>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fld id="{1B6FB153-3B9B-48BD-A4F0-7E2672DE7D1C}" type="datetime1">
              <a:rPr lang="en-US" smtClean="0"/>
              <a:t>2/9/2013</a:t>
            </a:fld>
            <a:endParaRPr lang="en-US"/>
          </a:p>
        </p:txBody>
      </p:sp>
      <p:sp>
        <p:nvSpPr>
          <p:cNvPr id="16408" name="Footer Placeholder 4"/>
          <p:cNvSpPr>
            <a:spLocks noGrp="1"/>
          </p:cNvSpPr>
          <p:nvPr>
            <p:ph type="ftr" sz="quarter" idx="11"/>
          </p:nvPr>
        </p:nvSpPr>
        <p:spPr>
          <a:noFill/>
        </p:spPr>
        <p:txBody>
          <a:bodyPr/>
          <a:lstStyle/>
          <a:p>
            <a:r>
              <a:rPr lang="en-US" smtClean="0"/>
              <a:t>CPSC503 Winter 2012</a:t>
            </a:r>
            <a:endParaRPr lang="en-US"/>
          </a:p>
        </p:txBody>
      </p:sp>
      <p:sp>
        <p:nvSpPr>
          <p:cNvPr id="16409" name="Slide Number Placeholder 5"/>
          <p:cNvSpPr>
            <a:spLocks noGrp="1"/>
          </p:cNvSpPr>
          <p:nvPr>
            <p:ph type="sldNum" sz="quarter" idx="12"/>
          </p:nvPr>
        </p:nvSpPr>
        <p:spPr>
          <a:noFill/>
        </p:spPr>
        <p:txBody>
          <a:bodyPr/>
          <a:lstStyle/>
          <a:p>
            <a:fld id="{94083A98-14AD-45BF-825F-ACECD8E7B5C7}" type="slidenum">
              <a:rPr lang="en-US" smtClean="0"/>
              <a:pPr/>
              <a:t>39</a:t>
            </a:fld>
            <a:endParaRPr lang="en-US" smtClean="0"/>
          </a:p>
        </p:txBody>
      </p:sp>
      <p:sp>
        <p:nvSpPr>
          <p:cNvPr id="16410" name="Rectangle 2"/>
          <p:cNvSpPr>
            <a:spLocks noGrp="1" noChangeArrowheads="1"/>
          </p:cNvSpPr>
          <p:nvPr>
            <p:ph type="title"/>
          </p:nvPr>
        </p:nvSpPr>
        <p:spPr>
          <a:xfrm>
            <a:off x="609600" y="-152400"/>
            <a:ext cx="7772400" cy="1143000"/>
          </a:xfrm>
        </p:spPr>
        <p:txBody>
          <a:bodyPr/>
          <a:lstStyle/>
          <a:p>
            <a:pPr eaLnBrk="1" hangingPunct="1"/>
            <a:r>
              <a:rPr lang="en-US" smtClean="0"/>
              <a:t>PropBank Example</a:t>
            </a:r>
          </a:p>
        </p:txBody>
      </p:sp>
      <p:sp>
        <p:nvSpPr>
          <p:cNvPr id="698375" name="Rectangle 7"/>
          <p:cNvSpPr>
            <a:spLocks noChangeArrowheads="1"/>
          </p:cNvSpPr>
          <p:nvPr/>
        </p:nvSpPr>
        <p:spPr bwMode="auto">
          <a:xfrm>
            <a:off x="304800" y="685800"/>
            <a:ext cx="8077200" cy="2971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Increase “</a:t>
            </a:r>
            <a:r>
              <a:rPr lang="en-US" sz="2800">
                <a:latin typeface="Comic Sans MS" pitchFamily="66" charset="0"/>
              </a:rPr>
              <a:t>go up incrementally”</a:t>
            </a:r>
          </a:p>
          <a:p>
            <a:pPr marL="742950" lvl="1" indent="-285750">
              <a:spcBef>
                <a:spcPct val="20000"/>
              </a:spcBef>
              <a:buFontTx/>
              <a:buChar char="–"/>
            </a:pPr>
            <a:r>
              <a:rPr lang="en-US" sz="2400">
                <a:latin typeface="Comic Sans MS" pitchFamily="66" charset="0"/>
              </a:rPr>
              <a:t>Arg0: causer of increase</a:t>
            </a:r>
          </a:p>
          <a:p>
            <a:pPr marL="742950" lvl="1" indent="-285750">
              <a:spcBef>
                <a:spcPct val="20000"/>
              </a:spcBef>
              <a:buFontTx/>
              <a:buChar char="–"/>
            </a:pPr>
            <a:r>
              <a:rPr lang="en-US" sz="2400">
                <a:latin typeface="Comic Sans MS" pitchFamily="66" charset="0"/>
              </a:rPr>
              <a:t>Arg1: thing increasing</a:t>
            </a:r>
          </a:p>
          <a:p>
            <a:pPr marL="742950" lvl="1" indent="-285750">
              <a:spcBef>
                <a:spcPct val="20000"/>
              </a:spcBef>
              <a:buFontTx/>
              <a:buChar char="–"/>
            </a:pPr>
            <a:r>
              <a:rPr lang="en-US" sz="2400">
                <a:latin typeface="Comic Sans MS" pitchFamily="66" charset="0"/>
              </a:rPr>
              <a:t>Arg2: amount increase by</a:t>
            </a:r>
          </a:p>
          <a:p>
            <a:pPr marL="742950" lvl="1" indent="-285750">
              <a:spcBef>
                <a:spcPct val="20000"/>
              </a:spcBef>
              <a:buFontTx/>
              <a:buChar char="–"/>
            </a:pPr>
            <a:r>
              <a:rPr lang="en-US" sz="2400">
                <a:latin typeface="Comic Sans MS" pitchFamily="66" charset="0"/>
              </a:rPr>
              <a:t>Arg3: start point</a:t>
            </a:r>
          </a:p>
          <a:p>
            <a:pPr marL="742950" lvl="1" indent="-285750">
              <a:spcBef>
                <a:spcPct val="20000"/>
              </a:spcBef>
              <a:buFontTx/>
              <a:buChar char="–"/>
            </a:pPr>
            <a:r>
              <a:rPr lang="en-US" sz="2400">
                <a:latin typeface="Comic Sans MS" pitchFamily="66" charset="0"/>
              </a:rPr>
              <a:t>Arg4: end point</a:t>
            </a:r>
          </a:p>
          <a:p>
            <a:pPr marL="342900" indent="-342900">
              <a:spcBef>
                <a:spcPct val="20000"/>
              </a:spcBef>
              <a:buFontTx/>
              <a:buChar char="•"/>
            </a:pPr>
            <a:endParaRPr lang="en-US" sz="2800">
              <a:latin typeface="Comic Sans MS" pitchFamily="66" charset="0"/>
            </a:endParaRPr>
          </a:p>
        </p:txBody>
      </p:sp>
      <p:sp>
        <p:nvSpPr>
          <p:cNvPr id="16412" name="Rectangle 8"/>
          <p:cNvSpPr>
            <a:spLocks noChangeArrowheads="1"/>
          </p:cNvSpPr>
          <p:nvPr/>
        </p:nvSpPr>
        <p:spPr bwMode="auto">
          <a:xfrm>
            <a:off x="152400" y="3505200"/>
            <a:ext cx="8991600" cy="32004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PropBank</a:t>
            </a:r>
            <a:r>
              <a:rPr lang="en-US" sz="2800" dirty="0">
                <a:latin typeface="Comic Sans MS" pitchFamily="66" charset="0"/>
              </a:rPr>
              <a:t> semantic role labeling would identify common aspects among these three examples</a:t>
            </a:r>
          </a:p>
          <a:p>
            <a:pPr marL="342900" indent="-342900">
              <a:spcBef>
                <a:spcPct val="40000"/>
              </a:spcBef>
            </a:pPr>
            <a:r>
              <a:rPr lang="en-US" sz="2400" i="1" dirty="0">
                <a:latin typeface="Comic Sans MS" pitchFamily="66" charset="0"/>
              </a:rPr>
              <a:t>“ Y performance increased by 3% ” </a:t>
            </a:r>
          </a:p>
          <a:p>
            <a:pPr marL="342900" indent="-342900">
              <a:spcBef>
                <a:spcPct val="40000"/>
              </a:spcBef>
            </a:pPr>
            <a:r>
              <a:rPr lang="en-US" sz="2400" i="1" dirty="0">
                <a:latin typeface="Comic Sans MS" pitchFamily="66" charset="0"/>
              </a:rPr>
              <a:t>“ Y performance was increased by the new X technique ”</a:t>
            </a:r>
          </a:p>
          <a:p>
            <a:pPr marL="342900" indent="-342900">
              <a:spcBef>
                <a:spcPct val="40000"/>
              </a:spcBef>
            </a:pPr>
            <a:r>
              <a:rPr lang="en-US" sz="2400" i="1" dirty="0">
                <a:latin typeface="Comic Sans MS" pitchFamily="66" charset="0"/>
              </a:rPr>
              <a:t>“ The new X technique increased performance of Y”</a:t>
            </a:r>
          </a:p>
        </p:txBody>
      </p:sp>
      <p:sp>
        <p:nvSpPr>
          <p:cNvPr id="16413" name="Right Brace 7"/>
          <p:cNvSpPr>
            <a:spLocks/>
          </p:cNvSpPr>
          <p:nvPr/>
        </p:nvSpPr>
        <p:spPr bwMode="auto">
          <a:xfrm>
            <a:off x="4953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endParaRPr lang="en-US"/>
          </a:p>
        </p:txBody>
      </p:sp>
      <p:sp>
        <p:nvSpPr>
          <p:cNvPr id="9" name="Rectangle 7"/>
          <p:cNvSpPr>
            <a:spLocks noChangeArrowheads="1"/>
          </p:cNvSpPr>
          <p:nvPr/>
        </p:nvSpPr>
        <p:spPr bwMode="auto">
          <a:xfrm>
            <a:off x="5410200" y="2133600"/>
            <a:ext cx="3352800" cy="1295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Glosses for human reader. Not formally defined</a:t>
            </a:r>
            <a:endParaRPr lang="en-US" sz="2000">
              <a:latin typeface="Comic Sans MS" pitchFamily="66" charset="0"/>
            </a:endParaRPr>
          </a:p>
          <a:p>
            <a:pPr marL="342900" indent="-342900">
              <a:spcBef>
                <a:spcPct val="20000"/>
              </a:spcBef>
            </a:pPr>
            <a:endParaRPr lang="en-US" sz="24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DF3F0688-7AF5-4E6F-A91C-10608957477D}" type="datetime1">
              <a:rPr lang="en-US" smtClean="0"/>
              <a:t>2/9/2013</a:t>
            </a:fld>
            <a:endParaRPr lang="en-US"/>
          </a:p>
        </p:txBody>
      </p:sp>
      <p:sp>
        <p:nvSpPr>
          <p:cNvPr id="20485" name="Footer Placeholder 4"/>
          <p:cNvSpPr>
            <a:spLocks noGrp="1"/>
          </p:cNvSpPr>
          <p:nvPr>
            <p:ph type="ftr" sz="quarter" idx="11"/>
          </p:nvPr>
        </p:nvSpPr>
        <p:spPr>
          <a:noFill/>
        </p:spPr>
        <p:txBody>
          <a:bodyPr/>
          <a:lstStyle/>
          <a:p>
            <a:r>
              <a:rPr lang="en-US" smtClean="0"/>
              <a:t>CPSC503 Winter 2012</a:t>
            </a:r>
            <a:endParaRPr lang="en-US"/>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4</a:t>
            </a:fld>
            <a:endParaRPr lang="en-US" smtClean="0"/>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smtClean="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smtClean="0"/>
              <a:t>Syntax-driven</a:t>
            </a:r>
          </a:p>
          <a:p>
            <a:pPr eaLnBrk="1" hangingPunct="1">
              <a:spcBef>
                <a:spcPct val="5000"/>
              </a:spcBef>
              <a:buFontTx/>
              <a:buNone/>
            </a:pPr>
            <a:r>
              <a:rPr lang="en-US" sz="2400" smtClean="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I am going to SFU on Tue</a:t>
            </a:r>
            <a:endParaRPr lang="en-US" sz="2000" i="1" dirty="0">
              <a:solidFill>
                <a:srgbClr val="FFC000"/>
              </a:solidFill>
              <a:latin typeface="Comic Sans MS" pitchFamily="66" charset="0"/>
            </a:endParaRPr>
          </a:p>
        </p:txBody>
      </p:sp>
      <p:sp>
        <p:nvSpPr>
          <p:cNvPr id="27" name="Rectangle 11"/>
          <p:cNvSpPr>
            <a:spLocks noChangeArrowheads="1"/>
          </p:cNvSpPr>
          <p:nvPr/>
        </p:nvSpPr>
        <p:spPr bwMode="auto">
          <a:xfrm>
            <a:off x="54102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The garbage truck just left</a:t>
            </a:r>
            <a:endParaRPr lang="en-US" sz="2000" i="1" dirty="0">
              <a:solidFill>
                <a:srgbClr val="008000"/>
              </a:solidFill>
              <a:latin typeface="Comic Sans MS" pitchFamily="66" charset="0"/>
            </a:endParaRP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smtClean="0">
                <a:solidFill>
                  <a:srgbClr val="FFC000"/>
                </a:solidFill>
                <a:latin typeface="Comic Sans MS" pitchFamily="66" charset="0"/>
              </a:rPr>
              <a:t>Shall we meet on Tue?</a:t>
            </a:r>
            <a:endParaRPr lang="en-US" sz="2000" i="1" dirty="0">
              <a:solidFill>
                <a:srgbClr val="FFC000"/>
              </a:solidFill>
              <a:latin typeface="Comic Sans MS" pitchFamily="66" charset="0"/>
            </a:endParaRP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smtClean="0">
                <a:solidFill>
                  <a:srgbClr val="008000"/>
                </a:solidFill>
                <a:latin typeface="Comic Sans MS" pitchFamily="66" charset="0"/>
              </a:rPr>
              <a:t>What time is it?</a:t>
            </a:r>
            <a:endParaRPr lang="en-US" sz="2000" i="1" dirty="0">
              <a:solidFill>
                <a:srgbClr val="008000"/>
              </a:solidFill>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fld id="{C1446141-74C5-4982-B132-B357F0895D3E}" type="datetime1">
              <a:rPr lang="en-US" smtClean="0"/>
              <a:t>2/9/2013</a:t>
            </a:fld>
            <a:endParaRPr lang="en-US"/>
          </a:p>
        </p:txBody>
      </p:sp>
      <p:sp>
        <p:nvSpPr>
          <p:cNvPr id="17412" name="Footer Placeholder 4"/>
          <p:cNvSpPr>
            <a:spLocks noGrp="1"/>
          </p:cNvSpPr>
          <p:nvPr>
            <p:ph type="ftr" sz="quarter" idx="11"/>
          </p:nvPr>
        </p:nvSpPr>
        <p:spPr>
          <a:noFill/>
        </p:spPr>
        <p:txBody>
          <a:bodyPr/>
          <a:lstStyle/>
          <a:p>
            <a:r>
              <a:rPr lang="en-US" smtClean="0"/>
              <a:t>CPSC503 Winter 2012</a:t>
            </a:r>
            <a:endParaRPr lang="en-US"/>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40</a:t>
            </a:fld>
            <a:endParaRPr lang="en-US" smtClean="0"/>
          </a:p>
        </p:txBody>
      </p:sp>
      <p:sp>
        <p:nvSpPr>
          <p:cNvPr id="17414"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7415"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Move beyond inferences about</a:t>
            </a:r>
            <a:r>
              <a:rPr lang="en-US" sz="2800">
                <a:solidFill>
                  <a:schemeClr val="accent2"/>
                </a:solidFill>
                <a:latin typeface="Comic Sans MS" pitchFamily="66" charset="0"/>
              </a:rPr>
              <a:t> </a:t>
            </a:r>
            <a:r>
              <a:rPr lang="en-US" sz="2800">
                <a:latin typeface="Comic Sans MS" pitchFamily="66" charset="0"/>
              </a:rPr>
              <a:t>single verbs</a:t>
            </a:r>
          </a:p>
        </p:txBody>
      </p:sp>
      <p:sp>
        <p:nvSpPr>
          <p:cNvPr id="664581" name="Rectangle 5"/>
          <p:cNvSpPr>
            <a:spLocks noChangeArrowheads="1"/>
          </p:cNvSpPr>
          <p:nvPr/>
        </p:nvSpPr>
        <p:spPr bwMode="auto">
          <a:xfrm>
            <a:off x="304800" y="48006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800" dirty="0" smtClean="0">
                <a:latin typeface="Comic Sans MS" pitchFamily="66" charset="0"/>
              </a:rPr>
              <a:t>1.5-update </a:t>
            </a:r>
            <a:r>
              <a:rPr lang="en-US" sz="2400" dirty="0" smtClean="0">
                <a:latin typeface="Comic Sans MS" pitchFamily="66" charset="0"/>
              </a:rPr>
              <a:t>Sept</a:t>
            </a:r>
            <a:r>
              <a:rPr lang="en-US" sz="2800" dirty="0" smtClean="0">
                <a:latin typeface="Comic Sans MS" pitchFamily="66" charset="0"/>
              </a:rPr>
              <a:t>, 2010) </a:t>
            </a:r>
            <a:endParaRPr lang="en-US" sz="2800" dirty="0">
              <a:latin typeface="Comic Sans MS" pitchFamily="66" charset="0"/>
            </a:endParaRP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28600" y="34290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FrameNet:</a:t>
            </a:r>
            <a:r>
              <a:rPr lang="en-US" sz="2800">
                <a:latin typeface="Comic Sans MS" pitchFamily="66" charset="0"/>
              </a:rPr>
              <a:t> Databases containing </a:t>
            </a:r>
            <a:r>
              <a:rPr lang="en-US" sz="2800">
                <a:solidFill>
                  <a:schemeClr val="accent2"/>
                </a:solidFill>
                <a:latin typeface="Comic Sans MS" pitchFamily="66" charset="0"/>
              </a:rPr>
              <a:t>frames</a:t>
            </a:r>
            <a:r>
              <a:rPr lang="en-US" sz="2800">
                <a:latin typeface="Comic Sans MS" pitchFamily="66" charset="0"/>
              </a:rPr>
              <a:t> and their syntactic and semantic argument structures</a:t>
            </a:r>
          </a:p>
        </p:txBody>
      </p:sp>
      <p:sp>
        <p:nvSpPr>
          <p:cNvPr id="17418" name="Rectangle 7"/>
          <p:cNvSpPr>
            <a:spLocks noChangeArrowheads="1"/>
          </p:cNvSpPr>
          <p:nvPr/>
        </p:nvSpPr>
        <p:spPr bwMode="auto">
          <a:xfrm>
            <a:off x="2133600" y="18288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a:latin typeface="Comic Sans MS" pitchFamily="66" charset="0"/>
              </a:rPr>
              <a:t>“ IBM hired John as a CEO  ” </a:t>
            </a:r>
          </a:p>
          <a:p>
            <a:pPr marL="342900" indent="-342900">
              <a:spcBef>
                <a:spcPct val="40000"/>
              </a:spcBef>
            </a:pPr>
            <a:r>
              <a:rPr lang="en-US" sz="2400" i="1">
                <a:latin typeface="Comic Sans MS" pitchFamily="66" charset="0"/>
              </a:rPr>
              <a:t>“ John is the new IBM hire ”</a:t>
            </a:r>
          </a:p>
          <a:p>
            <a:pPr marL="342900" indent="-342900">
              <a:spcBef>
                <a:spcPct val="40000"/>
              </a:spcBef>
            </a:pPr>
            <a:r>
              <a:rPr lang="en-US" sz="2400" i="1">
                <a:latin typeface="Comic Sans MS" pitchFamily="66" charset="0"/>
              </a:rPr>
              <a:t>“ IBM signed John for 2M$”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fld id="{A24C9CE3-08FF-4C3E-9C2B-4FF4CAFD44B4}" type="datetime1">
              <a:rPr lang="en-US" smtClean="0"/>
              <a:t>2/9/2013</a:t>
            </a:fld>
            <a:endParaRPr lang="en-US"/>
          </a:p>
        </p:txBody>
      </p:sp>
      <p:sp>
        <p:nvSpPr>
          <p:cNvPr id="18441" name="Footer Placeholder 4"/>
          <p:cNvSpPr>
            <a:spLocks noGrp="1"/>
          </p:cNvSpPr>
          <p:nvPr>
            <p:ph type="ftr" sz="quarter" idx="11"/>
          </p:nvPr>
        </p:nvSpPr>
        <p:spPr>
          <a:noFill/>
        </p:spPr>
        <p:txBody>
          <a:bodyPr/>
          <a:lstStyle/>
          <a:p>
            <a:r>
              <a:rPr lang="en-US" smtClean="0"/>
              <a:t>CPSC503 Winter 2012</a:t>
            </a:r>
            <a:endParaRPr lang="en-US"/>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41</a:t>
            </a:fld>
            <a:endParaRPr lang="en-US" smtClean="0"/>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smtClean="0"/>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3"/>
          <p:cNvSpPr>
            <a:spLocks noGrp="1"/>
          </p:cNvSpPr>
          <p:nvPr>
            <p:ph type="dt" sz="quarter" idx="10"/>
          </p:nvPr>
        </p:nvSpPr>
        <p:spPr>
          <a:noFill/>
        </p:spPr>
        <p:txBody>
          <a:bodyPr/>
          <a:lstStyle/>
          <a:p>
            <a:fld id="{2546A6C1-C9CC-42B1-B527-3369A105860A}" type="datetime1">
              <a:rPr lang="en-US" smtClean="0"/>
              <a:t>2/9/2013</a:t>
            </a:fld>
            <a:endParaRPr lang="en-US"/>
          </a:p>
        </p:txBody>
      </p:sp>
      <p:sp>
        <p:nvSpPr>
          <p:cNvPr id="19463" name="Footer Placeholder 4"/>
          <p:cNvSpPr>
            <a:spLocks noGrp="1"/>
          </p:cNvSpPr>
          <p:nvPr>
            <p:ph type="ftr" sz="quarter" idx="11"/>
          </p:nvPr>
        </p:nvSpPr>
        <p:spPr>
          <a:noFill/>
        </p:spPr>
        <p:txBody>
          <a:bodyPr/>
          <a:lstStyle/>
          <a:p>
            <a:r>
              <a:rPr lang="en-US" smtClean="0"/>
              <a:t>CPSC503 Winter 2012</a:t>
            </a:r>
            <a:endParaRPr lang="en-US"/>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42</a:t>
            </a:fld>
            <a:endParaRPr lang="en-US" smtClean="0"/>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smtClean="0"/>
              <a:t>FrameNet Annotations</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671819" name="Rectangle 75"/>
          <p:cNvSpPr>
            <a:spLocks noChangeArrowheads="1"/>
          </p:cNvSpPr>
          <p:nvPr/>
        </p:nvSpPr>
        <p:spPr bwMode="auto">
          <a:xfrm>
            <a:off x="533400" y="5257800"/>
            <a:ext cx="8324850" cy="946150"/>
          </a:xfrm>
          <a:prstGeom prst="rect">
            <a:avLst/>
          </a:prstGeom>
          <a:solidFill>
            <a:schemeClr val="bg1"/>
          </a:solidFill>
          <a:ln w="9525">
            <a:noFill/>
            <a:miter lim="800000"/>
            <a:headEnd/>
            <a:tailEnd/>
          </a:ln>
        </p:spPr>
        <p:txBody>
          <a:bodyPr wrap="none">
            <a:spAutoFit/>
          </a:bodyPr>
          <a:lstStyle/>
          <a:p>
            <a:r>
              <a:rPr lang="en-US" sz="2800" b="0">
                <a:latin typeface="Comic Sans MS" pitchFamily="66" charset="0"/>
              </a:rPr>
              <a:t>Includes counting: How many times a role was </a:t>
            </a:r>
          </a:p>
          <a:p>
            <a:r>
              <a:rPr lang="en-US" sz="2800" b="0">
                <a:latin typeface="Comic Sans MS" pitchFamily="66" charset="0"/>
              </a:rPr>
              <a:t>expressed with a particular syntactic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fld id="{2C96C4B9-81A2-4E16-96F9-354D6AA25E24}" type="datetime1">
              <a:rPr lang="en-US" smtClean="0"/>
              <a:t>2/9/2013</a:t>
            </a:fld>
            <a:endParaRPr lang="en-US"/>
          </a:p>
        </p:txBody>
      </p:sp>
      <p:sp>
        <p:nvSpPr>
          <p:cNvPr id="20489" name="Footer Placeholder 5"/>
          <p:cNvSpPr>
            <a:spLocks noGrp="1"/>
          </p:cNvSpPr>
          <p:nvPr>
            <p:ph type="ftr" sz="quarter" idx="11"/>
          </p:nvPr>
        </p:nvSpPr>
        <p:spPr>
          <a:noFill/>
        </p:spPr>
        <p:txBody>
          <a:bodyPr/>
          <a:lstStyle/>
          <a:p>
            <a:r>
              <a:rPr lang="en-US" smtClean="0"/>
              <a:t>CPSC503 Winter 2012</a:t>
            </a:r>
            <a:endParaRPr lang="en-US"/>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43</a:t>
            </a:fld>
            <a:endParaRPr lang="en-US" smtClean="0"/>
          </a:p>
        </p:txBody>
      </p:sp>
      <p:sp>
        <p:nvSpPr>
          <p:cNvPr id="20491" name="Rectangle 2"/>
          <p:cNvSpPr>
            <a:spLocks noGrp="1" noChangeArrowheads="1"/>
          </p:cNvSpPr>
          <p:nvPr>
            <p:ph type="title"/>
          </p:nvPr>
        </p:nvSpPr>
        <p:spPr/>
        <p:txBody>
          <a:bodyPr/>
          <a:lstStyle/>
          <a:p>
            <a:pPr eaLnBrk="1" hangingPunct="1"/>
            <a:r>
              <a:rPr lang="en-US" smtClean="0"/>
              <a:t>Summary</a:t>
            </a:r>
          </a:p>
        </p:txBody>
      </p:sp>
      <p:sp>
        <p:nvSpPr>
          <p:cNvPr id="20492" name="Rectangle 3"/>
          <p:cNvSpPr>
            <a:spLocks noGrp="1" noChangeArrowheads="1"/>
          </p:cNvSpPr>
          <p:nvPr>
            <p:ph type="body" sz="half" idx="1"/>
          </p:nvPr>
        </p:nvSpPr>
        <p:spPr>
          <a:xfrm>
            <a:off x="457200" y="2133600"/>
            <a:ext cx="4953000" cy="1143000"/>
          </a:xfrm>
        </p:spPr>
        <p:txBody>
          <a:bodyPr/>
          <a:lstStyle/>
          <a:p>
            <a:pPr eaLnBrk="1" hangingPunct="1"/>
            <a:r>
              <a:rPr lang="en-US" sz="3200" smtClean="0"/>
              <a:t>Relations among words and their meanings</a:t>
            </a:r>
          </a:p>
          <a:p>
            <a:pPr eaLnBrk="1" hangingPunct="1">
              <a:buFontTx/>
              <a:buNone/>
            </a:pPr>
            <a:endParaRPr lang="en-US" sz="3200" smtClean="0"/>
          </a:p>
        </p:txBody>
      </p:sp>
      <p:sp>
        <p:nvSpPr>
          <p:cNvPr id="20493" name="Rectangle 5"/>
          <p:cNvSpPr>
            <a:spLocks noChangeArrowheads="1"/>
          </p:cNvSpPr>
          <p:nvPr/>
        </p:nvSpPr>
        <p:spPr bwMode="auto">
          <a:xfrm>
            <a:off x="457200" y="3962400"/>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Internal structure of individual words</a:t>
            </a:r>
          </a:p>
        </p:txBody>
      </p:sp>
      <p:sp>
        <p:nvSpPr>
          <p:cNvPr id="20494" name="Rectangle 6"/>
          <p:cNvSpPr>
            <a:spLocks noChangeArrowheads="1"/>
          </p:cNvSpPr>
          <p:nvPr/>
        </p:nvSpPr>
        <p:spPr bwMode="auto">
          <a:xfrm>
            <a:off x="5638800" y="2057400"/>
            <a:ext cx="1881188" cy="579438"/>
          </a:xfrm>
          <a:prstGeom prst="rect">
            <a:avLst/>
          </a:prstGeom>
          <a:noFill/>
          <a:ln w="9525">
            <a:noFill/>
            <a:miter lim="800000"/>
            <a:headEnd/>
            <a:tailEnd/>
          </a:ln>
        </p:spPr>
        <p:txBody>
          <a:bodyPr wrap="none">
            <a:spAutoFit/>
          </a:bodyPr>
          <a:lstStyle/>
          <a:p>
            <a:r>
              <a:rPr lang="en-US" sz="3200" b="0" dirty="0" err="1">
                <a:solidFill>
                  <a:schemeClr val="accent2"/>
                </a:solidFill>
                <a:latin typeface="Comic Sans MS" pitchFamily="66" charset="0"/>
              </a:rPr>
              <a:t>Wordnet</a:t>
            </a:r>
            <a:endParaRPr lang="en-US" sz="3200" b="0" dirty="0">
              <a:solidFill>
                <a:schemeClr val="accent2"/>
              </a:solidFill>
              <a:latin typeface="Comic Sans MS" pitchFamily="66" charset="0"/>
            </a:endParaRPr>
          </a:p>
        </p:txBody>
      </p:sp>
      <p:sp>
        <p:nvSpPr>
          <p:cNvPr id="20495" name="Rectangle 7"/>
          <p:cNvSpPr>
            <a:spLocks noChangeArrowheads="1"/>
          </p:cNvSpPr>
          <p:nvPr/>
        </p:nvSpPr>
        <p:spPr bwMode="auto">
          <a:xfrm>
            <a:off x="5257800" y="5181600"/>
            <a:ext cx="2109788" cy="579438"/>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FrameNet</a:t>
            </a:r>
          </a:p>
        </p:txBody>
      </p:sp>
      <p:sp>
        <p:nvSpPr>
          <p:cNvPr id="20496" name="Rectangle 8"/>
          <p:cNvSpPr>
            <a:spLocks noChangeArrowheads="1"/>
          </p:cNvSpPr>
          <p:nvPr/>
        </p:nvSpPr>
        <p:spPr bwMode="auto">
          <a:xfrm>
            <a:off x="5791200" y="3962400"/>
            <a:ext cx="1917700" cy="579438"/>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PropBank</a:t>
            </a:r>
          </a:p>
        </p:txBody>
      </p:sp>
      <p:sp>
        <p:nvSpPr>
          <p:cNvPr id="20497" name="Rectangle 8"/>
          <p:cNvSpPr>
            <a:spLocks noChangeArrowheads="1"/>
          </p:cNvSpPr>
          <p:nvPr/>
        </p:nvSpPr>
        <p:spPr bwMode="auto">
          <a:xfrm>
            <a:off x="5791200" y="4419600"/>
            <a:ext cx="1862138" cy="584200"/>
          </a:xfrm>
          <a:prstGeom prst="rect">
            <a:avLst/>
          </a:prstGeom>
          <a:noFill/>
          <a:ln w="9525">
            <a:noFill/>
            <a:miter lim="800000"/>
            <a:headEnd/>
            <a:tailEnd/>
          </a:ln>
        </p:spPr>
        <p:txBody>
          <a:bodyPr wrap="none">
            <a:spAutoFit/>
          </a:bodyPr>
          <a:lstStyle/>
          <a:p>
            <a:r>
              <a:rPr lang="en-US" sz="3200" b="0">
                <a:solidFill>
                  <a:schemeClr val="accent2"/>
                </a:solidFill>
                <a:latin typeface="Comic Sans MS" pitchFamily="66" charset="0"/>
              </a:rPr>
              <a:t>VerbNet</a:t>
            </a:r>
          </a:p>
        </p:txBody>
      </p:sp>
      <p:sp>
        <p:nvSpPr>
          <p:cNvPr id="12" name="Rectangle 6"/>
          <p:cNvSpPr>
            <a:spLocks noChangeArrowheads="1"/>
          </p:cNvSpPr>
          <p:nvPr/>
        </p:nvSpPr>
        <p:spPr bwMode="auto">
          <a:xfrm>
            <a:off x="5791200" y="2667000"/>
            <a:ext cx="1351652" cy="584775"/>
          </a:xfrm>
          <a:prstGeom prst="rect">
            <a:avLst/>
          </a:prstGeom>
          <a:noFill/>
          <a:ln w="9525">
            <a:noFill/>
            <a:miter lim="800000"/>
            <a:headEnd/>
            <a:tailEnd/>
          </a:ln>
        </p:spPr>
        <p:txBody>
          <a:bodyPr wrap="none">
            <a:spAutoFit/>
          </a:bodyPr>
          <a:lstStyle/>
          <a:p>
            <a:r>
              <a:rPr lang="en-US" sz="3200" b="0" dirty="0" smtClean="0">
                <a:solidFill>
                  <a:schemeClr val="accent2"/>
                </a:solidFill>
                <a:latin typeface="Comic Sans MS" pitchFamily="66" charset="0"/>
              </a:rPr>
              <a:t>YAGO</a:t>
            </a:r>
            <a:endParaRPr lang="en-US" sz="3200" b="0" dirty="0">
              <a:solidFill>
                <a:schemeClr val="accent2"/>
              </a:solidFill>
              <a:latin typeface="Comic Sans MS" pitchFamily="66" charset="0"/>
            </a:endParaRPr>
          </a:p>
        </p:txBody>
      </p:sp>
      <p:sp>
        <p:nvSpPr>
          <p:cNvPr id="13" name="Rectangle 6"/>
          <p:cNvSpPr>
            <a:spLocks noChangeArrowheads="1"/>
          </p:cNvSpPr>
          <p:nvPr/>
        </p:nvSpPr>
        <p:spPr bwMode="auto">
          <a:xfrm>
            <a:off x="6096000" y="3048000"/>
            <a:ext cx="1689886" cy="584775"/>
          </a:xfrm>
          <a:prstGeom prst="rect">
            <a:avLst/>
          </a:prstGeom>
          <a:noFill/>
          <a:ln w="9525">
            <a:noFill/>
            <a:miter lim="800000"/>
            <a:headEnd/>
            <a:tailEnd/>
          </a:ln>
        </p:spPr>
        <p:txBody>
          <a:bodyPr wrap="none">
            <a:spAutoFit/>
          </a:bodyPr>
          <a:lstStyle/>
          <a:p>
            <a:r>
              <a:rPr lang="en-US" sz="3200" b="0" dirty="0" err="1" smtClean="0">
                <a:solidFill>
                  <a:schemeClr val="accent2"/>
                </a:solidFill>
                <a:latin typeface="Comic Sans MS" pitchFamily="66" charset="0"/>
              </a:rPr>
              <a:t>Probase</a:t>
            </a:r>
            <a:endParaRPr lang="en-US" sz="3200" b="0" dirty="0">
              <a:solidFill>
                <a:schemeClr val="accent2"/>
              </a:solidFill>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p:spPr>
        <p:txBody>
          <a:bodyPr/>
          <a:lstStyle/>
          <a:p>
            <a:fld id="{92E8973E-E67C-41F3-8C7B-8C69A1637945}" type="datetime1">
              <a:rPr lang="en-US" smtClean="0"/>
              <a:t>2/9/2013</a:t>
            </a:fld>
            <a:endParaRPr lang="en-US"/>
          </a:p>
        </p:txBody>
      </p:sp>
      <p:sp>
        <p:nvSpPr>
          <p:cNvPr id="21510" name="Footer Placeholder 4"/>
          <p:cNvSpPr>
            <a:spLocks noGrp="1"/>
          </p:cNvSpPr>
          <p:nvPr>
            <p:ph type="ftr" sz="quarter" idx="11"/>
          </p:nvPr>
        </p:nvSpPr>
        <p:spPr>
          <a:noFill/>
        </p:spPr>
        <p:txBody>
          <a:bodyPr/>
          <a:lstStyle/>
          <a:p>
            <a:r>
              <a:rPr lang="en-US" smtClean="0"/>
              <a:t>CPSC503 Winter 2012</a:t>
            </a:r>
            <a:endParaRPr lang="en-US"/>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44</a:t>
            </a:fld>
            <a:endParaRPr lang="en-US" smtClean="0"/>
          </a:p>
        </p:txBody>
      </p:sp>
      <p:sp>
        <p:nvSpPr>
          <p:cNvPr id="21512" name="Rectangle 2"/>
          <p:cNvSpPr>
            <a:spLocks noGrp="1" noChangeArrowheads="1"/>
          </p:cNvSpPr>
          <p:nvPr>
            <p:ph type="title"/>
          </p:nvPr>
        </p:nvSpPr>
        <p:spPr/>
        <p:txBody>
          <a:bodyPr/>
          <a:lstStyle/>
          <a:p>
            <a:pPr eaLnBrk="1" hangingPunct="1"/>
            <a:r>
              <a:rPr lang="en-US" smtClean="0"/>
              <a:t>Next Time</a:t>
            </a:r>
          </a:p>
        </p:txBody>
      </p:sp>
      <p:sp>
        <p:nvSpPr>
          <p:cNvPr id="21513" name="Rectangle 3"/>
          <p:cNvSpPr>
            <a:spLocks noGrp="1" noChangeArrowheads="1"/>
          </p:cNvSpPr>
          <p:nvPr>
            <p:ph type="body" idx="1"/>
          </p:nvPr>
        </p:nvSpPr>
        <p:spPr/>
        <p:txBody>
          <a:bodyPr/>
          <a:lstStyle/>
          <a:p>
            <a:pPr eaLnBrk="1" hangingPunct="1">
              <a:buFontTx/>
              <a:buNone/>
            </a:pPr>
            <a:r>
              <a:rPr lang="en-US" sz="3600" dirty="0" smtClean="0"/>
              <a:t>Read </a:t>
            </a:r>
            <a:r>
              <a:rPr lang="en-US" sz="3600" dirty="0" err="1" smtClean="0"/>
              <a:t>Chp</a:t>
            </a:r>
            <a:r>
              <a:rPr lang="en-US" sz="3600" dirty="0" smtClean="0"/>
              <a:t>. 20</a:t>
            </a:r>
          </a:p>
          <a:p>
            <a:pPr eaLnBrk="1" hangingPunct="1">
              <a:buFontTx/>
              <a:buNone/>
            </a:pPr>
            <a:r>
              <a:rPr lang="en-US" dirty="0" smtClean="0"/>
              <a:t>Computational Lexical Semantics</a:t>
            </a:r>
          </a:p>
          <a:p>
            <a:pPr eaLnBrk="1" hangingPunct="1"/>
            <a:r>
              <a:rPr lang="en-US" dirty="0" smtClean="0"/>
              <a:t>Word Sense Disambiguation</a:t>
            </a:r>
          </a:p>
          <a:p>
            <a:pPr eaLnBrk="1" hangingPunct="1"/>
            <a:r>
              <a:rPr lang="en-US" dirty="0" smtClean="0"/>
              <a:t>Word Similarity</a:t>
            </a:r>
          </a:p>
          <a:p>
            <a:pPr eaLnBrk="1" hangingPunct="1"/>
            <a:r>
              <a:rPr lang="en-US" dirty="0" smtClean="0"/>
              <a:t>Semantic Role Labeling </a:t>
            </a:r>
          </a:p>
          <a:p>
            <a:pPr eaLnBrk="1" hangingPunct="1">
              <a:buFontTx/>
              <a:buNone/>
            </a:pPr>
            <a:endParaRPr lang="en-US"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C7D9E86D-AF85-40CB-9BB1-BFE608A0E2A9}" type="datetime1">
              <a:rPr lang="en-US" smtClean="0"/>
              <a:t>2/9/2013</a:t>
            </a:fld>
            <a:endParaRPr lang="en-US"/>
          </a:p>
        </p:txBody>
      </p:sp>
      <p:sp>
        <p:nvSpPr>
          <p:cNvPr id="38915" name="Footer Placeholder 4"/>
          <p:cNvSpPr>
            <a:spLocks noGrp="1"/>
          </p:cNvSpPr>
          <p:nvPr>
            <p:ph type="ftr" sz="quarter" idx="11"/>
          </p:nvPr>
        </p:nvSpPr>
        <p:spPr>
          <a:noFill/>
        </p:spPr>
        <p:txBody>
          <a:bodyPr/>
          <a:lstStyle/>
          <a:p>
            <a:r>
              <a:rPr lang="en-US" smtClean="0"/>
              <a:t>CPSC503 Winter 2012</a:t>
            </a:r>
            <a:endParaRPr lang="en-US"/>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5</a:t>
            </a:fld>
            <a:endParaRPr lang="en-US" smtClean="0"/>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smtClean="0"/>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smtClean="0"/>
              <a:t>Principle of Compositionality</a:t>
            </a:r>
          </a:p>
          <a:p>
            <a:pPr lvl="1" eaLnBrk="1" hangingPunct="1"/>
            <a:r>
              <a:rPr lang="en-US" dirty="0" smtClean="0"/>
              <a:t>The meaning of a whole is derived from the meanings of the </a:t>
            </a:r>
            <a:r>
              <a:rPr lang="en-US" dirty="0" smtClean="0"/>
              <a:t>parts</a:t>
            </a:r>
          </a:p>
          <a:p>
            <a:pPr lvl="1" eaLnBrk="1" hangingPunct="1"/>
            <a:endParaRPr lang="en-US" dirty="0" smtClean="0"/>
          </a:p>
          <a:p>
            <a:pPr eaLnBrk="1" hangingPunct="1"/>
            <a:r>
              <a:rPr lang="en-US" dirty="0" smtClean="0"/>
              <a:t>What parts?</a:t>
            </a:r>
          </a:p>
          <a:p>
            <a:pPr lvl="1" eaLnBrk="1" hangingPunct="1"/>
            <a:r>
              <a:rPr lang="en-US" dirty="0" smtClean="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62A787CD-D0EA-4242-8FB1-78F89CF5FB54}" type="datetime1">
              <a:rPr lang="en-US" smtClean="0"/>
              <a:t>2/9/2013</a:t>
            </a:fld>
            <a:endParaRPr lang="en-US"/>
          </a:p>
        </p:txBody>
      </p:sp>
      <p:sp>
        <p:nvSpPr>
          <p:cNvPr id="21512" name="Footer Placeholder 6"/>
          <p:cNvSpPr>
            <a:spLocks noGrp="1"/>
          </p:cNvSpPr>
          <p:nvPr>
            <p:ph type="ftr" sz="quarter" idx="11"/>
          </p:nvPr>
        </p:nvSpPr>
        <p:spPr>
          <a:noFill/>
        </p:spPr>
        <p:txBody>
          <a:bodyPr/>
          <a:lstStyle/>
          <a:p>
            <a:r>
              <a:rPr lang="en-US" smtClean="0"/>
              <a:t>CPSC503 Winter 2012</a:t>
            </a:r>
            <a:endParaRPr lang="en-US"/>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6</a:t>
            </a:fld>
            <a:endParaRPr lang="en-US" smtClean="0"/>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smtClean="0"/>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smtClean="0"/>
              <a:t>AyCaramba serves meat</a:t>
            </a:r>
            <a:endParaRPr lang="en-US" sz="2400" smtClean="0"/>
          </a:p>
          <a:p>
            <a:pPr eaLnBrk="1" hangingPunct="1"/>
            <a:endParaRPr lang="en-US" sz="2400" smtClean="0"/>
          </a:p>
          <a:p>
            <a:pPr eaLnBrk="1" hangingPunct="1"/>
            <a:endParaRPr lang="en-US" sz="2400" smtClean="0"/>
          </a:p>
          <a:p>
            <a:pPr eaLnBrk="1" hangingPunct="1"/>
            <a:endParaRPr lang="en-US" sz="2400" smtClean="0"/>
          </a:p>
        </p:txBody>
      </p:sp>
      <p:graphicFrame>
        <p:nvGraphicFramePr>
          <p:cNvPr id="21506" name="Rectangle 4"/>
          <p:cNvGraphicFramePr>
            <a:graphicFrameLocks/>
          </p:cNvGraphicFramePr>
          <p:nvPr>
            <p:ph sz="quarter" idx="2"/>
          </p:nvPr>
        </p:nvGraphicFramePr>
        <p:xfrm>
          <a:off x="5067300" y="1981200"/>
          <a:ext cx="2971800" cy="1981200"/>
        </p:xfrm>
        <a:graphic>
          <a:graphicData uri="http://schemas.openxmlformats.org/presentationml/2006/ole">
            <p:oleObj spid="_x0000_s78850" name="Equation" r:id="rId4" imgW="0" imgH="0" progId="Equation.3">
              <p:embed/>
            </p:oleObj>
          </a:graphicData>
        </a:graphic>
      </p:graphicFrame>
      <p:graphicFrame>
        <p:nvGraphicFramePr>
          <p:cNvPr id="21507" name="Object 5"/>
          <p:cNvGraphicFramePr>
            <a:graphicFrameLocks noChangeAspect="1"/>
          </p:cNvGraphicFramePr>
          <p:nvPr>
            <p:ph sz="quarter" idx="3"/>
          </p:nvPr>
        </p:nvGraphicFramePr>
        <p:xfrm>
          <a:off x="609600" y="1981200"/>
          <a:ext cx="7954963" cy="473075"/>
        </p:xfrm>
        <a:graphic>
          <a:graphicData uri="http://schemas.openxmlformats.org/presentationml/2006/ole">
            <p:oleObj spid="_x0000_s78851" name="Equation" r:id="rId5" imgW="3441600" imgH="203040" progId="Equation.3">
              <p:embed/>
            </p:oleObj>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4A32E2A5-BE13-4F4C-AC30-9E4D501D40E5}" type="datetime1">
              <a:rPr lang="en-US" smtClean="0"/>
              <a:t>2/9/2013</a:t>
            </a:fld>
            <a:endParaRPr lang="en-US"/>
          </a:p>
        </p:txBody>
      </p:sp>
      <p:sp>
        <p:nvSpPr>
          <p:cNvPr id="22535" name="Footer Placeholder 5"/>
          <p:cNvSpPr>
            <a:spLocks noGrp="1"/>
          </p:cNvSpPr>
          <p:nvPr>
            <p:ph type="ftr" sz="quarter" idx="11"/>
          </p:nvPr>
        </p:nvSpPr>
        <p:spPr>
          <a:noFill/>
        </p:spPr>
        <p:txBody>
          <a:bodyPr/>
          <a:lstStyle/>
          <a:p>
            <a:r>
              <a:rPr lang="en-US" smtClean="0"/>
              <a:t>CPSC503 Winter 2012</a:t>
            </a:r>
            <a:endParaRPr lang="en-US"/>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7</a:t>
            </a:fld>
            <a:endParaRPr lang="en-US" smtClean="0"/>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smtClean="0"/>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smtClean="0"/>
              <a:t>Augment each syntactic CFG rule with a semantic formation rule</a:t>
            </a:r>
          </a:p>
          <a:p>
            <a:pPr eaLnBrk="1" hangingPunct="1"/>
            <a:endParaRPr lang="en-US" smtClean="0"/>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p:oleObj spid="_x0000_s79874" name="Equation" r:id="rId4" imgW="2209680" imgH="203040" progId="Equation.3">
                <p:embed/>
              </p:oleObj>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FA64097A-DFEE-4F2B-B4EF-453401ADC8A4}" type="datetime1">
              <a:rPr lang="en-US" smtClean="0"/>
              <a:t>2/9/2013</a:t>
            </a:fld>
            <a:endParaRPr lang="en-US"/>
          </a:p>
        </p:txBody>
      </p:sp>
      <p:sp>
        <p:nvSpPr>
          <p:cNvPr id="23566" name="Footer Placeholder 6"/>
          <p:cNvSpPr>
            <a:spLocks noGrp="1"/>
          </p:cNvSpPr>
          <p:nvPr>
            <p:ph type="ftr" sz="quarter" idx="11"/>
          </p:nvPr>
        </p:nvSpPr>
        <p:spPr>
          <a:noFill/>
        </p:spPr>
        <p:txBody>
          <a:bodyPr/>
          <a:lstStyle/>
          <a:p>
            <a:r>
              <a:rPr lang="en-US" smtClean="0"/>
              <a:t>CPSC503 Winter 2012</a:t>
            </a:r>
            <a:endParaRPr lang="en-US"/>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8</a:t>
            </a:fld>
            <a:endParaRPr lang="en-US" smtClean="0"/>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smtClean="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smtClean="0">
                <a:solidFill>
                  <a:schemeClr val="accent2"/>
                </a:solidFill>
              </a:rPr>
              <a:t>Lambda-reduction</a:t>
            </a:r>
            <a:r>
              <a:rPr lang="en-US" sz="2800" smtClean="0"/>
              <a:t>: variables are bound by treating the lambda form as a function with formal arguments</a:t>
            </a:r>
            <a:endParaRPr lang="en-US" smtClean="0"/>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p:oleObj spid="_x0000_s80898" name="Equation" r:id="rId4" imgW="1638000" imgH="203040" progId="Equation.3">
              <p:embed/>
            </p:oleObj>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p:oleObj spid="_x0000_s80903" name="Equation" r:id="rId5" imgW="901440" imgH="355320" progId="Equation.3">
                <p:embed/>
              </p:oleObj>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p:oleObj spid="_x0000_s80902" name="Equation" r:id="rId6" imgW="1955520" imgH="355320" progId="Equation.3">
                <p:embed/>
              </p:oleObj>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p:oleObj spid="_x0000_s80901" name="Equation" r:id="rId7" imgW="1625400" imgH="203040" progId="Equation.3">
                <p:embed/>
              </p:oleObj>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p:oleObj spid="_x0000_s80900" name="Equation" r:id="rId8" imgW="2476440" imgH="355320" progId="Equation.3">
                <p:embed/>
              </p:oleObj>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6"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p:oleObj spid="_x0000_s80899" name="Equation" r:id="rId9" imgW="482400" imgH="203040" progId="Equation.3">
                <p:embed/>
              </p:oleObj>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B2391954-B7AD-4D36-876B-84BA00B31525}" type="datetime1">
              <a:rPr lang="en-US" smtClean="0"/>
              <a:t>2/9/2013</a:t>
            </a:fld>
            <a:endParaRPr lang="en-US"/>
          </a:p>
        </p:txBody>
      </p:sp>
      <p:sp>
        <p:nvSpPr>
          <p:cNvPr id="24586" name="Footer Placeholder 5"/>
          <p:cNvSpPr>
            <a:spLocks noGrp="1"/>
          </p:cNvSpPr>
          <p:nvPr>
            <p:ph type="ftr" sz="quarter" idx="11"/>
          </p:nvPr>
        </p:nvSpPr>
        <p:spPr>
          <a:noFill/>
        </p:spPr>
        <p:txBody>
          <a:bodyPr/>
          <a:lstStyle/>
          <a:p>
            <a:r>
              <a:rPr lang="en-US" smtClean="0"/>
              <a:t>CPSC503 Winter 2012</a:t>
            </a:r>
            <a:endParaRPr lang="en-US"/>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9</a:t>
            </a:fld>
            <a:endParaRPr lang="en-US" smtClean="0"/>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smtClean="0"/>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smtClean="0"/>
              <a:t>PropNoun -&gt; </a:t>
            </a:r>
            <a:r>
              <a:rPr lang="en-US" sz="2800" b="0" i="1" smtClean="0"/>
              <a:t>AyCaramba</a:t>
            </a:r>
            <a:r>
              <a:rPr lang="en-US" sz="2800" smtClean="0">
                <a:solidFill>
                  <a:srgbClr val="008000"/>
                </a:solidFill>
              </a:rPr>
              <a:t>	</a:t>
            </a:r>
            <a:endParaRPr lang="en-US" sz="2800" smtClean="0"/>
          </a:p>
          <a:p>
            <a:pPr lvl="1" eaLnBrk="1" hangingPunct="1"/>
            <a:r>
              <a:rPr lang="en-US" sz="2800" smtClean="0"/>
              <a:t>MassNoun -&gt; </a:t>
            </a:r>
            <a:r>
              <a:rPr lang="en-US" sz="2800" b="0" i="1" smtClean="0"/>
              <a:t>meat</a:t>
            </a:r>
            <a:r>
              <a:rPr lang="en-US" sz="2800" smtClean="0">
                <a:solidFill>
                  <a:srgbClr val="008000"/>
                </a:solidFill>
              </a:rPr>
              <a:t>	</a:t>
            </a:r>
          </a:p>
          <a:p>
            <a:pPr lvl="1" eaLnBrk="1" hangingPunct="1"/>
            <a:endParaRPr lang="en-US" sz="2800" smtClean="0">
              <a:solidFill>
                <a:srgbClr val="008000"/>
              </a:solidFill>
            </a:endParaRPr>
          </a:p>
          <a:p>
            <a:pPr eaLnBrk="1" hangingPunct="1"/>
            <a:endParaRPr lang="en-US" smtClean="0">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smtClean="0"/>
              <a:t>Attachments</a:t>
            </a:r>
          </a:p>
          <a:p>
            <a:pPr lvl="1" eaLnBrk="1" hangingPunct="1">
              <a:lnSpc>
                <a:spcPct val="90000"/>
              </a:lnSpc>
              <a:buFontTx/>
              <a:buNone/>
            </a:pPr>
            <a:r>
              <a:rPr lang="en-US" sz="2800" b="0" smtClean="0"/>
              <a:t>{AyCaramba}</a:t>
            </a:r>
          </a:p>
          <a:p>
            <a:pPr lvl="1" eaLnBrk="1" hangingPunct="1">
              <a:lnSpc>
                <a:spcPct val="90000"/>
              </a:lnSpc>
              <a:buFontTx/>
              <a:buNone/>
            </a:pPr>
            <a:r>
              <a:rPr lang="en-US" sz="2800" b="0" smtClean="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36061</TotalTime>
  <Words>3812</Words>
  <Application>Microsoft Office PowerPoint</Application>
  <PresentationFormat>On-screen Show (4:3)</PresentationFormat>
  <Paragraphs>727</Paragraphs>
  <Slides>44</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5832 Template</vt:lpstr>
      <vt:lpstr>Equation</vt:lpstr>
      <vt:lpstr>CPSC 503 Computational Linguistics</vt:lpstr>
      <vt:lpstr>Today 12 Feb :</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Next Time</vt:lpstr>
      <vt:lpstr>Today 12 Feb :</vt:lpstr>
      <vt:lpstr>Word?</vt:lpstr>
      <vt:lpstr>Dictionary</vt:lpstr>
      <vt:lpstr>Homonymy</vt:lpstr>
      <vt:lpstr>Relevance to NLP Tasks</vt:lpstr>
      <vt:lpstr>Polysemy</vt:lpstr>
      <vt:lpstr>Polysemy</vt:lpstr>
      <vt:lpstr>Synonyms</vt:lpstr>
      <vt:lpstr>Hyponymy</vt:lpstr>
      <vt:lpstr>Lexical Resources</vt:lpstr>
      <vt:lpstr>WordNet 3.0</vt:lpstr>
      <vt:lpstr>WordNet: entry for “table”</vt:lpstr>
      <vt:lpstr>WordNet Relations (between synsets!)</vt:lpstr>
      <vt:lpstr>WordNet Hierarchies: “Vancouver”</vt:lpstr>
      <vt:lpstr>Wordnet: NLP Tasks</vt:lpstr>
      <vt:lpstr>YAGO2: huge semantic knowledge base</vt:lpstr>
      <vt:lpstr>Slide 29</vt:lpstr>
      <vt:lpstr>Today Outline</vt:lpstr>
      <vt:lpstr>Predicate-Argument Structure</vt:lpstr>
      <vt:lpstr>Semantic Roles</vt:lpstr>
      <vt:lpstr>Thematic Roles: Usage</vt:lpstr>
      <vt:lpstr>Thematic Role Examples</vt:lpstr>
      <vt:lpstr>Thematic Roles</vt:lpstr>
      <vt:lpstr>Problem with Thematic Roles</vt:lpstr>
      <vt:lpstr>Generalized Semantic Roles</vt:lpstr>
      <vt:lpstr>Semantic Roles: Resources</vt:lpstr>
      <vt:lpstr>PropBank Example</vt:lpstr>
      <vt:lpstr>Semantic Roles: Resources</vt:lpstr>
      <vt:lpstr>FrameNet Entry</vt:lpstr>
      <vt:lpstr>FrameNet Annotations</vt:lpstr>
      <vt:lpstr>Summary</vt:lpstr>
      <vt:lpstr>Next Time</vt:lpstr>
    </vt:vector>
  </TitlesOfParts>
  <Company>UBC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carenini</cp:lastModifiedBy>
  <cp:revision>635</cp:revision>
  <dcterms:created xsi:type="dcterms:W3CDTF">2003-01-21T20:11:16Z</dcterms:created>
  <dcterms:modified xsi:type="dcterms:W3CDTF">2013-02-09T23:20:53Z</dcterms:modified>
</cp:coreProperties>
</file>