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93" r:id="rId2"/>
    <p:sldId id="399" r:id="rId3"/>
    <p:sldId id="490" r:id="rId4"/>
    <p:sldId id="294" r:id="rId5"/>
    <p:sldId id="441" r:id="rId6"/>
    <p:sldId id="491" r:id="rId7"/>
    <p:sldId id="567" r:id="rId8"/>
    <p:sldId id="492" r:id="rId9"/>
    <p:sldId id="493" r:id="rId10"/>
    <p:sldId id="494" r:id="rId11"/>
    <p:sldId id="523" r:id="rId12"/>
    <p:sldId id="495" r:id="rId13"/>
    <p:sldId id="502" r:id="rId14"/>
    <p:sldId id="561" r:id="rId15"/>
    <p:sldId id="443" r:id="rId16"/>
    <p:sldId id="444" r:id="rId17"/>
    <p:sldId id="445" r:id="rId18"/>
    <p:sldId id="448" r:id="rId19"/>
    <p:sldId id="536" r:id="rId20"/>
    <p:sldId id="537" r:id="rId21"/>
    <p:sldId id="538" r:id="rId22"/>
    <p:sldId id="539" r:id="rId23"/>
    <p:sldId id="562" r:id="rId24"/>
    <p:sldId id="570" r:id="rId25"/>
    <p:sldId id="540" r:id="rId26"/>
    <p:sldId id="542" r:id="rId27"/>
    <p:sldId id="543" r:id="rId28"/>
    <p:sldId id="544" r:id="rId29"/>
    <p:sldId id="545" r:id="rId30"/>
    <p:sldId id="546" r:id="rId31"/>
    <p:sldId id="547" r:id="rId32"/>
    <p:sldId id="548" r:id="rId33"/>
    <p:sldId id="408" r:id="rId34"/>
    <p:sldId id="563" r:id="rId35"/>
    <p:sldId id="564" r:id="rId36"/>
    <p:sldId id="565" r:id="rId37"/>
    <p:sldId id="566" r:id="rId38"/>
    <p:sldId id="569" r:id="rId39"/>
    <p:sldId id="549" r:id="rId40"/>
    <p:sldId id="553" r:id="rId41"/>
    <p:sldId id="555" r:id="rId42"/>
    <p:sldId id="556" r:id="rId43"/>
    <p:sldId id="510" r:id="rId44"/>
    <p:sldId id="524" r:id="rId45"/>
  </p:sldIdLst>
  <p:sldSz cx="9144000" cy="6858000" type="screen4x3"/>
  <p:notesSz cx="6997700" cy="92837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CCFF"/>
    <a:srgbClr val="FF9933"/>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82982" autoAdjust="0"/>
  </p:normalViewPr>
  <p:slideViewPr>
    <p:cSldViewPr>
      <p:cViewPr>
        <p:scale>
          <a:sx n="66" d="100"/>
          <a:sy n="66" d="100"/>
        </p:scale>
        <p:origin x="-6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2058"/>
    </p:cViewPr>
  </p:sorterViewPr>
  <p:notesViewPr>
    <p:cSldViewPr>
      <p:cViewPr>
        <p:scale>
          <a:sx n="75" d="100"/>
          <a:sy n="75" d="100"/>
        </p:scale>
        <p:origin x="-1374" y="216"/>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1" tIns="46512" rIns="93021" bIns="46512" numCol="1" anchor="t" anchorCtr="0" compatLnSpc="1">
            <a:prstTxWarp prst="textNoShape">
              <a:avLst/>
            </a:prstTxWarp>
          </a:bodyPr>
          <a:lstStyle>
            <a:lvl1pPr defTabSz="930275">
              <a:defRPr sz="1200"/>
            </a:lvl1pPr>
          </a:lstStyle>
          <a:p>
            <a:pPr>
              <a:defRPr/>
            </a:pPr>
            <a:endParaRPr lang="en-US"/>
          </a:p>
        </p:txBody>
      </p:sp>
      <p:sp>
        <p:nvSpPr>
          <p:cNvPr id="13824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21" tIns="46512" rIns="93021" bIns="46512" numCol="1" anchor="t" anchorCtr="0" compatLnSpc="1">
            <a:prstTxWarp prst="textNoShape">
              <a:avLst/>
            </a:prstTxWarp>
          </a:bodyPr>
          <a:lstStyle>
            <a:lvl1pPr algn="r" defTabSz="930275">
              <a:defRPr sz="1200"/>
            </a:lvl1pPr>
          </a:lstStyle>
          <a:p>
            <a:pPr>
              <a:defRPr/>
            </a:pPr>
            <a:endParaRPr lang="en-US"/>
          </a:p>
        </p:txBody>
      </p:sp>
      <p:sp>
        <p:nvSpPr>
          <p:cNvPr id="138244"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21" tIns="46512" rIns="93021" bIns="46512" numCol="1" anchor="b" anchorCtr="0" compatLnSpc="1">
            <a:prstTxWarp prst="textNoShape">
              <a:avLst/>
            </a:prstTxWarp>
          </a:bodyPr>
          <a:lstStyle>
            <a:lvl1pPr defTabSz="930275">
              <a:defRPr sz="1200"/>
            </a:lvl1pPr>
          </a:lstStyle>
          <a:p>
            <a:pPr>
              <a:defRPr/>
            </a:pPr>
            <a:endParaRPr lang="en-US"/>
          </a:p>
        </p:txBody>
      </p:sp>
      <p:sp>
        <p:nvSpPr>
          <p:cNvPr id="138245"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21" tIns="46512" rIns="93021" bIns="46512" numCol="1" anchor="b" anchorCtr="0" compatLnSpc="1">
            <a:prstTxWarp prst="textNoShape">
              <a:avLst/>
            </a:prstTxWarp>
          </a:bodyPr>
          <a:lstStyle>
            <a:lvl1pPr algn="r" defTabSz="930275">
              <a:defRPr sz="1200"/>
            </a:lvl1pPr>
          </a:lstStyle>
          <a:p>
            <a:pPr>
              <a:defRPr/>
            </a:pPr>
            <a:fld id="{F4861F80-8A2F-4FDD-8EB1-5581FB804E9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1" tIns="46512" rIns="93021" bIns="46512" numCol="1" anchor="t" anchorCtr="0" compatLnSpc="1">
            <a:prstTxWarp prst="textNoShape">
              <a:avLst/>
            </a:prstTxWarp>
          </a:bodyPr>
          <a:lstStyle>
            <a:lvl1pPr defTabSz="930275">
              <a:defRPr sz="1200"/>
            </a:lvl1pPr>
          </a:lstStyle>
          <a:p>
            <a:pPr>
              <a:defRPr/>
            </a:pPr>
            <a:endParaRPr lang="en-US"/>
          </a:p>
        </p:txBody>
      </p:sp>
      <p:sp>
        <p:nvSpPr>
          <p:cNvPr id="4915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21" tIns="46512" rIns="93021" bIns="46512" numCol="1" anchor="t" anchorCtr="0" compatLnSpc="1">
            <a:prstTxWarp prst="textNoShape">
              <a:avLst/>
            </a:prstTxWarp>
          </a:bodyPr>
          <a:lstStyle>
            <a:lvl1pPr algn="r" defTabSz="930275">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21" tIns="46512" rIns="93021" bIns="465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21" tIns="46512" rIns="93021" bIns="46512" numCol="1" anchor="b" anchorCtr="0" compatLnSpc="1">
            <a:prstTxWarp prst="textNoShape">
              <a:avLst/>
            </a:prstTxWarp>
          </a:bodyPr>
          <a:lstStyle>
            <a:lvl1pPr defTabSz="930275">
              <a:defRPr sz="1200"/>
            </a:lvl1pPr>
          </a:lstStyle>
          <a:p>
            <a:pPr>
              <a:defRPr/>
            </a:pPr>
            <a:endParaRPr lang="en-US"/>
          </a:p>
        </p:txBody>
      </p:sp>
      <p:sp>
        <p:nvSpPr>
          <p:cNvPr id="49159"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21" tIns="46512" rIns="93021" bIns="46512" numCol="1" anchor="b" anchorCtr="0" compatLnSpc="1">
            <a:prstTxWarp prst="textNoShape">
              <a:avLst/>
            </a:prstTxWarp>
          </a:bodyPr>
          <a:lstStyle>
            <a:lvl1pPr algn="r" defTabSz="930275">
              <a:defRPr sz="1200"/>
            </a:lvl1pPr>
          </a:lstStyle>
          <a:p>
            <a:pPr>
              <a:defRPr/>
            </a:pPr>
            <a:fld id="{455F3888-8801-4A5B-B01E-D2B0C1391C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m-w.com/cgi-bin/dictionary?book=Dictionary&amp;va=ironic+"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www.m-w.com/cgi-bin/dictionary?book=Dictionary&amp;va=sarcastic+"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catalog/author/default.asp?sid=CD566467-8C5D-4DBE-A3B1-0E1A7C4EAF68&amp;aid=4533"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www.icsi.berkeley.edu/~dpwe/projects/berp/"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www.m-w.com/cgi-bin/dictionary?book=Dictionary&amp;va=diet" TargetMode="External"/><Relationship Id="rId2" Type="http://schemas.openxmlformats.org/officeDocument/2006/relationships/slide" Target="../slides/slide43.xml"/><Relationship Id="rId1" Type="http://schemas.openxmlformats.org/officeDocument/2006/relationships/notesMaster" Target="../notesMasters/notesMaster1.xml"/><Relationship Id="rId4" Type="http://schemas.openxmlformats.org/officeDocument/2006/relationships/hyperlink" Target="http://www.m-w.com/cgi-bin/dictionary?book=Dictionary&amp;va=cup+of+tea" TargetMode="Externa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F932AD1-C059-4B81-AA82-10DC7092C0F6}"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52CA808-8D07-4CA2-80CA-CE5D58A8DDC1}" type="slidenum">
              <a:rPr lang="en-US" smtClean="0"/>
              <a:pPr/>
              <a:t>10</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Force: similar to agent but lack any notion of volitionality</a:t>
            </a:r>
          </a:p>
          <a:p>
            <a:pPr eaLnBrk="1" hangingPunct="1"/>
            <a:r>
              <a:rPr lang="en-US" smtClean="0"/>
              <a:t>Predicates</a:t>
            </a:r>
          </a:p>
          <a:p>
            <a:pPr lvl="1" eaLnBrk="1" hangingPunct="1"/>
            <a:r>
              <a:rPr lang="en-US" smtClean="0"/>
              <a:t>Primarily </a:t>
            </a:r>
            <a:r>
              <a:rPr lang="en-US" smtClean="0">
                <a:solidFill>
                  <a:srgbClr val="008000"/>
                </a:solidFill>
              </a:rPr>
              <a:t>Verbs</a:t>
            </a:r>
            <a:r>
              <a:rPr lang="en-US" smtClean="0"/>
              <a:t>, </a:t>
            </a:r>
            <a:r>
              <a:rPr lang="en-US" smtClean="0">
                <a:solidFill>
                  <a:srgbClr val="008000"/>
                </a:solidFill>
              </a:rPr>
              <a:t>VPs</a:t>
            </a:r>
            <a:r>
              <a:rPr lang="en-US" smtClean="0"/>
              <a:t>, </a:t>
            </a:r>
            <a:r>
              <a:rPr lang="en-US" smtClean="0">
                <a:solidFill>
                  <a:srgbClr val="008000"/>
                </a:solidFill>
              </a:rPr>
              <a:t>PPs</a:t>
            </a:r>
            <a:r>
              <a:rPr lang="en-US" smtClean="0"/>
              <a:t>, </a:t>
            </a:r>
            <a:r>
              <a:rPr lang="en-US" smtClean="0">
                <a:solidFill>
                  <a:srgbClr val="008000"/>
                </a:solidFill>
              </a:rPr>
              <a:t>Sentences</a:t>
            </a:r>
          </a:p>
          <a:p>
            <a:pPr lvl="1" eaLnBrk="1" hangingPunct="1"/>
            <a:r>
              <a:rPr lang="en-US" smtClean="0"/>
              <a:t>Sometimes </a:t>
            </a:r>
            <a:r>
              <a:rPr lang="en-US" smtClean="0">
                <a:solidFill>
                  <a:srgbClr val="008000"/>
                </a:solidFill>
              </a:rPr>
              <a:t>Nouns</a:t>
            </a:r>
            <a:r>
              <a:rPr lang="en-US" smtClean="0"/>
              <a:t> and </a:t>
            </a:r>
            <a:r>
              <a:rPr lang="en-US" smtClean="0">
                <a:solidFill>
                  <a:srgbClr val="008000"/>
                </a:solidFill>
              </a:rPr>
              <a:t>NPs</a:t>
            </a:r>
          </a:p>
          <a:p>
            <a:pPr eaLnBrk="1" hangingPunct="1"/>
            <a:r>
              <a:rPr lang="en-US" smtClean="0"/>
              <a:t>Arguments</a:t>
            </a:r>
          </a:p>
          <a:p>
            <a:pPr lvl="1" eaLnBrk="1" hangingPunct="1"/>
            <a:r>
              <a:rPr lang="en-US" smtClean="0"/>
              <a:t>Primarily Nouns, Nominals, NPs</a:t>
            </a:r>
          </a:p>
          <a:p>
            <a:pPr lvl="1" eaLnBrk="1" hangingPunct="1"/>
            <a:r>
              <a:rPr lang="en-US" smtClean="0"/>
              <a:t>But also everything else; as we’ll see it depends on the context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9283C01-988F-4C91-B071-B442FC5136FC}"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dirty="0" smtClean="0"/>
              <a:t>KB represent world knowledge in a formal / non-linguistic way</a:t>
            </a:r>
          </a:p>
          <a:p>
            <a:pPr eaLnBrk="1" hangingPunct="1"/>
            <a:r>
              <a:rPr lang="en-US" dirty="0" smtClean="0"/>
              <a:t>Verifiability</a:t>
            </a:r>
            <a:r>
              <a:rPr lang="en-US" baseline="0" dirty="0" smtClean="0"/>
              <a:t> : </a:t>
            </a:r>
            <a:r>
              <a:rPr lang="en-US" dirty="0" smtClean="0"/>
              <a:t>yes/no questions</a:t>
            </a:r>
          </a:p>
          <a:p>
            <a:pPr eaLnBrk="1" hangingPunct="1"/>
            <a:r>
              <a:rPr lang="en-US" dirty="0" err="1" smtClean="0"/>
              <a:t>Pharaphrases</a:t>
            </a:r>
            <a:r>
              <a:rPr lang="en-US" dirty="0" smtClean="0"/>
              <a:t> should be mapped in the same representation</a:t>
            </a:r>
          </a:p>
          <a:p>
            <a:pPr eaLnBrk="1" hangingPunct="1"/>
            <a:r>
              <a:rPr lang="en-US" dirty="0" smtClean="0"/>
              <a:t>Inference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10F26DB-0E1F-4EA9-AE1F-348AADE2603C}" type="slidenum">
              <a:rPr lang="en-US" smtClean="0"/>
              <a:pPr/>
              <a:t>12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Flexible, well-understood and computationally tractable</a:t>
            </a:r>
          </a:p>
          <a:p>
            <a:pPr eaLnBrk="1" hangingPunct="1"/>
            <a:r>
              <a:rPr lang="en-US" smtClean="0"/>
              <a:t>Allows for…</a:t>
            </a:r>
          </a:p>
          <a:p>
            <a:pPr lvl="1" eaLnBrk="1" hangingPunct="1"/>
            <a:r>
              <a:rPr lang="en-US" smtClean="0"/>
              <a:t>The analysis of truth conditions</a:t>
            </a:r>
          </a:p>
          <a:p>
            <a:pPr lvl="1" eaLnBrk="1" hangingPunct="1"/>
            <a:r>
              <a:rPr lang="en-US" smtClean="0"/>
              <a:t>Allows us to answer yes/no questions</a:t>
            </a:r>
          </a:p>
          <a:p>
            <a:pPr lvl="1" eaLnBrk="1" hangingPunct="1"/>
            <a:r>
              <a:rPr lang="en-US" smtClean="0"/>
              <a:t>Supports the use of variables</a:t>
            </a:r>
          </a:p>
          <a:p>
            <a:pPr lvl="1" eaLnBrk="1" hangingPunct="1"/>
            <a:r>
              <a:rPr lang="en-US" smtClean="0"/>
              <a:t>Allows us to answer questions through the use of variable binding</a:t>
            </a:r>
          </a:p>
          <a:p>
            <a:pPr lvl="1" eaLnBrk="1" hangingPunct="1"/>
            <a:r>
              <a:rPr lang="en-US" smtClean="0"/>
              <a:t>Supports inference</a:t>
            </a:r>
          </a:p>
          <a:p>
            <a:pPr lvl="1" eaLnBrk="1" hangingPunct="1"/>
            <a:r>
              <a:rPr lang="en-US" smtClean="0"/>
              <a:t>Allows us to answer questions that go beyond what we know explicitly</a:t>
            </a:r>
          </a:p>
          <a:p>
            <a:pPr eaLnBrk="1" hangingPunct="1"/>
            <a:endParaRPr lang="en-US" smtClean="0"/>
          </a:p>
          <a:p>
            <a:pPr eaLnBrk="1" hangingPunct="1"/>
            <a:r>
              <a:rPr lang="en-US" smtClean="0"/>
              <a:t>FOPC reflects the semantics of natural languages because it was designed that way by human beings</a:t>
            </a:r>
          </a:p>
          <a:p>
            <a:pPr lvl="1"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9C4305F-6B29-432F-88AF-E19A70D4FE0A}" type="slidenum">
              <a:rPr lang="en-US" smtClean="0"/>
              <a:pPr/>
              <a:t>13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smtClean="0"/>
              <a:t>They all share a common foundation: Meaning Representation consists of structures composed of sets of symbols</a:t>
            </a:r>
          </a:p>
          <a:p>
            <a:pPr eaLnBrk="1" hangingPunct="1"/>
            <a:r>
              <a:rPr lang="en-US" dirty="0" smtClean="0"/>
              <a:t>Symbol structures are objects and relations among objects</a:t>
            </a:r>
          </a:p>
          <a:p>
            <a:pPr eaLnBrk="1" hangingPunct="1"/>
            <a:r>
              <a:rPr lang="en-US" dirty="0" smtClean="0"/>
              <a:t>We’re going to take the same basic approach to meaning that we took to syntax and morphology</a:t>
            </a:r>
          </a:p>
          <a:p>
            <a:pPr eaLnBrk="1" hangingPunct="1"/>
            <a:r>
              <a:rPr lang="en-US" dirty="0" smtClean="0"/>
              <a:t>We’re going to create </a:t>
            </a:r>
            <a:r>
              <a:rPr lang="en-US" dirty="0" smtClean="0">
                <a:solidFill>
                  <a:srgbClr val="A50021"/>
                </a:solidFill>
              </a:rPr>
              <a:t>representations</a:t>
            </a:r>
            <a:r>
              <a:rPr lang="en-US" dirty="0" smtClean="0"/>
              <a:t> of linguistic inputs that capture the meanings of those inputs.</a:t>
            </a:r>
          </a:p>
          <a:p>
            <a:pPr eaLnBrk="1" hangingPunct="1"/>
            <a:r>
              <a:rPr lang="en-US" dirty="0" smtClean="0">
                <a:solidFill>
                  <a:srgbClr val="008000"/>
                </a:solidFill>
              </a:rPr>
              <a:t>But unlike parse trees and the like these representations aren’t primarily descriptions of the structure of the inputs…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A8F61C9-8F7E-4094-8BB7-BF19328718D6}" type="slidenum">
              <a:rPr lang="en-US" smtClean="0"/>
              <a:pPr/>
              <a:t>14</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89FDB5E-F2A6-4D52-AA21-4F9DE270D419}" type="slidenum">
              <a:rPr lang="en-US" smtClean="0"/>
              <a:pPr/>
              <a:t>15</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Description logics – ontologies – semantic Web</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8133549-A4A1-4F08-9214-10A3D8ADAA39}" type="slidenum">
              <a:rPr lang="en-US" smtClean="0"/>
              <a:pPr/>
              <a:t>16</a:t>
            </a:fld>
            <a:endParaRPr lang="en-US" smtClean="0"/>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p:spPr>
        <p:txBody>
          <a:bodyPr/>
          <a:lstStyle/>
          <a:p>
            <a:pPr eaLnBrk="1" hangingPunct="1"/>
            <a:r>
              <a:rPr lang="en-US" dirty="0" smtClean="0"/>
              <a:t>Relation vs. object (in FOPC predicate vs. constant)</a:t>
            </a:r>
          </a:p>
          <a:p>
            <a:pPr eaLnBrk="1" hangingPunct="1"/>
            <a:r>
              <a:rPr lang="en-US" dirty="0" smtClean="0"/>
              <a:t>Represent all concept we want to make statements about as full-fledged objects</a:t>
            </a:r>
          </a:p>
          <a:p>
            <a:pPr eaLnBrk="1" hangingPunct="1"/>
            <a:r>
              <a:rPr lang="en-US" dirty="0" smtClean="0"/>
              <a:t>In this way categories are objects instead of relations </a:t>
            </a:r>
          </a:p>
          <a:p>
            <a:pPr eaLnBrk="1" hangingPunct="1"/>
            <a:endParaRPr lang="en-US" dirty="0" smtClean="0"/>
          </a:p>
          <a:p>
            <a:pPr eaLnBrk="1" hangingPunct="1"/>
            <a:r>
              <a:rPr lang="en-US" dirty="0" err="1" smtClean="0"/>
              <a:t>Chp</a:t>
            </a:r>
            <a:r>
              <a:rPr lang="en-US" dirty="0" smtClean="0"/>
              <a:t> 19 discusses the practical use of such relations in databases of lexical</a:t>
            </a:r>
          </a:p>
          <a:p>
            <a:pPr eaLnBrk="1" hangingPunct="1"/>
            <a:r>
              <a:rPr lang="en-US" dirty="0" smtClean="0"/>
              <a:t>relations, in the representation of </a:t>
            </a:r>
            <a:r>
              <a:rPr lang="en-US" dirty="0" err="1" smtClean="0"/>
              <a:t>selectional</a:t>
            </a:r>
            <a:r>
              <a:rPr lang="en-US" dirty="0" smtClean="0"/>
              <a:t> restrictions, and in word sense disambiguation.</a:t>
            </a:r>
          </a:p>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BD5D993-A4A9-4ACF-811E-6328193B5197}" type="slidenum">
              <a:rPr lang="en-US" smtClean="0"/>
              <a:pPr/>
              <a:t>17</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Message Understanding Conference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8C7D08E-B3E0-4F31-871D-F7D7183E8DB3}" type="slidenum">
              <a:rPr lang="en-US" smtClean="0"/>
              <a:pPr/>
              <a:t>18</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smtClean="0"/>
              <a:t>logical connections among closely related examples are specified</a:t>
            </a:r>
          </a:p>
          <a:p>
            <a:pPr eaLnBrk="1" hangingPunct="1"/>
            <a:r>
              <a:rPr lang="en-US" smtClean="0"/>
              <a:t>OLD</a:t>
            </a:r>
          </a:p>
          <a:p>
            <a:pPr lvl="1" eaLnBrk="1" hangingPunct="1"/>
            <a:r>
              <a:rPr lang="en-US" smtClean="0"/>
              <a:t>No need for meaning postulates to specify logical connections among closely related examples</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068A118-AD62-48AC-A235-0F2A4606A2E8}" type="slidenum">
              <a:rPr lang="en-US" smtClean="0"/>
              <a:pPr/>
              <a:t>19</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Temporal Logics</a:t>
            </a:r>
          </a:p>
          <a:p>
            <a:pPr eaLnBrk="1" hangingPunct="1"/>
            <a:endParaRPr lang="en-US" smtClean="0"/>
          </a:p>
          <a:p>
            <a:pPr eaLnBrk="1" hangingPunct="1"/>
            <a:r>
              <a:rPr lang="en-US" smtClean="0"/>
              <a:t>Without reification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166E4F7-75E1-49FD-8A16-F95E9744D8DD}" type="slidenum">
              <a:rPr lang="en-US" smtClean="0"/>
              <a:pPr/>
              <a:t>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214391D-3B07-4F59-BDB6-C7277C245E32}" type="slidenum">
              <a:rPr lang="en-US" smtClean="0"/>
              <a:pPr/>
              <a:t>20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6BD5C54-14B0-452D-9873-791AF8A72C05}" type="slidenum">
              <a:rPr lang="en-US" smtClean="0"/>
              <a:pPr/>
              <a:t>21</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Both refer to events in the past, but representing them in the same way seems wrong</a:t>
            </a:r>
          </a:p>
          <a:p>
            <a:pPr eaLnBrk="1" hangingPunct="1"/>
            <a:r>
              <a:rPr lang="en-US" smtClean="0"/>
              <a:t>The second example seems to have another unnamed event lurking in the</a:t>
            </a:r>
          </a:p>
          <a:p>
            <a:pPr eaLnBrk="1" hangingPunct="1"/>
            <a:r>
              <a:rPr lang="en-US" smtClean="0"/>
              <a:t>background (e.g., Flight 1902 had already arrived late </a:t>
            </a:r>
            <a:r>
              <a:rPr lang="en-US" i="1" smtClean="0"/>
              <a:t>when </a:t>
            </a:r>
            <a:r>
              <a:rPr lang="en-US" smtClean="0"/>
              <a:t>something else happened).</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3E9D63E-57CD-48CF-844F-F862C5833BF1}" type="slidenum">
              <a:rPr lang="en-US" smtClean="0"/>
              <a:pPr/>
              <a:t>22</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t>I had eaten</a:t>
            </a:r>
          </a:p>
          <a:p>
            <a:pPr eaLnBrk="1" hangingPunct="1"/>
            <a:r>
              <a:rPr lang="en-US" smtClean="0"/>
              <a:t>_____________</a:t>
            </a:r>
          </a:p>
          <a:p>
            <a:pPr eaLnBrk="1" hangingPunct="1"/>
            <a:r>
              <a:rPr lang="en-US" smtClean="0"/>
              <a:t>|       |          |</a:t>
            </a:r>
          </a:p>
          <a:p>
            <a:pPr eaLnBrk="1" hangingPunct="1"/>
            <a:r>
              <a:rPr lang="en-US" smtClean="0"/>
              <a:t>E      R          U</a:t>
            </a:r>
          </a:p>
          <a:p>
            <a:pPr eaLnBrk="1" hangingPunct="1"/>
            <a:endParaRPr lang="en-US" smtClean="0"/>
          </a:p>
          <a:p>
            <a:pPr eaLnBrk="1" hangingPunct="1"/>
            <a:r>
              <a:rPr lang="en-US" smtClean="0"/>
              <a:t>I ate</a:t>
            </a:r>
          </a:p>
          <a:p>
            <a:pPr eaLnBrk="1" hangingPunct="1"/>
            <a:r>
              <a:rPr lang="en-US" smtClean="0"/>
              <a:t>_____________</a:t>
            </a:r>
          </a:p>
          <a:p>
            <a:pPr eaLnBrk="1" hangingPunct="1"/>
            <a:r>
              <a:rPr lang="en-US" smtClean="0"/>
              <a:t>|                |</a:t>
            </a:r>
          </a:p>
          <a:p>
            <a:pPr eaLnBrk="1" hangingPunct="1"/>
            <a:r>
              <a:rPr lang="en-US" smtClean="0"/>
              <a:t>E ,R            U</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F9A40BF-8B1B-4255-B1B0-48FDB3C2BCB6}" type="slidenum">
              <a:rPr lang="en-US" smtClean="0"/>
              <a:pPr/>
              <a:t>23</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583A445-3540-48F1-ACE6-756279BD379D}" type="slidenum">
              <a:rPr lang="en-US" smtClean="0"/>
              <a:pPr/>
              <a:t>24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t>We didn’t assume much about the meaning of words when we talked about sentence meanings</a:t>
            </a:r>
          </a:p>
          <a:p>
            <a:pPr lvl="1" eaLnBrk="1" hangingPunct="1"/>
            <a:r>
              <a:rPr lang="en-US" dirty="0" smtClean="0"/>
              <a:t>Verbs provided a template-like predicate argument structure</a:t>
            </a:r>
          </a:p>
          <a:p>
            <a:pPr lvl="1" eaLnBrk="1" hangingPunct="1"/>
            <a:r>
              <a:rPr lang="en-US" dirty="0" smtClean="0"/>
              <a:t>Nouns were practically meaningless constants</a:t>
            </a:r>
          </a:p>
          <a:p>
            <a:pPr eaLnBrk="1" hangingPunct="1"/>
            <a:r>
              <a:rPr lang="en-US" dirty="0" smtClean="0"/>
              <a:t>There has be more to it than that</a:t>
            </a:r>
          </a:p>
          <a:p>
            <a:pPr eaLnBrk="1" hangingPunct="1"/>
            <a:r>
              <a:rPr lang="en-US" dirty="0" smtClean="0"/>
              <a:t>View assuming that words by themselves do not refer to the world, cannot be</a:t>
            </a:r>
          </a:p>
          <a:p>
            <a:pPr eaLnBrk="1" hangingPunct="1"/>
            <a:r>
              <a:rPr lang="en-US" dirty="0" smtClean="0"/>
              <a:t>Judged to be true or false…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C65BE89-1C80-4D89-A9C2-BD4AAAC52A43}" type="slidenum">
              <a:rPr lang="en-US" smtClean="0"/>
              <a:pPr/>
              <a:t>25</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smtClean="0"/>
              <a:t>Can we meet on </a:t>
            </a:r>
            <a:r>
              <a:rPr lang="en-US" dirty="0" err="1" smtClean="0"/>
              <a:t>tue</a:t>
            </a:r>
            <a:r>
              <a:rPr lang="en-US" dirty="0" smtClean="0"/>
              <a:t>?</a:t>
            </a:r>
          </a:p>
          <a:p>
            <a:pPr eaLnBrk="1" hangingPunct="1"/>
            <a:r>
              <a:rPr lang="en-US" dirty="0" smtClean="0"/>
              <a:t>I am going to SFU on Tue.</a:t>
            </a:r>
          </a:p>
          <a:p>
            <a:pPr eaLnBrk="1" hangingPunct="1"/>
            <a:endParaRPr lang="en-US" dirty="0" smtClean="0"/>
          </a:p>
          <a:p>
            <a:pPr eaLnBrk="1" hangingPunct="1"/>
            <a:r>
              <a:rPr lang="en-US" dirty="0" smtClean="0"/>
              <a:t>What time is it?</a:t>
            </a:r>
          </a:p>
          <a:p>
            <a:pPr eaLnBrk="1" hangingPunct="1"/>
            <a:r>
              <a:rPr lang="en-US" dirty="0" smtClean="0"/>
              <a:t>The garbage truck just left.</a:t>
            </a:r>
          </a:p>
          <a:p>
            <a:pPr eaLnBrk="1" hangingPunct="1"/>
            <a:endParaRPr lang="en-US" dirty="0" smtClean="0"/>
          </a:p>
          <a:p>
            <a:pPr eaLnBrk="1" hangingPunct="1"/>
            <a:r>
              <a:rPr lang="en-US" dirty="0" smtClean="0"/>
              <a:t>Context. Mutual knowledge, physical context</a:t>
            </a:r>
          </a:p>
          <a:p>
            <a:pPr eaLnBrk="1" hangingPunct="1"/>
            <a:r>
              <a:rPr lang="en-US" dirty="0" smtClean="0"/>
              <a:t>Has Mary left?</a:t>
            </a:r>
          </a:p>
          <a:p>
            <a:pPr eaLnBrk="1" hangingPunct="1"/>
            <a:endParaRPr lang="en-US" dirty="0" smtClean="0"/>
          </a:p>
          <a:p>
            <a:pPr eaLnBrk="1" hangingPunct="1"/>
            <a:r>
              <a:rPr lang="en-US" dirty="0" smtClean="0"/>
              <a:t>Semantic analysis is the process of taking in some linguistic input and assigning a meaning representation to it.</a:t>
            </a:r>
          </a:p>
          <a:p>
            <a:pPr lvl="1" eaLnBrk="1" hangingPunct="1"/>
            <a:r>
              <a:rPr lang="en-US" dirty="0" smtClean="0"/>
              <a:t>There a lot of different ways to do this that make more or less (or no) use of syntax</a:t>
            </a:r>
          </a:p>
          <a:p>
            <a:pPr lvl="1" eaLnBrk="1" hangingPunct="1"/>
            <a:r>
              <a:rPr lang="en-US" dirty="0" smtClean="0"/>
              <a:t>We’re going to start with the idea that syntax does matter</a:t>
            </a:r>
          </a:p>
          <a:p>
            <a:pPr lvl="2" eaLnBrk="1" hangingPunct="1"/>
            <a:r>
              <a:rPr lang="en-US" dirty="0" smtClean="0"/>
              <a:t>The compositional rule-to-rule approach</a:t>
            </a:r>
          </a:p>
          <a:p>
            <a:pPr eaLnBrk="1" hangingPunct="1"/>
            <a:r>
              <a:rPr lang="en-US" dirty="0" smtClean="0"/>
              <a:t>MOTIVATIONs </a:t>
            </a:r>
          </a:p>
          <a:p>
            <a:pPr eaLnBrk="1" hangingPunct="1"/>
            <a:r>
              <a:rPr lang="en-US" dirty="0" smtClean="0"/>
              <a:t>-for some applications it is enough (e.g., question answering)</a:t>
            </a:r>
          </a:p>
          <a:p>
            <a:pPr eaLnBrk="1" hangingPunct="1"/>
            <a:r>
              <a:rPr lang="en-US" dirty="0" smtClean="0"/>
              <a:t>- Produce input for further analysis (processing extended discourses and dialogs)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506FEDA-864D-4AFB-8508-58BC3400839E}" type="slidenum">
              <a:rPr lang="en-US" smtClean="0"/>
              <a:pPr/>
              <a:t>26</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5847186-6187-40CC-BA6D-7EF387285F27}" type="slidenum">
              <a:rPr lang="en-US" smtClean="0"/>
              <a:pPr/>
              <a:t>27</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smtClean="0"/>
              <a:t>A restaurant close to the Ocean serves the food I like most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A68B1B3-E120-4C5D-B36E-1F24F4D7415F}" type="slidenum">
              <a:rPr lang="en-US" smtClean="0"/>
              <a:pPr/>
              <a:t>28</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We’ll accomplish this by attaching semantic formation rules to our syntactic CFG rules</a:t>
            </a:r>
          </a:p>
          <a:p>
            <a:pPr eaLnBrk="1" hangingPunct="1"/>
            <a:r>
              <a:rPr lang="en-US" smtClean="0"/>
              <a:t>This should be read as the semantics we attach to A can be computed from </a:t>
            </a:r>
          </a:p>
          <a:p>
            <a:pPr eaLnBrk="1" hangingPunct="1"/>
            <a:r>
              <a:rPr lang="en-US" smtClean="0"/>
              <a:t>some function applied to the semantics of A’s parts.</a:t>
            </a:r>
          </a:p>
          <a:p>
            <a:pPr eaLnBrk="1" hangingPunct="1"/>
            <a:r>
              <a:rPr lang="en-US" smtClean="0"/>
              <a:t>As we’ll see the class of actions performed by </a:t>
            </a:r>
            <a:r>
              <a:rPr lang="en-US" i="1" smtClean="0"/>
              <a:t>f</a:t>
            </a:r>
            <a:r>
              <a:rPr lang="en-US" smtClean="0"/>
              <a:t> in the following rule can be quite restricted.</a:t>
            </a:r>
          </a:p>
          <a:p>
            <a:pPr eaLnBrk="1" hangingPunct="1">
              <a:buFontTx/>
              <a:buChar char="•"/>
            </a:pPr>
            <a:r>
              <a:rPr lang="en-US" smtClean="0"/>
              <a:t>What does it mean for a syntactic constituent to have a meaning?</a:t>
            </a:r>
          </a:p>
          <a:p>
            <a:pPr eaLnBrk="1" hangingPunct="1"/>
            <a:r>
              <a:rPr lang="en-US" i="1" smtClean="0"/>
              <a:t>• </a:t>
            </a:r>
            <a:r>
              <a:rPr lang="en-US" smtClean="0"/>
              <a:t>What do these meanings have to be like so that they can be composed into</a:t>
            </a:r>
          </a:p>
          <a:p>
            <a:pPr eaLnBrk="1" hangingPunct="1"/>
            <a:r>
              <a:rPr lang="en-US" smtClean="0"/>
              <a:t>larger meanings?</a:t>
            </a:r>
          </a:p>
          <a:p>
            <a:pPr eaLnBrk="1" hangingPunct="1"/>
            <a:endParaRPr lang="en-US" smtClean="0"/>
          </a:p>
          <a:p>
            <a:pPr eaLnBrk="1" hangingPunct="1"/>
            <a:r>
              <a:rPr lang="en-US" smtClean="0"/>
              <a:t>Parallel development in programming languages… essentially identical compositional techniques</a:t>
            </a:r>
          </a:p>
          <a:p>
            <a:pPr eaLnBrk="1" hangingPunct="1"/>
            <a:r>
              <a:rPr lang="en-US" smtClean="0"/>
              <a:t>for the design of compilers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2AD52CE-393F-490D-A3B0-1675B0D57F00}" type="slidenum">
              <a:rPr lang="en-US" smtClean="0"/>
              <a:pPr/>
              <a:t>29</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smtClean="0"/>
              <a:t>Extend syntax of FOL</a:t>
            </a:r>
          </a:p>
          <a:p>
            <a:pPr eaLnBrk="1" hangingPunct="1"/>
            <a:r>
              <a:rPr lang="en-US" smtClean="0"/>
              <a:t>The state of something satisfying the P predicate</a:t>
            </a:r>
          </a:p>
          <a:p>
            <a:pPr eaLnBrk="1" hangingPunct="1"/>
            <a:r>
              <a:rPr lang="en-US" sz="1400" smtClean="0"/>
              <a:t>Allow those variables to be bound by treating the lambda form as a function with formal arguments</a:t>
            </a:r>
          </a:p>
          <a:p>
            <a:pPr eaLnBrk="1" hangingPunct="1"/>
            <a:endParaRPr lang="en-US" smtClean="0"/>
          </a:p>
          <a:p>
            <a:pPr eaLnBrk="1" hangingPunct="1"/>
            <a:r>
              <a:rPr lang="en-US" smtClean="0"/>
              <a:t>Lambda-reduction</a:t>
            </a:r>
          </a:p>
          <a:p>
            <a:pPr eaLnBrk="1" hangingPunct="1"/>
            <a:r>
              <a:rPr lang="en-US" smtClean="0"/>
              <a:t>you can apply the lambda expression to logical terms and create new FOPC expressions in which the occurrences of the variable are bound to the argument</a:t>
            </a:r>
          </a:p>
          <a:p>
            <a:pPr eaLnBrk="1" hangingPunct="1"/>
            <a:r>
              <a:rPr lang="en-US" smtClean="0"/>
              <a:t>more than one variable: an application returns a reduced lambda exp.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95DB182-439B-45B2-8FCE-AAA478F23B52}" type="slidenum">
              <a:rPr lang="en-US" smtClean="0"/>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CA" smtClean="0"/>
              <a:t>How the meaning of a sentence depends on the meaning of its constituents</a:t>
            </a:r>
          </a:p>
          <a:p>
            <a:pPr eaLnBrk="1" hangingPunct="1"/>
            <a:r>
              <a:rPr lang="en-CA" smtClean="0"/>
              <a:t>phrases and words</a:t>
            </a:r>
          </a:p>
          <a:p>
            <a:pPr eaLnBrk="1" hangingPunct="1"/>
            <a:r>
              <a:rPr lang="en-CA" smtClean="0"/>
              <a:t>compositional semantics</a:t>
            </a:r>
          </a:p>
          <a:p>
            <a:pPr eaLnBrk="1" hangingPunct="1"/>
            <a:r>
              <a:rPr lang="en-US" smtClean="0"/>
              <a:t>We didn’t assume much about the meaning of words when we talked about sentence meanings</a:t>
            </a:r>
          </a:p>
          <a:p>
            <a:pPr lvl="1" eaLnBrk="1" hangingPunct="1"/>
            <a:r>
              <a:rPr lang="en-US" smtClean="0"/>
              <a:t>Verbs provided a template-like predicate argument structure</a:t>
            </a:r>
          </a:p>
          <a:p>
            <a:pPr lvl="1" eaLnBrk="1" hangingPunct="1"/>
            <a:r>
              <a:rPr lang="en-US" smtClean="0"/>
              <a:t>Nouns were practically meaningless constants</a:t>
            </a:r>
          </a:p>
          <a:p>
            <a:pPr eaLnBrk="1" hangingPunct="1"/>
            <a:r>
              <a:rPr lang="en-US" smtClean="0"/>
              <a:t>There has be more to it than that</a:t>
            </a:r>
          </a:p>
          <a:p>
            <a:pPr eaLnBrk="1" hangingPunct="1"/>
            <a:r>
              <a:rPr lang="en-US" smtClean="0"/>
              <a:t>View assuming that words by themselves do not refer to the world, cannot be</a:t>
            </a:r>
          </a:p>
          <a:p>
            <a:pPr eaLnBrk="1" hangingPunct="1"/>
            <a:r>
              <a:rPr lang="en-US" smtClean="0"/>
              <a:t>Judged to be true or false…</a:t>
            </a:r>
          </a:p>
          <a:p>
            <a:pPr eaLnBrk="1" hangingPunct="1"/>
            <a:r>
              <a:rPr lang="en-US" i="1" smtClean="0"/>
              <a:t>Information extraction</a:t>
            </a:r>
            <a:r>
              <a:rPr lang="en-US" smtClean="0"/>
              <a:t>: Scanning newspapers, newswires for a fixed set of events of interests </a:t>
            </a:r>
          </a:p>
          <a:p>
            <a:pPr eaLnBrk="1" hangingPunct="1"/>
            <a:r>
              <a:rPr lang="en-US" smtClean="0"/>
              <a:t>Scanning websites for products, prices, reviews,</a:t>
            </a:r>
          </a:p>
          <a:p>
            <a:pPr eaLnBrk="1" hangingPunct="1"/>
            <a:r>
              <a:rPr lang="en-US" smtClean="0"/>
              <a:t>Input: Arbitrarily complex (long) sentences </a:t>
            </a:r>
          </a:p>
          <a:p>
            <a:pPr lvl="1" eaLnBrk="1" hangingPunct="1"/>
            <a:r>
              <a:rPr lang="en-US" smtClean="0"/>
              <a:t>Extended discourse</a:t>
            </a:r>
          </a:p>
          <a:p>
            <a:pPr lvl="1" eaLnBrk="1" hangingPunct="1"/>
            <a:r>
              <a:rPr lang="en-US" smtClean="0"/>
              <a:t>Multiple writers</a:t>
            </a:r>
          </a:p>
          <a:p>
            <a:pPr eaLnBrk="1" hangingPunct="1"/>
            <a:r>
              <a:rPr lang="en-US" smtClean="0"/>
              <a:t>Output: Database-style shallow semantics (attribute-value lists)</a:t>
            </a:r>
          </a:p>
          <a:p>
            <a:pPr eaLnBrk="1" hangingPunct="1"/>
            <a:r>
              <a:rPr lang="en-US" i="1" smtClean="0"/>
              <a:t>Information retrieval</a:t>
            </a:r>
            <a:r>
              <a:rPr lang="en-US" smtClean="0"/>
              <a:t>: Start your own search engine company…</a:t>
            </a:r>
          </a:p>
          <a:p>
            <a:pPr eaLnBrk="1" hangingPunct="1"/>
            <a:r>
              <a:rPr lang="en-US" smtClean="0"/>
              <a:t>IR </a:t>
            </a:r>
            <a:r>
              <a:rPr lang="en-US" b="1" smtClean="0"/>
              <a:t>Def</a:t>
            </a:r>
            <a:r>
              <a:rPr lang="en-US" smtClean="0"/>
              <a:t>. Retrieving information (relevant documents)  from document repositories</a:t>
            </a:r>
          </a:p>
          <a:p>
            <a:pPr eaLnBrk="1" hangingPunct="1"/>
            <a:r>
              <a:rPr lang="en-US" smtClean="0"/>
              <a:t>In </a:t>
            </a:r>
            <a:r>
              <a:rPr lang="en-US" b="1" smtClean="0"/>
              <a:t>ad hoc</a:t>
            </a:r>
            <a:r>
              <a:rPr lang="en-US" smtClean="0"/>
              <a:t> retrieval an untrained user poses a query to a system and is presented with an ordered list of</a:t>
            </a:r>
          </a:p>
          <a:p>
            <a:pPr eaLnBrk="1" hangingPunct="1"/>
            <a:r>
              <a:rPr lang="en-US" smtClean="0"/>
              <a:t> documents that are thought to be relevant to the query.</a:t>
            </a:r>
          </a:p>
          <a:p>
            <a:pPr lvl="1" eaLnBrk="1" hangingPunct="1"/>
            <a:r>
              <a:rPr lang="en-US" sz="1400" b="1" smtClean="0">
                <a:solidFill>
                  <a:schemeClr val="accent2"/>
                </a:solidFill>
              </a:rPr>
              <a:t>Text Categorization</a:t>
            </a:r>
            <a:r>
              <a:rPr lang="en-US" sz="1400" smtClean="0"/>
              <a:t> </a:t>
            </a:r>
            <a:r>
              <a:rPr lang="en-US" smtClean="0"/>
              <a:t>(Document -&gt; Category)</a:t>
            </a:r>
          </a:p>
          <a:p>
            <a:pPr lvl="1" eaLnBrk="1" hangingPunct="1"/>
            <a:r>
              <a:rPr lang="en-US" smtClean="0"/>
              <a:t>Eg BusinessNews (OIL, ACQ, … )</a:t>
            </a:r>
          </a:p>
          <a:p>
            <a:pPr lvl="1" eaLnBrk="1" hangingPunct="1"/>
            <a:r>
              <a:rPr lang="en-US" sz="1400" b="1" smtClean="0">
                <a:solidFill>
                  <a:schemeClr val="accent2"/>
                </a:solidFill>
              </a:rPr>
              <a:t>Filtering</a:t>
            </a:r>
            <a:r>
              <a:rPr lang="en-US" sz="1400" smtClean="0"/>
              <a:t> </a:t>
            </a:r>
            <a:r>
              <a:rPr lang="en-US" smtClean="0"/>
              <a:t>(special case of TC, with 2 categories - relevant/non-relevant)</a:t>
            </a:r>
          </a:p>
          <a:p>
            <a:pPr eaLnBrk="1" hangingPunct="1"/>
            <a:endParaRPr lang="en-CA" smtClean="0"/>
          </a:p>
          <a:p>
            <a:pPr eaLnBrk="1" hangingPunct="1"/>
            <a:endParaRPr lang="en-CA"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FBCB24B-7036-45D5-ABFD-F583E4AE07BF}" type="slidenum">
              <a:rPr lang="en-US" smtClean="0"/>
              <a:pPr/>
              <a:t>30</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smtClean="0"/>
              <a:t>Concrete entities are represented by FOPC constants</a:t>
            </a:r>
          </a:p>
          <a:p>
            <a:pPr eaLnBrk="1" hangingPunct="1"/>
            <a:endParaRPr lang="en-US" smtClean="0"/>
          </a:p>
          <a:p>
            <a:pPr eaLnBrk="1" hangingPunct="1"/>
            <a:r>
              <a:rPr lang="en-US" sz="1400" smtClean="0">
                <a:solidFill>
                  <a:schemeClr val="accent2"/>
                </a:solidFill>
              </a:rPr>
              <a:t>These attachments consist of assigning constants and copying from daugthers up to mothers.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8F1DE26-092C-43E5-97F0-90BAC88D0DFA}" type="slidenum">
              <a:rPr lang="en-US" smtClean="0"/>
              <a:pPr/>
              <a:t>31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spcBef>
                <a:spcPct val="0"/>
              </a:spcBef>
            </a:pPr>
            <a:r>
              <a:rPr lang="en-US" sz="2800" smtClean="0">
                <a:solidFill>
                  <a:schemeClr val="accent2"/>
                </a:solidFill>
                <a:latin typeface="Comic Sans MS" pitchFamily="66" charset="0"/>
              </a:rPr>
              <a:t>These consist of taking the semantics attached to one daughter and applying </a:t>
            </a:r>
          </a:p>
          <a:p>
            <a:pPr eaLnBrk="1" hangingPunct="1">
              <a:spcBef>
                <a:spcPct val="0"/>
              </a:spcBef>
            </a:pPr>
            <a:r>
              <a:rPr lang="en-US" sz="2800" smtClean="0">
                <a:solidFill>
                  <a:schemeClr val="accent2"/>
                </a:solidFill>
                <a:latin typeface="Comic Sans MS" pitchFamily="66" charset="0"/>
              </a:rPr>
              <a:t>it as a function to the semantics of the other daughters.</a:t>
            </a:r>
            <a:endParaRPr lang="en-US" sz="2800" smtClean="0">
              <a:solidFill>
                <a:srgbClr val="A50021"/>
              </a:solidFill>
              <a:latin typeface="Comic Sans MS" pitchFamily="66" charset="0"/>
            </a:endParaRPr>
          </a:p>
          <a:p>
            <a:pPr eaLnBrk="1" hangingPunct="1"/>
            <a:endParaRPr lang="en-CA"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C81DC43-91A0-4F9F-98E6-6ACADD11EED5}" type="slidenum">
              <a:rPr lang="en-US" smtClean="0"/>
              <a:pPr/>
              <a:t>32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smtClean="0"/>
              <a:t>Each node in a tree corresponds to a rule in the grammar</a:t>
            </a:r>
          </a:p>
          <a:p>
            <a:pPr eaLnBrk="1" hangingPunct="1"/>
            <a:r>
              <a:rPr lang="en-US" smtClean="0"/>
              <a:t>Each grammar rule has a semantic rule associated with it that specifies how the semantics </a:t>
            </a:r>
          </a:p>
          <a:p>
            <a:pPr eaLnBrk="1" hangingPunct="1"/>
            <a:r>
              <a:rPr lang="en-US" smtClean="0"/>
              <a:t>of the RHS of that rule can be computed from the semantics of its daughters.</a:t>
            </a:r>
          </a:p>
          <a:p>
            <a:pPr eaLnBrk="1" hangingPunct="1"/>
            <a:endParaRPr lang="en-US" smtClean="0"/>
          </a:p>
          <a:p>
            <a:pPr eaLnBrk="1" hangingPunct="1"/>
            <a:r>
              <a:rPr lang="en-US" smtClean="0"/>
              <a:t>Strong Compositionality :The semantics of the whole is derived </a:t>
            </a:r>
            <a:r>
              <a:rPr lang="en-US" smtClean="0">
                <a:solidFill>
                  <a:srgbClr val="A50021"/>
                </a:solidFill>
              </a:rPr>
              <a:t>solely</a:t>
            </a:r>
            <a:r>
              <a:rPr lang="en-US" smtClean="0"/>
              <a:t> from the semantics of the parts.</a:t>
            </a:r>
          </a:p>
          <a:p>
            <a:pPr eaLnBrk="1" hangingPunct="1"/>
            <a:r>
              <a:rPr lang="en-US" smtClean="0"/>
              <a:t>	(i.e. we ignore what’s going on in other parts of the tree).</a:t>
            </a:r>
          </a:p>
          <a:p>
            <a:pPr eaLnBrk="1" hangingPunct="1"/>
            <a:endParaRPr lang="en-CA"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07AC28F-173E-4DDA-9297-286FC623B2B6}" type="slidenum">
              <a:rPr lang="en-US" smtClean="0"/>
              <a:pPr/>
              <a:t>33</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769B5516-8538-48AD-A095-0FEAE6B0477F}" type="slidenum">
              <a:rPr lang="en-US" smtClean="0"/>
              <a:pPr/>
              <a:t>34</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CA" smtClean="0"/>
              <a:t>Corporation/Car as person. (“Google is not scared by MS”)/(“my car is thirsty”)</a:t>
            </a:r>
          </a:p>
          <a:p>
            <a:pPr eaLnBrk="1" hangingPunct="1"/>
            <a:r>
              <a:rPr lang="en-CA" smtClean="0"/>
              <a:t>Metonymy (refer to an object by naming some closely related obj) “ He likes Joyce” (author for author’s work)</a:t>
            </a:r>
          </a:p>
          <a:p>
            <a:pPr eaLnBrk="1" hangingPunct="1"/>
            <a:r>
              <a:rPr lang="en-CA" smtClean="0"/>
              <a:t>“The white house did not like her comment”</a:t>
            </a:r>
          </a:p>
          <a:p>
            <a:pPr eaLnBrk="1" hangingPunct="1"/>
            <a:r>
              <a:rPr lang="en-US" smtClean="0">
                <a:hlinkClick r:id="rId3"/>
              </a:rPr>
              <a:t>IRONIC </a:t>
            </a:r>
            <a:r>
              <a:rPr lang="en-US" smtClean="0"/>
              <a:t>implies an attempt to be amusing or provocative by saying usually the opposite of what is meant </a:t>
            </a:r>
          </a:p>
          <a:p>
            <a:pPr eaLnBrk="1" hangingPunct="1"/>
            <a:r>
              <a:rPr lang="en-US" smtClean="0"/>
              <a:t>&lt;made the </a:t>
            </a:r>
            <a:r>
              <a:rPr lang="en-US" i="1" smtClean="0"/>
              <a:t>ironic </a:t>
            </a:r>
            <a:r>
              <a:rPr lang="en-US" smtClean="0"/>
              <a:t>observation that the government could always be trusted </a:t>
            </a:r>
          </a:p>
          <a:p>
            <a:pPr eaLnBrk="1" hangingPunct="1"/>
            <a:r>
              <a:rPr lang="en-US" smtClean="0">
                <a:hlinkClick r:id="rId4"/>
              </a:rPr>
              <a:t>SARCASTIC </a:t>
            </a:r>
            <a:r>
              <a:rPr lang="en-US" smtClean="0"/>
              <a:t>implies an intentional inflicting of pain by deriding, taunting, or ridiculing </a:t>
            </a:r>
          </a:p>
          <a:p>
            <a:pPr eaLnBrk="1" hangingPunct="1"/>
            <a:r>
              <a:rPr lang="en-US" smtClean="0"/>
              <a:t>&lt;a critic famous mainly for his </a:t>
            </a:r>
            <a:r>
              <a:rPr lang="en-US" i="1" smtClean="0"/>
              <a:t>sarcastic </a:t>
            </a:r>
            <a:r>
              <a:rPr lang="en-US" smtClean="0"/>
              <a:t>remarks&gt;. </a:t>
            </a:r>
            <a:endParaRPr lang="en-CA" smtClean="0"/>
          </a:p>
          <a:p>
            <a:pPr eaLnBrk="1" hangingPunct="1"/>
            <a:endParaRPr lang="en-CA"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DD88776-DAE7-437A-AEC3-6FAE5955B96C}" type="slidenum">
              <a:rPr lang="en-US" smtClean="0"/>
              <a:pPr/>
              <a:t>35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mtClean="0"/>
              <a:t>Buy the farm - meaning to die </a:t>
            </a:r>
          </a:p>
          <a:p>
            <a:pPr eaLnBrk="1" hangingPunct="1"/>
            <a:r>
              <a:rPr lang="en-US" smtClean="0"/>
              <a:t>Bite the bullet - To adjust to unpleasant circumstances </a:t>
            </a:r>
            <a:endParaRPr lang="en-CA"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C6B5C38-8189-472F-BACE-97A0917D125A}" type="slidenum">
              <a:rPr lang="en-US" smtClean="0"/>
              <a:pPr/>
              <a:t>36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Describing this particular construction</a:t>
            </a:r>
          </a:p>
          <a:p>
            <a:pPr lvl="1" eaLnBrk="1" hangingPunct="1"/>
            <a:r>
              <a:rPr lang="en-US" smtClean="0"/>
              <a:t>A fixed phrase with a particular meaning</a:t>
            </a:r>
          </a:p>
          <a:p>
            <a:pPr lvl="1" eaLnBrk="1" hangingPunct="1"/>
            <a:r>
              <a:rPr lang="en-US" smtClean="0"/>
              <a:t>A syntactically and lexically flexible phrase with a particular meaning</a:t>
            </a:r>
          </a:p>
          <a:p>
            <a:pPr lvl="1" eaLnBrk="1" hangingPunct="1"/>
            <a:r>
              <a:rPr lang="en-US" smtClean="0"/>
              <a:t>A syntactically and lexically flexible phrase with a partially compositional meaning</a:t>
            </a:r>
          </a:p>
          <a:p>
            <a:pPr lvl="1" eaLnBrk="1" hangingPunct="1"/>
            <a:endParaRPr lang="en-US" smtClean="0"/>
          </a:p>
          <a:p>
            <a:pPr eaLnBrk="1" hangingPunct="1"/>
            <a:r>
              <a:rPr lang="en-US" smtClean="0"/>
              <a:t>How about</a:t>
            </a:r>
          </a:p>
          <a:p>
            <a:pPr lvl="1" eaLnBrk="1" hangingPunct="1"/>
            <a:r>
              <a:rPr lang="en-US" smtClean="0">
                <a:solidFill>
                  <a:srgbClr val="008000"/>
                </a:solidFill>
              </a:rPr>
              <a:t>That’s just the iceberg’s tip.</a:t>
            </a:r>
          </a:p>
          <a:p>
            <a:pPr lvl="1"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03EA3FC-C568-451B-821B-A4555A746F29}" type="slidenum">
              <a:rPr lang="en-US" smtClean="0"/>
              <a:pPr/>
              <a:t>37</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Describing this particular construction</a:t>
            </a:r>
          </a:p>
          <a:p>
            <a:pPr lvl="1" eaLnBrk="1" hangingPunct="1"/>
            <a:r>
              <a:rPr lang="en-US" smtClean="0"/>
              <a:t>A fixed phrase with a particular meaning</a:t>
            </a:r>
          </a:p>
          <a:p>
            <a:pPr lvl="1" eaLnBrk="1" hangingPunct="1"/>
            <a:r>
              <a:rPr lang="en-US" smtClean="0"/>
              <a:t>A syntactically and lexically flexible phrase with a particular meaning</a:t>
            </a:r>
          </a:p>
          <a:p>
            <a:pPr lvl="1" eaLnBrk="1" hangingPunct="1"/>
            <a:r>
              <a:rPr lang="en-US" smtClean="0"/>
              <a:t>A syntactically and lexically flexible phrase with a partially compositional meaning</a:t>
            </a:r>
          </a:p>
          <a:p>
            <a:pPr lvl="1" eaLnBrk="1" hangingPunct="1"/>
            <a:endParaRPr lang="en-US" smtClean="0"/>
          </a:p>
          <a:p>
            <a:pPr eaLnBrk="1" hangingPunct="1"/>
            <a:r>
              <a:rPr lang="en-US" smtClean="0"/>
              <a:t>How about</a:t>
            </a:r>
          </a:p>
          <a:p>
            <a:pPr lvl="1" eaLnBrk="1" hangingPunct="1"/>
            <a:r>
              <a:rPr lang="en-US" smtClean="0">
                <a:solidFill>
                  <a:srgbClr val="008000"/>
                </a:solidFill>
              </a:rPr>
              <a:t>That’s just the iceberg’s tip.</a:t>
            </a:r>
          </a:p>
          <a:p>
            <a:pPr eaLnBrk="1" hangingPunct="1"/>
            <a:r>
              <a:rPr lang="en-US" smtClean="0"/>
              <a:t>Syntax and semantics aren’t separable in the way that we’ve been assuming</a:t>
            </a:r>
          </a:p>
          <a:p>
            <a:pPr eaLnBrk="1" hangingPunct="1"/>
            <a:r>
              <a:rPr lang="en-US" smtClean="0"/>
              <a:t>Grammars contain form-meaning pairings that vary in the degree to which the meaning of a constituent (and what constitutes a constituent) can be computed from the meanings of the parts.</a:t>
            </a:r>
            <a:endParaRPr lang="en-US" smtClean="0">
              <a:solidFill>
                <a:srgbClr val="008000"/>
              </a:solidFill>
            </a:endParaRPr>
          </a:p>
          <a:p>
            <a:pPr lvl="1"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A0C612F3-8C4C-40B6-AAF8-B4AD0399BB48}" type="slidenum">
              <a:rPr lang="en-US" smtClean="0"/>
              <a:pPr/>
              <a:t>38</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spcBef>
                <a:spcPts val="500"/>
              </a:spcBef>
              <a:spcAft>
                <a:spcPts val="500"/>
              </a:spcAft>
            </a:pPr>
            <a:r>
              <a:rPr lang="en-US" smtClean="0"/>
              <a:t>The Core Language Engine</a:t>
            </a:r>
          </a:p>
          <a:p>
            <a:pPr eaLnBrk="1" hangingPunct="1">
              <a:spcBef>
                <a:spcPts val="500"/>
              </a:spcBef>
              <a:spcAft>
                <a:spcPts val="500"/>
              </a:spcAft>
            </a:pPr>
            <a:r>
              <a:rPr lang="en-US" smtClean="0"/>
              <a:t>Edited by </a:t>
            </a:r>
            <a:r>
              <a:rPr lang="en-US" u="sng" smtClean="0">
                <a:solidFill>
                  <a:srgbClr val="0000FF"/>
                </a:solidFill>
                <a:hlinkClick r:id="rId3" action="ppaction://hlinkfile"/>
              </a:rPr>
              <a:t>Hiyan Alshawi</a:t>
            </a:r>
            <a:endParaRPr lang="en-US" smtClean="0"/>
          </a:p>
          <a:p>
            <a:pPr eaLnBrk="1" hangingPunct="1">
              <a:spcBef>
                <a:spcPts val="500"/>
              </a:spcBef>
              <a:spcAft>
                <a:spcPts val="500"/>
              </a:spcAft>
            </a:pPr>
            <a:r>
              <a:rPr lang="en-US" i="1" smtClean="0"/>
              <a:t>The Core Language Engine </a:t>
            </a:r>
            <a:r>
              <a:rPr lang="en-US" smtClean="0"/>
              <a:t>presents the theoretical and engineering advances embodied in one of the most </a:t>
            </a:r>
          </a:p>
          <a:p>
            <a:pPr eaLnBrk="1" hangingPunct="1">
              <a:spcBef>
                <a:spcPts val="500"/>
              </a:spcBef>
              <a:spcAft>
                <a:spcPts val="500"/>
              </a:spcAft>
            </a:pPr>
            <a:r>
              <a:rPr lang="en-US" smtClean="0"/>
              <a:t>comprehensive natural language processing systems designed to date. Recent research results from different </a:t>
            </a:r>
          </a:p>
          <a:p>
            <a:pPr eaLnBrk="1" hangingPunct="1">
              <a:spcBef>
                <a:spcPts val="500"/>
              </a:spcBef>
              <a:spcAft>
                <a:spcPts val="500"/>
              </a:spcAft>
            </a:pPr>
            <a:r>
              <a:rPr lang="en-US" smtClean="0"/>
              <a:t>areas of computational linguistics are integrated into a single elegant design with potential for application to </a:t>
            </a:r>
          </a:p>
          <a:p>
            <a:pPr eaLnBrk="1" hangingPunct="1">
              <a:spcBef>
                <a:spcPts val="500"/>
              </a:spcBef>
              <a:spcAft>
                <a:spcPts val="500"/>
              </a:spcAft>
            </a:pPr>
            <a:r>
              <a:rPr lang="en-US" smtClean="0"/>
              <a:t>tasks ranging from machine translation to information system interfaces.</a:t>
            </a:r>
            <a:br>
              <a:rPr lang="en-US" smtClean="0"/>
            </a:br>
            <a:r>
              <a:rPr lang="en-US" smtClean="0"/>
              <a:t/>
            </a:r>
            <a:br>
              <a:rPr lang="en-US" smtClean="0"/>
            </a:br>
            <a:r>
              <a:rPr lang="en-US" smtClean="0"/>
              <a:t>Bridging the gap between theoretical and implementation oriented literature,</a:t>
            </a:r>
            <a:r>
              <a:rPr lang="en-US" i="1" smtClean="0"/>
              <a:t> The Core Language Engine</a:t>
            </a:r>
          </a:p>
          <a:p>
            <a:pPr eaLnBrk="1" hangingPunct="1">
              <a:spcBef>
                <a:spcPts val="500"/>
              </a:spcBef>
              <a:spcAft>
                <a:spcPts val="500"/>
              </a:spcAft>
            </a:pPr>
            <a:r>
              <a:rPr lang="en-US" i="1" smtClean="0"/>
              <a:t> </a:t>
            </a:r>
            <a:r>
              <a:rPr lang="en-US" smtClean="0"/>
              <a:t>describes novel analyses and techniques developed by the contributors at SRI International's Cambridge </a:t>
            </a:r>
          </a:p>
          <a:p>
            <a:pPr eaLnBrk="1" hangingPunct="1">
              <a:spcBef>
                <a:spcPts val="500"/>
              </a:spcBef>
              <a:spcAft>
                <a:spcPts val="500"/>
              </a:spcAft>
            </a:pPr>
            <a:r>
              <a:rPr lang="en-US" smtClean="0"/>
              <a:t>Computer Science Research Centre. It spans topics that include a wide-coverage unification grammar </a:t>
            </a:r>
          </a:p>
          <a:p>
            <a:pPr eaLnBrk="1" hangingPunct="1">
              <a:spcBef>
                <a:spcPts val="500"/>
              </a:spcBef>
              <a:spcAft>
                <a:spcPts val="500"/>
              </a:spcAft>
            </a:pPr>
            <a:r>
              <a:rPr lang="en-US" smtClean="0"/>
              <a:t>for English syntax and semantics, context-dependent and contextually disambiguated logical form</a:t>
            </a:r>
          </a:p>
          <a:p>
            <a:pPr eaLnBrk="1" hangingPunct="1">
              <a:spcBef>
                <a:spcPts val="500"/>
              </a:spcBef>
              <a:spcAft>
                <a:spcPts val="500"/>
              </a:spcAft>
            </a:pPr>
            <a:r>
              <a:rPr lang="en-US" smtClean="0"/>
              <a:t> representations, interactive translation, efficient algorithms for parsing and generation, and </a:t>
            </a:r>
          </a:p>
          <a:p>
            <a:pPr eaLnBrk="1" hangingPunct="1">
              <a:spcBef>
                <a:spcPts val="500"/>
              </a:spcBef>
              <a:spcAft>
                <a:spcPts val="500"/>
              </a:spcAft>
            </a:pPr>
            <a:r>
              <a:rPr lang="en-US" smtClean="0"/>
              <a:t>mechanisms for quantifier scoping, reference resolution, and lexical acquisition.</a:t>
            </a:r>
            <a:br>
              <a:rPr lang="en-US" smtClean="0"/>
            </a:br>
            <a:r>
              <a:rPr lang="en-US" smtClean="0"/>
              <a:t/>
            </a:r>
            <a:br>
              <a:rPr lang="en-US" smtClean="0"/>
            </a:br>
            <a:r>
              <a:rPr lang="en-US" smtClean="0"/>
              <a:t>Hiyan Alshawi is Senior Computer Scientist at SRI International, Cambridge, England. </a:t>
            </a:r>
          </a:p>
          <a:p>
            <a:pPr lvl="1" eaLnBrk="1" hangingPunct="1">
              <a:spcBef>
                <a:spcPts val="500"/>
              </a:spcBef>
              <a:spcAft>
                <a:spcPts val="500"/>
              </a:spcAft>
            </a:pPr>
            <a:r>
              <a:rPr lang="en-US" smtClean="0"/>
              <a:t/>
            </a:r>
            <a:br>
              <a:rPr lang="en-US" smtClean="0"/>
            </a:br>
            <a:r>
              <a:rPr lang="en-US" smtClean="0"/>
              <a:t/>
            </a:r>
            <a:br>
              <a:rPr lang="en-US" smtClean="0"/>
            </a:br>
            <a:r>
              <a:rPr lang="en-US" b="1" smtClean="0"/>
              <a:t>Contents: </a:t>
            </a:r>
            <a:r>
              <a:rPr lang="en-US" smtClean="0"/>
              <a:t>Introduction to the CLE. Logical Forms. Categories and Rules. Unification Based Syntactic Analysis. Semantic Rules for English. Lexical Analysis. Syntactic and Semantic Processing. Quantifier Scoping. Sortal Restrictions. Resolving Quasi Logical Forms. Lexical Acquisition. The CLE in Application Development. Ellipsis, Comparatives, and Generation. Swedish-English QLF Translation. </a:t>
            </a:r>
          </a:p>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B13649A-A5C4-463C-96A3-D3E62B64D1B0}" type="slidenum">
              <a:rPr lang="en-US" smtClean="0"/>
              <a:pPr/>
              <a:t>39</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smtClean="0"/>
              <a:t>New edition</a:t>
            </a:r>
          </a:p>
          <a:p>
            <a:pPr eaLnBrk="1" hangingPunct="1"/>
            <a:r>
              <a:rPr lang="en-US" smtClean="0"/>
              <a:t>“Every restaurant closed”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0872456-AFCA-4D1F-8E0E-F58696ADCE8F}" type="slidenum">
              <a:rPr lang="en-US" smtClean="0"/>
              <a:pPr/>
              <a:t>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87DB85E-4751-4079-8FFF-35F4DDC01BFE}" type="slidenum">
              <a:rPr lang="en-US" smtClean="0"/>
              <a:pPr/>
              <a:t>40</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smtClean="0"/>
              <a:t>The introduction of lambda-exps and complex terms was motivated by the gap between the syntax</a:t>
            </a:r>
          </a:p>
          <a:p>
            <a:pPr eaLnBrk="1" hangingPunct="1"/>
            <a:r>
              <a:rPr lang="en-US" smtClean="0"/>
              <a:t>Of FOPC and the syntax of English</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A3C6882-648F-4F77-A5E0-37F6486ACF7E}" type="slidenum">
              <a:rPr lang="en-US" smtClean="0"/>
              <a:pPr/>
              <a:t>41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spcBef>
                <a:spcPct val="20000"/>
              </a:spcBef>
              <a:buFontTx/>
              <a:buChar char="•"/>
            </a:pPr>
            <a:r>
              <a:rPr lang="en-US" sz="2800" b="1" smtClean="0">
                <a:latin typeface="Comic Sans MS" pitchFamily="66" charset="0"/>
              </a:rPr>
              <a:t>As constituents are completed and entered into the table, we compute their semantics.</a:t>
            </a:r>
          </a:p>
          <a:p>
            <a:pPr lvl="1" eaLnBrk="1" hangingPunct="1">
              <a:spcBef>
                <a:spcPct val="20000"/>
              </a:spcBef>
              <a:buFontTx/>
              <a:buChar char="–"/>
            </a:pPr>
            <a:r>
              <a:rPr lang="en-US" sz="2800" smtClean="0">
                <a:latin typeface="Comic Sans MS" pitchFamily="66" charset="0"/>
              </a:rPr>
              <a:t>If they’re complete, we have their parts.</a:t>
            </a:r>
          </a:p>
          <a:p>
            <a:pPr lvl="1" eaLnBrk="1" hangingPunct="1">
              <a:spcBef>
                <a:spcPct val="20000"/>
              </a:spcBef>
              <a:buFontTx/>
              <a:buChar char="–"/>
            </a:pPr>
            <a:r>
              <a:rPr lang="en-US" sz="2800" smtClean="0">
                <a:latin typeface="Comic Sans MS" pitchFamily="66" charset="0"/>
              </a:rPr>
              <a:t>If we have their parts we have the semantics for the parts…</a:t>
            </a:r>
          </a:p>
          <a:p>
            <a:pPr lvl="1" eaLnBrk="1" hangingPunct="1">
              <a:spcBef>
                <a:spcPct val="20000"/>
              </a:spcBef>
              <a:buFontTx/>
              <a:buChar char="–"/>
            </a:pPr>
            <a:r>
              <a:rPr lang="en-US" sz="2800" smtClean="0">
                <a:latin typeface="Comic Sans MS" pitchFamily="66" charset="0"/>
              </a:rPr>
              <a:t>Therefore we can compute the semantics of the newly completed constituent.</a:t>
            </a:r>
          </a:p>
          <a:p>
            <a:pPr eaLnBrk="1" hangingPunct="1"/>
            <a:endParaRPr lang="en-CA"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AD33B005-24B1-468E-8175-A4FB1FECEFE5}" type="slidenum">
              <a:rPr lang="en-US" smtClean="0"/>
              <a:pPr/>
              <a:t>42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sz="1000" smtClean="0"/>
              <a:t>Integration semantic analysis into the parser as its running…</a:t>
            </a:r>
          </a:p>
          <a:p>
            <a:pPr eaLnBrk="1" hangingPunct="1"/>
            <a:r>
              <a:rPr lang="en-US" sz="1000" smtClean="0">
                <a:solidFill>
                  <a:srgbClr val="008000"/>
                </a:solidFill>
              </a:rPr>
              <a:t>You can use semantic constraints to cut off parses that make no sense</a:t>
            </a:r>
            <a:r>
              <a:rPr lang="en-US" sz="1000" smtClean="0"/>
              <a:t> From BERP</a:t>
            </a:r>
          </a:p>
          <a:p>
            <a:pPr eaLnBrk="1" hangingPunct="1"/>
            <a:r>
              <a:rPr lang="en-US" sz="1000" smtClean="0"/>
              <a:t>From new edition</a:t>
            </a:r>
          </a:p>
          <a:p>
            <a:pPr eaLnBrk="1" hangingPunct="1"/>
            <a:r>
              <a:rPr lang="en-US" sz="1000" smtClean="0"/>
              <a:t>Ch. 19 describes in some detail the various ways that this notion of ill-formedness can be realized</a:t>
            </a:r>
          </a:p>
          <a:p>
            <a:pPr eaLnBrk="1" hangingPunct="1"/>
            <a:endParaRPr lang="en-US" sz="1000" smtClean="0"/>
          </a:p>
          <a:p>
            <a:pPr eaLnBrk="1" hangingPunct="1"/>
            <a:r>
              <a:rPr lang="en-US" sz="1000" smtClean="0"/>
              <a:t>Form old edition</a:t>
            </a:r>
          </a:p>
          <a:p>
            <a:pPr lvl="1" eaLnBrk="1" hangingPunct="1"/>
            <a:r>
              <a:rPr lang="en-US" sz="1000" smtClean="0"/>
              <a:t>I want to eat someplace near campus</a:t>
            </a:r>
            <a:endParaRPr lang="en-US" sz="1000" u="sng" smtClean="0">
              <a:solidFill>
                <a:srgbClr val="0000FF"/>
              </a:solidFill>
            </a:endParaRPr>
          </a:p>
          <a:p>
            <a:pPr eaLnBrk="1" hangingPunct="1">
              <a:spcBef>
                <a:spcPts val="500"/>
              </a:spcBef>
              <a:spcAft>
                <a:spcPts val="500"/>
              </a:spcAft>
            </a:pPr>
            <a:r>
              <a:rPr lang="en-US" sz="1000" u="sng" smtClean="0">
                <a:solidFill>
                  <a:srgbClr val="0000FF"/>
                </a:solidFill>
                <a:hlinkClick r:id="rId3"/>
              </a:rPr>
              <a:t>The Berkeley Restaurant Project (</a:t>
            </a:r>
            <a:r>
              <a:rPr lang="en-US" sz="1000" b="1" u="sng" smtClean="0">
                <a:solidFill>
                  <a:srgbClr val="0000FF"/>
                </a:solidFill>
                <a:hlinkClick r:id="rId3"/>
              </a:rPr>
              <a:t>BeRP)</a:t>
            </a:r>
            <a:endParaRPr lang="en-US" sz="1000" smtClean="0"/>
          </a:p>
          <a:p>
            <a:pPr eaLnBrk="1" hangingPunct="1"/>
            <a:endParaRPr lang="en-US" sz="1000" smtClean="0"/>
          </a:p>
          <a:p>
            <a:pPr eaLnBrk="1" hangingPunct="1"/>
            <a:r>
              <a:rPr lang="en-US" sz="1000" smtClean="0"/>
              <a:t>Situation in where the semantic of an argument (the filler of a thematic role) is inconsistent with </a:t>
            </a:r>
          </a:p>
          <a:p>
            <a:pPr eaLnBrk="1" hangingPunct="1"/>
            <a:r>
              <a:rPr lang="en-US" sz="1000" smtClean="0"/>
              <a:t>A constraint imposed by on the argument by the predicate (in the example you can only eat edible thing)</a:t>
            </a:r>
          </a:p>
          <a:p>
            <a:pPr eaLnBrk="1" hangingPunct="1"/>
            <a:r>
              <a:rPr lang="en-US" sz="1000" smtClean="0"/>
              <a:t>So the transitive VP should fail.  ?? How does it correspond to a different parse</a:t>
            </a:r>
          </a:p>
          <a:p>
            <a:pPr eaLnBrk="1" hangingPunct="1"/>
            <a:endParaRPr lang="en-US" sz="1000" smtClean="0"/>
          </a:p>
          <a:p>
            <a:pPr eaLnBrk="1" hangingPunct="1"/>
            <a:r>
              <a:rPr lang="en-US" sz="1000" smtClean="0"/>
              <a:t>I want to eat sushi near campus</a:t>
            </a:r>
          </a:p>
          <a:p>
            <a:pPr eaLnBrk="1" hangingPunct="1"/>
            <a:r>
              <a:rPr lang="en-US" sz="1000" smtClean="0"/>
              <a:t> </a:t>
            </a:r>
          </a:p>
          <a:p>
            <a:pPr eaLnBrk="1" hangingPunct="1"/>
            <a:r>
              <a:rPr lang="en-US" sz="1000" smtClean="0"/>
              <a:t>?I need to eat my lunch in five minutes?</a:t>
            </a:r>
          </a:p>
          <a:p>
            <a:pPr eaLnBrk="1" hangingPunct="1"/>
            <a:r>
              <a:rPr lang="en-US" sz="1000" smtClean="0"/>
              <a:t>?I need to eat my lunch in the refrigerator?</a:t>
            </a:r>
          </a:p>
          <a:p>
            <a:pPr eaLnBrk="1" hangingPunct="1"/>
            <a:endParaRPr lang="en-US" sz="10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09BA44A0-27FF-4D5A-9A38-7C291F111F1F}" type="slidenum">
              <a:rPr lang="en-US" smtClean="0"/>
              <a:pPr/>
              <a:t>43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CA" smtClean="0"/>
              <a:t>If the system has the ability to choose the shared sense…</a:t>
            </a:r>
          </a:p>
          <a:p>
            <a:pPr eaLnBrk="1" hangingPunct="1"/>
            <a:endParaRPr lang="en-CA" smtClean="0"/>
          </a:p>
          <a:p>
            <a:pPr eaLnBrk="1" hangingPunct="1"/>
            <a:r>
              <a:rPr lang="en-US" b="1" smtClean="0"/>
              <a:t>fare</a:t>
            </a:r>
            <a:r>
              <a:rPr lang="en-US" smtClean="0"/>
              <a:t/>
            </a:r>
            <a:br>
              <a:rPr lang="en-US" smtClean="0"/>
            </a:br>
            <a:r>
              <a:rPr lang="en-US" smtClean="0"/>
              <a:t>Function: </a:t>
            </a:r>
            <a:r>
              <a:rPr lang="en-US" i="1" smtClean="0"/>
              <a:t>noun</a:t>
            </a:r>
            <a:r>
              <a:rPr lang="en-US" smtClean="0"/>
              <a:t/>
            </a:r>
            <a:br>
              <a:rPr lang="en-US" smtClean="0"/>
            </a:br>
            <a:r>
              <a:rPr lang="en-US" b="1" smtClean="0"/>
              <a:t>1 a</a:t>
            </a:r>
            <a:r>
              <a:rPr lang="en-US" smtClean="0"/>
              <a:t> </a:t>
            </a:r>
            <a:r>
              <a:rPr lang="en-US" b="1" smtClean="0"/>
              <a:t>:</a:t>
            </a:r>
            <a:r>
              <a:rPr lang="en-US" smtClean="0"/>
              <a:t> range of food </a:t>
            </a:r>
            <a:r>
              <a:rPr lang="en-US" b="1" smtClean="0"/>
              <a:t>: </a:t>
            </a:r>
            <a:r>
              <a:rPr lang="en-US" b="1" smtClean="0">
                <a:hlinkClick r:id="rId3"/>
              </a:rPr>
              <a:t>DIET</a:t>
            </a:r>
            <a:r>
              <a:rPr lang="en-US" smtClean="0"/>
              <a:t> </a:t>
            </a:r>
            <a:r>
              <a:rPr lang="en-US" b="1" smtClean="0"/>
              <a:t>b</a:t>
            </a:r>
            <a:r>
              <a:rPr lang="en-US" smtClean="0"/>
              <a:t> </a:t>
            </a:r>
            <a:r>
              <a:rPr lang="en-US" b="1" smtClean="0"/>
              <a:t>:</a:t>
            </a:r>
            <a:r>
              <a:rPr lang="en-US" smtClean="0"/>
              <a:t> material provided for use, consumption, or enjoyment</a:t>
            </a:r>
            <a:br>
              <a:rPr lang="en-US" smtClean="0"/>
            </a:br>
            <a:r>
              <a:rPr lang="en-US" b="1" smtClean="0"/>
              <a:t>2 a</a:t>
            </a:r>
            <a:r>
              <a:rPr lang="en-US" smtClean="0"/>
              <a:t> </a:t>
            </a:r>
            <a:r>
              <a:rPr lang="en-US" b="1" smtClean="0"/>
              <a:t>:</a:t>
            </a:r>
            <a:r>
              <a:rPr lang="en-US" smtClean="0"/>
              <a:t> the price charged to transport a person </a:t>
            </a:r>
            <a:r>
              <a:rPr lang="en-US" b="1" smtClean="0"/>
              <a:t>b</a:t>
            </a:r>
            <a:r>
              <a:rPr lang="en-US" smtClean="0"/>
              <a:t> </a:t>
            </a:r>
            <a:r>
              <a:rPr lang="en-US" b="1" smtClean="0"/>
              <a:t>:</a:t>
            </a:r>
            <a:r>
              <a:rPr lang="en-US" smtClean="0"/>
              <a:t> a paying passenger on a public conveyance </a:t>
            </a:r>
          </a:p>
          <a:p>
            <a:pPr eaLnBrk="1" hangingPunct="1"/>
            <a:endParaRPr lang="en-US" smtClean="0"/>
          </a:p>
          <a:p>
            <a:pPr eaLnBrk="1" hangingPunct="1"/>
            <a:r>
              <a:rPr lang="en-US" b="1" smtClean="0"/>
              <a:t>Dish</a:t>
            </a:r>
          </a:p>
          <a:p>
            <a:pPr eaLnBrk="1" hangingPunct="1"/>
            <a:r>
              <a:rPr lang="en-US" b="1" smtClean="0"/>
              <a:t>1 a</a:t>
            </a:r>
            <a:r>
              <a:rPr lang="en-US" smtClean="0"/>
              <a:t> </a:t>
            </a:r>
            <a:r>
              <a:rPr lang="en-US" b="1" smtClean="0"/>
              <a:t>:</a:t>
            </a:r>
            <a:r>
              <a:rPr lang="en-US" smtClean="0"/>
              <a:t> a more or less concave vessel from which food is served </a:t>
            </a:r>
            <a:r>
              <a:rPr lang="en-US" b="1" smtClean="0"/>
              <a:t>b</a:t>
            </a:r>
            <a:r>
              <a:rPr lang="en-US" smtClean="0"/>
              <a:t> </a:t>
            </a:r>
            <a:r>
              <a:rPr lang="en-US" b="1" smtClean="0"/>
              <a:t>:</a:t>
            </a:r>
            <a:r>
              <a:rPr lang="en-US" smtClean="0"/>
              <a:t> the contents of a dish &lt;a </a:t>
            </a:r>
            <a:r>
              <a:rPr lang="en-US" i="1" smtClean="0"/>
              <a:t>dish</a:t>
            </a:r>
            <a:r>
              <a:rPr lang="en-US" smtClean="0"/>
              <a:t> of strawberries&gt;</a:t>
            </a:r>
            <a:br>
              <a:rPr lang="en-US" smtClean="0"/>
            </a:br>
            <a:r>
              <a:rPr lang="en-US" b="1" smtClean="0"/>
              <a:t>2 a</a:t>
            </a:r>
            <a:r>
              <a:rPr lang="en-US" smtClean="0"/>
              <a:t> </a:t>
            </a:r>
            <a:r>
              <a:rPr lang="en-US" b="1" smtClean="0"/>
              <a:t>:</a:t>
            </a:r>
            <a:r>
              <a:rPr lang="en-US" smtClean="0"/>
              <a:t> food prepared in a particular way </a:t>
            </a:r>
            <a:r>
              <a:rPr lang="en-US" b="1" smtClean="0"/>
              <a:t>b</a:t>
            </a:r>
            <a:r>
              <a:rPr lang="en-US" smtClean="0"/>
              <a:t> </a:t>
            </a:r>
            <a:r>
              <a:rPr lang="en-US" b="1" smtClean="0"/>
              <a:t>:</a:t>
            </a:r>
            <a:r>
              <a:rPr lang="en-US" smtClean="0"/>
              <a:t> something one particularly enjoys </a:t>
            </a:r>
            <a:r>
              <a:rPr lang="en-US" b="1" smtClean="0"/>
              <a:t>: </a:t>
            </a:r>
            <a:r>
              <a:rPr lang="en-US" b="1" smtClean="0">
                <a:hlinkClick r:id="rId4"/>
              </a:rPr>
              <a:t>CUP OF TEA</a:t>
            </a:r>
            <a:r>
              <a:rPr lang="en-US" smtClean="0"/>
              <a:t/>
            </a:r>
            <a:br>
              <a:rPr lang="en-US" smtClean="0"/>
            </a:br>
            <a:r>
              <a:rPr lang="en-US" b="1" smtClean="0"/>
              <a:t>3 a </a:t>
            </a:r>
            <a:r>
              <a:rPr lang="en-US" smtClean="0"/>
              <a:t>(1) </a:t>
            </a:r>
            <a:r>
              <a:rPr lang="en-US" b="1" smtClean="0"/>
              <a:t>:</a:t>
            </a:r>
            <a:r>
              <a:rPr lang="en-US" smtClean="0"/>
              <a:t> any of various shallow concave vessels; </a:t>
            </a:r>
            <a:r>
              <a:rPr lang="en-US" i="1" smtClean="0"/>
              <a:t>broadly</a:t>
            </a:r>
            <a:r>
              <a:rPr lang="en-US" smtClean="0"/>
              <a:t> </a:t>
            </a:r>
            <a:r>
              <a:rPr lang="en-US" b="1" smtClean="0"/>
              <a:t>:</a:t>
            </a:r>
            <a:r>
              <a:rPr lang="en-US" smtClean="0"/>
              <a:t> anything shallowly concave (2) </a:t>
            </a:r>
            <a:r>
              <a:rPr lang="en-US" b="1" smtClean="0"/>
              <a:t>:</a:t>
            </a:r>
            <a:r>
              <a:rPr lang="en-US" smtClean="0"/>
              <a:t> a directional receiver having a concave usually parabolic reflector; </a:t>
            </a:r>
            <a:r>
              <a:rPr lang="en-US" i="1" smtClean="0"/>
              <a:t>especially</a:t>
            </a:r>
            <a:r>
              <a:rPr lang="en-US" smtClean="0"/>
              <a:t> </a:t>
            </a:r>
            <a:r>
              <a:rPr lang="en-US" b="1" smtClean="0"/>
              <a:t>:</a:t>
            </a:r>
            <a:r>
              <a:rPr lang="en-US" smtClean="0"/>
              <a:t> one used as a microwave antenna </a:t>
            </a:r>
            <a:r>
              <a:rPr lang="en-US" b="1" smtClean="0"/>
              <a:t>b</a:t>
            </a:r>
            <a:r>
              <a:rPr lang="en-US" smtClean="0"/>
              <a:t> </a:t>
            </a:r>
            <a:r>
              <a:rPr lang="en-US" b="1" smtClean="0"/>
              <a:t>:</a:t>
            </a:r>
            <a:r>
              <a:rPr lang="en-US" smtClean="0"/>
              <a:t> the state of being concave or the degree of concavity</a:t>
            </a:r>
            <a:br>
              <a:rPr lang="en-US" smtClean="0"/>
            </a:br>
            <a:r>
              <a:rPr lang="en-US" b="1" smtClean="0"/>
              <a:t>4 a</a:t>
            </a:r>
            <a:r>
              <a:rPr lang="en-US" smtClean="0"/>
              <a:t> </a:t>
            </a:r>
            <a:r>
              <a:rPr lang="en-US" b="1" smtClean="0"/>
              <a:t>:</a:t>
            </a:r>
            <a:r>
              <a:rPr lang="en-US" smtClean="0"/>
              <a:t> something that is favored &lt;entertainment that is just his </a:t>
            </a:r>
            <a:r>
              <a:rPr lang="en-US" i="1" smtClean="0"/>
              <a:t>dish</a:t>
            </a:r>
            <a:r>
              <a:rPr lang="en-US" smtClean="0"/>
              <a:t>&gt; </a:t>
            </a:r>
            <a:r>
              <a:rPr lang="en-US" b="1" smtClean="0"/>
              <a:t>b</a:t>
            </a:r>
            <a:r>
              <a:rPr lang="en-US" smtClean="0"/>
              <a:t> </a:t>
            </a:r>
            <a:r>
              <a:rPr lang="en-US" b="1" smtClean="0"/>
              <a:t>:</a:t>
            </a:r>
            <a:r>
              <a:rPr lang="en-US" smtClean="0"/>
              <a:t> an attractive or sexy person </a:t>
            </a:r>
          </a:p>
          <a:p>
            <a:pPr eaLnBrk="1" hangingPunct="1"/>
            <a:endParaRPr lang="en-US" smtClean="0"/>
          </a:p>
          <a:p>
            <a:pPr eaLnBrk="1" hangingPunct="1"/>
            <a:r>
              <a:rPr lang="en-US" smtClean="0"/>
              <a:t>Main Entry: </a:t>
            </a:r>
            <a:r>
              <a:rPr lang="en-US" b="1" smtClean="0"/>
              <a:t>food</a:t>
            </a:r>
            <a:r>
              <a:rPr lang="en-US" smtClean="0"/>
              <a:t>  n</a:t>
            </a:r>
          </a:p>
          <a:p>
            <a:pPr eaLnBrk="1" hangingPunct="1"/>
            <a:r>
              <a:rPr lang="en-US" b="1" smtClean="0"/>
              <a:t>1 a</a:t>
            </a:r>
            <a:r>
              <a:rPr lang="en-US" smtClean="0"/>
              <a:t> </a:t>
            </a:r>
            <a:r>
              <a:rPr lang="en-US" b="1" smtClean="0"/>
              <a:t>:</a:t>
            </a:r>
            <a:r>
              <a:rPr lang="en-US" smtClean="0"/>
              <a:t> material consisting essentially of protein, carbohydrate, and fat used in the body of an organism …; </a:t>
            </a:r>
            <a:r>
              <a:rPr lang="en-US" i="1" smtClean="0"/>
              <a:t>also</a:t>
            </a:r>
            <a:r>
              <a:rPr lang="en-US" smtClean="0"/>
              <a:t> </a:t>
            </a:r>
            <a:r>
              <a:rPr lang="en-US" b="1" smtClean="0"/>
              <a:t>:</a:t>
            </a:r>
            <a:r>
              <a:rPr lang="en-US" smtClean="0"/>
              <a:t> </a:t>
            </a:r>
          </a:p>
          <a:p>
            <a:pPr eaLnBrk="1" hangingPunct="1"/>
            <a:r>
              <a:rPr lang="en-US" smtClean="0"/>
              <a:t>such food together with supplementary substances (as minerals, vitamins, and condiments) </a:t>
            </a:r>
            <a:r>
              <a:rPr lang="en-US" b="1" smtClean="0"/>
              <a:t>b</a:t>
            </a:r>
            <a:r>
              <a:rPr lang="en-US" smtClean="0"/>
              <a:t> </a:t>
            </a:r>
            <a:r>
              <a:rPr lang="en-US" b="1" smtClean="0"/>
              <a:t>:</a:t>
            </a:r>
            <a:r>
              <a:rPr lang="en-US" smtClean="0"/>
              <a:t> inorganic substances absorbed by plants in gaseous form or in water solution</a:t>
            </a:r>
            <a:br>
              <a:rPr lang="en-US" smtClean="0"/>
            </a:br>
            <a:r>
              <a:rPr lang="en-US" b="1" smtClean="0"/>
              <a:t>2</a:t>
            </a:r>
            <a:r>
              <a:rPr lang="en-US" smtClean="0"/>
              <a:t> </a:t>
            </a:r>
            <a:r>
              <a:rPr lang="en-US" b="1" smtClean="0"/>
              <a:t>:</a:t>
            </a:r>
            <a:r>
              <a:rPr lang="en-US" smtClean="0"/>
              <a:t> nutriment in solid form</a:t>
            </a:r>
            <a:br>
              <a:rPr lang="en-US" smtClean="0"/>
            </a:br>
            <a:r>
              <a:rPr lang="en-US" b="1" smtClean="0"/>
              <a:t>3</a:t>
            </a:r>
            <a:r>
              <a:rPr lang="en-US" smtClean="0"/>
              <a:t> </a:t>
            </a:r>
            <a:r>
              <a:rPr lang="en-US" b="1" smtClean="0"/>
              <a:t>:</a:t>
            </a:r>
            <a:r>
              <a:rPr lang="en-US" smtClean="0"/>
              <a:t> something that nourishes, sustains, or supplies &lt;</a:t>
            </a:r>
            <a:r>
              <a:rPr lang="en-US" i="1" smtClean="0"/>
              <a:t>food</a:t>
            </a:r>
            <a:r>
              <a:rPr lang="en-US" smtClean="0"/>
              <a:t> for thought&gt;</a:t>
            </a:r>
            <a:endParaRPr lang="en-CA" smtClean="0"/>
          </a:p>
          <a:p>
            <a:pPr eaLnBrk="1" hangingPunct="1"/>
            <a:endParaRPr lang="en-CA" smtClean="0"/>
          </a:p>
          <a:p>
            <a:pPr eaLnBrk="1" hangingPunct="1"/>
            <a:r>
              <a:rPr lang="en-CA" smtClean="0"/>
              <a:t>Some syntactic structure have meaning which are systematically related</a:t>
            </a:r>
          </a:p>
          <a:p>
            <a:pPr eaLnBrk="1" hangingPunct="1"/>
            <a:r>
              <a:rPr lang="en-CA" smtClean="0"/>
              <a:t>Subject Object</a:t>
            </a:r>
          </a:p>
          <a:p>
            <a:pPr eaLnBrk="1" hangingPunct="1"/>
            <a:r>
              <a:rPr lang="en-CA" smtClean="0"/>
              <a:t>Agent theme (active)</a:t>
            </a:r>
          </a:p>
          <a:p>
            <a:pPr eaLnBrk="1" hangingPunct="1"/>
            <a:r>
              <a:rPr lang="en-CA" smtClean="0"/>
              <a:t>Theme agent (passive)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4A61EB46-02E0-446F-93F6-46152A9CB90C}" type="slidenum">
              <a:rPr lang="en-US" smtClean="0"/>
              <a:pPr/>
              <a:t>44</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smtClean="0"/>
              <a:t>Predicates</a:t>
            </a:r>
          </a:p>
          <a:p>
            <a:pPr lvl="1" eaLnBrk="1" hangingPunct="1"/>
            <a:r>
              <a:rPr lang="en-US" smtClean="0"/>
              <a:t>Primarily </a:t>
            </a:r>
            <a:r>
              <a:rPr lang="en-US" smtClean="0">
                <a:solidFill>
                  <a:srgbClr val="008000"/>
                </a:solidFill>
              </a:rPr>
              <a:t>Verbs</a:t>
            </a:r>
            <a:r>
              <a:rPr lang="en-US" smtClean="0"/>
              <a:t>, </a:t>
            </a:r>
            <a:r>
              <a:rPr lang="en-US" smtClean="0">
                <a:solidFill>
                  <a:srgbClr val="008000"/>
                </a:solidFill>
              </a:rPr>
              <a:t>VPs</a:t>
            </a:r>
            <a:r>
              <a:rPr lang="en-US" smtClean="0"/>
              <a:t>, </a:t>
            </a:r>
            <a:r>
              <a:rPr lang="en-US" smtClean="0">
                <a:solidFill>
                  <a:srgbClr val="008000"/>
                </a:solidFill>
              </a:rPr>
              <a:t>PPs</a:t>
            </a:r>
            <a:r>
              <a:rPr lang="en-US" smtClean="0"/>
              <a:t>, </a:t>
            </a:r>
            <a:r>
              <a:rPr lang="en-US" smtClean="0">
                <a:solidFill>
                  <a:srgbClr val="008000"/>
                </a:solidFill>
              </a:rPr>
              <a:t>Sentences</a:t>
            </a:r>
          </a:p>
          <a:p>
            <a:pPr lvl="1" eaLnBrk="1" hangingPunct="1"/>
            <a:r>
              <a:rPr lang="en-US" smtClean="0"/>
              <a:t>Sometimes </a:t>
            </a:r>
            <a:r>
              <a:rPr lang="en-US" smtClean="0">
                <a:solidFill>
                  <a:srgbClr val="008000"/>
                </a:solidFill>
              </a:rPr>
              <a:t>Nouns</a:t>
            </a:r>
            <a:r>
              <a:rPr lang="en-US" smtClean="0"/>
              <a:t> and </a:t>
            </a:r>
            <a:r>
              <a:rPr lang="en-US" smtClean="0">
                <a:solidFill>
                  <a:srgbClr val="008000"/>
                </a:solidFill>
              </a:rPr>
              <a:t>NPs</a:t>
            </a:r>
          </a:p>
          <a:p>
            <a:pPr eaLnBrk="1" hangingPunct="1"/>
            <a:r>
              <a:rPr lang="en-US" smtClean="0"/>
              <a:t>Arguments</a:t>
            </a:r>
          </a:p>
          <a:p>
            <a:pPr lvl="1" eaLnBrk="1" hangingPunct="1"/>
            <a:r>
              <a:rPr lang="en-US" smtClean="0"/>
              <a:t>Primarily Nouns, Nominals, NPs</a:t>
            </a:r>
          </a:p>
          <a:p>
            <a:pPr lvl="1" eaLnBrk="1" hangingPunct="1"/>
            <a:r>
              <a:rPr lang="en-US" smtClean="0"/>
              <a:t>But also everything else; as we’ll see it depends on the context</a:t>
            </a:r>
          </a:p>
          <a:p>
            <a:pPr lvl="1" eaLnBrk="1" hangingPunct="1"/>
            <a:endParaRPr lang="en-US" smtClean="0"/>
          </a:p>
          <a:p>
            <a:pPr lvl="1" eaLnBrk="1" hangingPunct="1"/>
            <a:r>
              <a:rPr lang="en-US" smtClean="0"/>
              <a:t>SELECTIONAL RESTRICTIONS</a:t>
            </a:r>
          </a:p>
          <a:p>
            <a:pPr lvl="1" eaLnBrk="1" hangingPunct="1"/>
            <a:r>
              <a:rPr lang="en-US" smtClean="0"/>
              <a:t>Useful in WSD</a:t>
            </a:r>
          </a:p>
          <a:p>
            <a:pPr lvl="1" eaLnBrk="1" hangingPunct="1"/>
            <a:r>
              <a:rPr lang="en-US" smtClean="0"/>
              <a:t>Can be implemented using Wordnet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B537642-C86D-420D-900E-7DD62BD89605}"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lIns="93024" rIns="93024"/>
          <a:lstStyle/>
          <a:p>
            <a:pPr eaLnBrk="1" hangingPunct="1"/>
            <a:r>
              <a:rPr lang="en-US" smtClean="0"/>
              <a:t>How the meaning of a phrase is related to the meaning of its parts</a:t>
            </a:r>
          </a:p>
          <a:p>
            <a:pPr eaLnBrk="1" hangingPunct="1"/>
            <a:r>
              <a:rPr lang="en-US" smtClean="0"/>
              <a:t>The meaning of linguistic utterances can be captured in formal stuctures</a:t>
            </a:r>
          </a:p>
          <a:p>
            <a:pPr eaLnBrk="1" hangingPunct="1"/>
            <a:r>
              <a:rPr lang="en-US" smtClean="0"/>
              <a:t>What sorts of meaning structures and meaning relations obtain in natural language</a:t>
            </a:r>
          </a:p>
          <a:p>
            <a:pPr eaLnBrk="1" hangingPunct="1"/>
            <a:r>
              <a:rPr lang="en-US" smtClean="0"/>
              <a:t>Semantic relations among words</a:t>
            </a:r>
          </a:p>
          <a:p>
            <a:pPr eaLnBrk="1" hangingPunct="1"/>
            <a:r>
              <a:rPr lang="en-US" smtClean="0"/>
              <a:t>Link linguistic inputs to a non-linguistic representation of the world</a:t>
            </a:r>
          </a:p>
          <a:p>
            <a:pPr eaLnBrk="1" hangingPunct="1"/>
            <a:r>
              <a:rPr lang="en-US" smtClean="0"/>
              <a:t>First-Order Logics</a:t>
            </a:r>
          </a:p>
          <a:p>
            <a:pPr eaLnBrk="1" hangingPunct="1"/>
            <a:r>
              <a:rPr lang="en-US" smtClean="0"/>
              <a:t>Symbol structures that corresponds to objects and relations among objects in some world being represented</a:t>
            </a:r>
          </a:p>
          <a:p>
            <a:pPr eaLnBrk="1" hangingPunct="1"/>
            <a:r>
              <a:rPr lang="en-US" smtClean="0"/>
              <a:t>…Representation for a particular state of affairs in some world</a:t>
            </a:r>
          </a:p>
          <a:p>
            <a:pPr eaLnBrk="1" hangingPunct="1"/>
            <a:endParaRPr lang="en-US" smtClean="0"/>
          </a:p>
          <a:p>
            <a:pPr eaLnBrk="1" hangingPunct="1"/>
            <a:r>
              <a:rPr lang="en-US" smtClean="0"/>
              <a:t>It is important to note that these representations can be viewed from at least</a:t>
            </a:r>
          </a:p>
          <a:p>
            <a:pPr eaLnBrk="1" hangingPunct="1"/>
            <a:r>
              <a:rPr lang="en-US" smtClean="0"/>
              <a:t>two distinct perspectives in all four of these approaches: as representations of the</a:t>
            </a:r>
          </a:p>
          <a:p>
            <a:pPr eaLnBrk="1" hangingPunct="1"/>
            <a:r>
              <a:rPr lang="en-US" smtClean="0"/>
              <a:t>meaning of the particular linguistic input </a:t>
            </a:r>
            <a:r>
              <a:rPr lang="en-US" i="1" smtClean="0"/>
              <a:t>I have a car</a:t>
            </a:r>
            <a:r>
              <a:rPr lang="en-US" smtClean="0"/>
              <a:t>, and as representations of</a:t>
            </a:r>
          </a:p>
          <a:p>
            <a:pPr eaLnBrk="1" hangingPunct="1"/>
            <a:r>
              <a:rPr lang="en-US" smtClean="0"/>
              <a:t>the state of affairs in some world. It is this dual perspective that allows these representations</a:t>
            </a:r>
          </a:p>
          <a:p>
            <a:pPr eaLnBrk="1" hangingPunct="1"/>
            <a:r>
              <a:rPr lang="en-US" smtClean="0"/>
              <a:t>to be used to link linguistic inputs to the world and to our knowledge</a:t>
            </a:r>
          </a:p>
          <a:p>
            <a:pPr eaLnBrk="1" hangingPunct="1"/>
            <a:r>
              <a:rPr lang="en-US" smtClean="0"/>
              <a:t>of it.</a:t>
            </a:r>
          </a:p>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7C42BF2-DA21-4319-8DB0-CB809551B64A}" type="slidenum">
              <a:rPr lang="en-US" smtClean="0"/>
              <a:pPr/>
              <a:t>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lIns="93024" rIns="93024"/>
          <a:lstStyle/>
          <a:p>
            <a:pPr eaLnBrk="1" hangingPunct="1"/>
            <a:r>
              <a:rPr lang="en-US" smtClean="0"/>
              <a:t>If one is true the other must be true (there is no context (defines by a set of conditions) in which one is </a:t>
            </a:r>
          </a:p>
          <a:p>
            <a:pPr eaLnBrk="1" hangingPunct="1"/>
            <a:r>
              <a:rPr lang="en-US" smtClean="0"/>
              <a:t>true and the other is false)</a:t>
            </a:r>
          </a:p>
          <a:p>
            <a:pPr eaLnBrk="1" hangingPunct="1"/>
            <a:r>
              <a:rPr lang="en-US" smtClean="0"/>
              <a:t>Some linguists feel that languages do not permit two or more structures to have exactly identical meanings….</a:t>
            </a:r>
          </a:p>
          <a:p>
            <a:pPr eaLnBrk="1" hangingPunct="1"/>
            <a:r>
              <a:rPr lang="en-US" smtClean="0"/>
              <a:t>One sentence is placing emphasis on what happened to the thief the other on what the police did.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BCDCBDC-686F-4CCD-B8BA-1D067330D036}" type="slidenum">
              <a:rPr lang="en-US" smtClean="0"/>
              <a:pPr/>
              <a:t>7</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318B5CB-351E-49ED-8DC5-1FEE378C17F5}" type="slidenum">
              <a:rPr lang="en-US" smtClean="0"/>
              <a:pPr/>
              <a:t>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lIns="93024" rIns="93024"/>
          <a:lstStyle/>
          <a:p>
            <a:pPr eaLnBrk="1" hangingPunct="1"/>
            <a:r>
              <a:rPr lang="en-US" smtClean="0"/>
              <a:t>Of the indefinitely large set of concepts expressible in human language, a relatively small set enjoys a special status</a:t>
            </a:r>
          </a:p>
          <a:p>
            <a:pPr eaLnBrk="1" hangingPunct="1"/>
            <a:r>
              <a:rPr lang="en-US" smtClean="0"/>
              <a:t>concepts that are lexicalized as affixes and nonlexical (functional / closed-class) categories in most of the world’s languages</a:t>
            </a:r>
          </a:p>
          <a:p>
            <a:pPr eaLnBrk="1" hangingPunct="1"/>
            <a:r>
              <a:rPr lang="en-US" smtClean="0"/>
              <a:t>Two kinds of category</a:t>
            </a:r>
          </a:p>
          <a:p>
            <a:pPr lvl="1" eaLnBrk="1" hangingPunct="1"/>
            <a:r>
              <a:rPr lang="en-US" smtClean="0">
                <a:solidFill>
                  <a:schemeClr val="accent2"/>
                </a:solidFill>
              </a:rPr>
              <a:t>Closed class (generally are function words)</a:t>
            </a:r>
          </a:p>
          <a:p>
            <a:pPr lvl="2" eaLnBrk="1" hangingPunct="1"/>
            <a:r>
              <a:rPr lang="en-US" smtClean="0"/>
              <a:t>Prepositions, articles, conjunctions, pronouns, determiners, aux, numerals</a:t>
            </a:r>
          </a:p>
          <a:p>
            <a:pPr lvl="1" eaLnBrk="1" hangingPunct="1"/>
            <a:r>
              <a:rPr lang="en-US" smtClean="0">
                <a:solidFill>
                  <a:schemeClr val="accent2"/>
                </a:solidFill>
              </a:rPr>
              <a:t>Open class</a:t>
            </a:r>
          </a:p>
          <a:p>
            <a:pPr lvl="2" eaLnBrk="1" hangingPunct="1"/>
            <a:r>
              <a:rPr lang="en-US" smtClean="0"/>
              <a:t>Nouns (proper/common; mass/count), verbs, adjectives, adverbs</a:t>
            </a:r>
          </a:p>
          <a:p>
            <a:pPr eaLnBrk="1" hangingPunct="1"/>
            <a:endParaRPr lang="en-US" smtClean="0"/>
          </a:p>
          <a:p>
            <a:pPr eaLnBrk="1" hangingPunct="1"/>
            <a:endParaRPr lang="en-US" smtClean="0"/>
          </a:p>
          <a:p>
            <a:pPr eaLnBrk="1" hangingPunct="1"/>
            <a:r>
              <a:rPr lang="en-US" smtClean="0"/>
              <a:t>If you run across an unknown word….??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8D728C4-11B9-4ADC-BBFA-6E33E94C2825}" type="slidenum">
              <a:rPr lang="en-US" smtClean="0"/>
              <a:pPr/>
              <a:t>9</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All human languages</a:t>
            </a:r>
          </a:p>
          <a:p>
            <a:pPr eaLnBrk="1" hangingPunct="1"/>
            <a:r>
              <a:rPr lang="en-US" smtClean="0"/>
              <a:t>a specific relation holds between the concepts expressed by the words or the phrases</a:t>
            </a:r>
          </a:p>
          <a:p>
            <a:pPr eaLnBrk="1" hangingPunct="1"/>
            <a:r>
              <a:rPr lang="en-US" smtClean="0"/>
              <a:t>Events, actions and relationships can be captured with representations that consist of predicates and arguments.</a:t>
            </a:r>
          </a:p>
          <a:p>
            <a:pPr eaLnBrk="1" hangingPunct="1"/>
            <a:r>
              <a:rPr lang="en-US" smtClean="0"/>
              <a:t>Languages display a division of labor where some words and constituents function as predicates and some as arguments.</a:t>
            </a:r>
          </a:p>
          <a:p>
            <a:pPr eaLnBrk="1" hangingPunct="1"/>
            <a:r>
              <a:rPr lang="en-US" smtClean="0"/>
              <a:t>One of the most important roles of the grammar is to help organize this pred-args structure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A665C41-56B8-45B7-9457-844CE9325611}" type="datetime1">
              <a:rPr lang="en-US" smtClean="0"/>
              <a:t>2/6/2013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B8D6C-76ED-451E-800F-74B5937C09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A5C4DE5-8F5D-4AAA-A1A7-C34A605F5076}" type="datetime1">
              <a:rPr lang="en-US" smtClean="0"/>
              <a:t>2/6/2013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B02261-18A3-427C-90D3-9E9D20FCFB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BAF69AC-EE28-49CD-8BFD-9F69ACB28CCC}" type="datetime1">
              <a:rPr lang="en-US" smtClean="0"/>
              <a:t>2/6/2013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CCAB39-CBD5-46B3-AEB7-77ED21BF243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96D47FA-81B9-4F25-BED2-66300E45F458}" type="datetime1">
              <a:rPr lang="en-US" smtClean="0"/>
              <a:t>2/6/2013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9F354D-6789-4187-BFC2-CEC1CBC79D2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C2E0EBCC-20F5-4DB1-BE2F-A6367D664222}" type="datetime1">
              <a:rPr lang="en-US" smtClean="0"/>
              <a:t>2/6/2013</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67199CC-DF07-461E-B660-163AC6250C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0CA2F99-E20F-434F-A945-B4F839FC369C}" type="datetime1">
              <a:rPr lang="en-US" smtClean="0"/>
              <a:t>2/6/2013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1CA072-3F49-4900-9264-D91C6C7C6F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C29FFC8-52B3-4B39-A6DB-694F3C166906}" type="datetime1">
              <a:rPr lang="en-US" smtClean="0"/>
              <a:t>2/6/2013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6DC2A3-7FD9-40E1-A69F-C40BA942A0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24E08E5-3995-4F4E-A708-60CDDCDBE232}" type="datetime1">
              <a:rPr lang="en-US" smtClean="0"/>
              <a:t>2/6/2013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839A5A-B48E-42C8-9FDE-D06ECEF980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0331810-BECB-4B7F-AA7A-3E6C32A4463D}" type="datetime1">
              <a:rPr lang="en-US" smtClean="0"/>
              <a:t>2/6/2013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91C0D2-B6CA-4A77-B723-1F53D03255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CA42CC9-B5E0-45EA-92EF-570719700BC2}" type="datetime1">
              <a:rPr lang="en-US" smtClean="0"/>
              <a:t>2/6/2013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E41AF2-BC72-4B4F-A567-E2BA3AB08A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91B3A03-B5DF-430F-8F90-043FC642E034}" type="datetime1">
              <a:rPr lang="en-US" smtClean="0"/>
              <a:t>2/6/2013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AE1E95F-0651-4BB0-8E42-892AD262E2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91BC7FA-D728-45DD-84DC-7CDE471CD965}" type="datetime1">
              <a:rPr lang="en-US" smtClean="0"/>
              <a:t>2/6/2013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D60F50-67CE-4A6E-92B3-429AD21C71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3BCC341-E9ED-4291-9800-20E8741F3008}" type="datetime1">
              <a:rPr lang="en-US" smtClean="0"/>
              <a:t>2/6/2013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CPSC503 Winter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C819F8-5787-48C4-8706-AE24500E6E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433962D1-B624-461A-A2B9-5AFA67C33ED1}" type="datetime1">
              <a:rPr lang="en-US" smtClean="0"/>
              <a:t>2/6/2013</a:t>
            </a:fld>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smtClean="0"/>
              <a:t>CPSC503 Winter 2012</a:t>
            </a: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E3EFEC3-139F-46B1-B8A4-D1E3E71A5A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Comic Sans MS" pitchFamily="66" charset="0"/>
        </a:defRPr>
      </a:lvl2pPr>
      <a:lvl3pPr algn="ctr" rtl="0" eaLnBrk="0" fontAlgn="base" hangingPunct="0">
        <a:spcBef>
          <a:spcPct val="0"/>
        </a:spcBef>
        <a:spcAft>
          <a:spcPct val="0"/>
        </a:spcAft>
        <a:defRPr sz="4000">
          <a:solidFill>
            <a:schemeClr val="accent2"/>
          </a:solidFill>
          <a:latin typeface="Comic Sans MS" pitchFamily="66" charset="0"/>
        </a:defRPr>
      </a:lvl3pPr>
      <a:lvl4pPr algn="ctr" rtl="0" eaLnBrk="0" fontAlgn="base" hangingPunct="0">
        <a:spcBef>
          <a:spcPct val="0"/>
        </a:spcBef>
        <a:spcAft>
          <a:spcPct val="0"/>
        </a:spcAft>
        <a:defRPr sz="4000">
          <a:solidFill>
            <a:schemeClr val="accent2"/>
          </a:solidFill>
          <a:latin typeface="Comic Sans MS" pitchFamily="66" charset="0"/>
        </a:defRPr>
      </a:lvl4pPr>
      <a:lvl5pPr algn="ctr" rtl="0" eaLnBrk="0" fontAlgn="base" hangingPunct="0">
        <a:spcBef>
          <a:spcPct val="0"/>
        </a:spcBef>
        <a:spcAft>
          <a:spcPct val="0"/>
        </a:spcAft>
        <a:defRPr sz="4000">
          <a:solidFill>
            <a:schemeClr val="accent2"/>
          </a:solidFill>
          <a:latin typeface="Comic Sans MS" pitchFamily="66" charset="0"/>
        </a:defRPr>
      </a:lvl5pPr>
      <a:lvl6pPr marL="457200" algn="ctr" rtl="0" fontAlgn="base">
        <a:spcBef>
          <a:spcPct val="0"/>
        </a:spcBef>
        <a:spcAft>
          <a:spcPct val="0"/>
        </a:spcAft>
        <a:defRPr sz="4000">
          <a:solidFill>
            <a:schemeClr val="accent2"/>
          </a:solidFill>
          <a:latin typeface="Comic Sans MS" pitchFamily="66" charset="0"/>
        </a:defRPr>
      </a:lvl6pPr>
      <a:lvl7pPr marL="914400" algn="ctr" rtl="0" fontAlgn="base">
        <a:spcBef>
          <a:spcPct val="0"/>
        </a:spcBef>
        <a:spcAft>
          <a:spcPct val="0"/>
        </a:spcAft>
        <a:defRPr sz="4000">
          <a:solidFill>
            <a:schemeClr val="accent2"/>
          </a:solidFill>
          <a:latin typeface="Comic Sans MS" pitchFamily="66" charset="0"/>
        </a:defRPr>
      </a:lvl7pPr>
      <a:lvl8pPr marL="1371600" algn="ctr" rtl="0" fontAlgn="base">
        <a:spcBef>
          <a:spcPct val="0"/>
        </a:spcBef>
        <a:spcAft>
          <a:spcPct val="0"/>
        </a:spcAft>
        <a:defRPr sz="4000">
          <a:solidFill>
            <a:schemeClr val="accent2"/>
          </a:solidFill>
          <a:latin typeface="Comic Sans MS" pitchFamily="66" charset="0"/>
        </a:defRPr>
      </a:lvl8pPr>
      <a:lvl9pPr marL="1828800" algn="ctr" rtl="0" fontAlgn="base">
        <a:spcBef>
          <a:spcPct val="0"/>
        </a:spcBef>
        <a:spcAft>
          <a:spcPct val="0"/>
        </a:spcAft>
        <a:defRPr sz="4000">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notesSlide" Target="../notesSlides/notesSlide27.xml"/><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oleObject" Target="../embeddings/oleObject4.bin"/><Relationship Id="rId15" Type="http://schemas.openxmlformats.org/officeDocument/2006/relationships/image" Target="../media/image14.emf"/><Relationship Id="rId10" Type="http://schemas.openxmlformats.org/officeDocument/2006/relationships/image" Target="../media/image9.emf"/><Relationship Id="rId4" Type="http://schemas.openxmlformats.org/officeDocument/2006/relationships/oleObject" Target="../embeddings/oleObject3.bin"/><Relationship Id="rId9" Type="http://schemas.openxmlformats.org/officeDocument/2006/relationships/image" Target="../media/image8.emf"/><Relationship Id="rId14" Type="http://schemas.openxmlformats.org/officeDocument/2006/relationships/image" Target="../media/image13.e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29.xml"/><Relationship Id="rId7"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xml"/><Relationship Id="rId1" Type="http://schemas.openxmlformats.org/officeDocument/2006/relationships/vmlDrawing" Target="../drawings/vmlDrawing17.v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vmlDrawing" Target="../drawings/vmlDrawing18.vml"/><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emf"/><Relationship Id="rId3" Type="http://schemas.openxmlformats.org/officeDocument/2006/relationships/notesSlide" Target="../notesSlides/notesSlide32.xml"/><Relationship Id="rId7" Type="http://schemas.openxmlformats.org/officeDocument/2006/relationships/image" Target="../media/image8.emf"/><Relationship Id="rId12"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emf"/><Relationship Id="rId10" Type="http://schemas.openxmlformats.org/officeDocument/2006/relationships/image" Target="../media/image11.emf"/><Relationship Id="rId4" Type="http://schemas.openxmlformats.org/officeDocument/2006/relationships/image" Target="../media/image5.emf"/><Relationship Id="rId9" Type="http://schemas.openxmlformats.org/officeDocument/2006/relationships/image" Target="../media/image10.emf"/><Relationship Id="rId14" Type="http://schemas.openxmlformats.org/officeDocument/2006/relationships/oleObject" Target="../embeddings/oleObject13.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3.xml"/><Relationship Id="rId1" Type="http://schemas.openxmlformats.org/officeDocument/2006/relationships/vmlDrawing" Target="../drawings/vmlDrawing21.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fld id="{E6DD4ACC-BB05-4568-AE9F-3A5276C9A7EB}" type="datetime1">
              <a:rPr lang="en-US" smtClean="0"/>
              <a:t>2/6/2013</a:t>
            </a:fld>
            <a:endParaRPr lang="en-US"/>
          </a:p>
        </p:txBody>
      </p:sp>
      <p:sp>
        <p:nvSpPr>
          <p:cNvPr id="1028" name="Footer Placeholder 4"/>
          <p:cNvSpPr>
            <a:spLocks noGrp="1"/>
          </p:cNvSpPr>
          <p:nvPr>
            <p:ph type="ftr" sz="quarter" idx="11"/>
          </p:nvPr>
        </p:nvSpPr>
        <p:spPr>
          <a:noFill/>
        </p:spPr>
        <p:txBody>
          <a:bodyPr/>
          <a:lstStyle/>
          <a:p>
            <a:r>
              <a:rPr lang="en-US" smtClean="0"/>
              <a:t>CPSC503 Winter 2012</a:t>
            </a:r>
            <a:endParaRPr lang="en-US"/>
          </a:p>
        </p:txBody>
      </p:sp>
      <p:sp>
        <p:nvSpPr>
          <p:cNvPr id="1029" name="Slide Number Placeholder 5"/>
          <p:cNvSpPr>
            <a:spLocks noGrp="1"/>
          </p:cNvSpPr>
          <p:nvPr>
            <p:ph type="sldNum" sz="quarter" idx="12"/>
          </p:nvPr>
        </p:nvSpPr>
        <p:spPr>
          <a:noFill/>
        </p:spPr>
        <p:txBody>
          <a:bodyPr/>
          <a:lstStyle/>
          <a:p>
            <a:fld id="{92197A74-87AA-40B7-B60F-992B80446A17}" type="slidenum">
              <a:rPr lang="en-US" smtClean="0"/>
              <a:pPr/>
              <a:t>1</a:t>
            </a:fld>
            <a:endParaRPr lang="en-US" smtClean="0"/>
          </a:p>
        </p:txBody>
      </p:sp>
      <p:sp>
        <p:nvSpPr>
          <p:cNvPr id="1030" name="Rectangle 2"/>
          <p:cNvSpPr>
            <a:spLocks noGrp="1" noChangeArrowheads="1"/>
          </p:cNvSpPr>
          <p:nvPr>
            <p:ph type="ctrTitle"/>
          </p:nvPr>
        </p:nvSpPr>
        <p:spPr>
          <a:xfrm>
            <a:off x="533400" y="1295400"/>
            <a:ext cx="7772400" cy="1143000"/>
          </a:xfrm>
        </p:spPr>
        <p:txBody>
          <a:bodyPr/>
          <a:lstStyle/>
          <a:p>
            <a:pPr eaLnBrk="1" hangingPunct="1"/>
            <a:r>
              <a:rPr lang="en-US" smtClean="0"/>
              <a:t>CPSC 503</a:t>
            </a:r>
            <a:br>
              <a:rPr lang="en-US" smtClean="0"/>
            </a:br>
            <a:r>
              <a:rPr lang="en-US" smtClean="0"/>
              <a:t>Computational Linguistics</a:t>
            </a:r>
          </a:p>
        </p:txBody>
      </p:sp>
      <p:sp>
        <p:nvSpPr>
          <p:cNvPr id="1031" name="Rectangle 3"/>
          <p:cNvSpPr>
            <a:spLocks noGrp="1" noChangeArrowheads="1"/>
          </p:cNvSpPr>
          <p:nvPr>
            <p:ph type="subTitle" idx="1"/>
          </p:nvPr>
        </p:nvSpPr>
        <p:spPr>
          <a:xfrm>
            <a:off x="1066800" y="3048000"/>
            <a:ext cx="6781800" cy="2057400"/>
          </a:xfrm>
        </p:spPr>
        <p:txBody>
          <a:bodyPr/>
          <a:lstStyle/>
          <a:p>
            <a:pPr eaLnBrk="1" hangingPunct="1"/>
            <a:endParaRPr lang="en-US" i="1" smtClean="0"/>
          </a:p>
          <a:p>
            <a:pPr eaLnBrk="1" hangingPunct="1"/>
            <a:r>
              <a:rPr lang="en-US" smtClean="0"/>
              <a:t>Lecture 11</a:t>
            </a:r>
          </a:p>
          <a:p>
            <a:pPr eaLnBrk="1" hangingPunct="1"/>
            <a:r>
              <a:rPr lang="en-US" smtClean="0"/>
              <a:t>Giuseppe Carenini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Date Placeholder 3"/>
          <p:cNvSpPr>
            <a:spLocks noGrp="1"/>
          </p:cNvSpPr>
          <p:nvPr>
            <p:ph type="dt" sz="quarter" idx="10"/>
          </p:nvPr>
        </p:nvSpPr>
        <p:spPr>
          <a:noFill/>
        </p:spPr>
        <p:txBody>
          <a:bodyPr/>
          <a:lstStyle/>
          <a:p>
            <a:fld id="{BD94F992-18FD-43CE-AE25-653D95255293}" type="datetime1">
              <a:rPr lang="en-US" smtClean="0"/>
              <a:t>2/6/2013</a:t>
            </a:fld>
            <a:endParaRPr lang="en-US"/>
          </a:p>
        </p:txBody>
      </p:sp>
      <p:sp>
        <p:nvSpPr>
          <p:cNvPr id="11274" name="Footer Placeholder 4"/>
          <p:cNvSpPr>
            <a:spLocks noGrp="1"/>
          </p:cNvSpPr>
          <p:nvPr>
            <p:ph type="ftr" sz="quarter" idx="11"/>
          </p:nvPr>
        </p:nvSpPr>
        <p:spPr>
          <a:noFill/>
        </p:spPr>
        <p:txBody>
          <a:bodyPr/>
          <a:lstStyle/>
          <a:p>
            <a:r>
              <a:rPr lang="en-US" smtClean="0"/>
              <a:t>CPSC503 Winter 2012</a:t>
            </a:r>
            <a:endParaRPr lang="en-US"/>
          </a:p>
        </p:txBody>
      </p:sp>
      <p:sp>
        <p:nvSpPr>
          <p:cNvPr id="11275" name="Slide Number Placeholder 5"/>
          <p:cNvSpPr>
            <a:spLocks noGrp="1"/>
          </p:cNvSpPr>
          <p:nvPr>
            <p:ph type="sldNum" sz="quarter" idx="12"/>
          </p:nvPr>
        </p:nvSpPr>
        <p:spPr>
          <a:noFill/>
        </p:spPr>
        <p:txBody>
          <a:bodyPr/>
          <a:lstStyle/>
          <a:p>
            <a:fld id="{B4D102BF-BED6-41B5-AF26-B5716654DAB1}" type="slidenum">
              <a:rPr lang="en-US" smtClean="0"/>
              <a:pPr/>
              <a:t>10</a:t>
            </a:fld>
            <a:endParaRPr lang="en-US" smtClean="0"/>
          </a:p>
        </p:txBody>
      </p:sp>
      <p:sp>
        <p:nvSpPr>
          <p:cNvPr id="11276" name="Rectangle 2"/>
          <p:cNvSpPr>
            <a:spLocks noGrp="1" noChangeArrowheads="1"/>
          </p:cNvSpPr>
          <p:nvPr>
            <p:ph type="title"/>
          </p:nvPr>
        </p:nvSpPr>
        <p:spPr>
          <a:xfrm>
            <a:off x="685800" y="228600"/>
            <a:ext cx="7772400" cy="1143000"/>
          </a:xfrm>
        </p:spPr>
        <p:txBody>
          <a:bodyPr/>
          <a:lstStyle/>
          <a:p>
            <a:pPr eaLnBrk="1" hangingPunct="1"/>
            <a:r>
              <a:rPr lang="en-US" smtClean="0"/>
              <a:t>Semantic (Thematic) Roles</a:t>
            </a:r>
          </a:p>
        </p:txBody>
      </p:sp>
      <p:sp>
        <p:nvSpPr>
          <p:cNvPr id="11277" name="Rectangle 3"/>
          <p:cNvSpPr>
            <a:spLocks noGrp="1" noChangeArrowheads="1"/>
          </p:cNvSpPr>
          <p:nvPr>
            <p:ph type="body" idx="1"/>
          </p:nvPr>
        </p:nvSpPr>
        <p:spPr>
          <a:xfrm>
            <a:off x="533400" y="1828800"/>
            <a:ext cx="7924800" cy="1752600"/>
          </a:xfrm>
        </p:spPr>
        <p:txBody>
          <a:bodyPr/>
          <a:lstStyle/>
          <a:p>
            <a:pPr eaLnBrk="1" hangingPunct="1">
              <a:lnSpc>
                <a:spcPct val="90000"/>
              </a:lnSpc>
            </a:pPr>
            <a:r>
              <a:rPr lang="en-US" smtClean="0"/>
              <a:t>Semantic Roles</a:t>
            </a:r>
            <a:r>
              <a:rPr lang="en-US" sz="2400" smtClean="0"/>
              <a:t>: Participants in an event</a:t>
            </a:r>
          </a:p>
          <a:p>
            <a:pPr lvl="1" eaLnBrk="1" hangingPunct="1">
              <a:lnSpc>
                <a:spcPct val="90000"/>
              </a:lnSpc>
            </a:pPr>
            <a:r>
              <a:rPr lang="en-US" b="0" smtClean="0">
                <a:solidFill>
                  <a:schemeClr val="accent2"/>
                </a:solidFill>
              </a:rPr>
              <a:t>Agent</a:t>
            </a:r>
            <a:r>
              <a:rPr lang="en-US" b="0" smtClean="0"/>
              <a:t>: </a:t>
            </a:r>
            <a:r>
              <a:rPr lang="en-US" b="0" i="1" smtClean="0">
                <a:solidFill>
                  <a:schemeClr val="accent2"/>
                </a:solidFill>
              </a:rPr>
              <a:t>George</a:t>
            </a:r>
            <a:r>
              <a:rPr lang="en-US" b="0" i="1" smtClean="0"/>
              <a:t> hit Bill.  Bill was hit by </a:t>
            </a:r>
            <a:r>
              <a:rPr lang="en-US" b="0" i="1" smtClean="0">
                <a:solidFill>
                  <a:schemeClr val="accent2"/>
                </a:solidFill>
              </a:rPr>
              <a:t>George</a:t>
            </a:r>
          </a:p>
          <a:p>
            <a:pPr lvl="1" eaLnBrk="1" hangingPunct="1">
              <a:lnSpc>
                <a:spcPct val="90000"/>
              </a:lnSpc>
            </a:pPr>
            <a:r>
              <a:rPr lang="en-US" b="0" smtClean="0">
                <a:solidFill>
                  <a:schemeClr val="accent2"/>
                </a:solidFill>
              </a:rPr>
              <a:t>Theme</a:t>
            </a:r>
            <a:r>
              <a:rPr lang="en-US" b="0" smtClean="0"/>
              <a:t>:</a:t>
            </a:r>
            <a:r>
              <a:rPr lang="en-US" b="0" i="1" smtClean="0"/>
              <a:t> George hit </a:t>
            </a:r>
            <a:r>
              <a:rPr lang="en-US" b="0" i="1" smtClean="0">
                <a:solidFill>
                  <a:schemeClr val="accent2"/>
                </a:solidFill>
              </a:rPr>
              <a:t>Bill</a:t>
            </a:r>
            <a:r>
              <a:rPr lang="en-US" b="0" i="1" smtClean="0"/>
              <a:t>.  </a:t>
            </a:r>
            <a:r>
              <a:rPr lang="en-US" b="0" i="1" smtClean="0">
                <a:solidFill>
                  <a:schemeClr val="accent2"/>
                </a:solidFill>
              </a:rPr>
              <a:t>Bill</a:t>
            </a:r>
            <a:r>
              <a:rPr lang="en-US" b="0" i="1" smtClean="0"/>
              <a:t> was hit by George</a:t>
            </a:r>
          </a:p>
          <a:p>
            <a:pPr lvl="1" eaLnBrk="1" hangingPunct="1">
              <a:lnSpc>
                <a:spcPct val="90000"/>
              </a:lnSpc>
            </a:pPr>
            <a:endParaRPr lang="en-US" b="0" i="1" smtClean="0"/>
          </a:p>
        </p:txBody>
      </p:sp>
      <p:sp>
        <p:nvSpPr>
          <p:cNvPr id="685060" name="Rectangle 4"/>
          <p:cNvSpPr>
            <a:spLocks noChangeArrowheads="1"/>
          </p:cNvSpPr>
          <p:nvPr/>
        </p:nvSpPr>
        <p:spPr bwMode="auto">
          <a:xfrm>
            <a:off x="762000" y="3048000"/>
            <a:ext cx="4967288" cy="457200"/>
          </a:xfrm>
          <a:prstGeom prst="rect">
            <a:avLst/>
          </a:prstGeom>
          <a:noFill/>
          <a:ln w="9525">
            <a:noFill/>
            <a:miter lim="800000"/>
            <a:headEnd/>
            <a:tailEnd/>
          </a:ln>
        </p:spPr>
        <p:txBody>
          <a:bodyPr wrap="none">
            <a:spAutoFit/>
          </a:bodyPr>
          <a:lstStyle/>
          <a:p>
            <a:r>
              <a:rPr lang="en-US" sz="2400">
                <a:solidFill>
                  <a:schemeClr val="accent2"/>
                </a:solidFill>
                <a:latin typeface="Comic Sans MS" pitchFamily="66" charset="0"/>
              </a:rPr>
              <a:t>Source, Goal, Instrument, Force…</a:t>
            </a:r>
            <a:endParaRPr lang="en-US" sz="2400">
              <a:solidFill>
                <a:schemeClr val="accent2"/>
              </a:solidFill>
            </a:endParaRPr>
          </a:p>
        </p:txBody>
      </p:sp>
      <p:sp>
        <p:nvSpPr>
          <p:cNvPr id="11279" name="Rectangle 6"/>
          <p:cNvSpPr>
            <a:spLocks noChangeArrowheads="1"/>
          </p:cNvSpPr>
          <p:nvPr/>
        </p:nvSpPr>
        <p:spPr bwMode="auto">
          <a:xfrm>
            <a:off x="0" y="1295400"/>
            <a:ext cx="8915400" cy="1752600"/>
          </a:xfrm>
          <a:prstGeom prst="rect">
            <a:avLst/>
          </a:prstGeom>
          <a:noFill/>
          <a:ln w="9525">
            <a:noFill/>
            <a:miter lim="800000"/>
            <a:headEnd/>
            <a:tailEnd/>
          </a:ln>
        </p:spPr>
        <p:txBody>
          <a:bodyPr/>
          <a:lstStyle/>
          <a:p>
            <a:pPr marL="342900" indent="-342900">
              <a:lnSpc>
                <a:spcPct val="90000"/>
              </a:lnSpc>
              <a:spcBef>
                <a:spcPct val="20000"/>
              </a:spcBef>
            </a:pPr>
            <a:r>
              <a:rPr lang="en-US" sz="2800" b="1">
                <a:latin typeface="Comic Sans MS" pitchFamily="66" charset="0"/>
              </a:rPr>
              <a:t>This can be extended to the realm of semantics</a:t>
            </a:r>
            <a:endParaRPr lang="en-US" sz="2400" i="1">
              <a:latin typeface="Comic Sans MS" pitchFamily="66" charset="0"/>
            </a:endParaRPr>
          </a:p>
        </p:txBody>
      </p:sp>
      <p:sp>
        <p:nvSpPr>
          <p:cNvPr id="685063" name="Rectangle 7"/>
          <p:cNvSpPr>
            <a:spLocks noChangeArrowheads="1"/>
          </p:cNvSpPr>
          <p:nvPr/>
        </p:nvSpPr>
        <p:spPr bwMode="auto">
          <a:xfrm>
            <a:off x="533400" y="3505200"/>
            <a:ext cx="8153400" cy="1524000"/>
          </a:xfrm>
          <a:prstGeom prst="rect">
            <a:avLst/>
          </a:prstGeom>
          <a:noFill/>
          <a:ln w="9525">
            <a:noFill/>
            <a:miter lim="800000"/>
            <a:headEnd/>
            <a:tailEnd/>
          </a:ln>
        </p:spPr>
        <p:txBody>
          <a:bodyPr/>
          <a:lstStyle/>
          <a:p>
            <a:pPr marL="342900" indent="-342900">
              <a:lnSpc>
                <a:spcPct val="105000"/>
              </a:lnSpc>
              <a:spcBef>
                <a:spcPct val="20000"/>
              </a:spcBef>
              <a:buFontTx/>
              <a:buChar char="•"/>
            </a:pPr>
            <a:r>
              <a:rPr lang="en-US" sz="2800" b="1">
                <a:latin typeface="Comic Sans MS" pitchFamily="66" charset="0"/>
              </a:rPr>
              <a:t>Verb subcategorization:</a:t>
            </a:r>
            <a:r>
              <a:rPr lang="en-US" sz="2400" b="1">
                <a:latin typeface="Comic Sans MS" pitchFamily="66" charset="0"/>
              </a:rPr>
              <a:t> Allows linking arguments in surface structure with their semantic roles</a:t>
            </a:r>
          </a:p>
        </p:txBody>
      </p:sp>
      <p:sp>
        <p:nvSpPr>
          <p:cNvPr id="685064" name="Rectangle 8"/>
          <p:cNvSpPr>
            <a:spLocks noChangeArrowheads="1"/>
          </p:cNvSpPr>
          <p:nvPr/>
        </p:nvSpPr>
        <p:spPr bwMode="auto">
          <a:xfrm>
            <a:off x="2286000" y="4724400"/>
            <a:ext cx="6248400" cy="1752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i="1">
                <a:latin typeface="Comic Sans MS" pitchFamily="66" charset="0"/>
              </a:rPr>
              <a:t>Mary gave/sent/read a book to Ming</a:t>
            </a:r>
          </a:p>
          <a:p>
            <a:pPr marL="342900" indent="-342900">
              <a:lnSpc>
                <a:spcPct val="90000"/>
              </a:lnSpc>
              <a:spcBef>
                <a:spcPct val="20000"/>
              </a:spcBef>
            </a:pPr>
            <a:r>
              <a:rPr lang="en-US" sz="2400" i="1">
                <a:solidFill>
                  <a:schemeClr val="accent2"/>
                </a:solidFill>
                <a:latin typeface="Comic Sans MS" pitchFamily="66" charset="0"/>
              </a:rPr>
              <a:t>    </a:t>
            </a:r>
            <a:r>
              <a:rPr lang="en-US" sz="2400">
                <a:solidFill>
                  <a:schemeClr val="accent2"/>
                </a:solidFill>
                <a:latin typeface="Comic Sans MS" pitchFamily="66" charset="0"/>
              </a:rPr>
              <a:t>Agent                         Theme     Goal</a:t>
            </a:r>
          </a:p>
          <a:p>
            <a:pPr marL="342900" indent="-342900">
              <a:lnSpc>
                <a:spcPct val="90000"/>
              </a:lnSpc>
              <a:spcBef>
                <a:spcPct val="20000"/>
              </a:spcBef>
              <a:buFontTx/>
              <a:buChar char="•"/>
            </a:pPr>
            <a:r>
              <a:rPr lang="en-US" sz="2400" i="1">
                <a:latin typeface="Comic Sans MS" pitchFamily="66" charset="0"/>
              </a:rPr>
              <a:t>Mary gave/sent/read Ming a book</a:t>
            </a:r>
          </a:p>
          <a:p>
            <a:pPr marL="342900" indent="-342900">
              <a:lnSpc>
                <a:spcPct val="90000"/>
              </a:lnSpc>
              <a:spcBef>
                <a:spcPct val="20000"/>
              </a:spcBef>
            </a:pPr>
            <a:r>
              <a:rPr lang="en-US" sz="2400">
                <a:solidFill>
                  <a:schemeClr val="accent2"/>
                </a:solidFill>
                <a:latin typeface="Comic Sans MS" pitchFamily="66" charset="0"/>
              </a:rPr>
              <a:t>    Agent                         Goal   Theme</a:t>
            </a:r>
          </a:p>
          <a:p>
            <a:pPr marL="342900" indent="-342900">
              <a:lnSpc>
                <a:spcPct val="90000"/>
              </a:lnSpc>
              <a:spcBef>
                <a:spcPct val="20000"/>
              </a:spcBef>
              <a:buFontTx/>
              <a:buChar char="•"/>
            </a:pPr>
            <a:endParaRPr lang="en-US" sz="2400" i="1">
              <a:solidFill>
                <a:schemeClr val="accent2"/>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50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50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50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60" grpId="0" autoUpdateAnimBg="0"/>
      <p:bldP spid="685063" grpId="0" autoUpdateAnimBg="0"/>
      <p:bldP spid="68506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 name="Date Placeholder 3"/>
          <p:cNvSpPr>
            <a:spLocks noGrp="1"/>
          </p:cNvSpPr>
          <p:nvPr>
            <p:ph type="dt" sz="quarter" idx="10"/>
          </p:nvPr>
        </p:nvSpPr>
        <p:spPr>
          <a:noFill/>
        </p:spPr>
        <p:txBody>
          <a:bodyPr/>
          <a:lstStyle/>
          <a:p>
            <a:fld id="{3AB5C9F7-8124-4B6E-A36C-C618A907C0D2}" type="datetime1">
              <a:rPr lang="en-US" smtClean="0"/>
              <a:t>2/6/2013</a:t>
            </a:fld>
            <a:endParaRPr lang="en-US"/>
          </a:p>
        </p:txBody>
      </p:sp>
      <p:sp>
        <p:nvSpPr>
          <p:cNvPr id="6165" name="Footer Placeholder 4"/>
          <p:cNvSpPr>
            <a:spLocks noGrp="1"/>
          </p:cNvSpPr>
          <p:nvPr>
            <p:ph type="ftr" sz="quarter" idx="11"/>
          </p:nvPr>
        </p:nvSpPr>
        <p:spPr>
          <a:noFill/>
        </p:spPr>
        <p:txBody>
          <a:bodyPr/>
          <a:lstStyle/>
          <a:p>
            <a:r>
              <a:rPr lang="en-US" smtClean="0"/>
              <a:t>CPSC503 Winter 2012</a:t>
            </a:r>
            <a:endParaRPr lang="en-US"/>
          </a:p>
        </p:txBody>
      </p:sp>
      <p:sp>
        <p:nvSpPr>
          <p:cNvPr id="6166" name="Slide Number Placeholder 5"/>
          <p:cNvSpPr>
            <a:spLocks noGrp="1"/>
          </p:cNvSpPr>
          <p:nvPr>
            <p:ph type="sldNum" sz="quarter" idx="12"/>
          </p:nvPr>
        </p:nvSpPr>
        <p:spPr>
          <a:noFill/>
        </p:spPr>
        <p:txBody>
          <a:bodyPr/>
          <a:lstStyle/>
          <a:p>
            <a:fld id="{538A105B-41E0-48C7-BE34-5D181D512925}" type="slidenum">
              <a:rPr lang="en-US" smtClean="0"/>
              <a:pPr/>
              <a:t>11</a:t>
            </a:fld>
            <a:endParaRPr lang="en-US" smtClean="0"/>
          </a:p>
        </p:txBody>
      </p:sp>
      <p:sp>
        <p:nvSpPr>
          <p:cNvPr id="6167" name="Rectangle 1026"/>
          <p:cNvSpPr>
            <a:spLocks noGrp="1" noChangeArrowheads="1"/>
          </p:cNvSpPr>
          <p:nvPr>
            <p:ph type="title"/>
          </p:nvPr>
        </p:nvSpPr>
        <p:spPr>
          <a:xfrm>
            <a:off x="0" y="0"/>
            <a:ext cx="9144000" cy="1143000"/>
          </a:xfrm>
        </p:spPr>
        <p:txBody>
          <a:bodyPr/>
          <a:lstStyle/>
          <a:p>
            <a:pPr eaLnBrk="1" hangingPunct="1"/>
            <a:r>
              <a:rPr lang="en-US" smtClean="0"/>
              <a:t>Requirements for Meaning Representations</a:t>
            </a:r>
          </a:p>
        </p:txBody>
      </p:sp>
      <p:sp>
        <p:nvSpPr>
          <p:cNvPr id="6169" name="Rectangle 1028"/>
          <p:cNvSpPr>
            <a:spLocks noChangeArrowheads="1"/>
          </p:cNvSpPr>
          <p:nvPr/>
        </p:nvSpPr>
        <p:spPr bwMode="auto">
          <a:xfrm>
            <a:off x="0" y="1295400"/>
            <a:ext cx="9144000" cy="2590800"/>
          </a:xfrm>
          <a:prstGeom prst="rect">
            <a:avLst/>
          </a:prstGeom>
          <a:noFill/>
          <a:ln w="9525">
            <a:noFill/>
            <a:miter lim="800000"/>
            <a:headEnd/>
            <a:tailEnd/>
          </a:ln>
        </p:spPr>
        <p:txBody>
          <a:bodyPr/>
          <a:lstStyle/>
          <a:p>
            <a:pPr marL="342900" indent="-342900">
              <a:spcBef>
                <a:spcPct val="20000"/>
              </a:spcBef>
              <a:buFontTx/>
              <a:buChar char="•"/>
            </a:pPr>
            <a:endParaRPr lang="en-US" sz="2800" b="1"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Date Placeholder 3"/>
          <p:cNvSpPr>
            <a:spLocks noGrp="1"/>
          </p:cNvSpPr>
          <p:nvPr>
            <p:ph type="dt" sz="quarter" idx="10"/>
          </p:nvPr>
        </p:nvSpPr>
        <p:spPr>
          <a:noFill/>
        </p:spPr>
        <p:txBody>
          <a:bodyPr/>
          <a:lstStyle/>
          <a:p>
            <a:fld id="{C8D4DA0B-0A67-4261-AE1D-02B877DA6B47}" type="datetime1">
              <a:rPr lang="en-US" smtClean="0"/>
              <a:t>2/6/2013</a:t>
            </a:fld>
            <a:endParaRPr lang="en-US"/>
          </a:p>
        </p:txBody>
      </p:sp>
      <p:sp>
        <p:nvSpPr>
          <p:cNvPr id="12298" name="Footer Placeholder 4"/>
          <p:cNvSpPr>
            <a:spLocks noGrp="1"/>
          </p:cNvSpPr>
          <p:nvPr>
            <p:ph type="ftr" sz="quarter" idx="11"/>
          </p:nvPr>
        </p:nvSpPr>
        <p:spPr>
          <a:noFill/>
        </p:spPr>
        <p:txBody>
          <a:bodyPr/>
          <a:lstStyle/>
          <a:p>
            <a:r>
              <a:rPr lang="en-US" smtClean="0"/>
              <a:t>CPSC503 Winter 2012</a:t>
            </a:r>
            <a:endParaRPr lang="en-US"/>
          </a:p>
        </p:txBody>
      </p:sp>
      <p:sp>
        <p:nvSpPr>
          <p:cNvPr id="12299" name="Slide Number Placeholder 5"/>
          <p:cNvSpPr>
            <a:spLocks noGrp="1"/>
          </p:cNvSpPr>
          <p:nvPr>
            <p:ph type="sldNum" sz="quarter" idx="12"/>
          </p:nvPr>
        </p:nvSpPr>
        <p:spPr>
          <a:noFill/>
        </p:spPr>
        <p:txBody>
          <a:bodyPr/>
          <a:lstStyle/>
          <a:p>
            <a:fld id="{16B19EBE-9494-4806-9B6F-7346F4287C4E}" type="slidenum">
              <a:rPr lang="en-US" smtClean="0"/>
              <a:pPr/>
              <a:t>12</a:t>
            </a:fld>
            <a:endParaRPr lang="en-US" smtClean="0"/>
          </a:p>
        </p:txBody>
      </p:sp>
      <p:sp>
        <p:nvSpPr>
          <p:cNvPr id="12300" name="Rectangle 2"/>
          <p:cNvSpPr>
            <a:spLocks noGrp="1" noChangeArrowheads="1"/>
          </p:cNvSpPr>
          <p:nvPr>
            <p:ph type="title"/>
          </p:nvPr>
        </p:nvSpPr>
        <p:spPr>
          <a:solidFill>
            <a:schemeClr val="hlink"/>
          </a:solidFill>
        </p:spPr>
        <p:txBody>
          <a:bodyPr/>
          <a:lstStyle/>
          <a:p>
            <a:pPr eaLnBrk="1" hangingPunct="1"/>
            <a:r>
              <a:rPr lang="en-US" smtClean="0"/>
              <a:t>First Order Predicate Calculus (FOPC)</a:t>
            </a:r>
          </a:p>
        </p:txBody>
      </p:sp>
      <p:sp>
        <p:nvSpPr>
          <p:cNvPr id="12301" name="Rectangle 3"/>
          <p:cNvSpPr>
            <a:spLocks noGrp="1" noChangeArrowheads="1"/>
          </p:cNvSpPr>
          <p:nvPr>
            <p:ph type="body" idx="1"/>
          </p:nvPr>
        </p:nvSpPr>
        <p:spPr>
          <a:xfrm>
            <a:off x="533400" y="2133600"/>
            <a:ext cx="8229600" cy="3581400"/>
          </a:xfrm>
        </p:spPr>
        <p:txBody>
          <a:bodyPr/>
          <a:lstStyle/>
          <a:p>
            <a:pPr eaLnBrk="1" hangingPunct="1"/>
            <a:r>
              <a:rPr lang="en-US" smtClean="0"/>
              <a:t>FOPC provides sound computational basis for verifiability, inference, expressiveness…</a:t>
            </a:r>
          </a:p>
          <a:p>
            <a:pPr lvl="1" eaLnBrk="1" hangingPunct="1"/>
            <a:r>
              <a:rPr lang="en-US" smtClean="0"/>
              <a:t>Supports determination of truth</a:t>
            </a:r>
          </a:p>
          <a:p>
            <a:pPr lvl="1" eaLnBrk="1" hangingPunct="1"/>
            <a:r>
              <a:rPr lang="en-US" smtClean="0"/>
              <a:t>Supports Canonical Form</a:t>
            </a:r>
          </a:p>
          <a:p>
            <a:pPr lvl="1" eaLnBrk="1" hangingPunct="1"/>
            <a:r>
              <a:rPr lang="en-US" smtClean="0"/>
              <a:t>Supports question-answering (via variables)</a:t>
            </a:r>
          </a:p>
          <a:p>
            <a:pPr lvl="1" eaLnBrk="1" hangingPunct="1"/>
            <a:r>
              <a:rPr lang="en-US" smtClean="0"/>
              <a:t>Supports inference</a:t>
            </a:r>
          </a:p>
          <a:p>
            <a:pPr lvl="1" eaLnBrk="1" hangingPunct="1"/>
            <a:r>
              <a:rPr lang="en-US" smtClean="0"/>
              <a:t>Argument-Predicate structure</a:t>
            </a:r>
          </a:p>
          <a:p>
            <a:pPr lvl="1" eaLnBrk="1" hangingPunct="1"/>
            <a:r>
              <a:rPr lang="en-US" smtClean="0"/>
              <a:t>Supports compositionality of meaning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Date Placeholder 3"/>
          <p:cNvSpPr>
            <a:spLocks noGrp="1"/>
          </p:cNvSpPr>
          <p:nvPr>
            <p:ph type="dt" sz="quarter" idx="10"/>
          </p:nvPr>
        </p:nvSpPr>
        <p:spPr>
          <a:noFill/>
        </p:spPr>
        <p:txBody>
          <a:bodyPr/>
          <a:lstStyle/>
          <a:p>
            <a:fld id="{43392FA3-CD8B-4CFA-95E5-6DF0E40EA8E6}" type="datetime1">
              <a:rPr lang="en-US" smtClean="0"/>
              <a:t>2/6/2013</a:t>
            </a:fld>
            <a:endParaRPr lang="en-US"/>
          </a:p>
        </p:txBody>
      </p:sp>
      <p:sp>
        <p:nvSpPr>
          <p:cNvPr id="5129" name="Footer Placeholder 4"/>
          <p:cNvSpPr>
            <a:spLocks noGrp="1"/>
          </p:cNvSpPr>
          <p:nvPr>
            <p:ph type="ftr" sz="quarter" idx="11"/>
          </p:nvPr>
        </p:nvSpPr>
        <p:spPr>
          <a:noFill/>
        </p:spPr>
        <p:txBody>
          <a:bodyPr/>
          <a:lstStyle/>
          <a:p>
            <a:r>
              <a:rPr lang="en-US" smtClean="0"/>
              <a:t>CPSC503 Winter 2012</a:t>
            </a:r>
            <a:endParaRPr lang="en-US"/>
          </a:p>
        </p:txBody>
      </p:sp>
      <p:sp>
        <p:nvSpPr>
          <p:cNvPr id="5130" name="Slide Number Placeholder 5"/>
          <p:cNvSpPr>
            <a:spLocks noGrp="1"/>
          </p:cNvSpPr>
          <p:nvPr>
            <p:ph type="sldNum" sz="quarter" idx="12"/>
          </p:nvPr>
        </p:nvSpPr>
        <p:spPr>
          <a:noFill/>
        </p:spPr>
        <p:txBody>
          <a:bodyPr/>
          <a:lstStyle/>
          <a:p>
            <a:fld id="{F7F218AF-433C-45C9-BB65-4560DBD0DE46}" type="slidenum">
              <a:rPr lang="en-US" smtClean="0"/>
              <a:pPr/>
              <a:t>13</a:t>
            </a:fld>
            <a:endParaRPr lang="en-US" smtClean="0"/>
          </a:p>
        </p:txBody>
      </p:sp>
      <p:sp>
        <p:nvSpPr>
          <p:cNvPr id="5131" name="Rectangle 2"/>
          <p:cNvSpPr>
            <a:spLocks noGrp="1" noChangeArrowheads="1"/>
          </p:cNvSpPr>
          <p:nvPr>
            <p:ph type="title"/>
          </p:nvPr>
        </p:nvSpPr>
        <p:spPr>
          <a:xfrm>
            <a:off x="228600" y="0"/>
            <a:ext cx="8458200" cy="1143000"/>
          </a:xfrm>
        </p:spPr>
        <p:txBody>
          <a:bodyPr/>
          <a:lstStyle/>
          <a:p>
            <a:pPr eaLnBrk="1" hangingPunct="1"/>
            <a:r>
              <a:rPr lang="en-US" smtClean="0"/>
              <a:t>Common Meaning Representations</a:t>
            </a:r>
          </a:p>
        </p:txBody>
      </p:sp>
      <p:pic>
        <p:nvPicPr>
          <p:cNvPr id="5132" name="Picture 3"/>
          <p:cNvPicPr>
            <a:picLocks noChangeAspect="1" noChangeArrowheads="1"/>
          </p:cNvPicPr>
          <p:nvPr/>
        </p:nvPicPr>
        <p:blipFill>
          <a:blip r:embed="rId3" cstate="print"/>
          <a:srcRect/>
          <a:stretch>
            <a:fillRect/>
          </a:stretch>
        </p:blipFill>
        <p:spPr bwMode="auto">
          <a:xfrm>
            <a:off x="685800" y="1716088"/>
            <a:ext cx="8001000" cy="5141912"/>
          </a:xfrm>
          <a:prstGeom prst="rect">
            <a:avLst/>
          </a:prstGeom>
          <a:noFill/>
          <a:ln w="9525">
            <a:noFill/>
            <a:miter lim="800000"/>
            <a:headEnd/>
            <a:tailEnd/>
          </a:ln>
        </p:spPr>
      </p:pic>
      <p:sp>
        <p:nvSpPr>
          <p:cNvPr id="5133" name="Rectangle 4"/>
          <p:cNvSpPr>
            <a:spLocks noChangeArrowheads="1"/>
          </p:cNvSpPr>
          <p:nvPr/>
        </p:nvSpPr>
        <p:spPr bwMode="auto">
          <a:xfrm>
            <a:off x="685800" y="2330450"/>
            <a:ext cx="1905000" cy="457200"/>
          </a:xfrm>
          <a:prstGeom prst="rect">
            <a:avLst/>
          </a:prstGeom>
          <a:noFill/>
          <a:ln w="9525">
            <a:solidFill>
              <a:schemeClr val="accent2"/>
            </a:solidFill>
            <a:miter lim="800000"/>
            <a:headEnd/>
            <a:tailEnd/>
          </a:ln>
        </p:spPr>
        <p:txBody>
          <a:bodyPr/>
          <a:lstStyle/>
          <a:p>
            <a:pPr marL="342900" indent="-342900" algn="ctr">
              <a:spcBef>
                <a:spcPct val="20000"/>
              </a:spcBef>
            </a:pPr>
            <a:r>
              <a:rPr lang="en-US" sz="2400" i="1" dirty="0" smtClean="0">
                <a:solidFill>
                  <a:schemeClr val="accent2"/>
                </a:solidFill>
                <a:latin typeface="Comic Sans MS" pitchFamily="66" charset="0"/>
              </a:rPr>
              <a:t>FOPC</a:t>
            </a:r>
            <a:endParaRPr lang="en-US" sz="2400" i="1" dirty="0">
              <a:solidFill>
                <a:schemeClr val="accent2"/>
              </a:solidFill>
              <a:latin typeface="Comic Sans MS" pitchFamily="66" charset="0"/>
            </a:endParaRPr>
          </a:p>
        </p:txBody>
      </p:sp>
      <p:sp>
        <p:nvSpPr>
          <p:cNvPr id="5134" name="Rectangle 5"/>
          <p:cNvSpPr>
            <a:spLocks noChangeArrowheads="1"/>
          </p:cNvSpPr>
          <p:nvPr/>
        </p:nvSpPr>
        <p:spPr bwMode="auto">
          <a:xfrm>
            <a:off x="6172200" y="3321050"/>
            <a:ext cx="1828800" cy="838200"/>
          </a:xfrm>
          <a:prstGeom prst="rect">
            <a:avLst/>
          </a:prstGeom>
          <a:noFill/>
          <a:ln w="9525">
            <a:solidFill>
              <a:schemeClr val="accent2"/>
            </a:solidFill>
            <a:miter lim="800000"/>
            <a:headEnd/>
            <a:tailEnd/>
          </a:ln>
        </p:spPr>
        <p:txBody>
          <a:bodyPr/>
          <a:lstStyle/>
          <a:p>
            <a:pPr marL="342900" indent="-342900">
              <a:spcBef>
                <a:spcPct val="20000"/>
              </a:spcBef>
            </a:pPr>
            <a:r>
              <a:rPr lang="en-US" sz="2400" i="1">
                <a:solidFill>
                  <a:schemeClr val="accent2"/>
                </a:solidFill>
                <a:latin typeface="Comic Sans MS" pitchFamily="66" charset="0"/>
              </a:rPr>
              <a:t>Semantic Nets</a:t>
            </a:r>
          </a:p>
        </p:txBody>
      </p:sp>
      <p:sp>
        <p:nvSpPr>
          <p:cNvPr id="5135" name="Rectangle 6"/>
          <p:cNvSpPr>
            <a:spLocks noChangeArrowheads="1"/>
          </p:cNvSpPr>
          <p:nvPr/>
        </p:nvSpPr>
        <p:spPr bwMode="auto">
          <a:xfrm>
            <a:off x="6477000" y="4997450"/>
            <a:ext cx="1828800" cy="457200"/>
          </a:xfrm>
          <a:prstGeom prst="rect">
            <a:avLst/>
          </a:prstGeom>
          <a:noFill/>
          <a:ln w="9525">
            <a:solidFill>
              <a:schemeClr val="accent2"/>
            </a:solidFill>
            <a:miter lim="800000"/>
            <a:headEnd/>
            <a:tailEnd/>
          </a:ln>
        </p:spPr>
        <p:txBody>
          <a:bodyPr/>
          <a:lstStyle/>
          <a:p>
            <a:pPr marL="342900" indent="-342900" algn="ctr">
              <a:spcBef>
                <a:spcPct val="20000"/>
              </a:spcBef>
            </a:pPr>
            <a:r>
              <a:rPr lang="en-US" sz="2400" i="1">
                <a:solidFill>
                  <a:schemeClr val="accent2"/>
                </a:solidFill>
                <a:latin typeface="Comic Sans MS" pitchFamily="66" charset="0"/>
              </a:rPr>
              <a:t>Frames</a:t>
            </a:r>
          </a:p>
        </p:txBody>
      </p:sp>
      <p:sp>
        <p:nvSpPr>
          <p:cNvPr id="5136" name="Rectangle 8"/>
          <p:cNvSpPr>
            <a:spLocks noChangeArrowheads="1"/>
          </p:cNvSpPr>
          <p:nvPr/>
        </p:nvSpPr>
        <p:spPr bwMode="auto">
          <a:xfrm>
            <a:off x="2895600" y="990600"/>
            <a:ext cx="2590800" cy="457200"/>
          </a:xfrm>
          <a:prstGeom prst="rect">
            <a:avLst/>
          </a:prstGeom>
          <a:noFill/>
          <a:ln w="9525">
            <a:solidFill>
              <a:schemeClr val="accent2"/>
            </a:solidFill>
            <a:miter lim="800000"/>
            <a:headEnd/>
            <a:tailEnd/>
          </a:ln>
        </p:spPr>
        <p:txBody>
          <a:bodyPr/>
          <a:lstStyle/>
          <a:p>
            <a:pPr marL="342900" indent="-342900">
              <a:spcBef>
                <a:spcPct val="20000"/>
              </a:spcBef>
            </a:pPr>
            <a:r>
              <a:rPr lang="en-US" sz="2800" i="1">
                <a:latin typeface="Comic Sans MS" pitchFamily="66" charset="0"/>
              </a:rPr>
              <a:t>I have a car</a:t>
            </a:r>
          </a:p>
        </p:txBody>
      </p:sp>
      <p:sp>
        <p:nvSpPr>
          <p:cNvPr id="12" name="Rectangle 11"/>
          <p:cNvSpPr/>
          <p:nvPr/>
        </p:nvSpPr>
        <p:spPr>
          <a:xfrm>
            <a:off x="1981200" y="5181600"/>
            <a:ext cx="2133600" cy="1371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028"/>
          <p:cNvSpPr>
            <a:spLocks noChangeArrowheads="1"/>
          </p:cNvSpPr>
          <p:nvPr/>
        </p:nvSpPr>
        <p:spPr bwMode="auto">
          <a:xfrm>
            <a:off x="0" y="5029200"/>
            <a:ext cx="5410200" cy="1828800"/>
          </a:xfrm>
          <a:prstGeom prst="rect">
            <a:avLst/>
          </a:prstGeom>
          <a:solidFill>
            <a:schemeClr val="accent6">
              <a:lumMod val="20000"/>
              <a:lumOff val="80000"/>
            </a:schemeClr>
          </a:solidFill>
          <a:ln w="9525">
            <a:noFill/>
            <a:miter lim="800000"/>
            <a:headEnd/>
            <a:tailEnd/>
          </a:ln>
        </p:spPr>
        <p:txBody>
          <a:bodyPr/>
          <a:lstStyle/>
          <a:p>
            <a:pPr marL="342900" indent="-342900">
              <a:spcBef>
                <a:spcPct val="20000"/>
              </a:spcBef>
              <a:defRPr/>
            </a:pPr>
            <a:r>
              <a:rPr lang="en-US" sz="2800" dirty="0">
                <a:latin typeface="Comic Sans MS" pitchFamily="66" charset="0"/>
              </a:rPr>
              <a:t>Common foundation: structures composed of symbols that correspond to </a:t>
            </a:r>
            <a:r>
              <a:rPr lang="en-US" sz="2800" b="1" dirty="0">
                <a:latin typeface="Comic Sans MS" pitchFamily="66" charset="0"/>
              </a:rPr>
              <a:t>objects</a:t>
            </a:r>
            <a:r>
              <a:rPr lang="en-US" sz="2800" dirty="0">
                <a:latin typeface="Comic Sans MS" pitchFamily="66" charset="0"/>
              </a:rPr>
              <a:t> and </a:t>
            </a:r>
            <a:r>
              <a:rPr lang="en-US" sz="2800" b="1" dirty="0">
                <a:latin typeface="Comic Sans MS" pitchFamily="66" charset="0"/>
              </a:rPr>
              <a:t>relationships</a:t>
            </a:r>
            <a:endParaRPr lang="en-US" sz="2400" b="1"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4"/>
          <p:cNvSpPr>
            <a:spLocks noGrp="1"/>
          </p:cNvSpPr>
          <p:nvPr>
            <p:ph type="dt" sz="quarter" idx="10"/>
          </p:nvPr>
        </p:nvSpPr>
        <p:spPr>
          <a:noFill/>
        </p:spPr>
        <p:txBody>
          <a:bodyPr/>
          <a:lstStyle/>
          <a:p>
            <a:fld id="{526D28C2-702D-4ACD-B8F2-728E1CA70E7D}" type="datetime1">
              <a:rPr lang="en-US" smtClean="0"/>
              <a:t>2/6/2013</a:t>
            </a:fld>
            <a:endParaRPr lang="en-US"/>
          </a:p>
        </p:txBody>
      </p:sp>
      <p:sp>
        <p:nvSpPr>
          <p:cNvPr id="35843" name="Footer Placeholder 5"/>
          <p:cNvSpPr>
            <a:spLocks noGrp="1"/>
          </p:cNvSpPr>
          <p:nvPr>
            <p:ph type="ftr" sz="quarter" idx="11"/>
          </p:nvPr>
        </p:nvSpPr>
        <p:spPr>
          <a:noFill/>
        </p:spPr>
        <p:txBody>
          <a:bodyPr/>
          <a:lstStyle/>
          <a:p>
            <a:r>
              <a:rPr lang="en-US" smtClean="0"/>
              <a:t>CPSC503 Winter 2012</a:t>
            </a:r>
            <a:endParaRPr lang="en-US"/>
          </a:p>
        </p:txBody>
      </p:sp>
      <p:sp>
        <p:nvSpPr>
          <p:cNvPr id="35844" name="Slide Number Placeholder 6"/>
          <p:cNvSpPr>
            <a:spLocks noGrp="1"/>
          </p:cNvSpPr>
          <p:nvPr>
            <p:ph type="sldNum" sz="quarter" idx="12"/>
          </p:nvPr>
        </p:nvSpPr>
        <p:spPr>
          <a:noFill/>
        </p:spPr>
        <p:txBody>
          <a:bodyPr/>
          <a:lstStyle/>
          <a:p>
            <a:fld id="{A3EEC513-78A3-402E-80AE-0E6FA08BFBF0}" type="slidenum">
              <a:rPr lang="en-US" smtClean="0"/>
              <a:pPr/>
              <a:t>14</a:t>
            </a:fld>
            <a:endParaRPr lang="en-US" smtClean="0"/>
          </a:p>
        </p:txBody>
      </p:sp>
      <p:sp>
        <p:nvSpPr>
          <p:cNvPr id="35845" name="Rectangle 2"/>
          <p:cNvSpPr>
            <a:spLocks noGrp="1" noChangeArrowheads="1"/>
          </p:cNvSpPr>
          <p:nvPr>
            <p:ph type="title"/>
          </p:nvPr>
        </p:nvSpPr>
        <p:spPr>
          <a:xfrm>
            <a:off x="685800" y="457200"/>
            <a:ext cx="7772400" cy="1143000"/>
          </a:xfrm>
        </p:spPr>
        <p:txBody>
          <a:bodyPr/>
          <a:lstStyle/>
          <a:p>
            <a:pPr eaLnBrk="1" hangingPunct="1"/>
            <a:r>
              <a:rPr lang="en-US" dirty="0" smtClean="0"/>
              <a:t>Today </a:t>
            </a:r>
            <a:r>
              <a:rPr lang="en-US" dirty="0" smtClean="0"/>
              <a:t>Feb 7</a:t>
            </a:r>
            <a:endParaRPr lang="en-US" dirty="0" smtClean="0"/>
          </a:p>
        </p:txBody>
      </p:sp>
      <p:sp>
        <p:nvSpPr>
          <p:cNvPr id="35846" name="Rectangle 3"/>
          <p:cNvSpPr>
            <a:spLocks noGrp="1" noChangeArrowheads="1"/>
          </p:cNvSpPr>
          <p:nvPr>
            <p:ph type="body" sz="half" idx="1"/>
          </p:nvPr>
        </p:nvSpPr>
        <p:spPr>
          <a:xfrm>
            <a:off x="1066800" y="1600200"/>
            <a:ext cx="7543800" cy="3352800"/>
          </a:xfrm>
        </p:spPr>
        <p:txBody>
          <a:bodyPr/>
          <a:lstStyle/>
          <a:p>
            <a:pPr eaLnBrk="1" hangingPunct="1"/>
            <a:r>
              <a:rPr lang="en-US" sz="3200" smtClean="0"/>
              <a:t>Semantics / Meaning /Meaning Representations</a:t>
            </a:r>
          </a:p>
          <a:p>
            <a:pPr eaLnBrk="1" hangingPunct="1"/>
            <a:r>
              <a:rPr lang="en-US" sz="3200" smtClean="0">
                <a:solidFill>
                  <a:schemeClr val="accent2"/>
                </a:solidFill>
              </a:rPr>
              <a:t>Linguistically relevant Concepts in FOPC/FOL</a:t>
            </a:r>
          </a:p>
          <a:p>
            <a:pPr eaLnBrk="1" hangingPunct="1"/>
            <a:r>
              <a:rPr lang="en-US" sz="3200" smtClean="0"/>
              <a:t>Semantic Analysis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Date Placeholder 4"/>
          <p:cNvSpPr>
            <a:spLocks noGrp="1"/>
          </p:cNvSpPr>
          <p:nvPr>
            <p:ph type="dt" sz="quarter" idx="10"/>
          </p:nvPr>
        </p:nvSpPr>
        <p:spPr>
          <a:noFill/>
        </p:spPr>
        <p:txBody>
          <a:bodyPr/>
          <a:lstStyle/>
          <a:p>
            <a:fld id="{7FF3AC48-FA24-4DB9-BB87-8C0DAE7F27CB}" type="datetime1">
              <a:rPr lang="en-US" smtClean="0"/>
              <a:t>2/6/2013</a:t>
            </a:fld>
            <a:endParaRPr lang="en-US"/>
          </a:p>
        </p:txBody>
      </p:sp>
      <p:sp>
        <p:nvSpPr>
          <p:cNvPr id="13322" name="Footer Placeholder 5"/>
          <p:cNvSpPr>
            <a:spLocks noGrp="1"/>
          </p:cNvSpPr>
          <p:nvPr>
            <p:ph type="ftr" sz="quarter" idx="11"/>
          </p:nvPr>
        </p:nvSpPr>
        <p:spPr>
          <a:noFill/>
        </p:spPr>
        <p:txBody>
          <a:bodyPr/>
          <a:lstStyle/>
          <a:p>
            <a:r>
              <a:rPr lang="en-US" smtClean="0"/>
              <a:t>CPSC503 Winter 2012</a:t>
            </a:r>
            <a:endParaRPr lang="en-US"/>
          </a:p>
        </p:txBody>
      </p:sp>
      <p:sp>
        <p:nvSpPr>
          <p:cNvPr id="13323" name="Slide Number Placeholder 6"/>
          <p:cNvSpPr>
            <a:spLocks noGrp="1"/>
          </p:cNvSpPr>
          <p:nvPr>
            <p:ph type="sldNum" sz="quarter" idx="12"/>
          </p:nvPr>
        </p:nvSpPr>
        <p:spPr>
          <a:noFill/>
        </p:spPr>
        <p:txBody>
          <a:bodyPr/>
          <a:lstStyle/>
          <a:p>
            <a:fld id="{4CCFC5D1-4A4D-47DC-BFC3-840A3714DF15}" type="slidenum">
              <a:rPr lang="en-US" smtClean="0"/>
              <a:pPr/>
              <a:t>15</a:t>
            </a:fld>
            <a:endParaRPr lang="en-US" smtClean="0"/>
          </a:p>
        </p:txBody>
      </p:sp>
      <p:sp>
        <p:nvSpPr>
          <p:cNvPr id="13324" name="Rectangle 2"/>
          <p:cNvSpPr>
            <a:spLocks noGrp="1" noChangeArrowheads="1"/>
          </p:cNvSpPr>
          <p:nvPr>
            <p:ph type="title"/>
          </p:nvPr>
        </p:nvSpPr>
        <p:spPr/>
        <p:txBody>
          <a:bodyPr/>
          <a:lstStyle/>
          <a:p>
            <a:pPr eaLnBrk="1" hangingPunct="1"/>
            <a:r>
              <a:rPr lang="en-US" smtClean="0"/>
              <a:t>Linguistically Relevant Concepts in FOPC</a:t>
            </a:r>
          </a:p>
        </p:txBody>
      </p:sp>
      <p:sp>
        <p:nvSpPr>
          <p:cNvPr id="13325" name="Rectangle 3"/>
          <p:cNvSpPr>
            <a:spLocks noGrp="1" noChangeArrowheads="1"/>
          </p:cNvSpPr>
          <p:nvPr>
            <p:ph type="body" sz="half" idx="1"/>
          </p:nvPr>
        </p:nvSpPr>
        <p:spPr>
          <a:xfrm>
            <a:off x="228600" y="2133600"/>
            <a:ext cx="8915400" cy="3429000"/>
          </a:xfrm>
        </p:spPr>
        <p:txBody>
          <a:bodyPr/>
          <a:lstStyle/>
          <a:p>
            <a:pPr eaLnBrk="1" hangingPunct="1">
              <a:lnSpc>
                <a:spcPct val="90000"/>
              </a:lnSpc>
            </a:pPr>
            <a:r>
              <a:rPr lang="en-US" sz="3600" smtClean="0"/>
              <a:t>Categories &amp; Events (Reification)</a:t>
            </a:r>
          </a:p>
          <a:p>
            <a:pPr eaLnBrk="1" hangingPunct="1">
              <a:lnSpc>
                <a:spcPct val="90000"/>
              </a:lnSpc>
            </a:pPr>
            <a:r>
              <a:rPr lang="en-US" sz="3600" smtClean="0"/>
              <a:t>Representing Time</a:t>
            </a:r>
          </a:p>
          <a:p>
            <a:pPr eaLnBrk="1" hangingPunct="1">
              <a:lnSpc>
                <a:spcPct val="90000"/>
              </a:lnSpc>
            </a:pPr>
            <a:r>
              <a:rPr lang="en-US" sz="3600" i="1" smtClean="0"/>
              <a:t>Beliefs </a:t>
            </a:r>
            <a:r>
              <a:rPr lang="en-US" sz="2400" b="0" i="1" smtClean="0"/>
              <a:t>(optional, read if relevant to your project)</a:t>
            </a:r>
          </a:p>
          <a:p>
            <a:pPr eaLnBrk="1" hangingPunct="1">
              <a:lnSpc>
                <a:spcPct val="90000"/>
              </a:lnSpc>
            </a:pPr>
            <a:r>
              <a:rPr lang="en-US" sz="3600" i="1" smtClean="0"/>
              <a:t>Aspects </a:t>
            </a:r>
            <a:r>
              <a:rPr lang="en-US" sz="2400" b="0" i="1" smtClean="0"/>
              <a:t>(optional, read if relevant to your project)</a:t>
            </a:r>
          </a:p>
          <a:p>
            <a:pPr eaLnBrk="1" hangingPunct="1">
              <a:lnSpc>
                <a:spcPct val="90000"/>
              </a:lnSpc>
            </a:pPr>
            <a:r>
              <a:rPr lang="en-US" sz="3600" i="1" smtClean="0"/>
              <a:t>Description Logics  </a:t>
            </a:r>
            <a:r>
              <a:rPr lang="en-US" sz="2400" b="0" i="1" smtClean="0"/>
              <a:t>(optional, read if relevant to your project)</a:t>
            </a:r>
          </a:p>
          <a:p>
            <a:pPr eaLnBrk="1" hangingPunct="1">
              <a:lnSpc>
                <a:spcPct val="90000"/>
              </a:lnSpc>
            </a:pPr>
            <a:endParaRPr lang="en-US" sz="3600" i="1" smtClean="0"/>
          </a:p>
          <a:p>
            <a:pPr eaLnBrk="1" hangingPunct="1">
              <a:lnSpc>
                <a:spcPct val="90000"/>
              </a:lnSpc>
              <a:buFontTx/>
              <a:buNone/>
            </a:pPr>
            <a:endParaRPr lang="en-US"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52" name="Date Placeholder 3"/>
          <p:cNvSpPr>
            <a:spLocks noGrp="1"/>
          </p:cNvSpPr>
          <p:nvPr>
            <p:ph type="dt" sz="quarter" idx="10"/>
          </p:nvPr>
        </p:nvSpPr>
        <p:spPr>
          <a:noFill/>
        </p:spPr>
        <p:txBody>
          <a:bodyPr/>
          <a:lstStyle/>
          <a:p>
            <a:fld id="{3BD50F79-AFE3-4229-A906-3E909394007B}" type="datetime1">
              <a:rPr lang="en-US" smtClean="0"/>
              <a:t>2/6/2013</a:t>
            </a:fld>
            <a:endParaRPr lang="en-US"/>
          </a:p>
        </p:txBody>
      </p:sp>
      <p:sp>
        <p:nvSpPr>
          <p:cNvPr id="14353" name="Footer Placeholder 4"/>
          <p:cNvSpPr>
            <a:spLocks noGrp="1"/>
          </p:cNvSpPr>
          <p:nvPr>
            <p:ph type="ftr" sz="quarter" idx="11"/>
          </p:nvPr>
        </p:nvSpPr>
        <p:spPr>
          <a:noFill/>
        </p:spPr>
        <p:txBody>
          <a:bodyPr/>
          <a:lstStyle/>
          <a:p>
            <a:r>
              <a:rPr lang="en-US" smtClean="0"/>
              <a:t>CPSC503 Winter 2012</a:t>
            </a:r>
            <a:endParaRPr lang="en-US"/>
          </a:p>
        </p:txBody>
      </p:sp>
      <p:sp>
        <p:nvSpPr>
          <p:cNvPr id="14354" name="Slide Number Placeholder 5"/>
          <p:cNvSpPr>
            <a:spLocks noGrp="1"/>
          </p:cNvSpPr>
          <p:nvPr>
            <p:ph type="sldNum" sz="quarter" idx="12"/>
          </p:nvPr>
        </p:nvSpPr>
        <p:spPr>
          <a:noFill/>
        </p:spPr>
        <p:txBody>
          <a:bodyPr/>
          <a:lstStyle/>
          <a:p>
            <a:fld id="{BDB6C114-23D1-4B84-8CC8-1440B5A420E7}" type="slidenum">
              <a:rPr lang="en-US" smtClean="0"/>
              <a:pPr/>
              <a:t>16</a:t>
            </a:fld>
            <a:endParaRPr lang="en-US" smtClean="0"/>
          </a:p>
        </p:txBody>
      </p:sp>
      <p:sp>
        <p:nvSpPr>
          <p:cNvPr id="14355" name="Rectangle 2"/>
          <p:cNvSpPr>
            <a:spLocks noGrp="1" noChangeArrowheads="1"/>
          </p:cNvSpPr>
          <p:nvPr>
            <p:ph type="title"/>
          </p:nvPr>
        </p:nvSpPr>
        <p:spPr>
          <a:xfrm>
            <a:off x="609600" y="0"/>
            <a:ext cx="7772400" cy="1143000"/>
          </a:xfrm>
        </p:spPr>
        <p:txBody>
          <a:bodyPr/>
          <a:lstStyle/>
          <a:p>
            <a:pPr eaLnBrk="1" hangingPunct="1"/>
            <a:r>
              <a:rPr lang="en-US" smtClean="0"/>
              <a:t>Categories &amp; Events</a:t>
            </a:r>
          </a:p>
        </p:txBody>
      </p:sp>
      <p:sp>
        <p:nvSpPr>
          <p:cNvPr id="628739" name="Rectangle 3"/>
          <p:cNvSpPr>
            <a:spLocks noGrp="1" noChangeArrowheads="1"/>
          </p:cNvSpPr>
          <p:nvPr>
            <p:ph type="body" idx="1"/>
          </p:nvPr>
        </p:nvSpPr>
        <p:spPr>
          <a:xfrm>
            <a:off x="304800" y="3048000"/>
            <a:ext cx="8382000" cy="3581400"/>
          </a:xfrm>
          <a:solidFill>
            <a:schemeClr val="bg1"/>
          </a:solidFill>
        </p:spPr>
        <p:txBody>
          <a:bodyPr/>
          <a:lstStyle/>
          <a:p>
            <a:pPr eaLnBrk="1" hangingPunct="1">
              <a:lnSpc>
                <a:spcPct val="90000"/>
              </a:lnSpc>
              <a:defRPr/>
            </a:pPr>
            <a:r>
              <a:rPr lang="en-US" dirty="0" smtClean="0">
                <a:solidFill>
                  <a:schemeClr val="accent2"/>
                </a:solidFill>
              </a:rPr>
              <a:t>Events: </a:t>
            </a:r>
            <a:r>
              <a:rPr lang="en-US" b="0" dirty="0" smtClean="0">
                <a:solidFill>
                  <a:schemeClr val="accent4"/>
                </a:solidFill>
              </a:rPr>
              <a:t>can be described in NL with different numbers of arguments… </a:t>
            </a:r>
          </a:p>
          <a:p>
            <a:pPr marL="857250" lvl="1" indent="-457200" eaLnBrk="1" hangingPunct="1">
              <a:defRPr/>
            </a:pPr>
            <a:r>
              <a:rPr lang="en-US" sz="2000" i="1" dirty="0" smtClean="0"/>
              <a:t>I ate</a:t>
            </a:r>
          </a:p>
          <a:p>
            <a:pPr marL="857250" lvl="1" indent="-457200" eaLnBrk="1" hangingPunct="1">
              <a:defRPr/>
            </a:pPr>
            <a:r>
              <a:rPr lang="en-US" sz="2000" i="1" dirty="0" smtClean="0"/>
              <a:t>I ate a turkey sandwich</a:t>
            </a:r>
          </a:p>
          <a:p>
            <a:pPr marL="857250" lvl="1" indent="-457200" eaLnBrk="1" hangingPunct="1">
              <a:defRPr/>
            </a:pPr>
            <a:r>
              <a:rPr lang="en-US" sz="2000" i="1" dirty="0" smtClean="0"/>
              <a:t>I ate a turkey sandwich at my desk</a:t>
            </a:r>
          </a:p>
          <a:p>
            <a:pPr marL="857250" lvl="1" indent="-457200" eaLnBrk="1" hangingPunct="1">
              <a:defRPr/>
            </a:pPr>
            <a:r>
              <a:rPr lang="en-US" sz="2000" i="1" dirty="0" smtClean="0"/>
              <a:t>I ate at my desk</a:t>
            </a:r>
          </a:p>
          <a:p>
            <a:pPr marL="857250" lvl="1" indent="-457200" eaLnBrk="1" hangingPunct="1">
              <a:defRPr/>
            </a:pPr>
            <a:r>
              <a:rPr lang="en-US" sz="2000" i="1" dirty="0" smtClean="0"/>
              <a:t>I ate lunch</a:t>
            </a:r>
          </a:p>
          <a:p>
            <a:pPr marL="857250" lvl="1" indent="-457200" eaLnBrk="1" hangingPunct="1">
              <a:defRPr/>
            </a:pPr>
            <a:r>
              <a:rPr lang="en-US" sz="2000" i="1" dirty="0" smtClean="0"/>
              <a:t>I ate a turkey sandwich for lunch</a:t>
            </a:r>
          </a:p>
          <a:p>
            <a:pPr marL="857250" lvl="1" indent="-457200" eaLnBrk="1" hangingPunct="1">
              <a:defRPr/>
            </a:pPr>
            <a:r>
              <a:rPr lang="en-US" sz="2000" i="1" dirty="0" smtClean="0"/>
              <a:t>I ate a turkey sandwich for lunch at my desk</a:t>
            </a:r>
          </a:p>
          <a:p>
            <a:pPr eaLnBrk="1" hangingPunct="1">
              <a:lnSpc>
                <a:spcPct val="90000"/>
              </a:lnSpc>
              <a:defRPr/>
            </a:pPr>
            <a:endParaRPr lang="en-US" sz="2400" dirty="0" smtClean="0"/>
          </a:p>
        </p:txBody>
      </p:sp>
      <p:sp>
        <p:nvSpPr>
          <p:cNvPr id="628743" name="Rectangle 7"/>
          <p:cNvSpPr>
            <a:spLocks noChangeArrowheads="1"/>
          </p:cNvSpPr>
          <p:nvPr/>
        </p:nvSpPr>
        <p:spPr bwMode="auto">
          <a:xfrm>
            <a:off x="1066800" y="1752600"/>
            <a:ext cx="6477000" cy="381000"/>
          </a:xfrm>
          <a:prstGeom prst="rect">
            <a:avLst/>
          </a:prstGeom>
          <a:noFill/>
          <a:ln w="28575">
            <a:solidFill>
              <a:srgbClr val="A50021"/>
            </a:solidFill>
            <a:miter lim="800000"/>
            <a:headEnd/>
            <a:tailEnd/>
          </a:ln>
        </p:spPr>
        <p:txBody>
          <a:bodyPr wrap="none" anchor="ctr"/>
          <a:lstStyle/>
          <a:p>
            <a:endParaRPr lang="en-US"/>
          </a:p>
        </p:txBody>
      </p:sp>
      <p:sp>
        <p:nvSpPr>
          <p:cNvPr id="14358" name="Rectangle 8"/>
          <p:cNvSpPr>
            <a:spLocks noChangeArrowheads="1"/>
          </p:cNvSpPr>
          <p:nvPr/>
        </p:nvSpPr>
        <p:spPr bwMode="auto">
          <a:xfrm>
            <a:off x="228600" y="838200"/>
            <a:ext cx="8610600" cy="12954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solidFill>
                  <a:schemeClr val="accent2"/>
                </a:solidFill>
                <a:latin typeface="Comic Sans MS" pitchFamily="66" charset="0"/>
              </a:rPr>
              <a:t>Categories:</a:t>
            </a:r>
          </a:p>
          <a:p>
            <a:pPr marL="742950" lvl="1" indent="-285750">
              <a:lnSpc>
                <a:spcPct val="90000"/>
              </a:lnSpc>
              <a:spcBef>
                <a:spcPct val="20000"/>
              </a:spcBef>
              <a:buFontTx/>
              <a:buChar char="–"/>
            </a:pPr>
            <a:r>
              <a:rPr lang="en-US" sz="2400" b="1" i="1">
                <a:latin typeface="Comic Sans MS" pitchFamily="66" charset="0"/>
              </a:rPr>
              <a:t>VegetarianRestaurant (Joe’s) - relation vs. object</a:t>
            </a:r>
          </a:p>
          <a:p>
            <a:pPr marL="742950" lvl="1" indent="-285750">
              <a:lnSpc>
                <a:spcPct val="90000"/>
              </a:lnSpc>
              <a:spcBef>
                <a:spcPct val="20000"/>
              </a:spcBef>
              <a:buFontTx/>
              <a:buChar char="–"/>
            </a:pPr>
            <a:r>
              <a:rPr lang="en-US" sz="2400" b="1" i="1">
                <a:latin typeface="Comic Sans MS" pitchFamily="66" charset="0"/>
              </a:rPr>
              <a:t>MostPopular(Joe’s,VegetarianRestaurant)</a:t>
            </a:r>
          </a:p>
        </p:txBody>
      </p:sp>
      <p:sp>
        <p:nvSpPr>
          <p:cNvPr id="628745" name="Rectangle 9"/>
          <p:cNvSpPr>
            <a:spLocks noChangeArrowheads="1"/>
          </p:cNvSpPr>
          <p:nvPr/>
        </p:nvSpPr>
        <p:spPr bwMode="auto">
          <a:xfrm>
            <a:off x="7162800" y="2362200"/>
            <a:ext cx="1981200" cy="381000"/>
          </a:xfrm>
          <a:prstGeom prst="rect">
            <a:avLst/>
          </a:prstGeom>
          <a:noFill/>
          <a:ln w="9525">
            <a:noFill/>
            <a:miter lim="800000"/>
            <a:headEnd/>
            <a:tailEnd/>
          </a:ln>
        </p:spPr>
        <p:txBody>
          <a:bodyPr/>
          <a:lstStyle/>
          <a:p>
            <a:pPr marL="342900" indent="-342900">
              <a:lnSpc>
                <a:spcPct val="90000"/>
              </a:lnSpc>
              <a:spcBef>
                <a:spcPct val="20000"/>
              </a:spcBef>
            </a:pPr>
            <a:r>
              <a:rPr lang="en-US" sz="2400" b="1" i="1">
                <a:solidFill>
                  <a:schemeClr val="accent2"/>
                </a:solidFill>
                <a:latin typeface="Comic Sans MS" pitchFamily="66" charset="0"/>
              </a:rPr>
              <a:t>Reification</a:t>
            </a:r>
          </a:p>
          <a:p>
            <a:pPr marL="342900" indent="-342900">
              <a:lnSpc>
                <a:spcPct val="90000"/>
              </a:lnSpc>
              <a:spcBef>
                <a:spcPct val="20000"/>
              </a:spcBef>
            </a:pPr>
            <a:endParaRPr lang="en-US" sz="2400" b="1" i="1">
              <a:solidFill>
                <a:schemeClr val="accent2"/>
              </a:solidFill>
              <a:latin typeface="Comic Sans MS" pitchFamily="66" charset="0"/>
            </a:endParaRPr>
          </a:p>
        </p:txBody>
      </p:sp>
      <p:sp>
        <p:nvSpPr>
          <p:cNvPr id="628746" name="Rectangle 10"/>
          <p:cNvSpPr>
            <a:spLocks noChangeArrowheads="1"/>
          </p:cNvSpPr>
          <p:nvPr/>
        </p:nvSpPr>
        <p:spPr bwMode="auto">
          <a:xfrm>
            <a:off x="381000" y="2133600"/>
            <a:ext cx="8229600" cy="838200"/>
          </a:xfrm>
          <a:prstGeom prst="rect">
            <a:avLst/>
          </a:prstGeom>
          <a:noFill/>
          <a:ln w="9525">
            <a:noFill/>
            <a:miter lim="800000"/>
            <a:headEnd/>
            <a:tailEnd/>
          </a:ln>
        </p:spPr>
        <p:txBody>
          <a:bodyPr/>
          <a:lstStyle/>
          <a:p>
            <a:pPr marL="742950" lvl="1" indent="-285750">
              <a:lnSpc>
                <a:spcPct val="90000"/>
              </a:lnSpc>
              <a:spcBef>
                <a:spcPct val="20000"/>
              </a:spcBef>
              <a:buFontTx/>
              <a:buChar char="–"/>
            </a:pPr>
            <a:r>
              <a:rPr lang="en-US" sz="2400" b="1" i="1">
                <a:latin typeface="Comic Sans MS" pitchFamily="66" charset="0"/>
              </a:rPr>
              <a:t>ISA (Joe’s,VegetarianRestaurant)</a:t>
            </a:r>
          </a:p>
          <a:p>
            <a:pPr marL="742950" lvl="1" indent="-285750">
              <a:lnSpc>
                <a:spcPct val="90000"/>
              </a:lnSpc>
              <a:spcBef>
                <a:spcPct val="20000"/>
              </a:spcBef>
              <a:buFontTx/>
              <a:buChar char="–"/>
            </a:pPr>
            <a:r>
              <a:rPr lang="en-US" sz="2400" b="1" i="1">
                <a:latin typeface="Comic Sans MS" pitchFamily="66" charset="0"/>
              </a:rPr>
              <a:t>AKO (VegetarianRestaurant,Restaurant)</a:t>
            </a:r>
            <a:endParaRPr lang="en-US" sz="2000" b="1">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87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87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87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873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28739">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28739">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28739">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28739">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28739">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28739">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28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9" grpId="0" build="p" autoUpdateAnimBg="0"/>
      <p:bldP spid="628743" grpId="0" animBg="1"/>
      <p:bldP spid="628745" grpId="0" autoUpdateAnimBg="0"/>
      <p:bldP spid="62874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fld id="{DEEB7DCE-810E-424E-8AD3-5ED892E234E3}" type="datetime1">
              <a:rPr lang="en-US" smtClean="0"/>
              <a:t>2/6/2013</a:t>
            </a:fld>
            <a:endParaRPr lang="en-US"/>
          </a:p>
        </p:txBody>
      </p:sp>
      <p:sp>
        <p:nvSpPr>
          <p:cNvPr id="36867" name="Footer Placeholder 3"/>
          <p:cNvSpPr>
            <a:spLocks noGrp="1"/>
          </p:cNvSpPr>
          <p:nvPr>
            <p:ph type="ftr" sz="quarter" idx="11"/>
          </p:nvPr>
        </p:nvSpPr>
        <p:spPr>
          <a:noFill/>
        </p:spPr>
        <p:txBody>
          <a:bodyPr/>
          <a:lstStyle/>
          <a:p>
            <a:r>
              <a:rPr lang="en-US" smtClean="0"/>
              <a:t>CPSC503 Winter 2012</a:t>
            </a:r>
            <a:endParaRPr lang="en-US"/>
          </a:p>
        </p:txBody>
      </p:sp>
      <p:sp>
        <p:nvSpPr>
          <p:cNvPr id="36868" name="Slide Number Placeholder 4"/>
          <p:cNvSpPr>
            <a:spLocks noGrp="1"/>
          </p:cNvSpPr>
          <p:nvPr>
            <p:ph type="sldNum" sz="quarter" idx="12"/>
          </p:nvPr>
        </p:nvSpPr>
        <p:spPr>
          <a:noFill/>
        </p:spPr>
        <p:txBody>
          <a:bodyPr/>
          <a:lstStyle/>
          <a:p>
            <a:fld id="{DDAF625B-A19F-404F-94F7-C4F0EEA4BE25}" type="slidenum">
              <a:rPr lang="en-US" smtClean="0"/>
              <a:pPr/>
              <a:t>17</a:t>
            </a:fld>
            <a:endParaRPr lang="en-US" smtClean="0"/>
          </a:p>
        </p:txBody>
      </p:sp>
      <p:sp>
        <p:nvSpPr>
          <p:cNvPr id="36869" name="Rectangle 2"/>
          <p:cNvSpPr>
            <a:spLocks noGrp="1" noChangeArrowheads="1"/>
          </p:cNvSpPr>
          <p:nvPr>
            <p:ph type="title"/>
          </p:nvPr>
        </p:nvSpPr>
        <p:spPr>
          <a:xfrm>
            <a:off x="0" y="0"/>
            <a:ext cx="4648200" cy="1143000"/>
          </a:xfrm>
        </p:spPr>
        <p:txBody>
          <a:bodyPr/>
          <a:lstStyle/>
          <a:p>
            <a:pPr eaLnBrk="1" hangingPunct="1"/>
            <a:r>
              <a:rPr lang="en-US" smtClean="0"/>
              <a:t>MUC-4 Example</a:t>
            </a:r>
          </a:p>
        </p:txBody>
      </p:sp>
      <p:sp>
        <p:nvSpPr>
          <p:cNvPr id="36870" name="Rectangle 4"/>
          <p:cNvSpPr>
            <a:spLocks noChangeArrowheads="1"/>
          </p:cNvSpPr>
          <p:nvPr/>
        </p:nvSpPr>
        <p:spPr bwMode="auto">
          <a:xfrm>
            <a:off x="228600" y="1371600"/>
            <a:ext cx="6934200" cy="52578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871" name="Rectangle 5"/>
          <p:cNvSpPr>
            <a:spLocks noChangeArrowheads="1"/>
          </p:cNvSpPr>
          <p:nvPr/>
        </p:nvSpPr>
        <p:spPr bwMode="auto">
          <a:xfrm>
            <a:off x="381000" y="1295400"/>
            <a:ext cx="6091238" cy="5137150"/>
          </a:xfrm>
          <a:prstGeom prst="rect">
            <a:avLst/>
          </a:prstGeom>
          <a:solidFill>
            <a:schemeClr val="bg1"/>
          </a:solidFill>
          <a:ln w="9525">
            <a:noFill/>
            <a:miter lim="800000"/>
            <a:headEnd/>
            <a:tailEnd/>
          </a:ln>
        </p:spPr>
        <p:txBody>
          <a:bodyPr lIns="92075" tIns="46038" rIns="92075" bIns="46038">
            <a:spAutoFit/>
          </a:bodyPr>
          <a:lstStyle/>
          <a:p>
            <a:pPr eaLnBrk="0" hangingPunct="0">
              <a:spcBef>
                <a:spcPct val="50000"/>
              </a:spcBef>
            </a:pPr>
            <a:r>
              <a:rPr lang="en-US" sz="1000"/>
              <a:t/>
            </a:r>
            <a:br>
              <a:rPr lang="en-US" sz="1000"/>
            </a:br>
            <a:r>
              <a:rPr lang="en-US" sz="1400"/>
              <a:t>INCIDENT: DATE			30 OCT 89 </a:t>
            </a:r>
            <a:br>
              <a:rPr lang="en-US" sz="1400"/>
            </a:br>
            <a:r>
              <a:rPr lang="en-US" sz="1400"/>
              <a:t>INCIDENT: LOCATION		EL SALVADOR </a:t>
            </a:r>
            <a:br>
              <a:rPr lang="en-US" sz="1400"/>
            </a:br>
            <a:r>
              <a:rPr lang="en-US" sz="1400"/>
              <a:t>INCIDENT: TYPE			ATTACK </a:t>
            </a:r>
            <a:br>
              <a:rPr lang="en-US" sz="1400"/>
            </a:br>
            <a:r>
              <a:rPr lang="en-US" sz="1400"/>
              <a:t>INCIDENT: STAGE OF EXECUTION	ACCOMPLISHED </a:t>
            </a:r>
            <a:br>
              <a:rPr lang="en-US" sz="1400"/>
            </a:br>
            <a:r>
              <a:rPr lang="en-US" sz="1400"/>
              <a:t>INCIDENT: INSTRUMENT ID </a:t>
            </a:r>
            <a:br>
              <a:rPr lang="en-US" sz="1400"/>
            </a:br>
            <a:r>
              <a:rPr lang="en-US" sz="1400"/>
              <a:t>INCIDENT: INSTRUMENT TYPE</a:t>
            </a:r>
            <a:br>
              <a:rPr lang="en-US" sz="1400"/>
            </a:br>
            <a:r>
              <a:rPr lang="en-US" sz="1400"/>
              <a:t>PERP: INCIDENT CATEGORY		TERRORIST ACT </a:t>
            </a:r>
            <a:br>
              <a:rPr lang="en-US" sz="1400"/>
            </a:br>
            <a:r>
              <a:rPr lang="en-US" sz="1400"/>
              <a:t>PERP: INDIVIDUAL ID			"TERRORIST" </a:t>
            </a:r>
            <a:br>
              <a:rPr lang="en-US" sz="1400"/>
            </a:br>
            <a:r>
              <a:rPr lang="en-US" sz="1400"/>
              <a:t>PERP: ORGANIZATION ID 		"THE FMLN" </a:t>
            </a:r>
            <a:br>
              <a:rPr lang="en-US" sz="1400"/>
            </a:br>
            <a:r>
              <a:rPr lang="en-US" sz="1400"/>
              <a:t>PERP: ORG. CONFIDENCE		REPORTED: "THE FMLN" </a:t>
            </a:r>
            <a:br>
              <a:rPr lang="en-US" sz="1400"/>
            </a:br>
            <a:r>
              <a:rPr lang="en-US" sz="1400"/>
              <a:t>PHYS TGT: ID </a:t>
            </a:r>
            <a:br>
              <a:rPr lang="en-US" sz="1400"/>
            </a:br>
            <a:r>
              <a:rPr lang="en-US" sz="1400"/>
              <a:t>PHYS TGT: TYPE</a:t>
            </a:r>
            <a:br>
              <a:rPr lang="en-US" sz="1400"/>
            </a:br>
            <a:r>
              <a:rPr lang="en-US" sz="1400"/>
              <a:t>PHYS TGT: NUMBER</a:t>
            </a:r>
            <a:br>
              <a:rPr lang="en-US" sz="1400"/>
            </a:br>
            <a:r>
              <a:rPr lang="en-US" sz="1400"/>
              <a:t>PHYS TGT: FOREIGN NATION</a:t>
            </a:r>
            <a:br>
              <a:rPr lang="en-US" sz="1400"/>
            </a:br>
            <a:r>
              <a:rPr lang="en-US" sz="1400"/>
              <a:t>PHYS TGT: EFFECT OF INCIDENT</a:t>
            </a:r>
            <a:br>
              <a:rPr lang="en-US" sz="1400"/>
            </a:br>
            <a:r>
              <a:rPr lang="en-US" sz="1400"/>
              <a:t>PHYS TGT: TOTAL NUMBER</a:t>
            </a:r>
            <a:br>
              <a:rPr lang="en-US" sz="1400"/>
            </a:br>
            <a:r>
              <a:rPr lang="en-US" sz="1400"/>
              <a:t>HUM TGT: NAME</a:t>
            </a:r>
            <a:br>
              <a:rPr lang="en-US" sz="1400"/>
            </a:br>
            <a:r>
              <a:rPr lang="en-US" sz="1400"/>
              <a:t>HUM TGT: DESCRIPTION		"1 CIVILIAN"</a:t>
            </a:r>
            <a:br>
              <a:rPr lang="en-US" sz="1400"/>
            </a:br>
            <a:r>
              <a:rPr lang="en-US" sz="1400"/>
              <a:t>HUM TGT: TYPE			 CIVILIAN: "1 CIVILIAN"</a:t>
            </a:r>
            <a:br>
              <a:rPr lang="en-US" sz="1400"/>
            </a:br>
            <a:r>
              <a:rPr lang="en-US" sz="1400"/>
              <a:t>HUM TGT: NUMBER			1: "1 CIVILIAN"</a:t>
            </a:r>
            <a:br>
              <a:rPr lang="en-US" sz="1400"/>
            </a:br>
            <a:r>
              <a:rPr lang="en-US" sz="1400"/>
              <a:t>HUM TGT: FOREIGN NATION</a:t>
            </a:r>
            <a:br>
              <a:rPr lang="en-US" sz="1400"/>
            </a:br>
            <a:r>
              <a:rPr lang="en-US" sz="1400"/>
              <a:t>HUM TGT: EFFECT OF INCIDENT	DEATH: 	 "1 CIVILIAN"</a:t>
            </a:r>
            <a:br>
              <a:rPr lang="en-US" sz="1400"/>
            </a:br>
            <a:r>
              <a:rPr lang="en-US" sz="1400"/>
              <a:t>HUM TGT: TOTAL NUMBER</a:t>
            </a:r>
          </a:p>
        </p:txBody>
      </p:sp>
      <p:grpSp>
        <p:nvGrpSpPr>
          <p:cNvPr id="36872" name="Group 6"/>
          <p:cNvGrpSpPr>
            <a:grpSpLocks/>
          </p:cNvGrpSpPr>
          <p:nvPr/>
        </p:nvGrpSpPr>
        <p:grpSpPr bwMode="auto">
          <a:xfrm>
            <a:off x="4876800" y="152400"/>
            <a:ext cx="4267200" cy="1371600"/>
            <a:chOff x="148" y="3793"/>
            <a:chExt cx="4748" cy="427"/>
          </a:xfrm>
        </p:grpSpPr>
        <p:sp>
          <p:nvSpPr>
            <p:cNvPr id="36873" name="Rectangle 7"/>
            <p:cNvSpPr>
              <a:spLocks noChangeArrowheads="1"/>
            </p:cNvSpPr>
            <p:nvPr/>
          </p:nvSpPr>
          <p:spPr bwMode="auto">
            <a:xfrm>
              <a:off x="192" y="3793"/>
              <a:ext cx="4704" cy="37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t>On October 30, 1989, one civilian was killed in a reported FMLN attack in El Salvador.</a:t>
              </a:r>
            </a:p>
          </p:txBody>
        </p:sp>
        <p:sp>
          <p:nvSpPr>
            <p:cNvPr id="36874" name="Rectangle 8"/>
            <p:cNvSpPr>
              <a:spLocks noChangeArrowheads="1"/>
            </p:cNvSpPr>
            <p:nvPr/>
          </p:nvSpPr>
          <p:spPr bwMode="auto">
            <a:xfrm>
              <a:off x="148" y="3796"/>
              <a:ext cx="4696" cy="424"/>
            </a:xfrm>
            <a:prstGeom prst="rect">
              <a:avLst/>
            </a:prstGeom>
            <a:noFill/>
            <a:ln w="12700">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70" name="Date Placeholder 3"/>
          <p:cNvSpPr>
            <a:spLocks noGrp="1"/>
          </p:cNvSpPr>
          <p:nvPr>
            <p:ph type="dt" sz="quarter" idx="10"/>
          </p:nvPr>
        </p:nvSpPr>
        <p:spPr>
          <a:noFill/>
        </p:spPr>
        <p:txBody>
          <a:bodyPr/>
          <a:lstStyle/>
          <a:p>
            <a:fld id="{8905D4CC-0037-4D0F-A147-990BDAE95C5F}" type="datetime1">
              <a:rPr lang="en-US" smtClean="0"/>
              <a:t>2/6/2013</a:t>
            </a:fld>
            <a:endParaRPr lang="en-US"/>
          </a:p>
        </p:txBody>
      </p:sp>
      <p:sp>
        <p:nvSpPr>
          <p:cNvPr id="15371" name="Footer Placeholder 4"/>
          <p:cNvSpPr>
            <a:spLocks noGrp="1"/>
          </p:cNvSpPr>
          <p:nvPr>
            <p:ph type="ftr" sz="quarter" idx="11"/>
          </p:nvPr>
        </p:nvSpPr>
        <p:spPr>
          <a:noFill/>
        </p:spPr>
        <p:txBody>
          <a:bodyPr/>
          <a:lstStyle/>
          <a:p>
            <a:r>
              <a:rPr lang="en-US" smtClean="0"/>
              <a:t>CPSC503 Winter 2012</a:t>
            </a:r>
            <a:endParaRPr lang="en-US"/>
          </a:p>
        </p:txBody>
      </p:sp>
      <p:sp>
        <p:nvSpPr>
          <p:cNvPr id="15372" name="Slide Number Placeholder 5"/>
          <p:cNvSpPr>
            <a:spLocks noGrp="1"/>
          </p:cNvSpPr>
          <p:nvPr>
            <p:ph type="sldNum" sz="quarter" idx="12"/>
          </p:nvPr>
        </p:nvSpPr>
        <p:spPr>
          <a:noFill/>
        </p:spPr>
        <p:txBody>
          <a:bodyPr/>
          <a:lstStyle/>
          <a:p>
            <a:fld id="{B7E87D12-1792-41F4-8FE9-37AA96FCD0BC}" type="slidenum">
              <a:rPr lang="en-US" smtClean="0"/>
              <a:pPr/>
              <a:t>18</a:t>
            </a:fld>
            <a:endParaRPr lang="en-US" smtClean="0"/>
          </a:p>
        </p:txBody>
      </p:sp>
      <p:sp>
        <p:nvSpPr>
          <p:cNvPr id="15373" name="Rectangle 2"/>
          <p:cNvSpPr>
            <a:spLocks noGrp="1" noChangeArrowheads="1"/>
          </p:cNvSpPr>
          <p:nvPr>
            <p:ph type="title"/>
          </p:nvPr>
        </p:nvSpPr>
        <p:spPr>
          <a:xfrm>
            <a:off x="609600" y="228600"/>
            <a:ext cx="7772400" cy="1143000"/>
          </a:xfrm>
        </p:spPr>
        <p:txBody>
          <a:bodyPr/>
          <a:lstStyle/>
          <a:p>
            <a:pPr eaLnBrk="1" hangingPunct="1"/>
            <a:r>
              <a:rPr lang="en-US" smtClean="0"/>
              <a:t>Reification Again</a:t>
            </a:r>
          </a:p>
        </p:txBody>
      </p:sp>
      <p:sp>
        <p:nvSpPr>
          <p:cNvPr id="632835" name="Rectangle 3"/>
          <p:cNvSpPr>
            <a:spLocks noGrp="1" noChangeArrowheads="1"/>
          </p:cNvSpPr>
          <p:nvPr>
            <p:ph type="body" idx="1"/>
          </p:nvPr>
        </p:nvSpPr>
        <p:spPr>
          <a:xfrm>
            <a:off x="304800" y="3276600"/>
            <a:ext cx="8153400" cy="2590800"/>
          </a:xfrm>
        </p:spPr>
        <p:txBody>
          <a:bodyPr/>
          <a:lstStyle/>
          <a:p>
            <a:pPr eaLnBrk="1" hangingPunct="1"/>
            <a:r>
              <a:rPr lang="en-US" smtClean="0">
                <a:solidFill>
                  <a:schemeClr val="accent2"/>
                </a:solidFill>
                <a:sym typeface="Math B" pitchFamily="2" charset="2"/>
              </a:rPr>
              <a:t>Reification Advantages:</a:t>
            </a:r>
          </a:p>
          <a:p>
            <a:pPr lvl="1" eaLnBrk="1" hangingPunct="1"/>
            <a:r>
              <a:rPr lang="en-US" smtClean="0"/>
              <a:t>No need to specify fixed number of arguments to represent a given sentence</a:t>
            </a:r>
          </a:p>
          <a:p>
            <a:pPr lvl="1" eaLnBrk="1" hangingPunct="1"/>
            <a:r>
              <a:rPr lang="en-US" smtClean="0"/>
              <a:t>You can easily specify inference rules involving the arguments</a:t>
            </a:r>
          </a:p>
          <a:p>
            <a:pPr eaLnBrk="1" hangingPunct="1"/>
            <a:endParaRPr lang="en-US" sz="2400" smtClean="0"/>
          </a:p>
        </p:txBody>
      </p:sp>
      <p:sp>
        <p:nvSpPr>
          <p:cNvPr id="15375" name="Rectangle 4"/>
          <p:cNvSpPr>
            <a:spLocks noChangeArrowheads="1"/>
          </p:cNvSpPr>
          <p:nvPr/>
        </p:nvSpPr>
        <p:spPr bwMode="auto">
          <a:xfrm>
            <a:off x="304800" y="1295400"/>
            <a:ext cx="9144000" cy="1600200"/>
          </a:xfrm>
          <a:prstGeom prst="rect">
            <a:avLst/>
          </a:prstGeom>
          <a:noFill/>
          <a:ln w="9525">
            <a:noFill/>
            <a:miter lim="800000"/>
            <a:headEnd/>
            <a:tailEnd/>
          </a:ln>
        </p:spPr>
        <p:txBody>
          <a:bodyPr/>
          <a:lstStyle/>
          <a:p>
            <a:pPr marL="342900" indent="-342900">
              <a:lnSpc>
                <a:spcPct val="90000"/>
              </a:lnSpc>
              <a:spcBef>
                <a:spcPct val="20000"/>
              </a:spcBef>
            </a:pPr>
            <a:r>
              <a:rPr lang="en-US" sz="2800" b="1" i="1">
                <a:latin typeface="Comic Sans MS" pitchFamily="66" charset="0"/>
              </a:rPr>
              <a:t>“I ate a turkey sandwich for lunch”</a:t>
            </a:r>
            <a:endParaRPr lang="en-US" sz="2800">
              <a:latin typeface="Symbol" pitchFamily="18" charset="2"/>
            </a:endParaRPr>
          </a:p>
          <a:p>
            <a:pPr marL="342900" indent="-342900">
              <a:lnSpc>
                <a:spcPct val="90000"/>
              </a:lnSpc>
              <a:spcBef>
                <a:spcPct val="20000"/>
              </a:spcBef>
            </a:pPr>
            <a:r>
              <a:rPr lang="en-US" sz="2800" b="1">
                <a:latin typeface="Symbol" pitchFamily="18" charset="2"/>
              </a:rPr>
              <a:t>$</a:t>
            </a:r>
            <a:r>
              <a:rPr lang="en-US" sz="2800" b="1" i="1">
                <a:latin typeface="Comic Sans MS" pitchFamily="66" charset="0"/>
              </a:rPr>
              <a:t> </a:t>
            </a:r>
            <a:r>
              <a:rPr lang="en-US" sz="2800" i="1">
                <a:latin typeface="Comic Sans MS" pitchFamily="66" charset="0"/>
              </a:rPr>
              <a:t>w: </a:t>
            </a:r>
            <a:r>
              <a:rPr lang="en-US" sz="2800" i="1">
                <a:solidFill>
                  <a:schemeClr val="accent2"/>
                </a:solidFill>
                <a:latin typeface="Comic Sans MS" pitchFamily="66" charset="0"/>
              </a:rPr>
              <a:t>Isa(w,Eating)</a:t>
            </a:r>
            <a:r>
              <a:rPr lang="en-US" sz="2800" i="1">
                <a:latin typeface="Comic Sans MS" pitchFamily="66" charset="0"/>
              </a:rPr>
              <a:t> </a:t>
            </a:r>
            <a:r>
              <a:rPr lang="en-US" sz="2800">
                <a:latin typeface="Symbol" pitchFamily="18" charset="2"/>
              </a:rPr>
              <a:t>Ù</a:t>
            </a:r>
            <a:r>
              <a:rPr lang="en-US" sz="2800" i="1">
                <a:latin typeface="Comic Sans MS" pitchFamily="66" charset="0"/>
              </a:rPr>
              <a:t> Eater(w,Speaker) </a:t>
            </a:r>
            <a:r>
              <a:rPr lang="en-US" sz="2800">
                <a:latin typeface="Symbol" pitchFamily="18" charset="2"/>
              </a:rPr>
              <a:t>Ù</a:t>
            </a:r>
            <a:r>
              <a:rPr lang="en-US" sz="2800" i="1">
                <a:latin typeface="Comic Sans MS" pitchFamily="66" charset="0"/>
              </a:rPr>
              <a:t> Eaten(w,TurkeySandwich) </a:t>
            </a:r>
            <a:r>
              <a:rPr lang="en-US" sz="2800">
                <a:latin typeface="Symbol" pitchFamily="18" charset="2"/>
              </a:rPr>
              <a:t>Ù </a:t>
            </a:r>
            <a:r>
              <a:rPr lang="en-US" sz="2800" i="1">
                <a:latin typeface="Comic Sans MS" pitchFamily="66" charset="0"/>
              </a:rPr>
              <a:t>MealEaten(w,Lunch)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2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328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328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ate Placeholder 3"/>
          <p:cNvSpPr>
            <a:spLocks noGrp="1"/>
          </p:cNvSpPr>
          <p:nvPr>
            <p:ph type="dt" sz="quarter" idx="10"/>
          </p:nvPr>
        </p:nvSpPr>
        <p:spPr>
          <a:noFill/>
        </p:spPr>
        <p:txBody>
          <a:bodyPr/>
          <a:lstStyle/>
          <a:p>
            <a:fld id="{875F79C3-F655-4CFD-9F34-03379D821F86}" type="datetime1">
              <a:rPr lang="en-US" smtClean="0"/>
              <a:t>2/6/2013</a:t>
            </a:fld>
            <a:endParaRPr lang="en-US"/>
          </a:p>
        </p:txBody>
      </p:sp>
      <p:sp>
        <p:nvSpPr>
          <p:cNvPr id="16388" name="Footer Placeholder 4"/>
          <p:cNvSpPr>
            <a:spLocks noGrp="1"/>
          </p:cNvSpPr>
          <p:nvPr>
            <p:ph type="ftr" sz="quarter" idx="11"/>
          </p:nvPr>
        </p:nvSpPr>
        <p:spPr>
          <a:noFill/>
        </p:spPr>
        <p:txBody>
          <a:bodyPr/>
          <a:lstStyle/>
          <a:p>
            <a:r>
              <a:rPr lang="en-US" smtClean="0"/>
              <a:t>CPSC503 Winter 2012</a:t>
            </a:r>
            <a:endParaRPr lang="en-US"/>
          </a:p>
        </p:txBody>
      </p:sp>
      <p:sp>
        <p:nvSpPr>
          <p:cNvPr id="16389" name="Slide Number Placeholder 5"/>
          <p:cNvSpPr>
            <a:spLocks noGrp="1"/>
          </p:cNvSpPr>
          <p:nvPr>
            <p:ph type="sldNum" sz="quarter" idx="12"/>
          </p:nvPr>
        </p:nvSpPr>
        <p:spPr>
          <a:noFill/>
        </p:spPr>
        <p:txBody>
          <a:bodyPr/>
          <a:lstStyle/>
          <a:p>
            <a:fld id="{125BAC47-7A88-4991-8052-9264BAEBB7A6}" type="slidenum">
              <a:rPr lang="en-US" smtClean="0"/>
              <a:pPr/>
              <a:t>19</a:t>
            </a:fld>
            <a:endParaRPr lang="en-US" smtClean="0"/>
          </a:p>
        </p:txBody>
      </p:sp>
      <p:sp>
        <p:nvSpPr>
          <p:cNvPr id="16390" name="Rectangle 2"/>
          <p:cNvSpPr>
            <a:spLocks noGrp="1" noChangeArrowheads="1"/>
          </p:cNvSpPr>
          <p:nvPr>
            <p:ph type="title"/>
          </p:nvPr>
        </p:nvSpPr>
        <p:spPr>
          <a:xfrm>
            <a:off x="685800" y="152400"/>
            <a:ext cx="7772400" cy="1143000"/>
          </a:xfrm>
        </p:spPr>
        <p:txBody>
          <a:bodyPr/>
          <a:lstStyle/>
          <a:p>
            <a:pPr eaLnBrk="1" hangingPunct="1"/>
            <a:r>
              <a:rPr lang="en-US" smtClean="0"/>
              <a:t>Representing Time</a:t>
            </a:r>
          </a:p>
        </p:txBody>
      </p:sp>
      <p:sp>
        <p:nvSpPr>
          <p:cNvPr id="16391" name="Rectangle 3"/>
          <p:cNvSpPr>
            <a:spLocks noGrp="1" noChangeArrowheads="1"/>
          </p:cNvSpPr>
          <p:nvPr>
            <p:ph type="body" idx="1"/>
          </p:nvPr>
        </p:nvSpPr>
        <p:spPr>
          <a:xfrm>
            <a:off x="609600" y="1295400"/>
            <a:ext cx="7772400" cy="1752600"/>
          </a:xfrm>
        </p:spPr>
        <p:txBody>
          <a:bodyPr/>
          <a:lstStyle/>
          <a:p>
            <a:pPr eaLnBrk="1" hangingPunct="1">
              <a:lnSpc>
                <a:spcPct val="90000"/>
              </a:lnSpc>
            </a:pPr>
            <a:r>
              <a:rPr lang="en-US" smtClean="0"/>
              <a:t>Events are associated with </a:t>
            </a:r>
            <a:r>
              <a:rPr lang="en-US" smtClean="0">
                <a:solidFill>
                  <a:schemeClr val="accent2"/>
                </a:solidFill>
              </a:rPr>
              <a:t>points</a:t>
            </a:r>
            <a:r>
              <a:rPr lang="en-US" smtClean="0"/>
              <a:t> or </a:t>
            </a:r>
            <a:r>
              <a:rPr lang="en-US" smtClean="0">
                <a:solidFill>
                  <a:schemeClr val="accent2"/>
                </a:solidFill>
              </a:rPr>
              <a:t>intervals</a:t>
            </a:r>
            <a:r>
              <a:rPr lang="en-US" smtClean="0"/>
              <a:t> in time.</a:t>
            </a:r>
          </a:p>
          <a:p>
            <a:pPr eaLnBrk="1" hangingPunct="1">
              <a:lnSpc>
                <a:spcPct val="90000"/>
              </a:lnSpc>
            </a:pPr>
            <a:r>
              <a:rPr lang="en-US" smtClean="0"/>
              <a:t>We can impose an ordering on distinct events using the notion of </a:t>
            </a:r>
            <a:r>
              <a:rPr lang="en-US" i="1" smtClean="0">
                <a:solidFill>
                  <a:schemeClr val="accent2"/>
                </a:solidFill>
              </a:rPr>
              <a:t>precedes</a:t>
            </a:r>
            <a:r>
              <a:rPr lang="en-US" i="1" smtClean="0"/>
              <a:t>.</a:t>
            </a:r>
          </a:p>
        </p:txBody>
      </p:sp>
      <p:sp>
        <p:nvSpPr>
          <p:cNvPr id="746500" name="Rectangle 4"/>
          <p:cNvSpPr>
            <a:spLocks noChangeArrowheads="1"/>
          </p:cNvSpPr>
          <p:nvPr/>
        </p:nvSpPr>
        <p:spPr bwMode="auto">
          <a:xfrm>
            <a:off x="228600" y="3352800"/>
            <a:ext cx="8686800" cy="1981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solidFill>
                  <a:schemeClr val="accent2"/>
                </a:solidFill>
                <a:latin typeface="Comic Sans MS" pitchFamily="66" charset="0"/>
              </a:rPr>
              <a:t>Temporal logic</a:t>
            </a:r>
            <a:r>
              <a:rPr lang="en-US" sz="2800" b="1">
                <a:latin typeface="Comic Sans MS" pitchFamily="66" charset="0"/>
              </a:rPr>
              <a:t> notation: </a:t>
            </a:r>
            <a:br>
              <a:rPr lang="en-US" sz="2800" b="1">
                <a:latin typeface="Comic Sans MS" pitchFamily="66" charset="0"/>
              </a:rPr>
            </a:br>
            <a:r>
              <a:rPr lang="en-US" sz="2800">
                <a:latin typeface="Comic Sans MS" pitchFamily="66" charset="0"/>
              </a:rPr>
              <a:t>(</a:t>
            </a:r>
            <a:r>
              <a:rPr lang="en-US" sz="2800">
                <a:latin typeface="Symbol" pitchFamily="18" charset="2"/>
              </a:rPr>
              <a:t>$</a:t>
            </a:r>
            <a:r>
              <a:rPr lang="en-US" sz="2800">
                <a:latin typeface="Comic Sans MS" pitchFamily="66" charset="0"/>
              </a:rPr>
              <a:t>w,x,</a:t>
            </a:r>
            <a:r>
              <a:rPr lang="en-US" sz="2800">
                <a:solidFill>
                  <a:schemeClr val="accent2"/>
                </a:solidFill>
                <a:latin typeface="Comic Sans MS" pitchFamily="66" charset="0"/>
              </a:rPr>
              <a:t>t</a:t>
            </a:r>
            <a:r>
              <a:rPr lang="en-US" sz="2800">
                <a:latin typeface="Comic Sans MS" pitchFamily="66" charset="0"/>
              </a:rPr>
              <a:t>) Arrive(w,x,</a:t>
            </a:r>
            <a:r>
              <a:rPr lang="en-US" sz="2800">
                <a:solidFill>
                  <a:schemeClr val="accent2"/>
                </a:solidFill>
                <a:latin typeface="Comic Sans MS" pitchFamily="66" charset="0"/>
              </a:rPr>
              <a:t>t</a:t>
            </a:r>
            <a:r>
              <a:rPr lang="en-US" sz="2800">
                <a:latin typeface="Comic Sans MS" pitchFamily="66" charset="0"/>
              </a:rPr>
              <a:t>)</a:t>
            </a:r>
          </a:p>
          <a:p>
            <a:pPr marL="342900" indent="-342900">
              <a:lnSpc>
                <a:spcPct val="110000"/>
              </a:lnSpc>
              <a:spcBef>
                <a:spcPct val="20000"/>
              </a:spcBef>
              <a:buFontTx/>
              <a:buChar char="•"/>
            </a:pPr>
            <a:r>
              <a:rPr lang="en-US" sz="2800" b="1">
                <a:latin typeface="Comic Sans MS" pitchFamily="66" charset="0"/>
              </a:rPr>
              <a:t>Constraints on variable </a:t>
            </a:r>
            <a:r>
              <a:rPr lang="en-US" sz="2800" b="1" i="1">
                <a:solidFill>
                  <a:schemeClr val="accent2"/>
                </a:solidFill>
                <a:latin typeface="Comic Sans MS" pitchFamily="66" charset="0"/>
              </a:rPr>
              <a:t>t</a:t>
            </a:r>
            <a:r>
              <a:rPr lang="en-US" sz="2800" b="1" i="1">
                <a:latin typeface="Comic Sans MS" pitchFamily="66" charset="0"/>
              </a:rPr>
              <a:t/>
            </a:r>
            <a:br>
              <a:rPr lang="en-US" sz="2800" b="1" i="1">
                <a:latin typeface="Comic Sans MS" pitchFamily="66" charset="0"/>
              </a:rPr>
            </a:br>
            <a:r>
              <a:rPr lang="en-US" sz="2800" i="1">
                <a:latin typeface="Comic Sans MS" pitchFamily="66" charset="0"/>
              </a:rPr>
              <a:t>I arrived in New York</a:t>
            </a:r>
            <a:r>
              <a:rPr lang="en-US" sz="2800" b="1" i="1">
                <a:latin typeface="Comic Sans MS" pitchFamily="66" charset="0"/>
              </a:rPr>
              <a:t/>
            </a:r>
            <a:br>
              <a:rPr lang="en-US" sz="2800" b="1" i="1">
                <a:latin typeface="Comic Sans MS" pitchFamily="66" charset="0"/>
              </a:rPr>
            </a:br>
            <a:r>
              <a:rPr lang="en-US" sz="2800">
                <a:latin typeface="Comic Sans MS" pitchFamily="66" charset="0"/>
              </a:rPr>
              <a:t>(</a:t>
            </a:r>
            <a:r>
              <a:rPr lang="en-US" sz="2800">
                <a:latin typeface="Symbol" pitchFamily="18" charset="2"/>
              </a:rPr>
              <a:t>$ </a:t>
            </a:r>
            <a:r>
              <a:rPr lang="en-US" sz="2800">
                <a:solidFill>
                  <a:schemeClr val="accent2"/>
                </a:solidFill>
                <a:latin typeface="Comic Sans MS" pitchFamily="66" charset="0"/>
              </a:rPr>
              <a:t>t</a:t>
            </a:r>
            <a:r>
              <a:rPr lang="en-US" sz="2800">
                <a:latin typeface="Comic Sans MS" pitchFamily="66" charset="0"/>
              </a:rPr>
              <a:t>) Arrive(I,NewYork,</a:t>
            </a:r>
            <a:r>
              <a:rPr lang="en-US" sz="2800">
                <a:solidFill>
                  <a:schemeClr val="accent2"/>
                </a:solidFill>
                <a:latin typeface="Comic Sans MS" pitchFamily="66" charset="0"/>
              </a:rPr>
              <a:t>t</a:t>
            </a:r>
            <a:r>
              <a:rPr lang="en-US" sz="2800">
                <a:latin typeface="Comic Sans MS" pitchFamily="66" charset="0"/>
              </a:rPr>
              <a:t>) </a:t>
            </a:r>
            <a:r>
              <a:rPr lang="en-US" sz="2800">
                <a:latin typeface="Symbol" pitchFamily="18" charset="2"/>
              </a:rPr>
              <a:t>Ù </a:t>
            </a:r>
            <a:r>
              <a:rPr lang="en-US" sz="2800">
                <a:solidFill>
                  <a:schemeClr val="accent2"/>
                </a:solidFill>
                <a:latin typeface="Comic Sans MS" pitchFamily="66" charset="0"/>
              </a:rPr>
              <a:t>precedes</a:t>
            </a:r>
            <a:r>
              <a:rPr lang="en-US" sz="2800">
                <a:latin typeface="Comic Sans MS" pitchFamily="66" charset="0"/>
              </a:rPr>
              <a:t>(</a:t>
            </a:r>
            <a:r>
              <a:rPr lang="en-US" sz="2800">
                <a:solidFill>
                  <a:schemeClr val="accent2"/>
                </a:solidFill>
                <a:latin typeface="Comic Sans MS" pitchFamily="66" charset="0"/>
              </a:rPr>
              <a:t>t,Now</a:t>
            </a:r>
            <a:r>
              <a:rPr lang="en-US" sz="2800">
                <a:latin typeface="Comic Sans MS" pitchFamily="66" charset="0"/>
              </a:rPr>
              <a: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6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B06963C6-9D0D-4B6D-9478-48E84F3200F3}" type="datetime1">
              <a:rPr lang="en-US" smtClean="0"/>
              <a:t>2/6/2013</a:t>
            </a:fld>
            <a:endParaRPr lang="en-US"/>
          </a:p>
        </p:txBody>
      </p:sp>
      <p:sp>
        <p:nvSpPr>
          <p:cNvPr id="29699" name="Footer Placeholder 4"/>
          <p:cNvSpPr>
            <a:spLocks noGrp="1"/>
          </p:cNvSpPr>
          <p:nvPr>
            <p:ph type="ftr" sz="quarter" idx="11"/>
          </p:nvPr>
        </p:nvSpPr>
        <p:spPr>
          <a:noFill/>
        </p:spPr>
        <p:txBody>
          <a:bodyPr/>
          <a:lstStyle/>
          <a:p>
            <a:r>
              <a:rPr lang="en-US" smtClean="0"/>
              <a:t>CPSC503 Winter 2012</a:t>
            </a:r>
            <a:endParaRPr lang="en-US"/>
          </a:p>
        </p:txBody>
      </p:sp>
      <p:sp>
        <p:nvSpPr>
          <p:cNvPr id="29700" name="Slide Number Placeholder 5"/>
          <p:cNvSpPr>
            <a:spLocks noGrp="1"/>
          </p:cNvSpPr>
          <p:nvPr>
            <p:ph type="sldNum" sz="quarter" idx="12"/>
          </p:nvPr>
        </p:nvSpPr>
        <p:spPr>
          <a:noFill/>
        </p:spPr>
        <p:txBody>
          <a:bodyPr/>
          <a:lstStyle/>
          <a:p>
            <a:fld id="{A809BC43-F365-4B39-8785-FE72AE5165EA}" type="slidenum">
              <a:rPr lang="en-US" smtClean="0"/>
              <a:pPr/>
              <a:t>2</a:t>
            </a:fld>
            <a:endParaRPr lang="en-US" smtClean="0"/>
          </a:p>
        </p:txBody>
      </p:sp>
      <p:sp>
        <p:nvSpPr>
          <p:cNvPr id="29701" name="Rectangle 2"/>
          <p:cNvSpPr>
            <a:spLocks noGrp="1" noChangeArrowheads="1"/>
          </p:cNvSpPr>
          <p:nvPr>
            <p:ph type="title"/>
          </p:nvPr>
        </p:nvSpPr>
        <p:spPr>
          <a:xfrm>
            <a:off x="914400" y="228600"/>
            <a:ext cx="7467600" cy="1143000"/>
          </a:xfrm>
        </p:spPr>
        <p:txBody>
          <a:bodyPr/>
          <a:lstStyle/>
          <a:p>
            <a:pPr eaLnBrk="1" hangingPunct="1"/>
            <a:r>
              <a:rPr lang="en-US" smtClean="0"/>
              <a:t>Knowledge-Formalisms Map</a:t>
            </a:r>
            <a:br>
              <a:rPr lang="en-US" smtClean="0"/>
            </a:br>
            <a:r>
              <a:rPr lang="en-US" sz="2800" smtClean="0"/>
              <a:t>(including probabilistic formalisms)</a:t>
            </a:r>
          </a:p>
        </p:txBody>
      </p:sp>
      <p:sp>
        <p:nvSpPr>
          <p:cNvPr id="29702" name="Rectangle 3"/>
          <p:cNvSpPr>
            <a:spLocks noGrp="1" noChangeArrowheads="1"/>
          </p:cNvSpPr>
          <p:nvPr>
            <p:ph type="body" idx="1"/>
          </p:nvPr>
        </p:nvSpPr>
        <p:spPr>
          <a:xfrm>
            <a:off x="4510088" y="4554538"/>
            <a:ext cx="3276600" cy="914400"/>
          </a:xfrm>
          <a:solidFill>
            <a:srgbClr val="CCFFFF"/>
          </a:solidFill>
          <a:ln w="57150">
            <a:solidFill>
              <a:srgbClr val="FF9933"/>
            </a:solidFill>
          </a:ln>
        </p:spPr>
        <p:txBody>
          <a:bodyPr/>
          <a:lstStyle/>
          <a:p>
            <a:pPr eaLnBrk="1" hangingPunct="1">
              <a:buFontTx/>
              <a:buNone/>
            </a:pPr>
            <a:r>
              <a:rPr lang="en-US" sz="2000" smtClean="0"/>
              <a:t>Logical formalisms </a:t>
            </a:r>
          </a:p>
          <a:p>
            <a:pPr eaLnBrk="1" hangingPunct="1">
              <a:buFontTx/>
              <a:buNone/>
            </a:pPr>
            <a:r>
              <a:rPr lang="en-US" sz="2000" smtClean="0"/>
              <a:t>(First-Order Logics)</a:t>
            </a:r>
            <a:endParaRPr lang="en-US" sz="2400" smtClean="0"/>
          </a:p>
        </p:txBody>
      </p:sp>
      <p:sp>
        <p:nvSpPr>
          <p:cNvPr id="29703" name="Rectangle 4"/>
          <p:cNvSpPr>
            <a:spLocks noChangeArrowheads="1"/>
          </p:cNvSpPr>
          <p:nvPr/>
        </p:nvSpPr>
        <p:spPr bwMode="auto">
          <a:xfrm>
            <a:off x="3956050" y="3406775"/>
            <a:ext cx="5181600" cy="965200"/>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Rule systems </a:t>
            </a:r>
            <a:r>
              <a:rPr lang="en-US" sz="2000" b="1" i="1">
                <a:solidFill>
                  <a:schemeClr val="accent2"/>
                </a:solidFill>
                <a:latin typeface="Comic Sans MS" pitchFamily="66" charset="0"/>
              </a:rPr>
              <a:t>(and prob. versions)</a:t>
            </a:r>
          </a:p>
          <a:p>
            <a:pPr marL="342900" indent="-342900">
              <a:spcBef>
                <a:spcPct val="20000"/>
              </a:spcBef>
            </a:pPr>
            <a:r>
              <a:rPr lang="en-US" sz="2000" b="1">
                <a:latin typeface="Comic Sans MS" pitchFamily="66" charset="0"/>
              </a:rPr>
              <a:t>(e.g., </a:t>
            </a:r>
            <a:r>
              <a:rPr lang="en-US" sz="2000" b="1">
                <a:solidFill>
                  <a:schemeClr val="accent2"/>
                </a:solidFill>
                <a:latin typeface="Comic Sans MS" pitchFamily="66" charset="0"/>
              </a:rPr>
              <a:t>(Prob.)</a:t>
            </a:r>
            <a:r>
              <a:rPr lang="en-US" sz="2000" b="1">
                <a:latin typeface="Comic Sans MS" pitchFamily="66" charset="0"/>
              </a:rPr>
              <a:t> Context-Free Grammars)</a:t>
            </a:r>
          </a:p>
          <a:p>
            <a:pPr marL="342900" indent="-342900">
              <a:spcBef>
                <a:spcPct val="20000"/>
              </a:spcBef>
            </a:pPr>
            <a:endParaRPr lang="en-US" sz="2000" b="1">
              <a:latin typeface="Comic Sans MS" pitchFamily="66" charset="0"/>
            </a:endParaRPr>
          </a:p>
        </p:txBody>
      </p:sp>
      <p:sp>
        <p:nvSpPr>
          <p:cNvPr id="29704" name="Rectangle 5"/>
          <p:cNvSpPr>
            <a:spLocks noChangeArrowheads="1"/>
          </p:cNvSpPr>
          <p:nvPr/>
        </p:nvSpPr>
        <p:spPr bwMode="auto">
          <a:xfrm>
            <a:off x="4114800" y="1752600"/>
            <a:ext cx="4876800" cy="1371600"/>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State Machines </a:t>
            </a:r>
            <a:r>
              <a:rPr lang="en-US" sz="2000" b="1" i="1">
                <a:solidFill>
                  <a:schemeClr val="accent2"/>
                </a:solidFill>
                <a:latin typeface="Comic Sans MS" pitchFamily="66" charset="0"/>
              </a:rPr>
              <a:t>(and prob. versions)</a:t>
            </a:r>
            <a:endParaRPr lang="en-US" sz="2000" b="1">
              <a:solidFill>
                <a:schemeClr val="accent2"/>
              </a:solidFill>
              <a:latin typeface="Comic Sans MS" pitchFamily="66" charset="0"/>
            </a:endParaRPr>
          </a:p>
          <a:p>
            <a:pPr marL="342900" indent="-342900">
              <a:spcBef>
                <a:spcPct val="20000"/>
              </a:spcBef>
            </a:pPr>
            <a:r>
              <a:rPr lang="en-US" sz="2000" b="1">
                <a:latin typeface="Comic Sans MS" pitchFamily="66" charset="0"/>
              </a:rPr>
              <a:t>(Finite State Automata,Finite State Transducers, </a:t>
            </a:r>
            <a:r>
              <a:rPr lang="en-US" sz="2000" b="1" i="1">
                <a:solidFill>
                  <a:schemeClr val="accent2"/>
                </a:solidFill>
                <a:latin typeface="Comic Sans MS" pitchFamily="66" charset="0"/>
              </a:rPr>
              <a:t>Markov Models</a:t>
            </a:r>
            <a:r>
              <a:rPr lang="en-US" sz="2000" b="1">
                <a:latin typeface="Comic Sans MS" pitchFamily="66" charset="0"/>
              </a:rPr>
              <a:t>)</a:t>
            </a:r>
          </a:p>
        </p:txBody>
      </p:sp>
      <p:sp>
        <p:nvSpPr>
          <p:cNvPr id="29705" name="Line 6"/>
          <p:cNvSpPr>
            <a:spLocks noChangeShapeType="1"/>
          </p:cNvSpPr>
          <p:nvPr/>
        </p:nvSpPr>
        <p:spPr bwMode="auto">
          <a:xfrm flipH="1" flipV="1">
            <a:off x="2514600" y="2209800"/>
            <a:ext cx="1752600" cy="0"/>
          </a:xfrm>
          <a:prstGeom prst="line">
            <a:avLst/>
          </a:prstGeom>
          <a:noFill/>
          <a:ln w="38100">
            <a:solidFill>
              <a:schemeClr val="tx1"/>
            </a:solidFill>
            <a:round/>
            <a:headEnd/>
            <a:tailEnd type="triangle" w="med" len="med"/>
          </a:ln>
        </p:spPr>
        <p:txBody>
          <a:bodyPr/>
          <a:lstStyle/>
          <a:p>
            <a:endParaRPr lang="en-US"/>
          </a:p>
        </p:txBody>
      </p:sp>
      <p:sp>
        <p:nvSpPr>
          <p:cNvPr id="29706" name="Rectangle 7"/>
          <p:cNvSpPr>
            <a:spLocks noChangeArrowheads="1"/>
          </p:cNvSpPr>
          <p:nvPr/>
        </p:nvSpPr>
        <p:spPr bwMode="auto">
          <a:xfrm>
            <a:off x="533400" y="1905000"/>
            <a:ext cx="1981200" cy="533400"/>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Morphology</a:t>
            </a:r>
          </a:p>
        </p:txBody>
      </p:sp>
      <p:sp>
        <p:nvSpPr>
          <p:cNvPr id="29707" name="Rectangle 8"/>
          <p:cNvSpPr>
            <a:spLocks noChangeArrowheads="1"/>
          </p:cNvSpPr>
          <p:nvPr/>
        </p:nvSpPr>
        <p:spPr bwMode="auto">
          <a:xfrm>
            <a:off x="685800" y="2819400"/>
            <a:ext cx="1371600" cy="533400"/>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Syntax</a:t>
            </a:r>
          </a:p>
        </p:txBody>
      </p:sp>
      <p:sp>
        <p:nvSpPr>
          <p:cNvPr id="29708" name="Rectangle 9"/>
          <p:cNvSpPr>
            <a:spLocks noChangeArrowheads="1"/>
          </p:cNvSpPr>
          <p:nvPr/>
        </p:nvSpPr>
        <p:spPr bwMode="auto">
          <a:xfrm>
            <a:off x="533400" y="4572000"/>
            <a:ext cx="2209800" cy="1295400"/>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Pragmatics</a:t>
            </a:r>
          </a:p>
          <a:p>
            <a:pPr marL="342900" indent="-342900">
              <a:spcBef>
                <a:spcPct val="20000"/>
              </a:spcBef>
            </a:pPr>
            <a:r>
              <a:rPr lang="en-US" sz="2000" b="1">
                <a:latin typeface="Comic Sans MS" pitchFamily="66" charset="0"/>
              </a:rPr>
              <a:t>Discourse and Dialogue</a:t>
            </a:r>
          </a:p>
        </p:txBody>
      </p:sp>
      <p:sp>
        <p:nvSpPr>
          <p:cNvPr id="29709" name="Rectangle 10"/>
          <p:cNvSpPr>
            <a:spLocks noChangeArrowheads="1"/>
          </p:cNvSpPr>
          <p:nvPr/>
        </p:nvSpPr>
        <p:spPr bwMode="auto">
          <a:xfrm>
            <a:off x="533400" y="3657600"/>
            <a:ext cx="1676400" cy="533400"/>
          </a:xfrm>
          <a:prstGeom prst="rect">
            <a:avLst/>
          </a:prstGeom>
          <a:solidFill>
            <a:srgbClr val="CCFFFF"/>
          </a:solidFill>
          <a:ln w="57150">
            <a:solidFill>
              <a:srgbClr val="FF9933"/>
            </a:solidFill>
            <a:miter lim="800000"/>
            <a:headEnd/>
            <a:tailEnd/>
          </a:ln>
        </p:spPr>
        <p:txBody>
          <a:bodyPr/>
          <a:lstStyle/>
          <a:p>
            <a:pPr marL="342900" indent="-342900">
              <a:spcBef>
                <a:spcPct val="20000"/>
              </a:spcBef>
            </a:pPr>
            <a:r>
              <a:rPr lang="en-US" sz="2000" b="1">
                <a:latin typeface="Comic Sans MS" pitchFamily="66" charset="0"/>
              </a:rPr>
              <a:t>Semantics</a:t>
            </a:r>
          </a:p>
        </p:txBody>
      </p:sp>
      <p:sp>
        <p:nvSpPr>
          <p:cNvPr id="29710" name="Line 11"/>
          <p:cNvSpPr>
            <a:spLocks noChangeShapeType="1"/>
          </p:cNvSpPr>
          <p:nvPr/>
        </p:nvSpPr>
        <p:spPr bwMode="auto">
          <a:xfrm flipH="1" flipV="1">
            <a:off x="1981200" y="3048000"/>
            <a:ext cx="1981200" cy="762000"/>
          </a:xfrm>
          <a:prstGeom prst="line">
            <a:avLst/>
          </a:prstGeom>
          <a:noFill/>
          <a:ln w="38100">
            <a:solidFill>
              <a:schemeClr val="tx1"/>
            </a:solidFill>
            <a:round/>
            <a:headEnd/>
            <a:tailEnd type="triangle" w="med" len="med"/>
          </a:ln>
        </p:spPr>
        <p:txBody>
          <a:bodyPr/>
          <a:lstStyle/>
          <a:p>
            <a:endParaRPr lang="en-US"/>
          </a:p>
        </p:txBody>
      </p:sp>
      <p:sp>
        <p:nvSpPr>
          <p:cNvPr id="29711" name="Line 12"/>
          <p:cNvSpPr>
            <a:spLocks noChangeShapeType="1"/>
          </p:cNvSpPr>
          <p:nvPr/>
        </p:nvSpPr>
        <p:spPr bwMode="auto">
          <a:xfrm flipH="1" flipV="1">
            <a:off x="2209800" y="4038600"/>
            <a:ext cx="2286000" cy="838200"/>
          </a:xfrm>
          <a:prstGeom prst="line">
            <a:avLst/>
          </a:prstGeom>
          <a:noFill/>
          <a:ln w="38100">
            <a:solidFill>
              <a:schemeClr val="tx1"/>
            </a:solidFill>
            <a:round/>
            <a:headEnd/>
            <a:tailEnd type="triangle" w="med" len="med"/>
          </a:ln>
        </p:spPr>
        <p:txBody>
          <a:bodyPr/>
          <a:lstStyle/>
          <a:p>
            <a:endParaRPr lang="en-US"/>
          </a:p>
        </p:txBody>
      </p:sp>
      <p:sp>
        <p:nvSpPr>
          <p:cNvPr id="29712" name="Line 13"/>
          <p:cNvSpPr>
            <a:spLocks noChangeShapeType="1"/>
          </p:cNvSpPr>
          <p:nvPr/>
        </p:nvSpPr>
        <p:spPr bwMode="auto">
          <a:xfrm flipH="1">
            <a:off x="2743200" y="4876800"/>
            <a:ext cx="1752600" cy="457200"/>
          </a:xfrm>
          <a:prstGeom prst="line">
            <a:avLst/>
          </a:prstGeom>
          <a:noFill/>
          <a:ln w="38100">
            <a:solidFill>
              <a:schemeClr val="tx1"/>
            </a:solidFill>
            <a:round/>
            <a:headEnd/>
            <a:tailEnd type="triangle" w="med" len="med"/>
          </a:ln>
        </p:spPr>
        <p:txBody>
          <a:bodyPr/>
          <a:lstStyle/>
          <a:p>
            <a:endParaRPr lang="en-US"/>
          </a:p>
        </p:txBody>
      </p:sp>
      <p:sp>
        <p:nvSpPr>
          <p:cNvPr id="29713" name="Line 14"/>
          <p:cNvSpPr>
            <a:spLocks noChangeShapeType="1"/>
          </p:cNvSpPr>
          <p:nvPr/>
        </p:nvSpPr>
        <p:spPr bwMode="auto">
          <a:xfrm flipH="1">
            <a:off x="2209800" y="2286000"/>
            <a:ext cx="2057400" cy="1600200"/>
          </a:xfrm>
          <a:prstGeom prst="line">
            <a:avLst/>
          </a:prstGeom>
          <a:noFill/>
          <a:ln w="9525">
            <a:solidFill>
              <a:schemeClr val="tx1"/>
            </a:solidFill>
            <a:round/>
            <a:headEnd/>
            <a:tailEnd type="triangle" w="med" len="med"/>
          </a:ln>
        </p:spPr>
        <p:txBody>
          <a:bodyPr/>
          <a:lstStyle/>
          <a:p>
            <a:endParaRPr lang="en-US"/>
          </a:p>
        </p:txBody>
      </p:sp>
      <p:sp>
        <p:nvSpPr>
          <p:cNvPr id="29714" name="Line 15"/>
          <p:cNvSpPr>
            <a:spLocks noChangeShapeType="1"/>
          </p:cNvSpPr>
          <p:nvPr/>
        </p:nvSpPr>
        <p:spPr bwMode="auto">
          <a:xfrm flipH="1">
            <a:off x="2743200" y="2286000"/>
            <a:ext cx="1524000" cy="2667000"/>
          </a:xfrm>
          <a:prstGeom prst="line">
            <a:avLst/>
          </a:prstGeom>
          <a:noFill/>
          <a:ln w="9525">
            <a:solidFill>
              <a:schemeClr val="accent2"/>
            </a:solidFill>
            <a:round/>
            <a:headEnd/>
            <a:tailEnd type="triangle" w="med" len="med"/>
          </a:ln>
        </p:spPr>
        <p:txBody>
          <a:bodyPr/>
          <a:lstStyle/>
          <a:p>
            <a:endParaRPr lang="en-US"/>
          </a:p>
        </p:txBody>
      </p:sp>
      <p:sp>
        <p:nvSpPr>
          <p:cNvPr id="29715" name="Line 16"/>
          <p:cNvSpPr>
            <a:spLocks noChangeShapeType="1"/>
          </p:cNvSpPr>
          <p:nvPr/>
        </p:nvSpPr>
        <p:spPr bwMode="auto">
          <a:xfrm flipH="1">
            <a:off x="2209800" y="3962400"/>
            <a:ext cx="1752600" cy="0"/>
          </a:xfrm>
          <a:prstGeom prst="line">
            <a:avLst/>
          </a:prstGeom>
          <a:noFill/>
          <a:ln w="9525">
            <a:solidFill>
              <a:schemeClr val="tx1"/>
            </a:solidFill>
            <a:round/>
            <a:headEnd/>
            <a:tailEnd type="triangle" w="med" len="med"/>
          </a:ln>
        </p:spPr>
        <p:txBody>
          <a:bodyPr/>
          <a:lstStyle/>
          <a:p>
            <a:endParaRPr lang="en-US"/>
          </a:p>
        </p:txBody>
      </p:sp>
      <p:sp>
        <p:nvSpPr>
          <p:cNvPr id="29716" name="Line 17"/>
          <p:cNvSpPr>
            <a:spLocks noChangeShapeType="1"/>
          </p:cNvSpPr>
          <p:nvPr/>
        </p:nvSpPr>
        <p:spPr bwMode="auto">
          <a:xfrm flipH="1">
            <a:off x="2667000" y="4038600"/>
            <a:ext cx="1295400" cy="1143000"/>
          </a:xfrm>
          <a:prstGeom prst="line">
            <a:avLst/>
          </a:prstGeom>
          <a:noFill/>
          <a:ln w="9525">
            <a:solidFill>
              <a:schemeClr val="tx1"/>
            </a:solidFill>
            <a:round/>
            <a:headEnd/>
            <a:tailEnd type="triangle" w="med" len="med"/>
          </a:ln>
        </p:spPr>
        <p:txBody>
          <a:bodyPr/>
          <a:lstStyle/>
          <a:p>
            <a:endParaRPr lang="en-US"/>
          </a:p>
        </p:txBody>
      </p:sp>
      <p:sp>
        <p:nvSpPr>
          <p:cNvPr id="29717" name="Rectangle 18"/>
          <p:cNvSpPr>
            <a:spLocks noChangeArrowheads="1"/>
          </p:cNvSpPr>
          <p:nvPr/>
        </p:nvSpPr>
        <p:spPr bwMode="auto">
          <a:xfrm>
            <a:off x="4862513" y="5694363"/>
            <a:ext cx="3976687" cy="630237"/>
          </a:xfrm>
          <a:prstGeom prst="rect">
            <a:avLst/>
          </a:prstGeom>
          <a:solidFill>
            <a:srgbClr val="CCFFFF"/>
          </a:solidFill>
          <a:ln w="9525">
            <a:noFill/>
            <a:miter lim="800000"/>
            <a:headEnd/>
            <a:tailEnd/>
          </a:ln>
        </p:spPr>
        <p:txBody>
          <a:bodyPr/>
          <a:lstStyle/>
          <a:p>
            <a:pPr marL="342900" indent="-342900">
              <a:spcBef>
                <a:spcPct val="20000"/>
              </a:spcBef>
            </a:pPr>
            <a:r>
              <a:rPr lang="en-US" sz="2000" b="1">
                <a:latin typeface="Comic Sans MS" pitchFamily="66" charset="0"/>
              </a:rPr>
              <a:t>AI planner</a:t>
            </a:r>
            <a:r>
              <a:rPr lang="en-US" sz="2000" i="1">
                <a:solidFill>
                  <a:schemeClr val="accent2"/>
                </a:solidFill>
                <a:latin typeface="Comic Sans MS" pitchFamily="66" charset="0"/>
              </a:rPr>
              <a:t>(MDP Markov Decision Processes)</a:t>
            </a:r>
            <a:r>
              <a:rPr lang="en-US" sz="2000" b="1">
                <a:latin typeface="Comic Sans MS" pitchFamily="66" charset="0"/>
              </a:rPr>
              <a:t> </a:t>
            </a:r>
          </a:p>
        </p:txBody>
      </p:sp>
      <p:sp>
        <p:nvSpPr>
          <p:cNvPr id="29718" name="Line 19"/>
          <p:cNvSpPr>
            <a:spLocks noChangeShapeType="1"/>
          </p:cNvSpPr>
          <p:nvPr/>
        </p:nvSpPr>
        <p:spPr bwMode="auto">
          <a:xfrm flipH="1" flipV="1">
            <a:off x="2743200" y="5486400"/>
            <a:ext cx="2133600" cy="304800"/>
          </a:xfrm>
          <a:prstGeom prst="line">
            <a:avLst/>
          </a:prstGeom>
          <a:noFill/>
          <a:ln w="38100">
            <a:solidFill>
              <a:schemeClr val="tx1"/>
            </a:solidFill>
            <a:round/>
            <a:headEnd/>
            <a:tailEnd type="triangle" w="med" len="med"/>
          </a:ln>
        </p:spPr>
        <p:txBody>
          <a:bodyPr/>
          <a:lstStyle/>
          <a:p>
            <a:endParaRPr lang="en-US"/>
          </a:p>
        </p:txBody>
      </p:sp>
      <p:sp>
        <p:nvSpPr>
          <p:cNvPr id="29719" name="Line 20"/>
          <p:cNvSpPr>
            <a:spLocks noChangeShapeType="1"/>
          </p:cNvSpPr>
          <p:nvPr/>
        </p:nvSpPr>
        <p:spPr bwMode="auto">
          <a:xfrm flipH="1">
            <a:off x="2057400" y="2286000"/>
            <a:ext cx="2209800" cy="685800"/>
          </a:xfrm>
          <a:prstGeom prst="line">
            <a:avLst/>
          </a:prstGeom>
          <a:noFill/>
          <a:ln w="9525">
            <a:solidFill>
              <a:schemeClr val="accent2"/>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7" name="Date Placeholder 3"/>
          <p:cNvSpPr>
            <a:spLocks noGrp="1"/>
          </p:cNvSpPr>
          <p:nvPr>
            <p:ph type="dt" sz="quarter" idx="10"/>
          </p:nvPr>
        </p:nvSpPr>
        <p:spPr>
          <a:noFill/>
        </p:spPr>
        <p:txBody>
          <a:bodyPr/>
          <a:lstStyle/>
          <a:p>
            <a:fld id="{8104965C-F9B5-4FEC-9343-76850648C4A2}" type="datetime1">
              <a:rPr lang="en-US" smtClean="0"/>
              <a:t>2/6/2013</a:t>
            </a:fld>
            <a:endParaRPr lang="en-US"/>
          </a:p>
        </p:txBody>
      </p:sp>
      <p:sp>
        <p:nvSpPr>
          <p:cNvPr id="17438" name="Footer Placeholder 4"/>
          <p:cNvSpPr>
            <a:spLocks noGrp="1"/>
          </p:cNvSpPr>
          <p:nvPr>
            <p:ph type="ftr" sz="quarter" idx="11"/>
          </p:nvPr>
        </p:nvSpPr>
        <p:spPr>
          <a:noFill/>
        </p:spPr>
        <p:txBody>
          <a:bodyPr/>
          <a:lstStyle/>
          <a:p>
            <a:r>
              <a:rPr lang="en-US" smtClean="0"/>
              <a:t>CPSC503 Winter 2012</a:t>
            </a:r>
            <a:endParaRPr lang="en-US"/>
          </a:p>
        </p:txBody>
      </p:sp>
      <p:sp>
        <p:nvSpPr>
          <p:cNvPr id="17439" name="Slide Number Placeholder 5"/>
          <p:cNvSpPr>
            <a:spLocks noGrp="1"/>
          </p:cNvSpPr>
          <p:nvPr>
            <p:ph type="sldNum" sz="quarter" idx="12"/>
          </p:nvPr>
        </p:nvSpPr>
        <p:spPr>
          <a:noFill/>
        </p:spPr>
        <p:txBody>
          <a:bodyPr/>
          <a:lstStyle/>
          <a:p>
            <a:fld id="{1F6849CC-E06F-4093-AB4F-E0125FC4CAE0}" type="slidenum">
              <a:rPr lang="en-US" smtClean="0"/>
              <a:pPr/>
              <a:t>20</a:t>
            </a:fld>
            <a:endParaRPr lang="en-US" smtClean="0"/>
          </a:p>
        </p:txBody>
      </p:sp>
      <p:sp>
        <p:nvSpPr>
          <p:cNvPr id="17440" name="Rectangle 2"/>
          <p:cNvSpPr>
            <a:spLocks noGrp="1" noChangeArrowheads="1"/>
          </p:cNvSpPr>
          <p:nvPr>
            <p:ph type="title"/>
          </p:nvPr>
        </p:nvSpPr>
        <p:spPr>
          <a:xfrm>
            <a:off x="685800" y="228600"/>
            <a:ext cx="7772400" cy="1143000"/>
          </a:xfrm>
        </p:spPr>
        <p:txBody>
          <a:bodyPr/>
          <a:lstStyle/>
          <a:p>
            <a:pPr eaLnBrk="1" hangingPunct="1"/>
            <a:r>
              <a:rPr lang="en-US" smtClean="0"/>
              <a:t>Interval Events</a:t>
            </a:r>
          </a:p>
        </p:txBody>
      </p:sp>
      <p:sp>
        <p:nvSpPr>
          <p:cNvPr id="17441" name="Rectangle 3"/>
          <p:cNvSpPr>
            <a:spLocks noGrp="1" noChangeArrowheads="1"/>
          </p:cNvSpPr>
          <p:nvPr>
            <p:ph type="body" idx="1"/>
          </p:nvPr>
        </p:nvSpPr>
        <p:spPr>
          <a:xfrm>
            <a:off x="228600" y="1295400"/>
            <a:ext cx="8610600" cy="1600200"/>
          </a:xfrm>
        </p:spPr>
        <p:txBody>
          <a:bodyPr/>
          <a:lstStyle/>
          <a:p>
            <a:pPr eaLnBrk="1" hangingPunct="1"/>
            <a:r>
              <a:rPr lang="en-US" sz="3200" dirty="0" smtClean="0"/>
              <a:t>Need</a:t>
            </a:r>
            <a:r>
              <a:rPr lang="en-US" sz="3200" dirty="0" smtClean="0">
                <a:solidFill>
                  <a:schemeClr val="accent2"/>
                </a:solidFill>
              </a:rPr>
              <a:t> </a:t>
            </a:r>
            <a:r>
              <a:rPr lang="en-US" sz="3200" dirty="0" err="1" smtClean="0">
                <a:solidFill>
                  <a:schemeClr val="accent2"/>
                </a:solidFill>
              </a:rPr>
              <a:t>t</a:t>
            </a:r>
            <a:r>
              <a:rPr lang="en-US" sz="3200" baseline="-25000" dirty="0" err="1" smtClean="0">
                <a:solidFill>
                  <a:schemeClr val="accent2"/>
                </a:solidFill>
              </a:rPr>
              <a:t>start</a:t>
            </a:r>
            <a:r>
              <a:rPr lang="en-US" sz="3200" dirty="0" smtClean="0"/>
              <a:t> and </a:t>
            </a:r>
            <a:r>
              <a:rPr lang="en-US" sz="3200" dirty="0" smtClean="0">
                <a:solidFill>
                  <a:schemeClr val="accent2"/>
                </a:solidFill>
              </a:rPr>
              <a:t>t</a:t>
            </a:r>
            <a:r>
              <a:rPr lang="en-US" sz="3200" baseline="-25000" dirty="0" smtClean="0">
                <a:solidFill>
                  <a:schemeClr val="accent2"/>
                </a:solidFill>
              </a:rPr>
              <a:t>end</a:t>
            </a:r>
          </a:p>
          <a:p>
            <a:pPr eaLnBrk="1" hangingPunct="1"/>
            <a:endParaRPr lang="en-US" sz="3200" baseline="-25000" dirty="0" smtClean="0">
              <a:solidFill>
                <a:schemeClr val="accent2"/>
              </a:solidFill>
            </a:endParaRPr>
          </a:p>
          <a:p>
            <a:pPr eaLnBrk="1" hangingPunct="1">
              <a:buFontTx/>
              <a:buNone/>
            </a:pPr>
            <a:r>
              <a:rPr lang="en-US" sz="3200" b="0" i="1" dirty="0" smtClean="0"/>
              <a:t>“She was driving to New York until now”</a:t>
            </a:r>
          </a:p>
        </p:txBody>
      </p:sp>
      <p:sp>
        <p:nvSpPr>
          <p:cNvPr id="6152" name="Rectangle 4"/>
          <p:cNvSpPr>
            <a:spLocks noChangeArrowheads="1"/>
          </p:cNvSpPr>
          <p:nvPr/>
        </p:nvSpPr>
        <p:spPr bwMode="auto">
          <a:xfrm>
            <a:off x="762000" y="2971800"/>
            <a:ext cx="7772400" cy="2895600"/>
          </a:xfrm>
          <a:prstGeom prst="rect">
            <a:avLst/>
          </a:prstGeom>
          <a:noFill/>
          <a:ln w="9525">
            <a:noFill/>
            <a:miter lim="800000"/>
            <a:headEnd/>
            <a:tailEnd/>
          </a:ln>
        </p:spPr>
        <p:txBody>
          <a:bodyPr/>
          <a:lstStyle/>
          <a:p>
            <a:pPr marL="342900" indent="-342900">
              <a:lnSpc>
                <a:spcPct val="90000"/>
              </a:lnSpc>
              <a:spcBef>
                <a:spcPct val="20000"/>
              </a:spcBef>
              <a:defRPr/>
            </a:pPr>
            <a:r>
              <a:rPr lang="en-US" sz="3200" dirty="0">
                <a:latin typeface="Symbol" pitchFamily="18" charset="2"/>
              </a:rPr>
              <a:t>$ </a:t>
            </a:r>
            <a:r>
              <a:rPr lang="en-US" sz="3200" dirty="0" err="1">
                <a:latin typeface="Comic Sans MS" pitchFamily="66" charset="0"/>
              </a:rPr>
              <a:t>t</a:t>
            </a:r>
            <a:r>
              <a:rPr lang="en-US" sz="3200" baseline="-25000" dirty="0" err="1">
                <a:latin typeface="Comic Sans MS" pitchFamily="66" charset="0"/>
              </a:rPr>
              <a:t>start</a:t>
            </a:r>
            <a:r>
              <a:rPr lang="en-US" sz="3200" dirty="0" err="1">
                <a:latin typeface="Comic Sans MS" pitchFamily="66" charset="0"/>
              </a:rPr>
              <a:t>,t</a:t>
            </a:r>
            <a:r>
              <a:rPr lang="en-US" sz="3200" baseline="-25000" dirty="0" err="1">
                <a:latin typeface="Comic Sans MS" pitchFamily="66" charset="0"/>
              </a:rPr>
              <a:t>end</a:t>
            </a:r>
            <a:r>
              <a:rPr lang="en-US" sz="3200" baseline="-25000" dirty="0">
                <a:latin typeface="Comic Sans MS" pitchFamily="66" charset="0"/>
              </a:rPr>
              <a:t> </a:t>
            </a:r>
            <a:r>
              <a:rPr lang="en-US" sz="3200" dirty="0">
                <a:latin typeface="Comic Sans MS" pitchFamily="66" charset="0"/>
              </a:rPr>
              <a:t>,e, </a:t>
            </a:r>
            <a:r>
              <a:rPr lang="en-US" sz="3200" dirty="0" err="1">
                <a:latin typeface="Comic Sans MS" pitchFamily="66" charset="0"/>
              </a:rPr>
              <a:t>i</a:t>
            </a:r>
            <a:r>
              <a:rPr lang="en-US" sz="3200" dirty="0">
                <a:latin typeface="Comic Sans MS" pitchFamily="66" charset="0"/>
              </a:rPr>
              <a:t> </a:t>
            </a:r>
          </a:p>
          <a:p>
            <a:pPr marL="342900" indent="-342900">
              <a:lnSpc>
                <a:spcPct val="90000"/>
              </a:lnSpc>
              <a:spcBef>
                <a:spcPct val="20000"/>
              </a:spcBef>
              <a:defRPr/>
            </a:pPr>
            <a:r>
              <a:rPr lang="en-US" sz="3200" dirty="0">
                <a:latin typeface="Comic Sans MS" pitchFamily="66" charset="0"/>
              </a:rPr>
              <a:t>	ISA(</a:t>
            </a:r>
            <a:r>
              <a:rPr lang="en-US" sz="3200" dirty="0" err="1">
                <a:latin typeface="Comic Sans MS" pitchFamily="66" charset="0"/>
              </a:rPr>
              <a:t>e,Drive</a:t>
            </a:r>
            <a:r>
              <a:rPr lang="en-US" sz="3200" dirty="0">
                <a:latin typeface="Comic Sans MS" pitchFamily="66" charset="0"/>
              </a:rPr>
              <a:t>)   Driver(e, She) </a:t>
            </a:r>
          </a:p>
          <a:p>
            <a:pPr marL="342900" indent="-342900">
              <a:lnSpc>
                <a:spcPct val="90000"/>
              </a:lnSpc>
              <a:spcBef>
                <a:spcPct val="20000"/>
              </a:spcBef>
              <a:defRPr/>
            </a:pPr>
            <a:r>
              <a:rPr lang="en-US" sz="3200" dirty="0">
                <a:latin typeface="Comic Sans MS" pitchFamily="66" charset="0"/>
              </a:rPr>
              <a:t>   </a:t>
            </a:r>
            <a:r>
              <a:rPr lang="en-US" sz="3200" dirty="0" err="1">
                <a:latin typeface="Comic Sans MS" pitchFamily="66" charset="0"/>
              </a:rPr>
              <a:t>Dest</a:t>
            </a:r>
            <a:r>
              <a:rPr lang="en-US" sz="3200" dirty="0">
                <a:latin typeface="Comic Sans MS" pitchFamily="66" charset="0"/>
              </a:rPr>
              <a:t>(e,</a:t>
            </a:r>
            <a:r>
              <a:rPr lang="en-US" dirty="0"/>
              <a:t> </a:t>
            </a:r>
            <a:r>
              <a:rPr lang="en-US" sz="3200" dirty="0" err="1">
                <a:latin typeface="Comic Sans MS" pitchFamily="66" charset="0"/>
              </a:rPr>
              <a:t>NewYork</a:t>
            </a:r>
            <a:r>
              <a:rPr lang="en-US" sz="3200" dirty="0">
                <a:latin typeface="Comic Sans MS" pitchFamily="66" charset="0"/>
              </a:rPr>
              <a:t>) </a:t>
            </a:r>
            <a:r>
              <a:rPr lang="en-US" sz="3200" dirty="0">
                <a:latin typeface="Symbol" pitchFamily="18" charset="2"/>
              </a:rPr>
              <a:t>Ù </a:t>
            </a:r>
            <a:r>
              <a:rPr lang="en-US" sz="3200" dirty="0" err="1">
                <a:solidFill>
                  <a:schemeClr val="accent6"/>
                </a:solidFill>
                <a:latin typeface="Comic Sans MS" pitchFamily="66" charset="0"/>
              </a:rPr>
              <a:t>IntervalOf</a:t>
            </a:r>
            <a:r>
              <a:rPr lang="en-US" sz="3200" dirty="0">
                <a:latin typeface="Comic Sans MS" pitchFamily="66" charset="0"/>
              </a:rPr>
              <a:t>(</a:t>
            </a:r>
            <a:r>
              <a:rPr lang="en-US" sz="3200" dirty="0" err="1">
                <a:latin typeface="Comic Sans MS" pitchFamily="66" charset="0"/>
              </a:rPr>
              <a:t>e,i</a:t>
            </a:r>
            <a:r>
              <a:rPr lang="en-US" sz="3200" dirty="0">
                <a:latin typeface="Comic Sans MS" pitchFamily="66" charset="0"/>
              </a:rPr>
              <a:t>)</a:t>
            </a:r>
          </a:p>
          <a:p>
            <a:pPr marL="342900" indent="-342900">
              <a:lnSpc>
                <a:spcPct val="90000"/>
              </a:lnSpc>
              <a:spcBef>
                <a:spcPct val="20000"/>
              </a:spcBef>
              <a:defRPr/>
            </a:pPr>
            <a:r>
              <a:rPr lang="en-US" sz="3200" dirty="0">
                <a:latin typeface="Comic Sans MS" pitchFamily="66" charset="0"/>
              </a:rPr>
              <a:t>	</a:t>
            </a:r>
            <a:r>
              <a:rPr lang="en-US" sz="3200" dirty="0">
                <a:solidFill>
                  <a:schemeClr val="accent6"/>
                </a:solidFill>
                <a:latin typeface="Comic Sans MS" pitchFamily="66" charset="0"/>
              </a:rPr>
              <a:t>Endpoint</a:t>
            </a:r>
            <a:r>
              <a:rPr lang="en-US" sz="3200" dirty="0">
                <a:latin typeface="Comic Sans MS" pitchFamily="66" charset="0"/>
              </a:rPr>
              <a:t>(</a:t>
            </a:r>
            <a:r>
              <a:rPr lang="en-US" sz="3200" dirty="0" err="1">
                <a:latin typeface="Comic Sans MS" pitchFamily="66" charset="0"/>
              </a:rPr>
              <a:t>i</a:t>
            </a:r>
            <a:r>
              <a:rPr lang="en-US" sz="3200" dirty="0">
                <a:latin typeface="Comic Sans MS" pitchFamily="66" charset="0"/>
              </a:rPr>
              <a:t>, t</a:t>
            </a:r>
            <a:r>
              <a:rPr lang="en-US" sz="2000" dirty="0">
                <a:latin typeface="Comic Sans MS" pitchFamily="66" charset="0"/>
              </a:rPr>
              <a:t>end</a:t>
            </a:r>
            <a:r>
              <a:rPr lang="en-US" sz="3200" dirty="0">
                <a:latin typeface="Comic Sans MS" pitchFamily="66" charset="0"/>
              </a:rPr>
              <a:t>)   </a:t>
            </a:r>
            <a:r>
              <a:rPr lang="en-US" sz="3200" dirty="0" err="1">
                <a:solidFill>
                  <a:schemeClr val="accent6"/>
                </a:solidFill>
                <a:latin typeface="Comic Sans MS" pitchFamily="66" charset="0"/>
              </a:rPr>
              <a:t>Startpoint</a:t>
            </a:r>
            <a:r>
              <a:rPr lang="en-US" sz="3200" dirty="0">
                <a:latin typeface="Comic Sans MS" pitchFamily="66" charset="0"/>
              </a:rPr>
              <a:t>(</a:t>
            </a:r>
            <a:r>
              <a:rPr lang="en-US" sz="3200" dirty="0" err="1">
                <a:latin typeface="Comic Sans MS" pitchFamily="66" charset="0"/>
              </a:rPr>
              <a:t>i</a:t>
            </a:r>
            <a:r>
              <a:rPr lang="en-US" sz="3200" dirty="0">
                <a:latin typeface="Comic Sans MS" pitchFamily="66" charset="0"/>
              </a:rPr>
              <a:t>, </a:t>
            </a:r>
            <a:r>
              <a:rPr lang="en-US" sz="3200" dirty="0" err="1" smtClean="0">
                <a:latin typeface="Comic Sans MS" pitchFamily="66" charset="0"/>
              </a:rPr>
              <a:t>t</a:t>
            </a:r>
            <a:r>
              <a:rPr lang="en-US" sz="2000" dirty="0" err="1" smtClean="0">
                <a:latin typeface="Comic Sans MS" pitchFamily="66" charset="0"/>
              </a:rPr>
              <a:t>start</a:t>
            </a:r>
            <a:r>
              <a:rPr lang="en-US" sz="3200" dirty="0" smtClean="0">
                <a:latin typeface="Comic Sans MS" pitchFamily="66" charset="0"/>
              </a:rPr>
              <a:t>)</a:t>
            </a:r>
            <a:endParaRPr lang="en-US" sz="3200" dirty="0">
              <a:latin typeface="Comic Sans MS" pitchFamily="66" charset="0"/>
            </a:endParaRPr>
          </a:p>
          <a:p>
            <a:pPr marL="342900" indent="-342900">
              <a:lnSpc>
                <a:spcPct val="90000"/>
              </a:lnSpc>
              <a:spcBef>
                <a:spcPct val="20000"/>
              </a:spcBef>
              <a:defRPr/>
            </a:pPr>
            <a:r>
              <a:rPr lang="en-US" sz="3200" dirty="0">
                <a:latin typeface="Comic Sans MS" pitchFamily="66" charset="0"/>
              </a:rPr>
              <a:t>   </a:t>
            </a:r>
            <a:r>
              <a:rPr lang="en-US" sz="3200" dirty="0">
                <a:solidFill>
                  <a:schemeClr val="accent6"/>
                </a:solidFill>
                <a:latin typeface="Comic Sans MS" pitchFamily="66" charset="0"/>
              </a:rPr>
              <a:t>Precedes</a:t>
            </a:r>
            <a:r>
              <a:rPr lang="en-US" sz="3200" dirty="0">
                <a:latin typeface="Comic Sans MS" pitchFamily="66" charset="0"/>
              </a:rPr>
              <a:t>(</a:t>
            </a:r>
            <a:r>
              <a:rPr lang="en-US" sz="3200" dirty="0" err="1">
                <a:latin typeface="Comic Sans MS" pitchFamily="66" charset="0"/>
              </a:rPr>
              <a:t>t</a:t>
            </a:r>
            <a:r>
              <a:rPr lang="en-US" sz="3200" baseline="-25000" dirty="0" err="1">
                <a:latin typeface="Comic Sans MS" pitchFamily="66" charset="0"/>
              </a:rPr>
              <a:t>start</a:t>
            </a:r>
            <a:r>
              <a:rPr lang="en-US" sz="3200" dirty="0" err="1">
                <a:latin typeface="Comic Sans MS" pitchFamily="66" charset="0"/>
              </a:rPr>
              <a:t>,Now</a:t>
            </a:r>
            <a:r>
              <a:rPr lang="en-US" sz="3200" dirty="0">
                <a:latin typeface="Comic Sans MS" pitchFamily="66" charset="0"/>
              </a:rPr>
              <a:t>) </a:t>
            </a:r>
            <a:r>
              <a:rPr lang="en-US" sz="3200" dirty="0">
                <a:latin typeface="Symbol" pitchFamily="18" charset="2"/>
              </a:rPr>
              <a:t>Ù </a:t>
            </a:r>
          </a:p>
          <a:p>
            <a:pPr marL="342900" indent="-342900">
              <a:lnSpc>
                <a:spcPct val="90000"/>
              </a:lnSpc>
              <a:spcBef>
                <a:spcPct val="20000"/>
              </a:spcBef>
              <a:defRPr/>
            </a:pPr>
            <a:r>
              <a:rPr lang="en-US" sz="3200" dirty="0">
                <a:latin typeface="Comic Sans MS" pitchFamily="66" charset="0"/>
              </a:rPr>
              <a:t>   </a:t>
            </a:r>
            <a:r>
              <a:rPr lang="en-US" sz="3200" dirty="0">
                <a:solidFill>
                  <a:schemeClr val="accent6"/>
                </a:solidFill>
                <a:latin typeface="Comic Sans MS" pitchFamily="66" charset="0"/>
              </a:rPr>
              <a:t>Equals</a:t>
            </a:r>
            <a:r>
              <a:rPr lang="en-US" sz="3200" dirty="0">
                <a:latin typeface="Comic Sans MS" pitchFamily="66" charset="0"/>
              </a:rPr>
              <a:t>(</a:t>
            </a:r>
            <a:r>
              <a:rPr lang="en-US" sz="3200" dirty="0" err="1">
                <a:latin typeface="Comic Sans MS" pitchFamily="66" charset="0"/>
              </a:rPr>
              <a:t>t</a:t>
            </a:r>
            <a:r>
              <a:rPr lang="en-US" sz="3200" baseline="-25000" dirty="0" err="1">
                <a:latin typeface="Comic Sans MS" pitchFamily="66" charset="0"/>
              </a:rPr>
              <a:t>end</a:t>
            </a:r>
            <a:r>
              <a:rPr lang="en-US" sz="3200" dirty="0" err="1">
                <a:latin typeface="Comic Sans MS" pitchFamily="66" charset="0"/>
              </a:rPr>
              <a:t>,Now</a:t>
            </a:r>
            <a:r>
              <a:rPr lang="en-US" sz="3200" dirty="0">
                <a:latin typeface="Comic Sans MS" pitchFamily="66" charset="0"/>
              </a:rPr>
              <a:t>)</a:t>
            </a:r>
            <a:r>
              <a:rPr lang="en-US" sz="2800" dirty="0">
                <a:latin typeface="Comic Sans MS" pitchFamily="66" charset="0"/>
              </a:rPr>
              <a:t> </a:t>
            </a:r>
          </a:p>
          <a:p>
            <a:pPr marL="742950" lvl="1" indent="-285750">
              <a:lnSpc>
                <a:spcPct val="90000"/>
              </a:lnSpc>
              <a:spcBef>
                <a:spcPct val="20000"/>
              </a:spcBef>
              <a:buFontTx/>
              <a:buChar char="–"/>
              <a:defRPr/>
            </a:pPr>
            <a:endParaRPr lang="en-US" sz="2400" dirty="0">
              <a:latin typeface="Comic Sans MS" pitchFamily="66" charset="0"/>
            </a:endParaRPr>
          </a:p>
        </p:txBody>
      </p:sp>
      <p:grpSp>
        <p:nvGrpSpPr>
          <p:cNvPr id="17443" name="Group 7"/>
          <p:cNvGrpSpPr>
            <a:grpSpLocks/>
          </p:cNvGrpSpPr>
          <p:nvPr/>
        </p:nvGrpSpPr>
        <p:grpSpPr bwMode="auto">
          <a:xfrm>
            <a:off x="4191000" y="4724400"/>
            <a:ext cx="228600" cy="228600"/>
            <a:chOff x="4464" y="480"/>
            <a:chExt cx="144" cy="144"/>
          </a:xfrm>
        </p:grpSpPr>
        <p:sp>
          <p:nvSpPr>
            <p:cNvPr id="17456" name="Line 5"/>
            <p:cNvSpPr>
              <a:spLocks noChangeShapeType="1"/>
            </p:cNvSpPr>
            <p:nvPr/>
          </p:nvSpPr>
          <p:spPr bwMode="auto">
            <a:xfrm flipH="1">
              <a:off x="4464" y="480"/>
              <a:ext cx="48" cy="144"/>
            </a:xfrm>
            <a:prstGeom prst="line">
              <a:avLst/>
            </a:prstGeom>
            <a:noFill/>
            <a:ln w="9525">
              <a:solidFill>
                <a:schemeClr val="tx1"/>
              </a:solidFill>
              <a:round/>
              <a:headEnd/>
              <a:tailEnd/>
            </a:ln>
          </p:spPr>
          <p:txBody>
            <a:bodyPr/>
            <a:lstStyle/>
            <a:p>
              <a:endParaRPr lang="en-US"/>
            </a:p>
          </p:txBody>
        </p:sp>
        <p:sp>
          <p:nvSpPr>
            <p:cNvPr id="17457" name="Line 6"/>
            <p:cNvSpPr>
              <a:spLocks noChangeShapeType="1"/>
            </p:cNvSpPr>
            <p:nvPr/>
          </p:nvSpPr>
          <p:spPr bwMode="auto">
            <a:xfrm>
              <a:off x="4512" y="480"/>
              <a:ext cx="96" cy="144"/>
            </a:xfrm>
            <a:prstGeom prst="line">
              <a:avLst/>
            </a:prstGeom>
            <a:noFill/>
            <a:ln w="9525">
              <a:solidFill>
                <a:schemeClr val="tx1"/>
              </a:solidFill>
              <a:round/>
              <a:headEnd/>
              <a:tailEnd/>
            </a:ln>
          </p:spPr>
          <p:txBody>
            <a:bodyPr/>
            <a:lstStyle/>
            <a:p>
              <a:endParaRPr lang="en-US"/>
            </a:p>
          </p:txBody>
        </p:sp>
      </p:grpSp>
      <p:grpSp>
        <p:nvGrpSpPr>
          <p:cNvPr id="17444" name="Group 8"/>
          <p:cNvGrpSpPr>
            <a:grpSpLocks/>
          </p:cNvGrpSpPr>
          <p:nvPr/>
        </p:nvGrpSpPr>
        <p:grpSpPr bwMode="auto">
          <a:xfrm>
            <a:off x="3733800" y="3657600"/>
            <a:ext cx="228600" cy="228600"/>
            <a:chOff x="4464" y="480"/>
            <a:chExt cx="144" cy="144"/>
          </a:xfrm>
        </p:grpSpPr>
        <p:sp>
          <p:nvSpPr>
            <p:cNvPr id="17454" name="Line 9"/>
            <p:cNvSpPr>
              <a:spLocks noChangeShapeType="1"/>
            </p:cNvSpPr>
            <p:nvPr/>
          </p:nvSpPr>
          <p:spPr bwMode="auto">
            <a:xfrm flipH="1">
              <a:off x="4464" y="480"/>
              <a:ext cx="48" cy="144"/>
            </a:xfrm>
            <a:prstGeom prst="line">
              <a:avLst/>
            </a:prstGeom>
            <a:noFill/>
            <a:ln w="9525">
              <a:solidFill>
                <a:schemeClr val="tx1"/>
              </a:solidFill>
              <a:round/>
              <a:headEnd/>
              <a:tailEnd/>
            </a:ln>
          </p:spPr>
          <p:txBody>
            <a:bodyPr/>
            <a:lstStyle/>
            <a:p>
              <a:endParaRPr lang="en-US"/>
            </a:p>
          </p:txBody>
        </p:sp>
        <p:sp>
          <p:nvSpPr>
            <p:cNvPr id="17455" name="Line 10"/>
            <p:cNvSpPr>
              <a:spLocks noChangeShapeType="1"/>
            </p:cNvSpPr>
            <p:nvPr/>
          </p:nvSpPr>
          <p:spPr bwMode="auto">
            <a:xfrm>
              <a:off x="4512" y="480"/>
              <a:ext cx="96" cy="144"/>
            </a:xfrm>
            <a:prstGeom prst="line">
              <a:avLst/>
            </a:prstGeom>
            <a:noFill/>
            <a:ln w="9525">
              <a:solidFill>
                <a:schemeClr val="tx1"/>
              </a:solidFill>
              <a:round/>
              <a:headEnd/>
              <a:tailEnd/>
            </a:ln>
          </p:spPr>
          <p:txBody>
            <a:bodyPr/>
            <a:lstStyle/>
            <a:p>
              <a:endParaRPr lang="en-US"/>
            </a:p>
          </p:txBody>
        </p:sp>
      </p:grpSp>
      <p:grpSp>
        <p:nvGrpSpPr>
          <p:cNvPr id="17445" name="Group 11"/>
          <p:cNvGrpSpPr>
            <a:grpSpLocks/>
          </p:cNvGrpSpPr>
          <p:nvPr/>
        </p:nvGrpSpPr>
        <p:grpSpPr bwMode="auto">
          <a:xfrm>
            <a:off x="7924800" y="4191000"/>
            <a:ext cx="228600" cy="228600"/>
            <a:chOff x="4464" y="480"/>
            <a:chExt cx="144" cy="144"/>
          </a:xfrm>
        </p:grpSpPr>
        <p:sp>
          <p:nvSpPr>
            <p:cNvPr id="17452" name="Line 12"/>
            <p:cNvSpPr>
              <a:spLocks noChangeShapeType="1"/>
            </p:cNvSpPr>
            <p:nvPr/>
          </p:nvSpPr>
          <p:spPr bwMode="auto">
            <a:xfrm flipH="1">
              <a:off x="4464" y="480"/>
              <a:ext cx="48" cy="144"/>
            </a:xfrm>
            <a:prstGeom prst="line">
              <a:avLst/>
            </a:prstGeom>
            <a:noFill/>
            <a:ln w="9525">
              <a:solidFill>
                <a:schemeClr val="tx1"/>
              </a:solidFill>
              <a:round/>
              <a:headEnd/>
              <a:tailEnd/>
            </a:ln>
          </p:spPr>
          <p:txBody>
            <a:bodyPr/>
            <a:lstStyle/>
            <a:p>
              <a:endParaRPr lang="en-US"/>
            </a:p>
          </p:txBody>
        </p:sp>
        <p:sp>
          <p:nvSpPr>
            <p:cNvPr id="17453" name="Line 13"/>
            <p:cNvSpPr>
              <a:spLocks noChangeShapeType="1"/>
            </p:cNvSpPr>
            <p:nvPr/>
          </p:nvSpPr>
          <p:spPr bwMode="auto">
            <a:xfrm>
              <a:off x="4512" y="480"/>
              <a:ext cx="96" cy="144"/>
            </a:xfrm>
            <a:prstGeom prst="line">
              <a:avLst/>
            </a:prstGeom>
            <a:noFill/>
            <a:ln w="9525">
              <a:solidFill>
                <a:schemeClr val="tx1"/>
              </a:solidFill>
              <a:round/>
              <a:headEnd/>
              <a:tailEnd/>
            </a:ln>
          </p:spPr>
          <p:txBody>
            <a:bodyPr/>
            <a:lstStyle/>
            <a:p>
              <a:endParaRPr lang="en-US"/>
            </a:p>
          </p:txBody>
        </p:sp>
      </p:grpSp>
      <p:grpSp>
        <p:nvGrpSpPr>
          <p:cNvPr id="17446" name="Group 14"/>
          <p:cNvGrpSpPr>
            <a:grpSpLocks/>
          </p:cNvGrpSpPr>
          <p:nvPr/>
        </p:nvGrpSpPr>
        <p:grpSpPr bwMode="auto">
          <a:xfrm>
            <a:off x="6858000" y="3657600"/>
            <a:ext cx="228600" cy="228600"/>
            <a:chOff x="4464" y="480"/>
            <a:chExt cx="144" cy="144"/>
          </a:xfrm>
        </p:grpSpPr>
        <p:sp>
          <p:nvSpPr>
            <p:cNvPr id="17450" name="Line 15"/>
            <p:cNvSpPr>
              <a:spLocks noChangeShapeType="1"/>
            </p:cNvSpPr>
            <p:nvPr/>
          </p:nvSpPr>
          <p:spPr bwMode="auto">
            <a:xfrm flipH="1">
              <a:off x="4464" y="480"/>
              <a:ext cx="48" cy="144"/>
            </a:xfrm>
            <a:prstGeom prst="line">
              <a:avLst/>
            </a:prstGeom>
            <a:noFill/>
            <a:ln w="9525">
              <a:solidFill>
                <a:schemeClr val="tx1"/>
              </a:solidFill>
              <a:round/>
              <a:headEnd/>
              <a:tailEnd/>
            </a:ln>
          </p:spPr>
          <p:txBody>
            <a:bodyPr/>
            <a:lstStyle/>
            <a:p>
              <a:endParaRPr lang="en-US"/>
            </a:p>
          </p:txBody>
        </p:sp>
        <p:sp>
          <p:nvSpPr>
            <p:cNvPr id="17451" name="Line 16"/>
            <p:cNvSpPr>
              <a:spLocks noChangeShapeType="1"/>
            </p:cNvSpPr>
            <p:nvPr/>
          </p:nvSpPr>
          <p:spPr bwMode="auto">
            <a:xfrm>
              <a:off x="4512" y="480"/>
              <a:ext cx="96" cy="144"/>
            </a:xfrm>
            <a:prstGeom prst="line">
              <a:avLst/>
            </a:prstGeom>
            <a:noFill/>
            <a:ln w="9525">
              <a:solidFill>
                <a:schemeClr val="tx1"/>
              </a:solidFill>
              <a:round/>
              <a:headEnd/>
              <a:tailEnd/>
            </a:ln>
          </p:spPr>
          <p:txBody>
            <a:bodyPr/>
            <a:lstStyle/>
            <a:p>
              <a:endParaRPr lang="en-US"/>
            </a:p>
          </p:txBody>
        </p:sp>
      </p:grpSp>
      <p:grpSp>
        <p:nvGrpSpPr>
          <p:cNvPr id="17447" name="Group 17"/>
          <p:cNvGrpSpPr>
            <a:grpSpLocks/>
          </p:cNvGrpSpPr>
          <p:nvPr/>
        </p:nvGrpSpPr>
        <p:grpSpPr bwMode="auto">
          <a:xfrm>
            <a:off x="7848600" y="4724400"/>
            <a:ext cx="228600" cy="228600"/>
            <a:chOff x="4464" y="480"/>
            <a:chExt cx="144" cy="144"/>
          </a:xfrm>
        </p:grpSpPr>
        <p:sp>
          <p:nvSpPr>
            <p:cNvPr id="17448" name="Line 18"/>
            <p:cNvSpPr>
              <a:spLocks noChangeShapeType="1"/>
            </p:cNvSpPr>
            <p:nvPr/>
          </p:nvSpPr>
          <p:spPr bwMode="auto">
            <a:xfrm flipH="1">
              <a:off x="4464" y="480"/>
              <a:ext cx="48" cy="144"/>
            </a:xfrm>
            <a:prstGeom prst="line">
              <a:avLst/>
            </a:prstGeom>
            <a:noFill/>
            <a:ln w="9525">
              <a:solidFill>
                <a:schemeClr val="tx1"/>
              </a:solidFill>
              <a:round/>
              <a:headEnd/>
              <a:tailEnd/>
            </a:ln>
          </p:spPr>
          <p:txBody>
            <a:bodyPr/>
            <a:lstStyle/>
            <a:p>
              <a:endParaRPr lang="en-US"/>
            </a:p>
          </p:txBody>
        </p:sp>
        <p:sp>
          <p:nvSpPr>
            <p:cNvPr id="17449" name="Line 19"/>
            <p:cNvSpPr>
              <a:spLocks noChangeShapeType="1"/>
            </p:cNvSpPr>
            <p:nvPr/>
          </p:nvSpPr>
          <p:spPr bwMode="auto">
            <a:xfrm>
              <a:off x="4512" y="480"/>
              <a:ext cx="96"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Date Placeholder 3"/>
          <p:cNvSpPr>
            <a:spLocks noGrp="1"/>
          </p:cNvSpPr>
          <p:nvPr>
            <p:ph type="dt" sz="quarter" idx="10"/>
          </p:nvPr>
        </p:nvSpPr>
        <p:spPr>
          <a:noFill/>
        </p:spPr>
        <p:txBody>
          <a:bodyPr/>
          <a:lstStyle/>
          <a:p>
            <a:fld id="{0AB900CD-FA41-4A5C-8EC1-9BE90EC793B5}" type="datetime1">
              <a:rPr lang="en-US" smtClean="0"/>
              <a:t>2/6/2013</a:t>
            </a:fld>
            <a:endParaRPr lang="en-US"/>
          </a:p>
        </p:txBody>
      </p:sp>
      <p:sp>
        <p:nvSpPr>
          <p:cNvPr id="18439" name="Footer Placeholder 4"/>
          <p:cNvSpPr>
            <a:spLocks noGrp="1"/>
          </p:cNvSpPr>
          <p:nvPr>
            <p:ph type="ftr" sz="quarter" idx="11"/>
          </p:nvPr>
        </p:nvSpPr>
        <p:spPr>
          <a:noFill/>
        </p:spPr>
        <p:txBody>
          <a:bodyPr/>
          <a:lstStyle/>
          <a:p>
            <a:r>
              <a:rPr lang="en-US" smtClean="0"/>
              <a:t>CPSC503 Winter 2012</a:t>
            </a:r>
            <a:endParaRPr lang="en-US"/>
          </a:p>
        </p:txBody>
      </p:sp>
      <p:sp>
        <p:nvSpPr>
          <p:cNvPr id="18440" name="Slide Number Placeholder 5"/>
          <p:cNvSpPr>
            <a:spLocks noGrp="1"/>
          </p:cNvSpPr>
          <p:nvPr>
            <p:ph type="sldNum" sz="quarter" idx="12"/>
          </p:nvPr>
        </p:nvSpPr>
        <p:spPr>
          <a:noFill/>
        </p:spPr>
        <p:txBody>
          <a:bodyPr/>
          <a:lstStyle/>
          <a:p>
            <a:fld id="{13DEF310-76F5-4BB1-B3D4-4A35E1EFD883}" type="slidenum">
              <a:rPr lang="en-US" smtClean="0"/>
              <a:pPr/>
              <a:t>21</a:t>
            </a:fld>
            <a:endParaRPr lang="en-US" smtClean="0"/>
          </a:p>
        </p:txBody>
      </p:sp>
      <p:sp>
        <p:nvSpPr>
          <p:cNvPr id="18441" name="Rectangle 2"/>
          <p:cNvSpPr>
            <a:spLocks noGrp="1" noChangeArrowheads="1"/>
          </p:cNvSpPr>
          <p:nvPr>
            <p:ph type="title"/>
          </p:nvPr>
        </p:nvSpPr>
        <p:spPr>
          <a:xfrm>
            <a:off x="0" y="457200"/>
            <a:ext cx="9144000" cy="1143000"/>
          </a:xfrm>
        </p:spPr>
        <p:txBody>
          <a:bodyPr/>
          <a:lstStyle/>
          <a:p>
            <a:pPr eaLnBrk="1" hangingPunct="1"/>
            <a:r>
              <a:rPr lang="en-US" smtClean="0"/>
              <a:t>Relation Between Tenses and Time</a:t>
            </a:r>
          </a:p>
        </p:txBody>
      </p:sp>
      <p:sp>
        <p:nvSpPr>
          <p:cNvPr id="18442" name="Rectangle 3"/>
          <p:cNvSpPr>
            <a:spLocks noGrp="1" noChangeArrowheads="1"/>
          </p:cNvSpPr>
          <p:nvPr>
            <p:ph type="body" idx="1"/>
          </p:nvPr>
        </p:nvSpPr>
        <p:spPr>
          <a:xfrm>
            <a:off x="609600" y="1447800"/>
            <a:ext cx="7772400" cy="4114800"/>
          </a:xfrm>
        </p:spPr>
        <p:txBody>
          <a:bodyPr/>
          <a:lstStyle/>
          <a:p>
            <a:pPr eaLnBrk="1" hangingPunct="1"/>
            <a:r>
              <a:rPr lang="en-US" smtClean="0"/>
              <a:t>Relation between simple verb tenses and points in time is not straightforward</a:t>
            </a:r>
          </a:p>
          <a:p>
            <a:pPr eaLnBrk="1" hangingPunct="1"/>
            <a:r>
              <a:rPr lang="en-US" smtClean="0"/>
              <a:t>Present tense used like future:</a:t>
            </a:r>
          </a:p>
          <a:p>
            <a:pPr lvl="1" eaLnBrk="1" hangingPunct="1"/>
            <a:r>
              <a:rPr lang="en-US" sz="2800" b="0" i="1" smtClean="0"/>
              <a:t>We fly from Baltimore to Boston at 10</a:t>
            </a:r>
          </a:p>
          <a:p>
            <a:pPr eaLnBrk="1" hangingPunct="1"/>
            <a:r>
              <a:rPr lang="en-US" smtClean="0"/>
              <a:t>Complex tenses:</a:t>
            </a:r>
          </a:p>
          <a:p>
            <a:pPr lvl="1" eaLnBrk="1" hangingPunct="1"/>
            <a:r>
              <a:rPr lang="en-US" sz="2800" b="0" i="1" smtClean="0"/>
              <a:t>Flight 1902 arrived late</a:t>
            </a:r>
          </a:p>
          <a:p>
            <a:pPr lvl="1" eaLnBrk="1" hangingPunct="1"/>
            <a:r>
              <a:rPr lang="en-US" sz="2800" b="0" i="1" smtClean="0"/>
              <a:t>Flight 1902 had arrived late</a:t>
            </a:r>
          </a:p>
        </p:txBody>
      </p:sp>
      <p:sp>
        <p:nvSpPr>
          <p:cNvPr id="7" name="Rectangle 1028"/>
          <p:cNvSpPr>
            <a:spLocks noChangeArrowheads="1"/>
          </p:cNvSpPr>
          <p:nvPr/>
        </p:nvSpPr>
        <p:spPr bwMode="auto">
          <a:xfrm>
            <a:off x="0" y="5181600"/>
            <a:ext cx="8839200" cy="762000"/>
          </a:xfrm>
          <a:prstGeom prst="rect">
            <a:avLst/>
          </a:prstGeom>
          <a:solidFill>
            <a:schemeClr val="accent6">
              <a:lumMod val="20000"/>
              <a:lumOff val="80000"/>
            </a:schemeClr>
          </a:solidFill>
          <a:ln w="9525">
            <a:noFill/>
            <a:miter lim="800000"/>
            <a:headEnd/>
            <a:tailEnd/>
          </a:ln>
        </p:spPr>
        <p:txBody>
          <a:bodyPr/>
          <a:lstStyle/>
          <a:p>
            <a:pPr marL="342900" indent="-342900">
              <a:spcBef>
                <a:spcPct val="20000"/>
              </a:spcBef>
              <a:defRPr/>
            </a:pPr>
            <a:r>
              <a:rPr lang="en-US" sz="2800" dirty="0">
                <a:latin typeface="Comic Sans MS" pitchFamily="66" charset="0"/>
              </a:rPr>
              <a:t>Representing them in the same way seems wrong….</a:t>
            </a:r>
            <a:endParaRPr lang="en-US" sz="2400" b="1" dirty="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9" name="Date Placeholder 3"/>
          <p:cNvSpPr>
            <a:spLocks noGrp="1"/>
          </p:cNvSpPr>
          <p:nvPr>
            <p:ph type="dt" sz="quarter" idx="10"/>
          </p:nvPr>
        </p:nvSpPr>
        <p:spPr>
          <a:noFill/>
        </p:spPr>
        <p:txBody>
          <a:bodyPr/>
          <a:lstStyle/>
          <a:p>
            <a:fld id="{F9ADDB75-1CEF-4150-90D6-D9F2A2FA000F}" type="datetime1">
              <a:rPr lang="en-US" smtClean="0"/>
              <a:t>2/6/2013</a:t>
            </a:fld>
            <a:endParaRPr lang="en-US"/>
          </a:p>
        </p:txBody>
      </p:sp>
      <p:sp>
        <p:nvSpPr>
          <p:cNvPr id="19480" name="Footer Placeholder 4"/>
          <p:cNvSpPr>
            <a:spLocks noGrp="1"/>
          </p:cNvSpPr>
          <p:nvPr>
            <p:ph type="ftr" sz="quarter" idx="11"/>
          </p:nvPr>
        </p:nvSpPr>
        <p:spPr>
          <a:noFill/>
        </p:spPr>
        <p:txBody>
          <a:bodyPr/>
          <a:lstStyle/>
          <a:p>
            <a:r>
              <a:rPr lang="en-US" smtClean="0"/>
              <a:t>CPSC503 Winter 2012</a:t>
            </a:r>
            <a:endParaRPr lang="en-US"/>
          </a:p>
        </p:txBody>
      </p:sp>
      <p:sp>
        <p:nvSpPr>
          <p:cNvPr id="19481" name="Slide Number Placeholder 5"/>
          <p:cNvSpPr>
            <a:spLocks noGrp="1"/>
          </p:cNvSpPr>
          <p:nvPr>
            <p:ph type="sldNum" sz="quarter" idx="12"/>
          </p:nvPr>
        </p:nvSpPr>
        <p:spPr>
          <a:noFill/>
        </p:spPr>
        <p:txBody>
          <a:bodyPr/>
          <a:lstStyle/>
          <a:p>
            <a:fld id="{82E46095-0EF4-4157-AA68-5406E4BC21DF}" type="slidenum">
              <a:rPr lang="en-US" smtClean="0"/>
              <a:pPr/>
              <a:t>22</a:t>
            </a:fld>
            <a:endParaRPr lang="en-US" smtClean="0"/>
          </a:p>
        </p:txBody>
      </p:sp>
      <p:sp>
        <p:nvSpPr>
          <p:cNvPr id="19482" name="Rectangle 2"/>
          <p:cNvSpPr>
            <a:spLocks noGrp="1" noChangeArrowheads="1"/>
          </p:cNvSpPr>
          <p:nvPr>
            <p:ph type="title"/>
          </p:nvPr>
        </p:nvSpPr>
        <p:spPr>
          <a:xfrm>
            <a:off x="685800" y="0"/>
            <a:ext cx="7772400" cy="1143000"/>
          </a:xfrm>
        </p:spPr>
        <p:txBody>
          <a:bodyPr/>
          <a:lstStyle/>
          <a:p>
            <a:pPr eaLnBrk="1" hangingPunct="1"/>
            <a:r>
              <a:rPr lang="en-US" smtClean="0"/>
              <a:t>Reference Point</a:t>
            </a:r>
          </a:p>
        </p:txBody>
      </p:sp>
      <p:sp>
        <p:nvSpPr>
          <p:cNvPr id="19483" name="Rectangle 3"/>
          <p:cNvSpPr>
            <a:spLocks noGrp="1" noChangeArrowheads="1"/>
          </p:cNvSpPr>
          <p:nvPr>
            <p:ph type="body" idx="1"/>
          </p:nvPr>
        </p:nvSpPr>
        <p:spPr>
          <a:xfrm>
            <a:off x="609600" y="914400"/>
            <a:ext cx="7772400" cy="4114800"/>
          </a:xfrm>
        </p:spPr>
        <p:txBody>
          <a:bodyPr/>
          <a:lstStyle/>
          <a:p>
            <a:pPr eaLnBrk="1" hangingPunct="1"/>
            <a:r>
              <a:rPr lang="en-US" smtClean="0"/>
              <a:t>Reichenbach (1947) introduced notion of </a:t>
            </a:r>
            <a:r>
              <a:rPr lang="en-US" smtClean="0">
                <a:solidFill>
                  <a:schemeClr val="accent2"/>
                </a:solidFill>
              </a:rPr>
              <a:t>Reference point</a:t>
            </a:r>
            <a:r>
              <a:rPr lang="en-US" smtClean="0"/>
              <a:t> (R), separated out from Utterance time (U) and Event time (E)</a:t>
            </a:r>
          </a:p>
          <a:p>
            <a:pPr eaLnBrk="1" hangingPunct="1"/>
            <a:r>
              <a:rPr lang="en-US" smtClean="0"/>
              <a:t>Example:</a:t>
            </a:r>
          </a:p>
          <a:p>
            <a:pPr lvl="1" eaLnBrk="1" hangingPunct="1"/>
            <a:r>
              <a:rPr lang="en-US" i="1" smtClean="0"/>
              <a:t>When Mary's flight departed, I ate lunch</a:t>
            </a:r>
          </a:p>
          <a:p>
            <a:pPr lvl="1" eaLnBrk="1" hangingPunct="1"/>
            <a:r>
              <a:rPr lang="en-US" i="1" smtClean="0"/>
              <a:t>When Mary's flight departed, I had eaten lunch</a:t>
            </a:r>
          </a:p>
          <a:p>
            <a:pPr eaLnBrk="1" hangingPunct="1"/>
            <a:r>
              <a:rPr lang="en-US" b="0" i="1" smtClean="0"/>
              <a:t>Departure </a:t>
            </a:r>
            <a:r>
              <a:rPr lang="en-US" smtClean="0"/>
              <a:t>event specifies reference point.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4"/>
          <p:cNvSpPr>
            <a:spLocks noGrp="1"/>
          </p:cNvSpPr>
          <p:nvPr>
            <p:ph type="dt" sz="quarter" idx="10"/>
          </p:nvPr>
        </p:nvSpPr>
        <p:spPr>
          <a:noFill/>
        </p:spPr>
        <p:txBody>
          <a:bodyPr/>
          <a:lstStyle/>
          <a:p>
            <a:fld id="{9AE1F6D9-6B83-423F-8932-DBC1E3BE0F43}" type="datetime1">
              <a:rPr lang="en-US" smtClean="0"/>
              <a:t>2/6/2013</a:t>
            </a:fld>
            <a:endParaRPr lang="en-US"/>
          </a:p>
        </p:txBody>
      </p:sp>
      <p:sp>
        <p:nvSpPr>
          <p:cNvPr id="37891" name="Footer Placeholder 5"/>
          <p:cNvSpPr>
            <a:spLocks noGrp="1"/>
          </p:cNvSpPr>
          <p:nvPr>
            <p:ph type="ftr" sz="quarter" idx="11"/>
          </p:nvPr>
        </p:nvSpPr>
        <p:spPr>
          <a:noFill/>
        </p:spPr>
        <p:txBody>
          <a:bodyPr/>
          <a:lstStyle/>
          <a:p>
            <a:r>
              <a:rPr lang="en-US" smtClean="0"/>
              <a:t>CPSC503 Winter 2012</a:t>
            </a:r>
            <a:endParaRPr lang="en-US"/>
          </a:p>
        </p:txBody>
      </p:sp>
      <p:sp>
        <p:nvSpPr>
          <p:cNvPr id="37892" name="Slide Number Placeholder 6"/>
          <p:cNvSpPr>
            <a:spLocks noGrp="1"/>
          </p:cNvSpPr>
          <p:nvPr>
            <p:ph type="sldNum" sz="quarter" idx="12"/>
          </p:nvPr>
        </p:nvSpPr>
        <p:spPr>
          <a:noFill/>
        </p:spPr>
        <p:txBody>
          <a:bodyPr/>
          <a:lstStyle/>
          <a:p>
            <a:fld id="{C1D05127-B94B-4C65-9B5A-4B685C036FA4}" type="slidenum">
              <a:rPr lang="en-US" smtClean="0"/>
              <a:pPr/>
              <a:t>23</a:t>
            </a:fld>
            <a:endParaRPr lang="en-US" smtClean="0"/>
          </a:p>
        </p:txBody>
      </p:sp>
      <p:sp>
        <p:nvSpPr>
          <p:cNvPr id="37893" name="Rectangle 2"/>
          <p:cNvSpPr>
            <a:spLocks noGrp="1" noChangeArrowheads="1"/>
          </p:cNvSpPr>
          <p:nvPr>
            <p:ph type="title"/>
          </p:nvPr>
        </p:nvSpPr>
        <p:spPr>
          <a:xfrm>
            <a:off x="685800" y="457200"/>
            <a:ext cx="7772400" cy="1143000"/>
          </a:xfrm>
        </p:spPr>
        <p:txBody>
          <a:bodyPr/>
          <a:lstStyle/>
          <a:p>
            <a:pPr eaLnBrk="1" hangingPunct="1"/>
            <a:r>
              <a:rPr lang="en-US" dirty="0" smtClean="0"/>
              <a:t>Today Feb 7</a:t>
            </a:r>
            <a:endParaRPr lang="en-US" dirty="0" smtClean="0"/>
          </a:p>
        </p:txBody>
      </p:sp>
      <p:sp>
        <p:nvSpPr>
          <p:cNvPr id="37894" name="Rectangle 3"/>
          <p:cNvSpPr>
            <a:spLocks noGrp="1" noChangeArrowheads="1"/>
          </p:cNvSpPr>
          <p:nvPr>
            <p:ph type="body" sz="half" idx="1"/>
          </p:nvPr>
        </p:nvSpPr>
        <p:spPr>
          <a:xfrm>
            <a:off x="1066800" y="1600200"/>
            <a:ext cx="7543800" cy="3352800"/>
          </a:xfrm>
        </p:spPr>
        <p:txBody>
          <a:bodyPr/>
          <a:lstStyle/>
          <a:p>
            <a:pPr eaLnBrk="1" hangingPunct="1"/>
            <a:r>
              <a:rPr lang="en-US" sz="3200" smtClean="0"/>
              <a:t>Semantics / Meaning /Meaning Representations</a:t>
            </a:r>
          </a:p>
          <a:p>
            <a:pPr eaLnBrk="1" hangingPunct="1"/>
            <a:r>
              <a:rPr lang="en-US" sz="3200" smtClean="0"/>
              <a:t>Linguistically relevant Concepts in FOPC / FOL</a:t>
            </a:r>
          </a:p>
          <a:p>
            <a:pPr eaLnBrk="1" hangingPunct="1"/>
            <a:r>
              <a:rPr lang="en-US" sz="3200" smtClean="0">
                <a:solidFill>
                  <a:schemeClr val="accent2"/>
                </a:solidFill>
              </a:rPr>
              <a:t>Semantic Analysis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Date Placeholder 4"/>
          <p:cNvSpPr>
            <a:spLocks noGrp="1"/>
          </p:cNvSpPr>
          <p:nvPr>
            <p:ph type="dt" sz="quarter" idx="10"/>
          </p:nvPr>
        </p:nvSpPr>
        <p:spPr>
          <a:noFill/>
        </p:spPr>
        <p:txBody>
          <a:bodyPr/>
          <a:lstStyle/>
          <a:p>
            <a:fld id="{6043A25E-7333-4CCC-BF6F-0A28D8E701DA}" type="datetime1">
              <a:rPr lang="en-US" smtClean="0"/>
              <a:t>2/6/2013</a:t>
            </a:fld>
            <a:endParaRPr lang="en-US"/>
          </a:p>
        </p:txBody>
      </p:sp>
      <p:sp>
        <p:nvSpPr>
          <p:cNvPr id="2068" name="Footer Placeholder 5"/>
          <p:cNvSpPr>
            <a:spLocks noGrp="1"/>
          </p:cNvSpPr>
          <p:nvPr>
            <p:ph type="ftr" sz="quarter" idx="11"/>
          </p:nvPr>
        </p:nvSpPr>
        <p:spPr>
          <a:noFill/>
        </p:spPr>
        <p:txBody>
          <a:bodyPr/>
          <a:lstStyle/>
          <a:p>
            <a:r>
              <a:rPr lang="en-US" smtClean="0"/>
              <a:t>CPSC503 Winter 2012</a:t>
            </a:r>
            <a:endParaRPr lang="en-US"/>
          </a:p>
        </p:txBody>
      </p:sp>
      <p:sp>
        <p:nvSpPr>
          <p:cNvPr id="2069" name="Slide Number Placeholder 6"/>
          <p:cNvSpPr>
            <a:spLocks noGrp="1"/>
          </p:cNvSpPr>
          <p:nvPr>
            <p:ph type="sldNum" sz="quarter" idx="12"/>
          </p:nvPr>
        </p:nvSpPr>
        <p:spPr>
          <a:noFill/>
        </p:spPr>
        <p:txBody>
          <a:bodyPr/>
          <a:lstStyle/>
          <a:p>
            <a:fld id="{9E04D2FA-545F-43AF-A26B-6EEB7FF1AB78}" type="slidenum">
              <a:rPr lang="en-US" smtClean="0"/>
              <a:pPr/>
              <a:t>24</a:t>
            </a:fld>
            <a:endParaRPr lang="en-US" smtClean="0"/>
          </a:p>
        </p:txBody>
      </p:sp>
      <p:sp>
        <p:nvSpPr>
          <p:cNvPr id="2070" name="Rectangle 2"/>
          <p:cNvSpPr>
            <a:spLocks noGrp="1" noChangeArrowheads="1"/>
          </p:cNvSpPr>
          <p:nvPr>
            <p:ph type="title"/>
          </p:nvPr>
        </p:nvSpPr>
        <p:spPr>
          <a:xfrm>
            <a:off x="0" y="0"/>
            <a:ext cx="9144000" cy="1143000"/>
          </a:xfrm>
        </p:spPr>
        <p:txBody>
          <a:bodyPr/>
          <a:lstStyle/>
          <a:p>
            <a:pPr eaLnBrk="1" hangingPunct="1"/>
            <a:r>
              <a:rPr lang="en-US" sz="3600" dirty="0" smtClean="0"/>
              <a:t>Practical Goal for (Syntax-driven) Semantic Analysis</a:t>
            </a:r>
          </a:p>
        </p:txBody>
      </p:sp>
      <p:sp>
        <p:nvSpPr>
          <p:cNvPr id="2071" name="Rectangle 3"/>
          <p:cNvSpPr>
            <a:spLocks noGrp="1" noChangeArrowheads="1"/>
          </p:cNvSpPr>
          <p:nvPr>
            <p:ph type="body" sz="half" idx="1"/>
          </p:nvPr>
        </p:nvSpPr>
        <p:spPr>
          <a:xfrm>
            <a:off x="0" y="1143000"/>
            <a:ext cx="8991600" cy="1219200"/>
          </a:xfrm>
        </p:spPr>
        <p:txBody>
          <a:bodyPr/>
          <a:lstStyle/>
          <a:p>
            <a:pPr lvl="1" eaLnBrk="1" hangingPunct="1">
              <a:buFontTx/>
              <a:buNone/>
            </a:pPr>
            <a:r>
              <a:rPr lang="en-US" sz="2800" smtClean="0"/>
              <a:t>Map NL queries into FOPC so that answers can be effectively computed</a:t>
            </a:r>
            <a:r>
              <a:rPr lang="en-US" sz="2800" smtClean="0">
                <a:solidFill>
                  <a:srgbClr val="008000"/>
                </a:solidFill>
              </a:rPr>
              <a:t>	</a:t>
            </a:r>
          </a:p>
          <a:p>
            <a:pPr lvl="1" eaLnBrk="1" hangingPunct="1"/>
            <a:endParaRPr lang="en-US" sz="2800" smtClean="0">
              <a:solidFill>
                <a:srgbClr val="008000"/>
              </a:solidFill>
            </a:endParaRPr>
          </a:p>
          <a:p>
            <a:pPr eaLnBrk="1" hangingPunct="1"/>
            <a:endParaRPr lang="en-US" smtClean="0">
              <a:solidFill>
                <a:schemeClr val="accent2"/>
              </a:solidFill>
            </a:endParaRPr>
          </a:p>
        </p:txBody>
      </p:sp>
      <p:graphicFrame>
        <p:nvGraphicFramePr>
          <p:cNvPr id="2050" name="Object 12"/>
          <p:cNvGraphicFramePr>
            <a:graphicFrameLocks noChangeAspect="1"/>
          </p:cNvGraphicFramePr>
          <p:nvPr/>
        </p:nvGraphicFramePr>
        <p:xfrm>
          <a:off x="304800" y="2743200"/>
          <a:ext cx="7162800" cy="436563"/>
        </p:xfrm>
        <a:graphic>
          <a:graphicData uri="http://schemas.openxmlformats.org/presentationml/2006/ole">
            <p:oleObj spid="_x0000_s115714" name="Equation" r:id="rId4" imgW="3327120" imgH="203040" progId="Equation.3">
              <p:embed/>
            </p:oleObj>
          </a:graphicData>
        </a:graphic>
      </p:graphicFrame>
      <p:sp>
        <p:nvSpPr>
          <p:cNvPr id="2072" name="Content Placeholder 13"/>
          <p:cNvSpPr>
            <a:spLocks noGrp="1"/>
          </p:cNvSpPr>
          <p:nvPr>
            <p:ph sz="half" idx="2"/>
          </p:nvPr>
        </p:nvSpPr>
        <p:spPr>
          <a:xfrm>
            <a:off x="0" y="2133600"/>
            <a:ext cx="9144000" cy="533400"/>
          </a:xfrm>
        </p:spPr>
        <p:txBody>
          <a:bodyPr/>
          <a:lstStyle/>
          <a:p>
            <a:r>
              <a:rPr lang="en-US" sz="2400" b="0" i="1" smtClean="0"/>
              <a:t>What African countries are not on the Mediterranean Sea?</a:t>
            </a:r>
          </a:p>
        </p:txBody>
      </p:sp>
      <p:sp>
        <p:nvSpPr>
          <p:cNvPr id="15" name="Content Placeholder 13"/>
          <p:cNvSpPr txBox="1">
            <a:spLocks/>
          </p:cNvSpPr>
          <p:nvPr/>
        </p:nvSpPr>
        <p:spPr bwMode="auto">
          <a:xfrm>
            <a:off x="0" y="3200400"/>
            <a:ext cx="8458200" cy="533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400" b="0" i="1" kern="0" dirty="0">
                <a:latin typeface="+mn-lt"/>
              </a:rPr>
              <a:t>Was 2007 the first El Nino  year after 2001?</a:t>
            </a:r>
          </a:p>
        </p:txBody>
      </p:sp>
      <p:graphicFrame>
        <p:nvGraphicFramePr>
          <p:cNvPr id="2051" name="Object 12"/>
          <p:cNvGraphicFramePr>
            <a:graphicFrameLocks noChangeAspect="1"/>
          </p:cNvGraphicFramePr>
          <p:nvPr/>
        </p:nvGraphicFramePr>
        <p:xfrm>
          <a:off x="609600" y="3657600"/>
          <a:ext cx="6248400" cy="1079500"/>
        </p:xfrm>
        <a:graphic>
          <a:graphicData uri="http://schemas.openxmlformats.org/presentationml/2006/ole">
            <p:oleObj spid="_x0000_s115715" name="Equation" r:id="rId5" imgW="2933640" imgH="50796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ate Placeholder 3"/>
          <p:cNvSpPr>
            <a:spLocks noGrp="1"/>
          </p:cNvSpPr>
          <p:nvPr>
            <p:ph type="dt" sz="quarter" idx="10"/>
          </p:nvPr>
        </p:nvSpPr>
        <p:spPr>
          <a:noFill/>
        </p:spPr>
        <p:txBody>
          <a:bodyPr/>
          <a:lstStyle/>
          <a:p>
            <a:fld id="{DF3F0688-7AF5-4E6F-A91C-10608957477D}" type="datetime1">
              <a:rPr lang="en-US" smtClean="0"/>
              <a:t>2/6/2013</a:t>
            </a:fld>
            <a:endParaRPr lang="en-US"/>
          </a:p>
        </p:txBody>
      </p:sp>
      <p:sp>
        <p:nvSpPr>
          <p:cNvPr id="20485" name="Footer Placeholder 4"/>
          <p:cNvSpPr>
            <a:spLocks noGrp="1"/>
          </p:cNvSpPr>
          <p:nvPr>
            <p:ph type="ftr" sz="quarter" idx="11"/>
          </p:nvPr>
        </p:nvSpPr>
        <p:spPr>
          <a:noFill/>
        </p:spPr>
        <p:txBody>
          <a:bodyPr/>
          <a:lstStyle/>
          <a:p>
            <a:r>
              <a:rPr lang="en-US" smtClean="0"/>
              <a:t>CPSC503 Winter 2012</a:t>
            </a:r>
            <a:endParaRPr lang="en-US"/>
          </a:p>
        </p:txBody>
      </p:sp>
      <p:sp>
        <p:nvSpPr>
          <p:cNvPr id="20486" name="Slide Number Placeholder 5"/>
          <p:cNvSpPr>
            <a:spLocks noGrp="1"/>
          </p:cNvSpPr>
          <p:nvPr>
            <p:ph type="sldNum" sz="quarter" idx="12"/>
          </p:nvPr>
        </p:nvSpPr>
        <p:spPr>
          <a:noFill/>
        </p:spPr>
        <p:txBody>
          <a:bodyPr/>
          <a:lstStyle/>
          <a:p>
            <a:fld id="{9B3ADE9E-BC4C-486D-B040-31A087232596}" type="slidenum">
              <a:rPr lang="en-US" smtClean="0"/>
              <a:pPr/>
              <a:t>25</a:t>
            </a:fld>
            <a:endParaRPr lang="en-US" smtClean="0"/>
          </a:p>
        </p:txBody>
      </p:sp>
      <p:sp>
        <p:nvSpPr>
          <p:cNvPr id="20487" name="Rectangle 2"/>
          <p:cNvSpPr>
            <a:spLocks noGrp="1" noChangeArrowheads="1"/>
          </p:cNvSpPr>
          <p:nvPr>
            <p:ph type="title"/>
          </p:nvPr>
        </p:nvSpPr>
        <p:spPr>
          <a:xfrm>
            <a:off x="685800" y="0"/>
            <a:ext cx="7772400" cy="1143000"/>
          </a:xfrm>
        </p:spPr>
        <p:txBody>
          <a:bodyPr/>
          <a:lstStyle/>
          <a:p>
            <a:pPr eaLnBrk="1" hangingPunct="1"/>
            <a:r>
              <a:rPr lang="en-US" dirty="0" smtClean="0"/>
              <a:t>Semantic Analysis</a:t>
            </a:r>
          </a:p>
        </p:txBody>
      </p:sp>
      <p:sp>
        <p:nvSpPr>
          <p:cNvPr id="20488" name="Rectangle 3"/>
          <p:cNvSpPr>
            <a:spLocks noGrp="1" noChangeArrowheads="1"/>
          </p:cNvSpPr>
          <p:nvPr>
            <p:ph type="body" idx="1"/>
          </p:nvPr>
        </p:nvSpPr>
        <p:spPr>
          <a:xfrm>
            <a:off x="3657600" y="1676400"/>
            <a:ext cx="2895600" cy="990600"/>
          </a:xfrm>
          <a:ln>
            <a:solidFill>
              <a:schemeClr val="tx1"/>
            </a:solidFill>
          </a:ln>
        </p:spPr>
        <p:txBody>
          <a:bodyPr/>
          <a:lstStyle/>
          <a:p>
            <a:pPr eaLnBrk="1" hangingPunct="1">
              <a:spcBef>
                <a:spcPct val="5000"/>
              </a:spcBef>
              <a:buFontTx/>
              <a:buNone/>
            </a:pPr>
            <a:r>
              <a:rPr lang="en-US" sz="2400" smtClean="0"/>
              <a:t>Syntax-driven</a:t>
            </a:r>
          </a:p>
          <a:p>
            <a:pPr eaLnBrk="1" hangingPunct="1">
              <a:spcBef>
                <a:spcPct val="5000"/>
              </a:spcBef>
              <a:buFontTx/>
              <a:buNone/>
            </a:pPr>
            <a:r>
              <a:rPr lang="en-US" sz="2400" smtClean="0"/>
              <a:t>Semantic Analysis</a:t>
            </a:r>
          </a:p>
        </p:txBody>
      </p:sp>
      <p:sp>
        <p:nvSpPr>
          <p:cNvPr id="20489" name="Rectangle 4"/>
          <p:cNvSpPr>
            <a:spLocks noChangeArrowheads="1"/>
          </p:cNvSpPr>
          <p:nvPr/>
        </p:nvSpPr>
        <p:spPr bwMode="auto">
          <a:xfrm>
            <a:off x="4114800" y="1066800"/>
            <a:ext cx="1905000" cy="533400"/>
          </a:xfrm>
          <a:prstGeom prst="rect">
            <a:avLst/>
          </a:prstGeom>
          <a:noFill/>
          <a:ln w="9525">
            <a:noFill/>
            <a:miter lim="800000"/>
            <a:headEnd/>
            <a:tailEnd/>
          </a:ln>
        </p:spPr>
        <p:txBody>
          <a:bodyPr/>
          <a:lstStyle/>
          <a:p>
            <a:pPr marL="342900" indent="-342900">
              <a:spcBef>
                <a:spcPct val="5000"/>
              </a:spcBef>
            </a:pPr>
            <a:r>
              <a:rPr lang="en-US" sz="2400" b="1" i="1" dirty="0">
                <a:solidFill>
                  <a:schemeClr val="accent2"/>
                </a:solidFill>
                <a:latin typeface="Comic Sans MS" pitchFamily="66" charset="0"/>
              </a:rPr>
              <a:t>Sentence</a:t>
            </a:r>
          </a:p>
        </p:txBody>
      </p:sp>
      <p:sp>
        <p:nvSpPr>
          <p:cNvPr id="20490" name="Rectangle 5"/>
          <p:cNvSpPr>
            <a:spLocks noChangeArrowheads="1"/>
          </p:cNvSpPr>
          <p:nvPr/>
        </p:nvSpPr>
        <p:spPr bwMode="auto">
          <a:xfrm>
            <a:off x="3962400" y="2743200"/>
            <a:ext cx="1828800" cy="838200"/>
          </a:xfrm>
          <a:prstGeom prst="rect">
            <a:avLst/>
          </a:prstGeom>
          <a:noFill/>
          <a:ln w="9525">
            <a:noFill/>
            <a:miter lim="800000"/>
            <a:headEnd/>
            <a:tailEnd/>
          </a:ln>
        </p:spPr>
        <p:txBody>
          <a:bodyPr/>
          <a:lstStyle/>
          <a:p>
            <a:pPr marL="342900" indent="-342900" algn="ctr">
              <a:spcBef>
                <a:spcPct val="5000"/>
              </a:spcBef>
            </a:pPr>
            <a:r>
              <a:rPr lang="en-US" sz="2400" b="1" i="1">
                <a:solidFill>
                  <a:schemeClr val="accent2"/>
                </a:solidFill>
                <a:latin typeface="Comic Sans MS" pitchFamily="66" charset="0"/>
              </a:rPr>
              <a:t>Literal Meaning</a:t>
            </a:r>
          </a:p>
        </p:txBody>
      </p:sp>
      <p:sp>
        <p:nvSpPr>
          <p:cNvPr id="20491" name="Rectangle 6"/>
          <p:cNvSpPr>
            <a:spLocks noChangeArrowheads="1"/>
          </p:cNvSpPr>
          <p:nvPr/>
        </p:nvSpPr>
        <p:spPr bwMode="auto">
          <a:xfrm>
            <a:off x="533400" y="4800600"/>
            <a:ext cx="1828800" cy="838200"/>
          </a:xfrm>
          <a:prstGeom prst="rect">
            <a:avLst/>
          </a:prstGeom>
          <a:noFill/>
          <a:ln w="9525">
            <a:noFill/>
            <a:miter lim="800000"/>
            <a:headEnd/>
            <a:tailEnd/>
          </a:ln>
        </p:spPr>
        <p:txBody>
          <a:bodyPr/>
          <a:lstStyle/>
          <a:p>
            <a:pPr marL="342900" indent="-342900" algn="ctr">
              <a:spcBef>
                <a:spcPct val="5000"/>
              </a:spcBef>
            </a:pPr>
            <a:r>
              <a:rPr lang="en-US" sz="2400" b="1" i="1">
                <a:latin typeface="Comic Sans MS" pitchFamily="66" charset="0"/>
              </a:rPr>
              <a:t>Discourse</a:t>
            </a:r>
          </a:p>
          <a:p>
            <a:pPr marL="342900" indent="-342900" algn="ctr">
              <a:spcBef>
                <a:spcPct val="5000"/>
              </a:spcBef>
            </a:pPr>
            <a:r>
              <a:rPr lang="en-US" sz="2400" b="1" i="1">
                <a:latin typeface="Comic Sans MS" pitchFamily="66" charset="0"/>
              </a:rPr>
              <a:t>Structure</a:t>
            </a:r>
          </a:p>
        </p:txBody>
      </p:sp>
      <p:sp>
        <p:nvSpPr>
          <p:cNvPr id="20492" name="Rectangle 7"/>
          <p:cNvSpPr>
            <a:spLocks noChangeArrowheads="1"/>
          </p:cNvSpPr>
          <p:nvPr/>
        </p:nvSpPr>
        <p:spPr bwMode="auto">
          <a:xfrm>
            <a:off x="762000" y="2667000"/>
            <a:ext cx="1828800" cy="838200"/>
          </a:xfrm>
          <a:prstGeom prst="rect">
            <a:avLst/>
          </a:prstGeom>
          <a:noFill/>
          <a:ln w="9525">
            <a:noFill/>
            <a:miter lim="800000"/>
            <a:headEnd/>
            <a:tailEnd/>
          </a:ln>
        </p:spPr>
        <p:txBody>
          <a:bodyPr/>
          <a:lstStyle/>
          <a:p>
            <a:pPr marL="342900" indent="-342900" algn="ctr">
              <a:spcBef>
                <a:spcPct val="5000"/>
              </a:spcBef>
            </a:pPr>
            <a:r>
              <a:rPr lang="en-US" sz="2400" b="1" i="1">
                <a:latin typeface="Comic Sans MS" pitchFamily="66" charset="0"/>
              </a:rPr>
              <a:t>Meanings of words</a:t>
            </a:r>
          </a:p>
        </p:txBody>
      </p:sp>
      <p:sp>
        <p:nvSpPr>
          <p:cNvPr id="20493" name="Rectangle 8"/>
          <p:cNvSpPr>
            <a:spLocks noChangeArrowheads="1"/>
          </p:cNvSpPr>
          <p:nvPr/>
        </p:nvSpPr>
        <p:spPr bwMode="auto">
          <a:xfrm>
            <a:off x="152400" y="1143000"/>
            <a:ext cx="3200400" cy="838200"/>
          </a:xfrm>
          <a:prstGeom prst="rect">
            <a:avLst/>
          </a:prstGeom>
          <a:noFill/>
          <a:ln w="9525">
            <a:noFill/>
            <a:miter lim="800000"/>
            <a:headEnd/>
            <a:tailEnd/>
          </a:ln>
        </p:spPr>
        <p:txBody>
          <a:bodyPr/>
          <a:lstStyle/>
          <a:p>
            <a:pPr marL="342900" indent="-342900" algn="ctr">
              <a:spcBef>
                <a:spcPct val="5000"/>
              </a:spcBef>
            </a:pPr>
            <a:r>
              <a:rPr lang="en-US" sz="2400" b="1" i="1">
                <a:latin typeface="Comic Sans MS" pitchFamily="66" charset="0"/>
              </a:rPr>
              <a:t>Meanings of grammatical structures</a:t>
            </a:r>
          </a:p>
        </p:txBody>
      </p:sp>
      <p:sp>
        <p:nvSpPr>
          <p:cNvPr id="20494" name="Rectangle 9"/>
          <p:cNvSpPr>
            <a:spLocks noChangeArrowheads="1"/>
          </p:cNvSpPr>
          <p:nvPr/>
        </p:nvSpPr>
        <p:spPr bwMode="auto">
          <a:xfrm>
            <a:off x="609600" y="5715000"/>
            <a:ext cx="1828800" cy="457200"/>
          </a:xfrm>
          <a:prstGeom prst="rect">
            <a:avLst/>
          </a:prstGeom>
          <a:noFill/>
          <a:ln w="9525">
            <a:noFill/>
            <a:miter lim="800000"/>
            <a:headEnd/>
            <a:tailEnd/>
          </a:ln>
        </p:spPr>
        <p:txBody>
          <a:bodyPr/>
          <a:lstStyle/>
          <a:p>
            <a:pPr marL="342900" indent="-342900" algn="ctr">
              <a:spcBef>
                <a:spcPct val="5000"/>
              </a:spcBef>
            </a:pPr>
            <a:r>
              <a:rPr lang="en-US" sz="2400" b="1" i="1">
                <a:latin typeface="Comic Sans MS" pitchFamily="66" charset="0"/>
              </a:rPr>
              <a:t>Context</a:t>
            </a:r>
          </a:p>
        </p:txBody>
      </p:sp>
      <p:sp>
        <p:nvSpPr>
          <p:cNvPr id="20495" name="Rectangle 10"/>
          <p:cNvSpPr>
            <a:spLocks noChangeArrowheads="1"/>
          </p:cNvSpPr>
          <p:nvPr/>
        </p:nvSpPr>
        <p:spPr bwMode="auto">
          <a:xfrm>
            <a:off x="0" y="3886200"/>
            <a:ext cx="3200400" cy="457200"/>
          </a:xfrm>
          <a:prstGeom prst="rect">
            <a:avLst/>
          </a:prstGeom>
          <a:noFill/>
          <a:ln w="9525">
            <a:noFill/>
            <a:miter lim="800000"/>
            <a:headEnd/>
            <a:tailEnd/>
          </a:ln>
        </p:spPr>
        <p:txBody>
          <a:bodyPr/>
          <a:lstStyle/>
          <a:p>
            <a:pPr marL="342900" indent="-342900" algn="ctr">
              <a:spcBef>
                <a:spcPct val="5000"/>
              </a:spcBef>
            </a:pPr>
            <a:r>
              <a:rPr lang="en-US" sz="2400" b="1" i="1">
                <a:latin typeface="Comic Sans MS" pitchFamily="66" charset="0"/>
              </a:rPr>
              <a:t>Common-Sense</a:t>
            </a:r>
          </a:p>
          <a:p>
            <a:pPr marL="342900" indent="-342900" algn="ctr">
              <a:spcBef>
                <a:spcPct val="5000"/>
              </a:spcBef>
            </a:pPr>
            <a:r>
              <a:rPr lang="en-US" sz="2400" b="1" i="1">
                <a:latin typeface="Comic Sans MS" pitchFamily="66" charset="0"/>
              </a:rPr>
              <a:t>Domain knowledge</a:t>
            </a:r>
          </a:p>
        </p:txBody>
      </p:sp>
      <p:sp>
        <p:nvSpPr>
          <p:cNvPr id="20496" name="Rectangle 11"/>
          <p:cNvSpPr>
            <a:spLocks noChangeArrowheads="1"/>
          </p:cNvSpPr>
          <p:nvPr/>
        </p:nvSpPr>
        <p:spPr bwMode="auto">
          <a:xfrm>
            <a:off x="3200400" y="5486400"/>
            <a:ext cx="3962400" cy="533400"/>
          </a:xfrm>
          <a:prstGeom prst="rect">
            <a:avLst/>
          </a:prstGeom>
          <a:noFill/>
          <a:ln w="9525">
            <a:noFill/>
            <a:miter lim="800000"/>
            <a:headEnd/>
            <a:tailEnd/>
          </a:ln>
        </p:spPr>
        <p:txBody>
          <a:bodyPr/>
          <a:lstStyle/>
          <a:p>
            <a:pPr marL="342900" indent="-342900" algn="ctr">
              <a:spcBef>
                <a:spcPct val="5000"/>
              </a:spcBef>
            </a:pPr>
            <a:r>
              <a:rPr lang="en-US" sz="2400" b="1" i="1" dirty="0">
                <a:solidFill>
                  <a:schemeClr val="accent2"/>
                </a:solidFill>
                <a:latin typeface="Comic Sans MS" pitchFamily="66" charset="0"/>
              </a:rPr>
              <a:t>Intended meaning</a:t>
            </a:r>
          </a:p>
        </p:txBody>
      </p:sp>
      <p:sp>
        <p:nvSpPr>
          <p:cNvPr id="20497" name="Line 12"/>
          <p:cNvSpPr>
            <a:spLocks noChangeShapeType="1"/>
          </p:cNvSpPr>
          <p:nvPr/>
        </p:nvSpPr>
        <p:spPr bwMode="auto">
          <a:xfrm>
            <a:off x="5029200" y="5029200"/>
            <a:ext cx="0" cy="381000"/>
          </a:xfrm>
          <a:prstGeom prst="line">
            <a:avLst/>
          </a:prstGeom>
          <a:noFill/>
          <a:ln w="38100">
            <a:solidFill>
              <a:schemeClr val="accent2"/>
            </a:solidFill>
            <a:round/>
            <a:headEnd/>
            <a:tailEnd type="triangle" w="med" len="med"/>
          </a:ln>
        </p:spPr>
        <p:txBody>
          <a:bodyPr/>
          <a:lstStyle/>
          <a:p>
            <a:endParaRPr lang="en-US"/>
          </a:p>
        </p:txBody>
      </p:sp>
      <p:sp>
        <p:nvSpPr>
          <p:cNvPr id="20498" name="Line 13"/>
          <p:cNvSpPr>
            <a:spLocks noChangeShapeType="1"/>
          </p:cNvSpPr>
          <p:nvPr/>
        </p:nvSpPr>
        <p:spPr bwMode="auto">
          <a:xfrm flipH="1">
            <a:off x="4876800" y="1524000"/>
            <a:ext cx="0" cy="304800"/>
          </a:xfrm>
          <a:prstGeom prst="line">
            <a:avLst/>
          </a:prstGeom>
          <a:noFill/>
          <a:ln w="38100">
            <a:solidFill>
              <a:schemeClr val="accent2"/>
            </a:solidFill>
            <a:round/>
            <a:headEnd/>
            <a:tailEnd type="triangle" w="med" len="med"/>
          </a:ln>
        </p:spPr>
        <p:txBody>
          <a:bodyPr/>
          <a:lstStyle/>
          <a:p>
            <a:endParaRPr lang="en-US"/>
          </a:p>
        </p:txBody>
      </p:sp>
      <p:sp>
        <p:nvSpPr>
          <p:cNvPr id="20499" name="Line 14"/>
          <p:cNvSpPr>
            <a:spLocks noChangeShapeType="1"/>
          </p:cNvSpPr>
          <p:nvPr/>
        </p:nvSpPr>
        <p:spPr bwMode="auto">
          <a:xfrm flipH="1">
            <a:off x="4953000" y="2514600"/>
            <a:ext cx="0" cy="304800"/>
          </a:xfrm>
          <a:prstGeom prst="line">
            <a:avLst/>
          </a:prstGeom>
          <a:noFill/>
          <a:ln w="38100">
            <a:solidFill>
              <a:schemeClr val="accent2"/>
            </a:solidFill>
            <a:round/>
            <a:headEnd/>
            <a:tailEnd type="triangle" w="med" len="med"/>
          </a:ln>
        </p:spPr>
        <p:txBody>
          <a:bodyPr/>
          <a:lstStyle/>
          <a:p>
            <a:endParaRPr lang="en-US"/>
          </a:p>
        </p:txBody>
      </p:sp>
      <p:sp>
        <p:nvSpPr>
          <p:cNvPr id="20500" name="Rectangle 15"/>
          <p:cNvSpPr>
            <a:spLocks noChangeArrowheads="1"/>
          </p:cNvSpPr>
          <p:nvPr/>
        </p:nvSpPr>
        <p:spPr bwMode="auto">
          <a:xfrm>
            <a:off x="3733800" y="4114800"/>
            <a:ext cx="2895600" cy="990600"/>
          </a:xfrm>
          <a:prstGeom prst="rect">
            <a:avLst/>
          </a:prstGeom>
          <a:noFill/>
          <a:ln w="9525">
            <a:solidFill>
              <a:schemeClr val="tx1"/>
            </a:solidFill>
            <a:miter lim="800000"/>
            <a:headEnd/>
            <a:tailEnd/>
          </a:ln>
        </p:spPr>
        <p:txBody>
          <a:bodyPr/>
          <a:lstStyle/>
          <a:p>
            <a:pPr marL="342900" indent="-342900" algn="ctr">
              <a:spcBef>
                <a:spcPct val="5000"/>
              </a:spcBef>
            </a:pPr>
            <a:r>
              <a:rPr lang="en-US" sz="2400" b="1">
                <a:latin typeface="Comic Sans MS" pitchFamily="66" charset="0"/>
              </a:rPr>
              <a:t>Further</a:t>
            </a:r>
          </a:p>
          <a:p>
            <a:pPr marL="342900" indent="-342900" algn="ctr">
              <a:spcBef>
                <a:spcPct val="5000"/>
              </a:spcBef>
            </a:pPr>
            <a:r>
              <a:rPr lang="en-US" sz="2400" b="1">
                <a:latin typeface="Comic Sans MS" pitchFamily="66" charset="0"/>
              </a:rPr>
              <a:t>Analysis</a:t>
            </a:r>
          </a:p>
        </p:txBody>
      </p:sp>
      <p:sp>
        <p:nvSpPr>
          <p:cNvPr id="20501" name="Line 16"/>
          <p:cNvSpPr>
            <a:spLocks noChangeShapeType="1"/>
          </p:cNvSpPr>
          <p:nvPr/>
        </p:nvSpPr>
        <p:spPr bwMode="auto">
          <a:xfrm flipH="1">
            <a:off x="5029200" y="3733800"/>
            <a:ext cx="0" cy="304800"/>
          </a:xfrm>
          <a:prstGeom prst="line">
            <a:avLst/>
          </a:prstGeom>
          <a:noFill/>
          <a:ln w="38100">
            <a:solidFill>
              <a:schemeClr val="accent2"/>
            </a:solidFill>
            <a:round/>
            <a:headEnd/>
            <a:tailEnd type="triangle" w="med" len="med"/>
          </a:ln>
        </p:spPr>
        <p:txBody>
          <a:bodyPr/>
          <a:lstStyle/>
          <a:p>
            <a:endParaRPr lang="en-US"/>
          </a:p>
        </p:txBody>
      </p:sp>
      <p:sp>
        <p:nvSpPr>
          <p:cNvPr id="20502" name="Rectangle 17"/>
          <p:cNvSpPr>
            <a:spLocks noChangeArrowheads="1"/>
          </p:cNvSpPr>
          <p:nvPr/>
        </p:nvSpPr>
        <p:spPr bwMode="auto">
          <a:xfrm>
            <a:off x="6934200" y="2819400"/>
            <a:ext cx="838200" cy="3505200"/>
          </a:xfrm>
          <a:prstGeom prst="rect">
            <a:avLst/>
          </a:prstGeom>
          <a:noFill/>
          <a:ln w="9525">
            <a:solidFill>
              <a:schemeClr val="tx1"/>
            </a:solidFill>
            <a:miter lim="800000"/>
            <a:headEnd/>
            <a:tailEnd/>
          </a:ln>
        </p:spPr>
        <p:txBody>
          <a:bodyPr/>
          <a:lstStyle/>
          <a:p>
            <a:pPr marL="342900" indent="-342900" algn="ctr">
              <a:spcBef>
                <a:spcPct val="5000"/>
              </a:spcBef>
            </a:pPr>
            <a:r>
              <a:rPr lang="en-US" sz="2400" b="1">
                <a:latin typeface="Comic Sans MS" pitchFamily="66" charset="0"/>
              </a:rPr>
              <a:t>I</a:t>
            </a:r>
          </a:p>
          <a:p>
            <a:pPr marL="342900" indent="-342900" algn="ctr">
              <a:spcBef>
                <a:spcPct val="5000"/>
              </a:spcBef>
            </a:pPr>
            <a:r>
              <a:rPr lang="en-US" sz="2400" b="1">
                <a:latin typeface="Comic Sans MS" pitchFamily="66" charset="0"/>
              </a:rPr>
              <a:t>N</a:t>
            </a:r>
          </a:p>
          <a:p>
            <a:pPr marL="342900" indent="-342900" algn="ctr">
              <a:spcBef>
                <a:spcPct val="5000"/>
              </a:spcBef>
            </a:pPr>
            <a:r>
              <a:rPr lang="en-US" sz="2400" b="1">
                <a:latin typeface="Comic Sans MS" pitchFamily="66" charset="0"/>
              </a:rPr>
              <a:t>F</a:t>
            </a:r>
          </a:p>
          <a:p>
            <a:pPr marL="342900" indent="-342900" algn="ctr">
              <a:spcBef>
                <a:spcPct val="5000"/>
              </a:spcBef>
            </a:pPr>
            <a:r>
              <a:rPr lang="en-US" sz="2400" b="1">
                <a:latin typeface="Comic Sans MS" pitchFamily="66" charset="0"/>
              </a:rPr>
              <a:t>E</a:t>
            </a:r>
          </a:p>
          <a:p>
            <a:pPr marL="342900" indent="-342900" algn="ctr">
              <a:spcBef>
                <a:spcPct val="5000"/>
              </a:spcBef>
            </a:pPr>
            <a:r>
              <a:rPr lang="en-US" sz="2400" b="1">
                <a:latin typeface="Comic Sans MS" pitchFamily="66" charset="0"/>
              </a:rPr>
              <a:t>R</a:t>
            </a:r>
          </a:p>
          <a:p>
            <a:pPr marL="342900" indent="-342900" algn="ctr">
              <a:spcBef>
                <a:spcPct val="5000"/>
              </a:spcBef>
            </a:pPr>
            <a:r>
              <a:rPr lang="en-US" sz="2400" b="1">
                <a:latin typeface="Comic Sans MS" pitchFamily="66" charset="0"/>
              </a:rPr>
              <a:t>E</a:t>
            </a:r>
          </a:p>
          <a:p>
            <a:pPr marL="342900" indent="-342900" algn="ctr">
              <a:spcBef>
                <a:spcPct val="5000"/>
              </a:spcBef>
            </a:pPr>
            <a:r>
              <a:rPr lang="en-US" sz="2400" b="1">
                <a:latin typeface="Comic Sans MS" pitchFamily="66" charset="0"/>
              </a:rPr>
              <a:t>N</a:t>
            </a:r>
          </a:p>
          <a:p>
            <a:pPr marL="342900" indent="-342900" algn="ctr">
              <a:spcBef>
                <a:spcPct val="5000"/>
              </a:spcBef>
            </a:pPr>
            <a:r>
              <a:rPr lang="en-US" sz="2400" b="1">
                <a:latin typeface="Comic Sans MS" pitchFamily="66" charset="0"/>
              </a:rPr>
              <a:t>C</a:t>
            </a:r>
          </a:p>
          <a:p>
            <a:pPr marL="342900" indent="-342900" algn="ctr">
              <a:spcBef>
                <a:spcPct val="5000"/>
              </a:spcBef>
            </a:pPr>
            <a:r>
              <a:rPr lang="en-US" sz="2400" b="1">
                <a:latin typeface="Comic Sans MS" pitchFamily="66" charset="0"/>
              </a:rPr>
              <a:t>E</a:t>
            </a:r>
          </a:p>
        </p:txBody>
      </p:sp>
      <p:sp>
        <p:nvSpPr>
          <p:cNvPr id="20503" name="Line 18"/>
          <p:cNvSpPr>
            <a:spLocks noChangeShapeType="1"/>
          </p:cNvSpPr>
          <p:nvPr/>
        </p:nvSpPr>
        <p:spPr bwMode="auto">
          <a:xfrm>
            <a:off x="2971800" y="1752600"/>
            <a:ext cx="685800" cy="381000"/>
          </a:xfrm>
          <a:prstGeom prst="line">
            <a:avLst/>
          </a:prstGeom>
          <a:noFill/>
          <a:ln w="38100">
            <a:solidFill>
              <a:schemeClr val="tx1"/>
            </a:solidFill>
            <a:round/>
            <a:headEnd/>
            <a:tailEnd type="triangle" w="med" len="med"/>
          </a:ln>
        </p:spPr>
        <p:txBody>
          <a:bodyPr/>
          <a:lstStyle/>
          <a:p>
            <a:endParaRPr lang="en-US"/>
          </a:p>
        </p:txBody>
      </p:sp>
      <p:sp>
        <p:nvSpPr>
          <p:cNvPr id="20504" name="Line 19"/>
          <p:cNvSpPr>
            <a:spLocks noChangeShapeType="1"/>
          </p:cNvSpPr>
          <p:nvPr/>
        </p:nvSpPr>
        <p:spPr bwMode="auto">
          <a:xfrm flipV="1">
            <a:off x="2590800" y="2362200"/>
            <a:ext cx="1066800" cy="685800"/>
          </a:xfrm>
          <a:prstGeom prst="line">
            <a:avLst/>
          </a:prstGeom>
          <a:noFill/>
          <a:ln w="38100">
            <a:solidFill>
              <a:schemeClr val="tx1"/>
            </a:solidFill>
            <a:round/>
            <a:headEnd/>
            <a:tailEnd type="triangle" w="med" len="med"/>
          </a:ln>
        </p:spPr>
        <p:txBody>
          <a:bodyPr/>
          <a:lstStyle/>
          <a:p>
            <a:endParaRPr lang="en-US"/>
          </a:p>
        </p:txBody>
      </p:sp>
      <p:sp>
        <p:nvSpPr>
          <p:cNvPr id="20505" name="Line 20"/>
          <p:cNvSpPr>
            <a:spLocks noChangeShapeType="1"/>
          </p:cNvSpPr>
          <p:nvPr/>
        </p:nvSpPr>
        <p:spPr bwMode="auto">
          <a:xfrm>
            <a:off x="2971800" y="4419600"/>
            <a:ext cx="762000" cy="228600"/>
          </a:xfrm>
          <a:prstGeom prst="line">
            <a:avLst/>
          </a:prstGeom>
          <a:noFill/>
          <a:ln w="38100">
            <a:solidFill>
              <a:schemeClr val="tx1"/>
            </a:solidFill>
            <a:round/>
            <a:headEnd/>
            <a:tailEnd type="triangle" w="med" len="med"/>
          </a:ln>
        </p:spPr>
        <p:txBody>
          <a:bodyPr/>
          <a:lstStyle/>
          <a:p>
            <a:endParaRPr lang="en-US"/>
          </a:p>
        </p:txBody>
      </p:sp>
      <p:sp>
        <p:nvSpPr>
          <p:cNvPr id="20506" name="Line 21"/>
          <p:cNvSpPr>
            <a:spLocks noChangeShapeType="1"/>
          </p:cNvSpPr>
          <p:nvPr/>
        </p:nvSpPr>
        <p:spPr bwMode="auto">
          <a:xfrm flipV="1">
            <a:off x="2286000" y="4724400"/>
            <a:ext cx="1447800" cy="533400"/>
          </a:xfrm>
          <a:prstGeom prst="line">
            <a:avLst/>
          </a:prstGeom>
          <a:noFill/>
          <a:ln w="38100">
            <a:solidFill>
              <a:schemeClr val="tx1"/>
            </a:solidFill>
            <a:round/>
            <a:headEnd/>
            <a:tailEnd type="triangle" w="med" len="med"/>
          </a:ln>
        </p:spPr>
        <p:txBody>
          <a:bodyPr/>
          <a:lstStyle/>
          <a:p>
            <a:endParaRPr lang="en-US"/>
          </a:p>
        </p:txBody>
      </p:sp>
      <p:sp>
        <p:nvSpPr>
          <p:cNvPr id="20507" name="Line 22"/>
          <p:cNvSpPr>
            <a:spLocks noChangeShapeType="1"/>
          </p:cNvSpPr>
          <p:nvPr/>
        </p:nvSpPr>
        <p:spPr bwMode="auto">
          <a:xfrm flipV="1">
            <a:off x="2209800" y="4876800"/>
            <a:ext cx="1524000" cy="1066800"/>
          </a:xfrm>
          <a:prstGeom prst="line">
            <a:avLst/>
          </a:prstGeom>
          <a:noFill/>
          <a:ln w="38100">
            <a:solidFill>
              <a:schemeClr val="tx1"/>
            </a:solidFill>
            <a:round/>
            <a:headEnd/>
            <a:tailEnd type="triangle" w="med" len="med"/>
          </a:ln>
        </p:spPr>
        <p:txBody>
          <a:bodyPr/>
          <a:lstStyle/>
          <a:p>
            <a:endParaRPr lang="en-US"/>
          </a:p>
        </p:txBody>
      </p:sp>
      <p:sp>
        <p:nvSpPr>
          <p:cNvPr id="26" name="Rectangle 11"/>
          <p:cNvSpPr>
            <a:spLocks noChangeArrowheads="1"/>
          </p:cNvSpPr>
          <p:nvPr/>
        </p:nvSpPr>
        <p:spPr bwMode="auto">
          <a:xfrm>
            <a:off x="5562600" y="838200"/>
            <a:ext cx="3962400" cy="533400"/>
          </a:xfrm>
          <a:prstGeom prst="rect">
            <a:avLst/>
          </a:prstGeom>
          <a:noFill/>
          <a:ln w="9525">
            <a:noFill/>
            <a:miter lim="800000"/>
            <a:headEnd/>
            <a:tailEnd/>
          </a:ln>
        </p:spPr>
        <p:txBody>
          <a:bodyPr/>
          <a:lstStyle/>
          <a:p>
            <a:pPr marL="342900" indent="-342900" algn="ctr">
              <a:spcBef>
                <a:spcPct val="5000"/>
              </a:spcBef>
            </a:pPr>
            <a:r>
              <a:rPr lang="en-US" sz="2000" i="1" dirty="0" smtClean="0">
                <a:solidFill>
                  <a:srgbClr val="FFC000"/>
                </a:solidFill>
                <a:latin typeface="Comic Sans MS" pitchFamily="66" charset="0"/>
              </a:rPr>
              <a:t>I am going to SFU on Tue</a:t>
            </a:r>
            <a:endParaRPr lang="en-US" sz="2000" i="1" dirty="0">
              <a:solidFill>
                <a:srgbClr val="FFC000"/>
              </a:solidFill>
              <a:latin typeface="Comic Sans MS" pitchFamily="66" charset="0"/>
            </a:endParaRPr>
          </a:p>
        </p:txBody>
      </p:sp>
      <p:sp>
        <p:nvSpPr>
          <p:cNvPr id="27" name="Rectangle 11"/>
          <p:cNvSpPr>
            <a:spLocks noChangeArrowheads="1"/>
          </p:cNvSpPr>
          <p:nvPr/>
        </p:nvSpPr>
        <p:spPr bwMode="auto">
          <a:xfrm>
            <a:off x="5562600" y="1295400"/>
            <a:ext cx="3962400" cy="533400"/>
          </a:xfrm>
          <a:prstGeom prst="rect">
            <a:avLst/>
          </a:prstGeom>
          <a:noFill/>
          <a:ln w="9525">
            <a:noFill/>
            <a:miter lim="800000"/>
            <a:headEnd/>
            <a:tailEnd/>
          </a:ln>
        </p:spPr>
        <p:txBody>
          <a:bodyPr/>
          <a:lstStyle/>
          <a:p>
            <a:pPr marL="342900" indent="-342900" algn="ctr">
              <a:spcBef>
                <a:spcPct val="5000"/>
              </a:spcBef>
            </a:pPr>
            <a:r>
              <a:rPr lang="en-US" sz="2000" i="1" dirty="0" smtClean="0">
                <a:solidFill>
                  <a:srgbClr val="008000"/>
                </a:solidFill>
                <a:latin typeface="Comic Sans MS" pitchFamily="66" charset="0"/>
              </a:rPr>
              <a:t>The garbage truck just left</a:t>
            </a:r>
            <a:endParaRPr lang="en-US" sz="2000" i="1" dirty="0">
              <a:solidFill>
                <a:srgbClr val="008000"/>
              </a:solidFill>
              <a:latin typeface="Comic Sans MS" pitchFamily="66" charset="0"/>
            </a:endParaRPr>
          </a:p>
        </p:txBody>
      </p:sp>
      <p:sp>
        <p:nvSpPr>
          <p:cNvPr id="28" name="Rectangle 11"/>
          <p:cNvSpPr>
            <a:spLocks noChangeArrowheads="1"/>
          </p:cNvSpPr>
          <p:nvPr/>
        </p:nvSpPr>
        <p:spPr bwMode="auto">
          <a:xfrm>
            <a:off x="-43543" y="6193971"/>
            <a:ext cx="3962400" cy="381000"/>
          </a:xfrm>
          <a:prstGeom prst="rect">
            <a:avLst/>
          </a:prstGeom>
          <a:solidFill>
            <a:schemeClr val="accent3"/>
          </a:solidFill>
          <a:ln w="9525">
            <a:noFill/>
            <a:miter lim="800000"/>
            <a:headEnd/>
            <a:tailEnd/>
          </a:ln>
        </p:spPr>
        <p:txBody>
          <a:bodyPr/>
          <a:lstStyle/>
          <a:p>
            <a:pPr marL="342900" indent="-342900" algn="ctr">
              <a:spcBef>
                <a:spcPct val="5000"/>
              </a:spcBef>
            </a:pPr>
            <a:r>
              <a:rPr lang="en-US" sz="2000" i="1" dirty="0" smtClean="0">
                <a:solidFill>
                  <a:srgbClr val="FFC000"/>
                </a:solidFill>
                <a:latin typeface="Comic Sans MS" pitchFamily="66" charset="0"/>
              </a:rPr>
              <a:t>Shall we meet on Tue?</a:t>
            </a:r>
            <a:endParaRPr lang="en-US" sz="2000" i="1" dirty="0">
              <a:solidFill>
                <a:srgbClr val="FFC000"/>
              </a:solidFill>
              <a:latin typeface="Comic Sans MS" pitchFamily="66" charset="0"/>
            </a:endParaRPr>
          </a:p>
        </p:txBody>
      </p:sp>
      <p:sp>
        <p:nvSpPr>
          <p:cNvPr id="29" name="Rectangle 11"/>
          <p:cNvSpPr>
            <a:spLocks noChangeArrowheads="1"/>
          </p:cNvSpPr>
          <p:nvPr/>
        </p:nvSpPr>
        <p:spPr bwMode="auto">
          <a:xfrm>
            <a:off x="-10886" y="6464300"/>
            <a:ext cx="3962400" cy="533400"/>
          </a:xfrm>
          <a:prstGeom prst="rect">
            <a:avLst/>
          </a:prstGeom>
          <a:noFill/>
          <a:ln w="9525">
            <a:noFill/>
            <a:miter lim="800000"/>
            <a:headEnd/>
            <a:tailEnd/>
          </a:ln>
        </p:spPr>
        <p:txBody>
          <a:bodyPr/>
          <a:lstStyle/>
          <a:p>
            <a:pPr marL="342900" indent="-342900" algn="ctr">
              <a:spcBef>
                <a:spcPct val="5000"/>
              </a:spcBef>
            </a:pPr>
            <a:r>
              <a:rPr lang="en-US" sz="2000" i="1" dirty="0" smtClean="0">
                <a:solidFill>
                  <a:srgbClr val="008000"/>
                </a:solidFill>
                <a:latin typeface="Comic Sans MS" pitchFamily="66" charset="0"/>
              </a:rPr>
              <a:t>What time is it?</a:t>
            </a:r>
            <a:endParaRPr lang="en-US" sz="2000" i="1" dirty="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C7D9E86D-AF85-40CB-9BB1-BFE608A0E2A9}" type="datetime1">
              <a:rPr lang="en-US" smtClean="0"/>
              <a:t>2/6/2013</a:t>
            </a:fld>
            <a:endParaRPr lang="en-US"/>
          </a:p>
        </p:txBody>
      </p:sp>
      <p:sp>
        <p:nvSpPr>
          <p:cNvPr id="38915" name="Footer Placeholder 4"/>
          <p:cNvSpPr>
            <a:spLocks noGrp="1"/>
          </p:cNvSpPr>
          <p:nvPr>
            <p:ph type="ftr" sz="quarter" idx="11"/>
          </p:nvPr>
        </p:nvSpPr>
        <p:spPr>
          <a:noFill/>
        </p:spPr>
        <p:txBody>
          <a:bodyPr/>
          <a:lstStyle/>
          <a:p>
            <a:r>
              <a:rPr lang="en-US" smtClean="0"/>
              <a:t>CPSC503 Winter 2012</a:t>
            </a:r>
            <a:endParaRPr lang="en-US"/>
          </a:p>
        </p:txBody>
      </p:sp>
      <p:sp>
        <p:nvSpPr>
          <p:cNvPr id="38916" name="Slide Number Placeholder 5"/>
          <p:cNvSpPr>
            <a:spLocks noGrp="1"/>
          </p:cNvSpPr>
          <p:nvPr>
            <p:ph type="sldNum" sz="quarter" idx="12"/>
          </p:nvPr>
        </p:nvSpPr>
        <p:spPr>
          <a:noFill/>
        </p:spPr>
        <p:txBody>
          <a:bodyPr/>
          <a:lstStyle/>
          <a:p>
            <a:fld id="{E1C79FC1-E4BB-4D71-86A1-B655BB6BDA9F}" type="slidenum">
              <a:rPr lang="en-US" smtClean="0"/>
              <a:pPr/>
              <a:t>26</a:t>
            </a:fld>
            <a:endParaRPr lang="en-US" smtClean="0"/>
          </a:p>
        </p:txBody>
      </p:sp>
      <p:sp>
        <p:nvSpPr>
          <p:cNvPr id="38917" name="Rectangle 2"/>
          <p:cNvSpPr>
            <a:spLocks noGrp="1" noChangeArrowheads="1"/>
          </p:cNvSpPr>
          <p:nvPr>
            <p:ph type="title"/>
          </p:nvPr>
        </p:nvSpPr>
        <p:spPr>
          <a:xfrm>
            <a:off x="685800" y="381000"/>
            <a:ext cx="7772400" cy="1143000"/>
          </a:xfrm>
        </p:spPr>
        <p:txBody>
          <a:bodyPr/>
          <a:lstStyle/>
          <a:p>
            <a:pPr eaLnBrk="1" hangingPunct="1"/>
            <a:r>
              <a:rPr lang="en-US" smtClean="0"/>
              <a:t>Compositional Analysis</a:t>
            </a:r>
          </a:p>
        </p:txBody>
      </p:sp>
      <p:sp>
        <p:nvSpPr>
          <p:cNvPr id="777219" name="Rectangle 3"/>
          <p:cNvSpPr>
            <a:spLocks noGrp="1" noChangeArrowheads="1"/>
          </p:cNvSpPr>
          <p:nvPr>
            <p:ph type="body" idx="1"/>
          </p:nvPr>
        </p:nvSpPr>
        <p:spPr>
          <a:xfrm>
            <a:off x="685800" y="1676400"/>
            <a:ext cx="7772400" cy="4114800"/>
          </a:xfrm>
        </p:spPr>
        <p:txBody>
          <a:bodyPr/>
          <a:lstStyle/>
          <a:p>
            <a:pPr eaLnBrk="1" hangingPunct="1"/>
            <a:r>
              <a:rPr lang="en-US" dirty="0" smtClean="0"/>
              <a:t>Principle of Compositionality</a:t>
            </a:r>
          </a:p>
          <a:p>
            <a:pPr lvl="1" eaLnBrk="1" hangingPunct="1"/>
            <a:r>
              <a:rPr lang="en-US" dirty="0" smtClean="0"/>
              <a:t>The meaning of a whole is derived from the meanings of the </a:t>
            </a:r>
            <a:r>
              <a:rPr lang="en-US" dirty="0" smtClean="0"/>
              <a:t>parts</a:t>
            </a:r>
          </a:p>
          <a:p>
            <a:pPr lvl="1" eaLnBrk="1" hangingPunct="1"/>
            <a:endParaRPr lang="en-US" dirty="0" smtClean="0"/>
          </a:p>
          <a:p>
            <a:pPr eaLnBrk="1" hangingPunct="1"/>
            <a:r>
              <a:rPr lang="en-US" dirty="0" smtClean="0"/>
              <a:t>What parts?</a:t>
            </a:r>
          </a:p>
          <a:p>
            <a:pPr lvl="1" eaLnBrk="1" hangingPunct="1"/>
            <a:r>
              <a:rPr lang="en-US" dirty="0" smtClean="0"/>
              <a:t>The constituents of the syntactic parse of the input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7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7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772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7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9" grpId="0" build="allAtOnce"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Date Placeholder 5"/>
          <p:cNvSpPr>
            <a:spLocks noGrp="1"/>
          </p:cNvSpPr>
          <p:nvPr>
            <p:ph type="dt" sz="quarter" idx="10"/>
          </p:nvPr>
        </p:nvSpPr>
        <p:spPr>
          <a:noFill/>
        </p:spPr>
        <p:txBody>
          <a:bodyPr/>
          <a:lstStyle/>
          <a:p>
            <a:fld id="{62A787CD-D0EA-4242-8FB1-78F89CF5FB54}" type="datetime1">
              <a:rPr lang="en-US" smtClean="0"/>
              <a:t>2/6/2013</a:t>
            </a:fld>
            <a:endParaRPr lang="en-US"/>
          </a:p>
        </p:txBody>
      </p:sp>
      <p:sp>
        <p:nvSpPr>
          <p:cNvPr id="21512" name="Footer Placeholder 6"/>
          <p:cNvSpPr>
            <a:spLocks noGrp="1"/>
          </p:cNvSpPr>
          <p:nvPr>
            <p:ph type="ftr" sz="quarter" idx="11"/>
          </p:nvPr>
        </p:nvSpPr>
        <p:spPr>
          <a:noFill/>
        </p:spPr>
        <p:txBody>
          <a:bodyPr/>
          <a:lstStyle/>
          <a:p>
            <a:r>
              <a:rPr lang="en-US" smtClean="0"/>
              <a:t>CPSC503 Winter 2012</a:t>
            </a:r>
            <a:endParaRPr lang="en-US"/>
          </a:p>
        </p:txBody>
      </p:sp>
      <p:sp>
        <p:nvSpPr>
          <p:cNvPr id="21513" name="Slide Number Placeholder 7"/>
          <p:cNvSpPr>
            <a:spLocks noGrp="1"/>
          </p:cNvSpPr>
          <p:nvPr>
            <p:ph type="sldNum" sz="quarter" idx="12"/>
          </p:nvPr>
        </p:nvSpPr>
        <p:spPr>
          <a:noFill/>
        </p:spPr>
        <p:txBody>
          <a:bodyPr/>
          <a:lstStyle/>
          <a:p>
            <a:fld id="{10E37843-E176-4A5B-B535-3667A82E3862}" type="slidenum">
              <a:rPr lang="en-US" smtClean="0"/>
              <a:pPr/>
              <a:t>27</a:t>
            </a:fld>
            <a:endParaRPr lang="en-US" smtClean="0"/>
          </a:p>
        </p:txBody>
      </p:sp>
      <p:sp>
        <p:nvSpPr>
          <p:cNvPr id="21514" name="Rectangle 2"/>
          <p:cNvSpPr>
            <a:spLocks noGrp="1" noChangeArrowheads="1"/>
          </p:cNvSpPr>
          <p:nvPr>
            <p:ph type="title"/>
          </p:nvPr>
        </p:nvSpPr>
        <p:spPr>
          <a:xfrm>
            <a:off x="685800" y="228600"/>
            <a:ext cx="7772400" cy="1143000"/>
          </a:xfrm>
        </p:spPr>
        <p:txBody>
          <a:bodyPr/>
          <a:lstStyle/>
          <a:p>
            <a:pPr eaLnBrk="1" hangingPunct="1"/>
            <a:r>
              <a:rPr lang="en-US" smtClean="0"/>
              <a:t>Compositional Analysis: Example</a:t>
            </a:r>
          </a:p>
        </p:txBody>
      </p:sp>
      <p:sp>
        <p:nvSpPr>
          <p:cNvPr id="21515" name="Rectangle 3"/>
          <p:cNvSpPr>
            <a:spLocks noGrp="1" noChangeArrowheads="1"/>
          </p:cNvSpPr>
          <p:nvPr>
            <p:ph type="body" sz="half" idx="1"/>
          </p:nvPr>
        </p:nvSpPr>
        <p:spPr>
          <a:xfrm>
            <a:off x="457200" y="1295400"/>
            <a:ext cx="7726363" cy="609600"/>
          </a:xfrm>
        </p:spPr>
        <p:txBody>
          <a:bodyPr/>
          <a:lstStyle/>
          <a:p>
            <a:pPr eaLnBrk="1" hangingPunct="1"/>
            <a:r>
              <a:rPr lang="en-US" sz="2400" b="0" i="1" smtClean="0"/>
              <a:t>AyCaramba serves meat</a:t>
            </a:r>
            <a:endParaRPr lang="en-US" sz="2400" smtClean="0"/>
          </a:p>
          <a:p>
            <a:pPr eaLnBrk="1" hangingPunct="1"/>
            <a:endParaRPr lang="en-US" sz="2400" smtClean="0"/>
          </a:p>
          <a:p>
            <a:pPr eaLnBrk="1" hangingPunct="1"/>
            <a:endParaRPr lang="en-US" sz="2400" smtClean="0"/>
          </a:p>
          <a:p>
            <a:pPr eaLnBrk="1" hangingPunct="1"/>
            <a:endParaRPr lang="en-US" sz="2400" smtClean="0"/>
          </a:p>
        </p:txBody>
      </p:sp>
      <p:graphicFrame>
        <p:nvGraphicFramePr>
          <p:cNvPr id="21506" name="Rectangle 4"/>
          <p:cNvGraphicFramePr>
            <a:graphicFrameLocks/>
          </p:cNvGraphicFramePr>
          <p:nvPr>
            <p:ph sz="quarter" idx="2"/>
          </p:nvPr>
        </p:nvGraphicFramePr>
        <p:xfrm>
          <a:off x="5067300" y="1981200"/>
          <a:ext cx="2971800" cy="1981200"/>
        </p:xfrm>
        <a:graphic>
          <a:graphicData uri="http://schemas.openxmlformats.org/presentationml/2006/ole">
            <p:oleObj spid="_x0000_s21506" name="Equation" r:id="rId4" imgW="0" imgH="0" progId="Equation.3">
              <p:embed/>
            </p:oleObj>
          </a:graphicData>
        </a:graphic>
      </p:graphicFrame>
      <p:graphicFrame>
        <p:nvGraphicFramePr>
          <p:cNvPr id="21507" name="Object 5"/>
          <p:cNvGraphicFramePr>
            <a:graphicFrameLocks noChangeAspect="1"/>
          </p:cNvGraphicFramePr>
          <p:nvPr>
            <p:ph sz="quarter" idx="3"/>
          </p:nvPr>
        </p:nvGraphicFramePr>
        <p:xfrm>
          <a:off x="609600" y="1981200"/>
          <a:ext cx="7954963" cy="473075"/>
        </p:xfrm>
        <a:graphic>
          <a:graphicData uri="http://schemas.openxmlformats.org/presentationml/2006/ole">
            <p:oleObj spid="_x0000_s21507" name="Equation" r:id="rId5" imgW="3441600" imgH="203040" progId="Equation.3">
              <p:embed/>
            </p:oleObj>
          </a:graphicData>
        </a:graphic>
      </p:graphicFrame>
      <p:grpSp>
        <p:nvGrpSpPr>
          <p:cNvPr id="2" name="Group 6"/>
          <p:cNvGrpSpPr>
            <a:grpSpLocks noChangeAspect="1"/>
          </p:cNvGrpSpPr>
          <p:nvPr/>
        </p:nvGrpSpPr>
        <p:grpSpPr bwMode="auto">
          <a:xfrm>
            <a:off x="0" y="2743200"/>
            <a:ext cx="9144000" cy="3040063"/>
            <a:chOff x="0" y="1354"/>
            <a:chExt cx="5760" cy="1915"/>
          </a:xfrm>
        </p:grpSpPr>
        <p:sp>
          <p:nvSpPr>
            <p:cNvPr id="21517" name="AutoShape 7"/>
            <p:cNvSpPr>
              <a:spLocks noChangeAspect="1" noChangeArrowheads="1" noTextEdit="1"/>
            </p:cNvSpPr>
            <p:nvPr/>
          </p:nvSpPr>
          <p:spPr bwMode="auto">
            <a:xfrm>
              <a:off x="0" y="1354"/>
              <a:ext cx="5760" cy="1915"/>
            </a:xfrm>
            <a:prstGeom prst="rect">
              <a:avLst/>
            </a:prstGeom>
            <a:noFill/>
            <a:ln w="9525">
              <a:noFill/>
              <a:miter lim="800000"/>
              <a:headEnd/>
              <a:tailEnd/>
            </a:ln>
          </p:spPr>
          <p:txBody>
            <a:bodyPr/>
            <a:lstStyle/>
            <a:p>
              <a:endParaRPr lang="en-US"/>
            </a:p>
          </p:txBody>
        </p:sp>
        <p:sp>
          <p:nvSpPr>
            <p:cNvPr id="21518" name="Rectangle 8"/>
            <p:cNvSpPr>
              <a:spLocks noChangeArrowheads="1"/>
            </p:cNvSpPr>
            <p:nvPr/>
          </p:nvSpPr>
          <p:spPr bwMode="auto">
            <a:xfrm>
              <a:off x="0" y="1354"/>
              <a:ext cx="5760" cy="1915"/>
            </a:xfrm>
            <a:prstGeom prst="rect">
              <a:avLst/>
            </a:prstGeom>
            <a:noFill/>
            <a:ln w="0">
              <a:solidFill>
                <a:srgbClr val="000000"/>
              </a:solidFill>
              <a:miter lim="800000"/>
              <a:headEnd/>
              <a:tailEnd/>
            </a:ln>
          </p:spPr>
          <p:txBody>
            <a:bodyPr/>
            <a:lstStyle/>
            <a:p>
              <a:endParaRPr lang="en-US"/>
            </a:p>
          </p:txBody>
        </p:sp>
        <p:sp>
          <p:nvSpPr>
            <p:cNvPr id="21519" name="Rectangle 9"/>
            <p:cNvSpPr>
              <a:spLocks noChangeArrowheads="1"/>
            </p:cNvSpPr>
            <p:nvPr/>
          </p:nvSpPr>
          <p:spPr bwMode="auto">
            <a:xfrm>
              <a:off x="17" y="1363"/>
              <a:ext cx="5713" cy="8"/>
            </a:xfrm>
            <a:prstGeom prst="rect">
              <a:avLst/>
            </a:prstGeom>
            <a:solidFill>
              <a:srgbClr val="000000"/>
            </a:solidFill>
            <a:ln w="0">
              <a:solidFill>
                <a:srgbClr val="000000"/>
              </a:solidFill>
              <a:miter lim="800000"/>
              <a:headEnd/>
              <a:tailEnd/>
            </a:ln>
          </p:spPr>
          <p:txBody>
            <a:bodyPr/>
            <a:lstStyle/>
            <a:p>
              <a:endParaRPr lang="en-US"/>
            </a:p>
          </p:txBody>
        </p:sp>
        <p:sp>
          <p:nvSpPr>
            <p:cNvPr id="21520" name="Rectangle 10"/>
            <p:cNvSpPr>
              <a:spLocks noChangeArrowheads="1"/>
            </p:cNvSpPr>
            <p:nvPr/>
          </p:nvSpPr>
          <p:spPr bwMode="auto">
            <a:xfrm>
              <a:off x="17" y="1380"/>
              <a:ext cx="9" cy="1872"/>
            </a:xfrm>
            <a:prstGeom prst="rect">
              <a:avLst/>
            </a:prstGeom>
            <a:solidFill>
              <a:srgbClr val="000000"/>
            </a:solidFill>
            <a:ln w="0">
              <a:solidFill>
                <a:srgbClr val="000000"/>
              </a:solidFill>
              <a:miter lim="800000"/>
              <a:headEnd/>
              <a:tailEnd/>
            </a:ln>
          </p:spPr>
          <p:txBody>
            <a:bodyPr/>
            <a:lstStyle/>
            <a:p>
              <a:endParaRPr lang="en-US"/>
            </a:p>
          </p:txBody>
        </p:sp>
        <p:sp>
          <p:nvSpPr>
            <p:cNvPr id="21521" name="Freeform 11"/>
            <p:cNvSpPr>
              <a:spLocks/>
            </p:cNvSpPr>
            <p:nvPr/>
          </p:nvSpPr>
          <p:spPr bwMode="auto">
            <a:xfrm>
              <a:off x="1237" y="1488"/>
              <a:ext cx="65" cy="103"/>
            </a:xfrm>
            <a:custGeom>
              <a:avLst/>
              <a:gdLst>
                <a:gd name="T0" fmla="*/ 61 w 65"/>
                <a:gd name="T1" fmla="*/ 34 h 103"/>
                <a:gd name="T2" fmla="*/ 56 w 65"/>
                <a:gd name="T3" fmla="*/ 26 h 103"/>
                <a:gd name="T4" fmla="*/ 48 w 65"/>
                <a:gd name="T5" fmla="*/ 13 h 103"/>
                <a:gd name="T6" fmla="*/ 35 w 65"/>
                <a:gd name="T7" fmla="*/ 4 h 103"/>
                <a:gd name="T8" fmla="*/ 22 w 65"/>
                <a:gd name="T9" fmla="*/ 4 h 103"/>
                <a:gd name="T10" fmla="*/ 13 w 65"/>
                <a:gd name="T11" fmla="*/ 13 h 103"/>
                <a:gd name="T12" fmla="*/ 13 w 65"/>
                <a:gd name="T13" fmla="*/ 26 h 103"/>
                <a:gd name="T14" fmla="*/ 22 w 65"/>
                <a:gd name="T15" fmla="*/ 34 h 103"/>
                <a:gd name="T16" fmla="*/ 48 w 65"/>
                <a:gd name="T17" fmla="*/ 51 h 103"/>
                <a:gd name="T18" fmla="*/ 61 w 65"/>
                <a:gd name="T19" fmla="*/ 60 h 103"/>
                <a:gd name="T20" fmla="*/ 65 w 65"/>
                <a:gd name="T21" fmla="*/ 69 h 103"/>
                <a:gd name="T22" fmla="*/ 65 w 65"/>
                <a:gd name="T23" fmla="*/ 86 h 103"/>
                <a:gd name="T24" fmla="*/ 48 w 65"/>
                <a:gd name="T25" fmla="*/ 103 h 103"/>
                <a:gd name="T26" fmla="*/ 31 w 65"/>
                <a:gd name="T27" fmla="*/ 103 h 103"/>
                <a:gd name="T28" fmla="*/ 22 w 65"/>
                <a:gd name="T29" fmla="*/ 103 h 103"/>
                <a:gd name="T30" fmla="*/ 9 w 65"/>
                <a:gd name="T31" fmla="*/ 99 h 103"/>
                <a:gd name="T32" fmla="*/ 5 w 65"/>
                <a:gd name="T33" fmla="*/ 99 h 103"/>
                <a:gd name="T34" fmla="*/ 0 w 65"/>
                <a:gd name="T35" fmla="*/ 103 h 103"/>
                <a:gd name="T36" fmla="*/ 0 w 65"/>
                <a:gd name="T37" fmla="*/ 103 h 103"/>
                <a:gd name="T38" fmla="*/ 0 w 65"/>
                <a:gd name="T39" fmla="*/ 69 h 103"/>
                <a:gd name="T40" fmla="*/ 9 w 65"/>
                <a:gd name="T41" fmla="*/ 86 h 103"/>
                <a:gd name="T42" fmla="*/ 18 w 65"/>
                <a:gd name="T43" fmla="*/ 95 h 103"/>
                <a:gd name="T44" fmla="*/ 35 w 65"/>
                <a:gd name="T45" fmla="*/ 99 h 103"/>
                <a:gd name="T46" fmla="*/ 48 w 65"/>
                <a:gd name="T47" fmla="*/ 95 h 103"/>
                <a:gd name="T48" fmla="*/ 52 w 65"/>
                <a:gd name="T49" fmla="*/ 82 h 103"/>
                <a:gd name="T50" fmla="*/ 52 w 65"/>
                <a:gd name="T51" fmla="*/ 77 h 103"/>
                <a:gd name="T52" fmla="*/ 43 w 65"/>
                <a:gd name="T53" fmla="*/ 69 h 103"/>
                <a:gd name="T54" fmla="*/ 31 w 65"/>
                <a:gd name="T55" fmla="*/ 60 h 103"/>
                <a:gd name="T56" fmla="*/ 9 w 65"/>
                <a:gd name="T57" fmla="*/ 47 h 103"/>
                <a:gd name="T58" fmla="*/ 0 w 65"/>
                <a:gd name="T59" fmla="*/ 39 h 103"/>
                <a:gd name="T60" fmla="*/ 0 w 65"/>
                <a:gd name="T61" fmla="*/ 26 h 103"/>
                <a:gd name="T62" fmla="*/ 9 w 65"/>
                <a:gd name="T63" fmla="*/ 8 h 103"/>
                <a:gd name="T64" fmla="*/ 31 w 65"/>
                <a:gd name="T65" fmla="*/ 0 h 103"/>
                <a:gd name="T66" fmla="*/ 48 w 65"/>
                <a:gd name="T67" fmla="*/ 4 h 103"/>
                <a:gd name="T68" fmla="*/ 52 w 65"/>
                <a:gd name="T69" fmla="*/ 4 h 103"/>
                <a:gd name="T70" fmla="*/ 56 w 65"/>
                <a:gd name="T71" fmla="*/ 4 h 103"/>
                <a:gd name="T72" fmla="*/ 56 w 65"/>
                <a:gd name="T73" fmla="*/ 0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103"/>
                <a:gd name="T113" fmla="*/ 65 w 65"/>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103">
                  <a:moveTo>
                    <a:pt x="61" y="0"/>
                  </a:moveTo>
                  <a:lnTo>
                    <a:pt x="61" y="34"/>
                  </a:lnTo>
                  <a:lnTo>
                    <a:pt x="56" y="34"/>
                  </a:lnTo>
                  <a:lnTo>
                    <a:pt x="56" y="26"/>
                  </a:lnTo>
                  <a:lnTo>
                    <a:pt x="52" y="17"/>
                  </a:lnTo>
                  <a:lnTo>
                    <a:pt x="48" y="13"/>
                  </a:lnTo>
                  <a:lnTo>
                    <a:pt x="43" y="8"/>
                  </a:lnTo>
                  <a:lnTo>
                    <a:pt x="35" y="4"/>
                  </a:lnTo>
                  <a:lnTo>
                    <a:pt x="31" y="4"/>
                  </a:lnTo>
                  <a:lnTo>
                    <a:pt x="22" y="4"/>
                  </a:lnTo>
                  <a:lnTo>
                    <a:pt x="18" y="8"/>
                  </a:lnTo>
                  <a:lnTo>
                    <a:pt x="13" y="13"/>
                  </a:lnTo>
                  <a:lnTo>
                    <a:pt x="13" y="21"/>
                  </a:lnTo>
                  <a:lnTo>
                    <a:pt x="13" y="26"/>
                  </a:lnTo>
                  <a:lnTo>
                    <a:pt x="13" y="30"/>
                  </a:lnTo>
                  <a:lnTo>
                    <a:pt x="22" y="34"/>
                  </a:lnTo>
                  <a:lnTo>
                    <a:pt x="35" y="43"/>
                  </a:lnTo>
                  <a:lnTo>
                    <a:pt x="48" y="51"/>
                  </a:lnTo>
                  <a:lnTo>
                    <a:pt x="56" y="56"/>
                  </a:lnTo>
                  <a:lnTo>
                    <a:pt x="61" y="60"/>
                  </a:lnTo>
                  <a:lnTo>
                    <a:pt x="65" y="64"/>
                  </a:lnTo>
                  <a:lnTo>
                    <a:pt x="65" y="69"/>
                  </a:lnTo>
                  <a:lnTo>
                    <a:pt x="65" y="77"/>
                  </a:lnTo>
                  <a:lnTo>
                    <a:pt x="65" y="86"/>
                  </a:lnTo>
                  <a:lnTo>
                    <a:pt x="56" y="95"/>
                  </a:lnTo>
                  <a:lnTo>
                    <a:pt x="48" y="103"/>
                  </a:lnTo>
                  <a:lnTo>
                    <a:pt x="35" y="103"/>
                  </a:lnTo>
                  <a:lnTo>
                    <a:pt x="31" y="103"/>
                  </a:lnTo>
                  <a:lnTo>
                    <a:pt x="26" y="103"/>
                  </a:lnTo>
                  <a:lnTo>
                    <a:pt x="22" y="103"/>
                  </a:lnTo>
                  <a:lnTo>
                    <a:pt x="18" y="103"/>
                  </a:lnTo>
                  <a:lnTo>
                    <a:pt x="9" y="99"/>
                  </a:lnTo>
                  <a:lnTo>
                    <a:pt x="5" y="99"/>
                  </a:lnTo>
                  <a:lnTo>
                    <a:pt x="0" y="103"/>
                  </a:lnTo>
                  <a:lnTo>
                    <a:pt x="0" y="69"/>
                  </a:lnTo>
                  <a:lnTo>
                    <a:pt x="5" y="82"/>
                  </a:lnTo>
                  <a:lnTo>
                    <a:pt x="9" y="86"/>
                  </a:lnTo>
                  <a:lnTo>
                    <a:pt x="13" y="90"/>
                  </a:lnTo>
                  <a:lnTo>
                    <a:pt x="18" y="95"/>
                  </a:lnTo>
                  <a:lnTo>
                    <a:pt x="26" y="99"/>
                  </a:lnTo>
                  <a:lnTo>
                    <a:pt x="35" y="99"/>
                  </a:lnTo>
                  <a:lnTo>
                    <a:pt x="43" y="99"/>
                  </a:lnTo>
                  <a:lnTo>
                    <a:pt x="48" y="95"/>
                  </a:lnTo>
                  <a:lnTo>
                    <a:pt x="52" y="90"/>
                  </a:lnTo>
                  <a:lnTo>
                    <a:pt x="52" y="82"/>
                  </a:lnTo>
                  <a:lnTo>
                    <a:pt x="52" y="77"/>
                  </a:lnTo>
                  <a:lnTo>
                    <a:pt x="48" y="73"/>
                  </a:lnTo>
                  <a:lnTo>
                    <a:pt x="43" y="69"/>
                  </a:lnTo>
                  <a:lnTo>
                    <a:pt x="39" y="64"/>
                  </a:lnTo>
                  <a:lnTo>
                    <a:pt x="31" y="60"/>
                  </a:lnTo>
                  <a:lnTo>
                    <a:pt x="18" y="51"/>
                  </a:lnTo>
                  <a:lnTo>
                    <a:pt x="9" y="47"/>
                  </a:lnTo>
                  <a:lnTo>
                    <a:pt x="5" y="43"/>
                  </a:lnTo>
                  <a:lnTo>
                    <a:pt x="0" y="39"/>
                  </a:lnTo>
                  <a:lnTo>
                    <a:pt x="0" y="30"/>
                  </a:lnTo>
                  <a:lnTo>
                    <a:pt x="0" y="26"/>
                  </a:lnTo>
                  <a:lnTo>
                    <a:pt x="0" y="17"/>
                  </a:lnTo>
                  <a:lnTo>
                    <a:pt x="9" y="8"/>
                  </a:lnTo>
                  <a:lnTo>
                    <a:pt x="18" y="0"/>
                  </a:lnTo>
                  <a:lnTo>
                    <a:pt x="31" y="0"/>
                  </a:lnTo>
                  <a:lnTo>
                    <a:pt x="39" y="0"/>
                  </a:lnTo>
                  <a:lnTo>
                    <a:pt x="48" y="4"/>
                  </a:lnTo>
                  <a:lnTo>
                    <a:pt x="52" y="4"/>
                  </a:lnTo>
                  <a:lnTo>
                    <a:pt x="56" y="4"/>
                  </a:lnTo>
                  <a:lnTo>
                    <a:pt x="56" y="0"/>
                  </a:lnTo>
                  <a:lnTo>
                    <a:pt x="61" y="0"/>
                  </a:lnTo>
                  <a:close/>
                </a:path>
              </a:pathLst>
            </a:custGeom>
            <a:solidFill>
              <a:srgbClr val="000000"/>
            </a:solidFill>
            <a:ln w="0">
              <a:solidFill>
                <a:srgbClr val="000000"/>
              </a:solidFill>
              <a:round/>
              <a:headEnd/>
              <a:tailEnd/>
            </a:ln>
          </p:spPr>
          <p:txBody>
            <a:bodyPr/>
            <a:lstStyle/>
            <a:p>
              <a:endParaRPr lang="en-US"/>
            </a:p>
          </p:txBody>
        </p:sp>
        <p:pic>
          <p:nvPicPr>
            <p:cNvPr id="21522" name="Picture 12"/>
            <p:cNvPicPr>
              <a:picLocks noChangeAspect="1" noChangeArrowheads="1"/>
            </p:cNvPicPr>
            <p:nvPr/>
          </p:nvPicPr>
          <p:blipFill>
            <a:blip r:embed="rId6" cstate="print"/>
            <a:srcRect/>
            <a:stretch>
              <a:fillRect/>
            </a:stretch>
          </p:blipFill>
          <p:spPr bwMode="auto">
            <a:xfrm>
              <a:off x="1423" y="1488"/>
              <a:ext cx="64" cy="103"/>
            </a:xfrm>
            <a:prstGeom prst="rect">
              <a:avLst/>
            </a:prstGeom>
            <a:noFill/>
            <a:ln w="9525">
              <a:noFill/>
              <a:miter lim="800000"/>
              <a:headEnd/>
              <a:tailEnd/>
            </a:ln>
          </p:spPr>
        </p:pic>
        <p:pic>
          <p:nvPicPr>
            <p:cNvPr id="21523" name="Picture 13"/>
            <p:cNvPicPr>
              <a:picLocks noChangeAspect="1" noChangeArrowheads="1"/>
            </p:cNvPicPr>
            <p:nvPr/>
          </p:nvPicPr>
          <p:blipFill>
            <a:blip r:embed="rId7" cstate="print"/>
            <a:srcRect/>
            <a:stretch>
              <a:fillRect/>
            </a:stretch>
          </p:blipFill>
          <p:spPr bwMode="auto">
            <a:xfrm>
              <a:off x="1423" y="1488"/>
              <a:ext cx="64" cy="103"/>
            </a:xfrm>
            <a:prstGeom prst="rect">
              <a:avLst/>
            </a:prstGeom>
            <a:noFill/>
            <a:ln w="9525">
              <a:noFill/>
              <a:miter lim="800000"/>
              <a:headEnd/>
              <a:tailEnd/>
            </a:ln>
          </p:spPr>
        </p:pic>
        <p:sp>
          <p:nvSpPr>
            <p:cNvPr id="21524" name="Freeform 14"/>
            <p:cNvSpPr>
              <a:spLocks noEditPoints="1"/>
            </p:cNvSpPr>
            <p:nvPr/>
          </p:nvSpPr>
          <p:spPr bwMode="auto">
            <a:xfrm>
              <a:off x="1505" y="1522"/>
              <a:ext cx="60" cy="69"/>
            </a:xfrm>
            <a:custGeom>
              <a:avLst/>
              <a:gdLst>
                <a:gd name="T0" fmla="*/ 17 w 60"/>
                <a:gd name="T1" fmla="*/ 39 h 69"/>
                <a:gd name="T2" fmla="*/ 17 w 60"/>
                <a:gd name="T3" fmla="*/ 43 h 69"/>
                <a:gd name="T4" fmla="*/ 17 w 60"/>
                <a:gd name="T5" fmla="*/ 48 h 69"/>
                <a:gd name="T6" fmla="*/ 17 w 60"/>
                <a:gd name="T7" fmla="*/ 52 h 69"/>
                <a:gd name="T8" fmla="*/ 21 w 60"/>
                <a:gd name="T9" fmla="*/ 56 h 69"/>
                <a:gd name="T10" fmla="*/ 26 w 60"/>
                <a:gd name="T11" fmla="*/ 61 h 69"/>
                <a:gd name="T12" fmla="*/ 30 w 60"/>
                <a:gd name="T13" fmla="*/ 61 h 69"/>
                <a:gd name="T14" fmla="*/ 34 w 60"/>
                <a:gd name="T15" fmla="*/ 61 h 69"/>
                <a:gd name="T16" fmla="*/ 38 w 60"/>
                <a:gd name="T17" fmla="*/ 61 h 69"/>
                <a:gd name="T18" fmla="*/ 47 w 60"/>
                <a:gd name="T19" fmla="*/ 56 h 69"/>
                <a:gd name="T20" fmla="*/ 56 w 60"/>
                <a:gd name="T21" fmla="*/ 52 h 69"/>
                <a:gd name="T22" fmla="*/ 56 w 60"/>
                <a:gd name="T23" fmla="*/ 52 h 69"/>
                <a:gd name="T24" fmla="*/ 43 w 60"/>
                <a:gd name="T25" fmla="*/ 61 h 69"/>
                <a:gd name="T26" fmla="*/ 34 w 60"/>
                <a:gd name="T27" fmla="*/ 69 h 69"/>
                <a:gd name="T28" fmla="*/ 21 w 60"/>
                <a:gd name="T29" fmla="*/ 69 h 69"/>
                <a:gd name="T30" fmla="*/ 13 w 60"/>
                <a:gd name="T31" fmla="*/ 69 h 69"/>
                <a:gd name="T32" fmla="*/ 8 w 60"/>
                <a:gd name="T33" fmla="*/ 65 h 69"/>
                <a:gd name="T34" fmla="*/ 4 w 60"/>
                <a:gd name="T35" fmla="*/ 56 h 69"/>
                <a:gd name="T36" fmla="*/ 0 w 60"/>
                <a:gd name="T37" fmla="*/ 48 h 69"/>
                <a:gd name="T38" fmla="*/ 4 w 60"/>
                <a:gd name="T39" fmla="*/ 35 h 69"/>
                <a:gd name="T40" fmla="*/ 8 w 60"/>
                <a:gd name="T41" fmla="*/ 26 h 69"/>
                <a:gd name="T42" fmla="*/ 17 w 60"/>
                <a:gd name="T43" fmla="*/ 13 h 69"/>
                <a:gd name="T44" fmla="*/ 26 w 60"/>
                <a:gd name="T45" fmla="*/ 5 h 69"/>
                <a:gd name="T46" fmla="*/ 34 w 60"/>
                <a:gd name="T47" fmla="*/ 0 h 69"/>
                <a:gd name="T48" fmla="*/ 47 w 60"/>
                <a:gd name="T49" fmla="*/ 0 h 69"/>
                <a:gd name="T50" fmla="*/ 51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8 w 60"/>
                <a:gd name="T65" fmla="*/ 35 h 69"/>
                <a:gd name="T66" fmla="*/ 30 w 60"/>
                <a:gd name="T67" fmla="*/ 39 h 69"/>
                <a:gd name="T68" fmla="*/ 17 w 60"/>
                <a:gd name="T69" fmla="*/ 39 h 69"/>
                <a:gd name="T70" fmla="*/ 17 w 60"/>
                <a:gd name="T71" fmla="*/ 39 h 69"/>
                <a:gd name="T72" fmla="*/ 26 w 60"/>
                <a:gd name="T73" fmla="*/ 35 h 69"/>
                <a:gd name="T74" fmla="*/ 34 w 60"/>
                <a:gd name="T75" fmla="*/ 30 h 69"/>
                <a:gd name="T76" fmla="*/ 38 w 60"/>
                <a:gd name="T77" fmla="*/ 26 h 69"/>
                <a:gd name="T78" fmla="*/ 47 w 60"/>
                <a:gd name="T79" fmla="*/ 22 h 69"/>
                <a:gd name="T80" fmla="*/ 47 w 60"/>
                <a:gd name="T81" fmla="*/ 17 h 69"/>
                <a:gd name="T82" fmla="*/ 51 w 60"/>
                <a:gd name="T83" fmla="*/ 9 h 69"/>
                <a:gd name="T84" fmla="*/ 51 w 60"/>
                <a:gd name="T85" fmla="*/ 9 h 69"/>
                <a:gd name="T86" fmla="*/ 47 w 60"/>
                <a:gd name="T87" fmla="*/ 5 h 69"/>
                <a:gd name="T88" fmla="*/ 47 w 60"/>
                <a:gd name="T89" fmla="*/ 5 h 69"/>
                <a:gd name="T90" fmla="*/ 43 w 60"/>
                <a:gd name="T91" fmla="*/ 5 h 69"/>
                <a:gd name="T92" fmla="*/ 34 w 60"/>
                <a:gd name="T93" fmla="*/ 5 h 69"/>
                <a:gd name="T94" fmla="*/ 26 w 60"/>
                <a:gd name="T95" fmla="*/ 13 h 69"/>
                <a:gd name="T96" fmla="*/ 21 w 60"/>
                <a:gd name="T97" fmla="*/ 22 h 69"/>
                <a:gd name="T98" fmla="*/ 17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7" y="39"/>
                  </a:moveTo>
                  <a:lnTo>
                    <a:pt x="17" y="43"/>
                  </a:lnTo>
                  <a:lnTo>
                    <a:pt x="17" y="48"/>
                  </a:lnTo>
                  <a:lnTo>
                    <a:pt x="17" y="52"/>
                  </a:lnTo>
                  <a:lnTo>
                    <a:pt x="21" y="56"/>
                  </a:lnTo>
                  <a:lnTo>
                    <a:pt x="26" y="61"/>
                  </a:lnTo>
                  <a:lnTo>
                    <a:pt x="30" y="61"/>
                  </a:lnTo>
                  <a:lnTo>
                    <a:pt x="34" y="61"/>
                  </a:lnTo>
                  <a:lnTo>
                    <a:pt x="38" y="61"/>
                  </a:lnTo>
                  <a:lnTo>
                    <a:pt x="47" y="56"/>
                  </a:lnTo>
                  <a:lnTo>
                    <a:pt x="56" y="52"/>
                  </a:lnTo>
                  <a:lnTo>
                    <a:pt x="43" y="61"/>
                  </a:lnTo>
                  <a:lnTo>
                    <a:pt x="34" y="69"/>
                  </a:lnTo>
                  <a:lnTo>
                    <a:pt x="21" y="69"/>
                  </a:lnTo>
                  <a:lnTo>
                    <a:pt x="13" y="69"/>
                  </a:lnTo>
                  <a:lnTo>
                    <a:pt x="8" y="65"/>
                  </a:lnTo>
                  <a:lnTo>
                    <a:pt x="4" y="56"/>
                  </a:lnTo>
                  <a:lnTo>
                    <a:pt x="0" y="48"/>
                  </a:lnTo>
                  <a:lnTo>
                    <a:pt x="4" y="35"/>
                  </a:lnTo>
                  <a:lnTo>
                    <a:pt x="8" y="26"/>
                  </a:lnTo>
                  <a:lnTo>
                    <a:pt x="17" y="13"/>
                  </a:lnTo>
                  <a:lnTo>
                    <a:pt x="26" y="5"/>
                  </a:lnTo>
                  <a:lnTo>
                    <a:pt x="34" y="0"/>
                  </a:lnTo>
                  <a:lnTo>
                    <a:pt x="47" y="0"/>
                  </a:lnTo>
                  <a:lnTo>
                    <a:pt x="51" y="0"/>
                  </a:lnTo>
                  <a:lnTo>
                    <a:pt x="56" y="5"/>
                  </a:lnTo>
                  <a:lnTo>
                    <a:pt x="60" y="9"/>
                  </a:lnTo>
                  <a:lnTo>
                    <a:pt x="60" y="17"/>
                  </a:lnTo>
                  <a:lnTo>
                    <a:pt x="56" y="22"/>
                  </a:lnTo>
                  <a:lnTo>
                    <a:pt x="47" y="30"/>
                  </a:lnTo>
                  <a:lnTo>
                    <a:pt x="38" y="35"/>
                  </a:lnTo>
                  <a:lnTo>
                    <a:pt x="30" y="39"/>
                  </a:lnTo>
                  <a:lnTo>
                    <a:pt x="17" y="39"/>
                  </a:lnTo>
                  <a:close/>
                  <a:moveTo>
                    <a:pt x="17" y="39"/>
                  </a:moveTo>
                  <a:lnTo>
                    <a:pt x="26" y="35"/>
                  </a:lnTo>
                  <a:lnTo>
                    <a:pt x="34" y="30"/>
                  </a:lnTo>
                  <a:lnTo>
                    <a:pt x="38" y="26"/>
                  </a:lnTo>
                  <a:lnTo>
                    <a:pt x="47" y="22"/>
                  </a:lnTo>
                  <a:lnTo>
                    <a:pt x="47" y="17"/>
                  </a:lnTo>
                  <a:lnTo>
                    <a:pt x="51" y="9"/>
                  </a:lnTo>
                  <a:lnTo>
                    <a:pt x="47" y="5"/>
                  </a:lnTo>
                  <a:lnTo>
                    <a:pt x="43" y="5"/>
                  </a:lnTo>
                  <a:lnTo>
                    <a:pt x="34" y="5"/>
                  </a:lnTo>
                  <a:lnTo>
                    <a:pt x="26" y="13"/>
                  </a:lnTo>
                  <a:lnTo>
                    <a:pt x="21" y="22"/>
                  </a:lnTo>
                  <a:lnTo>
                    <a:pt x="17" y="39"/>
                  </a:lnTo>
                  <a:close/>
                </a:path>
              </a:pathLst>
            </a:custGeom>
            <a:solidFill>
              <a:srgbClr val="000000"/>
            </a:solidFill>
            <a:ln w="0">
              <a:solidFill>
                <a:srgbClr val="000000"/>
              </a:solidFill>
              <a:round/>
              <a:headEnd/>
              <a:tailEnd/>
            </a:ln>
          </p:spPr>
          <p:txBody>
            <a:bodyPr/>
            <a:lstStyle/>
            <a:p>
              <a:endParaRPr lang="en-US"/>
            </a:p>
          </p:txBody>
        </p:sp>
        <p:sp>
          <p:nvSpPr>
            <p:cNvPr id="21525" name="Freeform 15"/>
            <p:cNvSpPr>
              <a:spLocks/>
            </p:cNvSpPr>
            <p:nvPr/>
          </p:nvSpPr>
          <p:spPr bwMode="auto">
            <a:xfrm>
              <a:off x="1587" y="1488"/>
              <a:ext cx="69" cy="103"/>
            </a:xfrm>
            <a:custGeom>
              <a:avLst/>
              <a:gdLst>
                <a:gd name="T0" fmla="*/ 43 w 69"/>
                <a:gd name="T1" fmla="*/ 99 h 103"/>
                <a:gd name="T2" fmla="*/ 43 w 69"/>
                <a:gd name="T3" fmla="*/ 103 h 103"/>
                <a:gd name="T4" fmla="*/ 0 w 69"/>
                <a:gd name="T5" fmla="*/ 103 h 103"/>
                <a:gd name="T6" fmla="*/ 0 w 69"/>
                <a:gd name="T7" fmla="*/ 99 h 103"/>
                <a:gd name="T8" fmla="*/ 8 w 69"/>
                <a:gd name="T9" fmla="*/ 99 h 103"/>
                <a:gd name="T10" fmla="*/ 8 w 69"/>
                <a:gd name="T11" fmla="*/ 99 h 103"/>
                <a:gd name="T12" fmla="*/ 13 w 69"/>
                <a:gd name="T13" fmla="*/ 99 h 103"/>
                <a:gd name="T14" fmla="*/ 13 w 69"/>
                <a:gd name="T15" fmla="*/ 95 h 103"/>
                <a:gd name="T16" fmla="*/ 17 w 69"/>
                <a:gd name="T17" fmla="*/ 90 h 103"/>
                <a:gd name="T18" fmla="*/ 21 w 69"/>
                <a:gd name="T19" fmla="*/ 82 h 103"/>
                <a:gd name="T20" fmla="*/ 38 w 69"/>
                <a:gd name="T21" fmla="*/ 21 h 103"/>
                <a:gd name="T22" fmla="*/ 38 w 69"/>
                <a:gd name="T23" fmla="*/ 13 h 103"/>
                <a:gd name="T24" fmla="*/ 38 w 69"/>
                <a:gd name="T25" fmla="*/ 8 h 103"/>
                <a:gd name="T26" fmla="*/ 38 w 69"/>
                <a:gd name="T27" fmla="*/ 8 h 103"/>
                <a:gd name="T28" fmla="*/ 38 w 69"/>
                <a:gd name="T29" fmla="*/ 4 h 103"/>
                <a:gd name="T30" fmla="*/ 38 w 69"/>
                <a:gd name="T31" fmla="*/ 4 h 103"/>
                <a:gd name="T32" fmla="*/ 34 w 69"/>
                <a:gd name="T33" fmla="*/ 4 h 103"/>
                <a:gd name="T34" fmla="*/ 34 w 69"/>
                <a:gd name="T35" fmla="*/ 4 h 103"/>
                <a:gd name="T36" fmla="*/ 25 w 69"/>
                <a:gd name="T37" fmla="*/ 4 h 103"/>
                <a:gd name="T38" fmla="*/ 30 w 69"/>
                <a:gd name="T39" fmla="*/ 0 h 103"/>
                <a:gd name="T40" fmla="*/ 69 w 69"/>
                <a:gd name="T41" fmla="*/ 0 h 103"/>
                <a:gd name="T42" fmla="*/ 69 w 69"/>
                <a:gd name="T43" fmla="*/ 4 h 103"/>
                <a:gd name="T44" fmla="*/ 64 w 69"/>
                <a:gd name="T45" fmla="*/ 4 h 103"/>
                <a:gd name="T46" fmla="*/ 60 w 69"/>
                <a:gd name="T47" fmla="*/ 4 h 103"/>
                <a:gd name="T48" fmla="*/ 56 w 69"/>
                <a:gd name="T49" fmla="*/ 8 h 103"/>
                <a:gd name="T50" fmla="*/ 56 w 69"/>
                <a:gd name="T51" fmla="*/ 8 h 103"/>
                <a:gd name="T52" fmla="*/ 51 w 69"/>
                <a:gd name="T53" fmla="*/ 13 h 103"/>
                <a:gd name="T54" fmla="*/ 51 w 69"/>
                <a:gd name="T55" fmla="*/ 21 h 103"/>
                <a:gd name="T56" fmla="*/ 34 w 69"/>
                <a:gd name="T57" fmla="*/ 86 h 103"/>
                <a:gd name="T58" fmla="*/ 30 w 69"/>
                <a:gd name="T59" fmla="*/ 90 h 103"/>
                <a:gd name="T60" fmla="*/ 30 w 69"/>
                <a:gd name="T61" fmla="*/ 95 h 103"/>
                <a:gd name="T62" fmla="*/ 30 w 69"/>
                <a:gd name="T63" fmla="*/ 95 h 103"/>
                <a:gd name="T64" fmla="*/ 30 w 69"/>
                <a:gd name="T65" fmla="*/ 99 h 103"/>
                <a:gd name="T66" fmla="*/ 34 w 69"/>
                <a:gd name="T67" fmla="*/ 99 h 103"/>
                <a:gd name="T68" fmla="*/ 34 w 69"/>
                <a:gd name="T69" fmla="*/ 99 h 103"/>
                <a:gd name="T70" fmla="*/ 38 w 69"/>
                <a:gd name="T71" fmla="*/ 99 h 103"/>
                <a:gd name="T72" fmla="*/ 43 w 69"/>
                <a:gd name="T73" fmla="*/ 99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9"/>
                <a:gd name="T112" fmla="*/ 0 h 103"/>
                <a:gd name="T113" fmla="*/ 69 w 69"/>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9" h="103">
                  <a:moveTo>
                    <a:pt x="43" y="99"/>
                  </a:moveTo>
                  <a:lnTo>
                    <a:pt x="43" y="103"/>
                  </a:lnTo>
                  <a:lnTo>
                    <a:pt x="0" y="103"/>
                  </a:lnTo>
                  <a:lnTo>
                    <a:pt x="0" y="99"/>
                  </a:lnTo>
                  <a:lnTo>
                    <a:pt x="8" y="99"/>
                  </a:lnTo>
                  <a:lnTo>
                    <a:pt x="13" y="99"/>
                  </a:lnTo>
                  <a:lnTo>
                    <a:pt x="13" y="95"/>
                  </a:lnTo>
                  <a:lnTo>
                    <a:pt x="17" y="90"/>
                  </a:lnTo>
                  <a:lnTo>
                    <a:pt x="21" y="82"/>
                  </a:lnTo>
                  <a:lnTo>
                    <a:pt x="38" y="21"/>
                  </a:lnTo>
                  <a:lnTo>
                    <a:pt x="38" y="13"/>
                  </a:lnTo>
                  <a:lnTo>
                    <a:pt x="38" y="8"/>
                  </a:lnTo>
                  <a:lnTo>
                    <a:pt x="38" y="4"/>
                  </a:lnTo>
                  <a:lnTo>
                    <a:pt x="34" y="4"/>
                  </a:lnTo>
                  <a:lnTo>
                    <a:pt x="25" y="4"/>
                  </a:lnTo>
                  <a:lnTo>
                    <a:pt x="30" y="0"/>
                  </a:lnTo>
                  <a:lnTo>
                    <a:pt x="69" y="0"/>
                  </a:lnTo>
                  <a:lnTo>
                    <a:pt x="69" y="4"/>
                  </a:lnTo>
                  <a:lnTo>
                    <a:pt x="64" y="4"/>
                  </a:lnTo>
                  <a:lnTo>
                    <a:pt x="60" y="4"/>
                  </a:lnTo>
                  <a:lnTo>
                    <a:pt x="56" y="8"/>
                  </a:lnTo>
                  <a:lnTo>
                    <a:pt x="51" y="13"/>
                  </a:lnTo>
                  <a:lnTo>
                    <a:pt x="51" y="21"/>
                  </a:lnTo>
                  <a:lnTo>
                    <a:pt x="34" y="86"/>
                  </a:lnTo>
                  <a:lnTo>
                    <a:pt x="30" y="90"/>
                  </a:lnTo>
                  <a:lnTo>
                    <a:pt x="30" y="95"/>
                  </a:lnTo>
                  <a:lnTo>
                    <a:pt x="30" y="99"/>
                  </a:lnTo>
                  <a:lnTo>
                    <a:pt x="34" y="99"/>
                  </a:lnTo>
                  <a:lnTo>
                    <a:pt x="38" y="99"/>
                  </a:lnTo>
                  <a:lnTo>
                    <a:pt x="43" y="99"/>
                  </a:lnTo>
                  <a:close/>
                </a:path>
              </a:pathLst>
            </a:custGeom>
            <a:solidFill>
              <a:srgbClr val="000000"/>
            </a:solidFill>
            <a:ln w="0">
              <a:solidFill>
                <a:srgbClr val="000000"/>
              </a:solidFill>
              <a:round/>
              <a:headEnd/>
              <a:tailEnd/>
            </a:ln>
          </p:spPr>
          <p:txBody>
            <a:bodyPr/>
            <a:lstStyle/>
            <a:p>
              <a:endParaRPr lang="en-US"/>
            </a:p>
          </p:txBody>
        </p:sp>
        <p:sp>
          <p:nvSpPr>
            <p:cNvPr id="21526" name="Freeform 16"/>
            <p:cNvSpPr>
              <a:spLocks/>
            </p:cNvSpPr>
            <p:nvPr/>
          </p:nvSpPr>
          <p:spPr bwMode="auto">
            <a:xfrm>
              <a:off x="1651" y="1522"/>
              <a:ext cx="56" cy="69"/>
            </a:xfrm>
            <a:custGeom>
              <a:avLst/>
              <a:gdLst>
                <a:gd name="T0" fmla="*/ 56 w 56"/>
                <a:gd name="T1" fmla="*/ 0 h 69"/>
                <a:gd name="T2" fmla="*/ 52 w 56"/>
                <a:gd name="T3" fmla="*/ 22 h 69"/>
                <a:gd name="T4" fmla="*/ 48 w 56"/>
                <a:gd name="T5" fmla="*/ 22 h 69"/>
                <a:gd name="T6" fmla="*/ 48 w 56"/>
                <a:gd name="T7" fmla="*/ 13 h 69"/>
                <a:gd name="T8" fmla="*/ 43 w 56"/>
                <a:gd name="T9" fmla="*/ 9 h 69"/>
                <a:gd name="T10" fmla="*/ 39 w 56"/>
                <a:gd name="T11" fmla="*/ 5 h 69"/>
                <a:gd name="T12" fmla="*/ 35 w 56"/>
                <a:gd name="T13" fmla="*/ 5 h 69"/>
                <a:gd name="T14" fmla="*/ 30 w 56"/>
                <a:gd name="T15" fmla="*/ 5 h 69"/>
                <a:gd name="T16" fmla="*/ 26 w 56"/>
                <a:gd name="T17" fmla="*/ 5 h 69"/>
                <a:gd name="T18" fmla="*/ 26 w 56"/>
                <a:gd name="T19" fmla="*/ 9 h 69"/>
                <a:gd name="T20" fmla="*/ 26 w 56"/>
                <a:gd name="T21" fmla="*/ 13 h 69"/>
                <a:gd name="T22" fmla="*/ 26 w 56"/>
                <a:gd name="T23" fmla="*/ 13 h 69"/>
                <a:gd name="T24" fmla="*/ 26 w 56"/>
                <a:gd name="T25" fmla="*/ 17 h 69"/>
                <a:gd name="T26" fmla="*/ 30 w 56"/>
                <a:gd name="T27" fmla="*/ 22 h 69"/>
                <a:gd name="T28" fmla="*/ 30 w 56"/>
                <a:gd name="T29" fmla="*/ 22 h 69"/>
                <a:gd name="T30" fmla="*/ 39 w 56"/>
                <a:gd name="T31" fmla="*/ 35 h 69"/>
                <a:gd name="T32" fmla="*/ 43 w 56"/>
                <a:gd name="T33" fmla="*/ 39 h 69"/>
                <a:gd name="T34" fmla="*/ 48 w 56"/>
                <a:gd name="T35" fmla="*/ 43 h 69"/>
                <a:gd name="T36" fmla="*/ 48 w 56"/>
                <a:gd name="T37" fmla="*/ 52 h 69"/>
                <a:gd name="T38" fmla="*/ 43 w 56"/>
                <a:gd name="T39" fmla="*/ 56 h 69"/>
                <a:gd name="T40" fmla="*/ 39 w 56"/>
                <a:gd name="T41" fmla="*/ 65 h 69"/>
                <a:gd name="T42" fmla="*/ 30 w 56"/>
                <a:gd name="T43" fmla="*/ 69 h 69"/>
                <a:gd name="T44" fmla="*/ 22 w 56"/>
                <a:gd name="T45" fmla="*/ 69 h 69"/>
                <a:gd name="T46" fmla="*/ 18 w 56"/>
                <a:gd name="T47" fmla="*/ 69 h 69"/>
                <a:gd name="T48" fmla="*/ 9 w 56"/>
                <a:gd name="T49" fmla="*/ 69 h 69"/>
                <a:gd name="T50" fmla="*/ 9 w 56"/>
                <a:gd name="T51" fmla="*/ 65 h 69"/>
                <a:gd name="T52" fmla="*/ 5 w 56"/>
                <a:gd name="T53" fmla="*/ 65 h 69"/>
                <a:gd name="T54" fmla="*/ 5 w 56"/>
                <a:gd name="T55" fmla="*/ 69 h 69"/>
                <a:gd name="T56" fmla="*/ 0 w 56"/>
                <a:gd name="T57" fmla="*/ 69 h 69"/>
                <a:gd name="T58" fmla="*/ 0 w 56"/>
                <a:gd name="T59" fmla="*/ 69 h 69"/>
                <a:gd name="T60" fmla="*/ 5 w 56"/>
                <a:gd name="T61" fmla="*/ 48 h 69"/>
                <a:gd name="T62" fmla="*/ 5 w 56"/>
                <a:gd name="T63" fmla="*/ 48 h 69"/>
                <a:gd name="T64" fmla="*/ 9 w 56"/>
                <a:gd name="T65" fmla="*/ 56 h 69"/>
                <a:gd name="T66" fmla="*/ 13 w 56"/>
                <a:gd name="T67" fmla="*/ 65 h 69"/>
                <a:gd name="T68" fmla="*/ 18 w 56"/>
                <a:gd name="T69" fmla="*/ 65 h 69"/>
                <a:gd name="T70" fmla="*/ 22 w 56"/>
                <a:gd name="T71" fmla="*/ 69 h 69"/>
                <a:gd name="T72" fmla="*/ 26 w 56"/>
                <a:gd name="T73" fmla="*/ 65 h 69"/>
                <a:gd name="T74" fmla="*/ 30 w 56"/>
                <a:gd name="T75" fmla="*/ 65 h 69"/>
                <a:gd name="T76" fmla="*/ 35 w 56"/>
                <a:gd name="T77" fmla="*/ 61 h 69"/>
                <a:gd name="T78" fmla="*/ 35 w 56"/>
                <a:gd name="T79" fmla="*/ 56 h 69"/>
                <a:gd name="T80" fmla="*/ 35 w 56"/>
                <a:gd name="T81" fmla="*/ 52 h 69"/>
                <a:gd name="T82" fmla="*/ 35 w 56"/>
                <a:gd name="T83" fmla="*/ 52 h 69"/>
                <a:gd name="T84" fmla="*/ 30 w 56"/>
                <a:gd name="T85" fmla="*/ 43 h 69"/>
                <a:gd name="T86" fmla="*/ 26 w 56"/>
                <a:gd name="T87" fmla="*/ 39 h 69"/>
                <a:gd name="T88" fmla="*/ 18 w 56"/>
                <a:gd name="T89" fmla="*/ 30 h 69"/>
                <a:gd name="T90" fmla="*/ 18 w 56"/>
                <a:gd name="T91" fmla="*/ 26 h 69"/>
                <a:gd name="T92" fmla="*/ 13 w 56"/>
                <a:gd name="T93" fmla="*/ 22 h 69"/>
                <a:gd name="T94" fmla="*/ 13 w 56"/>
                <a:gd name="T95" fmla="*/ 17 h 69"/>
                <a:gd name="T96" fmla="*/ 18 w 56"/>
                <a:gd name="T97" fmla="*/ 9 h 69"/>
                <a:gd name="T98" fmla="*/ 22 w 56"/>
                <a:gd name="T99" fmla="*/ 5 h 69"/>
                <a:gd name="T100" fmla="*/ 26 w 56"/>
                <a:gd name="T101" fmla="*/ 0 h 69"/>
                <a:gd name="T102" fmla="*/ 35 w 56"/>
                <a:gd name="T103" fmla="*/ 0 h 69"/>
                <a:gd name="T104" fmla="*/ 35 w 56"/>
                <a:gd name="T105" fmla="*/ 0 h 69"/>
                <a:gd name="T106" fmla="*/ 39 w 56"/>
                <a:gd name="T107" fmla="*/ 0 h 69"/>
                <a:gd name="T108" fmla="*/ 39 w 56"/>
                <a:gd name="T109" fmla="*/ 0 h 69"/>
                <a:gd name="T110" fmla="*/ 43 w 56"/>
                <a:gd name="T111" fmla="*/ 5 h 69"/>
                <a:gd name="T112" fmla="*/ 48 w 56"/>
                <a:gd name="T113" fmla="*/ 5 h 69"/>
                <a:gd name="T114" fmla="*/ 48 w 56"/>
                <a:gd name="T115" fmla="*/ 5 h 69"/>
                <a:gd name="T116" fmla="*/ 52 w 56"/>
                <a:gd name="T117" fmla="*/ 5 h 69"/>
                <a:gd name="T118" fmla="*/ 52 w 56"/>
                <a:gd name="T119" fmla="*/ 0 h 69"/>
                <a:gd name="T120" fmla="*/ 56 w 56"/>
                <a:gd name="T121" fmla="*/ 0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6"/>
                <a:gd name="T184" fmla="*/ 0 h 69"/>
                <a:gd name="T185" fmla="*/ 56 w 56"/>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6" h="69">
                  <a:moveTo>
                    <a:pt x="56" y="0"/>
                  </a:moveTo>
                  <a:lnTo>
                    <a:pt x="52" y="22"/>
                  </a:lnTo>
                  <a:lnTo>
                    <a:pt x="48" y="22"/>
                  </a:lnTo>
                  <a:lnTo>
                    <a:pt x="48" y="13"/>
                  </a:lnTo>
                  <a:lnTo>
                    <a:pt x="43" y="9"/>
                  </a:lnTo>
                  <a:lnTo>
                    <a:pt x="39" y="5"/>
                  </a:lnTo>
                  <a:lnTo>
                    <a:pt x="35" y="5"/>
                  </a:lnTo>
                  <a:lnTo>
                    <a:pt x="30" y="5"/>
                  </a:lnTo>
                  <a:lnTo>
                    <a:pt x="26" y="5"/>
                  </a:lnTo>
                  <a:lnTo>
                    <a:pt x="26" y="9"/>
                  </a:lnTo>
                  <a:lnTo>
                    <a:pt x="26" y="13"/>
                  </a:lnTo>
                  <a:lnTo>
                    <a:pt x="26" y="17"/>
                  </a:lnTo>
                  <a:lnTo>
                    <a:pt x="30" y="22"/>
                  </a:lnTo>
                  <a:lnTo>
                    <a:pt x="39" y="35"/>
                  </a:lnTo>
                  <a:lnTo>
                    <a:pt x="43" y="39"/>
                  </a:lnTo>
                  <a:lnTo>
                    <a:pt x="48" y="43"/>
                  </a:lnTo>
                  <a:lnTo>
                    <a:pt x="48" y="52"/>
                  </a:lnTo>
                  <a:lnTo>
                    <a:pt x="43" y="56"/>
                  </a:lnTo>
                  <a:lnTo>
                    <a:pt x="39" y="65"/>
                  </a:lnTo>
                  <a:lnTo>
                    <a:pt x="30" y="69"/>
                  </a:lnTo>
                  <a:lnTo>
                    <a:pt x="22" y="69"/>
                  </a:lnTo>
                  <a:lnTo>
                    <a:pt x="18" y="69"/>
                  </a:lnTo>
                  <a:lnTo>
                    <a:pt x="9" y="69"/>
                  </a:lnTo>
                  <a:lnTo>
                    <a:pt x="9" y="65"/>
                  </a:lnTo>
                  <a:lnTo>
                    <a:pt x="5" y="65"/>
                  </a:lnTo>
                  <a:lnTo>
                    <a:pt x="5" y="69"/>
                  </a:lnTo>
                  <a:lnTo>
                    <a:pt x="0" y="69"/>
                  </a:lnTo>
                  <a:lnTo>
                    <a:pt x="5" y="48"/>
                  </a:lnTo>
                  <a:lnTo>
                    <a:pt x="9" y="56"/>
                  </a:lnTo>
                  <a:lnTo>
                    <a:pt x="13" y="65"/>
                  </a:lnTo>
                  <a:lnTo>
                    <a:pt x="18" y="65"/>
                  </a:lnTo>
                  <a:lnTo>
                    <a:pt x="22" y="69"/>
                  </a:lnTo>
                  <a:lnTo>
                    <a:pt x="26" y="65"/>
                  </a:lnTo>
                  <a:lnTo>
                    <a:pt x="30" y="65"/>
                  </a:lnTo>
                  <a:lnTo>
                    <a:pt x="35" y="61"/>
                  </a:lnTo>
                  <a:lnTo>
                    <a:pt x="35" y="56"/>
                  </a:lnTo>
                  <a:lnTo>
                    <a:pt x="35" y="52"/>
                  </a:lnTo>
                  <a:lnTo>
                    <a:pt x="30" y="43"/>
                  </a:lnTo>
                  <a:lnTo>
                    <a:pt x="26" y="39"/>
                  </a:lnTo>
                  <a:lnTo>
                    <a:pt x="18" y="30"/>
                  </a:lnTo>
                  <a:lnTo>
                    <a:pt x="18" y="26"/>
                  </a:lnTo>
                  <a:lnTo>
                    <a:pt x="13" y="22"/>
                  </a:lnTo>
                  <a:lnTo>
                    <a:pt x="13" y="17"/>
                  </a:lnTo>
                  <a:lnTo>
                    <a:pt x="18" y="9"/>
                  </a:lnTo>
                  <a:lnTo>
                    <a:pt x="22" y="5"/>
                  </a:lnTo>
                  <a:lnTo>
                    <a:pt x="26" y="0"/>
                  </a:lnTo>
                  <a:lnTo>
                    <a:pt x="35" y="0"/>
                  </a:lnTo>
                  <a:lnTo>
                    <a:pt x="39" y="0"/>
                  </a:lnTo>
                  <a:lnTo>
                    <a:pt x="43" y="5"/>
                  </a:lnTo>
                  <a:lnTo>
                    <a:pt x="48" y="5"/>
                  </a:lnTo>
                  <a:lnTo>
                    <a:pt x="52" y="5"/>
                  </a:lnTo>
                  <a:lnTo>
                    <a:pt x="52" y="0"/>
                  </a:lnTo>
                  <a:lnTo>
                    <a:pt x="56" y="0"/>
                  </a:lnTo>
                  <a:close/>
                </a:path>
              </a:pathLst>
            </a:custGeom>
            <a:solidFill>
              <a:srgbClr val="000000"/>
            </a:solidFill>
            <a:ln w="0">
              <a:solidFill>
                <a:srgbClr val="000000"/>
              </a:solidFill>
              <a:round/>
              <a:headEnd/>
              <a:tailEnd/>
            </a:ln>
          </p:spPr>
          <p:txBody>
            <a:bodyPr/>
            <a:lstStyle/>
            <a:p>
              <a:endParaRPr lang="en-US"/>
            </a:p>
          </p:txBody>
        </p:sp>
        <p:sp>
          <p:nvSpPr>
            <p:cNvPr id="21527" name="Freeform 17"/>
            <p:cNvSpPr>
              <a:spLocks noEditPoints="1"/>
            </p:cNvSpPr>
            <p:nvPr/>
          </p:nvSpPr>
          <p:spPr bwMode="auto">
            <a:xfrm>
              <a:off x="1712" y="1522"/>
              <a:ext cx="73" cy="69"/>
            </a:xfrm>
            <a:custGeom>
              <a:avLst/>
              <a:gdLst>
                <a:gd name="T0" fmla="*/ 60 w 73"/>
                <a:gd name="T1" fmla="*/ 52 h 69"/>
                <a:gd name="T2" fmla="*/ 56 w 73"/>
                <a:gd name="T3" fmla="*/ 61 h 69"/>
                <a:gd name="T4" fmla="*/ 56 w 73"/>
                <a:gd name="T5" fmla="*/ 61 h 69"/>
                <a:gd name="T6" fmla="*/ 56 w 73"/>
                <a:gd name="T7" fmla="*/ 65 h 69"/>
                <a:gd name="T8" fmla="*/ 60 w 73"/>
                <a:gd name="T9" fmla="*/ 65 h 69"/>
                <a:gd name="T10" fmla="*/ 64 w 73"/>
                <a:gd name="T11" fmla="*/ 61 h 69"/>
                <a:gd name="T12" fmla="*/ 69 w 73"/>
                <a:gd name="T13" fmla="*/ 56 h 69"/>
                <a:gd name="T14" fmla="*/ 60 w 73"/>
                <a:gd name="T15" fmla="*/ 69 h 69"/>
                <a:gd name="T16" fmla="*/ 51 w 73"/>
                <a:gd name="T17" fmla="*/ 69 h 69"/>
                <a:gd name="T18" fmla="*/ 47 w 73"/>
                <a:gd name="T19" fmla="*/ 69 h 69"/>
                <a:gd name="T20" fmla="*/ 43 w 73"/>
                <a:gd name="T21" fmla="*/ 65 h 69"/>
                <a:gd name="T22" fmla="*/ 47 w 73"/>
                <a:gd name="T23" fmla="*/ 56 h 69"/>
                <a:gd name="T24" fmla="*/ 38 w 73"/>
                <a:gd name="T25" fmla="*/ 61 h 69"/>
                <a:gd name="T26" fmla="*/ 21 w 73"/>
                <a:gd name="T27" fmla="*/ 69 h 69"/>
                <a:gd name="T28" fmla="*/ 8 w 73"/>
                <a:gd name="T29" fmla="*/ 69 h 69"/>
                <a:gd name="T30" fmla="*/ 0 w 73"/>
                <a:gd name="T31" fmla="*/ 61 h 69"/>
                <a:gd name="T32" fmla="*/ 4 w 73"/>
                <a:gd name="T33" fmla="*/ 39 h 69"/>
                <a:gd name="T34" fmla="*/ 17 w 73"/>
                <a:gd name="T35" fmla="*/ 17 h 69"/>
                <a:gd name="T36" fmla="*/ 38 w 73"/>
                <a:gd name="T37" fmla="*/ 0 h 69"/>
                <a:gd name="T38" fmla="*/ 51 w 73"/>
                <a:gd name="T39" fmla="*/ 0 h 69"/>
                <a:gd name="T40" fmla="*/ 56 w 73"/>
                <a:gd name="T41" fmla="*/ 5 h 69"/>
                <a:gd name="T42" fmla="*/ 60 w 73"/>
                <a:gd name="T43" fmla="*/ 5 h 69"/>
                <a:gd name="T44" fmla="*/ 47 w 73"/>
                <a:gd name="T45" fmla="*/ 5 h 69"/>
                <a:gd name="T46" fmla="*/ 34 w 73"/>
                <a:gd name="T47" fmla="*/ 9 h 69"/>
                <a:gd name="T48" fmla="*/ 21 w 73"/>
                <a:gd name="T49" fmla="*/ 26 h 69"/>
                <a:gd name="T50" fmla="*/ 13 w 73"/>
                <a:gd name="T51" fmla="*/ 52 h 69"/>
                <a:gd name="T52" fmla="*/ 17 w 73"/>
                <a:gd name="T53" fmla="*/ 61 h 69"/>
                <a:gd name="T54" fmla="*/ 21 w 73"/>
                <a:gd name="T55" fmla="*/ 65 h 69"/>
                <a:gd name="T56" fmla="*/ 43 w 73"/>
                <a:gd name="T57" fmla="*/ 52 h 69"/>
                <a:gd name="T58" fmla="*/ 56 w 73"/>
                <a:gd name="T59" fmla="*/ 17 h 69"/>
                <a:gd name="T60" fmla="*/ 51 w 73"/>
                <a:gd name="T61" fmla="*/ 5 h 69"/>
                <a:gd name="T62" fmla="*/ 47 w 73"/>
                <a:gd name="T63" fmla="*/ 5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
                <a:gd name="T97" fmla="*/ 0 h 69"/>
                <a:gd name="T98" fmla="*/ 73 w 73"/>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 h="69">
                  <a:moveTo>
                    <a:pt x="73" y="0"/>
                  </a:moveTo>
                  <a:lnTo>
                    <a:pt x="60" y="52"/>
                  </a:lnTo>
                  <a:lnTo>
                    <a:pt x="56" y="61"/>
                  </a:lnTo>
                  <a:lnTo>
                    <a:pt x="56" y="65"/>
                  </a:lnTo>
                  <a:lnTo>
                    <a:pt x="60" y="65"/>
                  </a:lnTo>
                  <a:lnTo>
                    <a:pt x="64" y="61"/>
                  </a:lnTo>
                  <a:lnTo>
                    <a:pt x="64" y="52"/>
                  </a:lnTo>
                  <a:lnTo>
                    <a:pt x="69" y="56"/>
                  </a:lnTo>
                  <a:lnTo>
                    <a:pt x="64" y="61"/>
                  </a:lnTo>
                  <a:lnTo>
                    <a:pt x="60" y="69"/>
                  </a:lnTo>
                  <a:lnTo>
                    <a:pt x="56" y="69"/>
                  </a:lnTo>
                  <a:lnTo>
                    <a:pt x="51" y="69"/>
                  </a:lnTo>
                  <a:lnTo>
                    <a:pt x="47" y="69"/>
                  </a:lnTo>
                  <a:lnTo>
                    <a:pt x="43" y="65"/>
                  </a:lnTo>
                  <a:lnTo>
                    <a:pt x="47" y="61"/>
                  </a:lnTo>
                  <a:lnTo>
                    <a:pt x="47" y="56"/>
                  </a:lnTo>
                  <a:lnTo>
                    <a:pt x="47" y="48"/>
                  </a:lnTo>
                  <a:lnTo>
                    <a:pt x="38" y="61"/>
                  </a:lnTo>
                  <a:lnTo>
                    <a:pt x="30" y="69"/>
                  </a:lnTo>
                  <a:lnTo>
                    <a:pt x="21" y="69"/>
                  </a:lnTo>
                  <a:lnTo>
                    <a:pt x="17" y="69"/>
                  </a:lnTo>
                  <a:lnTo>
                    <a:pt x="8" y="69"/>
                  </a:lnTo>
                  <a:lnTo>
                    <a:pt x="4" y="65"/>
                  </a:lnTo>
                  <a:lnTo>
                    <a:pt x="0" y="61"/>
                  </a:lnTo>
                  <a:lnTo>
                    <a:pt x="0" y="52"/>
                  </a:lnTo>
                  <a:lnTo>
                    <a:pt x="4" y="39"/>
                  </a:lnTo>
                  <a:lnTo>
                    <a:pt x="8" y="26"/>
                  </a:lnTo>
                  <a:lnTo>
                    <a:pt x="17" y="17"/>
                  </a:lnTo>
                  <a:lnTo>
                    <a:pt x="30" y="5"/>
                  </a:lnTo>
                  <a:lnTo>
                    <a:pt x="38" y="0"/>
                  </a:lnTo>
                  <a:lnTo>
                    <a:pt x="47" y="0"/>
                  </a:lnTo>
                  <a:lnTo>
                    <a:pt x="51" y="0"/>
                  </a:lnTo>
                  <a:lnTo>
                    <a:pt x="56" y="5"/>
                  </a:lnTo>
                  <a:lnTo>
                    <a:pt x="60" y="13"/>
                  </a:lnTo>
                  <a:lnTo>
                    <a:pt x="60" y="5"/>
                  </a:lnTo>
                  <a:lnTo>
                    <a:pt x="73" y="0"/>
                  </a:lnTo>
                  <a:close/>
                  <a:moveTo>
                    <a:pt x="47" y="5"/>
                  </a:moveTo>
                  <a:lnTo>
                    <a:pt x="38" y="5"/>
                  </a:lnTo>
                  <a:lnTo>
                    <a:pt x="34" y="9"/>
                  </a:lnTo>
                  <a:lnTo>
                    <a:pt x="25" y="17"/>
                  </a:lnTo>
                  <a:lnTo>
                    <a:pt x="21" y="26"/>
                  </a:lnTo>
                  <a:lnTo>
                    <a:pt x="17" y="39"/>
                  </a:lnTo>
                  <a:lnTo>
                    <a:pt x="13" y="52"/>
                  </a:lnTo>
                  <a:lnTo>
                    <a:pt x="13" y="56"/>
                  </a:lnTo>
                  <a:lnTo>
                    <a:pt x="17" y="61"/>
                  </a:lnTo>
                  <a:lnTo>
                    <a:pt x="21" y="61"/>
                  </a:lnTo>
                  <a:lnTo>
                    <a:pt x="21" y="65"/>
                  </a:lnTo>
                  <a:lnTo>
                    <a:pt x="34" y="61"/>
                  </a:lnTo>
                  <a:lnTo>
                    <a:pt x="43" y="52"/>
                  </a:lnTo>
                  <a:lnTo>
                    <a:pt x="51" y="35"/>
                  </a:lnTo>
                  <a:lnTo>
                    <a:pt x="56" y="17"/>
                  </a:lnTo>
                  <a:lnTo>
                    <a:pt x="56" y="9"/>
                  </a:lnTo>
                  <a:lnTo>
                    <a:pt x="51" y="5"/>
                  </a:lnTo>
                  <a:lnTo>
                    <a:pt x="47" y="5"/>
                  </a:lnTo>
                  <a:close/>
                </a:path>
              </a:pathLst>
            </a:custGeom>
            <a:solidFill>
              <a:srgbClr val="000000"/>
            </a:solidFill>
            <a:ln w="0">
              <a:solidFill>
                <a:srgbClr val="000000"/>
              </a:solidFill>
              <a:round/>
              <a:headEnd/>
              <a:tailEnd/>
            </a:ln>
          </p:spPr>
          <p:txBody>
            <a:bodyPr/>
            <a:lstStyle/>
            <a:p>
              <a:endParaRPr lang="en-US"/>
            </a:p>
          </p:txBody>
        </p:sp>
        <p:pic>
          <p:nvPicPr>
            <p:cNvPr id="21528" name="Picture 18"/>
            <p:cNvPicPr>
              <a:picLocks noChangeAspect="1" noChangeArrowheads="1"/>
            </p:cNvPicPr>
            <p:nvPr/>
          </p:nvPicPr>
          <p:blipFill>
            <a:blip r:embed="rId8" cstate="print"/>
            <a:srcRect/>
            <a:stretch>
              <a:fillRect/>
            </a:stretch>
          </p:blipFill>
          <p:spPr bwMode="auto">
            <a:xfrm>
              <a:off x="1802" y="1479"/>
              <a:ext cx="35" cy="151"/>
            </a:xfrm>
            <a:prstGeom prst="rect">
              <a:avLst/>
            </a:prstGeom>
            <a:noFill/>
            <a:ln w="9525">
              <a:noFill/>
              <a:miter lim="800000"/>
              <a:headEnd/>
              <a:tailEnd/>
            </a:ln>
          </p:spPr>
        </p:pic>
        <p:pic>
          <p:nvPicPr>
            <p:cNvPr id="21529" name="Picture 19"/>
            <p:cNvPicPr>
              <a:picLocks noChangeAspect="1" noChangeArrowheads="1"/>
            </p:cNvPicPr>
            <p:nvPr/>
          </p:nvPicPr>
          <p:blipFill>
            <a:blip r:embed="rId9" cstate="print"/>
            <a:srcRect/>
            <a:stretch>
              <a:fillRect/>
            </a:stretch>
          </p:blipFill>
          <p:spPr bwMode="auto">
            <a:xfrm>
              <a:off x="1802" y="1479"/>
              <a:ext cx="35" cy="151"/>
            </a:xfrm>
            <a:prstGeom prst="rect">
              <a:avLst/>
            </a:prstGeom>
            <a:noFill/>
            <a:ln w="9525">
              <a:noFill/>
              <a:miter lim="800000"/>
              <a:headEnd/>
              <a:tailEnd/>
            </a:ln>
          </p:spPr>
        </p:pic>
        <p:sp>
          <p:nvSpPr>
            <p:cNvPr id="21530" name="Freeform 20"/>
            <p:cNvSpPr>
              <a:spLocks noEditPoints="1"/>
            </p:cNvSpPr>
            <p:nvPr/>
          </p:nvSpPr>
          <p:spPr bwMode="auto">
            <a:xfrm>
              <a:off x="1850" y="1522"/>
              <a:ext cx="60" cy="69"/>
            </a:xfrm>
            <a:custGeom>
              <a:avLst/>
              <a:gdLst>
                <a:gd name="T0" fmla="*/ 13 w 60"/>
                <a:gd name="T1" fmla="*/ 39 h 69"/>
                <a:gd name="T2" fmla="*/ 13 w 60"/>
                <a:gd name="T3" fmla="*/ 43 h 69"/>
                <a:gd name="T4" fmla="*/ 13 w 60"/>
                <a:gd name="T5" fmla="*/ 48 h 69"/>
                <a:gd name="T6" fmla="*/ 17 w 60"/>
                <a:gd name="T7" fmla="*/ 52 h 69"/>
                <a:gd name="T8" fmla="*/ 17 w 60"/>
                <a:gd name="T9" fmla="*/ 56 h 69"/>
                <a:gd name="T10" fmla="*/ 21 w 60"/>
                <a:gd name="T11" fmla="*/ 61 h 69"/>
                <a:gd name="T12" fmla="*/ 30 w 60"/>
                <a:gd name="T13" fmla="*/ 61 h 69"/>
                <a:gd name="T14" fmla="*/ 34 w 60"/>
                <a:gd name="T15" fmla="*/ 61 h 69"/>
                <a:gd name="T16" fmla="*/ 38 w 60"/>
                <a:gd name="T17" fmla="*/ 61 h 69"/>
                <a:gd name="T18" fmla="*/ 43 w 60"/>
                <a:gd name="T19" fmla="*/ 56 h 69"/>
                <a:gd name="T20" fmla="*/ 51 w 60"/>
                <a:gd name="T21" fmla="*/ 52 h 69"/>
                <a:gd name="T22" fmla="*/ 56 w 60"/>
                <a:gd name="T23" fmla="*/ 52 h 69"/>
                <a:gd name="T24" fmla="*/ 43 w 60"/>
                <a:gd name="T25" fmla="*/ 61 h 69"/>
                <a:gd name="T26" fmla="*/ 30 w 60"/>
                <a:gd name="T27" fmla="*/ 69 h 69"/>
                <a:gd name="T28" fmla="*/ 21 w 60"/>
                <a:gd name="T29" fmla="*/ 69 h 69"/>
                <a:gd name="T30" fmla="*/ 13 w 60"/>
                <a:gd name="T31" fmla="*/ 69 h 69"/>
                <a:gd name="T32" fmla="*/ 4 w 60"/>
                <a:gd name="T33" fmla="*/ 65 h 69"/>
                <a:gd name="T34" fmla="*/ 0 w 60"/>
                <a:gd name="T35" fmla="*/ 56 h 69"/>
                <a:gd name="T36" fmla="*/ 0 w 60"/>
                <a:gd name="T37" fmla="*/ 48 h 69"/>
                <a:gd name="T38" fmla="*/ 0 w 60"/>
                <a:gd name="T39" fmla="*/ 35 h 69"/>
                <a:gd name="T40" fmla="*/ 8 w 60"/>
                <a:gd name="T41" fmla="*/ 26 h 69"/>
                <a:gd name="T42" fmla="*/ 13 w 60"/>
                <a:gd name="T43" fmla="*/ 13 h 69"/>
                <a:gd name="T44" fmla="*/ 25 w 60"/>
                <a:gd name="T45" fmla="*/ 5 h 69"/>
                <a:gd name="T46" fmla="*/ 34 w 60"/>
                <a:gd name="T47" fmla="*/ 0 h 69"/>
                <a:gd name="T48" fmla="*/ 43 w 60"/>
                <a:gd name="T49" fmla="*/ 0 h 69"/>
                <a:gd name="T50" fmla="*/ 51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8 w 60"/>
                <a:gd name="T65" fmla="*/ 35 h 69"/>
                <a:gd name="T66" fmla="*/ 25 w 60"/>
                <a:gd name="T67" fmla="*/ 39 h 69"/>
                <a:gd name="T68" fmla="*/ 13 w 60"/>
                <a:gd name="T69" fmla="*/ 39 h 69"/>
                <a:gd name="T70" fmla="*/ 13 w 60"/>
                <a:gd name="T71" fmla="*/ 39 h 69"/>
                <a:gd name="T72" fmla="*/ 25 w 60"/>
                <a:gd name="T73" fmla="*/ 35 h 69"/>
                <a:gd name="T74" fmla="*/ 30 w 60"/>
                <a:gd name="T75" fmla="*/ 30 h 69"/>
                <a:gd name="T76" fmla="*/ 38 w 60"/>
                <a:gd name="T77" fmla="*/ 26 h 69"/>
                <a:gd name="T78" fmla="*/ 43 w 60"/>
                <a:gd name="T79" fmla="*/ 22 h 69"/>
                <a:gd name="T80" fmla="*/ 47 w 60"/>
                <a:gd name="T81" fmla="*/ 17 h 69"/>
                <a:gd name="T82" fmla="*/ 47 w 60"/>
                <a:gd name="T83" fmla="*/ 9 h 69"/>
                <a:gd name="T84" fmla="*/ 47 w 60"/>
                <a:gd name="T85" fmla="*/ 9 h 69"/>
                <a:gd name="T86" fmla="*/ 47 w 60"/>
                <a:gd name="T87" fmla="*/ 5 h 69"/>
                <a:gd name="T88" fmla="*/ 43 w 60"/>
                <a:gd name="T89" fmla="*/ 5 h 69"/>
                <a:gd name="T90" fmla="*/ 43 w 60"/>
                <a:gd name="T91" fmla="*/ 5 h 69"/>
                <a:gd name="T92" fmla="*/ 34 w 60"/>
                <a:gd name="T93" fmla="*/ 5 h 69"/>
                <a:gd name="T94" fmla="*/ 25 w 60"/>
                <a:gd name="T95" fmla="*/ 13 h 69"/>
                <a:gd name="T96" fmla="*/ 17 w 60"/>
                <a:gd name="T97" fmla="*/ 22 h 69"/>
                <a:gd name="T98" fmla="*/ 13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3" y="39"/>
                  </a:moveTo>
                  <a:lnTo>
                    <a:pt x="13" y="43"/>
                  </a:lnTo>
                  <a:lnTo>
                    <a:pt x="13" y="48"/>
                  </a:lnTo>
                  <a:lnTo>
                    <a:pt x="17" y="52"/>
                  </a:lnTo>
                  <a:lnTo>
                    <a:pt x="17" y="56"/>
                  </a:lnTo>
                  <a:lnTo>
                    <a:pt x="21" y="61"/>
                  </a:lnTo>
                  <a:lnTo>
                    <a:pt x="30" y="61"/>
                  </a:lnTo>
                  <a:lnTo>
                    <a:pt x="34" y="61"/>
                  </a:lnTo>
                  <a:lnTo>
                    <a:pt x="38" y="61"/>
                  </a:lnTo>
                  <a:lnTo>
                    <a:pt x="43" y="56"/>
                  </a:lnTo>
                  <a:lnTo>
                    <a:pt x="51" y="52"/>
                  </a:lnTo>
                  <a:lnTo>
                    <a:pt x="56" y="52"/>
                  </a:lnTo>
                  <a:lnTo>
                    <a:pt x="43" y="61"/>
                  </a:lnTo>
                  <a:lnTo>
                    <a:pt x="30" y="69"/>
                  </a:lnTo>
                  <a:lnTo>
                    <a:pt x="21" y="69"/>
                  </a:lnTo>
                  <a:lnTo>
                    <a:pt x="13" y="69"/>
                  </a:lnTo>
                  <a:lnTo>
                    <a:pt x="4" y="65"/>
                  </a:lnTo>
                  <a:lnTo>
                    <a:pt x="0" y="56"/>
                  </a:lnTo>
                  <a:lnTo>
                    <a:pt x="0" y="48"/>
                  </a:lnTo>
                  <a:lnTo>
                    <a:pt x="0" y="35"/>
                  </a:lnTo>
                  <a:lnTo>
                    <a:pt x="8" y="26"/>
                  </a:lnTo>
                  <a:lnTo>
                    <a:pt x="13" y="13"/>
                  </a:lnTo>
                  <a:lnTo>
                    <a:pt x="25" y="5"/>
                  </a:lnTo>
                  <a:lnTo>
                    <a:pt x="34" y="0"/>
                  </a:lnTo>
                  <a:lnTo>
                    <a:pt x="43" y="0"/>
                  </a:lnTo>
                  <a:lnTo>
                    <a:pt x="51" y="0"/>
                  </a:lnTo>
                  <a:lnTo>
                    <a:pt x="56" y="5"/>
                  </a:lnTo>
                  <a:lnTo>
                    <a:pt x="60" y="9"/>
                  </a:lnTo>
                  <a:lnTo>
                    <a:pt x="60" y="17"/>
                  </a:lnTo>
                  <a:lnTo>
                    <a:pt x="56" y="22"/>
                  </a:lnTo>
                  <a:lnTo>
                    <a:pt x="47" y="30"/>
                  </a:lnTo>
                  <a:lnTo>
                    <a:pt x="38" y="35"/>
                  </a:lnTo>
                  <a:lnTo>
                    <a:pt x="25" y="39"/>
                  </a:lnTo>
                  <a:lnTo>
                    <a:pt x="13" y="39"/>
                  </a:lnTo>
                  <a:close/>
                  <a:moveTo>
                    <a:pt x="13" y="39"/>
                  </a:moveTo>
                  <a:lnTo>
                    <a:pt x="25" y="35"/>
                  </a:lnTo>
                  <a:lnTo>
                    <a:pt x="30" y="30"/>
                  </a:lnTo>
                  <a:lnTo>
                    <a:pt x="38" y="26"/>
                  </a:lnTo>
                  <a:lnTo>
                    <a:pt x="43" y="22"/>
                  </a:lnTo>
                  <a:lnTo>
                    <a:pt x="47" y="17"/>
                  </a:lnTo>
                  <a:lnTo>
                    <a:pt x="47" y="9"/>
                  </a:lnTo>
                  <a:lnTo>
                    <a:pt x="47" y="5"/>
                  </a:lnTo>
                  <a:lnTo>
                    <a:pt x="43" y="5"/>
                  </a:lnTo>
                  <a:lnTo>
                    <a:pt x="34" y="5"/>
                  </a:lnTo>
                  <a:lnTo>
                    <a:pt x="25" y="13"/>
                  </a:lnTo>
                  <a:lnTo>
                    <a:pt x="17" y="22"/>
                  </a:lnTo>
                  <a:lnTo>
                    <a:pt x="13" y="39"/>
                  </a:lnTo>
                  <a:close/>
                </a:path>
              </a:pathLst>
            </a:custGeom>
            <a:solidFill>
              <a:srgbClr val="000000"/>
            </a:solidFill>
            <a:ln w="0">
              <a:solidFill>
                <a:srgbClr val="000000"/>
              </a:solidFill>
              <a:round/>
              <a:headEnd/>
              <a:tailEnd/>
            </a:ln>
          </p:spPr>
          <p:txBody>
            <a:bodyPr/>
            <a:lstStyle/>
            <a:p>
              <a:endParaRPr lang="en-US"/>
            </a:p>
          </p:txBody>
        </p:sp>
        <p:pic>
          <p:nvPicPr>
            <p:cNvPr id="21531" name="Picture 21"/>
            <p:cNvPicPr>
              <a:picLocks noChangeAspect="1" noChangeArrowheads="1"/>
            </p:cNvPicPr>
            <p:nvPr/>
          </p:nvPicPr>
          <p:blipFill>
            <a:blip r:embed="rId10" cstate="print"/>
            <a:srcRect/>
            <a:stretch>
              <a:fillRect/>
            </a:stretch>
          </p:blipFill>
          <p:spPr bwMode="auto">
            <a:xfrm>
              <a:off x="1927" y="1578"/>
              <a:ext cx="17" cy="48"/>
            </a:xfrm>
            <a:prstGeom prst="rect">
              <a:avLst/>
            </a:prstGeom>
            <a:noFill/>
            <a:ln w="9525">
              <a:noFill/>
              <a:miter lim="800000"/>
              <a:headEnd/>
              <a:tailEnd/>
            </a:ln>
          </p:spPr>
        </p:pic>
        <p:pic>
          <p:nvPicPr>
            <p:cNvPr id="21532" name="Picture 22"/>
            <p:cNvPicPr>
              <a:picLocks noChangeAspect="1" noChangeArrowheads="1"/>
            </p:cNvPicPr>
            <p:nvPr/>
          </p:nvPicPr>
          <p:blipFill>
            <a:blip r:embed="rId11" cstate="print"/>
            <a:srcRect/>
            <a:stretch>
              <a:fillRect/>
            </a:stretch>
          </p:blipFill>
          <p:spPr bwMode="auto">
            <a:xfrm>
              <a:off x="1927" y="1578"/>
              <a:ext cx="17" cy="48"/>
            </a:xfrm>
            <a:prstGeom prst="rect">
              <a:avLst/>
            </a:prstGeom>
            <a:noFill/>
            <a:ln w="9525">
              <a:noFill/>
              <a:miter lim="800000"/>
              <a:headEnd/>
              <a:tailEnd/>
            </a:ln>
          </p:spPr>
        </p:pic>
        <p:sp>
          <p:nvSpPr>
            <p:cNvPr id="21533" name="Freeform 23"/>
            <p:cNvSpPr>
              <a:spLocks/>
            </p:cNvSpPr>
            <p:nvPr/>
          </p:nvSpPr>
          <p:spPr bwMode="auto">
            <a:xfrm>
              <a:off x="1975" y="1488"/>
              <a:ext cx="82" cy="103"/>
            </a:xfrm>
            <a:custGeom>
              <a:avLst/>
              <a:gdLst>
                <a:gd name="T0" fmla="*/ 8 w 82"/>
                <a:gd name="T1" fmla="*/ 64 h 103"/>
                <a:gd name="T2" fmla="*/ 8 w 82"/>
                <a:gd name="T3" fmla="*/ 73 h 103"/>
                <a:gd name="T4" fmla="*/ 13 w 82"/>
                <a:gd name="T5" fmla="*/ 86 h 103"/>
                <a:gd name="T6" fmla="*/ 25 w 82"/>
                <a:gd name="T7" fmla="*/ 99 h 103"/>
                <a:gd name="T8" fmla="*/ 43 w 82"/>
                <a:gd name="T9" fmla="*/ 99 h 103"/>
                <a:gd name="T10" fmla="*/ 56 w 82"/>
                <a:gd name="T11" fmla="*/ 90 h 103"/>
                <a:gd name="T12" fmla="*/ 56 w 82"/>
                <a:gd name="T13" fmla="*/ 77 h 103"/>
                <a:gd name="T14" fmla="*/ 47 w 82"/>
                <a:gd name="T15" fmla="*/ 64 h 103"/>
                <a:gd name="T16" fmla="*/ 34 w 82"/>
                <a:gd name="T17" fmla="*/ 47 h 103"/>
                <a:gd name="T18" fmla="*/ 21 w 82"/>
                <a:gd name="T19" fmla="*/ 39 h 103"/>
                <a:gd name="T20" fmla="*/ 17 w 82"/>
                <a:gd name="T21" fmla="*/ 26 h 103"/>
                <a:gd name="T22" fmla="*/ 25 w 82"/>
                <a:gd name="T23" fmla="*/ 4 h 103"/>
                <a:gd name="T24" fmla="*/ 47 w 82"/>
                <a:gd name="T25" fmla="*/ 0 h 103"/>
                <a:gd name="T26" fmla="*/ 56 w 82"/>
                <a:gd name="T27" fmla="*/ 0 h 103"/>
                <a:gd name="T28" fmla="*/ 64 w 82"/>
                <a:gd name="T29" fmla="*/ 4 h 103"/>
                <a:gd name="T30" fmla="*/ 69 w 82"/>
                <a:gd name="T31" fmla="*/ 4 h 103"/>
                <a:gd name="T32" fmla="*/ 73 w 82"/>
                <a:gd name="T33" fmla="*/ 4 h 103"/>
                <a:gd name="T34" fmla="*/ 77 w 82"/>
                <a:gd name="T35" fmla="*/ 4 h 103"/>
                <a:gd name="T36" fmla="*/ 82 w 82"/>
                <a:gd name="T37" fmla="*/ 0 h 103"/>
                <a:gd name="T38" fmla="*/ 77 w 82"/>
                <a:gd name="T39" fmla="*/ 34 h 103"/>
                <a:gd name="T40" fmla="*/ 73 w 82"/>
                <a:gd name="T41" fmla="*/ 30 h 103"/>
                <a:gd name="T42" fmla="*/ 69 w 82"/>
                <a:gd name="T43" fmla="*/ 17 h 103"/>
                <a:gd name="T44" fmla="*/ 60 w 82"/>
                <a:gd name="T45" fmla="*/ 4 h 103"/>
                <a:gd name="T46" fmla="*/ 43 w 82"/>
                <a:gd name="T47" fmla="*/ 4 h 103"/>
                <a:gd name="T48" fmla="*/ 34 w 82"/>
                <a:gd name="T49" fmla="*/ 13 h 103"/>
                <a:gd name="T50" fmla="*/ 34 w 82"/>
                <a:gd name="T51" fmla="*/ 26 h 103"/>
                <a:gd name="T52" fmla="*/ 38 w 82"/>
                <a:gd name="T53" fmla="*/ 34 h 103"/>
                <a:gd name="T54" fmla="*/ 60 w 82"/>
                <a:gd name="T55" fmla="*/ 56 h 103"/>
                <a:gd name="T56" fmla="*/ 69 w 82"/>
                <a:gd name="T57" fmla="*/ 69 h 103"/>
                <a:gd name="T58" fmla="*/ 69 w 82"/>
                <a:gd name="T59" fmla="*/ 82 h 103"/>
                <a:gd name="T60" fmla="*/ 60 w 82"/>
                <a:gd name="T61" fmla="*/ 95 h 103"/>
                <a:gd name="T62" fmla="*/ 43 w 82"/>
                <a:gd name="T63" fmla="*/ 103 h 103"/>
                <a:gd name="T64" fmla="*/ 30 w 82"/>
                <a:gd name="T65" fmla="*/ 103 h 103"/>
                <a:gd name="T66" fmla="*/ 21 w 82"/>
                <a:gd name="T67" fmla="*/ 103 h 103"/>
                <a:gd name="T68" fmla="*/ 13 w 82"/>
                <a:gd name="T69" fmla="*/ 99 h 103"/>
                <a:gd name="T70" fmla="*/ 4 w 82"/>
                <a:gd name="T71" fmla="*/ 99 h 103"/>
                <a:gd name="T72" fmla="*/ 0 w 82"/>
                <a:gd name="T73" fmla="*/ 103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
                <a:gd name="T112" fmla="*/ 0 h 103"/>
                <a:gd name="T113" fmla="*/ 82 w 82"/>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 h="103">
                  <a:moveTo>
                    <a:pt x="0" y="103"/>
                  </a:moveTo>
                  <a:lnTo>
                    <a:pt x="8" y="64"/>
                  </a:lnTo>
                  <a:lnTo>
                    <a:pt x="13" y="64"/>
                  </a:lnTo>
                  <a:lnTo>
                    <a:pt x="8" y="73"/>
                  </a:lnTo>
                  <a:lnTo>
                    <a:pt x="8" y="77"/>
                  </a:lnTo>
                  <a:lnTo>
                    <a:pt x="13" y="86"/>
                  </a:lnTo>
                  <a:lnTo>
                    <a:pt x="17" y="95"/>
                  </a:lnTo>
                  <a:lnTo>
                    <a:pt x="25" y="99"/>
                  </a:lnTo>
                  <a:lnTo>
                    <a:pt x="34" y="103"/>
                  </a:lnTo>
                  <a:lnTo>
                    <a:pt x="43" y="99"/>
                  </a:lnTo>
                  <a:lnTo>
                    <a:pt x="51" y="95"/>
                  </a:lnTo>
                  <a:lnTo>
                    <a:pt x="56" y="90"/>
                  </a:lnTo>
                  <a:lnTo>
                    <a:pt x="56" y="82"/>
                  </a:lnTo>
                  <a:lnTo>
                    <a:pt x="56" y="77"/>
                  </a:lnTo>
                  <a:lnTo>
                    <a:pt x="51" y="73"/>
                  </a:lnTo>
                  <a:lnTo>
                    <a:pt x="47" y="64"/>
                  </a:lnTo>
                  <a:lnTo>
                    <a:pt x="43" y="60"/>
                  </a:lnTo>
                  <a:lnTo>
                    <a:pt x="34" y="47"/>
                  </a:lnTo>
                  <a:lnTo>
                    <a:pt x="25" y="43"/>
                  </a:lnTo>
                  <a:lnTo>
                    <a:pt x="21" y="39"/>
                  </a:lnTo>
                  <a:lnTo>
                    <a:pt x="21" y="30"/>
                  </a:lnTo>
                  <a:lnTo>
                    <a:pt x="17" y="26"/>
                  </a:lnTo>
                  <a:lnTo>
                    <a:pt x="21" y="13"/>
                  </a:lnTo>
                  <a:lnTo>
                    <a:pt x="25" y="4"/>
                  </a:lnTo>
                  <a:lnTo>
                    <a:pt x="34" y="0"/>
                  </a:lnTo>
                  <a:lnTo>
                    <a:pt x="47" y="0"/>
                  </a:lnTo>
                  <a:lnTo>
                    <a:pt x="51" y="0"/>
                  </a:lnTo>
                  <a:lnTo>
                    <a:pt x="56" y="0"/>
                  </a:lnTo>
                  <a:lnTo>
                    <a:pt x="60" y="0"/>
                  </a:lnTo>
                  <a:lnTo>
                    <a:pt x="64" y="4"/>
                  </a:lnTo>
                  <a:lnTo>
                    <a:pt x="69" y="4"/>
                  </a:lnTo>
                  <a:lnTo>
                    <a:pt x="73" y="4"/>
                  </a:lnTo>
                  <a:lnTo>
                    <a:pt x="77" y="4"/>
                  </a:lnTo>
                  <a:lnTo>
                    <a:pt x="77" y="0"/>
                  </a:lnTo>
                  <a:lnTo>
                    <a:pt x="82" y="0"/>
                  </a:lnTo>
                  <a:lnTo>
                    <a:pt x="77" y="34"/>
                  </a:lnTo>
                  <a:lnTo>
                    <a:pt x="73" y="34"/>
                  </a:lnTo>
                  <a:lnTo>
                    <a:pt x="73" y="30"/>
                  </a:lnTo>
                  <a:lnTo>
                    <a:pt x="73" y="26"/>
                  </a:lnTo>
                  <a:lnTo>
                    <a:pt x="69" y="17"/>
                  </a:lnTo>
                  <a:lnTo>
                    <a:pt x="64" y="8"/>
                  </a:lnTo>
                  <a:lnTo>
                    <a:pt x="60" y="4"/>
                  </a:lnTo>
                  <a:lnTo>
                    <a:pt x="51" y="4"/>
                  </a:lnTo>
                  <a:lnTo>
                    <a:pt x="43" y="4"/>
                  </a:lnTo>
                  <a:lnTo>
                    <a:pt x="38" y="8"/>
                  </a:lnTo>
                  <a:lnTo>
                    <a:pt x="34" y="13"/>
                  </a:lnTo>
                  <a:lnTo>
                    <a:pt x="30" y="17"/>
                  </a:lnTo>
                  <a:lnTo>
                    <a:pt x="34" y="26"/>
                  </a:lnTo>
                  <a:lnTo>
                    <a:pt x="34" y="30"/>
                  </a:lnTo>
                  <a:lnTo>
                    <a:pt x="38" y="34"/>
                  </a:lnTo>
                  <a:lnTo>
                    <a:pt x="51" y="47"/>
                  </a:lnTo>
                  <a:lnTo>
                    <a:pt x="60" y="56"/>
                  </a:lnTo>
                  <a:lnTo>
                    <a:pt x="64" y="64"/>
                  </a:lnTo>
                  <a:lnTo>
                    <a:pt x="69" y="69"/>
                  </a:lnTo>
                  <a:lnTo>
                    <a:pt x="69" y="77"/>
                  </a:lnTo>
                  <a:lnTo>
                    <a:pt x="69" y="82"/>
                  </a:lnTo>
                  <a:lnTo>
                    <a:pt x="64" y="90"/>
                  </a:lnTo>
                  <a:lnTo>
                    <a:pt x="60" y="95"/>
                  </a:lnTo>
                  <a:lnTo>
                    <a:pt x="51" y="103"/>
                  </a:lnTo>
                  <a:lnTo>
                    <a:pt x="43" y="103"/>
                  </a:lnTo>
                  <a:lnTo>
                    <a:pt x="34" y="103"/>
                  </a:lnTo>
                  <a:lnTo>
                    <a:pt x="30" y="103"/>
                  </a:lnTo>
                  <a:lnTo>
                    <a:pt x="25" y="103"/>
                  </a:lnTo>
                  <a:lnTo>
                    <a:pt x="21" y="103"/>
                  </a:lnTo>
                  <a:lnTo>
                    <a:pt x="13" y="99"/>
                  </a:lnTo>
                  <a:lnTo>
                    <a:pt x="8" y="99"/>
                  </a:lnTo>
                  <a:lnTo>
                    <a:pt x="4" y="99"/>
                  </a:lnTo>
                  <a:lnTo>
                    <a:pt x="4" y="103"/>
                  </a:lnTo>
                  <a:lnTo>
                    <a:pt x="0" y="103"/>
                  </a:lnTo>
                  <a:close/>
                </a:path>
              </a:pathLst>
            </a:custGeom>
            <a:solidFill>
              <a:srgbClr val="000000"/>
            </a:solidFill>
            <a:ln w="0">
              <a:solidFill>
                <a:srgbClr val="000000"/>
              </a:solidFill>
              <a:round/>
              <a:headEnd/>
              <a:tailEnd/>
            </a:ln>
          </p:spPr>
          <p:txBody>
            <a:bodyPr/>
            <a:lstStyle/>
            <a:p>
              <a:endParaRPr lang="en-US"/>
            </a:p>
          </p:txBody>
        </p:sp>
        <p:sp>
          <p:nvSpPr>
            <p:cNvPr id="21534" name="Freeform 24"/>
            <p:cNvSpPr>
              <a:spLocks noEditPoints="1"/>
            </p:cNvSpPr>
            <p:nvPr/>
          </p:nvSpPr>
          <p:spPr bwMode="auto">
            <a:xfrm>
              <a:off x="2057" y="1522"/>
              <a:ext cx="60" cy="69"/>
            </a:xfrm>
            <a:custGeom>
              <a:avLst/>
              <a:gdLst>
                <a:gd name="T0" fmla="*/ 12 w 60"/>
                <a:gd name="T1" fmla="*/ 39 h 69"/>
                <a:gd name="T2" fmla="*/ 12 w 60"/>
                <a:gd name="T3" fmla="*/ 43 h 69"/>
                <a:gd name="T4" fmla="*/ 12 w 60"/>
                <a:gd name="T5" fmla="*/ 48 h 69"/>
                <a:gd name="T6" fmla="*/ 17 w 60"/>
                <a:gd name="T7" fmla="*/ 52 h 69"/>
                <a:gd name="T8" fmla="*/ 17 w 60"/>
                <a:gd name="T9" fmla="*/ 56 h 69"/>
                <a:gd name="T10" fmla="*/ 21 w 60"/>
                <a:gd name="T11" fmla="*/ 61 h 69"/>
                <a:gd name="T12" fmla="*/ 30 w 60"/>
                <a:gd name="T13" fmla="*/ 61 h 69"/>
                <a:gd name="T14" fmla="*/ 34 w 60"/>
                <a:gd name="T15" fmla="*/ 61 h 69"/>
                <a:gd name="T16" fmla="*/ 38 w 60"/>
                <a:gd name="T17" fmla="*/ 61 h 69"/>
                <a:gd name="T18" fmla="*/ 43 w 60"/>
                <a:gd name="T19" fmla="*/ 56 h 69"/>
                <a:gd name="T20" fmla="*/ 51 w 60"/>
                <a:gd name="T21" fmla="*/ 52 h 69"/>
                <a:gd name="T22" fmla="*/ 56 w 60"/>
                <a:gd name="T23" fmla="*/ 52 h 69"/>
                <a:gd name="T24" fmla="*/ 43 w 60"/>
                <a:gd name="T25" fmla="*/ 61 h 69"/>
                <a:gd name="T26" fmla="*/ 34 w 60"/>
                <a:gd name="T27" fmla="*/ 69 h 69"/>
                <a:gd name="T28" fmla="*/ 21 w 60"/>
                <a:gd name="T29" fmla="*/ 69 h 69"/>
                <a:gd name="T30" fmla="*/ 12 w 60"/>
                <a:gd name="T31" fmla="*/ 69 h 69"/>
                <a:gd name="T32" fmla="*/ 4 w 60"/>
                <a:gd name="T33" fmla="*/ 65 h 69"/>
                <a:gd name="T34" fmla="*/ 0 w 60"/>
                <a:gd name="T35" fmla="*/ 56 h 69"/>
                <a:gd name="T36" fmla="*/ 0 w 60"/>
                <a:gd name="T37" fmla="*/ 48 h 69"/>
                <a:gd name="T38" fmla="*/ 4 w 60"/>
                <a:gd name="T39" fmla="*/ 35 h 69"/>
                <a:gd name="T40" fmla="*/ 8 w 60"/>
                <a:gd name="T41" fmla="*/ 26 h 69"/>
                <a:gd name="T42" fmla="*/ 12 w 60"/>
                <a:gd name="T43" fmla="*/ 13 h 69"/>
                <a:gd name="T44" fmla="*/ 25 w 60"/>
                <a:gd name="T45" fmla="*/ 5 h 69"/>
                <a:gd name="T46" fmla="*/ 34 w 60"/>
                <a:gd name="T47" fmla="*/ 0 h 69"/>
                <a:gd name="T48" fmla="*/ 43 w 60"/>
                <a:gd name="T49" fmla="*/ 0 h 69"/>
                <a:gd name="T50" fmla="*/ 51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8 w 60"/>
                <a:gd name="T65" fmla="*/ 35 h 69"/>
                <a:gd name="T66" fmla="*/ 25 w 60"/>
                <a:gd name="T67" fmla="*/ 39 h 69"/>
                <a:gd name="T68" fmla="*/ 12 w 60"/>
                <a:gd name="T69" fmla="*/ 39 h 69"/>
                <a:gd name="T70" fmla="*/ 12 w 60"/>
                <a:gd name="T71" fmla="*/ 39 h 69"/>
                <a:gd name="T72" fmla="*/ 25 w 60"/>
                <a:gd name="T73" fmla="*/ 35 h 69"/>
                <a:gd name="T74" fmla="*/ 30 w 60"/>
                <a:gd name="T75" fmla="*/ 30 h 69"/>
                <a:gd name="T76" fmla="*/ 38 w 60"/>
                <a:gd name="T77" fmla="*/ 26 h 69"/>
                <a:gd name="T78" fmla="*/ 43 w 60"/>
                <a:gd name="T79" fmla="*/ 22 h 69"/>
                <a:gd name="T80" fmla="*/ 47 w 60"/>
                <a:gd name="T81" fmla="*/ 17 h 69"/>
                <a:gd name="T82" fmla="*/ 47 w 60"/>
                <a:gd name="T83" fmla="*/ 9 h 69"/>
                <a:gd name="T84" fmla="*/ 47 w 60"/>
                <a:gd name="T85" fmla="*/ 9 h 69"/>
                <a:gd name="T86" fmla="*/ 47 w 60"/>
                <a:gd name="T87" fmla="*/ 5 h 69"/>
                <a:gd name="T88" fmla="*/ 43 w 60"/>
                <a:gd name="T89" fmla="*/ 5 h 69"/>
                <a:gd name="T90" fmla="*/ 43 w 60"/>
                <a:gd name="T91" fmla="*/ 5 h 69"/>
                <a:gd name="T92" fmla="*/ 34 w 60"/>
                <a:gd name="T93" fmla="*/ 5 h 69"/>
                <a:gd name="T94" fmla="*/ 25 w 60"/>
                <a:gd name="T95" fmla="*/ 13 h 69"/>
                <a:gd name="T96" fmla="*/ 21 w 60"/>
                <a:gd name="T97" fmla="*/ 22 h 69"/>
                <a:gd name="T98" fmla="*/ 12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2" y="39"/>
                  </a:moveTo>
                  <a:lnTo>
                    <a:pt x="12" y="43"/>
                  </a:lnTo>
                  <a:lnTo>
                    <a:pt x="12" y="48"/>
                  </a:lnTo>
                  <a:lnTo>
                    <a:pt x="17" y="52"/>
                  </a:lnTo>
                  <a:lnTo>
                    <a:pt x="17" y="56"/>
                  </a:lnTo>
                  <a:lnTo>
                    <a:pt x="21" y="61"/>
                  </a:lnTo>
                  <a:lnTo>
                    <a:pt x="30" y="61"/>
                  </a:lnTo>
                  <a:lnTo>
                    <a:pt x="34" y="61"/>
                  </a:lnTo>
                  <a:lnTo>
                    <a:pt x="38" y="61"/>
                  </a:lnTo>
                  <a:lnTo>
                    <a:pt x="43" y="56"/>
                  </a:lnTo>
                  <a:lnTo>
                    <a:pt x="51" y="52"/>
                  </a:lnTo>
                  <a:lnTo>
                    <a:pt x="56" y="52"/>
                  </a:lnTo>
                  <a:lnTo>
                    <a:pt x="43" y="61"/>
                  </a:lnTo>
                  <a:lnTo>
                    <a:pt x="34" y="69"/>
                  </a:lnTo>
                  <a:lnTo>
                    <a:pt x="21" y="69"/>
                  </a:lnTo>
                  <a:lnTo>
                    <a:pt x="12" y="69"/>
                  </a:lnTo>
                  <a:lnTo>
                    <a:pt x="4" y="65"/>
                  </a:lnTo>
                  <a:lnTo>
                    <a:pt x="0" y="56"/>
                  </a:lnTo>
                  <a:lnTo>
                    <a:pt x="0" y="48"/>
                  </a:lnTo>
                  <a:lnTo>
                    <a:pt x="4" y="35"/>
                  </a:lnTo>
                  <a:lnTo>
                    <a:pt x="8" y="26"/>
                  </a:lnTo>
                  <a:lnTo>
                    <a:pt x="12" y="13"/>
                  </a:lnTo>
                  <a:lnTo>
                    <a:pt x="25" y="5"/>
                  </a:lnTo>
                  <a:lnTo>
                    <a:pt x="34" y="0"/>
                  </a:lnTo>
                  <a:lnTo>
                    <a:pt x="43" y="0"/>
                  </a:lnTo>
                  <a:lnTo>
                    <a:pt x="51" y="0"/>
                  </a:lnTo>
                  <a:lnTo>
                    <a:pt x="56" y="5"/>
                  </a:lnTo>
                  <a:lnTo>
                    <a:pt x="60" y="9"/>
                  </a:lnTo>
                  <a:lnTo>
                    <a:pt x="60" y="17"/>
                  </a:lnTo>
                  <a:lnTo>
                    <a:pt x="56" y="22"/>
                  </a:lnTo>
                  <a:lnTo>
                    <a:pt x="47" y="30"/>
                  </a:lnTo>
                  <a:lnTo>
                    <a:pt x="38" y="35"/>
                  </a:lnTo>
                  <a:lnTo>
                    <a:pt x="25" y="39"/>
                  </a:lnTo>
                  <a:lnTo>
                    <a:pt x="12" y="39"/>
                  </a:lnTo>
                  <a:close/>
                  <a:moveTo>
                    <a:pt x="12" y="39"/>
                  </a:moveTo>
                  <a:lnTo>
                    <a:pt x="25" y="35"/>
                  </a:lnTo>
                  <a:lnTo>
                    <a:pt x="30" y="30"/>
                  </a:lnTo>
                  <a:lnTo>
                    <a:pt x="38" y="26"/>
                  </a:lnTo>
                  <a:lnTo>
                    <a:pt x="43" y="22"/>
                  </a:lnTo>
                  <a:lnTo>
                    <a:pt x="47" y="17"/>
                  </a:lnTo>
                  <a:lnTo>
                    <a:pt x="47" y="9"/>
                  </a:lnTo>
                  <a:lnTo>
                    <a:pt x="47" y="5"/>
                  </a:lnTo>
                  <a:lnTo>
                    <a:pt x="43" y="5"/>
                  </a:lnTo>
                  <a:lnTo>
                    <a:pt x="34" y="5"/>
                  </a:lnTo>
                  <a:lnTo>
                    <a:pt x="25" y="13"/>
                  </a:lnTo>
                  <a:lnTo>
                    <a:pt x="21" y="22"/>
                  </a:lnTo>
                  <a:lnTo>
                    <a:pt x="12" y="39"/>
                  </a:lnTo>
                  <a:close/>
                </a:path>
              </a:pathLst>
            </a:custGeom>
            <a:solidFill>
              <a:srgbClr val="000000"/>
            </a:solidFill>
            <a:ln w="0">
              <a:solidFill>
                <a:srgbClr val="000000"/>
              </a:solidFill>
              <a:round/>
              <a:headEnd/>
              <a:tailEnd/>
            </a:ln>
          </p:spPr>
          <p:txBody>
            <a:bodyPr/>
            <a:lstStyle/>
            <a:p>
              <a:endParaRPr lang="en-US"/>
            </a:p>
          </p:txBody>
        </p:sp>
        <p:sp>
          <p:nvSpPr>
            <p:cNvPr id="21535" name="Freeform 25"/>
            <p:cNvSpPr>
              <a:spLocks/>
            </p:cNvSpPr>
            <p:nvPr/>
          </p:nvSpPr>
          <p:spPr bwMode="auto">
            <a:xfrm>
              <a:off x="2126" y="1522"/>
              <a:ext cx="56" cy="69"/>
            </a:xfrm>
            <a:custGeom>
              <a:avLst/>
              <a:gdLst>
                <a:gd name="T0" fmla="*/ 4 w 56"/>
                <a:gd name="T1" fmla="*/ 5 h 69"/>
                <a:gd name="T2" fmla="*/ 30 w 56"/>
                <a:gd name="T3" fmla="*/ 0 h 69"/>
                <a:gd name="T4" fmla="*/ 21 w 56"/>
                <a:gd name="T5" fmla="*/ 39 h 69"/>
                <a:gd name="T6" fmla="*/ 30 w 56"/>
                <a:gd name="T7" fmla="*/ 17 h 69"/>
                <a:gd name="T8" fmla="*/ 43 w 56"/>
                <a:gd name="T9" fmla="*/ 5 h 69"/>
                <a:gd name="T10" fmla="*/ 47 w 56"/>
                <a:gd name="T11" fmla="*/ 0 h 69"/>
                <a:gd name="T12" fmla="*/ 51 w 56"/>
                <a:gd name="T13" fmla="*/ 0 h 69"/>
                <a:gd name="T14" fmla="*/ 56 w 56"/>
                <a:gd name="T15" fmla="*/ 0 h 69"/>
                <a:gd name="T16" fmla="*/ 56 w 56"/>
                <a:gd name="T17" fmla="*/ 0 h 69"/>
                <a:gd name="T18" fmla="*/ 56 w 56"/>
                <a:gd name="T19" fmla="*/ 5 h 69"/>
                <a:gd name="T20" fmla="*/ 56 w 56"/>
                <a:gd name="T21" fmla="*/ 5 h 69"/>
                <a:gd name="T22" fmla="*/ 56 w 56"/>
                <a:gd name="T23" fmla="*/ 13 h 69"/>
                <a:gd name="T24" fmla="*/ 56 w 56"/>
                <a:gd name="T25" fmla="*/ 17 h 69"/>
                <a:gd name="T26" fmla="*/ 51 w 56"/>
                <a:gd name="T27" fmla="*/ 22 h 69"/>
                <a:gd name="T28" fmla="*/ 51 w 56"/>
                <a:gd name="T29" fmla="*/ 22 h 69"/>
                <a:gd name="T30" fmla="*/ 47 w 56"/>
                <a:gd name="T31" fmla="*/ 22 h 69"/>
                <a:gd name="T32" fmla="*/ 47 w 56"/>
                <a:gd name="T33" fmla="*/ 17 h 69"/>
                <a:gd name="T34" fmla="*/ 47 w 56"/>
                <a:gd name="T35" fmla="*/ 17 h 69"/>
                <a:gd name="T36" fmla="*/ 47 w 56"/>
                <a:gd name="T37" fmla="*/ 17 h 69"/>
                <a:gd name="T38" fmla="*/ 47 w 56"/>
                <a:gd name="T39" fmla="*/ 13 h 69"/>
                <a:gd name="T40" fmla="*/ 43 w 56"/>
                <a:gd name="T41" fmla="*/ 13 h 69"/>
                <a:gd name="T42" fmla="*/ 43 w 56"/>
                <a:gd name="T43" fmla="*/ 13 h 69"/>
                <a:gd name="T44" fmla="*/ 43 w 56"/>
                <a:gd name="T45" fmla="*/ 13 h 69"/>
                <a:gd name="T46" fmla="*/ 43 w 56"/>
                <a:gd name="T47" fmla="*/ 13 h 69"/>
                <a:gd name="T48" fmla="*/ 43 w 56"/>
                <a:gd name="T49" fmla="*/ 13 h 69"/>
                <a:gd name="T50" fmla="*/ 38 w 56"/>
                <a:gd name="T51" fmla="*/ 17 h 69"/>
                <a:gd name="T52" fmla="*/ 34 w 56"/>
                <a:gd name="T53" fmla="*/ 17 h 69"/>
                <a:gd name="T54" fmla="*/ 30 w 56"/>
                <a:gd name="T55" fmla="*/ 26 h 69"/>
                <a:gd name="T56" fmla="*/ 21 w 56"/>
                <a:gd name="T57" fmla="*/ 39 h 69"/>
                <a:gd name="T58" fmla="*/ 21 w 56"/>
                <a:gd name="T59" fmla="*/ 43 h 69"/>
                <a:gd name="T60" fmla="*/ 17 w 56"/>
                <a:gd name="T61" fmla="*/ 48 h 69"/>
                <a:gd name="T62" fmla="*/ 12 w 56"/>
                <a:gd name="T63" fmla="*/ 56 h 69"/>
                <a:gd name="T64" fmla="*/ 12 w 56"/>
                <a:gd name="T65" fmla="*/ 61 h 69"/>
                <a:gd name="T66" fmla="*/ 12 w 56"/>
                <a:gd name="T67" fmla="*/ 69 h 69"/>
                <a:gd name="T68" fmla="*/ 0 w 56"/>
                <a:gd name="T69" fmla="*/ 69 h 69"/>
                <a:gd name="T70" fmla="*/ 12 w 56"/>
                <a:gd name="T71" fmla="*/ 22 h 69"/>
                <a:gd name="T72" fmla="*/ 12 w 56"/>
                <a:gd name="T73" fmla="*/ 13 h 69"/>
                <a:gd name="T74" fmla="*/ 17 w 56"/>
                <a:gd name="T75" fmla="*/ 9 h 69"/>
                <a:gd name="T76" fmla="*/ 17 w 56"/>
                <a:gd name="T77" fmla="*/ 9 h 69"/>
                <a:gd name="T78" fmla="*/ 12 w 56"/>
                <a:gd name="T79" fmla="*/ 9 h 69"/>
                <a:gd name="T80" fmla="*/ 12 w 56"/>
                <a:gd name="T81" fmla="*/ 5 h 69"/>
                <a:gd name="T82" fmla="*/ 8 w 56"/>
                <a:gd name="T83" fmla="*/ 5 h 69"/>
                <a:gd name="T84" fmla="*/ 8 w 56"/>
                <a:gd name="T85" fmla="*/ 5 h 69"/>
                <a:gd name="T86" fmla="*/ 4 w 56"/>
                <a:gd name="T87" fmla="*/ 5 h 69"/>
                <a:gd name="T88" fmla="*/ 4 w 56"/>
                <a:gd name="T89" fmla="*/ 5 h 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
                <a:gd name="T136" fmla="*/ 0 h 69"/>
                <a:gd name="T137" fmla="*/ 56 w 56"/>
                <a:gd name="T138" fmla="*/ 69 h 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 h="69">
                  <a:moveTo>
                    <a:pt x="4" y="5"/>
                  </a:moveTo>
                  <a:lnTo>
                    <a:pt x="30" y="0"/>
                  </a:lnTo>
                  <a:lnTo>
                    <a:pt x="21" y="39"/>
                  </a:lnTo>
                  <a:lnTo>
                    <a:pt x="30" y="17"/>
                  </a:lnTo>
                  <a:lnTo>
                    <a:pt x="43" y="5"/>
                  </a:lnTo>
                  <a:lnTo>
                    <a:pt x="47" y="0"/>
                  </a:lnTo>
                  <a:lnTo>
                    <a:pt x="51" y="0"/>
                  </a:lnTo>
                  <a:lnTo>
                    <a:pt x="56" y="0"/>
                  </a:lnTo>
                  <a:lnTo>
                    <a:pt x="56" y="5"/>
                  </a:lnTo>
                  <a:lnTo>
                    <a:pt x="56" y="13"/>
                  </a:lnTo>
                  <a:lnTo>
                    <a:pt x="56" y="17"/>
                  </a:lnTo>
                  <a:lnTo>
                    <a:pt x="51" y="22"/>
                  </a:lnTo>
                  <a:lnTo>
                    <a:pt x="47" y="22"/>
                  </a:lnTo>
                  <a:lnTo>
                    <a:pt x="47" y="17"/>
                  </a:lnTo>
                  <a:lnTo>
                    <a:pt x="47" y="13"/>
                  </a:lnTo>
                  <a:lnTo>
                    <a:pt x="43" y="13"/>
                  </a:lnTo>
                  <a:lnTo>
                    <a:pt x="38" y="17"/>
                  </a:lnTo>
                  <a:lnTo>
                    <a:pt x="34" y="17"/>
                  </a:lnTo>
                  <a:lnTo>
                    <a:pt x="30" y="26"/>
                  </a:lnTo>
                  <a:lnTo>
                    <a:pt x="21" y="39"/>
                  </a:lnTo>
                  <a:lnTo>
                    <a:pt x="21" y="43"/>
                  </a:lnTo>
                  <a:lnTo>
                    <a:pt x="17" y="48"/>
                  </a:lnTo>
                  <a:lnTo>
                    <a:pt x="12" y="56"/>
                  </a:lnTo>
                  <a:lnTo>
                    <a:pt x="12" y="61"/>
                  </a:lnTo>
                  <a:lnTo>
                    <a:pt x="12" y="69"/>
                  </a:lnTo>
                  <a:lnTo>
                    <a:pt x="0" y="69"/>
                  </a:lnTo>
                  <a:lnTo>
                    <a:pt x="12" y="22"/>
                  </a:lnTo>
                  <a:lnTo>
                    <a:pt x="12" y="13"/>
                  </a:lnTo>
                  <a:lnTo>
                    <a:pt x="17" y="9"/>
                  </a:lnTo>
                  <a:lnTo>
                    <a:pt x="12" y="9"/>
                  </a:lnTo>
                  <a:lnTo>
                    <a:pt x="12" y="5"/>
                  </a:lnTo>
                  <a:lnTo>
                    <a:pt x="8" y="5"/>
                  </a:lnTo>
                  <a:lnTo>
                    <a:pt x="4" y="5"/>
                  </a:lnTo>
                  <a:close/>
                </a:path>
              </a:pathLst>
            </a:custGeom>
            <a:solidFill>
              <a:srgbClr val="000000"/>
            </a:solidFill>
            <a:ln w="0">
              <a:solidFill>
                <a:srgbClr val="000000"/>
              </a:solidFill>
              <a:round/>
              <a:headEnd/>
              <a:tailEnd/>
            </a:ln>
          </p:spPr>
          <p:txBody>
            <a:bodyPr/>
            <a:lstStyle/>
            <a:p>
              <a:endParaRPr lang="en-US"/>
            </a:p>
          </p:txBody>
        </p:sp>
        <p:sp>
          <p:nvSpPr>
            <p:cNvPr id="21536" name="Freeform 26"/>
            <p:cNvSpPr>
              <a:spLocks/>
            </p:cNvSpPr>
            <p:nvPr/>
          </p:nvSpPr>
          <p:spPr bwMode="auto">
            <a:xfrm>
              <a:off x="2190" y="1522"/>
              <a:ext cx="65" cy="69"/>
            </a:xfrm>
            <a:custGeom>
              <a:avLst/>
              <a:gdLst>
                <a:gd name="T0" fmla="*/ 0 w 65"/>
                <a:gd name="T1" fmla="*/ 5 h 69"/>
                <a:gd name="T2" fmla="*/ 22 w 65"/>
                <a:gd name="T3" fmla="*/ 0 h 69"/>
                <a:gd name="T4" fmla="*/ 26 w 65"/>
                <a:gd name="T5" fmla="*/ 5 h 69"/>
                <a:gd name="T6" fmla="*/ 26 w 65"/>
                <a:gd name="T7" fmla="*/ 13 h 69"/>
                <a:gd name="T8" fmla="*/ 26 w 65"/>
                <a:gd name="T9" fmla="*/ 22 h 69"/>
                <a:gd name="T10" fmla="*/ 30 w 65"/>
                <a:gd name="T11" fmla="*/ 30 h 69"/>
                <a:gd name="T12" fmla="*/ 30 w 65"/>
                <a:gd name="T13" fmla="*/ 43 h 69"/>
                <a:gd name="T14" fmla="*/ 30 w 65"/>
                <a:gd name="T15" fmla="*/ 56 h 69"/>
                <a:gd name="T16" fmla="*/ 39 w 65"/>
                <a:gd name="T17" fmla="*/ 48 h 69"/>
                <a:gd name="T18" fmla="*/ 43 w 65"/>
                <a:gd name="T19" fmla="*/ 43 h 69"/>
                <a:gd name="T20" fmla="*/ 48 w 65"/>
                <a:gd name="T21" fmla="*/ 35 h 69"/>
                <a:gd name="T22" fmla="*/ 52 w 65"/>
                <a:gd name="T23" fmla="*/ 30 h 69"/>
                <a:gd name="T24" fmla="*/ 52 w 65"/>
                <a:gd name="T25" fmla="*/ 26 h 69"/>
                <a:gd name="T26" fmla="*/ 56 w 65"/>
                <a:gd name="T27" fmla="*/ 26 h 69"/>
                <a:gd name="T28" fmla="*/ 56 w 65"/>
                <a:gd name="T29" fmla="*/ 22 h 69"/>
                <a:gd name="T30" fmla="*/ 56 w 65"/>
                <a:gd name="T31" fmla="*/ 17 h 69"/>
                <a:gd name="T32" fmla="*/ 56 w 65"/>
                <a:gd name="T33" fmla="*/ 17 h 69"/>
                <a:gd name="T34" fmla="*/ 56 w 65"/>
                <a:gd name="T35" fmla="*/ 13 h 69"/>
                <a:gd name="T36" fmla="*/ 52 w 65"/>
                <a:gd name="T37" fmla="*/ 13 h 69"/>
                <a:gd name="T38" fmla="*/ 48 w 65"/>
                <a:gd name="T39" fmla="*/ 9 h 69"/>
                <a:gd name="T40" fmla="*/ 48 w 65"/>
                <a:gd name="T41" fmla="*/ 5 h 69"/>
                <a:gd name="T42" fmla="*/ 48 w 65"/>
                <a:gd name="T43" fmla="*/ 5 h 69"/>
                <a:gd name="T44" fmla="*/ 48 w 65"/>
                <a:gd name="T45" fmla="*/ 0 h 69"/>
                <a:gd name="T46" fmla="*/ 52 w 65"/>
                <a:gd name="T47" fmla="*/ 0 h 69"/>
                <a:gd name="T48" fmla="*/ 56 w 65"/>
                <a:gd name="T49" fmla="*/ 0 h 69"/>
                <a:gd name="T50" fmla="*/ 61 w 65"/>
                <a:gd name="T51" fmla="*/ 0 h 69"/>
                <a:gd name="T52" fmla="*/ 61 w 65"/>
                <a:gd name="T53" fmla="*/ 5 h 69"/>
                <a:gd name="T54" fmla="*/ 65 w 65"/>
                <a:gd name="T55" fmla="*/ 5 h 69"/>
                <a:gd name="T56" fmla="*/ 65 w 65"/>
                <a:gd name="T57" fmla="*/ 9 h 69"/>
                <a:gd name="T58" fmla="*/ 65 w 65"/>
                <a:gd name="T59" fmla="*/ 13 h 69"/>
                <a:gd name="T60" fmla="*/ 65 w 65"/>
                <a:gd name="T61" fmla="*/ 17 h 69"/>
                <a:gd name="T62" fmla="*/ 61 w 65"/>
                <a:gd name="T63" fmla="*/ 22 h 69"/>
                <a:gd name="T64" fmla="*/ 56 w 65"/>
                <a:gd name="T65" fmla="*/ 30 h 69"/>
                <a:gd name="T66" fmla="*/ 52 w 65"/>
                <a:gd name="T67" fmla="*/ 39 h 69"/>
                <a:gd name="T68" fmla="*/ 39 w 65"/>
                <a:gd name="T69" fmla="*/ 52 h 69"/>
                <a:gd name="T70" fmla="*/ 39 w 65"/>
                <a:gd name="T71" fmla="*/ 56 h 69"/>
                <a:gd name="T72" fmla="*/ 30 w 65"/>
                <a:gd name="T73" fmla="*/ 61 h 69"/>
                <a:gd name="T74" fmla="*/ 22 w 65"/>
                <a:gd name="T75" fmla="*/ 69 h 69"/>
                <a:gd name="T76" fmla="*/ 22 w 65"/>
                <a:gd name="T77" fmla="*/ 69 h 69"/>
                <a:gd name="T78" fmla="*/ 17 w 65"/>
                <a:gd name="T79" fmla="*/ 48 h 69"/>
                <a:gd name="T80" fmla="*/ 17 w 65"/>
                <a:gd name="T81" fmla="*/ 30 h 69"/>
                <a:gd name="T82" fmla="*/ 13 w 65"/>
                <a:gd name="T83" fmla="*/ 22 h 69"/>
                <a:gd name="T84" fmla="*/ 13 w 65"/>
                <a:gd name="T85" fmla="*/ 13 h 69"/>
                <a:gd name="T86" fmla="*/ 9 w 65"/>
                <a:gd name="T87" fmla="*/ 9 h 69"/>
                <a:gd name="T88" fmla="*/ 4 w 65"/>
                <a:gd name="T89" fmla="*/ 9 h 69"/>
                <a:gd name="T90" fmla="*/ 4 w 65"/>
                <a:gd name="T91" fmla="*/ 9 h 69"/>
                <a:gd name="T92" fmla="*/ 0 w 65"/>
                <a:gd name="T93" fmla="*/ 9 h 69"/>
                <a:gd name="T94" fmla="*/ 0 w 65"/>
                <a:gd name="T95" fmla="*/ 5 h 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5"/>
                <a:gd name="T145" fmla="*/ 0 h 69"/>
                <a:gd name="T146" fmla="*/ 65 w 65"/>
                <a:gd name="T147" fmla="*/ 69 h 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5" h="69">
                  <a:moveTo>
                    <a:pt x="0" y="5"/>
                  </a:moveTo>
                  <a:lnTo>
                    <a:pt x="22" y="0"/>
                  </a:lnTo>
                  <a:lnTo>
                    <a:pt x="26" y="5"/>
                  </a:lnTo>
                  <a:lnTo>
                    <a:pt x="26" y="13"/>
                  </a:lnTo>
                  <a:lnTo>
                    <a:pt x="26" y="22"/>
                  </a:lnTo>
                  <a:lnTo>
                    <a:pt x="30" y="30"/>
                  </a:lnTo>
                  <a:lnTo>
                    <a:pt x="30" y="43"/>
                  </a:lnTo>
                  <a:lnTo>
                    <a:pt x="30" y="56"/>
                  </a:lnTo>
                  <a:lnTo>
                    <a:pt x="39" y="48"/>
                  </a:lnTo>
                  <a:lnTo>
                    <a:pt x="43" y="43"/>
                  </a:lnTo>
                  <a:lnTo>
                    <a:pt x="48" y="35"/>
                  </a:lnTo>
                  <a:lnTo>
                    <a:pt x="52" y="30"/>
                  </a:lnTo>
                  <a:lnTo>
                    <a:pt x="52" y="26"/>
                  </a:lnTo>
                  <a:lnTo>
                    <a:pt x="56" y="26"/>
                  </a:lnTo>
                  <a:lnTo>
                    <a:pt x="56" y="22"/>
                  </a:lnTo>
                  <a:lnTo>
                    <a:pt x="56" y="17"/>
                  </a:lnTo>
                  <a:lnTo>
                    <a:pt x="56" y="13"/>
                  </a:lnTo>
                  <a:lnTo>
                    <a:pt x="52" y="13"/>
                  </a:lnTo>
                  <a:lnTo>
                    <a:pt x="48" y="9"/>
                  </a:lnTo>
                  <a:lnTo>
                    <a:pt x="48" y="5"/>
                  </a:lnTo>
                  <a:lnTo>
                    <a:pt x="48" y="0"/>
                  </a:lnTo>
                  <a:lnTo>
                    <a:pt x="52" y="0"/>
                  </a:lnTo>
                  <a:lnTo>
                    <a:pt x="56" y="0"/>
                  </a:lnTo>
                  <a:lnTo>
                    <a:pt x="61" y="0"/>
                  </a:lnTo>
                  <a:lnTo>
                    <a:pt x="61" y="5"/>
                  </a:lnTo>
                  <a:lnTo>
                    <a:pt x="65" y="5"/>
                  </a:lnTo>
                  <a:lnTo>
                    <a:pt x="65" y="9"/>
                  </a:lnTo>
                  <a:lnTo>
                    <a:pt x="65" y="13"/>
                  </a:lnTo>
                  <a:lnTo>
                    <a:pt x="65" y="17"/>
                  </a:lnTo>
                  <a:lnTo>
                    <a:pt x="61" y="22"/>
                  </a:lnTo>
                  <a:lnTo>
                    <a:pt x="56" y="30"/>
                  </a:lnTo>
                  <a:lnTo>
                    <a:pt x="52" y="39"/>
                  </a:lnTo>
                  <a:lnTo>
                    <a:pt x="39" y="52"/>
                  </a:lnTo>
                  <a:lnTo>
                    <a:pt x="39" y="56"/>
                  </a:lnTo>
                  <a:lnTo>
                    <a:pt x="30" y="61"/>
                  </a:lnTo>
                  <a:lnTo>
                    <a:pt x="22" y="69"/>
                  </a:lnTo>
                  <a:lnTo>
                    <a:pt x="17" y="48"/>
                  </a:lnTo>
                  <a:lnTo>
                    <a:pt x="17" y="30"/>
                  </a:lnTo>
                  <a:lnTo>
                    <a:pt x="13" y="22"/>
                  </a:lnTo>
                  <a:lnTo>
                    <a:pt x="13" y="13"/>
                  </a:lnTo>
                  <a:lnTo>
                    <a:pt x="9" y="9"/>
                  </a:lnTo>
                  <a:lnTo>
                    <a:pt x="4" y="9"/>
                  </a:lnTo>
                  <a:lnTo>
                    <a:pt x="0" y="9"/>
                  </a:lnTo>
                  <a:lnTo>
                    <a:pt x="0" y="5"/>
                  </a:lnTo>
                  <a:close/>
                </a:path>
              </a:pathLst>
            </a:custGeom>
            <a:solidFill>
              <a:srgbClr val="000000"/>
            </a:solidFill>
            <a:ln w="0">
              <a:solidFill>
                <a:srgbClr val="000000"/>
              </a:solidFill>
              <a:round/>
              <a:headEnd/>
              <a:tailEnd/>
            </a:ln>
          </p:spPr>
          <p:txBody>
            <a:bodyPr/>
            <a:lstStyle/>
            <a:p>
              <a:endParaRPr lang="en-US"/>
            </a:p>
          </p:txBody>
        </p:sp>
        <p:sp>
          <p:nvSpPr>
            <p:cNvPr id="21537" name="Freeform 27"/>
            <p:cNvSpPr>
              <a:spLocks noEditPoints="1"/>
            </p:cNvSpPr>
            <p:nvPr/>
          </p:nvSpPr>
          <p:spPr bwMode="auto">
            <a:xfrm>
              <a:off x="2263" y="1492"/>
              <a:ext cx="39" cy="99"/>
            </a:xfrm>
            <a:custGeom>
              <a:avLst/>
              <a:gdLst>
                <a:gd name="T0" fmla="*/ 31 w 39"/>
                <a:gd name="T1" fmla="*/ 0 h 99"/>
                <a:gd name="T2" fmla="*/ 35 w 39"/>
                <a:gd name="T3" fmla="*/ 0 h 99"/>
                <a:gd name="T4" fmla="*/ 35 w 39"/>
                <a:gd name="T5" fmla="*/ 4 h 99"/>
                <a:gd name="T6" fmla="*/ 35 w 39"/>
                <a:gd name="T7" fmla="*/ 4 h 99"/>
                <a:gd name="T8" fmla="*/ 39 w 39"/>
                <a:gd name="T9" fmla="*/ 9 h 99"/>
                <a:gd name="T10" fmla="*/ 35 w 39"/>
                <a:gd name="T11" fmla="*/ 9 h 99"/>
                <a:gd name="T12" fmla="*/ 35 w 39"/>
                <a:gd name="T13" fmla="*/ 13 h 99"/>
                <a:gd name="T14" fmla="*/ 35 w 39"/>
                <a:gd name="T15" fmla="*/ 13 h 99"/>
                <a:gd name="T16" fmla="*/ 31 w 39"/>
                <a:gd name="T17" fmla="*/ 17 h 99"/>
                <a:gd name="T18" fmla="*/ 26 w 39"/>
                <a:gd name="T19" fmla="*/ 13 h 99"/>
                <a:gd name="T20" fmla="*/ 26 w 39"/>
                <a:gd name="T21" fmla="*/ 13 h 99"/>
                <a:gd name="T22" fmla="*/ 22 w 39"/>
                <a:gd name="T23" fmla="*/ 9 h 99"/>
                <a:gd name="T24" fmla="*/ 22 w 39"/>
                <a:gd name="T25" fmla="*/ 9 h 99"/>
                <a:gd name="T26" fmla="*/ 22 w 39"/>
                <a:gd name="T27" fmla="*/ 4 h 99"/>
                <a:gd name="T28" fmla="*/ 26 w 39"/>
                <a:gd name="T29" fmla="*/ 4 h 99"/>
                <a:gd name="T30" fmla="*/ 26 w 39"/>
                <a:gd name="T31" fmla="*/ 0 h 99"/>
                <a:gd name="T32" fmla="*/ 31 w 39"/>
                <a:gd name="T33" fmla="*/ 0 h 99"/>
                <a:gd name="T34" fmla="*/ 31 w 39"/>
                <a:gd name="T35" fmla="*/ 30 h 99"/>
                <a:gd name="T36" fmla="*/ 18 w 39"/>
                <a:gd name="T37" fmla="*/ 82 h 99"/>
                <a:gd name="T38" fmla="*/ 13 w 39"/>
                <a:gd name="T39" fmla="*/ 91 h 99"/>
                <a:gd name="T40" fmla="*/ 13 w 39"/>
                <a:gd name="T41" fmla="*/ 91 h 99"/>
                <a:gd name="T42" fmla="*/ 13 w 39"/>
                <a:gd name="T43" fmla="*/ 91 h 99"/>
                <a:gd name="T44" fmla="*/ 13 w 39"/>
                <a:gd name="T45" fmla="*/ 91 h 99"/>
                <a:gd name="T46" fmla="*/ 13 w 39"/>
                <a:gd name="T47" fmla="*/ 95 h 99"/>
                <a:gd name="T48" fmla="*/ 18 w 39"/>
                <a:gd name="T49" fmla="*/ 95 h 99"/>
                <a:gd name="T50" fmla="*/ 18 w 39"/>
                <a:gd name="T51" fmla="*/ 95 h 99"/>
                <a:gd name="T52" fmla="*/ 18 w 39"/>
                <a:gd name="T53" fmla="*/ 91 h 99"/>
                <a:gd name="T54" fmla="*/ 22 w 39"/>
                <a:gd name="T55" fmla="*/ 86 h 99"/>
                <a:gd name="T56" fmla="*/ 26 w 39"/>
                <a:gd name="T57" fmla="*/ 82 h 99"/>
                <a:gd name="T58" fmla="*/ 26 w 39"/>
                <a:gd name="T59" fmla="*/ 86 h 99"/>
                <a:gd name="T60" fmla="*/ 22 w 39"/>
                <a:gd name="T61" fmla="*/ 91 h 99"/>
                <a:gd name="T62" fmla="*/ 18 w 39"/>
                <a:gd name="T63" fmla="*/ 99 h 99"/>
                <a:gd name="T64" fmla="*/ 13 w 39"/>
                <a:gd name="T65" fmla="*/ 99 h 99"/>
                <a:gd name="T66" fmla="*/ 9 w 39"/>
                <a:gd name="T67" fmla="*/ 99 h 99"/>
                <a:gd name="T68" fmla="*/ 5 w 39"/>
                <a:gd name="T69" fmla="*/ 99 h 99"/>
                <a:gd name="T70" fmla="*/ 5 w 39"/>
                <a:gd name="T71" fmla="*/ 99 h 99"/>
                <a:gd name="T72" fmla="*/ 0 w 39"/>
                <a:gd name="T73" fmla="*/ 99 h 99"/>
                <a:gd name="T74" fmla="*/ 0 w 39"/>
                <a:gd name="T75" fmla="*/ 95 h 99"/>
                <a:gd name="T76" fmla="*/ 0 w 39"/>
                <a:gd name="T77" fmla="*/ 91 h 99"/>
                <a:gd name="T78" fmla="*/ 5 w 39"/>
                <a:gd name="T79" fmla="*/ 86 h 99"/>
                <a:gd name="T80" fmla="*/ 13 w 39"/>
                <a:gd name="T81" fmla="*/ 47 h 99"/>
                <a:gd name="T82" fmla="*/ 18 w 39"/>
                <a:gd name="T83" fmla="*/ 43 h 99"/>
                <a:gd name="T84" fmla="*/ 18 w 39"/>
                <a:gd name="T85" fmla="*/ 39 h 99"/>
                <a:gd name="T86" fmla="*/ 18 w 39"/>
                <a:gd name="T87" fmla="*/ 39 h 99"/>
                <a:gd name="T88" fmla="*/ 18 w 39"/>
                <a:gd name="T89" fmla="*/ 35 h 99"/>
                <a:gd name="T90" fmla="*/ 13 w 39"/>
                <a:gd name="T91" fmla="*/ 35 h 99"/>
                <a:gd name="T92" fmla="*/ 13 w 39"/>
                <a:gd name="T93" fmla="*/ 35 h 99"/>
                <a:gd name="T94" fmla="*/ 9 w 39"/>
                <a:gd name="T95" fmla="*/ 35 h 99"/>
                <a:gd name="T96" fmla="*/ 5 w 39"/>
                <a:gd name="T97" fmla="*/ 35 h 99"/>
                <a:gd name="T98" fmla="*/ 5 w 39"/>
                <a:gd name="T99" fmla="*/ 35 h 99"/>
                <a:gd name="T100" fmla="*/ 31 w 39"/>
                <a:gd name="T101" fmla="*/ 30 h 9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9"/>
                <a:gd name="T154" fmla="*/ 0 h 99"/>
                <a:gd name="T155" fmla="*/ 39 w 39"/>
                <a:gd name="T156" fmla="*/ 99 h 9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9" h="99">
                  <a:moveTo>
                    <a:pt x="31" y="0"/>
                  </a:moveTo>
                  <a:lnTo>
                    <a:pt x="35" y="0"/>
                  </a:lnTo>
                  <a:lnTo>
                    <a:pt x="35" y="4"/>
                  </a:lnTo>
                  <a:lnTo>
                    <a:pt x="39" y="9"/>
                  </a:lnTo>
                  <a:lnTo>
                    <a:pt x="35" y="9"/>
                  </a:lnTo>
                  <a:lnTo>
                    <a:pt x="35" y="13"/>
                  </a:lnTo>
                  <a:lnTo>
                    <a:pt x="31" y="17"/>
                  </a:lnTo>
                  <a:lnTo>
                    <a:pt x="26" y="13"/>
                  </a:lnTo>
                  <a:lnTo>
                    <a:pt x="22" y="9"/>
                  </a:lnTo>
                  <a:lnTo>
                    <a:pt x="22" y="4"/>
                  </a:lnTo>
                  <a:lnTo>
                    <a:pt x="26" y="4"/>
                  </a:lnTo>
                  <a:lnTo>
                    <a:pt x="26" y="0"/>
                  </a:lnTo>
                  <a:lnTo>
                    <a:pt x="31" y="0"/>
                  </a:lnTo>
                  <a:close/>
                  <a:moveTo>
                    <a:pt x="31" y="30"/>
                  </a:moveTo>
                  <a:lnTo>
                    <a:pt x="18" y="82"/>
                  </a:lnTo>
                  <a:lnTo>
                    <a:pt x="13" y="91"/>
                  </a:lnTo>
                  <a:lnTo>
                    <a:pt x="13" y="95"/>
                  </a:lnTo>
                  <a:lnTo>
                    <a:pt x="18" y="95"/>
                  </a:lnTo>
                  <a:lnTo>
                    <a:pt x="18" y="91"/>
                  </a:lnTo>
                  <a:lnTo>
                    <a:pt x="22" y="86"/>
                  </a:lnTo>
                  <a:lnTo>
                    <a:pt x="26" y="82"/>
                  </a:lnTo>
                  <a:lnTo>
                    <a:pt x="26" y="86"/>
                  </a:lnTo>
                  <a:lnTo>
                    <a:pt x="22" y="91"/>
                  </a:lnTo>
                  <a:lnTo>
                    <a:pt x="18" y="99"/>
                  </a:lnTo>
                  <a:lnTo>
                    <a:pt x="13" y="99"/>
                  </a:lnTo>
                  <a:lnTo>
                    <a:pt x="9" y="99"/>
                  </a:lnTo>
                  <a:lnTo>
                    <a:pt x="5" y="99"/>
                  </a:lnTo>
                  <a:lnTo>
                    <a:pt x="0" y="99"/>
                  </a:lnTo>
                  <a:lnTo>
                    <a:pt x="0" y="95"/>
                  </a:lnTo>
                  <a:lnTo>
                    <a:pt x="0" y="91"/>
                  </a:lnTo>
                  <a:lnTo>
                    <a:pt x="5" y="86"/>
                  </a:lnTo>
                  <a:lnTo>
                    <a:pt x="13" y="47"/>
                  </a:lnTo>
                  <a:lnTo>
                    <a:pt x="18" y="43"/>
                  </a:lnTo>
                  <a:lnTo>
                    <a:pt x="18" y="39"/>
                  </a:lnTo>
                  <a:lnTo>
                    <a:pt x="18" y="35"/>
                  </a:lnTo>
                  <a:lnTo>
                    <a:pt x="13" y="35"/>
                  </a:lnTo>
                  <a:lnTo>
                    <a:pt x="9" y="35"/>
                  </a:lnTo>
                  <a:lnTo>
                    <a:pt x="5" y="35"/>
                  </a:lnTo>
                  <a:lnTo>
                    <a:pt x="31" y="30"/>
                  </a:lnTo>
                  <a:close/>
                </a:path>
              </a:pathLst>
            </a:custGeom>
            <a:solidFill>
              <a:srgbClr val="000000"/>
            </a:solidFill>
            <a:ln w="0">
              <a:solidFill>
                <a:srgbClr val="000000"/>
              </a:solidFill>
              <a:round/>
              <a:headEnd/>
              <a:tailEnd/>
            </a:ln>
          </p:spPr>
          <p:txBody>
            <a:bodyPr/>
            <a:lstStyle/>
            <a:p>
              <a:endParaRPr lang="en-US"/>
            </a:p>
          </p:txBody>
        </p:sp>
        <p:sp>
          <p:nvSpPr>
            <p:cNvPr id="21538" name="Freeform 28"/>
            <p:cNvSpPr>
              <a:spLocks/>
            </p:cNvSpPr>
            <p:nvPr/>
          </p:nvSpPr>
          <p:spPr bwMode="auto">
            <a:xfrm>
              <a:off x="2302" y="1522"/>
              <a:ext cx="74" cy="69"/>
            </a:xfrm>
            <a:custGeom>
              <a:avLst/>
              <a:gdLst>
                <a:gd name="T0" fmla="*/ 22 w 74"/>
                <a:gd name="T1" fmla="*/ 35 h 69"/>
                <a:gd name="T2" fmla="*/ 39 w 74"/>
                <a:gd name="T3" fmla="*/ 13 h 69"/>
                <a:gd name="T4" fmla="*/ 56 w 74"/>
                <a:gd name="T5" fmla="*/ 0 h 69"/>
                <a:gd name="T6" fmla="*/ 65 w 74"/>
                <a:gd name="T7" fmla="*/ 0 h 69"/>
                <a:gd name="T8" fmla="*/ 69 w 74"/>
                <a:gd name="T9" fmla="*/ 5 h 69"/>
                <a:gd name="T10" fmla="*/ 74 w 74"/>
                <a:gd name="T11" fmla="*/ 17 h 69"/>
                <a:gd name="T12" fmla="*/ 61 w 74"/>
                <a:gd name="T13" fmla="*/ 56 h 69"/>
                <a:gd name="T14" fmla="*/ 56 w 74"/>
                <a:gd name="T15" fmla="*/ 61 h 69"/>
                <a:gd name="T16" fmla="*/ 56 w 74"/>
                <a:gd name="T17" fmla="*/ 61 h 69"/>
                <a:gd name="T18" fmla="*/ 61 w 74"/>
                <a:gd name="T19" fmla="*/ 65 h 69"/>
                <a:gd name="T20" fmla="*/ 61 w 74"/>
                <a:gd name="T21" fmla="*/ 61 h 69"/>
                <a:gd name="T22" fmla="*/ 69 w 74"/>
                <a:gd name="T23" fmla="*/ 52 h 69"/>
                <a:gd name="T24" fmla="*/ 65 w 74"/>
                <a:gd name="T25" fmla="*/ 61 h 69"/>
                <a:gd name="T26" fmla="*/ 56 w 74"/>
                <a:gd name="T27" fmla="*/ 69 h 69"/>
                <a:gd name="T28" fmla="*/ 48 w 74"/>
                <a:gd name="T29" fmla="*/ 69 h 69"/>
                <a:gd name="T30" fmla="*/ 43 w 74"/>
                <a:gd name="T31" fmla="*/ 69 h 69"/>
                <a:gd name="T32" fmla="*/ 48 w 74"/>
                <a:gd name="T33" fmla="*/ 61 h 69"/>
                <a:gd name="T34" fmla="*/ 56 w 74"/>
                <a:gd name="T35" fmla="*/ 22 h 69"/>
                <a:gd name="T36" fmla="*/ 61 w 74"/>
                <a:gd name="T37" fmla="*/ 13 h 69"/>
                <a:gd name="T38" fmla="*/ 61 w 74"/>
                <a:gd name="T39" fmla="*/ 9 h 69"/>
                <a:gd name="T40" fmla="*/ 56 w 74"/>
                <a:gd name="T41" fmla="*/ 9 h 69"/>
                <a:gd name="T42" fmla="*/ 52 w 74"/>
                <a:gd name="T43" fmla="*/ 13 h 69"/>
                <a:gd name="T44" fmla="*/ 39 w 74"/>
                <a:gd name="T45" fmla="*/ 22 h 69"/>
                <a:gd name="T46" fmla="*/ 22 w 74"/>
                <a:gd name="T47" fmla="*/ 43 h 69"/>
                <a:gd name="T48" fmla="*/ 18 w 74"/>
                <a:gd name="T49" fmla="*/ 56 h 69"/>
                <a:gd name="T50" fmla="*/ 0 w 74"/>
                <a:gd name="T51" fmla="*/ 69 h 69"/>
                <a:gd name="T52" fmla="*/ 18 w 74"/>
                <a:gd name="T53" fmla="*/ 13 h 69"/>
                <a:gd name="T54" fmla="*/ 18 w 74"/>
                <a:gd name="T55" fmla="*/ 9 h 69"/>
                <a:gd name="T56" fmla="*/ 13 w 74"/>
                <a:gd name="T57" fmla="*/ 5 h 69"/>
                <a:gd name="T58" fmla="*/ 13 w 74"/>
                <a:gd name="T59" fmla="*/ 5 h 69"/>
                <a:gd name="T60" fmla="*/ 5 w 74"/>
                <a:gd name="T61" fmla="*/ 5 h 69"/>
                <a:gd name="T62" fmla="*/ 35 w 74"/>
                <a:gd name="T63" fmla="*/ 0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
                <a:gd name="T97" fmla="*/ 0 h 69"/>
                <a:gd name="T98" fmla="*/ 74 w 74"/>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 h="69">
                  <a:moveTo>
                    <a:pt x="35" y="0"/>
                  </a:moveTo>
                  <a:lnTo>
                    <a:pt x="22" y="35"/>
                  </a:lnTo>
                  <a:lnTo>
                    <a:pt x="30" y="22"/>
                  </a:lnTo>
                  <a:lnTo>
                    <a:pt x="39" y="13"/>
                  </a:lnTo>
                  <a:lnTo>
                    <a:pt x="48" y="5"/>
                  </a:lnTo>
                  <a:lnTo>
                    <a:pt x="56" y="0"/>
                  </a:lnTo>
                  <a:lnTo>
                    <a:pt x="61" y="0"/>
                  </a:lnTo>
                  <a:lnTo>
                    <a:pt x="65" y="0"/>
                  </a:lnTo>
                  <a:lnTo>
                    <a:pt x="69" y="5"/>
                  </a:lnTo>
                  <a:lnTo>
                    <a:pt x="74" y="9"/>
                  </a:lnTo>
                  <a:lnTo>
                    <a:pt x="74" y="17"/>
                  </a:lnTo>
                  <a:lnTo>
                    <a:pt x="69" y="22"/>
                  </a:lnTo>
                  <a:lnTo>
                    <a:pt x="61" y="56"/>
                  </a:lnTo>
                  <a:lnTo>
                    <a:pt x="56" y="61"/>
                  </a:lnTo>
                  <a:lnTo>
                    <a:pt x="61" y="65"/>
                  </a:lnTo>
                  <a:lnTo>
                    <a:pt x="61" y="61"/>
                  </a:lnTo>
                  <a:lnTo>
                    <a:pt x="65" y="56"/>
                  </a:lnTo>
                  <a:lnTo>
                    <a:pt x="69" y="52"/>
                  </a:lnTo>
                  <a:lnTo>
                    <a:pt x="69" y="56"/>
                  </a:lnTo>
                  <a:lnTo>
                    <a:pt x="65" y="61"/>
                  </a:lnTo>
                  <a:lnTo>
                    <a:pt x="56" y="69"/>
                  </a:lnTo>
                  <a:lnTo>
                    <a:pt x="52" y="69"/>
                  </a:lnTo>
                  <a:lnTo>
                    <a:pt x="48" y="69"/>
                  </a:lnTo>
                  <a:lnTo>
                    <a:pt x="43" y="69"/>
                  </a:lnTo>
                  <a:lnTo>
                    <a:pt x="43" y="65"/>
                  </a:lnTo>
                  <a:lnTo>
                    <a:pt x="48" y="61"/>
                  </a:lnTo>
                  <a:lnTo>
                    <a:pt x="48" y="52"/>
                  </a:lnTo>
                  <a:lnTo>
                    <a:pt x="56" y="22"/>
                  </a:lnTo>
                  <a:lnTo>
                    <a:pt x="61" y="17"/>
                  </a:lnTo>
                  <a:lnTo>
                    <a:pt x="61" y="13"/>
                  </a:lnTo>
                  <a:lnTo>
                    <a:pt x="61" y="9"/>
                  </a:lnTo>
                  <a:lnTo>
                    <a:pt x="56" y="9"/>
                  </a:lnTo>
                  <a:lnTo>
                    <a:pt x="52" y="9"/>
                  </a:lnTo>
                  <a:lnTo>
                    <a:pt x="52" y="13"/>
                  </a:lnTo>
                  <a:lnTo>
                    <a:pt x="43" y="17"/>
                  </a:lnTo>
                  <a:lnTo>
                    <a:pt x="39" y="22"/>
                  </a:lnTo>
                  <a:lnTo>
                    <a:pt x="30" y="30"/>
                  </a:lnTo>
                  <a:lnTo>
                    <a:pt x="22" y="43"/>
                  </a:lnTo>
                  <a:lnTo>
                    <a:pt x="22" y="48"/>
                  </a:lnTo>
                  <a:lnTo>
                    <a:pt x="18" y="56"/>
                  </a:lnTo>
                  <a:lnTo>
                    <a:pt x="13" y="69"/>
                  </a:lnTo>
                  <a:lnTo>
                    <a:pt x="0" y="69"/>
                  </a:lnTo>
                  <a:lnTo>
                    <a:pt x="18" y="17"/>
                  </a:lnTo>
                  <a:lnTo>
                    <a:pt x="18" y="13"/>
                  </a:lnTo>
                  <a:lnTo>
                    <a:pt x="18" y="9"/>
                  </a:lnTo>
                  <a:lnTo>
                    <a:pt x="13" y="5"/>
                  </a:lnTo>
                  <a:lnTo>
                    <a:pt x="9" y="5"/>
                  </a:lnTo>
                  <a:lnTo>
                    <a:pt x="5" y="5"/>
                  </a:lnTo>
                  <a:lnTo>
                    <a:pt x="9" y="5"/>
                  </a:lnTo>
                  <a:lnTo>
                    <a:pt x="35" y="0"/>
                  </a:lnTo>
                  <a:close/>
                </a:path>
              </a:pathLst>
            </a:custGeom>
            <a:solidFill>
              <a:srgbClr val="000000"/>
            </a:solidFill>
            <a:ln w="0">
              <a:solidFill>
                <a:srgbClr val="000000"/>
              </a:solidFill>
              <a:round/>
              <a:headEnd/>
              <a:tailEnd/>
            </a:ln>
          </p:spPr>
          <p:txBody>
            <a:bodyPr/>
            <a:lstStyle/>
            <a:p>
              <a:endParaRPr lang="en-US"/>
            </a:p>
          </p:txBody>
        </p:sp>
        <p:sp>
          <p:nvSpPr>
            <p:cNvPr id="21539" name="Freeform 29"/>
            <p:cNvSpPr>
              <a:spLocks noEditPoints="1"/>
            </p:cNvSpPr>
            <p:nvPr/>
          </p:nvSpPr>
          <p:spPr bwMode="auto">
            <a:xfrm>
              <a:off x="2376" y="1522"/>
              <a:ext cx="86" cy="104"/>
            </a:xfrm>
            <a:custGeom>
              <a:avLst/>
              <a:gdLst>
                <a:gd name="T0" fmla="*/ 81 w 86"/>
                <a:gd name="T1" fmla="*/ 13 h 104"/>
                <a:gd name="T2" fmla="*/ 73 w 86"/>
                <a:gd name="T3" fmla="*/ 17 h 104"/>
                <a:gd name="T4" fmla="*/ 69 w 86"/>
                <a:gd name="T5" fmla="*/ 30 h 104"/>
                <a:gd name="T6" fmla="*/ 51 w 86"/>
                <a:gd name="T7" fmla="*/ 43 h 104"/>
                <a:gd name="T8" fmla="*/ 34 w 86"/>
                <a:gd name="T9" fmla="*/ 48 h 104"/>
                <a:gd name="T10" fmla="*/ 30 w 86"/>
                <a:gd name="T11" fmla="*/ 52 h 104"/>
                <a:gd name="T12" fmla="*/ 30 w 86"/>
                <a:gd name="T13" fmla="*/ 56 h 104"/>
                <a:gd name="T14" fmla="*/ 30 w 86"/>
                <a:gd name="T15" fmla="*/ 61 h 104"/>
                <a:gd name="T16" fmla="*/ 47 w 86"/>
                <a:gd name="T17" fmla="*/ 65 h 104"/>
                <a:gd name="T18" fmla="*/ 64 w 86"/>
                <a:gd name="T19" fmla="*/ 69 h 104"/>
                <a:gd name="T20" fmla="*/ 69 w 86"/>
                <a:gd name="T21" fmla="*/ 82 h 104"/>
                <a:gd name="T22" fmla="*/ 64 w 86"/>
                <a:gd name="T23" fmla="*/ 91 h 104"/>
                <a:gd name="T24" fmla="*/ 51 w 86"/>
                <a:gd name="T25" fmla="*/ 99 h 104"/>
                <a:gd name="T26" fmla="*/ 30 w 86"/>
                <a:gd name="T27" fmla="*/ 104 h 104"/>
                <a:gd name="T28" fmla="*/ 13 w 86"/>
                <a:gd name="T29" fmla="*/ 99 h 104"/>
                <a:gd name="T30" fmla="*/ 4 w 86"/>
                <a:gd name="T31" fmla="*/ 95 h 104"/>
                <a:gd name="T32" fmla="*/ 0 w 86"/>
                <a:gd name="T33" fmla="*/ 86 h 104"/>
                <a:gd name="T34" fmla="*/ 0 w 86"/>
                <a:gd name="T35" fmla="*/ 82 h 104"/>
                <a:gd name="T36" fmla="*/ 8 w 86"/>
                <a:gd name="T37" fmla="*/ 74 h 104"/>
                <a:gd name="T38" fmla="*/ 21 w 86"/>
                <a:gd name="T39" fmla="*/ 69 h 104"/>
                <a:gd name="T40" fmla="*/ 17 w 86"/>
                <a:gd name="T41" fmla="*/ 61 h 104"/>
                <a:gd name="T42" fmla="*/ 21 w 86"/>
                <a:gd name="T43" fmla="*/ 56 h 104"/>
                <a:gd name="T44" fmla="*/ 30 w 86"/>
                <a:gd name="T45" fmla="*/ 48 h 104"/>
                <a:gd name="T46" fmla="*/ 17 w 86"/>
                <a:gd name="T47" fmla="*/ 39 h 104"/>
                <a:gd name="T48" fmla="*/ 13 w 86"/>
                <a:gd name="T49" fmla="*/ 26 h 104"/>
                <a:gd name="T50" fmla="*/ 21 w 86"/>
                <a:gd name="T51" fmla="*/ 9 h 104"/>
                <a:gd name="T52" fmla="*/ 47 w 86"/>
                <a:gd name="T53" fmla="*/ 0 h 104"/>
                <a:gd name="T54" fmla="*/ 56 w 86"/>
                <a:gd name="T55" fmla="*/ 0 h 104"/>
                <a:gd name="T56" fmla="*/ 64 w 86"/>
                <a:gd name="T57" fmla="*/ 5 h 104"/>
                <a:gd name="T58" fmla="*/ 60 w 86"/>
                <a:gd name="T59" fmla="*/ 17 h 104"/>
                <a:gd name="T60" fmla="*/ 56 w 86"/>
                <a:gd name="T61" fmla="*/ 5 h 104"/>
                <a:gd name="T62" fmla="*/ 47 w 86"/>
                <a:gd name="T63" fmla="*/ 5 h 104"/>
                <a:gd name="T64" fmla="*/ 34 w 86"/>
                <a:gd name="T65" fmla="*/ 13 h 104"/>
                <a:gd name="T66" fmla="*/ 25 w 86"/>
                <a:gd name="T67" fmla="*/ 30 h 104"/>
                <a:gd name="T68" fmla="*/ 30 w 86"/>
                <a:gd name="T69" fmla="*/ 39 h 104"/>
                <a:gd name="T70" fmla="*/ 38 w 86"/>
                <a:gd name="T71" fmla="*/ 43 h 104"/>
                <a:gd name="T72" fmla="*/ 47 w 86"/>
                <a:gd name="T73" fmla="*/ 43 h 104"/>
                <a:gd name="T74" fmla="*/ 51 w 86"/>
                <a:gd name="T75" fmla="*/ 35 h 104"/>
                <a:gd name="T76" fmla="*/ 56 w 86"/>
                <a:gd name="T77" fmla="*/ 26 h 104"/>
                <a:gd name="T78" fmla="*/ 60 w 86"/>
                <a:gd name="T79" fmla="*/ 17 h 104"/>
                <a:gd name="T80" fmla="*/ 17 w 86"/>
                <a:gd name="T81" fmla="*/ 74 h 104"/>
                <a:gd name="T82" fmla="*/ 13 w 86"/>
                <a:gd name="T83" fmla="*/ 82 h 104"/>
                <a:gd name="T84" fmla="*/ 13 w 86"/>
                <a:gd name="T85" fmla="*/ 91 h 104"/>
                <a:gd name="T86" fmla="*/ 21 w 86"/>
                <a:gd name="T87" fmla="*/ 99 h 104"/>
                <a:gd name="T88" fmla="*/ 43 w 86"/>
                <a:gd name="T89" fmla="*/ 99 h 104"/>
                <a:gd name="T90" fmla="*/ 56 w 86"/>
                <a:gd name="T91" fmla="*/ 91 h 104"/>
                <a:gd name="T92" fmla="*/ 60 w 86"/>
                <a:gd name="T93" fmla="*/ 82 h 104"/>
                <a:gd name="T94" fmla="*/ 51 w 86"/>
                <a:gd name="T95" fmla="*/ 78 h 104"/>
                <a:gd name="T96" fmla="*/ 43 w 86"/>
                <a:gd name="T97" fmla="*/ 74 h 104"/>
                <a:gd name="T98" fmla="*/ 25 w 86"/>
                <a:gd name="T99" fmla="*/ 69 h 1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6"/>
                <a:gd name="T151" fmla="*/ 0 h 104"/>
                <a:gd name="T152" fmla="*/ 86 w 86"/>
                <a:gd name="T153" fmla="*/ 104 h 1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6" h="104">
                  <a:moveTo>
                    <a:pt x="86" y="5"/>
                  </a:moveTo>
                  <a:lnTo>
                    <a:pt x="81" y="13"/>
                  </a:lnTo>
                  <a:lnTo>
                    <a:pt x="69" y="13"/>
                  </a:lnTo>
                  <a:lnTo>
                    <a:pt x="73" y="17"/>
                  </a:lnTo>
                  <a:lnTo>
                    <a:pt x="73" y="22"/>
                  </a:lnTo>
                  <a:lnTo>
                    <a:pt x="69" y="30"/>
                  </a:lnTo>
                  <a:lnTo>
                    <a:pt x="64" y="39"/>
                  </a:lnTo>
                  <a:lnTo>
                    <a:pt x="51" y="43"/>
                  </a:lnTo>
                  <a:lnTo>
                    <a:pt x="38" y="48"/>
                  </a:lnTo>
                  <a:lnTo>
                    <a:pt x="34" y="48"/>
                  </a:lnTo>
                  <a:lnTo>
                    <a:pt x="30" y="52"/>
                  </a:lnTo>
                  <a:lnTo>
                    <a:pt x="30" y="56"/>
                  </a:lnTo>
                  <a:lnTo>
                    <a:pt x="30" y="61"/>
                  </a:lnTo>
                  <a:lnTo>
                    <a:pt x="34" y="61"/>
                  </a:lnTo>
                  <a:lnTo>
                    <a:pt x="47" y="65"/>
                  </a:lnTo>
                  <a:lnTo>
                    <a:pt x="60" y="69"/>
                  </a:lnTo>
                  <a:lnTo>
                    <a:pt x="64" y="69"/>
                  </a:lnTo>
                  <a:lnTo>
                    <a:pt x="69" y="74"/>
                  </a:lnTo>
                  <a:lnTo>
                    <a:pt x="69" y="82"/>
                  </a:lnTo>
                  <a:lnTo>
                    <a:pt x="69" y="86"/>
                  </a:lnTo>
                  <a:lnTo>
                    <a:pt x="64" y="91"/>
                  </a:lnTo>
                  <a:lnTo>
                    <a:pt x="60" y="95"/>
                  </a:lnTo>
                  <a:lnTo>
                    <a:pt x="51" y="99"/>
                  </a:lnTo>
                  <a:lnTo>
                    <a:pt x="43" y="104"/>
                  </a:lnTo>
                  <a:lnTo>
                    <a:pt x="30" y="104"/>
                  </a:lnTo>
                  <a:lnTo>
                    <a:pt x="21" y="104"/>
                  </a:lnTo>
                  <a:lnTo>
                    <a:pt x="13" y="99"/>
                  </a:lnTo>
                  <a:lnTo>
                    <a:pt x="8" y="99"/>
                  </a:lnTo>
                  <a:lnTo>
                    <a:pt x="4" y="95"/>
                  </a:lnTo>
                  <a:lnTo>
                    <a:pt x="0" y="91"/>
                  </a:lnTo>
                  <a:lnTo>
                    <a:pt x="0" y="86"/>
                  </a:lnTo>
                  <a:lnTo>
                    <a:pt x="0" y="82"/>
                  </a:lnTo>
                  <a:lnTo>
                    <a:pt x="4" y="78"/>
                  </a:lnTo>
                  <a:lnTo>
                    <a:pt x="8" y="74"/>
                  </a:lnTo>
                  <a:lnTo>
                    <a:pt x="13" y="74"/>
                  </a:lnTo>
                  <a:lnTo>
                    <a:pt x="21" y="69"/>
                  </a:lnTo>
                  <a:lnTo>
                    <a:pt x="17" y="65"/>
                  </a:lnTo>
                  <a:lnTo>
                    <a:pt x="17" y="61"/>
                  </a:lnTo>
                  <a:lnTo>
                    <a:pt x="17" y="56"/>
                  </a:lnTo>
                  <a:lnTo>
                    <a:pt x="21" y="56"/>
                  </a:lnTo>
                  <a:lnTo>
                    <a:pt x="25" y="52"/>
                  </a:lnTo>
                  <a:lnTo>
                    <a:pt x="30" y="48"/>
                  </a:lnTo>
                  <a:lnTo>
                    <a:pt x="25" y="43"/>
                  </a:lnTo>
                  <a:lnTo>
                    <a:pt x="17" y="39"/>
                  </a:lnTo>
                  <a:lnTo>
                    <a:pt x="13" y="35"/>
                  </a:lnTo>
                  <a:lnTo>
                    <a:pt x="13" y="26"/>
                  </a:lnTo>
                  <a:lnTo>
                    <a:pt x="17" y="17"/>
                  </a:lnTo>
                  <a:lnTo>
                    <a:pt x="21" y="9"/>
                  </a:lnTo>
                  <a:lnTo>
                    <a:pt x="34" y="0"/>
                  </a:lnTo>
                  <a:lnTo>
                    <a:pt x="47" y="0"/>
                  </a:lnTo>
                  <a:lnTo>
                    <a:pt x="51" y="0"/>
                  </a:lnTo>
                  <a:lnTo>
                    <a:pt x="56" y="0"/>
                  </a:lnTo>
                  <a:lnTo>
                    <a:pt x="60" y="5"/>
                  </a:lnTo>
                  <a:lnTo>
                    <a:pt x="64" y="5"/>
                  </a:lnTo>
                  <a:lnTo>
                    <a:pt x="86" y="5"/>
                  </a:lnTo>
                  <a:close/>
                  <a:moveTo>
                    <a:pt x="60" y="17"/>
                  </a:moveTo>
                  <a:lnTo>
                    <a:pt x="56" y="9"/>
                  </a:lnTo>
                  <a:lnTo>
                    <a:pt x="56" y="5"/>
                  </a:lnTo>
                  <a:lnTo>
                    <a:pt x="51" y="5"/>
                  </a:lnTo>
                  <a:lnTo>
                    <a:pt x="47" y="5"/>
                  </a:lnTo>
                  <a:lnTo>
                    <a:pt x="38" y="5"/>
                  </a:lnTo>
                  <a:lnTo>
                    <a:pt x="34" y="13"/>
                  </a:lnTo>
                  <a:lnTo>
                    <a:pt x="30" y="22"/>
                  </a:lnTo>
                  <a:lnTo>
                    <a:pt x="25" y="30"/>
                  </a:lnTo>
                  <a:lnTo>
                    <a:pt x="30" y="35"/>
                  </a:lnTo>
                  <a:lnTo>
                    <a:pt x="30" y="39"/>
                  </a:lnTo>
                  <a:lnTo>
                    <a:pt x="34" y="43"/>
                  </a:lnTo>
                  <a:lnTo>
                    <a:pt x="38" y="43"/>
                  </a:lnTo>
                  <a:lnTo>
                    <a:pt x="43" y="43"/>
                  </a:lnTo>
                  <a:lnTo>
                    <a:pt x="47" y="43"/>
                  </a:lnTo>
                  <a:lnTo>
                    <a:pt x="51" y="39"/>
                  </a:lnTo>
                  <a:lnTo>
                    <a:pt x="51" y="35"/>
                  </a:lnTo>
                  <a:lnTo>
                    <a:pt x="56" y="30"/>
                  </a:lnTo>
                  <a:lnTo>
                    <a:pt x="56" y="26"/>
                  </a:lnTo>
                  <a:lnTo>
                    <a:pt x="56" y="22"/>
                  </a:lnTo>
                  <a:lnTo>
                    <a:pt x="60" y="17"/>
                  </a:lnTo>
                  <a:close/>
                  <a:moveTo>
                    <a:pt x="25" y="69"/>
                  </a:moveTo>
                  <a:lnTo>
                    <a:pt x="17" y="74"/>
                  </a:lnTo>
                  <a:lnTo>
                    <a:pt x="13" y="78"/>
                  </a:lnTo>
                  <a:lnTo>
                    <a:pt x="13" y="82"/>
                  </a:lnTo>
                  <a:lnTo>
                    <a:pt x="8" y="86"/>
                  </a:lnTo>
                  <a:lnTo>
                    <a:pt x="13" y="91"/>
                  </a:lnTo>
                  <a:lnTo>
                    <a:pt x="13" y="95"/>
                  </a:lnTo>
                  <a:lnTo>
                    <a:pt x="21" y="99"/>
                  </a:lnTo>
                  <a:lnTo>
                    <a:pt x="34" y="99"/>
                  </a:lnTo>
                  <a:lnTo>
                    <a:pt x="43" y="99"/>
                  </a:lnTo>
                  <a:lnTo>
                    <a:pt x="51" y="95"/>
                  </a:lnTo>
                  <a:lnTo>
                    <a:pt x="56" y="91"/>
                  </a:lnTo>
                  <a:lnTo>
                    <a:pt x="60" y="86"/>
                  </a:lnTo>
                  <a:lnTo>
                    <a:pt x="60" y="82"/>
                  </a:lnTo>
                  <a:lnTo>
                    <a:pt x="56" y="78"/>
                  </a:lnTo>
                  <a:lnTo>
                    <a:pt x="51" y="78"/>
                  </a:lnTo>
                  <a:lnTo>
                    <a:pt x="47" y="74"/>
                  </a:lnTo>
                  <a:lnTo>
                    <a:pt x="43" y="74"/>
                  </a:lnTo>
                  <a:lnTo>
                    <a:pt x="34" y="74"/>
                  </a:lnTo>
                  <a:lnTo>
                    <a:pt x="25" y="69"/>
                  </a:lnTo>
                  <a:close/>
                </a:path>
              </a:pathLst>
            </a:custGeom>
            <a:solidFill>
              <a:srgbClr val="000000"/>
            </a:solidFill>
            <a:ln w="0">
              <a:solidFill>
                <a:srgbClr val="000000"/>
              </a:solidFill>
              <a:round/>
              <a:headEnd/>
              <a:tailEnd/>
            </a:ln>
          </p:spPr>
          <p:txBody>
            <a:bodyPr/>
            <a:lstStyle/>
            <a:p>
              <a:endParaRPr lang="en-US"/>
            </a:p>
          </p:txBody>
        </p:sp>
        <p:pic>
          <p:nvPicPr>
            <p:cNvPr id="21540" name="Picture 30"/>
            <p:cNvPicPr>
              <a:picLocks noChangeAspect="1" noChangeArrowheads="1"/>
            </p:cNvPicPr>
            <p:nvPr/>
          </p:nvPicPr>
          <p:blipFill>
            <a:blip r:embed="rId12" cstate="print"/>
            <a:srcRect/>
            <a:stretch>
              <a:fillRect/>
            </a:stretch>
          </p:blipFill>
          <p:spPr bwMode="auto">
            <a:xfrm>
              <a:off x="2466" y="1479"/>
              <a:ext cx="35" cy="151"/>
            </a:xfrm>
            <a:prstGeom prst="rect">
              <a:avLst/>
            </a:prstGeom>
            <a:noFill/>
            <a:ln w="9525">
              <a:noFill/>
              <a:miter lim="800000"/>
              <a:headEnd/>
              <a:tailEnd/>
            </a:ln>
          </p:spPr>
        </p:pic>
        <p:pic>
          <p:nvPicPr>
            <p:cNvPr id="21541" name="Picture 31"/>
            <p:cNvPicPr>
              <a:picLocks noChangeAspect="1" noChangeArrowheads="1"/>
            </p:cNvPicPr>
            <p:nvPr/>
          </p:nvPicPr>
          <p:blipFill>
            <a:blip r:embed="rId13" cstate="print"/>
            <a:srcRect/>
            <a:stretch>
              <a:fillRect/>
            </a:stretch>
          </p:blipFill>
          <p:spPr bwMode="auto">
            <a:xfrm>
              <a:off x="2466" y="1479"/>
              <a:ext cx="35" cy="151"/>
            </a:xfrm>
            <a:prstGeom prst="rect">
              <a:avLst/>
            </a:prstGeom>
            <a:noFill/>
            <a:ln w="9525">
              <a:noFill/>
              <a:miter lim="800000"/>
              <a:headEnd/>
              <a:tailEnd/>
            </a:ln>
          </p:spPr>
        </p:pic>
        <p:pic>
          <p:nvPicPr>
            <p:cNvPr id="21542" name="Picture 32"/>
            <p:cNvPicPr>
              <a:picLocks noChangeAspect="1" noChangeArrowheads="1"/>
            </p:cNvPicPr>
            <p:nvPr/>
          </p:nvPicPr>
          <p:blipFill>
            <a:blip r:embed="rId14" cstate="print"/>
            <a:srcRect/>
            <a:stretch>
              <a:fillRect/>
            </a:stretch>
          </p:blipFill>
          <p:spPr bwMode="auto">
            <a:xfrm>
              <a:off x="2544" y="1501"/>
              <a:ext cx="82" cy="99"/>
            </a:xfrm>
            <a:prstGeom prst="rect">
              <a:avLst/>
            </a:prstGeom>
            <a:noFill/>
            <a:ln w="9525">
              <a:noFill/>
              <a:miter lim="800000"/>
              <a:headEnd/>
              <a:tailEnd/>
            </a:ln>
          </p:spPr>
        </p:pic>
        <p:pic>
          <p:nvPicPr>
            <p:cNvPr id="21543" name="Picture 33"/>
            <p:cNvPicPr>
              <a:picLocks noChangeAspect="1" noChangeArrowheads="1"/>
            </p:cNvPicPr>
            <p:nvPr/>
          </p:nvPicPr>
          <p:blipFill>
            <a:blip r:embed="rId15" cstate="print"/>
            <a:srcRect/>
            <a:stretch>
              <a:fillRect/>
            </a:stretch>
          </p:blipFill>
          <p:spPr bwMode="auto">
            <a:xfrm>
              <a:off x="2544" y="1501"/>
              <a:ext cx="82" cy="99"/>
            </a:xfrm>
            <a:prstGeom prst="rect">
              <a:avLst/>
            </a:prstGeom>
            <a:noFill/>
            <a:ln w="9525">
              <a:noFill/>
              <a:miter lim="800000"/>
              <a:headEnd/>
              <a:tailEnd/>
            </a:ln>
          </p:spPr>
        </p:pic>
        <p:sp>
          <p:nvSpPr>
            <p:cNvPr id="21544" name="Freeform 34"/>
            <p:cNvSpPr>
              <a:spLocks/>
            </p:cNvSpPr>
            <p:nvPr/>
          </p:nvSpPr>
          <p:spPr bwMode="auto">
            <a:xfrm>
              <a:off x="2660" y="1488"/>
              <a:ext cx="86" cy="103"/>
            </a:xfrm>
            <a:custGeom>
              <a:avLst/>
              <a:gdLst>
                <a:gd name="T0" fmla="*/ 9 w 86"/>
                <a:gd name="T1" fmla="*/ 64 h 103"/>
                <a:gd name="T2" fmla="*/ 13 w 86"/>
                <a:gd name="T3" fmla="*/ 73 h 103"/>
                <a:gd name="T4" fmla="*/ 13 w 86"/>
                <a:gd name="T5" fmla="*/ 86 h 103"/>
                <a:gd name="T6" fmla="*/ 26 w 86"/>
                <a:gd name="T7" fmla="*/ 99 h 103"/>
                <a:gd name="T8" fmla="*/ 43 w 86"/>
                <a:gd name="T9" fmla="*/ 99 h 103"/>
                <a:gd name="T10" fmla="*/ 56 w 86"/>
                <a:gd name="T11" fmla="*/ 90 h 103"/>
                <a:gd name="T12" fmla="*/ 56 w 86"/>
                <a:gd name="T13" fmla="*/ 77 h 103"/>
                <a:gd name="T14" fmla="*/ 52 w 86"/>
                <a:gd name="T15" fmla="*/ 64 h 103"/>
                <a:gd name="T16" fmla="*/ 35 w 86"/>
                <a:gd name="T17" fmla="*/ 47 h 103"/>
                <a:gd name="T18" fmla="*/ 22 w 86"/>
                <a:gd name="T19" fmla="*/ 39 h 103"/>
                <a:gd name="T20" fmla="*/ 22 w 86"/>
                <a:gd name="T21" fmla="*/ 26 h 103"/>
                <a:gd name="T22" fmla="*/ 30 w 86"/>
                <a:gd name="T23" fmla="*/ 4 h 103"/>
                <a:gd name="T24" fmla="*/ 48 w 86"/>
                <a:gd name="T25" fmla="*/ 0 h 103"/>
                <a:gd name="T26" fmla="*/ 56 w 86"/>
                <a:gd name="T27" fmla="*/ 0 h 103"/>
                <a:gd name="T28" fmla="*/ 65 w 86"/>
                <a:gd name="T29" fmla="*/ 4 h 103"/>
                <a:gd name="T30" fmla="*/ 73 w 86"/>
                <a:gd name="T31" fmla="*/ 4 h 103"/>
                <a:gd name="T32" fmla="*/ 73 w 86"/>
                <a:gd name="T33" fmla="*/ 4 h 103"/>
                <a:gd name="T34" fmla="*/ 78 w 86"/>
                <a:gd name="T35" fmla="*/ 4 h 103"/>
                <a:gd name="T36" fmla="*/ 82 w 86"/>
                <a:gd name="T37" fmla="*/ 0 h 103"/>
                <a:gd name="T38" fmla="*/ 78 w 86"/>
                <a:gd name="T39" fmla="*/ 34 h 103"/>
                <a:gd name="T40" fmla="*/ 73 w 86"/>
                <a:gd name="T41" fmla="*/ 30 h 103"/>
                <a:gd name="T42" fmla="*/ 73 w 86"/>
                <a:gd name="T43" fmla="*/ 17 h 103"/>
                <a:gd name="T44" fmla="*/ 60 w 86"/>
                <a:gd name="T45" fmla="*/ 4 h 103"/>
                <a:gd name="T46" fmla="*/ 43 w 86"/>
                <a:gd name="T47" fmla="*/ 4 h 103"/>
                <a:gd name="T48" fmla="*/ 35 w 86"/>
                <a:gd name="T49" fmla="*/ 13 h 103"/>
                <a:gd name="T50" fmla="*/ 35 w 86"/>
                <a:gd name="T51" fmla="*/ 26 h 103"/>
                <a:gd name="T52" fmla="*/ 43 w 86"/>
                <a:gd name="T53" fmla="*/ 34 h 103"/>
                <a:gd name="T54" fmla="*/ 60 w 86"/>
                <a:gd name="T55" fmla="*/ 56 h 103"/>
                <a:gd name="T56" fmla="*/ 69 w 86"/>
                <a:gd name="T57" fmla="*/ 69 h 103"/>
                <a:gd name="T58" fmla="*/ 69 w 86"/>
                <a:gd name="T59" fmla="*/ 82 h 103"/>
                <a:gd name="T60" fmla="*/ 60 w 86"/>
                <a:gd name="T61" fmla="*/ 95 h 103"/>
                <a:gd name="T62" fmla="*/ 48 w 86"/>
                <a:gd name="T63" fmla="*/ 103 h 103"/>
                <a:gd name="T64" fmla="*/ 35 w 86"/>
                <a:gd name="T65" fmla="*/ 103 h 103"/>
                <a:gd name="T66" fmla="*/ 22 w 86"/>
                <a:gd name="T67" fmla="*/ 103 h 103"/>
                <a:gd name="T68" fmla="*/ 13 w 86"/>
                <a:gd name="T69" fmla="*/ 99 h 103"/>
                <a:gd name="T70" fmla="*/ 9 w 86"/>
                <a:gd name="T71" fmla="*/ 99 h 103"/>
                <a:gd name="T72" fmla="*/ 0 w 86"/>
                <a:gd name="T73" fmla="*/ 103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6"/>
                <a:gd name="T112" fmla="*/ 0 h 103"/>
                <a:gd name="T113" fmla="*/ 86 w 86"/>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6" h="103">
                  <a:moveTo>
                    <a:pt x="0" y="103"/>
                  </a:moveTo>
                  <a:lnTo>
                    <a:pt x="9" y="64"/>
                  </a:lnTo>
                  <a:lnTo>
                    <a:pt x="13" y="64"/>
                  </a:lnTo>
                  <a:lnTo>
                    <a:pt x="13" y="73"/>
                  </a:lnTo>
                  <a:lnTo>
                    <a:pt x="13" y="77"/>
                  </a:lnTo>
                  <a:lnTo>
                    <a:pt x="13" y="86"/>
                  </a:lnTo>
                  <a:lnTo>
                    <a:pt x="17" y="95"/>
                  </a:lnTo>
                  <a:lnTo>
                    <a:pt x="26" y="99"/>
                  </a:lnTo>
                  <a:lnTo>
                    <a:pt x="35" y="103"/>
                  </a:lnTo>
                  <a:lnTo>
                    <a:pt x="43" y="99"/>
                  </a:lnTo>
                  <a:lnTo>
                    <a:pt x="52" y="95"/>
                  </a:lnTo>
                  <a:lnTo>
                    <a:pt x="56" y="90"/>
                  </a:lnTo>
                  <a:lnTo>
                    <a:pt x="56" y="82"/>
                  </a:lnTo>
                  <a:lnTo>
                    <a:pt x="56" y="77"/>
                  </a:lnTo>
                  <a:lnTo>
                    <a:pt x="56" y="73"/>
                  </a:lnTo>
                  <a:lnTo>
                    <a:pt x="52" y="64"/>
                  </a:lnTo>
                  <a:lnTo>
                    <a:pt x="43" y="60"/>
                  </a:lnTo>
                  <a:lnTo>
                    <a:pt x="35" y="47"/>
                  </a:lnTo>
                  <a:lnTo>
                    <a:pt x="26" y="43"/>
                  </a:lnTo>
                  <a:lnTo>
                    <a:pt x="22" y="39"/>
                  </a:lnTo>
                  <a:lnTo>
                    <a:pt x="22" y="30"/>
                  </a:lnTo>
                  <a:lnTo>
                    <a:pt x="22" y="26"/>
                  </a:lnTo>
                  <a:lnTo>
                    <a:pt x="22" y="13"/>
                  </a:lnTo>
                  <a:lnTo>
                    <a:pt x="30" y="4"/>
                  </a:lnTo>
                  <a:lnTo>
                    <a:pt x="39" y="0"/>
                  </a:lnTo>
                  <a:lnTo>
                    <a:pt x="48" y="0"/>
                  </a:lnTo>
                  <a:lnTo>
                    <a:pt x="52" y="0"/>
                  </a:lnTo>
                  <a:lnTo>
                    <a:pt x="56" y="0"/>
                  </a:lnTo>
                  <a:lnTo>
                    <a:pt x="60" y="0"/>
                  </a:lnTo>
                  <a:lnTo>
                    <a:pt x="65" y="4"/>
                  </a:lnTo>
                  <a:lnTo>
                    <a:pt x="69" y="4"/>
                  </a:lnTo>
                  <a:lnTo>
                    <a:pt x="73" y="4"/>
                  </a:lnTo>
                  <a:lnTo>
                    <a:pt x="78" y="4"/>
                  </a:lnTo>
                  <a:lnTo>
                    <a:pt x="78" y="0"/>
                  </a:lnTo>
                  <a:lnTo>
                    <a:pt x="82" y="0"/>
                  </a:lnTo>
                  <a:lnTo>
                    <a:pt x="86" y="0"/>
                  </a:lnTo>
                  <a:lnTo>
                    <a:pt x="78" y="34"/>
                  </a:lnTo>
                  <a:lnTo>
                    <a:pt x="73" y="34"/>
                  </a:lnTo>
                  <a:lnTo>
                    <a:pt x="73" y="30"/>
                  </a:lnTo>
                  <a:lnTo>
                    <a:pt x="73" y="26"/>
                  </a:lnTo>
                  <a:lnTo>
                    <a:pt x="73" y="17"/>
                  </a:lnTo>
                  <a:lnTo>
                    <a:pt x="69" y="8"/>
                  </a:lnTo>
                  <a:lnTo>
                    <a:pt x="60" y="4"/>
                  </a:lnTo>
                  <a:lnTo>
                    <a:pt x="52" y="4"/>
                  </a:lnTo>
                  <a:lnTo>
                    <a:pt x="43" y="4"/>
                  </a:lnTo>
                  <a:lnTo>
                    <a:pt x="39" y="8"/>
                  </a:lnTo>
                  <a:lnTo>
                    <a:pt x="35" y="13"/>
                  </a:lnTo>
                  <a:lnTo>
                    <a:pt x="35" y="17"/>
                  </a:lnTo>
                  <a:lnTo>
                    <a:pt x="35" y="26"/>
                  </a:lnTo>
                  <a:lnTo>
                    <a:pt x="35" y="30"/>
                  </a:lnTo>
                  <a:lnTo>
                    <a:pt x="43" y="34"/>
                  </a:lnTo>
                  <a:lnTo>
                    <a:pt x="52" y="47"/>
                  </a:lnTo>
                  <a:lnTo>
                    <a:pt x="60" y="56"/>
                  </a:lnTo>
                  <a:lnTo>
                    <a:pt x="65" y="64"/>
                  </a:lnTo>
                  <a:lnTo>
                    <a:pt x="69" y="69"/>
                  </a:lnTo>
                  <a:lnTo>
                    <a:pt x="69" y="77"/>
                  </a:lnTo>
                  <a:lnTo>
                    <a:pt x="69" y="82"/>
                  </a:lnTo>
                  <a:lnTo>
                    <a:pt x="65" y="90"/>
                  </a:lnTo>
                  <a:lnTo>
                    <a:pt x="60" y="95"/>
                  </a:lnTo>
                  <a:lnTo>
                    <a:pt x="52" y="103"/>
                  </a:lnTo>
                  <a:lnTo>
                    <a:pt x="48" y="103"/>
                  </a:lnTo>
                  <a:lnTo>
                    <a:pt x="39" y="103"/>
                  </a:lnTo>
                  <a:lnTo>
                    <a:pt x="35" y="103"/>
                  </a:lnTo>
                  <a:lnTo>
                    <a:pt x="30" y="103"/>
                  </a:lnTo>
                  <a:lnTo>
                    <a:pt x="22" y="103"/>
                  </a:lnTo>
                  <a:lnTo>
                    <a:pt x="17" y="99"/>
                  </a:lnTo>
                  <a:lnTo>
                    <a:pt x="13" y="99"/>
                  </a:lnTo>
                  <a:lnTo>
                    <a:pt x="9" y="99"/>
                  </a:lnTo>
                  <a:lnTo>
                    <a:pt x="4" y="103"/>
                  </a:lnTo>
                  <a:lnTo>
                    <a:pt x="0" y="103"/>
                  </a:lnTo>
                  <a:close/>
                </a:path>
              </a:pathLst>
            </a:custGeom>
            <a:solidFill>
              <a:srgbClr val="000000"/>
            </a:solidFill>
            <a:ln w="0">
              <a:solidFill>
                <a:srgbClr val="000000"/>
              </a:solidFill>
              <a:round/>
              <a:headEnd/>
              <a:tailEnd/>
            </a:ln>
          </p:spPr>
          <p:txBody>
            <a:bodyPr/>
            <a:lstStyle/>
            <a:p>
              <a:endParaRPr lang="en-US"/>
            </a:p>
          </p:txBody>
        </p:sp>
        <p:sp>
          <p:nvSpPr>
            <p:cNvPr id="21545" name="Freeform 35"/>
            <p:cNvSpPr>
              <a:spLocks noEditPoints="1"/>
            </p:cNvSpPr>
            <p:nvPr/>
          </p:nvSpPr>
          <p:spPr bwMode="auto">
            <a:xfrm>
              <a:off x="2742" y="1522"/>
              <a:ext cx="60" cy="69"/>
            </a:xfrm>
            <a:custGeom>
              <a:avLst/>
              <a:gdLst>
                <a:gd name="T0" fmla="*/ 17 w 60"/>
                <a:gd name="T1" fmla="*/ 39 h 69"/>
                <a:gd name="T2" fmla="*/ 17 w 60"/>
                <a:gd name="T3" fmla="*/ 43 h 69"/>
                <a:gd name="T4" fmla="*/ 17 w 60"/>
                <a:gd name="T5" fmla="*/ 48 h 69"/>
                <a:gd name="T6" fmla="*/ 17 w 60"/>
                <a:gd name="T7" fmla="*/ 52 h 69"/>
                <a:gd name="T8" fmla="*/ 22 w 60"/>
                <a:gd name="T9" fmla="*/ 56 h 69"/>
                <a:gd name="T10" fmla="*/ 26 w 60"/>
                <a:gd name="T11" fmla="*/ 61 h 69"/>
                <a:gd name="T12" fmla="*/ 30 w 60"/>
                <a:gd name="T13" fmla="*/ 61 h 69"/>
                <a:gd name="T14" fmla="*/ 35 w 60"/>
                <a:gd name="T15" fmla="*/ 61 h 69"/>
                <a:gd name="T16" fmla="*/ 39 w 60"/>
                <a:gd name="T17" fmla="*/ 61 h 69"/>
                <a:gd name="T18" fmla="*/ 47 w 60"/>
                <a:gd name="T19" fmla="*/ 56 h 69"/>
                <a:gd name="T20" fmla="*/ 56 w 60"/>
                <a:gd name="T21" fmla="*/ 52 h 69"/>
                <a:gd name="T22" fmla="*/ 56 w 60"/>
                <a:gd name="T23" fmla="*/ 52 h 69"/>
                <a:gd name="T24" fmla="*/ 43 w 60"/>
                <a:gd name="T25" fmla="*/ 61 h 69"/>
                <a:gd name="T26" fmla="*/ 35 w 60"/>
                <a:gd name="T27" fmla="*/ 69 h 69"/>
                <a:gd name="T28" fmla="*/ 22 w 60"/>
                <a:gd name="T29" fmla="*/ 69 h 69"/>
                <a:gd name="T30" fmla="*/ 13 w 60"/>
                <a:gd name="T31" fmla="*/ 69 h 69"/>
                <a:gd name="T32" fmla="*/ 9 w 60"/>
                <a:gd name="T33" fmla="*/ 65 h 69"/>
                <a:gd name="T34" fmla="*/ 4 w 60"/>
                <a:gd name="T35" fmla="*/ 56 h 69"/>
                <a:gd name="T36" fmla="*/ 0 w 60"/>
                <a:gd name="T37" fmla="*/ 48 h 69"/>
                <a:gd name="T38" fmla="*/ 4 w 60"/>
                <a:gd name="T39" fmla="*/ 35 h 69"/>
                <a:gd name="T40" fmla="*/ 9 w 60"/>
                <a:gd name="T41" fmla="*/ 26 h 69"/>
                <a:gd name="T42" fmla="*/ 17 w 60"/>
                <a:gd name="T43" fmla="*/ 13 h 69"/>
                <a:gd name="T44" fmla="*/ 26 w 60"/>
                <a:gd name="T45" fmla="*/ 5 h 69"/>
                <a:gd name="T46" fmla="*/ 35 w 60"/>
                <a:gd name="T47" fmla="*/ 0 h 69"/>
                <a:gd name="T48" fmla="*/ 47 w 60"/>
                <a:gd name="T49" fmla="*/ 0 h 69"/>
                <a:gd name="T50" fmla="*/ 52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9 w 60"/>
                <a:gd name="T65" fmla="*/ 35 h 69"/>
                <a:gd name="T66" fmla="*/ 30 w 60"/>
                <a:gd name="T67" fmla="*/ 39 h 69"/>
                <a:gd name="T68" fmla="*/ 17 w 60"/>
                <a:gd name="T69" fmla="*/ 39 h 69"/>
                <a:gd name="T70" fmla="*/ 17 w 60"/>
                <a:gd name="T71" fmla="*/ 39 h 69"/>
                <a:gd name="T72" fmla="*/ 26 w 60"/>
                <a:gd name="T73" fmla="*/ 35 h 69"/>
                <a:gd name="T74" fmla="*/ 35 w 60"/>
                <a:gd name="T75" fmla="*/ 30 h 69"/>
                <a:gd name="T76" fmla="*/ 39 w 60"/>
                <a:gd name="T77" fmla="*/ 26 h 69"/>
                <a:gd name="T78" fmla="*/ 47 w 60"/>
                <a:gd name="T79" fmla="*/ 22 h 69"/>
                <a:gd name="T80" fmla="*/ 47 w 60"/>
                <a:gd name="T81" fmla="*/ 17 h 69"/>
                <a:gd name="T82" fmla="*/ 52 w 60"/>
                <a:gd name="T83" fmla="*/ 9 h 69"/>
                <a:gd name="T84" fmla="*/ 47 w 60"/>
                <a:gd name="T85" fmla="*/ 9 h 69"/>
                <a:gd name="T86" fmla="*/ 47 w 60"/>
                <a:gd name="T87" fmla="*/ 5 h 69"/>
                <a:gd name="T88" fmla="*/ 47 w 60"/>
                <a:gd name="T89" fmla="*/ 5 h 69"/>
                <a:gd name="T90" fmla="*/ 43 w 60"/>
                <a:gd name="T91" fmla="*/ 5 h 69"/>
                <a:gd name="T92" fmla="*/ 35 w 60"/>
                <a:gd name="T93" fmla="*/ 5 h 69"/>
                <a:gd name="T94" fmla="*/ 26 w 60"/>
                <a:gd name="T95" fmla="*/ 13 h 69"/>
                <a:gd name="T96" fmla="*/ 22 w 60"/>
                <a:gd name="T97" fmla="*/ 22 h 69"/>
                <a:gd name="T98" fmla="*/ 17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7" y="39"/>
                  </a:moveTo>
                  <a:lnTo>
                    <a:pt x="17" y="43"/>
                  </a:lnTo>
                  <a:lnTo>
                    <a:pt x="17" y="48"/>
                  </a:lnTo>
                  <a:lnTo>
                    <a:pt x="17" y="52"/>
                  </a:lnTo>
                  <a:lnTo>
                    <a:pt x="22" y="56"/>
                  </a:lnTo>
                  <a:lnTo>
                    <a:pt x="26" y="61"/>
                  </a:lnTo>
                  <a:lnTo>
                    <a:pt x="30" y="61"/>
                  </a:lnTo>
                  <a:lnTo>
                    <a:pt x="35" y="61"/>
                  </a:lnTo>
                  <a:lnTo>
                    <a:pt x="39" y="61"/>
                  </a:lnTo>
                  <a:lnTo>
                    <a:pt x="47" y="56"/>
                  </a:lnTo>
                  <a:lnTo>
                    <a:pt x="56" y="52"/>
                  </a:lnTo>
                  <a:lnTo>
                    <a:pt x="43" y="61"/>
                  </a:lnTo>
                  <a:lnTo>
                    <a:pt x="35" y="69"/>
                  </a:lnTo>
                  <a:lnTo>
                    <a:pt x="22" y="69"/>
                  </a:lnTo>
                  <a:lnTo>
                    <a:pt x="13" y="69"/>
                  </a:lnTo>
                  <a:lnTo>
                    <a:pt x="9" y="65"/>
                  </a:lnTo>
                  <a:lnTo>
                    <a:pt x="4" y="56"/>
                  </a:lnTo>
                  <a:lnTo>
                    <a:pt x="0" y="48"/>
                  </a:lnTo>
                  <a:lnTo>
                    <a:pt x="4" y="35"/>
                  </a:lnTo>
                  <a:lnTo>
                    <a:pt x="9" y="26"/>
                  </a:lnTo>
                  <a:lnTo>
                    <a:pt x="17" y="13"/>
                  </a:lnTo>
                  <a:lnTo>
                    <a:pt x="26" y="5"/>
                  </a:lnTo>
                  <a:lnTo>
                    <a:pt x="35" y="0"/>
                  </a:lnTo>
                  <a:lnTo>
                    <a:pt x="47" y="0"/>
                  </a:lnTo>
                  <a:lnTo>
                    <a:pt x="52" y="0"/>
                  </a:lnTo>
                  <a:lnTo>
                    <a:pt x="56" y="5"/>
                  </a:lnTo>
                  <a:lnTo>
                    <a:pt x="60" y="9"/>
                  </a:lnTo>
                  <a:lnTo>
                    <a:pt x="60" y="17"/>
                  </a:lnTo>
                  <a:lnTo>
                    <a:pt x="56" y="22"/>
                  </a:lnTo>
                  <a:lnTo>
                    <a:pt x="47" y="30"/>
                  </a:lnTo>
                  <a:lnTo>
                    <a:pt x="39" y="35"/>
                  </a:lnTo>
                  <a:lnTo>
                    <a:pt x="30" y="39"/>
                  </a:lnTo>
                  <a:lnTo>
                    <a:pt x="17" y="39"/>
                  </a:lnTo>
                  <a:close/>
                  <a:moveTo>
                    <a:pt x="17" y="39"/>
                  </a:moveTo>
                  <a:lnTo>
                    <a:pt x="26" y="35"/>
                  </a:lnTo>
                  <a:lnTo>
                    <a:pt x="35" y="30"/>
                  </a:lnTo>
                  <a:lnTo>
                    <a:pt x="39" y="26"/>
                  </a:lnTo>
                  <a:lnTo>
                    <a:pt x="47" y="22"/>
                  </a:lnTo>
                  <a:lnTo>
                    <a:pt x="47" y="17"/>
                  </a:lnTo>
                  <a:lnTo>
                    <a:pt x="52" y="9"/>
                  </a:lnTo>
                  <a:lnTo>
                    <a:pt x="47" y="9"/>
                  </a:lnTo>
                  <a:lnTo>
                    <a:pt x="47" y="5"/>
                  </a:lnTo>
                  <a:lnTo>
                    <a:pt x="43" y="5"/>
                  </a:lnTo>
                  <a:lnTo>
                    <a:pt x="35" y="5"/>
                  </a:lnTo>
                  <a:lnTo>
                    <a:pt x="26" y="13"/>
                  </a:lnTo>
                  <a:lnTo>
                    <a:pt x="22" y="22"/>
                  </a:lnTo>
                  <a:lnTo>
                    <a:pt x="17" y="39"/>
                  </a:lnTo>
                  <a:close/>
                </a:path>
              </a:pathLst>
            </a:custGeom>
            <a:solidFill>
              <a:srgbClr val="000000"/>
            </a:solidFill>
            <a:ln w="0">
              <a:solidFill>
                <a:srgbClr val="000000"/>
              </a:solidFill>
              <a:round/>
              <a:headEnd/>
              <a:tailEnd/>
            </a:ln>
          </p:spPr>
          <p:txBody>
            <a:bodyPr/>
            <a:lstStyle/>
            <a:p>
              <a:endParaRPr lang="en-US"/>
            </a:p>
          </p:txBody>
        </p:sp>
        <p:sp>
          <p:nvSpPr>
            <p:cNvPr id="21546" name="Freeform 36"/>
            <p:cNvSpPr>
              <a:spLocks/>
            </p:cNvSpPr>
            <p:nvPr/>
          </p:nvSpPr>
          <p:spPr bwMode="auto">
            <a:xfrm>
              <a:off x="2811" y="1522"/>
              <a:ext cx="60" cy="69"/>
            </a:xfrm>
            <a:custGeom>
              <a:avLst/>
              <a:gdLst>
                <a:gd name="T0" fmla="*/ 4 w 60"/>
                <a:gd name="T1" fmla="*/ 5 h 69"/>
                <a:gd name="T2" fmla="*/ 30 w 60"/>
                <a:gd name="T3" fmla="*/ 0 h 69"/>
                <a:gd name="T4" fmla="*/ 22 w 60"/>
                <a:gd name="T5" fmla="*/ 39 h 69"/>
                <a:gd name="T6" fmla="*/ 35 w 60"/>
                <a:gd name="T7" fmla="*/ 17 h 69"/>
                <a:gd name="T8" fmla="*/ 43 w 60"/>
                <a:gd name="T9" fmla="*/ 5 h 69"/>
                <a:gd name="T10" fmla="*/ 47 w 60"/>
                <a:gd name="T11" fmla="*/ 0 h 69"/>
                <a:gd name="T12" fmla="*/ 52 w 60"/>
                <a:gd name="T13" fmla="*/ 0 h 69"/>
                <a:gd name="T14" fmla="*/ 56 w 60"/>
                <a:gd name="T15" fmla="*/ 0 h 69"/>
                <a:gd name="T16" fmla="*/ 56 w 60"/>
                <a:gd name="T17" fmla="*/ 0 h 69"/>
                <a:gd name="T18" fmla="*/ 56 w 60"/>
                <a:gd name="T19" fmla="*/ 5 h 69"/>
                <a:gd name="T20" fmla="*/ 60 w 60"/>
                <a:gd name="T21" fmla="*/ 5 h 69"/>
                <a:gd name="T22" fmla="*/ 56 w 60"/>
                <a:gd name="T23" fmla="*/ 13 h 69"/>
                <a:gd name="T24" fmla="*/ 56 w 60"/>
                <a:gd name="T25" fmla="*/ 17 h 69"/>
                <a:gd name="T26" fmla="*/ 56 w 60"/>
                <a:gd name="T27" fmla="*/ 22 h 69"/>
                <a:gd name="T28" fmla="*/ 52 w 60"/>
                <a:gd name="T29" fmla="*/ 22 h 69"/>
                <a:gd name="T30" fmla="*/ 47 w 60"/>
                <a:gd name="T31" fmla="*/ 22 h 69"/>
                <a:gd name="T32" fmla="*/ 47 w 60"/>
                <a:gd name="T33" fmla="*/ 17 h 69"/>
                <a:gd name="T34" fmla="*/ 47 w 60"/>
                <a:gd name="T35" fmla="*/ 17 h 69"/>
                <a:gd name="T36" fmla="*/ 47 w 60"/>
                <a:gd name="T37" fmla="*/ 17 h 69"/>
                <a:gd name="T38" fmla="*/ 47 w 60"/>
                <a:gd name="T39" fmla="*/ 13 h 69"/>
                <a:gd name="T40" fmla="*/ 47 w 60"/>
                <a:gd name="T41" fmla="*/ 13 h 69"/>
                <a:gd name="T42" fmla="*/ 47 w 60"/>
                <a:gd name="T43" fmla="*/ 13 h 69"/>
                <a:gd name="T44" fmla="*/ 43 w 60"/>
                <a:gd name="T45" fmla="*/ 13 h 69"/>
                <a:gd name="T46" fmla="*/ 43 w 60"/>
                <a:gd name="T47" fmla="*/ 13 h 69"/>
                <a:gd name="T48" fmla="*/ 43 w 60"/>
                <a:gd name="T49" fmla="*/ 13 h 69"/>
                <a:gd name="T50" fmla="*/ 39 w 60"/>
                <a:gd name="T51" fmla="*/ 17 h 69"/>
                <a:gd name="T52" fmla="*/ 35 w 60"/>
                <a:gd name="T53" fmla="*/ 17 h 69"/>
                <a:gd name="T54" fmla="*/ 30 w 60"/>
                <a:gd name="T55" fmla="*/ 26 h 69"/>
                <a:gd name="T56" fmla="*/ 22 w 60"/>
                <a:gd name="T57" fmla="*/ 39 h 69"/>
                <a:gd name="T58" fmla="*/ 22 w 60"/>
                <a:gd name="T59" fmla="*/ 43 h 69"/>
                <a:gd name="T60" fmla="*/ 17 w 60"/>
                <a:gd name="T61" fmla="*/ 48 h 69"/>
                <a:gd name="T62" fmla="*/ 17 w 60"/>
                <a:gd name="T63" fmla="*/ 56 h 69"/>
                <a:gd name="T64" fmla="*/ 13 w 60"/>
                <a:gd name="T65" fmla="*/ 61 h 69"/>
                <a:gd name="T66" fmla="*/ 13 w 60"/>
                <a:gd name="T67" fmla="*/ 69 h 69"/>
                <a:gd name="T68" fmla="*/ 0 w 60"/>
                <a:gd name="T69" fmla="*/ 69 h 69"/>
                <a:gd name="T70" fmla="*/ 13 w 60"/>
                <a:gd name="T71" fmla="*/ 22 h 69"/>
                <a:gd name="T72" fmla="*/ 17 w 60"/>
                <a:gd name="T73" fmla="*/ 13 h 69"/>
                <a:gd name="T74" fmla="*/ 17 w 60"/>
                <a:gd name="T75" fmla="*/ 9 h 69"/>
                <a:gd name="T76" fmla="*/ 17 w 60"/>
                <a:gd name="T77" fmla="*/ 9 h 69"/>
                <a:gd name="T78" fmla="*/ 17 w 60"/>
                <a:gd name="T79" fmla="*/ 9 h 69"/>
                <a:gd name="T80" fmla="*/ 13 w 60"/>
                <a:gd name="T81" fmla="*/ 5 h 69"/>
                <a:gd name="T82" fmla="*/ 13 w 60"/>
                <a:gd name="T83" fmla="*/ 5 h 69"/>
                <a:gd name="T84" fmla="*/ 9 w 60"/>
                <a:gd name="T85" fmla="*/ 5 h 69"/>
                <a:gd name="T86" fmla="*/ 4 w 60"/>
                <a:gd name="T87" fmla="*/ 5 h 69"/>
                <a:gd name="T88" fmla="*/ 4 w 60"/>
                <a:gd name="T89" fmla="*/ 5 h 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0"/>
                <a:gd name="T136" fmla="*/ 0 h 69"/>
                <a:gd name="T137" fmla="*/ 60 w 60"/>
                <a:gd name="T138" fmla="*/ 69 h 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0" h="69">
                  <a:moveTo>
                    <a:pt x="4" y="5"/>
                  </a:moveTo>
                  <a:lnTo>
                    <a:pt x="30" y="0"/>
                  </a:lnTo>
                  <a:lnTo>
                    <a:pt x="22" y="39"/>
                  </a:lnTo>
                  <a:lnTo>
                    <a:pt x="35" y="17"/>
                  </a:lnTo>
                  <a:lnTo>
                    <a:pt x="43" y="5"/>
                  </a:lnTo>
                  <a:lnTo>
                    <a:pt x="47" y="0"/>
                  </a:lnTo>
                  <a:lnTo>
                    <a:pt x="52" y="0"/>
                  </a:lnTo>
                  <a:lnTo>
                    <a:pt x="56" y="0"/>
                  </a:lnTo>
                  <a:lnTo>
                    <a:pt x="56" y="5"/>
                  </a:lnTo>
                  <a:lnTo>
                    <a:pt x="60" y="5"/>
                  </a:lnTo>
                  <a:lnTo>
                    <a:pt x="56" y="13"/>
                  </a:lnTo>
                  <a:lnTo>
                    <a:pt x="56" y="17"/>
                  </a:lnTo>
                  <a:lnTo>
                    <a:pt x="56" y="22"/>
                  </a:lnTo>
                  <a:lnTo>
                    <a:pt x="52" y="22"/>
                  </a:lnTo>
                  <a:lnTo>
                    <a:pt x="47" y="22"/>
                  </a:lnTo>
                  <a:lnTo>
                    <a:pt x="47" y="17"/>
                  </a:lnTo>
                  <a:lnTo>
                    <a:pt x="47" y="13"/>
                  </a:lnTo>
                  <a:lnTo>
                    <a:pt x="43" y="13"/>
                  </a:lnTo>
                  <a:lnTo>
                    <a:pt x="39" y="17"/>
                  </a:lnTo>
                  <a:lnTo>
                    <a:pt x="35" y="17"/>
                  </a:lnTo>
                  <a:lnTo>
                    <a:pt x="30" y="26"/>
                  </a:lnTo>
                  <a:lnTo>
                    <a:pt x="22" y="39"/>
                  </a:lnTo>
                  <a:lnTo>
                    <a:pt x="22" y="43"/>
                  </a:lnTo>
                  <a:lnTo>
                    <a:pt x="17" y="48"/>
                  </a:lnTo>
                  <a:lnTo>
                    <a:pt x="17" y="56"/>
                  </a:lnTo>
                  <a:lnTo>
                    <a:pt x="13" y="61"/>
                  </a:lnTo>
                  <a:lnTo>
                    <a:pt x="13" y="69"/>
                  </a:lnTo>
                  <a:lnTo>
                    <a:pt x="0" y="69"/>
                  </a:lnTo>
                  <a:lnTo>
                    <a:pt x="13" y="22"/>
                  </a:lnTo>
                  <a:lnTo>
                    <a:pt x="17" y="13"/>
                  </a:lnTo>
                  <a:lnTo>
                    <a:pt x="17" y="9"/>
                  </a:lnTo>
                  <a:lnTo>
                    <a:pt x="13" y="5"/>
                  </a:lnTo>
                  <a:lnTo>
                    <a:pt x="9" y="5"/>
                  </a:lnTo>
                  <a:lnTo>
                    <a:pt x="4" y="5"/>
                  </a:lnTo>
                  <a:close/>
                </a:path>
              </a:pathLst>
            </a:custGeom>
            <a:solidFill>
              <a:srgbClr val="000000"/>
            </a:solidFill>
            <a:ln w="0">
              <a:solidFill>
                <a:srgbClr val="000000"/>
              </a:solidFill>
              <a:round/>
              <a:headEnd/>
              <a:tailEnd/>
            </a:ln>
          </p:spPr>
          <p:txBody>
            <a:bodyPr/>
            <a:lstStyle/>
            <a:p>
              <a:endParaRPr lang="en-US"/>
            </a:p>
          </p:txBody>
        </p:sp>
        <p:sp>
          <p:nvSpPr>
            <p:cNvPr id="21547" name="Freeform 37"/>
            <p:cNvSpPr>
              <a:spLocks/>
            </p:cNvSpPr>
            <p:nvPr/>
          </p:nvSpPr>
          <p:spPr bwMode="auto">
            <a:xfrm>
              <a:off x="2876" y="1522"/>
              <a:ext cx="64" cy="69"/>
            </a:xfrm>
            <a:custGeom>
              <a:avLst/>
              <a:gdLst>
                <a:gd name="T0" fmla="*/ 0 w 64"/>
                <a:gd name="T1" fmla="*/ 5 h 69"/>
                <a:gd name="T2" fmla="*/ 21 w 64"/>
                <a:gd name="T3" fmla="*/ 0 h 69"/>
                <a:gd name="T4" fmla="*/ 26 w 64"/>
                <a:gd name="T5" fmla="*/ 5 h 69"/>
                <a:gd name="T6" fmla="*/ 26 w 64"/>
                <a:gd name="T7" fmla="*/ 13 h 69"/>
                <a:gd name="T8" fmla="*/ 30 w 64"/>
                <a:gd name="T9" fmla="*/ 22 h 69"/>
                <a:gd name="T10" fmla="*/ 30 w 64"/>
                <a:gd name="T11" fmla="*/ 30 h 69"/>
                <a:gd name="T12" fmla="*/ 30 w 64"/>
                <a:gd name="T13" fmla="*/ 43 h 69"/>
                <a:gd name="T14" fmla="*/ 30 w 64"/>
                <a:gd name="T15" fmla="*/ 56 h 69"/>
                <a:gd name="T16" fmla="*/ 38 w 64"/>
                <a:gd name="T17" fmla="*/ 48 h 69"/>
                <a:gd name="T18" fmla="*/ 43 w 64"/>
                <a:gd name="T19" fmla="*/ 43 h 69"/>
                <a:gd name="T20" fmla="*/ 47 w 64"/>
                <a:gd name="T21" fmla="*/ 35 h 69"/>
                <a:gd name="T22" fmla="*/ 51 w 64"/>
                <a:gd name="T23" fmla="*/ 30 h 69"/>
                <a:gd name="T24" fmla="*/ 56 w 64"/>
                <a:gd name="T25" fmla="*/ 26 h 69"/>
                <a:gd name="T26" fmla="*/ 56 w 64"/>
                <a:gd name="T27" fmla="*/ 26 h 69"/>
                <a:gd name="T28" fmla="*/ 56 w 64"/>
                <a:gd name="T29" fmla="*/ 22 h 69"/>
                <a:gd name="T30" fmla="*/ 56 w 64"/>
                <a:gd name="T31" fmla="*/ 17 h 69"/>
                <a:gd name="T32" fmla="*/ 56 w 64"/>
                <a:gd name="T33" fmla="*/ 17 h 69"/>
                <a:gd name="T34" fmla="*/ 56 w 64"/>
                <a:gd name="T35" fmla="*/ 13 h 69"/>
                <a:gd name="T36" fmla="*/ 51 w 64"/>
                <a:gd name="T37" fmla="*/ 13 h 69"/>
                <a:gd name="T38" fmla="*/ 47 w 64"/>
                <a:gd name="T39" fmla="*/ 9 h 69"/>
                <a:gd name="T40" fmla="*/ 47 w 64"/>
                <a:gd name="T41" fmla="*/ 5 h 69"/>
                <a:gd name="T42" fmla="*/ 47 w 64"/>
                <a:gd name="T43" fmla="*/ 5 h 69"/>
                <a:gd name="T44" fmla="*/ 51 w 64"/>
                <a:gd name="T45" fmla="*/ 0 h 69"/>
                <a:gd name="T46" fmla="*/ 51 w 64"/>
                <a:gd name="T47" fmla="*/ 0 h 69"/>
                <a:gd name="T48" fmla="*/ 56 w 64"/>
                <a:gd name="T49" fmla="*/ 0 h 69"/>
                <a:gd name="T50" fmla="*/ 60 w 64"/>
                <a:gd name="T51" fmla="*/ 0 h 69"/>
                <a:gd name="T52" fmla="*/ 64 w 64"/>
                <a:gd name="T53" fmla="*/ 5 h 69"/>
                <a:gd name="T54" fmla="*/ 64 w 64"/>
                <a:gd name="T55" fmla="*/ 5 h 69"/>
                <a:gd name="T56" fmla="*/ 64 w 64"/>
                <a:gd name="T57" fmla="*/ 9 h 69"/>
                <a:gd name="T58" fmla="*/ 64 w 64"/>
                <a:gd name="T59" fmla="*/ 13 h 69"/>
                <a:gd name="T60" fmla="*/ 64 w 64"/>
                <a:gd name="T61" fmla="*/ 17 h 69"/>
                <a:gd name="T62" fmla="*/ 60 w 64"/>
                <a:gd name="T63" fmla="*/ 22 h 69"/>
                <a:gd name="T64" fmla="*/ 56 w 64"/>
                <a:gd name="T65" fmla="*/ 30 h 69"/>
                <a:gd name="T66" fmla="*/ 51 w 64"/>
                <a:gd name="T67" fmla="*/ 39 h 69"/>
                <a:gd name="T68" fmla="*/ 38 w 64"/>
                <a:gd name="T69" fmla="*/ 52 h 69"/>
                <a:gd name="T70" fmla="*/ 38 w 64"/>
                <a:gd name="T71" fmla="*/ 56 h 69"/>
                <a:gd name="T72" fmla="*/ 34 w 64"/>
                <a:gd name="T73" fmla="*/ 61 h 69"/>
                <a:gd name="T74" fmla="*/ 26 w 64"/>
                <a:gd name="T75" fmla="*/ 69 h 69"/>
                <a:gd name="T76" fmla="*/ 21 w 64"/>
                <a:gd name="T77" fmla="*/ 69 h 69"/>
                <a:gd name="T78" fmla="*/ 21 w 64"/>
                <a:gd name="T79" fmla="*/ 48 h 69"/>
                <a:gd name="T80" fmla="*/ 17 w 64"/>
                <a:gd name="T81" fmla="*/ 30 h 69"/>
                <a:gd name="T82" fmla="*/ 17 w 64"/>
                <a:gd name="T83" fmla="*/ 22 h 69"/>
                <a:gd name="T84" fmla="*/ 13 w 64"/>
                <a:gd name="T85" fmla="*/ 13 h 69"/>
                <a:gd name="T86" fmla="*/ 8 w 64"/>
                <a:gd name="T87" fmla="*/ 9 h 69"/>
                <a:gd name="T88" fmla="*/ 8 w 64"/>
                <a:gd name="T89" fmla="*/ 9 h 69"/>
                <a:gd name="T90" fmla="*/ 4 w 64"/>
                <a:gd name="T91" fmla="*/ 9 h 69"/>
                <a:gd name="T92" fmla="*/ 0 w 64"/>
                <a:gd name="T93" fmla="*/ 9 h 69"/>
                <a:gd name="T94" fmla="*/ 0 w 64"/>
                <a:gd name="T95" fmla="*/ 5 h 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4"/>
                <a:gd name="T145" fmla="*/ 0 h 69"/>
                <a:gd name="T146" fmla="*/ 64 w 64"/>
                <a:gd name="T147" fmla="*/ 69 h 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4" h="69">
                  <a:moveTo>
                    <a:pt x="0" y="5"/>
                  </a:moveTo>
                  <a:lnTo>
                    <a:pt x="21" y="0"/>
                  </a:lnTo>
                  <a:lnTo>
                    <a:pt x="26" y="5"/>
                  </a:lnTo>
                  <a:lnTo>
                    <a:pt x="26" y="13"/>
                  </a:lnTo>
                  <a:lnTo>
                    <a:pt x="30" y="22"/>
                  </a:lnTo>
                  <a:lnTo>
                    <a:pt x="30" y="30"/>
                  </a:lnTo>
                  <a:lnTo>
                    <a:pt x="30" y="43"/>
                  </a:lnTo>
                  <a:lnTo>
                    <a:pt x="30" y="56"/>
                  </a:lnTo>
                  <a:lnTo>
                    <a:pt x="38" y="48"/>
                  </a:lnTo>
                  <a:lnTo>
                    <a:pt x="43" y="43"/>
                  </a:lnTo>
                  <a:lnTo>
                    <a:pt x="47" y="35"/>
                  </a:lnTo>
                  <a:lnTo>
                    <a:pt x="51" y="30"/>
                  </a:lnTo>
                  <a:lnTo>
                    <a:pt x="56" y="26"/>
                  </a:lnTo>
                  <a:lnTo>
                    <a:pt x="56" y="22"/>
                  </a:lnTo>
                  <a:lnTo>
                    <a:pt x="56" y="17"/>
                  </a:lnTo>
                  <a:lnTo>
                    <a:pt x="56" y="13"/>
                  </a:lnTo>
                  <a:lnTo>
                    <a:pt x="51" y="13"/>
                  </a:lnTo>
                  <a:lnTo>
                    <a:pt x="47" y="9"/>
                  </a:lnTo>
                  <a:lnTo>
                    <a:pt x="47" y="5"/>
                  </a:lnTo>
                  <a:lnTo>
                    <a:pt x="51" y="0"/>
                  </a:lnTo>
                  <a:lnTo>
                    <a:pt x="56" y="0"/>
                  </a:lnTo>
                  <a:lnTo>
                    <a:pt x="60" y="0"/>
                  </a:lnTo>
                  <a:lnTo>
                    <a:pt x="64" y="5"/>
                  </a:lnTo>
                  <a:lnTo>
                    <a:pt x="64" y="9"/>
                  </a:lnTo>
                  <a:lnTo>
                    <a:pt x="64" y="13"/>
                  </a:lnTo>
                  <a:lnTo>
                    <a:pt x="64" y="17"/>
                  </a:lnTo>
                  <a:lnTo>
                    <a:pt x="60" y="22"/>
                  </a:lnTo>
                  <a:lnTo>
                    <a:pt x="56" y="30"/>
                  </a:lnTo>
                  <a:lnTo>
                    <a:pt x="51" y="39"/>
                  </a:lnTo>
                  <a:lnTo>
                    <a:pt x="38" y="52"/>
                  </a:lnTo>
                  <a:lnTo>
                    <a:pt x="38" y="56"/>
                  </a:lnTo>
                  <a:lnTo>
                    <a:pt x="34" y="61"/>
                  </a:lnTo>
                  <a:lnTo>
                    <a:pt x="26" y="69"/>
                  </a:lnTo>
                  <a:lnTo>
                    <a:pt x="21" y="69"/>
                  </a:lnTo>
                  <a:lnTo>
                    <a:pt x="21" y="48"/>
                  </a:lnTo>
                  <a:lnTo>
                    <a:pt x="17" y="30"/>
                  </a:lnTo>
                  <a:lnTo>
                    <a:pt x="17" y="22"/>
                  </a:lnTo>
                  <a:lnTo>
                    <a:pt x="13" y="13"/>
                  </a:lnTo>
                  <a:lnTo>
                    <a:pt x="8" y="9"/>
                  </a:lnTo>
                  <a:lnTo>
                    <a:pt x="4" y="9"/>
                  </a:lnTo>
                  <a:lnTo>
                    <a:pt x="0" y="9"/>
                  </a:lnTo>
                  <a:lnTo>
                    <a:pt x="0" y="5"/>
                  </a:lnTo>
                  <a:close/>
                </a:path>
              </a:pathLst>
            </a:custGeom>
            <a:solidFill>
              <a:srgbClr val="000000"/>
            </a:solidFill>
            <a:ln w="0">
              <a:solidFill>
                <a:srgbClr val="000000"/>
              </a:solidFill>
              <a:round/>
              <a:headEnd/>
              <a:tailEnd/>
            </a:ln>
          </p:spPr>
          <p:txBody>
            <a:bodyPr/>
            <a:lstStyle/>
            <a:p>
              <a:endParaRPr lang="en-US"/>
            </a:p>
          </p:txBody>
        </p:sp>
        <p:sp>
          <p:nvSpPr>
            <p:cNvPr id="21548" name="Freeform 38"/>
            <p:cNvSpPr>
              <a:spLocks noEditPoints="1"/>
            </p:cNvSpPr>
            <p:nvPr/>
          </p:nvSpPr>
          <p:spPr bwMode="auto">
            <a:xfrm>
              <a:off x="2945" y="1522"/>
              <a:ext cx="60" cy="69"/>
            </a:xfrm>
            <a:custGeom>
              <a:avLst/>
              <a:gdLst>
                <a:gd name="T0" fmla="*/ 17 w 60"/>
                <a:gd name="T1" fmla="*/ 39 h 69"/>
                <a:gd name="T2" fmla="*/ 17 w 60"/>
                <a:gd name="T3" fmla="*/ 43 h 69"/>
                <a:gd name="T4" fmla="*/ 17 w 60"/>
                <a:gd name="T5" fmla="*/ 48 h 69"/>
                <a:gd name="T6" fmla="*/ 17 w 60"/>
                <a:gd name="T7" fmla="*/ 52 h 69"/>
                <a:gd name="T8" fmla="*/ 21 w 60"/>
                <a:gd name="T9" fmla="*/ 56 h 69"/>
                <a:gd name="T10" fmla="*/ 26 w 60"/>
                <a:gd name="T11" fmla="*/ 61 h 69"/>
                <a:gd name="T12" fmla="*/ 30 w 60"/>
                <a:gd name="T13" fmla="*/ 61 h 69"/>
                <a:gd name="T14" fmla="*/ 34 w 60"/>
                <a:gd name="T15" fmla="*/ 61 h 69"/>
                <a:gd name="T16" fmla="*/ 38 w 60"/>
                <a:gd name="T17" fmla="*/ 61 h 69"/>
                <a:gd name="T18" fmla="*/ 47 w 60"/>
                <a:gd name="T19" fmla="*/ 56 h 69"/>
                <a:gd name="T20" fmla="*/ 56 w 60"/>
                <a:gd name="T21" fmla="*/ 52 h 69"/>
                <a:gd name="T22" fmla="*/ 56 w 60"/>
                <a:gd name="T23" fmla="*/ 52 h 69"/>
                <a:gd name="T24" fmla="*/ 43 w 60"/>
                <a:gd name="T25" fmla="*/ 61 h 69"/>
                <a:gd name="T26" fmla="*/ 34 w 60"/>
                <a:gd name="T27" fmla="*/ 69 h 69"/>
                <a:gd name="T28" fmla="*/ 21 w 60"/>
                <a:gd name="T29" fmla="*/ 69 h 69"/>
                <a:gd name="T30" fmla="*/ 13 w 60"/>
                <a:gd name="T31" fmla="*/ 69 h 69"/>
                <a:gd name="T32" fmla="*/ 8 w 60"/>
                <a:gd name="T33" fmla="*/ 65 h 69"/>
                <a:gd name="T34" fmla="*/ 4 w 60"/>
                <a:gd name="T35" fmla="*/ 56 h 69"/>
                <a:gd name="T36" fmla="*/ 0 w 60"/>
                <a:gd name="T37" fmla="*/ 48 h 69"/>
                <a:gd name="T38" fmla="*/ 4 w 60"/>
                <a:gd name="T39" fmla="*/ 35 h 69"/>
                <a:gd name="T40" fmla="*/ 8 w 60"/>
                <a:gd name="T41" fmla="*/ 26 h 69"/>
                <a:gd name="T42" fmla="*/ 17 w 60"/>
                <a:gd name="T43" fmla="*/ 13 h 69"/>
                <a:gd name="T44" fmla="*/ 26 w 60"/>
                <a:gd name="T45" fmla="*/ 5 h 69"/>
                <a:gd name="T46" fmla="*/ 34 w 60"/>
                <a:gd name="T47" fmla="*/ 0 h 69"/>
                <a:gd name="T48" fmla="*/ 47 w 60"/>
                <a:gd name="T49" fmla="*/ 0 h 69"/>
                <a:gd name="T50" fmla="*/ 51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8 w 60"/>
                <a:gd name="T65" fmla="*/ 35 h 69"/>
                <a:gd name="T66" fmla="*/ 30 w 60"/>
                <a:gd name="T67" fmla="*/ 39 h 69"/>
                <a:gd name="T68" fmla="*/ 17 w 60"/>
                <a:gd name="T69" fmla="*/ 39 h 69"/>
                <a:gd name="T70" fmla="*/ 17 w 60"/>
                <a:gd name="T71" fmla="*/ 39 h 69"/>
                <a:gd name="T72" fmla="*/ 26 w 60"/>
                <a:gd name="T73" fmla="*/ 35 h 69"/>
                <a:gd name="T74" fmla="*/ 34 w 60"/>
                <a:gd name="T75" fmla="*/ 30 h 69"/>
                <a:gd name="T76" fmla="*/ 38 w 60"/>
                <a:gd name="T77" fmla="*/ 26 h 69"/>
                <a:gd name="T78" fmla="*/ 47 w 60"/>
                <a:gd name="T79" fmla="*/ 22 h 69"/>
                <a:gd name="T80" fmla="*/ 47 w 60"/>
                <a:gd name="T81" fmla="*/ 17 h 69"/>
                <a:gd name="T82" fmla="*/ 51 w 60"/>
                <a:gd name="T83" fmla="*/ 9 h 69"/>
                <a:gd name="T84" fmla="*/ 51 w 60"/>
                <a:gd name="T85" fmla="*/ 9 h 69"/>
                <a:gd name="T86" fmla="*/ 47 w 60"/>
                <a:gd name="T87" fmla="*/ 5 h 69"/>
                <a:gd name="T88" fmla="*/ 47 w 60"/>
                <a:gd name="T89" fmla="*/ 5 h 69"/>
                <a:gd name="T90" fmla="*/ 43 w 60"/>
                <a:gd name="T91" fmla="*/ 5 h 69"/>
                <a:gd name="T92" fmla="*/ 34 w 60"/>
                <a:gd name="T93" fmla="*/ 5 h 69"/>
                <a:gd name="T94" fmla="*/ 26 w 60"/>
                <a:gd name="T95" fmla="*/ 13 h 69"/>
                <a:gd name="T96" fmla="*/ 21 w 60"/>
                <a:gd name="T97" fmla="*/ 22 h 69"/>
                <a:gd name="T98" fmla="*/ 17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7" y="39"/>
                  </a:moveTo>
                  <a:lnTo>
                    <a:pt x="17" y="43"/>
                  </a:lnTo>
                  <a:lnTo>
                    <a:pt x="17" y="48"/>
                  </a:lnTo>
                  <a:lnTo>
                    <a:pt x="17" y="52"/>
                  </a:lnTo>
                  <a:lnTo>
                    <a:pt x="21" y="56"/>
                  </a:lnTo>
                  <a:lnTo>
                    <a:pt x="26" y="61"/>
                  </a:lnTo>
                  <a:lnTo>
                    <a:pt x="30" y="61"/>
                  </a:lnTo>
                  <a:lnTo>
                    <a:pt x="34" y="61"/>
                  </a:lnTo>
                  <a:lnTo>
                    <a:pt x="38" y="61"/>
                  </a:lnTo>
                  <a:lnTo>
                    <a:pt x="47" y="56"/>
                  </a:lnTo>
                  <a:lnTo>
                    <a:pt x="56" y="52"/>
                  </a:lnTo>
                  <a:lnTo>
                    <a:pt x="43" y="61"/>
                  </a:lnTo>
                  <a:lnTo>
                    <a:pt x="34" y="69"/>
                  </a:lnTo>
                  <a:lnTo>
                    <a:pt x="21" y="69"/>
                  </a:lnTo>
                  <a:lnTo>
                    <a:pt x="13" y="69"/>
                  </a:lnTo>
                  <a:lnTo>
                    <a:pt x="8" y="65"/>
                  </a:lnTo>
                  <a:lnTo>
                    <a:pt x="4" y="56"/>
                  </a:lnTo>
                  <a:lnTo>
                    <a:pt x="0" y="48"/>
                  </a:lnTo>
                  <a:lnTo>
                    <a:pt x="4" y="35"/>
                  </a:lnTo>
                  <a:lnTo>
                    <a:pt x="8" y="26"/>
                  </a:lnTo>
                  <a:lnTo>
                    <a:pt x="17" y="13"/>
                  </a:lnTo>
                  <a:lnTo>
                    <a:pt x="26" y="5"/>
                  </a:lnTo>
                  <a:lnTo>
                    <a:pt x="34" y="0"/>
                  </a:lnTo>
                  <a:lnTo>
                    <a:pt x="47" y="0"/>
                  </a:lnTo>
                  <a:lnTo>
                    <a:pt x="51" y="0"/>
                  </a:lnTo>
                  <a:lnTo>
                    <a:pt x="56" y="5"/>
                  </a:lnTo>
                  <a:lnTo>
                    <a:pt x="60" y="9"/>
                  </a:lnTo>
                  <a:lnTo>
                    <a:pt x="60" y="17"/>
                  </a:lnTo>
                  <a:lnTo>
                    <a:pt x="56" y="22"/>
                  </a:lnTo>
                  <a:lnTo>
                    <a:pt x="47" y="30"/>
                  </a:lnTo>
                  <a:lnTo>
                    <a:pt x="38" y="35"/>
                  </a:lnTo>
                  <a:lnTo>
                    <a:pt x="30" y="39"/>
                  </a:lnTo>
                  <a:lnTo>
                    <a:pt x="17" y="39"/>
                  </a:lnTo>
                  <a:close/>
                  <a:moveTo>
                    <a:pt x="17" y="39"/>
                  </a:moveTo>
                  <a:lnTo>
                    <a:pt x="26" y="35"/>
                  </a:lnTo>
                  <a:lnTo>
                    <a:pt x="34" y="30"/>
                  </a:lnTo>
                  <a:lnTo>
                    <a:pt x="38" y="26"/>
                  </a:lnTo>
                  <a:lnTo>
                    <a:pt x="47" y="22"/>
                  </a:lnTo>
                  <a:lnTo>
                    <a:pt x="47" y="17"/>
                  </a:lnTo>
                  <a:lnTo>
                    <a:pt x="51" y="9"/>
                  </a:lnTo>
                  <a:lnTo>
                    <a:pt x="47" y="5"/>
                  </a:lnTo>
                  <a:lnTo>
                    <a:pt x="43" y="5"/>
                  </a:lnTo>
                  <a:lnTo>
                    <a:pt x="34" y="5"/>
                  </a:lnTo>
                  <a:lnTo>
                    <a:pt x="26" y="13"/>
                  </a:lnTo>
                  <a:lnTo>
                    <a:pt x="21" y="22"/>
                  </a:lnTo>
                  <a:lnTo>
                    <a:pt x="17" y="39"/>
                  </a:lnTo>
                  <a:close/>
                </a:path>
              </a:pathLst>
            </a:custGeom>
            <a:solidFill>
              <a:srgbClr val="000000"/>
            </a:solidFill>
            <a:ln w="0">
              <a:solidFill>
                <a:srgbClr val="000000"/>
              </a:solidFill>
              <a:round/>
              <a:headEnd/>
              <a:tailEnd/>
            </a:ln>
          </p:spPr>
          <p:txBody>
            <a:bodyPr/>
            <a:lstStyle/>
            <a:p>
              <a:endParaRPr lang="en-US"/>
            </a:p>
          </p:txBody>
        </p:sp>
        <p:sp>
          <p:nvSpPr>
            <p:cNvPr id="21549" name="Freeform 39"/>
            <p:cNvSpPr>
              <a:spLocks/>
            </p:cNvSpPr>
            <p:nvPr/>
          </p:nvSpPr>
          <p:spPr bwMode="auto">
            <a:xfrm>
              <a:off x="3014" y="1522"/>
              <a:ext cx="60" cy="69"/>
            </a:xfrm>
            <a:custGeom>
              <a:avLst/>
              <a:gdLst>
                <a:gd name="T0" fmla="*/ 4 w 60"/>
                <a:gd name="T1" fmla="*/ 5 h 69"/>
                <a:gd name="T2" fmla="*/ 30 w 60"/>
                <a:gd name="T3" fmla="*/ 0 h 69"/>
                <a:gd name="T4" fmla="*/ 21 w 60"/>
                <a:gd name="T5" fmla="*/ 39 h 69"/>
                <a:gd name="T6" fmla="*/ 34 w 60"/>
                <a:gd name="T7" fmla="*/ 17 h 69"/>
                <a:gd name="T8" fmla="*/ 43 w 60"/>
                <a:gd name="T9" fmla="*/ 5 h 69"/>
                <a:gd name="T10" fmla="*/ 47 w 60"/>
                <a:gd name="T11" fmla="*/ 0 h 69"/>
                <a:gd name="T12" fmla="*/ 51 w 60"/>
                <a:gd name="T13" fmla="*/ 0 h 69"/>
                <a:gd name="T14" fmla="*/ 56 w 60"/>
                <a:gd name="T15" fmla="*/ 0 h 69"/>
                <a:gd name="T16" fmla="*/ 56 w 60"/>
                <a:gd name="T17" fmla="*/ 0 h 69"/>
                <a:gd name="T18" fmla="*/ 60 w 60"/>
                <a:gd name="T19" fmla="*/ 5 h 69"/>
                <a:gd name="T20" fmla="*/ 60 w 60"/>
                <a:gd name="T21" fmla="*/ 5 h 69"/>
                <a:gd name="T22" fmla="*/ 60 w 60"/>
                <a:gd name="T23" fmla="*/ 13 h 69"/>
                <a:gd name="T24" fmla="*/ 56 w 60"/>
                <a:gd name="T25" fmla="*/ 17 h 69"/>
                <a:gd name="T26" fmla="*/ 56 w 60"/>
                <a:gd name="T27" fmla="*/ 22 h 69"/>
                <a:gd name="T28" fmla="*/ 51 w 60"/>
                <a:gd name="T29" fmla="*/ 22 h 69"/>
                <a:gd name="T30" fmla="*/ 51 w 60"/>
                <a:gd name="T31" fmla="*/ 22 h 69"/>
                <a:gd name="T32" fmla="*/ 47 w 60"/>
                <a:gd name="T33" fmla="*/ 17 h 69"/>
                <a:gd name="T34" fmla="*/ 47 w 60"/>
                <a:gd name="T35" fmla="*/ 17 h 69"/>
                <a:gd name="T36" fmla="*/ 47 w 60"/>
                <a:gd name="T37" fmla="*/ 17 h 69"/>
                <a:gd name="T38" fmla="*/ 47 w 60"/>
                <a:gd name="T39" fmla="*/ 13 h 69"/>
                <a:gd name="T40" fmla="*/ 47 w 60"/>
                <a:gd name="T41" fmla="*/ 13 h 69"/>
                <a:gd name="T42" fmla="*/ 47 w 60"/>
                <a:gd name="T43" fmla="*/ 13 h 69"/>
                <a:gd name="T44" fmla="*/ 43 w 60"/>
                <a:gd name="T45" fmla="*/ 13 h 69"/>
                <a:gd name="T46" fmla="*/ 43 w 60"/>
                <a:gd name="T47" fmla="*/ 13 h 69"/>
                <a:gd name="T48" fmla="*/ 43 w 60"/>
                <a:gd name="T49" fmla="*/ 13 h 69"/>
                <a:gd name="T50" fmla="*/ 38 w 60"/>
                <a:gd name="T51" fmla="*/ 17 h 69"/>
                <a:gd name="T52" fmla="*/ 38 w 60"/>
                <a:gd name="T53" fmla="*/ 17 h 69"/>
                <a:gd name="T54" fmla="*/ 30 w 60"/>
                <a:gd name="T55" fmla="*/ 26 h 69"/>
                <a:gd name="T56" fmla="*/ 26 w 60"/>
                <a:gd name="T57" fmla="*/ 39 h 69"/>
                <a:gd name="T58" fmla="*/ 21 w 60"/>
                <a:gd name="T59" fmla="*/ 43 h 69"/>
                <a:gd name="T60" fmla="*/ 17 w 60"/>
                <a:gd name="T61" fmla="*/ 48 h 69"/>
                <a:gd name="T62" fmla="*/ 17 w 60"/>
                <a:gd name="T63" fmla="*/ 56 h 69"/>
                <a:gd name="T64" fmla="*/ 17 w 60"/>
                <a:gd name="T65" fmla="*/ 61 h 69"/>
                <a:gd name="T66" fmla="*/ 13 w 60"/>
                <a:gd name="T67" fmla="*/ 69 h 69"/>
                <a:gd name="T68" fmla="*/ 0 w 60"/>
                <a:gd name="T69" fmla="*/ 69 h 69"/>
                <a:gd name="T70" fmla="*/ 13 w 60"/>
                <a:gd name="T71" fmla="*/ 22 h 69"/>
                <a:gd name="T72" fmla="*/ 17 w 60"/>
                <a:gd name="T73" fmla="*/ 13 h 69"/>
                <a:gd name="T74" fmla="*/ 17 w 60"/>
                <a:gd name="T75" fmla="*/ 9 h 69"/>
                <a:gd name="T76" fmla="*/ 17 w 60"/>
                <a:gd name="T77" fmla="*/ 9 h 69"/>
                <a:gd name="T78" fmla="*/ 17 w 60"/>
                <a:gd name="T79" fmla="*/ 9 h 69"/>
                <a:gd name="T80" fmla="*/ 13 w 60"/>
                <a:gd name="T81" fmla="*/ 5 h 69"/>
                <a:gd name="T82" fmla="*/ 13 w 60"/>
                <a:gd name="T83" fmla="*/ 5 h 69"/>
                <a:gd name="T84" fmla="*/ 8 w 60"/>
                <a:gd name="T85" fmla="*/ 5 h 69"/>
                <a:gd name="T86" fmla="*/ 4 w 60"/>
                <a:gd name="T87" fmla="*/ 5 h 69"/>
                <a:gd name="T88" fmla="*/ 4 w 60"/>
                <a:gd name="T89" fmla="*/ 5 h 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0"/>
                <a:gd name="T136" fmla="*/ 0 h 69"/>
                <a:gd name="T137" fmla="*/ 60 w 60"/>
                <a:gd name="T138" fmla="*/ 69 h 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0" h="69">
                  <a:moveTo>
                    <a:pt x="4" y="5"/>
                  </a:moveTo>
                  <a:lnTo>
                    <a:pt x="30" y="0"/>
                  </a:lnTo>
                  <a:lnTo>
                    <a:pt x="21" y="39"/>
                  </a:lnTo>
                  <a:lnTo>
                    <a:pt x="34" y="17"/>
                  </a:lnTo>
                  <a:lnTo>
                    <a:pt x="43" y="5"/>
                  </a:lnTo>
                  <a:lnTo>
                    <a:pt x="47" y="0"/>
                  </a:lnTo>
                  <a:lnTo>
                    <a:pt x="51" y="0"/>
                  </a:lnTo>
                  <a:lnTo>
                    <a:pt x="56" y="0"/>
                  </a:lnTo>
                  <a:lnTo>
                    <a:pt x="60" y="5"/>
                  </a:lnTo>
                  <a:lnTo>
                    <a:pt x="60" y="13"/>
                  </a:lnTo>
                  <a:lnTo>
                    <a:pt x="56" y="17"/>
                  </a:lnTo>
                  <a:lnTo>
                    <a:pt x="56" y="22"/>
                  </a:lnTo>
                  <a:lnTo>
                    <a:pt x="51" y="22"/>
                  </a:lnTo>
                  <a:lnTo>
                    <a:pt x="47" y="17"/>
                  </a:lnTo>
                  <a:lnTo>
                    <a:pt x="47" y="13"/>
                  </a:lnTo>
                  <a:lnTo>
                    <a:pt x="43" y="13"/>
                  </a:lnTo>
                  <a:lnTo>
                    <a:pt x="38" y="17"/>
                  </a:lnTo>
                  <a:lnTo>
                    <a:pt x="30" y="26"/>
                  </a:lnTo>
                  <a:lnTo>
                    <a:pt x="26" y="39"/>
                  </a:lnTo>
                  <a:lnTo>
                    <a:pt x="21" y="43"/>
                  </a:lnTo>
                  <a:lnTo>
                    <a:pt x="17" y="48"/>
                  </a:lnTo>
                  <a:lnTo>
                    <a:pt x="17" y="56"/>
                  </a:lnTo>
                  <a:lnTo>
                    <a:pt x="17" y="61"/>
                  </a:lnTo>
                  <a:lnTo>
                    <a:pt x="13" y="69"/>
                  </a:lnTo>
                  <a:lnTo>
                    <a:pt x="0" y="69"/>
                  </a:lnTo>
                  <a:lnTo>
                    <a:pt x="13" y="22"/>
                  </a:lnTo>
                  <a:lnTo>
                    <a:pt x="17" y="13"/>
                  </a:lnTo>
                  <a:lnTo>
                    <a:pt x="17" y="9"/>
                  </a:lnTo>
                  <a:lnTo>
                    <a:pt x="13" y="5"/>
                  </a:lnTo>
                  <a:lnTo>
                    <a:pt x="8" y="5"/>
                  </a:lnTo>
                  <a:lnTo>
                    <a:pt x="4" y="5"/>
                  </a:lnTo>
                  <a:close/>
                </a:path>
              </a:pathLst>
            </a:custGeom>
            <a:solidFill>
              <a:srgbClr val="000000"/>
            </a:solidFill>
            <a:ln w="0">
              <a:solidFill>
                <a:srgbClr val="000000"/>
              </a:solidFill>
              <a:round/>
              <a:headEnd/>
              <a:tailEnd/>
            </a:ln>
          </p:spPr>
          <p:txBody>
            <a:bodyPr/>
            <a:lstStyle/>
            <a:p>
              <a:endParaRPr lang="en-US"/>
            </a:p>
          </p:txBody>
        </p:sp>
        <p:pic>
          <p:nvPicPr>
            <p:cNvPr id="21550" name="Picture 40"/>
            <p:cNvPicPr>
              <a:picLocks noChangeAspect="1" noChangeArrowheads="1"/>
            </p:cNvPicPr>
            <p:nvPr/>
          </p:nvPicPr>
          <p:blipFill>
            <a:blip r:embed="rId8" cstate="print"/>
            <a:srcRect/>
            <a:stretch>
              <a:fillRect/>
            </a:stretch>
          </p:blipFill>
          <p:spPr bwMode="auto">
            <a:xfrm>
              <a:off x="3091" y="1479"/>
              <a:ext cx="35" cy="151"/>
            </a:xfrm>
            <a:prstGeom prst="rect">
              <a:avLst/>
            </a:prstGeom>
            <a:noFill/>
            <a:ln w="9525">
              <a:noFill/>
              <a:miter lim="800000"/>
              <a:headEnd/>
              <a:tailEnd/>
            </a:ln>
          </p:spPr>
        </p:pic>
        <p:pic>
          <p:nvPicPr>
            <p:cNvPr id="21551" name="Picture 41"/>
            <p:cNvPicPr>
              <a:picLocks noChangeAspect="1" noChangeArrowheads="1"/>
            </p:cNvPicPr>
            <p:nvPr/>
          </p:nvPicPr>
          <p:blipFill>
            <a:blip r:embed="rId9" cstate="print"/>
            <a:srcRect/>
            <a:stretch>
              <a:fillRect/>
            </a:stretch>
          </p:blipFill>
          <p:spPr bwMode="auto">
            <a:xfrm>
              <a:off x="3091" y="1479"/>
              <a:ext cx="35" cy="151"/>
            </a:xfrm>
            <a:prstGeom prst="rect">
              <a:avLst/>
            </a:prstGeom>
            <a:noFill/>
            <a:ln w="9525">
              <a:noFill/>
              <a:miter lim="800000"/>
              <a:headEnd/>
              <a:tailEnd/>
            </a:ln>
          </p:spPr>
        </p:pic>
        <p:sp>
          <p:nvSpPr>
            <p:cNvPr id="21552" name="Freeform 42"/>
            <p:cNvSpPr>
              <a:spLocks noEditPoints="1"/>
            </p:cNvSpPr>
            <p:nvPr/>
          </p:nvSpPr>
          <p:spPr bwMode="auto">
            <a:xfrm>
              <a:off x="3139" y="1522"/>
              <a:ext cx="60" cy="69"/>
            </a:xfrm>
            <a:custGeom>
              <a:avLst/>
              <a:gdLst>
                <a:gd name="T0" fmla="*/ 13 w 60"/>
                <a:gd name="T1" fmla="*/ 39 h 69"/>
                <a:gd name="T2" fmla="*/ 13 w 60"/>
                <a:gd name="T3" fmla="*/ 43 h 69"/>
                <a:gd name="T4" fmla="*/ 13 w 60"/>
                <a:gd name="T5" fmla="*/ 48 h 69"/>
                <a:gd name="T6" fmla="*/ 17 w 60"/>
                <a:gd name="T7" fmla="*/ 52 h 69"/>
                <a:gd name="T8" fmla="*/ 17 w 60"/>
                <a:gd name="T9" fmla="*/ 56 h 69"/>
                <a:gd name="T10" fmla="*/ 26 w 60"/>
                <a:gd name="T11" fmla="*/ 61 h 69"/>
                <a:gd name="T12" fmla="*/ 30 w 60"/>
                <a:gd name="T13" fmla="*/ 61 h 69"/>
                <a:gd name="T14" fmla="*/ 34 w 60"/>
                <a:gd name="T15" fmla="*/ 61 h 69"/>
                <a:gd name="T16" fmla="*/ 38 w 60"/>
                <a:gd name="T17" fmla="*/ 61 h 69"/>
                <a:gd name="T18" fmla="*/ 47 w 60"/>
                <a:gd name="T19" fmla="*/ 56 h 69"/>
                <a:gd name="T20" fmla="*/ 51 w 60"/>
                <a:gd name="T21" fmla="*/ 52 h 69"/>
                <a:gd name="T22" fmla="*/ 56 w 60"/>
                <a:gd name="T23" fmla="*/ 52 h 69"/>
                <a:gd name="T24" fmla="*/ 43 w 60"/>
                <a:gd name="T25" fmla="*/ 61 h 69"/>
                <a:gd name="T26" fmla="*/ 34 w 60"/>
                <a:gd name="T27" fmla="*/ 69 h 69"/>
                <a:gd name="T28" fmla="*/ 21 w 60"/>
                <a:gd name="T29" fmla="*/ 69 h 69"/>
                <a:gd name="T30" fmla="*/ 13 w 60"/>
                <a:gd name="T31" fmla="*/ 69 h 69"/>
                <a:gd name="T32" fmla="*/ 8 w 60"/>
                <a:gd name="T33" fmla="*/ 65 h 69"/>
                <a:gd name="T34" fmla="*/ 4 w 60"/>
                <a:gd name="T35" fmla="*/ 56 h 69"/>
                <a:gd name="T36" fmla="*/ 0 w 60"/>
                <a:gd name="T37" fmla="*/ 48 h 69"/>
                <a:gd name="T38" fmla="*/ 4 w 60"/>
                <a:gd name="T39" fmla="*/ 35 h 69"/>
                <a:gd name="T40" fmla="*/ 8 w 60"/>
                <a:gd name="T41" fmla="*/ 26 h 69"/>
                <a:gd name="T42" fmla="*/ 17 w 60"/>
                <a:gd name="T43" fmla="*/ 13 h 69"/>
                <a:gd name="T44" fmla="*/ 26 w 60"/>
                <a:gd name="T45" fmla="*/ 5 h 69"/>
                <a:gd name="T46" fmla="*/ 34 w 60"/>
                <a:gd name="T47" fmla="*/ 0 h 69"/>
                <a:gd name="T48" fmla="*/ 47 w 60"/>
                <a:gd name="T49" fmla="*/ 0 h 69"/>
                <a:gd name="T50" fmla="*/ 51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8 w 60"/>
                <a:gd name="T65" fmla="*/ 35 h 69"/>
                <a:gd name="T66" fmla="*/ 26 w 60"/>
                <a:gd name="T67" fmla="*/ 39 h 69"/>
                <a:gd name="T68" fmla="*/ 13 w 60"/>
                <a:gd name="T69" fmla="*/ 39 h 69"/>
                <a:gd name="T70" fmla="*/ 17 w 60"/>
                <a:gd name="T71" fmla="*/ 39 h 69"/>
                <a:gd name="T72" fmla="*/ 26 w 60"/>
                <a:gd name="T73" fmla="*/ 35 h 69"/>
                <a:gd name="T74" fmla="*/ 34 w 60"/>
                <a:gd name="T75" fmla="*/ 30 h 69"/>
                <a:gd name="T76" fmla="*/ 38 w 60"/>
                <a:gd name="T77" fmla="*/ 26 h 69"/>
                <a:gd name="T78" fmla="*/ 47 w 60"/>
                <a:gd name="T79" fmla="*/ 22 h 69"/>
                <a:gd name="T80" fmla="*/ 47 w 60"/>
                <a:gd name="T81" fmla="*/ 17 h 69"/>
                <a:gd name="T82" fmla="*/ 51 w 60"/>
                <a:gd name="T83" fmla="*/ 9 h 69"/>
                <a:gd name="T84" fmla="*/ 47 w 60"/>
                <a:gd name="T85" fmla="*/ 9 h 69"/>
                <a:gd name="T86" fmla="*/ 47 w 60"/>
                <a:gd name="T87" fmla="*/ 5 h 69"/>
                <a:gd name="T88" fmla="*/ 47 w 60"/>
                <a:gd name="T89" fmla="*/ 5 h 69"/>
                <a:gd name="T90" fmla="*/ 43 w 60"/>
                <a:gd name="T91" fmla="*/ 5 h 69"/>
                <a:gd name="T92" fmla="*/ 34 w 60"/>
                <a:gd name="T93" fmla="*/ 5 h 69"/>
                <a:gd name="T94" fmla="*/ 26 w 60"/>
                <a:gd name="T95" fmla="*/ 13 h 69"/>
                <a:gd name="T96" fmla="*/ 21 w 60"/>
                <a:gd name="T97" fmla="*/ 22 h 69"/>
                <a:gd name="T98" fmla="*/ 17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3" y="39"/>
                  </a:moveTo>
                  <a:lnTo>
                    <a:pt x="13" y="43"/>
                  </a:lnTo>
                  <a:lnTo>
                    <a:pt x="13" y="48"/>
                  </a:lnTo>
                  <a:lnTo>
                    <a:pt x="17" y="52"/>
                  </a:lnTo>
                  <a:lnTo>
                    <a:pt x="17" y="56"/>
                  </a:lnTo>
                  <a:lnTo>
                    <a:pt x="26" y="61"/>
                  </a:lnTo>
                  <a:lnTo>
                    <a:pt x="30" y="61"/>
                  </a:lnTo>
                  <a:lnTo>
                    <a:pt x="34" y="61"/>
                  </a:lnTo>
                  <a:lnTo>
                    <a:pt x="38" y="61"/>
                  </a:lnTo>
                  <a:lnTo>
                    <a:pt x="47" y="56"/>
                  </a:lnTo>
                  <a:lnTo>
                    <a:pt x="51" y="52"/>
                  </a:lnTo>
                  <a:lnTo>
                    <a:pt x="56" y="52"/>
                  </a:lnTo>
                  <a:lnTo>
                    <a:pt x="43" y="61"/>
                  </a:lnTo>
                  <a:lnTo>
                    <a:pt x="34" y="69"/>
                  </a:lnTo>
                  <a:lnTo>
                    <a:pt x="21" y="69"/>
                  </a:lnTo>
                  <a:lnTo>
                    <a:pt x="13" y="69"/>
                  </a:lnTo>
                  <a:lnTo>
                    <a:pt x="8" y="65"/>
                  </a:lnTo>
                  <a:lnTo>
                    <a:pt x="4" y="56"/>
                  </a:lnTo>
                  <a:lnTo>
                    <a:pt x="0" y="48"/>
                  </a:lnTo>
                  <a:lnTo>
                    <a:pt x="4" y="35"/>
                  </a:lnTo>
                  <a:lnTo>
                    <a:pt x="8" y="26"/>
                  </a:lnTo>
                  <a:lnTo>
                    <a:pt x="17" y="13"/>
                  </a:lnTo>
                  <a:lnTo>
                    <a:pt x="26" y="5"/>
                  </a:lnTo>
                  <a:lnTo>
                    <a:pt x="34" y="0"/>
                  </a:lnTo>
                  <a:lnTo>
                    <a:pt x="47" y="0"/>
                  </a:lnTo>
                  <a:lnTo>
                    <a:pt x="51" y="0"/>
                  </a:lnTo>
                  <a:lnTo>
                    <a:pt x="56" y="5"/>
                  </a:lnTo>
                  <a:lnTo>
                    <a:pt x="60" y="9"/>
                  </a:lnTo>
                  <a:lnTo>
                    <a:pt x="60" y="17"/>
                  </a:lnTo>
                  <a:lnTo>
                    <a:pt x="56" y="22"/>
                  </a:lnTo>
                  <a:lnTo>
                    <a:pt x="47" y="30"/>
                  </a:lnTo>
                  <a:lnTo>
                    <a:pt x="38" y="35"/>
                  </a:lnTo>
                  <a:lnTo>
                    <a:pt x="26" y="39"/>
                  </a:lnTo>
                  <a:lnTo>
                    <a:pt x="13" y="39"/>
                  </a:lnTo>
                  <a:close/>
                  <a:moveTo>
                    <a:pt x="17" y="39"/>
                  </a:moveTo>
                  <a:lnTo>
                    <a:pt x="26" y="35"/>
                  </a:lnTo>
                  <a:lnTo>
                    <a:pt x="34" y="30"/>
                  </a:lnTo>
                  <a:lnTo>
                    <a:pt x="38" y="26"/>
                  </a:lnTo>
                  <a:lnTo>
                    <a:pt x="47" y="22"/>
                  </a:lnTo>
                  <a:lnTo>
                    <a:pt x="47" y="17"/>
                  </a:lnTo>
                  <a:lnTo>
                    <a:pt x="51" y="9"/>
                  </a:lnTo>
                  <a:lnTo>
                    <a:pt x="47" y="9"/>
                  </a:lnTo>
                  <a:lnTo>
                    <a:pt x="47" y="5"/>
                  </a:lnTo>
                  <a:lnTo>
                    <a:pt x="43" y="5"/>
                  </a:lnTo>
                  <a:lnTo>
                    <a:pt x="34" y="5"/>
                  </a:lnTo>
                  <a:lnTo>
                    <a:pt x="26" y="13"/>
                  </a:lnTo>
                  <a:lnTo>
                    <a:pt x="21" y="22"/>
                  </a:lnTo>
                  <a:lnTo>
                    <a:pt x="17" y="39"/>
                  </a:lnTo>
                  <a:close/>
                </a:path>
              </a:pathLst>
            </a:custGeom>
            <a:solidFill>
              <a:srgbClr val="000000"/>
            </a:solidFill>
            <a:ln w="0">
              <a:solidFill>
                <a:srgbClr val="000000"/>
              </a:solidFill>
              <a:round/>
              <a:headEnd/>
              <a:tailEnd/>
            </a:ln>
          </p:spPr>
          <p:txBody>
            <a:bodyPr/>
            <a:lstStyle/>
            <a:p>
              <a:endParaRPr lang="en-US"/>
            </a:p>
          </p:txBody>
        </p:sp>
        <p:pic>
          <p:nvPicPr>
            <p:cNvPr id="21553" name="Picture 43"/>
            <p:cNvPicPr>
              <a:picLocks noChangeAspect="1" noChangeArrowheads="1"/>
            </p:cNvPicPr>
            <p:nvPr/>
          </p:nvPicPr>
          <p:blipFill>
            <a:blip r:embed="rId10" cstate="print"/>
            <a:srcRect/>
            <a:stretch>
              <a:fillRect/>
            </a:stretch>
          </p:blipFill>
          <p:spPr bwMode="auto">
            <a:xfrm>
              <a:off x="3216" y="1578"/>
              <a:ext cx="18" cy="48"/>
            </a:xfrm>
            <a:prstGeom prst="rect">
              <a:avLst/>
            </a:prstGeom>
            <a:noFill/>
            <a:ln w="9525">
              <a:noFill/>
              <a:miter lim="800000"/>
              <a:headEnd/>
              <a:tailEnd/>
            </a:ln>
          </p:spPr>
        </p:pic>
        <p:pic>
          <p:nvPicPr>
            <p:cNvPr id="21554" name="Picture 44"/>
            <p:cNvPicPr>
              <a:picLocks noChangeAspect="1" noChangeArrowheads="1"/>
            </p:cNvPicPr>
            <p:nvPr/>
          </p:nvPicPr>
          <p:blipFill>
            <a:blip r:embed="rId11" cstate="print"/>
            <a:srcRect/>
            <a:stretch>
              <a:fillRect/>
            </a:stretch>
          </p:blipFill>
          <p:spPr bwMode="auto">
            <a:xfrm>
              <a:off x="3216" y="1578"/>
              <a:ext cx="18" cy="48"/>
            </a:xfrm>
            <a:prstGeom prst="rect">
              <a:avLst/>
            </a:prstGeom>
            <a:noFill/>
            <a:ln w="9525">
              <a:noFill/>
              <a:miter lim="800000"/>
              <a:headEnd/>
              <a:tailEnd/>
            </a:ln>
          </p:spPr>
        </p:pic>
        <p:sp>
          <p:nvSpPr>
            <p:cNvPr id="21555" name="Freeform 45"/>
            <p:cNvSpPr>
              <a:spLocks noEditPoints="1"/>
            </p:cNvSpPr>
            <p:nvPr/>
          </p:nvSpPr>
          <p:spPr bwMode="auto">
            <a:xfrm>
              <a:off x="3255" y="1488"/>
              <a:ext cx="95" cy="103"/>
            </a:xfrm>
            <a:custGeom>
              <a:avLst/>
              <a:gdLst>
                <a:gd name="T0" fmla="*/ 91 w 95"/>
                <a:gd name="T1" fmla="*/ 0 h 103"/>
                <a:gd name="T2" fmla="*/ 82 w 95"/>
                <a:gd name="T3" fmla="*/ 82 h 103"/>
                <a:gd name="T4" fmla="*/ 82 w 95"/>
                <a:gd name="T5" fmla="*/ 90 h 103"/>
                <a:gd name="T6" fmla="*/ 82 w 95"/>
                <a:gd name="T7" fmla="*/ 90 h 103"/>
                <a:gd name="T8" fmla="*/ 82 w 95"/>
                <a:gd name="T9" fmla="*/ 95 h 103"/>
                <a:gd name="T10" fmla="*/ 82 w 95"/>
                <a:gd name="T11" fmla="*/ 95 h 103"/>
                <a:gd name="T12" fmla="*/ 82 w 95"/>
                <a:gd name="T13" fmla="*/ 99 h 103"/>
                <a:gd name="T14" fmla="*/ 86 w 95"/>
                <a:gd name="T15" fmla="*/ 99 h 103"/>
                <a:gd name="T16" fmla="*/ 91 w 95"/>
                <a:gd name="T17" fmla="*/ 99 h 103"/>
                <a:gd name="T18" fmla="*/ 95 w 95"/>
                <a:gd name="T19" fmla="*/ 99 h 103"/>
                <a:gd name="T20" fmla="*/ 95 w 95"/>
                <a:gd name="T21" fmla="*/ 103 h 103"/>
                <a:gd name="T22" fmla="*/ 52 w 95"/>
                <a:gd name="T23" fmla="*/ 103 h 103"/>
                <a:gd name="T24" fmla="*/ 56 w 95"/>
                <a:gd name="T25" fmla="*/ 99 h 103"/>
                <a:gd name="T26" fmla="*/ 56 w 95"/>
                <a:gd name="T27" fmla="*/ 99 h 103"/>
                <a:gd name="T28" fmla="*/ 60 w 95"/>
                <a:gd name="T29" fmla="*/ 99 h 103"/>
                <a:gd name="T30" fmla="*/ 65 w 95"/>
                <a:gd name="T31" fmla="*/ 99 h 103"/>
                <a:gd name="T32" fmla="*/ 65 w 95"/>
                <a:gd name="T33" fmla="*/ 95 h 103"/>
                <a:gd name="T34" fmla="*/ 69 w 95"/>
                <a:gd name="T35" fmla="*/ 95 h 103"/>
                <a:gd name="T36" fmla="*/ 69 w 95"/>
                <a:gd name="T37" fmla="*/ 90 h 103"/>
                <a:gd name="T38" fmla="*/ 69 w 95"/>
                <a:gd name="T39" fmla="*/ 82 h 103"/>
                <a:gd name="T40" fmla="*/ 69 w 95"/>
                <a:gd name="T41" fmla="*/ 69 h 103"/>
                <a:gd name="T42" fmla="*/ 39 w 95"/>
                <a:gd name="T43" fmla="*/ 69 h 103"/>
                <a:gd name="T44" fmla="*/ 30 w 95"/>
                <a:gd name="T45" fmla="*/ 82 h 103"/>
                <a:gd name="T46" fmla="*/ 26 w 95"/>
                <a:gd name="T47" fmla="*/ 86 h 103"/>
                <a:gd name="T48" fmla="*/ 26 w 95"/>
                <a:gd name="T49" fmla="*/ 90 h 103"/>
                <a:gd name="T50" fmla="*/ 26 w 95"/>
                <a:gd name="T51" fmla="*/ 90 h 103"/>
                <a:gd name="T52" fmla="*/ 26 w 95"/>
                <a:gd name="T53" fmla="*/ 95 h 103"/>
                <a:gd name="T54" fmla="*/ 26 w 95"/>
                <a:gd name="T55" fmla="*/ 95 h 103"/>
                <a:gd name="T56" fmla="*/ 26 w 95"/>
                <a:gd name="T57" fmla="*/ 99 h 103"/>
                <a:gd name="T58" fmla="*/ 30 w 95"/>
                <a:gd name="T59" fmla="*/ 99 h 103"/>
                <a:gd name="T60" fmla="*/ 35 w 95"/>
                <a:gd name="T61" fmla="*/ 99 h 103"/>
                <a:gd name="T62" fmla="*/ 30 w 95"/>
                <a:gd name="T63" fmla="*/ 103 h 103"/>
                <a:gd name="T64" fmla="*/ 0 w 95"/>
                <a:gd name="T65" fmla="*/ 103 h 103"/>
                <a:gd name="T66" fmla="*/ 0 w 95"/>
                <a:gd name="T67" fmla="*/ 99 h 103"/>
                <a:gd name="T68" fmla="*/ 9 w 95"/>
                <a:gd name="T69" fmla="*/ 99 h 103"/>
                <a:gd name="T70" fmla="*/ 13 w 95"/>
                <a:gd name="T71" fmla="*/ 95 h 103"/>
                <a:gd name="T72" fmla="*/ 17 w 95"/>
                <a:gd name="T73" fmla="*/ 90 h 103"/>
                <a:gd name="T74" fmla="*/ 26 w 95"/>
                <a:gd name="T75" fmla="*/ 82 h 103"/>
                <a:gd name="T76" fmla="*/ 86 w 95"/>
                <a:gd name="T77" fmla="*/ 0 h 103"/>
                <a:gd name="T78" fmla="*/ 91 w 95"/>
                <a:gd name="T79" fmla="*/ 0 h 103"/>
                <a:gd name="T80" fmla="*/ 73 w 95"/>
                <a:gd name="T81" fmla="*/ 21 h 103"/>
                <a:gd name="T82" fmla="*/ 43 w 95"/>
                <a:gd name="T83" fmla="*/ 64 h 103"/>
                <a:gd name="T84" fmla="*/ 69 w 95"/>
                <a:gd name="T85" fmla="*/ 64 h 103"/>
                <a:gd name="T86" fmla="*/ 73 w 95"/>
                <a:gd name="T87" fmla="*/ 21 h 10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95"/>
                <a:gd name="T133" fmla="*/ 0 h 103"/>
                <a:gd name="T134" fmla="*/ 95 w 95"/>
                <a:gd name="T135" fmla="*/ 103 h 10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95" h="103">
                  <a:moveTo>
                    <a:pt x="91" y="0"/>
                  </a:moveTo>
                  <a:lnTo>
                    <a:pt x="82" y="82"/>
                  </a:lnTo>
                  <a:lnTo>
                    <a:pt x="82" y="90"/>
                  </a:lnTo>
                  <a:lnTo>
                    <a:pt x="82" y="95"/>
                  </a:lnTo>
                  <a:lnTo>
                    <a:pt x="82" y="99"/>
                  </a:lnTo>
                  <a:lnTo>
                    <a:pt x="86" y="99"/>
                  </a:lnTo>
                  <a:lnTo>
                    <a:pt x="91" y="99"/>
                  </a:lnTo>
                  <a:lnTo>
                    <a:pt x="95" y="99"/>
                  </a:lnTo>
                  <a:lnTo>
                    <a:pt x="95" y="103"/>
                  </a:lnTo>
                  <a:lnTo>
                    <a:pt x="52" y="103"/>
                  </a:lnTo>
                  <a:lnTo>
                    <a:pt x="56" y="99"/>
                  </a:lnTo>
                  <a:lnTo>
                    <a:pt x="60" y="99"/>
                  </a:lnTo>
                  <a:lnTo>
                    <a:pt x="65" y="99"/>
                  </a:lnTo>
                  <a:lnTo>
                    <a:pt x="65" y="95"/>
                  </a:lnTo>
                  <a:lnTo>
                    <a:pt x="69" y="95"/>
                  </a:lnTo>
                  <a:lnTo>
                    <a:pt x="69" y="90"/>
                  </a:lnTo>
                  <a:lnTo>
                    <a:pt x="69" y="82"/>
                  </a:lnTo>
                  <a:lnTo>
                    <a:pt x="69" y="69"/>
                  </a:lnTo>
                  <a:lnTo>
                    <a:pt x="39" y="69"/>
                  </a:lnTo>
                  <a:lnTo>
                    <a:pt x="30" y="82"/>
                  </a:lnTo>
                  <a:lnTo>
                    <a:pt x="26" y="86"/>
                  </a:lnTo>
                  <a:lnTo>
                    <a:pt x="26" y="90"/>
                  </a:lnTo>
                  <a:lnTo>
                    <a:pt x="26" y="95"/>
                  </a:lnTo>
                  <a:lnTo>
                    <a:pt x="26" y="99"/>
                  </a:lnTo>
                  <a:lnTo>
                    <a:pt x="30" y="99"/>
                  </a:lnTo>
                  <a:lnTo>
                    <a:pt x="35" y="99"/>
                  </a:lnTo>
                  <a:lnTo>
                    <a:pt x="30" y="103"/>
                  </a:lnTo>
                  <a:lnTo>
                    <a:pt x="0" y="103"/>
                  </a:lnTo>
                  <a:lnTo>
                    <a:pt x="0" y="99"/>
                  </a:lnTo>
                  <a:lnTo>
                    <a:pt x="9" y="99"/>
                  </a:lnTo>
                  <a:lnTo>
                    <a:pt x="13" y="95"/>
                  </a:lnTo>
                  <a:lnTo>
                    <a:pt x="17" y="90"/>
                  </a:lnTo>
                  <a:lnTo>
                    <a:pt x="26" y="82"/>
                  </a:lnTo>
                  <a:lnTo>
                    <a:pt x="86" y="0"/>
                  </a:lnTo>
                  <a:lnTo>
                    <a:pt x="91" y="0"/>
                  </a:lnTo>
                  <a:close/>
                  <a:moveTo>
                    <a:pt x="73" y="21"/>
                  </a:moveTo>
                  <a:lnTo>
                    <a:pt x="43" y="64"/>
                  </a:lnTo>
                  <a:lnTo>
                    <a:pt x="69" y="64"/>
                  </a:lnTo>
                  <a:lnTo>
                    <a:pt x="73" y="21"/>
                  </a:lnTo>
                  <a:close/>
                </a:path>
              </a:pathLst>
            </a:custGeom>
            <a:solidFill>
              <a:srgbClr val="000000"/>
            </a:solidFill>
            <a:ln w="0">
              <a:solidFill>
                <a:srgbClr val="000000"/>
              </a:solidFill>
              <a:round/>
              <a:headEnd/>
              <a:tailEnd/>
            </a:ln>
          </p:spPr>
          <p:txBody>
            <a:bodyPr/>
            <a:lstStyle/>
            <a:p>
              <a:endParaRPr lang="en-US"/>
            </a:p>
          </p:txBody>
        </p:sp>
        <p:sp>
          <p:nvSpPr>
            <p:cNvPr id="21556" name="Freeform 46"/>
            <p:cNvSpPr>
              <a:spLocks/>
            </p:cNvSpPr>
            <p:nvPr/>
          </p:nvSpPr>
          <p:spPr bwMode="auto">
            <a:xfrm>
              <a:off x="3337" y="1522"/>
              <a:ext cx="82" cy="104"/>
            </a:xfrm>
            <a:custGeom>
              <a:avLst/>
              <a:gdLst>
                <a:gd name="T0" fmla="*/ 43 w 82"/>
                <a:gd name="T1" fmla="*/ 5 h 104"/>
                <a:gd name="T2" fmla="*/ 43 w 82"/>
                <a:gd name="T3" fmla="*/ 13 h 104"/>
                <a:gd name="T4" fmla="*/ 47 w 82"/>
                <a:gd name="T5" fmla="*/ 61 h 104"/>
                <a:gd name="T6" fmla="*/ 60 w 82"/>
                <a:gd name="T7" fmla="*/ 43 h 104"/>
                <a:gd name="T8" fmla="*/ 73 w 82"/>
                <a:gd name="T9" fmla="*/ 26 h 104"/>
                <a:gd name="T10" fmla="*/ 78 w 82"/>
                <a:gd name="T11" fmla="*/ 17 h 104"/>
                <a:gd name="T12" fmla="*/ 78 w 82"/>
                <a:gd name="T13" fmla="*/ 17 h 104"/>
                <a:gd name="T14" fmla="*/ 78 w 82"/>
                <a:gd name="T15" fmla="*/ 13 h 104"/>
                <a:gd name="T16" fmla="*/ 73 w 82"/>
                <a:gd name="T17" fmla="*/ 13 h 104"/>
                <a:gd name="T18" fmla="*/ 73 w 82"/>
                <a:gd name="T19" fmla="*/ 13 h 104"/>
                <a:gd name="T20" fmla="*/ 69 w 82"/>
                <a:gd name="T21" fmla="*/ 9 h 104"/>
                <a:gd name="T22" fmla="*/ 73 w 82"/>
                <a:gd name="T23" fmla="*/ 0 h 104"/>
                <a:gd name="T24" fmla="*/ 78 w 82"/>
                <a:gd name="T25" fmla="*/ 0 h 104"/>
                <a:gd name="T26" fmla="*/ 82 w 82"/>
                <a:gd name="T27" fmla="*/ 5 h 104"/>
                <a:gd name="T28" fmla="*/ 82 w 82"/>
                <a:gd name="T29" fmla="*/ 9 h 104"/>
                <a:gd name="T30" fmla="*/ 78 w 82"/>
                <a:gd name="T31" fmla="*/ 26 h 104"/>
                <a:gd name="T32" fmla="*/ 65 w 82"/>
                <a:gd name="T33" fmla="*/ 48 h 104"/>
                <a:gd name="T34" fmla="*/ 34 w 82"/>
                <a:gd name="T35" fmla="*/ 82 h 104"/>
                <a:gd name="T36" fmla="*/ 17 w 82"/>
                <a:gd name="T37" fmla="*/ 99 h 104"/>
                <a:gd name="T38" fmla="*/ 9 w 82"/>
                <a:gd name="T39" fmla="*/ 104 h 104"/>
                <a:gd name="T40" fmla="*/ 4 w 82"/>
                <a:gd name="T41" fmla="*/ 99 h 104"/>
                <a:gd name="T42" fmla="*/ 0 w 82"/>
                <a:gd name="T43" fmla="*/ 95 h 104"/>
                <a:gd name="T44" fmla="*/ 4 w 82"/>
                <a:gd name="T45" fmla="*/ 91 h 104"/>
                <a:gd name="T46" fmla="*/ 9 w 82"/>
                <a:gd name="T47" fmla="*/ 91 h 104"/>
                <a:gd name="T48" fmla="*/ 13 w 82"/>
                <a:gd name="T49" fmla="*/ 91 h 104"/>
                <a:gd name="T50" fmla="*/ 13 w 82"/>
                <a:gd name="T51" fmla="*/ 91 h 104"/>
                <a:gd name="T52" fmla="*/ 13 w 82"/>
                <a:gd name="T53" fmla="*/ 95 h 104"/>
                <a:gd name="T54" fmla="*/ 13 w 82"/>
                <a:gd name="T55" fmla="*/ 95 h 104"/>
                <a:gd name="T56" fmla="*/ 17 w 82"/>
                <a:gd name="T57" fmla="*/ 91 h 104"/>
                <a:gd name="T58" fmla="*/ 26 w 82"/>
                <a:gd name="T59" fmla="*/ 86 h 104"/>
                <a:gd name="T60" fmla="*/ 39 w 82"/>
                <a:gd name="T61" fmla="*/ 74 h 104"/>
                <a:gd name="T62" fmla="*/ 30 w 82"/>
                <a:gd name="T63" fmla="*/ 17 h 104"/>
                <a:gd name="T64" fmla="*/ 26 w 82"/>
                <a:gd name="T65" fmla="*/ 9 h 104"/>
                <a:gd name="T66" fmla="*/ 22 w 82"/>
                <a:gd name="T67" fmla="*/ 9 h 104"/>
                <a:gd name="T68" fmla="*/ 17 w 82"/>
                <a:gd name="T69" fmla="*/ 5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
                <a:gd name="T106" fmla="*/ 0 h 104"/>
                <a:gd name="T107" fmla="*/ 82 w 82"/>
                <a:gd name="T108" fmla="*/ 104 h 1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 h="104">
                  <a:moveTo>
                    <a:pt x="39" y="0"/>
                  </a:moveTo>
                  <a:lnTo>
                    <a:pt x="43" y="5"/>
                  </a:lnTo>
                  <a:lnTo>
                    <a:pt x="43" y="9"/>
                  </a:lnTo>
                  <a:lnTo>
                    <a:pt x="43" y="13"/>
                  </a:lnTo>
                  <a:lnTo>
                    <a:pt x="43" y="22"/>
                  </a:lnTo>
                  <a:lnTo>
                    <a:pt x="47" y="61"/>
                  </a:lnTo>
                  <a:lnTo>
                    <a:pt x="56" y="52"/>
                  </a:lnTo>
                  <a:lnTo>
                    <a:pt x="60" y="43"/>
                  </a:lnTo>
                  <a:lnTo>
                    <a:pt x="65" y="35"/>
                  </a:lnTo>
                  <a:lnTo>
                    <a:pt x="73" y="26"/>
                  </a:lnTo>
                  <a:lnTo>
                    <a:pt x="78" y="22"/>
                  </a:lnTo>
                  <a:lnTo>
                    <a:pt x="78" y="17"/>
                  </a:lnTo>
                  <a:lnTo>
                    <a:pt x="78" y="13"/>
                  </a:lnTo>
                  <a:lnTo>
                    <a:pt x="73" y="13"/>
                  </a:lnTo>
                  <a:lnTo>
                    <a:pt x="73" y="9"/>
                  </a:lnTo>
                  <a:lnTo>
                    <a:pt x="69" y="9"/>
                  </a:lnTo>
                  <a:lnTo>
                    <a:pt x="73" y="5"/>
                  </a:lnTo>
                  <a:lnTo>
                    <a:pt x="73" y="0"/>
                  </a:lnTo>
                  <a:lnTo>
                    <a:pt x="78" y="0"/>
                  </a:lnTo>
                  <a:lnTo>
                    <a:pt x="82" y="5"/>
                  </a:lnTo>
                  <a:lnTo>
                    <a:pt x="82" y="9"/>
                  </a:lnTo>
                  <a:lnTo>
                    <a:pt x="82" y="17"/>
                  </a:lnTo>
                  <a:lnTo>
                    <a:pt x="78" y="26"/>
                  </a:lnTo>
                  <a:lnTo>
                    <a:pt x="73" y="35"/>
                  </a:lnTo>
                  <a:lnTo>
                    <a:pt x="65" y="48"/>
                  </a:lnTo>
                  <a:lnTo>
                    <a:pt x="52" y="65"/>
                  </a:lnTo>
                  <a:lnTo>
                    <a:pt x="34" y="82"/>
                  </a:lnTo>
                  <a:lnTo>
                    <a:pt x="22" y="95"/>
                  </a:lnTo>
                  <a:lnTo>
                    <a:pt x="17" y="99"/>
                  </a:lnTo>
                  <a:lnTo>
                    <a:pt x="13" y="104"/>
                  </a:lnTo>
                  <a:lnTo>
                    <a:pt x="9" y="104"/>
                  </a:lnTo>
                  <a:lnTo>
                    <a:pt x="4" y="104"/>
                  </a:lnTo>
                  <a:lnTo>
                    <a:pt x="4" y="99"/>
                  </a:lnTo>
                  <a:lnTo>
                    <a:pt x="0" y="99"/>
                  </a:lnTo>
                  <a:lnTo>
                    <a:pt x="0" y="95"/>
                  </a:lnTo>
                  <a:lnTo>
                    <a:pt x="4" y="91"/>
                  </a:lnTo>
                  <a:lnTo>
                    <a:pt x="9" y="91"/>
                  </a:lnTo>
                  <a:lnTo>
                    <a:pt x="13" y="91"/>
                  </a:lnTo>
                  <a:lnTo>
                    <a:pt x="13" y="95"/>
                  </a:lnTo>
                  <a:lnTo>
                    <a:pt x="17" y="95"/>
                  </a:lnTo>
                  <a:lnTo>
                    <a:pt x="17" y="91"/>
                  </a:lnTo>
                  <a:lnTo>
                    <a:pt x="22" y="91"/>
                  </a:lnTo>
                  <a:lnTo>
                    <a:pt x="26" y="86"/>
                  </a:lnTo>
                  <a:lnTo>
                    <a:pt x="34" y="78"/>
                  </a:lnTo>
                  <a:lnTo>
                    <a:pt x="39" y="74"/>
                  </a:lnTo>
                  <a:lnTo>
                    <a:pt x="34" y="26"/>
                  </a:lnTo>
                  <a:lnTo>
                    <a:pt x="30" y="17"/>
                  </a:lnTo>
                  <a:lnTo>
                    <a:pt x="30" y="9"/>
                  </a:lnTo>
                  <a:lnTo>
                    <a:pt x="26" y="9"/>
                  </a:lnTo>
                  <a:lnTo>
                    <a:pt x="22" y="9"/>
                  </a:lnTo>
                  <a:lnTo>
                    <a:pt x="17" y="9"/>
                  </a:lnTo>
                  <a:lnTo>
                    <a:pt x="17" y="5"/>
                  </a:lnTo>
                  <a:lnTo>
                    <a:pt x="39" y="0"/>
                  </a:lnTo>
                  <a:close/>
                </a:path>
              </a:pathLst>
            </a:custGeom>
            <a:solidFill>
              <a:srgbClr val="000000"/>
            </a:solidFill>
            <a:ln w="0">
              <a:solidFill>
                <a:srgbClr val="000000"/>
              </a:solidFill>
              <a:round/>
              <a:headEnd/>
              <a:tailEnd/>
            </a:ln>
          </p:spPr>
          <p:txBody>
            <a:bodyPr/>
            <a:lstStyle/>
            <a:p>
              <a:endParaRPr lang="en-US"/>
            </a:p>
          </p:txBody>
        </p:sp>
        <p:sp>
          <p:nvSpPr>
            <p:cNvPr id="21557" name="Freeform 47"/>
            <p:cNvSpPr>
              <a:spLocks/>
            </p:cNvSpPr>
            <p:nvPr/>
          </p:nvSpPr>
          <p:spPr bwMode="auto">
            <a:xfrm>
              <a:off x="3419" y="1488"/>
              <a:ext cx="99" cy="103"/>
            </a:xfrm>
            <a:custGeom>
              <a:avLst/>
              <a:gdLst>
                <a:gd name="T0" fmla="*/ 99 w 99"/>
                <a:gd name="T1" fmla="*/ 0 h 103"/>
                <a:gd name="T2" fmla="*/ 90 w 99"/>
                <a:gd name="T3" fmla="*/ 30 h 103"/>
                <a:gd name="T4" fmla="*/ 90 w 99"/>
                <a:gd name="T5" fmla="*/ 30 h 103"/>
                <a:gd name="T6" fmla="*/ 90 w 99"/>
                <a:gd name="T7" fmla="*/ 21 h 103"/>
                <a:gd name="T8" fmla="*/ 86 w 99"/>
                <a:gd name="T9" fmla="*/ 17 h 103"/>
                <a:gd name="T10" fmla="*/ 86 w 99"/>
                <a:gd name="T11" fmla="*/ 13 h 103"/>
                <a:gd name="T12" fmla="*/ 86 w 99"/>
                <a:gd name="T13" fmla="*/ 8 h 103"/>
                <a:gd name="T14" fmla="*/ 82 w 99"/>
                <a:gd name="T15" fmla="*/ 8 h 103"/>
                <a:gd name="T16" fmla="*/ 78 w 99"/>
                <a:gd name="T17" fmla="*/ 4 h 103"/>
                <a:gd name="T18" fmla="*/ 78 w 99"/>
                <a:gd name="T19" fmla="*/ 4 h 103"/>
                <a:gd name="T20" fmla="*/ 73 w 99"/>
                <a:gd name="T21" fmla="*/ 0 h 103"/>
                <a:gd name="T22" fmla="*/ 65 w 99"/>
                <a:gd name="T23" fmla="*/ 0 h 103"/>
                <a:gd name="T24" fmla="*/ 52 w 99"/>
                <a:gd name="T25" fmla="*/ 4 h 103"/>
                <a:gd name="T26" fmla="*/ 43 w 99"/>
                <a:gd name="T27" fmla="*/ 8 h 103"/>
                <a:gd name="T28" fmla="*/ 30 w 99"/>
                <a:gd name="T29" fmla="*/ 21 h 103"/>
                <a:gd name="T30" fmla="*/ 21 w 99"/>
                <a:gd name="T31" fmla="*/ 39 h 103"/>
                <a:gd name="T32" fmla="*/ 17 w 99"/>
                <a:gd name="T33" fmla="*/ 51 h 103"/>
                <a:gd name="T34" fmla="*/ 17 w 99"/>
                <a:gd name="T35" fmla="*/ 64 h 103"/>
                <a:gd name="T36" fmla="*/ 17 w 99"/>
                <a:gd name="T37" fmla="*/ 82 h 103"/>
                <a:gd name="T38" fmla="*/ 26 w 99"/>
                <a:gd name="T39" fmla="*/ 90 h 103"/>
                <a:gd name="T40" fmla="*/ 34 w 99"/>
                <a:gd name="T41" fmla="*/ 99 h 103"/>
                <a:gd name="T42" fmla="*/ 47 w 99"/>
                <a:gd name="T43" fmla="*/ 99 h 103"/>
                <a:gd name="T44" fmla="*/ 56 w 99"/>
                <a:gd name="T45" fmla="*/ 99 h 103"/>
                <a:gd name="T46" fmla="*/ 65 w 99"/>
                <a:gd name="T47" fmla="*/ 95 h 103"/>
                <a:gd name="T48" fmla="*/ 73 w 99"/>
                <a:gd name="T49" fmla="*/ 90 h 103"/>
                <a:gd name="T50" fmla="*/ 82 w 99"/>
                <a:gd name="T51" fmla="*/ 82 h 103"/>
                <a:gd name="T52" fmla="*/ 86 w 99"/>
                <a:gd name="T53" fmla="*/ 82 h 103"/>
                <a:gd name="T54" fmla="*/ 78 w 99"/>
                <a:gd name="T55" fmla="*/ 95 h 103"/>
                <a:gd name="T56" fmla="*/ 69 w 99"/>
                <a:gd name="T57" fmla="*/ 99 h 103"/>
                <a:gd name="T58" fmla="*/ 56 w 99"/>
                <a:gd name="T59" fmla="*/ 103 h 103"/>
                <a:gd name="T60" fmla="*/ 43 w 99"/>
                <a:gd name="T61" fmla="*/ 103 h 103"/>
                <a:gd name="T62" fmla="*/ 30 w 99"/>
                <a:gd name="T63" fmla="*/ 103 h 103"/>
                <a:gd name="T64" fmla="*/ 21 w 99"/>
                <a:gd name="T65" fmla="*/ 99 h 103"/>
                <a:gd name="T66" fmla="*/ 13 w 99"/>
                <a:gd name="T67" fmla="*/ 95 h 103"/>
                <a:gd name="T68" fmla="*/ 9 w 99"/>
                <a:gd name="T69" fmla="*/ 86 h 103"/>
                <a:gd name="T70" fmla="*/ 4 w 99"/>
                <a:gd name="T71" fmla="*/ 77 h 103"/>
                <a:gd name="T72" fmla="*/ 0 w 99"/>
                <a:gd name="T73" fmla="*/ 64 h 103"/>
                <a:gd name="T74" fmla="*/ 4 w 99"/>
                <a:gd name="T75" fmla="*/ 47 h 103"/>
                <a:gd name="T76" fmla="*/ 9 w 99"/>
                <a:gd name="T77" fmla="*/ 34 h 103"/>
                <a:gd name="T78" fmla="*/ 21 w 99"/>
                <a:gd name="T79" fmla="*/ 17 h 103"/>
                <a:gd name="T80" fmla="*/ 34 w 99"/>
                <a:gd name="T81" fmla="*/ 8 h 103"/>
                <a:gd name="T82" fmla="*/ 52 w 99"/>
                <a:gd name="T83" fmla="*/ 0 h 103"/>
                <a:gd name="T84" fmla="*/ 65 w 99"/>
                <a:gd name="T85" fmla="*/ 0 h 103"/>
                <a:gd name="T86" fmla="*/ 73 w 99"/>
                <a:gd name="T87" fmla="*/ 0 h 103"/>
                <a:gd name="T88" fmla="*/ 82 w 99"/>
                <a:gd name="T89" fmla="*/ 0 h 103"/>
                <a:gd name="T90" fmla="*/ 86 w 99"/>
                <a:gd name="T91" fmla="*/ 4 h 103"/>
                <a:gd name="T92" fmla="*/ 90 w 99"/>
                <a:gd name="T93" fmla="*/ 4 h 103"/>
                <a:gd name="T94" fmla="*/ 90 w 99"/>
                <a:gd name="T95" fmla="*/ 4 h 103"/>
                <a:gd name="T96" fmla="*/ 90 w 99"/>
                <a:gd name="T97" fmla="*/ 4 h 103"/>
                <a:gd name="T98" fmla="*/ 95 w 99"/>
                <a:gd name="T99" fmla="*/ 0 h 103"/>
                <a:gd name="T100" fmla="*/ 99 w 99"/>
                <a:gd name="T101" fmla="*/ 0 h 103"/>
                <a:gd name="T102" fmla="*/ 99 w 99"/>
                <a:gd name="T103" fmla="*/ 0 h 10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103"/>
                <a:gd name="T158" fmla="*/ 99 w 99"/>
                <a:gd name="T159" fmla="*/ 103 h 10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103">
                  <a:moveTo>
                    <a:pt x="99" y="0"/>
                  </a:moveTo>
                  <a:lnTo>
                    <a:pt x="90" y="30"/>
                  </a:lnTo>
                  <a:lnTo>
                    <a:pt x="90" y="21"/>
                  </a:lnTo>
                  <a:lnTo>
                    <a:pt x="86" y="17"/>
                  </a:lnTo>
                  <a:lnTo>
                    <a:pt x="86" y="13"/>
                  </a:lnTo>
                  <a:lnTo>
                    <a:pt x="86" y="8"/>
                  </a:lnTo>
                  <a:lnTo>
                    <a:pt x="82" y="8"/>
                  </a:lnTo>
                  <a:lnTo>
                    <a:pt x="78" y="4"/>
                  </a:lnTo>
                  <a:lnTo>
                    <a:pt x="73" y="0"/>
                  </a:lnTo>
                  <a:lnTo>
                    <a:pt x="65" y="0"/>
                  </a:lnTo>
                  <a:lnTo>
                    <a:pt x="52" y="4"/>
                  </a:lnTo>
                  <a:lnTo>
                    <a:pt x="43" y="8"/>
                  </a:lnTo>
                  <a:lnTo>
                    <a:pt x="30" y="21"/>
                  </a:lnTo>
                  <a:lnTo>
                    <a:pt x="21" y="39"/>
                  </a:lnTo>
                  <a:lnTo>
                    <a:pt x="17" y="51"/>
                  </a:lnTo>
                  <a:lnTo>
                    <a:pt x="17" y="64"/>
                  </a:lnTo>
                  <a:lnTo>
                    <a:pt x="17" y="82"/>
                  </a:lnTo>
                  <a:lnTo>
                    <a:pt x="26" y="90"/>
                  </a:lnTo>
                  <a:lnTo>
                    <a:pt x="34" y="99"/>
                  </a:lnTo>
                  <a:lnTo>
                    <a:pt x="47" y="99"/>
                  </a:lnTo>
                  <a:lnTo>
                    <a:pt x="56" y="99"/>
                  </a:lnTo>
                  <a:lnTo>
                    <a:pt x="65" y="95"/>
                  </a:lnTo>
                  <a:lnTo>
                    <a:pt x="73" y="90"/>
                  </a:lnTo>
                  <a:lnTo>
                    <a:pt x="82" y="82"/>
                  </a:lnTo>
                  <a:lnTo>
                    <a:pt x="86" y="82"/>
                  </a:lnTo>
                  <a:lnTo>
                    <a:pt x="78" y="95"/>
                  </a:lnTo>
                  <a:lnTo>
                    <a:pt x="69" y="99"/>
                  </a:lnTo>
                  <a:lnTo>
                    <a:pt x="56" y="103"/>
                  </a:lnTo>
                  <a:lnTo>
                    <a:pt x="43" y="103"/>
                  </a:lnTo>
                  <a:lnTo>
                    <a:pt x="30" y="103"/>
                  </a:lnTo>
                  <a:lnTo>
                    <a:pt x="21" y="99"/>
                  </a:lnTo>
                  <a:lnTo>
                    <a:pt x="13" y="95"/>
                  </a:lnTo>
                  <a:lnTo>
                    <a:pt x="9" y="86"/>
                  </a:lnTo>
                  <a:lnTo>
                    <a:pt x="4" y="77"/>
                  </a:lnTo>
                  <a:lnTo>
                    <a:pt x="0" y="64"/>
                  </a:lnTo>
                  <a:lnTo>
                    <a:pt x="4" y="47"/>
                  </a:lnTo>
                  <a:lnTo>
                    <a:pt x="9" y="34"/>
                  </a:lnTo>
                  <a:lnTo>
                    <a:pt x="21" y="17"/>
                  </a:lnTo>
                  <a:lnTo>
                    <a:pt x="34" y="8"/>
                  </a:lnTo>
                  <a:lnTo>
                    <a:pt x="52" y="0"/>
                  </a:lnTo>
                  <a:lnTo>
                    <a:pt x="65" y="0"/>
                  </a:lnTo>
                  <a:lnTo>
                    <a:pt x="73" y="0"/>
                  </a:lnTo>
                  <a:lnTo>
                    <a:pt x="82" y="0"/>
                  </a:lnTo>
                  <a:lnTo>
                    <a:pt x="86" y="4"/>
                  </a:lnTo>
                  <a:lnTo>
                    <a:pt x="90" y="4"/>
                  </a:lnTo>
                  <a:lnTo>
                    <a:pt x="95" y="0"/>
                  </a:lnTo>
                  <a:lnTo>
                    <a:pt x="99" y="0"/>
                  </a:lnTo>
                  <a:close/>
                </a:path>
              </a:pathLst>
            </a:custGeom>
            <a:solidFill>
              <a:srgbClr val="000000"/>
            </a:solidFill>
            <a:ln w="0">
              <a:solidFill>
                <a:srgbClr val="000000"/>
              </a:solidFill>
              <a:round/>
              <a:headEnd/>
              <a:tailEnd/>
            </a:ln>
          </p:spPr>
          <p:txBody>
            <a:bodyPr/>
            <a:lstStyle/>
            <a:p>
              <a:endParaRPr lang="en-US"/>
            </a:p>
          </p:txBody>
        </p:sp>
        <p:sp>
          <p:nvSpPr>
            <p:cNvPr id="21558" name="Freeform 48"/>
            <p:cNvSpPr>
              <a:spLocks noEditPoints="1"/>
            </p:cNvSpPr>
            <p:nvPr/>
          </p:nvSpPr>
          <p:spPr bwMode="auto">
            <a:xfrm>
              <a:off x="3522" y="1522"/>
              <a:ext cx="74" cy="69"/>
            </a:xfrm>
            <a:custGeom>
              <a:avLst/>
              <a:gdLst>
                <a:gd name="T0" fmla="*/ 61 w 74"/>
                <a:gd name="T1" fmla="*/ 52 h 69"/>
                <a:gd name="T2" fmla="*/ 56 w 74"/>
                <a:gd name="T3" fmla="*/ 61 h 69"/>
                <a:gd name="T4" fmla="*/ 56 w 74"/>
                <a:gd name="T5" fmla="*/ 61 h 69"/>
                <a:gd name="T6" fmla="*/ 56 w 74"/>
                <a:gd name="T7" fmla="*/ 65 h 69"/>
                <a:gd name="T8" fmla="*/ 61 w 74"/>
                <a:gd name="T9" fmla="*/ 65 h 69"/>
                <a:gd name="T10" fmla="*/ 65 w 74"/>
                <a:gd name="T11" fmla="*/ 61 h 69"/>
                <a:gd name="T12" fmla="*/ 69 w 74"/>
                <a:gd name="T13" fmla="*/ 56 h 69"/>
                <a:gd name="T14" fmla="*/ 61 w 74"/>
                <a:gd name="T15" fmla="*/ 69 h 69"/>
                <a:gd name="T16" fmla="*/ 52 w 74"/>
                <a:gd name="T17" fmla="*/ 69 h 69"/>
                <a:gd name="T18" fmla="*/ 48 w 74"/>
                <a:gd name="T19" fmla="*/ 69 h 69"/>
                <a:gd name="T20" fmla="*/ 48 w 74"/>
                <a:gd name="T21" fmla="*/ 65 h 69"/>
                <a:gd name="T22" fmla="*/ 48 w 74"/>
                <a:gd name="T23" fmla="*/ 56 h 69"/>
                <a:gd name="T24" fmla="*/ 39 w 74"/>
                <a:gd name="T25" fmla="*/ 61 h 69"/>
                <a:gd name="T26" fmla="*/ 22 w 74"/>
                <a:gd name="T27" fmla="*/ 69 h 69"/>
                <a:gd name="T28" fmla="*/ 9 w 74"/>
                <a:gd name="T29" fmla="*/ 69 h 69"/>
                <a:gd name="T30" fmla="*/ 0 w 74"/>
                <a:gd name="T31" fmla="*/ 61 h 69"/>
                <a:gd name="T32" fmla="*/ 5 w 74"/>
                <a:gd name="T33" fmla="*/ 39 h 69"/>
                <a:gd name="T34" fmla="*/ 18 w 74"/>
                <a:gd name="T35" fmla="*/ 17 h 69"/>
                <a:gd name="T36" fmla="*/ 39 w 74"/>
                <a:gd name="T37" fmla="*/ 0 h 69"/>
                <a:gd name="T38" fmla="*/ 52 w 74"/>
                <a:gd name="T39" fmla="*/ 0 h 69"/>
                <a:gd name="T40" fmla="*/ 56 w 74"/>
                <a:gd name="T41" fmla="*/ 5 h 69"/>
                <a:gd name="T42" fmla="*/ 61 w 74"/>
                <a:gd name="T43" fmla="*/ 5 h 69"/>
                <a:gd name="T44" fmla="*/ 48 w 74"/>
                <a:gd name="T45" fmla="*/ 5 h 69"/>
                <a:gd name="T46" fmla="*/ 35 w 74"/>
                <a:gd name="T47" fmla="*/ 9 h 69"/>
                <a:gd name="T48" fmla="*/ 22 w 74"/>
                <a:gd name="T49" fmla="*/ 26 h 69"/>
                <a:gd name="T50" fmla="*/ 13 w 74"/>
                <a:gd name="T51" fmla="*/ 52 h 69"/>
                <a:gd name="T52" fmla="*/ 18 w 74"/>
                <a:gd name="T53" fmla="*/ 61 h 69"/>
                <a:gd name="T54" fmla="*/ 26 w 74"/>
                <a:gd name="T55" fmla="*/ 65 h 69"/>
                <a:gd name="T56" fmla="*/ 44 w 74"/>
                <a:gd name="T57" fmla="*/ 52 h 69"/>
                <a:gd name="T58" fmla="*/ 56 w 74"/>
                <a:gd name="T59" fmla="*/ 17 h 69"/>
                <a:gd name="T60" fmla="*/ 52 w 74"/>
                <a:gd name="T61" fmla="*/ 5 h 69"/>
                <a:gd name="T62" fmla="*/ 48 w 74"/>
                <a:gd name="T63" fmla="*/ 5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
                <a:gd name="T97" fmla="*/ 0 h 69"/>
                <a:gd name="T98" fmla="*/ 74 w 74"/>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 h="69">
                  <a:moveTo>
                    <a:pt x="74" y="0"/>
                  </a:moveTo>
                  <a:lnTo>
                    <a:pt x="61" y="52"/>
                  </a:lnTo>
                  <a:lnTo>
                    <a:pt x="56" y="61"/>
                  </a:lnTo>
                  <a:lnTo>
                    <a:pt x="56" y="65"/>
                  </a:lnTo>
                  <a:lnTo>
                    <a:pt x="61" y="65"/>
                  </a:lnTo>
                  <a:lnTo>
                    <a:pt x="65" y="61"/>
                  </a:lnTo>
                  <a:lnTo>
                    <a:pt x="65" y="52"/>
                  </a:lnTo>
                  <a:lnTo>
                    <a:pt x="69" y="56"/>
                  </a:lnTo>
                  <a:lnTo>
                    <a:pt x="65" y="61"/>
                  </a:lnTo>
                  <a:lnTo>
                    <a:pt x="61" y="69"/>
                  </a:lnTo>
                  <a:lnTo>
                    <a:pt x="56" y="69"/>
                  </a:lnTo>
                  <a:lnTo>
                    <a:pt x="52" y="69"/>
                  </a:lnTo>
                  <a:lnTo>
                    <a:pt x="48" y="69"/>
                  </a:lnTo>
                  <a:lnTo>
                    <a:pt x="48" y="65"/>
                  </a:lnTo>
                  <a:lnTo>
                    <a:pt x="48" y="61"/>
                  </a:lnTo>
                  <a:lnTo>
                    <a:pt x="48" y="56"/>
                  </a:lnTo>
                  <a:lnTo>
                    <a:pt x="48" y="48"/>
                  </a:lnTo>
                  <a:lnTo>
                    <a:pt x="39" y="61"/>
                  </a:lnTo>
                  <a:lnTo>
                    <a:pt x="31" y="69"/>
                  </a:lnTo>
                  <a:lnTo>
                    <a:pt x="22" y="69"/>
                  </a:lnTo>
                  <a:lnTo>
                    <a:pt x="18" y="69"/>
                  </a:lnTo>
                  <a:lnTo>
                    <a:pt x="9" y="69"/>
                  </a:lnTo>
                  <a:lnTo>
                    <a:pt x="5" y="65"/>
                  </a:lnTo>
                  <a:lnTo>
                    <a:pt x="0" y="61"/>
                  </a:lnTo>
                  <a:lnTo>
                    <a:pt x="0" y="52"/>
                  </a:lnTo>
                  <a:lnTo>
                    <a:pt x="5" y="39"/>
                  </a:lnTo>
                  <a:lnTo>
                    <a:pt x="9" y="26"/>
                  </a:lnTo>
                  <a:lnTo>
                    <a:pt x="18" y="17"/>
                  </a:lnTo>
                  <a:lnTo>
                    <a:pt x="31" y="5"/>
                  </a:lnTo>
                  <a:lnTo>
                    <a:pt x="39" y="0"/>
                  </a:lnTo>
                  <a:lnTo>
                    <a:pt x="48" y="0"/>
                  </a:lnTo>
                  <a:lnTo>
                    <a:pt x="52" y="0"/>
                  </a:lnTo>
                  <a:lnTo>
                    <a:pt x="56" y="5"/>
                  </a:lnTo>
                  <a:lnTo>
                    <a:pt x="61" y="13"/>
                  </a:lnTo>
                  <a:lnTo>
                    <a:pt x="61" y="5"/>
                  </a:lnTo>
                  <a:lnTo>
                    <a:pt x="74" y="0"/>
                  </a:lnTo>
                  <a:close/>
                  <a:moveTo>
                    <a:pt x="48" y="5"/>
                  </a:moveTo>
                  <a:lnTo>
                    <a:pt x="39" y="5"/>
                  </a:lnTo>
                  <a:lnTo>
                    <a:pt x="35" y="9"/>
                  </a:lnTo>
                  <a:lnTo>
                    <a:pt x="26" y="17"/>
                  </a:lnTo>
                  <a:lnTo>
                    <a:pt x="22" y="26"/>
                  </a:lnTo>
                  <a:lnTo>
                    <a:pt x="18" y="39"/>
                  </a:lnTo>
                  <a:lnTo>
                    <a:pt x="13" y="52"/>
                  </a:lnTo>
                  <a:lnTo>
                    <a:pt x="18" y="56"/>
                  </a:lnTo>
                  <a:lnTo>
                    <a:pt x="18" y="61"/>
                  </a:lnTo>
                  <a:lnTo>
                    <a:pt x="22" y="61"/>
                  </a:lnTo>
                  <a:lnTo>
                    <a:pt x="26" y="65"/>
                  </a:lnTo>
                  <a:lnTo>
                    <a:pt x="35" y="61"/>
                  </a:lnTo>
                  <a:lnTo>
                    <a:pt x="44" y="52"/>
                  </a:lnTo>
                  <a:lnTo>
                    <a:pt x="52" y="35"/>
                  </a:lnTo>
                  <a:lnTo>
                    <a:pt x="56" y="17"/>
                  </a:lnTo>
                  <a:lnTo>
                    <a:pt x="56" y="9"/>
                  </a:lnTo>
                  <a:lnTo>
                    <a:pt x="52" y="5"/>
                  </a:lnTo>
                  <a:lnTo>
                    <a:pt x="48" y="5"/>
                  </a:lnTo>
                  <a:close/>
                </a:path>
              </a:pathLst>
            </a:custGeom>
            <a:solidFill>
              <a:srgbClr val="000000"/>
            </a:solidFill>
            <a:ln w="0">
              <a:solidFill>
                <a:srgbClr val="000000"/>
              </a:solidFill>
              <a:round/>
              <a:headEnd/>
              <a:tailEnd/>
            </a:ln>
          </p:spPr>
          <p:txBody>
            <a:bodyPr/>
            <a:lstStyle/>
            <a:p>
              <a:endParaRPr lang="en-US"/>
            </a:p>
          </p:txBody>
        </p:sp>
        <p:sp>
          <p:nvSpPr>
            <p:cNvPr id="21559" name="Freeform 49"/>
            <p:cNvSpPr>
              <a:spLocks/>
            </p:cNvSpPr>
            <p:nvPr/>
          </p:nvSpPr>
          <p:spPr bwMode="auto">
            <a:xfrm>
              <a:off x="3600" y="1522"/>
              <a:ext cx="56" cy="69"/>
            </a:xfrm>
            <a:custGeom>
              <a:avLst/>
              <a:gdLst>
                <a:gd name="T0" fmla="*/ 4 w 56"/>
                <a:gd name="T1" fmla="*/ 5 h 69"/>
                <a:gd name="T2" fmla="*/ 30 w 56"/>
                <a:gd name="T3" fmla="*/ 0 h 69"/>
                <a:gd name="T4" fmla="*/ 22 w 56"/>
                <a:gd name="T5" fmla="*/ 39 h 69"/>
                <a:gd name="T6" fmla="*/ 30 w 56"/>
                <a:gd name="T7" fmla="*/ 17 h 69"/>
                <a:gd name="T8" fmla="*/ 43 w 56"/>
                <a:gd name="T9" fmla="*/ 5 h 69"/>
                <a:gd name="T10" fmla="*/ 47 w 56"/>
                <a:gd name="T11" fmla="*/ 0 h 69"/>
                <a:gd name="T12" fmla="*/ 52 w 56"/>
                <a:gd name="T13" fmla="*/ 0 h 69"/>
                <a:gd name="T14" fmla="*/ 56 w 56"/>
                <a:gd name="T15" fmla="*/ 0 h 69"/>
                <a:gd name="T16" fmla="*/ 56 w 56"/>
                <a:gd name="T17" fmla="*/ 0 h 69"/>
                <a:gd name="T18" fmla="*/ 56 w 56"/>
                <a:gd name="T19" fmla="*/ 5 h 69"/>
                <a:gd name="T20" fmla="*/ 56 w 56"/>
                <a:gd name="T21" fmla="*/ 5 h 69"/>
                <a:gd name="T22" fmla="*/ 56 w 56"/>
                <a:gd name="T23" fmla="*/ 13 h 69"/>
                <a:gd name="T24" fmla="*/ 56 w 56"/>
                <a:gd name="T25" fmla="*/ 17 h 69"/>
                <a:gd name="T26" fmla="*/ 52 w 56"/>
                <a:gd name="T27" fmla="*/ 22 h 69"/>
                <a:gd name="T28" fmla="*/ 52 w 56"/>
                <a:gd name="T29" fmla="*/ 22 h 69"/>
                <a:gd name="T30" fmla="*/ 47 w 56"/>
                <a:gd name="T31" fmla="*/ 22 h 69"/>
                <a:gd name="T32" fmla="*/ 47 w 56"/>
                <a:gd name="T33" fmla="*/ 17 h 69"/>
                <a:gd name="T34" fmla="*/ 47 w 56"/>
                <a:gd name="T35" fmla="*/ 17 h 69"/>
                <a:gd name="T36" fmla="*/ 47 w 56"/>
                <a:gd name="T37" fmla="*/ 17 h 69"/>
                <a:gd name="T38" fmla="*/ 47 w 56"/>
                <a:gd name="T39" fmla="*/ 13 h 69"/>
                <a:gd name="T40" fmla="*/ 43 w 56"/>
                <a:gd name="T41" fmla="*/ 13 h 69"/>
                <a:gd name="T42" fmla="*/ 43 w 56"/>
                <a:gd name="T43" fmla="*/ 13 h 69"/>
                <a:gd name="T44" fmla="*/ 43 w 56"/>
                <a:gd name="T45" fmla="*/ 13 h 69"/>
                <a:gd name="T46" fmla="*/ 43 w 56"/>
                <a:gd name="T47" fmla="*/ 13 h 69"/>
                <a:gd name="T48" fmla="*/ 43 w 56"/>
                <a:gd name="T49" fmla="*/ 13 h 69"/>
                <a:gd name="T50" fmla="*/ 39 w 56"/>
                <a:gd name="T51" fmla="*/ 17 h 69"/>
                <a:gd name="T52" fmla="*/ 34 w 56"/>
                <a:gd name="T53" fmla="*/ 17 h 69"/>
                <a:gd name="T54" fmla="*/ 30 w 56"/>
                <a:gd name="T55" fmla="*/ 26 h 69"/>
                <a:gd name="T56" fmla="*/ 22 w 56"/>
                <a:gd name="T57" fmla="*/ 39 h 69"/>
                <a:gd name="T58" fmla="*/ 22 w 56"/>
                <a:gd name="T59" fmla="*/ 43 h 69"/>
                <a:gd name="T60" fmla="*/ 17 w 56"/>
                <a:gd name="T61" fmla="*/ 48 h 69"/>
                <a:gd name="T62" fmla="*/ 13 w 56"/>
                <a:gd name="T63" fmla="*/ 56 h 69"/>
                <a:gd name="T64" fmla="*/ 13 w 56"/>
                <a:gd name="T65" fmla="*/ 61 h 69"/>
                <a:gd name="T66" fmla="*/ 13 w 56"/>
                <a:gd name="T67" fmla="*/ 69 h 69"/>
                <a:gd name="T68" fmla="*/ 0 w 56"/>
                <a:gd name="T69" fmla="*/ 69 h 69"/>
                <a:gd name="T70" fmla="*/ 13 w 56"/>
                <a:gd name="T71" fmla="*/ 22 h 69"/>
                <a:gd name="T72" fmla="*/ 13 w 56"/>
                <a:gd name="T73" fmla="*/ 13 h 69"/>
                <a:gd name="T74" fmla="*/ 17 w 56"/>
                <a:gd name="T75" fmla="*/ 9 h 69"/>
                <a:gd name="T76" fmla="*/ 17 w 56"/>
                <a:gd name="T77" fmla="*/ 9 h 69"/>
                <a:gd name="T78" fmla="*/ 13 w 56"/>
                <a:gd name="T79" fmla="*/ 9 h 69"/>
                <a:gd name="T80" fmla="*/ 13 w 56"/>
                <a:gd name="T81" fmla="*/ 5 h 69"/>
                <a:gd name="T82" fmla="*/ 9 w 56"/>
                <a:gd name="T83" fmla="*/ 5 h 69"/>
                <a:gd name="T84" fmla="*/ 9 w 56"/>
                <a:gd name="T85" fmla="*/ 5 h 69"/>
                <a:gd name="T86" fmla="*/ 4 w 56"/>
                <a:gd name="T87" fmla="*/ 5 h 69"/>
                <a:gd name="T88" fmla="*/ 4 w 56"/>
                <a:gd name="T89" fmla="*/ 5 h 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
                <a:gd name="T136" fmla="*/ 0 h 69"/>
                <a:gd name="T137" fmla="*/ 56 w 56"/>
                <a:gd name="T138" fmla="*/ 69 h 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 h="69">
                  <a:moveTo>
                    <a:pt x="4" y="5"/>
                  </a:moveTo>
                  <a:lnTo>
                    <a:pt x="30" y="0"/>
                  </a:lnTo>
                  <a:lnTo>
                    <a:pt x="22" y="39"/>
                  </a:lnTo>
                  <a:lnTo>
                    <a:pt x="30" y="17"/>
                  </a:lnTo>
                  <a:lnTo>
                    <a:pt x="43" y="5"/>
                  </a:lnTo>
                  <a:lnTo>
                    <a:pt x="47" y="0"/>
                  </a:lnTo>
                  <a:lnTo>
                    <a:pt x="52" y="0"/>
                  </a:lnTo>
                  <a:lnTo>
                    <a:pt x="56" y="0"/>
                  </a:lnTo>
                  <a:lnTo>
                    <a:pt x="56" y="5"/>
                  </a:lnTo>
                  <a:lnTo>
                    <a:pt x="56" y="13"/>
                  </a:lnTo>
                  <a:lnTo>
                    <a:pt x="56" y="17"/>
                  </a:lnTo>
                  <a:lnTo>
                    <a:pt x="52" y="22"/>
                  </a:lnTo>
                  <a:lnTo>
                    <a:pt x="47" y="22"/>
                  </a:lnTo>
                  <a:lnTo>
                    <a:pt x="47" y="17"/>
                  </a:lnTo>
                  <a:lnTo>
                    <a:pt x="47" y="13"/>
                  </a:lnTo>
                  <a:lnTo>
                    <a:pt x="43" y="13"/>
                  </a:lnTo>
                  <a:lnTo>
                    <a:pt x="39" y="17"/>
                  </a:lnTo>
                  <a:lnTo>
                    <a:pt x="34" y="17"/>
                  </a:lnTo>
                  <a:lnTo>
                    <a:pt x="30" y="26"/>
                  </a:lnTo>
                  <a:lnTo>
                    <a:pt x="22" y="39"/>
                  </a:lnTo>
                  <a:lnTo>
                    <a:pt x="22" y="43"/>
                  </a:lnTo>
                  <a:lnTo>
                    <a:pt x="17" y="48"/>
                  </a:lnTo>
                  <a:lnTo>
                    <a:pt x="13" y="56"/>
                  </a:lnTo>
                  <a:lnTo>
                    <a:pt x="13" y="61"/>
                  </a:lnTo>
                  <a:lnTo>
                    <a:pt x="13" y="69"/>
                  </a:lnTo>
                  <a:lnTo>
                    <a:pt x="0" y="69"/>
                  </a:lnTo>
                  <a:lnTo>
                    <a:pt x="13" y="22"/>
                  </a:lnTo>
                  <a:lnTo>
                    <a:pt x="13" y="13"/>
                  </a:lnTo>
                  <a:lnTo>
                    <a:pt x="17" y="9"/>
                  </a:lnTo>
                  <a:lnTo>
                    <a:pt x="13" y="9"/>
                  </a:lnTo>
                  <a:lnTo>
                    <a:pt x="13" y="5"/>
                  </a:lnTo>
                  <a:lnTo>
                    <a:pt x="9" y="5"/>
                  </a:lnTo>
                  <a:lnTo>
                    <a:pt x="4" y="5"/>
                  </a:lnTo>
                  <a:close/>
                </a:path>
              </a:pathLst>
            </a:custGeom>
            <a:solidFill>
              <a:srgbClr val="000000"/>
            </a:solidFill>
            <a:ln w="0">
              <a:solidFill>
                <a:srgbClr val="000000"/>
              </a:solidFill>
              <a:round/>
              <a:headEnd/>
              <a:tailEnd/>
            </a:ln>
          </p:spPr>
          <p:txBody>
            <a:bodyPr/>
            <a:lstStyle/>
            <a:p>
              <a:endParaRPr lang="en-US"/>
            </a:p>
          </p:txBody>
        </p:sp>
        <p:sp>
          <p:nvSpPr>
            <p:cNvPr id="21560" name="Freeform 50"/>
            <p:cNvSpPr>
              <a:spLocks noEditPoints="1"/>
            </p:cNvSpPr>
            <p:nvPr/>
          </p:nvSpPr>
          <p:spPr bwMode="auto">
            <a:xfrm>
              <a:off x="3665" y="1522"/>
              <a:ext cx="73" cy="69"/>
            </a:xfrm>
            <a:custGeom>
              <a:avLst/>
              <a:gdLst>
                <a:gd name="T0" fmla="*/ 56 w 73"/>
                <a:gd name="T1" fmla="*/ 52 h 69"/>
                <a:gd name="T2" fmla="*/ 56 w 73"/>
                <a:gd name="T3" fmla="*/ 61 h 69"/>
                <a:gd name="T4" fmla="*/ 56 w 73"/>
                <a:gd name="T5" fmla="*/ 61 h 69"/>
                <a:gd name="T6" fmla="*/ 56 w 73"/>
                <a:gd name="T7" fmla="*/ 65 h 69"/>
                <a:gd name="T8" fmla="*/ 56 w 73"/>
                <a:gd name="T9" fmla="*/ 65 h 69"/>
                <a:gd name="T10" fmla="*/ 60 w 73"/>
                <a:gd name="T11" fmla="*/ 61 h 69"/>
                <a:gd name="T12" fmla="*/ 64 w 73"/>
                <a:gd name="T13" fmla="*/ 56 h 69"/>
                <a:gd name="T14" fmla="*/ 56 w 73"/>
                <a:gd name="T15" fmla="*/ 69 h 69"/>
                <a:gd name="T16" fmla="*/ 47 w 73"/>
                <a:gd name="T17" fmla="*/ 69 h 69"/>
                <a:gd name="T18" fmla="*/ 43 w 73"/>
                <a:gd name="T19" fmla="*/ 69 h 69"/>
                <a:gd name="T20" fmla="*/ 43 w 73"/>
                <a:gd name="T21" fmla="*/ 65 h 69"/>
                <a:gd name="T22" fmla="*/ 43 w 73"/>
                <a:gd name="T23" fmla="*/ 56 h 69"/>
                <a:gd name="T24" fmla="*/ 34 w 73"/>
                <a:gd name="T25" fmla="*/ 61 h 69"/>
                <a:gd name="T26" fmla="*/ 21 w 73"/>
                <a:gd name="T27" fmla="*/ 69 h 69"/>
                <a:gd name="T28" fmla="*/ 8 w 73"/>
                <a:gd name="T29" fmla="*/ 69 h 69"/>
                <a:gd name="T30" fmla="*/ 0 w 73"/>
                <a:gd name="T31" fmla="*/ 61 h 69"/>
                <a:gd name="T32" fmla="*/ 0 w 73"/>
                <a:gd name="T33" fmla="*/ 39 h 69"/>
                <a:gd name="T34" fmla="*/ 13 w 73"/>
                <a:gd name="T35" fmla="*/ 17 h 69"/>
                <a:gd name="T36" fmla="*/ 34 w 73"/>
                <a:gd name="T37" fmla="*/ 0 h 69"/>
                <a:gd name="T38" fmla="*/ 47 w 73"/>
                <a:gd name="T39" fmla="*/ 0 h 69"/>
                <a:gd name="T40" fmla="*/ 56 w 73"/>
                <a:gd name="T41" fmla="*/ 5 h 69"/>
                <a:gd name="T42" fmla="*/ 60 w 73"/>
                <a:gd name="T43" fmla="*/ 5 h 69"/>
                <a:gd name="T44" fmla="*/ 43 w 73"/>
                <a:gd name="T45" fmla="*/ 5 h 69"/>
                <a:gd name="T46" fmla="*/ 34 w 73"/>
                <a:gd name="T47" fmla="*/ 9 h 69"/>
                <a:gd name="T48" fmla="*/ 17 w 73"/>
                <a:gd name="T49" fmla="*/ 26 h 69"/>
                <a:gd name="T50" fmla="*/ 13 w 73"/>
                <a:gd name="T51" fmla="*/ 52 h 69"/>
                <a:gd name="T52" fmla="*/ 13 w 73"/>
                <a:gd name="T53" fmla="*/ 61 h 69"/>
                <a:gd name="T54" fmla="*/ 21 w 73"/>
                <a:gd name="T55" fmla="*/ 65 h 69"/>
                <a:gd name="T56" fmla="*/ 38 w 73"/>
                <a:gd name="T57" fmla="*/ 52 h 69"/>
                <a:gd name="T58" fmla="*/ 51 w 73"/>
                <a:gd name="T59" fmla="*/ 17 h 69"/>
                <a:gd name="T60" fmla="*/ 51 w 73"/>
                <a:gd name="T61" fmla="*/ 5 h 69"/>
                <a:gd name="T62" fmla="*/ 43 w 73"/>
                <a:gd name="T63" fmla="*/ 5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
                <a:gd name="T97" fmla="*/ 0 h 69"/>
                <a:gd name="T98" fmla="*/ 73 w 73"/>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 h="69">
                  <a:moveTo>
                    <a:pt x="73" y="0"/>
                  </a:moveTo>
                  <a:lnTo>
                    <a:pt x="56" y="52"/>
                  </a:lnTo>
                  <a:lnTo>
                    <a:pt x="56" y="61"/>
                  </a:lnTo>
                  <a:lnTo>
                    <a:pt x="56" y="65"/>
                  </a:lnTo>
                  <a:lnTo>
                    <a:pt x="60" y="61"/>
                  </a:lnTo>
                  <a:lnTo>
                    <a:pt x="64" y="52"/>
                  </a:lnTo>
                  <a:lnTo>
                    <a:pt x="64" y="56"/>
                  </a:lnTo>
                  <a:lnTo>
                    <a:pt x="60" y="61"/>
                  </a:lnTo>
                  <a:lnTo>
                    <a:pt x="56" y="69"/>
                  </a:lnTo>
                  <a:lnTo>
                    <a:pt x="51" y="69"/>
                  </a:lnTo>
                  <a:lnTo>
                    <a:pt x="47" y="69"/>
                  </a:lnTo>
                  <a:lnTo>
                    <a:pt x="43" y="69"/>
                  </a:lnTo>
                  <a:lnTo>
                    <a:pt x="43" y="65"/>
                  </a:lnTo>
                  <a:lnTo>
                    <a:pt x="43" y="61"/>
                  </a:lnTo>
                  <a:lnTo>
                    <a:pt x="43" y="56"/>
                  </a:lnTo>
                  <a:lnTo>
                    <a:pt x="47" y="48"/>
                  </a:lnTo>
                  <a:lnTo>
                    <a:pt x="34" y="61"/>
                  </a:lnTo>
                  <a:lnTo>
                    <a:pt x="26" y="69"/>
                  </a:lnTo>
                  <a:lnTo>
                    <a:pt x="21" y="69"/>
                  </a:lnTo>
                  <a:lnTo>
                    <a:pt x="13" y="69"/>
                  </a:lnTo>
                  <a:lnTo>
                    <a:pt x="8" y="69"/>
                  </a:lnTo>
                  <a:lnTo>
                    <a:pt x="4" y="65"/>
                  </a:lnTo>
                  <a:lnTo>
                    <a:pt x="0" y="61"/>
                  </a:lnTo>
                  <a:lnTo>
                    <a:pt x="0" y="52"/>
                  </a:lnTo>
                  <a:lnTo>
                    <a:pt x="0" y="39"/>
                  </a:lnTo>
                  <a:lnTo>
                    <a:pt x="4" y="26"/>
                  </a:lnTo>
                  <a:lnTo>
                    <a:pt x="13" y="17"/>
                  </a:lnTo>
                  <a:lnTo>
                    <a:pt x="26" y="5"/>
                  </a:lnTo>
                  <a:lnTo>
                    <a:pt x="34" y="0"/>
                  </a:lnTo>
                  <a:lnTo>
                    <a:pt x="43" y="0"/>
                  </a:lnTo>
                  <a:lnTo>
                    <a:pt x="47" y="0"/>
                  </a:lnTo>
                  <a:lnTo>
                    <a:pt x="51" y="5"/>
                  </a:lnTo>
                  <a:lnTo>
                    <a:pt x="56" y="5"/>
                  </a:lnTo>
                  <a:lnTo>
                    <a:pt x="56" y="13"/>
                  </a:lnTo>
                  <a:lnTo>
                    <a:pt x="60" y="5"/>
                  </a:lnTo>
                  <a:lnTo>
                    <a:pt x="73" y="0"/>
                  </a:lnTo>
                  <a:close/>
                  <a:moveTo>
                    <a:pt x="43" y="5"/>
                  </a:moveTo>
                  <a:lnTo>
                    <a:pt x="38" y="5"/>
                  </a:lnTo>
                  <a:lnTo>
                    <a:pt x="34" y="9"/>
                  </a:lnTo>
                  <a:lnTo>
                    <a:pt x="26" y="17"/>
                  </a:lnTo>
                  <a:lnTo>
                    <a:pt x="17" y="26"/>
                  </a:lnTo>
                  <a:lnTo>
                    <a:pt x="13" y="39"/>
                  </a:lnTo>
                  <a:lnTo>
                    <a:pt x="13" y="52"/>
                  </a:lnTo>
                  <a:lnTo>
                    <a:pt x="13" y="56"/>
                  </a:lnTo>
                  <a:lnTo>
                    <a:pt x="13" y="61"/>
                  </a:lnTo>
                  <a:lnTo>
                    <a:pt x="17" y="61"/>
                  </a:lnTo>
                  <a:lnTo>
                    <a:pt x="21" y="65"/>
                  </a:lnTo>
                  <a:lnTo>
                    <a:pt x="30" y="61"/>
                  </a:lnTo>
                  <a:lnTo>
                    <a:pt x="38" y="52"/>
                  </a:lnTo>
                  <a:lnTo>
                    <a:pt x="51" y="35"/>
                  </a:lnTo>
                  <a:lnTo>
                    <a:pt x="51" y="17"/>
                  </a:lnTo>
                  <a:lnTo>
                    <a:pt x="51" y="9"/>
                  </a:lnTo>
                  <a:lnTo>
                    <a:pt x="51" y="5"/>
                  </a:lnTo>
                  <a:lnTo>
                    <a:pt x="47" y="5"/>
                  </a:lnTo>
                  <a:lnTo>
                    <a:pt x="43" y="5"/>
                  </a:lnTo>
                  <a:close/>
                </a:path>
              </a:pathLst>
            </a:custGeom>
            <a:solidFill>
              <a:srgbClr val="000000"/>
            </a:solidFill>
            <a:ln w="0">
              <a:solidFill>
                <a:srgbClr val="000000"/>
              </a:solidFill>
              <a:round/>
              <a:headEnd/>
              <a:tailEnd/>
            </a:ln>
          </p:spPr>
          <p:txBody>
            <a:bodyPr/>
            <a:lstStyle/>
            <a:p>
              <a:endParaRPr lang="en-US"/>
            </a:p>
          </p:txBody>
        </p:sp>
        <p:sp>
          <p:nvSpPr>
            <p:cNvPr id="21561" name="Freeform 51"/>
            <p:cNvSpPr>
              <a:spLocks/>
            </p:cNvSpPr>
            <p:nvPr/>
          </p:nvSpPr>
          <p:spPr bwMode="auto">
            <a:xfrm>
              <a:off x="3742" y="1522"/>
              <a:ext cx="99" cy="69"/>
            </a:xfrm>
            <a:custGeom>
              <a:avLst/>
              <a:gdLst>
                <a:gd name="T0" fmla="*/ 18 w 99"/>
                <a:gd name="T1" fmla="*/ 35 h 69"/>
                <a:gd name="T2" fmla="*/ 30 w 99"/>
                <a:gd name="T3" fmla="*/ 17 h 69"/>
                <a:gd name="T4" fmla="*/ 43 w 99"/>
                <a:gd name="T5" fmla="*/ 0 h 69"/>
                <a:gd name="T6" fmla="*/ 52 w 99"/>
                <a:gd name="T7" fmla="*/ 0 h 69"/>
                <a:gd name="T8" fmla="*/ 61 w 99"/>
                <a:gd name="T9" fmla="*/ 5 h 69"/>
                <a:gd name="T10" fmla="*/ 61 w 99"/>
                <a:gd name="T11" fmla="*/ 9 h 69"/>
                <a:gd name="T12" fmla="*/ 61 w 99"/>
                <a:gd name="T13" fmla="*/ 17 h 69"/>
                <a:gd name="T14" fmla="*/ 69 w 99"/>
                <a:gd name="T15" fmla="*/ 17 h 69"/>
                <a:gd name="T16" fmla="*/ 87 w 99"/>
                <a:gd name="T17" fmla="*/ 0 h 69"/>
                <a:gd name="T18" fmla="*/ 95 w 99"/>
                <a:gd name="T19" fmla="*/ 0 h 69"/>
                <a:gd name="T20" fmla="*/ 99 w 99"/>
                <a:gd name="T21" fmla="*/ 5 h 69"/>
                <a:gd name="T22" fmla="*/ 99 w 99"/>
                <a:gd name="T23" fmla="*/ 13 h 69"/>
                <a:gd name="T24" fmla="*/ 91 w 99"/>
                <a:gd name="T25" fmla="*/ 48 h 69"/>
                <a:gd name="T26" fmla="*/ 87 w 99"/>
                <a:gd name="T27" fmla="*/ 61 h 69"/>
                <a:gd name="T28" fmla="*/ 87 w 99"/>
                <a:gd name="T29" fmla="*/ 61 h 69"/>
                <a:gd name="T30" fmla="*/ 87 w 99"/>
                <a:gd name="T31" fmla="*/ 61 h 69"/>
                <a:gd name="T32" fmla="*/ 91 w 99"/>
                <a:gd name="T33" fmla="*/ 61 h 69"/>
                <a:gd name="T34" fmla="*/ 99 w 99"/>
                <a:gd name="T35" fmla="*/ 52 h 69"/>
                <a:gd name="T36" fmla="*/ 99 w 99"/>
                <a:gd name="T37" fmla="*/ 56 h 69"/>
                <a:gd name="T38" fmla="*/ 91 w 99"/>
                <a:gd name="T39" fmla="*/ 65 h 69"/>
                <a:gd name="T40" fmla="*/ 82 w 99"/>
                <a:gd name="T41" fmla="*/ 69 h 69"/>
                <a:gd name="T42" fmla="*/ 78 w 99"/>
                <a:gd name="T43" fmla="*/ 69 h 69"/>
                <a:gd name="T44" fmla="*/ 74 w 99"/>
                <a:gd name="T45" fmla="*/ 69 h 69"/>
                <a:gd name="T46" fmla="*/ 74 w 99"/>
                <a:gd name="T47" fmla="*/ 61 h 69"/>
                <a:gd name="T48" fmla="*/ 87 w 99"/>
                <a:gd name="T49" fmla="*/ 26 h 69"/>
                <a:gd name="T50" fmla="*/ 87 w 99"/>
                <a:gd name="T51" fmla="*/ 17 h 69"/>
                <a:gd name="T52" fmla="*/ 87 w 99"/>
                <a:gd name="T53" fmla="*/ 13 h 69"/>
                <a:gd name="T54" fmla="*/ 87 w 99"/>
                <a:gd name="T55" fmla="*/ 9 h 69"/>
                <a:gd name="T56" fmla="*/ 87 w 99"/>
                <a:gd name="T57" fmla="*/ 9 h 69"/>
                <a:gd name="T58" fmla="*/ 78 w 99"/>
                <a:gd name="T59" fmla="*/ 13 h 69"/>
                <a:gd name="T60" fmla="*/ 56 w 99"/>
                <a:gd name="T61" fmla="*/ 39 h 69"/>
                <a:gd name="T62" fmla="*/ 48 w 99"/>
                <a:gd name="T63" fmla="*/ 69 h 69"/>
                <a:gd name="T64" fmla="*/ 48 w 99"/>
                <a:gd name="T65" fmla="*/ 22 h 69"/>
                <a:gd name="T66" fmla="*/ 48 w 99"/>
                <a:gd name="T67" fmla="*/ 13 h 69"/>
                <a:gd name="T68" fmla="*/ 48 w 99"/>
                <a:gd name="T69" fmla="*/ 9 h 69"/>
                <a:gd name="T70" fmla="*/ 48 w 99"/>
                <a:gd name="T71" fmla="*/ 9 h 69"/>
                <a:gd name="T72" fmla="*/ 43 w 99"/>
                <a:gd name="T73" fmla="*/ 13 h 69"/>
                <a:gd name="T74" fmla="*/ 30 w 99"/>
                <a:gd name="T75" fmla="*/ 26 h 69"/>
                <a:gd name="T76" fmla="*/ 18 w 99"/>
                <a:gd name="T77" fmla="*/ 43 h 69"/>
                <a:gd name="T78" fmla="*/ 13 w 99"/>
                <a:gd name="T79" fmla="*/ 56 h 69"/>
                <a:gd name="T80" fmla="*/ 0 w 99"/>
                <a:gd name="T81" fmla="*/ 69 h 69"/>
                <a:gd name="T82" fmla="*/ 13 w 99"/>
                <a:gd name="T83" fmla="*/ 13 h 69"/>
                <a:gd name="T84" fmla="*/ 13 w 99"/>
                <a:gd name="T85" fmla="*/ 9 h 69"/>
                <a:gd name="T86" fmla="*/ 13 w 99"/>
                <a:gd name="T87" fmla="*/ 9 h 69"/>
                <a:gd name="T88" fmla="*/ 9 w 99"/>
                <a:gd name="T89" fmla="*/ 5 h 69"/>
                <a:gd name="T90" fmla="*/ 5 w 99"/>
                <a:gd name="T91" fmla="*/ 5 h 69"/>
                <a:gd name="T92" fmla="*/ 30 w 99"/>
                <a:gd name="T93" fmla="*/ 0 h 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
                <a:gd name="T142" fmla="*/ 0 h 69"/>
                <a:gd name="T143" fmla="*/ 99 w 99"/>
                <a:gd name="T144" fmla="*/ 69 h 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 h="69">
                  <a:moveTo>
                    <a:pt x="30" y="0"/>
                  </a:moveTo>
                  <a:lnTo>
                    <a:pt x="18" y="35"/>
                  </a:lnTo>
                  <a:lnTo>
                    <a:pt x="26" y="26"/>
                  </a:lnTo>
                  <a:lnTo>
                    <a:pt x="30" y="17"/>
                  </a:lnTo>
                  <a:lnTo>
                    <a:pt x="39" y="9"/>
                  </a:lnTo>
                  <a:lnTo>
                    <a:pt x="43" y="0"/>
                  </a:lnTo>
                  <a:lnTo>
                    <a:pt x="48" y="0"/>
                  </a:lnTo>
                  <a:lnTo>
                    <a:pt x="52" y="0"/>
                  </a:lnTo>
                  <a:lnTo>
                    <a:pt x="56" y="0"/>
                  </a:lnTo>
                  <a:lnTo>
                    <a:pt x="61" y="5"/>
                  </a:lnTo>
                  <a:lnTo>
                    <a:pt x="61" y="9"/>
                  </a:lnTo>
                  <a:lnTo>
                    <a:pt x="61" y="13"/>
                  </a:lnTo>
                  <a:lnTo>
                    <a:pt x="61" y="17"/>
                  </a:lnTo>
                  <a:lnTo>
                    <a:pt x="56" y="39"/>
                  </a:lnTo>
                  <a:lnTo>
                    <a:pt x="69" y="17"/>
                  </a:lnTo>
                  <a:lnTo>
                    <a:pt x="78" y="5"/>
                  </a:lnTo>
                  <a:lnTo>
                    <a:pt x="87" y="0"/>
                  </a:lnTo>
                  <a:lnTo>
                    <a:pt x="91" y="0"/>
                  </a:lnTo>
                  <a:lnTo>
                    <a:pt x="95" y="0"/>
                  </a:lnTo>
                  <a:lnTo>
                    <a:pt x="99" y="5"/>
                  </a:lnTo>
                  <a:lnTo>
                    <a:pt x="99" y="9"/>
                  </a:lnTo>
                  <a:lnTo>
                    <a:pt x="99" y="13"/>
                  </a:lnTo>
                  <a:lnTo>
                    <a:pt x="99" y="22"/>
                  </a:lnTo>
                  <a:lnTo>
                    <a:pt x="91" y="48"/>
                  </a:lnTo>
                  <a:lnTo>
                    <a:pt x="87" y="56"/>
                  </a:lnTo>
                  <a:lnTo>
                    <a:pt x="87" y="61"/>
                  </a:lnTo>
                  <a:lnTo>
                    <a:pt x="91" y="61"/>
                  </a:lnTo>
                  <a:lnTo>
                    <a:pt x="95" y="56"/>
                  </a:lnTo>
                  <a:lnTo>
                    <a:pt x="99" y="52"/>
                  </a:lnTo>
                  <a:lnTo>
                    <a:pt x="99" y="56"/>
                  </a:lnTo>
                  <a:lnTo>
                    <a:pt x="95" y="61"/>
                  </a:lnTo>
                  <a:lnTo>
                    <a:pt x="91" y="65"/>
                  </a:lnTo>
                  <a:lnTo>
                    <a:pt x="87" y="69"/>
                  </a:lnTo>
                  <a:lnTo>
                    <a:pt x="82" y="69"/>
                  </a:lnTo>
                  <a:lnTo>
                    <a:pt x="78" y="69"/>
                  </a:lnTo>
                  <a:lnTo>
                    <a:pt x="74" y="69"/>
                  </a:lnTo>
                  <a:lnTo>
                    <a:pt x="74" y="65"/>
                  </a:lnTo>
                  <a:lnTo>
                    <a:pt x="74" y="61"/>
                  </a:lnTo>
                  <a:lnTo>
                    <a:pt x="78" y="52"/>
                  </a:lnTo>
                  <a:lnTo>
                    <a:pt x="87" y="26"/>
                  </a:lnTo>
                  <a:lnTo>
                    <a:pt x="87" y="17"/>
                  </a:lnTo>
                  <a:lnTo>
                    <a:pt x="87" y="13"/>
                  </a:lnTo>
                  <a:lnTo>
                    <a:pt x="87" y="9"/>
                  </a:lnTo>
                  <a:lnTo>
                    <a:pt x="82" y="9"/>
                  </a:lnTo>
                  <a:lnTo>
                    <a:pt x="78" y="13"/>
                  </a:lnTo>
                  <a:lnTo>
                    <a:pt x="69" y="26"/>
                  </a:lnTo>
                  <a:lnTo>
                    <a:pt x="56" y="39"/>
                  </a:lnTo>
                  <a:lnTo>
                    <a:pt x="52" y="52"/>
                  </a:lnTo>
                  <a:lnTo>
                    <a:pt x="48" y="69"/>
                  </a:lnTo>
                  <a:lnTo>
                    <a:pt x="35" y="69"/>
                  </a:lnTo>
                  <a:lnTo>
                    <a:pt x="48" y="22"/>
                  </a:lnTo>
                  <a:lnTo>
                    <a:pt x="48" y="17"/>
                  </a:lnTo>
                  <a:lnTo>
                    <a:pt x="48" y="13"/>
                  </a:lnTo>
                  <a:lnTo>
                    <a:pt x="48" y="9"/>
                  </a:lnTo>
                  <a:lnTo>
                    <a:pt x="43" y="9"/>
                  </a:lnTo>
                  <a:lnTo>
                    <a:pt x="43" y="13"/>
                  </a:lnTo>
                  <a:lnTo>
                    <a:pt x="35" y="17"/>
                  </a:lnTo>
                  <a:lnTo>
                    <a:pt x="30" y="26"/>
                  </a:lnTo>
                  <a:lnTo>
                    <a:pt x="22" y="35"/>
                  </a:lnTo>
                  <a:lnTo>
                    <a:pt x="18" y="43"/>
                  </a:lnTo>
                  <a:lnTo>
                    <a:pt x="18" y="48"/>
                  </a:lnTo>
                  <a:lnTo>
                    <a:pt x="13" y="56"/>
                  </a:lnTo>
                  <a:lnTo>
                    <a:pt x="9" y="69"/>
                  </a:lnTo>
                  <a:lnTo>
                    <a:pt x="0" y="69"/>
                  </a:lnTo>
                  <a:lnTo>
                    <a:pt x="13" y="17"/>
                  </a:lnTo>
                  <a:lnTo>
                    <a:pt x="13" y="13"/>
                  </a:lnTo>
                  <a:lnTo>
                    <a:pt x="13" y="9"/>
                  </a:lnTo>
                  <a:lnTo>
                    <a:pt x="13" y="5"/>
                  </a:lnTo>
                  <a:lnTo>
                    <a:pt x="9" y="5"/>
                  </a:lnTo>
                  <a:lnTo>
                    <a:pt x="5" y="5"/>
                  </a:lnTo>
                  <a:lnTo>
                    <a:pt x="30" y="0"/>
                  </a:lnTo>
                  <a:close/>
                </a:path>
              </a:pathLst>
            </a:custGeom>
            <a:solidFill>
              <a:srgbClr val="000000"/>
            </a:solidFill>
            <a:ln w="0">
              <a:solidFill>
                <a:srgbClr val="000000"/>
              </a:solidFill>
              <a:round/>
              <a:headEnd/>
              <a:tailEnd/>
            </a:ln>
          </p:spPr>
          <p:txBody>
            <a:bodyPr/>
            <a:lstStyle/>
            <a:p>
              <a:endParaRPr lang="en-US"/>
            </a:p>
          </p:txBody>
        </p:sp>
        <p:sp>
          <p:nvSpPr>
            <p:cNvPr id="21562" name="Freeform 52"/>
            <p:cNvSpPr>
              <a:spLocks noEditPoints="1"/>
            </p:cNvSpPr>
            <p:nvPr/>
          </p:nvSpPr>
          <p:spPr bwMode="auto">
            <a:xfrm>
              <a:off x="3854" y="1483"/>
              <a:ext cx="65" cy="108"/>
            </a:xfrm>
            <a:custGeom>
              <a:avLst/>
              <a:gdLst>
                <a:gd name="T0" fmla="*/ 39 w 65"/>
                <a:gd name="T1" fmla="*/ 0 h 108"/>
                <a:gd name="T2" fmla="*/ 26 w 65"/>
                <a:gd name="T3" fmla="*/ 52 h 108"/>
                <a:gd name="T4" fmla="*/ 31 w 65"/>
                <a:gd name="T5" fmla="*/ 48 h 108"/>
                <a:gd name="T6" fmla="*/ 35 w 65"/>
                <a:gd name="T7" fmla="*/ 44 h 108"/>
                <a:gd name="T8" fmla="*/ 43 w 65"/>
                <a:gd name="T9" fmla="*/ 39 h 108"/>
                <a:gd name="T10" fmla="*/ 48 w 65"/>
                <a:gd name="T11" fmla="*/ 39 h 108"/>
                <a:gd name="T12" fmla="*/ 56 w 65"/>
                <a:gd name="T13" fmla="*/ 39 h 108"/>
                <a:gd name="T14" fmla="*/ 61 w 65"/>
                <a:gd name="T15" fmla="*/ 44 h 108"/>
                <a:gd name="T16" fmla="*/ 65 w 65"/>
                <a:gd name="T17" fmla="*/ 52 h 108"/>
                <a:gd name="T18" fmla="*/ 65 w 65"/>
                <a:gd name="T19" fmla="*/ 61 h 108"/>
                <a:gd name="T20" fmla="*/ 65 w 65"/>
                <a:gd name="T21" fmla="*/ 74 h 108"/>
                <a:gd name="T22" fmla="*/ 61 w 65"/>
                <a:gd name="T23" fmla="*/ 82 h 108"/>
                <a:gd name="T24" fmla="*/ 52 w 65"/>
                <a:gd name="T25" fmla="*/ 95 h 108"/>
                <a:gd name="T26" fmla="*/ 43 w 65"/>
                <a:gd name="T27" fmla="*/ 104 h 108"/>
                <a:gd name="T28" fmla="*/ 31 w 65"/>
                <a:gd name="T29" fmla="*/ 108 h 108"/>
                <a:gd name="T30" fmla="*/ 22 w 65"/>
                <a:gd name="T31" fmla="*/ 108 h 108"/>
                <a:gd name="T32" fmla="*/ 13 w 65"/>
                <a:gd name="T33" fmla="*/ 108 h 108"/>
                <a:gd name="T34" fmla="*/ 0 w 65"/>
                <a:gd name="T35" fmla="*/ 100 h 108"/>
                <a:gd name="T36" fmla="*/ 22 w 65"/>
                <a:gd name="T37" fmla="*/ 22 h 108"/>
                <a:gd name="T38" fmla="*/ 26 w 65"/>
                <a:gd name="T39" fmla="*/ 13 h 108"/>
                <a:gd name="T40" fmla="*/ 26 w 65"/>
                <a:gd name="T41" fmla="*/ 9 h 108"/>
                <a:gd name="T42" fmla="*/ 26 w 65"/>
                <a:gd name="T43" fmla="*/ 9 h 108"/>
                <a:gd name="T44" fmla="*/ 22 w 65"/>
                <a:gd name="T45" fmla="*/ 9 h 108"/>
                <a:gd name="T46" fmla="*/ 22 w 65"/>
                <a:gd name="T47" fmla="*/ 5 h 108"/>
                <a:gd name="T48" fmla="*/ 18 w 65"/>
                <a:gd name="T49" fmla="*/ 5 h 108"/>
                <a:gd name="T50" fmla="*/ 18 w 65"/>
                <a:gd name="T51" fmla="*/ 5 h 108"/>
                <a:gd name="T52" fmla="*/ 13 w 65"/>
                <a:gd name="T53" fmla="*/ 5 h 108"/>
                <a:gd name="T54" fmla="*/ 13 w 65"/>
                <a:gd name="T55" fmla="*/ 5 h 108"/>
                <a:gd name="T56" fmla="*/ 39 w 65"/>
                <a:gd name="T57" fmla="*/ 0 h 108"/>
                <a:gd name="T58" fmla="*/ 9 w 65"/>
                <a:gd name="T59" fmla="*/ 100 h 108"/>
                <a:gd name="T60" fmla="*/ 18 w 65"/>
                <a:gd name="T61" fmla="*/ 104 h 108"/>
                <a:gd name="T62" fmla="*/ 22 w 65"/>
                <a:gd name="T63" fmla="*/ 108 h 108"/>
                <a:gd name="T64" fmla="*/ 31 w 65"/>
                <a:gd name="T65" fmla="*/ 104 h 108"/>
                <a:gd name="T66" fmla="*/ 35 w 65"/>
                <a:gd name="T67" fmla="*/ 104 h 108"/>
                <a:gd name="T68" fmla="*/ 43 w 65"/>
                <a:gd name="T69" fmla="*/ 95 h 108"/>
                <a:gd name="T70" fmla="*/ 48 w 65"/>
                <a:gd name="T71" fmla="*/ 87 h 108"/>
                <a:gd name="T72" fmla="*/ 52 w 65"/>
                <a:gd name="T73" fmla="*/ 74 h 108"/>
                <a:gd name="T74" fmla="*/ 52 w 65"/>
                <a:gd name="T75" fmla="*/ 65 h 108"/>
                <a:gd name="T76" fmla="*/ 52 w 65"/>
                <a:gd name="T77" fmla="*/ 56 h 108"/>
                <a:gd name="T78" fmla="*/ 48 w 65"/>
                <a:gd name="T79" fmla="*/ 52 h 108"/>
                <a:gd name="T80" fmla="*/ 48 w 65"/>
                <a:gd name="T81" fmla="*/ 48 h 108"/>
                <a:gd name="T82" fmla="*/ 43 w 65"/>
                <a:gd name="T83" fmla="*/ 48 h 108"/>
                <a:gd name="T84" fmla="*/ 35 w 65"/>
                <a:gd name="T85" fmla="*/ 48 h 108"/>
                <a:gd name="T86" fmla="*/ 31 w 65"/>
                <a:gd name="T87" fmla="*/ 52 h 108"/>
                <a:gd name="T88" fmla="*/ 26 w 65"/>
                <a:gd name="T89" fmla="*/ 61 h 108"/>
                <a:gd name="T90" fmla="*/ 22 w 65"/>
                <a:gd name="T91" fmla="*/ 69 h 108"/>
                <a:gd name="T92" fmla="*/ 9 w 65"/>
                <a:gd name="T93" fmla="*/ 100 h 1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5"/>
                <a:gd name="T142" fmla="*/ 0 h 108"/>
                <a:gd name="T143" fmla="*/ 65 w 65"/>
                <a:gd name="T144" fmla="*/ 108 h 1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5" h="108">
                  <a:moveTo>
                    <a:pt x="39" y="0"/>
                  </a:moveTo>
                  <a:lnTo>
                    <a:pt x="26" y="52"/>
                  </a:lnTo>
                  <a:lnTo>
                    <a:pt x="31" y="48"/>
                  </a:lnTo>
                  <a:lnTo>
                    <a:pt x="35" y="44"/>
                  </a:lnTo>
                  <a:lnTo>
                    <a:pt x="43" y="39"/>
                  </a:lnTo>
                  <a:lnTo>
                    <a:pt x="48" y="39"/>
                  </a:lnTo>
                  <a:lnTo>
                    <a:pt x="56" y="39"/>
                  </a:lnTo>
                  <a:lnTo>
                    <a:pt x="61" y="44"/>
                  </a:lnTo>
                  <a:lnTo>
                    <a:pt x="65" y="52"/>
                  </a:lnTo>
                  <a:lnTo>
                    <a:pt x="65" y="61"/>
                  </a:lnTo>
                  <a:lnTo>
                    <a:pt x="65" y="74"/>
                  </a:lnTo>
                  <a:lnTo>
                    <a:pt x="61" y="82"/>
                  </a:lnTo>
                  <a:lnTo>
                    <a:pt x="52" y="95"/>
                  </a:lnTo>
                  <a:lnTo>
                    <a:pt x="43" y="104"/>
                  </a:lnTo>
                  <a:lnTo>
                    <a:pt x="31" y="108"/>
                  </a:lnTo>
                  <a:lnTo>
                    <a:pt x="22" y="108"/>
                  </a:lnTo>
                  <a:lnTo>
                    <a:pt x="13" y="108"/>
                  </a:lnTo>
                  <a:lnTo>
                    <a:pt x="0" y="100"/>
                  </a:lnTo>
                  <a:lnTo>
                    <a:pt x="22" y="22"/>
                  </a:lnTo>
                  <a:lnTo>
                    <a:pt x="26" y="13"/>
                  </a:lnTo>
                  <a:lnTo>
                    <a:pt x="26" y="9"/>
                  </a:lnTo>
                  <a:lnTo>
                    <a:pt x="22" y="9"/>
                  </a:lnTo>
                  <a:lnTo>
                    <a:pt x="22" y="5"/>
                  </a:lnTo>
                  <a:lnTo>
                    <a:pt x="18" y="5"/>
                  </a:lnTo>
                  <a:lnTo>
                    <a:pt x="13" y="5"/>
                  </a:lnTo>
                  <a:lnTo>
                    <a:pt x="39" y="0"/>
                  </a:lnTo>
                  <a:close/>
                  <a:moveTo>
                    <a:pt x="9" y="100"/>
                  </a:moveTo>
                  <a:lnTo>
                    <a:pt x="18" y="104"/>
                  </a:lnTo>
                  <a:lnTo>
                    <a:pt x="22" y="108"/>
                  </a:lnTo>
                  <a:lnTo>
                    <a:pt x="31" y="104"/>
                  </a:lnTo>
                  <a:lnTo>
                    <a:pt x="35" y="104"/>
                  </a:lnTo>
                  <a:lnTo>
                    <a:pt x="43" y="95"/>
                  </a:lnTo>
                  <a:lnTo>
                    <a:pt x="48" y="87"/>
                  </a:lnTo>
                  <a:lnTo>
                    <a:pt x="52" y="74"/>
                  </a:lnTo>
                  <a:lnTo>
                    <a:pt x="52" y="65"/>
                  </a:lnTo>
                  <a:lnTo>
                    <a:pt x="52" y="56"/>
                  </a:lnTo>
                  <a:lnTo>
                    <a:pt x="48" y="52"/>
                  </a:lnTo>
                  <a:lnTo>
                    <a:pt x="48" y="48"/>
                  </a:lnTo>
                  <a:lnTo>
                    <a:pt x="43" y="48"/>
                  </a:lnTo>
                  <a:lnTo>
                    <a:pt x="35" y="48"/>
                  </a:lnTo>
                  <a:lnTo>
                    <a:pt x="31" y="52"/>
                  </a:lnTo>
                  <a:lnTo>
                    <a:pt x="26" y="61"/>
                  </a:lnTo>
                  <a:lnTo>
                    <a:pt x="22" y="69"/>
                  </a:lnTo>
                  <a:lnTo>
                    <a:pt x="9" y="100"/>
                  </a:lnTo>
                  <a:close/>
                </a:path>
              </a:pathLst>
            </a:custGeom>
            <a:solidFill>
              <a:srgbClr val="000000"/>
            </a:solidFill>
            <a:ln w="0">
              <a:solidFill>
                <a:srgbClr val="000000"/>
              </a:solidFill>
              <a:round/>
              <a:headEnd/>
              <a:tailEnd/>
            </a:ln>
          </p:spPr>
          <p:txBody>
            <a:bodyPr/>
            <a:lstStyle/>
            <a:p>
              <a:endParaRPr lang="en-US"/>
            </a:p>
          </p:txBody>
        </p:sp>
        <p:sp>
          <p:nvSpPr>
            <p:cNvPr id="21563" name="Freeform 53"/>
            <p:cNvSpPr>
              <a:spLocks noEditPoints="1"/>
            </p:cNvSpPr>
            <p:nvPr/>
          </p:nvSpPr>
          <p:spPr bwMode="auto">
            <a:xfrm>
              <a:off x="3928" y="1522"/>
              <a:ext cx="73" cy="69"/>
            </a:xfrm>
            <a:custGeom>
              <a:avLst/>
              <a:gdLst>
                <a:gd name="T0" fmla="*/ 60 w 73"/>
                <a:gd name="T1" fmla="*/ 52 h 69"/>
                <a:gd name="T2" fmla="*/ 56 w 73"/>
                <a:gd name="T3" fmla="*/ 61 h 69"/>
                <a:gd name="T4" fmla="*/ 56 w 73"/>
                <a:gd name="T5" fmla="*/ 61 h 69"/>
                <a:gd name="T6" fmla="*/ 60 w 73"/>
                <a:gd name="T7" fmla="*/ 65 h 69"/>
                <a:gd name="T8" fmla="*/ 60 w 73"/>
                <a:gd name="T9" fmla="*/ 65 h 69"/>
                <a:gd name="T10" fmla="*/ 64 w 73"/>
                <a:gd name="T11" fmla="*/ 61 h 69"/>
                <a:gd name="T12" fmla="*/ 69 w 73"/>
                <a:gd name="T13" fmla="*/ 56 h 69"/>
                <a:gd name="T14" fmla="*/ 60 w 73"/>
                <a:gd name="T15" fmla="*/ 69 h 69"/>
                <a:gd name="T16" fmla="*/ 51 w 73"/>
                <a:gd name="T17" fmla="*/ 69 h 69"/>
                <a:gd name="T18" fmla="*/ 47 w 73"/>
                <a:gd name="T19" fmla="*/ 69 h 69"/>
                <a:gd name="T20" fmla="*/ 47 w 73"/>
                <a:gd name="T21" fmla="*/ 65 h 69"/>
                <a:gd name="T22" fmla="*/ 47 w 73"/>
                <a:gd name="T23" fmla="*/ 56 h 69"/>
                <a:gd name="T24" fmla="*/ 38 w 73"/>
                <a:gd name="T25" fmla="*/ 61 h 69"/>
                <a:gd name="T26" fmla="*/ 21 w 73"/>
                <a:gd name="T27" fmla="*/ 69 h 69"/>
                <a:gd name="T28" fmla="*/ 13 w 73"/>
                <a:gd name="T29" fmla="*/ 69 h 69"/>
                <a:gd name="T30" fmla="*/ 4 w 73"/>
                <a:gd name="T31" fmla="*/ 61 h 69"/>
                <a:gd name="T32" fmla="*/ 4 w 73"/>
                <a:gd name="T33" fmla="*/ 39 h 69"/>
                <a:gd name="T34" fmla="*/ 17 w 73"/>
                <a:gd name="T35" fmla="*/ 17 h 69"/>
                <a:gd name="T36" fmla="*/ 38 w 73"/>
                <a:gd name="T37" fmla="*/ 0 h 69"/>
                <a:gd name="T38" fmla="*/ 51 w 73"/>
                <a:gd name="T39" fmla="*/ 0 h 69"/>
                <a:gd name="T40" fmla="*/ 60 w 73"/>
                <a:gd name="T41" fmla="*/ 5 h 69"/>
                <a:gd name="T42" fmla="*/ 64 w 73"/>
                <a:gd name="T43" fmla="*/ 5 h 69"/>
                <a:gd name="T44" fmla="*/ 47 w 73"/>
                <a:gd name="T45" fmla="*/ 5 h 69"/>
                <a:gd name="T46" fmla="*/ 34 w 73"/>
                <a:gd name="T47" fmla="*/ 9 h 69"/>
                <a:gd name="T48" fmla="*/ 21 w 73"/>
                <a:gd name="T49" fmla="*/ 26 h 69"/>
                <a:gd name="T50" fmla="*/ 17 w 73"/>
                <a:gd name="T51" fmla="*/ 52 h 69"/>
                <a:gd name="T52" fmla="*/ 17 w 73"/>
                <a:gd name="T53" fmla="*/ 61 h 69"/>
                <a:gd name="T54" fmla="*/ 26 w 73"/>
                <a:gd name="T55" fmla="*/ 65 h 69"/>
                <a:gd name="T56" fmla="*/ 43 w 73"/>
                <a:gd name="T57" fmla="*/ 52 h 69"/>
                <a:gd name="T58" fmla="*/ 56 w 73"/>
                <a:gd name="T59" fmla="*/ 17 h 69"/>
                <a:gd name="T60" fmla="*/ 56 w 73"/>
                <a:gd name="T61" fmla="*/ 5 h 69"/>
                <a:gd name="T62" fmla="*/ 47 w 73"/>
                <a:gd name="T63" fmla="*/ 5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
                <a:gd name="T97" fmla="*/ 0 h 69"/>
                <a:gd name="T98" fmla="*/ 73 w 73"/>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 h="69">
                  <a:moveTo>
                    <a:pt x="73" y="0"/>
                  </a:moveTo>
                  <a:lnTo>
                    <a:pt x="60" y="52"/>
                  </a:lnTo>
                  <a:lnTo>
                    <a:pt x="60" y="61"/>
                  </a:lnTo>
                  <a:lnTo>
                    <a:pt x="56" y="61"/>
                  </a:lnTo>
                  <a:lnTo>
                    <a:pt x="60" y="65"/>
                  </a:lnTo>
                  <a:lnTo>
                    <a:pt x="64" y="61"/>
                  </a:lnTo>
                  <a:lnTo>
                    <a:pt x="69" y="52"/>
                  </a:lnTo>
                  <a:lnTo>
                    <a:pt x="69" y="56"/>
                  </a:lnTo>
                  <a:lnTo>
                    <a:pt x="64" y="61"/>
                  </a:lnTo>
                  <a:lnTo>
                    <a:pt x="60" y="69"/>
                  </a:lnTo>
                  <a:lnTo>
                    <a:pt x="56" y="69"/>
                  </a:lnTo>
                  <a:lnTo>
                    <a:pt x="51" y="69"/>
                  </a:lnTo>
                  <a:lnTo>
                    <a:pt x="47" y="69"/>
                  </a:lnTo>
                  <a:lnTo>
                    <a:pt x="47" y="65"/>
                  </a:lnTo>
                  <a:lnTo>
                    <a:pt x="47" y="61"/>
                  </a:lnTo>
                  <a:lnTo>
                    <a:pt x="47" y="56"/>
                  </a:lnTo>
                  <a:lnTo>
                    <a:pt x="51" y="48"/>
                  </a:lnTo>
                  <a:lnTo>
                    <a:pt x="38" y="61"/>
                  </a:lnTo>
                  <a:lnTo>
                    <a:pt x="30" y="69"/>
                  </a:lnTo>
                  <a:lnTo>
                    <a:pt x="21" y="69"/>
                  </a:lnTo>
                  <a:lnTo>
                    <a:pt x="17" y="69"/>
                  </a:lnTo>
                  <a:lnTo>
                    <a:pt x="13" y="69"/>
                  </a:lnTo>
                  <a:lnTo>
                    <a:pt x="4" y="65"/>
                  </a:lnTo>
                  <a:lnTo>
                    <a:pt x="4" y="61"/>
                  </a:lnTo>
                  <a:lnTo>
                    <a:pt x="0" y="52"/>
                  </a:lnTo>
                  <a:lnTo>
                    <a:pt x="4" y="39"/>
                  </a:lnTo>
                  <a:lnTo>
                    <a:pt x="8" y="26"/>
                  </a:lnTo>
                  <a:lnTo>
                    <a:pt x="17" y="17"/>
                  </a:lnTo>
                  <a:lnTo>
                    <a:pt x="30" y="5"/>
                  </a:lnTo>
                  <a:lnTo>
                    <a:pt x="38" y="0"/>
                  </a:lnTo>
                  <a:lnTo>
                    <a:pt x="47" y="0"/>
                  </a:lnTo>
                  <a:lnTo>
                    <a:pt x="51" y="0"/>
                  </a:lnTo>
                  <a:lnTo>
                    <a:pt x="56" y="5"/>
                  </a:lnTo>
                  <a:lnTo>
                    <a:pt x="60" y="5"/>
                  </a:lnTo>
                  <a:lnTo>
                    <a:pt x="60" y="13"/>
                  </a:lnTo>
                  <a:lnTo>
                    <a:pt x="64" y="5"/>
                  </a:lnTo>
                  <a:lnTo>
                    <a:pt x="73" y="0"/>
                  </a:lnTo>
                  <a:close/>
                  <a:moveTo>
                    <a:pt x="47" y="5"/>
                  </a:moveTo>
                  <a:lnTo>
                    <a:pt x="43" y="5"/>
                  </a:lnTo>
                  <a:lnTo>
                    <a:pt x="34" y="9"/>
                  </a:lnTo>
                  <a:lnTo>
                    <a:pt x="30" y="17"/>
                  </a:lnTo>
                  <a:lnTo>
                    <a:pt x="21" y="26"/>
                  </a:lnTo>
                  <a:lnTo>
                    <a:pt x="17" y="39"/>
                  </a:lnTo>
                  <a:lnTo>
                    <a:pt x="17" y="52"/>
                  </a:lnTo>
                  <a:lnTo>
                    <a:pt x="17" y="56"/>
                  </a:lnTo>
                  <a:lnTo>
                    <a:pt x="17" y="61"/>
                  </a:lnTo>
                  <a:lnTo>
                    <a:pt x="21" y="61"/>
                  </a:lnTo>
                  <a:lnTo>
                    <a:pt x="26" y="65"/>
                  </a:lnTo>
                  <a:lnTo>
                    <a:pt x="34" y="61"/>
                  </a:lnTo>
                  <a:lnTo>
                    <a:pt x="43" y="52"/>
                  </a:lnTo>
                  <a:lnTo>
                    <a:pt x="56" y="35"/>
                  </a:lnTo>
                  <a:lnTo>
                    <a:pt x="56" y="17"/>
                  </a:lnTo>
                  <a:lnTo>
                    <a:pt x="56" y="9"/>
                  </a:lnTo>
                  <a:lnTo>
                    <a:pt x="56" y="5"/>
                  </a:lnTo>
                  <a:lnTo>
                    <a:pt x="51" y="5"/>
                  </a:lnTo>
                  <a:lnTo>
                    <a:pt x="47" y="5"/>
                  </a:lnTo>
                  <a:close/>
                </a:path>
              </a:pathLst>
            </a:custGeom>
            <a:solidFill>
              <a:srgbClr val="000000"/>
            </a:solidFill>
            <a:ln w="0">
              <a:solidFill>
                <a:srgbClr val="000000"/>
              </a:solidFill>
              <a:round/>
              <a:headEnd/>
              <a:tailEnd/>
            </a:ln>
          </p:spPr>
          <p:txBody>
            <a:bodyPr/>
            <a:lstStyle/>
            <a:p>
              <a:endParaRPr lang="en-US"/>
            </a:p>
          </p:txBody>
        </p:sp>
        <p:pic>
          <p:nvPicPr>
            <p:cNvPr id="21564" name="Picture 54"/>
            <p:cNvPicPr>
              <a:picLocks noChangeAspect="1" noChangeArrowheads="1"/>
            </p:cNvPicPr>
            <p:nvPr/>
          </p:nvPicPr>
          <p:blipFill>
            <a:blip r:embed="rId12" cstate="print"/>
            <a:srcRect/>
            <a:stretch>
              <a:fillRect/>
            </a:stretch>
          </p:blipFill>
          <p:spPr bwMode="auto">
            <a:xfrm>
              <a:off x="4014" y="1479"/>
              <a:ext cx="34" cy="151"/>
            </a:xfrm>
            <a:prstGeom prst="rect">
              <a:avLst/>
            </a:prstGeom>
            <a:noFill/>
            <a:ln w="9525">
              <a:noFill/>
              <a:miter lim="800000"/>
              <a:headEnd/>
              <a:tailEnd/>
            </a:ln>
          </p:spPr>
        </p:pic>
        <p:pic>
          <p:nvPicPr>
            <p:cNvPr id="21565" name="Picture 55"/>
            <p:cNvPicPr>
              <a:picLocks noChangeAspect="1" noChangeArrowheads="1"/>
            </p:cNvPicPr>
            <p:nvPr/>
          </p:nvPicPr>
          <p:blipFill>
            <a:blip r:embed="rId13" cstate="print"/>
            <a:srcRect/>
            <a:stretch>
              <a:fillRect/>
            </a:stretch>
          </p:blipFill>
          <p:spPr bwMode="auto">
            <a:xfrm>
              <a:off x="4014" y="1479"/>
              <a:ext cx="34" cy="151"/>
            </a:xfrm>
            <a:prstGeom prst="rect">
              <a:avLst/>
            </a:prstGeom>
            <a:noFill/>
            <a:ln w="9525">
              <a:noFill/>
              <a:miter lim="800000"/>
              <a:headEnd/>
              <a:tailEnd/>
            </a:ln>
          </p:spPr>
        </p:pic>
        <p:pic>
          <p:nvPicPr>
            <p:cNvPr id="21566" name="Picture 56"/>
            <p:cNvPicPr>
              <a:picLocks noChangeAspect="1" noChangeArrowheads="1"/>
            </p:cNvPicPr>
            <p:nvPr/>
          </p:nvPicPr>
          <p:blipFill>
            <a:blip r:embed="rId14" cstate="print"/>
            <a:srcRect/>
            <a:stretch>
              <a:fillRect/>
            </a:stretch>
          </p:blipFill>
          <p:spPr bwMode="auto">
            <a:xfrm>
              <a:off x="4091" y="1501"/>
              <a:ext cx="82" cy="99"/>
            </a:xfrm>
            <a:prstGeom prst="rect">
              <a:avLst/>
            </a:prstGeom>
            <a:noFill/>
            <a:ln w="9525">
              <a:noFill/>
              <a:miter lim="800000"/>
              <a:headEnd/>
              <a:tailEnd/>
            </a:ln>
          </p:spPr>
        </p:pic>
        <p:pic>
          <p:nvPicPr>
            <p:cNvPr id="21567" name="Picture 57"/>
            <p:cNvPicPr>
              <a:picLocks noChangeAspect="1" noChangeArrowheads="1"/>
            </p:cNvPicPr>
            <p:nvPr/>
          </p:nvPicPr>
          <p:blipFill>
            <a:blip r:embed="rId15" cstate="print"/>
            <a:srcRect/>
            <a:stretch>
              <a:fillRect/>
            </a:stretch>
          </p:blipFill>
          <p:spPr bwMode="auto">
            <a:xfrm>
              <a:off x="4091" y="1501"/>
              <a:ext cx="82" cy="99"/>
            </a:xfrm>
            <a:prstGeom prst="rect">
              <a:avLst/>
            </a:prstGeom>
            <a:noFill/>
            <a:ln w="9525">
              <a:noFill/>
              <a:miter lim="800000"/>
              <a:headEnd/>
              <a:tailEnd/>
            </a:ln>
          </p:spPr>
        </p:pic>
        <p:sp>
          <p:nvSpPr>
            <p:cNvPr id="21568" name="Freeform 58"/>
            <p:cNvSpPr>
              <a:spLocks/>
            </p:cNvSpPr>
            <p:nvPr/>
          </p:nvSpPr>
          <p:spPr bwMode="auto">
            <a:xfrm>
              <a:off x="4208" y="1488"/>
              <a:ext cx="86" cy="103"/>
            </a:xfrm>
            <a:custGeom>
              <a:avLst/>
              <a:gdLst>
                <a:gd name="T0" fmla="*/ 9 w 86"/>
                <a:gd name="T1" fmla="*/ 64 h 103"/>
                <a:gd name="T2" fmla="*/ 13 w 86"/>
                <a:gd name="T3" fmla="*/ 73 h 103"/>
                <a:gd name="T4" fmla="*/ 13 w 86"/>
                <a:gd name="T5" fmla="*/ 86 h 103"/>
                <a:gd name="T6" fmla="*/ 26 w 86"/>
                <a:gd name="T7" fmla="*/ 99 h 103"/>
                <a:gd name="T8" fmla="*/ 47 w 86"/>
                <a:gd name="T9" fmla="*/ 99 h 103"/>
                <a:gd name="T10" fmla="*/ 56 w 86"/>
                <a:gd name="T11" fmla="*/ 90 h 103"/>
                <a:gd name="T12" fmla="*/ 56 w 86"/>
                <a:gd name="T13" fmla="*/ 77 h 103"/>
                <a:gd name="T14" fmla="*/ 52 w 86"/>
                <a:gd name="T15" fmla="*/ 64 h 103"/>
                <a:gd name="T16" fmla="*/ 34 w 86"/>
                <a:gd name="T17" fmla="*/ 47 h 103"/>
                <a:gd name="T18" fmla="*/ 26 w 86"/>
                <a:gd name="T19" fmla="*/ 39 h 103"/>
                <a:gd name="T20" fmla="*/ 21 w 86"/>
                <a:gd name="T21" fmla="*/ 26 h 103"/>
                <a:gd name="T22" fmla="*/ 30 w 86"/>
                <a:gd name="T23" fmla="*/ 4 h 103"/>
                <a:gd name="T24" fmla="*/ 52 w 86"/>
                <a:gd name="T25" fmla="*/ 0 h 103"/>
                <a:gd name="T26" fmla="*/ 56 w 86"/>
                <a:gd name="T27" fmla="*/ 0 h 103"/>
                <a:gd name="T28" fmla="*/ 65 w 86"/>
                <a:gd name="T29" fmla="*/ 4 h 103"/>
                <a:gd name="T30" fmla="*/ 73 w 86"/>
                <a:gd name="T31" fmla="*/ 4 h 103"/>
                <a:gd name="T32" fmla="*/ 73 w 86"/>
                <a:gd name="T33" fmla="*/ 4 h 103"/>
                <a:gd name="T34" fmla="*/ 78 w 86"/>
                <a:gd name="T35" fmla="*/ 4 h 103"/>
                <a:gd name="T36" fmla="*/ 82 w 86"/>
                <a:gd name="T37" fmla="*/ 0 h 103"/>
                <a:gd name="T38" fmla="*/ 78 w 86"/>
                <a:gd name="T39" fmla="*/ 34 h 103"/>
                <a:gd name="T40" fmla="*/ 73 w 86"/>
                <a:gd name="T41" fmla="*/ 30 h 103"/>
                <a:gd name="T42" fmla="*/ 73 w 86"/>
                <a:gd name="T43" fmla="*/ 17 h 103"/>
                <a:gd name="T44" fmla="*/ 60 w 86"/>
                <a:gd name="T45" fmla="*/ 4 h 103"/>
                <a:gd name="T46" fmla="*/ 43 w 86"/>
                <a:gd name="T47" fmla="*/ 4 h 103"/>
                <a:gd name="T48" fmla="*/ 34 w 86"/>
                <a:gd name="T49" fmla="*/ 13 h 103"/>
                <a:gd name="T50" fmla="*/ 34 w 86"/>
                <a:gd name="T51" fmla="*/ 26 h 103"/>
                <a:gd name="T52" fmla="*/ 43 w 86"/>
                <a:gd name="T53" fmla="*/ 34 h 103"/>
                <a:gd name="T54" fmla="*/ 60 w 86"/>
                <a:gd name="T55" fmla="*/ 56 h 103"/>
                <a:gd name="T56" fmla="*/ 69 w 86"/>
                <a:gd name="T57" fmla="*/ 69 h 103"/>
                <a:gd name="T58" fmla="*/ 69 w 86"/>
                <a:gd name="T59" fmla="*/ 82 h 103"/>
                <a:gd name="T60" fmla="*/ 60 w 86"/>
                <a:gd name="T61" fmla="*/ 95 h 103"/>
                <a:gd name="T62" fmla="*/ 47 w 86"/>
                <a:gd name="T63" fmla="*/ 103 h 103"/>
                <a:gd name="T64" fmla="*/ 34 w 86"/>
                <a:gd name="T65" fmla="*/ 103 h 103"/>
                <a:gd name="T66" fmla="*/ 21 w 86"/>
                <a:gd name="T67" fmla="*/ 103 h 103"/>
                <a:gd name="T68" fmla="*/ 13 w 86"/>
                <a:gd name="T69" fmla="*/ 99 h 103"/>
                <a:gd name="T70" fmla="*/ 9 w 86"/>
                <a:gd name="T71" fmla="*/ 99 h 103"/>
                <a:gd name="T72" fmla="*/ 0 w 86"/>
                <a:gd name="T73" fmla="*/ 103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6"/>
                <a:gd name="T112" fmla="*/ 0 h 103"/>
                <a:gd name="T113" fmla="*/ 86 w 86"/>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6" h="103">
                  <a:moveTo>
                    <a:pt x="0" y="103"/>
                  </a:moveTo>
                  <a:lnTo>
                    <a:pt x="9" y="64"/>
                  </a:lnTo>
                  <a:lnTo>
                    <a:pt x="13" y="64"/>
                  </a:lnTo>
                  <a:lnTo>
                    <a:pt x="13" y="73"/>
                  </a:lnTo>
                  <a:lnTo>
                    <a:pt x="13" y="77"/>
                  </a:lnTo>
                  <a:lnTo>
                    <a:pt x="13" y="86"/>
                  </a:lnTo>
                  <a:lnTo>
                    <a:pt x="17" y="95"/>
                  </a:lnTo>
                  <a:lnTo>
                    <a:pt x="26" y="99"/>
                  </a:lnTo>
                  <a:lnTo>
                    <a:pt x="34" y="103"/>
                  </a:lnTo>
                  <a:lnTo>
                    <a:pt x="47" y="99"/>
                  </a:lnTo>
                  <a:lnTo>
                    <a:pt x="52" y="95"/>
                  </a:lnTo>
                  <a:lnTo>
                    <a:pt x="56" y="90"/>
                  </a:lnTo>
                  <a:lnTo>
                    <a:pt x="56" y="82"/>
                  </a:lnTo>
                  <a:lnTo>
                    <a:pt x="56" y="77"/>
                  </a:lnTo>
                  <a:lnTo>
                    <a:pt x="56" y="73"/>
                  </a:lnTo>
                  <a:lnTo>
                    <a:pt x="52" y="64"/>
                  </a:lnTo>
                  <a:lnTo>
                    <a:pt x="43" y="60"/>
                  </a:lnTo>
                  <a:lnTo>
                    <a:pt x="34" y="47"/>
                  </a:lnTo>
                  <a:lnTo>
                    <a:pt x="26" y="43"/>
                  </a:lnTo>
                  <a:lnTo>
                    <a:pt x="26" y="39"/>
                  </a:lnTo>
                  <a:lnTo>
                    <a:pt x="21" y="30"/>
                  </a:lnTo>
                  <a:lnTo>
                    <a:pt x="21" y="26"/>
                  </a:lnTo>
                  <a:lnTo>
                    <a:pt x="21" y="13"/>
                  </a:lnTo>
                  <a:lnTo>
                    <a:pt x="30" y="4"/>
                  </a:lnTo>
                  <a:lnTo>
                    <a:pt x="39" y="0"/>
                  </a:lnTo>
                  <a:lnTo>
                    <a:pt x="52" y="0"/>
                  </a:lnTo>
                  <a:lnTo>
                    <a:pt x="56" y="0"/>
                  </a:lnTo>
                  <a:lnTo>
                    <a:pt x="60" y="0"/>
                  </a:lnTo>
                  <a:lnTo>
                    <a:pt x="65" y="4"/>
                  </a:lnTo>
                  <a:lnTo>
                    <a:pt x="69" y="4"/>
                  </a:lnTo>
                  <a:lnTo>
                    <a:pt x="73" y="4"/>
                  </a:lnTo>
                  <a:lnTo>
                    <a:pt x="78" y="4"/>
                  </a:lnTo>
                  <a:lnTo>
                    <a:pt x="82" y="0"/>
                  </a:lnTo>
                  <a:lnTo>
                    <a:pt x="86" y="0"/>
                  </a:lnTo>
                  <a:lnTo>
                    <a:pt x="78" y="34"/>
                  </a:lnTo>
                  <a:lnTo>
                    <a:pt x="73" y="34"/>
                  </a:lnTo>
                  <a:lnTo>
                    <a:pt x="73" y="30"/>
                  </a:lnTo>
                  <a:lnTo>
                    <a:pt x="73" y="26"/>
                  </a:lnTo>
                  <a:lnTo>
                    <a:pt x="73" y="17"/>
                  </a:lnTo>
                  <a:lnTo>
                    <a:pt x="69" y="8"/>
                  </a:lnTo>
                  <a:lnTo>
                    <a:pt x="60" y="4"/>
                  </a:lnTo>
                  <a:lnTo>
                    <a:pt x="52" y="4"/>
                  </a:lnTo>
                  <a:lnTo>
                    <a:pt x="43" y="4"/>
                  </a:lnTo>
                  <a:lnTo>
                    <a:pt x="39" y="8"/>
                  </a:lnTo>
                  <a:lnTo>
                    <a:pt x="34" y="13"/>
                  </a:lnTo>
                  <a:lnTo>
                    <a:pt x="34" y="17"/>
                  </a:lnTo>
                  <a:lnTo>
                    <a:pt x="34" y="26"/>
                  </a:lnTo>
                  <a:lnTo>
                    <a:pt x="34" y="30"/>
                  </a:lnTo>
                  <a:lnTo>
                    <a:pt x="43" y="34"/>
                  </a:lnTo>
                  <a:lnTo>
                    <a:pt x="52" y="47"/>
                  </a:lnTo>
                  <a:lnTo>
                    <a:pt x="60" y="56"/>
                  </a:lnTo>
                  <a:lnTo>
                    <a:pt x="69" y="64"/>
                  </a:lnTo>
                  <a:lnTo>
                    <a:pt x="69" y="69"/>
                  </a:lnTo>
                  <a:lnTo>
                    <a:pt x="69" y="73"/>
                  </a:lnTo>
                  <a:lnTo>
                    <a:pt x="69" y="82"/>
                  </a:lnTo>
                  <a:lnTo>
                    <a:pt x="65" y="90"/>
                  </a:lnTo>
                  <a:lnTo>
                    <a:pt x="60" y="95"/>
                  </a:lnTo>
                  <a:lnTo>
                    <a:pt x="56" y="99"/>
                  </a:lnTo>
                  <a:lnTo>
                    <a:pt x="47" y="103"/>
                  </a:lnTo>
                  <a:lnTo>
                    <a:pt x="39" y="103"/>
                  </a:lnTo>
                  <a:lnTo>
                    <a:pt x="34" y="103"/>
                  </a:lnTo>
                  <a:lnTo>
                    <a:pt x="30" y="103"/>
                  </a:lnTo>
                  <a:lnTo>
                    <a:pt x="21" y="103"/>
                  </a:lnTo>
                  <a:lnTo>
                    <a:pt x="17" y="99"/>
                  </a:lnTo>
                  <a:lnTo>
                    <a:pt x="13" y="99"/>
                  </a:lnTo>
                  <a:lnTo>
                    <a:pt x="9" y="99"/>
                  </a:lnTo>
                  <a:lnTo>
                    <a:pt x="4" y="103"/>
                  </a:lnTo>
                  <a:lnTo>
                    <a:pt x="0" y="103"/>
                  </a:lnTo>
                  <a:close/>
                </a:path>
              </a:pathLst>
            </a:custGeom>
            <a:solidFill>
              <a:srgbClr val="000000"/>
            </a:solidFill>
            <a:ln w="0">
              <a:solidFill>
                <a:srgbClr val="000000"/>
              </a:solidFill>
              <a:round/>
              <a:headEnd/>
              <a:tailEnd/>
            </a:ln>
          </p:spPr>
          <p:txBody>
            <a:bodyPr/>
            <a:lstStyle/>
            <a:p>
              <a:endParaRPr lang="en-US"/>
            </a:p>
          </p:txBody>
        </p:sp>
        <p:sp>
          <p:nvSpPr>
            <p:cNvPr id="21569" name="Freeform 59"/>
            <p:cNvSpPr>
              <a:spLocks noEditPoints="1"/>
            </p:cNvSpPr>
            <p:nvPr/>
          </p:nvSpPr>
          <p:spPr bwMode="auto">
            <a:xfrm>
              <a:off x="4290" y="1522"/>
              <a:ext cx="60" cy="69"/>
            </a:xfrm>
            <a:custGeom>
              <a:avLst/>
              <a:gdLst>
                <a:gd name="T0" fmla="*/ 17 w 60"/>
                <a:gd name="T1" fmla="*/ 39 h 69"/>
                <a:gd name="T2" fmla="*/ 17 w 60"/>
                <a:gd name="T3" fmla="*/ 43 h 69"/>
                <a:gd name="T4" fmla="*/ 17 w 60"/>
                <a:gd name="T5" fmla="*/ 48 h 69"/>
                <a:gd name="T6" fmla="*/ 17 w 60"/>
                <a:gd name="T7" fmla="*/ 52 h 69"/>
                <a:gd name="T8" fmla="*/ 21 w 60"/>
                <a:gd name="T9" fmla="*/ 56 h 69"/>
                <a:gd name="T10" fmla="*/ 26 w 60"/>
                <a:gd name="T11" fmla="*/ 61 h 69"/>
                <a:gd name="T12" fmla="*/ 30 w 60"/>
                <a:gd name="T13" fmla="*/ 61 h 69"/>
                <a:gd name="T14" fmla="*/ 34 w 60"/>
                <a:gd name="T15" fmla="*/ 61 h 69"/>
                <a:gd name="T16" fmla="*/ 39 w 60"/>
                <a:gd name="T17" fmla="*/ 61 h 69"/>
                <a:gd name="T18" fmla="*/ 47 w 60"/>
                <a:gd name="T19" fmla="*/ 56 h 69"/>
                <a:gd name="T20" fmla="*/ 56 w 60"/>
                <a:gd name="T21" fmla="*/ 48 h 69"/>
                <a:gd name="T22" fmla="*/ 56 w 60"/>
                <a:gd name="T23" fmla="*/ 52 h 69"/>
                <a:gd name="T24" fmla="*/ 43 w 60"/>
                <a:gd name="T25" fmla="*/ 61 h 69"/>
                <a:gd name="T26" fmla="*/ 34 w 60"/>
                <a:gd name="T27" fmla="*/ 69 h 69"/>
                <a:gd name="T28" fmla="*/ 21 w 60"/>
                <a:gd name="T29" fmla="*/ 69 h 69"/>
                <a:gd name="T30" fmla="*/ 13 w 60"/>
                <a:gd name="T31" fmla="*/ 69 h 69"/>
                <a:gd name="T32" fmla="*/ 8 w 60"/>
                <a:gd name="T33" fmla="*/ 65 h 69"/>
                <a:gd name="T34" fmla="*/ 4 w 60"/>
                <a:gd name="T35" fmla="*/ 56 h 69"/>
                <a:gd name="T36" fmla="*/ 0 w 60"/>
                <a:gd name="T37" fmla="*/ 48 h 69"/>
                <a:gd name="T38" fmla="*/ 4 w 60"/>
                <a:gd name="T39" fmla="*/ 35 h 69"/>
                <a:gd name="T40" fmla="*/ 8 w 60"/>
                <a:gd name="T41" fmla="*/ 26 h 69"/>
                <a:gd name="T42" fmla="*/ 17 w 60"/>
                <a:gd name="T43" fmla="*/ 13 h 69"/>
                <a:gd name="T44" fmla="*/ 26 w 60"/>
                <a:gd name="T45" fmla="*/ 5 h 69"/>
                <a:gd name="T46" fmla="*/ 34 w 60"/>
                <a:gd name="T47" fmla="*/ 0 h 69"/>
                <a:gd name="T48" fmla="*/ 47 w 60"/>
                <a:gd name="T49" fmla="*/ 0 h 69"/>
                <a:gd name="T50" fmla="*/ 52 w 60"/>
                <a:gd name="T51" fmla="*/ 0 h 69"/>
                <a:gd name="T52" fmla="*/ 56 w 60"/>
                <a:gd name="T53" fmla="*/ 5 h 69"/>
                <a:gd name="T54" fmla="*/ 60 w 60"/>
                <a:gd name="T55" fmla="*/ 9 h 69"/>
                <a:gd name="T56" fmla="*/ 60 w 60"/>
                <a:gd name="T57" fmla="*/ 9 h 69"/>
                <a:gd name="T58" fmla="*/ 60 w 60"/>
                <a:gd name="T59" fmla="*/ 17 h 69"/>
                <a:gd name="T60" fmla="*/ 56 w 60"/>
                <a:gd name="T61" fmla="*/ 22 h 69"/>
                <a:gd name="T62" fmla="*/ 47 w 60"/>
                <a:gd name="T63" fmla="*/ 30 h 69"/>
                <a:gd name="T64" fmla="*/ 39 w 60"/>
                <a:gd name="T65" fmla="*/ 35 h 69"/>
                <a:gd name="T66" fmla="*/ 30 w 60"/>
                <a:gd name="T67" fmla="*/ 39 h 69"/>
                <a:gd name="T68" fmla="*/ 17 w 60"/>
                <a:gd name="T69" fmla="*/ 39 h 69"/>
                <a:gd name="T70" fmla="*/ 17 w 60"/>
                <a:gd name="T71" fmla="*/ 39 h 69"/>
                <a:gd name="T72" fmla="*/ 26 w 60"/>
                <a:gd name="T73" fmla="*/ 35 h 69"/>
                <a:gd name="T74" fmla="*/ 34 w 60"/>
                <a:gd name="T75" fmla="*/ 30 h 69"/>
                <a:gd name="T76" fmla="*/ 39 w 60"/>
                <a:gd name="T77" fmla="*/ 26 h 69"/>
                <a:gd name="T78" fmla="*/ 47 w 60"/>
                <a:gd name="T79" fmla="*/ 22 h 69"/>
                <a:gd name="T80" fmla="*/ 47 w 60"/>
                <a:gd name="T81" fmla="*/ 17 h 69"/>
                <a:gd name="T82" fmla="*/ 52 w 60"/>
                <a:gd name="T83" fmla="*/ 9 h 69"/>
                <a:gd name="T84" fmla="*/ 52 w 60"/>
                <a:gd name="T85" fmla="*/ 9 h 69"/>
                <a:gd name="T86" fmla="*/ 47 w 60"/>
                <a:gd name="T87" fmla="*/ 5 h 69"/>
                <a:gd name="T88" fmla="*/ 47 w 60"/>
                <a:gd name="T89" fmla="*/ 5 h 69"/>
                <a:gd name="T90" fmla="*/ 43 w 60"/>
                <a:gd name="T91" fmla="*/ 5 h 69"/>
                <a:gd name="T92" fmla="*/ 34 w 60"/>
                <a:gd name="T93" fmla="*/ 5 h 69"/>
                <a:gd name="T94" fmla="*/ 30 w 60"/>
                <a:gd name="T95" fmla="*/ 13 h 69"/>
                <a:gd name="T96" fmla="*/ 21 w 60"/>
                <a:gd name="T97" fmla="*/ 22 h 69"/>
                <a:gd name="T98" fmla="*/ 17 w 60"/>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69"/>
                <a:gd name="T152" fmla="*/ 60 w 60"/>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69">
                  <a:moveTo>
                    <a:pt x="17" y="39"/>
                  </a:moveTo>
                  <a:lnTo>
                    <a:pt x="17" y="43"/>
                  </a:lnTo>
                  <a:lnTo>
                    <a:pt x="17" y="48"/>
                  </a:lnTo>
                  <a:lnTo>
                    <a:pt x="17" y="52"/>
                  </a:lnTo>
                  <a:lnTo>
                    <a:pt x="21" y="56"/>
                  </a:lnTo>
                  <a:lnTo>
                    <a:pt x="26" y="61"/>
                  </a:lnTo>
                  <a:lnTo>
                    <a:pt x="30" y="61"/>
                  </a:lnTo>
                  <a:lnTo>
                    <a:pt x="34" y="61"/>
                  </a:lnTo>
                  <a:lnTo>
                    <a:pt x="39" y="61"/>
                  </a:lnTo>
                  <a:lnTo>
                    <a:pt x="47" y="56"/>
                  </a:lnTo>
                  <a:lnTo>
                    <a:pt x="56" y="48"/>
                  </a:lnTo>
                  <a:lnTo>
                    <a:pt x="56" y="52"/>
                  </a:lnTo>
                  <a:lnTo>
                    <a:pt x="43" y="61"/>
                  </a:lnTo>
                  <a:lnTo>
                    <a:pt x="34" y="69"/>
                  </a:lnTo>
                  <a:lnTo>
                    <a:pt x="21" y="69"/>
                  </a:lnTo>
                  <a:lnTo>
                    <a:pt x="13" y="69"/>
                  </a:lnTo>
                  <a:lnTo>
                    <a:pt x="8" y="65"/>
                  </a:lnTo>
                  <a:lnTo>
                    <a:pt x="4" y="56"/>
                  </a:lnTo>
                  <a:lnTo>
                    <a:pt x="0" y="48"/>
                  </a:lnTo>
                  <a:lnTo>
                    <a:pt x="4" y="35"/>
                  </a:lnTo>
                  <a:lnTo>
                    <a:pt x="8" y="26"/>
                  </a:lnTo>
                  <a:lnTo>
                    <a:pt x="17" y="13"/>
                  </a:lnTo>
                  <a:lnTo>
                    <a:pt x="26" y="5"/>
                  </a:lnTo>
                  <a:lnTo>
                    <a:pt x="34" y="0"/>
                  </a:lnTo>
                  <a:lnTo>
                    <a:pt x="47" y="0"/>
                  </a:lnTo>
                  <a:lnTo>
                    <a:pt x="52" y="0"/>
                  </a:lnTo>
                  <a:lnTo>
                    <a:pt x="56" y="5"/>
                  </a:lnTo>
                  <a:lnTo>
                    <a:pt x="60" y="9"/>
                  </a:lnTo>
                  <a:lnTo>
                    <a:pt x="60" y="17"/>
                  </a:lnTo>
                  <a:lnTo>
                    <a:pt x="56" y="22"/>
                  </a:lnTo>
                  <a:lnTo>
                    <a:pt x="47" y="30"/>
                  </a:lnTo>
                  <a:lnTo>
                    <a:pt x="39" y="35"/>
                  </a:lnTo>
                  <a:lnTo>
                    <a:pt x="30" y="39"/>
                  </a:lnTo>
                  <a:lnTo>
                    <a:pt x="17" y="39"/>
                  </a:lnTo>
                  <a:close/>
                  <a:moveTo>
                    <a:pt x="17" y="39"/>
                  </a:moveTo>
                  <a:lnTo>
                    <a:pt x="26" y="35"/>
                  </a:lnTo>
                  <a:lnTo>
                    <a:pt x="34" y="30"/>
                  </a:lnTo>
                  <a:lnTo>
                    <a:pt x="39" y="26"/>
                  </a:lnTo>
                  <a:lnTo>
                    <a:pt x="47" y="22"/>
                  </a:lnTo>
                  <a:lnTo>
                    <a:pt x="47" y="17"/>
                  </a:lnTo>
                  <a:lnTo>
                    <a:pt x="52" y="9"/>
                  </a:lnTo>
                  <a:lnTo>
                    <a:pt x="47" y="5"/>
                  </a:lnTo>
                  <a:lnTo>
                    <a:pt x="43" y="5"/>
                  </a:lnTo>
                  <a:lnTo>
                    <a:pt x="34" y="5"/>
                  </a:lnTo>
                  <a:lnTo>
                    <a:pt x="30" y="13"/>
                  </a:lnTo>
                  <a:lnTo>
                    <a:pt x="21" y="22"/>
                  </a:lnTo>
                  <a:lnTo>
                    <a:pt x="17" y="39"/>
                  </a:lnTo>
                  <a:close/>
                </a:path>
              </a:pathLst>
            </a:custGeom>
            <a:solidFill>
              <a:srgbClr val="000000"/>
            </a:solidFill>
            <a:ln w="0">
              <a:solidFill>
                <a:srgbClr val="000000"/>
              </a:solidFill>
              <a:round/>
              <a:headEnd/>
              <a:tailEnd/>
            </a:ln>
          </p:spPr>
          <p:txBody>
            <a:bodyPr/>
            <a:lstStyle/>
            <a:p>
              <a:endParaRPr lang="en-US"/>
            </a:p>
          </p:txBody>
        </p:sp>
        <p:sp>
          <p:nvSpPr>
            <p:cNvPr id="21570" name="Freeform 60"/>
            <p:cNvSpPr>
              <a:spLocks/>
            </p:cNvSpPr>
            <p:nvPr/>
          </p:nvSpPr>
          <p:spPr bwMode="auto">
            <a:xfrm>
              <a:off x="4359" y="1522"/>
              <a:ext cx="60" cy="69"/>
            </a:xfrm>
            <a:custGeom>
              <a:avLst/>
              <a:gdLst>
                <a:gd name="T0" fmla="*/ 4 w 60"/>
                <a:gd name="T1" fmla="*/ 5 h 69"/>
                <a:gd name="T2" fmla="*/ 30 w 60"/>
                <a:gd name="T3" fmla="*/ 0 h 69"/>
                <a:gd name="T4" fmla="*/ 21 w 60"/>
                <a:gd name="T5" fmla="*/ 39 h 69"/>
                <a:gd name="T6" fmla="*/ 34 w 60"/>
                <a:gd name="T7" fmla="*/ 17 h 69"/>
                <a:gd name="T8" fmla="*/ 43 w 60"/>
                <a:gd name="T9" fmla="*/ 5 h 69"/>
                <a:gd name="T10" fmla="*/ 52 w 60"/>
                <a:gd name="T11" fmla="*/ 0 h 69"/>
                <a:gd name="T12" fmla="*/ 56 w 60"/>
                <a:gd name="T13" fmla="*/ 0 h 69"/>
                <a:gd name="T14" fmla="*/ 56 w 60"/>
                <a:gd name="T15" fmla="*/ 0 h 69"/>
                <a:gd name="T16" fmla="*/ 56 w 60"/>
                <a:gd name="T17" fmla="*/ 0 h 69"/>
                <a:gd name="T18" fmla="*/ 60 w 60"/>
                <a:gd name="T19" fmla="*/ 5 h 69"/>
                <a:gd name="T20" fmla="*/ 60 w 60"/>
                <a:gd name="T21" fmla="*/ 5 h 69"/>
                <a:gd name="T22" fmla="*/ 60 w 60"/>
                <a:gd name="T23" fmla="*/ 13 h 69"/>
                <a:gd name="T24" fmla="*/ 56 w 60"/>
                <a:gd name="T25" fmla="*/ 17 h 69"/>
                <a:gd name="T26" fmla="*/ 56 w 60"/>
                <a:gd name="T27" fmla="*/ 22 h 69"/>
                <a:gd name="T28" fmla="*/ 52 w 60"/>
                <a:gd name="T29" fmla="*/ 22 h 69"/>
                <a:gd name="T30" fmla="*/ 52 w 60"/>
                <a:gd name="T31" fmla="*/ 22 h 69"/>
                <a:gd name="T32" fmla="*/ 47 w 60"/>
                <a:gd name="T33" fmla="*/ 17 h 69"/>
                <a:gd name="T34" fmla="*/ 47 w 60"/>
                <a:gd name="T35" fmla="*/ 17 h 69"/>
                <a:gd name="T36" fmla="*/ 47 w 60"/>
                <a:gd name="T37" fmla="*/ 17 h 69"/>
                <a:gd name="T38" fmla="*/ 47 w 60"/>
                <a:gd name="T39" fmla="*/ 13 h 69"/>
                <a:gd name="T40" fmla="*/ 47 w 60"/>
                <a:gd name="T41" fmla="*/ 13 h 69"/>
                <a:gd name="T42" fmla="*/ 47 w 60"/>
                <a:gd name="T43" fmla="*/ 13 h 69"/>
                <a:gd name="T44" fmla="*/ 43 w 60"/>
                <a:gd name="T45" fmla="*/ 13 h 69"/>
                <a:gd name="T46" fmla="*/ 43 w 60"/>
                <a:gd name="T47" fmla="*/ 13 h 69"/>
                <a:gd name="T48" fmla="*/ 43 w 60"/>
                <a:gd name="T49" fmla="*/ 13 h 69"/>
                <a:gd name="T50" fmla="*/ 39 w 60"/>
                <a:gd name="T51" fmla="*/ 17 h 69"/>
                <a:gd name="T52" fmla="*/ 39 w 60"/>
                <a:gd name="T53" fmla="*/ 17 h 69"/>
                <a:gd name="T54" fmla="*/ 30 w 60"/>
                <a:gd name="T55" fmla="*/ 26 h 69"/>
                <a:gd name="T56" fmla="*/ 26 w 60"/>
                <a:gd name="T57" fmla="*/ 39 h 69"/>
                <a:gd name="T58" fmla="*/ 21 w 60"/>
                <a:gd name="T59" fmla="*/ 43 h 69"/>
                <a:gd name="T60" fmla="*/ 17 w 60"/>
                <a:gd name="T61" fmla="*/ 48 h 69"/>
                <a:gd name="T62" fmla="*/ 17 w 60"/>
                <a:gd name="T63" fmla="*/ 56 h 69"/>
                <a:gd name="T64" fmla="*/ 17 w 60"/>
                <a:gd name="T65" fmla="*/ 61 h 69"/>
                <a:gd name="T66" fmla="*/ 13 w 60"/>
                <a:gd name="T67" fmla="*/ 69 h 69"/>
                <a:gd name="T68" fmla="*/ 0 w 60"/>
                <a:gd name="T69" fmla="*/ 69 h 69"/>
                <a:gd name="T70" fmla="*/ 13 w 60"/>
                <a:gd name="T71" fmla="*/ 22 h 69"/>
                <a:gd name="T72" fmla="*/ 17 w 60"/>
                <a:gd name="T73" fmla="*/ 13 h 69"/>
                <a:gd name="T74" fmla="*/ 17 w 60"/>
                <a:gd name="T75" fmla="*/ 9 h 69"/>
                <a:gd name="T76" fmla="*/ 17 w 60"/>
                <a:gd name="T77" fmla="*/ 9 h 69"/>
                <a:gd name="T78" fmla="*/ 17 w 60"/>
                <a:gd name="T79" fmla="*/ 9 h 69"/>
                <a:gd name="T80" fmla="*/ 13 w 60"/>
                <a:gd name="T81" fmla="*/ 5 h 69"/>
                <a:gd name="T82" fmla="*/ 13 w 60"/>
                <a:gd name="T83" fmla="*/ 5 h 69"/>
                <a:gd name="T84" fmla="*/ 8 w 60"/>
                <a:gd name="T85" fmla="*/ 5 h 69"/>
                <a:gd name="T86" fmla="*/ 4 w 60"/>
                <a:gd name="T87" fmla="*/ 5 h 69"/>
                <a:gd name="T88" fmla="*/ 4 w 60"/>
                <a:gd name="T89" fmla="*/ 5 h 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0"/>
                <a:gd name="T136" fmla="*/ 0 h 69"/>
                <a:gd name="T137" fmla="*/ 60 w 60"/>
                <a:gd name="T138" fmla="*/ 69 h 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0" h="69">
                  <a:moveTo>
                    <a:pt x="4" y="5"/>
                  </a:moveTo>
                  <a:lnTo>
                    <a:pt x="30" y="0"/>
                  </a:lnTo>
                  <a:lnTo>
                    <a:pt x="21" y="39"/>
                  </a:lnTo>
                  <a:lnTo>
                    <a:pt x="34" y="17"/>
                  </a:lnTo>
                  <a:lnTo>
                    <a:pt x="43" y="5"/>
                  </a:lnTo>
                  <a:lnTo>
                    <a:pt x="52" y="0"/>
                  </a:lnTo>
                  <a:lnTo>
                    <a:pt x="56" y="0"/>
                  </a:lnTo>
                  <a:lnTo>
                    <a:pt x="60" y="5"/>
                  </a:lnTo>
                  <a:lnTo>
                    <a:pt x="60" y="13"/>
                  </a:lnTo>
                  <a:lnTo>
                    <a:pt x="56" y="17"/>
                  </a:lnTo>
                  <a:lnTo>
                    <a:pt x="56" y="22"/>
                  </a:lnTo>
                  <a:lnTo>
                    <a:pt x="52" y="22"/>
                  </a:lnTo>
                  <a:lnTo>
                    <a:pt x="47" y="17"/>
                  </a:lnTo>
                  <a:lnTo>
                    <a:pt x="47" y="13"/>
                  </a:lnTo>
                  <a:lnTo>
                    <a:pt x="43" y="13"/>
                  </a:lnTo>
                  <a:lnTo>
                    <a:pt x="39" y="17"/>
                  </a:lnTo>
                  <a:lnTo>
                    <a:pt x="30" y="26"/>
                  </a:lnTo>
                  <a:lnTo>
                    <a:pt x="26" y="39"/>
                  </a:lnTo>
                  <a:lnTo>
                    <a:pt x="21" y="43"/>
                  </a:lnTo>
                  <a:lnTo>
                    <a:pt x="17" y="48"/>
                  </a:lnTo>
                  <a:lnTo>
                    <a:pt x="17" y="56"/>
                  </a:lnTo>
                  <a:lnTo>
                    <a:pt x="17" y="61"/>
                  </a:lnTo>
                  <a:lnTo>
                    <a:pt x="13" y="69"/>
                  </a:lnTo>
                  <a:lnTo>
                    <a:pt x="0" y="69"/>
                  </a:lnTo>
                  <a:lnTo>
                    <a:pt x="13" y="22"/>
                  </a:lnTo>
                  <a:lnTo>
                    <a:pt x="17" y="13"/>
                  </a:lnTo>
                  <a:lnTo>
                    <a:pt x="17" y="9"/>
                  </a:lnTo>
                  <a:lnTo>
                    <a:pt x="13" y="5"/>
                  </a:lnTo>
                  <a:lnTo>
                    <a:pt x="8" y="5"/>
                  </a:lnTo>
                  <a:lnTo>
                    <a:pt x="4" y="5"/>
                  </a:lnTo>
                  <a:close/>
                </a:path>
              </a:pathLst>
            </a:custGeom>
            <a:solidFill>
              <a:srgbClr val="000000"/>
            </a:solidFill>
            <a:ln w="0">
              <a:solidFill>
                <a:srgbClr val="000000"/>
              </a:solidFill>
              <a:round/>
              <a:headEnd/>
              <a:tailEnd/>
            </a:ln>
          </p:spPr>
          <p:txBody>
            <a:bodyPr/>
            <a:lstStyle/>
            <a:p>
              <a:endParaRPr lang="en-US"/>
            </a:p>
          </p:txBody>
        </p:sp>
        <p:sp>
          <p:nvSpPr>
            <p:cNvPr id="21571" name="Freeform 61"/>
            <p:cNvSpPr>
              <a:spLocks/>
            </p:cNvSpPr>
            <p:nvPr/>
          </p:nvSpPr>
          <p:spPr bwMode="auto">
            <a:xfrm>
              <a:off x="4423" y="1522"/>
              <a:ext cx="65" cy="69"/>
            </a:xfrm>
            <a:custGeom>
              <a:avLst/>
              <a:gdLst>
                <a:gd name="T0" fmla="*/ 0 w 65"/>
                <a:gd name="T1" fmla="*/ 5 h 69"/>
                <a:gd name="T2" fmla="*/ 26 w 65"/>
                <a:gd name="T3" fmla="*/ 0 h 69"/>
                <a:gd name="T4" fmla="*/ 26 w 65"/>
                <a:gd name="T5" fmla="*/ 5 h 69"/>
                <a:gd name="T6" fmla="*/ 26 w 65"/>
                <a:gd name="T7" fmla="*/ 13 h 69"/>
                <a:gd name="T8" fmla="*/ 31 w 65"/>
                <a:gd name="T9" fmla="*/ 22 h 69"/>
                <a:gd name="T10" fmla="*/ 31 w 65"/>
                <a:gd name="T11" fmla="*/ 30 h 69"/>
                <a:gd name="T12" fmla="*/ 31 w 65"/>
                <a:gd name="T13" fmla="*/ 43 h 69"/>
                <a:gd name="T14" fmla="*/ 35 w 65"/>
                <a:gd name="T15" fmla="*/ 56 h 69"/>
                <a:gd name="T16" fmla="*/ 39 w 65"/>
                <a:gd name="T17" fmla="*/ 48 h 69"/>
                <a:gd name="T18" fmla="*/ 44 w 65"/>
                <a:gd name="T19" fmla="*/ 43 h 69"/>
                <a:gd name="T20" fmla="*/ 48 w 65"/>
                <a:gd name="T21" fmla="*/ 35 h 69"/>
                <a:gd name="T22" fmla="*/ 52 w 65"/>
                <a:gd name="T23" fmla="*/ 30 h 69"/>
                <a:gd name="T24" fmla="*/ 57 w 65"/>
                <a:gd name="T25" fmla="*/ 26 h 69"/>
                <a:gd name="T26" fmla="*/ 57 w 65"/>
                <a:gd name="T27" fmla="*/ 26 h 69"/>
                <a:gd name="T28" fmla="*/ 61 w 65"/>
                <a:gd name="T29" fmla="*/ 22 h 69"/>
                <a:gd name="T30" fmla="*/ 61 w 65"/>
                <a:gd name="T31" fmla="*/ 17 h 69"/>
                <a:gd name="T32" fmla="*/ 57 w 65"/>
                <a:gd name="T33" fmla="*/ 17 h 69"/>
                <a:gd name="T34" fmla="*/ 57 w 65"/>
                <a:gd name="T35" fmla="*/ 13 h 69"/>
                <a:gd name="T36" fmla="*/ 52 w 65"/>
                <a:gd name="T37" fmla="*/ 13 h 69"/>
                <a:gd name="T38" fmla="*/ 52 w 65"/>
                <a:gd name="T39" fmla="*/ 9 h 69"/>
                <a:gd name="T40" fmla="*/ 48 w 65"/>
                <a:gd name="T41" fmla="*/ 5 h 69"/>
                <a:gd name="T42" fmla="*/ 48 w 65"/>
                <a:gd name="T43" fmla="*/ 5 h 69"/>
                <a:gd name="T44" fmla="*/ 52 w 65"/>
                <a:gd name="T45" fmla="*/ 0 h 69"/>
                <a:gd name="T46" fmla="*/ 52 w 65"/>
                <a:gd name="T47" fmla="*/ 0 h 69"/>
                <a:gd name="T48" fmla="*/ 57 w 65"/>
                <a:gd name="T49" fmla="*/ 0 h 69"/>
                <a:gd name="T50" fmla="*/ 61 w 65"/>
                <a:gd name="T51" fmla="*/ 0 h 69"/>
                <a:gd name="T52" fmla="*/ 65 w 65"/>
                <a:gd name="T53" fmla="*/ 5 h 69"/>
                <a:gd name="T54" fmla="*/ 65 w 65"/>
                <a:gd name="T55" fmla="*/ 5 h 69"/>
                <a:gd name="T56" fmla="*/ 65 w 65"/>
                <a:gd name="T57" fmla="*/ 9 h 69"/>
                <a:gd name="T58" fmla="*/ 65 w 65"/>
                <a:gd name="T59" fmla="*/ 13 h 69"/>
                <a:gd name="T60" fmla="*/ 65 w 65"/>
                <a:gd name="T61" fmla="*/ 17 h 69"/>
                <a:gd name="T62" fmla="*/ 61 w 65"/>
                <a:gd name="T63" fmla="*/ 22 h 69"/>
                <a:gd name="T64" fmla="*/ 57 w 65"/>
                <a:gd name="T65" fmla="*/ 30 h 69"/>
                <a:gd name="T66" fmla="*/ 52 w 65"/>
                <a:gd name="T67" fmla="*/ 39 h 69"/>
                <a:gd name="T68" fmla="*/ 44 w 65"/>
                <a:gd name="T69" fmla="*/ 52 h 69"/>
                <a:gd name="T70" fmla="*/ 39 w 65"/>
                <a:gd name="T71" fmla="*/ 56 h 69"/>
                <a:gd name="T72" fmla="*/ 35 w 65"/>
                <a:gd name="T73" fmla="*/ 61 h 69"/>
                <a:gd name="T74" fmla="*/ 26 w 65"/>
                <a:gd name="T75" fmla="*/ 69 h 69"/>
                <a:gd name="T76" fmla="*/ 22 w 65"/>
                <a:gd name="T77" fmla="*/ 69 h 69"/>
                <a:gd name="T78" fmla="*/ 22 w 65"/>
                <a:gd name="T79" fmla="*/ 48 h 69"/>
                <a:gd name="T80" fmla="*/ 18 w 65"/>
                <a:gd name="T81" fmla="*/ 30 h 69"/>
                <a:gd name="T82" fmla="*/ 18 w 65"/>
                <a:gd name="T83" fmla="*/ 22 h 69"/>
                <a:gd name="T84" fmla="*/ 13 w 65"/>
                <a:gd name="T85" fmla="*/ 13 h 69"/>
                <a:gd name="T86" fmla="*/ 13 w 65"/>
                <a:gd name="T87" fmla="*/ 9 h 69"/>
                <a:gd name="T88" fmla="*/ 9 w 65"/>
                <a:gd name="T89" fmla="*/ 9 h 69"/>
                <a:gd name="T90" fmla="*/ 5 w 65"/>
                <a:gd name="T91" fmla="*/ 9 h 69"/>
                <a:gd name="T92" fmla="*/ 0 w 65"/>
                <a:gd name="T93" fmla="*/ 9 h 69"/>
                <a:gd name="T94" fmla="*/ 0 w 65"/>
                <a:gd name="T95" fmla="*/ 5 h 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5"/>
                <a:gd name="T145" fmla="*/ 0 h 69"/>
                <a:gd name="T146" fmla="*/ 65 w 65"/>
                <a:gd name="T147" fmla="*/ 69 h 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5" h="69">
                  <a:moveTo>
                    <a:pt x="0" y="5"/>
                  </a:moveTo>
                  <a:lnTo>
                    <a:pt x="26" y="0"/>
                  </a:lnTo>
                  <a:lnTo>
                    <a:pt x="26" y="5"/>
                  </a:lnTo>
                  <a:lnTo>
                    <a:pt x="26" y="13"/>
                  </a:lnTo>
                  <a:lnTo>
                    <a:pt x="31" y="22"/>
                  </a:lnTo>
                  <a:lnTo>
                    <a:pt x="31" y="30"/>
                  </a:lnTo>
                  <a:lnTo>
                    <a:pt x="31" y="43"/>
                  </a:lnTo>
                  <a:lnTo>
                    <a:pt x="35" y="56"/>
                  </a:lnTo>
                  <a:lnTo>
                    <a:pt x="39" y="48"/>
                  </a:lnTo>
                  <a:lnTo>
                    <a:pt x="44" y="43"/>
                  </a:lnTo>
                  <a:lnTo>
                    <a:pt x="48" y="35"/>
                  </a:lnTo>
                  <a:lnTo>
                    <a:pt x="52" y="30"/>
                  </a:lnTo>
                  <a:lnTo>
                    <a:pt x="57" y="26"/>
                  </a:lnTo>
                  <a:lnTo>
                    <a:pt x="61" y="22"/>
                  </a:lnTo>
                  <a:lnTo>
                    <a:pt x="61" y="17"/>
                  </a:lnTo>
                  <a:lnTo>
                    <a:pt x="57" y="17"/>
                  </a:lnTo>
                  <a:lnTo>
                    <a:pt x="57" y="13"/>
                  </a:lnTo>
                  <a:lnTo>
                    <a:pt x="52" y="13"/>
                  </a:lnTo>
                  <a:lnTo>
                    <a:pt x="52" y="9"/>
                  </a:lnTo>
                  <a:lnTo>
                    <a:pt x="48" y="5"/>
                  </a:lnTo>
                  <a:lnTo>
                    <a:pt x="52" y="0"/>
                  </a:lnTo>
                  <a:lnTo>
                    <a:pt x="57" y="0"/>
                  </a:lnTo>
                  <a:lnTo>
                    <a:pt x="61" y="0"/>
                  </a:lnTo>
                  <a:lnTo>
                    <a:pt x="65" y="5"/>
                  </a:lnTo>
                  <a:lnTo>
                    <a:pt x="65" y="9"/>
                  </a:lnTo>
                  <a:lnTo>
                    <a:pt x="65" y="13"/>
                  </a:lnTo>
                  <a:lnTo>
                    <a:pt x="65" y="17"/>
                  </a:lnTo>
                  <a:lnTo>
                    <a:pt x="61" y="22"/>
                  </a:lnTo>
                  <a:lnTo>
                    <a:pt x="57" y="30"/>
                  </a:lnTo>
                  <a:lnTo>
                    <a:pt x="52" y="39"/>
                  </a:lnTo>
                  <a:lnTo>
                    <a:pt x="44" y="52"/>
                  </a:lnTo>
                  <a:lnTo>
                    <a:pt x="39" y="56"/>
                  </a:lnTo>
                  <a:lnTo>
                    <a:pt x="35" y="61"/>
                  </a:lnTo>
                  <a:lnTo>
                    <a:pt x="26" y="69"/>
                  </a:lnTo>
                  <a:lnTo>
                    <a:pt x="22" y="69"/>
                  </a:lnTo>
                  <a:lnTo>
                    <a:pt x="22" y="48"/>
                  </a:lnTo>
                  <a:lnTo>
                    <a:pt x="18" y="30"/>
                  </a:lnTo>
                  <a:lnTo>
                    <a:pt x="18" y="22"/>
                  </a:lnTo>
                  <a:lnTo>
                    <a:pt x="13" y="13"/>
                  </a:lnTo>
                  <a:lnTo>
                    <a:pt x="13" y="9"/>
                  </a:lnTo>
                  <a:lnTo>
                    <a:pt x="9" y="9"/>
                  </a:lnTo>
                  <a:lnTo>
                    <a:pt x="5" y="9"/>
                  </a:lnTo>
                  <a:lnTo>
                    <a:pt x="0" y="9"/>
                  </a:lnTo>
                  <a:lnTo>
                    <a:pt x="0" y="5"/>
                  </a:lnTo>
                  <a:close/>
                </a:path>
              </a:pathLst>
            </a:custGeom>
            <a:solidFill>
              <a:srgbClr val="000000"/>
            </a:solidFill>
            <a:ln w="0">
              <a:solidFill>
                <a:srgbClr val="000000"/>
              </a:solidFill>
              <a:round/>
              <a:headEnd/>
              <a:tailEnd/>
            </a:ln>
          </p:spPr>
          <p:txBody>
            <a:bodyPr/>
            <a:lstStyle/>
            <a:p>
              <a:endParaRPr lang="en-US"/>
            </a:p>
          </p:txBody>
        </p:sp>
        <p:sp>
          <p:nvSpPr>
            <p:cNvPr id="21572" name="Freeform 62"/>
            <p:cNvSpPr>
              <a:spLocks noEditPoints="1"/>
            </p:cNvSpPr>
            <p:nvPr/>
          </p:nvSpPr>
          <p:spPr bwMode="auto">
            <a:xfrm>
              <a:off x="4497" y="1522"/>
              <a:ext cx="56" cy="69"/>
            </a:xfrm>
            <a:custGeom>
              <a:avLst/>
              <a:gdLst>
                <a:gd name="T0" fmla="*/ 13 w 56"/>
                <a:gd name="T1" fmla="*/ 39 h 69"/>
                <a:gd name="T2" fmla="*/ 13 w 56"/>
                <a:gd name="T3" fmla="*/ 43 h 69"/>
                <a:gd name="T4" fmla="*/ 13 w 56"/>
                <a:gd name="T5" fmla="*/ 48 h 69"/>
                <a:gd name="T6" fmla="*/ 13 w 56"/>
                <a:gd name="T7" fmla="*/ 52 h 69"/>
                <a:gd name="T8" fmla="*/ 17 w 56"/>
                <a:gd name="T9" fmla="*/ 56 h 69"/>
                <a:gd name="T10" fmla="*/ 21 w 56"/>
                <a:gd name="T11" fmla="*/ 61 h 69"/>
                <a:gd name="T12" fmla="*/ 26 w 56"/>
                <a:gd name="T13" fmla="*/ 61 h 69"/>
                <a:gd name="T14" fmla="*/ 30 w 56"/>
                <a:gd name="T15" fmla="*/ 61 h 69"/>
                <a:gd name="T16" fmla="*/ 39 w 56"/>
                <a:gd name="T17" fmla="*/ 61 h 69"/>
                <a:gd name="T18" fmla="*/ 43 w 56"/>
                <a:gd name="T19" fmla="*/ 56 h 69"/>
                <a:gd name="T20" fmla="*/ 52 w 56"/>
                <a:gd name="T21" fmla="*/ 48 h 69"/>
                <a:gd name="T22" fmla="*/ 52 w 56"/>
                <a:gd name="T23" fmla="*/ 52 h 69"/>
                <a:gd name="T24" fmla="*/ 39 w 56"/>
                <a:gd name="T25" fmla="*/ 61 h 69"/>
                <a:gd name="T26" fmla="*/ 30 w 56"/>
                <a:gd name="T27" fmla="*/ 69 h 69"/>
                <a:gd name="T28" fmla="*/ 17 w 56"/>
                <a:gd name="T29" fmla="*/ 69 h 69"/>
                <a:gd name="T30" fmla="*/ 8 w 56"/>
                <a:gd name="T31" fmla="*/ 69 h 69"/>
                <a:gd name="T32" fmla="*/ 4 w 56"/>
                <a:gd name="T33" fmla="*/ 65 h 69"/>
                <a:gd name="T34" fmla="*/ 0 w 56"/>
                <a:gd name="T35" fmla="*/ 56 h 69"/>
                <a:gd name="T36" fmla="*/ 0 w 56"/>
                <a:gd name="T37" fmla="*/ 48 h 69"/>
                <a:gd name="T38" fmla="*/ 0 w 56"/>
                <a:gd name="T39" fmla="*/ 35 h 69"/>
                <a:gd name="T40" fmla="*/ 4 w 56"/>
                <a:gd name="T41" fmla="*/ 26 h 69"/>
                <a:gd name="T42" fmla="*/ 13 w 56"/>
                <a:gd name="T43" fmla="*/ 13 h 69"/>
                <a:gd name="T44" fmla="*/ 21 w 56"/>
                <a:gd name="T45" fmla="*/ 5 h 69"/>
                <a:gd name="T46" fmla="*/ 30 w 56"/>
                <a:gd name="T47" fmla="*/ 0 h 69"/>
                <a:gd name="T48" fmla="*/ 43 w 56"/>
                <a:gd name="T49" fmla="*/ 0 h 69"/>
                <a:gd name="T50" fmla="*/ 47 w 56"/>
                <a:gd name="T51" fmla="*/ 0 h 69"/>
                <a:gd name="T52" fmla="*/ 56 w 56"/>
                <a:gd name="T53" fmla="*/ 5 h 69"/>
                <a:gd name="T54" fmla="*/ 56 w 56"/>
                <a:gd name="T55" fmla="*/ 9 h 69"/>
                <a:gd name="T56" fmla="*/ 56 w 56"/>
                <a:gd name="T57" fmla="*/ 9 h 69"/>
                <a:gd name="T58" fmla="*/ 56 w 56"/>
                <a:gd name="T59" fmla="*/ 17 h 69"/>
                <a:gd name="T60" fmla="*/ 52 w 56"/>
                <a:gd name="T61" fmla="*/ 22 h 69"/>
                <a:gd name="T62" fmla="*/ 47 w 56"/>
                <a:gd name="T63" fmla="*/ 30 h 69"/>
                <a:gd name="T64" fmla="*/ 34 w 56"/>
                <a:gd name="T65" fmla="*/ 35 h 69"/>
                <a:gd name="T66" fmla="*/ 26 w 56"/>
                <a:gd name="T67" fmla="*/ 39 h 69"/>
                <a:gd name="T68" fmla="*/ 13 w 56"/>
                <a:gd name="T69" fmla="*/ 39 h 69"/>
                <a:gd name="T70" fmla="*/ 13 w 56"/>
                <a:gd name="T71" fmla="*/ 39 h 69"/>
                <a:gd name="T72" fmla="*/ 21 w 56"/>
                <a:gd name="T73" fmla="*/ 35 h 69"/>
                <a:gd name="T74" fmla="*/ 30 w 56"/>
                <a:gd name="T75" fmla="*/ 30 h 69"/>
                <a:gd name="T76" fmla="*/ 39 w 56"/>
                <a:gd name="T77" fmla="*/ 26 h 69"/>
                <a:gd name="T78" fmla="*/ 43 w 56"/>
                <a:gd name="T79" fmla="*/ 22 h 69"/>
                <a:gd name="T80" fmla="*/ 47 w 56"/>
                <a:gd name="T81" fmla="*/ 17 h 69"/>
                <a:gd name="T82" fmla="*/ 47 w 56"/>
                <a:gd name="T83" fmla="*/ 9 h 69"/>
                <a:gd name="T84" fmla="*/ 47 w 56"/>
                <a:gd name="T85" fmla="*/ 9 h 69"/>
                <a:gd name="T86" fmla="*/ 43 w 56"/>
                <a:gd name="T87" fmla="*/ 5 h 69"/>
                <a:gd name="T88" fmla="*/ 43 w 56"/>
                <a:gd name="T89" fmla="*/ 5 h 69"/>
                <a:gd name="T90" fmla="*/ 39 w 56"/>
                <a:gd name="T91" fmla="*/ 5 h 69"/>
                <a:gd name="T92" fmla="*/ 30 w 56"/>
                <a:gd name="T93" fmla="*/ 5 h 69"/>
                <a:gd name="T94" fmla="*/ 26 w 56"/>
                <a:gd name="T95" fmla="*/ 13 h 69"/>
                <a:gd name="T96" fmla="*/ 17 w 56"/>
                <a:gd name="T97" fmla="*/ 22 h 69"/>
                <a:gd name="T98" fmla="*/ 13 w 56"/>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9"/>
                <a:gd name="T152" fmla="*/ 56 w 56"/>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9">
                  <a:moveTo>
                    <a:pt x="13" y="39"/>
                  </a:moveTo>
                  <a:lnTo>
                    <a:pt x="13" y="43"/>
                  </a:lnTo>
                  <a:lnTo>
                    <a:pt x="13" y="48"/>
                  </a:lnTo>
                  <a:lnTo>
                    <a:pt x="13" y="52"/>
                  </a:lnTo>
                  <a:lnTo>
                    <a:pt x="17" y="56"/>
                  </a:lnTo>
                  <a:lnTo>
                    <a:pt x="21" y="61"/>
                  </a:lnTo>
                  <a:lnTo>
                    <a:pt x="26" y="61"/>
                  </a:lnTo>
                  <a:lnTo>
                    <a:pt x="30" y="61"/>
                  </a:lnTo>
                  <a:lnTo>
                    <a:pt x="39" y="61"/>
                  </a:lnTo>
                  <a:lnTo>
                    <a:pt x="43" y="56"/>
                  </a:lnTo>
                  <a:lnTo>
                    <a:pt x="52" y="48"/>
                  </a:lnTo>
                  <a:lnTo>
                    <a:pt x="52" y="52"/>
                  </a:lnTo>
                  <a:lnTo>
                    <a:pt x="39" y="61"/>
                  </a:lnTo>
                  <a:lnTo>
                    <a:pt x="30" y="69"/>
                  </a:lnTo>
                  <a:lnTo>
                    <a:pt x="17" y="69"/>
                  </a:lnTo>
                  <a:lnTo>
                    <a:pt x="8" y="69"/>
                  </a:lnTo>
                  <a:lnTo>
                    <a:pt x="4" y="65"/>
                  </a:lnTo>
                  <a:lnTo>
                    <a:pt x="0" y="56"/>
                  </a:lnTo>
                  <a:lnTo>
                    <a:pt x="0" y="48"/>
                  </a:lnTo>
                  <a:lnTo>
                    <a:pt x="0" y="35"/>
                  </a:lnTo>
                  <a:lnTo>
                    <a:pt x="4" y="26"/>
                  </a:lnTo>
                  <a:lnTo>
                    <a:pt x="13" y="13"/>
                  </a:lnTo>
                  <a:lnTo>
                    <a:pt x="21" y="5"/>
                  </a:lnTo>
                  <a:lnTo>
                    <a:pt x="30" y="0"/>
                  </a:lnTo>
                  <a:lnTo>
                    <a:pt x="43" y="0"/>
                  </a:lnTo>
                  <a:lnTo>
                    <a:pt x="47" y="0"/>
                  </a:lnTo>
                  <a:lnTo>
                    <a:pt x="56" y="5"/>
                  </a:lnTo>
                  <a:lnTo>
                    <a:pt x="56" y="9"/>
                  </a:lnTo>
                  <a:lnTo>
                    <a:pt x="56" y="17"/>
                  </a:lnTo>
                  <a:lnTo>
                    <a:pt x="52" y="22"/>
                  </a:lnTo>
                  <a:lnTo>
                    <a:pt x="47" y="30"/>
                  </a:lnTo>
                  <a:lnTo>
                    <a:pt x="34" y="35"/>
                  </a:lnTo>
                  <a:lnTo>
                    <a:pt x="26" y="39"/>
                  </a:lnTo>
                  <a:lnTo>
                    <a:pt x="13" y="39"/>
                  </a:lnTo>
                  <a:close/>
                  <a:moveTo>
                    <a:pt x="13" y="39"/>
                  </a:moveTo>
                  <a:lnTo>
                    <a:pt x="21" y="35"/>
                  </a:lnTo>
                  <a:lnTo>
                    <a:pt x="30" y="30"/>
                  </a:lnTo>
                  <a:lnTo>
                    <a:pt x="39" y="26"/>
                  </a:lnTo>
                  <a:lnTo>
                    <a:pt x="43" y="22"/>
                  </a:lnTo>
                  <a:lnTo>
                    <a:pt x="47" y="17"/>
                  </a:lnTo>
                  <a:lnTo>
                    <a:pt x="47" y="9"/>
                  </a:lnTo>
                  <a:lnTo>
                    <a:pt x="43" y="5"/>
                  </a:lnTo>
                  <a:lnTo>
                    <a:pt x="39" y="5"/>
                  </a:lnTo>
                  <a:lnTo>
                    <a:pt x="30" y="5"/>
                  </a:lnTo>
                  <a:lnTo>
                    <a:pt x="26" y="13"/>
                  </a:lnTo>
                  <a:lnTo>
                    <a:pt x="17" y="22"/>
                  </a:lnTo>
                  <a:lnTo>
                    <a:pt x="13" y="39"/>
                  </a:lnTo>
                  <a:close/>
                </a:path>
              </a:pathLst>
            </a:custGeom>
            <a:solidFill>
              <a:srgbClr val="000000"/>
            </a:solidFill>
            <a:ln w="0">
              <a:solidFill>
                <a:srgbClr val="000000"/>
              </a:solidFill>
              <a:round/>
              <a:headEnd/>
              <a:tailEnd/>
            </a:ln>
          </p:spPr>
          <p:txBody>
            <a:bodyPr/>
            <a:lstStyle/>
            <a:p>
              <a:endParaRPr lang="en-US"/>
            </a:p>
          </p:txBody>
        </p:sp>
        <p:sp>
          <p:nvSpPr>
            <p:cNvPr id="21573" name="Freeform 63"/>
            <p:cNvSpPr>
              <a:spLocks noEditPoints="1"/>
            </p:cNvSpPr>
            <p:nvPr/>
          </p:nvSpPr>
          <p:spPr bwMode="auto">
            <a:xfrm>
              <a:off x="4566" y="1483"/>
              <a:ext cx="82" cy="108"/>
            </a:xfrm>
            <a:custGeom>
              <a:avLst/>
              <a:gdLst>
                <a:gd name="T0" fmla="*/ 56 w 82"/>
                <a:gd name="T1" fmla="*/ 91 h 108"/>
                <a:gd name="T2" fmla="*/ 56 w 82"/>
                <a:gd name="T3" fmla="*/ 100 h 108"/>
                <a:gd name="T4" fmla="*/ 56 w 82"/>
                <a:gd name="T5" fmla="*/ 104 h 108"/>
                <a:gd name="T6" fmla="*/ 56 w 82"/>
                <a:gd name="T7" fmla="*/ 104 h 108"/>
                <a:gd name="T8" fmla="*/ 56 w 82"/>
                <a:gd name="T9" fmla="*/ 100 h 108"/>
                <a:gd name="T10" fmla="*/ 64 w 82"/>
                <a:gd name="T11" fmla="*/ 91 h 108"/>
                <a:gd name="T12" fmla="*/ 64 w 82"/>
                <a:gd name="T13" fmla="*/ 100 h 108"/>
                <a:gd name="T14" fmla="*/ 51 w 82"/>
                <a:gd name="T15" fmla="*/ 108 h 108"/>
                <a:gd name="T16" fmla="*/ 47 w 82"/>
                <a:gd name="T17" fmla="*/ 108 h 108"/>
                <a:gd name="T18" fmla="*/ 43 w 82"/>
                <a:gd name="T19" fmla="*/ 104 h 108"/>
                <a:gd name="T20" fmla="*/ 43 w 82"/>
                <a:gd name="T21" fmla="*/ 100 h 108"/>
                <a:gd name="T22" fmla="*/ 47 w 82"/>
                <a:gd name="T23" fmla="*/ 82 h 108"/>
                <a:gd name="T24" fmla="*/ 26 w 82"/>
                <a:gd name="T25" fmla="*/ 104 h 108"/>
                <a:gd name="T26" fmla="*/ 13 w 82"/>
                <a:gd name="T27" fmla="*/ 108 h 108"/>
                <a:gd name="T28" fmla="*/ 4 w 82"/>
                <a:gd name="T29" fmla="*/ 104 h 108"/>
                <a:gd name="T30" fmla="*/ 0 w 82"/>
                <a:gd name="T31" fmla="*/ 91 h 108"/>
                <a:gd name="T32" fmla="*/ 4 w 82"/>
                <a:gd name="T33" fmla="*/ 65 h 108"/>
                <a:gd name="T34" fmla="*/ 26 w 82"/>
                <a:gd name="T35" fmla="*/ 44 h 108"/>
                <a:gd name="T36" fmla="*/ 43 w 82"/>
                <a:gd name="T37" fmla="*/ 39 h 108"/>
                <a:gd name="T38" fmla="*/ 51 w 82"/>
                <a:gd name="T39" fmla="*/ 39 h 108"/>
                <a:gd name="T40" fmla="*/ 60 w 82"/>
                <a:gd name="T41" fmla="*/ 44 h 108"/>
                <a:gd name="T42" fmla="*/ 64 w 82"/>
                <a:gd name="T43" fmla="*/ 18 h 108"/>
                <a:gd name="T44" fmla="*/ 69 w 82"/>
                <a:gd name="T45" fmla="*/ 13 h 108"/>
                <a:gd name="T46" fmla="*/ 69 w 82"/>
                <a:gd name="T47" fmla="*/ 9 h 108"/>
                <a:gd name="T48" fmla="*/ 64 w 82"/>
                <a:gd name="T49" fmla="*/ 5 h 108"/>
                <a:gd name="T50" fmla="*/ 60 w 82"/>
                <a:gd name="T51" fmla="*/ 5 h 108"/>
                <a:gd name="T52" fmla="*/ 56 w 82"/>
                <a:gd name="T53" fmla="*/ 5 h 108"/>
                <a:gd name="T54" fmla="*/ 51 w 82"/>
                <a:gd name="T55" fmla="*/ 52 h 108"/>
                <a:gd name="T56" fmla="*/ 51 w 82"/>
                <a:gd name="T57" fmla="*/ 44 h 108"/>
                <a:gd name="T58" fmla="*/ 43 w 82"/>
                <a:gd name="T59" fmla="*/ 44 h 108"/>
                <a:gd name="T60" fmla="*/ 21 w 82"/>
                <a:gd name="T61" fmla="*/ 56 h 108"/>
                <a:gd name="T62" fmla="*/ 13 w 82"/>
                <a:gd name="T63" fmla="*/ 91 h 108"/>
                <a:gd name="T64" fmla="*/ 13 w 82"/>
                <a:gd name="T65" fmla="*/ 100 h 108"/>
                <a:gd name="T66" fmla="*/ 21 w 82"/>
                <a:gd name="T67" fmla="*/ 104 h 108"/>
                <a:gd name="T68" fmla="*/ 34 w 82"/>
                <a:gd name="T69" fmla="*/ 95 h 108"/>
                <a:gd name="T70" fmla="*/ 51 w 82"/>
                <a:gd name="T71" fmla="*/ 69 h 1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108"/>
                <a:gd name="T110" fmla="*/ 82 w 82"/>
                <a:gd name="T111" fmla="*/ 108 h 1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108">
                  <a:moveTo>
                    <a:pt x="82" y="0"/>
                  </a:moveTo>
                  <a:lnTo>
                    <a:pt x="56" y="91"/>
                  </a:lnTo>
                  <a:lnTo>
                    <a:pt x="56" y="95"/>
                  </a:lnTo>
                  <a:lnTo>
                    <a:pt x="56" y="100"/>
                  </a:lnTo>
                  <a:lnTo>
                    <a:pt x="56" y="104"/>
                  </a:lnTo>
                  <a:lnTo>
                    <a:pt x="56" y="100"/>
                  </a:lnTo>
                  <a:lnTo>
                    <a:pt x="60" y="100"/>
                  </a:lnTo>
                  <a:lnTo>
                    <a:pt x="64" y="91"/>
                  </a:lnTo>
                  <a:lnTo>
                    <a:pt x="69" y="95"/>
                  </a:lnTo>
                  <a:lnTo>
                    <a:pt x="64" y="100"/>
                  </a:lnTo>
                  <a:lnTo>
                    <a:pt x="56" y="104"/>
                  </a:lnTo>
                  <a:lnTo>
                    <a:pt x="51" y="108"/>
                  </a:lnTo>
                  <a:lnTo>
                    <a:pt x="47" y="108"/>
                  </a:lnTo>
                  <a:lnTo>
                    <a:pt x="43" y="108"/>
                  </a:lnTo>
                  <a:lnTo>
                    <a:pt x="43" y="104"/>
                  </a:lnTo>
                  <a:lnTo>
                    <a:pt x="43" y="100"/>
                  </a:lnTo>
                  <a:lnTo>
                    <a:pt x="47" y="91"/>
                  </a:lnTo>
                  <a:lnTo>
                    <a:pt x="47" y="82"/>
                  </a:lnTo>
                  <a:lnTo>
                    <a:pt x="39" y="95"/>
                  </a:lnTo>
                  <a:lnTo>
                    <a:pt x="26" y="104"/>
                  </a:lnTo>
                  <a:lnTo>
                    <a:pt x="21" y="108"/>
                  </a:lnTo>
                  <a:lnTo>
                    <a:pt x="13" y="108"/>
                  </a:lnTo>
                  <a:lnTo>
                    <a:pt x="8" y="108"/>
                  </a:lnTo>
                  <a:lnTo>
                    <a:pt x="4" y="104"/>
                  </a:lnTo>
                  <a:lnTo>
                    <a:pt x="0" y="100"/>
                  </a:lnTo>
                  <a:lnTo>
                    <a:pt x="0" y="91"/>
                  </a:lnTo>
                  <a:lnTo>
                    <a:pt x="0" y="78"/>
                  </a:lnTo>
                  <a:lnTo>
                    <a:pt x="4" y="65"/>
                  </a:lnTo>
                  <a:lnTo>
                    <a:pt x="13" y="56"/>
                  </a:lnTo>
                  <a:lnTo>
                    <a:pt x="26" y="44"/>
                  </a:lnTo>
                  <a:lnTo>
                    <a:pt x="34" y="39"/>
                  </a:lnTo>
                  <a:lnTo>
                    <a:pt x="43" y="39"/>
                  </a:lnTo>
                  <a:lnTo>
                    <a:pt x="47" y="39"/>
                  </a:lnTo>
                  <a:lnTo>
                    <a:pt x="51" y="39"/>
                  </a:lnTo>
                  <a:lnTo>
                    <a:pt x="56" y="44"/>
                  </a:lnTo>
                  <a:lnTo>
                    <a:pt x="60" y="44"/>
                  </a:lnTo>
                  <a:lnTo>
                    <a:pt x="64" y="22"/>
                  </a:lnTo>
                  <a:lnTo>
                    <a:pt x="64" y="18"/>
                  </a:lnTo>
                  <a:lnTo>
                    <a:pt x="69" y="13"/>
                  </a:lnTo>
                  <a:lnTo>
                    <a:pt x="69" y="9"/>
                  </a:lnTo>
                  <a:lnTo>
                    <a:pt x="64" y="9"/>
                  </a:lnTo>
                  <a:lnTo>
                    <a:pt x="64" y="5"/>
                  </a:lnTo>
                  <a:lnTo>
                    <a:pt x="60" y="5"/>
                  </a:lnTo>
                  <a:lnTo>
                    <a:pt x="56" y="5"/>
                  </a:lnTo>
                  <a:lnTo>
                    <a:pt x="82" y="0"/>
                  </a:lnTo>
                  <a:close/>
                  <a:moveTo>
                    <a:pt x="51" y="52"/>
                  </a:moveTo>
                  <a:lnTo>
                    <a:pt x="51" y="48"/>
                  </a:lnTo>
                  <a:lnTo>
                    <a:pt x="51" y="44"/>
                  </a:lnTo>
                  <a:lnTo>
                    <a:pt x="47" y="44"/>
                  </a:lnTo>
                  <a:lnTo>
                    <a:pt x="43" y="44"/>
                  </a:lnTo>
                  <a:lnTo>
                    <a:pt x="34" y="48"/>
                  </a:lnTo>
                  <a:lnTo>
                    <a:pt x="21" y="56"/>
                  </a:lnTo>
                  <a:lnTo>
                    <a:pt x="13" y="74"/>
                  </a:lnTo>
                  <a:lnTo>
                    <a:pt x="13" y="91"/>
                  </a:lnTo>
                  <a:lnTo>
                    <a:pt x="13" y="95"/>
                  </a:lnTo>
                  <a:lnTo>
                    <a:pt x="13" y="100"/>
                  </a:lnTo>
                  <a:lnTo>
                    <a:pt x="17" y="100"/>
                  </a:lnTo>
                  <a:lnTo>
                    <a:pt x="21" y="104"/>
                  </a:lnTo>
                  <a:lnTo>
                    <a:pt x="26" y="100"/>
                  </a:lnTo>
                  <a:lnTo>
                    <a:pt x="34" y="95"/>
                  </a:lnTo>
                  <a:lnTo>
                    <a:pt x="43" y="82"/>
                  </a:lnTo>
                  <a:lnTo>
                    <a:pt x="51" y="69"/>
                  </a:lnTo>
                  <a:lnTo>
                    <a:pt x="51" y="52"/>
                  </a:lnTo>
                  <a:close/>
                </a:path>
              </a:pathLst>
            </a:custGeom>
            <a:solidFill>
              <a:srgbClr val="000000"/>
            </a:solidFill>
            <a:ln w="0">
              <a:solidFill>
                <a:srgbClr val="000000"/>
              </a:solidFill>
              <a:round/>
              <a:headEnd/>
              <a:tailEnd/>
            </a:ln>
          </p:spPr>
          <p:txBody>
            <a:bodyPr/>
            <a:lstStyle/>
            <a:p>
              <a:endParaRPr lang="en-US"/>
            </a:p>
          </p:txBody>
        </p:sp>
        <p:pic>
          <p:nvPicPr>
            <p:cNvPr id="21574" name="Picture 64"/>
            <p:cNvPicPr>
              <a:picLocks noChangeAspect="1" noChangeArrowheads="1"/>
            </p:cNvPicPr>
            <p:nvPr/>
          </p:nvPicPr>
          <p:blipFill>
            <a:blip r:embed="rId8" cstate="print"/>
            <a:srcRect/>
            <a:stretch>
              <a:fillRect/>
            </a:stretch>
          </p:blipFill>
          <p:spPr bwMode="auto">
            <a:xfrm>
              <a:off x="4661" y="1479"/>
              <a:ext cx="34" cy="151"/>
            </a:xfrm>
            <a:prstGeom prst="rect">
              <a:avLst/>
            </a:prstGeom>
            <a:noFill/>
            <a:ln w="9525">
              <a:noFill/>
              <a:miter lim="800000"/>
              <a:headEnd/>
              <a:tailEnd/>
            </a:ln>
          </p:spPr>
        </p:pic>
        <p:pic>
          <p:nvPicPr>
            <p:cNvPr id="21575" name="Picture 65"/>
            <p:cNvPicPr>
              <a:picLocks noChangeAspect="1" noChangeArrowheads="1"/>
            </p:cNvPicPr>
            <p:nvPr/>
          </p:nvPicPr>
          <p:blipFill>
            <a:blip r:embed="rId9" cstate="print"/>
            <a:srcRect/>
            <a:stretch>
              <a:fillRect/>
            </a:stretch>
          </p:blipFill>
          <p:spPr bwMode="auto">
            <a:xfrm>
              <a:off x="4661" y="1479"/>
              <a:ext cx="34" cy="151"/>
            </a:xfrm>
            <a:prstGeom prst="rect">
              <a:avLst/>
            </a:prstGeom>
            <a:noFill/>
            <a:ln w="9525">
              <a:noFill/>
              <a:miter lim="800000"/>
              <a:headEnd/>
              <a:tailEnd/>
            </a:ln>
          </p:spPr>
        </p:pic>
        <p:sp>
          <p:nvSpPr>
            <p:cNvPr id="21576" name="Freeform 66"/>
            <p:cNvSpPr>
              <a:spLocks noEditPoints="1"/>
            </p:cNvSpPr>
            <p:nvPr/>
          </p:nvSpPr>
          <p:spPr bwMode="auto">
            <a:xfrm>
              <a:off x="4712" y="1522"/>
              <a:ext cx="56" cy="69"/>
            </a:xfrm>
            <a:custGeom>
              <a:avLst/>
              <a:gdLst>
                <a:gd name="T0" fmla="*/ 13 w 56"/>
                <a:gd name="T1" fmla="*/ 39 h 69"/>
                <a:gd name="T2" fmla="*/ 13 w 56"/>
                <a:gd name="T3" fmla="*/ 43 h 69"/>
                <a:gd name="T4" fmla="*/ 13 w 56"/>
                <a:gd name="T5" fmla="*/ 48 h 69"/>
                <a:gd name="T6" fmla="*/ 13 w 56"/>
                <a:gd name="T7" fmla="*/ 52 h 69"/>
                <a:gd name="T8" fmla="*/ 18 w 56"/>
                <a:gd name="T9" fmla="*/ 56 h 69"/>
                <a:gd name="T10" fmla="*/ 22 w 56"/>
                <a:gd name="T11" fmla="*/ 61 h 69"/>
                <a:gd name="T12" fmla="*/ 26 w 56"/>
                <a:gd name="T13" fmla="*/ 61 h 69"/>
                <a:gd name="T14" fmla="*/ 31 w 56"/>
                <a:gd name="T15" fmla="*/ 61 h 69"/>
                <a:gd name="T16" fmla="*/ 35 w 56"/>
                <a:gd name="T17" fmla="*/ 61 h 69"/>
                <a:gd name="T18" fmla="*/ 43 w 56"/>
                <a:gd name="T19" fmla="*/ 56 h 69"/>
                <a:gd name="T20" fmla="*/ 52 w 56"/>
                <a:gd name="T21" fmla="*/ 48 h 69"/>
                <a:gd name="T22" fmla="*/ 52 w 56"/>
                <a:gd name="T23" fmla="*/ 52 h 69"/>
                <a:gd name="T24" fmla="*/ 39 w 56"/>
                <a:gd name="T25" fmla="*/ 61 h 69"/>
                <a:gd name="T26" fmla="*/ 31 w 56"/>
                <a:gd name="T27" fmla="*/ 69 h 69"/>
                <a:gd name="T28" fmla="*/ 18 w 56"/>
                <a:gd name="T29" fmla="*/ 69 h 69"/>
                <a:gd name="T30" fmla="*/ 9 w 56"/>
                <a:gd name="T31" fmla="*/ 69 h 69"/>
                <a:gd name="T32" fmla="*/ 5 w 56"/>
                <a:gd name="T33" fmla="*/ 65 h 69"/>
                <a:gd name="T34" fmla="*/ 0 w 56"/>
                <a:gd name="T35" fmla="*/ 56 h 69"/>
                <a:gd name="T36" fmla="*/ 0 w 56"/>
                <a:gd name="T37" fmla="*/ 48 h 69"/>
                <a:gd name="T38" fmla="*/ 0 w 56"/>
                <a:gd name="T39" fmla="*/ 35 h 69"/>
                <a:gd name="T40" fmla="*/ 5 w 56"/>
                <a:gd name="T41" fmla="*/ 26 h 69"/>
                <a:gd name="T42" fmla="*/ 13 w 56"/>
                <a:gd name="T43" fmla="*/ 13 h 69"/>
                <a:gd name="T44" fmla="*/ 22 w 56"/>
                <a:gd name="T45" fmla="*/ 5 h 69"/>
                <a:gd name="T46" fmla="*/ 31 w 56"/>
                <a:gd name="T47" fmla="*/ 0 h 69"/>
                <a:gd name="T48" fmla="*/ 43 w 56"/>
                <a:gd name="T49" fmla="*/ 0 h 69"/>
                <a:gd name="T50" fmla="*/ 48 w 56"/>
                <a:gd name="T51" fmla="*/ 0 h 69"/>
                <a:gd name="T52" fmla="*/ 56 w 56"/>
                <a:gd name="T53" fmla="*/ 5 h 69"/>
                <a:gd name="T54" fmla="*/ 56 w 56"/>
                <a:gd name="T55" fmla="*/ 9 h 69"/>
                <a:gd name="T56" fmla="*/ 56 w 56"/>
                <a:gd name="T57" fmla="*/ 9 h 69"/>
                <a:gd name="T58" fmla="*/ 56 w 56"/>
                <a:gd name="T59" fmla="*/ 17 h 69"/>
                <a:gd name="T60" fmla="*/ 52 w 56"/>
                <a:gd name="T61" fmla="*/ 22 h 69"/>
                <a:gd name="T62" fmla="*/ 43 w 56"/>
                <a:gd name="T63" fmla="*/ 30 h 69"/>
                <a:gd name="T64" fmla="*/ 35 w 56"/>
                <a:gd name="T65" fmla="*/ 35 h 69"/>
                <a:gd name="T66" fmla="*/ 26 w 56"/>
                <a:gd name="T67" fmla="*/ 39 h 69"/>
                <a:gd name="T68" fmla="*/ 13 w 56"/>
                <a:gd name="T69" fmla="*/ 39 h 69"/>
                <a:gd name="T70" fmla="*/ 13 w 56"/>
                <a:gd name="T71" fmla="*/ 39 h 69"/>
                <a:gd name="T72" fmla="*/ 22 w 56"/>
                <a:gd name="T73" fmla="*/ 35 h 69"/>
                <a:gd name="T74" fmla="*/ 31 w 56"/>
                <a:gd name="T75" fmla="*/ 30 h 69"/>
                <a:gd name="T76" fmla="*/ 35 w 56"/>
                <a:gd name="T77" fmla="*/ 26 h 69"/>
                <a:gd name="T78" fmla="*/ 43 w 56"/>
                <a:gd name="T79" fmla="*/ 22 h 69"/>
                <a:gd name="T80" fmla="*/ 48 w 56"/>
                <a:gd name="T81" fmla="*/ 17 h 69"/>
                <a:gd name="T82" fmla="*/ 48 w 56"/>
                <a:gd name="T83" fmla="*/ 9 h 69"/>
                <a:gd name="T84" fmla="*/ 48 w 56"/>
                <a:gd name="T85" fmla="*/ 9 h 69"/>
                <a:gd name="T86" fmla="*/ 43 w 56"/>
                <a:gd name="T87" fmla="*/ 5 h 69"/>
                <a:gd name="T88" fmla="*/ 43 w 56"/>
                <a:gd name="T89" fmla="*/ 5 h 69"/>
                <a:gd name="T90" fmla="*/ 39 w 56"/>
                <a:gd name="T91" fmla="*/ 5 h 69"/>
                <a:gd name="T92" fmla="*/ 31 w 56"/>
                <a:gd name="T93" fmla="*/ 5 h 69"/>
                <a:gd name="T94" fmla="*/ 26 w 56"/>
                <a:gd name="T95" fmla="*/ 13 h 69"/>
                <a:gd name="T96" fmla="*/ 18 w 56"/>
                <a:gd name="T97" fmla="*/ 22 h 69"/>
                <a:gd name="T98" fmla="*/ 13 w 56"/>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9"/>
                <a:gd name="T152" fmla="*/ 56 w 56"/>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9">
                  <a:moveTo>
                    <a:pt x="13" y="39"/>
                  </a:moveTo>
                  <a:lnTo>
                    <a:pt x="13" y="43"/>
                  </a:lnTo>
                  <a:lnTo>
                    <a:pt x="13" y="48"/>
                  </a:lnTo>
                  <a:lnTo>
                    <a:pt x="13" y="52"/>
                  </a:lnTo>
                  <a:lnTo>
                    <a:pt x="18" y="56"/>
                  </a:lnTo>
                  <a:lnTo>
                    <a:pt x="22" y="61"/>
                  </a:lnTo>
                  <a:lnTo>
                    <a:pt x="26" y="61"/>
                  </a:lnTo>
                  <a:lnTo>
                    <a:pt x="31" y="61"/>
                  </a:lnTo>
                  <a:lnTo>
                    <a:pt x="35" y="61"/>
                  </a:lnTo>
                  <a:lnTo>
                    <a:pt x="43" y="56"/>
                  </a:lnTo>
                  <a:lnTo>
                    <a:pt x="52" y="48"/>
                  </a:lnTo>
                  <a:lnTo>
                    <a:pt x="52" y="52"/>
                  </a:lnTo>
                  <a:lnTo>
                    <a:pt x="39" y="61"/>
                  </a:lnTo>
                  <a:lnTo>
                    <a:pt x="31" y="69"/>
                  </a:lnTo>
                  <a:lnTo>
                    <a:pt x="18" y="69"/>
                  </a:lnTo>
                  <a:lnTo>
                    <a:pt x="9" y="69"/>
                  </a:lnTo>
                  <a:lnTo>
                    <a:pt x="5" y="65"/>
                  </a:lnTo>
                  <a:lnTo>
                    <a:pt x="0" y="56"/>
                  </a:lnTo>
                  <a:lnTo>
                    <a:pt x="0" y="48"/>
                  </a:lnTo>
                  <a:lnTo>
                    <a:pt x="0" y="35"/>
                  </a:lnTo>
                  <a:lnTo>
                    <a:pt x="5" y="26"/>
                  </a:lnTo>
                  <a:lnTo>
                    <a:pt x="13" y="13"/>
                  </a:lnTo>
                  <a:lnTo>
                    <a:pt x="22" y="5"/>
                  </a:lnTo>
                  <a:lnTo>
                    <a:pt x="31" y="0"/>
                  </a:lnTo>
                  <a:lnTo>
                    <a:pt x="43" y="0"/>
                  </a:lnTo>
                  <a:lnTo>
                    <a:pt x="48" y="0"/>
                  </a:lnTo>
                  <a:lnTo>
                    <a:pt x="56" y="5"/>
                  </a:lnTo>
                  <a:lnTo>
                    <a:pt x="56" y="9"/>
                  </a:lnTo>
                  <a:lnTo>
                    <a:pt x="56" y="17"/>
                  </a:lnTo>
                  <a:lnTo>
                    <a:pt x="52" y="22"/>
                  </a:lnTo>
                  <a:lnTo>
                    <a:pt x="43" y="30"/>
                  </a:lnTo>
                  <a:lnTo>
                    <a:pt x="35" y="35"/>
                  </a:lnTo>
                  <a:lnTo>
                    <a:pt x="26" y="39"/>
                  </a:lnTo>
                  <a:lnTo>
                    <a:pt x="13" y="39"/>
                  </a:lnTo>
                  <a:close/>
                  <a:moveTo>
                    <a:pt x="13" y="39"/>
                  </a:moveTo>
                  <a:lnTo>
                    <a:pt x="22" y="35"/>
                  </a:lnTo>
                  <a:lnTo>
                    <a:pt x="31" y="30"/>
                  </a:lnTo>
                  <a:lnTo>
                    <a:pt x="35" y="26"/>
                  </a:lnTo>
                  <a:lnTo>
                    <a:pt x="43" y="22"/>
                  </a:lnTo>
                  <a:lnTo>
                    <a:pt x="48" y="17"/>
                  </a:lnTo>
                  <a:lnTo>
                    <a:pt x="48" y="9"/>
                  </a:lnTo>
                  <a:lnTo>
                    <a:pt x="43" y="5"/>
                  </a:lnTo>
                  <a:lnTo>
                    <a:pt x="39" y="5"/>
                  </a:lnTo>
                  <a:lnTo>
                    <a:pt x="31" y="5"/>
                  </a:lnTo>
                  <a:lnTo>
                    <a:pt x="26" y="13"/>
                  </a:lnTo>
                  <a:lnTo>
                    <a:pt x="18" y="22"/>
                  </a:lnTo>
                  <a:lnTo>
                    <a:pt x="13" y="39"/>
                  </a:lnTo>
                  <a:close/>
                </a:path>
              </a:pathLst>
            </a:custGeom>
            <a:solidFill>
              <a:srgbClr val="000000"/>
            </a:solidFill>
            <a:ln w="0">
              <a:solidFill>
                <a:srgbClr val="000000"/>
              </a:solidFill>
              <a:round/>
              <a:headEnd/>
              <a:tailEnd/>
            </a:ln>
          </p:spPr>
          <p:txBody>
            <a:bodyPr/>
            <a:lstStyle/>
            <a:p>
              <a:endParaRPr lang="en-US"/>
            </a:p>
          </p:txBody>
        </p:sp>
        <p:pic>
          <p:nvPicPr>
            <p:cNvPr id="21577" name="Picture 67"/>
            <p:cNvPicPr>
              <a:picLocks noChangeAspect="1" noChangeArrowheads="1"/>
            </p:cNvPicPr>
            <p:nvPr/>
          </p:nvPicPr>
          <p:blipFill>
            <a:blip r:embed="rId10" cstate="print"/>
            <a:srcRect/>
            <a:stretch>
              <a:fillRect/>
            </a:stretch>
          </p:blipFill>
          <p:spPr bwMode="auto">
            <a:xfrm>
              <a:off x="4786" y="1578"/>
              <a:ext cx="17" cy="48"/>
            </a:xfrm>
            <a:prstGeom prst="rect">
              <a:avLst/>
            </a:prstGeom>
            <a:noFill/>
            <a:ln w="9525">
              <a:noFill/>
              <a:miter lim="800000"/>
              <a:headEnd/>
              <a:tailEnd/>
            </a:ln>
          </p:spPr>
        </p:pic>
        <p:pic>
          <p:nvPicPr>
            <p:cNvPr id="21578" name="Picture 68"/>
            <p:cNvPicPr>
              <a:picLocks noChangeAspect="1" noChangeArrowheads="1"/>
            </p:cNvPicPr>
            <p:nvPr/>
          </p:nvPicPr>
          <p:blipFill>
            <a:blip r:embed="rId11" cstate="print"/>
            <a:srcRect/>
            <a:stretch>
              <a:fillRect/>
            </a:stretch>
          </p:blipFill>
          <p:spPr bwMode="auto">
            <a:xfrm>
              <a:off x="4786" y="1578"/>
              <a:ext cx="17" cy="48"/>
            </a:xfrm>
            <a:prstGeom prst="rect">
              <a:avLst/>
            </a:prstGeom>
            <a:noFill/>
            <a:ln w="9525">
              <a:noFill/>
              <a:miter lim="800000"/>
              <a:headEnd/>
              <a:tailEnd/>
            </a:ln>
          </p:spPr>
        </p:pic>
        <p:sp>
          <p:nvSpPr>
            <p:cNvPr id="21579" name="Freeform 69"/>
            <p:cNvSpPr>
              <a:spLocks/>
            </p:cNvSpPr>
            <p:nvPr/>
          </p:nvSpPr>
          <p:spPr bwMode="auto">
            <a:xfrm>
              <a:off x="4833" y="1488"/>
              <a:ext cx="151" cy="103"/>
            </a:xfrm>
            <a:custGeom>
              <a:avLst/>
              <a:gdLst>
                <a:gd name="T0" fmla="*/ 52 w 151"/>
                <a:gd name="T1" fmla="*/ 0 h 103"/>
                <a:gd name="T2" fmla="*/ 65 w 151"/>
                <a:gd name="T3" fmla="*/ 86 h 103"/>
                <a:gd name="T4" fmla="*/ 125 w 151"/>
                <a:gd name="T5" fmla="*/ 0 h 103"/>
                <a:gd name="T6" fmla="*/ 151 w 151"/>
                <a:gd name="T7" fmla="*/ 0 h 103"/>
                <a:gd name="T8" fmla="*/ 151 w 151"/>
                <a:gd name="T9" fmla="*/ 4 h 103"/>
                <a:gd name="T10" fmla="*/ 142 w 151"/>
                <a:gd name="T11" fmla="*/ 4 h 103"/>
                <a:gd name="T12" fmla="*/ 138 w 151"/>
                <a:gd name="T13" fmla="*/ 4 h 103"/>
                <a:gd name="T14" fmla="*/ 138 w 151"/>
                <a:gd name="T15" fmla="*/ 4 h 103"/>
                <a:gd name="T16" fmla="*/ 134 w 151"/>
                <a:gd name="T17" fmla="*/ 8 h 103"/>
                <a:gd name="T18" fmla="*/ 134 w 151"/>
                <a:gd name="T19" fmla="*/ 13 h 103"/>
                <a:gd name="T20" fmla="*/ 129 w 151"/>
                <a:gd name="T21" fmla="*/ 21 h 103"/>
                <a:gd name="T22" fmla="*/ 112 w 151"/>
                <a:gd name="T23" fmla="*/ 86 h 103"/>
                <a:gd name="T24" fmla="*/ 112 w 151"/>
                <a:gd name="T25" fmla="*/ 90 h 103"/>
                <a:gd name="T26" fmla="*/ 108 w 151"/>
                <a:gd name="T27" fmla="*/ 95 h 103"/>
                <a:gd name="T28" fmla="*/ 112 w 151"/>
                <a:gd name="T29" fmla="*/ 95 h 103"/>
                <a:gd name="T30" fmla="*/ 112 w 151"/>
                <a:gd name="T31" fmla="*/ 99 h 103"/>
                <a:gd name="T32" fmla="*/ 116 w 151"/>
                <a:gd name="T33" fmla="*/ 99 h 103"/>
                <a:gd name="T34" fmla="*/ 121 w 151"/>
                <a:gd name="T35" fmla="*/ 99 h 103"/>
                <a:gd name="T36" fmla="*/ 121 w 151"/>
                <a:gd name="T37" fmla="*/ 99 h 103"/>
                <a:gd name="T38" fmla="*/ 121 w 151"/>
                <a:gd name="T39" fmla="*/ 103 h 103"/>
                <a:gd name="T40" fmla="*/ 78 w 151"/>
                <a:gd name="T41" fmla="*/ 103 h 103"/>
                <a:gd name="T42" fmla="*/ 82 w 151"/>
                <a:gd name="T43" fmla="*/ 99 h 103"/>
                <a:gd name="T44" fmla="*/ 82 w 151"/>
                <a:gd name="T45" fmla="*/ 99 h 103"/>
                <a:gd name="T46" fmla="*/ 86 w 151"/>
                <a:gd name="T47" fmla="*/ 99 h 103"/>
                <a:gd name="T48" fmla="*/ 91 w 151"/>
                <a:gd name="T49" fmla="*/ 99 h 103"/>
                <a:gd name="T50" fmla="*/ 95 w 151"/>
                <a:gd name="T51" fmla="*/ 99 h 103"/>
                <a:gd name="T52" fmla="*/ 95 w 151"/>
                <a:gd name="T53" fmla="*/ 95 h 103"/>
                <a:gd name="T54" fmla="*/ 99 w 151"/>
                <a:gd name="T55" fmla="*/ 90 h 103"/>
                <a:gd name="T56" fmla="*/ 99 w 151"/>
                <a:gd name="T57" fmla="*/ 77 h 103"/>
                <a:gd name="T58" fmla="*/ 116 w 151"/>
                <a:gd name="T59" fmla="*/ 21 h 103"/>
                <a:gd name="T60" fmla="*/ 56 w 151"/>
                <a:gd name="T61" fmla="*/ 103 h 103"/>
                <a:gd name="T62" fmla="*/ 52 w 151"/>
                <a:gd name="T63" fmla="*/ 103 h 103"/>
                <a:gd name="T64" fmla="*/ 43 w 151"/>
                <a:gd name="T65" fmla="*/ 21 h 103"/>
                <a:gd name="T66" fmla="*/ 22 w 151"/>
                <a:gd name="T67" fmla="*/ 82 h 103"/>
                <a:gd name="T68" fmla="*/ 22 w 151"/>
                <a:gd name="T69" fmla="*/ 90 h 103"/>
                <a:gd name="T70" fmla="*/ 22 w 151"/>
                <a:gd name="T71" fmla="*/ 95 h 103"/>
                <a:gd name="T72" fmla="*/ 22 w 151"/>
                <a:gd name="T73" fmla="*/ 95 h 103"/>
                <a:gd name="T74" fmla="*/ 22 w 151"/>
                <a:gd name="T75" fmla="*/ 99 h 103"/>
                <a:gd name="T76" fmla="*/ 26 w 151"/>
                <a:gd name="T77" fmla="*/ 99 h 103"/>
                <a:gd name="T78" fmla="*/ 35 w 151"/>
                <a:gd name="T79" fmla="*/ 99 h 103"/>
                <a:gd name="T80" fmla="*/ 30 w 151"/>
                <a:gd name="T81" fmla="*/ 103 h 103"/>
                <a:gd name="T82" fmla="*/ 0 w 151"/>
                <a:gd name="T83" fmla="*/ 103 h 103"/>
                <a:gd name="T84" fmla="*/ 0 w 151"/>
                <a:gd name="T85" fmla="*/ 99 h 103"/>
                <a:gd name="T86" fmla="*/ 0 w 151"/>
                <a:gd name="T87" fmla="*/ 99 h 103"/>
                <a:gd name="T88" fmla="*/ 9 w 151"/>
                <a:gd name="T89" fmla="*/ 99 h 103"/>
                <a:gd name="T90" fmla="*/ 13 w 151"/>
                <a:gd name="T91" fmla="*/ 99 h 103"/>
                <a:gd name="T92" fmla="*/ 13 w 151"/>
                <a:gd name="T93" fmla="*/ 95 h 103"/>
                <a:gd name="T94" fmla="*/ 17 w 151"/>
                <a:gd name="T95" fmla="*/ 86 h 103"/>
                <a:gd name="T96" fmla="*/ 39 w 151"/>
                <a:gd name="T97" fmla="*/ 8 h 103"/>
                <a:gd name="T98" fmla="*/ 39 w 151"/>
                <a:gd name="T99" fmla="*/ 8 h 103"/>
                <a:gd name="T100" fmla="*/ 35 w 151"/>
                <a:gd name="T101" fmla="*/ 4 h 103"/>
                <a:gd name="T102" fmla="*/ 30 w 151"/>
                <a:gd name="T103" fmla="*/ 4 h 103"/>
                <a:gd name="T104" fmla="*/ 26 w 151"/>
                <a:gd name="T105" fmla="*/ 4 h 103"/>
                <a:gd name="T106" fmla="*/ 26 w 151"/>
                <a:gd name="T107" fmla="*/ 0 h 103"/>
                <a:gd name="T108" fmla="*/ 52 w 151"/>
                <a:gd name="T109" fmla="*/ 0 h 1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51"/>
                <a:gd name="T166" fmla="*/ 0 h 103"/>
                <a:gd name="T167" fmla="*/ 151 w 151"/>
                <a:gd name="T168" fmla="*/ 103 h 1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51" h="103">
                  <a:moveTo>
                    <a:pt x="52" y="0"/>
                  </a:moveTo>
                  <a:lnTo>
                    <a:pt x="65" y="86"/>
                  </a:lnTo>
                  <a:lnTo>
                    <a:pt x="125" y="0"/>
                  </a:lnTo>
                  <a:lnTo>
                    <a:pt x="151" y="0"/>
                  </a:lnTo>
                  <a:lnTo>
                    <a:pt x="151" y="4"/>
                  </a:lnTo>
                  <a:lnTo>
                    <a:pt x="142" y="4"/>
                  </a:lnTo>
                  <a:lnTo>
                    <a:pt x="138" y="4"/>
                  </a:lnTo>
                  <a:lnTo>
                    <a:pt x="134" y="8"/>
                  </a:lnTo>
                  <a:lnTo>
                    <a:pt x="134" y="13"/>
                  </a:lnTo>
                  <a:lnTo>
                    <a:pt x="129" y="21"/>
                  </a:lnTo>
                  <a:lnTo>
                    <a:pt x="112" y="86"/>
                  </a:lnTo>
                  <a:lnTo>
                    <a:pt x="112" y="90"/>
                  </a:lnTo>
                  <a:lnTo>
                    <a:pt x="108" y="95"/>
                  </a:lnTo>
                  <a:lnTo>
                    <a:pt x="112" y="95"/>
                  </a:lnTo>
                  <a:lnTo>
                    <a:pt x="112" y="99"/>
                  </a:lnTo>
                  <a:lnTo>
                    <a:pt x="116" y="99"/>
                  </a:lnTo>
                  <a:lnTo>
                    <a:pt x="121" y="99"/>
                  </a:lnTo>
                  <a:lnTo>
                    <a:pt x="121" y="103"/>
                  </a:lnTo>
                  <a:lnTo>
                    <a:pt x="78" y="103"/>
                  </a:lnTo>
                  <a:lnTo>
                    <a:pt x="82" y="99"/>
                  </a:lnTo>
                  <a:lnTo>
                    <a:pt x="86" y="99"/>
                  </a:lnTo>
                  <a:lnTo>
                    <a:pt x="91" y="99"/>
                  </a:lnTo>
                  <a:lnTo>
                    <a:pt x="95" y="99"/>
                  </a:lnTo>
                  <a:lnTo>
                    <a:pt x="95" y="95"/>
                  </a:lnTo>
                  <a:lnTo>
                    <a:pt x="99" y="90"/>
                  </a:lnTo>
                  <a:lnTo>
                    <a:pt x="99" y="77"/>
                  </a:lnTo>
                  <a:lnTo>
                    <a:pt x="116" y="21"/>
                  </a:lnTo>
                  <a:lnTo>
                    <a:pt x="56" y="103"/>
                  </a:lnTo>
                  <a:lnTo>
                    <a:pt x="52" y="103"/>
                  </a:lnTo>
                  <a:lnTo>
                    <a:pt x="43" y="21"/>
                  </a:lnTo>
                  <a:lnTo>
                    <a:pt x="22" y="82"/>
                  </a:lnTo>
                  <a:lnTo>
                    <a:pt x="22" y="90"/>
                  </a:lnTo>
                  <a:lnTo>
                    <a:pt x="22" y="95"/>
                  </a:lnTo>
                  <a:lnTo>
                    <a:pt x="22" y="99"/>
                  </a:lnTo>
                  <a:lnTo>
                    <a:pt x="26" y="99"/>
                  </a:lnTo>
                  <a:lnTo>
                    <a:pt x="35" y="99"/>
                  </a:lnTo>
                  <a:lnTo>
                    <a:pt x="30" y="103"/>
                  </a:lnTo>
                  <a:lnTo>
                    <a:pt x="0" y="103"/>
                  </a:lnTo>
                  <a:lnTo>
                    <a:pt x="0" y="99"/>
                  </a:lnTo>
                  <a:lnTo>
                    <a:pt x="9" y="99"/>
                  </a:lnTo>
                  <a:lnTo>
                    <a:pt x="13" y="99"/>
                  </a:lnTo>
                  <a:lnTo>
                    <a:pt x="13" y="95"/>
                  </a:lnTo>
                  <a:lnTo>
                    <a:pt x="17" y="86"/>
                  </a:lnTo>
                  <a:lnTo>
                    <a:pt x="39" y="8"/>
                  </a:lnTo>
                  <a:lnTo>
                    <a:pt x="35" y="4"/>
                  </a:lnTo>
                  <a:lnTo>
                    <a:pt x="30" y="4"/>
                  </a:lnTo>
                  <a:lnTo>
                    <a:pt x="26" y="4"/>
                  </a:lnTo>
                  <a:lnTo>
                    <a:pt x="26" y="0"/>
                  </a:lnTo>
                  <a:lnTo>
                    <a:pt x="52" y="0"/>
                  </a:lnTo>
                  <a:close/>
                </a:path>
              </a:pathLst>
            </a:custGeom>
            <a:solidFill>
              <a:srgbClr val="000000"/>
            </a:solidFill>
            <a:ln w="0">
              <a:solidFill>
                <a:srgbClr val="000000"/>
              </a:solidFill>
              <a:round/>
              <a:headEnd/>
              <a:tailEnd/>
            </a:ln>
          </p:spPr>
          <p:txBody>
            <a:bodyPr/>
            <a:lstStyle/>
            <a:p>
              <a:endParaRPr lang="en-US"/>
            </a:p>
          </p:txBody>
        </p:sp>
        <p:sp>
          <p:nvSpPr>
            <p:cNvPr id="21580" name="Freeform 70"/>
            <p:cNvSpPr>
              <a:spLocks noEditPoints="1"/>
            </p:cNvSpPr>
            <p:nvPr/>
          </p:nvSpPr>
          <p:spPr bwMode="auto">
            <a:xfrm>
              <a:off x="4975" y="1522"/>
              <a:ext cx="56" cy="69"/>
            </a:xfrm>
            <a:custGeom>
              <a:avLst/>
              <a:gdLst>
                <a:gd name="T0" fmla="*/ 13 w 56"/>
                <a:gd name="T1" fmla="*/ 39 h 69"/>
                <a:gd name="T2" fmla="*/ 13 w 56"/>
                <a:gd name="T3" fmla="*/ 43 h 69"/>
                <a:gd name="T4" fmla="*/ 13 w 56"/>
                <a:gd name="T5" fmla="*/ 48 h 69"/>
                <a:gd name="T6" fmla="*/ 13 w 56"/>
                <a:gd name="T7" fmla="*/ 52 h 69"/>
                <a:gd name="T8" fmla="*/ 18 w 56"/>
                <a:gd name="T9" fmla="*/ 56 h 69"/>
                <a:gd name="T10" fmla="*/ 22 w 56"/>
                <a:gd name="T11" fmla="*/ 61 h 69"/>
                <a:gd name="T12" fmla="*/ 26 w 56"/>
                <a:gd name="T13" fmla="*/ 61 h 69"/>
                <a:gd name="T14" fmla="*/ 31 w 56"/>
                <a:gd name="T15" fmla="*/ 61 h 69"/>
                <a:gd name="T16" fmla="*/ 35 w 56"/>
                <a:gd name="T17" fmla="*/ 61 h 69"/>
                <a:gd name="T18" fmla="*/ 43 w 56"/>
                <a:gd name="T19" fmla="*/ 56 h 69"/>
                <a:gd name="T20" fmla="*/ 52 w 56"/>
                <a:gd name="T21" fmla="*/ 48 h 69"/>
                <a:gd name="T22" fmla="*/ 52 w 56"/>
                <a:gd name="T23" fmla="*/ 52 h 69"/>
                <a:gd name="T24" fmla="*/ 39 w 56"/>
                <a:gd name="T25" fmla="*/ 61 h 69"/>
                <a:gd name="T26" fmla="*/ 31 w 56"/>
                <a:gd name="T27" fmla="*/ 69 h 69"/>
                <a:gd name="T28" fmla="*/ 18 w 56"/>
                <a:gd name="T29" fmla="*/ 69 h 69"/>
                <a:gd name="T30" fmla="*/ 9 w 56"/>
                <a:gd name="T31" fmla="*/ 69 h 69"/>
                <a:gd name="T32" fmla="*/ 5 w 56"/>
                <a:gd name="T33" fmla="*/ 65 h 69"/>
                <a:gd name="T34" fmla="*/ 0 w 56"/>
                <a:gd name="T35" fmla="*/ 56 h 69"/>
                <a:gd name="T36" fmla="*/ 0 w 56"/>
                <a:gd name="T37" fmla="*/ 48 h 69"/>
                <a:gd name="T38" fmla="*/ 0 w 56"/>
                <a:gd name="T39" fmla="*/ 35 h 69"/>
                <a:gd name="T40" fmla="*/ 5 w 56"/>
                <a:gd name="T41" fmla="*/ 26 h 69"/>
                <a:gd name="T42" fmla="*/ 13 w 56"/>
                <a:gd name="T43" fmla="*/ 13 h 69"/>
                <a:gd name="T44" fmla="*/ 22 w 56"/>
                <a:gd name="T45" fmla="*/ 5 h 69"/>
                <a:gd name="T46" fmla="*/ 31 w 56"/>
                <a:gd name="T47" fmla="*/ 0 h 69"/>
                <a:gd name="T48" fmla="*/ 43 w 56"/>
                <a:gd name="T49" fmla="*/ 0 h 69"/>
                <a:gd name="T50" fmla="*/ 48 w 56"/>
                <a:gd name="T51" fmla="*/ 0 h 69"/>
                <a:gd name="T52" fmla="*/ 56 w 56"/>
                <a:gd name="T53" fmla="*/ 5 h 69"/>
                <a:gd name="T54" fmla="*/ 56 w 56"/>
                <a:gd name="T55" fmla="*/ 9 h 69"/>
                <a:gd name="T56" fmla="*/ 56 w 56"/>
                <a:gd name="T57" fmla="*/ 9 h 69"/>
                <a:gd name="T58" fmla="*/ 56 w 56"/>
                <a:gd name="T59" fmla="*/ 17 h 69"/>
                <a:gd name="T60" fmla="*/ 52 w 56"/>
                <a:gd name="T61" fmla="*/ 22 h 69"/>
                <a:gd name="T62" fmla="*/ 43 w 56"/>
                <a:gd name="T63" fmla="*/ 30 h 69"/>
                <a:gd name="T64" fmla="*/ 35 w 56"/>
                <a:gd name="T65" fmla="*/ 35 h 69"/>
                <a:gd name="T66" fmla="*/ 26 w 56"/>
                <a:gd name="T67" fmla="*/ 39 h 69"/>
                <a:gd name="T68" fmla="*/ 13 w 56"/>
                <a:gd name="T69" fmla="*/ 39 h 69"/>
                <a:gd name="T70" fmla="*/ 13 w 56"/>
                <a:gd name="T71" fmla="*/ 39 h 69"/>
                <a:gd name="T72" fmla="*/ 22 w 56"/>
                <a:gd name="T73" fmla="*/ 35 h 69"/>
                <a:gd name="T74" fmla="*/ 31 w 56"/>
                <a:gd name="T75" fmla="*/ 30 h 69"/>
                <a:gd name="T76" fmla="*/ 39 w 56"/>
                <a:gd name="T77" fmla="*/ 26 h 69"/>
                <a:gd name="T78" fmla="*/ 43 w 56"/>
                <a:gd name="T79" fmla="*/ 22 h 69"/>
                <a:gd name="T80" fmla="*/ 48 w 56"/>
                <a:gd name="T81" fmla="*/ 17 h 69"/>
                <a:gd name="T82" fmla="*/ 48 w 56"/>
                <a:gd name="T83" fmla="*/ 9 h 69"/>
                <a:gd name="T84" fmla="*/ 48 w 56"/>
                <a:gd name="T85" fmla="*/ 9 h 69"/>
                <a:gd name="T86" fmla="*/ 43 w 56"/>
                <a:gd name="T87" fmla="*/ 5 h 69"/>
                <a:gd name="T88" fmla="*/ 43 w 56"/>
                <a:gd name="T89" fmla="*/ 5 h 69"/>
                <a:gd name="T90" fmla="*/ 39 w 56"/>
                <a:gd name="T91" fmla="*/ 5 h 69"/>
                <a:gd name="T92" fmla="*/ 31 w 56"/>
                <a:gd name="T93" fmla="*/ 5 h 69"/>
                <a:gd name="T94" fmla="*/ 26 w 56"/>
                <a:gd name="T95" fmla="*/ 13 h 69"/>
                <a:gd name="T96" fmla="*/ 18 w 56"/>
                <a:gd name="T97" fmla="*/ 22 h 69"/>
                <a:gd name="T98" fmla="*/ 13 w 56"/>
                <a:gd name="T99" fmla="*/ 39 h 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9"/>
                <a:gd name="T152" fmla="*/ 56 w 56"/>
                <a:gd name="T153" fmla="*/ 69 h 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9">
                  <a:moveTo>
                    <a:pt x="13" y="39"/>
                  </a:moveTo>
                  <a:lnTo>
                    <a:pt x="13" y="43"/>
                  </a:lnTo>
                  <a:lnTo>
                    <a:pt x="13" y="48"/>
                  </a:lnTo>
                  <a:lnTo>
                    <a:pt x="13" y="52"/>
                  </a:lnTo>
                  <a:lnTo>
                    <a:pt x="18" y="56"/>
                  </a:lnTo>
                  <a:lnTo>
                    <a:pt x="22" y="61"/>
                  </a:lnTo>
                  <a:lnTo>
                    <a:pt x="26" y="61"/>
                  </a:lnTo>
                  <a:lnTo>
                    <a:pt x="31" y="61"/>
                  </a:lnTo>
                  <a:lnTo>
                    <a:pt x="35" y="61"/>
                  </a:lnTo>
                  <a:lnTo>
                    <a:pt x="43" y="56"/>
                  </a:lnTo>
                  <a:lnTo>
                    <a:pt x="52" y="48"/>
                  </a:lnTo>
                  <a:lnTo>
                    <a:pt x="52" y="52"/>
                  </a:lnTo>
                  <a:lnTo>
                    <a:pt x="39" y="61"/>
                  </a:lnTo>
                  <a:lnTo>
                    <a:pt x="31" y="69"/>
                  </a:lnTo>
                  <a:lnTo>
                    <a:pt x="18" y="69"/>
                  </a:lnTo>
                  <a:lnTo>
                    <a:pt x="9" y="69"/>
                  </a:lnTo>
                  <a:lnTo>
                    <a:pt x="5" y="65"/>
                  </a:lnTo>
                  <a:lnTo>
                    <a:pt x="0" y="56"/>
                  </a:lnTo>
                  <a:lnTo>
                    <a:pt x="0" y="48"/>
                  </a:lnTo>
                  <a:lnTo>
                    <a:pt x="0" y="35"/>
                  </a:lnTo>
                  <a:lnTo>
                    <a:pt x="5" y="26"/>
                  </a:lnTo>
                  <a:lnTo>
                    <a:pt x="13" y="13"/>
                  </a:lnTo>
                  <a:lnTo>
                    <a:pt x="22" y="5"/>
                  </a:lnTo>
                  <a:lnTo>
                    <a:pt x="31" y="0"/>
                  </a:lnTo>
                  <a:lnTo>
                    <a:pt x="43" y="0"/>
                  </a:lnTo>
                  <a:lnTo>
                    <a:pt x="48" y="0"/>
                  </a:lnTo>
                  <a:lnTo>
                    <a:pt x="56" y="5"/>
                  </a:lnTo>
                  <a:lnTo>
                    <a:pt x="56" y="9"/>
                  </a:lnTo>
                  <a:lnTo>
                    <a:pt x="56" y="17"/>
                  </a:lnTo>
                  <a:lnTo>
                    <a:pt x="52" y="22"/>
                  </a:lnTo>
                  <a:lnTo>
                    <a:pt x="43" y="30"/>
                  </a:lnTo>
                  <a:lnTo>
                    <a:pt x="35" y="35"/>
                  </a:lnTo>
                  <a:lnTo>
                    <a:pt x="26" y="39"/>
                  </a:lnTo>
                  <a:lnTo>
                    <a:pt x="13" y="39"/>
                  </a:lnTo>
                  <a:close/>
                  <a:moveTo>
                    <a:pt x="13" y="39"/>
                  </a:moveTo>
                  <a:lnTo>
                    <a:pt x="22" y="35"/>
                  </a:lnTo>
                  <a:lnTo>
                    <a:pt x="31" y="30"/>
                  </a:lnTo>
                  <a:lnTo>
                    <a:pt x="39" y="26"/>
                  </a:lnTo>
                  <a:lnTo>
                    <a:pt x="43" y="22"/>
                  </a:lnTo>
                  <a:lnTo>
                    <a:pt x="48" y="17"/>
                  </a:lnTo>
                  <a:lnTo>
                    <a:pt x="48" y="9"/>
                  </a:lnTo>
                  <a:lnTo>
                    <a:pt x="43" y="5"/>
                  </a:lnTo>
                  <a:lnTo>
                    <a:pt x="39" y="5"/>
                  </a:lnTo>
                  <a:lnTo>
                    <a:pt x="31" y="5"/>
                  </a:lnTo>
                  <a:lnTo>
                    <a:pt x="26" y="13"/>
                  </a:lnTo>
                  <a:lnTo>
                    <a:pt x="18" y="22"/>
                  </a:lnTo>
                  <a:lnTo>
                    <a:pt x="13" y="39"/>
                  </a:lnTo>
                  <a:close/>
                </a:path>
              </a:pathLst>
            </a:custGeom>
            <a:solidFill>
              <a:srgbClr val="000000"/>
            </a:solidFill>
            <a:ln w="0">
              <a:solidFill>
                <a:srgbClr val="000000"/>
              </a:solidFill>
              <a:round/>
              <a:headEnd/>
              <a:tailEnd/>
            </a:ln>
          </p:spPr>
          <p:txBody>
            <a:bodyPr/>
            <a:lstStyle/>
            <a:p>
              <a:endParaRPr lang="en-US"/>
            </a:p>
          </p:txBody>
        </p:sp>
        <p:sp>
          <p:nvSpPr>
            <p:cNvPr id="21581" name="Freeform 71"/>
            <p:cNvSpPr>
              <a:spLocks noEditPoints="1"/>
            </p:cNvSpPr>
            <p:nvPr/>
          </p:nvSpPr>
          <p:spPr bwMode="auto">
            <a:xfrm>
              <a:off x="5044" y="1522"/>
              <a:ext cx="74" cy="69"/>
            </a:xfrm>
            <a:custGeom>
              <a:avLst/>
              <a:gdLst>
                <a:gd name="T0" fmla="*/ 56 w 74"/>
                <a:gd name="T1" fmla="*/ 52 h 69"/>
                <a:gd name="T2" fmla="*/ 56 w 74"/>
                <a:gd name="T3" fmla="*/ 61 h 69"/>
                <a:gd name="T4" fmla="*/ 56 w 74"/>
                <a:gd name="T5" fmla="*/ 61 h 69"/>
                <a:gd name="T6" fmla="*/ 56 w 74"/>
                <a:gd name="T7" fmla="*/ 65 h 69"/>
                <a:gd name="T8" fmla="*/ 56 w 74"/>
                <a:gd name="T9" fmla="*/ 65 h 69"/>
                <a:gd name="T10" fmla="*/ 61 w 74"/>
                <a:gd name="T11" fmla="*/ 61 h 69"/>
                <a:gd name="T12" fmla="*/ 65 w 74"/>
                <a:gd name="T13" fmla="*/ 56 h 69"/>
                <a:gd name="T14" fmla="*/ 56 w 74"/>
                <a:gd name="T15" fmla="*/ 69 h 69"/>
                <a:gd name="T16" fmla="*/ 48 w 74"/>
                <a:gd name="T17" fmla="*/ 69 h 69"/>
                <a:gd name="T18" fmla="*/ 43 w 74"/>
                <a:gd name="T19" fmla="*/ 69 h 69"/>
                <a:gd name="T20" fmla="*/ 43 w 74"/>
                <a:gd name="T21" fmla="*/ 65 h 69"/>
                <a:gd name="T22" fmla="*/ 43 w 74"/>
                <a:gd name="T23" fmla="*/ 56 h 69"/>
                <a:gd name="T24" fmla="*/ 35 w 74"/>
                <a:gd name="T25" fmla="*/ 61 h 69"/>
                <a:gd name="T26" fmla="*/ 22 w 74"/>
                <a:gd name="T27" fmla="*/ 69 h 69"/>
                <a:gd name="T28" fmla="*/ 9 w 74"/>
                <a:gd name="T29" fmla="*/ 69 h 69"/>
                <a:gd name="T30" fmla="*/ 0 w 74"/>
                <a:gd name="T31" fmla="*/ 61 h 69"/>
                <a:gd name="T32" fmla="*/ 0 w 74"/>
                <a:gd name="T33" fmla="*/ 39 h 69"/>
                <a:gd name="T34" fmla="*/ 13 w 74"/>
                <a:gd name="T35" fmla="*/ 17 h 69"/>
                <a:gd name="T36" fmla="*/ 35 w 74"/>
                <a:gd name="T37" fmla="*/ 0 h 69"/>
                <a:gd name="T38" fmla="*/ 48 w 74"/>
                <a:gd name="T39" fmla="*/ 0 h 69"/>
                <a:gd name="T40" fmla="*/ 56 w 74"/>
                <a:gd name="T41" fmla="*/ 5 h 69"/>
                <a:gd name="T42" fmla="*/ 61 w 74"/>
                <a:gd name="T43" fmla="*/ 5 h 69"/>
                <a:gd name="T44" fmla="*/ 43 w 74"/>
                <a:gd name="T45" fmla="*/ 5 h 69"/>
                <a:gd name="T46" fmla="*/ 35 w 74"/>
                <a:gd name="T47" fmla="*/ 9 h 69"/>
                <a:gd name="T48" fmla="*/ 18 w 74"/>
                <a:gd name="T49" fmla="*/ 26 h 69"/>
                <a:gd name="T50" fmla="*/ 13 w 74"/>
                <a:gd name="T51" fmla="*/ 52 h 69"/>
                <a:gd name="T52" fmla="*/ 13 w 74"/>
                <a:gd name="T53" fmla="*/ 61 h 69"/>
                <a:gd name="T54" fmla="*/ 22 w 74"/>
                <a:gd name="T55" fmla="*/ 65 h 69"/>
                <a:gd name="T56" fmla="*/ 39 w 74"/>
                <a:gd name="T57" fmla="*/ 52 h 69"/>
                <a:gd name="T58" fmla="*/ 52 w 74"/>
                <a:gd name="T59" fmla="*/ 17 h 69"/>
                <a:gd name="T60" fmla="*/ 52 w 74"/>
                <a:gd name="T61" fmla="*/ 5 h 69"/>
                <a:gd name="T62" fmla="*/ 43 w 74"/>
                <a:gd name="T63" fmla="*/ 5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
                <a:gd name="T97" fmla="*/ 0 h 69"/>
                <a:gd name="T98" fmla="*/ 74 w 74"/>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 h="69">
                  <a:moveTo>
                    <a:pt x="74" y="0"/>
                  </a:moveTo>
                  <a:lnTo>
                    <a:pt x="56" y="52"/>
                  </a:lnTo>
                  <a:lnTo>
                    <a:pt x="56" y="61"/>
                  </a:lnTo>
                  <a:lnTo>
                    <a:pt x="56" y="65"/>
                  </a:lnTo>
                  <a:lnTo>
                    <a:pt x="61" y="61"/>
                  </a:lnTo>
                  <a:lnTo>
                    <a:pt x="65" y="52"/>
                  </a:lnTo>
                  <a:lnTo>
                    <a:pt x="65" y="56"/>
                  </a:lnTo>
                  <a:lnTo>
                    <a:pt x="61" y="61"/>
                  </a:lnTo>
                  <a:lnTo>
                    <a:pt x="56" y="69"/>
                  </a:lnTo>
                  <a:lnTo>
                    <a:pt x="52" y="69"/>
                  </a:lnTo>
                  <a:lnTo>
                    <a:pt x="48" y="69"/>
                  </a:lnTo>
                  <a:lnTo>
                    <a:pt x="43" y="69"/>
                  </a:lnTo>
                  <a:lnTo>
                    <a:pt x="43" y="65"/>
                  </a:lnTo>
                  <a:lnTo>
                    <a:pt x="43" y="61"/>
                  </a:lnTo>
                  <a:lnTo>
                    <a:pt x="43" y="56"/>
                  </a:lnTo>
                  <a:lnTo>
                    <a:pt x="48" y="48"/>
                  </a:lnTo>
                  <a:lnTo>
                    <a:pt x="35" y="61"/>
                  </a:lnTo>
                  <a:lnTo>
                    <a:pt x="26" y="69"/>
                  </a:lnTo>
                  <a:lnTo>
                    <a:pt x="22" y="69"/>
                  </a:lnTo>
                  <a:lnTo>
                    <a:pt x="13" y="69"/>
                  </a:lnTo>
                  <a:lnTo>
                    <a:pt x="9" y="69"/>
                  </a:lnTo>
                  <a:lnTo>
                    <a:pt x="5" y="65"/>
                  </a:lnTo>
                  <a:lnTo>
                    <a:pt x="0" y="61"/>
                  </a:lnTo>
                  <a:lnTo>
                    <a:pt x="0" y="52"/>
                  </a:lnTo>
                  <a:lnTo>
                    <a:pt x="0" y="39"/>
                  </a:lnTo>
                  <a:lnTo>
                    <a:pt x="5" y="26"/>
                  </a:lnTo>
                  <a:lnTo>
                    <a:pt x="13" y="17"/>
                  </a:lnTo>
                  <a:lnTo>
                    <a:pt x="26" y="5"/>
                  </a:lnTo>
                  <a:lnTo>
                    <a:pt x="35" y="0"/>
                  </a:lnTo>
                  <a:lnTo>
                    <a:pt x="43" y="0"/>
                  </a:lnTo>
                  <a:lnTo>
                    <a:pt x="48" y="0"/>
                  </a:lnTo>
                  <a:lnTo>
                    <a:pt x="52" y="5"/>
                  </a:lnTo>
                  <a:lnTo>
                    <a:pt x="56" y="5"/>
                  </a:lnTo>
                  <a:lnTo>
                    <a:pt x="56" y="13"/>
                  </a:lnTo>
                  <a:lnTo>
                    <a:pt x="61" y="5"/>
                  </a:lnTo>
                  <a:lnTo>
                    <a:pt x="74" y="0"/>
                  </a:lnTo>
                  <a:close/>
                  <a:moveTo>
                    <a:pt x="43" y="5"/>
                  </a:moveTo>
                  <a:lnTo>
                    <a:pt x="39" y="5"/>
                  </a:lnTo>
                  <a:lnTo>
                    <a:pt x="35" y="9"/>
                  </a:lnTo>
                  <a:lnTo>
                    <a:pt x="26" y="17"/>
                  </a:lnTo>
                  <a:lnTo>
                    <a:pt x="18" y="26"/>
                  </a:lnTo>
                  <a:lnTo>
                    <a:pt x="13" y="39"/>
                  </a:lnTo>
                  <a:lnTo>
                    <a:pt x="13" y="52"/>
                  </a:lnTo>
                  <a:lnTo>
                    <a:pt x="13" y="56"/>
                  </a:lnTo>
                  <a:lnTo>
                    <a:pt x="13" y="61"/>
                  </a:lnTo>
                  <a:lnTo>
                    <a:pt x="18" y="61"/>
                  </a:lnTo>
                  <a:lnTo>
                    <a:pt x="22" y="65"/>
                  </a:lnTo>
                  <a:lnTo>
                    <a:pt x="30" y="61"/>
                  </a:lnTo>
                  <a:lnTo>
                    <a:pt x="39" y="52"/>
                  </a:lnTo>
                  <a:lnTo>
                    <a:pt x="52" y="35"/>
                  </a:lnTo>
                  <a:lnTo>
                    <a:pt x="52" y="17"/>
                  </a:lnTo>
                  <a:lnTo>
                    <a:pt x="52" y="9"/>
                  </a:lnTo>
                  <a:lnTo>
                    <a:pt x="52" y="5"/>
                  </a:lnTo>
                  <a:lnTo>
                    <a:pt x="48" y="5"/>
                  </a:lnTo>
                  <a:lnTo>
                    <a:pt x="43" y="5"/>
                  </a:lnTo>
                  <a:close/>
                </a:path>
              </a:pathLst>
            </a:custGeom>
            <a:solidFill>
              <a:srgbClr val="000000"/>
            </a:solidFill>
            <a:ln w="0">
              <a:solidFill>
                <a:srgbClr val="000000"/>
              </a:solidFill>
              <a:round/>
              <a:headEnd/>
              <a:tailEnd/>
            </a:ln>
          </p:spPr>
          <p:txBody>
            <a:bodyPr/>
            <a:lstStyle/>
            <a:p>
              <a:endParaRPr lang="en-US"/>
            </a:p>
          </p:txBody>
        </p:sp>
        <p:sp>
          <p:nvSpPr>
            <p:cNvPr id="21582" name="Freeform 72"/>
            <p:cNvSpPr>
              <a:spLocks/>
            </p:cNvSpPr>
            <p:nvPr/>
          </p:nvSpPr>
          <p:spPr bwMode="auto">
            <a:xfrm>
              <a:off x="5118" y="1501"/>
              <a:ext cx="43" cy="90"/>
            </a:xfrm>
            <a:custGeom>
              <a:avLst/>
              <a:gdLst>
                <a:gd name="T0" fmla="*/ 34 w 43"/>
                <a:gd name="T1" fmla="*/ 0 h 90"/>
                <a:gd name="T2" fmla="*/ 30 w 43"/>
                <a:gd name="T3" fmla="*/ 21 h 90"/>
                <a:gd name="T4" fmla="*/ 43 w 43"/>
                <a:gd name="T5" fmla="*/ 21 h 90"/>
                <a:gd name="T6" fmla="*/ 43 w 43"/>
                <a:gd name="T7" fmla="*/ 26 h 90"/>
                <a:gd name="T8" fmla="*/ 30 w 43"/>
                <a:gd name="T9" fmla="*/ 26 h 90"/>
                <a:gd name="T10" fmla="*/ 17 w 43"/>
                <a:gd name="T11" fmla="*/ 73 h 90"/>
                <a:gd name="T12" fmla="*/ 13 w 43"/>
                <a:gd name="T13" fmla="*/ 82 h 90"/>
                <a:gd name="T14" fmla="*/ 13 w 43"/>
                <a:gd name="T15" fmla="*/ 82 h 90"/>
                <a:gd name="T16" fmla="*/ 13 w 43"/>
                <a:gd name="T17" fmla="*/ 86 h 90"/>
                <a:gd name="T18" fmla="*/ 13 w 43"/>
                <a:gd name="T19" fmla="*/ 86 h 90"/>
                <a:gd name="T20" fmla="*/ 13 w 43"/>
                <a:gd name="T21" fmla="*/ 86 h 90"/>
                <a:gd name="T22" fmla="*/ 13 w 43"/>
                <a:gd name="T23" fmla="*/ 86 h 90"/>
                <a:gd name="T24" fmla="*/ 17 w 43"/>
                <a:gd name="T25" fmla="*/ 86 h 90"/>
                <a:gd name="T26" fmla="*/ 17 w 43"/>
                <a:gd name="T27" fmla="*/ 82 h 90"/>
                <a:gd name="T28" fmla="*/ 21 w 43"/>
                <a:gd name="T29" fmla="*/ 82 h 90"/>
                <a:gd name="T30" fmla="*/ 25 w 43"/>
                <a:gd name="T31" fmla="*/ 73 h 90"/>
                <a:gd name="T32" fmla="*/ 25 w 43"/>
                <a:gd name="T33" fmla="*/ 77 h 90"/>
                <a:gd name="T34" fmla="*/ 21 w 43"/>
                <a:gd name="T35" fmla="*/ 86 h 90"/>
                <a:gd name="T36" fmla="*/ 17 w 43"/>
                <a:gd name="T37" fmla="*/ 90 h 90"/>
                <a:gd name="T38" fmla="*/ 13 w 43"/>
                <a:gd name="T39" fmla="*/ 90 h 90"/>
                <a:gd name="T40" fmla="*/ 8 w 43"/>
                <a:gd name="T41" fmla="*/ 90 h 90"/>
                <a:gd name="T42" fmla="*/ 4 w 43"/>
                <a:gd name="T43" fmla="*/ 90 h 90"/>
                <a:gd name="T44" fmla="*/ 4 w 43"/>
                <a:gd name="T45" fmla="*/ 90 h 90"/>
                <a:gd name="T46" fmla="*/ 0 w 43"/>
                <a:gd name="T47" fmla="*/ 86 h 90"/>
                <a:gd name="T48" fmla="*/ 0 w 43"/>
                <a:gd name="T49" fmla="*/ 86 h 90"/>
                <a:gd name="T50" fmla="*/ 0 w 43"/>
                <a:gd name="T51" fmla="*/ 77 h 90"/>
                <a:gd name="T52" fmla="*/ 4 w 43"/>
                <a:gd name="T53" fmla="*/ 73 h 90"/>
                <a:gd name="T54" fmla="*/ 17 w 43"/>
                <a:gd name="T55" fmla="*/ 26 h 90"/>
                <a:gd name="T56" fmla="*/ 4 w 43"/>
                <a:gd name="T57" fmla="*/ 26 h 90"/>
                <a:gd name="T58" fmla="*/ 4 w 43"/>
                <a:gd name="T59" fmla="*/ 26 h 90"/>
                <a:gd name="T60" fmla="*/ 13 w 43"/>
                <a:gd name="T61" fmla="*/ 21 h 90"/>
                <a:gd name="T62" fmla="*/ 17 w 43"/>
                <a:gd name="T63" fmla="*/ 17 h 90"/>
                <a:gd name="T64" fmla="*/ 25 w 43"/>
                <a:gd name="T65" fmla="*/ 13 h 90"/>
                <a:gd name="T66" fmla="*/ 30 w 43"/>
                <a:gd name="T67" fmla="*/ 0 h 90"/>
                <a:gd name="T68" fmla="*/ 34 w 43"/>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
                <a:gd name="T106" fmla="*/ 0 h 90"/>
                <a:gd name="T107" fmla="*/ 43 w 43"/>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 h="90">
                  <a:moveTo>
                    <a:pt x="34" y="0"/>
                  </a:moveTo>
                  <a:lnTo>
                    <a:pt x="30" y="21"/>
                  </a:lnTo>
                  <a:lnTo>
                    <a:pt x="43" y="21"/>
                  </a:lnTo>
                  <a:lnTo>
                    <a:pt x="43" y="26"/>
                  </a:lnTo>
                  <a:lnTo>
                    <a:pt x="30" y="26"/>
                  </a:lnTo>
                  <a:lnTo>
                    <a:pt x="17" y="73"/>
                  </a:lnTo>
                  <a:lnTo>
                    <a:pt x="13" y="82"/>
                  </a:lnTo>
                  <a:lnTo>
                    <a:pt x="13" y="86"/>
                  </a:lnTo>
                  <a:lnTo>
                    <a:pt x="17" y="86"/>
                  </a:lnTo>
                  <a:lnTo>
                    <a:pt x="17" y="82"/>
                  </a:lnTo>
                  <a:lnTo>
                    <a:pt x="21" y="82"/>
                  </a:lnTo>
                  <a:lnTo>
                    <a:pt x="25" y="73"/>
                  </a:lnTo>
                  <a:lnTo>
                    <a:pt x="25" y="77"/>
                  </a:lnTo>
                  <a:lnTo>
                    <a:pt x="21" y="86"/>
                  </a:lnTo>
                  <a:lnTo>
                    <a:pt x="17" y="90"/>
                  </a:lnTo>
                  <a:lnTo>
                    <a:pt x="13" y="90"/>
                  </a:lnTo>
                  <a:lnTo>
                    <a:pt x="8" y="90"/>
                  </a:lnTo>
                  <a:lnTo>
                    <a:pt x="4" y="90"/>
                  </a:lnTo>
                  <a:lnTo>
                    <a:pt x="0" y="86"/>
                  </a:lnTo>
                  <a:lnTo>
                    <a:pt x="0" y="77"/>
                  </a:lnTo>
                  <a:lnTo>
                    <a:pt x="4" y="73"/>
                  </a:lnTo>
                  <a:lnTo>
                    <a:pt x="17" y="26"/>
                  </a:lnTo>
                  <a:lnTo>
                    <a:pt x="4" y="26"/>
                  </a:lnTo>
                  <a:lnTo>
                    <a:pt x="13" y="21"/>
                  </a:lnTo>
                  <a:lnTo>
                    <a:pt x="17" y="17"/>
                  </a:lnTo>
                  <a:lnTo>
                    <a:pt x="25" y="13"/>
                  </a:lnTo>
                  <a:lnTo>
                    <a:pt x="30" y="0"/>
                  </a:lnTo>
                  <a:lnTo>
                    <a:pt x="34" y="0"/>
                  </a:lnTo>
                  <a:close/>
                </a:path>
              </a:pathLst>
            </a:custGeom>
            <a:solidFill>
              <a:srgbClr val="000000"/>
            </a:solidFill>
            <a:ln w="0">
              <a:solidFill>
                <a:srgbClr val="000000"/>
              </a:solidFill>
              <a:round/>
              <a:headEnd/>
              <a:tailEnd/>
            </a:ln>
          </p:spPr>
          <p:txBody>
            <a:bodyPr/>
            <a:lstStyle/>
            <a:p>
              <a:endParaRPr lang="en-US"/>
            </a:p>
          </p:txBody>
        </p:sp>
        <p:pic>
          <p:nvPicPr>
            <p:cNvPr id="21583" name="Picture 73"/>
            <p:cNvPicPr>
              <a:picLocks noChangeAspect="1" noChangeArrowheads="1"/>
            </p:cNvPicPr>
            <p:nvPr/>
          </p:nvPicPr>
          <p:blipFill>
            <a:blip r:embed="rId12" cstate="print"/>
            <a:srcRect/>
            <a:stretch>
              <a:fillRect/>
            </a:stretch>
          </p:blipFill>
          <p:spPr bwMode="auto">
            <a:xfrm>
              <a:off x="5174" y="1479"/>
              <a:ext cx="34" cy="151"/>
            </a:xfrm>
            <a:prstGeom prst="rect">
              <a:avLst/>
            </a:prstGeom>
            <a:noFill/>
            <a:ln w="9525">
              <a:noFill/>
              <a:miter lim="800000"/>
              <a:headEnd/>
              <a:tailEnd/>
            </a:ln>
          </p:spPr>
        </p:pic>
        <p:pic>
          <p:nvPicPr>
            <p:cNvPr id="21584" name="Picture 74"/>
            <p:cNvPicPr>
              <a:picLocks noChangeAspect="1" noChangeArrowheads="1"/>
            </p:cNvPicPr>
            <p:nvPr/>
          </p:nvPicPr>
          <p:blipFill>
            <a:blip r:embed="rId13" cstate="print"/>
            <a:srcRect/>
            <a:stretch>
              <a:fillRect/>
            </a:stretch>
          </p:blipFill>
          <p:spPr bwMode="auto">
            <a:xfrm>
              <a:off x="5174" y="1479"/>
              <a:ext cx="34" cy="151"/>
            </a:xfrm>
            <a:prstGeom prst="rect">
              <a:avLst/>
            </a:prstGeom>
            <a:noFill/>
            <a:ln w="9525">
              <a:noFill/>
              <a:miter lim="800000"/>
              <a:headEnd/>
              <a:tailEnd/>
            </a:ln>
          </p:spPr>
        </p:pic>
        <p:sp>
          <p:nvSpPr>
            <p:cNvPr id="21585" name="Freeform 75"/>
            <p:cNvSpPr>
              <a:spLocks/>
            </p:cNvSpPr>
            <p:nvPr/>
          </p:nvSpPr>
          <p:spPr bwMode="auto">
            <a:xfrm>
              <a:off x="621" y="1867"/>
              <a:ext cx="112" cy="104"/>
            </a:xfrm>
            <a:custGeom>
              <a:avLst/>
              <a:gdLst>
                <a:gd name="T0" fmla="*/ 0 w 112"/>
                <a:gd name="T1" fmla="*/ 0 h 104"/>
                <a:gd name="T2" fmla="*/ 26 w 112"/>
                <a:gd name="T3" fmla="*/ 0 h 104"/>
                <a:gd name="T4" fmla="*/ 90 w 112"/>
                <a:gd name="T5" fmla="*/ 78 h 104"/>
                <a:gd name="T6" fmla="*/ 90 w 112"/>
                <a:gd name="T7" fmla="*/ 18 h 104"/>
                <a:gd name="T8" fmla="*/ 90 w 112"/>
                <a:gd name="T9" fmla="*/ 9 h 104"/>
                <a:gd name="T10" fmla="*/ 86 w 112"/>
                <a:gd name="T11" fmla="*/ 5 h 104"/>
                <a:gd name="T12" fmla="*/ 82 w 112"/>
                <a:gd name="T13" fmla="*/ 0 h 104"/>
                <a:gd name="T14" fmla="*/ 77 w 112"/>
                <a:gd name="T15" fmla="*/ 0 h 104"/>
                <a:gd name="T16" fmla="*/ 73 w 112"/>
                <a:gd name="T17" fmla="*/ 0 h 104"/>
                <a:gd name="T18" fmla="*/ 73 w 112"/>
                <a:gd name="T19" fmla="*/ 0 h 104"/>
                <a:gd name="T20" fmla="*/ 112 w 112"/>
                <a:gd name="T21" fmla="*/ 0 h 104"/>
                <a:gd name="T22" fmla="*/ 112 w 112"/>
                <a:gd name="T23" fmla="*/ 0 h 104"/>
                <a:gd name="T24" fmla="*/ 108 w 112"/>
                <a:gd name="T25" fmla="*/ 0 h 104"/>
                <a:gd name="T26" fmla="*/ 103 w 112"/>
                <a:gd name="T27" fmla="*/ 5 h 104"/>
                <a:gd name="T28" fmla="*/ 99 w 112"/>
                <a:gd name="T29" fmla="*/ 5 h 104"/>
                <a:gd name="T30" fmla="*/ 95 w 112"/>
                <a:gd name="T31" fmla="*/ 9 h 104"/>
                <a:gd name="T32" fmla="*/ 95 w 112"/>
                <a:gd name="T33" fmla="*/ 18 h 104"/>
                <a:gd name="T34" fmla="*/ 95 w 112"/>
                <a:gd name="T35" fmla="*/ 104 h 104"/>
                <a:gd name="T36" fmla="*/ 95 w 112"/>
                <a:gd name="T37" fmla="*/ 104 h 104"/>
                <a:gd name="T38" fmla="*/ 26 w 112"/>
                <a:gd name="T39" fmla="*/ 22 h 104"/>
                <a:gd name="T40" fmla="*/ 26 w 112"/>
                <a:gd name="T41" fmla="*/ 87 h 104"/>
                <a:gd name="T42" fmla="*/ 26 w 112"/>
                <a:gd name="T43" fmla="*/ 95 h 104"/>
                <a:gd name="T44" fmla="*/ 26 w 112"/>
                <a:gd name="T45" fmla="*/ 99 h 104"/>
                <a:gd name="T46" fmla="*/ 30 w 112"/>
                <a:gd name="T47" fmla="*/ 99 h 104"/>
                <a:gd name="T48" fmla="*/ 34 w 112"/>
                <a:gd name="T49" fmla="*/ 104 h 104"/>
                <a:gd name="T50" fmla="*/ 39 w 112"/>
                <a:gd name="T51" fmla="*/ 104 h 104"/>
                <a:gd name="T52" fmla="*/ 39 w 112"/>
                <a:gd name="T53" fmla="*/ 104 h 104"/>
                <a:gd name="T54" fmla="*/ 4 w 112"/>
                <a:gd name="T55" fmla="*/ 104 h 104"/>
                <a:gd name="T56" fmla="*/ 4 w 112"/>
                <a:gd name="T57" fmla="*/ 104 h 104"/>
                <a:gd name="T58" fmla="*/ 8 w 112"/>
                <a:gd name="T59" fmla="*/ 104 h 104"/>
                <a:gd name="T60" fmla="*/ 13 w 112"/>
                <a:gd name="T61" fmla="*/ 99 h 104"/>
                <a:gd name="T62" fmla="*/ 17 w 112"/>
                <a:gd name="T63" fmla="*/ 99 h 104"/>
                <a:gd name="T64" fmla="*/ 17 w 112"/>
                <a:gd name="T65" fmla="*/ 95 h 104"/>
                <a:gd name="T66" fmla="*/ 17 w 112"/>
                <a:gd name="T67" fmla="*/ 87 h 104"/>
                <a:gd name="T68" fmla="*/ 17 w 112"/>
                <a:gd name="T69" fmla="*/ 13 h 104"/>
                <a:gd name="T70" fmla="*/ 13 w 112"/>
                <a:gd name="T71" fmla="*/ 9 h 104"/>
                <a:gd name="T72" fmla="*/ 13 w 112"/>
                <a:gd name="T73" fmla="*/ 9 h 104"/>
                <a:gd name="T74" fmla="*/ 8 w 112"/>
                <a:gd name="T75" fmla="*/ 5 h 104"/>
                <a:gd name="T76" fmla="*/ 4 w 112"/>
                <a:gd name="T77" fmla="*/ 5 h 104"/>
                <a:gd name="T78" fmla="*/ 0 w 112"/>
                <a:gd name="T79" fmla="*/ 5 h 104"/>
                <a:gd name="T80" fmla="*/ 0 w 112"/>
                <a:gd name="T81" fmla="*/ 5 h 104"/>
                <a:gd name="T82" fmla="*/ 0 w 112"/>
                <a:gd name="T83" fmla="*/ 0 h 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
                <a:gd name="T127" fmla="*/ 0 h 104"/>
                <a:gd name="T128" fmla="*/ 112 w 112"/>
                <a:gd name="T129" fmla="*/ 104 h 1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 h="104">
                  <a:moveTo>
                    <a:pt x="0" y="0"/>
                  </a:moveTo>
                  <a:lnTo>
                    <a:pt x="26" y="0"/>
                  </a:lnTo>
                  <a:lnTo>
                    <a:pt x="90" y="78"/>
                  </a:lnTo>
                  <a:lnTo>
                    <a:pt x="90" y="18"/>
                  </a:lnTo>
                  <a:lnTo>
                    <a:pt x="90" y="9"/>
                  </a:lnTo>
                  <a:lnTo>
                    <a:pt x="86" y="5"/>
                  </a:lnTo>
                  <a:lnTo>
                    <a:pt x="82" y="0"/>
                  </a:lnTo>
                  <a:lnTo>
                    <a:pt x="77" y="0"/>
                  </a:lnTo>
                  <a:lnTo>
                    <a:pt x="73" y="0"/>
                  </a:lnTo>
                  <a:lnTo>
                    <a:pt x="112" y="0"/>
                  </a:lnTo>
                  <a:lnTo>
                    <a:pt x="108" y="0"/>
                  </a:lnTo>
                  <a:lnTo>
                    <a:pt x="103" y="5"/>
                  </a:lnTo>
                  <a:lnTo>
                    <a:pt x="99" y="5"/>
                  </a:lnTo>
                  <a:lnTo>
                    <a:pt x="95" y="9"/>
                  </a:lnTo>
                  <a:lnTo>
                    <a:pt x="95" y="18"/>
                  </a:lnTo>
                  <a:lnTo>
                    <a:pt x="95" y="104"/>
                  </a:lnTo>
                  <a:lnTo>
                    <a:pt x="26" y="22"/>
                  </a:lnTo>
                  <a:lnTo>
                    <a:pt x="26" y="87"/>
                  </a:lnTo>
                  <a:lnTo>
                    <a:pt x="26" y="95"/>
                  </a:lnTo>
                  <a:lnTo>
                    <a:pt x="26" y="99"/>
                  </a:lnTo>
                  <a:lnTo>
                    <a:pt x="30" y="99"/>
                  </a:lnTo>
                  <a:lnTo>
                    <a:pt x="34" y="104"/>
                  </a:lnTo>
                  <a:lnTo>
                    <a:pt x="39" y="104"/>
                  </a:lnTo>
                  <a:lnTo>
                    <a:pt x="4" y="104"/>
                  </a:lnTo>
                  <a:lnTo>
                    <a:pt x="8" y="104"/>
                  </a:lnTo>
                  <a:lnTo>
                    <a:pt x="13" y="99"/>
                  </a:lnTo>
                  <a:lnTo>
                    <a:pt x="17" y="99"/>
                  </a:lnTo>
                  <a:lnTo>
                    <a:pt x="17" y="95"/>
                  </a:lnTo>
                  <a:lnTo>
                    <a:pt x="17" y="87"/>
                  </a:lnTo>
                  <a:lnTo>
                    <a:pt x="17" y="13"/>
                  </a:lnTo>
                  <a:lnTo>
                    <a:pt x="13" y="9"/>
                  </a:lnTo>
                  <a:lnTo>
                    <a:pt x="8" y="5"/>
                  </a:lnTo>
                  <a:lnTo>
                    <a:pt x="4" y="5"/>
                  </a:lnTo>
                  <a:lnTo>
                    <a:pt x="0" y="5"/>
                  </a:lnTo>
                  <a:lnTo>
                    <a:pt x="0" y="0"/>
                  </a:lnTo>
                  <a:close/>
                </a:path>
              </a:pathLst>
            </a:custGeom>
            <a:solidFill>
              <a:srgbClr val="000000"/>
            </a:solidFill>
            <a:ln w="0">
              <a:solidFill>
                <a:srgbClr val="000000"/>
              </a:solidFill>
              <a:round/>
              <a:headEnd/>
              <a:tailEnd/>
            </a:ln>
          </p:spPr>
          <p:txBody>
            <a:bodyPr/>
            <a:lstStyle/>
            <a:p>
              <a:endParaRPr lang="en-US"/>
            </a:p>
          </p:txBody>
        </p:sp>
        <p:sp>
          <p:nvSpPr>
            <p:cNvPr id="21586" name="Freeform 76"/>
            <p:cNvSpPr>
              <a:spLocks noEditPoints="1"/>
            </p:cNvSpPr>
            <p:nvPr/>
          </p:nvSpPr>
          <p:spPr bwMode="auto">
            <a:xfrm>
              <a:off x="733" y="1867"/>
              <a:ext cx="82" cy="104"/>
            </a:xfrm>
            <a:custGeom>
              <a:avLst/>
              <a:gdLst>
                <a:gd name="T0" fmla="*/ 30 w 82"/>
                <a:gd name="T1" fmla="*/ 56 h 104"/>
                <a:gd name="T2" fmla="*/ 30 w 82"/>
                <a:gd name="T3" fmla="*/ 87 h 104"/>
                <a:gd name="T4" fmla="*/ 30 w 82"/>
                <a:gd name="T5" fmla="*/ 95 h 104"/>
                <a:gd name="T6" fmla="*/ 34 w 82"/>
                <a:gd name="T7" fmla="*/ 99 h 104"/>
                <a:gd name="T8" fmla="*/ 34 w 82"/>
                <a:gd name="T9" fmla="*/ 99 h 104"/>
                <a:gd name="T10" fmla="*/ 43 w 82"/>
                <a:gd name="T11" fmla="*/ 104 h 104"/>
                <a:gd name="T12" fmla="*/ 47 w 82"/>
                <a:gd name="T13" fmla="*/ 104 h 104"/>
                <a:gd name="T14" fmla="*/ 47 w 82"/>
                <a:gd name="T15" fmla="*/ 104 h 104"/>
                <a:gd name="T16" fmla="*/ 0 w 82"/>
                <a:gd name="T17" fmla="*/ 104 h 104"/>
                <a:gd name="T18" fmla="*/ 0 w 82"/>
                <a:gd name="T19" fmla="*/ 104 h 104"/>
                <a:gd name="T20" fmla="*/ 4 w 82"/>
                <a:gd name="T21" fmla="*/ 104 h 104"/>
                <a:gd name="T22" fmla="*/ 13 w 82"/>
                <a:gd name="T23" fmla="*/ 99 h 104"/>
                <a:gd name="T24" fmla="*/ 13 w 82"/>
                <a:gd name="T25" fmla="*/ 95 h 104"/>
                <a:gd name="T26" fmla="*/ 17 w 82"/>
                <a:gd name="T27" fmla="*/ 95 h 104"/>
                <a:gd name="T28" fmla="*/ 17 w 82"/>
                <a:gd name="T29" fmla="*/ 87 h 104"/>
                <a:gd name="T30" fmla="*/ 17 w 82"/>
                <a:gd name="T31" fmla="*/ 18 h 104"/>
                <a:gd name="T32" fmla="*/ 17 w 82"/>
                <a:gd name="T33" fmla="*/ 9 h 104"/>
                <a:gd name="T34" fmla="*/ 13 w 82"/>
                <a:gd name="T35" fmla="*/ 5 h 104"/>
                <a:gd name="T36" fmla="*/ 9 w 82"/>
                <a:gd name="T37" fmla="*/ 0 h 104"/>
                <a:gd name="T38" fmla="*/ 4 w 82"/>
                <a:gd name="T39" fmla="*/ 0 h 104"/>
                <a:gd name="T40" fmla="*/ 0 w 82"/>
                <a:gd name="T41" fmla="*/ 0 h 104"/>
                <a:gd name="T42" fmla="*/ 0 w 82"/>
                <a:gd name="T43" fmla="*/ 0 h 104"/>
                <a:gd name="T44" fmla="*/ 39 w 82"/>
                <a:gd name="T45" fmla="*/ 0 h 104"/>
                <a:gd name="T46" fmla="*/ 52 w 82"/>
                <a:gd name="T47" fmla="*/ 0 h 104"/>
                <a:gd name="T48" fmla="*/ 60 w 82"/>
                <a:gd name="T49" fmla="*/ 5 h 104"/>
                <a:gd name="T50" fmla="*/ 69 w 82"/>
                <a:gd name="T51" fmla="*/ 5 h 104"/>
                <a:gd name="T52" fmla="*/ 78 w 82"/>
                <a:gd name="T53" fmla="*/ 13 h 104"/>
                <a:gd name="T54" fmla="*/ 78 w 82"/>
                <a:gd name="T55" fmla="*/ 18 h 104"/>
                <a:gd name="T56" fmla="*/ 82 w 82"/>
                <a:gd name="T57" fmla="*/ 26 h 104"/>
                <a:gd name="T58" fmla="*/ 78 w 82"/>
                <a:gd name="T59" fmla="*/ 39 h 104"/>
                <a:gd name="T60" fmla="*/ 73 w 82"/>
                <a:gd name="T61" fmla="*/ 48 h 104"/>
                <a:gd name="T62" fmla="*/ 60 w 82"/>
                <a:gd name="T63" fmla="*/ 56 h 104"/>
                <a:gd name="T64" fmla="*/ 47 w 82"/>
                <a:gd name="T65" fmla="*/ 56 h 104"/>
                <a:gd name="T66" fmla="*/ 43 w 82"/>
                <a:gd name="T67" fmla="*/ 56 h 104"/>
                <a:gd name="T68" fmla="*/ 39 w 82"/>
                <a:gd name="T69" fmla="*/ 56 h 104"/>
                <a:gd name="T70" fmla="*/ 34 w 82"/>
                <a:gd name="T71" fmla="*/ 56 h 104"/>
                <a:gd name="T72" fmla="*/ 30 w 82"/>
                <a:gd name="T73" fmla="*/ 56 h 104"/>
                <a:gd name="T74" fmla="*/ 30 w 82"/>
                <a:gd name="T75" fmla="*/ 52 h 104"/>
                <a:gd name="T76" fmla="*/ 34 w 82"/>
                <a:gd name="T77" fmla="*/ 52 h 104"/>
                <a:gd name="T78" fmla="*/ 39 w 82"/>
                <a:gd name="T79" fmla="*/ 52 h 104"/>
                <a:gd name="T80" fmla="*/ 43 w 82"/>
                <a:gd name="T81" fmla="*/ 52 h 104"/>
                <a:gd name="T82" fmla="*/ 43 w 82"/>
                <a:gd name="T83" fmla="*/ 52 h 104"/>
                <a:gd name="T84" fmla="*/ 52 w 82"/>
                <a:gd name="T85" fmla="*/ 52 h 104"/>
                <a:gd name="T86" fmla="*/ 56 w 82"/>
                <a:gd name="T87" fmla="*/ 43 h 104"/>
                <a:gd name="T88" fmla="*/ 60 w 82"/>
                <a:gd name="T89" fmla="*/ 39 h 104"/>
                <a:gd name="T90" fmla="*/ 65 w 82"/>
                <a:gd name="T91" fmla="*/ 30 h 104"/>
                <a:gd name="T92" fmla="*/ 60 w 82"/>
                <a:gd name="T93" fmla="*/ 22 h 104"/>
                <a:gd name="T94" fmla="*/ 60 w 82"/>
                <a:gd name="T95" fmla="*/ 18 h 104"/>
                <a:gd name="T96" fmla="*/ 56 w 82"/>
                <a:gd name="T97" fmla="*/ 13 h 104"/>
                <a:gd name="T98" fmla="*/ 52 w 82"/>
                <a:gd name="T99" fmla="*/ 9 h 104"/>
                <a:gd name="T100" fmla="*/ 47 w 82"/>
                <a:gd name="T101" fmla="*/ 5 h 104"/>
                <a:gd name="T102" fmla="*/ 43 w 82"/>
                <a:gd name="T103" fmla="*/ 5 h 104"/>
                <a:gd name="T104" fmla="*/ 34 w 82"/>
                <a:gd name="T105" fmla="*/ 5 h 104"/>
                <a:gd name="T106" fmla="*/ 30 w 82"/>
                <a:gd name="T107" fmla="*/ 5 h 104"/>
                <a:gd name="T108" fmla="*/ 30 w 82"/>
                <a:gd name="T109" fmla="*/ 52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2"/>
                <a:gd name="T166" fmla="*/ 0 h 104"/>
                <a:gd name="T167" fmla="*/ 82 w 82"/>
                <a:gd name="T168" fmla="*/ 104 h 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2" h="104">
                  <a:moveTo>
                    <a:pt x="30" y="56"/>
                  </a:moveTo>
                  <a:lnTo>
                    <a:pt x="30" y="87"/>
                  </a:lnTo>
                  <a:lnTo>
                    <a:pt x="30" y="95"/>
                  </a:lnTo>
                  <a:lnTo>
                    <a:pt x="34" y="99"/>
                  </a:lnTo>
                  <a:lnTo>
                    <a:pt x="43" y="104"/>
                  </a:lnTo>
                  <a:lnTo>
                    <a:pt x="47" y="104"/>
                  </a:lnTo>
                  <a:lnTo>
                    <a:pt x="0" y="104"/>
                  </a:lnTo>
                  <a:lnTo>
                    <a:pt x="4" y="104"/>
                  </a:lnTo>
                  <a:lnTo>
                    <a:pt x="13" y="99"/>
                  </a:lnTo>
                  <a:lnTo>
                    <a:pt x="13" y="95"/>
                  </a:lnTo>
                  <a:lnTo>
                    <a:pt x="17" y="95"/>
                  </a:lnTo>
                  <a:lnTo>
                    <a:pt x="17" y="87"/>
                  </a:lnTo>
                  <a:lnTo>
                    <a:pt x="17" y="18"/>
                  </a:lnTo>
                  <a:lnTo>
                    <a:pt x="17" y="9"/>
                  </a:lnTo>
                  <a:lnTo>
                    <a:pt x="13" y="5"/>
                  </a:lnTo>
                  <a:lnTo>
                    <a:pt x="9" y="0"/>
                  </a:lnTo>
                  <a:lnTo>
                    <a:pt x="4" y="0"/>
                  </a:lnTo>
                  <a:lnTo>
                    <a:pt x="0" y="0"/>
                  </a:lnTo>
                  <a:lnTo>
                    <a:pt x="39" y="0"/>
                  </a:lnTo>
                  <a:lnTo>
                    <a:pt x="52" y="0"/>
                  </a:lnTo>
                  <a:lnTo>
                    <a:pt x="60" y="5"/>
                  </a:lnTo>
                  <a:lnTo>
                    <a:pt x="69" y="5"/>
                  </a:lnTo>
                  <a:lnTo>
                    <a:pt x="78" y="13"/>
                  </a:lnTo>
                  <a:lnTo>
                    <a:pt x="78" y="18"/>
                  </a:lnTo>
                  <a:lnTo>
                    <a:pt x="82" y="26"/>
                  </a:lnTo>
                  <a:lnTo>
                    <a:pt x="78" y="39"/>
                  </a:lnTo>
                  <a:lnTo>
                    <a:pt x="73" y="48"/>
                  </a:lnTo>
                  <a:lnTo>
                    <a:pt x="60" y="56"/>
                  </a:lnTo>
                  <a:lnTo>
                    <a:pt x="47" y="56"/>
                  </a:lnTo>
                  <a:lnTo>
                    <a:pt x="43" y="56"/>
                  </a:lnTo>
                  <a:lnTo>
                    <a:pt x="39" y="56"/>
                  </a:lnTo>
                  <a:lnTo>
                    <a:pt x="34" y="56"/>
                  </a:lnTo>
                  <a:lnTo>
                    <a:pt x="30" y="56"/>
                  </a:lnTo>
                  <a:close/>
                  <a:moveTo>
                    <a:pt x="30" y="52"/>
                  </a:moveTo>
                  <a:lnTo>
                    <a:pt x="34" y="52"/>
                  </a:lnTo>
                  <a:lnTo>
                    <a:pt x="39" y="52"/>
                  </a:lnTo>
                  <a:lnTo>
                    <a:pt x="43" y="52"/>
                  </a:lnTo>
                  <a:lnTo>
                    <a:pt x="52" y="52"/>
                  </a:lnTo>
                  <a:lnTo>
                    <a:pt x="56" y="43"/>
                  </a:lnTo>
                  <a:lnTo>
                    <a:pt x="60" y="39"/>
                  </a:lnTo>
                  <a:lnTo>
                    <a:pt x="65" y="30"/>
                  </a:lnTo>
                  <a:lnTo>
                    <a:pt x="60" y="22"/>
                  </a:lnTo>
                  <a:lnTo>
                    <a:pt x="60" y="18"/>
                  </a:lnTo>
                  <a:lnTo>
                    <a:pt x="56" y="13"/>
                  </a:lnTo>
                  <a:lnTo>
                    <a:pt x="52" y="9"/>
                  </a:lnTo>
                  <a:lnTo>
                    <a:pt x="47" y="5"/>
                  </a:lnTo>
                  <a:lnTo>
                    <a:pt x="43" y="5"/>
                  </a:lnTo>
                  <a:lnTo>
                    <a:pt x="34" y="5"/>
                  </a:lnTo>
                  <a:lnTo>
                    <a:pt x="30" y="5"/>
                  </a:lnTo>
                  <a:lnTo>
                    <a:pt x="30" y="52"/>
                  </a:lnTo>
                  <a:close/>
                </a:path>
              </a:pathLst>
            </a:custGeom>
            <a:solidFill>
              <a:srgbClr val="000000"/>
            </a:solidFill>
            <a:ln w="0">
              <a:solidFill>
                <a:srgbClr val="000000"/>
              </a:solidFill>
              <a:round/>
              <a:headEnd/>
              <a:tailEnd/>
            </a:ln>
          </p:spPr>
          <p:txBody>
            <a:bodyPr/>
            <a:lstStyle/>
            <a:p>
              <a:endParaRPr lang="en-US"/>
            </a:p>
          </p:txBody>
        </p:sp>
        <p:sp>
          <p:nvSpPr>
            <p:cNvPr id="21587" name="Freeform 77"/>
            <p:cNvSpPr>
              <a:spLocks/>
            </p:cNvSpPr>
            <p:nvPr/>
          </p:nvSpPr>
          <p:spPr bwMode="auto">
            <a:xfrm>
              <a:off x="1906" y="1867"/>
              <a:ext cx="107" cy="104"/>
            </a:xfrm>
            <a:custGeom>
              <a:avLst/>
              <a:gdLst>
                <a:gd name="T0" fmla="*/ 107 w 107"/>
                <a:gd name="T1" fmla="*/ 0 h 104"/>
                <a:gd name="T2" fmla="*/ 107 w 107"/>
                <a:gd name="T3" fmla="*/ 0 h 104"/>
                <a:gd name="T4" fmla="*/ 103 w 107"/>
                <a:gd name="T5" fmla="*/ 5 h 104"/>
                <a:gd name="T6" fmla="*/ 99 w 107"/>
                <a:gd name="T7" fmla="*/ 5 h 104"/>
                <a:gd name="T8" fmla="*/ 94 w 107"/>
                <a:gd name="T9" fmla="*/ 9 h 104"/>
                <a:gd name="T10" fmla="*/ 90 w 107"/>
                <a:gd name="T11" fmla="*/ 18 h 104"/>
                <a:gd name="T12" fmla="*/ 56 w 107"/>
                <a:gd name="T13" fmla="*/ 104 h 104"/>
                <a:gd name="T14" fmla="*/ 51 w 107"/>
                <a:gd name="T15" fmla="*/ 104 h 104"/>
                <a:gd name="T16" fmla="*/ 13 w 107"/>
                <a:gd name="T17" fmla="*/ 18 h 104"/>
                <a:gd name="T18" fmla="*/ 13 w 107"/>
                <a:gd name="T19" fmla="*/ 9 h 104"/>
                <a:gd name="T20" fmla="*/ 8 w 107"/>
                <a:gd name="T21" fmla="*/ 9 h 104"/>
                <a:gd name="T22" fmla="*/ 8 w 107"/>
                <a:gd name="T23" fmla="*/ 5 h 104"/>
                <a:gd name="T24" fmla="*/ 4 w 107"/>
                <a:gd name="T25" fmla="*/ 5 h 104"/>
                <a:gd name="T26" fmla="*/ 4 w 107"/>
                <a:gd name="T27" fmla="*/ 0 h 104"/>
                <a:gd name="T28" fmla="*/ 0 w 107"/>
                <a:gd name="T29" fmla="*/ 0 h 104"/>
                <a:gd name="T30" fmla="*/ 0 w 107"/>
                <a:gd name="T31" fmla="*/ 0 h 104"/>
                <a:gd name="T32" fmla="*/ 38 w 107"/>
                <a:gd name="T33" fmla="*/ 0 h 104"/>
                <a:gd name="T34" fmla="*/ 38 w 107"/>
                <a:gd name="T35" fmla="*/ 0 h 104"/>
                <a:gd name="T36" fmla="*/ 34 w 107"/>
                <a:gd name="T37" fmla="*/ 0 h 104"/>
                <a:gd name="T38" fmla="*/ 30 w 107"/>
                <a:gd name="T39" fmla="*/ 5 h 104"/>
                <a:gd name="T40" fmla="*/ 30 w 107"/>
                <a:gd name="T41" fmla="*/ 5 h 104"/>
                <a:gd name="T42" fmla="*/ 30 w 107"/>
                <a:gd name="T43" fmla="*/ 9 h 104"/>
                <a:gd name="T44" fmla="*/ 30 w 107"/>
                <a:gd name="T45" fmla="*/ 13 h 104"/>
                <a:gd name="T46" fmla="*/ 34 w 107"/>
                <a:gd name="T47" fmla="*/ 22 h 104"/>
                <a:gd name="T48" fmla="*/ 60 w 107"/>
                <a:gd name="T49" fmla="*/ 82 h 104"/>
                <a:gd name="T50" fmla="*/ 82 w 107"/>
                <a:gd name="T51" fmla="*/ 22 h 104"/>
                <a:gd name="T52" fmla="*/ 86 w 107"/>
                <a:gd name="T53" fmla="*/ 13 h 104"/>
                <a:gd name="T54" fmla="*/ 86 w 107"/>
                <a:gd name="T55" fmla="*/ 9 h 104"/>
                <a:gd name="T56" fmla="*/ 86 w 107"/>
                <a:gd name="T57" fmla="*/ 5 h 104"/>
                <a:gd name="T58" fmla="*/ 82 w 107"/>
                <a:gd name="T59" fmla="*/ 5 h 104"/>
                <a:gd name="T60" fmla="*/ 82 w 107"/>
                <a:gd name="T61" fmla="*/ 5 h 104"/>
                <a:gd name="T62" fmla="*/ 77 w 107"/>
                <a:gd name="T63" fmla="*/ 0 h 104"/>
                <a:gd name="T64" fmla="*/ 77 w 107"/>
                <a:gd name="T65" fmla="*/ 0 h 104"/>
                <a:gd name="T66" fmla="*/ 73 w 107"/>
                <a:gd name="T67" fmla="*/ 0 h 104"/>
                <a:gd name="T68" fmla="*/ 73 w 107"/>
                <a:gd name="T69" fmla="*/ 0 h 104"/>
                <a:gd name="T70" fmla="*/ 107 w 107"/>
                <a:gd name="T71" fmla="*/ 0 h 1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
                <a:gd name="T109" fmla="*/ 0 h 104"/>
                <a:gd name="T110" fmla="*/ 107 w 107"/>
                <a:gd name="T111" fmla="*/ 104 h 1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 h="104">
                  <a:moveTo>
                    <a:pt x="107" y="0"/>
                  </a:moveTo>
                  <a:lnTo>
                    <a:pt x="107" y="0"/>
                  </a:lnTo>
                  <a:lnTo>
                    <a:pt x="103" y="5"/>
                  </a:lnTo>
                  <a:lnTo>
                    <a:pt x="99" y="5"/>
                  </a:lnTo>
                  <a:lnTo>
                    <a:pt x="94" y="9"/>
                  </a:lnTo>
                  <a:lnTo>
                    <a:pt x="90" y="18"/>
                  </a:lnTo>
                  <a:lnTo>
                    <a:pt x="56" y="104"/>
                  </a:lnTo>
                  <a:lnTo>
                    <a:pt x="51" y="104"/>
                  </a:lnTo>
                  <a:lnTo>
                    <a:pt x="13" y="18"/>
                  </a:lnTo>
                  <a:lnTo>
                    <a:pt x="13" y="9"/>
                  </a:lnTo>
                  <a:lnTo>
                    <a:pt x="8" y="9"/>
                  </a:lnTo>
                  <a:lnTo>
                    <a:pt x="8" y="5"/>
                  </a:lnTo>
                  <a:lnTo>
                    <a:pt x="4" y="5"/>
                  </a:lnTo>
                  <a:lnTo>
                    <a:pt x="4" y="0"/>
                  </a:lnTo>
                  <a:lnTo>
                    <a:pt x="0" y="0"/>
                  </a:lnTo>
                  <a:lnTo>
                    <a:pt x="38" y="0"/>
                  </a:lnTo>
                  <a:lnTo>
                    <a:pt x="34" y="0"/>
                  </a:lnTo>
                  <a:lnTo>
                    <a:pt x="30" y="5"/>
                  </a:lnTo>
                  <a:lnTo>
                    <a:pt x="30" y="9"/>
                  </a:lnTo>
                  <a:lnTo>
                    <a:pt x="30" y="13"/>
                  </a:lnTo>
                  <a:lnTo>
                    <a:pt x="34" y="22"/>
                  </a:lnTo>
                  <a:lnTo>
                    <a:pt x="60" y="82"/>
                  </a:lnTo>
                  <a:lnTo>
                    <a:pt x="82" y="22"/>
                  </a:lnTo>
                  <a:lnTo>
                    <a:pt x="86" y="13"/>
                  </a:lnTo>
                  <a:lnTo>
                    <a:pt x="86" y="9"/>
                  </a:lnTo>
                  <a:lnTo>
                    <a:pt x="86" y="5"/>
                  </a:lnTo>
                  <a:lnTo>
                    <a:pt x="82" y="5"/>
                  </a:lnTo>
                  <a:lnTo>
                    <a:pt x="77" y="0"/>
                  </a:lnTo>
                  <a:lnTo>
                    <a:pt x="73" y="0"/>
                  </a:lnTo>
                  <a:lnTo>
                    <a:pt x="107" y="0"/>
                  </a:lnTo>
                  <a:close/>
                </a:path>
              </a:pathLst>
            </a:custGeom>
            <a:solidFill>
              <a:srgbClr val="000000"/>
            </a:solidFill>
            <a:ln w="0">
              <a:solidFill>
                <a:srgbClr val="000000"/>
              </a:solidFill>
              <a:round/>
              <a:headEnd/>
              <a:tailEnd/>
            </a:ln>
          </p:spPr>
          <p:txBody>
            <a:bodyPr/>
            <a:lstStyle/>
            <a:p>
              <a:endParaRPr lang="en-US"/>
            </a:p>
          </p:txBody>
        </p:sp>
        <p:sp>
          <p:nvSpPr>
            <p:cNvPr id="21588" name="Freeform 78"/>
            <p:cNvSpPr>
              <a:spLocks noEditPoints="1"/>
            </p:cNvSpPr>
            <p:nvPr/>
          </p:nvSpPr>
          <p:spPr bwMode="auto">
            <a:xfrm>
              <a:off x="2018" y="1867"/>
              <a:ext cx="77" cy="104"/>
            </a:xfrm>
            <a:custGeom>
              <a:avLst/>
              <a:gdLst>
                <a:gd name="T0" fmla="*/ 26 w 77"/>
                <a:gd name="T1" fmla="*/ 56 h 104"/>
                <a:gd name="T2" fmla="*/ 26 w 77"/>
                <a:gd name="T3" fmla="*/ 87 h 104"/>
                <a:gd name="T4" fmla="*/ 26 w 77"/>
                <a:gd name="T5" fmla="*/ 95 h 104"/>
                <a:gd name="T6" fmla="*/ 30 w 77"/>
                <a:gd name="T7" fmla="*/ 99 h 104"/>
                <a:gd name="T8" fmla="*/ 34 w 77"/>
                <a:gd name="T9" fmla="*/ 99 h 104"/>
                <a:gd name="T10" fmla="*/ 39 w 77"/>
                <a:gd name="T11" fmla="*/ 104 h 104"/>
                <a:gd name="T12" fmla="*/ 43 w 77"/>
                <a:gd name="T13" fmla="*/ 104 h 104"/>
                <a:gd name="T14" fmla="*/ 43 w 77"/>
                <a:gd name="T15" fmla="*/ 104 h 104"/>
                <a:gd name="T16" fmla="*/ 0 w 77"/>
                <a:gd name="T17" fmla="*/ 104 h 104"/>
                <a:gd name="T18" fmla="*/ 0 w 77"/>
                <a:gd name="T19" fmla="*/ 104 h 104"/>
                <a:gd name="T20" fmla="*/ 0 w 77"/>
                <a:gd name="T21" fmla="*/ 104 h 104"/>
                <a:gd name="T22" fmla="*/ 8 w 77"/>
                <a:gd name="T23" fmla="*/ 99 h 104"/>
                <a:gd name="T24" fmla="*/ 13 w 77"/>
                <a:gd name="T25" fmla="*/ 95 h 104"/>
                <a:gd name="T26" fmla="*/ 13 w 77"/>
                <a:gd name="T27" fmla="*/ 95 h 104"/>
                <a:gd name="T28" fmla="*/ 13 w 77"/>
                <a:gd name="T29" fmla="*/ 87 h 104"/>
                <a:gd name="T30" fmla="*/ 13 w 77"/>
                <a:gd name="T31" fmla="*/ 18 h 104"/>
                <a:gd name="T32" fmla="*/ 13 w 77"/>
                <a:gd name="T33" fmla="*/ 9 h 104"/>
                <a:gd name="T34" fmla="*/ 8 w 77"/>
                <a:gd name="T35" fmla="*/ 5 h 104"/>
                <a:gd name="T36" fmla="*/ 8 w 77"/>
                <a:gd name="T37" fmla="*/ 0 h 104"/>
                <a:gd name="T38" fmla="*/ 0 w 77"/>
                <a:gd name="T39" fmla="*/ 0 h 104"/>
                <a:gd name="T40" fmla="*/ 0 w 77"/>
                <a:gd name="T41" fmla="*/ 0 h 104"/>
                <a:gd name="T42" fmla="*/ 0 w 77"/>
                <a:gd name="T43" fmla="*/ 0 h 104"/>
                <a:gd name="T44" fmla="*/ 34 w 77"/>
                <a:gd name="T45" fmla="*/ 0 h 104"/>
                <a:gd name="T46" fmla="*/ 47 w 77"/>
                <a:gd name="T47" fmla="*/ 0 h 104"/>
                <a:gd name="T48" fmla="*/ 56 w 77"/>
                <a:gd name="T49" fmla="*/ 5 h 104"/>
                <a:gd name="T50" fmla="*/ 64 w 77"/>
                <a:gd name="T51" fmla="*/ 5 h 104"/>
                <a:gd name="T52" fmla="*/ 73 w 77"/>
                <a:gd name="T53" fmla="*/ 13 h 104"/>
                <a:gd name="T54" fmla="*/ 77 w 77"/>
                <a:gd name="T55" fmla="*/ 18 h 104"/>
                <a:gd name="T56" fmla="*/ 77 w 77"/>
                <a:gd name="T57" fmla="*/ 26 h 104"/>
                <a:gd name="T58" fmla="*/ 73 w 77"/>
                <a:gd name="T59" fmla="*/ 39 h 104"/>
                <a:gd name="T60" fmla="*/ 69 w 77"/>
                <a:gd name="T61" fmla="*/ 48 h 104"/>
                <a:gd name="T62" fmla="*/ 60 w 77"/>
                <a:gd name="T63" fmla="*/ 56 h 104"/>
                <a:gd name="T64" fmla="*/ 43 w 77"/>
                <a:gd name="T65" fmla="*/ 56 h 104"/>
                <a:gd name="T66" fmla="*/ 39 w 77"/>
                <a:gd name="T67" fmla="*/ 56 h 104"/>
                <a:gd name="T68" fmla="*/ 34 w 77"/>
                <a:gd name="T69" fmla="*/ 56 h 104"/>
                <a:gd name="T70" fmla="*/ 30 w 77"/>
                <a:gd name="T71" fmla="*/ 56 h 104"/>
                <a:gd name="T72" fmla="*/ 26 w 77"/>
                <a:gd name="T73" fmla="*/ 56 h 104"/>
                <a:gd name="T74" fmla="*/ 26 w 77"/>
                <a:gd name="T75" fmla="*/ 52 h 104"/>
                <a:gd name="T76" fmla="*/ 30 w 77"/>
                <a:gd name="T77" fmla="*/ 52 h 104"/>
                <a:gd name="T78" fmla="*/ 34 w 77"/>
                <a:gd name="T79" fmla="*/ 52 h 104"/>
                <a:gd name="T80" fmla="*/ 39 w 77"/>
                <a:gd name="T81" fmla="*/ 52 h 104"/>
                <a:gd name="T82" fmla="*/ 39 w 77"/>
                <a:gd name="T83" fmla="*/ 52 h 104"/>
                <a:gd name="T84" fmla="*/ 47 w 77"/>
                <a:gd name="T85" fmla="*/ 52 h 104"/>
                <a:gd name="T86" fmla="*/ 51 w 77"/>
                <a:gd name="T87" fmla="*/ 43 h 104"/>
                <a:gd name="T88" fmla="*/ 56 w 77"/>
                <a:gd name="T89" fmla="*/ 39 h 104"/>
                <a:gd name="T90" fmla="*/ 60 w 77"/>
                <a:gd name="T91" fmla="*/ 30 h 104"/>
                <a:gd name="T92" fmla="*/ 60 w 77"/>
                <a:gd name="T93" fmla="*/ 22 h 104"/>
                <a:gd name="T94" fmla="*/ 56 w 77"/>
                <a:gd name="T95" fmla="*/ 18 h 104"/>
                <a:gd name="T96" fmla="*/ 51 w 77"/>
                <a:gd name="T97" fmla="*/ 13 h 104"/>
                <a:gd name="T98" fmla="*/ 47 w 77"/>
                <a:gd name="T99" fmla="*/ 9 h 104"/>
                <a:gd name="T100" fmla="*/ 43 w 77"/>
                <a:gd name="T101" fmla="*/ 5 h 104"/>
                <a:gd name="T102" fmla="*/ 39 w 77"/>
                <a:gd name="T103" fmla="*/ 5 h 104"/>
                <a:gd name="T104" fmla="*/ 34 w 77"/>
                <a:gd name="T105" fmla="*/ 5 h 104"/>
                <a:gd name="T106" fmla="*/ 26 w 77"/>
                <a:gd name="T107" fmla="*/ 5 h 104"/>
                <a:gd name="T108" fmla="*/ 26 w 77"/>
                <a:gd name="T109" fmla="*/ 52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7"/>
                <a:gd name="T166" fmla="*/ 0 h 104"/>
                <a:gd name="T167" fmla="*/ 77 w 77"/>
                <a:gd name="T168" fmla="*/ 104 h 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7" h="104">
                  <a:moveTo>
                    <a:pt x="26" y="56"/>
                  </a:moveTo>
                  <a:lnTo>
                    <a:pt x="26" y="87"/>
                  </a:lnTo>
                  <a:lnTo>
                    <a:pt x="26" y="95"/>
                  </a:lnTo>
                  <a:lnTo>
                    <a:pt x="30" y="99"/>
                  </a:lnTo>
                  <a:lnTo>
                    <a:pt x="34" y="99"/>
                  </a:lnTo>
                  <a:lnTo>
                    <a:pt x="39" y="104"/>
                  </a:lnTo>
                  <a:lnTo>
                    <a:pt x="43" y="104"/>
                  </a:lnTo>
                  <a:lnTo>
                    <a:pt x="0" y="104"/>
                  </a:lnTo>
                  <a:lnTo>
                    <a:pt x="8" y="99"/>
                  </a:lnTo>
                  <a:lnTo>
                    <a:pt x="13" y="95"/>
                  </a:lnTo>
                  <a:lnTo>
                    <a:pt x="13" y="87"/>
                  </a:lnTo>
                  <a:lnTo>
                    <a:pt x="13" y="18"/>
                  </a:lnTo>
                  <a:lnTo>
                    <a:pt x="13" y="9"/>
                  </a:lnTo>
                  <a:lnTo>
                    <a:pt x="8" y="5"/>
                  </a:lnTo>
                  <a:lnTo>
                    <a:pt x="8" y="0"/>
                  </a:lnTo>
                  <a:lnTo>
                    <a:pt x="0" y="0"/>
                  </a:lnTo>
                  <a:lnTo>
                    <a:pt x="34" y="0"/>
                  </a:lnTo>
                  <a:lnTo>
                    <a:pt x="47" y="0"/>
                  </a:lnTo>
                  <a:lnTo>
                    <a:pt x="56" y="5"/>
                  </a:lnTo>
                  <a:lnTo>
                    <a:pt x="64" y="5"/>
                  </a:lnTo>
                  <a:lnTo>
                    <a:pt x="73" y="13"/>
                  </a:lnTo>
                  <a:lnTo>
                    <a:pt x="77" y="18"/>
                  </a:lnTo>
                  <a:lnTo>
                    <a:pt x="77" y="26"/>
                  </a:lnTo>
                  <a:lnTo>
                    <a:pt x="73" y="39"/>
                  </a:lnTo>
                  <a:lnTo>
                    <a:pt x="69" y="48"/>
                  </a:lnTo>
                  <a:lnTo>
                    <a:pt x="60" y="56"/>
                  </a:lnTo>
                  <a:lnTo>
                    <a:pt x="43" y="56"/>
                  </a:lnTo>
                  <a:lnTo>
                    <a:pt x="39" y="56"/>
                  </a:lnTo>
                  <a:lnTo>
                    <a:pt x="34" y="56"/>
                  </a:lnTo>
                  <a:lnTo>
                    <a:pt x="30" y="56"/>
                  </a:lnTo>
                  <a:lnTo>
                    <a:pt x="26" y="56"/>
                  </a:lnTo>
                  <a:close/>
                  <a:moveTo>
                    <a:pt x="26" y="52"/>
                  </a:moveTo>
                  <a:lnTo>
                    <a:pt x="30" y="52"/>
                  </a:lnTo>
                  <a:lnTo>
                    <a:pt x="34" y="52"/>
                  </a:lnTo>
                  <a:lnTo>
                    <a:pt x="39" y="52"/>
                  </a:lnTo>
                  <a:lnTo>
                    <a:pt x="47" y="52"/>
                  </a:lnTo>
                  <a:lnTo>
                    <a:pt x="51" y="43"/>
                  </a:lnTo>
                  <a:lnTo>
                    <a:pt x="56" y="39"/>
                  </a:lnTo>
                  <a:lnTo>
                    <a:pt x="60" y="30"/>
                  </a:lnTo>
                  <a:lnTo>
                    <a:pt x="60" y="22"/>
                  </a:lnTo>
                  <a:lnTo>
                    <a:pt x="56" y="18"/>
                  </a:lnTo>
                  <a:lnTo>
                    <a:pt x="51" y="13"/>
                  </a:lnTo>
                  <a:lnTo>
                    <a:pt x="47" y="9"/>
                  </a:lnTo>
                  <a:lnTo>
                    <a:pt x="43" y="5"/>
                  </a:lnTo>
                  <a:lnTo>
                    <a:pt x="39" y="5"/>
                  </a:lnTo>
                  <a:lnTo>
                    <a:pt x="34" y="5"/>
                  </a:lnTo>
                  <a:lnTo>
                    <a:pt x="26" y="5"/>
                  </a:lnTo>
                  <a:lnTo>
                    <a:pt x="26" y="52"/>
                  </a:lnTo>
                  <a:close/>
                </a:path>
              </a:pathLst>
            </a:custGeom>
            <a:solidFill>
              <a:srgbClr val="000000"/>
            </a:solidFill>
            <a:ln w="0">
              <a:solidFill>
                <a:srgbClr val="000000"/>
              </a:solidFill>
              <a:round/>
              <a:headEnd/>
              <a:tailEnd/>
            </a:ln>
          </p:spPr>
          <p:txBody>
            <a:bodyPr/>
            <a:lstStyle/>
            <a:p>
              <a:endParaRPr lang="en-US"/>
            </a:p>
          </p:txBody>
        </p:sp>
        <p:sp>
          <p:nvSpPr>
            <p:cNvPr id="21589" name="Freeform 79"/>
            <p:cNvSpPr>
              <a:spLocks/>
            </p:cNvSpPr>
            <p:nvPr/>
          </p:nvSpPr>
          <p:spPr bwMode="auto">
            <a:xfrm>
              <a:off x="2462" y="2247"/>
              <a:ext cx="112" cy="103"/>
            </a:xfrm>
            <a:custGeom>
              <a:avLst/>
              <a:gdLst>
                <a:gd name="T0" fmla="*/ 0 w 112"/>
                <a:gd name="T1" fmla="*/ 0 h 103"/>
                <a:gd name="T2" fmla="*/ 26 w 112"/>
                <a:gd name="T3" fmla="*/ 0 h 103"/>
                <a:gd name="T4" fmla="*/ 90 w 112"/>
                <a:gd name="T5" fmla="*/ 77 h 103"/>
                <a:gd name="T6" fmla="*/ 90 w 112"/>
                <a:gd name="T7" fmla="*/ 17 h 103"/>
                <a:gd name="T8" fmla="*/ 90 w 112"/>
                <a:gd name="T9" fmla="*/ 8 h 103"/>
                <a:gd name="T10" fmla="*/ 90 w 112"/>
                <a:gd name="T11" fmla="*/ 4 h 103"/>
                <a:gd name="T12" fmla="*/ 86 w 112"/>
                <a:gd name="T13" fmla="*/ 0 h 103"/>
                <a:gd name="T14" fmla="*/ 82 w 112"/>
                <a:gd name="T15" fmla="*/ 0 h 103"/>
                <a:gd name="T16" fmla="*/ 77 w 112"/>
                <a:gd name="T17" fmla="*/ 0 h 103"/>
                <a:gd name="T18" fmla="*/ 77 w 112"/>
                <a:gd name="T19" fmla="*/ 0 h 103"/>
                <a:gd name="T20" fmla="*/ 112 w 112"/>
                <a:gd name="T21" fmla="*/ 0 h 103"/>
                <a:gd name="T22" fmla="*/ 112 w 112"/>
                <a:gd name="T23" fmla="*/ 0 h 103"/>
                <a:gd name="T24" fmla="*/ 108 w 112"/>
                <a:gd name="T25" fmla="*/ 0 h 103"/>
                <a:gd name="T26" fmla="*/ 103 w 112"/>
                <a:gd name="T27" fmla="*/ 0 h 103"/>
                <a:gd name="T28" fmla="*/ 99 w 112"/>
                <a:gd name="T29" fmla="*/ 4 h 103"/>
                <a:gd name="T30" fmla="*/ 99 w 112"/>
                <a:gd name="T31" fmla="*/ 8 h 103"/>
                <a:gd name="T32" fmla="*/ 99 w 112"/>
                <a:gd name="T33" fmla="*/ 17 h 103"/>
                <a:gd name="T34" fmla="*/ 99 w 112"/>
                <a:gd name="T35" fmla="*/ 103 h 103"/>
                <a:gd name="T36" fmla="*/ 95 w 112"/>
                <a:gd name="T37" fmla="*/ 103 h 103"/>
                <a:gd name="T38" fmla="*/ 26 w 112"/>
                <a:gd name="T39" fmla="*/ 21 h 103"/>
                <a:gd name="T40" fmla="*/ 26 w 112"/>
                <a:gd name="T41" fmla="*/ 86 h 103"/>
                <a:gd name="T42" fmla="*/ 30 w 112"/>
                <a:gd name="T43" fmla="*/ 95 h 103"/>
                <a:gd name="T44" fmla="*/ 30 w 112"/>
                <a:gd name="T45" fmla="*/ 99 h 103"/>
                <a:gd name="T46" fmla="*/ 34 w 112"/>
                <a:gd name="T47" fmla="*/ 99 h 103"/>
                <a:gd name="T48" fmla="*/ 39 w 112"/>
                <a:gd name="T49" fmla="*/ 99 h 103"/>
                <a:gd name="T50" fmla="*/ 43 w 112"/>
                <a:gd name="T51" fmla="*/ 99 h 103"/>
                <a:gd name="T52" fmla="*/ 43 w 112"/>
                <a:gd name="T53" fmla="*/ 103 h 103"/>
                <a:gd name="T54" fmla="*/ 8 w 112"/>
                <a:gd name="T55" fmla="*/ 103 h 103"/>
                <a:gd name="T56" fmla="*/ 8 w 112"/>
                <a:gd name="T57" fmla="*/ 99 h 103"/>
                <a:gd name="T58" fmla="*/ 8 w 112"/>
                <a:gd name="T59" fmla="*/ 99 h 103"/>
                <a:gd name="T60" fmla="*/ 17 w 112"/>
                <a:gd name="T61" fmla="*/ 99 h 103"/>
                <a:gd name="T62" fmla="*/ 21 w 112"/>
                <a:gd name="T63" fmla="*/ 95 h 103"/>
                <a:gd name="T64" fmla="*/ 21 w 112"/>
                <a:gd name="T65" fmla="*/ 90 h 103"/>
                <a:gd name="T66" fmla="*/ 21 w 112"/>
                <a:gd name="T67" fmla="*/ 86 h 103"/>
                <a:gd name="T68" fmla="*/ 21 w 112"/>
                <a:gd name="T69" fmla="*/ 13 h 103"/>
                <a:gd name="T70" fmla="*/ 17 w 112"/>
                <a:gd name="T71" fmla="*/ 8 h 103"/>
                <a:gd name="T72" fmla="*/ 13 w 112"/>
                <a:gd name="T73" fmla="*/ 4 h 103"/>
                <a:gd name="T74" fmla="*/ 13 w 112"/>
                <a:gd name="T75" fmla="*/ 4 h 103"/>
                <a:gd name="T76" fmla="*/ 8 w 112"/>
                <a:gd name="T77" fmla="*/ 4 h 103"/>
                <a:gd name="T78" fmla="*/ 4 w 112"/>
                <a:gd name="T79" fmla="*/ 4 h 103"/>
                <a:gd name="T80" fmla="*/ 0 w 112"/>
                <a:gd name="T81" fmla="*/ 0 h 103"/>
                <a:gd name="T82" fmla="*/ 0 w 112"/>
                <a:gd name="T83" fmla="*/ 0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
                <a:gd name="T127" fmla="*/ 0 h 103"/>
                <a:gd name="T128" fmla="*/ 112 w 112"/>
                <a:gd name="T129" fmla="*/ 103 h 10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 h="103">
                  <a:moveTo>
                    <a:pt x="0" y="0"/>
                  </a:moveTo>
                  <a:lnTo>
                    <a:pt x="26" y="0"/>
                  </a:lnTo>
                  <a:lnTo>
                    <a:pt x="90" y="77"/>
                  </a:lnTo>
                  <a:lnTo>
                    <a:pt x="90" y="17"/>
                  </a:lnTo>
                  <a:lnTo>
                    <a:pt x="90" y="8"/>
                  </a:lnTo>
                  <a:lnTo>
                    <a:pt x="90" y="4"/>
                  </a:lnTo>
                  <a:lnTo>
                    <a:pt x="86" y="0"/>
                  </a:lnTo>
                  <a:lnTo>
                    <a:pt x="82" y="0"/>
                  </a:lnTo>
                  <a:lnTo>
                    <a:pt x="77" y="0"/>
                  </a:lnTo>
                  <a:lnTo>
                    <a:pt x="112" y="0"/>
                  </a:lnTo>
                  <a:lnTo>
                    <a:pt x="108" y="0"/>
                  </a:lnTo>
                  <a:lnTo>
                    <a:pt x="103" y="0"/>
                  </a:lnTo>
                  <a:lnTo>
                    <a:pt x="99" y="4"/>
                  </a:lnTo>
                  <a:lnTo>
                    <a:pt x="99" y="8"/>
                  </a:lnTo>
                  <a:lnTo>
                    <a:pt x="99" y="17"/>
                  </a:lnTo>
                  <a:lnTo>
                    <a:pt x="99" y="103"/>
                  </a:lnTo>
                  <a:lnTo>
                    <a:pt x="95" y="103"/>
                  </a:lnTo>
                  <a:lnTo>
                    <a:pt x="26" y="21"/>
                  </a:lnTo>
                  <a:lnTo>
                    <a:pt x="26" y="86"/>
                  </a:lnTo>
                  <a:lnTo>
                    <a:pt x="30" y="95"/>
                  </a:lnTo>
                  <a:lnTo>
                    <a:pt x="30" y="99"/>
                  </a:lnTo>
                  <a:lnTo>
                    <a:pt x="34" y="99"/>
                  </a:lnTo>
                  <a:lnTo>
                    <a:pt x="39" y="99"/>
                  </a:lnTo>
                  <a:lnTo>
                    <a:pt x="43" y="99"/>
                  </a:lnTo>
                  <a:lnTo>
                    <a:pt x="43" y="103"/>
                  </a:lnTo>
                  <a:lnTo>
                    <a:pt x="8" y="103"/>
                  </a:lnTo>
                  <a:lnTo>
                    <a:pt x="8" y="99"/>
                  </a:lnTo>
                  <a:lnTo>
                    <a:pt x="17" y="99"/>
                  </a:lnTo>
                  <a:lnTo>
                    <a:pt x="21" y="95"/>
                  </a:lnTo>
                  <a:lnTo>
                    <a:pt x="21" y="90"/>
                  </a:lnTo>
                  <a:lnTo>
                    <a:pt x="21" y="86"/>
                  </a:lnTo>
                  <a:lnTo>
                    <a:pt x="21" y="13"/>
                  </a:lnTo>
                  <a:lnTo>
                    <a:pt x="17" y="8"/>
                  </a:lnTo>
                  <a:lnTo>
                    <a:pt x="13" y="4"/>
                  </a:lnTo>
                  <a:lnTo>
                    <a:pt x="8" y="4"/>
                  </a:lnTo>
                  <a:lnTo>
                    <a:pt x="4" y="4"/>
                  </a:lnTo>
                  <a:lnTo>
                    <a:pt x="0" y="0"/>
                  </a:lnTo>
                  <a:close/>
                </a:path>
              </a:pathLst>
            </a:custGeom>
            <a:solidFill>
              <a:srgbClr val="000000"/>
            </a:solidFill>
            <a:ln w="0">
              <a:solidFill>
                <a:srgbClr val="000000"/>
              </a:solidFill>
              <a:round/>
              <a:headEnd/>
              <a:tailEnd/>
            </a:ln>
          </p:spPr>
          <p:txBody>
            <a:bodyPr/>
            <a:lstStyle/>
            <a:p>
              <a:endParaRPr lang="en-US"/>
            </a:p>
          </p:txBody>
        </p:sp>
        <p:sp>
          <p:nvSpPr>
            <p:cNvPr id="21590" name="Freeform 80"/>
            <p:cNvSpPr>
              <a:spLocks noEditPoints="1"/>
            </p:cNvSpPr>
            <p:nvPr/>
          </p:nvSpPr>
          <p:spPr bwMode="auto">
            <a:xfrm>
              <a:off x="2578" y="2247"/>
              <a:ext cx="78" cy="103"/>
            </a:xfrm>
            <a:custGeom>
              <a:avLst/>
              <a:gdLst>
                <a:gd name="T0" fmla="*/ 30 w 78"/>
                <a:gd name="T1" fmla="*/ 52 h 103"/>
                <a:gd name="T2" fmla="*/ 30 w 78"/>
                <a:gd name="T3" fmla="*/ 86 h 103"/>
                <a:gd name="T4" fmla="*/ 30 w 78"/>
                <a:gd name="T5" fmla="*/ 95 h 103"/>
                <a:gd name="T6" fmla="*/ 30 w 78"/>
                <a:gd name="T7" fmla="*/ 99 h 103"/>
                <a:gd name="T8" fmla="*/ 35 w 78"/>
                <a:gd name="T9" fmla="*/ 99 h 103"/>
                <a:gd name="T10" fmla="*/ 39 w 78"/>
                <a:gd name="T11" fmla="*/ 99 h 103"/>
                <a:gd name="T12" fmla="*/ 43 w 78"/>
                <a:gd name="T13" fmla="*/ 99 h 103"/>
                <a:gd name="T14" fmla="*/ 43 w 78"/>
                <a:gd name="T15" fmla="*/ 103 h 103"/>
                <a:gd name="T16" fmla="*/ 0 w 78"/>
                <a:gd name="T17" fmla="*/ 103 h 103"/>
                <a:gd name="T18" fmla="*/ 0 w 78"/>
                <a:gd name="T19" fmla="*/ 99 h 103"/>
                <a:gd name="T20" fmla="*/ 5 w 78"/>
                <a:gd name="T21" fmla="*/ 99 h 103"/>
                <a:gd name="T22" fmla="*/ 9 w 78"/>
                <a:gd name="T23" fmla="*/ 99 h 103"/>
                <a:gd name="T24" fmla="*/ 13 w 78"/>
                <a:gd name="T25" fmla="*/ 95 h 103"/>
                <a:gd name="T26" fmla="*/ 13 w 78"/>
                <a:gd name="T27" fmla="*/ 90 h 103"/>
                <a:gd name="T28" fmla="*/ 13 w 78"/>
                <a:gd name="T29" fmla="*/ 86 h 103"/>
                <a:gd name="T30" fmla="*/ 13 w 78"/>
                <a:gd name="T31" fmla="*/ 17 h 103"/>
                <a:gd name="T32" fmla="*/ 13 w 78"/>
                <a:gd name="T33" fmla="*/ 8 h 103"/>
                <a:gd name="T34" fmla="*/ 13 w 78"/>
                <a:gd name="T35" fmla="*/ 4 h 103"/>
                <a:gd name="T36" fmla="*/ 9 w 78"/>
                <a:gd name="T37" fmla="*/ 0 h 103"/>
                <a:gd name="T38" fmla="*/ 5 w 78"/>
                <a:gd name="T39" fmla="*/ 0 h 103"/>
                <a:gd name="T40" fmla="*/ 0 w 78"/>
                <a:gd name="T41" fmla="*/ 0 h 103"/>
                <a:gd name="T42" fmla="*/ 0 w 78"/>
                <a:gd name="T43" fmla="*/ 0 h 103"/>
                <a:gd name="T44" fmla="*/ 39 w 78"/>
                <a:gd name="T45" fmla="*/ 0 h 103"/>
                <a:gd name="T46" fmla="*/ 52 w 78"/>
                <a:gd name="T47" fmla="*/ 0 h 103"/>
                <a:gd name="T48" fmla="*/ 61 w 78"/>
                <a:gd name="T49" fmla="*/ 0 h 103"/>
                <a:gd name="T50" fmla="*/ 69 w 78"/>
                <a:gd name="T51" fmla="*/ 4 h 103"/>
                <a:gd name="T52" fmla="*/ 73 w 78"/>
                <a:gd name="T53" fmla="*/ 13 h 103"/>
                <a:gd name="T54" fmla="*/ 78 w 78"/>
                <a:gd name="T55" fmla="*/ 17 h 103"/>
                <a:gd name="T56" fmla="*/ 78 w 78"/>
                <a:gd name="T57" fmla="*/ 26 h 103"/>
                <a:gd name="T58" fmla="*/ 78 w 78"/>
                <a:gd name="T59" fmla="*/ 39 h 103"/>
                <a:gd name="T60" fmla="*/ 69 w 78"/>
                <a:gd name="T61" fmla="*/ 47 h 103"/>
                <a:gd name="T62" fmla="*/ 61 w 78"/>
                <a:gd name="T63" fmla="*/ 52 h 103"/>
                <a:gd name="T64" fmla="*/ 48 w 78"/>
                <a:gd name="T65" fmla="*/ 56 h 103"/>
                <a:gd name="T66" fmla="*/ 43 w 78"/>
                <a:gd name="T67" fmla="*/ 56 h 103"/>
                <a:gd name="T68" fmla="*/ 39 w 78"/>
                <a:gd name="T69" fmla="*/ 56 h 103"/>
                <a:gd name="T70" fmla="*/ 35 w 78"/>
                <a:gd name="T71" fmla="*/ 56 h 103"/>
                <a:gd name="T72" fmla="*/ 30 w 78"/>
                <a:gd name="T73" fmla="*/ 52 h 103"/>
                <a:gd name="T74" fmla="*/ 30 w 78"/>
                <a:gd name="T75" fmla="*/ 47 h 103"/>
                <a:gd name="T76" fmla="*/ 35 w 78"/>
                <a:gd name="T77" fmla="*/ 52 h 103"/>
                <a:gd name="T78" fmla="*/ 39 w 78"/>
                <a:gd name="T79" fmla="*/ 52 h 103"/>
                <a:gd name="T80" fmla="*/ 39 w 78"/>
                <a:gd name="T81" fmla="*/ 52 h 103"/>
                <a:gd name="T82" fmla="*/ 43 w 78"/>
                <a:gd name="T83" fmla="*/ 52 h 103"/>
                <a:gd name="T84" fmla="*/ 52 w 78"/>
                <a:gd name="T85" fmla="*/ 47 h 103"/>
                <a:gd name="T86" fmla="*/ 56 w 78"/>
                <a:gd name="T87" fmla="*/ 43 h 103"/>
                <a:gd name="T88" fmla="*/ 61 w 78"/>
                <a:gd name="T89" fmla="*/ 39 h 103"/>
                <a:gd name="T90" fmla="*/ 61 w 78"/>
                <a:gd name="T91" fmla="*/ 30 h 103"/>
                <a:gd name="T92" fmla="*/ 61 w 78"/>
                <a:gd name="T93" fmla="*/ 21 h 103"/>
                <a:gd name="T94" fmla="*/ 61 w 78"/>
                <a:gd name="T95" fmla="*/ 17 h 103"/>
                <a:gd name="T96" fmla="*/ 56 w 78"/>
                <a:gd name="T97" fmla="*/ 8 h 103"/>
                <a:gd name="T98" fmla="*/ 52 w 78"/>
                <a:gd name="T99" fmla="*/ 8 h 103"/>
                <a:gd name="T100" fmla="*/ 48 w 78"/>
                <a:gd name="T101" fmla="*/ 4 h 103"/>
                <a:gd name="T102" fmla="*/ 39 w 78"/>
                <a:gd name="T103" fmla="*/ 4 h 103"/>
                <a:gd name="T104" fmla="*/ 35 w 78"/>
                <a:gd name="T105" fmla="*/ 4 h 103"/>
                <a:gd name="T106" fmla="*/ 30 w 78"/>
                <a:gd name="T107" fmla="*/ 4 h 103"/>
                <a:gd name="T108" fmla="*/ 30 w 78"/>
                <a:gd name="T109" fmla="*/ 47 h 1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
                <a:gd name="T166" fmla="*/ 0 h 103"/>
                <a:gd name="T167" fmla="*/ 78 w 78"/>
                <a:gd name="T168" fmla="*/ 103 h 1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 h="103">
                  <a:moveTo>
                    <a:pt x="30" y="52"/>
                  </a:moveTo>
                  <a:lnTo>
                    <a:pt x="30" y="86"/>
                  </a:lnTo>
                  <a:lnTo>
                    <a:pt x="30" y="95"/>
                  </a:lnTo>
                  <a:lnTo>
                    <a:pt x="30" y="99"/>
                  </a:lnTo>
                  <a:lnTo>
                    <a:pt x="35" y="99"/>
                  </a:lnTo>
                  <a:lnTo>
                    <a:pt x="39" y="99"/>
                  </a:lnTo>
                  <a:lnTo>
                    <a:pt x="43" y="99"/>
                  </a:lnTo>
                  <a:lnTo>
                    <a:pt x="43" y="103"/>
                  </a:lnTo>
                  <a:lnTo>
                    <a:pt x="0" y="103"/>
                  </a:lnTo>
                  <a:lnTo>
                    <a:pt x="0" y="99"/>
                  </a:lnTo>
                  <a:lnTo>
                    <a:pt x="5" y="99"/>
                  </a:lnTo>
                  <a:lnTo>
                    <a:pt x="9" y="99"/>
                  </a:lnTo>
                  <a:lnTo>
                    <a:pt x="13" y="95"/>
                  </a:lnTo>
                  <a:lnTo>
                    <a:pt x="13" y="90"/>
                  </a:lnTo>
                  <a:lnTo>
                    <a:pt x="13" y="86"/>
                  </a:lnTo>
                  <a:lnTo>
                    <a:pt x="13" y="17"/>
                  </a:lnTo>
                  <a:lnTo>
                    <a:pt x="13" y="8"/>
                  </a:lnTo>
                  <a:lnTo>
                    <a:pt x="13" y="4"/>
                  </a:lnTo>
                  <a:lnTo>
                    <a:pt x="9" y="0"/>
                  </a:lnTo>
                  <a:lnTo>
                    <a:pt x="5" y="0"/>
                  </a:lnTo>
                  <a:lnTo>
                    <a:pt x="0" y="0"/>
                  </a:lnTo>
                  <a:lnTo>
                    <a:pt x="39" y="0"/>
                  </a:lnTo>
                  <a:lnTo>
                    <a:pt x="52" y="0"/>
                  </a:lnTo>
                  <a:lnTo>
                    <a:pt x="61" y="0"/>
                  </a:lnTo>
                  <a:lnTo>
                    <a:pt x="69" y="4"/>
                  </a:lnTo>
                  <a:lnTo>
                    <a:pt x="73" y="13"/>
                  </a:lnTo>
                  <a:lnTo>
                    <a:pt x="78" y="17"/>
                  </a:lnTo>
                  <a:lnTo>
                    <a:pt x="78" y="26"/>
                  </a:lnTo>
                  <a:lnTo>
                    <a:pt x="78" y="39"/>
                  </a:lnTo>
                  <a:lnTo>
                    <a:pt x="69" y="47"/>
                  </a:lnTo>
                  <a:lnTo>
                    <a:pt x="61" y="52"/>
                  </a:lnTo>
                  <a:lnTo>
                    <a:pt x="48" y="56"/>
                  </a:lnTo>
                  <a:lnTo>
                    <a:pt x="43" y="56"/>
                  </a:lnTo>
                  <a:lnTo>
                    <a:pt x="39" y="56"/>
                  </a:lnTo>
                  <a:lnTo>
                    <a:pt x="35" y="56"/>
                  </a:lnTo>
                  <a:lnTo>
                    <a:pt x="30" y="52"/>
                  </a:lnTo>
                  <a:close/>
                  <a:moveTo>
                    <a:pt x="30" y="47"/>
                  </a:moveTo>
                  <a:lnTo>
                    <a:pt x="35" y="52"/>
                  </a:lnTo>
                  <a:lnTo>
                    <a:pt x="39" y="52"/>
                  </a:lnTo>
                  <a:lnTo>
                    <a:pt x="43" y="52"/>
                  </a:lnTo>
                  <a:lnTo>
                    <a:pt x="52" y="47"/>
                  </a:lnTo>
                  <a:lnTo>
                    <a:pt x="56" y="43"/>
                  </a:lnTo>
                  <a:lnTo>
                    <a:pt x="61" y="39"/>
                  </a:lnTo>
                  <a:lnTo>
                    <a:pt x="61" y="30"/>
                  </a:lnTo>
                  <a:lnTo>
                    <a:pt x="61" y="21"/>
                  </a:lnTo>
                  <a:lnTo>
                    <a:pt x="61" y="17"/>
                  </a:lnTo>
                  <a:lnTo>
                    <a:pt x="56" y="8"/>
                  </a:lnTo>
                  <a:lnTo>
                    <a:pt x="52" y="8"/>
                  </a:lnTo>
                  <a:lnTo>
                    <a:pt x="48" y="4"/>
                  </a:lnTo>
                  <a:lnTo>
                    <a:pt x="39" y="4"/>
                  </a:lnTo>
                  <a:lnTo>
                    <a:pt x="35" y="4"/>
                  </a:lnTo>
                  <a:lnTo>
                    <a:pt x="30" y="4"/>
                  </a:lnTo>
                  <a:lnTo>
                    <a:pt x="30" y="47"/>
                  </a:lnTo>
                  <a:close/>
                </a:path>
              </a:pathLst>
            </a:custGeom>
            <a:solidFill>
              <a:srgbClr val="000000"/>
            </a:solidFill>
            <a:ln w="0">
              <a:solidFill>
                <a:srgbClr val="000000"/>
              </a:solidFill>
              <a:round/>
              <a:headEnd/>
              <a:tailEnd/>
            </a:ln>
          </p:spPr>
          <p:txBody>
            <a:bodyPr/>
            <a:lstStyle/>
            <a:p>
              <a:endParaRPr lang="en-US"/>
            </a:p>
          </p:txBody>
        </p:sp>
        <p:sp>
          <p:nvSpPr>
            <p:cNvPr id="21591" name="Freeform 81"/>
            <p:cNvSpPr>
              <a:spLocks noEditPoints="1"/>
            </p:cNvSpPr>
            <p:nvPr/>
          </p:nvSpPr>
          <p:spPr bwMode="auto">
            <a:xfrm>
              <a:off x="319" y="2622"/>
              <a:ext cx="82" cy="104"/>
            </a:xfrm>
            <a:custGeom>
              <a:avLst/>
              <a:gdLst>
                <a:gd name="T0" fmla="*/ 30 w 82"/>
                <a:gd name="T1" fmla="*/ 56 h 104"/>
                <a:gd name="T2" fmla="*/ 30 w 82"/>
                <a:gd name="T3" fmla="*/ 86 h 104"/>
                <a:gd name="T4" fmla="*/ 30 w 82"/>
                <a:gd name="T5" fmla="*/ 95 h 104"/>
                <a:gd name="T6" fmla="*/ 35 w 82"/>
                <a:gd name="T7" fmla="*/ 99 h 104"/>
                <a:gd name="T8" fmla="*/ 39 w 82"/>
                <a:gd name="T9" fmla="*/ 104 h 104"/>
                <a:gd name="T10" fmla="*/ 43 w 82"/>
                <a:gd name="T11" fmla="*/ 104 h 104"/>
                <a:gd name="T12" fmla="*/ 47 w 82"/>
                <a:gd name="T13" fmla="*/ 104 h 104"/>
                <a:gd name="T14" fmla="*/ 47 w 82"/>
                <a:gd name="T15" fmla="*/ 104 h 104"/>
                <a:gd name="T16" fmla="*/ 0 w 82"/>
                <a:gd name="T17" fmla="*/ 104 h 104"/>
                <a:gd name="T18" fmla="*/ 0 w 82"/>
                <a:gd name="T19" fmla="*/ 104 h 104"/>
                <a:gd name="T20" fmla="*/ 4 w 82"/>
                <a:gd name="T21" fmla="*/ 104 h 104"/>
                <a:gd name="T22" fmla="*/ 13 w 82"/>
                <a:gd name="T23" fmla="*/ 99 h 104"/>
                <a:gd name="T24" fmla="*/ 13 w 82"/>
                <a:gd name="T25" fmla="*/ 99 h 104"/>
                <a:gd name="T26" fmla="*/ 17 w 82"/>
                <a:gd name="T27" fmla="*/ 95 h 104"/>
                <a:gd name="T28" fmla="*/ 17 w 82"/>
                <a:gd name="T29" fmla="*/ 86 h 104"/>
                <a:gd name="T30" fmla="*/ 17 w 82"/>
                <a:gd name="T31" fmla="*/ 17 h 104"/>
                <a:gd name="T32" fmla="*/ 17 w 82"/>
                <a:gd name="T33" fmla="*/ 9 h 104"/>
                <a:gd name="T34" fmla="*/ 13 w 82"/>
                <a:gd name="T35" fmla="*/ 4 h 104"/>
                <a:gd name="T36" fmla="*/ 13 w 82"/>
                <a:gd name="T37" fmla="*/ 4 h 104"/>
                <a:gd name="T38" fmla="*/ 4 w 82"/>
                <a:gd name="T39" fmla="*/ 0 h 104"/>
                <a:gd name="T40" fmla="*/ 0 w 82"/>
                <a:gd name="T41" fmla="*/ 0 h 104"/>
                <a:gd name="T42" fmla="*/ 0 w 82"/>
                <a:gd name="T43" fmla="*/ 0 h 104"/>
                <a:gd name="T44" fmla="*/ 39 w 82"/>
                <a:gd name="T45" fmla="*/ 0 h 104"/>
                <a:gd name="T46" fmla="*/ 52 w 82"/>
                <a:gd name="T47" fmla="*/ 0 h 104"/>
                <a:gd name="T48" fmla="*/ 60 w 82"/>
                <a:gd name="T49" fmla="*/ 4 h 104"/>
                <a:gd name="T50" fmla="*/ 69 w 82"/>
                <a:gd name="T51" fmla="*/ 9 h 104"/>
                <a:gd name="T52" fmla="*/ 78 w 82"/>
                <a:gd name="T53" fmla="*/ 13 h 104"/>
                <a:gd name="T54" fmla="*/ 82 w 82"/>
                <a:gd name="T55" fmla="*/ 22 h 104"/>
                <a:gd name="T56" fmla="*/ 82 w 82"/>
                <a:gd name="T57" fmla="*/ 30 h 104"/>
                <a:gd name="T58" fmla="*/ 78 w 82"/>
                <a:gd name="T59" fmla="*/ 39 h 104"/>
                <a:gd name="T60" fmla="*/ 73 w 82"/>
                <a:gd name="T61" fmla="*/ 47 h 104"/>
                <a:gd name="T62" fmla="*/ 60 w 82"/>
                <a:gd name="T63" fmla="*/ 56 h 104"/>
                <a:gd name="T64" fmla="*/ 47 w 82"/>
                <a:gd name="T65" fmla="*/ 56 h 104"/>
                <a:gd name="T66" fmla="*/ 43 w 82"/>
                <a:gd name="T67" fmla="*/ 56 h 104"/>
                <a:gd name="T68" fmla="*/ 39 w 82"/>
                <a:gd name="T69" fmla="*/ 56 h 104"/>
                <a:gd name="T70" fmla="*/ 35 w 82"/>
                <a:gd name="T71" fmla="*/ 56 h 104"/>
                <a:gd name="T72" fmla="*/ 30 w 82"/>
                <a:gd name="T73" fmla="*/ 56 h 104"/>
                <a:gd name="T74" fmla="*/ 30 w 82"/>
                <a:gd name="T75" fmla="*/ 52 h 104"/>
                <a:gd name="T76" fmla="*/ 35 w 82"/>
                <a:gd name="T77" fmla="*/ 52 h 104"/>
                <a:gd name="T78" fmla="*/ 39 w 82"/>
                <a:gd name="T79" fmla="*/ 52 h 104"/>
                <a:gd name="T80" fmla="*/ 43 w 82"/>
                <a:gd name="T81" fmla="*/ 52 h 104"/>
                <a:gd name="T82" fmla="*/ 43 w 82"/>
                <a:gd name="T83" fmla="*/ 52 h 104"/>
                <a:gd name="T84" fmla="*/ 52 w 82"/>
                <a:gd name="T85" fmla="*/ 52 h 104"/>
                <a:gd name="T86" fmla="*/ 56 w 82"/>
                <a:gd name="T87" fmla="*/ 47 h 104"/>
                <a:gd name="T88" fmla="*/ 60 w 82"/>
                <a:gd name="T89" fmla="*/ 39 h 104"/>
                <a:gd name="T90" fmla="*/ 65 w 82"/>
                <a:gd name="T91" fmla="*/ 30 h 104"/>
                <a:gd name="T92" fmla="*/ 65 w 82"/>
                <a:gd name="T93" fmla="*/ 22 h 104"/>
                <a:gd name="T94" fmla="*/ 60 w 82"/>
                <a:gd name="T95" fmla="*/ 17 h 104"/>
                <a:gd name="T96" fmla="*/ 56 w 82"/>
                <a:gd name="T97" fmla="*/ 13 h 104"/>
                <a:gd name="T98" fmla="*/ 52 w 82"/>
                <a:gd name="T99" fmla="*/ 9 h 104"/>
                <a:gd name="T100" fmla="*/ 47 w 82"/>
                <a:gd name="T101" fmla="*/ 4 h 104"/>
                <a:gd name="T102" fmla="*/ 43 w 82"/>
                <a:gd name="T103" fmla="*/ 4 h 104"/>
                <a:gd name="T104" fmla="*/ 39 w 82"/>
                <a:gd name="T105" fmla="*/ 4 h 104"/>
                <a:gd name="T106" fmla="*/ 30 w 82"/>
                <a:gd name="T107" fmla="*/ 9 h 104"/>
                <a:gd name="T108" fmla="*/ 30 w 82"/>
                <a:gd name="T109" fmla="*/ 52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2"/>
                <a:gd name="T166" fmla="*/ 0 h 104"/>
                <a:gd name="T167" fmla="*/ 82 w 82"/>
                <a:gd name="T168" fmla="*/ 104 h 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2" h="104">
                  <a:moveTo>
                    <a:pt x="30" y="56"/>
                  </a:moveTo>
                  <a:lnTo>
                    <a:pt x="30" y="86"/>
                  </a:lnTo>
                  <a:lnTo>
                    <a:pt x="30" y="95"/>
                  </a:lnTo>
                  <a:lnTo>
                    <a:pt x="35" y="99"/>
                  </a:lnTo>
                  <a:lnTo>
                    <a:pt x="39" y="104"/>
                  </a:lnTo>
                  <a:lnTo>
                    <a:pt x="43" y="104"/>
                  </a:lnTo>
                  <a:lnTo>
                    <a:pt x="47" y="104"/>
                  </a:lnTo>
                  <a:lnTo>
                    <a:pt x="0" y="104"/>
                  </a:lnTo>
                  <a:lnTo>
                    <a:pt x="4" y="104"/>
                  </a:lnTo>
                  <a:lnTo>
                    <a:pt x="13" y="99"/>
                  </a:lnTo>
                  <a:lnTo>
                    <a:pt x="17" y="95"/>
                  </a:lnTo>
                  <a:lnTo>
                    <a:pt x="17" y="86"/>
                  </a:lnTo>
                  <a:lnTo>
                    <a:pt x="17" y="17"/>
                  </a:lnTo>
                  <a:lnTo>
                    <a:pt x="17" y="9"/>
                  </a:lnTo>
                  <a:lnTo>
                    <a:pt x="13" y="4"/>
                  </a:lnTo>
                  <a:lnTo>
                    <a:pt x="4" y="0"/>
                  </a:lnTo>
                  <a:lnTo>
                    <a:pt x="0" y="0"/>
                  </a:lnTo>
                  <a:lnTo>
                    <a:pt x="39" y="0"/>
                  </a:lnTo>
                  <a:lnTo>
                    <a:pt x="52" y="0"/>
                  </a:lnTo>
                  <a:lnTo>
                    <a:pt x="60" y="4"/>
                  </a:lnTo>
                  <a:lnTo>
                    <a:pt x="69" y="9"/>
                  </a:lnTo>
                  <a:lnTo>
                    <a:pt x="78" y="13"/>
                  </a:lnTo>
                  <a:lnTo>
                    <a:pt x="82" y="22"/>
                  </a:lnTo>
                  <a:lnTo>
                    <a:pt x="82" y="30"/>
                  </a:lnTo>
                  <a:lnTo>
                    <a:pt x="78" y="39"/>
                  </a:lnTo>
                  <a:lnTo>
                    <a:pt x="73" y="47"/>
                  </a:lnTo>
                  <a:lnTo>
                    <a:pt x="60" y="56"/>
                  </a:lnTo>
                  <a:lnTo>
                    <a:pt x="47" y="56"/>
                  </a:lnTo>
                  <a:lnTo>
                    <a:pt x="43" y="56"/>
                  </a:lnTo>
                  <a:lnTo>
                    <a:pt x="39" y="56"/>
                  </a:lnTo>
                  <a:lnTo>
                    <a:pt x="35" y="56"/>
                  </a:lnTo>
                  <a:lnTo>
                    <a:pt x="30" y="56"/>
                  </a:lnTo>
                  <a:close/>
                  <a:moveTo>
                    <a:pt x="30" y="52"/>
                  </a:moveTo>
                  <a:lnTo>
                    <a:pt x="35" y="52"/>
                  </a:lnTo>
                  <a:lnTo>
                    <a:pt x="39" y="52"/>
                  </a:lnTo>
                  <a:lnTo>
                    <a:pt x="43" y="52"/>
                  </a:lnTo>
                  <a:lnTo>
                    <a:pt x="52" y="52"/>
                  </a:lnTo>
                  <a:lnTo>
                    <a:pt x="56" y="47"/>
                  </a:lnTo>
                  <a:lnTo>
                    <a:pt x="60" y="39"/>
                  </a:lnTo>
                  <a:lnTo>
                    <a:pt x="65" y="30"/>
                  </a:lnTo>
                  <a:lnTo>
                    <a:pt x="65" y="22"/>
                  </a:lnTo>
                  <a:lnTo>
                    <a:pt x="60" y="17"/>
                  </a:lnTo>
                  <a:lnTo>
                    <a:pt x="56" y="13"/>
                  </a:lnTo>
                  <a:lnTo>
                    <a:pt x="52" y="9"/>
                  </a:lnTo>
                  <a:lnTo>
                    <a:pt x="47" y="4"/>
                  </a:lnTo>
                  <a:lnTo>
                    <a:pt x="43" y="4"/>
                  </a:lnTo>
                  <a:lnTo>
                    <a:pt x="39" y="4"/>
                  </a:lnTo>
                  <a:lnTo>
                    <a:pt x="30" y="9"/>
                  </a:lnTo>
                  <a:lnTo>
                    <a:pt x="30" y="52"/>
                  </a:lnTo>
                  <a:close/>
                </a:path>
              </a:pathLst>
            </a:custGeom>
            <a:solidFill>
              <a:srgbClr val="000000"/>
            </a:solidFill>
            <a:ln w="0">
              <a:solidFill>
                <a:srgbClr val="000000"/>
              </a:solidFill>
              <a:round/>
              <a:headEnd/>
              <a:tailEnd/>
            </a:ln>
          </p:spPr>
          <p:txBody>
            <a:bodyPr/>
            <a:lstStyle/>
            <a:p>
              <a:endParaRPr lang="en-US"/>
            </a:p>
          </p:txBody>
        </p:sp>
        <p:sp>
          <p:nvSpPr>
            <p:cNvPr id="21592" name="Freeform 82"/>
            <p:cNvSpPr>
              <a:spLocks/>
            </p:cNvSpPr>
            <p:nvPr/>
          </p:nvSpPr>
          <p:spPr bwMode="auto">
            <a:xfrm>
              <a:off x="405" y="2657"/>
              <a:ext cx="52" cy="69"/>
            </a:xfrm>
            <a:custGeom>
              <a:avLst/>
              <a:gdLst>
                <a:gd name="T0" fmla="*/ 26 w 52"/>
                <a:gd name="T1" fmla="*/ 0 h 69"/>
                <a:gd name="T2" fmla="*/ 26 w 52"/>
                <a:gd name="T3" fmla="*/ 17 h 69"/>
                <a:gd name="T4" fmla="*/ 30 w 52"/>
                <a:gd name="T5" fmla="*/ 4 h 69"/>
                <a:gd name="T6" fmla="*/ 35 w 52"/>
                <a:gd name="T7" fmla="*/ 0 h 69"/>
                <a:gd name="T8" fmla="*/ 43 w 52"/>
                <a:gd name="T9" fmla="*/ 0 h 69"/>
                <a:gd name="T10" fmla="*/ 48 w 52"/>
                <a:gd name="T11" fmla="*/ 0 h 69"/>
                <a:gd name="T12" fmla="*/ 48 w 52"/>
                <a:gd name="T13" fmla="*/ 0 h 69"/>
                <a:gd name="T14" fmla="*/ 52 w 52"/>
                <a:gd name="T15" fmla="*/ 4 h 69"/>
                <a:gd name="T16" fmla="*/ 52 w 52"/>
                <a:gd name="T17" fmla="*/ 8 h 69"/>
                <a:gd name="T18" fmla="*/ 52 w 52"/>
                <a:gd name="T19" fmla="*/ 12 h 69"/>
                <a:gd name="T20" fmla="*/ 52 w 52"/>
                <a:gd name="T21" fmla="*/ 12 h 69"/>
                <a:gd name="T22" fmla="*/ 48 w 52"/>
                <a:gd name="T23" fmla="*/ 17 h 69"/>
                <a:gd name="T24" fmla="*/ 48 w 52"/>
                <a:gd name="T25" fmla="*/ 17 h 69"/>
                <a:gd name="T26" fmla="*/ 43 w 52"/>
                <a:gd name="T27" fmla="*/ 17 h 69"/>
                <a:gd name="T28" fmla="*/ 39 w 52"/>
                <a:gd name="T29" fmla="*/ 12 h 69"/>
                <a:gd name="T30" fmla="*/ 35 w 52"/>
                <a:gd name="T31" fmla="*/ 8 h 69"/>
                <a:gd name="T32" fmla="*/ 35 w 52"/>
                <a:gd name="T33" fmla="*/ 8 h 69"/>
                <a:gd name="T34" fmla="*/ 35 w 52"/>
                <a:gd name="T35" fmla="*/ 8 h 69"/>
                <a:gd name="T36" fmla="*/ 30 w 52"/>
                <a:gd name="T37" fmla="*/ 12 h 69"/>
                <a:gd name="T38" fmla="*/ 26 w 52"/>
                <a:gd name="T39" fmla="*/ 17 h 69"/>
                <a:gd name="T40" fmla="*/ 26 w 52"/>
                <a:gd name="T41" fmla="*/ 21 h 69"/>
                <a:gd name="T42" fmla="*/ 26 w 52"/>
                <a:gd name="T43" fmla="*/ 51 h 69"/>
                <a:gd name="T44" fmla="*/ 26 w 52"/>
                <a:gd name="T45" fmla="*/ 60 h 69"/>
                <a:gd name="T46" fmla="*/ 26 w 52"/>
                <a:gd name="T47" fmla="*/ 60 h 69"/>
                <a:gd name="T48" fmla="*/ 26 w 52"/>
                <a:gd name="T49" fmla="*/ 64 h 69"/>
                <a:gd name="T50" fmla="*/ 30 w 52"/>
                <a:gd name="T51" fmla="*/ 64 h 69"/>
                <a:gd name="T52" fmla="*/ 35 w 52"/>
                <a:gd name="T53" fmla="*/ 69 h 69"/>
                <a:gd name="T54" fmla="*/ 39 w 52"/>
                <a:gd name="T55" fmla="*/ 69 h 69"/>
                <a:gd name="T56" fmla="*/ 39 w 52"/>
                <a:gd name="T57" fmla="*/ 69 h 69"/>
                <a:gd name="T58" fmla="*/ 0 w 52"/>
                <a:gd name="T59" fmla="*/ 69 h 69"/>
                <a:gd name="T60" fmla="*/ 0 w 52"/>
                <a:gd name="T61" fmla="*/ 69 h 69"/>
                <a:gd name="T62" fmla="*/ 5 w 52"/>
                <a:gd name="T63" fmla="*/ 69 h 69"/>
                <a:gd name="T64" fmla="*/ 9 w 52"/>
                <a:gd name="T65" fmla="*/ 64 h 69"/>
                <a:gd name="T66" fmla="*/ 9 w 52"/>
                <a:gd name="T67" fmla="*/ 64 h 69"/>
                <a:gd name="T68" fmla="*/ 13 w 52"/>
                <a:gd name="T69" fmla="*/ 60 h 69"/>
                <a:gd name="T70" fmla="*/ 13 w 52"/>
                <a:gd name="T71" fmla="*/ 60 h 69"/>
                <a:gd name="T72" fmla="*/ 13 w 52"/>
                <a:gd name="T73" fmla="*/ 51 h 69"/>
                <a:gd name="T74" fmla="*/ 13 w 52"/>
                <a:gd name="T75" fmla="*/ 25 h 69"/>
                <a:gd name="T76" fmla="*/ 13 w 52"/>
                <a:gd name="T77" fmla="*/ 17 h 69"/>
                <a:gd name="T78" fmla="*/ 9 w 52"/>
                <a:gd name="T79" fmla="*/ 12 h 69"/>
                <a:gd name="T80" fmla="*/ 9 w 52"/>
                <a:gd name="T81" fmla="*/ 8 h 69"/>
                <a:gd name="T82" fmla="*/ 9 w 52"/>
                <a:gd name="T83" fmla="*/ 8 h 69"/>
                <a:gd name="T84" fmla="*/ 9 w 52"/>
                <a:gd name="T85" fmla="*/ 8 h 69"/>
                <a:gd name="T86" fmla="*/ 5 w 52"/>
                <a:gd name="T87" fmla="*/ 8 h 69"/>
                <a:gd name="T88" fmla="*/ 5 w 52"/>
                <a:gd name="T89" fmla="*/ 8 h 69"/>
                <a:gd name="T90" fmla="*/ 0 w 52"/>
                <a:gd name="T91" fmla="*/ 8 h 69"/>
                <a:gd name="T92" fmla="*/ 0 w 52"/>
                <a:gd name="T93" fmla="*/ 4 h 69"/>
                <a:gd name="T94" fmla="*/ 22 w 52"/>
                <a:gd name="T95" fmla="*/ 0 h 69"/>
                <a:gd name="T96" fmla="*/ 26 w 52"/>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
                <a:gd name="T148" fmla="*/ 0 h 69"/>
                <a:gd name="T149" fmla="*/ 52 w 52"/>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 h="69">
                  <a:moveTo>
                    <a:pt x="26" y="0"/>
                  </a:moveTo>
                  <a:lnTo>
                    <a:pt x="26" y="17"/>
                  </a:lnTo>
                  <a:lnTo>
                    <a:pt x="30" y="4"/>
                  </a:lnTo>
                  <a:lnTo>
                    <a:pt x="35" y="0"/>
                  </a:lnTo>
                  <a:lnTo>
                    <a:pt x="43" y="0"/>
                  </a:lnTo>
                  <a:lnTo>
                    <a:pt x="48" y="0"/>
                  </a:lnTo>
                  <a:lnTo>
                    <a:pt x="52" y="4"/>
                  </a:lnTo>
                  <a:lnTo>
                    <a:pt x="52" y="8"/>
                  </a:lnTo>
                  <a:lnTo>
                    <a:pt x="52" y="12"/>
                  </a:lnTo>
                  <a:lnTo>
                    <a:pt x="48" y="17"/>
                  </a:lnTo>
                  <a:lnTo>
                    <a:pt x="43" y="17"/>
                  </a:lnTo>
                  <a:lnTo>
                    <a:pt x="39" y="12"/>
                  </a:lnTo>
                  <a:lnTo>
                    <a:pt x="35" y="8"/>
                  </a:lnTo>
                  <a:lnTo>
                    <a:pt x="30" y="12"/>
                  </a:lnTo>
                  <a:lnTo>
                    <a:pt x="26" y="17"/>
                  </a:lnTo>
                  <a:lnTo>
                    <a:pt x="26" y="21"/>
                  </a:lnTo>
                  <a:lnTo>
                    <a:pt x="26" y="51"/>
                  </a:lnTo>
                  <a:lnTo>
                    <a:pt x="26" y="60"/>
                  </a:lnTo>
                  <a:lnTo>
                    <a:pt x="26" y="64"/>
                  </a:lnTo>
                  <a:lnTo>
                    <a:pt x="30" y="64"/>
                  </a:lnTo>
                  <a:lnTo>
                    <a:pt x="35" y="69"/>
                  </a:lnTo>
                  <a:lnTo>
                    <a:pt x="39" y="69"/>
                  </a:lnTo>
                  <a:lnTo>
                    <a:pt x="0" y="69"/>
                  </a:lnTo>
                  <a:lnTo>
                    <a:pt x="5" y="69"/>
                  </a:lnTo>
                  <a:lnTo>
                    <a:pt x="9" y="64"/>
                  </a:lnTo>
                  <a:lnTo>
                    <a:pt x="13" y="60"/>
                  </a:lnTo>
                  <a:lnTo>
                    <a:pt x="13" y="51"/>
                  </a:lnTo>
                  <a:lnTo>
                    <a:pt x="13" y="25"/>
                  </a:lnTo>
                  <a:lnTo>
                    <a:pt x="13" y="17"/>
                  </a:lnTo>
                  <a:lnTo>
                    <a:pt x="9" y="12"/>
                  </a:lnTo>
                  <a:lnTo>
                    <a:pt x="9" y="8"/>
                  </a:lnTo>
                  <a:lnTo>
                    <a:pt x="5" y="8"/>
                  </a:lnTo>
                  <a:lnTo>
                    <a:pt x="0" y="8"/>
                  </a:lnTo>
                  <a:lnTo>
                    <a:pt x="0" y="4"/>
                  </a:lnTo>
                  <a:lnTo>
                    <a:pt x="22" y="0"/>
                  </a:lnTo>
                  <a:lnTo>
                    <a:pt x="26" y="0"/>
                  </a:lnTo>
                  <a:close/>
                </a:path>
              </a:pathLst>
            </a:custGeom>
            <a:solidFill>
              <a:srgbClr val="000000"/>
            </a:solidFill>
            <a:ln w="0">
              <a:solidFill>
                <a:srgbClr val="000000"/>
              </a:solidFill>
              <a:round/>
              <a:headEnd/>
              <a:tailEnd/>
            </a:ln>
          </p:spPr>
          <p:txBody>
            <a:bodyPr/>
            <a:lstStyle/>
            <a:p>
              <a:endParaRPr lang="en-US"/>
            </a:p>
          </p:txBody>
        </p:sp>
        <p:sp>
          <p:nvSpPr>
            <p:cNvPr id="21593" name="Freeform 83"/>
            <p:cNvSpPr>
              <a:spLocks noEditPoints="1"/>
            </p:cNvSpPr>
            <p:nvPr/>
          </p:nvSpPr>
          <p:spPr bwMode="auto">
            <a:xfrm>
              <a:off x="461" y="2657"/>
              <a:ext cx="65" cy="69"/>
            </a:xfrm>
            <a:custGeom>
              <a:avLst/>
              <a:gdLst>
                <a:gd name="T0" fmla="*/ 35 w 65"/>
                <a:gd name="T1" fmla="*/ 0 h 69"/>
                <a:gd name="T2" fmla="*/ 43 w 65"/>
                <a:gd name="T3" fmla="*/ 0 h 69"/>
                <a:gd name="T4" fmla="*/ 52 w 65"/>
                <a:gd name="T5" fmla="*/ 4 h 69"/>
                <a:gd name="T6" fmla="*/ 61 w 65"/>
                <a:gd name="T7" fmla="*/ 8 h 69"/>
                <a:gd name="T8" fmla="*/ 65 w 65"/>
                <a:gd name="T9" fmla="*/ 21 h 69"/>
                <a:gd name="T10" fmla="*/ 65 w 65"/>
                <a:gd name="T11" fmla="*/ 34 h 69"/>
                <a:gd name="T12" fmla="*/ 65 w 65"/>
                <a:gd name="T13" fmla="*/ 43 h 69"/>
                <a:gd name="T14" fmla="*/ 61 w 65"/>
                <a:gd name="T15" fmla="*/ 51 h 69"/>
                <a:gd name="T16" fmla="*/ 56 w 65"/>
                <a:gd name="T17" fmla="*/ 60 h 69"/>
                <a:gd name="T18" fmla="*/ 52 w 65"/>
                <a:gd name="T19" fmla="*/ 64 h 69"/>
                <a:gd name="T20" fmla="*/ 43 w 65"/>
                <a:gd name="T21" fmla="*/ 69 h 69"/>
                <a:gd name="T22" fmla="*/ 35 w 65"/>
                <a:gd name="T23" fmla="*/ 69 h 69"/>
                <a:gd name="T24" fmla="*/ 22 w 65"/>
                <a:gd name="T25" fmla="*/ 69 h 69"/>
                <a:gd name="T26" fmla="*/ 13 w 65"/>
                <a:gd name="T27" fmla="*/ 64 h 69"/>
                <a:gd name="T28" fmla="*/ 9 w 65"/>
                <a:gd name="T29" fmla="*/ 60 h 69"/>
                <a:gd name="T30" fmla="*/ 5 w 65"/>
                <a:gd name="T31" fmla="*/ 47 h 69"/>
                <a:gd name="T32" fmla="*/ 0 w 65"/>
                <a:gd name="T33" fmla="*/ 34 h 69"/>
                <a:gd name="T34" fmla="*/ 0 w 65"/>
                <a:gd name="T35" fmla="*/ 25 h 69"/>
                <a:gd name="T36" fmla="*/ 5 w 65"/>
                <a:gd name="T37" fmla="*/ 17 h 69"/>
                <a:gd name="T38" fmla="*/ 9 w 65"/>
                <a:gd name="T39" fmla="*/ 8 h 69"/>
                <a:gd name="T40" fmla="*/ 18 w 65"/>
                <a:gd name="T41" fmla="*/ 4 h 69"/>
                <a:gd name="T42" fmla="*/ 26 w 65"/>
                <a:gd name="T43" fmla="*/ 0 h 69"/>
                <a:gd name="T44" fmla="*/ 35 w 65"/>
                <a:gd name="T45" fmla="*/ 0 h 69"/>
                <a:gd name="T46" fmla="*/ 30 w 65"/>
                <a:gd name="T47" fmla="*/ 4 h 69"/>
                <a:gd name="T48" fmla="*/ 26 w 65"/>
                <a:gd name="T49" fmla="*/ 4 h 69"/>
                <a:gd name="T50" fmla="*/ 22 w 65"/>
                <a:gd name="T51" fmla="*/ 4 h 69"/>
                <a:gd name="T52" fmla="*/ 18 w 65"/>
                <a:gd name="T53" fmla="*/ 8 h 69"/>
                <a:gd name="T54" fmla="*/ 18 w 65"/>
                <a:gd name="T55" fmla="*/ 12 h 69"/>
                <a:gd name="T56" fmla="*/ 13 w 65"/>
                <a:gd name="T57" fmla="*/ 21 h 69"/>
                <a:gd name="T58" fmla="*/ 13 w 65"/>
                <a:gd name="T59" fmla="*/ 30 h 69"/>
                <a:gd name="T60" fmla="*/ 13 w 65"/>
                <a:gd name="T61" fmla="*/ 43 h 69"/>
                <a:gd name="T62" fmla="*/ 22 w 65"/>
                <a:gd name="T63" fmla="*/ 56 h 69"/>
                <a:gd name="T64" fmla="*/ 26 w 65"/>
                <a:gd name="T65" fmla="*/ 64 h 69"/>
                <a:gd name="T66" fmla="*/ 35 w 65"/>
                <a:gd name="T67" fmla="*/ 64 h 69"/>
                <a:gd name="T68" fmla="*/ 43 w 65"/>
                <a:gd name="T69" fmla="*/ 64 h 69"/>
                <a:gd name="T70" fmla="*/ 48 w 65"/>
                <a:gd name="T71" fmla="*/ 60 h 69"/>
                <a:gd name="T72" fmla="*/ 52 w 65"/>
                <a:gd name="T73" fmla="*/ 51 h 69"/>
                <a:gd name="T74" fmla="*/ 52 w 65"/>
                <a:gd name="T75" fmla="*/ 38 h 69"/>
                <a:gd name="T76" fmla="*/ 52 w 65"/>
                <a:gd name="T77" fmla="*/ 21 h 69"/>
                <a:gd name="T78" fmla="*/ 48 w 65"/>
                <a:gd name="T79" fmla="*/ 8 h 69"/>
                <a:gd name="T80" fmla="*/ 39 w 65"/>
                <a:gd name="T81" fmla="*/ 4 h 69"/>
                <a:gd name="T82" fmla="*/ 30 w 65"/>
                <a:gd name="T83" fmla="*/ 4 h 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
                <a:gd name="T127" fmla="*/ 0 h 69"/>
                <a:gd name="T128" fmla="*/ 65 w 65"/>
                <a:gd name="T129" fmla="*/ 69 h 6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 h="69">
                  <a:moveTo>
                    <a:pt x="35" y="0"/>
                  </a:moveTo>
                  <a:lnTo>
                    <a:pt x="43" y="0"/>
                  </a:lnTo>
                  <a:lnTo>
                    <a:pt x="52" y="4"/>
                  </a:lnTo>
                  <a:lnTo>
                    <a:pt x="61" y="8"/>
                  </a:lnTo>
                  <a:lnTo>
                    <a:pt x="65" y="21"/>
                  </a:lnTo>
                  <a:lnTo>
                    <a:pt x="65" y="34"/>
                  </a:lnTo>
                  <a:lnTo>
                    <a:pt x="65" y="43"/>
                  </a:lnTo>
                  <a:lnTo>
                    <a:pt x="61" y="51"/>
                  </a:lnTo>
                  <a:lnTo>
                    <a:pt x="56" y="60"/>
                  </a:lnTo>
                  <a:lnTo>
                    <a:pt x="52" y="64"/>
                  </a:lnTo>
                  <a:lnTo>
                    <a:pt x="43" y="69"/>
                  </a:lnTo>
                  <a:lnTo>
                    <a:pt x="35" y="69"/>
                  </a:lnTo>
                  <a:lnTo>
                    <a:pt x="22" y="69"/>
                  </a:lnTo>
                  <a:lnTo>
                    <a:pt x="13" y="64"/>
                  </a:lnTo>
                  <a:lnTo>
                    <a:pt x="9" y="60"/>
                  </a:lnTo>
                  <a:lnTo>
                    <a:pt x="5" y="47"/>
                  </a:lnTo>
                  <a:lnTo>
                    <a:pt x="0" y="34"/>
                  </a:lnTo>
                  <a:lnTo>
                    <a:pt x="0" y="25"/>
                  </a:lnTo>
                  <a:lnTo>
                    <a:pt x="5" y="17"/>
                  </a:lnTo>
                  <a:lnTo>
                    <a:pt x="9" y="8"/>
                  </a:lnTo>
                  <a:lnTo>
                    <a:pt x="18" y="4"/>
                  </a:lnTo>
                  <a:lnTo>
                    <a:pt x="26" y="0"/>
                  </a:lnTo>
                  <a:lnTo>
                    <a:pt x="35" y="0"/>
                  </a:lnTo>
                  <a:close/>
                  <a:moveTo>
                    <a:pt x="30" y="4"/>
                  </a:moveTo>
                  <a:lnTo>
                    <a:pt x="26" y="4"/>
                  </a:lnTo>
                  <a:lnTo>
                    <a:pt x="22" y="4"/>
                  </a:lnTo>
                  <a:lnTo>
                    <a:pt x="18" y="8"/>
                  </a:lnTo>
                  <a:lnTo>
                    <a:pt x="18" y="12"/>
                  </a:lnTo>
                  <a:lnTo>
                    <a:pt x="13" y="21"/>
                  </a:lnTo>
                  <a:lnTo>
                    <a:pt x="13" y="30"/>
                  </a:lnTo>
                  <a:lnTo>
                    <a:pt x="13" y="43"/>
                  </a:lnTo>
                  <a:lnTo>
                    <a:pt x="22" y="56"/>
                  </a:lnTo>
                  <a:lnTo>
                    <a:pt x="26" y="64"/>
                  </a:lnTo>
                  <a:lnTo>
                    <a:pt x="35" y="64"/>
                  </a:lnTo>
                  <a:lnTo>
                    <a:pt x="43" y="64"/>
                  </a:lnTo>
                  <a:lnTo>
                    <a:pt x="48" y="60"/>
                  </a:lnTo>
                  <a:lnTo>
                    <a:pt x="52" y="51"/>
                  </a:lnTo>
                  <a:lnTo>
                    <a:pt x="52" y="38"/>
                  </a:lnTo>
                  <a:lnTo>
                    <a:pt x="52" y="21"/>
                  </a:lnTo>
                  <a:lnTo>
                    <a:pt x="48" y="8"/>
                  </a:lnTo>
                  <a:lnTo>
                    <a:pt x="39" y="4"/>
                  </a:lnTo>
                  <a:lnTo>
                    <a:pt x="30" y="4"/>
                  </a:lnTo>
                  <a:close/>
                </a:path>
              </a:pathLst>
            </a:custGeom>
            <a:solidFill>
              <a:srgbClr val="000000"/>
            </a:solidFill>
            <a:ln w="0">
              <a:solidFill>
                <a:srgbClr val="000000"/>
              </a:solidFill>
              <a:round/>
              <a:headEnd/>
              <a:tailEnd/>
            </a:ln>
          </p:spPr>
          <p:txBody>
            <a:bodyPr/>
            <a:lstStyle/>
            <a:p>
              <a:endParaRPr lang="en-US"/>
            </a:p>
          </p:txBody>
        </p:sp>
        <p:sp>
          <p:nvSpPr>
            <p:cNvPr id="21594" name="Freeform 84"/>
            <p:cNvSpPr>
              <a:spLocks noEditPoints="1"/>
            </p:cNvSpPr>
            <p:nvPr/>
          </p:nvSpPr>
          <p:spPr bwMode="auto">
            <a:xfrm>
              <a:off x="535" y="2657"/>
              <a:ext cx="73" cy="103"/>
            </a:xfrm>
            <a:custGeom>
              <a:avLst/>
              <a:gdLst>
                <a:gd name="T0" fmla="*/ 21 w 73"/>
                <a:gd name="T1" fmla="*/ 0 h 103"/>
                <a:gd name="T2" fmla="*/ 25 w 73"/>
                <a:gd name="T3" fmla="*/ 12 h 103"/>
                <a:gd name="T4" fmla="*/ 34 w 73"/>
                <a:gd name="T5" fmla="*/ 0 h 103"/>
                <a:gd name="T6" fmla="*/ 47 w 73"/>
                <a:gd name="T7" fmla="*/ 0 h 103"/>
                <a:gd name="T8" fmla="*/ 64 w 73"/>
                <a:gd name="T9" fmla="*/ 4 h 103"/>
                <a:gd name="T10" fmla="*/ 73 w 73"/>
                <a:gd name="T11" fmla="*/ 30 h 103"/>
                <a:gd name="T12" fmla="*/ 60 w 73"/>
                <a:gd name="T13" fmla="*/ 60 h 103"/>
                <a:gd name="T14" fmla="*/ 38 w 73"/>
                <a:gd name="T15" fmla="*/ 69 h 103"/>
                <a:gd name="T16" fmla="*/ 30 w 73"/>
                <a:gd name="T17" fmla="*/ 69 h 103"/>
                <a:gd name="T18" fmla="*/ 25 w 73"/>
                <a:gd name="T19" fmla="*/ 64 h 103"/>
                <a:gd name="T20" fmla="*/ 25 w 73"/>
                <a:gd name="T21" fmla="*/ 94 h 103"/>
                <a:gd name="T22" fmla="*/ 25 w 73"/>
                <a:gd name="T23" fmla="*/ 99 h 103"/>
                <a:gd name="T24" fmla="*/ 30 w 73"/>
                <a:gd name="T25" fmla="*/ 103 h 103"/>
                <a:gd name="T26" fmla="*/ 34 w 73"/>
                <a:gd name="T27" fmla="*/ 103 h 103"/>
                <a:gd name="T28" fmla="*/ 0 w 73"/>
                <a:gd name="T29" fmla="*/ 103 h 103"/>
                <a:gd name="T30" fmla="*/ 4 w 73"/>
                <a:gd name="T31" fmla="*/ 99 h 103"/>
                <a:gd name="T32" fmla="*/ 8 w 73"/>
                <a:gd name="T33" fmla="*/ 99 h 103"/>
                <a:gd name="T34" fmla="*/ 13 w 73"/>
                <a:gd name="T35" fmla="*/ 94 h 103"/>
                <a:gd name="T36" fmla="*/ 13 w 73"/>
                <a:gd name="T37" fmla="*/ 17 h 103"/>
                <a:gd name="T38" fmla="*/ 8 w 73"/>
                <a:gd name="T39" fmla="*/ 8 h 103"/>
                <a:gd name="T40" fmla="*/ 8 w 73"/>
                <a:gd name="T41" fmla="*/ 8 h 103"/>
                <a:gd name="T42" fmla="*/ 4 w 73"/>
                <a:gd name="T43" fmla="*/ 8 h 103"/>
                <a:gd name="T44" fmla="*/ 4 w 73"/>
                <a:gd name="T45" fmla="*/ 8 h 103"/>
                <a:gd name="T46" fmla="*/ 25 w 73"/>
                <a:gd name="T47" fmla="*/ 17 h 103"/>
                <a:gd name="T48" fmla="*/ 25 w 73"/>
                <a:gd name="T49" fmla="*/ 51 h 103"/>
                <a:gd name="T50" fmla="*/ 25 w 73"/>
                <a:gd name="T51" fmla="*/ 60 h 103"/>
                <a:gd name="T52" fmla="*/ 34 w 73"/>
                <a:gd name="T53" fmla="*/ 64 h 103"/>
                <a:gd name="T54" fmla="*/ 47 w 73"/>
                <a:gd name="T55" fmla="*/ 64 h 103"/>
                <a:gd name="T56" fmla="*/ 56 w 73"/>
                <a:gd name="T57" fmla="*/ 51 h 103"/>
                <a:gd name="T58" fmla="*/ 56 w 73"/>
                <a:gd name="T59" fmla="*/ 25 h 103"/>
                <a:gd name="T60" fmla="*/ 47 w 73"/>
                <a:gd name="T61" fmla="*/ 12 h 103"/>
                <a:gd name="T62" fmla="*/ 38 w 73"/>
                <a:gd name="T63" fmla="*/ 8 h 103"/>
                <a:gd name="T64" fmla="*/ 30 w 73"/>
                <a:gd name="T65" fmla="*/ 12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103"/>
                <a:gd name="T101" fmla="*/ 73 w 73"/>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103">
                  <a:moveTo>
                    <a:pt x="0" y="4"/>
                  </a:moveTo>
                  <a:lnTo>
                    <a:pt x="21" y="0"/>
                  </a:lnTo>
                  <a:lnTo>
                    <a:pt x="25" y="0"/>
                  </a:lnTo>
                  <a:lnTo>
                    <a:pt x="25" y="12"/>
                  </a:lnTo>
                  <a:lnTo>
                    <a:pt x="30" y="8"/>
                  </a:lnTo>
                  <a:lnTo>
                    <a:pt x="34" y="0"/>
                  </a:lnTo>
                  <a:lnTo>
                    <a:pt x="38" y="0"/>
                  </a:lnTo>
                  <a:lnTo>
                    <a:pt x="47" y="0"/>
                  </a:lnTo>
                  <a:lnTo>
                    <a:pt x="56" y="0"/>
                  </a:lnTo>
                  <a:lnTo>
                    <a:pt x="64" y="4"/>
                  </a:lnTo>
                  <a:lnTo>
                    <a:pt x="69" y="17"/>
                  </a:lnTo>
                  <a:lnTo>
                    <a:pt x="73" y="30"/>
                  </a:lnTo>
                  <a:lnTo>
                    <a:pt x="69" y="47"/>
                  </a:lnTo>
                  <a:lnTo>
                    <a:pt x="60" y="60"/>
                  </a:lnTo>
                  <a:lnTo>
                    <a:pt x="51" y="69"/>
                  </a:lnTo>
                  <a:lnTo>
                    <a:pt x="38" y="69"/>
                  </a:lnTo>
                  <a:lnTo>
                    <a:pt x="34" y="69"/>
                  </a:lnTo>
                  <a:lnTo>
                    <a:pt x="30" y="69"/>
                  </a:lnTo>
                  <a:lnTo>
                    <a:pt x="25" y="69"/>
                  </a:lnTo>
                  <a:lnTo>
                    <a:pt x="25" y="64"/>
                  </a:lnTo>
                  <a:lnTo>
                    <a:pt x="25" y="86"/>
                  </a:lnTo>
                  <a:lnTo>
                    <a:pt x="25" y="94"/>
                  </a:lnTo>
                  <a:lnTo>
                    <a:pt x="25" y="99"/>
                  </a:lnTo>
                  <a:lnTo>
                    <a:pt x="30" y="103"/>
                  </a:lnTo>
                  <a:lnTo>
                    <a:pt x="34" y="103"/>
                  </a:lnTo>
                  <a:lnTo>
                    <a:pt x="0" y="103"/>
                  </a:lnTo>
                  <a:lnTo>
                    <a:pt x="4" y="99"/>
                  </a:lnTo>
                  <a:lnTo>
                    <a:pt x="8" y="99"/>
                  </a:lnTo>
                  <a:lnTo>
                    <a:pt x="13" y="94"/>
                  </a:lnTo>
                  <a:lnTo>
                    <a:pt x="13" y="86"/>
                  </a:lnTo>
                  <a:lnTo>
                    <a:pt x="13" y="17"/>
                  </a:lnTo>
                  <a:lnTo>
                    <a:pt x="13" y="12"/>
                  </a:lnTo>
                  <a:lnTo>
                    <a:pt x="8" y="8"/>
                  </a:lnTo>
                  <a:lnTo>
                    <a:pt x="4" y="8"/>
                  </a:lnTo>
                  <a:lnTo>
                    <a:pt x="0" y="4"/>
                  </a:lnTo>
                  <a:close/>
                  <a:moveTo>
                    <a:pt x="25" y="17"/>
                  </a:moveTo>
                  <a:lnTo>
                    <a:pt x="25" y="43"/>
                  </a:lnTo>
                  <a:lnTo>
                    <a:pt x="25" y="51"/>
                  </a:lnTo>
                  <a:lnTo>
                    <a:pt x="25" y="56"/>
                  </a:lnTo>
                  <a:lnTo>
                    <a:pt x="25" y="60"/>
                  </a:lnTo>
                  <a:lnTo>
                    <a:pt x="30" y="64"/>
                  </a:lnTo>
                  <a:lnTo>
                    <a:pt x="34" y="64"/>
                  </a:lnTo>
                  <a:lnTo>
                    <a:pt x="38" y="64"/>
                  </a:lnTo>
                  <a:lnTo>
                    <a:pt x="47" y="64"/>
                  </a:lnTo>
                  <a:lnTo>
                    <a:pt x="51" y="60"/>
                  </a:lnTo>
                  <a:lnTo>
                    <a:pt x="56" y="51"/>
                  </a:lnTo>
                  <a:lnTo>
                    <a:pt x="60" y="38"/>
                  </a:lnTo>
                  <a:lnTo>
                    <a:pt x="56" y="25"/>
                  </a:lnTo>
                  <a:lnTo>
                    <a:pt x="51" y="17"/>
                  </a:lnTo>
                  <a:lnTo>
                    <a:pt x="47" y="12"/>
                  </a:lnTo>
                  <a:lnTo>
                    <a:pt x="38" y="8"/>
                  </a:lnTo>
                  <a:lnTo>
                    <a:pt x="34" y="12"/>
                  </a:lnTo>
                  <a:lnTo>
                    <a:pt x="30" y="12"/>
                  </a:lnTo>
                  <a:lnTo>
                    <a:pt x="25" y="17"/>
                  </a:lnTo>
                  <a:close/>
                </a:path>
              </a:pathLst>
            </a:custGeom>
            <a:solidFill>
              <a:srgbClr val="000000"/>
            </a:solidFill>
            <a:ln w="0">
              <a:solidFill>
                <a:srgbClr val="000000"/>
              </a:solidFill>
              <a:round/>
              <a:headEnd/>
              <a:tailEnd/>
            </a:ln>
          </p:spPr>
          <p:txBody>
            <a:bodyPr/>
            <a:lstStyle/>
            <a:p>
              <a:endParaRPr lang="en-US"/>
            </a:p>
          </p:txBody>
        </p:sp>
        <p:sp>
          <p:nvSpPr>
            <p:cNvPr id="21595" name="Freeform 85"/>
            <p:cNvSpPr>
              <a:spLocks noEditPoints="1"/>
            </p:cNvSpPr>
            <p:nvPr/>
          </p:nvSpPr>
          <p:spPr bwMode="auto">
            <a:xfrm>
              <a:off x="617" y="2657"/>
              <a:ext cx="60" cy="69"/>
            </a:xfrm>
            <a:custGeom>
              <a:avLst/>
              <a:gdLst>
                <a:gd name="T0" fmla="*/ 12 w 60"/>
                <a:gd name="T1" fmla="*/ 25 h 69"/>
                <a:gd name="T2" fmla="*/ 12 w 60"/>
                <a:gd name="T3" fmla="*/ 38 h 69"/>
                <a:gd name="T4" fmla="*/ 17 w 60"/>
                <a:gd name="T5" fmla="*/ 47 h 69"/>
                <a:gd name="T6" fmla="*/ 25 w 60"/>
                <a:gd name="T7" fmla="*/ 56 h 69"/>
                <a:gd name="T8" fmla="*/ 38 w 60"/>
                <a:gd name="T9" fmla="*/ 56 h 69"/>
                <a:gd name="T10" fmla="*/ 43 w 60"/>
                <a:gd name="T11" fmla="*/ 56 h 69"/>
                <a:gd name="T12" fmla="*/ 47 w 60"/>
                <a:gd name="T13" fmla="*/ 56 h 69"/>
                <a:gd name="T14" fmla="*/ 51 w 60"/>
                <a:gd name="T15" fmla="*/ 51 h 69"/>
                <a:gd name="T16" fmla="*/ 56 w 60"/>
                <a:gd name="T17" fmla="*/ 43 h 69"/>
                <a:gd name="T18" fmla="*/ 60 w 60"/>
                <a:gd name="T19" fmla="*/ 43 h 69"/>
                <a:gd name="T20" fmla="*/ 56 w 60"/>
                <a:gd name="T21" fmla="*/ 51 h 69"/>
                <a:gd name="T22" fmla="*/ 47 w 60"/>
                <a:gd name="T23" fmla="*/ 64 h 69"/>
                <a:gd name="T24" fmla="*/ 38 w 60"/>
                <a:gd name="T25" fmla="*/ 69 h 69"/>
                <a:gd name="T26" fmla="*/ 30 w 60"/>
                <a:gd name="T27" fmla="*/ 69 h 69"/>
                <a:gd name="T28" fmla="*/ 17 w 60"/>
                <a:gd name="T29" fmla="*/ 69 h 69"/>
                <a:gd name="T30" fmla="*/ 8 w 60"/>
                <a:gd name="T31" fmla="*/ 60 h 69"/>
                <a:gd name="T32" fmla="*/ 4 w 60"/>
                <a:gd name="T33" fmla="*/ 51 h 69"/>
                <a:gd name="T34" fmla="*/ 0 w 60"/>
                <a:gd name="T35" fmla="*/ 34 h 69"/>
                <a:gd name="T36" fmla="*/ 4 w 60"/>
                <a:gd name="T37" fmla="*/ 21 h 69"/>
                <a:gd name="T38" fmla="*/ 8 w 60"/>
                <a:gd name="T39" fmla="*/ 8 h 69"/>
                <a:gd name="T40" fmla="*/ 21 w 60"/>
                <a:gd name="T41" fmla="*/ 0 h 69"/>
                <a:gd name="T42" fmla="*/ 30 w 60"/>
                <a:gd name="T43" fmla="*/ 0 h 69"/>
                <a:gd name="T44" fmla="*/ 43 w 60"/>
                <a:gd name="T45" fmla="*/ 0 h 69"/>
                <a:gd name="T46" fmla="*/ 51 w 60"/>
                <a:gd name="T47" fmla="*/ 4 h 69"/>
                <a:gd name="T48" fmla="*/ 56 w 60"/>
                <a:gd name="T49" fmla="*/ 12 h 69"/>
                <a:gd name="T50" fmla="*/ 60 w 60"/>
                <a:gd name="T51" fmla="*/ 25 h 69"/>
                <a:gd name="T52" fmla="*/ 12 w 60"/>
                <a:gd name="T53" fmla="*/ 25 h 69"/>
                <a:gd name="T54" fmla="*/ 12 w 60"/>
                <a:gd name="T55" fmla="*/ 21 h 69"/>
                <a:gd name="T56" fmla="*/ 43 w 60"/>
                <a:gd name="T57" fmla="*/ 21 h 69"/>
                <a:gd name="T58" fmla="*/ 43 w 60"/>
                <a:gd name="T59" fmla="*/ 17 h 69"/>
                <a:gd name="T60" fmla="*/ 38 w 60"/>
                <a:gd name="T61" fmla="*/ 12 h 69"/>
                <a:gd name="T62" fmla="*/ 38 w 60"/>
                <a:gd name="T63" fmla="*/ 8 h 69"/>
                <a:gd name="T64" fmla="*/ 34 w 60"/>
                <a:gd name="T65" fmla="*/ 4 h 69"/>
                <a:gd name="T66" fmla="*/ 30 w 60"/>
                <a:gd name="T67" fmla="*/ 4 h 69"/>
                <a:gd name="T68" fmla="*/ 25 w 60"/>
                <a:gd name="T69" fmla="*/ 4 h 69"/>
                <a:gd name="T70" fmla="*/ 21 w 60"/>
                <a:gd name="T71" fmla="*/ 4 h 69"/>
                <a:gd name="T72" fmla="*/ 17 w 60"/>
                <a:gd name="T73" fmla="*/ 8 h 69"/>
                <a:gd name="T74" fmla="*/ 12 w 60"/>
                <a:gd name="T75" fmla="*/ 12 h 69"/>
                <a:gd name="T76" fmla="*/ 12 w 60"/>
                <a:gd name="T77" fmla="*/ 21 h 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0"/>
                <a:gd name="T118" fmla="*/ 0 h 69"/>
                <a:gd name="T119" fmla="*/ 60 w 60"/>
                <a:gd name="T120" fmla="*/ 69 h 6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0" h="69">
                  <a:moveTo>
                    <a:pt x="12" y="25"/>
                  </a:moveTo>
                  <a:lnTo>
                    <a:pt x="12" y="38"/>
                  </a:lnTo>
                  <a:lnTo>
                    <a:pt x="17" y="47"/>
                  </a:lnTo>
                  <a:lnTo>
                    <a:pt x="25" y="56"/>
                  </a:lnTo>
                  <a:lnTo>
                    <a:pt x="38" y="56"/>
                  </a:lnTo>
                  <a:lnTo>
                    <a:pt x="43" y="56"/>
                  </a:lnTo>
                  <a:lnTo>
                    <a:pt x="47" y="56"/>
                  </a:lnTo>
                  <a:lnTo>
                    <a:pt x="51" y="51"/>
                  </a:lnTo>
                  <a:lnTo>
                    <a:pt x="56" y="43"/>
                  </a:lnTo>
                  <a:lnTo>
                    <a:pt x="60" y="43"/>
                  </a:lnTo>
                  <a:lnTo>
                    <a:pt x="56" y="51"/>
                  </a:lnTo>
                  <a:lnTo>
                    <a:pt x="47" y="64"/>
                  </a:lnTo>
                  <a:lnTo>
                    <a:pt x="38" y="69"/>
                  </a:lnTo>
                  <a:lnTo>
                    <a:pt x="30" y="69"/>
                  </a:lnTo>
                  <a:lnTo>
                    <a:pt x="17" y="69"/>
                  </a:lnTo>
                  <a:lnTo>
                    <a:pt x="8" y="60"/>
                  </a:lnTo>
                  <a:lnTo>
                    <a:pt x="4" y="51"/>
                  </a:lnTo>
                  <a:lnTo>
                    <a:pt x="0" y="34"/>
                  </a:lnTo>
                  <a:lnTo>
                    <a:pt x="4" y="21"/>
                  </a:lnTo>
                  <a:lnTo>
                    <a:pt x="8" y="8"/>
                  </a:lnTo>
                  <a:lnTo>
                    <a:pt x="21" y="0"/>
                  </a:lnTo>
                  <a:lnTo>
                    <a:pt x="30" y="0"/>
                  </a:lnTo>
                  <a:lnTo>
                    <a:pt x="43" y="0"/>
                  </a:lnTo>
                  <a:lnTo>
                    <a:pt x="51" y="4"/>
                  </a:lnTo>
                  <a:lnTo>
                    <a:pt x="56" y="12"/>
                  </a:lnTo>
                  <a:lnTo>
                    <a:pt x="60" y="25"/>
                  </a:lnTo>
                  <a:lnTo>
                    <a:pt x="12" y="25"/>
                  </a:lnTo>
                  <a:close/>
                  <a:moveTo>
                    <a:pt x="12" y="21"/>
                  </a:moveTo>
                  <a:lnTo>
                    <a:pt x="43" y="21"/>
                  </a:lnTo>
                  <a:lnTo>
                    <a:pt x="43" y="17"/>
                  </a:lnTo>
                  <a:lnTo>
                    <a:pt x="38" y="12"/>
                  </a:lnTo>
                  <a:lnTo>
                    <a:pt x="38" y="8"/>
                  </a:lnTo>
                  <a:lnTo>
                    <a:pt x="34" y="4"/>
                  </a:lnTo>
                  <a:lnTo>
                    <a:pt x="30" y="4"/>
                  </a:lnTo>
                  <a:lnTo>
                    <a:pt x="25" y="4"/>
                  </a:lnTo>
                  <a:lnTo>
                    <a:pt x="21" y="4"/>
                  </a:lnTo>
                  <a:lnTo>
                    <a:pt x="17" y="8"/>
                  </a:lnTo>
                  <a:lnTo>
                    <a:pt x="12" y="12"/>
                  </a:lnTo>
                  <a:lnTo>
                    <a:pt x="12" y="21"/>
                  </a:lnTo>
                  <a:close/>
                </a:path>
              </a:pathLst>
            </a:custGeom>
            <a:solidFill>
              <a:srgbClr val="000000"/>
            </a:solidFill>
            <a:ln w="0">
              <a:solidFill>
                <a:srgbClr val="000000"/>
              </a:solidFill>
              <a:round/>
              <a:headEnd/>
              <a:tailEnd/>
            </a:ln>
          </p:spPr>
          <p:txBody>
            <a:bodyPr/>
            <a:lstStyle/>
            <a:p>
              <a:endParaRPr lang="en-US"/>
            </a:p>
          </p:txBody>
        </p:sp>
        <p:sp>
          <p:nvSpPr>
            <p:cNvPr id="21596" name="Freeform 86"/>
            <p:cNvSpPr>
              <a:spLocks/>
            </p:cNvSpPr>
            <p:nvPr/>
          </p:nvSpPr>
          <p:spPr bwMode="auto">
            <a:xfrm>
              <a:off x="681" y="2657"/>
              <a:ext cx="52" cy="69"/>
            </a:xfrm>
            <a:custGeom>
              <a:avLst/>
              <a:gdLst>
                <a:gd name="T0" fmla="*/ 26 w 52"/>
                <a:gd name="T1" fmla="*/ 0 h 69"/>
                <a:gd name="T2" fmla="*/ 26 w 52"/>
                <a:gd name="T3" fmla="*/ 17 h 69"/>
                <a:gd name="T4" fmla="*/ 30 w 52"/>
                <a:gd name="T5" fmla="*/ 4 h 69"/>
                <a:gd name="T6" fmla="*/ 35 w 52"/>
                <a:gd name="T7" fmla="*/ 0 h 69"/>
                <a:gd name="T8" fmla="*/ 43 w 52"/>
                <a:gd name="T9" fmla="*/ 0 h 69"/>
                <a:gd name="T10" fmla="*/ 48 w 52"/>
                <a:gd name="T11" fmla="*/ 0 h 69"/>
                <a:gd name="T12" fmla="*/ 48 w 52"/>
                <a:gd name="T13" fmla="*/ 0 h 69"/>
                <a:gd name="T14" fmla="*/ 52 w 52"/>
                <a:gd name="T15" fmla="*/ 4 h 69"/>
                <a:gd name="T16" fmla="*/ 52 w 52"/>
                <a:gd name="T17" fmla="*/ 8 h 69"/>
                <a:gd name="T18" fmla="*/ 52 w 52"/>
                <a:gd name="T19" fmla="*/ 12 h 69"/>
                <a:gd name="T20" fmla="*/ 52 w 52"/>
                <a:gd name="T21" fmla="*/ 12 h 69"/>
                <a:gd name="T22" fmla="*/ 48 w 52"/>
                <a:gd name="T23" fmla="*/ 17 h 69"/>
                <a:gd name="T24" fmla="*/ 48 w 52"/>
                <a:gd name="T25" fmla="*/ 17 h 69"/>
                <a:gd name="T26" fmla="*/ 43 w 52"/>
                <a:gd name="T27" fmla="*/ 17 h 69"/>
                <a:gd name="T28" fmla="*/ 39 w 52"/>
                <a:gd name="T29" fmla="*/ 12 h 69"/>
                <a:gd name="T30" fmla="*/ 39 w 52"/>
                <a:gd name="T31" fmla="*/ 8 h 69"/>
                <a:gd name="T32" fmla="*/ 35 w 52"/>
                <a:gd name="T33" fmla="*/ 8 h 69"/>
                <a:gd name="T34" fmla="*/ 35 w 52"/>
                <a:gd name="T35" fmla="*/ 8 h 69"/>
                <a:gd name="T36" fmla="*/ 30 w 52"/>
                <a:gd name="T37" fmla="*/ 12 h 69"/>
                <a:gd name="T38" fmla="*/ 30 w 52"/>
                <a:gd name="T39" fmla="*/ 17 h 69"/>
                <a:gd name="T40" fmla="*/ 26 w 52"/>
                <a:gd name="T41" fmla="*/ 21 h 69"/>
                <a:gd name="T42" fmla="*/ 26 w 52"/>
                <a:gd name="T43" fmla="*/ 51 h 69"/>
                <a:gd name="T44" fmla="*/ 26 w 52"/>
                <a:gd name="T45" fmla="*/ 60 h 69"/>
                <a:gd name="T46" fmla="*/ 26 w 52"/>
                <a:gd name="T47" fmla="*/ 60 h 69"/>
                <a:gd name="T48" fmla="*/ 26 w 52"/>
                <a:gd name="T49" fmla="*/ 64 h 69"/>
                <a:gd name="T50" fmla="*/ 30 w 52"/>
                <a:gd name="T51" fmla="*/ 64 h 69"/>
                <a:gd name="T52" fmla="*/ 35 w 52"/>
                <a:gd name="T53" fmla="*/ 69 h 69"/>
                <a:gd name="T54" fmla="*/ 39 w 52"/>
                <a:gd name="T55" fmla="*/ 69 h 69"/>
                <a:gd name="T56" fmla="*/ 39 w 52"/>
                <a:gd name="T57" fmla="*/ 69 h 69"/>
                <a:gd name="T58" fmla="*/ 0 w 52"/>
                <a:gd name="T59" fmla="*/ 69 h 69"/>
                <a:gd name="T60" fmla="*/ 0 w 52"/>
                <a:gd name="T61" fmla="*/ 69 h 69"/>
                <a:gd name="T62" fmla="*/ 5 w 52"/>
                <a:gd name="T63" fmla="*/ 69 h 69"/>
                <a:gd name="T64" fmla="*/ 9 w 52"/>
                <a:gd name="T65" fmla="*/ 64 h 69"/>
                <a:gd name="T66" fmla="*/ 9 w 52"/>
                <a:gd name="T67" fmla="*/ 64 h 69"/>
                <a:gd name="T68" fmla="*/ 13 w 52"/>
                <a:gd name="T69" fmla="*/ 60 h 69"/>
                <a:gd name="T70" fmla="*/ 13 w 52"/>
                <a:gd name="T71" fmla="*/ 60 h 69"/>
                <a:gd name="T72" fmla="*/ 13 w 52"/>
                <a:gd name="T73" fmla="*/ 51 h 69"/>
                <a:gd name="T74" fmla="*/ 13 w 52"/>
                <a:gd name="T75" fmla="*/ 25 h 69"/>
                <a:gd name="T76" fmla="*/ 13 w 52"/>
                <a:gd name="T77" fmla="*/ 17 h 69"/>
                <a:gd name="T78" fmla="*/ 13 w 52"/>
                <a:gd name="T79" fmla="*/ 12 h 69"/>
                <a:gd name="T80" fmla="*/ 9 w 52"/>
                <a:gd name="T81" fmla="*/ 8 h 69"/>
                <a:gd name="T82" fmla="*/ 9 w 52"/>
                <a:gd name="T83" fmla="*/ 8 h 69"/>
                <a:gd name="T84" fmla="*/ 9 w 52"/>
                <a:gd name="T85" fmla="*/ 8 h 69"/>
                <a:gd name="T86" fmla="*/ 9 w 52"/>
                <a:gd name="T87" fmla="*/ 8 h 69"/>
                <a:gd name="T88" fmla="*/ 5 w 52"/>
                <a:gd name="T89" fmla="*/ 8 h 69"/>
                <a:gd name="T90" fmla="*/ 5 w 52"/>
                <a:gd name="T91" fmla="*/ 8 h 69"/>
                <a:gd name="T92" fmla="*/ 0 w 52"/>
                <a:gd name="T93" fmla="*/ 4 h 69"/>
                <a:gd name="T94" fmla="*/ 22 w 52"/>
                <a:gd name="T95" fmla="*/ 0 h 69"/>
                <a:gd name="T96" fmla="*/ 26 w 52"/>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
                <a:gd name="T148" fmla="*/ 0 h 69"/>
                <a:gd name="T149" fmla="*/ 52 w 52"/>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 h="69">
                  <a:moveTo>
                    <a:pt x="26" y="0"/>
                  </a:moveTo>
                  <a:lnTo>
                    <a:pt x="26" y="17"/>
                  </a:lnTo>
                  <a:lnTo>
                    <a:pt x="30" y="4"/>
                  </a:lnTo>
                  <a:lnTo>
                    <a:pt x="35" y="0"/>
                  </a:lnTo>
                  <a:lnTo>
                    <a:pt x="43" y="0"/>
                  </a:lnTo>
                  <a:lnTo>
                    <a:pt x="48" y="0"/>
                  </a:lnTo>
                  <a:lnTo>
                    <a:pt x="52" y="4"/>
                  </a:lnTo>
                  <a:lnTo>
                    <a:pt x="52" y="8"/>
                  </a:lnTo>
                  <a:lnTo>
                    <a:pt x="52" y="12"/>
                  </a:lnTo>
                  <a:lnTo>
                    <a:pt x="48" y="17"/>
                  </a:lnTo>
                  <a:lnTo>
                    <a:pt x="43" y="17"/>
                  </a:lnTo>
                  <a:lnTo>
                    <a:pt x="39" y="12"/>
                  </a:lnTo>
                  <a:lnTo>
                    <a:pt x="39" y="8"/>
                  </a:lnTo>
                  <a:lnTo>
                    <a:pt x="35" y="8"/>
                  </a:lnTo>
                  <a:lnTo>
                    <a:pt x="30" y="12"/>
                  </a:lnTo>
                  <a:lnTo>
                    <a:pt x="30" y="17"/>
                  </a:lnTo>
                  <a:lnTo>
                    <a:pt x="26" y="21"/>
                  </a:lnTo>
                  <a:lnTo>
                    <a:pt x="26" y="51"/>
                  </a:lnTo>
                  <a:lnTo>
                    <a:pt x="26" y="60"/>
                  </a:lnTo>
                  <a:lnTo>
                    <a:pt x="26" y="64"/>
                  </a:lnTo>
                  <a:lnTo>
                    <a:pt x="30" y="64"/>
                  </a:lnTo>
                  <a:lnTo>
                    <a:pt x="35" y="69"/>
                  </a:lnTo>
                  <a:lnTo>
                    <a:pt x="39" y="69"/>
                  </a:lnTo>
                  <a:lnTo>
                    <a:pt x="0" y="69"/>
                  </a:lnTo>
                  <a:lnTo>
                    <a:pt x="5" y="69"/>
                  </a:lnTo>
                  <a:lnTo>
                    <a:pt x="9" y="64"/>
                  </a:lnTo>
                  <a:lnTo>
                    <a:pt x="13" y="60"/>
                  </a:lnTo>
                  <a:lnTo>
                    <a:pt x="13" y="51"/>
                  </a:lnTo>
                  <a:lnTo>
                    <a:pt x="13" y="25"/>
                  </a:lnTo>
                  <a:lnTo>
                    <a:pt x="13" y="17"/>
                  </a:lnTo>
                  <a:lnTo>
                    <a:pt x="13" y="12"/>
                  </a:lnTo>
                  <a:lnTo>
                    <a:pt x="9" y="8"/>
                  </a:lnTo>
                  <a:lnTo>
                    <a:pt x="5" y="8"/>
                  </a:lnTo>
                  <a:lnTo>
                    <a:pt x="0" y="4"/>
                  </a:lnTo>
                  <a:lnTo>
                    <a:pt x="22" y="0"/>
                  </a:lnTo>
                  <a:lnTo>
                    <a:pt x="26" y="0"/>
                  </a:lnTo>
                  <a:close/>
                </a:path>
              </a:pathLst>
            </a:custGeom>
            <a:solidFill>
              <a:srgbClr val="000000"/>
            </a:solidFill>
            <a:ln w="0">
              <a:solidFill>
                <a:srgbClr val="000000"/>
              </a:solidFill>
              <a:round/>
              <a:headEnd/>
              <a:tailEnd/>
            </a:ln>
          </p:spPr>
          <p:txBody>
            <a:bodyPr/>
            <a:lstStyle/>
            <a:p>
              <a:endParaRPr lang="en-US"/>
            </a:p>
          </p:txBody>
        </p:sp>
        <p:sp>
          <p:nvSpPr>
            <p:cNvPr id="21597" name="Rectangle 87"/>
            <p:cNvSpPr>
              <a:spLocks noChangeArrowheads="1"/>
            </p:cNvSpPr>
            <p:nvPr/>
          </p:nvSpPr>
          <p:spPr bwMode="auto">
            <a:xfrm>
              <a:off x="737" y="2682"/>
              <a:ext cx="39" cy="13"/>
            </a:xfrm>
            <a:prstGeom prst="rect">
              <a:avLst/>
            </a:prstGeom>
            <a:solidFill>
              <a:srgbClr val="000000"/>
            </a:solidFill>
            <a:ln w="0">
              <a:solidFill>
                <a:srgbClr val="000000"/>
              </a:solidFill>
              <a:miter lim="800000"/>
              <a:headEnd/>
              <a:tailEnd/>
            </a:ln>
          </p:spPr>
          <p:txBody>
            <a:bodyPr/>
            <a:lstStyle/>
            <a:p>
              <a:endParaRPr lang="en-US"/>
            </a:p>
          </p:txBody>
        </p:sp>
        <p:sp>
          <p:nvSpPr>
            <p:cNvPr id="21598" name="Freeform 88"/>
            <p:cNvSpPr>
              <a:spLocks/>
            </p:cNvSpPr>
            <p:nvPr/>
          </p:nvSpPr>
          <p:spPr bwMode="auto">
            <a:xfrm>
              <a:off x="780" y="2622"/>
              <a:ext cx="112" cy="104"/>
            </a:xfrm>
            <a:custGeom>
              <a:avLst/>
              <a:gdLst>
                <a:gd name="T0" fmla="*/ 0 w 112"/>
                <a:gd name="T1" fmla="*/ 0 h 104"/>
                <a:gd name="T2" fmla="*/ 26 w 112"/>
                <a:gd name="T3" fmla="*/ 0 h 104"/>
                <a:gd name="T4" fmla="*/ 91 w 112"/>
                <a:gd name="T5" fmla="*/ 78 h 104"/>
                <a:gd name="T6" fmla="*/ 91 w 112"/>
                <a:gd name="T7" fmla="*/ 17 h 104"/>
                <a:gd name="T8" fmla="*/ 91 w 112"/>
                <a:gd name="T9" fmla="*/ 9 h 104"/>
                <a:gd name="T10" fmla="*/ 91 w 112"/>
                <a:gd name="T11" fmla="*/ 4 h 104"/>
                <a:gd name="T12" fmla="*/ 87 w 112"/>
                <a:gd name="T13" fmla="*/ 4 h 104"/>
                <a:gd name="T14" fmla="*/ 82 w 112"/>
                <a:gd name="T15" fmla="*/ 0 h 104"/>
                <a:gd name="T16" fmla="*/ 78 w 112"/>
                <a:gd name="T17" fmla="*/ 0 h 104"/>
                <a:gd name="T18" fmla="*/ 78 w 112"/>
                <a:gd name="T19" fmla="*/ 0 h 104"/>
                <a:gd name="T20" fmla="*/ 112 w 112"/>
                <a:gd name="T21" fmla="*/ 0 h 104"/>
                <a:gd name="T22" fmla="*/ 112 w 112"/>
                <a:gd name="T23" fmla="*/ 0 h 104"/>
                <a:gd name="T24" fmla="*/ 108 w 112"/>
                <a:gd name="T25" fmla="*/ 0 h 104"/>
                <a:gd name="T26" fmla="*/ 104 w 112"/>
                <a:gd name="T27" fmla="*/ 4 h 104"/>
                <a:gd name="T28" fmla="*/ 100 w 112"/>
                <a:gd name="T29" fmla="*/ 4 h 104"/>
                <a:gd name="T30" fmla="*/ 100 w 112"/>
                <a:gd name="T31" fmla="*/ 9 h 104"/>
                <a:gd name="T32" fmla="*/ 100 w 112"/>
                <a:gd name="T33" fmla="*/ 17 h 104"/>
                <a:gd name="T34" fmla="*/ 100 w 112"/>
                <a:gd name="T35" fmla="*/ 104 h 104"/>
                <a:gd name="T36" fmla="*/ 95 w 112"/>
                <a:gd name="T37" fmla="*/ 104 h 104"/>
                <a:gd name="T38" fmla="*/ 26 w 112"/>
                <a:gd name="T39" fmla="*/ 22 h 104"/>
                <a:gd name="T40" fmla="*/ 26 w 112"/>
                <a:gd name="T41" fmla="*/ 86 h 104"/>
                <a:gd name="T42" fmla="*/ 26 w 112"/>
                <a:gd name="T43" fmla="*/ 95 h 104"/>
                <a:gd name="T44" fmla="*/ 31 w 112"/>
                <a:gd name="T45" fmla="*/ 99 h 104"/>
                <a:gd name="T46" fmla="*/ 35 w 112"/>
                <a:gd name="T47" fmla="*/ 104 h 104"/>
                <a:gd name="T48" fmla="*/ 39 w 112"/>
                <a:gd name="T49" fmla="*/ 104 h 104"/>
                <a:gd name="T50" fmla="*/ 43 w 112"/>
                <a:gd name="T51" fmla="*/ 104 h 104"/>
                <a:gd name="T52" fmla="*/ 43 w 112"/>
                <a:gd name="T53" fmla="*/ 104 h 104"/>
                <a:gd name="T54" fmla="*/ 5 w 112"/>
                <a:gd name="T55" fmla="*/ 104 h 104"/>
                <a:gd name="T56" fmla="*/ 5 w 112"/>
                <a:gd name="T57" fmla="*/ 104 h 104"/>
                <a:gd name="T58" fmla="*/ 9 w 112"/>
                <a:gd name="T59" fmla="*/ 104 h 104"/>
                <a:gd name="T60" fmla="*/ 13 w 112"/>
                <a:gd name="T61" fmla="*/ 99 h 104"/>
                <a:gd name="T62" fmla="*/ 18 w 112"/>
                <a:gd name="T63" fmla="*/ 99 h 104"/>
                <a:gd name="T64" fmla="*/ 22 w 112"/>
                <a:gd name="T65" fmla="*/ 95 h 104"/>
                <a:gd name="T66" fmla="*/ 22 w 112"/>
                <a:gd name="T67" fmla="*/ 86 h 104"/>
                <a:gd name="T68" fmla="*/ 22 w 112"/>
                <a:gd name="T69" fmla="*/ 13 h 104"/>
                <a:gd name="T70" fmla="*/ 18 w 112"/>
                <a:gd name="T71" fmla="*/ 9 h 104"/>
                <a:gd name="T72" fmla="*/ 13 w 112"/>
                <a:gd name="T73" fmla="*/ 9 h 104"/>
                <a:gd name="T74" fmla="*/ 9 w 112"/>
                <a:gd name="T75" fmla="*/ 4 h 104"/>
                <a:gd name="T76" fmla="*/ 9 w 112"/>
                <a:gd name="T77" fmla="*/ 4 h 104"/>
                <a:gd name="T78" fmla="*/ 5 w 112"/>
                <a:gd name="T79" fmla="*/ 4 h 104"/>
                <a:gd name="T80" fmla="*/ 0 w 112"/>
                <a:gd name="T81" fmla="*/ 4 h 104"/>
                <a:gd name="T82" fmla="*/ 0 w 112"/>
                <a:gd name="T83" fmla="*/ 0 h 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
                <a:gd name="T127" fmla="*/ 0 h 104"/>
                <a:gd name="T128" fmla="*/ 112 w 112"/>
                <a:gd name="T129" fmla="*/ 104 h 1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 h="104">
                  <a:moveTo>
                    <a:pt x="0" y="0"/>
                  </a:moveTo>
                  <a:lnTo>
                    <a:pt x="26" y="0"/>
                  </a:lnTo>
                  <a:lnTo>
                    <a:pt x="91" y="78"/>
                  </a:lnTo>
                  <a:lnTo>
                    <a:pt x="91" y="17"/>
                  </a:lnTo>
                  <a:lnTo>
                    <a:pt x="91" y="9"/>
                  </a:lnTo>
                  <a:lnTo>
                    <a:pt x="91" y="4"/>
                  </a:lnTo>
                  <a:lnTo>
                    <a:pt x="87" y="4"/>
                  </a:lnTo>
                  <a:lnTo>
                    <a:pt x="82" y="0"/>
                  </a:lnTo>
                  <a:lnTo>
                    <a:pt x="78" y="0"/>
                  </a:lnTo>
                  <a:lnTo>
                    <a:pt x="112" y="0"/>
                  </a:lnTo>
                  <a:lnTo>
                    <a:pt x="108" y="0"/>
                  </a:lnTo>
                  <a:lnTo>
                    <a:pt x="104" y="4"/>
                  </a:lnTo>
                  <a:lnTo>
                    <a:pt x="100" y="4"/>
                  </a:lnTo>
                  <a:lnTo>
                    <a:pt x="100" y="9"/>
                  </a:lnTo>
                  <a:lnTo>
                    <a:pt x="100" y="17"/>
                  </a:lnTo>
                  <a:lnTo>
                    <a:pt x="100" y="104"/>
                  </a:lnTo>
                  <a:lnTo>
                    <a:pt x="95" y="104"/>
                  </a:lnTo>
                  <a:lnTo>
                    <a:pt x="26" y="22"/>
                  </a:lnTo>
                  <a:lnTo>
                    <a:pt x="26" y="86"/>
                  </a:lnTo>
                  <a:lnTo>
                    <a:pt x="26" y="95"/>
                  </a:lnTo>
                  <a:lnTo>
                    <a:pt x="31" y="99"/>
                  </a:lnTo>
                  <a:lnTo>
                    <a:pt x="35" y="104"/>
                  </a:lnTo>
                  <a:lnTo>
                    <a:pt x="39" y="104"/>
                  </a:lnTo>
                  <a:lnTo>
                    <a:pt x="43" y="104"/>
                  </a:lnTo>
                  <a:lnTo>
                    <a:pt x="5" y="104"/>
                  </a:lnTo>
                  <a:lnTo>
                    <a:pt x="9" y="104"/>
                  </a:lnTo>
                  <a:lnTo>
                    <a:pt x="13" y="99"/>
                  </a:lnTo>
                  <a:lnTo>
                    <a:pt x="18" y="99"/>
                  </a:lnTo>
                  <a:lnTo>
                    <a:pt x="22" y="95"/>
                  </a:lnTo>
                  <a:lnTo>
                    <a:pt x="22" y="86"/>
                  </a:lnTo>
                  <a:lnTo>
                    <a:pt x="22" y="13"/>
                  </a:lnTo>
                  <a:lnTo>
                    <a:pt x="18" y="9"/>
                  </a:lnTo>
                  <a:lnTo>
                    <a:pt x="13" y="9"/>
                  </a:lnTo>
                  <a:lnTo>
                    <a:pt x="9" y="4"/>
                  </a:lnTo>
                  <a:lnTo>
                    <a:pt x="5" y="4"/>
                  </a:lnTo>
                  <a:lnTo>
                    <a:pt x="0" y="4"/>
                  </a:lnTo>
                  <a:lnTo>
                    <a:pt x="0" y="0"/>
                  </a:lnTo>
                  <a:close/>
                </a:path>
              </a:pathLst>
            </a:custGeom>
            <a:solidFill>
              <a:srgbClr val="000000"/>
            </a:solidFill>
            <a:ln w="0">
              <a:solidFill>
                <a:srgbClr val="000000"/>
              </a:solidFill>
              <a:round/>
              <a:headEnd/>
              <a:tailEnd/>
            </a:ln>
          </p:spPr>
          <p:txBody>
            <a:bodyPr/>
            <a:lstStyle/>
            <a:p>
              <a:endParaRPr lang="en-US"/>
            </a:p>
          </p:txBody>
        </p:sp>
        <p:sp>
          <p:nvSpPr>
            <p:cNvPr id="21599" name="Freeform 89"/>
            <p:cNvSpPr>
              <a:spLocks noEditPoints="1"/>
            </p:cNvSpPr>
            <p:nvPr/>
          </p:nvSpPr>
          <p:spPr bwMode="auto">
            <a:xfrm>
              <a:off x="901" y="2657"/>
              <a:ext cx="65" cy="69"/>
            </a:xfrm>
            <a:custGeom>
              <a:avLst/>
              <a:gdLst>
                <a:gd name="T0" fmla="*/ 30 w 65"/>
                <a:gd name="T1" fmla="*/ 0 h 69"/>
                <a:gd name="T2" fmla="*/ 43 w 65"/>
                <a:gd name="T3" fmla="*/ 0 h 69"/>
                <a:gd name="T4" fmla="*/ 48 w 65"/>
                <a:gd name="T5" fmla="*/ 4 h 69"/>
                <a:gd name="T6" fmla="*/ 56 w 65"/>
                <a:gd name="T7" fmla="*/ 8 h 69"/>
                <a:gd name="T8" fmla="*/ 65 w 65"/>
                <a:gd name="T9" fmla="*/ 21 h 69"/>
                <a:gd name="T10" fmla="*/ 65 w 65"/>
                <a:gd name="T11" fmla="*/ 34 h 69"/>
                <a:gd name="T12" fmla="*/ 65 w 65"/>
                <a:gd name="T13" fmla="*/ 43 h 69"/>
                <a:gd name="T14" fmla="*/ 60 w 65"/>
                <a:gd name="T15" fmla="*/ 51 h 69"/>
                <a:gd name="T16" fmla="*/ 56 w 65"/>
                <a:gd name="T17" fmla="*/ 60 h 69"/>
                <a:gd name="T18" fmla="*/ 48 w 65"/>
                <a:gd name="T19" fmla="*/ 64 h 69"/>
                <a:gd name="T20" fmla="*/ 39 w 65"/>
                <a:gd name="T21" fmla="*/ 69 h 69"/>
                <a:gd name="T22" fmla="*/ 30 w 65"/>
                <a:gd name="T23" fmla="*/ 69 h 69"/>
                <a:gd name="T24" fmla="*/ 22 w 65"/>
                <a:gd name="T25" fmla="*/ 69 h 69"/>
                <a:gd name="T26" fmla="*/ 13 w 65"/>
                <a:gd name="T27" fmla="*/ 64 h 69"/>
                <a:gd name="T28" fmla="*/ 4 w 65"/>
                <a:gd name="T29" fmla="*/ 60 h 69"/>
                <a:gd name="T30" fmla="*/ 0 w 65"/>
                <a:gd name="T31" fmla="*/ 47 h 69"/>
                <a:gd name="T32" fmla="*/ 0 w 65"/>
                <a:gd name="T33" fmla="*/ 34 h 69"/>
                <a:gd name="T34" fmla="*/ 0 w 65"/>
                <a:gd name="T35" fmla="*/ 25 h 69"/>
                <a:gd name="T36" fmla="*/ 4 w 65"/>
                <a:gd name="T37" fmla="*/ 17 h 69"/>
                <a:gd name="T38" fmla="*/ 9 w 65"/>
                <a:gd name="T39" fmla="*/ 8 h 69"/>
                <a:gd name="T40" fmla="*/ 17 w 65"/>
                <a:gd name="T41" fmla="*/ 4 h 69"/>
                <a:gd name="T42" fmla="*/ 22 w 65"/>
                <a:gd name="T43" fmla="*/ 0 h 69"/>
                <a:gd name="T44" fmla="*/ 30 w 65"/>
                <a:gd name="T45" fmla="*/ 0 h 69"/>
                <a:gd name="T46" fmla="*/ 30 w 65"/>
                <a:gd name="T47" fmla="*/ 4 h 69"/>
                <a:gd name="T48" fmla="*/ 26 w 65"/>
                <a:gd name="T49" fmla="*/ 4 h 69"/>
                <a:gd name="T50" fmla="*/ 22 w 65"/>
                <a:gd name="T51" fmla="*/ 4 h 69"/>
                <a:gd name="T52" fmla="*/ 17 w 65"/>
                <a:gd name="T53" fmla="*/ 8 h 69"/>
                <a:gd name="T54" fmla="*/ 13 w 65"/>
                <a:gd name="T55" fmla="*/ 12 h 69"/>
                <a:gd name="T56" fmla="*/ 13 w 65"/>
                <a:gd name="T57" fmla="*/ 21 h 69"/>
                <a:gd name="T58" fmla="*/ 13 w 65"/>
                <a:gd name="T59" fmla="*/ 30 h 69"/>
                <a:gd name="T60" fmla="*/ 13 w 65"/>
                <a:gd name="T61" fmla="*/ 43 h 69"/>
                <a:gd name="T62" fmla="*/ 17 w 65"/>
                <a:gd name="T63" fmla="*/ 56 h 69"/>
                <a:gd name="T64" fmla="*/ 26 w 65"/>
                <a:gd name="T65" fmla="*/ 64 h 69"/>
                <a:gd name="T66" fmla="*/ 35 w 65"/>
                <a:gd name="T67" fmla="*/ 64 h 69"/>
                <a:gd name="T68" fmla="*/ 43 w 65"/>
                <a:gd name="T69" fmla="*/ 64 h 69"/>
                <a:gd name="T70" fmla="*/ 48 w 65"/>
                <a:gd name="T71" fmla="*/ 60 h 69"/>
                <a:gd name="T72" fmla="*/ 52 w 65"/>
                <a:gd name="T73" fmla="*/ 51 h 69"/>
                <a:gd name="T74" fmla="*/ 52 w 65"/>
                <a:gd name="T75" fmla="*/ 38 h 69"/>
                <a:gd name="T76" fmla="*/ 48 w 65"/>
                <a:gd name="T77" fmla="*/ 21 h 69"/>
                <a:gd name="T78" fmla="*/ 43 w 65"/>
                <a:gd name="T79" fmla="*/ 8 h 69"/>
                <a:gd name="T80" fmla="*/ 39 w 65"/>
                <a:gd name="T81" fmla="*/ 4 h 69"/>
                <a:gd name="T82" fmla="*/ 30 w 65"/>
                <a:gd name="T83" fmla="*/ 4 h 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
                <a:gd name="T127" fmla="*/ 0 h 69"/>
                <a:gd name="T128" fmla="*/ 65 w 65"/>
                <a:gd name="T129" fmla="*/ 69 h 6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 h="69">
                  <a:moveTo>
                    <a:pt x="30" y="0"/>
                  </a:moveTo>
                  <a:lnTo>
                    <a:pt x="43" y="0"/>
                  </a:lnTo>
                  <a:lnTo>
                    <a:pt x="48" y="4"/>
                  </a:lnTo>
                  <a:lnTo>
                    <a:pt x="56" y="8"/>
                  </a:lnTo>
                  <a:lnTo>
                    <a:pt x="65" y="21"/>
                  </a:lnTo>
                  <a:lnTo>
                    <a:pt x="65" y="34"/>
                  </a:lnTo>
                  <a:lnTo>
                    <a:pt x="65" y="43"/>
                  </a:lnTo>
                  <a:lnTo>
                    <a:pt x="60" y="51"/>
                  </a:lnTo>
                  <a:lnTo>
                    <a:pt x="56" y="60"/>
                  </a:lnTo>
                  <a:lnTo>
                    <a:pt x="48" y="64"/>
                  </a:lnTo>
                  <a:lnTo>
                    <a:pt x="39" y="69"/>
                  </a:lnTo>
                  <a:lnTo>
                    <a:pt x="30" y="69"/>
                  </a:lnTo>
                  <a:lnTo>
                    <a:pt x="22" y="69"/>
                  </a:lnTo>
                  <a:lnTo>
                    <a:pt x="13" y="64"/>
                  </a:lnTo>
                  <a:lnTo>
                    <a:pt x="4" y="60"/>
                  </a:lnTo>
                  <a:lnTo>
                    <a:pt x="0" y="47"/>
                  </a:lnTo>
                  <a:lnTo>
                    <a:pt x="0" y="34"/>
                  </a:lnTo>
                  <a:lnTo>
                    <a:pt x="0" y="25"/>
                  </a:lnTo>
                  <a:lnTo>
                    <a:pt x="4" y="17"/>
                  </a:lnTo>
                  <a:lnTo>
                    <a:pt x="9" y="8"/>
                  </a:lnTo>
                  <a:lnTo>
                    <a:pt x="17" y="4"/>
                  </a:lnTo>
                  <a:lnTo>
                    <a:pt x="22" y="0"/>
                  </a:lnTo>
                  <a:lnTo>
                    <a:pt x="30" y="0"/>
                  </a:lnTo>
                  <a:close/>
                  <a:moveTo>
                    <a:pt x="30" y="4"/>
                  </a:moveTo>
                  <a:lnTo>
                    <a:pt x="26" y="4"/>
                  </a:lnTo>
                  <a:lnTo>
                    <a:pt x="22" y="4"/>
                  </a:lnTo>
                  <a:lnTo>
                    <a:pt x="17" y="8"/>
                  </a:lnTo>
                  <a:lnTo>
                    <a:pt x="13" y="12"/>
                  </a:lnTo>
                  <a:lnTo>
                    <a:pt x="13" y="21"/>
                  </a:lnTo>
                  <a:lnTo>
                    <a:pt x="13" y="30"/>
                  </a:lnTo>
                  <a:lnTo>
                    <a:pt x="13" y="43"/>
                  </a:lnTo>
                  <a:lnTo>
                    <a:pt x="17" y="56"/>
                  </a:lnTo>
                  <a:lnTo>
                    <a:pt x="26" y="64"/>
                  </a:lnTo>
                  <a:lnTo>
                    <a:pt x="35" y="64"/>
                  </a:lnTo>
                  <a:lnTo>
                    <a:pt x="43" y="64"/>
                  </a:lnTo>
                  <a:lnTo>
                    <a:pt x="48" y="60"/>
                  </a:lnTo>
                  <a:lnTo>
                    <a:pt x="52" y="51"/>
                  </a:lnTo>
                  <a:lnTo>
                    <a:pt x="52" y="38"/>
                  </a:lnTo>
                  <a:lnTo>
                    <a:pt x="48" y="21"/>
                  </a:lnTo>
                  <a:lnTo>
                    <a:pt x="43" y="8"/>
                  </a:lnTo>
                  <a:lnTo>
                    <a:pt x="39" y="4"/>
                  </a:lnTo>
                  <a:lnTo>
                    <a:pt x="30" y="4"/>
                  </a:lnTo>
                  <a:close/>
                </a:path>
              </a:pathLst>
            </a:custGeom>
            <a:solidFill>
              <a:srgbClr val="000000"/>
            </a:solidFill>
            <a:ln w="0">
              <a:solidFill>
                <a:srgbClr val="000000"/>
              </a:solidFill>
              <a:round/>
              <a:headEnd/>
              <a:tailEnd/>
            </a:ln>
          </p:spPr>
          <p:txBody>
            <a:bodyPr/>
            <a:lstStyle/>
            <a:p>
              <a:endParaRPr lang="en-US"/>
            </a:p>
          </p:txBody>
        </p:sp>
        <p:sp>
          <p:nvSpPr>
            <p:cNvPr id="21600" name="Freeform 90"/>
            <p:cNvSpPr>
              <a:spLocks/>
            </p:cNvSpPr>
            <p:nvPr/>
          </p:nvSpPr>
          <p:spPr bwMode="auto">
            <a:xfrm>
              <a:off x="974" y="2657"/>
              <a:ext cx="74" cy="69"/>
            </a:xfrm>
            <a:custGeom>
              <a:avLst/>
              <a:gdLst>
                <a:gd name="T0" fmla="*/ 65 w 74"/>
                <a:gd name="T1" fmla="*/ 0 h 69"/>
                <a:gd name="T2" fmla="*/ 65 w 74"/>
                <a:gd name="T3" fmla="*/ 43 h 69"/>
                <a:gd name="T4" fmla="*/ 65 w 74"/>
                <a:gd name="T5" fmla="*/ 51 h 69"/>
                <a:gd name="T6" fmla="*/ 65 w 74"/>
                <a:gd name="T7" fmla="*/ 56 h 69"/>
                <a:gd name="T8" fmla="*/ 65 w 74"/>
                <a:gd name="T9" fmla="*/ 60 h 69"/>
                <a:gd name="T10" fmla="*/ 65 w 74"/>
                <a:gd name="T11" fmla="*/ 60 h 69"/>
                <a:gd name="T12" fmla="*/ 69 w 74"/>
                <a:gd name="T13" fmla="*/ 60 h 69"/>
                <a:gd name="T14" fmla="*/ 69 w 74"/>
                <a:gd name="T15" fmla="*/ 64 h 69"/>
                <a:gd name="T16" fmla="*/ 69 w 74"/>
                <a:gd name="T17" fmla="*/ 60 h 69"/>
                <a:gd name="T18" fmla="*/ 74 w 74"/>
                <a:gd name="T19" fmla="*/ 60 h 69"/>
                <a:gd name="T20" fmla="*/ 74 w 74"/>
                <a:gd name="T21" fmla="*/ 64 h 69"/>
                <a:gd name="T22" fmla="*/ 56 w 74"/>
                <a:gd name="T23" fmla="*/ 69 h 69"/>
                <a:gd name="T24" fmla="*/ 52 w 74"/>
                <a:gd name="T25" fmla="*/ 69 h 69"/>
                <a:gd name="T26" fmla="*/ 52 w 74"/>
                <a:gd name="T27" fmla="*/ 56 h 69"/>
                <a:gd name="T28" fmla="*/ 43 w 74"/>
                <a:gd name="T29" fmla="*/ 64 h 69"/>
                <a:gd name="T30" fmla="*/ 39 w 74"/>
                <a:gd name="T31" fmla="*/ 69 h 69"/>
                <a:gd name="T32" fmla="*/ 31 w 74"/>
                <a:gd name="T33" fmla="*/ 69 h 69"/>
                <a:gd name="T34" fmla="*/ 26 w 74"/>
                <a:gd name="T35" fmla="*/ 69 h 69"/>
                <a:gd name="T36" fmla="*/ 22 w 74"/>
                <a:gd name="T37" fmla="*/ 69 h 69"/>
                <a:gd name="T38" fmla="*/ 18 w 74"/>
                <a:gd name="T39" fmla="*/ 69 h 69"/>
                <a:gd name="T40" fmla="*/ 13 w 74"/>
                <a:gd name="T41" fmla="*/ 64 h 69"/>
                <a:gd name="T42" fmla="*/ 9 w 74"/>
                <a:gd name="T43" fmla="*/ 60 h 69"/>
                <a:gd name="T44" fmla="*/ 9 w 74"/>
                <a:gd name="T45" fmla="*/ 51 h 69"/>
                <a:gd name="T46" fmla="*/ 9 w 74"/>
                <a:gd name="T47" fmla="*/ 43 h 69"/>
                <a:gd name="T48" fmla="*/ 9 w 74"/>
                <a:gd name="T49" fmla="*/ 12 h 69"/>
                <a:gd name="T50" fmla="*/ 9 w 74"/>
                <a:gd name="T51" fmla="*/ 8 h 69"/>
                <a:gd name="T52" fmla="*/ 9 w 74"/>
                <a:gd name="T53" fmla="*/ 4 h 69"/>
                <a:gd name="T54" fmla="*/ 9 w 74"/>
                <a:gd name="T55" fmla="*/ 4 h 69"/>
                <a:gd name="T56" fmla="*/ 5 w 74"/>
                <a:gd name="T57" fmla="*/ 4 h 69"/>
                <a:gd name="T58" fmla="*/ 5 w 74"/>
                <a:gd name="T59" fmla="*/ 0 h 69"/>
                <a:gd name="T60" fmla="*/ 0 w 74"/>
                <a:gd name="T61" fmla="*/ 0 h 69"/>
                <a:gd name="T62" fmla="*/ 0 w 74"/>
                <a:gd name="T63" fmla="*/ 0 h 69"/>
                <a:gd name="T64" fmla="*/ 22 w 74"/>
                <a:gd name="T65" fmla="*/ 0 h 69"/>
                <a:gd name="T66" fmla="*/ 22 w 74"/>
                <a:gd name="T67" fmla="*/ 47 h 69"/>
                <a:gd name="T68" fmla="*/ 22 w 74"/>
                <a:gd name="T69" fmla="*/ 51 h 69"/>
                <a:gd name="T70" fmla="*/ 26 w 74"/>
                <a:gd name="T71" fmla="*/ 60 h 69"/>
                <a:gd name="T72" fmla="*/ 31 w 74"/>
                <a:gd name="T73" fmla="*/ 60 h 69"/>
                <a:gd name="T74" fmla="*/ 35 w 74"/>
                <a:gd name="T75" fmla="*/ 60 h 69"/>
                <a:gd name="T76" fmla="*/ 39 w 74"/>
                <a:gd name="T77" fmla="*/ 60 h 69"/>
                <a:gd name="T78" fmla="*/ 43 w 74"/>
                <a:gd name="T79" fmla="*/ 60 h 69"/>
                <a:gd name="T80" fmla="*/ 48 w 74"/>
                <a:gd name="T81" fmla="*/ 56 h 69"/>
                <a:gd name="T82" fmla="*/ 52 w 74"/>
                <a:gd name="T83" fmla="*/ 51 h 69"/>
                <a:gd name="T84" fmla="*/ 52 w 74"/>
                <a:gd name="T85" fmla="*/ 12 h 69"/>
                <a:gd name="T86" fmla="*/ 52 w 74"/>
                <a:gd name="T87" fmla="*/ 8 h 69"/>
                <a:gd name="T88" fmla="*/ 48 w 74"/>
                <a:gd name="T89" fmla="*/ 4 h 69"/>
                <a:gd name="T90" fmla="*/ 48 w 74"/>
                <a:gd name="T91" fmla="*/ 0 h 69"/>
                <a:gd name="T92" fmla="*/ 43 w 74"/>
                <a:gd name="T93" fmla="*/ 0 h 69"/>
                <a:gd name="T94" fmla="*/ 43 w 74"/>
                <a:gd name="T95" fmla="*/ 0 h 69"/>
                <a:gd name="T96" fmla="*/ 65 w 74"/>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
                <a:gd name="T148" fmla="*/ 0 h 69"/>
                <a:gd name="T149" fmla="*/ 74 w 74"/>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 h="69">
                  <a:moveTo>
                    <a:pt x="65" y="0"/>
                  </a:moveTo>
                  <a:lnTo>
                    <a:pt x="65" y="43"/>
                  </a:lnTo>
                  <a:lnTo>
                    <a:pt x="65" y="51"/>
                  </a:lnTo>
                  <a:lnTo>
                    <a:pt x="65" y="56"/>
                  </a:lnTo>
                  <a:lnTo>
                    <a:pt x="65" y="60"/>
                  </a:lnTo>
                  <a:lnTo>
                    <a:pt x="69" y="60"/>
                  </a:lnTo>
                  <a:lnTo>
                    <a:pt x="69" y="64"/>
                  </a:lnTo>
                  <a:lnTo>
                    <a:pt x="69" y="60"/>
                  </a:lnTo>
                  <a:lnTo>
                    <a:pt x="74" y="60"/>
                  </a:lnTo>
                  <a:lnTo>
                    <a:pt x="74" y="64"/>
                  </a:lnTo>
                  <a:lnTo>
                    <a:pt x="56" y="69"/>
                  </a:lnTo>
                  <a:lnTo>
                    <a:pt x="52" y="69"/>
                  </a:lnTo>
                  <a:lnTo>
                    <a:pt x="52" y="56"/>
                  </a:lnTo>
                  <a:lnTo>
                    <a:pt x="43" y="64"/>
                  </a:lnTo>
                  <a:lnTo>
                    <a:pt x="39" y="69"/>
                  </a:lnTo>
                  <a:lnTo>
                    <a:pt x="31" y="69"/>
                  </a:lnTo>
                  <a:lnTo>
                    <a:pt x="26" y="69"/>
                  </a:lnTo>
                  <a:lnTo>
                    <a:pt x="22" y="69"/>
                  </a:lnTo>
                  <a:lnTo>
                    <a:pt x="18" y="69"/>
                  </a:lnTo>
                  <a:lnTo>
                    <a:pt x="13" y="64"/>
                  </a:lnTo>
                  <a:lnTo>
                    <a:pt x="9" y="60"/>
                  </a:lnTo>
                  <a:lnTo>
                    <a:pt x="9" y="51"/>
                  </a:lnTo>
                  <a:lnTo>
                    <a:pt x="9" y="43"/>
                  </a:lnTo>
                  <a:lnTo>
                    <a:pt x="9" y="12"/>
                  </a:lnTo>
                  <a:lnTo>
                    <a:pt x="9" y="8"/>
                  </a:lnTo>
                  <a:lnTo>
                    <a:pt x="9" y="4"/>
                  </a:lnTo>
                  <a:lnTo>
                    <a:pt x="5" y="4"/>
                  </a:lnTo>
                  <a:lnTo>
                    <a:pt x="5" y="0"/>
                  </a:lnTo>
                  <a:lnTo>
                    <a:pt x="0" y="0"/>
                  </a:lnTo>
                  <a:lnTo>
                    <a:pt x="22" y="0"/>
                  </a:lnTo>
                  <a:lnTo>
                    <a:pt x="22" y="47"/>
                  </a:lnTo>
                  <a:lnTo>
                    <a:pt x="22" y="51"/>
                  </a:lnTo>
                  <a:lnTo>
                    <a:pt x="26" y="60"/>
                  </a:lnTo>
                  <a:lnTo>
                    <a:pt x="31" y="60"/>
                  </a:lnTo>
                  <a:lnTo>
                    <a:pt x="35" y="60"/>
                  </a:lnTo>
                  <a:lnTo>
                    <a:pt x="39" y="60"/>
                  </a:lnTo>
                  <a:lnTo>
                    <a:pt x="43" y="60"/>
                  </a:lnTo>
                  <a:lnTo>
                    <a:pt x="48" y="56"/>
                  </a:lnTo>
                  <a:lnTo>
                    <a:pt x="52" y="51"/>
                  </a:lnTo>
                  <a:lnTo>
                    <a:pt x="52" y="12"/>
                  </a:lnTo>
                  <a:lnTo>
                    <a:pt x="52" y="8"/>
                  </a:lnTo>
                  <a:lnTo>
                    <a:pt x="48" y="4"/>
                  </a:lnTo>
                  <a:lnTo>
                    <a:pt x="48" y="0"/>
                  </a:lnTo>
                  <a:lnTo>
                    <a:pt x="43" y="0"/>
                  </a:lnTo>
                  <a:lnTo>
                    <a:pt x="65" y="0"/>
                  </a:lnTo>
                  <a:close/>
                </a:path>
              </a:pathLst>
            </a:custGeom>
            <a:solidFill>
              <a:srgbClr val="000000"/>
            </a:solidFill>
            <a:ln w="0">
              <a:solidFill>
                <a:srgbClr val="000000"/>
              </a:solidFill>
              <a:round/>
              <a:headEnd/>
              <a:tailEnd/>
            </a:ln>
          </p:spPr>
          <p:txBody>
            <a:bodyPr/>
            <a:lstStyle/>
            <a:p>
              <a:endParaRPr lang="en-US"/>
            </a:p>
          </p:txBody>
        </p:sp>
        <p:sp>
          <p:nvSpPr>
            <p:cNvPr id="21601" name="Freeform 91"/>
            <p:cNvSpPr>
              <a:spLocks/>
            </p:cNvSpPr>
            <p:nvPr/>
          </p:nvSpPr>
          <p:spPr bwMode="auto">
            <a:xfrm>
              <a:off x="1052" y="2657"/>
              <a:ext cx="73" cy="69"/>
            </a:xfrm>
            <a:custGeom>
              <a:avLst/>
              <a:gdLst>
                <a:gd name="T0" fmla="*/ 22 w 73"/>
                <a:gd name="T1" fmla="*/ 12 h 69"/>
                <a:gd name="T2" fmla="*/ 34 w 73"/>
                <a:gd name="T3" fmla="*/ 0 h 69"/>
                <a:gd name="T4" fmla="*/ 47 w 73"/>
                <a:gd name="T5" fmla="*/ 0 h 69"/>
                <a:gd name="T6" fmla="*/ 52 w 73"/>
                <a:gd name="T7" fmla="*/ 0 h 69"/>
                <a:gd name="T8" fmla="*/ 56 w 73"/>
                <a:gd name="T9" fmla="*/ 0 h 69"/>
                <a:gd name="T10" fmla="*/ 60 w 73"/>
                <a:gd name="T11" fmla="*/ 4 h 69"/>
                <a:gd name="T12" fmla="*/ 60 w 73"/>
                <a:gd name="T13" fmla="*/ 8 h 69"/>
                <a:gd name="T14" fmla="*/ 65 w 73"/>
                <a:gd name="T15" fmla="*/ 17 h 69"/>
                <a:gd name="T16" fmla="*/ 65 w 73"/>
                <a:gd name="T17" fmla="*/ 25 h 69"/>
                <a:gd name="T18" fmla="*/ 65 w 73"/>
                <a:gd name="T19" fmla="*/ 51 h 69"/>
                <a:gd name="T20" fmla="*/ 65 w 73"/>
                <a:gd name="T21" fmla="*/ 60 h 69"/>
                <a:gd name="T22" fmla="*/ 65 w 73"/>
                <a:gd name="T23" fmla="*/ 64 h 69"/>
                <a:gd name="T24" fmla="*/ 65 w 73"/>
                <a:gd name="T25" fmla="*/ 64 h 69"/>
                <a:gd name="T26" fmla="*/ 69 w 73"/>
                <a:gd name="T27" fmla="*/ 64 h 69"/>
                <a:gd name="T28" fmla="*/ 69 w 73"/>
                <a:gd name="T29" fmla="*/ 69 h 69"/>
                <a:gd name="T30" fmla="*/ 73 w 73"/>
                <a:gd name="T31" fmla="*/ 69 h 69"/>
                <a:gd name="T32" fmla="*/ 73 w 73"/>
                <a:gd name="T33" fmla="*/ 69 h 69"/>
                <a:gd name="T34" fmla="*/ 43 w 73"/>
                <a:gd name="T35" fmla="*/ 69 h 69"/>
                <a:gd name="T36" fmla="*/ 43 w 73"/>
                <a:gd name="T37" fmla="*/ 69 h 69"/>
                <a:gd name="T38" fmla="*/ 43 w 73"/>
                <a:gd name="T39" fmla="*/ 69 h 69"/>
                <a:gd name="T40" fmla="*/ 47 w 73"/>
                <a:gd name="T41" fmla="*/ 69 h 69"/>
                <a:gd name="T42" fmla="*/ 47 w 73"/>
                <a:gd name="T43" fmla="*/ 64 h 69"/>
                <a:gd name="T44" fmla="*/ 52 w 73"/>
                <a:gd name="T45" fmla="*/ 64 h 69"/>
                <a:gd name="T46" fmla="*/ 52 w 73"/>
                <a:gd name="T47" fmla="*/ 60 h 69"/>
                <a:gd name="T48" fmla="*/ 52 w 73"/>
                <a:gd name="T49" fmla="*/ 60 h 69"/>
                <a:gd name="T50" fmla="*/ 52 w 73"/>
                <a:gd name="T51" fmla="*/ 51 h 69"/>
                <a:gd name="T52" fmla="*/ 52 w 73"/>
                <a:gd name="T53" fmla="*/ 25 h 69"/>
                <a:gd name="T54" fmla="*/ 52 w 73"/>
                <a:gd name="T55" fmla="*/ 17 h 69"/>
                <a:gd name="T56" fmla="*/ 47 w 73"/>
                <a:gd name="T57" fmla="*/ 12 h 69"/>
                <a:gd name="T58" fmla="*/ 43 w 73"/>
                <a:gd name="T59" fmla="*/ 8 h 69"/>
                <a:gd name="T60" fmla="*/ 39 w 73"/>
                <a:gd name="T61" fmla="*/ 8 h 69"/>
                <a:gd name="T62" fmla="*/ 30 w 73"/>
                <a:gd name="T63" fmla="*/ 8 h 69"/>
                <a:gd name="T64" fmla="*/ 22 w 73"/>
                <a:gd name="T65" fmla="*/ 17 h 69"/>
                <a:gd name="T66" fmla="*/ 22 w 73"/>
                <a:gd name="T67" fmla="*/ 51 h 69"/>
                <a:gd name="T68" fmla="*/ 22 w 73"/>
                <a:gd name="T69" fmla="*/ 60 h 69"/>
                <a:gd name="T70" fmla="*/ 22 w 73"/>
                <a:gd name="T71" fmla="*/ 64 h 69"/>
                <a:gd name="T72" fmla="*/ 26 w 73"/>
                <a:gd name="T73" fmla="*/ 64 h 69"/>
                <a:gd name="T74" fmla="*/ 26 w 73"/>
                <a:gd name="T75" fmla="*/ 64 h 69"/>
                <a:gd name="T76" fmla="*/ 26 w 73"/>
                <a:gd name="T77" fmla="*/ 69 h 69"/>
                <a:gd name="T78" fmla="*/ 30 w 73"/>
                <a:gd name="T79" fmla="*/ 69 h 69"/>
                <a:gd name="T80" fmla="*/ 30 w 73"/>
                <a:gd name="T81" fmla="*/ 69 h 69"/>
                <a:gd name="T82" fmla="*/ 0 w 73"/>
                <a:gd name="T83" fmla="*/ 69 h 69"/>
                <a:gd name="T84" fmla="*/ 0 w 73"/>
                <a:gd name="T85" fmla="*/ 69 h 69"/>
                <a:gd name="T86" fmla="*/ 0 w 73"/>
                <a:gd name="T87" fmla="*/ 69 h 69"/>
                <a:gd name="T88" fmla="*/ 4 w 73"/>
                <a:gd name="T89" fmla="*/ 69 h 69"/>
                <a:gd name="T90" fmla="*/ 9 w 73"/>
                <a:gd name="T91" fmla="*/ 64 h 69"/>
                <a:gd name="T92" fmla="*/ 9 w 73"/>
                <a:gd name="T93" fmla="*/ 60 h 69"/>
                <a:gd name="T94" fmla="*/ 9 w 73"/>
                <a:gd name="T95" fmla="*/ 51 h 69"/>
                <a:gd name="T96" fmla="*/ 9 w 73"/>
                <a:gd name="T97" fmla="*/ 25 h 69"/>
                <a:gd name="T98" fmla="*/ 9 w 73"/>
                <a:gd name="T99" fmla="*/ 17 h 69"/>
                <a:gd name="T100" fmla="*/ 9 w 73"/>
                <a:gd name="T101" fmla="*/ 12 h 69"/>
                <a:gd name="T102" fmla="*/ 9 w 73"/>
                <a:gd name="T103" fmla="*/ 8 h 69"/>
                <a:gd name="T104" fmla="*/ 9 w 73"/>
                <a:gd name="T105" fmla="*/ 8 h 69"/>
                <a:gd name="T106" fmla="*/ 4 w 73"/>
                <a:gd name="T107" fmla="*/ 8 h 69"/>
                <a:gd name="T108" fmla="*/ 4 w 73"/>
                <a:gd name="T109" fmla="*/ 8 h 69"/>
                <a:gd name="T110" fmla="*/ 4 w 73"/>
                <a:gd name="T111" fmla="*/ 8 h 69"/>
                <a:gd name="T112" fmla="*/ 0 w 73"/>
                <a:gd name="T113" fmla="*/ 8 h 69"/>
                <a:gd name="T114" fmla="*/ 0 w 73"/>
                <a:gd name="T115" fmla="*/ 4 h 69"/>
                <a:gd name="T116" fmla="*/ 17 w 73"/>
                <a:gd name="T117" fmla="*/ 0 h 69"/>
                <a:gd name="T118" fmla="*/ 22 w 73"/>
                <a:gd name="T119" fmla="*/ 0 h 69"/>
                <a:gd name="T120" fmla="*/ 22 w 73"/>
                <a:gd name="T121" fmla="*/ 12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
                <a:gd name="T184" fmla="*/ 0 h 69"/>
                <a:gd name="T185" fmla="*/ 73 w 73"/>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 h="69">
                  <a:moveTo>
                    <a:pt x="22" y="12"/>
                  </a:moveTo>
                  <a:lnTo>
                    <a:pt x="34" y="0"/>
                  </a:lnTo>
                  <a:lnTo>
                    <a:pt x="47" y="0"/>
                  </a:lnTo>
                  <a:lnTo>
                    <a:pt x="52" y="0"/>
                  </a:lnTo>
                  <a:lnTo>
                    <a:pt x="56" y="0"/>
                  </a:lnTo>
                  <a:lnTo>
                    <a:pt x="60" y="4"/>
                  </a:lnTo>
                  <a:lnTo>
                    <a:pt x="60" y="8"/>
                  </a:lnTo>
                  <a:lnTo>
                    <a:pt x="65" y="17"/>
                  </a:lnTo>
                  <a:lnTo>
                    <a:pt x="65" y="25"/>
                  </a:lnTo>
                  <a:lnTo>
                    <a:pt x="65" y="51"/>
                  </a:lnTo>
                  <a:lnTo>
                    <a:pt x="65" y="60"/>
                  </a:lnTo>
                  <a:lnTo>
                    <a:pt x="65" y="64"/>
                  </a:lnTo>
                  <a:lnTo>
                    <a:pt x="69" y="64"/>
                  </a:lnTo>
                  <a:lnTo>
                    <a:pt x="69" y="69"/>
                  </a:lnTo>
                  <a:lnTo>
                    <a:pt x="73" y="69"/>
                  </a:lnTo>
                  <a:lnTo>
                    <a:pt x="43" y="69"/>
                  </a:lnTo>
                  <a:lnTo>
                    <a:pt x="47" y="69"/>
                  </a:lnTo>
                  <a:lnTo>
                    <a:pt x="47" y="64"/>
                  </a:lnTo>
                  <a:lnTo>
                    <a:pt x="52" y="64"/>
                  </a:lnTo>
                  <a:lnTo>
                    <a:pt x="52" y="60"/>
                  </a:lnTo>
                  <a:lnTo>
                    <a:pt x="52" y="51"/>
                  </a:lnTo>
                  <a:lnTo>
                    <a:pt x="52" y="25"/>
                  </a:lnTo>
                  <a:lnTo>
                    <a:pt x="52" y="17"/>
                  </a:lnTo>
                  <a:lnTo>
                    <a:pt x="47" y="12"/>
                  </a:lnTo>
                  <a:lnTo>
                    <a:pt x="43" y="8"/>
                  </a:lnTo>
                  <a:lnTo>
                    <a:pt x="39" y="8"/>
                  </a:lnTo>
                  <a:lnTo>
                    <a:pt x="30" y="8"/>
                  </a:lnTo>
                  <a:lnTo>
                    <a:pt x="22" y="17"/>
                  </a:lnTo>
                  <a:lnTo>
                    <a:pt x="22" y="51"/>
                  </a:lnTo>
                  <a:lnTo>
                    <a:pt x="22" y="60"/>
                  </a:lnTo>
                  <a:lnTo>
                    <a:pt x="22" y="64"/>
                  </a:lnTo>
                  <a:lnTo>
                    <a:pt x="26" y="64"/>
                  </a:lnTo>
                  <a:lnTo>
                    <a:pt x="26" y="69"/>
                  </a:lnTo>
                  <a:lnTo>
                    <a:pt x="30" y="69"/>
                  </a:lnTo>
                  <a:lnTo>
                    <a:pt x="0" y="69"/>
                  </a:lnTo>
                  <a:lnTo>
                    <a:pt x="4" y="69"/>
                  </a:lnTo>
                  <a:lnTo>
                    <a:pt x="9" y="64"/>
                  </a:lnTo>
                  <a:lnTo>
                    <a:pt x="9" y="60"/>
                  </a:lnTo>
                  <a:lnTo>
                    <a:pt x="9" y="51"/>
                  </a:lnTo>
                  <a:lnTo>
                    <a:pt x="9" y="25"/>
                  </a:lnTo>
                  <a:lnTo>
                    <a:pt x="9" y="17"/>
                  </a:lnTo>
                  <a:lnTo>
                    <a:pt x="9" y="12"/>
                  </a:lnTo>
                  <a:lnTo>
                    <a:pt x="9" y="8"/>
                  </a:lnTo>
                  <a:lnTo>
                    <a:pt x="4" y="8"/>
                  </a:lnTo>
                  <a:lnTo>
                    <a:pt x="0" y="8"/>
                  </a:lnTo>
                  <a:lnTo>
                    <a:pt x="0" y="4"/>
                  </a:lnTo>
                  <a:lnTo>
                    <a:pt x="17" y="0"/>
                  </a:lnTo>
                  <a:lnTo>
                    <a:pt x="22" y="0"/>
                  </a:lnTo>
                  <a:lnTo>
                    <a:pt x="22" y="12"/>
                  </a:lnTo>
                  <a:close/>
                </a:path>
              </a:pathLst>
            </a:custGeom>
            <a:solidFill>
              <a:srgbClr val="000000"/>
            </a:solidFill>
            <a:ln w="0">
              <a:solidFill>
                <a:srgbClr val="000000"/>
              </a:solidFill>
              <a:round/>
              <a:headEnd/>
              <a:tailEnd/>
            </a:ln>
          </p:spPr>
          <p:txBody>
            <a:bodyPr/>
            <a:lstStyle/>
            <a:p>
              <a:endParaRPr lang="en-US"/>
            </a:p>
          </p:txBody>
        </p:sp>
        <p:sp>
          <p:nvSpPr>
            <p:cNvPr id="21602" name="Freeform 92"/>
            <p:cNvSpPr>
              <a:spLocks/>
            </p:cNvSpPr>
            <p:nvPr/>
          </p:nvSpPr>
          <p:spPr bwMode="auto">
            <a:xfrm>
              <a:off x="1462" y="2622"/>
              <a:ext cx="112" cy="104"/>
            </a:xfrm>
            <a:custGeom>
              <a:avLst/>
              <a:gdLst>
                <a:gd name="T0" fmla="*/ 112 w 112"/>
                <a:gd name="T1" fmla="*/ 0 h 104"/>
                <a:gd name="T2" fmla="*/ 112 w 112"/>
                <a:gd name="T3" fmla="*/ 0 h 104"/>
                <a:gd name="T4" fmla="*/ 103 w 112"/>
                <a:gd name="T5" fmla="*/ 4 h 104"/>
                <a:gd name="T6" fmla="*/ 103 w 112"/>
                <a:gd name="T7" fmla="*/ 4 h 104"/>
                <a:gd name="T8" fmla="*/ 99 w 112"/>
                <a:gd name="T9" fmla="*/ 13 h 104"/>
                <a:gd name="T10" fmla="*/ 94 w 112"/>
                <a:gd name="T11" fmla="*/ 17 h 104"/>
                <a:gd name="T12" fmla="*/ 60 w 112"/>
                <a:gd name="T13" fmla="*/ 104 h 104"/>
                <a:gd name="T14" fmla="*/ 56 w 112"/>
                <a:gd name="T15" fmla="*/ 104 h 104"/>
                <a:gd name="T16" fmla="*/ 17 w 112"/>
                <a:gd name="T17" fmla="*/ 17 h 104"/>
                <a:gd name="T18" fmla="*/ 17 w 112"/>
                <a:gd name="T19" fmla="*/ 13 h 104"/>
                <a:gd name="T20" fmla="*/ 12 w 112"/>
                <a:gd name="T21" fmla="*/ 9 h 104"/>
                <a:gd name="T22" fmla="*/ 12 w 112"/>
                <a:gd name="T23" fmla="*/ 4 h 104"/>
                <a:gd name="T24" fmla="*/ 8 w 112"/>
                <a:gd name="T25" fmla="*/ 4 h 104"/>
                <a:gd name="T26" fmla="*/ 4 w 112"/>
                <a:gd name="T27" fmla="*/ 4 h 104"/>
                <a:gd name="T28" fmla="*/ 0 w 112"/>
                <a:gd name="T29" fmla="*/ 0 h 104"/>
                <a:gd name="T30" fmla="*/ 0 w 112"/>
                <a:gd name="T31" fmla="*/ 0 h 104"/>
                <a:gd name="T32" fmla="*/ 43 w 112"/>
                <a:gd name="T33" fmla="*/ 0 h 104"/>
                <a:gd name="T34" fmla="*/ 43 w 112"/>
                <a:gd name="T35" fmla="*/ 0 h 104"/>
                <a:gd name="T36" fmla="*/ 38 w 112"/>
                <a:gd name="T37" fmla="*/ 4 h 104"/>
                <a:gd name="T38" fmla="*/ 34 w 112"/>
                <a:gd name="T39" fmla="*/ 4 h 104"/>
                <a:gd name="T40" fmla="*/ 34 w 112"/>
                <a:gd name="T41" fmla="*/ 4 h 104"/>
                <a:gd name="T42" fmla="*/ 30 w 112"/>
                <a:gd name="T43" fmla="*/ 9 h 104"/>
                <a:gd name="T44" fmla="*/ 34 w 112"/>
                <a:gd name="T45" fmla="*/ 13 h 104"/>
                <a:gd name="T46" fmla="*/ 34 w 112"/>
                <a:gd name="T47" fmla="*/ 22 h 104"/>
                <a:gd name="T48" fmla="*/ 60 w 112"/>
                <a:gd name="T49" fmla="*/ 82 h 104"/>
                <a:gd name="T50" fmla="*/ 86 w 112"/>
                <a:gd name="T51" fmla="*/ 22 h 104"/>
                <a:gd name="T52" fmla="*/ 90 w 112"/>
                <a:gd name="T53" fmla="*/ 13 h 104"/>
                <a:gd name="T54" fmla="*/ 90 w 112"/>
                <a:gd name="T55" fmla="*/ 9 h 104"/>
                <a:gd name="T56" fmla="*/ 90 w 112"/>
                <a:gd name="T57" fmla="*/ 9 h 104"/>
                <a:gd name="T58" fmla="*/ 86 w 112"/>
                <a:gd name="T59" fmla="*/ 4 h 104"/>
                <a:gd name="T60" fmla="*/ 86 w 112"/>
                <a:gd name="T61" fmla="*/ 4 h 104"/>
                <a:gd name="T62" fmla="*/ 81 w 112"/>
                <a:gd name="T63" fmla="*/ 4 h 104"/>
                <a:gd name="T64" fmla="*/ 77 w 112"/>
                <a:gd name="T65" fmla="*/ 0 h 104"/>
                <a:gd name="T66" fmla="*/ 77 w 112"/>
                <a:gd name="T67" fmla="*/ 0 h 104"/>
                <a:gd name="T68" fmla="*/ 77 w 112"/>
                <a:gd name="T69" fmla="*/ 0 h 104"/>
                <a:gd name="T70" fmla="*/ 112 w 112"/>
                <a:gd name="T71" fmla="*/ 0 h 1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2"/>
                <a:gd name="T109" fmla="*/ 0 h 104"/>
                <a:gd name="T110" fmla="*/ 112 w 112"/>
                <a:gd name="T111" fmla="*/ 104 h 1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2" h="104">
                  <a:moveTo>
                    <a:pt x="112" y="0"/>
                  </a:moveTo>
                  <a:lnTo>
                    <a:pt x="112" y="0"/>
                  </a:lnTo>
                  <a:lnTo>
                    <a:pt x="103" y="4"/>
                  </a:lnTo>
                  <a:lnTo>
                    <a:pt x="99" y="13"/>
                  </a:lnTo>
                  <a:lnTo>
                    <a:pt x="94" y="17"/>
                  </a:lnTo>
                  <a:lnTo>
                    <a:pt x="60" y="104"/>
                  </a:lnTo>
                  <a:lnTo>
                    <a:pt x="56" y="104"/>
                  </a:lnTo>
                  <a:lnTo>
                    <a:pt x="17" y="17"/>
                  </a:lnTo>
                  <a:lnTo>
                    <a:pt x="17" y="13"/>
                  </a:lnTo>
                  <a:lnTo>
                    <a:pt x="12" y="9"/>
                  </a:lnTo>
                  <a:lnTo>
                    <a:pt x="12" y="4"/>
                  </a:lnTo>
                  <a:lnTo>
                    <a:pt x="8" y="4"/>
                  </a:lnTo>
                  <a:lnTo>
                    <a:pt x="4" y="4"/>
                  </a:lnTo>
                  <a:lnTo>
                    <a:pt x="0" y="0"/>
                  </a:lnTo>
                  <a:lnTo>
                    <a:pt x="43" y="0"/>
                  </a:lnTo>
                  <a:lnTo>
                    <a:pt x="38" y="4"/>
                  </a:lnTo>
                  <a:lnTo>
                    <a:pt x="34" y="4"/>
                  </a:lnTo>
                  <a:lnTo>
                    <a:pt x="30" y="9"/>
                  </a:lnTo>
                  <a:lnTo>
                    <a:pt x="34" y="13"/>
                  </a:lnTo>
                  <a:lnTo>
                    <a:pt x="34" y="22"/>
                  </a:lnTo>
                  <a:lnTo>
                    <a:pt x="60" y="82"/>
                  </a:lnTo>
                  <a:lnTo>
                    <a:pt x="86" y="22"/>
                  </a:lnTo>
                  <a:lnTo>
                    <a:pt x="90" y="13"/>
                  </a:lnTo>
                  <a:lnTo>
                    <a:pt x="90" y="9"/>
                  </a:lnTo>
                  <a:lnTo>
                    <a:pt x="86" y="4"/>
                  </a:lnTo>
                  <a:lnTo>
                    <a:pt x="81" y="4"/>
                  </a:lnTo>
                  <a:lnTo>
                    <a:pt x="77" y="0"/>
                  </a:lnTo>
                  <a:lnTo>
                    <a:pt x="112" y="0"/>
                  </a:lnTo>
                  <a:close/>
                </a:path>
              </a:pathLst>
            </a:custGeom>
            <a:solidFill>
              <a:srgbClr val="000000"/>
            </a:solidFill>
            <a:ln w="0">
              <a:solidFill>
                <a:srgbClr val="000000"/>
              </a:solidFill>
              <a:round/>
              <a:headEnd/>
              <a:tailEnd/>
            </a:ln>
          </p:spPr>
          <p:txBody>
            <a:bodyPr/>
            <a:lstStyle/>
            <a:p>
              <a:endParaRPr lang="en-US"/>
            </a:p>
          </p:txBody>
        </p:sp>
        <p:sp>
          <p:nvSpPr>
            <p:cNvPr id="21603" name="Freeform 93"/>
            <p:cNvSpPr>
              <a:spLocks noEditPoints="1"/>
            </p:cNvSpPr>
            <p:nvPr/>
          </p:nvSpPr>
          <p:spPr bwMode="auto">
            <a:xfrm>
              <a:off x="1561" y="2657"/>
              <a:ext cx="60" cy="69"/>
            </a:xfrm>
            <a:custGeom>
              <a:avLst/>
              <a:gdLst>
                <a:gd name="T0" fmla="*/ 13 w 60"/>
                <a:gd name="T1" fmla="*/ 25 h 69"/>
                <a:gd name="T2" fmla="*/ 13 w 60"/>
                <a:gd name="T3" fmla="*/ 38 h 69"/>
                <a:gd name="T4" fmla="*/ 21 w 60"/>
                <a:gd name="T5" fmla="*/ 47 h 69"/>
                <a:gd name="T6" fmla="*/ 26 w 60"/>
                <a:gd name="T7" fmla="*/ 56 h 69"/>
                <a:gd name="T8" fmla="*/ 39 w 60"/>
                <a:gd name="T9" fmla="*/ 56 h 69"/>
                <a:gd name="T10" fmla="*/ 43 w 60"/>
                <a:gd name="T11" fmla="*/ 56 h 69"/>
                <a:gd name="T12" fmla="*/ 47 w 60"/>
                <a:gd name="T13" fmla="*/ 56 h 69"/>
                <a:gd name="T14" fmla="*/ 51 w 60"/>
                <a:gd name="T15" fmla="*/ 51 h 69"/>
                <a:gd name="T16" fmla="*/ 56 w 60"/>
                <a:gd name="T17" fmla="*/ 43 h 69"/>
                <a:gd name="T18" fmla="*/ 60 w 60"/>
                <a:gd name="T19" fmla="*/ 43 h 69"/>
                <a:gd name="T20" fmla="*/ 56 w 60"/>
                <a:gd name="T21" fmla="*/ 51 h 69"/>
                <a:gd name="T22" fmla="*/ 51 w 60"/>
                <a:gd name="T23" fmla="*/ 64 h 69"/>
                <a:gd name="T24" fmla="*/ 43 w 60"/>
                <a:gd name="T25" fmla="*/ 69 h 69"/>
                <a:gd name="T26" fmla="*/ 30 w 60"/>
                <a:gd name="T27" fmla="*/ 69 h 69"/>
                <a:gd name="T28" fmla="*/ 21 w 60"/>
                <a:gd name="T29" fmla="*/ 69 h 69"/>
                <a:gd name="T30" fmla="*/ 8 w 60"/>
                <a:gd name="T31" fmla="*/ 60 h 69"/>
                <a:gd name="T32" fmla="*/ 4 w 60"/>
                <a:gd name="T33" fmla="*/ 51 h 69"/>
                <a:gd name="T34" fmla="*/ 0 w 60"/>
                <a:gd name="T35" fmla="*/ 34 h 69"/>
                <a:gd name="T36" fmla="*/ 4 w 60"/>
                <a:gd name="T37" fmla="*/ 21 h 69"/>
                <a:gd name="T38" fmla="*/ 8 w 60"/>
                <a:gd name="T39" fmla="*/ 8 h 69"/>
                <a:gd name="T40" fmla="*/ 21 w 60"/>
                <a:gd name="T41" fmla="*/ 0 h 69"/>
                <a:gd name="T42" fmla="*/ 34 w 60"/>
                <a:gd name="T43" fmla="*/ 0 h 69"/>
                <a:gd name="T44" fmla="*/ 43 w 60"/>
                <a:gd name="T45" fmla="*/ 0 h 69"/>
                <a:gd name="T46" fmla="*/ 51 w 60"/>
                <a:gd name="T47" fmla="*/ 4 h 69"/>
                <a:gd name="T48" fmla="*/ 56 w 60"/>
                <a:gd name="T49" fmla="*/ 12 h 69"/>
                <a:gd name="T50" fmla="*/ 60 w 60"/>
                <a:gd name="T51" fmla="*/ 25 h 69"/>
                <a:gd name="T52" fmla="*/ 13 w 60"/>
                <a:gd name="T53" fmla="*/ 25 h 69"/>
                <a:gd name="T54" fmla="*/ 13 w 60"/>
                <a:gd name="T55" fmla="*/ 21 h 69"/>
                <a:gd name="T56" fmla="*/ 43 w 60"/>
                <a:gd name="T57" fmla="*/ 21 h 69"/>
                <a:gd name="T58" fmla="*/ 43 w 60"/>
                <a:gd name="T59" fmla="*/ 17 h 69"/>
                <a:gd name="T60" fmla="*/ 43 w 60"/>
                <a:gd name="T61" fmla="*/ 12 h 69"/>
                <a:gd name="T62" fmla="*/ 39 w 60"/>
                <a:gd name="T63" fmla="*/ 8 h 69"/>
                <a:gd name="T64" fmla="*/ 34 w 60"/>
                <a:gd name="T65" fmla="*/ 4 h 69"/>
                <a:gd name="T66" fmla="*/ 30 w 60"/>
                <a:gd name="T67" fmla="*/ 4 h 69"/>
                <a:gd name="T68" fmla="*/ 30 w 60"/>
                <a:gd name="T69" fmla="*/ 4 h 69"/>
                <a:gd name="T70" fmla="*/ 21 w 60"/>
                <a:gd name="T71" fmla="*/ 4 h 69"/>
                <a:gd name="T72" fmla="*/ 17 w 60"/>
                <a:gd name="T73" fmla="*/ 8 h 69"/>
                <a:gd name="T74" fmla="*/ 13 w 60"/>
                <a:gd name="T75" fmla="*/ 12 h 69"/>
                <a:gd name="T76" fmla="*/ 13 w 60"/>
                <a:gd name="T77" fmla="*/ 21 h 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0"/>
                <a:gd name="T118" fmla="*/ 0 h 69"/>
                <a:gd name="T119" fmla="*/ 60 w 60"/>
                <a:gd name="T120" fmla="*/ 69 h 6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0" h="69">
                  <a:moveTo>
                    <a:pt x="13" y="25"/>
                  </a:moveTo>
                  <a:lnTo>
                    <a:pt x="13" y="38"/>
                  </a:lnTo>
                  <a:lnTo>
                    <a:pt x="21" y="47"/>
                  </a:lnTo>
                  <a:lnTo>
                    <a:pt x="26" y="56"/>
                  </a:lnTo>
                  <a:lnTo>
                    <a:pt x="39" y="56"/>
                  </a:lnTo>
                  <a:lnTo>
                    <a:pt x="43" y="56"/>
                  </a:lnTo>
                  <a:lnTo>
                    <a:pt x="47" y="56"/>
                  </a:lnTo>
                  <a:lnTo>
                    <a:pt x="51" y="51"/>
                  </a:lnTo>
                  <a:lnTo>
                    <a:pt x="56" y="43"/>
                  </a:lnTo>
                  <a:lnTo>
                    <a:pt x="60" y="43"/>
                  </a:lnTo>
                  <a:lnTo>
                    <a:pt x="56" y="51"/>
                  </a:lnTo>
                  <a:lnTo>
                    <a:pt x="51" y="64"/>
                  </a:lnTo>
                  <a:lnTo>
                    <a:pt x="43" y="69"/>
                  </a:lnTo>
                  <a:lnTo>
                    <a:pt x="30" y="69"/>
                  </a:lnTo>
                  <a:lnTo>
                    <a:pt x="21" y="69"/>
                  </a:lnTo>
                  <a:lnTo>
                    <a:pt x="8" y="60"/>
                  </a:lnTo>
                  <a:lnTo>
                    <a:pt x="4" y="51"/>
                  </a:lnTo>
                  <a:lnTo>
                    <a:pt x="0" y="34"/>
                  </a:lnTo>
                  <a:lnTo>
                    <a:pt x="4" y="21"/>
                  </a:lnTo>
                  <a:lnTo>
                    <a:pt x="8" y="8"/>
                  </a:lnTo>
                  <a:lnTo>
                    <a:pt x="21" y="0"/>
                  </a:lnTo>
                  <a:lnTo>
                    <a:pt x="34" y="0"/>
                  </a:lnTo>
                  <a:lnTo>
                    <a:pt x="43" y="0"/>
                  </a:lnTo>
                  <a:lnTo>
                    <a:pt x="51" y="4"/>
                  </a:lnTo>
                  <a:lnTo>
                    <a:pt x="56" y="12"/>
                  </a:lnTo>
                  <a:lnTo>
                    <a:pt x="60" y="25"/>
                  </a:lnTo>
                  <a:lnTo>
                    <a:pt x="13" y="25"/>
                  </a:lnTo>
                  <a:close/>
                  <a:moveTo>
                    <a:pt x="13" y="21"/>
                  </a:moveTo>
                  <a:lnTo>
                    <a:pt x="43" y="21"/>
                  </a:lnTo>
                  <a:lnTo>
                    <a:pt x="43" y="17"/>
                  </a:lnTo>
                  <a:lnTo>
                    <a:pt x="43" y="12"/>
                  </a:lnTo>
                  <a:lnTo>
                    <a:pt x="39" y="8"/>
                  </a:lnTo>
                  <a:lnTo>
                    <a:pt x="34" y="4"/>
                  </a:lnTo>
                  <a:lnTo>
                    <a:pt x="30" y="4"/>
                  </a:lnTo>
                  <a:lnTo>
                    <a:pt x="21" y="4"/>
                  </a:lnTo>
                  <a:lnTo>
                    <a:pt x="17" y="8"/>
                  </a:lnTo>
                  <a:lnTo>
                    <a:pt x="13" y="12"/>
                  </a:lnTo>
                  <a:lnTo>
                    <a:pt x="13" y="21"/>
                  </a:lnTo>
                  <a:close/>
                </a:path>
              </a:pathLst>
            </a:custGeom>
            <a:solidFill>
              <a:srgbClr val="000000"/>
            </a:solidFill>
            <a:ln w="0">
              <a:solidFill>
                <a:srgbClr val="000000"/>
              </a:solidFill>
              <a:round/>
              <a:headEnd/>
              <a:tailEnd/>
            </a:ln>
          </p:spPr>
          <p:txBody>
            <a:bodyPr/>
            <a:lstStyle/>
            <a:p>
              <a:endParaRPr lang="en-US"/>
            </a:p>
          </p:txBody>
        </p:sp>
        <p:sp>
          <p:nvSpPr>
            <p:cNvPr id="21604" name="Freeform 94"/>
            <p:cNvSpPr>
              <a:spLocks/>
            </p:cNvSpPr>
            <p:nvPr/>
          </p:nvSpPr>
          <p:spPr bwMode="auto">
            <a:xfrm>
              <a:off x="1630" y="2657"/>
              <a:ext cx="47" cy="69"/>
            </a:xfrm>
            <a:custGeom>
              <a:avLst/>
              <a:gdLst>
                <a:gd name="T0" fmla="*/ 21 w 47"/>
                <a:gd name="T1" fmla="*/ 0 h 69"/>
                <a:gd name="T2" fmla="*/ 21 w 47"/>
                <a:gd name="T3" fmla="*/ 17 h 69"/>
                <a:gd name="T4" fmla="*/ 26 w 47"/>
                <a:gd name="T5" fmla="*/ 4 h 69"/>
                <a:gd name="T6" fmla="*/ 34 w 47"/>
                <a:gd name="T7" fmla="*/ 0 h 69"/>
                <a:gd name="T8" fmla="*/ 39 w 47"/>
                <a:gd name="T9" fmla="*/ 0 h 69"/>
                <a:gd name="T10" fmla="*/ 43 w 47"/>
                <a:gd name="T11" fmla="*/ 0 h 69"/>
                <a:gd name="T12" fmla="*/ 47 w 47"/>
                <a:gd name="T13" fmla="*/ 0 h 69"/>
                <a:gd name="T14" fmla="*/ 47 w 47"/>
                <a:gd name="T15" fmla="*/ 4 h 69"/>
                <a:gd name="T16" fmla="*/ 47 w 47"/>
                <a:gd name="T17" fmla="*/ 8 h 69"/>
                <a:gd name="T18" fmla="*/ 47 w 47"/>
                <a:gd name="T19" fmla="*/ 12 h 69"/>
                <a:gd name="T20" fmla="*/ 47 w 47"/>
                <a:gd name="T21" fmla="*/ 12 h 69"/>
                <a:gd name="T22" fmla="*/ 43 w 47"/>
                <a:gd name="T23" fmla="*/ 17 h 69"/>
                <a:gd name="T24" fmla="*/ 43 w 47"/>
                <a:gd name="T25" fmla="*/ 17 h 69"/>
                <a:gd name="T26" fmla="*/ 39 w 47"/>
                <a:gd name="T27" fmla="*/ 17 h 69"/>
                <a:gd name="T28" fmla="*/ 34 w 47"/>
                <a:gd name="T29" fmla="*/ 12 h 69"/>
                <a:gd name="T30" fmla="*/ 34 w 47"/>
                <a:gd name="T31" fmla="*/ 8 h 69"/>
                <a:gd name="T32" fmla="*/ 30 w 47"/>
                <a:gd name="T33" fmla="*/ 8 h 69"/>
                <a:gd name="T34" fmla="*/ 30 w 47"/>
                <a:gd name="T35" fmla="*/ 8 h 69"/>
                <a:gd name="T36" fmla="*/ 30 w 47"/>
                <a:gd name="T37" fmla="*/ 12 h 69"/>
                <a:gd name="T38" fmla="*/ 26 w 47"/>
                <a:gd name="T39" fmla="*/ 17 h 69"/>
                <a:gd name="T40" fmla="*/ 21 w 47"/>
                <a:gd name="T41" fmla="*/ 21 h 69"/>
                <a:gd name="T42" fmla="*/ 21 w 47"/>
                <a:gd name="T43" fmla="*/ 51 h 69"/>
                <a:gd name="T44" fmla="*/ 21 w 47"/>
                <a:gd name="T45" fmla="*/ 60 h 69"/>
                <a:gd name="T46" fmla="*/ 21 w 47"/>
                <a:gd name="T47" fmla="*/ 60 h 69"/>
                <a:gd name="T48" fmla="*/ 26 w 47"/>
                <a:gd name="T49" fmla="*/ 64 h 69"/>
                <a:gd name="T50" fmla="*/ 26 w 47"/>
                <a:gd name="T51" fmla="*/ 64 h 69"/>
                <a:gd name="T52" fmla="*/ 30 w 47"/>
                <a:gd name="T53" fmla="*/ 69 h 69"/>
                <a:gd name="T54" fmla="*/ 34 w 47"/>
                <a:gd name="T55" fmla="*/ 69 h 69"/>
                <a:gd name="T56" fmla="*/ 34 w 47"/>
                <a:gd name="T57" fmla="*/ 69 h 69"/>
                <a:gd name="T58" fmla="*/ 0 w 47"/>
                <a:gd name="T59" fmla="*/ 69 h 69"/>
                <a:gd name="T60" fmla="*/ 0 w 47"/>
                <a:gd name="T61" fmla="*/ 69 h 69"/>
                <a:gd name="T62" fmla="*/ 4 w 47"/>
                <a:gd name="T63" fmla="*/ 69 h 69"/>
                <a:gd name="T64" fmla="*/ 4 w 47"/>
                <a:gd name="T65" fmla="*/ 64 h 69"/>
                <a:gd name="T66" fmla="*/ 8 w 47"/>
                <a:gd name="T67" fmla="*/ 64 h 69"/>
                <a:gd name="T68" fmla="*/ 8 w 47"/>
                <a:gd name="T69" fmla="*/ 60 h 69"/>
                <a:gd name="T70" fmla="*/ 8 w 47"/>
                <a:gd name="T71" fmla="*/ 60 h 69"/>
                <a:gd name="T72" fmla="*/ 8 w 47"/>
                <a:gd name="T73" fmla="*/ 51 h 69"/>
                <a:gd name="T74" fmla="*/ 8 w 47"/>
                <a:gd name="T75" fmla="*/ 25 h 69"/>
                <a:gd name="T76" fmla="*/ 8 w 47"/>
                <a:gd name="T77" fmla="*/ 17 h 69"/>
                <a:gd name="T78" fmla="*/ 8 w 47"/>
                <a:gd name="T79" fmla="*/ 12 h 69"/>
                <a:gd name="T80" fmla="*/ 8 w 47"/>
                <a:gd name="T81" fmla="*/ 8 h 69"/>
                <a:gd name="T82" fmla="*/ 4 w 47"/>
                <a:gd name="T83" fmla="*/ 8 h 69"/>
                <a:gd name="T84" fmla="*/ 4 w 47"/>
                <a:gd name="T85" fmla="*/ 8 h 69"/>
                <a:gd name="T86" fmla="*/ 4 w 47"/>
                <a:gd name="T87" fmla="*/ 8 h 69"/>
                <a:gd name="T88" fmla="*/ 0 w 47"/>
                <a:gd name="T89" fmla="*/ 8 h 69"/>
                <a:gd name="T90" fmla="*/ 0 w 47"/>
                <a:gd name="T91" fmla="*/ 8 h 69"/>
                <a:gd name="T92" fmla="*/ 0 w 47"/>
                <a:gd name="T93" fmla="*/ 4 h 69"/>
                <a:gd name="T94" fmla="*/ 17 w 47"/>
                <a:gd name="T95" fmla="*/ 0 h 69"/>
                <a:gd name="T96" fmla="*/ 21 w 47"/>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7"/>
                <a:gd name="T148" fmla="*/ 0 h 69"/>
                <a:gd name="T149" fmla="*/ 47 w 47"/>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7" h="69">
                  <a:moveTo>
                    <a:pt x="21" y="0"/>
                  </a:moveTo>
                  <a:lnTo>
                    <a:pt x="21" y="17"/>
                  </a:lnTo>
                  <a:lnTo>
                    <a:pt x="26" y="4"/>
                  </a:lnTo>
                  <a:lnTo>
                    <a:pt x="34" y="0"/>
                  </a:lnTo>
                  <a:lnTo>
                    <a:pt x="39" y="0"/>
                  </a:lnTo>
                  <a:lnTo>
                    <a:pt x="43" y="0"/>
                  </a:lnTo>
                  <a:lnTo>
                    <a:pt x="47" y="0"/>
                  </a:lnTo>
                  <a:lnTo>
                    <a:pt x="47" y="4"/>
                  </a:lnTo>
                  <a:lnTo>
                    <a:pt x="47" y="8"/>
                  </a:lnTo>
                  <a:lnTo>
                    <a:pt x="47" y="12"/>
                  </a:lnTo>
                  <a:lnTo>
                    <a:pt x="43" y="17"/>
                  </a:lnTo>
                  <a:lnTo>
                    <a:pt x="39" y="17"/>
                  </a:lnTo>
                  <a:lnTo>
                    <a:pt x="34" y="12"/>
                  </a:lnTo>
                  <a:lnTo>
                    <a:pt x="34" y="8"/>
                  </a:lnTo>
                  <a:lnTo>
                    <a:pt x="30" y="8"/>
                  </a:lnTo>
                  <a:lnTo>
                    <a:pt x="30" y="12"/>
                  </a:lnTo>
                  <a:lnTo>
                    <a:pt x="26" y="17"/>
                  </a:lnTo>
                  <a:lnTo>
                    <a:pt x="21" y="21"/>
                  </a:lnTo>
                  <a:lnTo>
                    <a:pt x="21" y="51"/>
                  </a:lnTo>
                  <a:lnTo>
                    <a:pt x="21" y="60"/>
                  </a:lnTo>
                  <a:lnTo>
                    <a:pt x="26" y="64"/>
                  </a:lnTo>
                  <a:lnTo>
                    <a:pt x="30" y="69"/>
                  </a:lnTo>
                  <a:lnTo>
                    <a:pt x="34" y="69"/>
                  </a:lnTo>
                  <a:lnTo>
                    <a:pt x="0" y="69"/>
                  </a:lnTo>
                  <a:lnTo>
                    <a:pt x="4" y="69"/>
                  </a:lnTo>
                  <a:lnTo>
                    <a:pt x="4" y="64"/>
                  </a:lnTo>
                  <a:lnTo>
                    <a:pt x="8" y="64"/>
                  </a:lnTo>
                  <a:lnTo>
                    <a:pt x="8" y="60"/>
                  </a:lnTo>
                  <a:lnTo>
                    <a:pt x="8" y="51"/>
                  </a:lnTo>
                  <a:lnTo>
                    <a:pt x="8" y="25"/>
                  </a:lnTo>
                  <a:lnTo>
                    <a:pt x="8" y="17"/>
                  </a:lnTo>
                  <a:lnTo>
                    <a:pt x="8" y="12"/>
                  </a:lnTo>
                  <a:lnTo>
                    <a:pt x="8" y="8"/>
                  </a:lnTo>
                  <a:lnTo>
                    <a:pt x="4" y="8"/>
                  </a:lnTo>
                  <a:lnTo>
                    <a:pt x="0" y="8"/>
                  </a:lnTo>
                  <a:lnTo>
                    <a:pt x="0" y="4"/>
                  </a:lnTo>
                  <a:lnTo>
                    <a:pt x="17" y="0"/>
                  </a:lnTo>
                  <a:lnTo>
                    <a:pt x="21" y="0"/>
                  </a:lnTo>
                  <a:close/>
                </a:path>
              </a:pathLst>
            </a:custGeom>
            <a:solidFill>
              <a:srgbClr val="000000"/>
            </a:solidFill>
            <a:ln w="0">
              <a:solidFill>
                <a:srgbClr val="000000"/>
              </a:solidFill>
              <a:round/>
              <a:headEnd/>
              <a:tailEnd/>
            </a:ln>
          </p:spPr>
          <p:txBody>
            <a:bodyPr/>
            <a:lstStyle/>
            <a:p>
              <a:endParaRPr lang="en-US"/>
            </a:p>
          </p:txBody>
        </p:sp>
        <p:sp>
          <p:nvSpPr>
            <p:cNvPr id="21605" name="Freeform 95"/>
            <p:cNvSpPr>
              <a:spLocks noEditPoints="1"/>
            </p:cNvSpPr>
            <p:nvPr/>
          </p:nvSpPr>
          <p:spPr bwMode="auto">
            <a:xfrm>
              <a:off x="1681" y="2618"/>
              <a:ext cx="69" cy="108"/>
            </a:xfrm>
            <a:custGeom>
              <a:avLst/>
              <a:gdLst>
                <a:gd name="T0" fmla="*/ 22 w 69"/>
                <a:gd name="T1" fmla="*/ 51 h 108"/>
                <a:gd name="T2" fmla="*/ 31 w 69"/>
                <a:gd name="T3" fmla="*/ 39 h 108"/>
                <a:gd name="T4" fmla="*/ 44 w 69"/>
                <a:gd name="T5" fmla="*/ 39 h 108"/>
                <a:gd name="T6" fmla="*/ 52 w 69"/>
                <a:gd name="T7" fmla="*/ 39 h 108"/>
                <a:gd name="T8" fmla="*/ 61 w 69"/>
                <a:gd name="T9" fmla="*/ 47 h 108"/>
                <a:gd name="T10" fmla="*/ 69 w 69"/>
                <a:gd name="T11" fmla="*/ 56 h 108"/>
                <a:gd name="T12" fmla="*/ 69 w 69"/>
                <a:gd name="T13" fmla="*/ 69 h 108"/>
                <a:gd name="T14" fmla="*/ 69 w 69"/>
                <a:gd name="T15" fmla="*/ 82 h 108"/>
                <a:gd name="T16" fmla="*/ 65 w 69"/>
                <a:gd name="T17" fmla="*/ 90 h 108"/>
                <a:gd name="T18" fmla="*/ 56 w 69"/>
                <a:gd name="T19" fmla="*/ 99 h 108"/>
                <a:gd name="T20" fmla="*/ 48 w 69"/>
                <a:gd name="T21" fmla="*/ 108 h 108"/>
                <a:gd name="T22" fmla="*/ 35 w 69"/>
                <a:gd name="T23" fmla="*/ 108 h 108"/>
                <a:gd name="T24" fmla="*/ 26 w 69"/>
                <a:gd name="T25" fmla="*/ 108 h 108"/>
                <a:gd name="T26" fmla="*/ 22 w 69"/>
                <a:gd name="T27" fmla="*/ 108 h 108"/>
                <a:gd name="T28" fmla="*/ 13 w 69"/>
                <a:gd name="T29" fmla="*/ 103 h 108"/>
                <a:gd name="T30" fmla="*/ 9 w 69"/>
                <a:gd name="T31" fmla="*/ 103 h 108"/>
                <a:gd name="T32" fmla="*/ 9 w 69"/>
                <a:gd name="T33" fmla="*/ 30 h 108"/>
                <a:gd name="T34" fmla="*/ 9 w 69"/>
                <a:gd name="T35" fmla="*/ 17 h 108"/>
                <a:gd name="T36" fmla="*/ 9 w 69"/>
                <a:gd name="T37" fmla="*/ 13 h 108"/>
                <a:gd name="T38" fmla="*/ 9 w 69"/>
                <a:gd name="T39" fmla="*/ 13 h 108"/>
                <a:gd name="T40" fmla="*/ 5 w 69"/>
                <a:gd name="T41" fmla="*/ 8 h 108"/>
                <a:gd name="T42" fmla="*/ 5 w 69"/>
                <a:gd name="T43" fmla="*/ 8 h 108"/>
                <a:gd name="T44" fmla="*/ 5 w 69"/>
                <a:gd name="T45" fmla="*/ 8 h 108"/>
                <a:gd name="T46" fmla="*/ 0 w 69"/>
                <a:gd name="T47" fmla="*/ 8 h 108"/>
                <a:gd name="T48" fmla="*/ 0 w 69"/>
                <a:gd name="T49" fmla="*/ 8 h 108"/>
                <a:gd name="T50" fmla="*/ 0 w 69"/>
                <a:gd name="T51" fmla="*/ 8 h 108"/>
                <a:gd name="T52" fmla="*/ 18 w 69"/>
                <a:gd name="T53" fmla="*/ 0 h 108"/>
                <a:gd name="T54" fmla="*/ 22 w 69"/>
                <a:gd name="T55" fmla="*/ 0 h 108"/>
                <a:gd name="T56" fmla="*/ 22 w 69"/>
                <a:gd name="T57" fmla="*/ 51 h 108"/>
                <a:gd name="T58" fmla="*/ 22 w 69"/>
                <a:gd name="T59" fmla="*/ 56 h 108"/>
                <a:gd name="T60" fmla="*/ 22 w 69"/>
                <a:gd name="T61" fmla="*/ 99 h 108"/>
                <a:gd name="T62" fmla="*/ 26 w 69"/>
                <a:gd name="T63" fmla="*/ 99 h 108"/>
                <a:gd name="T64" fmla="*/ 31 w 69"/>
                <a:gd name="T65" fmla="*/ 103 h 108"/>
                <a:gd name="T66" fmla="*/ 35 w 69"/>
                <a:gd name="T67" fmla="*/ 103 h 108"/>
                <a:gd name="T68" fmla="*/ 39 w 69"/>
                <a:gd name="T69" fmla="*/ 103 h 108"/>
                <a:gd name="T70" fmla="*/ 44 w 69"/>
                <a:gd name="T71" fmla="*/ 103 h 108"/>
                <a:gd name="T72" fmla="*/ 52 w 69"/>
                <a:gd name="T73" fmla="*/ 99 h 108"/>
                <a:gd name="T74" fmla="*/ 56 w 69"/>
                <a:gd name="T75" fmla="*/ 86 h 108"/>
                <a:gd name="T76" fmla="*/ 56 w 69"/>
                <a:gd name="T77" fmla="*/ 77 h 108"/>
                <a:gd name="T78" fmla="*/ 56 w 69"/>
                <a:gd name="T79" fmla="*/ 64 h 108"/>
                <a:gd name="T80" fmla="*/ 52 w 69"/>
                <a:gd name="T81" fmla="*/ 56 h 108"/>
                <a:gd name="T82" fmla="*/ 44 w 69"/>
                <a:gd name="T83" fmla="*/ 51 h 108"/>
                <a:gd name="T84" fmla="*/ 39 w 69"/>
                <a:gd name="T85" fmla="*/ 47 h 108"/>
                <a:gd name="T86" fmla="*/ 35 w 69"/>
                <a:gd name="T87" fmla="*/ 47 h 108"/>
                <a:gd name="T88" fmla="*/ 31 w 69"/>
                <a:gd name="T89" fmla="*/ 51 h 108"/>
                <a:gd name="T90" fmla="*/ 26 w 69"/>
                <a:gd name="T91" fmla="*/ 51 h 108"/>
                <a:gd name="T92" fmla="*/ 22 w 69"/>
                <a:gd name="T93" fmla="*/ 56 h 1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9"/>
                <a:gd name="T142" fmla="*/ 0 h 108"/>
                <a:gd name="T143" fmla="*/ 69 w 69"/>
                <a:gd name="T144" fmla="*/ 108 h 1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9" h="108">
                  <a:moveTo>
                    <a:pt x="22" y="51"/>
                  </a:moveTo>
                  <a:lnTo>
                    <a:pt x="31" y="39"/>
                  </a:lnTo>
                  <a:lnTo>
                    <a:pt x="44" y="39"/>
                  </a:lnTo>
                  <a:lnTo>
                    <a:pt x="52" y="39"/>
                  </a:lnTo>
                  <a:lnTo>
                    <a:pt x="61" y="47"/>
                  </a:lnTo>
                  <a:lnTo>
                    <a:pt x="69" y="56"/>
                  </a:lnTo>
                  <a:lnTo>
                    <a:pt x="69" y="69"/>
                  </a:lnTo>
                  <a:lnTo>
                    <a:pt x="69" y="82"/>
                  </a:lnTo>
                  <a:lnTo>
                    <a:pt x="65" y="90"/>
                  </a:lnTo>
                  <a:lnTo>
                    <a:pt x="56" y="99"/>
                  </a:lnTo>
                  <a:lnTo>
                    <a:pt x="48" y="108"/>
                  </a:lnTo>
                  <a:lnTo>
                    <a:pt x="35" y="108"/>
                  </a:lnTo>
                  <a:lnTo>
                    <a:pt x="26" y="108"/>
                  </a:lnTo>
                  <a:lnTo>
                    <a:pt x="22" y="108"/>
                  </a:lnTo>
                  <a:lnTo>
                    <a:pt x="13" y="103"/>
                  </a:lnTo>
                  <a:lnTo>
                    <a:pt x="9" y="103"/>
                  </a:lnTo>
                  <a:lnTo>
                    <a:pt x="9" y="30"/>
                  </a:lnTo>
                  <a:lnTo>
                    <a:pt x="9" y="17"/>
                  </a:lnTo>
                  <a:lnTo>
                    <a:pt x="9" y="13"/>
                  </a:lnTo>
                  <a:lnTo>
                    <a:pt x="5" y="8"/>
                  </a:lnTo>
                  <a:lnTo>
                    <a:pt x="0" y="8"/>
                  </a:lnTo>
                  <a:lnTo>
                    <a:pt x="18" y="0"/>
                  </a:lnTo>
                  <a:lnTo>
                    <a:pt x="22" y="0"/>
                  </a:lnTo>
                  <a:lnTo>
                    <a:pt x="22" y="51"/>
                  </a:lnTo>
                  <a:close/>
                  <a:moveTo>
                    <a:pt x="22" y="56"/>
                  </a:moveTo>
                  <a:lnTo>
                    <a:pt x="22" y="99"/>
                  </a:lnTo>
                  <a:lnTo>
                    <a:pt x="26" y="99"/>
                  </a:lnTo>
                  <a:lnTo>
                    <a:pt x="31" y="103"/>
                  </a:lnTo>
                  <a:lnTo>
                    <a:pt x="35" y="103"/>
                  </a:lnTo>
                  <a:lnTo>
                    <a:pt x="39" y="103"/>
                  </a:lnTo>
                  <a:lnTo>
                    <a:pt x="44" y="103"/>
                  </a:lnTo>
                  <a:lnTo>
                    <a:pt x="52" y="99"/>
                  </a:lnTo>
                  <a:lnTo>
                    <a:pt x="56" y="86"/>
                  </a:lnTo>
                  <a:lnTo>
                    <a:pt x="56" y="77"/>
                  </a:lnTo>
                  <a:lnTo>
                    <a:pt x="56" y="64"/>
                  </a:lnTo>
                  <a:lnTo>
                    <a:pt x="52" y="56"/>
                  </a:lnTo>
                  <a:lnTo>
                    <a:pt x="44" y="51"/>
                  </a:lnTo>
                  <a:lnTo>
                    <a:pt x="39" y="47"/>
                  </a:lnTo>
                  <a:lnTo>
                    <a:pt x="35" y="47"/>
                  </a:lnTo>
                  <a:lnTo>
                    <a:pt x="31" y="51"/>
                  </a:lnTo>
                  <a:lnTo>
                    <a:pt x="26" y="51"/>
                  </a:lnTo>
                  <a:lnTo>
                    <a:pt x="22" y="56"/>
                  </a:lnTo>
                  <a:close/>
                </a:path>
              </a:pathLst>
            </a:custGeom>
            <a:solidFill>
              <a:srgbClr val="000000"/>
            </a:solidFill>
            <a:ln w="0">
              <a:solidFill>
                <a:srgbClr val="000000"/>
              </a:solidFill>
              <a:round/>
              <a:headEnd/>
              <a:tailEnd/>
            </a:ln>
          </p:spPr>
          <p:txBody>
            <a:bodyPr/>
            <a:lstStyle/>
            <a:p>
              <a:endParaRPr lang="en-US"/>
            </a:p>
          </p:txBody>
        </p:sp>
        <p:sp>
          <p:nvSpPr>
            <p:cNvPr id="21606" name="Freeform 96"/>
            <p:cNvSpPr>
              <a:spLocks/>
            </p:cNvSpPr>
            <p:nvPr/>
          </p:nvSpPr>
          <p:spPr bwMode="auto">
            <a:xfrm>
              <a:off x="2203" y="2622"/>
              <a:ext cx="134" cy="104"/>
            </a:xfrm>
            <a:custGeom>
              <a:avLst/>
              <a:gdLst>
                <a:gd name="T0" fmla="*/ 65 w 134"/>
                <a:gd name="T1" fmla="*/ 104 h 104"/>
                <a:gd name="T2" fmla="*/ 22 w 134"/>
                <a:gd name="T3" fmla="*/ 17 h 104"/>
                <a:gd name="T4" fmla="*/ 22 w 134"/>
                <a:gd name="T5" fmla="*/ 86 h 104"/>
                <a:gd name="T6" fmla="*/ 22 w 134"/>
                <a:gd name="T7" fmla="*/ 95 h 104"/>
                <a:gd name="T8" fmla="*/ 26 w 134"/>
                <a:gd name="T9" fmla="*/ 99 h 104"/>
                <a:gd name="T10" fmla="*/ 26 w 134"/>
                <a:gd name="T11" fmla="*/ 104 h 104"/>
                <a:gd name="T12" fmla="*/ 35 w 134"/>
                <a:gd name="T13" fmla="*/ 104 h 104"/>
                <a:gd name="T14" fmla="*/ 39 w 134"/>
                <a:gd name="T15" fmla="*/ 104 h 104"/>
                <a:gd name="T16" fmla="*/ 39 w 134"/>
                <a:gd name="T17" fmla="*/ 104 h 104"/>
                <a:gd name="T18" fmla="*/ 0 w 134"/>
                <a:gd name="T19" fmla="*/ 104 h 104"/>
                <a:gd name="T20" fmla="*/ 0 w 134"/>
                <a:gd name="T21" fmla="*/ 104 h 104"/>
                <a:gd name="T22" fmla="*/ 4 w 134"/>
                <a:gd name="T23" fmla="*/ 104 h 104"/>
                <a:gd name="T24" fmla="*/ 9 w 134"/>
                <a:gd name="T25" fmla="*/ 99 h 104"/>
                <a:gd name="T26" fmla="*/ 13 w 134"/>
                <a:gd name="T27" fmla="*/ 99 h 104"/>
                <a:gd name="T28" fmla="*/ 17 w 134"/>
                <a:gd name="T29" fmla="*/ 95 h 104"/>
                <a:gd name="T30" fmla="*/ 17 w 134"/>
                <a:gd name="T31" fmla="*/ 86 h 104"/>
                <a:gd name="T32" fmla="*/ 17 w 134"/>
                <a:gd name="T33" fmla="*/ 17 h 104"/>
                <a:gd name="T34" fmla="*/ 17 w 134"/>
                <a:gd name="T35" fmla="*/ 13 h 104"/>
                <a:gd name="T36" fmla="*/ 13 w 134"/>
                <a:gd name="T37" fmla="*/ 9 h 104"/>
                <a:gd name="T38" fmla="*/ 13 w 134"/>
                <a:gd name="T39" fmla="*/ 4 h 104"/>
                <a:gd name="T40" fmla="*/ 9 w 134"/>
                <a:gd name="T41" fmla="*/ 4 h 104"/>
                <a:gd name="T42" fmla="*/ 9 w 134"/>
                <a:gd name="T43" fmla="*/ 4 h 104"/>
                <a:gd name="T44" fmla="*/ 0 w 134"/>
                <a:gd name="T45" fmla="*/ 0 h 104"/>
                <a:gd name="T46" fmla="*/ 0 w 134"/>
                <a:gd name="T47" fmla="*/ 0 h 104"/>
                <a:gd name="T48" fmla="*/ 30 w 134"/>
                <a:gd name="T49" fmla="*/ 0 h 104"/>
                <a:gd name="T50" fmla="*/ 69 w 134"/>
                <a:gd name="T51" fmla="*/ 82 h 104"/>
                <a:gd name="T52" fmla="*/ 108 w 134"/>
                <a:gd name="T53" fmla="*/ 0 h 104"/>
                <a:gd name="T54" fmla="*/ 134 w 134"/>
                <a:gd name="T55" fmla="*/ 0 h 104"/>
                <a:gd name="T56" fmla="*/ 134 w 134"/>
                <a:gd name="T57" fmla="*/ 0 h 104"/>
                <a:gd name="T58" fmla="*/ 134 w 134"/>
                <a:gd name="T59" fmla="*/ 0 h 104"/>
                <a:gd name="T60" fmla="*/ 125 w 134"/>
                <a:gd name="T61" fmla="*/ 4 h 104"/>
                <a:gd name="T62" fmla="*/ 121 w 134"/>
                <a:gd name="T63" fmla="*/ 4 h 104"/>
                <a:gd name="T64" fmla="*/ 121 w 134"/>
                <a:gd name="T65" fmla="*/ 9 h 104"/>
                <a:gd name="T66" fmla="*/ 121 w 134"/>
                <a:gd name="T67" fmla="*/ 17 h 104"/>
                <a:gd name="T68" fmla="*/ 121 w 134"/>
                <a:gd name="T69" fmla="*/ 86 h 104"/>
                <a:gd name="T70" fmla="*/ 121 w 134"/>
                <a:gd name="T71" fmla="*/ 95 h 104"/>
                <a:gd name="T72" fmla="*/ 121 w 134"/>
                <a:gd name="T73" fmla="*/ 99 h 104"/>
                <a:gd name="T74" fmla="*/ 125 w 134"/>
                <a:gd name="T75" fmla="*/ 104 h 104"/>
                <a:gd name="T76" fmla="*/ 134 w 134"/>
                <a:gd name="T77" fmla="*/ 104 h 104"/>
                <a:gd name="T78" fmla="*/ 134 w 134"/>
                <a:gd name="T79" fmla="*/ 104 h 104"/>
                <a:gd name="T80" fmla="*/ 134 w 134"/>
                <a:gd name="T81" fmla="*/ 104 h 104"/>
                <a:gd name="T82" fmla="*/ 91 w 134"/>
                <a:gd name="T83" fmla="*/ 104 h 104"/>
                <a:gd name="T84" fmla="*/ 91 w 134"/>
                <a:gd name="T85" fmla="*/ 104 h 104"/>
                <a:gd name="T86" fmla="*/ 95 w 134"/>
                <a:gd name="T87" fmla="*/ 104 h 104"/>
                <a:gd name="T88" fmla="*/ 99 w 134"/>
                <a:gd name="T89" fmla="*/ 99 h 104"/>
                <a:gd name="T90" fmla="*/ 104 w 134"/>
                <a:gd name="T91" fmla="*/ 99 h 104"/>
                <a:gd name="T92" fmla="*/ 108 w 134"/>
                <a:gd name="T93" fmla="*/ 95 h 104"/>
                <a:gd name="T94" fmla="*/ 108 w 134"/>
                <a:gd name="T95" fmla="*/ 86 h 104"/>
                <a:gd name="T96" fmla="*/ 108 w 134"/>
                <a:gd name="T97" fmla="*/ 17 h 104"/>
                <a:gd name="T98" fmla="*/ 65 w 134"/>
                <a:gd name="T99" fmla="*/ 104 h 104"/>
                <a:gd name="T100" fmla="*/ 65 w 134"/>
                <a:gd name="T101" fmla="*/ 104 h 1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4"/>
                <a:gd name="T154" fmla="*/ 0 h 104"/>
                <a:gd name="T155" fmla="*/ 134 w 134"/>
                <a:gd name="T156" fmla="*/ 104 h 1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4" h="104">
                  <a:moveTo>
                    <a:pt x="65" y="104"/>
                  </a:moveTo>
                  <a:lnTo>
                    <a:pt x="22" y="17"/>
                  </a:lnTo>
                  <a:lnTo>
                    <a:pt x="22" y="86"/>
                  </a:lnTo>
                  <a:lnTo>
                    <a:pt x="22" y="95"/>
                  </a:lnTo>
                  <a:lnTo>
                    <a:pt x="26" y="99"/>
                  </a:lnTo>
                  <a:lnTo>
                    <a:pt x="26" y="104"/>
                  </a:lnTo>
                  <a:lnTo>
                    <a:pt x="35" y="104"/>
                  </a:lnTo>
                  <a:lnTo>
                    <a:pt x="39" y="104"/>
                  </a:lnTo>
                  <a:lnTo>
                    <a:pt x="0" y="104"/>
                  </a:lnTo>
                  <a:lnTo>
                    <a:pt x="4" y="104"/>
                  </a:lnTo>
                  <a:lnTo>
                    <a:pt x="9" y="99"/>
                  </a:lnTo>
                  <a:lnTo>
                    <a:pt x="13" y="99"/>
                  </a:lnTo>
                  <a:lnTo>
                    <a:pt x="17" y="95"/>
                  </a:lnTo>
                  <a:lnTo>
                    <a:pt x="17" y="86"/>
                  </a:lnTo>
                  <a:lnTo>
                    <a:pt x="17" y="17"/>
                  </a:lnTo>
                  <a:lnTo>
                    <a:pt x="17" y="13"/>
                  </a:lnTo>
                  <a:lnTo>
                    <a:pt x="13" y="9"/>
                  </a:lnTo>
                  <a:lnTo>
                    <a:pt x="13" y="4"/>
                  </a:lnTo>
                  <a:lnTo>
                    <a:pt x="9" y="4"/>
                  </a:lnTo>
                  <a:lnTo>
                    <a:pt x="0" y="0"/>
                  </a:lnTo>
                  <a:lnTo>
                    <a:pt x="30" y="0"/>
                  </a:lnTo>
                  <a:lnTo>
                    <a:pt x="69" y="82"/>
                  </a:lnTo>
                  <a:lnTo>
                    <a:pt x="108" y="0"/>
                  </a:lnTo>
                  <a:lnTo>
                    <a:pt x="134" y="0"/>
                  </a:lnTo>
                  <a:lnTo>
                    <a:pt x="125" y="4"/>
                  </a:lnTo>
                  <a:lnTo>
                    <a:pt x="121" y="4"/>
                  </a:lnTo>
                  <a:lnTo>
                    <a:pt x="121" y="9"/>
                  </a:lnTo>
                  <a:lnTo>
                    <a:pt x="121" y="17"/>
                  </a:lnTo>
                  <a:lnTo>
                    <a:pt x="121" y="86"/>
                  </a:lnTo>
                  <a:lnTo>
                    <a:pt x="121" y="95"/>
                  </a:lnTo>
                  <a:lnTo>
                    <a:pt x="121" y="99"/>
                  </a:lnTo>
                  <a:lnTo>
                    <a:pt x="125" y="104"/>
                  </a:lnTo>
                  <a:lnTo>
                    <a:pt x="134" y="104"/>
                  </a:lnTo>
                  <a:lnTo>
                    <a:pt x="91" y="104"/>
                  </a:lnTo>
                  <a:lnTo>
                    <a:pt x="95" y="104"/>
                  </a:lnTo>
                  <a:lnTo>
                    <a:pt x="99" y="99"/>
                  </a:lnTo>
                  <a:lnTo>
                    <a:pt x="104" y="99"/>
                  </a:lnTo>
                  <a:lnTo>
                    <a:pt x="108" y="95"/>
                  </a:lnTo>
                  <a:lnTo>
                    <a:pt x="108" y="86"/>
                  </a:lnTo>
                  <a:lnTo>
                    <a:pt x="108" y="17"/>
                  </a:lnTo>
                  <a:lnTo>
                    <a:pt x="65" y="104"/>
                  </a:lnTo>
                  <a:close/>
                </a:path>
              </a:pathLst>
            </a:custGeom>
            <a:solidFill>
              <a:srgbClr val="000000"/>
            </a:solidFill>
            <a:ln w="0">
              <a:solidFill>
                <a:srgbClr val="000000"/>
              </a:solidFill>
              <a:round/>
              <a:headEnd/>
              <a:tailEnd/>
            </a:ln>
          </p:spPr>
          <p:txBody>
            <a:bodyPr/>
            <a:lstStyle/>
            <a:p>
              <a:endParaRPr lang="en-US"/>
            </a:p>
          </p:txBody>
        </p:sp>
        <p:sp>
          <p:nvSpPr>
            <p:cNvPr id="21607" name="Freeform 97"/>
            <p:cNvSpPr>
              <a:spLocks noEditPoints="1"/>
            </p:cNvSpPr>
            <p:nvPr/>
          </p:nvSpPr>
          <p:spPr bwMode="auto">
            <a:xfrm>
              <a:off x="2345" y="2657"/>
              <a:ext cx="65" cy="69"/>
            </a:xfrm>
            <a:custGeom>
              <a:avLst/>
              <a:gdLst>
                <a:gd name="T0" fmla="*/ 31 w 65"/>
                <a:gd name="T1" fmla="*/ 64 h 69"/>
                <a:gd name="T2" fmla="*/ 22 w 65"/>
                <a:gd name="T3" fmla="*/ 69 h 69"/>
                <a:gd name="T4" fmla="*/ 9 w 65"/>
                <a:gd name="T5" fmla="*/ 69 h 69"/>
                <a:gd name="T6" fmla="*/ 0 w 65"/>
                <a:gd name="T7" fmla="*/ 60 h 69"/>
                <a:gd name="T8" fmla="*/ 0 w 65"/>
                <a:gd name="T9" fmla="*/ 47 h 69"/>
                <a:gd name="T10" fmla="*/ 5 w 65"/>
                <a:gd name="T11" fmla="*/ 38 h 69"/>
                <a:gd name="T12" fmla="*/ 22 w 65"/>
                <a:gd name="T13" fmla="*/ 30 h 69"/>
                <a:gd name="T14" fmla="*/ 39 w 65"/>
                <a:gd name="T15" fmla="*/ 21 h 69"/>
                <a:gd name="T16" fmla="*/ 35 w 65"/>
                <a:gd name="T17" fmla="*/ 8 h 69"/>
                <a:gd name="T18" fmla="*/ 26 w 65"/>
                <a:gd name="T19" fmla="*/ 4 h 69"/>
                <a:gd name="T20" fmla="*/ 18 w 65"/>
                <a:gd name="T21" fmla="*/ 4 h 69"/>
                <a:gd name="T22" fmla="*/ 18 w 65"/>
                <a:gd name="T23" fmla="*/ 12 h 69"/>
                <a:gd name="T24" fmla="*/ 18 w 65"/>
                <a:gd name="T25" fmla="*/ 21 h 69"/>
                <a:gd name="T26" fmla="*/ 13 w 65"/>
                <a:gd name="T27" fmla="*/ 21 h 69"/>
                <a:gd name="T28" fmla="*/ 9 w 65"/>
                <a:gd name="T29" fmla="*/ 21 h 69"/>
                <a:gd name="T30" fmla="*/ 5 w 65"/>
                <a:gd name="T31" fmla="*/ 21 h 69"/>
                <a:gd name="T32" fmla="*/ 5 w 65"/>
                <a:gd name="T33" fmla="*/ 8 h 69"/>
                <a:gd name="T34" fmla="*/ 18 w 65"/>
                <a:gd name="T35" fmla="*/ 0 h 69"/>
                <a:gd name="T36" fmla="*/ 35 w 65"/>
                <a:gd name="T37" fmla="*/ 0 h 69"/>
                <a:gd name="T38" fmla="*/ 48 w 65"/>
                <a:gd name="T39" fmla="*/ 4 h 69"/>
                <a:gd name="T40" fmla="*/ 52 w 65"/>
                <a:gd name="T41" fmla="*/ 12 h 69"/>
                <a:gd name="T42" fmla="*/ 52 w 65"/>
                <a:gd name="T43" fmla="*/ 47 h 69"/>
                <a:gd name="T44" fmla="*/ 52 w 65"/>
                <a:gd name="T45" fmla="*/ 56 h 69"/>
                <a:gd name="T46" fmla="*/ 52 w 65"/>
                <a:gd name="T47" fmla="*/ 60 h 69"/>
                <a:gd name="T48" fmla="*/ 56 w 65"/>
                <a:gd name="T49" fmla="*/ 60 h 69"/>
                <a:gd name="T50" fmla="*/ 56 w 65"/>
                <a:gd name="T51" fmla="*/ 60 h 69"/>
                <a:gd name="T52" fmla="*/ 65 w 65"/>
                <a:gd name="T53" fmla="*/ 56 h 69"/>
                <a:gd name="T54" fmla="*/ 56 w 65"/>
                <a:gd name="T55" fmla="*/ 69 h 69"/>
                <a:gd name="T56" fmla="*/ 44 w 65"/>
                <a:gd name="T57" fmla="*/ 69 h 69"/>
                <a:gd name="T58" fmla="*/ 39 w 65"/>
                <a:gd name="T59" fmla="*/ 64 h 69"/>
                <a:gd name="T60" fmla="*/ 39 w 65"/>
                <a:gd name="T61" fmla="*/ 56 h 69"/>
                <a:gd name="T62" fmla="*/ 31 w 65"/>
                <a:gd name="T63" fmla="*/ 34 h 69"/>
                <a:gd name="T64" fmla="*/ 18 w 65"/>
                <a:gd name="T65" fmla="*/ 38 h 69"/>
                <a:gd name="T66" fmla="*/ 13 w 65"/>
                <a:gd name="T67" fmla="*/ 43 h 69"/>
                <a:gd name="T68" fmla="*/ 13 w 65"/>
                <a:gd name="T69" fmla="*/ 56 h 69"/>
                <a:gd name="T70" fmla="*/ 18 w 65"/>
                <a:gd name="T71" fmla="*/ 60 h 69"/>
                <a:gd name="T72" fmla="*/ 31 w 65"/>
                <a:gd name="T73" fmla="*/ 60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69"/>
                <a:gd name="T113" fmla="*/ 65 w 65"/>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69">
                  <a:moveTo>
                    <a:pt x="39" y="60"/>
                  </a:moveTo>
                  <a:lnTo>
                    <a:pt x="31" y="64"/>
                  </a:lnTo>
                  <a:lnTo>
                    <a:pt x="26" y="69"/>
                  </a:lnTo>
                  <a:lnTo>
                    <a:pt x="22" y="69"/>
                  </a:lnTo>
                  <a:lnTo>
                    <a:pt x="18" y="69"/>
                  </a:lnTo>
                  <a:lnTo>
                    <a:pt x="9" y="69"/>
                  </a:lnTo>
                  <a:lnTo>
                    <a:pt x="5" y="64"/>
                  </a:lnTo>
                  <a:lnTo>
                    <a:pt x="0" y="60"/>
                  </a:lnTo>
                  <a:lnTo>
                    <a:pt x="0" y="51"/>
                  </a:lnTo>
                  <a:lnTo>
                    <a:pt x="0" y="47"/>
                  </a:lnTo>
                  <a:lnTo>
                    <a:pt x="0" y="43"/>
                  </a:lnTo>
                  <a:lnTo>
                    <a:pt x="5" y="38"/>
                  </a:lnTo>
                  <a:lnTo>
                    <a:pt x="13" y="34"/>
                  </a:lnTo>
                  <a:lnTo>
                    <a:pt x="22" y="30"/>
                  </a:lnTo>
                  <a:lnTo>
                    <a:pt x="39" y="25"/>
                  </a:lnTo>
                  <a:lnTo>
                    <a:pt x="39" y="21"/>
                  </a:lnTo>
                  <a:lnTo>
                    <a:pt x="39" y="12"/>
                  </a:lnTo>
                  <a:lnTo>
                    <a:pt x="35" y="8"/>
                  </a:lnTo>
                  <a:lnTo>
                    <a:pt x="31" y="4"/>
                  </a:lnTo>
                  <a:lnTo>
                    <a:pt x="26" y="4"/>
                  </a:lnTo>
                  <a:lnTo>
                    <a:pt x="22" y="4"/>
                  </a:lnTo>
                  <a:lnTo>
                    <a:pt x="18" y="4"/>
                  </a:lnTo>
                  <a:lnTo>
                    <a:pt x="18" y="8"/>
                  </a:lnTo>
                  <a:lnTo>
                    <a:pt x="18" y="12"/>
                  </a:lnTo>
                  <a:lnTo>
                    <a:pt x="18" y="17"/>
                  </a:lnTo>
                  <a:lnTo>
                    <a:pt x="18" y="21"/>
                  </a:lnTo>
                  <a:lnTo>
                    <a:pt x="13" y="21"/>
                  </a:lnTo>
                  <a:lnTo>
                    <a:pt x="9" y="25"/>
                  </a:lnTo>
                  <a:lnTo>
                    <a:pt x="9" y="21"/>
                  </a:lnTo>
                  <a:lnTo>
                    <a:pt x="5" y="21"/>
                  </a:lnTo>
                  <a:lnTo>
                    <a:pt x="5" y="17"/>
                  </a:lnTo>
                  <a:lnTo>
                    <a:pt x="5" y="8"/>
                  </a:lnTo>
                  <a:lnTo>
                    <a:pt x="9" y="4"/>
                  </a:lnTo>
                  <a:lnTo>
                    <a:pt x="18" y="0"/>
                  </a:lnTo>
                  <a:lnTo>
                    <a:pt x="31" y="0"/>
                  </a:lnTo>
                  <a:lnTo>
                    <a:pt x="35" y="0"/>
                  </a:lnTo>
                  <a:lnTo>
                    <a:pt x="44" y="0"/>
                  </a:lnTo>
                  <a:lnTo>
                    <a:pt x="48" y="4"/>
                  </a:lnTo>
                  <a:lnTo>
                    <a:pt x="52" y="8"/>
                  </a:lnTo>
                  <a:lnTo>
                    <a:pt x="52" y="12"/>
                  </a:lnTo>
                  <a:lnTo>
                    <a:pt x="52" y="21"/>
                  </a:lnTo>
                  <a:lnTo>
                    <a:pt x="52" y="47"/>
                  </a:lnTo>
                  <a:lnTo>
                    <a:pt x="52" y="51"/>
                  </a:lnTo>
                  <a:lnTo>
                    <a:pt x="52" y="56"/>
                  </a:lnTo>
                  <a:lnTo>
                    <a:pt x="52" y="60"/>
                  </a:lnTo>
                  <a:lnTo>
                    <a:pt x="56" y="60"/>
                  </a:lnTo>
                  <a:lnTo>
                    <a:pt x="61" y="60"/>
                  </a:lnTo>
                  <a:lnTo>
                    <a:pt x="65" y="56"/>
                  </a:lnTo>
                  <a:lnTo>
                    <a:pt x="65" y="60"/>
                  </a:lnTo>
                  <a:lnTo>
                    <a:pt x="56" y="69"/>
                  </a:lnTo>
                  <a:lnTo>
                    <a:pt x="48" y="69"/>
                  </a:lnTo>
                  <a:lnTo>
                    <a:pt x="44" y="69"/>
                  </a:lnTo>
                  <a:lnTo>
                    <a:pt x="39" y="69"/>
                  </a:lnTo>
                  <a:lnTo>
                    <a:pt x="39" y="64"/>
                  </a:lnTo>
                  <a:lnTo>
                    <a:pt x="39" y="60"/>
                  </a:lnTo>
                  <a:close/>
                  <a:moveTo>
                    <a:pt x="39" y="56"/>
                  </a:moveTo>
                  <a:lnTo>
                    <a:pt x="39" y="30"/>
                  </a:lnTo>
                  <a:lnTo>
                    <a:pt x="31" y="34"/>
                  </a:lnTo>
                  <a:lnTo>
                    <a:pt x="22" y="34"/>
                  </a:lnTo>
                  <a:lnTo>
                    <a:pt x="18" y="38"/>
                  </a:lnTo>
                  <a:lnTo>
                    <a:pt x="13" y="43"/>
                  </a:lnTo>
                  <a:lnTo>
                    <a:pt x="13" y="47"/>
                  </a:lnTo>
                  <a:lnTo>
                    <a:pt x="13" y="56"/>
                  </a:lnTo>
                  <a:lnTo>
                    <a:pt x="18" y="56"/>
                  </a:lnTo>
                  <a:lnTo>
                    <a:pt x="18" y="60"/>
                  </a:lnTo>
                  <a:lnTo>
                    <a:pt x="22" y="60"/>
                  </a:lnTo>
                  <a:lnTo>
                    <a:pt x="31" y="60"/>
                  </a:lnTo>
                  <a:lnTo>
                    <a:pt x="39" y="56"/>
                  </a:lnTo>
                  <a:close/>
                </a:path>
              </a:pathLst>
            </a:custGeom>
            <a:solidFill>
              <a:srgbClr val="000000"/>
            </a:solidFill>
            <a:ln w="0">
              <a:solidFill>
                <a:srgbClr val="000000"/>
              </a:solidFill>
              <a:round/>
              <a:headEnd/>
              <a:tailEnd/>
            </a:ln>
          </p:spPr>
          <p:txBody>
            <a:bodyPr/>
            <a:lstStyle/>
            <a:p>
              <a:endParaRPr lang="en-US"/>
            </a:p>
          </p:txBody>
        </p:sp>
        <p:sp>
          <p:nvSpPr>
            <p:cNvPr id="21608" name="Freeform 98"/>
            <p:cNvSpPr>
              <a:spLocks/>
            </p:cNvSpPr>
            <p:nvPr/>
          </p:nvSpPr>
          <p:spPr bwMode="auto">
            <a:xfrm>
              <a:off x="2419" y="2657"/>
              <a:ext cx="47" cy="69"/>
            </a:xfrm>
            <a:custGeom>
              <a:avLst/>
              <a:gdLst>
                <a:gd name="T0" fmla="*/ 43 w 47"/>
                <a:gd name="T1" fmla="*/ 0 h 69"/>
                <a:gd name="T2" fmla="*/ 43 w 47"/>
                <a:gd name="T3" fmla="*/ 21 h 69"/>
                <a:gd name="T4" fmla="*/ 38 w 47"/>
                <a:gd name="T5" fmla="*/ 21 h 69"/>
                <a:gd name="T6" fmla="*/ 34 w 47"/>
                <a:gd name="T7" fmla="*/ 12 h 69"/>
                <a:gd name="T8" fmla="*/ 30 w 47"/>
                <a:gd name="T9" fmla="*/ 8 h 69"/>
                <a:gd name="T10" fmla="*/ 26 w 47"/>
                <a:gd name="T11" fmla="*/ 4 h 69"/>
                <a:gd name="T12" fmla="*/ 21 w 47"/>
                <a:gd name="T13" fmla="*/ 4 h 69"/>
                <a:gd name="T14" fmla="*/ 17 w 47"/>
                <a:gd name="T15" fmla="*/ 4 h 69"/>
                <a:gd name="T16" fmla="*/ 13 w 47"/>
                <a:gd name="T17" fmla="*/ 4 h 69"/>
                <a:gd name="T18" fmla="*/ 8 w 47"/>
                <a:gd name="T19" fmla="*/ 8 h 69"/>
                <a:gd name="T20" fmla="*/ 8 w 47"/>
                <a:gd name="T21" fmla="*/ 12 h 69"/>
                <a:gd name="T22" fmla="*/ 8 w 47"/>
                <a:gd name="T23" fmla="*/ 17 h 69"/>
                <a:gd name="T24" fmla="*/ 8 w 47"/>
                <a:gd name="T25" fmla="*/ 17 h 69"/>
                <a:gd name="T26" fmla="*/ 13 w 47"/>
                <a:gd name="T27" fmla="*/ 21 h 69"/>
                <a:gd name="T28" fmla="*/ 21 w 47"/>
                <a:gd name="T29" fmla="*/ 25 h 69"/>
                <a:gd name="T30" fmla="*/ 30 w 47"/>
                <a:gd name="T31" fmla="*/ 30 h 69"/>
                <a:gd name="T32" fmla="*/ 38 w 47"/>
                <a:gd name="T33" fmla="*/ 34 h 69"/>
                <a:gd name="T34" fmla="*/ 43 w 47"/>
                <a:gd name="T35" fmla="*/ 43 h 69"/>
                <a:gd name="T36" fmla="*/ 47 w 47"/>
                <a:gd name="T37" fmla="*/ 51 h 69"/>
                <a:gd name="T38" fmla="*/ 43 w 47"/>
                <a:gd name="T39" fmla="*/ 60 h 69"/>
                <a:gd name="T40" fmla="*/ 38 w 47"/>
                <a:gd name="T41" fmla="*/ 64 h 69"/>
                <a:gd name="T42" fmla="*/ 30 w 47"/>
                <a:gd name="T43" fmla="*/ 69 h 69"/>
                <a:gd name="T44" fmla="*/ 21 w 47"/>
                <a:gd name="T45" fmla="*/ 69 h 69"/>
                <a:gd name="T46" fmla="*/ 17 w 47"/>
                <a:gd name="T47" fmla="*/ 69 h 69"/>
                <a:gd name="T48" fmla="*/ 8 w 47"/>
                <a:gd name="T49" fmla="*/ 69 h 69"/>
                <a:gd name="T50" fmla="*/ 4 w 47"/>
                <a:gd name="T51" fmla="*/ 69 h 69"/>
                <a:gd name="T52" fmla="*/ 4 w 47"/>
                <a:gd name="T53" fmla="*/ 69 h 69"/>
                <a:gd name="T54" fmla="*/ 0 w 47"/>
                <a:gd name="T55" fmla="*/ 69 h 69"/>
                <a:gd name="T56" fmla="*/ 0 w 47"/>
                <a:gd name="T57" fmla="*/ 69 h 69"/>
                <a:gd name="T58" fmla="*/ 0 w 47"/>
                <a:gd name="T59" fmla="*/ 69 h 69"/>
                <a:gd name="T60" fmla="*/ 0 w 47"/>
                <a:gd name="T61" fmla="*/ 47 h 69"/>
                <a:gd name="T62" fmla="*/ 0 w 47"/>
                <a:gd name="T63" fmla="*/ 47 h 69"/>
                <a:gd name="T64" fmla="*/ 4 w 47"/>
                <a:gd name="T65" fmla="*/ 56 h 69"/>
                <a:gd name="T66" fmla="*/ 8 w 47"/>
                <a:gd name="T67" fmla="*/ 60 h 69"/>
                <a:gd name="T68" fmla="*/ 17 w 47"/>
                <a:gd name="T69" fmla="*/ 64 h 69"/>
                <a:gd name="T70" fmla="*/ 21 w 47"/>
                <a:gd name="T71" fmla="*/ 64 h 69"/>
                <a:gd name="T72" fmla="*/ 26 w 47"/>
                <a:gd name="T73" fmla="*/ 64 h 69"/>
                <a:gd name="T74" fmla="*/ 30 w 47"/>
                <a:gd name="T75" fmla="*/ 64 h 69"/>
                <a:gd name="T76" fmla="*/ 34 w 47"/>
                <a:gd name="T77" fmla="*/ 60 h 69"/>
                <a:gd name="T78" fmla="*/ 34 w 47"/>
                <a:gd name="T79" fmla="*/ 56 h 69"/>
                <a:gd name="T80" fmla="*/ 34 w 47"/>
                <a:gd name="T81" fmla="*/ 51 h 69"/>
                <a:gd name="T82" fmla="*/ 30 w 47"/>
                <a:gd name="T83" fmla="*/ 47 h 69"/>
                <a:gd name="T84" fmla="*/ 26 w 47"/>
                <a:gd name="T85" fmla="*/ 43 h 69"/>
                <a:gd name="T86" fmla="*/ 17 w 47"/>
                <a:gd name="T87" fmla="*/ 38 h 69"/>
                <a:gd name="T88" fmla="*/ 8 w 47"/>
                <a:gd name="T89" fmla="*/ 34 h 69"/>
                <a:gd name="T90" fmla="*/ 4 w 47"/>
                <a:gd name="T91" fmla="*/ 30 h 69"/>
                <a:gd name="T92" fmla="*/ 0 w 47"/>
                <a:gd name="T93" fmla="*/ 25 h 69"/>
                <a:gd name="T94" fmla="*/ 0 w 47"/>
                <a:gd name="T95" fmla="*/ 17 h 69"/>
                <a:gd name="T96" fmla="*/ 0 w 47"/>
                <a:gd name="T97" fmla="*/ 8 h 69"/>
                <a:gd name="T98" fmla="*/ 4 w 47"/>
                <a:gd name="T99" fmla="*/ 4 h 69"/>
                <a:gd name="T100" fmla="*/ 13 w 47"/>
                <a:gd name="T101" fmla="*/ 0 h 69"/>
                <a:gd name="T102" fmla="*/ 21 w 47"/>
                <a:gd name="T103" fmla="*/ 0 h 69"/>
                <a:gd name="T104" fmla="*/ 26 w 47"/>
                <a:gd name="T105" fmla="*/ 0 h 69"/>
                <a:gd name="T106" fmla="*/ 30 w 47"/>
                <a:gd name="T107" fmla="*/ 0 h 69"/>
                <a:gd name="T108" fmla="*/ 34 w 47"/>
                <a:gd name="T109" fmla="*/ 0 h 69"/>
                <a:gd name="T110" fmla="*/ 34 w 47"/>
                <a:gd name="T111" fmla="*/ 0 h 69"/>
                <a:gd name="T112" fmla="*/ 38 w 47"/>
                <a:gd name="T113" fmla="*/ 0 h 69"/>
                <a:gd name="T114" fmla="*/ 38 w 47"/>
                <a:gd name="T115" fmla="*/ 0 h 69"/>
                <a:gd name="T116" fmla="*/ 38 w 47"/>
                <a:gd name="T117" fmla="*/ 0 h 69"/>
                <a:gd name="T118" fmla="*/ 38 w 47"/>
                <a:gd name="T119" fmla="*/ 0 h 69"/>
                <a:gd name="T120" fmla="*/ 43 w 47"/>
                <a:gd name="T121" fmla="*/ 0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7"/>
                <a:gd name="T184" fmla="*/ 0 h 69"/>
                <a:gd name="T185" fmla="*/ 47 w 47"/>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7" h="69">
                  <a:moveTo>
                    <a:pt x="43" y="0"/>
                  </a:moveTo>
                  <a:lnTo>
                    <a:pt x="43" y="21"/>
                  </a:lnTo>
                  <a:lnTo>
                    <a:pt x="38" y="21"/>
                  </a:lnTo>
                  <a:lnTo>
                    <a:pt x="34" y="12"/>
                  </a:lnTo>
                  <a:lnTo>
                    <a:pt x="30" y="8"/>
                  </a:lnTo>
                  <a:lnTo>
                    <a:pt x="26" y="4"/>
                  </a:lnTo>
                  <a:lnTo>
                    <a:pt x="21" y="4"/>
                  </a:lnTo>
                  <a:lnTo>
                    <a:pt x="17" y="4"/>
                  </a:lnTo>
                  <a:lnTo>
                    <a:pt x="13" y="4"/>
                  </a:lnTo>
                  <a:lnTo>
                    <a:pt x="8" y="8"/>
                  </a:lnTo>
                  <a:lnTo>
                    <a:pt x="8" y="12"/>
                  </a:lnTo>
                  <a:lnTo>
                    <a:pt x="8" y="17"/>
                  </a:lnTo>
                  <a:lnTo>
                    <a:pt x="13" y="21"/>
                  </a:lnTo>
                  <a:lnTo>
                    <a:pt x="21" y="25"/>
                  </a:lnTo>
                  <a:lnTo>
                    <a:pt x="30" y="30"/>
                  </a:lnTo>
                  <a:lnTo>
                    <a:pt x="38" y="34"/>
                  </a:lnTo>
                  <a:lnTo>
                    <a:pt x="43" y="43"/>
                  </a:lnTo>
                  <a:lnTo>
                    <a:pt x="47" y="51"/>
                  </a:lnTo>
                  <a:lnTo>
                    <a:pt x="43" y="60"/>
                  </a:lnTo>
                  <a:lnTo>
                    <a:pt x="38" y="64"/>
                  </a:lnTo>
                  <a:lnTo>
                    <a:pt x="30" y="69"/>
                  </a:lnTo>
                  <a:lnTo>
                    <a:pt x="21" y="69"/>
                  </a:lnTo>
                  <a:lnTo>
                    <a:pt x="17" y="69"/>
                  </a:lnTo>
                  <a:lnTo>
                    <a:pt x="8" y="69"/>
                  </a:lnTo>
                  <a:lnTo>
                    <a:pt x="4" y="69"/>
                  </a:lnTo>
                  <a:lnTo>
                    <a:pt x="0" y="69"/>
                  </a:lnTo>
                  <a:lnTo>
                    <a:pt x="0" y="47"/>
                  </a:lnTo>
                  <a:lnTo>
                    <a:pt x="4" y="56"/>
                  </a:lnTo>
                  <a:lnTo>
                    <a:pt x="8" y="60"/>
                  </a:lnTo>
                  <a:lnTo>
                    <a:pt x="17" y="64"/>
                  </a:lnTo>
                  <a:lnTo>
                    <a:pt x="21" y="64"/>
                  </a:lnTo>
                  <a:lnTo>
                    <a:pt x="26" y="64"/>
                  </a:lnTo>
                  <a:lnTo>
                    <a:pt x="30" y="64"/>
                  </a:lnTo>
                  <a:lnTo>
                    <a:pt x="34" y="60"/>
                  </a:lnTo>
                  <a:lnTo>
                    <a:pt x="34" y="56"/>
                  </a:lnTo>
                  <a:lnTo>
                    <a:pt x="34" y="51"/>
                  </a:lnTo>
                  <a:lnTo>
                    <a:pt x="30" y="47"/>
                  </a:lnTo>
                  <a:lnTo>
                    <a:pt x="26" y="43"/>
                  </a:lnTo>
                  <a:lnTo>
                    <a:pt x="17" y="38"/>
                  </a:lnTo>
                  <a:lnTo>
                    <a:pt x="8" y="34"/>
                  </a:lnTo>
                  <a:lnTo>
                    <a:pt x="4" y="30"/>
                  </a:lnTo>
                  <a:lnTo>
                    <a:pt x="0" y="25"/>
                  </a:lnTo>
                  <a:lnTo>
                    <a:pt x="0" y="17"/>
                  </a:lnTo>
                  <a:lnTo>
                    <a:pt x="0" y="8"/>
                  </a:lnTo>
                  <a:lnTo>
                    <a:pt x="4" y="4"/>
                  </a:lnTo>
                  <a:lnTo>
                    <a:pt x="13" y="0"/>
                  </a:lnTo>
                  <a:lnTo>
                    <a:pt x="21" y="0"/>
                  </a:lnTo>
                  <a:lnTo>
                    <a:pt x="26" y="0"/>
                  </a:lnTo>
                  <a:lnTo>
                    <a:pt x="30" y="0"/>
                  </a:lnTo>
                  <a:lnTo>
                    <a:pt x="34" y="0"/>
                  </a:lnTo>
                  <a:lnTo>
                    <a:pt x="38" y="0"/>
                  </a:lnTo>
                  <a:lnTo>
                    <a:pt x="43" y="0"/>
                  </a:lnTo>
                  <a:close/>
                </a:path>
              </a:pathLst>
            </a:custGeom>
            <a:solidFill>
              <a:srgbClr val="000000"/>
            </a:solidFill>
            <a:ln w="0">
              <a:solidFill>
                <a:srgbClr val="000000"/>
              </a:solidFill>
              <a:round/>
              <a:headEnd/>
              <a:tailEnd/>
            </a:ln>
          </p:spPr>
          <p:txBody>
            <a:bodyPr/>
            <a:lstStyle/>
            <a:p>
              <a:endParaRPr lang="en-US"/>
            </a:p>
          </p:txBody>
        </p:sp>
        <p:sp>
          <p:nvSpPr>
            <p:cNvPr id="21609" name="Freeform 99"/>
            <p:cNvSpPr>
              <a:spLocks/>
            </p:cNvSpPr>
            <p:nvPr/>
          </p:nvSpPr>
          <p:spPr bwMode="auto">
            <a:xfrm>
              <a:off x="2479" y="2657"/>
              <a:ext cx="47" cy="69"/>
            </a:xfrm>
            <a:custGeom>
              <a:avLst/>
              <a:gdLst>
                <a:gd name="T0" fmla="*/ 39 w 47"/>
                <a:gd name="T1" fmla="*/ 0 h 69"/>
                <a:gd name="T2" fmla="*/ 39 w 47"/>
                <a:gd name="T3" fmla="*/ 21 h 69"/>
                <a:gd name="T4" fmla="*/ 39 w 47"/>
                <a:gd name="T5" fmla="*/ 21 h 69"/>
                <a:gd name="T6" fmla="*/ 35 w 47"/>
                <a:gd name="T7" fmla="*/ 12 h 69"/>
                <a:gd name="T8" fmla="*/ 30 w 47"/>
                <a:gd name="T9" fmla="*/ 8 h 69"/>
                <a:gd name="T10" fmla="*/ 26 w 47"/>
                <a:gd name="T11" fmla="*/ 4 h 69"/>
                <a:gd name="T12" fmla="*/ 22 w 47"/>
                <a:gd name="T13" fmla="*/ 4 h 69"/>
                <a:gd name="T14" fmla="*/ 17 w 47"/>
                <a:gd name="T15" fmla="*/ 4 h 69"/>
                <a:gd name="T16" fmla="*/ 13 w 47"/>
                <a:gd name="T17" fmla="*/ 4 h 69"/>
                <a:gd name="T18" fmla="*/ 9 w 47"/>
                <a:gd name="T19" fmla="*/ 8 h 69"/>
                <a:gd name="T20" fmla="*/ 9 w 47"/>
                <a:gd name="T21" fmla="*/ 12 h 69"/>
                <a:gd name="T22" fmla="*/ 9 w 47"/>
                <a:gd name="T23" fmla="*/ 17 h 69"/>
                <a:gd name="T24" fmla="*/ 9 w 47"/>
                <a:gd name="T25" fmla="*/ 17 h 69"/>
                <a:gd name="T26" fmla="*/ 13 w 47"/>
                <a:gd name="T27" fmla="*/ 21 h 69"/>
                <a:gd name="T28" fmla="*/ 17 w 47"/>
                <a:gd name="T29" fmla="*/ 25 h 69"/>
                <a:gd name="T30" fmla="*/ 30 w 47"/>
                <a:gd name="T31" fmla="*/ 30 h 69"/>
                <a:gd name="T32" fmla="*/ 39 w 47"/>
                <a:gd name="T33" fmla="*/ 34 h 69"/>
                <a:gd name="T34" fmla="*/ 43 w 47"/>
                <a:gd name="T35" fmla="*/ 43 h 69"/>
                <a:gd name="T36" fmla="*/ 47 w 47"/>
                <a:gd name="T37" fmla="*/ 51 h 69"/>
                <a:gd name="T38" fmla="*/ 43 w 47"/>
                <a:gd name="T39" fmla="*/ 60 h 69"/>
                <a:gd name="T40" fmla="*/ 39 w 47"/>
                <a:gd name="T41" fmla="*/ 64 h 69"/>
                <a:gd name="T42" fmla="*/ 30 w 47"/>
                <a:gd name="T43" fmla="*/ 69 h 69"/>
                <a:gd name="T44" fmla="*/ 22 w 47"/>
                <a:gd name="T45" fmla="*/ 69 h 69"/>
                <a:gd name="T46" fmla="*/ 13 w 47"/>
                <a:gd name="T47" fmla="*/ 69 h 69"/>
                <a:gd name="T48" fmla="*/ 9 w 47"/>
                <a:gd name="T49" fmla="*/ 69 h 69"/>
                <a:gd name="T50" fmla="*/ 4 w 47"/>
                <a:gd name="T51" fmla="*/ 69 h 69"/>
                <a:gd name="T52" fmla="*/ 4 w 47"/>
                <a:gd name="T53" fmla="*/ 69 h 69"/>
                <a:gd name="T54" fmla="*/ 0 w 47"/>
                <a:gd name="T55" fmla="*/ 69 h 69"/>
                <a:gd name="T56" fmla="*/ 0 w 47"/>
                <a:gd name="T57" fmla="*/ 69 h 69"/>
                <a:gd name="T58" fmla="*/ 0 w 47"/>
                <a:gd name="T59" fmla="*/ 69 h 69"/>
                <a:gd name="T60" fmla="*/ 0 w 47"/>
                <a:gd name="T61" fmla="*/ 47 h 69"/>
                <a:gd name="T62" fmla="*/ 0 w 47"/>
                <a:gd name="T63" fmla="*/ 47 h 69"/>
                <a:gd name="T64" fmla="*/ 4 w 47"/>
                <a:gd name="T65" fmla="*/ 56 h 69"/>
                <a:gd name="T66" fmla="*/ 9 w 47"/>
                <a:gd name="T67" fmla="*/ 60 h 69"/>
                <a:gd name="T68" fmla="*/ 13 w 47"/>
                <a:gd name="T69" fmla="*/ 64 h 69"/>
                <a:gd name="T70" fmla="*/ 22 w 47"/>
                <a:gd name="T71" fmla="*/ 64 h 69"/>
                <a:gd name="T72" fmla="*/ 26 w 47"/>
                <a:gd name="T73" fmla="*/ 64 h 69"/>
                <a:gd name="T74" fmla="*/ 30 w 47"/>
                <a:gd name="T75" fmla="*/ 64 h 69"/>
                <a:gd name="T76" fmla="*/ 35 w 47"/>
                <a:gd name="T77" fmla="*/ 60 h 69"/>
                <a:gd name="T78" fmla="*/ 35 w 47"/>
                <a:gd name="T79" fmla="*/ 56 h 69"/>
                <a:gd name="T80" fmla="*/ 35 w 47"/>
                <a:gd name="T81" fmla="*/ 51 h 69"/>
                <a:gd name="T82" fmla="*/ 30 w 47"/>
                <a:gd name="T83" fmla="*/ 47 h 69"/>
                <a:gd name="T84" fmla="*/ 26 w 47"/>
                <a:gd name="T85" fmla="*/ 43 h 69"/>
                <a:gd name="T86" fmla="*/ 17 w 47"/>
                <a:gd name="T87" fmla="*/ 38 h 69"/>
                <a:gd name="T88" fmla="*/ 9 w 47"/>
                <a:gd name="T89" fmla="*/ 34 h 69"/>
                <a:gd name="T90" fmla="*/ 0 w 47"/>
                <a:gd name="T91" fmla="*/ 30 h 69"/>
                <a:gd name="T92" fmla="*/ 0 w 47"/>
                <a:gd name="T93" fmla="*/ 25 h 69"/>
                <a:gd name="T94" fmla="*/ 0 w 47"/>
                <a:gd name="T95" fmla="*/ 17 h 69"/>
                <a:gd name="T96" fmla="*/ 0 w 47"/>
                <a:gd name="T97" fmla="*/ 8 h 69"/>
                <a:gd name="T98" fmla="*/ 4 w 47"/>
                <a:gd name="T99" fmla="*/ 4 h 69"/>
                <a:gd name="T100" fmla="*/ 13 w 47"/>
                <a:gd name="T101" fmla="*/ 0 h 69"/>
                <a:gd name="T102" fmla="*/ 22 w 47"/>
                <a:gd name="T103" fmla="*/ 0 h 69"/>
                <a:gd name="T104" fmla="*/ 26 w 47"/>
                <a:gd name="T105" fmla="*/ 0 h 69"/>
                <a:gd name="T106" fmla="*/ 30 w 47"/>
                <a:gd name="T107" fmla="*/ 0 h 69"/>
                <a:gd name="T108" fmla="*/ 35 w 47"/>
                <a:gd name="T109" fmla="*/ 0 h 69"/>
                <a:gd name="T110" fmla="*/ 35 w 47"/>
                <a:gd name="T111" fmla="*/ 0 h 69"/>
                <a:gd name="T112" fmla="*/ 35 w 47"/>
                <a:gd name="T113" fmla="*/ 0 h 69"/>
                <a:gd name="T114" fmla="*/ 39 w 47"/>
                <a:gd name="T115" fmla="*/ 0 h 69"/>
                <a:gd name="T116" fmla="*/ 39 w 47"/>
                <a:gd name="T117" fmla="*/ 0 h 69"/>
                <a:gd name="T118" fmla="*/ 39 w 47"/>
                <a:gd name="T119" fmla="*/ 0 h 69"/>
                <a:gd name="T120" fmla="*/ 39 w 47"/>
                <a:gd name="T121" fmla="*/ 0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7"/>
                <a:gd name="T184" fmla="*/ 0 h 69"/>
                <a:gd name="T185" fmla="*/ 47 w 47"/>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7" h="69">
                  <a:moveTo>
                    <a:pt x="39" y="0"/>
                  </a:moveTo>
                  <a:lnTo>
                    <a:pt x="39" y="21"/>
                  </a:lnTo>
                  <a:lnTo>
                    <a:pt x="35" y="12"/>
                  </a:lnTo>
                  <a:lnTo>
                    <a:pt x="30" y="8"/>
                  </a:lnTo>
                  <a:lnTo>
                    <a:pt x="26" y="4"/>
                  </a:lnTo>
                  <a:lnTo>
                    <a:pt x="22" y="4"/>
                  </a:lnTo>
                  <a:lnTo>
                    <a:pt x="17" y="4"/>
                  </a:lnTo>
                  <a:lnTo>
                    <a:pt x="13" y="4"/>
                  </a:lnTo>
                  <a:lnTo>
                    <a:pt x="9" y="8"/>
                  </a:lnTo>
                  <a:lnTo>
                    <a:pt x="9" y="12"/>
                  </a:lnTo>
                  <a:lnTo>
                    <a:pt x="9" y="17"/>
                  </a:lnTo>
                  <a:lnTo>
                    <a:pt x="13" y="21"/>
                  </a:lnTo>
                  <a:lnTo>
                    <a:pt x="17" y="25"/>
                  </a:lnTo>
                  <a:lnTo>
                    <a:pt x="30" y="30"/>
                  </a:lnTo>
                  <a:lnTo>
                    <a:pt x="39" y="34"/>
                  </a:lnTo>
                  <a:lnTo>
                    <a:pt x="43" y="43"/>
                  </a:lnTo>
                  <a:lnTo>
                    <a:pt x="47" y="51"/>
                  </a:lnTo>
                  <a:lnTo>
                    <a:pt x="43" y="60"/>
                  </a:lnTo>
                  <a:lnTo>
                    <a:pt x="39" y="64"/>
                  </a:lnTo>
                  <a:lnTo>
                    <a:pt x="30" y="69"/>
                  </a:lnTo>
                  <a:lnTo>
                    <a:pt x="22" y="69"/>
                  </a:lnTo>
                  <a:lnTo>
                    <a:pt x="13" y="69"/>
                  </a:lnTo>
                  <a:lnTo>
                    <a:pt x="9" y="69"/>
                  </a:lnTo>
                  <a:lnTo>
                    <a:pt x="4" y="69"/>
                  </a:lnTo>
                  <a:lnTo>
                    <a:pt x="0" y="69"/>
                  </a:lnTo>
                  <a:lnTo>
                    <a:pt x="0" y="47"/>
                  </a:lnTo>
                  <a:lnTo>
                    <a:pt x="4" y="56"/>
                  </a:lnTo>
                  <a:lnTo>
                    <a:pt x="9" y="60"/>
                  </a:lnTo>
                  <a:lnTo>
                    <a:pt x="13" y="64"/>
                  </a:lnTo>
                  <a:lnTo>
                    <a:pt x="22" y="64"/>
                  </a:lnTo>
                  <a:lnTo>
                    <a:pt x="26" y="64"/>
                  </a:lnTo>
                  <a:lnTo>
                    <a:pt x="30" y="64"/>
                  </a:lnTo>
                  <a:lnTo>
                    <a:pt x="35" y="60"/>
                  </a:lnTo>
                  <a:lnTo>
                    <a:pt x="35" y="56"/>
                  </a:lnTo>
                  <a:lnTo>
                    <a:pt x="35" y="51"/>
                  </a:lnTo>
                  <a:lnTo>
                    <a:pt x="30" y="47"/>
                  </a:lnTo>
                  <a:lnTo>
                    <a:pt x="26" y="43"/>
                  </a:lnTo>
                  <a:lnTo>
                    <a:pt x="17" y="38"/>
                  </a:lnTo>
                  <a:lnTo>
                    <a:pt x="9" y="34"/>
                  </a:lnTo>
                  <a:lnTo>
                    <a:pt x="0" y="30"/>
                  </a:lnTo>
                  <a:lnTo>
                    <a:pt x="0" y="25"/>
                  </a:lnTo>
                  <a:lnTo>
                    <a:pt x="0" y="17"/>
                  </a:lnTo>
                  <a:lnTo>
                    <a:pt x="0" y="8"/>
                  </a:lnTo>
                  <a:lnTo>
                    <a:pt x="4" y="4"/>
                  </a:lnTo>
                  <a:lnTo>
                    <a:pt x="13" y="0"/>
                  </a:lnTo>
                  <a:lnTo>
                    <a:pt x="22" y="0"/>
                  </a:lnTo>
                  <a:lnTo>
                    <a:pt x="26" y="0"/>
                  </a:lnTo>
                  <a:lnTo>
                    <a:pt x="30" y="0"/>
                  </a:lnTo>
                  <a:lnTo>
                    <a:pt x="35" y="0"/>
                  </a:lnTo>
                  <a:lnTo>
                    <a:pt x="39" y="0"/>
                  </a:lnTo>
                  <a:close/>
                </a:path>
              </a:pathLst>
            </a:custGeom>
            <a:solidFill>
              <a:srgbClr val="000000"/>
            </a:solidFill>
            <a:ln w="0">
              <a:solidFill>
                <a:srgbClr val="000000"/>
              </a:solidFill>
              <a:round/>
              <a:headEnd/>
              <a:tailEnd/>
            </a:ln>
          </p:spPr>
          <p:txBody>
            <a:bodyPr/>
            <a:lstStyle/>
            <a:p>
              <a:endParaRPr lang="en-US"/>
            </a:p>
          </p:txBody>
        </p:sp>
        <p:sp>
          <p:nvSpPr>
            <p:cNvPr id="21610" name="Rectangle 100"/>
            <p:cNvSpPr>
              <a:spLocks noChangeArrowheads="1"/>
            </p:cNvSpPr>
            <p:nvPr/>
          </p:nvSpPr>
          <p:spPr bwMode="auto">
            <a:xfrm>
              <a:off x="2535" y="2682"/>
              <a:ext cx="39" cy="13"/>
            </a:xfrm>
            <a:prstGeom prst="rect">
              <a:avLst/>
            </a:prstGeom>
            <a:solidFill>
              <a:srgbClr val="000000"/>
            </a:solidFill>
            <a:ln w="0">
              <a:solidFill>
                <a:srgbClr val="000000"/>
              </a:solidFill>
              <a:miter lim="800000"/>
              <a:headEnd/>
              <a:tailEnd/>
            </a:ln>
          </p:spPr>
          <p:txBody>
            <a:bodyPr/>
            <a:lstStyle/>
            <a:p>
              <a:endParaRPr lang="en-US"/>
            </a:p>
          </p:txBody>
        </p:sp>
        <p:sp>
          <p:nvSpPr>
            <p:cNvPr id="21611" name="Freeform 101"/>
            <p:cNvSpPr>
              <a:spLocks/>
            </p:cNvSpPr>
            <p:nvPr/>
          </p:nvSpPr>
          <p:spPr bwMode="auto">
            <a:xfrm>
              <a:off x="2578" y="2622"/>
              <a:ext cx="112" cy="104"/>
            </a:xfrm>
            <a:custGeom>
              <a:avLst/>
              <a:gdLst>
                <a:gd name="T0" fmla="*/ 0 w 112"/>
                <a:gd name="T1" fmla="*/ 0 h 104"/>
                <a:gd name="T2" fmla="*/ 26 w 112"/>
                <a:gd name="T3" fmla="*/ 0 h 104"/>
                <a:gd name="T4" fmla="*/ 91 w 112"/>
                <a:gd name="T5" fmla="*/ 78 h 104"/>
                <a:gd name="T6" fmla="*/ 91 w 112"/>
                <a:gd name="T7" fmla="*/ 17 h 104"/>
                <a:gd name="T8" fmla="*/ 91 w 112"/>
                <a:gd name="T9" fmla="*/ 9 h 104"/>
                <a:gd name="T10" fmla="*/ 91 w 112"/>
                <a:gd name="T11" fmla="*/ 4 h 104"/>
                <a:gd name="T12" fmla="*/ 86 w 112"/>
                <a:gd name="T13" fmla="*/ 4 h 104"/>
                <a:gd name="T14" fmla="*/ 82 w 112"/>
                <a:gd name="T15" fmla="*/ 0 h 104"/>
                <a:gd name="T16" fmla="*/ 78 w 112"/>
                <a:gd name="T17" fmla="*/ 0 h 104"/>
                <a:gd name="T18" fmla="*/ 78 w 112"/>
                <a:gd name="T19" fmla="*/ 0 h 104"/>
                <a:gd name="T20" fmla="*/ 112 w 112"/>
                <a:gd name="T21" fmla="*/ 0 h 104"/>
                <a:gd name="T22" fmla="*/ 112 w 112"/>
                <a:gd name="T23" fmla="*/ 0 h 104"/>
                <a:gd name="T24" fmla="*/ 108 w 112"/>
                <a:gd name="T25" fmla="*/ 0 h 104"/>
                <a:gd name="T26" fmla="*/ 104 w 112"/>
                <a:gd name="T27" fmla="*/ 4 h 104"/>
                <a:gd name="T28" fmla="*/ 99 w 112"/>
                <a:gd name="T29" fmla="*/ 4 h 104"/>
                <a:gd name="T30" fmla="*/ 99 w 112"/>
                <a:gd name="T31" fmla="*/ 9 h 104"/>
                <a:gd name="T32" fmla="*/ 99 w 112"/>
                <a:gd name="T33" fmla="*/ 17 h 104"/>
                <a:gd name="T34" fmla="*/ 99 w 112"/>
                <a:gd name="T35" fmla="*/ 104 h 104"/>
                <a:gd name="T36" fmla="*/ 95 w 112"/>
                <a:gd name="T37" fmla="*/ 104 h 104"/>
                <a:gd name="T38" fmla="*/ 26 w 112"/>
                <a:gd name="T39" fmla="*/ 22 h 104"/>
                <a:gd name="T40" fmla="*/ 26 w 112"/>
                <a:gd name="T41" fmla="*/ 86 h 104"/>
                <a:gd name="T42" fmla="*/ 26 w 112"/>
                <a:gd name="T43" fmla="*/ 95 h 104"/>
                <a:gd name="T44" fmla="*/ 30 w 112"/>
                <a:gd name="T45" fmla="*/ 99 h 104"/>
                <a:gd name="T46" fmla="*/ 35 w 112"/>
                <a:gd name="T47" fmla="*/ 104 h 104"/>
                <a:gd name="T48" fmla="*/ 39 w 112"/>
                <a:gd name="T49" fmla="*/ 104 h 104"/>
                <a:gd name="T50" fmla="*/ 43 w 112"/>
                <a:gd name="T51" fmla="*/ 104 h 104"/>
                <a:gd name="T52" fmla="*/ 43 w 112"/>
                <a:gd name="T53" fmla="*/ 104 h 104"/>
                <a:gd name="T54" fmla="*/ 5 w 112"/>
                <a:gd name="T55" fmla="*/ 104 h 104"/>
                <a:gd name="T56" fmla="*/ 5 w 112"/>
                <a:gd name="T57" fmla="*/ 104 h 104"/>
                <a:gd name="T58" fmla="*/ 9 w 112"/>
                <a:gd name="T59" fmla="*/ 104 h 104"/>
                <a:gd name="T60" fmla="*/ 17 w 112"/>
                <a:gd name="T61" fmla="*/ 99 h 104"/>
                <a:gd name="T62" fmla="*/ 17 w 112"/>
                <a:gd name="T63" fmla="*/ 99 h 104"/>
                <a:gd name="T64" fmla="*/ 22 w 112"/>
                <a:gd name="T65" fmla="*/ 95 h 104"/>
                <a:gd name="T66" fmla="*/ 22 w 112"/>
                <a:gd name="T67" fmla="*/ 86 h 104"/>
                <a:gd name="T68" fmla="*/ 22 w 112"/>
                <a:gd name="T69" fmla="*/ 13 h 104"/>
                <a:gd name="T70" fmla="*/ 17 w 112"/>
                <a:gd name="T71" fmla="*/ 9 h 104"/>
                <a:gd name="T72" fmla="*/ 13 w 112"/>
                <a:gd name="T73" fmla="*/ 9 h 104"/>
                <a:gd name="T74" fmla="*/ 13 w 112"/>
                <a:gd name="T75" fmla="*/ 4 h 104"/>
                <a:gd name="T76" fmla="*/ 9 w 112"/>
                <a:gd name="T77" fmla="*/ 4 h 104"/>
                <a:gd name="T78" fmla="*/ 5 w 112"/>
                <a:gd name="T79" fmla="*/ 4 h 104"/>
                <a:gd name="T80" fmla="*/ 0 w 112"/>
                <a:gd name="T81" fmla="*/ 4 h 104"/>
                <a:gd name="T82" fmla="*/ 0 w 112"/>
                <a:gd name="T83" fmla="*/ 0 h 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
                <a:gd name="T127" fmla="*/ 0 h 104"/>
                <a:gd name="T128" fmla="*/ 112 w 112"/>
                <a:gd name="T129" fmla="*/ 104 h 1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 h="104">
                  <a:moveTo>
                    <a:pt x="0" y="0"/>
                  </a:moveTo>
                  <a:lnTo>
                    <a:pt x="26" y="0"/>
                  </a:lnTo>
                  <a:lnTo>
                    <a:pt x="91" y="78"/>
                  </a:lnTo>
                  <a:lnTo>
                    <a:pt x="91" y="17"/>
                  </a:lnTo>
                  <a:lnTo>
                    <a:pt x="91" y="9"/>
                  </a:lnTo>
                  <a:lnTo>
                    <a:pt x="91" y="4"/>
                  </a:lnTo>
                  <a:lnTo>
                    <a:pt x="86" y="4"/>
                  </a:lnTo>
                  <a:lnTo>
                    <a:pt x="82" y="0"/>
                  </a:lnTo>
                  <a:lnTo>
                    <a:pt x="78" y="0"/>
                  </a:lnTo>
                  <a:lnTo>
                    <a:pt x="112" y="0"/>
                  </a:lnTo>
                  <a:lnTo>
                    <a:pt x="108" y="0"/>
                  </a:lnTo>
                  <a:lnTo>
                    <a:pt x="104" y="4"/>
                  </a:lnTo>
                  <a:lnTo>
                    <a:pt x="99" y="4"/>
                  </a:lnTo>
                  <a:lnTo>
                    <a:pt x="99" y="9"/>
                  </a:lnTo>
                  <a:lnTo>
                    <a:pt x="99" y="17"/>
                  </a:lnTo>
                  <a:lnTo>
                    <a:pt x="99" y="104"/>
                  </a:lnTo>
                  <a:lnTo>
                    <a:pt x="95" y="104"/>
                  </a:lnTo>
                  <a:lnTo>
                    <a:pt x="26" y="22"/>
                  </a:lnTo>
                  <a:lnTo>
                    <a:pt x="26" y="86"/>
                  </a:lnTo>
                  <a:lnTo>
                    <a:pt x="26" y="95"/>
                  </a:lnTo>
                  <a:lnTo>
                    <a:pt x="30" y="99"/>
                  </a:lnTo>
                  <a:lnTo>
                    <a:pt x="35" y="104"/>
                  </a:lnTo>
                  <a:lnTo>
                    <a:pt x="39" y="104"/>
                  </a:lnTo>
                  <a:lnTo>
                    <a:pt x="43" y="104"/>
                  </a:lnTo>
                  <a:lnTo>
                    <a:pt x="5" y="104"/>
                  </a:lnTo>
                  <a:lnTo>
                    <a:pt x="9" y="104"/>
                  </a:lnTo>
                  <a:lnTo>
                    <a:pt x="17" y="99"/>
                  </a:lnTo>
                  <a:lnTo>
                    <a:pt x="22" y="95"/>
                  </a:lnTo>
                  <a:lnTo>
                    <a:pt x="22" y="86"/>
                  </a:lnTo>
                  <a:lnTo>
                    <a:pt x="22" y="13"/>
                  </a:lnTo>
                  <a:lnTo>
                    <a:pt x="17" y="9"/>
                  </a:lnTo>
                  <a:lnTo>
                    <a:pt x="13" y="9"/>
                  </a:lnTo>
                  <a:lnTo>
                    <a:pt x="13" y="4"/>
                  </a:lnTo>
                  <a:lnTo>
                    <a:pt x="9" y="4"/>
                  </a:lnTo>
                  <a:lnTo>
                    <a:pt x="5" y="4"/>
                  </a:lnTo>
                  <a:lnTo>
                    <a:pt x="0" y="4"/>
                  </a:lnTo>
                  <a:lnTo>
                    <a:pt x="0" y="0"/>
                  </a:lnTo>
                  <a:close/>
                </a:path>
              </a:pathLst>
            </a:custGeom>
            <a:solidFill>
              <a:srgbClr val="000000"/>
            </a:solidFill>
            <a:ln w="0">
              <a:solidFill>
                <a:srgbClr val="000000"/>
              </a:solidFill>
              <a:round/>
              <a:headEnd/>
              <a:tailEnd/>
            </a:ln>
          </p:spPr>
          <p:txBody>
            <a:bodyPr/>
            <a:lstStyle/>
            <a:p>
              <a:endParaRPr lang="en-US"/>
            </a:p>
          </p:txBody>
        </p:sp>
        <p:sp>
          <p:nvSpPr>
            <p:cNvPr id="21612" name="Freeform 102"/>
            <p:cNvSpPr>
              <a:spLocks noEditPoints="1"/>
            </p:cNvSpPr>
            <p:nvPr/>
          </p:nvSpPr>
          <p:spPr bwMode="auto">
            <a:xfrm>
              <a:off x="2699" y="2657"/>
              <a:ext cx="65" cy="69"/>
            </a:xfrm>
            <a:custGeom>
              <a:avLst/>
              <a:gdLst>
                <a:gd name="T0" fmla="*/ 30 w 65"/>
                <a:gd name="T1" fmla="*/ 0 h 69"/>
                <a:gd name="T2" fmla="*/ 43 w 65"/>
                <a:gd name="T3" fmla="*/ 0 h 69"/>
                <a:gd name="T4" fmla="*/ 52 w 65"/>
                <a:gd name="T5" fmla="*/ 4 h 69"/>
                <a:gd name="T6" fmla="*/ 56 w 65"/>
                <a:gd name="T7" fmla="*/ 8 h 69"/>
                <a:gd name="T8" fmla="*/ 65 w 65"/>
                <a:gd name="T9" fmla="*/ 21 h 69"/>
                <a:gd name="T10" fmla="*/ 65 w 65"/>
                <a:gd name="T11" fmla="*/ 34 h 69"/>
                <a:gd name="T12" fmla="*/ 65 w 65"/>
                <a:gd name="T13" fmla="*/ 43 h 69"/>
                <a:gd name="T14" fmla="*/ 60 w 65"/>
                <a:gd name="T15" fmla="*/ 51 h 69"/>
                <a:gd name="T16" fmla="*/ 56 w 65"/>
                <a:gd name="T17" fmla="*/ 60 h 69"/>
                <a:gd name="T18" fmla="*/ 47 w 65"/>
                <a:gd name="T19" fmla="*/ 64 h 69"/>
                <a:gd name="T20" fmla="*/ 39 w 65"/>
                <a:gd name="T21" fmla="*/ 69 h 69"/>
                <a:gd name="T22" fmla="*/ 30 w 65"/>
                <a:gd name="T23" fmla="*/ 69 h 69"/>
                <a:gd name="T24" fmla="*/ 21 w 65"/>
                <a:gd name="T25" fmla="*/ 69 h 69"/>
                <a:gd name="T26" fmla="*/ 13 w 65"/>
                <a:gd name="T27" fmla="*/ 64 h 69"/>
                <a:gd name="T28" fmla="*/ 4 w 65"/>
                <a:gd name="T29" fmla="*/ 60 h 69"/>
                <a:gd name="T30" fmla="*/ 0 w 65"/>
                <a:gd name="T31" fmla="*/ 47 h 69"/>
                <a:gd name="T32" fmla="*/ 0 w 65"/>
                <a:gd name="T33" fmla="*/ 34 h 69"/>
                <a:gd name="T34" fmla="*/ 0 w 65"/>
                <a:gd name="T35" fmla="*/ 25 h 69"/>
                <a:gd name="T36" fmla="*/ 4 w 65"/>
                <a:gd name="T37" fmla="*/ 17 h 69"/>
                <a:gd name="T38" fmla="*/ 9 w 65"/>
                <a:gd name="T39" fmla="*/ 8 h 69"/>
                <a:gd name="T40" fmla="*/ 17 w 65"/>
                <a:gd name="T41" fmla="*/ 4 h 69"/>
                <a:gd name="T42" fmla="*/ 21 w 65"/>
                <a:gd name="T43" fmla="*/ 0 h 69"/>
                <a:gd name="T44" fmla="*/ 30 w 65"/>
                <a:gd name="T45" fmla="*/ 0 h 69"/>
                <a:gd name="T46" fmla="*/ 30 w 65"/>
                <a:gd name="T47" fmla="*/ 4 h 69"/>
                <a:gd name="T48" fmla="*/ 26 w 65"/>
                <a:gd name="T49" fmla="*/ 4 h 69"/>
                <a:gd name="T50" fmla="*/ 21 w 65"/>
                <a:gd name="T51" fmla="*/ 4 h 69"/>
                <a:gd name="T52" fmla="*/ 17 w 65"/>
                <a:gd name="T53" fmla="*/ 8 h 69"/>
                <a:gd name="T54" fmla="*/ 13 w 65"/>
                <a:gd name="T55" fmla="*/ 12 h 69"/>
                <a:gd name="T56" fmla="*/ 13 w 65"/>
                <a:gd name="T57" fmla="*/ 21 h 69"/>
                <a:gd name="T58" fmla="*/ 13 w 65"/>
                <a:gd name="T59" fmla="*/ 30 h 69"/>
                <a:gd name="T60" fmla="*/ 13 w 65"/>
                <a:gd name="T61" fmla="*/ 43 h 69"/>
                <a:gd name="T62" fmla="*/ 17 w 65"/>
                <a:gd name="T63" fmla="*/ 56 h 69"/>
                <a:gd name="T64" fmla="*/ 26 w 65"/>
                <a:gd name="T65" fmla="*/ 64 h 69"/>
                <a:gd name="T66" fmla="*/ 34 w 65"/>
                <a:gd name="T67" fmla="*/ 64 h 69"/>
                <a:gd name="T68" fmla="*/ 43 w 65"/>
                <a:gd name="T69" fmla="*/ 64 h 69"/>
                <a:gd name="T70" fmla="*/ 47 w 65"/>
                <a:gd name="T71" fmla="*/ 60 h 69"/>
                <a:gd name="T72" fmla="*/ 52 w 65"/>
                <a:gd name="T73" fmla="*/ 51 h 69"/>
                <a:gd name="T74" fmla="*/ 52 w 65"/>
                <a:gd name="T75" fmla="*/ 38 h 69"/>
                <a:gd name="T76" fmla="*/ 52 w 65"/>
                <a:gd name="T77" fmla="*/ 21 h 69"/>
                <a:gd name="T78" fmla="*/ 43 w 65"/>
                <a:gd name="T79" fmla="*/ 8 h 69"/>
                <a:gd name="T80" fmla="*/ 39 w 65"/>
                <a:gd name="T81" fmla="*/ 4 h 69"/>
                <a:gd name="T82" fmla="*/ 30 w 65"/>
                <a:gd name="T83" fmla="*/ 4 h 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
                <a:gd name="T127" fmla="*/ 0 h 69"/>
                <a:gd name="T128" fmla="*/ 65 w 65"/>
                <a:gd name="T129" fmla="*/ 69 h 6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 h="69">
                  <a:moveTo>
                    <a:pt x="30" y="0"/>
                  </a:moveTo>
                  <a:lnTo>
                    <a:pt x="43" y="0"/>
                  </a:lnTo>
                  <a:lnTo>
                    <a:pt x="52" y="4"/>
                  </a:lnTo>
                  <a:lnTo>
                    <a:pt x="56" y="8"/>
                  </a:lnTo>
                  <a:lnTo>
                    <a:pt x="65" y="21"/>
                  </a:lnTo>
                  <a:lnTo>
                    <a:pt x="65" y="34"/>
                  </a:lnTo>
                  <a:lnTo>
                    <a:pt x="65" y="43"/>
                  </a:lnTo>
                  <a:lnTo>
                    <a:pt x="60" y="51"/>
                  </a:lnTo>
                  <a:lnTo>
                    <a:pt x="56" y="60"/>
                  </a:lnTo>
                  <a:lnTo>
                    <a:pt x="47" y="64"/>
                  </a:lnTo>
                  <a:lnTo>
                    <a:pt x="39" y="69"/>
                  </a:lnTo>
                  <a:lnTo>
                    <a:pt x="30" y="69"/>
                  </a:lnTo>
                  <a:lnTo>
                    <a:pt x="21" y="69"/>
                  </a:lnTo>
                  <a:lnTo>
                    <a:pt x="13" y="64"/>
                  </a:lnTo>
                  <a:lnTo>
                    <a:pt x="4" y="60"/>
                  </a:lnTo>
                  <a:lnTo>
                    <a:pt x="0" y="47"/>
                  </a:lnTo>
                  <a:lnTo>
                    <a:pt x="0" y="34"/>
                  </a:lnTo>
                  <a:lnTo>
                    <a:pt x="0" y="25"/>
                  </a:lnTo>
                  <a:lnTo>
                    <a:pt x="4" y="17"/>
                  </a:lnTo>
                  <a:lnTo>
                    <a:pt x="9" y="8"/>
                  </a:lnTo>
                  <a:lnTo>
                    <a:pt x="17" y="4"/>
                  </a:lnTo>
                  <a:lnTo>
                    <a:pt x="21" y="0"/>
                  </a:lnTo>
                  <a:lnTo>
                    <a:pt x="30" y="0"/>
                  </a:lnTo>
                  <a:close/>
                  <a:moveTo>
                    <a:pt x="30" y="4"/>
                  </a:moveTo>
                  <a:lnTo>
                    <a:pt x="26" y="4"/>
                  </a:lnTo>
                  <a:lnTo>
                    <a:pt x="21" y="4"/>
                  </a:lnTo>
                  <a:lnTo>
                    <a:pt x="17" y="8"/>
                  </a:lnTo>
                  <a:lnTo>
                    <a:pt x="13" y="12"/>
                  </a:lnTo>
                  <a:lnTo>
                    <a:pt x="13" y="21"/>
                  </a:lnTo>
                  <a:lnTo>
                    <a:pt x="13" y="30"/>
                  </a:lnTo>
                  <a:lnTo>
                    <a:pt x="13" y="43"/>
                  </a:lnTo>
                  <a:lnTo>
                    <a:pt x="17" y="56"/>
                  </a:lnTo>
                  <a:lnTo>
                    <a:pt x="26" y="64"/>
                  </a:lnTo>
                  <a:lnTo>
                    <a:pt x="34" y="64"/>
                  </a:lnTo>
                  <a:lnTo>
                    <a:pt x="43" y="64"/>
                  </a:lnTo>
                  <a:lnTo>
                    <a:pt x="47" y="60"/>
                  </a:lnTo>
                  <a:lnTo>
                    <a:pt x="52" y="51"/>
                  </a:lnTo>
                  <a:lnTo>
                    <a:pt x="52" y="38"/>
                  </a:lnTo>
                  <a:lnTo>
                    <a:pt x="52" y="21"/>
                  </a:lnTo>
                  <a:lnTo>
                    <a:pt x="43" y="8"/>
                  </a:lnTo>
                  <a:lnTo>
                    <a:pt x="39" y="4"/>
                  </a:lnTo>
                  <a:lnTo>
                    <a:pt x="30" y="4"/>
                  </a:lnTo>
                  <a:close/>
                </a:path>
              </a:pathLst>
            </a:custGeom>
            <a:solidFill>
              <a:srgbClr val="000000"/>
            </a:solidFill>
            <a:ln w="0">
              <a:solidFill>
                <a:srgbClr val="000000"/>
              </a:solidFill>
              <a:round/>
              <a:headEnd/>
              <a:tailEnd/>
            </a:ln>
          </p:spPr>
          <p:txBody>
            <a:bodyPr/>
            <a:lstStyle/>
            <a:p>
              <a:endParaRPr lang="en-US"/>
            </a:p>
          </p:txBody>
        </p:sp>
        <p:sp>
          <p:nvSpPr>
            <p:cNvPr id="21613" name="Freeform 103"/>
            <p:cNvSpPr>
              <a:spLocks/>
            </p:cNvSpPr>
            <p:nvPr/>
          </p:nvSpPr>
          <p:spPr bwMode="auto">
            <a:xfrm>
              <a:off x="2772" y="2657"/>
              <a:ext cx="74" cy="69"/>
            </a:xfrm>
            <a:custGeom>
              <a:avLst/>
              <a:gdLst>
                <a:gd name="T0" fmla="*/ 65 w 74"/>
                <a:gd name="T1" fmla="*/ 0 h 69"/>
                <a:gd name="T2" fmla="*/ 65 w 74"/>
                <a:gd name="T3" fmla="*/ 43 h 69"/>
                <a:gd name="T4" fmla="*/ 65 w 74"/>
                <a:gd name="T5" fmla="*/ 51 h 69"/>
                <a:gd name="T6" fmla="*/ 65 w 74"/>
                <a:gd name="T7" fmla="*/ 56 h 69"/>
                <a:gd name="T8" fmla="*/ 65 w 74"/>
                <a:gd name="T9" fmla="*/ 60 h 69"/>
                <a:gd name="T10" fmla="*/ 65 w 74"/>
                <a:gd name="T11" fmla="*/ 60 h 69"/>
                <a:gd name="T12" fmla="*/ 69 w 74"/>
                <a:gd name="T13" fmla="*/ 60 h 69"/>
                <a:gd name="T14" fmla="*/ 69 w 74"/>
                <a:gd name="T15" fmla="*/ 64 h 69"/>
                <a:gd name="T16" fmla="*/ 69 w 74"/>
                <a:gd name="T17" fmla="*/ 60 h 69"/>
                <a:gd name="T18" fmla="*/ 74 w 74"/>
                <a:gd name="T19" fmla="*/ 60 h 69"/>
                <a:gd name="T20" fmla="*/ 74 w 74"/>
                <a:gd name="T21" fmla="*/ 64 h 69"/>
                <a:gd name="T22" fmla="*/ 56 w 74"/>
                <a:gd name="T23" fmla="*/ 69 h 69"/>
                <a:gd name="T24" fmla="*/ 52 w 74"/>
                <a:gd name="T25" fmla="*/ 69 h 69"/>
                <a:gd name="T26" fmla="*/ 52 w 74"/>
                <a:gd name="T27" fmla="*/ 56 h 69"/>
                <a:gd name="T28" fmla="*/ 43 w 74"/>
                <a:gd name="T29" fmla="*/ 64 h 69"/>
                <a:gd name="T30" fmla="*/ 39 w 74"/>
                <a:gd name="T31" fmla="*/ 69 h 69"/>
                <a:gd name="T32" fmla="*/ 35 w 74"/>
                <a:gd name="T33" fmla="*/ 69 h 69"/>
                <a:gd name="T34" fmla="*/ 26 w 74"/>
                <a:gd name="T35" fmla="*/ 69 h 69"/>
                <a:gd name="T36" fmla="*/ 22 w 74"/>
                <a:gd name="T37" fmla="*/ 69 h 69"/>
                <a:gd name="T38" fmla="*/ 17 w 74"/>
                <a:gd name="T39" fmla="*/ 69 h 69"/>
                <a:gd name="T40" fmla="*/ 13 w 74"/>
                <a:gd name="T41" fmla="*/ 64 h 69"/>
                <a:gd name="T42" fmla="*/ 13 w 74"/>
                <a:gd name="T43" fmla="*/ 60 h 69"/>
                <a:gd name="T44" fmla="*/ 9 w 74"/>
                <a:gd name="T45" fmla="*/ 51 h 69"/>
                <a:gd name="T46" fmla="*/ 9 w 74"/>
                <a:gd name="T47" fmla="*/ 43 h 69"/>
                <a:gd name="T48" fmla="*/ 9 w 74"/>
                <a:gd name="T49" fmla="*/ 12 h 69"/>
                <a:gd name="T50" fmla="*/ 9 w 74"/>
                <a:gd name="T51" fmla="*/ 8 h 69"/>
                <a:gd name="T52" fmla="*/ 9 w 74"/>
                <a:gd name="T53" fmla="*/ 4 h 69"/>
                <a:gd name="T54" fmla="*/ 9 w 74"/>
                <a:gd name="T55" fmla="*/ 4 h 69"/>
                <a:gd name="T56" fmla="*/ 5 w 74"/>
                <a:gd name="T57" fmla="*/ 4 h 69"/>
                <a:gd name="T58" fmla="*/ 5 w 74"/>
                <a:gd name="T59" fmla="*/ 0 h 69"/>
                <a:gd name="T60" fmla="*/ 0 w 74"/>
                <a:gd name="T61" fmla="*/ 0 h 69"/>
                <a:gd name="T62" fmla="*/ 0 w 74"/>
                <a:gd name="T63" fmla="*/ 0 h 69"/>
                <a:gd name="T64" fmla="*/ 22 w 74"/>
                <a:gd name="T65" fmla="*/ 0 h 69"/>
                <a:gd name="T66" fmla="*/ 22 w 74"/>
                <a:gd name="T67" fmla="*/ 47 h 69"/>
                <a:gd name="T68" fmla="*/ 22 w 74"/>
                <a:gd name="T69" fmla="*/ 51 h 69"/>
                <a:gd name="T70" fmla="*/ 26 w 74"/>
                <a:gd name="T71" fmla="*/ 60 h 69"/>
                <a:gd name="T72" fmla="*/ 30 w 74"/>
                <a:gd name="T73" fmla="*/ 60 h 69"/>
                <a:gd name="T74" fmla="*/ 35 w 74"/>
                <a:gd name="T75" fmla="*/ 60 h 69"/>
                <a:gd name="T76" fmla="*/ 39 w 74"/>
                <a:gd name="T77" fmla="*/ 60 h 69"/>
                <a:gd name="T78" fmla="*/ 43 w 74"/>
                <a:gd name="T79" fmla="*/ 60 h 69"/>
                <a:gd name="T80" fmla="*/ 48 w 74"/>
                <a:gd name="T81" fmla="*/ 56 h 69"/>
                <a:gd name="T82" fmla="*/ 52 w 74"/>
                <a:gd name="T83" fmla="*/ 51 h 69"/>
                <a:gd name="T84" fmla="*/ 52 w 74"/>
                <a:gd name="T85" fmla="*/ 12 h 69"/>
                <a:gd name="T86" fmla="*/ 52 w 74"/>
                <a:gd name="T87" fmla="*/ 8 h 69"/>
                <a:gd name="T88" fmla="*/ 48 w 74"/>
                <a:gd name="T89" fmla="*/ 4 h 69"/>
                <a:gd name="T90" fmla="*/ 48 w 74"/>
                <a:gd name="T91" fmla="*/ 0 h 69"/>
                <a:gd name="T92" fmla="*/ 43 w 74"/>
                <a:gd name="T93" fmla="*/ 0 h 69"/>
                <a:gd name="T94" fmla="*/ 43 w 74"/>
                <a:gd name="T95" fmla="*/ 0 h 69"/>
                <a:gd name="T96" fmla="*/ 65 w 74"/>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
                <a:gd name="T148" fmla="*/ 0 h 69"/>
                <a:gd name="T149" fmla="*/ 74 w 74"/>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 h="69">
                  <a:moveTo>
                    <a:pt x="65" y="0"/>
                  </a:moveTo>
                  <a:lnTo>
                    <a:pt x="65" y="43"/>
                  </a:lnTo>
                  <a:lnTo>
                    <a:pt x="65" y="51"/>
                  </a:lnTo>
                  <a:lnTo>
                    <a:pt x="65" y="56"/>
                  </a:lnTo>
                  <a:lnTo>
                    <a:pt x="65" y="60"/>
                  </a:lnTo>
                  <a:lnTo>
                    <a:pt x="69" y="60"/>
                  </a:lnTo>
                  <a:lnTo>
                    <a:pt x="69" y="64"/>
                  </a:lnTo>
                  <a:lnTo>
                    <a:pt x="69" y="60"/>
                  </a:lnTo>
                  <a:lnTo>
                    <a:pt x="74" y="60"/>
                  </a:lnTo>
                  <a:lnTo>
                    <a:pt x="74" y="64"/>
                  </a:lnTo>
                  <a:lnTo>
                    <a:pt x="56" y="69"/>
                  </a:lnTo>
                  <a:lnTo>
                    <a:pt x="52" y="69"/>
                  </a:lnTo>
                  <a:lnTo>
                    <a:pt x="52" y="56"/>
                  </a:lnTo>
                  <a:lnTo>
                    <a:pt x="43" y="64"/>
                  </a:lnTo>
                  <a:lnTo>
                    <a:pt x="39" y="69"/>
                  </a:lnTo>
                  <a:lnTo>
                    <a:pt x="35" y="69"/>
                  </a:lnTo>
                  <a:lnTo>
                    <a:pt x="26" y="69"/>
                  </a:lnTo>
                  <a:lnTo>
                    <a:pt x="22" y="69"/>
                  </a:lnTo>
                  <a:lnTo>
                    <a:pt x="17" y="69"/>
                  </a:lnTo>
                  <a:lnTo>
                    <a:pt x="13" y="64"/>
                  </a:lnTo>
                  <a:lnTo>
                    <a:pt x="13" y="60"/>
                  </a:lnTo>
                  <a:lnTo>
                    <a:pt x="9" y="51"/>
                  </a:lnTo>
                  <a:lnTo>
                    <a:pt x="9" y="43"/>
                  </a:lnTo>
                  <a:lnTo>
                    <a:pt x="9" y="12"/>
                  </a:lnTo>
                  <a:lnTo>
                    <a:pt x="9" y="8"/>
                  </a:lnTo>
                  <a:lnTo>
                    <a:pt x="9" y="4"/>
                  </a:lnTo>
                  <a:lnTo>
                    <a:pt x="5" y="4"/>
                  </a:lnTo>
                  <a:lnTo>
                    <a:pt x="5" y="0"/>
                  </a:lnTo>
                  <a:lnTo>
                    <a:pt x="0" y="0"/>
                  </a:lnTo>
                  <a:lnTo>
                    <a:pt x="22" y="0"/>
                  </a:lnTo>
                  <a:lnTo>
                    <a:pt x="22" y="47"/>
                  </a:lnTo>
                  <a:lnTo>
                    <a:pt x="22" y="51"/>
                  </a:lnTo>
                  <a:lnTo>
                    <a:pt x="26" y="60"/>
                  </a:lnTo>
                  <a:lnTo>
                    <a:pt x="30" y="60"/>
                  </a:lnTo>
                  <a:lnTo>
                    <a:pt x="35" y="60"/>
                  </a:lnTo>
                  <a:lnTo>
                    <a:pt x="39" y="60"/>
                  </a:lnTo>
                  <a:lnTo>
                    <a:pt x="43" y="60"/>
                  </a:lnTo>
                  <a:lnTo>
                    <a:pt x="48" y="56"/>
                  </a:lnTo>
                  <a:lnTo>
                    <a:pt x="52" y="51"/>
                  </a:lnTo>
                  <a:lnTo>
                    <a:pt x="52" y="12"/>
                  </a:lnTo>
                  <a:lnTo>
                    <a:pt x="52" y="8"/>
                  </a:lnTo>
                  <a:lnTo>
                    <a:pt x="48" y="4"/>
                  </a:lnTo>
                  <a:lnTo>
                    <a:pt x="48" y="0"/>
                  </a:lnTo>
                  <a:lnTo>
                    <a:pt x="43" y="0"/>
                  </a:lnTo>
                  <a:lnTo>
                    <a:pt x="65" y="0"/>
                  </a:lnTo>
                  <a:close/>
                </a:path>
              </a:pathLst>
            </a:custGeom>
            <a:solidFill>
              <a:srgbClr val="000000"/>
            </a:solidFill>
            <a:ln w="0">
              <a:solidFill>
                <a:srgbClr val="000000"/>
              </a:solidFill>
              <a:round/>
              <a:headEnd/>
              <a:tailEnd/>
            </a:ln>
          </p:spPr>
          <p:txBody>
            <a:bodyPr/>
            <a:lstStyle/>
            <a:p>
              <a:endParaRPr lang="en-US"/>
            </a:p>
          </p:txBody>
        </p:sp>
        <p:sp>
          <p:nvSpPr>
            <p:cNvPr id="21614" name="Freeform 104"/>
            <p:cNvSpPr>
              <a:spLocks/>
            </p:cNvSpPr>
            <p:nvPr/>
          </p:nvSpPr>
          <p:spPr bwMode="auto">
            <a:xfrm>
              <a:off x="2850" y="2657"/>
              <a:ext cx="73" cy="69"/>
            </a:xfrm>
            <a:custGeom>
              <a:avLst/>
              <a:gdLst>
                <a:gd name="T0" fmla="*/ 21 w 73"/>
                <a:gd name="T1" fmla="*/ 12 h 69"/>
                <a:gd name="T2" fmla="*/ 34 w 73"/>
                <a:gd name="T3" fmla="*/ 0 h 69"/>
                <a:gd name="T4" fmla="*/ 47 w 73"/>
                <a:gd name="T5" fmla="*/ 0 h 69"/>
                <a:gd name="T6" fmla="*/ 52 w 73"/>
                <a:gd name="T7" fmla="*/ 0 h 69"/>
                <a:gd name="T8" fmla="*/ 56 w 73"/>
                <a:gd name="T9" fmla="*/ 0 h 69"/>
                <a:gd name="T10" fmla="*/ 60 w 73"/>
                <a:gd name="T11" fmla="*/ 4 h 69"/>
                <a:gd name="T12" fmla="*/ 60 w 73"/>
                <a:gd name="T13" fmla="*/ 8 h 69"/>
                <a:gd name="T14" fmla="*/ 64 w 73"/>
                <a:gd name="T15" fmla="*/ 17 h 69"/>
                <a:gd name="T16" fmla="*/ 64 w 73"/>
                <a:gd name="T17" fmla="*/ 25 h 69"/>
                <a:gd name="T18" fmla="*/ 64 w 73"/>
                <a:gd name="T19" fmla="*/ 51 h 69"/>
                <a:gd name="T20" fmla="*/ 64 w 73"/>
                <a:gd name="T21" fmla="*/ 60 h 69"/>
                <a:gd name="T22" fmla="*/ 64 w 73"/>
                <a:gd name="T23" fmla="*/ 64 h 69"/>
                <a:gd name="T24" fmla="*/ 64 w 73"/>
                <a:gd name="T25" fmla="*/ 64 h 69"/>
                <a:gd name="T26" fmla="*/ 69 w 73"/>
                <a:gd name="T27" fmla="*/ 64 h 69"/>
                <a:gd name="T28" fmla="*/ 69 w 73"/>
                <a:gd name="T29" fmla="*/ 69 h 69"/>
                <a:gd name="T30" fmla="*/ 73 w 73"/>
                <a:gd name="T31" fmla="*/ 69 h 69"/>
                <a:gd name="T32" fmla="*/ 73 w 73"/>
                <a:gd name="T33" fmla="*/ 69 h 69"/>
                <a:gd name="T34" fmla="*/ 43 w 73"/>
                <a:gd name="T35" fmla="*/ 69 h 69"/>
                <a:gd name="T36" fmla="*/ 43 w 73"/>
                <a:gd name="T37" fmla="*/ 69 h 69"/>
                <a:gd name="T38" fmla="*/ 43 w 73"/>
                <a:gd name="T39" fmla="*/ 69 h 69"/>
                <a:gd name="T40" fmla="*/ 47 w 73"/>
                <a:gd name="T41" fmla="*/ 69 h 69"/>
                <a:gd name="T42" fmla="*/ 47 w 73"/>
                <a:gd name="T43" fmla="*/ 64 h 69"/>
                <a:gd name="T44" fmla="*/ 52 w 73"/>
                <a:gd name="T45" fmla="*/ 64 h 69"/>
                <a:gd name="T46" fmla="*/ 52 w 73"/>
                <a:gd name="T47" fmla="*/ 60 h 69"/>
                <a:gd name="T48" fmla="*/ 52 w 73"/>
                <a:gd name="T49" fmla="*/ 60 h 69"/>
                <a:gd name="T50" fmla="*/ 52 w 73"/>
                <a:gd name="T51" fmla="*/ 51 h 69"/>
                <a:gd name="T52" fmla="*/ 52 w 73"/>
                <a:gd name="T53" fmla="*/ 25 h 69"/>
                <a:gd name="T54" fmla="*/ 52 w 73"/>
                <a:gd name="T55" fmla="*/ 17 h 69"/>
                <a:gd name="T56" fmla="*/ 47 w 73"/>
                <a:gd name="T57" fmla="*/ 12 h 69"/>
                <a:gd name="T58" fmla="*/ 47 w 73"/>
                <a:gd name="T59" fmla="*/ 8 h 69"/>
                <a:gd name="T60" fmla="*/ 39 w 73"/>
                <a:gd name="T61" fmla="*/ 8 h 69"/>
                <a:gd name="T62" fmla="*/ 30 w 73"/>
                <a:gd name="T63" fmla="*/ 8 h 69"/>
                <a:gd name="T64" fmla="*/ 21 w 73"/>
                <a:gd name="T65" fmla="*/ 17 h 69"/>
                <a:gd name="T66" fmla="*/ 21 w 73"/>
                <a:gd name="T67" fmla="*/ 51 h 69"/>
                <a:gd name="T68" fmla="*/ 21 w 73"/>
                <a:gd name="T69" fmla="*/ 60 h 69"/>
                <a:gd name="T70" fmla="*/ 21 w 73"/>
                <a:gd name="T71" fmla="*/ 64 h 69"/>
                <a:gd name="T72" fmla="*/ 26 w 73"/>
                <a:gd name="T73" fmla="*/ 64 h 69"/>
                <a:gd name="T74" fmla="*/ 26 w 73"/>
                <a:gd name="T75" fmla="*/ 64 h 69"/>
                <a:gd name="T76" fmla="*/ 26 w 73"/>
                <a:gd name="T77" fmla="*/ 69 h 69"/>
                <a:gd name="T78" fmla="*/ 30 w 73"/>
                <a:gd name="T79" fmla="*/ 69 h 69"/>
                <a:gd name="T80" fmla="*/ 30 w 73"/>
                <a:gd name="T81" fmla="*/ 69 h 69"/>
                <a:gd name="T82" fmla="*/ 0 w 73"/>
                <a:gd name="T83" fmla="*/ 69 h 69"/>
                <a:gd name="T84" fmla="*/ 0 w 73"/>
                <a:gd name="T85" fmla="*/ 69 h 69"/>
                <a:gd name="T86" fmla="*/ 0 w 73"/>
                <a:gd name="T87" fmla="*/ 69 h 69"/>
                <a:gd name="T88" fmla="*/ 4 w 73"/>
                <a:gd name="T89" fmla="*/ 69 h 69"/>
                <a:gd name="T90" fmla="*/ 8 w 73"/>
                <a:gd name="T91" fmla="*/ 64 h 69"/>
                <a:gd name="T92" fmla="*/ 8 w 73"/>
                <a:gd name="T93" fmla="*/ 60 h 69"/>
                <a:gd name="T94" fmla="*/ 8 w 73"/>
                <a:gd name="T95" fmla="*/ 51 h 69"/>
                <a:gd name="T96" fmla="*/ 8 w 73"/>
                <a:gd name="T97" fmla="*/ 25 h 69"/>
                <a:gd name="T98" fmla="*/ 8 w 73"/>
                <a:gd name="T99" fmla="*/ 17 h 69"/>
                <a:gd name="T100" fmla="*/ 8 w 73"/>
                <a:gd name="T101" fmla="*/ 12 h 69"/>
                <a:gd name="T102" fmla="*/ 8 w 73"/>
                <a:gd name="T103" fmla="*/ 8 h 69"/>
                <a:gd name="T104" fmla="*/ 8 w 73"/>
                <a:gd name="T105" fmla="*/ 8 h 69"/>
                <a:gd name="T106" fmla="*/ 4 w 73"/>
                <a:gd name="T107" fmla="*/ 8 h 69"/>
                <a:gd name="T108" fmla="*/ 4 w 73"/>
                <a:gd name="T109" fmla="*/ 8 h 69"/>
                <a:gd name="T110" fmla="*/ 4 w 73"/>
                <a:gd name="T111" fmla="*/ 8 h 69"/>
                <a:gd name="T112" fmla="*/ 0 w 73"/>
                <a:gd name="T113" fmla="*/ 8 h 69"/>
                <a:gd name="T114" fmla="*/ 0 w 73"/>
                <a:gd name="T115" fmla="*/ 4 h 69"/>
                <a:gd name="T116" fmla="*/ 17 w 73"/>
                <a:gd name="T117" fmla="*/ 0 h 69"/>
                <a:gd name="T118" fmla="*/ 21 w 73"/>
                <a:gd name="T119" fmla="*/ 0 h 69"/>
                <a:gd name="T120" fmla="*/ 21 w 73"/>
                <a:gd name="T121" fmla="*/ 12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
                <a:gd name="T184" fmla="*/ 0 h 69"/>
                <a:gd name="T185" fmla="*/ 73 w 73"/>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 h="69">
                  <a:moveTo>
                    <a:pt x="21" y="12"/>
                  </a:moveTo>
                  <a:lnTo>
                    <a:pt x="34" y="0"/>
                  </a:lnTo>
                  <a:lnTo>
                    <a:pt x="47" y="0"/>
                  </a:lnTo>
                  <a:lnTo>
                    <a:pt x="52" y="0"/>
                  </a:lnTo>
                  <a:lnTo>
                    <a:pt x="56" y="0"/>
                  </a:lnTo>
                  <a:lnTo>
                    <a:pt x="60" y="4"/>
                  </a:lnTo>
                  <a:lnTo>
                    <a:pt x="60" y="8"/>
                  </a:lnTo>
                  <a:lnTo>
                    <a:pt x="64" y="17"/>
                  </a:lnTo>
                  <a:lnTo>
                    <a:pt x="64" y="25"/>
                  </a:lnTo>
                  <a:lnTo>
                    <a:pt x="64" y="51"/>
                  </a:lnTo>
                  <a:lnTo>
                    <a:pt x="64" y="60"/>
                  </a:lnTo>
                  <a:lnTo>
                    <a:pt x="64" y="64"/>
                  </a:lnTo>
                  <a:lnTo>
                    <a:pt x="69" y="64"/>
                  </a:lnTo>
                  <a:lnTo>
                    <a:pt x="69" y="69"/>
                  </a:lnTo>
                  <a:lnTo>
                    <a:pt x="73" y="69"/>
                  </a:lnTo>
                  <a:lnTo>
                    <a:pt x="43" y="69"/>
                  </a:lnTo>
                  <a:lnTo>
                    <a:pt x="47" y="69"/>
                  </a:lnTo>
                  <a:lnTo>
                    <a:pt x="47" y="64"/>
                  </a:lnTo>
                  <a:lnTo>
                    <a:pt x="52" y="64"/>
                  </a:lnTo>
                  <a:lnTo>
                    <a:pt x="52" y="60"/>
                  </a:lnTo>
                  <a:lnTo>
                    <a:pt x="52" y="51"/>
                  </a:lnTo>
                  <a:lnTo>
                    <a:pt x="52" y="25"/>
                  </a:lnTo>
                  <a:lnTo>
                    <a:pt x="52" y="17"/>
                  </a:lnTo>
                  <a:lnTo>
                    <a:pt x="47" y="12"/>
                  </a:lnTo>
                  <a:lnTo>
                    <a:pt x="47" y="8"/>
                  </a:lnTo>
                  <a:lnTo>
                    <a:pt x="39" y="8"/>
                  </a:lnTo>
                  <a:lnTo>
                    <a:pt x="30" y="8"/>
                  </a:lnTo>
                  <a:lnTo>
                    <a:pt x="21" y="17"/>
                  </a:lnTo>
                  <a:lnTo>
                    <a:pt x="21" y="51"/>
                  </a:lnTo>
                  <a:lnTo>
                    <a:pt x="21" y="60"/>
                  </a:lnTo>
                  <a:lnTo>
                    <a:pt x="21" y="64"/>
                  </a:lnTo>
                  <a:lnTo>
                    <a:pt x="26" y="64"/>
                  </a:lnTo>
                  <a:lnTo>
                    <a:pt x="26" y="69"/>
                  </a:lnTo>
                  <a:lnTo>
                    <a:pt x="30" y="69"/>
                  </a:lnTo>
                  <a:lnTo>
                    <a:pt x="0" y="69"/>
                  </a:lnTo>
                  <a:lnTo>
                    <a:pt x="4" y="69"/>
                  </a:lnTo>
                  <a:lnTo>
                    <a:pt x="8" y="64"/>
                  </a:lnTo>
                  <a:lnTo>
                    <a:pt x="8" y="60"/>
                  </a:lnTo>
                  <a:lnTo>
                    <a:pt x="8" y="51"/>
                  </a:lnTo>
                  <a:lnTo>
                    <a:pt x="8" y="25"/>
                  </a:lnTo>
                  <a:lnTo>
                    <a:pt x="8" y="17"/>
                  </a:lnTo>
                  <a:lnTo>
                    <a:pt x="8" y="12"/>
                  </a:lnTo>
                  <a:lnTo>
                    <a:pt x="8" y="8"/>
                  </a:lnTo>
                  <a:lnTo>
                    <a:pt x="4" y="8"/>
                  </a:lnTo>
                  <a:lnTo>
                    <a:pt x="0" y="8"/>
                  </a:lnTo>
                  <a:lnTo>
                    <a:pt x="0" y="4"/>
                  </a:lnTo>
                  <a:lnTo>
                    <a:pt x="17" y="0"/>
                  </a:lnTo>
                  <a:lnTo>
                    <a:pt x="21" y="0"/>
                  </a:lnTo>
                  <a:lnTo>
                    <a:pt x="21" y="12"/>
                  </a:lnTo>
                  <a:close/>
                </a:path>
              </a:pathLst>
            </a:custGeom>
            <a:solidFill>
              <a:srgbClr val="000000"/>
            </a:solidFill>
            <a:ln w="0">
              <a:solidFill>
                <a:srgbClr val="000000"/>
              </a:solidFill>
              <a:round/>
              <a:headEnd/>
              <a:tailEnd/>
            </a:ln>
          </p:spPr>
          <p:txBody>
            <a:bodyPr/>
            <a:lstStyle/>
            <a:p>
              <a:endParaRPr lang="en-US"/>
            </a:p>
          </p:txBody>
        </p:sp>
        <p:sp>
          <p:nvSpPr>
            <p:cNvPr id="21615" name="Freeform 105"/>
            <p:cNvSpPr>
              <a:spLocks noEditPoints="1"/>
            </p:cNvSpPr>
            <p:nvPr/>
          </p:nvSpPr>
          <p:spPr bwMode="auto">
            <a:xfrm>
              <a:off x="354" y="3002"/>
              <a:ext cx="112" cy="103"/>
            </a:xfrm>
            <a:custGeom>
              <a:avLst/>
              <a:gdLst>
                <a:gd name="T0" fmla="*/ 73 w 112"/>
                <a:gd name="T1" fmla="*/ 69 h 103"/>
                <a:gd name="T2" fmla="*/ 30 w 112"/>
                <a:gd name="T3" fmla="*/ 69 h 103"/>
                <a:gd name="T4" fmla="*/ 21 w 112"/>
                <a:gd name="T5" fmla="*/ 86 h 103"/>
                <a:gd name="T6" fmla="*/ 21 w 112"/>
                <a:gd name="T7" fmla="*/ 90 h 103"/>
                <a:gd name="T8" fmla="*/ 21 w 112"/>
                <a:gd name="T9" fmla="*/ 94 h 103"/>
                <a:gd name="T10" fmla="*/ 21 w 112"/>
                <a:gd name="T11" fmla="*/ 94 h 103"/>
                <a:gd name="T12" fmla="*/ 21 w 112"/>
                <a:gd name="T13" fmla="*/ 99 h 103"/>
                <a:gd name="T14" fmla="*/ 25 w 112"/>
                <a:gd name="T15" fmla="*/ 99 h 103"/>
                <a:gd name="T16" fmla="*/ 34 w 112"/>
                <a:gd name="T17" fmla="*/ 103 h 103"/>
                <a:gd name="T18" fmla="*/ 34 w 112"/>
                <a:gd name="T19" fmla="*/ 103 h 103"/>
                <a:gd name="T20" fmla="*/ 0 w 112"/>
                <a:gd name="T21" fmla="*/ 103 h 103"/>
                <a:gd name="T22" fmla="*/ 0 w 112"/>
                <a:gd name="T23" fmla="*/ 103 h 103"/>
                <a:gd name="T24" fmla="*/ 4 w 112"/>
                <a:gd name="T25" fmla="*/ 99 h 103"/>
                <a:gd name="T26" fmla="*/ 8 w 112"/>
                <a:gd name="T27" fmla="*/ 99 h 103"/>
                <a:gd name="T28" fmla="*/ 12 w 112"/>
                <a:gd name="T29" fmla="*/ 90 h 103"/>
                <a:gd name="T30" fmla="*/ 17 w 112"/>
                <a:gd name="T31" fmla="*/ 82 h 103"/>
                <a:gd name="T32" fmla="*/ 56 w 112"/>
                <a:gd name="T33" fmla="*/ 0 h 103"/>
                <a:gd name="T34" fmla="*/ 56 w 112"/>
                <a:gd name="T35" fmla="*/ 0 h 103"/>
                <a:gd name="T36" fmla="*/ 94 w 112"/>
                <a:gd name="T37" fmla="*/ 82 h 103"/>
                <a:gd name="T38" fmla="*/ 99 w 112"/>
                <a:gd name="T39" fmla="*/ 90 h 103"/>
                <a:gd name="T40" fmla="*/ 99 w 112"/>
                <a:gd name="T41" fmla="*/ 99 h 103"/>
                <a:gd name="T42" fmla="*/ 103 w 112"/>
                <a:gd name="T43" fmla="*/ 99 h 103"/>
                <a:gd name="T44" fmla="*/ 112 w 112"/>
                <a:gd name="T45" fmla="*/ 103 h 103"/>
                <a:gd name="T46" fmla="*/ 112 w 112"/>
                <a:gd name="T47" fmla="*/ 103 h 103"/>
                <a:gd name="T48" fmla="*/ 69 w 112"/>
                <a:gd name="T49" fmla="*/ 103 h 103"/>
                <a:gd name="T50" fmla="*/ 69 w 112"/>
                <a:gd name="T51" fmla="*/ 103 h 103"/>
                <a:gd name="T52" fmla="*/ 73 w 112"/>
                <a:gd name="T53" fmla="*/ 99 h 103"/>
                <a:gd name="T54" fmla="*/ 77 w 112"/>
                <a:gd name="T55" fmla="*/ 99 h 103"/>
                <a:gd name="T56" fmla="*/ 81 w 112"/>
                <a:gd name="T57" fmla="*/ 99 h 103"/>
                <a:gd name="T58" fmla="*/ 81 w 112"/>
                <a:gd name="T59" fmla="*/ 94 h 103"/>
                <a:gd name="T60" fmla="*/ 77 w 112"/>
                <a:gd name="T61" fmla="*/ 90 h 103"/>
                <a:gd name="T62" fmla="*/ 77 w 112"/>
                <a:gd name="T63" fmla="*/ 82 h 103"/>
                <a:gd name="T64" fmla="*/ 73 w 112"/>
                <a:gd name="T65" fmla="*/ 69 h 103"/>
                <a:gd name="T66" fmla="*/ 69 w 112"/>
                <a:gd name="T67" fmla="*/ 64 h 103"/>
                <a:gd name="T68" fmla="*/ 51 w 112"/>
                <a:gd name="T69" fmla="*/ 21 h 103"/>
                <a:gd name="T70" fmla="*/ 34 w 112"/>
                <a:gd name="T71" fmla="*/ 64 h 103"/>
                <a:gd name="T72" fmla="*/ 69 w 112"/>
                <a:gd name="T73" fmla="*/ 64 h 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2"/>
                <a:gd name="T112" fmla="*/ 0 h 103"/>
                <a:gd name="T113" fmla="*/ 112 w 112"/>
                <a:gd name="T114" fmla="*/ 103 h 1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2" h="103">
                  <a:moveTo>
                    <a:pt x="73" y="69"/>
                  </a:moveTo>
                  <a:lnTo>
                    <a:pt x="30" y="69"/>
                  </a:lnTo>
                  <a:lnTo>
                    <a:pt x="21" y="86"/>
                  </a:lnTo>
                  <a:lnTo>
                    <a:pt x="21" y="90"/>
                  </a:lnTo>
                  <a:lnTo>
                    <a:pt x="21" y="94"/>
                  </a:lnTo>
                  <a:lnTo>
                    <a:pt x="21" y="99"/>
                  </a:lnTo>
                  <a:lnTo>
                    <a:pt x="25" y="99"/>
                  </a:lnTo>
                  <a:lnTo>
                    <a:pt x="34" y="103"/>
                  </a:lnTo>
                  <a:lnTo>
                    <a:pt x="0" y="103"/>
                  </a:lnTo>
                  <a:lnTo>
                    <a:pt x="4" y="99"/>
                  </a:lnTo>
                  <a:lnTo>
                    <a:pt x="8" y="99"/>
                  </a:lnTo>
                  <a:lnTo>
                    <a:pt x="12" y="90"/>
                  </a:lnTo>
                  <a:lnTo>
                    <a:pt x="17" y="82"/>
                  </a:lnTo>
                  <a:lnTo>
                    <a:pt x="56" y="0"/>
                  </a:lnTo>
                  <a:lnTo>
                    <a:pt x="94" y="82"/>
                  </a:lnTo>
                  <a:lnTo>
                    <a:pt x="99" y="90"/>
                  </a:lnTo>
                  <a:lnTo>
                    <a:pt x="99" y="99"/>
                  </a:lnTo>
                  <a:lnTo>
                    <a:pt x="103" y="99"/>
                  </a:lnTo>
                  <a:lnTo>
                    <a:pt x="112" y="103"/>
                  </a:lnTo>
                  <a:lnTo>
                    <a:pt x="69" y="103"/>
                  </a:lnTo>
                  <a:lnTo>
                    <a:pt x="73" y="99"/>
                  </a:lnTo>
                  <a:lnTo>
                    <a:pt x="77" y="99"/>
                  </a:lnTo>
                  <a:lnTo>
                    <a:pt x="81" y="99"/>
                  </a:lnTo>
                  <a:lnTo>
                    <a:pt x="81" y="94"/>
                  </a:lnTo>
                  <a:lnTo>
                    <a:pt x="77" y="90"/>
                  </a:lnTo>
                  <a:lnTo>
                    <a:pt x="77" y="82"/>
                  </a:lnTo>
                  <a:lnTo>
                    <a:pt x="73" y="69"/>
                  </a:lnTo>
                  <a:close/>
                  <a:moveTo>
                    <a:pt x="69" y="64"/>
                  </a:moveTo>
                  <a:lnTo>
                    <a:pt x="51" y="21"/>
                  </a:lnTo>
                  <a:lnTo>
                    <a:pt x="34" y="64"/>
                  </a:lnTo>
                  <a:lnTo>
                    <a:pt x="69" y="64"/>
                  </a:lnTo>
                  <a:close/>
                </a:path>
              </a:pathLst>
            </a:custGeom>
            <a:solidFill>
              <a:srgbClr val="000000"/>
            </a:solidFill>
            <a:ln w="0">
              <a:solidFill>
                <a:srgbClr val="000000"/>
              </a:solidFill>
              <a:round/>
              <a:headEnd/>
              <a:tailEnd/>
            </a:ln>
          </p:spPr>
          <p:txBody>
            <a:bodyPr/>
            <a:lstStyle/>
            <a:p>
              <a:endParaRPr lang="en-US"/>
            </a:p>
          </p:txBody>
        </p:sp>
        <p:sp>
          <p:nvSpPr>
            <p:cNvPr id="21616" name="Freeform 106"/>
            <p:cNvSpPr>
              <a:spLocks/>
            </p:cNvSpPr>
            <p:nvPr/>
          </p:nvSpPr>
          <p:spPr bwMode="auto">
            <a:xfrm>
              <a:off x="453" y="3036"/>
              <a:ext cx="73" cy="104"/>
            </a:xfrm>
            <a:custGeom>
              <a:avLst/>
              <a:gdLst>
                <a:gd name="T0" fmla="*/ 0 w 73"/>
                <a:gd name="T1" fmla="*/ 0 h 104"/>
                <a:gd name="T2" fmla="*/ 34 w 73"/>
                <a:gd name="T3" fmla="*/ 0 h 104"/>
                <a:gd name="T4" fmla="*/ 34 w 73"/>
                <a:gd name="T5" fmla="*/ 0 h 104"/>
                <a:gd name="T6" fmla="*/ 30 w 73"/>
                <a:gd name="T7" fmla="*/ 0 h 104"/>
                <a:gd name="T8" fmla="*/ 26 w 73"/>
                <a:gd name="T9" fmla="*/ 0 h 104"/>
                <a:gd name="T10" fmla="*/ 26 w 73"/>
                <a:gd name="T11" fmla="*/ 4 h 104"/>
                <a:gd name="T12" fmla="*/ 26 w 73"/>
                <a:gd name="T13" fmla="*/ 4 h 104"/>
                <a:gd name="T14" fmla="*/ 26 w 73"/>
                <a:gd name="T15" fmla="*/ 4 h 104"/>
                <a:gd name="T16" fmla="*/ 26 w 73"/>
                <a:gd name="T17" fmla="*/ 9 h 104"/>
                <a:gd name="T18" fmla="*/ 26 w 73"/>
                <a:gd name="T19" fmla="*/ 13 h 104"/>
                <a:gd name="T20" fmla="*/ 43 w 73"/>
                <a:gd name="T21" fmla="*/ 48 h 104"/>
                <a:gd name="T22" fmla="*/ 60 w 73"/>
                <a:gd name="T23" fmla="*/ 13 h 104"/>
                <a:gd name="T24" fmla="*/ 60 w 73"/>
                <a:gd name="T25" fmla="*/ 9 h 104"/>
                <a:gd name="T26" fmla="*/ 60 w 73"/>
                <a:gd name="T27" fmla="*/ 4 h 104"/>
                <a:gd name="T28" fmla="*/ 60 w 73"/>
                <a:gd name="T29" fmla="*/ 4 h 104"/>
                <a:gd name="T30" fmla="*/ 60 w 73"/>
                <a:gd name="T31" fmla="*/ 4 h 104"/>
                <a:gd name="T32" fmla="*/ 60 w 73"/>
                <a:gd name="T33" fmla="*/ 0 h 104"/>
                <a:gd name="T34" fmla="*/ 56 w 73"/>
                <a:gd name="T35" fmla="*/ 0 h 104"/>
                <a:gd name="T36" fmla="*/ 56 w 73"/>
                <a:gd name="T37" fmla="*/ 0 h 104"/>
                <a:gd name="T38" fmla="*/ 51 w 73"/>
                <a:gd name="T39" fmla="*/ 0 h 104"/>
                <a:gd name="T40" fmla="*/ 51 w 73"/>
                <a:gd name="T41" fmla="*/ 0 h 104"/>
                <a:gd name="T42" fmla="*/ 73 w 73"/>
                <a:gd name="T43" fmla="*/ 0 h 104"/>
                <a:gd name="T44" fmla="*/ 73 w 73"/>
                <a:gd name="T45" fmla="*/ 0 h 104"/>
                <a:gd name="T46" fmla="*/ 73 w 73"/>
                <a:gd name="T47" fmla="*/ 0 h 104"/>
                <a:gd name="T48" fmla="*/ 69 w 73"/>
                <a:gd name="T49" fmla="*/ 0 h 104"/>
                <a:gd name="T50" fmla="*/ 69 w 73"/>
                <a:gd name="T51" fmla="*/ 4 h 104"/>
                <a:gd name="T52" fmla="*/ 64 w 73"/>
                <a:gd name="T53" fmla="*/ 4 h 104"/>
                <a:gd name="T54" fmla="*/ 64 w 73"/>
                <a:gd name="T55" fmla="*/ 9 h 104"/>
                <a:gd name="T56" fmla="*/ 64 w 73"/>
                <a:gd name="T57" fmla="*/ 13 h 104"/>
                <a:gd name="T58" fmla="*/ 34 w 73"/>
                <a:gd name="T59" fmla="*/ 78 h 104"/>
                <a:gd name="T60" fmla="*/ 30 w 73"/>
                <a:gd name="T61" fmla="*/ 91 h 104"/>
                <a:gd name="T62" fmla="*/ 26 w 73"/>
                <a:gd name="T63" fmla="*/ 95 h 104"/>
                <a:gd name="T64" fmla="*/ 17 w 73"/>
                <a:gd name="T65" fmla="*/ 99 h 104"/>
                <a:gd name="T66" fmla="*/ 13 w 73"/>
                <a:gd name="T67" fmla="*/ 104 h 104"/>
                <a:gd name="T68" fmla="*/ 8 w 73"/>
                <a:gd name="T69" fmla="*/ 104 h 104"/>
                <a:gd name="T70" fmla="*/ 4 w 73"/>
                <a:gd name="T71" fmla="*/ 99 h 104"/>
                <a:gd name="T72" fmla="*/ 4 w 73"/>
                <a:gd name="T73" fmla="*/ 95 h 104"/>
                <a:gd name="T74" fmla="*/ 4 w 73"/>
                <a:gd name="T75" fmla="*/ 95 h 104"/>
                <a:gd name="T76" fmla="*/ 4 w 73"/>
                <a:gd name="T77" fmla="*/ 91 h 104"/>
                <a:gd name="T78" fmla="*/ 4 w 73"/>
                <a:gd name="T79" fmla="*/ 86 h 104"/>
                <a:gd name="T80" fmla="*/ 8 w 73"/>
                <a:gd name="T81" fmla="*/ 86 h 104"/>
                <a:gd name="T82" fmla="*/ 8 w 73"/>
                <a:gd name="T83" fmla="*/ 86 h 104"/>
                <a:gd name="T84" fmla="*/ 13 w 73"/>
                <a:gd name="T85" fmla="*/ 86 h 104"/>
                <a:gd name="T86" fmla="*/ 17 w 73"/>
                <a:gd name="T87" fmla="*/ 86 h 104"/>
                <a:gd name="T88" fmla="*/ 21 w 73"/>
                <a:gd name="T89" fmla="*/ 86 h 104"/>
                <a:gd name="T90" fmla="*/ 21 w 73"/>
                <a:gd name="T91" fmla="*/ 86 h 104"/>
                <a:gd name="T92" fmla="*/ 26 w 73"/>
                <a:gd name="T93" fmla="*/ 86 h 104"/>
                <a:gd name="T94" fmla="*/ 26 w 73"/>
                <a:gd name="T95" fmla="*/ 86 h 104"/>
                <a:gd name="T96" fmla="*/ 30 w 73"/>
                <a:gd name="T97" fmla="*/ 82 h 104"/>
                <a:gd name="T98" fmla="*/ 30 w 73"/>
                <a:gd name="T99" fmla="*/ 78 h 104"/>
                <a:gd name="T100" fmla="*/ 38 w 73"/>
                <a:gd name="T101" fmla="*/ 65 h 104"/>
                <a:gd name="T102" fmla="*/ 13 w 73"/>
                <a:gd name="T103" fmla="*/ 13 h 104"/>
                <a:gd name="T104" fmla="*/ 8 w 73"/>
                <a:gd name="T105" fmla="*/ 9 h 104"/>
                <a:gd name="T106" fmla="*/ 8 w 73"/>
                <a:gd name="T107" fmla="*/ 9 h 104"/>
                <a:gd name="T108" fmla="*/ 4 w 73"/>
                <a:gd name="T109" fmla="*/ 4 h 104"/>
                <a:gd name="T110" fmla="*/ 4 w 73"/>
                <a:gd name="T111" fmla="*/ 4 h 104"/>
                <a:gd name="T112" fmla="*/ 4 w 73"/>
                <a:gd name="T113" fmla="*/ 0 h 104"/>
                <a:gd name="T114" fmla="*/ 0 w 73"/>
                <a:gd name="T115" fmla="*/ 0 h 104"/>
                <a:gd name="T116" fmla="*/ 0 w 73"/>
                <a:gd name="T117" fmla="*/ 0 h 10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3"/>
                <a:gd name="T178" fmla="*/ 0 h 104"/>
                <a:gd name="T179" fmla="*/ 73 w 73"/>
                <a:gd name="T180" fmla="*/ 104 h 10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3" h="104">
                  <a:moveTo>
                    <a:pt x="0" y="0"/>
                  </a:moveTo>
                  <a:lnTo>
                    <a:pt x="34" y="0"/>
                  </a:lnTo>
                  <a:lnTo>
                    <a:pt x="30" y="0"/>
                  </a:lnTo>
                  <a:lnTo>
                    <a:pt x="26" y="0"/>
                  </a:lnTo>
                  <a:lnTo>
                    <a:pt x="26" y="4"/>
                  </a:lnTo>
                  <a:lnTo>
                    <a:pt x="26" y="9"/>
                  </a:lnTo>
                  <a:lnTo>
                    <a:pt x="26" y="13"/>
                  </a:lnTo>
                  <a:lnTo>
                    <a:pt x="43" y="48"/>
                  </a:lnTo>
                  <a:lnTo>
                    <a:pt x="60" y="13"/>
                  </a:lnTo>
                  <a:lnTo>
                    <a:pt x="60" y="9"/>
                  </a:lnTo>
                  <a:lnTo>
                    <a:pt x="60" y="4"/>
                  </a:lnTo>
                  <a:lnTo>
                    <a:pt x="60" y="0"/>
                  </a:lnTo>
                  <a:lnTo>
                    <a:pt x="56" y="0"/>
                  </a:lnTo>
                  <a:lnTo>
                    <a:pt x="51" y="0"/>
                  </a:lnTo>
                  <a:lnTo>
                    <a:pt x="73" y="0"/>
                  </a:lnTo>
                  <a:lnTo>
                    <a:pt x="69" y="0"/>
                  </a:lnTo>
                  <a:lnTo>
                    <a:pt x="69" y="4"/>
                  </a:lnTo>
                  <a:lnTo>
                    <a:pt x="64" y="4"/>
                  </a:lnTo>
                  <a:lnTo>
                    <a:pt x="64" y="9"/>
                  </a:lnTo>
                  <a:lnTo>
                    <a:pt x="64" y="13"/>
                  </a:lnTo>
                  <a:lnTo>
                    <a:pt x="34" y="78"/>
                  </a:lnTo>
                  <a:lnTo>
                    <a:pt x="30" y="91"/>
                  </a:lnTo>
                  <a:lnTo>
                    <a:pt x="26" y="95"/>
                  </a:lnTo>
                  <a:lnTo>
                    <a:pt x="17" y="99"/>
                  </a:lnTo>
                  <a:lnTo>
                    <a:pt x="13" y="104"/>
                  </a:lnTo>
                  <a:lnTo>
                    <a:pt x="8" y="104"/>
                  </a:lnTo>
                  <a:lnTo>
                    <a:pt x="4" y="99"/>
                  </a:lnTo>
                  <a:lnTo>
                    <a:pt x="4" y="95"/>
                  </a:lnTo>
                  <a:lnTo>
                    <a:pt x="4" y="91"/>
                  </a:lnTo>
                  <a:lnTo>
                    <a:pt x="4" y="86"/>
                  </a:lnTo>
                  <a:lnTo>
                    <a:pt x="8" y="86"/>
                  </a:lnTo>
                  <a:lnTo>
                    <a:pt x="13" y="86"/>
                  </a:lnTo>
                  <a:lnTo>
                    <a:pt x="17" y="86"/>
                  </a:lnTo>
                  <a:lnTo>
                    <a:pt x="21" y="86"/>
                  </a:lnTo>
                  <a:lnTo>
                    <a:pt x="26" y="86"/>
                  </a:lnTo>
                  <a:lnTo>
                    <a:pt x="30" y="82"/>
                  </a:lnTo>
                  <a:lnTo>
                    <a:pt x="30" y="78"/>
                  </a:lnTo>
                  <a:lnTo>
                    <a:pt x="38" y="65"/>
                  </a:lnTo>
                  <a:lnTo>
                    <a:pt x="13" y="13"/>
                  </a:lnTo>
                  <a:lnTo>
                    <a:pt x="8" y="9"/>
                  </a:lnTo>
                  <a:lnTo>
                    <a:pt x="4" y="4"/>
                  </a:lnTo>
                  <a:lnTo>
                    <a:pt x="4" y="0"/>
                  </a:lnTo>
                  <a:lnTo>
                    <a:pt x="0" y="0"/>
                  </a:lnTo>
                  <a:close/>
                </a:path>
              </a:pathLst>
            </a:custGeom>
            <a:solidFill>
              <a:srgbClr val="000000"/>
            </a:solidFill>
            <a:ln w="0">
              <a:solidFill>
                <a:srgbClr val="000000"/>
              </a:solidFill>
              <a:round/>
              <a:headEnd/>
              <a:tailEnd/>
            </a:ln>
          </p:spPr>
          <p:txBody>
            <a:bodyPr/>
            <a:lstStyle/>
            <a:p>
              <a:endParaRPr lang="en-US"/>
            </a:p>
          </p:txBody>
        </p:sp>
        <p:sp>
          <p:nvSpPr>
            <p:cNvPr id="21617" name="Freeform 107"/>
            <p:cNvSpPr>
              <a:spLocks/>
            </p:cNvSpPr>
            <p:nvPr/>
          </p:nvSpPr>
          <p:spPr bwMode="auto">
            <a:xfrm>
              <a:off x="535" y="3002"/>
              <a:ext cx="90" cy="103"/>
            </a:xfrm>
            <a:custGeom>
              <a:avLst/>
              <a:gdLst>
                <a:gd name="T0" fmla="*/ 82 w 90"/>
                <a:gd name="T1" fmla="*/ 0 h 103"/>
                <a:gd name="T2" fmla="*/ 86 w 90"/>
                <a:gd name="T3" fmla="*/ 34 h 103"/>
                <a:gd name="T4" fmla="*/ 82 w 90"/>
                <a:gd name="T5" fmla="*/ 34 h 103"/>
                <a:gd name="T6" fmla="*/ 77 w 90"/>
                <a:gd name="T7" fmla="*/ 21 h 103"/>
                <a:gd name="T8" fmla="*/ 69 w 90"/>
                <a:gd name="T9" fmla="*/ 8 h 103"/>
                <a:gd name="T10" fmla="*/ 60 w 90"/>
                <a:gd name="T11" fmla="*/ 4 h 103"/>
                <a:gd name="T12" fmla="*/ 51 w 90"/>
                <a:gd name="T13" fmla="*/ 4 h 103"/>
                <a:gd name="T14" fmla="*/ 43 w 90"/>
                <a:gd name="T15" fmla="*/ 4 h 103"/>
                <a:gd name="T16" fmla="*/ 34 w 90"/>
                <a:gd name="T17" fmla="*/ 8 h 103"/>
                <a:gd name="T18" fmla="*/ 25 w 90"/>
                <a:gd name="T19" fmla="*/ 13 h 103"/>
                <a:gd name="T20" fmla="*/ 21 w 90"/>
                <a:gd name="T21" fmla="*/ 25 h 103"/>
                <a:gd name="T22" fmla="*/ 17 w 90"/>
                <a:gd name="T23" fmla="*/ 38 h 103"/>
                <a:gd name="T24" fmla="*/ 17 w 90"/>
                <a:gd name="T25" fmla="*/ 51 h 103"/>
                <a:gd name="T26" fmla="*/ 17 w 90"/>
                <a:gd name="T27" fmla="*/ 64 h 103"/>
                <a:gd name="T28" fmla="*/ 21 w 90"/>
                <a:gd name="T29" fmla="*/ 77 h 103"/>
                <a:gd name="T30" fmla="*/ 25 w 90"/>
                <a:gd name="T31" fmla="*/ 86 h 103"/>
                <a:gd name="T32" fmla="*/ 34 w 90"/>
                <a:gd name="T33" fmla="*/ 94 h 103"/>
                <a:gd name="T34" fmla="*/ 43 w 90"/>
                <a:gd name="T35" fmla="*/ 94 h 103"/>
                <a:gd name="T36" fmla="*/ 51 w 90"/>
                <a:gd name="T37" fmla="*/ 99 h 103"/>
                <a:gd name="T38" fmla="*/ 60 w 90"/>
                <a:gd name="T39" fmla="*/ 99 h 103"/>
                <a:gd name="T40" fmla="*/ 69 w 90"/>
                <a:gd name="T41" fmla="*/ 94 h 103"/>
                <a:gd name="T42" fmla="*/ 77 w 90"/>
                <a:gd name="T43" fmla="*/ 86 h 103"/>
                <a:gd name="T44" fmla="*/ 86 w 90"/>
                <a:gd name="T45" fmla="*/ 77 h 103"/>
                <a:gd name="T46" fmla="*/ 90 w 90"/>
                <a:gd name="T47" fmla="*/ 77 h 103"/>
                <a:gd name="T48" fmla="*/ 82 w 90"/>
                <a:gd name="T49" fmla="*/ 90 h 103"/>
                <a:gd name="T50" fmla="*/ 69 w 90"/>
                <a:gd name="T51" fmla="*/ 99 h 103"/>
                <a:gd name="T52" fmla="*/ 60 w 90"/>
                <a:gd name="T53" fmla="*/ 103 h 103"/>
                <a:gd name="T54" fmla="*/ 47 w 90"/>
                <a:gd name="T55" fmla="*/ 103 h 103"/>
                <a:gd name="T56" fmla="*/ 30 w 90"/>
                <a:gd name="T57" fmla="*/ 103 h 103"/>
                <a:gd name="T58" fmla="*/ 17 w 90"/>
                <a:gd name="T59" fmla="*/ 94 h 103"/>
                <a:gd name="T60" fmla="*/ 8 w 90"/>
                <a:gd name="T61" fmla="*/ 86 h 103"/>
                <a:gd name="T62" fmla="*/ 0 w 90"/>
                <a:gd name="T63" fmla="*/ 69 h 103"/>
                <a:gd name="T64" fmla="*/ 0 w 90"/>
                <a:gd name="T65" fmla="*/ 51 h 103"/>
                <a:gd name="T66" fmla="*/ 0 w 90"/>
                <a:gd name="T67" fmla="*/ 38 h 103"/>
                <a:gd name="T68" fmla="*/ 4 w 90"/>
                <a:gd name="T69" fmla="*/ 25 h 103"/>
                <a:gd name="T70" fmla="*/ 13 w 90"/>
                <a:gd name="T71" fmla="*/ 13 h 103"/>
                <a:gd name="T72" fmla="*/ 21 w 90"/>
                <a:gd name="T73" fmla="*/ 4 h 103"/>
                <a:gd name="T74" fmla="*/ 34 w 90"/>
                <a:gd name="T75" fmla="*/ 0 h 103"/>
                <a:gd name="T76" fmla="*/ 47 w 90"/>
                <a:gd name="T77" fmla="*/ 0 h 103"/>
                <a:gd name="T78" fmla="*/ 60 w 90"/>
                <a:gd name="T79" fmla="*/ 0 h 103"/>
                <a:gd name="T80" fmla="*/ 73 w 90"/>
                <a:gd name="T81" fmla="*/ 4 h 103"/>
                <a:gd name="T82" fmla="*/ 73 w 90"/>
                <a:gd name="T83" fmla="*/ 4 h 103"/>
                <a:gd name="T84" fmla="*/ 77 w 90"/>
                <a:gd name="T85" fmla="*/ 4 h 103"/>
                <a:gd name="T86" fmla="*/ 77 w 90"/>
                <a:gd name="T87" fmla="*/ 4 h 103"/>
                <a:gd name="T88" fmla="*/ 77 w 90"/>
                <a:gd name="T89" fmla="*/ 4 h 103"/>
                <a:gd name="T90" fmla="*/ 82 w 90"/>
                <a:gd name="T91" fmla="*/ 0 h 103"/>
                <a:gd name="T92" fmla="*/ 82 w 90"/>
                <a:gd name="T93" fmla="*/ 0 h 103"/>
                <a:gd name="T94" fmla="*/ 82 w 90"/>
                <a:gd name="T95" fmla="*/ 0 h 1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0"/>
                <a:gd name="T145" fmla="*/ 0 h 103"/>
                <a:gd name="T146" fmla="*/ 90 w 90"/>
                <a:gd name="T147" fmla="*/ 103 h 1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0" h="103">
                  <a:moveTo>
                    <a:pt x="82" y="0"/>
                  </a:moveTo>
                  <a:lnTo>
                    <a:pt x="86" y="34"/>
                  </a:lnTo>
                  <a:lnTo>
                    <a:pt x="82" y="34"/>
                  </a:lnTo>
                  <a:lnTo>
                    <a:pt x="77" y="21"/>
                  </a:lnTo>
                  <a:lnTo>
                    <a:pt x="69" y="8"/>
                  </a:lnTo>
                  <a:lnTo>
                    <a:pt x="60" y="4"/>
                  </a:lnTo>
                  <a:lnTo>
                    <a:pt x="51" y="4"/>
                  </a:lnTo>
                  <a:lnTo>
                    <a:pt x="43" y="4"/>
                  </a:lnTo>
                  <a:lnTo>
                    <a:pt x="34" y="8"/>
                  </a:lnTo>
                  <a:lnTo>
                    <a:pt x="25" y="13"/>
                  </a:lnTo>
                  <a:lnTo>
                    <a:pt x="21" y="25"/>
                  </a:lnTo>
                  <a:lnTo>
                    <a:pt x="17" y="38"/>
                  </a:lnTo>
                  <a:lnTo>
                    <a:pt x="17" y="51"/>
                  </a:lnTo>
                  <a:lnTo>
                    <a:pt x="17" y="64"/>
                  </a:lnTo>
                  <a:lnTo>
                    <a:pt x="21" y="77"/>
                  </a:lnTo>
                  <a:lnTo>
                    <a:pt x="25" y="86"/>
                  </a:lnTo>
                  <a:lnTo>
                    <a:pt x="34" y="94"/>
                  </a:lnTo>
                  <a:lnTo>
                    <a:pt x="43" y="94"/>
                  </a:lnTo>
                  <a:lnTo>
                    <a:pt x="51" y="99"/>
                  </a:lnTo>
                  <a:lnTo>
                    <a:pt x="60" y="99"/>
                  </a:lnTo>
                  <a:lnTo>
                    <a:pt x="69" y="94"/>
                  </a:lnTo>
                  <a:lnTo>
                    <a:pt x="77" y="86"/>
                  </a:lnTo>
                  <a:lnTo>
                    <a:pt x="86" y="77"/>
                  </a:lnTo>
                  <a:lnTo>
                    <a:pt x="90" y="77"/>
                  </a:lnTo>
                  <a:lnTo>
                    <a:pt x="82" y="90"/>
                  </a:lnTo>
                  <a:lnTo>
                    <a:pt x="69" y="99"/>
                  </a:lnTo>
                  <a:lnTo>
                    <a:pt x="60" y="103"/>
                  </a:lnTo>
                  <a:lnTo>
                    <a:pt x="47" y="103"/>
                  </a:lnTo>
                  <a:lnTo>
                    <a:pt x="30" y="103"/>
                  </a:lnTo>
                  <a:lnTo>
                    <a:pt x="17" y="94"/>
                  </a:lnTo>
                  <a:lnTo>
                    <a:pt x="8" y="86"/>
                  </a:lnTo>
                  <a:lnTo>
                    <a:pt x="0" y="69"/>
                  </a:lnTo>
                  <a:lnTo>
                    <a:pt x="0" y="51"/>
                  </a:lnTo>
                  <a:lnTo>
                    <a:pt x="0" y="38"/>
                  </a:lnTo>
                  <a:lnTo>
                    <a:pt x="4" y="25"/>
                  </a:lnTo>
                  <a:lnTo>
                    <a:pt x="13" y="13"/>
                  </a:lnTo>
                  <a:lnTo>
                    <a:pt x="21" y="4"/>
                  </a:lnTo>
                  <a:lnTo>
                    <a:pt x="34" y="0"/>
                  </a:lnTo>
                  <a:lnTo>
                    <a:pt x="47" y="0"/>
                  </a:lnTo>
                  <a:lnTo>
                    <a:pt x="60" y="0"/>
                  </a:lnTo>
                  <a:lnTo>
                    <a:pt x="73" y="4"/>
                  </a:lnTo>
                  <a:lnTo>
                    <a:pt x="77" y="4"/>
                  </a:lnTo>
                  <a:lnTo>
                    <a:pt x="82" y="0"/>
                  </a:lnTo>
                  <a:close/>
                </a:path>
              </a:pathLst>
            </a:custGeom>
            <a:solidFill>
              <a:srgbClr val="000000"/>
            </a:solidFill>
            <a:ln w="0">
              <a:solidFill>
                <a:srgbClr val="000000"/>
              </a:solidFill>
              <a:round/>
              <a:headEnd/>
              <a:tailEnd/>
            </a:ln>
          </p:spPr>
          <p:txBody>
            <a:bodyPr/>
            <a:lstStyle/>
            <a:p>
              <a:endParaRPr lang="en-US"/>
            </a:p>
          </p:txBody>
        </p:sp>
        <p:sp>
          <p:nvSpPr>
            <p:cNvPr id="21618" name="Freeform 108"/>
            <p:cNvSpPr>
              <a:spLocks noEditPoints="1"/>
            </p:cNvSpPr>
            <p:nvPr/>
          </p:nvSpPr>
          <p:spPr bwMode="auto">
            <a:xfrm>
              <a:off x="634" y="3032"/>
              <a:ext cx="64" cy="73"/>
            </a:xfrm>
            <a:custGeom>
              <a:avLst/>
              <a:gdLst>
                <a:gd name="T0" fmla="*/ 30 w 64"/>
                <a:gd name="T1" fmla="*/ 69 h 73"/>
                <a:gd name="T2" fmla="*/ 21 w 64"/>
                <a:gd name="T3" fmla="*/ 73 h 73"/>
                <a:gd name="T4" fmla="*/ 8 w 64"/>
                <a:gd name="T5" fmla="*/ 73 h 73"/>
                <a:gd name="T6" fmla="*/ 0 w 64"/>
                <a:gd name="T7" fmla="*/ 64 h 73"/>
                <a:gd name="T8" fmla="*/ 0 w 64"/>
                <a:gd name="T9" fmla="*/ 52 h 73"/>
                <a:gd name="T10" fmla="*/ 8 w 64"/>
                <a:gd name="T11" fmla="*/ 43 h 73"/>
                <a:gd name="T12" fmla="*/ 26 w 64"/>
                <a:gd name="T13" fmla="*/ 34 h 73"/>
                <a:gd name="T14" fmla="*/ 39 w 64"/>
                <a:gd name="T15" fmla="*/ 26 h 73"/>
                <a:gd name="T16" fmla="*/ 34 w 64"/>
                <a:gd name="T17" fmla="*/ 8 h 73"/>
                <a:gd name="T18" fmla="*/ 26 w 64"/>
                <a:gd name="T19" fmla="*/ 8 h 73"/>
                <a:gd name="T20" fmla="*/ 17 w 64"/>
                <a:gd name="T21" fmla="*/ 8 h 73"/>
                <a:gd name="T22" fmla="*/ 17 w 64"/>
                <a:gd name="T23" fmla="*/ 17 h 73"/>
                <a:gd name="T24" fmla="*/ 17 w 64"/>
                <a:gd name="T25" fmla="*/ 21 h 73"/>
                <a:gd name="T26" fmla="*/ 13 w 64"/>
                <a:gd name="T27" fmla="*/ 26 h 73"/>
                <a:gd name="T28" fmla="*/ 8 w 64"/>
                <a:gd name="T29" fmla="*/ 26 h 73"/>
                <a:gd name="T30" fmla="*/ 4 w 64"/>
                <a:gd name="T31" fmla="*/ 21 h 73"/>
                <a:gd name="T32" fmla="*/ 4 w 64"/>
                <a:gd name="T33" fmla="*/ 13 h 73"/>
                <a:gd name="T34" fmla="*/ 17 w 64"/>
                <a:gd name="T35" fmla="*/ 4 h 73"/>
                <a:gd name="T36" fmla="*/ 39 w 64"/>
                <a:gd name="T37" fmla="*/ 4 h 73"/>
                <a:gd name="T38" fmla="*/ 47 w 64"/>
                <a:gd name="T39" fmla="*/ 8 h 73"/>
                <a:gd name="T40" fmla="*/ 52 w 64"/>
                <a:gd name="T41" fmla="*/ 17 h 73"/>
                <a:gd name="T42" fmla="*/ 52 w 64"/>
                <a:gd name="T43" fmla="*/ 47 h 73"/>
                <a:gd name="T44" fmla="*/ 52 w 64"/>
                <a:gd name="T45" fmla="*/ 60 h 73"/>
                <a:gd name="T46" fmla="*/ 52 w 64"/>
                <a:gd name="T47" fmla="*/ 64 h 73"/>
                <a:gd name="T48" fmla="*/ 56 w 64"/>
                <a:gd name="T49" fmla="*/ 64 h 73"/>
                <a:gd name="T50" fmla="*/ 56 w 64"/>
                <a:gd name="T51" fmla="*/ 64 h 73"/>
                <a:gd name="T52" fmla="*/ 64 w 64"/>
                <a:gd name="T53" fmla="*/ 60 h 73"/>
                <a:gd name="T54" fmla="*/ 56 w 64"/>
                <a:gd name="T55" fmla="*/ 73 h 73"/>
                <a:gd name="T56" fmla="*/ 43 w 64"/>
                <a:gd name="T57" fmla="*/ 73 h 73"/>
                <a:gd name="T58" fmla="*/ 39 w 64"/>
                <a:gd name="T59" fmla="*/ 69 h 73"/>
                <a:gd name="T60" fmla="*/ 39 w 64"/>
                <a:gd name="T61" fmla="*/ 56 h 73"/>
                <a:gd name="T62" fmla="*/ 30 w 64"/>
                <a:gd name="T63" fmla="*/ 34 h 73"/>
                <a:gd name="T64" fmla="*/ 21 w 64"/>
                <a:gd name="T65" fmla="*/ 43 h 73"/>
                <a:gd name="T66" fmla="*/ 13 w 64"/>
                <a:gd name="T67" fmla="*/ 47 h 73"/>
                <a:gd name="T68" fmla="*/ 13 w 64"/>
                <a:gd name="T69" fmla="*/ 56 h 73"/>
                <a:gd name="T70" fmla="*/ 21 w 64"/>
                <a:gd name="T71" fmla="*/ 64 h 73"/>
                <a:gd name="T72" fmla="*/ 30 w 64"/>
                <a:gd name="T73" fmla="*/ 64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
                <a:gd name="T112" fmla="*/ 0 h 73"/>
                <a:gd name="T113" fmla="*/ 64 w 64"/>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 h="73">
                  <a:moveTo>
                    <a:pt x="39" y="60"/>
                  </a:moveTo>
                  <a:lnTo>
                    <a:pt x="30" y="69"/>
                  </a:lnTo>
                  <a:lnTo>
                    <a:pt x="26" y="73"/>
                  </a:lnTo>
                  <a:lnTo>
                    <a:pt x="21" y="73"/>
                  </a:lnTo>
                  <a:lnTo>
                    <a:pt x="17" y="73"/>
                  </a:lnTo>
                  <a:lnTo>
                    <a:pt x="8" y="73"/>
                  </a:lnTo>
                  <a:lnTo>
                    <a:pt x="4" y="69"/>
                  </a:lnTo>
                  <a:lnTo>
                    <a:pt x="0" y="64"/>
                  </a:lnTo>
                  <a:lnTo>
                    <a:pt x="0" y="56"/>
                  </a:lnTo>
                  <a:lnTo>
                    <a:pt x="0" y="52"/>
                  </a:lnTo>
                  <a:lnTo>
                    <a:pt x="4" y="47"/>
                  </a:lnTo>
                  <a:lnTo>
                    <a:pt x="8" y="43"/>
                  </a:lnTo>
                  <a:lnTo>
                    <a:pt x="13" y="39"/>
                  </a:lnTo>
                  <a:lnTo>
                    <a:pt x="26" y="34"/>
                  </a:lnTo>
                  <a:lnTo>
                    <a:pt x="39" y="26"/>
                  </a:lnTo>
                  <a:lnTo>
                    <a:pt x="39" y="17"/>
                  </a:lnTo>
                  <a:lnTo>
                    <a:pt x="34" y="8"/>
                  </a:lnTo>
                  <a:lnTo>
                    <a:pt x="30" y="8"/>
                  </a:lnTo>
                  <a:lnTo>
                    <a:pt x="26" y="8"/>
                  </a:lnTo>
                  <a:lnTo>
                    <a:pt x="21" y="8"/>
                  </a:lnTo>
                  <a:lnTo>
                    <a:pt x="17" y="8"/>
                  </a:lnTo>
                  <a:lnTo>
                    <a:pt x="17" y="13"/>
                  </a:lnTo>
                  <a:lnTo>
                    <a:pt x="17" y="17"/>
                  </a:lnTo>
                  <a:lnTo>
                    <a:pt x="17" y="21"/>
                  </a:lnTo>
                  <a:lnTo>
                    <a:pt x="13" y="26"/>
                  </a:lnTo>
                  <a:lnTo>
                    <a:pt x="8" y="26"/>
                  </a:lnTo>
                  <a:lnTo>
                    <a:pt x="4" y="26"/>
                  </a:lnTo>
                  <a:lnTo>
                    <a:pt x="4" y="21"/>
                  </a:lnTo>
                  <a:lnTo>
                    <a:pt x="4" y="13"/>
                  </a:lnTo>
                  <a:lnTo>
                    <a:pt x="8" y="8"/>
                  </a:lnTo>
                  <a:lnTo>
                    <a:pt x="17" y="4"/>
                  </a:lnTo>
                  <a:lnTo>
                    <a:pt x="30" y="0"/>
                  </a:lnTo>
                  <a:lnTo>
                    <a:pt x="39" y="4"/>
                  </a:lnTo>
                  <a:lnTo>
                    <a:pt x="43" y="4"/>
                  </a:lnTo>
                  <a:lnTo>
                    <a:pt x="47" y="8"/>
                  </a:lnTo>
                  <a:lnTo>
                    <a:pt x="52" y="13"/>
                  </a:lnTo>
                  <a:lnTo>
                    <a:pt x="52" y="17"/>
                  </a:lnTo>
                  <a:lnTo>
                    <a:pt x="52" y="26"/>
                  </a:lnTo>
                  <a:lnTo>
                    <a:pt x="52" y="47"/>
                  </a:lnTo>
                  <a:lnTo>
                    <a:pt x="52" y="56"/>
                  </a:lnTo>
                  <a:lnTo>
                    <a:pt x="52" y="60"/>
                  </a:lnTo>
                  <a:lnTo>
                    <a:pt x="52" y="64"/>
                  </a:lnTo>
                  <a:lnTo>
                    <a:pt x="56" y="64"/>
                  </a:lnTo>
                  <a:lnTo>
                    <a:pt x="60" y="64"/>
                  </a:lnTo>
                  <a:lnTo>
                    <a:pt x="64" y="60"/>
                  </a:lnTo>
                  <a:lnTo>
                    <a:pt x="64" y="64"/>
                  </a:lnTo>
                  <a:lnTo>
                    <a:pt x="56" y="73"/>
                  </a:lnTo>
                  <a:lnTo>
                    <a:pt x="47" y="73"/>
                  </a:lnTo>
                  <a:lnTo>
                    <a:pt x="43" y="73"/>
                  </a:lnTo>
                  <a:lnTo>
                    <a:pt x="39" y="69"/>
                  </a:lnTo>
                  <a:lnTo>
                    <a:pt x="39" y="60"/>
                  </a:lnTo>
                  <a:close/>
                  <a:moveTo>
                    <a:pt x="39" y="56"/>
                  </a:moveTo>
                  <a:lnTo>
                    <a:pt x="39" y="34"/>
                  </a:lnTo>
                  <a:lnTo>
                    <a:pt x="30" y="34"/>
                  </a:lnTo>
                  <a:lnTo>
                    <a:pt x="26" y="39"/>
                  </a:lnTo>
                  <a:lnTo>
                    <a:pt x="21" y="43"/>
                  </a:lnTo>
                  <a:lnTo>
                    <a:pt x="17" y="47"/>
                  </a:lnTo>
                  <a:lnTo>
                    <a:pt x="13" y="47"/>
                  </a:lnTo>
                  <a:lnTo>
                    <a:pt x="13" y="52"/>
                  </a:lnTo>
                  <a:lnTo>
                    <a:pt x="13" y="56"/>
                  </a:lnTo>
                  <a:lnTo>
                    <a:pt x="17" y="60"/>
                  </a:lnTo>
                  <a:lnTo>
                    <a:pt x="21" y="64"/>
                  </a:lnTo>
                  <a:lnTo>
                    <a:pt x="26" y="64"/>
                  </a:lnTo>
                  <a:lnTo>
                    <a:pt x="30" y="64"/>
                  </a:lnTo>
                  <a:lnTo>
                    <a:pt x="39" y="56"/>
                  </a:lnTo>
                  <a:close/>
                </a:path>
              </a:pathLst>
            </a:custGeom>
            <a:solidFill>
              <a:srgbClr val="000000"/>
            </a:solidFill>
            <a:ln w="0">
              <a:solidFill>
                <a:srgbClr val="000000"/>
              </a:solidFill>
              <a:round/>
              <a:headEnd/>
              <a:tailEnd/>
            </a:ln>
          </p:spPr>
          <p:txBody>
            <a:bodyPr/>
            <a:lstStyle/>
            <a:p>
              <a:endParaRPr lang="en-US"/>
            </a:p>
          </p:txBody>
        </p:sp>
        <p:sp>
          <p:nvSpPr>
            <p:cNvPr id="21619" name="Freeform 109"/>
            <p:cNvSpPr>
              <a:spLocks/>
            </p:cNvSpPr>
            <p:nvPr/>
          </p:nvSpPr>
          <p:spPr bwMode="auto">
            <a:xfrm>
              <a:off x="703" y="3032"/>
              <a:ext cx="47" cy="73"/>
            </a:xfrm>
            <a:custGeom>
              <a:avLst/>
              <a:gdLst>
                <a:gd name="T0" fmla="*/ 21 w 47"/>
                <a:gd name="T1" fmla="*/ 0 h 73"/>
                <a:gd name="T2" fmla="*/ 21 w 47"/>
                <a:gd name="T3" fmla="*/ 21 h 73"/>
                <a:gd name="T4" fmla="*/ 26 w 47"/>
                <a:gd name="T5" fmla="*/ 8 h 73"/>
                <a:gd name="T6" fmla="*/ 30 w 47"/>
                <a:gd name="T7" fmla="*/ 4 h 73"/>
                <a:gd name="T8" fmla="*/ 39 w 47"/>
                <a:gd name="T9" fmla="*/ 0 h 73"/>
                <a:gd name="T10" fmla="*/ 43 w 47"/>
                <a:gd name="T11" fmla="*/ 4 h 73"/>
                <a:gd name="T12" fmla="*/ 43 w 47"/>
                <a:gd name="T13" fmla="*/ 4 h 73"/>
                <a:gd name="T14" fmla="*/ 47 w 47"/>
                <a:gd name="T15" fmla="*/ 8 h 73"/>
                <a:gd name="T16" fmla="*/ 47 w 47"/>
                <a:gd name="T17" fmla="*/ 13 h 73"/>
                <a:gd name="T18" fmla="*/ 47 w 47"/>
                <a:gd name="T19" fmla="*/ 13 h 73"/>
                <a:gd name="T20" fmla="*/ 47 w 47"/>
                <a:gd name="T21" fmla="*/ 17 h 73"/>
                <a:gd name="T22" fmla="*/ 43 w 47"/>
                <a:gd name="T23" fmla="*/ 17 h 73"/>
                <a:gd name="T24" fmla="*/ 43 w 47"/>
                <a:gd name="T25" fmla="*/ 21 h 73"/>
                <a:gd name="T26" fmla="*/ 39 w 47"/>
                <a:gd name="T27" fmla="*/ 17 h 73"/>
                <a:gd name="T28" fmla="*/ 34 w 47"/>
                <a:gd name="T29" fmla="*/ 17 h 73"/>
                <a:gd name="T30" fmla="*/ 34 w 47"/>
                <a:gd name="T31" fmla="*/ 13 h 73"/>
                <a:gd name="T32" fmla="*/ 30 w 47"/>
                <a:gd name="T33" fmla="*/ 13 h 73"/>
                <a:gd name="T34" fmla="*/ 30 w 47"/>
                <a:gd name="T35" fmla="*/ 13 h 73"/>
                <a:gd name="T36" fmla="*/ 26 w 47"/>
                <a:gd name="T37" fmla="*/ 13 h 73"/>
                <a:gd name="T38" fmla="*/ 26 w 47"/>
                <a:gd name="T39" fmla="*/ 17 h 73"/>
                <a:gd name="T40" fmla="*/ 21 w 47"/>
                <a:gd name="T41" fmla="*/ 26 h 73"/>
                <a:gd name="T42" fmla="*/ 21 w 47"/>
                <a:gd name="T43" fmla="*/ 56 h 73"/>
                <a:gd name="T44" fmla="*/ 21 w 47"/>
                <a:gd name="T45" fmla="*/ 60 h 73"/>
                <a:gd name="T46" fmla="*/ 21 w 47"/>
                <a:gd name="T47" fmla="*/ 64 h 73"/>
                <a:gd name="T48" fmla="*/ 21 w 47"/>
                <a:gd name="T49" fmla="*/ 69 h 73"/>
                <a:gd name="T50" fmla="*/ 26 w 47"/>
                <a:gd name="T51" fmla="*/ 69 h 73"/>
                <a:gd name="T52" fmla="*/ 30 w 47"/>
                <a:gd name="T53" fmla="*/ 69 h 73"/>
                <a:gd name="T54" fmla="*/ 34 w 47"/>
                <a:gd name="T55" fmla="*/ 73 h 73"/>
                <a:gd name="T56" fmla="*/ 34 w 47"/>
                <a:gd name="T57" fmla="*/ 73 h 73"/>
                <a:gd name="T58" fmla="*/ 0 w 47"/>
                <a:gd name="T59" fmla="*/ 73 h 73"/>
                <a:gd name="T60" fmla="*/ 0 w 47"/>
                <a:gd name="T61" fmla="*/ 73 h 73"/>
                <a:gd name="T62" fmla="*/ 0 w 47"/>
                <a:gd name="T63" fmla="*/ 69 h 73"/>
                <a:gd name="T64" fmla="*/ 4 w 47"/>
                <a:gd name="T65" fmla="*/ 69 h 73"/>
                <a:gd name="T66" fmla="*/ 4 w 47"/>
                <a:gd name="T67" fmla="*/ 69 h 73"/>
                <a:gd name="T68" fmla="*/ 8 w 47"/>
                <a:gd name="T69" fmla="*/ 64 h 73"/>
                <a:gd name="T70" fmla="*/ 8 w 47"/>
                <a:gd name="T71" fmla="*/ 60 h 73"/>
                <a:gd name="T72" fmla="*/ 8 w 47"/>
                <a:gd name="T73" fmla="*/ 56 h 73"/>
                <a:gd name="T74" fmla="*/ 8 w 47"/>
                <a:gd name="T75" fmla="*/ 30 h 73"/>
                <a:gd name="T76" fmla="*/ 8 w 47"/>
                <a:gd name="T77" fmla="*/ 21 h 73"/>
                <a:gd name="T78" fmla="*/ 8 w 47"/>
                <a:gd name="T79" fmla="*/ 17 h 73"/>
                <a:gd name="T80" fmla="*/ 8 w 47"/>
                <a:gd name="T81" fmla="*/ 13 h 73"/>
                <a:gd name="T82" fmla="*/ 4 w 47"/>
                <a:gd name="T83" fmla="*/ 13 h 73"/>
                <a:gd name="T84" fmla="*/ 4 w 47"/>
                <a:gd name="T85" fmla="*/ 8 h 73"/>
                <a:gd name="T86" fmla="*/ 4 w 47"/>
                <a:gd name="T87" fmla="*/ 8 h 73"/>
                <a:gd name="T88" fmla="*/ 0 w 47"/>
                <a:gd name="T89" fmla="*/ 8 h 73"/>
                <a:gd name="T90" fmla="*/ 0 w 47"/>
                <a:gd name="T91" fmla="*/ 13 h 73"/>
                <a:gd name="T92" fmla="*/ 0 w 47"/>
                <a:gd name="T93" fmla="*/ 8 h 73"/>
                <a:gd name="T94" fmla="*/ 17 w 47"/>
                <a:gd name="T95" fmla="*/ 0 h 73"/>
                <a:gd name="T96" fmla="*/ 21 w 47"/>
                <a:gd name="T97" fmla="*/ 0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7"/>
                <a:gd name="T148" fmla="*/ 0 h 73"/>
                <a:gd name="T149" fmla="*/ 47 w 47"/>
                <a:gd name="T150" fmla="*/ 73 h 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7" h="73">
                  <a:moveTo>
                    <a:pt x="21" y="0"/>
                  </a:moveTo>
                  <a:lnTo>
                    <a:pt x="21" y="21"/>
                  </a:lnTo>
                  <a:lnTo>
                    <a:pt x="26" y="8"/>
                  </a:lnTo>
                  <a:lnTo>
                    <a:pt x="30" y="4"/>
                  </a:lnTo>
                  <a:lnTo>
                    <a:pt x="39" y="0"/>
                  </a:lnTo>
                  <a:lnTo>
                    <a:pt x="43" y="4"/>
                  </a:lnTo>
                  <a:lnTo>
                    <a:pt x="47" y="8"/>
                  </a:lnTo>
                  <a:lnTo>
                    <a:pt x="47" y="13"/>
                  </a:lnTo>
                  <a:lnTo>
                    <a:pt x="47" y="17"/>
                  </a:lnTo>
                  <a:lnTo>
                    <a:pt x="43" y="17"/>
                  </a:lnTo>
                  <a:lnTo>
                    <a:pt x="43" y="21"/>
                  </a:lnTo>
                  <a:lnTo>
                    <a:pt x="39" y="17"/>
                  </a:lnTo>
                  <a:lnTo>
                    <a:pt x="34" y="17"/>
                  </a:lnTo>
                  <a:lnTo>
                    <a:pt x="34" y="13"/>
                  </a:lnTo>
                  <a:lnTo>
                    <a:pt x="30" y="13"/>
                  </a:lnTo>
                  <a:lnTo>
                    <a:pt x="26" y="13"/>
                  </a:lnTo>
                  <a:lnTo>
                    <a:pt x="26" y="17"/>
                  </a:lnTo>
                  <a:lnTo>
                    <a:pt x="21" y="26"/>
                  </a:lnTo>
                  <a:lnTo>
                    <a:pt x="21" y="56"/>
                  </a:lnTo>
                  <a:lnTo>
                    <a:pt x="21" y="60"/>
                  </a:lnTo>
                  <a:lnTo>
                    <a:pt x="21" y="64"/>
                  </a:lnTo>
                  <a:lnTo>
                    <a:pt x="21" y="69"/>
                  </a:lnTo>
                  <a:lnTo>
                    <a:pt x="26" y="69"/>
                  </a:lnTo>
                  <a:lnTo>
                    <a:pt x="30" y="69"/>
                  </a:lnTo>
                  <a:lnTo>
                    <a:pt x="34" y="73"/>
                  </a:lnTo>
                  <a:lnTo>
                    <a:pt x="0" y="73"/>
                  </a:lnTo>
                  <a:lnTo>
                    <a:pt x="0" y="69"/>
                  </a:lnTo>
                  <a:lnTo>
                    <a:pt x="4" y="69"/>
                  </a:lnTo>
                  <a:lnTo>
                    <a:pt x="8" y="64"/>
                  </a:lnTo>
                  <a:lnTo>
                    <a:pt x="8" y="60"/>
                  </a:lnTo>
                  <a:lnTo>
                    <a:pt x="8" y="56"/>
                  </a:lnTo>
                  <a:lnTo>
                    <a:pt x="8" y="30"/>
                  </a:lnTo>
                  <a:lnTo>
                    <a:pt x="8" y="21"/>
                  </a:lnTo>
                  <a:lnTo>
                    <a:pt x="8" y="17"/>
                  </a:lnTo>
                  <a:lnTo>
                    <a:pt x="8" y="13"/>
                  </a:lnTo>
                  <a:lnTo>
                    <a:pt x="4" y="13"/>
                  </a:lnTo>
                  <a:lnTo>
                    <a:pt x="4" y="8"/>
                  </a:lnTo>
                  <a:lnTo>
                    <a:pt x="0" y="8"/>
                  </a:lnTo>
                  <a:lnTo>
                    <a:pt x="0" y="13"/>
                  </a:lnTo>
                  <a:lnTo>
                    <a:pt x="0" y="8"/>
                  </a:lnTo>
                  <a:lnTo>
                    <a:pt x="17" y="0"/>
                  </a:lnTo>
                  <a:lnTo>
                    <a:pt x="21" y="0"/>
                  </a:lnTo>
                  <a:close/>
                </a:path>
              </a:pathLst>
            </a:custGeom>
            <a:solidFill>
              <a:srgbClr val="000000"/>
            </a:solidFill>
            <a:ln w="0">
              <a:solidFill>
                <a:srgbClr val="000000"/>
              </a:solidFill>
              <a:round/>
              <a:headEnd/>
              <a:tailEnd/>
            </a:ln>
          </p:spPr>
          <p:txBody>
            <a:bodyPr/>
            <a:lstStyle/>
            <a:p>
              <a:endParaRPr lang="en-US"/>
            </a:p>
          </p:txBody>
        </p:sp>
        <p:sp>
          <p:nvSpPr>
            <p:cNvPr id="21620" name="Freeform 110"/>
            <p:cNvSpPr>
              <a:spLocks noEditPoints="1"/>
            </p:cNvSpPr>
            <p:nvPr/>
          </p:nvSpPr>
          <p:spPr bwMode="auto">
            <a:xfrm>
              <a:off x="754" y="3032"/>
              <a:ext cx="65" cy="73"/>
            </a:xfrm>
            <a:custGeom>
              <a:avLst/>
              <a:gdLst>
                <a:gd name="T0" fmla="*/ 31 w 65"/>
                <a:gd name="T1" fmla="*/ 69 h 73"/>
                <a:gd name="T2" fmla="*/ 22 w 65"/>
                <a:gd name="T3" fmla="*/ 73 h 73"/>
                <a:gd name="T4" fmla="*/ 13 w 65"/>
                <a:gd name="T5" fmla="*/ 73 h 73"/>
                <a:gd name="T6" fmla="*/ 5 w 65"/>
                <a:gd name="T7" fmla="*/ 64 h 73"/>
                <a:gd name="T8" fmla="*/ 0 w 65"/>
                <a:gd name="T9" fmla="*/ 52 h 73"/>
                <a:gd name="T10" fmla="*/ 9 w 65"/>
                <a:gd name="T11" fmla="*/ 43 h 73"/>
                <a:gd name="T12" fmla="*/ 26 w 65"/>
                <a:gd name="T13" fmla="*/ 34 h 73"/>
                <a:gd name="T14" fmla="*/ 39 w 65"/>
                <a:gd name="T15" fmla="*/ 26 h 73"/>
                <a:gd name="T16" fmla="*/ 39 w 65"/>
                <a:gd name="T17" fmla="*/ 8 h 73"/>
                <a:gd name="T18" fmla="*/ 26 w 65"/>
                <a:gd name="T19" fmla="*/ 8 h 73"/>
                <a:gd name="T20" fmla="*/ 22 w 65"/>
                <a:gd name="T21" fmla="*/ 8 h 73"/>
                <a:gd name="T22" fmla="*/ 18 w 65"/>
                <a:gd name="T23" fmla="*/ 17 h 73"/>
                <a:gd name="T24" fmla="*/ 18 w 65"/>
                <a:gd name="T25" fmla="*/ 21 h 73"/>
                <a:gd name="T26" fmla="*/ 13 w 65"/>
                <a:gd name="T27" fmla="*/ 26 h 73"/>
                <a:gd name="T28" fmla="*/ 9 w 65"/>
                <a:gd name="T29" fmla="*/ 26 h 73"/>
                <a:gd name="T30" fmla="*/ 5 w 65"/>
                <a:gd name="T31" fmla="*/ 21 h 73"/>
                <a:gd name="T32" fmla="*/ 5 w 65"/>
                <a:gd name="T33" fmla="*/ 13 h 73"/>
                <a:gd name="T34" fmla="*/ 18 w 65"/>
                <a:gd name="T35" fmla="*/ 4 h 73"/>
                <a:gd name="T36" fmla="*/ 39 w 65"/>
                <a:gd name="T37" fmla="*/ 4 h 73"/>
                <a:gd name="T38" fmla="*/ 48 w 65"/>
                <a:gd name="T39" fmla="*/ 8 h 73"/>
                <a:gd name="T40" fmla="*/ 52 w 65"/>
                <a:gd name="T41" fmla="*/ 17 h 73"/>
                <a:gd name="T42" fmla="*/ 52 w 65"/>
                <a:gd name="T43" fmla="*/ 47 h 73"/>
                <a:gd name="T44" fmla="*/ 52 w 65"/>
                <a:gd name="T45" fmla="*/ 60 h 73"/>
                <a:gd name="T46" fmla="*/ 57 w 65"/>
                <a:gd name="T47" fmla="*/ 64 h 73"/>
                <a:gd name="T48" fmla="*/ 57 w 65"/>
                <a:gd name="T49" fmla="*/ 64 h 73"/>
                <a:gd name="T50" fmla="*/ 61 w 65"/>
                <a:gd name="T51" fmla="*/ 64 h 73"/>
                <a:gd name="T52" fmla="*/ 65 w 65"/>
                <a:gd name="T53" fmla="*/ 60 h 73"/>
                <a:gd name="T54" fmla="*/ 57 w 65"/>
                <a:gd name="T55" fmla="*/ 73 h 73"/>
                <a:gd name="T56" fmla="*/ 44 w 65"/>
                <a:gd name="T57" fmla="*/ 73 h 73"/>
                <a:gd name="T58" fmla="*/ 39 w 65"/>
                <a:gd name="T59" fmla="*/ 69 h 73"/>
                <a:gd name="T60" fmla="*/ 39 w 65"/>
                <a:gd name="T61" fmla="*/ 56 h 73"/>
                <a:gd name="T62" fmla="*/ 31 w 65"/>
                <a:gd name="T63" fmla="*/ 34 h 73"/>
                <a:gd name="T64" fmla="*/ 22 w 65"/>
                <a:gd name="T65" fmla="*/ 43 h 73"/>
                <a:gd name="T66" fmla="*/ 13 w 65"/>
                <a:gd name="T67" fmla="*/ 47 h 73"/>
                <a:gd name="T68" fmla="*/ 13 w 65"/>
                <a:gd name="T69" fmla="*/ 56 h 73"/>
                <a:gd name="T70" fmla="*/ 22 w 65"/>
                <a:gd name="T71" fmla="*/ 64 h 73"/>
                <a:gd name="T72" fmla="*/ 31 w 65"/>
                <a:gd name="T73" fmla="*/ 64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73"/>
                <a:gd name="T113" fmla="*/ 65 w 65"/>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73">
                  <a:moveTo>
                    <a:pt x="39" y="60"/>
                  </a:moveTo>
                  <a:lnTo>
                    <a:pt x="31" y="69"/>
                  </a:lnTo>
                  <a:lnTo>
                    <a:pt x="26" y="73"/>
                  </a:lnTo>
                  <a:lnTo>
                    <a:pt x="22" y="73"/>
                  </a:lnTo>
                  <a:lnTo>
                    <a:pt x="18" y="73"/>
                  </a:lnTo>
                  <a:lnTo>
                    <a:pt x="13" y="73"/>
                  </a:lnTo>
                  <a:lnTo>
                    <a:pt x="5" y="69"/>
                  </a:lnTo>
                  <a:lnTo>
                    <a:pt x="5" y="64"/>
                  </a:lnTo>
                  <a:lnTo>
                    <a:pt x="0" y="56"/>
                  </a:lnTo>
                  <a:lnTo>
                    <a:pt x="0" y="52"/>
                  </a:lnTo>
                  <a:lnTo>
                    <a:pt x="5" y="47"/>
                  </a:lnTo>
                  <a:lnTo>
                    <a:pt x="9" y="43"/>
                  </a:lnTo>
                  <a:lnTo>
                    <a:pt x="13" y="39"/>
                  </a:lnTo>
                  <a:lnTo>
                    <a:pt x="26" y="34"/>
                  </a:lnTo>
                  <a:lnTo>
                    <a:pt x="39" y="26"/>
                  </a:lnTo>
                  <a:lnTo>
                    <a:pt x="39" y="17"/>
                  </a:lnTo>
                  <a:lnTo>
                    <a:pt x="39" y="8"/>
                  </a:lnTo>
                  <a:lnTo>
                    <a:pt x="35" y="8"/>
                  </a:lnTo>
                  <a:lnTo>
                    <a:pt x="26" y="8"/>
                  </a:lnTo>
                  <a:lnTo>
                    <a:pt x="22" y="8"/>
                  </a:lnTo>
                  <a:lnTo>
                    <a:pt x="18" y="13"/>
                  </a:lnTo>
                  <a:lnTo>
                    <a:pt x="18" y="17"/>
                  </a:lnTo>
                  <a:lnTo>
                    <a:pt x="18" y="21"/>
                  </a:lnTo>
                  <a:lnTo>
                    <a:pt x="18" y="26"/>
                  </a:lnTo>
                  <a:lnTo>
                    <a:pt x="13" y="26"/>
                  </a:lnTo>
                  <a:lnTo>
                    <a:pt x="9" y="26"/>
                  </a:lnTo>
                  <a:lnTo>
                    <a:pt x="5" y="26"/>
                  </a:lnTo>
                  <a:lnTo>
                    <a:pt x="5" y="21"/>
                  </a:lnTo>
                  <a:lnTo>
                    <a:pt x="5" y="13"/>
                  </a:lnTo>
                  <a:lnTo>
                    <a:pt x="13" y="8"/>
                  </a:lnTo>
                  <a:lnTo>
                    <a:pt x="18" y="4"/>
                  </a:lnTo>
                  <a:lnTo>
                    <a:pt x="31" y="0"/>
                  </a:lnTo>
                  <a:lnTo>
                    <a:pt x="39" y="4"/>
                  </a:lnTo>
                  <a:lnTo>
                    <a:pt x="44" y="4"/>
                  </a:lnTo>
                  <a:lnTo>
                    <a:pt x="48" y="8"/>
                  </a:lnTo>
                  <a:lnTo>
                    <a:pt x="52" y="13"/>
                  </a:lnTo>
                  <a:lnTo>
                    <a:pt x="52" y="17"/>
                  </a:lnTo>
                  <a:lnTo>
                    <a:pt x="52" y="26"/>
                  </a:lnTo>
                  <a:lnTo>
                    <a:pt x="52" y="47"/>
                  </a:lnTo>
                  <a:lnTo>
                    <a:pt x="52" y="56"/>
                  </a:lnTo>
                  <a:lnTo>
                    <a:pt x="52" y="60"/>
                  </a:lnTo>
                  <a:lnTo>
                    <a:pt x="52" y="64"/>
                  </a:lnTo>
                  <a:lnTo>
                    <a:pt x="57" y="64"/>
                  </a:lnTo>
                  <a:lnTo>
                    <a:pt x="61" y="64"/>
                  </a:lnTo>
                  <a:lnTo>
                    <a:pt x="65" y="60"/>
                  </a:lnTo>
                  <a:lnTo>
                    <a:pt x="65" y="64"/>
                  </a:lnTo>
                  <a:lnTo>
                    <a:pt x="57" y="73"/>
                  </a:lnTo>
                  <a:lnTo>
                    <a:pt x="48" y="73"/>
                  </a:lnTo>
                  <a:lnTo>
                    <a:pt x="44" y="73"/>
                  </a:lnTo>
                  <a:lnTo>
                    <a:pt x="39" y="69"/>
                  </a:lnTo>
                  <a:lnTo>
                    <a:pt x="39" y="60"/>
                  </a:lnTo>
                  <a:close/>
                  <a:moveTo>
                    <a:pt x="39" y="56"/>
                  </a:moveTo>
                  <a:lnTo>
                    <a:pt x="39" y="34"/>
                  </a:lnTo>
                  <a:lnTo>
                    <a:pt x="31" y="34"/>
                  </a:lnTo>
                  <a:lnTo>
                    <a:pt x="26" y="39"/>
                  </a:lnTo>
                  <a:lnTo>
                    <a:pt x="22" y="43"/>
                  </a:lnTo>
                  <a:lnTo>
                    <a:pt x="18" y="47"/>
                  </a:lnTo>
                  <a:lnTo>
                    <a:pt x="13" y="47"/>
                  </a:lnTo>
                  <a:lnTo>
                    <a:pt x="13" y="52"/>
                  </a:lnTo>
                  <a:lnTo>
                    <a:pt x="13" y="56"/>
                  </a:lnTo>
                  <a:lnTo>
                    <a:pt x="18" y="60"/>
                  </a:lnTo>
                  <a:lnTo>
                    <a:pt x="22" y="64"/>
                  </a:lnTo>
                  <a:lnTo>
                    <a:pt x="26" y="64"/>
                  </a:lnTo>
                  <a:lnTo>
                    <a:pt x="31" y="64"/>
                  </a:lnTo>
                  <a:lnTo>
                    <a:pt x="39" y="56"/>
                  </a:lnTo>
                  <a:close/>
                </a:path>
              </a:pathLst>
            </a:custGeom>
            <a:solidFill>
              <a:srgbClr val="000000"/>
            </a:solidFill>
            <a:ln w="0">
              <a:solidFill>
                <a:srgbClr val="000000"/>
              </a:solidFill>
              <a:round/>
              <a:headEnd/>
              <a:tailEnd/>
            </a:ln>
          </p:spPr>
          <p:txBody>
            <a:bodyPr/>
            <a:lstStyle/>
            <a:p>
              <a:endParaRPr lang="en-US"/>
            </a:p>
          </p:txBody>
        </p:sp>
        <p:sp>
          <p:nvSpPr>
            <p:cNvPr id="21621" name="Freeform 111"/>
            <p:cNvSpPr>
              <a:spLocks/>
            </p:cNvSpPr>
            <p:nvPr/>
          </p:nvSpPr>
          <p:spPr bwMode="auto">
            <a:xfrm>
              <a:off x="823" y="3032"/>
              <a:ext cx="117" cy="73"/>
            </a:xfrm>
            <a:custGeom>
              <a:avLst/>
              <a:gdLst>
                <a:gd name="T0" fmla="*/ 26 w 117"/>
                <a:gd name="T1" fmla="*/ 13 h 73"/>
                <a:gd name="T2" fmla="*/ 35 w 117"/>
                <a:gd name="T3" fmla="*/ 4 h 73"/>
                <a:gd name="T4" fmla="*/ 44 w 117"/>
                <a:gd name="T5" fmla="*/ 4 h 73"/>
                <a:gd name="T6" fmla="*/ 52 w 117"/>
                <a:gd name="T7" fmla="*/ 4 h 73"/>
                <a:gd name="T8" fmla="*/ 61 w 117"/>
                <a:gd name="T9" fmla="*/ 8 h 73"/>
                <a:gd name="T10" fmla="*/ 69 w 117"/>
                <a:gd name="T11" fmla="*/ 8 h 73"/>
                <a:gd name="T12" fmla="*/ 82 w 117"/>
                <a:gd name="T13" fmla="*/ 4 h 73"/>
                <a:gd name="T14" fmla="*/ 91 w 117"/>
                <a:gd name="T15" fmla="*/ 4 h 73"/>
                <a:gd name="T16" fmla="*/ 100 w 117"/>
                <a:gd name="T17" fmla="*/ 8 h 73"/>
                <a:gd name="T18" fmla="*/ 104 w 117"/>
                <a:gd name="T19" fmla="*/ 17 h 73"/>
                <a:gd name="T20" fmla="*/ 104 w 117"/>
                <a:gd name="T21" fmla="*/ 56 h 73"/>
                <a:gd name="T22" fmla="*/ 108 w 117"/>
                <a:gd name="T23" fmla="*/ 64 h 73"/>
                <a:gd name="T24" fmla="*/ 108 w 117"/>
                <a:gd name="T25" fmla="*/ 69 h 73"/>
                <a:gd name="T26" fmla="*/ 117 w 117"/>
                <a:gd name="T27" fmla="*/ 73 h 73"/>
                <a:gd name="T28" fmla="*/ 82 w 117"/>
                <a:gd name="T29" fmla="*/ 73 h 73"/>
                <a:gd name="T30" fmla="*/ 82 w 117"/>
                <a:gd name="T31" fmla="*/ 73 h 73"/>
                <a:gd name="T32" fmla="*/ 91 w 117"/>
                <a:gd name="T33" fmla="*/ 69 h 73"/>
                <a:gd name="T34" fmla="*/ 91 w 117"/>
                <a:gd name="T35" fmla="*/ 64 h 73"/>
                <a:gd name="T36" fmla="*/ 91 w 117"/>
                <a:gd name="T37" fmla="*/ 56 h 73"/>
                <a:gd name="T38" fmla="*/ 91 w 117"/>
                <a:gd name="T39" fmla="*/ 21 h 73"/>
                <a:gd name="T40" fmla="*/ 87 w 117"/>
                <a:gd name="T41" fmla="*/ 13 h 73"/>
                <a:gd name="T42" fmla="*/ 78 w 117"/>
                <a:gd name="T43" fmla="*/ 13 h 73"/>
                <a:gd name="T44" fmla="*/ 69 w 117"/>
                <a:gd name="T45" fmla="*/ 17 h 73"/>
                <a:gd name="T46" fmla="*/ 65 w 117"/>
                <a:gd name="T47" fmla="*/ 21 h 73"/>
                <a:gd name="T48" fmla="*/ 65 w 117"/>
                <a:gd name="T49" fmla="*/ 56 h 73"/>
                <a:gd name="T50" fmla="*/ 65 w 117"/>
                <a:gd name="T51" fmla="*/ 64 h 73"/>
                <a:gd name="T52" fmla="*/ 65 w 117"/>
                <a:gd name="T53" fmla="*/ 69 h 73"/>
                <a:gd name="T54" fmla="*/ 74 w 117"/>
                <a:gd name="T55" fmla="*/ 73 h 73"/>
                <a:gd name="T56" fmla="*/ 39 w 117"/>
                <a:gd name="T57" fmla="*/ 73 h 73"/>
                <a:gd name="T58" fmla="*/ 44 w 117"/>
                <a:gd name="T59" fmla="*/ 69 h 73"/>
                <a:gd name="T60" fmla="*/ 48 w 117"/>
                <a:gd name="T61" fmla="*/ 69 h 73"/>
                <a:gd name="T62" fmla="*/ 52 w 117"/>
                <a:gd name="T63" fmla="*/ 60 h 73"/>
                <a:gd name="T64" fmla="*/ 52 w 117"/>
                <a:gd name="T65" fmla="*/ 26 h 73"/>
                <a:gd name="T66" fmla="*/ 48 w 117"/>
                <a:gd name="T67" fmla="*/ 17 h 73"/>
                <a:gd name="T68" fmla="*/ 39 w 117"/>
                <a:gd name="T69" fmla="*/ 13 h 73"/>
                <a:gd name="T70" fmla="*/ 31 w 117"/>
                <a:gd name="T71" fmla="*/ 13 h 73"/>
                <a:gd name="T72" fmla="*/ 22 w 117"/>
                <a:gd name="T73" fmla="*/ 21 h 73"/>
                <a:gd name="T74" fmla="*/ 22 w 117"/>
                <a:gd name="T75" fmla="*/ 64 h 73"/>
                <a:gd name="T76" fmla="*/ 22 w 117"/>
                <a:gd name="T77" fmla="*/ 69 h 73"/>
                <a:gd name="T78" fmla="*/ 26 w 117"/>
                <a:gd name="T79" fmla="*/ 69 h 73"/>
                <a:gd name="T80" fmla="*/ 31 w 117"/>
                <a:gd name="T81" fmla="*/ 73 h 73"/>
                <a:gd name="T82" fmla="*/ 0 w 117"/>
                <a:gd name="T83" fmla="*/ 73 h 73"/>
                <a:gd name="T84" fmla="*/ 5 w 117"/>
                <a:gd name="T85" fmla="*/ 69 h 73"/>
                <a:gd name="T86" fmla="*/ 9 w 117"/>
                <a:gd name="T87" fmla="*/ 64 h 73"/>
                <a:gd name="T88" fmla="*/ 9 w 117"/>
                <a:gd name="T89" fmla="*/ 56 h 73"/>
                <a:gd name="T90" fmla="*/ 9 w 117"/>
                <a:gd name="T91" fmla="*/ 21 h 73"/>
                <a:gd name="T92" fmla="*/ 9 w 117"/>
                <a:gd name="T93" fmla="*/ 13 h 73"/>
                <a:gd name="T94" fmla="*/ 5 w 117"/>
                <a:gd name="T95" fmla="*/ 8 h 73"/>
                <a:gd name="T96" fmla="*/ 0 w 117"/>
                <a:gd name="T97" fmla="*/ 8 h 73"/>
                <a:gd name="T98" fmla="*/ 0 w 117"/>
                <a:gd name="T99" fmla="*/ 8 h 73"/>
                <a:gd name="T100" fmla="*/ 22 w 117"/>
                <a:gd name="T101" fmla="*/ 0 h 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7"/>
                <a:gd name="T154" fmla="*/ 0 h 73"/>
                <a:gd name="T155" fmla="*/ 117 w 117"/>
                <a:gd name="T156" fmla="*/ 73 h 7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7" h="73">
                  <a:moveTo>
                    <a:pt x="22" y="17"/>
                  </a:moveTo>
                  <a:lnTo>
                    <a:pt x="26" y="13"/>
                  </a:lnTo>
                  <a:lnTo>
                    <a:pt x="31" y="8"/>
                  </a:lnTo>
                  <a:lnTo>
                    <a:pt x="35" y="4"/>
                  </a:lnTo>
                  <a:lnTo>
                    <a:pt x="39" y="4"/>
                  </a:lnTo>
                  <a:lnTo>
                    <a:pt x="44" y="4"/>
                  </a:lnTo>
                  <a:lnTo>
                    <a:pt x="44" y="0"/>
                  </a:lnTo>
                  <a:lnTo>
                    <a:pt x="52" y="4"/>
                  </a:lnTo>
                  <a:lnTo>
                    <a:pt x="57" y="4"/>
                  </a:lnTo>
                  <a:lnTo>
                    <a:pt x="61" y="8"/>
                  </a:lnTo>
                  <a:lnTo>
                    <a:pt x="65" y="17"/>
                  </a:lnTo>
                  <a:lnTo>
                    <a:pt x="69" y="8"/>
                  </a:lnTo>
                  <a:lnTo>
                    <a:pt x="78" y="4"/>
                  </a:lnTo>
                  <a:lnTo>
                    <a:pt x="82" y="4"/>
                  </a:lnTo>
                  <a:lnTo>
                    <a:pt x="87" y="0"/>
                  </a:lnTo>
                  <a:lnTo>
                    <a:pt x="91" y="4"/>
                  </a:lnTo>
                  <a:lnTo>
                    <a:pt x="95" y="4"/>
                  </a:lnTo>
                  <a:lnTo>
                    <a:pt x="100" y="8"/>
                  </a:lnTo>
                  <a:lnTo>
                    <a:pt x="104" y="13"/>
                  </a:lnTo>
                  <a:lnTo>
                    <a:pt x="104" y="17"/>
                  </a:lnTo>
                  <a:lnTo>
                    <a:pt x="104" y="26"/>
                  </a:lnTo>
                  <a:lnTo>
                    <a:pt x="104" y="56"/>
                  </a:lnTo>
                  <a:lnTo>
                    <a:pt x="104" y="64"/>
                  </a:lnTo>
                  <a:lnTo>
                    <a:pt x="108" y="64"/>
                  </a:lnTo>
                  <a:lnTo>
                    <a:pt x="108" y="69"/>
                  </a:lnTo>
                  <a:lnTo>
                    <a:pt x="113" y="69"/>
                  </a:lnTo>
                  <a:lnTo>
                    <a:pt x="117" y="73"/>
                  </a:lnTo>
                  <a:lnTo>
                    <a:pt x="82" y="73"/>
                  </a:lnTo>
                  <a:lnTo>
                    <a:pt x="87" y="69"/>
                  </a:lnTo>
                  <a:lnTo>
                    <a:pt x="91" y="69"/>
                  </a:lnTo>
                  <a:lnTo>
                    <a:pt x="91" y="64"/>
                  </a:lnTo>
                  <a:lnTo>
                    <a:pt x="91" y="60"/>
                  </a:lnTo>
                  <a:lnTo>
                    <a:pt x="91" y="56"/>
                  </a:lnTo>
                  <a:lnTo>
                    <a:pt x="91" y="26"/>
                  </a:lnTo>
                  <a:lnTo>
                    <a:pt x="91" y="21"/>
                  </a:lnTo>
                  <a:lnTo>
                    <a:pt x="91" y="17"/>
                  </a:lnTo>
                  <a:lnTo>
                    <a:pt x="87" y="13"/>
                  </a:lnTo>
                  <a:lnTo>
                    <a:pt x="82" y="13"/>
                  </a:lnTo>
                  <a:lnTo>
                    <a:pt x="78" y="13"/>
                  </a:lnTo>
                  <a:lnTo>
                    <a:pt x="74" y="13"/>
                  </a:lnTo>
                  <a:lnTo>
                    <a:pt x="69" y="17"/>
                  </a:lnTo>
                  <a:lnTo>
                    <a:pt x="65" y="21"/>
                  </a:lnTo>
                  <a:lnTo>
                    <a:pt x="65" y="26"/>
                  </a:lnTo>
                  <a:lnTo>
                    <a:pt x="65" y="56"/>
                  </a:lnTo>
                  <a:lnTo>
                    <a:pt x="65" y="64"/>
                  </a:lnTo>
                  <a:lnTo>
                    <a:pt x="65" y="69"/>
                  </a:lnTo>
                  <a:lnTo>
                    <a:pt x="69" y="69"/>
                  </a:lnTo>
                  <a:lnTo>
                    <a:pt x="74" y="73"/>
                  </a:lnTo>
                  <a:lnTo>
                    <a:pt x="39" y="73"/>
                  </a:lnTo>
                  <a:lnTo>
                    <a:pt x="44" y="69"/>
                  </a:lnTo>
                  <a:lnTo>
                    <a:pt x="48" y="69"/>
                  </a:lnTo>
                  <a:lnTo>
                    <a:pt x="52" y="64"/>
                  </a:lnTo>
                  <a:lnTo>
                    <a:pt x="52" y="60"/>
                  </a:lnTo>
                  <a:lnTo>
                    <a:pt x="52" y="56"/>
                  </a:lnTo>
                  <a:lnTo>
                    <a:pt x="52" y="26"/>
                  </a:lnTo>
                  <a:lnTo>
                    <a:pt x="48" y="21"/>
                  </a:lnTo>
                  <a:lnTo>
                    <a:pt x="48" y="17"/>
                  </a:lnTo>
                  <a:lnTo>
                    <a:pt x="44" y="13"/>
                  </a:lnTo>
                  <a:lnTo>
                    <a:pt x="39" y="13"/>
                  </a:lnTo>
                  <a:lnTo>
                    <a:pt x="35" y="13"/>
                  </a:lnTo>
                  <a:lnTo>
                    <a:pt x="31" y="13"/>
                  </a:lnTo>
                  <a:lnTo>
                    <a:pt x="26" y="17"/>
                  </a:lnTo>
                  <a:lnTo>
                    <a:pt x="22" y="21"/>
                  </a:lnTo>
                  <a:lnTo>
                    <a:pt x="22" y="56"/>
                  </a:lnTo>
                  <a:lnTo>
                    <a:pt x="22" y="64"/>
                  </a:lnTo>
                  <a:lnTo>
                    <a:pt x="22" y="69"/>
                  </a:lnTo>
                  <a:lnTo>
                    <a:pt x="26" y="69"/>
                  </a:lnTo>
                  <a:lnTo>
                    <a:pt x="31" y="73"/>
                  </a:lnTo>
                  <a:lnTo>
                    <a:pt x="0" y="73"/>
                  </a:lnTo>
                  <a:lnTo>
                    <a:pt x="0" y="69"/>
                  </a:lnTo>
                  <a:lnTo>
                    <a:pt x="5" y="69"/>
                  </a:lnTo>
                  <a:lnTo>
                    <a:pt x="9" y="64"/>
                  </a:lnTo>
                  <a:lnTo>
                    <a:pt x="9" y="56"/>
                  </a:lnTo>
                  <a:lnTo>
                    <a:pt x="9" y="30"/>
                  </a:lnTo>
                  <a:lnTo>
                    <a:pt x="9" y="21"/>
                  </a:lnTo>
                  <a:lnTo>
                    <a:pt x="9" y="13"/>
                  </a:lnTo>
                  <a:lnTo>
                    <a:pt x="5" y="13"/>
                  </a:lnTo>
                  <a:lnTo>
                    <a:pt x="5" y="8"/>
                  </a:lnTo>
                  <a:lnTo>
                    <a:pt x="0" y="8"/>
                  </a:lnTo>
                  <a:lnTo>
                    <a:pt x="0" y="13"/>
                  </a:lnTo>
                  <a:lnTo>
                    <a:pt x="0" y="8"/>
                  </a:lnTo>
                  <a:lnTo>
                    <a:pt x="18" y="0"/>
                  </a:lnTo>
                  <a:lnTo>
                    <a:pt x="22" y="0"/>
                  </a:lnTo>
                  <a:lnTo>
                    <a:pt x="22" y="17"/>
                  </a:lnTo>
                  <a:close/>
                </a:path>
              </a:pathLst>
            </a:custGeom>
            <a:solidFill>
              <a:srgbClr val="000000"/>
            </a:solidFill>
            <a:ln w="0">
              <a:solidFill>
                <a:srgbClr val="000000"/>
              </a:solidFill>
              <a:round/>
              <a:headEnd/>
              <a:tailEnd/>
            </a:ln>
          </p:spPr>
          <p:txBody>
            <a:bodyPr/>
            <a:lstStyle/>
            <a:p>
              <a:endParaRPr lang="en-US"/>
            </a:p>
          </p:txBody>
        </p:sp>
        <p:sp>
          <p:nvSpPr>
            <p:cNvPr id="21622" name="Freeform 112"/>
            <p:cNvSpPr>
              <a:spLocks noEditPoints="1"/>
            </p:cNvSpPr>
            <p:nvPr/>
          </p:nvSpPr>
          <p:spPr bwMode="auto">
            <a:xfrm>
              <a:off x="944" y="2997"/>
              <a:ext cx="69" cy="108"/>
            </a:xfrm>
            <a:custGeom>
              <a:avLst/>
              <a:gdLst>
                <a:gd name="T0" fmla="*/ 22 w 69"/>
                <a:gd name="T1" fmla="*/ 52 h 108"/>
                <a:gd name="T2" fmla="*/ 30 w 69"/>
                <a:gd name="T3" fmla="*/ 39 h 108"/>
                <a:gd name="T4" fmla="*/ 43 w 69"/>
                <a:gd name="T5" fmla="*/ 35 h 108"/>
                <a:gd name="T6" fmla="*/ 52 w 69"/>
                <a:gd name="T7" fmla="*/ 39 h 108"/>
                <a:gd name="T8" fmla="*/ 61 w 69"/>
                <a:gd name="T9" fmla="*/ 48 h 108"/>
                <a:gd name="T10" fmla="*/ 69 w 69"/>
                <a:gd name="T11" fmla="*/ 56 h 108"/>
                <a:gd name="T12" fmla="*/ 69 w 69"/>
                <a:gd name="T13" fmla="*/ 69 h 108"/>
                <a:gd name="T14" fmla="*/ 69 w 69"/>
                <a:gd name="T15" fmla="*/ 82 h 108"/>
                <a:gd name="T16" fmla="*/ 65 w 69"/>
                <a:gd name="T17" fmla="*/ 91 h 108"/>
                <a:gd name="T18" fmla="*/ 56 w 69"/>
                <a:gd name="T19" fmla="*/ 99 h 108"/>
                <a:gd name="T20" fmla="*/ 48 w 69"/>
                <a:gd name="T21" fmla="*/ 108 h 108"/>
                <a:gd name="T22" fmla="*/ 35 w 69"/>
                <a:gd name="T23" fmla="*/ 108 h 108"/>
                <a:gd name="T24" fmla="*/ 26 w 69"/>
                <a:gd name="T25" fmla="*/ 108 h 108"/>
                <a:gd name="T26" fmla="*/ 22 w 69"/>
                <a:gd name="T27" fmla="*/ 108 h 108"/>
                <a:gd name="T28" fmla="*/ 17 w 69"/>
                <a:gd name="T29" fmla="*/ 104 h 108"/>
                <a:gd name="T30" fmla="*/ 9 w 69"/>
                <a:gd name="T31" fmla="*/ 99 h 108"/>
                <a:gd name="T32" fmla="*/ 9 w 69"/>
                <a:gd name="T33" fmla="*/ 30 h 108"/>
                <a:gd name="T34" fmla="*/ 9 w 69"/>
                <a:gd name="T35" fmla="*/ 18 h 108"/>
                <a:gd name="T36" fmla="*/ 9 w 69"/>
                <a:gd name="T37" fmla="*/ 13 h 108"/>
                <a:gd name="T38" fmla="*/ 9 w 69"/>
                <a:gd name="T39" fmla="*/ 9 h 108"/>
                <a:gd name="T40" fmla="*/ 9 w 69"/>
                <a:gd name="T41" fmla="*/ 9 h 108"/>
                <a:gd name="T42" fmla="*/ 5 w 69"/>
                <a:gd name="T43" fmla="*/ 9 h 108"/>
                <a:gd name="T44" fmla="*/ 5 w 69"/>
                <a:gd name="T45" fmla="*/ 9 h 108"/>
                <a:gd name="T46" fmla="*/ 5 w 69"/>
                <a:gd name="T47" fmla="*/ 9 h 108"/>
                <a:gd name="T48" fmla="*/ 0 w 69"/>
                <a:gd name="T49" fmla="*/ 9 h 108"/>
                <a:gd name="T50" fmla="*/ 0 w 69"/>
                <a:gd name="T51" fmla="*/ 9 h 108"/>
                <a:gd name="T52" fmla="*/ 17 w 69"/>
                <a:gd name="T53" fmla="*/ 0 h 108"/>
                <a:gd name="T54" fmla="*/ 22 w 69"/>
                <a:gd name="T55" fmla="*/ 0 h 108"/>
                <a:gd name="T56" fmla="*/ 22 w 69"/>
                <a:gd name="T57" fmla="*/ 52 h 108"/>
                <a:gd name="T58" fmla="*/ 22 w 69"/>
                <a:gd name="T59" fmla="*/ 56 h 108"/>
                <a:gd name="T60" fmla="*/ 22 w 69"/>
                <a:gd name="T61" fmla="*/ 95 h 108"/>
                <a:gd name="T62" fmla="*/ 26 w 69"/>
                <a:gd name="T63" fmla="*/ 99 h 108"/>
                <a:gd name="T64" fmla="*/ 30 w 69"/>
                <a:gd name="T65" fmla="*/ 104 h 108"/>
                <a:gd name="T66" fmla="*/ 35 w 69"/>
                <a:gd name="T67" fmla="*/ 104 h 108"/>
                <a:gd name="T68" fmla="*/ 39 w 69"/>
                <a:gd name="T69" fmla="*/ 104 h 108"/>
                <a:gd name="T70" fmla="*/ 43 w 69"/>
                <a:gd name="T71" fmla="*/ 104 h 108"/>
                <a:gd name="T72" fmla="*/ 52 w 69"/>
                <a:gd name="T73" fmla="*/ 95 h 108"/>
                <a:gd name="T74" fmla="*/ 56 w 69"/>
                <a:gd name="T75" fmla="*/ 87 h 108"/>
                <a:gd name="T76" fmla="*/ 56 w 69"/>
                <a:gd name="T77" fmla="*/ 74 h 108"/>
                <a:gd name="T78" fmla="*/ 56 w 69"/>
                <a:gd name="T79" fmla="*/ 65 h 108"/>
                <a:gd name="T80" fmla="*/ 52 w 69"/>
                <a:gd name="T81" fmla="*/ 56 h 108"/>
                <a:gd name="T82" fmla="*/ 43 w 69"/>
                <a:gd name="T83" fmla="*/ 48 h 108"/>
                <a:gd name="T84" fmla="*/ 39 w 69"/>
                <a:gd name="T85" fmla="*/ 48 h 108"/>
                <a:gd name="T86" fmla="*/ 35 w 69"/>
                <a:gd name="T87" fmla="*/ 48 h 108"/>
                <a:gd name="T88" fmla="*/ 30 w 69"/>
                <a:gd name="T89" fmla="*/ 52 h 108"/>
                <a:gd name="T90" fmla="*/ 26 w 69"/>
                <a:gd name="T91" fmla="*/ 52 h 108"/>
                <a:gd name="T92" fmla="*/ 22 w 69"/>
                <a:gd name="T93" fmla="*/ 56 h 1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9"/>
                <a:gd name="T142" fmla="*/ 0 h 108"/>
                <a:gd name="T143" fmla="*/ 69 w 69"/>
                <a:gd name="T144" fmla="*/ 108 h 1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9" h="108">
                  <a:moveTo>
                    <a:pt x="22" y="52"/>
                  </a:moveTo>
                  <a:lnTo>
                    <a:pt x="30" y="39"/>
                  </a:lnTo>
                  <a:lnTo>
                    <a:pt x="43" y="35"/>
                  </a:lnTo>
                  <a:lnTo>
                    <a:pt x="52" y="39"/>
                  </a:lnTo>
                  <a:lnTo>
                    <a:pt x="61" y="48"/>
                  </a:lnTo>
                  <a:lnTo>
                    <a:pt x="69" y="56"/>
                  </a:lnTo>
                  <a:lnTo>
                    <a:pt x="69" y="69"/>
                  </a:lnTo>
                  <a:lnTo>
                    <a:pt x="69" y="82"/>
                  </a:lnTo>
                  <a:lnTo>
                    <a:pt x="65" y="91"/>
                  </a:lnTo>
                  <a:lnTo>
                    <a:pt x="56" y="99"/>
                  </a:lnTo>
                  <a:lnTo>
                    <a:pt x="48" y="108"/>
                  </a:lnTo>
                  <a:lnTo>
                    <a:pt x="35" y="108"/>
                  </a:lnTo>
                  <a:lnTo>
                    <a:pt x="26" y="108"/>
                  </a:lnTo>
                  <a:lnTo>
                    <a:pt x="22" y="108"/>
                  </a:lnTo>
                  <a:lnTo>
                    <a:pt x="17" y="104"/>
                  </a:lnTo>
                  <a:lnTo>
                    <a:pt x="9" y="99"/>
                  </a:lnTo>
                  <a:lnTo>
                    <a:pt x="9" y="30"/>
                  </a:lnTo>
                  <a:lnTo>
                    <a:pt x="9" y="18"/>
                  </a:lnTo>
                  <a:lnTo>
                    <a:pt x="9" y="13"/>
                  </a:lnTo>
                  <a:lnTo>
                    <a:pt x="9" y="9"/>
                  </a:lnTo>
                  <a:lnTo>
                    <a:pt x="5" y="9"/>
                  </a:lnTo>
                  <a:lnTo>
                    <a:pt x="0" y="9"/>
                  </a:lnTo>
                  <a:lnTo>
                    <a:pt x="17" y="0"/>
                  </a:lnTo>
                  <a:lnTo>
                    <a:pt x="22" y="0"/>
                  </a:lnTo>
                  <a:lnTo>
                    <a:pt x="22" y="52"/>
                  </a:lnTo>
                  <a:close/>
                  <a:moveTo>
                    <a:pt x="22" y="56"/>
                  </a:moveTo>
                  <a:lnTo>
                    <a:pt x="22" y="95"/>
                  </a:lnTo>
                  <a:lnTo>
                    <a:pt x="26" y="99"/>
                  </a:lnTo>
                  <a:lnTo>
                    <a:pt x="30" y="104"/>
                  </a:lnTo>
                  <a:lnTo>
                    <a:pt x="35" y="104"/>
                  </a:lnTo>
                  <a:lnTo>
                    <a:pt x="39" y="104"/>
                  </a:lnTo>
                  <a:lnTo>
                    <a:pt x="43" y="104"/>
                  </a:lnTo>
                  <a:lnTo>
                    <a:pt x="52" y="95"/>
                  </a:lnTo>
                  <a:lnTo>
                    <a:pt x="56" y="87"/>
                  </a:lnTo>
                  <a:lnTo>
                    <a:pt x="56" y="74"/>
                  </a:lnTo>
                  <a:lnTo>
                    <a:pt x="56" y="65"/>
                  </a:lnTo>
                  <a:lnTo>
                    <a:pt x="52" y="56"/>
                  </a:lnTo>
                  <a:lnTo>
                    <a:pt x="43" y="48"/>
                  </a:lnTo>
                  <a:lnTo>
                    <a:pt x="39" y="48"/>
                  </a:lnTo>
                  <a:lnTo>
                    <a:pt x="35" y="48"/>
                  </a:lnTo>
                  <a:lnTo>
                    <a:pt x="30" y="52"/>
                  </a:lnTo>
                  <a:lnTo>
                    <a:pt x="26" y="52"/>
                  </a:lnTo>
                  <a:lnTo>
                    <a:pt x="22" y="56"/>
                  </a:lnTo>
                  <a:close/>
                </a:path>
              </a:pathLst>
            </a:custGeom>
            <a:solidFill>
              <a:srgbClr val="000000"/>
            </a:solidFill>
            <a:ln w="0">
              <a:solidFill>
                <a:srgbClr val="000000"/>
              </a:solidFill>
              <a:round/>
              <a:headEnd/>
              <a:tailEnd/>
            </a:ln>
          </p:spPr>
          <p:txBody>
            <a:bodyPr/>
            <a:lstStyle/>
            <a:p>
              <a:endParaRPr lang="en-US"/>
            </a:p>
          </p:txBody>
        </p:sp>
        <p:sp>
          <p:nvSpPr>
            <p:cNvPr id="21623" name="Freeform 113"/>
            <p:cNvSpPr>
              <a:spLocks noEditPoints="1"/>
            </p:cNvSpPr>
            <p:nvPr/>
          </p:nvSpPr>
          <p:spPr bwMode="auto">
            <a:xfrm>
              <a:off x="1026" y="3032"/>
              <a:ext cx="60" cy="73"/>
            </a:xfrm>
            <a:custGeom>
              <a:avLst/>
              <a:gdLst>
                <a:gd name="T0" fmla="*/ 26 w 60"/>
                <a:gd name="T1" fmla="*/ 69 h 73"/>
                <a:gd name="T2" fmla="*/ 17 w 60"/>
                <a:gd name="T3" fmla="*/ 73 h 73"/>
                <a:gd name="T4" fmla="*/ 9 w 60"/>
                <a:gd name="T5" fmla="*/ 73 h 73"/>
                <a:gd name="T6" fmla="*/ 0 w 60"/>
                <a:gd name="T7" fmla="*/ 64 h 73"/>
                <a:gd name="T8" fmla="*/ 0 w 60"/>
                <a:gd name="T9" fmla="*/ 52 h 73"/>
                <a:gd name="T10" fmla="*/ 4 w 60"/>
                <a:gd name="T11" fmla="*/ 43 h 73"/>
                <a:gd name="T12" fmla="*/ 22 w 60"/>
                <a:gd name="T13" fmla="*/ 34 h 73"/>
                <a:gd name="T14" fmla="*/ 39 w 60"/>
                <a:gd name="T15" fmla="*/ 26 h 73"/>
                <a:gd name="T16" fmla="*/ 35 w 60"/>
                <a:gd name="T17" fmla="*/ 8 h 73"/>
                <a:gd name="T18" fmla="*/ 26 w 60"/>
                <a:gd name="T19" fmla="*/ 8 h 73"/>
                <a:gd name="T20" fmla="*/ 17 w 60"/>
                <a:gd name="T21" fmla="*/ 8 h 73"/>
                <a:gd name="T22" fmla="*/ 13 w 60"/>
                <a:gd name="T23" fmla="*/ 17 h 73"/>
                <a:gd name="T24" fmla="*/ 13 w 60"/>
                <a:gd name="T25" fmla="*/ 21 h 73"/>
                <a:gd name="T26" fmla="*/ 9 w 60"/>
                <a:gd name="T27" fmla="*/ 26 h 73"/>
                <a:gd name="T28" fmla="*/ 4 w 60"/>
                <a:gd name="T29" fmla="*/ 26 h 73"/>
                <a:gd name="T30" fmla="*/ 0 w 60"/>
                <a:gd name="T31" fmla="*/ 21 h 73"/>
                <a:gd name="T32" fmla="*/ 4 w 60"/>
                <a:gd name="T33" fmla="*/ 13 h 73"/>
                <a:gd name="T34" fmla="*/ 17 w 60"/>
                <a:gd name="T35" fmla="*/ 4 h 73"/>
                <a:gd name="T36" fmla="*/ 35 w 60"/>
                <a:gd name="T37" fmla="*/ 4 h 73"/>
                <a:gd name="T38" fmla="*/ 48 w 60"/>
                <a:gd name="T39" fmla="*/ 8 h 73"/>
                <a:gd name="T40" fmla="*/ 48 w 60"/>
                <a:gd name="T41" fmla="*/ 17 h 73"/>
                <a:gd name="T42" fmla="*/ 52 w 60"/>
                <a:gd name="T43" fmla="*/ 47 h 73"/>
                <a:gd name="T44" fmla="*/ 52 w 60"/>
                <a:gd name="T45" fmla="*/ 60 h 73"/>
                <a:gd name="T46" fmla="*/ 52 w 60"/>
                <a:gd name="T47" fmla="*/ 64 h 73"/>
                <a:gd name="T48" fmla="*/ 52 w 60"/>
                <a:gd name="T49" fmla="*/ 64 h 73"/>
                <a:gd name="T50" fmla="*/ 56 w 60"/>
                <a:gd name="T51" fmla="*/ 64 h 73"/>
                <a:gd name="T52" fmla="*/ 60 w 60"/>
                <a:gd name="T53" fmla="*/ 60 h 73"/>
                <a:gd name="T54" fmla="*/ 52 w 60"/>
                <a:gd name="T55" fmla="*/ 73 h 73"/>
                <a:gd name="T56" fmla="*/ 43 w 60"/>
                <a:gd name="T57" fmla="*/ 73 h 73"/>
                <a:gd name="T58" fmla="*/ 39 w 60"/>
                <a:gd name="T59" fmla="*/ 69 h 73"/>
                <a:gd name="T60" fmla="*/ 39 w 60"/>
                <a:gd name="T61" fmla="*/ 56 h 73"/>
                <a:gd name="T62" fmla="*/ 26 w 60"/>
                <a:gd name="T63" fmla="*/ 34 h 73"/>
                <a:gd name="T64" fmla="*/ 17 w 60"/>
                <a:gd name="T65" fmla="*/ 43 h 73"/>
                <a:gd name="T66" fmla="*/ 13 w 60"/>
                <a:gd name="T67" fmla="*/ 47 h 73"/>
                <a:gd name="T68" fmla="*/ 13 w 60"/>
                <a:gd name="T69" fmla="*/ 56 h 73"/>
                <a:gd name="T70" fmla="*/ 17 w 60"/>
                <a:gd name="T71" fmla="*/ 64 h 73"/>
                <a:gd name="T72" fmla="*/ 30 w 60"/>
                <a:gd name="T73" fmla="*/ 64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0"/>
                <a:gd name="T112" fmla="*/ 0 h 73"/>
                <a:gd name="T113" fmla="*/ 60 w 60"/>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0" h="73">
                  <a:moveTo>
                    <a:pt x="39" y="60"/>
                  </a:moveTo>
                  <a:lnTo>
                    <a:pt x="26" y="69"/>
                  </a:lnTo>
                  <a:lnTo>
                    <a:pt x="22" y="73"/>
                  </a:lnTo>
                  <a:lnTo>
                    <a:pt x="17" y="73"/>
                  </a:lnTo>
                  <a:lnTo>
                    <a:pt x="13" y="73"/>
                  </a:lnTo>
                  <a:lnTo>
                    <a:pt x="9" y="73"/>
                  </a:lnTo>
                  <a:lnTo>
                    <a:pt x="4" y="69"/>
                  </a:lnTo>
                  <a:lnTo>
                    <a:pt x="0" y="64"/>
                  </a:lnTo>
                  <a:lnTo>
                    <a:pt x="0" y="56"/>
                  </a:lnTo>
                  <a:lnTo>
                    <a:pt x="0" y="52"/>
                  </a:lnTo>
                  <a:lnTo>
                    <a:pt x="0" y="47"/>
                  </a:lnTo>
                  <a:lnTo>
                    <a:pt x="4" y="43"/>
                  </a:lnTo>
                  <a:lnTo>
                    <a:pt x="13" y="39"/>
                  </a:lnTo>
                  <a:lnTo>
                    <a:pt x="22" y="34"/>
                  </a:lnTo>
                  <a:lnTo>
                    <a:pt x="39" y="26"/>
                  </a:lnTo>
                  <a:lnTo>
                    <a:pt x="35" y="17"/>
                  </a:lnTo>
                  <a:lnTo>
                    <a:pt x="35" y="8"/>
                  </a:lnTo>
                  <a:lnTo>
                    <a:pt x="30" y="8"/>
                  </a:lnTo>
                  <a:lnTo>
                    <a:pt x="26" y="8"/>
                  </a:lnTo>
                  <a:lnTo>
                    <a:pt x="22" y="8"/>
                  </a:lnTo>
                  <a:lnTo>
                    <a:pt x="17" y="8"/>
                  </a:lnTo>
                  <a:lnTo>
                    <a:pt x="13" y="13"/>
                  </a:lnTo>
                  <a:lnTo>
                    <a:pt x="13" y="17"/>
                  </a:lnTo>
                  <a:lnTo>
                    <a:pt x="13" y="21"/>
                  </a:lnTo>
                  <a:lnTo>
                    <a:pt x="13" y="26"/>
                  </a:lnTo>
                  <a:lnTo>
                    <a:pt x="9" y="26"/>
                  </a:lnTo>
                  <a:lnTo>
                    <a:pt x="4" y="26"/>
                  </a:lnTo>
                  <a:lnTo>
                    <a:pt x="0" y="21"/>
                  </a:lnTo>
                  <a:lnTo>
                    <a:pt x="4" y="13"/>
                  </a:lnTo>
                  <a:lnTo>
                    <a:pt x="9" y="8"/>
                  </a:lnTo>
                  <a:lnTo>
                    <a:pt x="17" y="4"/>
                  </a:lnTo>
                  <a:lnTo>
                    <a:pt x="26" y="0"/>
                  </a:lnTo>
                  <a:lnTo>
                    <a:pt x="35" y="4"/>
                  </a:lnTo>
                  <a:lnTo>
                    <a:pt x="43" y="4"/>
                  </a:lnTo>
                  <a:lnTo>
                    <a:pt x="48" y="8"/>
                  </a:lnTo>
                  <a:lnTo>
                    <a:pt x="48" y="13"/>
                  </a:lnTo>
                  <a:lnTo>
                    <a:pt x="48" y="17"/>
                  </a:lnTo>
                  <a:lnTo>
                    <a:pt x="52" y="26"/>
                  </a:lnTo>
                  <a:lnTo>
                    <a:pt x="52" y="47"/>
                  </a:lnTo>
                  <a:lnTo>
                    <a:pt x="52" y="56"/>
                  </a:lnTo>
                  <a:lnTo>
                    <a:pt x="52" y="60"/>
                  </a:lnTo>
                  <a:lnTo>
                    <a:pt x="52" y="64"/>
                  </a:lnTo>
                  <a:lnTo>
                    <a:pt x="56" y="64"/>
                  </a:lnTo>
                  <a:lnTo>
                    <a:pt x="60" y="60"/>
                  </a:lnTo>
                  <a:lnTo>
                    <a:pt x="60" y="64"/>
                  </a:lnTo>
                  <a:lnTo>
                    <a:pt x="52" y="73"/>
                  </a:lnTo>
                  <a:lnTo>
                    <a:pt x="43" y="73"/>
                  </a:lnTo>
                  <a:lnTo>
                    <a:pt x="39" y="73"/>
                  </a:lnTo>
                  <a:lnTo>
                    <a:pt x="39" y="69"/>
                  </a:lnTo>
                  <a:lnTo>
                    <a:pt x="39" y="60"/>
                  </a:lnTo>
                  <a:close/>
                  <a:moveTo>
                    <a:pt x="39" y="56"/>
                  </a:moveTo>
                  <a:lnTo>
                    <a:pt x="39" y="34"/>
                  </a:lnTo>
                  <a:lnTo>
                    <a:pt x="26" y="34"/>
                  </a:lnTo>
                  <a:lnTo>
                    <a:pt x="22" y="39"/>
                  </a:lnTo>
                  <a:lnTo>
                    <a:pt x="17" y="43"/>
                  </a:lnTo>
                  <a:lnTo>
                    <a:pt x="13" y="47"/>
                  </a:lnTo>
                  <a:lnTo>
                    <a:pt x="13" y="52"/>
                  </a:lnTo>
                  <a:lnTo>
                    <a:pt x="13" y="56"/>
                  </a:lnTo>
                  <a:lnTo>
                    <a:pt x="13" y="60"/>
                  </a:lnTo>
                  <a:lnTo>
                    <a:pt x="17" y="64"/>
                  </a:lnTo>
                  <a:lnTo>
                    <a:pt x="22" y="64"/>
                  </a:lnTo>
                  <a:lnTo>
                    <a:pt x="30" y="64"/>
                  </a:lnTo>
                  <a:lnTo>
                    <a:pt x="39" y="56"/>
                  </a:lnTo>
                  <a:close/>
                </a:path>
              </a:pathLst>
            </a:custGeom>
            <a:solidFill>
              <a:srgbClr val="000000"/>
            </a:solidFill>
            <a:ln w="0">
              <a:solidFill>
                <a:srgbClr val="000000"/>
              </a:solidFill>
              <a:round/>
              <a:headEnd/>
              <a:tailEnd/>
            </a:ln>
          </p:spPr>
          <p:txBody>
            <a:bodyPr/>
            <a:lstStyle/>
            <a:p>
              <a:endParaRPr lang="en-US"/>
            </a:p>
          </p:txBody>
        </p:sp>
        <p:sp>
          <p:nvSpPr>
            <p:cNvPr id="21624" name="Freeform 114"/>
            <p:cNvSpPr>
              <a:spLocks/>
            </p:cNvSpPr>
            <p:nvPr/>
          </p:nvSpPr>
          <p:spPr bwMode="auto">
            <a:xfrm>
              <a:off x="1423" y="3032"/>
              <a:ext cx="47" cy="73"/>
            </a:xfrm>
            <a:custGeom>
              <a:avLst/>
              <a:gdLst>
                <a:gd name="T0" fmla="*/ 43 w 47"/>
                <a:gd name="T1" fmla="*/ 0 h 73"/>
                <a:gd name="T2" fmla="*/ 43 w 47"/>
                <a:gd name="T3" fmla="*/ 26 h 73"/>
                <a:gd name="T4" fmla="*/ 43 w 47"/>
                <a:gd name="T5" fmla="*/ 26 h 73"/>
                <a:gd name="T6" fmla="*/ 39 w 47"/>
                <a:gd name="T7" fmla="*/ 17 h 73"/>
                <a:gd name="T8" fmla="*/ 34 w 47"/>
                <a:gd name="T9" fmla="*/ 8 h 73"/>
                <a:gd name="T10" fmla="*/ 30 w 47"/>
                <a:gd name="T11" fmla="*/ 8 h 73"/>
                <a:gd name="T12" fmla="*/ 21 w 47"/>
                <a:gd name="T13" fmla="*/ 8 h 73"/>
                <a:gd name="T14" fmla="*/ 17 w 47"/>
                <a:gd name="T15" fmla="*/ 8 h 73"/>
                <a:gd name="T16" fmla="*/ 13 w 47"/>
                <a:gd name="T17" fmla="*/ 8 h 73"/>
                <a:gd name="T18" fmla="*/ 13 w 47"/>
                <a:gd name="T19" fmla="*/ 13 h 73"/>
                <a:gd name="T20" fmla="*/ 13 w 47"/>
                <a:gd name="T21" fmla="*/ 17 h 73"/>
                <a:gd name="T22" fmla="*/ 13 w 47"/>
                <a:gd name="T23" fmla="*/ 17 h 73"/>
                <a:gd name="T24" fmla="*/ 13 w 47"/>
                <a:gd name="T25" fmla="*/ 21 h 73"/>
                <a:gd name="T26" fmla="*/ 17 w 47"/>
                <a:gd name="T27" fmla="*/ 26 h 73"/>
                <a:gd name="T28" fmla="*/ 21 w 47"/>
                <a:gd name="T29" fmla="*/ 30 h 73"/>
                <a:gd name="T30" fmla="*/ 34 w 47"/>
                <a:gd name="T31" fmla="*/ 34 h 73"/>
                <a:gd name="T32" fmla="*/ 43 w 47"/>
                <a:gd name="T33" fmla="*/ 39 h 73"/>
                <a:gd name="T34" fmla="*/ 47 w 47"/>
                <a:gd name="T35" fmla="*/ 47 h 73"/>
                <a:gd name="T36" fmla="*/ 47 w 47"/>
                <a:gd name="T37" fmla="*/ 52 h 73"/>
                <a:gd name="T38" fmla="*/ 47 w 47"/>
                <a:gd name="T39" fmla="*/ 60 h 73"/>
                <a:gd name="T40" fmla="*/ 43 w 47"/>
                <a:gd name="T41" fmla="*/ 69 h 73"/>
                <a:gd name="T42" fmla="*/ 34 w 47"/>
                <a:gd name="T43" fmla="*/ 73 h 73"/>
                <a:gd name="T44" fmla="*/ 26 w 47"/>
                <a:gd name="T45" fmla="*/ 73 h 73"/>
                <a:gd name="T46" fmla="*/ 17 w 47"/>
                <a:gd name="T47" fmla="*/ 73 h 73"/>
                <a:gd name="T48" fmla="*/ 8 w 47"/>
                <a:gd name="T49" fmla="*/ 73 h 73"/>
                <a:gd name="T50" fmla="*/ 8 w 47"/>
                <a:gd name="T51" fmla="*/ 73 h 73"/>
                <a:gd name="T52" fmla="*/ 4 w 47"/>
                <a:gd name="T53" fmla="*/ 73 h 73"/>
                <a:gd name="T54" fmla="*/ 4 w 47"/>
                <a:gd name="T55" fmla="*/ 73 h 73"/>
                <a:gd name="T56" fmla="*/ 4 w 47"/>
                <a:gd name="T57" fmla="*/ 73 h 73"/>
                <a:gd name="T58" fmla="*/ 0 w 47"/>
                <a:gd name="T59" fmla="*/ 73 h 73"/>
                <a:gd name="T60" fmla="*/ 0 w 47"/>
                <a:gd name="T61" fmla="*/ 52 h 73"/>
                <a:gd name="T62" fmla="*/ 4 w 47"/>
                <a:gd name="T63" fmla="*/ 52 h 73"/>
                <a:gd name="T64" fmla="*/ 4 w 47"/>
                <a:gd name="T65" fmla="*/ 60 h 73"/>
                <a:gd name="T66" fmla="*/ 13 w 47"/>
                <a:gd name="T67" fmla="*/ 64 h 73"/>
                <a:gd name="T68" fmla="*/ 17 w 47"/>
                <a:gd name="T69" fmla="*/ 69 h 73"/>
                <a:gd name="T70" fmla="*/ 26 w 47"/>
                <a:gd name="T71" fmla="*/ 69 h 73"/>
                <a:gd name="T72" fmla="*/ 30 w 47"/>
                <a:gd name="T73" fmla="*/ 69 h 73"/>
                <a:gd name="T74" fmla="*/ 34 w 47"/>
                <a:gd name="T75" fmla="*/ 64 h 73"/>
                <a:gd name="T76" fmla="*/ 34 w 47"/>
                <a:gd name="T77" fmla="*/ 64 h 73"/>
                <a:gd name="T78" fmla="*/ 39 w 47"/>
                <a:gd name="T79" fmla="*/ 60 h 73"/>
                <a:gd name="T80" fmla="*/ 34 w 47"/>
                <a:gd name="T81" fmla="*/ 56 h 73"/>
                <a:gd name="T82" fmla="*/ 34 w 47"/>
                <a:gd name="T83" fmla="*/ 52 h 73"/>
                <a:gd name="T84" fmla="*/ 30 w 47"/>
                <a:gd name="T85" fmla="*/ 47 h 73"/>
                <a:gd name="T86" fmla="*/ 17 w 47"/>
                <a:gd name="T87" fmla="*/ 43 h 73"/>
                <a:gd name="T88" fmla="*/ 8 w 47"/>
                <a:gd name="T89" fmla="*/ 39 h 73"/>
                <a:gd name="T90" fmla="*/ 4 w 47"/>
                <a:gd name="T91" fmla="*/ 30 h 73"/>
                <a:gd name="T92" fmla="*/ 4 w 47"/>
                <a:gd name="T93" fmla="*/ 26 h 73"/>
                <a:gd name="T94" fmla="*/ 0 w 47"/>
                <a:gd name="T95" fmla="*/ 21 h 73"/>
                <a:gd name="T96" fmla="*/ 4 w 47"/>
                <a:gd name="T97" fmla="*/ 13 h 73"/>
                <a:gd name="T98" fmla="*/ 8 w 47"/>
                <a:gd name="T99" fmla="*/ 8 h 73"/>
                <a:gd name="T100" fmla="*/ 13 w 47"/>
                <a:gd name="T101" fmla="*/ 4 h 73"/>
                <a:gd name="T102" fmla="*/ 21 w 47"/>
                <a:gd name="T103" fmla="*/ 0 h 73"/>
                <a:gd name="T104" fmla="*/ 26 w 47"/>
                <a:gd name="T105" fmla="*/ 4 h 73"/>
                <a:gd name="T106" fmla="*/ 34 w 47"/>
                <a:gd name="T107" fmla="*/ 4 h 73"/>
                <a:gd name="T108" fmla="*/ 34 w 47"/>
                <a:gd name="T109" fmla="*/ 4 h 73"/>
                <a:gd name="T110" fmla="*/ 39 w 47"/>
                <a:gd name="T111" fmla="*/ 4 h 73"/>
                <a:gd name="T112" fmla="*/ 39 w 47"/>
                <a:gd name="T113" fmla="*/ 4 h 73"/>
                <a:gd name="T114" fmla="*/ 39 w 47"/>
                <a:gd name="T115" fmla="*/ 4 h 73"/>
                <a:gd name="T116" fmla="*/ 43 w 47"/>
                <a:gd name="T117" fmla="*/ 4 h 73"/>
                <a:gd name="T118" fmla="*/ 43 w 47"/>
                <a:gd name="T119" fmla="*/ 0 h 73"/>
                <a:gd name="T120" fmla="*/ 43 w 47"/>
                <a:gd name="T121" fmla="*/ 0 h 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7"/>
                <a:gd name="T184" fmla="*/ 0 h 73"/>
                <a:gd name="T185" fmla="*/ 47 w 47"/>
                <a:gd name="T186" fmla="*/ 73 h 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7" h="73">
                  <a:moveTo>
                    <a:pt x="43" y="0"/>
                  </a:moveTo>
                  <a:lnTo>
                    <a:pt x="43" y="26"/>
                  </a:lnTo>
                  <a:lnTo>
                    <a:pt x="39" y="17"/>
                  </a:lnTo>
                  <a:lnTo>
                    <a:pt x="34" y="8"/>
                  </a:lnTo>
                  <a:lnTo>
                    <a:pt x="30" y="8"/>
                  </a:lnTo>
                  <a:lnTo>
                    <a:pt x="21" y="8"/>
                  </a:lnTo>
                  <a:lnTo>
                    <a:pt x="17" y="8"/>
                  </a:lnTo>
                  <a:lnTo>
                    <a:pt x="13" y="8"/>
                  </a:lnTo>
                  <a:lnTo>
                    <a:pt x="13" y="13"/>
                  </a:lnTo>
                  <a:lnTo>
                    <a:pt x="13" y="17"/>
                  </a:lnTo>
                  <a:lnTo>
                    <a:pt x="13" y="21"/>
                  </a:lnTo>
                  <a:lnTo>
                    <a:pt x="17" y="26"/>
                  </a:lnTo>
                  <a:lnTo>
                    <a:pt x="21" y="30"/>
                  </a:lnTo>
                  <a:lnTo>
                    <a:pt x="34" y="34"/>
                  </a:lnTo>
                  <a:lnTo>
                    <a:pt x="43" y="39"/>
                  </a:lnTo>
                  <a:lnTo>
                    <a:pt x="47" y="47"/>
                  </a:lnTo>
                  <a:lnTo>
                    <a:pt x="47" y="52"/>
                  </a:lnTo>
                  <a:lnTo>
                    <a:pt x="47" y="60"/>
                  </a:lnTo>
                  <a:lnTo>
                    <a:pt x="43" y="69"/>
                  </a:lnTo>
                  <a:lnTo>
                    <a:pt x="34" y="73"/>
                  </a:lnTo>
                  <a:lnTo>
                    <a:pt x="26" y="73"/>
                  </a:lnTo>
                  <a:lnTo>
                    <a:pt x="17" y="73"/>
                  </a:lnTo>
                  <a:lnTo>
                    <a:pt x="8" y="73"/>
                  </a:lnTo>
                  <a:lnTo>
                    <a:pt x="4" y="73"/>
                  </a:lnTo>
                  <a:lnTo>
                    <a:pt x="0" y="73"/>
                  </a:lnTo>
                  <a:lnTo>
                    <a:pt x="0" y="52"/>
                  </a:lnTo>
                  <a:lnTo>
                    <a:pt x="4" y="52"/>
                  </a:lnTo>
                  <a:lnTo>
                    <a:pt x="4" y="60"/>
                  </a:lnTo>
                  <a:lnTo>
                    <a:pt x="13" y="64"/>
                  </a:lnTo>
                  <a:lnTo>
                    <a:pt x="17" y="69"/>
                  </a:lnTo>
                  <a:lnTo>
                    <a:pt x="26" y="69"/>
                  </a:lnTo>
                  <a:lnTo>
                    <a:pt x="30" y="69"/>
                  </a:lnTo>
                  <a:lnTo>
                    <a:pt x="34" y="64"/>
                  </a:lnTo>
                  <a:lnTo>
                    <a:pt x="39" y="60"/>
                  </a:lnTo>
                  <a:lnTo>
                    <a:pt x="34" y="56"/>
                  </a:lnTo>
                  <a:lnTo>
                    <a:pt x="34" y="52"/>
                  </a:lnTo>
                  <a:lnTo>
                    <a:pt x="30" y="47"/>
                  </a:lnTo>
                  <a:lnTo>
                    <a:pt x="17" y="43"/>
                  </a:lnTo>
                  <a:lnTo>
                    <a:pt x="8" y="39"/>
                  </a:lnTo>
                  <a:lnTo>
                    <a:pt x="4" y="30"/>
                  </a:lnTo>
                  <a:lnTo>
                    <a:pt x="4" y="26"/>
                  </a:lnTo>
                  <a:lnTo>
                    <a:pt x="0" y="21"/>
                  </a:lnTo>
                  <a:lnTo>
                    <a:pt x="4" y="13"/>
                  </a:lnTo>
                  <a:lnTo>
                    <a:pt x="8" y="8"/>
                  </a:lnTo>
                  <a:lnTo>
                    <a:pt x="13" y="4"/>
                  </a:lnTo>
                  <a:lnTo>
                    <a:pt x="21" y="0"/>
                  </a:lnTo>
                  <a:lnTo>
                    <a:pt x="26" y="4"/>
                  </a:lnTo>
                  <a:lnTo>
                    <a:pt x="34" y="4"/>
                  </a:lnTo>
                  <a:lnTo>
                    <a:pt x="39" y="4"/>
                  </a:lnTo>
                  <a:lnTo>
                    <a:pt x="43" y="4"/>
                  </a:lnTo>
                  <a:lnTo>
                    <a:pt x="43" y="0"/>
                  </a:lnTo>
                  <a:close/>
                </a:path>
              </a:pathLst>
            </a:custGeom>
            <a:solidFill>
              <a:srgbClr val="000000"/>
            </a:solidFill>
            <a:ln w="0">
              <a:solidFill>
                <a:srgbClr val="000000"/>
              </a:solidFill>
              <a:round/>
              <a:headEnd/>
              <a:tailEnd/>
            </a:ln>
          </p:spPr>
          <p:txBody>
            <a:bodyPr/>
            <a:lstStyle/>
            <a:p>
              <a:endParaRPr lang="en-US"/>
            </a:p>
          </p:txBody>
        </p:sp>
        <p:sp>
          <p:nvSpPr>
            <p:cNvPr id="21625" name="Freeform 115"/>
            <p:cNvSpPr>
              <a:spLocks noEditPoints="1"/>
            </p:cNvSpPr>
            <p:nvPr/>
          </p:nvSpPr>
          <p:spPr bwMode="auto">
            <a:xfrm>
              <a:off x="1479" y="3032"/>
              <a:ext cx="60" cy="73"/>
            </a:xfrm>
            <a:custGeom>
              <a:avLst/>
              <a:gdLst>
                <a:gd name="T0" fmla="*/ 13 w 60"/>
                <a:gd name="T1" fmla="*/ 30 h 73"/>
                <a:gd name="T2" fmla="*/ 17 w 60"/>
                <a:gd name="T3" fmla="*/ 43 h 73"/>
                <a:gd name="T4" fmla="*/ 21 w 60"/>
                <a:gd name="T5" fmla="*/ 52 h 73"/>
                <a:gd name="T6" fmla="*/ 30 w 60"/>
                <a:gd name="T7" fmla="*/ 60 h 73"/>
                <a:gd name="T8" fmla="*/ 39 w 60"/>
                <a:gd name="T9" fmla="*/ 60 h 73"/>
                <a:gd name="T10" fmla="*/ 43 w 60"/>
                <a:gd name="T11" fmla="*/ 60 h 73"/>
                <a:gd name="T12" fmla="*/ 52 w 60"/>
                <a:gd name="T13" fmla="*/ 60 h 73"/>
                <a:gd name="T14" fmla="*/ 56 w 60"/>
                <a:gd name="T15" fmla="*/ 52 h 73"/>
                <a:gd name="T16" fmla="*/ 60 w 60"/>
                <a:gd name="T17" fmla="*/ 47 h 73"/>
                <a:gd name="T18" fmla="*/ 60 w 60"/>
                <a:gd name="T19" fmla="*/ 47 h 73"/>
                <a:gd name="T20" fmla="*/ 56 w 60"/>
                <a:gd name="T21" fmla="*/ 56 h 73"/>
                <a:gd name="T22" fmla="*/ 52 w 60"/>
                <a:gd name="T23" fmla="*/ 64 h 73"/>
                <a:gd name="T24" fmla="*/ 43 w 60"/>
                <a:gd name="T25" fmla="*/ 73 h 73"/>
                <a:gd name="T26" fmla="*/ 30 w 60"/>
                <a:gd name="T27" fmla="*/ 73 h 73"/>
                <a:gd name="T28" fmla="*/ 21 w 60"/>
                <a:gd name="T29" fmla="*/ 73 h 73"/>
                <a:gd name="T30" fmla="*/ 13 w 60"/>
                <a:gd name="T31" fmla="*/ 64 h 73"/>
                <a:gd name="T32" fmla="*/ 4 w 60"/>
                <a:gd name="T33" fmla="*/ 52 h 73"/>
                <a:gd name="T34" fmla="*/ 0 w 60"/>
                <a:gd name="T35" fmla="*/ 39 h 73"/>
                <a:gd name="T36" fmla="*/ 4 w 60"/>
                <a:gd name="T37" fmla="*/ 21 h 73"/>
                <a:gd name="T38" fmla="*/ 13 w 60"/>
                <a:gd name="T39" fmla="*/ 13 h 73"/>
                <a:gd name="T40" fmla="*/ 21 w 60"/>
                <a:gd name="T41" fmla="*/ 4 h 73"/>
                <a:gd name="T42" fmla="*/ 34 w 60"/>
                <a:gd name="T43" fmla="*/ 0 h 73"/>
                <a:gd name="T44" fmla="*/ 43 w 60"/>
                <a:gd name="T45" fmla="*/ 4 h 73"/>
                <a:gd name="T46" fmla="*/ 52 w 60"/>
                <a:gd name="T47" fmla="*/ 8 h 73"/>
                <a:gd name="T48" fmla="*/ 60 w 60"/>
                <a:gd name="T49" fmla="*/ 17 h 73"/>
                <a:gd name="T50" fmla="*/ 60 w 60"/>
                <a:gd name="T51" fmla="*/ 30 h 73"/>
                <a:gd name="T52" fmla="*/ 13 w 60"/>
                <a:gd name="T53" fmla="*/ 30 h 73"/>
                <a:gd name="T54" fmla="*/ 13 w 60"/>
                <a:gd name="T55" fmla="*/ 26 h 73"/>
                <a:gd name="T56" fmla="*/ 43 w 60"/>
                <a:gd name="T57" fmla="*/ 26 h 73"/>
                <a:gd name="T58" fmla="*/ 43 w 60"/>
                <a:gd name="T59" fmla="*/ 17 h 73"/>
                <a:gd name="T60" fmla="*/ 43 w 60"/>
                <a:gd name="T61" fmla="*/ 17 h 73"/>
                <a:gd name="T62" fmla="*/ 39 w 60"/>
                <a:gd name="T63" fmla="*/ 13 h 73"/>
                <a:gd name="T64" fmla="*/ 39 w 60"/>
                <a:gd name="T65" fmla="*/ 8 h 73"/>
                <a:gd name="T66" fmla="*/ 34 w 60"/>
                <a:gd name="T67" fmla="*/ 8 h 73"/>
                <a:gd name="T68" fmla="*/ 30 w 60"/>
                <a:gd name="T69" fmla="*/ 8 h 73"/>
                <a:gd name="T70" fmla="*/ 26 w 60"/>
                <a:gd name="T71" fmla="*/ 8 h 73"/>
                <a:gd name="T72" fmla="*/ 17 w 60"/>
                <a:gd name="T73" fmla="*/ 13 h 73"/>
                <a:gd name="T74" fmla="*/ 17 w 60"/>
                <a:gd name="T75" fmla="*/ 17 h 73"/>
                <a:gd name="T76" fmla="*/ 13 w 60"/>
                <a:gd name="T77" fmla="*/ 26 h 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0"/>
                <a:gd name="T118" fmla="*/ 0 h 73"/>
                <a:gd name="T119" fmla="*/ 60 w 60"/>
                <a:gd name="T120" fmla="*/ 73 h 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0" h="73">
                  <a:moveTo>
                    <a:pt x="13" y="30"/>
                  </a:moveTo>
                  <a:lnTo>
                    <a:pt x="17" y="43"/>
                  </a:lnTo>
                  <a:lnTo>
                    <a:pt x="21" y="52"/>
                  </a:lnTo>
                  <a:lnTo>
                    <a:pt x="30" y="60"/>
                  </a:lnTo>
                  <a:lnTo>
                    <a:pt x="39" y="60"/>
                  </a:lnTo>
                  <a:lnTo>
                    <a:pt x="43" y="60"/>
                  </a:lnTo>
                  <a:lnTo>
                    <a:pt x="52" y="60"/>
                  </a:lnTo>
                  <a:lnTo>
                    <a:pt x="56" y="52"/>
                  </a:lnTo>
                  <a:lnTo>
                    <a:pt x="60" y="47"/>
                  </a:lnTo>
                  <a:lnTo>
                    <a:pt x="56" y="56"/>
                  </a:lnTo>
                  <a:lnTo>
                    <a:pt x="52" y="64"/>
                  </a:lnTo>
                  <a:lnTo>
                    <a:pt x="43" y="73"/>
                  </a:lnTo>
                  <a:lnTo>
                    <a:pt x="30" y="73"/>
                  </a:lnTo>
                  <a:lnTo>
                    <a:pt x="21" y="73"/>
                  </a:lnTo>
                  <a:lnTo>
                    <a:pt x="13" y="64"/>
                  </a:lnTo>
                  <a:lnTo>
                    <a:pt x="4" y="52"/>
                  </a:lnTo>
                  <a:lnTo>
                    <a:pt x="0" y="39"/>
                  </a:lnTo>
                  <a:lnTo>
                    <a:pt x="4" y="21"/>
                  </a:lnTo>
                  <a:lnTo>
                    <a:pt x="13" y="13"/>
                  </a:lnTo>
                  <a:lnTo>
                    <a:pt x="21" y="4"/>
                  </a:lnTo>
                  <a:lnTo>
                    <a:pt x="34" y="0"/>
                  </a:lnTo>
                  <a:lnTo>
                    <a:pt x="43" y="4"/>
                  </a:lnTo>
                  <a:lnTo>
                    <a:pt x="52" y="8"/>
                  </a:lnTo>
                  <a:lnTo>
                    <a:pt x="60" y="17"/>
                  </a:lnTo>
                  <a:lnTo>
                    <a:pt x="60" y="30"/>
                  </a:lnTo>
                  <a:lnTo>
                    <a:pt x="13" y="30"/>
                  </a:lnTo>
                  <a:close/>
                  <a:moveTo>
                    <a:pt x="13" y="26"/>
                  </a:moveTo>
                  <a:lnTo>
                    <a:pt x="43" y="26"/>
                  </a:lnTo>
                  <a:lnTo>
                    <a:pt x="43" y="17"/>
                  </a:lnTo>
                  <a:lnTo>
                    <a:pt x="39" y="13"/>
                  </a:lnTo>
                  <a:lnTo>
                    <a:pt x="39" y="8"/>
                  </a:lnTo>
                  <a:lnTo>
                    <a:pt x="34" y="8"/>
                  </a:lnTo>
                  <a:lnTo>
                    <a:pt x="30" y="8"/>
                  </a:lnTo>
                  <a:lnTo>
                    <a:pt x="26" y="8"/>
                  </a:lnTo>
                  <a:lnTo>
                    <a:pt x="17" y="13"/>
                  </a:lnTo>
                  <a:lnTo>
                    <a:pt x="17" y="17"/>
                  </a:lnTo>
                  <a:lnTo>
                    <a:pt x="13" y="26"/>
                  </a:lnTo>
                  <a:close/>
                </a:path>
              </a:pathLst>
            </a:custGeom>
            <a:solidFill>
              <a:srgbClr val="000000"/>
            </a:solidFill>
            <a:ln w="0">
              <a:solidFill>
                <a:srgbClr val="000000"/>
              </a:solidFill>
              <a:round/>
              <a:headEnd/>
              <a:tailEnd/>
            </a:ln>
          </p:spPr>
          <p:txBody>
            <a:bodyPr/>
            <a:lstStyle/>
            <a:p>
              <a:endParaRPr lang="en-US"/>
            </a:p>
          </p:txBody>
        </p:sp>
        <p:sp>
          <p:nvSpPr>
            <p:cNvPr id="21626" name="Freeform 116"/>
            <p:cNvSpPr>
              <a:spLocks/>
            </p:cNvSpPr>
            <p:nvPr/>
          </p:nvSpPr>
          <p:spPr bwMode="auto">
            <a:xfrm>
              <a:off x="1548" y="3032"/>
              <a:ext cx="47" cy="73"/>
            </a:xfrm>
            <a:custGeom>
              <a:avLst/>
              <a:gdLst>
                <a:gd name="T0" fmla="*/ 21 w 47"/>
                <a:gd name="T1" fmla="*/ 0 h 73"/>
                <a:gd name="T2" fmla="*/ 21 w 47"/>
                <a:gd name="T3" fmla="*/ 21 h 73"/>
                <a:gd name="T4" fmla="*/ 26 w 47"/>
                <a:gd name="T5" fmla="*/ 8 h 73"/>
                <a:gd name="T6" fmla="*/ 34 w 47"/>
                <a:gd name="T7" fmla="*/ 4 h 73"/>
                <a:gd name="T8" fmla="*/ 39 w 47"/>
                <a:gd name="T9" fmla="*/ 0 h 73"/>
                <a:gd name="T10" fmla="*/ 43 w 47"/>
                <a:gd name="T11" fmla="*/ 4 h 73"/>
                <a:gd name="T12" fmla="*/ 47 w 47"/>
                <a:gd name="T13" fmla="*/ 4 h 73"/>
                <a:gd name="T14" fmla="*/ 47 w 47"/>
                <a:gd name="T15" fmla="*/ 8 h 73"/>
                <a:gd name="T16" fmla="*/ 47 w 47"/>
                <a:gd name="T17" fmla="*/ 13 h 73"/>
                <a:gd name="T18" fmla="*/ 47 w 47"/>
                <a:gd name="T19" fmla="*/ 13 h 73"/>
                <a:gd name="T20" fmla="*/ 47 w 47"/>
                <a:gd name="T21" fmla="*/ 17 h 73"/>
                <a:gd name="T22" fmla="*/ 47 w 47"/>
                <a:gd name="T23" fmla="*/ 17 h 73"/>
                <a:gd name="T24" fmla="*/ 43 w 47"/>
                <a:gd name="T25" fmla="*/ 21 h 73"/>
                <a:gd name="T26" fmla="*/ 39 w 47"/>
                <a:gd name="T27" fmla="*/ 17 h 73"/>
                <a:gd name="T28" fmla="*/ 39 w 47"/>
                <a:gd name="T29" fmla="*/ 17 h 73"/>
                <a:gd name="T30" fmla="*/ 34 w 47"/>
                <a:gd name="T31" fmla="*/ 13 h 73"/>
                <a:gd name="T32" fmla="*/ 34 w 47"/>
                <a:gd name="T33" fmla="*/ 13 h 73"/>
                <a:gd name="T34" fmla="*/ 30 w 47"/>
                <a:gd name="T35" fmla="*/ 13 h 73"/>
                <a:gd name="T36" fmla="*/ 30 w 47"/>
                <a:gd name="T37" fmla="*/ 13 h 73"/>
                <a:gd name="T38" fmla="*/ 26 w 47"/>
                <a:gd name="T39" fmla="*/ 17 h 73"/>
                <a:gd name="T40" fmla="*/ 21 w 47"/>
                <a:gd name="T41" fmla="*/ 26 h 73"/>
                <a:gd name="T42" fmla="*/ 21 w 47"/>
                <a:gd name="T43" fmla="*/ 56 h 73"/>
                <a:gd name="T44" fmla="*/ 21 w 47"/>
                <a:gd name="T45" fmla="*/ 60 h 73"/>
                <a:gd name="T46" fmla="*/ 21 w 47"/>
                <a:gd name="T47" fmla="*/ 64 h 73"/>
                <a:gd name="T48" fmla="*/ 26 w 47"/>
                <a:gd name="T49" fmla="*/ 69 h 73"/>
                <a:gd name="T50" fmla="*/ 26 w 47"/>
                <a:gd name="T51" fmla="*/ 69 h 73"/>
                <a:gd name="T52" fmla="*/ 30 w 47"/>
                <a:gd name="T53" fmla="*/ 69 h 73"/>
                <a:gd name="T54" fmla="*/ 34 w 47"/>
                <a:gd name="T55" fmla="*/ 73 h 73"/>
                <a:gd name="T56" fmla="*/ 34 w 47"/>
                <a:gd name="T57" fmla="*/ 73 h 73"/>
                <a:gd name="T58" fmla="*/ 0 w 47"/>
                <a:gd name="T59" fmla="*/ 73 h 73"/>
                <a:gd name="T60" fmla="*/ 0 w 47"/>
                <a:gd name="T61" fmla="*/ 73 h 73"/>
                <a:gd name="T62" fmla="*/ 4 w 47"/>
                <a:gd name="T63" fmla="*/ 69 h 73"/>
                <a:gd name="T64" fmla="*/ 4 w 47"/>
                <a:gd name="T65" fmla="*/ 69 h 73"/>
                <a:gd name="T66" fmla="*/ 8 w 47"/>
                <a:gd name="T67" fmla="*/ 69 h 73"/>
                <a:gd name="T68" fmla="*/ 8 w 47"/>
                <a:gd name="T69" fmla="*/ 64 h 73"/>
                <a:gd name="T70" fmla="*/ 8 w 47"/>
                <a:gd name="T71" fmla="*/ 60 h 73"/>
                <a:gd name="T72" fmla="*/ 8 w 47"/>
                <a:gd name="T73" fmla="*/ 56 h 73"/>
                <a:gd name="T74" fmla="*/ 8 w 47"/>
                <a:gd name="T75" fmla="*/ 30 h 73"/>
                <a:gd name="T76" fmla="*/ 8 w 47"/>
                <a:gd name="T77" fmla="*/ 21 h 73"/>
                <a:gd name="T78" fmla="*/ 8 w 47"/>
                <a:gd name="T79" fmla="*/ 17 h 73"/>
                <a:gd name="T80" fmla="*/ 8 w 47"/>
                <a:gd name="T81" fmla="*/ 13 h 73"/>
                <a:gd name="T82" fmla="*/ 8 w 47"/>
                <a:gd name="T83" fmla="*/ 13 h 73"/>
                <a:gd name="T84" fmla="*/ 4 w 47"/>
                <a:gd name="T85" fmla="*/ 8 h 73"/>
                <a:gd name="T86" fmla="*/ 4 w 47"/>
                <a:gd name="T87" fmla="*/ 8 h 73"/>
                <a:gd name="T88" fmla="*/ 4 w 47"/>
                <a:gd name="T89" fmla="*/ 8 h 73"/>
                <a:gd name="T90" fmla="*/ 0 w 47"/>
                <a:gd name="T91" fmla="*/ 13 h 73"/>
                <a:gd name="T92" fmla="*/ 0 w 47"/>
                <a:gd name="T93" fmla="*/ 8 h 73"/>
                <a:gd name="T94" fmla="*/ 17 w 47"/>
                <a:gd name="T95" fmla="*/ 0 h 73"/>
                <a:gd name="T96" fmla="*/ 21 w 47"/>
                <a:gd name="T97" fmla="*/ 0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7"/>
                <a:gd name="T148" fmla="*/ 0 h 73"/>
                <a:gd name="T149" fmla="*/ 47 w 47"/>
                <a:gd name="T150" fmla="*/ 73 h 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7" h="73">
                  <a:moveTo>
                    <a:pt x="21" y="0"/>
                  </a:moveTo>
                  <a:lnTo>
                    <a:pt x="21" y="21"/>
                  </a:lnTo>
                  <a:lnTo>
                    <a:pt x="26" y="8"/>
                  </a:lnTo>
                  <a:lnTo>
                    <a:pt x="34" y="4"/>
                  </a:lnTo>
                  <a:lnTo>
                    <a:pt x="39" y="0"/>
                  </a:lnTo>
                  <a:lnTo>
                    <a:pt x="43" y="4"/>
                  </a:lnTo>
                  <a:lnTo>
                    <a:pt x="47" y="4"/>
                  </a:lnTo>
                  <a:lnTo>
                    <a:pt x="47" y="8"/>
                  </a:lnTo>
                  <a:lnTo>
                    <a:pt x="47" y="13"/>
                  </a:lnTo>
                  <a:lnTo>
                    <a:pt x="47" y="17"/>
                  </a:lnTo>
                  <a:lnTo>
                    <a:pt x="43" y="21"/>
                  </a:lnTo>
                  <a:lnTo>
                    <a:pt x="39" y="17"/>
                  </a:lnTo>
                  <a:lnTo>
                    <a:pt x="34" y="13"/>
                  </a:lnTo>
                  <a:lnTo>
                    <a:pt x="30" y="13"/>
                  </a:lnTo>
                  <a:lnTo>
                    <a:pt x="26" y="17"/>
                  </a:lnTo>
                  <a:lnTo>
                    <a:pt x="21" y="26"/>
                  </a:lnTo>
                  <a:lnTo>
                    <a:pt x="21" y="56"/>
                  </a:lnTo>
                  <a:lnTo>
                    <a:pt x="21" y="60"/>
                  </a:lnTo>
                  <a:lnTo>
                    <a:pt x="21" y="64"/>
                  </a:lnTo>
                  <a:lnTo>
                    <a:pt x="26" y="69"/>
                  </a:lnTo>
                  <a:lnTo>
                    <a:pt x="30" y="69"/>
                  </a:lnTo>
                  <a:lnTo>
                    <a:pt x="34" y="73"/>
                  </a:lnTo>
                  <a:lnTo>
                    <a:pt x="0" y="73"/>
                  </a:lnTo>
                  <a:lnTo>
                    <a:pt x="4" y="69"/>
                  </a:lnTo>
                  <a:lnTo>
                    <a:pt x="8" y="69"/>
                  </a:lnTo>
                  <a:lnTo>
                    <a:pt x="8" y="64"/>
                  </a:lnTo>
                  <a:lnTo>
                    <a:pt x="8" y="60"/>
                  </a:lnTo>
                  <a:lnTo>
                    <a:pt x="8" y="56"/>
                  </a:lnTo>
                  <a:lnTo>
                    <a:pt x="8" y="30"/>
                  </a:lnTo>
                  <a:lnTo>
                    <a:pt x="8" y="21"/>
                  </a:lnTo>
                  <a:lnTo>
                    <a:pt x="8" y="17"/>
                  </a:lnTo>
                  <a:lnTo>
                    <a:pt x="8" y="13"/>
                  </a:lnTo>
                  <a:lnTo>
                    <a:pt x="4" y="8"/>
                  </a:lnTo>
                  <a:lnTo>
                    <a:pt x="0" y="13"/>
                  </a:lnTo>
                  <a:lnTo>
                    <a:pt x="0" y="8"/>
                  </a:lnTo>
                  <a:lnTo>
                    <a:pt x="17" y="0"/>
                  </a:lnTo>
                  <a:lnTo>
                    <a:pt x="21" y="0"/>
                  </a:lnTo>
                  <a:close/>
                </a:path>
              </a:pathLst>
            </a:custGeom>
            <a:solidFill>
              <a:srgbClr val="000000"/>
            </a:solidFill>
            <a:ln w="0">
              <a:solidFill>
                <a:srgbClr val="000000"/>
              </a:solidFill>
              <a:round/>
              <a:headEnd/>
              <a:tailEnd/>
            </a:ln>
          </p:spPr>
          <p:txBody>
            <a:bodyPr/>
            <a:lstStyle/>
            <a:p>
              <a:endParaRPr lang="en-US"/>
            </a:p>
          </p:txBody>
        </p:sp>
        <p:sp>
          <p:nvSpPr>
            <p:cNvPr id="21627" name="Freeform 117"/>
            <p:cNvSpPr>
              <a:spLocks/>
            </p:cNvSpPr>
            <p:nvPr/>
          </p:nvSpPr>
          <p:spPr bwMode="auto">
            <a:xfrm>
              <a:off x="1600" y="3036"/>
              <a:ext cx="73" cy="69"/>
            </a:xfrm>
            <a:custGeom>
              <a:avLst/>
              <a:gdLst>
                <a:gd name="T0" fmla="*/ 0 w 73"/>
                <a:gd name="T1" fmla="*/ 0 h 69"/>
                <a:gd name="T2" fmla="*/ 30 w 73"/>
                <a:gd name="T3" fmla="*/ 0 h 69"/>
                <a:gd name="T4" fmla="*/ 30 w 73"/>
                <a:gd name="T5" fmla="*/ 0 h 69"/>
                <a:gd name="T6" fmla="*/ 30 w 73"/>
                <a:gd name="T7" fmla="*/ 0 h 69"/>
                <a:gd name="T8" fmla="*/ 25 w 73"/>
                <a:gd name="T9" fmla="*/ 0 h 69"/>
                <a:gd name="T10" fmla="*/ 25 w 73"/>
                <a:gd name="T11" fmla="*/ 4 h 69"/>
                <a:gd name="T12" fmla="*/ 25 w 73"/>
                <a:gd name="T13" fmla="*/ 4 h 69"/>
                <a:gd name="T14" fmla="*/ 21 w 73"/>
                <a:gd name="T15" fmla="*/ 4 h 69"/>
                <a:gd name="T16" fmla="*/ 25 w 73"/>
                <a:gd name="T17" fmla="*/ 9 h 69"/>
                <a:gd name="T18" fmla="*/ 25 w 73"/>
                <a:gd name="T19" fmla="*/ 13 h 69"/>
                <a:gd name="T20" fmla="*/ 38 w 73"/>
                <a:gd name="T21" fmla="*/ 52 h 69"/>
                <a:gd name="T22" fmla="*/ 56 w 73"/>
                <a:gd name="T23" fmla="*/ 13 h 69"/>
                <a:gd name="T24" fmla="*/ 56 w 73"/>
                <a:gd name="T25" fmla="*/ 9 h 69"/>
                <a:gd name="T26" fmla="*/ 56 w 73"/>
                <a:gd name="T27" fmla="*/ 4 h 69"/>
                <a:gd name="T28" fmla="*/ 56 w 73"/>
                <a:gd name="T29" fmla="*/ 4 h 69"/>
                <a:gd name="T30" fmla="*/ 56 w 73"/>
                <a:gd name="T31" fmla="*/ 4 h 69"/>
                <a:gd name="T32" fmla="*/ 56 w 73"/>
                <a:gd name="T33" fmla="*/ 0 h 69"/>
                <a:gd name="T34" fmla="*/ 56 w 73"/>
                <a:gd name="T35" fmla="*/ 0 h 69"/>
                <a:gd name="T36" fmla="*/ 51 w 73"/>
                <a:gd name="T37" fmla="*/ 0 h 69"/>
                <a:gd name="T38" fmla="*/ 51 w 73"/>
                <a:gd name="T39" fmla="*/ 0 h 69"/>
                <a:gd name="T40" fmla="*/ 51 w 73"/>
                <a:gd name="T41" fmla="*/ 0 h 69"/>
                <a:gd name="T42" fmla="*/ 73 w 73"/>
                <a:gd name="T43" fmla="*/ 0 h 69"/>
                <a:gd name="T44" fmla="*/ 73 w 73"/>
                <a:gd name="T45" fmla="*/ 0 h 69"/>
                <a:gd name="T46" fmla="*/ 69 w 73"/>
                <a:gd name="T47" fmla="*/ 0 h 69"/>
                <a:gd name="T48" fmla="*/ 64 w 73"/>
                <a:gd name="T49" fmla="*/ 4 h 69"/>
                <a:gd name="T50" fmla="*/ 64 w 73"/>
                <a:gd name="T51" fmla="*/ 4 h 69"/>
                <a:gd name="T52" fmla="*/ 60 w 73"/>
                <a:gd name="T53" fmla="*/ 13 h 69"/>
                <a:gd name="T54" fmla="*/ 38 w 73"/>
                <a:gd name="T55" fmla="*/ 69 h 69"/>
                <a:gd name="T56" fmla="*/ 34 w 73"/>
                <a:gd name="T57" fmla="*/ 69 h 69"/>
                <a:gd name="T58" fmla="*/ 8 w 73"/>
                <a:gd name="T59" fmla="*/ 13 h 69"/>
                <a:gd name="T60" fmla="*/ 8 w 73"/>
                <a:gd name="T61" fmla="*/ 9 h 69"/>
                <a:gd name="T62" fmla="*/ 8 w 73"/>
                <a:gd name="T63" fmla="*/ 4 h 69"/>
                <a:gd name="T64" fmla="*/ 4 w 73"/>
                <a:gd name="T65" fmla="*/ 4 h 69"/>
                <a:gd name="T66" fmla="*/ 4 w 73"/>
                <a:gd name="T67" fmla="*/ 0 h 69"/>
                <a:gd name="T68" fmla="*/ 0 w 73"/>
                <a:gd name="T69" fmla="*/ 0 h 69"/>
                <a:gd name="T70" fmla="*/ 0 w 73"/>
                <a:gd name="T71" fmla="*/ 0 h 69"/>
                <a:gd name="T72" fmla="*/ 0 w 73"/>
                <a:gd name="T73" fmla="*/ 0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3"/>
                <a:gd name="T112" fmla="*/ 0 h 69"/>
                <a:gd name="T113" fmla="*/ 73 w 73"/>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3" h="69">
                  <a:moveTo>
                    <a:pt x="0" y="0"/>
                  </a:moveTo>
                  <a:lnTo>
                    <a:pt x="30" y="0"/>
                  </a:lnTo>
                  <a:lnTo>
                    <a:pt x="25" y="0"/>
                  </a:lnTo>
                  <a:lnTo>
                    <a:pt x="25" y="4"/>
                  </a:lnTo>
                  <a:lnTo>
                    <a:pt x="21" y="4"/>
                  </a:lnTo>
                  <a:lnTo>
                    <a:pt x="25" y="9"/>
                  </a:lnTo>
                  <a:lnTo>
                    <a:pt x="25" y="13"/>
                  </a:lnTo>
                  <a:lnTo>
                    <a:pt x="38" y="52"/>
                  </a:lnTo>
                  <a:lnTo>
                    <a:pt x="56" y="13"/>
                  </a:lnTo>
                  <a:lnTo>
                    <a:pt x="56" y="9"/>
                  </a:lnTo>
                  <a:lnTo>
                    <a:pt x="56" y="4"/>
                  </a:lnTo>
                  <a:lnTo>
                    <a:pt x="56" y="0"/>
                  </a:lnTo>
                  <a:lnTo>
                    <a:pt x="51" y="0"/>
                  </a:lnTo>
                  <a:lnTo>
                    <a:pt x="73" y="0"/>
                  </a:lnTo>
                  <a:lnTo>
                    <a:pt x="69" y="0"/>
                  </a:lnTo>
                  <a:lnTo>
                    <a:pt x="64" y="4"/>
                  </a:lnTo>
                  <a:lnTo>
                    <a:pt x="60" y="13"/>
                  </a:lnTo>
                  <a:lnTo>
                    <a:pt x="38" y="69"/>
                  </a:lnTo>
                  <a:lnTo>
                    <a:pt x="34" y="69"/>
                  </a:lnTo>
                  <a:lnTo>
                    <a:pt x="8" y="13"/>
                  </a:lnTo>
                  <a:lnTo>
                    <a:pt x="8" y="9"/>
                  </a:lnTo>
                  <a:lnTo>
                    <a:pt x="8" y="4"/>
                  </a:lnTo>
                  <a:lnTo>
                    <a:pt x="4" y="4"/>
                  </a:lnTo>
                  <a:lnTo>
                    <a:pt x="4" y="0"/>
                  </a:lnTo>
                  <a:lnTo>
                    <a:pt x="0" y="0"/>
                  </a:lnTo>
                  <a:close/>
                </a:path>
              </a:pathLst>
            </a:custGeom>
            <a:solidFill>
              <a:srgbClr val="000000"/>
            </a:solidFill>
            <a:ln w="0">
              <a:solidFill>
                <a:srgbClr val="000000"/>
              </a:solidFill>
              <a:round/>
              <a:headEnd/>
              <a:tailEnd/>
            </a:ln>
          </p:spPr>
          <p:txBody>
            <a:bodyPr/>
            <a:lstStyle/>
            <a:p>
              <a:endParaRPr lang="en-US"/>
            </a:p>
          </p:txBody>
        </p:sp>
        <p:sp>
          <p:nvSpPr>
            <p:cNvPr id="21628" name="Freeform 118"/>
            <p:cNvSpPr>
              <a:spLocks noEditPoints="1"/>
            </p:cNvSpPr>
            <p:nvPr/>
          </p:nvSpPr>
          <p:spPr bwMode="auto">
            <a:xfrm>
              <a:off x="1677" y="3032"/>
              <a:ext cx="56" cy="73"/>
            </a:xfrm>
            <a:custGeom>
              <a:avLst/>
              <a:gdLst>
                <a:gd name="T0" fmla="*/ 9 w 56"/>
                <a:gd name="T1" fmla="*/ 30 h 73"/>
                <a:gd name="T2" fmla="*/ 13 w 56"/>
                <a:gd name="T3" fmla="*/ 43 h 73"/>
                <a:gd name="T4" fmla="*/ 17 w 56"/>
                <a:gd name="T5" fmla="*/ 52 h 73"/>
                <a:gd name="T6" fmla="*/ 26 w 56"/>
                <a:gd name="T7" fmla="*/ 60 h 73"/>
                <a:gd name="T8" fmla="*/ 35 w 56"/>
                <a:gd name="T9" fmla="*/ 60 h 73"/>
                <a:gd name="T10" fmla="*/ 43 w 56"/>
                <a:gd name="T11" fmla="*/ 60 h 73"/>
                <a:gd name="T12" fmla="*/ 48 w 56"/>
                <a:gd name="T13" fmla="*/ 60 h 73"/>
                <a:gd name="T14" fmla="*/ 52 w 56"/>
                <a:gd name="T15" fmla="*/ 52 h 73"/>
                <a:gd name="T16" fmla="*/ 56 w 56"/>
                <a:gd name="T17" fmla="*/ 47 h 73"/>
                <a:gd name="T18" fmla="*/ 56 w 56"/>
                <a:gd name="T19" fmla="*/ 47 h 73"/>
                <a:gd name="T20" fmla="*/ 56 w 56"/>
                <a:gd name="T21" fmla="*/ 56 h 73"/>
                <a:gd name="T22" fmla="*/ 48 w 56"/>
                <a:gd name="T23" fmla="*/ 64 h 73"/>
                <a:gd name="T24" fmla="*/ 39 w 56"/>
                <a:gd name="T25" fmla="*/ 73 h 73"/>
                <a:gd name="T26" fmla="*/ 30 w 56"/>
                <a:gd name="T27" fmla="*/ 73 h 73"/>
                <a:gd name="T28" fmla="*/ 17 w 56"/>
                <a:gd name="T29" fmla="*/ 73 h 73"/>
                <a:gd name="T30" fmla="*/ 9 w 56"/>
                <a:gd name="T31" fmla="*/ 64 h 73"/>
                <a:gd name="T32" fmla="*/ 0 w 56"/>
                <a:gd name="T33" fmla="*/ 52 h 73"/>
                <a:gd name="T34" fmla="*/ 0 w 56"/>
                <a:gd name="T35" fmla="*/ 39 h 73"/>
                <a:gd name="T36" fmla="*/ 0 w 56"/>
                <a:gd name="T37" fmla="*/ 21 h 73"/>
                <a:gd name="T38" fmla="*/ 9 w 56"/>
                <a:gd name="T39" fmla="*/ 13 h 73"/>
                <a:gd name="T40" fmla="*/ 17 w 56"/>
                <a:gd name="T41" fmla="*/ 4 h 73"/>
                <a:gd name="T42" fmla="*/ 30 w 56"/>
                <a:gd name="T43" fmla="*/ 0 h 73"/>
                <a:gd name="T44" fmla="*/ 43 w 56"/>
                <a:gd name="T45" fmla="*/ 4 h 73"/>
                <a:gd name="T46" fmla="*/ 52 w 56"/>
                <a:gd name="T47" fmla="*/ 8 h 73"/>
                <a:gd name="T48" fmla="*/ 56 w 56"/>
                <a:gd name="T49" fmla="*/ 17 h 73"/>
                <a:gd name="T50" fmla="*/ 56 w 56"/>
                <a:gd name="T51" fmla="*/ 30 h 73"/>
                <a:gd name="T52" fmla="*/ 9 w 56"/>
                <a:gd name="T53" fmla="*/ 30 h 73"/>
                <a:gd name="T54" fmla="*/ 9 w 56"/>
                <a:gd name="T55" fmla="*/ 26 h 73"/>
                <a:gd name="T56" fmla="*/ 43 w 56"/>
                <a:gd name="T57" fmla="*/ 26 h 73"/>
                <a:gd name="T58" fmla="*/ 39 w 56"/>
                <a:gd name="T59" fmla="*/ 17 h 73"/>
                <a:gd name="T60" fmla="*/ 39 w 56"/>
                <a:gd name="T61" fmla="*/ 17 h 73"/>
                <a:gd name="T62" fmla="*/ 39 w 56"/>
                <a:gd name="T63" fmla="*/ 13 h 73"/>
                <a:gd name="T64" fmla="*/ 35 w 56"/>
                <a:gd name="T65" fmla="*/ 8 h 73"/>
                <a:gd name="T66" fmla="*/ 30 w 56"/>
                <a:gd name="T67" fmla="*/ 8 h 73"/>
                <a:gd name="T68" fmla="*/ 26 w 56"/>
                <a:gd name="T69" fmla="*/ 8 h 73"/>
                <a:gd name="T70" fmla="*/ 22 w 56"/>
                <a:gd name="T71" fmla="*/ 8 h 73"/>
                <a:gd name="T72" fmla="*/ 17 w 56"/>
                <a:gd name="T73" fmla="*/ 13 h 73"/>
                <a:gd name="T74" fmla="*/ 13 w 56"/>
                <a:gd name="T75" fmla="*/ 17 h 73"/>
                <a:gd name="T76" fmla="*/ 9 w 56"/>
                <a:gd name="T77" fmla="*/ 26 h 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6"/>
                <a:gd name="T118" fmla="*/ 0 h 73"/>
                <a:gd name="T119" fmla="*/ 56 w 56"/>
                <a:gd name="T120" fmla="*/ 73 h 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6" h="73">
                  <a:moveTo>
                    <a:pt x="9" y="30"/>
                  </a:moveTo>
                  <a:lnTo>
                    <a:pt x="13" y="43"/>
                  </a:lnTo>
                  <a:lnTo>
                    <a:pt x="17" y="52"/>
                  </a:lnTo>
                  <a:lnTo>
                    <a:pt x="26" y="60"/>
                  </a:lnTo>
                  <a:lnTo>
                    <a:pt x="35" y="60"/>
                  </a:lnTo>
                  <a:lnTo>
                    <a:pt x="43" y="60"/>
                  </a:lnTo>
                  <a:lnTo>
                    <a:pt x="48" y="60"/>
                  </a:lnTo>
                  <a:lnTo>
                    <a:pt x="52" y="52"/>
                  </a:lnTo>
                  <a:lnTo>
                    <a:pt x="56" y="47"/>
                  </a:lnTo>
                  <a:lnTo>
                    <a:pt x="56" y="56"/>
                  </a:lnTo>
                  <a:lnTo>
                    <a:pt x="48" y="64"/>
                  </a:lnTo>
                  <a:lnTo>
                    <a:pt x="39" y="73"/>
                  </a:lnTo>
                  <a:lnTo>
                    <a:pt x="30" y="73"/>
                  </a:lnTo>
                  <a:lnTo>
                    <a:pt x="17" y="73"/>
                  </a:lnTo>
                  <a:lnTo>
                    <a:pt x="9" y="64"/>
                  </a:lnTo>
                  <a:lnTo>
                    <a:pt x="0" y="52"/>
                  </a:lnTo>
                  <a:lnTo>
                    <a:pt x="0" y="39"/>
                  </a:lnTo>
                  <a:lnTo>
                    <a:pt x="0" y="21"/>
                  </a:lnTo>
                  <a:lnTo>
                    <a:pt x="9" y="13"/>
                  </a:lnTo>
                  <a:lnTo>
                    <a:pt x="17" y="4"/>
                  </a:lnTo>
                  <a:lnTo>
                    <a:pt x="30" y="0"/>
                  </a:lnTo>
                  <a:lnTo>
                    <a:pt x="43" y="4"/>
                  </a:lnTo>
                  <a:lnTo>
                    <a:pt x="52" y="8"/>
                  </a:lnTo>
                  <a:lnTo>
                    <a:pt x="56" y="17"/>
                  </a:lnTo>
                  <a:lnTo>
                    <a:pt x="56" y="30"/>
                  </a:lnTo>
                  <a:lnTo>
                    <a:pt x="9" y="30"/>
                  </a:lnTo>
                  <a:close/>
                  <a:moveTo>
                    <a:pt x="9" y="26"/>
                  </a:moveTo>
                  <a:lnTo>
                    <a:pt x="43" y="26"/>
                  </a:lnTo>
                  <a:lnTo>
                    <a:pt x="39" y="17"/>
                  </a:lnTo>
                  <a:lnTo>
                    <a:pt x="39" y="13"/>
                  </a:lnTo>
                  <a:lnTo>
                    <a:pt x="35" y="8"/>
                  </a:lnTo>
                  <a:lnTo>
                    <a:pt x="30" y="8"/>
                  </a:lnTo>
                  <a:lnTo>
                    <a:pt x="26" y="8"/>
                  </a:lnTo>
                  <a:lnTo>
                    <a:pt x="22" y="8"/>
                  </a:lnTo>
                  <a:lnTo>
                    <a:pt x="17" y="13"/>
                  </a:lnTo>
                  <a:lnTo>
                    <a:pt x="13" y="17"/>
                  </a:lnTo>
                  <a:lnTo>
                    <a:pt x="9" y="26"/>
                  </a:lnTo>
                  <a:close/>
                </a:path>
              </a:pathLst>
            </a:custGeom>
            <a:solidFill>
              <a:srgbClr val="000000"/>
            </a:solidFill>
            <a:ln w="0">
              <a:solidFill>
                <a:srgbClr val="000000"/>
              </a:solidFill>
              <a:round/>
              <a:headEnd/>
              <a:tailEnd/>
            </a:ln>
          </p:spPr>
          <p:txBody>
            <a:bodyPr/>
            <a:lstStyle/>
            <a:p>
              <a:endParaRPr lang="en-US"/>
            </a:p>
          </p:txBody>
        </p:sp>
        <p:sp>
          <p:nvSpPr>
            <p:cNvPr id="21629" name="Freeform 119"/>
            <p:cNvSpPr>
              <a:spLocks/>
            </p:cNvSpPr>
            <p:nvPr/>
          </p:nvSpPr>
          <p:spPr bwMode="auto">
            <a:xfrm>
              <a:off x="1750" y="3032"/>
              <a:ext cx="48" cy="73"/>
            </a:xfrm>
            <a:custGeom>
              <a:avLst/>
              <a:gdLst>
                <a:gd name="T0" fmla="*/ 39 w 48"/>
                <a:gd name="T1" fmla="*/ 0 h 73"/>
                <a:gd name="T2" fmla="*/ 39 w 48"/>
                <a:gd name="T3" fmla="*/ 26 h 73"/>
                <a:gd name="T4" fmla="*/ 39 w 48"/>
                <a:gd name="T5" fmla="*/ 26 h 73"/>
                <a:gd name="T6" fmla="*/ 35 w 48"/>
                <a:gd name="T7" fmla="*/ 17 h 73"/>
                <a:gd name="T8" fmla="*/ 31 w 48"/>
                <a:gd name="T9" fmla="*/ 8 h 73"/>
                <a:gd name="T10" fmla="*/ 26 w 48"/>
                <a:gd name="T11" fmla="*/ 8 h 73"/>
                <a:gd name="T12" fmla="*/ 22 w 48"/>
                <a:gd name="T13" fmla="*/ 8 h 73"/>
                <a:gd name="T14" fmla="*/ 18 w 48"/>
                <a:gd name="T15" fmla="*/ 8 h 73"/>
                <a:gd name="T16" fmla="*/ 13 w 48"/>
                <a:gd name="T17" fmla="*/ 8 h 73"/>
                <a:gd name="T18" fmla="*/ 9 w 48"/>
                <a:gd name="T19" fmla="*/ 13 h 73"/>
                <a:gd name="T20" fmla="*/ 9 w 48"/>
                <a:gd name="T21" fmla="*/ 17 h 73"/>
                <a:gd name="T22" fmla="*/ 9 w 48"/>
                <a:gd name="T23" fmla="*/ 17 h 73"/>
                <a:gd name="T24" fmla="*/ 9 w 48"/>
                <a:gd name="T25" fmla="*/ 21 h 73"/>
                <a:gd name="T26" fmla="*/ 13 w 48"/>
                <a:gd name="T27" fmla="*/ 26 h 73"/>
                <a:gd name="T28" fmla="*/ 18 w 48"/>
                <a:gd name="T29" fmla="*/ 30 h 73"/>
                <a:gd name="T30" fmla="*/ 31 w 48"/>
                <a:gd name="T31" fmla="*/ 34 h 73"/>
                <a:gd name="T32" fmla="*/ 39 w 48"/>
                <a:gd name="T33" fmla="*/ 39 h 73"/>
                <a:gd name="T34" fmla="*/ 44 w 48"/>
                <a:gd name="T35" fmla="*/ 47 h 73"/>
                <a:gd name="T36" fmla="*/ 48 w 48"/>
                <a:gd name="T37" fmla="*/ 52 h 73"/>
                <a:gd name="T38" fmla="*/ 44 w 48"/>
                <a:gd name="T39" fmla="*/ 60 h 73"/>
                <a:gd name="T40" fmla="*/ 39 w 48"/>
                <a:gd name="T41" fmla="*/ 69 h 73"/>
                <a:gd name="T42" fmla="*/ 31 w 48"/>
                <a:gd name="T43" fmla="*/ 73 h 73"/>
                <a:gd name="T44" fmla="*/ 22 w 48"/>
                <a:gd name="T45" fmla="*/ 73 h 73"/>
                <a:gd name="T46" fmla="*/ 13 w 48"/>
                <a:gd name="T47" fmla="*/ 73 h 73"/>
                <a:gd name="T48" fmla="*/ 9 w 48"/>
                <a:gd name="T49" fmla="*/ 73 h 73"/>
                <a:gd name="T50" fmla="*/ 5 w 48"/>
                <a:gd name="T51" fmla="*/ 73 h 73"/>
                <a:gd name="T52" fmla="*/ 5 w 48"/>
                <a:gd name="T53" fmla="*/ 73 h 73"/>
                <a:gd name="T54" fmla="*/ 0 w 48"/>
                <a:gd name="T55" fmla="*/ 73 h 73"/>
                <a:gd name="T56" fmla="*/ 0 w 48"/>
                <a:gd name="T57" fmla="*/ 73 h 73"/>
                <a:gd name="T58" fmla="*/ 0 w 48"/>
                <a:gd name="T59" fmla="*/ 73 h 73"/>
                <a:gd name="T60" fmla="*/ 0 w 48"/>
                <a:gd name="T61" fmla="*/ 52 h 73"/>
                <a:gd name="T62" fmla="*/ 0 w 48"/>
                <a:gd name="T63" fmla="*/ 52 h 73"/>
                <a:gd name="T64" fmla="*/ 5 w 48"/>
                <a:gd name="T65" fmla="*/ 60 h 73"/>
                <a:gd name="T66" fmla="*/ 9 w 48"/>
                <a:gd name="T67" fmla="*/ 64 h 73"/>
                <a:gd name="T68" fmla="*/ 13 w 48"/>
                <a:gd name="T69" fmla="*/ 69 h 73"/>
                <a:gd name="T70" fmla="*/ 22 w 48"/>
                <a:gd name="T71" fmla="*/ 69 h 73"/>
                <a:gd name="T72" fmla="*/ 26 w 48"/>
                <a:gd name="T73" fmla="*/ 69 h 73"/>
                <a:gd name="T74" fmla="*/ 31 w 48"/>
                <a:gd name="T75" fmla="*/ 64 h 73"/>
                <a:gd name="T76" fmla="*/ 35 w 48"/>
                <a:gd name="T77" fmla="*/ 64 h 73"/>
                <a:gd name="T78" fmla="*/ 35 w 48"/>
                <a:gd name="T79" fmla="*/ 60 h 73"/>
                <a:gd name="T80" fmla="*/ 35 w 48"/>
                <a:gd name="T81" fmla="*/ 56 h 73"/>
                <a:gd name="T82" fmla="*/ 31 w 48"/>
                <a:gd name="T83" fmla="*/ 52 h 73"/>
                <a:gd name="T84" fmla="*/ 26 w 48"/>
                <a:gd name="T85" fmla="*/ 47 h 73"/>
                <a:gd name="T86" fmla="*/ 18 w 48"/>
                <a:gd name="T87" fmla="*/ 43 h 73"/>
                <a:gd name="T88" fmla="*/ 9 w 48"/>
                <a:gd name="T89" fmla="*/ 39 h 73"/>
                <a:gd name="T90" fmla="*/ 0 w 48"/>
                <a:gd name="T91" fmla="*/ 30 h 73"/>
                <a:gd name="T92" fmla="*/ 0 w 48"/>
                <a:gd name="T93" fmla="*/ 26 h 73"/>
                <a:gd name="T94" fmla="*/ 0 w 48"/>
                <a:gd name="T95" fmla="*/ 21 h 73"/>
                <a:gd name="T96" fmla="*/ 0 w 48"/>
                <a:gd name="T97" fmla="*/ 13 h 73"/>
                <a:gd name="T98" fmla="*/ 5 w 48"/>
                <a:gd name="T99" fmla="*/ 8 h 73"/>
                <a:gd name="T100" fmla="*/ 13 w 48"/>
                <a:gd name="T101" fmla="*/ 4 h 73"/>
                <a:gd name="T102" fmla="*/ 22 w 48"/>
                <a:gd name="T103" fmla="*/ 0 h 73"/>
                <a:gd name="T104" fmla="*/ 26 w 48"/>
                <a:gd name="T105" fmla="*/ 4 h 73"/>
                <a:gd name="T106" fmla="*/ 31 w 48"/>
                <a:gd name="T107" fmla="*/ 4 h 73"/>
                <a:gd name="T108" fmla="*/ 35 w 48"/>
                <a:gd name="T109" fmla="*/ 4 h 73"/>
                <a:gd name="T110" fmla="*/ 35 w 48"/>
                <a:gd name="T111" fmla="*/ 4 h 73"/>
                <a:gd name="T112" fmla="*/ 35 w 48"/>
                <a:gd name="T113" fmla="*/ 4 h 73"/>
                <a:gd name="T114" fmla="*/ 39 w 48"/>
                <a:gd name="T115" fmla="*/ 4 h 73"/>
                <a:gd name="T116" fmla="*/ 39 w 48"/>
                <a:gd name="T117" fmla="*/ 4 h 73"/>
                <a:gd name="T118" fmla="*/ 39 w 48"/>
                <a:gd name="T119" fmla="*/ 0 h 73"/>
                <a:gd name="T120" fmla="*/ 39 w 48"/>
                <a:gd name="T121" fmla="*/ 0 h 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8"/>
                <a:gd name="T184" fmla="*/ 0 h 73"/>
                <a:gd name="T185" fmla="*/ 48 w 48"/>
                <a:gd name="T186" fmla="*/ 73 h 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8" h="73">
                  <a:moveTo>
                    <a:pt x="39" y="0"/>
                  </a:moveTo>
                  <a:lnTo>
                    <a:pt x="39" y="26"/>
                  </a:lnTo>
                  <a:lnTo>
                    <a:pt x="35" y="17"/>
                  </a:lnTo>
                  <a:lnTo>
                    <a:pt x="31" y="8"/>
                  </a:lnTo>
                  <a:lnTo>
                    <a:pt x="26" y="8"/>
                  </a:lnTo>
                  <a:lnTo>
                    <a:pt x="22" y="8"/>
                  </a:lnTo>
                  <a:lnTo>
                    <a:pt x="18" y="8"/>
                  </a:lnTo>
                  <a:lnTo>
                    <a:pt x="13" y="8"/>
                  </a:lnTo>
                  <a:lnTo>
                    <a:pt x="9" y="13"/>
                  </a:lnTo>
                  <a:lnTo>
                    <a:pt x="9" y="17"/>
                  </a:lnTo>
                  <a:lnTo>
                    <a:pt x="9" y="21"/>
                  </a:lnTo>
                  <a:lnTo>
                    <a:pt x="13" y="26"/>
                  </a:lnTo>
                  <a:lnTo>
                    <a:pt x="18" y="30"/>
                  </a:lnTo>
                  <a:lnTo>
                    <a:pt x="31" y="34"/>
                  </a:lnTo>
                  <a:lnTo>
                    <a:pt x="39" y="39"/>
                  </a:lnTo>
                  <a:lnTo>
                    <a:pt x="44" y="47"/>
                  </a:lnTo>
                  <a:lnTo>
                    <a:pt x="48" y="52"/>
                  </a:lnTo>
                  <a:lnTo>
                    <a:pt x="44" y="60"/>
                  </a:lnTo>
                  <a:lnTo>
                    <a:pt x="39" y="69"/>
                  </a:lnTo>
                  <a:lnTo>
                    <a:pt x="31" y="73"/>
                  </a:lnTo>
                  <a:lnTo>
                    <a:pt x="22" y="73"/>
                  </a:lnTo>
                  <a:lnTo>
                    <a:pt x="13" y="73"/>
                  </a:lnTo>
                  <a:lnTo>
                    <a:pt x="9" y="73"/>
                  </a:lnTo>
                  <a:lnTo>
                    <a:pt x="5" y="73"/>
                  </a:lnTo>
                  <a:lnTo>
                    <a:pt x="0" y="73"/>
                  </a:lnTo>
                  <a:lnTo>
                    <a:pt x="0" y="52"/>
                  </a:lnTo>
                  <a:lnTo>
                    <a:pt x="5" y="60"/>
                  </a:lnTo>
                  <a:lnTo>
                    <a:pt x="9" y="64"/>
                  </a:lnTo>
                  <a:lnTo>
                    <a:pt x="13" y="69"/>
                  </a:lnTo>
                  <a:lnTo>
                    <a:pt x="22" y="69"/>
                  </a:lnTo>
                  <a:lnTo>
                    <a:pt x="26" y="69"/>
                  </a:lnTo>
                  <a:lnTo>
                    <a:pt x="31" y="64"/>
                  </a:lnTo>
                  <a:lnTo>
                    <a:pt x="35" y="64"/>
                  </a:lnTo>
                  <a:lnTo>
                    <a:pt x="35" y="60"/>
                  </a:lnTo>
                  <a:lnTo>
                    <a:pt x="35" y="56"/>
                  </a:lnTo>
                  <a:lnTo>
                    <a:pt x="31" y="52"/>
                  </a:lnTo>
                  <a:lnTo>
                    <a:pt x="26" y="47"/>
                  </a:lnTo>
                  <a:lnTo>
                    <a:pt x="18" y="43"/>
                  </a:lnTo>
                  <a:lnTo>
                    <a:pt x="9" y="39"/>
                  </a:lnTo>
                  <a:lnTo>
                    <a:pt x="0" y="30"/>
                  </a:lnTo>
                  <a:lnTo>
                    <a:pt x="0" y="26"/>
                  </a:lnTo>
                  <a:lnTo>
                    <a:pt x="0" y="21"/>
                  </a:lnTo>
                  <a:lnTo>
                    <a:pt x="0" y="13"/>
                  </a:lnTo>
                  <a:lnTo>
                    <a:pt x="5" y="8"/>
                  </a:lnTo>
                  <a:lnTo>
                    <a:pt x="13" y="4"/>
                  </a:lnTo>
                  <a:lnTo>
                    <a:pt x="22" y="0"/>
                  </a:lnTo>
                  <a:lnTo>
                    <a:pt x="26" y="4"/>
                  </a:lnTo>
                  <a:lnTo>
                    <a:pt x="31" y="4"/>
                  </a:lnTo>
                  <a:lnTo>
                    <a:pt x="35" y="4"/>
                  </a:lnTo>
                  <a:lnTo>
                    <a:pt x="39" y="4"/>
                  </a:lnTo>
                  <a:lnTo>
                    <a:pt x="39" y="0"/>
                  </a:lnTo>
                  <a:close/>
                </a:path>
              </a:pathLst>
            </a:custGeom>
            <a:solidFill>
              <a:srgbClr val="000000"/>
            </a:solidFill>
            <a:ln w="0">
              <a:solidFill>
                <a:srgbClr val="000000"/>
              </a:solidFill>
              <a:round/>
              <a:headEnd/>
              <a:tailEnd/>
            </a:ln>
          </p:spPr>
          <p:txBody>
            <a:bodyPr/>
            <a:lstStyle/>
            <a:p>
              <a:endParaRPr lang="en-US"/>
            </a:p>
          </p:txBody>
        </p:sp>
        <p:sp>
          <p:nvSpPr>
            <p:cNvPr id="21630" name="Freeform 120"/>
            <p:cNvSpPr>
              <a:spLocks/>
            </p:cNvSpPr>
            <p:nvPr/>
          </p:nvSpPr>
          <p:spPr bwMode="auto">
            <a:xfrm>
              <a:off x="2397" y="3032"/>
              <a:ext cx="117" cy="73"/>
            </a:xfrm>
            <a:custGeom>
              <a:avLst/>
              <a:gdLst>
                <a:gd name="T0" fmla="*/ 30 w 117"/>
                <a:gd name="T1" fmla="*/ 13 h 73"/>
                <a:gd name="T2" fmla="*/ 35 w 117"/>
                <a:gd name="T3" fmla="*/ 4 h 73"/>
                <a:gd name="T4" fmla="*/ 43 w 117"/>
                <a:gd name="T5" fmla="*/ 4 h 73"/>
                <a:gd name="T6" fmla="*/ 52 w 117"/>
                <a:gd name="T7" fmla="*/ 4 h 73"/>
                <a:gd name="T8" fmla="*/ 60 w 117"/>
                <a:gd name="T9" fmla="*/ 8 h 73"/>
                <a:gd name="T10" fmla="*/ 69 w 117"/>
                <a:gd name="T11" fmla="*/ 8 h 73"/>
                <a:gd name="T12" fmla="*/ 82 w 117"/>
                <a:gd name="T13" fmla="*/ 4 h 73"/>
                <a:gd name="T14" fmla="*/ 95 w 117"/>
                <a:gd name="T15" fmla="*/ 4 h 73"/>
                <a:gd name="T16" fmla="*/ 104 w 117"/>
                <a:gd name="T17" fmla="*/ 8 h 73"/>
                <a:gd name="T18" fmla="*/ 108 w 117"/>
                <a:gd name="T19" fmla="*/ 17 h 73"/>
                <a:gd name="T20" fmla="*/ 108 w 117"/>
                <a:gd name="T21" fmla="*/ 56 h 73"/>
                <a:gd name="T22" fmla="*/ 108 w 117"/>
                <a:gd name="T23" fmla="*/ 64 h 73"/>
                <a:gd name="T24" fmla="*/ 108 w 117"/>
                <a:gd name="T25" fmla="*/ 69 h 73"/>
                <a:gd name="T26" fmla="*/ 117 w 117"/>
                <a:gd name="T27" fmla="*/ 73 h 73"/>
                <a:gd name="T28" fmla="*/ 82 w 117"/>
                <a:gd name="T29" fmla="*/ 73 h 73"/>
                <a:gd name="T30" fmla="*/ 86 w 117"/>
                <a:gd name="T31" fmla="*/ 73 h 73"/>
                <a:gd name="T32" fmla="*/ 91 w 117"/>
                <a:gd name="T33" fmla="*/ 69 h 73"/>
                <a:gd name="T34" fmla="*/ 95 w 117"/>
                <a:gd name="T35" fmla="*/ 64 h 73"/>
                <a:gd name="T36" fmla="*/ 95 w 117"/>
                <a:gd name="T37" fmla="*/ 56 h 73"/>
                <a:gd name="T38" fmla="*/ 95 w 117"/>
                <a:gd name="T39" fmla="*/ 21 h 73"/>
                <a:gd name="T40" fmla="*/ 86 w 117"/>
                <a:gd name="T41" fmla="*/ 13 h 73"/>
                <a:gd name="T42" fmla="*/ 78 w 117"/>
                <a:gd name="T43" fmla="*/ 13 h 73"/>
                <a:gd name="T44" fmla="*/ 69 w 117"/>
                <a:gd name="T45" fmla="*/ 17 h 73"/>
                <a:gd name="T46" fmla="*/ 65 w 117"/>
                <a:gd name="T47" fmla="*/ 21 h 73"/>
                <a:gd name="T48" fmla="*/ 65 w 117"/>
                <a:gd name="T49" fmla="*/ 56 h 73"/>
                <a:gd name="T50" fmla="*/ 65 w 117"/>
                <a:gd name="T51" fmla="*/ 64 h 73"/>
                <a:gd name="T52" fmla="*/ 69 w 117"/>
                <a:gd name="T53" fmla="*/ 69 h 73"/>
                <a:gd name="T54" fmla="*/ 73 w 117"/>
                <a:gd name="T55" fmla="*/ 73 h 73"/>
                <a:gd name="T56" fmla="*/ 43 w 117"/>
                <a:gd name="T57" fmla="*/ 73 h 73"/>
                <a:gd name="T58" fmla="*/ 48 w 117"/>
                <a:gd name="T59" fmla="*/ 69 h 73"/>
                <a:gd name="T60" fmla="*/ 52 w 117"/>
                <a:gd name="T61" fmla="*/ 69 h 73"/>
                <a:gd name="T62" fmla="*/ 52 w 117"/>
                <a:gd name="T63" fmla="*/ 60 h 73"/>
                <a:gd name="T64" fmla="*/ 52 w 117"/>
                <a:gd name="T65" fmla="*/ 26 h 73"/>
                <a:gd name="T66" fmla="*/ 48 w 117"/>
                <a:gd name="T67" fmla="*/ 17 h 73"/>
                <a:gd name="T68" fmla="*/ 39 w 117"/>
                <a:gd name="T69" fmla="*/ 13 h 73"/>
                <a:gd name="T70" fmla="*/ 30 w 117"/>
                <a:gd name="T71" fmla="*/ 13 h 73"/>
                <a:gd name="T72" fmla="*/ 22 w 117"/>
                <a:gd name="T73" fmla="*/ 21 h 73"/>
                <a:gd name="T74" fmla="*/ 22 w 117"/>
                <a:gd name="T75" fmla="*/ 64 h 73"/>
                <a:gd name="T76" fmla="*/ 26 w 117"/>
                <a:gd name="T77" fmla="*/ 69 h 73"/>
                <a:gd name="T78" fmla="*/ 26 w 117"/>
                <a:gd name="T79" fmla="*/ 69 h 73"/>
                <a:gd name="T80" fmla="*/ 30 w 117"/>
                <a:gd name="T81" fmla="*/ 73 h 73"/>
                <a:gd name="T82" fmla="*/ 0 w 117"/>
                <a:gd name="T83" fmla="*/ 73 h 73"/>
                <a:gd name="T84" fmla="*/ 4 w 117"/>
                <a:gd name="T85" fmla="*/ 69 h 73"/>
                <a:gd name="T86" fmla="*/ 9 w 117"/>
                <a:gd name="T87" fmla="*/ 64 h 73"/>
                <a:gd name="T88" fmla="*/ 9 w 117"/>
                <a:gd name="T89" fmla="*/ 56 h 73"/>
                <a:gd name="T90" fmla="*/ 9 w 117"/>
                <a:gd name="T91" fmla="*/ 21 h 73"/>
                <a:gd name="T92" fmla="*/ 9 w 117"/>
                <a:gd name="T93" fmla="*/ 13 h 73"/>
                <a:gd name="T94" fmla="*/ 4 w 117"/>
                <a:gd name="T95" fmla="*/ 8 h 73"/>
                <a:gd name="T96" fmla="*/ 4 w 117"/>
                <a:gd name="T97" fmla="*/ 8 h 73"/>
                <a:gd name="T98" fmla="*/ 0 w 117"/>
                <a:gd name="T99" fmla="*/ 8 h 73"/>
                <a:gd name="T100" fmla="*/ 22 w 117"/>
                <a:gd name="T101" fmla="*/ 0 h 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7"/>
                <a:gd name="T154" fmla="*/ 0 h 73"/>
                <a:gd name="T155" fmla="*/ 117 w 117"/>
                <a:gd name="T156" fmla="*/ 73 h 7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7" h="73">
                  <a:moveTo>
                    <a:pt x="22" y="17"/>
                  </a:moveTo>
                  <a:lnTo>
                    <a:pt x="30" y="13"/>
                  </a:lnTo>
                  <a:lnTo>
                    <a:pt x="30" y="8"/>
                  </a:lnTo>
                  <a:lnTo>
                    <a:pt x="35" y="4"/>
                  </a:lnTo>
                  <a:lnTo>
                    <a:pt x="39" y="4"/>
                  </a:lnTo>
                  <a:lnTo>
                    <a:pt x="43" y="4"/>
                  </a:lnTo>
                  <a:lnTo>
                    <a:pt x="48" y="0"/>
                  </a:lnTo>
                  <a:lnTo>
                    <a:pt x="52" y="4"/>
                  </a:lnTo>
                  <a:lnTo>
                    <a:pt x="56" y="4"/>
                  </a:lnTo>
                  <a:lnTo>
                    <a:pt x="60" y="8"/>
                  </a:lnTo>
                  <a:lnTo>
                    <a:pt x="65" y="17"/>
                  </a:lnTo>
                  <a:lnTo>
                    <a:pt x="69" y="8"/>
                  </a:lnTo>
                  <a:lnTo>
                    <a:pt x="78" y="4"/>
                  </a:lnTo>
                  <a:lnTo>
                    <a:pt x="82" y="4"/>
                  </a:lnTo>
                  <a:lnTo>
                    <a:pt x="86" y="0"/>
                  </a:lnTo>
                  <a:lnTo>
                    <a:pt x="95" y="4"/>
                  </a:lnTo>
                  <a:lnTo>
                    <a:pt x="99" y="4"/>
                  </a:lnTo>
                  <a:lnTo>
                    <a:pt x="104" y="8"/>
                  </a:lnTo>
                  <a:lnTo>
                    <a:pt x="104" y="13"/>
                  </a:lnTo>
                  <a:lnTo>
                    <a:pt x="108" y="17"/>
                  </a:lnTo>
                  <a:lnTo>
                    <a:pt x="108" y="26"/>
                  </a:lnTo>
                  <a:lnTo>
                    <a:pt x="108" y="56"/>
                  </a:lnTo>
                  <a:lnTo>
                    <a:pt x="108" y="64"/>
                  </a:lnTo>
                  <a:lnTo>
                    <a:pt x="108" y="69"/>
                  </a:lnTo>
                  <a:lnTo>
                    <a:pt x="112" y="69"/>
                  </a:lnTo>
                  <a:lnTo>
                    <a:pt x="117" y="73"/>
                  </a:lnTo>
                  <a:lnTo>
                    <a:pt x="82" y="73"/>
                  </a:lnTo>
                  <a:lnTo>
                    <a:pt x="86" y="73"/>
                  </a:lnTo>
                  <a:lnTo>
                    <a:pt x="86" y="69"/>
                  </a:lnTo>
                  <a:lnTo>
                    <a:pt x="91" y="69"/>
                  </a:lnTo>
                  <a:lnTo>
                    <a:pt x="95" y="64"/>
                  </a:lnTo>
                  <a:lnTo>
                    <a:pt x="95" y="60"/>
                  </a:lnTo>
                  <a:lnTo>
                    <a:pt x="95" y="56"/>
                  </a:lnTo>
                  <a:lnTo>
                    <a:pt x="95" y="26"/>
                  </a:lnTo>
                  <a:lnTo>
                    <a:pt x="95" y="21"/>
                  </a:lnTo>
                  <a:lnTo>
                    <a:pt x="91" y="17"/>
                  </a:lnTo>
                  <a:lnTo>
                    <a:pt x="86" y="13"/>
                  </a:lnTo>
                  <a:lnTo>
                    <a:pt x="82" y="13"/>
                  </a:lnTo>
                  <a:lnTo>
                    <a:pt x="78" y="13"/>
                  </a:lnTo>
                  <a:lnTo>
                    <a:pt x="73" y="13"/>
                  </a:lnTo>
                  <a:lnTo>
                    <a:pt x="69" y="17"/>
                  </a:lnTo>
                  <a:lnTo>
                    <a:pt x="65" y="21"/>
                  </a:lnTo>
                  <a:lnTo>
                    <a:pt x="65" y="26"/>
                  </a:lnTo>
                  <a:lnTo>
                    <a:pt x="65" y="56"/>
                  </a:lnTo>
                  <a:lnTo>
                    <a:pt x="65" y="64"/>
                  </a:lnTo>
                  <a:lnTo>
                    <a:pt x="65" y="69"/>
                  </a:lnTo>
                  <a:lnTo>
                    <a:pt x="69" y="69"/>
                  </a:lnTo>
                  <a:lnTo>
                    <a:pt x="73" y="73"/>
                  </a:lnTo>
                  <a:lnTo>
                    <a:pt x="43" y="73"/>
                  </a:lnTo>
                  <a:lnTo>
                    <a:pt x="48" y="69"/>
                  </a:lnTo>
                  <a:lnTo>
                    <a:pt x="52" y="69"/>
                  </a:lnTo>
                  <a:lnTo>
                    <a:pt x="52" y="64"/>
                  </a:lnTo>
                  <a:lnTo>
                    <a:pt x="52" y="60"/>
                  </a:lnTo>
                  <a:lnTo>
                    <a:pt x="52" y="56"/>
                  </a:lnTo>
                  <a:lnTo>
                    <a:pt x="52" y="26"/>
                  </a:lnTo>
                  <a:lnTo>
                    <a:pt x="52" y="21"/>
                  </a:lnTo>
                  <a:lnTo>
                    <a:pt x="48" y="17"/>
                  </a:lnTo>
                  <a:lnTo>
                    <a:pt x="43" y="13"/>
                  </a:lnTo>
                  <a:lnTo>
                    <a:pt x="39" y="13"/>
                  </a:lnTo>
                  <a:lnTo>
                    <a:pt x="35" y="13"/>
                  </a:lnTo>
                  <a:lnTo>
                    <a:pt x="30" y="13"/>
                  </a:lnTo>
                  <a:lnTo>
                    <a:pt x="26" y="17"/>
                  </a:lnTo>
                  <a:lnTo>
                    <a:pt x="22" y="21"/>
                  </a:lnTo>
                  <a:lnTo>
                    <a:pt x="22" y="56"/>
                  </a:lnTo>
                  <a:lnTo>
                    <a:pt x="22" y="64"/>
                  </a:lnTo>
                  <a:lnTo>
                    <a:pt x="26" y="69"/>
                  </a:lnTo>
                  <a:lnTo>
                    <a:pt x="30" y="73"/>
                  </a:lnTo>
                  <a:lnTo>
                    <a:pt x="0" y="73"/>
                  </a:lnTo>
                  <a:lnTo>
                    <a:pt x="4" y="69"/>
                  </a:lnTo>
                  <a:lnTo>
                    <a:pt x="9" y="69"/>
                  </a:lnTo>
                  <a:lnTo>
                    <a:pt x="9" y="64"/>
                  </a:lnTo>
                  <a:lnTo>
                    <a:pt x="9" y="56"/>
                  </a:lnTo>
                  <a:lnTo>
                    <a:pt x="9" y="30"/>
                  </a:lnTo>
                  <a:lnTo>
                    <a:pt x="9" y="21"/>
                  </a:lnTo>
                  <a:lnTo>
                    <a:pt x="9" y="13"/>
                  </a:lnTo>
                  <a:lnTo>
                    <a:pt x="4" y="8"/>
                  </a:lnTo>
                  <a:lnTo>
                    <a:pt x="0" y="13"/>
                  </a:lnTo>
                  <a:lnTo>
                    <a:pt x="0" y="8"/>
                  </a:lnTo>
                  <a:lnTo>
                    <a:pt x="17" y="0"/>
                  </a:lnTo>
                  <a:lnTo>
                    <a:pt x="22" y="0"/>
                  </a:lnTo>
                  <a:lnTo>
                    <a:pt x="22" y="17"/>
                  </a:lnTo>
                  <a:close/>
                </a:path>
              </a:pathLst>
            </a:custGeom>
            <a:solidFill>
              <a:srgbClr val="000000"/>
            </a:solidFill>
            <a:ln w="0">
              <a:solidFill>
                <a:srgbClr val="000000"/>
              </a:solidFill>
              <a:round/>
              <a:headEnd/>
              <a:tailEnd/>
            </a:ln>
          </p:spPr>
          <p:txBody>
            <a:bodyPr/>
            <a:lstStyle/>
            <a:p>
              <a:endParaRPr lang="en-US"/>
            </a:p>
          </p:txBody>
        </p:sp>
        <p:sp>
          <p:nvSpPr>
            <p:cNvPr id="21631" name="Freeform 121"/>
            <p:cNvSpPr>
              <a:spLocks noEditPoints="1"/>
            </p:cNvSpPr>
            <p:nvPr/>
          </p:nvSpPr>
          <p:spPr bwMode="auto">
            <a:xfrm>
              <a:off x="2522" y="3032"/>
              <a:ext cx="56" cy="73"/>
            </a:xfrm>
            <a:custGeom>
              <a:avLst/>
              <a:gdLst>
                <a:gd name="T0" fmla="*/ 9 w 56"/>
                <a:gd name="T1" fmla="*/ 30 h 73"/>
                <a:gd name="T2" fmla="*/ 13 w 56"/>
                <a:gd name="T3" fmla="*/ 43 h 73"/>
                <a:gd name="T4" fmla="*/ 17 w 56"/>
                <a:gd name="T5" fmla="*/ 52 h 73"/>
                <a:gd name="T6" fmla="*/ 26 w 56"/>
                <a:gd name="T7" fmla="*/ 60 h 73"/>
                <a:gd name="T8" fmla="*/ 35 w 56"/>
                <a:gd name="T9" fmla="*/ 60 h 73"/>
                <a:gd name="T10" fmla="*/ 43 w 56"/>
                <a:gd name="T11" fmla="*/ 60 h 73"/>
                <a:gd name="T12" fmla="*/ 48 w 56"/>
                <a:gd name="T13" fmla="*/ 60 h 73"/>
                <a:gd name="T14" fmla="*/ 52 w 56"/>
                <a:gd name="T15" fmla="*/ 52 h 73"/>
                <a:gd name="T16" fmla="*/ 56 w 56"/>
                <a:gd name="T17" fmla="*/ 47 h 73"/>
                <a:gd name="T18" fmla="*/ 56 w 56"/>
                <a:gd name="T19" fmla="*/ 47 h 73"/>
                <a:gd name="T20" fmla="*/ 56 w 56"/>
                <a:gd name="T21" fmla="*/ 56 h 73"/>
                <a:gd name="T22" fmla="*/ 48 w 56"/>
                <a:gd name="T23" fmla="*/ 64 h 73"/>
                <a:gd name="T24" fmla="*/ 39 w 56"/>
                <a:gd name="T25" fmla="*/ 73 h 73"/>
                <a:gd name="T26" fmla="*/ 30 w 56"/>
                <a:gd name="T27" fmla="*/ 73 h 73"/>
                <a:gd name="T28" fmla="*/ 17 w 56"/>
                <a:gd name="T29" fmla="*/ 73 h 73"/>
                <a:gd name="T30" fmla="*/ 9 w 56"/>
                <a:gd name="T31" fmla="*/ 64 h 73"/>
                <a:gd name="T32" fmla="*/ 0 w 56"/>
                <a:gd name="T33" fmla="*/ 52 h 73"/>
                <a:gd name="T34" fmla="*/ 0 w 56"/>
                <a:gd name="T35" fmla="*/ 39 h 73"/>
                <a:gd name="T36" fmla="*/ 0 w 56"/>
                <a:gd name="T37" fmla="*/ 21 h 73"/>
                <a:gd name="T38" fmla="*/ 9 w 56"/>
                <a:gd name="T39" fmla="*/ 13 h 73"/>
                <a:gd name="T40" fmla="*/ 17 w 56"/>
                <a:gd name="T41" fmla="*/ 4 h 73"/>
                <a:gd name="T42" fmla="*/ 30 w 56"/>
                <a:gd name="T43" fmla="*/ 0 h 73"/>
                <a:gd name="T44" fmla="*/ 43 w 56"/>
                <a:gd name="T45" fmla="*/ 4 h 73"/>
                <a:gd name="T46" fmla="*/ 52 w 56"/>
                <a:gd name="T47" fmla="*/ 8 h 73"/>
                <a:gd name="T48" fmla="*/ 56 w 56"/>
                <a:gd name="T49" fmla="*/ 17 h 73"/>
                <a:gd name="T50" fmla="*/ 56 w 56"/>
                <a:gd name="T51" fmla="*/ 30 h 73"/>
                <a:gd name="T52" fmla="*/ 9 w 56"/>
                <a:gd name="T53" fmla="*/ 30 h 73"/>
                <a:gd name="T54" fmla="*/ 9 w 56"/>
                <a:gd name="T55" fmla="*/ 26 h 73"/>
                <a:gd name="T56" fmla="*/ 43 w 56"/>
                <a:gd name="T57" fmla="*/ 26 h 73"/>
                <a:gd name="T58" fmla="*/ 39 w 56"/>
                <a:gd name="T59" fmla="*/ 17 h 73"/>
                <a:gd name="T60" fmla="*/ 39 w 56"/>
                <a:gd name="T61" fmla="*/ 17 h 73"/>
                <a:gd name="T62" fmla="*/ 39 w 56"/>
                <a:gd name="T63" fmla="*/ 13 h 73"/>
                <a:gd name="T64" fmla="*/ 35 w 56"/>
                <a:gd name="T65" fmla="*/ 8 h 73"/>
                <a:gd name="T66" fmla="*/ 30 w 56"/>
                <a:gd name="T67" fmla="*/ 8 h 73"/>
                <a:gd name="T68" fmla="*/ 26 w 56"/>
                <a:gd name="T69" fmla="*/ 8 h 73"/>
                <a:gd name="T70" fmla="*/ 22 w 56"/>
                <a:gd name="T71" fmla="*/ 8 h 73"/>
                <a:gd name="T72" fmla="*/ 17 w 56"/>
                <a:gd name="T73" fmla="*/ 13 h 73"/>
                <a:gd name="T74" fmla="*/ 13 w 56"/>
                <a:gd name="T75" fmla="*/ 17 h 73"/>
                <a:gd name="T76" fmla="*/ 9 w 56"/>
                <a:gd name="T77" fmla="*/ 26 h 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6"/>
                <a:gd name="T118" fmla="*/ 0 h 73"/>
                <a:gd name="T119" fmla="*/ 56 w 56"/>
                <a:gd name="T120" fmla="*/ 73 h 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6" h="73">
                  <a:moveTo>
                    <a:pt x="9" y="30"/>
                  </a:moveTo>
                  <a:lnTo>
                    <a:pt x="13" y="43"/>
                  </a:lnTo>
                  <a:lnTo>
                    <a:pt x="17" y="52"/>
                  </a:lnTo>
                  <a:lnTo>
                    <a:pt x="26" y="60"/>
                  </a:lnTo>
                  <a:lnTo>
                    <a:pt x="35" y="60"/>
                  </a:lnTo>
                  <a:lnTo>
                    <a:pt x="43" y="60"/>
                  </a:lnTo>
                  <a:lnTo>
                    <a:pt x="48" y="60"/>
                  </a:lnTo>
                  <a:lnTo>
                    <a:pt x="52" y="52"/>
                  </a:lnTo>
                  <a:lnTo>
                    <a:pt x="56" y="47"/>
                  </a:lnTo>
                  <a:lnTo>
                    <a:pt x="56" y="56"/>
                  </a:lnTo>
                  <a:lnTo>
                    <a:pt x="48" y="64"/>
                  </a:lnTo>
                  <a:lnTo>
                    <a:pt x="39" y="73"/>
                  </a:lnTo>
                  <a:lnTo>
                    <a:pt x="30" y="73"/>
                  </a:lnTo>
                  <a:lnTo>
                    <a:pt x="17" y="73"/>
                  </a:lnTo>
                  <a:lnTo>
                    <a:pt x="9" y="64"/>
                  </a:lnTo>
                  <a:lnTo>
                    <a:pt x="0" y="52"/>
                  </a:lnTo>
                  <a:lnTo>
                    <a:pt x="0" y="39"/>
                  </a:lnTo>
                  <a:lnTo>
                    <a:pt x="0" y="21"/>
                  </a:lnTo>
                  <a:lnTo>
                    <a:pt x="9" y="13"/>
                  </a:lnTo>
                  <a:lnTo>
                    <a:pt x="17" y="4"/>
                  </a:lnTo>
                  <a:lnTo>
                    <a:pt x="30" y="0"/>
                  </a:lnTo>
                  <a:lnTo>
                    <a:pt x="43" y="4"/>
                  </a:lnTo>
                  <a:lnTo>
                    <a:pt x="52" y="8"/>
                  </a:lnTo>
                  <a:lnTo>
                    <a:pt x="56" y="17"/>
                  </a:lnTo>
                  <a:lnTo>
                    <a:pt x="56" y="30"/>
                  </a:lnTo>
                  <a:lnTo>
                    <a:pt x="9" y="30"/>
                  </a:lnTo>
                  <a:close/>
                  <a:moveTo>
                    <a:pt x="9" y="26"/>
                  </a:moveTo>
                  <a:lnTo>
                    <a:pt x="43" y="26"/>
                  </a:lnTo>
                  <a:lnTo>
                    <a:pt x="39" y="17"/>
                  </a:lnTo>
                  <a:lnTo>
                    <a:pt x="39" y="13"/>
                  </a:lnTo>
                  <a:lnTo>
                    <a:pt x="35" y="8"/>
                  </a:lnTo>
                  <a:lnTo>
                    <a:pt x="30" y="8"/>
                  </a:lnTo>
                  <a:lnTo>
                    <a:pt x="26" y="8"/>
                  </a:lnTo>
                  <a:lnTo>
                    <a:pt x="22" y="8"/>
                  </a:lnTo>
                  <a:lnTo>
                    <a:pt x="17" y="13"/>
                  </a:lnTo>
                  <a:lnTo>
                    <a:pt x="13" y="17"/>
                  </a:lnTo>
                  <a:lnTo>
                    <a:pt x="9" y="26"/>
                  </a:lnTo>
                  <a:close/>
                </a:path>
              </a:pathLst>
            </a:custGeom>
            <a:solidFill>
              <a:srgbClr val="000000"/>
            </a:solidFill>
            <a:ln w="0">
              <a:solidFill>
                <a:srgbClr val="000000"/>
              </a:solidFill>
              <a:round/>
              <a:headEnd/>
              <a:tailEnd/>
            </a:ln>
          </p:spPr>
          <p:txBody>
            <a:bodyPr/>
            <a:lstStyle/>
            <a:p>
              <a:endParaRPr lang="en-US"/>
            </a:p>
          </p:txBody>
        </p:sp>
        <p:sp>
          <p:nvSpPr>
            <p:cNvPr id="21632" name="Freeform 122"/>
            <p:cNvSpPr>
              <a:spLocks noEditPoints="1"/>
            </p:cNvSpPr>
            <p:nvPr/>
          </p:nvSpPr>
          <p:spPr bwMode="auto">
            <a:xfrm>
              <a:off x="2591" y="3032"/>
              <a:ext cx="65" cy="73"/>
            </a:xfrm>
            <a:custGeom>
              <a:avLst/>
              <a:gdLst>
                <a:gd name="T0" fmla="*/ 30 w 65"/>
                <a:gd name="T1" fmla="*/ 69 h 73"/>
                <a:gd name="T2" fmla="*/ 22 w 65"/>
                <a:gd name="T3" fmla="*/ 73 h 73"/>
                <a:gd name="T4" fmla="*/ 9 w 65"/>
                <a:gd name="T5" fmla="*/ 73 h 73"/>
                <a:gd name="T6" fmla="*/ 0 w 65"/>
                <a:gd name="T7" fmla="*/ 64 h 73"/>
                <a:gd name="T8" fmla="*/ 0 w 65"/>
                <a:gd name="T9" fmla="*/ 52 h 73"/>
                <a:gd name="T10" fmla="*/ 4 w 65"/>
                <a:gd name="T11" fmla="*/ 43 h 73"/>
                <a:gd name="T12" fmla="*/ 22 w 65"/>
                <a:gd name="T13" fmla="*/ 34 h 73"/>
                <a:gd name="T14" fmla="*/ 39 w 65"/>
                <a:gd name="T15" fmla="*/ 26 h 73"/>
                <a:gd name="T16" fmla="*/ 35 w 65"/>
                <a:gd name="T17" fmla="*/ 8 h 73"/>
                <a:gd name="T18" fmla="*/ 26 w 65"/>
                <a:gd name="T19" fmla="*/ 8 h 73"/>
                <a:gd name="T20" fmla="*/ 17 w 65"/>
                <a:gd name="T21" fmla="*/ 8 h 73"/>
                <a:gd name="T22" fmla="*/ 17 w 65"/>
                <a:gd name="T23" fmla="*/ 17 h 73"/>
                <a:gd name="T24" fmla="*/ 17 w 65"/>
                <a:gd name="T25" fmla="*/ 21 h 73"/>
                <a:gd name="T26" fmla="*/ 13 w 65"/>
                <a:gd name="T27" fmla="*/ 26 h 73"/>
                <a:gd name="T28" fmla="*/ 9 w 65"/>
                <a:gd name="T29" fmla="*/ 26 h 73"/>
                <a:gd name="T30" fmla="*/ 4 w 65"/>
                <a:gd name="T31" fmla="*/ 21 h 73"/>
                <a:gd name="T32" fmla="*/ 4 w 65"/>
                <a:gd name="T33" fmla="*/ 13 h 73"/>
                <a:gd name="T34" fmla="*/ 17 w 65"/>
                <a:gd name="T35" fmla="*/ 4 h 73"/>
                <a:gd name="T36" fmla="*/ 35 w 65"/>
                <a:gd name="T37" fmla="*/ 4 h 73"/>
                <a:gd name="T38" fmla="*/ 48 w 65"/>
                <a:gd name="T39" fmla="*/ 8 h 73"/>
                <a:gd name="T40" fmla="*/ 52 w 65"/>
                <a:gd name="T41" fmla="*/ 17 h 73"/>
                <a:gd name="T42" fmla="*/ 52 w 65"/>
                <a:gd name="T43" fmla="*/ 47 h 73"/>
                <a:gd name="T44" fmla="*/ 52 w 65"/>
                <a:gd name="T45" fmla="*/ 60 h 73"/>
                <a:gd name="T46" fmla="*/ 52 w 65"/>
                <a:gd name="T47" fmla="*/ 64 h 73"/>
                <a:gd name="T48" fmla="*/ 56 w 65"/>
                <a:gd name="T49" fmla="*/ 64 h 73"/>
                <a:gd name="T50" fmla="*/ 56 w 65"/>
                <a:gd name="T51" fmla="*/ 64 h 73"/>
                <a:gd name="T52" fmla="*/ 65 w 65"/>
                <a:gd name="T53" fmla="*/ 60 h 73"/>
                <a:gd name="T54" fmla="*/ 56 w 65"/>
                <a:gd name="T55" fmla="*/ 73 h 73"/>
                <a:gd name="T56" fmla="*/ 43 w 65"/>
                <a:gd name="T57" fmla="*/ 73 h 73"/>
                <a:gd name="T58" fmla="*/ 39 w 65"/>
                <a:gd name="T59" fmla="*/ 69 h 73"/>
                <a:gd name="T60" fmla="*/ 39 w 65"/>
                <a:gd name="T61" fmla="*/ 56 h 73"/>
                <a:gd name="T62" fmla="*/ 30 w 65"/>
                <a:gd name="T63" fmla="*/ 34 h 73"/>
                <a:gd name="T64" fmla="*/ 17 w 65"/>
                <a:gd name="T65" fmla="*/ 43 h 73"/>
                <a:gd name="T66" fmla="*/ 13 w 65"/>
                <a:gd name="T67" fmla="*/ 47 h 73"/>
                <a:gd name="T68" fmla="*/ 13 w 65"/>
                <a:gd name="T69" fmla="*/ 56 h 73"/>
                <a:gd name="T70" fmla="*/ 17 w 65"/>
                <a:gd name="T71" fmla="*/ 64 h 73"/>
                <a:gd name="T72" fmla="*/ 30 w 65"/>
                <a:gd name="T73" fmla="*/ 64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73"/>
                <a:gd name="T113" fmla="*/ 65 w 65"/>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73">
                  <a:moveTo>
                    <a:pt x="39" y="60"/>
                  </a:moveTo>
                  <a:lnTo>
                    <a:pt x="30" y="69"/>
                  </a:lnTo>
                  <a:lnTo>
                    <a:pt x="26" y="73"/>
                  </a:lnTo>
                  <a:lnTo>
                    <a:pt x="22" y="73"/>
                  </a:lnTo>
                  <a:lnTo>
                    <a:pt x="17" y="73"/>
                  </a:lnTo>
                  <a:lnTo>
                    <a:pt x="9" y="73"/>
                  </a:lnTo>
                  <a:lnTo>
                    <a:pt x="4" y="69"/>
                  </a:lnTo>
                  <a:lnTo>
                    <a:pt x="0" y="64"/>
                  </a:lnTo>
                  <a:lnTo>
                    <a:pt x="0" y="56"/>
                  </a:lnTo>
                  <a:lnTo>
                    <a:pt x="0" y="52"/>
                  </a:lnTo>
                  <a:lnTo>
                    <a:pt x="0" y="47"/>
                  </a:lnTo>
                  <a:lnTo>
                    <a:pt x="4" y="43"/>
                  </a:lnTo>
                  <a:lnTo>
                    <a:pt x="13" y="39"/>
                  </a:lnTo>
                  <a:lnTo>
                    <a:pt x="22" y="34"/>
                  </a:lnTo>
                  <a:lnTo>
                    <a:pt x="39" y="26"/>
                  </a:lnTo>
                  <a:lnTo>
                    <a:pt x="39" y="17"/>
                  </a:lnTo>
                  <a:lnTo>
                    <a:pt x="35" y="8"/>
                  </a:lnTo>
                  <a:lnTo>
                    <a:pt x="30" y="8"/>
                  </a:lnTo>
                  <a:lnTo>
                    <a:pt x="26" y="8"/>
                  </a:lnTo>
                  <a:lnTo>
                    <a:pt x="22" y="8"/>
                  </a:lnTo>
                  <a:lnTo>
                    <a:pt x="17" y="8"/>
                  </a:lnTo>
                  <a:lnTo>
                    <a:pt x="17" y="13"/>
                  </a:lnTo>
                  <a:lnTo>
                    <a:pt x="17" y="17"/>
                  </a:lnTo>
                  <a:lnTo>
                    <a:pt x="17" y="21"/>
                  </a:lnTo>
                  <a:lnTo>
                    <a:pt x="13" y="26"/>
                  </a:lnTo>
                  <a:lnTo>
                    <a:pt x="9" y="26"/>
                  </a:lnTo>
                  <a:lnTo>
                    <a:pt x="4" y="26"/>
                  </a:lnTo>
                  <a:lnTo>
                    <a:pt x="4" y="21"/>
                  </a:lnTo>
                  <a:lnTo>
                    <a:pt x="4" y="13"/>
                  </a:lnTo>
                  <a:lnTo>
                    <a:pt x="9" y="8"/>
                  </a:lnTo>
                  <a:lnTo>
                    <a:pt x="17" y="4"/>
                  </a:lnTo>
                  <a:lnTo>
                    <a:pt x="30" y="0"/>
                  </a:lnTo>
                  <a:lnTo>
                    <a:pt x="35" y="4"/>
                  </a:lnTo>
                  <a:lnTo>
                    <a:pt x="43" y="4"/>
                  </a:lnTo>
                  <a:lnTo>
                    <a:pt x="48" y="8"/>
                  </a:lnTo>
                  <a:lnTo>
                    <a:pt x="52" y="13"/>
                  </a:lnTo>
                  <a:lnTo>
                    <a:pt x="52" y="17"/>
                  </a:lnTo>
                  <a:lnTo>
                    <a:pt x="52" y="26"/>
                  </a:lnTo>
                  <a:lnTo>
                    <a:pt x="52" y="47"/>
                  </a:lnTo>
                  <a:lnTo>
                    <a:pt x="52" y="56"/>
                  </a:lnTo>
                  <a:lnTo>
                    <a:pt x="52" y="60"/>
                  </a:lnTo>
                  <a:lnTo>
                    <a:pt x="52" y="64"/>
                  </a:lnTo>
                  <a:lnTo>
                    <a:pt x="56" y="64"/>
                  </a:lnTo>
                  <a:lnTo>
                    <a:pt x="60" y="64"/>
                  </a:lnTo>
                  <a:lnTo>
                    <a:pt x="65" y="60"/>
                  </a:lnTo>
                  <a:lnTo>
                    <a:pt x="65" y="64"/>
                  </a:lnTo>
                  <a:lnTo>
                    <a:pt x="56" y="73"/>
                  </a:lnTo>
                  <a:lnTo>
                    <a:pt x="48" y="73"/>
                  </a:lnTo>
                  <a:lnTo>
                    <a:pt x="43" y="73"/>
                  </a:lnTo>
                  <a:lnTo>
                    <a:pt x="39" y="73"/>
                  </a:lnTo>
                  <a:lnTo>
                    <a:pt x="39" y="69"/>
                  </a:lnTo>
                  <a:lnTo>
                    <a:pt x="39" y="60"/>
                  </a:lnTo>
                  <a:close/>
                  <a:moveTo>
                    <a:pt x="39" y="56"/>
                  </a:moveTo>
                  <a:lnTo>
                    <a:pt x="39" y="34"/>
                  </a:lnTo>
                  <a:lnTo>
                    <a:pt x="30" y="34"/>
                  </a:lnTo>
                  <a:lnTo>
                    <a:pt x="22" y="39"/>
                  </a:lnTo>
                  <a:lnTo>
                    <a:pt x="17" y="43"/>
                  </a:lnTo>
                  <a:lnTo>
                    <a:pt x="13" y="47"/>
                  </a:lnTo>
                  <a:lnTo>
                    <a:pt x="13" y="52"/>
                  </a:lnTo>
                  <a:lnTo>
                    <a:pt x="13" y="56"/>
                  </a:lnTo>
                  <a:lnTo>
                    <a:pt x="17" y="60"/>
                  </a:lnTo>
                  <a:lnTo>
                    <a:pt x="17" y="64"/>
                  </a:lnTo>
                  <a:lnTo>
                    <a:pt x="22" y="64"/>
                  </a:lnTo>
                  <a:lnTo>
                    <a:pt x="30" y="64"/>
                  </a:lnTo>
                  <a:lnTo>
                    <a:pt x="39" y="56"/>
                  </a:lnTo>
                  <a:close/>
                </a:path>
              </a:pathLst>
            </a:custGeom>
            <a:solidFill>
              <a:srgbClr val="000000"/>
            </a:solidFill>
            <a:ln w="0">
              <a:solidFill>
                <a:srgbClr val="000000"/>
              </a:solidFill>
              <a:round/>
              <a:headEnd/>
              <a:tailEnd/>
            </a:ln>
          </p:spPr>
          <p:txBody>
            <a:bodyPr/>
            <a:lstStyle/>
            <a:p>
              <a:endParaRPr lang="en-US"/>
            </a:p>
          </p:txBody>
        </p:sp>
        <p:sp>
          <p:nvSpPr>
            <p:cNvPr id="21633" name="Freeform 123"/>
            <p:cNvSpPr>
              <a:spLocks/>
            </p:cNvSpPr>
            <p:nvPr/>
          </p:nvSpPr>
          <p:spPr bwMode="auto">
            <a:xfrm>
              <a:off x="2656" y="3015"/>
              <a:ext cx="43" cy="90"/>
            </a:xfrm>
            <a:custGeom>
              <a:avLst/>
              <a:gdLst>
                <a:gd name="T0" fmla="*/ 26 w 43"/>
                <a:gd name="T1" fmla="*/ 0 h 90"/>
                <a:gd name="T2" fmla="*/ 26 w 43"/>
                <a:gd name="T3" fmla="*/ 21 h 90"/>
                <a:gd name="T4" fmla="*/ 39 w 43"/>
                <a:gd name="T5" fmla="*/ 21 h 90"/>
                <a:gd name="T6" fmla="*/ 39 w 43"/>
                <a:gd name="T7" fmla="*/ 25 h 90"/>
                <a:gd name="T8" fmla="*/ 26 w 43"/>
                <a:gd name="T9" fmla="*/ 25 h 90"/>
                <a:gd name="T10" fmla="*/ 26 w 43"/>
                <a:gd name="T11" fmla="*/ 69 h 90"/>
                <a:gd name="T12" fmla="*/ 26 w 43"/>
                <a:gd name="T13" fmla="*/ 77 h 90"/>
                <a:gd name="T14" fmla="*/ 26 w 43"/>
                <a:gd name="T15" fmla="*/ 77 h 90"/>
                <a:gd name="T16" fmla="*/ 30 w 43"/>
                <a:gd name="T17" fmla="*/ 81 h 90"/>
                <a:gd name="T18" fmla="*/ 30 w 43"/>
                <a:gd name="T19" fmla="*/ 81 h 90"/>
                <a:gd name="T20" fmla="*/ 34 w 43"/>
                <a:gd name="T21" fmla="*/ 81 h 90"/>
                <a:gd name="T22" fmla="*/ 34 w 43"/>
                <a:gd name="T23" fmla="*/ 81 h 90"/>
                <a:gd name="T24" fmla="*/ 39 w 43"/>
                <a:gd name="T25" fmla="*/ 77 h 90"/>
                <a:gd name="T26" fmla="*/ 39 w 43"/>
                <a:gd name="T27" fmla="*/ 77 h 90"/>
                <a:gd name="T28" fmla="*/ 43 w 43"/>
                <a:gd name="T29" fmla="*/ 77 h 90"/>
                <a:gd name="T30" fmla="*/ 39 w 43"/>
                <a:gd name="T31" fmla="*/ 81 h 90"/>
                <a:gd name="T32" fmla="*/ 34 w 43"/>
                <a:gd name="T33" fmla="*/ 86 h 90"/>
                <a:gd name="T34" fmla="*/ 30 w 43"/>
                <a:gd name="T35" fmla="*/ 90 h 90"/>
                <a:gd name="T36" fmla="*/ 26 w 43"/>
                <a:gd name="T37" fmla="*/ 90 h 90"/>
                <a:gd name="T38" fmla="*/ 21 w 43"/>
                <a:gd name="T39" fmla="*/ 90 h 90"/>
                <a:gd name="T40" fmla="*/ 17 w 43"/>
                <a:gd name="T41" fmla="*/ 90 h 90"/>
                <a:gd name="T42" fmla="*/ 13 w 43"/>
                <a:gd name="T43" fmla="*/ 86 h 90"/>
                <a:gd name="T44" fmla="*/ 13 w 43"/>
                <a:gd name="T45" fmla="*/ 86 h 90"/>
                <a:gd name="T46" fmla="*/ 13 w 43"/>
                <a:gd name="T47" fmla="*/ 77 h 90"/>
                <a:gd name="T48" fmla="*/ 13 w 43"/>
                <a:gd name="T49" fmla="*/ 73 h 90"/>
                <a:gd name="T50" fmla="*/ 13 w 43"/>
                <a:gd name="T51" fmla="*/ 25 h 90"/>
                <a:gd name="T52" fmla="*/ 0 w 43"/>
                <a:gd name="T53" fmla="*/ 25 h 90"/>
                <a:gd name="T54" fmla="*/ 0 w 43"/>
                <a:gd name="T55" fmla="*/ 21 h 90"/>
                <a:gd name="T56" fmla="*/ 4 w 43"/>
                <a:gd name="T57" fmla="*/ 21 h 90"/>
                <a:gd name="T58" fmla="*/ 8 w 43"/>
                <a:gd name="T59" fmla="*/ 17 h 90"/>
                <a:gd name="T60" fmla="*/ 13 w 43"/>
                <a:gd name="T61" fmla="*/ 12 h 90"/>
                <a:gd name="T62" fmla="*/ 17 w 43"/>
                <a:gd name="T63" fmla="*/ 8 h 90"/>
                <a:gd name="T64" fmla="*/ 17 w 43"/>
                <a:gd name="T65" fmla="*/ 4 h 90"/>
                <a:gd name="T66" fmla="*/ 21 w 43"/>
                <a:gd name="T67" fmla="*/ 0 h 90"/>
                <a:gd name="T68" fmla="*/ 26 w 43"/>
                <a:gd name="T69" fmla="*/ 0 h 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
                <a:gd name="T106" fmla="*/ 0 h 90"/>
                <a:gd name="T107" fmla="*/ 43 w 43"/>
                <a:gd name="T108" fmla="*/ 90 h 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 h="90">
                  <a:moveTo>
                    <a:pt x="26" y="0"/>
                  </a:moveTo>
                  <a:lnTo>
                    <a:pt x="26" y="21"/>
                  </a:lnTo>
                  <a:lnTo>
                    <a:pt x="39" y="21"/>
                  </a:lnTo>
                  <a:lnTo>
                    <a:pt x="39" y="25"/>
                  </a:lnTo>
                  <a:lnTo>
                    <a:pt x="26" y="25"/>
                  </a:lnTo>
                  <a:lnTo>
                    <a:pt x="26" y="69"/>
                  </a:lnTo>
                  <a:lnTo>
                    <a:pt x="26" y="77"/>
                  </a:lnTo>
                  <a:lnTo>
                    <a:pt x="30" y="81"/>
                  </a:lnTo>
                  <a:lnTo>
                    <a:pt x="34" y="81"/>
                  </a:lnTo>
                  <a:lnTo>
                    <a:pt x="39" y="77"/>
                  </a:lnTo>
                  <a:lnTo>
                    <a:pt x="43" y="77"/>
                  </a:lnTo>
                  <a:lnTo>
                    <a:pt x="39" y="81"/>
                  </a:lnTo>
                  <a:lnTo>
                    <a:pt x="34" y="86"/>
                  </a:lnTo>
                  <a:lnTo>
                    <a:pt x="30" y="90"/>
                  </a:lnTo>
                  <a:lnTo>
                    <a:pt x="26" y="90"/>
                  </a:lnTo>
                  <a:lnTo>
                    <a:pt x="21" y="90"/>
                  </a:lnTo>
                  <a:lnTo>
                    <a:pt x="17" y="90"/>
                  </a:lnTo>
                  <a:lnTo>
                    <a:pt x="13" y="86"/>
                  </a:lnTo>
                  <a:lnTo>
                    <a:pt x="13" y="77"/>
                  </a:lnTo>
                  <a:lnTo>
                    <a:pt x="13" y="73"/>
                  </a:lnTo>
                  <a:lnTo>
                    <a:pt x="13" y="25"/>
                  </a:lnTo>
                  <a:lnTo>
                    <a:pt x="0" y="25"/>
                  </a:lnTo>
                  <a:lnTo>
                    <a:pt x="0" y="21"/>
                  </a:lnTo>
                  <a:lnTo>
                    <a:pt x="4" y="21"/>
                  </a:lnTo>
                  <a:lnTo>
                    <a:pt x="8" y="17"/>
                  </a:lnTo>
                  <a:lnTo>
                    <a:pt x="13" y="12"/>
                  </a:lnTo>
                  <a:lnTo>
                    <a:pt x="17" y="8"/>
                  </a:lnTo>
                  <a:lnTo>
                    <a:pt x="17" y="4"/>
                  </a:lnTo>
                  <a:lnTo>
                    <a:pt x="21" y="0"/>
                  </a:lnTo>
                  <a:lnTo>
                    <a:pt x="26" y="0"/>
                  </a:lnTo>
                  <a:close/>
                </a:path>
              </a:pathLst>
            </a:custGeom>
            <a:solidFill>
              <a:srgbClr val="000000"/>
            </a:solidFill>
            <a:ln w="0">
              <a:solidFill>
                <a:srgbClr val="000000"/>
              </a:solidFill>
              <a:round/>
              <a:headEnd/>
              <a:tailEnd/>
            </a:ln>
          </p:spPr>
          <p:txBody>
            <a:bodyPr/>
            <a:lstStyle/>
            <a:p>
              <a:endParaRPr lang="en-US"/>
            </a:p>
          </p:txBody>
        </p:sp>
        <p:sp>
          <p:nvSpPr>
            <p:cNvPr id="21634" name="Rectangle 124"/>
            <p:cNvSpPr>
              <a:spLocks noChangeArrowheads="1"/>
            </p:cNvSpPr>
            <p:nvPr/>
          </p:nvSpPr>
          <p:spPr bwMode="auto">
            <a:xfrm>
              <a:off x="5726" y="1380"/>
              <a:ext cx="8" cy="1872"/>
            </a:xfrm>
            <a:prstGeom prst="rect">
              <a:avLst/>
            </a:prstGeom>
            <a:solidFill>
              <a:srgbClr val="000000"/>
            </a:solidFill>
            <a:ln w="0">
              <a:solidFill>
                <a:srgbClr val="000000"/>
              </a:solidFill>
              <a:miter lim="800000"/>
              <a:headEnd/>
              <a:tailEnd/>
            </a:ln>
          </p:spPr>
          <p:txBody>
            <a:bodyPr/>
            <a:lstStyle/>
            <a:p>
              <a:endParaRPr lang="en-US"/>
            </a:p>
          </p:txBody>
        </p:sp>
        <p:sp>
          <p:nvSpPr>
            <p:cNvPr id="21635" name="Rectangle 125"/>
            <p:cNvSpPr>
              <a:spLocks noChangeArrowheads="1"/>
            </p:cNvSpPr>
            <p:nvPr/>
          </p:nvSpPr>
          <p:spPr bwMode="auto">
            <a:xfrm>
              <a:off x="17" y="3243"/>
              <a:ext cx="5713" cy="9"/>
            </a:xfrm>
            <a:prstGeom prst="rect">
              <a:avLst/>
            </a:prstGeom>
            <a:solidFill>
              <a:srgbClr val="000000"/>
            </a:solidFill>
            <a:ln w="0">
              <a:solidFill>
                <a:srgbClr val="000000"/>
              </a:solidFill>
              <a:miter lim="800000"/>
              <a:headEnd/>
              <a:tailEnd/>
            </a:ln>
          </p:spPr>
          <p:txBody>
            <a:bodyPr/>
            <a:lstStyle/>
            <a:p>
              <a:endParaRPr lang="en-US"/>
            </a:p>
          </p:txBody>
        </p:sp>
        <p:sp>
          <p:nvSpPr>
            <p:cNvPr id="21636" name="Line 126"/>
            <p:cNvSpPr>
              <a:spLocks noChangeShapeType="1"/>
            </p:cNvSpPr>
            <p:nvPr/>
          </p:nvSpPr>
          <p:spPr bwMode="auto">
            <a:xfrm flipH="1">
              <a:off x="720" y="1626"/>
              <a:ext cx="548" cy="207"/>
            </a:xfrm>
            <a:prstGeom prst="line">
              <a:avLst/>
            </a:prstGeom>
            <a:noFill/>
            <a:ln w="6350">
              <a:solidFill>
                <a:srgbClr val="000000"/>
              </a:solidFill>
              <a:round/>
              <a:headEnd/>
              <a:tailEnd/>
            </a:ln>
          </p:spPr>
          <p:txBody>
            <a:bodyPr/>
            <a:lstStyle/>
            <a:p>
              <a:endParaRPr lang="en-US"/>
            </a:p>
          </p:txBody>
        </p:sp>
        <p:sp>
          <p:nvSpPr>
            <p:cNvPr id="21637" name="Line 127"/>
            <p:cNvSpPr>
              <a:spLocks noChangeShapeType="1"/>
            </p:cNvSpPr>
            <p:nvPr/>
          </p:nvSpPr>
          <p:spPr bwMode="auto">
            <a:xfrm>
              <a:off x="1268" y="1626"/>
              <a:ext cx="732" cy="207"/>
            </a:xfrm>
            <a:prstGeom prst="line">
              <a:avLst/>
            </a:prstGeom>
            <a:noFill/>
            <a:ln w="6350">
              <a:solidFill>
                <a:srgbClr val="000000"/>
              </a:solidFill>
              <a:round/>
              <a:headEnd/>
              <a:tailEnd/>
            </a:ln>
          </p:spPr>
          <p:txBody>
            <a:bodyPr/>
            <a:lstStyle/>
            <a:p>
              <a:endParaRPr lang="en-US"/>
            </a:p>
          </p:txBody>
        </p:sp>
        <p:sp>
          <p:nvSpPr>
            <p:cNvPr id="21638" name="Line 128"/>
            <p:cNvSpPr>
              <a:spLocks noChangeShapeType="1"/>
            </p:cNvSpPr>
            <p:nvPr/>
          </p:nvSpPr>
          <p:spPr bwMode="auto">
            <a:xfrm>
              <a:off x="724" y="2005"/>
              <a:ext cx="1" cy="583"/>
            </a:xfrm>
            <a:prstGeom prst="line">
              <a:avLst/>
            </a:prstGeom>
            <a:noFill/>
            <a:ln w="6350">
              <a:solidFill>
                <a:srgbClr val="000000"/>
              </a:solidFill>
              <a:round/>
              <a:headEnd/>
              <a:tailEnd/>
            </a:ln>
          </p:spPr>
          <p:txBody>
            <a:bodyPr/>
            <a:lstStyle/>
            <a:p>
              <a:endParaRPr lang="en-US"/>
            </a:p>
          </p:txBody>
        </p:sp>
        <p:sp>
          <p:nvSpPr>
            <p:cNvPr id="21639" name="Line 129"/>
            <p:cNvSpPr>
              <a:spLocks noChangeShapeType="1"/>
            </p:cNvSpPr>
            <p:nvPr/>
          </p:nvSpPr>
          <p:spPr bwMode="auto">
            <a:xfrm flipH="1">
              <a:off x="1608" y="2005"/>
              <a:ext cx="392" cy="583"/>
            </a:xfrm>
            <a:prstGeom prst="line">
              <a:avLst/>
            </a:prstGeom>
            <a:noFill/>
            <a:ln w="6350">
              <a:solidFill>
                <a:srgbClr val="000000"/>
              </a:solidFill>
              <a:round/>
              <a:headEnd/>
              <a:tailEnd/>
            </a:ln>
          </p:spPr>
          <p:txBody>
            <a:bodyPr/>
            <a:lstStyle/>
            <a:p>
              <a:endParaRPr lang="en-US"/>
            </a:p>
          </p:txBody>
        </p:sp>
        <p:sp>
          <p:nvSpPr>
            <p:cNvPr id="21640" name="Line 130"/>
            <p:cNvSpPr>
              <a:spLocks noChangeShapeType="1"/>
            </p:cNvSpPr>
            <p:nvPr/>
          </p:nvSpPr>
          <p:spPr bwMode="auto">
            <a:xfrm>
              <a:off x="2000" y="2005"/>
              <a:ext cx="565" cy="207"/>
            </a:xfrm>
            <a:prstGeom prst="line">
              <a:avLst/>
            </a:prstGeom>
            <a:noFill/>
            <a:ln w="6350">
              <a:solidFill>
                <a:srgbClr val="000000"/>
              </a:solidFill>
              <a:round/>
              <a:headEnd/>
              <a:tailEnd/>
            </a:ln>
          </p:spPr>
          <p:txBody>
            <a:bodyPr/>
            <a:lstStyle/>
            <a:p>
              <a:endParaRPr lang="en-US"/>
            </a:p>
          </p:txBody>
        </p:sp>
        <p:sp>
          <p:nvSpPr>
            <p:cNvPr id="21641" name="Line 131"/>
            <p:cNvSpPr>
              <a:spLocks noChangeShapeType="1"/>
            </p:cNvSpPr>
            <p:nvPr/>
          </p:nvSpPr>
          <p:spPr bwMode="auto">
            <a:xfrm>
              <a:off x="2570" y="2385"/>
              <a:ext cx="1" cy="203"/>
            </a:xfrm>
            <a:prstGeom prst="line">
              <a:avLst/>
            </a:prstGeom>
            <a:noFill/>
            <a:ln w="6350">
              <a:solidFill>
                <a:srgbClr val="000000"/>
              </a:solidFill>
              <a:round/>
              <a:headEnd/>
              <a:tailEnd/>
            </a:ln>
          </p:spPr>
          <p:txBody>
            <a:bodyPr/>
            <a:lstStyle/>
            <a:p>
              <a:endParaRPr lang="en-US"/>
            </a:p>
          </p:txBody>
        </p:sp>
        <p:sp>
          <p:nvSpPr>
            <p:cNvPr id="21642" name="Line 132"/>
            <p:cNvSpPr>
              <a:spLocks noChangeShapeType="1"/>
            </p:cNvSpPr>
            <p:nvPr/>
          </p:nvSpPr>
          <p:spPr bwMode="auto">
            <a:xfrm>
              <a:off x="724" y="2795"/>
              <a:ext cx="1" cy="168"/>
            </a:xfrm>
            <a:prstGeom prst="line">
              <a:avLst/>
            </a:prstGeom>
            <a:noFill/>
            <a:ln w="6350">
              <a:solidFill>
                <a:srgbClr val="000000"/>
              </a:solidFill>
              <a:round/>
              <a:headEnd/>
              <a:tailEnd/>
            </a:ln>
          </p:spPr>
          <p:txBody>
            <a:bodyPr/>
            <a:lstStyle/>
            <a:p>
              <a:endParaRPr lang="en-US"/>
            </a:p>
          </p:txBody>
        </p:sp>
        <p:sp>
          <p:nvSpPr>
            <p:cNvPr id="21643" name="Line 133"/>
            <p:cNvSpPr>
              <a:spLocks noChangeShapeType="1"/>
            </p:cNvSpPr>
            <p:nvPr/>
          </p:nvSpPr>
          <p:spPr bwMode="auto">
            <a:xfrm>
              <a:off x="1604" y="2764"/>
              <a:ext cx="1" cy="238"/>
            </a:xfrm>
            <a:prstGeom prst="line">
              <a:avLst/>
            </a:prstGeom>
            <a:noFill/>
            <a:ln w="6350">
              <a:solidFill>
                <a:srgbClr val="000000"/>
              </a:solidFill>
              <a:round/>
              <a:headEnd/>
              <a:tailEnd/>
            </a:ln>
          </p:spPr>
          <p:txBody>
            <a:bodyPr/>
            <a:lstStyle/>
            <a:p>
              <a:endParaRPr lang="en-US"/>
            </a:p>
          </p:txBody>
        </p:sp>
        <p:sp>
          <p:nvSpPr>
            <p:cNvPr id="21644" name="Line 134"/>
            <p:cNvSpPr>
              <a:spLocks noChangeShapeType="1"/>
            </p:cNvSpPr>
            <p:nvPr/>
          </p:nvSpPr>
          <p:spPr bwMode="auto">
            <a:xfrm flipH="1">
              <a:off x="2544" y="2764"/>
              <a:ext cx="21" cy="216"/>
            </a:xfrm>
            <a:prstGeom prst="line">
              <a:avLst/>
            </a:prstGeom>
            <a:noFill/>
            <a:ln w="6350">
              <a:solidFill>
                <a:srgbClr val="000000"/>
              </a:solidFill>
              <a:round/>
              <a:headEnd/>
              <a:tailEnd/>
            </a:ln>
          </p:spPr>
          <p:txBody>
            <a:bodyPr/>
            <a:lstStyle/>
            <a:p>
              <a:endParaRPr lang="en-US"/>
            </a:p>
          </p:txBody>
        </p:sp>
        <p:sp>
          <p:nvSpPr>
            <p:cNvPr id="21645" name="Freeform 135"/>
            <p:cNvSpPr>
              <a:spLocks/>
            </p:cNvSpPr>
            <p:nvPr/>
          </p:nvSpPr>
          <p:spPr bwMode="auto">
            <a:xfrm>
              <a:off x="4937" y="1591"/>
              <a:ext cx="51" cy="69"/>
            </a:xfrm>
            <a:custGeom>
              <a:avLst/>
              <a:gdLst>
                <a:gd name="T0" fmla="*/ 25 w 51"/>
                <a:gd name="T1" fmla="*/ 0 h 69"/>
                <a:gd name="T2" fmla="*/ 51 w 51"/>
                <a:gd name="T3" fmla="*/ 69 h 69"/>
                <a:gd name="T4" fmla="*/ 25 w 51"/>
                <a:gd name="T5" fmla="*/ 52 h 69"/>
                <a:gd name="T6" fmla="*/ 0 w 51"/>
                <a:gd name="T7" fmla="*/ 69 h 69"/>
                <a:gd name="T8" fmla="*/ 25 w 51"/>
                <a:gd name="T9" fmla="*/ 0 h 69"/>
                <a:gd name="T10" fmla="*/ 0 60000 65536"/>
                <a:gd name="T11" fmla="*/ 0 60000 65536"/>
                <a:gd name="T12" fmla="*/ 0 60000 65536"/>
                <a:gd name="T13" fmla="*/ 0 60000 65536"/>
                <a:gd name="T14" fmla="*/ 0 60000 65536"/>
                <a:gd name="T15" fmla="*/ 0 w 51"/>
                <a:gd name="T16" fmla="*/ 0 h 69"/>
                <a:gd name="T17" fmla="*/ 51 w 51"/>
                <a:gd name="T18" fmla="*/ 69 h 69"/>
              </a:gdLst>
              <a:ahLst/>
              <a:cxnLst>
                <a:cxn ang="T10">
                  <a:pos x="T0" y="T1"/>
                </a:cxn>
                <a:cxn ang="T11">
                  <a:pos x="T2" y="T3"/>
                </a:cxn>
                <a:cxn ang="T12">
                  <a:pos x="T4" y="T5"/>
                </a:cxn>
                <a:cxn ang="T13">
                  <a:pos x="T6" y="T7"/>
                </a:cxn>
                <a:cxn ang="T14">
                  <a:pos x="T8" y="T9"/>
                </a:cxn>
              </a:cxnLst>
              <a:rect l="T15" t="T16" r="T17" b="T18"/>
              <a:pathLst>
                <a:path w="51" h="69">
                  <a:moveTo>
                    <a:pt x="25" y="0"/>
                  </a:moveTo>
                  <a:lnTo>
                    <a:pt x="51" y="69"/>
                  </a:lnTo>
                  <a:lnTo>
                    <a:pt x="25" y="52"/>
                  </a:lnTo>
                  <a:lnTo>
                    <a:pt x="0" y="69"/>
                  </a:lnTo>
                  <a:lnTo>
                    <a:pt x="25" y="0"/>
                  </a:lnTo>
                  <a:close/>
                </a:path>
              </a:pathLst>
            </a:custGeom>
            <a:solidFill>
              <a:srgbClr val="000000"/>
            </a:solidFill>
            <a:ln w="0">
              <a:solidFill>
                <a:srgbClr val="000000"/>
              </a:solidFill>
              <a:round/>
              <a:headEnd/>
              <a:tailEnd/>
            </a:ln>
          </p:spPr>
          <p:txBody>
            <a:bodyPr/>
            <a:lstStyle/>
            <a:p>
              <a:endParaRPr lang="en-US"/>
            </a:p>
          </p:txBody>
        </p:sp>
        <p:sp>
          <p:nvSpPr>
            <p:cNvPr id="21646" name="Line 136"/>
            <p:cNvSpPr>
              <a:spLocks noChangeShapeType="1"/>
            </p:cNvSpPr>
            <p:nvPr/>
          </p:nvSpPr>
          <p:spPr bwMode="auto">
            <a:xfrm>
              <a:off x="2699" y="2299"/>
              <a:ext cx="69" cy="1"/>
            </a:xfrm>
            <a:prstGeom prst="line">
              <a:avLst/>
            </a:prstGeom>
            <a:noFill/>
            <a:ln w="6350">
              <a:solidFill>
                <a:srgbClr val="000000"/>
              </a:solidFill>
              <a:round/>
              <a:headEnd/>
              <a:tailEnd/>
            </a:ln>
          </p:spPr>
          <p:txBody>
            <a:bodyPr/>
            <a:lstStyle/>
            <a:p>
              <a:endParaRPr lang="en-US"/>
            </a:p>
          </p:txBody>
        </p:sp>
        <p:sp>
          <p:nvSpPr>
            <p:cNvPr id="21647" name="Freeform 137"/>
            <p:cNvSpPr>
              <a:spLocks/>
            </p:cNvSpPr>
            <p:nvPr/>
          </p:nvSpPr>
          <p:spPr bwMode="auto">
            <a:xfrm>
              <a:off x="2837" y="2290"/>
              <a:ext cx="69" cy="4"/>
            </a:xfrm>
            <a:custGeom>
              <a:avLst/>
              <a:gdLst>
                <a:gd name="T0" fmla="*/ 0 w 69"/>
                <a:gd name="T1" fmla="*/ 4 h 4"/>
                <a:gd name="T2" fmla="*/ 60 w 69"/>
                <a:gd name="T3" fmla="*/ 0 h 4"/>
                <a:gd name="T4" fmla="*/ 69 w 69"/>
                <a:gd name="T5" fmla="*/ 0 h 4"/>
                <a:gd name="T6" fmla="*/ 0 60000 65536"/>
                <a:gd name="T7" fmla="*/ 0 60000 65536"/>
                <a:gd name="T8" fmla="*/ 0 60000 65536"/>
                <a:gd name="T9" fmla="*/ 0 w 69"/>
                <a:gd name="T10" fmla="*/ 0 h 4"/>
                <a:gd name="T11" fmla="*/ 69 w 69"/>
                <a:gd name="T12" fmla="*/ 4 h 4"/>
              </a:gdLst>
              <a:ahLst/>
              <a:cxnLst>
                <a:cxn ang="T6">
                  <a:pos x="T0" y="T1"/>
                </a:cxn>
                <a:cxn ang="T7">
                  <a:pos x="T2" y="T3"/>
                </a:cxn>
                <a:cxn ang="T8">
                  <a:pos x="T4" y="T5"/>
                </a:cxn>
              </a:cxnLst>
              <a:rect l="T9" t="T10" r="T11" b="T12"/>
              <a:pathLst>
                <a:path w="69" h="4">
                  <a:moveTo>
                    <a:pt x="0" y="4"/>
                  </a:moveTo>
                  <a:lnTo>
                    <a:pt x="60" y="0"/>
                  </a:lnTo>
                  <a:lnTo>
                    <a:pt x="69" y="0"/>
                  </a:lnTo>
                </a:path>
              </a:pathLst>
            </a:custGeom>
            <a:noFill/>
            <a:ln w="6350">
              <a:solidFill>
                <a:srgbClr val="000000"/>
              </a:solidFill>
              <a:round/>
              <a:headEnd/>
              <a:tailEnd/>
            </a:ln>
          </p:spPr>
          <p:txBody>
            <a:bodyPr/>
            <a:lstStyle/>
            <a:p>
              <a:endParaRPr lang="en-US"/>
            </a:p>
          </p:txBody>
        </p:sp>
        <p:sp>
          <p:nvSpPr>
            <p:cNvPr id="21648" name="Freeform 138"/>
            <p:cNvSpPr>
              <a:spLocks/>
            </p:cNvSpPr>
            <p:nvPr/>
          </p:nvSpPr>
          <p:spPr bwMode="auto">
            <a:xfrm>
              <a:off x="2975" y="2281"/>
              <a:ext cx="69" cy="5"/>
            </a:xfrm>
            <a:custGeom>
              <a:avLst/>
              <a:gdLst>
                <a:gd name="T0" fmla="*/ 0 w 69"/>
                <a:gd name="T1" fmla="*/ 5 h 5"/>
                <a:gd name="T2" fmla="*/ 47 w 69"/>
                <a:gd name="T3" fmla="*/ 5 h 5"/>
                <a:gd name="T4" fmla="*/ 69 w 69"/>
                <a:gd name="T5" fmla="*/ 0 h 5"/>
                <a:gd name="T6" fmla="*/ 0 60000 65536"/>
                <a:gd name="T7" fmla="*/ 0 60000 65536"/>
                <a:gd name="T8" fmla="*/ 0 60000 65536"/>
                <a:gd name="T9" fmla="*/ 0 w 69"/>
                <a:gd name="T10" fmla="*/ 0 h 5"/>
                <a:gd name="T11" fmla="*/ 69 w 69"/>
                <a:gd name="T12" fmla="*/ 5 h 5"/>
              </a:gdLst>
              <a:ahLst/>
              <a:cxnLst>
                <a:cxn ang="T6">
                  <a:pos x="T0" y="T1"/>
                </a:cxn>
                <a:cxn ang="T7">
                  <a:pos x="T2" y="T3"/>
                </a:cxn>
                <a:cxn ang="T8">
                  <a:pos x="T4" y="T5"/>
                </a:cxn>
              </a:cxnLst>
              <a:rect l="T9" t="T10" r="T11" b="T12"/>
              <a:pathLst>
                <a:path w="69" h="5">
                  <a:moveTo>
                    <a:pt x="0" y="5"/>
                  </a:moveTo>
                  <a:lnTo>
                    <a:pt x="47" y="5"/>
                  </a:lnTo>
                  <a:lnTo>
                    <a:pt x="69" y="0"/>
                  </a:lnTo>
                </a:path>
              </a:pathLst>
            </a:custGeom>
            <a:noFill/>
            <a:ln w="6350">
              <a:solidFill>
                <a:srgbClr val="000000"/>
              </a:solidFill>
              <a:round/>
              <a:headEnd/>
              <a:tailEnd/>
            </a:ln>
          </p:spPr>
          <p:txBody>
            <a:bodyPr/>
            <a:lstStyle/>
            <a:p>
              <a:endParaRPr lang="en-US"/>
            </a:p>
          </p:txBody>
        </p:sp>
        <p:sp>
          <p:nvSpPr>
            <p:cNvPr id="21649" name="Freeform 139"/>
            <p:cNvSpPr>
              <a:spLocks/>
            </p:cNvSpPr>
            <p:nvPr/>
          </p:nvSpPr>
          <p:spPr bwMode="auto">
            <a:xfrm>
              <a:off x="3113" y="2268"/>
              <a:ext cx="64" cy="9"/>
            </a:xfrm>
            <a:custGeom>
              <a:avLst/>
              <a:gdLst>
                <a:gd name="T0" fmla="*/ 0 w 64"/>
                <a:gd name="T1" fmla="*/ 9 h 9"/>
                <a:gd name="T2" fmla="*/ 47 w 64"/>
                <a:gd name="T3" fmla="*/ 5 h 9"/>
                <a:gd name="T4" fmla="*/ 64 w 64"/>
                <a:gd name="T5" fmla="*/ 0 h 9"/>
                <a:gd name="T6" fmla="*/ 0 60000 65536"/>
                <a:gd name="T7" fmla="*/ 0 60000 65536"/>
                <a:gd name="T8" fmla="*/ 0 60000 65536"/>
                <a:gd name="T9" fmla="*/ 0 w 64"/>
                <a:gd name="T10" fmla="*/ 0 h 9"/>
                <a:gd name="T11" fmla="*/ 64 w 64"/>
                <a:gd name="T12" fmla="*/ 9 h 9"/>
              </a:gdLst>
              <a:ahLst/>
              <a:cxnLst>
                <a:cxn ang="T6">
                  <a:pos x="T0" y="T1"/>
                </a:cxn>
                <a:cxn ang="T7">
                  <a:pos x="T2" y="T3"/>
                </a:cxn>
                <a:cxn ang="T8">
                  <a:pos x="T4" y="T5"/>
                </a:cxn>
              </a:cxnLst>
              <a:rect l="T9" t="T10" r="T11" b="T12"/>
              <a:pathLst>
                <a:path w="64" h="9">
                  <a:moveTo>
                    <a:pt x="0" y="9"/>
                  </a:moveTo>
                  <a:lnTo>
                    <a:pt x="47" y="5"/>
                  </a:lnTo>
                  <a:lnTo>
                    <a:pt x="64" y="0"/>
                  </a:lnTo>
                </a:path>
              </a:pathLst>
            </a:custGeom>
            <a:noFill/>
            <a:ln w="6350">
              <a:solidFill>
                <a:srgbClr val="000000"/>
              </a:solidFill>
              <a:round/>
              <a:headEnd/>
              <a:tailEnd/>
            </a:ln>
          </p:spPr>
          <p:txBody>
            <a:bodyPr/>
            <a:lstStyle/>
            <a:p>
              <a:endParaRPr lang="en-US"/>
            </a:p>
          </p:txBody>
        </p:sp>
        <p:sp>
          <p:nvSpPr>
            <p:cNvPr id="21650" name="Freeform 140"/>
            <p:cNvSpPr>
              <a:spLocks/>
            </p:cNvSpPr>
            <p:nvPr/>
          </p:nvSpPr>
          <p:spPr bwMode="auto">
            <a:xfrm>
              <a:off x="3246" y="2255"/>
              <a:ext cx="69" cy="9"/>
            </a:xfrm>
            <a:custGeom>
              <a:avLst/>
              <a:gdLst>
                <a:gd name="T0" fmla="*/ 0 w 69"/>
                <a:gd name="T1" fmla="*/ 9 h 9"/>
                <a:gd name="T2" fmla="*/ 61 w 69"/>
                <a:gd name="T3" fmla="*/ 0 h 9"/>
                <a:gd name="T4" fmla="*/ 69 w 69"/>
                <a:gd name="T5" fmla="*/ 0 h 9"/>
                <a:gd name="T6" fmla="*/ 0 60000 65536"/>
                <a:gd name="T7" fmla="*/ 0 60000 65536"/>
                <a:gd name="T8" fmla="*/ 0 60000 65536"/>
                <a:gd name="T9" fmla="*/ 0 w 69"/>
                <a:gd name="T10" fmla="*/ 0 h 9"/>
                <a:gd name="T11" fmla="*/ 69 w 69"/>
                <a:gd name="T12" fmla="*/ 9 h 9"/>
              </a:gdLst>
              <a:ahLst/>
              <a:cxnLst>
                <a:cxn ang="T6">
                  <a:pos x="T0" y="T1"/>
                </a:cxn>
                <a:cxn ang="T7">
                  <a:pos x="T2" y="T3"/>
                </a:cxn>
                <a:cxn ang="T8">
                  <a:pos x="T4" y="T5"/>
                </a:cxn>
              </a:cxnLst>
              <a:rect l="T9" t="T10" r="T11" b="T12"/>
              <a:pathLst>
                <a:path w="69" h="9">
                  <a:moveTo>
                    <a:pt x="0" y="9"/>
                  </a:moveTo>
                  <a:lnTo>
                    <a:pt x="61" y="0"/>
                  </a:lnTo>
                  <a:lnTo>
                    <a:pt x="69" y="0"/>
                  </a:lnTo>
                </a:path>
              </a:pathLst>
            </a:custGeom>
            <a:noFill/>
            <a:ln w="6350">
              <a:solidFill>
                <a:srgbClr val="000000"/>
              </a:solidFill>
              <a:round/>
              <a:headEnd/>
              <a:tailEnd/>
            </a:ln>
          </p:spPr>
          <p:txBody>
            <a:bodyPr/>
            <a:lstStyle/>
            <a:p>
              <a:endParaRPr lang="en-US"/>
            </a:p>
          </p:txBody>
        </p:sp>
        <p:sp>
          <p:nvSpPr>
            <p:cNvPr id="21651" name="Line 141"/>
            <p:cNvSpPr>
              <a:spLocks noChangeShapeType="1"/>
            </p:cNvSpPr>
            <p:nvPr/>
          </p:nvSpPr>
          <p:spPr bwMode="auto">
            <a:xfrm flipV="1">
              <a:off x="3384" y="2238"/>
              <a:ext cx="69" cy="9"/>
            </a:xfrm>
            <a:prstGeom prst="line">
              <a:avLst/>
            </a:prstGeom>
            <a:noFill/>
            <a:ln w="6350">
              <a:solidFill>
                <a:srgbClr val="000000"/>
              </a:solidFill>
              <a:round/>
              <a:headEnd/>
              <a:tailEnd/>
            </a:ln>
          </p:spPr>
          <p:txBody>
            <a:bodyPr/>
            <a:lstStyle/>
            <a:p>
              <a:endParaRPr lang="en-US"/>
            </a:p>
          </p:txBody>
        </p:sp>
        <p:sp>
          <p:nvSpPr>
            <p:cNvPr id="21652" name="Line 142"/>
            <p:cNvSpPr>
              <a:spLocks noChangeShapeType="1"/>
            </p:cNvSpPr>
            <p:nvPr/>
          </p:nvSpPr>
          <p:spPr bwMode="auto">
            <a:xfrm flipV="1">
              <a:off x="3522" y="2221"/>
              <a:ext cx="69" cy="9"/>
            </a:xfrm>
            <a:prstGeom prst="line">
              <a:avLst/>
            </a:prstGeom>
            <a:noFill/>
            <a:ln w="6350">
              <a:solidFill>
                <a:srgbClr val="000000"/>
              </a:solidFill>
              <a:round/>
              <a:headEnd/>
              <a:tailEnd/>
            </a:ln>
          </p:spPr>
          <p:txBody>
            <a:bodyPr/>
            <a:lstStyle/>
            <a:p>
              <a:endParaRPr lang="en-US"/>
            </a:p>
          </p:txBody>
        </p:sp>
        <p:sp>
          <p:nvSpPr>
            <p:cNvPr id="21653" name="Line 143"/>
            <p:cNvSpPr>
              <a:spLocks noChangeShapeType="1"/>
            </p:cNvSpPr>
            <p:nvPr/>
          </p:nvSpPr>
          <p:spPr bwMode="auto">
            <a:xfrm flipV="1">
              <a:off x="3656" y="2199"/>
              <a:ext cx="69" cy="13"/>
            </a:xfrm>
            <a:prstGeom prst="line">
              <a:avLst/>
            </a:prstGeom>
            <a:noFill/>
            <a:ln w="6350">
              <a:solidFill>
                <a:srgbClr val="000000"/>
              </a:solidFill>
              <a:round/>
              <a:headEnd/>
              <a:tailEnd/>
            </a:ln>
          </p:spPr>
          <p:txBody>
            <a:bodyPr/>
            <a:lstStyle/>
            <a:p>
              <a:endParaRPr lang="en-US"/>
            </a:p>
          </p:txBody>
        </p:sp>
        <p:sp>
          <p:nvSpPr>
            <p:cNvPr id="21654" name="Line 144"/>
            <p:cNvSpPr>
              <a:spLocks noChangeShapeType="1"/>
            </p:cNvSpPr>
            <p:nvPr/>
          </p:nvSpPr>
          <p:spPr bwMode="auto">
            <a:xfrm flipV="1">
              <a:off x="3794" y="2178"/>
              <a:ext cx="69" cy="13"/>
            </a:xfrm>
            <a:prstGeom prst="line">
              <a:avLst/>
            </a:prstGeom>
            <a:noFill/>
            <a:ln w="6350">
              <a:solidFill>
                <a:srgbClr val="000000"/>
              </a:solidFill>
              <a:round/>
              <a:headEnd/>
              <a:tailEnd/>
            </a:ln>
          </p:spPr>
          <p:txBody>
            <a:bodyPr/>
            <a:lstStyle/>
            <a:p>
              <a:endParaRPr lang="en-US"/>
            </a:p>
          </p:txBody>
        </p:sp>
        <p:sp>
          <p:nvSpPr>
            <p:cNvPr id="21655" name="Freeform 145"/>
            <p:cNvSpPr>
              <a:spLocks/>
            </p:cNvSpPr>
            <p:nvPr/>
          </p:nvSpPr>
          <p:spPr bwMode="auto">
            <a:xfrm>
              <a:off x="3928" y="2152"/>
              <a:ext cx="69" cy="13"/>
            </a:xfrm>
            <a:custGeom>
              <a:avLst/>
              <a:gdLst>
                <a:gd name="T0" fmla="*/ 0 w 69"/>
                <a:gd name="T1" fmla="*/ 13 h 13"/>
                <a:gd name="T2" fmla="*/ 17 w 69"/>
                <a:gd name="T3" fmla="*/ 9 h 13"/>
                <a:gd name="T4" fmla="*/ 69 w 69"/>
                <a:gd name="T5" fmla="*/ 0 h 13"/>
                <a:gd name="T6" fmla="*/ 0 60000 65536"/>
                <a:gd name="T7" fmla="*/ 0 60000 65536"/>
                <a:gd name="T8" fmla="*/ 0 60000 65536"/>
                <a:gd name="T9" fmla="*/ 0 w 69"/>
                <a:gd name="T10" fmla="*/ 0 h 13"/>
                <a:gd name="T11" fmla="*/ 69 w 69"/>
                <a:gd name="T12" fmla="*/ 13 h 13"/>
              </a:gdLst>
              <a:ahLst/>
              <a:cxnLst>
                <a:cxn ang="T6">
                  <a:pos x="T0" y="T1"/>
                </a:cxn>
                <a:cxn ang="T7">
                  <a:pos x="T2" y="T3"/>
                </a:cxn>
                <a:cxn ang="T8">
                  <a:pos x="T4" y="T5"/>
                </a:cxn>
              </a:cxnLst>
              <a:rect l="T9" t="T10" r="T11" b="T12"/>
              <a:pathLst>
                <a:path w="69" h="13">
                  <a:moveTo>
                    <a:pt x="0" y="13"/>
                  </a:moveTo>
                  <a:lnTo>
                    <a:pt x="17" y="9"/>
                  </a:lnTo>
                  <a:lnTo>
                    <a:pt x="69" y="0"/>
                  </a:lnTo>
                </a:path>
              </a:pathLst>
            </a:custGeom>
            <a:noFill/>
            <a:ln w="6350">
              <a:solidFill>
                <a:srgbClr val="000000"/>
              </a:solidFill>
              <a:round/>
              <a:headEnd/>
              <a:tailEnd/>
            </a:ln>
          </p:spPr>
          <p:txBody>
            <a:bodyPr/>
            <a:lstStyle/>
            <a:p>
              <a:endParaRPr lang="en-US"/>
            </a:p>
          </p:txBody>
        </p:sp>
        <p:sp>
          <p:nvSpPr>
            <p:cNvPr id="21656" name="Freeform 146"/>
            <p:cNvSpPr>
              <a:spLocks/>
            </p:cNvSpPr>
            <p:nvPr/>
          </p:nvSpPr>
          <p:spPr bwMode="auto">
            <a:xfrm>
              <a:off x="4066" y="2122"/>
              <a:ext cx="64" cy="13"/>
            </a:xfrm>
            <a:custGeom>
              <a:avLst/>
              <a:gdLst>
                <a:gd name="T0" fmla="*/ 0 w 64"/>
                <a:gd name="T1" fmla="*/ 13 h 13"/>
                <a:gd name="T2" fmla="*/ 38 w 64"/>
                <a:gd name="T3" fmla="*/ 4 h 13"/>
                <a:gd name="T4" fmla="*/ 64 w 64"/>
                <a:gd name="T5" fmla="*/ 0 h 13"/>
                <a:gd name="T6" fmla="*/ 0 60000 65536"/>
                <a:gd name="T7" fmla="*/ 0 60000 65536"/>
                <a:gd name="T8" fmla="*/ 0 60000 65536"/>
                <a:gd name="T9" fmla="*/ 0 w 64"/>
                <a:gd name="T10" fmla="*/ 0 h 13"/>
                <a:gd name="T11" fmla="*/ 64 w 64"/>
                <a:gd name="T12" fmla="*/ 13 h 13"/>
              </a:gdLst>
              <a:ahLst/>
              <a:cxnLst>
                <a:cxn ang="T6">
                  <a:pos x="T0" y="T1"/>
                </a:cxn>
                <a:cxn ang="T7">
                  <a:pos x="T2" y="T3"/>
                </a:cxn>
                <a:cxn ang="T8">
                  <a:pos x="T4" y="T5"/>
                </a:cxn>
              </a:cxnLst>
              <a:rect l="T9" t="T10" r="T11" b="T12"/>
              <a:pathLst>
                <a:path w="64" h="13">
                  <a:moveTo>
                    <a:pt x="0" y="13"/>
                  </a:moveTo>
                  <a:lnTo>
                    <a:pt x="38" y="4"/>
                  </a:lnTo>
                  <a:lnTo>
                    <a:pt x="64" y="0"/>
                  </a:lnTo>
                </a:path>
              </a:pathLst>
            </a:custGeom>
            <a:noFill/>
            <a:ln w="6350">
              <a:solidFill>
                <a:srgbClr val="000000"/>
              </a:solidFill>
              <a:round/>
              <a:headEnd/>
              <a:tailEnd/>
            </a:ln>
          </p:spPr>
          <p:txBody>
            <a:bodyPr/>
            <a:lstStyle/>
            <a:p>
              <a:endParaRPr lang="en-US"/>
            </a:p>
          </p:txBody>
        </p:sp>
        <p:sp>
          <p:nvSpPr>
            <p:cNvPr id="21657" name="Freeform 147"/>
            <p:cNvSpPr>
              <a:spLocks/>
            </p:cNvSpPr>
            <p:nvPr/>
          </p:nvSpPr>
          <p:spPr bwMode="auto">
            <a:xfrm>
              <a:off x="4199" y="2087"/>
              <a:ext cx="65" cy="17"/>
            </a:xfrm>
            <a:custGeom>
              <a:avLst/>
              <a:gdLst>
                <a:gd name="T0" fmla="*/ 0 w 65"/>
                <a:gd name="T1" fmla="*/ 17 h 17"/>
                <a:gd name="T2" fmla="*/ 56 w 65"/>
                <a:gd name="T3" fmla="*/ 5 h 17"/>
                <a:gd name="T4" fmla="*/ 65 w 65"/>
                <a:gd name="T5" fmla="*/ 0 h 17"/>
                <a:gd name="T6" fmla="*/ 0 60000 65536"/>
                <a:gd name="T7" fmla="*/ 0 60000 65536"/>
                <a:gd name="T8" fmla="*/ 0 60000 65536"/>
                <a:gd name="T9" fmla="*/ 0 w 65"/>
                <a:gd name="T10" fmla="*/ 0 h 17"/>
                <a:gd name="T11" fmla="*/ 65 w 65"/>
                <a:gd name="T12" fmla="*/ 17 h 17"/>
              </a:gdLst>
              <a:ahLst/>
              <a:cxnLst>
                <a:cxn ang="T6">
                  <a:pos x="T0" y="T1"/>
                </a:cxn>
                <a:cxn ang="T7">
                  <a:pos x="T2" y="T3"/>
                </a:cxn>
                <a:cxn ang="T8">
                  <a:pos x="T4" y="T5"/>
                </a:cxn>
              </a:cxnLst>
              <a:rect l="T9" t="T10" r="T11" b="T12"/>
              <a:pathLst>
                <a:path w="65" h="17">
                  <a:moveTo>
                    <a:pt x="0" y="17"/>
                  </a:moveTo>
                  <a:lnTo>
                    <a:pt x="56" y="5"/>
                  </a:lnTo>
                  <a:lnTo>
                    <a:pt x="65" y="0"/>
                  </a:lnTo>
                </a:path>
              </a:pathLst>
            </a:custGeom>
            <a:noFill/>
            <a:ln w="6350">
              <a:solidFill>
                <a:srgbClr val="000000"/>
              </a:solidFill>
              <a:round/>
              <a:headEnd/>
              <a:tailEnd/>
            </a:ln>
          </p:spPr>
          <p:txBody>
            <a:bodyPr/>
            <a:lstStyle/>
            <a:p>
              <a:endParaRPr lang="en-US"/>
            </a:p>
          </p:txBody>
        </p:sp>
        <p:sp>
          <p:nvSpPr>
            <p:cNvPr id="21658" name="Line 148"/>
            <p:cNvSpPr>
              <a:spLocks noChangeShapeType="1"/>
            </p:cNvSpPr>
            <p:nvPr/>
          </p:nvSpPr>
          <p:spPr bwMode="auto">
            <a:xfrm flipV="1">
              <a:off x="4333" y="2048"/>
              <a:ext cx="65" cy="22"/>
            </a:xfrm>
            <a:prstGeom prst="line">
              <a:avLst/>
            </a:prstGeom>
            <a:noFill/>
            <a:ln w="6350">
              <a:solidFill>
                <a:srgbClr val="000000"/>
              </a:solidFill>
              <a:round/>
              <a:headEnd/>
              <a:tailEnd/>
            </a:ln>
          </p:spPr>
          <p:txBody>
            <a:bodyPr/>
            <a:lstStyle/>
            <a:p>
              <a:endParaRPr lang="en-US"/>
            </a:p>
          </p:txBody>
        </p:sp>
        <p:sp>
          <p:nvSpPr>
            <p:cNvPr id="21659" name="Line 149"/>
            <p:cNvSpPr>
              <a:spLocks noChangeShapeType="1"/>
            </p:cNvSpPr>
            <p:nvPr/>
          </p:nvSpPr>
          <p:spPr bwMode="auto">
            <a:xfrm flipV="1">
              <a:off x="4462" y="2005"/>
              <a:ext cx="65" cy="22"/>
            </a:xfrm>
            <a:prstGeom prst="line">
              <a:avLst/>
            </a:prstGeom>
            <a:noFill/>
            <a:ln w="6350">
              <a:solidFill>
                <a:srgbClr val="000000"/>
              </a:solidFill>
              <a:round/>
              <a:headEnd/>
              <a:tailEnd/>
            </a:ln>
          </p:spPr>
          <p:txBody>
            <a:bodyPr/>
            <a:lstStyle/>
            <a:p>
              <a:endParaRPr lang="en-US"/>
            </a:p>
          </p:txBody>
        </p:sp>
        <p:sp>
          <p:nvSpPr>
            <p:cNvPr id="21660" name="Freeform 150"/>
            <p:cNvSpPr>
              <a:spLocks/>
            </p:cNvSpPr>
            <p:nvPr/>
          </p:nvSpPr>
          <p:spPr bwMode="auto">
            <a:xfrm>
              <a:off x="4592" y="1954"/>
              <a:ext cx="64" cy="25"/>
            </a:xfrm>
            <a:custGeom>
              <a:avLst/>
              <a:gdLst>
                <a:gd name="T0" fmla="*/ 0 w 64"/>
                <a:gd name="T1" fmla="*/ 25 h 25"/>
                <a:gd name="T2" fmla="*/ 64 w 64"/>
                <a:gd name="T3" fmla="*/ 0 h 25"/>
                <a:gd name="T4" fmla="*/ 64 w 64"/>
                <a:gd name="T5" fmla="*/ 0 h 25"/>
                <a:gd name="T6" fmla="*/ 0 60000 65536"/>
                <a:gd name="T7" fmla="*/ 0 60000 65536"/>
                <a:gd name="T8" fmla="*/ 0 60000 65536"/>
                <a:gd name="T9" fmla="*/ 0 w 64"/>
                <a:gd name="T10" fmla="*/ 0 h 25"/>
                <a:gd name="T11" fmla="*/ 64 w 64"/>
                <a:gd name="T12" fmla="*/ 25 h 25"/>
              </a:gdLst>
              <a:ahLst/>
              <a:cxnLst>
                <a:cxn ang="T6">
                  <a:pos x="T0" y="T1"/>
                </a:cxn>
                <a:cxn ang="T7">
                  <a:pos x="T2" y="T3"/>
                </a:cxn>
                <a:cxn ang="T8">
                  <a:pos x="T4" y="T5"/>
                </a:cxn>
              </a:cxnLst>
              <a:rect l="T9" t="T10" r="T11" b="T12"/>
              <a:pathLst>
                <a:path w="64" h="25">
                  <a:moveTo>
                    <a:pt x="0" y="25"/>
                  </a:moveTo>
                  <a:lnTo>
                    <a:pt x="64" y="0"/>
                  </a:lnTo>
                </a:path>
              </a:pathLst>
            </a:custGeom>
            <a:noFill/>
            <a:ln w="6350">
              <a:solidFill>
                <a:srgbClr val="000000"/>
              </a:solidFill>
              <a:round/>
              <a:headEnd/>
              <a:tailEnd/>
            </a:ln>
          </p:spPr>
          <p:txBody>
            <a:bodyPr/>
            <a:lstStyle/>
            <a:p>
              <a:endParaRPr lang="en-US"/>
            </a:p>
          </p:txBody>
        </p:sp>
        <p:sp>
          <p:nvSpPr>
            <p:cNvPr id="21661" name="Freeform 151"/>
            <p:cNvSpPr>
              <a:spLocks/>
            </p:cNvSpPr>
            <p:nvPr/>
          </p:nvSpPr>
          <p:spPr bwMode="auto">
            <a:xfrm>
              <a:off x="4717" y="1889"/>
              <a:ext cx="60" cy="34"/>
            </a:xfrm>
            <a:custGeom>
              <a:avLst/>
              <a:gdLst>
                <a:gd name="T0" fmla="*/ 0 w 60"/>
                <a:gd name="T1" fmla="*/ 34 h 34"/>
                <a:gd name="T2" fmla="*/ 43 w 60"/>
                <a:gd name="T3" fmla="*/ 13 h 34"/>
                <a:gd name="T4" fmla="*/ 60 w 60"/>
                <a:gd name="T5" fmla="*/ 0 h 34"/>
                <a:gd name="T6" fmla="*/ 0 60000 65536"/>
                <a:gd name="T7" fmla="*/ 0 60000 65536"/>
                <a:gd name="T8" fmla="*/ 0 60000 65536"/>
                <a:gd name="T9" fmla="*/ 0 w 60"/>
                <a:gd name="T10" fmla="*/ 0 h 34"/>
                <a:gd name="T11" fmla="*/ 60 w 60"/>
                <a:gd name="T12" fmla="*/ 34 h 34"/>
              </a:gdLst>
              <a:ahLst/>
              <a:cxnLst>
                <a:cxn ang="T6">
                  <a:pos x="T0" y="T1"/>
                </a:cxn>
                <a:cxn ang="T7">
                  <a:pos x="T2" y="T3"/>
                </a:cxn>
                <a:cxn ang="T8">
                  <a:pos x="T4" y="T5"/>
                </a:cxn>
              </a:cxnLst>
              <a:rect l="T9" t="T10" r="T11" b="T12"/>
              <a:pathLst>
                <a:path w="60" h="34">
                  <a:moveTo>
                    <a:pt x="0" y="34"/>
                  </a:moveTo>
                  <a:lnTo>
                    <a:pt x="43" y="13"/>
                  </a:lnTo>
                  <a:lnTo>
                    <a:pt x="60" y="0"/>
                  </a:lnTo>
                </a:path>
              </a:pathLst>
            </a:custGeom>
            <a:noFill/>
            <a:ln w="6350">
              <a:solidFill>
                <a:srgbClr val="000000"/>
              </a:solidFill>
              <a:round/>
              <a:headEnd/>
              <a:tailEnd/>
            </a:ln>
          </p:spPr>
          <p:txBody>
            <a:bodyPr/>
            <a:lstStyle/>
            <a:p>
              <a:endParaRPr lang="en-US"/>
            </a:p>
          </p:txBody>
        </p:sp>
        <p:sp>
          <p:nvSpPr>
            <p:cNvPr id="21662" name="Freeform 152"/>
            <p:cNvSpPr>
              <a:spLocks/>
            </p:cNvSpPr>
            <p:nvPr/>
          </p:nvSpPr>
          <p:spPr bwMode="auto">
            <a:xfrm>
              <a:off x="4833" y="1803"/>
              <a:ext cx="52" cy="47"/>
            </a:xfrm>
            <a:custGeom>
              <a:avLst/>
              <a:gdLst>
                <a:gd name="T0" fmla="*/ 0 w 52"/>
                <a:gd name="T1" fmla="*/ 47 h 47"/>
                <a:gd name="T2" fmla="*/ 13 w 52"/>
                <a:gd name="T3" fmla="*/ 38 h 47"/>
                <a:gd name="T4" fmla="*/ 52 w 52"/>
                <a:gd name="T5" fmla="*/ 0 h 47"/>
                <a:gd name="T6" fmla="*/ 0 60000 65536"/>
                <a:gd name="T7" fmla="*/ 0 60000 65536"/>
                <a:gd name="T8" fmla="*/ 0 60000 65536"/>
                <a:gd name="T9" fmla="*/ 0 w 52"/>
                <a:gd name="T10" fmla="*/ 0 h 47"/>
                <a:gd name="T11" fmla="*/ 52 w 52"/>
                <a:gd name="T12" fmla="*/ 47 h 47"/>
              </a:gdLst>
              <a:ahLst/>
              <a:cxnLst>
                <a:cxn ang="T6">
                  <a:pos x="T0" y="T1"/>
                </a:cxn>
                <a:cxn ang="T7">
                  <a:pos x="T2" y="T3"/>
                </a:cxn>
                <a:cxn ang="T8">
                  <a:pos x="T4" y="T5"/>
                </a:cxn>
              </a:cxnLst>
              <a:rect l="T9" t="T10" r="T11" b="T12"/>
              <a:pathLst>
                <a:path w="52" h="47">
                  <a:moveTo>
                    <a:pt x="0" y="47"/>
                  </a:moveTo>
                  <a:lnTo>
                    <a:pt x="13" y="38"/>
                  </a:lnTo>
                  <a:lnTo>
                    <a:pt x="52" y="0"/>
                  </a:lnTo>
                </a:path>
              </a:pathLst>
            </a:custGeom>
            <a:noFill/>
            <a:ln w="6350">
              <a:solidFill>
                <a:srgbClr val="000000"/>
              </a:solidFill>
              <a:round/>
              <a:headEnd/>
              <a:tailEnd/>
            </a:ln>
          </p:spPr>
          <p:txBody>
            <a:bodyPr/>
            <a:lstStyle/>
            <a:p>
              <a:endParaRPr lang="en-US"/>
            </a:p>
          </p:txBody>
        </p:sp>
        <p:sp>
          <p:nvSpPr>
            <p:cNvPr id="21663" name="Freeform 153"/>
            <p:cNvSpPr>
              <a:spLocks/>
            </p:cNvSpPr>
            <p:nvPr/>
          </p:nvSpPr>
          <p:spPr bwMode="auto">
            <a:xfrm>
              <a:off x="4928" y="1686"/>
              <a:ext cx="26" cy="65"/>
            </a:xfrm>
            <a:custGeom>
              <a:avLst/>
              <a:gdLst>
                <a:gd name="T0" fmla="*/ 0 w 26"/>
                <a:gd name="T1" fmla="*/ 65 h 65"/>
                <a:gd name="T2" fmla="*/ 21 w 26"/>
                <a:gd name="T3" fmla="*/ 30 h 65"/>
                <a:gd name="T4" fmla="*/ 26 w 26"/>
                <a:gd name="T5" fmla="*/ 0 h 65"/>
                <a:gd name="T6" fmla="*/ 0 60000 65536"/>
                <a:gd name="T7" fmla="*/ 0 60000 65536"/>
                <a:gd name="T8" fmla="*/ 0 60000 65536"/>
                <a:gd name="T9" fmla="*/ 0 w 26"/>
                <a:gd name="T10" fmla="*/ 0 h 65"/>
                <a:gd name="T11" fmla="*/ 26 w 26"/>
                <a:gd name="T12" fmla="*/ 65 h 65"/>
              </a:gdLst>
              <a:ahLst/>
              <a:cxnLst>
                <a:cxn ang="T6">
                  <a:pos x="T0" y="T1"/>
                </a:cxn>
                <a:cxn ang="T7">
                  <a:pos x="T2" y="T3"/>
                </a:cxn>
                <a:cxn ang="T8">
                  <a:pos x="T4" y="T5"/>
                </a:cxn>
              </a:cxnLst>
              <a:rect l="T9" t="T10" r="T11" b="T12"/>
              <a:pathLst>
                <a:path w="26" h="65">
                  <a:moveTo>
                    <a:pt x="0" y="65"/>
                  </a:moveTo>
                  <a:lnTo>
                    <a:pt x="21" y="30"/>
                  </a:lnTo>
                  <a:lnTo>
                    <a:pt x="26" y="0"/>
                  </a:lnTo>
                </a:path>
              </a:pathLst>
            </a:custGeom>
            <a:noFill/>
            <a:ln w="6350">
              <a:solidFill>
                <a:srgbClr val="000000"/>
              </a:solidFill>
              <a:round/>
              <a:headEnd/>
              <a:tailEnd/>
            </a:ln>
          </p:spPr>
          <p:txBody>
            <a:bodyPr/>
            <a:lstStyle/>
            <a:p>
              <a:endParaRPr lang="en-US"/>
            </a:p>
          </p:txBody>
        </p:sp>
        <p:sp>
          <p:nvSpPr>
            <p:cNvPr id="21664" name="Freeform 154"/>
            <p:cNvSpPr>
              <a:spLocks/>
            </p:cNvSpPr>
            <p:nvPr/>
          </p:nvSpPr>
          <p:spPr bwMode="auto">
            <a:xfrm>
              <a:off x="3255" y="1591"/>
              <a:ext cx="52" cy="69"/>
            </a:xfrm>
            <a:custGeom>
              <a:avLst/>
              <a:gdLst>
                <a:gd name="T0" fmla="*/ 26 w 52"/>
                <a:gd name="T1" fmla="*/ 0 h 69"/>
                <a:gd name="T2" fmla="*/ 52 w 52"/>
                <a:gd name="T3" fmla="*/ 69 h 69"/>
                <a:gd name="T4" fmla="*/ 26 w 52"/>
                <a:gd name="T5" fmla="*/ 52 h 69"/>
                <a:gd name="T6" fmla="*/ 0 w 52"/>
                <a:gd name="T7" fmla="*/ 69 h 69"/>
                <a:gd name="T8" fmla="*/ 26 w 52"/>
                <a:gd name="T9" fmla="*/ 0 h 69"/>
                <a:gd name="T10" fmla="*/ 0 60000 65536"/>
                <a:gd name="T11" fmla="*/ 0 60000 65536"/>
                <a:gd name="T12" fmla="*/ 0 60000 65536"/>
                <a:gd name="T13" fmla="*/ 0 60000 65536"/>
                <a:gd name="T14" fmla="*/ 0 60000 65536"/>
                <a:gd name="T15" fmla="*/ 0 w 52"/>
                <a:gd name="T16" fmla="*/ 0 h 69"/>
                <a:gd name="T17" fmla="*/ 52 w 52"/>
                <a:gd name="T18" fmla="*/ 69 h 69"/>
              </a:gdLst>
              <a:ahLst/>
              <a:cxnLst>
                <a:cxn ang="T10">
                  <a:pos x="T0" y="T1"/>
                </a:cxn>
                <a:cxn ang="T11">
                  <a:pos x="T2" y="T3"/>
                </a:cxn>
                <a:cxn ang="T12">
                  <a:pos x="T4" y="T5"/>
                </a:cxn>
                <a:cxn ang="T13">
                  <a:pos x="T6" y="T7"/>
                </a:cxn>
                <a:cxn ang="T14">
                  <a:pos x="T8" y="T9"/>
                </a:cxn>
              </a:cxnLst>
              <a:rect l="T15" t="T16" r="T17" b="T18"/>
              <a:pathLst>
                <a:path w="52" h="69">
                  <a:moveTo>
                    <a:pt x="26" y="0"/>
                  </a:moveTo>
                  <a:lnTo>
                    <a:pt x="52" y="69"/>
                  </a:lnTo>
                  <a:lnTo>
                    <a:pt x="26" y="52"/>
                  </a:lnTo>
                  <a:lnTo>
                    <a:pt x="0" y="69"/>
                  </a:lnTo>
                  <a:lnTo>
                    <a:pt x="26" y="0"/>
                  </a:lnTo>
                  <a:close/>
                </a:path>
              </a:pathLst>
            </a:custGeom>
            <a:solidFill>
              <a:srgbClr val="000000"/>
            </a:solidFill>
            <a:ln w="0">
              <a:solidFill>
                <a:srgbClr val="000000"/>
              </a:solidFill>
              <a:round/>
              <a:headEnd/>
              <a:tailEnd/>
            </a:ln>
          </p:spPr>
          <p:txBody>
            <a:bodyPr/>
            <a:lstStyle/>
            <a:p>
              <a:endParaRPr lang="en-US"/>
            </a:p>
          </p:txBody>
        </p:sp>
        <p:sp>
          <p:nvSpPr>
            <p:cNvPr id="21665" name="Line 155"/>
            <p:cNvSpPr>
              <a:spLocks noChangeShapeType="1"/>
            </p:cNvSpPr>
            <p:nvPr/>
          </p:nvSpPr>
          <p:spPr bwMode="auto">
            <a:xfrm>
              <a:off x="854" y="1919"/>
              <a:ext cx="60" cy="30"/>
            </a:xfrm>
            <a:prstGeom prst="line">
              <a:avLst/>
            </a:prstGeom>
            <a:noFill/>
            <a:ln w="6350">
              <a:solidFill>
                <a:srgbClr val="000000"/>
              </a:solidFill>
              <a:round/>
              <a:headEnd/>
              <a:tailEnd/>
            </a:ln>
          </p:spPr>
          <p:txBody>
            <a:bodyPr/>
            <a:lstStyle/>
            <a:p>
              <a:endParaRPr lang="en-US"/>
            </a:p>
          </p:txBody>
        </p:sp>
        <p:sp>
          <p:nvSpPr>
            <p:cNvPr id="21666" name="Freeform 156"/>
            <p:cNvSpPr>
              <a:spLocks/>
            </p:cNvSpPr>
            <p:nvPr/>
          </p:nvSpPr>
          <p:spPr bwMode="auto">
            <a:xfrm>
              <a:off x="979" y="1975"/>
              <a:ext cx="69" cy="22"/>
            </a:xfrm>
            <a:custGeom>
              <a:avLst/>
              <a:gdLst>
                <a:gd name="T0" fmla="*/ 0 w 69"/>
                <a:gd name="T1" fmla="*/ 0 h 22"/>
                <a:gd name="T2" fmla="*/ 34 w 69"/>
                <a:gd name="T3" fmla="*/ 9 h 22"/>
                <a:gd name="T4" fmla="*/ 69 w 69"/>
                <a:gd name="T5" fmla="*/ 22 h 22"/>
                <a:gd name="T6" fmla="*/ 0 60000 65536"/>
                <a:gd name="T7" fmla="*/ 0 60000 65536"/>
                <a:gd name="T8" fmla="*/ 0 60000 65536"/>
                <a:gd name="T9" fmla="*/ 0 w 69"/>
                <a:gd name="T10" fmla="*/ 0 h 22"/>
                <a:gd name="T11" fmla="*/ 69 w 69"/>
                <a:gd name="T12" fmla="*/ 22 h 22"/>
              </a:gdLst>
              <a:ahLst/>
              <a:cxnLst>
                <a:cxn ang="T6">
                  <a:pos x="T0" y="T1"/>
                </a:cxn>
                <a:cxn ang="T7">
                  <a:pos x="T2" y="T3"/>
                </a:cxn>
                <a:cxn ang="T8">
                  <a:pos x="T4" y="T5"/>
                </a:cxn>
              </a:cxnLst>
              <a:rect l="T9" t="T10" r="T11" b="T12"/>
              <a:pathLst>
                <a:path w="69" h="22">
                  <a:moveTo>
                    <a:pt x="0" y="0"/>
                  </a:moveTo>
                  <a:lnTo>
                    <a:pt x="34" y="9"/>
                  </a:lnTo>
                  <a:lnTo>
                    <a:pt x="69" y="22"/>
                  </a:lnTo>
                </a:path>
              </a:pathLst>
            </a:custGeom>
            <a:noFill/>
            <a:ln w="6350">
              <a:solidFill>
                <a:srgbClr val="000000"/>
              </a:solidFill>
              <a:round/>
              <a:headEnd/>
              <a:tailEnd/>
            </a:ln>
          </p:spPr>
          <p:txBody>
            <a:bodyPr/>
            <a:lstStyle/>
            <a:p>
              <a:endParaRPr lang="en-US"/>
            </a:p>
          </p:txBody>
        </p:sp>
        <p:sp>
          <p:nvSpPr>
            <p:cNvPr id="21667" name="Freeform 157"/>
            <p:cNvSpPr>
              <a:spLocks/>
            </p:cNvSpPr>
            <p:nvPr/>
          </p:nvSpPr>
          <p:spPr bwMode="auto">
            <a:xfrm>
              <a:off x="1112" y="2014"/>
              <a:ext cx="69" cy="17"/>
            </a:xfrm>
            <a:custGeom>
              <a:avLst/>
              <a:gdLst>
                <a:gd name="T0" fmla="*/ 0 w 69"/>
                <a:gd name="T1" fmla="*/ 0 h 17"/>
                <a:gd name="T2" fmla="*/ 0 w 69"/>
                <a:gd name="T3" fmla="*/ 0 h 17"/>
                <a:gd name="T4" fmla="*/ 69 w 69"/>
                <a:gd name="T5" fmla="*/ 17 h 17"/>
                <a:gd name="T6" fmla="*/ 0 60000 65536"/>
                <a:gd name="T7" fmla="*/ 0 60000 65536"/>
                <a:gd name="T8" fmla="*/ 0 60000 65536"/>
                <a:gd name="T9" fmla="*/ 0 w 69"/>
                <a:gd name="T10" fmla="*/ 0 h 17"/>
                <a:gd name="T11" fmla="*/ 69 w 69"/>
                <a:gd name="T12" fmla="*/ 17 h 17"/>
              </a:gdLst>
              <a:ahLst/>
              <a:cxnLst>
                <a:cxn ang="T6">
                  <a:pos x="T0" y="T1"/>
                </a:cxn>
                <a:cxn ang="T7">
                  <a:pos x="T2" y="T3"/>
                </a:cxn>
                <a:cxn ang="T8">
                  <a:pos x="T4" y="T5"/>
                </a:cxn>
              </a:cxnLst>
              <a:rect l="T9" t="T10" r="T11" b="T12"/>
              <a:pathLst>
                <a:path w="69" h="17">
                  <a:moveTo>
                    <a:pt x="0" y="0"/>
                  </a:moveTo>
                  <a:lnTo>
                    <a:pt x="0" y="0"/>
                  </a:lnTo>
                  <a:lnTo>
                    <a:pt x="69" y="17"/>
                  </a:lnTo>
                </a:path>
              </a:pathLst>
            </a:custGeom>
            <a:noFill/>
            <a:ln w="6350">
              <a:solidFill>
                <a:srgbClr val="000000"/>
              </a:solidFill>
              <a:round/>
              <a:headEnd/>
              <a:tailEnd/>
            </a:ln>
          </p:spPr>
          <p:txBody>
            <a:bodyPr/>
            <a:lstStyle/>
            <a:p>
              <a:endParaRPr lang="en-US"/>
            </a:p>
          </p:txBody>
        </p:sp>
        <p:sp>
          <p:nvSpPr>
            <p:cNvPr id="21668" name="Line 158"/>
            <p:cNvSpPr>
              <a:spLocks noChangeShapeType="1"/>
            </p:cNvSpPr>
            <p:nvPr/>
          </p:nvSpPr>
          <p:spPr bwMode="auto">
            <a:xfrm>
              <a:off x="1246" y="2044"/>
              <a:ext cx="69" cy="13"/>
            </a:xfrm>
            <a:prstGeom prst="line">
              <a:avLst/>
            </a:prstGeom>
            <a:noFill/>
            <a:ln w="6350">
              <a:solidFill>
                <a:srgbClr val="000000"/>
              </a:solidFill>
              <a:round/>
              <a:headEnd/>
              <a:tailEnd/>
            </a:ln>
          </p:spPr>
          <p:txBody>
            <a:bodyPr/>
            <a:lstStyle/>
            <a:p>
              <a:endParaRPr lang="en-US"/>
            </a:p>
          </p:txBody>
        </p:sp>
        <p:sp>
          <p:nvSpPr>
            <p:cNvPr id="21669" name="Line 159"/>
            <p:cNvSpPr>
              <a:spLocks noChangeShapeType="1"/>
            </p:cNvSpPr>
            <p:nvPr/>
          </p:nvSpPr>
          <p:spPr bwMode="auto">
            <a:xfrm>
              <a:off x="1384" y="2070"/>
              <a:ext cx="65" cy="9"/>
            </a:xfrm>
            <a:prstGeom prst="line">
              <a:avLst/>
            </a:prstGeom>
            <a:noFill/>
            <a:ln w="6350">
              <a:solidFill>
                <a:srgbClr val="000000"/>
              </a:solidFill>
              <a:round/>
              <a:headEnd/>
              <a:tailEnd/>
            </a:ln>
          </p:spPr>
          <p:txBody>
            <a:bodyPr/>
            <a:lstStyle/>
            <a:p>
              <a:endParaRPr lang="en-US"/>
            </a:p>
          </p:txBody>
        </p:sp>
        <p:sp>
          <p:nvSpPr>
            <p:cNvPr id="21670" name="Line 160"/>
            <p:cNvSpPr>
              <a:spLocks noChangeShapeType="1"/>
            </p:cNvSpPr>
            <p:nvPr/>
          </p:nvSpPr>
          <p:spPr bwMode="auto">
            <a:xfrm>
              <a:off x="1518" y="2087"/>
              <a:ext cx="69" cy="9"/>
            </a:xfrm>
            <a:prstGeom prst="line">
              <a:avLst/>
            </a:prstGeom>
            <a:noFill/>
            <a:ln w="6350">
              <a:solidFill>
                <a:srgbClr val="000000"/>
              </a:solidFill>
              <a:round/>
              <a:headEnd/>
              <a:tailEnd/>
            </a:ln>
          </p:spPr>
          <p:txBody>
            <a:bodyPr/>
            <a:lstStyle/>
            <a:p>
              <a:endParaRPr lang="en-US"/>
            </a:p>
          </p:txBody>
        </p:sp>
        <p:sp>
          <p:nvSpPr>
            <p:cNvPr id="21671" name="Line 161"/>
            <p:cNvSpPr>
              <a:spLocks noChangeShapeType="1"/>
            </p:cNvSpPr>
            <p:nvPr/>
          </p:nvSpPr>
          <p:spPr bwMode="auto">
            <a:xfrm>
              <a:off x="1656" y="2100"/>
              <a:ext cx="69" cy="9"/>
            </a:xfrm>
            <a:prstGeom prst="line">
              <a:avLst/>
            </a:prstGeom>
            <a:noFill/>
            <a:ln w="6350">
              <a:solidFill>
                <a:srgbClr val="000000"/>
              </a:solidFill>
              <a:round/>
              <a:headEnd/>
              <a:tailEnd/>
            </a:ln>
          </p:spPr>
          <p:txBody>
            <a:bodyPr/>
            <a:lstStyle/>
            <a:p>
              <a:endParaRPr lang="en-US"/>
            </a:p>
          </p:txBody>
        </p:sp>
        <p:sp>
          <p:nvSpPr>
            <p:cNvPr id="21672" name="Line 162"/>
            <p:cNvSpPr>
              <a:spLocks noChangeShapeType="1"/>
            </p:cNvSpPr>
            <p:nvPr/>
          </p:nvSpPr>
          <p:spPr bwMode="auto">
            <a:xfrm>
              <a:off x="1794" y="2113"/>
              <a:ext cx="69" cy="4"/>
            </a:xfrm>
            <a:prstGeom prst="line">
              <a:avLst/>
            </a:prstGeom>
            <a:noFill/>
            <a:ln w="6350">
              <a:solidFill>
                <a:srgbClr val="000000"/>
              </a:solidFill>
              <a:round/>
              <a:headEnd/>
              <a:tailEnd/>
            </a:ln>
          </p:spPr>
          <p:txBody>
            <a:bodyPr/>
            <a:lstStyle/>
            <a:p>
              <a:endParaRPr lang="en-US"/>
            </a:p>
          </p:txBody>
        </p:sp>
        <p:sp>
          <p:nvSpPr>
            <p:cNvPr id="21673" name="Freeform 163"/>
            <p:cNvSpPr>
              <a:spLocks/>
            </p:cNvSpPr>
            <p:nvPr/>
          </p:nvSpPr>
          <p:spPr bwMode="auto">
            <a:xfrm>
              <a:off x="1931" y="2117"/>
              <a:ext cx="69" cy="1"/>
            </a:xfrm>
            <a:custGeom>
              <a:avLst/>
              <a:gdLst>
                <a:gd name="T0" fmla="*/ 0 w 69"/>
                <a:gd name="T1" fmla="*/ 0 h 1"/>
                <a:gd name="T2" fmla="*/ 0 w 69"/>
                <a:gd name="T3" fmla="*/ 0 h 1"/>
                <a:gd name="T4" fmla="*/ 69 w 69"/>
                <a:gd name="T5" fmla="*/ 0 h 1"/>
                <a:gd name="T6" fmla="*/ 0 60000 65536"/>
                <a:gd name="T7" fmla="*/ 0 60000 65536"/>
                <a:gd name="T8" fmla="*/ 0 60000 65536"/>
                <a:gd name="T9" fmla="*/ 0 w 69"/>
                <a:gd name="T10" fmla="*/ 0 h 1"/>
                <a:gd name="T11" fmla="*/ 69 w 69"/>
                <a:gd name="T12" fmla="*/ 1 h 1"/>
              </a:gdLst>
              <a:ahLst/>
              <a:cxnLst>
                <a:cxn ang="T6">
                  <a:pos x="T0" y="T1"/>
                </a:cxn>
                <a:cxn ang="T7">
                  <a:pos x="T2" y="T3"/>
                </a:cxn>
                <a:cxn ang="T8">
                  <a:pos x="T4" y="T5"/>
                </a:cxn>
              </a:cxnLst>
              <a:rect l="T9" t="T10" r="T11" b="T12"/>
              <a:pathLst>
                <a:path w="69" h="1">
                  <a:moveTo>
                    <a:pt x="0" y="0"/>
                  </a:moveTo>
                  <a:lnTo>
                    <a:pt x="0" y="0"/>
                  </a:lnTo>
                  <a:lnTo>
                    <a:pt x="69" y="0"/>
                  </a:lnTo>
                </a:path>
              </a:pathLst>
            </a:custGeom>
            <a:noFill/>
            <a:ln w="6350">
              <a:solidFill>
                <a:srgbClr val="000000"/>
              </a:solidFill>
              <a:round/>
              <a:headEnd/>
              <a:tailEnd/>
            </a:ln>
          </p:spPr>
          <p:txBody>
            <a:bodyPr/>
            <a:lstStyle/>
            <a:p>
              <a:endParaRPr lang="en-US"/>
            </a:p>
          </p:txBody>
        </p:sp>
        <p:sp>
          <p:nvSpPr>
            <p:cNvPr id="21674" name="Freeform 164"/>
            <p:cNvSpPr>
              <a:spLocks/>
            </p:cNvSpPr>
            <p:nvPr/>
          </p:nvSpPr>
          <p:spPr bwMode="auto">
            <a:xfrm>
              <a:off x="2069" y="2117"/>
              <a:ext cx="69" cy="5"/>
            </a:xfrm>
            <a:custGeom>
              <a:avLst/>
              <a:gdLst>
                <a:gd name="T0" fmla="*/ 0 w 69"/>
                <a:gd name="T1" fmla="*/ 5 h 5"/>
                <a:gd name="T2" fmla="*/ 13 w 69"/>
                <a:gd name="T3" fmla="*/ 5 h 5"/>
                <a:gd name="T4" fmla="*/ 69 w 69"/>
                <a:gd name="T5" fmla="*/ 0 h 5"/>
                <a:gd name="T6" fmla="*/ 0 60000 65536"/>
                <a:gd name="T7" fmla="*/ 0 60000 65536"/>
                <a:gd name="T8" fmla="*/ 0 60000 65536"/>
                <a:gd name="T9" fmla="*/ 0 w 69"/>
                <a:gd name="T10" fmla="*/ 0 h 5"/>
                <a:gd name="T11" fmla="*/ 69 w 69"/>
                <a:gd name="T12" fmla="*/ 5 h 5"/>
              </a:gdLst>
              <a:ahLst/>
              <a:cxnLst>
                <a:cxn ang="T6">
                  <a:pos x="T0" y="T1"/>
                </a:cxn>
                <a:cxn ang="T7">
                  <a:pos x="T2" y="T3"/>
                </a:cxn>
                <a:cxn ang="T8">
                  <a:pos x="T4" y="T5"/>
                </a:cxn>
              </a:cxnLst>
              <a:rect l="T9" t="T10" r="T11" b="T12"/>
              <a:pathLst>
                <a:path w="69" h="5">
                  <a:moveTo>
                    <a:pt x="0" y="5"/>
                  </a:moveTo>
                  <a:lnTo>
                    <a:pt x="13" y="5"/>
                  </a:lnTo>
                  <a:lnTo>
                    <a:pt x="69" y="0"/>
                  </a:lnTo>
                </a:path>
              </a:pathLst>
            </a:custGeom>
            <a:noFill/>
            <a:ln w="6350">
              <a:solidFill>
                <a:srgbClr val="000000"/>
              </a:solidFill>
              <a:round/>
              <a:headEnd/>
              <a:tailEnd/>
            </a:ln>
          </p:spPr>
          <p:txBody>
            <a:bodyPr/>
            <a:lstStyle/>
            <a:p>
              <a:endParaRPr lang="en-US"/>
            </a:p>
          </p:txBody>
        </p:sp>
        <p:sp>
          <p:nvSpPr>
            <p:cNvPr id="21675" name="Freeform 165"/>
            <p:cNvSpPr>
              <a:spLocks/>
            </p:cNvSpPr>
            <p:nvPr/>
          </p:nvSpPr>
          <p:spPr bwMode="auto">
            <a:xfrm>
              <a:off x="2207" y="2113"/>
              <a:ext cx="69" cy="4"/>
            </a:xfrm>
            <a:custGeom>
              <a:avLst/>
              <a:gdLst>
                <a:gd name="T0" fmla="*/ 0 w 69"/>
                <a:gd name="T1" fmla="*/ 4 h 4"/>
                <a:gd name="T2" fmla="*/ 26 w 69"/>
                <a:gd name="T3" fmla="*/ 4 h 4"/>
                <a:gd name="T4" fmla="*/ 69 w 69"/>
                <a:gd name="T5" fmla="*/ 0 h 4"/>
                <a:gd name="T6" fmla="*/ 0 60000 65536"/>
                <a:gd name="T7" fmla="*/ 0 60000 65536"/>
                <a:gd name="T8" fmla="*/ 0 60000 65536"/>
                <a:gd name="T9" fmla="*/ 0 w 69"/>
                <a:gd name="T10" fmla="*/ 0 h 4"/>
                <a:gd name="T11" fmla="*/ 69 w 69"/>
                <a:gd name="T12" fmla="*/ 4 h 4"/>
              </a:gdLst>
              <a:ahLst/>
              <a:cxnLst>
                <a:cxn ang="T6">
                  <a:pos x="T0" y="T1"/>
                </a:cxn>
                <a:cxn ang="T7">
                  <a:pos x="T2" y="T3"/>
                </a:cxn>
                <a:cxn ang="T8">
                  <a:pos x="T4" y="T5"/>
                </a:cxn>
              </a:cxnLst>
              <a:rect l="T9" t="T10" r="T11" b="T12"/>
              <a:pathLst>
                <a:path w="69" h="4">
                  <a:moveTo>
                    <a:pt x="0" y="4"/>
                  </a:moveTo>
                  <a:lnTo>
                    <a:pt x="26" y="4"/>
                  </a:lnTo>
                  <a:lnTo>
                    <a:pt x="69" y="0"/>
                  </a:lnTo>
                </a:path>
              </a:pathLst>
            </a:custGeom>
            <a:noFill/>
            <a:ln w="6350">
              <a:solidFill>
                <a:srgbClr val="000000"/>
              </a:solidFill>
              <a:round/>
              <a:headEnd/>
              <a:tailEnd/>
            </a:ln>
          </p:spPr>
          <p:txBody>
            <a:bodyPr/>
            <a:lstStyle/>
            <a:p>
              <a:endParaRPr lang="en-US"/>
            </a:p>
          </p:txBody>
        </p:sp>
        <p:sp>
          <p:nvSpPr>
            <p:cNvPr id="21676" name="Freeform 166"/>
            <p:cNvSpPr>
              <a:spLocks/>
            </p:cNvSpPr>
            <p:nvPr/>
          </p:nvSpPr>
          <p:spPr bwMode="auto">
            <a:xfrm>
              <a:off x="2345" y="2104"/>
              <a:ext cx="69" cy="5"/>
            </a:xfrm>
            <a:custGeom>
              <a:avLst/>
              <a:gdLst>
                <a:gd name="T0" fmla="*/ 0 w 69"/>
                <a:gd name="T1" fmla="*/ 5 h 5"/>
                <a:gd name="T2" fmla="*/ 39 w 69"/>
                <a:gd name="T3" fmla="*/ 5 h 5"/>
                <a:gd name="T4" fmla="*/ 69 w 69"/>
                <a:gd name="T5" fmla="*/ 0 h 5"/>
                <a:gd name="T6" fmla="*/ 0 60000 65536"/>
                <a:gd name="T7" fmla="*/ 0 60000 65536"/>
                <a:gd name="T8" fmla="*/ 0 60000 65536"/>
                <a:gd name="T9" fmla="*/ 0 w 69"/>
                <a:gd name="T10" fmla="*/ 0 h 5"/>
                <a:gd name="T11" fmla="*/ 69 w 69"/>
                <a:gd name="T12" fmla="*/ 5 h 5"/>
              </a:gdLst>
              <a:ahLst/>
              <a:cxnLst>
                <a:cxn ang="T6">
                  <a:pos x="T0" y="T1"/>
                </a:cxn>
                <a:cxn ang="T7">
                  <a:pos x="T2" y="T3"/>
                </a:cxn>
                <a:cxn ang="T8">
                  <a:pos x="T4" y="T5"/>
                </a:cxn>
              </a:cxnLst>
              <a:rect l="T9" t="T10" r="T11" b="T12"/>
              <a:pathLst>
                <a:path w="69" h="5">
                  <a:moveTo>
                    <a:pt x="0" y="5"/>
                  </a:moveTo>
                  <a:lnTo>
                    <a:pt x="39" y="5"/>
                  </a:lnTo>
                  <a:lnTo>
                    <a:pt x="69" y="0"/>
                  </a:lnTo>
                </a:path>
              </a:pathLst>
            </a:custGeom>
            <a:noFill/>
            <a:ln w="6350">
              <a:solidFill>
                <a:srgbClr val="000000"/>
              </a:solidFill>
              <a:round/>
              <a:headEnd/>
              <a:tailEnd/>
            </a:ln>
          </p:spPr>
          <p:txBody>
            <a:bodyPr/>
            <a:lstStyle/>
            <a:p>
              <a:endParaRPr lang="en-US"/>
            </a:p>
          </p:txBody>
        </p:sp>
        <p:sp>
          <p:nvSpPr>
            <p:cNvPr id="21677" name="Freeform 167"/>
            <p:cNvSpPr>
              <a:spLocks/>
            </p:cNvSpPr>
            <p:nvPr/>
          </p:nvSpPr>
          <p:spPr bwMode="auto">
            <a:xfrm>
              <a:off x="2483" y="2092"/>
              <a:ext cx="65" cy="8"/>
            </a:xfrm>
            <a:custGeom>
              <a:avLst/>
              <a:gdLst>
                <a:gd name="T0" fmla="*/ 0 w 65"/>
                <a:gd name="T1" fmla="*/ 8 h 8"/>
                <a:gd name="T2" fmla="*/ 43 w 65"/>
                <a:gd name="T3" fmla="*/ 4 h 8"/>
                <a:gd name="T4" fmla="*/ 65 w 65"/>
                <a:gd name="T5" fmla="*/ 0 h 8"/>
                <a:gd name="T6" fmla="*/ 0 60000 65536"/>
                <a:gd name="T7" fmla="*/ 0 60000 65536"/>
                <a:gd name="T8" fmla="*/ 0 60000 65536"/>
                <a:gd name="T9" fmla="*/ 0 w 65"/>
                <a:gd name="T10" fmla="*/ 0 h 8"/>
                <a:gd name="T11" fmla="*/ 65 w 65"/>
                <a:gd name="T12" fmla="*/ 8 h 8"/>
              </a:gdLst>
              <a:ahLst/>
              <a:cxnLst>
                <a:cxn ang="T6">
                  <a:pos x="T0" y="T1"/>
                </a:cxn>
                <a:cxn ang="T7">
                  <a:pos x="T2" y="T3"/>
                </a:cxn>
                <a:cxn ang="T8">
                  <a:pos x="T4" y="T5"/>
                </a:cxn>
              </a:cxnLst>
              <a:rect l="T9" t="T10" r="T11" b="T12"/>
              <a:pathLst>
                <a:path w="65" h="8">
                  <a:moveTo>
                    <a:pt x="0" y="8"/>
                  </a:moveTo>
                  <a:lnTo>
                    <a:pt x="43" y="4"/>
                  </a:lnTo>
                  <a:lnTo>
                    <a:pt x="65" y="0"/>
                  </a:lnTo>
                </a:path>
              </a:pathLst>
            </a:custGeom>
            <a:noFill/>
            <a:ln w="6350">
              <a:solidFill>
                <a:srgbClr val="000000"/>
              </a:solidFill>
              <a:round/>
              <a:headEnd/>
              <a:tailEnd/>
            </a:ln>
          </p:spPr>
          <p:txBody>
            <a:bodyPr/>
            <a:lstStyle/>
            <a:p>
              <a:endParaRPr lang="en-US"/>
            </a:p>
          </p:txBody>
        </p:sp>
        <p:sp>
          <p:nvSpPr>
            <p:cNvPr id="21678" name="Freeform 168"/>
            <p:cNvSpPr>
              <a:spLocks/>
            </p:cNvSpPr>
            <p:nvPr/>
          </p:nvSpPr>
          <p:spPr bwMode="auto">
            <a:xfrm>
              <a:off x="2617" y="2070"/>
              <a:ext cx="69" cy="9"/>
            </a:xfrm>
            <a:custGeom>
              <a:avLst/>
              <a:gdLst>
                <a:gd name="T0" fmla="*/ 0 w 69"/>
                <a:gd name="T1" fmla="*/ 9 h 9"/>
                <a:gd name="T2" fmla="*/ 47 w 69"/>
                <a:gd name="T3" fmla="*/ 4 h 9"/>
                <a:gd name="T4" fmla="*/ 69 w 69"/>
                <a:gd name="T5" fmla="*/ 0 h 9"/>
                <a:gd name="T6" fmla="*/ 0 60000 65536"/>
                <a:gd name="T7" fmla="*/ 0 60000 65536"/>
                <a:gd name="T8" fmla="*/ 0 60000 65536"/>
                <a:gd name="T9" fmla="*/ 0 w 69"/>
                <a:gd name="T10" fmla="*/ 0 h 9"/>
                <a:gd name="T11" fmla="*/ 69 w 69"/>
                <a:gd name="T12" fmla="*/ 9 h 9"/>
              </a:gdLst>
              <a:ahLst/>
              <a:cxnLst>
                <a:cxn ang="T6">
                  <a:pos x="T0" y="T1"/>
                </a:cxn>
                <a:cxn ang="T7">
                  <a:pos x="T2" y="T3"/>
                </a:cxn>
                <a:cxn ang="T8">
                  <a:pos x="T4" y="T5"/>
                </a:cxn>
              </a:cxnLst>
              <a:rect l="T9" t="T10" r="T11" b="T12"/>
              <a:pathLst>
                <a:path w="69" h="9">
                  <a:moveTo>
                    <a:pt x="0" y="9"/>
                  </a:moveTo>
                  <a:lnTo>
                    <a:pt x="47" y="4"/>
                  </a:lnTo>
                  <a:lnTo>
                    <a:pt x="69" y="0"/>
                  </a:lnTo>
                </a:path>
              </a:pathLst>
            </a:custGeom>
            <a:noFill/>
            <a:ln w="6350">
              <a:solidFill>
                <a:srgbClr val="000000"/>
              </a:solidFill>
              <a:round/>
              <a:headEnd/>
              <a:tailEnd/>
            </a:ln>
          </p:spPr>
          <p:txBody>
            <a:bodyPr/>
            <a:lstStyle/>
            <a:p>
              <a:endParaRPr lang="en-US"/>
            </a:p>
          </p:txBody>
        </p:sp>
        <p:sp>
          <p:nvSpPr>
            <p:cNvPr id="21679" name="Freeform 169"/>
            <p:cNvSpPr>
              <a:spLocks/>
            </p:cNvSpPr>
            <p:nvPr/>
          </p:nvSpPr>
          <p:spPr bwMode="auto">
            <a:xfrm>
              <a:off x="2755" y="2040"/>
              <a:ext cx="65" cy="13"/>
            </a:xfrm>
            <a:custGeom>
              <a:avLst/>
              <a:gdLst>
                <a:gd name="T0" fmla="*/ 0 w 65"/>
                <a:gd name="T1" fmla="*/ 13 h 13"/>
                <a:gd name="T2" fmla="*/ 39 w 65"/>
                <a:gd name="T3" fmla="*/ 4 h 13"/>
                <a:gd name="T4" fmla="*/ 65 w 65"/>
                <a:gd name="T5" fmla="*/ 0 h 13"/>
                <a:gd name="T6" fmla="*/ 0 60000 65536"/>
                <a:gd name="T7" fmla="*/ 0 60000 65536"/>
                <a:gd name="T8" fmla="*/ 0 60000 65536"/>
                <a:gd name="T9" fmla="*/ 0 w 65"/>
                <a:gd name="T10" fmla="*/ 0 h 13"/>
                <a:gd name="T11" fmla="*/ 65 w 65"/>
                <a:gd name="T12" fmla="*/ 13 h 13"/>
              </a:gdLst>
              <a:ahLst/>
              <a:cxnLst>
                <a:cxn ang="T6">
                  <a:pos x="T0" y="T1"/>
                </a:cxn>
                <a:cxn ang="T7">
                  <a:pos x="T2" y="T3"/>
                </a:cxn>
                <a:cxn ang="T8">
                  <a:pos x="T4" y="T5"/>
                </a:cxn>
              </a:cxnLst>
              <a:rect l="T9" t="T10" r="T11" b="T12"/>
              <a:pathLst>
                <a:path w="65" h="13">
                  <a:moveTo>
                    <a:pt x="0" y="13"/>
                  </a:moveTo>
                  <a:lnTo>
                    <a:pt x="39" y="4"/>
                  </a:lnTo>
                  <a:lnTo>
                    <a:pt x="65" y="0"/>
                  </a:lnTo>
                </a:path>
              </a:pathLst>
            </a:custGeom>
            <a:noFill/>
            <a:ln w="6350">
              <a:solidFill>
                <a:srgbClr val="000000"/>
              </a:solidFill>
              <a:round/>
              <a:headEnd/>
              <a:tailEnd/>
            </a:ln>
          </p:spPr>
          <p:txBody>
            <a:bodyPr/>
            <a:lstStyle/>
            <a:p>
              <a:endParaRPr lang="en-US"/>
            </a:p>
          </p:txBody>
        </p:sp>
        <p:sp>
          <p:nvSpPr>
            <p:cNvPr id="21680" name="Freeform 170"/>
            <p:cNvSpPr>
              <a:spLocks/>
            </p:cNvSpPr>
            <p:nvPr/>
          </p:nvSpPr>
          <p:spPr bwMode="auto">
            <a:xfrm>
              <a:off x="2889" y="1997"/>
              <a:ext cx="64" cy="21"/>
            </a:xfrm>
            <a:custGeom>
              <a:avLst/>
              <a:gdLst>
                <a:gd name="T0" fmla="*/ 0 w 64"/>
                <a:gd name="T1" fmla="*/ 21 h 21"/>
                <a:gd name="T2" fmla="*/ 21 w 64"/>
                <a:gd name="T3" fmla="*/ 13 h 21"/>
                <a:gd name="T4" fmla="*/ 64 w 64"/>
                <a:gd name="T5" fmla="*/ 0 h 21"/>
                <a:gd name="T6" fmla="*/ 0 60000 65536"/>
                <a:gd name="T7" fmla="*/ 0 60000 65536"/>
                <a:gd name="T8" fmla="*/ 0 60000 65536"/>
                <a:gd name="T9" fmla="*/ 0 w 64"/>
                <a:gd name="T10" fmla="*/ 0 h 21"/>
                <a:gd name="T11" fmla="*/ 64 w 64"/>
                <a:gd name="T12" fmla="*/ 21 h 21"/>
              </a:gdLst>
              <a:ahLst/>
              <a:cxnLst>
                <a:cxn ang="T6">
                  <a:pos x="T0" y="T1"/>
                </a:cxn>
                <a:cxn ang="T7">
                  <a:pos x="T2" y="T3"/>
                </a:cxn>
                <a:cxn ang="T8">
                  <a:pos x="T4" y="T5"/>
                </a:cxn>
              </a:cxnLst>
              <a:rect l="T9" t="T10" r="T11" b="T12"/>
              <a:pathLst>
                <a:path w="64" h="21">
                  <a:moveTo>
                    <a:pt x="0" y="21"/>
                  </a:moveTo>
                  <a:lnTo>
                    <a:pt x="21" y="13"/>
                  </a:lnTo>
                  <a:lnTo>
                    <a:pt x="64" y="0"/>
                  </a:lnTo>
                </a:path>
              </a:pathLst>
            </a:custGeom>
            <a:noFill/>
            <a:ln w="6350">
              <a:solidFill>
                <a:srgbClr val="000000"/>
              </a:solidFill>
              <a:round/>
              <a:headEnd/>
              <a:tailEnd/>
            </a:ln>
          </p:spPr>
          <p:txBody>
            <a:bodyPr/>
            <a:lstStyle/>
            <a:p>
              <a:endParaRPr lang="en-US"/>
            </a:p>
          </p:txBody>
        </p:sp>
        <p:sp>
          <p:nvSpPr>
            <p:cNvPr id="21681" name="Line 171"/>
            <p:cNvSpPr>
              <a:spLocks noChangeShapeType="1"/>
            </p:cNvSpPr>
            <p:nvPr/>
          </p:nvSpPr>
          <p:spPr bwMode="auto">
            <a:xfrm flipV="1">
              <a:off x="3014" y="1936"/>
              <a:ext cx="60" cy="35"/>
            </a:xfrm>
            <a:prstGeom prst="line">
              <a:avLst/>
            </a:prstGeom>
            <a:noFill/>
            <a:ln w="6350">
              <a:solidFill>
                <a:srgbClr val="000000"/>
              </a:solidFill>
              <a:round/>
              <a:headEnd/>
              <a:tailEnd/>
            </a:ln>
          </p:spPr>
          <p:txBody>
            <a:bodyPr/>
            <a:lstStyle/>
            <a:p>
              <a:endParaRPr lang="en-US"/>
            </a:p>
          </p:txBody>
        </p:sp>
        <p:sp>
          <p:nvSpPr>
            <p:cNvPr id="21682" name="Freeform 172"/>
            <p:cNvSpPr>
              <a:spLocks/>
            </p:cNvSpPr>
            <p:nvPr/>
          </p:nvSpPr>
          <p:spPr bwMode="auto">
            <a:xfrm>
              <a:off x="3134" y="1854"/>
              <a:ext cx="52" cy="43"/>
            </a:xfrm>
            <a:custGeom>
              <a:avLst/>
              <a:gdLst>
                <a:gd name="T0" fmla="*/ 0 w 52"/>
                <a:gd name="T1" fmla="*/ 43 h 43"/>
                <a:gd name="T2" fmla="*/ 43 w 52"/>
                <a:gd name="T3" fmla="*/ 9 h 43"/>
                <a:gd name="T4" fmla="*/ 52 w 52"/>
                <a:gd name="T5" fmla="*/ 0 h 43"/>
                <a:gd name="T6" fmla="*/ 0 60000 65536"/>
                <a:gd name="T7" fmla="*/ 0 60000 65536"/>
                <a:gd name="T8" fmla="*/ 0 60000 65536"/>
                <a:gd name="T9" fmla="*/ 0 w 52"/>
                <a:gd name="T10" fmla="*/ 0 h 43"/>
                <a:gd name="T11" fmla="*/ 52 w 52"/>
                <a:gd name="T12" fmla="*/ 43 h 43"/>
              </a:gdLst>
              <a:ahLst/>
              <a:cxnLst>
                <a:cxn ang="T6">
                  <a:pos x="T0" y="T1"/>
                </a:cxn>
                <a:cxn ang="T7">
                  <a:pos x="T2" y="T3"/>
                </a:cxn>
                <a:cxn ang="T8">
                  <a:pos x="T4" y="T5"/>
                </a:cxn>
              </a:cxnLst>
              <a:rect l="T9" t="T10" r="T11" b="T12"/>
              <a:pathLst>
                <a:path w="52" h="43">
                  <a:moveTo>
                    <a:pt x="0" y="43"/>
                  </a:moveTo>
                  <a:lnTo>
                    <a:pt x="43" y="9"/>
                  </a:lnTo>
                  <a:lnTo>
                    <a:pt x="52" y="0"/>
                  </a:lnTo>
                </a:path>
              </a:pathLst>
            </a:custGeom>
            <a:noFill/>
            <a:ln w="6350">
              <a:solidFill>
                <a:srgbClr val="000000"/>
              </a:solidFill>
              <a:round/>
              <a:headEnd/>
              <a:tailEnd/>
            </a:ln>
          </p:spPr>
          <p:txBody>
            <a:bodyPr/>
            <a:lstStyle/>
            <a:p>
              <a:endParaRPr lang="en-US"/>
            </a:p>
          </p:txBody>
        </p:sp>
        <p:sp>
          <p:nvSpPr>
            <p:cNvPr id="21683" name="Freeform 173"/>
            <p:cNvSpPr>
              <a:spLocks/>
            </p:cNvSpPr>
            <p:nvPr/>
          </p:nvSpPr>
          <p:spPr bwMode="auto">
            <a:xfrm>
              <a:off x="3229" y="1742"/>
              <a:ext cx="30" cy="61"/>
            </a:xfrm>
            <a:custGeom>
              <a:avLst/>
              <a:gdLst>
                <a:gd name="T0" fmla="*/ 0 w 30"/>
                <a:gd name="T1" fmla="*/ 61 h 61"/>
                <a:gd name="T2" fmla="*/ 5 w 30"/>
                <a:gd name="T3" fmla="*/ 56 h 61"/>
                <a:gd name="T4" fmla="*/ 30 w 30"/>
                <a:gd name="T5" fmla="*/ 0 h 61"/>
                <a:gd name="T6" fmla="*/ 0 60000 65536"/>
                <a:gd name="T7" fmla="*/ 0 60000 65536"/>
                <a:gd name="T8" fmla="*/ 0 60000 65536"/>
                <a:gd name="T9" fmla="*/ 0 w 30"/>
                <a:gd name="T10" fmla="*/ 0 h 61"/>
                <a:gd name="T11" fmla="*/ 30 w 30"/>
                <a:gd name="T12" fmla="*/ 61 h 61"/>
              </a:gdLst>
              <a:ahLst/>
              <a:cxnLst>
                <a:cxn ang="T6">
                  <a:pos x="T0" y="T1"/>
                </a:cxn>
                <a:cxn ang="T7">
                  <a:pos x="T2" y="T3"/>
                </a:cxn>
                <a:cxn ang="T8">
                  <a:pos x="T4" y="T5"/>
                </a:cxn>
              </a:cxnLst>
              <a:rect l="T9" t="T10" r="T11" b="T12"/>
              <a:pathLst>
                <a:path w="30" h="61">
                  <a:moveTo>
                    <a:pt x="0" y="61"/>
                  </a:moveTo>
                  <a:lnTo>
                    <a:pt x="5" y="56"/>
                  </a:lnTo>
                  <a:lnTo>
                    <a:pt x="30" y="0"/>
                  </a:lnTo>
                </a:path>
              </a:pathLst>
            </a:custGeom>
            <a:noFill/>
            <a:ln w="6350">
              <a:solidFill>
                <a:srgbClr val="000000"/>
              </a:solidFill>
              <a:round/>
              <a:headEnd/>
              <a:tailEnd/>
            </a:ln>
          </p:spPr>
          <p:txBody>
            <a:bodyPr/>
            <a:lstStyle/>
            <a:p>
              <a:endParaRPr lang="en-US"/>
            </a:p>
          </p:txBody>
        </p:sp>
        <p:sp>
          <p:nvSpPr>
            <p:cNvPr id="21684" name="Line 174"/>
            <p:cNvSpPr>
              <a:spLocks noChangeShapeType="1"/>
            </p:cNvSpPr>
            <p:nvPr/>
          </p:nvSpPr>
          <p:spPr bwMode="auto">
            <a:xfrm flipV="1">
              <a:off x="3277" y="1643"/>
              <a:ext cx="4" cy="30"/>
            </a:xfrm>
            <a:prstGeom prst="line">
              <a:avLst/>
            </a:prstGeom>
            <a:noFill/>
            <a:ln w="6350">
              <a:solidFill>
                <a:srgbClr val="000000"/>
              </a:solidFill>
              <a:round/>
              <a:headEnd/>
              <a:tailEnd/>
            </a:ln>
          </p:spPr>
          <p:txBody>
            <a:bodyPr/>
            <a:lstStyle/>
            <a:p>
              <a:endParaRPr lang="en-US"/>
            </a:p>
          </p:txBody>
        </p:sp>
        <p:sp>
          <p:nvSpPr>
            <p:cNvPr id="21685" name="Freeform 175"/>
            <p:cNvSpPr>
              <a:spLocks/>
            </p:cNvSpPr>
            <p:nvPr/>
          </p:nvSpPr>
          <p:spPr bwMode="auto">
            <a:xfrm>
              <a:off x="1423" y="1591"/>
              <a:ext cx="47" cy="74"/>
            </a:xfrm>
            <a:custGeom>
              <a:avLst/>
              <a:gdLst>
                <a:gd name="T0" fmla="*/ 0 w 47"/>
                <a:gd name="T1" fmla="*/ 0 h 74"/>
                <a:gd name="T2" fmla="*/ 47 w 47"/>
                <a:gd name="T3" fmla="*/ 56 h 74"/>
                <a:gd name="T4" fmla="*/ 17 w 47"/>
                <a:gd name="T5" fmla="*/ 48 h 74"/>
                <a:gd name="T6" fmla="*/ 0 w 47"/>
                <a:gd name="T7" fmla="*/ 74 h 74"/>
                <a:gd name="T8" fmla="*/ 0 w 47"/>
                <a:gd name="T9" fmla="*/ 0 h 74"/>
                <a:gd name="T10" fmla="*/ 0 60000 65536"/>
                <a:gd name="T11" fmla="*/ 0 60000 65536"/>
                <a:gd name="T12" fmla="*/ 0 60000 65536"/>
                <a:gd name="T13" fmla="*/ 0 60000 65536"/>
                <a:gd name="T14" fmla="*/ 0 60000 65536"/>
                <a:gd name="T15" fmla="*/ 0 w 47"/>
                <a:gd name="T16" fmla="*/ 0 h 74"/>
                <a:gd name="T17" fmla="*/ 47 w 47"/>
                <a:gd name="T18" fmla="*/ 74 h 74"/>
              </a:gdLst>
              <a:ahLst/>
              <a:cxnLst>
                <a:cxn ang="T10">
                  <a:pos x="T0" y="T1"/>
                </a:cxn>
                <a:cxn ang="T11">
                  <a:pos x="T2" y="T3"/>
                </a:cxn>
                <a:cxn ang="T12">
                  <a:pos x="T4" y="T5"/>
                </a:cxn>
                <a:cxn ang="T13">
                  <a:pos x="T6" y="T7"/>
                </a:cxn>
                <a:cxn ang="T14">
                  <a:pos x="T8" y="T9"/>
                </a:cxn>
              </a:cxnLst>
              <a:rect l="T15" t="T16" r="T17" b="T18"/>
              <a:pathLst>
                <a:path w="47" h="74">
                  <a:moveTo>
                    <a:pt x="0" y="0"/>
                  </a:moveTo>
                  <a:lnTo>
                    <a:pt x="47" y="56"/>
                  </a:lnTo>
                  <a:lnTo>
                    <a:pt x="17" y="48"/>
                  </a:lnTo>
                  <a:lnTo>
                    <a:pt x="0" y="74"/>
                  </a:lnTo>
                  <a:lnTo>
                    <a:pt x="0" y="0"/>
                  </a:lnTo>
                  <a:close/>
                </a:path>
              </a:pathLst>
            </a:custGeom>
            <a:solidFill>
              <a:srgbClr val="000000"/>
            </a:solidFill>
            <a:ln w="0">
              <a:solidFill>
                <a:srgbClr val="000000"/>
              </a:solidFill>
              <a:round/>
              <a:headEnd/>
              <a:tailEnd/>
            </a:ln>
          </p:spPr>
          <p:txBody>
            <a:bodyPr/>
            <a:lstStyle/>
            <a:p>
              <a:endParaRPr lang="en-US"/>
            </a:p>
          </p:txBody>
        </p:sp>
        <p:sp>
          <p:nvSpPr>
            <p:cNvPr id="21686" name="Line 176"/>
            <p:cNvSpPr>
              <a:spLocks noChangeShapeType="1"/>
            </p:cNvSpPr>
            <p:nvPr/>
          </p:nvSpPr>
          <p:spPr bwMode="auto">
            <a:xfrm flipV="1">
              <a:off x="1789" y="2669"/>
              <a:ext cx="69" cy="5"/>
            </a:xfrm>
            <a:prstGeom prst="line">
              <a:avLst/>
            </a:prstGeom>
            <a:noFill/>
            <a:ln w="6350">
              <a:solidFill>
                <a:srgbClr val="000000"/>
              </a:solidFill>
              <a:round/>
              <a:headEnd/>
              <a:tailEnd/>
            </a:ln>
          </p:spPr>
          <p:txBody>
            <a:bodyPr/>
            <a:lstStyle/>
            <a:p>
              <a:endParaRPr lang="en-US"/>
            </a:p>
          </p:txBody>
        </p:sp>
        <p:sp>
          <p:nvSpPr>
            <p:cNvPr id="21687" name="Freeform 177"/>
            <p:cNvSpPr>
              <a:spLocks/>
            </p:cNvSpPr>
            <p:nvPr/>
          </p:nvSpPr>
          <p:spPr bwMode="auto">
            <a:xfrm>
              <a:off x="1923" y="2600"/>
              <a:ext cx="47" cy="48"/>
            </a:xfrm>
            <a:custGeom>
              <a:avLst/>
              <a:gdLst>
                <a:gd name="T0" fmla="*/ 0 w 47"/>
                <a:gd name="T1" fmla="*/ 48 h 48"/>
                <a:gd name="T2" fmla="*/ 30 w 47"/>
                <a:gd name="T3" fmla="*/ 26 h 48"/>
                <a:gd name="T4" fmla="*/ 47 w 47"/>
                <a:gd name="T5" fmla="*/ 0 h 48"/>
                <a:gd name="T6" fmla="*/ 0 60000 65536"/>
                <a:gd name="T7" fmla="*/ 0 60000 65536"/>
                <a:gd name="T8" fmla="*/ 0 60000 65536"/>
                <a:gd name="T9" fmla="*/ 0 w 47"/>
                <a:gd name="T10" fmla="*/ 0 h 48"/>
                <a:gd name="T11" fmla="*/ 47 w 47"/>
                <a:gd name="T12" fmla="*/ 48 h 48"/>
              </a:gdLst>
              <a:ahLst/>
              <a:cxnLst>
                <a:cxn ang="T6">
                  <a:pos x="T0" y="T1"/>
                </a:cxn>
                <a:cxn ang="T7">
                  <a:pos x="T2" y="T3"/>
                </a:cxn>
                <a:cxn ang="T8">
                  <a:pos x="T4" y="T5"/>
                </a:cxn>
              </a:cxnLst>
              <a:rect l="T9" t="T10" r="T11" b="T12"/>
              <a:pathLst>
                <a:path w="47" h="48">
                  <a:moveTo>
                    <a:pt x="0" y="48"/>
                  </a:moveTo>
                  <a:lnTo>
                    <a:pt x="30" y="26"/>
                  </a:lnTo>
                  <a:lnTo>
                    <a:pt x="47" y="0"/>
                  </a:lnTo>
                </a:path>
              </a:pathLst>
            </a:custGeom>
            <a:noFill/>
            <a:ln w="6350">
              <a:solidFill>
                <a:srgbClr val="000000"/>
              </a:solidFill>
              <a:round/>
              <a:headEnd/>
              <a:tailEnd/>
            </a:ln>
          </p:spPr>
          <p:txBody>
            <a:bodyPr/>
            <a:lstStyle/>
            <a:p>
              <a:endParaRPr lang="en-US"/>
            </a:p>
          </p:txBody>
        </p:sp>
        <p:sp>
          <p:nvSpPr>
            <p:cNvPr id="21688" name="Freeform 178"/>
            <p:cNvSpPr>
              <a:spLocks/>
            </p:cNvSpPr>
            <p:nvPr/>
          </p:nvSpPr>
          <p:spPr bwMode="auto">
            <a:xfrm>
              <a:off x="1949" y="2467"/>
              <a:ext cx="21" cy="64"/>
            </a:xfrm>
            <a:custGeom>
              <a:avLst/>
              <a:gdLst>
                <a:gd name="T0" fmla="*/ 21 w 21"/>
                <a:gd name="T1" fmla="*/ 64 h 64"/>
                <a:gd name="T2" fmla="*/ 13 w 21"/>
                <a:gd name="T3" fmla="*/ 34 h 64"/>
                <a:gd name="T4" fmla="*/ 0 w 21"/>
                <a:gd name="T5" fmla="*/ 0 h 64"/>
                <a:gd name="T6" fmla="*/ 0 60000 65536"/>
                <a:gd name="T7" fmla="*/ 0 60000 65536"/>
                <a:gd name="T8" fmla="*/ 0 60000 65536"/>
                <a:gd name="T9" fmla="*/ 0 w 21"/>
                <a:gd name="T10" fmla="*/ 0 h 64"/>
                <a:gd name="T11" fmla="*/ 21 w 21"/>
                <a:gd name="T12" fmla="*/ 64 h 64"/>
              </a:gdLst>
              <a:ahLst/>
              <a:cxnLst>
                <a:cxn ang="T6">
                  <a:pos x="T0" y="T1"/>
                </a:cxn>
                <a:cxn ang="T7">
                  <a:pos x="T2" y="T3"/>
                </a:cxn>
                <a:cxn ang="T8">
                  <a:pos x="T4" y="T5"/>
                </a:cxn>
              </a:cxnLst>
              <a:rect l="T9" t="T10" r="T11" b="T12"/>
              <a:pathLst>
                <a:path w="21" h="64">
                  <a:moveTo>
                    <a:pt x="21" y="64"/>
                  </a:moveTo>
                  <a:lnTo>
                    <a:pt x="13" y="34"/>
                  </a:lnTo>
                  <a:lnTo>
                    <a:pt x="0" y="0"/>
                  </a:lnTo>
                </a:path>
              </a:pathLst>
            </a:custGeom>
            <a:noFill/>
            <a:ln w="6350">
              <a:solidFill>
                <a:srgbClr val="000000"/>
              </a:solidFill>
              <a:round/>
              <a:headEnd/>
              <a:tailEnd/>
            </a:ln>
          </p:spPr>
          <p:txBody>
            <a:bodyPr/>
            <a:lstStyle/>
            <a:p>
              <a:endParaRPr lang="en-US"/>
            </a:p>
          </p:txBody>
        </p:sp>
        <p:sp>
          <p:nvSpPr>
            <p:cNvPr id="21689" name="Freeform 179"/>
            <p:cNvSpPr>
              <a:spLocks/>
            </p:cNvSpPr>
            <p:nvPr/>
          </p:nvSpPr>
          <p:spPr bwMode="auto">
            <a:xfrm>
              <a:off x="1884" y="2346"/>
              <a:ext cx="35" cy="60"/>
            </a:xfrm>
            <a:custGeom>
              <a:avLst/>
              <a:gdLst>
                <a:gd name="T0" fmla="*/ 35 w 35"/>
                <a:gd name="T1" fmla="*/ 60 h 60"/>
                <a:gd name="T2" fmla="*/ 26 w 35"/>
                <a:gd name="T3" fmla="*/ 39 h 60"/>
                <a:gd name="T4" fmla="*/ 0 w 35"/>
                <a:gd name="T5" fmla="*/ 0 h 60"/>
                <a:gd name="T6" fmla="*/ 0 60000 65536"/>
                <a:gd name="T7" fmla="*/ 0 60000 65536"/>
                <a:gd name="T8" fmla="*/ 0 60000 65536"/>
                <a:gd name="T9" fmla="*/ 0 w 35"/>
                <a:gd name="T10" fmla="*/ 0 h 60"/>
                <a:gd name="T11" fmla="*/ 35 w 35"/>
                <a:gd name="T12" fmla="*/ 60 h 60"/>
              </a:gdLst>
              <a:ahLst/>
              <a:cxnLst>
                <a:cxn ang="T6">
                  <a:pos x="T0" y="T1"/>
                </a:cxn>
                <a:cxn ang="T7">
                  <a:pos x="T2" y="T3"/>
                </a:cxn>
                <a:cxn ang="T8">
                  <a:pos x="T4" y="T5"/>
                </a:cxn>
              </a:cxnLst>
              <a:rect l="T9" t="T10" r="T11" b="T12"/>
              <a:pathLst>
                <a:path w="35" h="60">
                  <a:moveTo>
                    <a:pt x="35" y="60"/>
                  </a:moveTo>
                  <a:lnTo>
                    <a:pt x="26" y="39"/>
                  </a:lnTo>
                  <a:lnTo>
                    <a:pt x="0" y="0"/>
                  </a:lnTo>
                </a:path>
              </a:pathLst>
            </a:custGeom>
            <a:noFill/>
            <a:ln w="6350">
              <a:solidFill>
                <a:srgbClr val="000000"/>
              </a:solidFill>
              <a:round/>
              <a:headEnd/>
              <a:tailEnd/>
            </a:ln>
          </p:spPr>
          <p:txBody>
            <a:bodyPr/>
            <a:lstStyle/>
            <a:p>
              <a:endParaRPr lang="en-US"/>
            </a:p>
          </p:txBody>
        </p:sp>
        <p:sp>
          <p:nvSpPr>
            <p:cNvPr id="21690" name="Freeform 180"/>
            <p:cNvSpPr>
              <a:spLocks/>
            </p:cNvSpPr>
            <p:nvPr/>
          </p:nvSpPr>
          <p:spPr bwMode="auto">
            <a:xfrm>
              <a:off x="1806" y="2230"/>
              <a:ext cx="39" cy="60"/>
            </a:xfrm>
            <a:custGeom>
              <a:avLst/>
              <a:gdLst>
                <a:gd name="T0" fmla="*/ 39 w 39"/>
                <a:gd name="T1" fmla="*/ 60 h 60"/>
                <a:gd name="T2" fmla="*/ 13 w 39"/>
                <a:gd name="T3" fmla="*/ 21 h 60"/>
                <a:gd name="T4" fmla="*/ 0 w 39"/>
                <a:gd name="T5" fmla="*/ 0 h 60"/>
                <a:gd name="T6" fmla="*/ 0 60000 65536"/>
                <a:gd name="T7" fmla="*/ 0 60000 65536"/>
                <a:gd name="T8" fmla="*/ 0 60000 65536"/>
                <a:gd name="T9" fmla="*/ 0 w 39"/>
                <a:gd name="T10" fmla="*/ 0 h 60"/>
                <a:gd name="T11" fmla="*/ 39 w 39"/>
                <a:gd name="T12" fmla="*/ 60 h 60"/>
              </a:gdLst>
              <a:ahLst/>
              <a:cxnLst>
                <a:cxn ang="T6">
                  <a:pos x="T0" y="T1"/>
                </a:cxn>
                <a:cxn ang="T7">
                  <a:pos x="T2" y="T3"/>
                </a:cxn>
                <a:cxn ang="T8">
                  <a:pos x="T4" y="T5"/>
                </a:cxn>
              </a:cxnLst>
              <a:rect l="T9" t="T10" r="T11" b="T12"/>
              <a:pathLst>
                <a:path w="39" h="60">
                  <a:moveTo>
                    <a:pt x="39" y="60"/>
                  </a:moveTo>
                  <a:lnTo>
                    <a:pt x="13" y="21"/>
                  </a:lnTo>
                  <a:lnTo>
                    <a:pt x="0" y="0"/>
                  </a:lnTo>
                </a:path>
              </a:pathLst>
            </a:custGeom>
            <a:noFill/>
            <a:ln w="6350">
              <a:solidFill>
                <a:srgbClr val="000000"/>
              </a:solidFill>
              <a:round/>
              <a:headEnd/>
              <a:tailEnd/>
            </a:ln>
          </p:spPr>
          <p:txBody>
            <a:bodyPr/>
            <a:lstStyle/>
            <a:p>
              <a:endParaRPr lang="en-US"/>
            </a:p>
          </p:txBody>
        </p:sp>
        <p:sp>
          <p:nvSpPr>
            <p:cNvPr id="21691" name="Line 181"/>
            <p:cNvSpPr>
              <a:spLocks noChangeShapeType="1"/>
            </p:cNvSpPr>
            <p:nvPr/>
          </p:nvSpPr>
          <p:spPr bwMode="auto">
            <a:xfrm flipH="1" flipV="1">
              <a:off x="1729" y="2117"/>
              <a:ext cx="39" cy="56"/>
            </a:xfrm>
            <a:prstGeom prst="line">
              <a:avLst/>
            </a:prstGeom>
            <a:noFill/>
            <a:ln w="6350">
              <a:solidFill>
                <a:srgbClr val="000000"/>
              </a:solidFill>
              <a:round/>
              <a:headEnd/>
              <a:tailEnd/>
            </a:ln>
          </p:spPr>
          <p:txBody>
            <a:bodyPr/>
            <a:lstStyle/>
            <a:p>
              <a:endParaRPr lang="en-US"/>
            </a:p>
          </p:txBody>
        </p:sp>
        <p:sp>
          <p:nvSpPr>
            <p:cNvPr id="21692" name="Freeform 182"/>
            <p:cNvSpPr>
              <a:spLocks/>
            </p:cNvSpPr>
            <p:nvPr/>
          </p:nvSpPr>
          <p:spPr bwMode="auto">
            <a:xfrm>
              <a:off x="1647" y="2005"/>
              <a:ext cx="43" cy="56"/>
            </a:xfrm>
            <a:custGeom>
              <a:avLst/>
              <a:gdLst>
                <a:gd name="T0" fmla="*/ 43 w 43"/>
                <a:gd name="T1" fmla="*/ 56 h 56"/>
                <a:gd name="T2" fmla="*/ 13 w 43"/>
                <a:gd name="T3" fmla="*/ 22 h 56"/>
                <a:gd name="T4" fmla="*/ 0 w 43"/>
                <a:gd name="T5" fmla="*/ 0 h 56"/>
                <a:gd name="T6" fmla="*/ 0 60000 65536"/>
                <a:gd name="T7" fmla="*/ 0 60000 65536"/>
                <a:gd name="T8" fmla="*/ 0 60000 65536"/>
                <a:gd name="T9" fmla="*/ 0 w 43"/>
                <a:gd name="T10" fmla="*/ 0 h 56"/>
                <a:gd name="T11" fmla="*/ 43 w 43"/>
                <a:gd name="T12" fmla="*/ 56 h 56"/>
              </a:gdLst>
              <a:ahLst/>
              <a:cxnLst>
                <a:cxn ang="T6">
                  <a:pos x="T0" y="T1"/>
                </a:cxn>
                <a:cxn ang="T7">
                  <a:pos x="T2" y="T3"/>
                </a:cxn>
                <a:cxn ang="T8">
                  <a:pos x="T4" y="T5"/>
                </a:cxn>
              </a:cxnLst>
              <a:rect l="T9" t="T10" r="T11" b="T12"/>
              <a:pathLst>
                <a:path w="43" h="56">
                  <a:moveTo>
                    <a:pt x="43" y="56"/>
                  </a:moveTo>
                  <a:lnTo>
                    <a:pt x="13" y="22"/>
                  </a:lnTo>
                  <a:lnTo>
                    <a:pt x="0" y="0"/>
                  </a:lnTo>
                </a:path>
              </a:pathLst>
            </a:custGeom>
            <a:noFill/>
            <a:ln w="6350">
              <a:solidFill>
                <a:srgbClr val="000000"/>
              </a:solidFill>
              <a:round/>
              <a:headEnd/>
              <a:tailEnd/>
            </a:ln>
          </p:spPr>
          <p:txBody>
            <a:bodyPr/>
            <a:lstStyle/>
            <a:p>
              <a:endParaRPr lang="en-US"/>
            </a:p>
          </p:txBody>
        </p:sp>
        <p:sp>
          <p:nvSpPr>
            <p:cNvPr id="21693" name="Freeform 183"/>
            <p:cNvSpPr>
              <a:spLocks/>
            </p:cNvSpPr>
            <p:nvPr/>
          </p:nvSpPr>
          <p:spPr bwMode="auto">
            <a:xfrm>
              <a:off x="1574" y="1889"/>
              <a:ext cx="34" cy="60"/>
            </a:xfrm>
            <a:custGeom>
              <a:avLst/>
              <a:gdLst>
                <a:gd name="T0" fmla="*/ 34 w 34"/>
                <a:gd name="T1" fmla="*/ 60 h 60"/>
                <a:gd name="T2" fmla="*/ 34 w 34"/>
                <a:gd name="T3" fmla="*/ 56 h 60"/>
                <a:gd name="T4" fmla="*/ 0 w 34"/>
                <a:gd name="T5" fmla="*/ 0 h 60"/>
                <a:gd name="T6" fmla="*/ 0 60000 65536"/>
                <a:gd name="T7" fmla="*/ 0 60000 65536"/>
                <a:gd name="T8" fmla="*/ 0 60000 65536"/>
                <a:gd name="T9" fmla="*/ 0 w 34"/>
                <a:gd name="T10" fmla="*/ 0 h 60"/>
                <a:gd name="T11" fmla="*/ 34 w 34"/>
                <a:gd name="T12" fmla="*/ 60 h 60"/>
              </a:gdLst>
              <a:ahLst/>
              <a:cxnLst>
                <a:cxn ang="T6">
                  <a:pos x="T0" y="T1"/>
                </a:cxn>
                <a:cxn ang="T7">
                  <a:pos x="T2" y="T3"/>
                </a:cxn>
                <a:cxn ang="T8">
                  <a:pos x="T4" y="T5"/>
                </a:cxn>
              </a:cxnLst>
              <a:rect l="T9" t="T10" r="T11" b="T12"/>
              <a:pathLst>
                <a:path w="34" h="60">
                  <a:moveTo>
                    <a:pt x="34" y="60"/>
                  </a:moveTo>
                  <a:lnTo>
                    <a:pt x="34" y="56"/>
                  </a:lnTo>
                  <a:lnTo>
                    <a:pt x="0" y="0"/>
                  </a:lnTo>
                </a:path>
              </a:pathLst>
            </a:custGeom>
            <a:noFill/>
            <a:ln w="6350">
              <a:solidFill>
                <a:srgbClr val="000000"/>
              </a:solidFill>
              <a:round/>
              <a:headEnd/>
              <a:tailEnd/>
            </a:ln>
          </p:spPr>
          <p:txBody>
            <a:bodyPr/>
            <a:lstStyle/>
            <a:p>
              <a:endParaRPr lang="en-US"/>
            </a:p>
          </p:txBody>
        </p:sp>
        <p:sp>
          <p:nvSpPr>
            <p:cNvPr id="21694" name="Freeform 184"/>
            <p:cNvSpPr>
              <a:spLocks/>
            </p:cNvSpPr>
            <p:nvPr/>
          </p:nvSpPr>
          <p:spPr bwMode="auto">
            <a:xfrm>
              <a:off x="1500" y="1772"/>
              <a:ext cx="35" cy="61"/>
            </a:xfrm>
            <a:custGeom>
              <a:avLst/>
              <a:gdLst>
                <a:gd name="T0" fmla="*/ 35 w 35"/>
                <a:gd name="T1" fmla="*/ 61 h 61"/>
                <a:gd name="T2" fmla="*/ 13 w 35"/>
                <a:gd name="T3" fmla="*/ 18 h 61"/>
                <a:gd name="T4" fmla="*/ 0 w 35"/>
                <a:gd name="T5" fmla="*/ 0 h 61"/>
                <a:gd name="T6" fmla="*/ 0 60000 65536"/>
                <a:gd name="T7" fmla="*/ 0 60000 65536"/>
                <a:gd name="T8" fmla="*/ 0 60000 65536"/>
                <a:gd name="T9" fmla="*/ 0 w 35"/>
                <a:gd name="T10" fmla="*/ 0 h 61"/>
                <a:gd name="T11" fmla="*/ 35 w 35"/>
                <a:gd name="T12" fmla="*/ 61 h 61"/>
              </a:gdLst>
              <a:ahLst/>
              <a:cxnLst>
                <a:cxn ang="T6">
                  <a:pos x="T0" y="T1"/>
                </a:cxn>
                <a:cxn ang="T7">
                  <a:pos x="T2" y="T3"/>
                </a:cxn>
                <a:cxn ang="T8">
                  <a:pos x="T4" y="T5"/>
                </a:cxn>
              </a:cxnLst>
              <a:rect l="T9" t="T10" r="T11" b="T12"/>
              <a:pathLst>
                <a:path w="35" h="61">
                  <a:moveTo>
                    <a:pt x="35" y="61"/>
                  </a:moveTo>
                  <a:lnTo>
                    <a:pt x="13" y="18"/>
                  </a:lnTo>
                  <a:lnTo>
                    <a:pt x="0" y="0"/>
                  </a:lnTo>
                </a:path>
              </a:pathLst>
            </a:custGeom>
            <a:noFill/>
            <a:ln w="6350">
              <a:solidFill>
                <a:srgbClr val="000000"/>
              </a:solidFill>
              <a:round/>
              <a:headEnd/>
              <a:tailEnd/>
            </a:ln>
          </p:spPr>
          <p:txBody>
            <a:bodyPr/>
            <a:lstStyle/>
            <a:p>
              <a:endParaRPr lang="en-US"/>
            </a:p>
          </p:txBody>
        </p:sp>
        <p:sp>
          <p:nvSpPr>
            <p:cNvPr id="21695" name="Line 185"/>
            <p:cNvSpPr>
              <a:spLocks noChangeShapeType="1"/>
            </p:cNvSpPr>
            <p:nvPr/>
          </p:nvSpPr>
          <p:spPr bwMode="auto">
            <a:xfrm flipH="1" flipV="1">
              <a:off x="1444" y="1647"/>
              <a:ext cx="26" cy="65"/>
            </a:xfrm>
            <a:prstGeom prst="line">
              <a:avLst/>
            </a:prstGeom>
            <a:noFill/>
            <a:ln w="6350">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4" name="Date Placeholder 4"/>
          <p:cNvSpPr>
            <a:spLocks noGrp="1"/>
          </p:cNvSpPr>
          <p:nvPr>
            <p:ph type="dt" sz="quarter" idx="10"/>
          </p:nvPr>
        </p:nvSpPr>
        <p:spPr>
          <a:noFill/>
        </p:spPr>
        <p:txBody>
          <a:bodyPr/>
          <a:lstStyle/>
          <a:p>
            <a:fld id="{4A32E2A5-BE13-4F4C-AC30-9E4D501D40E5}" type="datetime1">
              <a:rPr lang="en-US" smtClean="0"/>
              <a:t>2/6/2013</a:t>
            </a:fld>
            <a:endParaRPr lang="en-US"/>
          </a:p>
        </p:txBody>
      </p:sp>
      <p:sp>
        <p:nvSpPr>
          <p:cNvPr id="22535" name="Footer Placeholder 5"/>
          <p:cNvSpPr>
            <a:spLocks noGrp="1"/>
          </p:cNvSpPr>
          <p:nvPr>
            <p:ph type="ftr" sz="quarter" idx="11"/>
          </p:nvPr>
        </p:nvSpPr>
        <p:spPr>
          <a:noFill/>
        </p:spPr>
        <p:txBody>
          <a:bodyPr/>
          <a:lstStyle/>
          <a:p>
            <a:r>
              <a:rPr lang="en-US" smtClean="0"/>
              <a:t>CPSC503 Winter 2012</a:t>
            </a:r>
            <a:endParaRPr lang="en-US"/>
          </a:p>
        </p:txBody>
      </p:sp>
      <p:sp>
        <p:nvSpPr>
          <p:cNvPr id="22536" name="Slide Number Placeholder 6"/>
          <p:cNvSpPr>
            <a:spLocks noGrp="1"/>
          </p:cNvSpPr>
          <p:nvPr>
            <p:ph type="sldNum" sz="quarter" idx="12"/>
          </p:nvPr>
        </p:nvSpPr>
        <p:spPr>
          <a:noFill/>
        </p:spPr>
        <p:txBody>
          <a:bodyPr/>
          <a:lstStyle/>
          <a:p>
            <a:fld id="{769F5304-D89F-4A5E-A09D-D7AAF23CDA15}" type="slidenum">
              <a:rPr lang="en-US" smtClean="0"/>
              <a:pPr/>
              <a:t>28</a:t>
            </a:fld>
            <a:endParaRPr lang="en-US" smtClean="0"/>
          </a:p>
        </p:txBody>
      </p:sp>
      <p:sp>
        <p:nvSpPr>
          <p:cNvPr id="22537" name="Rectangle 2"/>
          <p:cNvSpPr>
            <a:spLocks noGrp="1" noChangeArrowheads="1"/>
          </p:cNvSpPr>
          <p:nvPr>
            <p:ph type="title"/>
          </p:nvPr>
        </p:nvSpPr>
        <p:spPr>
          <a:xfrm>
            <a:off x="685800" y="228600"/>
            <a:ext cx="7772400" cy="1143000"/>
          </a:xfrm>
        </p:spPr>
        <p:txBody>
          <a:bodyPr/>
          <a:lstStyle/>
          <a:p>
            <a:pPr eaLnBrk="1" hangingPunct="1"/>
            <a:r>
              <a:rPr lang="en-US" smtClean="0"/>
              <a:t>Augmented Rules</a:t>
            </a:r>
          </a:p>
        </p:txBody>
      </p:sp>
      <p:sp>
        <p:nvSpPr>
          <p:cNvPr id="22538" name="Rectangle 3"/>
          <p:cNvSpPr>
            <a:spLocks noGrp="1" noChangeArrowheads="1"/>
          </p:cNvSpPr>
          <p:nvPr>
            <p:ph type="body" sz="half" idx="1"/>
          </p:nvPr>
        </p:nvSpPr>
        <p:spPr>
          <a:xfrm>
            <a:off x="685800" y="1447800"/>
            <a:ext cx="7635875" cy="914400"/>
          </a:xfrm>
        </p:spPr>
        <p:txBody>
          <a:bodyPr/>
          <a:lstStyle/>
          <a:p>
            <a:pPr eaLnBrk="1" hangingPunct="1"/>
            <a:r>
              <a:rPr lang="en-US" smtClean="0"/>
              <a:t>Augment each syntactic CFG rule with a semantic formation rule</a:t>
            </a:r>
          </a:p>
          <a:p>
            <a:pPr eaLnBrk="1" hangingPunct="1"/>
            <a:endParaRPr lang="en-US" smtClean="0"/>
          </a:p>
        </p:txBody>
      </p:sp>
      <p:sp>
        <p:nvSpPr>
          <p:cNvPr id="781316" name="Rectangle 4"/>
          <p:cNvSpPr>
            <a:spLocks noChangeArrowheads="1"/>
          </p:cNvSpPr>
          <p:nvPr/>
        </p:nvSpPr>
        <p:spPr bwMode="auto">
          <a:xfrm>
            <a:off x="685800" y="5334000"/>
            <a:ext cx="8093075" cy="930275"/>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The class of actions performed by </a:t>
            </a:r>
            <a:r>
              <a:rPr lang="en-US" sz="2800" b="1" i="1">
                <a:solidFill>
                  <a:schemeClr val="accent2"/>
                </a:solidFill>
                <a:latin typeface="Comic Sans MS" pitchFamily="66" charset="0"/>
              </a:rPr>
              <a:t>f</a:t>
            </a:r>
            <a:r>
              <a:rPr lang="en-US" sz="2800" b="1">
                <a:latin typeface="Comic Sans MS" pitchFamily="66" charset="0"/>
              </a:rPr>
              <a:t> will be quite restricted.</a:t>
            </a:r>
          </a:p>
          <a:p>
            <a:pPr marL="342900" indent="-342900">
              <a:spcBef>
                <a:spcPct val="20000"/>
              </a:spcBef>
            </a:pPr>
            <a:endParaRPr lang="en-US" sz="2800" b="1">
              <a:latin typeface="Comic Sans MS" pitchFamily="66" charset="0"/>
            </a:endParaRPr>
          </a:p>
        </p:txBody>
      </p:sp>
      <p:grpSp>
        <p:nvGrpSpPr>
          <p:cNvPr id="2" name="Group 5"/>
          <p:cNvGrpSpPr>
            <a:grpSpLocks/>
          </p:cNvGrpSpPr>
          <p:nvPr/>
        </p:nvGrpSpPr>
        <p:grpSpPr bwMode="auto">
          <a:xfrm>
            <a:off x="685800" y="2438400"/>
            <a:ext cx="7361238" cy="1266825"/>
            <a:chOff x="432" y="1536"/>
            <a:chExt cx="4637" cy="798"/>
          </a:xfrm>
        </p:grpSpPr>
        <p:graphicFrame>
          <p:nvGraphicFramePr>
            <p:cNvPr id="22530" name="Object 6"/>
            <p:cNvGraphicFramePr>
              <a:graphicFrameLocks noChangeAspect="1"/>
            </p:cNvGraphicFramePr>
            <p:nvPr/>
          </p:nvGraphicFramePr>
          <p:xfrm>
            <a:off x="576" y="1920"/>
            <a:ext cx="4493" cy="414"/>
          </p:xfrm>
          <a:graphic>
            <a:graphicData uri="http://schemas.openxmlformats.org/presentationml/2006/ole">
              <p:oleObj spid="_x0000_s22530" name="Equation" r:id="rId4" imgW="2209680" imgH="203040" progId="Equation.3">
                <p:embed/>
              </p:oleObj>
            </a:graphicData>
          </a:graphic>
        </p:graphicFrame>
        <p:sp>
          <p:nvSpPr>
            <p:cNvPr id="22542" name="Rectangle 7"/>
            <p:cNvSpPr>
              <a:spLocks noChangeArrowheads="1"/>
            </p:cNvSpPr>
            <p:nvPr/>
          </p:nvSpPr>
          <p:spPr bwMode="auto">
            <a:xfrm>
              <a:off x="432" y="1536"/>
              <a:ext cx="1968" cy="432"/>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Abstractly</a:t>
              </a:r>
            </a:p>
          </p:txBody>
        </p:sp>
      </p:grpSp>
      <p:sp>
        <p:nvSpPr>
          <p:cNvPr id="781320" name="Rectangle 8"/>
          <p:cNvSpPr>
            <a:spLocks noChangeArrowheads="1"/>
          </p:cNvSpPr>
          <p:nvPr/>
        </p:nvSpPr>
        <p:spPr bwMode="auto">
          <a:xfrm>
            <a:off x="609600" y="3810000"/>
            <a:ext cx="8153400" cy="1219200"/>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i.e., The semantics of A can be computed from some function applied to the semantics of its parts.</a:t>
            </a:r>
            <a:endParaRPr lang="en-US" sz="2400" b="1">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13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1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6" grpId="0" autoUpdateAnimBg="0"/>
      <p:bldP spid="78132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65" name="Date Placeholder 5"/>
          <p:cNvSpPr>
            <a:spLocks noGrp="1"/>
          </p:cNvSpPr>
          <p:nvPr>
            <p:ph type="dt" sz="quarter" idx="10"/>
          </p:nvPr>
        </p:nvSpPr>
        <p:spPr>
          <a:noFill/>
        </p:spPr>
        <p:txBody>
          <a:bodyPr/>
          <a:lstStyle/>
          <a:p>
            <a:fld id="{FA64097A-DFEE-4F2B-B4EF-453401ADC8A4}" type="datetime1">
              <a:rPr lang="en-US" smtClean="0"/>
              <a:t>2/6/2013</a:t>
            </a:fld>
            <a:endParaRPr lang="en-US"/>
          </a:p>
        </p:txBody>
      </p:sp>
      <p:sp>
        <p:nvSpPr>
          <p:cNvPr id="23566" name="Footer Placeholder 6"/>
          <p:cNvSpPr>
            <a:spLocks noGrp="1"/>
          </p:cNvSpPr>
          <p:nvPr>
            <p:ph type="ftr" sz="quarter" idx="11"/>
          </p:nvPr>
        </p:nvSpPr>
        <p:spPr>
          <a:noFill/>
        </p:spPr>
        <p:txBody>
          <a:bodyPr/>
          <a:lstStyle/>
          <a:p>
            <a:r>
              <a:rPr lang="en-US" smtClean="0"/>
              <a:t>CPSC503 Winter 2012</a:t>
            </a:r>
            <a:endParaRPr lang="en-US"/>
          </a:p>
        </p:txBody>
      </p:sp>
      <p:sp>
        <p:nvSpPr>
          <p:cNvPr id="23567" name="Slide Number Placeholder 7"/>
          <p:cNvSpPr>
            <a:spLocks noGrp="1"/>
          </p:cNvSpPr>
          <p:nvPr>
            <p:ph type="sldNum" sz="quarter" idx="12"/>
          </p:nvPr>
        </p:nvSpPr>
        <p:spPr>
          <a:noFill/>
        </p:spPr>
        <p:txBody>
          <a:bodyPr/>
          <a:lstStyle/>
          <a:p>
            <a:fld id="{310A81C0-0DEB-49F1-85AF-5205374F124A}" type="slidenum">
              <a:rPr lang="en-US" smtClean="0"/>
              <a:pPr/>
              <a:t>29</a:t>
            </a:fld>
            <a:endParaRPr lang="en-US" smtClean="0"/>
          </a:p>
        </p:txBody>
      </p:sp>
      <p:sp>
        <p:nvSpPr>
          <p:cNvPr id="23568" name="Rectangle 2"/>
          <p:cNvSpPr>
            <a:spLocks noGrp="1" noChangeArrowheads="1"/>
          </p:cNvSpPr>
          <p:nvPr>
            <p:ph type="title"/>
          </p:nvPr>
        </p:nvSpPr>
        <p:spPr>
          <a:xfrm>
            <a:off x="0" y="0"/>
            <a:ext cx="9144000" cy="1143000"/>
          </a:xfrm>
        </p:spPr>
        <p:txBody>
          <a:bodyPr/>
          <a:lstStyle/>
          <a:p>
            <a:pPr eaLnBrk="1" hangingPunct="1"/>
            <a:r>
              <a:rPr lang="en-US" sz="3600" smtClean="0"/>
              <a:t>Simple Extension of FOL: Lambda Forms</a:t>
            </a:r>
          </a:p>
        </p:txBody>
      </p:sp>
      <p:sp>
        <p:nvSpPr>
          <p:cNvPr id="783363" name="Rectangle 3"/>
          <p:cNvSpPr>
            <a:spLocks noGrp="1" noChangeArrowheads="1"/>
          </p:cNvSpPr>
          <p:nvPr>
            <p:ph type="body" sz="half" idx="1"/>
          </p:nvPr>
        </p:nvSpPr>
        <p:spPr>
          <a:xfrm>
            <a:off x="0" y="2362200"/>
            <a:ext cx="6477000" cy="1676400"/>
          </a:xfrm>
        </p:spPr>
        <p:txBody>
          <a:bodyPr/>
          <a:lstStyle/>
          <a:p>
            <a:pPr lvl="1" eaLnBrk="1" hangingPunct="1">
              <a:lnSpc>
                <a:spcPct val="90000"/>
              </a:lnSpc>
            </a:pPr>
            <a:r>
              <a:rPr lang="en-US" sz="2800" smtClean="0">
                <a:solidFill>
                  <a:schemeClr val="accent2"/>
                </a:solidFill>
              </a:rPr>
              <a:t>Lambda-reduction</a:t>
            </a:r>
            <a:r>
              <a:rPr lang="en-US" sz="2800" smtClean="0"/>
              <a:t>: variables are bound by treating the lambda form as a function with formal arguments</a:t>
            </a:r>
            <a:endParaRPr lang="en-US" smtClean="0"/>
          </a:p>
        </p:txBody>
      </p:sp>
      <p:graphicFrame>
        <p:nvGraphicFramePr>
          <p:cNvPr id="783364" name="Object 4"/>
          <p:cNvGraphicFramePr>
            <a:graphicFrameLocks noChangeAspect="1"/>
          </p:cNvGraphicFramePr>
          <p:nvPr/>
        </p:nvGraphicFramePr>
        <p:xfrm>
          <a:off x="0" y="4495800"/>
          <a:ext cx="3892550" cy="479425"/>
        </p:xfrm>
        <a:graphic>
          <a:graphicData uri="http://schemas.openxmlformats.org/presentationml/2006/ole">
            <p:oleObj spid="_x0000_s23554" name="Equation" r:id="rId4" imgW="1638000" imgH="203040" progId="Equation.3">
              <p:embed/>
            </p:oleObj>
          </a:graphicData>
        </a:graphic>
      </p:graphicFrame>
      <p:grpSp>
        <p:nvGrpSpPr>
          <p:cNvPr id="2" name="Group 5"/>
          <p:cNvGrpSpPr>
            <a:grpSpLocks/>
          </p:cNvGrpSpPr>
          <p:nvPr/>
        </p:nvGrpSpPr>
        <p:grpSpPr bwMode="auto">
          <a:xfrm>
            <a:off x="6553200" y="1981200"/>
            <a:ext cx="2133600" cy="1828800"/>
            <a:chOff x="4128" y="1248"/>
            <a:chExt cx="1344" cy="1152"/>
          </a:xfrm>
        </p:grpSpPr>
        <p:graphicFrame>
          <p:nvGraphicFramePr>
            <p:cNvPr id="23559" name="Object 6"/>
            <p:cNvGraphicFramePr>
              <a:graphicFrameLocks noChangeAspect="1"/>
            </p:cNvGraphicFramePr>
            <p:nvPr/>
          </p:nvGraphicFramePr>
          <p:xfrm>
            <a:off x="4128" y="1872"/>
            <a:ext cx="1344" cy="528"/>
          </p:xfrm>
          <a:graphic>
            <a:graphicData uri="http://schemas.openxmlformats.org/presentationml/2006/ole">
              <p:oleObj spid="_x0000_s23559" name="Equation" r:id="rId5" imgW="901440" imgH="355320" progId="Equation.3">
                <p:embed/>
              </p:oleObj>
            </a:graphicData>
          </a:graphic>
        </p:graphicFrame>
        <p:sp>
          <p:nvSpPr>
            <p:cNvPr id="23579" name="Line 7"/>
            <p:cNvSpPr>
              <a:spLocks noChangeShapeType="1"/>
            </p:cNvSpPr>
            <p:nvPr/>
          </p:nvSpPr>
          <p:spPr bwMode="auto">
            <a:xfrm>
              <a:off x="4608" y="1248"/>
              <a:ext cx="0" cy="480"/>
            </a:xfrm>
            <a:prstGeom prst="line">
              <a:avLst/>
            </a:prstGeom>
            <a:noFill/>
            <a:ln w="19050">
              <a:solidFill>
                <a:schemeClr val="accent2"/>
              </a:solidFill>
              <a:round/>
              <a:headEnd/>
              <a:tailEnd type="triangle" w="med" len="med"/>
            </a:ln>
          </p:spPr>
          <p:txBody>
            <a:bodyPr wrap="none" anchor="ctr"/>
            <a:lstStyle/>
            <a:p>
              <a:endParaRPr lang="en-US"/>
            </a:p>
          </p:txBody>
        </p:sp>
      </p:grpSp>
      <p:grpSp>
        <p:nvGrpSpPr>
          <p:cNvPr id="3" name="Group 8"/>
          <p:cNvGrpSpPr>
            <a:grpSpLocks/>
          </p:cNvGrpSpPr>
          <p:nvPr/>
        </p:nvGrpSpPr>
        <p:grpSpPr bwMode="auto">
          <a:xfrm>
            <a:off x="3886200" y="4419600"/>
            <a:ext cx="4953000" cy="842963"/>
            <a:chOff x="2448" y="2784"/>
            <a:chExt cx="3120" cy="531"/>
          </a:xfrm>
        </p:grpSpPr>
        <p:graphicFrame>
          <p:nvGraphicFramePr>
            <p:cNvPr id="23558" name="Object 9"/>
            <p:cNvGraphicFramePr>
              <a:graphicFrameLocks noChangeAspect="1"/>
            </p:cNvGraphicFramePr>
            <p:nvPr/>
          </p:nvGraphicFramePr>
          <p:xfrm>
            <a:off x="2640" y="2784"/>
            <a:ext cx="2928" cy="531"/>
          </p:xfrm>
          <a:graphic>
            <a:graphicData uri="http://schemas.openxmlformats.org/presentationml/2006/ole">
              <p:oleObj spid="_x0000_s23558" name="Equation" r:id="rId6" imgW="1955520" imgH="355320" progId="Equation.3">
                <p:embed/>
              </p:oleObj>
            </a:graphicData>
          </a:graphic>
        </p:graphicFrame>
        <p:sp>
          <p:nvSpPr>
            <p:cNvPr id="23578" name="Line 10"/>
            <p:cNvSpPr>
              <a:spLocks noChangeShapeType="1"/>
            </p:cNvSpPr>
            <p:nvPr/>
          </p:nvSpPr>
          <p:spPr bwMode="auto">
            <a:xfrm>
              <a:off x="2448" y="2976"/>
              <a:ext cx="192" cy="0"/>
            </a:xfrm>
            <a:prstGeom prst="line">
              <a:avLst/>
            </a:prstGeom>
            <a:noFill/>
            <a:ln w="19050">
              <a:solidFill>
                <a:schemeClr val="accent2"/>
              </a:solidFill>
              <a:round/>
              <a:headEnd/>
              <a:tailEnd type="triangle" w="med" len="med"/>
            </a:ln>
          </p:spPr>
          <p:txBody>
            <a:bodyPr wrap="none" anchor="ctr"/>
            <a:lstStyle/>
            <a:p>
              <a:endParaRPr lang="en-US"/>
            </a:p>
          </p:txBody>
        </p:sp>
      </p:grpSp>
      <p:grpSp>
        <p:nvGrpSpPr>
          <p:cNvPr id="4" name="Group 11"/>
          <p:cNvGrpSpPr>
            <a:grpSpLocks/>
          </p:cNvGrpSpPr>
          <p:nvPr/>
        </p:nvGrpSpPr>
        <p:grpSpPr bwMode="auto">
          <a:xfrm>
            <a:off x="0" y="5029200"/>
            <a:ext cx="4191000" cy="708025"/>
            <a:chOff x="0" y="3168"/>
            <a:chExt cx="2640" cy="446"/>
          </a:xfrm>
        </p:grpSpPr>
        <p:graphicFrame>
          <p:nvGraphicFramePr>
            <p:cNvPr id="23557" name="Object 12"/>
            <p:cNvGraphicFramePr>
              <a:graphicFrameLocks noChangeAspect="1"/>
            </p:cNvGraphicFramePr>
            <p:nvPr/>
          </p:nvGraphicFramePr>
          <p:xfrm>
            <a:off x="0" y="3312"/>
            <a:ext cx="2434" cy="302"/>
          </p:xfrm>
          <a:graphic>
            <a:graphicData uri="http://schemas.openxmlformats.org/presentationml/2006/ole">
              <p:oleObj spid="_x0000_s23557" name="Equation" r:id="rId7" imgW="1625400" imgH="203040" progId="Equation.3">
                <p:embed/>
              </p:oleObj>
            </a:graphicData>
          </a:graphic>
        </p:graphicFrame>
        <p:sp>
          <p:nvSpPr>
            <p:cNvPr id="23577" name="Line 13"/>
            <p:cNvSpPr>
              <a:spLocks noChangeShapeType="1"/>
            </p:cNvSpPr>
            <p:nvPr/>
          </p:nvSpPr>
          <p:spPr bwMode="auto">
            <a:xfrm flipH="1">
              <a:off x="2400" y="3168"/>
              <a:ext cx="240" cy="288"/>
            </a:xfrm>
            <a:prstGeom prst="line">
              <a:avLst/>
            </a:prstGeom>
            <a:noFill/>
            <a:ln w="19050">
              <a:solidFill>
                <a:schemeClr val="accent2"/>
              </a:solidFill>
              <a:round/>
              <a:headEnd/>
              <a:tailEnd type="triangle" w="med" len="med"/>
            </a:ln>
          </p:spPr>
          <p:txBody>
            <a:bodyPr wrap="none" anchor="ctr"/>
            <a:lstStyle/>
            <a:p>
              <a:endParaRPr lang="en-US"/>
            </a:p>
          </p:txBody>
        </p:sp>
      </p:grpSp>
      <p:grpSp>
        <p:nvGrpSpPr>
          <p:cNvPr id="5" name="Group 14"/>
          <p:cNvGrpSpPr>
            <a:grpSpLocks/>
          </p:cNvGrpSpPr>
          <p:nvPr/>
        </p:nvGrpSpPr>
        <p:grpSpPr bwMode="auto">
          <a:xfrm>
            <a:off x="2698750" y="5486400"/>
            <a:ext cx="5888038" cy="1223963"/>
            <a:chOff x="1700" y="3456"/>
            <a:chExt cx="3709" cy="771"/>
          </a:xfrm>
        </p:grpSpPr>
        <p:graphicFrame>
          <p:nvGraphicFramePr>
            <p:cNvPr id="23556" name="Object 15"/>
            <p:cNvGraphicFramePr>
              <a:graphicFrameLocks noChangeAspect="1"/>
            </p:cNvGraphicFramePr>
            <p:nvPr/>
          </p:nvGraphicFramePr>
          <p:xfrm>
            <a:off x="1700" y="3696"/>
            <a:ext cx="3709" cy="531"/>
          </p:xfrm>
          <a:graphic>
            <a:graphicData uri="http://schemas.openxmlformats.org/presentationml/2006/ole">
              <p:oleObj spid="_x0000_s23556" name="Equation" r:id="rId8" imgW="2476440" imgH="355320" progId="Equation.3">
                <p:embed/>
              </p:oleObj>
            </a:graphicData>
          </a:graphic>
        </p:graphicFrame>
        <p:sp>
          <p:nvSpPr>
            <p:cNvPr id="23576" name="Line 16"/>
            <p:cNvSpPr>
              <a:spLocks noChangeShapeType="1"/>
            </p:cNvSpPr>
            <p:nvPr/>
          </p:nvSpPr>
          <p:spPr bwMode="auto">
            <a:xfrm>
              <a:off x="2400" y="3456"/>
              <a:ext cx="384" cy="192"/>
            </a:xfrm>
            <a:prstGeom prst="line">
              <a:avLst/>
            </a:prstGeom>
            <a:noFill/>
            <a:ln w="19050">
              <a:solidFill>
                <a:schemeClr val="accent2"/>
              </a:solidFill>
              <a:round/>
              <a:headEnd/>
              <a:tailEnd type="triangle" w="med" len="med"/>
            </a:ln>
          </p:spPr>
          <p:txBody>
            <a:bodyPr wrap="none" anchor="ctr"/>
            <a:lstStyle/>
            <a:p>
              <a:endParaRPr lang="en-US"/>
            </a:p>
          </p:txBody>
        </p:sp>
      </p:grpSp>
      <p:grpSp>
        <p:nvGrpSpPr>
          <p:cNvPr id="23574" name="Group 17"/>
          <p:cNvGrpSpPr>
            <a:grpSpLocks/>
          </p:cNvGrpSpPr>
          <p:nvPr/>
        </p:nvGrpSpPr>
        <p:grpSpPr bwMode="auto">
          <a:xfrm>
            <a:off x="0" y="1219200"/>
            <a:ext cx="8001000" cy="914400"/>
            <a:chOff x="0" y="768"/>
            <a:chExt cx="5040" cy="576"/>
          </a:xfrm>
        </p:grpSpPr>
        <p:graphicFrame>
          <p:nvGraphicFramePr>
            <p:cNvPr id="23555" name="Object 18"/>
            <p:cNvGraphicFramePr>
              <a:graphicFrameLocks noChangeAspect="1"/>
            </p:cNvGraphicFramePr>
            <p:nvPr/>
          </p:nvGraphicFramePr>
          <p:xfrm>
            <a:off x="4320" y="912"/>
            <a:ext cx="720" cy="303"/>
          </p:xfrm>
          <a:graphic>
            <a:graphicData uri="http://schemas.openxmlformats.org/presentationml/2006/ole">
              <p:oleObj spid="_x0000_s23555" name="Equation" r:id="rId9" imgW="482400" imgH="203040" progId="Equation.3">
                <p:embed/>
              </p:oleObj>
            </a:graphicData>
          </a:graphic>
        </p:graphicFrame>
        <p:sp>
          <p:nvSpPr>
            <p:cNvPr id="23575" name="Rectangle 19"/>
            <p:cNvSpPr>
              <a:spLocks noChangeArrowheads="1"/>
            </p:cNvSpPr>
            <p:nvPr/>
          </p:nvSpPr>
          <p:spPr bwMode="auto">
            <a:xfrm>
              <a:off x="0" y="768"/>
              <a:ext cx="4128" cy="576"/>
            </a:xfrm>
            <a:prstGeom prst="rect">
              <a:avLst/>
            </a:prstGeom>
            <a:noFill/>
            <a:ln w="9525">
              <a:noFill/>
              <a:miter lim="800000"/>
              <a:headEnd/>
              <a:tailEnd/>
            </a:ln>
          </p:spPr>
          <p:txBody>
            <a:bodyPr/>
            <a:lstStyle/>
            <a:p>
              <a:pPr marL="742950" lvl="1" indent="-285750">
                <a:spcBef>
                  <a:spcPct val="20000"/>
                </a:spcBef>
                <a:buFontTx/>
                <a:buChar char="–"/>
              </a:pPr>
              <a:r>
                <a:rPr lang="en-US" sz="2800" b="1">
                  <a:latin typeface="Comic Sans MS" pitchFamily="66" charset="0"/>
                </a:rPr>
                <a:t>A FOL sentence with variables in it that are to be bound.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3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833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4"/>
          <p:cNvSpPr>
            <a:spLocks noGrp="1"/>
          </p:cNvSpPr>
          <p:nvPr>
            <p:ph type="dt" sz="quarter" idx="10"/>
          </p:nvPr>
        </p:nvSpPr>
        <p:spPr>
          <a:noFill/>
        </p:spPr>
        <p:txBody>
          <a:bodyPr/>
          <a:lstStyle/>
          <a:p>
            <a:fld id="{7D71C2A0-F206-4558-ABDD-AE7389DC79CE}" type="datetime1">
              <a:rPr lang="en-US" smtClean="0"/>
              <a:t>2/6/2013</a:t>
            </a:fld>
            <a:endParaRPr lang="en-US"/>
          </a:p>
        </p:txBody>
      </p:sp>
      <p:sp>
        <p:nvSpPr>
          <p:cNvPr id="2053" name="Footer Placeholder 5"/>
          <p:cNvSpPr>
            <a:spLocks noGrp="1"/>
          </p:cNvSpPr>
          <p:nvPr>
            <p:ph type="ftr" sz="quarter" idx="11"/>
          </p:nvPr>
        </p:nvSpPr>
        <p:spPr>
          <a:noFill/>
        </p:spPr>
        <p:txBody>
          <a:bodyPr/>
          <a:lstStyle/>
          <a:p>
            <a:r>
              <a:rPr lang="en-US" smtClean="0"/>
              <a:t>CPSC503 Winter 2012</a:t>
            </a:r>
            <a:endParaRPr lang="en-US"/>
          </a:p>
        </p:txBody>
      </p:sp>
      <p:sp>
        <p:nvSpPr>
          <p:cNvPr id="2054" name="Slide Number Placeholder 6"/>
          <p:cNvSpPr>
            <a:spLocks noGrp="1"/>
          </p:cNvSpPr>
          <p:nvPr>
            <p:ph type="sldNum" sz="quarter" idx="12"/>
          </p:nvPr>
        </p:nvSpPr>
        <p:spPr>
          <a:noFill/>
        </p:spPr>
        <p:txBody>
          <a:bodyPr/>
          <a:lstStyle/>
          <a:p>
            <a:fld id="{8E7DB764-0CA3-48C8-AA53-55DCFFA33394}" type="slidenum">
              <a:rPr lang="en-US" smtClean="0"/>
              <a:pPr/>
              <a:t>3</a:t>
            </a:fld>
            <a:endParaRPr lang="en-US" smtClean="0"/>
          </a:p>
        </p:txBody>
      </p:sp>
      <p:sp>
        <p:nvSpPr>
          <p:cNvPr id="2055" name="Rectangle 2"/>
          <p:cNvSpPr>
            <a:spLocks noGrp="1" noChangeArrowheads="1"/>
          </p:cNvSpPr>
          <p:nvPr>
            <p:ph type="title"/>
          </p:nvPr>
        </p:nvSpPr>
        <p:spPr>
          <a:xfrm>
            <a:off x="838200" y="0"/>
            <a:ext cx="7391400" cy="838200"/>
          </a:xfrm>
        </p:spPr>
        <p:txBody>
          <a:bodyPr/>
          <a:lstStyle/>
          <a:p>
            <a:pPr eaLnBrk="1" hangingPunct="1"/>
            <a:r>
              <a:rPr lang="en-US" smtClean="0"/>
              <a:t>Next three classes</a:t>
            </a:r>
          </a:p>
        </p:txBody>
      </p:sp>
      <p:sp>
        <p:nvSpPr>
          <p:cNvPr id="2058" name="Rectangle 3"/>
          <p:cNvSpPr>
            <a:spLocks noGrp="1" noChangeArrowheads="1"/>
          </p:cNvSpPr>
          <p:nvPr>
            <p:ph type="body" sz="half" idx="1"/>
          </p:nvPr>
        </p:nvSpPr>
        <p:spPr>
          <a:xfrm>
            <a:off x="228600" y="838200"/>
            <a:ext cx="8915400" cy="2895600"/>
          </a:xfrm>
          <a:solidFill>
            <a:schemeClr val="accent5">
              <a:lumMod val="20000"/>
              <a:lumOff val="80000"/>
            </a:schemeClr>
          </a:solidFill>
        </p:spPr>
        <p:txBody>
          <a:bodyPr/>
          <a:lstStyle/>
          <a:p>
            <a:pPr eaLnBrk="1" hangingPunct="1">
              <a:defRPr/>
            </a:pPr>
            <a:r>
              <a:rPr lang="en-US" sz="3200" b="0" dirty="0" smtClean="0"/>
              <a:t>What </a:t>
            </a:r>
            <a:r>
              <a:rPr lang="en-US" sz="3200" b="0" dirty="0" smtClean="0">
                <a:solidFill>
                  <a:schemeClr val="accent2"/>
                </a:solidFill>
              </a:rPr>
              <a:t>meaning</a:t>
            </a:r>
            <a:r>
              <a:rPr lang="en-US" sz="3200" b="0" dirty="0" smtClean="0"/>
              <a:t> is and how to represent it</a:t>
            </a:r>
          </a:p>
          <a:p>
            <a:pPr eaLnBrk="1" hangingPunct="1">
              <a:defRPr/>
            </a:pPr>
            <a:r>
              <a:rPr lang="en-US" sz="3200" dirty="0" smtClean="0"/>
              <a:t>Semantic Analysis</a:t>
            </a:r>
            <a:r>
              <a:rPr lang="en-US" sz="3200" b="0" dirty="0" smtClean="0"/>
              <a:t>: How to map </a:t>
            </a:r>
            <a:r>
              <a:rPr lang="en-US" sz="3200" b="0" dirty="0" smtClean="0">
                <a:solidFill>
                  <a:schemeClr val="accent2"/>
                </a:solidFill>
              </a:rPr>
              <a:t>sentences</a:t>
            </a:r>
            <a:r>
              <a:rPr lang="en-US" sz="3200" b="0" dirty="0" smtClean="0"/>
              <a:t> into their </a:t>
            </a:r>
            <a:r>
              <a:rPr lang="en-US" sz="3200" b="0" dirty="0" smtClean="0">
                <a:solidFill>
                  <a:schemeClr val="accent2"/>
                </a:solidFill>
              </a:rPr>
              <a:t>meaning</a:t>
            </a:r>
          </a:p>
          <a:p>
            <a:pPr lvl="1" eaLnBrk="1" hangingPunct="1">
              <a:defRPr/>
            </a:pPr>
            <a:r>
              <a:rPr lang="en-US" sz="2800" b="0" dirty="0" smtClean="0">
                <a:solidFill>
                  <a:schemeClr val="accent4"/>
                </a:solidFill>
              </a:rPr>
              <a:t>Complete mapping still impractical</a:t>
            </a:r>
          </a:p>
          <a:p>
            <a:pPr lvl="1" eaLnBrk="1" hangingPunct="1">
              <a:defRPr/>
            </a:pPr>
            <a:r>
              <a:rPr lang="en-US" sz="2800" b="0" dirty="0" smtClean="0">
                <a:solidFill>
                  <a:schemeClr val="accent4"/>
                </a:solidFill>
              </a:rPr>
              <a:t>“Shallow” version: Semantic Role Labeling</a:t>
            </a:r>
          </a:p>
        </p:txBody>
      </p:sp>
      <p:sp>
        <p:nvSpPr>
          <p:cNvPr id="677892" name="Rectangle 4"/>
          <p:cNvSpPr>
            <a:spLocks noChangeArrowheads="1"/>
          </p:cNvSpPr>
          <p:nvPr/>
        </p:nvSpPr>
        <p:spPr bwMode="auto">
          <a:xfrm>
            <a:off x="0" y="3657600"/>
            <a:ext cx="8991600" cy="609600"/>
          </a:xfrm>
          <a:prstGeom prst="rect">
            <a:avLst/>
          </a:prstGeom>
          <a:noFill/>
          <a:ln w="9525">
            <a:noFill/>
            <a:miter lim="800000"/>
            <a:headEnd/>
            <a:tailEnd/>
          </a:ln>
        </p:spPr>
        <p:txBody>
          <a:bodyPr/>
          <a:lstStyle/>
          <a:p>
            <a:pPr marL="742950" lvl="1" indent="-285750">
              <a:spcBef>
                <a:spcPct val="20000"/>
              </a:spcBef>
              <a:buFontTx/>
              <a:buChar char="–"/>
            </a:pPr>
            <a:endParaRPr lang="en-US" sz="2800" b="1">
              <a:latin typeface="Comic Sans MS" pitchFamily="66" charset="0"/>
            </a:endParaRPr>
          </a:p>
        </p:txBody>
      </p:sp>
      <p:sp>
        <p:nvSpPr>
          <p:cNvPr id="8" name="Rectangle 3"/>
          <p:cNvSpPr txBox="1">
            <a:spLocks noChangeArrowheads="1"/>
          </p:cNvSpPr>
          <p:nvPr/>
        </p:nvSpPr>
        <p:spPr bwMode="auto">
          <a:xfrm>
            <a:off x="0" y="4038600"/>
            <a:ext cx="9144000" cy="2286000"/>
          </a:xfrm>
          <a:prstGeom prst="rect">
            <a:avLst/>
          </a:prstGeom>
          <a:solidFill>
            <a:schemeClr val="accent5">
              <a:lumMod val="20000"/>
              <a:lumOff val="80000"/>
            </a:schemeClr>
          </a:solidFill>
          <a:ln w="9525">
            <a:noFill/>
            <a:miter lim="800000"/>
            <a:headEnd/>
            <a:tailEnd/>
          </a:ln>
        </p:spPr>
        <p:txBody>
          <a:bodyPr/>
          <a:lstStyle/>
          <a:p>
            <a:pPr marL="342900" indent="-342900">
              <a:spcBef>
                <a:spcPct val="20000"/>
              </a:spcBef>
              <a:buFont typeface="Arial" pitchFamily="34" charset="0"/>
              <a:buChar char="•"/>
              <a:defRPr/>
            </a:pPr>
            <a:r>
              <a:rPr lang="en-US" sz="3200" kern="0" dirty="0">
                <a:solidFill>
                  <a:schemeClr val="accent2"/>
                </a:solidFill>
                <a:latin typeface="+mn-lt"/>
              </a:rPr>
              <a:t>Meaning</a:t>
            </a:r>
            <a:r>
              <a:rPr lang="en-US" sz="3200" kern="0" dirty="0">
                <a:latin typeface="+mn-lt"/>
              </a:rPr>
              <a:t> of individual </a:t>
            </a:r>
            <a:r>
              <a:rPr lang="en-US" sz="3200" kern="0" dirty="0">
                <a:solidFill>
                  <a:schemeClr val="accent2"/>
                </a:solidFill>
                <a:latin typeface="+mn-lt"/>
              </a:rPr>
              <a:t>words </a:t>
            </a:r>
            <a:r>
              <a:rPr lang="en-US" sz="2800" kern="0" dirty="0">
                <a:latin typeface="+mn-lt"/>
              </a:rPr>
              <a:t>(lexical semantics)</a:t>
            </a:r>
            <a:endParaRPr lang="en-US" sz="3200" kern="0" dirty="0">
              <a:latin typeface="+mn-lt"/>
            </a:endParaRPr>
          </a:p>
          <a:p>
            <a:pPr marL="342900" indent="-342900">
              <a:spcBef>
                <a:spcPct val="20000"/>
              </a:spcBef>
              <a:buFontTx/>
              <a:buChar char="•"/>
              <a:defRPr/>
            </a:pPr>
            <a:r>
              <a:rPr lang="en-US" sz="3200" b="1" kern="0" dirty="0">
                <a:latin typeface="+mn-lt"/>
              </a:rPr>
              <a:t>Computational Lexical Semantics </a:t>
            </a:r>
            <a:r>
              <a:rPr lang="en-US" sz="3200" kern="0" dirty="0">
                <a:latin typeface="+mn-lt"/>
              </a:rPr>
              <a:t>Tasks</a:t>
            </a:r>
          </a:p>
          <a:p>
            <a:pPr marL="742950" lvl="1" indent="-285750">
              <a:spcBef>
                <a:spcPct val="20000"/>
              </a:spcBef>
              <a:buFontTx/>
              <a:buChar char="–"/>
              <a:defRPr/>
            </a:pPr>
            <a:r>
              <a:rPr lang="en-US" sz="2800" kern="0" dirty="0">
                <a:latin typeface="+mn-lt"/>
              </a:rPr>
              <a:t>Word sense disambiguation</a:t>
            </a:r>
          </a:p>
          <a:p>
            <a:pPr marL="742950" lvl="1" indent="-285750">
              <a:spcBef>
                <a:spcPct val="20000"/>
              </a:spcBef>
              <a:buFontTx/>
              <a:buChar char="–"/>
              <a:defRPr/>
            </a:pPr>
            <a:r>
              <a:rPr lang="en-US" sz="2800" kern="0" dirty="0">
                <a:latin typeface="+mn-lt"/>
              </a:rPr>
              <a:t>Word Similarity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67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89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5" name="Date Placeholder 4"/>
          <p:cNvSpPr>
            <a:spLocks noGrp="1"/>
          </p:cNvSpPr>
          <p:nvPr>
            <p:ph type="dt" sz="quarter" idx="10"/>
          </p:nvPr>
        </p:nvSpPr>
        <p:spPr>
          <a:noFill/>
        </p:spPr>
        <p:txBody>
          <a:bodyPr/>
          <a:lstStyle/>
          <a:p>
            <a:fld id="{B2391954-B7AD-4D36-876B-84BA00B31525}" type="datetime1">
              <a:rPr lang="en-US" smtClean="0"/>
              <a:t>2/6/2013</a:t>
            </a:fld>
            <a:endParaRPr lang="en-US"/>
          </a:p>
        </p:txBody>
      </p:sp>
      <p:sp>
        <p:nvSpPr>
          <p:cNvPr id="24586" name="Footer Placeholder 5"/>
          <p:cNvSpPr>
            <a:spLocks noGrp="1"/>
          </p:cNvSpPr>
          <p:nvPr>
            <p:ph type="ftr" sz="quarter" idx="11"/>
          </p:nvPr>
        </p:nvSpPr>
        <p:spPr>
          <a:noFill/>
        </p:spPr>
        <p:txBody>
          <a:bodyPr/>
          <a:lstStyle/>
          <a:p>
            <a:r>
              <a:rPr lang="en-US" smtClean="0"/>
              <a:t>CPSC503 Winter 2012</a:t>
            </a:r>
            <a:endParaRPr lang="en-US"/>
          </a:p>
        </p:txBody>
      </p:sp>
      <p:sp>
        <p:nvSpPr>
          <p:cNvPr id="24587" name="Slide Number Placeholder 6"/>
          <p:cNvSpPr>
            <a:spLocks noGrp="1"/>
          </p:cNvSpPr>
          <p:nvPr>
            <p:ph type="sldNum" sz="quarter" idx="12"/>
          </p:nvPr>
        </p:nvSpPr>
        <p:spPr>
          <a:noFill/>
        </p:spPr>
        <p:txBody>
          <a:bodyPr/>
          <a:lstStyle/>
          <a:p>
            <a:fld id="{988F30A5-FC48-4925-BC78-24CB256182C7}" type="slidenum">
              <a:rPr lang="en-US" smtClean="0"/>
              <a:pPr/>
              <a:t>30</a:t>
            </a:fld>
            <a:endParaRPr lang="en-US" smtClean="0"/>
          </a:p>
        </p:txBody>
      </p:sp>
      <p:sp>
        <p:nvSpPr>
          <p:cNvPr id="24588" name="Rectangle 2"/>
          <p:cNvSpPr>
            <a:spLocks noGrp="1" noChangeArrowheads="1"/>
          </p:cNvSpPr>
          <p:nvPr>
            <p:ph type="title"/>
          </p:nvPr>
        </p:nvSpPr>
        <p:spPr>
          <a:xfrm>
            <a:off x="609600" y="0"/>
            <a:ext cx="7772400" cy="1143000"/>
          </a:xfrm>
        </p:spPr>
        <p:txBody>
          <a:bodyPr/>
          <a:lstStyle/>
          <a:p>
            <a:pPr eaLnBrk="1" hangingPunct="1"/>
            <a:r>
              <a:rPr lang="en-US" smtClean="0"/>
              <a:t>Augmented Rules: Example</a:t>
            </a:r>
          </a:p>
        </p:txBody>
      </p:sp>
      <p:sp>
        <p:nvSpPr>
          <p:cNvPr id="24589" name="Rectangle 3"/>
          <p:cNvSpPr>
            <a:spLocks noGrp="1" noChangeArrowheads="1"/>
          </p:cNvSpPr>
          <p:nvPr>
            <p:ph type="body" sz="half" idx="1"/>
          </p:nvPr>
        </p:nvSpPr>
        <p:spPr>
          <a:xfrm>
            <a:off x="0" y="2514600"/>
            <a:ext cx="5791200" cy="1219200"/>
          </a:xfrm>
        </p:spPr>
        <p:txBody>
          <a:bodyPr/>
          <a:lstStyle/>
          <a:p>
            <a:pPr lvl="1" eaLnBrk="1" hangingPunct="1"/>
            <a:r>
              <a:rPr lang="en-US" sz="2800" smtClean="0"/>
              <a:t>PropNoun -&gt; </a:t>
            </a:r>
            <a:r>
              <a:rPr lang="en-US" sz="2800" b="0" i="1" smtClean="0"/>
              <a:t>AyCaramba</a:t>
            </a:r>
            <a:r>
              <a:rPr lang="en-US" sz="2800" smtClean="0">
                <a:solidFill>
                  <a:srgbClr val="008000"/>
                </a:solidFill>
              </a:rPr>
              <a:t>	</a:t>
            </a:r>
            <a:endParaRPr lang="en-US" sz="2800" smtClean="0"/>
          </a:p>
          <a:p>
            <a:pPr lvl="1" eaLnBrk="1" hangingPunct="1"/>
            <a:r>
              <a:rPr lang="en-US" sz="2800" smtClean="0"/>
              <a:t>MassNoun -&gt; </a:t>
            </a:r>
            <a:r>
              <a:rPr lang="en-US" sz="2800" b="0" i="1" smtClean="0"/>
              <a:t>meat</a:t>
            </a:r>
            <a:r>
              <a:rPr lang="en-US" sz="2800" smtClean="0">
                <a:solidFill>
                  <a:srgbClr val="008000"/>
                </a:solidFill>
              </a:rPr>
              <a:t>	</a:t>
            </a:r>
          </a:p>
          <a:p>
            <a:pPr lvl="1" eaLnBrk="1" hangingPunct="1"/>
            <a:endParaRPr lang="en-US" sz="2800" smtClean="0">
              <a:solidFill>
                <a:srgbClr val="008000"/>
              </a:solidFill>
            </a:endParaRPr>
          </a:p>
          <a:p>
            <a:pPr eaLnBrk="1" hangingPunct="1"/>
            <a:endParaRPr lang="en-US" smtClean="0">
              <a:solidFill>
                <a:schemeClr val="accent2"/>
              </a:solidFill>
            </a:endParaRPr>
          </a:p>
        </p:txBody>
      </p:sp>
      <p:sp>
        <p:nvSpPr>
          <p:cNvPr id="24590" name="Rectangle 4"/>
          <p:cNvSpPr>
            <a:spLocks noGrp="1" noChangeArrowheads="1"/>
          </p:cNvSpPr>
          <p:nvPr>
            <p:ph type="body" sz="half" idx="2"/>
          </p:nvPr>
        </p:nvSpPr>
        <p:spPr>
          <a:xfrm>
            <a:off x="5486400" y="2057400"/>
            <a:ext cx="3413125" cy="1616075"/>
          </a:xfrm>
        </p:spPr>
        <p:txBody>
          <a:bodyPr/>
          <a:lstStyle/>
          <a:p>
            <a:pPr eaLnBrk="1" hangingPunct="1">
              <a:lnSpc>
                <a:spcPct val="90000"/>
              </a:lnSpc>
            </a:pPr>
            <a:r>
              <a:rPr lang="en-US" smtClean="0"/>
              <a:t>Attachments</a:t>
            </a:r>
          </a:p>
          <a:p>
            <a:pPr lvl="1" eaLnBrk="1" hangingPunct="1">
              <a:lnSpc>
                <a:spcPct val="90000"/>
              </a:lnSpc>
              <a:buFontTx/>
              <a:buNone/>
            </a:pPr>
            <a:r>
              <a:rPr lang="en-US" sz="2800" b="0" smtClean="0"/>
              <a:t>{AyCaramba}</a:t>
            </a:r>
          </a:p>
          <a:p>
            <a:pPr lvl="1" eaLnBrk="1" hangingPunct="1">
              <a:lnSpc>
                <a:spcPct val="90000"/>
              </a:lnSpc>
              <a:buFontTx/>
              <a:buNone/>
            </a:pPr>
            <a:r>
              <a:rPr lang="en-US" sz="2800" b="0" smtClean="0"/>
              <a:t>{MEAT}</a:t>
            </a:r>
          </a:p>
        </p:txBody>
      </p:sp>
      <p:sp>
        <p:nvSpPr>
          <p:cNvPr id="24591" name="Rectangle 5"/>
          <p:cNvSpPr>
            <a:spLocks noChangeArrowheads="1"/>
          </p:cNvSpPr>
          <p:nvPr/>
        </p:nvSpPr>
        <p:spPr bwMode="auto">
          <a:xfrm>
            <a:off x="3810000" y="1676400"/>
            <a:ext cx="4724400" cy="609600"/>
          </a:xfrm>
          <a:prstGeom prst="rect">
            <a:avLst/>
          </a:prstGeom>
          <a:noFill/>
          <a:ln w="9525">
            <a:noFill/>
            <a:miter lim="800000"/>
            <a:headEnd/>
            <a:tailEnd/>
          </a:ln>
        </p:spPr>
        <p:txBody>
          <a:bodyPr/>
          <a:lstStyle/>
          <a:p>
            <a:pPr marL="342900" indent="-342900">
              <a:lnSpc>
                <a:spcPct val="90000"/>
              </a:lnSpc>
              <a:spcBef>
                <a:spcPct val="20000"/>
              </a:spcBef>
            </a:pPr>
            <a:r>
              <a:rPr lang="en-US" sz="2800" i="1">
                <a:solidFill>
                  <a:schemeClr val="accent2"/>
                </a:solidFill>
                <a:latin typeface="Comic Sans MS" pitchFamily="66" charset="0"/>
              </a:rPr>
              <a:t>assigning  FOL constants</a:t>
            </a:r>
          </a:p>
        </p:txBody>
      </p:sp>
      <p:grpSp>
        <p:nvGrpSpPr>
          <p:cNvPr id="2" name="Group 45"/>
          <p:cNvGrpSpPr>
            <a:grpSpLocks/>
          </p:cNvGrpSpPr>
          <p:nvPr/>
        </p:nvGrpSpPr>
        <p:grpSpPr bwMode="auto">
          <a:xfrm>
            <a:off x="0" y="3733800"/>
            <a:ext cx="9144000" cy="2590800"/>
            <a:chOff x="0" y="3733800"/>
            <a:chExt cx="9144000" cy="2590800"/>
          </a:xfrm>
        </p:grpSpPr>
        <p:sp>
          <p:nvSpPr>
            <p:cNvPr id="24594" name="Rectangle 8"/>
            <p:cNvSpPr>
              <a:spLocks noChangeArrowheads="1"/>
            </p:cNvSpPr>
            <p:nvPr/>
          </p:nvSpPr>
          <p:spPr bwMode="auto">
            <a:xfrm>
              <a:off x="4830762" y="3733800"/>
              <a:ext cx="4313238" cy="914400"/>
            </a:xfrm>
            <a:prstGeom prst="rect">
              <a:avLst/>
            </a:prstGeom>
            <a:noFill/>
            <a:ln w="9525">
              <a:noFill/>
              <a:miter lim="800000"/>
              <a:headEnd/>
              <a:tailEnd/>
            </a:ln>
          </p:spPr>
          <p:txBody>
            <a:bodyPr/>
            <a:lstStyle/>
            <a:p>
              <a:pPr marL="342900" indent="-342900">
                <a:lnSpc>
                  <a:spcPct val="90000"/>
                </a:lnSpc>
                <a:spcBef>
                  <a:spcPct val="20000"/>
                </a:spcBef>
              </a:pPr>
              <a:r>
                <a:rPr lang="en-US" sz="2800" i="1">
                  <a:solidFill>
                    <a:schemeClr val="accent2"/>
                  </a:solidFill>
                  <a:latin typeface="Comic Sans MS" pitchFamily="66" charset="0"/>
                </a:rPr>
                <a:t>copying from daughters up to mothers.</a:t>
              </a:r>
            </a:p>
          </p:txBody>
        </p:sp>
        <p:sp>
          <p:nvSpPr>
            <p:cNvPr id="24595" name="Rectangle 9"/>
            <p:cNvSpPr>
              <a:spLocks noChangeArrowheads="1"/>
            </p:cNvSpPr>
            <p:nvPr/>
          </p:nvSpPr>
          <p:spPr bwMode="auto">
            <a:xfrm>
              <a:off x="152400" y="4953000"/>
              <a:ext cx="4343400" cy="1371600"/>
            </a:xfrm>
            <a:prstGeom prst="rect">
              <a:avLst/>
            </a:prstGeom>
            <a:noFill/>
            <a:ln w="9525">
              <a:noFill/>
              <a:miter lim="800000"/>
              <a:headEnd/>
              <a:tailEnd/>
            </a:ln>
          </p:spPr>
          <p:txBody>
            <a:bodyPr/>
            <a:lstStyle/>
            <a:p>
              <a:pPr marL="742950" lvl="1" indent="-285750">
                <a:spcBef>
                  <a:spcPct val="20000"/>
                </a:spcBef>
                <a:buFontTx/>
                <a:buChar char="–"/>
              </a:pPr>
              <a:r>
                <a:rPr lang="en-US" sz="2800" b="1">
                  <a:latin typeface="Comic Sans MS" pitchFamily="66" charset="0"/>
                </a:rPr>
                <a:t>NP -&gt; PropNoun</a:t>
              </a:r>
            </a:p>
            <a:p>
              <a:pPr marL="742950" lvl="1" indent="-285750">
                <a:spcBef>
                  <a:spcPct val="20000"/>
                </a:spcBef>
                <a:buFontTx/>
                <a:buChar char="–"/>
              </a:pPr>
              <a:r>
                <a:rPr lang="en-US" sz="2800" b="1">
                  <a:latin typeface="Comic Sans MS" pitchFamily="66" charset="0"/>
                </a:rPr>
                <a:t>NP -&gt; MassNoun</a:t>
              </a:r>
              <a:r>
                <a:rPr lang="en-US" sz="2400" b="1">
                  <a:solidFill>
                    <a:srgbClr val="008000"/>
                  </a:solidFill>
                  <a:latin typeface="Comic Sans MS" pitchFamily="66" charset="0"/>
                </a:rPr>
                <a:t>	</a:t>
              </a:r>
            </a:p>
            <a:p>
              <a:pPr marL="742950" lvl="1" indent="-285750">
                <a:spcBef>
                  <a:spcPct val="20000"/>
                </a:spcBef>
                <a:buFontTx/>
                <a:buChar char="–"/>
              </a:pPr>
              <a:endParaRPr lang="en-US" sz="2400" b="1">
                <a:solidFill>
                  <a:srgbClr val="008000"/>
                </a:solidFill>
                <a:latin typeface="Comic Sans MS" pitchFamily="66" charset="0"/>
              </a:endParaRPr>
            </a:p>
            <a:p>
              <a:pPr marL="342900" indent="-342900">
                <a:spcBef>
                  <a:spcPct val="20000"/>
                </a:spcBef>
                <a:buFontTx/>
                <a:buChar char="•"/>
              </a:pPr>
              <a:endParaRPr lang="en-US" sz="2800" b="1">
                <a:solidFill>
                  <a:schemeClr val="accent2"/>
                </a:solidFill>
                <a:latin typeface="Comic Sans MS" pitchFamily="66" charset="0"/>
              </a:endParaRPr>
            </a:p>
          </p:txBody>
        </p:sp>
        <p:sp>
          <p:nvSpPr>
            <p:cNvPr id="24596" name="Rectangle 10"/>
            <p:cNvSpPr>
              <a:spLocks noChangeArrowheads="1"/>
            </p:cNvSpPr>
            <p:nvPr/>
          </p:nvSpPr>
          <p:spPr bwMode="auto">
            <a:xfrm>
              <a:off x="5410200" y="4572000"/>
              <a:ext cx="3733800" cy="1371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latin typeface="Comic Sans MS" pitchFamily="66" charset="0"/>
                </a:rPr>
                <a:t>Attachments</a:t>
              </a:r>
            </a:p>
            <a:p>
              <a:pPr marL="742950" lvl="1" indent="-285750">
                <a:lnSpc>
                  <a:spcPct val="90000"/>
                </a:lnSpc>
                <a:spcBef>
                  <a:spcPct val="20000"/>
                </a:spcBef>
              </a:pPr>
              <a:r>
                <a:rPr lang="en-US" sz="2800">
                  <a:latin typeface="Comic Sans MS" pitchFamily="66" charset="0"/>
                </a:rPr>
                <a:t>{PropNoun.sem}</a:t>
              </a:r>
            </a:p>
            <a:p>
              <a:pPr marL="742950" lvl="1" indent="-285750">
                <a:lnSpc>
                  <a:spcPct val="90000"/>
                </a:lnSpc>
                <a:spcBef>
                  <a:spcPct val="20000"/>
                </a:spcBef>
              </a:pPr>
              <a:r>
                <a:rPr lang="en-US" sz="2800">
                  <a:latin typeface="Comic Sans MS" pitchFamily="66" charset="0"/>
                </a:rPr>
                <a:t>{MassNoun.sem}</a:t>
              </a:r>
            </a:p>
          </p:txBody>
        </p:sp>
        <p:sp>
          <p:nvSpPr>
            <p:cNvPr id="24597" name="Rectangle 6"/>
            <p:cNvSpPr>
              <a:spLocks noChangeArrowheads="1"/>
            </p:cNvSpPr>
            <p:nvPr/>
          </p:nvSpPr>
          <p:spPr bwMode="auto">
            <a:xfrm>
              <a:off x="0" y="3733800"/>
              <a:ext cx="5532438" cy="609600"/>
            </a:xfrm>
            <a:prstGeom prst="rect">
              <a:avLst/>
            </a:prstGeom>
            <a:noFill/>
            <a:ln w="9525">
              <a:noFill/>
              <a:miter lim="800000"/>
              <a:headEnd/>
              <a:tailEnd/>
            </a:ln>
          </p:spPr>
          <p:txBody>
            <a:bodyPr/>
            <a:lstStyle/>
            <a:p>
              <a:pPr marL="342900" indent="-342900">
                <a:spcBef>
                  <a:spcPct val="20000"/>
                </a:spcBef>
                <a:buFontTx/>
                <a:buChar char="•"/>
              </a:pPr>
              <a:r>
                <a:rPr lang="en-US" sz="3200" b="1">
                  <a:latin typeface="Comic Sans MS" pitchFamily="66" charset="0"/>
                </a:rPr>
                <a:t>Simple non-terminals</a:t>
              </a:r>
            </a:p>
          </p:txBody>
        </p:sp>
      </p:grpSp>
      <p:sp>
        <p:nvSpPr>
          <p:cNvPr id="24593" name="Rectangle 6"/>
          <p:cNvSpPr>
            <a:spLocks noChangeArrowheads="1"/>
          </p:cNvSpPr>
          <p:nvPr/>
        </p:nvSpPr>
        <p:spPr bwMode="auto">
          <a:xfrm>
            <a:off x="457200" y="1143000"/>
            <a:ext cx="5532438" cy="609600"/>
          </a:xfrm>
          <a:prstGeom prst="rect">
            <a:avLst/>
          </a:prstGeom>
          <a:noFill/>
          <a:ln w="9525">
            <a:noFill/>
            <a:miter lim="800000"/>
            <a:headEnd/>
            <a:tailEnd/>
          </a:ln>
        </p:spPr>
        <p:txBody>
          <a:bodyPr/>
          <a:lstStyle/>
          <a:p>
            <a:pPr marL="342900" indent="-342900">
              <a:spcBef>
                <a:spcPct val="20000"/>
              </a:spcBef>
              <a:buFontTx/>
              <a:buChar char="•"/>
            </a:pPr>
            <a:r>
              <a:rPr lang="en-US" sz="3200" b="1">
                <a:latin typeface="Comic Sans MS" pitchFamily="66" charset="0"/>
              </a:rPr>
              <a:t>Concrete entities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7" name="Date Placeholder 4"/>
          <p:cNvSpPr>
            <a:spLocks noGrp="1"/>
          </p:cNvSpPr>
          <p:nvPr>
            <p:ph type="dt" sz="quarter" idx="10"/>
          </p:nvPr>
        </p:nvSpPr>
        <p:spPr>
          <a:noFill/>
        </p:spPr>
        <p:txBody>
          <a:bodyPr/>
          <a:lstStyle/>
          <a:p>
            <a:fld id="{5893BA65-7BF8-4505-8C8E-9F43E61A9D11}" type="datetime1">
              <a:rPr lang="en-US" smtClean="0"/>
              <a:t>2/6/2013</a:t>
            </a:fld>
            <a:endParaRPr lang="en-US"/>
          </a:p>
        </p:txBody>
      </p:sp>
      <p:sp>
        <p:nvSpPr>
          <p:cNvPr id="25608" name="Footer Placeholder 5"/>
          <p:cNvSpPr>
            <a:spLocks noGrp="1"/>
          </p:cNvSpPr>
          <p:nvPr>
            <p:ph type="ftr" sz="quarter" idx="11"/>
          </p:nvPr>
        </p:nvSpPr>
        <p:spPr>
          <a:noFill/>
        </p:spPr>
        <p:txBody>
          <a:bodyPr/>
          <a:lstStyle/>
          <a:p>
            <a:r>
              <a:rPr lang="en-US" smtClean="0"/>
              <a:t>CPSC503 Winter 2012</a:t>
            </a:r>
            <a:endParaRPr lang="en-US"/>
          </a:p>
        </p:txBody>
      </p:sp>
      <p:sp>
        <p:nvSpPr>
          <p:cNvPr id="25609" name="Slide Number Placeholder 6"/>
          <p:cNvSpPr>
            <a:spLocks noGrp="1"/>
          </p:cNvSpPr>
          <p:nvPr>
            <p:ph type="sldNum" sz="quarter" idx="12"/>
          </p:nvPr>
        </p:nvSpPr>
        <p:spPr>
          <a:noFill/>
        </p:spPr>
        <p:txBody>
          <a:bodyPr/>
          <a:lstStyle/>
          <a:p>
            <a:fld id="{265F9239-A43E-4371-972F-E1275874C5DA}" type="slidenum">
              <a:rPr lang="en-US" smtClean="0"/>
              <a:pPr/>
              <a:t>31</a:t>
            </a:fld>
            <a:endParaRPr lang="en-US" smtClean="0"/>
          </a:p>
        </p:txBody>
      </p:sp>
      <p:sp>
        <p:nvSpPr>
          <p:cNvPr id="25610" name="Rectangle 2"/>
          <p:cNvSpPr>
            <a:spLocks noGrp="1" noChangeArrowheads="1"/>
          </p:cNvSpPr>
          <p:nvPr>
            <p:ph type="title"/>
          </p:nvPr>
        </p:nvSpPr>
        <p:spPr>
          <a:xfrm>
            <a:off x="685800" y="304800"/>
            <a:ext cx="7772400" cy="1143000"/>
          </a:xfrm>
        </p:spPr>
        <p:txBody>
          <a:bodyPr/>
          <a:lstStyle/>
          <a:p>
            <a:pPr eaLnBrk="1" hangingPunct="1"/>
            <a:r>
              <a:rPr lang="en-US" smtClean="0"/>
              <a:t>Augmented Rules: Example</a:t>
            </a:r>
          </a:p>
        </p:txBody>
      </p:sp>
      <p:sp>
        <p:nvSpPr>
          <p:cNvPr id="25611" name="Rectangle 3"/>
          <p:cNvSpPr>
            <a:spLocks noGrp="1" noChangeArrowheads="1"/>
          </p:cNvSpPr>
          <p:nvPr>
            <p:ph type="body" sz="half" idx="1"/>
          </p:nvPr>
        </p:nvSpPr>
        <p:spPr>
          <a:xfrm>
            <a:off x="533400" y="4572000"/>
            <a:ext cx="3352800" cy="533400"/>
          </a:xfrm>
        </p:spPr>
        <p:txBody>
          <a:bodyPr/>
          <a:lstStyle/>
          <a:p>
            <a:pPr eaLnBrk="1" hangingPunct="1"/>
            <a:r>
              <a:rPr lang="en-US" smtClean="0"/>
              <a:t>Verb -&gt; </a:t>
            </a:r>
            <a:r>
              <a:rPr lang="en-US" b="0" i="1" smtClean="0"/>
              <a:t>serves</a:t>
            </a:r>
          </a:p>
          <a:p>
            <a:pPr eaLnBrk="1" hangingPunct="1"/>
            <a:endParaRPr lang="en-US" sz="2400" smtClean="0"/>
          </a:p>
          <a:p>
            <a:pPr eaLnBrk="1" hangingPunct="1"/>
            <a:endParaRPr lang="en-US" sz="2400" smtClean="0"/>
          </a:p>
          <a:p>
            <a:pPr eaLnBrk="1" hangingPunct="1">
              <a:buFontTx/>
              <a:buNone/>
            </a:pPr>
            <a:endParaRPr lang="en-US" sz="2400" smtClean="0"/>
          </a:p>
        </p:txBody>
      </p:sp>
      <p:sp>
        <p:nvSpPr>
          <p:cNvPr id="25612" name="Rectangle 4"/>
          <p:cNvSpPr>
            <a:spLocks noGrp="1" noChangeArrowheads="1"/>
          </p:cNvSpPr>
          <p:nvPr>
            <p:ph type="body" sz="half" idx="2"/>
          </p:nvPr>
        </p:nvSpPr>
        <p:spPr>
          <a:xfrm>
            <a:off x="4343400" y="2590800"/>
            <a:ext cx="4267200" cy="1295400"/>
          </a:xfrm>
        </p:spPr>
        <p:txBody>
          <a:bodyPr/>
          <a:lstStyle/>
          <a:p>
            <a:pPr eaLnBrk="1" hangingPunct="1"/>
            <a:r>
              <a:rPr lang="en-US" smtClean="0"/>
              <a:t>{VP.sem(NP.sem)}</a:t>
            </a:r>
          </a:p>
          <a:p>
            <a:pPr eaLnBrk="1" hangingPunct="1"/>
            <a:r>
              <a:rPr lang="en-US" smtClean="0"/>
              <a:t>{Verb.sem(NP.sem)</a:t>
            </a:r>
          </a:p>
          <a:p>
            <a:pPr eaLnBrk="1" hangingPunct="1">
              <a:buFontTx/>
              <a:buNone/>
            </a:pPr>
            <a:endParaRPr lang="en-US" smtClean="0"/>
          </a:p>
        </p:txBody>
      </p:sp>
      <p:graphicFrame>
        <p:nvGraphicFramePr>
          <p:cNvPr id="25602" name="Object 5"/>
          <p:cNvGraphicFramePr>
            <a:graphicFrameLocks noChangeAspect="1"/>
          </p:cNvGraphicFramePr>
          <p:nvPr/>
        </p:nvGraphicFramePr>
        <p:xfrm>
          <a:off x="3962400" y="4495800"/>
          <a:ext cx="5029200" cy="835025"/>
        </p:xfrm>
        <a:graphic>
          <a:graphicData uri="http://schemas.openxmlformats.org/presentationml/2006/ole">
            <p:oleObj spid="_x0000_s25602" name="Equation" r:id="rId4" imgW="2133360" imgH="355320" progId="Equation.3">
              <p:embed/>
            </p:oleObj>
          </a:graphicData>
        </a:graphic>
      </p:graphicFrame>
      <p:sp>
        <p:nvSpPr>
          <p:cNvPr id="25613" name="Text Box 6"/>
          <p:cNvSpPr txBox="1">
            <a:spLocks noChangeArrowheads="1"/>
          </p:cNvSpPr>
          <p:nvPr/>
        </p:nvSpPr>
        <p:spPr bwMode="auto">
          <a:xfrm>
            <a:off x="381000" y="1524000"/>
            <a:ext cx="8137525" cy="946150"/>
          </a:xfrm>
          <a:prstGeom prst="rect">
            <a:avLst/>
          </a:prstGeom>
          <a:noFill/>
          <a:ln w="9525">
            <a:noFill/>
            <a:miter lim="800000"/>
            <a:headEnd/>
            <a:tailEnd/>
          </a:ln>
        </p:spPr>
        <p:txBody>
          <a:bodyPr>
            <a:spAutoFit/>
          </a:bodyPr>
          <a:lstStyle/>
          <a:p>
            <a:pPr algn="ctr"/>
            <a:r>
              <a:rPr lang="en-US" sz="2800" i="1">
                <a:solidFill>
                  <a:schemeClr val="accent2"/>
                </a:solidFill>
                <a:latin typeface="Comic Sans MS" pitchFamily="66" charset="0"/>
              </a:rPr>
              <a:t>Semantics attached to one daughter is applied to semantics of the other daughter(s).</a:t>
            </a:r>
            <a:endParaRPr lang="en-US" sz="2800" i="1">
              <a:solidFill>
                <a:srgbClr val="A50021"/>
              </a:solidFill>
              <a:latin typeface="Comic Sans MS" pitchFamily="66" charset="0"/>
            </a:endParaRPr>
          </a:p>
        </p:txBody>
      </p:sp>
      <p:sp>
        <p:nvSpPr>
          <p:cNvPr id="25614" name="Rectangle 7"/>
          <p:cNvSpPr>
            <a:spLocks noChangeArrowheads="1"/>
          </p:cNvSpPr>
          <p:nvPr/>
        </p:nvSpPr>
        <p:spPr bwMode="auto">
          <a:xfrm>
            <a:off x="533400" y="2590800"/>
            <a:ext cx="3581400" cy="1219200"/>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S -&gt; NP VP</a:t>
            </a:r>
          </a:p>
          <a:p>
            <a:pPr marL="342900" indent="-342900">
              <a:spcBef>
                <a:spcPct val="20000"/>
              </a:spcBef>
              <a:buFontTx/>
              <a:buChar char="•"/>
            </a:pPr>
            <a:r>
              <a:rPr lang="en-US" sz="2800" b="1">
                <a:latin typeface="Comic Sans MS" pitchFamily="66" charset="0"/>
              </a:rPr>
              <a:t>VP -&gt; Verb NP</a:t>
            </a:r>
            <a:endParaRPr lang="en-US" sz="2400" b="1">
              <a:latin typeface="Comic Sans MS" pitchFamily="66" charset="0"/>
            </a:endParaRPr>
          </a:p>
          <a:p>
            <a:pPr marL="342900" indent="-342900">
              <a:spcBef>
                <a:spcPct val="20000"/>
              </a:spcBef>
              <a:buFontTx/>
              <a:buChar char="•"/>
            </a:pPr>
            <a:endParaRPr lang="en-US" sz="2400" b="1">
              <a:latin typeface="Comic Sans MS" pitchFamily="66" charset="0"/>
            </a:endParaRPr>
          </a:p>
          <a:p>
            <a:pPr marL="342900" indent="-342900">
              <a:spcBef>
                <a:spcPct val="20000"/>
              </a:spcBef>
            </a:pPr>
            <a:endParaRPr lang="en-US" sz="2400" b="1">
              <a:latin typeface="Comic Sans MS" pitchFamily="66" charset="0"/>
            </a:endParaRPr>
          </a:p>
        </p:txBody>
      </p:sp>
      <p:sp>
        <p:nvSpPr>
          <p:cNvPr id="25615" name="Text Box 8"/>
          <p:cNvSpPr txBox="1">
            <a:spLocks noChangeArrowheads="1"/>
          </p:cNvSpPr>
          <p:nvPr/>
        </p:nvSpPr>
        <p:spPr bwMode="auto">
          <a:xfrm>
            <a:off x="2590800" y="3886200"/>
            <a:ext cx="3870325" cy="519113"/>
          </a:xfrm>
          <a:prstGeom prst="rect">
            <a:avLst/>
          </a:prstGeom>
          <a:noFill/>
          <a:ln w="9525">
            <a:noFill/>
            <a:miter lim="800000"/>
            <a:headEnd/>
            <a:tailEnd/>
          </a:ln>
        </p:spPr>
        <p:txBody>
          <a:bodyPr>
            <a:spAutoFit/>
          </a:bodyPr>
          <a:lstStyle/>
          <a:p>
            <a:pPr algn="ctr"/>
            <a:r>
              <a:rPr lang="en-US" sz="2800" i="1">
                <a:solidFill>
                  <a:schemeClr val="accent2"/>
                </a:solidFill>
                <a:latin typeface="Comic Sans MS" pitchFamily="66" charset="0"/>
              </a:rPr>
              <a:t>lambda-form</a:t>
            </a:r>
            <a:endParaRPr lang="en-US" sz="2800" i="1">
              <a:solidFill>
                <a:srgbClr val="A50021"/>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4" name="Date Placeholder 3"/>
          <p:cNvSpPr>
            <a:spLocks noGrp="1"/>
          </p:cNvSpPr>
          <p:nvPr>
            <p:ph type="dt" sz="quarter" idx="10"/>
          </p:nvPr>
        </p:nvSpPr>
        <p:spPr>
          <a:noFill/>
        </p:spPr>
        <p:txBody>
          <a:bodyPr/>
          <a:lstStyle/>
          <a:p>
            <a:fld id="{6E4C464D-1504-4F68-8AB9-5D7EE3B314EE}" type="datetime1">
              <a:rPr lang="en-US" smtClean="0"/>
              <a:t>2/6/2013</a:t>
            </a:fld>
            <a:endParaRPr lang="en-US"/>
          </a:p>
        </p:txBody>
      </p:sp>
      <p:sp>
        <p:nvSpPr>
          <p:cNvPr id="26635" name="Footer Placeholder 4"/>
          <p:cNvSpPr>
            <a:spLocks noGrp="1"/>
          </p:cNvSpPr>
          <p:nvPr>
            <p:ph type="ftr" sz="quarter" idx="11"/>
          </p:nvPr>
        </p:nvSpPr>
        <p:spPr>
          <a:noFill/>
        </p:spPr>
        <p:txBody>
          <a:bodyPr/>
          <a:lstStyle/>
          <a:p>
            <a:r>
              <a:rPr lang="en-US" smtClean="0"/>
              <a:t>CPSC503 Winter 2012</a:t>
            </a:r>
            <a:endParaRPr lang="en-US"/>
          </a:p>
        </p:txBody>
      </p:sp>
      <p:sp>
        <p:nvSpPr>
          <p:cNvPr id="26636" name="Slide Number Placeholder 5"/>
          <p:cNvSpPr>
            <a:spLocks noGrp="1"/>
          </p:cNvSpPr>
          <p:nvPr>
            <p:ph type="sldNum" sz="quarter" idx="12"/>
          </p:nvPr>
        </p:nvSpPr>
        <p:spPr>
          <a:noFill/>
        </p:spPr>
        <p:txBody>
          <a:bodyPr/>
          <a:lstStyle/>
          <a:p>
            <a:fld id="{0B967157-9779-4D5B-AA77-CAD437E610C3}" type="slidenum">
              <a:rPr lang="en-US" smtClean="0"/>
              <a:pPr/>
              <a:t>32</a:t>
            </a:fld>
            <a:endParaRPr lang="en-US" smtClean="0"/>
          </a:p>
        </p:txBody>
      </p:sp>
      <p:sp>
        <p:nvSpPr>
          <p:cNvPr id="26637" name="Rectangle 2"/>
          <p:cNvSpPr>
            <a:spLocks noGrp="1" noChangeArrowheads="1"/>
          </p:cNvSpPr>
          <p:nvPr>
            <p:ph type="title"/>
          </p:nvPr>
        </p:nvSpPr>
        <p:spPr>
          <a:xfrm>
            <a:off x="0" y="0"/>
            <a:ext cx="2286000" cy="1143000"/>
          </a:xfrm>
        </p:spPr>
        <p:txBody>
          <a:bodyPr/>
          <a:lstStyle/>
          <a:p>
            <a:pPr eaLnBrk="1" hangingPunct="1"/>
            <a:r>
              <a:rPr lang="en-US" smtClean="0"/>
              <a:t>Example</a:t>
            </a:r>
          </a:p>
        </p:txBody>
      </p:sp>
      <p:grpSp>
        <p:nvGrpSpPr>
          <p:cNvPr id="26638" name="Group 3"/>
          <p:cNvGrpSpPr>
            <a:grpSpLocks/>
          </p:cNvGrpSpPr>
          <p:nvPr/>
        </p:nvGrpSpPr>
        <p:grpSpPr bwMode="auto">
          <a:xfrm>
            <a:off x="2590800" y="762000"/>
            <a:ext cx="5434013" cy="238125"/>
            <a:chOff x="1427" y="1768"/>
            <a:chExt cx="3423" cy="150"/>
          </a:xfrm>
        </p:grpSpPr>
        <p:sp>
          <p:nvSpPr>
            <p:cNvPr id="26765" name="Freeform 4"/>
            <p:cNvSpPr>
              <a:spLocks/>
            </p:cNvSpPr>
            <p:nvPr/>
          </p:nvSpPr>
          <p:spPr bwMode="auto">
            <a:xfrm>
              <a:off x="1427" y="1776"/>
              <a:ext cx="69" cy="103"/>
            </a:xfrm>
            <a:custGeom>
              <a:avLst/>
              <a:gdLst>
                <a:gd name="T0" fmla="*/ 65 w 65"/>
                <a:gd name="T1" fmla="*/ 36 h 97"/>
                <a:gd name="T2" fmla="*/ 65 w 65"/>
                <a:gd name="T3" fmla="*/ 27 h 97"/>
                <a:gd name="T4" fmla="*/ 55 w 65"/>
                <a:gd name="T5" fmla="*/ 14 h 97"/>
                <a:gd name="T6" fmla="*/ 41 w 65"/>
                <a:gd name="T7" fmla="*/ 4 h 97"/>
                <a:gd name="T8" fmla="*/ 29 w 65"/>
                <a:gd name="T9" fmla="*/ 4 h 97"/>
                <a:gd name="T10" fmla="*/ 19 w 65"/>
                <a:gd name="T11" fmla="*/ 14 h 97"/>
                <a:gd name="T12" fmla="*/ 15 w 65"/>
                <a:gd name="T13" fmla="*/ 27 h 97"/>
                <a:gd name="T14" fmla="*/ 29 w 65"/>
                <a:gd name="T15" fmla="*/ 36 h 97"/>
                <a:gd name="T16" fmla="*/ 55 w 65"/>
                <a:gd name="T17" fmla="*/ 54 h 97"/>
                <a:gd name="T18" fmla="*/ 69 w 65"/>
                <a:gd name="T19" fmla="*/ 63 h 97"/>
                <a:gd name="T20" fmla="*/ 73 w 65"/>
                <a:gd name="T21" fmla="*/ 72 h 97"/>
                <a:gd name="T22" fmla="*/ 69 w 65"/>
                <a:gd name="T23" fmla="*/ 91 h 97"/>
                <a:gd name="T24" fmla="*/ 51 w 65"/>
                <a:gd name="T25" fmla="*/ 109 h 97"/>
                <a:gd name="T26" fmla="*/ 33 w 65"/>
                <a:gd name="T27" fmla="*/ 109 h 97"/>
                <a:gd name="T28" fmla="*/ 29 w 65"/>
                <a:gd name="T29" fmla="*/ 109 h 97"/>
                <a:gd name="T30" fmla="*/ 15 w 65"/>
                <a:gd name="T31" fmla="*/ 105 h 97"/>
                <a:gd name="T32" fmla="*/ 8 w 65"/>
                <a:gd name="T33" fmla="*/ 105 h 97"/>
                <a:gd name="T34" fmla="*/ 4 w 65"/>
                <a:gd name="T35" fmla="*/ 109 h 97"/>
                <a:gd name="T36" fmla="*/ 4 w 65"/>
                <a:gd name="T37" fmla="*/ 109 h 97"/>
                <a:gd name="T38" fmla="*/ 4 w 65"/>
                <a:gd name="T39" fmla="*/ 72 h 97"/>
                <a:gd name="T40" fmla="*/ 8 w 65"/>
                <a:gd name="T41" fmla="*/ 91 h 97"/>
                <a:gd name="T42" fmla="*/ 23 w 65"/>
                <a:gd name="T43" fmla="*/ 101 h 97"/>
                <a:gd name="T44" fmla="*/ 37 w 65"/>
                <a:gd name="T45" fmla="*/ 105 h 97"/>
                <a:gd name="T46" fmla="*/ 55 w 65"/>
                <a:gd name="T47" fmla="*/ 101 h 97"/>
                <a:gd name="T48" fmla="*/ 59 w 65"/>
                <a:gd name="T49" fmla="*/ 87 h 97"/>
                <a:gd name="T50" fmla="*/ 55 w 65"/>
                <a:gd name="T51" fmla="*/ 83 h 97"/>
                <a:gd name="T52" fmla="*/ 51 w 65"/>
                <a:gd name="T53" fmla="*/ 72 h 97"/>
                <a:gd name="T54" fmla="*/ 33 w 65"/>
                <a:gd name="T55" fmla="*/ 63 h 97"/>
                <a:gd name="T56" fmla="*/ 15 w 65"/>
                <a:gd name="T57" fmla="*/ 50 h 97"/>
                <a:gd name="T58" fmla="*/ 4 w 65"/>
                <a:gd name="T59" fmla="*/ 40 h 97"/>
                <a:gd name="T60" fmla="*/ 0 w 65"/>
                <a:gd name="T61" fmla="*/ 27 h 97"/>
                <a:gd name="T62" fmla="*/ 8 w 65"/>
                <a:gd name="T63" fmla="*/ 8 h 97"/>
                <a:gd name="T64" fmla="*/ 33 w 65"/>
                <a:gd name="T65" fmla="*/ 0 h 97"/>
                <a:gd name="T66" fmla="*/ 51 w 65"/>
                <a:gd name="T67" fmla="*/ 4 h 97"/>
                <a:gd name="T68" fmla="*/ 59 w 65"/>
                <a:gd name="T69" fmla="*/ 4 h 97"/>
                <a:gd name="T70" fmla="*/ 65 w 65"/>
                <a:gd name="T71" fmla="*/ 4 h 97"/>
                <a:gd name="T72" fmla="*/ 65 w 65"/>
                <a:gd name="T73" fmla="*/ 0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97"/>
                <a:gd name="T113" fmla="*/ 65 w 65"/>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97">
                  <a:moveTo>
                    <a:pt x="57" y="0"/>
                  </a:moveTo>
                  <a:lnTo>
                    <a:pt x="57" y="32"/>
                  </a:lnTo>
                  <a:lnTo>
                    <a:pt x="57" y="24"/>
                  </a:lnTo>
                  <a:lnTo>
                    <a:pt x="53" y="16"/>
                  </a:lnTo>
                  <a:lnTo>
                    <a:pt x="49" y="12"/>
                  </a:lnTo>
                  <a:lnTo>
                    <a:pt x="45" y="8"/>
                  </a:lnTo>
                  <a:lnTo>
                    <a:pt x="37" y="4"/>
                  </a:lnTo>
                  <a:lnTo>
                    <a:pt x="29" y="4"/>
                  </a:lnTo>
                  <a:lnTo>
                    <a:pt x="25" y="4"/>
                  </a:lnTo>
                  <a:lnTo>
                    <a:pt x="17" y="8"/>
                  </a:lnTo>
                  <a:lnTo>
                    <a:pt x="17" y="12"/>
                  </a:lnTo>
                  <a:lnTo>
                    <a:pt x="13" y="20"/>
                  </a:lnTo>
                  <a:lnTo>
                    <a:pt x="13" y="24"/>
                  </a:lnTo>
                  <a:lnTo>
                    <a:pt x="17" y="28"/>
                  </a:lnTo>
                  <a:lnTo>
                    <a:pt x="25" y="32"/>
                  </a:lnTo>
                  <a:lnTo>
                    <a:pt x="37" y="40"/>
                  </a:lnTo>
                  <a:lnTo>
                    <a:pt x="49" y="48"/>
                  </a:lnTo>
                  <a:lnTo>
                    <a:pt x="57" y="52"/>
                  </a:lnTo>
                  <a:lnTo>
                    <a:pt x="61" y="56"/>
                  </a:lnTo>
                  <a:lnTo>
                    <a:pt x="61" y="60"/>
                  </a:lnTo>
                  <a:lnTo>
                    <a:pt x="65" y="64"/>
                  </a:lnTo>
                  <a:lnTo>
                    <a:pt x="65" y="73"/>
                  </a:lnTo>
                  <a:lnTo>
                    <a:pt x="61" y="81"/>
                  </a:lnTo>
                  <a:lnTo>
                    <a:pt x="57" y="89"/>
                  </a:lnTo>
                  <a:lnTo>
                    <a:pt x="45" y="97"/>
                  </a:lnTo>
                  <a:lnTo>
                    <a:pt x="33" y="97"/>
                  </a:lnTo>
                  <a:lnTo>
                    <a:pt x="29" y="97"/>
                  </a:lnTo>
                  <a:lnTo>
                    <a:pt x="25" y="97"/>
                  </a:lnTo>
                  <a:lnTo>
                    <a:pt x="17" y="97"/>
                  </a:lnTo>
                  <a:lnTo>
                    <a:pt x="13" y="93"/>
                  </a:lnTo>
                  <a:lnTo>
                    <a:pt x="8" y="93"/>
                  </a:lnTo>
                  <a:lnTo>
                    <a:pt x="4" y="93"/>
                  </a:lnTo>
                  <a:lnTo>
                    <a:pt x="4" y="97"/>
                  </a:lnTo>
                  <a:lnTo>
                    <a:pt x="4" y="64"/>
                  </a:lnTo>
                  <a:lnTo>
                    <a:pt x="8" y="77"/>
                  </a:lnTo>
                  <a:lnTo>
                    <a:pt x="8" y="81"/>
                  </a:lnTo>
                  <a:lnTo>
                    <a:pt x="13" y="85"/>
                  </a:lnTo>
                  <a:lnTo>
                    <a:pt x="21" y="89"/>
                  </a:lnTo>
                  <a:lnTo>
                    <a:pt x="25" y="93"/>
                  </a:lnTo>
                  <a:lnTo>
                    <a:pt x="33" y="93"/>
                  </a:lnTo>
                  <a:lnTo>
                    <a:pt x="41" y="93"/>
                  </a:lnTo>
                  <a:lnTo>
                    <a:pt x="49" y="89"/>
                  </a:lnTo>
                  <a:lnTo>
                    <a:pt x="53" y="85"/>
                  </a:lnTo>
                  <a:lnTo>
                    <a:pt x="53" y="77"/>
                  </a:lnTo>
                  <a:lnTo>
                    <a:pt x="49" y="73"/>
                  </a:lnTo>
                  <a:lnTo>
                    <a:pt x="49" y="68"/>
                  </a:lnTo>
                  <a:lnTo>
                    <a:pt x="45" y="64"/>
                  </a:lnTo>
                  <a:lnTo>
                    <a:pt x="41" y="60"/>
                  </a:lnTo>
                  <a:lnTo>
                    <a:pt x="29" y="56"/>
                  </a:lnTo>
                  <a:lnTo>
                    <a:pt x="21" y="48"/>
                  </a:lnTo>
                  <a:lnTo>
                    <a:pt x="13" y="44"/>
                  </a:lnTo>
                  <a:lnTo>
                    <a:pt x="8" y="40"/>
                  </a:lnTo>
                  <a:lnTo>
                    <a:pt x="4" y="36"/>
                  </a:lnTo>
                  <a:lnTo>
                    <a:pt x="0" y="28"/>
                  </a:lnTo>
                  <a:lnTo>
                    <a:pt x="0" y="24"/>
                  </a:lnTo>
                  <a:lnTo>
                    <a:pt x="4" y="16"/>
                  </a:lnTo>
                  <a:lnTo>
                    <a:pt x="8" y="8"/>
                  </a:lnTo>
                  <a:lnTo>
                    <a:pt x="17" y="0"/>
                  </a:lnTo>
                  <a:lnTo>
                    <a:pt x="29" y="0"/>
                  </a:lnTo>
                  <a:lnTo>
                    <a:pt x="37" y="0"/>
                  </a:lnTo>
                  <a:lnTo>
                    <a:pt x="45" y="4"/>
                  </a:lnTo>
                  <a:lnTo>
                    <a:pt x="49" y="4"/>
                  </a:lnTo>
                  <a:lnTo>
                    <a:pt x="53" y="4"/>
                  </a:lnTo>
                  <a:lnTo>
                    <a:pt x="57" y="4"/>
                  </a:lnTo>
                  <a:lnTo>
                    <a:pt x="57" y="0"/>
                  </a:lnTo>
                  <a:close/>
                </a:path>
              </a:pathLst>
            </a:custGeom>
            <a:solidFill>
              <a:srgbClr val="000000"/>
            </a:solidFill>
            <a:ln w="0">
              <a:solidFill>
                <a:srgbClr val="000000"/>
              </a:solidFill>
              <a:round/>
              <a:headEnd/>
              <a:tailEnd/>
            </a:ln>
          </p:spPr>
          <p:txBody>
            <a:bodyPr/>
            <a:lstStyle/>
            <a:p>
              <a:endParaRPr lang="en-US"/>
            </a:p>
          </p:txBody>
        </p:sp>
        <p:pic>
          <p:nvPicPr>
            <p:cNvPr id="26766" name="Picture 5"/>
            <p:cNvPicPr>
              <a:picLocks noChangeAspect="1" noChangeArrowheads="1"/>
            </p:cNvPicPr>
            <p:nvPr/>
          </p:nvPicPr>
          <p:blipFill>
            <a:blip r:embed="rId4" cstate="print"/>
            <a:srcRect/>
            <a:stretch>
              <a:fillRect/>
            </a:stretch>
          </p:blipFill>
          <p:spPr bwMode="auto">
            <a:xfrm>
              <a:off x="1613" y="1776"/>
              <a:ext cx="64" cy="103"/>
            </a:xfrm>
            <a:prstGeom prst="rect">
              <a:avLst/>
            </a:prstGeom>
            <a:noFill/>
            <a:ln w="9525">
              <a:noFill/>
              <a:miter lim="800000"/>
              <a:headEnd/>
              <a:tailEnd/>
            </a:ln>
          </p:spPr>
        </p:pic>
        <p:pic>
          <p:nvPicPr>
            <p:cNvPr id="26767" name="Picture 6"/>
            <p:cNvPicPr>
              <a:picLocks noChangeAspect="1" noChangeArrowheads="1"/>
            </p:cNvPicPr>
            <p:nvPr/>
          </p:nvPicPr>
          <p:blipFill>
            <a:blip r:embed="rId5" cstate="print"/>
            <a:srcRect/>
            <a:stretch>
              <a:fillRect/>
            </a:stretch>
          </p:blipFill>
          <p:spPr bwMode="auto">
            <a:xfrm>
              <a:off x="1613" y="1776"/>
              <a:ext cx="64" cy="103"/>
            </a:xfrm>
            <a:prstGeom prst="rect">
              <a:avLst/>
            </a:prstGeom>
            <a:noFill/>
            <a:ln w="9525">
              <a:noFill/>
              <a:miter lim="800000"/>
              <a:headEnd/>
              <a:tailEnd/>
            </a:ln>
          </p:spPr>
        </p:pic>
        <p:sp>
          <p:nvSpPr>
            <p:cNvPr id="26768" name="Freeform 7"/>
            <p:cNvSpPr>
              <a:spLocks noEditPoints="1"/>
            </p:cNvSpPr>
            <p:nvPr/>
          </p:nvSpPr>
          <p:spPr bwMode="auto">
            <a:xfrm>
              <a:off x="1695" y="1810"/>
              <a:ext cx="59" cy="69"/>
            </a:xfrm>
            <a:custGeom>
              <a:avLst/>
              <a:gdLst>
                <a:gd name="T0" fmla="*/ 14 w 56"/>
                <a:gd name="T1" fmla="*/ 40 h 65"/>
                <a:gd name="T2" fmla="*/ 14 w 56"/>
                <a:gd name="T3" fmla="*/ 47 h 65"/>
                <a:gd name="T4" fmla="*/ 14 w 56"/>
                <a:gd name="T5" fmla="*/ 51 h 65"/>
                <a:gd name="T6" fmla="*/ 18 w 56"/>
                <a:gd name="T7" fmla="*/ 55 h 65"/>
                <a:gd name="T8" fmla="*/ 18 w 56"/>
                <a:gd name="T9" fmla="*/ 59 h 65"/>
                <a:gd name="T10" fmla="*/ 26 w 56"/>
                <a:gd name="T11" fmla="*/ 65 h 65"/>
                <a:gd name="T12" fmla="*/ 32 w 56"/>
                <a:gd name="T13" fmla="*/ 65 h 65"/>
                <a:gd name="T14" fmla="*/ 36 w 56"/>
                <a:gd name="T15" fmla="*/ 65 h 65"/>
                <a:gd name="T16" fmla="*/ 40 w 56"/>
                <a:gd name="T17" fmla="*/ 65 h 65"/>
                <a:gd name="T18" fmla="*/ 48 w 56"/>
                <a:gd name="T19" fmla="*/ 59 h 65"/>
                <a:gd name="T20" fmla="*/ 54 w 56"/>
                <a:gd name="T21" fmla="*/ 55 h 65"/>
                <a:gd name="T22" fmla="*/ 58 w 56"/>
                <a:gd name="T23" fmla="*/ 55 h 65"/>
                <a:gd name="T24" fmla="*/ 44 w 56"/>
                <a:gd name="T25" fmla="*/ 65 h 65"/>
                <a:gd name="T26" fmla="*/ 36 w 56"/>
                <a:gd name="T27" fmla="*/ 73 h 65"/>
                <a:gd name="T28" fmla="*/ 22 w 56"/>
                <a:gd name="T29" fmla="*/ 73 h 65"/>
                <a:gd name="T30" fmla="*/ 14 w 56"/>
                <a:gd name="T31" fmla="*/ 73 h 65"/>
                <a:gd name="T32" fmla="*/ 8 w 56"/>
                <a:gd name="T33" fmla="*/ 69 h 65"/>
                <a:gd name="T34" fmla="*/ 4 w 56"/>
                <a:gd name="T35" fmla="*/ 59 h 65"/>
                <a:gd name="T36" fmla="*/ 0 w 56"/>
                <a:gd name="T37" fmla="*/ 51 h 65"/>
                <a:gd name="T38" fmla="*/ 4 w 56"/>
                <a:gd name="T39" fmla="*/ 36 h 65"/>
                <a:gd name="T40" fmla="*/ 8 w 56"/>
                <a:gd name="T41" fmla="*/ 27 h 65"/>
                <a:gd name="T42" fmla="*/ 18 w 56"/>
                <a:gd name="T43" fmla="*/ 14 h 65"/>
                <a:gd name="T44" fmla="*/ 26 w 56"/>
                <a:gd name="T45" fmla="*/ 4 h 65"/>
                <a:gd name="T46" fmla="*/ 36 w 56"/>
                <a:gd name="T47" fmla="*/ 0 h 65"/>
                <a:gd name="T48" fmla="*/ 48 w 56"/>
                <a:gd name="T49" fmla="*/ 0 h 65"/>
                <a:gd name="T50" fmla="*/ 54 w 56"/>
                <a:gd name="T51" fmla="*/ 0 h 65"/>
                <a:gd name="T52" fmla="*/ 58 w 56"/>
                <a:gd name="T53" fmla="*/ 4 h 65"/>
                <a:gd name="T54" fmla="*/ 62 w 56"/>
                <a:gd name="T55" fmla="*/ 8 h 65"/>
                <a:gd name="T56" fmla="*/ 62 w 56"/>
                <a:gd name="T57" fmla="*/ 8 h 65"/>
                <a:gd name="T58" fmla="*/ 62 w 56"/>
                <a:gd name="T59" fmla="*/ 18 h 65"/>
                <a:gd name="T60" fmla="*/ 58 w 56"/>
                <a:gd name="T61" fmla="*/ 22 h 65"/>
                <a:gd name="T62" fmla="*/ 48 w 56"/>
                <a:gd name="T63" fmla="*/ 32 h 65"/>
                <a:gd name="T64" fmla="*/ 40 w 56"/>
                <a:gd name="T65" fmla="*/ 36 h 65"/>
                <a:gd name="T66" fmla="*/ 26 w 56"/>
                <a:gd name="T67" fmla="*/ 40 h 65"/>
                <a:gd name="T68" fmla="*/ 14 w 56"/>
                <a:gd name="T69" fmla="*/ 40 h 65"/>
                <a:gd name="T70" fmla="*/ 18 w 56"/>
                <a:gd name="T71" fmla="*/ 40 h 65"/>
                <a:gd name="T72" fmla="*/ 26 w 56"/>
                <a:gd name="T73" fmla="*/ 36 h 65"/>
                <a:gd name="T74" fmla="*/ 32 w 56"/>
                <a:gd name="T75" fmla="*/ 32 h 65"/>
                <a:gd name="T76" fmla="*/ 40 w 56"/>
                <a:gd name="T77" fmla="*/ 27 h 65"/>
                <a:gd name="T78" fmla="*/ 48 w 56"/>
                <a:gd name="T79" fmla="*/ 22 h 65"/>
                <a:gd name="T80" fmla="*/ 48 w 56"/>
                <a:gd name="T81" fmla="*/ 18 h 65"/>
                <a:gd name="T82" fmla="*/ 54 w 56"/>
                <a:gd name="T83" fmla="*/ 8 h 65"/>
                <a:gd name="T84" fmla="*/ 48 w 56"/>
                <a:gd name="T85" fmla="*/ 8 h 65"/>
                <a:gd name="T86" fmla="*/ 48 w 56"/>
                <a:gd name="T87" fmla="*/ 4 h 65"/>
                <a:gd name="T88" fmla="*/ 48 w 56"/>
                <a:gd name="T89" fmla="*/ 4 h 65"/>
                <a:gd name="T90" fmla="*/ 44 w 56"/>
                <a:gd name="T91" fmla="*/ 4 h 65"/>
                <a:gd name="T92" fmla="*/ 36 w 56"/>
                <a:gd name="T93" fmla="*/ 4 h 65"/>
                <a:gd name="T94" fmla="*/ 26 w 56"/>
                <a:gd name="T95" fmla="*/ 14 h 65"/>
                <a:gd name="T96" fmla="*/ 22 w 56"/>
                <a:gd name="T97" fmla="*/ 22 h 65"/>
                <a:gd name="T98" fmla="*/ 18 w 56"/>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5"/>
                <a:gd name="T152" fmla="*/ 56 w 56"/>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5">
                  <a:moveTo>
                    <a:pt x="12" y="36"/>
                  </a:moveTo>
                  <a:lnTo>
                    <a:pt x="12" y="41"/>
                  </a:lnTo>
                  <a:lnTo>
                    <a:pt x="12" y="45"/>
                  </a:lnTo>
                  <a:lnTo>
                    <a:pt x="16" y="49"/>
                  </a:lnTo>
                  <a:lnTo>
                    <a:pt x="16" y="53"/>
                  </a:lnTo>
                  <a:lnTo>
                    <a:pt x="24" y="57"/>
                  </a:lnTo>
                  <a:lnTo>
                    <a:pt x="28" y="57"/>
                  </a:lnTo>
                  <a:lnTo>
                    <a:pt x="32" y="57"/>
                  </a:lnTo>
                  <a:lnTo>
                    <a:pt x="36" y="57"/>
                  </a:lnTo>
                  <a:lnTo>
                    <a:pt x="44" y="53"/>
                  </a:lnTo>
                  <a:lnTo>
                    <a:pt x="48" y="49"/>
                  </a:lnTo>
                  <a:lnTo>
                    <a:pt x="52" y="49"/>
                  </a:lnTo>
                  <a:lnTo>
                    <a:pt x="40" y="57"/>
                  </a:lnTo>
                  <a:lnTo>
                    <a:pt x="32" y="65"/>
                  </a:lnTo>
                  <a:lnTo>
                    <a:pt x="20" y="65"/>
                  </a:lnTo>
                  <a:lnTo>
                    <a:pt x="12" y="65"/>
                  </a:lnTo>
                  <a:lnTo>
                    <a:pt x="8" y="61"/>
                  </a:lnTo>
                  <a:lnTo>
                    <a:pt x="4" y="53"/>
                  </a:lnTo>
                  <a:lnTo>
                    <a:pt x="0" y="45"/>
                  </a:lnTo>
                  <a:lnTo>
                    <a:pt x="4" y="32"/>
                  </a:lnTo>
                  <a:lnTo>
                    <a:pt x="8" y="24"/>
                  </a:lnTo>
                  <a:lnTo>
                    <a:pt x="16" y="12"/>
                  </a:lnTo>
                  <a:lnTo>
                    <a:pt x="24" y="4"/>
                  </a:lnTo>
                  <a:lnTo>
                    <a:pt x="32" y="0"/>
                  </a:lnTo>
                  <a:lnTo>
                    <a:pt x="44" y="0"/>
                  </a:lnTo>
                  <a:lnTo>
                    <a:pt x="48" y="0"/>
                  </a:lnTo>
                  <a:lnTo>
                    <a:pt x="52" y="4"/>
                  </a:lnTo>
                  <a:lnTo>
                    <a:pt x="56" y="8"/>
                  </a:lnTo>
                  <a:lnTo>
                    <a:pt x="56" y="16"/>
                  </a:lnTo>
                  <a:lnTo>
                    <a:pt x="52" y="20"/>
                  </a:lnTo>
                  <a:lnTo>
                    <a:pt x="44" y="28"/>
                  </a:lnTo>
                  <a:lnTo>
                    <a:pt x="36" y="32"/>
                  </a:lnTo>
                  <a:lnTo>
                    <a:pt x="24" y="36"/>
                  </a:lnTo>
                  <a:lnTo>
                    <a:pt x="12" y="36"/>
                  </a:lnTo>
                  <a:close/>
                  <a:moveTo>
                    <a:pt x="16" y="36"/>
                  </a:moveTo>
                  <a:lnTo>
                    <a:pt x="24" y="32"/>
                  </a:lnTo>
                  <a:lnTo>
                    <a:pt x="28" y="28"/>
                  </a:lnTo>
                  <a:lnTo>
                    <a:pt x="36" y="24"/>
                  </a:lnTo>
                  <a:lnTo>
                    <a:pt x="44" y="20"/>
                  </a:lnTo>
                  <a:lnTo>
                    <a:pt x="44" y="16"/>
                  </a:lnTo>
                  <a:lnTo>
                    <a:pt x="48" y="8"/>
                  </a:lnTo>
                  <a:lnTo>
                    <a:pt x="44" y="8"/>
                  </a:lnTo>
                  <a:lnTo>
                    <a:pt x="44" y="4"/>
                  </a:lnTo>
                  <a:lnTo>
                    <a:pt x="40" y="4"/>
                  </a:lnTo>
                  <a:lnTo>
                    <a:pt x="32" y="4"/>
                  </a:lnTo>
                  <a:lnTo>
                    <a:pt x="24" y="12"/>
                  </a:lnTo>
                  <a:lnTo>
                    <a:pt x="20" y="20"/>
                  </a:lnTo>
                  <a:lnTo>
                    <a:pt x="16" y="36"/>
                  </a:lnTo>
                  <a:close/>
                </a:path>
              </a:pathLst>
            </a:custGeom>
            <a:solidFill>
              <a:srgbClr val="000000"/>
            </a:solidFill>
            <a:ln w="0">
              <a:solidFill>
                <a:srgbClr val="000000"/>
              </a:solidFill>
              <a:round/>
              <a:headEnd/>
              <a:tailEnd/>
            </a:ln>
          </p:spPr>
          <p:txBody>
            <a:bodyPr/>
            <a:lstStyle/>
            <a:p>
              <a:endParaRPr lang="en-US"/>
            </a:p>
          </p:txBody>
        </p:sp>
        <p:sp>
          <p:nvSpPr>
            <p:cNvPr id="26769" name="Freeform 8"/>
            <p:cNvSpPr>
              <a:spLocks/>
            </p:cNvSpPr>
            <p:nvPr/>
          </p:nvSpPr>
          <p:spPr bwMode="auto">
            <a:xfrm>
              <a:off x="1777" y="1776"/>
              <a:ext cx="68" cy="103"/>
            </a:xfrm>
            <a:custGeom>
              <a:avLst/>
              <a:gdLst>
                <a:gd name="T0" fmla="*/ 45 w 64"/>
                <a:gd name="T1" fmla="*/ 105 h 97"/>
                <a:gd name="T2" fmla="*/ 45 w 64"/>
                <a:gd name="T3" fmla="*/ 109 h 97"/>
                <a:gd name="T4" fmla="*/ 0 w 64"/>
                <a:gd name="T5" fmla="*/ 109 h 97"/>
                <a:gd name="T6" fmla="*/ 0 w 64"/>
                <a:gd name="T7" fmla="*/ 105 h 97"/>
                <a:gd name="T8" fmla="*/ 4 w 64"/>
                <a:gd name="T9" fmla="*/ 105 h 97"/>
                <a:gd name="T10" fmla="*/ 10 w 64"/>
                <a:gd name="T11" fmla="*/ 105 h 97"/>
                <a:gd name="T12" fmla="*/ 14 w 64"/>
                <a:gd name="T13" fmla="*/ 105 h 97"/>
                <a:gd name="T14" fmla="*/ 14 w 64"/>
                <a:gd name="T15" fmla="*/ 101 h 97"/>
                <a:gd name="T16" fmla="*/ 18 w 64"/>
                <a:gd name="T17" fmla="*/ 96 h 97"/>
                <a:gd name="T18" fmla="*/ 22 w 64"/>
                <a:gd name="T19" fmla="*/ 87 h 97"/>
                <a:gd name="T20" fmla="*/ 40 w 64"/>
                <a:gd name="T21" fmla="*/ 22 h 97"/>
                <a:gd name="T22" fmla="*/ 40 w 64"/>
                <a:gd name="T23" fmla="*/ 14 h 97"/>
                <a:gd name="T24" fmla="*/ 40 w 64"/>
                <a:gd name="T25" fmla="*/ 8 h 97"/>
                <a:gd name="T26" fmla="*/ 40 w 64"/>
                <a:gd name="T27" fmla="*/ 8 h 97"/>
                <a:gd name="T28" fmla="*/ 40 w 64"/>
                <a:gd name="T29" fmla="*/ 4 h 97"/>
                <a:gd name="T30" fmla="*/ 40 w 64"/>
                <a:gd name="T31" fmla="*/ 4 h 97"/>
                <a:gd name="T32" fmla="*/ 36 w 64"/>
                <a:gd name="T33" fmla="*/ 4 h 97"/>
                <a:gd name="T34" fmla="*/ 32 w 64"/>
                <a:gd name="T35" fmla="*/ 4 h 97"/>
                <a:gd name="T36" fmla="*/ 27 w 64"/>
                <a:gd name="T37" fmla="*/ 4 h 97"/>
                <a:gd name="T38" fmla="*/ 32 w 64"/>
                <a:gd name="T39" fmla="*/ 0 h 97"/>
                <a:gd name="T40" fmla="*/ 72 w 64"/>
                <a:gd name="T41" fmla="*/ 0 h 97"/>
                <a:gd name="T42" fmla="*/ 72 w 64"/>
                <a:gd name="T43" fmla="*/ 4 h 97"/>
                <a:gd name="T44" fmla="*/ 68 w 64"/>
                <a:gd name="T45" fmla="*/ 4 h 97"/>
                <a:gd name="T46" fmla="*/ 63 w 64"/>
                <a:gd name="T47" fmla="*/ 4 h 97"/>
                <a:gd name="T48" fmla="*/ 58 w 64"/>
                <a:gd name="T49" fmla="*/ 8 h 97"/>
                <a:gd name="T50" fmla="*/ 58 w 64"/>
                <a:gd name="T51" fmla="*/ 8 h 97"/>
                <a:gd name="T52" fmla="*/ 54 w 64"/>
                <a:gd name="T53" fmla="*/ 14 h 97"/>
                <a:gd name="T54" fmla="*/ 54 w 64"/>
                <a:gd name="T55" fmla="*/ 22 h 97"/>
                <a:gd name="T56" fmla="*/ 36 w 64"/>
                <a:gd name="T57" fmla="*/ 91 h 97"/>
                <a:gd name="T58" fmla="*/ 32 w 64"/>
                <a:gd name="T59" fmla="*/ 96 h 97"/>
                <a:gd name="T60" fmla="*/ 32 w 64"/>
                <a:gd name="T61" fmla="*/ 101 h 97"/>
                <a:gd name="T62" fmla="*/ 32 w 64"/>
                <a:gd name="T63" fmla="*/ 101 h 97"/>
                <a:gd name="T64" fmla="*/ 32 w 64"/>
                <a:gd name="T65" fmla="*/ 105 h 97"/>
                <a:gd name="T66" fmla="*/ 32 w 64"/>
                <a:gd name="T67" fmla="*/ 105 h 97"/>
                <a:gd name="T68" fmla="*/ 36 w 64"/>
                <a:gd name="T69" fmla="*/ 105 h 97"/>
                <a:gd name="T70" fmla="*/ 40 w 64"/>
                <a:gd name="T71" fmla="*/ 105 h 97"/>
                <a:gd name="T72" fmla="*/ 45 w 64"/>
                <a:gd name="T73" fmla="*/ 105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
                <a:gd name="T112" fmla="*/ 0 h 97"/>
                <a:gd name="T113" fmla="*/ 64 w 64"/>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 h="97">
                  <a:moveTo>
                    <a:pt x="40" y="93"/>
                  </a:moveTo>
                  <a:lnTo>
                    <a:pt x="40" y="97"/>
                  </a:lnTo>
                  <a:lnTo>
                    <a:pt x="0" y="97"/>
                  </a:lnTo>
                  <a:lnTo>
                    <a:pt x="0" y="93"/>
                  </a:lnTo>
                  <a:lnTo>
                    <a:pt x="4" y="93"/>
                  </a:lnTo>
                  <a:lnTo>
                    <a:pt x="8" y="93"/>
                  </a:lnTo>
                  <a:lnTo>
                    <a:pt x="12" y="93"/>
                  </a:lnTo>
                  <a:lnTo>
                    <a:pt x="12" y="89"/>
                  </a:lnTo>
                  <a:lnTo>
                    <a:pt x="16" y="85"/>
                  </a:lnTo>
                  <a:lnTo>
                    <a:pt x="20" y="77"/>
                  </a:lnTo>
                  <a:lnTo>
                    <a:pt x="36" y="20"/>
                  </a:lnTo>
                  <a:lnTo>
                    <a:pt x="36" y="12"/>
                  </a:lnTo>
                  <a:lnTo>
                    <a:pt x="36" y="8"/>
                  </a:lnTo>
                  <a:lnTo>
                    <a:pt x="36" y="4"/>
                  </a:lnTo>
                  <a:lnTo>
                    <a:pt x="32" y="4"/>
                  </a:lnTo>
                  <a:lnTo>
                    <a:pt x="28" y="4"/>
                  </a:lnTo>
                  <a:lnTo>
                    <a:pt x="24" y="4"/>
                  </a:lnTo>
                  <a:lnTo>
                    <a:pt x="28" y="0"/>
                  </a:lnTo>
                  <a:lnTo>
                    <a:pt x="64" y="0"/>
                  </a:lnTo>
                  <a:lnTo>
                    <a:pt x="64" y="4"/>
                  </a:lnTo>
                  <a:lnTo>
                    <a:pt x="60" y="4"/>
                  </a:lnTo>
                  <a:lnTo>
                    <a:pt x="56" y="4"/>
                  </a:lnTo>
                  <a:lnTo>
                    <a:pt x="52" y="8"/>
                  </a:lnTo>
                  <a:lnTo>
                    <a:pt x="48" y="12"/>
                  </a:lnTo>
                  <a:lnTo>
                    <a:pt x="48" y="20"/>
                  </a:lnTo>
                  <a:lnTo>
                    <a:pt x="32" y="81"/>
                  </a:lnTo>
                  <a:lnTo>
                    <a:pt x="28" y="85"/>
                  </a:lnTo>
                  <a:lnTo>
                    <a:pt x="28" y="89"/>
                  </a:lnTo>
                  <a:lnTo>
                    <a:pt x="28" y="93"/>
                  </a:lnTo>
                  <a:lnTo>
                    <a:pt x="32" y="93"/>
                  </a:lnTo>
                  <a:lnTo>
                    <a:pt x="36" y="93"/>
                  </a:lnTo>
                  <a:lnTo>
                    <a:pt x="40" y="93"/>
                  </a:lnTo>
                  <a:close/>
                </a:path>
              </a:pathLst>
            </a:custGeom>
            <a:solidFill>
              <a:srgbClr val="000000"/>
            </a:solidFill>
            <a:ln w="0">
              <a:solidFill>
                <a:srgbClr val="000000"/>
              </a:solidFill>
              <a:round/>
              <a:headEnd/>
              <a:tailEnd/>
            </a:ln>
          </p:spPr>
          <p:txBody>
            <a:bodyPr/>
            <a:lstStyle/>
            <a:p>
              <a:endParaRPr lang="en-US"/>
            </a:p>
          </p:txBody>
        </p:sp>
        <p:sp>
          <p:nvSpPr>
            <p:cNvPr id="26770" name="Freeform 9"/>
            <p:cNvSpPr>
              <a:spLocks/>
            </p:cNvSpPr>
            <p:nvPr/>
          </p:nvSpPr>
          <p:spPr bwMode="auto">
            <a:xfrm>
              <a:off x="1836" y="1810"/>
              <a:ext cx="61" cy="69"/>
            </a:xfrm>
            <a:custGeom>
              <a:avLst/>
              <a:gdLst>
                <a:gd name="T0" fmla="*/ 65 w 57"/>
                <a:gd name="T1" fmla="*/ 0 h 65"/>
                <a:gd name="T2" fmla="*/ 61 w 57"/>
                <a:gd name="T3" fmla="*/ 22 h 65"/>
                <a:gd name="T4" fmla="*/ 56 w 57"/>
                <a:gd name="T5" fmla="*/ 22 h 65"/>
                <a:gd name="T6" fmla="*/ 56 w 57"/>
                <a:gd name="T7" fmla="*/ 14 h 65"/>
                <a:gd name="T8" fmla="*/ 51 w 57"/>
                <a:gd name="T9" fmla="*/ 8 h 65"/>
                <a:gd name="T10" fmla="*/ 47 w 57"/>
                <a:gd name="T11" fmla="*/ 4 h 65"/>
                <a:gd name="T12" fmla="*/ 43 w 57"/>
                <a:gd name="T13" fmla="*/ 4 h 65"/>
                <a:gd name="T14" fmla="*/ 37 w 57"/>
                <a:gd name="T15" fmla="*/ 4 h 65"/>
                <a:gd name="T16" fmla="*/ 33 w 57"/>
                <a:gd name="T17" fmla="*/ 4 h 65"/>
                <a:gd name="T18" fmla="*/ 33 w 57"/>
                <a:gd name="T19" fmla="*/ 8 h 65"/>
                <a:gd name="T20" fmla="*/ 33 w 57"/>
                <a:gd name="T21" fmla="*/ 14 h 65"/>
                <a:gd name="T22" fmla="*/ 33 w 57"/>
                <a:gd name="T23" fmla="*/ 14 h 65"/>
                <a:gd name="T24" fmla="*/ 33 w 57"/>
                <a:gd name="T25" fmla="*/ 18 h 65"/>
                <a:gd name="T26" fmla="*/ 33 w 57"/>
                <a:gd name="T27" fmla="*/ 22 h 65"/>
                <a:gd name="T28" fmla="*/ 37 w 57"/>
                <a:gd name="T29" fmla="*/ 22 h 65"/>
                <a:gd name="T30" fmla="*/ 47 w 57"/>
                <a:gd name="T31" fmla="*/ 36 h 65"/>
                <a:gd name="T32" fmla="*/ 51 w 57"/>
                <a:gd name="T33" fmla="*/ 40 h 65"/>
                <a:gd name="T34" fmla="*/ 51 w 57"/>
                <a:gd name="T35" fmla="*/ 47 h 65"/>
                <a:gd name="T36" fmla="*/ 56 w 57"/>
                <a:gd name="T37" fmla="*/ 55 h 65"/>
                <a:gd name="T38" fmla="*/ 51 w 57"/>
                <a:gd name="T39" fmla="*/ 59 h 65"/>
                <a:gd name="T40" fmla="*/ 47 w 57"/>
                <a:gd name="T41" fmla="*/ 69 h 65"/>
                <a:gd name="T42" fmla="*/ 37 w 57"/>
                <a:gd name="T43" fmla="*/ 73 h 65"/>
                <a:gd name="T44" fmla="*/ 29 w 57"/>
                <a:gd name="T45" fmla="*/ 73 h 65"/>
                <a:gd name="T46" fmla="*/ 24 w 57"/>
                <a:gd name="T47" fmla="*/ 73 h 65"/>
                <a:gd name="T48" fmla="*/ 14 w 57"/>
                <a:gd name="T49" fmla="*/ 73 h 65"/>
                <a:gd name="T50" fmla="*/ 14 w 57"/>
                <a:gd name="T51" fmla="*/ 69 h 65"/>
                <a:gd name="T52" fmla="*/ 10 w 57"/>
                <a:gd name="T53" fmla="*/ 69 h 65"/>
                <a:gd name="T54" fmla="*/ 10 w 57"/>
                <a:gd name="T55" fmla="*/ 73 h 65"/>
                <a:gd name="T56" fmla="*/ 4 w 57"/>
                <a:gd name="T57" fmla="*/ 73 h 65"/>
                <a:gd name="T58" fmla="*/ 0 w 57"/>
                <a:gd name="T59" fmla="*/ 73 h 65"/>
                <a:gd name="T60" fmla="*/ 10 w 57"/>
                <a:gd name="T61" fmla="*/ 51 h 65"/>
                <a:gd name="T62" fmla="*/ 10 w 57"/>
                <a:gd name="T63" fmla="*/ 51 h 65"/>
                <a:gd name="T64" fmla="*/ 14 w 57"/>
                <a:gd name="T65" fmla="*/ 59 h 65"/>
                <a:gd name="T66" fmla="*/ 14 w 57"/>
                <a:gd name="T67" fmla="*/ 69 h 65"/>
                <a:gd name="T68" fmla="*/ 24 w 57"/>
                <a:gd name="T69" fmla="*/ 69 h 65"/>
                <a:gd name="T70" fmla="*/ 29 w 57"/>
                <a:gd name="T71" fmla="*/ 73 h 65"/>
                <a:gd name="T72" fmla="*/ 33 w 57"/>
                <a:gd name="T73" fmla="*/ 69 h 65"/>
                <a:gd name="T74" fmla="*/ 37 w 57"/>
                <a:gd name="T75" fmla="*/ 69 h 65"/>
                <a:gd name="T76" fmla="*/ 43 w 57"/>
                <a:gd name="T77" fmla="*/ 65 h 65"/>
                <a:gd name="T78" fmla="*/ 43 w 57"/>
                <a:gd name="T79" fmla="*/ 59 h 65"/>
                <a:gd name="T80" fmla="*/ 43 w 57"/>
                <a:gd name="T81" fmla="*/ 55 h 65"/>
                <a:gd name="T82" fmla="*/ 43 w 57"/>
                <a:gd name="T83" fmla="*/ 55 h 65"/>
                <a:gd name="T84" fmla="*/ 37 w 57"/>
                <a:gd name="T85" fmla="*/ 47 h 65"/>
                <a:gd name="T86" fmla="*/ 33 w 57"/>
                <a:gd name="T87" fmla="*/ 40 h 65"/>
                <a:gd name="T88" fmla="*/ 24 w 57"/>
                <a:gd name="T89" fmla="*/ 32 h 65"/>
                <a:gd name="T90" fmla="*/ 24 w 57"/>
                <a:gd name="T91" fmla="*/ 27 h 65"/>
                <a:gd name="T92" fmla="*/ 19 w 57"/>
                <a:gd name="T93" fmla="*/ 22 h 65"/>
                <a:gd name="T94" fmla="*/ 19 w 57"/>
                <a:gd name="T95" fmla="*/ 18 h 65"/>
                <a:gd name="T96" fmla="*/ 19 w 57"/>
                <a:gd name="T97" fmla="*/ 8 h 65"/>
                <a:gd name="T98" fmla="*/ 24 w 57"/>
                <a:gd name="T99" fmla="*/ 4 h 65"/>
                <a:gd name="T100" fmla="*/ 33 w 57"/>
                <a:gd name="T101" fmla="*/ 0 h 65"/>
                <a:gd name="T102" fmla="*/ 43 w 57"/>
                <a:gd name="T103" fmla="*/ 0 h 65"/>
                <a:gd name="T104" fmla="*/ 43 w 57"/>
                <a:gd name="T105" fmla="*/ 0 h 65"/>
                <a:gd name="T106" fmla="*/ 47 w 57"/>
                <a:gd name="T107" fmla="*/ 0 h 65"/>
                <a:gd name="T108" fmla="*/ 47 w 57"/>
                <a:gd name="T109" fmla="*/ 0 h 65"/>
                <a:gd name="T110" fmla="*/ 51 w 57"/>
                <a:gd name="T111" fmla="*/ 4 h 65"/>
                <a:gd name="T112" fmla="*/ 56 w 57"/>
                <a:gd name="T113" fmla="*/ 4 h 65"/>
                <a:gd name="T114" fmla="*/ 56 w 57"/>
                <a:gd name="T115" fmla="*/ 4 h 65"/>
                <a:gd name="T116" fmla="*/ 61 w 57"/>
                <a:gd name="T117" fmla="*/ 4 h 65"/>
                <a:gd name="T118" fmla="*/ 61 w 57"/>
                <a:gd name="T119" fmla="*/ 0 h 65"/>
                <a:gd name="T120" fmla="*/ 65 w 57"/>
                <a:gd name="T121" fmla="*/ 0 h 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
                <a:gd name="T184" fmla="*/ 0 h 65"/>
                <a:gd name="T185" fmla="*/ 57 w 57"/>
                <a:gd name="T186" fmla="*/ 65 h 6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 h="65">
                  <a:moveTo>
                    <a:pt x="57" y="0"/>
                  </a:moveTo>
                  <a:lnTo>
                    <a:pt x="53" y="20"/>
                  </a:lnTo>
                  <a:lnTo>
                    <a:pt x="49" y="20"/>
                  </a:lnTo>
                  <a:lnTo>
                    <a:pt x="49" y="12"/>
                  </a:lnTo>
                  <a:lnTo>
                    <a:pt x="45" y="8"/>
                  </a:lnTo>
                  <a:lnTo>
                    <a:pt x="41" y="4"/>
                  </a:lnTo>
                  <a:lnTo>
                    <a:pt x="37" y="4"/>
                  </a:lnTo>
                  <a:lnTo>
                    <a:pt x="33" y="4"/>
                  </a:lnTo>
                  <a:lnTo>
                    <a:pt x="29" y="4"/>
                  </a:lnTo>
                  <a:lnTo>
                    <a:pt x="29" y="8"/>
                  </a:lnTo>
                  <a:lnTo>
                    <a:pt x="29" y="12"/>
                  </a:lnTo>
                  <a:lnTo>
                    <a:pt x="29" y="16"/>
                  </a:lnTo>
                  <a:lnTo>
                    <a:pt x="29" y="20"/>
                  </a:lnTo>
                  <a:lnTo>
                    <a:pt x="33" y="20"/>
                  </a:lnTo>
                  <a:lnTo>
                    <a:pt x="41" y="32"/>
                  </a:lnTo>
                  <a:lnTo>
                    <a:pt x="45" y="36"/>
                  </a:lnTo>
                  <a:lnTo>
                    <a:pt x="45" y="41"/>
                  </a:lnTo>
                  <a:lnTo>
                    <a:pt x="49" y="49"/>
                  </a:lnTo>
                  <a:lnTo>
                    <a:pt x="45" y="53"/>
                  </a:lnTo>
                  <a:lnTo>
                    <a:pt x="41" y="61"/>
                  </a:lnTo>
                  <a:lnTo>
                    <a:pt x="33" y="65"/>
                  </a:lnTo>
                  <a:lnTo>
                    <a:pt x="25" y="65"/>
                  </a:lnTo>
                  <a:lnTo>
                    <a:pt x="21" y="65"/>
                  </a:lnTo>
                  <a:lnTo>
                    <a:pt x="12" y="65"/>
                  </a:lnTo>
                  <a:lnTo>
                    <a:pt x="12" y="61"/>
                  </a:lnTo>
                  <a:lnTo>
                    <a:pt x="8" y="61"/>
                  </a:lnTo>
                  <a:lnTo>
                    <a:pt x="8" y="65"/>
                  </a:lnTo>
                  <a:lnTo>
                    <a:pt x="4" y="65"/>
                  </a:lnTo>
                  <a:lnTo>
                    <a:pt x="0" y="65"/>
                  </a:lnTo>
                  <a:lnTo>
                    <a:pt x="8" y="45"/>
                  </a:lnTo>
                  <a:lnTo>
                    <a:pt x="12" y="53"/>
                  </a:lnTo>
                  <a:lnTo>
                    <a:pt x="12" y="61"/>
                  </a:lnTo>
                  <a:lnTo>
                    <a:pt x="21" y="61"/>
                  </a:lnTo>
                  <a:lnTo>
                    <a:pt x="25" y="65"/>
                  </a:lnTo>
                  <a:lnTo>
                    <a:pt x="29" y="61"/>
                  </a:lnTo>
                  <a:lnTo>
                    <a:pt x="33" y="61"/>
                  </a:lnTo>
                  <a:lnTo>
                    <a:pt x="37" y="57"/>
                  </a:lnTo>
                  <a:lnTo>
                    <a:pt x="37" y="53"/>
                  </a:lnTo>
                  <a:lnTo>
                    <a:pt x="37" y="49"/>
                  </a:lnTo>
                  <a:lnTo>
                    <a:pt x="33" y="41"/>
                  </a:lnTo>
                  <a:lnTo>
                    <a:pt x="29" y="36"/>
                  </a:lnTo>
                  <a:lnTo>
                    <a:pt x="21" y="28"/>
                  </a:lnTo>
                  <a:lnTo>
                    <a:pt x="21" y="24"/>
                  </a:lnTo>
                  <a:lnTo>
                    <a:pt x="17" y="20"/>
                  </a:lnTo>
                  <a:lnTo>
                    <a:pt x="17" y="16"/>
                  </a:lnTo>
                  <a:lnTo>
                    <a:pt x="17" y="8"/>
                  </a:lnTo>
                  <a:lnTo>
                    <a:pt x="21" y="4"/>
                  </a:lnTo>
                  <a:lnTo>
                    <a:pt x="29" y="0"/>
                  </a:lnTo>
                  <a:lnTo>
                    <a:pt x="37" y="0"/>
                  </a:lnTo>
                  <a:lnTo>
                    <a:pt x="41" y="0"/>
                  </a:lnTo>
                  <a:lnTo>
                    <a:pt x="45" y="4"/>
                  </a:lnTo>
                  <a:lnTo>
                    <a:pt x="49" y="4"/>
                  </a:lnTo>
                  <a:lnTo>
                    <a:pt x="53" y="4"/>
                  </a:lnTo>
                  <a:lnTo>
                    <a:pt x="53" y="0"/>
                  </a:lnTo>
                  <a:lnTo>
                    <a:pt x="57" y="0"/>
                  </a:lnTo>
                  <a:close/>
                </a:path>
              </a:pathLst>
            </a:custGeom>
            <a:solidFill>
              <a:srgbClr val="000000"/>
            </a:solidFill>
            <a:ln w="0">
              <a:solidFill>
                <a:srgbClr val="000000"/>
              </a:solidFill>
              <a:round/>
              <a:headEnd/>
              <a:tailEnd/>
            </a:ln>
          </p:spPr>
          <p:txBody>
            <a:bodyPr/>
            <a:lstStyle/>
            <a:p>
              <a:endParaRPr lang="en-US"/>
            </a:p>
          </p:txBody>
        </p:sp>
        <p:sp>
          <p:nvSpPr>
            <p:cNvPr id="26771" name="Freeform 10"/>
            <p:cNvSpPr>
              <a:spLocks noEditPoints="1"/>
            </p:cNvSpPr>
            <p:nvPr/>
          </p:nvSpPr>
          <p:spPr bwMode="auto">
            <a:xfrm>
              <a:off x="1901" y="1810"/>
              <a:ext cx="74" cy="69"/>
            </a:xfrm>
            <a:custGeom>
              <a:avLst/>
              <a:gdLst>
                <a:gd name="T0" fmla="*/ 65 w 69"/>
                <a:gd name="T1" fmla="*/ 55 h 65"/>
                <a:gd name="T2" fmla="*/ 61 w 69"/>
                <a:gd name="T3" fmla="*/ 65 h 65"/>
                <a:gd name="T4" fmla="*/ 61 w 69"/>
                <a:gd name="T5" fmla="*/ 65 h 65"/>
                <a:gd name="T6" fmla="*/ 61 w 69"/>
                <a:gd name="T7" fmla="*/ 69 h 65"/>
                <a:gd name="T8" fmla="*/ 65 w 69"/>
                <a:gd name="T9" fmla="*/ 69 h 65"/>
                <a:gd name="T10" fmla="*/ 65 w 69"/>
                <a:gd name="T11" fmla="*/ 65 h 65"/>
                <a:gd name="T12" fmla="*/ 75 w 69"/>
                <a:gd name="T13" fmla="*/ 59 h 65"/>
                <a:gd name="T14" fmla="*/ 65 w 69"/>
                <a:gd name="T15" fmla="*/ 73 h 65"/>
                <a:gd name="T16" fmla="*/ 57 w 69"/>
                <a:gd name="T17" fmla="*/ 73 h 65"/>
                <a:gd name="T18" fmla="*/ 51 w 69"/>
                <a:gd name="T19" fmla="*/ 73 h 65"/>
                <a:gd name="T20" fmla="*/ 47 w 69"/>
                <a:gd name="T21" fmla="*/ 69 h 65"/>
                <a:gd name="T22" fmla="*/ 51 w 69"/>
                <a:gd name="T23" fmla="*/ 59 h 65"/>
                <a:gd name="T24" fmla="*/ 43 w 69"/>
                <a:gd name="T25" fmla="*/ 65 h 65"/>
                <a:gd name="T26" fmla="*/ 23 w 69"/>
                <a:gd name="T27" fmla="*/ 73 h 65"/>
                <a:gd name="T28" fmla="*/ 10 w 69"/>
                <a:gd name="T29" fmla="*/ 73 h 65"/>
                <a:gd name="T30" fmla="*/ 0 w 69"/>
                <a:gd name="T31" fmla="*/ 65 h 65"/>
                <a:gd name="T32" fmla="*/ 0 w 69"/>
                <a:gd name="T33" fmla="*/ 40 h 65"/>
                <a:gd name="T34" fmla="*/ 18 w 69"/>
                <a:gd name="T35" fmla="*/ 18 h 65"/>
                <a:gd name="T36" fmla="*/ 43 w 69"/>
                <a:gd name="T37" fmla="*/ 0 h 65"/>
                <a:gd name="T38" fmla="*/ 57 w 69"/>
                <a:gd name="T39" fmla="*/ 0 h 65"/>
                <a:gd name="T40" fmla="*/ 61 w 69"/>
                <a:gd name="T41" fmla="*/ 4 h 65"/>
                <a:gd name="T42" fmla="*/ 65 w 69"/>
                <a:gd name="T43" fmla="*/ 4 h 65"/>
                <a:gd name="T44" fmla="*/ 47 w 69"/>
                <a:gd name="T45" fmla="*/ 4 h 65"/>
                <a:gd name="T46" fmla="*/ 38 w 69"/>
                <a:gd name="T47" fmla="*/ 8 h 65"/>
                <a:gd name="T48" fmla="*/ 23 w 69"/>
                <a:gd name="T49" fmla="*/ 27 h 65"/>
                <a:gd name="T50" fmla="*/ 14 w 69"/>
                <a:gd name="T51" fmla="*/ 55 h 65"/>
                <a:gd name="T52" fmla="*/ 18 w 69"/>
                <a:gd name="T53" fmla="*/ 65 h 65"/>
                <a:gd name="T54" fmla="*/ 23 w 69"/>
                <a:gd name="T55" fmla="*/ 69 h 65"/>
                <a:gd name="T56" fmla="*/ 47 w 69"/>
                <a:gd name="T57" fmla="*/ 55 h 65"/>
                <a:gd name="T58" fmla="*/ 61 w 69"/>
                <a:gd name="T59" fmla="*/ 18 h 65"/>
                <a:gd name="T60" fmla="*/ 57 w 69"/>
                <a:gd name="T61" fmla="*/ 4 h 65"/>
                <a:gd name="T62" fmla="*/ 47 w 69"/>
                <a:gd name="T63" fmla="*/ 4 h 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5"/>
                <a:gd name="T98" fmla="*/ 69 w 69"/>
                <a:gd name="T99" fmla="*/ 65 h 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5">
                  <a:moveTo>
                    <a:pt x="69" y="0"/>
                  </a:moveTo>
                  <a:lnTo>
                    <a:pt x="57" y="49"/>
                  </a:lnTo>
                  <a:lnTo>
                    <a:pt x="53" y="57"/>
                  </a:lnTo>
                  <a:lnTo>
                    <a:pt x="53" y="61"/>
                  </a:lnTo>
                  <a:lnTo>
                    <a:pt x="57" y="61"/>
                  </a:lnTo>
                  <a:lnTo>
                    <a:pt x="57" y="57"/>
                  </a:lnTo>
                  <a:lnTo>
                    <a:pt x="61" y="49"/>
                  </a:lnTo>
                  <a:lnTo>
                    <a:pt x="65" y="53"/>
                  </a:lnTo>
                  <a:lnTo>
                    <a:pt x="61" y="57"/>
                  </a:lnTo>
                  <a:lnTo>
                    <a:pt x="57" y="65"/>
                  </a:lnTo>
                  <a:lnTo>
                    <a:pt x="53" y="65"/>
                  </a:lnTo>
                  <a:lnTo>
                    <a:pt x="49" y="65"/>
                  </a:lnTo>
                  <a:lnTo>
                    <a:pt x="45" y="65"/>
                  </a:lnTo>
                  <a:lnTo>
                    <a:pt x="41" y="65"/>
                  </a:lnTo>
                  <a:lnTo>
                    <a:pt x="41" y="61"/>
                  </a:lnTo>
                  <a:lnTo>
                    <a:pt x="41" y="57"/>
                  </a:lnTo>
                  <a:lnTo>
                    <a:pt x="45" y="53"/>
                  </a:lnTo>
                  <a:lnTo>
                    <a:pt x="45" y="45"/>
                  </a:lnTo>
                  <a:lnTo>
                    <a:pt x="37" y="57"/>
                  </a:lnTo>
                  <a:lnTo>
                    <a:pt x="24" y="65"/>
                  </a:lnTo>
                  <a:lnTo>
                    <a:pt x="20" y="65"/>
                  </a:lnTo>
                  <a:lnTo>
                    <a:pt x="12" y="65"/>
                  </a:lnTo>
                  <a:lnTo>
                    <a:pt x="8" y="65"/>
                  </a:lnTo>
                  <a:lnTo>
                    <a:pt x="4" y="61"/>
                  </a:lnTo>
                  <a:lnTo>
                    <a:pt x="0" y="57"/>
                  </a:lnTo>
                  <a:lnTo>
                    <a:pt x="0" y="49"/>
                  </a:lnTo>
                  <a:lnTo>
                    <a:pt x="0" y="36"/>
                  </a:lnTo>
                  <a:lnTo>
                    <a:pt x="8" y="24"/>
                  </a:lnTo>
                  <a:lnTo>
                    <a:pt x="16" y="16"/>
                  </a:lnTo>
                  <a:lnTo>
                    <a:pt x="24" y="4"/>
                  </a:lnTo>
                  <a:lnTo>
                    <a:pt x="37" y="0"/>
                  </a:lnTo>
                  <a:lnTo>
                    <a:pt x="45" y="0"/>
                  </a:lnTo>
                  <a:lnTo>
                    <a:pt x="49" y="0"/>
                  </a:lnTo>
                  <a:lnTo>
                    <a:pt x="49" y="4"/>
                  </a:lnTo>
                  <a:lnTo>
                    <a:pt x="53" y="4"/>
                  </a:lnTo>
                  <a:lnTo>
                    <a:pt x="57" y="12"/>
                  </a:lnTo>
                  <a:lnTo>
                    <a:pt x="57" y="4"/>
                  </a:lnTo>
                  <a:lnTo>
                    <a:pt x="69" y="0"/>
                  </a:lnTo>
                  <a:close/>
                  <a:moveTo>
                    <a:pt x="41" y="4"/>
                  </a:moveTo>
                  <a:lnTo>
                    <a:pt x="37" y="4"/>
                  </a:lnTo>
                  <a:lnTo>
                    <a:pt x="33" y="8"/>
                  </a:lnTo>
                  <a:lnTo>
                    <a:pt x="24" y="16"/>
                  </a:lnTo>
                  <a:lnTo>
                    <a:pt x="20" y="24"/>
                  </a:lnTo>
                  <a:lnTo>
                    <a:pt x="16" y="36"/>
                  </a:lnTo>
                  <a:lnTo>
                    <a:pt x="12" y="49"/>
                  </a:lnTo>
                  <a:lnTo>
                    <a:pt x="12" y="53"/>
                  </a:lnTo>
                  <a:lnTo>
                    <a:pt x="16" y="57"/>
                  </a:lnTo>
                  <a:lnTo>
                    <a:pt x="20" y="57"/>
                  </a:lnTo>
                  <a:lnTo>
                    <a:pt x="20" y="61"/>
                  </a:lnTo>
                  <a:lnTo>
                    <a:pt x="33" y="57"/>
                  </a:lnTo>
                  <a:lnTo>
                    <a:pt x="41" y="49"/>
                  </a:lnTo>
                  <a:lnTo>
                    <a:pt x="49" y="32"/>
                  </a:lnTo>
                  <a:lnTo>
                    <a:pt x="53" y="16"/>
                  </a:lnTo>
                  <a:lnTo>
                    <a:pt x="53" y="8"/>
                  </a:lnTo>
                  <a:lnTo>
                    <a:pt x="49" y="4"/>
                  </a:lnTo>
                  <a:lnTo>
                    <a:pt x="45" y="4"/>
                  </a:lnTo>
                  <a:lnTo>
                    <a:pt x="41" y="4"/>
                  </a:lnTo>
                  <a:close/>
                </a:path>
              </a:pathLst>
            </a:custGeom>
            <a:solidFill>
              <a:srgbClr val="000000"/>
            </a:solidFill>
            <a:ln w="0">
              <a:solidFill>
                <a:srgbClr val="000000"/>
              </a:solidFill>
              <a:round/>
              <a:headEnd/>
              <a:tailEnd/>
            </a:ln>
          </p:spPr>
          <p:txBody>
            <a:bodyPr/>
            <a:lstStyle/>
            <a:p>
              <a:endParaRPr lang="en-US"/>
            </a:p>
          </p:txBody>
        </p:sp>
        <p:pic>
          <p:nvPicPr>
            <p:cNvPr id="26772" name="Picture 11"/>
            <p:cNvPicPr>
              <a:picLocks noChangeAspect="1" noChangeArrowheads="1"/>
            </p:cNvPicPr>
            <p:nvPr/>
          </p:nvPicPr>
          <p:blipFill>
            <a:blip r:embed="rId6" cstate="print"/>
            <a:srcRect/>
            <a:stretch>
              <a:fillRect/>
            </a:stretch>
          </p:blipFill>
          <p:spPr bwMode="auto">
            <a:xfrm>
              <a:off x="1992" y="1768"/>
              <a:ext cx="35" cy="150"/>
            </a:xfrm>
            <a:prstGeom prst="rect">
              <a:avLst/>
            </a:prstGeom>
            <a:noFill/>
            <a:ln w="9525">
              <a:noFill/>
              <a:miter lim="800000"/>
              <a:headEnd/>
              <a:tailEnd/>
            </a:ln>
          </p:spPr>
        </p:pic>
        <p:pic>
          <p:nvPicPr>
            <p:cNvPr id="26773" name="Picture 12"/>
            <p:cNvPicPr>
              <a:picLocks noChangeAspect="1" noChangeArrowheads="1"/>
            </p:cNvPicPr>
            <p:nvPr/>
          </p:nvPicPr>
          <p:blipFill>
            <a:blip r:embed="rId7" cstate="print"/>
            <a:srcRect/>
            <a:stretch>
              <a:fillRect/>
            </a:stretch>
          </p:blipFill>
          <p:spPr bwMode="auto">
            <a:xfrm>
              <a:off x="1992" y="1768"/>
              <a:ext cx="35" cy="150"/>
            </a:xfrm>
            <a:prstGeom prst="rect">
              <a:avLst/>
            </a:prstGeom>
            <a:noFill/>
            <a:ln w="9525">
              <a:noFill/>
              <a:miter lim="800000"/>
              <a:headEnd/>
              <a:tailEnd/>
            </a:ln>
          </p:spPr>
        </p:pic>
        <p:sp>
          <p:nvSpPr>
            <p:cNvPr id="26774" name="Freeform 13"/>
            <p:cNvSpPr>
              <a:spLocks noEditPoints="1"/>
            </p:cNvSpPr>
            <p:nvPr/>
          </p:nvSpPr>
          <p:spPr bwMode="auto">
            <a:xfrm>
              <a:off x="2040" y="1810"/>
              <a:ext cx="60" cy="69"/>
            </a:xfrm>
            <a:custGeom>
              <a:avLst/>
              <a:gdLst>
                <a:gd name="T0" fmla="*/ 14 w 57"/>
                <a:gd name="T1" fmla="*/ 40 h 65"/>
                <a:gd name="T2" fmla="*/ 14 w 57"/>
                <a:gd name="T3" fmla="*/ 47 h 65"/>
                <a:gd name="T4" fmla="*/ 14 w 57"/>
                <a:gd name="T5" fmla="*/ 51 h 65"/>
                <a:gd name="T6" fmla="*/ 14 w 57"/>
                <a:gd name="T7" fmla="*/ 55 h 65"/>
                <a:gd name="T8" fmla="*/ 18 w 57"/>
                <a:gd name="T9" fmla="*/ 59 h 65"/>
                <a:gd name="T10" fmla="*/ 22 w 57"/>
                <a:gd name="T11" fmla="*/ 65 h 65"/>
                <a:gd name="T12" fmla="*/ 31 w 57"/>
                <a:gd name="T13" fmla="*/ 65 h 65"/>
                <a:gd name="T14" fmla="*/ 36 w 57"/>
                <a:gd name="T15" fmla="*/ 65 h 65"/>
                <a:gd name="T16" fmla="*/ 40 w 57"/>
                <a:gd name="T17" fmla="*/ 65 h 65"/>
                <a:gd name="T18" fmla="*/ 44 w 57"/>
                <a:gd name="T19" fmla="*/ 59 h 65"/>
                <a:gd name="T20" fmla="*/ 54 w 57"/>
                <a:gd name="T21" fmla="*/ 55 h 65"/>
                <a:gd name="T22" fmla="*/ 58 w 57"/>
                <a:gd name="T23" fmla="*/ 55 h 65"/>
                <a:gd name="T24" fmla="*/ 44 w 57"/>
                <a:gd name="T25" fmla="*/ 65 h 65"/>
                <a:gd name="T26" fmla="*/ 31 w 57"/>
                <a:gd name="T27" fmla="*/ 73 h 65"/>
                <a:gd name="T28" fmla="*/ 22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8 w 57"/>
                <a:gd name="T41" fmla="*/ 27 h 65"/>
                <a:gd name="T42" fmla="*/ 14 w 57"/>
                <a:gd name="T43" fmla="*/ 14 h 65"/>
                <a:gd name="T44" fmla="*/ 22 w 57"/>
                <a:gd name="T45" fmla="*/ 4 h 65"/>
                <a:gd name="T46" fmla="*/ 36 w 57"/>
                <a:gd name="T47" fmla="*/ 0 h 65"/>
                <a:gd name="T48" fmla="*/ 44 w 57"/>
                <a:gd name="T49" fmla="*/ 0 h 65"/>
                <a:gd name="T50" fmla="*/ 54 w 57"/>
                <a:gd name="T51" fmla="*/ 0 h 65"/>
                <a:gd name="T52" fmla="*/ 58 w 57"/>
                <a:gd name="T53" fmla="*/ 4 h 65"/>
                <a:gd name="T54" fmla="*/ 63 w 57"/>
                <a:gd name="T55" fmla="*/ 8 h 65"/>
                <a:gd name="T56" fmla="*/ 63 w 57"/>
                <a:gd name="T57" fmla="*/ 8 h 65"/>
                <a:gd name="T58" fmla="*/ 63 w 57"/>
                <a:gd name="T59" fmla="*/ 18 h 65"/>
                <a:gd name="T60" fmla="*/ 58 w 57"/>
                <a:gd name="T61" fmla="*/ 22 h 65"/>
                <a:gd name="T62" fmla="*/ 48 w 57"/>
                <a:gd name="T63" fmla="*/ 32 h 65"/>
                <a:gd name="T64" fmla="*/ 36 w 57"/>
                <a:gd name="T65" fmla="*/ 36 h 65"/>
                <a:gd name="T66" fmla="*/ 26 w 57"/>
                <a:gd name="T67" fmla="*/ 40 h 65"/>
                <a:gd name="T68" fmla="*/ 14 w 57"/>
                <a:gd name="T69" fmla="*/ 40 h 65"/>
                <a:gd name="T70" fmla="*/ 14 w 57"/>
                <a:gd name="T71" fmla="*/ 40 h 65"/>
                <a:gd name="T72" fmla="*/ 22 w 57"/>
                <a:gd name="T73" fmla="*/ 36 h 65"/>
                <a:gd name="T74" fmla="*/ 31 w 57"/>
                <a:gd name="T75" fmla="*/ 32 h 65"/>
                <a:gd name="T76" fmla="*/ 40 w 57"/>
                <a:gd name="T77" fmla="*/ 27 h 65"/>
                <a:gd name="T78" fmla="*/ 44 w 57"/>
                <a:gd name="T79" fmla="*/ 22 h 65"/>
                <a:gd name="T80" fmla="*/ 48 w 57"/>
                <a:gd name="T81" fmla="*/ 18 h 65"/>
                <a:gd name="T82" fmla="*/ 48 w 57"/>
                <a:gd name="T83" fmla="*/ 8 h 65"/>
                <a:gd name="T84" fmla="*/ 48 w 57"/>
                <a:gd name="T85" fmla="*/ 8 h 65"/>
                <a:gd name="T86" fmla="*/ 48 w 57"/>
                <a:gd name="T87" fmla="*/ 4 h 65"/>
                <a:gd name="T88" fmla="*/ 44 w 57"/>
                <a:gd name="T89" fmla="*/ 4 h 65"/>
                <a:gd name="T90" fmla="*/ 44 w 57"/>
                <a:gd name="T91" fmla="*/ 4 h 65"/>
                <a:gd name="T92" fmla="*/ 36 w 57"/>
                <a:gd name="T93" fmla="*/ 4 h 65"/>
                <a:gd name="T94" fmla="*/ 26 w 57"/>
                <a:gd name="T95" fmla="*/ 14 h 65"/>
                <a:gd name="T96" fmla="*/ 18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6" y="53"/>
                  </a:lnTo>
                  <a:lnTo>
                    <a:pt x="20" y="57"/>
                  </a:lnTo>
                  <a:lnTo>
                    <a:pt x="28" y="57"/>
                  </a:lnTo>
                  <a:lnTo>
                    <a:pt x="32" y="57"/>
                  </a:lnTo>
                  <a:lnTo>
                    <a:pt x="36" y="57"/>
                  </a:lnTo>
                  <a:lnTo>
                    <a:pt x="40" y="53"/>
                  </a:lnTo>
                  <a:lnTo>
                    <a:pt x="48" y="49"/>
                  </a:lnTo>
                  <a:lnTo>
                    <a:pt x="52" y="49"/>
                  </a:lnTo>
                  <a:lnTo>
                    <a:pt x="40" y="57"/>
                  </a:lnTo>
                  <a:lnTo>
                    <a:pt x="28" y="65"/>
                  </a:lnTo>
                  <a:lnTo>
                    <a:pt x="20" y="65"/>
                  </a:lnTo>
                  <a:lnTo>
                    <a:pt x="12" y="65"/>
                  </a:lnTo>
                  <a:lnTo>
                    <a:pt x="4" y="61"/>
                  </a:lnTo>
                  <a:lnTo>
                    <a:pt x="0" y="53"/>
                  </a:lnTo>
                  <a:lnTo>
                    <a:pt x="0" y="45"/>
                  </a:lnTo>
                  <a:lnTo>
                    <a:pt x="0" y="32"/>
                  </a:lnTo>
                  <a:lnTo>
                    <a:pt x="8" y="24"/>
                  </a:lnTo>
                  <a:lnTo>
                    <a:pt x="12" y="12"/>
                  </a:lnTo>
                  <a:lnTo>
                    <a:pt x="20" y="4"/>
                  </a:lnTo>
                  <a:lnTo>
                    <a:pt x="32" y="0"/>
                  </a:lnTo>
                  <a:lnTo>
                    <a:pt x="40" y="0"/>
                  </a:lnTo>
                  <a:lnTo>
                    <a:pt x="48" y="0"/>
                  </a:lnTo>
                  <a:lnTo>
                    <a:pt x="52" y="4"/>
                  </a:lnTo>
                  <a:lnTo>
                    <a:pt x="57" y="8"/>
                  </a:lnTo>
                  <a:lnTo>
                    <a:pt x="57" y="16"/>
                  </a:lnTo>
                  <a:lnTo>
                    <a:pt x="52" y="20"/>
                  </a:lnTo>
                  <a:lnTo>
                    <a:pt x="44" y="28"/>
                  </a:lnTo>
                  <a:lnTo>
                    <a:pt x="32" y="32"/>
                  </a:lnTo>
                  <a:lnTo>
                    <a:pt x="24" y="36"/>
                  </a:lnTo>
                  <a:lnTo>
                    <a:pt x="12" y="36"/>
                  </a:lnTo>
                  <a:close/>
                  <a:moveTo>
                    <a:pt x="12" y="36"/>
                  </a:moveTo>
                  <a:lnTo>
                    <a:pt x="20" y="32"/>
                  </a:lnTo>
                  <a:lnTo>
                    <a:pt x="28" y="28"/>
                  </a:lnTo>
                  <a:lnTo>
                    <a:pt x="36" y="24"/>
                  </a:lnTo>
                  <a:lnTo>
                    <a:pt x="40" y="20"/>
                  </a:lnTo>
                  <a:lnTo>
                    <a:pt x="44" y="16"/>
                  </a:lnTo>
                  <a:lnTo>
                    <a:pt x="44" y="8"/>
                  </a:lnTo>
                  <a:lnTo>
                    <a:pt x="44" y="4"/>
                  </a:lnTo>
                  <a:lnTo>
                    <a:pt x="40" y="4"/>
                  </a:lnTo>
                  <a:lnTo>
                    <a:pt x="32" y="4"/>
                  </a:lnTo>
                  <a:lnTo>
                    <a:pt x="24" y="12"/>
                  </a:lnTo>
                  <a:lnTo>
                    <a:pt x="16" y="20"/>
                  </a:lnTo>
                  <a:lnTo>
                    <a:pt x="12" y="36"/>
                  </a:lnTo>
                  <a:close/>
                </a:path>
              </a:pathLst>
            </a:custGeom>
            <a:solidFill>
              <a:srgbClr val="000000"/>
            </a:solidFill>
            <a:ln w="0">
              <a:solidFill>
                <a:srgbClr val="000000"/>
              </a:solidFill>
              <a:round/>
              <a:headEnd/>
              <a:tailEnd/>
            </a:ln>
          </p:spPr>
          <p:txBody>
            <a:bodyPr/>
            <a:lstStyle/>
            <a:p>
              <a:endParaRPr lang="en-US"/>
            </a:p>
          </p:txBody>
        </p:sp>
        <p:pic>
          <p:nvPicPr>
            <p:cNvPr id="26775" name="Picture 14"/>
            <p:cNvPicPr>
              <a:picLocks noChangeAspect="1" noChangeArrowheads="1"/>
            </p:cNvPicPr>
            <p:nvPr/>
          </p:nvPicPr>
          <p:blipFill>
            <a:blip r:embed="rId8" cstate="print"/>
            <a:srcRect/>
            <a:stretch>
              <a:fillRect/>
            </a:stretch>
          </p:blipFill>
          <p:spPr bwMode="auto">
            <a:xfrm>
              <a:off x="2117" y="1866"/>
              <a:ext cx="17" cy="47"/>
            </a:xfrm>
            <a:prstGeom prst="rect">
              <a:avLst/>
            </a:prstGeom>
            <a:noFill/>
            <a:ln w="9525">
              <a:noFill/>
              <a:miter lim="800000"/>
              <a:headEnd/>
              <a:tailEnd/>
            </a:ln>
          </p:spPr>
        </p:pic>
        <p:pic>
          <p:nvPicPr>
            <p:cNvPr id="26776" name="Picture 15"/>
            <p:cNvPicPr>
              <a:picLocks noChangeAspect="1" noChangeArrowheads="1"/>
            </p:cNvPicPr>
            <p:nvPr/>
          </p:nvPicPr>
          <p:blipFill>
            <a:blip r:embed="rId9" cstate="print"/>
            <a:srcRect/>
            <a:stretch>
              <a:fillRect/>
            </a:stretch>
          </p:blipFill>
          <p:spPr bwMode="auto">
            <a:xfrm>
              <a:off x="2117" y="1866"/>
              <a:ext cx="17" cy="47"/>
            </a:xfrm>
            <a:prstGeom prst="rect">
              <a:avLst/>
            </a:prstGeom>
            <a:noFill/>
            <a:ln w="9525">
              <a:noFill/>
              <a:miter lim="800000"/>
              <a:headEnd/>
              <a:tailEnd/>
            </a:ln>
          </p:spPr>
        </p:pic>
        <p:sp>
          <p:nvSpPr>
            <p:cNvPr id="26777" name="Freeform 16"/>
            <p:cNvSpPr>
              <a:spLocks/>
            </p:cNvSpPr>
            <p:nvPr/>
          </p:nvSpPr>
          <p:spPr bwMode="auto">
            <a:xfrm>
              <a:off x="2164" y="1776"/>
              <a:ext cx="82" cy="103"/>
            </a:xfrm>
            <a:custGeom>
              <a:avLst/>
              <a:gdLst>
                <a:gd name="T0" fmla="*/ 10 w 77"/>
                <a:gd name="T1" fmla="*/ 68 h 97"/>
                <a:gd name="T2" fmla="*/ 10 w 77"/>
                <a:gd name="T3" fmla="*/ 76 h 97"/>
                <a:gd name="T4" fmla="*/ 14 w 77"/>
                <a:gd name="T5" fmla="*/ 91 h 97"/>
                <a:gd name="T6" fmla="*/ 29 w 77"/>
                <a:gd name="T7" fmla="*/ 105 h 97"/>
                <a:gd name="T8" fmla="*/ 47 w 77"/>
                <a:gd name="T9" fmla="*/ 105 h 97"/>
                <a:gd name="T10" fmla="*/ 60 w 77"/>
                <a:gd name="T11" fmla="*/ 96 h 97"/>
                <a:gd name="T12" fmla="*/ 60 w 77"/>
                <a:gd name="T13" fmla="*/ 83 h 97"/>
                <a:gd name="T14" fmla="*/ 51 w 77"/>
                <a:gd name="T15" fmla="*/ 68 h 97"/>
                <a:gd name="T16" fmla="*/ 37 w 77"/>
                <a:gd name="T17" fmla="*/ 50 h 97"/>
                <a:gd name="T18" fmla="*/ 23 w 77"/>
                <a:gd name="T19" fmla="*/ 40 h 97"/>
                <a:gd name="T20" fmla="*/ 19 w 77"/>
                <a:gd name="T21" fmla="*/ 27 h 97"/>
                <a:gd name="T22" fmla="*/ 29 w 77"/>
                <a:gd name="T23" fmla="*/ 4 h 97"/>
                <a:gd name="T24" fmla="*/ 51 w 77"/>
                <a:gd name="T25" fmla="*/ 0 h 97"/>
                <a:gd name="T26" fmla="*/ 60 w 77"/>
                <a:gd name="T27" fmla="*/ 0 h 97"/>
                <a:gd name="T28" fmla="*/ 69 w 77"/>
                <a:gd name="T29" fmla="*/ 4 h 97"/>
                <a:gd name="T30" fmla="*/ 73 w 77"/>
                <a:gd name="T31" fmla="*/ 4 h 97"/>
                <a:gd name="T32" fmla="*/ 78 w 77"/>
                <a:gd name="T33" fmla="*/ 4 h 97"/>
                <a:gd name="T34" fmla="*/ 83 w 77"/>
                <a:gd name="T35" fmla="*/ 4 h 97"/>
                <a:gd name="T36" fmla="*/ 87 w 77"/>
                <a:gd name="T37" fmla="*/ 0 h 97"/>
                <a:gd name="T38" fmla="*/ 78 w 77"/>
                <a:gd name="T39" fmla="*/ 36 h 97"/>
                <a:gd name="T40" fmla="*/ 78 w 77"/>
                <a:gd name="T41" fmla="*/ 32 h 97"/>
                <a:gd name="T42" fmla="*/ 73 w 77"/>
                <a:gd name="T43" fmla="*/ 18 h 97"/>
                <a:gd name="T44" fmla="*/ 65 w 77"/>
                <a:gd name="T45" fmla="*/ 4 h 97"/>
                <a:gd name="T46" fmla="*/ 47 w 77"/>
                <a:gd name="T47" fmla="*/ 4 h 97"/>
                <a:gd name="T48" fmla="*/ 37 w 77"/>
                <a:gd name="T49" fmla="*/ 14 h 97"/>
                <a:gd name="T50" fmla="*/ 33 w 77"/>
                <a:gd name="T51" fmla="*/ 27 h 97"/>
                <a:gd name="T52" fmla="*/ 42 w 77"/>
                <a:gd name="T53" fmla="*/ 36 h 97"/>
                <a:gd name="T54" fmla="*/ 65 w 77"/>
                <a:gd name="T55" fmla="*/ 58 h 97"/>
                <a:gd name="T56" fmla="*/ 73 w 77"/>
                <a:gd name="T57" fmla="*/ 72 h 97"/>
                <a:gd name="T58" fmla="*/ 73 w 77"/>
                <a:gd name="T59" fmla="*/ 87 h 97"/>
                <a:gd name="T60" fmla="*/ 65 w 77"/>
                <a:gd name="T61" fmla="*/ 101 h 97"/>
                <a:gd name="T62" fmla="*/ 47 w 77"/>
                <a:gd name="T63" fmla="*/ 109 h 97"/>
                <a:gd name="T64" fmla="*/ 33 w 77"/>
                <a:gd name="T65" fmla="*/ 109 h 97"/>
                <a:gd name="T66" fmla="*/ 23 w 77"/>
                <a:gd name="T67" fmla="*/ 109 h 97"/>
                <a:gd name="T68" fmla="*/ 14 w 77"/>
                <a:gd name="T69" fmla="*/ 105 h 97"/>
                <a:gd name="T70" fmla="*/ 4 w 77"/>
                <a:gd name="T71" fmla="*/ 105 h 97"/>
                <a:gd name="T72" fmla="*/ 0 w 77"/>
                <a:gd name="T73" fmla="*/ 109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97"/>
                <a:gd name="T113" fmla="*/ 77 w 77"/>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97">
                  <a:moveTo>
                    <a:pt x="0" y="97"/>
                  </a:moveTo>
                  <a:lnTo>
                    <a:pt x="8" y="60"/>
                  </a:lnTo>
                  <a:lnTo>
                    <a:pt x="8" y="68"/>
                  </a:lnTo>
                  <a:lnTo>
                    <a:pt x="8" y="73"/>
                  </a:lnTo>
                  <a:lnTo>
                    <a:pt x="12" y="81"/>
                  </a:lnTo>
                  <a:lnTo>
                    <a:pt x="17" y="89"/>
                  </a:lnTo>
                  <a:lnTo>
                    <a:pt x="25" y="93"/>
                  </a:lnTo>
                  <a:lnTo>
                    <a:pt x="33" y="97"/>
                  </a:lnTo>
                  <a:lnTo>
                    <a:pt x="41" y="93"/>
                  </a:lnTo>
                  <a:lnTo>
                    <a:pt x="49" y="89"/>
                  </a:lnTo>
                  <a:lnTo>
                    <a:pt x="53" y="85"/>
                  </a:lnTo>
                  <a:lnTo>
                    <a:pt x="53" y="77"/>
                  </a:lnTo>
                  <a:lnTo>
                    <a:pt x="53" y="73"/>
                  </a:lnTo>
                  <a:lnTo>
                    <a:pt x="49" y="68"/>
                  </a:lnTo>
                  <a:lnTo>
                    <a:pt x="45" y="60"/>
                  </a:lnTo>
                  <a:lnTo>
                    <a:pt x="41" y="56"/>
                  </a:lnTo>
                  <a:lnTo>
                    <a:pt x="33" y="44"/>
                  </a:lnTo>
                  <a:lnTo>
                    <a:pt x="25" y="40"/>
                  </a:lnTo>
                  <a:lnTo>
                    <a:pt x="21" y="36"/>
                  </a:lnTo>
                  <a:lnTo>
                    <a:pt x="17" y="28"/>
                  </a:lnTo>
                  <a:lnTo>
                    <a:pt x="17" y="24"/>
                  </a:lnTo>
                  <a:lnTo>
                    <a:pt x="21" y="12"/>
                  </a:lnTo>
                  <a:lnTo>
                    <a:pt x="25" y="4"/>
                  </a:lnTo>
                  <a:lnTo>
                    <a:pt x="33" y="0"/>
                  </a:lnTo>
                  <a:lnTo>
                    <a:pt x="45" y="0"/>
                  </a:lnTo>
                  <a:lnTo>
                    <a:pt x="49" y="0"/>
                  </a:lnTo>
                  <a:lnTo>
                    <a:pt x="53" y="0"/>
                  </a:lnTo>
                  <a:lnTo>
                    <a:pt x="57" y="0"/>
                  </a:lnTo>
                  <a:lnTo>
                    <a:pt x="61" y="4"/>
                  </a:lnTo>
                  <a:lnTo>
                    <a:pt x="65" y="4"/>
                  </a:lnTo>
                  <a:lnTo>
                    <a:pt x="69" y="4"/>
                  </a:lnTo>
                  <a:lnTo>
                    <a:pt x="73" y="4"/>
                  </a:lnTo>
                  <a:lnTo>
                    <a:pt x="73" y="0"/>
                  </a:lnTo>
                  <a:lnTo>
                    <a:pt x="77" y="0"/>
                  </a:lnTo>
                  <a:lnTo>
                    <a:pt x="69" y="32"/>
                  </a:lnTo>
                  <a:lnTo>
                    <a:pt x="69" y="28"/>
                  </a:lnTo>
                  <a:lnTo>
                    <a:pt x="69" y="24"/>
                  </a:lnTo>
                  <a:lnTo>
                    <a:pt x="65" y="16"/>
                  </a:lnTo>
                  <a:lnTo>
                    <a:pt x="61" y="8"/>
                  </a:lnTo>
                  <a:lnTo>
                    <a:pt x="57" y="4"/>
                  </a:lnTo>
                  <a:lnTo>
                    <a:pt x="45" y="4"/>
                  </a:lnTo>
                  <a:lnTo>
                    <a:pt x="41" y="4"/>
                  </a:lnTo>
                  <a:lnTo>
                    <a:pt x="33" y="8"/>
                  </a:lnTo>
                  <a:lnTo>
                    <a:pt x="33" y="12"/>
                  </a:lnTo>
                  <a:lnTo>
                    <a:pt x="29" y="16"/>
                  </a:lnTo>
                  <a:lnTo>
                    <a:pt x="29" y="24"/>
                  </a:lnTo>
                  <a:lnTo>
                    <a:pt x="33" y="28"/>
                  </a:lnTo>
                  <a:lnTo>
                    <a:pt x="37" y="32"/>
                  </a:lnTo>
                  <a:lnTo>
                    <a:pt x="49" y="44"/>
                  </a:lnTo>
                  <a:lnTo>
                    <a:pt x="57" y="52"/>
                  </a:lnTo>
                  <a:lnTo>
                    <a:pt x="61" y="60"/>
                  </a:lnTo>
                  <a:lnTo>
                    <a:pt x="65" y="64"/>
                  </a:lnTo>
                  <a:lnTo>
                    <a:pt x="65" y="73"/>
                  </a:lnTo>
                  <a:lnTo>
                    <a:pt x="65" y="77"/>
                  </a:lnTo>
                  <a:lnTo>
                    <a:pt x="61" y="85"/>
                  </a:lnTo>
                  <a:lnTo>
                    <a:pt x="57" y="89"/>
                  </a:lnTo>
                  <a:lnTo>
                    <a:pt x="49" y="97"/>
                  </a:lnTo>
                  <a:lnTo>
                    <a:pt x="41" y="97"/>
                  </a:lnTo>
                  <a:lnTo>
                    <a:pt x="33" y="97"/>
                  </a:lnTo>
                  <a:lnTo>
                    <a:pt x="29" y="97"/>
                  </a:lnTo>
                  <a:lnTo>
                    <a:pt x="25" y="97"/>
                  </a:lnTo>
                  <a:lnTo>
                    <a:pt x="21" y="97"/>
                  </a:lnTo>
                  <a:lnTo>
                    <a:pt x="12" y="93"/>
                  </a:lnTo>
                  <a:lnTo>
                    <a:pt x="8" y="93"/>
                  </a:lnTo>
                  <a:lnTo>
                    <a:pt x="4" y="93"/>
                  </a:lnTo>
                  <a:lnTo>
                    <a:pt x="4" y="97"/>
                  </a:lnTo>
                  <a:lnTo>
                    <a:pt x="0" y="97"/>
                  </a:lnTo>
                  <a:close/>
                </a:path>
              </a:pathLst>
            </a:custGeom>
            <a:solidFill>
              <a:srgbClr val="000000"/>
            </a:solidFill>
            <a:ln w="0">
              <a:solidFill>
                <a:srgbClr val="000000"/>
              </a:solidFill>
              <a:round/>
              <a:headEnd/>
              <a:tailEnd/>
            </a:ln>
          </p:spPr>
          <p:txBody>
            <a:bodyPr/>
            <a:lstStyle/>
            <a:p>
              <a:endParaRPr lang="en-US"/>
            </a:p>
          </p:txBody>
        </p:sp>
        <p:sp>
          <p:nvSpPr>
            <p:cNvPr id="26778" name="Freeform 17"/>
            <p:cNvSpPr>
              <a:spLocks noEditPoints="1"/>
            </p:cNvSpPr>
            <p:nvPr/>
          </p:nvSpPr>
          <p:spPr bwMode="auto">
            <a:xfrm>
              <a:off x="2246" y="1810"/>
              <a:ext cx="61" cy="69"/>
            </a:xfrm>
            <a:custGeom>
              <a:avLst/>
              <a:gdLst>
                <a:gd name="T0" fmla="*/ 14 w 57"/>
                <a:gd name="T1" fmla="*/ 40 h 65"/>
                <a:gd name="T2" fmla="*/ 14 w 57"/>
                <a:gd name="T3" fmla="*/ 47 h 65"/>
                <a:gd name="T4" fmla="*/ 14 w 57"/>
                <a:gd name="T5" fmla="*/ 51 h 65"/>
                <a:gd name="T6" fmla="*/ 14 w 57"/>
                <a:gd name="T7" fmla="*/ 55 h 65"/>
                <a:gd name="T8" fmla="*/ 19 w 57"/>
                <a:gd name="T9" fmla="*/ 59 h 65"/>
                <a:gd name="T10" fmla="*/ 24 w 57"/>
                <a:gd name="T11" fmla="*/ 65 h 65"/>
                <a:gd name="T12" fmla="*/ 33 w 57"/>
                <a:gd name="T13" fmla="*/ 65 h 65"/>
                <a:gd name="T14" fmla="*/ 37 w 57"/>
                <a:gd name="T15" fmla="*/ 65 h 65"/>
                <a:gd name="T16" fmla="*/ 43 w 57"/>
                <a:gd name="T17" fmla="*/ 65 h 65"/>
                <a:gd name="T18" fmla="*/ 47 w 57"/>
                <a:gd name="T19" fmla="*/ 59 h 65"/>
                <a:gd name="T20" fmla="*/ 56 w 57"/>
                <a:gd name="T21" fmla="*/ 55 h 65"/>
                <a:gd name="T22" fmla="*/ 61 w 57"/>
                <a:gd name="T23" fmla="*/ 55 h 65"/>
                <a:gd name="T24" fmla="*/ 47 w 57"/>
                <a:gd name="T25" fmla="*/ 65 h 65"/>
                <a:gd name="T26" fmla="*/ 33 w 57"/>
                <a:gd name="T27" fmla="*/ 73 h 65"/>
                <a:gd name="T28" fmla="*/ 24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10 w 57"/>
                <a:gd name="T41" fmla="*/ 27 h 65"/>
                <a:gd name="T42" fmla="*/ 14 w 57"/>
                <a:gd name="T43" fmla="*/ 14 h 65"/>
                <a:gd name="T44" fmla="*/ 24 w 57"/>
                <a:gd name="T45" fmla="*/ 4 h 65"/>
                <a:gd name="T46" fmla="*/ 37 w 57"/>
                <a:gd name="T47" fmla="*/ 0 h 65"/>
                <a:gd name="T48" fmla="*/ 47 w 57"/>
                <a:gd name="T49" fmla="*/ 0 h 65"/>
                <a:gd name="T50" fmla="*/ 56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1 w 57"/>
                <a:gd name="T63" fmla="*/ 32 h 65"/>
                <a:gd name="T64" fmla="*/ 37 w 57"/>
                <a:gd name="T65" fmla="*/ 36 h 65"/>
                <a:gd name="T66" fmla="*/ 29 w 57"/>
                <a:gd name="T67" fmla="*/ 40 h 65"/>
                <a:gd name="T68" fmla="*/ 14 w 57"/>
                <a:gd name="T69" fmla="*/ 40 h 65"/>
                <a:gd name="T70" fmla="*/ 14 w 57"/>
                <a:gd name="T71" fmla="*/ 40 h 65"/>
                <a:gd name="T72" fmla="*/ 24 w 57"/>
                <a:gd name="T73" fmla="*/ 36 h 65"/>
                <a:gd name="T74" fmla="*/ 33 w 57"/>
                <a:gd name="T75" fmla="*/ 32 h 65"/>
                <a:gd name="T76" fmla="*/ 43 w 57"/>
                <a:gd name="T77" fmla="*/ 27 h 65"/>
                <a:gd name="T78" fmla="*/ 47 w 57"/>
                <a:gd name="T79" fmla="*/ 22 h 65"/>
                <a:gd name="T80" fmla="*/ 51 w 57"/>
                <a:gd name="T81" fmla="*/ 18 h 65"/>
                <a:gd name="T82" fmla="*/ 51 w 57"/>
                <a:gd name="T83" fmla="*/ 8 h 65"/>
                <a:gd name="T84" fmla="*/ 51 w 57"/>
                <a:gd name="T85" fmla="*/ 8 h 65"/>
                <a:gd name="T86" fmla="*/ 51 w 57"/>
                <a:gd name="T87" fmla="*/ 4 h 65"/>
                <a:gd name="T88" fmla="*/ 47 w 57"/>
                <a:gd name="T89" fmla="*/ 4 h 65"/>
                <a:gd name="T90" fmla="*/ 47 w 57"/>
                <a:gd name="T91" fmla="*/ 4 h 65"/>
                <a:gd name="T92" fmla="*/ 37 w 57"/>
                <a:gd name="T93" fmla="*/ 4 h 65"/>
                <a:gd name="T94" fmla="*/ 29 w 57"/>
                <a:gd name="T95" fmla="*/ 14 h 65"/>
                <a:gd name="T96" fmla="*/ 19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7" y="53"/>
                  </a:lnTo>
                  <a:lnTo>
                    <a:pt x="21" y="57"/>
                  </a:lnTo>
                  <a:lnTo>
                    <a:pt x="29" y="57"/>
                  </a:lnTo>
                  <a:lnTo>
                    <a:pt x="33" y="57"/>
                  </a:lnTo>
                  <a:lnTo>
                    <a:pt x="37" y="57"/>
                  </a:lnTo>
                  <a:lnTo>
                    <a:pt x="41" y="53"/>
                  </a:lnTo>
                  <a:lnTo>
                    <a:pt x="49" y="49"/>
                  </a:lnTo>
                  <a:lnTo>
                    <a:pt x="53" y="49"/>
                  </a:lnTo>
                  <a:lnTo>
                    <a:pt x="41" y="57"/>
                  </a:lnTo>
                  <a:lnTo>
                    <a:pt x="29" y="65"/>
                  </a:lnTo>
                  <a:lnTo>
                    <a:pt x="21" y="65"/>
                  </a:lnTo>
                  <a:lnTo>
                    <a:pt x="12" y="65"/>
                  </a:lnTo>
                  <a:lnTo>
                    <a:pt x="4" y="61"/>
                  </a:lnTo>
                  <a:lnTo>
                    <a:pt x="0" y="53"/>
                  </a:lnTo>
                  <a:lnTo>
                    <a:pt x="0" y="45"/>
                  </a:lnTo>
                  <a:lnTo>
                    <a:pt x="0" y="32"/>
                  </a:lnTo>
                  <a:lnTo>
                    <a:pt x="8" y="24"/>
                  </a:lnTo>
                  <a:lnTo>
                    <a:pt x="12" y="12"/>
                  </a:lnTo>
                  <a:lnTo>
                    <a:pt x="21" y="4"/>
                  </a:lnTo>
                  <a:lnTo>
                    <a:pt x="33" y="0"/>
                  </a:lnTo>
                  <a:lnTo>
                    <a:pt x="41" y="0"/>
                  </a:lnTo>
                  <a:lnTo>
                    <a:pt x="49" y="0"/>
                  </a:lnTo>
                  <a:lnTo>
                    <a:pt x="53" y="4"/>
                  </a:lnTo>
                  <a:lnTo>
                    <a:pt x="57" y="8"/>
                  </a:lnTo>
                  <a:lnTo>
                    <a:pt x="57" y="16"/>
                  </a:lnTo>
                  <a:lnTo>
                    <a:pt x="53" y="20"/>
                  </a:lnTo>
                  <a:lnTo>
                    <a:pt x="45" y="28"/>
                  </a:lnTo>
                  <a:lnTo>
                    <a:pt x="33" y="32"/>
                  </a:lnTo>
                  <a:lnTo>
                    <a:pt x="25" y="36"/>
                  </a:lnTo>
                  <a:lnTo>
                    <a:pt x="12" y="36"/>
                  </a:lnTo>
                  <a:close/>
                  <a:moveTo>
                    <a:pt x="12" y="36"/>
                  </a:moveTo>
                  <a:lnTo>
                    <a:pt x="21" y="32"/>
                  </a:lnTo>
                  <a:lnTo>
                    <a:pt x="29" y="28"/>
                  </a:lnTo>
                  <a:lnTo>
                    <a:pt x="37" y="24"/>
                  </a:lnTo>
                  <a:lnTo>
                    <a:pt x="41" y="20"/>
                  </a:lnTo>
                  <a:lnTo>
                    <a:pt x="45" y="16"/>
                  </a:lnTo>
                  <a:lnTo>
                    <a:pt x="45" y="8"/>
                  </a:lnTo>
                  <a:lnTo>
                    <a:pt x="45" y="4"/>
                  </a:lnTo>
                  <a:lnTo>
                    <a:pt x="41" y="4"/>
                  </a:lnTo>
                  <a:lnTo>
                    <a:pt x="33" y="4"/>
                  </a:lnTo>
                  <a:lnTo>
                    <a:pt x="25" y="12"/>
                  </a:lnTo>
                  <a:lnTo>
                    <a:pt x="17" y="20"/>
                  </a:lnTo>
                  <a:lnTo>
                    <a:pt x="12" y="36"/>
                  </a:lnTo>
                  <a:close/>
                </a:path>
              </a:pathLst>
            </a:custGeom>
            <a:solidFill>
              <a:srgbClr val="000000"/>
            </a:solidFill>
            <a:ln w="0">
              <a:solidFill>
                <a:srgbClr val="000000"/>
              </a:solidFill>
              <a:round/>
              <a:headEnd/>
              <a:tailEnd/>
            </a:ln>
          </p:spPr>
          <p:txBody>
            <a:bodyPr/>
            <a:lstStyle/>
            <a:p>
              <a:endParaRPr lang="en-US"/>
            </a:p>
          </p:txBody>
        </p:sp>
        <p:sp>
          <p:nvSpPr>
            <p:cNvPr id="26779" name="Freeform 18"/>
            <p:cNvSpPr>
              <a:spLocks/>
            </p:cNvSpPr>
            <p:nvPr/>
          </p:nvSpPr>
          <p:spPr bwMode="auto">
            <a:xfrm>
              <a:off x="2315" y="1810"/>
              <a:ext cx="56" cy="69"/>
            </a:xfrm>
            <a:custGeom>
              <a:avLst/>
              <a:gdLst>
                <a:gd name="T0" fmla="*/ 4 w 53"/>
                <a:gd name="T1" fmla="*/ 4 h 65"/>
                <a:gd name="T2" fmla="*/ 33 w 53"/>
                <a:gd name="T3" fmla="*/ 0 h 65"/>
                <a:gd name="T4" fmla="*/ 18 w 53"/>
                <a:gd name="T5" fmla="*/ 40 h 65"/>
                <a:gd name="T6" fmla="*/ 33 w 53"/>
                <a:gd name="T7" fmla="*/ 18 h 65"/>
                <a:gd name="T8" fmla="*/ 45 w 53"/>
                <a:gd name="T9" fmla="*/ 4 h 65"/>
                <a:gd name="T10" fmla="*/ 51 w 53"/>
                <a:gd name="T11" fmla="*/ 0 h 65"/>
                <a:gd name="T12" fmla="*/ 55 w 53"/>
                <a:gd name="T13" fmla="*/ 0 h 65"/>
                <a:gd name="T14" fmla="*/ 59 w 53"/>
                <a:gd name="T15" fmla="*/ 0 h 65"/>
                <a:gd name="T16" fmla="*/ 59 w 53"/>
                <a:gd name="T17" fmla="*/ 0 h 65"/>
                <a:gd name="T18" fmla="*/ 59 w 53"/>
                <a:gd name="T19" fmla="*/ 4 h 65"/>
                <a:gd name="T20" fmla="*/ 59 w 53"/>
                <a:gd name="T21" fmla="*/ 4 h 65"/>
                <a:gd name="T22" fmla="*/ 59 w 53"/>
                <a:gd name="T23" fmla="*/ 14 h 65"/>
                <a:gd name="T24" fmla="*/ 59 w 53"/>
                <a:gd name="T25" fmla="*/ 18 h 65"/>
                <a:gd name="T26" fmla="*/ 55 w 53"/>
                <a:gd name="T27" fmla="*/ 22 h 65"/>
                <a:gd name="T28" fmla="*/ 55 w 53"/>
                <a:gd name="T29" fmla="*/ 22 h 65"/>
                <a:gd name="T30" fmla="*/ 51 w 53"/>
                <a:gd name="T31" fmla="*/ 22 h 65"/>
                <a:gd name="T32" fmla="*/ 51 w 53"/>
                <a:gd name="T33" fmla="*/ 18 h 65"/>
                <a:gd name="T34" fmla="*/ 51 w 53"/>
                <a:gd name="T35" fmla="*/ 18 h 65"/>
                <a:gd name="T36" fmla="*/ 45 w 53"/>
                <a:gd name="T37" fmla="*/ 18 h 65"/>
                <a:gd name="T38" fmla="*/ 45 w 53"/>
                <a:gd name="T39" fmla="*/ 14 h 65"/>
                <a:gd name="T40" fmla="*/ 45 w 53"/>
                <a:gd name="T41" fmla="*/ 14 h 65"/>
                <a:gd name="T42" fmla="*/ 45 w 53"/>
                <a:gd name="T43" fmla="*/ 14 h 65"/>
                <a:gd name="T44" fmla="*/ 45 w 53"/>
                <a:gd name="T45" fmla="*/ 14 h 65"/>
                <a:gd name="T46" fmla="*/ 45 w 53"/>
                <a:gd name="T47" fmla="*/ 14 h 65"/>
                <a:gd name="T48" fmla="*/ 41 w 53"/>
                <a:gd name="T49" fmla="*/ 14 h 65"/>
                <a:gd name="T50" fmla="*/ 41 w 53"/>
                <a:gd name="T51" fmla="*/ 18 h 65"/>
                <a:gd name="T52" fmla="*/ 37 w 53"/>
                <a:gd name="T53" fmla="*/ 18 h 65"/>
                <a:gd name="T54" fmla="*/ 33 w 53"/>
                <a:gd name="T55" fmla="*/ 27 h 65"/>
                <a:gd name="T56" fmla="*/ 22 w 53"/>
                <a:gd name="T57" fmla="*/ 40 h 65"/>
                <a:gd name="T58" fmla="*/ 18 w 53"/>
                <a:gd name="T59" fmla="*/ 47 h 65"/>
                <a:gd name="T60" fmla="*/ 18 w 53"/>
                <a:gd name="T61" fmla="*/ 51 h 65"/>
                <a:gd name="T62" fmla="*/ 14 w 53"/>
                <a:gd name="T63" fmla="*/ 59 h 65"/>
                <a:gd name="T64" fmla="*/ 14 w 53"/>
                <a:gd name="T65" fmla="*/ 65 h 65"/>
                <a:gd name="T66" fmla="*/ 8 w 53"/>
                <a:gd name="T67" fmla="*/ 73 h 65"/>
                <a:gd name="T68" fmla="*/ 0 w 53"/>
                <a:gd name="T69" fmla="*/ 73 h 65"/>
                <a:gd name="T70" fmla="*/ 14 w 53"/>
                <a:gd name="T71" fmla="*/ 22 h 65"/>
                <a:gd name="T72" fmla="*/ 14 w 53"/>
                <a:gd name="T73" fmla="*/ 14 h 65"/>
                <a:gd name="T74" fmla="*/ 14 w 53"/>
                <a:gd name="T75" fmla="*/ 8 h 65"/>
                <a:gd name="T76" fmla="*/ 14 w 53"/>
                <a:gd name="T77" fmla="*/ 8 h 65"/>
                <a:gd name="T78" fmla="*/ 14 w 53"/>
                <a:gd name="T79" fmla="*/ 8 h 65"/>
                <a:gd name="T80" fmla="*/ 14 w 53"/>
                <a:gd name="T81" fmla="*/ 4 h 65"/>
                <a:gd name="T82" fmla="*/ 8 w 53"/>
                <a:gd name="T83" fmla="*/ 4 h 65"/>
                <a:gd name="T84" fmla="*/ 8 w 53"/>
                <a:gd name="T85" fmla="*/ 4 h 65"/>
                <a:gd name="T86" fmla="*/ 4 w 53"/>
                <a:gd name="T87" fmla="*/ 4 h 65"/>
                <a:gd name="T88" fmla="*/ 4 w 53"/>
                <a:gd name="T89" fmla="*/ 4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3"/>
                <a:gd name="T136" fmla="*/ 0 h 65"/>
                <a:gd name="T137" fmla="*/ 53 w 53"/>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3" h="65">
                  <a:moveTo>
                    <a:pt x="4" y="4"/>
                  </a:moveTo>
                  <a:lnTo>
                    <a:pt x="29" y="0"/>
                  </a:lnTo>
                  <a:lnTo>
                    <a:pt x="16" y="36"/>
                  </a:lnTo>
                  <a:lnTo>
                    <a:pt x="29" y="16"/>
                  </a:lnTo>
                  <a:lnTo>
                    <a:pt x="41" y="4"/>
                  </a:lnTo>
                  <a:lnTo>
                    <a:pt x="45" y="0"/>
                  </a:lnTo>
                  <a:lnTo>
                    <a:pt x="49" y="0"/>
                  </a:lnTo>
                  <a:lnTo>
                    <a:pt x="53" y="0"/>
                  </a:lnTo>
                  <a:lnTo>
                    <a:pt x="53" y="4"/>
                  </a:lnTo>
                  <a:lnTo>
                    <a:pt x="53" y="12"/>
                  </a:lnTo>
                  <a:lnTo>
                    <a:pt x="53" y="16"/>
                  </a:lnTo>
                  <a:lnTo>
                    <a:pt x="49" y="20"/>
                  </a:lnTo>
                  <a:lnTo>
                    <a:pt x="45" y="20"/>
                  </a:lnTo>
                  <a:lnTo>
                    <a:pt x="45" y="16"/>
                  </a:lnTo>
                  <a:lnTo>
                    <a:pt x="41" y="16"/>
                  </a:lnTo>
                  <a:lnTo>
                    <a:pt x="41" y="12"/>
                  </a:lnTo>
                  <a:lnTo>
                    <a:pt x="37" y="12"/>
                  </a:lnTo>
                  <a:lnTo>
                    <a:pt x="37" y="16"/>
                  </a:lnTo>
                  <a:lnTo>
                    <a:pt x="33" y="16"/>
                  </a:lnTo>
                  <a:lnTo>
                    <a:pt x="29" y="24"/>
                  </a:lnTo>
                  <a:lnTo>
                    <a:pt x="20" y="36"/>
                  </a:lnTo>
                  <a:lnTo>
                    <a:pt x="16" y="41"/>
                  </a:lnTo>
                  <a:lnTo>
                    <a:pt x="16" y="45"/>
                  </a:lnTo>
                  <a:lnTo>
                    <a:pt x="12" y="53"/>
                  </a:lnTo>
                  <a:lnTo>
                    <a:pt x="12" y="57"/>
                  </a:lnTo>
                  <a:lnTo>
                    <a:pt x="8" y="65"/>
                  </a:lnTo>
                  <a:lnTo>
                    <a:pt x="0" y="65"/>
                  </a:lnTo>
                  <a:lnTo>
                    <a:pt x="12" y="20"/>
                  </a:lnTo>
                  <a:lnTo>
                    <a:pt x="12" y="12"/>
                  </a:lnTo>
                  <a:lnTo>
                    <a:pt x="12" y="8"/>
                  </a:lnTo>
                  <a:lnTo>
                    <a:pt x="12" y="4"/>
                  </a:lnTo>
                  <a:lnTo>
                    <a:pt x="8" y="4"/>
                  </a:lnTo>
                  <a:lnTo>
                    <a:pt x="4" y="4"/>
                  </a:lnTo>
                  <a:close/>
                </a:path>
              </a:pathLst>
            </a:custGeom>
            <a:solidFill>
              <a:srgbClr val="000000"/>
            </a:solidFill>
            <a:ln w="0">
              <a:solidFill>
                <a:srgbClr val="000000"/>
              </a:solidFill>
              <a:round/>
              <a:headEnd/>
              <a:tailEnd/>
            </a:ln>
          </p:spPr>
          <p:txBody>
            <a:bodyPr/>
            <a:lstStyle/>
            <a:p>
              <a:endParaRPr lang="en-US"/>
            </a:p>
          </p:txBody>
        </p:sp>
        <p:sp>
          <p:nvSpPr>
            <p:cNvPr id="26780" name="Freeform 19"/>
            <p:cNvSpPr>
              <a:spLocks/>
            </p:cNvSpPr>
            <p:nvPr/>
          </p:nvSpPr>
          <p:spPr bwMode="auto">
            <a:xfrm>
              <a:off x="2380" y="1810"/>
              <a:ext cx="65" cy="69"/>
            </a:xfrm>
            <a:custGeom>
              <a:avLst/>
              <a:gdLst>
                <a:gd name="T0" fmla="*/ 0 w 61"/>
                <a:gd name="T1" fmla="*/ 4 h 65"/>
                <a:gd name="T2" fmla="*/ 22 w 61"/>
                <a:gd name="T3" fmla="*/ 0 h 65"/>
                <a:gd name="T4" fmla="*/ 28 w 61"/>
                <a:gd name="T5" fmla="*/ 4 h 65"/>
                <a:gd name="T6" fmla="*/ 28 w 61"/>
                <a:gd name="T7" fmla="*/ 14 h 65"/>
                <a:gd name="T8" fmla="*/ 28 w 61"/>
                <a:gd name="T9" fmla="*/ 22 h 65"/>
                <a:gd name="T10" fmla="*/ 32 w 61"/>
                <a:gd name="T11" fmla="*/ 32 h 65"/>
                <a:gd name="T12" fmla="*/ 32 w 61"/>
                <a:gd name="T13" fmla="*/ 47 h 65"/>
                <a:gd name="T14" fmla="*/ 32 w 61"/>
                <a:gd name="T15" fmla="*/ 59 h 65"/>
                <a:gd name="T16" fmla="*/ 40 w 61"/>
                <a:gd name="T17" fmla="*/ 51 h 65"/>
                <a:gd name="T18" fmla="*/ 46 w 61"/>
                <a:gd name="T19" fmla="*/ 47 h 65"/>
                <a:gd name="T20" fmla="*/ 50 w 61"/>
                <a:gd name="T21" fmla="*/ 36 h 65"/>
                <a:gd name="T22" fmla="*/ 55 w 61"/>
                <a:gd name="T23" fmla="*/ 32 h 65"/>
                <a:gd name="T24" fmla="*/ 55 w 61"/>
                <a:gd name="T25" fmla="*/ 27 h 65"/>
                <a:gd name="T26" fmla="*/ 60 w 61"/>
                <a:gd name="T27" fmla="*/ 27 h 65"/>
                <a:gd name="T28" fmla="*/ 60 w 61"/>
                <a:gd name="T29" fmla="*/ 22 h 65"/>
                <a:gd name="T30" fmla="*/ 60 w 61"/>
                <a:gd name="T31" fmla="*/ 18 h 65"/>
                <a:gd name="T32" fmla="*/ 60 w 61"/>
                <a:gd name="T33" fmla="*/ 18 h 65"/>
                <a:gd name="T34" fmla="*/ 55 w 61"/>
                <a:gd name="T35" fmla="*/ 14 h 65"/>
                <a:gd name="T36" fmla="*/ 55 w 61"/>
                <a:gd name="T37" fmla="*/ 14 h 65"/>
                <a:gd name="T38" fmla="*/ 50 w 61"/>
                <a:gd name="T39" fmla="*/ 8 h 65"/>
                <a:gd name="T40" fmla="*/ 50 w 61"/>
                <a:gd name="T41" fmla="*/ 4 h 65"/>
                <a:gd name="T42" fmla="*/ 50 w 61"/>
                <a:gd name="T43" fmla="*/ 4 h 65"/>
                <a:gd name="T44" fmla="*/ 50 w 61"/>
                <a:gd name="T45" fmla="*/ 0 h 65"/>
                <a:gd name="T46" fmla="*/ 55 w 61"/>
                <a:gd name="T47" fmla="*/ 0 h 65"/>
                <a:gd name="T48" fmla="*/ 60 w 61"/>
                <a:gd name="T49" fmla="*/ 0 h 65"/>
                <a:gd name="T50" fmla="*/ 65 w 61"/>
                <a:gd name="T51" fmla="*/ 0 h 65"/>
                <a:gd name="T52" fmla="*/ 65 w 61"/>
                <a:gd name="T53" fmla="*/ 4 h 65"/>
                <a:gd name="T54" fmla="*/ 69 w 61"/>
                <a:gd name="T55" fmla="*/ 4 h 65"/>
                <a:gd name="T56" fmla="*/ 69 w 61"/>
                <a:gd name="T57" fmla="*/ 8 h 65"/>
                <a:gd name="T58" fmla="*/ 69 w 61"/>
                <a:gd name="T59" fmla="*/ 14 h 65"/>
                <a:gd name="T60" fmla="*/ 69 w 61"/>
                <a:gd name="T61" fmla="*/ 18 h 65"/>
                <a:gd name="T62" fmla="*/ 65 w 61"/>
                <a:gd name="T63" fmla="*/ 22 h 65"/>
                <a:gd name="T64" fmla="*/ 60 w 61"/>
                <a:gd name="T65" fmla="*/ 32 h 65"/>
                <a:gd name="T66" fmla="*/ 50 w 61"/>
                <a:gd name="T67" fmla="*/ 40 h 65"/>
                <a:gd name="T68" fmla="*/ 40 w 61"/>
                <a:gd name="T69" fmla="*/ 55 h 65"/>
                <a:gd name="T70" fmla="*/ 36 w 61"/>
                <a:gd name="T71" fmla="*/ 59 h 65"/>
                <a:gd name="T72" fmla="*/ 32 w 61"/>
                <a:gd name="T73" fmla="*/ 65 h 65"/>
                <a:gd name="T74" fmla="*/ 22 w 61"/>
                <a:gd name="T75" fmla="*/ 73 h 65"/>
                <a:gd name="T76" fmla="*/ 18 w 61"/>
                <a:gd name="T77" fmla="*/ 73 h 65"/>
                <a:gd name="T78" fmla="*/ 18 w 61"/>
                <a:gd name="T79" fmla="*/ 51 h 65"/>
                <a:gd name="T80" fmla="*/ 18 w 61"/>
                <a:gd name="T81" fmla="*/ 32 h 65"/>
                <a:gd name="T82" fmla="*/ 14 w 61"/>
                <a:gd name="T83" fmla="*/ 22 h 65"/>
                <a:gd name="T84" fmla="*/ 14 w 61"/>
                <a:gd name="T85" fmla="*/ 14 h 65"/>
                <a:gd name="T86" fmla="*/ 10 w 61"/>
                <a:gd name="T87" fmla="*/ 8 h 65"/>
                <a:gd name="T88" fmla="*/ 4 w 61"/>
                <a:gd name="T89" fmla="*/ 8 h 65"/>
                <a:gd name="T90" fmla="*/ 4 w 61"/>
                <a:gd name="T91" fmla="*/ 8 h 65"/>
                <a:gd name="T92" fmla="*/ 0 w 61"/>
                <a:gd name="T93" fmla="*/ 8 h 65"/>
                <a:gd name="T94" fmla="*/ 0 w 61"/>
                <a:gd name="T95" fmla="*/ 4 h 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5"/>
                <a:gd name="T146" fmla="*/ 61 w 61"/>
                <a:gd name="T147" fmla="*/ 65 h 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5">
                  <a:moveTo>
                    <a:pt x="0" y="4"/>
                  </a:moveTo>
                  <a:lnTo>
                    <a:pt x="20" y="0"/>
                  </a:lnTo>
                  <a:lnTo>
                    <a:pt x="24" y="4"/>
                  </a:lnTo>
                  <a:lnTo>
                    <a:pt x="24" y="12"/>
                  </a:lnTo>
                  <a:lnTo>
                    <a:pt x="24" y="20"/>
                  </a:lnTo>
                  <a:lnTo>
                    <a:pt x="28" y="28"/>
                  </a:lnTo>
                  <a:lnTo>
                    <a:pt x="28" y="41"/>
                  </a:lnTo>
                  <a:lnTo>
                    <a:pt x="28" y="53"/>
                  </a:lnTo>
                  <a:lnTo>
                    <a:pt x="36" y="45"/>
                  </a:lnTo>
                  <a:lnTo>
                    <a:pt x="40" y="41"/>
                  </a:lnTo>
                  <a:lnTo>
                    <a:pt x="44" y="32"/>
                  </a:lnTo>
                  <a:lnTo>
                    <a:pt x="49" y="28"/>
                  </a:lnTo>
                  <a:lnTo>
                    <a:pt x="49" y="24"/>
                  </a:lnTo>
                  <a:lnTo>
                    <a:pt x="53" y="24"/>
                  </a:lnTo>
                  <a:lnTo>
                    <a:pt x="53" y="20"/>
                  </a:lnTo>
                  <a:lnTo>
                    <a:pt x="53" y="16"/>
                  </a:lnTo>
                  <a:lnTo>
                    <a:pt x="49" y="12"/>
                  </a:lnTo>
                  <a:lnTo>
                    <a:pt x="44" y="8"/>
                  </a:lnTo>
                  <a:lnTo>
                    <a:pt x="44" y="4"/>
                  </a:lnTo>
                  <a:lnTo>
                    <a:pt x="44" y="0"/>
                  </a:lnTo>
                  <a:lnTo>
                    <a:pt x="49" y="0"/>
                  </a:lnTo>
                  <a:lnTo>
                    <a:pt x="53" y="0"/>
                  </a:lnTo>
                  <a:lnTo>
                    <a:pt x="57" y="0"/>
                  </a:lnTo>
                  <a:lnTo>
                    <a:pt x="57" y="4"/>
                  </a:lnTo>
                  <a:lnTo>
                    <a:pt x="61" y="4"/>
                  </a:lnTo>
                  <a:lnTo>
                    <a:pt x="61" y="8"/>
                  </a:lnTo>
                  <a:lnTo>
                    <a:pt x="61" y="12"/>
                  </a:lnTo>
                  <a:lnTo>
                    <a:pt x="61" y="16"/>
                  </a:lnTo>
                  <a:lnTo>
                    <a:pt x="57" y="20"/>
                  </a:lnTo>
                  <a:lnTo>
                    <a:pt x="53" y="28"/>
                  </a:lnTo>
                  <a:lnTo>
                    <a:pt x="44" y="36"/>
                  </a:lnTo>
                  <a:lnTo>
                    <a:pt x="36" y="49"/>
                  </a:lnTo>
                  <a:lnTo>
                    <a:pt x="32" y="53"/>
                  </a:lnTo>
                  <a:lnTo>
                    <a:pt x="28" y="57"/>
                  </a:lnTo>
                  <a:lnTo>
                    <a:pt x="20" y="65"/>
                  </a:lnTo>
                  <a:lnTo>
                    <a:pt x="16" y="65"/>
                  </a:lnTo>
                  <a:lnTo>
                    <a:pt x="16" y="45"/>
                  </a:lnTo>
                  <a:lnTo>
                    <a:pt x="16" y="28"/>
                  </a:lnTo>
                  <a:lnTo>
                    <a:pt x="12" y="20"/>
                  </a:lnTo>
                  <a:lnTo>
                    <a:pt x="12" y="12"/>
                  </a:lnTo>
                  <a:lnTo>
                    <a:pt x="8"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781" name="Freeform 20"/>
            <p:cNvSpPr>
              <a:spLocks noEditPoints="1"/>
            </p:cNvSpPr>
            <p:nvPr/>
          </p:nvSpPr>
          <p:spPr bwMode="auto">
            <a:xfrm>
              <a:off x="2453" y="1780"/>
              <a:ext cx="34" cy="99"/>
            </a:xfrm>
            <a:custGeom>
              <a:avLst/>
              <a:gdLst>
                <a:gd name="T0" fmla="*/ 32 w 32"/>
                <a:gd name="T1" fmla="*/ 0 h 93"/>
                <a:gd name="T2" fmla="*/ 32 w 32"/>
                <a:gd name="T3" fmla="*/ 0 h 93"/>
                <a:gd name="T4" fmla="*/ 36 w 32"/>
                <a:gd name="T5" fmla="*/ 4 h 93"/>
                <a:gd name="T6" fmla="*/ 36 w 32"/>
                <a:gd name="T7" fmla="*/ 4 h 93"/>
                <a:gd name="T8" fmla="*/ 36 w 32"/>
                <a:gd name="T9" fmla="*/ 10 h 93"/>
                <a:gd name="T10" fmla="*/ 36 w 32"/>
                <a:gd name="T11" fmla="*/ 10 h 93"/>
                <a:gd name="T12" fmla="*/ 36 w 32"/>
                <a:gd name="T13" fmla="*/ 14 h 93"/>
                <a:gd name="T14" fmla="*/ 32 w 32"/>
                <a:gd name="T15" fmla="*/ 14 h 93"/>
                <a:gd name="T16" fmla="*/ 32 w 32"/>
                <a:gd name="T17" fmla="*/ 18 h 93"/>
                <a:gd name="T18" fmla="*/ 27 w 32"/>
                <a:gd name="T19" fmla="*/ 14 h 93"/>
                <a:gd name="T20" fmla="*/ 27 w 32"/>
                <a:gd name="T21" fmla="*/ 14 h 93"/>
                <a:gd name="T22" fmla="*/ 22 w 32"/>
                <a:gd name="T23" fmla="*/ 10 h 93"/>
                <a:gd name="T24" fmla="*/ 22 w 32"/>
                <a:gd name="T25" fmla="*/ 10 h 93"/>
                <a:gd name="T26" fmla="*/ 22 w 32"/>
                <a:gd name="T27" fmla="*/ 4 h 93"/>
                <a:gd name="T28" fmla="*/ 27 w 32"/>
                <a:gd name="T29" fmla="*/ 4 h 93"/>
                <a:gd name="T30" fmla="*/ 27 w 32"/>
                <a:gd name="T31" fmla="*/ 0 h 93"/>
                <a:gd name="T32" fmla="*/ 32 w 32"/>
                <a:gd name="T33" fmla="*/ 0 h 93"/>
                <a:gd name="T34" fmla="*/ 32 w 32"/>
                <a:gd name="T35" fmla="*/ 32 h 93"/>
                <a:gd name="T36" fmla="*/ 14 w 32"/>
                <a:gd name="T37" fmla="*/ 87 h 93"/>
                <a:gd name="T38" fmla="*/ 14 w 32"/>
                <a:gd name="T39" fmla="*/ 96 h 93"/>
                <a:gd name="T40" fmla="*/ 14 w 32"/>
                <a:gd name="T41" fmla="*/ 96 h 93"/>
                <a:gd name="T42" fmla="*/ 14 w 32"/>
                <a:gd name="T43" fmla="*/ 96 h 93"/>
                <a:gd name="T44" fmla="*/ 14 w 32"/>
                <a:gd name="T45" fmla="*/ 96 h 93"/>
                <a:gd name="T46" fmla="*/ 14 w 32"/>
                <a:gd name="T47" fmla="*/ 101 h 93"/>
                <a:gd name="T48" fmla="*/ 18 w 32"/>
                <a:gd name="T49" fmla="*/ 101 h 93"/>
                <a:gd name="T50" fmla="*/ 18 w 32"/>
                <a:gd name="T51" fmla="*/ 101 h 93"/>
                <a:gd name="T52" fmla="*/ 18 w 32"/>
                <a:gd name="T53" fmla="*/ 96 h 93"/>
                <a:gd name="T54" fmla="*/ 22 w 32"/>
                <a:gd name="T55" fmla="*/ 92 h 93"/>
                <a:gd name="T56" fmla="*/ 27 w 32"/>
                <a:gd name="T57" fmla="*/ 87 h 93"/>
                <a:gd name="T58" fmla="*/ 27 w 32"/>
                <a:gd name="T59" fmla="*/ 92 h 93"/>
                <a:gd name="T60" fmla="*/ 22 w 32"/>
                <a:gd name="T61" fmla="*/ 96 h 93"/>
                <a:gd name="T62" fmla="*/ 18 w 32"/>
                <a:gd name="T63" fmla="*/ 105 h 93"/>
                <a:gd name="T64" fmla="*/ 14 w 32"/>
                <a:gd name="T65" fmla="*/ 105 h 93"/>
                <a:gd name="T66" fmla="*/ 10 w 32"/>
                <a:gd name="T67" fmla="*/ 105 h 93"/>
                <a:gd name="T68" fmla="*/ 4 w 32"/>
                <a:gd name="T69" fmla="*/ 105 h 93"/>
                <a:gd name="T70" fmla="*/ 4 w 32"/>
                <a:gd name="T71" fmla="*/ 105 h 93"/>
                <a:gd name="T72" fmla="*/ 0 w 32"/>
                <a:gd name="T73" fmla="*/ 105 h 93"/>
                <a:gd name="T74" fmla="*/ 0 w 32"/>
                <a:gd name="T75" fmla="*/ 101 h 93"/>
                <a:gd name="T76" fmla="*/ 0 w 32"/>
                <a:gd name="T77" fmla="*/ 96 h 93"/>
                <a:gd name="T78" fmla="*/ 4 w 32"/>
                <a:gd name="T79" fmla="*/ 92 h 93"/>
                <a:gd name="T80" fmla="*/ 14 w 32"/>
                <a:gd name="T81" fmla="*/ 50 h 93"/>
                <a:gd name="T82" fmla="*/ 18 w 32"/>
                <a:gd name="T83" fmla="*/ 46 h 93"/>
                <a:gd name="T84" fmla="*/ 18 w 32"/>
                <a:gd name="T85" fmla="*/ 40 h 93"/>
                <a:gd name="T86" fmla="*/ 18 w 32"/>
                <a:gd name="T87" fmla="*/ 40 h 93"/>
                <a:gd name="T88" fmla="*/ 14 w 32"/>
                <a:gd name="T89" fmla="*/ 36 h 93"/>
                <a:gd name="T90" fmla="*/ 14 w 32"/>
                <a:gd name="T91" fmla="*/ 36 h 93"/>
                <a:gd name="T92" fmla="*/ 14 w 32"/>
                <a:gd name="T93" fmla="*/ 36 h 93"/>
                <a:gd name="T94" fmla="*/ 10 w 32"/>
                <a:gd name="T95" fmla="*/ 36 h 93"/>
                <a:gd name="T96" fmla="*/ 4 w 32"/>
                <a:gd name="T97" fmla="*/ 36 h 93"/>
                <a:gd name="T98" fmla="*/ 4 w 32"/>
                <a:gd name="T99" fmla="*/ 36 h 93"/>
                <a:gd name="T100" fmla="*/ 32 w 32"/>
                <a:gd name="T101" fmla="*/ 32 h 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2"/>
                <a:gd name="T154" fmla="*/ 0 h 93"/>
                <a:gd name="T155" fmla="*/ 32 w 32"/>
                <a:gd name="T156" fmla="*/ 93 h 9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2" h="93">
                  <a:moveTo>
                    <a:pt x="28" y="0"/>
                  </a:moveTo>
                  <a:lnTo>
                    <a:pt x="28" y="0"/>
                  </a:lnTo>
                  <a:lnTo>
                    <a:pt x="32" y="4"/>
                  </a:lnTo>
                  <a:lnTo>
                    <a:pt x="32" y="8"/>
                  </a:lnTo>
                  <a:lnTo>
                    <a:pt x="32" y="12"/>
                  </a:lnTo>
                  <a:lnTo>
                    <a:pt x="28" y="12"/>
                  </a:lnTo>
                  <a:lnTo>
                    <a:pt x="28" y="16"/>
                  </a:lnTo>
                  <a:lnTo>
                    <a:pt x="24" y="12"/>
                  </a:lnTo>
                  <a:lnTo>
                    <a:pt x="20" y="8"/>
                  </a:lnTo>
                  <a:lnTo>
                    <a:pt x="20" y="4"/>
                  </a:lnTo>
                  <a:lnTo>
                    <a:pt x="24" y="4"/>
                  </a:lnTo>
                  <a:lnTo>
                    <a:pt x="24" y="0"/>
                  </a:lnTo>
                  <a:lnTo>
                    <a:pt x="28" y="0"/>
                  </a:lnTo>
                  <a:close/>
                  <a:moveTo>
                    <a:pt x="28" y="28"/>
                  </a:moveTo>
                  <a:lnTo>
                    <a:pt x="12" y="77"/>
                  </a:lnTo>
                  <a:lnTo>
                    <a:pt x="12" y="85"/>
                  </a:lnTo>
                  <a:lnTo>
                    <a:pt x="12" y="89"/>
                  </a:lnTo>
                  <a:lnTo>
                    <a:pt x="16" y="89"/>
                  </a:lnTo>
                  <a:lnTo>
                    <a:pt x="16" y="85"/>
                  </a:lnTo>
                  <a:lnTo>
                    <a:pt x="20" y="81"/>
                  </a:lnTo>
                  <a:lnTo>
                    <a:pt x="24" y="77"/>
                  </a:lnTo>
                  <a:lnTo>
                    <a:pt x="24" y="81"/>
                  </a:lnTo>
                  <a:lnTo>
                    <a:pt x="20" y="85"/>
                  </a:lnTo>
                  <a:lnTo>
                    <a:pt x="16" y="93"/>
                  </a:lnTo>
                  <a:lnTo>
                    <a:pt x="12" y="93"/>
                  </a:lnTo>
                  <a:lnTo>
                    <a:pt x="8" y="93"/>
                  </a:lnTo>
                  <a:lnTo>
                    <a:pt x="4" y="93"/>
                  </a:lnTo>
                  <a:lnTo>
                    <a:pt x="0" y="93"/>
                  </a:lnTo>
                  <a:lnTo>
                    <a:pt x="0" y="89"/>
                  </a:lnTo>
                  <a:lnTo>
                    <a:pt x="0" y="85"/>
                  </a:lnTo>
                  <a:lnTo>
                    <a:pt x="4" y="81"/>
                  </a:lnTo>
                  <a:lnTo>
                    <a:pt x="12" y="44"/>
                  </a:lnTo>
                  <a:lnTo>
                    <a:pt x="16" y="40"/>
                  </a:lnTo>
                  <a:lnTo>
                    <a:pt x="16" y="36"/>
                  </a:lnTo>
                  <a:lnTo>
                    <a:pt x="12" y="32"/>
                  </a:lnTo>
                  <a:lnTo>
                    <a:pt x="8" y="32"/>
                  </a:lnTo>
                  <a:lnTo>
                    <a:pt x="4" y="32"/>
                  </a:lnTo>
                  <a:lnTo>
                    <a:pt x="28" y="28"/>
                  </a:lnTo>
                  <a:close/>
                </a:path>
              </a:pathLst>
            </a:custGeom>
            <a:solidFill>
              <a:srgbClr val="000000"/>
            </a:solidFill>
            <a:ln w="0">
              <a:solidFill>
                <a:srgbClr val="000000"/>
              </a:solidFill>
              <a:round/>
              <a:headEnd/>
              <a:tailEnd/>
            </a:ln>
          </p:spPr>
          <p:txBody>
            <a:bodyPr/>
            <a:lstStyle/>
            <a:p>
              <a:endParaRPr lang="en-US"/>
            </a:p>
          </p:txBody>
        </p:sp>
        <p:sp>
          <p:nvSpPr>
            <p:cNvPr id="26782" name="Freeform 21"/>
            <p:cNvSpPr>
              <a:spLocks/>
            </p:cNvSpPr>
            <p:nvPr/>
          </p:nvSpPr>
          <p:spPr bwMode="auto">
            <a:xfrm>
              <a:off x="2492" y="1810"/>
              <a:ext cx="73" cy="69"/>
            </a:xfrm>
            <a:custGeom>
              <a:avLst/>
              <a:gdLst>
                <a:gd name="T0" fmla="*/ 23 w 69"/>
                <a:gd name="T1" fmla="*/ 36 h 65"/>
                <a:gd name="T2" fmla="*/ 41 w 69"/>
                <a:gd name="T3" fmla="*/ 14 h 65"/>
                <a:gd name="T4" fmla="*/ 59 w 69"/>
                <a:gd name="T5" fmla="*/ 0 h 65"/>
                <a:gd name="T6" fmla="*/ 69 w 69"/>
                <a:gd name="T7" fmla="*/ 0 h 65"/>
                <a:gd name="T8" fmla="*/ 73 w 69"/>
                <a:gd name="T9" fmla="*/ 4 h 65"/>
                <a:gd name="T10" fmla="*/ 73 w 69"/>
                <a:gd name="T11" fmla="*/ 18 h 65"/>
                <a:gd name="T12" fmla="*/ 63 w 69"/>
                <a:gd name="T13" fmla="*/ 59 h 65"/>
                <a:gd name="T14" fmla="*/ 59 w 69"/>
                <a:gd name="T15" fmla="*/ 65 h 65"/>
                <a:gd name="T16" fmla="*/ 59 w 69"/>
                <a:gd name="T17" fmla="*/ 65 h 65"/>
                <a:gd name="T18" fmla="*/ 63 w 69"/>
                <a:gd name="T19" fmla="*/ 69 h 65"/>
                <a:gd name="T20" fmla="*/ 63 w 69"/>
                <a:gd name="T21" fmla="*/ 65 h 65"/>
                <a:gd name="T22" fmla="*/ 73 w 69"/>
                <a:gd name="T23" fmla="*/ 55 h 65"/>
                <a:gd name="T24" fmla="*/ 69 w 69"/>
                <a:gd name="T25" fmla="*/ 65 h 65"/>
                <a:gd name="T26" fmla="*/ 55 w 69"/>
                <a:gd name="T27" fmla="*/ 73 h 65"/>
                <a:gd name="T28" fmla="*/ 51 w 69"/>
                <a:gd name="T29" fmla="*/ 73 h 65"/>
                <a:gd name="T30" fmla="*/ 45 w 69"/>
                <a:gd name="T31" fmla="*/ 73 h 65"/>
                <a:gd name="T32" fmla="*/ 45 w 69"/>
                <a:gd name="T33" fmla="*/ 65 h 65"/>
                <a:gd name="T34" fmla="*/ 59 w 69"/>
                <a:gd name="T35" fmla="*/ 22 h 65"/>
                <a:gd name="T36" fmla="*/ 63 w 69"/>
                <a:gd name="T37" fmla="*/ 14 h 65"/>
                <a:gd name="T38" fmla="*/ 59 w 69"/>
                <a:gd name="T39" fmla="*/ 8 h 65"/>
                <a:gd name="T40" fmla="*/ 59 w 69"/>
                <a:gd name="T41" fmla="*/ 8 h 65"/>
                <a:gd name="T42" fmla="*/ 51 w 69"/>
                <a:gd name="T43" fmla="*/ 14 h 65"/>
                <a:gd name="T44" fmla="*/ 37 w 69"/>
                <a:gd name="T45" fmla="*/ 22 h 65"/>
                <a:gd name="T46" fmla="*/ 23 w 69"/>
                <a:gd name="T47" fmla="*/ 47 h 65"/>
                <a:gd name="T48" fmla="*/ 18 w 69"/>
                <a:gd name="T49" fmla="*/ 59 h 65"/>
                <a:gd name="T50" fmla="*/ 0 w 69"/>
                <a:gd name="T51" fmla="*/ 73 h 65"/>
                <a:gd name="T52" fmla="*/ 18 w 69"/>
                <a:gd name="T53" fmla="*/ 14 h 65"/>
                <a:gd name="T54" fmla="*/ 18 w 69"/>
                <a:gd name="T55" fmla="*/ 8 h 65"/>
                <a:gd name="T56" fmla="*/ 14 w 69"/>
                <a:gd name="T57" fmla="*/ 4 h 65"/>
                <a:gd name="T58" fmla="*/ 14 w 69"/>
                <a:gd name="T59" fmla="*/ 4 h 65"/>
                <a:gd name="T60" fmla="*/ 4 w 69"/>
                <a:gd name="T61" fmla="*/ 4 h 65"/>
                <a:gd name="T62" fmla="*/ 33 w 69"/>
                <a:gd name="T63" fmla="*/ 0 h 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5"/>
                <a:gd name="T98" fmla="*/ 69 w 69"/>
                <a:gd name="T99" fmla="*/ 65 h 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5">
                  <a:moveTo>
                    <a:pt x="29" y="0"/>
                  </a:moveTo>
                  <a:lnTo>
                    <a:pt x="21" y="32"/>
                  </a:lnTo>
                  <a:lnTo>
                    <a:pt x="29" y="20"/>
                  </a:lnTo>
                  <a:lnTo>
                    <a:pt x="37" y="12"/>
                  </a:lnTo>
                  <a:lnTo>
                    <a:pt x="45" y="4"/>
                  </a:lnTo>
                  <a:lnTo>
                    <a:pt x="53" y="0"/>
                  </a:lnTo>
                  <a:lnTo>
                    <a:pt x="57" y="0"/>
                  </a:lnTo>
                  <a:lnTo>
                    <a:pt x="61" y="0"/>
                  </a:lnTo>
                  <a:lnTo>
                    <a:pt x="65" y="4"/>
                  </a:lnTo>
                  <a:lnTo>
                    <a:pt x="69" y="8"/>
                  </a:lnTo>
                  <a:lnTo>
                    <a:pt x="65" y="16"/>
                  </a:lnTo>
                  <a:lnTo>
                    <a:pt x="65" y="20"/>
                  </a:lnTo>
                  <a:lnTo>
                    <a:pt x="57" y="53"/>
                  </a:lnTo>
                  <a:lnTo>
                    <a:pt x="53" y="57"/>
                  </a:lnTo>
                  <a:lnTo>
                    <a:pt x="53" y="61"/>
                  </a:lnTo>
                  <a:lnTo>
                    <a:pt x="57" y="61"/>
                  </a:lnTo>
                  <a:lnTo>
                    <a:pt x="57" y="57"/>
                  </a:lnTo>
                  <a:lnTo>
                    <a:pt x="61" y="53"/>
                  </a:lnTo>
                  <a:lnTo>
                    <a:pt x="65" y="49"/>
                  </a:lnTo>
                  <a:lnTo>
                    <a:pt x="65" y="53"/>
                  </a:lnTo>
                  <a:lnTo>
                    <a:pt x="61" y="57"/>
                  </a:lnTo>
                  <a:lnTo>
                    <a:pt x="53" y="65"/>
                  </a:lnTo>
                  <a:lnTo>
                    <a:pt x="49" y="65"/>
                  </a:lnTo>
                  <a:lnTo>
                    <a:pt x="45" y="65"/>
                  </a:lnTo>
                  <a:lnTo>
                    <a:pt x="41" y="65"/>
                  </a:lnTo>
                  <a:lnTo>
                    <a:pt x="41" y="61"/>
                  </a:lnTo>
                  <a:lnTo>
                    <a:pt x="41" y="57"/>
                  </a:lnTo>
                  <a:lnTo>
                    <a:pt x="45" y="49"/>
                  </a:lnTo>
                  <a:lnTo>
                    <a:pt x="53" y="20"/>
                  </a:lnTo>
                  <a:lnTo>
                    <a:pt x="57" y="16"/>
                  </a:lnTo>
                  <a:lnTo>
                    <a:pt x="57" y="12"/>
                  </a:lnTo>
                  <a:lnTo>
                    <a:pt x="53" y="8"/>
                  </a:lnTo>
                  <a:lnTo>
                    <a:pt x="49" y="8"/>
                  </a:lnTo>
                  <a:lnTo>
                    <a:pt x="45" y="12"/>
                  </a:lnTo>
                  <a:lnTo>
                    <a:pt x="41" y="16"/>
                  </a:lnTo>
                  <a:lnTo>
                    <a:pt x="33" y="20"/>
                  </a:lnTo>
                  <a:lnTo>
                    <a:pt x="29" y="28"/>
                  </a:lnTo>
                  <a:lnTo>
                    <a:pt x="21" y="41"/>
                  </a:lnTo>
                  <a:lnTo>
                    <a:pt x="16" y="45"/>
                  </a:lnTo>
                  <a:lnTo>
                    <a:pt x="16" y="53"/>
                  </a:lnTo>
                  <a:lnTo>
                    <a:pt x="12" y="65"/>
                  </a:lnTo>
                  <a:lnTo>
                    <a:pt x="0" y="65"/>
                  </a:lnTo>
                  <a:lnTo>
                    <a:pt x="12" y="16"/>
                  </a:lnTo>
                  <a:lnTo>
                    <a:pt x="16" y="12"/>
                  </a:lnTo>
                  <a:lnTo>
                    <a:pt x="16" y="8"/>
                  </a:lnTo>
                  <a:lnTo>
                    <a:pt x="12" y="4"/>
                  </a:lnTo>
                  <a:lnTo>
                    <a:pt x="8" y="4"/>
                  </a:lnTo>
                  <a:lnTo>
                    <a:pt x="4" y="4"/>
                  </a:lnTo>
                  <a:lnTo>
                    <a:pt x="8" y="4"/>
                  </a:lnTo>
                  <a:lnTo>
                    <a:pt x="29" y="0"/>
                  </a:lnTo>
                  <a:close/>
                </a:path>
              </a:pathLst>
            </a:custGeom>
            <a:solidFill>
              <a:srgbClr val="000000"/>
            </a:solidFill>
            <a:ln w="0">
              <a:solidFill>
                <a:srgbClr val="000000"/>
              </a:solidFill>
              <a:round/>
              <a:headEnd/>
              <a:tailEnd/>
            </a:ln>
          </p:spPr>
          <p:txBody>
            <a:bodyPr/>
            <a:lstStyle/>
            <a:p>
              <a:endParaRPr lang="en-US"/>
            </a:p>
          </p:txBody>
        </p:sp>
        <p:sp>
          <p:nvSpPr>
            <p:cNvPr id="26783" name="Freeform 22"/>
            <p:cNvSpPr>
              <a:spLocks noEditPoints="1"/>
            </p:cNvSpPr>
            <p:nvPr/>
          </p:nvSpPr>
          <p:spPr bwMode="auto">
            <a:xfrm>
              <a:off x="2565" y="1810"/>
              <a:ext cx="86" cy="103"/>
            </a:xfrm>
            <a:custGeom>
              <a:avLst/>
              <a:gdLst>
                <a:gd name="T0" fmla="*/ 87 w 81"/>
                <a:gd name="T1" fmla="*/ 14 h 97"/>
                <a:gd name="T2" fmla="*/ 73 w 81"/>
                <a:gd name="T3" fmla="*/ 18 h 97"/>
                <a:gd name="T4" fmla="*/ 73 w 81"/>
                <a:gd name="T5" fmla="*/ 32 h 97"/>
                <a:gd name="T6" fmla="*/ 55 w 81"/>
                <a:gd name="T7" fmla="*/ 47 h 97"/>
                <a:gd name="T8" fmla="*/ 37 w 81"/>
                <a:gd name="T9" fmla="*/ 51 h 97"/>
                <a:gd name="T10" fmla="*/ 33 w 81"/>
                <a:gd name="T11" fmla="*/ 55 h 97"/>
                <a:gd name="T12" fmla="*/ 27 w 81"/>
                <a:gd name="T13" fmla="*/ 59 h 97"/>
                <a:gd name="T14" fmla="*/ 33 w 81"/>
                <a:gd name="T15" fmla="*/ 65 h 97"/>
                <a:gd name="T16" fmla="*/ 51 w 81"/>
                <a:gd name="T17" fmla="*/ 69 h 97"/>
                <a:gd name="T18" fmla="*/ 69 w 81"/>
                <a:gd name="T19" fmla="*/ 73 h 97"/>
                <a:gd name="T20" fmla="*/ 73 w 81"/>
                <a:gd name="T21" fmla="*/ 87 h 97"/>
                <a:gd name="T22" fmla="*/ 69 w 81"/>
                <a:gd name="T23" fmla="*/ 96 h 97"/>
                <a:gd name="T24" fmla="*/ 55 w 81"/>
                <a:gd name="T25" fmla="*/ 105 h 97"/>
                <a:gd name="T26" fmla="*/ 33 w 81"/>
                <a:gd name="T27" fmla="*/ 109 h 97"/>
                <a:gd name="T28" fmla="*/ 14 w 81"/>
                <a:gd name="T29" fmla="*/ 105 h 97"/>
                <a:gd name="T30" fmla="*/ 0 w 81"/>
                <a:gd name="T31" fmla="*/ 101 h 97"/>
                <a:gd name="T32" fmla="*/ 0 w 81"/>
                <a:gd name="T33" fmla="*/ 91 h 97"/>
                <a:gd name="T34" fmla="*/ 0 w 81"/>
                <a:gd name="T35" fmla="*/ 87 h 97"/>
                <a:gd name="T36" fmla="*/ 8 w 81"/>
                <a:gd name="T37" fmla="*/ 78 h 97"/>
                <a:gd name="T38" fmla="*/ 22 w 81"/>
                <a:gd name="T39" fmla="*/ 73 h 97"/>
                <a:gd name="T40" fmla="*/ 18 w 81"/>
                <a:gd name="T41" fmla="*/ 65 h 97"/>
                <a:gd name="T42" fmla="*/ 18 w 81"/>
                <a:gd name="T43" fmla="*/ 59 h 97"/>
                <a:gd name="T44" fmla="*/ 33 w 81"/>
                <a:gd name="T45" fmla="*/ 51 h 97"/>
                <a:gd name="T46" fmla="*/ 18 w 81"/>
                <a:gd name="T47" fmla="*/ 40 h 97"/>
                <a:gd name="T48" fmla="*/ 14 w 81"/>
                <a:gd name="T49" fmla="*/ 27 h 97"/>
                <a:gd name="T50" fmla="*/ 22 w 81"/>
                <a:gd name="T51" fmla="*/ 8 h 97"/>
                <a:gd name="T52" fmla="*/ 51 w 81"/>
                <a:gd name="T53" fmla="*/ 0 h 97"/>
                <a:gd name="T54" fmla="*/ 59 w 81"/>
                <a:gd name="T55" fmla="*/ 0 h 97"/>
                <a:gd name="T56" fmla="*/ 69 w 81"/>
                <a:gd name="T57" fmla="*/ 4 h 97"/>
                <a:gd name="T58" fmla="*/ 59 w 81"/>
                <a:gd name="T59" fmla="*/ 18 h 97"/>
                <a:gd name="T60" fmla="*/ 59 w 81"/>
                <a:gd name="T61" fmla="*/ 4 h 97"/>
                <a:gd name="T62" fmla="*/ 51 w 81"/>
                <a:gd name="T63" fmla="*/ 4 h 97"/>
                <a:gd name="T64" fmla="*/ 33 w 81"/>
                <a:gd name="T65" fmla="*/ 14 h 97"/>
                <a:gd name="T66" fmla="*/ 27 w 81"/>
                <a:gd name="T67" fmla="*/ 32 h 97"/>
                <a:gd name="T68" fmla="*/ 33 w 81"/>
                <a:gd name="T69" fmla="*/ 40 h 97"/>
                <a:gd name="T70" fmla="*/ 41 w 81"/>
                <a:gd name="T71" fmla="*/ 47 h 97"/>
                <a:gd name="T72" fmla="*/ 51 w 81"/>
                <a:gd name="T73" fmla="*/ 47 h 97"/>
                <a:gd name="T74" fmla="*/ 55 w 81"/>
                <a:gd name="T75" fmla="*/ 36 h 97"/>
                <a:gd name="T76" fmla="*/ 59 w 81"/>
                <a:gd name="T77" fmla="*/ 27 h 97"/>
                <a:gd name="T78" fmla="*/ 59 w 81"/>
                <a:gd name="T79" fmla="*/ 18 h 97"/>
                <a:gd name="T80" fmla="*/ 18 w 81"/>
                <a:gd name="T81" fmla="*/ 78 h 97"/>
                <a:gd name="T82" fmla="*/ 14 w 81"/>
                <a:gd name="T83" fmla="*/ 87 h 97"/>
                <a:gd name="T84" fmla="*/ 14 w 81"/>
                <a:gd name="T85" fmla="*/ 96 h 97"/>
                <a:gd name="T86" fmla="*/ 22 w 81"/>
                <a:gd name="T87" fmla="*/ 105 h 97"/>
                <a:gd name="T88" fmla="*/ 47 w 81"/>
                <a:gd name="T89" fmla="*/ 105 h 97"/>
                <a:gd name="T90" fmla="*/ 59 w 81"/>
                <a:gd name="T91" fmla="*/ 96 h 97"/>
                <a:gd name="T92" fmla="*/ 59 w 81"/>
                <a:gd name="T93" fmla="*/ 87 h 97"/>
                <a:gd name="T94" fmla="*/ 55 w 81"/>
                <a:gd name="T95" fmla="*/ 83 h 97"/>
                <a:gd name="T96" fmla="*/ 47 w 81"/>
                <a:gd name="T97" fmla="*/ 78 h 97"/>
                <a:gd name="T98" fmla="*/ 27 w 81"/>
                <a:gd name="T99" fmla="*/ 73 h 9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1"/>
                <a:gd name="T151" fmla="*/ 0 h 97"/>
                <a:gd name="T152" fmla="*/ 81 w 81"/>
                <a:gd name="T153" fmla="*/ 97 h 9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1" h="97">
                  <a:moveTo>
                    <a:pt x="81" y="4"/>
                  </a:moveTo>
                  <a:lnTo>
                    <a:pt x="77" y="12"/>
                  </a:lnTo>
                  <a:lnTo>
                    <a:pt x="65" y="12"/>
                  </a:lnTo>
                  <a:lnTo>
                    <a:pt x="65" y="16"/>
                  </a:lnTo>
                  <a:lnTo>
                    <a:pt x="69" y="20"/>
                  </a:lnTo>
                  <a:lnTo>
                    <a:pt x="65" y="28"/>
                  </a:lnTo>
                  <a:lnTo>
                    <a:pt x="61" y="36"/>
                  </a:lnTo>
                  <a:lnTo>
                    <a:pt x="49" y="41"/>
                  </a:lnTo>
                  <a:lnTo>
                    <a:pt x="37" y="45"/>
                  </a:lnTo>
                  <a:lnTo>
                    <a:pt x="33" y="45"/>
                  </a:lnTo>
                  <a:lnTo>
                    <a:pt x="29" y="49"/>
                  </a:lnTo>
                  <a:lnTo>
                    <a:pt x="24" y="53"/>
                  </a:lnTo>
                  <a:lnTo>
                    <a:pt x="29" y="53"/>
                  </a:lnTo>
                  <a:lnTo>
                    <a:pt x="29" y="57"/>
                  </a:lnTo>
                  <a:lnTo>
                    <a:pt x="45" y="61"/>
                  </a:lnTo>
                  <a:lnTo>
                    <a:pt x="53" y="65"/>
                  </a:lnTo>
                  <a:lnTo>
                    <a:pt x="61" y="65"/>
                  </a:lnTo>
                  <a:lnTo>
                    <a:pt x="65" y="69"/>
                  </a:lnTo>
                  <a:lnTo>
                    <a:pt x="65" y="77"/>
                  </a:lnTo>
                  <a:lnTo>
                    <a:pt x="65" y="81"/>
                  </a:lnTo>
                  <a:lnTo>
                    <a:pt x="61" y="85"/>
                  </a:lnTo>
                  <a:lnTo>
                    <a:pt x="53" y="89"/>
                  </a:lnTo>
                  <a:lnTo>
                    <a:pt x="49" y="93"/>
                  </a:lnTo>
                  <a:lnTo>
                    <a:pt x="37" y="97"/>
                  </a:lnTo>
                  <a:lnTo>
                    <a:pt x="29" y="97"/>
                  </a:lnTo>
                  <a:lnTo>
                    <a:pt x="20" y="97"/>
                  </a:lnTo>
                  <a:lnTo>
                    <a:pt x="12" y="93"/>
                  </a:lnTo>
                  <a:lnTo>
                    <a:pt x="8" y="93"/>
                  </a:lnTo>
                  <a:lnTo>
                    <a:pt x="0" y="89"/>
                  </a:lnTo>
                  <a:lnTo>
                    <a:pt x="0" y="85"/>
                  </a:lnTo>
                  <a:lnTo>
                    <a:pt x="0" y="81"/>
                  </a:lnTo>
                  <a:lnTo>
                    <a:pt x="0" y="77"/>
                  </a:lnTo>
                  <a:lnTo>
                    <a:pt x="4" y="73"/>
                  </a:lnTo>
                  <a:lnTo>
                    <a:pt x="8" y="69"/>
                  </a:lnTo>
                  <a:lnTo>
                    <a:pt x="12" y="69"/>
                  </a:lnTo>
                  <a:lnTo>
                    <a:pt x="20" y="65"/>
                  </a:lnTo>
                  <a:lnTo>
                    <a:pt x="16" y="61"/>
                  </a:lnTo>
                  <a:lnTo>
                    <a:pt x="16" y="57"/>
                  </a:lnTo>
                  <a:lnTo>
                    <a:pt x="16" y="53"/>
                  </a:lnTo>
                  <a:lnTo>
                    <a:pt x="24" y="49"/>
                  </a:lnTo>
                  <a:lnTo>
                    <a:pt x="29" y="45"/>
                  </a:lnTo>
                  <a:lnTo>
                    <a:pt x="24" y="41"/>
                  </a:lnTo>
                  <a:lnTo>
                    <a:pt x="16" y="36"/>
                  </a:lnTo>
                  <a:lnTo>
                    <a:pt x="12" y="32"/>
                  </a:lnTo>
                  <a:lnTo>
                    <a:pt x="12" y="24"/>
                  </a:lnTo>
                  <a:lnTo>
                    <a:pt x="16" y="16"/>
                  </a:lnTo>
                  <a:lnTo>
                    <a:pt x="20" y="8"/>
                  </a:lnTo>
                  <a:lnTo>
                    <a:pt x="33" y="0"/>
                  </a:lnTo>
                  <a:lnTo>
                    <a:pt x="45" y="0"/>
                  </a:lnTo>
                  <a:lnTo>
                    <a:pt x="49" y="0"/>
                  </a:lnTo>
                  <a:lnTo>
                    <a:pt x="53" y="0"/>
                  </a:lnTo>
                  <a:lnTo>
                    <a:pt x="57" y="4"/>
                  </a:lnTo>
                  <a:lnTo>
                    <a:pt x="61" y="4"/>
                  </a:lnTo>
                  <a:lnTo>
                    <a:pt x="81" y="4"/>
                  </a:lnTo>
                  <a:close/>
                  <a:moveTo>
                    <a:pt x="53" y="16"/>
                  </a:moveTo>
                  <a:lnTo>
                    <a:pt x="53" y="8"/>
                  </a:lnTo>
                  <a:lnTo>
                    <a:pt x="53" y="4"/>
                  </a:lnTo>
                  <a:lnTo>
                    <a:pt x="49" y="4"/>
                  </a:lnTo>
                  <a:lnTo>
                    <a:pt x="45" y="4"/>
                  </a:lnTo>
                  <a:lnTo>
                    <a:pt x="37" y="4"/>
                  </a:lnTo>
                  <a:lnTo>
                    <a:pt x="29" y="12"/>
                  </a:lnTo>
                  <a:lnTo>
                    <a:pt x="29" y="20"/>
                  </a:lnTo>
                  <a:lnTo>
                    <a:pt x="24" y="28"/>
                  </a:lnTo>
                  <a:lnTo>
                    <a:pt x="24" y="32"/>
                  </a:lnTo>
                  <a:lnTo>
                    <a:pt x="29" y="36"/>
                  </a:lnTo>
                  <a:lnTo>
                    <a:pt x="33" y="41"/>
                  </a:lnTo>
                  <a:lnTo>
                    <a:pt x="37" y="41"/>
                  </a:lnTo>
                  <a:lnTo>
                    <a:pt x="41" y="41"/>
                  </a:lnTo>
                  <a:lnTo>
                    <a:pt x="45" y="41"/>
                  </a:lnTo>
                  <a:lnTo>
                    <a:pt x="49" y="36"/>
                  </a:lnTo>
                  <a:lnTo>
                    <a:pt x="49" y="32"/>
                  </a:lnTo>
                  <a:lnTo>
                    <a:pt x="53" y="28"/>
                  </a:lnTo>
                  <a:lnTo>
                    <a:pt x="53" y="24"/>
                  </a:lnTo>
                  <a:lnTo>
                    <a:pt x="53" y="20"/>
                  </a:lnTo>
                  <a:lnTo>
                    <a:pt x="53" y="16"/>
                  </a:lnTo>
                  <a:close/>
                  <a:moveTo>
                    <a:pt x="24" y="65"/>
                  </a:moveTo>
                  <a:lnTo>
                    <a:pt x="16" y="69"/>
                  </a:lnTo>
                  <a:lnTo>
                    <a:pt x="12" y="73"/>
                  </a:lnTo>
                  <a:lnTo>
                    <a:pt x="12" y="77"/>
                  </a:lnTo>
                  <a:lnTo>
                    <a:pt x="8" y="81"/>
                  </a:lnTo>
                  <a:lnTo>
                    <a:pt x="12" y="85"/>
                  </a:lnTo>
                  <a:lnTo>
                    <a:pt x="12" y="89"/>
                  </a:lnTo>
                  <a:lnTo>
                    <a:pt x="20" y="93"/>
                  </a:lnTo>
                  <a:lnTo>
                    <a:pt x="33" y="93"/>
                  </a:lnTo>
                  <a:lnTo>
                    <a:pt x="41" y="93"/>
                  </a:lnTo>
                  <a:lnTo>
                    <a:pt x="49" y="89"/>
                  </a:lnTo>
                  <a:lnTo>
                    <a:pt x="53" y="85"/>
                  </a:lnTo>
                  <a:lnTo>
                    <a:pt x="57" y="81"/>
                  </a:lnTo>
                  <a:lnTo>
                    <a:pt x="53" y="77"/>
                  </a:lnTo>
                  <a:lnTo>
                    <a:pt x="53" y="73"/>
                  </a:lnTo>
                  <a:lnTo>
                    <a:pt x="49" y="73"/>
                  </a:lnTo>
                  <a:lnTo>
                    <a:pt x="45" y="69"/>
                  </a:lnTo>
                  <a:lnTo>
                    <a:pt x="41" y="69"/>
                  </a:lnTo>
                  <a:lnTo>
                    <a:pt x="33" y="69"/>
                  </a:lnTo>
                  <a:lnTo>
                    <a:pt x="24" y="65"/>
                  </a:lnTo>
                  <a:close/>
                </a:path>
              </a:pathLst>
            </a:custGeom>
            <a:solidFill>
              <a:srgbClr val="000000"/>
            </a:solidFill>
            <a:ln w="0">
              <a:solidFill>
                <a:srgbClr val="000000"/>
              </a:solidFill>
              <a:round/>
              <a:headEnd/>
              <a:tailEnd/>
            </a:ln>
          </p:spPr>
          <p:txBody>
            <a:bodyPr/>
            <a:lstStyle/>
            <a:p>
              <a:endParaRPr lang="en-US"/>
            </a:p>
          </p:txBody>
        </p:sp>
        <p:pic>
          <p:nvPicPr>
            <p:cNvPr id="26784" name="Picture 23"/>
            <p:cNvPicPr>
              <a:picLocks noChangeAspect="1" noChangeArrowheads="1"/>
            </p:cNvPicPr>
            <p:nvPr/>
          </p:nvPicPr>
          <p:blipFill>
            <a:blip r:embed="rId10" cstate="print"/>
            <a:srcRect/>
            <a:stretch>
              <a:fillRect/>
            </a:stretch>
          </p:blipFill>
          <p:spPr bwMode="auto">
            <a:xfrm>
              <a:off x="2651" y="1768"/>
              <a:ext cx="35" cy="150"/>
            </a:xfrm>
            <a:prstGeom prst="rect">
              <a:avLst/>
            </a:prstGeom>
            <a:noFill/>
            <a:ln w="9525">
              <a:noFill/>
              <a:miter lim="800000"/>
              <a:headEnd/>
              <a:tailEnd/>
            </a:ln>
          </p:spPr>
        </p:pic>
        <p:pic>
          <p:nvPicPr>
            <p:cNvPr id="26785" name="Picture 24"/>
            <p:cNvPicPr>
              <a:picLocks noChangeAspect="1" noChangeArrowheads="1"/>
            </p:cNvPicPr>
            <p:nvPr/>
          </p:nvPicPr>
          <p:blipFill>
            <a:blip r:embed="rId11" cstate="print"/>
            <a:srcRect/>
            <a:stretch>
              <a:fillRect/>
            </a:stretch>
          </p:blipFill>
          <p:spPr bwMode="auto">
            <a:xfrm>
              <a:off x="2651" y="1768"/>
              <a:ext cx="35" cy="150"/>
            </a:xfrm>
            <a:prstGeom prst="rect">
              <a:avLst/>
            </a:prstGeom>
            <a:noFill/>
            <a:ln w="9525">
              <a:noFill/>
              <a:miter lim="800000"/>
              <a:headEnd/>
              <a:tailEnd/>
            </a:ln>
          </p:spPr>
        </p:pic>
        <p:pic>
          <p:nvPicPr>
            <p:cNvPr id="26786" name="Picture 25"/>
            <p:cNvPicPr>
              <a:picLocks noChangeAspect="1" noChangeArrowheads="1"/>
            </p:cNvPicPr>
            <p:nvPr/>
          </p:nvPicPr>
          <p:blipFill>
            <a:blip r:embed="rId12" cstate="print"/>
            <a:srcRect/>
            <a:stretch>
              <a:fillRect/>
            </a:stretch>
          </p:blipFill>
          <p:spPr bwMode="auto">
            <a:xfrm>
              <a:off x="2733" y="1789"/>
              <a:ext cx="82" cy="99"/>
            </a:xfrm>
            <a:prstGeom prst="rect">
              <a:avLst/>
            </a:prstGeom>
            <a:noFill/>
            <a:ln w="9525">
              <a:noFill/>
              <a:miter lim="800000"/>
              <a:headEnd/>
              <a:tailEnd/>
            </a:ln>
          </p:spPr>
        </p:pic>
        <p:pic>
          <p:nvPicPr>
            <p:cNvPr id="26787" name="Picture 26"/>
            <p:cNvPicPr>
              <a:picLocks noChangeAspect="1" noChangeArrowheads="1"/>
            </p:cNvPicPr>
            <p:nvPr/>
          </p:nvPicPr>
          <p:blipFill>
            <a:blip r:embed="rId13" cstate="print"/>
            <a:srcRect/>
            <a:stretch>
              <a:fillRect/>
            </a:stretch>
          </p:blipFill>
          <p:spPr bwMode="auto">
            <a:xfrm>
              <a:off x="2733" y="1789"/>
              <a:ext cx="82" cy="99"/>
            </a:xfrm>
            <a:prstGeom prst="rect">
              <a:avLst/>
            </a:prstGeom>
            <a:noFill/>
            <a:ln w="9525">
              <a:noFill/>
              <a:miter lim="800000"/>
              <a:headEnd/>
              <a:tailEnd/>
            </a:ln>
          </p:spPr>
        </p:pic>
        <p:sp>
          <p:nvSpPr>
            <p:cNvPr id="26788" name="Freeform 27"/>
            <p:cNvSpPr>
              <a:spLocks/>
            </p:cNvSpPr>
            <p:nvPr/>
          </p:nvSpPr>
          <p:spPr bwMode="auto">
            <a:xfrm>
              <a:off x="2850" y="1776"/>
              <a:ext cx="82" cy="103"/>
            </a:xfrm>
            <a:custGeom>
              <a:avLst/>
              <a:gdLst>
                <a:gd name="T0" fmla="*/ 10 w 77"/>
                <a:gd name="T1" fmla="*/ 68 h 97"/>
                <a:gd name="T2" fmla="*/ 14 w 77"/>
                <a:gd name="T3" fmla="*/ 76 h 97"/>
                <a:gd name="T4" fmla="*/ 14 w 77"/>
                <a:gd name="T5" fmla="*/ 91 h 97"/>
                <a:gd name="T6" fmla="*/ 28 w 77"/>
                <a:gd name="T7" fmla="*/ 105 h 97"/>
                <a:gd name="T8" fmla="*/ 46 w 77"/>
                <a:gd name="T9" fmla="*/ 105 h 97"/>
                <a:gd name="T10" fmla="*/ 59 w 77"/>
                <a:gd name="T11" fmla="*/ 96 h 97"/>
                <a:gd name="T12" fmla="*/ 59 w 77"/>
                <a:gd name="T13" fmla="*/ 83 h 97"/>
                <a:gd name="T14" fmla="*/ 54 w 77"/>
                <a:gd name="T15" fmla="*/ 68 h 97"/>
                <a:gd name="T16" fmla="*/ 36 w 77"/>
                <a:gd name="T17" fmla="*/ 50 h 97"/>
                <a:gd name="T18" fmla="*/ 22 w 77"/>
                <a:gd name="T19" fmla="*/ 40 h 97"/>
                <a:gd name="T20" fmla="*/ 18 w 77"/>
                <a:gd name="T21" fmla="*/ 27 h 97"/>
                <a:gd name="T22" fmla="*/ 28 w 77"/>
                <a:gd name="T23" fmla="*/ 4 h 97"/>
                <a:gd name="T24" fmla="*/ 50 w 77"/>
                <a:gd name="T25" fmla="*/ 0 h 97"/>
                <a:gd name="T26" fmla="*/ 59 w 77"/>
                <a:gd name="T27" fmla="*/ 0 h 97"/>
                <a:gd name="T28" fmla="*/ 68 w 77"/>
                <a:gd name="T29" fmla="*/ 4 h 97"/>
                <a:gd name="T30" fmla="*/ 72 w 77"/>
                <a:gd name="T31" fmla="*/ 4 h 97"/>
                <a:gd name="T32" fmla="*/ 78 w 77"/>
                <a:gd name="T33" fmla="*/ 4 h 97"/>
                <a:gd name="T34" fmla="*/ 83 w 77"/>
                <a:gd name="T35" fmla="*/ 4 h 97"/>
                <a:gd name="T36" fmla="*/ 87 w 77"/>
                <a:gd name="T37" fmla="*/ 0 h 97"/>
                <a:gd name="T38" fmla="*/ 83 w 77"/>
                <a:gd name="T39" fmla="*/ 36 h 97"/>
                <a:gd name="T40" fmla="*/ 78 w 77"/>
                <a:gd name="T41" fmla="*/ 32 h 97"/>
                <a:gd name="T42" fmla="*/ 78 w 77"/>
                <a:gd name="T43" fmla="*/ 18 h 97"/>
                <a:gd name="T44" fmla="*/ 64 w 77"/>
                <a:gd name="T45" fmla="*/ 4 h 97"/>
                <a:gd name="T46" fmla="*/ 46 w 77"/>
                <a:gd name="T47" fmla="*/ 4 h 97"/>
                <a:gd name="T48" fmla="*/ 36 w 77"/>
                <a:gd name="T49" fmla="*/ 14 h 97"/>
                <a:gd name="T50" fmla="*/ 36 w 77"/>
                <a:gd name="T51" fmla="*/ 27 h 97"/>
                <a:gd name="T52" fmla="*/ 40 w 77"/>
                <a:gd name="T53" fmla="*/ 36 h 97"/>
                <a:gd name="T54" fmla="*/ 64 w 77"/>
                <a:gd name="T55" fmla="*/ 58 h 97"/>
                <a:gd name="T56" fmla="*/ 72 w 77"/>
                <a:gd name="T57" fmla="*/ 72 h 97"/>
                <a:gd name="T58" fmla="*/ 72 w 77"/>
                <a:gd name="T59" fmla="*/ 87 h 97"/>
                <a:gd name="T60" fmla="*/ 64 w 77"/>
                <a:gd name="T61" fmla="*/ 101 h 97"/>
                <a:gd name="T62" fmla="*/ 46 w 77"/>
                <a:gd name="T63" fmla="*/ 109 h 97"/>
                <a:gd name="T64" fmla="*/ 32 w 77"/>
                <a:gd name="T65" fmla="*/ 109 h 97"/>
                <a:gd name="T66" fmla="*/ 22 w 77"/>
                <a:gd name="T67" fmla="*/ 109 h 97"/>
                <a:gd name="T68" fmla="*/ 14 w 77"/>
                <a:gd name="T69" fmla="*/ 105 h 97"/>
                <a:gd name="T70" fmla="*/ 4 w 77"/>
                <a:gd name="T71" fmla="*/ 105 h 97"/>
                <a:gd name="T72" fmla="*/ 0 w 77"/>
                <a:gd name="T73" fmla="*/ 109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97"/>
                <a:gd name="T113" fmla="*/ 77 w 77"/>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97">
                  <a:moveTo>
                    <a:pt x="0" y="97"/>
                  </a:moveTo>
                  <a:lnTo>
                    <a:pt x="8" y="60"/>
                  </a:lnTo>
                  <a:lnTo>
                    <a:pt x="12" y="60"/>
                  </a:lnTo>
                  <a:lnTo>
                    <a:pt x="12" y="68"/>
                  </a:lnTo>
                  <a:lnTo>
                    <a:pt x="8" y="73"/>
                  </a:lnTo>
                  <a:lnTo>
                    <a:pt x="12" y="81"/>
                  </a:lnTo>
                  <a:lnTo>
                    <a:pt x="16" y="89"/>
                  </a:lnTo>
                  <a:lnTo>
                    <a:pt x="24" y="93"/>
                  </a:lnTo>
                  <a:lnTo>
                    <a:pt x="32" y="97"/>
                  </a:lnTo>
                  <a:lnTo>
                    <a:pt x="40" y="93"/>
                  </a:lnTo>
                  <a:lnTo>
                    <a:pt x="48" y="89"/>
                  </a:lnTo>
                  <a:lnTo>
                    <a:pt x="52" y="85"/>
                  </a:lnTo>
                  <a:lnTo>
                    <a:pt x="52" y="77"/>
                  </a:lnTo>
                  <a:lnTo>
                    <a:pt x="52" y="73"/>
                  </a:lnTo>
                  <a:lnTo>
                    <a:pt x="52" y="68"/>
                  </a:lnTo>
                  <a:lnTo>
                    <a:pt x="48" y="60"/>
                  </a:lnTo>
                  <a:lnTo>
                    <a:pt x="40" y="56"/>
                  </a:lnTo>
                  <a:lnTo>
                    <a:pt x="32" y="44"/>
                  </a:lnTo>
                  <a:lnTo>
                    <a:pt x="24" y="40"/>
                  </a:lnTo>
                  <a:lnTo>
                    <a:pt x="20" y="36"/>
                  </a:lnTo>
                  <a:lnTo>
                    <a:pt x="20" y="28"/>
                  </a:lnTo>
                  <a:lnTo>
                    <a:pt x="16" y="24"/>
                  </a:lnTo>
                  <a:lnTo>
                    <a:pt x="20" y="12"/>
                  </a:lnTo>
                  <a:lnTo>
                    <a:pt x="24" y="4"/>
                  </a:lnTo>
                  <a:lnTo>
                    <a:pt x="36" y="0"/>
                  </a:lnTo>
                  <a:lnTo>
                    <a:pt x="44" y="0"/>
                  </a:lnTo>
                  <a:lnTo>
                    <a:pt x="48" y="0"/>
                  </a:lnTo>
                  <a:lnTo>
                    <a:pt x="52" y="0"/>
                  </a:lnTo>
                  <a:lnTo>
                    <a:pt x="56" y="0"/>
                  </a:lnTo>
                  <a:lnTo>
                    <a:pt x="60" y="4"/>
                  </a:lnTo>
                  <a:lnTo>
                    <a:pt x="64" y="4"/>
                  </a:lnTo>
                  <a:lnTo>
                    <a:pt x="69" y="4"/>
                  </a:lnTo>
                  <a:lnTo>
                    <a:pt x="73" y="4"/>
                  </a:lnTo>
                  <a:lnTo>
                    <a:pt x="73" y="0"/>
                  </a:lnTo>
                  <a:lnTo>
                    <a:pt x="77" y="0"/>
                  </a:lnTo>
                  <a:lnTo>
                    <a:pt x="73" y="32"/>
                  </a:lnTo>
                  <a:lnTo>
                    <a:pt x="69" y="32"/>
                  </a:lnTo>
                  <a:lnTo>
                    <a:pt x="69" y="28"/>
                  </a:lnTo>
                  <a:lnTo>
                    <a:pt x="69" y="24"/>
                  </a:lnTo>
                  <a:lnTo>
                    <a:pt x="69" y="16"/>
                  </a:lnTo>
                  <a:lnTo>
                    <a:pt x="60" y="8"/>
                  </a:lnTo>
                  <a:lnTo>
                    <a:pt x="56" y="4"/>
                  </a:lnTo>
                  <a:lnTo>
                    <a:pt x="48" y="4"/>
                  </a:lnTo>
                  <a:lnTo>
                    <a:pt x="40" y="4"/>
                  </a:lnTo>
                  <a:lnTo>
                    <a:pt x="36" y="8"/>
                  </a:lnTo>
                  <a:lnTo>
                    <a:pt x="32" y="12"/>
                  </a:lnTo>
                  <a:lnTo>
                    <a:pt x="28" y="16"/>
                  </a:lnTo>
                  <a:lnTo>
                    <a:pt x="32" y="24"/>
                  </a:lnTo>
                  <a:lnTo>
                    <a:pt x="32" y="28"/>
                  </a:lnTo>
                  <a:lnTo>
                    <a:pt x="36" y="32"/>
                  </a:lnTo>
                  <a:lnTo>
                    <a:pt x="48" y="44"/>
                  </a:lnTo>
                  <a:lnTo>
                    <a:pt x="56" y="52"/>
                  </a:lnTo>
                  <a:lnTo>
                    <a:pt x="60" y="60"/>
                  </a:lnTo>
                  <a:lnTo>
                    <a:pt x="64" y="64"/>
                  </a:lnTo>
                  <a:lnTo>
                    <a:pt x="64" y="73"/>
                  </a:lnTo>
                  <a:lnTo>
                    <a:pt x="64" y="77"/>
                  </a:lnTo>
                  <a:lnTo>
                    <a:pt x="60" y="85"/>
                  </a:lnTo>
                  <a:lnTo>
                    <a:pt x="56" y="89"/>
                  </a:lnTo>
                  <a:lnTo>
                    <a:pt x="48" y="97"/>
                  </a:lnTo>
                  <a:lnTo>
                    <a:pt x="40" y="97"/>
                  </a:lnTo>
                  <a:lnTo>
                    <a:pt x="32" y="97"/>
                  </a:lnTo>
                  <a:lnTo>
                    <a:pt x="28" y="97"/>
                  </a:lnTo>
                  <a:lnTo>
                    <a:pt x="24" y="97"/>
                  </a:lnTo>
                  <a:lnTo>
                    <a:pt x="20" y="97"/>
                  </a:lnTo>
                  <a:lnTo>
                    <a:pt x="12" y="93"/>
                  </a:lnTo>
                  <a:lnTo>
                    <a:pt x="8" y="93"/>
                  </a:lnTo>
                  <a:lnTo>
                    <a:pt x="4" y="93"/>
                  </a:lnTo>
                  <a:lnTo>
                    <a:pt x="4" y="97"/>
                  </a:lnTo>
                  <a:lnTo>
                    <a:pt x="0" y="97"/>
                  </a:lnTo>
                  <a:close/>
                </a:path>
              </a:pathLst>
            </a:custGeom>
            <a:solidFill>
              <a:srgbClr val="000000"/>
            </a:solidFill>
            <a:ln w="0">
              <a:solidFill>
                <a:srgbClr val="000000"/>
              </a:solidFill>
              <a:round/>
              <a:headEnd/>
              <a:tailEnd/>
            </a:ln>
          </p:spPr>
          <p:txBody>
            <a:bodyPr/>
            <a:lstStyle/>
            <a:p>
              <a:endParaRPr lang="en-US"/>
            </a:p>
          </p:txBody>
        </p:sp>
        <p:sp>
          <p:nvSpPr>
            <p:cNvPr id="26789" name="Freeform 28"/>
            <p:cNvSpPr>
              <a:spLocks noEditPoints="1"/>
            </p:cNvSpPr>
            <p:nvPr/>
          </p:nvSpPr>
          <p:spPr bwMode="auto">
            <a:xfrm>
              <a:off x="2932" y="1810"/>
              <a:ext cx="60" cy="69"/>
            </a:xfrm>
            <a:custGeom>
              <a:avLst/>
              <a:gdLst>
                <a:gd name="T0" fmla="*/ 14 w 56"/>
                <a:gd name="T1" fmla="*/ 40 h 65"/>
                <a:gd name="T2" fmla="*/ 14 w 56"/>
                <a:gd name="T3" fmla="*/ 47 h 65"/>
                <a:gd name="T4" fmla="*/ 14 w 56"/>
                <a:gd name="T5" fmla="*/ 51 h 65"/>
                <a:gd name="T6" fmla="*/ 18 w 56"/>
                <a:gd name="T7" fmla="*/ 55 h 65"/>
                <a:gd name="T8" fmla="*/ 18 w 56"/>
                <a:gd name="T9" fmla="*/ 59 h 65"/>
                <a:gd name="T10" fmla="*/ 28 w 56"/>
                <a:gd name="T11" fmla="*/ 65 h 65"/>
                <a:gd name="T12" fmla="*/ 32 w 56"/>
                <a:gd name="T13" fmla="*/ 65 h 65"/>
                <a:gd name="T14" fmla="*/ 36 w 56"/>
                <a:gd name="T15" fmla="*/ 65 h 65"/>
                <a:gd name="T16" fmla="*/ 42 w 56"/>
                <a:gd name="T17" fmla="*/ 65 h 65"/>
                <a:gd name="T18" fmla="*/ 50 w 56"/>
                <a:gd name="T19" fmla="*/ 59 h 65"/>
                <a:gd name="T20" fmla="*/ 55 w 56"/>
                <a:gd name="T21" fmla="*/ 55 h 65"/>
                <a:gd name="T22" fmla="*/ 60 w 56"/>
                <a:gd name="T23" fmla="*/ 55 h 65"/>
                <a:gd name="T24" fmla="*/ 46 w 56"/>
                <a:gd name="T25" fmla="*/ 65 h 65"/>
                <a:gd name="T26" fmla="*/ 36 w 56"/>
                <a:gd name="T27" fmla="*/ 73 h 65"/>
                <a:gd name="T28" fmla="*/ 23 w 56"/>
                <a:gd name="T29" fmla="*/ 73 h 65"/>
                <a:gd name="T30" fmla="*/ 14 w 56"/>
                <a:gd name="T31" fmla="*/ 73 h 65"/>
                <a:gd name="T32" fmla="*/ 4 w 56"/>
                <a:gd name="T33" fmla="*/ 69 h 65"/>
                <a:gd name="T34" fmla="*/ 4 w 56"/>
                <a:gd name="T35" fmla="*/ 59 h 65"/>
                <a:gd name="T36" fmla="*/ 0 w 56"/>
                <a:gd name="T37" fmla="*/ 51 h 65"/>
                <a:gd name="T38" fmla="*/ 4 w 56"/>
                <a:gd name="T39" fmla="*/ 36 h 65"/>
                <a:gd name="T40" fmla="*/ 10 w 56"/>
                <a:gd name="T41" fmla="*/ 27 h 65"/>
                <a:gd name="T42" fmla="*/ 18 w 56"/>
                <a:gd name="T43" fmla="*/ 14 h 65"/>
                <a:gd name="T44" fmla="*/ 28 w 56"/>
                <a:gd name="T45" fmla="*/ 4 h 65"/>
                <a:gd name="T46" fmla="*/ 36 w 56"/>
                <a:gd name="T47" fmla="*/ 0 h 65"/>
                <a:gd name="T48" fmla="*/ 50 w 56"/>
                <a:gd name="T49" fmla="*/ 0 h 65"/>
                <a:gd name="T50" fmla="*/ 55 w 56"/>
                <a:gd name="T51" fmla="*/ 0 h 65"/>
                <a:gd name="T52" fmla="*/ 60 w 56"/>
                <a:gd name="T53" fmla="*/ 4 h 65"/>
                <a:gd name="T54" fmla="*/ 64 w 56"/>
                <a:gd name="T55" fmla="*/ 8 h 65"/>
                <a:gd name="T56" fmla="*/ 64 w 56"/>
                <a:gd name="T57" fmla="*/ 8 h 65"/>
                <a:gd name="T58" fmla="*/ 64 w 56"/>
                <a:gd name="T59" fmla="*/ 18 h 65"/>
                <a:gd name="T60" fmla="*/ 60 w 56"/>
                <a:gd name="T61" fmla="*/ 22 h 65"/>
                <a:gd name="T62" fmla="*/ 50 w 56"/>
                <a:gd name="T63" fmla="*/ 32 h 65"/>
                <a:gd name="T64" fmla="*/ 42 w 56"/>
                <a:gd name="T65" fmla="*/ 36 h 65"/>
                <a:gd name="T66" fmla="*/ 28 w 56"/>
                <a:gd name="T67" fmla="*/ 40 h 65"/>
                <a:gd name="T68" fmla="*/ 14 w 56"/>
                <a:gd name="T69" fmla="*/ 40 h 65"/>
                <a:gd name="T70" fmla="*/ 14 w 56"/>
                <a:gd name="T71" fmla="*/ 40 h 65"/>
                <a:gd name="T72" fmla="*/ 28 w 56"/>
                <a:gd name="T73" fmla="*/ 36 h 65"/>
                <a:gd name="T74" fmla="*/ 32 w 56"/>
                <a:gd name="T75" fmla="*/ 32 h 65"/>
                <a:gd name="T76" fmla="*/ 42 w 56"/>
                <a:gd name="T77" fmla="*/ 27 h 65"/>
                <a:gd name="T78" fmla="*/ 46 w 56"/>
                <a:gd name="T79" fmla="*/ 22 h 65"/>
                <a:gd name="T80" fmla="*/ 50 w 56"/>
                <a:gd name="T81" fmla="*/ 18 h 65"/>
                <a:gd name="T82" fmla="*/ 50 w 56"/>
                <a:gd name="T83" fmla="*/ 8 h 65"/>
                <a:gd name="T84" fmla="*/ 50 w 56"/>
                <a:gd name="T85" fmla="*/ 8 h 65"/>
                <a:gd name="T86" fmla="*/ 50 w 56"/>
                <a:gd name="T87" fmla="*/ 4 h 65"/>
                <a:gd name="T88" fmla="*/ 46 w 56"/>
                <a:gd name="T89" fmla="*/ 4 h 65"/>
                <a:gd name="T90" fmla="*/ 46 w 56"/>
                <a:gd name="T91" fmla="*/ 4 h 65"/>
                <a:gd name="T92" fmla="*/ 36 w 56"/>
                <a:gd name="T93" fmla="*/ 4 h 65"/>
                <a:gd name="T94" fmla="*/ 28 w 56"/>
                <a:gd name="T95" fmla="*/ 14 h 65"/>
                <a:gd name="T96" fmla="*/ 23 w 56"/>
                <a:gd name="T97" fmla="*/ 22 h 65"/>
                <a:gd name="T98" fmla="*/ 14 w 56"/>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5"/>
                <a:gd name="T152" fmla="*/ 56 w 56"/>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5">
                  <a:moveTo>
                    <a:pt x="12" y="36"/>
                  </a:moveTo>
                  <a:lnTo>
                    <a:pt x="12" y="41"/>
                  </a:lnTo>
                  <a:lnTo>
                    <a:pt x="12" y="45"/>
                  </a:lnTo>
                  <a:lnTo>
                    <a:pt x="16" y="49"/>
                  </a:lnTo>
                  <a:lnTo>
                    <a:pt x="16" y="53"/>
                  </a:lnTo>
                  <a:lnTo>
                    <a:pt x="24" y="57"/>
                  </a:lnTo>
                  <a:lnTo>
                    <a:pt x="28" y="57"/>
                  </a:lnTo>
                  <a:lnTo>
                    <a:pt x="32" y="57"/>
                  </a:lnTo>
                  <a:lnTo>
                    <a:pt x="36" y="57"/>
                  </a:lnTo>
                  <a:lnTo>
                    <a:pt x="44" y="53"/>
                  </a:lnTo>
                  <a:lnTo>
                    <a:pt x="48" y="49"/>
                  </a:lnTo>
                  <a:lnTo>
                    <a:pt x="52" y="49"/>
                  </a:lnTo>
                  <a:lnTo>
                    <a:pt x="40" y="57"/>
                  </a:lnTo>
                  <a:lnTo>
                    <a:pt x="32" y="65"/>
                  </a:lnTo>
                  <a:lnTo>
                    <a:pt x="20" y="65"/>
                  </a:lnTo>
                  <a:lnTo>
                    <a:pt x="12" y="65"/>
                  </a:lnTo>
                  <a:lnTo>
                    <a:pt x="4" y="61"/>
                  </a:lnTo>
                  <a:lnTo>
                    <a:pt x="4" y="53"/>
                  </a:lnTo>
                  <a:lnTo>
                    <a:pt x="0" y="45"/>
                  </a:lnTo>
                  <a:lnTo>
                    <a:pt x="4" y="32"/>
                  </a:lnTo>
                  <a:lnTo>
                    <a:pt x="8" y="24"/>
                  </a:lnTo>
                  <a:lnTo>
                    <a:pt x="16" y="12"/>
                  </a:lnTo>
                  <a:lnTo>
                    <a:pt x="24" y="4"/>
                  </a:lnTo>
                  <a:lnTo>
                    <a:pt x="32" y="0"/>
                  </a:lnTo>
                  <a:lnTo>
                    <a:pt x="44" y="0"/>
                  </a:lnTo>
                  <a:lnTo>
                    <a:pt x="48" y="0"/>
                  </a:lnTo>
                  <a:lnTo>
                    <a:pt x="52" y="4"/>
                  </a:lnTo>
                  <a:lnTo>
                    <a:pt x="56" y="8"/>
                  </a:lnTo>
                  <a:lnTo>
                    <a:pt x="56" y="16"/>
                  </a:lnTo>
                  <a:lnTo>
                    <a:pt x="52" y="20"/>
                  </a:lnTo>
                  <a:lnTo>
                    <a:pt x="44" y="28"/>
                  </a:lnTo>
                  <a:lnTo>
                    <a:pt x="36" y="32"/>
                  </a:lnTo>
                  <a:lnTo>
                    <a:pt x="24" y="36"/>
                  </a:lnTo>
                  <a:lnTo>
                    <a:pt x="12" y="36"/>
                  </a:lnTo>
                  <a:close/>
                  <a:moveTo>
                    <a:pt x="12" y="36"/>
                  </a:moveTo>
                  <a:lnTo>
                    <a:pt x="24" y="32"/>
                  </a:lnTo>
                  <a:lnTo>
                    <a:pt x="28" y="28"/>
                  </a:lnTo>
                  <a:lnTo>
                    <a:pt x="36" y="24"/>
                  </a:lnTo>
                  <a:lnTo>
                    <a:pt x="40" y="20"/>
                  </a:lnTo>
                  <a:lnTo>
                    <a:pt x="44" y="16"/>
                  </a:lnTo>
                  <a:lnTo>
                    <a:pt x="44" y="8"/>
                  </a:lnTo>
                  <a:lnTo>
                    <a:pt x="44" y="4"/>
                  </a:lnTo>
                  <a:lnTo>
                    <a:pt x="40" y="4"/>
                  </a:lnTo>
                  <a:lnTo>
                    <a:pt x="32" y="4"/>
                  </a:lnTo>
                  <a:lnTo>
                    <a:pt x="24" y="12"/>
                  </a:lnTo>
                  <a:lnTo>
                    <a:pt x="20" y="20"/>
                  </a:lnTo>
                  <a:lnTo>
                    <a:pt x="12" y="36"/>
                  </a:lnTo>
                  <a:close/>
                </a:path>
              </a:pathLst>
            </a:custGeom>
            <a:solidFill>
              <a:srgbClr val="000000"/>
            </a:solidFill>
            <a:ln w="0">
              <a:solidFill>
                <a:srgbClr val="000000"/>
              </a:solidFill>
              <a:round/>
              <a:headEnd/>
              <a:tailEnd/>
            </a:ln>
          </p:spPr>
          <p:txBody>
            <a:bodyPr/>
            <a:lstStyle/>
            <a:p>
              <a:endParaRPr lang="en-US"/>
            </a:p>
          </p:txBody>
        </p:sp>
        <p:sp>
          <p:nvSpPr>
            <p:cNvPr id="26790" name="Freeform 29"/>
            <p:cNvSpPr>
              <a:spLocks/>
            </p:cNvSpPr>
            <p:nvPr/>
          </p:nvSpPr>
          <p:spPr bwMode="auto">
            <a:xfrm>
              <a:off x="3000" y="1810"/>
              <a:ext cx="57" cy="69"/>
            </a:xfrm>
            <a:custGeom>
              <a:avLst/>
              <a:gdLst>
                <a:gd name="T0" fmla="*/ 5 w 53"/>
                <a:gd name="T1" fmla="*/ 4 h 65"/>
                <a:gd name="T2" fmla="*/ 33 w 53"/>
                <a:gd name="T3" fmla="*/ 0 h 65"/>
                <a:gd name="T4" fmla="*/ 25 w 53"/>
                <a:gd name="T5" fmla="*/ 40 h 65"/>
                <a:gd name="T6" fmla="*/ 33 w 53"/>
                <a:gd name="T7" fmla="*/ 18 h 65"/>
                <a:gd name="T8" fmla="*/ 47 w 53"/>
                <a:gd name="T9" fmla="*/ 4 h 65"/>
                <a:gd name="T10" fmla="*/ 52 w 53"/>
                <a:gd name="T11" fmla="*/ 0 h 65"/>
                <a:gd name="T12" fmla="*/ 57 w 53"/>
                <a:gd name="T13" fmla="*/ 0 h 65"/>
                <a:gd name="T14" fmla="*/ 61 w 53"/>
                <a:gd name="T15" fmla="*/ 0 h 65"/>
                <a:gd name="T16" fmla="*/ 61 w 53"/>
                <a:gd name="T17" fmla="*/ 0 h 65"/>
                <a:gd name="T18" fmla="*/ 61 w 53"/>
                <a:gd name="T19" fmla="*/ 4 h 65"/>
                <a:gd name="T20" fmla="*/ 61 w 53"/>
                <a:gd name="T21" fmla="*/ 4 h 65"/>
                <a:gd name="T22" fmla="*/ 61 w 53"/>
                <a:gd name="T23" fmla="*/ 14 h 65"/>
                <a:gd name="T24" fmla="*/ 61 w 53"/>
                <a:gd name="T25" fmla="*/ 18 h 65"/>
                <a:gd name="T26" fmla="*/ 57 w 53"/>
                <a:gd name="T27" fmla="*/ 22 h 65"/>
                <a:gd name="T28" fmla="*/ 57 w 53"/>
                <a:gd name="T29" fmla="*/ 22 h 65"/>
                <a:gd name="T30" fmla="*/ 52 w 53"/>
                <a:gd name="T31" fmla="*/ 22 h 65"/>
                <a:gd name="T32" fmla="*/ 52 w 53"/>
                <a:gd name="T33" fmla="*/ 18 h 65"/>
                <a:gd name="T34" fmla="*/ 52 w 53"/>
                <a:gd name="T35" fmla="*/ 18 h 65"/>
                <a:gd name="T36" fmla="*/ 52 w 53"/>
                <a:gd name="T37" fmla="*/ 18 h 65"/>
                <a:gd name="T38" fmla="*/ 52 w 53"/>
                <a:gd name="T39" fmla="*/ 14 h 65"/>
                <a:gd name="T40" fmla="*/ 52 w 53"/>
                <a:gd name="T41" fmla="*/ 14 h 65"/>
                <a:gd name="T42" fmla="*/ 47 w 53"/>
                <a:gd name="T43" fmla="*/ 14 h 65"/>
                <a:gd name="T44" fmla="*/ 47 w 53"/>
                <a:gd name="T45" fmla="*/ 14 h 65"/>
                <a:gd name="T46" fmla="*/ 47 w 53"/>
                <a:gd name="T47" fmla="*/ 14 h 65"/>
                <a:gd name="T48" fmla="*/ 47 w 53"/>
                <a:gd name="T49" fmla="*/ 14 h 65"/>
                <a:gd name="T50" fmla="*/ 43 w 53"/>
                <a:gd name="T51" fmla="*/ 18 h 65"/>
                <a:gd name="T52" fmla="*/ 38 w 53"/>
                <a:gd name="T53" fmla="*/ 18 h 65"/>
                <a:gd name="T54" fmla="*/ 33 w 53"/>
                <a:gd name="T55" fmla="*/ 27 h 65"/>
                <a:gd name="T56" fmla="*/ 25 w 53"/>
                <a:gd name="T57" fmla="*/ 40 h 65"/>
                <a:gd name="T58" fmla="*/ 25 w 53"/>
                <a:gd name="T59" fmla="*/ 47 h 65"/>
                <a:gd name="T60" fmla="*/ 19 w 53"/>
                <a:gd name="T61" fmla="*/ 51 h 65"/>
                <a:gd name="T62" fmla="*/ 19 w 53"/>
                <a:gd name="T63" fmla="*/ 59 h 65"/>
                <a:gd name="T64" fmla="*/ 15 w 53"/>
                <a:gd name="T65" fmla="*/ 65 h 65"/>
                <a:gd name="T66" fmla="*/ 15 w 53"/>
                <a:gd name="T67" fmla="*/ 73 h 65"/>
                <a:gd name="T68" fmla="*/ 0 w 53"/>
                <a:gd name="T69" fmla="*/ 73 h 65"/>
                <a:gd name="T70" fmla="*/ 15 w 53"/>
                <a:gd name="T71" fmla="*/ 22 h 65"/>
                <a:gd name="T72" fmla="*/ 19 w 53"/>
                <a:gd name="T73" fmla="*/ 14 h 65"/>
                <a:gd name="T74" fmla="*/ 19 w 53"/>
                <a:gd name="T75" fmla="*/ 8 h 65"/>
                <a:gd name="T76" fmla="*/ 19 w 53"/>
                <a:gd name="T77" fmla="*/ 8 h 65"/>
                <a:gd name="T78" fmla="*/ 15 w 53"/>
                <a:gd name="T79" fmla="*/ 8 h 65"/>
                <a:gd name="T80" fmla="*/ 15 w 53"/>
                <a:gd name="T81" fmla="*/ 4 h 65"/>
                <a:gd name="T82" fmla="*/ 11 w 53"/>
                <a:gd name="T83" fmla="*/ 4 h 65"/>
                <a:gd name="T84" fmla="*/ 11 w 53"/>
                <a:gd name="T85" fmla="*/ 4 h 65"/>
                <a:gd name="T86" fmla="*/ 5 w 53"/>
                <a:gd name="T87" fmla="*/ 4 h 65"/>
                <a:gd name="T88" fmla="*/ 5 w 53"/>
                <a:gd name="T89" fmla="*/ 4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3"/>
                <a:gd name="T136" fmla="*/ 0 h 65"/>
                <a:gd name="T137" fmla="*/ 53 w 53"/>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3" h="65">
                  <a:moveTo>
                    <a:pt x="5" y="4"/>
                  </a:moveTo>
                  <a:lnTo>
                    <a:pt x="29" y="0"/>
                  </a:lnTo>
                  <a:lnTo>
                    <a:pt x="21" y="36"/>
                  </a:lnTo>
                  <a:lnTo>
                    <a:pt x="29" y="16"/>
                  </a:lnTo>
                  <a:lnTo>
                    <a:pt x="41" y="4"/>
                  </a:lnTo>
                  <a:lnTo>
                    <a:pt x="45" y="0"/>
                  </a:lnTo>
                  <a:lnTo>
                    <a:pt x="49" y="0"/>
                  </a:lnTo>
                  <a:lnTo>
                    <a:pt x="53" y="0"/>
                  </a:lnTo>
                  <a:lnTo>
                    <a:pt x="53" y="4"/>
                  </a:lnTo>
                  <a:lnTo>
                    <a:pt x="53" y="12"/>
                  </a:lnTo>
                  <a:lnTo>
                    <a:pt x="53" y="16"/>
                  </a:lnTo>
                  <a:lnTo>
                    <a:pt x="49" y="20"/>
                  </a:lnTo>
                  <a:lnTo>
                    <a:pt x="45" y="20"/>
                  </a:lnTo>
                  <a:lnTo>
                    <a:pt x="45" y="16"/>
                  </a:lnTo>
                  <a:lnTo>
                    <a:pt x="45" y="12"/>
                  </a:lnTo>
                  <a:lnTo>
                    <a:pt x="41" y="12"/>
                  </a:lnTo>
                  <a:lnTo>
                    <a:pt x="37" y="16"/>
                  </a:lnTo>
                  <a:lnTo>
                    <a:pt x="33" y="16"/>
                  </a:lnTo>
                  <a:lnTo>
                    <a:pt x="29" y="24"/>
                  </a:lnTo>
                  <a:lnTo>
                    <a:pt x="21" y="36"/>
                  </a:lnTo>
                  <a:lnTo>
                    <a:pt x="21" y="41"/>
                  </a:lnTo>
                  <a:lnTo>
                    <a:pt x="17" y="45"/>
                  </a:lnTo>
                  <a:lnTo>
                    <a:pt x="17" y="53"/>
                  </a:lnTo>
                  <a:lnTo>
                    <a:pt x="13" y="57"/>
                  </a:lnTo>
                  <a:lnTo>
                    <a:pt x="13" y="65"/>
                  </a:lnTo>
                  <a:lnTo>
                    <a:pt x="0" y="65"/>
                  </a:lnTo>
                  <a:lnTo>
                    <a:pt x="13" y="20"/>
                  </a:lnTo>
                  <a:lnTo>
                    <a:pt x="17" y="12"/>
                  </a:lnTo>
                  <a:lnTo>
                    <a:pt x="17" y="8"/>
                  </a:lnTo>
                  <a:lnTo>
                    <a:pt x="13" y="8"/>
                  </a:lnTo>
                  <a:lnTo>
                    <a:pt x="13" y="4"/>
                  </a:lnTo>
                  <a:lnTo>
                    <a:pt x="9" y="4"/>
                  </a:lnTo>
                  <a:lnTo>
                    <a:pt x="5" y="4"/>
                  </a:lnTo>
                  <a:close/>
                </a:path>
              </a:pathLst>
            </a:custGeom>
            <a:solidFill>
              <a:srgbClr val="000000"/>
            </a:solidFill>
            <a:ln w="0">
              <a:solidFill>
                <a:srgbClr val="000000"/>
              </a:solidFill>
              <a:round/>
              <a:headEnd/>
              <a:tailEnd/>
            </a:ln>
          </p:spPr>
          <p:txBody>
            <a:bodyPr/>
            <a:lstStyle/>
            <a:p>
              <a:endParaRPr lang="en-US"/>
            </a:p>
          </p:txBody>
        </p:sp>
        <p:sp>
          <p:nvSpPr>
            <p:cNvPr id="26791" name="Freeform 30"/>
            <p:cNvSpPr>
              <a:spLocks/>
            </p:cNvSpPr>
            <p:nvPr/>
          </p:nvSpPr>
          <p:spPr bwMode="auto">
            <a:xfrm>
              <a:off x="3065" y="1810"/>
              <a:ext cx="65" cy="69"/>
            </a:xfrm>
            <a:custGeom>
              <a:avLst/>
              <a:gdLst>
                <a:gd name="T0" fmla="*/ 0 w 61"/>
                <a:gd name="T1" fmla="*/ 4 h 65"/>
                <a:gd name="T2" fmla="*/ 23 w 61"/>
                <a:gd name="T3" fmla="*/ 0 h 65"/>
                <a:gd name="T4" fmla="*/ 29 w 61"/>
                <a:gd name="T5" fmla="*/ 4 h 65"/>
                <a:gd name="T6" fmla="*/ 29 w 61"/>
                <a:gd name="T7" fmla="*/ 14 h 65"/>
                <a:gd name="T8" fmla="*/ 33 w 61"/>
                <a:gd name="T9" fmla="*/ 22 h 65"/>
                <a:gd name="T10" fmla="*/ 33 w 61"/>
                <a:gd name="T11" fmla="*/ 32 h 65"/>
                <a:gd name="T12" fmla="*/ 33 w 61"/>
                <a:gd name="T13" fmla="*/ 47 h 65"/>
                <a:gd name="T14" fmla="*/ 33 w 61"/>
                <a:gd name="T15" fmla="*/ 59 h 65"/>
                <a:gd name="T16" fmla="*/ 42 w 61"/>
                <a:gd name="T17" fmla="*/ 51 h 65"/>
                <a:gd name="T18" fmla="*/ 47 w 61"/>
                <a:gd name="T19" fmla="*/ 47 h 65"/>
                <a:gd name="T20" fmla="*/ 51 w 61"/>
                <a:gd name="T21" fmla="*/ 36 h 65"/>
                <a:gd name="T22" fmla="*/ 55 w 61"/>
                <a:gd name="T23" fmla="*/ 32 h 65"/>
                <a:gd name="T24" fmla="*/ 55 w 61"/>
                <a:gd name="T25" fmla="*/ 27 h 65"/>
                <a:gd name="T26" fmla="*/ 60 w 61"/>
                <a:gd name="T27" fmla="*/ 27 h 65"/>
                <a:gd name="T28" fmla="*/ 60 w 61"/>
                <a:gd name="T29" fmla="*/ 22 h 65"/>
                <a:gd name="T30" fmla="*/ 60 w 61"/>
                <a:gd name="T31" fmla="*/ 18 h 65"/>
                <a:gd name="T32" fmla="*/ 60 w 61"/>
                <a:gd name="T33" fmla="*/ 18 h 65"/>
                <a:gd name="T34" fmla="*/ 60 w 61"/>
                <a:gd name="T35" fmla="*/ 14 h 65"/>
                <a:gd name="T36" fmla="*/ 55 w 61"/>
                <a:gd name="T37" fmla="*/ 14 h 65"/>
                <a:gd name="T38" fmla="*/ 51 w 61"/>
                <a:gd name="T39" fmla="*/ 8 h 65"/>
                <a:gd name="T40" fmla="*/ 51 w 61"/>
                <a:gd name="T41" fmla="*/ 4 h 65"/>
                <a:gd name="T42" fmla="*/ 51 w 61"/>
                <a:gd name="T43" fmla="*/ 4 h 65"/>
                <a:gd name="T44" fmla="*/ 55 w 61"/>
                <a:gd name="T45" fmla="*/ 0 h 65"/>
                <a:gd name="T46" fmla="*/ 55 w 61"/>
                <a:gd name="T47" fmla="*/ 0 h 65"/>
                <a:gd name="T48" fmla="*/ 60 w 61"/>
                <a:gd name="T49" fmla="*/ 0 h 65"/>
                <a:gd name="T50" fmla="*/ 65 w 61"/>
                <a:gd name="T51" fmla="*/ 0 h 65"/>
                <a:gd name="T52" fmla="*/ 65 w 61"/>
                <a:gd name="T53" fmla="*/ 4 h 65"/>
                <a:gd name="T54" fmla="*/ 69 w 61"/>
                <a:gd name="T55" fmla="*/ 4 h 65"/>
                <a:gd name="T56" fmla="*/ 69 w 61"/>
                <a:gd name="T57" fmla="*/ 8 h 65"/>
                <a:gd name="T58" fmla="*/ 69 w 61"/>
                <a:gd name="T59" fmla="*/ 14 h 65"/>
                <a:gd name="T60" fmla="*/ 69 w 61"/>
                <a:gd name="T61" fmla="*/ 18 h 65"/>
                <a:gd name="T62" fmla="*/ 65 w 61"/>
                <a:gd name="T63" fmla="*/ 22 h 65"/>
                <a:gd name="T64" fmla="*/ 60 w 61"/>
                <a:gd name="T65" fmla="*/ 32 h 65"/>
                <a:gd name="T66" fmla="*/ 55 w 61"/>
                <a:gd name="T67" fmla="*/ 40 h 65"/>
                <a:gd name="T68" fmla="*/ 42 w 61"/>
                <a:gd name="T69" fmla="*/ 55 h 65"/>
                <a:gd name="T70" fmla="*/ 42 w 61"/>
                <a:gd name="T71" fmla="*/ 59 h 65"/>
                <a:gd name="T72" fmla="*/ 33 w 61"/>
                <a:gd name="T73" fmla="*/ 65 h 65"/>
                <a:gd name="T74" fmla="*/ 23 w 61"/>
                <a:gd name="T75" fmla="*/ 73 h 65"/>
                <a:gd name="T76" fmla="*/ 23 w 61"/>
                <a:gd name="T77" fmla="*/ 73 h 65"/>
                <a:gd name="T78" fmla="*/ 18 w 61"/>
                <a:gd name="T79" fmla="*/ 51 h 65"/>
                <a:gd name="T80" fmla="*/ 18 w 61"/>
                <a:gd name="T81" fmla="*/ 32 h 65"/>
                <a:gd name="T82" fmla="*/ 18 w 61"/>
                <a:gd name="T83" fmla="*/ 22 h 65"/>
                <a:gd name="T84" fmla="*/ 14 w 61"/>
                <a:gd name="T85" fmla="*/ 14 h 65"/>
                <a:gd name="T86" fmla="*/ 10 w 61"/>
                <a:gd name="T87" fmla="*/ 8 h 65"/>
                <a:gd name="T88" fmla="*/ 4 w 61"/>
                <a:gd name="T89" fmla="*/ 8 h 65"/>
                <a:gd name="T90" fmla="*/ 4 w 61"/>
                <a:gd name="T91" fmla="*/ 8 h 65"/>
                <a:gd name="T92" fmla="*/ 0 w 61"/>
                <a:gd name="T93" fmla="*/ 8 h 65"/>
                <a:gd name="T94" fmla="*/ 0 w 61"/>
                <a:gd name="T95" fmla="*/ 4 h 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5"/>
                <a:gd name="T146" fmla="*/ 61 w 61"/>
                <a:gd name="T147" fmla="*/ 65 h 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5">
                  <a:moveTo>
                    <a:pt x="0" y="4"/>
                  </a:moveTo>
                  <a:lnTo>
                    <a:pt x="21" y="0"/>
                  </a:lnTo>
                  <a:lnTo>
                    <a:pt x="25" y="4"/>
                  </a:lnTo>
                  <a:lnTo>
                    <a:pt x="25" y="12"/>
                  </a:lnTo>
                  <a:lnTo>
                    <a:pt x="29" y="20"/>
                  </a:lnTo>
                  <a:lnTo>
                    <a:pt x="29" y="28"/>
                  </a:lnTo>
                  <a:lnTo>
                    <a:pt x="29" y="41"/>
                  </a:lnTo>
                  <a:lnTo>
                    <a:pt x="29" y="53"/>
                  </a:lnTo>
                  <a:lnTo>
                    <a:pt x="37" y="45"/>
                  </a:lnTo>
                  <a:lnTo>
                    <a:pt x="41" y="41"/>
                  </a:lnTo>
                  <a:lnTo>
                    <a:pt x="45" y="32"/>
                  </a:lnTo>
                  <a:lnTo>
                    <a:pt x="49" y="28"/>
                  </a:lnTo>
                  <a:lnTo>
                    <a:pt x="49" y="24"/>
                  </a:lnTo>
                  <a:lnTo>
                    <a:pt x="53" y="24"/>
                  </a:lnTo>
                  <a:lnTo>
                    <a:pt x="53" y="20"/>
                  </a:lnTo>
                  <a:lnTo>
                    <a:pt x="53" y="16"/>
                  </a:lnTo>
                  <a:lnTo>
                    <a:pt x="53" y="12"/>
                  </a:lnTo>
                  <a:lnTo>
                    <a:pt x="49" y="12"/>
                  </a:lnTo>
                  <a:lnTo>
                    <a:pt x="45" y="8"/>
                  </a:lnTo>
                  <a:lnTo>
                    <a:pt x="45" y="4"/>
                  </a:lnTo>
                  <a:lnTo>
                    <a:pt x="49" y="0"/>
                  </a:lnTo>
                  <a:lnTo>
                    <a:pt x="53" y="0"/>
                  </a:lnTo>
                  <a:lnTo>
                    <a:pt x="57" y="0"/>
                  </a:lnTo>
                  <a:lnTo>
                    <a:pt x="57" y="4"/>
                  </a:lnTo>
                  <a:lnTo>
                    <a:pt x="61" y="4"/>
                  </a:lnTo>
                  <a:lnTo>
                    <a:pt x="61" y="8"/>
                  </a:lnTo>
                  <a:lnTo>
                    <a:pt x="61" y="12"/>
                  </a:lnTo>
                  <a:lnTo>
                    <a:pt x="61" y="16"/>
                  </a:lnTo>
                  <a:lnTo>
                    <a:pt x="57" y="20"/>
                  </a:lnTo>
                  <a:lnTo>
                    <a:pt x="53" y="28"/>
                  </a:lnTo>
                  <a:lnTo>
                    <a:pt x="49" y="36"/>
                  </a:lnTo>
                  <a:lnTo>
                    <a:pt x="37" y="49"/>
                  </a:lnTo>
                  <a:lnTo>
                    <a:pt x="37" y="53"/>
                  </a:lnTo>
                  <a:lnTo>
                    <a:pt x="29" y="57"/>
                  </a:lnTo>
                  <a:lnTo>
                    <a:pt x="21" y="65"/>
                  </a:lnTo>
                  <a:lnTo>
                    <a:pt x="16" y="45"/>
                  </a:lnTo>
                  <a:lnTo>
                    <a:pt x="16" y="28"/>
                  </a:lnTo>
                  <a:lnTo>
                    <a:pt x="16" y="20"/>
                  </a:lnTo>
                  <a:lnTo>
                    <a:pt x="12" y="12"/>
                  </a:lnTo>
                  <a:lnTo>
                    <a:pt x="8"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792" name="Freeform 31"/>
            <p:cNvSpPr>
              <a:spLocks noEditPoints="1"/>
            </p:cNvSpPr>
            <p:nvPr/>
          </p:nvSpPr>
          <p:spPr bwMode="auto">
            <a:xfrm>
              <a:off x="3134" y="1810"/>
              <a:ext cx="61" cy="69"/>
            </a:xfrm>
            <a:custGeom>
              <a:avLst/>
              <a:gdLst>
                <a:gd name="T0" fmla="*/ 14 w 57"/>
                <a:gd name="T1" fmla="*/ 40 h 65"/>
                <a:gd name="T2" fmla="*/ 14 w 57"/>
                <a:gd name="T3" fmla="*/ 47 h 65"/>
                <a:gd name="T4" fmla="*/ 14 w 57"/>
                <a:gd name="T5" fmla="*/ 51 h 65"/>
                <a:gd name="T6" fmla="*/ 18 w 57"/>
                <a:gd name="T7" fmla="*/ 55 h 65"/>
                <a:gd name="T8" fmla="*/ 18 w 57"/>
                <a:gd name="T9" fmla="*/ 59 h 65"/>
                <a:gd name="T10" fmla="*/ 28 w 57"/>
                <a:gd name="T11" fmla="*/ 65 h 65"/>
                <a:gd name="T12" fmla="*/ 32 w 57"/>
                <a:gd name="T13" fmla="*/ 65 h 65"/>
                <a:gd name="T14" fmla="*/ 37 w 57"/>
                <a:gd name="T15" fmla="*/ 65 h 65"/>
                <a:gd name="T16" fmla="*/ 43 w 57"/>
                <a:gd name="T17" fmla="*/ 65 h 65"/>
                <a:gd name="T18" fmla="*/ 51 w 57"/>
                <a:gd name="T19" fmla="*/ 59 h 65"/>
                <a:gd name="T20" fmla="*/ 56 w 57"/>
                <a:gd name="T21" fmla="*/ 55 h 65"/>
                <a:gd name="T22" fmla="*/ 61 w 57"/>
                <a:gd name="T23" fmla="*/ 55 h 65"/>
                <a:gd name="T24" fmla="*/ 47 w 57"/>
                <a:gd name="T25" fmla="*/ 65 h 65"/>
                <a:gd name="T26" fmla="*/ 37 w 57"/>
                <a:gd name="T27" fmla="*/ 73 h 65"/>
                <a:gd name="T28" fmla="*/ 22 w 57"/>
                <a:gd name="T29" fmla="*/ 73 h 65"/>
                <a:gd name="T30" fmla="*/ 14 w 57"/>
                <a:gd name="T31" fmla="*/ 73 h 65"/>
                <a:gd name="T32" fmla="*/ 10 w 57"/>
                <a:gd name="T33" fmla="*/ 69 h 65"/>
                <a:gd name="T34" fmla="*/ 4 w 57"/>
                <a:gd name="T35" fmla="*/ 59 h 65"/>
                <a:gd name="T36" fmla="*/ 0 w 57"/>
                <a:gd name="T37" fmla="*/ 51 h 65"/>
                <a:gd name="T38" fmla="*/ 4 w 57"/>
                <a:gd name="T39" fmla="*/ 36 h 65"/>
                <a:gd name="T40" fmla="*/ 10 w 57"/>
                <a:gd name="T41" fmla="*/ 27 h 65"/>
                <a:gd name="T42" fmla="*/ 18 w 57"/>
                <a:gd name="T43" fmla="*/ 14 h 65"/>
                <a:gd name="T44" fmla="*/ 28 w 57"/>
                <a:gd name="T45" fmla="*/ 4 h 65"/>
                <a:gd name="T46" fmla="*/ 37 w 57"/>
                <a:gd name="T47" fmla="*/ 0 h 65"/>
                <a:gd name="T48" fmla="*/ 51 w 57"/>
                <a:gd name="T49" fmla="*/ 0 h 65"/>
                <a:gd name="T50" fmla="*/ 56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1 w 57"/>
                <a:gd name="T63" fmla="*/ 32 h 65"/>
                <a:gd name="T64" fmla="*/ 43 w 57"/>
                <a:gd name="T65" fmla="*/ 36 h 65"/>
                <a:gd name="T66" fmla="*/ 28 w 57"/>
                <a:gd name="T67" fmla="*/ 40 h 65"/>
                <a:gd name="T68" fmla="*/ 14 w 57"/>
                <a:gd name="T69" fmla="*/ 40 h 65"/>
                <a:gd name="T70" fmla="*/ 18 w 57"/>
                <a:gd name="T71" fmla="*/ 40 h 65"/>
                <a:gd name="T72" fmla="*/ 28 w 57"/>
                <a:gd name="T73" fmla="*/ 36 h 65"/>
                <a:gd name="T74" fmla="*/ 37 w 57"/>
                <a:gd name="T75" fmla="*/ 32 h 65"/>
                <a:gd name="T76" fmla="*/ 43 w 57"/>
                <a:gd name="T77" fmla="*/ 27 h 65"/>
                <a:gd name="T78" fmla="*/ 51 w 57"/>
                <a:gd name="T79" fmla="*/ 22 h 65"/>
                <a:gd name="T80" fmla="*/ 51 w 57"/>
                <a:gd name="T81" fmla="*/ 18 h 65"/>
                <a:gd name="T82" fmla="*/ 56 w 57"/>
                <a:gd name="T83" fmla="*/ 8 h 65"/>
                <a:gd name="T84" fmla="*/ 51 w 57"/>
                <a:gd name="T85" fmla="*/ 8 h 65"/>
                <a:gd name="T86" fmla="*/ 51 w 57"/>
                <a:gd name="T87" fmla="*/ 4 h 65"/>
                <a:gd name="T88" fmla="*/ 51 w 57"/>
                <a:gd name="T89" fmla="*/ 4 h 65"/>
                <a:gd name="T90" fmla="*/ 47 w 57"/>
                <a:gd name="T91" fmla="*/ 4 h 65"/>
                <a:gd name="T92" fmla="*/ 37 w 57"/>
                <a:gd name="T93" fmla="*/ 4 h 65"/>
                <a:gd name="T94" fmla="*/ 28 w 57"/>
                <a:gd name="T95" fmla="*/ 14 h 65"/>
                <a:gd name="T96" fmla="*/ 22 w 57"/>
                <a:gd name="T97" fmla="*/ 22 h 65"/>
                <a:gd name="T98" fmla="*/ 18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6" y="49"/>
                  </a:lnTo>
                  <a:lnTo>
                    <a:pt x="16" y="53"/>
                  </a:lnTo>
                  <a:lnTo>
                    <a:pt x="24" y="57"/>
                  </a:lnTo>
                  <a:lnTo>
                    <a:pt x="28" y="57"/>
                  </a:lnTo>
                  <a:lnTo>
                    <a:pt x="33" y="57"/>
                  </a:lnTo>
                  <a:lnTo>
                    <a:pt x="37" y="57"/>
                  </a:lnTo>
                  <a:lnTo>
                    <a:pt x="45" y="53"/>
                  </a:lnTo>
                  <a:lnTo>
                    <a:pt x="49" y="49"/>
                  </a:lnTo>
                  <a:lnTo>
                    <a:pt x="53" y="49"/>
                  </a:lnTo>
                  <a:lnTo>
                    <a:pt x="41" y="57"/>
                  </a:lnTo>
                  <a:lnTo>
                    <a:pt x="33" y="65"/>
                  </a:lnTo>
                  <a:lnTo>
                    <a:pt x="20" y="65"/>
                  </a:lnTo>
                  <a:lnTo>
                    <a:pt x="12" y="65"/>
                  </a:lnTo>
                  <a:lnTo>
                    <a:pt x="8" y="61"/>
                  </a:lnTo>
                  <a:lnTo>
                    <a:pt x="4" y="53"/>
                  </a:lnTo>
                  <a:lnTo>
                    <a:pt x="0" y="45"/>
                  </a:lnTo>
                  <a:lnTo>
                    <a:pt x="4" y="32"/>
                  </a:lnTo>
                  <a:lnTo>
                    <a:pt x="8" y="24"/>
                  </a:lnTo>
                  <a:lnTo>
                    <a:pt x="16" y="12"/>
                  </a:lnTo>
                  <a:lnTo>
                    <a:pt x="24" y="4"/>
                  </a:lnTo>
                  <a:lnTo>
                    <a:pt x="33" y="0"/>
                  </a:lnTo>
                  <a:lnTo>
                    <a:pt x="45" y="0"/>
                  </a:lnTo>
                  <a:lnTo>
                    <a:pt x="49" y="0"/>
                  </a:lnTo>
                  <a:lnTo>
                    <a:pt x="53" y="4"/>
                  </a:lnTo>
                  <a:lnTo>
                    <a:pt x="57" y="8"/>
                  </a:lnTo>
                  <a:lnTo>
                    <a:pt x="57" y="16"/>
                  </a:lnTo>
                  <a:lnTo>
                    <a:pt x="53" y="20"/>
                  </a:lnTo>
                  <a:lnTo>
                    <a:pt x="45" y="28"/>
                  </a:lnTo>
                  <a:lnTo>
                    <a:pt x="37" y="32"/>
                  </a:lnTo>
                  <a:lnTo>
                    <a:pt x="24" y="36"/>
                  </a:lnTo>
                  <a:lnTo>
                    <a:pt x="12" y="36"/>
                  </a:lnTo>
                  <a:close/>
                  <a:moveTo>
                    <a:pt x="16" y="36"/>
                  </a:moveTo>
                  <a:lnTo>
                    <a:pt x="24" y="32"/>
                  </a:lnTo>
                  <a:lnTo>
                    <a:pt x="33" y="28"/>
                  </a:lnTo>
                  <a:lnTo>
                    <a:pt x="37" y="24"/>
                  </a:lnTo>
                  <a:lnTo>
                    <a:pt x="45" y="20"/>
                  </a:lnTo>
                  <a:lnTo>
                    <a:pt x="45" y="16"/>
                  </a:lnTo>
                  <a:lnTo>
                    <a:pt x="49" y="8"/>
                  </a:lnTo>
                  <a:lnTo>
                    <a:pt x="45" y="8"/>
                  </a:lnTo>
                  <a:lnTo>
                    <a:pt x="45" y="4"/>
                  </a:lnTo>
                  <a:lnTo>
                    <a:pt x="41" y="4"/>
                  </a:lnTo>
                  <a:lnTo>
                    <a:pt x="33" y="4"/>
                  </a:lnTo>
                  <a:lnTo>
                    <a:pt x="24" y="12"/>
                  </a:lnTo>
                  <a:lnTo>
                    <a:pt x="20" y="20"/>
                  </a:lnTo>
                  <a:lnTo>
                    <a:pt x="16" y="36"/>
                  </a:lnTo>
                  <a:close/>
                </a:path>
              </a:pathLst>
            </a:custGeom>
            <a:solidFill>
              <a:srgbClr val="000000"/>
            </a:solidFill>
            <a:ln w="0">
              <a:solidFill>
                <a:srgbClr val="000000"/>
              </a:solidFill>
              <a:round/>
              <a:headEnd/>
              <a:tailEnd/>
            </a:ln>
          </p:spPr>
          <p:txBody>
            <a:bodyPr/>
            <a:lstStyle/>
            <a:p>
              <a:endParaRPr lang="en-US"/>
            </a:p>
          </p:txBody>
        </p:sp>
        <p:sp>
          <p:nvSpPr>
            <p:cNvPr id="26793" name="Freeform 32"/>
            <p:cNvSpPr>
              <a:spLocks/>
            </p:cNvSpPr>
            <p:nvPr/>
          </p:nvSpPr>
          <p:spPr bwMode="auto">
            <a:xfrm>
              <a:off x="3203" y="1810"/>
              <a:ext cx="61" cy="69"/>
            </a:xfrm>
            <a:custGeom>
              <a:avLst/>
              <a:gdLst>
                <a:gd name="T0" fmla="*/ 4 w 57"/>
                <a:gd name="T1" fmla="*/ 4 h 65"/>
                <a:gd name="T2" fmla="*/ 32 w 57"/>
                <a:gd name="T3" fmla="*/ 0 h 65"/>
                <a:gd name="T4" fmla="*/ 22 w 57"/>
                <a:gd name="T5" fmla="*/ 40 h 65"/>
                <a:gd name="T6" fmla="*/ 36 w 57"/>
                <a:gd name="T7" fmla="*/ 18 h 65"/>
                <a:gd name="T8" fmla="*/ 46 w 57"/>
                <a:gd name="T9" fmla="*/ 4 h 65"/>
                <a:gd name="T10" fmla="*/ 51 w 57"/>
                <a:gd name="T11" fmla="*/ 0 h 65"/>
                <a:gd name="T12" fmla="*/ 56 w 57"/>
                <a:gd name="T13" fmla="*/ 0 h 65"/>
                <a:gd name="T14" fmla="*/ 61 w 57"/>
                <a:gd name="T15" fmla="*/ 0 h 65"/>
                <a:gd name="T16" fmla="*/ 61 w 57"/>
                <a:gd name="T17" fmla="*/ 0 h 65"/>
                <a:gd name="T18" fmla="*/ 61 w 57"/>
                <a:gd name="T19" fmla="*/ 4 h 65"/>
                <a:gd name="T20" fmla="*/ 65 w 57"/>
                <a:gd name="T21" fmla="*/ 4 h 65"/>
                <a:gd name="T22" fmla="*/ 61 w 57"/>
                <a:gd name="T23" fmla="*/ 14 h 65"/>
                <a:gd name="T24" fmla="*/ 61 w 57"/>
                <a:gd name="T25" fmla="*/ 18 h 65"/>
                <a:gd name="T26" fmla="*/ 56 w 57"/>
                <a:gd name="T27" fmla="*/ 22 h 65"/>
                <a:gd name="T28" fmla="*/ 56 w 57"/>
                <a:gd name="T29" fmla="*/ 22 h 65"/>
                <a:gd name="T30" fmla="*/ 51 w 57"/>
                <a:gd name="T31" fmla="*/ 22 h 65"/>
                <a:gd name="T32" fmla="*/ 51 w 57"/>
                <a:gd name="T33" fmla="*/ 18 h 65"/>
                <a:gd name="T34" fmla="*/ 51 w 57"/>
                <a:gd name="T35" fmla="*/ 18 h 65"/>
                <a:gd name="T36" fmla="*/ 51 w 57"/>
                <a:gd name="T37" fmla="*/ 18 h 65"/>
                <a:gd name="T38" fmla="*/ 51 w 57"/>
                <a:gd name="T39" fmla="*/ 14 h 65"/>
                <a:gd name="T40" fmla="*/ 51 w 57"/>
                <a:gd name="T41" fmla="*/ 14 h 65"/>
                <a:gd name="T42" fmla="*/ 46 w 57"/>
                <a:gd name="T43" fmla="*/ 14 h 65"/>
                <a:gd name="T44" fmla="*/ 46 w 57"/>
                <a:gd name="T45" fmla="*/ 14 h 65"/>
                <a:gd name="T46" fmla="*/ 46 w 57"/>
                <a:gd name="T47" fmla="*/ 14 h 65"/>
                <a:gd name="T48" fmla="*/ 46 w 57"/>
                <a:gd name="T49" fmla="*/ 14 h 65"/>
                <a:gd name="T50" fmla="*/ 42 w 57"/>
                <a:gd name="T51" fmla="*/ 18 h 65"/>
                <a:gd name="T52" fmla="*/ 36 w 57"/>
                <a:gd name="T53" fmla="*/ 18 h 65"/>
                <a:gd name="T54" fmla="*/ 32 w 57"/>
                <a:gd name="T55" fmla="*/ 27 h 65"/>
                <a:gd name="T56" fmla="*/ 22 w 57"/>
                <a:gd name="T57" fmla="*/ 40 h 65"/>
                <a:gd name="T58" fmla="*/ 22 w 57"/>
                <a:gd name="T59" fmla="*/ 47 h 65"/>
                <a:gd name="T60" fmla="*/ 18 w 57"/>
                <a:gd name="T61" fmla="*/ 51 h 65"/>
                <a:gd name="T62" fmla="*/ 18 w 57"/>
                <a:gd name="T63" fmla="*/ 59 h 65"/>
                <a:gd name="T64" fmla="*/ 14 w 57"/>
                <a:gd name="T65" fmla="*/ 65 h 65"/>
                <a:gd name="T66" fmla="*/ 14 w 57"/>
                <a:gd name="T67" fmla="*/ 73 h 65"/>
                <a:gd name="T68" fmla="*/ 0 w 57"/>
                <a:gd name="T69" fmla="*/ 73 h 65"/>
                <a:gd name="T70" fmla="*/ 14 w 57"/>
                <a:gd name="T71" fmla="*/ 22 h 65"/>
                <a:gd name="T72" fmla="*/ 18 w 57"/>
                <a:gd name="T73" fmla="*/ 14 h 65"/>
                <a:gd name="T74" fmla="*/ 18 w 57"/>
                <a:gd name="T75" fmla="*/ 8 h 65"/>
                <a:gd name="T76" fmla="*/ 18 w 57"/>
                <a:gd name="T77" fmla="*/ 8 h 65"/>
                <a:gd name="T78" fmla="*/ 14 w 57"/>
                <a:gd name="T79" fmla="*/ 8 h 65"/>
                <a:gd name="T80" fmla="*/ 14 w 57"/>
                <a:gd name="T81" fmla="*/ 4 h 65"/>
                <a:gd name="T82" fmla="*/ 14 w 57"/>
                <a:gd name="T83" fmla="*/ 4 h 65"/>
                <a:gd name="T84" fmla="*/ 10 w 57"/>
                <a:gd name="T85" fmla="*/ 4 h 65"/>
                <a:gd name="T86" fmla="*/ 4 w 57"/>
                <a:gd name="T87" fmla="*/ 4 h 65"/>
                <a:gd name="T88" fmla="*/ 4 w 57"/>
                <a:gd name="T89" fmla="*/ 4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7"/>
                <a:gd name="T136" fmla="*/ 0 h 65"/>
                <a:gd name="T137" fmla="*/ 57 w 57"/>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7" h="65">
                  <a:moveTo>
                    <a:pt x="4" y="4"/>
                  </a:moveTo>
                  <a:lnTo>
                    <a:pt x="28" y="0"/>
                  </a:lnTo>
                  <a:lnTo>
                    <a:pt x="20" y="36"/>
                  </a:lnTo>
                  <a:lnTo>
                    <a:pt x="32" y="16"/>
                  </a:lnTo>
                  <a:lnTo>
                    <a:pt x="40" y="4"/>
                  </a:lnTo>
                  <a:lnTo>
                    <a:pt x="45" y="0"/>
                  </a:lnTo>
                  <a:lnTo>
                    <a:pt x="49" y="0"/>
                  </a:lnTo>
                  <a:lnTo>
                    <a:pt x="53" y="0"/>
                  </a:lnTo>
                  <a:lnTo>
                    <a:pt x="53" y="4"/>
                  </a:lnTo>
                  <a:lnTo>
                    <a:pt x="57" y="4"/>
                  </a:lnTo>
                  <a:lnTo>
                    <a:pt x="53" y="12"/>
                  </a:lnTo>
                  <a:lnTo>
                    <a:pt x="53" y="16"/>
                  </a:lnTo>
                  <a:lnTo>
                    <a:pt x="49" y="20"/>
                  </a:lnTo>
                  <a:lnTo>
                    <a:pt x="45" y="20"/>
                  </a:lnTo>
                  <a:lnTo>
                    <a:pt x="45" y="16"/>
                  </a:lnTo>
                  <a:lnTo>
                    <a:pt x="45" y="12"/>
                  </a:lnTo>
                  <a:lnTo>
                    <a:pt x="40" y="12"/>
                  </a:lnTo>
                  <a:lnTo>
                    <a:pt x="36" y="16"/>
                  </a:lnTo>
                  <a:lnTo>
                    <a:pt x="32" y="16"/>
                  </a:lnTo>
                  <a:lnTo>
                    <a:pt x="28" y="24"/>
                  </a:lnTo>
                  <a:lnTo>
                    <a:pt x="20" y="36"/>
                  </a:lnTo>
                  <a:lnTo>
                    <a:pt x="20" y="41"/>
                  </a:lnTo>
                  <a:lnTo>
                    <a:pt x="16" y="45"/>
                  </a:lnTo>
                  <a:lnTo>
                    <a:pt x="16" y="53"/>
                  </a:lnTo>
                  <a:lnTo>
                    <a:pt x="12" y="57"/>
                  </a:lnTo>
                  <a:lnTo>
                    <a:pt x="12" y="65"/>
                  </a:lnTo>
                  <a:lnTo>
                    <a:pt x="0" y="65"/>
                  </a:lnTo>
                  <a:lnTo>
                    <a:pt x="12" y="20"/>
                  </a:lnTo>
                  <a:lnTo>
                    <a:pt x="16" y="12"/>
                  </a:lnTo>
                  <a:lnTo>
                    <a:pt x="16" y="8"/>
                  </a:lnTo>
                  <a:lnTo>
                    <a:pt x="12" y="8"/>
                  </a:lnTo>
                  <a:lnTo>
                    <a:pt x="12" y="4"/>
                  </a:lnTo>
                  <a:lnTo>
                    <a:pt x="8" y="4"/>
                  </a:lnTo>
                  <a:lnTo>
                    <a:pt x="4" y="4"/>
                  </a:lnTo>
                  <a:close/>
                </a:path>
              </a:pathLst>
            </a:custGeom>
            <a:solidFill>
              <a:srgbClr val="000000"/>
            </a:solidFill>
            <a:ln w="0">
              <a:solidFill>
                <a:srgbClr val="000000"/>
              </a:solidFill>
              <a:round/>
              <a:headEnd/>
              <a:tailEnd/>
            </a:ln>
          </p:spPr>
          <p:txBody>
            <a:bodyPr/>
            <a:lstStyle/>
            <a:p>
              <a:endParaRPr lang="en-US"/>
            </a:p>
          </p:txBody>
        </p:sp>
        <p:pic>
          <p:nvPicPr>
            <p:cNvPr id="26794" name="Picture 33"/>
            <p:cNvPicPr>
              <a:picLocks noChangeAspect="1" noChangeArrowheads="1"/>
            </p:cNvPicPr>
            <p:nvPr/>
          </p:nvPicPr>
          <p:blipFill>
            <a:blip r:embed="rId6" cstate="print"/>
            <a:srcRect/>
            <a:stretch>
              <a:fillRect/>
            </a:stretch>
          </p:blipFill>
          <p:spPr bwMode="auto">
            <a:xfrm>
              <a:off x="3281" y="1768"/>
              <a:ext cx="34" cy="150"/>
            </a:xfrm>
            <a:prstGeom prst="rect">
              <a:avLst/>
            </a:prstGeom>
            <a:noFill/>
            <a:ln w="9525">
              <a:noFill/>
              <a:miter lim="800000"/>
              <a:headEnd/>
              <a:tailEnd/>
            </a:ln>
          </p:spPr>
        </p:pic>
        <p:pic>
          <p:nvPicPr>
            <p:cNvPr id="26795" name="Picture 34"/>
            <p:cNvPicPr>
              <a:picLocks noChangeAspect="1" noChangeArrowheads="1"/>
            </p:cNvPicPr>
            <p:nvPr/>
          </p:nvPicPr>
          <p:blipFill>
            <a:blip r:embed="rId7" cstate="print"/>
            <a:srcRect/>
            <a:stretch>
              <a:fillRect/>
            </a:stretch>
          </p:blipFill>
          <p:spPr bwMode="auto">
            <a:xfrm>
              <a:off x="3281" y="1768"/>
              <a:ext cx="34" cy="150"/>
            </a:xfrm>
            <a:prstGeom prst="rect">
              <a:avLst/>
            </a:prstGeom>
            <a:noFill/>
            <a:ln w="9525">
              <a:noFill/>
              <a:miter lim="800000"/>
              <a:headEnd/>
              <a:tailEnd/>
            </a:ln>
          </p:spPr>
        </p:pic>
        <p:sp>
          <p:nvSpPr>
            <p:cNvPr id="26796" name="Freeform 35"/>
            <p:cNvSpPr>
              <a:spLocks noEditPoints="1"/>
            </p:cNvSpPr>
            <p:nvPr/>
          </p:nvSpPr>
          <p:spPr bwMode="auto">
            <a:xfrm>
              <a:off x="3328" y="1810"/>
              <a:ext cx="61" cy="69"/>
            </a:xfrm>
            <a:custGeom>
              <a:avLst/>
              <a:gdLst>
                <a:gd name="T0" fmla="*/ 15 w 57"/>
                <a:gd name="T1" fmla="*/ 40 h 65"/>
                <a:gd name="T2" fmla="*/ 15 w 57"/>
                <a:gd name="T3" fmla="*/ 47 h 65"/>
                <a:gd name="T4" fmla="*/ 15 w 57"/>
                <a:gd name="T5" fmla="*/ 51 h 65"/>
                <a:gd name="T6" fmla="*/ 19 w 57"/>
                <a:gd name="T7" fmla="*/ 55 h 65"/>
                <a:gd name="T8" fmla="*/ 19 w 57"/>
                <a:gd name="T9" fmla="*/ 59 h 65"/>
                <a:gd name="T10" fmla="*/ 29 w 57"/>
                <a:gd name="T11" fmla="*/ 65 h 65"/>
                <a:gd name="T12" fmla="*/ 33 w 57"/>
                <a:gd name="T13" fmla="*/ 65 h 65"/>
                <a:gd name="T14" fmla="*/ 37 w 57"/>
                <a:gd name="T15" fmla="*/ 65 h 65"/>
                <a:gd name="T16" fmla="*/ 43 w 57"/>
                <a:gd name="T17" fmla="*/ 65 h 65"/>
                <a:gd name="T18" fmla="*/ 47 w 57"/>
                <a:gd name="T19" fmla="*/ 59 h 65"/>
                <a:gd name="T20" fmla="*/ 56 w 57"/>
                <a:gd name="T21" fmla="*/ 55 h 65"/>
                <a:gd name="T22" fmla="*/ 61 w 57"/>
                <a:gd name="T23" fmla="*/ 55 h 65"/>
                <a:gd name="T24" fmla="*/ 47 w 57"/>
                <a:gd name="T25" fmla="*/ 65 h 65"/>
                <a:gd name="T26" fmla="*/ 37 w 57"/>
                <a:gd name="T27" fmla="*/ 73 h 65"/>
                <a:gd name="T28" fmla="*/ 24 w 57"/>
                <a:gd name="T29" fmla="*/ 73 h 65"/>
                <a:gd name="T30" fmla="*/ 15 w 57"/>
                <a:gd name="T31" fmla="*/ 73 h 65"/>
                <a:gd name="T32" fmla="*/ 5 w 57"/>
                <a:gd name="T33" fmla="*/ 69 h 65"/>
                <a:gd name="T34" fmla="*/ 0 w 57"/>
                <a:gd name="T35" fmla="*/ 59 h 65"/>
                <a:gd name="T36" fmla="*/ 0 w 57"/>
                <a:gd name="T37" fmla="*/ 51 h 65"/>
                <a:gd name="T38" fmla="*/ 5 w 57"/>
                <a:gd name="T39" fmla="*/ 36 h 65"/>
                <a:gd name="T40" fmla="*/ 11 w 57"/>
                <a:gd name="T41" fmla="*/ 27 h 65"/>
                <a:gd name="T42" fmla="*/ 15 w 57"/>
                <a:gd name="T43" fmla="*/ 14 h 65"/>
                <a:gd name="T44" fmla="*/ 29 w 57"/>
                <a:gd name="T45" fmla="*/ 4 h 65"/>
                <a:gd name="T46" fmla="*/ 37 w 57"/>
                <a:gd name="T47" fmla="*/ 0 h 65"/>
                <a:gd name="T48" fmla="*/ 51 w 57"/>
                <a:gd name="T49" fmla="*/ 0 h 65"/>
                <a:gd name="T50" fmla="*/ 56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1 w 57"/>
                <a:gd name="T63" fmla="*/ 32 h 65"/>
                <a:gd name="T64" fmla="*/ 43 w 57"/>
                <a:gd name="T65" fmla="*/ 36 h 65"/>
                <a:gd name="T66" fmla="*/ 29 w 57"/>
                <a:gd name="T67" fmla="*/ 40 h 65"/>
                <a:gd name="T68" fmla="*/ 15 w 57"/>
                <a:gd name="T69" fmla="*/ 40 h 65"/>
                <a:gd name="T70" fmla="*/ 15 w 57"/>
                <a:gd name="T71" fmla="*/ 40 h 65"/>
                <a:gd name="T72" fmla="*/ 29 w 57"/>
                <a:gd name="T73" fmla="*/ 36 h 65"/>
                <a:gd name="T74" fmla="*/ 33 w 57"/>
                <a:gd name="T75" fmla="*/ 32 h 65"/>
                <a:gd name="T76" fmla="*/ 43 w 57"/>
                <a:gd name="T77" fmla="*/ 27 h 65"/>
                <a:gd name="T78" fmla="*/ 47 w 57"/>
                <a:gd name="T79" fmla="*/ 22 h 65"/>
                <a:gd name="T80" fmla="*/ 51 w 57"/>
                <a:gd name="T81" fmla="*/ 18 h 65"/>
                <a:gd name="T82" fmla="*/ 51 w 57"/>
                <a:gd name="T83" fmla="*/ 8 h 65"/>
                <a:gd name="T84" fmla="*/ 51 w 57"/>
                <a:gd name="T85" fmla="*/ 8 h 65"/>
                <a:gd name="T86" fmla="*/ 51 w 57"/>
                <a:gd name="T87" fmla="*/ 4 h 65"/>
                <a:gd name="T88" fmla="*/ 47 w 57"/>
                <a:gd name="T89" fmla="*/ 4 h 65"/>
                <a:gd name="T90" fmla="*/ 47 w 57"/>
                <a:gd name="T91" fmla="*/ 4 h 65"/>
                <a:gd name="T92" fmla="*/ 37 w 57"/>
                <a:gd name="T93" fmla="*/ 4 h 65"/>
                <a:gd name="T94" fmla="*/ 29 w 57"/>
                <a:gd name="T95" fmla="*/ 14 h 65"/>
                <a:gd name="T96" fmla="*/ 24 w 57"/>
                <a:gd name="T97" fmla="*/ 22 h 65"/>
                <a:gd name="T98" fmla="*/ 15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3" y="36"/>
                  </a:moveTo>
                  <a:lnTo>
                    <a:pt x="13" y="41"/>
                  </a:lnTo>
                  <a:lnTo>
                    <a:pt x="13" y="45"/>
                  </a:lnTo>
                  <a:lnTo>
                    <a:pt x="17" y="49"/>
                  </a:lnTo>
                  <a:lnTo>
                    <a:pt x="17" y="53"/>
                  </a:lnTo>
                  <a:lnTo>
                    <a:pt x="25" y="57"/>
                  </a:lnTo>
                  <a:lnTo>
                    <a:pt x="29" y="57"/>
                  </a:lnTo>
                  <a:lnTo>
                    <a:pt x="33" y="57"/>
                  </a:lnTo>
                  <a:lnTo>
                    <a:pt x="37" y="57"/>
                  </a:lnTo>
                  <a:lnTo>
                    <a:pt x="41" y="53"/>
                  </a:lnTo>
                  <a:lnTo>
                    <a:pt x="49" y="49"/>
                  </a:lnTo>
                  <a:lnTo>
                    <a:pt x="53" y="49"/>
                  </a:lnTo>
                  <a:lnTo>
                    <a:pt x="41" y="57"/>
                  </a:lnTo>
                  <a:lnTo>
                    <a:pt x="33" y="65"/>
                  </a:lnTo>
                  <a:lnTo>
                    <a:pt x="21" y="65"/>
                  </a:lnTo>
                  <a:lnTo>
                    <a:pt x="13" y="65"/>
                  </a:lnTo>
                  <a:lnTo>
                    <a:pt x="5" y="61"/>
                  </a:lnTo>
                  <a:lnTo>
                    <a:pt x="0" y="53"/>
                  </a:lnTo>
                  <a:lnTo>
                    <a:pt x="0" y="45"/>
                  </a:lnTo>
                  <a:lnTo>
                    <a:pt x="5" y="32"/>
                  </a:lnTo>
                  <a:lnTo>
                    <a:pt x="9" y="24"/>
                  </a:lnTo>
                  <a:lnTo>
                    <a:pt x="13" y="12"/>
                  </a:lnTo>
                  <a:lnTo>
                    <a:pt x="25" y="4"/>
                  </a:lnTo>
                  <a:lnTo>
                    <a:pt x="33" y="0"/>
                  </a:lnTo>
                  <a:lnTo>
                    <a:pt x="45" y="0"/>
                  </a:lnTo>
                  <a:lnTo>
                    <a:pt x="49" y="0"/>
                  </a:lnTo>
                  <a:lnTo>
                    <a:pt x="53" y="4"/>
                  </a:lnTo>
                  <a:lnTo>
                    <a:pt x="57" y="8"/>
                  </a:lnTo>
                  <a:lnTo>
                    <a:pt x="57" y="16"/>
                  </a:lnTo>
                  <a:lnTo>
                    <a:pt x="53" y="20"/>
                  </a:lnTo>
                  <a:lnTo>
                    <a:pt x="45" y="28"/>
                  </a:lnTo>
                  <a:lnTo>
                    <a:pt x="37" y="32"/>
                  </a:lnTo>
                  <a:lnTo>
                    <a:pt x="25" y="36"/>
                  </a:lnTo>
                  <a:lnTo>
                    <a:pt x="13" y="36"/>
                  </a:lnTo>
                  <a:close/>
                  <a:moveTo>
                    <a:pt x="13" y="36"/>
                  </a:moveTo>
                  <a:lnTo>
                    <a:pt x="25" y="32"/>
                  </a:lnTo>
                  <a:lnTo>
                    <a:pt x="29" y="28"/>
                  </a:lnTo>
                  <a:lnTo>
                    <a:pt x="37" y="24"/>
                  </a:lnTo>
                  <a:lnTo>
                    <a:pt x="41" y="20"/>
                  </a:lnTo>
                  <a:lnTo>
                    <a:pt x="45" y="16"/>
                  </a:lnTo>
                  <a:lnTo>
                    <a:pt x="45" y="8"/>
                  </a:lnTo>
                  <a:lnTo>
                    <a:pt x="45" y="4"/>
                  </a:lnTo>
                  <a:lnTo>
                    <a:pt x="41" y="4"/>
                  </a:lnTo>
                  <a:lnTo>
                    <a:pt x="33" y="4"/>
                  </a:lnTo>
                  <a:lnTo>
                    <a:pt x="25" y="12"/>
                  </a:lnTo>
                  <a:lnTo>
                    <a:pt x="21" y="20"/>
                  </a:lnTo>
                  <a:lnTo>
                    <a:pt x="13" y="36"/>
                  </a:lnTo>
                  <a:close/>
                </a:path>
              </a:pathLst>
            </a:custGeom>
            <a:solidFill>
              <a:srgbClr val="000000"/>
            </a:solidFill>
            <a:ln w="0">
              <a:solidFill>
                <a:srgbClr val="000000"/>
              </a:solidFill>
              <a:round/>
              <a:headEnd/>
              <a:tailEnd/>
            </a:ln>
          </p:spPr>
          <p:txBody>
            <a:bodyPr/>
            <a:lstStyle/>
            <a:p>
              <a:endParaRPr lang="en-US"/>
            </a:p>
          </p:txBody>
        </p:sp>
        <p:pic>
          <p:nvPicPr>
            <p:cNvPr id="26797" name="Picture 36"/>
            <p:cNvPicPr>
              <a:picLocks noChangeAspect="1" noChangeArrowheads="1"/>
            </p:cNvPicPr>
            <p:nvPr/>
          </p:nvPicPr>
          <p:blipFill>
            <a:blip r:embed="rId8" cstate="print"/>
            <a:srcRect/>
            <a:stretch>
              <a:fillRect/>
            </a:stretch>
          </p:blipFill>
          <p:spPr bwMode="auto">
            <a:xfrm>
              <a:off x="3406" y="1866"/>
              <a:ext cx="18" cy="47"/>
            </a:xfrm>
            <a:prstGeom prst="rect">
              <a:avLst/>
            </a:prstGeom>
            <a:noFill/>
            <a:ln w="9525">
              <a:noFill/>
              <a:miter lim="800000"/>
              <a:headEnd/>
              <a:tailEnd/>
            </a:ln>
          </p:spPr>
        </p:pic>
        <p:pic>
          <p:nvPicPr>
            <p:cNvPr id="26798" name="Picture 37"/>
            <p:cNvPicPr>
              <a:picLocks noChangeAspect="1" noChangeArrowheads="1"/>
            </p:cNvPicPr>
            <p:nvPr/>
          </p:nvPicPr>
          <p:blipFill>
            <a:blip r:embed="rId9" cstate="print"/>
            <a:srcRect/>
            <a:stretch>
              <a:fillRect/>
            </a:stretch>
          </p:blipFill>
          <p:spPr bwMode="auto">
            <a:xfrm>
              <a:off x="3406" y="1866"/>
              <a:ext cx="18" cy="47"/>
            </a:xfrm>
            <a:prstGeom prst="rect">
              <a:avLst/>
            </a:prstGeom>
            <a:noFill/>
            <a:ln w="9525">
              <a:noFill/>
              <a:miter lim="800000"/>
              <a:headEnd/>
              <a:tailEnd/>
            </a:ln>
          </p:spPr>
        </p:pic>
        <p:sp>
          <p:nvSpPr>
            <p:cNvPr id="26799" name="Freeform 38"/>
            <p:cNvSpPr>
              <a:spLocks noEditPoints="1"/>
            </p:cNvSpPr>
            <p:nvPr/>
          </p:nvSpPr>
          <p:spPr bwMode="auto">
            <a:xfrm>
              <a:off x="3445" y="1776"/>
              <a:ext cx="95" cy="103"/>
            </a:xfrm>
            <a:custGeom>
              <a:avLst/>
              <a:gdLst>
                <a:gd name="T0" fmla="*/ 97 w 89"/>
                <a:gd name="T1" fmla="*/ 0 h 97"/>
                <a:gd name="T2" fmla="*/ 88 w 89"/>
                <a:gd name="T3" fmla="*/ 87 h 97"/>
                <a:gd name="T4" fmla="*/ 88 w 89"/>
                <a:gd name="T5" fmla="*/ 96 h 97"/>
                <a:gd name="T6" fmla="*/ 88 w 89"/>
                <a:gd name="T7" fmla="*/ 96 h 97"/>
                <a:gd name="T8" fmla="*/ 88 w 89"/>
                <a:gd name="T9" fmla="*/ 101 h 97"/>
                <a:gd name="T10" fmla="*/ 88 w 89"/>
                <a:gd name="T11" fmla="*/ 101 h 97"/>
                <a:gd name="T12" fmla="*/ 88 w 89"/>
                <a:gd name="T13" fmla="*/ 105 h 97"/>
                <a:gd name="T14" fmla="*/ 92 w 89"/>
                <a:gd name="T15" fmla="*/ 105 h 97"/>
                <a:gd name="T16" fmla="*/ 97 w 89"/>
                <a:gd name="T17" fmla="*/ 105 h 97"/>
                <a:gd name="T18" fmla="*/ 101 w 89"/>
                <a:gd name="T19" fmla="*/ 105 h 97"/>
                <a:gd name="T20" fmla="*/ 101 w 89"/>
                <a:gd name="T21" fmla="*/ 109 h 97"/>
                <a:gd name="T22" fmla="*/ 54 w 89"/>
                <a:gd name="T23" fmla="*/ 109 h 97"/>
                <a:gd name="T24" fmla="*/ 54 w 89"/>
                <a:gd name="T25" fmla="*/ 105 h 97"/>
                <a:gd name="T26" fmla="*/ 61 w 89"/>
                <a:gd name="T27" fmla="*/ 105 h 97"/>
                <a:gd name="T28" fmla="*/ 65 w 89"/>
                <a:gd name="T29" fmla="*/ 105 h 97"/>
                <a:gd name="T30" fmla="*/ 69 w 89"/>
                <a:gd name="T31" fmla="*/ 105 h 97"/>
                <a:gd name="T32" fmla="*/ 69 w 89"/>
                <a:gd name="T33" fmla="*/ 101 h 97"/>
                <a:gd name="T34" fmla="*/ 74 w 89"/>
                <a:gd name="T35" fmla="*/ 101 h 97"/>
                <a:gd name="T36" fmla="*/ 74 w 89"/>
                <a:gd name="T37" fmla="*/ 96 h 97"/>
                <a:gd name="T38" fmla="*/ 74 w 89"/>
                <a:gd name="T39" fmla="*/ 87 h 97"/>
                <a:gd name="T40" fmla="*/ 74 w 89"/>
                <a:gd name="T41" fmla="*/ 72 h 97"/>
                <a:gd name="T42" fmla="*/ 41 w 89"/>
                <a:gd name="T43" fmla="*/ 72 h 97"/>
                <a:gd name="T44" fmla="*/ 32 w 89"/>
                <a:gd name="T45" fmla="*/ 87 h 97"/>
                <a:gd name="T46" fmla="*/ 28 w 89"/>
                <a:gd name="T47" fmla="*/ 91 h 97"/>
                <a:gd name="T48" fmla="*/ 28 w 89"/>
                <a:gd name="T49" fmla="*/ 96 h 97"/>
                <a:gd name="T50" fmla="*/ 22 w 89"/>
                <a:gd name="T51" fmla="*/ 96 h 97"/>
                <a:gd name="T52" fmla="*/ 22 w 89"/>
                <a:gd name="T53" fmla="*/ 101 h 97"/>
                <a:gd name="T54" fmla="*/ 28 w 89"/>
                <a:gd name="T55" fmla="*/ 101 h 97"/>
                <a:gd name="T56" fmla="*/ 28 w 89"/>
                <a:gd name="T57" fmla="*/ 105 h 97"/>
                <a:gd name="T58" fmla="*/ 32 w 89"/>
                <a:gd name="T59" fmla="*/ 105 h 97"/>
                <a:gd name="T60" fmla="*/ 32 w 89"/>
                <a:gd name="T61" fmla="*/ 105 h 97"/>
                <a:gd name="T62" fmla="*/ 32 w 89"/>
                <a:gd name="T63" fmla="*/ 109 h 97"/>
                <a:gd name="T64" fmla="*/ 0 w 89"/>
                <a:gd name="T65" fmla="*/ 109 h 97"/>
                <a:gd name="T66" fmla="*/ 0 w 89"/>
                <a:gd name="T67" fmla="*/ 105 h 97"/>
                <a:gd name="T68" fmla="*/ 10 w 89"/>
                <a:gd name="T69" fmla="*/ 105 h 97"/>
                <a:gd name="T70" fmla="*/ 14 w 89"/>
                <a:gd name="T71" fmla="*/ 101 h 97"/>
                <a:gd name="T72" fmla="*/ 18 w 89"/>
                <a:gd name="T73" fmla="*/ 96 h 97"/>
                <a:gd name="T74" fmla="*/ 28 w 89"/>
                <a:gd name="T75" fmla="*/ 87 h 97"/>
                <a:gd name="T76" fmla="*/ 92 w 89"/>
                <a:gd name="T77" fmla="*/ 0 h 97"/>
                <a:gd name="T78" fmla="*/ 97 w 89"/>
                <a:gd name="T79" fmla="*/ 0 h 97"/>
                <a:gd name="T80" fmla="*/ 79 w 89"/>
                <a:gd name="T81" fmla="*/ 22 h 97"/>
                <a:gd name="T82" fmla="*/ 46 w 89"/>
                <a:gd name="T83" fmla="*/ 68 h 97"/>
                <a:gd name="T84" fmla="*/ 74 w 89"/>
                <a:gd name="T85" fmla="*/ 68 h 97"/>
                <a:gd name="T86" fmla="*/ 79 w 89"/>
                <a:gd name="T87" fmla="*/ 22 h 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9"/>
                <a:gd name="T133" fmla="*/ 0 h 97"/>
                <a:gd name="T134" fmla="*/ 89 w 89"/>
                <a:gd name="T135" fmla="*/ 97 h 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9" h="97">
                  <a:moveTo>
                    <a:pt x="85" y="0"/>
                  </a:moveTo>
                  <a:lnTo>
                    <a:pt x="77" y="77"/>
                  </a:lnTo>
                  <a:lnTo>
                    <a:pt x="77" y="85"/>
                  </a:lnTo>
                  <a:lnTo>
                    <a:pt x="77" y="89"/>
                  </a:lnTo>
                  <a:lnTo>
                    <a:pt x="77" y="93"/>
                  </a:lnTo>
                  <a:lnTo>
                    <a:pt x="81" y="93"/>
                  </a:lnTo>
                  <a:lnTo>
                    <a:pt x="85" y="93"/>
                  </a:lnTo>
                  <a:lnTo>
                    <a:pt x="89" y="93"/>
                  </a:lnTo>
                  <a:lnTo>
                    <a:pt x="89" y="97"/>
                  </a:lnTo>
                  <a:lnTo>
                    <a:pt x="48" y="97"/>
                  </a:lnTo>
                  <a:lnTo>
                    <a:pt x="48" y="93"/>
                  </a:lnTo>
                  <a:lnTo>
                    <a:pt x="53" y="93"/>
                  </a:lnTo>
                  <a:lnTo>
                    <a:pt x="57" y="93"/>
                  </a:lnTo>
                  <a:lnTo>
                    <a:pt x="61" y="93"/>
                  </a:lnTo>
                  <a:lnTo>
                    <a:pt x="61" y="89"/>
                  </a:lnTo>
                  <a:lnTo>
                    <a:pt x="65" y="89"/>
                  </a:lnTo>
                  <a:lnTo>
                    <a:pt x="65" y="85"/>
                  </a:lnTo>
                  <a:lnTo>
                    <a:pt x="65" y="77"/>
                  </a:lnTo>
                  <a:lnTo>
                    <a:pt x="65" y="64"/>
                  </a:lnTo>
                  <a:lnTo>
                    <a:pt x="36" y="64"/>
                  </a:lnTo>
                  <a:lnTo>
                    <a:pt x="28" y="77"/>
                  </a:lnTo>
                  <a:lnTo>
                    <a:pt x="24" y="81"/>
                  </a:lnTo>
                  <a:lnTo>
                    <a:pt x="24" y="85"/>
                  </a:lnTo>
                  <a:lnTo>
                    <a:pt x="20" y="85"/>
                  </a:lnTo>
                  <a:lnTo>
                    <a:pt x="20" y="89"/>
                  </a:lnTo>
                  <a:lnTo>
                    <a:pt x="24" y="89"/>
                  </a:lnTo>
                  <a:lnTo>
                    <a:pt x="24" y="93"/>
                  </a:lnTo>
                  <a:lnTo>
                    <a:pt x="28" y="93"/>
                  </a:lnTo>
                  <a:lnTo>
                    <a:pt x="28" y="97"/>
                  </a:lnTo>
                  <a:lnTo>
                    <a:pt x="0" y="97"/>
                  </a:lnTo>
                  <a:lnTo>
                    <a:pt x="0" y="93"/>
                  </a:lnTo>
                  <a:lnTo>
                    <a:pt x="8" y="93"/>
                  </a:lnTo>
                  <a:lnTo>
                    <a:pt x="12" y="89"/>
                  </a:lnTo>
                  <a:lnTo>
                    <a:pt x="16" y="85"/>
                  </a:lnTo>
                  <a:lnTo>
                    <a:pt x="24" y="77"/>
                  </a:lnTo>
                  <a:lnTo>
                    <a:pt x="81" y="0"/>
                  </a:lnTo>
                  <a:lnTo>
                    <a:pt x="85" y="0"/>
                  </a:lnTo>
                  <a:close/>
                  <a:moveTo>
                    <a:pt x="69" y="20"/>
                  </a:moveTo>
                  <a:lnTo>
                    <a:pt x="40" y="60"/>
                  </a:lnTo>
                  <a:lnTo>
                    <a:pt x="65" y="60"/>
                  </a:lnTo>
                  <a:lnTo>
                    <a:pt x="69" y="20"/>
                  </a:lnTo>
                  <a:close/>
                </a:path>
              </a:pathLst>
            </a:custGeom>
            <a:solidFill>
              <a:srgbClr val="000000"/>
            </a:solidFill>
            <a:ln w="0">
              <a:solidFill>
                <a:srgbClr val="000000"/>
              </a:solidFill>
              <a:round/>
              <a:headEnd/>
              <a:tailEnd/>
            </a:ln>
          </p:spPr>
          <p:txBody>
            <a:bodyPr/>
            <a:lstStyle/>
            <a:p>
              <a:endParaRPr lang="en-US"/>
            </a:p>
          </p:txBody>
        </p:sp>
        <p:sp>
          <p:nvSpPr>
            <p:cNvPr id="26800" name="Freeform 39"/>
            <p:cNvSpPr>
              <a:spLocks/>
            </p:cNvSpPr>
            <p:nvPr/>
          </p:nvSpPr>
          <p:spPr bwMode="auto">
            <a:xfrm>
              <a:off x="3544" y="1776"/>
              <a:ext cx="99" cy="103"/>
            </a:xfrm>
            <a:custGeom>
              <a:avLst/>
              <a:gdLst>
                <a:gd name="T0" fmla="*/ 105 w 93"/>
                <a:gd name="T1" fmla="*/ 0 h 97"/>
                <a:gd name="T2" fmla="*/ 96 w 93"/>
                <a:gd name="T3" fmla="*/ 32 h 97"/>
                <a:gd name="T4" fmla="*/ 92 w 93"/>
                <a:gd name="T5" fmla="*/ 32 h 97"/>
                <a:gd name="T6" fmla="*/ 92 w 93"/>
                <a:gd name="T7" fmla="*/ 22 h 97"/>
                <a:gd name="T8" fmla="*/ 92 w 93"/>
                <a:gd name="T9" fmla="*/ 18 h 97"/>
                <a:gd name="T10" fmla="*/ 92 w 93"/>
                <a:gd name="T11" fmla="*/ 14 h 97"/>
                <a:gd name="T12" fmla="*/ 87 w 93"/>
                <a:gd name="T13" fmla="*/ 8 h 97"/>
                <a:gd name="T14" fmla="*/ 87 w 93"/>
                <a:gd name="T15" fmla="*/ 8 h 97"/>
                <a:gd name="T16" fmla="*/ 83 w 93"/>
                <a:gd name="T17" fmla="*/ 4 h 97"/>
                <a:gd name="T18" fmla="*/ 78 w 93"/>
                <a:gd name="T19" fmla="*/ 4 h 97"/>
                <a:gd name="T20" fmla="*/ 73 w 93"/>
                <a:gd name="T21" fmla="*/ 0 h 97"/>
                <a:gd name="T22" fmla="*/ 69 w 93"/>
                <a:gd name="T23" fmla="*/ 0 h 97"/>
                <a:gd name="T24" fmla="*/ 55 w 93"/>
                <a:gd name="T25" fmla="*/ 4 h 97"/>
                <a:gd name="T26" fmla="*/ 47 w 93"/>
                <a:gd name="T27" fmla="*/ 8 h 97"/>
                <a:gd name="T28" fmla="*/ 32 w 93"/>
                <a:gd name="T29" fmla="*/ 22 h 97"/>
                <a:gd name="T30" fmla="*/ 22 w 93"/>
                <a:gd name="T31" fmla="*/ 40 h 97"/>
                <a:gd name="T32" fmla="*/ 18 w 93"/>
                <a:gd name="T33" fmla="*/ 54 h 97"/>
                <a:gd name="T34" fmla="*/ 14 w 93"/>
                <a:gd name="T35" fmla="*/ 68 h 97"/>
                <a:gd name="T36" fmla="*/ 18 w 93"/>
                <a:gd name="T37" fmla="*/ 87 h 97"/>
                <a:gd name="T38" fmla="*/ 28 w 93"/>
                <a:gd name="T39" fmla="*/ 96 h 97"/>
                <a:gd name="T40" fmla="*/ 36 w 93"/>
                <a:gd name="T41" fmla="*/ 105 h 97"/>
                <a:gd name="T42" fmla="*/ 51 w 93"/>
                <a:gd name="T43" fmla="*/ 105 h 97"/>
                <a:gd name="T44" fmla="*/ 60 w 93"/>
                <a:gd name="T45" fmla="*/ 105 h 97"/>
                <a:gd name="T46" fmla="*/ 69 w 93"/>
                <a:gd name="T47" fmla="*/ 101 h 97"/>
                <a:gd name="T48" fmla="*/ 78 w 93"/>
                <a:gd name="T49" fmla="*/ 96 h 97"/>
                <a:gd name="T50" fmla="*/ 87 w 93"/>
                <a:gd name="T51" fmla="*/ 87 h 97"/>
                <a:gd name="T52" fmla="*/ 92 w 93"/>
                <a:gd name="T53" fmla="*/ 87 h 97"/>
                <a:gd name="T54" fmla="*/ 83 w 93"/>
                <a:gd name="T55" fmla="*/ 101 h 97"/>
                <a:gd name="T56" fmla="*/ 69 w 93"/>
                <a:gd name="T57" fmla="*/ 105 h 97"/>
                <a:gd name="T58" fmla="*/ 60 w 93"/>
                <a:gd name="T59" fmla="*/ 109 h 97"/>
                <a:gd name="T60" fmla="*/ 47 w 93"/>
                <a:gd name="T61" fmla="*/ 109 h 97"/>
                <a:gd name="T62" fmla="*/ 32 w 93"/>
                <a:gd name="T63" fmla="*/ 109 h 97"/>
                <a:gd name="T64" fmla="*/ 22 w 93"/>
                <a:gd name="T65" fmla="*/ 105 h 97"/>
                <a:gd name="T66" fmla="*/ 14 w 93"/>
                <a:gd name="T67" fmla="*/ 101 h 97"/>
                <a:gd name="T68" fmla="*/ 4 w 93"/>
                <a:gd name="T69" fmla="*/ 91 h 97"/>
                <a:gd name="T70" fmla="*/ 0 w 93"/>
                <a:gd name="T71" fmla="*/ 83 h 97"/>
                <a:gd name="T72" fmla="*/ 0 w 93"/>
                <a:gd name="T73" fmla="*/ 68 h 97"/>
                <a:gd name="T74" fmla="*/ 4 w 93"/>
                <a:gd name="T75" fmla="*/ 50 h 97"/>
                <a:gd name="T76" fmla="*/ 10 w 93"/>
                <a:gd name="T77" fmla="*/ 36 h 97"/>
                <a:gd name="T78" fmla="*/ 22 w 93"/>
                <a:gd name="T79" fmla="*/ 18 h 97"/>
                <a:gd name="T80" fmla="*/ 36 w 93"/>
                <a:gd name="T81" fmla="*/ 8 h 97"/>
                <a:gd name="T82" fmla="*/ 55 w 93"/>
                <a:gd name="T83" fmla="*/ 0 h 97"/>
                <a:gd name="T84" fmla="*/ 69 w 93"/>
                <a:gd name="T85" fmla="*/ 0 h 97"/>
                <a:gd name="T86" fmla="*/ 78 w 93"/>
                <a:gd name="T87" fmla="*/ 0 h 97"/>
                <a:gd name="T88" fmla="*/ 87 w 93"/>
                <a:gd name="T89" fmla="*/ 0 h 97"/>
                <a:gd name="T90" fmla="*/ 92 w 93"/>
                <a:gd name="T91" fmla="*/ 4 h 97"/>
                <a:gd name="T92" fmla="*/ 92 w 93"/>
                <a:gd name="T93" fmla="*/ 4 h 97"/>
                <a:gd name="T94" fmla="*/ 96 w 93"/>
                <a:gd name="T95" fmla="*/ 4 h 97"/>
                <a:gd name="T96" fmla="*/ 96 w 93"/>
                <a:gd name="T97" fmla="*/ 4 h 97"/>
                <a:gd name="T98" fmla="*/ 101 w 93"/>
                <a:gd name="T99" fmla="*/ 0 h 97"/>
                <a:gd name="T100" fmla="*/ 101 w 93"/>
                <a:gd name="T101" fmla="*/ 0 h 97"/>
                <a:gd name="T102" fmla="*/ 105 w 93"/>
                <a:gd name="T103" fmla="*/ 0 h 9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3"/>
                <a:gd name="T157" fmla="*/ 0 h 97"/>
                <a:gd name="T158" fmla="*/ 93 w 93"/>
                <a:gd name="T159" fmla="*/ 97 h 9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3" h="97">
                  <a:moveTo>
                    <a:pt x="93" y="0"/>
                  </a:moveTo>
                  <a:lnTo>
                    <a:pt x="85" y="28"/>
                  </a:lnTo>
                  <a:lnTo>
                    <a:pt x="81" y="28"/>
                  </a:lnTo>
                  <a:lnTo>
                    <a:pt x="81" y="20"/>
                  </a:lnTo>
                  <a:lnTo>
                    <a:pt x="81" y="16"/>
                  </a:lnTo>
                  <a:lnTo>
                    <a:pt x="81" y="12"/>
                  </a:lnTo>
                  <a:lnTo>
                    <a:pt x="77" y="8"/>
                  </a:lnTo>
                  <a:lnTo>
                    <a:pt x="73" y="4"/>
                  </a:lnTo>
                  <a:lnTo>
                    <a:pt x="69" y="4"/>
                  </a:lnTo>
                  <a:lnTo>
                    <a:pt x="65" y="0"/>
                  </a:lnTo>
                  <a:lnTo>
                    <a:pt x="61" y="0"/>
                  </a:lnTo>
                  <a:lnTo>
                    <a:pt x="49" y="4"/>
                  </a:lnTo>
                  <a:lnTo>
                    <a:pt x="41" y="8"/>
                  </a:lnTo>
                  <a:lnTo>
                    <a:pt x="28" y="20"/>
                  </a:lnTo>
                  <a:lnTo>
                    <a:pt x="20" y="36"/>
                  </a:lnTo>
                  <a:lnTo>
                    <a:pt x="16" y="48"/>
                  </a:lnTo>
                  <a:lnTo>
                    <a:pt x="12" y="60"/>
                  </a:lnTo>
                  <a:lnTo>
                    <a:pt x="16" y="77"/>
                  </a:lnTo>
                  <a:lnTo>
                    <a:pt x="24" y="85"/>
                  </a:lnTo>
                  <a:lnTo>
                    <a:pt x="32" y="93"/>
                  </a:lnTo>
                  <a:lnTo>
                    <a:pt x="45" y="93"/>
                  </a:lnTo>
                  <a:lnTo>
                    <a:pt x="53" y="93"/>
                  </a:lnTo>
                  <a:lnTo>
                    <a:pt x="61" y="89"/>
                  </a:lnTo>
                  <a:lnTo>
                    <a:pt x="69" y="85"/>
                  </a:lnTo>
                  <a:lnTo>
                    <a:pt x="77" y="77"/>
                  </a:lnTo>
                  <a:lnTo>
                    <a:pt x="81" y="77"/>
                  </a:lnTo>
                  <a:lnTo>
                    <a:pt x="73" y="89"/>
                  </a:lnTo>
                  <a:lnTo>
                    <a:pt x="61" y="93"/>
                  </a:lnTo>
                  <a:lnTo>
                    <a:pt x="53" y="97"/>
                  </a:lnTo>
                  <a:lnTo>
                    <a:pt x="41" y="97"/>
                  </a:lnTo>
                  <a:lnTo>
                    <a:pt x="28" y="97"/>
                  </a:lnTo>
                  <a:lnTo>
                    <a:pt x="20" y="93"/>
                  </a:lnTo>
                  <a:lnTo>
                    <a:pt x="12" y="89"/>
                  </a:lnTo>
                  <a:lnTo>
                    <a:pt x="4" y="81"/>
                  </a:lnTo>
                  <a:lnTo>
                    <a:pt x="0" y="73"/>
                  </a:lnTo>
                  <a:lnTo>
                    <a:pt x="0" y="60"/>
                  </a:lnTo>
                  <a:lnTo>
                    <a:pt x="4" y="44"/>
                  </a:lnTo>
                  <a:lnTo>
                    <a:pt x="8" y="32"/>
                  </a:lnTo>
                  <a:lnTo>
                    <a:pt x="20" y="16"/>
                  </a:lnTo>
                  <a:lnTo>
                    <a:pt x="32" y="8"/>
                  </a:lnTo>
                  <a:lnTo>
                    <a:pt x="49" y="0"/>
                  </a:lnTo>
                  <a:lnTo>
                    <a:pt x="61" y="0"/>
                  </a:lnTo>
                  <a:lnTo>
                    <a:pt x="69" y="0"/>
                  </a:lnTo>
                  <a:lnTo>
                    <a:pt x="77" y="0"/>
                  </a:lnTo>
                  <a:lnTo>
                    <a:pt x="81" y="4"/>
                  </a:lnTo>
                  <a:lnTo>
                    <a:pt x="85" y="4"/>
                  </a:lnTo>
                  <a:lnTo>
                    <a:pt x="89" y="0"/>
                  </a:lnTo>
                  <a:lnTo>
                    <a:pt x="93" y="0"/>
                  </a:lnTo>
                  <a:close/>
                </a:path>
              </a:pathLst>
            </a:custGeom>
            <a:solidFill>
              <a:srgbClr val="000000"/>
            </a:solidFill>
            <a:ln w="0">
              <a:solidFill>
                <a:srgbClr val="000000"/>
              </a:solidFill>
              <a:round/>
              <a:headEnd/>
              <a:tailEnd/>
            </a:ln>
          </p:spPr>
          <p:txBody>
            <a:bodyPr/>
            <a:lstStyle/>
            <a:p>
              <a:endParaRPr lang="en-US"/>
            </a:p>
          </p:txBody>
        </p:sp>
        <p:pic>
          <p:nvPicPr>
            <p:cNvPr id="26801" name="Picture 40"/>
            <p:cNvPicPr>
              <a:picLocks noChangeAspect="1" noChangeArrowheads="1"/>
            </p:cNvPicPr>
            <p:nvPr/>
          </p:nvPicPr>
          <p:blipFill>
            <a:blip r:embed="rId10" cstate="print"/>
            <a:srcRect/>
            <a:stretch>
              <a:fillRect/>
            </a:stretch>
          </p:blipFill>
          <p:spPr bwMode="auto">
            <a:xfrm>
              <a:off x="3651" y="1768"/>
              <a:ext cx="35" cy="150"/>
            </a:xfrm>
            <a:prstGeom prst="rect">
              <a:avLst/>
            </a:prstGeom>
            <a:noFill/>
            <a:ln w="9525">
              <a:noFill/>
              <a:miter lim="800000"/>
              <a:headEnd/>
              <a:tailEnd/>
            </a:ln>
          </p:spPr>
        </p:pic>
        <p:pic>
          <p:nvPicPr>
            <p:cNvPr id="26802" name="Picture 41"/>
            <p:cNvPicPr>
              <a:picLocks noChangeAspect="1" noChangeArrowheads="1"/>
            </p:cNvPicPr>
            <p:nvPr/>
          </p:nvPicPr>
          <p:blipFill>
            <a:blip r:embed="rId11" cstate="print"/>
            <a:srcRect/>
            <a:stretch>
              <a:fillRect/>
            </a:stretch>
          </p:blipFill>
          <p:spPr bwMode="auto">
            <a:xfrm>
              <a:off x="3651" y="1768"/>
              <a:ext cx="35" cy="150"/>
            </a:xfrm>
            <a:prstGeom prst="rect">
              <a:avLst/>
            </a:prstGeom>
            <a:noFill/>
            <a:ln w="9525">
              <a:noFill/>
              <a:miter lim="800000"/>
              <a:headEnd/>
              <a:tailEnd/>
            </a:ln>
          </p:spPr>
        </p:pic>
        <p:pic>
          <p:nvPicPr>
            <p:cNvPr id="26803" name="Picture 42"/>
            <p:cNvPicPr>
              <a:picLocks noChangeAspect="1" noChangeArrowheads="1"/>
            </p:cNvPicPr>
            <p:nvPr/>
          </p:nvPicPr>
          <p:blipFill>
            <a:blip r:embed="rId12" cstate="print"/>
            <a:srcRect/>
            <a:stretch>
              <a:fillRect/>
            </a:stretch>
          </p:blipFill>
          <p:spPr bwMode="auto">
            <a:xfrm>
              <a:off x="3733" y="1789"/>
              <a:ext cx="82" cy="99"/>
            </a:xfrm>
            <a:prstGeom prst="rect">
              <a:avLst/>
            </a:prstGeom>
            <a:noFill/>
            <a:ln w="9525">
              <a:noFill/>
              <a:miter lim="800000"/>
              <a:headEnd/>
              <a:tailEnd/>
            </a:ln>
          </p:spPr>
        </p:pic>
        <p:pic>
          <p:nvPicPr>
            <p:cNvPr id="26804" name="Picture 43"/>
            <p:cNvPicPr>
              <a:picLocks noChangeAspect="1" noChangeArrowheads="1"/>
            </p:cNvPicPr>
            <p:nvPr/>
          </p:nvPicPr>
          <p:blipFill>
            <a:blip r:embed="rId13" cstate="print"/>
            <a:srcRect/>
            <a:stretch>
              <a:fillRect/>
            </a:stretch>
          </p:blipFill>
          <p:spPr bwMode="auto">
            <a:xfrm>
              <a:off x="3733" y="1789"/>
              <a:ext cx="82" cy="99"/>
            </a:xfrm>
            <a:prstGeom prst="rect">
              <a:avLst/>
            </a:prstGeom>
            <a:noFill/>
            <a:ln w="9525">
              <a:noFill/>
              <a:miter lim="800000"/>
              <a:headEnd/>
              <a:tailEnd/>
            </a:ln>
          </p:spPr>
        </p:pic>
        <p:sp>
          <p:nvSpPr>
            <p:cNvPr id="26805" name="Freeform 44"/>
            <p:cNvSpPr>
              <a:spLocks/>
            </p:cNvSpPr>
            <p:nvPr/>
          </p:nvSpPr>
          <p:spPr bwMode="auto">
            <a:xfrm>
              <a:off x="3850" y="1776"/>
              <a:ext cx="82" cy="103"/>
            </a:xfrm>
            <a:custGeom>
              <a:avLst/>
              <a:gdLst>
                <a:gd name="T0" fmla="*/ 10 w 77"/>
                <a:gd name="T1" fmla="*/ 68 h 97"/>
                <a:gd name="T2" fmla="*/ 10 w 77"/>
                <a:gd name="T3" fmla="*/ 76 h 97"/>
                <a:gd name="T4" fmla="*/ 14 w 77"/>
                <a:gd name="T5" fmla="*/ 91 h 97"/>
                <a:gd name="T6" fmla="*/ 28 w 77"/>
                <a:gd name="T7" fmla="*/ 105 h 97"/>
                <a:gd name="T8" fmla="*/ 46 w 77"/>
                <a:gd name="T9" fmla="*/ 105 h 97"/>
                <a:gd name="T10" fmla="*/ 59 w 77"/>
                <a:gd name="T11" fmla="*/ 96 h 97"/>
                <a:gd name="T12" fmla="*/ 59 w 77"/>
                <a:gd name="T13" fmla="*/ 83 h 97"/>
                <a:gd name="T14" fmla="*/ 50 w 77"/>
                <a:gd name="T15" fmla="*/ 68 h 97"/>
                <a:gd name="T16" fmla="*/ 32 w 77"/>
                <a:gd name="T17" fmla="*/ 50 h 97"/>
                <a:gd name="T18" fmla="*/ 22 w 77"/>
                <a:gd name="T19" fmla="*/ 40 h 97"/>
                <a:gd name="T20" fmla="*/ 18 w 77"/>
                <a:gd name="T21" fmla="*/ 27 h 97"/>
                <a:gd name="T22" fmla="*/ 28 w 77"/>
                <a:gd name="T23" fmla="*/ 4 h 97"/>
                <a:gd name="T24" fmla="*/ 50 w 77"/>
                <a:gd name="T25" fmla="*/ 0 h 97"/>
                <a:gd name="T26" fmla="*/ 59 w 77"/>
                <a:gd name="T27" fmla="*/ 0 h 97"/>
                <a:gd name="T28" fmla="*/ 69 w 77"/>
                <a:gd name="T29" fmla="*/ 4 h 97"/>
                <a:gd name="T30" fmla="*/ 73 w 77"/>
                <a:gd name="T31" fmla="*/ 4 h 97"/>
                <a:gd name="T32" fmla="*/ 78 w 77"/>
                <a:gd name="T33" fmla="*/ 4 h 97"/>
                <a:gd name="T34" fmla="*/ 83 w 77"/>
                <a:gd name="T35" fmla="*/ 4 h 97"/>
                <a:gd name="T36" fmla="*/ 83 w 77"/>
                <a:gd name="T37" fmla="*/ 0 h 97"/>
                <a:gd name="T38" fmla="*/ 78 w 77"/>
                <a:gd name="T39" fmla="*/ 36 h 97"/>
                <a:gd name="T40" fmla="*/ 78 w 77"/>
                <a:gd name="T41" fmla="*/ 32 h 97"/>
                <a:gd name="T42" fmla="*/ 73 w 77"/>
                <a:gd name="T43" fmla="*/ 18 h 97"/>
                <a:gd name="T44" fmla="*/ 65 w 77"/>
                <a:gd name="T45" fmla="*/ 4 h 97"/>
                <a:gd name="T46" fmla="*/ 46 w 77"/>
                <a:gd name="T47" fmla="*/ 4 h 97"/>
                <a:gd name="T48" fmla="*/ 32 w 77"/>
                <a:gd name="T49" fmla="*/ 14 h 97"/>
                <a:gd name="T50" fmla="*/ 32 w 77"/>
                <a:gd name="T51" fmla="*/ 27 h 97"/>
                <a:gd name="T52" fmla="*/ 40 w 77"/>
                <a:gd name="T53" fmla="*/ 36 h 97"/>
                <a:gd name="T54" fmla="*/ 65 w 77"/>
                <a:gd name="T55" fmla="*/ 58 h 97"/>
                <a:gd name="T56" fmla="*/ 73 w 77"/>
                <a:gd name="T57" fmla="*/ 72 h 97"/>
                <a:gd name="T58" fmla="*/ 73 w 77"/>
                <a:gd name="T59" fmla="*/ 87 h 97"/>
                <a:gd name="T60" fmla="*/ 65 w 77"/>
                <a:gd name="T61" fmla="*/ 101 h 97"/>
                <a:gd name="T62" fmla="*/ 46 w 77"/>
                <a:gd name="T63" fmla="*/ 109 h 97"/>
                <a:gd name="T64" fmla="*/ 32 w 77"/>
                <a:gd name="T65" fmla="*/ 109 h 97"/>
                <a:gd name="T66" fmla="*/ 22 w 77"/>
                <a:gd name="T67" fmla="*/ 109 h 97"/>
                <a:gd name="T68" fmla="*/ 14 w 77"/>
                <a:gd name="T69" fmla="*/ 105 h 97"/>
                <a:gd name="T70" fmla="*/ 4 w 77"/>
                <a:gd name="T71" fmla="*/ 105 h 97"/>
                <a:gd name="T72" fmla="*/ 0 w 77"/>
                <a:gd name="T73" fmla="*/ 109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97"/>
                <a:gd name="T113" fmla="*/ 77 w 77"/>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97">
                  <a:moveTo>
                    <a:pt x="0" y="97"/>
                  </a:moveTo>
                  <a:lnTo>
                    <a:pt x="8" y="60"/>
                  </a:lnTo>
                  <a:lnTo>
                    <a:pt x="8" y="68"/>
                  </a:lnTo>
                  <a:lnTo>
                    <a:pt x="8" y="73"/>
                  </a:lnTo>
                  <a:lnTo>
                    <a:pt x="12" y="81"/>
                  </a:lnTo>
                  <a:lnTo>
                    <a:pt x="16" y="89"/>
                  </a:lnTo>
                  <a:lnTo>
                    <a:pt x="24" y="93"/>
                  </a:lnTo>
                  <a:lnTo>
                    <a:pt x="32" y="97"/>
                  </a:lnTo>
                  <a:lnTo>
                    <a:pt x="40" y="93"/>
                  </a:lnTo>
                  <a:lnTo>
                    <a:pt x="48" y="89"/>
                  </a:lnTo>
                  <a:lnTo>
                    <a:pt x="52" y="85"/>
                  </a:lnTo>
                  <a:lnTo>
                    <a:pt x="52" y="77"/>
                  </a:lnTo>
                  <a:lnTo>
                    <a:pt x="52" y="73"/>
                  </a:lnTo>
                  <a:lnTo>
                    <a:pt x="48" y="68"/>
                  </a:lnTo>
                  <a:lnTo>
                    <a:pt x="44" y="60"/>
                  </a:lnTo>
                  <a:lnTo>
                    <a:pt x="40" y="56"/>
                  </a:lnTo>
                  <a:lnTo>
                    <a:pt x="28" y="44"/>
                  </a:lnTo>
                  <a:lnTo>
                    <a:pt x="24" y="40"/>
                  </a:lnTo>
                  <a:lnTo>
                    <a:pt x="20" y="36"/>
                  </a:lnTo>
                  <a:lnTo>
                    <a:pt x="16" y="28"/>
                  </a:lnTo>
                  <a:lnTo>
                    <a:pt x="16" y="24"/>
                  </a:lnTo>
                  <a:lnTo>
                    <a:pt x="20" y="12"/>
                  </a:lnTo>
                  <a:lnTo>
                    <a:pt x="24" y="4"/>
                  </a:lnTo>
                  <a:lnTo>
                    <a:pt x="32" y="0"/>
                  </a:lnTo>
                  <a:lnTo>
                    <a:pt x="44" y="0"/>
                  </a:lnTo>
                  <a:lnTo>
                    <a:pt x="48" y="0"/>
                  </a:lnTo>
                  <a:lnTo>
                    <a:pt x="52" y="0"/>
                  </a:lnTo>
                  <a:lnTo>
                    <a:pt x="57" y="0"/>
                  </a:lnTo>
                  <a:lnTo>
                    <a:pt x="61" y="4"/>
                  </a:lnTo>
                  <a:lnTo>
                    <a:pt x="65" y="4"/>
                  </a:lnTo>
                  <a:lnTo>
                    <a:pt x="69" y="4"/>
                  </a:lnTo>
                  <a:lnTo>
                    <a:pt x="73" y="4"/>
                  </a:lnTo>
                  <a:lnTo>
                    <a:pt x="73" y="0"/>
                  </a:lnTo>
                  <a:lnTo>
                    <a:pt x="77" y="0"/>
                  </a:lnTo>
                  <a:lnTo>
                    <a:pt x="69" y="32"/>
                  </a:lnTo>
                  <a:lnTo>
                    <a:pt x="69" y="28"/>
                  </a:lnTo>
                  <a:lnTo>
                    <a:pt x="69" y="24"/>
                  </a:lnTo>
                  <a:lnTo>
                    <a:pt x="65" y="16"/>
                  </a:lnTo>
                  <a:lnTo>
                    <a:pt x="61" y="8"/>
                  </a:lnTo>
                  <a:lnTo>
                    <a:pt x="57" y="4"/>
                  </a:lnTo>
                  <a:lnTo>
                    <a:pt x="44" y="4"/>
                  </a:lnTo>
                  <a:lnTo>
                    <a:pt x="40" y="4"/>
                  </a:lnTo>
                  <a:lnTo>
                    <a:pt x="32" y="8"/>
                  </a:lnTo>
                  <a:lnTo>
                    <a:pt x="28" y="12"/>
                  </a:lnTo>
                  <a:lnTo>
                    <a:pt x="28" y="16"/>
                  </a:lnTo>
                  <a:lnTo>
                    <a:pt x="28" y="24"/>
                  </a:lnTo>
                  <a:lnTo>
                    <a:pt x="32" y="28"/>
                  </a:lnTo>
                  <a:lnTo>
                    <a:pt x="36" y="32"/>
                  </a:lnTo>
                  <a:lnTo>
                    <a:pt x="44" y="44"/>
                  </a:lnTo>
                  <a:lnTo>
                    <a:pt x="57" y="52"/>
                  </a:lnTo>
                  <a:lnTo>
                    <a:pt x="61" y="60"/>
                  </a:lnTo>
                  <a:lnTo>
                    <a:pt x="65" y="64"/>
                  </a:lnTo>
                  <a:lnTo>
                    <a:pt x="65" y="73"/>
                  </a:lnTo>
                  <a:lnTo>
                    <a:pt x="65" y="77"/>
                  </a:lnTo>
                  <a:lnTo>
                    <a:pt x="61" y="85"/>
                  </a:lnTo>
                  <a:lnTo>
                    <a:pt x="57" y="89"/>
                  </a:lnTo>
                  <a:lnTo>
                    <a:pt x="48" y="93"/>
                  </a:lnTo>
                  <a:lnTo>
                    <a:pt x="40" y="97"/>
                  </a:lnTo>
                  <a:lnTo>
                    <a:pt x="32" y="97"/>
                  </a:lnTo>
                  <a:lnTo>
                    <a:pt x="28" y="97"/>
                  </a:lnTo>
                  <a:lnTo>
                    <a:pt x="24" y="97"/>
                  </a:lnTo>
                  <a:lnTo>
                    <a:pt x="20" y="97"/>
                  </a:lnTo>
                  <a:lnTo>
                    <a:pt x="12" y="93"/>
                  </a:lnTo>
                  <a:lnTo>
                    <a:pt x="8" y="93"/>
                  </a:lnTo>
                  <a:lnTo>
                    <a:pt x="4" y="93"/>
                  </a:lnTo>
                  <a:lnTo>
                    <a:pt x="0" y="97"/>
                  </a:lnTo>
                  <a:close/>
                </a:path>
              </a:pathLst>
            </a:custGeom>
            <a:solidFill>
              <a:srgbClr val="000000"/>
            </a:solidFill>
            <a:ln w="0">
              <a:solidFill>
                <a:srgbClr val="000000"/>
              </a:solidFill>
              <a:round/>
              <a:headEnd/>
              <a:tailEnd/>
            </a:ln>
          </p:spPr>
          <p:txBody>
            <a:bodyPr/>
            <a:lstStyle/>
            <a:p>
              <a:endParaRPr lang="en-US"/>
            </a:p>
          </p:txBody>
        </p:sp>
        <p:sp>
          <p:nvSpPr>
            <p:cNvPr id="26806" name="Freeform 45"/>
            <p:cNvSpPr>
              <a:spLocks noEditPoints="1"/>
            </p:cNvSpPr>
            <p:nvPr/>
          </p:nvSpPr>
          <p:spPr bwMode="auto">
            <a:xfrm>
              <a:off x="3932" y="1810"/>
              <a:ext cx="61" cy="69"/>
            </a:xfrm>
            <a:custGeom>
              <a:avLst/>
              <a:gdLst>
                <a:gd name="T0" fmla="*/ 14 w 57"/>
                <a:gd name="T1" fmla="*/ 40 h 65"/>
                <a:gd name="T2" fmla="*/ 14 w 57"/>
                <a:gd name="T3" fmla="*/ 47 h 65"/>
                <a:gd name="T4" fmla="*/ 14 w 57"/>
                <a:gd name="T5" fmla="*/ 51 h 65"/>
                <a:gd name="T6" fmla="*/ 14 w 57"/>
                <a:gd name="T7" fmla="*/ 55 h 65"/>
                <a:gd name="T8" fmla="*/ 18 w 57"/>
                <a:gd name="T9" fmla="*/ 59 h 65"/>
                <a:gd name="T10" fmla="*/ 22 w 57"/>
                <a:gd name="T11" fmla="*/ 65 h 65"/>
                <a:gd name="T12" fmla="*/ 32 w 57"/>
                <a:gd name="T13" fmla="*/ 65 h 65"/>
                <a:gd name="T14" fmla="*/ 36 w 57"/>
                <a:gd name="T15" fmla="*/ 65 h 65"/>
                <a:gd name="T16" fmla="*/ 42 w 57"/>
                <a:gd name="T17" fmla="*/ 65 h 65"/>
                <a:gd name="T18" fmla="*/ 46 w 57"/>
                <a:gd name="T19" fmla="*/ 59 h 65"/>
                <a:gd name="T20" fmla="*/ 55 w 57"/>
                <a:gd name="T21" fmla="*/ 51 h 65"/>
                <a:gd name="T22" fmla="*/ 60 w 57"/>
                <a:gd name="T23" fmla="*/ 55 h 65"/>
                <a:gd name="T24" fmla="*/ 46 w 57"/>
                <a:gd name="T25" fmla="*/ 65 h 65"/>
                <a:gd name="T26" fmla="*/ 32 w 57"/>
                <a:gd name="T27" fmla="*/ 73 h 65"/>
                <a:gd name="T28" fmla="*/ 22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4 w 57"/>
                <a:gd name="T41" fmla="*/ 27 h 65"/>
                <a:gd name="T42" fmla="*/ 14 w 57"/>
                <a:gd name="T43" fmla="*/ 14 h 65"/>
                <a:gd name="T44" fmla="*/ 22 w 57"/>
                <a:gd name="T45" fmla="*/ 4 h 65"/>
                <a:gd name="T46" fmla="*/ 36 w 57"/>
                <a:gd name="T47" fmla="*/ 0 h 65"/>
                <a:gd name="T48" fmla="*/ 46 w 57"/>
                <a:gd name="T49" fmla="*/ 0 h 65"/>
                <a:gd name="T50" fmla="*/ 55 w 57"/>
                <a:gd name="T51" fmla="*/ 0 h 65"/>
                <a:gd name="T52" fmla="*/ 60 w 57"/>
                <a:gd name="T53" fmla="*/ 4 h 65"/>
                <a:gd name="T54" fmla="*/ 65 w 57"/>
                <a:gd name="T55" fmla="*/ 8 h 65"/>
                <a:gd name="T56" fmla="*/ 65 w 57"/>
                <a:gd name="T57" fmla="*/ 8 h 65"/>
                <a:gd name="T58" fmla="*/ 65 w 57"/>
                <a:gd name="T59" fmla="*/ 18 h 65"/>
                <a:gd name="T60" fmla="*/ 60 w 57"/>
                <a:gd name="T61" fmla="*/ 22 h 65"/>
                <a:gd name="T62" fmla="*/ 50 w 57"/>
                <a:gd name="T63" fmla="*/ 32 h 65"/>
                <a:gd name="T64" fmla="*/ 36 w 57"/>
                <a:gd name="T65" fmla="*/ 36 h 65"/>
                <a:gd name="T66" fmla="*/ 28 w 57"/>
                <a:gd name="T67" fmla="*/ 40 h 65"/>
                <a:gd name="T68" fmla="*/ 14 w 57"/>
                <a:gd name="T69" fmla="*/ 40 h 65"/>
                <a:gd name="T70" fmla="*/ 14 w 57"/>
                <a:gd name="T71" fmla="*/ 40 h 65"/>
                <a:gd name="T72" fmla="*/ 22 w 57"/>
                <a:gd name="T73" fmla="*/ 36 h 65"/>
                <a:gd name="T74" fmla="*/ 32 w 57"/>
                <a:gd name="T75" fmla="*/ 32 h 65"/>
                <a:gd name="T76" fmla="*/ 42 w 57"/>
                <a:gd name="T77" fmla="*/ 27 h 65"/>
                <a:gd name="T78" fmla="*/ 46 w 57"/>
                <a:gd name="T79" fmla="*/ 22 h 65"/>
                <a:gd name="T80" fmla="*/ 50 w 57"/>
                <a:gd name="T81" fmla="*/ 18 h 65"/>
                <a:gd name="T82" fmla="*/ 50 w 57"/>
                <a:gd name="T83" fmla="*/ 8 h 65"/>
                <a:gd name="T84" fmla="*/ 50 w 57"/>
                <a:gd name="T85" fmla="*/ 8 h 65"/>
                <a:gd name="T86" fmla="*/ 50 w 57"/>
                <a:gd name="T87" fmla="*/ 4 h 65"/>
                <a:gd name="T88" fmla="*/ 46 w 57"/>
                <a:gd name="T89" fmla="*/ 4 h 65"/>
                <a:gd name="T90" fmla="*/ 46 w 57"/>
                <a:gd name="T91" fmla="*/ 4 h 65"/>
                <a:gd name="T92" fmla="*/ 36 w 57"/>
                <a:gd name="T93" fmla="*/ 4 h 65"/>
                <a:gd name="T94" fmla="*/ 28 w 57"/>
                <a:gd name="T95" fmla="*/ 14 h 65"/>
                <a:gd name="T96" fmla="*/ 18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6" y="53"/>
                  </a:lnTo>
                  <a:lnTo>
                    <a:pt x="20" y="57"/>
                  </a:lnTo>
                  <a:lnTo>
                    <a:pt x="28" y="57"/>
                  </a:lnTo>
                  <a:lnTo>
                    <a:pt x="32" y="57"/>
                  </a:lnTo>
                  <a:lnTo>
                    <a:pt x="36" y="57"/>
                  </a:lnTo>
                  <a:lnTo>
                    <a:pt x="40" y="53"/>
                  </a:lnTo>
                  <a:lnTo>
                    <a:pt x="48" y="45"/>
                  </a:lnTo>
                  <a:lnTo>
                    <a:pt x="52" y="49"/>
                  </a:lnTo>
                  <a:lnTo>
                    <a:pt x="40" y="57"/>
                  </a:lnTo>
                  <a:lnTo>
                    <a:pt x="28" y="65"/>
                  </a:lnTo>
                  <a:lnTo>
                    <a:pt x="20" y="65"/>
                  </a:lnTo>
                  <a:lnTo>
                    <a:pt x="12" y="65"/>
                  </a:lnTo>
                  <a:lnTo>
                    <a:pt x="4" y="61"/>
                  </a:lnTo>
                  <a:lnTo>
                    <a:pt x="0" y="53"/>
                  </a:lnTo>
                  <a:lnTo>
                    <a:pt x="0" y="45"/>
                  </a:lnTo>
                  <a:lnTo>
                    <a:pt x="0" y="32"/>
                  </a:lnTo>
                  <a:lnTo>
                    <a:pt x="4" y="24"/>
                  </a:lnTo>
                  <a:lnTo>
                    <a:pt x="12" y="12"/>
                  </a:lnTo>
                  <a:lnTo>
                    <a:pt x="20" y="4"/>
                  </a:lnTo>
                  <a:lnTo>
                    <a:pt x="32" y="0"/>
                  </a:lnTo>
                  <a:lnTo>
                    <a:pt x="40" y="0"/>
                  </a:lnTo>
                  <a:lnTo>
                    <a:pt x="48" y="0"/>
                  </a:lnTo>
                  <a:lnTo>
                    <a:pt x="52" y="4"/>
                  </a:lnTo>
                  <a:lnTo>
                    <a:pt x="57" y="8"/>
                  </a:lnTo>
                  <a:lnTo>
                    <a:pt x="57" y="16"/>
                  </a:lnTo>
                  <a:lnTo>
                    <a:pt x="52" y="20"/>
                  </a:lnTo>
                  <a:lnTo>
                    <a:pt x="44" y="28"/>
                  </a:lnTo>
                  <a:lnTo>
                    <a:pt x="32" y="32"/>
                  </a:lnTo>
                  <a:lnTo>
                    <a:pt x="24" y="36"/>
                  </a:lnTo>
                  <a:lnTo>
                    <a:pt x="12" y="36"/>
                  </a:lnTo>
                  <a:close/>
                  <a:moveTo>
                    <a:pt x="12" y="36"/>
                  </a:moveTo>
                  <a:lnTo>
                    <a:pt x="20" y="32"/>
                  </a:lnTo>
                  <a:lnTo>
                    <a:pt x="28" y="28"/>
                  </a:lnTo>
                  <a:lnTo>
                    <a:pt x="36" y="24"/>
                  </a:lnTo>
                  <a:lnTo>
                    <a:pt x="40" y="20"/>
                  </a:lnTo>
                  <a:lnTo>
                    <a:pt x="44" y="16"/>
                  </a:lnTo>
                  <a:lnTo>
                    <a:pt x="44" y="8"/>
                  </a:lnTo>
                  <a:lnTo>
                    <a:pt x="44" y="4"/>
                  </a:lnTo>
                  <a:lnTo>
                    <a:pt x="40" y="4"/>
                  </a:lnTo>
                  <a:lnTo>
                    <a:pt x="32" y="4"/>
                  </a:lnTo>
                  <a:lnTo>
                    <a:pt x="24" y="12"/>
                  </a:lnTo>
                  <a:lnTo>
                    <a:pt x="16" y="20"/>
                  </a:lnTo>
                  <a:lnTo>
                    <a:pt x="12" y="36"/>
                  </a:lnTo>
                  <a:close/>
                </a:path>
              </a:pathLst>
            </a:custGeom>
            <a:solidFill>
              <a:srgbClr val="000000"/>
            </a:solidFill>
            <a:ln w="0">
              <a:solidFill>
                <a:srgbClr val="000000"/>
              </a:solidFill>
              <a:round/>
              <a:headEnd/>
              <a:tailEnd/>
            </a:ln>
          </p:spPr>
          <p:txBody>
            <a:bodyPr/>
            <a:lstStyle/>
            <a:p>
              <a:endParaRPr lang="en-US"/>
            </a:p>
          </p:txBody>
        </p:sp>
        <p:sp>
          <p:nvSpPr>
            <p:cNvPr id="26807" name="Freeform 46"/>
            <p:cNvSpPr>
              <a:spLocks/>
            </p:cNvSpPr>
            <p:nvPr/>
          </p:nvSpPr>
          <p:spPr bwMode="auto">
            <a:xfrm>
              <a:off x="4001" y="1810"/>
              <a:ext cx="56" cy="69"/>
            </a:xfrm>
            <a:custGeom>
              <a:avLst/>
              <a:gdLst>
                <a:gd name="T0" fmla="*/ 4 w 52"/>
                <a:gd name="T1" fmla="*/ 4 h 65"/>
                <a:gd name="T2" fmla="*/ 32 w 52"/>
                <a:gd name="T3" fmla="*/ 0 h 65"/>
                <a:gd name="T4" fmla="*/ 18 w 52"/>
                <a:gd name="T5" fmla="*/ 40 h 65"/>
                <a:gd name="T6" fmla="*/ 32 w 52"/>
                <a:gd name="T7" fmla="*/ 18 h 65"/>
                <a:gd name="T8" fmla="*/ 46 w 52"/>
                <a:gd name="T9" fmla="*/ 4 h 65"/>
                <a:gd name="T10" fmla="*/ 51 w 52"/>
                <a:gd name="T11" fmla="*/ 0 h 65"/>
                <a:gd name="T12" fmla="*/ 56 w 52"/>
                <a:gd name="T13" fmla="*/ 0 h 65"/>
                <a:gd name="T14" fmla="*/ 56 w 52"/>
                <a:gd name="T15" fmla="*/ 0 h 65"/>
                <a:gd name="T16" fmla="*/ 60 w 52"/>
                <a:gd name="T17" fmla="*/ 0 h 65"/>
                <a:gd name="T18" fmla="*/ 60 w 52"/>
                <a:gd name="T19" fmla="*/ 4 h 65"/>
                <a:gd name="T20" fmla="*/ 60 w 52"/>
                <a:gd name="T21" fmla="*/ 4 h 65"/>
                <a:gd name="T22" fmla="*/ 60 w 52"/>
                <a:gd name="T23" fmla="*/ 14 h 65"/>
                <a:gd name="T24" fmla="*/ 60 w 52"/>
                <a:gd name="T25" fmla="*/ 18 h 65"/>
                <a:gd name="T26" fmla="*/ 56 w 52"/>
                <a:gd name="T27" fmla="*/ 22 h 65"/>
                <a:gd name="T28" fmla="*/ 51 w 52"/>
                <a:gd name="T29" fmla="*/ 22 h 65"/>
                <a:gd name="T30" fmla="*/ 51 w 52"/>
                <a:gd name="T31" fmla="*/ 22 h 65"/>
                <a:gd name="T32" fmla="*/ 51 w 52"/>
                <a:gd name="T33" fmla="*/ 18 h 65"/>
                <a:gd name="T34" fmla="*/ 51 w 52"/>
                <a:gd name="T35" fmla="*/ 18 h 65"/>
                <a:gd name="T36" fmla="*/ 46 w 52"/>
                <a:gd name="T37" fmla="*/ 18 h 65"/>
                <a:gd name="T38" fmla="*/ 46 w 52"/>
                <a:gd name="T39" fmla="*/ 14 h 65"/>
                <a:gd name="T40" fmla="*/ 46 w 52"/>
                <a:gd name="T41" fmla="*/ 14 h 65"/>
                <a:gd name="T42" fmla="*/ 46 w 52"/>
                <a:gd name="T43" fmla="*/ 14 h 65"/>
                <a:gd name="T44" fmla="*/ 46 w 52"/>
                <a:gd name="T45" fmla="*/ 14 h 65"/>
                <a:gd name="T46" fmla="*/ 46 w 52"/>
                <a:gd name="T47" fmla="*/ 14 h 65"/>
                <a:gd name="T48" fmla="*/ 42 w 52"/>
                <a:gd name="T49" fmla="*/ 14 h 65"/>
                <a:gd name="T50" fmla="*/ 42 w 52"/>
                <a:gd name="T51" fmla="*/ 18 h 65"/>
                <a:gd name="T52" fmla="*/ 37 w 52"/>
                <a:gd name="T53" fmla="*/ 18 h 65"/>
                <a:gd name="T54" fmla="*/ 32 w 52"/>
                <a:gd name="T55" fmla="*/ 27 h 65"/>
                <a:gd name="T56" fmla="*/ 24 w 52"/>
                <a:gd name="T57" fmla="*/ 40 h 65"/>
                <a:gd name="T58" fmla="*/ 18 w 52"/>
                <a:gd name="T59" fmla="*/ 47 h 65"/>
                <a:gd name="T60" fmla="*/ 18 w 52"/>
                <a:gd name="T61" fmla="*/ 51 h 65"/>
                <a:gd name="T62" fmla="*/ 14 w 52"/>
                <a:gd name="T63" fmla="*/ 59 h 65"/>
                <a:gd name="T64" fmla="*/ 14 w 52"/>
                <a:gd name="T65" fmla="*/ 65 h 65"/>
                <a:gd name="T66" fmla="*/ 10 w 52"/>
                <a:gd name="T67" fmla="*/ 73 h 65"/>
                <a:gd name="T68" fmla="*/ 0 w 52"/>
                <a:gd name="T69" fmla="*/ 73 h 65"/>
                <a:gd name="T70" fmla="*/ 14 w 52"/>
                <a:gd name="T71" fmla="*/ 22 h 65"/>
                <a:gd name="T72" fmla="*/ 14 w 52"/>
                <a:gd name="T73" fmla="*/ 14 h 65"/>
                <a:gd name="T74" fmla="*/ 14 w 52"/>
                <a:gd name="T75" fmla="*/ 8 h 65"/>
                <a:gd name="T76" fmla="*/ 14 w 52"/>
                <a:gd name="T77" fmla="*/ 8 h 65"/>
                <a:gd name="T78" fmla="*/ 14 w 52"/>
                <a:gd name="T79" fmla="*/ 8 h 65"/>
                <a:gd name="T80" fmla="*/ 14 w 52"/>
                <a:gd name="T81" fmla="*/ 4 h 65"/>
                <a:gd name="T82" fmla="*/ 10 w 52"/>
                <a:gd name="T83" fmla="*/ 4 h 65"/>
                <a:gd name="T84" fmla="*/ 10 w 52"/>
                <a:gd name="T85" fmla="*/ 4 h 65"/>
                <a:gd name="T86" fmla="*/ 4 w 52"/>
                <a:gd name="T87" fmla="*/ 4 h 65"/>
                <a:gd name="T88" fmla="*/ 4 w 52"/>
                <a:gd name="T89" fmla="*/ 4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
                <a:gd name="T136" fmla="*/ 0 h 65"/>
                <a:gd name="T137" fmla="*/ 52 w 52"/>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 h="65">
                  <a:moveTo>
                    <a:pt x="4" y="4"/>
                  </a:moveTo>
                  <a:lnTo>
                    <a:pt x="28" y="0"/>
                  </a:lnTo>
                  <a:lnTo>
                    <a:pt x="16" y="36"/>
                  </a:lnTo>
                  <a:lnTo>
                    <a:pt x="28" y="16"/>
                  </a:lnTo>
                  <a:lnTo>
                    <a:pt x="40" y="4"/>
                  </a:lnTo>
                  <a:lnTo>
                    <a:pt x="44" y="0"/>
                  </a:lnTo>
                  <a:lnTo>
                    <a:pt x="48" y="0"/>
                  </a:lnTo>
                  <a:lnTo>
                    <a:pt x="52" y="0"/>
                  </a:lnTo>
                  <a:lnTo>
                    <a:pt x="52" y="4"/>
                  </a:lnTo>
                  <a:lnTo>
                    <a:pt x="52" y="12"/>
                  </a:lnTo>
                  <a:lnTo>
                    <a:pt x="52" y="16"/>
                  </a:lnTo>
                  <a:lnTo>
                    <a:pt x="48" y="20"/>
                  </a:lnTo>
                  <a:lnTo>
                    <a:pt x="44" y="20"/>
                  </a:lnTo>
                  <a:lnTo>
                    <a:pt x="44" y="16"/>
                  </a:lnTo>
                  <a:lnTo>
                    <a:pt x="40" y="16"/>
                  </a:lnTo>
                  <a:lnTo>
                    <a:pt x="40" y="12"/>
                  </a:lnTo>
                  <a:lnTo>
                    <a:pt x="36" y="12"/>
                  </a:lnTo>
                  <a:lnTo>
                    <a:pt x="36" y="16"/>
                  </a:lnTo>
                  <a:lnTo>
                    <a:pt x="32" y="16"/>
                  </a:lnTo>
                  <a:lnTo>
                    <a:pt x="28" y="24"/>
                  </a:lnTo>
                  <a:lnTo>
                    <a:pt x="20" y="36"/>
                  </a:lnTo>
                  <a:lnTo>
                    <a:pt x="16" y="41"/>
                  </a:lnTo>
                  <a:lnTo>
                    <a:pt x="16" y="45"/>
                  </a:lnTo>
                  <a:lnTo>
                    <a:pt x="12" y="53"/>
                  </a:lnTo>
                  <a:lnTo>
                    <a:pt x="12" y="57"/>
                  </a:lnTo>
                  <a:lnTo>
                    <a:pt x="8" y="65"/>
                  </a:lnTo>
                  <a:lnTo>
                    <a:pt x="0" y="65"/>
                  </a:lnTo>
                  <a:lnTo>
                    <a:pt x="12" y="20"/>
                  </a:lnTo>
                  <a:lnTo>
                    <a:pt x="12" y="12"/>
                  </a:lnTo>
                  <a:lnTo>
                    <a:pt x="12" y="8"/>
                  </a:lnTo>
                  <a:lnTo>
                    <a:pt x="12" y="4"/>
                  </a:lnTo>
                  <a:lnTo>
                    <a:pt x="8" y="4"/>
                  </a:lnTo>
                  <a:lnTo>
                    <a:pt x="4" y="4"/>
                  </a:lnTo>
                  <a:close/>
                </a:path>
              </a:pathLst>
            </a:custGeom>
            <a:solidFill>
              <a:srgbClr val="000000"/>
            </a:solidFill>
            <a:ln w="0">
              <a:solidFill>
                <a:srgbClr val="000000"/>
              </a:solidFill>
              <a:round/>
              <a:headEnd/>
              <a:tailEnd/>
            </a:ln>
          </p:spPr>
          <p:txBody>
            <a:bodyPr/>
            <a:lstStyle/>
            <a:p>
              <a:endParaRPr lang="en-US"/>
            </a:p>
          </p:txBody>
        </p:sp>
        <p:sp>
          <p:nvSpPr>
            <p:cNvPr id="26808" name="Freeform 47"/>
            <p:cNvSpPr>
              <a:spLocks/>
            </p:cNvSpPr>
            <p:nvPr/>
          </p:nvSpPr>
          <p:spPr bwMode="auto">
            <a:xfrm>
              <a:off x="4065" y="1810"/>
              <a:ext cx="65" cy="69"/>
            </a:xfrm>
            <a:custGeom>
              <a:avLst/>
              <a:gdLst>
                <a:gd name="T0" fmla="*/ 0 w 61"/>
                <a:gd name="T1" fmla="*/ 4 h 65"/>
                <a:gd name="T2" fmla="*/ 23 w 61"/>
                <a:gd name="T3" fmla="*/ 0 h 65"/>
                <a:gd name="T4" fmla="*/ 29 w 61"/>
                <a:gd name="T5" fmla="*/ 4 h 65"/>
                <a:gd name="T6" fmla="*/ 29 w 61"/>
                <a:gd name="T7" fmla="*/ 14 h 65"/>
                <a:gd name="T8" fmla="*/ 29 w 61"/>
                <a:gd name="T9" fmla="*/ 22 h 65"/>
                <a:gd name="T10" fmla="*/ 33 w 61"/>
                <a:gd name="T11" fmla="*/ 32 h 65"/>
                <a:gd name="T12" fmla="*/ 33 w 61"/>
                <a:gd name="T13" fmla="*/ 47 h 65"/>
                <a:gd name="T14" fmla="*/ 33 w 61"/>
                <a:gd name="T15" fmla="*/ 59 h 65"/>
                <a:gd name="T16" fmla="*/ 42 w 61"/>
                <a:gd name="T17" fmla="*/ 51 h 65"/>
                <a:gd name="T18" fmla="*/ 47 w 61"/>
                <a:gd name="T19" fmla="*/ 47 h 65"/>
                <a:gd name="T20" fmla="*/ 51 w 61"/>
                <a:gd name="T21" fmla="*/ 36 h 65"/>
                <a:gd name="T22" fmla="*/ 55 w 61"/>
                <a:gd name="T23" fmla="*/ 32 h 65"/>
                <a:gd name="T24" fmla="*/ 55 w 61"/>
                <a:gd name="T25" fmla="*/ 27 h 65"/>
                <a:gd name="T26" fmla="*/ 60 w 61"/>
                <a:gd name="T27" fmla="*/ 27 h 65"/>
                <a:gd name="T28" fmla="*/ 60 w 61"/>
                <a:gd name="T29" fmla="*/ 22 h 65"/>
                <a:gd name="T30" fmla="*/ 60 w 61"/>
                <a:gd name="T31" fmla="*/ 18 h 65"/>
                <a:gd name="T32" fmla="*/ 60 w 61"/>
                <a:gd name="T33" fmla="*/ 18 h 65"/>
                <a:gd name="T34" fmla="*/ 55 w 61"/>
                <a:gd name="T35" fmla="*/ 14 h 65"/>
                <a:gd name="T36" fmla="*/ 55 w 61"/>
                <a:gd name="T37" fmla="*/ 14 h 65"/>
                <a:gd name="T38" fmla="*/ 51 w 61"/>
                <a:gd name="T39" fmla="*/ 8 h 65"/>
                <a:gd name="T40" fmla="*/ 51 w 61"/>
                <a:gd name="T41" fmla="*/ 4 h 65"/>
                <a:gd name="T42" fmla="*/ 51 w 61"/>
                <a:gd name="T43" fmla="*/ 4 h 65"/>
                <a:gd name="T44" fmla="*/ 51 w 61"/>
                <a:gd name="T45" fmla="*/ 0 h 65"/>
                <a:gd name="T46" fmla="*/ 55 w 61"/>
                <a:gd name="T47" fmla="*/ 0 h 65"/>
                <a:gd name="T48" fmla="*/ 60 w 61"/>
                <a:gd name="T49" fmla="*/ 0 h 65"/>
                <a:gd name="T50" fmla="*/ 60 w 61"/>
                <a:gd name="T51" fmla="*/ 0 h 65"/>
                <a:gd name="T52" fmla="*/ 65 w 61"/>
                <a:gd name="T53" fmla="*/ 4 h 65"/>
                <a:gd name="T54" fmla="*/ 69 w 61"/>
                <a:gd name="T55" fmla="*/ 4 h 65"/>
                <a:gd name="T56" fmla="*/ 69 w 61"/>
                <a:gd name="T57" fmla="*/ 8 h 65"/>
                <a:gd name="T58" fmla="*/ 69 w 61"/>
                <a:gd name="T59" fmla="*/ 14 h 65"/>
                <a:gd name="T60" fmla="*/ 69 w 61"/>
                <a:gd name="T61" fmla="*/ 18 h 65"/>
                <a:gd name="T62" fmla="*/ 65 w 61"/>
                <a:gd name="T63" fmla="*/ 22 h 65"/>
                <a:gd name="T64" fmla="*/ 60 w 61"/>
                <a:gd name="T65" fmla="*/ 32 h 65"/>
                <a:gd name="T66" fmla="*/ 51 w 61"/>
                <a:gd name="T67" fmla="*/ 40 h 65"/>
                <a:gd name="T68" fmla="*/ 42 w 61"/>
                <a:gd name="T69" fmla="*/ 55 h 65"/>
                <a:gd name="T70" fmla="*/ 37 w 61"/>
                <a:gd name="T71" fmla="*/ 59 h 65"/>
                <a:gd name="T72" fmla="*/ 33 w 61"/>
                <a:gd name="T73" fmla="*/ 65 h 65"/>
                <a:gd name="T74" fmla="*/ 23 w 61"/>
                <a:gd name="T75" fmla="*/ 73 h 65"/>
                <a:gd name="T76" fmla="*/ 19 w 61"/>
                <a:gd name="T77" fmla="*/ 73 h 65"/>
                <a:gd name="T78" fmla="*/ 19 w 61"/>
                <a:gd name="T79" fmla="*/ 51 h 65"/>
                <a:gd name="T80" fmla="*/ 19 w 61"/>
                <a:gd name="T81" fmla="*/ 32 h 65"/>
                <a:gd name="T82" fmla="*/ 15 w 61"/>
                <a:gd name="T83" fmla="*/ 22 h 65"/>
                <a:gd name="T84" fmla="*/ 15 w 61"/>
                <a:gd name="T85" fmla="*/ 14 h 65"/>
                <a:gd name="T86" fmla="*/ 11 w 61"/>
                <a:gd name="T87" fmla="*/ 8 h 65"/>
                <a:gd name="T88" fmla="*/ 4 w 61"/>
                <a:gd name="T89" fmla="*/ 8 h 65"/>
                <a:gd name="T90" fmla="*/ 4 w 61"/>
                <a:gd name="T91" fmla="*/ 8 h 65"/>
                <a:gd name="T92" fmla="*/ 0 w 61"/>
                <a:gd name="T93" fmla="*/ 8 h 65"/>
                <a:gd name="T94" fmla="*/ 0 w 61"/>
                <a:gd name="T95" fmla="*/ 4 h 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5"/>
                <a:gd name="T146" fmla="*/ 61 w 61"/>
                <a:gd name="T147" fmla="*/ 65 h 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5">
                  <a:moveTo>
                    <a:pt x="0" y="4"/>
                  </a:moveTo>
                  <a:lnTo>
                    <a:pt x="21" y="0"/>
                  </a:lnTo>
                  <a:lnTo>
                    <a:pt x="25" y="4"/>
                  </a:lnTo>
                  <a:lnTo>
                    <a:pt x="25" y="12"/>
                  </a:lnTo>
                  <a:lnTo>
                    <a:pt x="25" y="20"/>
                  </a:lnTo>
                  <a:lnTo>
                    <a:pt x="29" y="28"/>
                  </a:lnTo>
                  <a:lnTo>
                    <a:pt x="29" y="41"/>
                  </a:lnTo>
                  <a:lnTo>
                    <a:pt x="29" y="53"/>
                  </a:lnTo>
                  <a:lnTo>
                    <a:pt x="37" y="45"/>
                  </a:lnTo>
                  <a:lnTo>
                    <a:pt x="41" y="41"/>
                  </a:lnTo>
                  <a:lnTo>
                    <a:pt x="45" y="32"/>
                  </a:lnTo>
                  <a:lnTo>
                    <a:pt x="49" y="28"/>
                  </a:lnTo>
                  <a:lnTo>
                    <a:pt x="49" y="24"/>
                  </a:lnTo>
                  <a:lnTo>
                    <a:pt x="53" y="24"/>
                  </a:lnTo>
                  <a:lnTo>
                    <a:pt x="53" y="20"/>
                  </a:lnTo>
                  <a:lnTo>
                    <a:pt x="53" y="16"/>
                  </a:lnTo>
                  <a:lnTo>
                    <a:pt x="49" y="12"/>
                  </a:lnTo>
                  <a:lnTo>
                    <a:pt x="45" y="8"/>
                  </a:lnTo>
                  <a:lnTo>
                    <a:pt x="45" y="4"/>
                  </a:lnTo>
                  <a:lnTo>
                    <a:pt x="45" y="0"/>
                  </a:lnTo>
                  <a:lnTo>
                    <a:pt x="49" y="0"/>
                  </a:lnTo>
                  <a:lnTo>
                    <a:pt x="53" y="0"/>
                  </a:lnTo>
                  <a:lnTo>
                    <a:pt x="57" y="4"/>
                  </a:lnTo>
                  <a:lnTo>
                    <a:pt x="61" y="4"/>
                  </a:lnTo>
                  <a:lnTo>
                    <a:pt x="61" y="8"/>
                  </a:lnTo>
                  <a:lnTo>
                    <a:pt x="61" y="12"/>
                  </a:lnTo>
                  <a:lnTo>
                    <a:pt x="61" y="16"/>
                  </a:lnTo>
                  <a:lnTo>
                    <a:pt x="57" y="20"/>
                  </a:lnTo>
                  <a:lnTo>
                    <a:pt x="53" y="28"/>
                  </a:lnTo>
                  <a:lnTo>
                    <a:pt x="45" y="36"/>
                  </a:lnTo>
                  <a:lnTo>
                    <a:pt x="37" y="49"/>
                  </a:lnTo>
                  <a:lnTo>
                    <a:pt x="33" y="53"/>
                  </a:lnTo>
                  <a:lnTo>
                    <a:pt x="29" y="57"/>
                  </a:lnTo>
                  <a:lnTo>
                    <a:pt x="21" y="65"/>
                  </a:lnTo>
                  <a:lnTo>
                    <a:pt x="17" y="65"/>
                  </a:lnTo>
                  <a:lnTo>
                    <a:pt x="17" y="45"/>
                  </a:lnTo>
                  <a:lnTo>
                    <a:pt x="17" y="28"/>
                  </a:lnTo>
                  <a:lnTo>
                    <a:pt x="13" y="20"/>
                  </a:lnTo>
                  <a:lnTo>
                    <a:pt x="13" y="12"/>
                  </a:lnTo>
                  <a:lnTo>
                    <a:pt x="9"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809" name="Freeform 48"/>
            <p:cNvSpPr>
              <a:spLocks noEditPoints="1"/>
            </p:cNvSpPr>
            <p:nvPr/>
          </p:nvSpPr>
          <p:spPr bwMode="auto">
            <a:xfrm>
              <a:off x="4134" y="1810"/>
              <a:ext cx="61" cy="69"/>
            </a:xfrm>
            <a:custGeom>
              <a:avLst/>
              <a:gdLst>
                <a:gd name="T0" fmla="*/ 14 w 57"/>
                <a:gd name="T1" fmla="*/ 40 h 65"/>
                <a:gd name="T2" fmla="*/ 14 w 57"/>
                <a:gd name="T3" fmla="*/ 47 h 65"/>
                <a:gd name="T4" fmla="*/ 14 w 57"/>
                <a:gd name="T5" fmla="*/ 51 h 65"/>
                <a:gd name="T6" fmla="*/ 14 w 57"/>
                <a:gd name="T7" fmla="*/ 55 h 65"/>
                <a:gd name="T8" fmla="*/ 18 w 57"/>
                <a:gd name="T9" fmla="*/ 59 h 65"/>
                <a:gd name="T10" fmla="*/ 24 w 57"/>
                <a:gd name="T11" fmla="*/ 65 h 65"/>
                <a:gd name="T12" fmla="*/ 33 w 57"/>
                <a:gd name="T13" fmla="*/ 65 h 65"/>
                <a:gd name="T14" fmla="*/ 37 w 57"/>
                <a:gd name="T15" fmla="*/ 65 h 65"/>
                <a:gd name="T16" fmla="*/ 43 w 57"/>
                <a:gd name="T17" fmla="*/ 65 h 65"/>
                <a:gd name="T18" fmla="*/ 47 w 57"/>
                <a:gd name="T19" fmla="*/ 59 h 65"/>
                <a:gd name="T20" fmla="*/ 56 w 57"/>
                <a:gd name="T21" fmla="*/ 51 h 65"/>
                <a:gd name="T22" fmla="*/ 61 w 57"/>
                <a:gd name="T23" fmla="*/ 55 h 65"/>
                <a:gd name="T24" fmla="*/ 47 w 57"/>
                <a:gd name="T25" fmla="*/ 65 h 65"/>
                <a:gd name="T26" fmla="*/ 33 w 57"/>
                <a:gd name="T27" fmla="*/ 73 h 65"/>
                <a:gd name="T28" fmla="*/ 24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10 w 57"/>
                <a:gd name="T41" fmla="*/ 27 h 65"/>
                <a:gd name="T42" fmla="*/ 14 w 57"/>
                <a:gd name="T43" fmla="*/ 14 h 65"/>
                <a:gd name="T44" fmla="*/ 29 w 57"/>
                <a:gd name="T45" fmla="*/ 4 h 65"/>
                <a:gd name="T46" fmla="*/ 37 w 57"/>
                <a:gd name="T47" fmla="*/ 0 h 65"/>
                <a:gd name="T48" fmla="*/ 47 w 57"/>
                <a:gd name="T49" fmla="*/ 0 h 65"/>
                <a:gd name="T50" fmla="*/ 56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1 w 57"/>
                <a:gd name="T63" fmla="*/ 32 h 65"/>
                <a:gd name="T64" fmla="*/ 37 w 57"/>
                <a:gd name="T65" fmla="*/ 36 h 65"/>
                <a:gd name="T66" fmla="*/ 29 w 57"/>
                <a:gd name="T67" fmla="*/ 40 h 65"/>
                <a:gd name="T68" fmla="*/ 14 w 57"/>
                <a:gd name="T69" fmla="*/ 40 h 65"/>
                <a:gd name="T70" fmla="*/ 14 w 57"/>
                <a:gd name="T71" fmla="*/ 40 h 65"/>
                <a:gd name="T72" fmla="*/ 29 w 57"/>
                <a:gd name="T73" fmla="*/ 36 h 65"/>
                <a:gd name="T74" fmla="*/ 33 w 57"/>
                <a:gd name="T75" fmla="*/ 32 h 65"/>
                <a:gd name="T76" fmla="*/ 43 w 57"/>
                <a:gd name="T77" fmla="*/ 27 h 65"/>
                <a:gd name="T78" fmla="*/ 47 w 57"/>
                <a:gd name="T79" fmla="*/ 22 h 65"/>
                <a:gd name="T80" fmla="*/ 51 w 57"/>
                <a:gd name="T81" fmla="*/ 18 h 65"/>
                <a:gd name="T82" fmla="*/ 51 w 57"/>
                <a:gd name="T83" fmla="*/ 8 h 65"/>
                <a:gd name="T84" fmla="*/ 51 w 57"/>
                <a:gd name="T85" fmla="*/ 8 h 65"/>
                <a:gd name="T86" fmla="*/ 51 w 57"/>
                <a:gd name="T87" fmla="*/ 4 h 65"/>
                <a:gd name="T88" fmla="*/ 47 w 57"/>
                <a:gd name="T89" fmla="*/ 4 h 65"/>
                <a:gd name="T90" fmla="*/ 47 w 57"/>
                <a:gd name="T91" fmla="*/ 4 h 65"/>
                <a:gd name="T92" fmla="*/ 37 w 57"/>
                <a:gd name="T93" fmla="*/ 4 h 65"/>
                <a:gd name="T94" fmla="*/ 29 w 57"/>
                <a:gd name="T95" fmla="*/ 14 h 65"/>
                <a:gd name="T96" fmla="*/ 18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6" y="53"/>
                  </a:lnTo>
                  <a:lnTo>
                    <a:pt x="21" y="57"/>
                  </a:lnTo>
                  <a:lnTo>
                    <a:pt x="29" y="57"/>
                  </a:lnTo>
                  <a:lnTo>
                    <a:pt x="33" y="57"/>
                  </a:lnTo>
                  <a:lnTo>
                    <a:pt x="37" y="57"/>
                  </a:lnTo>
                  <a:lnTo>
                    <a:pt x="41" y="53"/>
                  </a:lnTo>
                  <a:lnTo>
                    <a:pt x="49" y="45"/>
                  </a:lnTo>
                  <a:lnTo>
                    <a:pt x="53" y="49"/>
                  </a:lnTo>
                  <a:lnTo>
                    <a:pt x="41" y="57"/>
                  </a:lnTo>
                  <a:lnTo>
                    <a:pt x="29" y="65"/>
                  </a:lnTo>
                  <a:lnTo>
                    <a:pt x="21" y="65"/>
                  </a:lnTo>
                  <a:lnTo>
                    <a:pt x="12" y="65"/>
                  </a:lnTo>
                  <a:lnTo>
                    <a:pt x="4" y="61"/>
                  </a:lnTo>
                  <a:lnTo>
                    <a:pt x="0" y="53"/>
                  </a:lnTo>
                  <a:lnTo>
                    <a:pt x="0" y="45"/>
                  </a:lnTo>
                  <a:lnTo>
                    <a:pt x="0" y="32"/>
                  </a:lnTo>
                  <a:lnTo>
                    <a:pt x="8" y="24"/>
                  </a:lnTo>
                  <a:lnTo>
                    <a:pt x="12" y="12"/>
                  </a:lnTo>
                  <a:lnTo>
                    <a:pt x="25" y="4"/>
                  </a:lnTo>
                  <a:lnTo>
                    <a:pt x="33" y="0"/>
                  </a:lnTo>
                  <a:lnTo>
                    <a:pt x="41" y="0"/>
                  </a:lnTo>
                  <a:lnTo>
                    <a:pt x="49" y="0"/>
                  </a:lnTo>
                  <a:lnTo>
                    <a:pt x="53" y="4"/>
                  </a:lnTo>
                  <a:lnTo>
                    <a:pt x="57" y="8"/>
                  </a:lnTo>
                  <a:lnTo>
                    <a:pt x="57" y="16"/>
                  </a:lnTo>
                  <a:lnTo>
                    <a:pt x="53" y="20"/>
                  </a:lnTo>
                  <a:lnTo>
                    <a:pt x="45" y="28"/>
                  </a:lnTo>
                  <a:lnTo>
                    <a:pt x="33" y="32"/>
                  </a:lnTo>
                  <a:lnTo>
                    <a:pt x="25" y="36"/>
                  </a:lnTo>
                  <a:lnTo>
                    <a:pt x="12" y="36"/>
                  </a:lnTo>
                  <a:close/>
                  <a:moveTo>
                    <a:pt x="12" y="36"/>
                  </a:moveTo>
                  <a:lnTo>
                    <a:pt x="25" y="32"/>
                  </a:lnTo>
                  <a:lnTo>
                    <a:pt x="29" y="28"/>
                  </a:lnTo>
                  <a:lnTo>
                    <a:pt x="37" y="24"/>
                  </a:lnTo>
                  <a:lnTo>
                    <a:pt x="41" y="20"/>
                  </a:lnTo>
                  <a:lnTo>
                    <a:pt x="45" y="16"/>
                  </a:lnTo>
                  <a:lnTo>
                    <a:pt x="45" y="8"/>
                  </a:lnTo>
                  <a:lnTo>
                    <a:pt x="45" y="4"/>
                  </a:lnTo>
                  <a:lnTo>
                    <a:pt x="41" y="4"/>
                  </a:lnTo>
                  <a:lnTo>
                    <a:pt x="33" y="4"/>
                  </a:lnTo>
                  <a:lnTo>
                    <a:pt x="25" y="12"/>
                  </a:lnTo>
                  <a:lnTo>
                    <a:pt x="16" y="20"/>
                  </a:lnTo>
                  <a:lnTo>
                    <a:pt x="12" y="36"/>
                  </a:lnTo>
                  <a:close/>
                </a:path>
              </a:pathLst>
            </a:custGeom>
            <a:solidFill>
              <a:srgbClr val="000000"/>
            </a:solidFill>
            <a:ln w="0">
              <a:solidFill>
                <a:srgbClr val="000000"/>
              </a:solidFill>
              <a:round/>
              <a:headEnd/>
              <a:tailEnd/>
            </a:ln>
          </p:spPr>
          <p:txBody>
            <a:bodyPr/>
            <a:lstStyle/>
            <a:p>
              <a:endParaRPr lang="en-US"/>
            </a:p>
          </p:txBody>
        </p:sp>
        <p:sp>
          <p:nvSpPr>
            <p:cNvPr id="26810" name="Freeform 49"/>
            <p:cNvSpPr>
              <a:spLocks noEditPoints="1"/>
            </p:cNvSpPr>
            <p:nvPr/>
          </p:nvSpPr>
          <p:spPr bwMode="auto">
            <a:xfrm>
              <a:off x="4204" y="1772"/>
              <a:ext cx="86" cy="107"/>
            </a:xfrm>
            <a:custGeom>
              <a:avLst/>
              <a:gdLst>
                <a:gd name="T0" fmla="*/ 65 w 81"/>
                <a:gd name="T1" fmla="*/ 95 h 101"/>
                <a:gd name="T2" fmla="*/ 59 w 81"/>
                <a:gd name="T3" fmla="*/ 105 h 101"/>
                <a:gd name="T4" fmla="*/ 59 w 81"/>
                <a:gd name="T5" fmla="*/ 109 h 101"/>
                <a:gd name="T6" fmla="*/ 59 w 81"/>
                <a:gd name="T7" fmla="*/ 109 h 101"/>
                <a:gd name="T8" fmla="*/ 65 w 81"/>
                <a:gd name="T9" fmla="*/ 105 h 101"/>
                <a:gd name="T10" fmla="*/ 73 w 81"/>
                <a:gd name="T11" fmla="*/ 95 h 101"/>
                <a:gd name="T12" fmla="*/ 69 w 81"/>
                <a:gd name="T13" fmla="*/ 105 h 101"/>
                <a:gd name="T14" fmla="*/ 59 w 81"/>
                <a:gd name="T15" fmla="*/ 113 h 101"/>
                <a:gd name="T16" fmla="*/ 51 w 81"/>
                <a:gd name="T17" fmla="*/ 113 h 101"/>
                <a:gd name="T18" fmla="*/ 51 w 81"/>
                <a:gd name="T19" fmla="*/ 109 h 101"/>
                <a:gd name="T20" fmla="*/ 51 w 81"/>
                <a:gd name="T21" fmla="*/ 105 h 101"/>
                <a:gd name="T22" fmla="*/ 55 w 81"/>
                <a:gd name="T23" fmla="*/ 87 h 101"/>
                <a:gd name="T24" fmla="*/ 32 w 81"/>
                <a:gd name="T25" fmla="*/ 109 h 101"/>
                <a:gd name="T26" fmla="*/ 18 w 81"/>
                <a:gd name="T27" fmla="*/ 113 h 101"/>
                <a:gd name="T28" fmla="*/ 4 w 81"/>
                <a:gd name="T29" fmla="*/ 109 h 101"/>
                <a:gd name="T30" fmla="*/ 0 w 81"/>
                <a:gd name="T31" fmla="*/ 95 h 101"/>
                <a:gd name="T32" fmla="*/ 8 w 81"/>
                <a:gd name="T33" fmla="*/ 68 h 101"/>
                <a:gd name="T34" fmla="*/ 32 w 81"/>
                <a:gd name="T35" fmla="*/ 44 h 101"/>
                <a:gd name="T36" fmla="*/ 51 w 81"/>
                <a:gd name="T37" fmla="*/ 40 h 101"/>
                <a:gd name="T38" fmla="*/ 59 w 81"/>
                <a:gd name="T39" fmla="*/ 40 h 101"/>
                <a:gd name="T40" fmla="*/ 65 w 81"/>
                <a:gd name="T41" fmla="*/ 44 h 101"/>
                <a:gd name="T42" fmla="*/ 73 w 81"/>
                <a:gd name="T43" fmla="*/ 18 h 101"/>
                <a:gd name="T44" fmla="*/ 73 w 81"/>
                <a:gd name="T45" fmla="*/ 14 h 101"/>
                <a:gd name="T46" fmla="*/ 73 w 81"/>
                <a:gd name="T47" fmla="*/ 8 h 101"/>
                <a:gd name="T48" fmla="*/ 73 w 81"/>
                <a:gd name="T49" fmla="*/ 4 h 101"/>
                <a:gd name="T50" fmla="*/ 69 w 81"/>
                <a:gd name="T51" fmla="*/ 4 h 101"/>
                <a:gd name="T52" fmla="*/ 65 w 81"/>
                <a:gd name="T53" fmla="*/ 4 h 101"/>
                <a:gd name="T54" fmla="*/ 59 w 81"/>
                <a:gd name="T55" fmla="*/ 54 h 101"/>
                <a:gd name="T56" fmla="*/ 55 w 81"/>
                <a:gd name="T57" fmla="*/ 44 h 101"/>
                <a:gd name="T58" fmla="*/ 51 w 81"/>
                <a:gd name="T59" fmla="*/ 44 h 101"/>
                <a:gd name="T60" fmla="*/ 27 w 81"/>
                <a:gd name="T61" fmla="*/ 58 h 101"/>
                <a:gd name="T62" fmla="*/ 14 w 81"/>
                <a:gd name="T63" fmla="*/ 95 h 101"/>
                <a:gd name="T64" fmla="*/ 18 w 81"/>
                <a:gd name="T65" fmla="*/ 105 h 101"/>
                <a:gd name="T66" fmla="*/ 22 w 81"/>
                <a:gd name="T67" fmla="*/ 109 h 101"/>
                <a:gd name="T68" fmla="*/ 37 w 81"/>
                <a:gd name="T69" fmla="*/ 100 h 101"/>
                <a:gd name="T70" fmla="*/ 55 w 81"/>
                <a:gd name="T71" fmla="*/ 72 h 1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
                <a:gd name="T109" fmla="*/ 0 h 101"/>
                <a:gd name="T110" fmla="*/ 81 w 81"/>
                <a:gd name="T111" fmla="*/ 101 h 1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 h="101">
                  <a:moveTo>
                    <a:pt x="81" y="0"/>
                  </a:moveTo>
                  <a:lnTo>
                    <a:pt x="57" y="85"/>
                  </a:lnTo>
                  <a:lnTo>
                    <a:pt x="53" y="89"/>
                  </a:lnTo>
                  <a:lnTo>
                    <a:pt x="53" y="93"/>
                  </a:lnTo>
                  <a:lnTo>
                    <a:pt x="53" y="97"/>
                  </a:lnTo>
                  <a:lnTo>
                    <a:pt x="57" y="97"/>
                  </a:lnTo>
                  <a:lnTo>
                    <a:pt x="57" y="93"/>
                  </a:lnTo>
                  <a:lnTo>
                    <a:pt x="61" y="93"/>
                  </a:lnTo>
                  <a:lnTo>
                    <a:pt x="65" y="85"/>
                  </a:lnTo>
                  <a:lnTo>
                    <a:pt x="65" y="89"/>
                  </a:lnTo>
                  <a:lnTo>
                    <a:pt x="61" y="93"/>
                  </a:lnTo>
                  <a:lnTo>
                    <a:pt x="57" y="97"/>
                  </a:lnTo>
                  <a:lnTo>
                    <a:pt x="53" y="101"/>
                  </a:lnTo>
                  <a:lnTo>
                    <a:pt x="49" y="101"/>
                  </a:lnTo>
                  <a:lnTo>
                    <a:pt x="45" y="101"/>
                  </a:lnTo>
                  <a:lnTo>
                    <a:pt x="45" y="97"/>
                  </a:lnTo>
                  <a:lnTo>
                    <a:pt x="41" y="97"/>
                  </a:lnTo>
                  <a:lnTo>
                    <a:pt x="45" y="93"/>
                  </a:lnTo>
                  <a:lnTo>
                    <a:pt x="45" y="85"/>
                  </a:lnTo>
                  <a:lnTo>
                    <a:pt x="49" y="77"/>
                  </a:lnTo>
                  <a:lnTo>
                    <a:pt x="37" y="89"/>
                  </a:lnTo>
                  <a:lnTo>
                    <a:pt x="28" y="97"/>
                  </a:lnTo>
                  <a:lnTo>
                    <a:pt x="20" y="101"/>
                  </a:lnTo>
                  <a:lnTo>
                    <a:pt x="16" y="101"/>
                  </a:lnTo>
                  <a:lnTo>
                    <a:pt x="8" y="101"/>
                  </a:lnTo>
                  <a:lnTo>
                    <a:pt x="4" y="97"/>
                  </a:lnTo>
                  <a:lnTo>
                    <a:pt x="0" y="93"/>
                  </a:lnTo>
                  <a:lnTo>
                    <a:pt x="0" y="85"/>
                  </a:lnTo>
                  <a:lnTo>
                    <a:pt x="4" y="72"/>
                  </a:lnTo>
                  <a:lnTo>
                    <a:pt x="8" y="60"/>
                  </a:lnTo>
                  <a:lnTo>
                    <a:pt x="16" y="52"/>
                  </a:lnTo>
                  <a:lnTo>
                    <a:pt x="28" y="40"/>
                  </a:lnTo>
                  <a:lnTo>
                    <a:pt x="37" y="36"/>
                  </a:lnTo>
                  <a:lnTo>
                    <a:pt x="45" y="36"/>
                  </a:lnTo>
                  <a:lnTo>
                    <a:pt x="49" y="36"/>
                  </a:lnTo>
                  <a:lnTo>
                    <a:pt x="53" y="36"/>
                  </a:lnTo>
                  <a:lnTo>
                    <a:pt x="53" y="40"/>
                  </a:lnTo>
                  <a:lnTo>
                    <a:pt x="57" y="40"/>
                  </a:lnTo>
                  <a:lnTo>
                    <a:pt x="65" y="20"/>
                  </a:lnTo>
                  <a:lnTo>
                    <a:pt x="65" y="16"/>
                  </a:lnTo>
                  <a:lnTo>
                    <a:pt x="65" y="12"/>
                  </a:lnTo>
                  <a:lnTo>
                    <a:pt x="65" y="8"/>
                  </a:lnTo>
                  <a:lnTo>
                    <a:pt x="65" y="4"/>
                  </a:lnTo>
                  <a:lnTo>
                    <a:pt x="61" y="4"/>
                  </a:lnTo>
                  <a:lnTo>
                    <a:pt x="57" y="4"/>
                  </a:lnTo>
                  <a:lnTo>
                    <a:pt x="81" y="0"/>
                  </a:lnTo>
                  <a:close/>
                  <a:moveTo>
                    <a:pt x="53" y="48"/>
                  </a:moveTo>
                  <a:lnTo>
                    <a:pt x="53" y="44"/>
                  </a:lnTo>
                  <a:lnTo>
                    <a:pt x="49" y="40"/>
                  </a:lnTo>
                  <a:lnTo>
                    <a:pt x="45" y="40"/>
                  </a:lnTo>
                  <a:lnTo>
                    <a:pt x="33" y="44"/>
                  </a:lnTo>
                  <a:lnTo>
                    <a:pt x="24" y="52"/>
                  </a:lnTo>
                  <a:lnTo>
                    <a:pt x="16" y="68"/>
                  </a:lnTo>
                  <a:lnTo>
                    <a:pt x="12" y="85"/>
                  </a:lnTo>
                  <a:lnTo>
                    <a:pt x="12" y="89"/>
                  </a:lnTo>
                  <a:lnTo>
                    <a:pt x="16" y="93"/>
                  </a:lnTo>
                  <a:lnTo>
                    <a:pt x="20" y="93"/>
                  </a:lnTo>
                  <a:lnTo>
                    <a:pt x="20" y="97"/>
                  </a:lnTo>
                  <a:lnTo>
                    <a:pt x="28" y="93"/>
                  </a:lnTo>
                  <a:lnTo>
                    <a:pt x="33" y="89"/>
                  </a:lnTo>
                  <a:lnTo>
                    <a:pt x="41" y="77"/>
                  </a:lnTo>
                  <a:lnTo>
                    <a:pt x="49" y="64"/>
                  </a:lnTo>
                  <a:lnTo>
                    <a:pt x="53" y="48"/>
                  </a:lnTo>
                  <a:close/>
                </a:path>
              </a:pathLst>
            </a:custGeom>
            <a:solidFill>
              <a:srgbClr val="000000"/>
            </a:solidFill>
            <a:ln w="0">
              <a:solidFill>
                <a:srgbClr val="000000"/>
              </a:solidFill>
              <a:round/>
              <a:headEnd/>
              <a:tailEnd/>
            </a:ln>
          </p:spPr>
          <p:txBody>
            <a:bodyPr/>
            <a:lstStyle/>
            <a:p>
              <a:endParaRPr lang="en-US"/>
            </a:p>
          </p:txBody>
        </p:sp>
        <p:pic>
          <p:nvPicPr>
            <p:cNvPr id="26811" name="Picture 50"/>
            <p:cNvPicPr>
              <a:picLocks noChangeAspect="1" noChangeArrowheads="1"/>
            </p:cNvPicPr>
            <p:nvPr/>
          </p:nvPicPr>
          <p:blipFill>
            <a:blip r:embed="rId6" cstate="print"/>
            <a:srcRect/>
            <a:stretch>
              <a:fillRect/>
            </a:stretch>
          </p:blipFill>
          <p:spPr bwMode="auto">
            <a:xfrm>
              <a:off x="4302" y="1768"/>
              <a:ext cx="36" cy="150"/>
            </a:xfrm>
            <a:prstGeom prst="rect">
              <a:avLst/>
            </a:prstGeom>
            <a:noFill/>
            <a:ln w="9525">
              <a:noFill/>
              <a:miter lim="800000"/>
              <a:headEnd/>
              <a:tailEnd/>
            </a:ln>
          </p:spPr>
        </p:pic>
        <p:pic>
          <p:nvPicPr>
            <p:cNvPr id="26812" name="Picture 51"/>
            <p:cNvPicPr>
              <a:picLocks noChangeAspect="1" noChangeArrowheads="1"/>
            </p:cNvPicPr>
            <p:nvPr/>
          </p:nvPicPr>
          <p:blipFill>
            <a:blip r:embed="rId7" cstate="print"/>
            <a:srcRect/>
            <a:stretch>
              <a:fillRect/>
            </a:stretch>
          </p:blipFill>
          <p:spPr bwMode="auto">
            <a:xfrm>
              <a:off x="4302" y="1768"/>
              <a:ext cx="36" cy="150"/>
            </a:xfrm>
            <a:prstGeom prst="rect">
              <a:avLst/>
            </a:prstGeom>
            <a:noFill/>
            <a:ln w="9525">
              <a:noFill/>
              <a:miter lim="800000"/>
              <a:headEnd/>
              <a:tailEnd/>
            </a:ln>
          </p:spPr>
        </p:pic>
        <p:sp>
          <p:nvSpPr>
            <p:cNvPr id="26813" name="Freeform 52"/>
            <p:cNvSpPr>
              <a:spLocks noEditPoints="1"/>
            </p:cNvSpPr>
            <p:nvPr/>
          </p:nvSpPr>
          <p:spPr bwMode="auto">
            <a:xfrm>
              <a:off x="4350" y="1810"/>
              <a:ext cx="61" cy="69"/>
            </a:xfrm>
            <a:custGeom>
              <a:avLst/>
              <a:gdLst>
                <a:gd name="T0" fmla="*/ 14 w 57"/>
                <a:gd name="T1" fmla="*/ 40 h 65"/>
                <a:gd name="T2" fmla="*/ 14 w 57"/>
                <a:gd name="T3" fmla="*/ 47 h 65"/>
                <a:gd name="T4" fmla="*/ 14 w 57"/>
                <a:gd name="T5" fmla="*/ 51 h 65"/>
                <a:gd name="T6" fmla="*/ 14 w 57"/>
                <a:gd name="T7" fmla="*/ 55 h 65"/>
                <a:gd name="T8" fmla="*/ 18 w 57"/>
                <a:gd name="T9" fmla="*/ 59 h 65"/>
                <a:gd name="T10" fmla="*/ 22 w 57"/>
                <a:gd name="T11" fmla="*/ 65 h 65"/>
                <a:gd name="T12" fmla="*/ 32 w 57"/>
                <a:gd name="T13" fmla="*/ 65 h 65"/>
                <a:gd name="T14" fmla="*/ 36 w 57"/>
                <a:gd name="T15" fmla="*/ 65 h 65"/>
                <a:gd name="T16" fmla="*/ 42 w 57"/>
                <a:gd name="T17" fmla="*/ 65 h 65"/>
                <a:gd name="T18" fmla="*/ 46 w 57"/>
                <a:gd name="T19" fmla="*/ 59 h 65"/>
                <a:gd name="T20" fmla="*/ 55 w 57"/>
                <a:gd name="T21" fmla="*/ 51 h 65"/>
                <a:gd name="T22" fmla="*/ 61 w 57"/>
                <a:gd name="T23" fmla="*/ 55 h 65"/>
                <a:gd name="T24" fmla="*/ 46 w 57"/>
                <a:gd name="T25" fmla="*/ 65 h 65"/>
                <a:gd name="T26" fmla="*/ 32 w 57"/>
                <a:gd name="T27" fmla="*/ 73 h 65"/>
                <a:gd name="T28" fmla="*/ 22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10 w 57"/>
                <a:gd name="T41" fmla="*/ 27 h 65"/>
                <a:gd name="T42" fmla="*/ 14 w 57"/>
                <a:gd name="T43" fmla="*/ 14 h 65"/>
                <a:gd name="T44" fmla="*/ 22 w 57"/>
                <a:gd name="T45" fmla="*/ 4 h 65"/>
                <a:gd name="T46" fmla="*/ 36 w 57"/>
                <a:gd name="T47" fmla="*/ 0 h 65"/>
                <a:gd name="T48" fmla="*/ 46 w 57"/>
                <a:gd name="T49" fmla="*/ 0 h 65"/>
                <a:gd name="T50" fmla="*/ 55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0 w 57"/>
                <a:gd name="T63" fmla="*/ 32 h 65"/>
                <a:gd name="T64" fmla="*/ 36 w 57"/>
                <a:gd name="T65" fmla="*/ 36 h 65"/>
                <a:gd name="T66" fmla="*/ 28 w 57"/>
                <a:gd name="T67" fmla="*/ 40 h 65"/>
                <a:gd name="T68" fmla="*/ 14 w 57"/>
                <a:gd name="T69" fmla="*/ 40 h 65"/>
                <a:gd name="T70" fmla="*/ 14 w 57"/>
                <a:gd name="T71" fmla="*/ 40 h 65"/>
                <a:gd name="T72" fmla="*/ 22 w 57"/>
                <a:gd name="T73" fmla="*/ 36 h 65"/>
                <a:gd name="T74" fmla="*/ 32 w 57"/>
                <a:gd name="T75" fmla="*/ 32 h 65"/>
                <a:gd name="T76" fmla="*/ 42 w 57"/>
                <a:gd name="T77" fmla="*/ 27 h 65"/>
                <a:gd name="T78" fmla="*/ 46 w 57"/>
                <a:gd name="T79" fmla="*/ 22 h 65"/>
                <a:gd name="T80" fmla="*/ 50 w 57"/>
                <a:gd name="T81" fmla="*/ 18 h 65"/>
                <a:gd name="T82" fmla="*/ 50 w 57"/>
                <a:gd name="T83" fmla="*/ 8 h 65"/>
                <a:gd name="T84" fmla="*/ 50 w 57"/>
                <a:gd name="T85" fmla="*/ 8 h 65"/>
                <a:gd name="T86" fmla="*/ 50 w 57"/>
                <a:gd name="T87" fmla="*/ 4 h 65"/>
                <a:gd name="T88" fmla="*/ 46 w 57"/>
                <a:gd name="T89" fmla="*/ 4 h 65"/>
                <a:gd name="T90" fmla="*/ 46 w 57"/>
                <a:gd name="T91" fmla="*/ 4 h 65"/>
                <a:gd name="T92" fmla="*/ 36 w 57"/>
                <a:gd name="T93" fmla="*/ 4 h 65"/>
                <a:gd name="T94" fmla="*/ 28 w 57"/>
                <a:gd name="T95" fmla="*/ 14 h 65"/>
                <a:gd name="T96" fmla="*/ 18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6" y="53"/>
                  </a:lnTo>
                  <a:lnTo>
                    <a:pt x="20" y="57"/>
                  </a:lnTo>
                  <a:lnTo>
                    <a:pt x="28" y="57"/>
                  </a:lnTo>
                  <a:lnTo>
                    <a:pt x="32" y="57"/>
                  </a:lnTo>
                  <a:lnTo>
                    <a:pt x="36" y="57"/>
                  </a:lnTo>
                  <a:lnTo>
                    <a:pt x="40" y="53"/>
                  </a:lnTo>
                  <a:lnTo>
                    <a:pt x="48" y="45"/>
                  </a:lnTo>
                  <a:lnTo>
                    <a:pt x="53" y="49"/>
                  </a:lnTo>
                  <a:lnTo>
                    <a:pt x="40" y="57"/>
                  </a:lnTo>
                  <a:lnTo>
                    <a:pt x="28" y="65"/>
                  </a:lnTo>
                  <a:lnTo>
                    <a:pt x="20" y="65"/>
                  </a:lnTo>
                  <a:lnTo>
                    <a:pt x="12" y="65"/>
                  </a:lnTo>
                  <a:lnTo>
                    <a:pt x="4" y="61"/>
                  </a:lnTo>
                  <a:lnTo>
                    <a:pt x="0" y="53"/>
                  </a:lnTo>
                  <a:lnTo>
                    <a:pt x="0" y="45"/>
                  </a:lnTo>
                  <a:lnTo>
                    <a:pt x="0" y="32"/>
                  </a:lnTo>
                  <a:lnTo>
                    <a:pt x="8" y="24"/>
                  </a:lnTo>
                  <a:lnTo>
                    <a:pt x="12" y="12"/>
                  </a:lnTo>
                  <a:lnTo>
                    <a:pt x="20" y="4"/>
                  </a:lnTo>
                  <a:lnTo>
                    <a:pt x="32" y="0"/>
                  </a:lnTo>
                  <a:lnTo>
                    <a:pt x="40" y="0"/>
                  </a:lnTo>
                  <a:lnTo>
                    <a:pt x="48" y="0"/>
                  </a:lnTo>
                  <a:lnTo>
                    <a:pt x="53" y="4"/>
                  </a:lnTo>
                  <a:lnTo>
                    <a:pt x="57" y="8"/>
                  </a:lnTo>
                  <a:lnTo>
                    <a:pt x="57" y="16"/>
                  </a:lnTo>
                  <a:lnTo>
                    <a:pt x="53" y="20"/>
                  </a:lnTo>
                  <a:lnTo>
                    <a:pt x="44" y="28"/>
                  </a:lnTo>
                  <a:lnTo>
                    <a:pt x="32" y="32"/>
                  </a:lnTo>
                  <a:lnTo>
                    <a:pt x="24" y="36"/>
                  </a:lnTo>
                  <a:lnTo>
                    <a:pt x="12" y="36"/>
                  </a:lnTo>
                  <a:close/>
                  <a:moveTo>
                    <a:pt x="12" y="36"/>
                  </a:moveTo>
                  <a:lnTo>
                    <a:pt x="20" y="32"/>
                  </a:lnTo>
                  <a:lnTo>
                    <a:pt x="28" y="28"/>
                  </a:lnTo>
                  <a:lnTo>
                    <a:pt x="36" y="24"/>
                  </a:lnTo>
                  <a:lnTo>
                    <a:pt x="40" y="20"/>
                  </a:lnTo>
                  <a:lnTo>
                    <a:pt x="44" y="16"/>
                  </a:lnTo>
                  <a:lnTo>
                    <a:pt x="44" y="8"/>
                  </a:lnTo>
                  <a:lnTo>
                    <a:pt x="44" y="4"/>
                  </a:lnTo>
                  <a:lnTo>
                    <a:pt x="40" y="4"/>
                  </a:lnTo>
                  <a:lnTo>
                    <a:pt x="32" y="4"/>
                  </a:lnTo>
                  <a:lnTo>
                    <a:pt x="24" y="12"/>
                  </a:lnTo>
                  <a:lnTo>
                    <a:pt x="16" y="20"/>
                  </a:lnTo>
                  <a:lnTo>
                    <a:pt x="12" y="36"/>
                  </a:lnTo>
                  <a:close/>
                </a:path>
              </a:pathLst>
            </a:custGeom>
            <a:solidFill>
              <a:srgbClr val="000000"/>
            </a:solidFill>
            <a:ln w="0">
              <a:solidFill>
                <a:srgbClr val="000000"/>
              </a:solidFill>
              <a:round/>
              <a:headEnd/>
              <a:tailEnd/>
            </a:ln>
          </p:spPr>
          <p:txBody>
            <a:bodyPr/>
            <a:lstStyle/>
            <a:p>
              <a:endParaRPr lang="en-US"/>
            </a:p>
          </p:txBody>
        </p:sp>
        <p:pic>
          <p:nvPicPr>
            <p:cNvPr id="26814" name="Picture 53"/>
            <p:cNvPicPr>
              <a:picLocks noChangeAspect="1" noChangeArrowheads="1"/>
            </p:cNvPicPr>
            <p:nvPr/>
          </p:nvPicPr>
          <p:blipFill>
            <a:blip r:embed="rId8" cstate="print"/>
            <a:srcRect/>
            <a:stretch>
              <a:fillRect/>
            </a:stretch>
          </p:blipFill>
          <p:spPr bwMode="auto">
            <a:xfrm>
              <a:off x="4428" y="1866"/>
              <a:ext cx="17" cy="47"/>
            </a:xfrm>
            <a:prstGeom prst="rect">
              <a:avLst/>
            </a:prstGeom>
            <a:noFill/>
            <a:ln w="9525">
              <a:noFill/>
              <a:miter lim="800000"/>
              <a:headEnd/>
              <a:tailEnd/>
            </a:ln>
          </p:spPr>
        </p:pic>
        <p:pic>
          <p:nvPicPr>
            <p:cNvPr id="26815" name="Picture 54"/>
            <p:cNvPicPr>
              <a:picLocks noChangeAspect="1" noChangeArrowheads="1"/>
            </p:cNvPicPr>
            <p:nvPr/>
          </p:nvPicPr>
          <p:blipFill>
            <a:blip r:embed="rId9" cstate="print"/>
            <a:srcRect/>
            <a:stretch>
              <a:fillRect/>
            </a:stretch>
          </p:blipFill>
          <p:spPr bwMode="auto">
            <a:xfrm>
              <a:off x="4428" y="1866"/>
              <a:ext cx="17" cy="47"/>
            </a:xfrm>
            <a:prstGeom prst="rect">
              <a:avLst/>
            </a:prstGeom>
            <a:noFill/>
            <a:ln w="9525">
              <a:noFill/>
              <a:miter lim="800000"/>
              <a:headEnd/>
              <a:tailEnd/>
            </a:ln>
          </p:spPr>
        </p:pic>
        <p:sp>
          <p:nvSpPr>
            <p:cNvPr id="26816" name="Freeform 55"/>
            <p:cNvSpPr>
              <a:spLocks/>
            </p:cNvSpPr>
            <p:nvPr/>
          </p:nvSpPr>
          <p:spPr bwMode="auto">
            <a:xfrm>
              <a:off x="4471" y="1776"/>
              <a:ext cx="151" cy="103"/>
            </a:xfrm>
            <a:custGeom>
              <a:avLst/>
              <a:gdLst>
                <a:gd name="T0" fmla="*/ 55 w 142"/>
                <a:gd name="T1" fmla="*/ 0 h 97"/>
                <a:gd name="T2" fmla="*/ 69 w 142"/>
                <a:gd name="T3" fmla="*/ 91 h 97"/>
                <a:gd name="T4" fmla="*/ 138 w 142"/>
                <a:gd name="T5" fmla="*/ 0 h 97"/>
                <a:gd name="T6" fmla="*/ 161 w 142"/>
                <a:gd name="T7" fmla="*/ 0 h 97"/>
                <a:gd name="T8" fmla="*/ 161 w 142"/>
                <a:gd name="T9" fmla="*/ 4 h 97"/>
                <a:gd name="T10" fmla="*/ 151 w 142"/>
                <a:gd name="T11" fmla="*/ 4 h 97"/>
                <a:gd name="T12" fmla="*/ 151 w 142"/>
                <a:gd name="T13" fmla="*/ 4 h 97"/>
                <a:gd name="T14" fmla="*/ 147 w 142"/>
                <a:gd name="T15" fmla="*/ 4 h 97"/>
                <a:gd name="T16" fmla="*/ 147 w 142"/>
                <a:gd name="T17" fmla="*/ 8 h 97"/>
                <a:gd name="T18" fmla="*/ 142 w 142"/>
                <a:gd name="T19" fmla="*/ 14 h 97"/>
                <a:gd name="T20" fmla="*/ 142 w 142"/>
                <a:gd name="T21" fmla="*/ 22 h 97"/>
                <a:gd name="T22" fmla="*/ 120 w 142"/>
                <a:gd name="T23" fmla="*/ 91 h 97"/>
                <a:gd name="T24" fmla="*/ 120 w 142"/>
                <a:gd name="T25" fmla="*/ 96 h 97"/>
                <a:gd name="T26" fmla="*/ 120 w 142"/>
                <a:gd name="T27" fmla="*/ 101 h 97"/>
                <a:gd name="T28" fmla="*/ 120 w 142"/>
                <a:gd name="T29" fmla="*/ 101 h 97"/>
                <a:gd name="T30" fmla="*/ 120 w 142"/>
                <a:gd name="T31" fmla="*/ 105 h 97"/>
                <a:gd name="T32" fmla="*/ 124 w 142"/>
                <a:gd name="T33" fmla="*/ 105 h 97"/>
                <a:gd name="T34" fmla="*/ 133 w 142"/>
                <a:gd name="T35" fmla="*/ 105 h 97"/>
                <a:gd name="T36" fmla="*/ 133 w 142"/>
                <a:gd name="T37" fmla="*/ 105 h 97"/>
                <a:gd name="T38" fmla="*/ 133 w 142"/>
                <a:gd name="T39" fmla="*/ 109 h 97"/>
                <a:gd name="T40" fmla="*/ 87 w 142"/>
                <a:gd name="T41" fmla="*/ 109 h 97"/>
                <a:gd name="T42" fmla="*/ 87 w 142"/>
                <a:gd name="T43" fmla="*/ 105 h 97"/>
                <a:gd name="T44" fmla="*/ 91 w 142"/>
                <a:gd name="T45" fmla="*/ 105 h 97"/>
                <a:gd name="T46" fmla="*/ 96 w 142"/>
                <a:gd name="T47" fmla="*/ 105 h 97"/>
                <a:gd name="T48" fmla="*/ 101 w 142"/>
                <a:gd name="T49" fmla="*/ 105 h 97"/>
                <a:gd name="T50" fmla="*/ 101 w 142"/>
                <a:gd name="T51" fmla="*/ 105 h 97"/>
                <a:gd name="T52" fmla="*/ 106 w 142"/>
                <a:gd name="T53" fmla="*/ 101 h 97"/>
                <a:gd name="T54" fmla="*/ 106 w 142"/>
                <a:gd name="T55" fmla="*/ 96 h 97"/>
                <a:gd name="T56" fmla="*/ 111 w 142"/>
                <a:gd name="T57" fmla="*/ 83 h 97"/>
                <a:gd name="T58" fmla="*/ 129 w 142"/>
                <a:gd name="T59" fmla="*/ 22 h 97"/>
                <a:gd name="T60" fmla="*/ 60 w 142"/>
                <a:gd name="T61" fmla="*/ 109 h 97"/>
                <a:gd name="T62" fmla="*/ 60 w 142"/>
                <a:gd name="T63" fmla="*/ 109 h 97"/>
                <a:gd name="T64" fmla="*/ 47 w 142"/>
                <a:gd name="T65" fmla="*/ 22 h 97"/>
                <a:gd name="T66" fmla="*/ 29 w 142"/>
                <a:gd name="T67" fmla="*/ 87 h 97"/>
                <a:gd name="T68" fmla="*/ 23 w 142"/>
                <a:gd name="T69" fmla="*/ 96 h 97"/>
                <a:gd name="T70" fmla="*/ 23 w 142"/>
                <a:gd name="T71" fmla="*/ 101 h 97"/>
                <a:gd name="T72" fmla="*/ 23 w 142"/>
                <a:gd name="T73" fmla="*/ 101 h 97"/>
                <a:gd name="T74" fmla="*/ 29 w 142"/>
                <a:gd name="T75" fmla="*/ 105 h 97"/>
                <a:gd name="T76" fmla="*/ 33 w 142"/>
                <a:gd name="T77" fmla="*/ 105 h 97"/>
                <a:gd name="T78" fmla="*/ 37 w 142"/>
                <a:gd name="T79" fmla="*/ 105 h 97"/>
                <a:gd name="T80" fmla="*/ 37 w 142"/>
                <a:gd name="T81" fmla="*/ 109 h 97"/>
                <a:gd name="T82" fmla="*/ 0 w 142"/>
                <a:gd name="T83" fmla="*/ 109 h 97"/>
                <a:gd name="T84" fmla="*/ 0 w 142"/>
                <a:gd name="T85" fmla="*/ 105 h 97"/>
                <a:gd name="T86" fmla="*/ 4 w 142"/>
                <a:gd name="T87" fmla="*/ 105 h 97"/>
                <a:gd name="T88" fmla="*/ 10 w 142"/>
                <a:gd name="T89" fmla="*/ 105 h 97"/>
                <a:gd name="T90" fmla="*/ 14 w 142"/>
                <a:gd name="T91" fmla="*/ 105 h 97"/>
                <a:gd name="T92" fmla="*/ 19 w 142"/>
                <a:gd name="T93" fmla="*/ 101 h 97"/>
                <a:gd name="T94" fmla="*/ 19 w 142"/>
                <a:gd name="T95" fmla="*/ 91 h 97"/>
                <a:gd name="T96" fmla="*/ 47 w 142"/>
                <a:gd name="T97" fmla="*/ 8 h 97"/>
                <a:gd name="T98" fmla="*/ 41 w 142"/>
                <a:gd name="T99" fmla="*/ 8 h 97"/>
                <a:gd name="T100" fmla="*/ 37 w 142"/>
                <a:gd name="T101" fmla="*/ 4 h 97"/>
                <a:gd name="T102" fmla="*/ 37 w 142"/>
                <a:gd name="T103" fmla="*/ 4 h 97"/>
                <a:gd name="T104" fmla="*/ 33 w 142"/>
                <a:gd name="T105" fmla="*/ 4 h 97"/>
                <a:gd name="T106" fmla="*/ 33 w 142"/>
                <a:gd name="T107" fmla="*/ 0 h 97"/>
                <a:gd name="T108" fmla="*/ 55 w 142"/>
                <a:gd name="T109" fmla="*/ 0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
                <a:gd name="T166" fmla="*/ 0 h 97"/>
                <a:gd name="T167" fmla="*/ 142 w 142"/>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 h="97">
                  <a:moveTo>
                    <a:pt x="49" y="0"/>
                  </a:moveTo>
                  <a:lnTo>
                    <a:pt x="61" y="81"/>
                  </a:lnTo>
                  <a:lnTo>
                    <a:pt x="122" y="0"/>
                  </a:lnTo>
                  <a:lnTo>
                    <a:pt x="142" y="0"/>
                  </a:lnTo>
                  <a:lnTo>
                    <a:pt x="142" y="4"/>
                  </a:lnTo>
                  <a:lnTo>
                    <a:pt x="134" y="4"/>
                  </a:lnTo>
                  <a:lnTo>
                    <a:pt x="130" y="4"/>
                  </a:lnTo>
                  <a:lnTo>
                    <a:pt x="130" y="8"/>
                  </a:lnTo>
                  <a:lnTo>
                    <a:pt x="126" y="12"/>
                  </a:lnTo>
                  <a:lnTo>
                    <a:pt x="126" y="20"/>
                  </a:lnTo>
                  <a:lnTo>
                    <a:pt x="106" y="81"/>
                  </a:lnTo>
                  <a:lnTo>
                    <a:pt x="106" y="85"/>
                  </a:lnTo>
                  <a:lnTo>
                    <a:pt x="106" y="89"/>
                  </a:lnTo>
                  <a:lnTo>
                    <a:pt x="106" y="93"/>
                  </a:lnTo>
                  <a:lnTo>
                    <a:pt x="110" y="93"/>
                  </a:lnTo>
                  <a:lnTo>
                    <a:pt x="118" y="93"/>
                  </a:lnTo>
                  <a:lnTo>
                    <a:pt x="118" y="97"/>
                  </a:lnTo>
                  <a:lnTo>
                    <a:pt x="77" y="97"/>
                  </a:lnTo>
                  <a:lnTo>
                    <a:pt x="77" y="93"/>
                  </a:lnTo>
                  <a:lnTo>
                    <a:pt x="81" y="93"/>
                  </a:lnTo>
                  <a:lnTo>
                    <a:pt x="85" y="93"/>
                  </a:lnTo>
                  <a:lnTo>
                    <a:pt x="89" y="93"/>
                  </a:lnTo>
                  <a:lnTo>
                    <a:pt x="94" y="89"/>
                  </a:lnTo>
                  <a:lnTo>
                    <a:pt x="94" y="85"/>
                  </a:lnTo>
                  <a:lnTo>
                    <a:pt x="98" y="73"/>
                  </a:lnTo>
                  <a:lnTo>
                    <a:pt x="114" y="20"/>
                  </a:lnTo>
                  <a:lnTo>
                    <a:pt x="53" y="97"/>
                  </a:lnTo>
                  <a:lnTo>
                    <a:pt x="41" y="20"/>
                  </a:lnTo>
                  <a:lnTo>
                    <a:pt x="25" y="77"/>
                  </a:lnTo>
                  <a:lnTo>
                    <a:pt x="21" y="85"/>
                  </a:lnTo>
                  <a:lnTo>
                    <a:pt x="21" y="89"/>
                  </a:lnTo>
                  <a:lnTo>
                    <a:pt x="25" y="93"/>
                  </a:lnTo>
                  <a:lnTo>
                    <a:pt x="29" y="93"/>
                  </a:lnTo>
                  <a:lnTo>
                    <a:pt x="33" y="93"/>
                  </a:lnTo>
                  <a:lnTo>
                    <a:pt x="33" y="97"/>
                  </a:lnTo>
                  <a:lnTo>
                    <a:pt x="0" y="97"/>
                  </a:lnTo>
                  <a:lnTo>
                    <a:pt x="0" y="93"/>
                  </a:lnTo>
                  <a:lnTo>
                    <a:pt x="4" y="93"/>
                  </a:lnTo>
                  <a:lnTo>
                    <a:pt x="8" y="93"/>
                  </a:lnTo>
                  <a:lnTo>
                    <a:pt x="12" y="93"/>
                  </a:lnTo>
                  <a:lnTo>
                    <a:pt x="17" y="89"/>
                  </a:lnTo>
                  <a:lnTo>
                    <a:pt x="17" y="81"/>
                  </a:lnTo>
                  <a:lnTo>
                    <a:pt x="41" y="8"/>
                  </a:lnTo>
                  <a:lnTo>
                    <a:pt x="37" y="8"/>
                  </a:lnTo>
                  <a:lnTo>
                    <a:pt x="33" y="4"/>
                  </a:lnTo>
                  <a:lnTo>
                    <a:pt x="29" y="4"/>
                  </a:lnTo>
                  <a:lnTo>
                    <a:pt x="29" y="0"/>
                  </a:lnTo>
                  <a:lnTo>
                    <a:pt x="49" y="0"/>
                  </a:lnTo>
                  <a:close/>
                </a:path>
              </a:pathLst>
            </a:custGeom>
            <a:solidFill>
              <a:srgbClr val="000000"/>
            </a:solidFill>
            <a:ln w="0">
              <a:solidFill>
                <a:srgbClr val="000000"/>
              </a:solidFill>
              <a:round/>
              <a:headEnd/>
              <a:tailEnd/>
            </a:ln>
          </p:spPr>
          <p:txBody>
            <a:bodyPr/>
            <a:lstStyle/>
            <a:p>
              <a:endParaRPr lang="en-US"/>
            </a:p>
          </p:txBody>
        </p:sp>
        <p:sp>
          <p:nvSpPr>
            <p:cNvPr id="26817" name="Freeform 56"/>
            <p:cNvSpPr>
              <a:spLocks noEditPoints="1"/>
            </p:cNvSpPr>
            <p:nvPr/>
          </p:nvSpPr>
          <p:spPr bwMode="auto">
            <a:xfrm>
              <a:off x="4613" y="1810"/>
              <a:ext cx="61" cy="69"/>
            </a:xfrm>
            <a:custGeom>
              <a:avLst/>
              <a:gdLst>
                <a:gd name="T0" fmla="*/ 14 w 57"/>
                <a:gd name="T1" fmla="*/ 40 h 65"/>
                <a:gd name="T2" fmla="*/ 14 w 57"/>
                <a:gd name="T3" fmla="*/ 47 h 65"/>
                <a:gd name="T4" fmla="*/ 14 w 57"/>
                <a:gd name="T5" fmla="*/ 51 h 65"/>
                <a:gd name="T6" fmla="*/ 14 w 57"/>
                <a:gd name="T7" fmla="*/ 55 h 65"/>
                <a:gd name="T8" fmla="*/ 18 w 57"/>
                <a:gd name="T9" fmla="*/ 59 h 65"/>
                <a:gd name="T10" fmla="*/ 22 w 57"/>
                <a:gd name="T11" fmla="*/ 65 h 65"/>
                <a:gd name="T12" fmla="*/ 32 w 57"/>
                <a:gd name="T13" fmla="*/ 65 h 65"/>
                <a:gd name="T14" fmla="*/ 36 w 57"/>
                <a:gd name="T15" fmla="*/ 65 h 65"/>
                <a:gd name="T16" fmla="*/ 43 w 57"/>
                <a:gd name="T17" fmla="*/ 65 h 65"/>
                <a:gd name="T18" fmla="*/ 47 w 57"/>
                <a:gd name="T19" fmla="*/ 59 h 65"/>
                <a:gd name="T20" fmla="*/ 56 w 57"/>
                <a:gd name="T21" fmla="*/ 51 h 65"/>
                <a:gd name="T22" fmla="*/ 61 w 57"/>
                <a:gd name="T23" fmla="*/ 55 h 65"/>
                <a:gd name="T24" fmla="*/ 47 w 57"/>
                <a:gd name="T25" fmla="*/ 65 h 65"/>
                <a:gd name="T26" fmla="*/ 32 w 57"/>
                <a:gd name="T27" fmla="*/ 73 h 65"/>
                <a:gd name="T28" fmla="*/ 22 w 57"/>
                <a:gd name="T29" fmla="*/ 73 h 65"/>
                <a:gd name="T30" fmla="*/ 14 w 57"/>
                <a:gd name="T31" fmla="*/ 73 h 65"/>
                <a:gd name="T32" fmla="*/ 4 w 57"/>
                <a:gd name="T33" fmla="*/ 69 h 65"/>
                <a:gd name="T34" fmla="*/ 0 w 57"/>
                <a:gd name="T35" fmla="*/ 59 h 65"/>
                <a:gd name="T36" fmla="*/ 0 w 57"/>
                <a:gd name="T37" fmla="*/ 51 h 65"/>
                <a:gd name="T38" fmla="*/ 0 w 57"/>
                <a:gd name="T39" fmla="*/ 36 h 65"/>
                <a:gd name="T40" fmla="*/ 10 w 57"/>
                <a:gd name="T41" fmla="*/ 27 h 65"/>
                <a:gd name="T42" fmla="*/ 14 w 57"/>
                <a:gd name="T43" fmla="*/ 14 h 65"/>
                <a:gd name="T44" fmla="*/ 22 w 57"/>
                <a:gd name="T45" fmla="*/ 4 h 65"/>
                <a:gd name="T46" fmla="*/ 36 w 57"/>
                <a:gd name="T47" fmla="*/ 0 h 65"/>
                <a:gd name="T48" fmla="*/ 47 w 57"/>
                <a:gd name="T49" fmla="*/ 0 h 65"/>
                <a:gd name="T50" fmla="*/ 56 w 57"/>
                <a:gd name="T51" fmla="*/ 0 h 65"/>
                <a:gd name="T52" fmla="*/ 61 w 57"/>
                <a:gd name="T53" fmla="*/ 4 h 65"/>
                <a:gd name="T54" fmla="*/ 65 w 57"/>
                <a:gd name="T55" fmla="*/ 8 h 65"/>
                <a:gd name="T56" fmla="*/ 65 w 57"/>
                <a:gd name="T57" fmla="*/ 8 h 65"/>
                <a:gd name="T58" fmla="*/ 65 w 57"/>
                <a:gd name="T59" fmla="*/ 18 h 65"/>
                <a:gd name="T60" fmla="*/ 61 w 57"/>
                <a:gd name="T61" fmla="*/ 22 h 65"/>
                <a:gd name="T62" fmla="*/ 51 w 57"/>
                <a:gd name="T63" fmla="*/ 32 h 65"/>
                <a:gd name="T64" fmla="*/ 36 w 57"/>
                <a:gd name="T65" fmla="*/ 36 h 65"/>
                <a:gd name="T66" fmla="*/ 28 w 57"/>
                <a:gd name="T67" fmla="*/ 40 h 65"/>
                <a:gd name="T68" fmla="*/ 14 w 57"/>
                <a:gd name="T69" fmla="*/ 40 h 65"/>
                <a:gd name="T70" fmla="*/ 14 w 57"/>
                <a:gd name="T71" fmla="*/ 40 h 65"/>
                <a:gd name="T72" fmla="*/ 22 w 57"/>
                <a:gd name="T73" fmla="*/ 36 h 65"/>
                <a:gd name="T74" fmla="*/ 32 w 57"/>
                <a:gd name="T75" fmla="*/ 32 h 65"/>
                <a:gd name="T76" fmla="*/ 43 w 57"/>
                <a:gd name="T77" fmla="*/ 27 h 65"/>
                <a:gd name="T78" fmla="*/ 47 w 57"/>
                <a:gd name="T79" fmla="*/ 22 h 65"/>
                <a:gd name="T80" fmla="*/ 51 w 57"/>
                <a:gd name="T81" fmla="*/ 18 h 65"/>
                <a:gd name="T82" fmla="*/ 51 w 57"/>
                <a:gd name="T83" fmla="*/ 8 h 65"/>
                <a:gd name="T84" fmla="*/ 51 w 57"/>
                <a:gd name="T85" fmla="*/ 8 h 65"/>
                <a:gd name="T86" fmla="*/ 51 w 57"/>
                <a:gd name="T87" fmla="*/ 4 h 65"/>
                <a:gd name="T88" fmla="*/ 47 w 57"/>
                <a:gd name="T89" fmla="*/ 4 h 65"/>
                <a:gd name="T90" fmla="*/ 47 w 57"/>
                <a:gd name="T91" fmla="*/ 4 h 65"/>
                <a:gd name="T92" fmla="*/ 36 w 57"/>
                <a:gd name="T93" fmla="*/ 4 h 65"/>
                <a:gd name="T94" fmla="*/ 28 w 57"/>
                <a:gd name="T95" fmla="*/ 14 h 65"/>
                <a:gd name="T96" fmla="*/ 18 w 57"/>
                <a:gd name="T97" fmla="*/ 22 h 65"/>
                <a:gd name="T98" fmla="*/ 14 w 57"/>
                <a:gd name="T99" fmla="*/ 40 h 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5"/>
                <a:gd name="T152" fmla="*/ 57 w 57"/>
                <a:gd name="T153" fmla="*/ 65 h 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5">
                  <a:moveTo>
                    <a:pt x="12" y="36"/>
                  </a:moveTo>
                  <a:lnTo>
                    <a:pt x="12" y="41"/>
                  </a:lnTo>
                  <a:lnTo>
                    <a:pt x="12" y="45"/>
                  </a:lnTo>
                  <a:lnTo>
                    <a:pt x="12" y="49"/>
                  </a:lnTo>
                  <a:lnTo>
                    <a:pt x="16" y="53"/>
                  </a:lnTo>
                  <a:lnTo>
                    <a:pt x="20" y="57"/>
                  </a:lnTo>
                  <a:lnTo>
                    <a:pt x="28" y="57"/>
                  </a:lnTo>
                  <a:lnTo>
                    <a:pt x="32" y="57"/>
                  </a:lnTo>
                  <a:lnTo>
                    <a:pt x="37" y="57"/>
                  </a:lnTo>
                  <a:lnTo>
                    <a:pt x="41" y="53"/>
                  </a:lnTo>
                  <a:lnTo>
                    <a:pt x="49" y="45"/>
                  </a:lnTo>
                  <a:lnTo>
                    <a:pt x="53" y="49"/>
                  </a:lnTo>
                  <a:lnTo>
                    <a:pt x="41" y="57"/>
                  </a:lnTo>
                  <a:lnTo>
                    <a:pt x="28" y="65"/>
                  </a:lnTo>
                  <a:lnTo>
                    <a:pt x="20" y="65"/>
                  </a:lnTo>
                  <a:lnTo>
                    <a:pt x="12" y="65"/>
                  </a:lnTo>
                  <a:lnTo>
                    <a:pt x="4" y="61"/>
                  </a:lnTo>
                  <a:lnTo>
                    <a:pt x="0" y="53"/>
                  </a:lnTo>
                  <a:lnTo>
                    <a:pt x="0" y="45"/>
                  </a:lnTo>
                  <a:lnTo>
                    <a:pt x="0" y="32"/>
                  </a:lnTo>
                  <a:lnTo>
                    <a:pt x="8" y="24"/>
                  </a:lnTo>
                  <a:lnTo>
                    <a:pt x="12" y="12"/>
                  </a:lnTo>
                  <a:lnTo>
                    <a:pt x="20" y="4"/>
                  </a:lnTo>
                  <a:lnTo>
                    <a:pt x="32" y="0"/>
                  </a:lnTo>
                  <a:lnTo>
                    <a:pt x="41" y="0"/>
                  </a:lnTo>
                  <a:lnTo>
                    <a:pt x="49" y="0"/>
                  </a:lnTo>
                  <a:lnTo>
                    <a:pt x="53" y="4"/>
                  </a:lnTo>
                  <a:lnTo>
                    <a:pt x="57" y="8"/>
                  </a:lnTo>
                  <a:lnTo>
                    <a:pt x="57" y="16"/>
                  </a:lnTo>
                  <a:lnTo>
                    <a:pt x="53" y="20"/>
                  </a:lnTo>
                  <a:lnTo>
                    <a:pt x="45" y="28"/>
                  </a:lnTo>
                  <a:lnTo>
                    <a:pt x="32" y="32"/>
                  </a:lnTo>
                  <a:lnTo>
                    <a:pt x="24" y="36"/>
                  </a:lnTo>
                  <a:lnTo>
                    <a:pt x="12" y="36"/>
                  </a:lnTo>
                  <a:close/>
                  <a:moveTo>
                    <a:pt x="12" y="36"/>
                  </a:moveTo>
                  <a:lnTo>
                    <a:pt x="20" y="32"/>
                  </a:lnTo>
                  <a:lnTo>
                    <a:pt x="28" y="28"/>
                  </a:lnTo>
                  <a:lnTo>
                    <a:pt x="37" y="24"/>
                  </a:lnTo>
                  <a:lnTo>
                    <a:pt x="41" y="20"/>
                  </a:lnTo>
                  <a:lnTo>
                    <a:pt x="45" y="16"/>
                  </a:lnTo>
                  <a:lnTo>
                    <a:pt x="45" y="8"/>
                  </a:lnTo>
                  <a:lnTo>
                    <a:pt x="45" y="4"/>
                  </a:lnTo>
                  <a:lnTo>
                    <a:pt x="41" y="4"/>
                  </a:lnTo>
                  <a:lnTo>
                    <a:pt x="32" y="4"/>
                  </a:lnTo>
                  <a:lnTo>
                    <a:pt x="24" y="12"/>
                  </a:lnTo>
                  <a:lnTo>
                    <a:pt x="16" y="20"/>
                  </a:lnTo>
                  <a:lnTo>
                    <a:pt x="12" y="36"/>
                  </a:lnTo>
                  <a:close/>
                </a:path>
              </a:pathLst>
            </a:custGeom>
            <a:solidFill>
              <a:srgbClr val="000000"/>
            </a:solidFill>
            <a:ln w="0">
              <a:solidFill>
                <a:srgbClr val="000000"/>
              </a:solidFill>
              <a:round/>
              <a:headEnd/>
              <a:tailEnd/>
            </a:ln>
          </p:spPr>
          <p:txBody>
            <a:bodyPr/>
            <a:lstStyle/>
            <a:p>
              <a:endParaRPr lang="en-US"/>
            </a:p>
          </p:txBody>
        </p:sp>
        <p:sp>
          <p:nvSpPr>
            <p:cNvPr id="26818" name="Freeform 57"/>
            <p:cNvSpPr>
              <a:spLocks noEditPoints="1"/>
            </p:cNvSpPr>
            <p:nvPr/>
          </p:nvSpPr>
          <p:spPr bwMode="auto">
            <a:xfrm>
              <a:off x="4682" y="1810"/>
              <a:ext cx="74" cy="69"/>
            </a:xfrm>
            <a:custGeom>
              <a:avLst/>
              <a:gdLst>
                <a:gd name="T0" fmla="*/ 65 w 69"/>
                <a:gd name="T1" fmla="*/ 55 h 65"/>
                <a:gd name="T2" fmla="*/ 61 w 69"/>
                <a:gd name="T3" fmla="*/ 65 h 65"/>
                <a:gd name="T4" fmla="*/ 61 w 69"/>
                <a:gd name="T5" fmla="*/ 65 h 65"/>
                <a:gd name="T6" fmla="*/ 61 w 69"/>
                <a:gd name="T7" fmla="*/ 69 h 65"/>
                <a:gd name="T8" fmla="*/ 65 w 69"/>
                <a:gd name="T9" fmla="*/ 69 h 65"/>
                <a:gd name="T10" fmla="*/ 70 w 69"/>
                <a:gd name="T11" fmla="*/ 65 h 65"/>
                <a:gd name="T12" fmla="*/ 75 w 69"/>
                <a:gd name="T13" fmla="*/ 59 h 65"/>
                <a:gd name="T14" fmla="*/ 65 w 69"/>
                <a:gd name="T15" fmla="*/ 73 h 65"/>
                <a:gd name="T16" fmla="*/ 57 w 69"/>
                <a:gd name="T17" fmla="*/ 73 h 65"/>
                <a:gd name="T18" fmla="*/ 50 w 69"/>
                <a:gd name="T19" fmla="*/ 73 h 65"/>
                <a:gd name="T20" fmla="*/ 46 w 69"/>
                <a:gd name="T21" fmla="*/ 69 h 65"/>
                <a:gd name="T22" fmla="*/ 50 w 69"/>
                <a:gd name="T23" fmla="*/ 59 h 65"/>
                <a:gd name="T24" fmla="*/ 42 w 69"/>
                <a:gd name="T25" fmla="*/ 65 h 65"/>
                <a:gd name="T26" fmla="*/ 23 w 69"/>
                <a:gd name="T27" fmla="*/ 73 h 65"/>
                <a:gd name="T28" fmla="*/ 10 w 69"/>
                <a:gd name="T29" fmla="*/ 73 h 65"/>
                <a:gd name="T30" fmla="*/ 0 w 69"/>
                <a:gd name="T31" fmla="*/ 65 h 65"/>
                <a:gd name="T32" fmla="*/ 4 w 69"/>
                <a:gd name="T33" fmla="*/ 40 h 65"/>
                <a:gd name="T34" fmla="*/ 18 w 69"/>
                <a:gd name="T35" fmla="*/ 18 h 65"/>
                <a:gd name="T36" fmla="*/ 42 w 69"/>
                <a:gd name="T37" fmla="*/ 0 h 65"/>
                <a:gd name="T38" fmla="*/ 57 w 69"/>
                <a:gd name="T39" fmla="*/ 0 h 65"/>
                <a:gd name="T40" fmla="*/ 61 w 69"/>
                <a:gd name="T41" fmla="*/ 4 h 65"/>
                <a:gd name="T42" fmla="*/ 65 w 69"/>
                <a:gd name="T43" fmla="*/ 4 h 65"/>
                <a:gd name="T44" fmla="*/ 50 w 69"/>
                <a:gd name="T45" fmla="*/ 4 h 65"/>
                <a:gd name="T46" fmla="*/ 36 w 69"/>
                <a:gd name="T47" fmla="*/ 8 h 65"/>
                <a:gd name="T48" fmla="*/ 23 w 69"/>
                <a:gd name="T49" fmla="*/ 27 h 65"/>
                <a:gd name="T50" fmla="*/ 14 w 69"/>
                <a:gd name="T51" fmla="*/ 55 h 65"/>
                <a:gd name="T52" fmla="*/ 18 w 69"/>
                <a:gd name="T53" fmla="*/ 65 h 65"/>
                <a:gd name="T54" fmla="*/ 23 w 69"/>
                <a:gd name="T55" fmla="*/ 69 h 65"/>
                <a:gd name="T56" fmla="*/ 46 w 69"/>
                <a:gd name="T57" fmla="*/ 55 h 65"/>
                <a:gd name="T58" fmla="*/ 61 w 69"/>
                <a:gd name="T59" fmla="*/ 18 h 65"/>
                <a:gd name="T60" fmla="*/ 57 w 69"/>
                <a:gd name="T61" fmla="*/ 4 h 65"/>
                <a:gd name="T62" fmla="*/ 50 w 69"/>
                <a:gd name="T63" fmla="*/ 4 h 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5"/>
                <a:gd name="T98" fmla="*/ 69 w 69"/>
                <a:gd name="T99" fmla="*/ 65 h 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5">
                  <a:moveTo>
                    <a:pt x="69" y="0"/>
                  </a:moveTo>
                  <a:lnTo>
                    <a:pt x="57" y="49"/>
                  </a:lnTo>
                  <a:lnTo>
                    <a:pt x="53" y="57"/>
                  </a:lnTo>
                  <a:lnTo>
                    <a:pt x="53" y="61"/>
                  </a:lnTo>
                  <a:lnTo>
                    <a:pt x="57" y="61"/>
                  </a:lnTo>
                  <a:lnTo>
                    <a:pt x="61" y="57"/>
                  </a:lnTo>
                  <a:lnTo>
                    <a:pt x="61" y="49"/>
                  </a:lnTo>
                  <a:lnTo>
                    <a:pt x="65" y="53"/>
                  </a:lnTo>
                  <a:lnTo>
                    <a:pt x="61" y="57"/>
                  </a:lnTo>
                  <a:lnTo>
                    <a:pt x="57" y="65"/>
                  </a:lnTo>
                  <a:lnTo>
                    <a:pt x="53" y="65"/>
                  </a:lnTo>
                  <a:lnTo>
                    <a:pt x="49" y="65"/>
                  </a:lnTo>
                  <a:lnTo>
                    <a:pt x="44" y="65"/>
                  </a:lnTo>
                  <a:lnTo>
                    <a:pt x="40" y="65"/>
                  </a:lnTo>
                  <a:lnTo>
                    <a:pt x="40" y="61"/>
                  </a:lnTo>
                  <a:lnTo>
                    <a:pt x="44" y="57"/>
                  </a:lnTo>
                  <a:lnTo>
                    <a:pt x="44" y="53"/>
                  </a:lnTo>
                  <a:lnTo>
                    <a:pt x="44" y="45"/>
                  </a:lnTo>
                  <a:lnTo>
                    <a:pt x="36" y="57"/>
                  </a:lnTo>
                  <a:lnTo>
                    <a:pt x="28" y="65"/>
                  </a:lnTo>
                  <a:lnTo>
                    <a:pt x="20" y="65"/>
                  </a:lnTo>
                  <a:lnTo>
                    <a:pt x="16" y="65"/>
                  </a:lnTo>
                  <a:lnTo>
                    <a:pt x="8" y="65"/>
                  </a:lnTo>
                  <a:lnTo>
                    <a:pt x="4" y="61"/>
                  </a:lnTo>
                  <a:lnTo>
                    <a:pt x="0" y="57"/>
                  </a:lnTo>
                  <a:lnTo>
                    <a:pt x="0" y="49"/>
                  </a:lnTo>
                  <a:lnTo>
                    <a:pt x="4" y="36"/>
                  </a:lnTo>
                  <a:lnTo>
                    <a:pt x="8" y="24"/>
                  </a:lnTo>
                  <a:lnTo>
                    <a:pt x="16" y="16"/>
                  </a:lnTo>
                  <a:lnTo>
                    <a:pt x="24" y="4"/>
                  </a:lnTo>
                  <a:lnTo>
                    <a:pt x="36" y="0"/>
                  </a:lnTo>
                  <a:lnTo>
                    <a:pt x="44" y="0"/>
                  </a:lnTo>
                  <a:lnTo>
                    <a:pt x="49" y="0"/>
                  </a:lnTo>
                  <a:lnTo>
                    <a:pt x="53" y="4"/>
                  </a:lnTo>
                  <a:lnTo>
                    <a:pt x="57" y="12"/>
                  </a:lnTo>
                  <a:lnTo>
                    <a:pt x="57" y="4"/>
                  </a:lnTo>
                  <a:lnTo>
                    <a:pt x="69" y="0"/>
                  </a:lnTo>
                  <a:close/>
                  <a:moveTo>
                    <a:pt x="44" y="4"/>
                  </a:moveTo>
                  <a:lnTo>
                    <a:pt x="36" y="4"/>
                  </a:lnTo>
                  <a:lnTo>
                    <a:pt x="32" y="8"/>
                  </a:lnTo>
                  <a:lnTo>
                    <a:pt x="24" y="16"/>
                  </a:lnTo>
                  <a:lnTo>
                    <a:pt x="20" y="24"/>
                  </a:lnTo>
                  <a:lnTo>
                    <a:pt x="16" y="36"/>
                  </a:lnTo>
                  <a:lnTo>
                    <a:pt x="12" y="49"/>
                  </a:lnTo>
                  <a:lnTo>
                    <a:pt x="12" y="53"/>
                  </a:lnTo>
                  <a:lnTo>
                    <a:pt x="16" y="57"/>
                  </a:lnTo>
                  <a:lnTo>
                    <a:pt x="20" y="57"/>
                  </a:lnTo>
                  <a:lnTo>
                    <a:pt x="20" y="61"/>
                  </a:lnTo>
                  <a:lnTo>
                    <a:pt x="32" y="57"/>
                  </a:lnTo>
                  <a:lnTo>
                    <a:pt x="40" y="49"/>
                  </a:lnTo>
                  <a:lnTo>
                    <a:pt x="49" y="32"/>
                  </a:lnTo>
                  <a:lnTo>
                    <a:pt x="53" y="16"/>
                  </a:lnTo>
                  <a:lnTo>
                    <a:pt x="53" y="8"/>
                  </a:lnTo>
                  <a:lnTo>
                    <a:pt x="49" y="4"/>
                  </a:lnTo>
                  <a:lnTo>
                    <a:pt x="44" y="4"/>
                  </a:lnTo>
                  <a:close/>
                </a:path>
              </a:pathLst>
            </a:custGeom>
            <a:solidFill>
              <a:srgbClr val="000000"/>
            </a:solidFill>
            <a:ln w="0">
              <a:solidFill>
                <a:srgbClr val="000000"/>
              </a:solidFill>
              <a:round/>
              <a:headEnd/>
              <a:tailEnd/>
            </a:ln>
          </p:spPr>
          <p:txBody>
            <a:bodyPr/>
            <a:lstStyle/>
            <a:p>
              <a:endParaRPr lang="en-US"/>
            </a:p>
          </p:txBody>
        </p:sp>
        <p:sp>
          <p:nvSpPr>
            <p:cNvPr id="26819" name="Freeform 58"/>
            <p:cNvSpPr>
              <a:spLocks/>
            </p:cNvSpPr>
            <p:nvPr/>
          </p:nvSpPr>
          <p:spPr bwMode="auto">
            <a:xfrm>
              <a:off x="4760" y="1789"/>
              <a:ext cx="38" cy="90"/>
            </a:xfrm>
            <a:custGeom>
              <a:avLst/>
              <a:gdLst>
                <a:gd name="T0" fmla="*/ 36 w 36"/>
                <a:gd name="T1" fmla="*/ 0 h 85"/>
                <a:gd name="T2" fmla="*/ 26 w 36"/>
                <a:gd name="T3" fmla="*/ 22 h 85"/>
                <a:gd name="T4" fmla="*/ 40 w 36"/>
                <a:gd name="T5" fmla="*/ 22 h 85"/>
                <a:gd name="T6" fmla="*/ 40 w 36"/>
                <a:gd name="T7" fmla="*/ 26 h 85"/>
                <a:gd name="T8" fmla="*/ 26 w 36"/>
                <a:gd name="T9" fmla="*/ 26 h 85"/>
                <a:gd name="T10" fmla="*/ 14 w 36"/>
                <a:gd name="T11" fmla="*/ 77 h 85"/>
                <a:gd name="T12" fmla="*/ 14 w 36"/>
                <a:gd name="T13" fmla="*/ 87 h 85"/>
                <a:gd name="T14" fmla="*/ 8 w 36"/>
                <a:gd name="T15" fmla="*/ 87 h 85"/>
                <a:gd name="T16" fmla="*/ 8 w 36"/>
                <a:gd name="T17" fmla="*/ 91 h 85"/>
                <a:gd name="T18" fmla="*/ 8 w 36"/>
                <a:gd name="T19" fmla="*/ 91 h 85"/>
                <a:gd name="T20" fmla="*/ 14 w 36"/>
                <a:gd name="T21" fmla="*/ 91 h 85"/>
                <a:gd name="T22" fmla="*/ 14 w 36"/>
                <a:gd name="T23" fmla="*/ 91 h 85"/>
                <a:gd name="T24" fmla="*/ 14 w 36"/>
                <a:gd name="T25" fmla="*/ 91 h 85"/>
                <a:gd name="T26" fmla="*/ 18 w 36"/>
                <a:gd name="T27" fmla="*/ 87 h 85"/>
                <a:gd name="T28" fmla="*/ 18 w 36"/>
                <a:gd name="T29" fmla="*/ 87 h 85"/>
                <a:gd name="T30" fmla="*/ 22 w 36"/>
                <a:gd name="T31" fmla="*/ 77 h 85"/>
                <a:gd name="T32" fmla="*/ 26 w 36"/>
                <a:gd name="T33" fmla="*/ 82 h 85"/>
                <a:gd name="T34" fmla="*/ 18 w 36"/>
                <a:gd name="T35" fmla="*/ 91 h 85"/>
                <a:gd name="T36" fmla="*/ 14 w 36"/>
                <a:gd name="T37" fmla="*/ 95 h 85"/>
                <a:gd name="T38" fmla="*/ 8 w 36"/>
                <a:gd name="T39" fmla="*/ 95 h 85"/>
                <a:gd name="T40" fmla="*/ 4 w 36"/>
                <a:gd name="T41" fmla="*/ 95 h 85"/>
                <a:gd name="T42" fmla="*/ 4 w 36"/>
                <a:gd name="T43" fmla="*/ 95 h 85"/>
                <a:gd name="T44" fmla="*/ 0 w 36"/>
                <a:gd name="T45" fmla="*/ 95 h 85"/>
                <a:gd name="T46" fmla="*/ 0 w 36"/>
                <a:gd name="T47" fmla="*/ 91 h 85"/>
                <a:gd name="T48" fmla="*/ 0 w 36"/>
                <a:gd name="T49" fmla="*/ 91 h 85"/>
                <a:gd name="T50" fmla="*/ 0 w 36"/>
                <a:gd name="T51" fmla="*/ 82 h 85"/>
                <a:gd name="T52" fmla="*/ 0 w 36"/>
                <a:gd name="T53" fmla="*/ 77 h 85"/>
                <a:gd name="T54" fmla="*/ 14 w 36"/>
                <a:gd name="T55" fmla="*/ 26 h 85"/>
                <a:gd name="T56" fmla="*/ 0 w 36"/>
                <a:gd name="T57" fmla="*/ 26 h 85"/>
                <a:gd name="T58" fmla="*/ 4 w 36"/>
                <a:gd name="T59" fmla="*/ 26 h 85"/>
                <a:gd name="T60" fmla="*/ 8 w 36"/>
                <a:gd name="T61" fmla="*/ 22 h 85"/>
                <a:gd name="T62" fmla="*/ 18 w 36"/>
                <a:gd name="T63" fmla="*/ 18 h 85"/>
                <a:gd name="T64" fmla="*/ 22 w 36"/>
                <a:gd name="T65" fmla="*/ 14 h 85"/>
                <a:gd name="T66" fmla="*/ 32 w 36"/>
                <a:gd name="T67" fmla="*/ 0 h 85"/>
                <a:gd name="T68" fmla="*/ 36 w 36"/>
                <a:gd name="T69" fmla="*/ 0 h 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
                <a:gd name="T106" fmla="*/ 0 h 85"/>
                <a:gd name="T107" fmla="*/ 36 w 36"/>
                <a:gd name="T108" fmla="*/ 85 h 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 h="85">
                  <a:moveTo>
                    <a:pt x="32" y="0"/>
                  </a:moveTo>
                  <a:lnTo>
                    <a:pt x="24" y="20"/>
                  </a:lnTo>
                  <a:lnTo>
                    <a:pt x="36" y="20"/>
                  </a:lnTo>
                  <a:lnTo>
                    <a:pt x="36" y="24"/>
                  </a:lnTo>
                  <a:lnTo>
                    <a:pt x="24" y="24"/>
                  </a:lnTo>
                  <a:lnTo>
                    <a:pt x="12" y="69"/>
                  </a:lnTo>
                  <a:lnTo>
                    <a:pt x="12" y="77"/>
                  </a:lnTo>
                  <a:lnTo>
                    <a:pt x="8" y="77"/>
                  </a:lnTo>
                  <a:lnTo>
                    <a:pt x="8" y="81"/>
                  </a:lnTo>
                  <a:lnTo>
                    <a:pt x="12" y="81"/>
                  </a:lnTo>
                  <a:lnTo>
                    <a:pt x="16" y="77"/>
                  </a:lnTo>
                  <a:lnTo>
                    <a:pt x="20" y="69"/>
                  </a:lnTo>
                  <a:lnTo>
                    <a:pt x="24" y="73"/>
                  </a:lnTo>
                  <a:lnTo>
                    <a:pt x="16" y="81"/>
                  </a:lnTo>
                  <a:lnTo>
                    <a:pt x="12" y="85"/>
                  </a:lnTo>
                  <a:lnTo>
                    <a:pt x="8" y="85"/>
                  </a:lnTo>
                  <a:lnTo>
                    <a:pt x="4" y="85"/>
                  </a:lnTo>
                  <a:lnTo>
                    <a:pt x="0" y="85"/>
                  </a:lnTo>
                  <a:lnTo>
                    <a:pt x="0" y="81"/>
                  </a:lnTo>
                  <a:lnTo>
                    <a:pt x="0" y="73"/>
                  </a:lnTo>
                  <a:lnTo>
                    <a:pt x="0" y="69"/>
                  </a:lnTo>
                  <a:lnTo>
                    <a:pt x="12" y="24"/>
                  </a:lnTo>
                  <a:lnTo>
                    <a:pt x="0" y="24"/>
                  </a:lnTo>
                  <a:lnTo>
                    <a:pt x="4" y="24"/>
                  </a:lnTo>
                  <a:lnTo>
                    <a:pt x="8" y="20"/>
                  </a:lnTo>
                  <a:lnTo>
                    <a:pt x="16" y="16"/>
                  </a:lnTo>
                  <a:lnTo>
                    <a:pt x="20" y="12"/>
                  </a:lnTo>
                  <a:lnTo>
                    <a:pt x="28" y="0"/>
                  </a:lnTo>
                  <a:lnTo>
                    <a:pt x="32" y="0"/>
                  </a:lnTo>
                  <a:close/>
                </a:path>
              </a:pathLst>
            </a:custGeom>
            <a:solidFill>
              <a:srgbClr val="000000"/>
            </a:solidFill>
            <a:ln w="0">
              <a:solidFill>
                <a:srgbClr val="000000"/>
              </a:solidFill>
              <a:round/>
              <a:headEnd/>
              <a:tailEnd/>
            </a:ln>
          </p:spPr>
          <p:txBody>
            <a:bodyPr/>
            <a:lstStyle/>
            <a:p>
              <a:endParaRPr lang="en-US"/>
            </a:p>
          </p:txBody>
        </p:sp>
        <p:pic>
          <p:nvPicPr>
            <p:cNvPr id="26820" name="Picture 59"/>
            <p:cNvPicPr>
              <a:picLocks noChangeAspect="1" noChangeArrowheads="1"/>
            </p:cNvPicPr>
            <p:nvPr/>
          </p:nvPicPr>
          <p:blipFill>
            <a:blip r:embed="rId10" cstate="print"/>
            <a:srcRect/>
            <a:stretch>
              <a:fillRect/>
            </a:stretch>
          </p:blipFill>
          <p:spPr bwMode="auto">
            <a:xfrm>
              <a:off x="4816" y="1768"/>
              <a:ext cx="34" cy="150"/>
            </a:xfrm>
            <a:prstGeom prst="rect">
              <a:avLst/>
            </a:prstGeom>
            <a:noFill/>
            <a:ln w="9525">
              <a:noFill/>
              <a:miter lim="800000"/>
              <a:headEnd/>
              <a:tailEnd/>
            </a:ln>
          </p:spPr>
        </p:pic>
        <p:pic>
          <p:nvPicPr>
            <p:cNvPr id="26821" name="Picture 60"/>
            <p:cNvPicPr>
              <a:picLocks noChangeAspect="1" noChangeArrowheads="1"/>
            </p:cNvPicPr>
            <p:nvPr/>
          </p:nvPicPr>
          <p:blipFill>
            <a:blip r:embed="rId11" cstate="print"/>
            <a:srcRect/>
            <a:stretch>
              <a:fillRect/>
            </a:stretch>
          </p:blipFill>
          <p:spPr bwMode="auto">
            <a:xfrm>
              <a:off x="4816" y="1768"/>
              <a:ext cx="34" cy="150"/>
            </a:xfrm>
            <a:prstGeom prst="rect">
              <a:avLst/>
            </a:prstGeom>
            <a:noFill/>
            <a:ln w="9525">
              <a:noFill/>
              <a:miter lim="800000"/>
              <a:headEnd/>
              <a:tailEnd/>
            </a:ln>
          </p:spPr>
        </p:pic>
      </p:grpSp>
      <p:sp>
        <p:nvSpPr>
          <p:cNvPr id="26639" name="Freeform 61"/>
          <p:cNvSpPr>
            <a:spLocks/>
          </p:cNvSpPr>
          <p:nvPr/>
        </p:nvSpPr>
        <p:spPr bwMode="auto">
          <a:xfrm>
            <a:off x="1289050" y="1376363"/>
            <a:ext cx="179388" cy="163512"/>
          </a:xfrm>
          <a:custGeom>
            <a:avLst/>
            <a:gdLst>
              <a:gd name="T0" fmla="*/ 0 w 106"/>
              <a:gd name="T1" fmla="*/ 0 h 97"/>
              <a:gd name="T2" fmla="*/ 71599511 w 106"/>
              <a:gd name="T3" fmla="*/ 0 h 97"/>
              <a:gd name="T4" fmla="*/ 243441398 w 106"/>
              <a:gd name="T5" fmla="*/ 207432659 h 97"/>
              <a:gd name="T6" fmla="*/ 243441398 w 106"/>
              <a:gd name="T7" fmla="*/ 45464763 h 97"/>
              <a:gd name="T8" fmla="*/ 243441398 w 106"/>
              <a:gd name="T9" fmla="*/ 22733225 h 97"/>
              <a:gd name="T10" fmla="*/ 243441398 w 106"/>
              <a:gd name="T11" fmla="*/ 11366612 h 97"/>
              <a:gd name="T12" fmla="*/ 231985954 w 106"/>
              <a:gd name="T13" fmla="*/ 0 h 97"/>
              <a:gd name="T14" fmla="*/ 220528766 w 106"/>
              <a:gd name="T15" fmla="*/ 0 h 97"/>
              <a:gd name="T16" fmla="*/ 209073322 w 106"/>
              <a:gd name="T17" fmla="*/ 0 h 97"/>
              <a:gd name="T18" fmla="*/ 209073322 w 106"/>
              <a:gd name="T19" fmla="*/ 0 h 97"/>
              <a:gd name="T20" fmla="*/ 303585439 w 106"/>
              <a:gd name="T21" fmla="*/ 0 h 97"/>
              <a:gd name="T22" fmla="*/ 303585439 w 106"/>
              <a:gd name="T23" fmla="*/ 0 h 97"/>
              <a:gd name="T24" fmla="*/ 292129995 w 106"/>
              <a:gd name="T25" fmla="*/ 0 h 97"/>
              <a:gd name="T26" fmla="*/ 280672859 w 106"/>
              <a:gd name="T27" fmla="*/ 11366612 h 97"/>
              <a:gd name="T28" fmla="*/ 269217415 w 106"/>
              <a:gd name="T29" fmla="*/ 11366612 h 97"/>
              <a:gd name="T30" fmla="*/ 269217415 w 106"/>
              <a:gd name="T31" fmla="*/ 22733225 h 97"/>
              <a:gd name="T32" fmla="*/ 269217415 w 106"/>
              <a:gd name="T33" fmla="*/ 45464763 h 97"/>
              <a:gd name="T34" fmla="*/ 269217415 w 106"/>
              <a:gd name="T35" fmla="*/ 275630680 h 97"/>
              <a:gd name="T36" fmla="*/ 257761972 w 106"/>
              <a:gd name="T37" fmla="*/ 275630680 h 97"/>
              <a:gd name="T38" fmla="*/ 71599511 w 106"/>
              <a:gd name="T39" fmla="*/ 56831385 h 97"/>
              <a:gd name="T40" fmla="*/ 71599511 w 106"/>
              <a:gd name="T41" fmla="*/ 230165930 h 97"/>
              <a:gd name="T42" fmla="*/ 83056647 w 106"/>
              <a:gd name="T43" fmla="*/ 252897462 h 97"/>
              <a:gd name="T44" fmla="*/ 83056647 w 106"/>
              <a:gd name="T45" fmla="*/ 264264071 h 97"/>
              <a:gd name="T46" fmla="*/ 94512090 w 106"/>
              <a:gd name="T47" fmla="*/ 264264071 h 97"/>
              <a:gd name="T48" fmla="*/ 105969226 w 106"/>
              <a:gd name="T49" fmla="*/ 275630680 h 97"/>
              <a:gd name="T50" fmla="*/ 117424696 w 106"/>
              <a:gd name="T51" fmla="*/ 275630680 h 97"/>
              <a:gd name="T52" fmla="*/ 117424696 w 106"/>
              <a:gd name="T53" fmla="*/ 275630680 h 97"/>
              <a:gd name="T54" fmla="*/ 22912586 w 106"/>
              <a:gd name="T55" fmla="*/ 275630680 h 97"/>
              <a:gd name="T56" fmla="*/ 22912586 w 106"/>
              <a:gd name="T57" fmla="*/ 275630680 h 97"/>
              <a:gd name="T58" fmla="*/ 22912586 w 106"/>
              <a:gd name="T59" fmla="*/ 275630680 h 97"/>
              <a:gd name="T60" fmla="*/ 48688610 w 106"/>
              <a:gd name="T61" fmla="*/ 264264071 h 97"/>
              <a:gd name="T62" fmla="*/ 48688610 w 106"/>
              <a:gd name="T63" fmla="*/ 264264071 h 97"/>
              <a:gd name="T64" fmla="*/ 60144067 w 106"/>
              <a:gd name="T65" fmla="*/ 252897462 h 97"/>
              <a:gd name="T66" fmla="*/ 60144067 w 106"/>
              <a:gd name="T67" fmla="*/ 230165930 h 97"/>
              <a:gd name="T68" fmla="*/ 60144067 w 106"/>
              <a:gd name="T69" fmla="*/ 34098154 h 97"/>
              <a:gd name="T70" fmla="*/ 48688610 w 106"/>
              <a:gd name="T71" fmla="*/ 22733225 h 97"/>
              <a:gd name="T72" fmla="*/ 37231474 w 106"/>
              <a:gd name="T73" fmla="*/ 22733225 h 97"/>
              <a:gd name="T74" fmla="*/ 37231474 w 106"/>
              <a:gd name="T75" fmla="*/ 11366612 h 97"/>
              <a:gd name="T76" fmla="*/ 22912586 w 106"/>
              <a:gd name="T77" fmla="*/ 11366612 h 97"/>
              <a:gd name="T78" fmla="*/ 11455447 w 106"/>
              <a:gd name="T79" fmla="*/ 11366612 h 97"/>
              <a:gd name="T80" fmla="*/ 0 w 106"/>
              <a:gd name="T81" fmla="*/ 11366612 h 97"/>
              <a:gd name="T82" fmla="*/ 0 w 106"/>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6"/>
              <a:gd name="T127" fmla="*/ 0 h 97"/>
              <a:gd name="T128" fmla="*/ 106 w 106"/>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6" h="97">
                <a:moveTo>
                  <a:pt x="0" y="0"/>
                </a:moveTo>
                <a:lnTo>
                  <a:pt x="25" y="0"/>
                </a:lnTo>
                <a:lnTo>
                  <a:pt x="85" y="73"/>
                </a:lnTo>
                <a:lnTo>
                  <a:pt x="85" y="16"/>
                </a:lnTo>
                <a:lnTo>
                  <a:pt x="85" y="8"/>
                </a:lnTo>
                <a:lnTo>
                  <a:pt x="85" y="4"/>
                </a:lnTo>
                <a:lnTo>
                  <a:pt x="81" y="0"/>
                </a:lnTo>
                <a:lnTo>
                  <a:pt x="77" y="0"/>
                </a:lnTo>
                <a:lnTo>
                  <a:pt x="73" y="0"/>
                </a:lnTo>
                <a:lnTo>
                  <a:pt x="106" y="0"/>
                </a:lnTo>
                <a:lnTo>
                  <a:pt x="102" y="0"/>
                </a:lnTo>
                <a:lnTo>
                  <a:pt x="98" y="4"/>
                </a:lnTo>
                <a:lnTo>
                  <a:pt x="94" y="4"/>
                </a:lnTo>
                <a:lnTo>
                  <a:pt x="94" y="8"/>
                </a:lnTo>
                <a:lnTo>
                  <a:pt x="94" y="16"/>
                </a:lnTo>
                <a:lnTo>
                  <a:pt x="94" y="97"/>
                </a:lnTo>
                <a:lnTo>
                  <a:pt x="90" y="97"/>
                </a:lnTo>
                <a:lnTo>
                  <a:pt x="25" y="20"/>
                </a:lnTo>
                <a:lnTo>
                  <a:pt x="25" y="81"/>
                </a:lnTo>
                <a:lnTo>
                  <a:pt x="29" y="89"/>
                </a:lnTo>
                <a:lnTo>
                  <a:pt x="29" y="93"/>
                </a:lnTo>
                <a:lnTo>
                  <a:pt x="33" y="93"/>
                </a:lnTo>
                <a:lnTo>
                  <a:pt x="37" y="97"/>
                </a:lnTo>
                <a:lnTo>
                  <a:pt x="41" y="97"/>
                </a:lnTo>
                <a:lnTo>
                  <a:pt x="8" y="97"/>
                </a:lnTo>
                <a:lnTo>
                  <a:pt x="17" y="93"/>
                </a:lnTo>
                <a:lnTo>
                  <a:pt x="21" y="89"/>
                </a:lnTo>
                <a:lnTo>
                  <a:pt x="21" y="81"/>
                </a:lnTo>
                <a:lnTo>
                  <a:pt x="21" y="12"/>
                </a:lnTo>
                <a:lnTo>
                  <a:pt x="17" y="8"/>
                </a:lnTo>
                <a:lnTo>
                  <a:pt x="13" y="8"/>
                </a:lnTo>
                <a:lnTo>
                  <a:pt x="13" y="4"/>
                </a:lnTo>
                <a:lnTo>
                  <a:pt x="8" y="4"/>
                </a:lnTo>
                <a:lnTo>
                  <a:pt x="4" y="4"/>
                </a:lnTo>
                <a:lnTo>
                  <a:pt x="0" y="4"/>
                </a:lnTo>
                <a:lnTo>
                  <a:pt x="0" y="0"/>
                </a:lnTo>
                <a:close/>
              </a:path>
            </a:pathLst>
          </a:custGeom>
          <a:solidFill>
            <a:srgbClr val="000000"/>
          </a:solidFill>
          <a:ln w="0">
            <a:solidFill>
              <a:srgbClr val="000000"/>
            </a:solidFill>
            <a:round/>
            <a:headEnd/>
            <a:tailEnd/>
          </a:ln>
        </p:spPr>
        <p:txBody>
          <a:bodyPr/>
          <a:lstStyle/>
          <a:p>
            <a:endParaRPr lang="en-US"/>
          </a:p>
        </p:txBody>
      </p:sp>
      <p:sp>
        <p:nvSpPr>
          <p:cNvPr id="26640" name="Freeform 62"/>
          <p:cNvSpPr>
            <a:spLocks noEditPoints="1"/>
          </p:cNvSpPr>
          <p:nvPr/>
        </p:nvSpPr>
        <p:spPr bwMode="auto">
          <a:xfrm>
            <a:off x="1476375" y="1376363"/>
            <a:ext cx="122238" cy="163512"/>
          </a:xfrm>
          <a:custGeom>
            <a:avLst/>
            <a:gdLst>
              <a:gd name="T0" fmla="*/ 78510279 w 73"/>
              <a:gd name="T1" fmla="*/ 150602986 h 97"/>
              <a:gd name="T2" fmla="*/ 78510279 w 73"/>
              <a:gd name="T3" fmla="*/ 230165930 h 97"/>
              <a:gd name="T4" fmla="*/ 78510279 w 73"/>
              <a:gd name="T5" fmla="*/ 252897462 h 97"/>
              <a:gd name="T6" fmla="*/ 78510279 w 73"/>
              <a:gd name="T7" fmla="*/ 264264071 h 97"/>
              <a:gd name="T8" fmla="*/ 89726030 w 73"/>
              <a:gd name="T9" fmla="*/ 264264071 h 97"/>
              <a:gd name="T10" fmla="*/ 100941780 w 73"/>
              <a:gd name="T11" fmla="*/ 275630680 h 97"/>
              <a:gd name="T12" fmla="*/ 112157557 w 73"/>
              <a:gd name="T13" fmla="*/ 275630680 h 97"/>
              <a:gd name="T14" fmla="*/ 112157557 w 73"/>
              <a:gd name="T15" fmla="*/ 275630680 h 97"/>
              <a:gd name="T16" fmla="*/ 0 w 73"/>
              <a:gd name="T17" fmla="*/ 275630680 h 97"/>
              <a:gd name="T18" fmla="*/ 0 w 73"/>
              <a:gd name="T19" fmla="*/ 275630680 h 97"/>
              <a:gd name="T20" fmla="*/ 11215754 w 73"/>
              <a:gd name="T21" fmla="*/ 275630680 h 97"/>
              <a:gd name="T22" fmla="*/ 22431507 w 73"/>
              <a:gd name="T23" fmla="*/ 264264071 h 97"/>
              <a:gd name="T24" fmla="*/ 33647264 w 73"/>
              <a:gd name="T25" fmla="*/ 252897462 h 97"/>
              <a:gd name="T26" fmla="*/ 33647264 w 73"/>
              <a:gd name="T27" fmla="*/ 252897462 h 97"/>
              <a:gd name="T28" fmla="*/ 33647264 w 73"/>
              <a:gd name="T29" fmla="*/ 230165930 h 97"/>
              <a:gd name="T30" fmla="*/ 33647264 w 73"/>
              <a:gd name="T31" fmla="*/ 45464763 h 97"/>
              <a:gd name="T32" fmla="*/ 33647264 w 73"/>
              <a:gd name="T33" fmla="*/ 22733225 h 97"/>
              <a:gd name="T34" fmla="*/ 33647264 w 73"/>
              <a:gd name="T35" fmla="*/ 11366612 h 97"/>
              <a:gd name="T36" fmla="*/ 22431507 w 73"/>
              <a:gd name="T37" fmla="*/ 0 h 97"/>
              <a:gd name="T38" fmla="*/ 11215754 w 73"/>
              <a:gd name="T39" fmla="*/ 0 h 97"/>
              <a:gd name="T40" fmla="*/ 0 w 73"/>
              <a:gd name="T41" fmla="*/ 0 h 97"/>
              <a:gd name="T42" fmla="*/ 0 w 73"/>
              <a:gd name="T43" fmla="*/ 0 h 97"/>
              <a:gd name="T44" fmla="*/ 100941780 w 73"/>
              <a:gd name="T45" fmla="*/ 0 h 97"/>
              <a:gd name="T46" fmla="*/ 134589058 w 73"/>
              <a:gd name="T47" fmla="*/ 0 h 97"/>
              <a:gd name="T48" fmla="*/ 159823659 w 73"/>
              <a:gd name="T49" fmla="*/ 11366612 h 97"/>
              <a:gd name="T50" fmla="*/ 182255160 w 73"/>
              <a:gd name="T51" fmla="*/ 11366612 h 97"/>
              <a:gd name="T52" fmla="*/ 193470910 w 73"/>
              <a:gd name="T53" fmla="*/ 34098154 h 97"/>
              <a:gd name="T54" fmla="*/ 204686661 w 73"/>
              <a:gd name="T55" fmla="*/ 45464763 h 97"/>
              <a:gd name="T56" fmla="*/ 204686661 w 73"/>
              <a:gd name="T57" fmla="*/ 68197994 h 97"/>
              <a:gd name="T58" fmla="*/ 204686661 w 73"/>
              <a:gd name="T59" fmla="*/ 105138209 h 97"/>
              <a:gd name="T60" fmla="*/ 182255160 w 73"/>
              <a:gd name="T61" fmla="*/ 127869768 h 97"/>
              <a:gd name="T62" fmla="*/ 159823659 w 73"/>
              <a:gd name="T63" fmla="*/ 150602986 h 97"/>
              <a:gd name="T64" fmla="*/ 123373307 w 73"/>
              <a:gd name="T65" fmla="*/ 150602986 h 97"/>
              <a:gd name="T66" fmla="*/ 112157557 w 73"/>
              <a:gd name="T67" fmla="*/ 150602986 h 97"/>
              <a:gd name="T68" fmla="*/ 100941780 w 73"/>
              <a:gd name="T69" fmla="*/ 150602986 h 97"/>
              <a:gd name="T70" fmla="*/ 89726030 w 73"/>
              <a:gd name="T71" fmla="*/ 150602986 h 97"/>
              <a:gd name="T72" fmla="*/ 78510279 w 73"/>
              <a:gd name="T73" fmla="*/ 150602986 h 97"/>
              <a:gd name="T74" fmla="*/ 78510279 w 73"/>
              <a:gd name="T75" fmla="*/ 139236377 h 97"/>
              <a:gd name="T76" fmla="*/ 89726030 w 73"/>
              <a:gd name="T77" fmla="*/ 139236377 h 97"/>
              <a:gd name="T78" fmla="*/ 89726030 w 73"/>
              <a:gd name="T79" fmla="*/ 139236377 h 97"/>
              <a:gd name="T80" fmla="*/ 100941780 w 73"/>
              <a:gd name="T81" fmla="*/ 139236377 h 97"/>
              <a:gd name="T82" fmla="*/ 112157557 w 73"/>
              <a:gd name="T83" fmla="*/ 139236377 h 97"/>
              <a:gd name="T84" fmla="*/ 123373307 w 73"/>
              <a:gd name="T85" fmla="*/ 139236377 h 97"/>
              <a:gd name="T86" fmla="*/ 145804808 w 73"/>
              <a:gd name="T87" fmla="*/ 116503159 h 97"/>
              <a:gd name="T88" fmla="*/ 159823659 w 73"/>
              <a:gd name="T89" fmla="*/ 105138209 h 97"/>
              <a:gd name="T90" fmla="*/ 159823659 w 73"/>
              <a:gd name="T91" fmla="*/ 82404991 h 97"/>
              <a:gd name="T92" fmla="*/ 159823659 w 73"/>
              <a:gd name="T93" fmla="*/ 56831385 h 97"/>
              <a:gd name="T94" fmla="*/ 159823659 w 73"/>
              <a:gd name="T95" fmla="*/ 45464763 h 97"/>
              <a:gd name="T96" fmla="*/ 145804808 w 73"/>
              <a:gd name="T97" fmla="*/ 34098154 h 97"/>
              <a:gd name="T98" fmla="*/ 134589058 w 73"/>
              <a:gd name="T99" fmla="*/ 22733225 h 97"/>
              <a:gd name="T100" fmla="*/ 123373307 w 73"/>
              <a:gd name="T101" fmla="*/ 11366612 h 97"/>
              <a:gd name="T102" fmla="*/ 100941780 w 73"/>
              <a:gd name="T103" fmla="*/ 11366612 h 97"/>
              <a:gd name="T104" fmla="*/ 89726030 w 73"/>
              <a:gd name="T105" fmla="*/ 11366612 h 97"/>
              <a:gd name="T106" fmla="*/ 78510279 w 73"/>
              <a:gd name="T107" fmla="*/ 11366612 h 97"/>
              <a:gd name="T108" fmla="*/ 78510279 w 73"/>
              <a:gd name="T109" fmla="*/ 139236377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
              <a:gd name="T166" fmla="*/ 0 h 97"/>
              <a:gd name="T167" fmla="*/ 73 w 73"/>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 h="97">
                <a:moveTo>
                  <a:pt x="28" y="53"/>
                </a:moveTo>
                <a:lnTo>
                  <a:pt x="28" y="81"/>
                </a:lnTo>
                <a:lnTo>
                  <a:pt x="28" y="89"/>
                </a:lnTo>
                <a:lnTo>
                  <a:pt x="28" y="93"/>
                </a:lnTo>
                <a:lnTo>
                  <a:pt x="32" y="93"/>
                </a:lnTo>
                <a:lnTo>
                  <a:pt x="36" y="97"/>
                </a:lnTo>
                <a:lnTo>
                  <a:pt x="40" y="97"/>
                </a:lnTo>
                <a:lnTo>
                  <a:pt x="0" y="97"/>
                </a:lnTo>
                <a:lnTo>
                  <a:pt x="4" y="97"/>
                </a:lnTo>
                <a:lnTo>
                  <a:pt x="8" y="93"/>
                </a:lnTo>
                <a:lnTo>
                  <a:pt x="12" y="89"/>
                </a:lnTo>
                <a:lnTo>
                  <a:pt x="12" y="81"/>
                </a:lnTo>
                <a:lnTo>
                  <a:pt x="12" y="16"/>
                </a:lnTo>
                <a:lnTo>
                  <a:pt x="12" y="8"/>
                </a:lnTo>
                <a:lnTo>
                  <a:pt x="12" y="4"/>
                </a:lnTo>
                <a:lnTo>
                  <a:pt x="8" y="0"/>
                </a:lnTo>
                <a:lnTo>
                  <a:pt x="4" y="0"/>
                </a:lnTo>
                <a:lnTo>
                  <a:pt x="0" y="0"/>
                </a:lnTo>
                <a:lnTo>
                  <a:pt x="36" y="0"/>
                </a:lnTo>
                <a:lnTo>
                  <a:pt x="48" y="0"/>
                </a:lnTo>
                <a:lnTo>
                  <a:pt x="57" y="4"/>
                </a:lnTo>
                <a:lnTo>
                  <a:pt x="65" y="4"/>
                </a:lnTo>
                <a:lnTo>
                  <a:pt x="69" y="12"/>
                </a:lnTo>
                <a:lnTo>
                  <a:pt x="73" y="16"/>
                </a:lnTo>
                <a:lnTo>
                  <a:pt x="73" y="24"/>
                </a:lnTo>
                <a:lnTo>
                  <a:pt x="73" y="37"/>
                </a:lnTo>
                <a:lnTo>
                  <a:pt x="65" y="45"/>
                </a:lnTo>
                <a:lnTo>
                  <a:pt x="57" y="53"/>
                </a:lnTo>
                <a:lnTo>
                  <a:pt x="44" y="53"/>
                </a:lnTo>
                <a:lnTo>
                  <a:pt x="40" y="53"/>
                </a:lnTo>
                <a:lnTo>
                  <a:pt x="36" y="53"/>
                </a:lnTo>
                <a:lnTo>
                  <a:pt x="32" y="53"/>
                </a:lnTo>
                <a:lnTo>
                  <a:pt x="28" y="53"/>
                </a:lnTo>
                <a:close/>
                <a:moveTo>
                  <a:pt x="28" y="49"/>
                </a:moveTo>
                <a:lnTo>
                  <a:pt x="32" y="49"/>
                </a:lnTo>
                <a:lnTo>
                  <a:pt x="36" y="49"/>
                </a:lnTo>
                <a:lnTo>
                  <a:pt x="40" y="49"/>
                </a:lnTo>
                <a:lnTo>
                  <a:pt x="44" y="49"/>
                </a:lnTo>
                <a:lnTo>
                  <a:pt x="52" y="41"/>
                </a:lnTo>
                <a:lnTo>
                  <a:pt x="57" y="37"/>
                </a:lnTo>
                <a:lnTo>
                  <a:pt x="57" y="29"/>
                </a:lnTo>
                <a:lnTo>
                  <a:pt x="57" y="20"/>
                </a:lnTo>
                <a:lnTo>
                  <a:pt x="57" y="16"/>
                </a:lnTo>
                <a:lnTo>
                  <a:pt x="52" y="12"/>
                </a:lnTo>
                <a:lnTo>
                  <a:pt x="48" y="8"/>
                </a:lnTo>
                <a:lnTo>
                  <a:pt x="44" y="4"/>
                </a:lnTo>
                <a:lnTo>
                  <a:pt x="36" y="4"/>
                </a:lnTo>
                <a:lnTo>
                  <a:pt x="32" y="4"/>
                </a:lnTo>
                <a:lnTo>
                  <a:pt x="28" y="4"/>
                </a:lnTo>
                <a:lnTo>
                  <a:pt x="28" y="49"/>
                </a:lnTo>
                <a:close/>
              </a:path>
            </a:pathLst>
          </a:custGeom>
          <a:solidFill>
            <a:srgbClr val="000000"/>
          </a:solidFill>
          <a:ln w="0">
            <a:solidFill>
              <a:srgbClr val="000000"/>
            </a:solidFill>
            <a:round/>
            <a:headEnd/>
            <a:tailEnd/>
          </a:ln>
        </p:spPr>
        <p:txBody>
          <a:bodyPr/>
          <a:lstStyle/>
          <a:p>
            <a:endParaRPr lang="en-US"/>
          </a:p>
        </p:txBody>
      </p:sp>
      <p:sp>
        <p:nvSpPr>
          <p:cNvPr id="26641" name="Freeform 63"/>
          <p:cNvSpPr>
            <a:spLocks noEditPoints="1"/>
          </p:cNvSpPr>
          <p:nvPr/>
        </p:nvSpPr>
        <p:spPr bwMode="auto">
          <a:xfrm>
            <a:off x="1652588" y="1376363"/>
            <a:ext cx="150812" cy="163512"/>
          </a:xfrm>
          <a:custGeom>
            <a:avLst/>
            <a:gdLst>
              <a:gd name="T0" fmla="*/ 244068063 w 89"/>
              <a:gd name="T1" fmla="*/ 0 h 97"/>
              <a:gd name="T2" fmla="*/ 221097147 w 89"/>
              <a:gd name="T3" fmla="*/ 218799268 h 97"/>
              <a:gd name="T4" fmla="*/ 221097147 w 89"/>
              <a:gd name="T5" fmla="*/ 230165930 h 97"/>
              <a:gd name="T6" fmla="*/ 221097147 w 89"/>
              <a:gd name="T7" fmla="*/ 241532539 h 97"/>
              <a:gd name="T8" fmla="*/ 221097147 w 89"/>
              <a:gd name="T9" fmla="*/ 252897462 h 97"/>
              <a:gd name="T10" fmla="*/ 221097147 w 89"/>
              <a:gd name="T11" fmla="*/ 252897462 h 97"/>
              <a:gd name="T12" fmla="*/ 232582631 w 89"/>
              <a:gd name="T13" fmla="*/ 264264071 h 97"/>
              <a:gd name="T14" fmla="*/ 232582631 w 89"/>
              <a:gd name="T15" fmla="*/ 264264071 h 97"/>
              <a:gd name="T16" fmla="*/ 244068063 w 89"/>
              <a:gd name="T17" fmla="*/ 264264071 h 97"/>
              <a:gd name="T18" fmla="*/ 255553494 w 89"/>
              <a:gd name="T19" fmla="*/ 264264071 h 97"/>
              <a:gd name="T20" fmla="*/ 255553494 w 89"/>
              <a:gd name="T21" fmla="*/ 275630680 h 97"/>
              <a:gd name="T22" fmla="*/ 140697434 w 89"/>
              <a:gd name="T23" fmla="*/ 275630680 h 97"/>
              <a:gd name="T24" fmla="*/ 152182865 w 89"/>
              <a:gd name="T25" fmla="*/ 264264071 h 97"/>
              <a:gd name="T26" fmla="*/ 152182865 w 89"/>
              <a:gd name="T27" fmla="*/ 264264071 h 97"/>
              <a:gd name="T28" fmla="*/ 163668296 w 89"/>
              <a:gd name="T29" fmla="*/ 264264071 h 97"/>
              <a:gd name="T30" fmla="*/ 175155422 w 89"/>
              <a:gd name="T31" fmla="*/ 264264071 h 97"/>
              <a:gd name="T32" fmla="*/ 175155422 w 89"/>
              <a:gd name="T33" fmla="*/ 252897462 h 97"/>
              <a:gd name="T34" fmla="*/ 186640853 w 89"/>
              <a:gd name="T35" fmla="*/ 252897462 h 97"/>
              <a:gd name="T36" fmla="*/ 186640853 w 89"/>
              <a:gd name="T37" fmla="*/ 241532539 h 97"/>
              <a:gd name="T38" fmla="*/ 186640853 w 89"/>
              <a:gd name="T39" fmla="*/ 218799268 h 97"/>
              <a:gd name="T40" fmla="*/ 186640853 w 89"/>
              <a:gd name="T41" fmla="*/ 184701127 h 97"/>
              <a:gd name="T42" fmla="*/ 106241113 w 89"/>
              <a:gd name="T43" fmla="*/ 184701127 h 97"/>
              <a:gd name="T44" fmla="*/ 83270251 w 89"/>
              <a:gd name="T45" fmla="*/ 218799268 h 97"/>
              <a:gd name="T46" fmla="*/ 68912614 w 89"/>
              <a:gd name="T47" fmla="*/ 230165930 h 97"/>
              <a:gd name="T48" fmla="*/ 68912614 w 89"/>
              <a:gd name="T49" fmla="*/ 241532539 h 97"/>
              <a:gd name="T50" fmla="*/ 68912614 w 89"/>
              <a:gd name="T51" fmla="*/ 241532539 h 97"/>
              <a:gd name="T52" fmla="*/ 68912614 w 89"/>
              <a:gd name="T53" fmla="*/ 252897462 h 97"/>
              <a:gd name="T54" fmla="*/ 68912614 w 89"/>
              <a:gd name="T55" fmla="*/ 252897462 h 97"/>
              <a:gd name="T56" fmla="*/ 68912614 w 89"/>
              <a:gd name="T57" fmla="*/ 264264071 h 97"/>
              <a:gd name="T58" fmla="*/ 83270251 w 89"/>
              <a:gd name="T59" fmla="*/ 264264071 h 97"/>
              <a:gd name="T60" fmla="*/ 94755682 w 89"/>
              <a:gd name="T61" fmla="*/ 264264071 h 97"/>
              <a:gd name="T62" fmla="*/ 83270251 w 89"/>
              <a:gd name="T63" fmla="*/ 275630680 h 97"/>
              <a:gd name="T64" fmla="*/ 0 w 89"/>
              <a:gd name="T65" fmla="*/ 275630680 h 97"/>
              <a:gd name="T66" fmla="*/ 0 w 89"/>
              <a:gd name="T67" fmla="*/ 264264071 h 97"/>
              <a:gd name="T68" fmla="*/ 22970869 w 89"/>
              <a:gd name="T69" fmla="*/ 264264071 h 97"/>
              <a:gd name="T70" fmla="*/ 34456307 w 89"/>
              <a:gd name="T71" fmla="*/ 252897462 h 97"/>
              <a:gd name="T72" fmla="*/ 45941738 w 89"/>
              <a:gd name="T73" fmla="*/ 241532539 h 97"/>
              <a:gd name="T74" fmla="*/ 68912614 w 89"/>
              <a:gd name="T75" fmla="*/ 218799268 h 97"/>
              <a:gd name="T76" fmla="*/ 232582631 w 89"/>
              <a:gd name="T77" fmla="*/ 0 h 97"/>
              <a:gd name="T78" fmla="*/ 244068063 w 89"/>
              <a:gd name="T79" fmla="*/ 0 h 97"/>
              <a:gd name="T80" fmla="*/ 198126285 w 89"/>
              <a:gd name="T81" fmla="*/ 56831385 h 97"/>
              <a:gd name="T82" fmla="*/ 117726571 w 89"/>
              <a:gd name="T83" fmla="*/ 173334518 h 97"/>
              <a:gd name="T84" fmla="*/ 186640853 w 89"/>
              <a:gd name="T85" fmla="*/ 173334518 h 97"/>
              <a:gd name="T86" fmla="*/ 198126285 w 89"/>
              <a:gd name="T87" fmla="*/ 56831385 h 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9"/>
              <a:gd name="T133" fmla="*/ 0 h 97"/>
              <a:gd name="T134" fmla="*/ 89 w 89"/>
              <a:gd name="T135" fmla="*/ 97 h 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9" h="97">
                <a:moveTo>
                  <a:pt x="85" y="0"/>
                </a:moveTo>
                <a:lnTo>
                  <a:pt x="77" y="77"/>
                </a:lnTo>
                <a:lnTo>
                  <a:pt x="77" y="81"/>
                </a:lnTo>
                <a:lnTo>
                  <a:pt x="77" y="85"/>
                </a:lnTo>
                <a:lnTo>
                  <a:pt x="77" y="89"/>
                </a:lnTo>
                <a:lnTo>
                  <a:pt x="81" y="93"/>
                </a:lnTo>
                <a:lnTo>
                  <a:pt x="85" y="93"/>
                </a:lnTo>
                <a:lnTo>
                  <a:pt x="89" y="93"/>
                </a:lnTo>
                <a:lnTo>
                  <a:pt x="89" y="97"/>
                </a:lnTo>
                <a:lnTo>
                  <a:pt x="49" y="97"/>
                </a:lnTo>
                <a:lnTo>
                  <a:pt x="53" y="93"/>
                </a:lnTo>
                <a:lnTo>
                  <a:pt x="57" y="93"/>
                </a:lnTo>
                <a:lnTo>
                  <a:pt x="61" y="93"/>
                </a:lnTo>
                <a:lnTo>
                  <a:pt x="61" y="89"/>
                </a:lnTo>
                <a:lnTo>
                  <a:pt x="65" y="89"/>
                </a:lnTo>
                <a:lnTo>
                  <a:pt x="65" y="85"/>
                </a:lnTo>
                <a:lnTo>
                  <a:pt x="65" y="77"/>
                </a:lnTo>
                <a:lnTo>
                  <a:pt x="65" y="65"/>
                </a:lnTo>
                <a:lnTo>
                  <a:pt x="37" y="65"/>
                </a:lnTo>
                <a:lnTo>
                  <a:pt x="29" y="77"/>
                </a:lnTo>
                <a:lnTo>
                  <a:pt x="24" y="81"/>
                </a:lnTo>
                <a:lnTo>
                  <a:pt x="24" y="85"/>
                </a:lnTo>
                <a:lnTo>
                  <a:pt x="24" y="89"/>
                </a:lnTo>
                <a:lnTo>
                  <a:pt x="24" y="93"/>
                </a:lnTo>
                <a:lnTo>
                  <a:pt x="29" y="93"/>
                </a:lnTo>
                <a:lnTo>
                  <a:pt x="33" y="93"/>
                </a:lnTo>
                <a:lnTo>
                  <a:pt x="29" y="97"/>
                </a:lnTo>
                <a:lnTo>
                  <a:pt x="0" y="97"/>
                </a:lnTo>
                <a:lnTo>
                  <a:pt x="0" y="93"/>
                </a:lnTo>
                <a:lnTo>
                  <a:pt x="8" y="93"/>
                </a:lnTo>
                <a:lnTo>
                  <a:pt x="12" y="89"/>
                </a:lnTo>
                <a:lnTo>
                  <a:pt x="16" y="85"/>
                </a:lnTo>
                <a:lnTo>
                  <a:pt x="24" y="77"/>
                </a:lnTo>
                <a:lnTo>
                  <a:pt x="81" y="0"/>
                </a:lnTo>
                <a:lnTo>
                  <a:pt x="85" y="0"/>
                </a:lnTo>
                <a:close/>
                <a:moveTo>
                  <a:pt x="69" y="20"/>
                </a:moveTo>
                <a:lnTo>
                  <a:pt x="41" y="61"/>
                </a:lnTo>
                <a:lnTo>
                  <a:pt x="65" y="61"/>
                </a:lnTo>
                <a:lnTo>
                  <a:pt x="69" y="20"/>
                </a:lnTo>
                <a:close/>
              </a:path>
            </a:pathLst>
          </a:custGeom>
          <a:solidFill>
            <a:srgbClr val="000000"/>
          </a:solidFill>
          <a:ln w="0">
            <a:solidFill>
              <a:srgbClr val="000000"/>
            </a:solidFill>
            <a:round/>
            <a:headEnd/>
            <a:tailEnd/>
          </a:ln>
        </p:spPr>
        <p:txBody>
          <a:bodyPr/>
          <a:lstStyle/>
          <a:p>
            <a:endParaRPr lang="en-US"/>
          </a:p>
        </p:txBody>
      </p:sp>
      <p:sp>
        <p:nvSpPr>
          <p:cNvPr id="26642" name="Freeform 64"/>
          <p:cNvSpPr>
            <a:spLocks/>
          </p:cNvSpPr>
          <p:nvPr/>
        </p:nvSpPr>
        <p:spPr bwMode="auto">
          <a:xfrm>
            <a:off x="1809750" y="1376363"/>
            <a:ext cx="158750" cy="163512"/>
          </a:xfrm>
          <a:custGeom>
            <a:avLst/>
            <a:gdLst>
              <a:gd name="T0" fmla="*/ 268101747 w 94"/>
              <a:gd name="T1" fmla="*/ 0 h 97"/>
              <a:gd name="T2" fmla="*/ 242433232 w 94"/>
              <a:gd name="T3" fmla="*/ 82404991 h 97"/>
              <a:gd name="T4" fmla="*/ 242433232 w 94"/>
              <a:gd name="T5" fmla="*/ 82404991 h 97"/>
              <a:gd name="T6" fmla="*/ 231023501 w 94"/>
              <a:gd name="T7" fmla="*/ 56831385 h 97"/>
              <a:gd name="T8" fmla="*/ 231023501 w 94"/>
              <a:gd name="T9" fmla="*/ 45464763 h 97"/>
              <a:gd name="T10" fmla="*/ 231023501 w 94"/>
              <a:gd name="T11" fmla="*/ 34098154 h 97"/>
              <a:gd name="T12" fmla="*/ 231023501 w 94"/>
              <a:gd name="T13" fmla="*/ 22733225 h 97"/>
              <a:gd name="T14" fmla="*/ 219615407 w 94"/>
              <a:gd name="T15" fmla="*/ 22733225 h 97"/>
              <a:gd name="T16" fmla="*/ 208207365 w 94"/>
              <a:gd name="T17" fmla="*/ 11366612 h 97"/>
              <a:gd name="T18" fmla="*/ 196797635 w 94"/>
              <a:gd name="T19" fmla="*/ 11366612 h 97"/>
              <a:gd name="T20" fmla="*/ 185389594 w 94"/>
              <a:gd name="T21" fmla="*/ 0 h 97"/>
              <a:gd name="T22" fmla="*/ 173981552 w 94"/>
              <a:gd name="T23" fmla="*/ 0 h 97"/>
              <a:gd name="T24" fmla="*/ 139755739 w 94"/>
              <a:gd name="T25" fmla="*/ 11366612 h 97"/>
              <a:gd name="T26" fmla="*/ 116937967 w 94"/>
              <a:gd name="T27" fmla="*/ 22733225 h 97"/>
              <a:gd name="T28" fmla="*/ 82712127 w 94"/>
              <a:gd name="T29" fmla="*/ 56831385 h 97"/>
              <a:gd name="T30" fmla="*/ 59894355 w 94"/>
              <a:gd name="T31" fmla="*/ 93771600 h 97"/>
              <a:gd name="T32" fmla="*/ 48486301 w 94"/>
              <a:gd name="T33" fmla="*/ 139236377 h 97"/>
              <a:gd name="T34" fmla="*/ 48486301 w 94"/>
              <a:gd name="T35" fmla="*/ 173334518 h 97"/>
              <a:gd name="T36" fmla="*/ 48486301 w 94"/>
              <a:gd name="T37" fmla="*/ 218799268 h 97"/>
              <a:gd name="T38" fmla="*/ 71304086 w 94"/>
              <a:gd name="T39" fmla="*/ 241532539 h 97"/>
              <a:gd name="T40" fmla="*/ 94120169 w 94"/>
              <a:gd name="T41" fmla="*/ 264264071 h 97"/>
              <a:gd name="T42" fmla="*/ 128346008 w 94"/>
              <a:gd name="T43" fmla="*/ 264264071 h 97"/>
              <a:gd name="T44" fmla="*/ 151163780 w 94"/>
              <a:gd name="T45" fmla="*/ 264264071 h 97"/>
              <a:gd name="T46" fmla="*/ 173981552 w 94"/>
              <a:gd name="T47" fmla="*/ 252897462 h 97"/>
              <a:gd name="T48" fmla="*/ 196797635 w 94"/>
              <a:gd name="T49" fmla="*/ 241532539 h 97"/>
              <a:gd name="T50" fmla="*/ 219615407 w 94"/>
              <a:gd name="T51" fmla="*/ 218799268 h 97"/>
              <a:gd name="T52" fmla="*/ 231023501 w 94"/>
              <a:gd name="T53" fmla="*/ 218799268 h 97"/>
              <a:gd name="T54" fmla="*/ 208207365 w 94"/>
              <a:gd name="T55" fmla="*/ 241532539 h 97"/>
              <a:gd name="T56" fmla="*/ 185389594 w 94"/>
              <a:gd name="T57" fmla="*/ 264264071 h 97"/>
              <a:gd name="T58" fmla="*/ 151163780 w 94"/>
              <a:gd name="T59" fmla="*/ 275630680 h 97"/>
              <a:gd name="T60" fmla="*/ 116937967 w 94"/>
              <a:gd name="T61" fmla="*/ 275630680 h 97"/>
              <a:gd name="T62" fmla="*/ 82712127 w 94"/>
              <a:gd name="T63" fmla="*/ 275630680 h 97"/>
              <a:gd name="T64" fmla="*/ 59894355 w 94"/>
              <a:gd name="T65" fmla="*/ 264264071 h 97"/>
              <a:gd name="T66" fmla="*/ 37078259 w 94"/>
              <a:gd name="T67" fmla="*/ 252897462 h 97"/>
              <a:gd name="T68" fmla="*/ 11408045 w 94"/>
              <a:gd name="T69" fmla="*/ 230165930 h 97"/>
              <a:gd name="T70" fmla="*/ 11408045 w 94"/>
              <a:gd name="T71" fmla="*/ 196067736 h 97"/>
              <a:gd name="T72" fmla="*/ 0 w 94"/>
              <a:gd name="T73" fmla="*/ 173334518 h 97"/>
              <a:gd name="T74" fmla="*/ 11408045 w 94"/>
              <a:gd name="T75" fmla="*/ 127869768 h 97"/>
              <a:gd name="T76" fmla="*/ 22817778 w 94"/>
              <a:gd name="T77" fmla="*/ 82404991 h 97"/>
              <a:gd name="T78" fmla="*/ 59894355 w 94"/>
              <a:gd name="T79" fmla="*/ 45464763 h 97"/>
              <a:gd name="T80" fmla="*/ 94120169 w 94"/>
              <a:gd name="T81" fmla="*/ 22733225 h 97"/>
              <a:gd name="T82" fmla="*/ 139755739 w 94"/>
              <a:gd name="T83" fmla="*/ 0 h 97"/>
              <a:gd name="T84" fmla="*/ 173981552 w 94"/>
              <a:gd name="T85" fmla="*/ 0 h 97"/>
              <a:gd name="T86" fmla="*/ 196797635 w 94"/>
              <a:gd name="T87" fmla="*/ 0 h 97"/>
              <a:gd name="T88" fmla="*/ 219615407 w 94"/>
              <a:gd name="T89" fmla="*/ 0 h 97"/>
              <a:gd name="T90" fmla="*/ 231023501 w 94"/>
              <a:gd name="T91" fmla="*/ 11366612 h 97"/>
              <a:gd name="T92" fmla="*/ 242433232 w 94"/>
              <a:gd name="T93" fmla="*/ 11366612 h 97"/>
              <a:gd name="T94" fmla="*/ 242433232 w 94"/>
              <a:gd name="T95" fmla="*/ 11366612 h 97"/>
              <a:gd name="T96" fmla="*/ 242433232 w 94"/>
              <a:gd name="T97" fmla="*/ 0 h 97"/>
              <a:gd name="T98" fmla="*/ 256693706 w 94"/>
              <a:gd name="T99" fmla="*/ 0 h 97"/>
              <a:gd name="T100" fmla="*/ 256693706 w 94"/>
              <a:gd name="T101" fmla="*/ 0 h 97"/>
              <a:gd name="T102" fmla="*/ 268101747 w 94"/>
              <a:gd name="T103" fmla="*/ 0 h 9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4"/>
              <a:gd name="T157" fmla="*/ 0 h 97"/>
              <a:gd name="T158" fmla="*/ 94 w 94"/>
              <a:gd name="T159" fmla="*/ 97 h 9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4" h="97">
                <a:moveTo>
                  <a:pt x="94" y="0"/>
                </a:moveTo>
                <a:lnTo>
                  <a:pt x="85" y="29"/>
                </a:lnTo>
                <a:lnTo>
                  <a:pt x="81" y="20"/>
                </a:lnTo>
                <a:lnTo>
                  <a:pt x="81" y="16"/>
                </a:lnTo>
                <a:lnTo>
                  <a:pt x="81" y="12"/>
                </a:lnTo>
                <a:lnTo>
                  <a:pt x="81" y="8"/>
                </a:lnTo>
                <a:lnTo>
                  <a:pt x="77" y="8"/>
                </a:lnTo>
                <a:lnTo>
                  <a:pt x="73" y="4"/>
                </a:lnTo>
                <a:lnTo>
                  <a:pt x="69" y="4"/>
                </a:lnTo>
                <a:lnTo>
                  <a:pt x="65" y="0"/>
                </a:lnTo>
                <a:lnTo>
                  <a:pt x="61" y="0"/>
                </a:lnTo>
                <a:lnTo>
                  <a:pt x="49" y="4"/>
                </a:lnTo>
                <a:lnTo>
                  <a:pt x="41" y="8"/>
                </a:lnTo>
                <a:lnTo>
                  <a:pt x="29" y="20"/>
                </a:lnTo>
                <a:lnTo>
                  <a:pt x="21" y="33"/>
                </a:lnTo>
                <a:lnTo>
                  <a:pt x="17" y="49"/>
                </a:lnTo>
                <a:lnTo>
                  <a:pt x="17" y="61"/>
                </a:lnTo>
                <a:lnTo>
                  <a:pt x="17" y="77"/>
                </a:lnTo>
                <a:lnTo>
                  <a:pt x="25" y="85"/>
                </a:lnTo>
                <a:lnTo>
                  <a:pt x="33" y="93"/>
                </a:lnTo>
                <a:lnTo>
                  <a:pt x="45" y="93"/>
                </a:lnTo>
                <a:lnTo>
                  <a:pt x="53" y="93"/>
                </a:lnTo>
                <a:lnTo>
                  <a:pt x="61" y="89"/>
                </a:lnTo>
                <a:lnTo>
                  <a:pt x="69" y="85"/>
                </a:lnTo>
                <a:lnTo>
                  <a:pt x="77" y="77"/>
                </a:lnTo>
                <a:lnTo>
                  <a:pt x="81" y="77"/>
                </a:lnTo>
                <a:lnTo>
                  <a:pt x="73" y="85"/>
                </a:lnTo>
                <a:lnTo>
                  <a:pt x="65" y="93"/>
                </a:lnTo>
                <a:lnTo>
                  <a:pt x="53" y="97"/>
                </a:lnTo>
                <a:lnTo>
                  <a:pt x="41" y="97"/>
                </a:lnTo>
                <a:lnTo>
                  <a:pt x="29" y="97"/>
                </a:lnTo>
                <a:lnTo>
                  <a:pt x="21" y="93"/>
                </a:lnTo>
                <a:lnTo>
                  <a:pt x="13" y="89"/>
                </a:lnTo>
                <a:lnTo>
                  <a:pt x="4" y="81"/>
                </a:lnTo>
                <a:lnTo>
                  <a:pt x="4" y="69"/>
                </a:lnTo>
                <a:lnTo>
                  <a:pt x="0" y="61"/>
                </a:lnTo>
                <a:lnTo>
                  <a:pt x="4" y="45"/>
                </a:lnTo>
                <a:lnTo>
                  <a:pt x="8" y="29"/>
                </a:lnTo>
                <a:lnTo>
                  <a:pt x="21" y="16"/>
                </a:lnTo>
                <a:lnTo>
                  <a:pt x="33" y="8"/>
                </a:lnTo>
                <a:lnTo>
                  <a:pt x="49" y="0"/>
                </a:lnTo>
                <a:lnTo>
                  <a:pt x="61" y="0"/>
                </a:lnTo>
                <a:lnTo>
                  <a:pt x="69" y="0"/>
                </a:lnTo>
                <a:lnTo>
                  <a:pt x="77" y="0"/>
                </a:lnTo>
                <a:lnTo>
                  <a:pt x="81" y="4"/>
                </a:lnTo>
                <a:lnTo>
                  <a:pt x="85" y="4"/>
                </a:lnTo>
                <a:lnTo>
                  <a:pt x="85" y="0"/>
                </a:lnTo>
                <a:lnTo>
                  <a:pt x="90" y="0"/>
                </a:lnTo>
                <a:lnTo>
                  <a:pt x="94" y="0"/>
                </a:lnTo>
                <a:close/>
              </a:path>
            </a:pathLst>
          </a:custGeom>
          <a:solidFill>
            <a:srgbClr val="000000"/>
          </a:solidFill>
          <a:ln w="0">
            <a:solidFill>
              <a:srgbClr val="000000"/>
            </a:solidFill>
            <a:round/>
            <a:headEnd/>
            <a:tailEnd/>
          </a:ln>
        </p:spPr>
        <p:txBody>
          <a:bodyPr/>
          <a:lstStyle/>
          <a:p>
            <a:endParaRPr lang="en-US"/>
          </a:p>
        </p:txBody>
      </p:sp>
      <p:sp>
        <p:nvSpPr>
          <p:cNvPr id="26643" name="Freeform 65"/>
          <p:cNvSpPr>
            <a:spLocks/>
          </p:cNvSpPr>
          <p:nvPr/>
        </p:nvSpPr>
        <p:spPr bwMode="auto">
          <a:xfrm>
            <a:off x="3028950" y="1376363"/>
            <a:ext cx="171450" cy="163512"/>
          </a:xfrm>
          <a:custGeom>
            <a:avLst/>
            <a:gdLst>
              <a:gd name="T0" fmla="*/ 291040637 w 101"/>
              <a:gd name="T1" fmla="*/ 0 h 97"/>
              <a:gd name="T2" fmla="*/ 291040637 w 101"/>
              <a:gd name="T3" fmla="*/ 0 h 97"/>
              <a:gd name="T4" fmla="*/ 279514447 w 101"/>
              <a:gd name="T5" fmla="*/ 11366612 h 97"/>
              <a:gd name="T6" fmla="*/ 267988258 w 101"/>
              <a:gd name="T7" fmla="*/ 11366612 h 97"/>
              <a:gd name="T8" fmla="*/ 256462068 w 101"/>
              <a:gd name="T9" fmla="*/ 22733225 h 97"/>
              <a:gd name="T10" fmla="*/ 256462068 w 101"/>
              <a:gd name="T11" fmla="*/ 45464763 h 97"/>
              <a:gd name="T12" fmla="*/ 161368405 w 101"/>
              <a:gd name="T13" fmla="*/ 275630680 h 97"/>
              <a:gd name="T14" fmla="*/ 149842215 w 101"/>
              <a:gd name="T15" fmla="*/ 275630680 h 97"/>
              <a:gd name="T16" fmla="*/ 46104772 w 101"/>
              <a:gd name="T17" fmla="*/ 45464763 h 97"/>
              <a:gd name="T18" fmla="*/ 34578582 w 101"/>
              <a:gd name="T19" fmla="*/ 22733225 h 97"/>
              <a:gd name="T20" fmla="*/ 34578582 w 101"/>
              <a:gd name="T21" fmla="*/ 22733225 h 97"/>
              <a:gd name="T22" fmla="*/ 23052386 w 101"/>
              <a:gd name="T23" fmla="*/ 11366612 h 97"/>
              <a:gd name="T24" fmla="*/ 23052386 w 101"/>
              <a:gd name="T25" fmla="*/ 11366612 h 97"/>
              <a:gd name="T26" fmla="*/ 11526193 w 101"/>
              <a:gd name="T27" fmla="*/ 0 h 97"/>
              <a:gd name="T28" fmla="*/ 0 w 101"/>
              <a:gd name="T29" fmla="*/ 0 h 97"/>
              <a:gd name="T30" fmla="*/ 0 w 101"/>
              <a:gd name="T31" fmla="*/ 0 h 97"/>
              <a:gd name="T32" fmla="*/ 115263646 w 101"/>
              <a:gd name="T33" fmla="*/ 0 h 97"/>
              <a:gd name="T34" fmla="*/ 115263646 w 101"/>
              <a:gd name="T35" fmla="*/ 0 h 97"/>
              <a:gd name="T36" fmla="*/ 92211241 w 101"/>
              <a:gd name="T37" fmla="*/ 0 h 97"/>
              <a:gd name="T38" fmla="*/ 92211241 w 101"/>
              <a:gd name="T39" fmla="*/ 11366612 h 97"/>
              <a:gd name="T40" fmla="*/ 80685051 w 101"/>
              <a:gd name="T41" fmla="*/ 11366612 h 97"/>
              <a:gd name="T42" fmla="*/ 80685051 w 101"/>
              <a:gd name="T43" fmla="*/ 22733225 h 97"/>
              <a:gd name="T44" fmla="*/ 80685051 w 101"/>
              <a:gd name="T45" fmla="*/ 34098154 h 97"/>
              <a:gd name="T46" fmla="*/ 92211241 w 101"/>
              <a:gd name="T47" fmla="*/ 56831385 h 97"/>
              <a:gd name="T48" fmla="*/ 161368405 w 101"/>
              <a:gd name="T49" fmla="*/ 218799268 h 97"/>
              <a:gd name="T50" fmla="*/ 233409689 w 101"/>
              <a:gd name="T51" fmla="*/ 56831385 h 97"/>
              <a:gd name="T52" fmla="*/ 233409689 w 101"/>
              <a:gd name="T53" fmla="*/ 34098154 h 97"/>
              <a:gd name="T54" fmla="*/ 233409689 w 101"/>
              <a:gd name="T55" fmla="*/ 22733225 h 97"/>
              <a:gd name="T56" fmla="*/ 233409689 w 101"/>
              <a:gd name="T57" fmla="*/ 11366612 h 97"/>
              <a:gd name="T58" fmla="*/ 233409689 w 101"/>
              <a:gd name="T59" fmla="*/ 11366612 h 97"/>
              <a:gd name="T60" fmla="*/ 221881749 w 101"/>
              <a:gd name="T61" fmla="*/ 11366612 h 97"/>
              <a:gd name="T62" fmla="*/ 210355559 w 101"/>
              <a:gd name="T63" fmla="*/ 0 h 97"/>
              <a:gd name="T64" fmla="*/ 210355559 w 101"/>
              <a:gd name="T65" fmla="*/ 0 h 97"/>
              <a:gd name="T66" fmla="*/ 210355559 w 101"/>
              <a:gd name="T67" fmla="*/ 0 h 97"/>
              <a:gd name="T68" fmla="*/ 210355559 w 101"/>
              <a:gd name="T69" fmla="*/ 0 h 97"/>
              <a:gd name="T70" fmla="*/ 291040637 w 101"/>
              <a:gd name="T71" fmla="*/ 0 h 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7"/>
              <a:gd name="T110" fmla="*/ 101 w 101"/>
              <a:gd name="T111" fmla="*/ 97 h 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7">
                <a:moveTo>
                  <a:pt x="101" y="0"/>
                </a:moveTo>
                <a:lnTo>
                  <a:pt x="101" y="0"/>
                </a:lnTo>
                <a:lnTo>
                  <a:pt x="97" y="4"/>
                </a:lnTo>
                <a:lnTo>
                  <a:pt x="93" y="4"/>
                </a:lnTo>
                <a:lnTo>
                  <a:pt x="89" y="8"/>
                </a:lnTo>
                <a:lnTo>
                  <a:pt x="89" y="16"/>
                </a:lnTo>
                <a:lnTo>
                  <a:pt x="56" y="97"/>
                </a:lnTo>
                <a:lnTo>
                  <a:pt x="52" y="97"/>
                </a:lnTo>
                <a:lnTo>
                  <a:pt x="16" y="16"/>
                </a:lnTo>
                <a:lnTo>
                  <a:pt x="12" y="8"/>
                </a:lnTo>
                <a:lnTo>
                  <a:pt x="8" y="4"/>
                </a:lnTo>
                <a:lnTo>
                  <a:pt x="4" y="0"/>
                </a:lnTo>
                <a:lnTo>
                  <a:pt x="0" y="0"/>
                </a:lnTo>
                <a:lnTo>
                  <a:pt x="40" y="0"/>
                </a:lnTo>
                <a:lnTo>
                  <a:pt x="32" y="0"/>
                </a:lnTo>
                <a:lnTo>
                  <a:pt x="32" y="4"/>
                </a:lnTo>
                <a:lnTo>
                  <a:pt x="28" y="4"/>
                </a:lnTo>
                <a:lnTo>
                  <a:pt x="28" y="8"/>
                </a:lnTo>
                <a:lnTo>
                  <a:pt x="28" y="12"/>
                </a:lnTo>
                <a:lnTo>
                  <a:pt x="32" y="20"/>
                </a:lnTo>
                <a:lnTo>
                  <a:pt x="56" y="77"/>
                </a:lnTo>
                <a:lnTo>
                  <a:pt x="81" y="20"/>
                </a:lnTo>
                <a:lnTo>
                  <a:pt x="81" y="12"/>
                </a:lnTo>
                <a:lnTo>
                  <a:pt x="81" y="8"/>
                </a:lnTo>
                <a:lnTo>
                  <a:pt x="81" y="4"/>
                </a:lnTo>
                <a:lnTo>
                  <a:pt x="77" y="4"/>
                </a:lnTo>
                <a:lnTo>
                  <a:pt x="73" y="0"/>
                </a:lnTo>
                <a:lnTo>
                  <a:pt x="101" y="0"/>
                </a:lnTo>
                <a:close/>
              </a:path>
            </a:pathLst>
          </a:custGeom>
          <a:solidFill>
            <a:srgbClr val="000000"/>
          </a:solidFill>
          <a:ln w="0">
            <a:solidFill>
              <a:srgbClr val="000000"/>
            </a:solidFill>
            <a:round/>
            <a:headEnd/>
            <a:tailEnd/>
          </a:ln>
        </p:spPr>
        <p:txBody>
          <a:bodyPr/>
          <a:lstStyle/>
          <a:p>
            <a:endParaRPr lang="en-US"/>
          </a:p>
        </p:txBody>
      </p:sp>
      <p:sp>
        <p:nvSpPr>
          <p:cNvPr id="26644" name="Freeform 66"/>
          <p:cNvSpPr>
            <a:spLocks noEditPoints="1"/>
          </p:cNvSpPr>
          <p:nvPr/>
        </p:nvSpPr>
        <p:spPr bwMode="auto">
          <a:xfrm>
            <a:off x="3206750" y="1376363"/>
            <a:ext cx="123825" cy="163512"/>
          </a:xfrm>
          <a:custGeom>
            <a:avLst/>
            <a:gdLst>
              <a:gd name="T0" fmla="*/ 80562573 w 73"/>
              <a:gd name="T1" fmla="*/ 150602986 h 97"/>
              <a:gd name="T2" fmla="*/ 80562573 w 73"/>
              <a:gd name="T3" fmla="*/ 230165930 h 97"/>
              <a:gd name="T4" fmla="*/ 80562573 w 73"/>
              <a:gd name="T5" fmla="*/ 252897462 h 97"/>
              <a:gd name="T6" fmla="*/ 80562573 w 73"/>
              <a:gd name="T7" fmla="*/ 264264071 h 97"/>
              <a:gd name="T8" fmla="*/ 92069812 w 73"/>
              <a:gd name="T9" fmla="*/ 264264071 h 97"/>
              <a:gd name="T10" fmla="*/ 106457254 w 73"/>
              <a:gd name="T11" fmla="*/ 275630680 h 97"/>
              <a:gd name="T12" fmla="*/ 117966215 w 73"/>
              <a:gd name="T13" fmla="*/ 275630680 h 97"/>
              <a:gd name="T14" fmla="*/ 117966215 w 73"/>
              <a:gd name="T15" fmla="*/ 275630680 h 97"/>
              <a:gd name="T16" fmla="*/ 0 w 73"/>
              <a:gd name="T17" fmla="*/ 275630680 h 97"/>
              <a:gd name="T18" fmla="*/ 0 w 73"/>
              <a:gd name="T19" fmla="*/ 275630680 h 97"/>
              <a:gd name="T20" fmla="*/ 11508939 w 73"/>
              <a:gd name="T21" fmla="*/ 275630680 h 97"/>
              <a:gd name="T22" fmla="*/ 23017877 w 73"/>
              <a:gd name="T23" fmla="*/ 264264071 h 97"/>
              <a:gd name="T24" fmla="*/ 34526819 w 73"/>
              <a:gd name="T25" fmla="*/ 252897462 h 97"/>
              <a:gd name="T26" fmla="*/ 34526819 w 73"/>
              <a:gd name="T27" fmla="*/ 252897462 h 97"/>
              <a:gd name="T28" fmla="*/ 34526819 w 73"/>
              <a:gd name="T29" fmla="*/ 230165930 h 97"/>
              <a:gd name="T30" fmla="*/ 34526819 w 73"/>
              <a:gd name="T31" fmla="*/ 45464763 h 97"/>
              <a:gd name="T32" fmla="*/ 34526819 w 73"/>
              <a:gd name="T33" fmla="*/ 22733225 h 97"/>
              <a:gd name="T34" fmla="*/ 34526819 w 73"/>
              <a:gd name="T35" fmla="*/ 11366612 h 97"/>
              <a:gd name="T36" fmla="*/ 23017877 w 73"/>
              <a:gd name="T37" fmla="*/ 0 h 97"/>
              <a:gd name="T38" fmla="*/ 11508939 w 73"/>
              <a:gd name="T39" fmla="*/ 0 h 97"/>
              <a:gd name="T40" fmla="*/ 0 w 73"/>
              <a:gd name="T41" fmla="*/ 0 h 97"/>
              <a:gd name="T42" fmla="*/ 0 w 73"/>
              <a:gd name="T43" fmla="*/ 0 h 97"/>
              <a:gd name="T44" fmla="*/ 106457254 w 73"/>
              <a:gd name="T45" fmla="*/ 0 h 97"/>
              <a:gd name="T46" fmla="*/ 140982390 w 73"/>
              <a:gd name="T47" fmla="*/ 0 h 97"/>
              <a:gd name="T48" fmla="*/ 164000260 w 73"/>
              <a:gd name="T49" fmla="*/ 11366612 h 97"/>
              <a:gd name="T50" fmla="*/ 187018131 w 73"/>
              <a:gd name="T51" fmla="*/ 11366612 h 97"/>
              <a:gd name="T52" fmla="*/ 198527066 w 73"/>
              <a:gd name="T53" fmla="*/ 34098154 h 97"/>
              <a:gd name="T54" fmla="*/ 210036001 w 73"/>
              <a:gd name="T55" fmla="*/ 45464763 h 97"/>
              <a:gd name="T56" fmla="*/ 210036001 w 73"/>
              <a:gd name="T57" fmla="*/ 68197994 h 97"/>
              <a:gd name="T58" fmla="*/ 210036001 w 73"/>
              <a:gd name="T59" fmla="*/ 105138209 h 97"/>
              <a:gd name="T60" fmla="*/ 187018131 w 73"/>
              <a:gd name="T61" fmla="*/ 127869768 h 97"/>
              <a:gd name="T62" fmla="*/ 164000260 w 73"/>
              <a:gd name="T63" fmla="*/ 150602986 h 97"/>
              <a:gd name="T64" fmla="*/ 129473454 w 73"/>
              <a:gd name="T65" fmla="*/ 150602986 h 97"/>
              <a:gd name="T66" fmla="*/ 117966215 w 73"/>
              <a:gd name="T67" fmla="*/ 150602986 h 97"/>
              <a:gd name="T68" fmla="*/ 106457254 w 73"/>
              <a:gd name="T69" fmla="*/ 150602986 h 97"/>
              <a:gd name="T70" fmla="*/ 92069812 w 73"/>
              <a:gd name="T71" fmla="*/ 150602986 h 97"/>
              <a:gd name="T72" fmla="*/ 80562573 w 73"/>
              <a:gd name="T73" fmla="*/ 150602986 h 97"/>
              <a:gd name="T74" fmla="*/ 80562573 w 73"/>
              <a:gd name="T75" fmla="*/ 139236377 h 97"/>
              <a:gd name="T76" fmla="*/ 92069812 w 73"/>
              <a:gd name="T77" fmla="*/ 139236377 h 97"/>
              <a:gd name="T78" fmla="*/ 92069812 w 73"/>
              <a:gd name="T79" fmla="*/ 139236377 h 97"/>
              <a:gd name="T80" fmla="*/ 106457254 w 73"/>
              <a:gd name="T81" fmla="*/ 139236377 h 97"/>
              <a:gd name="T82" fmla="*/ 117966215 w 73"/>
              <a:gd name="T83" fmla="*/ 139236377 h 97"/>
              <a:gd name="T84" fmla="*/ 129473454 w 73"/>
              <a:gd name="T85" fmla="*/ 139236377 h 97"/>
              <a:gd name="T86" fmla="*/ 152491325 w 73"/>
              <a:gd name="T87" fmla="*/ 116503159 h 97"/>
              <a:gd name="T88" fmla="*/ 164000260 w 73"/>
              <a:gd name="T89" fmla="*/ 105138209 h 97"/>
              <a:gd name="T90" fmla="*/ 164000260 w 73"/>
              <a:gd name="T91" fmla="*/ 82404991 h 97"/>
              <a:gd name="T92" fmla="*/ 164000260 w 73"/>
              <a:gd name="T93" fmla="*/ 56831385 h 97"/>
              <a:gd name="T94" fmla="*/ 164000260 w 73"/>
              <a:gd name="T95" fmla="*/ 45464763 h 97"/>
              <a:gd name="T96" fmla="*/ 152491325 w 73"/>
              <a:gd name="T97" fmla="*/ 34098154 h 97"/>
              <a:gd name="T98" fmla="*/ 140982390 w 73"/>
              <a:gd name="T99" fmla="*/ 22733225 h 97"/>
              <a:gd name="T100" fmla="*/ 117966215 w 73"/>
              <a:gd name="T101" fmla="*/ 11366612 h 97"/>
              <a:gd name="T102" fmla="*/ 106457254 w 73"/>
              <a:gd name="T103" fmla="*/ 11366612 h 97"/>
              <a:gd name="T104" fmla="*/ 92069812 w 73"/>
              <a:gd name="T105" fmla="*/ 11366612 h 97"/>
              <a:gd name="T106" fmla="*/ 80562573 w 73"/>
              <a:gd name="T107" fmla="*/ 11366612 h 97"/>
              <a:gd name="T108" fmla="*/ 80562573 w 73"/>
              <a:gd name="T109" fmla="*/ 139236377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
              <a:gd name="T166" fmla="*/ 0 h 97"/>
              <a:gd name="T167" fmla="*/ 73 w 73"/>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 h="97">
                <a:moveTo>
                  <a:pt x="28" y="53"/>
                </a:moveTo>
                <a:lnTo>
                  <a:pt x="28" y="81"/>
                </a:lnTo>
                <a:lnTo>
                  <a:pt x="28" y="89"/>
                </a:lnTo>
                <a:lnTo>
                  <a:pt x="28" y="93"/>
                </a:lnTo>
                <a:lnTo>
                  <a:pt x="32" y="93"/>
                </a:lnTo>
                <a:lnTo>
                  <a:pt x="37" y="97"/>
                </a:lnTo>
                <a:lnTo>
                  <a:pt x="41" y="97"/>
                </a:lnTo>
                <a:lnTo>
                  <a:pt x="0" y="97"/>
                </a:lnTo>
                <a:lnTo>
                  <a:pt x="4" y="97"/>
                </a:lnTo>
                <a:lnTo>
                  <a:pt x="8" y="93"/>
                </a:lnTo>
                <a:lnTo>
                  <a:pt x="12" y="89"/>
                </a:lnTo>
                <a:lnTo>
                  <a:pt x="12" y="81"/>
                </a:lnTo>
                <a:lnTo>
                  <a:pt x="12" y="16"/>
                </a:lnTo>
                <a:lnTo>
                  <a:pt x="12" y="8"/>
                </a:lnTo>
                <a:lnTo>
                  <a:pt x="12" y="4"/>
                </a:lnTo>
                <a:lnTo>
                  <a:pt x="8" y="0"/>
                </a:lnTo>
                <a:lnTo>
                  <a:pt x="4" y="0"/>
                </a:lnTo>
                <a:lnTo>
                  <a:pt x="0" y="0"/>
                </a:lnTo>
                <a:lnTo>
                  <a:pt x="37" y="0"/>
                </a:lnTo>
                <a:lnTo>
                  <a:pt x="49" y="0"/>
                </a:lnTo>
                <a:lnTo>
                  <a:pt x="57" y="4"/>
                </a:lnTo>
                <a:lnTo>
                  <a:pt x="65" y="4"/>
                </a:lnTo>
                <a:lnTo>
                  <a:pt x="69" y="12"/>
                </a:lnTo>
                <a:lnTo>
                  <a:pt x="73" y="16"/>
                </a:lnTo>
                <a:lnTo>
                  <a:pt x="73" y="24"/>
                </a:lnTo>
                <a:lnTo>
                  <a:pt x="73" y="37"/>
                </a:lnTo>
                <a:lnTo>
                  <a:pt x="65" y="45"/>
                </a:lnTo>
                <a:lnTo>
                  <a:pt x="57" y="53"/>
                </a:lnTo>
                <a:lnTo>
                  <a:pt x="45" y="53"/>
                </a:lnTo>
                <a:lnTo>
                  <a:pt x="41" y="53"/>
                </a:lnTo>
                <a:lnTo>
                  <a:pt x="37" y="53"/>
                </a:lnTo>
                <a:lnTo>
                  <a:pt x="32" y="53"/>
                </a:lnTo>
                <a:lnTo>
                  <a:pt x="28" y="53"/>
                </a:lnTo>
                <a:close/>
                <a:moveTo>
                  <a:pt x="28" y="49"/>
                </a:moveTo>
                <a:lnTo>
                  <a:pt x="32" y="49"/>
                </a:lnTo>
                <a:lnTo>
                  <a:pt x="37" y="49"/>
                </a:lnTo>
                <a:lnTo>
                  <a:pt x="41" y="49"/>
                </a:lnTo>
                <a:lnTo>
                  <a:pt x="45" y="49"/>
                </a:lnTo>
                <a:lnTo>
                  <a:pt x="53" y="41"/>
                </a:lnTo>
                <a:lnTo>
                  <a:pt x="57" y="37"/>
                </a:lnTo>
                <a:lnTo>
                  <a:pt x="57" y="29"/>
                </a:lnTo>
                <a:lnTo>
                  <a:pt x="57" y="20"/>
                </a:lnTo>
                <a:lnTo>
                  <a:pt x="57" y="16"/>
                </a:lnTo>
                <a:lnTo>
                  <a:pt x="53" y="12"/>
                </a:lnTo>
                <a:lnTo>
                  <a:pt x="49" y="8"/>
                </a:lnTo>
                <a:lnTo>
                  <a:pt x="41" y="4"/>
                </a:lnTo>
                <a:lnTo>
                  <a:pt x="37" y="4"/>
                </a:lnTo>
                <a:lnTo>
                  <a:pt x="32" y="4"/>
                </a:lnTo>
                <a:lnTo>
                  <a:pt x="28" y="4"/>
                </a:lnTo>
                <a:lnTo>
                  <a:pt x="28" y="49"/>
                </a:lnTo>
                <a:close/>
              </a:path>
            </a:pathLst>
          </a:custGeom>
          <a:solidFill>
            <a:srgbClr val="000000"/>
          </a:solidFill>
          <a:ln w="0">
            <a:solidFill>
              <a:srgbClr val="000000"/>
            </a:solidFill>
            <a:round/>
            <a:headEnd/>
            <a:tailEnd/>
          </a:ln>
        </p:spPr>
        <p:txBody>
          <a:bodyPr/>
          <a:lstStyle/>
          <a:p>
            <a:endParaRPr lang="en-US"/>
          </a:p>
        </p:txBody>
      </p:sp>
      <p:sp>
        <p:nvSpPr>
          <p:cNvPr id="26645" name="Freeform 67"/>
          <p:cNvSpPr>
            <a:spLocks/>
          </p:cNvSpPr>
          <p:nvPr/>
        </p:nvSpPr>
        <p:spPr bwMode="auto">
          <a:xfrm>
            <a:off x="4227513" y="1979613"/>
            <a:ext cx="176212" cy="163512"/>
          </a:xfrm>
          <a:custGeom>
            <a:avLst/>
            <a:gdLst>
              <a:gd name="T0" fmla="*/ 0 w 105"/>
              <a:gd name="T1" fmla="*/ 0 h 97"/>
              <a:gd name="T2" fmla="*/ 67593252 w 105"/>
              <a:gd name="T3" fmla="*/ 0 h 97"/>
              <a:gd name="T4" fmla="*/ 239393267 w 105"/>
              <a:gd name="T5" fmla="*/ 207432659 h 97"/>
              <a:gd name="T6" fmla="*/ 239393267 w 105"/>
              <a:gd name="T7" fmla="*/ 45464763 h 97"/>
              <a:gd name="T8" fmla="*/ 239393267 w 105"/>
              <a:gd name="T9" fmla="*/ 22733225 h 97"/>
              <a:gd name="T10" fmla="*/ 239393267 w 105"/>
              <a:gd name="T11" fmla="*/ 11366612 h 97"/>
              <a:gd name="T12" fmla="*/ 228127450 w 105"/>
              <a:gd name="T13" fmla="*/ 0 h 97"/>
              <a:gd name="T14" fmla="*/ 205595763 w 105"/>
              <a:gd name="T15" fmla="*/ 0 h 97"/>
              <a:gd name="T16" fmla="*/ 205595763 w 105"/>
              <a:gd name="T17" fmla="*/ 0 h 97"/>
              <a:gd name="T18" fmla="*/ 205595763 w 105"/>
              <a:gd name="T19" fmla="*/ 0 h 97"/>
              <a:gd name="T20" fmla="*/ 295720676 w 105"/>
              <a:gd name="T21" fmla="*/ 0 h 97"/>
              <a:gd name="T22" fmla="*/ 295720676 w 105"/>
              <a:gd name="T23" fmla="*/ 0 h 97"/>
              <a:gd name="T24" fmla="*/ 284454858 w 105"/>
              <a:gd name="T25" fmla="*/ 0 h 97"/>
              <a:gd name="T26" fmla="*/ 273189041 w 105"/>
              <a:gd name="T27" fmla="*/ 0 h 97"/>
              <a:gd name="T28" fmla="*/ 261923224 w 105"/>
              <a:gd name="T29" fmla="*/ 11366612 h 97"/>
              <a:gd name="T30" fmla="*/ 261923224 w 105"/>
              <a:gd name="T31" fmla="*/ 22733225 h 97"/>
              <a:gd name="T32" fmla="*/ 261923224 w 105"/>
              <a:gd name="T33" fmla="*/ 45464763 h 97"/>
              <a:gd name="T34" fmla="*/ 261923224 w 105"/>
              <a:gd name="T35" fmla="*/ 275630680 h 97"/>
              <a:gd name="T36" fmla="*/ 250659085 w 105"/>
              <a:gd name="T37" fmla="*/ 275630680 h 97"/>
              <a:gd name="T38" fmla="*/ 67593252 w 105"/>
              <a:gd name="T39" fmla="*/ 56831385 h 97"/>
              <a:gd name="T40" fmla="*/ 67593252 w 105"/>
              <a:gd name="T41" fmla="*/ 230165930 h 97"/>
              <a:gd name="T42" fmla="*/ 67593252 w 105"/>
              <a:gd name="T43" fmla="*/ 252897462 h 97"/>
              <a:gd name="T44" fmla="*/ 67593252 w 105"/>
              <a:gd name="T45" fmla="*/ 264264071 h 97"/>
              <a:gd name="T46" fmla="*/ 78859069 w 105"/>
              <a:gd name="T47" fmla="*/ 264264071 h 97"/>
              <a:gd name="T48" fmla="*/ 101390703 w 105"/>
              <a:gd name="T49" fmla="*/ 264264071 h 97"/>
              <a:gd name="T50" fmla="*/ 101390703 w 105"/>
              <a:gd name="T51" fmla="*/ 264264071 h 97"/>
              <a:gd name="T52" fmla="*/ 101390703 w 105"/>
              <a:gd name="T53" fmla="*/ 275630680 h 97"/>
              <a:gd name="T54" fmla="*/ 11265821 w 105"/>
              <a:gd name="T55" fmla="*/ 275630680 h 97"/>
              <a:gd name="T56" fmla="*/ 11265821 w 105"/>
              <a:gd name="T57" fmla="*/ 264264071 h 97"/>
              <a:gd name="T58" fmla="*/ 22531641 w 105"/>
              <a:gd name="T59" fmla="*/ 264264071 h 97"/>
              <a:gd name="T60" fmla="*/ 33797465 w 105"/>
              <a:gd name="T61" fmla="*/ 264264071 h 97"/>
              <a:gd name="T62" fmla="*/ 45061604 w 105"/>
              <a:gd name="T63" fmla="*/ 252897462 h 97"/>
              <a:gd name="T64" fmla="*/ 45061604 w 105"/>
              <a:gd name="T65" fmla="*/ 241532539 h 97"/>
              <a:gd name="T66" fmla="*/ 56327434 w 105"/>
              <a:gd name="T67" fmla="*/ 230165930 h 97"/>
              <a:gd name="T68" fmla="*/ 56327434 w 105"/>
              <a:gd name="T69" fmla="*/ 34098154 h 97"/>
              <a:gd name="T70" fmla="*/ 45061604 w 105"/>
              <a:gd name="T71" fmla="*/ 22733225 h 97"/>
              <a:gd name="T72" fmla="*/ 33797465 w 105"/>
              <a:gd name="T73" fmla="*/ 11366612 h 97"/>
              <a:gd name="T74" fmla="*/ 22531641 w 105"/>
              <a:gd name="T75" fmla="*/ 11366612 h 97"/>
              <a:gd name="T76" fmla="*/ 11265821 w 105"/>
              <a:gd name="T77" fmla="*/ 11366612 h 97"/>
              <a:gd name="T78" fmla="*/ 11265821 w 105"/>
              <a:gd name="T79" fmla="*/ 11366612 h 97"/>
              <a:gd name="T80" fmla="*/ 0 w 105"/>
              <a:gd name="T81" fmla="*/ 0 h 97"/>
              <a:gd name="T82" fmla="*/ 0 w 105"/>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5"/>
              <a:gd name="T127" fmla="*/ 0 h 97"/>
              <a:gd name="T128" fmla="*/ 105 w 105"/>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5" h="97">
                <a:moveTo>
                  <a:pt x="0" y="0"/>
                </a:moveTo>
                <a:lnTo>
                  <a:pt x="24" y="0"/>
                </a:lnTo>
                <a:lnTo>
                  <a:pt x="85" y="73"/>
                </a:lnTo>
                <a:lnTo>
                  <a:pt x="85" y="16"/>
                </a:lnTo>
                <a:lnTo>
                  <a:pt x="85" y="8"/>
                </a:lnTo>
                <a:lnTo>
                  <a:pt x="85" y="4"/>
                </a:lnTo>
                <a:lnTo>
                  <a:pt x="81" y="0"/>
                </a:lnTo>
                <a:lnTo>
                  <a:pt x="73" y="0"/>
                </a:lnTo>
                <a:lnTo>
                  <a:pt x="105" y="0"/>
                </a:lnTo>
                <a:lnTo>
                  <a:pt x="101" y="0"/>
                </a:lnTo>
                <a:lnTo>
                  <a:pt x="97" y="0"/>
                </a:lnTo>
                <a:lnTo>
                  <a:pt x="93" y="4"/>
                </a:lnTo>
                <a:lnTo>
                  <a:pt x="93" y="8"/>
                </a:lnTo>
                <a:lnTo>
                  <a:pt x="93" y="16"/>
                </a:lnTo>
                <a:lnTo>
                  <a:pt x="93" y="97"/>
                </a:lnTo>
                <a:lnTo>
                  <a:pt x="89" y="97"/>
                </a:lnTo>
                <a:lnTo>
                  <a:pt x="24" y="20"/>
                </a:lnTo>
                <a:lnTo>
                  <a:pt x="24" y="81"/>
                </a:lnTo>
                <a:lnTo>
                  <a:pt x="24" y="89"/>
                </a:lnTo>
                <a:lnTo>
                  <a:pt x="24" y="93"/>
                </a:lnTo>
                <a:lnTo>
                  <a:pt x="28" y="93"/>
                </a:lnTo>
                <a:lnTo>
                  <a:pt x="36" y="93"/>
                </a:lnTo>
                <a:lnTo>
                  <a:pt x="36" y="97"/>
                </a:lnTo>
                <a:lnTo>
                  <a:pt x="4" y="97"/>
                </a:lnTo>
                <a:lnTo>
                  <a:pt x="4" y="93"/>
                </a:lnTo>
                <a:lnTo>
                  <a:pt x="8" y="93"/>
                </a:lnTo>
                <a:lnTo>
                  <a:pt x="12" y="93"/>
                </a:lnTo>
                <a:lnTo>
                  <a:pt x="16" y="89"/>
                </a:lnTo>
                <a:lnTo>
                  <a:pt x="16" y="85"/>
                </a:lnTo>
                <a:lnTo>
                  <a:pt x="20" y="81"/>
                </a:lnTo>
                <a:lnTo>
                  <a:pt x="20" y="12"/>
                </a:lnTo>
                <a:lnTo>
                  <a:pt x="16" y="8"/>
                </a:lnTo>
                <a:lnTo>
                  <a:pt x="12" y="4"/>
                </a:lnTo>
                <a:lnTo>
                  <a:pt x="8" y="4"/>
                </a:lnTo>
                <a:lnTo>
                  <a:pt x="4" y="4"/>
                </a:lnTo>
                <a:lnTo>
                  <a:pt x="0" y="0"/>
                </a:lnTo>
                <a:close/>
              </a:path>
            </a:pathLst>
          </a:custGeom>
          <a:solidFill>
            <a:srgbClr val="000000"/>
          </a:solidFill>
          <a:ln w="0">
            <a:solidFill>
              <a:srgbClr val="000000"/>
            </a:solidFill>
            <a:round/>
            <a:headEnd/>
            <a:tailEnd/>
          </a:ln>
        </p:spPr>
        <p:txBody>
          <a:bodyPr/>
          <a:lstStyle/>
          <a:p>
            <a:endParaRPr lang="en-US"/>
          </a:p>
        </p:txBody>
      </p:sp>
      <p:sp>
        <p:nvSpPr>
          <p:cNvPr id="26646" name="Freeform 68"/>
          <p:cNvSpPr>
            <a:spLocks noEditPoints="1"/>
          </p:cNvSpPr>
          <p:nvPr/>
        </p:nvSpPr>
        <p:spPr bwMode="auto">
          <a:xfrm>
            <a:off x="4411663" y="1979613"/>
            <a:ext cx="122237" cy="163512"/>
          </a:xfrm>
          <a:custGeom>
            <a:avLst/>
            <a:gdLst>
              <a:gd name="T0" fmla="*/ 70097056 w 73"/>
              <a:gd name="T1" fmla="*/ 136394303 h 97"/>
              <a:gd name="T2" fmla="*/ 70097056 w 73"/>
              <a:gd name="T3" fmla="*/ 230165930 h 97"/>
              <a:gd name="T4" fmla="*/ 81312714 w 73"/>
              <a:gd name="T5" fmla="*/ 252897462 h 97"/>
              <a:gd name="T6" fmla="*/ 81312714 w 73"/>
              <a:gd name="T7" fmla="*/ 264264071 h 97"/>
              <a:gd name="T8" fmla="*/ 92528373 w 73"/>
              <a:gd name="T9" fmla="*/ 264264071 h 97"/>
              <a:gd name="T10" fmla="*/ 103744032 w 73"/>
              <a:gd name="T11" fmla="*/ 264264071 h 97"/>
              <a:gd name="T12" fmla="*/ 114959717 w 73"/>
              <a:gd name="T13" fmla="*/ 264264071 h 97"/>
              <a:gd name="T14" fmla="*/ 114959717 w 73"/>
              <a:gd name="T15" fmla="*/ 275630680 h 97"/>
              <a:gd name="T16" fmla="*/ 0 w 73"/>
              <a:gd name="T17" fmla="*/ 275630680 h 97"/>
              <a:gd name="T18" fmla="*/ 0 w 73"/>
              <a:gd name="T19" fmla="*/ 264264071 h 97"/>
              <a:gd name="T20" fmla="*/ 11215662 w 73"/>
              <a:gd name="T21" fmla="*/ 264264071 h 97"/>
              <a:gd name="T22" fmla="*/ 22431324 w 73"/>
              <a:gd name="T23" fmla="*/ 264264071 h 97"/>
              <a:gd name="T24" fmla="*/ 33646989 w 73"/>
              <a:gd name="T25" fmla="*/ 252897462 h 97"/>
              <a:gd name="T26" fmla="*/ 33646989 w 73"/>
              <a:gd name="T27" fmla="*/ 241532539 h 97"/>
              <a:gd name="T28" fmla="*/ 33646989 w 73"/>
              <a:gd name="T29" fmla="*/ 230165930 h 97"/>
              <a:gd name="T30" fmla="*/ 33646989 w 73"/>
              <a:gd name="T31" fmla="*/ 45464763 h 97"/>
              <a:gd name="T32" fmla="*/ 33646989 w 73"/>
              <a:gd name="T33" fmla="*/ 22733225 h 97"/>
              <a:gd name="T34" fmla="*/ 33646989 w 73"/>
              <a:gd name="T35" fmla="*/ 11366612 h 97"/>
              <a:gd name="T36" fmla="*/ 22431324 w 73"/>
              <a:gd name="T37" fmla="*/ 0 h 97"/>
              <a:gd name="T38" fmla="*/ 11215662 w 73"/>
              <a:gd name="T39" fmla="*/ 0 h 97"/>
              <a:gd name="T40" fmla="*/ 0 w 73"/>
              <a:gd name="T41" fmla="*/ 0 h 97"/>
              <a:gd name="T42" fmla="*/ 0 w 73"/>
              <a:gd name="T43" fmla="*/ 0 h 97"/>
              <a:gd name="T44" fmla="*/ 92528373 w 73"/>
              <a:gd name="T45" fmla="*/ 0 h 97"/>
              <a:gd name="T46" fmla="*/ 126175375 w 73"/>
              <a:gd name="T47" fmla="*/ 0 h 97"/>
              <a:gd name="T48" fmla="*/ 159820677 w 73"/>
              <a:gd name="T49" fmla="*/ 0 h 97"/>
              <a:gd name="T50" fmla="*/ 171036335 w 73"/>
              <a:gd name="T51" fmla="*/ 11366612 h 97"/>
              <a:gd name="T52" fmla="*/ 193467653 w 73"/>
              <a:gd name="T53" fmla="*/ 34098154 h 97"/>
              <a:gd name="T54" fmla="*/ 204683312 w 73"/>
              <a:gd name="T55" fmla="*/ 45464763 h 97"/>
              <a:gd name="T56" fmla="*/ 204683312 w 73"/>
              <a:gd name="T57" fmla="*/ 68197994 h 97"/>
              <a:gd name="T58" fmla="*/ 204683312 w 73"/>
              <a:gd name="T59" fmla="*/ 102296136 h 97"/>
              <a:gd name="T60" fmla="*/ 182251994 w 73"/>
              <a:gd name="T61" fmla="*/ 125027694 h 97"/>
              <a:gd name="T62" fmla="*/ 159820677 w 73"/>
              <a:gd name="T63" fmla="*/ 136394303 h 97"/>
              <a:gd name="T64" fmla="*/ 114959717 w 73"/>
              <a:gd name="T65" fmla="*/ 147760912 h 97"/>
              <a:gd name="T66" fmla="*/ 114959717 w 73"/>
              <a:gd name="T67" fmla="*/ 147760912 h 97"/>
              <a:gd name="T68" fmla="*/ 103744032 w 73"/>
              <a:gd name="T69" fmla="*/ 147760912 h 97"/>
              <a:gd name="T70" fmla="*/ 92528373 w 73"/>
              <a:gd name="T71" fmla="*/ 147760912 h 97"/>
              <a:gd name="T72" fmla="*/ 70097056 w 73"/>
              <a:gd name="T73" fmla="*/ 136394303 h 97"/>
              <a:gd name="T74" fmla="*/ 70097056 w 73"/>
              <a:gd name="T75" fmla="*/ 125027694 h 97"/>
              <a:gd name="T76" fmla="*/ 81312714 w 73"/>
              <a:gd name="T77" fmla="*/ 136394303 h 97"/>
              <a:gd name="T78" fmla="*/ 92528373 w 73"/>
              <a:gd name="T79" fmla="*/ 136394303 h 97"/>
              <a:gd name="T80" fmla="*/ 103744032 w 73"/>
              <a:gd name="T81" fmla="*/ 136394303 h 97"/>
              <a:gd name="T82" fmla="*/ 103744032 w 73"/>
              <a:gd name="T83" fmla="*/ 136394303 h 97"/>
              <a:gd name="T84" fmla="*/ 126175375 w 73"/>
              <a:gd name="T85" fmla="*/ 125027694 h 97"/>
              <a:gd name="T86" fmla="*/ 148605018 w 73"/>
              <a:gd name="T87" fmla="*/ 113662771 h 97"/>
              <a:gd name="T88" fmla="*/ 159820677 w 73"/>
              <a:gd name="T89" fmla="*/ 102296136 h 97"/>
              <a:gd name="T90" fmla="*/ 159820677 w 73"/>
              <a:gd name="T91" fmla="*/ 79562918 h 97"/>
              <a:gd name="T92" fmla="*/ 159820677 w 73"/>
              <a:gd name="T93" fmla="*/ 56831385 h 97"/>
              <a:gd name="T94" fmla="*/ 148605018 w 73"/>
              <a:gd name="T95" fmla="*/ 45464763 h 97"/>
              <a:gd name="T96" fmla="*/ 137389359 w 73"/>
              <a:gd name="T97" fmla="*/ 22733225 h 97"/>
              <a:gd name="T98" fmla="*/ 126175375 w 73"/>
              <a:gd name="T99" fmla="*/ 22733225 h 97"/>
              <a:gd name="T100" fmla="*/ 114959717 w 73"/>
              <a:gd name="T101" fmla="*/ 11366612 h 97"/>
              <a:gd name="T102" fmla="*/ 103744032 w 73"/>
              <a:gd name="T103" fmla="*/ 11366612 h 97"/>
              <a:gd name="T104" fmla="*/ 92528373 w 73"/>
              <a:gd name="T105" fmla="*/ 11366612 h 97"/>
              <a:gd name="T106" fmla="*/ 70097056 w 73"/>
              <a:gd name="T107" fmla="*/ 11366612 h 97"/>
              <a:gd name="T108" fmla="*/ 70097056 w 73"/>
              <a:gd name="T109" fmla="*/ 125027694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
              <a:gd name="T166" fmla="*/ 0 h 97"/>
              <a:gd name="T167" fmla="*/ 73 w 73"/>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 h="97">
                <a:moveTo>
                  <a:pt x="25" y="48"/>
                </a:moveTo>
                <a:lnTo>
                  <a:pt x="25" y="81"/>
                </a:lnTo>
                <a:lnTo>
                  <a:pt x="29" y="89"/>
                </a:lnTo>
                <a:lnTo>
                  <a:pt x="29" y="93"/>
                </a:lnTo>
                <a:lnTo>
                  <a:pt x="33" y="93"/>
                </a:lnTo>
                <a:lnTo>
                  <a:pt x="37" y="93"/>
                </a:lnTo>
                <a:lnTo>
                  <a:pt x="41" y="93"/>
                </a:lnTo>
                <a:lnTo>
                  <a:pt x="41" y="97"/>
                </a:lnTo>
                <a:lnTo>
                  <a:pt x="0" y="97"/>
                </a:lnTo>
                <a:lnTo>
                  <a:pt x="0" y="93"/>
                </a:lnTo>
                <a:lnTo>
                  <a:pt x="4" y="93"/>
                </a:lnTo>
                <a:lnTo>
                  <a:pt x="8" y="93"/>
                </a:lnTo>
                <a:lnTo>
                  <a:pt x="12" y="89"/>
                </a:lnTo>
                <a:lnTo>
                  <a:pt x="12" y="85"/>
                </a:lnTo>
                <a:lnTo>
                  <a:pt x="12" y="81"/>
                </a:lnTo>
                <a:lnTo>
                  <a:pt x="12" y="16"/>
                </a:lnTo>
                <a:lnTo>
                  <a:pt x="12" y="8"/>
                </a:lnTo>
                <a:lnTo>
                  <a:pt x="12" y="4"/>
                </a:lnTo>
                <a:lnTo>
                  <a:pt x="8" y="0"/>
                </a:lnTo>
                <a:lnTo>
                  <a:pt x="4" y="0"/>
                </a:lnTo>
                <a:lnTo>
                  <a:pt x="0" y="0"/>
                </a:lnTo>
                <a:lnTo>
                  <a:pt x="33" y="0"/>
                </a:lnTo>
                <a:lnTo>
                  <a:pt x="45" y="0"/>
                </a:lnTo>
                <a:lnTo>
                  <a:pt x="57" y="0"/>
                </a:lnTo>
                <a:lnTo>
                  <a:pt x="61" y="4"/>
                </a:lnTo>
                <a:lnTo>
                  <a:pt x="69" y="12"/>
                </a:lnTo>
                <a:lnTo>
                  <a:pt x="73" y="16"/>
                </a:lnTo>
                <a:lnTo>
                  <a:pt x="73" y="24"/>
                </a:lnTo>
                <a:lnTo>
                  <a:pt x="73" y="36"/>
                </a:lnTo>
                <a:lnTo>
                  <a:pt x="65" y="44"/>
                </a:lnTo>
                <a:lnTo>
                  <a:pt x="57" y="48"/>
                </a:lnTo>
                <a:lnTo>
                  <a:pt x="41" y="52"/>
                </a:lnTo>
                <a:lnTo>
                  <a:pt x="37" y="52"/>
                </a:lnTo>
                <a:lnTo>
                  <a:pt x="33" y="52"/>
                </a:lnTo>
                <a:lnTo>
                  <a:pt x="25" y="48"/>
                </a:lnTo>
                <a:close/>
                <a:moveTo>
                  <a:pt x="25" y="44"/>
                </a:moveTo>
                <a:lnTo>
                  <a:pt x="29" y="48"/>
                </a:lnTo>
                <a:lnTo>
                  <a:pt x="33" y="48"/>
                </a:lnTo>
                <a:lnTo>
                  <a:pt x="37" y="48"/>
                </a:lnTo>
                <a:lnTo>
                  <a:pt x="45" y="44"/>
                </a:lnTo>
                <a:lnTo>
                  <a:pt x="53" y="40"/>
                </a:lnTo>
                <a:lnTo>
                  <a:pt x="57" y="36"/>
                </a:lnTo>
                <a:lnTo>
                  <a:pt x="57" y="28"/>
                </a:lnTo>
                <a:lnTo>
                  <a:pt x="57" y="20"/>
                </a:lnTo>
                <a:lnTo>
                  <a:pt x="53" y="16"/>
                </a:lnTo>
                <a:lnTo>
                  <a:pt x="49" y="8"/>
                </a:lnTo>
                <a:lnTo>
                  <a:pt x="45" y="8"/>
                </a:lnTo>
                <a:lnTo>
                  <a:pt x="41" y="4"/>
                </a:lnTo>
                <a:lnTo>
                  <a:pt x="37" y="4"/>
                </a:lnTo>
                <a:lnTo>
                  <a:pt x="33" y="4"/>
                </a:lnTo>
                <a:lnTo>
                  <a:pt x="25" y="4"/>
                </a:lnTo>
                <a:lnTo>
                  <a:pt x="25" y="44"/>
                </a:lnTo>
                <a:close/>
              </a:path>
            </a:pathLst>
          </a:custGeom>
          <a:solidFill>
            <a:srgbClr val="000000"/>
          </a:solidFill>
          <a:ln w="0">
            <a:solidFill>
              <a:srgbClr val="000000"/>
            </a:solidFill>
            <a:round/>
            <a:headEnd/>
            <a:tailEnd/>
          </a:ln>
        </p:spPr>
        <p:txBody>
          <a:bodyPr/>
          <a:lstStyle/>
          <a:p>
            <a:endParaRPr lang="en-US"/>
          </a:p>
        </p:txBody>
      </p:sp>
      <p:sp>
        <p:nvSpPr>
          <p:cNvPr id="26647" name="Freeform 69"/>
          <p:cNvSpPr>
            <a:spLocks noEditPoints="1"/>
          </p:cNvSpPr>
          <p:nvPr/>
        </p:nvSpPr>
        <p:spPr bwMode="auto">
          <a:xfrm>
            <a:off x="852488" y="2573338"/>
            <a:ext cx="130175" cy="163512"/>
          </a:xfrm>
          <a:custGeom>
            <a:avLst/>
            <a:gdLst>
              <a:gd name="T0" fmla="*/ 80025499 w 77"/>
              <a:gd name="T1" fmla="*/ 150602986 h 97"/>
              <a:gd name="T2" fmla="*/ 80025499 w 77"/>
              <a:gd name="T3" fmla="*/ 230165930 h 97"/>
              <a:gd name="T4" fmla="*/ 80025499 w 77"/>
              <a:gd name="T5" fmla="*/ 252897462 h 97"/>
              <a:gd name="T6" fmla="*/ 91458916 w 77"/>
              <a:gd name="T7" fmla="*/ 264264071 h 97"/>
              <a:gd name="T8" fmla="*/ 91458916 w 77"/>
              <a:gd name="T9" fmla="*/ 275630680 h 97"/>
              <a:gd name="T10" fmla="*/ 117181175 w 77"/>
              <a:gd name="T11" fmla="*/ 275630680 h 97"/>
              <a:gd name="T12" fmla="*/ 117181175 w 77"/>
              <a:gd name="T13" fmla="*/ 275630680 h 97"/>
              <a:gd name="T14" fmla="*/ 117181175 w 77"/>
              <a:gd name="T15" fmla="*/ 275630680 h 97"/>
              <a:gd name="T16" fmla="*/ 0 w 77"/>
              <a:gd name="T17" fmla="*/ 275630680 h 97"/>
              <a:gd name="T18" fmla="*/ 0 w 77"/>
              <a:gd name="T19" fmla="*/ 275630680 h 97"/>
              <a:gd name="T20" fmla="*/ 11431731 w 77"/>
              <a:gd name="T21" fmla="*/ 275630680 h 97"/>
              <a:gd name="T22" fmla="*/ 34296886 w 77"/>
              <a:gd name="T23" fmla="*/ 264264071 h 97"/>
              <a:gd name="T24" fmla="*/ 34296886 w 77"/>
              <a:gd name="T25" fmla="*/ 264264071 h 97"/>
              <a:gd name="T26" fmla="*/ 45728613 w 77"/>
              <a:gd name="T27" fmla="*/ 252897462 h 97"/>
              <a:gd name="T28" fmla="*/ 45728613 w 77"/>
              <a:gd name="T29" fmla="*/ 230165930 h 97"/>
              <a:gd name="T30" fmla="*/ 45728613 w 77"/>
              <a:gd name="T31" fmla="*/ 45464763 h 97"/>
              <a:gd name="T32" fmla="*/ 45728613 w 77"/>
              <a:gd name="T33" fmla="*/ 22733225 h 97"/>
              <a:gd name="T34" fmla="*/ 34296886 w 77"/>
              <a:gd name="T35" fmla="*/ 11366612 h 97"/>
              <a:gd name="T36" fmla="*/ 22865152 w 77"/>
              <a:gd name="T37" fmla="*/ 11366612 h 97"/>
              <a:gd name="T38" fmla="*/ 11431731 w 77"/>
              <a:gd name="T39" fmla="*/ 0 h 97"/>
              <a:gd name="T40" fmla="*/ 0 w 77"/>
              <a:gd name="T41" fmla="*/ 0 h 97"/>
              <a:gd name="T42" fmla="*/ 0 w 77"/>
              <a:gd name="T43" fmla="*/ 0 h 97"/>
              <a:gd name="T44" fmla="*/ 105749421 w 77"/>
              <a:gd name="T45" fmla="*/ 0 h 97"/>
              <a:gd name="T46" fmla="*/ 140046320 w 77"/>
              <a:gd name="T47" fmla="*/ 0 h 97"/>
              <a:gd name="T48" fmla="*/ 162909774 w 77"/>
              <a:gd name="T49" fmla="*/ 11366612 h 97"/>
              <a:gd name="T50" fmla="*/ 185774919 w 77"/>
              <a:gd name="T51" fmla="*/ 22733225 h 97"/>
              <a:gd name="T52" fmla="*/ 197206647 w 77"/>
              <a:gd name="T53" fmla="*/ 34098154 h 97"/>
              <a:gd name="T54" fmla="*/ 208640065 w 77"/>
              <a:gd name="T55" fmla="*/ 56831385 h 97"/>
              <a:gd name="T56" fmla="*/ 220071792 w 77"/>
              <a:gd name="T57" fmla="*/ 82404991 h 97"/>
              <a:gd name="T58" fmla="*/ 208640065 w 77"/>
              <a:gd name="T59" fmla="*/ 105138209 h 97"/>
              <a:gd name="T60" fmla="*/ 197206647 w 77"/>
              <a:gd name="T61" fmla="*/ 127869768 h 97"/>
              <a:gd name="T62" fmla="*/ 162909774 w 77"/>
              <a:gd name="T63" fmla="*/ 150602986 h 97"/>
              <a:gd name="T64" fmla="*/ 128612902 w 77"/>
              <a:gd name="T65" fmla="*/ 150602986 h 97"/>
              <a:gd name="T66" fmla="*/ 117181175 w 77"/>
              <a:gd name="T67" fmla="*/ 150602986 h 97"/>
              <a:gd name="T68" fmla="*/ 105749421 w 77"/>
              <a:gd name="T69" fmla="*/ 150602986 h 97"/>
              <a:gd name="T70" fmla="*/ 91458916 w 77"/>
              <a:gd name="T71" fmla="*/ 150602986 h 97"/>
              <a:gd name="T72" fmla="*/ 80025499 w 77"/>
              <a:gd name="T73" fmla="*/ 150602986 h 97"/>
              <a:gd name="T74" fmla="*/ 80025499 w 77"/>
              <a:gd name="T75" fmla="*/ 139236377 h 97"/>
              <a:gd name="T76" fmla="*/ 91458916 w 77"/>
              <a:gd name="T77" fmla="*/ 139236377 h 97"/>
              <a:gd name="T78" fmla="*/ 105749421 w 77"/>
              <a:gd name="T79" fmla="*/ 139236377 h 97"/>
              <a:gd name="T80" fmla="*/ 105749421 w 77"/>
              <a:gd name="T81" fmla="*/ 139236377 h 97"/>
              <a:gd name="T82" fmla="*/ 117181175 w 77"/>
              <a:gd name="T83" fmla="*/ 139236377 h 97"/>
              <a:gd name="T84" fmla="*/ 140046320 w 77"/>
              <a:gd name="T85" fmla="*/ 139236377 h 97"/>
              <a:gd name="T86" fmla="*/ 151478047 w 77"/>
              <a:gd name="T87" fmla="*/ 127869768 h 97"/>
              <a:gd name="T88" fmla="*/ 162909774 w 77"/>
              <a:gd name="T89" fmla="*/ 105138209 h 97"/>
              <a:gd name="T90" fmla="*/ 174343192 w 77"/>
              <a:gd name="T91" fmla="*/ 82404991 h 97"/>
              <a:gd name="T92" fmla="*/ 162909774 w 77"/>
              <a:gd name="T93" fmla="*/ 56831385 h 97"/>
              <a:gd name="T94" fmla="*/ 162909774 w 77"/>
              <a:gd name="T95" fmla="*/ 45464763 h 97"/>
              <a:gd name="T96" fmla="*/ 151478047 w 77"/>
              <a:gd name="T97" fmla="*/ 34098154 h 97"/>
              <a:gd name="T98" fmla="*/ 140046320 w 77"/>
              <a:gd name="T99" fmla="*/ 22733225 h 97"/>
              <a:gd name="T100" fmla="*/ 128612902 w 77"/>
              <a:gd name="T101" fmla="*/ 11366612 h 97"/>
              <a:gd name="T102" fmla="*/ 105749421 w 77"/>
              <a:gd name="T103" fmla="*/ 11366612 h 97"/>
              <a:gd name="T104" fmla="*/ 91458916 w 77"/>
              <a:gd name="T105" fmla="*/ 11366612 h 97"/>
              <a:gd name="T106" fmla="*/ 80025499 w 77"/>
              <a:gd name="T107" fmla="*/ 22733225 h 97"/>
              <a:gd name="T108" fmla="*/ 80025499 w 77"/>
              <a:gd name="T109" fmla="*/ 139236377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7"/>
              <a:gd name="T166" fmla="*/ 0 h 97"/>
              <a:gd name="T167" fmla="*/ 77 w 77"/>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7" h="97">
                <a:moveTo>
                  <a:pt x="28" y="53"/>
                </a:moveTo>
                <a:lnTo>
                  <a:pt x="28" y="81"/>
                </a:lnTo>
                <a:lnTo>
                  <a:pt x="28" y="89"/>
                </a:lnTo>
                <a:lnTo>
                  <a:pt x="32" y="93"/>
                </a:lnTo>
                <a:lnTo>
                  <a:pt x="32" y="97"/>
                </a:lnTo>
                <a:lnTo>
                  <a:pt x="41" y="97"/>
                </a:lnTo>
                <a:lnTo>
                  <a:pt x="0" y="97"/>
                </a:lnTo>
                <a:lnTo>
                  <a:pt x="4" y="97"/>
                </a:lnTo>
                <a:lnTo>
                  <a:pt x="12" y="93"/>
                </a:lnTo>
                <a:lnTo>
                  <a:pt x="16" y="89"/>
                </a:lnTo>
                <a:lnTo>
                  <a:pt x="16" y="81"/>
                </a:lnTo>
                <a:lnTo>
                  <a:pt x="16" y="16"/>
                </a:lnTo>
                <a:lnTo>
                  <a:pt x="16" y="8"/>
                </a:lnTo>
                <a:lnTo>
                  <a:pt x="12" y="4"/>
                </a:lnTo>
                <a:lnTo>
                  <a:pt x="8" y="4"/>
                </a:lnTo>
                <a:lnTo>
                  <a:pt x="4" y="0"/>
                </a:lnTo>
                <a:lnTo>
                  <a:pt x="0" y="0"/>
                </a:lnTo>
                <a:lnTo>
                  <a:pt x="37" y="0"/>
                </a:lnTo>
                <a:lnTo>
                  <a:pt x="49" y="0"/>
                </a:lnTo>
                <a:lnTo>
                  <a:pt x="57" y="4"/>
                </a:lnTo>
                <a:lnTo>
                  <a:pt x="65" y="8"/>
                </a:lnTo>
                <a:lnTo>
                  <a:pt x="69" y="12"/>
                </a:lnTo>
                <a:lnTo>
                  <a:pt x="73" y="20"/>
                </a:lnTo>
                <a:lnTo>
                  <a:pt x="77" y="29"/>
                </a:lnTo>
                <a:lnTo>
                  <a:pt x="73" y="37"/>
                </a:lnTo>
                <a:lnTo>
                  <a:pt x="69" y="45"/>
                </a:lnTo>
                <a:lnTo>
                  <a:pt x="57" y="53"/>
                </a:lnTo>
                <a:lnTo>
                  <a:pt x="45" y="53"/>
                </a:lnTo>
                <a:lnTo>
                  <a:pt x="41" y="53"/>
                </a:lnTo>
                <a:lnTo>
                  <a:pt x="37" y="53"/>
                </a:lnTo>
                <a:lnTo>
                  <a:pt x="32" y="53"/>
                </a:lnTo>
                <a:lnTo>
                  <a:pt x="28" y="53"/>
                </a:lnTo>
                <a:close/>
                <a:moveTo>
                  <a:pt x="28" y="49"/>
                </a:moveTo>
                <a:lnTo>
                  <a:pt x="32" y="49"/>
                </a:lnTo>
                <a:lnTo>
                  <a:pt x="37" y="49"/>
                </a:lnTo>
                <a:lnTo>
                  <a:pt x="41" y="49"/>
                </a:lnTo>
                <a:lnTo>
                  <a:pt x="49" y="49"/>
                </a:lnTo>
                <a:lnTo>
                  <a:pt x="53" y="45"/>
                </a:lnTo>
                <a:lnTo>
                  <a:pt x="57" y="37"/>
                </a:lnTo>
                <a:lnTo>
                  <a:pt x="61" y="29"/>
                </a:lnTo>
                <a:lnTo>
                  <a:pt x="57" y="20"/>
                </a:lnTo>
                <a:lnTo>
                  <a:pt x="57" y="16"/>
                </a:lnTo>
                <a:lnTo>
                  <a:pt x="53" y="12"/>
                </a:lnTo>
                <a:lnTo>
                  <a:pt x="49" y="8"/>
                </a:lnTo>
                <a:lnTo>
                  <a:pt x="45" y="4"/>
                </a:lnTo>
                <a:lnTo>
                  <a:pt x="37" y="4"/>
                </a:lnTo>
                <a:lnTo>
                  <a:pt x="32" y="4"/>
                </a:lnTo>
                <a:lnTo>
                  <a:pt x="28" y="8"/>
                </a:lnTo>
                <a:lnTo>
                  <a:pt x="28" y="49"/>
                </a:lnTo>
                <a:close/>
              </a:path>
            </a:pathLst>
          </a:custGeom>
          <a:solidFill>
            <a:srgbClr val="000000"/>
          </a:solidFill>
          <a:ln w="0">
            <a:solidFill>
              <a:srgbClr val="000000"/>
            </a:solidFill>
            <a:round/>
            <a:headEnd/>
            <a:tailEnd/>
          </a:ln>
        </p:spPr>
        <p:txBody>
          <a:bodyPr/>
          <a:lstStyle/>
          <a:p>
            <a:endParaRPr lang="en-US"/>
          </a:p>
        </p:txBody>
      </p:sp>
      <p:sp>
        <p:nvSpPr>
          <p:cNvPr id="26648" name="Freeform 70"/>
          <p:cNvSpPr>
            <a:spLocks/>
          </p:cNvSpPr>
          <p:nvPr/>
        </p:nvSpPr>
        <p:spPr bwMode="auto">
          <a:xfrm>
            <a:off x="989013" y="2628900"/>
            <a:ext cx="82550" cy="107950"/>
          </a:xfrm>
          <a:custGeom>
            <a:avLst/>
            <a:gdLst>
              <a:gd name="T0" fmla="*/ 56764084 w 49"/>
              <a:gd name="T1" fmla="*/ 0 h 64"/>
              <a:gd name="T2" fmla="*/ 56764084 w 49"/>
              <a:gd name="T3" fmla="*/ 45521157 h 64"/>
              <a:gd name="T4" fmla="*/ 79468696 w 49"/>
              <a:gd name="T5" fmla="*/ 11380289 h 64"/>
              <a:gd name="T6" fmla="*/ 93660553 w 49"/>
              <a:gd name="T7" fmla="*/ 0 h 64"/>
              <a:gd name="T8" fmla="*/ 116365192 w 49"/>
              <a:gd name="T9" fmla="*/ 0 h 64"/>
              <a:gd name="T10" fmla="*/ 116365192 w 49"/>
              <a:gd name="T11" fmla="*/ 0 h 64"/>
              <a:gd name="T12" fmla="*/ 127718340 w 49"/>
              <a:gd name="T13" fmla="*/ 0 h 64"/>
              <a:gd name="T14" fmla="*/ 139071489 w 49"/>
              <a:gd name="T15" fmla="*/ 11380289 h 64"/>
              <a:gd name="T16" fmla="*/ 139071489 w 49"/>
              <a:gd name="T17" fmla="*/ 22760579 h 64"/>
              <a:gd name="T18" fmla="*/ 139071489 w 49"/>
              <a:gd name="T19" fmla="*/ 34140871 h 64"/>
              <a:gd name="T20" fmla="*/ 127718340 w 49"/>
              <a:gd name="T21" fmla="*/ 34140871 h 64"/>
              <a:gd name="T22" fmla="*/ 127718340 w 49"/>
              <a:gd name="T23" fmla="*/ 45521157 h 64"/>
              <a:gd name="T24" fmla="*/ 116365192 w 49"/>
              <a:gd name="T25" fmla="*/ 45521157 h 64"/>
              <a:gd name="T26" fmla="*/ 116365192 w 49"/>
              <a:gd name="T27" fmla="*/ 45521157 h 64"/>
              <a:gd name="T28" fmla="*/ 105013702 w 49"/>
              <a:gd name="T29" fmla="*/ 34140871 h 64"/>
              <a:gd name="T30" fmla="*/ 93660553 w 49"/>
              <a:gd name="T31" fmla="*/ 22760579 h 64"/>
              <a:gd name="T32" fmla="*/ 93660553 w 49"/>
              <a:gd name="T33" fmla="*/ 22760579 h 64"/>
              <a:gd name="T34" fmla="*/ 93660553 w 49"/>
              <a:gd name="T35" fmla="*/ 22760579 h 64"/>
              <a:gd name="T36" fmla="*/ 79468696 w 49"/>
              <a:gd name="T37" fmla="*/ 34140871 h 64"/>
              <a:gd name="T38" fmla="*/ 68117233 w 49"/>
              <a:gd name="T39" fmla="*/ 45521157 h 64"/>
              <a:gd name="T40" fmla="*/ 56764084 w 49"/>
              <a:gd name="T41" fmla="*/ 56899770 h 64"/>
              <a:gd name="T42" fmla="*/ 56764084 w 49"/>
              <a:gd name="T43" fmla="*/ 136560111 h 64"/>
              <a:gd name="T44" fmla="*/ 68117233 w 49"/>
              <a:gd name="T45" fmla="*/ 159320683 h 64"/>
              <a:gd name="T46" fmla="*/ 68117233 w 49"/>
              <a:gd name="T47" fmla="*/ 159320683 h 64"/>
              <a:gd name="T48" fmla="*/ 68117233 w 49"/>
              <a:gd name="T49" fmla="*/ 170700969 h 64"/>
              <a:gd name="T50" fmla="*/ 79468696 w 49"/>
              <a:gd name="T51" fmla="*/ 170700969 h 64"/>
              <a:gd name="T52" fmla="*/ 79468696 w 49"/>
              <a:gd name="T53" fmla="*/ 182081255 h 64"/>
              <a:gd name="T54" fmla="*/ 93660553 w 49"/>
              <a:gd name="T55" fmla="*/ 182081255 h 64"/>
              <a:gd name="T56" fmla="*/ 93660553 w 49"/>
              <a:gd name="T57" fmla="*/ 182081255 h 64"/>
              <a:gd name="T58" fmla="*/ 0 w 49"/>
              <a:gd name="T59" fmla="*/ 182081255 h 64"/>
              <a:gd name="T60" fmla="*/ 0 w 49"/>
              <a:gd name="T61" fmla="*/ 182081255 h 64"/>
              <a:gd name="T62" fmla="*/ 11353152 w 49"/>
              <a:gd name="T63" fmla="*/ 182081255 h 64"/>
              <a:gd name="T64" fmla="*/ 22706304 w 49"/>
              <a:gd name="T65" fmla="*/ 170700969 h 64"/>
              <a:gd name="T66" fmla="*/ 22706304 w 49"/>
              <a:gd name="T67" fmla="*/ 170700969 h 64"/>
              <a:gd name="T68" fmla="*/ 22706304 w 49"/>
              <a:gd name="T69" fmla="*/ 159320683 h 64"/>
              <a:gd name="T70" fmla="*/ 22706304 w 49"/>
              <a:gd name="T71" fmla="*/ 159320683 h 64"/>
              <a:gd name="T72" fmla="*/ 22706304 w 49"/>
              <a:gd name="T73" fmla="*/ 136560111 h 64"/>
              <a:gd name="T74" fmla="*/ 22706304 w 49"/>
              <a:gd name="T75" fmla="*/ 68280056 h 64"/>
              <a:gd name="T76" fmla="*/ 22706304 w 49"/>
              <a:gd name="T77" fmla="*/ 45521157 h 64"/>
              <a:gd name="T78" fmla="*/ 22706304 w 49"/>
              <a:gd name="T79" fmla="*/ 34140871 h 64"/>
              <a:gd name="T80" fmla="*/ 22706304 w 49"/>
              <a:gd name="T81" fmla="*/ 22760579 h 64"/>
              <a:gd name="T82" fmla="*/ 22706304 w 49"/>
              <a:gd name="T83" fmla="*/ 22760579 h 64"/>
              <a:gd name="T84" fmla="*/ 22706304 w 49"/>
              <a:gd name="T85" fmla="*/ 22760579 h 64"/>
              <a:gd name="T86" fmla="*/ 11353152 w 49"/>
              <a:gd name="T87" fmla="*/ 22760579 h 64"/>
              <a:gd name="T88" fmla="*/ 11353152 w 49"/>
              <a:gd name="T89" fmla="*/ 22760579 h 64"/>
              <a:gd name="T90" fmla="*/ 0 w 49"/>
              <a:gd name="T91" fmla="*/ 22760579 h 64"/>
              <a:gd name="T92" fmla="*/ 0 w 49"/>
              <a:gd name="T93" fmla="*/ 11380289 h 64"/>
              <a:gd name="T94" fmla="*/ 56764084 w 49"/>
              <a:gd name="T95" fmla="*/ 0 h 64"/>
              <a:gd name="T96" fmla="*/ 56764084 w 49"/>
              <a:gd name="T97" fmla="*/ 0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
              <a:gd name="T148" fmla="*/ 0 h 64"/>
              <a:gd name="T149" fmla="*/ 49 w 49"/>
              <a:gd name="T150" fmla="*/ 64 h 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 h="64">
                <a:moveTo>
                  <a:pt x="20" y="0"/>
                </a:moveTo>
                <a:lnTo>
                  <a:pt x="20" y="16"/>
                </a:lnTo>
                <a:lnTo>
                  <a:pt x="28" y="4"/>
                </a:lnTo>
                <a:lnTo>
                  <a:pt x="33" y="0"/>
                </a:lnTo>
                <a:lnTo>
                  <a:pt x="41" y="0"/>
                </a:lnTo>
                <a:lnTo>
                  <a:pt x="45" y="0"/>
                </a:lnTo>
                <a:lnTo>
                  <a:pt x="49" y="4"/>
                </a:lnTo>
                <a:lnTo>
                  <a:pt x="49" y="8"/>
                </a:lnTo>
                <a:lnTo>
                  <a:pt x="49" y="12"/>
                </a:lnTo>
                <a:lnTo>
                  <a:pt x="45" y="12"/>
                </a:lnTo>
                <a:lnTo>
                  <a:pt x="45" y="16"/>
                </a:lnTo>
                <a:lnTo>
                  <a:pt x="41" y="16"/>
                </a:lnTo>
                <a:lnTo>
                  <a:pt x="37" y="12"/>
                </a:lnTo>
                <a:lnTo>
                  <a:pt x="33" y="8"/>
                </a:lnTo>
                <a:lnTo>
                  <a:pt x="28" y="12"/>
                </a:lnTo>
                <a:lnTo>
                  <a:pt x="24" y="16"/>
                </a:lnTo>
                <a:lnTo>
                  <a:pt x="20" y="20"/>
                </a:lnTo>
                <a:lnTo>
                  <a:pt x="20" y="48"/>
                </a:lnTo>
                <a:lnTo>
                  <a:pt x="24" y="56"/>
                </a:lnTo>
                <a:lnTo>
                  <a:pt x="24" y="60"/>
                </a:lnTo>
                <a:lnTo>
                  <a:pt x="28" y="60"/>
                </a:lnTo>
                <a:lnTo>
                  <a:pt x="28" y="64"/>
                </a:lnTo>
                <a:lnTo>
                  <a:pt x="33" y="64"/>
                </a:lnTo>
                <a:lnTo>
                  <a:pt x="0" y="64"/>
                </a:lnTo>
                <a:lnTo>
                  <a:pt x="4" y="64"/>
                </a:lnTo>
                <a:lnTo>
                  <a:pt x="8" y="60"/>
                </a:lnTo>
                <a:lnTo>
                  <a:pt x="8" y="56"/>
                </a:lnTo>
                <a:lnTo>
                  <a:pt x="8" y="48"/>
                </a:lnTo>
                <a:lnTo>
                  <a:pt x="8" y="24"/>
                </a:lnTo>
                <a:lnTo>
                  <a:pt x="8" y="16"/>
                </a:lnTo>
                <a:lnTo>
                  <a:pt x="8" y="12"/>
                </a:lnTo>
                <a:lnTo>
                  <a:pt x="8" y="8"/>
                </a:lnTo>
                <a:lnTo>
                  <a:pt x="4" y="8"/>
                </a:lnTo>
                <a:lnTo>
                  <a:pt x="0" y="8"/>
                </a:lnTo>
                <a:lnTo>
                  <a:pt x="0" y="4"/>
                </a:lnTo>
                <a:lnTo>
                  <a:pt x="20" y="0"/>
                </a:lnTo>
                <a:close/>
              </a:path>
            </a:pathLst>
          </a:custGeom>
          <a:solidFill>
            <a:srgbClr val="000000"/>
          </a:solidFill>
          <a:ln w="0">
            <a:solidFill>
              <a:srgbClr val="000000"/>
            </a:solidFill>
            <a:round/>
            <a:headEnd/>
            <a:tailEnd/>
          </a:ln>
        </p:spPr>
        <p:txBody>
          <a:bodyPr/>
          <a:lstStyle/>
          <a:p>
            <a:endParaRPr lang="en-US"/>
          </a:p>
        </p:txBody>
      </p:sp>
      <p:sp>
        <p:nvSpPr>
          <p:cNvPr id="26649" name="Freeform 71"/>
          <p:cNvSpPr>
            <a:spLocks noEditPoints="1"/>
          </p:cNvSpPr>
          <p:nvPr/>
        </p:nvSpPr>
        <p:spPr bwMode="auto">
          <a:xfrm>
            <a:off x="1079500" y="2628900"/>
            <a:ext cx="101600" cy="107950"/>
          </a:xfrm>
          <a:custGeom>
            <a:avLst/>
            <a:gdLst>
              <a:gd name="T0" fmla="*/ 88771755 w 61"/>
              <a:gd name="T1" fmla="*/ 0 h 64"/>
              <a:gd name="T2" fmla="*/ 110965546 w 61"/>
              <a:gd name="T3" fmla="*/ 0 h 64"/>
              <a:gd name="T4" fmla="*/ 133159311 w 61"/>
              <a:gd name="T5" fmla="*/ 11380289 h 64"/>
              <a:gd name="T6" fmla="*/ 144255360 w 61"/>
              <a:gd name="T7" fmla="*/ 22760579 h 64"/>
              <a:gd name="T8" fmla="*/ 169222305 w 61"/>
              <a:gd name="T9" fmla="*/ 56899770 h 64"/>
              <a:gd name="T10" fmla="*/ 169222305 w 61"/>
              <a:gd name="T11" fmla="*/ 91040627 h 64"/>
              <a:gd name="T12" fmla="*/ 169222305 w 61"/>
              <a:gd name="T13" fmla="*/ 113801226 h 64"/>
              <a:gd name="T14" fmla="*/ 155351410 w 61"/>
              <a:gd name="T15" fmla="*/ 136560111 h 64"/>
              <a:gd name="T16" fmla="*/ 144255360 w 61"/>
              <a:gd name="T17" fmla="*/ 159320683 h 64"/>
              <a:gd name="T18" fmla="*/ 122061595 w 61"/>
              <a:gd name="T19" fmla="*/ 170700969 h 64"/>
              <a:gd name="T20" fmla="*/ 110965546 w 61"/>
              <a:gd name="T21" fmla="*/ 182081255 h 64"/>
              <a:gd name="T22" fmla="*/ 77675705 w 61"/>
              <a:gd name="T23" fmla="*/ 182081255 h 64"/>
              <a:gd name="T24" fmla="*/ 55481940 w 61"/>
              <a:gd name="T25" fmla="*/ 182081255 h 64"/>
              <a:gd name="T26" fmla="*/ 33289828 w 61"/>
              <a:gd name="T27" fmla="*/ 170700969 h 64"/>
              <a:gd name="T28" fmla="*/ 22193771 w 61"/>
              <a:gd name="T29" fmla="*/ 159320683 h 64"/>
              <a:gd name="T30" fmla="*/ 0 w 61"/>
              <a:gd name="T31" fmla="*/ 125181512 h 64"/>
              <a:gd name="T32" fmla="*/ 0 w 61"/>
              <a:gd name="T33" fmla="*/ 91040627 h 64"/>
              <a:gd name="T34" fmla="*/ 0 w 61"/>
              <a:gd name="T35" fmla="*/ 68280056 h 64"/>
              <a:gd name="T36" fmla="*/ 11096053 w 61"/>
              <a:gd name="T37" fmla="*/ 45521157 h 64"/>
              <a:gd name="T38" fmla="*/ 22193771 w 61"/>
              <a:gd name="T39" fmla="*/ 22760579 h 64"/>
              <a:gd name="T40" fmla="*/ 44385877 w 61"/>
              <a:gd name="T41" fmla="*/ 11380289 h 64"/>
              <a:gd name="T42" fmla="*/ 66579655 w 61"/>
              <a:gd name="T43" fmla="*/ 0 h 64"/>
              <a:gd name="T44" fmla="*/ 88771755 w 61"/>
              <a:gd name="T45" fmla="*/ 0 h 64"/>
              <a:gd name="T46" fmla="*/ 77675705 w 61"/>
              <a:gd name="T47" fmla="*/ 11380289 h 64"/>
              <a:gd name="T48" fmla="*/ 66579655 w 61"/>
              <a:gd name="T49" fmla="*/ 11380289 h 64"/>
              <a:gd name="T50" fmla="*/ 55481940 w 61"/>
              <a:gd name="T51" fmla="*/ 11380289 h 64"/>
              <a:gd name="T52" fmla="*/ 44385877 w 61"/>
              <a:gd name="T53" fmla="*/ 22760579 h 64"/>
              <a:gd name="T54" fmla="*/ 44385877 w 61"/>
              <a:gd name="T55" fmla="*/ 34140871 h 64"/>
              <a:gd name="T56" fmla="*/ 33289828 w 61"/>
              <a:gd name="T57" fmla="*/ 56899770 h 64"/>
              <a:gd name="T58" fmla="*/ 33289828 w 61"/>
              <a:gd name="T59" fmla="*/ 79660341 h 64"/>
              <a:gd name="T60" fmla="*/ 33289828 w 61"/>
              <a:gd name="T61" fmla="*/ 113801226 h 64"/>
              <a:gd name="T62" fmla="*/ 44385877 w 61"/>
              <a:gd name="T63" fmla="*/ 147940397 h 64"/>
              <a:gd name="T64" fmla="*/ 66579655 w 61"/>
              <a:gd name="T65" fmla="*/ 170700969 h 64"/>
              <a:gd name="T66" fmla="*/ 88771755 w 61"/>
              <a:gd name="T67" fmla="*/ 170700969 h 64"/>
              <a:gd name="T68" fmla="*/ 110965546 w 61"/>
              <a:gd name="T69" fmla="*/ 170700969 h 64"/>
              <a:gd name="T70" fmla="*/ 122061595 w 61"/>
              <a:gd name="T71" fmla="*/ 159320683 h 64"/>
              <a:gd name="T72" fmla="*/ 133159311 w 61"/>
              <a:gd name="T73" fmla="*/ 136560111 h 64"/>
              <a:gd name="T74" fmla="*/ 133159311 w 61"/>
              <a:gd name="T75" fmla="*/ 102420913 h 64"/>
              <a:gd name="T76" fmla="*/ 133159311 w 61"/>
              <a:gd name="T77" fmla="*/ 56899770 h 64"/>
              <a:gd name="T78" fmla="*/ 110965546 w 61"/>
              <a:gd name="T79" fmla="*/ 22760579 h 64"/>
              <a:gd name="T80" fmla="*/ 99869470 w 61"/>
              <a:gd name="T81" fmla="*/ 11380289 h 64"/>
              <a:gd name="T82" fmla="*/ 77675705 w 61"/>
              <a:gd name="T83" fmla="*/ 11380289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
              <a:gd name="T127" fmla="*/ 0 h 64"/>
              <a:gd name="T128" fmla="*/ 61 w 61"/>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 h="64">
                <a:moveTo>
                  <a:pt x="32" y="0"/>
                </a:moveTo>
                <a:lnTo>
                  <a:pt x="40" y="0"/>
                </a:lnTo>
                <a:lnTo>
                  <a:pt x="48" y="4"/>
                </a:lnTo>
                <a:lnTo>
                  <a:pt x="52" y="8"/>
                </a:lnTo>
                <a:lnTo>
                  <a:pt x="61" y="20"/>
                </a:lnTo>
                <a:lnTo>
                  <a:pt x="61" y="32"/>
                </a:lnTo>
                <a:lnTo>
                  <a:pt x="61" y="40"/>
                </a:lnTo>
                <a:lnTo>
                  <a:pt x="56" y="48"/>
                </a:lnTo>
                <a:lnTo>
                  <a:pt x="52" y="56"/>
                </a:lnTo>
                <a:lnTo>
                  <a:pt x="44" y="60"/>
                </a:lnTo>
                <a:lnTo>
                  <a:pt x="40" y="64"/>
                </a:lnTo>
                <a:lnTo>
                  <a:pt x="28" y="64"/>
                </a:lnTo>
                <a:lnTo>
                  <a:pt x="20" y="64"/>
                </a:lnTo>
                <a:lnTo>
                  <a:pt x="12" y="60"/>
                </a:lnTo>
                <a:lnTo>
                  <a:pt x="8" y="56"/>
                </a:lnTo>
                <a:lnTo>
                  <a:pt x="0" y="44"/>
                </a:lnTo>
                <a:lnTo>
                  <a:pt x="0" y="32"/>
                </a:lnTo>
                <a:lnTo>
                  <a:pt x="0" y="24"/>
                </a:lnTo>
                <a:lnTo>
                  <a:pt x="4" y="16"/>
                </a:lnTo>
                <a:lnTo>
                  <a:pt x="8" y="8"/>
                </a:lnTo>
                <a:lnTo>
                  <a:pt x="16" y="4"/>
                </a:lnTo>
                <a:lnTo>
                  <a:pt x="24" y="0"/>
                </a:lnTo>
                <a:lnTo>
                  <a:pt x="32" y="0"/>
                </a:lnTo>
                <a:close/>
                <a:moveTo>
                  <a:pt x="28" y="4"/>
                </a:moveTo>
                <a:lnTo>
                  <a:pt x="24" y="4"/>
                </a:lnTo>
                <a:lnTo>
                  <a:pt x="20" y="4"/>
                </a:lnTo>
                <a:lnTo>
                  <a:pt x="16" y="8"/>
                </a:lnTo>
                <a:lnTo>
                  <a:pt x="16" y="12"/>
                </a:lnTo>
                <a:lnTo>
                  <a:pt x="12" y="20"/>
                </a:lnTo>
                <a:lnTo>
                  <a:pt x="12" y="28"/>
                </a:lnTo>
                <a:lnTo>
                  <a:pt x="12" y="40"/>
                </a:lnTo>
                <a:lnTo>
                  <a:pt x="16" y="52"/>
                </a:lnTo>
                <a:lnTo>
                  <a:pt x="24" y="60"/>
                </a:lnTo>
                <a:lnTo>
                  <a:pt x="32" y="60"/>
                </a:lnTo>
                <a:lnTo>
                  <a:pt x="40" y="60"/>
                </a:lnTo>
                <a:lnTo>
                  <a:pt x="44" y="56"/>
                </a:lnTo>
                <a:lnTo>
                  <a:pt x="48" y="48"/>
                </a:lnTo>
                <a:lnTo>
                  <a:pt x="48" y="36"/>
                </a:lnTo>
                <a:lnTo>
                  <a:pt x="48" y="20"/>
                </a:lnTo>
                <a:lnTo>
                  <a:pt x="40" y="8"/>
                </a:lnTo>
                <a:lnTo>
                  <a:pt x="36" y="4"/>
                </a:lnTo>
                <a:lnTo>
                  <a:pt x="28" y="4"/>
                </a:lnTo>
                <a:close/>
              </a:path>
            </a:pathLst>
          </a:custGeom>
          <a:solidFill>
            <a:srgbClr val="000000"/>
          </a:solidFill>
          <a:ln w="0">
            <a:solidFill>
              <a:srgbClr val="000000"/>
            </a:solidFill>
            <a:round/>
            <a:headEnd/>
            <a:tailEnd/>
          </a:ln>
        </p:spPr>
        <p:txBody>
          <a:bodyPr/>
          <a:lstStyle/>
          <a:p>
            <a:endParaRPr lang="en-US"/>
          </a:p>
        </p:txBody>
      </p:sp>
      <p:sp>
        <p:nvSpPr>
          <p:cNvPr id="26650" name="Freeform 72"/>
          <p:cNvSpPr>
            <a:spLocks noEditPoints="1"/>
          </p:cNvSpPr>
          <p:nvPr/>
        </p:nvSpPr>
        <p:spPr bwMode="auto">
          <a:xfrm>
            <a:off x="1189038" y="2628900"/>
            <a:ext cx="122237" cy="163513"/>
          </a:xfrm>
          <a:custGeom>
            <a:avLst/>
            <a:gdLst>
              <a:gd name="T0" fmla="*/ 67293978 w 73"/>
              <a:gd name="T1" fmla="*/ 0 h 97"/>
              <a:gd name="T2" fmla="*/ 67293978 w 73"/>
              <a:gd name="T3" fmla="*/ 34098363 h 97"/>
              <a:gd name="T4" fmla="*/ 100939280 w 73"/>
              <a:gd name="T5" fmla="*/ 0 h 97"/>
              <a:gd name="T6" fmla="*/ 134586282 w 73"/>
              <a:gd name="T7" fmla="*/ 0 h 97"/>
              <a:gd name="T8" fmla="*/ 179448917 w 73"/>
              <a:gd name="T9" fmla="*/ 11366682 h 97"/>
              <a:gd name="T10" fmla="*/ 204683312 w 73"/>
              <a:gd name="T11" fmla="*/ 79565090 h 97"/>
              <a:gd name="T12" fmla="*/ 168233258 w 73"/>
              <a:gd name="T13" fmla="*/ 159128494 h 97"/>
              <a:gd name="T14" fmla="*/ 112154965 w 73"/>
              <a:gd name="T15" fmla="*/ 181861851 h 97"/>
              <a:gd name="T16" fmla="*/ 89723621 w 73"/>
              <a:gd name="T17" fmla="*/ 181861851 h 97"/>
              <a:gd name="T18" fmla="*/ 67293978 w 73"/>
              <a:gd name="T19" fmla="*/ 170495173 h 97"/>
              <a:gd name="T20" fmla="*/ 78507962 w 73"/>
              <a:gd name="T21" fmla="*/ 252900694 h 97"/>
              <a:gd name="T22" fmla="*/ 78507962 w 73"/>
              <a:gd name="T23" fmla="*/ 264267373 h 97"/>
              <a:gd name="T24" fmla="*/ 89723621 w 73"/>
              <a:gd name="T25" fmla="*/ 275634051 h 97"/>
              <a:gd name="T26" fmla="*/ 100939280 w 73"/>
              <a:gd name="T27" fmla="*/ 275634051 h 97"/>
              <a:gd name="T28" fmla="*/ 0 w 73"/>
              <a:gd name="T29" fmla="*/ 275634051 h 97"/>
              <a:gd name="T30" fmla="*/ 22431324 w 73"/>
              <a:gd name="T31" fmla="*/ 264267373 h 97"/>
              <a:gd name="T32" fmla="*/ 33646989 w 73"/>
              <a:gd name="T33" fmla="*/ 264267373 h 97"/>
              <a:gd name="T34" fmla="*/ 33646989 w 73"/>
              <a:gd name="T35" fmla="*/ 252900694 h 97"/>
              <a:gd name="T36" fmla="*/ 33646989 w 73"/>
              <a:gd name="T37" fmla="*/ 45465041 h 97"/>
              <a:gd name="T38" fmla="*/ 33646989 w 73"/>
              <a:gd name="T39" fmla="*/ 22733364 h 97"/>
              <a:gd name="T40" fmla="*/ 33646989 w 73"/>
              <a:gd name="T41" fmla="*/ 22733364 h 97"/>
              <a:gd name="T42" fmla="*/ 22431324 w 73"/>
              <a:gd name="T43" fmla="*/ 22733364 h 97"/>
              <a:gd name="T44" fmla="*/ 11215662 w 73"/>
              <a:gd name="T45" fmla="*/ 22733364 h 97"/>
              <a:gd name="T46" fmla="*/ 67293978 w 73"/>
              <a:gd name="T47" fmla="*/ 45465041 h 97"/>
              <a:gd name="T48" fmla="*/ 78507962 w 73"/>
              <a:gd name="T49" fmla="*/ 136396823 h 97"/>
              <a:gd name="T50" fmla="*/ 78507962 w 73"/>
              <a:gd name="T51" fmla="*/ 159128494 h 97"/>
              <a:gd name="T52" fmla="*/ 100939280 w 73"/>
              <a:gd name="T53" fmla="*/ 170495173 h 97"/>
              <a:gd name="T54" fmla="*/ 134586282 w 73"/>
              <a:gd name="T55" fmla="*/ 170495173 h 97"/>
              <a:gd name="T56" fmla="*/ 157017599 w 73"/>
              <a:gd name="T57" fmla="*/ 136396823 h 97"/>
              <a:gd name="T58" fmla="*/ 157017599 w 73"/>
              <a:gd name="T59" fmla="*/ 68198411 h 97"/>
              <a:gd name="T60" fmla="*/ 134586282 w 73"/>
              <a:gd name="T61" fmla="*/ 34098363 h 97"/>
              <a:gd name="T62" fmla="*/ 100939280 w 73"/>
              <a:gd name="T63" fmla="*/ 22733364 h 97"/>
              <a:gd name="T64" fmla="*/ 89723621 w 73"/>
              <a:gd name="T65" fmla="*/ 34098363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97"/>
              <a:gd name="T101" fmla="*/ 73 w 73"/>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97">
                <a:moveTo>
                  <a:pt x="4" y="4"/>
                </a:moveTo>
                <a:lnTo>
                  <a:pt x="24" y="0"/>
                </a:lnTo>
                <a:lnTo>
                  <a:pt x="24" y="12"/>
                </a:lnTo>
                <a:lnTo>
                  <a:pt x="32" y="8"/>
                </a:lnTo>
                <a:lnTo>
                  <a:pt x="36" y="0"/>
                </a:lnTo>
                <a:lnTo>
                  <a:pt x="40" y="0"/>
                </a:lnTo>
                <a:lnTo>
                  <a:pt x="48" y="0"/>
                </a:lnTo>
                <a:lnTo>
                  <a:pt x="56" y="0"/>
                </a:lnTo>
                <a:lnTo>
                  <a:pt x="64" y="4"/>
                </a:lnTo>
                <a:lnTo>
                  <a:pt x="68" y="16"/>
                </a:lnTo>
                <a:lnTo>
                  <a:pt x="73" y="28"/>
                </a:lnTo>
                <a:lnTo>
                  <a:pt x="68" y="44"/>
                </a:lnTo>
                <a:lnTo>
                  <a:pt x="60" y="56"/>
                </a:lnTo>
                <a:lnTo>
                  <a:pt x="52" y="64"/>
                </a:lnTo>
                <a:lnTo>
                  <a:pt x="40" y="64"/>
                </a:lnTo>
                <a:lnTo>
                  <a:pt x="36" y="64"/>
                </a:lnTo>
                <a:lnTo>
                  <a:pt x="32" y="64"/>
                </a:lnTo>
                <a:lnTo>
                  <a:pt x="28" y="64"/>
                </a:lnTo>
                <a:lnTo>
                  <a:pt x="24" y="60"/>
                </a:lnTo>
                <a:lnTo>
                  <a:pt x="24" y="81"/>
                </a:lnTo>
                <a:lnTo>
                  <a:pt x="28" y="89"/>
                </a:lnTo>
                <a:lnTo>
                  <a:pt x="28" y="93"/>
                </a:lnTo>
                <a:lnTo>
                  <a:pt x="32" y="97"/>
                </a:lnTo>
                <a:lnTo>
                  <a:pt x="36" y="97"/>
                </a:lnTo>
                <a:lnTo>
                  <a:pt x="0" y="97"/>
                </a:lnTo>
                <a:lnTo>
                  <a:pt x="4" y="97"/>
                </a:lnTo>
                <a:lnTo>
                  <a:pt x="8" y="93"/>
                </a:lnTo>
                <a:lnTo>
                  <a:pt x="12" y="93"/>
                </a:lnTo>
                <a:lnTo>
                  <a:pt x="12" y="89"/>
                </a:lnTo>
                <a:lnTo>
                  <a:pt x="12" y="81"/>
                </a:lnTo>
                <a:lnTo>
                  <a:pt x="12" y="16"/>
                </a:lnTo>
                <a:lnTo>
                  <a:pt x="12" y="12"/>
                </a:lnTo>
                <a:lnTo>
                  <a:pt x="12" y="8"/>
                </a:lnTo>
                <a:lnTo>
                  <a:pt x="8" y="8"/>
                </a:lnTo>
                <a:lnTo>
                  <a:pt x="4" y="8"/>
                </a:lnTo>
                <a:lnTo>
                  <a:pt x="4" y="4"/>
                </a:lnTo>
                <a:close/>
                <a:moveTo>
                  <a:pt x="24" y="16"/>
                </a:moveTo>
                <a:lnTo>
                  <a:pt x="24" y="40"/>
                </a:lnTo>
                <a:lnTo>
                  <a:pt x="28" y="48"/>
                </a:lnTo>
                <a:lnTo>
                  <a:pt x="28" y="52"/>
                </a:lnTo>
                <a:lnTo>
                  <a:pt x="28" y="56"/>
                </a:lnTo>
                <a:lnTo>
                  <a:pt x="32" y="60"/>
                </a:lnTo>
                <a:lnTo>
                  <a:pt x="36" y="60"/>
                </a:lnTo>
                <a:lnTo>
                  <a:pt x="40" y="60"/>
                </a:lnTo>
                <a:lnTo>
                  <a:pt x="48" y="60"/>
                </a:lnTo>
                <a:lnTo>
                  <a:pt x="52" y="56"/>
                </a:lnTo>
                <a:lnTo>
                  <a:pt x="56" y="48"/>
                </a:lnTo>
                <a:lnTo>
                  <a:pt x="60" y="36"/>
                </a:lnTo>
                <a:lnTo>
                  <a:pt x="56" y="24"/>
                </a:lnTo>
                <a:lnTo>
                  <a:pt x="52" y="16"/>
                </a:lnTo>
                <a:lnTo>
                  <a:pt x="48" y="12"/>
                </a:lnTo>
                <a:lnTo>
                  <a:pt x="40" y="8"/>
                </a:lnTo>
                <a:lnTo>
                  <a:pt x="36" y="8"/>
                </a:lnTo>
                <a:lnTo>
                  <a:pt x="36" y="12"/>
                </a:lnTo>
                <a:lnTo>
                  <a:pt x="32" y="12"/>
                </a:lnTo>
                <a:lnTo>
                  <a:pt x="24" y="16"/>
                </a:lnTo>
                <a:close/>
              </a:path>
            </a:pathLst>
          </a:custGeom>
          <a:solidFill>
            <a:srgbClr val="000000"/>
          </a:solidFill>
          <a:ln w="0">
            <a:solidFill>
              <a:srgbClr val="000000"/>
            </a:solidFill>
            <a:round/>
            <a:headEnd/>
            <a:tailEnd/>
          </a:ln>
        </p:spPr>
        <p:txBody>
          <a:bodyPr/>
          <a:lstStyle/>
          <a:p>
            <a:endParaRPr lang="en-US"/>
          </a:p>
        </p:txBody>
      </p:sp>
      <p:sp>
        <p:nvSpPr>
          <p:cNvPr id="26651" name="Freeform 73"/>
          <p:cNvSpPr>
            <a:spLocks noEditPoints="1"/>
          </p:cNvSpPr>
          <p:nvPr/>
        </p:nvSpPr>
        <p:spPr bwMode="auto">
          <a:xfrm>
            <a:off x="1325563" y="2628900"/>
            <a:ext cx="87312" cy="107950"/>
          </a:xfrm>
          <a:custGeom>
            <a:avLst/>
            <a:gdLst>
              <a:gd name="T0" fmla="*/ 33831724 w 52"/>
              <a:gd name="T1" fmla="*/ 68280056 h 64"/>
              <a:gd name="T2" fmla="*/ 33831724 w 52"/>
              <a:gd name="T3" fmla="*/ 102420913 h 64"/>
              <a:gd name="T4" fmla="*/ 45108401 w 52"/>
              <a:gd name="T5" fmla="*/ 125181512 h 64"/>
              <a:gd name="T6" fmla="*/ 67663448 w 52"/>
              <a:gd name="T7" fmla="*/ 147940397 h 64"/>
              <a:gd name="T8" fmla="*/ 90216803 w 52"/>
              <a:gd name="T9" fmla="*/ 147940397 h 64"/>
              <a:gd name="T10" fmla="*/ 112771863 w 52"/>
              <a:gd name="T11" fmla="*/ 147940397 h 64"/>
              <a:gd name="T12" fmla="*/ 124048540 w 52"/>
              <a:gd name="T13" fmla="*/ 147940397 h 64"/>
              <a:gd name="T14" fmla="*/ 135326896 w 52"/>
              <a:gd name="T15" fmla="*/ 136560111 h 64"/>
              <a:gd name="T16" fmla="*/ 146603574 w 52"/>
              <a:gd name="T17" fmla="*/ 113801226 h 64"/>
              <a:gd name="T18" fmla="*/ 146603574 w 52"/>
              <a:gd name="T19" fmla="*/ 113801226 h 64"/>
              <a:gd name="T20" fmla="*/ 146603574 w 52"/>
              <a:gd name="T21" fmla="*/ 136560111 h 64"/>
              <a:gd name="T22" fmla="*/ 124048540 w 52"/>
              <a:gd name="T23" fmla="*/ 170700969 h 64"/>
              <a:gd name="T24" fmla="*/ 101495159 w 52"/>
              <a:gd name="T25" fmla="*/ 182081255 h 64"/>
              <a:gd name="T26" fmla="*/ 78940126 w 52"/>
              <a:gd name="T27" fmla="*/ 182081255 h 64"/>
              <a:gd name="T28" fmla="*/ 45108401 w 52"/>
              <a:gd name="T29" fmla="*/ 182081255 h 64"/>
              <a:gd name="T30" fmla="*/ 22555040 w 52"/>
              <a:gd name="T31" fmla="*/ 159320683 h 64"/>
              <a:gd name="T32" fmla="*/ 0 w 52"/>
              <a:gd name="T33" fmla="*/ 136560111 h 64"/>
              <a:gd name="T34" fmla="*/ 0 w 52"/>
              <a:gd name="T35" fmla="*/ 91040627 h 64"/>
              <a:gd name="T36" fmla="*/ 0 w 52"/>
              <a:gd name="T37" fmla="*/ 56899770 h 64"/>
              <a:gd name="T38" fmla="*/ 22555040 w 52"/>
              <a:gd name="T39" fmla="*/ 22760579 h 64"/>
              <a:gd name="T40" fmla="*/ 45108401 w 52"/>
              <a:gd name="T41" fmla="*/ 0 h 64"/>
              <a:gd name="T42" fmla="*/ 78940126 w 52"/>
              <a:gd name="T43" fmla="*/ 0 h 64"/>
              <a:gd name="T44" fmla="*/ 112771863 w 52"/>
              <a:gd name="T45" fmla="*/ 0 h 64"/>
              <a:gd name="T46" fmla="*/ 135326896 w 52"/>
              <a:gd name="T47" fmla="*/ 11380289 h 64"/>
              <a:gd name="T48" fmla="*/ 146603574 w 52"/>
              <a:gd name="T49" fmla="*/ 34140871 h 64"/>
              <a:gd name="T50" fmla="*/ 146603574 w 52"/>
              <a:gd name="T51" fmla="*/ 68280056 h 64"/>
              <a:gd name="T52" fmla="*/ 33831724 w 52"/>
              <a:gd name="T53" fmla="*/ 68280056 h 64"/>
              <a:gd name="T54" fmla="*/ 33831724 w 52"/>
              <a:gd name="T55" fmla="*/ 56899770 h 64"/>
              <a:gd name="T56" fmla="*/ 112771863 w 52"/>
              <a:gd name="T57" fmla="*/ 56899770 h 64"/>
              <a:gd name="T58" fmla="*/ 112771863 w 52"/>
              <a:gd name="T59" fmla="*/ 45521157 h 64"/>
              <a:gd name="T60" fmla="*/ 101495159 w 52"/>
              <a:gd name="T61" fmla="*/ 34140871 h 64"/>
              <a:gd name="T62" fmla="*/ 101495159 w 52"/>
              <a:gd name="T63" fmla="*/ 22760579 h 64"/>
              <a:gd name="T64" fmla="*/ 90216803 w 52"/>
              <a:gd name="T65" fmla="*/ 11380289 h 64"/>
              <a:gd name="T66" fmla="*/ 78940126 w 52"/>
              <a:gd name="T67" fmla="*/ 11380289 h 64"/>
              <a:gd name="T68" fmla="*/ 67663448 w 52"/>
              <a:gd name="T69" fmla="*/ 11380289 h 64"/>
              <a:gd name="T70" fmla="*/ 56386771 w 52"/>
              <a:gd name="T71" fmla="*/ 11380289 h 64"/>
              <a:gd name="T72" fmla="*/ 45108401 w 52"/>
              <a:gd name="T73" fmla="*/ 22760579 h 64"/>
              <a:gd name="T74" fmla="*/ 33831724 w 52"/>
              <a:gd name="T75" fmla="*/ 34140871 h 64"/>
              <a:gd name="T76" fmla="*/ 33831724 w 52"/>
              <a:gd name="T77" fmla="*/ 56899770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
              <a:gd name="T118" fmla="*/ 0 h 64"/>
              <a:gd name="T119" fmla="*/ 52 w 52"/>
              <a:gd name="T120" fmla="*/ 64 h 6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 h="64">
                <a:moveTo>
                  <a:pt x="12" y="24"/>
                </a:moveTo>
                <a:lnTo>
                  <a:pt x="12" y="36"/>
                </a:lnTo>
                <a:lnTo>
                  <a:pt x="16" y="44"/>
                </a:lnTo>
                <a:lnTo>
                  <a:pt x="24" y="52"/>
                </a:lnTo>
                <a:lnTo>
                  <a:pt x="32" y="52"/>
                </a:lnTo>
                <a:lnTo>
                  <a:pt x="40" y="52"/>
                </a:lnTo>
                <a:lnTo>
                  <a:pt x="44" y="52"/>
                </a:lnTo>
                <a:lnTo>
                  <a:pt x="48" y="48"/>
                </a:lnTo>
                <a:lnTo>
                  <a:pt x="52" y="40"/>
                </a:lnTo>
                <a:lnTo>
                  <a:pt x="52" y="48"/>
                </a:lnTo>
                <a:lnTo>
                  <a:pt x="44" y="60"/>
                </a:lnTo>
                <a:lnTo>
                  <a:pt x="36" y="64"/>
                </a:lnTo>
                <a:lnTo>
                  <a:pt x="28" y="64"/>
                </a:lnTo>
                <a:lnTo>
                  <a:pt x="16" y="64"/>
                </a:lnTo>
                <a:lnTo>
                  <a:pt x="8" y="56"/>
                </a:lnTo>
                <a:lnTo>
                  <a:pt x="0" y="48"/>
                </a:lnTo>
                <a:lnTo>
                  <a:pt x="0" y="32"/>
                </a:lnTo>
                <a:lnTo>
                  <a:pt x="0" y="20"/>
                </a:lnTo>
                <a:lnTo>
                  <a:pt x="8" y="8"/>
                </a:lnTo>
                <a:lnTo>
                  <a:pt x="16" y="0"/>
                </a:lnTo>
                <a:lnTo>
                  <a:pt x="28" y="0"/>
                </a:lnTo>
                <a:lnTo>
                  <a:pt x="40" y="0"/>
                </a:lnTo>
                <a:lnTo>
                  <a:pt x="48" y="4"/>
                </a:lnTo>
                <a:lnTo>
                  <a:pt x="52" y="12"/>
                </a:lnTo>
                <a:lnTo>
                  <a:pt x="52" y="24"/>
                </a:lnTo>
                <a:lnTo>
                  <a:pt x="12" y="24"/>
                </a:lnTo>
                <a:close/>
                <a:moveTo>
                  <a:pt x="12" y="20"/>
                </a:moveTo>
                <a:lnTo>
                  <a:pt x="40" y="20"/>
                </a:lnTo>
                <a:lnTo>
                  <a:pt x="40" y="16"/>
                </a:lnTo>
                <a:lnTo>
                  <a:pt x="36" y="12"/>
                </a:lnTo>
                <a:lnTo>
                  <a:pt x="36" y="8"/>
                </a:lnTo>
                <a:lnTo>
                  <a:pt x="32" y="4"/>
                </a:lnTo>
                <a:lnTo>
                  <a:pt x="28" y="4"/>
                </a:lnTo>
                <a:lnTo>
                  <a:pt x="24" y="4"/>
                </a:lnTo>
                <a:lnTo>
                  <a:pt x="20" y="4"/>
                </a:lnTo>
                <a:lnTo>
                  <a:pt x="16" y="8"/>
                </a:lnTo>
                <a:lnTo>
                  <a:pt x="12" y="12"/>
                </a:lnTo>
                <a:lnTo>
                  <a:pt x="12" y="20"/>
                </a:lnTo>
                <a:close/>
              </a:path>
            </a:pathLst>
          </a:custGeom>
          <a:solidFill>
            <a:srgbClr val="000000"/>
          </a:solidFill>
          <a:ln w="0">
            <a:solidFill>
              <a:srgbClr val="000000"/>
            </a:solidFill>
            <a:round/>
            <a:headEnd/>
            <a:tailEnd/>
          </a:ln>
        </p:spPr>
        <p:txBody>
          <a:bodyPr/>
          <a:lstStyle/>
          <a:p>
            <a:endParaRPr lang="en-US"/>
          </a:p>
        </p:txBody>
      </p:sp>
      <p:sp>
        <p:nvSpPr>
          <p:cNvPr id="26652" name="Freeform 74"/>
          <p:cNvSpPr>
            <a:spLocks/>
          </p:cNvSpPr>
          <p:nvPr/>
        </p:nvSpPr>
        <p:spPr bwMode="auto">
          <a:xfrm>
            <a:off x="1427163" y="2628900"/>
            <a:ext cx="82550" cy="107950"/>
          </a:xfrm>
          <a:custGeom>
            <a:avLst/>
            <a:gdLst>
              <a:gd name="T0" fmla="*/ 70954256 w 49"/>
              <a:gd name="T1" fmla="*/ 0 h 64"/>
              <a:gd name="T2" fmla="*/ 70954256 w 49"/>
              <a:gd name="T3" fmla="*/ 45521157 h 64"/>
              <a:gd name="T4" fmla="*/ 82307405 w 49"/>
              <a:gd name="T5" fmla="*/ 11380289 h 64"/>
              <a:gd name="T6" fmla="*/ 93660553 w 49"/>
              <a:gd name="T7" fmla="*/ 0 h 64"/>
              <a:gd name="T8" fmla="*/ 116365192 w 49"/>
              <a:gd name="T9" fmla="*/ 0 h 64"/>
              <a:gd name="T10" fmla="*/ 127718340 w 49"/>
              <a:gd name="T11" fmla="*/ 0 h 64"/>
              <a:gd name="T12" fmla="*/ 127718340 w 49"/>
              <a:gd name="T13" fmla="*/ 0 h 64"/>
              <a:gd name="T14" fmla="*/ 139071489 w 49"/>
              <a:gd name="T15" fmla="*/ 11380289 h 64"/>
              <a:gd name="T16" fmla="*/ 139071489 w 49"/>
              <a:gd name="T17" fmla="*/ 22760579 h 64"/>
              <a:gd name="T18" fmla="*/ 139071489 w 49"/>
              <a:gd name="T19" fmla="*/ 34140871 h 64"/>
              <a:gd name="T20" fmla="*/ 139071489 w 49"/>
              <a:gd name="T21" fmla="*/ 34140871 h 64"/>
              <a:gd name="T22" fmla="*/ 127718340 w 49"/>
              <a:gd name="T23" fmla="*/ 45521157 h 64"/>
              <a:gd name="T24" fmla="*/ 127718340 w 49"/>
              <a:gd name="T25" fmla="*/ 45521157 h 64"/>
              <a:gd name="T26" fmla="*/ 116365192 w 49"/>
              <a:gd name="T27" fmla="*/ 45521157 h 64"/>
              <a:gd name="T28" fmla="*/ 105013702 w 49"/>
              <a:gd name="T29" fmla="*/ 34140871 h 64"/>
              <a:gd name="T30" fmla="*/ 93660553 w 49"/>
              <a:gd name="T31" fmla="*/ 22760579 h 64"/>
              <a:gd name="T32" fmla="*/ 93660553 w 49"/>
              <a:gd name="T33" fmla="*/ 22760579 h 64"/>
              <a:gd name="T34" fmla="*/ 93660553 w 49"/>
              <a:gd name="T35" fmla="*/ 22760579 h 64"/>
              <a:gd name="T36" fmla="*/ 82307405 w 49"/>
              <a:gd name="T37" fmla="*/ 34140871 h 64"/>
              <a:gd name="T38" fmla="*/ 70954256 w 49"/>
              <a:gd name="T39" fmla="*/ 45521157 h 64"/>
              <a:gd name="T40" fmla="*/ 70954256 w 49"/>
              <a:gd name="T41" fmla="*/ 56899770 h 64"/>
              <a:gd name="T42" fmla="*/ 70954256 w 49"/>
              <a:gd name="T43" fmla="*/ 136560111 h 64"/>
              <a:gd name="T44" fmla="*/ 70954256 w 49"/>
              <a:gd name="T45" fmla="*/ 159320683 h 64"/>
              <a:gd name="T46" fmla="*/ 70954256 w 49"/>
              <a:gd name="T47" fmla="*/ 159320683 h 64"/>
              <a:gd name="T48" fmla="*/ 70954256 w 49"/>
              <a:gd name="T49" fmla="*/ 170700969 h 64"/>
              <a:gd name="T50" fmla="*/ 82307405 w 49"/>
              <a:gd name="T51" fmla="*/ 170700969 h 64"/>
              <a:gd name="T52" fmla="*/ 93660553 w 49"/>
              <a:gd name="T53" fmla="*/ 182081255 h 64"/>
              <a:gd name="T54" fmla="*/ 105013702 w 49"/>
              <a:gd name="T55" fmla="*/ 182081255 h 64"/>
              <a:gd name="T56" fmla="*/ 105013702 w 49"/>
              <a:gd name="T57" fmla="*/ 182081255 h 64"/>
              <a:gd name="T58" fmla="*/ 0 w 49"/>
              <a:gd name="T59" fmla="*/ 182081255 h 64"/>
              <a:gd name="T60" fmla="*/ 0 w 49"/>
              <a:gd name="T61" fmla="*/ 182081255 h 64"/>
              <a:gd name="T62" fmla="*/ 11353152 w 49"/>
              <a:gd name="T63" fmla="*/ 182081255 h 64"/>
              <a:gd name="T64" fmla="*/ 25543327 w 49"/>
              <a:gd name="T65" fmla="*/ 170700969 h 64"/>
              <a:gd name="T66" fmla="*/ 25543327 w 49"/>
              <a:gd name="T67" fmla="*/ 170700969 h 64"/>
              <a:gd name="T68" fmla="*/ 36896482 w 49"/>
              <a:gd name="T69" fmla="*/ 159320683 h 64"/>
              <a:gd name="T70" fmla="*/ 36896482 w 49"/>
              <a:gd name="T71" fmla="*/ 159320683 h 64"/>
              <a:gd name="T72" fmla="*/ 36896482 w 49"/>
              <a:gd name="T73" fmla="*/ 136560111 h 64"/>
              <a:gd name="T74" fmla="*/ 36896482 w 49"/>
              <a:gd name="T75" fmla="*/ 68280056 h 64"/>
              <a:gd name="T76" fmla="*/ 36896482 w 49"/>
              <a:gd name="T77" fmla="*/ 45521157 h 64"/>
              <a:gd name="T78" fmla="*/ 25543327 w 49"/>
              <a:gd name="T79" fmla="*/ 34140871 h 64"/>
              <a:gd name="T80" fmla="*/ 25543327 w 49"/>
              <a:gd name="T81" fmla="*/ 22760579 h 64"/>
              <a:gd name="T82" fmla="*/ 25543327 w 49"/>
              <a:gd name="T83" fmla="*/ 22760579 h 64"/>
              <a:gd name="T84" fmla="*/ 25543327 w 49"/>
              <a:gd name="T85" fmla="*/ 22760579 h 64"/>
              <a:gd name="T86" fmla="*/ 25543327 w 49"/>
              <a:gd name="T87" fmla="*/ 22760579 h 64"/>
              <a:gd name="T88" fmla="*/ 11353152 w 49"/>
              <a:gd name="T89" fmla="*/ 22760579 h 64"/>
              <a:gd name="T90" fmla="*/ 0 w 49"/>
              <a:gd name="T91" fmla="*/ 22760579 h 64"/>
              <a:gd name="T92" fmla="*/ 0 w 49"/>
              <a:gd name="T93" fmla="*/ 11380289 h 64"/>
              <a:gd name="T94" fmla="*/ 59602792 w 49"/>
              <a:gd name="T95" fmla="*/ 0 h 64"/>
              <a:gd name="T96" fmla="*/ 70954256 w 49"/>
              <a:gd name="T97" fmla="*/ 0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
              <a:gd name="T148" fmla="*/ 0 h 64"/>
              <a:gd name="T149" fmla="*/ 49 w 49"/>
              <a:gd name="T150" fmla="*/ 64 h 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 h="64">
                <a:moveTo>
                  <a:pt x="25" y="0"/>
                </a:moveTo>
                <a:lnTo>
                  <a:pt x="25" y="16"/>
                </a:lnTo>
                <a:lnTo>
                  <a:pt x="29" y="4"/>
                </a:lnTo>
                <a:lnTo>
                  <a:pt x="33" y="0"/>
                </a:lnTo>
                <a:lnTo>
                  <a:pt x="41" y="0"/>
                </a:lnTo>
                <a:lnTo>
                  <a:pt x="45" y="0"/>
                </a:lnTo>
                <a:lnTo>
                  <a:pt x="49" y="4"/>
                </a:lnTo>
                <a:lnTo>
                  <a:pt x="49" y="8"/>
                </a:lnTo>
                <a:lnTo>
                  <a:pt x="49" y="12"/>
                </a:lnTo>
                <a:lnTo>
                  <a:pt x="45" y="16"/>
                </a:lnTo>
                <a:lnTo>
                  <a:pt x="41" y="16"/>
                </a:lnTo>
                <a:lnTo>
                  <a:pt x="37" y="12"/>
                </a:lnTo>
                <a:lnTo>
                  <a:pt x="33" y="8"/>
                </a:lnTo>
                <a:lnTo>
                  <a:pt x="29" y="12"/>
                </a:lnTo>
                <a:lnTo>
                  <a:pt x="25" y="16"/>
                </a:lnTo>
                <a:lnTo>
                  <a:pt x="25" y="20"/>
                </a:lnTo>
                <a:lnTo>
                  <a:pt x="25" y="48"/>
                </a:lnTo>
                <a:lnTo>
                  <a:pt x="25" y="56"/>
                </a:lnTo>
                <a:lnTo>
                  <a:pt x="25" y="60"/>
                </a:lnTo>
                <a:lnTo>
                  <a:pt x="29" y="60"/>
                </a:lnTo>
                <a:lnTo>
                  <a:pt x="33" y="64"/>
                </a:lnTo>
                <a:lnTo>
                  <a:pt x="37" y="64"/>
                </a:lnTo>
                <a:lnTo>
                  <a:pt x="0" y="64"/>
                </a:lnTo>
                <a:lnTo>
                  <a:pt x="4" y="64"/>
                </a:lnTo>
                <a:lnTo>
                  <a:pt x="9" y="60"/>
                </a:lnTo>
                <a:lnTo>
                  <a:pt x="13" y="56"/>
                </a:lnTo>
                <a:lnTo>
                  <a:pt x="13" y="48"/>
                </a:lnTo>
                <a:lnTo>
                  <a:pt x="13" y="24"/>
                </a:lnTo>
                <a:lnTo>
                  <a:pt x="13" y="16"/>
                </a:lnTo>
                <a:lnTo>
                  <a:pt x="9" y="12"/>
                </a:lnTo>
                <a:lnTo>
                  <a:pt x="9" y="8"/>
                </a:lnTo>
                <a:lnTo>
                  <a:pt x="4" y="8"/>
                </a:lnTo>
                <a:lnTo>
                  <a:pt x="0" y="8"/>
                </a:lnTo>
                <a:lnTo>
                  <a:pt x="0" y="4"/>
                </a:lnTo>
                <a:lnTo>
                  <a:pt x="21" y="0"/>
                </a:lnTo>
                <a:lnTo>
                  <a:pt x="25" y="0"/>
                </a:lnTo>
                <a:close/>
              </a:path>
            </a:pathLst>
          </a:custGeom>
          <a:solidFill>
            <a:srgbClr val="000000"/>
          </a:solidFill>
          <a:ln w="0">
            <a:solidFill>
              <a:srgbClr val="000000"/>
            </a:solidFill>
            <a:round/>
            <a:headEnd/>
            <a:tailEnd/>
          </a:ln>
        </p:spPr>
        <p:txBody>
          <a:bodyPr/>
          <a:lstStyle/>
          <a:p>
            <a:endParaRPr lang="en-US"/>
          </a:p>
        </p:txBody>
      </p:sp>
      <p:sp>
        <p:nvSpPr>
          <p:cNvPr id="26653" name="Freeform 75"/>
          <p:cNvSpPr>
            <a:spLocks/>
          </p:cNvSpPr>
          <p:nvPr/>
        </p:nvSpPr>
        <p:spPr bwMode="auto">
          <a:xfrm>
            <a:off x="1503363" y="2573338"/>
            <a:ext cx="176212" cy="163512"/>
          </a:xfrm>
          <a:custGeom>
            <a:avLst/>
            <a:gdLst>
              <a:gd name="T0" fmla="*/ 0 w 105"/>
              <a:gd name="T1" fmla="*/ 0 h 97"/>
              <a:gd name="T2" fmla="*/ 78859069 w 105"/>
              <a:gd name="T3" fmla="*/ 0 h 97"/>
              <a:gd name="T4" fmla="*/ 250659085 w 105"/>
              <a:gd name="T5" fmla="*/ 207432659 h 97"/>
              <a:gd name="T6" fmla="*/ 250659085 w 105"/>
              <a:gd name="T7" fmla="*/ 45464763 h 97"/>
              <a:gd name="T8" fmla="*/ 239393267 w 105"/>
              <a:gd name="T9" fmla="*/ 22733225 h 97"/>
              <a:gd name="T10" fmla="*/ 239393267 w 105"/>
              <a:gd name="T11" fmla="*/ 11366612 h 97"/>
              <a:gd name="T12" fmla="*/ 228127450 w 105"/>
              <a:gd name="T13" fmla="*/ 11366612 h 97"/>
              <a:gd name="T14" fmla="*/ 216861581 w 105"/>
              <a:gd name="T15" fmla="*/ 0 h 97"/>
              <a:gd name="T16" fmla="*/ 205595763 w 105"/>
              <a:gd name="T17" fmla="*/ 0 h 97"/>
              <a:gd name="T18" fmla="*/ 205595763 w 105"/>
              <a:gd name="T19" fmla="*/ 0 h 97"/>
              <a:gd name="T20" fmla="*/ 295720676 w 105"/>
              <a:gd name="T21" fmla="*/ 0 h 97"/>
              <a:gd name="T22" fmla="*/ 295720676 w 105"/>
              <a:gd name="T23" fmla="*/ 0 h 97"/>
              <a:gd name="T24" fmla="*/ 295720676 w 105"/>
              <a:gd name="T25" fmla="*/ 0 h 97"/>
              <a:gd name="T26" fmla="*/ 273189041 w 105"/>
              <a:gd name="T27" fmla="*/ 11366612 h 97"/>
              <a:gd name="T28" fmla="*/ 261923224 w 105"/>
              <a:gd name="T29" fmla="*/ 11366612 h 97"/>
              <a:gd name="T30" fmla="*/ 261923224 w 105"/>
              <a:gd name="T31" fmla="*/ 22733225 h 97"/>
              <a:gd name="T32" fmla="*/ 261923224 w 105"/>
              <a:gd name="T33" fmla="*/ 45464763 h 97"/>
              <a:gd name="T34" fmla="*/ 261923224 w 105"/>
              <a:gd name="T35" fmla="*/ 275630680 h 97"/>
              <a:gd name="T36" fmla="*/ 250659085 w 105"/>
              <a:gd name="T37" fmla="*/ 275630680 h 97"/>
              <a:gd name="T38" fmla="*/ 78859069 w 105"/>
              <a:gd name="T39" fmla="*/ 56831385 h 97"/>
              <a:gd name="T40" fmla="*/ 78859069 w 105"/>
              <a:gd name="T41" fmla="*/ 230165930 h 97"/>
              <a:gd name="T42" fmla="*/ 78859069 w 105"/>
              <a:gd name="T43" fmla="*/ 252897462 h 97"/>
              <a:gd name="T44" fmla="*/ 78859069 w 105"/>
              <a:gd name="T45" fmla="*/ 264264071 h 97"/>
              <a:gd name="T46" fmla="*/ 90124886 w 105"/>
              <a:gd name="T47" fmla="*/ 275630680 h 97"/>
              <a:gd name="T48" fmla="*/ 101390703 w 105"/>
              <a:gd name="T49" fmla="*/ 275630680 h 97"/>
              <a:gd name="T50" fmla="*/ 115472582 w 105"/>
              <a:gd name="T51" fmla="*/ 275630680 h 97"/>
              <a:gd name="T52" fmla="*/ 115472582 w 105"/>
              <a:gd name="T53" fmla="*/ 275630680 h 97"/>
              <a:gd name="T54" fmla="*/ 22531641 w 105"/>
              <a:gd name="T55" fmla="*/ 275630680 h 97"/>
              <a:gd name="T56" fmla="*/ 22531641 w 105"/>
              <a:gd name="T57" fmla="*/ 275630680 h 97"/>
              <a:gd name="T58" fmla="*/ 33797465 w 105"/>
              <a:gd name="T59" fmla="*/ 275630680 h 97"/>
              <a:gd name="T60" fmla="*/ 45061604 w 105"/>
              <a:gd name="T61" fmla="*/ 264264071 h 97"/>
              <a:gd name="T62" fmla="*/ 56327434 w 105"/>
              <a:gd name="T63" fmla="*/ 264264071 h 97"/>
              <a:gd name="T64" fmla="*/ 56327434 w 105"/>
              <a:gd name="T65" fmla="*/ 252897462 h 97"/>
              <a:gd name="T66" fmla="*/ 56327434 w 105"/>
              <a:gd name="T67" fmla="*/ 230165930 h 97"/>
              <a:gd name="T68" fmla="*/ 56327434 w 105"/>
              <a:gd name="T69" fmla="*/ 34098154 h 97"/>
              <a:gd name="T70" fmla="*/ 45061604 w 105"/>
              <a:gd name="T71" fmla="*/ 22733225 h 97"/>
              <a:gd name="T72" fmla="*/ 45061604 w 105"/>
              <a:gd name="T73" fmla="*/ 22733225 h 97"/>
              <a:gd name="T74" fmla="*/ 33797465 w 105"/>
              <a:gd name="T75" fmla="*/ 11366612 h 97"/>
              <a:gd name="T76" fmla="*/ 22531641 w 105"/>
              <a:gd name="T77" fmla="*/ 11366612 h 97"/>
              <a:gd name="T78" fmla="*/ 11265821 w 105"/>
              <a:gd name="T79" fmla="*/ 11366612 h 97"/>
              <a:gd name="T80" fmla="*/ 0 w 105"/>
              <a:gd name="T81" fmla="*/ 11366612 h 97"/>
              <a:gd name="T82" fmla="*/ 0 w 105"/>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5"/>
              <a:gd name="T127" fmla="*/ 0 h 97"/>
              <a:gd name="T128" fmla="*/ 105 w 105"/>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5" h="97">
                <a:moveTo>
                  <a:pt x="0" y="0"/>
                </a:moveTo>
                <a:lnTo>
                  <a:pt x="28" y="0"/>
                </a:lnTo>
                <a:lnTo>
                  <a:pt x="89" y="73"/>
                </a:lnTo>
                <a:lnTo>
                  <a:pt x="89" y="16"/>
                </a:lnTo>
                <a:lnTo>
                  <a:pt x="85" y="8"/>
                </a:lnTo>
                <a:lnTo>
                  <a:pt x="85" y="4"/>
                </a:lnTo>
                <a:lnTo>
                  <a:pt x="81" y="4"/>
                </a:lnTo>
                <a:lnTo>
                  <a:pt x="77" y="0"/>
                </a:lnTo>
                <a:lnTo>
                  <a:pt x="73" y="0"/>
                </a:lnTo>
                <a:lnTo>
                  <a:pt x="105" y="0"/>
                </a:lnTo>
                <a:lnTo>
                  <a:pt x="97" y="4"/>
                </a:lnTo>
                <a:lnTo>
                  <a:pt x="93" y="4"/>
                </a:lnTo>
                <a:lnTo>
                  <a:pt x="93" y="8"/>
                </a:lnTo>
                <a:lnTo>
                  <a:pt x="93" y="16"/>
                </a:lnTo>
                <a:lnTo>
                  <a:pt x="93" y="97"/>
                </a:lnTo>
                <a:lnTo>
                  <a:pt x="89" y="97"/>
                </a:lnTo>
                <a:lnTo>
                  <a:pt x="28" y="20"/>
                </a:lnTo>
                <a:lnTo>
                  <a:pt x="28" y="81"/>
                </a:lnTo>
                <a:lnTo>
                  <a:pt x="28" y="89"/>
                </a:lnTo>
                <a:lnTo>
                  <a:pt x="28" y="93"/>
                </a:lnTo>
                <a:lnTo>
                  <a:pt x="32" y="97"/>
                </a:lnTo>
                <a:lnTo>
                  <a:pt x="36" y="97"/>
                </a:lnTo>
                <a:lnTo>
                  <a:pt x="41" y="97"/>
                </a:lnTo>
                <a:lnTo>
                  <a:pt x="8" y="97"/>
                </a:lnTo>
                <a:lnTo>
                  <a:pt x="12" y="97"/>
                </a:lnTo>
                <a:lnTo>
                  <a:pt x="16" y="93"/>
                </a:lnTo>
                <a:lnTo>
                  <a:pt x="20" y="93"/>
                </a:lnTo>
                <a:lnTo>
                  <a:pt x="20" y="89"/>
                </a:lnTo>
                <a:lnTo>
                  <a:pt x="20" y="81"/>
                </a:lnTo>
                <a:lnTo>
                  <a:pt x="20" y="12"/>
                </a:lnTo>
                <a:lnTo>
                  <a:pt x="16" y="8"/>
                </a:lnTo>
                <a:lnTo>
                  <a:pt x="12" y="4"/>
                </a:lnTo>
                <a:lnTo>
                  <a:pt x="8" y="4"/>
                </a:lnTo>
                <a:lnTo>
                  <a:pt x="4" y="4"/>
                </a:lnTo>
                <a:lnTo>
                  <a:pt x="0" y="4"/>
                </a:lnTo>
                <a:lnTo>
                  <a:pt x="0" y="0"/>
                </a:lnTo>
                <a:close/>
              </a:path>
            </a:pathLst>
          </a:custGeom>
          <a:solidFill>
            <a:srgbClr val="000000"/>
          </a:solidFill>
          <a:ln w="0">
            <a:solidFill>
              <a:srgbClr val="000000"/>
            </a:solidFill>
            <a:round/>
            <a:headEnd/>
            <a:tailEnd/>
          </a:ln>
        </p:spPr>
        <p:txBody>
          <a:bodyPr/>
          <a:lstStyle/>
          <a:p>
            <a:endParaRPr lang="en-US"/>
          </a:p>
        </p:txBody>
      </p:sp>
      <p:sp>
        <p:nvSpPr>
          <p:cNvPr id="26654" name="Freeform 76"/>
          <p:cNvSpPr>
            <a:spLocks noEditPoints="1"/>
          </p:cNvSpPr>
          <p:nvPr/>
        </p:nvSpPr>
        <p:spPr bwMode="auto">
          <a:xfrm>
            <a:off x="1693863" y="2628900"/>
            <a:ext cx="103187" cy="107950"/>
          </a:xfrm>
          <a:custGeom>
            <a:avLst/>
            <a:gdLst>
              <a:gd name="T0" fmla="*/ 94427949 w 61"/>
              <a:gd name="T1" fmla="*/ 0 h 64"/>
              <a:gd name="T2" fmla="*/ 117320259 w 61"/>
              <a:gd name="T3" fmla="*/ 0 h 64"/>
              <a:gd name="T4" fmla="*/ 140212543 w 61"/>
              <a:gd name="T5" fmla="*/ 11380289 h 64"/>
              <a:gd name="T6" fmla="*/ 151657839 w 61"/>
              <a:gd name="T7" fmla="*/ 22760579 h 64"/>
              <a:gd name="T8" fmla="*/ 174550123 w 61"/>
              <a:gd name="T9" fmla="*/ 56899770 h 64"/>
              <a:gd name="T10" fmla="*/ 174550123 w 61"/>
              <a:gd name="T11" fmla="*/ 91040627 h 64"/>
              <a:gd name="T12" fmla="*/ 174550123 w 61"/>
              <a:gd name="T13" fmla="*/ 113801226 h 64"/>
              <a:gd name="T14" fmla="*/ 163104827 w 61"/>
              <a:gd name="T15" fmla="*/ 136560111 h 64"/>
              <a:gd name="T16" fmla="*/ 151657839 w 61"/>
              <a:gd name="T17" fmla="*/ 159320683 h 64"/>
              <a:gd name="T18" fmla="*/ 128767247 w 61"/>
              <a:gd name="T19" fmla="*/ 170700969 h 64"/>
              <a:gd name="T20" fmla="*/ 117320259 w 61"/>
              <a:gd name="T21" fmla="*/ 182081255 h 64"/>
              <a:gd name="T22" fmla="*/ 82982653 w 61"/>
              <a:gd name="T23" fmla="*/ 182081255 h 64"/>
              <a:gd name="T24" fmla="*/ 60090369 w 61"/>
              <a:gd name="T25" fmla="*/ 182081255 h 64"/>
              <a:gd name="T26" fmla="*/ 37199763 w 61"/>
              <a:gd name="T27" fmla="*/ 170700969 h 64"/>
              <a:gd name="T28" fmla="*/ 25752769 w 61"/>
              <a:gd name="T29" fmla="*/ 159320683 h 64"/>
              <a:gd name="T30" fmla="*/ 0 w 61"/>
              <a:gd name="T31" fmla="*/ 125181512 h 64"/>
              <a:gd name="T32" fmla="*/ 0 w 61"/>
              <a:gd name="T33" fmla="*/ 91040627 h 64"/>
              <a:gd name="T34" fmla="*/ 0 w 61"/>
              <a:gd name="T35" fmla="*/ 68280056 h 64"/>
              <a:gd name="T36" fmla="*/ 14307473 w 61"/>
              <a:gd name="T37" fmla="*/ 45521157 h 64"/>
              <a:gd name="T38" fmla="*/ 25752769 w 61"/>
              <a:gd name="T39" fmla="*/ 22760579 h 64"/>
              <a:gd name="T40" fmla="*/ 48645059 w 61"/>
              <a:gd name="T41" fmla="*/ 11380289 h 64"/>
              <a:gd name="T42" fmla="*/ 71537357 w 61"/>
              <a:gd name="T43" fmla="*/ 0 h 64"/>
              <a:gd name="T44" fmla="*/ 94427949 w 61"/>
              <a:gd name="T45" fmla="*/ 0 h 64"/>
              <a:gd name="T46" fmla="*/ 82982653 w 61"/>
              <a:gd name="T47" fmla="*/ 11380289 h 64"/>
              <a:gd name="T48" fmla="*/ 71537357 w 61"/>
              <a:gd name="T49" fmla="*/ 11380289 h 64"/>
              <a:gd name="T50" fmla="*/ 60090369 w 61"/>
              <a:gd name="T51" fmla="*/ 11380289 h 64"/>
              <a:gd name="T52" fmla="*/ 48645059 w 61"/>
              <a:gd name="T53" fmla="*/ 22760579 h 64"/>
              <a:gd name="T54" fmla="*/ 48645059 w 61"/>
              <a:gd name="T55" fmla="*/ 34140871 h 64"/>
              <a:gd name="T56" fmla="*/ 37199763 w 61"/>
              <a:gd name="T57" fmla="*/ 56899770 h 64"/>
              <a:gd name="T58" fmla="*/ 37199763 w 61"/>
              <a:gd name="T59" fmla="*/ 79660341 h 64"/>
              <a:gd name="T60" fmla="*/ 37199763 w 61"/>
              <a:gd name="T61" fmla="*/ 113801226 h 64"/>
              <a:gd name="T62" fmla="*/ 48645059 w 61"/>
              <a:gd name="T63" fmla="*/ 147940397 h 64"/>
              <a:gd name="T64" fmla="*/ 71537357 w 61"/>
              <a:gd name="T65" fmla="*/ 170700969 h 64"/>
              <a:gd name="T66" fmla="*/ 94427949 w 61"/>
              <a:gd name="T67" fmla="*/ 170700969 h 64"/>
              <a:gd name="T68" fmla="*/ 117320259 w 61"/>
              <a:gd name="T69" fmla="*/ 170700969 h 64"/>
              <a:gd name="T70" fmla="*/ 128767247 w 61"/>
              <a:gd name="T71" fmla="*/ 159320683 h 64"/>
              <a:gd name="T72" fmla="*/ 140212543 w 61"/>
              <a:gd name="T73" fmla="*/ 136560111 h 64"/>
              <a:gd name="T74" fmla="*/ 140212543 w 61"/>
              <a:gd name="T75" fmla="*/ 102420913 h 64"/>
              <a:gd name="T76" fmla="*/ 140212543 w 61"/>
              <a:gd name="T77" fmla="*/ 56899770 h 64"/>
              <a:gd name="T78" fmla="*/ 117320259 w 61"/>
              <a:gd name="T79" fmla="*/ 22760579 h 64"/>
              <a:gd name="T80" fmla="*/ 105874937 w 61"/>
              <a:gd name="T81" fmla="*/ 11380289 h 64"/>
              <a:gd name="T82" fmla="*/ 82982653 w 61"/>
              <a:gd name="T83" fmla="*/ 11380289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
              <a:gd name="T127" fmla="*/ 0 h 64"/>
              <a:gd name="T128" fmla="*/ 61 w 61"/>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 h="64">
                <a:moveTo>
                  <a:pt x="33" y="0"/>
                </a:moveTo>
                <a:lnTo>
                  <a:pt x="41" y="0"/>
                </a:lnTo>
                <a:lnTo>
                  <a:pt x="49" y="4"/>
                </a:lnTo>
                <a:lnTo>
                  <a:pt x="53" y="8"/>
                </a:lnTo>
                <a:lnTo>
                  <a:pt x="61" y="20"/>
                </a:lnTo>
                <a:lnTo>
                  <a:pt x="61" y="32"/>
                </a:lnTo>
                <a:lnTo>
                  <a:pt x="61" y="40"/>
                </a:lnTo>
                <a:lnTo>
                  <a:pt x="57" y="48"/>
                </a:lnTo>
                <a:lnTo>
                  <a:pt x="53" y="56"/>
                </a:lnTo>
                <a:lnTo>
                  <a:pt x="45" y="60"/>
                </a:lnTo>
                <a:lnTo>
                  <a:pt x="41" y="64"/>
                </a:lnTo>
                <a:lnTo>
                  <a:pt x="29" y="64"/>
                </a:lnTo>
                <a:lnTo>
                  <a:pt x="21" y="64"/>
                </a:lnTo>
                <a:lnTo>
                  <a:pt x="13" y="60"/>
                </a:lnTo>
                <a:lnTo>
                  <a:pt x="9" y="56"/>
                </a:lnTo>
                <a:lnTo>
                  <a:pt x="0" y="44"/>
                </a:lnTo>
                <a:lnTo>
                  <a:pt x="0" y="32"/>
                </a:lnTo>
                <a:lnTo>
                  <a:pt x="0" y="24"/>
                </a:lnTo>
                <a:lnTo>
                  <a:pt x="5" y="16"/>
                </a:lnTo>
                <a:lnTo>
                  <a:pt x="9" y="8"/>
                </a:lnTo>
                <a:lnTo>
                  <a:pt x="17" y="4"/>
                </a:lnTo>
                <a:lnTo>
                  <a:pt x="25" y="0"/>
                </a:lnTo>
                <a:lnTo>
                  <a:pt x="33" y="0"/>
                </a:lnTo>
                <a:close/>
                <a:moveTo>
                  <a:pt x="29" y="4"/>
                </a:moveTo>
                <a:lnTo>
                  <a:pt x="25" y="4"/>
                </a:lnTo>
                <a:lnTo>
                  <a:pt x="21" y="4"/>
                </a:lnTo>
                <a:lnTo>
                  <a:pt x="17" y="8"/>
                </a:lnTo>
                <a:lnTo>
                  <a:pt x="17" y="12"/>
                </a:lnTo>
                <a:lnTo>
                  <a:pt x="13" y="20"/>
                </a:lnTo>
                <a:lnTo>
                  <a:pt x="13" y="28"/>
                </a:lnTo>
                <a:lnTo>
                  <a:pt x="13" y="40"/>
                </a:lnTo>
                <a:lnTo>
                  <a:pt x="17" y="52"/>
                </a:lnTo>
                <a:lnTo>
                  <a:pt x="25" y="60"/>
                </a:lnTo>
                <a:lnTo>
                  <a:pt x="33" y="60"/>
                </a:lnTo>
                <a:lnTo>
                  <a:pt x="41" y="60"/>
                </a:lnTo>
                <a:lnTo>
                  <a:pt x="45" y="56"/>
                </a:lnTo>
                <a:lnTo>
                  <a:pt x="49" y="48"/>
                </a:lnTo>
                <a:lnTo>
                  <a:pt x="49" y="36"/>
                </a:lnTo>
                <a:lnTo>
                  <a:pt x="49" y="20"/>
                </a:lnTo>
                <a:lnTo>
                  <a:pt x="41" y="8"/>
                </a:lnTo>
                <a:lnTo>
                  <a:pt x="37" y="4"/>
                </a:lnTo>
                <a:lnTo>
                  <a:pt x="29" y="4"/>
                </a:lnTo>
                <a:close/>
              </a:path>
            </a:pathLst>
          </a:custGeom>
          <a:solidFill>
            <a:srgbClr val="000000"/>
          </a:solidFill>
          <a:ln w="0">
            <a:solidFill>
              <a:srgbClr val="000000"/>
            </a:solidFill>
            <a:round/>
            <a:headEnd/>
            <a:tailEnd/>
          </a:ln>
        </p:spPr>
        <p:txBody>
          <a:bodyPr/>
          <a:lstStyle/>
          <a:p>
            <a:endParaRPr lang="en-US"/>
          </a:p>
        </p:txBody>
      </p:sp>
      <p:sp>
        <p:nvSpPr>
          <p:cNvPr id="26655" name="Freeform 77"/>
          <p:cNvSpPr>
            <a:spLocks/>
          </p:cNvSpPr>
          <p:nvPr/>
        </p:nvSpPr>
        <p:spPr bwMode="auto">
          <a:xfrm>
            <a:off x="1809750" y="2628900"/>
            <a:ext cx="117475" cy="107950"/>
          </a:xfrm>
          <a:custGeom>
            <a:avLst/>
            <a:gdLst>
              <a:gd name="T0" fmla="*/ 176816875 w 69"/>
              <a:gd name="T1" fmla="*/ 0 h 64"/>
              <a:gd name="T2" fmla="*/ 176816875 w 69"/>
              <a:gd name="T3" fmla="*/ 113801226 h 64"/>
              <a:gd name="T4" fmla="*/ 176816875 w 69"/>
              <a:gd name="T5" fmla="*/ 136560111 h 64"/>
              <a:gd name="T6" fmla="*/ 176816875 w 69"/>
              <a:gd name="T7" fmla="*/ 147940397 h 64"/>
              <a:gd name="T8" fmla="*/ 176816875 w 69"/>
              <a:gd name="T9" fmla="*/ 159320683 h 64"/>
              <a:gd name="T10" fmla="*/ 188411142 w 69"/>
              <a:gd name="T11" fmla="*/ 159320683 h 64"/>
              <a:gd name="T12" fmla="*/ 188411142 w 69"/>
              <a:gd name="T13" fmla="*/ 159320683 h 64"/>
              <a:gd name="T14" fmla="*/ 188411142 w 69"/>
              <a:gd name="T15" fmla="*/ 170700969 h 64"/>
              <a:gd name="T16" fmla="*/ 200005409 w 69"/>
              <a:gd name="T17" fmla="*/ 159320683 h 64"/>
              <a:gd name="T18" fmla="*/ 200005409 w 69"/>
              <a:gd name="T19" fmla="*/ 159320683 h 64"/>
              <a:gd name="T20" fmla="*/ 200005409 w 69"/>
              <a:gd name="T21" fmla="*/ 170700969 h 64"/>
              <a:gd name="T22" fmla="*/ 153626640 w 69"/>
              <a:gd name="T23" fmla="*/ 182081255 h 64"/>
              <a:gd name="T24" fmla="*/ 142032373 w 69"/>
              <a:gd name="T25" fmla="*/ 182081255 h 64"/>
              <a:gd name="T26" fmla="*/ 142032373 w 69"/>
              <a:gd name="T27" fmla="*/ 147940397 h 64"/>
              <a:gd name="T28" fmla="*/ 118843840 w 69"/>
              <a:gd name="T29" fmla="*/ 170700969 h 64"/>
              <a:gd name="T30" fmla="*/ 107249547 w 69"/>
              <a:gd name="T31" fmla="*/ 182081255 h 64"/>
              <a:gd name="T32" fmla="*/ 95655280 w 69"/>
              <a:gd name="T33" fmla="*/ 182081255 h 64"/>
              <a:gd name="T34" fmla="*/ 84061013 w 69"/>
              <a:gd name="T35" fmla="*/ 182081255 h 64"/>
              <a:gd name="T36" fmla="*/ 60870778 w 69"/>
              <a:gd name="T37" fmla="*/ 182081255 h 64"/>
              <a:gd name="T38" fmla="*/ 49276498 w 69"/>
              <a:gd name="T39" fmla="*/ 182081255 h 64"/>
              <a:gd name="T40" fmla="*/ 37682231 w 69"/>
              <a:gd name="T41" fmla="*/ 170700969 h 64"/>
              <a:gd name="T42" fmla="*/ 37682231 w 69"/>
              <a:gd name="T43" fmla="*/ 159320683 h 64"/>
              <a:gd name="T44" fmla="*/ 37682231 w 69"/>
              <a:gd name="T45" fmla="*/ 136560111 h 64"/>
              <a:gd name="T46" fmla="*/ 23188540 w 69"/>
              <a:gd name="T47" fmla="*/ 113801226 h 64"/>
              <a:gd name="T48" fmla="*/ 23188540 w 69"/>
              <a:gd name="T49" fmla="*/ 34140871 h 64"/>
              <a:gd name="T50" fmla="*/ 23188540 w 69"/>
              <a:gd name="T51" fmla="*/ 22760579 h 64"/>
              <a:gd name="T52" fmla="*/ 23188540 w 69"/>
              <a:gd name="T53" fmla="*/ 11380289 h 64"/>
              <a:gd name="T54" fmla="*/ 23188540 w 69"/>
              <a:gd name="T55" fmla="*/ 11380289 h 64"/>
              <a:gd name="T56" fmla="*/ 23188540 w 69"/>
              <a:gd name="T57" fmla="*/ 11380289 h 64"/>
              <a:gd name="T58" fmla="*/ 11594270 w 69"/>
              <a:gd name="T59" fmla="*/ 0 h 64"/>
              <a:gd name="T60" fmla="*/ 0 w 69"/>
              <a:gd name="T61" fmla="*/ 0 h 64"/>
              <a:gd name="T62" fmla="*/ 0 w 69"/>
              <a:gd name="T63" fmla="*/ 0 h 64"/>
              <a:gd name="T64" fmla="*/ 60870778 w 69"/>
              <a:gd name="T65" fmla="*/ 0 h 64"/>
              <a:gd name="T66" fmla="*/ 60870778 w 69"/>
              <a:gd name="T67" fmla="*/ 125181512 h 64"/>
              <a:gd name="T68" fmla="*/ 72465044 w 69"/>
              <a:gd name="T69" fmla="*/ 136560111 h 64"/>
              <a:gd name="T70" fmla="*/ 72465044 w 69"/>
              <a:gd name="T71" fmla="*/ 159320683 h 64"/>
              <a:gd name="T72" fmla="*/ 84061013 w 69"/>
              <a:gd name="T73" fmla="*/ 159320683 h 64"/>
              <a:gd name="T74" fmla="*/ 95655280 w 69"/>
              <a:gd name="T75" fmla="*/ 159320683 h 64"/>
              <a:gd name="T76" fmla="*/ 107249547 w 69"/>
              <a:gd name="T77" fmla="*/ 159320683 h 64"/>
              <a:gd name="T78" fmla="*/ 118843840 w 69"/>
              <a:gd name="T79" fmla="*/ 159320683 h 64"/>
              <a:gd name="T80" fmla="*/ 130438106 w 69"/>
              <a:gd name="T81" fmla="*/ 147940397 h 64"/>
              <a:gd name="T82" fmla="*/ 142032373 w 69"/>
              <a:gd name="T83" fmla="*/ 136560111 h 64"/>
              <a:gd name="T84" fmla="*/ 142032373 w 69"/>
              <a:gd name="T85" fmla="*/ 34140871 h 64"/>
              <a:gd name="T86" fmla="*/ 142032373 w 69"/>
              <a:gd name="T87" fmla="*/ 22760579 h 64"/>
              <a:gd name="T88" fmla="*/ 142032373 w 69"/>
              <a:gd name="T89" fmla="*/ 11380289 h 64"/>
              <a:gd name="T90" fmla="*/ 130438106 w 69"/>
              <a:gd name="T91" fmla="*/ 0 h 64"/>
              <a:gd name="T92" fmla="*/ 118843840 w 69"/>
              <a:gd name="T93" fmla="*/ 0 h 64"/>
              <a:gd name="T94" fmla="*/ 118843840 w 69"/>
              <a:gd name="T95" fmla="*/ 0 h 64"/>
              <a:gd name="T96" fmla="*/ 176816875 w 69"/>
              <a:gd name="T97" fmla="*/ 0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9"/>
              <a:gd name="T148" fmla="*/ 0 h 64"/>
              <a:gd name="T149" fmla="*/ 69 w 69"/>
              <a:gd name="T150" fmla="*/ 64 h 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9" h="64">
                <a:moveTo>
                  <a:pt x="61" y="0"/>
                </a:moveTo>
                <a:lnTo>
                  <a:pt x="61" y="40"/>
                </a:lnTo>
                <a:lnTo>
                  <a:pt x="61" y="48"/>
                </a:lnTo>
                <a:lnTo>
                  <a:pt x="61" y="52"/>
                </a:lnTo>
                <a:lnTo>
                  <a:pt x="61" y="56"/>
                </a:lnTo>
                <a:lnTo>
                  <a:pt x="65" y="56"/>
                </a:lnTo>
                <a:lnTo>
                  <a:pt x="65" y="60"/>
                </a:lnTo>
                <a:lnTo>
                  <a:pt x="69" y="56"/>
                </a:lnTo>
                <a:lnTo>
                  <a:pt x="69" y="60"/>
                </a:lnTo>
                <a:lnTo>
                  <a:pt x="53" y="64"/>
                </a:lnTo>
                <a:lnTo>
                  <a:pt x="49" y="64"/>
                </a:lnTo>
                <a:lnTo>
                  <a:pt x="49" y="52"/>
                </a:lnTo>
                <a:lnTo>
                  <a:pt x="41" y="60"/>
                </a:lnTo>
                <a:lnTo>
                  <a:pt x="37" y="64"/>
                </a:lnTo>
                <a:lnTo>
                  <a:pt x="33" y="64"/>
                </a:lnTo>
                <a:lnTo>
                  <a:pt x="29" y="64"/>
                </a:lnTo>
                <a:lnTo>
                  <a:pt x="21" y="64"/>
                </a:lnTo>
                <a:lnTo>
                  <a:pt x="17" y="64"/>
                </a:lnTo>
                <a:lnTo>
                  <a:pt x="13" y="60"/>
                </a:lnTo>
                <a:lnTo>
                  <a:pt x="13" y="56"/>
                </a:lnTo>
                <a:lnTo>
                  <a:pt x="13" y="48"/>
                </a:lnTo>
                <a:lnTo>
                  <a:pt x="8" y="40"/>
                </a:lnTo>
                <a:lnTo>
                  <a:pt x="8" y="12"/>
                </a:lnTo>
                <a:lnTo>
                  <a:pt x="8" y="8"/>
                </a:lnTo>
                <a:lnTo>
                  <a:pt x="8" y="4"/>
                </a:lnTo>
                <a:lnTo>
                  <a:pt x="4" y="0"/>
                </a:lnTo>
                <a:lnTo>
                  <a:pt x="0" y="0"/>
                </a:lnTo>
                <a:lnTo>
                  <a:pt x="21" y="0"/>
                </a:lnTo>
                <a:lnTo>
                  <a:pt x="21" y="44"/>
                </a:lnTo>
                <a:lnTo>
                  <a:pt x="25" y="48"/>
                </a:lnTo>
                <a:lnTo>
                  <a:pt x="25" y="56"/>
                </a:lnTo>
                <a:lnTo>
                  <a:pt x="29" y="56"/>
                </a:lnTo>
                <a:lnTo>
                  <a:pt x="33" y="56"/>
                </a:lnTo>
                <a:lnTo>
                  <a:pt x="37" y="56"/>
                </a:lnTo>
                <a:lnTo>
                  <a:pt x="41" y="56"/>
                </a:lnTo>
                <a:lnTo>
                  <a:pt x="45" y="52"/>
                </a:lnTo>
                <a:lnTo>
                  <a:pt x="49" y="48"/>
                </a:lnTo>
                <a:lnTo>
                  <a:pt x="49" y="12"/>
                </a:lnTo>
                <a:lnTo>
                  <a:pt x="49" y="8"/>
                </a:lnTo>
                <a:lnTo>
                  <a:pt x="49" y="4"/>
                </a:lnTo>
                <a:lnTo>
                  <a:pt x="45" y="0"/>
                </a:lnTo>
                <a:lnTo>
                  <a:pt x="41" y="0"/>
                </a:lnTo>
                <a:lnTo>
                  <a:pt x="61" y="0"/>
                </a:lnTo>
                <a:close/>
              </a:path>
            </a:pathLst>
          </a:custGeom>
          <a:solidFill>
            <a:srgbClr val="000000"/>
          </a:solidFill>
          <a:ln w="0">
            <a:solidFill>
              <a:srgbClr val="000000"/>
            </a:solidFill>
            <a:round/>
            <a:headEnd/>
            <a:tailEnd/>
          </a:ln>
        </p:spPr>
        <p:txBody>
          <a:bodyPr/>
          <a:lstStyle/>
          <a:p>
            <a:endParaRPr lang="en-US"/>
          </a:p>
        </p:txBody>
      </p:sp>
      <p:sp>
        <p:nvSpPr>
          <p:cNvPr id="26656" name="Freeform 78"/>
          <p:cNvSpPr>
            <a:spLocks/>
          </p:cNvSpPr>
          <p:nvPr/>
        </p:nvSpPr>
        <p:spPr bwMode="auto">
          <a:xfrm>
            <a:off x="1933575" y="2628900"/>
            <a:ext cx="115888" cy="107950"/>
          </a:xfrm>
          <a:custGeom>
            <a:avLst/>
            <a:gdLst>
              <a:gd name="T0" fmla="*/ 59237243 w 69"/>
              <a:gd name="T1" fmla="*/ 34140871 h 64"/>
              <a:gd name="T2" fmla="*/ 93088281 w 69"/>
              <a:gd name="T3" fmla="*/ 0 h 64"/>
              <a:gd name="T4" fmla="*/ 126937665 w 69"/>
              <a:gd name="T5" fmla="*/ 0 h 64"/>
              <a:gd name="T6" fmla="*/ 138220785 w 69"/>
              <a:gd name="T7" fmla="*/ 0 h 64"/>
              <a:gd name="T8" fmla="*/ 149503904 w 69"/>
              <a:gd name="T9" fmla="*/ 0 h 64"/>
              <a:gd name="T10" fmla="*/ 160788703 w 69"/>
              <a:gd name="T11" fmla="*/ 11380289 h 64"/>
              <a:gd name="T12" fmla="*/ 172071822 w 69"/>
              <a:gd name="T13" fmla="*/ 22760579 h 64"/>
              <a:gd name="T14" fmla="*/ 172071822 w 69"/>
              <a:gd name="T15" fmla="*/ 45521157 h 64"/>
              <a:gd name="T16" fmla="*/ 172071822 w 69"/>
              <a:gd name="T17" fmla="*/ 68280056 h 64"/>
              <a:gd name="T18" fmla="*/ 172071822 w 69"/>
              <a:gd name="T19" fmla="*/ 136560111 h 64"/>
              <a:gd name="T20" fmla="*/ 172071822 w 69"/>
              <a:gd name="T21" fmla="*/ 159320683 h 64"/>
              <a:gd name="T22" fmla="*/ 172071822 w 69"/>
              <a:gd name="T23" fmla="*/ 170700969 h 64"/>
              <a:gd name="T24" fmla="*/ 183354942 w 69"/>
              <a:gd name="T25" fmla="*/ 170700969 h 64"/>
              <a:gd name="T26" fmla="*/ 183354942 w 69"/>
              <a:gd name="T27" fmla="*/ 170700969 h 64"/>
              <a:gd name="T28" fmla="*/ 194638061 w 69"/>
              <a:gd name="T29" fmla="*/ 182081255 h 64"/>
              <a:gd name="T30" fmla="*/ 194638061 w 69"/>
              <a:gd name="T31" fmla="*/ 182081255 h 64"/>
              <a:gd name="T32" fmla="*/ 194638061 w 69"/>
              <a:gd name="T33" fmla="*/ 182081255 h 64"/>
              <a:gd name="T34" fmla="*/ 115654546 w 69"/>
              <a:gd name="T35" fmla="*/ 182081255 h 64"/>
              <a:gd name="T36" fmla="*/ 115654546 w 69"/>
              <a:gd name="T37" fmla="*/ 182081255 h 64"/>
              <a:gd name="T38" fmla="*/ 115654546 w 69"/>
              <a:gd name="T39" fmla="*/ 182081255 h 64"/>
              <a:gd name="T40" fmla="*/ 126937665 w 69"/>
              <a:gd name="T41" fmla="*/ 182081255 h 64"/>
              <a:gd name="T42" fmla="*/ 138220785 w 69"/>
              <a:gd name="T43" fmla="*/ 170700969 h 64"/>
              <a:gd name="T44" fmla="*/ 138220785 w 69"/>
              <a:gd name="T45" fmla="*/ 170700969 h 64"/>
              <a:gd name="T46" fmla="*/ 138220785 w 69"/>
              <a:gd name="T47" fmla="*/ 159320683 h 64"/>
              <a:gd name="T48" fmla="*/ 138220785 w 69"/>
              <a:gd name="T49" fmla="*/ 159320683 h 64"/>
              <a:gd name="T50" fmla="*/ 138220785 w 69"/>
              <a:gd name="T51" fmla="*/ 136560111 h 64"/>
              <a:gd name="T52" fmla="*/ 138220785 w 69"/>
              <a:gd name="T53" fmla="*/ 68280056 h 64"/>
              <a:gd name="T54" fmla="*/ 138220785 w 69"/>
              <a:gd name="T55" fmla="*/ 45521157 h 64"/>
              <a:gd name="T56" fmla="*/ 138220785 w 69"/>
              <a:gd name="T57" fmla="*/ 34140871 h 64"/>
              <a:gd name="T58" fmla="*/ 126937665 w 69"/>
              <a:gd name="T59" fmla="*/ 22760579 h 64"/>
              <a:gd name="T60" fmla="*/ 115654546 w 69"/>
              <a:gd name="T61" fmla="*/ 22760579 h 64"/>
              <a:gd name="T62" fmla="*/ 93088281 w 69"/>
              <a:gd name="T63" fmla="*/ 22760579 h 64"/>
              <a:gd name="T64" fmla="*/ 59237243 w 69"/>
              <a:gd name="T65" fmla="*/ 45521157 h 64"/>
              <a:gd name="T66" fmla="*/ 59237243 w 69"/>
              <a:gd name="T67" fmla="*/ 136560111 h 64"/>
              <a:gd name="T68" fmla="*/ 70520362 w 69"/>
              <a:gd name="T69" fmla="*/ 159320683 h 64"/>
              <a:gd name="T70" fmla="*/ 70520362 w 69"/>
              <a:gd name="T71" fmla="*/ 170700969 h 64"/>
              <a:gd name="T72" fmla="*/ 70520362 w 69"/>
              <a:gd name="T73" fmla="*/ 170700969 h 64"/>
              <a:gd name="T74" fmla="*/ 70520362 w 69"/>
              <a:gd name="T75" fmla="*/ 170700969 h 64"/>
              <a:gd name="T76" fmla="*/ 81805161 w 69"/>
              <a:gd name="T77" fmla="*/ 182081255 h 64"/>
              <a:gd name="T78" fmla="*/ 93088281 w 69"/>
              <a:gd name="T79" fmla="*/ 182081255 h 64"/>
              <a:gd name="T80" fmla="*/ 93088281 w 69"/>
              <a:gd name="T81" fmla="*/ 182081255 h 64"/>
              <a:gd name="T82" fmla="*/ 0 w 69"/>
              <a:gd name="T83" fmla="*/ 182081255 h 64"/>
              <a:gd name="T84" fmla="*/ 0 w 69"/>
              <a:gd name="T85" fmla="*/ 182081255 h 64"/>
              <a:gd name="T86" fmla="*/ 11283123 w 69"/>
              <a:gd name="T87" fmla="*/ 182081255 h 64"/>
              <a:gd name="T88" fmla="*/ 11283123 w 69"/>
              <a:gd name="T89" fmla="*/ 182081255 h 64"/>
              <a:gd name="T90" fmla="*/ 22566245 w 69"/>
              <a:gd name="T91" fmla="*/ 170700969 h 64"/>
              <a:gd name="T92" fmla="*/ 22566245 w 69"/>
              <a:gd name="T93" fmla="*/ 159320683 h 64"/>
              <a:gd name="T94" fmla="*/ 22566245 w 69"/>
              <a:gd name="T95" fmla="*/ 136560111 h 64"/>
              <a:gd name="T96" fmla="*/ 22566245 w 69"/>
              <a:gd name="T97" fmla="*/ 68280056 h 64"/>
              <a:gd name="T98" fmla="*/ 22566245 w 69"/>
              <a:gd name="T99" fmla="*/ 45521157 h 64"/>
              <a:gd name="T100" fmla="*/ 22566245 w 69"/>
              <a:gd name="T101" fmla="*/ 34140871 h 64"/>
              <a:gd name="T102" fmla="*/ 22566245 w 69"/>
              <a:gd name="T103" fmla="*/ 22760579 h 64"/>
              <a:gd name="T104" fmla="*/ 22566245 w 69"/>
              <a:gd name="T105" fmla="*/ 22760579 h 64"/>
              <a:gd name="T106" fmla="*/ 22566245 w 69"/>
              <a:gd name="T107" fmla="*/ 22760579 h 64"/>
              <a:gd name="T108" fmla="*/ 11283123 w 69"/>
              <a:gd name="T109" fmla="*/ 22760579 h 64"/>
              <a:gd name="T110" fmla="*/ 11283123 w 69"/>
              <a:gd name="T111" fmla="*/ 22760579 h 64"/>
              <a:gd name="T112" fmla="*/ 0 w 69"/>
              <a:gd name="T113" fmla="*/ 22760579 h 64"/>
              <a:gd name="T114" fmla="*/ 0 w 69"/>
              <a:gd name="T115" fmla="*/ 11380289 h 64"/>
              <a:gd name="T116" fmla="*/ 59237243 w 69"/>
              <a:gd name="T117" fmla="*/ 0 h 64"/>
              <a:gd name="T118" fmla="*/ 59237243 w 69"/>
              <a:gd name="T119" fmla="*/ 0 h 64"/>
              <a:gd name="T120" fmla="*/ 59237243 w 69"/>
              <a:gd name="T121" fmla="*/ 34140871 h 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9"/>
              <a:gd name="T184" fmla="*/ 0 h 64"/>
              <a:gd name="T185" fmla="*/ 69 w 69"/>
              <a:gd name="T186" fmla="*/ 64 h 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9" h="64">
                <a:moveTo>
                  <a:pt x="21" y="12"/>
                </a:moveTo>
                <a:lnTo>
                  <a:pt x="33" y="0"/>
                </a:lnTo>
                <a:lnTo>
                  <a:pt x="45" y="0"/>
                </a:lnTo>
                <a:lnTo>
                  <a:pt x="49" y="0"/>
                </a:lnTo>
                <a:lnTo>
                  <a:pt x="53" y="0"/>
                </a:lnTo>
                <a:lnTo>
                  <a:pt x="57" y="4"/>
                </a:lnTo>
                <a:lnTo>
                  <a:pt x="61" y="8"/>
                </a:lnTo>
                <a:lnTo>
                  <a:pt x="61" y="16"/>
                </a:lnTo>
                <a:lnTo>
                  <a:pt x="61" y="24"/>
                </a:lnTo>
                <a:lnTo>
                  <a:pt x="61" y="48"/>
                </a:lnTo>
                <a:lnTo>
                  <a:pt x="61" y="56"/>
                </a:lnTo>
                <a:lnTo>
                  <a:pt x="61" y="60"/>
                </a:lnTo>
                <a:lnTo>
                  <a:pt x="65" y="60"/>
                </a:lnTo>
                <a:lnTo>
                  <a:pt x="69" y="64"/>
                </a:lnTo>
                <a:lnTo>
                  <a:pt x="41" y="64"/>
                </a:lnTo>
                <a:lnTo>
                  <a:pt x="45" y="64"/>
                </a:lnTo>
                <a:lnTo>
                  <a:pt x="49" y="60"/>
                </a:lnTo>
                <a:lnTo>
                  <a:pt x="49" y="56"/>
                </a:lnTo>
                <a:lnTo>
                  <a:pt x="49" y="48"/>
                </a:lnTo>
                <a:lnTo>
                  <a:pt x="49" y="24"/>
                </a:lnTo>
                <a:lnTo>
                  <a:pt x="49" y="16"/>
                </a:lnTo>
                <a:lnTo>
                  <a:pt x="49" y="12"/>
                </a:lnTo>
                <a:lnTo>
                  <a:pt x="45" y="8"/>
                </a:lnTo>
                <a:lnTo>
                  <a:pt x="41" y="8"/>
                </a:lnTo>
                <a:lnTo>
                  <a:pt x="33" y="8"/>
                </a:lnTo>
                <a:lnTo>
                  <a:pt x="21" y="16"/>
                </a:lnTo>
                <a:lnTo>
                  <a:pt x="21" y="48"/>
                </a:lnTo>
                <a:lnTo>
                  <a:pt x="25" y="56"/>
                </a:lnTo>
                <a:lnTo>
                  <a:pt x="25" y="60"/>
                </a:lnTo>
                <a:lnTo>
                  <a:pt x="29" y="64"/>
                </a:lnTo>
                <a:lnTo>
                  <a:pt x="33" y="64"/>
                </a:lnTo>
                <a:lnTo>
                  <a:pt x="0" y="64"/>
                </a:lnTo>
                <a:lnTo>
                  <a:pt x="4" y="64"/>
                </a:lnTo>
                <a:lnTo>
                  <a:pt x="8" y="60"/>
                </a:lnTo>
                <a:lnTo>
                  <a:pt x="8" y="56"/>
                </a:lnTo>
                <a:lnTo>
                  <a:pt x="8" y="48"/>
                </a:lnTo>
                <a:lnTo>
                  <a:pt x="8" y="24"/>
                </a:lnTo>
                <a:lnTo>
                  <a:pt x="8" y="16"/>
                </a:lnTo>
                <a:lnTo>
                  <a:pt x="8" y="12"/>
                </a:lnTo>
                <a:lnTo>
                  <a:pt x="8" y="8"/>
                </a:lnTo>
                <a:lnTo>
                  <a:pt x="4" y="8"/>
                </a:lnTo>
                <a:lnTo>
                  <a:pt x="0" y="8"/>
                </a:lnTo>
                <a:lnTo>
                  <a:pt x="0" y="4"/>
                </a:lnTo>
                <a:lnTo>
                  <a:pt x="21" y="0"/>
                </a:lnTo>
                <a:lnTo>
                  <a:pt x="21" y="12"/>
                </a:lnTo>
                <a:close/>
              </a:path>
            </a:pathLst>
          </a:custGeom>
          <a:solidFill>
            <a:srgbClr val="000000"/>
          </a:solidFill>
          <a:ln w="0">
            <a:solidFill>
              <a:srgbClr val="000000"/>
            </a:solidFill>
            <a:round/>
            <a:headEnd/>
            <a:tailEnd/>
          </a:ln>
        </p:spPr>
        <p:txBody>
          <a:bodyPr/>
          <a:lstStyle/>
          <a:p>
            <a:endParaRPr lang="en-US"/>
          </a:p>
        </p:txBody>
      </p:sp>
      <p:sp>
        <p:nvSpPr>
          <p:cNvPr id="26657" name="Freeform 79"/>
          <p:cNvSpPr>
            <a:spLocks/>
          </p:cNvSpPr>
          <p:nvPr/>
        </p:nvSpPr>
        <p:spPr bwMode="auto">
          <a:xfrm>
            <a:off x="2952750" y="2573338"/>
            <a:ext cx="171450" cy="163512"/>
          </a:xfrm>
          <a:custGeom>
            <a:avLst/>
            <a:gdLst>
              <a:gd name="T0" fmla="*/ 291040637 w 101"/>
              <a:gd name="T1" fmla="*/ 0 h 97"/>
              <a:gd name="T2" fmla="*/ 291040637 w 101"/>
              <a:gd name="T3" fmla="*/ 0 h 97"/>
              <a:gd name="T4" fmla="*/ 279514447 w 101"/>
              <a:gd name="T5" fmla="*/ 11366612 h 97"/>
              <a:gd name="T6" fmla="*/ 267988258 w 101"/>
              <a:gd name="T7" fmla="*/ 11366612 h 97"/>
              <a:gd name="T8" fmla="*/ 256462068 w 101"/>
              <a:gd name="T9" fmla="*/ 34098154 h 97"/>
              <a:gd name="T10" fmla="*/ 256462068 w 101"/>
              <a:gd name="T11" fmla="*/ 45464763 h 97"/>
              <a:gd name="T12" fmla="*/ 164250801 w 101"/>
              <a:gd name="T13" fmla="*/ 275630680 h 97"/>
              <a:gd name="T14" fmla="*/ 152724611 w 101"/>
              <a:gd name="T15" fmla="*/ 275630680 h 97"/>
              <a:gd name="T16" fmla="*/ 46104772 w 101"/>
              <a:gd name="T17" fmla="*/ 45464763 h 97"/>
              <a:gd name="T18" fmla="*/ 34578582 w 101"/>
              <a:gd name="T19" fmla="*/ 34098154 h 97"/>
              <a:gd name="T20" fmla="*/ 34578582 w 101"/>
              <a:gd name="T21" fmla="*/ 22733225 h 97"/>
              <a:gd name="T22" fmla="*/ 23052386 w 101"/>
              <a:gd name="T23" fmla="*/ 11366612 h 97"/>
              <a:gd name="T24" fmla="*/ 23052386 w 101"/>
              <a:gd name="T25" fmla="*/ 11366612 h 97"/>
              <a:gd name="T26" fmla="*/ 11526193 w 101"/>
              <a:gd name="T27" fmla="*/ 11366612 h 97"/>
              <a:gd name="T28" fmla="*/ 0 w 101"/>
              <a:gd name="T29" fmla="*/ 0 h 97"/>
              <a:gd name="T30" fmla="*/ 0 w 101"/>
              <a:gd name="T31" fmla="*/ 0 h 97"/>
              <a:gd name="T32" fmla="*/ 118146043 w 101"/>
              <a:gd name="T33" fmla="*/ 0 h 97"/>
              <a:gd name="T34" fmla="*/ 118146043 w 101"/>
              <a:gd name="T35" fmla="*/ 0 h 97"/>
              <a:gd name="T36" fmla="*/ 95091939 w 101"/>
              <a:gd name="T37" fmla="*/ 11366612 h 97"/>
              <a:gd name="T38" fmla="*/ 95091939 w 101"/>
              <a:gd name="T39" fmla="*/ 11366612 h 97"/>
              <a:gd name="T40" fmla="*/ 80685051 w 101"/>
              <a:gd name="T41" fmla="*/ 11366612 h 97"/>
              <a:gd name="T42" fmla="*/ 80685051 w 101"/>
              <a:gd name="T43" fmla="*/ 22733225 h 97"/>
              <a:gd name="T44" fmla="*/ 80685051 w 101"/>
              <a:gd name="T45" fmla="*/ 34098154 h 97"/>
              <a:gd name="T46" fmla="*/ 95091939 w 101"/>
              <a:gd name="T47" fmla="*/ 56831385 h 97"/>
              <a:gd name="T48" fmla="*/ 164250801 w 101"/>
              <a:gd name="T49" fmla="*/ 218799268 h 97"/>
              <a:gd name="T50" fmla="*/ 233409689 w 101"/>
              <a:gd name="T51" fmla="*/ 56831385 h 97"/>
              <a:gd name="T52" fmla="*/ 233409689 w 101"/>
              <a:gd name="T53" fmla="*/ 34098154 h 97"/>
              <a:gd name="T54" fmla="*/ 233409689 w 101"/>
              <a:gd name="T55" fmla="*/ 22733225 h 97"/>
              <a:gd name="T56" fmla="*/ 233409689 w 101"/>
              <a:gd name="T57" fmla="*/ 22733225 h 97"/>
              <a:gd name="T58" fmla="*/ 233409689 w 101"/>
              <a:gd name="T59" fmla="*/ 11366612 h 97"/>
              <a:gd name="T60" fmla="*/ 221881749 w 101"/>
              <a:gd name="T61" fmla="*/ 11366612 h 97"/>
              <a:gd name="T62" fmla="*/ 210355559 w 101"/>
              <a:gd name="T63" fmla="*/ 11366612 h 97"/>
              <a:gd name="T64" fmla="*/ 210355559 w 101"/>
              <a:gd name="T65" fmla="*/ 0 h 97"/>
              <a:gd name="T66" fmla="*/ 210355559 w 101"/>
              <a:gd name="T67" fmla="*/ 0 h 97"/>
              <a:gd name="T68" fmla="*/ 210355559 w 101"/>
              <a:gd name="T69" fmla="*/ 0 h 97"/>
              <a:gd name="T70" fmla="*/ 291040637 w 101"/>
              <a:gd name="T71" fmla="*/ 0 h 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7"/>
              <a:gd name="T110" fmla="*/ 101 w 101"/>
              <a:gd name="T111" fmla="*/ 97 h 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7">
                <a:moveTo>
                  <a:pt x="101" y="0"/>
                </a:moveTo>
                <a:lnTo>
                  <a:pt x="101" y="0"/>
                </a:lnTo>
                <a:lnTo>
                  <a:pt x="97" y="4"/>
                </a:lnTo>
                <a:lnTo>
                  <a:pt x="93" y="4"/>
                </a:lnTo>
                <a:lnTo>
                  <a:pt x="89" y="12"/>
                </a:lnTo>
                <a:lnTo>
                  <a:pt x="89" y="16"/>
                </a:lnTo>
                <a:lnTo>
                  <a:pt x="57" y="97"/>
                </a:lnTo>
                <a:lnTo>
                  <a:pt x="53" y="97"/>
                </a:lnTo>
                <a:lnTo>
                  <a:pt x="16" y="16"/>
                </a:lnTo>
                <a:lnTo>
                  <a:pt x="12" y="12"/>
                </a:lnTo>
                <a:lnTo>
                  <a:pt x="12" y="8"/>
                </a:lnTo>
                <a:lnTo>
                  <a:pt x="8" y="4"/>
                </a:lnTo>
                <a:lnTo>
                  <a:pt x="4" y="4"/>
                </a:lnTo>
                <a:lnTo>
                  <a:pt x="0" y="0"/>
                </a:lnTo>
                <a:lnTo>
                  <a:pt x="41" y="0"/>
                </a:lnTo>
                <a:lnTo>
                  <a:pt x="33" y="4"/>
                </a:lnTo>
                <a:lnTo>
                  <a:pt x="28" y="4"/>
                </a:lnTo>
                <a:lnTo>
                  <a:pt x="28" y="8"/>
                </a:lnTo>
                <a:lnTo>
                  <a:pt x="28" y="12"/>
                </a:lnTo>
                <a:lnTo>
                  <a:pt x="33" y="20"/>
                </a:lnTo>
                <a:lnTo>
                  <a:pt x="57" y="77"/>
                </a:lnTo>
                <a:lnTo>
                  <a:pt x="81" y="20"/>
                </a:lnTo>
                <a:lnTo>
                  <a:pt x="81" y="12"/>
                </a:lnTo>
                <a:lnTo>
                  <a:pt x="81" y="8"/>
                </a:lnTo>
                <a:lnTo>
                  <a:pt x="81" y="4"/>
                </a:lnTo>
                <a:lnTo>
                  <a:pt x="77" y="4"/>
                </a:lnTo>
                <a:lnTo>
                  <a:pt x="73" y="4"/>
                </a:lnTo>
                <a:lnTo>
                  <a:pt x="73" y="0"/>
                </a:lnTo>
                <a:lnTo>
                  <a:pt x="101" y="0"/>
                </a:lnTo>
                <a:close/>
              </a:path>
            </a:pathLst>
          </a:custGeom>
          <a:solidFill>
            <a:srgbClr val="000000"/>
          </a:solidFill>
          <a:ln w="0">
            <a:solidFill>
              <a:srgbClr val="000000"/>
            </a:solidFill>
            <a:round/>
            <a:headEnd/>
            <a:tailEnd/>
          </a:ln>
        </p:spPr>
        <p:txBody>
          <a:bodyPr/>
          <a:lstStyle/>
          <a:p>
            <a:endParaRPr lang="en-US"/>
          </a:p>
        </p:txBody>
      </p:sp>
      <p:sp>
        <p:nvSpPr>
          <p:cNvPr id="26658" name="Freeform 80"/>
          <p:cNvSpPr>
            <a:spLocks noEditPoints="1"/>
          </p:cNvSpPr>
          <p:nvPr/>
        </p:nvSpPr>
        <p:spPr bwMode="auto">
          <a:xfrm>
            <a:off x="3109913" y="2628900"/>
            <a:ext cx="90487" cy="107950"/>
          </a:xfrm>
          <a:custGeom>
            <a:avLst/>
            <a:gdLst>
              <a:gd name="T0" fmla="*/ 23318329 w 53"/>
              <a:gd name="T1" fmla="*/ 68280056 h 64"/>
              <a:gd name="T2" fmla="*/ 34979204 w 53"/>
              <a:gd name="T3" fmla="*/ 102420913 h 64"/>
              <a:gd name="T4" fmla="*/ 49552729 w 53"/>
              <a:gd name="T5" fmla="*/ 125181512 h 64"/>
              <a:gd name="T6" fmla="*/ 72872772 w 53"/>
              <a:gd name="T7" fmla="*/ 147940397 h 64"/>
              <a:gd name="T8" fmla="*/ 96191095 w 53"/>
              <a:gd name="T9" fmla="*/ 147940397 h 64"/>
              <a:gd name="T10" fmla="*/ 119509444 w 53"/>
              <a:gd name="T11" fmla="*/ 147940397 h 64"/>
              <a:gd name="T12" fmla="*/ 131170312 w 53"/>
              <a:gd name="T13" fmla="*/ 147940397 h 64"/>
              <a:gd name="T14" fmla="*/ 142829473 w 53"/>
              <a:gd name="T15" fmla="*/ 136560111 h 64"/>
              <a:gd name="T16" fmla="*/ 154488635 w 53"/>
              <a:gd name="T17" fmla="*/ 113801226 h 64"/>
              <a:gd name="T18" fmla="*/ 154488635 w 53"/>
              <a:gd name="T19" fmla="*/ 113801226 h 64"/>
              <a:gd name="T20" fmla="*/ 154488635 w 53"/>
              <a:gd name="T21" fmla="*/ 136560111 h 64"/>
              <a:gd name="T22" fmla="*/ 131170312 w 53"/>
              <a:gd name="T23" fmla="*/ 170700969 h 64"/>
              <a:gd name="T24" fmla="*/ 107850256 w 53"/>
              <a:gd name="T25" fmla="*/ 182081255 h 64"/>
              <a:gd name="T26" fmla="*/ 84531933 w 53"/>
              <a:gd name="T27" fmla="*/ 182081255 h 64"/>
              <a:gd name="T28" fmla="*/ 49552729 w 53"/>
              <a:gd name="T29" fmla="*/ 182081255 h 64"/>
              <a:gd name="T30" fmla="*/ 23318329 w 53"/>
              <a:gd name="T31" fmla="*/ 159320683 h 64"/>
              <a:gd name="T32" fmla="*/ 0 w 53"/>
              <a:gd name="T33" fmla="*/ 136560111 h 64"/>
              <a:gd name="T34" fmla="*/ 0 w 53"/>
              <a:gd name="T35" fmla="*/ 91040627 h 64"/>
              <a:gd name="T36" fmla="*/ 0 w 53"/>
              <a:gd name="T37" fmla="*/ 56899770 h 64"/>
              <a:gd name="T38" fmla="*/ 23318329 w 53"/>
              <a:gd name="T39" fmla="*/ 22760579 h 64"/>
              <a:gd name="T40" fmla="*/ 49552729 w 53"/>
              <a:gd name="T41" fmla="*/ 0 h 64"/>
              <a:gd name="T42" fmla="*/ 84531933 w 53"/>
              <a:gd name="T43" fmla="*/ 0 h 64"/>
              <a:gd name="T44" fmla="*/ 119509444 w 53"/>
              <a:gd name="T45" fmla="*/ 0 h 64"/>
              <a:gd name="T46" fmla="*/ 142829473 w 53"/>
              <a:gd name="T47" fmla="*/ 11380289 h 64"/>
              <a:gd name="T48" fmla="*/ 154488635 w 53"/>
              <a:gd name="T49" fmla="*/ 34140871 h 64"/>
              <a:gd name="T50" fmla="*/ 154488635 w 53"/>
              <a:gd name="T51" fmla="*/ 68280056 h 64"/>
              <a:gd name="T52" fmla="*/ 23318329 w 53"/>
              <a:gd name="T53" fmla="*/ 68280056 h 64"/>
              <a:gd name="T54" fmla="*/ 23318329 w 53"/>
              <a:gd name="T55" fmla="*/ 56899770 h 64"/>
              <a:gd name="T56" fmla="*/ 119509444 w 53"/>
              <a:gd name="T57" fmla="*/ 56899770 h 64"/>
              <a:gd name="T58" fmla="*/ 107850256 w 53"/>
              <a:gd name="T59" fmla="*/ 45521157 h 64"/>
              <a:gd name="T60" fmla="*/ 107850256 w 53"/>
              <a:gd name="T61" fmla="*/ 34140871 h 64"/>
              <a:gd name="T62" fmla="*/ 107850256 w 53"/>
              <a:gd name="T63" fmla="*/ 22760579 h 64"/>
              <a:gd name="T64" fmla="*/ 96191095 w 53"/>
              <a:gd name="T65" fmla="*/ 11380289 h 64"/>
              <a:gd name="T66" fmla="*/ 84531933 w 53"/>
              <a:gd name="T67" fmla="*/ 11380289 h 64"/>
              <a:gd name="T68" fmla="*/ 72872772 w 53"/>
              <a:gd name="T69" fmla="*/ 11380289 h 64"/>
              <a:gd name="T70" fmla="*/ 61211904 w 53"/>
              <a:gd name="T71" fmla="*/ 11380289 h 64"/>
              <a:gd name="T72" fmla="*/ 49552729 w 53"/>
              <a:gd name="T73" fmla="*/ 22760579 h 64"/>
              <a:gd name="T74" fmla="*/ 34979204 w 53"/>
              <a:gd name="T75" fmla="*/ 34140871 h 64"/>
              <a:gd name="T76" fmla="*/ 23318329 w 53"/>
              <a:gd name="T77" fmla="*/ 56899770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64"/>
              <a:gd name="T119" fmla="*/ 53 w 53"/>
              <a:gd name="T120" fmla="*/ 64 h 6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64">
                <a:moveTo>
                  <a:pt x="8" y="24"/>
                </a:moveTo>
                <a:lnTo>
                  <a:pt x="12" y="36"/>
                </a:lnTo>
                <a:lnTo>
                  <a:pt x="17" y="44"/>
                </a:lnTo>
                <a:lnTo>
                  <a:pt x="25" y="52"/>
                </a:lnTo>
                <a:lnTo>
                  <a:pt x="33" y="52"/>
                </a:lnTo>
                <a:lnTo>
                  <a:pt x="41" y="52"/>
                </a:lnTo>
                <a:lnTo>
                  <a:pt x="45" y="52"/>
                </a:lnTo>
                <a:lnTo>
                  <a:pt x="49" y="48"/>
                </a:lnTo>
                <a:lnTo>
                  <a:pt x="53" y="40"/>
                </a:lnTo>
                <a:lnTo>
                  <a:pt x="53" y="48"/>
                </a:lnTo>
                <a:lnTo>
                  <a:pt x="45" y="60"/>
                </a:lnTo>
                <a:lnTo>
                  <a:pt x="37" y="64"/>
                </a:lnTo>
                <a:lnTo>
                  <a:pt x="29" y="64"/>
                </a:lnTo>
                <a:lnTo>
                  <a:pt x="17" y="64"/>
                </a:lnTo>
                <a:lnTo>
                  <a:pt x="8" y="56"/>
                </a:lnTo>
                <a:lnTo>
                  <a:pt x="0" y="48"/>
                </a:lnTo>
                <a:lnTo>
                  <a:pt x="0" y="32"/>
                </a:lnTo>
                <a:lnTo>
                  <a:pt x="0" y="20"/>
                </a:lnTo>
                <a:lnTo>
                  <a:pt x="8" y="8"/>
                </a:lnTo>
                <a:lnTo>
                  <a:pt x="17" y="0"/>
                </a:lnTo>
                <a:lnTo>
                  <a:pt x="29" y="0"/>
                </a:lnTo>
                <a:lnTo>
                  <a:pt x="41" y="0"/>
                </a:lnTo>
                <a:lnTo>
                  <a:pt x="49" y="4"/>
                </a:lnTo>
                <a:lnTo>
                  <a:pt x="53" y="12"/>
                </a:lnTo>
                <a:lnTo>
                  <a:pt x="53" y="24"/>
                </a:lnTo>
                <a:lnTo>
                  <a:pt x="8" y="24"/>
                </a:lnTo>
                <a:close/>
                <a:moveTo>
                  <a:pt x="8" y="20"/>
                </a:moveTo>
                <a:lnTo>
                  <a:pt x="41" y="20"/>
                </a:lnTo>
                <a:lnTo>
                  <a:pt x="37" y="16"/>
                </a:lnTo>
                <a:lnTo>
                  <a:pt x="37" y="12"/>
                </a:lnTo>
                <a:lnTo>
                  <a:pt x="37" y="8"/>
                </a:lnTo>
                <a:lnTo>
                  <a:pt x="33" y="4"/>
                </a:lnTo>
                <a:lnTo>
                  <a:pt x="29" y="4"/>
                </a:lnTo>
                <a:lnTo>
                  <a:pt x="25" y="4"/>
                </a:lnTo>
                <a:lnTo>
                  <a:pt x="21" y="4"/>
                </a:lnTo>
                <a:lnTo>
                  <a:pt x="17" y="8"/>
                </a:lnTo>
                <a:lnTo>
                  <a:pt x="12" y="12"/>
                </a:lnTo>
                <a:lnTo>
                  <a:pt x="8" y="20"/>
                </a:lnTo>
                <a:close/>
              </a:path>
            </a:pathLst>
          </a:custGeom>
          <a:solidFill>
            <a:srgbClr val="000000"/>
          </a:solidFill>
          <a:ln w="0">
            <a:solidFill>
              <a:srgbClr val="000000"/>
            </a:solidFill>
            <a:round/>
            <a:headEnd/>
            <a:tailEnd/>
          </a:ln>
        </p:spPr>
        <p:txBody>
          <a:bodyPr/>
          <a:lstStyle/>
          <a:p>
            <a:endParaRPr lang="en-US"/>
          </a:p>
        </p:txBody>
      </p:sp>
      <p:sp>
        <p:nvSpPr>
          <p:cNvPr id="26659" name="Freeform 81"/>
          <p:cNvSpPr>
            <a:spLocks/>
          </p:cNvSpPr>
          <p:nvPr/>
        </p:nvSpPr>
        <p:spPr bwMode="auto">
          <a:xfrm>
            <a:off x="3213100" y="2628900"/>
            <a:ext cx="82550" cy="107950"/>
          </a:xfrm>
          <a:custGeom>
            <a:avLst/>
            <a:gdLst>
              <a:gd name="T0" fmla="*/ 56764084 w 49"/>
              <a:gd name="T1" fmla="*/ 0 h 64"/>
              <a:gd name="T2" fmla="*/ 56764084 w 49"/>
              <a:gd name="T3" fmla="*/ 45521157 h 64"/>
              <a:gd name="T4" fmla="*/ 79468696 w 49"/>
              <a:gd name="T5" fmla="*/ 11380289 h 64"/>
              <a:gd name="T6" fmla="*/ 93660553 w 49"/>
              <a:gd name="T7" fmla="*/ 0 h 64"/>
              <a:gd name="T8" fmla="*/ 116365192 w 49"/>
              <a:gd name="T9" fmla="*/ 0 h 64"/>
              <a:gd name="T10" fmla="*/ 116365192 w 49"/>
              <a:gd name="T11" fmla="*/ 0 h 64"/>
              <a:gd name="T12" fmla="*/ 127718340 w 49"/>
              <a:gd name="T13" fmla="*/ 0 h 64"/>
              <a:gd name="T14" fmla="*/ 139071489 w 49"/>
              <a:gd name="T15" fmla="*/ 11380289 h 64"/>
              <a:gd name="T16" fmla="*/ 139071489 w 49"/>
              <a:gd name="T17" fmla="*/ 22760579 h 64"/>
              <a:gd name="T18" fmla="*/ 139071489 w 49"/>
              <a:gd name="T19" fmla="*/ 34140871 h 64"/>
              <a:gd name="T20" fmla="*/ 127718340 w 49"/>
              <a:gd name="T21" fmla="*/ 34140871 h 64"/>
              <a:gd name="T22" fmla="*/ 127718340 w 49"/>
              <a:gd name="T23" fmla="*/ 45521157 h 64"/>
              <a:gd name="T24" fmla="*/ 116365192 w 49"/>
              <a:gd name="T25" fmla="*/ 45521157 h 64"/>
              <a:gd name="T26" fmla="*/ 116365192 w 49"/>
              <a:gd name="T27" fmla="*/ 45521157 h 64"/>
              <a:gd name="T28" fmla="*/ 105013702 w 49"/>
              <a:gd name="T29" fmla="*/ 34140871 h 64"/>
              <a:gd name="T30" fmla="*/ 93660553 w 49"/>
              <a:gd name="T31" fmla="*/ 22760579 h 64"/>
              <a:gd name="T32" fmla="*/ 93660553 w 49"/>
              <a:gd name="T33" fmla="*/ 22760579 h 64"/>
              <a:gd name="T34" fmla="*/ 93660553 w 49"/>
              <a:gd name="T35" fmla="*/ 22760579 h 64"/>
              <a:gd name="T36" fmla="*/ 79468696 w 49"/>
              <a:gd name="T37" fmla="*/ 34140871 h 64"/>
              <a:gd name="T38" fmla="*/ 68117233 w 49"/>
              <a:gd name="T39" fmla="*/ 45521157 h 64"/>
              <a:gd name="T40" fmla="*/ 56764084 w 49"/>
              <a:gd name="T41" fmla="*/ 56899770 h 64"/>
              <a:gd name="T42" fmla="*/ 56764084 w 49"/>
              <a:gd name="T43" fmla="*/ 136560111 h 64"/>
              <a:gd name="T44" fmla="*/ 68117233 w 49"/>
              <a:gd name="T45" fmla="*/ 159320683 h 64"/>
              <a:gd name="T46" fmla="*/ 68117233 w 49"/>
              <a:gd name="T47" fmla="*/ 159320683 h 64"/>
              <a:gd name="T48" fmla="*/ 68117233 w 49"/>
              <a:gd name="T49" fmla="*/ 170700969 h 64"/>
              <a:gd name="T50" fmla="*/ 79468696 w 49"/>
              <a:gd name="T51" fmla="*/ 170700969 h 64"/>
              <a:gd name="T52" fmla="*/ 79468696 w 49"/>
              <a:gd name="T53" fmla="*/ 182081255 h 64"/>
              <a:gd name="T54" fmla="*/ 93660553 w 49"/>
              <a:gd name="T55" fmla="*/ 182081255 h 64"/>
              <a:gd name="T56" fmla="*/ 93660553 w 49"/>
              <a:gd name="T57" fmla="*/ 182081255 h 64"/>
              <a:gd name="T58" fmla="*/ 0 w 49"/>
              <a:gd name="T59" fmla="*/ 182081255 h 64"/>
              <a:gd name="T60" fmla="*/ 0 w 49"/>
              <a:gd name="T61" fmla="*/ 182081255 h 64"/>
              <a:gd name="T62" fmla="*/ 11353152 w 49"/>
              <a:gd name="T63" fmla="*/ 182081255 h 64"/>
              <a:gd name="T64" fmla="*/ 22706304 w 49"/>
              <a:gd name="T65" fmla="*/ 170700969 h 64"/>
              <a:gd name="T66" fmla="*/ 22706304 w 49"/>
              <a:gd name="T67" fmla="*/ 170700969 h 64"/>
              <a:gd name="T68" fmla="*/ 22706304 w 49"/>
              <a:gd name="T69" fmla="*/ 159320683 h 64"/>
              <a:gd name="T70" fmla="*/ 22706304 w 49"/>
              <a:gd name="T71" fmla="*/ 159320683 h 64"/>
              <a:gd name="T72" fmla="*/ 22706304 w 49"/>
              <a:gd name="T73" fmla="*/ 136560111 h 64"/>
              <a:gd name="T74" fmla="*/ 22706304 w 49"/>
              <a:gd name="T75" fmla="*/ 68280056 h 64"/>
              <a:gd name="T76" fmla="*/ 22706304 w 49"/>
              <a:gd name="T77" fmla="*/ 45521157 h 64"/>
              <a:gd name="T78" fmla="*/ 22706304 w 49"/>
              <a:gd name="T79" fmla="*/ 34140871 h 64"/>
              <a:gd name="T80" fmla="*/ 22706304 w 49"/>
              <a:gd name="T81" fmla="*/ 22760579 h 64"/>
              <a:gd name="T82" fmla="*/ 22706304 w 49"/>
              <a:gd name="T83" fmla="*/ 22760579 h 64"/>
              <a:gd name="T84" fmla="*/ 22706304 w 49"/>
              <a:gd name="T85" fmla="*/ 22760579 h 64"/>
              <a:gd name="T86" fmla="*/ 11353152 w 49"/>
              <a:gd name="T87" fmla="*/ 22760579 h 64"/>
              <a:gd name="T88" fmla="*/ 11353152 w 49"/>
              <a:gd name="T89" fmla="*/ 22760579 h 64"/>
              <a:gd name="T90" fmla="*/ 0 w 49"/>
              <a:gd name="T91" fmla="*/ 22760579 h 64"/>
              <a:gd name="T92" fmla="*/ 0 w 49"/>
              <a:gd name="T93" fmla="*/ 11380289 h 64"/>
              <a:gd name="T94" fmla="*/ 56764084 w 49"/>
              <a:gd name="T95" fmla="*/ 0 h 64"/>
              <a:gd name="T96" fmla="*/ 56764084 w 49"/>
              <a:gd name="T97" fmla="*/ 0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
              <a:gd name="T148" fmla="*/ 0 h 64"/>
              <a:gd name="T149" fmla="*/ 49 w 49"/>
              <a:gd name="T150" fmla="*/ 64 h 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 h="64">
                <a:moveTo>
                  <a:pt x="20" y="0"/>
                </a:moveTo>
                <a:lnTo>
                  <a:pt x="20" y="16"/>
                </a:lnTo>
                <a:lnTo>
                  <a:pt x="28" y="4"/>
                </a:lnTo>
                <a:lnTo>
                  <a:pt x="33" y="0"/>
                </a:lnTo>
                <a:lnTo>
                  <a:pt x="41" y="0"/>
                </a:lnTo>
                <a:lnTo>
                  <a:pt x="45" y="0"/>
                </a:lnTo>
                <a:lnTo>
                  <a:pt x="49" y="4"/>
                </a:lnTo>
                <a:lnTo>
                  <a:pt x="49" y="8"/>
                </a:lnTo>
                <a:lnTo>
                  <a:pt x="49" y="12"/>
                </a:lnTo>
                <a:lnTo>
                  <a:pt x="45" y="12"/>
                </a:lnTo>
                <a:lnTo>
                  <a:pt x="45" y="16"/>
                </a:lnTo>
                <a:lnTo>
                  <a:pt x="41" y="16"/>
                </a:lnTo>
                <a:lnTo>
                  <a:pt x="37" y="12"/>
                </a:lnTo>
                <a:lnTo>
                  <a:pt x="33" y="8"/>
                </a:lnTo>
                <a:lnTo>
                  <a:pt x="28" y="12"/>
                </a:lnTo>
                <a:lnTo>
                  <a:pt x="24" y="16"/>
                </a:lnTo>
                <a:lnTo>
                  <a:pt x="20" y="20"/>
                </a:lnTo>
                <a:lnTo>
                  <a:pt x="20" y="48"/>
                </a:lnTo>
                <a:lnTo>
                  <a:pt x="24" y="56"/>
                </a:lnTo>
                <a:lnTo>
                  <a:pt x="24" y="60"/>
                </a:lnTo>
                <a:lnTo>
                  <a:pt x="28" y="60"/>
                </a:lnTo>
                <a:lnTo>
                  <a:pt x="28" y="64"/>
                </a:lnTo>
                <a:lnTo>
                  <a:pt x="33" y="64"/>
                </a:lnTo>
                <a:lnTo>
                  <a:pt x="0" y="64"/>
                </a:lnTo>
                <a:lnTo>
                  <a:pt x="4" y="64"/>
                </a:lnTo>
                <a:lnTo>
                  <a:pt x="8" y="60"/>
                </a:lnTo>
                <a:lnTo>
                  <a:pt x="8" y="56"/>
                </a:lnTo>
                <a:lnTo>
                  <a:pt x="8" y="48"/>
                </a:lnTo>
                <a:lnTo>
                  <a:pt x="8" y="24"/>
                </a:lnTo>
                <a:lnTo>
                  <a:pt x="8" y="16"/>
                </a:lnTo>
                <a:lnTo>
                  <a:pt x="8" y="12"/>
                </a:lnTo>
                <a:lnTo>
                  <a:pt x="8" y="8"/>
                </a:lnTo>
                <a:lnTo>
                  <a:pt x="4" y="8"/>
                </a:lnTo>
                <a:lnTo>
                  <a:pt x="0" y="8"/>
                </a:lnTo>
                <a:lnTo>
                  <a:pt x="0" y="4"/>
                </a:lnTo>
                <a:lnTo>
                  <a:pt x="20" y="0"/>
                </a:lnTo>
                <a:close/>
              </a:path>
            </a:pathLst>
          </a:custGeom>
          <a:solidFill>
            <a:srgbClr val="000000"/>
          </a:solidFill>
          <a:ln w="0">
            <a:solidFill>
              <a:srgbClr val="000000"/>
            </a:solidFill>
            <a:round/>
            <a:headEnd/>
            <a:tailEnd/>
          </a:ln>
        </p:spPr>
        <p:txBody>
          <a:bodyPr/>
          <a:lstStyle/>
          <a:p>
            <a:endParaRPr lang="en-US"/>
          </a:p>
        </p:txBody>
      </p:sp>
      <p:sp>
        <p:nvSpPr>
          <p:cNvPr id="26660" name="Freeform 82"/>
          <p:cNvSpPr>
            <a:spLocks noEditPoints="1"/>
          </p:cNvSpPr>
          <p:nvPr/>
        </p:nvSpPr>
        <p:spPr bwMode="auto">
          <a:xfrm>
            <a:off x="3295650" y="2566988"/>
            <a:ext cx="117475" cy="169862"/>
          </a:xfrm>
          <a:custGeom>
            <a:avLst/>
            <a:gdLst>
              <a:gd name="T0" fmla="*/ 57973062 w 69"/>
              <a:gd name="T1" fmla="*/ 138593948 h 101"/>
              <a:gd name="T2" fmla="*/ 92755862 w 69"/>
              <a:gd name="T3" fmla="*/ 104653486 h 101"/>
              <a:gd name="T4" fmla="*/ 127540391 w 69"/>
              <a:gd name="T5" fmla="*/ 104653486 h 101"/>
              <a:gd name="T6" fmla="*/ 150728924 w 69"/>
              <a:gd name="T7" fmla="*/ 104653486 h 101"/>
              <a:gd name="T8" fmla="*/ 176816875 w 69"/>
              <a:gd name="T9" fmla="*/ 127280470 h 101"/>
              <a:gd name="T10" fmla="*/ 188411142 w 69"/>
              <a:gd name="T11" fmla="*/ 149909109 h 101"/>
              <a:gd name="T12" fmla="*/ 200005409 w 69"/>
              <a:gd name="T13" fmla="*/ 183849544 h 101"/>
              <a:gd name="T14" fmla="*/ 188411142 w 69"/>
              <a:gd name="T15" fmla="*/ 217791661 h 101"/>
              <a:gd name="T16" fmla="*/ 176816875 w 69"/>
              <a:gd name="T17" fmla="*/ 240418671 h 101"/>
              <a:gd name="T18" fmla="*/ 162323191 w 69"/>
              <a:gd name="T19" fmla="*/ 263047310 h 101"/>
              <a:gd name="T20" fmla="*/ 127540391 w 69"/>
              <a:gd name="T21" fmla="*/ 285674267 h 101"/>
              <a:gd name="T22" fmla="*/ 92755862 w 69"/>
              <a:gd name="T23" fmla="*/ 285674267 h 101"/>
              <a:gd name="T24" fmla="*/ 81161595 w 69"/>
              <a:gd name="T25" fmla="*/ 285674267 h 101"/>
              <a:gd name="T26" fmla="*/ 57973062 w 69"/>
              <a:gd name="T27" fmla="*/ 285674267 h 101"/>
              <a:gd name="T28" fmla="*/ 46378782 w 69"/>
              <a:gd name="T29" fmla="*/ 274360788 h 101"/>
              <a:gd name="T30" fmla="*/ 23188540 w 69"/>
              <a:gd name="T31" fmla="*/ 274360788 h 101"/>
              <a:gd name="T32" fmla="*/ 23188540 w 69"/>
              <a:gd name="T33" fmla="*/ 82024848 h 101"/>
              <a:gd name="T34" fmla="*/ 23188540 w 69"/>
              <a:gd name="T35" fmla="*/ 45255609 h 101"/>
              <a:gd name="T36" fmla="*/ 23188540 w 69"/>
              <a:gd name="T37" fmla="*/ 33942130 h 101"/>
              <a:gd name="T38" fmla="*/ 23188540 w 69"/>
              <a:gd name="T39" fmla="*/ 33942130 h 101"/>
              <a:gd name="T40" fmla="*/ 23188540 w 69"/>
              <a:gd name="T41" fmla="*/ 22626964 h 101"/>
              <a:gd name="T42" fmla="*/ 23188540 w 69"/>
              <a:gd name="T43" fmla="*/ 22626964 h 101"/>
              <a:gd name="T44" fmla="*/ 11594270 w 69"/>
              <a:gd name="T45" fmla="*/ 22626964 h 101"/>
              <a:gd name="T46" fmla="*/ 11594270 w 69"/>
              <a:gd name="T47" fmla="*/ 22626964 h 101"/>
              <a:gd name="T48" fmla="*/ 0 w 69"/>
              <a:gd name="T49" fmla="*/ 22626964 h 101"/>
              <a:gd name="T50" fmla="*/ 0 w 69"/>
              <a:gd name="T51" fmla="*/ 22626964 h 101"/>
              <a:gd name="T52" fmla="*/ 57973062 w 69"/>
              <a:gd name="T53" fmla="*/ 0 h 101"/>
              <a:gd name="T54" fmla="*/ 57973062 w 69"/>
              <a:gd name="T55" fmla="*/ 0 h 101"/>
              <a:gd name="T56" fmla="*/ 57973062 w 69"/>
              <a:gd name="T57" fmla="*/ 138593948 h 101"/>
              <a:gd name="T58" fmla="*/ 57973062 w 69"/>
              <a:gd name="T59" fmla="*/ 149909109 h 101"/>
              <a:gd name="T60" fmla="*/ 57973062 w 69"/>
              <a:gd name="T61" fmla="*/ 263047310 h 101"/>
              <a:gd name="T62" fmla="*/ 69567329 w 69"/>
              <a:gd name="T63" fmla="*/ 263047310 h 101"/>
              <a:gd name="T64" fmla="*/ 81161595 w 69"/>
              <a:gd name="T65" fmla="*/ 274360788 h 101"/>
              <a:gd name="T66" fmla="*/ 92755862 w 69"/>
              <a:gd name="T67" fmla="*/ 274360788 h 101"/>
              <a:gd name="T68" fmla="*/ 104350129 w 69"/>
              <a:gd name="T69" fmla="*/ 274360788 h 101"/>
              <a:gd name="T70" fmla="*/ 127540391 w 69"/>
              <a:gd name="T71" fmla="*/ 274360788 h 101"/>
              <a:gd name="T72" fmla="*/ 139134658 w 69"/>
              <a:gd name="T73" fmla="*/ 263047310 h 101"/>
              <a:gd name="T74" fmla="*/ 150728924 w 69"/>
              <a:gd name="T75" fmla="*/ 229105192 h 101"/>
              <a:gd name="T76" fmla="*/ 162323191 w 69"/>
              <a:gd name="T77" fmla="*/ 206478183 h 101"/>
              <a:gd name="T78" fmla="*/ 150728924 w 69"/>
              <a:gd name="T79" fmla="*/ 172536066 h 101"/>
              <a:gd name="T80" fmla="*/ 139134658 w 69"/>
              <a:gd name="T81" fmla="*/ 149909109 h 101"/>
              <a:gd name="T82" fmla="*/ 127540391 w 69"/>
              <a:gd name="T83" fmla="*/ 138593948 h 101"/>
              <a:gd name="T84" fmla="*/ 104350129 w 69"/>
              <a:gd name="T85" fmla="*/ 127280470 h 101"/>
              <a:gd name="T86" fmla="*/ 92755862 w 69"/>
              <a:gd name="T87" fmla="*/ 127280470 h 101"/>
              <a:gd name="T88" fmla="*/ 81161595 w 69"/>
              <a:gd name="T89" fmla="*/ 138593948 h 101"/>
              <a:gd name="T90" fmla="*/ 69567329 w 69"/>
              <a:gd name="T91" fmla="*/ 138593948 h 101"/>
              <a:gd name="T92" fmla="*/ 57973062 w 69"/>
              <a:gd name="T93" fmla="*/ 149909109 h 1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9"/>
              <a:gd name="T142" fmla="*/ 0 h 101"/>
              <a:gd name="T143" fmla="*/ 69 w 69"/>
              <a:gd name="T144" fmla="*/ 101 h 10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9" h="101">
                <a:moveTo>
                  <a:pt x="20" y="49"/>
                </a:moveTo>
                <a:lnTo>
                  <a:pt x="32" y="37"/>
                </a:lnTo>
                <a:lnTo>
                  <a:pt x="44" y="37"/>
                </a:lnTo>
                <a:lnTo>
                  <a:pt x="52" y="37"/>
                </a:lnTo>
                <a:lnTo>
                  <a:pt x="61" y="45"/>
                </a:lnTo>
                <a:lnTo>
                  <a:pt x="65" y="53"/>
                </a:lnTo>
                <a:lnTo>
                  <a:pt x="69" y="65"/>
                </a:lnTo>
                <a:lnTo>
                  <a:pt x="65" y="77"/>
                </a:lnTo>
                <a:lnTo>
                  <a:pt x="61" y="85"/>
                </a:lnTo>
                <a:lnTo>
                  <a:pt x="56" y="93"/>
                </a:lnTo>
                <a:lnTo>
                  <a:pt x="44" y="101"/>
                </a:lnTo>
                <a:lnTo>
                  <a:pt x="32" y="101"/>
                </a:lnTo>
                <a:lnTo>
                  <a:pt x="28" y="101"/>
                </a:lnTo>
                <a:lnTo>
                  <a:pt x="20" y="101"/>
                </a:lnTo>
                <a:lnTo>
                  <a:pt x="16" y="97"/>
                </a:lnTo>
                <a:lnTo>
                  <a:pt x="8" y="97"/>
                </a:lnTo>
                <a:lnTo>
                  <a:pt x="8" y="29"/>
                </a:lnTo>
                <a:lnTo>
                  <a:pt x="8" y="16"/>
                </a:lnTo>
                <a:lnTo>
                  <a:pt x="8" y="12"/>
                </a:lnTo>
                <a:lnTo>
                  <a:pt x="8" y="8"/>
                </a:lnTo>
                <a:lnTo>
                  <a:pt x="4" y="8"/>
                </a:lnTo>
                <a:lnTo>
                  <a:pt x="0" y="8"/>
                </a:lnTo>
                <a:lnTo>
                  <a:pt x="20" y="0"/>
                </a:lnTo>
                <a:lnTo>
                  <a:pt x="20" y="49"/>
                </a:lnTo>
                <a:close/>
                <a:moveTo>
                  <a:pt x="20" y="53"/>
                </a:moveTo>
                <a:lnTo>
                  <a:pt x="20" y="93"/>
                </a:lnTo>
                <a:lnTo>
                  <a:pt x="24" y="93"/>
                </a:lnTo>
                <a:lnTo>
                  <a:pt x="28" y="97"/>
                </a:lnTo>
                <a:lnTo>
                  <a:pt x="32" y="97"/>
                </a:lnTo>
                <a:lnTo>
                  <a:pt x="36" y="97"/>
                </a:lnTo>
                <a:lnTo>
                  <a:pt x="44" y="97"/>
                </a:lnTo>
                <a:lnTo>
                  <a:pt x="48" y="93"/>
                </a:lnTo>
                <a:lnTo>
                  <a:pt x="52" y="81"/>
                </a:lnTo>
                <a:lnTo>
                  <a:pt x="56" y="73"/>
                </a:lnTo>
                <a:lnTo>
                  <a:pt x="52" y="61"/>
                </a:lnTo>
                <a:lnTo>
                  <a:pt x="48" y="53"/>
                </a:lnTo>
                <a:lnTo>
                  <a:pt x="44" y="49"/>
                </a:lnTo>
                <a:lnTo>
                  <a:pt x="36" y="45"/>
                </a:lnTo>
                <a:lnTo>
                  <a:pt x="32" y="45"/>
                </a:lnTo>
                <a:lnTo>
                  <a:pt x="28" y="49"/>
                </a:lnTo>
                <a:lnTo>
                  <a:pt x="24" y="49"/>
                </a:lnTo>
                <a:lnTo>
                  <a:pt x="20" y="53"/>
                </a:lnTo>
                <a:close/>
              </a:path>
            </a:pathLst>
          </a:custGeom>
          <a:solidFill>
            <a:srgbClr val="000000"/>
          </a:solidFill>
          <a:ln w="0">
            <a:solidFill>
              <a:srgbClr val="000000"/>
            </a:solidFill>
            <a:round/>
            <a:headEnd/>
            <a:tailEnd/>
          </a:ln>
        </p:spPr>
        <p:txBody>
          <a:bodyPr/>
          <a:lstStyle/>
          <a:p>
            <a:endParaRPr lang="en-US"/>
          </a:p>
        </p:txBody>
      </p:sp>
      <p:sp>
        <p:nvSpPr>
          <p:cNvPr id="26661" name="Freeform 83"/>
          <p:cNvSpPr>
            <a:spLocks/>
          </p:cNvSpPr>
          <p:nvPr/>
        </p:nvSpPr>
        <p:spPr bwMode="auto">
          <a:xfrm>
            <a:off x="3816350" y="2573338"/>
            <a:ext cx="211138" cy="163512"/>
          </a:xfrm>
          <a:custGeom>
            <a:avLst/>
            <a:gdLst>
              <a:gd name="T0" fmla="*/ 174036841 w 125"/>
              <a:gd name="T1" fmla="*/ 275630680 h 97"/>
              <a:gd name="T2" fmla="*/ 57061324 w 125"/>
              <a:gd name="T3" fmla="*/ 45464763 h 97"/>
              <a:gd name="T4" fmla="*/ 57061324 w 125"/>
              <a:gd name="T5" fmla="*/ 230165930 h 97"/>
              <a:gd name="T6" fmla="*/ 57061324 w 125"/>
              <a:gd name="T7" fmla="*/ 252897462 h 97"/>
              <a:gd name="T8" fmla="*/ 68472908 w 125"/>
              <a:gd name="T9" fmla="*/ 264264071 h 97"/>
              <a:gd name="T10" fmla="*/ 68472908 w 125"/>
              <a:gd name="T11" fmla="*/ 275630680 h 97"/>
              <a:gd name="T12" fmla="*/ 91297764 w 125"/>
              <a:gd name="T13" fmla="*/ 275630680 h 97"/>
              <a:gd name="T14" fmla="*/ 102711037 w 125"/>
              <a:gd name="T15" fmla="*/ 275630680 h 97"/>
              <a:gd name="T16" fmla="*/ 102711037 w 125"/>
              <a:gd name="T17" fmla="*/ 275630680 h 97"/>
              <a:gd name="T18" fmla="*/ 0 w 125"/>
              <a:gd name="T19" fmla="*/ 275630680 h 97"/>
              <a:gd name="T20" fmla="*/ 0 w 125"/>
              <a:gd name="T21" fmla="*/ 275630680 h 97"/>
              <a:gd name="T22" fmla="*/ 11411587 w 125"/>
              <a:gd name="T23" fmla="*/ 275630680 h 97"/>
              <a:gd name="T24" fmla="*/ 22824863 w 125"/>
              <a:gd name="T25" fmla="*/ 264264071 h 97"/>
              <a:gd name="T26" fmla="*/ 34236454 w 125"/>
              <a:gd name="T27" fmla="*/ 264264071 h 97"/>
              <a:gd name="T28" fmla="*/ 45649727 w 125"/>
              <a:gd name="T29" fmla="*/ 252897462 h 97"/>
              <a:gd name="T30" fmla="*/ 45649727 w 125"/>
              <a:gd name="T31" fmla="*/ 230165930 h 97"/>
              <a:gd name="T32" fmla="*/ 45649727 w 125"/>
              <a:gd name="T33" fmla="*/ 45464763 h 97"/>
              <a:gd name="T34" fmla="*/ 45649727 w 125"/>
              <a:gd name="T35" fmla="*/ 34098154 h 97"/>
              <a:gd name="T36" fmla="*/ 34236454 w 125"/>
              <a:gd name="T37" fmla="*/ 22733225 h 97"/>
              <a:gd name="T38" fmla="*/ 34236454 w 125"/>
              <a:gd name="T39" fmla="*/ 11366612 h 97"/>
              <a:gd name="T40" fmla="*/ 22824863 w 125"/>
              <a:gd name="T41" fmla="*/ 11366612 h 97"/>
              <a:gd name="T42" fmla="*/ 22824863 w 125"/>
              <a:gd name="T43" fmla="*/ 11366612 h 97"/>
              <a:gd name="T44" fmla="*/ 0 w 125"/>
              <a:gd name="T45" fmla="*/ 0 h 97"/>
              <a:gd name="T46" fmla="*/ 0 w 125"/>
              <a:gd name="T47" fmla="*/ 0 h 97"/>
              <a:gd name="T48" fmla="*/ 79886181 w 125"/>
              <a:gd name="T49" fmla="*/ 0 h 97"/>
              <a:gd name="T50" fmla="*/ 185450114 w 125"/>
              <a:gd name="T51" fmla="*/ 218799268 h 97"/>
              <a:gd name="T52" fmla="*/ 288161178 w 125"/>
              <a:gd name="T53" fmla="*/ 0 h 97"/>
              <a:gd name="T54" fmla="*/ 356634059 w 125"/>
              <a:gd name="T55" fmla="*/ 0 h 97"/>
              <a:gd name="T56" fmla="*/ 356634059 w 125"/>
              <a:gd name="T57" fmla="*/ 0 h 97"/>
              <a:gd name="T58" fmla="*/ 356634059 w 125"/>
              <a:gd name="T59" fmla="*/ 0 h 97"/>
              <a:gd name="T60" fmla="*/ 333809202 w 125"/>
              <a:gd name="T61" fmla="*/ 11366612 h 97"/>
              <a:gd name="T62" fmla="*/ 322397618 w 125"/>
              <a:gd name="T63" fmla="*/ 11366612 h 97"/>
              <a:gd name="T64" fmla="*/ 322397618 w 125"/>
              <a:gd name="T65" fmla="*/ 22733225 h 97"/>
              <a:gd name="T66" fmla="*/ 322397618 w 125"/>
              <a:gd name="T67" fmla="*/ 45464763 h 97"/>
              <a:gd name="T68" fmla="*/ 322397618 w 125"/>
              <a:gd name="T69" fmla="*/ 230165930 h 97"/>
              <a:gd name="T70" fmla="*/ 322397618 w 125"/>
              <a:gd name="T71" fmla="*/ 252897462 h 97"/>
              <a:gd name="T72" fmla="*/ 333809202 w 125"/>
              <a:gd name="T73" fmla="*/ 264264071 h 97"/>
              <a:gd name="T74" fmla="*/ 333809202 w 125"/>
              <a:gd name="T75" fmla="*/ 275630680 h 97"/>
              <a:gd name="T76" fmla="*/ 356634059 w 125"/>
              <a:gd name="T77" fmla="*/ 275630680 h 97"/>
              <a:gd name="T78" fmla="*/ 356634059 w 125"/>
              <a:gd name="T79" fmla="*/ 275630680 h 97"/>
              <a:gd name="T80" fmla="*/ 356634059 w 125"/>
              <a:gd name="T81" fmla="*/ 275630680 h 97"/>
              <a:gd name="T82" fmla="*/ 242511464 w 125"/>
              <a:gd name="T83" fmla="*/ 275630680 h 97"/>
              <a:gd name="T84" fmla="*/ 242511464 w 125"/>
              <a:gd name="T85" fmla="*/ 275630680 h 97"/>
              <a:gd name="T86" fmla="*/ 253923048 w 125"/>
              <a:gd name="T87" fmla="*/ 275630680 h 97"/>
              <a:gd name="T88" fmla="*/ 265336321 w 125"/>
              <a:gd name="T89" fmla="*/ 264264071 h 97"/>
              <a:gd name="T90" fmla="*/ 276747905 w 125"/>
              <a:gd name="T91" fmla="*/ 264264071 h 97"/>
              <a:gd name="T92" fmla="*/ 288161178 w 125"/>
              <a:gd name="T93" fmla="*/ 252897462 h 97"/>
              <a:gd name="T94" fmla="*/ 288161178 w 125"/>
              <a:gd name="T95" fmla="*/ 230165930 h 97"/>
              <a:gd name="T96" fmla="*/ 288161178 w 125"/>
              <a:gd name="T97" fmla="*/ 45464763 h 97"/>
              <a:gd name="T98" fmla="*/ 174036841 w 125"/>
              <a:gd name="T99" fmla="*/ 275630680 h 97"/>
              <a:gd name="T100" fmla="*/ 174036841 w 125"/>
              <a:gd name="T101" fmla="*/ 275630680 h 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5"/>
              <a:gd name="T154" fmla="*/ 0 h 97"/>
              <a:gd name="T155" fmla="*/ 125 w 125"/>
              <a:gd name="T156" fmla="*/ 97 h 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5" h="97">
                <a:moveTo>
                  <a:pt x="61" y="97"/>
                </a:moveTo>
                <a:lnTo>
                  <a:pt x="20" y="16"/>
                </a:lnTo>
                <a:lnTo>
                  <a:pt x="20" y="81"/>
                </a:lnTo>
                <a:lnTo>
                  <a:pt x="20" y="89"/>
                </a:lnTo>
                <a:lnTo>
                  <a:pt x="24" y="93"/>
                </a:lnTo>
                <a:lnTo>
                  <a:pt x="24" y="97"/>
                </a:lnTo>
                <a:lnTo>
                  <a:pt x="32" y="97"/>
                </a:lnTo>
                <a:lnTo>
                  <a:pt x="36" y="97"/>
                </a:lnTo>
                <a:lnTo>
                  <a:pt x="0" y="97"/>
                </a:lnTo>
                <a:lnTo>
                  <a:pt x="4" y="97"/>
                </a:lnTo>
                <a:lnTo>
                  <a:pt x="8" y="93"/>
                </a:lnTo>
                <a:lnTo>
                  <a:pt x="12" y="93"/>
                </a:lnTo>
                <a:lnTo>
                  <a:pt x="16" y="89"/>
                </a:lnTo>
                <a:lnTo>
                  <a:pt x="16" y="81"/>
                </a:lnTo>
                <a:lnTo>
                  <a:pt x="16" y="16"/>
                </a:lnTo>
                <a:lnTo>
                  <a:pt x="16" y="12"/>
                </a:lnTo>
                <a:lnTo>
                  <a:pt x="12" y="8"/>
                </a:lnTo>
                <a:lnTo>
                  <a:pt x="12" y="4"/>
                </a:lnTo>
                <a:lnTo>
                  <a:pt x="8" y="4"/>
                </a:lnTo>
                <a:lnTo>
                  <a:pt x="0" y="0"/>
                </a:lnTo>
                <a:lnTo>
                  <a:pt x="28" y="0"/>
                </a:lnTo>
                <a:lnTo>
                  <a:pt x="65" y="77"/>
                </a:lnTo>
                <a:lnTo>
                  <a:pt x="101" y="0"/>
                </a:lnTo>
                <a:lnTo>
                  <a:pt x="125" y="0"/>
                </a:lnTo>
                <a:lnTo>
                  <a:pt x="117" y="4"/>
                </a:lnTo>
                <a:lnTo>
                  <a:pt x="113" y="4"/>
                </a:lnTo>
                <a:lnTo>
                  <a:pt x="113" y="8"/>
                </a:lnTo>
                <a:lnTo>
                  <a:pt x="113" y="16"/>
                </a:lnTo>
                <a:lnTo>
                  <a:pt x="113" y="81"/>
                </a:lnTo>
                <a:lnTo>
                  <a:pt x="113" y="89"/>
                </a:lnTo>
                <a:lnTo>
                  <a:pt x="117" y="93"/>
                </a:lnTo>
                <a:lnTo>
                  <a:pt x="117" y="97"/>
                </a:lnTo>
                <a:lnTo>
                  <a:pt x="125" y="97"/>
                </a:lnTo>
                <a:lnTo>
                  <a:pt x="85" y="97"/>
                </a:lnTo>
                <a:lnTo>
                  <a:pt x="89" y="97"/>
                </a:lnTo>
                <a:lnTo>
                  <a:pt x="93" y="93"/>
                </a:lnTo>
                <a:lnTo>
                  <a:pt x="97" y="93"/>
                </a:lnTo>
                <a:lnTo>
                  <a:pt x="101" y="89"/>
                </a:lnTo>
                <a:lnTo>
                  <a:pt x="101" y="81"/>
                </a:lnTo>
                <a:lnTo>
                  <a:pt x="101" y="16"/>
                </a:lnTo>
                <a:lnTo>
                  <a:pt x="61" y="97"/>
                </a:lnTo>
                <a:close/>
              </a:path>
            </a:pathLst>
          </a:custGeom>
          <a:solidFill>
            <a:srgbClr val="000000"/>
          </a:solidFill>
          <a:ln w="0">
            <a:solidFill>
              <a:srgbClr val="000000"/>
            </a:solidFill>
            <a:round/>
            <a:headEnd/>
            <a:tailEnd/>
          </a:ln>
        </p:spPr>
        <p:txBody>
          <a:bodyPr/>
          <a:lstStyle/>
          <a:p>
            <a:endParaRPr lang="en-US"/>
          </a:p>
        </p:txBody>
      </p:sp>
      <p:sp>
        <p:nvSpPr>
          <p:cNvPr id="26662" name="Freeform 84"/>
          <p:cNvSpPr>
            <a:spLocks noEditPoints="1"/>
          </p:cNvSpPr>
          <p:nvPr/>
        </p:nvSpPr>
        <p:spPr bwMode="auto">
          <a:xfrm>
            <a:off x="4041775" y="2628900"/>
            <a:ext cx="101600" cy="107950"/>
          </a:xfrm>
          <a:custGeom>
            <a:avLst/>
            <a:gdLst>
              <a:gd name="T0" fmla="*/ 80450550 w 61"/>
              <a:gd name="T1" fmla="*/ 170700969 h 64"/>
              <a:gd name="T2" fmla="*/ 58256785 w 61"/>
              <a:gd name="T3" fmla="*/ 182081255 h 64"/>
              <a:gd name="T4" fmla="*/ 24966951 w 61"/>
              <a:gd name="T5" fmla="*/ 182081255 h 64"/>
              <a:gd name="T6" fmla="*/ 0 w 61"/>
              <a:gd name="T7" fmla="*/ 159320683 h 64"/>
              <a:gd name="T8" fmla="*/ 0 w 61"/>
              <a:gd name="T9" fmla="*/ 125181512 h 64"/>
              <a:gd name="T10" fmla="*/ 13870901 w 61"/>
              <a:gd name="T11" fmla="*/ 102420913 h 64"/>
              <a:gd name="T12" fmla="*/ 58256785 w 61"/>
              <a:gd name="T13" fmla="*/ 79660341 h 64"/>
              <a:gd name="T14" fmla="*/ 102642650 w 61"/>
              <a:gd name="T15" fmla="*/ 56899770 h 64"/>
              <a:gd name="T16" fmla="*/ 91546600 w 61"/>
              <a:gd name="T17" fmla="*/ 22760579 h 64"/>
              <a:gd name="T18" fmla="*/ 69352835 w 61"/>
              <a:gd name="T19" fmla="*/ 11380289 h 64"/>
              <a:gd name="T20" fmla="*/ 47160723 w 61"/>
              <a:gd name="T21" fmla="*/ 11380289 h 64"/>
              <a:gd name="T22" fmla="*/ 47160723 w 61"/>
              <a:gd name="T23" fmla="*/ 34140871 h 64"/>
              <a:gd name="T24" fmla="*/ 47160723 w 61"/>
              <a:gd name="T25" fmla="*/ 56899770 h 64"/>
              <a:gd name="T26" fmla="*/ 36063007 w 61"/>
              <a:gd name="T27" fmla="*/ 56899770 h 64"/>
              <a:gd name="T28" fmla="*/ 24966951 w 61"/>
              <a:gd name="T29" fmla="*/ 56899770 h 64"/>
              <a:gd name="T30" fmla="*/ 13870901 w 61"/>
              <a:gd name="T31" fmla="*/ 56899770 h 64"/>
              <a:gd name="T32" fmla="*/ 13870901 w 61"/>
              <a:gd name="T33" fmla="*/ 22760579 h 64"/>
              <a:gd name="T34" fmla="*/ 47160723 w 61"/>
              <a:gd name="T35" fmla="*/ 0 h 64"/>
              <a:gd name="T36" fmla="*/ 102642650 w 61"/>
              <a:gd name="T37" fmla="*/ 0 h 64"/>
              <a:gd name="T38" fmla="*/ 124836440 w 61"/>
              <a:gd name="T39" fmla="*/ 11380289 h 64"/>
              <a:gd name="T40" fmla="*/ 135932490 w 61"/>
              <a:gd name="T41" fmla="*/ 34140871 h 64"/>
              <a:gd name="T42" fmla="*/ 135932490 w 61"/>
              <a:gd name="T43" fmla="*/ 125181512 h 64"/>
              <a:gd name="T44" fmla="*/ 135932490 w 61"/>
              <a:gd name="T45" fmla="*/ 147940397 h 64"/>
              <a:gd name="T46" fmla="*/ 135932490 w 61"/>
              <a:gd name="T47" fmla="*/ 159320683 h 64"/>
              <a:gd name="T48" fmla="*/ 147028540 w 61"/>
              <a:gd name="T49" fmla="*/ 159320683 h 64"/>
              <a:gd name="T50" fmla="*/ 147028540 w 61"/>
              <a:gd name="T51" fmla="*/ 159320683 h 64"/>
              <a:gd name="T52" fmla="*/ 169222305 w 61"/>
              <a:gd name="T53" fmla="*/ 147940397 h 64"/>
              <a:gd name="T54" fmla="*/ 147028540 w 61"/>
              <a:gd name="T55" fmla="*/ 182081255 h 64"/>
              <a:gd name="T56" fmla="*/ 113740391 w 61"/>
              <a:gd name="T57" fmla="*/ 182081255 h 64"/>
              <a:gd name="T58" fmla="*/ 102642650 w 61"/>
              <a:gd name="T59" fmla="*/ 170700969 h 64"/>
              <a:gd name="T60" fmla="*/ 102642650 w 61"/>
              <a:gd name="T61" fmla="*/ 147940397 h 64"/>
              <a:gd name="T62" fmla="*/ 80450550 w 61"/>
              <a:gd name="T63" fmla="*/ 91040627 h 64"/>
              <a:gd name="T64" fmla="*/ 47160723 w 61"/>
              <a:gd name="T65" fmla="*/ 102420913 h 64"/>
              <a:gd name="T66" fmla="*/ 36063007 w 61"/>
              <a:gd name="T67" fmla="*/ 113801226 h 64"/>
              <a:gd name="T68" fmla="*/ 36063007 w 61"/>
              <a:gd name="T69" fmla="*/ 147940397 h 64"/>
              <a:gd name="T70" fmla="*/ 47160723 w 61"/>
              <a:gd name="T71" fmla="*/ 159320683 h 64"/>
              <a:gd name="T72" fmla="*/ 80450550 w 61"/>
              <a:gd name="T73" fmla="*/ 159320683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64"/>
              <a:gd name="T113" fmla="*/ 61 w 61"/>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64">
                <a:moveTo>
                  <a:pt x="37" y="56"/>
                </a:moveTo>
                <a:lnTo>
                  <a:pt x="29" y="60"/>
                </a:lnTo>
                <a:lnTo>
                  <a:pt x="25" y="64"/>
                </a:lnTo>
                <a:lnTo>
                  <a:pt x="21" y="64"/>
                </a:lnTo>
                <a:lnTo>
                  <a:pt x="17" y="64"/>
                </a:lnTo>
                <a:lnTo>
                  <a:pt x="9" y="64"/>
                </a:lnTo>
                <a:lnTo>
                  <a:pt x="5" y="60"/>
                </a:lnTo>
                <a:lnTo>
                  <a:pt x="0" y="56"/>
                </a:lnTo>
                <a:lnTo>
                  <a:pt x="0" y="48"/>
                </a:lnTo>
                <a:lnTo>
                  <a:pt x="0" y="44"/>
                </a:lnTo>
                <a:lnTo>
                  <a:pt x="0" y="40"/>
                </a:lnTo>
                <a:lnTo>
                  <a:pt x="5" y="36"/>
                </a:lnTo>
                <a:lnTo>
                  <a:pt x="13" y="32"/>
                </a:lnTo>
                <a:lnTo>
                  <a:pt x="21" y="28"/>
                </a:lnTo>
                <a:lnTo>
                  <a:pt x="37" y="24"/>
                </a:lnTo>
                <a:lnTo>
                  <a:pt x="37" y="20"/>
                </a:lnTo>
                <a:lnTo>
                  <a:pt x="37" y="12"/>
                </a:lnTo>
                <a:lnTo>
                  <a:pt x="33" y="8"/>
                </a:lnTo>
                <a:lnTo>
                  <a:pt x="29" y="4"/>
                </a:lnTo>
                <a:lnTo>
                  <a:pt x="25" y="4"/>
                </a:lnTo>
                <a:lnTo>
                  <a:pt x="21" y="4"/>
                </a:lnTo>
                <a:lnTo>
                  <a:pt x="17" y="4"/>
                </a:lnTo>
                <a:lnTo>
                  <a:pt x="17" y="8"/>
                </a:lnTo>
                <a:lnTo>
                  <a:pt x="17" y="12"/>
                </a:lnTo>
                <a:lnTo>
                  <a:pt x="17" y="16"/>
                </a:lnTo>
                <a:lnTo>
                  <a:pt x="17" y="20"/>
                </a:lnTo>
                <a:lnTo>
                  <a:pt x="13" y="20"/>
                </a:lnTo>
                <a:lnTo>
                  <a:pt x="9" y="24"/>
                </a:lnTo>
                <a:lnTo>
                  <a:pt x="9" y="20"/>
                </a:lnTo>
                <a:lnTo>
                  <a:pt x="5" y="20"/>
                </a:lnTo>
                <a:lnTo>
                  <a:pt x="5" y="16"/>
                </a:lnTo>
                <a:lnTo>
                  <a:pt x="5" y="8"/>
                </a:lnTo>
                <a:lnTo>
                  <a:pt x="9" y="4"/>
                </a:lnTo>
                <a:lnTo>
                  <a:pt x="17" y="0"/>
                </a:lnTo>
                <a:lnTo>
                  <a:pt x="29" y="0"/>
                </a:lnTo>
                <a:lnTo>
                  <a:pt x="37" y="0"/>
                </a:lnTo>
                <a:lnTo>
                  <a:pt x="41" y="0"/>
                </a:lnTo>
                <a:lnTo>
                  <a:pt x="45" y="4"/>
                </a:lnTo>
                <a:lnTo>
                  <a:pt x="49" y="8"/>
                </a:lnTo>
                <a:lnTo>
                  <a:pt x="49" y="12"/>
                </a:lnTo>
                <a:lnTo>
                  <a:pt x="49" y="20"/>
                </a:lnTo>
                <a:lnTo>
                  <a:pt x="49" y="44"/>
                </a:lnTo>
                <a:lnTo>
                  <a:pt x="49" y="48"/>
                </a:lnTo>
                <a:lnTo>
                  <a:pt x="49" y="52"/>
                </a:lnTo>
                <a:lnTo>
                  <a:pt x="49" y="56"/>
                </a:lnTo>
                <a:lnTo>
                  <a:pt x="53" y="56"/>
                </a:lnTo>
                <a:lnTo>
                  <a:pt x="57" y="56"/>
                </a:lnTo>
                <a:lnTo>
                  <a:pt x="61" y="52"/>
                </a:lnTo>
                <a:lnTo>
                  <a:pt x="61" y="56"/>
                </a:lnTo>
                <a:lnTo>
                  <a:pt x="53" y="64"/>
                </a:lnTo>
                <a:lnTo>
                  <a:pt x="45" y="64"/>
                </a:lnTo>
                <a:lnTo>
                  <a:pt x="41" y="64"/>
                </a:lnTo>
                <a:lnTo>
                  <a:pt x="37" y="64"/>
                </a:lnTo>
                <a:lnTo>
                  <a:pt x="37" y="60"/>
                </a:lnTo>
                <a:lnTo>
                  <a:pt x="37" y="56"/>
                </a:lnTo>
                <a:close/>
                <a:moveTo>
                  <a:pt x="37" y="52"/>
                </a:moveTo>
                <a:lnTo>
                  <a:pt x="37" y="28"/>
                </a:lnTo>
                <a:lnTo>
                  <a:pt x="29" y="32"/>
                </a:lnTo>
                <a:lnTo>
                  <a:pt x="21" y="32"/>
                </a:lnTo>
                <a:lnTo>
                  <a:pt x="17" y="36"/>
                </a:lnTo>
                <a:lnTo>
                  <a:pt x="17" y="40"/>
                </a:lnTo>
                <a:lnTo>
                  <a:pt x="13" y="40"/>
                </a:lnTo>
                <a:lnTo>
                  <a:pt x="13" y="44"/>
                </a:lnTo>
                <a:lnTo>
                  <a:pt x="13" y="52"/>
                </a:lnTo>
                <a:lnTo>
                  <a:pt x="17" y="52"/>
                </a:lnTo>
                <a:lnTo>
                  <a:pt x="17" y="56"/>
                </a:lnTo>
                <a:lnTo>
                  <a:pt x="21" y="56"/>
                </a:lnTo>
                <a:lnTo>
                  <a:pt x="29" y="56"/>
                </a:lnTo>
                <a:lnTo>
                  <a:pt x="37" y="52"/>
                </a:lnTo>
                <a:close/>
              </a:path>
            </a:pathLst>
          </a:custGeom>
          <a:solidFill>
            <a:srgbClr val="000000"/>
          </a:solidFill>
          <a:ln w="0">
            <a:solidFill>
              <a:srgbClr val="000000"/>
            </a:solidFill>
            <a:round/>
            <a:headEnd/>
            <a:tailEnd/>
          </a:ln>
        </p:spPr>
        <p:txBody>
          <a:bodyPr/>
          <a:lstStyle/>
          <a:p>
            <a:endParaRPr lang="en-US"/>
          </a:p>
        </p:txBody>
      </p:sp>
      <p:sp>
        <p:nvSpPr>
          <p:cNvPr id="26663" name="Freeform 85"/>
          <p:cNvSpPr>
            <a:spLocks/>
          </p:cNvSpPr>
          <p:nvPr/>
        </p:nvSpPr>
        <p:spPr bwMode="auto">
          <a:xfrm>
            <a:off x="4157663" y="2628900"/>
            <a:ext cx="76200" cy="107950"/>
          </a:xfrm>
          <a:custGeom>
            <a:avLst/>
            <a:gdLst>
              <a:gd name="T0" fmla="*/ 117563066 w 45"/>
              <a:gd name="T1" fmla="*/ 0 h 64"/>
              <a:gd name="T2" fmla="*/ 117563066 w 45"/>
              <a:gd name="T3" fmla="*/ 56899770 h 64"/>
              <a:gd name="T4" fmla="*/ 106092404 w 45"/>
              <a:gd name="T5" fmla="*/ 56899770 h 64"/>
              <a:gd name="T6" fmla="*/ 94623461 w 45"/>
              <a:gd name="T7" fmla="*/ 34140871 h 64"/>
              <a:gd name="T8" fmla="*/ 83154518 w 45"/>
              <a:gd name="T9" fmla="*/ 22760579 h 64"/>
              <a:gd name="T10" fmla="*/ 71683882 w 45"/>
              <a:gd name="T11" fmla="*/ 11380289 h 64"/>
              <a:gd name="T12" fmla="*/ 60214939 w 45"/>
              <a:gd name="T13" fmla="*/ 11380289 h 64"/>
              <a:gd name="T14" fmla="*/ 48745983 w 45"/>
              <a:gd name="T15" fmla="*/ 11380289 h 64"/>
              <a:gd name="T16" fmla="*/ 34408535 w 45"/>
              <a:gd name="T17" fmla="*/ 11380289 h 64"/>
              <a:gd name="T18" fmla="*/ 22939586 w 45"/>
              <a:gd name="T19" fmla="*/ 22760579 h 64"/>
              <a:gd name="T20" fmla="*/ 22939586 w 45"/>
              <a:gd name="T21" fmla="*/ 34140871 h 64"/>
              <a:gd name="T22" fmla="*/ 22939586 w 45"/>
              <a:gd name="T23" fmla="*/ 45521157 h 64"/>
              <a:gd name="T24" fmla="*/ 34408535 w 45"/>
              <a:gd name="T25" fmla="*/ 45521157 h 64"/>
              <a:gd name="T26" fmla="*/ 34408535 w 45"/>
              <a:gd name="T27" fmla="*/ 56899770 h 64"/>
              <a:gd name="T28" fmla="*/ 60214939 w 45"/>
              <a:gd name="T29" fmla="*/ 68280056 h 64"/>
              <a:gd name="T30" fmla="*/ 83154518 w 45"/>
              <a:gd name="T31" fmla="*/ 79660341 h 64"/>
              <a:gd name="T32" fmla="*/ 106092404 w 45"/>
              <a:gd name="T33" fmla="*/ 91040627 h 64"/>
              <a:gd name="T34" fmla="*/ 117563066 w 45"/>
              <a:gd name="T35" fmla="*/ 113801226 h 64"/>
              <a:gd name="T36" fmla="*/ 129032009 w 45"/>
              <a:gd name="T37" fmla="*/ 136560111 h 64"/>
              <a:gd name="T38" fmla="*/ 117563066 w 45"/>
              <a:gd name="T39" fmla="*/ 159320683 h 64"/>
              <a:gd name="T40" fmla="*/ 106092404 w 45"/>
              <a:gd name="T41" fmla="*/ 170700969 h 64"/>
              <a:gd name="T42" fmla="*/ 83154518 w 45"/>
              <a:gd name="T43" fmla="*/ 182081255 h 64"/>
              <a:gd name="T44" fmla="*/ 60214939 w 45"/>
              <a:gd name="T45" fmla="*/ 182081255 h 64"/>
              <a:gd name="T46" fmla="*/ 48745983 w 45"/>
              <a:gd name="T47" fmla="*/ 182081255 h 64"/>
              <a:gd name="T48" fmla="*/ 22939586 w 45"/>
              <a:gd name="T49" fmla="*/ 182081255 h 64"/>
              <a:gd name="T50" fmla="*/ 11468946 w 45"/>
              <a:gd name="T51" fmla="*/ 182081255 h 64"/>
              <a:gd name="T52" fmla="*/ 11468946 w 45"/>
              <a:gd name="T53" fmla="*/ 182081255 h 64"/>
              <a:gd name="T54" fmla="*/ 0 w 45"/>
              <a:gd name="T55" fmla="*/ 182081255 h 64"/>
              <a:gd name="T56" fmla="*/ 0 w 45"/>
              <a:gd name="T57" fmla="*/ 182081255 h 64"/>
              <a:gd name="T58" fmla="*/ 0 w 45"/>
              <a:gd name="T59" fmla="*/ 182081255 h 64"/>
              <a:gd name="T60" fmla="*/ 0 w 45"/>
              <a:gd name="T61" fmla="*/ 125181512 h 64"/>
              <a:gd name="T62" fmla="*/ 0 w 45"/>
              <a:gd name="T63" fmla="*/ 125181512 h 64"/>
              <a:gd name="T64" fmla="*/ 11468946 w 45"/>
              <a:gd name="T65" fmla="*/ 147940397 h 64"/>
              <a:gd name="T66" fmla="*/ 22939586 w 45"/>
              <a:gd name="T67" fmla="*/ 159320683 h 64"/>
              <a:gd name="T68" fmla="*/ 48745983 w 45"/>
              <a:gd name="T69" fmla="*/ 170700969 h 64"/>
              <a:gd name="T70" fmla="*/ 60214939 w 45"/>
              <a:gd name="T71" fmla="*/ 170700969 h 64"/>
              <a:gd name="T72" fmla="*/ 71683882 w 45"/>
              <a:gd name="T73" fmla="*/ 170700969 h 64"/>
              <a:gd name="T74" fmla="*/ 83154518 w 45"/>
              <a:gd name="T75" fmla="*/ 170700969 h 64"/>
              <a:gd name="T76" fmla="*/ 94623461 w 45"/>
              <a:gd name="T77" fmla="*/ 159320683 h 64"/>
              <a:gd name="T78" fmla="*/ 94623461 w 45"/>
              <a:gd name="T79" fmla="*/ 147940397 h 64"/>
              <a:gd name="T80" fmla="*/ 94623461 w 45"/>
              <a:gd name="T81" fmla="*/ 136560111 h 64"/>
              <a:gd name="T82" fmla="*/ 83154518 w 45"/>
              <a:gd name="T83" fmla="*/ 125181512 h 64"/>
              <a:gd name="T84" fmla="*/ 71683882 w 45"/>
              <a:gd name="T85" fmla="*/ 113801226 h 64"/>
              <a:gd name="T86" fmla="*/ 48745983 w 45"/>
              <a:gd name="T87" fmla="*/ 102420913 h 64"/>
              <a:gd name="T88" fmla="*/ 22939586 w 45"/>
              <a:gd name="T89" fmla="*/ 91040627 h 64"/>
              <a:gd name="T90" fmla="*/ 11468946 w 45"/>
              <a:gd name="T91" fmla="*/ 79660341 h 64"/>
              <a:gd name="T92" fmla="*/ 0 w 45"/>
              <a:gd name="T93" fmla="*/ 68280056 h 64"/>
              <a:gd name="T94" fmla="*/ 0 w 45"/>
              <a:gd name="T95" fmla="*/ 45521157 h 64"/>
              <a:gd name="T96" fmla="*/ 0 w 45"/>
              <a:gd name="T97" fmla="*/ 22760579 h 64"/>
              <a:gd name="T98" fmla="*/ 11468946 w 45"/>
              <a:gd name="T99" fmla="*/ 11380289 h 64"/>
              <a:gd name="T100" fmla="*/ 34408535 w 45"/>
              <a:gd name="T101" fmla="*/ 0 h 64"/>
              <a:gd name="T102" fmla="*/ 60214939 w 45"/>
              <a:gd name="T103" fmla="*/ 0 h 64"/>
              <a:gd name="T104" fmla="*/ 71683882 w 45"/>
              <a:gd name="T105" fmla="*/ 0 h 64"/>
              <a:gd name="T106" fmla="*/ 83154518 w 45"/>
              <a:gd name="T107" fmla="*/ 0 h 64"/>
              <a:gd name="T108" fmla="*/ 94623461 w 45"/>
              <a:gd name="T109" fmla="*/ 0 h 64"/>
              <a:gd name="T110" fmla="*/ 94623461 w 45"/>
              <a:gd name="T111" fmla="*/ 0 h 64"/>
              <a:gd name="T112" fmla="*/ 106092404 w 45"/>
              <a:gd name="T113" fmla="*/ 0 h 64"/>
              <a:gd name="T114" fmla="*/ 106092404 w 45"/>
              <a:gd name="T115" fmla="*/ 0 h 64"/>
              <a:gd name="T116" fmla="*/ 106092404 w 45"/>
              <a:gd name="T117" fmla="*/ 0 h 64"/>
              <a:gd name="T118" fmla="*/ 106092404 w 45"/>
              <a:gd name="T119" fmla="*/ 0 h 64"/>
              <a:gd name="T120" fmla="*/ 117563066 w 45"/>
              <a:gd name="T121" fmla="*/ 0 h 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5"/>
              <a:gd name="T184" fmla="*/ 0 h 64"/>
              <a:gd name="T185" fmla="*/ 45 w 45"/>
              <a:gd name="T186" fmla="*/ 64 h 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5" h="64">
                <a:moveTo>
                  <a:pt x="41" y="0"/>
                </a:moveTo>
                <a:lnTo>
                  <a:pt x="41" y="20"/>
                </a:lnTo>
                <a:lnTo>
                  <a:pt x="37" y="20"/>
                </a:lnTo>
                <a:lnTo>
                  <a:pt x="33" y="12"/>
                </a:lnTo>
                <a:lnTo>
                  <a:pt x="29" y="8"/>
                </a:lnTo>
                <a:lnTo>
                  <a:pt x="25" y="4"/>
                </a:lnTo>
                <a:lnTo>
                  <a:pt x="21" y="4"/>
                </a:lnTo>
                <a:lnTo>
                  <a:pt x="17" y="4"/>
                </a:lnTo>
                <a:lnTo>
                  <a:pt x="12" y="4"/>
                </a:lnTo>
                <a:lnTo>
                  <a:pt x="8" y="8"/>
                </a:lnTo>
                <a:lnTo>
                  <a:pt x="8" y="12"/>
                </a:lnTo>
                <a:lnTo>
                  <a:pt x="8" y="16"/>
                </a:lnTo>
                <a:lnTo>
                  <a:pt x="12" y="16"/>
                </a:lnTo>
                <a:lnTo>
                  <a:pt x="12" y="20"/>
                </a:lnTo>
                <a:lnTo>
                  <a:pt x="21" y="24"/>
                </a:lnTo>
                <a:lnTo>
                  <a:pt x="29" y="28"/>
                </a:lnTo>
                <a:lnTo>
                  <a:pt x="37" y="32"/>
                </a:lnTo>
                <a:lnTo>
                  <a:pt x="41" y="40"/>
                </a:lnTo>
                <a:lnTo>
                  <a:pt x="45" y="48"/>
                </a:lnTo>
                <a:lnTo>
                  <a:pt x="41" y="56"/>
                </a:lnTo>
                <a:lnTo>
                  <a:pt x="37" y="60"/>
                </a:lnTo>
                <a:lnTo>
                  <a:pt x="29" y="64"/>
                </a:lnTo>
                <a:lnTo>
                  <a:pt x="21" y="64"/>
                </a:lnTo>
                <a:lnTo>
                  <a:pt x="17" y="64"/>
                </a:lnTo>
                <a:lnTo>
                  <a:pt x="8" y="64"/>
                </a:lnTo>
                <a:lnTo>
                  <a:pt x="4" y="64"/>
                </a:lnTo>
                <a:lnTo>
                  <a:pt x="0" y="64"/>
                </a:lnTo>
                <a:lnTo>
                  <a:pt x="0" y="44"/>
                </a:lnTo>
                <a:lnTo>
                  <a:pt x="4" y="52"/>
                </a:lnTo>
                <a:lnTo>
                  <a:pt x="8" y="56"/>
                </a:lnTo>
                <a:lnTo>
                  <a:pt x="17" y="60"/>
                </a:lnTo>
                <a:lnTo>
                  <a:pt x="21" y="60"/>
                </a:lnTo>
                <a:lnTo>
                  <a:pt x="25" y="60"/>
                </a:lnTo>
                <a:lnTo>
                  <a:pt x="29" y="60"/>
                </a:lnTo>
                <a:lnTo>
                  <a:pt x="33" y="56"/>
                </a:lnTo>
                <a:lnTo>
                  <a:pt x="33" y="52"/>
                </a:lnTo>
                <a:lnTo>
                  <a:pt x="33" y="48"/>
                </a:lnTo>
                <a:lnTo>
                  <a:pt x="29" y="44"/>
                </a:lnTo>
                <a:lnTo>
                  <a:pt x="25" y="40"/>
                </a:lnTo>
                <a:lnTo>
                  <a:pt x="17" y="36"/>
                </a:lnTo>
                <a:lnTo>
                  <a:pt x="8" y="32"/>
                </a:lnTo>
                <a:lnTo>
                  <a:pt x="4" y="28"/>
                </a:lnTo>
                <a:lnTo>
                  <a:pt x="0" y="24"/>
                </a:lnTo>
                <a:lnTo>
                  <a:pt x="0" y="16"/>
                </a:lnTo>
                <a:lnTo>
                  <a:pt x="0" y="8"/>
                </a:lnTo>
                <a:lnTo>
                  <a:pt x="4" y="4"/>
                </a:lnTo>
                <a:lnTo>
                  <a:pt x="12" y="0"/>
                </a:lnTo>
                <a:lnTo>
                  <a:pt x="21" y="0"/>
                </a:lnTo>
                <a:lnTo>
                  <a:pt x="25" y="0"/>
                </a:lnTo>
                <a:lnTo>
                  <a:pt x="29" y="0"/>
                </a:lnTo>
                <a:lnTo>
                  <a:pt x="33" y="0"/>
                </a:lnTo>
                <a:lnTo>
                  <a:pt x="37" y="0"/>
                </a:lnTo>
                <a:lnTo>
                  <a:pt x="41" y="0"/>
                </a:lnTo>
                <a:close/>
              </a:path>
            </a:pathLst>
          </a:custGeom>
          <a:solidFill>
            <a:srgbClr val="000000"/>
          </a:solidFill>
          <a:ln w="0">
            <a:solidFill>
              <a:srgbClr val="000000"/>
            </a:solidFill>
            <a:round/>
            <a:headEnd/>
            <a:tailEnd/>
          </a:ln>
        </p:spPr>
        <p:txBody>
          <a:bodyPr/>
          <a:lstStyle/>
          <a:p>
            <a:endParaRPr lang="en-US"/>
          </a:p>
        </p:txBody>
      </p:sp>
      <p:sp>
        <p:nvSpPr>
          <p:cNvPr id="26664" name="Freeform 86"/>
          <p:cNvSpPr>
            <a:spLocks/>
          </p:cNvSpPr>
          <p:nvPr/>
        </p:nvSpPr>
        <p:spPr bwMode="auto">
          <a:xfrm>
            <a:off x="4254500" y="2628900"/>
            <a:ext cx="76200" cy="107950"/>
          </a:xfrm>
          <a:custGeom>
            <a:avLst/>
            <a:gdLst>
              <a:gd name="T0" fmla="*/ 106092404 w 45"/>
              <a:gd name="T1" fmla="*/ 0 h 64"/>
              <a:gd name="T2" fmla="*/ 106092404 w 45"/>
              <a:gd name="T3" fmla="*/ 56899770 h 64"/>
              <a:gd name="T4" fmla="*/ 106092404 w 45"/>
              <a:gd name="T5" fmla="*/ 56899770 h 64"/>
              <a:gd name="T6" fmla="*/ 91756649 w 45"/>
              <a:gd name="T7" fmla="*/ 34140871 h 64"/>
              <a:gd name="T8" fmla="*/ 80286013 w 45"/>
              <a:gd name="T9" fmla="*/ 22760579 h 64"/>
              <a:gd name="T10" fmla="*/ 68817070 w 45"/>
              <a:gd name="T11" fmla="*/ 11380289 h 64"/>
              <a:gd name="T12" fmla="*/ 57348127 w 45"/>
              <a:gd name="T13" fmla="*/ 11380289 h 64"/>
              <a:gd name="T14" fmla="*/ 45877478 w 45"/>
              <a:gd name="T15" fmla="*/ 11380289 h 64"/>
              <a:gd name="T16" fmla="*/ 34408535 w 45"/>
              <a:gd name="T17" fmla="*/ 11380289 h 64"/>
              <a:gd name="T18" fmla="*/ 22939586 w 45"/>
              <a:gd name="T19" fmla="*/ 22760579 h 64"/>
              <a:gd name="T20" fmla="*/ 22939586 w 45"/>
              <a:gd name="T21" fmla="*/ 34140871 h 64"/>
              <a:gd name="T22" fmla="*/ 22939586 w 45"/>
              <a:gd name="T23" fmla="*/ 45521157 h 64"/>
              <a:gd name="T24" fmla="*/ 22939586 w 45"/>
              <a:gd name="T25" fmla="*/ 45521157 h 64"/>
              <a:gd name="T26" fmla="*/ 34408535 w 45"/>
              <a:gd name="T27" fmla="*/ 56899770 h 64"/>
              <a:gd name="T28" fmla="*/ 45877478 w 45"/>
              <a:gd name="T29" fmla="*/ 68280056 h 64"/>
              <a:gd name="T30" fmla="*/ 80286013 w 45"/>
              <a:gd name="T31" fmla="*/ 79660341 h 64"/>
              <a:gd name="T32" fmla="*/ 106092404 w 45"/>
              <a:gd name="T33" fmla="*/ 91040627 h 64"/>
              <a:gd name="T34" fmla="*/ 117563066 w 45"/>
              <a:gd name="T35" fmla="*/ 113801226 h 64"/>
              <a:gd name="T36" fmla="*/ 129032009 w 45"/>
              <a:gd name="T37" fmla="*/ 136560111 h 64"/>
              <a:gd name="T38" fmla="*/ 117563066 w 45"/>
              <a:gd name="T39" fmla="*/ 159320683 h 64"/>
              <a:gd name="T40" fmla="*/ 106092404 w 45"/>
              <a:gd name="T41" fmla="*/ 170700969 h 64"/>
              <a:gd name="T42" fmla="*/ 80286013 w 45"/>
              <a:gd name="T43" fmla="*/ 182081255 h 64"/>
              <a:gd name="T44" fmla="*/ 57348127 w 45"/>
              <a:gd name="T45" fmla="*/ 182081255 h 64"/>
              <a:gd name="T46" fmla="*/ 34408535 w 45"/>
              <a:gd name="T47" fmla="*/ 182081255 h 64"/>
              <a:gd name="T48" fmla="*/ 22939586 w 45"/>
              <a:gd name="T49" fmla="*/ 182081255 h 64"/>
              <a:gd name="T50" fmla="*/ 11468946 w 45"/>
              <a:gd name="T51" fmla="*/ 182081255 h 64"/>
              <a:gd name="T52" fmla="*/ 11468946 w 45"/>
              <a:gd name="T53" fmla="*/ 182081255 h 64"/>
              <a:gd name="T54" fmla="*/ 0 w 45"/>
              <a:gd name="T55" fmla="*/ 182081255 h 64"/>
              <a:gd name="T56" fmla="*/ 0 w 45"/>
              <a:gd name="T57" fmla="*/ 182081255 h 64"/>
              <a:gd name="T58" fmla="*/ 0 w 45"/>
              <a:gd name="T59" fmla="*/ 182081255 h 64"/>
              <a:gd name="T60" fmla="*/ 0 w 45"/>
              <a:gd name="T61" fmla="*/ 125181512 h 64"/>
              <a:gd name="T62" fmla="*/ 0 w 45"/>
              <a:gd name="T63" fmla="*/ 125181512 h 64"/>
              <a:gd name="T64" fmla="*/ 11468946 w 45"/>
              <a:gd name="T65" fmla="*/ 147940397 h 64"/>
              <a:gd name="T66" fmla="*/ 22939586 w 45"/>
              <a:gd name="T67" fmla="*/ 159320683 h 64"/>
              <a:gd name="T68" fmla="*/ 34408535 w 45"/>
              <a:gd name="T69" fmla="*/ 170700969 h 64"/>
              <a:gd name="T70" fmla="*/ 57348127 w 45"/>
              <a:gd name="T71" fmla="*/ 170700969 h 64"/>
              <a:gd name="T72" fmla="*/ 68817070 w 45"/>
              <a:gd name="T73" fmla="*/ 170700969 h 64"/>
              <a:gd name="T74" fmla="*/ 80286013 w 45"/>
              <a:gd name="T75" fmla="*/ 170700969 h 64"/>
              <a:gd name="T76" fmla="*/ 91756649 w 45"/>
              <a:gd name="T77" fmla="*/ 159320683 h 64"/>
              <a:gd name="T78" fmla="*/ 91756649 w 45"/>
              <a:gd name="T79" fmla="*/ 147940397 h 64"/>
              <a:gd name="T80" fmla="*/ 91756649 w 45"/>
              <a:gd name="T81" fmla="*/ 136560111 h 64"/>
              <a:gd name="T82" fmla="*/ 80286013 w 45"/>
              <a:gd name="T83" fmla="*/ 125181512 h 64"/>
              <a:gd name="T84" fmla="*/ 68817070 w 45"/>
              <a:gd name="T85" fmla="*/ 113801226 h 64"/>
              <a:gd name="T86" fmla="*/ 45877478 w 45"/>
              <a:gd name="T87" fmla="*/ 102420913 h 64"/>
              <a:gd name="T88" fmla="*/ 22939586 w 45"/>
              <a:gd name="T89" fmla="*/ 91040627 h 64"/>
              <a:gd name="T90" fmla="*/ 0 w 45"/>
              <a:gd name="T91" fmla="*/ 79660341 h 64"/>
              <a:gd name="T92" fmla="*/ 0 w 45"/>
              <a:gd name="T93" fmla="*/ 68280056 h 64"/>
              <a:gd name="T94" fmla="*/ 0 w 45"/>
              <a:gd name="T95" fmla="*/ 45521157 h 64"/>
              <a:gd name="T96" fmla="*/ 0 w 45"/>
              <a:gd name="T97" fmla="*/ 22760579 h 64"/>
              <a:gd name="T98" fmla="*/ 11468946 w 45"/>
              <a:gd name="T99" fmla="*/ 11380289 h 64"/>
              <a:gd name="T100" fmla="*/ 34408535 w 45"/>
              <a:gd name="T101" fmla="*/ 0 h 64"/>
              <a:gd name="T102" fmla="*/ 57348127 w 45"/>
              <a:gd name="T103" fmla="*/ 0 h 64"/>
              <a:gd name="T104" fmla="*/ 68817070 w 45"/>
              <a:gd name="T105" fmla="*/ 0 h 64"/>
              <a:gd name="T106" fmla="*/ 80286013 w 45"/>
              <a:gd name="T107" fmla="*/ 0 h 64"/>
              <a:gd name="T108" fmla="*/ 91756649 w 45"/>
              <a:gd name="T109" fmla="*/ 0 h 64"/>
              <a:gd name="T110" fmla="*/ 91756649 w 45"/>
              <a:gd name="T111" fmla="*/ 0 h 64"/>
              <a:gd name="T112" fmla="*/ 91756649 w 45"/>
              <a:gd name="T113" fmla="*/ 0 h 64"/>
              <a:gd name="T114" fmla="*/ 106092404 w 45"/>
              <a:gd name="T115" fmla="*/ 0 h 64"/>
              <a:gd name="T116" fmla="*/ 106092404 w 45"/>
              <a:gd name="T117" fmla="*/ 0 h 64"/>
              <a:gd name="T118" fmla="*/ 106092404 w 45"/>
              <a:gd name="T119" fmla="*/ 0 h 64"/>
              <a:gd name="T120" fmla="*/ 106092404 w 45"/>
              <a:gd name="T121" fmla="*/ 0 h 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5"/>
              <a:gd name="T184" fmla="*/ 0 h 64"/>
              <a:gd name="T185" fmla="*/ 45 w 45"/>
              <a:gd name="T186" fmla="*/ 64 h 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5" h="64">
                <a:moveTo>
                  <a:pt x="37" y="0"/>
                </a:moveTo>
                <a:lnTo>
                  <a:pt x="37" y="20"/>
                </a:lnTo>
                <a:lnTo>
                  <a:pt x="32" y="12"/>
                </a:lnTo>
                <a:lnTo>
                  <a:pt x="28" y="8"/>
                </a:lnTo>
                <a:lnTo>
                  <a:pt x="24" y="4"/>
                </a:lnTo>
                <a:lnTo>
                  <a:pt x="20" y="4"/>
                </a:lnTo>
                <a:lnTo>
                  <a:pt x="16" y="4"/>
                </a:lnTo>
                <a:lnTo>
                  <a:pt x="12" y="4"/>
                </a:lnTo>
                <a:lnTo>
                  <a:pt x="8" y="8"/>
                </a:lnTo>
                <a:lnTo>
                  <a:pt x="8" y="12"/>
                </a:lnTo>
                <a:lnTo>
                  <a:pt x="8" y="16"/>
                </a:lnTo>
                <a:lnTo>
                  <a:pt x="12" y="20"/>
                </a:lnTo>
                <a:lnTo>
                  <a:pt x="16" y="24"/>
                </a:lnTo>
                <a:lnTo>
                  <a:pt x="28" y="28"/>
                </a:lnTo>
                <a:lnTo>
                  <a:pt x="37" y="32"/>
                </a:lnTo>
                <a:lnTo>
                  <a:pt x="41" y="40"/>
                </a:lnTo>
                <a:lnTo>
                  <a:pt x="45" y="48"/>
                </a:lnTo>
                <a:lnTo>
                  <a:pt x="41" y="56"/>
                </a:lnTo>
                <a:lnTo>
                  <a:pt x="37" y="60"/>
                </a:lnTo>
                <a:lnTo>
                  <a:pt x="28" y="64"/>
                </a:lnTo>
                <a:lnTo>
                  <a:pt x="20" y="64"/>
                </a:lnTo>
                <a:lnTo>
                  <a:pt x="12" y="64"/>
                </a:lnTo>
                <a:lnTo>
                  <a:pt x="8" y="64"/>
                </a:lnTo>
                <a:lnTo>
                  <a:pt x="4" y="64"/>
                </a:lnTo>
                <a:lnTo>
                  <a:pt x="0" y="64"/>
                </a:lnTo>
                <a:lnTo>
                  <a:pt x="0" y="44"/>
                </a:lnTo>
                <a:lnTo>
                  <a:pt x="4" y="52"/>
                </a:lnTo>
                <a:lnTo>
                  <a:pt x="8" y="56"/>
                </a:lnTo>
                <a:lnTo>
                  <a:pt x="12" y="60"/>
                </a:lnTo>
                <a:lnTo>
                  <a:pt x="20" y="60"/>
                </a:lnTo>
                <a:lnTo>
                  <a:pt x="24" y="60"/>
                </a:lnTo>
                <a:lnTo>
                  <a:pt x="28" y="60"/>
                </a:lnTo>
                <a:lnTo>
                  <a:pt x="32" y="56"/>
                </a:lnTo>
                <a:lnTo>
                  <a:pt x="32" y="52"/>
                </a:lnTo>
                <a:lnTo>
                  <a:pt x="32" y="48"/>
                </a:lnTo>
                <a:lnTo>
                  <a:pt x="28" y="44"/>
                </a:lnTo>
                <a:lnTo>
                  <a:pt x="24" y="40"/>
                </a:lnTo>
                <a:lnTo>
                  <a:pt x="16" y="36"/>
                </a:lnTo>
                <a:lnTo>
                  <a:pt x="8" y="32"/>
                </a:lnTo>
                <a:lnTo>
                  <a:pt x="0" y="28"/>
                </a:lnTo>
                <a:lnTo>
                  <a:pt x="0" y="24"/>
                </a:lnTo>
                <a:lnTo>
                  <a:pt x="0" y="16"/>
                </a:lnTo>
                <a:lnTo>
                  <a:pt x="0" y="8"/>
                </a:lnTo>
                <a:lnTo>
                  <a:pt x="4" y="4"/>
                </a:lnTo>
                <a:lnTo>
                  <a:pt x="12" y="0"/>
                </a:lnTo>
                <a:lnTo>
                  <a:pt x="20" y="0"/>
                </a:lnTo>
                <a:lnTo>
                  <a:pt x="24" y="0"/>
                </a:lnTo>
                <a:lnTo>
                  <a:pt x="28" y="0"/>
                </a:lnTo>
                <a:lnTo>
                  <a:pt x="32" y="0"/>
                </a:lnTo>
                <a:lnTo>
                  <a:pt x="37" y="0"/>
                </a:lnTo>
                <a:close/>
              </a:path>
            </a:pathLst>
          </a:custGeom>
          <a:solidFill>
            <a:srgbClr val="000000"/>
          </a:solidFill>
          <a:ln w="0">
            <a:solidFill>
              <a:srgbClr val="000000"/>
            </a:solidFill>
            <a:round/>
            <a:headEnd/>
            <a:tailEnd/>
          </a:ln>
        </p:spPr>
        <p:txBody>
          <a:bodyPr/>
          <a:lstStyle/>
          <a:p>
            <a:endParaRPr lang="en-US"/>
          </a:p>
        </p:txBody>
      </p:sp>
      <p:sp>
        <p:nvSpPr>
          <p:cNvPr id="26665" name="Rectangle 87"/>
          <p:cNvSpPr>
            <a:spLocks noChangeArrowheads="1"/>
          </p:cNvSpPr>
          <p:nvPr/>
        </p:nvSpPr>
        <p:spPr bwMode="auto">
          <a:xfrm>
            <a:off x="4343400" y="2670175"/>
            <a:ext cx="60325" cy="20638"/>
          </a:xfrm>
          <a:prstGeom prst="rect">
            <a:avLst/>
          </a:prstGeom>
          <a:solidFill>
            <a:srgbClr val="000000"/>
          </a:solidFill>
          <a:ln w="0">
            <a:solidFill>
              <a:srgbClr val="000000"/>
            </a:solidFill>
            <a:miter lim="800000"/>
            <a:headEnd/>
            <a:tailEnd/>
          </a:ln>
        </p:spPr>
        <p:txBody>
          <a:bodyPr/>
          <a:lstStyle/>
          <a:p>
            <a:endParaRPr lang="en-US"/>
          </a:p>
        </p:txBody>
      </p:sp>
      <p:sp>
        <p:nvSpPr>
          <p:cNvPr id="26666" name="Freeform 88"/>
          <p:cNvSpPr>
            <a:spLocks/>
          </p:cNvSpPr>
          <p:nvPr/>
        </p:nvSpPr>
        <p:spPr bwMode="auto">
          <a:xfrm>
            <a:off x="4411663" y="2573338"/>
            <a:ext cx="177800" cy="163512"/>
          </a:xfrm>
          <a:custGeom>
            <a:avLst/>
            <a:gdLst>
              <a:gd name="T0" fmla="*/ 0 w 106"/>
              <a:gd name="T1" fmla="*/ 0 h 97"/>
              <a:gd name="T2" fmla="*/ 70338357 w 106"/>
              <a:gd name="T3" fmla="*/ 0 h 97"/>
              <a:gd name="T4" fmla="*/ 239149423 w 106"/>
              <a:gd name="T5" fmla="*/ 207432659 h 97"/>
              <a:gd name="T6" fmla="*/ 239149423 w 106"/>
              <a:gd name="T7" fmla="*/ 45464763 h 97"/>
              <a:gd name="T8" fmla="*/ 239149423 w 106"/>
              <a:gd name="T9" fmla="*/ 22733225 h 97"/>
              <a:gd name="T10" fmla="*/ 239149423 w 106"/>
              <a:gd name="T11" fmla="*/ 11366612 h 97"/>
              <a:gd name="T12" fmla="*/ 227896028 w 106"/>
              <a:gd name="T13" fmla="*/ 11366612 h 97"/>
              <a:gd name="T14" fmla="*/ 216642581 w 106"/>
              <a:gd name="T15" fmla="*/ 0 h 97"/>
              <a:gd name="T16" fmla="*/ 205387508 w 106"/>
              <a:gd name="T17" fmla="*/ 0 h 97"/>
              <a:gd name="T18" fmla="*/ 205387508 w 106"/>
              <a:gd name="T19" fmla="*/ 0 h 97"/>
              <a:gd name="T20" fmla="*/ 298234359 w 106"/>
              <a:gd name="T21" fmla="*/ 0 h 97"/>
              <a:gd name="T22" fmla="*/ 298234359 w 106"/>
              <a:gd name="T23" fmla="*/ 0 h 97"/>
              <a:gd name="T24" fmla="*/ 286980964 w 106"/>
              <a:gd name="T25" fmla="*/ 0 h 97"/>
              <a:gd name="T26" fmla="*/ 275725891 w 106"/>
              <a:gd name="T27" fmla="*/ 11366612 h 97"/>
              <a:gd name="T28" fmla="*/ 261657890 w 106"/>
              <a:gd name="T29" fmla="*/ 11366612 h 97"/>
              <a:gd name="T30" fmla="*/ 261657890 w 106"/>
              <a:gd name="T31" fmla="*/ 22733225 h 97"/>
              <a:gd name="T32" fmla="*/ 261657890 w 106"/>
              <a:gd name="T33" fmla="*/ 45464763 h 97"/>
              <a:gd name="T34" fmla="*/ 261657890 w 106"/>
              <a:gd name="T35" fmla="*/ 275630680 h 97"/>
              <a:gd name="T36" fmla="*/ 250404495 w 106"/>
              <a:gd name="T37" fmla="*/ 275630680 h 97"/>
              <a:gd name="T38" fmla="*/ 70338357 w 106"/>
              <a:gd name="T39" fmla="*/ 56831385 h 97"/>
              <a:gd name="T40" fmla="*/ 70338357 w 106"/>
              <a:gd name="T41" fmla="*/ 230165930 h 97"/>
              <a:gd name="T42" fmla="*/ 70338357 w 106"/>
              <a:gd name="T43" fmla="*/ 252897462 h 97"/>
              <a:gd name="T44" fmla="*/ 81591752 w 106"/>
              <a:gd name="T45" fmla="*/ 264264071 h 97"/>
              <a:gd name="T46" fmla="*/ 92846824 w 106"/>
              <a:gd name="T47" fmla="*/ 275630680 h 97"/>
              <a:gd name="T48" fmla="*/ 104100219 w 106"/>
              <a:gd name="T49" fmla="*/ 275630680 h 97"/>
              <a:gd name="T50" fmla="*/ 115355317 w 106"/>
              <a:gd name="T51" fmla="*/ 275630680 h 97"/>
              <a:gd name="T52" fmla="*/ 115355317 w 106"/>
              <a:gd name="T53" fmla="*/ 275630680 h 97"/>
              <a:gd name="T54" fmla="*/ 11253398 w 106"/>
              <a:gd name="T55" fmla="*/ 275630680 h 97"/>
              <a:gd name="T56" fmla="*/ 11253398 w 106"/>
              <a:gd name="T57" fmla="*/ 275630680 h 97"/>
              <a:gd name="T58" fmla="*/ 22508474 w 106"/>
              <a:gd name="T59" fmla="*/ 275630680 h 97"/>
              <a:gd name="T60" fmla="*/ 45016947 w 106"/>
              <a:gd name="T61" fmla="*/ 264264071 h 97"/>
              <a:gd name="T62" fmla="*/ 45016947 w 106"/>
              <a:gd name="T63" fmla="*/ 264264071 h 97"/>
              <a:gd name="T64" fmla="*/ 59084962 w 106"/>
              <a:gd name="T65" fmla="*/ 252897462 h 97"/>
              <a:gd name="T66" fmla="*/ 59084962 w 106"/>
              <a:gd name="T67" fmla="*/ 230165930 h 97"/>
              <a:gd name="T68" fmla="*/ 59084962 w 106"/>
              <a:gd name="T69" fmla="*/ 34098154 h 97"/>
              <a:gd name="T70" fmla="*/ 45016947 w 106"/>
              <a:gd name="T71" fmla="*/ 22733225 h 97"/>
              <a:gd name="T72" fmla="*/ 33761875 w 106"/>
              <a:gd name="T73" fmla="*/ 22733225 h 97"/>
              <a:gd name="T74" fmla="*/ 33761875 w 106"/>
              <a:gd name="T75" fmla="*/ 11366612 h 97"/>
              <a:gd name="T76" fmla="*/ 22508474 w 106"/>
              <a:gd name="T77" fmla="*/ 11366612 h 97"/>
              <a:gd name="T78" fmla="*/ 11253398 w 106"/>
              <a:gd name="T79" fmla="*/ 11366612 h 97"/>
              <a:gd name="T80" fmla="*/ 0 w 106"/>
              <a:gd name="T81" fmla="*/ 11366612 h 97"/>
              <a:gd name="T82" fmla="*/ 0 w 106"/>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6"/>
              <a:gd name="T127" fmla="*/ 0 h 97"/>
              <a:gd name="T128" fmla="*/ 106 w 106"/>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6" h="97">
                <a:moveTo>
                  <a:pt x="0" y="0"/>
                </a:moveTo>
                <a:lnTo>
                  <a:pt x="25" y="0"/>
                </a:lnTo>
                <a:lnTo>
                  <a:pt x="85" y="73"/>
                </a:lnTo>
                <a:lnTo>
                  <a:pt x="85" y="16"/>
                </a:lnTo>
                <a:lnTo>
                  <a:pt x="85" y="8"/>
                </a:lnTo>
                <a:lnTo>
                  <a:pt x="85" y="4"/>
                </a:lnTo>
                <a:lnTo>
                  <a:pt x="81" y="4"/>
                </a:lnTo>
                <a:lnTo>
                  <a:pt x="77" y="0"/>
                </a:lnTo>
                <a:lnTo>
                  <a:pt x="73" y="0"/>
                </a:lnTo>
                <a:lnTo>
                  <a:pt x="106" y="0"/>
                </a:lnTo>
                <a:lnTo>
                  <a:pt x="102" y="0"/>
                </a:lnTo>
                <a:lnTo>
                  <a:pt x="98" y="4"/>
                </a:lnTo>
                <a:lnTo>
                  <a:pt x="93" y="4"/>
                </a:lnTo>
                <a:lnTo>
                  <a:pt x="93" y="8"/>
                </a:lnTo>
                <a:lnTo>
                  <a:pt x="93" y="16"/>
                </a:lnTo>
                <a:lnTo>
                  <a:pt x="93" y="97"/>
                </a:lnTo>
                <a:lnTo>
                  <a:pt x="89" y="97"/>
                </a:lnTo>
                <a:lnTo>
                  <a:pt x="25" y="20"/>
                </a:lnTo>
                <a:lnTo>
                  <a:pt x="25" y="81"/>
                </a:lnTo>
                <a:lnTo>
                  <a:pt x="25" y="89"/>
                </a:lnTo>
                <a:lnTo>
                  <a:pt x="29" y="93"/>
                </a:lnTo>
                <a:lnTo>
                  <a:pt x="33" y="97"/>
                </a:lnTo>
                <a:lnTo>
                  <a:pt x="37" y="97"/>
                </a:lnTo>
                <a:lnTo>
                  <a:pt x="41" y="97"/>
                </a:lnTo>
                <a:lnTo>
                  <a:pt x="4" y="97"/>
                </a:lnTo>
                <a:lnTo>
                  <a:pt x="8" y="97"/>
                </a:lnTo>
                <a:lnTo>
                  <a:pt x="16" y="93"/>
                </a:lnTo>
                <a:lnTo>
                  <a:pt x="21" y="89"/>
                </a:lnTo>
                <a:lnTo>
                  <a:pt x="21" y="81"/>
                </a:lnTo>
                <a:lnTo>
                  <a:pt x="21" y="12"/>
                </a:lnTo>
                <a:lnTo>
                  <a:pt x="16" y="8"/>
                </a:lnTo>
                <a:lnTo>
                  <a:pt x="12" y="8"/>
                </a:lnTo>
                <a:lnTo>
                  <a:pt x="12" y="4"/>
                </a:lnTo>
                <a:lnTo>
                  <a:pt x="8" y="4"/>
                </a:lnTo>
                <a:lnTo>
                  <a:pt x="4" y="4"/>
                </a:lnTo>
                <a:lnTo>
                  <a:pt x="0" y="4"/>
                </a:lnTo>
                <a:lnTo>
                  <a:pt x="0" y="0"/>
                </a:lnTo>
                <a:close/>
              </a:path>
            </a:pathLst>
          </a:custGeom>
          <a:solidFill>
            <a:srgbClr val="000000"/>
          </a:solidFill>
          <a:ln w="0">
            <a:solidFill>
              <a:srgbClr val="000000"/>
            </a:solidFill>
            <a:round/>
            <a:headEnd/>
            <a:tailEnd/>
          </a:ln>
        </p:spPr>
        <p:txBody>
          <a:bodyPr/>
          <a:lstStyle/>
          <a:p>
            <a:endParaRPr lang="en-US"/>
          </a:p>
        </p:txBody>
      </p:sp>
      <p:sp>
        <p:nvSpPr>
          <p:cNvPr id="26667" name="Freeform 89"/>
          <p:cNvSpPr>
            <a:spLocks noEditPoints="1"/>
          </p:cNvSpPr>
          <p:nvPr/>
        </p:nvSpPr>
        <p:spPr bwMode="auto">
          <a:xfrm>
            <a:off x="4603750" y="2628900"/>
            <a:ext cx="103188" cy="107950"/>
          </a:xfrm>
          <a:custGeom>
            <a:avLst/>
            <a:gdLst>
              <a:gd name="T0" fmla="*/ 80122951 w 61"/>
              <a:gd name="T1" fmla="*/ 0 h 64"/>
              <a:gd name="T2" fmla="*/ 114460890 w 61"/>
              <a:gd name="T3" fmla="*/ 0 h 64"/>
              <a:gd name="T4" fmla="*/ 137353396 w 61"/>
              <a:gd name="T5" fmla="*/ 11380289 h 64"/>
              <a:gd name="T6" fmla="*/ 148800495 w 61"/>
              <a:gd name="T7" fmla="*/ 22760579 h 64"/>
              <a:gd name="T8" fmla="*/ 174553507 w 61"/>
              <a:gd name="T9" fmla="*/ 56899770 h 64"/>
              <a:gd name="T10" fmla="*/ 174553507 w 61"/>
              <a:gd name="T11" fmla="*/ 91040627 h 64"/>
              <a:gd name="T12" fmla="*/ 174553507 w 61"/>
              <a:gd name="T13" fmla="*/ 113801226 h 64"/>
              <a:gd name="T14" fmla="*/ 160245902 w 61"/>
              <a:gd name="T15" fmla="*/ 136560111 h 64"/>
              <a:gd name="T16" fmla="*/ 148800495 w 61"/>
              <a:gd name="T17" fmla="*/ 159320683 h 64"/>
              <a:gd name="T18" fmla="*/ 125907989 w 61"/>
              <a:gd name="T19" fmla="*/ 170700969 h 64"/>
              <a:gd name="T20" fmla="*/ 103015457 w 61"/>
              <a:gd name="T21" fmla="*/ 182081255 h 64"/>
              <a:gd name="T22" fmla="*/ 80122951 w 61"/>
              <a:gd name="T23" fmla="*/ 182081255 h 64"/>
              <a:gd name="T24" fmla="*/ 57230445 w 61"/>
              <a:gd name="T25" fmla="*/ 182081255 h 64"/>
              <a:gd name="T26" fmla="*/ 34337926 w 61"/>
              <a:gd name="T27" fmla="*/ 170700969 h 64"/>
              <a:gd name="T28" fmla="*/ 11445410 w 61"/>
              <a:gd name="T29" fmla="*/ 159320683 h 64"/>
              <a:gd name="T30" fmla="*/ 0 w 61"/>
              <a:gd name="T31" fmla="*/ 125181512 h 64"/>
              <a:gd name="T32" fmla="*/ 0 w 61"/>
              <a:gd name="T33" fmla="*/ 91040627 h 64"/>
              <a:gd name="T34" fmla="*/ 0 w 61"/>
              <a:gd name="T35" fmla="*/ 68280056 h 64"/>
              <a:gd name="T36" fmla="*/ 11445410 w 61"/>
              <a:gd name="T37" fmla="*/ 45521157 h 64"/>
              <a:gd name="T38" fmla="*/ 22892512 w 61"/>
              <a:gd name="T39" fmla="*/ 22760579 h 64"/>
              <a:gd name="T40" fmla="*/ 45785025 w 61"/>
              <a:gd name="T41" fmla="*/ 11380289 h 64"/>
              <a:gd name="T42" fmla="*/ 57230445 w 61"/>
              <a:gd name="T43" fmla="*/ 0 h 64"/>
              <a:gd name="T44" fmla="*/ 80122951 w 61"/>
              <a:gd name="T45" fmla="*/ 0 h 64"/>
              <a:gd name="T46" fmla="*/ 80122951 w 61"/>
              <a:gd name="T47" fmla="*/ 11380289 h 64"/>
              <a:gd name="T48" fmla="*/ 68677544 w 61"/>
              <a:gd name="T49" fmla="*/ 11380289 h 64"/>
              <a:gd name="T50" fmla="*/ 57230445 w 61"/>
              <a:gd name="T51" fmla="*/ 11380289 h 64"/>
              <a:gd name="T52" fmla="*/ 45785025 w 61"/>
              <a:gd name="T53" fmla="*/ 22760579 h 64"/>
              <a:gd name="T54" fmla="*/ 34337926 w 61"/>
              <a:gd name="T55" fmla="*/ 34140871 h 64"/>
              <a:gd name="T56" fmla="*/ 34337926 w 61"/>
              <a:gd name="T57" fmla="*/ 56899770 h 64"/>
              <a:gd name="T58" fmla="*/ 34337926 w 61"/>
              <a:gd name="T59" fmla="*/ 79660341 h 64"/>
              <a:gd name="T60" fmla="*/ 34337926 w 61"/>
              <a:gd name="T61" fmla="*/ 113801226 h 64"/>
              <a:gd name="T62" fmla="*/ 45785025 w 61"/>
              <a:gd name="T63" fmla="*/ 147940397 h 64"/>
              <a:gd name="T64" fmla="*/ 68677544 w 61"/>
              <a:gd name="T65" fmla="*/ 170700969 h 64"/>
              <a:gd name="T66" fmla="*/ 91568358 w 61"/>
              <a:gd name="T67" fmla="*/ 170700969 h 64"/>
              <a:gd name="T68" fmla="*/ 114460890 w 61"/>
              <a:gd name="T69" fmla="*/ 170700969 h 64"/>
              <a:gd name="T70" fmla="*/ 125907989 w 61"/>
              <a:gd name="T71" fmla="*/ 159320683 h 64"/>
              <a:gd name="T72" fmla="*/ 137353396 w 61"/>
              <a:gd name="T73" fmla="*/ 136560111 h 64"/>
              <a:gd name="T74" fmla="*/ 137353396 w 61"/>
              <a:gd name="T75" fmla="*/ 102420913 h 64"/>
              <a:gd name="T76" fmla="*/ 137353396 w 61"/>
              <a:gd name="T77" fmla="*/ 56899770 h 64"/>
              <a:gd name="T78" fmla="*/ 114460890 w 61"/>
              <a:gd name="T79" fmla="*/ 22760579 h 64"/>
              <a:gd name="T80" fmla="*/ 103015457 w 61"/>
              <a:gd name="T81" fmla="*/ 11380289 h 64"/>
              <a:gd name="T82" fmla="*/ 80122951 w 61"/>
              <a:gd name="T83" fmla="*/ 11380289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
              <a:gd name="T127" fmla="*/ 0 h 64"/>
              <a:gd name="T128" fmla="*/ 61 w 61"/>
              <a:gd name="T129" fmla="*/ 64 h 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 h="64">
                <a:moveTo>
                  <a:pt x="28" y="0"/>
                </a:moveTo>
                <a:lnTo>
                  <a:pt x="40" y="0"/>
                </a:lnTo>
                <a:lnTo>
                  <a:pt x="48" y="4"/>
                </a:lnTo>
                <a:lnTo>
                  <a:pt x="52" y="8"/>
                </a:lnTo>
                <a:lnTo>
                  <a:pt x="61" y="20"/>
                </a:lnTo>
                <a:lnTo>
                  <a:pt x="61" y="32"/>
                </a:lnTo>
                <a:lnTo>
                  <a:pt x="61" y="40"/>
                </a:lnTo>
                <a:lnTo>
                  <a:pt x="56" y="48"/>
                </a:lnTo>
                <a:lnTo>
                  <a:pt x="52" y="56"/>
                </a:lnTo>
                <a:lnTo>
                  <a:pt x="44" y="60"/>
                </a:lnTo>
                <a:lnTo>
                  <a:pt x="36" y="64"/>
                </a:lnTo>
                <a:lnTo>
                  <a:pt x="28" y="64"/>
                </a:lnTo>
                <a:lnTo>
                  <a:pt x="20" y="64"/>
                </a:lnTo>
                <a:lnTo>
                  <a:pt x="12" y="60"/>
                </a:lnTo>
                <a:lnTo>
                  <a:pt x="4" y="56"/>
                </a:lnTo>
                <a:lnTo>
                  <a:pt x="0" y="44"/>
                </a:lnTo>
                <a:lnTo>
                  <a:pt x="0" y="32"/>
                </a:lnTo>
                <a:lnTo>
                  <a:pt x="0" y="24"/>
                </a:lnTo>
                <a:lnTo>
                  <a:pt x="4" y="16"/>
                </a:lnTo>
                <a:lnTo>
                  <a:pt x="8" y="8"/>
                </a:lnTo>
                <a:lnTo>
                  <a:pt x="16" y="4"/>
                </a:lnTo>
                <a:lnTo>
                  <a:pt x="20" y="0"/>
                </a:lnTo>
                <a:lnTo>
                  <a:pt x="28" y="0"/>
                </a:lnTo>
                <a:close/>
                <a:moveTo>
                  <a:pt x="28" y="4"/>
                </a:moveTo>
                <a:lnTo>
                  <a:pt x="24" y="4"/>
                </a:lnTo>
                <a:lnTo>
                  <a:pt x="20" y="4"/>
                </a:lnTo>
                <a:lnTo>
                  <a:pt x="16" y="8"/>
                </a:lnTo>
                <a:lnTo>
                  <a:pt x="12" y="12"/>
                </a:lnTo>
                <a:lnTo>
                  <a:pt x="12" y="20"/>
                </a:lnTo>
                <a:lnTo>
                  <a:pt x="12" y="28"/>
                </a:lnTo>
                <a:lnTo>
                  <a:pt x="12" y="40"/>
                </a:lnTo>
                <a:lnTo>
                  <a:pt x="16" y="52"/>
                </a:lnTo>
                <a:lnTo>
                  <a:pt x="24" y="60"/>
                </a:lnTo>
                <a:lnTo>
                  <a:pt x="32" y="60"/>
                </a:lnTo>
                <a:lnTo>
                  <a:pt x="40" y="60"/>
                </a:lnTo>
                <a:lnTo>
                  <a:pt x="44" y="56"/>
                </a:lnTo>
                <a:lnTo>
                  <a:pt x="48" y="48"/>
                </a:lnTo>
                <a:lnTo>
                  <a:pt x="48" y="36"/>
                </a:lnTo>
                <a:lnTo>
                  <a:pt x="48" y="20"/>
                </a:lnTo>
                <a:lnTo>
                  <a:pt x="40" y="8"/>
                </a:lnTo>
                <a:lnTo>
                  <a:pt x="36" y="4"/>
                </a:lnTo>
                <a:lnTo>
                  <a:pt x="28" y="4"/>
                </a:lnTo>
                <a:close/>
              </a:path>
            </a:pathLst>
          </a:custGeom>
          <a:solidFill>
            <a:srgbClr val="000000"/>
          </a:solidFill>
          <a:ln w="0">
            <a:solidFill>
              <a:srgbClr val="000000"/>
            </a:solidFill>
            <a:round/>
            <a:headEnd/>
            <a:tailEnd/>
          </a:ln>
        </p:spPr>
        <p:txBody>
          <a:bodyPr/>
          <a:lstStyle/>
          <a:p>
            <a:endParaRPr lang="en-US"/>
          </a:p>
        </p:txBody>
      </p:sp>
      <p:sp>
        <p:nvSpPr>
          <p:cNvPr id="26668" name="Freeform 90"/>
          <p:cNvSpPr>
            <a:spLocks/>
          </p:cNvSpPr>
          <p:nvPr/>
        </p:nvSpPr>
        <p:spPr bwMode="auto">
          <a:xfrm>
            <a:off x="4719638" y="2628900"/>
            <a:ext cx="117475" cy="107950"/>
          </a:xfrm>
          <a:custGeom>
            <a:avLst/>
            <a:gdLst>
              <a:gd name="T0" fmla="*/ 173917457 w 69"/>
              <a:gd name="T1" fmla="*/ 0 h 64"/>
              <a:gd name="T2" fmla="*/ 173917457 w 69"/>
              <a:gd name="T3" fmla="*/ 113801226 h 64"/>
              <a:gd name="T4" fmla="*/ 173917457 w 69"/>
              <a:gd name="T5" fmla="*/ 136560111 h 64"/>
              <a:gd name="T6" fmla="*/ 173917457 w 69"/>
              <a:gd name="T7" fmla="*/ 147940397 h 64"/>
              <a:gd name="T8" fmla="*/ 173917457 w 69"/>
              <a:gd name="T9" fmla="*/ 159320683 h 64"/>
              <a:gd name="T10" fmla="*/ 173917457 w 69"/>
              <a:gd name="T11" fmla="*/ 159320683 h 64"/>
              <a:gd name="T12" fmla="*/ 185511724 w 69"/>
              <a:gd name="T13" fmla="*/ 159320683 h 64"/>
              <a:gd name="T14" fmla="*/ 185511724 w 69"/>
              <a:gd name="T15" fmla="*/ 170700969 h 64"/>
              <a:gd name="T16" fmla="*/ 185511724 w 69"/>
              <a:gd name="T17" fmla="*/ 159320683 h 64"/>
              <a:gd name="T18" fmla="*/ 200005409 w 69"/>
              <a:gd name="T19" fmla="*/ 159320683 h 64"/>
              <a:gd name="T20" fmla="*/ 200005409 w 69"/>
              <a:gd name="T21" fmla="*/ 170700969 h 64"/>
              <a:gd name="T22" fmla="*/ 150728924 w 69"/>
              <a:gd name="T23" fmla="*/ 182081255 h 64"/>
              <a:gd name="T24" fmla="*/ 139134658 w 69"/>
              <a:gd name="T25" fmla="*/ 182081255 h 64"/>
              <a:gd name="T26" fmla="*/ 139134658 w 69"/>
              <a:gd name="T27" fmla="*/ 147940397 h 64"/>
              <a:gd name="T28" fmla="*/ 115944422 w 69"/>
              <a:gd name="T29" fmla="*/ 170700969 h 64"/>
              <a:gd name="T30" fmla="*/ 104350129 w 69"/>
              <a:gd name="T31" fmla="*/ 182081255 h 64"/>
              <a:gd name="T32" fmla="*/ 92755862 w 69"/>
              <a:gd name="T33" fmla="*/ 182081255 h 64"/>
              <a:gd name="T34" fmla="*/ 69567329 w 69"/>
              <a:gd name="T35" fmla="*/ 182081255 h 64"/>
              <a:gd name="T36" fmla="*/ 57973062 w 69"/>
              <a:gd name="T37" fmla="*/ 182081255 h 64"/>
              <a:gd name="T38" fmla="*/ 46378782 w 69"/>
              <a:gd name="T39" fmla="*/ 182081255 h 64"/>
              <a:gd name="T40" fmla="*/ 34782813 w 69"/>
              <a:gd name="T41" fmla="*/ 170700969 h 64"/>
              <a:gd name="T42" fmla="*/ 34782813 w 69"/>
              <a:gd name="T43" fmla="*/ 159320683 h 64"/>
              <a:gd name="T44" fmla="*/ 23188540 w 69"/>
              <a:gd name="T45" fmla="*/ 136560111 h 64"/>
              <a:gd name="T46" fmla="*/ 23188540 w 69"/>
              <a:gd name="T47" fmla="*/ 113801226 h 64"/>
              <a:gd name="T48" fmla="*/ 23188540 w 69"/>
              <a:gd name="T49" fmla="*/ 34140871 h 64"/>
              <a:gd name="T50" fmla="*/ 23188540 w 69"/>
              <a:gd name="T51" fmla="*/ 22760579 h 64"/>
              <a:gd name="T52" fmla="*/ 23188540 w 69"/>
              <a:gd name="T53" fmla="*/ 11380289 h 64"/>
              <a:gd name="T54" fmla="*/ 23188540 w 69"/>
              <a:gd name="T55" fmla="*/ 11380289 h 64"/>
              <a:gd name="T56" fmla="*/ 11594270 w 69"/>
              <a:gd name="T57" fmla="*/ 11380289 h 64"/>
              <a:gd name="T58" fmla="*/ 11594270 w 69"/>
              <a:gd name="T59" fmla="*/ 0 h 64"/>
              <a:gd name="T60" fmla="*/ 0 w 69"/>
              <a:gd name="T61" fmla="*/ 0 h 64"/>
              <a:gd name="T62" fmla="*/ 0 w 69"/>
              <a:gd name="T63" fmla="*/ 0 h 64"/>
              <a:gd name="T64" fmla="*/ 57973062 w 69"/>
              <a:gd name="T65" fmla="*/ 0 h 64"/>
              <a:gd name="T66" fmla="*/ 57973062 w 69"/>
              <a:gd name="T67" fmla="*/ 125181512 h 64"/>
              <a:gd name="T68" fmla="*/ 57973062 w 69"/>
              <a:gd name="T69" fmla="*/ 136560111 h 64"/>
              <a:gd name="T70" fmla="*/ 69567329 w 69"/>
              <a:gd name="T71" fmla="*/ 159320683 h 64"/>
              <a:gd name="T72" fmla="*/ 81161595 w 69"/>
              <a:gd name="T73" fmla="*/ 159320683 h 64"/>
              <a:gd name="T74" fmla="*/ 92755862 w 69"/>
              <a:gd name="T75" fmla="*/ 159320683 h 64"/>
              <a:gd name="T76" fmla="*/ 104350129 w 69"/>
              <a:gd name="T77" fmla="*/ 159320683 h 64"/>
              <a:gd name="T78" fmla="*/ 115944422 w 69"/>
              <a:gd name="T79" fmla="*/ 159320683 h 64"/>
              <a:gd name="T80" fmla="*/ 127540391 w 69"/>
              <a:gd name="T81" fmla="*/ 147940397 h 64"/>
              <a:gd name="T82" fmla="*/ 139134658 w 69"/>
              <a:gd name="T83" fmla="*/ 136560111 h 64"/>
              <a:gd name="T84" fmla="*/ 139134658 w 69"/>
              <a:gd name="T85" fmla="*/ 34140871 h 64"/>
              <a:gd name="T86" fmla="*/ 139134658 w 69"/>
              <a:gd name="T87" fmla="*/ 22760579 h 64"/>
              <a:gd name="T88" fmla="*/ 127540391 w 69"/>
              <a:gd name="T89" fmla="*/ 11380289 h 64"/>
              <a:gd name="T90" fmla="*/ 127540391 w 69"/>
              <a:gd name="T91" fmla="*/ 0 h 64"/>
              <a:gd name="T92" fmla="*/ 115944422 w 69"/>
              <a:gd name="T93" fmla="*/ 0 h 64"/>
              <a:gd name="T94" fmla="*/ 115944422 w 69"/>
              <a:gd name="T95" fmla="*/ 0 h 64"/>
              <a:gd name="T96" fmla="*/ 173917457 w 69"/>
              <a:gd name="T97" fmla="*/ 0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9"/>
              <a:gd name="T148" fmla="*/ 0 h 64"/>
              <a:gd name="T149" fmla="*/ 69 w 69"/>
              <a:gd name="T150" fmla="*/ 64 h 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9" h="64">
                <a:moveTo>
                  <a:pt x="60" y="0"/>
                </a:moveTo>
                <a:lnTo>
                  <a:pt x="60" y="40"/>
                </a:lnTo>
                <a:lnTo>
                  <a:pt x="60" y="48"/>
                </a:lnTo>
                <a:lnTo>
                  <a:pt x="60" y="52"/>
                </a:lnTo>
                <a:lnTo>
                  <a:pt x="60" y="56"/>
                </a:lnTo>
                <a:lnTo>
                  <a:pt x="64" y="56"/>
                </a:lnTo>
                <a:lnTo>
                  <a:pt x="64" y="60"/>
                </a:lnTo>
                <a:lnTo>
                  <a:pt x="64" y="56"/>
                </a:lnTo>
                <a:lnTo>
                  <a:pt x="69" y="56"/>
                </a:lnTo>
                <a:lnTo>
                  <a:pt x="69" y="60"/>
                </a:lnTo>
                <a:lnTo>
                  <a:pt x="52" y="64"/>
                </a:lnTo>
                <a:lnTo>
                  <a:pt x="48" y="64"/>
                </a:lnTo>
                <a:lnTo>
                  <a:pt x="48" y="52"/>
                </a:lnTo>
                <a:lnTo>
                  <a:pt x="40" y="60"/>
                </a:lnTo>
                <a:lnTo>
                  <a:pt x="36" y="64"/>
                </a:lnTo>
                <a:lnTo>
                  <a:pt x="32" y="64"/>
                </a:lnTo>
                <a:lnTo>
                  <a:pt x="24" y="64"/>
                </a:lnTo>
                <a:lnTo>
                  <a:pt x="20" y="64"/>
                </a:lnTo>
                <a:lnTo>
                  <a:pt x="16" y="64"/>
                </a:lnTo>
                <a:lnTo>
                  <a:pt x="12" y="60"/>
                </a:lnTo>
                <a:lnTo>
                  <a:pt x="12" y="56"/>
                </a:lnTo>
                <a:lnTo>
                  <a:pt x="8" y="48"/>
                </a:lnTo>
                <a:lnTo>
                  <a:pt x="8" y="40"/>
                </a:lnTo>
                <a:lnTo>
                  <a:pt x="8" y="12"/>
                </a:lnTo>
                <a:lnTo>
                  <a:pt x="8" y="8"/>
                </a:lnTo>
                <a:lnTo>
                  <a:pt x="8" y="4"/>
                </a:lnTo>
                <a:lnTo>
                  <a:pt x="4" y="4"/>
                </a:lnTo>
                <a:lnTo>
                  <a:pt x="4" y="0"/>
                </a:lnTo>
                <a:lnTo>
                  <a:pt x="0" y="0"/>
                </a:lnTo>
                <a:lnTo>
                  <a:pt x="20" y="0"/>
                </a:lnTo>
                <a:lnTo>
                  <a:pt x="20" y="44"/>
                </a:lnTo>
                <a:lnTo>
                  <a:pt x="20" y="48"/>
                </a:lnTo>
                <a:lnTo>
                  <a:pt x="24" y="56"/>
                </a:lnTo>
                <a:lnTo>
                  <a:pt x="28" y="56"/>
                </a:lnTo>
                <a:lnTo>
                  <a:pt x="32" y="56"/>
                </a:lnTo>
                <a:lnTo>
                  <a:pt x="36" y="56"/>
                </a:lnTo>
                <a:lnTo>
                  <a:pt x="40" y="56"/>
                </a:lnTo>
                <a:lnTo>
                  <a:pt x="44" y="52"/>
                </a:lnTo>
                <a:lnTo>
                  <a:pt x="48" y="48"/>
                </a:lnTo>
                <a:lnTo>
                  <a:pt x="48" y="12"/>
                </a:lnTo>
                <a:lnTo>
                  <a:pt x="48" y="8"/>
                </a:lnTo>
                <a:lnTo>
                  <a:pt x="44" y="4"/>
                </a:lnTo>
                <a:lnTo>
                  <a:pt x="44" y="0"/>
                </a:lnTo>
                <a:lnTo>
                  <a:pt x="40" y="0"/>
                </a:lnTo>
                <a:lnTo>
                  <a:pt x="60" y="0"/>
                </a:lnTo>
                <a:close/>
              </a:path>
            </a:pathLst>
          </a:custGeom>
          <a:solidFill>
            <a:srgbClr val="000000"/>
          </a:solidFill>
          <a:ln w="0">
            <a:solidFill>
              <a:srgbClr val="000000"/>
            </a:solidFill>
            <a:round/>
            <a:headEnd/>
            <a:tailEnd/>
          </a:ln>
        </p:spPr>
        <p:txBody>
          <a:bodyPr/>
          <a:lstStyle/>
          <a:p>
            <a:endParaRPr lang="en-US"/>
          </a:p>
        </p:txBody>
      </p:sp>
      <p:sp>
        <p:nvSpPr>
          <p:cNvPr id="26669" name="Freeform 91"/>
          <p:cNvSpPr>
            <a:spLocks/>
          </p:cNvSpPr>
          <p:nvPr/>
        </p:nvSpPr>
        <p:spPr bwMode="auto">
          <a:xfrm>
            <a:off x="4843463" y="2628900"/>
            <a:ext cx="114300" cy="107950"/>
          </a:xfrm>
          <a:custGeom>
            <a:avLst/>
            <a:gdLst>
              <a:gd name="T0" fmla="*/ 56507904 w 68"/>
              <a:gd name="T1" fmla="*/ 34140871 h 64"/>
              <a:gd name="T2" fmla="*/ 90411286 w 68"/>
              <a:gd name="T3" fmla="*/ 0 h 64"/>
              <a:gd name="T4" fmla="*/ 124316375 w 68"/>
              <a:gd name="T5" fmla="*/ 0 h 64"/>
              <a:gd name="T6" fmla="*/ 135616942 w 68"/>
              <a:gd name="T7" fmla="*/ 0 h 64"/>
              <a:gd name="T8" fmla="*/ 146919190 w 68"/>
              <a:gd name="T9" fmla="*/ 0 h 64"/>
              <a:gd name="T10" fmla="*/ 158219757 w 68"/>
              <a:gd name="T11" fmla="*/ 11380289 h 64"/>
              <a:gd name="T12" fmla="*/ 169522004 w 68"/>
              <a:gd name="T13" fmla="*/ 22760579 h 64"/>
              <a:gd name="T14" fmla="*/ 169522004 w 68"/>
              <a:gd name="T15" fmla="*/ 45521157 h 64"/>
              <a:gd name="T16" fmla="*/ 169522004 w 68"/>
              <a:gd name="T17" fmla="*/ 68280056 h 64"/>
              <a:gd name="T18" fmla="*/ 169522004 w 68"/>
              <a:gd name="T19" fmla="*/ 136560111 h 64"/>
              <a:gd name="T20" fmla="*/ 169522004 w 68"/>
              <a:gd name="T21" fmla="*/ 159320683 h 64"/>
              <a:gd name="T22" fmla="*/ 169522004 w 68"/>
              <a:gd name="T23" fmla="*/ 170700969 h 64"/>
              <a:gd name="T24" fmla="*/ 169522004 w 68"/>
              <a:gd name="T25" fmla="*/ 170700969 h 64"/>
              <a:gd name="T26" fmla="*/ 180822571 w 68"/>
              <a:gd name="T27" fmla="*/ 170700969 h 64"/>
              <a:gd name="T28" fmla="*/ 180822571 w 68"/>
              <a:gd name="T29" fmla="*/ 182081255 h 64"/>
              <a:gd name="T30" fmla="*/ 192124819 w 68"/>
              <a:gd name="T31" fmla="*/ 182081255 h 64"/>
              <a:gd name="T32" fmla="*/ 192124819 w 68"/>
              <a:gd name="T33" fmla="*/ 182081255 h 64"/>
              <a:gd name="T34" fmla="*/ 113014127 w 68"/>
              <a:gd name="T35" fmla="*/ 182081255 h 64"/>
              <a:gd name="T36" fmla="*/ 113014127 w 68"/>
              <a:gd name="T37" fmla="*/ 182081255 h 64"/>
              <a:gd name="T38" fmla="*/ 113014127 w 68"/>
              <a:gd name="T39" fmla="*/ 182081255 h 64"/>
              <a:gd name="T40" fmla="*/ 124316375 w 68"/>
              <a:gd name="T41" fmla="*/ 182081255 h 64"/>
              <a:gd name="T42" fmla="*/ 124316375 w 68"/>
              <a:gd name="T43" fmla="*/ 170700969 h 64"/>
              <a:gd name="T44" fmla="*/ 135616942 w 68"/>
              <a:gd name="T45" fmla="*/ 170700969 h 64"/>
              <a:gd name="T46" fmla="*/ 135616942 w 68"/>
              <a:gd name="T47" fmla="*/ 159320683 h 64"/>
              <a:gd name="T48" fmla="*/ 135616942 w 68"/>
              <a:gd name="T49" fmla="*/ 159320683 h 64"/>
              <a:gd name="T50" fmla="*/ 135616942 w 68"/>
              <a:gd name="T51" fmla="*/ 136560111 h 64"/>
              <a:gd name="T52" fmla="*/ 135616942 w 68"/>
              <a:gd name="T53" fmla="*/ 68280056 h 64"/>
              <a:gd name="T54" fmla="*/ 135616942 w 68"/>
              <a:gd name="T55" fmla="*/ 45521157 h 64"/>
              <a:gd name="T56" fmla="*/ 124316375 w 68"/>
              <a:gd name="T57" fmla="*/ 34140871 h 64"/>
              <a:gd name="T58" fmla="*/ 124316375 w 68"/>
              <a:gd name="T59" fmla="*/ 22760579 h 64"/>
              <a:gd name="T60" fmla="*/ 101713534 w 68"/>
              <a:gd name="T61" fmla="*/ 22760579 h 64"/>
              <a:gd name="T62" fmla="*/ 79110719 w 68"/>
              <a:gd name="T63" fmla="*/ 22760579 h 64"/>
              <a:gd name="T64" fmla="*/ 56507904 w 68"/>
              <a:gd name="T65" fmla="*/ 45521157 h 64"/>
              <a:gd name="T66" fmla="*/ 56507904 w 68"/>
              <a:gd name="T67" fmla="*/ 136560111 h 64"/>
              <a:gd name="T68" fmla="*/ 56507904 w 68"/>
              <a:gd name="T69" fmla="*/ 159320683 h 64"/>
              <a:gd name="T70" fmla="*/ 56507904 w 68"/>
              <a:gd name="T71" fmla="*/ 170700969 h 64"/>
              <a:gd name="T72" fmla="*/ 67808471 w 68"/>
              <a:gd name="T73" fmla="*/ 170700969 h 64"/>
              <a:gd name="T74" fmla="*/ 67808471 w 68"/>
              <a:gd name="T75" fmla="*/ 170700969 h 64"/>
              <a:gd name="T76" fmla="*/ 67808471 w 68"/>
              <a:gd name="T77" fmla="*/ 182081255 h 64"/>
              <a:gd name="T78" fmla="*/ 79110719 w 68"/>
              <a:gd name="T79" fmla="*/ 182081255 h 64"/>
              <a:gd name="T80" fmla="*/ 79110719 w 68"/>
              <a:gd name="T81" fmla="*/ 182081255 h 64"/>
              <a:gd name="T82" fmla="*/ 0 w 68"/>
              <a:gd name="T83" fmla="*/ 182081255 h 64"/>
              <a:gd name="T84" fmla="*/ 0 w 68"/>
              <a:gd name="T85" fmla="*/ 182081255 h 64"/>
              <a:gd name="T86" fmla="*/ 0 w 68"/>
              <a:gd name="T87" fmla="*/ 182081255 h 64"/>
              <a:gd name="T88" fmla="*/ 11302251 w 68"/>
              <a:gd name="T89" fmla="*/ 182081255 h 64"/>
              <a:gd name="T90" fmla="*/ 22602821 w 68"/>
              <a:gd name="T91" fmla="*/ 170700969 h 64"/>
              <a:gd name="T92" fmla="*/ 22602821 w 68"/>
              <a:gd name="T93" fmla="*/ 159320683 h 64"/>
              <a:gd name="T94" fmla="*/ 22602821 w 68"/>
              <a:gd name="T95" fmla="*/ 136560111 h 64"/>
              <a:gd name="T96" fmla="*/ 22602821 w 68"/>
              <a:gd name="T97" fmla="*/ 68280056 h 64"/>
              <a:gd name="T98" fmla="*/ 22602821 w 68"/>
              <a:gd name="T99" fmla="*/ 45521157 h 64"/>
              <a:gd name="T100" fmla="*/ 22602821 w 68"/>
              <a:gd name="T101" fmla="*/ 34140871 h 64"/>
              <a:gd name="T102" fmla="*/ 22602821 w 68"/>
              <a:gd name="T103" fmla="*/ 22760579 h 64"/>
              <a:gd name="T104" fmla="*/ 22602821 w 68"/>
              <a:gd name="T105" fmla="*/ 22760579 h 64"/>
              <a:gd name="T106" fmla="*/ 11302251 w 68"/>
              <a:gd name="T107" fmla="*/ 22760579 h 64"/>
              <a:gd name="T108" fmla="*/ 11302251 w 68"/>
              <a:gd name="T109" fmla="*/ 22760579 h 64"/>
              <a:gd name="T110" fmla="*/ 11302251 w 68"/>
              <a:gd name="T111" fmla="*/ 22760579 h 64"/>
              <a:gd name="T112" fmla="*/ 0 w 68"/>
              <a:gd name="T113" fmla="*/ 22760579 h 64"/>
              <a:gd name="T114" fmla="*/ 0 w 68"/>
              <a:gd name="T115" fmla="*/ 11380289 h 64"/>
              <a:gd name="T116" fmla="*/ 45205643 w 68"/>
              <a:gd name="T117" fmla="*/ 0 h 64"/>
              <a:gd name="T118" fmla="*/ 56507904 w 68"/>
              <a:gd name="T119" fmla="*/ 0 h 64"/>
              <a:gd name="T120" fmla="*/ 56507904 w 68"/>
              <a:gd name="T121" fmla="*/ 34140871 h 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8"/>
              <a:gd name="T184" fmla="*/ 0 h 64"/>
              <a:gd name="T185" fmla="*/ 68 w 68"/>
              <a:gd name="T186" fmla="*/ 64 h 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8" h="64">
                <a:moveTo>
                  <a:pt x="20" y="12"/>
                </a:moveTo>
                <a:lnTo>
                  <a:pt x="32" y="0"/>
                </a:lnTo>
                <a:lnTo>
                  <a:pt x="44" y="0"/>
                </a:lnTo>
                <a:lnTo>
                  <a:pt x="48" y="0"/>
                </a:lnTo>
                <a:lnTo>
                  <a:pt x="52" y="0"/>
                </a:lnTo>
                <a:lnTo>
                  <a:pt x="56" y="4"/>
                </a:lnTo>
                <a:lnTo>
                  <a:pt x="60" y="8"/>
                </a:lnTo>
                <a:lnTo>
                  <a:pt x="60" y="16"/>
                </a:lnTo>
                <a:lnTo>
                  <a:pt x="60" y="24"/>
                </a:lnTo>
                <a:lnTo>
                  <a:pt x="60" y="48"/>
                </a:lnTo>
                <a:lnTo>
                  <a:pt x="60" y="56"/>
                </a:lnTo>
                <a:lnTo>
                  <a:pt x="60" y="60"/>
                </a:lnTo>
                <a:lnTo>
                  <a:pt x="64" y="60"/>
                </a:lnTo>
                <a:lnTo>
                  <a:pt x="64" y="64"/>
                </a:lnTo>
                <a:lnTo>
                  <a:pt x="68" y="64"/>
                </a:lnTo>
                <a:lnTo>
                  <a:pt x="40" y="64"/>
                </a:lnTo>
                <a:lnTo>
                  <a:pt x="44" y="64"/>
                </a:lnTo>
                <a:lnTo>
                  <a:pt x="44" y="60"/>
                </a:lnTo>
                <a:lnTo>
                  <a:pt x="48" y="60"/>
                </a:lnTo>
                <a:lnTo>
                  <a:pt x="48" y="56"/>
                </a:lnTo>
                <a:lnTo>
                  <a:pt x="48" y="48"/>
                </a:lnTo>
                <a:lnTo>
                  <a:pt x="48" y="24"/>
                </a:lnTo>
                <a:lnTo>
                  <a:pt x="48" y="16"/>
                </a:lnTo>
                <a:lnTo>
                  <a:pt x="44" y="12"/>
                </a:lnTo>
                <a:lnTo>
                  <a:pt x="44" y="8"/>
                </a:lnTo>
                <a:lnTo>
                  <a:pt x="36" y="8"/>
                </a:lnTo>
                <a:lnTo>
                  <a:pt x="28" y="8"/>
                </a:lnTo>
                <a:lnTo>
                  <a:pt x="20" y="16"/>
                </a:lnTo>
                <a:lnTo>
                  <a:pt x="20" y="48"/>
                </a:lnTo>
                <a:lnTo>
                  <a:pt x="20" y="56"/>
                </a:lnTo>
                <a:lnTo>
                  <a:pt x="20" y="60"/>
                </a:lnTo>
                <a:lnTo>
                  <a:pt x="24" y="60"/>
                </a:lnTo>
                <a:lnTo>
                  <a:pt x="24" y="64"/>
                </a:lnTo>
                <a:lnTo>
                  <a:pt x="28" y="64"/>
                </a:lnTo>
                <a:lnTo>
                  <a:pt x="0" y="64"/>
                </a:lnTo>
                <a:lnTo>
                  <a:pt x="4" y="64"/>
                </a:lnTo>
                <a:lnTo>
                  <a:pt x="8" y="60"/>
                </a:lnTo>
                <a:lnTo>
                  <a:pt x="8" y="56"/>
                </a:lnTo>
                <a:lnTo>
                  <a:pt x="8" y="48"/>
                </a:lnTo>
                <a:lnTo>
                  <a:pt x="8" y="24"/>
                </a:lnTo>
                <a:lnTo>
                  <a:pt x="8" y="16"/>
                </a:lnTo>
                <a:lnTo>
                  <a:pt x="8" y="12"/>
                </a:lnTo>
                <a:lnTo>
                  <a:pt x="8" y="8"/>
                </a:lnTo>
                <a:lnTo>
                  <a:pt x="4" y="8"/>
                </a:lnTo>
                <a:lnTo>
                  <a:pt x="0" y="8"/>
                </a:lnTo>
                <a:lnTo>
                  <a:pt x="0" y="4"/>
                </a:lnTo>
                <a:lnTo>
                  <a:pt x="16" y="0"/>
                </a:lnTo>
                <a:lnTo>
                  <a:pt x="20" y="0"/>
                </a:lnTo>
                <a:lnTo>
                  <a:pt x="20" y="12"/>
                </a:lnTo>
                <a:close/>
              </a:path>
            </a:pathLst>
          </a:custGeom>
          <a:solidFill>
            <a:srgbClr val="000000"/>
          </a:solidFill>
          <a:ln w="0">
            <a:solidFill>
              <a:srgbClr val="000000"/>
            </a:solidFill>
            <a:round/>
            <a:headEnd/>
            <a:tailEnd/>
          </a:ln>
        </p:spPr>
        <p:txBody>
          <a:bodyPr/>
          <a:lstStyle/>
          <a:p>
            <a:endParaRPr lang="en-US"/>
          </a:p>
        </p:txBody>
      </p:sp>
      <p:sp>
        <p:nvSpPr>
          <p:cNvPr id="26670" name="Freeform 92"/>
          <p:cNvSpPr>
            <a:spLocks noEditPoints="1"/>
          </p:cNvSpPr>
          <p:nvPr/>
        </p:nvSpPr>
        <p:spPr bwMode="auto">
          <a:xfrm>
            <a:off x="1050925" y="3176588"/>
            <a:ext cx="177800" cy="163512"/>
          </a:xfrm>
          <a:custGeom>
            <a:avLst/>
            <a:gdLst>
              <a:gd name="T0" fmla="*/ 194982250 w 105"/>
              <a:gd name="T1" fmla="*/ 184701127 h 97"/>
              <a:gd name="T2" fmla="*/ 80286016 w 105"/>
              <a:gd name="T3" fmla="*/ 184701127 h 97"/>
              <a:gd name="T4" fmla="*/ 57348130 w 105"/>
              <a:gd name="T5" fmla="*/ 230165930 h 97"/>
              <a:gd name="T6" fmla="*/ 57348130 w 105"/>
              <a:gd name="T7" fmla="*/ 241532539 h 97"/>
              <a:gd name="T8" fmla="*/ 57348130 w 105"/>
              <a:gd name="T9" fmla="*/ 252897462 h 97"/>
              <a:gd name="T10" fmla="*/ 57348130 w 105"/>
              <a:gd name="T11" fmla="*/ 252897462 h 97"/>
              <a:gd name="T12" fmla="*/ 57348130 w 105"/>
              <a:gd name="T13" fmla="*/ 264264071 h 97"/>
              <a:gd name="T14" fmla="*/ 68817073 w 105"/>
              <a:gd name="T15" fmla="*/ 264264071 h 97"/>
              <a:gd name="T16" fmla="*/ 91756653 w 105"/>
              <a:gd name="T17" fmla="*/ 275630680 h 97"/>
              <a:gd name="T18" fmla="*/ 91756653 w 105"/>
              <a:gd name="T19" fmla="*/ 275630680 h 97"/>
              <a:gd name="T20" fmla="*/ 0 w 105"/>
              <a:gd name="T21" fmla="*/ 275630680 h 97"/>
              <a:gd name="T22" fmla="*/ 0 w 105"/>
              <a:gd name="T23" fmla="*/ 275630680 h 97"/>
              <a:gd name="T24" fmla="*/ 11468947 w 105"/>
              <a:gd name="T25" fmla="*/ 264264071 h 97"/>
              <a:gd name="T26" fmla="*/ 22939587 w 105"/>
              <a:gd name="T27" fmla="*/ 264264071 h 97"/>
              <a:gd name="T28" fmla="*/ 34408537 w 105"/>
              <a:gd name="T29" fmla="*/ 241532539 h 97"/>
              <a:gd name="T30" fmla="*/ 45877480 w 105"/>
              <a:gd name="T31" fmla="*/ 218799268 h 97"/>
              <a:gd name="T32" fmla="*/ 149103090 w 105"/>
              <a:gd name="T33" fmla="*/ 0 h 97"/>
              <a:gd name="T34" fmla="*/ 149103090 w 105"/>
              <a:gd name="T35" fmla="*/ 0 h 97"/>
              <a:gd name="T36" fmla="*/ 255197218 w 105"/>
              <a:gd name="T37" fmla="*/ 218799268 h 97"/>
              <a:gd name="T38" fmla="*/ 266666162 w 105"/>
              <a:gd name="T39" fmla="*/ 241532539 h 97"/>
              <a:gd name="T40" fmla="*/ 266666162 w 105"/>
              <a:gd name="T41" fmla="*/ 264264071 h 97"/>
              <a:gd name="T42" fmla="*/ 278135105 w 105"/>
              <a:gd name="T43" fmla="*/ 264264071 h 97"/>
              <a:gd name="T44" fmla="*/ 301074685 w 105"/>
              <a:gd name="T45" fmla="*/ 275630680 h 97"/>
              <a:gd name="T46" fmla="*/ 301074685 w 105"/>
              <a:gd name="T47" fmla="*/ 275630680 h 97"/>
              <a:gd name="T48" fmla="*/ 183511613 w 105"/>
              <a:gd name="T49" fmla="*/ 275630680 h 97"/>
              <a:gd name="T50" fmla="*/ 183511613 w 105"/>
              <a:gd name="T51" fmla="*/ 275630680 h 97"/>
              <a:gd name="T52" fmla="*/ 194982250 w 105"/>
              <a:gd name="T53" fmla="*/ 264264071 h 97"/>
              <a:gd name="T54" fmla="*/ 206451193 w 105"/>
              <a:gd name="T55" fmla="*/ 264264071 h 97"/>
              <a:gd name="T56" fmla="*/ 220788642 w 105"/>
              <a:gd name="T57" fmla="*/ 264264071 h 97"/>
              <a:gd name="T58" fmla="*/ 220788642 w 105"/>
              <a:gd name="T59" fmla="*/ 252897462 h 97"/>
              <a:gd name="T60" fmla="*/ 206451193 w 105"/>
              <a:gd name="T61" fmla="*/ 241532539 h 97"/>
              <a:gd name="T62" fmla="*/ 206451193 w 105"/>
              <a:gd name="T63" fmla="*/ 218799268 h 97"/>
              <a:gd name="T64" fmla="*/ 194982250 w 105"/>
              <a:gd name="T65" fmla="*/ 184701127 h 97"/>
              <a:gd name="T66" fmla="*/ 183511613 w 105"/>
              <a:gd name="T67" fmla="*/ 173334518 h 97"/>
              <a:gd name="T68" fmla="*/ 137634146 w 105"/>
              <a:gd name="T69" fmla="*/ 56831385 h 97"/>
              <a:gd name="T70" fmla="*/ 91756653 w 105"/>
              <a:gd name="T71" fmla="*/ 173334518 h 97"/>
              <a:gd name="T72" fmla="*/ 183511613 w 105"/>
              <a:gd name="T73" fmla="*/ 173334518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5"/>
              <a:gd name="T112" fmla="*/ 0 h 97"/>
              <a:gd name="T113" fmla="*/ 105 w 105"/>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5" h="97">
                <a:moveTo>
                  <a:pt x="68" y="65"/>
                </a:moveTo>
                <a:lnTo>
                  <a:pt x="28" y="65"/>
                </a:lnTo>
                <a:lnTo>
                  <a:pt x="20" y="81"/>
                </a:lnTo>
                <a:lnTo>
                  <a:pt x="20" y="85"/>
                </a:lnTo>
                <a:lnTo>
                  <a:pt x="20" y="89"/>
                </a:lnTo>
                <a:lnTo>
                  <a:pt x="20" y="93"/>
                </a:lnTo>
                <a:lnTo>
                  <a:pt x="24" y="93"/>
                </a:lnTo>
                <a:lnTo>
                  <a:pt x="32" y="97"/>
                </a:lnTo>
                <a:lnTo>
                  <a:pt x="0" y="97"/>
                </a:lnTo>
                <a:lnTo>
                  <a:pt x="4" y="93"/>
                </a:lnTo>
                <a:lnTo>
                  <a:pt x="8" y="93"/>
                </a:lnTo>
                <a:lnTo>
                  <a:pt x="12" y="85"/>
                </a:lnTo>
                <a:lnTo>
                  <a:pt x="16" y="77"/>
                </a:lnTo>
                <a:lnTo>
                  <a:pt x="52" y="0"/>
                </a:lnTo>
                <a:lnTo>
                  <a:pt x="89" y="77"/>
                </a:lnTo>
                <a:lnTo>
                  <a:pt x="93" y="85"/>
                </a:lnTo>
                <a:lnTo>
                  <a:pt x="93" y="93"/>
                </a:lnTo>
                <a:lnTo>
                  <a:pt x="97" y="93"/>
                </a:lnTo>
                <a:lnTo>
                  <a:pt x="105" y="97"/>
                </a:lnTo>
                <a:lnTo>
                  <a:pt x="64" y="97"/>
                </a:lnTo>
                <a:lnTo>
                  <a:pt x="68" y="93"/>
                </a:lnTo>
                <a:lnTo>
                  <a:pt x="72" y="93"/>
                </a:lnTo>
                <a:lnTo>
                  <a:pt x="77" y="93"/>
                </a:lnTo>
                <a:lnTo>
                  <a:pt x="77" y="89"/>
                </a:lnTo>
                <a:lnTo>
                  <a:pt x="72" y="85"/>
                </a:lnTo>
                <a:lnTo>
                  <a:pt x="72" y="77"/>
                </a:lnTo>
                <a:lnTo>
                  <a:pt x="68" y="65"/>
                </a:lnTo>
                <a:close/>
                <a:moveTo>
                  <a:pt x="64" y="61"/>
                </a:moveTo>
                <a:lnTo>
                  <a:pt x="48" y="20"/>
                </a:lnTo>
                <a:lnTo>
                  <a:pt x="32" y="61"/>
                </a:lnTo>
                <a:lnTo>
                  <a:pt x="64" y="61"/>
                </a:lnTo>
                <a:close/>
              </a:path>
            </a:pathLst>
          </a:custGeom>
          <a:solidFill>
            <a:srgbClr val="000000"/>
          </a:solidFill>
          <a:ln w="0">
            <a:solidFill>
              <a:srgbClr val="000000"/>
            </a:solidFill>
            <a:round/>
            <a:headEnd/>
            <a:tailEnd/>
          </a:ln>
        </p:spPr>
        <p:txBody>
          <a:bodyPr/>
          <a:lstStyle/>
          <a:p>
            <a:endParaRPr lang="en-US"/>
          </a:p>
        </p:txBody>
      </p:sp>
      <p:sp>
        <p:nvSpPr>
          <p:cNvPr id="26671" name="Freeform 93"/>
          <p:cNvSpPr>
            <a:spLocks/>
          </p:cNvSpPr>
          <p:nvPr/>
        </p:nvSpPr>
        <p:spPr bwMode="auto">
          <a:xfrm>
            <a:off x="1208088" y="3230563"/>
            <a:ext cx="117475" cy="163512"/>
          </a:xfrm>
          <a:custGeom>
            <a:avLst/>
            <a:gdLst>
              <a:gd name="T0" fmla="*/ 0 w 69"/>
              <a:gd name="T1" fmla="*/ 0 h 97"/>
              <a:gd name="T2" fmla="*/ 92755862 w 69"/>
              <a:gd name="T3" fmla="*/ 0 h 97"/>
              <a:gd name="T4" fmla="*/ 92755862 w 69"/>
              <a:gd name="T5" fmla="*/ 0 h 97"/>
              <a:gd name="T6" fmla="*/ 81161595 w 69"/>
              <a:gd name="T7" fmla="*/ 0 h 97"/>
              <a:gd name="T8" fmla="*/ 69567329 w 69"/>
              <a:gd name="T9" fmla="*/ 0 h 97"/>
              <a:gd name="T10" fmla="*/ 69567329 w 69"/>
              <a:gd name="T11" fmla="*/ 11366612 h 97"/>
              <a:gd name="T12" fmla="*/ 69567329 w 69"/>
              <a:gd name="T13" fmla="*/ 11366612 h 97"/>
              <a:gd name="T14" fmla="*/ 69567329 w 69"/>
              <a:gd name="T15" fmla="*/ 11366612 h 97"/>
              <a:gd name="T16" fmla="*/ 69567329 w 69"/>
              <a:gd name="T17" fmla="*/ 22733225 h 97"/>
              <a:gd name="T18" fmla="*/ 69567329 w 69"/>
              <a:gd name="T19" fmla="*/ 34098154 h 97"/>
              <a:gd name="T20" fmla="*/ 115944422 w 69"/>
              <a:gd name="T21" fmla="*/ 127869768 h 97"/>
              <a:gd name="T22" fmla="*/ 162323191 w 69"/>
              <a:gd name="T23" fmla="*/ 34098154 h 97"/>
              <a:gd name="T24" fmla="*/ 162323191 w 69"/>
              <a:gd name="T25" fmla="*/ 22733225 h 97"/>
              <a:gd name="T26" fmla="*/ 162323191 w 69"/>
              <a:gd name="T27" fmla="*/ 11366612 h 97"/>
              <a:gd name="T28" fmla="*/ 162323191 w 69"/>
              <a:gd name="T29" fmla="*/ 11366612 h 97"/>
              <a:gd name="T30" fmla="*/ 162323191 w 69"/>
              <a:gd name="T31" fmla="*/ 11366612 h 97"/>
              <a:gd name="T32" fmla="*/ 162323191 w 69"/>
              <a:gd name="T33" fmla="*/ 0 h 97"/>
              <a:gd name="T34" fmla="*/ 150728924 w 69"/>
              <a:gd name="T35" fmla="*/ 0 h 97"/>
              <a:gd name="T36" fmla="*/ 150728924 w 69"/>
              <a:gd name="T37" fmla="*/ 0 h 97"/>
              <a:gd name="T38" fmla="*/ 139134658 w 69"/>
              <a:gd name="T39" fmla="*/ 0 h 97"/>
              <a:gd name="T40" fmla="*/ 139134658 w 69"/>
              <a:gd name="T41" fmla="*/ 0 h 97"/>
              <a:gd name="T42" fmla="*/ 200005409 w 69"/>
              <a:gd name="T43" fmla="*/ 0 h 97"/>
              <a:gd name="T44" fmla="*/ 200005409 w 69"/>
              <a:gd name="T45" fmla="*/ 0 h 97"/>
              <a:gd name="T46" fmla="*/ 200005409 w 69"/>
              <a:gd name="T47" fmla="*/ 0 h 97"/>
              <a:gd name="T48" fmla="*/ 188411142 w 69"/>
              <a:gd name="T49" fmla="*/ 0 h 97"/>
              <a:gd name="T50" fmla="*/ 188411142 w 69"/>
              <a:gd name="T51" fmla="*/ 11366612 h 97"/>
              <a:gd name="T52" fmla="*/ 176816875 w 69"/>
              <a:gd name="T53" fmla="*/ 11366612 h 97"/>
              <a:gd name="T54" fmla="*/ 176816875 w 69"/>
              <a:gd name="T55" fmla="*/ 22733225 h 97"/>
              <a:gd name="T56" fmla="*/ 176816875 w 69"/>
              <a:gd name="T57" fmla="*/ 34098154 h 97"/>
              <a:gd name="T58" fmla="*/ 92755862 w 69"/>
              <a:gd name="T59" fmla="*/ 207432659 h 97"/>
              <a:gd name="T60" fmla="*/ 81161595 w 69"/>
              <a:gd name="T61" fmla="*/ 241532539 h 97"/>
              <a:gd name="T62" fmla="*/ 69567329 w 69"/>
              <a:gd name="T63" fmla="*/ 252897462 h 97"/>
              <a:gd name="T64" fmla="*/ 46378782 w 69"/>
              <a:gd name="T65" fmla="*/ 264264071 h 97"/>
              <a:gd name="T66" fmla="*/ 34782813 w 69"/>
              <a:gd name="T67" fmla="*/ 275630680 h 97"/>
              <a:gd name="T68" fmla="*/ 23188540 w 69"/>
              <a:gd name="T69" fmla="*/ 275630680 h 97"/>
              <a:gd name="T70" fmla="*/ 11594270 w 69"/>
              <a:gd name="T71" fmla="*/ 264264071 h 97"/>
              <a:gd name="T72" fmla="*/ 11594270 w 69"/>
              <a:gd name="T73" fmla="*/ 252897462 h 97"/>
              <a:gd name="T74" fmla="*/ 11594270 w 69"/>
              <a:gd name="T75" fmla="*/ 252897462 h 97"/>
              <a:gd name="T76" fmla="*/ 11594270 w 69"/>
              <a:gd name="T77" fmla="*/ 241532539 h 97"/>
              <a:gd name="T78" fmla="*/ 11594270 w 69"/>
              <a:gd name="T79" fmla="*/ 230165930 h 97"/>
              <a:gd name="T80" fmla="*/ 23188540 w 69"/>
              <a:gd name="T81" fmla="*/ 230165930 h 97"/>
              <a:gd name="T82" fmla="*/ 23188540 w 69"/>
              <a:gd name="T83" fmla="*/ 230165930 h 97"/>
              <a:gd name="T84" fmla="*/ 34782813 w 69"/>
              <a:gd name="T85" fmla="*/ 230165930 h 97"/>
              <a:gd name="T86" fmla="*/ 46378782 w 69"/>
              <a:gd name="T87" fmla="*/ 230165930 h 97"/>
              <a:gd name="T88" fmla="*/ 57973062 w 69"/>
              <a:gd name="T89" fmla="*/ 230165930 h 97"/>
              <a:gd name="T90" fmla="*/ 57973062 w 69"/>
              <a:gd name="T91" fmla="*/ 230165930 h 97"/>
              <a:gd name="T92" fmla="*/ 69567329 w 69"/>
              <a:gd name="T93" fmla="*/ 230165930 h 97"/>
              <a:gd name="T94" fmla="*/ 69567329 w 69"/>
              <a:gd name="T95" fmla="*/ 230165930 h 97"/>
              <a:gd name="T96" fmla="*/ 81161595 w 69"/>
              <a:gd name="T97" fmla="*/ 218799268 h 97"/>
              <a:gd name="T98" fmla="*/ 81161595 w 69"/>
              <a:gd name="T99" fmla="*/ 207432659 h 97"/>
              <a:gd name="T100" fmla="*/ 104350129 w 69"/>
              <a:gd name="T101" fmla="*/ 173334518 h 97"/>
              <a:gd name="T102" fmla="*/ 34782813 w 69"/>
              <a:gd name="T103" fmla="*/ 34098154 h 97"/>
              <a:gd name="T104" fmla="*/ 23188540 w 69"/>
              <a:gd name="T105" fmla="*/ 22733225 h 97"/>
              <a:gd name="T106" fmla="*/ 23188540 w 69"/>
              <a:gd name="T107" fmla="*/ 22733225 h 97"/>
              <a:gd name="T108" fmla="*/ 11594270 w 69"/>
              <a:gd name="T109" fmla="*/ 11366612 h 97"/>
              <a:gd name="T110" fmla="*/ 11594270 w 69"/>
              <a:gd name="T111" fmla="*/ 11366612 h 97"/>
              <a:gd name="T112" fmla="*/ 11594270 w 69"/>
              <a:gd name="T113" fmla="*/ 0 h 97"/>
              <a:gd name="T114" fmla="*/ 0 w 69"/>
              <a:gd name="T115" fmla="*/ 0 h 97"/>
              <a:gd name="T116" fmla="*/ 0 w 69"/>
              <a:gd name="T117" fmla="*/ 0 h 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
              <a:gd name="T178" fmla="*/ 0 h 97"/>
              <a:gd name="T179" fmla="*/ 69 w 69"/>
              <a:gd name="T180" fmla="*/ 97 h 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 h="97">
                <a:moveTo>
                  <a:pt x="0" y="0"/>
                </a:moveTo>
                <a:lnTo>
                  <a:pt x="32" y="0"/>
                </a:lnTo>
                <a:lnTo>
                  <a:pt x="28" y="0"/>
                </a:lnTo>
                <a:lnTo>
                  <a:pt x="24" y="0"/>
                </a:lnTo>
                <a:lnTo>
                  <a:pt x="24" y="4"/>
                </a:lnTo>
                <a:lnTo>
                  <a:pt x="24" y="8"/>
                </a:lnTo>
                <a:lnTo>
                  <a:pt x="24" y="12"/>
                </a:lnTo>
                <a:lnTo>
                  <a:pt x="40" y="45"/>
                </a:lnTo>
                <a:lnTo>
                  <a:pt x="56" y="12"/>
                </a:lnTo>
                <a:lnTo>
                  <a:pt x="56" y="8"/>
                </a:lnTo>
                <a:lnTo>
                  <a:pt x="56" y="4"/>
                </a:lnTo>
                <a:lnTo>
                  <a:pt x="56" y="0"/>
                </a:lnTo>
                <a:lnTo>
                  <a:pt x="52" y="0"/>
                </a:lnTo>
                <a:lnTo>
                  <a:pt x="48" y="0"/>
                </a:lnTo>
                <a:lnTo>
                  <a:pt x="69" y="0"/>
                </a:lnTo>
                <a:lnTo>
                  <a:pt x="65" y="0"/>
                </a:lnTo>
                <a:lnTo>
                  <a:pt x="65" y="4"/>
                </a:lnTo>
                <a:lnTo>
                  <a:pt x="61" y="4"/>
                </a:lnTo>
                <a:lnTo>
                  <a:pt x="61" y="8"/>
                </a:lnTo>
                <a:lnTo>
                  <a:pt x="61" y="12"/>
                </a:lnTo>
                <a:lnTo>
                  <a:pt x="32" y="73"/>
                </a:lnTo>
                <a:lnTo>
                  <a:pt x="28" y="85"/>
                </a:lnTo>
                <a:lnTo>
                  <a:pt x="24" y="89"/>
                </a:lnTo>
                <a:lnTo>
                  <a:pt x="16" y="93"/>
                </a:lnTo>
                <a:lnTo>
                  <a:pt x="12" y="97"/>
                </a:lnTo>
                <a:lnTo>
                  <a:pt x="8" y="97"/>
                </a:lnTo>
                <a:lnTo>
                  <a:pt x="4" y="93"/>
                </a:lnTo>
                <a:lnTo>
                  <a:pt x="4" y="89"/>
                </a:lnTo>
                <a:lnTo>
                  <a:pt x="4" y="85"/>
                </a:lnTo>
                <a:lnTo>
                  <a:pt x="4" y="81"/>
                </a:lnTo>
                <a:lnTo>
                  <a:pt x="8" y="81"/>
                </a:lnTo>
                <a:lnTo>
                  <a:pt x="12" y="81"/>
                </a:lnTo>
                <a:lnTo>
                  <a:pt x="16" y="81"/>
                </a:lnTo>
                <a:lnTo>
                  <a:pt x="20" y="81"/>
                </a:lnTo>
                <a:lnTo>
                  <a:pt x="24" y="81"/>
                </a:lnTo>
                <a:lnTo>
                  <a:pt x="28" y="77"/>
                </a:lnTo>
                <a:lnTo>
                  <a:pt x="28" y="73"/>
                </a:lnTo>
                <a:lnTo>
                  <a:pt x="36" y="61"/>
                </a:lnTo>
                <a:lnTo>
                  <a:pt x="12" y="12"/>
                </a:lnTo>
                <a:lnTo>
                  <a:pt x="8" y="8"/>
                </a:lnTo>
                <a:lnTo>
                  <a:pt x="4" y="4"/>
                </a:lnTo>
                <a:lnTo>
                  <a:pt x="4" y="0"/>
                </a:lnTo>
                <a:lnTo>
                  <a:pt x="0" y="0"/>
                </a:lnTo>
                <a:close/>
              </a:path>
            </a:pathLst>
          </a:custGeom>
          <a:solidFill>
            <a:srgbClr val="000000"/>
          </a:solidFill>
          <a:ln w="0">
            <a:solidFill>
              <a:srgbClr val="000000"/>
            </a:solidFill>
            <a:round/>
            <a:headEnd/>
            <a:tailEnd/>
          </a:ln>
        </p:spPr>
        <p:txBody>
          <a:bodyPr/>
          <a:lstStyle/>
          <a:p>
            <a:endParaRPr lang="en-US"/>
          </a:p>
        </p:txBody>
      </p:sp>
      <p:sp>
        <p:nvSpPr>
          <p:cNvPr id="26672" name="Freeform 94"/>
          <p:cNvSpPr>
            <a:spLocks/>
          </p:cNvSpPr>
          <p:nvPr/>
        </p:nvSpPr>
        <p:spPr bwMode="auto">
          <a:xfrm>
            <a:off x="1338263" y="3176588"/>
            <a:ext cx="144462" cy="163512"/>
          </a:xfrm>
          <a:custGeom>
            <a:avLst/>
            <a:gdLst>
              <a:gd name="T0" fmla="*/ 222413668 w 85"/>
              <a:gd name="T1" fmla="*/ 0 h 97"/>
              <a:gd name="T2" fmla="*/ 233967278 w 85"/>
              <a:gd name="T3" fmla="*/ 90929527 h 97"/>
              <a:gd name="T4" fmla="*/ 222413668 w 85"/>
              <a:gd name="T5" fmla="*/ 90929527 h 97"/>
              <a:gd name="T6" fmla="*/ 210858412 w 85"/>
              <a:gd name="T7" fmla="*/ 56831385 h 97"/>
              <a:gd name="T8" fmla="*/ 187751299 w 85"/>
              <a:gd name="T9" fmla="*/ 22733225 h 97"/>
              <a:gd name="T10" fmla="*/ 161754946 w 85"/>
              <a:gd name="T11" fmla="*/ 11366612 h 97"/>
              <a:gd name="T12" fmla="*/ 138647833 w 85"/>
              <a:gd name="T13" fmla="*/ 11366612 h 97"/>
              <a:gd name="T14" fmla="*/ 115539020 w 85"/>
              <a:gd name="T15" fmla="*/ 11366612 h 97"/>
              <a:gd name="T16" fmla="*/ 92431880 w 85"/>
              <a:gd name="T17" fmla="*/ 22733225 h 97"/>
              <a:gd name="T18" fmla="*/ 69323067 w 85"/>
              <a:gd name="T19" fmla="*/ 34098154 h 97"/>
              <a:gd name="T20" fmla="*/ 57769510 w 85"/>
              <a:gd name="T21" fmla="*/ 68197994 h 97"/>
              <a:gd name="T22" fmla="*/ 46215940 w 85"/>
              <a:gd name="T23" fmla="*/ 102296136 h 97"/>
              <a:gd name="T24" fmla="*/ 46215940 w 85"/>
              <a:gd name="T25" fmla="*/ 136394303 h 97"/>
              <a:gd name="T26" fmla="*/ 46215940 w 85"/>
              <a:gd name="T27" fmla="*/ 173334518 h 97"/>
              <a:gd name="T28" fmla="*/ 57769510 w 85"/>
              <a:gd name="T29" fmla="*/ 207432659 h 97"/>
              <a:gd name="T30" fmla="*/ 69323067 w 85"/>
              <a:gd name="T31" fmla="*/ 230165930 h 97"/>
              <a:gd name="T32" fmla="*/ 92431880 w 85"/>
              <a:gd name="T33" fmla="*/ 252897462 h 97"/>
              <a:gd name="T34" fmla="*/ 115539020 w 85"/>
              <a:gd name="T35" fmla="*/ 252897462 h 97"/>
              <a:gd name="T36" fmla="*/ 138647833 w 85"/>
              <a:gd name="T37" fmla="*/ 264264071 h 97"/>
              <a:gd name="T38" fmla="*/ 161754946 w 85"/>
              <a:gd name="T39" fmla="*/ 264264071 h 97"/>
              <a:gd name="T40" fmla="*/ 187751299 w 85"/>
              <a:gd name="T41" fmla="*/ 252897462 h 97"/>
              <a:gd name="T42" fmla="*/ 210858412 w 85"/>
              <a:gd name="T43" fmla="*/ 230165930 h 97"/>
              <a:gd name="T44" fmla="*/ 233967278 w 85"/>
              <a:gd name="T45" fmla="*/ 207432659 h 97"/>
              <a:gd name="T46" fmla="*/ 245520835 w 85"/>
              <a:gd name="T47" fmla="*/ 207432659 h 97"/>
              <a:gd name="T48" fmla="*/ 222413668 w 85"/>
              <a:gd name="T49" fmla="*/ 241532539 h 97"/>
              <a:gd name="T50" fmla="*/ 187751299 w 85"/>
              <a:gd name="T51" fmla="*/ 264264071 h 97"/>
              <a:gd name="T52" fmla="*/ 161754946 w 85"/>
              <a:gd name="T53" fmla="*/ 275630680 h 97"/>
              <a:gd name="T54" fmla="*/ 127092576 w 85"/>
              <a:gd name="T55" fmla="*/ 275630680 h 97"/>
              <a:gd name="T56" fmla="*/ 80876623 w 85"/>
              <a:gd name="T57" fmla="*/ 275630680 h 97"/>
              <a:gd name="T58" fmla="*/ 46215940 w 85"/>
              <a:gd name="T59" fmla="*/ 252897462 h 97"/>
              <a:gd name="T60" fmla="*/ 23107120 w 85"/>
              <a:gd name="T61" fmla="*/ 230165930 h 97"/>
              <a:gd name="T62" fmla="*/ 0 w 85"/>
              <a:gd name="T63" fmla="*/ 184701127 h 97"/>
              <a:gd name="T64" fmla="*/ 0 w 85"/>
              <a:gd name="T65" fmla="*/ 136394303 h 97"/>
              <a:gd name="T66" fmla="*/ 0 w 85"/>
              <a:gd name="T67" fmla="*/ 102296136 h 97"/>
              <a:gd name="T68" fmla="*/ 11553560 w 85"/>
              <a:gd name="T69" fmla="*/ 68197994 h 97"/>
              <a:gd name="T70" fmla="*/ 34662383 w 85"/>
              <a:gd name="T71" fmla="*/ 34098154 h 97"/>
              <a:gd name="T72" fmla="*/ 57769510 w 85"/>
              <a:gd name="T73" fmla="*/ 11366612 h 97"/>
              <a:gd name="T74" fmla="*/ 92431880 w 85"/>
              <a:gd name="T75" fmla="*/ 0 h 97"/>
              <a:gd name="T76" fmla="*/ 127092576 w 85"/>
              <a:gd name="T77" fmla="*/ 0 h 97"/>
              <a:gd name="T78" fmla="*/ 161754946 w 85"/>
              <a:gd name="T79" fmla="*/ 0 h 97"/>
              <a:gd name="T80" fmla="*/ 199304855 w 85"/>
              <a:gd name="T81" fmla="*/ 11366612 h 97"/>
              <a:gd name="T82" fmla="*/ 199304855 w 85"/>
              <a:gd name="T83" fmla="*/ 11366612 h 97"/>
              <a:gd name="T84" fmla="*/ 210858412 w 85"/>
              <a:gd name="T85" fmla="*/ 11366612 h 97"/>
              <a:gd name="T86" fmla="*/ 210858412 w 85"/>
              <a:gd name="T87" fmla="*/ 11366612 h 97"/>
              <a:gd name="T88" fmla="*/ 210858412 w 85"/>
              <a:gd name="T89" fmla="*/ 11366612 h 97"/>
              <a:gd name="T90" fmla="*/ 222413668 w 85"/>
              <a:gd name="T91" fmla="*/ 0 h 97"/>
              <a:gd name="T92" fmla="*/ 222413668 w 85"/>
              <a:gd name="T93" fmla="*/ 0 h 97"/>
              <a:gd name="T94" fmla="*/ 222413668 w 85"/>
              <a:gd name="T95" fmla="*/ 0 h 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5"/>
              <a:gd name="T145" fmla="*/ 0 h 97"/>
              <a:gd name="T146" fmla="*/ 85 w 85"/>
              <a:gd name="T147" fmla="*/ 97 h 9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5" h="97">
                <a:moveTo>
                  <a:pt x="77" y="0"/>
                </a:moveTo>
                <a:lnTo>
                  <a:pt x="81" y="32"/>
                </a:lnTo>
                <a:lnTo>
                  <a:pt x="77" y="32"/>
                </a:lnTo>
                <a:lnTo>
                  <a:pt x="73" y="20"/>
                </a:lnTo>
                <a:lnTo>
                  <a:pt x="65" y="8"/>
                </a:lnTo>
                <a:lnTo>
                  <a:pt x="56" y="4"/>
                </a:lnTo>
                <a:lnTo>
                  <a:pt x="48" y="4"/>
                </a:lnTo>
                <a:lnTo>
                  <a:pt x="40" y="4"/>
                </a:lnTo>
                <a:lnTo>
                  <a:pt x="32" y="8"/>
                </a:lnTo>
                <a:lnTo>
                  <a:pt x="24" y="12"/>
                </a:lnTo>
                <a:lnTo>
                  <a:pt x="20" y="24"/>
                </a:lnTo>
                <a:lnTo>
                  <a:pt x="16" y="36"/>
                </a:lnTo>
                <a:lnTo>
                  <a:pt x="16" y="48"/>
                </a:lnTo>
                <a:lnTo>
                  <a:pt x="16" y="61"/>
                </a:lnTo>
                <a:lnTo>
                  <a:pt x="20" y="73"/>
                </a:lnTo>
                <a:lnTo>
                  <a:pt x="24" y="81"/>
                </a:lnTo>
                <a:lnTo>
                  <a:pt x="32" y="89"/>
                </a:lnTo>
                <a:lnTo>
                  <a:pt x="40" y="89"/>
                </a:lnTo>
                <a:lnTo>
                  <a:pt x="48" y="93"/>
                </a:lnTo>
                <a:lnTo>
                  <a:pt x="56" y="93"/>
                </a:lnTo>
                <a:lnTo>
                  <a:pt x="65" y="89"/>
                </a:lnTo>
                <a:lnTo>
                  <a:pt x="73" y="81"/>
                </a:lnTo>
                <a:lnTo>
                  <a:pt x="81" y="73"/>
                </a:lnTo>
                <a:lnTo>
                  <a:pt x="85" y="73"/>
                </a:lnTo>
                <a:lnTo>
                  <a:pt x="77" y="85"/>
                </a:lnTo>
                <a:lnTo>
                  <a:pt x="65" y="93"/>
                </a:lnTo>
                <a:lnTo>
                  <a:pt x="56" y="97"/>
                </a:lnTo>
                <a:lnTo>
                  <a:pt x="44" y="97"/>
                </a:lnTo>
                <a:lnTo>
                  <a:pt x="28" y="97"/>
                </a:lnTo>
                <a:lnTo>
                  <a:pt x="16" y="89"/>
                </a:lnTo>
                <a:lnTo>
                  <a:pt x="8" y="81"/>
                </a:lnTo>
                <a:lnTo>
                  <a:pt x="0" y="65"/>
                </a:lnTo>
                <a:lnTo>
                  <a:pt x="0" y="48"/>
                </a:lnTo>
                <a:lnTo>
                  <a:pt x="0" y="36"/>
                </a:lnTo>
                <a:lnTo>
                  <a:pt x="4" y="24"/>
                </a:lnTo>
                <a:lnTo>
                  <a:pt x="12" y="12"/>
                </a:lnTo>
                <a:lnTo>
                  <a:pt x="20" y="4"/>
                </a:lnTo>
                <a:lnTo>
                  <a:pt x="32" y="0"/>
                </a:lnTo>
                <a:lnTo>
                  <a:pt x="44" y="0"/>
                </a:lnTo>
                <a:lnTo>
                  <a:pt x="56" y="0"/>
                </a:lnTo>
                <a:lnTo>
                  <a:pt x="69" y="4"/>
                </a:lnTo>
                <a:lnTo>
                  <a:pt x="73" y="4"/>
                </a:lnTo>
                <a:lnTo>
                  <a:pt x="77" y="0"/>
                </a:lnTo>
                <a:close/>
              </a:path>
            </a:pathLst>
          </a:custGeom>
          <a:solidFill>
            <a:srgbClr val="000000"/>
          </a:solidFill>
          <a:ln w="0">
            <a:solidFill>
              <a:srgbClr val="000000"/>
            </a:solidFill>
            <a:round/>
            <a:headEnd/>
            <a:tailEnd/>
          </a:ln>
        </p:spPr>
        <p:txBody>
          <a:bodyPr/>
          <a:lstStyle/>
          <a:p>
            <a:endParaRPr lang="en-US"/>
          </a:p>
        </p:txBody>
      </p:sp>
      <p:sp>
        <p:nvSpPr>
          <p:cNvPr id="26673" name="Freeform 95"/>
          <p:cNvSpPr>
            <a:spLocks noEditPoints="1"/>
          </p:cNvSpPr>
          <p:nvPr/>
        </p:nvSpPr>
        <p:spPr bwMode="auto">
          <a:xfrm>
            <a:off x="1495425" y="3224213"/>
            <a:ext cx="103188" cy="115887"/>
          </a:xfrm>
          <a:custGeom>
            <a:avLst/>
            <a:gdLst>
              <a:gd name="T0" fmla="*/ 80122951 w 61"/>
              <a:gd name="T1" fmla="*/ 183351680 h 69"/>
              <a:gd name="T2" fmla="*/ 57230445 w 61"/>
              <a:gd name="T3" fmla="*/ 194634702 h 69"/>
              <a:gd name="T4" fmla="*/ 22892512 w 61"/>
              <a:gd name="T5" fmla="*/ 194634702 h 69"/>
              <a:gd name="T6" fmla="*/ 0 w 61"/>
              <a:gd name="T7" fmla="*/ 172068658 h 69"/>
              <a:gd name="T8" fmla="*/ 0 w 61"/>
              <a:gd name="T9" fmla="*/ 138219592 h 69"/>
              <a:gd name="T10" fmla="*/ 22892512 w 61"/>
              <a:gd name="T11" fmla="*/ 115651868 h 69"/>
              <a:gd name="T12" fmla="*/ 68677544 w 61"/>
              <a:gd name="T13" fmla="*/ 93085798 h 69"/>
              <a:gd name="T14" fmla="*/ 103015457 w 61"/>
              <a:gd name="T15" fmla="*/ 67699838 h 69"/>
              <a:gd name="T16" fmla="*/ 91568358 w 61"/>
              <a:gd name="T17" fmla="*/ 22566051 h 69"/>
              <a:gd name="T18" fmla="*/ 68677544 w 61"/>
              <a:gd name="T19" fmla="*/ 22566051 h 69"/>
              <a:gd name="T20" fmla="*/ 45785025 w 61"/>
              <a:gd name="T21" fmla="*/ 22566051 h 69"/>
              <a:gd name="T22" fmla="*/ 45785025 w 61"/>
              <a:gd name="T23" fmla="*/ 45132101 h 69"/>
              <a:gd name="T24" fmla="*/ 45785025 w 61"/>
              <a:gd name="T25" fmla="*/ 56415137 h 69"/>
              <a:gd name="T26" fmla="*/ 34337926 w 61"/>
              <a:gd name="T27" fmla="*/ 67699838 h 69"/>
              <a:gd name="T28" fmla="*/ 22892512 w 61"/>
              <a:gd name="T29" fmla="*/ 67699838 h 69"/>
              <a:gd name="T30" fmla="*/ 11445410 w 61"/>
              <a:gd name="T31" fmla="*/ 56415137 h 69"/>
              <a:gd name="T32" fmla="*/ 11445410 w 61"/>
              <a:gd name="T33" fmla="*/ 33849079 h 69"/>
              <a:gd name="T34" fmla="*/ 45785025 w 61"/>
              <a:gd name="T35" fmla="*/ 11283025 h 69"/>
              <a:gd name="T36" fmla="*/ 103015457 w 61"/>
              <a:gd name="T37" fmla="*/ 11283025 h 69"/>
              <a:gd name="T38" fmla="*/ 128768495 w 61"/>
              <a:gd name="T39" fmla="*/ 22566051 h 69"/>
              <a:gd name="T40" fmla="*/ 140215594 w 61"/>
              <a:gd name="T41" fmla="*/ 45132101 h 69"/>
              <a:gd name="T42" fmla="*/ 140215594 w 61"/>
              <a:gd name="T43" fmla="*/ 126934890 h 69"/>
              <a:gd name="T44" fmla="*/ 140215594 w 61"/>
              <a:gd name="T45" fmla="*/ 160785636 h 69"/>
              <a:gd name="T46" fmla="*/ 140215594 w 61"/>
              <a:gd name="T47" fmla="*/ 172068658 h 69"/>
              <a:gd name="T48" fmla="*/ 151661001 w 61"/>
              <a:gd name="T49" fmla="*/ 172068658 h 69"/>
              <a:gd name="T50" fmla="*/ 151661001 w 61"/>
              <a:gd name="T51" fmla="*/ 172068658 h 69"/>
              <a:gd name="T52" fmla="*/ 174553507 w 61"/>
              <a:gd name="T53" fmla="*/ 160785636 h 69"/>
              <a:gd name="T54" fmla="*/ 151661001 w 61"/>
              <a:gd name="T55" fmla="*/ 194634702 h 69"/>
              <a:gd name="T56" fmla="*/ 114460890 w 61"/>
              <a:gd name="T57" fmla="*/ 194634702 h 69"/>
              <a:gd name="T58" fmla="*/ 103015457 w 61"/>
              <a:gd name="T59" fmla="*/ 183351680 h 69"/>
              <a:gd name="T60" fmla="*/ 103015457 w 61"/>
              <a:gd name="T61" fmla="*/ 149502614 h 69"/>
              <a:gd name="T62" fmla="*/ 80122951 w 61"/>
              <a:gd name="T63" fmla="*/ 93085798 h 69"/>
              <a:gd name="T64" fmla="*/ 57230445 w 61"/>
              <a:gd name="T65" fmla="*/ 115651868 h 69"/>
              <a:gd name="T66" fmla="*/ 34337926 w 61"/>
              <a:gd name="T67" fmla="*/ 126934890 h 69"/>
              <a:gd name="T68" fmla="*/ 34337926 w 61"/>
              <a:gd name="T69" fmla="*/ 149502614 h 69"/>
              <a:gd name="T70" fmla="*/ 57230445 w 61"/>
              <a:gd name="T71" fmla="*/ 172068658 h 69"/>
              <a:gd name="T72" fmla="*/ 80122951 w 61"/>
              <a:gd name="T73" fmla="*/ 172068658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69"/>
              <a:gd name="T113" fmla="*/ 61 w 61"/>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69">
                <a:moveTo>
                  <a:pt x="36" y="57"/>
                </a:moveTo>
                <a:lnTo>
                  <a:pt x="28" y="65"/>
                </a:lnTo>
                <a:lnTo>
                  <a:pt x="24" y="69"/>
                </a:lnTo>
                <a:lnTo>
                  <a:pt x="20" y="69"/>
                </a:lnTo>
                <a:lnTo>
                  <a:pt x="16" y="69"/>
                </a:lnTo>
                <a:lnTo>
                  <a:pt x="8" y="69"/>
                </a:lnTo>
                <a:lnTo>
                  <a:pt x="4" y="65"/>
                </a:lnTo>
                <a:lnTo>
                  <a:pt x="0" y="61"/>
                </a:lnTo>
                <a:lnTo>
                  <a:pt x="0" y="53"/>
                </a:lnTo>
                <a:lnTo>
                  <a:pt x="0" y="49"/>
                </a:lnTo>
                <a:lnTo>
                  <a:pt x="4" y="45"/>
                </a:lnTo>
                <a:lnTo>
                  <a:pt x="8" y="41"/>
                </a:lnTo>
                <a:lnTo>
                  <a:pt x="12" y="37"/>
                </a:lnTo>
                <a:lnTo>
                  <a:pt x="24" y="33"/>
                </a:lnTo>
                <a:lnTo>
                  <a:pt x="36" y="24"/>
                </a:lnTo>
                <a:lnTo>
                  <a:pt x="36" y="16"/>
                </a:lnTo>
                <a:lnTo>
                  <a:pt x="32" y="8"/>
                </a:lnTo>
                <a:lnTo>
                  <a:pt x="28" y="8"/>
                </a:lnTo>
                <a:lnTo>
                  <a:pt x="24" y="8"/>
                </a:lnTo>
                <a:lnTo>
                  <a:pt x="20" y="8"/>
                </a:lnTo>
                <a:lnTo>
                  <a:pt x="16" y="8"/>
                </a:lnTo>
                <a:lnTo>
                  <a:pt x="16" y="12"/>
                </a:lnTo>
                <a:lnTo>
                  <a:pt x="16" y="16"/>
                </a:lnTo>
                <a:lnTo>
                  <a:pt x="16" y="20"/>
                </a:lnTo>
                <a:lnTo>
                  <a:pt x="12" y="24"/>
                </a:lnTo>
                <a:lnTo>
                  <a:pt x="8" y="24"/>
                </a:lnTo>
                <a:lnTo>
                  <a:pt x="4" y="24"/>
                </a:lnTo>
                <a:lnTo>
                  <a:pt x="4" y="20"/>
                </a:lnTo>
                <a:lnTo>
                  <a:pt x="4" y="12"/>
                </a:lnTo>
                <a:lnTo>
                  <a:pt x="8" y="8"/>
                </a:lnTo>
                <a:lnTo>
                  <a:pt x="16" y="4"/>
                </a:lnTo>
                <a:lnTo>
                  <a:pt x="28" y="0"/>
                </a:lnTo>
                <a:lnTo>
                  <a:pt x="36" y="4"/>
                </a:lnTo>
                <a:lnTo>
                  <a:pt x="40" y="4"/>
                </a:lnTo>
                <a:lnTo>
                  <a:pt x="45" y="8"/>
                </a:lnTo>
                <a:lnTo>
                  <a:pt x="49" y="12"/>
                </a:lnTo>
                <a:lnTo>
                  <a:pt x="49" y="16"/>
                </a:lnTo>
                <a:lnTo>
                  <a:pt x="49" y="24"/>
                </a:lnTo>
                <a:lnTo>
                  <a:pt x="49" y="45"/>
                </a:lnTo>
                <a:lnTo>
                  <a:pt x="49" y="53"/>
                </a:lnTo>
                <a:lnTo>
                  <a:pt x="49" y="57"/>
                </a:lnTo>
                <a:lnTo>
                  <a:pt x="49" y="61"/>
                </a:lnTo>
                <a:lnTo>
                  <a:pt x="53" y="61"/>
                </a:lnTo>
                <a:lnTo>
                  <a:pt x="57" y="61"/>
                </a:lnTo>
                <a:lnTo>
                  <a:pt x="61" y="57"/>
                </a:lnTo>
                <a:lnTo>
                  <a:pt x="61" y="61"/>
                </a:lnTo>
                <a:lnTo>
                  <a:pt x="53" y="69"/>
                </a:lnTo>
                <a:lnTo>
                  <a:pt x="45" y="69"/>
                </a:lnTo>
                <a:lnTo>
                  <a:pt x="40" y="69"/>
                </a:lnTo>
                <a:lnTo>
                  <a:pt x="36" y="65"/>
                </a:lnTo>
                <a:lnTo>
                  <a:pt x="36" y="57"/>
                </a:lnTo>
                <a:close/>
                <a:moveTo>
                  <a:pt x="36" y="53"/>
                </a:moveTo>
                <a:lnTo>
                  <a:pt x="36" y="33"/>
                </a:lnTo>
                <a:lnTo>
                  <a:pt x="28" y="33"/>
                </a:lnTo>
                <a:lnTo>
                  <a:pt x="24" y="37"/>
                </a:lnTo>
                <a:lnTo>
                  <a:pt x="20" y="41"/>
                </a:lnTo>
                <a:lnTo>
                  <a:pt x="16" y="45"/>
                </a:lnTo>
                <a:lnTo>
                  <a:pt x="12" y="45"/>
                </a:lnTo>
                <a:lnTo>
                  <a:pt x="12" y="49"/>
                </a:lnTo>
                <a:lnTo>
                  <a:pt x="12" y="53"/>
                </a:lnTo>
                <a:lnTo>
                  <a:pt x="16" y="57"/>
                </a:lnTo>
                <a:lnTo>
                  <a:pt x="20" y="61"/>
                </a:lnTo>
                <a:lnTo>
                  <a:pt x="24" y="61"/>
                </a:lnTo>
                <a:lnTo>
                  <a:pt x="28" y="61"/>
                </a:lnTo>
                <a:lnTo>
                  <a:pt x="36" y="53"/>
                </a:lnTo>
                <a:close/>
              </a:path>
            </a:pathLst>
          </a:custGeom>
          <a:solidFill>
            <a:srgbClr val="000000"/>
          </a:solidFill>
          <a:ln w="0">
            <a:solidFill>
              <a:srgbClr val="000000"/>
            </a:solidFill>
            <a:round/>
            <a:headEnd/>
            <a:tailEnd/>
          </a:ln>
        </p:spPr>
        <p:txBody>
          <a:bodyPr/>
          <a:lstStyle/>
          <a:p>
            <a:endParaRPr lang="en-US"/>
          </a:p>
        </p:txBody>
      </p:sp>
      <p:sp>
        <p:nvSpPr>
          <p:cNvPr id="26674" name="Freeform 96"/>
          <p:cNvSpPr>
            <a:spLocks/>
          </p:cNvSpPr>
          <p:nvPr/>
        </p:nvSpPr>
        <p:spPr bwMode="auto">
          <a:xfrm>
            <a:off x="1604963" y="3224213"/>
            <a:ext cx="74612" cy="115887"/>
          </a:xfrm>
          <a:custGeom>
            <a:avLst/>
            <a:gdLst>
              <a:gd name="T0" fmla="*/ 57510597 w 44"/>
              <a:gd name="T1" fmla="*/ 0 h 69"/>
              <a:gd name="T2" fmla="*/ 57510597 w 44"/>
              <a:gd name="T3" fmla="*/ 56415137 h 69"/>
              <a:gd name="T4" fmla="*/ 69011015 w 44"/>
              <a:gd name="T5" fmla="*/ 22566051 h 69"/>
              <a:gd name="T6" fmla="*/ 80513129 w 44"/>
              <a:gd name="T7" fmla="*/ 11283025 h 69"/>
              <a:gd name="T8" fmla="*/ 103517358 w 44"/>
              <a:gd name="T9" fmla="*/ 0 h 69"/>
              <a:gd name="T10" fmla="*/ 115019498 w 44"/>
              <a:gd name="T11" fmla="*/ 11283025 h 69"/>
              <a:gd name="T12" fmla="*/ 115019498 w 44"/>
              <a:gd name="T13" fmla="*/ 11283025 h 69"/>
              <a:gd name="T14" fmla="*/ 126521612 w 44"/>
              <a:gd name="T15" fmla="*/ 22566051 h 69"/>
              <a:gd name="T16" fmla="*/ 126521612 w 44"/>
              <a:gd name="T17" fmla="*/ 33849079 h 69"/>
              <a:gd name="T18" fmla="*/ 126521612 w 44"/>
              <a:gd name="T19" fmla="*/ 33849079 h 69"/>
              <a:gd name="T20" fmla="*/ 126521612 w 44"/>
              <a:gd name="T21" fmla="*/ 45132101 h 69"/>
              <a:gd name="T22" fmla="*/ 115019498 w 44"/>
              <a:gd name="T23" fmla="*/ 45132101 h 69"/>
              <a:gd name="T24" fmla="*/ 115019498 w 44"/>
              <a:gd name="T25" fmla="*/ 56415137 h 69"/>
              <a:gd name="T26" fmla="*/ 103517358 w 44"/>
              <a:gd name="T27" fmla="*/ 45132101 h 69"/>
              <a:gd name="T28" fmla="*/ 92015244 w 44"/>
              <a:gd name="T29" fmla="*/ 45132101 h 69"/>
              <a:gd name="T30" fmla="*/ 92015244 w 44"/>
              <a:gd name="T31" fmla="*/ 33849079 h 69"/>
              <a:gd name="T32" fmla="*/ 80513129 w 44"/>
              <a:gd name="T33" fmla="*/ 33849079 h 69"/>
              <a:gd name="T34" fmla="*/ 80513129 w 44"/>
              <a:gd name="T35" fmla="*/ 33849079 h 69"/>
              <a:gd name="T36" fmla="*/ 69011015 w 44"/>
              <a:gd name="T37" fmla="*/ 33849079 h 69"/>
              <a:gd name="T38" fmla="*/ 69011015 w 44"/>
              <a:gd name="T39" fmla="*/ 45132101 h 69"/>
              <a:gd name="T40" fmla="*/ 57510597 w 44"/>
              <a:gd name="T41" fmla="*/ 67699838 h 69"/>
              <a:gd name="T42" fmla="*/ 57510597 w 44"/>
              <a:gd name="T43" fmla="*/ 149502614 h 69"/>
              <a:gd name="T44" fmla="*/ 57510597 w 44"/>
              <a:gd name="T45" fmla="*/ 160785636 h 69"/>
              <a:gd name="T46" fmla="*/ 57510597 w 44"/>
              <a:gd name="T47" fmla="*/ 172068658 h 69"/>
              <a:gd name="T48" fmla="*/ 57510597 w 44"/>
              <a:gd name="T49" fmla="*/ 183351680 h 69"/>
              <a:gd name="T50" fmla="*/ 69011015 w 44"/>
              <a:gd name="T51" fmla="*/ 183351680 h 69"/>
              <a:gd name="T52" fmla="*/ 80513129 w 44"/>
              <a:gd name="T53" fmla="*/ 183351680 h 69"/>
              <a:gd name="T54" fmla="*/ 92015244 w 44"/>
              <a:gd name="T55" fmla="*/ 194634702 h 69"/>
              <a:gd name="T56" fmla="*/ 92015244 w 44"/>
              <a:gd name="T57" fmla="*/ 194634702 h 69"/>
              <a:gd name="T58" fmla="*/ 0 w 44"/>
              <a:gd name="T59" fmla="*/ 194634702 h 69"/>
              <a:gd name="T60" fmla="*/ 0 w 44"/>
              <a:gd name="T61" fmla="*/ 194634702 h 69"/>
              <a:gd name="T62" fmla="*/ 0 w 44"/>
              <a:gd name="T63" fmla="*/ 183351680 h 69"/>
              <a:gd name="T64" fmla="*/ 11502117 w 44"/>
              <a:gd name="T65" fmla="*/ 183351680 h 69"/>
              <a:gd name="T66" fmla="*/ 11502117 w 44"/>
              <a:gd name="T67" fmla="*/ 183351680 h 69"/>
              <a:gd name="T68" fmla="*/ 23004235 w 44"/>
              <a:gd name="T69" fmla="*/ 172068658 h 69"/>
              <a:gd name="T70" fmla="*/ 23004235 w 44"/>
              <a:gd name="T71" fmla="*/ 160785636 h 69"/>
              <a:gd name="T72" fmla="*/ 23004235 w 44"/>
              <a:gd name="T73" fmla="*/ 149502614 h 69"/>
              <a:gd name="T74" fmla="*/ 23004235 w 44"/>
              <a:gd name="T75" fmla="*/ 81802776 h 69"/>
              <a:gd name="T76" fmla="*/ 23004235 w 44"/>
              <a:gd name="T77" fmla="*/ 56415137 h 69"/>
              <a:gd name="T78" fmla="*/ 23004235 w 44"/>
              <a:gd name="T79" fmla="*/ 45132101 h 69"/>
              <a:gd name="T80" fmla="*/ 23004235 w 44"/>
              <a:gd name="T81" fmla="*/ 33849079 h 69"/>
              <a:gd name="T82" fmla="*/ 11502117 w 44"/>
              <a:gd name="T83" fmla="*/ 33849079 h 69"/>
              <a:gd name="T84" fmla="*/ 11502117 w 44"/>
              <a:gd name="T85" fmla="*/ 22566051 h 69"/>
              <a:gd name="T86" fmla="*/ 11502117 w 44"/>
              <a:gd name="T87" fmla="*/ 22566051 h 69"/>
              <a:gd name="T88" fmla="*/ 0 w 44"/>
              <a:gd name="T89" fmla="*/ 22566051 h 69"/>
              <a:gd name="T90" fmla="*/ 0 w 44"/>
              <a:gd name="T91" fmla="*/ 33849079 h 69"/>
              <a:gd name="T92" fmla="*/ 0 w 44"/>
              <a:gd name="T93" fmla="*/ 22566051 h 69"/>
              <a:gd name="T94" fmla="*/ 46008470 w 44"/>
              <a:gd name="T95" fmla="*/ 0 h 69"/>
              <a:gd name="T96" fmla="*/ 57510597 w 44"/>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
              <a:gd name="T148" fmla="*/ 0 h 69"/>
              <a:gd name="T149" fmla="*/ 44 w 44"/>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 h="69">
                <a:moveTo>
                  <a:pt x="20" y="0"/>
                </a:moveTo>
                <a:lnTo>
                  <a:pt x="20" y="20"/>
                </a:lnTo>
                <a:lnTo>
                  <a:pt x="24" y="8"/>
                </a:lnTo>
                <a:lnTo>
                  <a:pt x="28" y="4"/>
                </a:lnTo>
                <a:lnTo>
                  <a:pt x="36" y="0"/>
                </a:lnTo>
                <a:lnTo>
                  <a:pt x="40" y="4"/>
                </a:lnTo>
                <a:lnTo>
                  <a:pt x="44" y="8"/>
                </a:lnTo>
                <a:lnTo>
                  <a:pt x="44" y="12"/>
                </a:lnTo>
                <a:lnTo>
                  <a:pt x="44" y="16"/>
                </a:lnTo>
                <a:lnTo>
                  <a:pt x="40" y="16"/>
                </a:lnTo>
                <a:lnTo>
                  <a:pt x="40" y="20"/>
                </a:lnTo>
                <a:lnTo>
                  <a:pt x="36" y="16"/>
                </a:lnTo>
                <a:lnTo>
                  <a:pt x="32" y="16"/>
                </a:lnTo>
                <a:lnTo>
                  <a:pt x="32" y="12"/>
                </a:lnTo>
                <a:lnTo>
                  <a:pt x="28" y="12"/>
                </a:lnTo>
                <a:lnTo>
                  <a:pt x="24" y="12"/>
                </a:lnTo>
                <a:lnTo>
                  <a:pt x="24" y="16"/>
                </a:lnTo>
                <a:lnTo>
                  <a:pt x="20" y="24"/>
                </a:lnTo>
                <a:lnTo>
                  <a:pt x="20" y="53"/>
                </a:lnTo>
                <a:lnTo>
                  <a:pt x="20" y="57"/>
                </a:lnTo>
                <a:lnTo>
                  <a:pt x="20" y="61"/>
                </a:lnTo>
                <a:lnTo>
                  <a:pt x="20" y="65"/>
                </a:lnTo>
                <a:lnTo>
                  <a:pt x="24" y="65"/>
                </a:lnTo>
                <a:lnTo>
                  <a:pt x="28" y="65"/>
                </a:lnTo>
                <a:lnTo>
                  <a:pt x="32" y="69"/>
                </a:lnTo>
                <a:lnTo>
                  <a:pt x="0" y="69"/>
                </a:lnTo>
                <a:lnTo>
                  <a:pt x="0" y="65"/>
                </a:lnTo>
                <a:lnTo>
                  <a:pt x="4" y="65"/>
                </a:lnTo>
                <a:lnTo>
                  <a:pt x="8" y="61"/>
                </a:lnTo>
                <a:lnTo>
                  <a:pt x="8" y="57"/>
                </a:lnTo>
                <a:lnTo>
                  <a:pt x="8" y="53"/>
                </a:lnTo>
                <a:lnTo>
                  <a:pt x="8" y="29"/>
                </a:lnTo>
                <a:lnTo>
                  <a:pt x="8" y="20"/>
                </a:lnTo>
                <a:lnTo>
                  <a:pt x="8" y="16"/>
                </a:lnTo>
                <a:lnTo>
                  <a:pt x="8" y="12"/>
                </a:lnTo>
                <a:lnTo>
                  <a:pt x="4" y="12"/>
                </a:lnTo>
                <a:lnTo>
                  <a:pt x="4" y="8"/>
                </a:lnTo>
                <a:lnTo>
                  <a:pt x="0" y="8"/>
                </a:lnTo>
                <a:lnTo>
                  <a:pt x="0" y="12"/>
                </a:lnTo>
                <a:lnTo>
                  <a:pt x="0" y="8"/>
                </a:lnTo>
                <a:lnTo>
                  <a:pt x="16" y="0"/>
                </a:lnTo>
                <a:lnTo>
                  <a:pt x="20" y="0"/>
                </a:lnTo>
                <a:close/>
              </a:path>
            </a:pathLst>
          </a:custGeom>
          <a:solidFill>
            <a:srgbClr val="000000"/>
          </a:solidFill>
          <a:ln w="0">
            <a:solidFill>
              <a:srgbClr val="000000"/>
            </a:solidFill>
            <a:round/>
            <a:headEnd/>
            <a:tailEnd/>
          </a:ln>
        </p:spPr>
        <p:txBody>
          <a:bodyPr/>
          <a:lstStyle/>
          <a:p>
            <a:endParaRPr lang="en-US"/>
          </a:p>
        </p:txBody>
      </p:sp>
      <p:sp>
        <p:nvSpPr>
          <p:cNvPr id="26675" name="Freeform 97"/>
          <p:cNvSpPr>
            <a:spLocks noEditPoints="1"/>
          </p:cNvSpPr>
          <p:nvPr/>
        </p:nvSpPr>
        <p:spPr bwMode="auto">
          <a:xfrm>
            <a:off x="1687513" y="3224213"/>
            <a:ext cx="101600" cy="115887"/>
          </a:xfrm>
          <a:custGeom>
            <a:avLst/>
            <a:gdLst>
              <a:gd name="T0" fmla="*/ 80450550 w 61"/>
              <a:gd name="T1" fmla="*/ 183351680 h 69"/>
              <a:gd name="T2" fmla="*/ 58256785 w 61"/>
              <a:gd name="T3" fmla="*/ 194634702 h 69"/>
              <a:gd name="T4" fmla="*/ 36063007 w 61"/>
              <a:gd name="T5" fmla="*/ 194634702 h 69"/>
              <a:gd name="T6" fmla="*/ 11096053 w 61"/>
              <a:gd name="T7" fmla="*/ 172068658 h 69"/>
              <a:gd name="T8" fmla="*/ 0 w 61"/>
              <a:gd name="T9" fmla="*/ 138219592 h 69"/>
              <a:gd name="T10" fmla="*/ 24966951 w 61"/>
              <a:gd name="T11" fmla="*/ 115651868 h 69"/>
              <a:gd name="T12" fmla="*/ 69352835 w 61"/>
              <a:gd name="T13" fmla="*/ 93085798 h 69"/>
              <a:gd name="T14" fmla="*/ 102642650 w 61"/>
              <a:gd name="T15" fmla="*/ 67699838 h 69"/>
              <a:gd name="T16" fmla="*/ 102642650 w 61"/>
              <a:gd name="T17" fmla="*/ 22566051 h 69"/>
              <a:gd name="T18" fmla="*/ 69352835 w 61"/>
              <a:gd name="T19" fmla="*/ 22566051 h 69"/>
              <a:gd name="T20" fmla="*/ 58256785 w 61"/>
              <a:gd name="T21" fmla="*/ 22566051 h 69"/>
              <a:gd name="T22" fmla="*/ 47160723 w 61"/>
              <a:gd name="T23" fmla="*/ 45132101 h 69"/>
              <a:gd name="T24" fmla="*/ 47160723 w 61"/>
              <a:gd name="T25" fmla="*/ 56415137 h 69"/>
              <a:gd name="T26" fmla="*/ 36063007 w 61"/>
              <a:gd name="T27" fmla="*/ 67699838 h 69"/>
              <a:gd name="T28" fmla="*/ 24966951 w 61"/>
              <a:gd name="T29" fmla="*/ 67699838 h 69"/>
              <a:gd name="T30" fmla="*/ 11096053 w 61"/>
              <a:gd name="T31" fmla="*/ 56415137 h 69"/>
              <a:gd name="T32" fmla="*/ 11096053 w 61"/>
              <a:gd name="T33" fmla="*/ 33849079 h 69"/>
              <a:gd name="T34" fmla="*/ 47160723 w 61"/>
              <a:gd name="T35" fmla="*/ 11283025 h 69"/>
              <a:gd name="T36" fmla="*/ 102642650 w 61"/>
              <a:gd name="T37" fmla="*/ 11283025 h 69"/>
              <a:gd name="T38" fmla="*/ 124836440 w 61"/>
              <a:gd name="T39" fmla="*/ 22566051 h 69"/>
              <a:gd name="T40" fmla="*/ 135932490 w 61"/>
              <a:gd name="T41" fmla="*/ 45132101 h 69"/>
              <a:gd name="T42" fmla="*/ 135932490 w 61"/>
              <a:gd name="T43" fmla="*/ 126934890 h 69"/>
              <a:gd name="T44" fmla="*/ 135932490 w 61"/>
              <a:gd name="T45" fmla="*/ 160785636 h 69"/>
              <a:gd name="T46" fmla="*/ 147028540 w 61"/>
              <a:gd name="T47" fmla="*/ 172068658 h 69"/>
              <a:gd name="T48" fmla="*/ 147028540 w 61"/>
              <a:gd name="T49" fmla="*/ 172068658 h 69"/>
              <a:gd name="T50" fmla="*/ 158126255 w 61"/>
              <a:gd name="T51" fmla="*/ 172068658 h 69"/>
              <a:gd name="T52" fmla="*/ 169222305 w 61"/>
              <a:gd name="T53" fmla="*/ 160785636 h 69"/>
              <a:gd name="T54" fmla="*/ 147028540 w 61"/>
              <a:gd name="T55" fmla="*/ 194634702 h 69"/>
              <a:gd name="T56" fmla="*/ 113740391 w 61"/>
              <a:gd name="T57" fmla="*/ 194634702 h 69"/>
              <a:gd name="T58" fmla="*/ 102642650 w 61"/>
              <a:gd name="T59" fmla="*/ 183351680 h 69"/>
              <a:gd name="T60" fmla="*/ 102642650 w 61"/>
              <a:gd name="T61" fmla="*/ 149502614 h 69"/>
              <a:gd name="T62" fmla="*/ 80450550 w 61"/>
              <a:gd name="T63" fmla="*/ 93085798 h 69"/>
              <a:gd name="T64" fmla="*/ 58256785 w 61"/>
              <a:gd name="T65" fmla="*/ 115651868 h 69"/>
              <a:gd name="T66" fmla="*/ 36063007 w 61"/>
              <a:gd name="T67" fmla="*/ 126934890 h 69"/>
              <a:gd name="T68" fmla="*/ 36063007 w 61"/>
              <a:gd name="T69" fmla="*/ 149502614 h 69"/>
              <a:gd name="T70" fmla="*/ 58256785 w 61"/>
              <a:gd name="T71" fmla="*/ 172068658 h 69"/>
              <a:gd name="T72" fmla="*/ 80450550 w 61"/>
              <a:gd name="T73" fmla="*/ 172068658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69"/>
              <a:gd name="T113" fmla="*/ 61 w 61"/>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69">
                <a:moveTo>
                  <a:pt x="37" y="57"/>
                </a:moveTo>
                <a:lnTo>
                  <a:pt x="29" y="65"/>
                </a:lnTo>
                <a:lnTo>
                  <a:pt x="25" y="69"/>
                </a:lnTo>
                <a:lnTo>
                  <a:pt x="21" y="69"/>
                </a:lnTo>
                <a:lnTo>
                  <a:pt x="17" y="69"/>
                </a:lnTo>
                <a:lnTo>
                  <a:pt x="13" y="69"/>
                </a:lnTo>
                <a:lnTo>
                  <a:pt x="4" y="65"/>
                </a:lnTo>
                <a:lnTo>
                  <a:pt x="4" y="61"/>
                </a:lnTo>
                <a:lnTo>
                  <a:pt x="0" y="53"/>
                </a:lnTo>
                <a:lnTo>
                  <a:pt x="0" y="49"/>
                </a:lnTo>
                <a:lnTo>
                  <a:pt x="4" y="45"/>
                </a:lnTo>
                <a:lnTo>
                  <a:pt x="9" y="41"/>
                </a:lnTo>
                <a:lnTo>
                  <a:pt x="13" y="37"/>
                </a:lnTo>
                <a:lnTo>
                  <a:pt x="25" y="33"/>
                </a:lnTo>
                <a:lnTo>
                  <a:pt x="37" y="24"/>
                </a:lnTo>
                <a:lnTo>
                  <a:pt x="37" y="16"/>
                </a:lnTo>
                <a:lnTo>
                  <a:pt x="37" y="8"/>
                </a:lnTo>
                <a:lnTo>
                  <a:pt x="33" y="8"/>
                </a:lnTo>
                <a:lnTo>
                  <a:pt x="25" y="8"/>
                </a:lnTo>
                <a:lnTo>
                  <a:pt x="21" y="8"/>
                </a:lnTo>
                <a:lnTo>
                  <a:pt x="17" y="12"/>
                </a:lnTo>
                <a:lnTo>
                  <a:pt x="17" y="16"/>
                </a:lnTo>
                <a:lnTo>
                  <a:pt x="17" y="20"/>
                </a:lnTo>
                <a:lnTo>
                  <a:pt x="17" y="24"/>
                </a:lnTo>
                <a:lnTo>
                  <a:pt x="13" y="24"/>
                </a:lnTo>
                <a:lnTo>
                  <a:pt x="9" y="24"/>
                </a:lnTo>
                <a:lnTo>
                  <a:pt x="4" y="24"/>
                </a:lnTo>
                <a:lnTo>
                  <a:pt x="4" y="20"/>
                </a:lnTo>
                <a:lnTo>
                  <a:pt x="4" y="12"/>
                </a:lnTo>
                <a:lnTo>
                  <a:pt x="13" y="8"/>
                </a:lnTo>
                <a:lnTo>
                  <a:pt x="17" y="4"/>
                </a:lnTo>
                <a:lnTo>
                  <a:pt x="29" y="0"/>
                </a:lnTo>
                <a:lnTo>
                  <a:pt x="37" y="4"/>
                </a:lnTo>
                <a:lnTo>
                  <a:pt x="41" y="4"/>
                </a:lnTo>
                <a:lnTo>
                  <a:pt x="45" y="8"/>
                </a:lnTo>
                <a:lnTo>
                  <a:pt x="49" y="12"/>
                </a:lnTo>
                <a:lnTo>
                  <a:pt x="49" y="16"/>
                </a:lnTo>
                <a:lnTo>
                  <a:pt x="49" y="24"/>
                </a:lnTo>
                <a:lnTo>
                  <a:pt x="49" y="45"/>
                </a:lnTo>
                <a:lnTo>
                  <a:pt x="49" y="53"/>
                </a:lnTo>
                <a:lnTo>
                  <a:pt x="49" y="57"/>
                </a:lnTo>
                <a:lnTo>
                  <a:pt x="49" y="61"/>
                </a:lnTo>
                <a:lnTo>
                  <a:pt x="53" y="61"/>
                </a:lnTo>
                <a:lnTo>
                  <a:pt x="57" y="61"/>
                </a:lnTo>
                <a:lnTo>
                  <a:pt x="61" y="57"/>
                </a:lnTo>
                <a:lnTo>
                  <a:pt x="61" y="61"/>
                </a:lnTo>
                <a:lnTo>
                  <a:pt x="53" y="69"/>
                </a:lnTo>
                <a:lnTo>
                  <a:pt x="45" y="69"/>
                </a:lnTo>
                <a:lnTo>
                  <a:pt x="41" y="69"/>
                </a:lnTo>
                <a:lnTo>
                  <a:pt x="37" y="65"/>
                </a:lnTo>
                <a:lnTo>
                  <a:pt x="37" y="57"/>
                </a:lnTo>
                <a:close/>
                <a:moveTo>
                  <a:pt x="37" y="53"/>
                </a:moveTo>
                <a:lnTo>
                  <a:pt x="37" y="33"/>
                </a:lnTo>
                <a:lnTo>
                  <a:pt x="29" y="33"/>
                </a:lnTo>
                <a:lnTo>
                  <a:pt x="25" y="37"/>
                </a:lnTo>
                <a:lnTo>
                  <a:pt x="21" y="41"/>
                </a:lnTo>
                <a:lnTo>
                  <a:pt x="17" y="45"/>
                </a:lnTo>
                <a:lnTo>
                  <a:pt x="13" y="45"/>
                </a:lnTo>
                <a:lnTo>
                  <a:pt x="13" y="49"/>
                </a:lnTo>
                <a:lnTo>
                  <a:pt x="13" y="53"/>
                </a:lnTo>
                <a:lnTo>
                  <a:pt x="17" y="57"/>
                </a:lnTo>
                <a:lnTo>
                  <a:pt x="21" y="61"/>
                </a:lnTo>
                <a:lnTo>
                  <a:pt x="25" y="61"/>
                </a:lnTo>
                <a:lnTo>
                  <a:pt x="29" y="61"/>
                </a:lnTo>
                <a:lnTo>
                  <a:pt x="37" y="53"/>
                </a:lnTo>
                <a:close/>
              </a:path>
            </a:pathLst>
          </a:custGeom>
          <a:solidFill>
            <a:srgbClr val="000000"/>
          </a:solidFill>
          <a:ln w="0">
            <a:solidFill>
              <a:srgbClr val="000000"/>
            </a:solidFill>
            <a:round/>
            <a:headEnd/>
            <a:tailEnd/>
          </a:ln>
        </p:spPr>
        <p:txBody>
          <a:bodyPr/>
          <a:lstStyle/>
          <a:p>
            <a:endParaRPr lang="en-US"/>
          </a:p>
        </p:txBody>
      </p:sp>
      <p:sp>
        <p:nvSpPr>
          <p:cNvPr id="26676" name="Freeform 98"/>
          <p:cNvSpPr>
            <a:spLocks/>
          </p:cNvSpPr>
          <p:nvPr/>
        </p:nvSpPr>
        <p:spPr bwMode="auto">
          <a:xfrm>
            <a:off x="1797050" y="3224213"/>
            <a:ext cx="185738" cy="115887"/>
          </a:xfrm>
          <a:custGeom>
            <a:avLst/>
            <a:gdLst>
              <a:gd name="T0" fmla="*/ 71277808 w 110"/>
              <a:gd name="T1" fmla="*/ 33849079 h 69"/>
              <a:gd name="T2" fmla="*/ 94086428 w 110"/>
              <a:gd name="T3" fmla="*/ 11283025 h 69"/>
              <a:gd name="T4" fmla="*/ 116896763 w 110"/>
              <a:gd name="T5" fmla="*/ 11283025 h 69"/>
              <a:gd name="T6" fmla="*/ 139705383 w 110"/>
              <a:gd name="T7" fmla="*/ 11283025 h 69"/>
              <a:gd name="T8" fmla="*/ 162514004 w 110"/>
              <a:gd name="T9" fmla="*/ 22566051 h 69"/>
              <a:gd name="T10" fmla="*/ 185322624 w 110"/>
              <a:gd name="T11" fmla="*/ 22566051 h 69"/>
              <a:gd name="T12" fmla="*/ 219537242 w 110"/>
              <a:gd name="T13" fmla="*/ 11283025 h 69"/>
              <a:gd name="T14" fmla="*/ 242345915 w 110"/>
              <a:gd name="T15" fmla="*/ 11283025 h 69"/>
              <a:gd name="T16" fmla="*/ 265154535 w 110"/>
              <a:gd name="T17" fmla="*/ 22566051 h 69"/>
              <a:gd name="T18" fmla="*/ 279410767 w 110"/>
              <a:gd name="T19" fmla="*/ 45132101 h 69"/>
              <a:gd name="T20" fmla="*/ 279410767 w 110"/>
              <a:gd name="T21" fmla="*/ 149502614 h 69"/>
              <a:gd name="T22" fmla="*/ 290815077 w 110"/>
              <a:gd name="T23" fmla="*/ 172068658 h 69"/>
              <a:gd name="T24" fmla="*/ 290815077 w 110"/>
              <a:gd name="T25" fmla="*/ 183351680 h 69"/>
              <a:gd name="T26" fmla="*/ 313623697 w 110"/>
              <a:gd name="T27" fmla="*/ 194634702 h 69"/>
              <a:gd name="T28" fmla="*/ 219537242 w 110"/>
              <a:gd name="T29" fmla="*/ 194634702 h 69"/>
              <a:gd name="T30" fmla="*/ 219537242 w 110"/>
              <a:gd name="T31" fmla="*/ 194634702 h 69"/>
              <a:gd name="T32" fmla="*/ 242345915 w 110"/>
              <a:gd name="T33" fmla="*/ 183351680 h 69"/>
              <a:gd name="T34" fmla="*/ 242345915 w 110"/>
              <a:gd name="T35" fmla="*/ 172068658 h 69"/>
              <a:gd name="T36" fmla="*/ 242345915 w 110"/>
              <a:gd name="T37" fmla="*/ 149502614 h 69"/>
              <a:gd name="T38" fmla="*/ 242345915 w 110"/>
              <a:gd name="T39" fmla="*/ 56415137 h 69"/>
              <a:gd name="T40" fmla="*/ 230941605 w 110"/>
              <a:gd name="T41" fmla="*/ 33849079 h 69"/>
              <a:gd name="T42" fmla="*/ 208132932 w 110"/>
              <a:gd name="T43" fmla="*/ 33849079 h 69"/>
              <a:gd name="T44" fmla="*/ 185322624 w 110"/>
              <a:gd name="T45" fmla="*/ 45132101 h 69"/>
              <a:gd name="T46" fmla="*/ 173918314 w 110"/>
              <a:gd name="T47" fmla="*/ 56415137 h 69"/>
              <a:gd name="T48" fmla="*/ 173918314 w 110"/>
              <a:gd name="T49" fmla="*/ 149502614 h 69"/>
              <a:gd name="T50" fmla="*/ 173918314 w 110"/>
              <a:gd name="T51" fmla="*/ 172068658 h 69"/>
              <a:gd name="T52" fmla="*/ 173918314 w 110"/>
              <a:gd name="T53" fmla="*/ 183351680 h 69"/>
              <a:gd name="T54" fmla="*/ 196726934 w 110"/>
              <a:gd name="T55" fmla="*/ 194634702 h 69"/>
              <a:gd name="T56" fmla="*/ 105492427 w 110"/>
              <a:gd name="T57" fmla="*/ 194634702 h 69"/>
              <a:gd name="T58" fmla="*/ 116896763 w 110"/>
              <a:gd name="T59" fmla="*/ 183351680 h 69"/>
              <a:gd name="T60" fmla="*/ 128301073 w 110"/>
              <a:gd name="T61" fmla="*/ 183351680 h 69"/>
              <a:gd name="T62" fmla="*/ 139705383 w 110"/>
              <a:gd name="T63" fmla="*/ 160785636 h 69"/>
              <a:gd name="T64" fmla="*/ 139705383 w 110"/>
              <a:gd name="T65" fmla="*/ 67699838 h 69"/>
              <a:gd name="T66" fmla="*/ 128301073 w 110"/>
              <a:gd name="T67" fmla="*/ 45132101 h 69"/>
              <a:gd name="T68" fmla="*/ 105492427 w 110"/>
              <a:gd name="T69" fmla="*/ 33849079 h 69"/>
              <a:gd name="T70" fmla="*/ 82682118 w 110"/>
              <a:gd name="T71" fmla="*/ 33849079 h 69"/>
              <a:gd name="T72" fmla="*/ 59873498 w 110"/>
              <a:gd name="T73" fmla="*/ 56415137 h 69"/>
              <a:gd name="T74" fmla="*/ 59873498 w 110"/>
              <a:gd name="T75" fmla="*/ 172068658 h 69"/>
              <a:gd name="T76" fmla="*/ 59873498 w 110"/>
              <a:gd name="T77" fmla="*/ 183351680 h 69"/>
              <a:gd name="T78" fmla="*/ 71277808 w 110"/>
              <a:gd name="T79" fmla="*/ 183351680 h 69"/>
              <a:gd name="T80" fmla="*/ 82682118 w 110"/>
              <a:gd name="T81" fmla="*/ 194634702 h 69"/>
              <a:gd name="T82" fmla="*/ 0 w 110"/>
              <a:gd name="T83" fmla="*/ 194634702 h 69"/>
              <a:gd name="T84" fmla="*/ 11404313 w 110"/>
              <a:gd name="T85" fmla="*/ 183351680 h 69"/>
              <a:gd name="T86" fmla="*/ 22808627 w 110"/>
              <a:gd name="T87" fmla="*/ 172068658 h 69"/>
              <a:gd name="T88" fmla="*/ 22808627 w 110"/>
              <a:gd name="T89" fmla="*/ 149502614 h 69"/>
              <a:gd name="T90" fmla="*/ 22808627 w 110"/>
              <a:gd name="T91" fmla="*/ 56415137 h 69"/>
              <a:gd name="T92" fmla="*/ 22808627 w 110"/>
              <a:gd name="T93" fmla="*/ 33849079 h 69"/>
              <a:gd name="T94" fmla="*/ 11404313 w 110"/>
              <a:gd name="T95" fmla="*/ 22566051 h 69"/>
              <a:gd name="T96" fmla="*/ 0 w 110"/>
              <a:gd name="T97" fmla="*/ 22566051 h 69"/>
              <a:gd name="T98" fmla="*/ 0 w 110"/>
              <a:gd name="T99" fmla="*/ 22566051 h 69"/>
              <a:gd name="T100" fmla="*/ 59873498 w 110"/>
              <a:gd name="T101" fmla="*/ 0 h 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0"/>
              <a:gd name="T154" fmla="*/ 0 h 69"/>
              <a:gd name="T155" fmla="*/ 110 w 110"/>
              <a:gd name="T156" fmla="*/ 69 h 6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0" h="69">
                <a:moveTo>
                  <a:pt x="21" y="16"/>
                </a:moveTo>
                <a:lnTo>
                  <a:pt x="25" y="12"/>
                </a:lnTo>
                <a:lnTo>
                  <a:pt x="29" y="8"/>
                </a:lnTo>
                <a:lnTo>
                  <a:pt x="33" y="4"/>
                </a:lnTo>
                <a:lnTo>
                  <a:pt x="37" y="4"/>
                </a:lnTo>
                <a:lnTo>
                  <a:pt x="41" y="4"/>
                </a:lnTo>
                <a:lnTo>
                  <a:pt x="41" y="0"/>
                </a:lnTo>
                <a:lnTo>
                  <a:pt x="49" y="4"/>
                </a:lnTo>
                <a:lnTo>
                  <a:pt x="53" y="4"/>
                </a:lnTo>
                <a:lnTo>
                  <a:pt x="57" y="8"/>
                </a:lnTo>
                <a:lnTo>
                  <a:pt x="61" y="16"/>
                </a:lnTo>
                <a:lnTo>
                  <a:pt x="65" y="8"/>
                </a:lnTo>
                <a:lnTo>
                  <a:pt x="73" y="4"/>
                </a:lnTo>
                <a:lnTo>
                  <a:pt x="77" y="4"/>
                </a:lnTo>
                <a:lnTo>
                  <a:pt x="81" y="0"/>
                </a:lnTo>
                <a:lnTo>
                  <a:pt x="85" y="4"/>
                </a:lnTo>
                <a:lnTo>
                  <a:pt x="89" y="4"/>
                </a:lnTo>
                <a:lnTo>
                  <a:pt x="93" y="8"/>
                </a:lnTo>
                <a:lnTo>
                  <a:pt x="98" y="12"/>
                </a:lnTo>
                <a:lnTo>
                  <a:pt x="98" y="16"/>
                </a:lnTo>
                <a:lnTo>
                  <a:pt x="98" y="24"/>
                </a:lnTo>
                <a:lnTo>
                  <a:pt x="98" y="53"/>
                </a:lnTo>
                <a:lnTo>
                  <a:pt x="98" y="61"/>
                </a:lnTo>
                <a:lnTo>
                  <a:pt x="102" y="61"/>
                </a:lnTo>
                <a:lnTo>
                  <a:pt x="102" y="65"/>
                </a:lnTo>
                <a:lnTo>
                  <a:pt x="106" y="65"/>
                </a:lnTo>
                <a:lnTo>
                  <a:pt x="110" y="69"/>
                </a:lnTo>
                <a:lnTo>
                  <a:pt x="77" y="69"/>
                </a:lnTo>
                <a:lnTo>
                  <a:pt x="81" y="65"/>
                </a:lnTo>
                <a:lnTo>
                  <a:pt x="85" y="65"/>
                </a:lnTo>
                <a:lnTo>
                  <a:pt x="85" y="61"/>
                </a:lnTo>
                <a:lnTo>
                  <a:pt x="85" y="57"/>
                </a:lnTo>
                <a:lnTo>
                  <a:pt x="85" y="53"/>
                </a:lnTo>
                <a:lnTo>
                  <a:pt x="85" y="24"/>
                </a:lnTo>
                <a:lnTo>
                  <a:pt x="85" y="20"/>
                </a:lnTo>
                <a:lnTo>
                  <a:pt x="85" y="16"/>
                </a:lnTo>
                <a:lnTo>
                  <a:pt x="81" y="12"/>
                </a:lnTo>
                <a:lnTo>
                  <a:pt x="77" y="12"/>
                </a:lnTo>
                <a:lnTo>
                  <a:pt x="73" y="12"/>
                </a:lnTo>
                <a:lnTo>
                  <a:pt x="69" y="12"/>
                </a:lnTo>
                <a:lnTo>
                  <a:pt x="65" y="16"/>
                </a:lnTo>
                <a:lnTo>
                  <a:pt x="61" y="20"/>
                </a:lnTo>
                <a:lnTo>
                  <a:pt x="61" y="24"/>
                </a:lnTo>
                <a:lnTo>
                  <a:pt x="61" y="53"/>
                </a:lnTo>
                <a:lnTo>
                  <a:pt x="61" y="61"/>
                </a:lnTo>
                <a:lnTo>
                  <a:pt x="61" y="65"/>
                </a:lnTo>
                <a:lnTo>
                  <a:pt x="65" y="65"/>
                </a:lnTo>
                <a:lnTo>
                  <a:pt x="69" y="69"/>
                </a:lnTo>
                <a:lnTo>
                  <a:pt x="37" y="69"/>
                </a:lnTo>
                <a:lnTo>
                  <a:pt x="41" y="65"/>
                </a:lnTo>
                <a:lnTo>
                  <a:pt x="45" y="65"/>
                </a:lnTo>
                <a:lnTo>
                  <a:pt x="49" y="61"/>
                </a:lnTo>
                <a:lnTo>
                  <a:pt x="49" y="57"/>
                </a:lnTo>
                <a:lnTo>
                  <a:pt x="49" y="53"/>
                </a:lnTo>
                <a:lnTo>
                  <a:pt x="49" y="24"/>
                </a:lnTo>
                <a:lnTo>
                  <a:pt x="45" y="20"/>
                </a:lnTo>
                <a:lnTo>
                  <a:pt x="45" y="16"/>
                </a:lnTo>
                <a:lnTo>
                  <a:pt x="41" y="12"/>
                </a:lnTo>
                <a:lnTo>
                  <a:pt x="37" y="12"/>
                </a:lnTo>
                <a:lnTo>
                  <a:pt x="33" y="12"/>
                </a:lnTo>
                <a:lnTo>
                  <a:pt x="29" y="12"/>
                </a:lnTo>
                <a:lnTo>
                  <a:pt x="25" y="16"/>
                </a:lnTo>
                <a:lnTo>
                  <a:pt x="21" y="20"/>
                </a:lnTo>
                <a:lnTo>
                  <a:pt x="21" y="53"/>
                </a:lnTo>
                <a:lnTo>
                  <a:pt x="21" y="61"/>
                </a:lnTo>
                <a:lnTo>
                  <a:pt x="21" y="65"/>
                </a:lnTo>
                <a:lnTo>
                  <a:pt x="25" y="65"/>
                </a:lnTo>
                <a:lnTo>
                  <a:pt x="29" y="69"/>
                </a:lnTo>
                <a:lnTo>
                  <a:pt x="0" y="69"/>
                </a:lnTo>
                <a:lnTo>
                  <a:pt x="0" y="65"/>
                </a:lnTo>
                <a:lnTo>
                  <a:pt x="4" y="65"/>
                </a:lnTo>
                <a:lnTo>
                  <a:pt x="8" y="61"/>
                </a:lnTo>
                <a:lnTo>
                  <a:pt x="8" y="53"/>
                </a:lnTo>
                <a:lnTo>
                  <a:pt x="8" y="29"/>
                </a:lnTo>
                <a:lnTo>
                  <a:pt x="8" y="20"/>
                </a:lnTo>
                <a:lnTo>
                  <a:pt x="8" y="12"/>
                </a:lnTo>
                <a:lnTo>
                  <a:pt x="4" y="12"/>
                </a:lnTo>
                <a:lnTo>
                  <a:pt x="4" y="8"/>
                </a:lnTo>
                <a:lnTo>
                  <a:pt x="0" y="8"/>
                </a:lnTo>
                <a:lnTo>
                  <a:pt x="0" y="12"/>
                </a:lnTo>
                <a:lnTo>
                  <a:pt x="0" y="8"/>
                </a:lnTo>
                <a:lnTo>
                  <a:pt x="16" y="0"/>
                </a:lnTo>
                <a:lnTo>
                  <a:pt x="21" y="0"/>
                </a:lnTo>
                <a:lnTo>
                  <a:pt x="21" y="16"/>
                </a:lnTo>
                <a:close/>
              </a:path>
            </a:pathLst>
          </a:custGeom>
          <a:solidFill>
            <a:srgbClr val="000000"/>
          </a:solidFill>
          <a:ln w="0">
            <a:solidFill>
              <a:srgbClr val="000000"/>
            </a:solidFill>
            <a:round/>
            <a:headEnd/>
            <a:tailEnd/>
          </a:ln>
        </p:spPr>
        <p:txBody>
          <a:bodyPr/>
          <a:lstStyle/>
          <a:p>
            <a:endParaRPr lang="en-US"/>
          </a:p>
        </p:txBody>
      </p:sp>
      <p:sp>
        <p:nvSpPr>
          <p:cNvPr id="26677" name="Freeform 99"/>
          <p:cNvSpPr>
            <a:spLocks noEditPoints="1"/>
          </p:cNvSpPr>
          <p:nvPr/>
        </p:nvSpPr>
        <p:spPr bwMode="auto">
          <a:xfrm>
            <a:off x="1989138" y="3170238"/>
            <a:ext cx="109537" cy="169862"/>
          </a:xfrm>
          <a:custGeom>
            <a:avLst/>
            <a:gdLst>
              <a:gd name="T0" fmla="*/ 56797462 w 65"/>
              <a:gd name="T1" fmla="*/ 135765158 h 101"/>
              <a:gd name="T2" fmla="*/ 79515425 w 65"/>
              <a:gd name="T3" fmla="*/ 101824696 h 101"/>
              <a:gd name="T4" fmla="*/ 113593239 w 65"/>
              <a:gd name="T5" fmla="*/ 90511218 h 101"/>
              <a:gd name="T6" fmla="*/ 136312887 w 65"/>
              <a:gd name="T7" fmla="*/ 101824696 h 101"/>
              <a:gd name="T8" fmla="*/ 159030850 w 65"/>
              <a:gd name="T9" fmla="*/ 124451680 h 101"/>
              <a:gd name="T10" fmla="*/ 184590033 w 65"/>
              <a:gd name="T11" fmla="*/ 147080318 h 101"/>
              <a:gd name="T12" fmla="*/ 184590033 w 65"/>
              <a:gd name="T13" fmla="*/ 183849544 h 101"/>
              <a:gd name="T14" fmla="*/ 184590033 w 65"/>
              <a:gd name="T15" fmla="*/ 217791661 h 101"/>
              <a:gd name="T16" fmla="*/ 173230209 w 65"/>
              <a:gd name="T17" fmla="*/ 240418671 h 101"/>
              <a:gd name="T18" fmla="*/ 147672711 w 65"/>
              <a:gd name="T19" fmla="*/ 263047310 h 101"/>
              <a:gd name="T20" fmla="*/ 124953063 w 65"/>
              <a:gd name="T21" fmla="*/ 285674267 h 101"/>
              <a:gd name="T22" fmla="*/ 90875249 w 65"/>
              <a:gd name="T23" fmla="*/ 285674267 h 101"/>
              <a:gd name="T24" fmla="*/ 68155601 w 65"/>
              <a:gd name="T25" fmla="*/ 285674267 h 101"/>
              <a:gd name="T26" fmla="*/ 56797462 w 65"/>
              <a:gd name="T27" fmla="*/ 285674267 h 101"/>
              <a:gd name="T28" fmla="*/ 45437625 w 65"/>
              <a:gd name="T29" fmla="*/ 274360788 h 101"/>
              <a:gd name="T30" fmla="*/ 22717970 w 65"/>
              <a:gd name="T31" fmla="*/ 263047310 h 101"/>
              <a:gd name="T32" fmla="*/ 22717970 w 65"/>
              <a:gd name="T33" fmla="*/ 79196058 h 101"/>
              <a:gd name="T34" fmla="*/ 22717970 w 65"/>
              <a:gd name="T35" fmla="*/ 45255609 h 101"/>
              <a:gd name="T36" fmla="*/ 22717970 w 65"/>
              <a:gd name="T37" fmla="*/ 33942130 h 101"/>
              <a:gd name="T38" fmla="*/ 22717970 w 65"/>
              <a:gd name="T39" fmla="*/ 22626964 h 101"/>
              <a:gd name="T40" fmla="*/ 22717970 w 65"/>
              <a:gd name="T41" fmla="*/ 22626964 h 101"/>
              <a:gd name="T42" fmla="*/ 11359827 w 65"/>
              <a:gd name="T43" fmla="*/ 22626964 h 101"/>
              <a:gd name="T44" fmla="*/ 11359827 w 65"/>
              <a:gd name="T45" fmla="*/ 22626964 h 101"/>
              <a:gd name="T46" fmla="*/ 11359827 w 65"/>
              <a:gd name="T47" fmla="*/ 22626964 h 101"/>
              <a:gd name="T48" fmla="*/ 0 w 65"/>
              <a:gd name="T49" fmla="*/ 22626964 h 101"/>
              <a:gd name="T50" fmla="*/ 0 w 65"/>
              <a:gd name="T51" fmla="*/ 22626964 h 101"/>
              <a:gd name="T52" fmla="*/ 45437625 w 65"/>
              <a:gd name="T53" fmla="*/ 0 h 101"/>
              <a:gd name="T54" fmla="*/ 56797462 w 65"/>
              <a:gd name="T55" fmla="*/ 0 h 101"/>
              <a:gd name="T56" fmla="*/ 56797462 w 65"/>
              <a:gd name="T57" fmla="*/ 135765158 h 101"/>
              <a:gd name="T58" fmla="*/ 56797462 w 65"/>
              <a:gd name="T59" fmla="*/ 147080318 h 101"/>
              <a:gd name="T60" fmla="*/ 56797462 w 65"/>
              <a:gd name="T61" fmla="*/ 251732149 h 101"/>
              <a:gd name="T62" fmla="*/ 68155601 w 65"/>
              <a:gd name="T63" fmla="*/ 263047310 h 101"/>
              <a:gd name="T64" fmla="*/ 79515425 w 65"/>
              <a:gd name="T65" fmla="*/ 274360788 h 101"/>
              <a:gd name="T66" fmla="*/ 90875249 w 65"/>
              <a:gd name="T67" fmla="*/ 274360788 h 101"/>
              <a:gd name="T68" fmla="*/ 102235073 w 65"/>
              <a:gd name="T69" fmla="*/ 274360788 h 101"/>
              <a:gd name="T70" fmla="*/ 113593239 w 65"/>
              <a:gd name="T71" fmla="*/ 274360788 h 101"/>
              <a:gd name="T72" fmla="*/ 136312887 w 65"/>
              <a:gd name="T73" fmla="*/ 251732149 h 101"/>
              <a:gd name="T74" fmla="*/ 147672711 w 65"/>
              <a:gd name="T75" fmla="*/ 229105192 h 101"/>
              <a:gd name="T76" fmla="*/ 147672711 w 65"/>
              <a:gd name="T77" fmla="*/ 195163023 h 101"/>
              <a:gd name="T78" fmla="*/ 147672711 w 65"/>
              <a:gd name="T79" fmla="*/ 172536066 h 101"/>
              <a:gd name="T80" fmla="*/ 136312887 w 65"/>
              <a:gd name="T81" fmla="*/ 147080318 h 101"/>
              <a:gd name="T82" fmla="*/ 113593239 w 65"/>
              <a:gd name="T83" fmla="*/ 124451680 h 101"/>
              <a:gd name="T84" fmla="*/ 102235073 w 65"/>
              <a:gd name="T85" fmla="*/ 124451680 h 101"/>
              <a:gd name="T86" fmla="*/ 90875249 w 65"/>
              <a:gd name="T87" fmla="*/ 124451680 h 101"/>
              <a:gd name="T88" fmla="*/ 79515425 w 65"/>
              <a:gd name="T89" fmla="*/ 135765158 h 101"/>
              <a:gd name="T90" fmla="*/ 68155601 w 65"/>
              <a:gd name="T91" fmla="*/ 135765158 h 101"/>
              <a:gd name="T92" fmla="*/ 56797462 w 65"/>
              <a:gd name="T93" fmla="*/ 147080318 h 1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5"/>
              <a:gd name="T142" fmla="*/ 0 h 101"/>
              <a:gd name="T143" fmla="*/ 65 w 65"/>
              <a:gd name="T144" fmla="*/ 101 h 10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5" h="101">
                <a:moveTo>
                  <a:pt x="20" y="48"/>
                </a:moveTo>
                <a:lnTo>
                  <a:pt x="28" y="36"/>
                </a:lnTo>
                <a:lnTo>
                  <a:pt x="40" y="32"/>
                </a:lnTo>
                <a:lnTo>
                  <a:pt x="48" y="36"/>
                </a:lnTo>
                <a:lnTo>
                  <a:pt x="56" y="44"/>
                </a:lnTo>
                <a:lnTo>
                  <a:pt x="65" y="52"/>
                </a:lnTo>
                <a:lnTo>
                  <a:pt x="65" y="65"/>
                </a:lnTo>
                <a:lnTo>
                  <a:pt x="65" y="77"/>
                </a:lnTo>
                <a:lnTo>
                  <a:pt x="61" y="85"/>
                </a:lnTo>
                <a:lnTo>
                  <a:pt x="52" y="93"/>
                </a:lnTo>
                <a:lnTo>
                  <a:pt x="44" y="101"/>
                </a:lnTo>
                <a:lnTo>
                  <a:pt x="32" y="101"/>
                </a:lnTo>
                <a:lnTo>
                  <a:pt x="24" y="101"/>
                </a:lnTo>
                <a:lnTo>
                  <a:pt x="20" y="101"/>
                </a:lnTo>
                <a:lnTo>
                  <a:pt x="16" y="97"/>
                </a:lnTo>
                <a:lnTo>
                  <a:pt x="8" y="93"/>
                </a:lnTo>
                <a:lnTo>
                  <a:pt x="8" y="28"/>
                </a:lnTo>
                <a:lnTo>
                  <a:pt x="8" y="16"/>
                </a:lnTo>
                <a:lnTo>
                  <a:pt x="8" y="12"/>
                </a:lnTo>
                <a:lnTo>
                  <a:pt x="8" y="8"/>
                </a:lnTo>
                <a:lnTo>
                  <a:pt x="4" y="8"/>
                </a:lnTo>
                <a:lnTo>
                  <a:pt x="0" y="8"/>
                </a:lnTo>
                <a:lnTo>
                  <a:pt x="16" y="0"/>
                </a:lnTo>
                <a:lnTo>
                  <a:pt x="20" y="0"/>
                </a:lnTo>
                <a:lnTo>
                  <a:pt x="20" y="48"/>
                </a:lnTo>
                <a:close/>
                <a:moveTo>
                  <a:pt x="20" y="52"/>
                </a:moveTo>
                <a:lnTo>
                  <a:pt x="20" y="89"/>
                </a:lnTo>
                <a:lnTo>
                  <a:pt x="24" y="93"/>
                </a:lnTo>
                <a:lnTo>
                  <a:pt x="28" y="97"/>
                </a:lnTo>
                <a:lnTo>
                  <a:pt x="32" y="97"/>
                </a:lnTo>
                <a:lnTo>
                  <a:pt x="36" y="97"/>
                </a:lnTo>
                <a:lnTo>
                  <a:pt x="40" y="97"/>
                </a:lnTo>
                <a:lnTo>
                  <a:pt x="48" y="89"/>
                </a:lnTo>
                <a:lnTo>
                  <a:pt x="52" y="81"/>
                </a:lnTo>
                <a:lnTo>
                  <a:pt x="52" y="69"/>
                </a:lnTo>
                <a:lnTo>
                  <a:pt x="52" y="61"/>
                </a:lnTo>
                <a:lnTo>
                  <a:pt x="48" y="52"/>
                </a:lnTo>
                <a:lnTo>
                  <a:pt x="40" y="44"/>
                </a:lnTo>
                <a:lnTo>
                  <a:pt x="36" y="44"/>
                </a:lnTo>
                <a:lnTo>
                  <a:pt x="32" y="44"/>
                </a:lnTo>
                <a:lnTo>
                  <a:pt x="28" y="48"/>
                </a:lnTo>
                <a:lnTo>
                  <a:pt x="24" y="48"/>
                </a:lnTo>
                <a:lnTo>
                  <a:pt x="20" y="52"/>
                </a:lnTo>
                <a:close/>
              </a:path>
            </a:pathLst>
          </a:custGeom>
          <a:solidFill>
            <a:srgbClr val="000000"/>
          </a:solidFill>
          <a:ln w="0">
            <a:solidFill>
              <a:srgbClr val="000000"/>
            </a:solidFill>
            <a:round/>
            <a:headEnd/>
            <a:tailEnd/>
          </a:ln>
        </p:spPr>
        <p:txBody>
          <a:bodyPr/>
          <a:lstStyle/>
          <a:p>
            <a:endParaRPr lang="en-US"/>
          </a:p>
        </p:txBody>
      </p:sp>
      <p:sp>
        <p:nvSpPr>
          <p:cNvPr id="26678" name="Freeform 100"/>
          <p:cNvSpPr>
            <a:spLocks noEditPoints="1"/>
          </p:cNvSpPr>
          <p:nvPr/>
        </p:nvSpPr>
        <p:spPr bwMode="auto">
          <a:xfrm>
            <a:off x="2119313" y="3224213"/>
            <a:ext cx="93662" cy="115887"/>
          </a:xfrm>
          <a:custGeom>
            <a:avLst/>
            <a:gdLst>
              <a:gd name="T0" fmla="*/ 67137264 w 56"/>
              <a:gd name="T1" fmla="*/ 183351680 h 69"/>
              <a:gd name="T2" fmla="*/ 44758729 w 56"/>
              <a:gd name="T3" fmla="*/ 194634702 h 69"/>
              <a:gd name="T4" fmla="*/ 22378528 w 56"/>
              <a:gd name="T5" fmla="*/ 194634702 h 69"/>
              <a:gd name="T6" fmla="*/ 0 w 56"/>
              <a:gd name="T7" fmla="*/ 172068658 h 69"/>
              <a:gd name="T8" fmla="*/ 0 w 56"/>
              <a:gd name="T9" fmla="*/ 138219592 h 69"/>
              <a:gd name="T10" fmla="*/ 11189264 w 56"/>
              <a:gd name="T11" fmla="*/ 115651868 h 69"/>
              <a:gd name="T12" fmla="*/ 55948003 w 56"/>
              <a:gd name="T13" fmla="*/ 93085798 h 69"/>
              <a:gd name="T14" fmla="*/ 100705047 w 56"/>
              <a:gd name="T15" fmla="*/ 67699838 h 69"/>
              <a:gd name="T16" fmla="*/ 89515786 w 56"/>
              <a:gd name="T17" fmla="*/ 22566051 h 69"/>
              <a:gd name="T18" fmla="*/ 67137264 w 56"/>
              <a:gd name="T19" fmla="*/ 22566051 h 69"/>
              <a:gd name="T20" fmla="*/ 44758729 w 56"/>
              <a:gd name="T21" fmla="*/ 22566051 h 69"/>
              <a:gd name="T22" fmla="*/ 33567796 w 56"/>
              <a:gd name="T23" fmla="*/ 45132101 h 69"/>
              <a:gd name="T24" fmla="*/ 33567796 w 56"/>
              <a:gd name="T25" fmla="*/ 56415137 h 69"/>
              <a:gd name="T26" fmla="*/ 22378528 w 56"/>
              <a:gd name="T27" fmla="*/ 67699838 h 69"/>
              <a:gd name="T28" fmla="*/ 11189264 w 56"/>
              <a:gd name="T29" fmla="*/ 67699838 h 69"/>
              <a:gd name="T30" fmla="*/ 0 w 56"/>
              <a:gd name="T31" fmla="*/ 56415137 h 69"/>
              <a:gd name="T32" fmla="*/ 11189264 w 56"/>
              <a:gd name="T33" fmla="*/ 33849079 h 69"/>
              <a:gd name="T34" fmla="*/ 44758729 w 56"/>
              <a:gd name="T35" fmla="*/ 11283025 h 69"/>
              <a:gd name="T36" fmla="*/ 89515786 w 56"/>
              <a:gd name="T37" fmla="*/ 11283025 h 69"/>
              <a:gd name="T38" fmla="*/ 123085267 w 56"/>
              <a:gd name="T39" fmla="*/ 22566051 h 69"/>
              <a:gd name="T40" fmla="*/ 123085267 w 56"/>
              <a:gd name="T41" fmla="*/ 45132101 h 69"/>
              <a:gd name="T42" fmla="*/ 134274528 w 56"/>
              <a:gd name="T43" fmla="*/ 126934890 h 69"/>
              <a:gd name="T44" fmla="*/ 134274528 w 56"/>
              <a:gd name="T45" fmla="*/ 160785636 h 69"/>
              <a:gd name="T46" fmla="*/ 134274528 w 56"/>
              <a:gd name="T47" fmla="*/ 172068658 h 69"/>
              <a:gd name="T48" fmla="*/ 134274528 w 56"/>
              <a:gd name="T49" fmla="*/ 172068658 h 69"/>
              <a:gd name="T50" fmla="*/ 145463789 w 56"/>
              <a:gd name="T51" fmla="*/ 172068658 h 69"/>
              <a:gd name="T52" fmla="*/ 156653050 w 56"/>
              <a:gd name="T53" fmla="*/ 160785636 h 69"/>
              <a:gd name="T54" fmla="*/ 134274528 w 56"/>
              <a:gd name="T55" fmla="*/ 194634702 h 69"/>
              <a:gd name="T56" fmla="*/ 111894334 w 56"/>
              <a:gd name="T57" fmla="*/ 194634702 h 69"/>
              <a:gd name="T58" fmla="*/ 100705047 w 56"/>
              <a:gd name="T59" fmla="*/ 183351680 h 69"/>
              <a:gd name="T60" fmla="*/ 100705047 w 56"/>
              <a:gd name="T61" fmla="*/ 149502614 h 69"/>
              <a:gd name="T62" fmla="*/ 67137264 w 56"/>
              <a:gd name="T63" fmla="*/ 93085798 h 69"/>
              <a:gd name="T64" fmla="*/ 44758729 w 56"/>
              <a:gd name="T65" fmla="*/ 115651868 h 69"/>
              <a:gd name="T66" fmla="*/ 33567796 w 56"/>
              <a:gd name="T67" fmla="*/ 126934890 h 69"/>
              <a:gd name="T68" fmla="*/ 33567796 w 56"/>
              <a:gd name="T69" fmla="*/ 149502614 h 69"/>
              <a:gd name="T70" fmla="*/ 44758729 w 56"/>
              <a:gd name="T71" fmla="*/ 172068658 h 69"/>
              <a:gd name="T72" fmla="*/ 78326525 w 56"/>
              <a:gd name="T73" fmla="*/ 172068658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6"/>
              <a:gd name="T112" fmla="*/ 0 h 69"/>
              <a:gd name="T113" fmla="*/ 56 w 56"/>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6" h="69">
                <a:moveTo>
                  <a:pt x="36" y="57"/>
                </a:moveTo>
                <a:lnTo>
                  <a:pt x="24" y="65"/>
                </a:lnTo>
                <a:lnTo>
                  <a:pt x="20" y="69"/>
                </a:lnTo>
                <a:lnTo>
                  <a:pt x="16" y="69"/>
                </a:lnTo>
                <a:lnTo>
                  <a:pt x="12" y="69"/>
                </a:lnTo>
                <a:lnTo>
                  <a:pt x="8" y="69"/>
                </a:lnTo>
                <a:lnTo>
                  <a:pt x="4" y="65"/>
                </a:lnTo>
                <a:lnTo>
                  <a:pt x="0" y="61"/>
                </a:lnTo>
                <a:lnTo>
                  <a:pt x="0" y="53"/>
                </a:lnTo>
                <a:lnTo>
                  <a:pt x="0" y="49"/>
                </a:lnTo>
                <a:lnTo>
                  <a:pt x="0" y="45"/>
                </a:lnTo>
                <a:lnTo>
                  <a:pt x="4" y="41"/>
                </a:lnTo>
                <a:lnTo>
                  <a:pt x="12" y="37"/>
                </a:lnTo>
                <a:lnTo>
                  <a:pt x="20" y="33"/>
                </a:lnTo>
                <a:lnTo>
                  <a:pt x="36" y="24"/>
                </a:lnTo>
                <a:lnTo>
                  <a:pt x="32" y="16"/>
                </a:lnTo>
                <a:lnTo>
                  <a:pt x="32" y="8"/>
                </a:lnTo>
                <a:lnTo>
                  <a:pt x="28" y="8"/>
                </a:lnTo>
                <a:lnTo>
                  <a:pt x="24" y="8"/>
                </a:lnTo>
                <a:lnTo>
                  <a:pt x="20" y="8"/>
                </a:lnTo>
                <a:lnTo>
                  <a:pt x="16" y="8"/>
                </a:lnTo>
                <a:lnTo>
                  <a:pt x="12" y="12"/>
                </a:lnTo>
                <a:lnTo>
                  <a:pt x="12" y="16"/>
                </a:lnTo>
                <a:lnTo>
                  <a:pt x="12" y="20"/>
                </a:lnTo>
                <a:lnTo>
                  <a:pt x="12" y="24"/>
                </a:lnTo>
                <a:lnTo>
                  <a:pt x="8" y="24"/>
                </a:lnTo>
                <a:lnTo>
                  <a:pt x="4" y="24"/>
                </a:lnTo>
                <a:lnTo>
                  <a:pt x="0" y="20"/>
                </a:lnTo>
                <a:lnTo>
                  <a:pt x="4" y="12"/>
                </a:lnTo>
                <a:lnTo>
                  <a:pt x="8" y="8"/>
                </a:lnTo>
                <a:lnTo>
                  <a:pt x="16" y="4"/>
                </a:lnTo>
                <a:lnTo>
                  <a:pt x="24" y="0"/>
                </a:lnTo>
                <a:lnTo>
                  <a:pt x="32" y="4"/>
                </a:lnTo>
                <a:lnTo>
                  <a:pt x="40" y="4"/>
                </a:lnTo>
                <a:lnTo>
                  <a:pt x="44" y="8"/>
                </a:lnTo>
                <a:lnTo>
                  <a:pt x="44" y="12"/>
                </a:lnTo>
                <a:lnTo>
                  <a:pt x="44" y="16"/>
                </a:lnTo>
                <a:lnTo>
                  <a:pt x="48" y="24"/>
                </a:lnTo>
                <a:lnTo>
                  <a:pt x="48" y="45"/>
                </a:lnTo>
                <a:lnTo>
                  <a:pt x="48" y="53"/>
                </a:lnTo>
                <a:lnTo>
                  <a:pt x="48" y="57"/>
                </a:lnTo>
                <a:lnTo>
                  <a:pt x="48" y="61"/>
                </a:lnTo>
                <a:lnTo>
                  <a:pt x="52" y="61"/>
                </a:lnTo>
                <a:lnTo>
                  <a:pt x="56" y="57"/>
                </a:lnTo>
                <a:lnTo>
                  <a:pt x="56" y="61"/>
                </a:lnTo>
                <a:lnTo>
                  <a:pt x="48" y="69"/>
                </a:lnTo>
                <a:lnTo>
                  <a:pt x="40" y="69"/>
                </a:lnTo>
                <a:lnTo>
                  <a:pt x="36" y="69"/>
                </a:lnTo>
                <a:lnTo>
                  <a:pt x="36" y="65"/>
                </a:lnTo>
                <a:lnTo>
                  <a:pt x="36" y="57"/>
                </a:lnTo>
                <a:close/>
                <a:moveTo>
                  <a:pt x="36" y="53"/>
                </a:moveTo>
                <a:lnTo>
                  <a:pt x="36" y="33"/>
                </a:lnTo>
                <a:lnTo>
                  <a:pt x="24" y="33"/>
                </a:lnTo>
                <a:lnTo>
                  <a:pt x="20" y="37"/>
                </a:lnTo>
                <a:lnTo>
                  <a:pt x="16" y="41"/>
                </a:lnTo>
                <a:lnTo>
                  <a:pt x="12" y="45"/>
                </a:lnTo>
                <a:lnTo>
                  <a:pt x="12" y="49"/>
                </a:lnTo>
                <a:lnTo>
                  <a:pt x="12" y="53"/>
                </a:lnTo>
                <a:lnTo>
                  <a:pt x="12" y="57"/>
                </a:lnTo>
                <a:lnTo>
                  <a:pt x="16" y="61"/>
                </a:lnTo>
                <a:lnTo>
                  <a:pt x="20" y="61"/>
                </a:lnTo>
                <a:lnTo>
                  <a:pt x="28" y="61"/>
                </a:lnTo>
                <a:lnTo>
                  <a:pt x="36" y="53"/>
                </a:lnTo>
                <a:close/>
              </a:path>
            </a:pathLst>
          </a:custGeom>
          <a:solidFill>
            <a:srgbClr val="000000"/>
          </a:solidFill>
          <a:ln w="0">
            <a:solidFill>
              <a:srgbClr val="000000"/>
            </a:solidFill>
            <a:round/>
            <a:headEnd/>
            <a:tailEnd/>
          </a:ln>
        </p:spPr>
        <p:txBody>
          <a:bodyPr/>
          <a:lstStyle/>
          <a:p>
            <a:endParaRPr lang="en-US"/>
          </a:p>
        </p:txBody>
      </p:sp>
      <p:sp>
        <p:nvSpPr>
          <p:cNvPr id="26679" name="Freeform 101"/>
          <p:cNvSpPr>
            <a:spLocks/>
          </p:cNvSpPr>
          <p:nvPr/>
        </p:nvSpPr>
        <p:spPr bwMode="auto">
          <a:xfrm>
            <a:off x="2892425" y="3224213"/>
            <a:ext cx="68263" cy="115887"/>
          </a:xfrm>
          <a:custGeom>
            <a:avLst/>
            <a:gdLst>
              <a:gd name="T0" fmla="*/ 104846835 w 40"/>
              <a:gd name="T1" fmla="*/ 0 h 69"/>
              <a:gd name="T2" fmla="*/ 104846835 w 40"/>
              <a:gd name="T3" fmla="*/ 67699838 h 69"/>
              <a:gd name="T4" fmla="*/ 104846835 w 40"/>
              <a:gd name="T5" fmla="*/ 67699838 h 69"/>
              <a:gd name="T6" fmla="*/ 93196052 w 40"/>
              <a:gd name="T7" fmla="*/ 45132101 h 69"/>
              <a:gd name="T8" fmla="*/ 81546975 w 40"/>
              <a:gd name="T9" fmla="*/ 22566051 h 69"/>
              <a:gd name="T10" fmla="*/ 69897899 w 40"/>
              <a:gd name="T11" fmla="*/ 22566051 h 69"/>
              <a:gd name="T12" fmla="*/ 58248822 w 40"/>
              <a:gd name="T13" fmla="*/ 22566051 h 69"/>
              <a:gd name="T14" fmla="*/ 34948949 w 40"/>
              <a:gd name="T15" fmla="*/ 22566051 h 69"/>
              <a:gd name="T16" fmla="*/ 34948949 w 40"/>
              <a:gd name="T17" fmla="*/ 22566051 h 69"/>
              <a:gd name="T18" fmla="*/ 23299866 w 40"/>
              <a:gd name="T19" fmla="*/ 33849079 h 69"/>
              <a:gd name="T20" fmla="*/ 23299866 w 40"/>
              <a:gd name="T21" fmla="*/ 45132101 h 69"/>
              <a:gd name="T22" fmla="*/ 23299866 w 40"/>
              <a:gd name="T23" fmla="*/ 45132101 h 69"/>
              <a:gd name="T24" fmla="*/ 23299866 w 40"/>
              <a:gd name="T25" fmla="*/ 56415137 h 69"/>
              <a:gd name="T26" fmla="*/ 34948949 w 40"/>
              <a:gd name="T27" fmla="*/ 67699838 h 69"/>
              <a:gd name="T28" fmla="*/ 46598026 w 40"/>
              <a:gd name="T29" fmla="*/ 81802776 h 69"/>
              <a:gd name="T30" fmla="*/ 81546975 w 40"/>
              <a:gd name="T31" fmla="*/ 93085798 h 69"/>
              <a:gd name="T32" fmla="*/ 104846835 w 40"/>
              <a:gd name="T33" fmla="*/ 104368820 h 69"/>
              <a:gd name="T34" fmla="*/ 116495938 w 40"/>
              <a:gd name="T35" fmla="*/ 126934890 h 69"/>
              <a:gd name="T36" fmla="*/ 116495938 w 40"/>
              <a:gd name="T37" fmla="*/ 138219592 h 69"/>
              <a:gd name="T38" fmla="*/ 116495938 w 40"/>
              <a:gd name="T39" fmla="*/ 160785636 h 69"/>
              <a:gd name="T40" fmla="*/ 104846835 w 40"/>
              <a:gd name="T41" fmla="*/ 183351680 h 69"/>
              <a:gd name="T42" fmla="*/ 81546975 w 40"/>
              <a:gd name="T43" fmla="*/ 194634702 h 69"/>
              <a:gd name="T44" fmla="*/ 58248822 w 40"/>
              <a:gd name="T45" fmla="*/ 194634702 h 69"/>
              <a:gd name="T46" fmla="*/ 34948949 w 40"/>
              <a:gd name="T47" fmla="*/ 194634702 h 69"/>
              <a:gd name="T48" fmla="*/ 11649080 w 40"/>
              <a:gd name="T49" fmla="*/ 194634702 h 69"/>
              <a:gd name="T50" fmla="*/ 11649080 w 40"/>
              <a:gd name="T51" fmla="*/ 194634702 h 69"/>
              <a:gd name="T52" fmla="*/ 11649080 w 40"/>
              <a:gd name="T53" fmla="*/ 194634702 h 69"/>
              <a:gd name="T54" fmla="*/ 0 w 40"/>
              <a:gd name="T55" fmla="*/ 194634702 h 69"/>
              <a:gd name="T56" fmla="*/ 0 w 40"/>
              <a:gd name="T57" fmla="*/ 194634702 h 69"/>
              <a:gd name="T58" fmla="*/ 0 w 40"/>
              <a:gd name="T59" fmla="*/ 194634702 h 69"/>
              <a:gd name="T60" fmla="*/ 0 w 40"/>
              <a:gd name="T61" fmla="*/ 138219592 h 69"/>
              <a:gd name="T62" fmla="*/ 0 w 40"/>
              <a:gd name="T63" fmla="*/ 138219592 h 69"/>
              <a:gd name="T64" fmla="*/ 11649080 w 40"/>
              <a:gd name="T65" fmla="*/ 160785636 h 69"/>
              <a:gd name="T66" fmla="*/ 23299866 w 40"/>
              <a:gd name="T67" fmla="*/ 172068658 h 69"/>
              <a:gd name="T68" fmla="*/ 34948949 w 40"/>
              <a:gd name="T69" fmla="*/ 183351680 h 69"/>
              <a:gd name="T70" fmla="*/ 58248822 w 40"/>
              <a:gd name="T71" fmla="*/ 183351680 h 69"/>
              <a:gd name="T72" fmla="*/ 69897899 w 40"/>
              <a:gd name="T73" fmla="*/ 183351680 h 69"/>
              <a:gd name="T74" fmla="*/ 81546975 w 40"/>
              <a:gd name="T75" fmla="*/ 172068658 h 69"/>
              <a:gd name="T76" fmla="*/ 93196052 w 40"/>
              <a:gd name="T77" fmla="*/ 172068658 h 69"/>
              <a:gd name="T78" fmla="*/ 93196052 w 40"/>
              <a:gd name="T79" fmla="*/ 160785636 h 69"/>
              <a:gd name="T80" fmla="*/ 93196052 w 40"/>
              <a:gd name="T81" fmla="*/ 149502614 h 69"/>
              <a:gd name="T82" fmla="*/ 81546975 w 40"/>
              <a:gd name="T83" fmla="*/ 138219592 h 69"/>
              <a:gd name="T84" fmla="*/ 69897899 w 40"/>
              <a:gd name="T85" fmla="*/ 126934890 h 69"/>
              <a:gd name="T86" fmla="*/ 46598026 w 40"/>
              <a:gd name="T87" fmla="*/ 115651868 h 69"/>
              <a:gd name="T88" fmla="*/ 23299866 w 40"/>
              <a:gd name="T89" fmla="*/ 104368820 h 69"/>
              <a:gd name="T90" fmla="*/ 0 w 40"/>
              <a:gd name="T91" fmla="*/ 81802776 h 69"/>
              <a:gd name="T92" fmla="*/ 0 w 40"/>
              <a:gd name="T93" fmla="*/ 67699838 h 69"/>
              <a:gd name="T94" fmla="*/ 0 w 40"/>
              <a:gd name="T95" fmla="*/ 56415137 h 69"/>
              <a:gd name="T96" fmla="*/ 0 w 40"/>
              <a:gd name="T97" fmla="*/ 33849079 h 69"/>
              <a:gd name="T98" fmla="*/ 11649080 w 40"/>
              <a:gd name="T99" fmla="*/ 22566051 h 69"/>
              <a:gd name="T100" fmla="*/ 23299866 w 40"/>
              <a:gd name="T101" fmla="*/ 11283025 h 69"/>
              <a:gd name="T102" fmla="*/ 46598026 w 40"/>
              <a:gd name="T103" fmla="*/ 0 h 69"/>
              <a:gd name="T104" fmla="*/ 69897899 w 40"/>
              <a:gd name="T105" fmla="*/ 11283025 h 69"/>
              <a:gd name="T106" fmla="*/ 81546975 w 40"/>
              <a:gd name="T107" fmla="*/ 11283025 h 69"/>
              <a:gd name="T108" fmla="*/ 93196052 w 40"/>
              <a:gd name="T109" fmla="*/ 11283025 h 69"/>
              <a:gd name="T110" fmla="*/ 93196052 w 40"/>
              <a:gd name="T111" fmla="*/ 11283025 h 69"/>
              <a:gd name="T112" fmla="*/ 93196052 w 40"/>
              <a:gd name="T113" fmla="*/ 11283025 h 69"/>
              <a:gd name="T114" fmla="*/ 104846835 w 40"/>
              <a:gd name="T115" fmla="*/ 11283025 h 69"/>
              <a:gd name="T116" fmla="*/ 104846835 w 40"/>
              <a:gd name="T117" fmla="*/ 11283025 h 69"/>
              <a:gd name="T118" fmla="*/ 104846835 w 40"/>
              <a:gd name="T119" fmla="*/ 0 h 69"/>
              <a:gd name="T120" fmla="*/ 104846835 w 40"/>
              <a:gd name="T121" fmla="*/ 0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0"/>
              <a:gd name="T184" fmla="*/ 0 h 69"/>
              <a:gd name="T185" fmla="*/ 40 w 40"/>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0" h="69">
                <a:moveTo>
                  <a:pt x="36" y="0"/>
                </a:moveTo>
                <a:lnTo>
                  <a:pt x="36" y="24"/>
                </a:lnTo>
                <a:lnTo>
                  <a:pt x="32" y="16"/>
                </a:lnTo>
                <a:lnTo>
                  <a:pt x="28" y="8"/>
                </a:lnTo>
                <a:lnTo>
                  <a:pt x="24" y="8"/>
                </a:lnTo>
                <a:lnTo>
                  <a:pt x="20" y="8"/>
                </a:lnTo>
                <a:lnTo>
                  <a:pt x="12" y="8"/>
                </a:lnTo>
                <a:lnTo>
                  <a:pt x="8" y="12"/>
                </a:lnTo>
                <a:lnTo>
                  <a:pt x="8" y="16"/>
                </a:lnTo>
                <a:lnTo>
                  <a:pt x="8" y="20"/>
                </a:lnTo>
                <a:lnTo>
                  <a:pt x="12" y="24"/>
                </a:lnTo>
                <a:lnTo>
                  <a:pt x="16" y="29"/>
                </a:lnTo>
                <a:lnTo>
                  <a:pt x="28" y="33"/>
                </a:lnTo>
                <a:lnTo>
                  <a:pt x="36" y="37"/>
                </a:lnTo>
                <a:lnTo>
                  <a:pt x="40" y="45"/>
                </a:lnTo>
                <a:lnTo>
                  <a:pt x="40" y="49"/>
                </a:lnTo>
                <a:lnTo>
                  <a:pt x="40" y="57"/>
                </a:lnTo>
                <a:lnTo>
                  <a:pt x="36" y="65"/>
                </a:lnTo>
                <a:lnTo>
                  <a:pt x="28" y="69"/>
                </a:lnTo>
                <a:lnTo>
                  <a:pt x="20" y="69"/>
                </a:lnTo>
                <a:lnTo>
                  <a:pt x="12" y="69"/>
                </a:lnTo>
                <a:lnTo>
                  <a:pt x="4" y="69"/>
                </a:lnTo>
                <a:lnTo>
                  <a:pt x="0" y="69"/>
                </a:lnTo>
                <a:lnTo>
                  <a:pt x="0" y="49"/>
                </a:lnTo>
                <a:lnTo>
                  <a:pt x="4" y="57"/>
                </a:lnTo>
                <a:lnTo>
                  <a:pt x="8" y="61"/>
                </a:lnTo>
                <a:lnTo>
                  <a:pt x="12" y="65"/>
                </a:lnTo>
                <a:lnTo>
                  <a:pt x="20" y="65"/>
                </a:lnTo>
                <a:lnTo>
                  <a:pt x="24" y="65"/>
                </a:lnTo>
                <a:lnTo>
                  <a:pt x="28" y="61"/>
                </a:lnTo>
                <a:lnTo>
                  <a:pt x="32" y="61"/>
                </a:lnTo>
                <a:lnTo>
                  <a:pt x="32" y="57"/>
                </a:lnTo>
                <a:lnTo>
                  <a:pt x="32" y="53"/>
                </a:lnTo>
                <a:lnTo>
                  <a:pt x="28" y="49"/>
                </a:lnTo>
                <a:lnTo>
                  <a:pt x="24" y="45"/>
                </a:lnTo>
                <a:lnTo>
                  <a:pt x="16" y="41"/>
                </a:lnTo>
                <a:lnTo>
                  <a:pt x="8" y="37"/>
                </a:lnTo>
                <a:lnTo>
                  <a:pt x="0" y="29"/>
                </a:lnTo>
                <a:lnTo>
                  <a:pt x="0" y="24"/>
                </a:lnTo>
                <a:lnTo>
                  <a:pt x="0" y="20"/>
                </a:lnTo>
                <a:lnTo>
                  <a:pt x="0" y="12"/>
                </a:lnTo>
                <a:lnTo>
                  <a:pt x="4" y="8"/>
                </a:lnTo>
                <a:lnTo>
                  <a:pt x="8" y="4"/>
                </a:lnTo>
                <a:lnTo>
                  <a:pt x="16" y="0"/>
                </a:lnTo>
                <a:lnTo>
                  <a:pt x="24" y="4"/>
                </a:lnTo>
                <a:lnTo>
                  <a:pt x="28" y="4"/>
                </a:lnTo>
                <a:lnTo>
                  <a:pt x="32" y="4"/>
                </a:lnTo>
                <a:lnTo>
                  <a:pt x="36" y="4"/>
                </a:lnTo>
                <a:lnTo>
                  <a:pt x="36" y="0"/>
                </a:lnTo>
                <a:close/>
              </a:path>
            </a:pathLst>
          </a:custGeom>
          <a:solidFill>
            <a:srgbClr val="000000"/>
          </a:solidFill>
          <a:ln w="0">
            <a:solidFill>
              <a:srgbClr val="000000"/>
            </a:solidFill>
            <a:round/>
            <a:headEnd/>
            <a:tailEnd/>
          </a:ln>
        </p:spPr>
        <p:txBody>
          <a:bodyPr/>
          <a:lstStyle/>
          <a:p>
            <a:endParaRPr lang="en-US"/>
          </a:p>
        </p:txBody>
      </p:sp>
      <p:sp>
        <p:nvSpPr>
          <p:cNvPr id="26680" name="Freeform 102"/>
          <p:cNvSpPr>
            <a:spLocks noEditPoints="1"/>
          </p:cNvSpPr>
          <p:nvPr/>
        </p:nvSpPr>
        <p:spPr bwMode="auto">
          <a:xfrm>
            <a:off x="2979738" y="3224213"/>
            <a:ext cx="90487" cy="115887"/>
          </a:xfrm>
          <a:custGeom>
            <a:avLst/>
            <a:gdLst>
              <a:gd name="T0" fmla="*/ 23318329 w 53"/>
              <a:gd name="T1" fmla="*/ 81802776 h 69"/>
              <a:gd name="T2" fmla="*/ 34979204 w 53"/>
              <a:gd name="T3" fmla="*/ 115651868 h 69"/>
              <a:gd name="T4" fmla="*/ 49552729 w 53"/>
              <a:gd name="T5" fmla="*/ 138219592 h 69"/>
              <a:gd name="T6" fmla="*/ 72872772 w 53"/>
              <a:gd name="T7" fmla="*/ 160785636 h 69"/>
              <a:gd name="T8" fmla="*/ 96191095 w 53"/>
              <a:gd name="T9" fmla="*/ 160785636 h 69"/>
              <a:gd name="T10" fmla="*/ 119509444 w 53"/>
              <a:gd name="T11" fmla="*/ 160785636 h 69"/>
              <a:gd name="T12" fmla="*/ 131170312 w 53"/>
              <a:gd name="T13" fmla="*/ 160785636 h 69"/>
              <a:gd name="T14" fmla="*/ 142829473 w 53"/>
              <a:gd name="T15" fmla="*/ 138219592 h 69"/>
              <a:gd name="T16" fmla="*/ 154488635 w 53"/>
              <a:gd name="T17" fmla="*/ 126934890 h 69"/>
              <a:gd name="T18" fmla="*/ 154488635 w 53"/>
              <a:gd name="T19" fmla="*/ 126934890 h 69"/>
              <a:gd name="T20" fmla="*/ 142829473 w 53"/>
              <a:gd name="T21" fmla="*/ 149502614 h 69"/>
              <a:gd name="T22" fmla="*/ 131170312 w 53"/>
              <a:gd name="T23" fmla="*/ 172068658 h 69"/>
              <a:gd name="T24" fmla="*/ 107850256 w 53"/>
              <a:gd name="T25" fmla="*/ 194634702 h 69"/>
              <a:gd name="T26" fmla="*/ 84531933 w 53"/>
              <a:gd name="T27" fmla="*/ 194634702 h 69"/>
              <a:gd name="T28" fmla="*/ 49552729 w 53"/>
              <a:gd name="T29" fmla="*/ 194634702 h 69"/>
              <a:gd name="T30" fmla="*/ 23318329 w 53"/>
              <a:gd name="T31" fmla="*/ 172068658 h 69"/>
              <a:gd name="T32" fmla="*/ 0 w 53"/>
              <a:gd name="T33" fmla="*/ 138219592 h 69"/>
              <a:gd name="T34" fmla="*/ 0 w 53"/>
              <a:gd name="T35" fmla="*/ 104368820 h 69"/>
              <a:gd name="T36" fmla="*/ 0 w 53"/>
              <a:gd name="T37" fmla="*/ 56415137 h 69"/>
              <a:gd name="T38" fmla="*/ 23318329 w 53"/>
              <a:gd name="T39" fmla="*/ 33849079 h 69"/>
              <a:gd name="T40" fmla="*/ 49552729 w 53"/>
              <a:gd name="T41" fmla="*/ 11283025 h 69"/>
              <a:gd name="T42" fmla="*/ 84531933 w 53"/>
              <a:gd name="T43" fmla="*/ 0 h 69"/>
              <a:gd name="T44" fmla="*/ 107850256 w 53"/>
              <a:gd name="T45" fmla="*/ 11283025 h 69"/>
              <a:gd name="T46" fmla="*/ 131170312 w 53"/>
              <a:gd name="T47" fmla="*/ 22566051 h 69"/>
              <a:gd name="T48" fmla="*/ 154488635 w 53"/>
              <a:gd name="T49" fmla="*/ 45132101 h 69"/>
              <a:gd name="T50" fmla="*/ 154488635 w 53"/>
              <a:gd name="T51" fmla="*/ 81802776 h 69"/>
              <a:gd name="T52" fmla="*/ 23318329 w 53"/>
              <a:gd name="T53" fmla="*/ 81802776 h 69"/>
              <a:gd name="T54" fmla="*/ 23318329 w 53"/>
              <a:gd name="T55" fmla="*/ 67699838 h 69"/>
              <a:gd name="T56" fmla="*/ 107850256 w 53"/>
              <a:gd name="T57" fmla="*/ 67699838 h 69"/>
              <a:gd name="T58" fmla="*/ 107850256 w 53"/>
              <a:gd name="T59" fmla="*/ 45132101 h 69"/>
              <a:gd name="T60" fmla="*/ 107850256 w 53"/>
              <a:gd name="T61" fmla="*/ 45132101 h 69"/>
              <a:gd name="T62" fmla="*/ 107850256 w 53"/>
              <a:gd name="T63" fmla="*/ 33849079 h 69"/>
              <a:gd name="T64" fmla="*/ 96191095 w 53"/>
              <a:gd name="T65" fmla="*/ 22566051 h 69"/>
              <a:gd name="T66" fmla="*/ 84531933 w 53"/>
              <a:gd name="T67" fmla="*/ 22566051 h 69"/>
              <a:gd name="T68" fmla="*/ 72872772 w 53"/>
              <a:gd name="T69" fmla="*/ 22566051 h 69"/>
              <a:gd name="T70" fmla="*/ 61211904 w 53"/>
              <a:gd name="T71" fmla="*/ 22566051 h 69"/>
              <a:gd name="T72" fmla="*/ 49552729 w 53"/>
              <a:gd name="T73" fmla="*/ 33849079 h 69"/>
              <a:gd name="T74" fmla="*/ 34979204 w 53"/>
              <a:gd name="T75" fmla="*/ 45132101 h 69"/>
              <a:gd name="T76" fmla="*/ 23318329 w 53"/>
              <a:gd name="T77" fmla="*/ 67699838 h 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69"/>
              <a:gd name="T119" fmla="*/ 53 w 53"/>
              <a:gd name="T120" fmla="*/ 69 h 6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69">
                <a:moveTo>
                  <a:pt x="8" y="29"/>
                </a:moveTo>
                <a:lnTo>
                  <a:pt x="12" y="41"/>
                </a:lnTo>
                <a:lnTo>
                  <a:pt x="17" y="49"/>
                </a:lnTo>
                <a:lnTo>
                  <a:pt x="25" y="57"/>
                </a:lnTo>
                <a:lnTo>
                  <a:pt x="33" y="57"/>
                </a:lnTo>
                <a:lnTo>
                  <a:pt x="41" y="57"/>
                </a:lnTo>
                <a:lnTo>
                  <a:pt x="45" y="57"/>
                </a:lnTo>
                <a:lnTo>
                  <a:pt x="49" y="49"/>
                </a:lnTo>
                <a:lnTo>
                  <a:pt x="53" y="45"/>
                </a:lnTo>
                <a:lnTo>
                  <a:pt x="49" y="53"/>
                </a:lnTo>
                <a:lnTo>
                  <a:pt x="45" y="61"/>
                </a:lnTo>
                <a:lnTo>
                  <a:pt x="37" y="69"/>
                </a:lnTo>
                <a:lnTo>
                  <a:pt x="29" y="69"/>
                </a:lnTo>
                <a:lnTo>
                  <a:pt x="17" y="69"/>
                </a:lnTo>
                <a:lnTo>
                  <a:pt x="8" y="61"/>
                </a:lnTo>
                <a:lnTo>
                  <a:pt x="0" y="49"/>
                </a:lnTo>
                <a:lnTo>
                  <a:pt x="0" y="37"/>
                </a:lnTo>
                <a:lnTo>
                  <a:pt x="0" y="20"/>
                </a:lnTo>
                <a:lnTo>
                  <a:pt x="8" y="12"/>
                </a:lnTo>
                <a:lnTo>
                  <a:pt x="17" y="4"/>
                </a:lnTo>
                <a:lnTo>
                  <a:pt x="29" y="0"/>
                </a:lnTo>
                <a:lnTo>
                  <a:pt x="37" y="4"/>
                </a:lnTo>
                <a:lnTo>
                  <a:pt x="45" y="8"/>
                </a:lnTo>
                <a:lnTo>
                  <a:pt x="53" y="16"/>
                </a:lnTo>
                <a:lnTo>
                  <a:pt x="53" y="29"/>
                </a:lnTo>
                <a:lnTo>
                  <a:pt x="8" y="29"/>
                </a:lnTo>
                <a:close/>
                <a:moveTo>
                  <a:pt x="8" y="24"/>
                </a:moveTo>
                <a:lnTo>
                  <a:pt x="37" y="24"/>
                </a:lnTo>
                <a:lnTo>
                  <a:pt x="37" y="16"/>
                </a:lnTo>
                <a:lnTo>
                  <a:pt x="37" y="12"/>
                </a:lnTo>
                <a:lnTo>
                  <a:pt x="33" y="8"/>
                </a:lnTo>
                <a:lnTo>
                  <a:pt x="29" y="8"/>
                </a:lnTo>
                <a:lnTo>
                  <a:pt x="25" y="8"/>
                </a:lnTo>
                <a:lnTo>
                  <a:pt x="21" y="8"/>
                </a:lnTo>
                <a:lnTo>
                  <a:pt x="17" y="12"/>
                </a:lnTo>
                <a:lnTo>
                  <a:pt x="12" y="16"/>
                </a:lnTo>
                <a:lnTo>
                  <a:pt x="8" y="24"/>
                </a:lnTo>
                <a:close/>
              </a:path>
            </a:pathLst>
          </a:custGeom>
          <a:solidFill>
            <a:srgbClr val="000000"/>
          </a:solidFill>
          <a:ln w="0">
            <a:solidFill>
              <a:srgbClr val="000000"/>
            </a:solidFill>
            <a:round/>
            <a:headEnd/>
            <a:tailEnd/>
          </a:ln>
        </p:spPr>
        <p:txBody>
          <a:bodyPr/>
          <a:lstStyle/>
          <a:p>
            <a:endParaRPr lang="en-US"/>
          </a:p>
        </p:txBody>
      </p:sp>
      <p:sp>
        <p:nvSpPr>
          <p:cNvPr id="26681" name="Freeform 103"/>
          <p:cNvSpPr>
            <a:spLocks/>
          </p:cNvSpPr>
          <p:nvPr/>
        </p:nvSpPr>
        <p:spPr bwMode="auto">
          <a:xfrm>
            <a:off x="3082925" y="3224213"/>
            <a:ext cx="82550" cy="115887"/>
          </a:xfrm>
          <a:custGeom>
            <a:avLst/>
            <a:gdLst>
              <a:gd name="T0" fmla="*/ 56764084 w 49"/>
              <a:gd name="T1" fmla="*/ 0 h 69"/>
              <a:gd name="T2" fmla="*/ 56764084 w 49"/>
              <a:gd name="T3" fmla="*/ 56415137 h 69"/>
              <a:gd name="T4" fmla="*/ 79468696 w 49"/>
              <a:gd name="T5" fmla="*/ 22566051 h 69"/>
              <a:gd name="T6" fmla="*/ 93660553 w 49"/>
              <a:gd name="T7" fmla="*/ 11283025 h 69"/>
              <a:gd name="T8" fmla="*/ 105013702 w 49"/>
              <a:gd name="T9" fmla="*/ 0 h 69"/>
              <a:gd name="T10" fmla="*/ 116365192 w 49"/>
              <a:gd name="T11" fmla="*/ 11283025 h 69"/>
              <a:gd name="T12" fmla="*/ 127718340 w 49"/>
              <a:gd name="T13" fmla="*/ 11283025 h 69"/>
              <a:gd name="T14" fmla="*/ 127718340 w 49"/>
              <a:gd name="T15" fmla="*/ 22566051 h 69"/>
              <a:gd name="T16" fmla="*/ 139071489 w 49"/>
              <a:gd name="T17" fmla="*/ 33849079 h 69"/>
              <a:gd name="T18" fmla="*/ 139071489 w 49"/>
              <a:gd name="T19" fmla="*/ 33849079 h 69"/>
              <a:gd name="T20" fmla="*/ 127718340 w 49"/>
              <a:gd name="T21" fmla="*/ 45132101 h 69"/>
              <a:gd name="T22" fmla="*/ 127718340 w 49"/>
              <a:gd name="T23" fmla="*/ 45132101 h 69"/>
              <a:gd name="T24" fmla="*/ 116365192 w 49"/>
              <a:gd name="T25" fmla="*/ 56415137 h 69"/>
              <a:gd name="T26" fmla="*/ 116365192 w 49"/>
              <a:gd name="T27" fmla="*/ 45132101 h 69"/>
              <a:gd name="T28" fmla="*/ 105013702 w 49"/>
              <a:gd name="T29" fmla="*/ 45132101 h 69"/>
              <a:gd name="T30" fmla="*/ 93660553 w 49"/>
              <a:gd name="T31" fmla="*/ 33849079 h 69"/>
              <a:gd name="T32" fmla="*/ 93660553 w 49"/>
              <a:gd name="T33" fmla="*/ 33849079 h 69"/>
              <a:gd name="T34" fmla="*/ 79468696 w 49"/>
              <a:gd name="T35" fmla="*/ 33849079 h 69"/>
              <a:gd name="T36" fmla="*/ 79468696 w 49"/>
              <a:gd name="T37" fmla="*/ 33849079 h 69"/>
              <a:gd name="T38" fmla="*/ 68117233 w 49"/>
              <a:gd name="T39" fmla="*/ 45132101 h 69"/>
              <a:gd name="T40" fmla="*/ 56764084 w 49"/>
              <a:gd name="T41" fmla="*/ 67699838 h 69"/>
              <a:gd name="T42" fmla="*/ 56764084 w 49"/>
              <a:gd name="T43" fmla="*/ 149502614 h 69"/>
              <a:gd name="T44" fmla="*/ 56764084 w 49"/>
              <a:gd name="T45" fmla="*/ 160785636 h 69"/>
              <a:gd name="T46" fmla="*/ 68117233 w 49"/>
              <a:gd name="T47" fmla="*/ 172068658 h 69"/>
              <a:gd name="T48" fmla="*/ 68117233 w 49"/>
              <a:gd name="T49" fmla="*/ 183351680 h 69"/>
              <a:gd name="T50" fmla="*/ 68117233 w 49"/>
              <a:gd name="T51" fmla="*/ 183351680 h 69"/>
              <a:gd name="T52" fmla="*/ 79468696 w 49"/>
              <a:gd name="T53" fmla="*/ 183351680 h 69"/>
              <a:gd name="T54" fmla="*/ 93660553 w 49"/>
              <a:gd name="T55" fmla="*/ 194634702 h 69"/>
              <a:gd name="T56" fmla="*/ 93660553 w 49"/>
              <a:gd name="T57" fmla="*/ 194634702 h 69"/>
              <a:gd name="T58" fmla="*/ 0 w 49"/>
              <a:gd name="T59" fmla="*/ 194634702 h 69"/>
              <a:gd name="T60" fmla="*/ 0 w 49"/>
              <a:gd name="T61" fmla="*/ 194634702 h 69"/>
              <a:gd name="T62" fmla="*/ 11353152 w 49"/>
              <a:gd name="T63" fmla="*/ 183351680 h 69"/>
              <a:gd name="T64" fmla="*/ 22706304 w 49"/>
              <a:gd name="T65" fmla="*/ 183351680 h 69"/>
              <a:gd name="T66" fmla="*/ 22706304 w 49"/>
              <a:gd name="T67" fmla="*/ 183351680 h 69"/>
              <a:gd name="T68" fmla="*/ 22706304 w 49"/>
              <a:gd name="T69" fmla="*/ 172068658 h 69"/>
              <a:gd name="T70" fmla="*/ 22706304 w 49"/>
              <a:gd name="T71" fmla="*/ 160785636 h 69"/>
              <a:gd name="T72" fmla="*/ 22706304 w 49"/>
              <a:gd name="T73" fmla="*/ 149502614 h 69"/>
              <a:gd name="T74" fmla="*/ 22706304 w 49"/>
              <a:gd name="T75" fmla="*/ 81802776 h 69"/>
              <a:gd name="T76" fmla="*/ 22706304 w 49"/>
              <a:gd name="T77" fmla="*/ 56415137 h 69"/>
              <a:gd name="T78" fmla="*/ 22706304 w 49"/>
              <a:gd name="T79" fmla="*/ 45132101 h 69"/>
              <a:gd name="T80" fmla="*/ 22706304 w 49"/>
              <a:gd name="T81" fmla="*/ 33849079 h 69"/>
              <a:gd name="T82" fmla="*/ 22706304 w 49"/>
              <a:gd name="T83" fmla="*/ 33849079 h 69"/>
              <a:gd name="T84" fmla="*/ 22706304 w 49"/>
              <a:gd name="T85" fmla="*/ 22566051 h 69"/>
              <a:gd name="T86" fmla="*/ 11353152 w 49"/>
              <a:gd name="T87" fmla="*/ 22566051 h 69"/>
              <a:gd name="T88" fmla="*/ 11353152 w 49"/>
              <a:gd name="T89" fmla="*/ 22566051 h 69"/>
              <a:gd name="T90" fmla="*/ 0 w 49"/>
              <a:gd name="T91" fmla="*/ 33849079 h 69"/>
              <a:gd name="T92" fmla="*/ 0 w 49"/>
              <a:gd name="T93" fmla="*/ 22566051 h 69"/>
              <a:gd name="T94" fmla="*/ 56764084 w 49"/>
              <a:gd name="T95" fmla="*/ 0 h 69"/>
              <a:gd name="T96" fmla="*/ 56764084 w 49"/>
              <a:gd name="T97" fmla="*/ 0 h 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
              <a:gd name="T148" fmla="*/ 0 h 69"/>
              <a:gd name="T149" fmla="*/ 49 w 49"/>
              <a:gd name="T150" fmla="*/ 69 h 6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 h="69">
                <a:moveTo>
                  <a:pt x="20" y="0"/>
                </a:moveTo>
                <a:lnTo>
                  <a:pt x="20" y="20"/>
                </a:lnTo>
                <a:lnTo>
                  <a:pt x="28" y="8"/>
                </a:lnTo>
                <a:lnTo>
                  <a:pt x="33" y="4"/>
                </a:lnTo>
                <a:lnTo>
                  <a:pt x="37" y="0"/>
                </a:lnTo>
                <a:lnTo>
                  <a:pt x="41" y="4"/>
                </a:lnTo>
                <a:lnTo>
                  <a:pt x="45" y="4"/>
                </a:lnTo>
                <a:lnTo>
                  <a:pt x="45" y="8"/>
                </a:lnTo>
                <a:lnTo>
                  <a:pt x="49" y="12"/>
                </a:lnTo>
                <a:lnTo>
                  <a:pt x="45" y="16"/>
                </a:lnTo>
                <a:lnTo>
                  <a:pt x="41" y="20"/>
                </a:lnTo>
                <a:lnTo>
                  <a:pt x="41" y="16"/>
                </a:lnTo>
                <a:lnTo>
                  <a:pt x="37" y="16"/>
                </a:lnTo>
                <a:lnTo>
                  <a:pt x="33" y="12"/>
                </a:lnTo>
                <a:lnTo>
                  <a:pt x="28" y="12"/>
                </a:lnTo>
                <a:lnTo>
                  <a:pt x="24" y="16"/>
                </a:lnTo>
                <a:lnTo>
                  <a:pt x="20" y="24"/>
                </a:lnTo>
                <a:lnTo>
                  <a:pt x="20" y="53"/>
                </a:lnTo>
                <a:lnTo>
                  <a:pt x="20" y="57"/>
                </a:lnTo>
                <a:lnTo>
                  <a:pt x="24" y="61"/>
                </a:lnTo>
                <a:lnTo>
                  <a:pt x="24" y="65"/>
                </a:lnTo>
                <a:lnTo>
                  <a:pt x="28" y="65"/>
                </a:lnTo>
                <a:lnTo>
                  <a:pt x="33" y="69"/>
                </a:lnTo>
                <a:lnTo>
                  <a:pt x="0" y="69"/>
                </a:lnTo>
                <a:lnTo>
                  <a:pt x="4" y="65"/>
                </a:lnTo>
                <a:lnTo>
                  <a:pt x="8" y="65"/>
                </a:lnTo>
                <a:lnTo>
                  <a:pt x="8" y="61"/>
                </a:lnTo>
                <a:lnTo>
                  <a:pt x="8" y="57"/>
                </a:lnTo>
                <a:lnTo>
                  <a:pt x="8" y="53"/>
                </a:lnTo>
                <a:lnTo>
                  <a:pt x="8" y="29"/>
                </a:lnTo>
                <a:lnTo>
                  <a:pt x="8" y="20"/>
                </a:lnTo>
                <a:lnTo>
                  <a:pt x="8" y="16"/>
                </a:lnTo>
                <a:lnTo>
                  <a:pt x="8" y="12"/>
                </a:lnTo>
                <a:lnTo>
                  <a:pt x="8" y="8"/>
                </a:lnTo>
                <a:lnTo>
                  <a:pt x="4" y="8"/>
                </a:lnTo>
                <a:lnTo>
                  <a:pt x="0" y="12"/>
                </a:lnTo>
                <a:lnTo>
                  <a:pt x="0" y="8"/>
                </a:lnTo>
                <a:lnTo>
                  <a:pt x="20" y="0"/>
                </a:lnTo>
                <a:close/>
              </a:path>
            </a:pathLst>
          </a:custGeom>
          <a:solidFill>
            <a:srgbClr val="000000"/>
          </a:solidFill>
          <a:ln w="0">
            <a:solidFill>
              <a:srgbClr val="000000"/>
            </a:solidFill>
            <a:round/>
            <a:headEnd/>
            <a:tailEnd/>
          </a:ln>
        </p:spPr>
        <p:txBody>
          <a:bodyPr/>
          <a:lstStyle/>
          <a:p>
            <a:endParaRPr lang="en-US"/>
          </a:p>
        </p:txBody>
      </p:sp>
      <p:sp>
        <p:nvSpPr>
          <p:cNvPr id="26682" name="Freeform 104"/>
          <p:cNvSpPr>
            <a:spLocks/>
          </p:cNvSpPr>
          <p:nvPr/>
        </p:nvSpPr>
        <p:spPr bwMode="auto">
          <a:xfrm>
            <a:off x="3165475" y="3230563"/>
            <a:ext cx="117475" cy="109537"/>
          </a:xfrm>
          <a:custGeom>
            <a:avLst/>
            <a:gdLst>
              <a:gd name="T0" fmla="*/ 0 w 69"/>
              <a:gd name="T1" fmla="*/ 0 h 65"/>
              <a:gd name="T2" fmla="*/ 92755862 w 69"/>
              <a:gd name="T3" fmla="*/ 0 h 65"/>
              <a:gd name="T4" fmla="*/ 92755862 w 69"/>
              <a:gd name="T5" fmla="*/ 0 h 65"/>
              <a:gd name="T6" fmla="*/ 81161595 w 69"/>
              <a:gd name="T7" fmla="*/ 0 h 65"/>
              <a:gd name="T8" fmla="*/ 69567329 w 69"/>
              <a:gd name="T9" fmla="*/ 0 h 65"/>
              <a:gd name="T10" fmla="*/ 69567329 w 69"/>
              <a:gd name="T11" fmla="*/ 11359827 h 65"/>
              <a:gd name="T12" fmla="*/ 69567329 w 69"/>
              <a:gd name="T13" fmla="*/ 11359827 h 65"/>
              <a:gd name="T14" fmla="*/ 69567329 w 69"/>
              <a:gd name="T15" fmla="*/ 11359827 h 65"/>
              <a:gd name="T16" fmla="*/ 69567329 w 69"/>
              <a:gd name="T17" fmla="*/ 22717970 h 65"/>
              <a:gd name="T18" fmla="*/ 69567329 w 69"/>
              <a:gd name="T19" fmla="*/ 34077800 h 65"/>
              <a:gd name="T20" fmla="*/ 115944422 w 69"/>
              <a:gd name="T21" fmla="*/ 139152422 h 65"/>
              <a:gd name="T22" fmla="*/ 150728924 w 69"/>
              <a:gd name="T23" fmla="*/ 34077800 h 65"/>
              <a:gd name="T24" fmla="*/ 150728924 w 69"/>
              <a:gd name="T25" fmla="*/ 22717970 h 65"/>
              <a:gd name="T26" fmla="*/ 162323191 w 69"/>
              <a:gd name="T27" fmla="*/ 11359827 h 65"/>
              <a:gd name="T28" fmla="*/ 162323191 w 69"/>
              <a:gd name="T29" fmla="*/ 11359827 h 65"/>
              <a:gd name="T30" fmla="*/ 150728924 w 69"/>
              <a:gd name="T31" fmla="*/ 11359827 h 65"/>
              <a:gd name="T32" fmla="*/ 150728924 w 69"/>
              <a:gd name="T33" fmla="*/ 0 h 65"/>
              <a:gd name="T34" fmla="*/ 150728924 w 69"/>
              <a:gd name="T35" fmla="*/ 0 h 65"/>
              <a:gd name="T36" fmla="*/ 139134658 w 69"/>
              <a:gd name="T37" fmla="*/ 0 h 65"/>
              <a:gd name="T38" fmla="*/ 139134658 w 69"/>
              <a:gd name="T39" fmla="*/ 0 h 65"/>
              <a:gd name="T40" fmla="*/ 139134658 w 69"/>
              <a:gd name="T41" fmla="*/ 0 h 65"/>
              <a:gd name="T42" fmla="*/ 200005409 w 69"/>
              <a:gd name="T43" fmla="*/ 0 h 65"/>
              <a:gd name="T44" fmla="*/ 200005409 w 69"/>
              <a:gd name="T45" fmla="*/ 0 h 65"/>
              <a:gd name="T46" fmla="*/ 188411142 w 69"/>
              <a:gd name="T47" fmla="*/ 0 h 65"/>
              <a:gd name="T48" fmla="*/ 188411142 w 69"/>
              <a:gd name="T49" fmla="*/ 11359827 h 65"/>
              <a:gd name="T50" fmla="*/ 176816875 w 69"/>
              <a:gd name="T51" fmla="*/ 11359827 h 65"/>
              <a:gd name="T52" fmla="*/ 162323191 w 69"/>
              <a:gd name="T53" fmla="*/ 34077800 h 65"/>
              <a:gd name="T54" fmla="*/ 104350129 w 69"/>
              <a:gd name="T55" fmla="*/ 184590033 h 65"/>
              <a:gd name="T56" fmla="*/ 92755862 w 69"/>
              <a:gd name="T57" fmla="*/ 184590033 h 65"/>
              <a:gd name="T58" fmla="*/ 34782813 w 69"/>
              <a:gd name="T59" fmla="*/ 34077800 h 65"/>
              <a:gd name="T60" fmla="*/ 23188540 w 69"/>
              <a:gd name="T61" fmla="*/ 22717970 h 65"/>
              <a:gd name="T62" fmla="*/ 23188540 w 69"/>
              <a:gd name="T63" fmla="*/ 11359827 h 65"/>
              <a:gd name="T64" fmla="*/ 11594270 w 69"/>
              <a:gd name="T65" fmla="*/ 11359827 h 65"/>
              <a:gd name="T66" fmla="*/ 11594270 w 69"/>
              <a:gd name="T67" fmla="*/ 0 h 65"/>
              <a:gd name="T68" fmla="*/ 11594270 w 69"/>
              <a:gd name="T69" fmla="*/ 0 h 65"/>
              <a:gd name="T70" fmla="*/ 0 w 69"/>
              <a:gd name="T71" fmla="*/ 0 h 65"/>
              <a:gd name="T72" fmla="*/ 0 w 69"/>
              <a:gd name="T73" fmla="*/ 0 h 6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9"/>
              <a:gd name="T112" fmla="*/ 0 h 65"/>
              <a:gd name="T113" fmla="*/ 69 w 69"/>
              <a:gd name="T114" fmla="*/ 65 h 6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9" h="65">
                <a:moveTo>
                  <a:pt x="0" y="0"/>
                </a:moveTo>
                <a:lnTo>
                  <a:pt x="32" y="0"/>
                </a:lnTo>
                <a:lnTo>
                  <a:pt x="28" y="0"/>
                </a:lnTo>
                <a:lnTo>
                  <a:pt x="24" y="0"/>
                </a:lnTo>
                <a:lnTo>
                  <a:pt x="24" y="4"/>
                </a:lnTo>
                <a:lnTo>
                  <a:pt x="24" y="8"/>
                </a:lnTo>
                <a:lnTo>
                  <a:pt x="24" y="12"/>
                </a:lnTo>
                <a:lnTo>
                  <a:pt x="40" y="49"/>
                </a:lnTo>
                <a:lnTo>
                  <a:pt x="52" y="12"/>
                </a:lnTo>
                <a:lnTo>
                  <a:pt x="52" y="8"/>
                </a:lnTo>
                <a:lnTo>
                  <a:pt x="56" y="4"/>
                </a:lnTo>
                <a:lnTo>
                  <a:pt x="52" y="4"/>
                </a:lnTo>
                <a:lnTo>
                  <a:pt x="52" y="0"/>
                </a:lnTo>
                <a:lnTo>
                  <a:pt x="48" y="0"/>
                </a:lnTo>
                <a:lnTo>
                  <a:pt x="69" y="0"/>
                </a:lnTo>
                <a:lnTo>
                  <a:pt x="65" y="0"/>
                </a:lnTo>
                <a:lnTo>
                  <a:pt x="65" y="4"/>
                </a:lnTo>
                <a:lnTo>
                  <a:pt x="61" y="4"/>
                </a:lnTo>
                <a:lnTo>
                  <a:pt x="56" y="12"/>
                </a:lnTo>
                <a:lnTo>
                  <a:pt x="36" y="65"/>
                </a:lnTo>
                <a:lnTo>
                  <a:pt x="32" y="65"/>
                </a:lnTo>
                <a:lnTo>
                  <a:pt x="12" y="12"/>
                </a:lnTo>
                <a:lnTo>
                  <a:pt x="8" y="8"/>
                </a:lnTo>
                <a:lnTo>
                  <a:pt x="8" y="4"/>
                </a:lnTo>
                <a:lnTo>
                  <a:pt x="4" y="4"/>
                </a:lnTo>
                <a:lnTo>
                  <a:pt x="4" y="0"/>
                </a:lnTo>
                <a:lnTo>
                  <a:pt x="0" y="0"/>
                </a:lnTo>
                <a:close/>
              </a:path>
            </a:pathLst>
          </a:custGeom>
          <a:solidFill>
            <a:srgbClr val="000000"/>
          </a:solidFill>
          <a:ln w="0">
            <a:solidFill>
              <a:srgbClr val="000000"/>
            </a:solidFill>
            <a:round/>
            <a:headEnd/>
            <a:tailEnd/>
          </a:ln>
        </p:spPr>
        <p:txBody>
          <a:bodyPr/>
          <a:lstStyle/>
          <a:p>
            <a:endParaRPr lang="en-US"/>
          </a:p>
        </p:txBody>
      </p:sp>
      <p:sp>
        <p:nvSpPr>
          <p:cNvPr id="26683" name="Freeform 105"/>
          <p:cNvSpPr>
            <a:spLocks noEditPoints="1"/>
          </p:cNvSpPr>
          <p:nvPr/>
        </p:nvSpPr>
        <p:spPr bwMode="auto">
          <a:xfrm>
            <a:off x="3289300" y="3224213"/>
            <a:ext cx="87313" cy="115887"/>
          </a:xfrm>
          <a:custGeom>
            <a:avLst/>
            <a:gdLst>
              <a:gd name="T0" fmla="*/ 33832112 w 52"/>
              <a:gd name="T1" fmla="*/ 81802776 h 69"/>
              <a:gd name="T2" fmla="*/ 33832112 w 52"/>
              <a:gd name="T3" fmla="*/ 115651868 h 69"/>
              <a:gd name="T4" fmla="*/ 45110597 w 52"/>
              <a:gd name="T5" fmla="*/ 138219592 h 69"/>
              <a:gd name="T6" fmla="*/ 67664223 w 52"/>
              <a:gd name="T7" fmla="*/ 160785636 h 69"/>
              <a:gd name="T8" fmla="*/ 90219515 w 52"/>
              <a:gd name="T9" fmla="*/ 160785636 h 69"/>
              <a:gd name="T10" fmla="*/ 112774833 w 52"/>
              <a:gd name="T11" fmla="*/ 160785636 h 69"/>
              <a:gd name="T12" fmla="*/ 124051640 w 52"/>
              <a:gd name="T13" fmla="*/ 160785636 h 69"/>
              <a:gd name="T14" fmla="*/ 135330125 w 52"/>
              <a:gd name="T15" fmla="*/ 138219592 h 69"/>
              <a:gd name="T16" fmla="*/ 146606932 w 52"/>
              <a:gd name="T17" fmla="*/ 126934890 h 69"/>
              <a:gd name="T18" fmla="*/ 146606932 w 52"/>
              <a:gd name="T19" fmla="*/ 126934890 h 69"/>
              <a:gd name="T20" fmla="*/ 146606932 w 52"/>
              <a:gd name="T21" fmla="*/ 149502614 h 69"/>
              <a:gd name="T22" fmla="*/ 124051640 w 52"/>
              <a:gd name="T23" fmla="*/ 172068658 h 69"/>
              <a:gd name="T24" fmla="*/ 101496322 w 52"/>
              <a:gd name="T25" fmla="*/ 194634702 h 69"/>
              <a:gd name="T26" fmla="*/ 78942709 w 52"/>
              <a:gd name="T27" fmla="*/ 194634702 h 69"/>
              <a:gd name="T28" fmla="*/ 45110597 w 52"/>
              <a:gd name="T29" fmla="*/ 194634702 h 69"/>
              <a:gd name="T30" fmla="*/ 22555299 w 52"/>
              <a:gd name="T31" fmla="*/ 172068658 h 69"/>
              <a:gd name="T32" fmla="*/ 0 w 52"/>
              <a:gd name="T33" fmla="*/ 138219592 h 69"/>
              <a:gd name="T34" fmla="*/ 0 w 52"/>
              <a:gd name="T35" fmla="*/ 104368820 h 69"/>
              <a:gd name="T36" fmla="*/ 0 w 52"/>
              <a:gd name="T37" fmla="*/ 56415137 h 69"/>
              <a:gd name="T38" fmla="*/ 22555299 w 52"/>
              <a:gd name="T39" fmla="*/ 33849079 h 69"/>
              <a:gd name="T40" fmla="*/ 45110597 w 52"/>
              <a:gd name="T41" fmla="*/ 11283025 h 69"/>
              <a:gd name="T42" fmla="*/ 78942709 w 52"/>
              <a:gd name="T43" fmla="*/ 0 h 69"/>
              <a:gd name="T44" fmla="*/ 112774833 w 52"/>
              <a:gd name="T45" fmla="*/ 11283025 h 69"/>
              <a:gd name="T46" fmla="*/ 135330125 w 52"/>
              <a:gd name="T47" fmla="*/ 22566051 h 69"/>
              <a:gd name="T48" fmla="*/ 146606932 w 52"/>
              <a:gd name="T49" fmla="*/ 45132101 h 69"/>
              <a:gd name="T50" fmla="*/ 146606932 w 52"/>
              <a:gd name="T51" fmla="*/ 81802776 h 69"/>
              <a:gd name="T52" fmla="*/ 33832112 w 52"/>
              <a:gd name="T53" fmla="*/ 81802776 h 69"/>
              <a:gd name="T54" fmla="*/ 33832112 w 52"/>
              <a:gd name="T55" fmla="*/ 67699838 h 69"/>
              <a:gd name="T56" fmla="*/ 112774833 w 52"/>
              <a:gd name="T57" fmla="*/ 67699838 h 69"/>
              <a:gd name="T58" fmla="*/ 112774833 w 52"/>
              <a:gd name="T59" fmla="*/ 45132101 h 69"/>
              <a:gd name="T60" fmla="*/ 101496322 w 52"/>
              <a:gd name="T61" fmla="*/ 45132101 h 69"/>
              <a:gd name="T62" fmla="*/ 101496322 w 52"/>
              <a:gd name="T63" fmla="*/ 33849079 h 69"/>
              <a:gd name="T64" fmla="*/ 90219515 w 52"/>
              <a:gd name="T65" fmla="*/ 22566051 h 69"/>
              <a:gd name="T66" fmla="*/ 78942709 w 52"/>
              <a:gd name="T67" fmla="*/ 22566051 h 69"/>
              <a:gd name="T68" fmla="*/ 67664223 w 52"/>
              <a:gd name="T69" fmla="*/ 22566051 h 69"/>
              <a:gd name="T70" fmla="*/ 56387417 w 52"/>
              <a:gd name="T71" fmla="*/ 22566051 h 69"/>
              <a:gd name="T72" fmla="*/ 45110597 w 52"/>
              <a:gd name="T73" fmla="*/ 33849079 h 69"/>
              <a:gd name="T74" fmla="*/ 33832112 w 52"/>
              <a:gd name="T75" fmla="*/ 45132101 h 69"/>
              <a:gd name="T76" fmla="*/ 33832112 w 52"/>
              <a:gd name="T77" fmla="*/ 67699838 h 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2"/>
              <a:gd name="T118" fmla="*/ 0 h 69"/>
              <a:gd name="T119" fmla="*/ 52 w 52"/>
              <a:gd name="T120" fmla="*/ 69 h 6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2" h="69">
                <a:moveTo>
                  <a:pt x="12" y="29"/>
                </a:moveTo>
                <a:lnTo>
                  <a:pt x="12" y="41"/>
                </a:lnTo>
                <a:lnTo>
                  <a:pt x="16" y="49"/>
                </a:lnTo>
                <a:lnTo>
                  <a:pt x="24" y="57"/>
                </a:lnTo>
                <a:lnTo>
                  <a:pt x="32" y="57"/>
                </a:lnTo>
                <a:lnTo>
                  <a:pt x="40" y="57"/>
                </a:lnTo>
                <a:lnTo>
                  <a:pt x="44" y="57"/>
                </a:lnTo>
                <a:lnTo>
                  <a:pt x="48" y="49"/>
                </a:lnTo>
                <a:lnTo>
                  <a:pt x="52" y="45"/>
                </a:lnTo>
                <a:lnTo>
                  <a:pt x="52" y="53"/>
                </a:lnTo>
                <a:lnTo>
                  <a:pt x="44" y="61"/>
                </a:lnTo>
                <a:lnTo>
                  <a:pt x="36" y="69"/>
                </a:lnTo>
                <a:lnTo>
                  <a:pt x="28" y="69"/>
                </a:lnTo>
                <a:lnTo>
                  <a:pt x="16" y="69"/>
                </a:lnTo>
                <a:lnTo>
                  <a:pt x="8" y="61"/>
                </a:lnTo>
                <a:lnTo>
                  <a:pt x="0" y="49"/>
                </a:lnTo>
                <a:lnTo>
                  <a:pt x="0" y="37"/>
                </a:lnTo>
                <a:lnTo>
                  <a:pt x="0" y="20"/>
                </a:lnTo>
                <a:lnTo>
                  <a:pt x="8" y="12"/>
                </a:lnTo>
                <a:lnTo>
                  <a:pt x="16" y="4"/>
                </a:lnTo>
                <a:lnTo>
                  <a:pt x="28" y="0"/>
                </a:lnTo>
                <a:lnTo>
                  <a:pt x="40" y="4"/>
                </a:lnTo>
                <a:lnTo>
                  <a:pt x="48" y="8"/>
                </a:lnTo>
                <a:lnTo>
                  <a:pt x="52" y="16"/>
                </a:lnTo>
                <a:lnTo>
                  <a:pt x="52" y="29"/>
                </a:lnTo>
                <a:lnTo>
                  <a:pt x="12" y="29"/>
                </a:lnTo>
                <a:close/>
                <a:moveTo>
                  <a:pt x="12" y="24"/>
                </a:moveTo>
                <a:lnTo>
                  <a:pt x="40" y="24"/>
                </a:lnTo>
                <a:lnTo>
                  <a:pt x="40" y="16"/>
                </a:lnTo>
                <a:lnTo>
                  <a:pt x="36" y="16"/>
                </a:lnTo>
                <a:lnTo>
                  <a:pt x="36" y="12"/>
                </a:lnTo>
                <a:lnTo>
                  <a:pt x="32" y="8"/>
                </a:lnTo>
                <a:lnTo>
                  <a:pt x="28" y="8"/>
                </a:lnTo>
                <a:lnTo>
                  <a:pt x="24" y="8"/>
                </a:lnTo>
                <a:lnTo>
                  <a:pt x="20" y="8"/>
                </a:lnTo>
                <a:lnTo>
                  <a:pt x="16" y="12"/>
                </a:lnTo>
                <a:lnTo>
                  <a:pt x="12" y="16"/>
                </a:lnTo>
                <a:lnTo>
                  <a:pt x="12" y="24"/>
                </a:lnTo>
                <a:close/>
              </a:path>
            </a:pathLst>
          </a:custGeom>
          <a:solidFill>
            <a:srgbClr val="000000"/>
          </a:solidFill>
          <a:ln w="0">
            <a:solidFill>
              <a:srgbClr val="000000"/>
            </a:solidFill>
            <a:round/>
            <a:headEnd/>
            <a:tailEnd/>
          </a:ln>
        </p:spPr>
        <p:txBody>
          <a:bodyPr/>
          <a:lstStyle/>
          <a:p>
            <a:endParaRPr lang="en-US"/>
          </a:p>
        </p:txBody>
      </p:sp>
      <p:sp>
        <p:nvSpPr>
          <p:cNvPr id="26684" name="Freeform 106"/>
          <p:cNvSpPr>
            <a:spLocks/>
          </p:cNvSpPr>
          <p:nvPr/>
        </p:nvSpPr>
        <p:spPr bwMode="auto">
          <a:xfrm>
            <a:off x="3406775" y="3224213"/>
            <a:ext cx="73025" cy="115887"/>
          </a:xfrm>
          <a:custGeom>
            <a:avLst/>
            <a:gdLst>
              <a:gd name="T0" fmla="*/ 110178142 w 44"/>
              <a:gd name="T1" fmla="*/ 0 h 69"/>
              <a:gd name="T2" fmla="*/ 110178142 w 44"/>
              <a:gd name="T3" fmla="*/ 67699838 h 69"/>
              <a:gd name="T4" fmla="*/ 99161303 w 44"/>
              <a:gd name="T5" fmla="*/ 67699838 h 69"/>
              <a:gd name="T6" fmla="*/ 88142830 w 44"/>
              <a:gd name="T7" fmla="*/ 45132101 h 69"/>
              <a:gd name="T8" fmla="*/ 77124357 w 44"/>
              <a:gd name="T9" fmla="*/ 22566051 h 69"/>
              <a:gd name="T10" fmla="*/ 66107544 w 44"/>
              <a:gd name="T11" fmla="*/ 22566051 h 69"/>
              <a:gd name="T12" fmla="*/ 55089071 w 44"/>
              <a:gd name="T13" fmla="*/ 22566051 h 69"/>
              <a:gd name="T14" fmla="*/ 44072245 w 44"/>
              <a:gd name="T15" fmla="*/ 22566051 h 69"/>
              <a:gd name="T16" fmla="*/ 33053772 w 44"/>
              <a:gd name="T17" fmla="*/ 22566051 h 69"/>
              <a:gd name="T18" fmla="*/ 22035293 w 44"/>
              <a:gd name="T19" fmla="*/ 33849079 h 69"/>
              <a:gd name="T20" fmla="*/ 22035293 w 44"/>
              <a:gd name="T21" fmla="*/ 45132101 h 69"/>
              <a:gd name="T22" fmla="*/ 22035293 w 44"/>
              <a:gd name="T23" fmla="*/ 45132101 h 69"/>
              <a:gd name="T24" fmla="*/ 22035293 w 44"/>
              <a:gd name="T25" fmla="*/ 56415137 h 69"/>
              <a:gd name="T26" fmla="*/ 33053772 w 44"/>
              <a:gd name="T27" fmla="*/ 67699838 h 69"/>
              <a:gd name="T28" fmla="*/ 55089071 w 44"/>
              <a:gd name="T29" fmla="*/ 81802776 h 69"/>
              <a:gd name="T30" fmla="*/ 77124357 w 44"/>
              <a:gd name="T31" fmla="*/ 93085798 h 69"/>
              <a:gd name="T32" fmla="*/ 99161303 w 44"/>
              <a:gd name="T33" fmla="*/ 104368820 h 69"/>
              <a:gd name="T34" fmla="*/ 110178142 w 44"/>
              <a:gd name="T35" fmla="*/ 126934890 h 69"/>
              <a:gd name="T36" fmla="*/ 121196615 w 44"/>
              <a:gd name="T37" fmla="*/ 138219592 h 69"/>
              <a:gd name="T38" fmla="*/ 110178142 w 44"/>
              <a:gd name="T39" fmla="*/ 160785636 h 69"/>
              <a:gd name="T40" fmla="*/ 99161303 w 44"/>
              <a:gd name="T41" fmla="*/ 183351680 h 69"/>
              <a:gd name="T42" fmla="*/ 77124357 w 44"/>
              <a:gd name="T43" fmla="*/ 194634702 h 69"/>
              <a:gd name="T44" fmla="*/ 55089071 w 44"/>
              <a:gd name="T45" fmla="*/ 194634702 h 69"/>
              <a:gd name="T46" fmla="*/ 44072245 w 44"/>
              <a:gd name="T47" fmla="*/ 194634702 h 69"/>
              <a:gd name="T48" fmla="*/ 22035293 w 44"/>
              <a:gd name="T49" fmla="*/ 194634702 h 69"/>
              <a:gd name="T50" fmla="*/ 11018476 w 44"/>
              <a:gd name="T51" fmla="*/ 194634702 h 69"/>
              <a:gd name="T52" fmla="*/ 11018476 w 44"/>
              <a:gd name="T53" fmla="*/ 194634702 h 69"/>
              <a:gd name="T54" fmla="*/ 0 w 44"/>
              <a:gd name="T55" fmla="*/ 194634702 h 69"/>
              <a:gd name="T56" fmla="*/ 0 w 44"/>
              <a:gd name="T57" fmla="*/ 194634702 h 69"/>
              <a:gd name="T58" fmla="*/ 0 w 44"/>
              <a:gd name="T59" fmla="*/ 194634702 h 69"/>
              <a:gd name="T60" fmla="*/ 0 w 44"/>
              <a:gd name="T61" fmla="*/ 138219592 h 69"/>
              <a:gd name="T62" fmla="*/ 0 w 44"/>
              <a:gd name="T63" fmla="*/ 138219592 h 69"/>
              <a:gd name="T64" fmla="*/ 11018476 w 44"/>
              <a:gd name="T65" fmla="*/ 160785636 h 69"/>
              <a:gd name="T66" fmla="*/ 22035293 w 44"/>
              <a:gd name="T67" fmla="*/ 172068658 h 69"/>
              <a:gd name="T68" fmla="*/ 44072245 w 44"/>
              <a:gd name="T69" fmla="*/ 183351680 h 69"/>
              <a:gd name="T70" fmla="*/ 55089071 w 44"/>
              <a:gd name="T71" fmla="*/ 183351680 h 69"/>
              <a:gd name="T72" fmla="*/ 66107544 w 44"/>
              <a:gd name="T73" fmla="*/ 183351680 h 69"/>
              <a:gd name="T74" fmla="*/ 77124357 w 44"/>
              <a:gd name="T75" fmla="*/ 172068658 h 69"/>
              <a:gd name="T76" fmla="*/ 88142830 w 44"/>
              <a:gd name="T77" fmla="*/ 172068658 h 69"/>
              <a:gd name="T78" fmla="*/ 88142830 w 44"/>
              <a:gd name="T79" fmla="*/ 160785636 h 69"/>
              <a:gd name="T80" fmla="*/ 88142830 w 44"/>
              <a:gd name="T81" fmla="*/ 149502614 h 69"/>
              <a:gd name="T82" fmla="*/ 77124357 w 44"/>
              <a:gd name="T83" fmla="*/ 138219592 h 69"/>
              <a:gd name="T84" fmla="*/ 66107544 w 44"/>
              <a:gd name="T85" fmla="*/ 126934890 h 69"/>
              <a:gd name="T86" fmla="*/ 44072245 w 44"/>
              <a:gd name="T87" fmla="*/ 115651868 h 69"/>
              <a:gd name="T88" fmla="*/ 22035293 w 44"/>
              <a:gd name="T89" fmla="*/ 104368820 h 69"/>
              <a:gd name="T90" fmla="*/ 11018476 w 44"/>
              <a:gd name="T91" fmla="*/ 81802776 h 69"/>
              <a:gd name="T92" fmla="*/ 0 w 44"/>
              <a:gd name="T93" fmla="*/ 67699838 h 69"/>
              <a:gd name="T94" fmla="*/ 0 w 44"/>
              <a:gd name="T95" fmla="*/ 56415137 h 69"/>
              <a:gd name="T96" fmla="*/ 0 w 44"/>
              <a:gd name="T97" fmla="*/ 33849079 h 69"/>
              <a:gd name="T98" fmla="*/ 11018476 w 44"/>
              <a:gd name="T99" fmla="*/ 22566051 h 69"/>
              <a:gd name="T100" fmla="*/ 33053772 w 44"/>
              <a:gd name="T101" fmla="*/ 11283025 h 69"/>
              <a:gd name="T102" fmla="*/ 55089071 w 44"/>
              <a:gd name="T103" fmla="*/ 0 h 69"/>
              <a:gd name="T104" fmla="*/ 66107544 w 44"/>
              <a:gd name="T105" fmla="*/ 11283025 h 69"/>
              <a:gd name="T106" fmla="*/ 77124357 w 44"/>
              <a:gd name="T107" fmla="*/ 11283025 h 69"/>
              <a:gd name="T108" fmla="*/ 88142830 w 44"/>
              <a:gd name="T109" fmla="*/ 11283025 h 69"/>
              <a:gd name="T110" fmla="*/ 88142830 w 44"/>
              <a:gd name="T111" fmla="*/ 11283025 h 69"/>
              <a:gd name="T112" fmla="*/ 99161303 w 44"/>
              <a:gd name="T113" fmla="*/ 11283025 h 69"/>
              <a:gd name="T114" fmla="*/ 99161303 w 44"/>
              <a:gd name="T115" fmla="*/ 11283025 h 69"/>
              <a:gd name="T116" fmla="*/ 99161303 w 44"/>
              <a:gd name="T117" fmla="*/ 11283025 h 69"/>
              <a:gd name="T118" fmla="*/ 99161303 w 44"/>
              <a:gd name="T119" fmla="*/ 0 h 69"/>
              <a:gd name="T120" fmla="*/ 110178142 w 44"/>
              <a:gd name="T121" fmla="*/ 0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
              <a:gd name="T184" fmla="*/ 0 h 69"/>
              <a:gd name="T185" fmla="*/ 44 w 44"/>
              <a:gd name="T186" fmla="*/ 69 h 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 h="69">
                <a:moveTo>
                  <a:pt x="40" y="0"/>
                </a:moveTo>
                <a:lnTo>
                  <a:pt x="40" y="24"/>
                </a:lnTo>
                <a:lnTo>
                  <a:pt x="36" y="24"/>
                </a:lnTo>
                <a:lnTo>
                  <a:pt x="32" y="16"/>
                </a:lnTo>
                <a:lnTo>
                  <a:pt x="28" y="8"/>
                </a:lnTo>
                <a:lnTo>
                  <a:pt x="24" y="8"/>
                </a:lnTo>
                <a:lnTo>
                  <a:pt x="20" y="8"/>
                </a:lnTo>
                <a:lnTo>
                  <a:pt x="16" y="8"/>
                </a:lnTo>
                <a:lnTo>
                  <a:pt x="12" y="8"/>
                </a:lnTo>
                <a:lnTo>
                  <a:pt x="8" y="12"/>
                </a:lnTo>
                <a:lnTo>
                  <a:pt x="8" y="16"/>
                </a:lnTo>
                <a:lnTo>
                  <a:pt x="8" y="20"/>
                </a:lnTo>
                <a:lnTo>
                  <a:pt x="12" y="24"/>
                </a:lnTo>
                <a:lnTo>
                  <a:pt x="20" y="29"/>
                </a:lnTo>
                <a:lnTo>
                  <a:pt x="28" y="33"/>
                </a:lnTo>
                <a:lnTo>
                  <a:pt x="36" y="37"/>
                </a:lnTo>
                <a:lnTo>
                  <a:pt x="40" y="45"/>
                </a:lnTo>
                <a:lnTo>
                  <a:pt x="44" y="49"/>
                </a:lnTo>
                <a:lnTo>
                  <a:pt x="40" y="57"/>
                </a:lnTo>
                <a:lnTo>
                  <a:pt x="36" y="65"/>
                </a:lnTo>
                <a:lnTo>
                  <a:pt x="28" y="69"/>
                </a:lnTo>
                <a:lnTo>
                  <a:pt x="20" y="69"/>
                </a:lnTo>
                <a:lnTo>
                  <a:pt x="16" y="69"/>
                </a:lnTo>
                <a:lnTo>
                  <a:pt x="8" y="69"/>
                </a:lnTo>
                <a:lnTo>
                  <a:pt x="4" y="69"/>
                </a:lnTo>
                <a:lnTo>
                  <a:pt x="0" y="69"/>
                </a:lnTo>
                <a:lnTo>
                  <a:pt x="0" y="49"/>
                </a:lnTo>
                <a:lnTo>
                  <a:pt x="4" y="57"/>
                </a:lnTo>
                <a:lnTo>
                  <a:pt x="8" y="61"/>
                </a:lnTo>
                <a:lnTo>
                  <a:pt x="16" y="65"/>
                </a:lnTo>
                <a:lnTo>
                  <a:pt x="20" y="65"/>
                </a:lnTo>
                <a:lnTo>
                  <a:pt x="24" y="65"/>
                </a:lnTo>
                <a:lnTo>
                  <a:pt x="28" y="61"/>
                </a:lnTo>
                <a:lnTo>
                  <a:pt x="32" y="61"/>
                </a:lnTo>
                <a:lnTo>
                  <a:pt x="32" y="57"/>
                </a:lnTo>
                <a:lnTo>
                  <a:pt x="32" y="53"/>
                </a:lnTo>
                <a:lnTo>
                  <a:pt x="28" y="49"/>
                </a:lnTo>
                <a:lnTo>
                  <a:pt x="24" y="45"/>
                </a:lnTo>
                <a:lnTo>
                  <a:pt x="16" y="41"/>
                </a:lnTo>
                <a:lnTo>
                  <a:pt x="8" y="37"/>
                </a:lnTo>
                <a:lnTo>
                  <a:pt x="4" y="29"/>
                </a:lnTo>
                <a:lnTo>
                  <a:pt x="0" y="24"/>
                </a:lnTo>
                <a:lnTo>
                  <a:pt x="0" y="20"/>
                </a:lnTo>
                <a:lnTo>
                  <a:pt x="0" y="12"/>
                </a:lnTo>
                <a:lnTo>
                  <a:pt x="4" y="8"/>
                </a:lnTo>
                <a:lnTo>
                  <a:pt x="12" y="4"/>
                </a:lnTo>
                <a:lnTo>
                  <a:pt x="20" y="0"/>
                </a:lnTo>
                <a:lnTo>
                  <a:pt x="24" y="4"/>
                </a:lnTo>
                <a:lnTo>
                  <a:pt x="28" y="4"/>
                </a:lnTo>
                <a:lnTo>
                  <a:pt x="32" y="4"/>
                </a:lnTo>
                <a:lnTo>
                  <a:pt x="36" y="4"/>
                </a:lnTo>
                <a:lnTo>
                  <a:pt x="36" y="0"/>
                </a:lnTo>
                <a:lnTo>
                  <a:pt x="40" y="0"/>
                </a:lnTo>
                <a:close/>
              </a:path>
            </a:pathLst>
          </a:custGeom>
          <a:solidFill>
            <a:srgbClr val="000000"/>
          </a:solidFill>
          <a:ln w="0">
            <a:solidFill>
              <a:srgbClr val="000000"/>
            </a:solidFill>
            <a:round/>
            <a:headEnd/>
            <a:tailEnd/>
          </a:ln>
        </p:spPr>
        <p:txBody>
          <a:bodyPr/>
          <a:lstStyle/>
          <a:p>
            <a:endParaRPr lang="en-US"/>
          </a:p>
        </p:txBody>
      </p:sp>
      <p:sp>
        <p:nvSpPr>
          <p:cNvPr id="26685" name="Freeform 107"/>
          <p:cNvSpPr>
            <a:spLocks/>
          </p:cNvSpPr>
          <p:nvPr/>
        </p:nvSpPr>
        <p:spPr bwMode="auto">
          <a:xfrm>
            <a:off x="4116388" y="3224213"/>
            <a:ext cx="184150" cy="115887"/>
          </a:xfrm>
          <a:custGeom>
            <a:avLst/>
            <a:gdLst>
              <a:gd name="T0" fmla="*/ 79919415 w 109"/>
              <a:gd name="T1" fmla="*/ 33849079 h 69"/>
              <a:gd name="T2" fmla="*/ 102752319 w 109"/>
              <a:gd name="T3" fmla="*/ 11283025 h 69"/>
              <a:gd name="T4" fmla="*/ 117023121 w 109"/>
              <a:gd name="T5" fmla="*/ 11283025 h 69"/>
              <a:gd name="T6" fmla="*/ 151275012 w 109"/>
              <a:gd name="T7" fmla="*/ 11283025 h 69"/>
              <a:gd name="T8" fmla="*/ 174107916 w 109"/>
              <a:gd name="T9" fmla="*/ 22566051 h 69"/>
              <a:gd name="T10" fmla="*/ 196942510 w 109"/>
              <a:gd name="T11" fmla="*/ 22566051 h 69"/>
              <a:gd name="T12" fmla="*/ 231192763 w 109"/>
              <a:gd name="T13" fmla="*/ 11283025 h 69"/>
              <a:gd name="T14" fmla="*/ 254027357 w 109"/>
              <a:gd name="T15" fmla="*/ 11283025 h 69"/>
              <a:gd name="T16" fmla="*/ 276861951 w 109"/>
              <a:gd name="T17" fmla="*/ 22566051 h 69"/>
              <a:gd name="T18" fmla="*/ 288277558 w 109"/>
              <a:gd name="T19" fmla="*/ 45132101 h 69"/>
              <a:gd name="T20" fmla="*/ 288277558 w 109"/>
              <a:gd name="T21" fmla="*/ 149502614 h 69"/>
              <a:gd name="T22" fmla="*/ 288277558 w 109"/>
              <a:gd name="T23" fmla="*/ 172068658 h 69"/>
              <a:gd name="T24" fmla="*/ 299694855 w 109"/>
              <a:gd name="T25" fmla="*/ 183351680 h 69"/>
              <a:gd name="T26" fmla="*/ 311112152 w 109"/>
              <a:gd name="T27" fmla="*/ 194634702 h 69"/>
              <a:gd name="T28" fmla="*/ 231192763 w 109"/>
              <a:gd name="T29" fmla="*/ 194634702 h 69"/>
              <a:gd name="T30" fmla="*/ 231192763 w 109"/>
              <a:gd name="T31" fmla="*/ 194634702 h 69"/>
              <a:gd name="T32" fmla="*/ 254027357 w 109"/>
              <a:gd name="T33" fmla="*/ 183351680 h 69"/>
              <a:gd name="T34" fmla="*/ 254027357 w 109"/>
              <a:gd name="T35" fmla="*/ 172068658 h 69"/>
              <a:gd name="T36" fmla="*/ 254027357 w 109"/>
              <a:gd name="T37" fmla="*/ 149502614 h 69"/>
              <a:gd name="T38" fmla="*/ 254027357 w 109"/>
              <a:gd name="T39" fmla="*/ 56415137 h 69"/>
              <a:gd name="T40" fmla="*/ 242610060 w 109"/>
              <a:gd name="T41" fmla="*/ 33849079 h 69"/>
              <a:gd name="T42" fmla="*/ 219777103 w 109"/>
              <a:gd name="T43" fmla="*/ 33849079 h 69"/>
              <a:gd name="T44" fmla="*/ 196942510 w 109"/>
              <a:gd name="T45" fmla="*/ 45132101 h 69"/>
              <a:gd name="T46" fmla="*/ 174107916 w 109"/>
              <a:gd name="T47" fmla="*/ 56415137 h 69"/>
              <a:gd name="T48" fmla="*/ 174107916 w 109"/>
              <a:gd name="T49" fmla="*/ 149502614 h 69"/>
              <a:gd name="T50" fmla="*/ 185525213 w 109"/>
              <a:gd name="T51" fmla="*/ 172068658 h 69"/>
              <a:gd name="T52" fmla="*/ 185525213 w 109"/>
              <a:gd name="T53" fmla="*/ 183351680 h 69"/>
              <a:gd name="T54" fmla="*/ 208359806 w 109"/>
              <a:gd name="T55" fmla="*/ 194634702 h 69"/>
              <a:gd name="T56" fmla="*/ 117023121 w 109"/>
              <a:gd name="T57" fmla="*/ 194634702 h 69"/>
              <a:gd name="T58" fmla="*/ 128440418 w 109"/>
              <a:gd name="T59" fmla="*/ 183351680 h 69"/>
              <a:gd name="T60" fmla="*/ 139857715 w 109"/>
              <a:gd name="T61" fmla="*/ 183351680 h 69"/>
              <a:gd name="T62" fmla="*/ 139857715 w 109"/>
              <a:gd name="T63" fmla="*/ 160785636 h 69"/>
              <a:gd name="T64" fmla="*/ 139857715 w 109"/>
              <a:gd name="T65" fmla="*/ 67699838 h 69"/>
              <a:gd name="T66" fmla="*/ 139857715 w 109"/>
              <a:gd name="T67" fmla="*/ 45132101 h 69"/>
              <a:gd name="T68" fmla="*/ 117023121 w 109"/>
              <a:gd name="T69" fmla="*/ 33849079 h 69"/>
              <a:gd name="T70" fmla="*/ 91335022 w 109"/>
              <a:gd name="T71" fmla="*/ 33849079 h 69"/>
              <a:gd name="T72" fmla="*/ 68502118 w 109"/>
              <a:gd name="T73" fmla="*/ 56415137 h 69"/>
              <a:gd name="T74" fmla="*/ 68502118 w 109"/>
              <a:gd name="T75" fmla="*/ 172068658 h 69"/>
              <a:gd name="T76" fmla="*/ 68502118 w 109"/>
              <a:gd name="T77" fmla="*/ 183351680 h 69"/>
              <a:gd name="T78" fmla="*/ 79919415 w 109"/>
              <a:gd name="T79" fmla="*/ 183351680 h 69"/>
              <a:gd name="T80" fmla="*/ 91335022 w 109"/>
              <a:gd name="T81" fmla="*/ 194634702 h 69"/>
              <a:gd name="T82" fmla="*/ 0 w 109"/>
              <a:gd name="T83" fmla="*/ 194634702 h 69"/>
              <a:gd name="T84" fmla="*/ 22834600 w 109"/>
              <a:gd name="T85" fmla="*/ 183351680 h 69"/>
              <a:gd name="T86" fmla="*/ 22834600 w 109"/>
              <a:gd name="T87" fmla="*/ 172068658 h 69"/>
              <a:gd name="T88" fmla="*/ 34250214 w 109"/>
              <a:gd name="T89" fmla="*/ 149502614 h 69"/>
              <a:gd name="T90" fmla="*/ 34250214 w 109"/>
              <a:gd name="T91" fmla="*/ 56415137 h 69"/>
              <a:gd name="T92" fmla="*/ 22834600 w 109"/>
              <a:gd name="T93" fmla="*/ 33849079 h 69"/>
              <a:gd name="T94" fmla="*/ 22834600 w 109"/>
              <a:gd name="T95" fmla="*/ 22566051 h 69"/>
              <a:gd name="T96" fmla="*/ 11417300 w 109"/>
              <a:gd name="T97" fmla="*/ 22566051 h 69"/>
              <a:gd name="T98" fmla="*/ 0 w 109"/>
              <a:gd name="T99" fmla="*/ 22566051 h 69"/>
              <a:gd name="T100" fmla="*/ 68502118 w 109"/>
              <a:gd name="T101" fmla="*/ 0 h 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9"/>
              <a:gd name="T154" fmla="*/ 0 h 69"/>
              <a:gd name="T155" fmla="*/ 109 w 109"/>
              <a:gd name="T156" fmla="*/ 69 h 6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9" h="69">
                <a:moveTo>
                  <a:pt x="24" y="16"/>
                </a:moveTo>
                <a:lnTo>
                  <a:pt x="28" y="12"/>
                </a:lnTo>
                <a:lnTo>
                  <a:pt x="32" y="8"/>
                </a:lnTo>
                <a:lnTo>
                  <a:pt x="36" y="4"/>
                </a:lnTo>
                <a:lnTo>
                  <a:pt x="41" y="4"/>
                </a:lnTo>
                <a:lnTo>
                  <a:pt x="45" y="0"/>
                </a:lnTo>
                <a:lnTo>
                  <a:pt x="53" y="4"/>
                </a:lnTo>
                <a:lnTo>
                  <a:pt x="57" y="4"/>
                </a:lnTo>
                <a:lnTo>
                  <a:pt x="61" y="8"/>
                </a:lnTo>
                <a:lnTo>
                  <a:pt x="61" y="16"/>
                </a:lnTo>
                <a:lnTo>
                  <a:pt x="69" y="8"/>
                </a:lnTo>
                <a:lnTo>
                  <a:pt x="73" y="4"/>
                </a:lnTo>
                <a:lnTo>
                  <a:pt x="81" y="4"/>
                </a:lnTo>
                <a:lnTo>
                  <a:pt x="85" y="0"/>
                </a:lnTo>
                <a:lnTo>
                  <a:pt x="89" y="4"/>
                </a:lnTo>
                <a:lnTo>
                  <a:pt x="93" y="4"/>
                </a:lnTo>
                <a:lnTo>
                  <a:pt x="97" y="8"/>
                </a:lnTo>
                <a:lnTo>
                  <a:pt x="101" y="12"/>
                </a:lnTo>
                <a:lnTo>
                  <a:pt x="101" y="16"/>
                </a:lnTo>
                <a:lnTo>
                  <a:pt x="101" y="24"/>
                </a:lnTo>
                <a:lnTo>
                  <a:pt x="101" y="53"/>
                </a:lnTo>
                <a:lnTo>
                  <a:pt x="101" y="61"/>
                </a:lnTo>
                <a:lnTo>
                  <a:pt x="105" y="65"/>
                </a:lnTo>
                <a:lnTo>
                  <a:pt x="109" y="65"/>
                </a:lnTo>
                <a:lnTo>
                  <a:pt x="109" y="69"/>
                </a:lnTo>
                <a:lnTo>
                  <a:pt x="81" y="69"/>
                </a:lnTo>
                <a:lnTo>
                  <a:pt x="85" y="65"/>
                </a:lnTo>
                <a:lnTo>
                  <a:pt x="89" y="65"/>
                </a:lnTo>
                <a:lnTo>
                  <a:pt x="89" y="61"/>
                </a:lnTo>
                <a:lnTo>
                  <a:pt x="89" y="57"/>
                </a:lnTo>
                <a:lnTo>
                  <a:pt x="89" y="53"/>
                </a:lnTo>
                <a:lnTo>
                  <a:pt x="89" y="24"/>
                </a:lnTo>
                <a:lnTo>
                  <a:pt x="89" y="20"/>
                </a:lnTo>
                <a:lnTo>
                  <a:pt x="89" y="16"/>
                </a:lnTo>
                <a:lnTo>
                  <a:pt x="85" y="12"/>
                </a:lnTo>
                <a:lnTo>
                  <a:pt x="81" y="12"/>
                </a:lnTo>
                <a:lnTo>
                  <a:pt x="77" y="12"/>
                </a:lnTo>
                <a:lnTo>
                  <a:pt x="73" y="12"/>
                </a:lnTo>
                <a:lnTo>
                  <a:pt x="69" y="16"/>
                </a:lnTo>
                <a:lnTo>
                  <a:pt x="61" y="20"/>
                </a:lnTo>
                <a:lnTo>
                  <a:pt x="61" y="24"/>
                </a:lnTo>
                <a:lnTo>
                  <a:pt x="61" y="53"/>
                </a:lnTo>
                <a:lnTo>
                  <a:pt x="61" y="61"/>
                </a:lnTo>
                <a:lnTo>
                  <a:pt x="65" y="61"/>
                </a:lnTo>
                <a:lnTo>
                  <a:pt x="65" y="65"/>
                </a:lnTo>
                <a:lnTo>
                  <a:pt x="69" y="65"/>
                </a:lnTo>
                <a:lnTo>
                  <a:pt x="73" y="69"/>
                </a:lnTo>
                <a:lnTo>
                  <a:pt x="41" y="69"/>
                </a:lnTo>
                <a:lnTo>
                  <a:pt x="45" y="65"/>
                </a:lnTo>
                <a:lnTo>
                  <a:pt x="49" y="65"/>
                </a:lnTo>
                <a:lnTo>
                  <a:pt x="49" y="61"/>
                </a:lnTo>
                <a:lnTo>
                  <a:pt x="49" y="57"/>
                </a:lnTo>
                <a:lnTo>
                  <a:pt x="49" y="53"/>
                </a:lnTo>
                <a:lnTo>
                  <a:pt x="49" y="24"/>
                </a:lnTo>
                <a:lnTo>
                  <a:pt x="49" y="20"/>
                </a:lnTo>
                <a:lnTo>
                  <a:pt x="49" y="16"/>
                </a:lnTo>
                <a:lnTo>
                  <a:pt x="45" y="12"/>
                </a:lnTo>
                <a:lnTo>
                  <a:pt x="41" y="12"/>
                </a:lnTo>
                <a:lnTo>
                  <a:pt x="36" y="12"/>
                </a:lnTo>
                <a:lnTo>
                  <a:pt x="32" y="12"/>
                </a:lnTo>
                <a:lnTo>
                  <a:pt x="28" y="16"/>
                </a:lnTo>
                <a:lnTo>
                  <a:pt x="24" y="20"/>
                </a:lnTo>
                <a:lnTo>
                  <a:pt x="24" y="53"/>
                </a:lnTo>
                <a:lnTo>
                  <a:pt x="24" y="61"/>
                </a:lnTo>
                <a:lnTo>
                  <a:pt x="24" y="65"/>
                </a:lnTo>
                <a:lnTo>
                  <a:pt x="28" y="65"/>
                </a:lnTo>
                <a:lnTo>
                  <a:pt x="32" y="69"/>
                </a:lnTo>
                <a:lnTo>
                  <a:pt x="0" y="69"/>
                </a:lnTo>
                <a:lnTo>
                  <a:pt x="4" y="65"/>
                </a:lnTo>
                <a:lnTo>
                  <a:pt x="8" y="65"/>
                </a:lnTo>
                <a:lnTo>
                  <a:pt x="8" y="61"/>
                </a:lnTo>
                <a:lnTo>
                  <a:pt x="12" y="61"/>
                </a:lnTo>
                <a:lnTo>
                  <a:pt x="12" y="53"/>
                </a:lnTo>
                <a:lnTo>
                  <a:pt x="12" y="29"/>
                </a:lnTo>
                <a:lnTo>
                  <a:pt x="12" y="20"/>
                </a:lnTo>
                <a:lnTo>
                  <a:pt x="12" y="12"/>
                </a:lnTo>
                <a:lnTo>
                  <a:pt x="8" y="12"/>
                </a:lnTo>
                <a:lnTo>
                  <a:pt x="8" y="8"/>
                </a:lnTo>
                <a:lnTo>
                  <a:pt x="4" y="8"/>
                </a:lnTo>
                <a:lnTo>
                  <a:pt x="4" y="12"/>
                </a:lnTo>
                <a:lnTo>
                  <a:pt x="0" y="8"/>
                </a:lnTo>
                <a:lnTo>
                  <a:pt x="20" y="0"/>
                </a:lnTo>
                <a:lnTo>
                  <a:pt x="24" y="0"/>
                </a:lnTo>
                <a:lnTo>
                  <a:pt x="24" y="16"/>
                </a:lnTo>
                <a:close/>
              </a:path>
            </a:pathLst>
          </a:custGeom>
          <a:solidFill>
            <a:srgbClr val="000000"/>
          </a:solidFill>
          <a:ln w="0">
            <a:solidFill>
              <a:srgbClr val="000000"/>
            </a:solidFill>
            <a:round/>
            <a:headEnd/>
            <a:tailEnd/>
          </a:ln>
        </p:spPr>
        <p:txBody>
          <a:bodyPr/>
          <a:lstStyle/>
          <a:p>
            <a:endParaRPr lang="en-US"/>
          </a:p>
        </p:txBody>
      </p:sp>
      <p:sp>
        <p:nvSpPr>
          <p:cNvPr id="26686" name="Freeform 108"/>
          <p:cNvSpPr>
            <a:spLocks noEditPoints="1"/>
          </p:cNvSpPr>
          <p:nvPr/>
        </p:nvSpPr>
        <p:spPr bwMode="auto">
          <a:xfrm>
            <a:off x="4316413" y="3224213"/>
            <a:ext cx="95250" cy="115887"/>
          </a:xfrm>
          <a:custGeom>
            <a:avLst/>
            <a:gdLst>
              <a:gd name="T0" fmla="*/ 34716928 w 56"/>
              <a:gd name="T1" fmla="*/ 81802776 h 69"/>
              <a:gd name="T2" fmla="*/ 34716928 w 56"/>
              <a:gd name="T3" fmla="*/ 115651868 h 69"/>
              <a:gd name="T4" fmla="*/ 57860984 w 56"/>
              <a:gd name="T5" fmla="*/ 138219592 h 69"/>
              <a:gd name="T6" fmla="*/ 81005027 w 56"/>
              <a:gd name="T7" fmla="*/ 160785636 h 69"/>
              <a:gd name="T8" fmla="*/ 104149070 w 56"/>
              <a:gd name="T9" fmla="*/ 160785636 h 69"/>
              <a:gd name="T10" fmla="*/ 115721968 w 56"/>
              <a:gd name="T11" fmla="*/ 160785636 h 69"/>
              <a:gd name="T12" fmla="*/ 138866011 w 56"/>
              <a:gd name="T13" fmla="*/ 160785636 h 69"/>
              <a:gd name="T14" fmla="*/ 150437182 w 56"/>
              <a:gd name="T15" fmla="*/ 138219592 h 69"/>
              <a:gd name="T16" fmla="*/ 150437182 w 56"/>
              <a:gd name="T17" fmla="*/ 126934890 h 69"/>
              <a:gd name="T18" fmla="*/ 162010054 w 56"/>
              <a:gd name="T19" fmla="*/ 126934890 h 69"/>
              <a:gd name="T20" fmla="*/ 150437182 w 56"/>
              <a:gd name="T21" fmla="*/ 149502614 h 69"/>
              <a:gd name="T22" fmla="*/ 138866011 w 56"/>
              <a:gd name="T23" fmla="*/ 172068658 h 69"/>
              <a:gd name="T24" fmla="*/ 115721968 w 56"/>
              <a:gd name="T25" fmla="*/ 194634702 h 69"/>
              <a:gd name="T26" fmla="*/ 81005027 w 56"/>
              <a:gd name="T27" fmla="*/ 194634702 h 69"/>
              <a:gd name="T28" fmla="*/ 57860984 w 56"/>
              <a:gd name="T29" fmla="*/ 194634702 h 69"/>
              <a:gd name="T30" fmla="*/ 23144049 w 56"/>
              <a:gd name="T31" fmla="*/ 172068658 h 69"/>
              <a:gd name="T32" fmla="*/ 11572875 w 56"/>
              <a:gd name="T33" fmla="*/ 138219592 h 69"/>
              <a:gd name="T34" fmla="*/ 0 w 56"/>
              <a:gd name="T35" fmla="*/ 104368820 h 69"/>
              <a:gd name="T36" fmla="*/ 11572875 w 56"/>
              <a:gd name="T37" fmla="*/ 56415137 h 69"/>
              <a:gd name="T38" fmla="*/ 23144049 w 56"/>
              <a:gd name="T39" fmla="*/ 33849079 h 69"/>
              <a:gd name="T40" fmla="*/ 57860984 w 56"/>
              <a:gd name="T41" fmla="*/ 11283025 h 69"/>
              <a:gd name="T42" fmla="*/ 92577899 w 56"/>
              <a:gd name="T43" fmla="*/ 0 h 69"/>
              <a:gd name="T44" fmla="*/ 115721968 w 56"/>
              <a:gd name="T45" fmla="*/ 11283025 h 69"/>
              <a:gd name="T46" fmla="*/ 138866011 w 56"/>
              <a:gd name="T47" fmla="*/ 22566051 h 69"/>
              <a:gd name="T48" fmla="*/ 150437182 w 56"/>
              <a:gd name="T49" fmla="*/ 45132101 h 69"/>
              <a:gd name="T50" fmla="*/ 162010054 w 56"/>
              <a:gd name="T51" fmla="*/ 81802776 h 69"/>
              <a:gd name="T52" fmla="*/ 34716928 w 56"/>
              <a:gd name="T53" fmla="*/ 81802776 h 69"/>
              <a:gd name="T54" fmla="*/ 34716928 w 56"/>
              <a:gd name="T55" fmla="*/ 67699838 h 69"/>
              <a:gd name="T56" fmla="*/ 115721968 w 56"/>
              <a:gd name="T57" fmla="*/ 67699838 h 69"/>
              <a:gd name="T58" fmla="*/ 115721968 w 56"/>
              <a:gd name="T59" fmla="*/ 45132101 h 69"/>
              <a:gd name="T60" fmla="*/ 115721968 w 56"/>
              <a:gd name="T61" fmla="*/ 45132101 h 69"/>
              <a:gd name="T62" fmla="*/ 104149070 w 56"/>
              <a:gd name="T63" fmla="*/ 33849079 h 69"/>
              <a:gd name="T64" fmla="*/ 92577899 w 56"/>
              <a:gd name="T65" fmla="*/ 22566051 h 69"/>
              <a:gd name="T66" fmla="*/ 92577899 w 56"/>
              <a:gd name="T67" fmla="*/ 22566051 h 69"/>
              <a:gd name="T68" fmla="*/ 81005027 w 56"/>
              <a:gd name="T69" fmla="*/ 22566051 h 69"/>
              <a:gd name="T70" fmla="*/ 57860984 w 56"/>
              <a:gd name="T71" fmla="*/ 22566051 h 69"/>
              <a:gd name="T72" fmla="*/ 46288099 w 56"/>
              <a:gd name="T73" fmla="*/ 33849079 h 69"/>
              <a:gd name="T74" fmla="*/ 34716928 w 56"/>
              <a:gd name="T75" fmla="*/ 45132101 h 69"/>
              <a:gd name="T76" fmla="*/ 34716928 w 56"/>
              <a:gd name="T77" fmla="*/ 67699838 h 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6"/>
              <a:gd name="T118" fmla="*/ 0 h 69"/>
              <a:gd name="T119" fmla="*/ 56 w 56"/>
              <a:gd name="T120" fmla="*/ 69 h 6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6" h="69">
                <a:moveTo>
                  <a:pt x="12" y="29"/>
                </a:moveTo>
                <a:lnTo>
                  <a:pt x="12" y="41"/>
                </a:lnTo>
                <a:lnTo>
                  <a:pt x="20" y="49"/>
                </a:lnTo>
                <a:lnTo>
                  <a:pt x="28" y="57"/>
                </a:lnTo>
                <a:lnTo>
                  <a:pt x="36" y="57"/>
                </a:lnTo>
                <a:lnTo>
                  <a:pt x="40" y="57"/>
                </a:lnTo>
                <a:lnTo>
                  <a:pt x="48" y="57"/>
                </a:lnTo>
                <a:lnTo>
                  <a:pt x="52" y="49"/>
                </a:lnTo>
                <a:lnTo>
                  <a:pt x="52" y="45"/>
                </a:lnTo>
                <a:lnTo>
                  <a:pt x="56" y="45"/>
                </a:lnTo>
                <a:lnTo>
                  <a:pt x="52" y="53"/>
                </a:lnTo>
                <a:lnTo>
                  <a:pt x="48" y="61"/>
                </a:lnTo>
                <a:lnTo>
                  <a:pt x="40" y="69"/>
                </a:lnTo>
                <a:lnTo>
                  <a:pt x="28" y="69"/>
                </a:lnTo>
                <a:lnTo>
                  <a:pt x="20" y="69"/>
                </a:lnTo>
                <a:lnTo>
                  <a:pt x="8" y="61"/>
                </a:lnTo>
                <a:lnTo>
                  <a:pt x="4" y="49"/>
                </a:lnTo>
                <a:lnTo>
                  <a:pt x="0" y="37"/>
                </a:lnTo>
                <a:lnTo>
                  <a:pt x="4" y="20"/>
                </a:lnTo>
                <a:lnTo>
                  <a:pt x="8" y="12"/>
                </a:lnTo>
                <a:lnTo>
                  <a:pt x="20" y="4"/>
                </a:lnTo>
                <a:lnTo>
                  <a:pt x="32" y="0"/>
                </a:lnTo>
                <a:lnTo>
                  <a:pt x="40" y="4"/>
                </a:lnTo>
                <a:lnTo>
                  <a:pt x="48" y="8"/>
                </a:lnTo>
                <a:lnTo>
                  <a:pt x="52" y="16"/>
                </a:lnTo>
                <a:lnTo>
                  <a:pt x="56" y="29"/>
                </a:lnTo>
                <a:lnTo>
                  <a:pt x="12" y="29"/>
                </a:lnTo>
                <a:close/>
                <a:moveTo>
                  <a:pt x="12" y="24"/>
                </a:moveTo>
                <a:lnTo>
                  <a:pt x="40" y="24"/>
                </a:lnTo>
                <a:lnTo>
                  <a:pt x="40" y="16"/>
                </a:lnTo>
                <a:lnTo>
                  <a:pt x="36" y="12"/>
                </a:lnTo>
                <a:lnTo>
                  <a:pt x="32" y="8"/>
                </a:lnTo>
                <a:lnTo>
                  <a:pt x="28" y="8"/>
                </a:lnTo>
                <a:lnTo>
                  <a:pt x="20" y="8"/>
                </a:lnTo>
                <a:lnTo>
                  <a:pt x="16" y="12"/>
                </a:lnTo>
                <a:lnTo>
                  <a:pt x="12" y="16"/>
                </a:lnTo>
                <a:lnTo>
                  <a:pt x="12" y="24"/>
                </a:lnTo>
                <a:close/>
              </a:path>
            </a:pathLst>
          </a:custGeom>
          <a:solidFill>
            <a:srgbClr val="000000"/>
          </a:solidFill>
          <a:ln w="0">
            <a:solidFill>
              <a:srgbClr val="000000"/>
            </a:solidFill>
            <a:round/>
            <a:headEnd/>
            <a:tailEnd/>
          </a:ln>
        </p:spPr>
        <p:txBody>
          <a:bodyPr/>
          <a:lstStyle/>
          <a:p>
            <a:endParaRPr lang="en-US"/>
          </a:p>
        </p:txBody>
      </p:sp>
      <p:sp>
        <p:nvSpPr>
          <p:cNvPr id="26687" name="Freeform 109"/>
          <p:cNvSpPr>
            <a:spLocks noEditPoints="1"/>
          </p:cNvSpPr>
          <p:nvPr/>
        </p:nvSpPr>
        <p:spPr bwMode="auto">
          <a:xfrm>
            <a:off x="4424363" y="3224213"/>
            <a:ext cx="103187" cy="115887"/>
          </a:xfrm>
          <a:custGeom>
            <a:avLst/>
            <a:gdLst>
              <a:gd name="T0" fmla="*/ 82982653 w 61"/>
              <a:gd name="T1" fmla="*/ 183351680 h 69"/>
              <a:gd name="T2" fmla="*/ 60090369 w 61"/>
              <a:gd name="T3" fmla="*/ 194634702 h 69"/>
              <a:gd name="T4" fmla="*/ 37199763 w 61"/>
              <a:gd name="T5" fmla="*/ 194634702 h 69"/>
              <a:gd name="T6" fmla="*/ 11445299 w 61"/>
              <a:gd name="T7" fmla="*/ 172068658 h 69"/>
              <a:gd name="T8" fmla="*/ 11445299 w 61"/>
              <a:gd name="T9" fmla="*/ 138219592 h 69"/>
              <a:gd name="T10" fmla="*/ 22892291 w 61"/>
              <a:gd name="T11" fmla="*/ 115651868 h 69"/>
              <a:gd name="T12" fmla="*/ 71537357 w 61"/>
              <a:gd name="T13" fmla="*/ 93085798 h 69"/>
              <a:gd name="T14" fmla="*/ 105874937 w 61"/>
              <a:gd name="T15" fmla="*/ 67699838 h 69"/>
              <a:gd name="T16" fmla="*/ 105874937 w 61"/>
              <a:gd name="T17" fmla="*/ 22566051 h 69"/>
              <a:gd name="T18" fmla="*/ 82982653 w 61"/>
              <a:gd name="T19" fmla="*/ 22566051 h 69"/>
              <a:gd name="T20" fmla="*/ 60090369 w 61"/>
              <a:gd name="T21" fmla="*/ 22566051 h 69"/>
              <a:gd name="T22" fmla="*/ 48645059 w 61"/>
              <a:gd name="T23" fmla="*/ 45132101 h 69"/>
              <a:gd name="T24" fmla="*/ 48645059 w 61"/>
              <a:gd name="T25" fmla="*/ 56415137 h 69"/>
              <a:gd name="T26" fmla="*/ 37199763 w 61"/>
              <a:gd name="T27" fmla="*/ 67699838 h 69"/>
              <a:gd name="T28" fmla="*/ 22892291 w 61"/>
              <a:gd name="T29" fmla="*/ 67699838 h 69"/>
              <a:gd name="T30" fmla="*/ 11445299 w 61"/>
              <a:gd name="T31" fmla="*/ 56415137 h 69"/>
              <a:gd name="T32" fmla="*/ 22892291 w 61"/>
              <a:gd name="T33" fmla="*/ 33849079 h 69"/>
              <a:gd name="T34" fmla="*/ 60090369 w 61"/>
              <a:gd name="T35" fmla="*/ 11283025 h 69"/>
              <a:gd name="T36" fmla="*/ 105874937 w 61"/>
              <a:gd name="T37" fmla="*/ 11283025 h 69"/>
              <a:gd name="T38" fmla="*/ 140212543 w 61"/>
              <a:gd name="T39" fmla="*/ 22566051 h 69"/>
              <a:gd name="T40" fmla="*/ 140212543 w 61"/>
              <a:gd name="T41" fmla="*/ 45132101 h 69"/>
              <a:gd name="T42" fmla="*/ 140212543 w 61"/>
              <a:gd name="T43" fmla="*/ 126934890 h 69"/>
              <a:gd name="T44" fmla="*/ 151657839 w 61"/>
              <a:gd name="T45" fmla="*/ 160785636 h 69"/>
              <a:gd name="T46" fmla="*/ 151657839 w 61"/>
              <a:gd name="T47" fmla="*/ 172068658 h 69"/>
              <a:gd name="T48" fmla="*/ 151657839 w 61"/>
              <a:gd name="T49" fmla="*/ 172068658 h 69"/>
              <a:gd name="T50" fmla="*/ 163104827 w 61"/>
              <a:gd name="T51" fmla="*/ 172068658 h 69"/>
              <a:gd name="T52" fmla="*/ 174550123 w 61"/>
              <a:gd name="T53" fmla="*/ 160785636 h 69"/>
              <a:gd name="T54" fmla="*/ 151657839 w 61"/>
              <a:gd name="T55" fmla="*/ 194634702 h 69"/>
              <a:gd name="T56" fmla="*/ 128767247 w 61"/>
              <a:gd name="T57" fmla="*/ 194634702 h 69"/>
              <a:gd name="T58" fmla="*/ 117320259 w 61"/>
              <a:gd name="T59" fmla="*/ 183351680 h 69"/>
              <a:gd name="T60" fmla="*/ 105874937 w 61"/>
              <a:gd name="T61" fmla="*/ 149502614 h 69"/>
              <a:gd name="T62" fmla="*/ 82982653 w 61"/>
              <a:gd name="T63" fmla="*/ 93085798 h 69"/>
              <a:gd name="T64" fmla="*/ 60090369 w 61"/>
              <a:gd name="T65" fmla="*/ 115651868 h 69"/>
              <a:gd name="T66" fmla="*/ 48645059 w 61"/>
              <a:gd name="T67" fmla="*/ 126934890 h 69"/>
              <a:gd name="T68" fmla="*/ 48645059 w 61"/>
              <a:gd name="T69" fmla="*/ 149502614 h 69"/>
              <a:gd name="T70" fmla="*/ 60090369 w 61"/>
              <a:gd name="T71" fmla="*/ 172068658 h 69"/>
              <a:gd name="T72" fmla="*/ 82982653 w 61"/>
              <a:gd name="T73" fmla="*/ 172068658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69"/>
              <a:gd name="T113" fmla="*/ 61 w 61"/>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69">
                <a:moveTo>
                  <a:pt x="37" y="57"/>
                </a:moveTo>
                <a:lnTo>
                  <a:pt x="29" y="65"/>
                </a:lnTo>
                <a:lnTo>
                  <a:pt x="25" y="69"/>
                </a:lnTo>
                <a:lnTo>
                  <a:pt x="21" y="69"/>
                </a:lnTo>
                <a:lnTo>
                  <a:pt x="17" y="69"/>
                </a:lnTo>
                <a:lnTo>
                  <a:pt x="13" y="69"/>
                </a:lnTo>
                <a:lnTo>
                  <a:pt x="8" y="65"/>
                </a:lnTo>
                <a:lnTo>
                  <a:pt x="4" y="61"/>
                </a:lnTo>
                <a:lnTo>
                  <a:pt x="0" y="53"/>
                </a:lnTo>
                <a:lnTo>
                  <a:pt x="4" y="49"/>
                </a:lnTo>
                <a:lnTo>
                  <a:pt x="4" y="45"/>
                </a:lnTo>
                <a:lnTo>
                  <a:pt x="8" y="41"/>
                </a:lnTo>
                <a:lnTo>
                  <a:pt x="13" y="37"/>
                </a:lnTo>
                <a:lnTo>
                  <a:pt x="25" y="33"/>
                </a:lnTo>
                <a:lnTo>
                  <a:pt x="37" y="24"/>
                </a:lnTo>
                <a:lnTo>
                  <a:pt x="37" y="16"/>
                </a:lnTo>
                <a:lnTo>
                  <a:pt x="37" y="8"/>
                </a:lnTo>
                <a:lnTo>
                  <a:pt x="33" y="8"/>
                </a:lnTo>
                <a:lnTo>
                  <a:pt x="29" y="8"/>
                </a:lnTo>
                <a:lnTo>
                  <a:pt x="25" y="8"/>
                </a:lnTo>
                <a:lnTo>
                  <a:pt x="21" y="8"/>
                </a:lnTo>
                <a:lnTo>
                  <a:pt x="17" y="12"/>
                </a:lnTo>
                <a:lnTo>
                  <a:pt x="17" y="16"/>
                </a:lnTo>
                <a:lnTo>
                  <a:pt x="17" y="20"/>
                </a:lnTo>
                <a:lnTo>
                  <a:pt x="17" y="24"/>
                </a:lnTo>
                <a:lnTo>
                  <a:pt x="13" y="24"/>
                </a:lnTo>
                <a:lnTo>
                  <a:pt x="8" y="24"/>
                </a:lnTo>
                <a:lnTo>
                  <a:pt x="4" y="20"/>
                </a:lnTo>
                <a:lnTo>
                  <a:pt x="8" y="12"/>
                </a:lnTo>
                <a:lnTo>
                  <a:pt x="13" y="8"/>
                </a:lnTo>
                <a:lnTo>
                  <a:pt x="21" y="4"/>
                </a:lnTo>
                <a:lnTo>
                  <a:pt x="29" y="0"/>
                </a:lnTo>
                <a:lnTo>
                  <a:pt x="37" y="4"/>
                </a:lnTo>
                <a:lnTo>
                  <a:pt x="45" y="4"/>
                </a:lnTo>
                <a:lnTo>
                  <a:pt x="49" y="8"/>
                </a:lnTo>
                <a:lnTo>
                  <a:pt x="49" y="12"/>
                </a:lnTo>
                <a:lnTo>
                  <a:pt x="49" y="16"/>
                </a:lnTo>
                <a:lnTo>
                  <a:pt x="49" y="24"/>
                </a:lnTo>
                <a:lnTo>
                  <a:pt x="49" y="45"/>
                </a:lnTo>
                <a:lnTo>
                  <a:pt x="49" y="53"/>
                </a:lnTo>
                <a:lnTo>
                  <a:pt x="53" y="57"/>
                </a:lnTo>
                <a:lnTo>
                  <a:pt x="53" y="61"/>
                </a:lnTo>
                <a:lnTo>
                  <a:pt x="57" y="61"/>
                </a:lnTo>
                <a:lnTo>
                  <a:pt x="61" y="57"/>
                </a:lnTo>
                <a:lnTo>
                  <a:pt x="61" y="61"/>
                </a:lnTo>
                <a:lnTo>
                  <a:pt x="53" y="69"/>
                </a:lnTo>
                <a:lnTo>
                  <a:pt x="45" y="69"/>
                </a:lnTo>
                <a:lnTo>
                  <a:pt x="41" y="69"/>
                </a:lnTo>
                <a:lnTo>
                  <a:pt x="41" y="65"/>
                </a:lnTo>
                <a:lnTo>
                  <a:pt x="37" y="57"/>
                </a:lnTo>
                <a:close/>
                <a:moveTo>
                  <a:pt x="37" y="53"/>
                </a:moveTo>
                <a:lnTo>
                  <a:pt x="37" y="33"/>
                </a:lnTo>
                <a:lnTo>
                  <a:pt x="29" y="33"/>
                </a:lnTo>
                <a:lnTo>
                  <a:pt x="25" y="37"/>
                </a:lnTo>
                <a:lnTo>
                  <a:pt x="21" y="41"/>
                </a:lnTo>
                <a:lnTo>
                  <a:pt x="17" y="45"/>
                </a:lnTo>
                <a:lnTo>
                  <a:pt x="13" y="49"/>
                </a:lnTo>
                <a:lnTo>
                  <a:pt x="17" y="53"/>
                </a:lnTo>
                <a:lnTo>
                  <a:pt x="17" y="57"/>
                </a:lnTo>
                <a:lnTo>
                  <a:pt x="21" y="61"/>
                </a:lnTo>
                <a:lnTo>
                  <a:pt x="25" y="61"/>
                </a:lnTo>
                <a:lnTo>
                  <a:pt x="29" y="61"/>
                </a:lnTo>
                <a:lnTo>
                  <a:pt x="37" y="53"/>
                </a:lnTo>
                <a:close/>
              </a:path>
            </a:pathLst>
          </a:custGeom>
          <a:solidFill>
            <a:srgbClr val="000000"/>
          </a:solidFill>
          <a:ln w="0">
            <a:solidFill>
              <a:srgbClr val="000000"/>
            </a:solidFill>
            <a:round/>
            <a:headEnd/>
            <a:tailEnd/>
          </a:ln>
        </p:spPr>
        <p:txBody>
          <a:bodyPr/>
          <a:lstStyle/>
          <a:p>
            <a:endParaRPr lang="en-US"/>
          </a:p>
        </p:txBody>
      </p:sp>
      <p:sp>
        <p:nvSpPr>
          <p:cNvPr id="26688" name="Freeform 110"/>
          <p:cNvSpPr>
            <a:spLocks/>
          </p:cNvSpPr>
          <p:nvPr/>
        </p:nvSpPr>
        <p:spPr bwMode="auto">
          <a:xfrm>
            <a:off x="4527550" y="3197225"/>
            <a:ext cx="76200" cy="142875"/>
          </a:xfrm>
          <a:custGeom>
            <a:avLst/>
            <a:gdLst>
              <a:gd name="T0" fmla="*/ 68817070 w 45"/>
              <a:gd name="T1" fmla="*/ 0 h 85"/>
              <a:gd name="T2" fmla="*/ 68817070 w 45"/>
              <a:gd name="T3" fmla="*/ 56507909 h 85"/>
              <a:gd name="T4" fmla="*/ 117563066 w 45"/>
              <a:gd name="T5" fmla="*/ 56507909 h 85"/>
              <a:gd name="T6" fmla="*/ 117563066 w 45"/>
              <a:gd name="T7" fmla="*/ 67808477 h 85"/>
              <a:gd name="T8" fmla="*/ 68817070 w 45"/>
              <a:gd name="T9" fmla="*/ 67808477 h 85"/>
              <a:gd name="T10" fmla="*/ 68817070 w 45"/>
              <a:gd name="T11" fmla="*/ 183648150 h 85"/>
              <a:gd name="T12" fmla="*/ 68817070 w 45"/>
              <a:gd name="T13" fmla="*/ 206250967 h 85"/>
              <a:gd name="T14" fmla="*/ 83154518 w 45"/>
              <a:gd name="T15" fmla="*/ 206250967 h 85"/>
              <a:gd name="T16" fmla="*/ 83154518 w 45"/>
              <a:gd name="T17" fmla="*/ 217553216 h 85"/>
              <a:gd name="T18" fmla="*/ 94623461 w 45"/>
              <a:gd name="T19" fmla="*/ 217553216 h 85"/>
              <a:gd name="T20" fmla="*/ 94623461 w 45"/>
              <a:gd name="T21" fmla="*/ 217553216 h 85"/>
              <a:gd name="T22" fmla="*/ 106092404 w 45"/>
              <a:gd name="T23" fmla="*/ 217553216 h 85"/>
              <a:gd name="T24" fmla="*/ 106092404 w 45"/>
              <a:gd name="T25" fmla="*/ 206250967 h 85"/>
              <a:gd name="T26" fmla="*/ 117563066 w 45"/>
              <a:gd name="T27" fmla="*/ 206250967 h 85"/>
              <a:gd name="T28" fmla="*/ 129032009 w 45"/>
              <a:gd name="T29" fmla="*/ 206250967 h 85"/>
              <a:gd name="T30" fmla="*/ 117563066 w 45"/>
              <a:gd name="T31" fmla="*/ 217553216 h 85"/>
              <a:gd name="T32" fmla="*/ 106092404 w 45"/>
              <a:gd name="T33" fmla="*/ 228853836 h 85"/>
              <a:gd name="T34" fmla="*/ 94623461 w 45"/>
              <a:gd name="T35" fmla="*/ 240156085 h 85"/>
              <a:gd name="T36" fmla="*/ 68817070 w 45"/>
              <a:gd name="T37" fmla="*/ 240156085 h 85"/>
              <a:gd name="T38" fmla="*/ 57348127 w 45"/>
              <a:gd name="T39" fmla="*/ 240156085 h 85"/>
              <a:gd name="T40" fmla="*/ 57348127 w 45"/>
              <a:gd name="T41" fmla="*/ 240156085 h 85"/>
              <a:gd name="T42" fmla="*/ 45877478 w 45"/>
              <a:gd name="T43" fmla="*/ 228853836 h 85"/>
              <a:gd name="T44" fmla="*/ 34408535 w 45"/>
              <a:gd name="T45" fmla="*/ 228853836 h 85"/>
              <a:gd name="T46" fmla="*/ 34408535 w 45"/>
              <a:gd name="T47" fmla="*/ 206250967 h 85"/>
              <a:gd name="T48" fmla="*/ 34408535 w 45"/>
              <a:gd name="T49" fmla="*/ 194950399 h 85"/>
              <a:gd name="T50" fmla="*/ 34408535 w 45"/>
              <a:gd name="T51" fmla="*/ 67808477 h 85"/>
              <a:gd name="T52" fmla="*/ 0 w 45"/>
              <a:gd name="T53" fmla="*/ 67808477 h 85"/>
              <a:gd name="T54" fmla="*/ 0 w 45"/>
              <a:gd name="T55" fmla="*/ 56507909 h 85"/>
              <a:gd name="T56" fmla="*/ 11468946 w 45"/>
              <a:gd name="T57" fmla="*/ 56507909 h 85"/>
              <a:gd name="T58" fmla="*/ 34408535 w 45"/>
              <a:gd name="T59" fmla="*/ 45205647 h 85"/>
              <a:gd name="T60" fmla="*/ 45877478 w 45"/>
              <a:gd name="T61" fmla="*/ 33905079 h 85"/>
              <a:gd name="T62" fmla="*/ 45877478 w 45"/>
              <a:gd name="T63" fmla="*/ 22602823 h 85"/>
              <a:gd name="T64" fmla="*/ 57348127 w 45"/>
              <a:gd name="T65" fmla="*/ 11302252 h 85"/>
              <a:gd name="T66" fmla="*/ 68817070 w 45"/>
              <a:gd name="T67" fmla="*/ 0 h 85"/>
              <a:gd name="T68" fmla="*/ 68817070 w 45"/>
              <a:gd name="T69" fmla="*/ 0 h 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
              <a:gd name="T106" fmla="*/ 0 h 85"/>
              <a:gd name="T107" fmla="*/ 45 w 45"/>
              <a:gd name="T108" fmla="*/ 85 h 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 h="85">
                <a:moveTo>
                  <a:pt x="24" y="0"/>
                </a:moveTo>
                <a:lnTo>
                  <a:pt x="24" y="20"/>
                </a:lnTo>
                <a:lnTo>
                  <a:pt x="41" y="20"/>
                </a:lnTo>
                <a:lnTo>
                  <a:pt x="41" y="24"/>
                </a:lnTo>
                <a:lnTo>
                  <a:pt x="24" y="24"/>
                </a:lnTo>
                <a:lnTo>
                  <a:pt x="24" y="65"/>
                </a:lnTo>
                <a:lnTo>
                  <a:pt x="24" y="73"/>
                </a:lnTo>
                <a:lnTo>
                  <a:pt x="29" y="73"/>
                </a:lnTo>
                <a:lnTo>
                  <a:pt x="29" y="77"/>
                </a:lnTo>
                <a:lnTo>
                  <a:pt x="33" y="77"/>
                </a:lnTo>
                <a:lnTo>
                  <a:pt x="37" y="77"/>
                </a:lnTo>
                <a:lnTo>
                  <a:pt x="37" y="73"/>
                </a:lnTo>
                <a:lnTo>
                  <a:pt x="41" y="73"/>
                </a:lnTo>
                <a:lnTo>
                  <a:pt x="45" y="73"/>
                </a:lnTo>
                <a:lnTo>
                  <a:pt x="41" y="77"/>
                </a:lnTo>
                <a:lnTo>
                  <a:pt x="37" y="81"/>
                </a:lnTo>
                <a:lnTo>
                  <a:pt x="33" y="85"/>
                </a:lnTo>
                <a:lnTo>
                  <a:pt x="24" y="85"/>
                </a:lnTo>
                <a:lnTo>
                  <a:pt x="20" y="85"/>
                </a:lnTo>
                <a:lnTo>
                  <a:pt x="16" y="81"/>
                </a:lnTo>
                <a:lnTo>
                  <a:pt x="12" y="81"/>
                </a:lnTo>
                <a:lnTo>
                  <a:pt x="12" y="73"/>
                </a:lnTo>
                <a:lnTo>
                  <a:pt x="12" y="69"/>
                </a:lnTo>
                <a:lnTo>
                  <a:pt x="12" y="24"/>
                </a:lnTo>
                <a:lnTo>
                  <a:pt x="0" y="24"/>
                </a:lnTo>
                <a:lnTo>
                  <a:pt x="0" y="20"/>
                </a:lnTo>
                <a:lnTo>
                  <a:pt x="4" y="20"/>
                </a:lnTo>
                <a:lnTo>
                  <a:pt x="12" y="16"/>
                </a:lnTo>
                <a:lnTo>
                  <a:pt x="16" y="12"/>
                </a:lnTo>
                <a:lnTo>
                  <a:pt x="16" y="8"/>
                </a:lnTo>
                <a:lnTo>
                  <a:pt x="20" y="4"/>
                </a:lnTo>
                <a:lnTo>
                  <a:pt x="24" y="0"/>
                </a:lnTo>
                <a:close/>
              </a:path>
            </a:pathLst>
          </a:custGeom>
          <a:solidFill>
            <a:srgbClr val="000000"/>
          </a:solidFill>
          <a:ln w="0">
            <a:solidFill>
              <a:srgbClr val="000000"/>
            </a:solidFill>
            <a:round/>
            <a:headEnd/>
            <a:tailEnd/>
          </a:ln>
        </p:spPr>
        <p:txBody>
          <a:bodyPr/>
          <a:lstStyle/>
          <a:p>
            <a:endParaRPr lang="en-US"/>
          </a:p>
        </p:txBody>
      </p:sp>
      <p:sp>
        <p:nvSpPr>
          <p:cNvPr id="26689" name="Line 111"/>
          <p:cNvSpPr>
            <a:spLocks noChangeShapeType="1"/>
          </p:cNvSpPr>
          <p:nvPr/>
        </p:nvSpPr>
        <p:spPr bwMode="auto">
          <a:xfrm flipH="1">
            <a:off x="1631950" y="992188"/>
            <a:ext cx="1014413" cy="330200"/>
          </a:xfrm>
          <a:prstGeom prst="line">
            <a:avLst/>
          </a:prstGeom>
          <a:noFill/>
          <a:ln w="6350">
            <a:solidFill>
              <a:srgbClr val="000000"/>
            </a:solidFill>
            <a:round/>
            <a:headEnd/>
            <a:tailEnd/>
          </a:ln>
        </p:spPr>
        <p:txBody>
          <a:bodyPr/>
          <a:lstStyle/>
          <a:p>
            <a:endParaRPr lang="en-US"/>
          </a:p>
        </p:txBody>
      </p:sp>
      <p:sp>
        <p:nvSpPr>
          <p:cNvPr id="26690" name="Line 112"/>
          <p:cNvSpPr>
            <a:spLocks noChangeShapeType="1"/>
          </p:cNvSpPr>
          <p:nvPr/>
        </p:nvSpPr>
        <p:spPr bwMode="auto">
          <a:xfrm>
            <a:off x="2646363" y="992188"/>
            <a:ext cx="539750" cy="330200"/>
          </a:xfrm>
          <a:prstGeom prst="line">
            <a:avLst/>
          </a:prstGeom>
          <a:noFill/>
          <a:ln w="6350">
            <a:solidFill>
              <a:srgbClr val="000000"/>
            </a:solidFill>
            <a:round/>
            <a:headEnd/>
            <a:tailEnd/>
          </a:ln>
        </p:spPr>
        <p:txBody>
          <a:bodyPr/>
          <a:lstStyle/>
          <a:p>
            <a:endParaRPr lang="en-US"/>
          </a:p>
        </p:txBody>
      </p:sp>
      <p:sp>
        <p:nvSpPr>
          <p:cNvPr id="26691" name="Line 113"/>
          <p:cNvSpPr>
            <a:spLocks noChangeShapeType="1"/>
          </p:cNvSpPr>
          <p:nvPr/>
        </p:nvSpPr>
        <p:spPr bwMode="auto">
          <a:xfrm>
            <a:off x="1639888" y="1595438"/>
            <a:ext cx="1587" cy="923925"/>
          </a:xfrm>
          <a:prstGeom prst="line">
            <a:avLst/>
          </a:prstGeom>
          <a:noFill/>
          <a:ln w="6350">
            <a:solidFill>
              <a:srgbClr val="000000"/>
            </a:solidFill>
            <a:round/>
            <a:headEnd/>
            <a:tailEnd/>
          </a:ln>
        </p:spPr>
        <p:txBody>
          <a:bodyPr/>
          <a:lstStyle/>
          <a:p>
            <a:endParaRPr lang="en-US"/>
          </a:p>
        </p:txBody>
      </p:sp>
      <p:sp>
        <p:nvSpPr>
          <p:cNvPr id="26692" name="Line 114"/>
          <p:cNvSpPr>
            <a:spLocks noChangeShapeType="1"/>
          </p:cNvSpPr>
          <p:nvPr/>
        </p:nvSpPr>
        <p:spPr bwMode="auto">
          <a:xfrm>
            <a:off x="3173413" y="1595438"/>
            <a:ext cx="1587" cy="923925"/>
          </a:xfrm>
          <a:prstGeom prst="line">
            <a:avLst/>
          </a:prstGeom>
          <a:noFill/>
          <a:ln w="6350">
            <a:solidFill>
              <a:srgbClr val="000000"/>
            </a:solidFill>
            <a:round/>
            <a:headEnd/>
            <a:tailEnd/>
          </a:ln>
        </p:spPr>
        <p:txBody>
          <a:bodyPr/>
          <a:lstStyle/>
          <a:p>
            <a:endParaRPr lang="en-US"/>
          </a:p>
        </p:txBody>
      </p:sp>
      <p:sp>
        <p:nvSpPr>
          <p:cNvPr id="26693" name="Line 115"/>
          <p:cNvSpPr>
            <a:spLocks noChangeShapeType="1"/>
          </p:cNvSpPr>
          <p:nvPr/>
        </p:nvSpPr>
        <p:spPr bwMode="auto">
          <a:xfrm>
            <a:off x="3186113" y="1595438"/>
            <a:ext cx="1198562" cy="328612"/>
          </a:xfrm>
          <a:prstGeom prst="line">
            <a:avLst/>
          </a:prstGeom>
          <a:noFill/>
          <a:ln w="6350">
            <a:solidFill>
              <a:srgbClr val="000000"/>
            </a:solidFill>
            <a:round/>
            <a:headEnd/>
            <a:tailEnd/>
          </a:ln>
        </p:spPr>
        <p:txBody>
          <a:bodyPr/>
          <a:lstStyle/>
          <a:p>
            <a:endParaRPr lang="en-US"/>
          </a:p>
        </p:txBody>
      </p:sp>
      <p:sp>
        <p:nvSpPr>
          <p:cNvPr id="26694" name="Line 116"/>
          <p:cNvSpPr>
            <a:spLocks noChangeShapeType="1"/>
          </p:cNvSpPr>
          <p:nvPr/>
        </p:nvSpPr>
        <p:spPr bwMode="auto">
          <a:xfrm>
            <a:off x="4376738" y="2197100"/>
            <a:ext cx="1587" cy="322263"/>
          </a:xfrm>
          <a:prstGeom prst="line">
            <a:avLst/>
          </a:prstGeom>
          <a:noFill/>
          <a:ln w="6350">
            <a:solidFill>
              <a:srgbClr val="000000"/>
            </a:solidFill>
            <a:round/>
            <a:headEnd/>
            <a:tailEnd/>
          </a:ln>
        </p:spPr>
        <p:txBody>
          <a:bodyPr/>
          <a:lstStyle/>
          <a:p>
            <a:endParaRPr lang="en-US"/>
          </a:p>
        </p:txBody>
      </p:sp>
      <p:sp>
        <p:nvSpPr>
          <p:cNvPr id="26695" name="Line 117"/>
          <p:cNvSpPr>
            <a:spLocks noChangeShapeType="1"/>
          </p:cNvSpPr>
          <p:nvPr/>
        </p:nvSpPr>
        <p:spPr bwMode="auto">
          <a:xfrm>
            <a:off x="1639888" y="2846388"/>
            <a:ext cx="1587" cy="268287"/>
          </a:xfrm>
          <a:prstGeom prst="line">
            <a:avLst/>
          </a:prstGeom>
          <a:noFill/>
          <a:ln w="6350">
            <a:solidFill>
              <a:srgbClr val="000000"/>
            </a:solidFill>
            <a:round/>
            <a:headEnd/>
            <a:tailEnd/>
          </a:ln>
        </p:spPr>
        <p:txBody>
          <a:bodyPr/>
          <a:lstStyle/>
          <a:p>
            <a:endParaRPr lang="en-US"/>
          </a:p>
        </p:txBody>
      </p:sp>
      <p:sp>
        <p:nvSpPr>
          <p:cNvPr id="26696" name="Line 118"/>
          <p:cNvSpPr>
            <a:spLocks noChangeShapeType="1"/>
          </p:cNvSpPr>
          <p:nvPr/>
        </p:nvSpPr>
        <p:spPr bwMode="auto">
          <a:xfrm>
            <a:off x="3173413" y="2800350"/>
            <a:ext cx="1587" cy="376238"/>
          </a:xfrm>
          <a:prstGeom prst="line">
            <a:avLst/>
          </a:prstGeom>
          <a:noFill/>
          <a:ln w="6350">
            <a:solidFill>
              <a:srgbClr val="000000"/>
            </a:solidFill>
            <a:round/>
            <a:headEnd/>
            <a:tailEnd/>
          </a:ln>
        </p:spPr>
        <p:txBody>
          <a:bodyPr/>
          <a:lstStyle/>
          <a:p>
            <a:endParaRPr lang="en-US"/>
          </a:p>
        </p:txBody>
      </p:sp>
      <p:sp>
        <p:nvSpPr>
          <p:cNvPr id="26697" name="Line 119"/>
          <p:cNvSpPr>
            <a:spLocks noChangeShapeType="1"/>
          </p:cNvSpPr>
          <p:nvPr/>
        </p:nvSpPr>
        <p:spPr bwMode="auto">
          <a:xfrm flipH="1">
            <a:off x="4357688" y="2800350"/>
            <a:ext cx="33337" cy="342900"/>
          </a:xfrm>
          <a:prstGeom prst="line">
            <a:avLst/>
          </a:prstGeom>
          <a:noFill/>
          <a:ln w="6350">
            <a:solidFill>
              <a:srgbClr val="000000"/>
            </a:solidFill>
            <a:round/>
            <a:headEnd/>
            <a:tailEnd/>
          </a:ln>
        </p:spPr>
        <p:txBody>
          <a:bodyPr/>
          <a:lstStyle/>
          <a:p>
            <a:endParaRPr lang="en-US"/>
          </a:p>
        </p:txBody>
      </p:sp>
      <p:sp>
        <p:nvSpPr>
          <p:cNvPr id="26698" name="Rectangle 120"/>
          <p:cNvSpPr>
            <a:spLocks noChangeArrowheads="1"/>
          </p:cNvSpPr>
          <p:nvPr/>
        </p:nvSpPr>
        <p:spPr bwMode="auto">
          <a:xfrm>
            <a:off x="0" y="3733800"/>
            <a:ext cx="4495800" cy="3124200"/>
          </a:xfrm>
          <a:prstGeom prst="rect">
            <a:avLst/>
          </a:prstGeom>
          <a:solidFill>
            <a:schemeClr val="bg1"/>
          </a:solidFill>
          <a:ln w="9525">
            <a:noFill/>
            <a:miter lim="800000"/>
            <a:headEnd/>
            <a:tailEnd/>
          </a:ln>
        </p:spPr>
        <p:txBody>
          <a:bodyPr/>
          <a:lstStyle/>
          <a:p>
            <a:pPr marL="342900" indent="-342900">
              <a:spcBef>
                <a:spcPct val="20000"/>
              </a:spcBef>
              <a:buFontTx/>
              <a:buChar char="•"/>
            </a:pPr>
            <a:r>
              <a:rPr lang="en-US" sz="2400">
                <a:latin typeface="Comic Sans MS" pitchFamily="66" charset="0"/>
              </a:rPr>
              <a:t>S -&gt; NP VP</a:t>
            </a:r>
          </a:p>
          <a:p>
            <a:pPr marL="342900" indent="-342900">
              <a:spcBef>
                <a:spcPct val="20000"/>
              </a:spcBef>
              <a:buFontTx/>
              <a:buChar char="•"/>
            </a:pPr>
            <a:r>
              <a:rPr lang="en-US" sz="2400">
                <a:latin typeface="Comic Sans MS" pitchFamily="66" charset="0"/>
              </a:rPr>
              <a:t>VP -&gt; Verb NP</a:t>
            </a:r>
          </a:p>
          <a:p>
            <a:pPr marL="342900" indent="-342900">
              <a:spcBef>
                <a:spcPct val="20000"/>
              </a:spcBef>
              <a:buFontTx/>
              <a:buChar char="•"/>
            </a:pPr>
            <a:r>
              <a:rPr lang="en-US" sz="2400">
                <a:latin typeface="Comic Sans MS" pitchFamily="66" charset="0"/>
              </a:rPr>
              <a:t>Verb -&gt; serves</a:t>
            </a:r>
          </a:p>
          <a:p>
            <a:pPr marL="342900" indent="-342900">
              <a:lnSpc>
                <a:spcPct val="90000"/>
              </a:lnSpc>
              <a:spcBef>
                <a:spcPct val="20000"/>
              </a:spcBef>
              <a:buFontTx/>
              <a:buChar char="•"/>
            </a:pPr>
            <a:r>
              <a:rPr lang="en-US" sz="2400">
                <a:latin typeface="Comic Sans MS" pitchFamily="66" charset="0"/>
              </a:rPr>
              <a:t>NP -&gt; PropNoun</a:t>
            </a:r>
          </a:p>
          <a:p>
            <a:pPr marL="342900" indent="-342900">
              <a:lnSpc>
                <a:spcPct val="90000"/>
              </a:lnSpc>
              <a:spcBef>
                <a:spcPct val="20000"/>
              </a:spcBef>
              <a:buFontTx/>
              <a:buChar char="•"/>
            </a:pPr>
            <a:r>
              <a:rPr lang="en-US" sz="2400">
                <a:latin typeface="Comic Sans MS" pitchFamily="66" charset="0"/>
              </a:rPr>
              <a:t>NP -&gt; MassNoun</a:t>
            </a:r>
          </a:p>
          <a:p>
            <a:pPr marL="342900" indent="-342900">
              <a:lnSpc>
                <a:spcPct val="90000"/>
              </a:lnSpc>
              <a:spcBef>
                <a:spcPct val="20000"/>
              </a:spcBef>
              <a:buFontTx/>
              <a:buChar char="•"/>
            </a:pPr>
            <a:r>
              <a:rPr lang="en-US" sz="2400">
                <a:latin typeface="Comic Sans MS" pitchFamily="66" charset="0"/>
              </a:rPr>
              <a:t>PropNoun -&gt; </a:t>
            </a:r>
            <a:r>
              <a:rPr lang="en-US" sz="2400" i="1">
                <a:latin typeface="Comic Sans MS" pitchFamily="66" charset="0"/>
              </a:rPr>
              <a:t>AyCaramba</a:t>
            </a:r>
          </a:p>
          <a:p>
            <a:pPr marL="342900" indent="-342900">
              <a:lnSpc>
                <a:spcPct val="90000"/>
              </a:lnSpc>
              <a:spcBef>
                <a:spcPct val="20000"/>
              </a:spcBef>
              <a:buFontTx/>
              <a:buChar char="•"/>
            </a:pPr>
            <a:r>
              <a:rPr lang="en-US" sz="2400">
                <a:latin typeface="Comic Sans MS" pitchFamily="66" charset="0"/>
              </a:rPr>
              <a:t>MassNoun -&gt; </a:t>
            </a:r>
            <a:r>
              <a:rPr lang="en-US" sz="2400" i="1">
                <a:latin typeface="Comic Sans MS" pitchFamily="66" charset="0"/>
              </a:rPr>
              <a:t>meat</a:t>
            </a:r>
            <a:r>
              <a:rPr lang="en-US" sz="2800" b="1">
                <a:solidFill>
                  <a:srgbClr val="008000"/>
                </a:solidFill>
                <a:latin typeface="Comic Sans MS" pitchFamily="66" charset="0"/>
              </a:rPr>
              <a:t>	</a:t>
            </a:r>
            <a:endParaRPr lang="en-US" sz="2400" b="1">
              <a:latin typeface="Comic Sans MS" pitchFamily="66" charset="0"/>
            </a:endParaRPr>
          </a:p>
        </p:txBody>
      </p:sp>
      <p:sp>
        <p:nvSpPr>
          <p:cNvPr id="26699" name="Rectangle 121"/>
          <p:cNvSpPr>
            <a:spLocks noChangeArrowheads="1"/>
          </p:cNvSpPr>
          <p:nvPr/>
        </p:nvSpPr>
        <p:spPr bwMode="auto">
          <a:xfrm>
            <a:off x="3962400" y="3733800"/>
            <a:ext cx="3886200" cy="2895600"/>
          </a:xfrm>
          <a:prstGeom prst="rect">
            <a:avLst/>
          </a:prstGeom>
          <a:solidFill>
            <a:schemeClr val="bg1"/>
          </a:solidFill>
          <a:ln w="9525">
            <a:noFill/>
            <a:miter lim="800000"/>
            <a:headEnd/>
            <a:tailEnd/>
          </a:ln>
        </p:spPr>
        <p:txBody>
          <a:bodyPr/>
          <a:lstStyle/>
          <a:p>
            <a:pPr marL="342900" indent="-342900">
              <a:spcBef>
                <a:spcPct val="20000"/>
              </a:spcBef>
              <a:buFontTx/>
              <a:buChar char="•"/>
            </a:pPr>
            <a:r>
              <a:rPr lang="en-US" sz="2400">
                <a:latin typeface="Comic Sans MS" pitchFamily="66" charset="0"/>
              </a:rPr>
              <a:t>{VP.sem(NP.sem)}</a:t>
            </a:r>
          </a:p>
          <a:p>
            <a:pPr marL="342900" indent="-342900">
              <a:spcBef>
                <a:spcPct val="20000"/>
              </a:spcBef>
              <a:buFontTx/>
              <a:buChar char="•"/>
            </a:pPr>
            <a:r>
              <a:rPr lang="en-US" sz="2400">
                <a:latin typeface="Comic Sans MS" pitchFamily="66" charset="0"/>
              </a:rPr>
              <a:t>{Verb.sem(NP.sem)</a:t>
            </a:r>
          </a:p>
          <a:p>
            <a:pPr marL="342900" indent="-342900">
              <a:lnSpc>
                <a:spcPct val="90000"/>
              </a:lnSpc>
              <a:spcBef>
                <a:spcPct val="20000"/>
              </a:spcBef>
              <a:buFontTx/>
              <a:buChar char="•"/>
            </a:pPr>
            <a:endParaRPr lang="en-US" sz="2400">
              <a:latin typeface="Comic Sans MS" pitchFamily="66" charset="0"/>
            </a:endParaRPr>
          </a:p>
          <a:p>
            <a:pPr marL="342900" indent="-342900">
              <a:lnSpc>
                <a:spcPct val="90000"/>
              </a:lnSpc>
              <a:spcBef>
                <a:spcPct val="20000"/>
              </a:spcBef>
              <a:buFontTx/>
              <a:buChar char="•"/>
            </a:pPr>
            <a:r>
              <a:rPr lang="en-US" sz="2400">
                <a:latin typeface="Comic Sans MS" pitchFamily="66" charset="0"/>
              </a:rPr>
              <a:t>{PropNoun.sem}</a:t>
            </a:r>
          </a:p>
          <a:p>
            <a:pPr marL="342900" indent="-342900">
              <a:lnSpc>
                <a:spcPct val="90000"/>
              </a:lnSpc>
              <a:spcBef>
                <a:spcPct val="20000"/>
              </a:spcBef>
              <a:buFontTx/>
              <a:buChar char="•"/>
            </a:pPr>
            <a:r>
              <a:rPr lang="en-US" sz="2400">
                <a:latin typeface="Comic Sans MS" pitchFamily="66" charset="0"/>
              </a:rPr>
              <a:t>{MassNoun.sem}</a:t>
            </a:r>
          </a:p>
          <a:p>
            <a:pPr marL="342900" indent="-342900">
              <a:lnSpc>
                <a:spcPct val="90000"/>
              </a:lnSpc>
              <a:spcBef>
                <a:spcPct val="20000"/>
              </a:spcBef>
              <a:buFontTx/>
              <a:buChar char="•"/>
            </a:pPr>
            <a:r>
              <a:rPr lang="en-US" sz="2400">
                <a:latin typeface="Comic Sans MS" pitchFamily="66" charset="0"/>
              </a:rPr>
              <a:t>{AC}</a:t>
            </a:r>
          </a:p>
          <a:p>
            <a:pPr marL="342900" indent="-342900">
              <a:lnSpc>
                <a:spcPct val="90000"/>
              </a:lnSpc>
              <a:spcBef>
                <a:spcPct val="20000"/>
              </a:spcBef>
              <a:buFontTx/>
              <a:buChar char="•"/>
            </a:pPr>
            <a:r>
              <a:rPr lang="en-US" sz="2400">
                <a:latin typeface="Comic Sans MS" pitchFamily="66" charset="0"/>
              </a:rPr>
              <a:t>{MEAT}</a:t>
            </a:r>
          </a:p>
          <a:p>
            <a:pPr marL="342900" indent="-342900">
              <a:spcBef>
                <a:spcPct val="20000"/>
              </a:spcBef>
            </a:pPr>
            <a:endParaRPr lang="en-US" sz="2400" b="1">
              <a:latin typeface="Comic Sans MS" pitchFamily="66" charset="0"/>
            </a:endParaRPr>
          </a:p>
        </p:txBody>
      </p:sp>
      <p:graphicFrame>
        <p:nvGraphicFramePr>
          <p:cNvPr id="26626" name="Object 122"/>
          <p:cNvGraphicFramePr>
            <a:graphicFrameLocks noChangeAspect="1"/>
          </p:cNvGraphicFramePr>
          <p:nvPr/>
        </p:nvGraphicFramePr>
        <p:xfrm>
          <a:off x="3148013" y="4648200"/>
          <a:ext cx="5995987" cy="414338"/>
        </p:xfrm>
        <a:graphic>
          <a:graphicData uri="http://schemas.openxmlformats.org/presentationml/2006/ole">
            <p:oleObj spid="_x0000_s26626" name="Equation" r:id="rId14" imgW="2933640" imgH="203040" progId="Equation.3">
              <p:embed/>
            </p:oleObj>
          </a:graphicData>
        </a:graphic>
      </p:graphicFrame>
      <p:sp>
        <p:nvSpPr>
          <p:cNvPr id="789627" name="Text Box 123"/>
          <p:cNvSpPr txBox="1">
            <a:spLocks noChangeArrowheads="1"/>
          </p:cNvSpPr>
          <p:nvPr/>
        </p:nvSpPr>
        <p:spPr bwMode="auto">
          <a:xfrm>
            <a:off x="5867400" y="2514600"/>
            <a:ext cx="796925" cy="374650"/>
          </a:xfrm>
          <a:prstGeom prst="rect">
            <a:avLst/>
          </a:prstGeom>
          <a:noFill/>
          <a:ln w="38100">
            <a:solidFill>
              <a:schemeClr val="accent2"/>
            </a:solidFill>
            <a:miter lim="800000"/>
            <a:headEnd/>
            <a:tailEnd/>
          </a:ln>
        </p:spPr>
        <p:txBody>
          <a:bodyPr wrap="none">
            <a:spAutoFit/>
          </a:bodyPr>
          <a:lstStyle/>
          <a:p>
            <a:r>
              <a:rPr lang="en-US" b="1" i="1"/>
              <a:t>MEAT</a:t>
            </a:r>
            <a:endParaRPr lang="en-US" b="1"/>
          </a:p>
        </p:txBody>
      </p:sp>
      <p:sp>
        <p:nvSpPr>
          <p:cNvPr id="789628" name="Text Box 124"/>
          <p:cNvSpPr txBox="1">
            <a:spLocks noChangeArrowheads="1"/>
          </p:cNvSpPr>
          <p:nvPr/>
        </p:nvSpPr>
        <p:spPr bwMode="auto">
          <a:xfrm>
            <a:off x="5791200" y="1905000"/>
            <a:ext cx="796925" cy="374650"/>
          </a:xfrm>
          <a:prstGeom prst="rect">
            <a:avLst/>
          </a:prstGeom>
          <a:noFill/>
          <a:ln w="38100">
            <a:solidFill>
              <a:schemeClr val="accent2"/>
            </a:solidFill>
            <a:miter lim="800000"/>
            <a:headEnd/>
            <a:tailEnd/>
          </a:ln>
        </p:spPr>
        <p:txBody>
          <a:bodyPr wrap="none">
            <a:spAutoFit/>
          </a:bodyPr>
          <a:lstStyle/>
          <a:p>
            <a:r>
              <a:rPr lang="en-US" b="1" i="1"/>
              <a:t>MEAT</a:t>
            </a:r>
            <a:endParaRPr lang="en-US" b="1"/>
          </a:p>
        </p:txBody>
      </p:sp>
      <p:sp>
        <p:nvSpPr>
          <p:cNvPr id="789629" name="Text Box 125"/>
          <p:cNvSpPr txBox="1">
            <a:spLocks noChangeArrowheads="1"/>
          </p:cNvSpPr>
          <p:nvPr/>
        </p:nvSpPr>
        <p:spPr bwMode="auto">
          <a:xfrm>
            <a:off x="3276600" y="2209800"/>
            <a:ext cx="679450" cy="374650"/>
          </a:xfrm>
          <a:prstGeom prst="rect">
            <a:avLst/>
          </a:prstGeom>
          <a:noFill/>
          <a:ln w="38100">
            <a:solidFill>
              <a:schemeClr val="accent2"/>
            </a:solidFill>
            <a:miter lim="800000"/>
            <a:headEnd/>
            <a:tailEnd/>
          </a:ln>
        </p:spPr>
        <p:txBody>
          <a:bodyPr wrap="none">
            <a:spAutoFit/>
          </a:bodyPr>
          <a:lstStyle/>
          <a:p>
            <a:r>
              <a:rPr lang="en-US" b="1" i="1"/>
              <a:t>…….</a:t>
            </a:r>
            <a:endParaRPr lang="en-US" b="1"/>
          </a:p>
        </p:txBody>
      </p:sp>
      <p:sp>
        <p:nvSpPr>
          <p:cNvPr id="789630" name="Rectangle 126"/>
          <p:cNvSpPr>
            <a:spLocks noChangeArrowheads="1"/>
          </p:cNvSpPr>
          <p:nvPr/>
        </p:nvSpPr>
        <p:spPr bwMode="auto">
          <a:xfrm>
            <a:off x="2819400" y="685800"/>
            <a:ext cx="5562600" cy="381000"/>
          </a:xfrm>
          <a:prstGeom prst="rect">
            <a:avLst/>
          </a:prstGeom>
          <a:noFill/>
          <a:ln w="38100">
            <a:solidFill>
              <a:schemeClr val="accent2"/>
            </a:solidFill>
            <a:miter lim="800000"/>
            <a:headEnd/>
            <a:tailEnd/>
          </a:ln>
        </p:spPr>
        <p:txBody>
          <a:bodyPr wrap="none" anchor="ctr"/>
          <a:lstStyle/>
          <a:p>
            <a:endParaRPr lang="en-US"/>
          </a:p>
        </p:txBody>
      </p:sp>
      <p:grpSp>
        <p:nvGrpSpPr>
          <p:cNvPr id="3" name="Group 127"/>
          <p:cNvGrpSpPr>
            <a:grpSpLocks/>
          </p:cNvGrpSpPr>
          <p:nvPr/>
        </p:nvGrpSpPr>
        <p:grpSpPr bwMode="auto">
          <a:xfrm>
            <a:off x="3505200" y="1244600"/>
            <a:ext cx="5410200" cy="431800"/>
            <a:chOff x="2208" y="784"/>
            <a:chExt cx="3408" cy="272"/>
          </a:xfrm>
        </p:grpSpPr>
        <p:sp>
          <p:nvSpPr>
            <p:cNvPr id="26707" name="Freeform 128"/>
            <p:cNvSpPr>
              <a:spLocks/>
            </p:cNvSpPr>
            <p:nvPr/>
          </p:nvSpPr>
          <p:spPr bwMode="auto">
            <a:xfrm>
              <a:off x="2305" y="863"/>
              <a:ext cx="77" cy="107"/>
            </a:xfrm>
            <a:custGeom>
              <a:avLst/>
              <a:gdLst>
                <a:gd name="T0" fmla="*/ 42 w 72"/>
                <a:gd name="T1" fmla="*/ 59 h 101"/>
                <a:gd name="T2" fmla="*/ 14 w 72"/>
                <a:gd name="T3" fmla="*/ 113 h 101"/>
                <a:gd name="T4" fmla="*/ 0 w 72"/>
                <a:gd name="T5" fmla="*/ 113 h 101"/>
                <a:gd name="T6" fmla="*/ 36 w 72"/>
                <a:gd name="T7" fmla="*/ 37 h 101"/>
                <a:gd name="T8" fmla="*/ 36 w 72"/>
                <a:gd name="T9" fmla="*/ 32 h 101"/>
                <a:gd name="T10" fmla="*/ 32 w 72"/>
                <a:gd name="T11" fmla="*/ 22 h 101"/>
                <a:gd name="T12" fmla="*/ 28 w 72"/>
                <a:gd name="T13" fmla="*/ 14 h 101"/>
                <a:gd name="T14" fmla="*/ 22 w 72"/>
                <a:gd name="T15" fmla="*/ 14 h 101"/>
                <a:gd name="T16" fmla="*/ 18 w 72"/>
                <a:gd name="T17" fmla="*/ 8 h 101"/>
                <a:gd name="T18" fmla="*/ 14 w 72"/>
                <a:gd name="T19" fmla="*/ 14 h 101"/>
                <a:gd name="T20" fmla="*/ 14 w 72"/>
                <a:gd name="T21" fmla="*/ 14 h 101"/>
                <a:gd name="T22" fmla="*/ 10 w 72"/>
                <a:gd name="T23" fmla="*/ 18 h 101"/>
                <a:gd name="T24" fmla="*/ 10 w 72"/>
                <a:gd name="T25" fmla="*/ 22 h 101"/>
                <a:gd name="T26" fmla="*/ 4 w 72"/>
                <a:gd name="T27" fmla="*/ 22 h 101"/>
                <a:gd name="T28" fmla="*/ 4 w 72"/>
                <a:gd name="T29" fmla="*/ 14 h 101"/>
                <a:gd name="T30" fmla="*/ 10 w 72"/>
                <a:gd name="T31" fmla="*/ 4 h 101"/>
                <a:gd name="T32" fmla="*/ 14 w 72"/>
                <a:gd name="T33" fmla="*/ 0 h 101"/>
                <a:gd name="T34" fmla="*/ 18 w 72"/>
                <a:gd name="T35" fmla="*/ 0 h 101"/>
                <a:gd name="T36" fmla="*/ 28 w 72"/>
                <a:gd name="T37" fmla="*/ 0 h 101"/>
                <a:gd name="T38" fmla="*/ 28 w 72"/>
                <a:gd name="T39" fmla="*/ 4 h 101"/>
                <a:gd name="T40" fmla="*/ 36 w 72"/>
                <a:gd name="T41" fmla="*/ 14 h 101"/>
                <a:gd name="T42" fmla="*/ 42 w 72"/>
                <a:gd name="T43" fmla="*/ 26 h 101"/>
                <a:gd name="T44" fmla="*/ 50 w 72"/>
                <a:gd name="T45" fmla="*/ 82 h 101"/>
                <a:gd name="T46" fmla="*/ 55 w 72"/>
                <a:gd name="T47" fmla="*/ 91 h 101"/>
                <a:gd name="T48" fmla="*/ 60 w 72"/>
                <a:gd name="T49" fmla="*/ 100 h 101"/>
                <a:gd name="T50" fmla="*/ 64 w 72"/>
                <a:gd name="T51" fmla="*/ 100 h 101"/>
                <a:gd name="T52" fmla="*/ 68 w 72"/>
                <a:gd name="T53" fmla="*/ 105 h 101"/>
                <a:gd name="T54" fmla="*/ 68 w 72"/>
                <a:gd name="T55" fmla="*/ 100 h 101"/>
                <a:gd name="T56" fmla="*/ 73 w 72"/>
                <a:gd name="T57" fmla="*/ 100 h 101"/>
                <a:gd name="T58" fmla="*/ 78 w 72"/>
                <a:gd name="T59" fmla="*/ 95 h 101"/>
                <a:gd name="T60" fmla="*/ 78 w 72"/>
                <a:gd name="T61" fmla="*/ 91 h 101"/>
                <a:gd name="T62" fmla="*/ 82 w 72"/>
                <a:gd name="T63" fmla="*/ 91 h 101"/>
                <a:gd name="T64" fmla="*/ 82 w 72"/>
                <a:gd name="T65" fmla="*/ 91 h 101"/>
                <a:gd name="T66" fmla="*/ 82 w 72"/>
                <a:gd name="T67" fmla="*/ 91 h 101"/>
                <a:gd name="T68" fmla="*/ 78 w 72"/>
                <a:gd name="T69" fmla="*/ 100 h 101"/>
                <a:gd name="T70" fmla="*/ 78 w 72"/>
                <a:gd name="T71" fmla="*/ 109 h 101"/>
                <a:gd name="T72" fmla="*/ 73 w 72"/>
                <a:gd name="T73" fmla="*/ 113 h 101"/>
                <a:gd name="T74" fmla="*/ 64 w 72"/>
                <a:gd name="T75" fmla="*/ 113 h 101"/>
                <a:gd name="T76" fmla="*/ 60 w 72"/>
                <a:gd name="T77" fmla="*/ 113 h 101"/>
                <a:gd name="T78" fmla="*/ 55 w 72"/>
                <a:gd name="T79" fmla="*/ 109 h 101"/>
                <a:gd name="T80" fmla="*/ 50 w 72"/>
                <a:gd name="T81" fmla="*/ 100 h 101"/>
                <a:gd name="T82" fmla="*/ 46 w 72"/>
                <a:gd name="T83" fmla="*/ 87 h 101"/>
                <a:gd name="T84" fmla="*/ 42 w 72"/>
                <a:gd name="T85" fmla="*/ 59 h 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2"/>
                <a:gd name="T130" fmla="*/ 0 h 101"/>
                <a:gd name="T131" fmla="*/ 72 w 72"/>
                <a:gd name="T132" fmla="*/ 101 h 1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2" h="101">
                  <a:moveTo>
                    <a:pt x="36" y="53"/>
                  </a:moveTo>
                  <a:lnTo>
                    <a:pt x="12" y="101"/>
                  </a:lnTo>
                  <a:lnTo>
                    <a:pt x="0" y="101"/>
                  </a:lnTo>
                  <a:lnTo>
                    <a:pt x="32" y="33"/>
                  </a:lnTo>
                  <a:lnTo>
                    <a:pt x="32" y="28"/>
                  </a:lnTo>
                  <a:lnTo>
                    <a:pt x="28" y="20"/>
                  </a:lnTo>
                  <a:lnTo>
                    <a:pt x="24" y="12"/>
                  </a:lnTo>
                  <a:lnTo>
                    <a:pt x="20" y="12"/>
                  </a:lnTo>
                  <a:lnTo>
                    <a:pt x="16" y="8"/>
                  </a:lnTo>
                  <a:lnTo>
                    <a:pt x="12" y="12"/>
                  </a:lnTo>
                  <a:lnTo>
                    <a:pt x="8" y="16"/>
                  </a:lnTo>
                  <a:lnTo>
                    <a:pt x="8" y="20"/>
                  </a:lnTo>
                  <a:lnTo>
                    <a:pt x="4" y="20"/>
                  </a:lnTo>
                  <a:lnTo>
                    <a:pt x="4" y="12"/>
                  </a:lnTo>
                  <a:lnTo>
                    <a:pt x="8" y="4"/>
                  </a:lnTo>
                  <a:lnTo>
                    <a:pt x="12" y="0"/>
                  </a:lnTo>
                  <a:lnTo>
                    <a:pt x="16" y="0"/>
                  </a:lnTo>
                  <a:lnTo>
                    <a:pt x="24" y="0"/>
                  </a:lnTo>
                  <a:lnTo>
                    <a:pt x="24" y="4"/>
                  </a:lnTo>
                  <a:lnTo>
                    <a:pt x="32" y="12"/>
                  </a:lnTo>
                  <a:lnTo>
                    <a:pt x="36" y="24"/>
                  </a:lnTo>
                  <a:lnTo>
                    <a:pt x="44" y="73"/>
                  </a:lnTo>
                  <a:lnTo>
                    <a:pt x="48" y="81"/>
                  </a:lnTo>
                  <a:lnTo>
                    <a:pt x="52" y="89"/>
                  </a:lnTo>
                  <a:lnTo>
                    <a:pt x="56" y="89"/>
                  </a:lnTo>
                  <a:lnTo>
                    <a:pt x="60" y="93"/>
                  </a:lnTo>
                  <a:lnTo>
                    <a:pt x="60" y="89"/>
                  </a:lnTo>
                  <a:lnTo>
                    <a:pt x="64" y="89"/>
                  </a:lnTo>
                  <a:lnTo>
                    <a:pt x="68" y="85"/>
                  </a:lnTo>
                  <a:lnTo>
                    <a:pt x="68" y="81"/>
                  </a:lnTo>
                  <a:lnTo>
                    <a:pt x="72" y="81"/>
                  </a:lnTo>
                  <a:lnTo>
                    <a:pt x="68" y="89"/>
                  </a:lnTo>
                  <a:lnTo>
                    <a:pt x="68" y="97"/>
                  </a:lnTo>
                  <a:lnTo>
                    <a:pt x="64" y="101"/>
                  </a:lnTo>
                  <a:lnTo>
                    <a:pt x="56" y="101"/>
                  </a:lnTo>
                  <a:lnTo>
                    <a:pt x="52" y="101"/>
                  </a:lnTo>
                  <a:lnTo>
                    <a:pt x="48" y="97"/>
                  </a:lnTo>
                  <a:lnTo>
                    <a:pt x="44" y="89"/>
                  </a:lnTo>
                  <a:lnTo>
                    <a:pt x="40" y="77"/>
                  </a:lnTo>
                  <a:lnTo>
                    <a:pt x="36" y="53"/>
                  </a:lnTo>
                  <a:close/>
                </a:path>
              </a:pathLst>
            </a:custGeom>
            <a:solidFill>
              <a:srgbClr val="000000"/>
            </a:solidFill>
            <a:ln w="0">
              <a:solidFill>
                <a:srgbClr val="000000"/>
              </a:solidFill>
              <a:round/>
              <a:headEnd/>
              <a:tailEnd/>
            </a:ln>
          </p:spPr>
          <p:txBody>
            <a:bodyPr/>
            <a:lstStyle/>
            <a:p>
              <a:endParaRPr lang="en-US"/>
            </a:p>
          </p:txBody>
        </p:sp>
        <p:pic>
          <p:nvPicPr>
            <p:cNvPr id="26708" name="Picture 129"/>
            <p:cNvPicPr>
              <a:picLocks noChangeAspect="1" noChangeArrowheads="1"/>
            </p:cNvPicPr>
            <p:nvPr/>
          </p:nvPicPr>
          <p:blipFill>
            <a:blip r:embed="rId4" cstate="print"/>
            <a:srcRect/>
            <a:stretch>
              <a:fillRect/>
            </a:stretch>
          </p:blipFill>
          <p:spPr bwMode="auto">
            <a:xfrm>
              <a:off x="2464" y="867"/>
              <a:ext cx="65" cy="103"/>
            </a:xfrm>
            <a:prstGeom prst="rect">
              <a:avLst/>
            </a:prstGeom>
            <a:noFill/>
            <a:ln w="9525">
              <a:noFill/>
              <a:miter lim="800000"/>
              <a:headEnd/>
              <a:tailEnd/>
            </a:ln>
          </p:spPr>
        </p:pic>
        <p:pic>
          <p:nvPicPr>
            <p:cNvPr id="26709" name="Picture 130"/>
            <p:cNvPicPr>
              <a:picLocks noChangeAspect="1" noChangeArrowheads="1"/>
            </p:cNvPicPr>
            <p:nvPr/>
          </p:nvPicPr>
          <p:blipFill>
            <a:blip r:embed="rId5" cstate="print"/>
            <a:srcRect/>
            <a:stretch>
              <a:fillRect/>
            </a:stretch>
          </p:blipFill>
          <p:spPr bwMode="auto">
            <a:xfrm>
              <a:off x="2464" y="867"/>
              <a:ext cx="65" cy="103"/>
            </a:xfrm>
            <a:prstGeom prst="rect">
              <a:avLst/>
            </a:prstGeom>
            <a:noFill/>
            <a:ln w="9525">
              <a:noFill/>
              <a:miter lim="800000"/>
              <a:headEnd/>
              <a:tailEnd/>
            </a:ln>
          </p:spPr>
        </p:pic>
        <p:sp>
          <p:nvSpPr>
            <p:cNvPr id="26710" name="Freeform 131"/>
            <p:cNvSpPr>
              <a:spLocks noEditPoints="1"/>
            </p:cNvSpPr>
            <p:nvPr/>
          </p:nvSpPr>
          <p:spPr bwMode="auto">
            <a:xfrm>
              <a:off x="2546" y="902"/>
              <a:ext cx="56" cy="68"/>
            </a:xfrm>
            <a:custGeom>
              <a:avLst/>
              <a:gdLst>
                <a:gd name="T0" fmla="*/ 15 w 53"/>
                <a:gd name="T1" fmla="*/ 40 h 64"/>
                <a:gd name="T2" fmla="*/ 15 w 53"/>
                <a:gd name="T3" fmla="*/ 45 h 64"/>
                <a:gd name="T4" fmla="*/ 15 w 53"/>
                <a:gd name="T5" fmla="*/ 45 h 64"/>
                <a:gd name="T6" fmla="*/ 15 w 53"/>
                <a:gd name="T7" fmla="*/ 54 h 64"/>
                <a:gd name="T8" fmla="*/ 19 w 53"/>
                <a:gd name="T9" fmla="*/ 58 h 64"/>
                <a:gd name="T10" fmla="*/ 23 w 53"/>
                <a:gd name="T11" fmla="*/ 63 h 64"/>
                <a:gd name="T12" fmla="*/ 27 w 53"/>
                <a:gd name="T13" fmla="*/ 63 h 64"/>
                <a:gd name="T14" fmla="*/ 33 w 53"/>
                <a:gd name="T15" fmla="*/ 63 h 64"/>
                <a:gd name="T16" fmla="*/ 37 w 53"/>
                <a:gd name="T17" fmla="*/ 63 h 64"/>
                <a:gd name="T18" fmla="*/ 45 w 53"/>
                <a:gd name="T19" fmla="*/ 58 h 64"/>
                <a:gd name="T20" fmla="*/ 55 w 53"/>
                <a:gd name="T21" fmla="*/ 50 h 64"/>
                <a:gd name="T22" fmla="*/ 55 w 53"/>
                <a:gd name="T23" fmla="*/ 54 h 64"/>
                <a:gd name="T24" fmla="*/ 41 w 53"/>
                <a:gd name="T25" fmla="*/ 63 h 64"/>
                <a:gd name="T26" fmla="*/ 33 w 53"/>
                <a:gd name="T27" fmla="*/ 72 h 64"/>
                <a:gd name="T28" fmla="*/ 19 w 53"/>
                <a:gd name="T29" fmla="*/ 72 h 64"/>
                <a:gd name="T30" fmla="*/ 11 w 53"/>
                <a:gd name="T31" fmla="*/ 72 h 64"/>
                <a:gd name="T32" fmla="*/ 5 w 53"/>
                <a:gd name="T33" fmla="*/ 68 h 64"/>
                <a:gd name="T34" fmla="*/ 0 w 53"/>
                <a:gd name="T35" fmla="*/ 58 h 64"/>
                <a:gd name="T36" fmla="*/ 0 w 53"/>
                <a:gd name="T37" fmla="*/ 50 h 64"/>
                <a:gd name="T38" fmla="*/ 0 w 53"/>
                <a:gd name="T39" fmla="*/ 36 h 64"/>
                <a:gd name="T40" fmla="*/ 5 w 53"/>
                <a:gd name="T41" fmla="*/ 27 h 64"/>
                <a:gd name="T42" fmla="*/ 15 w 53"/>
                <a:gd name="T43" fmla="*/ 14 h 64"/>
                <a:gd name="T44" fmla="*/ 23 w 53"/>
                <a:gd name="T45" fmla="*/ 4 h 64"/>
                <a:gd name="T46" fmla="*/ 33 w 53"/>
                <a:gd name="T47" fmla="*/ 0 h 64"/>
                <a:gd name="T48" fmla="*/ 45 w 53"/>
                <a:gd name="T49" fmla="*/ 0 h 64"/>
                <a:gd name="T50" fmla="*/ 51 w 53"/>
                <a:gd name="T51" fmla="*/ 0 h 64"/>
                <a:gd name="T52" fmla="*/ 59 w 53"/>
                <a:gd name="T53" fmla="*/ 4 h 64"/>
                <a:gd name="T54" fmla="*/ 59 w 53"/>
                <a:gd name="T55" fmla="*/ 4 h 64"/>
                <a:gd name="T56" fmla="*/ 59 w 53"/>
                <a:gd name="T57" fmla="*/ 10 h 64"/>
                <a:gd name="T58" fmla="*/ 59 w 53"/>
                <a:gd name="T59" fmla="*/ 18 h 64"/>
                <a:gd name="T60" fmla="*/ 55 w 53"/>
                <a:gd name="T61" fmla="*/ 22 h 64"/>
                <a:gd name="T62" fmla="*/ 45 w 53"/>
                <a:gd name="T63" fmla="*/ 32 h 64"/>
                <a:gd name="T64" fmla="*/ 37 w 53"/>
                <a:gd name="T65" fmla="*/ 36 h 64"/>
                <a:gd name="T66" fmla="*/ 27 w 53"/>
                <a:gd name="T67" fmla="*/ 40 h 64"/>
                <a:gd name="T68" fmla="*/ 15 w 53"/>
                <a:gd name="T69" fmla="*/ 40 h 64"/>
                <a:gd name="T70" fmla="*/ 15 w 53"/>
                <a:gd name="T71" fmla="*/ 36 h 64"/>
                <a:gd name="T72" fmla="*/ 23 w 53"/>
                <a:gd name="T73" fmla="*/ 36 h 64"/>
                <a:gd name="T74" fmla="*/ 33 w 53"/>
                <a:gd name="T75" fmla="*/ 32 h 64"/>
                <a:gd name="T76" fmla="*/ 37 w 53"/>
                <a:gd name="T77" fmla="*/ 27 h 64"/>
                <a:gd name="T78" fmla="*/ 45 w 53"/>
                <a:gd name="T79" fmla="*/ 22 h 64"/>
                <a:gd name="T80" fmla="*/ 45 w 53"/>
                <a:gd name="T81" fmla="*/ 18 h 64"/>
                <a:gd name="T82" fmla="*/ 51 w 53"/>
                <a:gd name="T83" fmla="*/ 10 h 64"/>
                <a:gd name="T84" fmla="*/ 51 w 53"/>
                <a:gd name="T85" fmla="*/ 10 h 64"/>
                <a:gd name="T86" fmla="*/ 45 w 53"/>
                <a:gd name="T87" fmla="*/ 4 h 64"/>
                <a:gd name="T88" fmla="*/ 45 w 53"/>
                <a:gd name="T89" fmla="*/ 4 h 64"/>
                <a:gd name="T90" fmla="*/ 41 w 53"/>
                <a:gd name="T91" fmla="*/ 4 h 64"/>
                <a:gd name="T92" fmla="*/ 33 w 53"/>
                <a:gd name="T93" fmla="*/ 4 h 64"/>
                <a:gd name="T94" fmla="*/ 27 w 53"/>
                <a:gd name="T95" fmla="*/ 10 h 64"/>
                <a:gd name="T96" fmla="*/ 19 w 53"/>
                <a:gd name="T97" fmla="*/ 22 h 64"/>
                <a:gd name="T98" fmla="*/ 15 w 53"/>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
                <a:gd name="T151" fmla="*/ 0 h 64"/>
                <a:gd name="T152" fmla="*/ 53 w 53"/>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 h="64">
                  <a:moveTo>
                    <a:pt x="13" y="36"/>
                  </a:moveTo>
                  <a:lnTo>
                    <a:pt x="13" y="40"/>
                  </a:lnTo>
                  <a:lnTo>
                    <a:pt x="13" y="48"/>
                  </a:lnTo>
                  <a:lnTo>
                    <a:pt x="17" y="52"/>
                  </a:lnTo>
                  <a:lnTo>
                    <a:pt x="21" y="56"/>
                  </a:lnTo>
                  <a:lnTo>
                    <a:pt x="25" y="56"/>
                  </a:lnTo>
                  <a:lnTo>
                    <a:pt x="29" y="56"/>
                  </a:lnTo>
                  <a:lnTo>
                    <a:pt x="33" y="56"/>
                  </a:lnTo>
                  <a:lnTo>
                    <a:pt x="41" y="52"/>
                  </a:lnTo>
                  <a:lnTo>
                    <a:pt x="49" y="44"/>
                  </a:lnTo>
                  <a:lnTo>
                    <a:pt x="49" y="48"/>
                  </a:lnTo>
                  <a:lnTo>
                    <a:pt x="37" y="56"/>
                  </a:lnTo>
                  <a:lnTo>
                    <a:pt x="29" y="64"/>
                  </a:lnTo>
                  <a:lnTo>
                    <a:pt x="17" y="64"/>
                  </a:lnTo>
                  <a:lnTo>
                    <a:pt x="9" y="64"/>
                  </a:lnTo>
                  <a:lnTo>
                    <a:pt x="5" y="60"/>
                  </a:lnTo>
                  <a:lnTo>
                    <a:pt x="0" y="52"/>
                  </a:lnTo>
                  <a:lnTo>
                    <a:pt x="0" y="44"/>
                  </a:lnTo>
                  <a:lnTo>
                    <a:pt x="0" y="32"/>
                  </a:lnTo>
                  <a:lnTo>
                    <a:pt x="5" y="24"/>
                  </a:lnTo>
                  <a:lnTo>
                    <a:pt x="13" y="12"/>
                  </a:lnTo>
                  <a:lnTo>
                    <a:pt x="21" y="4"/>
                  </a:lnTo>
                  <a:lnTo>
                    <a:pt x="29" y="0"/>
                  </a:lnTo>
                  <a:lnTo>
                    <a:pt x="41" y="0"/>
                  </a:lnTo>
                  <a:lnTo>
                    <a:pt x="45" y="0"/>
                  </a:lnTo>
                  <a:lnTo>
                    <a:pt x="53" y="4"/>
                  </a:lnTo>
                  <a:lnTo>
                    <a:pt x="53" y="8"/>
                  </a:lnTo>
                  <a:lnTo>
                    <a:pt x="53" y="16"/>
                  </a:lnTo>
                  <a:lnTo>
                    <a:pt x="49" y="20"/>
                  </a:lnTo>
                  <a:lnTo>
                    <a:pt x="41" y="28"/>
                  </a:lnTo>
                  <a:lnTo>
                    <a:pt x="33" y="32"/>
                  </a:lnTo>
                  <a:lnTo>
                    <a:pt x="25" y="36"/>
                  </a:lnTo>
                  <a:lnTo>
                    <a:pt x="13" y="36"/>
                  </a:lnTo>
                  <a:close/>
                  <a:moveTo>
                    <a:pt x="13" y="32"/>
                  </a:moveTo>
                  <a:lnTo>
                    <a:pt x="21" y="32"/>
                  </a:lnTo>
                  <a:lnTo>
                    <a:pt x="29" y="28"/>
                  </a:lnTo>
                  <a:lnTo>
                    <a:pt x="33" y="24"/>
                  </a:lnTo>
                  <a:lnTo>
                    <a:pt x="41" y="20"/>
                  </a:lnTo>
                  <a:lnTo>
                    <a:pt x="41" y="16"/>
                  </a:lnTo>
                  <a:lnTo>
                    <a:pt x="45" y="8"/>
                  </a:lnTo>
                  <a:lnTo>
                    <a:pt x="41" y="4"/>
                  </a:lnTo>
                  <a:lnTo>
                    <a:pt x="37" y="4"/>
                  </a:lnTo>
                  <a:lnTo>
                    <a:pt x="29" y="4"/>
                  </a:lnTo>
                  <a:lnTo>
                    <a:pt x="25" y="8"/>
                  </a:lnTo>
                  <a:lnTo>
                    <a:pt x="17" y="20"/>
                  </a:lnTo>
                  <a:lnTo>
                    <a:pt x="13" y="32"/>
                  </a:lnTo>
                  <a:close/>
                </a:path>
              </a:pathLst>
            </a:custGeom>
            <a:solidFill>
              <a:srgbClr val="000000"/>
            </a:solidFill>
            <a:ln w="0">
              <a:solidFill>
                <a:srgbClr val="000000"/>
              </a:solidFill>
              <a:round/>
              <a:headEnd/>
              <a:tailEnd/>
            </a:ln>
          </p:spPr>
          <p:txBody>
            <a:bodyPr/>
            <a:lstStyle/>
            <a:p>
              <a:endParaRPr lang="en-US"/>
            </a:p>
          </p:txBody>
        </p:sp>
        <p:sp>
          <p:nvSpPr>
            <p:cNvPr id="26711" name="Freeform 132"/>
            <p:cNvSpPr>
              <a:spLocks/>
            </p:cNvSpPr>
            <p:nvPr/>
          </p:nvSpPr>
          <p:spPr bwMode="auto">
            <a:xfrm>
              <a:off x="2623" y="867"/>
              <a:ext cx="69" cy="103"/>
            </a:xfrm>
            <a:custGeom>
              <a:avLst/>
              <a:gdLst>
                <a:gd name="T0" fmla="*/ 47 w 65"/>
                <a:gd name="T1" fmla="*/ 105 h 97"/>
                <a:gd name="T2" fmla="*/ 47 w 65"/>
                <a:gd name="T3" fmla="*/ 109 h 97"/>
                <a:gd name="T4" fmla="*/ 0 w 65"/>
                <a:gd name="T5" fmla="*/ 109 h 97"/>
                <a:gd name="T6" fmla="*/ 0 w 65"/>
                <a:gd name="T7" fmla="*/ 105 h 97"/>
                <a:gd name="T8" fmla="*/ 8 w 65"/>
                <a:gd name="T9" fmla="*/ 105 h 97"/>
                <a:gd name="T10" fmla="*/ 8 w 65"/>
                <a:gd name="T11" fmla="*/ 105 h 97"/>
                <a:gd name="T12" fmla="*/ 15 w 65"/>
                <a:gd name="T13" fmla="*/ 105 h 97"/>
                <a:gd name="T14" fmla="*/ 19 w 65"/>
                <a:gd name="T15" fmla="*/ 101 h 97"/>
                <a:gd name="T16" fmla="*/ 19 w 65"/>
                <a:gd name="T17" fmla="*/ 96 h 97"/>
                <a:gd name="T18" fmla="*/ 23 w 65"/>
                <a:gd name="T19" fmla="*/ 87 h 97"/>
                <a:gd name="T20" fmla="*/ 41 w 65"/>
                <a:gd name="T21" fmla="*/ 22 h 97"/>
                <a:gd name="T22" fmla="*/ 41 w 65"/>
                <a:gd name="T23" fmla="*/ 14 h 97"/>
                <a:gd name="T24" fmla="*/ 41 w 65"/>
                <a:gd name="T25" fmla="*/ 8 h 97"/>
                <a:gd name="T26" fmla="*/ 41 w 65"/>
                <a:gd name="T27" fmla="*/ 8 h 97"/>
                <a:gd name="T28" fmla="*/ 41 w 65"/>
                <a:gd name="T29" fmla="*/ 4 h 97"/>
                <a:gd name="T30" fmla="*/ 41 w 65"/>
                <a:gd name="T31" fmla="*/ 4 h 97"/>
                <a:gd name="T32" fmla="*/ 37 w 65"/>
                <a:gd name="T33" fmla="*/ 4 h 97"/>
                <a:gd name="T34" fmla="*/ 37 w 65"/>
                <a:gd name="T35" fmla="*/ 4 h 97"/>
                <a:gd name="T36" fmla="*/ 33 w 65"/>
                <a:gd name="T37" fmla="*/ 4 h 97"/>
                <a:gd name="T38" fmla="*/ 33 w 65"/>
                <a:gd name="T39" fmla="*/ 0 h 97"/>
                <a:gd name="T40" fmla="*/ 73 w 65"/>
                <a:gd name="T41" fmla="*/ 0 h 97"/>
                <a:gd name="T42" fmla="*/ 73 w 65"/>
                <a:gd name="T43" fmla="*/ 4 h 97"/>
                <a:gd name="T44" fmla="*/ 69 w 65"/>
                <a:gd name="T45" fmla="*/ 4 h 97"/>
                <a:gd name="T46" fmla="*/ 65 w 65"/>
                <a:gd name="T47" fmla="*/ 4 h 97"/>
                <a:gd name="T48" fmla="*/ 59 w 65"/>
                <a:gd name="T49" fmla="*/ 4 h 97"/>
                <a:gd name="T50" fmla="*/ 59 w 65"/>
                <a:gd name="T51" fmla="*/ 8 h 97"/>
                <a:gd name="T52" fmla="*/ 55 w 65"/>
                <a:gd name="T53" fmla="*/ 14 h 97"/>
                <a:gd name="T54" fmla="*/ 55 w 65"/>
                <a:gd name="T55" fmla="*/ 22 h 97"/>
                <a:gd name="T56" fmla="*/ 37 w 65"/>
                <a:gd name="T57" fmla="*/ 91 h 97"/>
                <a:gd name="T58" fmla="*/ 33 w 65"/>
                <a:gd name="T59" fmla="*/ 96 h 97"/>
                <a:gd name="T60" fmla="*/ 33 w 65"/>
                <a:gd name="T61" fmla="*/ 101 h 97"/>
                <a:gd name="T62" fmla="*/ 33 w 65"/>
                <a:gd name="T63" fmla="*/ 101 h 97"/>
                <a:gd name="T64" fmla="*/ 33 w 65"/>
                <a:gd name="T65" fmla="*/ 101 h 97"/>
                <a:gd name="T66" fmla="*/ 37 w 65"/>
                <a:gd name="T67" fmla="*/ 105 h 97"/>
                <a:gd name="T68" fmla="*/ 37 w 65"/>
                <a:gd name="T69" fmla="*/ 105 h 97"/>
                <a:gd name="T70" fmla="*/ 41 w 65"/>
                <a:gd name="T71" fmla="*/ 105 h 97"/>
                <a:gd name="T72" fmla="*/ 47 w 65"/>
                <a:gd name="T73" fmla="*/ 105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
                <a:gd name="T112" fmla="*/ 0 h 97"/>
                <a:gd name="T113" fmla="*/ 65 w 65"/>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 h="97">
                  <a:moveTo>
                    <a:pt x="41" y="93"/>
                  </a:moveTo>
                  <a:lnTo>
                    <a:pt x="41" y="97"/>
                  </a:lnTo>
                  <a:lnTo>
                    <a:pt x="0" y="97"/>
                  </a:lnTo>
                  <a:lnTo>
                    <a:pt x="0" y="93"/>
                  </a:lnTo>
                  <a:lnTo>
                    <a:pt x="8" y="93"/>
                  </a:lnTo>
                  <a:lnTo>
                    <a:pt x="13" y="93"/>
                  </a:lnTo>
                  <a:lnTo>
                    <a:pt x="17" y="89"/>
                  </a:lnTo>
                  <a:lnTo>
                    <a:pt x="17" y="85"/>
                  </a:lnTo>
                  <a:lnTo>
                    <a:pt x="21" y="77"/>
                  </a:lnTo>
                  <a:lnTo>
                    <a:pt x="37" y="20"/>
                  </a:lnTo>
                  <a:lnTo>
                    <a:pt x="37" y="12"/>
                  </a:lnTo>
                  <a:lnTo>
                    <a:pt x="37" y="8"/>
                  </a:lnTo>
                  <a:lnTo>
                    <a:pt x="37" y="4"/>
                  </a:lnTo>
                  <a:lnTo>
                    <a:pt x="33" y="4"/>
                  </a:lnTo>
                  <a:lnTo>
                    <a:pt x="29" y="4"/>
                  </a:lnTo>
                  <a:lnTo>
                    <a:pt x="29" y="0"/>
                  </a:lnTo>
                  <a:lnTo>
                    <a:pt x="65" y="0"/>
                  </a:lnTo>
                  <a:lnTo>
                    <a:pt x="65" y="4"/>
                  </a:lnTo>
                  <a:lnTo>
                    <a:pt x="61" y="4"/>
                  </a:lnTo>
                  <a:lnTo>
                    <a:pt x="57" y="4"/>
                  </a:lnTo>
                  <a:lnTo>
                    <a:pt x="53" y="4"/>
                  </a:lnTo>
                  <a:lnTo>
                    <a:pt x="53" y="8"/>
                  </a:lnTo>
                  <a:lnTo>
                    <a:pt x="49" y="12"/>
                  </a:lnTo>
                  <a:lnTo>
                    <a:pt x="49" y="20"/>
                  </a:lnTo>
                  <a:lnTo>
                    <a:pt x="33" y="81"/>
                  </a:lnTo>
                  <a:lnTo>
                    <a:pt x="29" y="85"/>
                  </a:lnTo>
                  <a:lnTo>
                    <a:pt x="29" y="89"/>
                  </a:lnTo>
                  <a:lnTo>
                    <a:pt x="33" y="93"/>
                  </a:lnTo>
                  <a:lnTo>
                    <a:pt x="37" y="93"/>
                  </a:lnTo>
                  <a:lnTo>
                    <a:pt x="41" y="93"/>
                  </a:lnTo>
                  <a:close/>
                </a:path>
              </a:pathLst>
            </a:custGeom>
            <a:solidFill>
              <a:srgbClr val="000000"/>
            </a:solidFill>
            <a:ln w="0">
              <a:solidFill>
                <a:srgbClr val="000000"/>
              </a:solidFill>
              <a:round/>
              <a:headEnd/>
              <a:tailEnd/>
            </a:ln>
          </p:spPr>
          <p:txBody>
            <a:bodyPr/>
            <a:lstStyle/>
            <a:p>
              <a:endParaRPr lang="en-US"/>
            </a:p>
          </p:txBody>
        </p:sp>
        <p:sp>
          <p:nvSpPr>
            <p:cNvPr id="26712" name="Freeform 133"/>
            <p:cNvSpPr>
              <a:spLocks/>
            </p:cNvSpPr>
            <p:nvPr/>
          </p:nvSpPr>
          <p:spPr bwMode="auto">
            <a:xfrm>
              <a:off x="2688" y="902"/>
              <a:ext cx="57" cy="68"/>
            </a:xfrm>
            <a:custGeom>
              <a:avLst/>
              <a:gdLst>
                <a:gd name="T0" fmla="*/ 61 w 53"/>
                <a:gd name="T1" fmla="*/ 0 h 64"/>
                <a:gd name="T2" fmla="*/ 57 w 53"/>
                <a:gd name="T3" fmla="*/ 22 h 64"/>
                <a:gd name="T4" fmla="*/ 52 w 53"/>
                <a:gd name="T5" fmla="*/ 22 h 64"/>
                <a:gd name="T6" fmla="*/ 52 w 53"/>
                <a:gd name="T7" fmla="*/ 14 h 64"/>
                <a:gd name="T8" fmla="*/ 47 w 53"/>
                <a:gd name="T9" fmla="*/ 10 h 64"/>
                <a:gd name="T10" fmla="*/ 43 w 53"/>
                <a:gd name="T11" fmla="*/ 4 h 64"/>
                <a:gd name="T12" fmla="*/ 38 w 53"/>
                <a:gd name="T13" fmla="*/ 4 h 64"/>
                <a:gd name="T14" fmla="*/ 33 w 53"/>
                <a:gd name="T15" fmla="*/ 4 h 64"/>
                <a:gd name="T16" fmla="*/ 33 w 53"/>
                <a:gd name="T17" fmla="*/ 4 h 64"/>
                <a:gd name="T18" fmla="*/ 28 w 53"/>
                <a:gd name="T19" fmla="*/ 10 h 64"/>
                <a:gd name="T20" fmla="*/ 28 w 53"/>
                <a:gd name="T21" fmla="*/ 14 h 64"/>
                <a:gd name="T22" fmla="*/ 28 w 53"/>
                <a:gd name="T23" fmla="*/ 14 h 64"/>
                <a:gd name="T24" fmla="*/ 28 w 53"/>
                <a:gd name="T25" fmla="*/ 18 h 64"/>
                <a:gd name="T26" fmla="*/ 33 w 53"/>
                <a:gd name="T27" fmla="*/ 18 h 64"/>
                <a:gd name="T28" fmla="*/ 33 w 53"/>
                <a:gd name="T29" fmla="*/ 22 h 64"/>
                <a:gd name="T30" fmla="*/ 43 w 53"/>
                <a:gd name="T31" fmla="*/ 32 h 64"/>
                <a:gd name="T32" fmla="*/ 47 w 53"/>
                <a:gd name="T33" fmla="*/ 40 h 64"/>
                <a:gd name="T34" fmla="*/ 52 w 53"/>
                <a:gd name="T35" fmla="*/ 45 h 64"/>
                <a:gd name="T36" fmla="*/ 52 w 53"/>
                <a:gd name="T37" fmla="*/ 54 h 64"/>
                <a:gd name="T38" fmla="*/ 47 w 53"/>
                <a:gd name="T39" fmla="*/ 58 h 64"/>
                <a:gd name="T40" fmla="*/ 43 w 53"/>
                <a:gd name="T41" fmla="*/ 68 h 64"/>
                <a:gd name="T42" fmla="*/ 38 w 53"/>
                <a:gd name="T43" fmla="*/ 72 h 64"/>
                <a:gd name="T44" fmla="*/ 24 w 53"/>
                <a:gd name="T45" fmla="*/ 72 h 64"/>
                <a:gd name="T46" fmla="*/ 18 w 53"/>
                <a:gd name="T47" fmla="*/ 72 h 64"/>
                <a:gd name="T48" fmla="*/ 10 w 53"/>
                <a:gd name="T49" fmla="*/ 68 h 64"/>
                <a:gd name="T50" fmla="*/ 10 w 53"/>
                <a:gd name="T51" fmla="*/ 68 h 64"/>
                <a:gd name="T52" fmla="*/ 10 w 53"/>
                <a:gd name="T53" fmla="*/ 68 h 64"/>
                <a:gd name="T54" fmla="*/ 4 w 53"/>
                <a:gd name="T55" fmla="*/ 68 h 64"/>
                <a:gd name="T56" fmla="*/ 0 w 53"/>
                <a:gd name="T57" fmla="*/ 72 h 64"/>
                <a:gd name="T58" fmla="*/ 0 w 53"/>
                <a:gd name="T59" fmla="*/ 72 h 64"/>
                <a:gd name="T60" fmla="*/ 4 w 53"/>
                <a:gd name="T61" fmla="*/ 50 h 64"/>
                <a:gd name="T62" fmla="*/ 10 w 53"/>
                <a:gd name="T63" fmla="*/ 50 h 64"/>
                <a:gd name="T64" fmla="*/ 10 w 53"/>
                <a:gd name="T65" fmla="*/ 58 h 64"/>
                <a:gd name="T66" fmla="*/ 14 w 53"/>
                <a:gd name="T67" fmla="*/ 63 h 64"/>
                <a:gd name="T68" fmla="*/ 18 w 53"/>
                <a:gd name="T69" fmla="*/ 68 h 64"/>
                <a:gd name="T70" fmla="*/ 24 w 53"/>
                <a:gd name="T71" fmla="*/ 72 h 64"/>
                <a:gd name="T72" fmla="*/ 33 w 53"/>
                <a:gd name="T73" fmla="*/ 68 h 64"/>
                <a:gd name="T74" fmla="*/ 33 w 53"/>
                <a:gd name="T75" fmla="*/ 68 h 64"/>
                <a:gd name="T76" fmla="*/ 38 w 53"/>
                <a:gd name="T77" fmla="*/ 63 h 64"/>
                <a:gd name="T78" fmla="*/ 38 w 53"/>
                <a:gd name="T79" fmla="*/ 58 h 64"/>
                <a:gd name="T80" fmla="*/ 38 w 53"/>
                <a:gd name="T81" fmla="*/ 54 h 64"/>
                <a:gd name="T82" fmla="*/ 38 w 53"/>
                <a:gd name="T83" fmla="*/ 54 h 64"/>
                <a:gd name="T84" fmla="*/ 33 w 53"/>
                <a:gd name="T85" fmla="*/ 45 h 64"/>
                <a:gd name="T86" fmla="*/ 28 w 53"/>
                <a:gd name="T87" fmla="*/ 40 h 64"/>
                <a:gd name="T88" fmla="*/ 24 w 53"/>
                <a:gd name="T89" fmla="*/ 32 h 64"/>
                <a:gd name="T90" fmla="*/ 18 w 53"/>
                <a:gd name="T91" fmla="*/ 27 h 64"/>
                <a:gd name="T92" fmla="*/ 14 w 53"/>
                <a:gd name="T93" fmla="*/ 22 h 64"/>
                <a:gd name="T94" fmla="*/ 14 w 53"/>
                <a:gd name="T95" fmla="*/ 18 h 64"/>
                <a:gd name="T96" fmla="*/ 18 w 53"/>
                <a:gd name="T97" fmla="*/ 10 h 64"/>
                <a:gd name="T98" fmla="*/ 24 w 53"/>
                <a:gd name="T99" fmla="*/ 4 h 64"/>
                <a:gd name="T100" fmla="*/ 28 w 53"/>
                <a:gd name="T101" fmla="*/ 0 h 64"/>
                <a:gd name="T102" fmla="*/ 38 w 53"/>
                <a:gd name="T103" fmla="*/ 0 h 64"/>
                <a:gd name="T104" fmla="*/ 38 w 53"/>
                <a:gd name="T105" fmla="*/ 0 h 64"/>
                <a:gd name="T106" fmla="*/ 43 w 53"/>
                <a:gd name="T107" fmla="*/ 0 h 64"/>
                <a:gd name="T108" fmla="*/ 43 w 53"/>
                <a:gd name="T109" fmla="*/ 0 h 64"/>
                <a:gd name="T110" fmla="*/ 47 w 53"/>
                <a:gd name="T111" fmla="*/ 0 h 64"/>
                <a:gd name="T112" fmla="*/ 52 w 53"/>
                <a:gd name="T113" fmla="*/ 4 h 64"/>
                <a:gd name="T114" fmla="*/ 52 w 53"/>
                <a:gd name="T115" fmla="*/ 4 h 64"/>
                <a:gd name="T116" fmla="*/ 57 w 53"/>
                <a:gd name="T117" fmla="*/ 4 h 64"/>
                <a:gd name="T118" fmla="*/ 57 w 53"/>
                <a:gd name="T119" fmla="*/ 0 h 64"/>
                <a:gd name="T120" fmla="*/ 61 w 53"/>
                <a:gd name="T121" fmla="*/ 0 h 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3"/>
                <a:gd name="T184" fmla="*/ 0 h 64"/>
                <a:gd name="T185" fmla="*/ 53 w 53"/>
                <a:gd name="T186" fmla="*/ 64 h 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3" h="64">
                  <a:moveTo>
                    <a:pt x="53" y="0"/>
                  </a:moveTo>
                  <a:lnTo>
                    <a:pt x="49" y="20"/>
                  </a:lnTo>
                  <a:lnTo>
                    <a:pt x="45" y="20"/>
                  </a:lnTo>
                  <a:lnTo>
                    <a:pt x="45" y="12"/>
                  </a:lnTo>
                  <a:lnTo>
                    <a:pt x="41" y="8"/>
                  </a:lnTo>
                  <a:lnTo>
                    <a:pt x="37" y="4"/>
                  </a:lnTo>
                  <a:lnTo>
                    <a:pt x="33" y="4"/>
                  </a:lnTo>
                  <a:lnTo>
                    <a:pt x="29" y="4"/>
                  </a:lnTo>
                  <a:lnTo>
                    <a:pt x="24" y="8"/>
                  </a:lnTo>
                  <a:lnTo>
                    <a:pt x="24" y="12"/>
                  </a:lnTo>
                  <a:lnTo>
                    <a:pt x="24" y="16"/>
                  </a:lnTo>
                  <a:lnTo>
                    <a:pt x="29" y="16"/>
                  </a:lnTo>
                  <a:lnTo>
                    <a:pt x="29" y="20"/>
                  </a:lnTo>
                  <a:lnTo>
                    <a:pt x="37" y="28"/>
                  </a:lnTo>
                  <a:lnTo>
                    <a:pt x="41" y="36"/>
                  </a:lnTo>
                  <a:lnTo>
                    <a:pt x="45" y="40"/>
                  </a:lnTo>
                  <a:lnTo>
                    <a:pt x="45" y="48"/>
                  </a:lnTo>
                  <a:lnTo>
                    <a:pt x="41" y="52"/>
                  </a:lnTo>
                  <a:lnTo>
                    <a:pt x="37" y="60"/>
                  </a:lnTo>
                  <a:lnTo>
                    <a:pt x="33" y="64"/>
                  </a:lnTo>
                  <a:lnTo>
                    <a:pt x="20" y="64"/>
                  </a:lnTo>
                  <a:lnTo>
                    <a:pt x="16" y="64"/>
                  </a:lnTo>
                  <a:lnTo>
                    <a:pt x="8" y="60"/>
                  </a:lnTo>
                  <a:lnTo>
                    <a:pt x="4" y="60"/>
                  </a:lnTo>
                  <a:lnTo>
                    <a:pt x="0" y="64"/>
                  </a:lnTo>
                  <a:lnTo>
                    <a:pt x="4" y="44"/>
                  </a:lnTo>
                  <a:lnTo>
                    <a:pt x="8" y="44"/>
                  </a:lnTo>
                  <a:lnTo>
                    <a:pt x="8" y="52"/>
                  </a:lnTo>
                  <a:lnTo>
                    <a:pt x="12" y="56"/>
                  </a:lnTo>
                  <a:lnTo>
                    <a:pt x="16" y="60"/>
                  </a:lnTo>
                  <a:lnTo>
                    <a:pt x="20" y="64"/>
                  </a:lnTo>
                  <a:lnTo>
                    <a:pt x="29" y="60"/>
                  </a:lnTo>
                  <a:lnTo>
                    <a:pt x="33" y="56"/>
                  </a:lnTo>
                  <a:lnTo>
                    <a:pt x="33" y="52"/>
                  </a:lnTo>
                  <a:lnTo>
                    <a:pt x="33" y="48"/>
                  </a:lnTo>
                  <a:lnTo>
                    <a:pt x="29" y="40"/>
                  </a:lnTo>
                  <a:lnTo>
                    <a:pt x="24" y="36"/>
                  </a:lnTo>
                  <a:lnTo>
                    <a:pt x="20" y="28"/>
                  </a:lnTo>
                  <a:lnTo>
                    <a:pt x="16" y="24"/>
                  </a:lnTo>
                  <a:lnTo>
                    <a:pt x="12" y="20"/>
                  </a:lnTo>
                  <a:lnTo>
                    <a:pt x="12" y="16"/>
                  </a:lnTo>
                  <a:lnTo>
                    <a:pt x="16" y="8"/>
                  </a:lnTo>
                  <a:lnTo>
                    <a:pt x="20" y="4"/>
                  </a:lnTo>
                  <a:lnTo>
                    <a:pt x="24" y="0"/>
                  </a:lnTo>
                  <a:lnTo>
                    <a:pt x="33" y="0"/>
                  </a:lnTo>
                  <a:lnTo>
                    <a:pt x="37" y="0"/>
                  </a:lnTo>
                  <a:lnTo>
                    <a:pt x="41" y="0"/>
                  </a:lnTo>
                  <a:lnTo>
                    <a:pt x="45" y="4"/>
                  </a:lnTo>
                  <a:lnTo>
                    <a:pt x="49" y="4"/>
                  </a:lnTo>
                  <a:lnTo>
                    <a:pt x="49" y="0"/>
                  </a:lnTo>
                  <a:lnTo>
                    <a:pt x="53" y="0"/>
                  </a:lnTo>
                  <a:close/>
                </a:path>
              </a:pathLst>
            </a:custGeom>
            <a:solidFill>
              <a:srgbClr val="000000"/>
            </a:solidFill>
            <a:ln w="0">
              <a:solidFill>
                <a:srgbClr val="000000"/>
              </a:solidFill>
              <a:round/>
              <a:headEnd/>
              <a:tailEnd/>
            </a:ln>
          </p:spPr>
          <p:txBody>
            <a:bodyPr/>
            <a:lstStyle/>
            <a:p>
              <a:endParaRPr lang="en-US"/>
            </a:p>
          </p:txBody>
        </p:sp>
        <p:sp>
          <p:nvSpPr>
            <p:cNvPr id="26713" name="Freeform 134"/>
            <p:cNvSpPr>
              <a:spLocks noEditPoints="1"/>
            </p:cNvSpPr>
            <p:nvPr/>
          </p:nvSpPr>
          <p:spPr bwMode="auto">
            <a:xfrm>
              <a:off x="2749" y="902"/>
              <a:ext cx="73" cy="68"/>
            </a:xfrm>
            <a:custGeom>
              <a:avLst/>
              <a:gdLst>
                <a:gd name="T0" fmla="*/ 63 w 69"/>
                <a:gd name="T1" fmla="*/ 54 h 64"/>
                <a:gd name="T2" fmla="*/ 59 w 69"/>
                <a:gd name="T3" fmla="*/ 63 h 64"/>
                <a:gd name="T4" fmla="*/ 59 w 69"/>
                <a:gd name="T5" fmla="*/ 63 h 64"/>
                <a:gd name="T6" fmla="*/ 59 w 69"/>
                <a:gd name="T7" fmla="*/ 68 h 64"/>
                <a:gd name="T8" fmla="*/ 63 w 69"/>
                <a:gd name="T9" fmla="*/ 68 h 64"/>
                <a:gd name="T10" fmla="*/ 69 w 69"/>
                <a:gd name="T11" fmla="*/ 63 h 64"/>
                <a:gd name="T12" fmla="*/ 73 w 69"/>
                <a:gd name="T13" fmla="*/ 58 h 64"/>
                <a:gd name="T14" fmla="*/ 63 w 69"/>
                <a:gd name="T15" fmla="*/ 68 h 64"/>
                <a:gd name="T16" fmla="*/ 55 w 69"/>
                <a:gd name="T17" fmla="*/ 72 h 64"/>
                <a:gd name="T18" fmla="*/ 50 w 69"/>
                <a:gd name="T19" fmla="*/ 72 h 64"/>
                <a:gd name="T20" fmla="*/ 50 w 69"/>
                <a:gd name="T21" fmla="*/ 68 h 64"/>
                <a:gd name="T22" fmla="*/ 50 w 69"/>
                <a:gd name="T23" fmla="*/ 58 h 64"/>
                <a:gd name="T24" fmla="*/ 40 w 69"/>
                <a:gd name="T25" fmla="*/ 63 h 64"/>
                <a:gd name="T26" fmla="*/ 22 w 69"/>
                <a:gd name="T27" fmla="*/ 72 h 64"/>
                <a:gd name="T28" fmla="*/ 8 w 69"/>
                <a:gd name="T29" fmla="*/ 72 h 64"/>
                <a:gd name="T30" fmla="*/ 4 w 69"/>
                <a:gd name="T31" fmla="*/ 63 h 64"/>
                <a:gd name="T32" fmla="*/ 4 w 69"/>
                <a:gd name="T33" fmla="*/ 40 h 64"/>
                <a:gd name="T34" fmla="*/ 18 w 69"/>
                <a:gd name="T35" fmla="*/ 14 h 64"/>
                <a:gd name="T36" fmla="*/ 40 w 69"/>
                <a:gd name="T37" fmla="*/ 0 h 64"/>
                <a:gd name="T38" fmla="*/ 55 w 69"/>
                <a:gd name="T39" fmla="*/ 0 h 64"/>
                <a:gd name="T40" fmla="*/ 59 w 69"/>
                <a:gd name="T41" fmla="*/ 4 h 64"/>
                <a:gd name="T42" fmla="*/ 63 w 69"/>
                <a:gd name="T43" fmla="*/ 4 h 64"/>
                <a:gd name="T44" fmla="*/ 50 w 69"/>
                <a:gd name="T45" fmla="*/ 4 h 64"/>
                <a:gd name="T46" fmla="*/ 36 w 69"/>
                <a:gd name="T47" fmla="*/ 10 h 64"/>
                <a:gd name="T48" fmla="*/ 22 w 69"/>
                <a:gd name="T49" fmla="*/ 27 h 64"/>
                <a:gd name="T50" fmla="*/ 14 w 69"/>
                <a:gd name="T51" fmla="*/ 54 h 64"/>
                <a:gd name="T52" fmla="*/ 18 w 69"/>
                <a:gd name="T53" fmla="*/ 63 h 64"/>
                <a:gd name="T54" fmla="*/ 26 w 69"/>
                <a:gd name="T55" fmla="*/ 63 h 64"/>
                <a:gd name="T56" fmla="*/ 44 w 69"/>
                <a:gd name="T57" fmla="*/ 50 h 64"/>
                <a:gd name="T58" fmla="*/ 59 w 69"/>
                <a:gd name="T59" fmla="*/ 14 h 64"/>
                <a:gd name="T60" fmla="*/ 55 w 69"/>
                <a:gd name="T61" fmla="*/ 4 h 64"/>
                <a:gd name="T62" fmla="*/ 50 w 69"/>
                <a:gd name="T63" fmla="*/ 4 h 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4"/>
                <a:gd name="T98" fmla="*/ 69 w 69"/>
                <a:gd name="T99" fmla="*/ 64 h 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4">
                  <a:moveTo>
                    <a:pt x="69" y="0"/>
                  </a:moveTo>
                  <a:lnTo>
                    <a:pt x="57" y="48"/>
                  </a:lnTo>
                  <a:lnTo>
                    <a:pt x="53" y="56"/>
                  </a:lnTo>
                  <a:lnTo>
                    <a:pt x="53" y="60"/>
                  </a:lnTo>
                  <a:lnTo>
                    <a:pt x="57" y="60"/>
                  </a:lnTo>
                  <a:lnTo>
                    <a:pt x="57" y="56"/>
                  </a:lnTo>
                  <a:lnTo>
                    <a:pt x="61" y="56"/>
                  </a:lnTo>
                  <a:lnTo>
                    <a:pt x="61" y="48"/>
                  </a:lnTo>
                  <a:lnTo>
                    <a:pt x="65" y="52"/>
                  </a:lnTo>
                  <a:lnTo>
                    <a:pt x="61" y="56"/>
                  </a:lnTo>
                  <a:lnTo>
                    <a:pt x="57" y="60"/>
                  </a:lnTo>
                  <a:lnTo>
                    <a:pt x="53" y="64"/>
                  </a:lnTo>
                  <a:lnTo>
                    <a:pt x="49" y="64"/>
                  </a:lnTo>
                  <a:lnTo>
                    <a:pt x="44" y="64"/>
                  </a:lnTo>
                  <a:lnTo>
                    <a:pt x="44" y="60"/>
                  </a:lnTo>
                  <a:lnTo>
                    <a:pt x="44" y="56"/>
                  </a:lnTo>
                  <a:lnTo>
                    <a:pt x="44" y="52"/>
                  </a:lnTo>
                  <a:lnTo>
                    <a:pt x="44" y="44"/>
                  </a:lnTo>
                  <a:lnTo>
                    <a:pt x="36" y="56"/>
                  </a:lnTo>
                  <a:lnTo>
                    <a:pt x="28" y="60"/>
                  </a:lnTo>
                  <a:lnTo>
                    <a:pt x="20" y="64"/>
                  </a:lnTo>
                  <a:lnTo>
                    <a:pt x="16" y="64"/>
                  </a:lnTo>
                  <a:lnTo>
                    <a:pt x="8" y="64"/>
                  </a:lnTo>
                  <a:lnTo>
                    <a:pt x="4" y="60"/>
                  </a:lnTo>
                  <a:lnTo>
                    <a:pt x="4" y="56"/>
                  </a:lnTo>
                  <a:lnTo>
                    <a:pt x="0" y="48"/>
                  </a:lnTo>
                  <a:lnTo>
                    <a:pt x="4" y="36"/>
                  </a:lnTo>
                  <a:lnTo>
                    <a:pt x="8" y="24"/>
                  </a:lnTo>
                  <a:lnTo>
                    <a:pt x="16" y="12"/>
                  </a:lnTo>
                  <a:lnTo>
                    <a:pt x="28" y="4"/>
                  </a:lnTo>
                  <a:lnTo>
                    <a:pt x="36" y="0"/>
                  </a:lnTo>
                  <a:lnTo>
                    <a:pt x="44" y="0"/>
                  </a:lnTo>
                  <a:lnTo>
                    <a:pt x="49" y="0"/>
                  </a:lnTo>
                  <a:lnTo>
                    <a:pt x="53" y="0"/>
                  </a:lnTo>
                  <a:lnTo>
                    <a:pt x="53" y="4"/>
                  </a:lnTo>
                  <a:lnTo>
                    <a:pt x="57" y="8"/>
                  </a:lnTo>
                  <a:lnTo>
                    <a:pt x="57" y="4"/>
                  </a:lnTo>
                  <a:lnTo>
                    <a:pt x="69" y="0"/>
                  </a:lnTo>
                  <a:close/>
                  <a:moveTo>
                    <a:pt x="44" y="4"/>
                  </a:moveTo>
                  <a:lnTo>
                    <a:pt x="40" y="4"/>
                  </a:lnTo>
                  <a:lnTo>
                    <a:pt x="32" y="8"/>
                  </a:lnTo>
                  <a:lnTo>
                    <a:pt x="24" y="16"/>
                  </a:lnTo>
                  <a:lnTo>
                    <a:pt x="20" y="24"/>
                  </a:lnTo>
                  <a:lnTo>
                    <a:pt x="16" y="36"/>
                  </a:lnTo>
                  <a:lnTo>
                    <a:pt x="12" y="48"/>
                  </a:lnTo>
                  <a:lnTo>
                    <a:pt x="16" y="52"/>
                  </a:lnTo>
                  <a:lnTo>
                    <a:pt x="16" y="56"/>
                  </a:lnTo>
                  <a:lnTo>
                    <a:pt x="20" y="56"/>
                  </a:lnTo>
                  <a:lnTo>
                    <a:pt x="24" y="56"/>
                  </a:lnTo>
                  <a:lnTo>
                    <a:pt x="32" y="56"/>
                  </a:lnTo>
                  <a:lnTo>
                    <a:pt x="40" y="44"/>
                  </a:lnTo>
                  <a:lnTo>
                    <a:pt x="49" y="28"/>
                  </a:lnTo>
                  <a:lnTo>
                    <a:pt x="53" y="12"/>
                  </a:lnTo>
                  <a:lnTo>
                    <a:pt x="53" y="8"/>
                  </a:lnTo>
                  <a:lnTo>
                    <a:pt x="49" y="4"/>
                  </a:lnTo>
                  <a:lnTo>
                    <a:pt x="44" y="4"/>
                  </a:lnTo>
                  <a:close/>
                </a:path>
              </a:pathLst>
            </a:custGeom>
            <a:solidFill>
              <a:srgbClr val="000000"/>
            </a:solidFill>
            <a:ln w="0">
              <a:solidFill>
                <a:srgbClr val="000000"/>
              </a:solidFill>
              <a:round/>
              <a:headEnd/>
              <a:tailEnd/>
            </a:ln>
          </p:spPr>
          <p:txBody>
            <a:bodyPr/>
            <a:lstStyle/>
            <a:p>
              <a:endParaRPr lang="en-US"/>
            </a:p>
          </p:txBody>
        </p:sp>
        <p:pic>
          <p:nvPicPr>
            <p:cNvPr id="26714" name="Picture 135"/>
            <p:cNvPicPr>
              <a:picLocks noChangeAspect="1" noChangeArrowheads="1"/>
            </p:cNvPicPr>
            <p:nvPr/>
          </p:nvPicPr>
          <p:blipFill>
            <a:blip r:embed="rId6" cstate="print"/>
            <a:srcRect/>
            <a:stretch>
              <a:fillRect/>
            </a:stretch>
          </p:blipFill>
          <p:spPr bwMode="auto">
            <a:xfrm>
              <a:off x="2839" y="858"/>
              <a:ext cx="34" cy="151"/>
            </a:xfrm>
            <a:prstGeom prst="rect">
              <a:avLst/>
            </a:prstGeom>
            <a:noFill/>
            <a:ln w="9525">
              <a:noFill/>
              <a:miter lim="800000"/>
              <a:headEnd/>
              <a:tailEnd/>
            </a:ln>
          </p:spPr>
        </p:pic>
        <p:pic>
          <p:nvPicPr>
            <p:cNvPr id="26715" name="Picture 136"/>
            <p:cNvPicPr>
              <a:picLocks noChangeAspect="1" noChangeArrowheads="1"/>
            </p:cNvPicPr>
            <p:nvPr/>
          </p:nvPicPr>
          <p:blipFill>
            <a:blip r:embed="rId7" cstate="print"/>
            <a:srcRect/>
            <a:stretch>
              <a:fillRect/>
            </a:stretch>
          </p:blipFill>
          <p:spPr bwMode="auto">
            <a:xfrm>
              <a:off x="2839" y="858"/>
              <a:ext cx="34" cy="151"/>
            </a:xfrm>
            <a:prstGeom prst="rect">
              <a:avLst/>
            </a:prstGeom>
            <a:noFill/>
            <a:ln w="9525">
              <a:noFill/>
              <a:miter lim="800000"/>
              <a:headEnd/>
              <a:tailEnd/>
            </a:ln>
          </p:spPr>
        </p:pic>
        <p:sp>
          <p:nvSpPr>
            <p:cNvPr id="26716" name="Freeform 137"/>
            <p:cNvSpPr>
              <a:spLocks noEditPoints="1"/>
            </p:cNvSpPr>
            <p:nvPr/>
          </p:nvSpPr>
          <p:spPr bwMode="auto">
            <a:xfrm>
              <a:off x="2887" y="902"/>
              <a:ext cx="60" cy="68"/>
            </a:xfrm>
            <a:custGeom>
              <a:avLst/>
              <a:gdLst>
                <a:gd name="T0" fmla="*/ 14 w 56"/>
                <a:gd name="T1" fmla="*/ 40 h 64"/>
                <a:gd name="T2" fmla="*/ 14 w 56"/>
                <a:gd name="T3" fmla="*/ 45 h 64"/>
                <a:gd name="T4" fmla="*/ 14 w 56"/>
                <a:gd name="T5" fmla="*/ 45 h 64"/>
                <a:gd name="T6" fmla="*/ 18 w 56"/>
                <a:gd name="T7" fmla="*/ 54 h 64"/>
                <a:gd name="T8" fmla="*/ 18 w 56"/>
                <a:gd name="T9" fmla="*/ 58 h 64"/>
                <a:gd name="T10" fmla="*/ 28 w 56"/>
                <a:gd name="T11" fmla="*/ 63 h 64"/>
                <a:gd name="T12" fmla="*/ 32 w 56"/>
                <a:gd name="T13" fmla="*/ 63 h 64"/>
                <a:gd name="T14" fmla="*/ 36 w 56"/>
                <a:gd name="T15" fmla="*/ 63 h 64"/>
                <a:gd name="T16" fmla="*/ 42 w 56"/>
                <a:gd name="T17" fmla="*/ 63 h 64"/>
                <a:gd name="T18" fmla="*/ 46 w 56"/>
                <a:gd name="T19" fmla="*/ 58 h 64"/>
                <a:gd name="T20" fmla="*/ 55 w 56"/>
                <a:gd name="T21" fmla="*/ 50 h 64"/>
                <a:gd name="T22" fmla="*/ 60 w 56"/>
                <a:gd name="T23" fmla="*/ 54 h 64"/>
                <a:gd name="T24" fmla="*/ 46 w 56"/>
                <a:gd name="T25" fmla="*/ 63 h 64"/>
                <a:gd name="T26" fmla="*/ 36 w 56"/>
                <a:gd name="T27" fmla="*/ 72 h 64"/>
                <a:gd name="T28" fmla="*/ 23 w 56"/>
                <a:gd name="T29" fmla="*/ 72 h 64"/>
                <a:gd name="T30" fmla="*/ 14 w 56"/>
                <a:gd name="T31" fmla="*/ 72 h 64"/>
                <a:gd name="T32" fmla="*/ 4 w 56"/>
                <a:gd name="T33" fmla="*/ 68 h 64"/>
                <a:gd name="T34" fmla="*/ 0 w 56"/>
                <a:gd name="T35" fmla="*/ 58 h 64"/>
                <a:gd name="T36" fmla="*/ 0 w 56"/>
                <a:gd name="T37" fmla="*/ 50 h 64"/>
                <a:gd name="T38" fmla="*/ 4 w 56"/>
                <a:gd name="T39" fmla="*/ 36 h 64"/>
                <a:gd name="T40" fmla="*/ 10 w 56"/>
                <a:gd name="T41" fmla="*/ 27 h 64"/>
                <a:gd name="T42" fmla="*/ 18 w 56"/>
                <a:gd name="T43" fmla="*/ 14 h 64"/>
                <a:gd name="T44" fmla="*/ 28 w 56"/>
                <a:gd name="T45" fmla="*/ 4 h 64"/>
                <a:gd name="T46" fmla="*/ 36 w 56"/>
                <a:gd name="T47" fmla="*/ 0 h 64"/>
                <a:gd name="T48" fmla="*/ 50 w 56"/>
                <a:gd name="T49" fmla="*/ 0 h 64"/>
                <a:gd name="T50" fmla="*/ 55 w 56"/>
                <a:gd name="T51" fmla="*/ 0 h 64"/>
                <a:gd name="T52" fmla="*/ 60 w 56"/>
                <a:gd name="T53" fmla="*/ 4 h 64"/>
                <a:gd name="T54" fmla="*/ 64 w 56"/>
                <a:gd name="T55" fmla="*/ 4 h 64"/>
                <a:gd name="T56" fmla="*/ 64 w 56"/>
                <a:gd name="T57" fmla="*/ 10 h 64"/>
                <a:gd name="T58" fmla="*/ 64 w 56"/>
                <a:gd name="T59" fmla="*/ 18 h 64"/>
                <a:gd name="T60" fmla="*/ 60 w 56"/>
                <a:gd name="T61" fmla="*/ 22 h 64"/>
                <a:gd name="T62" fmla="*/ 50 w 56"/>
                <a:gd name="T63" fmla="*/ 32 h 64"/>
                <a:gd name="T64" fmla="*/ 42 w 56"/>
                <a:gd name="T65" fmla="*/ 36 h 64"/>
                <a:gd name="T66" fmla="*/ 28 w 56"/>
                <a:gd name="T67" fmla="*/ 40 h 64"/>
                <a:gd name="T68" fmla="*/ 14 w 56"/>
                <a:gd name="T69" fmla="*/ 40 h 64"/>
                <a:gd name="T70" fmla="*/ 14 w 56"/>
                <a:gd name="T71" fmla="*/ 36 h 64"/>
                <a:gd name="T72" fmla="*/ 28 w 56"/>
                <a:gd name="T73" fmla="*/ 36 h 64"/>
                <a:gd name="T74" fmla="*/ 32 w 56"/>
                <a:gd name="T75" fmla="*/ 32 h 64"/>
                <a:gd name="T76" fmla="*/ 42 w 56"/>
                <a:gd name="T77" fmla="*/ 27 h 64"/>
                <a:gd name="T78" fmla="*/ 46 w 56"/>
                <a:gd name="T79" fmla="*/ 22 h 64"/>
                <a:gd name="T80" fmla="*/ 50 w 56"/>
                <a:gd name="T81" fmla="*/ 18 h 64"/>
                <a:gd name="T82" fmla="*/ 50 w 56"/>
                <a:gd name="T83" fmla="*/ 10 h 64"/>
                <a:gd name="T84" fmla="*/ 50 w 56"/>
                <a:gd name="T85" fmla="*/ 10 h 64"/>
                <a:gd name="T86" fmla="*/ 50 w 56"/>
                <a:gd name="T87" fmla="*/ 4 h 64"/>
                <a:gd name="T88" fmla="*/ 46 w 56"/>
                <a:gd name="T89" fmla="*/ 4 h 64"/>
                <a:gd name="T90" fmla="*/ 46 w 56"/>
                <a:gd name="T91" fmla="*/ 4 h 64"/>
                <a:gd name="T92" fmla="*/ 36 w 56"/>
                <a:gd name="T93" fmla="*/ 4 h 64"/>
                <a:gd name="T94" fmla="*/ 28 w 56"/>
                <a:gd name="T95" fmla="*/ 10 h 64"/>
                <a:gd name="T96" fmla="*/ 23 w 56"/>
                <a:gd name="T97" fmla="*/ 22 h 64"/>
                <a:gd name="T98" fmla="*/ 14 w 56"/>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4"/>
                <a:gd name="T152" fmla="*/ 56 w 56"/>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4">
                  <a:moveTo>
                    <a:pt x="12" y="36"/>
                  </a:moveTo>
                  <a:lnTo>
                    <a:pt x="12" y="40"/>
                  </a:lnTo>
                  <a:lnTo>
                    <a:pt x="16" y="48"/>
                  </a:lnTo>
                  <a:lnTo>
                    <a:pt x="16" y="52"/>
                  </a:lnTo>
                  <a:lnTo>
                    <a:pt x="24" y="56"/>
                  </a:lnTo>
                  <a:lnTo>
                    <a:pt x="28" y="56"/>
                  </a:lnTo>
                  <a:lnTo>
                    <a:pt x="32" y="56"/>
                  </a:lnTo>
                  <a:lnTo>
                    <a:pt x="36" y="56"/>
                  </a:lnTo>
                  <a:lnTo>
                    <a:pt x="40" y="52"/>
                  </a:lnTo>
                  <a:lnTo>
                    <a:pt x="48" y="44"/>
                  </a:lnTo>
                  <a:lnTo>
                    <a:pt x="52" y="48"/>
                  </a:lnTo>
                  <a:lnTo>
                    <a:pt x="40" y="56"/>
                  </a:lnTo>
                  <a:lnTo>
                    <a:pt x="32" y="64"/>
                  </a:lnTo>
                  <a:lnTo>
                    <a:pt x="20" y="64"/>
                  </a:lnTo>
                  <a:lnTo>
                    <a:pt x="12" y="64"/>
                  </a:lnTo>
                  <a:lnTo>
                    <a:pt x="4" y="60"/>
                  </a:lnTo>
                  <a:lnTo>
                    <a:pt x="0" y="52"/>
                  </a:lnTo>
                  <a:lnTo>
                    <a:pt x="0" y="44"/>
                  </a:lnTo>
                  <a:lnTo>
                    <a:pt x="4" y="32"/>
                  </a:lnTo>
                  <a:lnTo>
                    <a:pt x="8" y="24"/>
                  </a:lnTo>
                  <a:lnTo>
                    <a:pt x="16" y="12"/>
                  </a:lnTo>
                  <a:lnTo>
                    <a:pt x="24" y="4"/>
                  </a:lnTo>
                  <a:lnTo>
                    <a:pt x="32" y="0"/>
                  </a:lnTo>
                  <a:lnTo>
                    <a:pt x="44" y="0"/>
                  </a:lnTo>
                  <a:lnTo>
                    <a:pt x="48" y="0"/>
                  </a:lnTo>
                  <a:lnTo>
                    <a:pt x="52" y="4"/>
                  </a:lnTo>
                  <a:lnTo>
                    <a:pt x="56" y="4"/>
                  </a:lnTo>
                  <a:lnTo>
                    <a:pt x="56" y="8"/>
                  </a:lnTo>
                  <a:lnTo>
                    <a:pt x="56" y="16"/>
                  </a:lnTo>
                  <a:lnTo>
                    <a:pt x="52" y="20"/>
                  </a:lnTo>
                  <a:lnTo>
                    <a:pt x="44" y="28"/>
                  </a:lnTo>
                  <a:lnTo>
                    <a:pt x="36" y="32"/>
                  </a:lnTo>
                  <a:lnTo>
                    <a:pt x="24" y="36"/>
                  </a:lnTo>
                  <a:lnTo>
                    <a:pt x="12" y="36"/>
                  </a:lnTo>
                  <a:close/>
                  <a:moveTo>
                    <a:pt x="12" y="32"/>
                  </a:moveTo>
                  <a:lnTo>
                    <a:pt x="24" y="32"/>
                  </a:lnTo>
                  <a:lnTo>
                    <a:pt x="28" y="28"/>
                  </a:lnTo>
                  <a:lnTo>
                    <a:pt x="36" y="24"/>
                  </a:lnTo>
                  <a:lnTo>
                    <a:pt x="40" y="20"/>
                  </a:lnTo>
                  <a:lnTo>
                    <a:pt x="44" y="16"/>
                  </a:lnTo>
                  <a:lnTo>
                    <a:pt x="44" y="8"/>
                  </a:lnTo>
                  <a:lnTo>
                    <a:pt x="44" y="4"/>
                  </a:lnTo>
                  <a:lnTo>
                    <a:pt x="40" y="4"/>
                  </a:lnTo>
                  <a:lnTo>
                    <a:pt x="32" y="4"/>
                  </a:lnTo>
                  <a:lnTo>
                    <a:pt x="24" y="8"/>
                  </a:lnTo>
                  <a:lnTo>
                    <a:pt x="20" y="20"/>
                  </a:lnTo>
                  <a:lnTo>
                    <a:pt x="12" y="32"/>
                  </a:lnTo>
                  <a:close/>
                </a:path>
              </a:pathLst>
            </a:custGeom>
            <a:solidFill>
              <a:srgbClr val="000000"/>
            </a:solidFill>
            <a:ln w="0">
              <a:solidFill>
                <a:srgbClr val="000000"/>
              </a:solidFill>
              <a:round/>
              <a:headEnd/>
              <a:tailEnd/>
            </a:ln>
          </p:spPr>
          <p:txBody>
            <a:bodyPr/>
            <a:lstStyle/>
            <a:p>
              <a:endParaRPr lang="en-US"/>
            </a:p>
          </p:txBody>
        </p:sp>
        <p:pic>
          <p:nvPicPr>
            <p:cNvPr id="26717" name="Picture 138"/>
            <p:cNvPicPr>
              <a:picLocks noChangeAspect="1" noChangeArrowheads="1"/>
            </p:cNvPicPr>
            <p:nvPr/>
          </p:nvPicPr>
          <p:blipFill>
            <a:blip r:embed="rId8" cstate="print"/>
            <a:srcRect/>
            <a:stretch>
              <a:fillRect/>
            </a:stretch>
          </p:blipFill>
          <p:spPr bwMode="auto">
            <a:xfrm>
              <a:off x="2965" y="957"/>
              <a:ext cx="17" cy="48"/>
            </a:xfrm>
            <a:prstGeom prst="rect">
              <a:avLst/>
            </a:prstGeom>
            <a:noFill/>
            <a:ln w="9525">
              <a:noFill/>
              <a:miter lim="800000"/>
              <a:headEnd/>
              <a:tailEnd/>
            </a:ln>
          </p:spPr>
        </p:pic>
        <p:pic>
          <p:nvPicPr>
            <p:cNvPr id="26718" name="Picture 139"/>
            <p:cNvPicPr>
              <a:picLocks noChangeAspect="1" noChangeArrowheads="1"/>
            </p:cNvPicPr>
            <p:nvPr/>
          </p:nvPicPr>
          <p:blipFill>
            <a:blip r:embed="rId9" cstate="print"/>
            <a:srcRect/>
            <a:stretch>
              <a:fillRect/>
            </a:stretch>
          </p:blipFill>
          <p:spPr bwMode="auto">
            <a:xfrm>
              <a:off x="2965" y="957"/>
              <a:ext cx="17" cy="48"/>
            </a:xfrm>
            <a:prstGeom prst="rect">
              <a:avLst/>
            </a:prstGeom>
            <a:noFill/>
            <a:ln w="9525">
              <a:noFill/>
              <a:miter lim="800000"/>
              <a:headEnd/>
              <a:tailEnd/>
            </a:ln>
          </p:spPr>
        </p:pic>
        <p:sp>
          <p:nvSpPr>
            <p:cNvPr id="26719" name="Freeform 140"/>
            <p:cNvSpPr>
              <a:spLocks/>
            </p:cNvSpPr>
            <p:nvPr/>
          </p:nvSpPr>
          <p:spPr bwMode="auto">
            <a:xfrm>
              <a:off x="3012" y="867"/>
              <a:ext cx="82" cy="103"/>
            </a:xfrm>
            <a:custGeom>
              <a:avLst/>
              <a:gdLst>
                <a:gd name="T0" fmla="*/ 10 w 77"/>
                <a:gd name="T1" fmla="*/ 69 h 97"/>
                <a:gd name="T2" fmla="*/ 14 w 77"/>
                <a:gd name="T3" fmla="*/ 78 h 97"/>
                <a:gd name="T4" fmla="*/ 14 w 77"/>
                <a:gd name="T5" fmla="*/ 91 h 97"/>
                <a:gd name="T6" fmla="*/ 28 w 77"/>
                <a:gd name="T7" fmla="*/ 105 h 97"/>
                <a:gd name="T8" fmla="*/ 47 w 77"/>
                <a:gd name="T9" fmla="*/ 105 h 97"/>
                <a:gd name="T10" fmla="*/ 60 w 77"/>
                <a:gd name="T11" fmla="*/ 91 h 97"/>
                <a:gd name="T12" fmla="*/ 60 w 77"/>
                <a:gd name="T13" fmla="*/ 83 h 97"/>
                <a:gd name="T14" fmla="*/ 55 w 77"/>
                <a:gd name="T15" fmla="*/ 69 h 97"/>
                <a:gd name="T16" fmla="*/ 37 w 77"/>
                <a:gd name="T17" fmla="*/ 51 h 97"/>
                <a:gd name="T18" fmla="*/ 22 w 77"/>
                <a:gd name="T19" fmla="*/ 41 h 97"/>
                <a:gd name="T20" fmla="*/ 18 w 77"/>
                <a:gd name="T21" fmla="*/ 27 h 97"/>
                <a:gd name="T22" fmla="*/ 28 w 77"/>
                <a:gd name="T23" fmla="*/ 4 h 97"/>
                <a:gd name="T24" fmla="*/ 51 w 77"/>
                <a:gd name="T25" fmla="*/ 0 h 97"/>
                <a:gd name="T26" fmla="*/ 60 w 77"/>
                <a:gd name="T27" fmla="*/ 0 h 97"/>
                <a:gd name="T28" fmla="*/ 69 w 77"/>
                <a:gd name="T29" fmla="*/ 0 h 97"/>
                <a:gd name="T30" fmla="*/ 73 w 77"/>
                <a:gd name="T31" fmla="*/ 4 h 97"/>
                <a:gd name="T32" fmla="*/ 78 w 77"/>
                <a:gd name="T33" fmla="*/ 4 h 97"/>
                <a:gd name="T34" fmla="*/ 83 w 77"/>
                <a:gd name="T35" fmla="*/ 4 h 97"/>
                <a:gd name="T36" fmla="*/ 87 w 77"/>
                <a:gd name="T37" fmla="*/ 0 h 97"/>
                <a:gd name="T38" fmla="*/ 83 w 77"/>
                <a:gd name="T39" fmla="*/ 33 h 97"/>
                <a:gd name="T40" fmla="*/ 78 w 77"/>
                <a:gd name="T41" fmla="*/ 27 h 97"/>
                <a:gd name="T42" fmla="*/ 78 w 77"/>
                <a:gd name="T43" fmla="*/ 18 h 97"/>
                <a:gd name="T44" fmla="*/ 65 w 77"/>
                <a:gd name="T45" fmla="*/ 4 h 97"/>
                <a:gd name="T46" fmla="*/ 47 w 77"/>
                <a:gd name="T47" fmla="*/ 4 h 97"/>
                <a:gd name="T48" fmla="*/ 37 w 77"/>
                <a:gd name="T49" fmla="*/ 14 h 97"/>
                <a:gd name="T50" fmla="*/ 37 w 77"/>
                <a:gd name="T51" fmla="*/ 27 h 97"/>
                <a:gd name="T52" fmla="*/ 47 w 77"/>
                <a:gd name="T53" fmla="*/ 37 h 97"/>
                <a:gd name="T54" fmla="*/ 65 w 77"/>
                <a:gd name="T55" fmla="*/ 59 h 97"/>
                <a:gd name="T56" fmla="*/ 73 w 77"/>
                <a:gd name="T57" fmla="*/ 73 h 97"/>
                <a:gd name="T58" fmla="*/ 73 w 77"/>
                <a:gd name="T59" fmla="*/ 87 h 97"/>
                <a:gd name="T60" fmla="*/ 65 w 77"/>
                <a:gd name="T61" fmla="*/ 101 h 97"/>
                <a:gd name="T62" fmla="*/ 51 w 77"/>
                <a:gd name="T63" fmla="*/ 109 h 97"/>
                <a:gd name="T64" fmla="*/ 32 w 77"/>
                <a:gd name="T65" fmla="*/ 109 h 97"/>
                <a:gd name="T66" fmla="*/ 22 w 77"/>
                <a:gd name="T67" fmla="*/ 109 h 97"/>
                <a:gd name="T68" fmla="*/ 14 w 77"/>
                <a:gd name="T69" fmla="*/ 105 h 97"/>
                <a:gd name="T70" fmla="*/ 4 w 77"/>
                <a:gd name="T71" fmla="*/ 105 h 97"/>
                <a:gd name="T72" fmla="*/ 0 w 77"/>
                <a:gd name="T73" fmla="*/ 109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97"/>
                <a:gd name="T113" fmla="*/ 77 w 77"/>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97">
                  <a:moveTo>
                    <a:pt x="0" y="97"/>
                  </a:moveTo>
                  <a:lnTo>
                    <a:pt x="8" y="61"/>
                  </a:lnTo>
                  <a:lnTo>
                    <a:pt x="12" y="61"/>
                  </a:lnTo>
                  <a:lnTo>
                    <a:pt x="12" y="69"/>
                  </a:lnTo>
                  <a:lnTo>
                    <a:pt x="8" y="73"/>
                  </a:lnTo>
                  <a:lnTo>
                    <a:pt x="12" y="81"/>
                  </a:lnTo>
                  <a:lnTo>
                    <a:pt x="16" y="89"/>
                  </a:lnTo>
                  <a:lnTo>
                    <a:pt x="24" y="93"/>
                  </a:lnTo>
                  <a:lnTo>
                    <a:pt x="33" y="97"/>
                  </a:lnTo>
                  <a:lnTo>
                    <a:pt x="41" y="93"/>
                  </a:lnTo>
                  <a:lnTo>
                    <a:pt x="49" y="89"/>
                  </a:lnTo>
                  <a:lnTo>
                    <a:pt x="53" y="81"/>
                  </a:lnTo>
                  <a:lnTo>
                    <a:pt x="53" y="77"/>
                  </a:lnTo>
                  <a:lnTo>
                    <a:pt x="53" y="73"/>
                  </a:lnTo>
                  <a:lnTo>
                    <a:pt x="53" y="65"/>
                  </a:lnTo>
                  <a:lnTo>
                    <a:pt x="49" y="61"/>
                  </a:lnTo>
                  <a:lnTo>
                    <a:pt x="41" y="53"/>
                  </a:lnTo>
                  <a:lnTo>
                    <a:pt x="33" y="45"/>
                  </a:lnTo>
                  <a:lnTo>
                    <a:pt x="24" y="41"/>
                  </a:lnTo>
                  <a:lnTo>
                    <a:pt x="20" y="37"/>
                  </a:lnTo>
                  <a:lnTo>
                    <a:pt x="20" y="29"/>
                  </a:lnTo>
                  <a:lnTo>
                    <a:pt x="16" y="24"/>
                  </a:lnTo>
                  <a:lnTo>
                    <a:pt x="20" y="12"/>
                  </a:lnTo>
                  <a:lnTo>
                    <a:pt x="24" y="4"/>
                  </a:lnTo>
                  <a:lnTo>
                    <a:pt x="37" y="0"/>
                  </a:lnTo>
                  <a:lnTo>
                    <a:pt x="45" y="0"/>
                  </a:lnTo>
                  <a:lnTo>
                    <a:pt x="49" y="0"/>
                  </a:lnTo>
                  <a:lnTo>
                    <a:pt x="53" y="0"/>
                  </a:lnTo>
                  <a:lnTo>
                    <a:pt x="57" y="0"/>
                  </a:lnTo>
                  <a:lnTo>
                    <a:pt x="61" y="0"/>
                  </a:lnTo>
                  <a:lnTo>
                    <a:pt x="65" y="4"/>
                  </a:lnTo>
                  <a:lnTo>
                    <a:pt x="69" y="4"/>
                  </a:lnTo>
                  <a:lnTo>
                    <a:pt x="73" y="4"/>
                  </a:lnTo>
                  <a:lnTo>
                    <a:pt x="73" y="0"/>
                  </a:lnTo>
                  <a:lnTo>
                    <a:pt x="77" y="0"/>
                  </a:lnTo>
                  <a:lnTo>
                    <a:pt x="73" y="29"/>
                  </a:lnTo>
                  <a:lnTo>
                    <a:pt x="69" y="29"/>
                  </a:lnTo>
                  <a:lnTo>
                    <a:pt x="69" y="24"/>
                  </a:lnTo>
                  <a:lnTo>
                    <a:pt x="69" y="16"/>
                  </a:lnTo>
                  <a:lnTo>
                    <a:pt x="65" y="8"/>
                  </a:lnTo>
                  <a:lnTo>
                    <a:pt x="57" y="4"/>
                  </a:lnTo>
                  <a:lnTo>
                    <a:pt x="49" y="4"/>
                  </a:lnTo>
                  <a:lnTo>
                    <a:pt x="41" y="4"/>
                  </a:lnTo>
                  <a:lnTo>
                    <a:pt x="37" y="8"/>
                  </a:lnTo>
                  <a:lnTo>
                    <a:pt x="33" y="12"/>
                  </a:lnTo>
                  <a:lnTo>
                    <a:pt x="28" y="16"/>
                  </a:lnTo>
                  <a:lnTo>
                    <a:pt x="33" y="24"/>
                  </a:lnTo>
                  <a:lnTo>
                    <a:pt x="33" y="29"/>
                  </a:lnTo>
                  <a:lnTo>
                    <a:pt x="41" y="33"/>
                  </a:lnTo>
                  <a:lnTo>
                    <a:pt x="49" y="41"/>
                  </a:lnTo>
                  <a:lnTo>
                    <a:pt x="57" y="53"/>
                  </a:lnTo>
                  <a:lnTo>
                    <a:pt x="61" y="57"/>
                  </a:lnTo>
                  <a:lnTo>
                    <a:pt x="65" y="65"/>
                  </a:lnTo>
                  <a:lnTo>
                    <a:pt x="65" y="69"/>
                  </a:lnTo>
                  <a:lnTo>
                    <a:pt x="65" y="77"/>
                  </a:lnTo>
                  <a:lnTo>
                    <a:pt x="61" y="85"/>
                  </a:lnTo>
                  <a:lnTo>
                    <a:pt x="57" y="89"/>
                  </a:lnTo>
                  <a:lnTo>
                    <a:pt x="49" y="93"/>
                  </a:lnTo>
                  <a:lnTo>
                    <a:pt x="45" y="97"/>
                  </a:lnTo>
                  <a:lnTo>
                    <a:pt x="33" y="97"/>
                  </a:lnTo>
                  <a:lnTo>
                    <a:pt x="28" y="97"/>
                  </a:lnTo>
                  <a:lnTo>
                    <a:pt x="24" y="97"/>
                  </a:lnTo>
                  <a:lnTo>
                    <a:pt x="20" y="97"/>
                  </a:lnTo>
                  <a:lnTo>
                    <a:pt x="16" y="93"/>
                  </a:lnTo>
                  <a:lnTo>
                    <a:pt x="12" y="93"/>
                  </a:lnTo>
                  <a:lnTo>
                    <a:pt x="8" y="93"/>
                  </a:lnTo>
                  <a:lnTo>
                    <a:pt x="4" y="93"/>
                  </a:lnTo>
                  <a:lnTo>
                    <a:pt x="4" y="97"/>
                  </a:lnTo>
                  <a:lnTo>
                    <a:pt x="0" y="97"/>
                  </a:lnTo>
                  <a:close/>
                </a:path>
              </a:pathLst>
            </a:custGeom>
            <a:solidFill>
              <a:srgbClr val="000000"/>
            </a:solidFill>
            <a:ln w="0">
              <a:solidFill>
                <a:srgbClr val="000000"/>
              </a:solidFill>
              <a:round/>
              <a:headEnd/>
              <a:tailEnd/>
            </a:ln>
          </p:spPr>
          <p:txBody>
            <a:bodyPr/>
            <a:lstStyle/>
            <a:p>
              <a:endParaRPr lang="en-US"/>
            </a:p>
          </p:txBody>
        </p:sp>
        <p:sp>
          <p:nvSpPr>
            <p:cNvPr id="26720" name="Freeform 141"/>
            <p:cNvSpPr>
              <a:spLocks noEditPoints="1"/>
            </p:cNvSpPr>
            <p:nvPr/>
          </p:nvSpPr>
          <p:spPr bwMode="auto">
            <a:xfrm>
              <a:off x="3094" y="902"/>
              <a:ext cx="60" cy="68"/>
            </a:xfrm>
            <a:custGeom>
              <a:avLst/>
              <a:gdLst>
                <a:gd name="T0" fmla="*/ 14 w 57"/>
                <a:gd name="T1" fmla="*/ 40 h 64"/>
                <a:gd name="T2" fmla="*/ 14 w 57"/>
                <a:gd name="T3" fmla="*/ 45 h 64"/>
                <a:gd name="T4" fmla="*/ 14 w 57"/>
                <a:gd name="T5" fmla="*/ 45 h 64"/>
                <a:gd name="T6" fmla="*/ 18 w 57"/>
                <a:gd name="T7" fmla="*/ 54 h 64"/>
                <a:gd name="T8" fmla="*/ 18 w 57"/>
                <a:gd name="T9" fmla="*/ 58 h 64"/>
                <a:gd name="T10" fmla="*/ 26 w 57"/>
                <a:gd name="T11" fmla="*/ 63 h 64"/>
                <a:gd name="T12" fmla="*/ 31 w 57"/>
                <a:gd name="T13" fmla="*/ 63 h 64"/>
                <a:gd name="T14" fmla="*/ 37 w 57"/>
                <a:gd name="T15" fmla="*/ 63 h 64"/>
                <a:gd name="T16" fmla="*/ 41 w 57"/>
                <a:gd name="T17" fmla="*/ 63 h 64"/>
                <a:gd name="T18" fmla="*/ 49 w 57"/>
                <a:gd name="T19" fmla="*/ 58 h 64"/>
                <a:gd name="T20" fmla="*/ 55 w 57"/>
                <a:gd name="T21" fmla="*/ 50 h 64"/>
                <a:gd name="T22" fmla="*/ 59 w 57"/>
                <a:gd name="T23" fmla="*/ 54 h 64"/>
                <a:gd name="T24" fmla="*/ 45 w 57"/>
                <a:gd name="T25" fmla="*/ 63 h 64"/>
                <a:gd name="T26" fmla="*/ 37 w 57"/>
                <a:gd name="T27" fmla="*/ 72 h 64"/>
                <a:gd name="T28" fmla="*/ 22 w 57"/>
                <a:gd name="T29" fmla="*/ 72 h 64"/>
                <a:gd name="T30" fmla="*/ 14 w 57"/>
                <a:gd name="T31" fmla="*/ 72 h 64"/>
                <a:gd name="T32" fmla="*/ 4 w 57"/>
                <a:gd name="T33" fmla="*/ 68 h 64"/>
                <a:gd name="T34" fmla="*/ 4 w 57"/>
                <a:gd name="T35" fmla="*/ 58 h 64"/>
                <a:gd name="T36" fmla="*/ 0 w 57"/>
                <a:gd name="T37" fmla="*/ 50 h 64"/>
                <a:gd name="T38" fmla="*/ 4 w 57"/>
                <a:gd name="T39" fmla="*/ 36 h 64"/>
                <a:gd name="T40" fmla="*/ 8 w 57"/>
                <a:gd name="T41" fmla="*/ 27 h 64"/>
                <a:gd name="T42" fmla="*/ 18 w 57"/>
                <a:gd name="T43" fmla="*/ 14 h 64"/>
                <a:gd name="T44" fmla="*/ 26 w 57"/>
                <a:gd name="T45" fmla="*/ 4 h 64"/>
                <a:gd name="T46" fmla="*/ 37 w 57"/>
                <a:gd name="T47" fmla="*/ 0 h 64"/>
                <a:gd name="T48" fmla="*/ 49 w 57"/>
                <a:gd name="T49" fmla="*/ 0 h 64"/>
                <a:gd name="T50" fmla="*/ 55 w 57"/>
                <a:gd name="T51" fmla="*/ 0 h 64"/>
                <a:gd name="T52" fmla="*/ 59 w 57"/>
                <a:gd name="T53" fmla="*/ 4 h 64"/>
                <a:gd name="T54" fmla="*/ 63 w 57"/>
                <a:gd name="T55" fmla="*/ 4 h 64"/>
                <a:gd name="T56" fmla="*/ 63 w 57"/>
                <a:gd name="T57" fmla="*/ 10 h 64"/>
                <a:gd name="T58" fmla="*/ 63 w 57"/>
                <a:gd name="T59" fmla="*/ 18 h 64"/>
                <a:gd name="T60" fmla="*/ 59 w 57"/>
                <a:gd name="T61" fmla="*/ 22 h 64"/>
                <a:gd name="T62" fmla="*/ 49 w 57"/>
                <a:gd name="T63" fmla="*/ 32 h 64"/>
                <a:gd name="T64" fmla="*/ 41 w 57"/>
                <a:gd name="T65" fmla="*/ 36 h 64"/>
                <a:gd name="T66" fmla="*/ 26 w 57"/>
                <a:gd name="T67" fmla="*/ 40 h 64"/>
                <a:gd name="T68" fmla="*/ 14 w 57"/>
                <a:gd name="T69" fmla="*/ 40 h 64"/>
                <a:gd name="T70" fmla="*/ 18 w 57"/>
                <a:gd name="T71" fmla="*/ 36 h 64"/>
                <a:gd name="T72" fmla="*/ 26 w 57"/>
                <a:gd name="T73" fmla="*/ 36 h 64"/>
                <a:gd name="T74" fmla="*/ 31 w 57"/>
                <a:gd name="T75" fmla="*/ 32 h 64"/>
                <a:gd name="T76" fmla="*/ 41 w 57"/>
                <a:gd name="T77" fmla="*/ 27 h 64"/>
                <a:gd name="T78" fmla="*/ 45 w 57"/>
                <a:gd name="T79" fmla="*/ 22 h 64"/>
                <a:gd name="T80" fmla="*/ 49 w 57"/>
                <a:gd name="T81" fmla="*/ 18 h 64"/>
                <a:gd name="T82" fmla="*/ 49 w 57"/>
                <a:gd name="T83" fmla="*/ 10 h 64"/>
                <a:gd name="T84" fmla="*/ 49 w 57"/>
                <a:gd name="T85" fmla="*/ 10 h 64"/>
                <a:gd name="T86" fmla="*/ 49 w 57"/>
                <a:gd name="T87" fmla="*/ 4 h 64"/>
                <a:gd name="T88" fmla="*/ 49 w 57"/>
                <a:gd name="T89" fmla="*/ 4 h 64"/>
                <a:gd name="T90" fmla="*/ 45 w 57"/>
                <a:gd name="T91" fmla="*/ 4 h 64"/>
                <a:gd name="T92" fmla="*/ 37 w 57"/>
                <a:gd name="T93" fmla="*/ 4 h 64"/>
                <a:gd name="T94" fmla="*/ 26 w 57"/>
                <a:gd name="T95" fmla="*/ 10 h 64"/>
                <a:gd name="T96" fmla="*/ 22 w 57"/>
                <a:gd name="T97" fmla="*/ 22 h 64"/>
                <a:gd name="T98" fmla="*/ 18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2" y="36"/>
                  </a:moveTo>
                  <a:lnTo>
                    <a:pt x="12" y="40"/>
                  </a:lnTo>
                  <a:lnTo>
                    <a:pt x="16" y="48"/>
                  </a:lnTo>
                  <a:lnTo>
                    <a:pt x="16" y="52"/>
                  </a:lnTo>
                  <a:lnTo>
                    <a:pt x="24" y="56"/>
                  </a:lnTo>
                  <a:lnTo>
                    <a:pt x="28" y="56"/>
                  </a:lnTo>
                  <a:lnTo>
                    <a:pt x="33" y="56"/>
                  </a:lnTo>
                  <a:lnTo>
                    <a:pt x="37" y="56"/>
                  </a:lnTo>
                  <a:lnTo>
                    <a:pt x="45" y="52"/>
                  </a:lnTo>
                  <a:lnTo>
                    <a:pt x="49" y="44"/>
                  </a:lnTo>
                  <a:lnTo>
                    <a:pt x="53" y="48"/>
                  </a:lnTo>
                  <a:lnTo>
                    <a:pt x="41" y="56"/>
                  </a:lnTo>
                  <a:lnTo>
                    <a:pt x="33" y="64"/>
                  </a:lnTo>
                  <a:lnTo>
                    <a:pt x="20" y="64"/>
                  </a:lnTo>
                  <a:lnTo>
                    <a:pt x="12" y="64"/>
                  </a:lnTo>
                  <a:lnTo>
                    <a:pt x="4" y="60"/>
                  </a:lnTo>
                  <a:lnTo>
                    <a:pt x="4" y="52"/>
                  </a:lnTo>
                  <a:lnTo>
                    <a:pt x="0" y="44"/>
                  </a:lnTo>
                  <a:lnTo>
                    <a:pt x="4" y="32"/>
                  </a:lnTo>
                  <a:lnTo>
                    <a:pt x="8" y="24"/>
                  </a:lnTo>
                  <a:lnTo>
                    <a:pt x="16" y="12"/>
                  </a:lnTo>
                  <a:lnTo>
                    <a:pt x="24" y="4"/>
                  </a:lnTo>
                  <a:lnTo>
                    <a:pt x="33" y="0"/>
                  </a:lnTo>
                  <a:lnTo>
                    <a:pt x="45" y="0"/>
                  </a:lnTo>
                  <a:lnTo>
                    <a:pt x="49" y="0"/>
                  </a:lnTo>
                  <a:lnTo>
                    <a:pt x="53" y="4"/>
                  </a:lnTo>
                  <a:lnTo>
                    <a:pt x="57" y="4"/>
                  </a:lnTo>
                  <a:lnTo>
                    <a:pt x="57" y="8"/>
                  </a:lnTo>
                  <a:lnTo>
                    <a:pt x="57" y="16"/>
                  </a:lnTo>
                  <a:lnTo>
                    <a:pt x="53" y="20"/>
                  </a:lnTo>
                  <a:lnTo>
                    <a:pt x="45" y="28"/>
                  </a:lnTo>
                  <a:lnTo>
                    <a:pt x="37" y="32"/>
                  </a:lnTo>
                  <a:lnTo>
                    <a:pt x="24" y="36"/>
                  </a:lnTo>
                  <a:lnTo>
                    <a:pt x="12" y="36"/>
                  </a:lnTo>
                  <a:close/>
                  <a:moveTo>
                    <a:pt x="16" y="32"/>
                  </a:moveTo>
                  <a:lnTo>
                    <a:pt x="24" y="32"/>
                  </a:lnTo>
                  <a:lnTo>
                    <a:pt x="28" y="28"/>
                  </a:lnTo>
                  <a:lnTo>
                    <a:pt x="37" y="24"/>
                  </a:lnTo>
                  <a:lnTo>
                    <a:pt x="41" y="20"/>
                  </a:lnTo>
                  <a:lnTo>
                    <a:pt x="45" y="16"/>
                  </a:lnTo>
                  <a:lnTo>
                    <a:pt x="45" y="8"/>
                  </a:lnTo>
                  <a:lnTo>
                    <a:pt x="45" y="4"/>
                  </a:lnTo>
                  <a:lnTo>
                    <a:pt x="41" y="4"/>
                  </a:lnTo>
                  <a:lnTo>
                    <a:pt x="33" y="4"/>
                  </a:lnTo>
                  <a:lnTo>
                    <a:pt x="24" y="8"/>
                  </a:lnTo>
                  <a:lnTo>
                    <a:pt x="20" y="20"/>
                  </a:lnTo>
                  <a:lnTo>
                    <a:pt x="16" y="32"/>
                  </a:lnTo>
                  <a:close/>
                </a:path>
              </a:pathLst>
            </a:custGeom>
            <a:solidFill>
              <a:srgbClr val="000000"/>
            </a:solidFill>
            <a:ln w="0">
              <a:solidFill>
                <a:srgbClr val="000000"/>
              </a:solidFill>
              <a:round/>
              <a:headEnd/>
              <a:tailEnd/>
            </a:ln>
          </p:spPr>
          <p:txBody>
            <a:bodyPr/>
            <a:lstStyle/>
            <a:p>
              <a:endParaRPr lang="en-US"/>
            </a:p>
          </p:txBody>
        </p:sp>
        <p:sp>
          <p:nvSpPr>
            <p:cNvPr id="26721" name="Freeform 142"/>
            <p:cNvSpPr>
              <a:spLocks/>
            </p:cNvSpPr>
            <p:nvPr/>
          </p:nvSpPr>
          <p:spPr bwMode="auto">
            <a:xfrm>
              <a:off x="3163" y="902"/>
              <a:ext cx="56" cy="68"/>
            </a:xfrm>
            <a:custGeom>
              <a:avLst/>
              <a:gdLst>
                <a:gd name="T0" fmla="*/ 4 w 53"/>
                <a:gd name="T1" fmla="*/ 4 h 64"/>
                <a:gd name="T2" fmla="*/ 32 w 53"/>
                <a:gd name="T3" fmla="*/ 0 h 64"/>
                <a:gd name="T4" fmla="*/ 22 w 53"/>
                <a:gd name="T5" fmla="*/ 40 h 64"/>
                <a:gd name="T6" fmla="*/ 32 w 53"/>
                <a:gd name="T7" fmla="*/ 18 h 64"/>
                <a:gd name="T8" fmla="*/ 44 w 53"/>
                <a:gd name="T9" fmla="*/ 4 h 64"/>
                <a:gd name="T10" fmla="*/ 51 w 53"/>
                <a:gd name="T11" fmla="*/ 0 h 64"/>
                <a:gd name="T12" fmla="*/ 55 w 53"/>
                <a:gd name="T13" fmla="*/ 0 h 64"/>
                <a:gd name="T14" fmla="*/ 59 w 53"/>
                <a:gd name="T15" fmla="*/ 0 h 64"/>
                <a:gd name="T16" fmla="*/ 59 w 53"/>
                <a:gd name="T17" fmla="*/ 0 h 64"/>
                <a:gd name="T18" fmla="*/ 59 w 53"/>
                <a:gd name="T19" fmla="*/ 4 h 64"/>
                <a:gd name="T20" fmla="*/ 59 w 53"/>
                <a:gd name="T21" fmla="*/ 4 h 64"/>
                <a:gd name="T22" fmla="*/ 59 w 53"/>
                <a:gd name="T23" fmla="*/ 14 h 64"/>
                <a:gd name="T24" fmla="*/ 59 w 53"/>
                <a:gd name="T25" fmla="*/ 18 h 64"/>
                <a:gd name="T26" fmla="*/ 55 w 53"/>
                <a:gd name="T27" fmla="*/ 18 h 64"/>
                <a:gd name="T28" fmla="*/ 55 w 53"/>
                <a:gd name="T29" fmla="*/ 22 h 64"/>
                <a:gd name="T30" fmla="*/ 51 w 53"/>
                <a:gd name="T31" fmla="*/ 22 h 64"/>
                <a:gd name="T32" fmla="*/ 51 w 53"/>
                <a:gd name="T33" fmla="*/ 18 h 64"/>
                <a:gd name="T34" fmla="*/ 51 w 53"/>
                <a:gd name="T35" fmla="*/ 18 h 64"/>
                <a:gd name="T36" fmla="*/ 51 w 53"/>
                <a:gd name="T37" fmla="*/ 14 h 64"/>
                <a:gd name="T38" fmla="*/ 51 w 53"/>
                <a:gd name="T39" fmla="*/ 14 h 64"/>
                <a:gd name="T40" fmla="*/ 51 w 53"/>
                <a:gd name="T41" fmla="*/ 14 h 64"/>
                <a:gd name="T42" fmla="*/ 44 w 53"/>
                <a:gd name="T43" fmla="*/ 14 h 64"/>
                <a:gd name="T44" fmla="*/ 44 w 53"/>
                <a:gd name="T45" fmla="*/ 14 h 64"/>
                <a:gd name="T46" fmla="*/ 44 w 53"/>
                <a:gd name="T47" fmla="*/ 14 h 64"/>
                <a:gd name="T48" fmla="*/ 44 w 53"/>
                <a:gd name="T49" fmla="*/ 14 h 64"/>
                <a:gd name="T50" fmla="*/ 40 w 53"/>
                <a:gd name="T51" fmla="*/ 14 h 64"/>
                <a:gd name="T52" fmla="*/ 36 w 53"/>
                <a:gd name="T53" fmla="*/ 18 h 64"/>
                <a:gd name="T54" fmla="*/ 32 w 53"/>
                <a:gd name="T55" fmla="*/ 27 h 64"/>
                <a:gd name="T56" fmla="*/ 22 w 53"/>
                <a:gd name="T57" fmla="*/ 40 h 64"/>
                <a:gd name="T58" fmla="*/ 22 w 53"/>
                <a:gd name="T59" fmla="*/ 45 h 64"/>
                <a:gd name="T60" fmla="*/ 18 w 53"/>
                <a:gd name="T61" fmla="*/ 50 h 64"/>
                <a:gd name="T62" fmla="*/ 18 w 53"/>
                <a:gd name="T63" fmla="*/ 58 h 64"/>
                <a:gd name="T64" fmla="*/ 14 w 53"/>
                <a:gd name="T65" fmla="*/ 63 h 64"/>
                <a:gd name="T66" fmla="*/ 14 w 53"/>
                <a:gd name="T67" fmla="*/ 72 h 64"/>
                <a:gd name="T68" fmla="*/ 0 w 53"/>
                <a:gd name="T69" fmla="*/ 72 h 64"/>
                <a:gd name="T70" fmla="*/ 14 w 53"/>
                <a:gd name="T71" fmla="*/ 22 h 64"/>
                <a:gd name="T72" fmla="*/ 18 w 53"/>
                <a:gd name="T73" fmla="*/ 14 h 64"/>
                <a:gd name="T74" fmla="*/ 18 w 53"/>
                <a:gd name="T75" fmla="*/ 10 h 64"/>
                <a:gd name="T76" fmla="*/ 18 w 53"/>
                <a:gd name="T77" fmla="*/ 10 h 64"/>
                <a:gd name="T78" fmla="*/ 14 w 53"/>
                <a:gd name="T79" fmla="*/ 4 h 64"/>
                <a:gd name="T80" fmla="*/ 14 w 53"/>
                <a:gd name="T81" fmla="*/ 4 h 64"/>
                <a:gd name="T82" fmla="*/ 8 w 53"/>
                <a:gd name="T83" fmla="*/ 4 h 64"/>
                <a:gd name="T84" fmla="*/ 8 w 53"/>
                <a:gd name="T85" fmla="*/ 4 h 64"/>
                <a:gd name="T86" fmla="*/ 4 w 53"/>
                <a:gd name="T87" fmla="*/ 4 h 64"/>
                <a:gd name="T88" fmla="*/ 4 w 53"/>
                <a:gd name="T89" fmla="*/ 4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3"/>
                <a:gd name="T136" fmla="*/ 0 h 64"/>
                <a:gd name="T137" fmla="*/ 53 w 53"/>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3" h="64">
                  <a:moveTo>
                    <a:pt x="4" y="4"/>
                  </a:moveTo>
                  <a:lnTo>
                    <a:pt x="28" y="0"/>
                  </a:lnTo>
                  <a:lnTo>
                    <a:pt x="20" y="36"/>
                  </a:lnTo>
                  <a:lnTo>
                    <a:pt x="28" y="16"/>
                  </a:lnTo>
                  <a:lnTo>
                    <a:pt x="40" y="4"/>
                  </a:lnTo>
                  <a:lnTo>
                    <a:pt x="45" y="0"/>
                  </a:lnTo>
                  <a:lnTo>
                    <a:pt x="49" y="0"/>
                  </a:lnTo>
                  <a:lnTo>
                    <a:pt x="53" y="0"/>
                  </a:lnTo>
                  <a:lnTo>
                    <a:pt x="53" y="4"/>
                  </a:lnTo>
                  <a:lnTo>
                    <a:pt x="53" y="12"/>
                  </a:lnTo>
                  <a:lnTo>
                    <a:pt x="53" y="16"/>
                  </a:lnTo>
                  <a:lnTo>
                    <a:pt x="49" y="16"/>
                  </a:lnTo>
                  <a:lnTo>
                    <a:pt x="49" y="20"/>
                  </a:lnTo>
                  <a:lnTo>
                    <a:pt x="45" y="20"/>
                  </a:lnTo>
                  <a:lnTo>
                    <a:pt x="45" y="16"/>
                  </a:lnTo>
                  <a:lnTo>
                    <a:pt x="45" y="12"/>
                  </a:lnTo>
                  <a:lnTo>
                    <a:pt x="40" y="12"/>
                  </a:lnTo>
                  <a:lnTo>
                    <a:pt x="36" y="12"/>
                  </a:lnTo>
                  <a:lnTo>
                    <a:pt x="32" y="16"/>
                  </a:lnTo>
                  <a:lnTo>
                    <a:pt x="28" y="24"/>
                  </a:lnTo>
                  <a:lnTo>
                    <a:pt x="20" y="36"/>
                  </a:lnTo>
                  <a:lnTo>
                    <a:pt x="20" y="40"/>
                  </a:lnTo>
                  <a:lnTo>
                    <a:pt x="16" y="44"/>
                  </a:lnTo>
                  <a:lnTo>
                    <a:pt x="16" y="52"/>
                  </a:lnTo>
                  <a:lnTo>
                    <a:pt x="12" y="56"/>
                  </a:lnTo>
                  <a:lnTo>
                    <a:pt x="12" y="64"/>
                  </a:lnTo>
                  <a:lnTo>
                    <a:pt x="0" y="64"/>
                  </a:lnTo>
                  <a:lnTo>
                    <a:pt x="12" y="20"/>
                  </a:lnTo>
                  <a:lnTo>
                    <a:pt x="16" y="12"/>
                  </a:lnTo>
                  <a:lnTo>
                    <a:pt x="16" y="8"/>
                  </a:lnTo>
                  <a:lnTo>
                    <a:pt x="12" y="4"/>
                  </a:lnTo>
                  <a:lnTo>
                    <a:pt x="8" y="4"/>
                  </a:lnTo>
                  <a:lnTo>
                    <a:pt x="4" y="4"/>
                  </a:lnTo>
                  <a:close/>
                </a:path>
              </a:pathLst>
            </a:custGeom>
            <a:solidFill>
              <a:srgbClr val="000000"/>
            </a:solidFill>
            <a:ln w="0">
              <a:solidFill>
                <a:srgbClr val="000000"/>
              </a:solidFill>
              <a:round/>
              <a:headEnd/>
              <a:tailEnd/>
            </a:ln>
          </p:spPr>
          <p:txBody>
            <a:bodyPr/>
            <a:lstStyle/>
            <a:p>
              <a:endParaRPr lang="en-US"/>
            </a:p>
          </p:txBody>
        </p:sp>
        <p:sp>
          <p:nvSpPr>
            <p:cNvPr id="26722" name="Freeform 143"/>
            <p:cNvSpPr>
              <a:spLocks/>
            </p:cNvSpPr>
            <p:nvPr/>
          </p:nvSpPr>
          <p:spPr bwMode="auto">
            <a:xfrm>
              <a:off x="3228" y="902"/>
              <a:ext cx="64" cy="68"/>
            </a:xfrm>
            <a:custGeom>
              <a:avLst/>
              <a:gdLst>
                <a:gd name="T0" fmla="*/ 0 w 61"/>
                <a:gd name="T1" fmla="*/ 4 h 64"/>
                <a:gd name="T2" fmla="*/ 22 w 61"/>
                <a:gd name="T3" fmla="*/ 0 h 64"/>
                <a:gd name="T4" fmla="*/ 26 w 61"/>
                <a:gd name="T5" fmla="*/ 4 h 64"/>
                <a:gd name="T6" fmla="*/ 26 w 61"/>
                <a:gd name="T7" fmla="*/ 10 h 64"/>
                <a:gd name="T8" fmla="*/ 30 w 61"/>
                <a:gd name="T9" fmla="*/ 22 h 64"/>
                <a:gd name="T10" fmla="*/ 30 w 61"/>
                <a:gd name="T11" fmla="*/ 32 h 64"/>
                <a:gd name="T12" fmla="*/ 30 w 61"/>
                <a:gd name="T13" fmla="*/ 40 h 64"/>
                <a:gd name="T14" fmla="*/ 30 w 61"/>
                <a:gd name="T15" fmla="*/ 58 h 64"/>
                <a:gd name="T16" fmla="*/ 40 w 61"/>
                <a:gd name="T17" fmla="*/ 50 h 64"/>
                <a:gd name="T18" fmla="*/ 44 w 61"/>
                <a:gd name="T19" fmla="*/ 45 h 64"/>
                <a:gd name="T20" fmla="*/ 48 w 61"/>
                <a:gd name="T21" fmla="*/ 36 h 64"/>
                <a:gd name="T22" fmla="*/ 52 w 61"/>
                <a:gd name="T23" fmla="*/ 32 h 64"/>
                <a:gd name="T24" fmla="*/ 52 w 61"/>
                <a:gd name="T25" fmla="*/ 27 h 64"/>
                <a:gd name="T26" fmla="*/ 58 w 61"/>
                <a:gd name="T27" fmla="*/ 22 h 64"/>
                <a:gd name="T28" fmla="*/ 58 w 61"/>
                <a:gd name="T29" fmla="*/ 22 h 64"/>
                <a:gd name="T30" fmla="*/ 58 w 61"/>
                <a:gd name="T31" fmla="*/ 18 h 64"/>
                <a:gd name="T32" fmla="*/ 58 w 61"/>
                <a:gd name="T33" fmla="*/ 18 h 64"/>
                <a:gd name="T34" fmla="*/ 58 w 61"/>
                <a:gd name="T35" fmla="*/ 14 h 64"/>
                <a:gd name="T36" fmla="*/ 52 w 61"/>
                <a:gd name="T37" fmla="*/ 14 h 64"/>
                <a:gd name="T38" fmla="*/ 48 w 61"/>
                <a:gd name="T39" fmla="*/ 10 h 64"/>
                <a:gd name="T40" fmla="*/ 48 w 61"/>
                <a:gd name="T41" fmla="*/ 4 h 64"/>
                <a:gd name="T42" fmla="*/ 48 w 61"/>
                <a:gd name="T43" fmla="*/ 4 h 64"/>
                <a:gd name="T44" fmla="*/ 52 w 61"/>
                <a:gd name="T45" fmla="*/ 0 h 64"/>
                <a:gd name="T46" fmla="*/ 52 w 61"/>
                <a:gd name="T47" fmla="*/ 0 h 64"/>
                <a:gd name="T48" fmla="*/ 58 w 61"/>
                <a:gd name="T49" fmla="*/ 0 h 64"/>
                <a:gd name="T50" fmla="*/ 62 w 61"/>
                <a:gd name="T51" fmla="*/ 0 h 64"/>
                <a:gd name="T52" fmla="*/ 62 w 61"/>
                <a:gd name="T53" fmla="*/ 0 h 64"/>
                <a:gd name="T54" fmla="*/ 67 w 61"/>
                <a:gd name="T55" fmla="*/ 4 h 64"/>
                <a:gd name="T56" fmla="*/ 67 w 61"/>
                <a:gd name="T57" fmla="*/ 10 h 64"/>
                <a:gd name="T58" fmla="*/ 67 w 61"/>
                <a:gd name="T59" fmla="*/ 14 h 64"/>
                <a:gd name="T60" fmla="*/ 67 w 61"/>
                <a:gd name="T61" fmla="*/ 18 h 64"/>
                <a:gd name="T62" fmla="*/ 62 w 61"/>
                <a:gd name="T63" fmla="*/ 22 h 64"/>
                <a:gd name="T64" fmla="*/ 58 w 61"/>
                <a:gd name="T65" fmla="*/ 32 h 64"/>
                <a:gd name="T66" fmla="*/ 52 w 61"/>
                <a:gd name="T67" fmla="*/ 40 h 64"/>
                <a:gd name="T68" fmla="*/ 40 w 61"/>
                <a:gd name="T69" fmla="*/ 54 h 64"/>
                <a:gd name="T70" fmla="*/ 40 w 61"/>
                <a:gd name="T71" fmla="*/ 58 h 64"/>
                <a:gd name="T72" fmla="*/ 30 w 61"/>
                <a:gd name="T73" fmla="*/ 63 h 64"/>
                <a:gd name="T74" fmla="*/ 22 w 61"/>
                <a:gd name="T75" fmla="*/ 72 h 64"/>
                <a:gd name="T76" fmla="*/ 22 w 61"/>
                <a:gd name="T77" fmla="*/ 72 h 64"/>
                <a:gd name="T78" fmla="*/ 18 w 61"/>
                <a:gd name="T79" fmla="*/ 50 h 64"/>
                <a:gd name="T80" fmla="*/ 18 w 61"/>
                <a:gd name="T81" fmla="*/ 32 h 64"/>
                <a:gd name="T82" fmla="*/ 18 w 61"/>
                <a:gd name="T83" fmla="*/ 18 h 64"/>
                <a:gd name="T84" fmla="*/ 14 w 61"/>
                <a:gd name="T85" fmla="*/ 14 h 64"/>
                <a:gd name="T86" fmla="*/ 8 w 61"/>
                <a:gd name="T87" fmla="*/ 10 h 64"/>
                <a:gd name="T88" fmla="*/ 4 w 61"/>
                <a:gd name="T89" fmla="*/ 10 h 64"/>
                <a:gd name="T90" fmla="*/ 4 w 61"/>
                <a:gd name="T91" fmla="*/ 10 h 64"/>
                <a:gd name="T92" fmla="*/ 0 w 61"/>
                <a:gd name="T93" fmla="*/ 10 h 64"/>
                <a:gd name="T94" fmla="*/ 0 w 61"/>
                <a:gd name="T95" fmla="*/ 4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4"/>
                <a:gd name="T146" fmla="*/ 61 w 61"/>
                <a:gd name="T147" fmla="*/ 64 h 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4">
                  <a:moveTo>
                    <a:pt x="0" y="4"/>
                  </a:moveTo>
                  <a:lnTo>
                    <a:pt x="20" y="0"/>
                  </a:lnTo>
                  <a:lnTo>
                    <a:pt x="24" y="4"/>
                  </a:lnTo>
                  <a:lnTo>
                    <a:pt x="24" y="8"/>
                  </a:lnTo>
                  <a:lnTo>
                    <a:pt x="28" y="20"/>
                  </a:lnTo>
                  <a:lnTo>
                    <a:pt x="28" y="28"/>
                  </a:lnTo>
                  <a:lnTo>
                    <a:pt x="28" y="36"/>
                  </a:lnTo>
                  <a:lnTo>
                    <a:pt x="28" y="52"/>
                  </a:lnTo>
                  <a:lnTo>
                    <a:pt x="36" y="44"/>
                  </a:lnTo>
                  <a:lnTo>
                    <a:pt x="40" y="40"/>
                  </a:lnTo>
                  <a:lnTo>
                    <a:pt x="44" y="32"/>
                  </a:lnTo>
                  <a:lnTo>
                    <a:pt x="48" y="28"/>
                  </a:lnTo>
                  <a:lnTo>
                    <a:pt x="48" y="24"/>
                  </a:lnTo>
                  <a:lnTo>
                    <a:pt x="52" y="20"/>
                  </a:lnTo>
                  <a:lnTo>
                    <a:pt x="52" y="16"/>
                  </a:lnTo>
                  <a:lnTo>
                    <a:pt x="52" y="12"/>
                  </a:lnTo>
                  <a:lnTo>
                    <a:pt x="48" y="12"/>
                  </a:lnTo>
                  <a:lnTo>
                    <a:pt x="44" y="8"/>
                  </a:lnTo>
                  <a:lnTo>
                    <a:pt x="44" y="4"/>
                  </a:lnTo>
                  <a:lnTo>
                    <a:pt x="48" y="0"/>
                  </a:lnTo>
                  <a:lnTo>
                    <a:pt x="52" y="0"/>
                  </a:lnTo>
                  <a:lnTo>
                    <a:pt x="56" y="0"/>
                  </a:lnTo>
                  <a:lnTo>
                    <a:pt x="61" y="4"/>
                  </a:lnTo>
                  <a:lnTo>
                    <a:pt x="61" y="8"/>
                  </a:lnTo>
                  <a:lnTo>
                    <a:pt x="61" y="12"/>
                  </a:lnTo>
                  <a:lnTo>
                    <a:pt x="61" y="16"/>
                  </a:lnTo>
                  <a:lnTo>
                    <a:pt x="56" y="20"/>
                  </a:lnTo>
                  <a:lnTo>
                    <a:pt x="52" y="28"/>
                  </a:lnTo>
                  <a:lnTo>
                    <a:pt x="48" y="36"/>
                  </a:lnTo>
                  <a:lnTo>
                    <a:pt x="36" y="48"/>
                  </a:lnTo>
                  <a:lnTo>
                    <a:pt x="36" y="52"/>
                  </a:lnTo>
                  <a:lnTo>
                    <a:pt x="28" y="56"/>
                  </a:lnTo>
                  <a:lnTo>
                    <a:pt x="20" y="64"/>
                  </a:lnTo>
                  <a:lnTo>
                    <a:pt x="16" y="44"/>
                  </a:lnTo>
                  <a:lnTo>
                    <a:pt x="16" y="28"/>
                  </a:lnTo>
                  <a:lnTo>
                    <a:pt x="16" y="16"/>
                  </a:lnTo>
                  <a:lnTo>
                    <a:pt x="12" y="12"/>
                  </a:lnTo>
                  <a:lnTo>
                    <a:pt x="8"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723" name="Freeform 144"/>
            <p:cNvSpPr>
              <a:spLocks noEditPoints="1"/>
            </p:cNvSpPr>
            <p:nvPr/>
          </p:nvSpPr>
          <p:spPr bwMode="auto">
            <a:xfrm>
              <a:off x="3301" y="871"/>
              <a:ext cx="38" cy="99"/>
            </a:xfrm>
            <a:custGeom>
              <a:avLst/>
              <a:gdLst>
                <a:gd name="T0" fmla="*/ 32 w 36"/>
                <a:gd name="T1" fmla="*/ 0 h 93"/>
                <a:gd name="T2" fmla="*/ 36 w 36"/>
                <a:gd name="T3" fmla="*/ 0 h 93"/>
                <a:gd name="T4" fmla="*/ 36 w 36"/>
                <a:gd name="T5" fmla="*/ 0 h 93"/>
                <a:gd name="T6" fmla="*/ 40 w 36"/>
                <a:gd name="T7" fmla="*/ 4 h 93"/>
                <a:gd name="T8" fmla="*/ 40 w 36"/>
                <a:gd name="T9" fmla="*/ 10 h 93"/>
                <a:gd name="T10" fmla="*/ 40 w 36"/>
                <a:gd name="T11" fmla="*/ 10 h 93"/>
                <a:gd name="T12" fmla="*/ 36 w 36"/>
                <a:gd name="T13" fmla="*/ 14 h 93"/>
                <a:gd name="T14" fmla="*/ 36 w 36"/>
                <a:gd name="T15" fmla="*/ 14 h 93"/>
                <a:gd name="T16" fmla="*/ 32 w 36"/>
                <a:gd name="T17" fmla="*/ 14 h 93"/>
                <a:gd name="T18" fmla="*/ 26 w 36"/>
                <a:gd name="T19" fmla="*/ 14 h 93"/>
                <a:gd name="T20" fmla="*/ 26 w 36"/>
                <a:gd name="T21" fmla="*/ 14 h 93"/>
                <a:gd name="T22" fmla="*/ 22 w 36"/>
                <a:gd name="T23" fmla="*/ 10 h 93"/>
                <a:gd name="T24" fmla="*/ 22 w 36"/>
                <a:gd name="T25" fmla="*/ 10 h 93"/>
                <a:gd name="T26" fmla="*/ 22 w 36"/>
                <a:gd name="T27" fmla="*/ 4 h 93"/>
                <a:gd name="T28" fmla="*/ 26 w 36"/>
                <a:gd name="T29" fmla="*/ 0 h 93"/>
                <a:gd name="T30" fmla="*/ 26 w 36"/>
                <a:gd name="T31" fmla="*/ 0 h 93"/>
                <a:gd name="T32" fmla="*/ 32 w 36"/>
                <a:gd name="T33" fmla="*/ 0 h 93"/>
                <a:gd name="T34" fmla="*/ 32 w 36"/>
                <a:gd name="T35" fmla="*/ 33 h 93"/>
                <a:gd name="T36" fmla="*/ 18 w 36"/>
                <a:gd name="T37" fmla="*/ 87 h 93"/>
                <a:gd name="T38" fmla="*/ 14 w 36"/>
                <a:gd name="T39" fmla="*/ 92 h 93"/>
                <a:gd name="T40" fmla="*/ 14 w 36"/>
                <a:gd name="T41" fmla="*/ 96 h 93"/>
                <a:gd name="T42" fmla="*/ 14 w 36"/>
                <a:gd name="T43" fmla="*/ 96 h 93"/>
                <a:gd name="T44" fmla="*/ 14 w 36"/>
                <a:gd name="T45" fmla="*/ 96 h 93"/>
                <a:gd name="T46" fmla="*/ 18 w 36"/>
                <a:gd name="T47" fmla="*/ 96 h 93"/>
                <a:gd name="T48" fmla="*/ 18 w 36"/>
                <a:gd name="T49" fmla="*/ 96 h 93"/>
                <a:gd name="T50" fmla="*/ 18 w 36"/>
                <a:gd name="T51" fmla="*/ 96 h 93"/>
                <a:gd name="T52" fmla="*/ 18 w 36"/>
                <a:gd name="T53" fmla="*/ 96 h 93"/>
                <a:gd name="T54" fmla="*/ 22 w 36"/>
                <a:gd name="T55" fmla="*/ 92 h 93"/>
                <a:gd name="T56" fmla="*/ 26 w 36"/>
                <a:gd name="T57" fmla="*/ 87 h 93"/>
                <a:gd name="T58" fmla="*/ 26 w 36"/>
                <a:gd name="T59" fmla="*/ 87 h 93"/>
                <a:gd name="T60" fmla="*/ 22 w 36"/>
                <a:gd name="T61" fmla="*/ 96 h 93"/>
                <a:gd name="T62" fmla="*/ 18 w 36"/>
                <a:gd name="T63" fmla="*/ 101 h 93"/>
                <a:gd name="T64" fmla="*/ 14 w 36"/>
                <a:gd name="T65" fmla="*/ 105 h 93"/>
                <a:gd name="T66" fmla="*/ 8 w 36"/>
                <a:gd name="T67" fmla="*/ 105 h 93"/>
                <a:gd name="T68" fmla="*/ 4 w 36"/>
                <a:gd name="T69" fmla="*/ 105 h 93"/>
                <a:gd name="T70" fmla="*/ 4 w 36"/>
                <a:gd name="T71" fmla="*/ 105 h 93"/>
                <a:gd name="T72" fmla="*/ 0 w 36"/>
                <a:gd name="T73" fmla="*/ 101 h 93"/>
                <a:gd name="T74" fmla="*/ 0 w 36"/>
                <a:gd name="T75" fmla="*/ 101 h 93"/>
                <a:gd name="T76" fmla="*/ 0 w 36"/>
                <a:gd name="T77" fmla="*/ 96 h 93"/>
                <a:gd name="T78" fmla="*/ 4 w 36"/>
                <a:gd name="T79" fmla="*/ 92 h 93"/>
                <a:gd name="T80" fmla="*/ 14 w 36"/>
                <a:gd name="T81" fmla="*/ 51 h 93"/>
                <a:gd name="T82" fmla="*/ 18 w 36"/>
                <a:gd name="T83" fmla="*/ 47 h 93"/>
                <a:gd name="T84" fmla="*/ 18 w 36"/>
                <a:gd name="T85" fmla="*/ 42 h 93"/>
                <a:gd name="T86" fmla="*/ 18 w 36"/>
                <a:gd name="T87" fmla="*/ 42 h 93"/>
                <a:gd name="T88" fmla="*/ 18 w 36"/>
                <a:gd name="T89" fmla="*/ 37 h 93"/>
                <a:gd name="T90" fmla="*/ 14 w 36"/>
                <a:gd name="T91" fmla="*/ 37 h 93"/>
                <a:gd name="T92" fmla="*/ 14 w 36"/>
                <a:gd name="T93" fmla="*/ 37 h 93"/>
                <a:gd name="T94" fmla="*/ 8 w 36"/>
                <a:gd name="T95" fmla="*/ 37 h 93"/>
                <a:gd name="T96" fmla="*/ 4 w 36"/>
                <a:gd name="T97" fmla="*/ 37 h 93"/>
                <a:gd name="T98" fmla="*/ 4 w 36"/>
                <a:gd name="T99" fmla="*/ 37 h 93"/>
                <a:gd name="T100" fmla="*/ 32 w 36"/>
                <a:gd name="T101" fmla="*/ 33 h 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
                <a:gd name="T154" fmla="*/ 0 h 93"/>
                <a:gd name="T155" fmla="*/ 36 w 36"/>
                <a:gd name="T156" fmla="*/ 93 h 9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 h="93">
                  <a:moveTo>
                    <a:pt x="28" y="0"/>
                  </a:moveTo>
                  <a:lnTo>
                    <a:pt x="32" y="0"/>
                  </a:lnTo>
                  <a:lnTo>
                    <a:pt x="36" y="4"/>
                  </a:lnTo>
                  <a:lnTo>
                    <a:pt x="36" y="8"/>
                  </a:lnTo>
                  <a:lnTo>
                    <a:pt x="32" y="12"/>
                  </a:lnTo>
                  <a:lnTo>
                    <a:pt x="28" y="12"/>
                  </a:lnTo>
                  <a:lnTo>
                    <a:pt x="24" y="12"/>
                  </a:lnTo>
                  <a:lnTo>
                    <a:pt x="20" y="8"/>
                  </a:lnTo>
                  <a:lnTo>
                    <a:pt x="20" y="4"/>
                  </a:lnTo>
                  <a:lnTo>
                    <a:pt x="24" y="0"/>
                  </a:lnTo>
                  <a:lnTo>
                    <a:pt x="28" y="0"/>
                  </a:lnTo>
                  <a:close/>
                  <a:moveTo>
                    <a:pt x="28" y="29"/>
                  </a:moveTo>
                  <a:lnTo>
                    <a:pt x="16" y="77"/>
                  </a:lnTo>
                  <a:lnTo>
                    <a:pt x="12" y="81"/>
                  </a:lnTo>
                  <a:lnTo>
                    <a:pt x="12" y="85"/>
                  </a:lnTo>
                  <a:lnTo>
                    <a:pt x="16" y="85"/>
                  </a:lnTo>
                  <a:lnTo>
                    <a:pt x="20" y="81"/>
                  </a:lnTo>
                  <a:lnTo>
                    <a:pt x="24" y="77"/>
                  </a:lnTo>
                  <a:lnTo>
                    <a:pt x="20" y="85"/>
                  </a:lnTo>
                  <a:lnTo>
                    <a:pt x="16" y="89"/>
                  </a:lnTo>
                  <a:lnTo>
                    <a:pt x="12" y="93"/>
                  </a:lnTo>
                  <a:lnTo>
                    <a:pt x="8" y="93"/>
                  </a:lnTo>
                  <a:lnTo>
                    <a:pt x="4" y="93"/>
                  </a:lnTo>
                  <a:lnTo>
                    <a:pt x="0" y="89"/>
                  </a:lnTo>
                  <a:lnTo>
                    <a:pt x="0" y="85"/>
                  </a:lnTo>
                  <a:lnTo>
                    <a:pt x="4" y="81"/>
                  </a:lnTo>
                  <a:lnTo>
                    <a:pt x="12" y="45"/>
                  </a:lnTo>
                  <a:lnTo>
                    <a:pt x="16" y="41"/>
                  </a:lnTo>
                  <a:lnTo>
                    <a:pt x="16" y="37"/>
                  </a:lnTo>
                  <a:lnTo>
                    <a:pt x="16" y="33"/>
                  </a:lnTo>
                  <a:lnTo>
                    <a:pt x="12" y="33"/>
                  </a:lnTo>
                  <a:lnTo>
                    <a:pt x="8" y="33"/>
                  </a:lnTo>
                  <a:lnTo>
                    <a:pt x="4" y="33"/>
                  </a:lnTo>
                  <a:lnTo>
                    <a:pt x="28" y="29"/>
                  </a:lnTo>
                  <a:close/>
                </a:path>
              </a:pathLst>
            </a:custGeom>
            <a:solidFill>
              <a:srgbClr val="000000"/>
            </a:solidFill>
            <a:ln w="0">
              <a:solidFill>
                <a:srgbClr val="000000"/>
              </a:solidFill>
              <a:round/>
              <a:headEnd/>
              <a:tailEnd/>
            </a:ln>
          </p:spPr>
          <p:txBody>
            <a:bodyPr/>
            <a:lstStyle/>
            <a:p>
              <a:endParaRPr lang="en-US"/>
            </a:p>
          </p:txBody>
        </p:sp>
        <p:sp>
          <p:nvSpPr>
            <p:cNvPr id="26724" name="Freeform 145"/>
            <p:cNvSpPr>
              <a:spLocks/>
            </p:cNvSpPr>
            <p:nvPr/>
          </p:nvSpPr>
          <p:spPr bwMode="auto">
            <a:xfrm>
              <a:off x="3339" y="902"/>
              <a:ext cx="74" cy="68"/>
            </a:xfrm>
            <a:custGeom>
              <a:avLst/>
              <a:gdLst>
                <a:gd name="T0" fmla="*/ 23 w 69"/>
                <a:gd name="T1" fmla="*/ 36 h 64"/>
                <a:gd name="T2" fmla="*/ 43 w 69"/>
                <a:gd name="T3" fmla="*/ 14 h 64"/>
                <a:gd name="T4" fmla="*/ 61 w 69"/>
                <a:gd name="T5" fmla="*/ 0 h 64"/>
                <a:gd name="T6" fmla="*/ 70 w 69"/>
                <a:gd name="T7" fmla="*/ 0 h 64"/>
                <a:gd name="T8" fmla="*/ 79 w 69"/>
                <a:gd name="T9" fmla="*/ 4 h 64"/>
                <a:gd name="T10" fmla="*/ 79 w 69"/>
                <a:gd name="T11" fmla="*/ 14 h 64"/>
                <a:gd name="T12" fmla="*/ 65 w 69"/>
                <a:gd name="T13" fmla="*/ 54 h 64"/>
                <a:gd name="T14" fmla="*/ 61 w 69"/>
                <a:gd name="T15" fmla="*/ 63 h 64"/>
                <a:gd name="T16" fmla="*/ 65 w 69"/>
                <a:gd name="T17" fmla="*/ 63 h 64"/>
                <a:gd name="T18" fmla="*/ 65 w 69"/>
                <a:gd name="T19" fmla="*/ 63 h 64"/>
                <a:gd name="T20" fmla="*/ 65 w 69"/>
                <a:gd name="T21" fmla="*/ 63 h 64"/>
                <a:gd name="T22" fmla="*/ 75 w 69"/>
                <a:gd name="T23" fmla="*/ 54 h 64"/>
                <a:gd name="T24" fmla="*/ 70 w 69"/>
                <a:gd name="T25" fmla="*/ 63 h 64"/>
                <a:gd name="T26" fmla="*/ 61 w 69"/>
                <a:gd name="T27" fmla="*/ 72 h 64"/>
                <a:gd name="T28" fmla="*/ 51 w 69"/>
                <a:gd name="T29" fmla="*/ 72 h 64"/>
                <a:gd name="T30" fmla="*/ 51 w 69"/>
                <a:gd name="T31" fmla="*/ 68 h 64"/>
                <a:gd name="T32" fmla="*/ 51 w 69"/>
                <a:gd name="T33" fmla="*/ 63 h 64"/>
                <a:gd name="T34" fmla="*/ 61 w 69"/>
                <a:gd name="T35" fmla="*/ 22 h 64"/>
                <a:gd name="T36" fmla="*/ 65 w 69"/>
                <a:gd name="T37" fmla="*/ 14 h 64"/>
                <a:gd name="T38" fmla="*/ 65 w 69"/>
                <a:gd name="T39" fmla="*/ 10 h 64"/>
                <a:gd name="T40" fmla="*/ 61 w 69"/>
                <a:gd name="T41" fmla="*/ 10 h 64"/>
                <a:gd name="T42" fmla="*/ 57 w 69"/>
                <a:gd name="T43" fmla="*/ 10 h 64"/>
                <a:gd name="T44" fmla="*/ 43 w 69"/>
                <a:gd name="T45" fmla="*/ 22 h 64"/>
                <a:gd name="T46" fmla="*/ 23 w 69"/>
                <a:gd name="T47" fmla="*/ 45 h 64"/>
                <a:gd name="T48" fmla="*/ 18 w 69"/>
                <a:gd name="T49" fmla="*/ 58 h 64"/>
                <a:gd name="T50" fmla="*/ 0 w 69"/>
                <a:gd name="T51" fmla="*/ 72 h 64"/>
                <a:gd name="T52" fmla="*/ 18 w 69"/>
                <a:gd name="T53" fmla="*/ 14 h 64"/>
                <a:gd name="T54" fmla="*/ 18 w 69"/>
                <a:gd name="T55" fmla="*/ 10 h 64"/>
                <a:gd name="T56" fmla="*/ 18 w 69"/>
                <a:gd name="T57" fmla="*/ 4 h 64"/>
                <a:gd name="T58" fmla="*/ 14 w 69"/>
                <a:gd name="T59" fmla="*/ 4 h 64"/>
                <a:gd name="T60" fmla="*/ 10 w 69"/>
                <a:gd name="T61" fmla="*/ 4 h 64"/>
                <a:gd name="T62" fmla="*/ 38 w 69"/>
                <a:gd name="T63" fmla="*/ 0 h 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4"/>
                <a:gd name="T98" fmla="*/ 69 w 69"/>
                <a:gd name="T99" fmla="*/ 64 h 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4">
                  <a:moveTo>
                    <a:pt x="33" y="0"/>
                  </a:moveTo>
                  <a:lnTo>
                    <a:pt x="20" y="32"/>
                  </a:lnTo>
                  <a:lnTo>
                    <a:pt x="33" y="20"/>
                  </a:lnTo>
                  <a:lnTo>
                    <a:pt x="37" y="12"/>
                  </a:lnTo>
                  <a:lnTo>
                    <a:pt x="45" y="4"/>
                  </a:lnTo>
                  <a:lnTo>
                    <a:pt x="53" y="0"/>
                  </a:lnTo>
                  <a:lnTo>
                    <a:pt x="61" y="0"/>
                  </a:lnTo>
                  <a:lnTo>
                    <a:pt x="65" y="0"/>
                  </a:lnTo>
                  <a:lnTo>
                    <a:pt x="69" y="4"/>
                  </a:lnTo>
                  <a:lnTo>
                    <a:pt x="69" y="8"/>
                  </a:lnTo>
                  <a:lnTo>
                    <a:pt x="69" y="12"/>
                  </a:lnTo>
                  <a:lnTo>
                    <a:pt x="65" y="20"/>
                  </a:lnTo>
                  <a:lnTo>
                    <a:pt x="57" y="48"/>
                  </a:lnTo>
                  <a:lnTo>
                    <a:pt x="57" y="52"/>
                  </a:lnTo>
                  <a:lnTo>
                    <a:pt x="53" y="56"/>
                  </a:lnTo>
                  <a:lnTo>
                    <a:pt x="57" y="56"/>
                  </a:lnTo>
                  <a:lnTo>
                    <a:pt x="61" y="52"/>
                  </a:lnTo>
                  <a:lnTo>
                    <a:pt x="65" y="48"/>
                  </a:lnTo>
                  <a:lnTo>
                    <a:pt x="69" y="48"/>
                  </a:lnTo>
                  <a:lnTo>
                    <a:pt x="61" y="56"/>
                  </a:lnTo>
                  <a:lnTo>
                    <a:pt x="57" y="64"/>
                  </a:lnTo>
                  <a:lnTo>
                    <a:pt x="53" y="64"/>
                  </a:lnTo>
                  <a:lnTo>
                    <a:pt x="49" y="64"/>
                  </a:lnTo>
                  <a:lnTo>
                    <a:pt x="45" y="64"/>
                  </a:lnTo>
                  <a:lnTo>
                    <a:pt x="45" y="60"/>
                  </a:lnTo>
                  <a:lnTo>
                    <a:pt x="41" y="60"/>
                  </a:lnTo>
                  <a:lnTo>
                    <a:pt x="45" y="56"/>
                  </a:lnTo>
                  <a:lnTo>
                    <a:pt x="45" y="48"/>
                  </a:lnTo>
                  <a:lnTo>
                    <a:pt x="53" y="20"/>
                  </a:lnTo>
                  <a:lnTo>
                    <a:pt x="57" y="16"/>
                  </a:lnTo>
                  <a:lnTo>
                    <a:pt x="57" y="12"/>
                  </a:lnTo>
                  <a:lnTo>
                    <a:pt x="57" y="8"/>
                  </a:lnTo>
                  <a:lnTo>
                    <a:pt x="53" y="8"/>
                  </a:lnTo>
                  <a:lnTo>
                    <a:pt x="49" y="8"/>
                  </a:lnTo>
                  <a:lnTo>
                    <a:pt x="41" y="12"/>
                  </a:lnTo>
                  <a:lnTo>
                    <a:pt x="37" y="20"/>
                  </a:lnTo>
                  <a:lnTo>
                    <a:pt x="28" y="28"/>
                  </a:lnTo>
                  <a:lnTo>
                    <a:pt x="20" y="40"/>
                  </a:lnTo>
                  <a:lnTo>
                    <a:pt x="20" y="44"/>
                  </a:lnTo>
                  <a:lnTo>
                    <a:pt x="16" y="52"/>
                  </a:lnTo>
                  <a:lnTo>
                    <a:pt x="12" y="64"/>
                  </a:lnTo>
                  <a:lnTo>
                    <a:pt x="0" y="64"/>
                  </a:lnTo>
                  <a:lnTo>
                    <a:pt x="16" y="16"/>
                  </a:lnTo>
                  <a:lnTo>
                    <a:pt x="16" y="12"/>
                  </a:lnTo>
                  <a:lnTo>
                    <a:pt x="16" y="8"/>
                  </a:lnTo>
                  <a:lnTo>
                    <a:pt x="16" y="4"/>
                  </a:lnTo>
                  <a:lnTo>
                    <a:pt x="12" y="4"/>
                  </a:lnTo>
                  <a:lnTo>
                    <a:pt x="8" y="4"/>
                  </a:lnTo>
                  <a:lnTo>
                    <a:pt x="33" y="0"/>
                  </a:lnTo>
                  <a:close/>
                </a:path>
              </a:pathLst>
            </a:custGeom>
            <a:solidFill>
              <a:srgbClr val="000000"/>
            </a:solidFill>
            <a:ln w="0">
              <a:solidFill>
                <a:srgbClr val="000000"/>
              </a:solidFill>
              <a:round/>
              <a:headEnd/>
              <a:tailEnd/>
            </a:ln>
          </p:spPr>
          <p:txBody>
            <a:bodyPr/>
            <a:lstStyle/>
            <a:p>
              <a:endParaRPr lang="en-US"/>
            </a:p>
          </p:txBody>
        </p:sp>
        <p:sp>
          <p:nvSpPr>
            <p:cNvPr id="26725" name="Freeform 146"/>
            <p:cNvSpPr>
              <a:spLocks noEditPoints="1"/>
            </p:cNvSpPr>
            <p:nvPr/>
          </p:nvSpPr>
          <p:spPr bwMode="auto">
            <a:xfrm>
              <a:off x="3413" y="902"/>
              <a:ext cx="86" cy="103"/>
            </a:xfrm>
            <a:custGeom>
              <a:avLst/>
              <a:gdLst>
                <a:gd name="T0" fmla="*/ 87 w 81"/>
                <a:gd name="T1" fmla="*/ 14 h 97"/>
                <a:gd name="T2" fmla="*/ 78 w 81"/>
                <a:gd name="T3" fmla="*/ 18 h 97"/>
                <a:gd name="T4" fmla="*/ 73 w 81"/>
                <a:gd name="T5" fmla="*/ 32 h 97"/>
                <a:gd name="T6" fmla="*/ 55 w 81"/>
                <a:gd name="T7" fmla="*/ 45 h 97"/>
                <a:gd name="T8" fmla="*/ 36 w 81"/>
                <a:gd name="T9" fmla="*/ 50 h 97"/>
                <a:gd name="T10" fmla="*/ 32 w 81"/>
                <a:gd name="T11" fmla="*/ 54 h 97"/>
                <a:gd name="T12" fmla="*/ 32 w 81"/>
                <a:gd name="T13" fmla="*/ 58 h 97"/>
                <a:gd name="T14" fmla="*/ 32 w 81"/>
                <a:gd name="T15" fmla="*/ 58 h 97"/>
                <a:gd name="T16" fmla="*/ 51 w 81"/>
                <a:gd name="T17" fmla="*/ 68 h 97"/>
                <a:gd name="T18" fmla="*/ 69 w 81"/>
                <a:gd name="T19" fmla="*/ 72 h 97"/>
                <a:gd name="T20" fmla="*/ 73 w 81"/>
                <a:gd name="T21" fmla="*/ 83 h 97"/>
                <a:gd name="T22" fmla="*/ 69 w 81"/>
                <a:gd name="T23" fmla="*/ 96 h 97"/>
                <a:gd name="T24" fmla="*/ 55 w 81"/>
                <a:gd name="T25" fmla="*/ 105 h 97"/>
                <a:gd name="T26" fmla="*/ 32 w 81"/>
                <a:gd name="T27" fmla="*/ 109 h 97"/>
                <a:gd name="T28" fmla="*/ 14 w 81"/>
                <a:gd name="T29" fmla="*/ 105 h 97"/>
                <a:gd name="T30" fmla="*/ 4 w 81"/>
                <a:gd name="T31" fmla="*/ 101 h 97"/>
                <a:gd name="T32" fmla="*/ 0 w 81"/>
                <a:gd name="T33" fmla="*/ 91 h 97"/>
                <a:gd name="T34" fmla="*/ 0 w 81"/>
                <a:gd name="T35" fmla="*/ 83 h 97"/>
                <a:gd name="T36" fmla="*/ 8 w 81"/>
                <a:gd name="T37" fmla="*/ 76 h 97"/>
                <a:gd name="T38" fmla="*/ 22 w 81"/>
                <a:gd name="T39" fmla="*/ 68 h 97"/>
                <a:gd name="T40" fmla="*/ 18 w 81"/>
                <a:gd name="T41" fmla="*/ 63 h 97"/>
                <a:gd name="T42" fmla="*/ 22 w 81"/>
                <a:gd name="T43" fmla="*/ 54 h 97"/>
                <a:gd name="T44" fmla="*/ 36 w 81"/>
                <a:gd name="T45" fmla="*/ 50 h 97"/>
                <a:gd name="T46" fmla="*/ 18 w 81"/>
                <a:gd name="T47" fmla="*/ 40 h 97"/>
                <a:gd name="T48" fmla="*/ 14 w 81"/>
                <a:gd name="T49" fmla="*/ 27 h 97"/>
                <a:gd name="T50" fmla="*/ 22 w 81"/>
                <a:gd name="T51" fmla="*/ 8 h 97"/>
                <a:gd name="T52" fmla="*/ 51 w 81"/>
                <a:gd name="T53" fmla="*/ 0 h 97"/>
                <a:gd name="T54" fmla="*/ 59 w 81"/>
                <a:gd name="T55" fmla="*/ 0 h 97"/>
                <a:gd name="T56" fmla="*/ 69 w 81"/>
                <a:gd name="T57" fmla="*/ 4 h 97"/>
                <a:gd name="T58" fmla="*/ 65 w 81"/>
                <a:gd name="T59" fmla="*/ 18 h 97"/>
                <a:gd name="T60" fmla="*/ 59 w 81"/>
                <a:gd name="T61" fmla="*/ 4 h 97"/>
                <a:gd name="T62" fmla="*/ 51 w 81"/>
                <a:gd name="T63" fmla="*/ 4 h 97"/>
                <a:gd name="T64" fmla="*/ 36 w 81"/>
                <a:gd name="T65" fmla="*/ 14 h 97"/>
                <a:gd name="T66" fmla="*/ 27 w 81"/>
                <a:gd name="T67" fmla="*/ 32 h 97"/>
                <a:gd name="T68" fmla="*/ 32 w 81"/>
                <a:gd name="T69" fmla="*/ 40 h 97"/>
                <a:gd name="T70" fmla="*/ 40 w 81"/>
                <a:gd name="T71" fmla="*/ 45 h 97"/>
                <a:gd name="T72" fmla="*/ 51 w 81"/>
                <a:gd name="T73" fmla="*/ 40 h 97"/>
                <a:gd name="T74" fmla="*/ 55 w 81"/>
                <a:gd name="T75" fmla="*/ 36 h 97"/>
                <a:gd name="T76" fmla="*/ 59 w 81"/>
                <a:gd name="T77" fmla="*/ 27 h 97"/>
                <a:gd name="T78" fmla="*/ 65 w 81"/>
                <a:gd name="T79" fmla="*/ 18 h 97"/>
                <a:gd name="T80" fmla="*/ 18 w 81"/>
                <a:gd name="T81" fmla="*/ 76 h 97"/>
                <a:gd name="T82" fmla="*/ 14 w 81"/>
                <a:gd name="T83" fmla="*/ 87 h 97"/>
                <a:gd name="T84" fmla="*/ 14 w 81"/>
                <a:gd name="T85" fmla="*/ 96 h 97"/>
                <a:gd name="T86" fmla="*/ 22 w 81"/>
                <a:gd name="T87" fmla="*/ 105 h 97"/>
                <a:gd name="T88" fmla="*/ 47 w 81"/>
                <a:gd name="T89" fmla="*/ 105 h 97"/>
                <a:gd name="T90" fmla="*/ 59 w 81"/>
                <a:gd name="T91" fmla="*/ 96 h 97"/>
                <a:gd name="T92" fmla="*/ 65 w 81"/>
                <a:gd name="T93" fmla="*/ 87 h 97"/>
                <a:gd name="T94" fmla="*/ 55 w 81"/>
                <a:gd name="T95" fmla="*/ 83 h 97"/>
                <a:gd name="T96" fmla="*/ 47 w 81"/>
                <a:gd name="T97" fmla="*/ 76 h 97"/>
                <a:gd name="T98" fmla="*/ 27 w 81"/>
                <a:gd name="T99" fmla="*/ 72 h 9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1"/>
                <a:gd name="T151" fmla="*/ 0 h 97"/>
                <a:gd name="T152" fmla="*/ 81 w 81"/>
                <a:gd name="T153" fmla="*/ 97 h 9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1" h="97">
                  <a:moveTo>
                    <a:pt x="81" y="4"/>
                  </a:moveTo>
                  <a:lnTo>
                    <a:pt x="77" y="12"/>
                  </a:lnTo>
                  <a:lnTo>
                    <a:pt x="65" y="12"/>
                  </a:lnTo>
                  <a:lnTo>
                    <a:pt x="69" y="16"/>
                  </a:lnTo>
                  <a:lnTo>
                    <a:pt x="69" y="20"/>
                  </a:lnTo>
                  <a:lnTo>
                    <a:pt x="65" y="28"/>
                  </a:lnTo>
                  <a:lnTo>
                    <a:pt x="61" y="36"/>
                  </a:lnTo>
                  <a:lnTo>
                    <a:pt x="49" y="40"/>
                  </a:lnTo>
                  <a:lnTo>
                    <a:pt x="36" y="44"/>
                  </a:lnTo>
                  <a:lnTo>
                    <a:pt x="32" y="44"/>
                  </a:lnTo>
                  <a:lnTo>
                    <a:pt x="28" y="48"/>
                  </a:lnTo>
                  <a:lnTo>
                    <a:pt x="28" y="52"/>
                  </a:lnTo>
                  <a:lnTo>
                    <a:pt x="32" y="56"/>
                  </a:lnTo>
                  <a:lnTo>
                    <a:pt x="45" y="60"/>
                  </a:lnTo>
                  <a:lnTo>
                    <a:pt x="57" y="60"/>
                  </a:lnTo>
                  <a:lnTo>
                    <a:pt x="61" y="64"/>
                  </a:lnTo>
                  <a:lnTo>
                    <a:pt x="65" y="68"/>
                  </a:lnTo>
                  <a:lnTo>
                    <a:pt x="65" y="73"/>
                  </a:lnTo>
                  <a:lnTo>
                    <a:pt x="65" y="81"/>
                  </a:lnTo>
                  <a:lnTo>
                    <a:pt x="61" y="85"/>
                  </a:lnTo>
                  <a:lnTo>
                    <a:pt x="57" y="89"/>
                  </a:lnTo>
                  <a:lnTo>
                    <a:pt x="49" y="93"/>
                  </a:lnTo>
                  <a:lnTo>
                    <a:pt x="41" y="97"/>
                  </a:lnTo>
                  <a:lnTo>
                    <a:pt x="28" y="97"/>
                  </a:lnTo>
                  <a:lnTo>
                    <a:pt x="20" y="97"/>
                  </a:lnTo>
                  <a:lnTo>
                    <a:pt x="12" y="93"/>
                  </a:lnTo>
                  <a:lnTo>
                    <a:pt x="8" y="93"/>
                  </a:lnTo>
                  <a:lnTo>
                    <a:pt x="4" y="89"/>
                  </a:lnTo>
                  <a:lnTo>
                    <a:pt x="0" y="85"/>
                  </a:lnTo>
                  <a:lnTo>
                    <a:pt x="0" y="81"/>
                  </a:lnTo>
                  <a:lnTo>
                    <a:pt x="0" y="77"/>
                  </a:lnTo>
                  <a:lnTo>
                    <a:pt x="0" y="73"/>
                  </a:lnTo>
                  <a:lnTo>
                    <a:pt x="4" y="73"/>
                  </a:lnTo>
                  <a:lnTo>
                    <a:pt x="8" y="68"/>
                  </a:lnTo>
                  <a:lnTo>
                    <a:pt x="12" y="64"/>
                  </a:lnTo>
                  <a:lnTo>
                    <a:pt x="20" y="60"/>
                  </a:lnTo>
                  <a:lnTo>
                    <a:pt x="16" y="60"/>
                  </a:lnTo>
                  <a:lnTo>
                    <a:pt x="16" y="56"/>
                  </a:lnTo>
                  <a:lnTo>
                    <a:pt x="16" y="52"/>
                  </a:lnTo>
                  <a:lnTo>
                    <a:pt x="20" y="48"/>
                  </a:lnTo>
                  <a:lnTo>
                    <a:pt x="24" y="48"/>
                  </a:lnTo>
                  <a:lnTo>
                    <a:pt x="32" y="44"/>
                  </a:lnTo>
                  <a:lnTo>
                    <a:pt x="24" y="40"/>
                  </a:lnTo>
                  <a:lnTo>
                    <a:pt x="16" y="36"/>
                  </a:lnTo>
                  <a:lnTo>
                    <a:pt x="16" y="32"/>
                  </a:lnTo>
                  <a:lnTo>
                    <a:pt x="12" y="24"/>
                  </a:lnTo>
                  <a:lnTo>
                    <a:pt x="16" y="16"/>
                  </a:lnTo>
                  <a:lnTo>
                    <a:pt x="20" y="8"/>
                  </a:lnTo>
                  <a:lnTo>
                    <a:pt x="32" y="0"/>
                  </a:lnTo>
                  <a:lnTo>
                    <a:pt x="45" y="0"/>
                  </a:lnTo>
                  <a:lnTo>
                    <a:pt x="49" y="0"/>
                  </a:lnTo>
                  <a:lnTo>
                    <a:pt x="53" y="0"/>
                  </a:lnTo>
                  <a:lnTo>
                    <a:pt x="57" y="0"/>
                  </a:lnTo>
                  <a:lnTo>
                    <a:pt x="61" y="4"/>
                  </a:lnTo>
                  <a:lnTo>
                    <a:pt x="81" y="4"/>
                  </a:lnTo>
                  <a:close/>
                  <a:moveTo>
                    <a:pt x="57" y="16"/>
                  </a:moveTo>
                  <a:lnTo>
                    <a:pt x="53" y="8"/>
                  </a:lnTo>
                  <a:lnTo>
                    <a:pt x="53" y="4"/>
                  </a:lnTo>
                  <a:lnTo>
                    <a:pt x="49" y="4"/>
                  </a:lnTo>
                  <a:lnTo>
                    <a:pt x="45" y="4"/>
                  </a:lnTo>
                  <a:lnTo>
                    <a:pt x="36" y="4"/>
                  </a:lnTo>
                  <a:lnTo>
                    <a:pt x="32" y="12"/>
                  </a:lnTo>
                  <a:lnTo>
                    <a:pt x="28" y="20"/>
                  </a:lnTo>
                  <a:lnTo>
                    <a:pt x="24" y="28"/>
                  </a:lnTo>
                  <a:lnTo>
                    <a:pt x="28" y="32"/>
                  </a:lnTo>
                  <a:lnTo>
                    <a:pt x="28" y="36"/>
                  </a:lnTo>
                  <a:lnTo>
                    <a:pt x="32" y="40"/>
                  </a:lnTo>
                  <a:lnTo>
                    <a:pt x="36" y="40"/>
                  </a:lnTo>
                  <a:lnTo>
                    <a:pt x="41" y="40"/>
                  </a:lnTo>
                  <a:lnTo>
                    <a:pt x="45" y="36"/>
                  </a:lnTo>
                  <a:lnTo>
                    <a:pt x="49" y="36"/>
                  </a:lnTo>
                  <a:lnTo>
                    <a:pt x="49" y="32"/>
                  </a:lnTo>
                  <a:lnTo>
                    <a:pt x="53" y="28"/>
                  </a:lnTo>
                  <a:lnTo>
                    <a:pt x="53" y="24"/>
                  </a:lnTo>
                  <a:lnTo>
                    <a:pt x="57" y="16"/>
                  </a:lnTo>
                  <a:close/>
                  <a:moveTo>
                    <a:pt x="24" y="64"/>
                  </a:moveTo>
                  <a:lnTo>
                    <a:pt x="16" y="68"/>
                  </a:lnTo>
                  <a:lnTo>
                    <a:pt x="12" y="73"/>
                  </a:lnTo>
                  <a:lnTo>
                    <a:pt x="12" y="77"/>
                  </a:lnTo>
                  <a:lnTo>
                    <a:pt x="12" y="81"/>
                  </a:lnTo>
                  <a:lnTo>
                    <a:pt x="12" y="85"/>
                  </a:lnTo>
                  <a:lnTo>
                    <a:pt x="16" y="89"/>
                  </a:lnTo>
                  <a:lnTo>
                    <a:pt x="20" y="93"/>
                  </a:lnTo>
                  <a:lnTo>
                    <a:pt x="32" y="93"/>
                  </a:lnTo>
                  <a:lnTo>
                    <a:pt x="41" y="93"/>
                  </a:lnTo>
                  <a:lnTo>
                    <a:pt x="49" y="89"/>
                  </a:lnTo>
                  <a:lnTo>
                    <a:pt x="53" y="85"/>
                  </a:lnTo>
                  <a:lnTo>
                    <a:pt x="57" y="81"/>
                  </a:lnTo>
                  <a:lnTo>
                    <a:pt x="57" y="77"/>
                  </a:lnTo>
                  <a:lnTo>
                    <a:pt x="53" y="73"/>
                  </a:lnTo>
                  <a:lnTo>
                    <a:pt x="49" y="73"/>
                  </a:lnTo>
                  <a:lnTo>
                    <a:pt x="45" y="68"/>
                  </a:lnTo>
                  <a:lnTo>
                    <a:pt x="41" y="68"/>
                  </a:lnTo>
                  <a:lnTo>
                    <a:pt x="32" y="64"/>
                  </a:lnTo>
                  <a:lnTo>
                    <a:pt x="24" y="64"/>
                  </a:lnTo>
                  <a:close/>
                </a:path>
              </a:pathLst>
            </a:custGeom>
            <a:solidFill>
              <a:srgbClr val="000000"/>
            </a:solidFill>
            <a:ln w="0">
              <a:solidFill>
                <a:srgbClr val="000000"/>
              </a:solidFill>
              <a:round/>
              <a:headEnd/>
              <a:tailEnd/>
            </a:ln>
          </p:spPr>
          <p:txBody>
            <a:bodyPr/>
            <a:lstStyle/>
            <a:p>
              <a:endParaRPr lang="en-US"/>
            </a:p>
          </p:txBody>
        </p:sp>
        <p:pic>
          <p:nvPicPr>
            <p:cNvPr id="26726" name="Picture 147"/>
            <p:cNvPicPr>
              <a:picLocks noChangeAspect="1" noChangeArrowheads="1"/>
            </p:cNvPicPr>
            <p:nvPr/>
          </p:nvPicPr>
          <p:blipFill>
            <a:blip r:embed="rId10" cstate="print"/>
            <a:srcRect/>
            <a:stretch>
              <a:fillRect/>
            </a:stretch>
          </p:blipFill>
          <p:spPr bwMode="auto">
            <a:xfrm>
              <a:off x="3503" y="858"/>
              <a:ext cx="35" cy="151"/>
            </a:xfrm>
            <a:prstGeom prst="rect">
              <a:avLst/>
            </a:prstGeom>
            <a:noFill/>
            <a:ln w="9525">
              <a:noFill/>
              <a:miter lim="800000"/>
              <a:headEnd/>
              <a:tailEnd/>
            </a:ln>
          </p:spPr>
        </p:pic>
        <p:pic>
          <p:nvPicPr>
            <p:cNvPr id="26727" name="Picture 148"/>
            <p:cNvPicPr>
              <a:picLocks noChangeAspect="1" noChangeArrowheads="1"/>
            </p:cNvPicPr>
            <p:nvPr/>
          </p:nvPicPr>
          <p:blipFill>
            <a:blip r:embed="rId11" cstate="print"/>
            <a:srcRect/>
            <a:stretch>
              <a:fillRect/>
            </a:stretch>
          </p:blipFill>
          <p:spPr bwMode="auto">
            <a:xfrm>
              <a:off x="3503" y="858"/>
              <a:ext cx="35" cy="151"/>
            </a:xfrm>
            <a:prstGeom prst="rect">
              <a:avLst/>
            </a:prstGeom>
            <a:noFill/>
            <a:ln w="9525">
              <a:noFill/>
              <a:miter lim="800000"/>
              <a:headEnd/>
              <a:tailEnd/>
            </a:ln>
          </p:spPr>
        </p:pic>
        <p:pic>
          <p:nvPicPr>
            <p:cNvPr id="26728" name="Picture 149"/>
            <p:cNvPicPr>
              <a:picLocks noChangeAspect="1" noChangeArrowheads="1"/>
            </p:cNvPicPr>
            <p:nvPr/>
          </p:nvPicPr>
          <p:blipFill>
            <a:blip r:embed="rId12" cstate="print"/>
            <a:srcRect/>
            <a:stretch>
              <a:fillRect/>
            </a:stretch>
          </p:blipFill>
          <p:spPr bwMode="auto">
            <a:xfrm>
              <a:off x="3581" y="880"/>
              <a:ext cx="82" cy="100"/>
            </a:xfrm>
            <a:prstGeom prst="rect">
              <a:avLst/>
            </a:prstGeom>
            <a:noFill/>
            <a:ln w="9525">
              <a:noFill/>
              <a:miter lim="800000"/>
              <a:headEnd/>
              <a:tailEnd/>
            </a:ln>
          </p:spPr>
        </p:pic>
        <p:pic>
          <p:nvPicPr>
            <p:cNvPr id="26729" name="Picture 150"/>
            <p:cNvPicPr>
              <a:picLocks noChangeAspect="1" noChangeArrowheads="1"/>
            </p:cNvPicPr>
            <p:nvPr/>
          </p:nvPicPr>
          <p:blipFill>
            <a:blip r:embed="rId13" cstate="print"/>
            <a:srcRect/>
            <a:stretch>
              <a:fillRect/>
            </a:stretch>
          </p:blipFill>
          <p:spPr bwMode="auto">
            <a:xfrm>
              <a:off x="3581" y="880"/>
              <a:ext cx="82" cy="100"/>
            </a:xfrm>
            <a:prstGeom prst="rect">
              <a:avLst/>
            </a:prstGeom>
            <a:noFill/>
            <a:ln w="9525">
              <a:noFill/>
              <a:miter lim="800000"/>
              <a:headEnd/>
              <a:tailEnd/>
            </a:ln>
          </p:spPr>
        </p:pic>
        <p:sp>
          <p:nvSpPr>
            <p:cNvPr id="26730" name="Freeform 151"/>
            <p:cNvSpPr>
              <a:spLocks/>
            </p:cNvSpPr>
            <p:nvPr/>
          </p:nvSpPr>
          <p:spPr bwMode="auto">
            <a:xfrm>
              <a:off x="3697" y="867"/>
              <a:ext cx="86" cy="103"/>
            </a:xfrm>
            <a:custGeom>
              <a:avLst/>
              <a:gdLst>
                <a:gd name="T0" fmla="*/ 11 w 81"/>
                <a:gd name="T1" fmla="*/ 69 h 97"/>
                <a:gd name="T2" fmla="*/ 15 w 81"/>
                <a:gd name="T3" fmla="*/ 78 h 97"/>
                <a:gd name="T4" fmla="*/ 15 w 81"/>
                <a:gd name="T5" fmla="*/ 91 h 97"/>
                <a:gd name="T6" fmla="*/ 29 w 81"/>
                <a:gd name="T7" fmla="*/ 105 h 97"/>
                <a:gd name="T8" fmla="*/ 51 w 81"/>
                <a:gd name="T9" fmla="*/ 105 h 97"/>
                <a:gd name="T10" fmla="*/ 59 w 81"/>
                <a:gd name="T11" fmla="*/ 91 h 97"/>
                <a:gd name="T12" fmla="*/ 59 w 81"/>
                <a:gd name="T13" fmla="*/ 83 h 97"/>
                <a:gd name="T14" fmla="*/ 55 w 81"/>
                <a:gd name="T15" fmla="*/ 69 h 97"/>
                <a:gd name="T16" fmla="*/ 37 w 81"/>
                <a:gd name="T17" fmla="*/ 51 h 97"/>
                <a:gd name="T18" fmla="*/ 29 w 81"/>
                <a:gd name="T19" fmla="*/ 41 h 97"/>
                <a:gd name="T20" fmla="*/ 23 w 81"/>
                <a:gd name="T21" fmla="*/ 27 h 97"/>
                <a:gd name="T22" fmla="*/ 33 w 81"/>
                <a:gd name="T23" fmla="*/ 4 h 97"/>
                <a:gd name="T24" fmla="*/ 55 w 81"/>
                <a:gd name="T25" fmla="*/ 0 h 97"/>
                <a:gd name="T26" fmla="*/ 59 w 81"/>
                <a:gd name="T27" fmla="*/ 0 h 97"/>
                <a:gd name="T28" fmla="*/ 69 w 81"/>
                <a:gd name="T29" fmla="*/ 0 h 97"/>
                <a:gd name="T30" fmla="*/ 78 w 81"/>
                <a:gd name="T31" fmla="*/ 4 h 97"/>
                <a:gd name="T32" fmla="*/ 78 w 81"/>
                <a:gd name="T33" fmla="*/ 4 h 97"/>
                <a:gd name="T34" fmla="*/ 83 w 81"/>
                <a:gd name="T35" fmla="*/ 4 h 97"/>
                <a:gd name="T36" fmla="*/ 87 w 81"/>
                <a:gd name="T37" fmla="*/ 0 h 97"/>
                <a:gd name="T38" fmla="*/ 83 w 81"/>
                <a:gd name="T39" fmla="*/ 33 h 97"/>
                <a:gd name="T40" fmla="*/ 78 w 81"/>
                <a:gd name="T41" fmla="*/ 27 h 97"/>
                <a:gd name="T42" fmla="*/ 78 w 81"/>
                <a:gd name="T43" fmla="*/ 18 h 97"/>
                <a:gd name="T44" fmla="*/ 65 w 81"/>
                <a:gd name="T45" fmla="*/ 4 h 97"/>
                <a:gd name="T46" fmla="*/ 47 w 81"/>
                <a:gd name="T47" fmla="*/ 4 h 97"/>
                <a:gd name="T48" fmla="*/ 37 w 81"/>
                <a:gd name="T49" fmla="*/ 14 h 97"/>
                <a:gd name="T50" fmla="*/ 37 w 81"/>
                <a:gd name="T51" fmla="*/ 27 h 97"/>
                <a:gd name="T52" fmla="*/ 47 w 81"/>
                <a:gd name="T53" fmla="*/ 37 h 97"/>
                <a:gd name="T54" fmla="*/ 65 w 81"/>
                <a:gd name="T55" fmla="*/ 59 h 97"/>
                <a:gd name="T56" fmla="*/ 73 w 81"/>
                <a:gd name="T57" fmla="*/ 73 h 97"/>
                <a:gd name="T58" fmla="*/ 73 w 81"/>
                <a:gd name="T59" fmla="*/ 87 h 97"/>
                <a:gd name="T60" fmla="*/ 65 w 81"/>
                <a:gd name="T61" fmla="*/ 101 h 97"/>
                <a:gd name="T62" fmla="*/ 51 w 81"/>
                <a:gd name="T63" fmla="*/ 109 h 97"/>
                <a:gd name="T64" fmla="*/ 37 w 81"/>
                <a:gd name="T65" fmla="*/ 109 h 97"/>
                <a:gd name="T66" fmla="*/ 23 w 81"/>
                <a:gd name="T67" fmla="*/ 109 h 97"/>
                <a:gd name="T68" fmla="*/ 15 w 81"/>
                <a:gd name="T69" fmla="*/ 105 h 97"/>
                <a:gd name="T70" fmla="*/ 11 w 81"/>
                <a:gd name="T71" fmla="*/ 105 h 97"/>
                <a:gd name="T72" fmla="*/ 0 w 81"/>
                <a:gd name="T73" fmla="*/ 109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1"/>
                <a:gd name="T112" fmla="*/ 0 h 97"/>
                <a:gd name="T113" fmla="*/ 81 w 81"/>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1" h="97">
                  <a:moveTo>
                    <a:pt x="0" y="97"/>
                  </a:moveTo>
                  <a:lnTo>
                    <a:pt x="9" y="61"/>
                  </a:lnTo>
                  <a:lnTo>
                    <a:pt x="13" y="61"/>
                  </a:lnTo>
                  <a:lnTo>
                    <a:pt x="13" y="69"/>
                  </a:lnTo>
                  <a:lnTo>
                    <a:pt x="13" y="73"/>
                  </a:lnTo>
                  <a:lnTo>
                    <a:pt x="13" y="81"/>
                  </a:lnTo>
                  <a:lnTo>
                    <a:pt x="17" y="89"/>
                  </a:lnTo>
                  <a:lnTo>
                    <a:pt x="25" y="93"/>
                  </a:lnTo>
                  <a:lnTo>
                    <a:pt x="33" y="97"/>
                  </a:lnTo>
                  <a:lnTo>
                    <a:pt x="45" y="93"/>
                  </a:lnTo>
                  <a:lnTo>
                    <a:pt x="49" y="89"/>
                  </a:lnTo>
                  <a:lnTo>
                    <a:pt x="53" y="81"/>
                  </a:lnTo>
                  <a:lnTo>
                    <a:pt x="53" y="77"/>
                  </a:lnTo>
                  <a:lnTo>
                    <a:pt x="53" y="73"/>
                  </a:lnTo>
                  <a:lnTo>
                    <a:pt x="53" y="65"/>
                  </a:lnTo>
                  <a:lnTo>
                    <a:pt x="49" y="61"/>
                  </a:lnTo>
                  <a:lnTo>
                    <a:pt x="41" y="53"/>
                  </a:lnTo>
                  <a:lnTo>
                    <a:pt x="33" y="45"/>
                  </a:lnTo>
                  <a:lnTo>
                    <a:pt x="25" y="41"/>
                  </a:lnTo>
                  <a:lnTo>
                    <a:pt x="25" y="37"/>
                  </a:lnTo>
                  <a:lnTo>
                    <a:pt x="21" y="29"/>
                  </a:lnTo>
                  <a:lnTo>
                    <a:pt x="21" y="24"/>
                  </a:lnTo>
                  <a:lnTo>
                    <a:pt x="21" y="12"/>
                  </a:lnTo>
                  <a:lnTo>
                    <a:pt x="29" y="4"/>
                  </a:lnTo>
                  <a:lnTo>
                    <a:pt x="37" y="0"/>
                  </a:lnTo>
                  <a:lnTo>
                    <a:pt x="49" y="0"/>
                  </a:lnTo>
                  <a:lnTo>
                    <a:pt x="53" y="0"/>
                  </a:lnTo>
                  <a:lnTo>
                    <a:pt x="57" y="0"/>
                  </a:lnTo>
                  <a:lnTo>
                    <a:pt x="61" y="0"/>
                  </a:lnTo>
                  <a:lnTo>
                    <a:pt x="65" y="4"/>
                  </a:lnTo>
                  <a:lnTo>
                    <a:pt x="69" y="4"/>
                  </a:lnTo>
                  <a:lnTo>
                    <a:pt x="73" y="4"/>
                  </a:lnTo>
                  <a:lnTo>
                    <a:pt x="73" y="0"/>
                  </a:lnTo>
                  <a:lnTo>
                    <a:pt x="77" y="0"/>
                  </a:lnTo>
                  <a:lnTo>
                    <a:pt x="81" y="0"/>
                  </a:lnTo>
                  <a:lnTo>
                    <a:pt x="73" y="29"/>
                  </a:lnTo>
                  <a:lnTo>
                    <a:pt x="69" y="29"/>
                  </a:lnTo>
                  <a:lnTo>
                    <a:pt x="69" y="24"/>
                  </a:lnTo>
                  <a:lnTo>
                    <a:pt x="69" y="16"/>
                  </a:lnTo>
                  <a:lnTo>
                    <a:pt x="65" y="8"/>
                  </a:lnTo>
                  <a:lnTo>
                    <a:pt x="57" y="4"/>
                  </a:lnTo>
                  <a:lnTo>
                    <a:pt x="49" y="4"/>
                  </a:lnTo>
                  <a:lnTo>
                    <a:pt x="41" y="4"/>
                  </a:lnTo>
                  <a:lnTo>
                    <a:pt x="37" y="8"/>
                  </a:lnTo>
                  <a:lnTo>
                    <a:pt x="33" y="12"/>
                  </a:lnTo>
                  <a:lnTo>
                    <a:pt x="33" y="16"/>
                  </a:lnTo>
                  <a:lnTo>
                    <a:pt x="33" y="24"/>
                  </a:lnTo>
                  <a:lnTo>
                    <a:pt x="33" y="29"/>
                  </a:lnTo>
                  <a:lnTo>
                    <a:pt x="41" y="33"/>
                  </a:lnTo>
                  <a:lnTo>
                    <a:pt x="49" y="41"/>
                  </a:lnTo>
                  <a:lnTo>
                    <a:pt x="57" y="53"/>
                  </a:lnTo>
                  <a:lnTo>
                    <a:pt x="65" y="57"/>
                  </a:lnTo>
                  <a:lnTo>
                    <a:pt x="65" y="65"/>
                  </a:lnTo>
                  <a:lnTo>
                    <a:pt x="65" y="69"/>
                  </a:lnTo>
                  <a:lnTo>
                    <a:pt x="65" y="77"/>
                  </a:lnTo>
                  <a:lnTo>
                    <a:pt x="61" y="85"/>
                  </a:lnTo>
                  <a:lnTo>
                    <a:pt x="57" y="89"/>
                  </a:lnTo>
                  <a:lnTo>
                    <a:pt x="53" y="93"/>
                  </a:lnTo>
                  <a:lnTo>
                    <a:pt x="45" y="97"/>
                  </a:lnTo>
                  <a:lnTo>
                    <a:pt x="37" y="97"/>
                  </a:lnTo>
                  <a:lnTo>
                    <a:pt x="33" y="97"/>
                  </a:lnTo>
                  <a:lnTo>
                    <a:pt x="29" y="97"/>
                  </a:lnTo>
                  <a:lnTo>
                    <a:pt x="21" y="97"/>
                  </a:lnTo>
                  <a:lnTo>
                    <a:pt x="17" y="93"/>
                  </a:lnTo>
                  <a:lnTo>
                    <a:pt x="13" y="93"/>
                  </a:lnTo>
                  <a:lnTo>
                    <a:pt x="9" y="93"/>
                  </a:lnTo>
                  <a:lnTo>
                    <a:pt x="4" y="97"/>
                  </a:lnTo>
                  <a:lnTo>
                    <a:pt x="0" y="97"/>
                  </a:lnTo>
                  <a:close/>
                </a:path>
              </a:pathLst>
            </a:custGeom>
            <a:solidFill>
              <a:srgbClr val="000000"/>
            </a:solidFill>
            <a:ln w="0">
              <a:solidFill>
                <a:srgbClr val="000000"/>
              </a:solidFill>
              <a:round/>
              <a:headEnd/>
              <a:tailEnd/>
            </a:ln>
          </p:spPr>
          <p:txBody>
            <a:bodyPr/>
            <a:lstStyle/>
            <a:p>
              <a:endParaRPr lang="en-US"/>
            </a:p>
          </p:txBody>
        </p:sp>
        <p:sp>
          <p:nvSpPr>
            <p:cNvPr id="26731" name="Freeform 152"/>
            <p:cNvSpPr>
              <a:spLocks noEditPoints="1"/>
            </p:cNvSpPr>
            <p:nvPr/>
          </p:nvSpPr>
          <p:spPr bwMode="auto">
            <a:xfrm>
              <a:off x="3779" y="902"/>
              <a:ext cx="60" cy="68"/>
            </a:xfrm>
            <a:custGeom>
              <a:avLst/>
              <a:gdLst>
                <a:gd name="T0" fmla="*/ 19 w 57"/>
                <a:gd name="T1" fmla="*/ 40 h 64"/>
                <a:gd name="T2" fmla="*/ 19 w 57"/>
                <a:gd name="T3" fmla="*/ 45 h 64"/>
                <a:gd name="T4" fmla="*/ 19 w 57"/>
                <a:gd name="T5" fmla="*/ 45 h 64"/>
                <a:gd name="T6" fmla="*/ 19 w 57"/>
                <a:gd name="T7" fmla="*/ 54 h 64"/>
                <a:gd name="T8" fmla="*/ 23 w 57"/>
                <a:gd name="T9" fmla="*/ 58 h 64"/>
                <a:gd name="T10" fmla="*/ 27 w 57"/>
                <a:gd name="T11" fmla="*/ 63 h 64"/>
                <a:gd name="T12" fmla="*/ 33 w 57"/>
                <a:gd name="T13" fmla="*/ 63 h 64"/>
                <a:gd name="T14" fmla="*/ 37 w 57"/>
                <a:gd name="T15" fmla="*/ 63 h 64"/>
                <a:gd name="T16" fmla="*/ 41 w 57"/>
                <a:gd name="T17" fmla="*/ 63 h 64"/>
                <a:gd name="T18" fmla="*/ 49 w 57"/>
                <a:gd name="T19" fmla="*/ 58 h 64"/>
                <a:gd name="T20" fmla="*/ 59 w 57"/>
                <a:gd name="T21" fmla="*/ 50 h 64"/>
                <a:gd name="T22" fmla="*/ 59 w 57"/>
                <a:gd name="T23" fmla="*/ 54 h 64"/>
                <a:gd name="T24" fmla="*/ 45 w 57"/>
                <a:gd name="T25" fmla="*/ 63 h 64"/>
                <a:gd name="T26" fmla="*/ 37 w 57"/>
                <a:gd name="T27" fmla="*/ 72 h 64"/>
                <a:gd name="T28" fmla="*/ 23 w 57"/>
                <a:gd name="T29" fmla="*/ 72 h 64"/>
                <a:gd name="T30" fmla="*/ 15 w 57"/>
                <a:gd name="T31" fmla="*/ 72 h 64"/>
                <a:gd name="T32" fmla="*/ 9 w 57"/>
                <a:gd name="T33" fmla="*/ 68 h 64"/>
                <a:gd name="T34" fmla="*/ 4 w 57"/>
                <a:gd name="T35" fmla="*/ 58 h 64"/>
                <a:gd name="T36" fmla="*/ 0 w 57"/>
                <a:gd name="T37" fmla="*/ 50 h 64"/>
                <a:gd name="T38" fmla="*/ 4 w 57"/>
                <a:gd name="T39" fmla="*/ 36 h 64"/>
                <a:gd name="T40" fmla="*/ 9 w 57"/>
                <a:gd name="T41" fmla="*/ 27 h 64"/>
                <a:gd name="T42" fmla="*/ 19 w 57"/>
                <a:gd name="T43" fmla="*/ 14 h 64"/>
                <a:gd name="T44" fmla="*/ 27 w 57"/>
                <a:gd name="T45" fmla="*/ 4 h 64"/>
                <a:gd name="T46" fmla="*/ 37 w 57"/>
                <a:gd name="T47" fmla="*/ 0 h 64"/>
                <a:gd name="T48" fmla="*/ 49 w 57"/>
                <a:gd name="T49" fmla="*/ 0 h 64"/>
                <a:gd name="T50" fmla="*/ 55 w 57"/>
                <a:gd name="T51" fmla="*/ 0 h 64"/>
                <a:gd name="T52" fmla="*/ 59 w 57"/>
                <a:gd name="T53" fmla="*/ 4 h 64"/>
                <a:gd name="T54" fmla="*/ 63 w 57"/>
                <a:gd name="T55" fmla="*/ 4 h 64"/>
                <a:gd name="T56" fmla="*/ 63 w 57"/>
                <a:gd name="T57" fmla="*/ 10 h 64"/>
                <a:gd name="T58" fmla="*/ 63 w 57"/>
                <a:gd name="T59" fmla="*/ 18 h 64"/>
                <a:gd name="T60" fmla="*/ 59 w 57"/>
                <a:gd name="T61" fmla="*/ 22 h 64"/>
                <a:gd name="T62" fmla="*/ 49 w 57"/>
                <a:gd name="T63" fmla="*/ 32 h 64"/>
                <a:gd name="T64" fmla="*/ 41 w 57"/>
                <a:gd name="T65" fmla="*/ 36 h 64"/>
                <a:gd name="T66" fmla="*/ 33 w 57"/>
                <a:gd name="T67" fmla="*/ 40 h 64"/>
                <a:gd name="T68" fmla="*/ 19 w 57"/>
                <a:gd name="T69" fmla="*/ 40 h 64"/>
                <a:gd name="T70" fmla="*/ 19 w 57"/>
                <a:gd name="T71" fmla="*/ 36 h 64"/>
                <a:gd name="T72" fmla="*/ 27 w 57"/>
                <a:gd name="T73" fmla="*/ 36 h 64"/>
                <a:gd name="T74" fmla="*/ 37 w 57"/>
                <a:gd name="T75" fmla="*/ 32 h 64"/>
                <a:gd name="T76" fmla="*/ 41 w 57"/>
                <a:gd name="T77" fmla="*/ 27 h 64"/>
                <a:gd name="T78" fmla="*/ 49 w 57"/>
                <a:gd name="T79" fmla="*/ 22 h 64"/>
                <a:gd name="T80" fmla="*/ 49 w 57"/>
                <a:gd name="T81" fmla="*/ 18 h 64"/>
                <a:gd name="T82" fmla="*/ 55 w 57"/>
                <a:gd name="T83" fmla="*/ 10 h 64"/>
                <a:gd name="T84" fmla="*/ 55 w 57"/>
                <a:gd name="T85" fmla="*/ 10 h 64"/>
                <a:gd name="T86" fmla="*/ 49 w 57"/>
                <a:gd name="T87" fmla="*/ 4 h 64"/>
                <a:gd name="T88" fmla="*/ 49 w 57"/>
                <a:gd name="T89" fmla="*/ 4 h 64"/>
                <a:gd name="T90" fmla="*/ 45 w 57"/>
                <a:gd name="T91" fmla="*/ 4 h 64"/>
                <a:gd name="T92" fmla="*/ 37 w 57"/>
                <a:gd name="T93" fmla="*/ 4 h 64"/>
                <a:gd name="T94" fmla="*/ 27 w 57"/>
                <a:gd name="T95" fmla="*/ 10 h 64"/>
                <a:gd name="T96" fmla="*/ 23 w 57"/>
                <a:gd name="T97" fmla="*/ 22 h 64"/>
                <a:gd name="T98" fmla="*/ 19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7" y="36"/>
                  </a:moveTo>
                  <a:lnTo>
                    <a:pt x="17" y="40"/>
                  </a:lnTo>
                  <a:lnTo>
                    <a:pt x="17" y="48"/>
                  </a:lnTo>
                  <a:lnTo>
                    <a:pt x="21" y="52"/>
                  </a:lnTo>
                  <a:lnTo>
                    <a:pt x="25" y="56"/>
                  </a:lnTo>
                  <a:lnTo>
                    <a:pt x="29" y="56"/>
                  </a:lnTo>
                  <a:lnTo>
                    <a:pt x="33" y="56"/>
                  </a:lnTo>
                  <a:lnTo>
                    <a:pt x="37" y="56"/>
                  </a:lnTo>
                  <a:lnTo>
                    <a:pt x="45" y="52"/>
                  </a:lnTo>
                  <a:lnTo>
                    <a:pt x="53" y="44"/>
                  </a:lnTo>
                  <a:lnTo>
                    <a:pt x="53" y="48"/>
                  </a:lnTo>
                  <a:lnTo>
                    <a:pt x="41" y="56"/>
                  </a:lnTo>
                  <a:lnTo>
                    <a:pt x="33" y="64"/>
                  </a:lnTo>
                  <a:lnTo>
                    <a:pt x="21" y="64"/>
                  </a:lnTo>
                  <a:lnTo>
                    <a:pt x="13" y="64"/>
                  </a:lnTo>
                  <a:lnTo>
                    <a:pt x="9" y="60"/>
                  </a:lnTo>
                  <a:lnTo>
                    <a:pt x="4" y="52"/>
                  </a:lnTo>
                  <a:lnTo>
                    <a:pt x="0" y="44"/>
                  </a:lnTo>
                  <a:lnTo>
                    <a:pt x="4" y="32"/>
                  </a:lnTo>
                  <a:lnTo>
                    <a:pt x="9" y="24"/>
                  </a:lnTo>
                  <a:lnTo>
                    <a:pt x="17" y="12"/>
                  </a:lnTo>
                  <a:lnTo>
                    <a:pt x="25" y="4"/>
                  </a:lnTo>
                  <a:lnTo>
                    <a:pt x="33" y="0"/>
                  </a:lnTo>
                  <a:lnTo>
                    <a:pt x="45" y="0"/>
                  </a:lnTo>
                  <a:lnTo>
                    <a:pt x="49" y="0"/>
                  </a:lnTo>
                  <a:lnTo>
                    <a:pt x="53" y="4"/>
                  </a:lnTo>
                  <a:lnTo>
                    <a:pt x="57" y="4"/>
                  </a:lnTo>
                  <a:lnTo>
                    <a:pt x="57" y="8"/>
                  </a:lnTo>
                  <a:lnTo>
                    <a:pt x="57" y="16"/>
                  </a:lnTo>
                  <a:lnTo>
                    <a:pt x="53" y="20"/>
                  </a:lnTo>
                  <a:lnTo>
                    <a:pt x="45" y="28"/>
                  </a:lnTo>
                  <a:lnTo>
                    <a:pt x="37" y="32"/>
                  </a:lnTo>
                  <a:lnTo>
                    <a:pt x="29" y="36"/>
                  </a:lnTo>
                  <a:lnTo>
                    <a:pt x="17" y="36"/>
                  </a:lnTo>
                  <a:close/>
                  <a:moveTo>
                    <a:pt x="17" y="32"/>
                  </a:moveTo>
                  <a:lnTo>
                    <a:pt x="25" y="32"/>
                  </a:lnTo>
                  <a:lnTo>
                    <a:pt x="33" y="28"/>
                  </a:lnTo>
                  <a:lnTo>
                    <a:pt x="37" y="24"/>
                  </a:lnTo>
                  <a:lnTo>
                    <a:pt x="45" y="20"/>
                  </a:lnTo>
                  <a:lnTo>
                    <a:pt x="45" y="16"/>
                  </a:lnTo>
                  <a:lnTo>
                    <a:pt x="49" y="8"/>
                  </a:lnTo>
                  <a:lnTo>
                    <a:pt x="45" y="4"/>
                  </a:lnTo>
                  <a:lnTo>
                    <a:pt x="41" y="4"/>
                  </a:lnTo>
                  <a:lnTo>
                    <a:pt x="33" y="4"/>
                  </a:lnTo>
                  <a:lnTo>
                    <a:pt x="25" y="8"/>
                  </a:lnTo>
                  <a:lnTo>
                    <a:pt x="21" y="20"/>
                  </a:lnTo>
                  <a:lnTo>
                    <a:pt x="17" y="32"/>
                  </a:lnTo>
                  <a:close/>
                </a:path>
              </a:pathLst>
            </a:custGeom>
            <a:solidFill>
              <a:srgbClr val="000000"/>
            </a:solidFill>
            <a:ln w="0">
              <a:solidFill>
                <a:srgbClr val="000000"/>
              </a:solidFill>
              <a:round/>
              <a:headEnd/>
              <a:tailEnd/>
            </a:ln>
          </p:spPr>
          <p:txBody>
            <a:bodyPr/>
            <a:lstStyle/>
            <a:p>
              <a:endParaRPr lang="en-US"/>
            </a:p>
          </p:txBody>
        </p:sp>
        <p:sp>
          <p:nvSpPr>
            <p:cNvPr id="26732" name="Freeform 153"/>
            <p:cNvSpPr>
              <a:spLocks/>
            </p:cNvSpPr>
            <p:nvPr/>
          </p:nvSpPr>
          <p:spPr bwMode="auto">
            <a:xfrm>
              <a:off x="3848" y="902"/>
              <a:ext cx="60" cy="68"/>
            </a:xfrm>
            <a:custGeom>
              <a:avLst/>
              <a:gdLst>
                <a:gd name="T0" fmla="*/ 4 w 57"/>
                <a:gd name="T1" fmla="*/ 4 h 64"/>
                <a:gd name="T2" fmla="*/ 33 w 57"/>
                <a:gd name="T3" fmla="*/ 0 h 64"/>
                <a:gd name="T4" fmla="*/ 23 w 57"/>
                <a:gd name="T5" fmla="*/ 40 h 64"/>
                <a:gd name="T6" fmla="*/ 37 w 57"/>
                <a:gd name="T7" fmla="*/ 18 h 64"/>
                <a:gd name="T8" fmla="*/ 45 w 57"/>
                <a:gd name="T9" fmla="*/ 4 h 64"/>
                <a:gd name="T10" fmla="*/ 55 w 57"/>
                <a:gd name="T11" fmla="*/ 0 h 64"/>
                <a:gd name="T12" fmla="*/ 55 w 57"/>
                <a:gd name="T13" fmla="*/ 0 h 64"/>
                <a:gd name="T14" fmla="*/ 59 w 57"/>
                <a:gd name="T15" fmla="*/ 0 h 64"/>
                <a:gd name="T16" fmla="*/ 59 w 57"/>
                <a:gd name="T17" fmla="*/ 0 h 64"/>
                <a:gd name="T18" fmla="*/ 63 w 57"/>
                <a:gd name="T19" fmla="*/ 4 h 64"/>
                <a:gd name="T20" fmla="*/ 63 w 57"/>
                <a:gd name="T21" fmla="*/ 4 h 64"/>
                <a:gd name="T22" fmla="*/ 63 w 57"/>
                <a:gd name="T23" fmla="*/ 14 h 64"/>
                <a:gd name="T24" fmla="*/ 59 w 57"/>
                <a:gd name="T25" fmla="*/ 18 h 64"/>
                <a:gd name="T26" fmla="*/ 59 w 57"/>
                <a:gd name="T27" fmla="*/ 18 h 64"/>
                <a:gd name="T28" fmla="*/ 55 w 57"/>
                <a:gd name="T29" fmla="*/ 22 h 64"/>
                <a:gd name="T30" fmla="*/ 55 w 57"/>
                <a:gd name="T31" fmla="*/ 22 h 64"/>
                <a:gd name="T32" fmla="*/ 49 w 57"/>
                <a:gd name="T33" fmla="*/ 18 h 64"/>
                <a:gd name="T34" fmla="*/ 49 w 57"/>
                <a:gd name="T35" fmla="*/ 18 h 64"/>
                <a:gd name="T36" fmla="*/ 49 w 57"/>
                <a:gd name="T37" fmla="*/ 14 h 64"/>
                <a:gd name="T38" fmla="*/ 49 w 57"/>
                <a:gd name="T39" fmla="*/ 14 h 64"/>
                <a:gd name="T40" fmla="*/ 49 w 57"/>
                <a:gd name="T41" fmla="*/ 14 h 64"/>
                <a:gd name="T42" fmla="*/ 49 w 57"/>
                <a:gd name="T43" fmla="*/ 14 h 64"/>
                <a:gd name="T44" fmla="*/ 45 w 57"/>
                <a:gd name="T45" fmla="*/ 14 h 64"/>
                <a:gd name="T46" fmla="*/ 45 w 57"/>
                <a:gd name="T47" fmla="*/ 14 h 64"/>
                <a:gd name="T48" fmla="*/ 45 w 57"/>
                <a:gd name="T49" fmla="*/ 14 h 64"/>
                <a:gd name="T50" fmla="*/ 41 w 57"/>
                <a:gd name="T51" fmla="*/ 14 h 64"/>
                <a:gd name="T52" fmla="*/ 41 w 57"/>
                <a:gd name="T53" fmla="*/ 18 h 64"/>
                <a:gd name="T54" fmla="*/ 33 w 57"/>
                <a:gd name="T55" fmla="*/ 27 h 64"/>
                <a:gd name="T56" fmla="*/ 27 w 57"/>
                <a:gd name="T57" fmla="*/ 40 h 64"/>
                <a:gd name="T58" fmla="*/ 23 w 57"/>
                <a:gd name="T59" fmla="*/ 45 h 64"/>
                <a:gd name="T60" fmla="*/ 18 w 57"/>
                <a:gd name="T61" fmla="*/ 50 h 64"/>
                <a:gd name="T62" fmla="*/ 18 w 57"/>
                <a:gd name="T63" fmla="*/ 58 h 64"/>
                <a:gd name="T64" fmla="*/ 18 w 57"/>
                <a:gd name="T65" fmla="*/ 63 h 64"/>
                <a:gd name="T66" fmla="*/ 14 w 57"/>
                <a:gd name="T67" fmla="*/ 72 h 64"/>
                <a:gd name="T68" fmla="*/ 0 w 57"/>
                <a:gd name="T69" fmla="*/ 72 h 64"/>
                <a:gd name="T70" fmla="*/ 14 w 57"/>
                <a:gd name="T71" fmla="*/ 22 h 64"/>
                <a:gd name="T72" fmla="*/ 18 w 57"/>
                <a:gd name="T73" fmla="*/ 14 h 64"/>
                <a:gd name="T74" fmla="*/ 18 w 57"/>
                <a:gd name="T75" fmla="*/ 10 h 64"/>
                <a:gd name="T76" fmla="*/ 18 w 57"/>
                <a:gd name="T77" fmla="*/ 10 h 64"/>
                <a:gd name="T78" fmla="*/ 18 w 57"/>
                <a:gd name="T79" fmla="*/ 4 h 64"/>
                <a:gd name="T80" fmla="*/ 14 w 57"/>
                <a:gd name="T81" fmla="*/ 4 h 64"/>
                <a:gd name="T82" fmla="*/ 14 w 57"/>
                <a:gd name="T83" fmla="*/ 4 h 64"/>
                <a:gd name="T84" fmla="*/ 8 w 57"/>
                <a:gd name="T85" fmla="*/ 4 h 64"/>
                <a:gd name="T86" fmla="*/ 4 w 57"/>
                <a:gd name="T87" fmla="*/ 4 h 64"/>
                <a:gd name="T88" fmla="*/ 4 w 57"/>
                <a:gd name="T89" fmla="*/ 4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7"/>
                <a:gd name="T136" fmla="*/ 0 h 64"/>
                <a:gd name="T137" fmla="*/ 57 w 57"/>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7" h="64">
                  <a:moveTo>
                    <a:pt x="4" y="4"/>
                  </a:moveTo>
                  <a:lnTo>
                    <a:pt x="29" y="0"/>
                  </a:lnTo>
                  <a:lnTo>
                    <a:pt x="21" y="36"/>
                  </a:lnTo>
                  <a:lnTo>
                    <a:pt x="33" y="16"/>
                  </a:lnTo>
                  <a:lnTo>
                    <a:pt x="41" y="4"/>
                  </a:lnTo>
                  <a:lnTo>
                    <a:pt x="49" y="0"/>
                  </a:lnTo>
                  <a:lnTo>
                    <a:pt x="53" y="0"/>
                  </a:lnTo>
                  <a:lnTo>
                    <a:pt x="57" y="4"/>
                  </a:lnTo>
                  <a:lnTo>
                    <a:pt x="57" y="12"/>
                  </a:lnTo>
                  <a:lnTo>
                    <a:pt x="53" y="16"/>
                  </a:lnTo>
                  <a:lnTo>
                    <a:pt x="49" y="20"/>
                  </a:lnTo>
                  <a:lnTo>
                    <a:pt x="45" y="16"/>
                  </a:lnTo>
                  <a:lnTo>
                    <a:pt x="45" y="12"/>
                  </a:lnTo>
                  <a:lnTo>
                    <a:pt x="41" y="12"/>
                  </a:lnTo>
                  <a:lnTo>
                    <a:pt x="37" y="12"/>
                  </a:lnTo>
                  <a:lnTo>
                    <a:pt x="37" y="16"/>
                  </a:lnTo>
                  <a:lnTo>
                    <a:pt x="29" y="24"/>
                  </a:lnTo>
                  <a:lnTo>
                    <a:pt x="25" y="36"/>
                  </a:lnTo>
                  <a:lnTo>
                    <a:pt x="21" y="40"/>
                  </a:lnTo>
                  <a:lnTo>
                    <a:pt x="16" y="44"/>
                  </a:lnTo>
                  <a:lnTo>
                    <a:pt x="16" y="52"/>
                  </a:lnTo>
                  <a:lnTo>
                    <a:pt x="16" y="56"/>
                  </a:lnTo>
                  <a:lnTo>
                    <a:pt x="12" y="64"/>
                  </a:lnTo>
                  <a:lnTo>
                    <a:pt x="0" y="64"/>
                  </a:lnTo>
                  <a:lnTo>
                    <a:pt x="12" y="20"/>
                  </a:lnTo>
                  <a:lnTo>
                    <a:pt x="16" y="12"/>
                  </a:lnTo>
                  <a:lnTo>
                    <a:pt x="16" y="8"/>
                  </a:lnTo>
                  <a:lnTo>
                    <a:pt x="16" y="4"/>
                  </a:lnTo>
                  <a:lnTo>
                    <a:pt x="12" y="4"/>
                  </a:lnTo>
                  <a:lnTo>
                    <a:pt x="8" y="4"/>
                  </a:lnTo>
                  <a:lnTo>
                    <a:pt x="4" y="4"/>
                  </a:lnTo>
                  <a:close/>
                </a:path>
              </a:pathLst>
            </a:custGeom>
            <a:solidFill>
              <a:srgbClr val="000000"/>
            </a:solidFill>
            <a:ln w="0">
              <a:solidFill>
                <a:srgbClr val="000000"/>
              </a:solidFill>
              <a:round/>
              <a:headEnd/>
              <a:tailEnd/>
            </a:ln>
          </p:spPr>
          <p:txBody>
            <a:bodyPr/>
            <a:lstStyle/>
            <a:p>
              <a:endParaRPr lang="en-US"/>
            </a:p>
          </p:txBody>
        </p:sp>
        <p:sp>
          <p:nvSpPr>
            <p:cNvPr id="26733" name="Freeform 154"/>
            <p:cNvSpPr>
              <a:spLocks/>
            </p:cNvSpPr>
            <p:nvPr/>
          </p:nvSpPr>
          <p:spPr bwMode="auto">
            <a:xfrm>
              <a:off x="3913" y="902"/>
              <a:ext cx="65" cy="68"/>
            </a:xfrm>
            <a:custGeom>
              <a:avLst/>
              <a:gdLst>
                <a:gd name="T0" fmla="*/ 0 w 61"/>
                <a:gd name="T1" fmla="*/ 4 h 64"/>
                <a:gd name="T2" fmla="*/ 28 w 61"/>
                <a:gd name="T3" fmla="*/ 0 h 64"/>
                <a:gd name="T4" fmla="*/ 28 w 61"/>
                <a:gd name="T5" fmla="*/ 4 h 64"/>
                <a:gd name="T6" fmla="*/ 28 w 61"/>
                <a:gd name="T7" fmla="*/ 10 h 64"/>
                <a:gd name="T8" fmla="*/ 32 w 61"/>
                <a:gd name="T9" fmla="*/ 22 h 64"/>
                <a:gd name="T10" fmla="*/ 32 w 61"/>
                <a:gd name="T11" fmla="*/ 32 h 64"/>
                <a:gd name="T12" fmla="*/ 32 w 61"/>
                <a:gd name="T13" fmla="*/ 40 h 64"/>
                <a:gd name="T14" fmla="*/ 36 w 61"/>
                <a:gd name="T15" fmla="*/ 58 h 64"/>
                <a:gd name="T16" fmla="*/ 42 w 61"/>
                <a:gd name="T17" fmla="*/ 50 h 64"/>
                <a:gd name="T18" fmla="*/ 47 w 61"/>
                <a:gd name="T19" fmla="*/ 45 h 64"/>
                <a:gd name="T20" fmla="*/ 51 w 61"/>
                <a:gd name="T21" fmla="*/ 36 h 64"/>
                <a:gd name="T22" fmla="*/ 55 w 61"/>
                <a:gd name="T23" fmla="*/ 32 h 64"/>
                <a:gd name="T24" fmla="*/ 60 w 61"/>
                <a:gd name="T25" fmla="*/ 27 h 64"/>
                <a:gd name="T26" fmla="*/ 60 w 61"/>
                <a:gd name="T27" fmla="*/ 22 h 64"/>
                <a:gd name="T28" fmla="*/ 65 w 61"/>
                <a:gd name="T29" fmla="*/ 22 h 64"/>
                <a:gd name="T30" fmla="*/ 65 w 61"/>
                <a:gd name="T31" fmla="*/ 18 h 64"/>
                <a:gd name="T32" fmla="*/ 60 w 61"/>
                <a:gd name="T33" fmla="*/ 18 h 64"/>
                <a:gd name="T34" fmla="*/ 60 w 61"/>
                <a:gd name="T35" fmla="*/ 14 h 64"/>
                <a:gd name="T36" fmla="*/ 55 w 61"/>
                <a:gd name="T37" fmla="*/ 14 h 64"/>
                <a:gd name="T38" fmla="*/ 55 w 61"/>
                <a:gd name="T39" fmla="*/ 10 h 64"/>
                <a:gd name="T40" fmla="*/ 51 w 61"/>
                <a:gd name="T41" fmla="*/ 4 h 64"/>
                <a:gd name="T42" fmla="*/ 51 w 61"/>
                <a:gd name="T43" fmla="*/ 4 h 64"/>
                <a:gd name="T44" fmla="*/ 55 w 61"/>
                <a:gd name="T45" fmla="*/ 0 h 64"/>
                <a:gd name="T46" fmla="*/ 55 w 61"/>
                <a:gd name="T47" fmla="*/ 0 h 64"/>
                <a:gd name="T48" fmla="*/ 60 w 61"/>
                <a:gd name="T49" fmla="*/ 0 h 64"/>
                <a:gd name="T50" fmla="*/ 65 w 61"/>
                <a:gd name="T51" fmla="*/ 0 h 64"/>
                <a:gd name="T52" fmla="*/ 69 w 61"/>
                <a:gd name="T53" fmla="*/ 0 h 64"/>
                <a:gd name="T54" fmla="*/ 69 w 61"/>
                <a:gd name="T55" fmla="*/ 4 h 64"/>
                <a:gd name="T56" fmla="*/ 69 w 61"/>
                <a:gd name="T57" fmla="*/ 10 h 64"/>
                <a:gd name="T58" fmla="*/ 69 w 61"/>
                <a:gd name="T59" fmla="*/ 14 h 64"/>
                <a:gd name="T60" fmla="*/ 69 w 61"/>
                <a:gd name="T61" fmla="*/ 18 h 64"/>
                <a:gd name="T62" fmla="*/ 65 w 61"/>
                <a:gd name="T63" fmla="*/ 22 h 64"/>
                <a:gd name="T64" fmla="*/ 60 w 61"/>
                <a:gd name="T65" fmla="*/ 32 h 64"/>
                <a:gd name="T66" fmla="*/ 55 w 61"/>
                <a:gd name="T67" fmla="*/ 40 h 64"/>
                <a:gd name="T68" fmla="*/ 42 w 61"/>
                <a:gd name="T69" fmla="*/ 54 h 64"/>
                <a:gd name="T70" fmla="*/ 42 w 61"/>
                <a:gd name="T71" fmla="*/ 58 h 64"/>
                <a:gd name="T72" fmla="*/ 36 w 61"/>
                <a:gd name="T73" fmla="*/ 63 h 64"/>
                <a:gd name="T74" fmla="*/ 28 w 61"/>
                <a:gd name="T75" fmla="*/ 72 h 64"/>
                <a:gd name="T76" fmla="*/ 22 w 61"/>
                <a:gd name="T77" fmla="*/ 72 h 64"/>
                <a:gd name="T78" fmla="*/ 22 w 61"/>
                <a:gd name="T79" fmla="*/ 50 h 64"/>
                <a:gd name="T80" fmla="*/ 18 w 61"/>
                <a:gd name="T81" fmla="*/ 32 h 64"/>
                <a:gd name="T82" fmla="*/ 18 w 61"/>
                <a:gd name="T83" fmla="*/ 18 h 64"/>
                <a:gd name="T84" fmla="*/ 14 w 61"/>
                <a:gd name="T85" fmla="*/ 14 h 64"/>
                <a:gd name="T86" fmla="*/ 14 w 61"/>
                <a:gd name="T87" fmla="*/ 10 h 64"/>
                <a:gd name="T88" fmla="*/ 10 w 61"/>
                <a:gd name="T89" fmla="*/ 10 h 64"/>
                <a:gd name="T90" fmla="*/ 4 w 61"/>
                <a:gd name="T91" fmla="*/ 10 h 64"/>
                <a:gd name="T92" fmla="*/ 0 w 61"/>
                <a:gd name="T93" fmla="*/ 10 h 64"/>
                <a:gd name="T94" fmla="*/ 0 w 61"/>
                <a:gd name="T95" fmla="*/ 4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4"/>
                <a:gd name="T146" fmla="*/ 61 w 61"/>
                <a:gd name="T147" fmla="*/ 64 h 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4">
                  <a:moveTo>
                    <a:pt x="0" y="4"/>
                  </a:moveTo>
                  <a:lnTo>
                    <a:pt x="24" y="0"/>
                  </a:lnTo>
                  <a:lnTo>
                    <a:pt x="24" y="4"/>
                  </a:lnTo>
                  <a:lnTo>
                    <a:pt x="24" y="8"/>
                  </a:lnTo>
                  <a:lnTo>
                    <a:pt x="28" y="20"/>
                  </a:lnTo>
                  <a:lnTo>
                    <a:pt x="28" y="28"/>
                  </a:lnTo>
                  <a:lnTo>
                    <a:pt x="28" y="36"/>
                  </a:lnTo>
                  <a:lnTo>
                    <a:pt x="32" y="52"/>
                  </a:lnTo>
                  <a:lnTo>
                    <a:pt x="37" y="44"/>
                  </a:lnTo>
                  <a:lnTo>
                    <a:pt x="41" y="40"/>
                  </a:lnTo>
                  <a:lnTo>
                    <a:pt x="45" y="32"/>
                  </a:lnTo>
                  <a:lnTo>
                    <a:pt x="49" y="28"/>
                  </a:lnTo>
                  <a:lnTo>
                    <a:pt x="53" y="24"/>
                  </a:lnTo>
                  <a:lnTo>
                    <a:pt x="53" y="20"/>
                  </a:lnTo>
                  <a:lnTo>
                    <a:pt x="57" y="20"/>
                  </a:lnTo>
                  <a:lnTo>
                    <a:pt x="57" y="16"/>
                  </a:lnTo>
                  <a:lnTo>
                    <a:pt x="53" y="16"/>
                  </a:lnTo>
                  <a:lnTo>
                    <a:pt x="53" y="12"/>
                  </a:lnTo>
                  <a:lnTo>
                    <a:pt x="49" y="12"/>
                  </a:lnTo>
                  <a:lnTo>
                    <a:pt x="49" y="8"/>
                  </a:lnTo>
                  <a:lnTo>
                    <a:pt x="45" y="4"/>
                  </a:lnTo>
                  <a:lnTo>
                    <a:pt x="49" y="0"/>
                  </a:lnTo>
                  <a:lnTo>
                    <a:pt x="53" y="0"/>
                  </a:lnTo>
                  <a:lnTo>
                    <a:pt x="57" y="0"/>
                  </a:lnTo>
                  <a:lnTo>
                    <a:pt x="61" y="0"/>
                  </a:lnTo>
                  <a:lnTo>
                    <a:pt x="61" y="4"/>
                  </a:lnTo>
                  <a:lnTo>
                    <a:pt x="61" y="8"/>
                  </a:lnTo>
                  <a:lnTo>
                    <a:pt x="61" y="12"/>
                  </a:lnTo>
                  <a:lnTo>
                    <a:pt x="61" y="16"/>
                  </a:lnTo>
                  <a:lnTo>
                    <a:pt x="57" y="20"/>
                  </a:lnTo>
                  <a:lnTo>
                    <a:pt x="53" y="28"/>
                  </a:lnTo>
                  <a:lnTo>
                    <a:pt x="49" y="36"/>
                  </a:lnTo>
                  <a:lnTo>
                    <a:pt x="37" y="48"/>
                  </a:lnTo>
                  <a:lnTo>
                    <a:pt x="37" y="52"/>
                  </a:lnTo>
                  <a:lnTo>
                    <a:pt x="32" y="56"/>
                  </a:lnTo>
                  <a:lnTo>
                    <a:pt x="24" y="64"/>
                  </a:lnTo>
                  <a:lnTo>
                    <a:pt x="20" y="64"/>
                  </a:lnTo>
                  <a:lnTo>
                    <a:pt x="20" y="44"/>
                  </a:lnTo>
                  <a:lnTo>
                    <a:pt x="16" y="28"/>
                  </a:lnTo>
                  <a:lnTo>
                    <a:pt x="16" y="16"/>
                  </a:lnTo>
                  <a:lnTo>
                    <a:pt x="12" y="12"/>
                  </a:lnTo>
                  <a:lnTo>
                    <a:pt x="12" y="8"/>
                  </a:lnTo>
                  <a:lnTo>
                    <a:pt x="8"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734" name="Freeform 155"/>
            <p:cNvSpPr>
              <a:spLocks noEditPoints="1"/>
            </p:cNvSpPr>
            <p:nvPr/>
          </p:nvSpPr>
          <p:spPr bwMode="auto">
            <a:xfrm>
              <a:off x="3986" y="902"/>
              <a:ext cx="57" cy="68"/>
            </a:xfrm>
            <a:custGeom>
              <a:avLst/>
              <a:gdLst>
                <a:gd name="T0" fmla="*/ 14 w 53"/>
                <a:gd name="T1" fmla="*/ 40 h 64"/>
                <a:gd name="T2" fmla="*/ 14 w 53"/>
                <a:gd name="T3" fmla="*/ 45 h 64"/>
                <a:gd name="T4" fmla="*/ 14 w 53"/>
                <a:gd name="T5" fmla="*/ 45 h 64"/>
                <a:gd name="T6" fmla="*/ 14 w 53"/>
                <a:gd name="T7" fmla="*/ 54 h 64"/>
                <a:gd name="T8" fmla="*/ 18 w 53"/>
                <a:gd name="T9" fmla="*/ 58 h 64"/>
                <a:gd name="T10" fmla="*/ 24 w 53"/>
                <a:gd name="T11" fmla="*/ 63 h 64"/>
                <a:gd name="T12" fmla="*/ 28 w 53"/>
                <a:gd name="T13" fmla="*/ 63 h 64"/>
                <a:gd name="T14" fmla="*/ 32 w 53"/>
                <a:gd name="T15" fmla="*/ 63 h 64"/>
                <a:gd name="T16" fmla="*/ 37 w 53"/>
                <a:gd name="T17" fmla="*/ 63 h 64"/>
                <a:gd name="T18" fmla="*/ 46 w 53"/>
                <a:gd name="T19" fmla="*/ 58 h 64"/>
                <a:gd name="T20" fmla="*/ 57 w 53"/>
                <a:gd name="T21" fmla="*/ 50 h 64"/>
                <a:gd name="T22" fmla="*/ 57 w 53"/>
                <a:gd name="T23" fmla="*/ 54 h 64"/>
                <a:gd name="T24" fmla="*/ 42 w 53"/>
                <a:gd name="T25" fmla="*/ 63 h 64"/>
                <a:gd name="T26" fmla="*/ 32 w 53"/>
                <a:gd name="T27" fmla="*/ 72 h 64"/>
                <a:gd name="T28" fmla="*/ 18 w 53"/>
                <a:gd name="T29" fmla="*/ 72 h 64"/>
                <a:gd name="T30" fmla="*/ 10 w 53"/>
                <a:gd name="T31" fmla="*/ 72 h 64"/>
                <a:gd name="T32" fmla="*/ 4 w 53"/>
                <a:gd name="T33" fmla="*/ 68 h 64"/>
                <a:gd name="T34" fmla="*/ 0 w 53"/>
                <a:gd name="T35" fmla="*/ 58 h 64"/>
                <a:gd name="T36" fmla="*/ 0 w 53"/>
                <a:gd name="T37" fmla="*/ 50 h 64"/>
                <a:gd name="T38" fmla="*/ 0 w 53"/>
                <a:gd name="T39" fmla="*/ 36 h 64"/>
                <a:gd name="T40" fmla="*/ 4 w 53"/>
                <a:gd name="T41" fmla="*/ 27 h 64"/>
                <a:gd name="T42" fmla="*/ 14 w 53"/>
                <a:gd name="T43" fmla="*/ 14 h 64"/>
                <a:gd name="T44" fmla="*/ 24 w 53"/>
                <a:gd name="T45" fmla="*/ 4 h 64"/>
                <a:gd name="T46" fmla="*/ 32 w 53"/>
                <a:gd name="T47" fmla="*/ 0 h 64"/>
                <a:gd name="T48" fmla="*/ 46 w 53"/>
                <a:gd name="T49" fmla="*/ 0 h 64"/>
                <a:gd name="T50" fmla="*/ 52 w 53"/>
                <a:gd name="T51" fmla="*/ 0 h 64"/>
                <a:gd name="T52" fmla="*/ 61 w 53"/>
                <a:gd name="T53" fmla="*/ 4 h 64"/>
                <a:gd name="T54" fmla="*/ 61 w 53"/>
                <a:gd name="T55" fmla="*/ 4 h 64"/>
                <a:gd name="T56" fmla="*/ 61 w 53"/>
                <a:gd name="T57" fmla="*/ 10 h 64"/>
                <a:gd name="T58" fmla="*/ 61 w 53"/>
                <a:gd name="T59" fmla="*/ 18 h 64"/>
                <a:gd name="T60" fmla="*/ 57 w 53"/>
                <a:gd name="T61" fmla="*/ 22 h 64"/>
                <a:gd name="T62" fmla="*/ 46 w 53"/>
                <a:gd name="T63" fmla="*/ 32 h 64"/>
                <a:gd name="T64" fmla="*/ 37 w 53"/>
                <a:gd name="T65" fmla="*/ 36 h 64"/>
                <a:gd name="T66" fmla="*/ 28 w 53"/>
                <a:gd name="T67" fmla="*/ 40 h 64"/>
                <a:gd name="T68" fmla="*/ 14 w 53"/>
                <a:gd name="T69" fmla="*/ 40 h 64"/>
                <a:gd name="T70" fmla="*/ 14 w 53"/>
                <a:gd name="T71" fmla="*/ 36 h 64"/>
                <a:gd name="T72" fmla="*/ 24 w 53"/>
                <a:gd name="T73" fmla="*/ 36 h 64"/>
                <a:gd name="T74" fmla="*/ 32 w 53"/>
                <a:gd name="T75" fmla="*/ 32 h 64"/>
                <a:gd name="T76" fmla="*/ 42 w 53"/>
                <a:gd name="T77" fmla="*/ 27 h 64"/>
                <a:gd name="T78" fmla="*/ 46 w 53"/>
                <a:gd name="T79" fmla="*/ 22 h 64"/>
                <a:gd name="T80" fmla="*/ 52 w 53"/>
                <a:gd name="T81" fmla="*/ 18 h 64"/>
                <a:gd name="T82" fmla="*/ 52 w 53"/>
                <a:gd name="T83" fmla="*/ 10 h 64"/>
                <a:gd name="T84" fmla="*/ 52 w 53"/>
                <a:gd name="T85" fmla="*/ 10 h 64"/>
                <a:gd name="T86" fmla="*/ 46 w 53"/>
                <a:gd name="T87" fmla="*/ 4 h 64"/>
                <a:gd name="T88" fmla="*/ 46 w 53"/>
                <a:gd name="T89" fmla="*/ 4 h 64"/>
                <a:gd name="T90" fmla="*/ 42 w 53"/>
                <a:gd name="T91" fmla="*/ 4 h 64"/>
                <a:gd name="T92" fmla="*/ 32 w 53"/>
                <a:gd name="T93" fmla="*/ 4 h 64"/>
                <a:gd name="T94" fmla="*/ 28 w 53"/>
                <a:gd name="T95" fmla="*/ 10 h 64"/>
                <a:gd name="T96" fmla="*/ 18 w 53"/>
                <a:gd name="T97" fmla="*/ 22 h 64"/>
                <a:gd name="T98" fmla="*/ 14 w 53"/>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
                <a:gd name="T151" fmla="*/ 0 h 64"/>
                <a:gd name="T152" fmla="*/ 53 w 53"/>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 h="64">
                  <a:moveTo>
                    <a:pt x="12" y="36"/>
                  </a:moveTo>
                  <a:lnTo>
                    <a:pt x="12" y="40"/>
                  </a:lnTo>
                  <a:lnTo>
                    <a:pt x="12" y="48"/>
                  </a:lnTo>
                  <a:lnTo>
                    <a:pt x="16" y="52"/>
                  </a:lnTo>
                  <a:lnTo>
                    <a:pt x="20" y="56"/>
                  </a:lnTo>
                  <a:lnTo>
                    <a:pt x="24" y="56"/>
                  </a:lnTo>
                  <a:lnTo>
                    <a:pt x="28" y="56"/>
                  </a:lnTo>
                  <a:lnTo>
                    <a:pt x="32" y="56"/>
                  </a:lnTo>
                  <a:lnTo>
                    <a:pt x="40" y="52"/>
                  </a:lnTo>
                  <a:lnTo>
                    <a:pt x="49" y="44"/>
                  </a:lnTo>
                  <a:lnTo>
                    <a:pt x="49" y="48"/>
                  </a:lnTo>
                  <a:lnTo>
                    <a:pt x="36" y="56"/>
                  </a:lnTo>
                  <a:lnTo>
                    <a:pt x="28" y="64"/>
                  </a:lnTo>
                  <a:lnTo>
                    <a:pt x="16" y="64"/>
                  </a:lnTo>
                  <a:lnTo>
                    <a:pt x="8" y="64"/>
                  </a:lnTo>
                  <a:lnTo>
                    <a:pt x="4" y="60"/>
                  </a:lnTo>
                  <a:lnTo>
                    <a:pt x="0" y="52"/>
                  </a:lnTo>
                  <a:lnTo>
                    <a:pt x="0" y="44"/>
                  </a:lnTo>
                  <a:lnTo>
                    <a:pt x="0" y="32"/>
                  </a:lnTo>
                  <a:lnTo>
                    <a:pt x="4" y="24"/>
                  </a:lnTo>
                  <a:lnTo>
                    <a:pt x="12" y="12"/>
                  </a:lnTo>
                  <a:lnTo>
                    <a:pt x="20" y="4"/>
                  </a:lnTo>
                  <a:lnTo>
                    <a:pt x="28" y="0"/>
                  </a:lnTo>
                  <a:lnTo>
                    <a:pt x="40" y="0"/>
                  </a:lnTo>
                  <a:lnTo>
                    <a:pt x="45" y="0"/>
                  </a:lnTo>
                  <a:lnTo>
                    <a:pt x="53" y="4"/>
                  </a:lnTo>
                  <a:lnTo>
                    <a:pt x="53" y="8"/>
                  </a:lnTo>
                  <a:lnTo>
                    <a:pt x="53" y="16"/>
                  </a:lnTo>
                  <a:lnTo>
                    <a:pt x="49" y="20"/>
                  </a:lnTo>
                  <a:lnTo>
                    <a:pt x="40" y="28"/>
                  </a:lnTo>
                  <a:lnTo>
                    <a:pt x="32" y="32"/>
                  </a:lnTo>
                  <a:lnTo>
                    <a:pt x="24" y="36"/>
                  </a:lnTo>
                  <a:lnTo>
                    <a:pt x="12" y="36"/>
                  </a:lnTo>
                  <a:close/>
                  <a:moveTo>
                    <a:pt x="12" y="32"/>
                  </a:moveTo>
                  <a:lnTo>
                    <a:pt x="20" y="32"/>
                  </a:lnTo>
                  <a:lnTo>
                    <a:pt x="28" y="28"/>
                  </a:lnTo>
                  <a:lnTo>
                    <a:pt x="36" y="24"/>
                  </a:lnTo>
                  <a:lnTo>
                    <a:pt x="40" y="20"/>
                  </a:lnTo>
                  <a:lnTo>
                    <a:pt x="45" y="16"/>
                  </a:lnTo>
                  <a:lnTo>
                    <a:pt x="45" y="8"/>
                  </a:lnTo>
                  <a:lnTo>
                    <a:pt x="40" y="4"/>
                  </a:lnTo>
                  <a:lnTo>
                    <a:pt x="36" y="4"/>
                  </a:lnTo>
                  <a:lnTo>
                    <a:pt x="28" y="4"/>
                  </a:lnTo>
                  <a:lnTo>
                    <a:pt x="24" y="8"/>
                  </a:lnTo>
                  <a:lnTo>
                    <a:pt x="16" y="20"/>
                  </a:lnTo>
                  <a:lnTo>
                    <a:pt x="12" y="32"/>
                  </a:lnTo>
                  <a:close/>
                </a:path>
              </a:pathLst>
            </a:custGeom>
            <a:solidFill>
              <a:srgbClr val="000000"/>
            </a:solidFill>
            <a:ln w="0">
              <a:solidFill>
                <a:srgbClr val="000000"/>
              </a:solidFill>
              <a:round/>
              <a:headEnd/>
              <a:tailEnd/>
            </a:ln>
          </p:spPr>
          <p:txBody>
            <a:bodyPr/>
            <a:lstStyle/>
            <a:p>
              <a:endParaRPr lang="en-US"/>
            </a:p>
          </p:txBody>
        </p:sp>
        <p:sp>
          <p:nvSpPr>
            <p:cNvPr id="26735" name="Freeform 156"/>
            <p:cNvSpPr>
              <a:spLocks/>
            </p:cNvSpPr>
            <p:nvPr/>
          </p:nvSpPr>
          <p:spPr bwMode="auto">
            <a:xfrm>
              <a:off x="4051" y="902"/>
              <a:ext cx="60" cy="68"/>
            </a:xfrm>
            <a:custGeom>
              <a:avLst/>
              <a:gdLst>
                <a:gd name="T0" fmla="*/ 10 w 56"/>
                <a:gd name="T1" fmla="*/ 4 h 64"/>
                <a:gd name="T2" fmla="*/ 36 w 56"/>
                <a:gd name="T3" fmla="*/ 0 h 64"/>
                <a:gd name="T4" fmla="*/ 23 w 56"/>
                <a:gd name="T5" fmla="*/ 40 h 64"/>
                <a:gd name="T6" fmla="*/ 36 w 56"/>
                <a:gd name="T7" fmla="*/ 18 h 64"/>
                <a:gd name="T8" fmla="*/ 46 w 56"/>
                <a:gd name="T9" fmla="*/ 4 h 64"/>
                <a:gd name="T10" fmla="*/ 55 w 56"/>
                <a:gd name="T11" fmla="*/ 0 h 64"/>
                <a:gd name="T12" fmla="*/ 60 w 56"/>
                <a:gd name="T13" fmla="*/ 0 h 64"/>
                <a:gd name="T14" fmla="*/ 60 w 56"/>
                <a:gd name="T15" fmla="*/ 0 h 64"/>
                <a:gd name="T16" fmla="*/ 60 w 56"/>
                <a:gd name="T17" fmla="*/ 0 h 64"/>
                <a:gd name="T18" fmla="*/ 64 w 56"/>
                <a:gd name="T19" fmla="*/ 4 h 64"/>
                <a:gd name="T20" fmla="*/ 64 w 56"/>
                <a:gd name="T21" fmla="*/ 4 h 64"/>
                <a:gd name="T22" fmla="*/ 64 w 56"/>
                <a:gd name="T23" fmla="*/ 14 h 64"/>
                <a:gd name="T24" fmla="*/ 60 w 56"/>
                <a:gd name="T25" fmla="*/ 18 h 64"/>
                <a:gd name="T26" fmla="*/ 60 w 56"/>
                <a:gd name="T27" fmla="*/ 18 h 64"/>
                <a:gd name="T28" fmla="*/ 55 w 56"/>
                <a:gd name="T29" fmla="*/ 22 h 64"/>
                <a:gd name="T30" fmla="*/ 55 w 56"/>
                <a:gd name="T31" fmla="*/ 22 h 64"/>
                <a:gd name="T32" fmla="*/ 50 w 56"/>
                <a:gd name="T33" fmla="*/ 18 h 64"/>
                <a:gd name="T34" fmla="*/ 50 w 56"/>
                <a:gd name="T35" fmla="*/ 18 h 64"/>
                <a:gd name="T36" fmla="*/ 50 w 56"/>
                <a:gd name="T37" fmla="*/ 14 h 64"/>
                <a:gd name="T38" fmla="*/ 50 w 56"/>
                <a:gd name="T39" fmla="*/ 14 h 64"/>
                <a:gd name="T40" fmla="*/ 50 w 56"/>
                <a:gd name="T41" fmla="*/ 14 h 64"/>
                <a:gd name="T42" fmla="*/ 50 w 56"/>
                <a:gd name="T43" fmla="*/ 14 h 64"/>
                <a:gd name="T44" fmla="*/ 50 w 56"/>
                <a:gd name="T45" fmla="*/ 14 h 64"/>
                <a:gd name="T46" fmla="*/ 46 w 56"/>
                <a:gd name="T47" fmla="*/ 14 h 64"/>
                <a:gd name="T48" fmla="*/ 46 w 56"/>
                <a:gd name="T49" fmla="*/ 14 h 64"/>
                <a:gd name="T50" fmla="*/ 42 w 56"/>
                <a:gd name="T51" fmla="*/ 14 h 64"/>
                <a:gd name="T52" fmla="*/ 42 w 56"/>
                <a:gd name="T53" fmla="*/ 18 h 64"/>
                <a:gd name="T54" fmla="*/ 32 w 56"/>
                <a:gd name="T55" fmla="*/ 27 h 64"/>
                <a:gd name="T56" fmla="*/ 28 w 56"/>
                <a:gd name="T57" fmla="*/ 40 h 64"/>
                <a:gd name="T58" fmla="*/ 23 w 56"/>
                <a:gd name="T59" fmla="*/ 45 h 64"/>
                <a:gd name="T60" fmla="*/ 18 w 56"/>
                <a:gd name="T61" fmla="*/ 50 h 64"/>
                <a:gd name="T62" fmla="*/ 18 w 56"/>
                <a:gd name="T63" fmla="*/ 58 h 64"/>
                <a:gd name="T64" fmla="*/ 18 w 56"/>
                <a:gd name="T65" fmla="*/ 63 h 64"/>
                <a:gd name="T66" fmla="*/ 14 w 56"/>
                <a:gd name="T67" fmla="*/ 72 h 64"/>
                <a:gd name="T68" fmla="*/ 0 w 56"/>
                <a:gd name="T69" fmla="*/ 72 h 64"/>
                <a:gd name="T70" fmla="*/ 14 w 56"/>
                <a:gd name="T71" fmla="*/ 22 h 64"/>
                <a:gd name="T72" fmla="*/ 18 w 56"/>
                <a:gd name="T73" fmla="*/ 14 h 64"/>
                <a:gd name="T74" fmla="*/ 18 w 56"/>
                <a:gd name="T75" fmla="*/ 10 h 64"/>
                <a:gd name="T76" fmla="*/ 18 w 56"/>
                <a:gd name="T77" fmla="*/ 10 h 64"/>
                <a:gd name="T78" fmla="*/ 18 w 56"/>
                <a:gd name="T79" fmla="*/ 4 h 64"/>
                <a:gd name="T80" fmla="*/ 14 w 56"/>
                <a:gd name="T81" fmla="*/ 4 h 64"/>
                <a:gd name="T82" fmla="*/ 14 w 56"/>
                <a:gd name="T83" fmla="*/ 4 h 64"/>
                <a:gd name="T84" fmla="*/ 10 w 56"/>
                <a:gd name="T85" fmla="*/ 4 h 64"/>
                <a:gd name="T86" fmla="*/ 4 w 56"/>
                <a:gd name="T87" fmla="*/ 4 h 64"/>
                <a:gd name="T88" fmla="*/ 10 w 56"/>
                <a:gd name="T89" fmla="*/ 4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6"/>
                <a:gd name="T136" fmla="*/ 0 h 64"/>
                <a:gd name="T137" fmla="*/ 56 w 56"/>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6" h="64">
                  <a:moveTo>
                    <a:pt x="8" y="4"/>
                  </a:moveTo>
                  <a:lnTo>
                    <a:pt x="32" y="0"/>
                  </a:lnTo>
                  <a:lnTo>
                    <a:pt x="20" y="36"/>
                  </a:lnTo>
                  <a:lnTo>
                    <a:pt x="32" y="16"/>
                  </a:lnTo>
                  <a:lnTo>
                    <a:pt x="40" y="4"/>
                  </a:lnTo>
                  <a:lnTo>
                    <a:pt x="48" y="0"/>
                  </a:lnTo>
                  <a:lnTo>
                    <a:pt x="52" y="0"/>
                  </a:lnTo>
                  <a:lnTo>
                    <a:pt x="56" y="4"/>
                  </a:lnTo>
                  <a:lnTo>
                    <a:pt x="56" y="12"/>
                  </a:lnTo>
                  <a:lnTo>
                    <a:pt x="52" y="16"/>
                  </a:lnTo>
                  <a:lnTo>
                    <a:pt x="48" y="20"/>
                  </a:lnTo>
                  <a:lnTo>
                    <a:pt x="44" y="16"/>
                  </a:lnTo>
                  <a:lnTo>
                    <a:pt x="44" y="12"/>
                  </a:lnTo>
                  <a:lnTo>
                    <a:pt x="40" y="12"/>
                  </a:lnTo>
                  <a:lnTo>
                    <a:pt x="36" y="12"/>
                  </a:lnTo>
                  <a:lnTo>
                    <a:pt x="36" y="16"/>
                  </a:lnTo>
                  <a:lnTo>
                    <a:pt x="28" y="24"/>
                  </a:lnTo>
                  <a:lnTo>
                    <a:pt x="24" y="36"/>
                  </a:lnTo>
                  <a:lnTo>
                    <a:pt x="20" y="40"/>
                  </a:lnTo>
                  <a:lnTo>
                    <a:pt x="16" y="44"/>
                  </a:lnTo>
                  <a:lnTo>
                    <a:pt x="16" y="52"/>
                  </a:lnTo>
                  <a:lnTo>
                    <a:pt x="16" y="56"/>
                  </a:lnTo>
                  <a:lnTo>
                    <a:pt x="12" y="64"/>
                  </a:lnTo>
                  <a:lnTo>
                    <a:pt x="0" y="64"/>
                  </a:lnTo>
                  <a:lnTo>
                    <a:pt x="12" y="20"/>
                  </a:lnTo>
                  <a:lnTo>
                    <a:pt x="16" y="12"/>
                  </a:lnTo>
                  <a:lnTo>
                    <a:pt x="16" y="8"/>
                  </a:lnTo>
                  <a:lnTo>
                    <a:pt x="16" y="4"/>
                  </a:lnTo>
                  <a:lnTo>
                    <a:pt x="12" y="4"/>
                  </a:lnTo>
                  <a:lnTo>
                    <a:pt x="8" y="4"/>
                  </a:lnTo>
                  <a:lnTo>
                    <a:pt x="4" y="4"/>
                  </a:lnTo>
                  <a:lnTo>
                    <a:pt x="8" y="4"/>
                  </a:lnTo>
                  <a:close/>
                </a:path>
              </a:pathLst>
            </a:custGeom>
            <a:solidFill>
              <a:srgbClr val="000000"/>
            </a:solidFill>
            <a:ln w="0">
              <a:solidFill>
                <a:srgbClr val="000000"/>
              </a:solidFill>
              <a:round/>
              <a:headEnd/>
              <a:tailEnd/>
            </a:ln>
          </p:spPr>
          <p:txBody>
            <a:bodyPr/>
            <a:lstStyle/>
            <a:p>
              <a:endParaRPr lang="en-US"/>
            </a:p>
          </p:txBody>
        </p:sp>
        <p:pic>
          <p:nvPicPr>
            <p:cNvPr id="26736" name="Picture 157"/>
            <p:cNvPicPr>
              <a:picLocks noChangeAspect="1" noChangeArrowheads="1"/>
            </p:cNvPicPr>
            <p:nvPr/>
          </p:nvPicPr>
          <p:blipFill>
            <a:blip r:embed="rId6" cstate="print"/>
            <a:srcRect/>
            <a:stretch>
              <a:fillRect/>
            </a:stretch>
          </p:blipFill>
          <p:spPr bwMode="auto">
            <a:xfrm>
              <a:off x="4129" y="858"/>
              <a:ext cx="34" cy="151"/>
            </a:xfrm>
            <a:prstGeom prst="rect">
              <a:avLst/>
            </a:prstGeom>
            <a:noFill/>
            <a:ln w="9525">
              <a:noFill/>
              <a:miter lim="800000"/>
              <a:headEnd/>
              <a:tailEnd/>
            </a:ln>
          </p:spPr>
        </p:pic>
        <p:pic>
          <p:nvPicPr>
            <p:cNvPr id="26737" name="Picture 158"/>
            <p:cNvPicPr>
              <a:picLocks noChangeAspect="1" noChangeArrowheads="1"/>
            </p:cNvPicPr>
            <p:nvPr/>
          </p:nvPicPr>
          <p:blipFill>
            <a:blip r:embed="rId7" cstate="print"/>
            <a:srcRect/>
            <a:stretch>
              <a:fillRect/>
            </a:stretch>
          </p:blipFill>
          <p:spPr bwMode="auto">
            <a:xfrm>
              <a:off x="4129" y="858"/>
              <a:ext cx="34" cy="151"/>
            </a:xfrm>
            <a:prstGeom prst="rect">
              <a:avLst/>
            </a:prstGeom>
            <a:noFill/>
            <a:ln w="9525">
              <a:noFill/>
              <a:miter lim="800000"/>
              <a:headEnd/>
              <a:tailEnd/>
            </a:ln>
          </p:spPr>
        </p:pic>
        <p:sp>
          <p:nvSpPr>
            <p:cNvPr id="26738" name="Freeform 159"/>
            <p:cNvSpPr>
              <a:spLocks noEditPoints="1"/>
            </p:cNvSpPr>
            <p:nvPr/>
          </p:nvSpPr>
          <p:spPr bwMode="auto">
            <a:xfrm>
              <a:off x="4176" y="902"/>
              <a:ext cx="60" cy="68"/>
            </a:xfrm>
            <a:custGeom>
              <a:avLst/>
              <a:gdLst>
                <a:gd name="T0" fmla="*/ 18 w 57"/>
                <a:gd name="T1" fmla="*/ 40 h 64"/>
                <a:gd name="T2" fmla="*/ 18 w 57"/>
                <a:gd name="T3" fmla="*/ 45 h 64"/>
                <a:gd name="T4" fmla="*/ 18 w 57"/>
                <a:gd name="T5" fmla="*/ 45 h 64"/>
                <a:gd name="T6" fmla="*/ 18 w 57"/>
                <a:gd name="T7" fmla="*/ 54 h 64"/>
                <a:gd name="T8" fmla="*/ 23 w 57"/>
                <a:gd name="T9" fmla="*/ 58 h 64"/>
                <a:gd name="T10" fmla="*/ 27 w 57"/>
                <a:gd name="T11" fmla="*/ 63 h 64"/>
                <a:gd name="T12" fmla="*/ 33 w 57"/>
                <a:gd name="T13" fmla="*/ 63 h 64"/>
                <a:gd name="T14" fmla="*/ 37 w 57"/>
                <a:gd name="T15" fmla="*/ 63 h 64"/>
                <a:gd name="T16" fmla="*/ 41 w 57"/>
                <a:gd name="T17" fmla="*/ 63 h 64"/>
                <a:gd name="T18" fmla="*/ 49 w 57"/>
                <a:gd name="T19" fmla="*/ 58 h 64"/>
                <a:gd name="T20" fmla="*/ 59 w 57"/>
                <a:gd name="T21" fmla="*/ 50 h 64"/>
                <a:gd name="T22" fmla="*/ 59 w 57"/>
                <a:gd name="T23" fmla="*/ 54 h 64"/>
                <a:gd name="T24" fmla="*/ 45 w 57"/>
                <a:gd name="T25" fmla="*/ 63 h 64"/>
                <a:gd name="T26" fmla="*/ 37 w 57"/>
                <a:gd name="T27" fmla="*/ 72 h 64"/>
                <a:gd name="T28" fmla="*/ 23 w 57"/>
                <a:gd name="T29" fmla="*/ 72 h 64"/>
                <a:gd name="T30" fmla="*/ 14 w 57"/>
                <a:gd name="T31" fmla="*/ 72 h 64"/>
                <a:gd name="T32" fmla="*/ 8 w 57"/>
                <a:gd name="T33" fmla="*/ 68 h 64"/>
                <a:gd name="T34" fmla="*/ 4 w 57"/>
                <a:gd name="T35" fmla="*/ 58 h 64"/>
                <a:gd name="T36" fmla="*/ 0 w 57"/>
                <a:gd name="T37" fmla="*/ 50 h 64"/>
                <a:gd name="T38" fmla="*/ 4 w 57"/>
                <a:gd name="T39" fmla="*/ 36 h 64"/>
                <a:gd name="T40" fmla="*/ 8 w 57"/>
                <a:gd name="T41" fmla="*/ 27 h 64"/>
                <a:gd name="T42" fmla="*/ 18 w 57"/>
                <a:gd name="T43" fmla="*/ 14 h 64"/>
                <a:gd name="T44" fmla="*/ 27 w 57"/>
                <a:gd name="T45" fmla="*/ 4 h 64"/>
                <a:gd name="T46" fmla="*/ 37 w 57"/>
                <a:gd name="T47" fmla="*/ 0 h 64"/>
                <a:gd name="T48" fmla="*/ 49 w 57"/>
                <a:gd name="T49" fmla="*/ 0 h 64"/>
                <a:gd name="T50" fmla="*/ 55 w 57"/>
                <a:gd name="T51" fmla="*/ 0 h 64"/>
                <a:gd name="T52" fmla="*/ 59 w 57"/>
                <a:gd name="T53" fmla="*/ 4 h 64"/>
                <a:gd name="T54" fmla="*/ 63 w 57"/>
                <a:gd name="T55" fmla="*/ 4 h 64"/>
                <a:gd name="T56" fmla="*/ 63 w 57"/>
                <a:gd name="T57" fmla="*/ 10 h 64"/>
                <a:gd name="T58" fmla="*/ 63 w 57"/>
                <a:gd name="T59" fmla="*/ 18 h 64"/>
                <a:gd name="T60" fmla="*/ 59 w 57"/>
                <a:gd name="T61" fmla="*/ 22 h 64"/>
                <a:gd name="T62" fmla="*/ 49 w 57"/>
                <a:gd name="T63" fmla="*/ 32 h 64"/>
                <a:gd name="T64" fmla="*/ 41 w 57"/>
                <a:gd name="T65" fmla="*/ 36 h 64"/>
                <a:gd name="T66" fmla="*/ 33 w 57"/>
                <a:gd name="T67" fmla="*/ 40 h 64"/>
                <a:gd name="T68" fmla="*/ 18 w 57"/>
                <a:gd name="T69" fmla="*/ 40 h 64"/>
                <a:gd name="T70" fmla="*/ 18 w 57"/>
                <a:gd name="T71" fmla="*/ 36 h 64"/>
                <a:gd name="T72" fmla="*/ 27 w 57"/>
                <a:gd name="T73" fmla="*/ 36 h 64"/>
                <a:gd name="T74" fmla="*/ 37 w 57"/>
                <a:gd name="T75" fmla="*/ 32 h 64"/>
                <a:gd name="T76" fmla="*/ 41 w 57"/>
                <a:gd name="T77" fmla="*/ 27 h 64"/>
                <a:gd name="T78" fmla="*/ 49 w 57"/>
                <a:gd name="T79" fmla="*/ 22 h 64"/>
                <a:gd name="T80" fmla="*/ 49 w 57"/>
                <a:gd name="T81" fmla="*/ 18 h 64"/>
                <a:gd name="T82" fmla="*/ 55 w 57"/>
                <a:gd name="T83" fmla="*/ 10 h 64"/>
                <a:gd name="T84" fmla="*/ 55 w 57"/>
                <a:gd name="T85" fmla="*/ 10 h 64"/>
                <a:gd name="T86" fmla="*/ 49 w 57"/>
                <a:gd name="T87" fmla="*/ 4 h 64"/>
                <a:gd name="T88" fmla="*/ 49 w 57"/>
                <a:gd name="T89" fmla="*/ 4 h 64"/>
                <a:gd name="T90" fmla="*/ 45 w 57"/>
                <a:gd name="T91" fmla="*/ 4 h 64"/>
                <a:gd name="T92" fmla="*/ 37 w 57"/>
                <a:gd name="T93" fmla="*/ 4 h 64"/>
                <a:gd name="T94" fmla="*/ 27 w 57"/>
                <a:gd name="T95" fmla="*/ 10 h 64"/>
                <a:gd name="T96" fmla="*/ 23 w 57"/>
                <a:gd name="T97" fmla="*/ 22 h 64"/>
                <a:gd name="T98" fmla="*/ 18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6" y="36"/>
                  </a:moveTo>
                  <a:lnTo>
                    <a:pt x="16" y="40"/>
                  </a:lnTo>
                  <a:lnTo>
                    <a:pt x="16" y="48"/>
                  </a:lnTo>
                  <a:lnTo>
                    <a:pt x="21" y="52"/>
                  </a:lnTo>
                  <a:lnTo>
                    <a:pt x="25" y="56"/>
                  </a:lnTo>
                  <a:lnTo>
                    <a:pt x="29" y="56"/>
                  </a:lnTo>
                  <a:lnTo>
                    <a:pt x="33" y="56"/>
                  </a:lnTo>
                  <a:lnTo>
                    <a:pt x="37" y="56"/>
                  </a:lnTo>
                  <a:lnTo>
                    <a:pt x="45" y="52"/>
                  </a:lnTo>
                  <a:lnTo>
                    <a:pt x="53" y="44"/>
                  </a:lnTo>
                  <a:lnTo>
                    <a:pt x="53" y="48"/>
                  </a:lnTo>
                  <a:lnTo>
                    <a:pt x="41" y="56"/>
                  </a:lnTo>
                  <a:lnTo>
                    <a:pt x="33" y="64"/>
                  </a:lnTo>
                  <a:lnTo>
                    <a:pt x="21" y="64"/>
                  </a:lnTo>
                  <a:lnTo>
                    <a:pt x="12" y="64"/>
                  </a:lnTo>
                  <a:lnTo>
                    <a:pt x="8" y="60"/>
                  </a:lnTo>
                  <a:lnTo>
                    <a:pt x="4" y="52"/>
                  </a:lnTo>
                  <a:lnTo>
                    <a:pt x="0" y="44"/>
                  </a:lnTo>
                  <a:lnTo>
                    <a:pt x="4" y="32"/>
                  </a:lnTo>
                  <a:lnTo>
                    <a:pt x="8" y="24"/>
                  </a:lnTo>
                  <a:lnTo>
                    <a:pt x="16" y="12"/>
                  </a:lnTo>
                  <a:lnTo>
                    <a:pt x="25" y="4"/>
                  </a:lnTo>
                  <a:lnTo>
                    <a:pt x="33" y="0"/>
                  </a:lnTo>
                  <a:lnTo>
                    <a:pt x="45" y="0"/>
                  </a:lnTo>
                  <a:lnTo>
                    <a:pt x="49" y="0"/>
                  </a:lnTo>
                  <a:lnTo>
                    <a:pt x="53" y="4"/>
                  </a:lnTo>
                  <a:lnTo>
                    <a:pt x="57" y="4"/>
                  </a:lnTo>
                  <a:lnTo>
                    <a:pt x="57" y="8"/>
                  </a:lnTo>
                  <a:lnTo>
                    <a:pt x="57" y="16"/>
                  </a:lnTo>
                  <a:lnTo>
                    <a:pt x="53" y="20"/>
                  </a:lnTo>
                  <a:lnTo>
                    <a:pt x="45" y="28"/>
                  </a:lnTo>
                  <a:lnTo>
                    <a:pt x="37" y="32"/>
                  </a:lnTo>
                  <a:lnTo>
                    <a:pt x="29" y="36"/>
                  </a:lnTo>
                  <a:lnTo>
                    <a:pt x="16" y="36"/>
                  </a:lnTo>
                  <a:close/>
                  <a:moveTo>
                    <a:pt x="16" y="32"/>
                  </a:moveTo>
                  <a:lnTo>
                    <a:pt x="25" y="32"/>
                  </a:lnTo>
                  <a:lnTo>
                    <a:pt x="33" y="28"/>
                  </a:lnTo>
                  <a:lnTo>
                    <a:pt x="37" y="24"/>
                  </a:lnTo>
                  <a:lnTo>
                    <a:pt x="45" y="20"/>
                  </a:lnTo>
                  <a:lnTo>
                    <a:pt x="45" y="16"/>
                  </a:lnTo>
                  <a:lnTo>
                    <a:pt x="49" y="8"/>
                  </a:lnTo>
                  <a:lnTo>
                    <a:pt x="45" y="4"/>
                  </a:lnTo>
                  <a:lnTo>
                    <a:pt x="41" y="4"/>
                  </a:lnTo>
                  <a:lnTo>
                    <a:pt x="33" y="4"/>
                  </a:lnTo>
                  <a:lnTo>
                    <a:pt x="25" y="8"/>
                  </a:lnTo>
                  <a:lnTo>
                    <a:pt x="21" y="20"/>
                  </a:lnTo>
                  <a:lnTo>
                    <a:pt x="16" y="32"/>
                  </a:lnTo>
                  <a:close/>
                </a:path>
              </a:pathLst>
            </a:custGeom>
            <a:solidFill>
              <a:srgbClr val="000000"/>
            </a:solidFill>
            <a:ln w="0">
              <a:solidFill>
                <a:srgbClr val="000000"/>
              </a:solidFill>
              <a:round/>
              <a:headEnd/>
              <a:tailEnd/>
            </a:ln>
          </p:spPr>
          <p:txBody>
            <a:bodyPr/>
            <a:lstStyle/>
            <a:p>
              <a:endParaRPr lang="en-US"/>
            </a:p>
          </p:txBody>
        </p:sp>
        <p:pic>
          <p:nvPicPr>
            <p:cNvPr id="26739" name="Picture 160"/>
            <p:cNvPicPr>
              <a:picLocks noChangeAspect="1" noChangeArrowheads="1"/>
            </p:cNvPicPr>
            <p:nvPr/>
          </p:nvPicPr>
          <p:blipFill>
            <a:blip r:embed="rId8" cstate="print"/>
            <a:srcRect/>
            <a:stretch>
              <a:fillRect/>
            </a:stretch>
          </p:blipFill>
          <p:spPr bwMode="auto">
            <a:xfrm>
              <a:off x="4253" y="957"/>
              <a:ext cx="17" cy="48"/>
            </a:xfrm>
            <a:prstGeom prst="rect">
              <a:avLst/>
            </a:prstGeom>
            <a:noFill/>
            <a:ln w="9525">
              <a:noFill/>
              <a:miter lim="800000"/>
              <a:headEnd/>
              <a:tailEnd/>
            </a:ln>
          </p:spPr>
        </p:pic>
        <p:pic>
          <p:nvPicPr>
            <p:cNvPr id="26740" name="Picture 161"/>
            <p:cNvPicPr>
              <a:picLocks noChangeAspect="1" noChangeArrowheads="1"/>
            </p:cNvPicPr>
            <p:nvPr/>
          </p:nvPicPr>
          <p:blipFill>
            <a:blip r:embed="rId9" cstate="print"/>
            <a:srcRect/>
            <a:stretch>
              <a:fillRect/>
            </a:stretch>
          </p:blipFill>
          <p:spPr bwMode="auto">
            <a:xfrm>
              <a:off x="4253" y="957"/>
              <a:ext cx="17" cy="48"/>
            </a:xfrm>
            <a:prstGeom prst="rect">
              <a:avLst/>
            </a:prstGeom>
            <a:noFill/>
            <a:ln w="9525">
              <a:noFill/>
              <a:miter lim="800000"/>
              <a:headEnd/>
              <a:tailEnd/>
            </a:ln>
          </p:spPr>
        </p:pic>
        <p:pic>
          <p:nvPicPr>
            <p:cNvPr id="26741" name="Picture 162"/>
            <p:cNvPicPr>
              <a:picLocks noChangeAspect="1" noChangeArrowheads="1"/>
            </p:cNvPicPr>
            <p:nvPr/>
          </p:nvPicPr>
          <p:blipFill>
            <a:blip r:embed="rId10" cstate="print"/>
            <a:srcRect/>
            <a:stretch>
              <a:fillRect/>
            </a:stretch>
          </p:blipFill>
          <p:spPr bwMode="auto">
            <a:xfrm>
              <a:off x="4379" y="858"/>
              <a:ext cx="34" cy="151"/>
            </a:xfrm>
            <a:prstGeom prst="rect">
              <a:avLst/>
            </a:prstGeom>
            <a:noFill/>
            <a:ln w="9525">
              <a:noFill/>
              <a:miter lim="800000"/>
              <a:headEnd/>
              <a:tailEnd/>
            </a:ln>
          </p:spPr>
        </p:pic>
        <p:pic>
          <p:nvPicPr>
            <p:cNvPr id="26742" name="Picture 163"/>
            <p:cNvPicPr>
              <a:picLocks noChangeAspect="1" noChangeArrowheads="1"/>
            </p:cNvPicPr>
            <p:nvPr/>
          </p:nvPicPr>
          <p:blipFill>
            <a:blip r:embed="rId11" cstate="print"/>
            <a:srcRect/>
            <a:stretch>
              <a:fillRect/>
            </a:stretch>
          </p:blipFill>
          <p:spPr bwMode="auto">
            <a:xfrm>
              <a:off x="4379" y="858"/>
              <a:ext cx="34" cy="151"/>
            </a:xfrm>
            <a:prstGeom prst="rect">
              <a:avLst/>
            </a:prstGeom>
            <a:noFill/>
            <a:ln w="9525">
              <a:noFill/>
              <a:miter lim="800000"/>
              <a:headEnd/>
              <a:tailEnd/>
            </a:ln>
          </p:spPr>
        </p:pic>
        <p:pic>
          <p:nvPicPr>
            <p:cNvPr id="26743" name="Picture 164"/>
            <p:cNvPicPr>
              <a:picLocks noChangeAspect="1" noChangeArrowheads="1"/>
            </p:cNvPicPr>
            <p:nvPr/>
          </p:nvPicPr>
          <p:blipFill>
            <a:blip r:embed="rId12" cstate="print"/>
            <a:srcRect/>
            <a:stretch>
              <a:fillRect/>
            </a:stretch>
          </p:blipFill>
          <p:spPr bwMode="auto">
            <a:xfrm>
              <a:off x="4461" y="880"/>
              <a:ext cx="82" cy="100"/>
            </a:xfrm>
            <a:prstGeom prst="rect">
              <a:avLst/>
            </a:prstGeom>
            <a:noFill/>
            <a:ln w="9525">
              <a:noFill/>
              <a:miter lim="800000"/>
              <a:headEnd/>
              <a:tailEnd/>
            </a:ln>
          </p:spPr>
        </p:pic>
        <p:pic>
          <p:nvPicPr>
            <p:cNvPr id="26744" name="Picture 165"/>
            <p:cNvPicPr>
              <a:picLocks noChangeAspect="1" noChangeArrowheads="1"/>
            </p:cNvPicPr>
            <p:nvPr/>
          </p:nvPicPr>
          <p:blipFill>
            <a:blip r:embed="rId13" cstate="print"/>
            <a:srcRect/>
            <a:stretch>
              <a:fillRect/>
            </a:stretch>
          </p:blipFill>
          <p:spPr bwMode="auto">
            <a:xfrm>
              <a:off x="4461" y="880"/>
              <a:ext cx="82" cy="100"/>
            </a:xfrm>
            <a:prstGeom prst="rect">
              <a:avLst/>
            </a:prstGeom>
            <a:noFill/>
            <a:ln w="9525">
              <a:noFill/>
              <a:miter lim="800000"/>
              <a:headEnd/>
              <a:tailEnd/>
            </a:ln>
          </p:spPr>
        </p:pic>
        <p:sp>
          <p:nvSpPr>
            <p:cNvPr id="26745" name="Freeform 166"/>
            <p:cNvSpPr>
              <a:spLocks/>
            </p:cNvSpPr>
            <p:nvPr/>
          </p:nvSpPr>
          <p:spPr bwMode="auto">
            <a:xfrm>
              <a:off x="4577" y="863"/>
              <a:ext cx="82" cy="107"/>
            </a:xfrm>
            <a:custGeom>
              <a:avLst/>
              <a:gdLst>
                <a:gd name="T0" fmla="*/ 10 w 77"/>
                <a:gd name="T1" fmla="*/ 73 h 101"/>
                <a:gd name="T2" fmla="*/ 10 w 77"/>
                <a:gd name="T3" fmla="*/ 82 h 101"/>
                <a:gd name="T4" fmla="*/ 14 w 77"/>
                <a:gd name="T5" fmla="*/ 95 h 101"/>
                <a:gd name="T6" fmla="*/ 28 w 77"/>
                <a:gd name="T7" fmla="*/ 109 h 101"/>
                <a:gd name="T8" fmla="*/ 47 w 77"/>
                <a:gd name="T9" fmla="*/ 109 h 101"/>
                <a:gd name="T10" fmla="*/ 60 w 77"/>
                <a:gd name="T11" fmla="*/ 95 h 101"/>
                <a:gd name="T12" fmla="*/ 60 w 77"/>
                <a:gd name="T13" fmla="*/ 87 h 101"/>
                <a:gd name="T14" fmla="*/ 51 w 77"/>
                <a:gd name="T15" fmla="*/ 73 h 101"/>
                <a:gd name="T16" fmla="*/ 37 w 77"/>
                <a:gd name="T17" fmla="*/ 55 h 101"/>
                <a:gd name="T18" fmla="*/ 22 w 77"/>
                <a:gd name="T19" fmla="*/ 46 h 101"/>
                <a:gd name="T20" fmla="*/ 18 w 77"/>
                <a:gd name="T21" fmla="*/ 32 h 101"/>
                <a:gd name="T22" fmla="*/ 28 w 77"/>
                <a:gd name="T23" fmla="*/ 8 h 101"/>
                <a:gd name="T24" fmla="*/ 51 w 77"/>
                <a:gd name="T25" fmla="*/ 0 h 101"/>
                <a:gd name="T26" fmla="*/ 60 w 77"/>
                <a:gd name="T27" fmla="*/ 4 h 101"/>
                <a:gd name="T28" fmla="*/ 69 w 77"/>
                <a:gd name="T29" fmla="*/ 4 h 101"/>
                <a:gd name="T30" fmla="*/ 73 w 77"/>
                <a:gd name="T31" fmla="*/ 8 h 101"/>
                <a:gd name="T32" fmla="*/ 78 w 77"/>
                <a:gd name="T33" fmla="*/ 8 h 101"/>
                <a:gd name="T34" fmla="*/ 83 w 77"/>
                <a:gd name="T35" fmla="*/ 8 h 101"/>
                <a:gd name="T36" fmla="*/ 87 w 77"/>
                <a:gd name="T37" fmla="*/ 0 h 101"/>
                <a:gd name="T38" fmla="*/ 78 w 77"/>
                <a:gd name="T39" fmla="*/ 37 h 101"/>
                <a:gd name="T40" fmla="*/ 78 w 77"/>
                <a:gd name="T41" fmla="*/ 32 h 101"/>
                <a:gd name="T42" fmla="*/ 73 w 77"/>
                <a:gd name="T43" fmla="*/ 22 h 101"/>
                <a:gd name="T44" fmla="*/ 65 w 77"/>
                <a:gd name="T45" fmla="*/ 8 h 101"/>
                <a:gd name="T46" fmla="*/ 47 w 77"/>
                <a:gd name="T47" fmla="*/ 8 h 101"/>
                <a:gd name="T48" fmla="*/ 37 w 77"/>
                <a:gd name="T49" fmla="*/ 18 h 101"/>
                <a:gd name="T50" fmla="*/ 37 w 77"/>
                <a:gd name="T51" fmla="*/ 32 h 101"/>
                <a:gd name="T52" fmla="*/ 42 w 77"/>
                <a:gd name="T53" fmla="*/ 41 h 101"/>
                <a:gd name="T54" fmla="*/ 65 w 77"/>
                <a:gd name="T55" fmla="*/ 64 h 101"/>
                <a:gd name="T56" fmla="*/ 73 w 77"/>
                <a:gd name="T57" fmla="*/ 77 h 101"/>
                <a:gd name="T58" fmla="*/ 73 w 77"/>
                <a:gd name="T59" fmla="*/ 91 h 101"/>
                <a:gd name="T60" fmla="*/ 65 w 77"/>
                <a:gd name="T61" fmla="*/ 105 h 101"/>
                <a:gd name="T62" fmla="*/ 47 w 77"/>
                <a:gd name="T63" fmla="*/ 113 h 101"/>
                <a:gd name="T64" fmla="*/ 32 w 77"/>
                <a:gd name="T65" fmla="*/ 113 h 101"/>
                <a:gd name="T66" fmla="*/ 22 w 77"/>
                <a:gd name="T67" fmla="*/ 113 h 101"/>
                <a:gd name="T68" fmla="*/ 14 w 77"/>
                <a:gd name="T69" fmla="*/ 109 h 101"/>
                <a:gd name="T70" fmla="*/ 4 w 77"/>
                <a:gd name="T71" fmla="*/ 109 h 101"/>
                <a:gd name="T72" fmla="*/ 0 w 77"/>
                <a:gd name="T73" fmla="*/ 113 h 10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101"/>
                <a:gd name="T113" fmla="*/ 77 w 77"/>
                <a:gd name="T114" fmla="*/ 101 h 10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101">
                  <a:moveTo>
                    <a:pt x="0" y="101"/>
                  </a:moveTo>
                  <a:lnTo>
                    <a:pt x="8" y="65"/>
                  </a:lnTo>
                  <a:lnTo>
                    <a:pt x="8" y="73"/>
                  </a:lnTo>
                  <a:lnTo>
                    <a:pt x="8" y="77"/>
                  </a:lnTo>
                  <a:lnTo>
                    <a:pt x="12" y="85"/>
                  </a:lnTo>
                  <a:lnTo>
                    <a:pt x="16" y="93"/>
                  </a:lnTo>
                  <a:lnTo>
                    <a:pt x="24" y="97"/>
                  </a:lnTo>
                  <a:lnTo>
                    <a:pt x="33" y="97"/>
                  </a:lnTo>
                  <a:lnTo>
                    <a:pt x="41" y="97"/>
                  </a:lnTo>
                  <a:lnTo>
                    <a:pt x="49" y="93"/>
                  </a:lnTo>
                  <a:lnTo>
                    <a:pt x="53" y="85"/>
                  </a:lnTo>
                  <a:lnTo>
                    <a:pt x="53" y="81"/>
                  </a:lnTo>
                  <a:lnTo>
                    <a:pt x="53" y="77"/>
                  </a:lnTo>
                  <a:lnTo>
                    <a:pt x="49" y="69"/>
                  </a:lnTo>
                  <a:lnTo>
                    <a:pt x="45" y="65"/>
                  </a:lnTo>
                  <a:lnTo>
                    <a:pt x="41" y="57"/>
                  </a:lnTo>
                  <a:lnTo>
                    <a:pt x="33" y="49"/>
                  </a:lnTo>
                  <a:lnTo>
                    <a:pt x="24" y="45"/>
                  </a:lnTo>
                  <a:lnTo>
                    <a:pt x="20" y="41"/>
                  </a:lnTo>
                  <a:lnTo>
                    <a:pt x="20" y="33"/>
                  </a:lnTo>
                  <a:lnTo>
                    <a:pt x="16" y="28"/>
                  </a:lnTo>
                  <a:lnTo>
                    <a:pt x="20" y="16"/>
                  </a:lnTo>
                  <a:lnTo>
                    <a:pt x="24" y="8"/>
                  </a:lnTo>
                  <a:lnTo>
                    <a:pt x="33" y="4"/>
                  </a:lnTo>
                  <a:lnTo>
                    <a:pt x="45" y="0"/>
                  </a:lnTo>
                  <a:lnTo>
                    <a:pt x="49" y="4"/>
                  </a:lnTo>
                  <a:lnTo>
                    <a:pt x="53" y="4"/>
                  </a:lnTo>
                  <a:lnTo>
                    <a:pt x="57" y="4"/>
                  </a:lnTo>
                  <a:lnTo>
                    <a:pt x="61" y="4"/>
                  </a:lnTo>
                  <a:lnTo>
                    <a:pt x="65" y="8"/>
                  </a:lnTo>
                  <a:lnTo>
                    <a:pt x="69" y="8"/>
                  </a:lnTo>
                  <a:lnTo>
                    <a:pt x="73" y="8"/>
                  </a:lnTo>
                  <a:lnTo>
                    <a:pt x="73" y="4"/>
                  </a:lnTo>
                  <a:lnTo>
                    <a:pt x="77" y="0"/>
                  </a:lnTo>
                  <a:lnTo>
                    <a:pt x="69" y="33"/>
                  </a:lnTo>
                  <a:lnTo>
                    <a:pt x="69" y="28"/>
                  </a:lnTo>
                  <a:lnTo>
                    <a:pt x="65" y="20"/>
                  </a:lnTo>
                  <a:lnTo>
                    <a:pt x="61" y="12"/>
                  </a:lnTo>
                  <a:lnTo>
                    <a:pt x="57" y="8"/>
                  </a:lnTo>
                  <a:lnTo>
                    <a:pt x="49" y="8"/>
                  </a:lnTo>
                  <a:lnTo>
                    <a:pt x="41" y="8"/>
                  </a:lnTo>
                  <a:lnTo>
                    <a:pt x="37" y="12"/>
                  </a:lnTo>
                  <a:lnTo>
                    <a:pt x="33" y="16"/>
                  </a:lnTo>
                  <a:lnTo>
                    <a:pt x="28" y="20"/>
                  </a:lnTo>
                  <a:lnTo>
                    <a:pt x="33" y="28"/>
                  </a:lnTo>
                  <a:lnTo>
                    <a:pt x="33" y="33"/>
                  </a:lnTo>
                  <a:lnTo>
                    <a:pt x="37" y="37"/>
                  </a:lnTo>
                  <a:lnTo>
                    <a:pt x="49" y="45"/>
                  </a:lnTo>
                  <a:lnTo>
                    <a:pt x="57" y="57"/>
                  </a:lnTo>
                  <a:lnTo>
                    <a:pt x="61" y="61"/>
                  </a:lnTo>
                  <a:lnTo>
                    <a:pt x="65" y="69"/>
                  </a:lnTo>
                  <a:lnTo>
                    <a:pt x="65" y="73"/>
                  </a:lnTo>
                  <a:lnTo>
                    <a:pt x="65" y="81"/>
                  </a:lnTo>
                  <a:lnTo>
                    <a:pt x="61" y="89"/>
                  </a:lnTo>
                  <a:lnTo>
                    <a:pt x="57" y="93"/>
                  </a:lnTo>
                  <a:lnTo>
                    <a:pt x="49" y="97"/>
                  </a:lnTo>
                  <a:lnTo>
                    <a:pt x="41" y="101"/>
                  </a:lnTo>
                  <a:lnTo>
                    <a:pt x="33" y="101"/>
                  </a:lnTo>
                  <a:lnTo>
                    <a:pt x="28" y="101"/>
                  </a:lnTo>
                  <a:lnTo>
                    <a:pt x="24" y="101"/>
                  </a:lnTo>
                  <a:lnTo>
                    <a:pt x="20" y="101"/>
                  </a:lnTo>
                  <a:lnTo>
                    <a:pt x="12" y="97"/>
                  </a:lnTo>
                  <a:lnTo>
                    <a:pt x="8" y="97"/>
                  </a:lnTo>
                  <a:lnTo>
                    <a:pt x="4" y="97"/>
                  </a:lnTo>
                  <a:lnTo>
                    <a:pt x="4" y="101"/>
                  </a:lnTo>
                  <a:lnTo>
                    <a:pt x="0" y="101"/>
                  </a:lnTo>
                  <a:close/>
                </a:path>
              </a:pathLst>
            </a:custGeom>
            <a:solidFill>
              <a:srgbClr val="000000"/>
            </a:solidFill>
            <a:ln w="0">
              <a:solidFill>
                <a:srgbClr val="000000"/>
              </a:solidFill>
              <a:round/>
              <a:headEnd/>
              <a:tailEnd/>
            </a:ln>
          </p:spPr>
          <p:txBody>
            <a:bodyPr/>
            <a:lstStyle/>
            <a:p>
              <a:endParaRPr lang="en-US"/>
            </a:p>
          </p:txBody>
        </p:sp>
        <p:sp>
          <p:nvSpPr>
            <p:cNvPr id="26746" name="Freeform 167"/>
            <p:cNvSpPr>
              <a:spLocks noEditPoints="1"/>
            </p:cNvSpPr>
            <p:nvPr/>
          </p:nvSpPr>
          <p:spPr bwMode="auto">
            <a:xfrm>
              <a:off x="4659" y="902"/>
              <a:ext cx="60" cy="68"/>
            </a:xfrm>
            <a:custGeom>
              <a:avLst/>
              <a:gdLst>
                <a:gd name="T0" fmla="*/ 14 w 57"/>
                <a:gd name="T1" fmla="*/ 40 h 64"/>
                <a:gd name="T2" fmla="*/ 14 w 57"/>
                <a:gd name="T3" fmla="*/ 45 h 64"/>
                <a:gd name="T4" fmla="*/ 14 w 57"/>
                <a:gd name="T5" fmla="*/ 45 h 64"/>
                <a:gd name="T6" fmla="*/ 18 w 57"/>
                <a:gd name="T7" fmla="*/ 54 h 64"/>
                <a:gd name="T8" fmla="*/ 18 w 57"/>
                <a:gd name="T9" fmla="*/ 58 h 64"/>
                <a:gd name="T10" fmla="*/ 22 w 57"/>
                <a:gd name="T11" fmla="*/ 63 h 64"/>
                <a:gd name="T12" fmla="*/ 31 w 57"/>
                <a:gd name="T13" fmla="*/ 63 h 64"/>
                <a:gd name="T14" fmla="*/ 37 w 57"/>
                <a:gd name="T15" fmla="*/ 63 h 64"/>
                <a:gd name="T16" fmla="*/ 41 w 57"/>
                <a:gd name="T17" fmla="*/ 63 h 64"/>
                <a:gd name="T18" fmla="*/ 45 w 57"/>
                <a:gd name="T19" fmla="*/ 58 h 64"/>
                <a:gd name="T20" fmla="*/ 55 w 57"/>
                <a:gd name="T21" fmla="*/ 50 h 64"/>
                <a:gd name="T22" fmla="*/ 59 w 57"/>
                <a:gd name="T23" fmla="*/ 54 h 64"/>
                <a:gd name="T24" fmla="*/ 45 w 57"/>
                <a:gd name="T25" fmla="*/ 63 h 64"/>
                <a:gd name="T26" fmla="*/ 37 w 57"/>
                <a:gd name="T27" fmla="*/ 72 h 64"/>
                <a:gd name="T28" fmla="*/ 22 w 57"/>
                <a:gd name="T29" fmla="*/ 72 h 64"/>
                <a:gd name="T30" fmla="*/ 14 w 57"/>
                <a:gd name="T31" fmla="*/ 72 h 64"/>
                <a:gd name="T32" fmla="*/ 4 w 57"/>
                <a:gd name="T33" fmla="*/ 68 h 64"/>
                <a:gd name="T34" fmla="*/ 0 w 57"/>
                <a:gd name="T35" fmla="*/ 58 h 64"/>
                <a:gd name="T36" fmla="*/ 0 w 57"/>
                <a:gd name="T37" fmla="*/ 50 h 64"/>
                <a:gd name="T38" fmla="*/ 0 w 57"/>
                <a:gd name="T39" fmla="*/ 36 h 64"/>
                <a:gd name="T40" fmla="*/ 8 w 57"/>
                <a:gd name="T41" fmla="*/ 27 h 64"/>
                <a:gd name="T42" fmla="*/ 14 w 57"/>
                <a:gd name="T43" fmla="*/ 14 h 64"/>
                <a:gd name="T44" fmla="*/ 26 w 57"/>
                <a:gd name="T45" fmla="*/ 4 h 64"/>
                <a:gd name="T46" fmla="*/ 37 w 57"/>
                <a:gd name="T47" fmla="*/ 0 h 64"/>
                <a:gd name="T48" fmla="*/ 45 w 57"/>
                <a:gd name="T49" fmla="*/ 0 h 64"/>
                <a:gd name="T50" fmla="*/ 55 w 57"/>
                <a:gd name="T51" fmla="*/ 0 h 64"/>
                <a:gd name="T52" fmla="*/ 59 w 57"/>
                <a:gd name="T53" fmla="*/ 4 h 64"/>
                <a:gd name="T54" fmla="*/ 63 w 57"/>
                <a:gd name="T55" fmla="*/ 4 h 64"/>
                <a:gd name="T56" fmla="*/ 63 w 57"/>
                <a:gd name="T57" fmla="*/ 10 h 64"/>
                <a:gd name="T58" fmla="*/ 63 w 57"/>
                <a:gd name="T59" fmla="*/ 18 h 64"/>
                <a:gd name="T60" fmla="*/ 59 w 57"/>
                <a:gd name="T61" fmla="*/ 22 h 64"/>
                <a:gd name="T62" fmla="*/ 49 w 57"/>
                <a:gd name="T63" fmla="*/ 32 h 64"/>
                <a:gd name="T64" fmla="*/ 41 w 57"/>
                <a:gd name="T65" fmla="*/ 36 h 64"/>
                <a:gd name="T66" fmla="*/ 26 w 57"/>
                <a:gd name="T67" fmla="*/ 40 h 64"/>
                <a:gd name="T68" fmla="*/ 14 w 57"/>
                <a:gd name="T69" fmla="*/ 40 h 64"/>
                <a:gd name="T70" fmla="*/ 14 w 57"/>
                <a:gd name="T71" fmla="*/ 36 h 64"/>
                <a:gd name="T72" fmla="*/ 26 w 57"/>
                <a:gd name="T73" fmla="*/ 36 h 64"/>
                <a:gd name="T74" fmla="*/ 31 w 57"/>
                <a:gd name="T75" fmla="*/ 32 h 64"/>
                <a:gd name="T76" fmla="*/ 41 w 57"/>
                <a:gd name="T77" fmla="*/ 27 h 64"/>
                <a:gd name="T78" fmla="*/ 45 w 57"/>
                <a:gd name="T79" fmla="*/ 22 h 64"/>
                <a:gd name="T80" fmla="*/ 49 w 57"/>
                <a:gd name="T81" fmla="*/ 18 h 64"/>
                <a:gd name="T82" fmla="*/ 49 w 57"/>
                <a:gd name="T83" fmla="*/ 10 h 64"/>
                <a:gd name="T84" fmla="*/ 49 w 57"/>
                <a:gd name="T85" fmla="*/ 10 h 64"/>
                <a:gd name="T86" fmla="*/ 49 w 57"/>
                <a:gd name="T87" fmla="*/ 4 h 64"/>
                <a:gd name="T88" fmla="*/ 45 w 57"/>
                <a:gd name="T89" fmla="*/ 4 h 64"/>
                <a:gd name="T90" fmla="*/ 45 w 57"/>
                <a:gd name="T91" fmla="*/ 0 h 64"/>
                <a:gd name="T92" fmla="*/ 37 w 57"/>
                <a:gd name="T93" fmla="*/ 4 h 64"/>
                <a:gd name="T94" fmla="*/ 26 w 57"/>
                <a:gd name="T95" fmla="*/ 10 h 64"/>
                <a:gd name="T96" fmla="*/ 22 w 57"/>
                <a:gd name="T97" fmla="*/ 22 h 64"/>
                <a:gd name="T98" fmla="*/ 14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2" y="36"/>
                  </a:moveTo>
                  <a:lnTo>
                    <a:pt x="12" y="40"/>
                  </a:lnTo>
                  <a:lnTo>
                    <a:pt x="16" y="48"/>
                  </a:lnTo>
                  <a:lnTo>
                    <a:pt x="16" y="52"/>
                  </a:lnTo>
                  <a:lnTo>
                    <a:pt x="20" y="56"/>
                  </a:lnTo>
                  <a:lnTo>
                    <a:pt x="28" y="56"/>
                  </a:lnTo>
                  <a:lnTo>
                    <a:pt x="33" y="56"/>
                  </a:lnTo>
                  <a:lnTo>
                    <a:pt x="37" y="56"/>
                  </a:lnTo>
                  <a:lnTo>
                    <a:pt x="41" y="52"/>
                  </a:lnTo>
                  <a:lnTo>
                    <a:pt x="49" y="44"/>
                  </a:lnTo>
                  <a:lnTo>
                    <a:pt x="53" y="48"/>
                  </a:lnTo>
                  <a:lnTo>
                    <a:pt x="41" y="56"/>
                  </a:lnTo>
                  <a:lnTo>
                    <a:pt x="33" y="64"/>
                  </a:lnTo>
                  <a:lnTo>
                    <a:pt x="20" y="64"/>
                  </a:lnTo>
                  <a:lnTo>
                    <a:pt x="12" y="64"/>
                  </a:lnTo>
                  <a:lnTo>
                    <a:pt x="4" y="60"/>
                  </a:lnTo>
                  <a:lnTo>
                    <a:pt x="0" y="52"/>
                  </a:lnTo>
                  <a:lnTo>
                    <a:pt x="0" y="44"/>
                  </a:lnTo>
                  <a:lnTo>
                    <a:pt x="0" y="32"/>
                  </a:lnTo>
                  <a:lnTo>
                    <a:pt x="8" y="24"/>
                  </a:lnTo>
                  <a:lnTo>
                    <a:pt x="12" y="12"/>
                  </a:lnTo>
                  <a:lnTo>
                    <a:pt x="24" y="4"/>
                  </a:lnTo>
                  <a:lnTo>
                    <a:pt x="33" y="0"/>
                  </a:lnTo>
                  <a:lnTo>
                    <a:pt x="41" y="0"/>
                  </a:lnTo>
                  <a:lnTo>
                    <a:pt x="49" y="0"/>
                  </a:lnTo>
                  <a:lnTo>
                    <a:pt x="53" y="4"/>
                  </a:lnTo>
                  <a:lnTo>
                    <a:pt x="57" y="4"/>
                  </a:lnTo>
                  <a:lnTo>
                    <a:pt x="57" y="8"/>
                  </a:lnTo>
                  <a:lnTo>
                    <a:pt x="57" y="16"/>
                  </a:lnTo>
                  <a:lnTo>
                    <a:pt x="53" y="20"/>
                  </a:lnTo>
                  <a:lnTo>
                    <a:pt x="45" y="28"/>
                  </a:lnTo>
                  <a:lnTo>
                    <a:pt x="37" y="32"/>
                  </a:lnTo>
                  <a:lnTo>
                    <a:pt x="24" y="36"/>
                  </a:lnTo>
                  <a:lnTo>
                    <a:pt x="12" y="36"/>
                  </a:lnTo>
                  <a:close/>
                  <a:moveTo>
                    <a:pt x="12" y="32"/>
                  </a:moveTo>
                  <a:lnTo>
                    <a:pt x="24" y="32"/>
                  </a:lnTo>
                  <a:lnTo>
                    <a:pt x="28" y="28"/>
                  </a:lnTo>
                  <a:lnTo>
                    <a:pt x="37" y="24"/>
                  </a:lnTo>
                  <a:lnTo>
                    <a:pt x="41" y="20"/>
                  </a:lnTo>
                  <a:lnTo>
                    <a:pt x="45" y="16"/>
                  </a:lnTo>
                  <a:lnTo>
                    <a:pt x="45" y="8"/>
                  </a:lnTo>
                  <a:lnTo>
                    <a:pt x="45" y="4"/>
                  </a:lnTo>
                  <a:lnTo>
                    <a:pt x="41" y="4"/>
                  </a:lnTo>
                  <a:lnTo>
                    <a:pt x="41" y="0"/>
                  </a:lnTo>
                  <a:lnTo>
                    <a:pt x="33" y="4"/>
                  </a:lnTo>
                  <a:lnTo>
                    <a:pt x="24" y="8"/>
                  </a:lnTo>
                  <a:lnTo>
                    <a:pt x="20" y="20"/>
                  </a:lnTo>
                  <a:lnTo>
                    <a:pt x="12" y="32"/>
                  </a:lnTo>
                  <a:close/>
                </a:path>
              </a:pathLst>
            </a:custGeom>
            <a:solidFill>
              <a:srgbClr val="000000"/>
            </a:solidFill>
            <a:ln w="0">
              <a:solidFill>
                <a:srgbClr val="000000"/>
              </a:solidFill>
              <a:round/>
              <a:headEnd/>
              <a:tailEnd/>
            </a:ln>
          </p:spPr>
          <p:txBody>
            <a:bodyPr/>
            <a:lstStyle/>
            <a:p>
              <a:endParaRPr lang="en-US"/>
            </a:p>
          </p:txBody>
        </p:sp>
        <p:sp>
          <p:nvSpPr>
            <p:cNvPr id="26747" name="Freeform 168"/>
            <p:cNvSpPr>
              <a:spLocks/>
            </p:cNvSpPr>
            <p:nvPr/>
          </p:nvSpPr>
          <p:spPr bwMode="auto">
            <a:xfrm>
              <a:off x="4728" y="902"/>
              <a:ext cx="56" cy="68"/>
            </a:xfrm>
            <a:custGeom>
              <a:avLst/>
              <a:gdLst>
                <a:gd name="T0" fmla="*/ 4 w 53"/>
                <a:gd name="T1" fmla="*/ 0 h 64"/>
                <a:gd name="T2" fmla="*/ 32 w 53"/>
                <a:gd name="T3" fmla="*/ 0 h 64"/>
                <a:gd name="T4" fmla="*/ 22 w 53"/>
                <a:gd name="T5" fmla="*/ 40 h 64"/>
                <a:gd name="T6" fmla="*/ 32 w 53"/>
                <a:gd name="T7" fmla="*/ 18 h 64"/>
                <a:gd name="T8" fmla="*/ 44 w 53"/>
                <a:gd name="T9" fmla="*/ 4 h 64"/>
                <a:gd name="T10" fmla="*/ 51 w 53"/>
                <a:gd name="T11" fmla="*/ 0 h 64"/>
                <a:gd name="T12" fmla="*/ 55 w 53"/>
                <a:gd name="T13" fmla="*/ 0 h 64"/>
                <a:gd name="T14" fmla="*/ 59 w 53"/>
                <a:gd name="T15" fmla="*/ 0 h 64"/>
                <a:gd name="T16" fmla="*/ 59 w 53"/>
                <a:gd name="T17" fmla="*/ 0 h 64"/>
                <a:gd name="T18" fmla="*/ 59 w 53"/>
                <a:gd name="T19" fmla="*/ 4 h 64"/>
                <a:gd name="T20" fmla="*/ 59 w 53"/>
                <a:gd name="T21" fmla="*/ 4 h 64"/>
                <a:gd name="T22" fmla="*/ 59 w 53"/>
                <a:gd name="T23" fmla="*/ 14 h 64"/>
                <a:gd name="T24" fmla="*/ 59 w 53"/>
                <a:gd name="T25" fmla="*/ 18 h 64"/>
                <a:gd name="T26" fmla="*/ 55 w 53"/>
                <a:gd name="T27" fmla="*/ 18 h 64"/>
                <a:gd name="T28" fmla="*/ 55 w 53"/>
                <a:gd name="T29" fmla="*/ 22 h 64"/>
                <a:gd name="T30" fmla="*/ 51 w 53"/>
                <a:gd name="T31" fmla="*/ 22 h 64"/>
                <a:gd name="T32" fmla="*/ 51 w 53"/>
                <a:gd name="T33" fmla="*/ 18 h 64"/>
                <a:gd name="T34" fmla="*/ 51 w 53"/>
                <a:gd name="T35" fmla="*/ 18 h 64"/>
                <a:gd name="T36" fmla="*/ 51 w 53"/>
                <a:gd name="T37" fmla="*/ 14 h 64"/>
                <a:gd name="T38" fmla="*/ 51 w 53"/>
                <a:gd name="T39" fmla="*/ 14 h 64"/>
                <a:gd name="T40" fmla="*/ 44 w 53"/>
                <a:gd name="T41" fmla="*/ 14 h 64"/>
                <a:gd name="T42" fmla="*/ 44 w 53"/>
                <a:gd name="T43" fmla="*/ 14 h 64"/>
                <a:gd name="T44" fmla="*/ 44 w 53"/>
                <a:gd name="T45" fmla="*/ 14 h 64"/>
                <a:gd name="T46" fmla="*/ 44 w 53"/>
                <a:gd name="T47" fmla="*/ 14 h 64"/>
                <a:gd name="T48" fmla="*/ 44 w 53"/>
                <a:gd name="T49" fmla="*/ 14 h 64"/>
                <a:gd name="T50" fmla="*/ 40 w 53"/>
                <a:gd name="T51" fmla="*/ 14 h 64"/>
                <a:gd name="T52" fmla="*/ 36 w 53"/>
                <a:gd name="T53" fmla="*/ 18 h 64"/>
                <a:gd name="T54" fmla="*/ 32 w 53"/>
                <a:gd name="T55" fmla="*/ 27 h 64"/>
                <a:gd name="T56" fmla="*/ 22 w 53"/>
                <a:gd name="T57" fmla="*/ 40 h 64"/>
                <a:gd name="T58" fmla="*/ 22 w 53"/>
                <a:gd name="T59" fmla="*/ 45 h 64"/>
                <a:gd name="T60" fmla="*/ 18 w 53"/>
                <a:gd name="T61" fmla="*/ 50 h 64"/>
                <a:gd name="T62" fmla="*/ 14 w 53"/>
                <a:gd name="T63" fmla="*/ 58 h 64"/>
                <a:gd name="T64" fmla="*/ 14 w 53"/>
                <a:gd name="T65" fmla="*/ 63 h 64"/>
                <a:gd name="T66" fmla="*/ 14 w 53"/>
                <a:gd name="T67" fmla="*/ 72 h 64"/>
                <a:gd name="T68" fmla="*/ 0 w 53"/>
                <a:gd name="T69" fmla="*/ 72 h 64"/>
                <a:gd name="T70" fmla="*/ 14 w 53"/>
                <a:gd name="T71" fmla="*/ 22 h 64"/>
                <a:gd name="T72" fmla="*/ 14 w 53"/>
                <a:gd name="T73" fmla="*/ 14 h 64"/>
                <a:gd name="T74" fmla="*/ 18 w 53"/>
                <a:gd name="T75" fmla="*/ 10 h 64"/>
                <a:gd name="T76" fmla="*/ 18 w 53"/>
                <a:gd name="T77" fmla="*/ 10 h 64"/>
                <a:gd name="T78" fmla="*/ 14 w 53"/>
                <a:gd name="T79" fmla="*/ 4 h 64"/>
                <a:gd name="T80" fmla="*/ 14 w 53"/>
                <a:gd name="T81" fmla="*/ 4 h 64"/>
                <a:gd name="T82" fmla="*/ 8 w 53"/>
                <a:gd name="T83" fmla="*/ 4 h 64"/>
                <a:gd name="T84" fmla="*/ 8 w 53"/>
                <a:gd name="T85" fmla="*/ 4 h 64"/>
                <a:gd name="T86" fmla="*/ 4 w 53"/>
                <a:gd name="T87" fmla="*/ 4 h 64"/>
                <a:gd name="T88" fmla="*/ 4 w 53"/>
                <a:gd name="T89" fmla="*/ 0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3"/>
                <a:gd name="T136" fmla="*/ 0 h 64"/>
                <a:gd name="T137" fmla="*/ 53 w 53"/>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3" h="64">
                  <a:moveTo>
                    <a:pt x="4" y="0"/>
                  </a:moveTo>
                  <a:lnTo>
                    <a:pt x="28" y="0"/>
                  </a:lnTo>
                  <a:lnTo>
                    <a:pt x="20" y="36"/>
                  </a:lnTo>
                  <a:lnTo>
                    <a:pt x="28" y="16"/>
                  </a:lnTo>
                  <a:lnTo>
                    <a:pt x="40" y="4"/>
                  </a:lnTo>
                  <a:lnTo>
                    <a:pt x="45" y="0"/>
                  </a:lnTo>
                  <a:lnTo>
                    <a:pt x="49" y="0"/>
                  </a:lnTo>
                  <a:lnTo>
                    <a:pt x="53" y="0"/>
                  </a:lnTo>
                  <a:lnTo>
                    <a:pt x="53" y="4"/>
                  </a:lnTo>
                  <a:lnTo>
                    <a:pt x="53" y="12"/>
                  </a:lnTo>
                  <a:lnTo>
                    <a:pt x="53" y="16"/>
                  </a:lnTo>
                  <a:lnTo>
                    <a:pt x="49" y="16"/>
                  </a:lnTo>
                  <a:lnTo>
                    <a:pt x="49" y="20"/>
                  </a:lnTo>
                  <a:lnTo>
                    <a:pt x="45" y="20"/>
                  </a:lnTo>
                  <a:lnTo>
                    <a:pt x="45" y="16"/>
                  </a:lnTo>
                  <a:lnTo>
                    <a:pt x="45" y="12"/>
                  </a:lnTo>
                  <a:lnTo>
                    <a:pt x="40" y="12"/>
                  </a:lnTo>
                  <a:lnTo>
                    <a:pt x="36" y="12"/>
                  </a:lnTo>
                  <a:lnTo>
                    <a:pt x="32" y="16"/>
                  </a:lnTo>
                  <a:lnTo>
                    <a:pt x="28" y="24"/>
                  </a:lnTo>
                  <a:lnTo>
                    <a:pt x="20" y="36"/>
                  </a:lnTo>
                  <a:lnTo>
                    <a:pt x="20" y="40"/>
                  </a:lnTo>
                  <a:lnTo>
                    <a:pt x="16" y="44"/>
                  </a:lnTo>
                  <a:lnTo>
                    <a:pt x="12" y="52"/>
                  </a:lnTo>
                  <a:lnTo>
                    <a:pt x="12" y="56"/>
                  </a:lnTo>
                  <a:lnTo>
                    <a:pt x="12" y="64"/>
                  </a:lnTo>
                  <a:lnTo>
                    <a:pt x="0" y="64"/>
                  </a:lnTo>
                  <a:lnTo>
                    <a:pt x="12" y="20"/>
                  </a:lnTo>
                  <a:lnTo>
                    <a:pt x="12" y="12"/>
                  </a:lnTo>
                  <a:lnTo>
                    <a:pt x="16" y="8"/>
                  </a:lnTo>
                  <a:lnTo>
                    <a:pt x="12" y="4"/>
                  </a:lnTo>
                  <a:lnTo>
                    <a:pt x="8" y="4"/>
                  </a:lnTo>
                  <a:lnTo>
                    <a:pt x="4" y="4"/>
                  </a:lnTo>
                  <a:lnTo>
                    <a:pt x="4" y="0"/>
                  </a:lnTo>
                  <a:close/>
                </a:path>
              </a:pathLst>
            </a:custGeom>
            <a:solidFill>
              <a:srgbClr val="000000"/>
            </a:solidFill>
            <a:ln w="0">
              <a:solidFill>
                <a:srgbClr val="000000"/>
              </a:solidFill>
              <a:round/>
              <a:headEnd/>
              <a:tailEnd/>
            </a:ln>
          </p:spPr>
          <p:txBody>
            <a:bodyPr/>
            <a:lstStyle/>
            <a:p>
              <a:endParaRPr lang="en-US"/>
            </a:p>
          </p:txBody>
        </p:sp>
        <p:sp>
          <p:nvSpPr>
            <p:cNvPr id="26748" name="Freeform 169"/>
            <p:cNvSpPr>
              <a:spLocks/>
            </p:cNvSpPr>
            <p:nvPr/>
          </p:nvSpPr>
          <p:spPr bwMode="auto">
            <a:xfrm>
              <a:off x="4793" y="902"/>
              <a:ext cx="64" cy="68"/>
            </a:xfrm>
            <a:custGeom>
              <a:avLst/>
              <a:gdLst>
                <a:gd name="T0" fmla="*/ 0 w 61"/>
                <a:gd name="T1" fmla="*/ 4 h 64"/>
                <a:gd name="T2" fmla="*/ 22 w 61"/>
                <a:gd name="T3" fmla="*/ 0 h 64"/>
                <a:gd name="T4" fmla="*/ 26 w 61"/>
                <a:gd name="T5" fmla="*/ 4 h 64"/>
                <a:gd name="T6" fmla="*/ 26 w 61"/>
                <a:gd name="T7" fmla="*/ 10 h 64"/>
                <a:gd name="T8" fmla="*/ 26 w 61"/>
                <a:gd name="T9" fmla="*/ 22 h 64"/>
                <a:gd name="T10" fmla="*/ 30 w 61"/>
                <a:gd name="T11" fmla="*/ 32 h 64"/>
                <a:gd name="T12" fmla="*/ 30 w 61"/>
                <a:gd name="T13" fmla="*/ 40 h 64"/>
                <a:gd name="T14" fmla="*/ 30 w 61"/>
                <a:gd name="T15" fmla="*/ 58 h 64"/>
                <a:gd name="T16" fmla="*/ 40 w 61"/>
                <a:gd name="T17" fmla="*/ 50 h 64"/>
                <a:gd name="T18" fmla="*/ 44 w 61"/>
                <a:gd name="T19" fmla="*/ 45 h 64"/>
                <a:gd name="T20" fmla="*/ 48 w 61"/>
                <a:gd name="T21" fmla="*/ 36 h 64"/>
                <a:gd name="T22" fmla="*/ 52 w 61"/>
                <a:gd name="T23" fmla="*/ 32 h 64"/>
                <a:gd name="T24" fmla="*/ 52 w 61"/>
                <a:gd name="T25" fmla="*/ 27 h 64"/>
                <a:gd name="T26" fmla="*/ 58 w 61"/>
                <a:gd name="T27" fmla="*/ 22 h 64"/>
                <a:gd name="T28" fmla="*/ 58 w 61"/>
                <a:gd name="T29" fmla="*/ 22 h 64"/>
                <a:gd name="T30" fmla="*/ 58 w 61"/>
                <a:gd name="T31" fmla="*/ 18 h 64"/>
                <a:gd name="T32" fmla="*/ 58 w 61"/>
                <a:gd name="T33" fmla="*/ 18 h 64"/>
                <a:gd name="T34" fmla="*/ 58 w 61"/>
                <a:gd name="T35" fmla="*/ 14 h 64"/>
                <a:gd name="T36" fmla="*/ 52 w 61"/>
                <a:gd name="T37" fmla="*/ 14 h 64"/>
                <a:gd name="T38" fmla="*/ 48 w 61"/>
                <a:gd name="T39" fmla="*/ 10 h 64"/>
                <a:gd name="T40" fmla="*/ 48 w 61"/>
                <a:gd name="T41" fmla="*/ 4 h 64"/>
                <a:gd name="T42" fmla="*/ 48 w 61"/>
                <a:gd name="T43" fmla="*/ 4 h 64"/>
                <a:gd name="T44" fmla="*/ 48 w 61"/>
                <a:gd name="T45" fmla="*/ 0 h 64"/>
                <a:gd name="T46" fmla="*/ 52 w 61"/>
                <a:gd name="T47" fmla="*/ 0 h 64"/>
                <a:gd name="T48" fmla="*/ 58 w 61"/>
                <a:gd name="T49" fmla="*/ 0 h 64"/>
                <a:gd name="T50" fmla="*/ 62 w 61"/>
                <a:gd name="T51" fmla="*/ 0 h 64"/>
                <a:gd name="T52" fmla="*/ 62 w 61"/>
                <a:gd name="T53" fmla="*/ 0 h 64"/>
                <a:gd name="T54" fmla="*/ 67 w 61"/>
                <a:gd name="T55" fmla="*/ 4 h 64"/>
                <a:gd name="T56" fmla="*/ 67 w 61"/>
                <a:gd name="T57" fmla="*/ 10 h 64"/>
                <a:gd name="T58" fmla="*/ 67 w 61"/>
                <a:gd name="T59" fmla="*/ 14 h 64"/>
                <a:gd name="T60" fmla="*/ 67 w 61"/>
                <a:gd name="T61" fmla="*/ 18 h 64"/>
                <a:gd name="T62" fmla="*/ 62 w 61"/>
                <a:gd name="T63" fmla="*/ 22 h 64"/>
                <a:gd name="T64" fmla="*/ 58 w 61"/>
                <a:gd name="T65" fmla="*/ 32 h 64"/>
                <a:gd name="T66" fmla="*/ 48 w 61"/>
                <a:gd name="T67" fmla="*/ 40 h 64"/>
                <a:gd name="T68" fmla="*/ 40 w 61"/>
                <a:gd name="T69" fmla="*/ 54 h 64"/>
                <a:gd name="T70" fmla="*/ 40 w 61"/>
                <a:gd name="T71" fmla="*/ 58 h 64"/>
                <a:gd name="T72" fmla="*/ 30 w 61"/>
                <a:gd name="T73" fmla="*/ 63 h 64"/>
                <a:gd name="T74" fmla="*/ 22 w 61"/>
                <a:gd name="T75" fmla="*/ 72 h 64"/>
                <a:gd name="T76" fmla="*/ 22 w 61"/>
                <a:gd name="T77" fmla="*/ 72 h 64"/>
                <a:gd name="T78" fmla="*/ 18 w 61"/>
                <a:gd name="T79" fmla="*/ 50 h 64"/>
                <a:gd name="T80" fmla="*/ 18 w 61"/>
                <a:gd name="T81" fmla="*/ 32 h 64"/>
                <a:gd name="T82" fmla="*/ 14 w 61"/>
                <a:gd name="T83" fmla="*/ 18 h 64"/>
                <a:gd name="T84" fmla="*/ 14 w 61"/>
                <a:gd name="T85" fmla="*/ 14 h 64"/>
                <a:gd name="T86" fmla="*/ 8 w 61"/>
                <a:gd name="T87" fmla="*/ 10 h 64"/>
                <a:gd name="T88" fmla="*/ 4 w 61"/>
                <a:gd name="T89" fmla="*/ 10 h 64"/>
                <a:gd name="T90" fmla="*/ 4 w 61"/>
                <a:gd name="T91" fmla="*/ 10 h 64"/>
                <a:gd name="T92" fmla="*/ 0 w 61"/>
                <a:gd name="T93" fmla="*/ 10 h 64"/>
                <a:gd name="T94" fmla="*/ 0 w 61"/>
                <a:gd name="T95" fmla="*/ 4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
                <a:gd name="T145" fmla="*/ 0 h 64"/>
                <a:gd name="T146" fmla="*/ 61 w 61"/>
                <a:gd name="T147" fmla="*/ 64 h 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 h="64">
                  <a:moveTo>
                    <a:pt x="0" y="4"/>
                  </a:moveTo>
                  <a:lnTo>
                    <a:pt x="20" y="0"/>
                  </a:lnTo>
                  <a:lnTo>
                    <a:pt x="24" y="4"/>
                  </a:lnTo>
                  <a:lnTo>
                    <a:pt x="24" y="8"/>
                  </a:lnTo>
                  <a:lnTo>
                    <a:pt x="24" y="20"/>
                  </a:lnTo>
                  <a:lnTo>
                    <a:pt x="28" y="28"/>
                  </a:lnTo>
                  <a:lnTo>
                    <a:pt x="28" y="36"/>
                  </a:lnTo>
                  <a:lnTo>
                    <a:pt x="28" y="52"/>
                  </a:lnTo>
                  <a:lnTo>
                    <a:pt x="36" y="44"/>
                  </a:lnTo>
                  <a:lnTo>
                    <a:pt x="40" y="40"/>
                  </a:lnTo>
                  <a:lnTo>
                    <a:pt x="44" y="32"/>
                  </a:lnTo>
                  <a:lnTo>
                    <a:pt x="48" y="28"/>
                  </a:lnTo>
                  <a:lnTo>
                    <a:pt x="48" y="24"/>
                  </a:lnTo>
                  <a:lnTo>
                    <a:pt x="52" y="20"/>
                  </a:lnTo>
                  <a:lnTo>
                    <a:pt x="52" y="16"/>
                  </a:lnTo>
                  <a:lnTo>
                    <a:pt x="52" y="12"/>
                  </a:lnTo>
                  <a:lnTo>
                    <a:pt x="48" y="12"/>
                  </a:lnTo>
                  <a:lnTo>
                    <a:pt x="44" y="8"/>
                  </a:lnTo>
                  <a:lnTo>
                    <a:pt x="44" y="4"/>
                  </a:lnTo>
                  <a:lnTo>
                    <a:pt x="44" y="0"/>
                  </a:lnTo>
                  <a:lnTo>
                    <a:pt x="48" y="0"/>
                  </a:lnTo>
                  <a:lnTo>
                    <a:pt x="52" y="0"/>
                  </a:lnTo>
                  <a:lnTo>
                    <a:pt x="56" y="0"/>
                  </a:lnTo>
                  <a:lnTo>
                    <a:pt x="61" y="4"/>
                  </a:lnTo>
                  <a:lnTo>
                    <a:pt x="61" y="8"/>
                  </a:lnTo>
                  <a:lnTo>
                    <a:pt x="61" y="12"/>
                  </a:lnTo>
                  <a:lnTo>
                    <a:pt x="61" y="16"/>
                  </a:lnTo>
                  <a:lnTo>
                    <a:pt x="56" y="20"/>
                  </a:lnTo>
                  <a:lnTo>
                    <a:pt x="52" y="28"/>
                  </a:lnTo>
                  <a:lnTo>
                    <a:pt x="44" y="36"/>
                  </a:lnTo>
                  <a:lnTo>
                    <a:pt x="36" y="48"/>
                  </a:lnTo>
                  <a:lnTo>
                    <a:pt x="36" y="52"/>
                  </a:lnTo>
                  <a:lnTo>
                    <a:pt x="28" y="56"/>
                  </a:lnTo>
                  <a:lnTo>
                    <a:pt x="20" y="64"/>
                  </a:lnTo>
                  <a:lnTo>
                    <a:pt x="16" y="44"/>
                  </a:lnTo>
                  <a:lnTo>
                    <a:pt x="16" y="28"/>
                  </a:lnTo>
                  <a:lnTo>
                    <a:pt x="12" y="16"/>
                  </a:lnTo>
                  <a:lnTo>
                    <a:pt x="12" y="12"/>
                  </a:lnTo>
                  <a:lnTo>
                    <a:pt x="8" y="8"/>
                  </a:lnTo>
                  <a:lnTo>
                    <a:pt x="4" y="8"/>
                  </a:lnTo>
                  <a:lnTo>
                    <a:pt x="0" y="8"/>
                  </a:lnTo>
                  <a:lnTo>
                    <a:pt x="0" y="4"/>
                  </a:lnTo>
                  <a:close/>
                </a:path>
              </a:pathLst>
            </a:custGeom>
            <a:solidFill>
              <a:srgbClr val="000000"/>
            </a:solidFill>
            <a:ln w="0">
              <a:solidFill>
                <a:srgbClr val="000000"/>
              </a:solidFill>
              <a:round/>
              <a:headEnd/>
              <a:tailEnd/>
            </a:ln>
          </p:spPr>
          <p:txBody>
            <a:bodyPr/>
            <a:lstStyle/>
            <a:p>
              <a:endParaRPr lang="en-US"/>
            </a:p>
          </p:txBody>
        </p:sp>
        <p:sp>
          <p:nvSpPr>
            <p:cNvPr id="26749" name="Freeform 170"/>
            <p:cNvSpPr>
              <a:spLocks noEditPoints="1"/>
            </p:cNvSpPr>
            <p:nvPr/>
          </p:nvSpPr>
          <p:spPr bwMode="auto">
            <a:xfrm>
              <a:off x="4862" y="902"/>
              <a:ext cx="59" cy="68"/>
            </a:xfrm>
            <a:custGeom>
              <a:avLst/>
              <a:gdLst>
                <a:gd name="T0" fmla="*/ 14 w 56"/>
                <a:gd name="T1" fmla="*/ 40 h 64"/>
                <a:gd name="T2" fmla="*/ 14 w 56"/>
                <a:gd name="T3" fmla="*/ 45 h 64"/>
                <a:gd name="T4" fmla="*/ 14 w 56"/>
                <a:gd name="T5" fmla="*/ 45 h 64"/>
                <a:gd name="T6" fmla="*/ 18 w 56"/>
                <a:gd name="T7" fmla="*/ 54 h 64"/>
                <a:gd name="T8" fmla="*/ 18 w 56"/>
                <a:gd name="T9" fmla="*/ 58 h 64"/>
                <a:gd name="T10" fmla="*/ 26 w 56"/>
                <a:gd name="T11" fmla="*/ 63 h 64"/>
                <a:gd name="T12" fmla="*/ 32 w 56"/>
                <a:gd name="T13" fmla="*/ 63 h 64"/>
                <a:gd name="T14" fmla="*/ 36 w 56"/>
                <a:gd name="T15" fmla="*/ 63 h 64"/>
                <a:gd name="T16" fmla="*/ 40 w 56"/>
                <a:gd name="T17" fmla="*/ 63 h 64"/>
                <a:gd name="T18" fmla="*/ 44 w 56"/>
                <a:gd name="T19" fmla="*/ 58 h 64"/>
                <a:gd name="T20" fmla="*/ 54 w 56"/>
                <a:gd name="T21" fmla="*/ 50 h 64"/>
                <a:gd name="T22" fmla="*/ 58 w 56"/>
                <a:gd name="T23" fmla="*/ 54 h 64"/>
                <a:gd name="T24" fmla="*/ 44 w 56"/>
                <a:gd name="T25" fmla="*/ 63 h 64"/>
                <a:gd name="T26" fmla="*/ 36 w 56"/>
                <a:gd name="T27" fmla="*/ 72 h 64"/>
                <a:gd name="T28" fmla="*/ 22 w 56"/>
                <a:gd name="T29" fmla="*/ 72 h 64"/>
                <a:gd name="T30" fmla="*/ 14 w 56"/>
                <a:gd name="T31" fmla="*/ 72 h 64"/>
                <a:gd name="T32" fmla="*/ 4 w 56"/>
                <a:gd name="T33" fmla="*/ 68 h 64"/>
                <a:gd name="T34" fmla="*/ 0 w 56"/>
                <a:gd name="T35" fmla="*/ 58 h 64"/>
                <a:gd name="T36" fmla="*/ 0 w 56"/>
                <a:gd name="T37" fmla="*/ 50 h 64"/>
                <a:gd name="T38" fmla="*/ 4 w 56"/>
                <a:gd name="T39" fmla="*/ 36 h 64"/>
                <a:gd name="T40" fmla="*/ 8 w 56"/>
                <a:gd name="T41" fmla="*/ 27 h 64"/>
                <a:gd name="T42" fmla="*/ 18 w 56"/>
                <a:gd name="T43" fmla="*/ 14 h 64"/>
                <a:gd name="T44" fmla="*/ 26 w 56"/>
                <a:gd name="T45" fmla="*/ 4 h 64"/>
                <a:gd name="T46" fmla="*/ 36 w 56"/>
                <a:gd name="T47" fmla="*/ 0 h 64"/>
                <a:gd name="T48" fmla="*/ 48 w 56"/>
                <a:gd name="T49" fmla="*/ 0 h 64"/>
                <a:gd name="T50" fmla="*/ 54 w 56"/>
                <a:gd name="T51" fmla="*/ 0 h 64"/>
                <a:gd name="T52" fmla="*/ 58 w 56"/>
                <a:gd name="T53" fmla="*/ 4 h 64"/>
                <a:gd name="T54" fmla="*/ 62 w 56"/>
                <a:gd name="T55" fmla="*/ 4 h 64"/>
                <a:gd name="T56" fmla="*/ 62 w 56"/>
                <a:gd name="T57" fmla="*/ 10 h 64"/>
                <a:gd name="T58" fmla="*/ 62 w 56"/>
                <a:gd name="T59" fmla="*/ 18 h 64"/>
                <a:gd name="T60" fmla="*/ 58 w 56"/>
                <a:gd name="T61" fmla="*/ 22 h 64"/>
                <a:gd name="T62" fmla="*/ 48 w 56"/>
                <a:gd name="T63" fmla="*/ 32 h 64"/>
                <a:gd name="T64" fmla="*/ 40 w 56"/>
                <a:gd name="T65" fmla="*/ 36 h 64"/>
                <a:gd name="T66" fmla="*/ 26 w 56"/>
                <a:gd name="T67" fmla="*/ 40 h 64"/>
                <a:gd name="T68" fmla="*/ 14 w 56"/>
                <a:gd name="T69" fmla="*/ 40 h 64"/>
                <a:gd name="T70" fmla="*/ 14 w 56"/>
                <a:gd name="T71" fmla="*/ 36 h 64"/>
                <a:gd name="T72" fmla="*/ 26 w 56"/>
                <a:gd name="T73" fmla="*/ 36 h 64"/>
                <a:gd name="T74" fmla="*/ 32 w 56"/>
                <a:gd name="T75" fmla="*/ 32 h 64"/>
                <a:gd name="T76" fmla="*/ 40 w 56"/>
                <a:gd name="T77" fmla="*/ 27 h 64"/>
                <a:gd name="T78" fmla="*/ 44 w 56"/>
                <a:gd name="T79" fmla="*/ 22 h 64"/>
                <a:gd name="T80" fmla="*/ 48 w 56"/>
                <a:gd name="T81" fmla="*/ 18 h 64"/>
                <a:gd name="T82" fmla="*/ 48 w 56"/>
                <a:gd name="T83" fmla="*/ 10 h 64"/>
                <a:gd name="T84" fmla="*/ 48 w 56"/>
                <a:gd name="T85" fmla="*/ 10 h 64"/>
                <a:gd name="T86" fmla="*/ 48 w 56"/>
                <a:gd name="T87" fmla="*/ 4 h 64"/>
                <a:gd name="T88" fmla="*/ 44 w 56"/>
                <a:gd name="T89" fmla="*/ 4 h 64"/>
                <a:gd name="T90" fmla="*/ 44 w 56"/>
                <a:gd name="T91" fmla="*/ 0 h 64"/>
                <a:gd name="T92" fmla="*/ 36 w 56"/>
                <a:gd name="T93" fmla="*/ 4 h 64"/>
                <a:gd name="T94" fmla="*/ 26 w 56"/>
                <a:gd name="T95" fmla="*/ 10 h 64"/>
                <a:gd name="T96" fmla="*/ 22 w 56"/>
                <a:gd name="T97" fmla="*/ 22 h 64"/>
                <a:gd name="T98" fmla="*/ 14 w 56"/>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6"/>
                <a:gd name="T151" fmla="*/ 0 h 64"/>
                <a:gd name="T152" fmla="*/ 56 w 56"/>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6" h="64">
                  <a:moveTo>
                    <a:pt x="12" y="36"/>
                  </a:moveTo>
                  <a:lnTo>
                    <a:pt x="12" y="40"/>
                  </a:lnTo>
                  <a:lnTo>
                    <a:pt x="16" y="48"/>
                  </a:lnTo>
                  <a:lnTo>
                    <a:pt x="16" y="52"/>
                  </a:lnTo>
                  <a:lnTo>
                    <a:pt x="24" y="56"/>
                  </a:lnTo>
                  <a:lnTo>
                    <a:pt x="28" y="56"/>
                  </a:lnTo>
                  <a:lnTo>
                    <a:pt x="32" y="56"/>
                  </a:lnTo>
                  <a:lnTo>
                    <a:pt x="36" y="56"/>
                  </a:lnTo>
                  <a:lnTo>
                    <a:pt x="40" y="52"/>
                  </a:lnTo>
                  <a:lnTo>
                    <a:pt x="48" y="44"/>
                  </a:lnTo>
                  <a:lnTo>
                    <a:pt x="52" y="48"/>
                  </a:lnTo>
                  <a:lnTo>
                    <a:pt x="40" y="56"/>
                  </a:lnTo>
                  <a:lnTo>
                    <a:pt x="32" y="64"/>
                  </a:lnTo>
                  <a:lnTo>
                    <a:pt x="20" y="64"/>
                  </a:lnTo>
                  <a:lnTo>
                    <a:pt x="12" y="64"/>
                  </a:lnTo>
                  <a:lnTo>
                    <a:pt x="4" y="60"/>
                  </a:lnTo>
                  <a:lnTo>
                    <a:pt x="0" y="52"/>
                  </a:lnTo>
                  <a:lnTo>
                    <a:pt x="0" y="44"/>
                  </a:lnTo>
                  <a:lnTo>
                    <a:pt x="4" y="32"/>
                  </a:lnTo>
                  <a:lnTo>
                    <a:pt x="8" y="24"/>
                  </a:lnTo>
                  <a:lnTo>
                    <a:pt x="16" y="12"/>
                  </a:lnTo>
                  <a:lnTo>
                    <a:pt x="24" y="4"/>
                  </a:lnTo>
                  <a:lnTo>
                    <a:pt x="32" y="0"/>
                  </a:lnTo>
                  <a:lnTo>
                    <a:pt x="44" y="0"/>
                  </a:lnTo>
                  <a:lnTo>
                    <a:pt x="48" y="0"/>
                  </a:lnTo>
                  <a:lnTo>
                    <a:pt x="52" y="4"/>
                  </a:lnTo>
                  <a:lnTo>
                    <a:pt x="56" y="4"/>
                  </a:lnTo>
                  <a:lnTo>
                    <a:pt x="56" y="8"/>
                  </a:lnTo>
                  <a:lnTo>
                    <a:pt x="56" y="16"/>
                  </a:lnTo>
                  <a:lnTo>
                    <a:pt x="52" y="20"/>
                  </a:lnTo>
                  <a:lnTo>
                    <a:pt x="44" y="28"/>
                  </a:lnTo>
                  <a:lnTo>
                    <a:pt x="36" y="32"/>
                  </a:lnTo>
                  <a:lnTo>
                    <a:pt x="24" y="36"/>
                  </a:lnTo>
                  <a:lnTo>
                    <a:pt x="12" y="36"/>
                  </a:lnTo>
                  <a:close/>
                  <a:moveTo>
                    <a:pt x="12" y="32"/>
                  </a:moveTo>
                  <a:lnTo>
                    <a:pt x="24" y="32"/>
                  </a:lnTo>
                  <a:lnTo>
                    <a:pt x="28" y="28"/>
                  </a:lnTo>
                  <a:lnTo>
                    <a:pt x="36" y="24"/>
                  </a:lnTo>
                  <a:lnTo>
                    <a:pt x="40" y="20"/>
                  </a:lnTo>
                  <a:lnTo>
                    <a:pt x="44" y="16"/>
                  </a:lnTo>
                  <a:lnTo>
                    <a:pt x="44" y="8"/>
                  </a:lnTo>
                  <a:lnTo>
                    <a:pt x="44" y="4"/>
                  </a:lnTo>
                  <a:lnTo>
                    <a:pt x="40" y="4"/>
                  </a:lnTo>
                  <a:lnTo>
                    <a:pt x="40" y="0"/>
                  </a:lnTo>
                  <a:lnTo>
                    <a:pt x="32" y="4"/>
                  </a:lnTo>
                  <a:lnTo>
                    <a:pt x="24" y="8"/>
                  </a:lnTo>
                  <a:lnTo>
                    <a:pt x="20" y="20"/>
                  </a:lnTo>
                  <a:lnTo>
                    <a:pt x="12" y="32"/>
                  </a:lnTo>
                  <a:close/>
                </a:path>
              </a:pathLst>
            </a:custGeom>
            <a:solidFill>
              <a:srgbClr val="000000"/>
            </a:solidFill>
            <a:ln w="0">
              <a:solidFill>
                <a:srgbClr val="000000"/>
              </a:solidFill>
              <a:round/>
              <a:headEnd/>
              <a:tailEnd/>
            </a:ln>
          </p:spPr>
          <p:txBody>
            <a:bodyPr/>
            <a:lstStyle/>
            <a:p>
              <a:endParaRPr lang="en-US"/>
            </a:p>
          </p:txBody>
        </p:sp>
        <p:sp>
          <p:nvSpPr>
            <p:cNvPr id="26750" name="Freeform 171"/>
            <p:cNvSpPr>
              <a:spLocks noEditPoints="1"/>
            </p:cNvSpPr>
            <p:nvPr/>
          </p:nvSpPr>
          <p:spPr bwMode="auto">
            <a:xfrm>
              <a:off x="4930" y="863"/>
              <a:ext cx="86" cy="107"/>
            </a:xfrm>
            <a:custGeom>
              <a:avLst/>
              <a:gdLst>
                <a:gd name="T0" fmla="*/ 65 w 81"/>
                <a:gd name="T1" fmla="*/ 95 h 101"/>
                <a:gd name="T2" fmla="*/ 59 w 81"/>
                <a:gd name="T3" fmla="*/ 105 h 101"/>
                <a:gd name="T4" fmla="*/ 59 w 81"/>
                <a:gd name="T5" fmla="*/ 105 h 101"/>
                <a:gd name="T6" fmla="*/ 65 w 81"/>
                <a:gd name="T7" fmla="*/ 109 h 101"/>
                <a:gd name="T8" fmla="*/ 65 w 81"/>
                <a:gd name="T9" fmla="*/ 105 h 101"/>
                <a:gd name="T10" fmla="*/ 73 w 81"/>
                <a:gd name="T11" fmla="*/ 95 h 101"/>
                <a:gd name="T12" fmla="*/ 69 w 81"/>
                <a:gd name="T13" fmla="*/ 105 h 101"/>
                <a:gd name="T14" fmla="*/ 59 w 81"/>
                <a:gd name="T15" fmla="*/ 113 h 101"/>
                <a:gd name="T16" fmla="*/ 51 w 81"/>
                <a:gd name="T17" fmla="*/ 113 h 101"/>
                <a:gd name="T18" fmla="*/ 51 w 81"/>
                <a:gd name="T19" fmla="*/ 109 h 101"/>
                <a:gd name="T20" fmla="*/ 51 w 81"/>
                <a:gd name="T21" fmla="*/ 100 h 101"/>
                <a:gd name="T22" fmla="*/ 55 w 81"/>
                <a:gd name="T23" fmla="*/ 87 h 101"/>
                <a:gd name="T24" fmla="*/ 33 w 81"/>
                <a:gd name="T25" fmla="*/ 109 h 101"/>
                <a:gd name="T26" fmla="*/ 19 w 81"/>
                <a:gd name="T27" fmla="*/ 113 h 101"/>
                <a:gd name="T28" fmla="*/ 4 w 81"/>
                <a:gd name="T29" fmla="*/ 109 h 101"/>
                <a:gd name="T30" fmla="*/ 0 w 81"/>
                <a:gd name="T31" fmla="*/ 95 h 101"/>
                <a:gd name="T32" fmla="*/ 11 w 81"/>
                <a:gd name="T33" fmla="*/ 69 h 101"/>
                <a:gd name="T34" fmla="*/ 33 w 81"/>
                <a:gd name="T35" fmla="*/ 46 h 101"/>
                <a:gd name="T36" fmla="*/ 51 w 81"/>
                <a:gd name="T37" fmla="*/ 41 h 101"/>
                <a:gd name="T38" fmla="*/ 59 w 81"/>
                <a:gd name="T39" fmla="*/ 41 h 101"/>
                <a:gd name="T40" fmla="*/ 65 w 81"/>
                <a:gd name="T41" fmla="*/ 46 h 101"/>
                <a:gd name="T42" fmla="*/ 73 w 81"/>
                <a:gd name="T43" fmla="*/ 18 h 101"/>
                <a:gd name="T44" fmla="*/ 73 w 81"/>
                <a:gd name="T45" fmla="*/ 14 h 101"/>
                <a:gd name="T46" fmla="*/ 73 w 81"/>
                <a:gd name="T47" fmla="*/ 8 h 101"/>
                <a:gd name="T48" fmla="*/ 73 w 81"/>
                <a:gd name="T49" fmla="*/ 4 h 101"/>
                <a:gd name="T50" fmla="*/ 69 w 81"/>
                <a:gd name="T51" fmla="*/ 4 h 101"/>
                <a:gd name="T52" fmla="*/ 65 w 81"/>
                <a:gd name="T53" fmla="*/ 0 h 101"/>
                <a:gd name="T54" fmla="*/ 59 w 81"/>
                <a:gd name="T55" fmla="*/ 55 h 101"/>
                <a:gd name="T56" fmla="*/ 55 w 81"/>
                <a:gd name="T57" fmla="*/ 46 h 101"/>
                <a:gd name="T58" fmla="*/ 51 w 81"/>
                <a:gd name="T59" fmla="*/ 41 h 101"/>
                <a:gd name="T60" fmla="*/ 29 w 81"/>
                <a:gd name="T61" fmla="*/ 59 h 101"/>
                <a:gd name="T62" fmla="*/ 15 w 81"/>
                <a:gd name="T63" fmla="*/ 95 h 101"/>
                <a:gd name="T64" fmla="*/ 19 w 81"/>
                <a:gd name="T65" fmla="*/ 105 h 101"/>
                <a:gd name="T66" fmla="*/ 29 w 81"/>
                <a:gd name="T67" fmla="*/ 105 h 101"/>
                <a:gd name="T68" fmla="*/ 41 w 81"/>
                <a:gd name="T69" fmla="*/ 100 h 101"/>
                <a:gd name="T70" fmla="*/ 55 w 81"/>
                <a:gd name="T71" fmla="*/ 69 h 1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
                <a:gd name="T109" fmla="*/ 0 h 101"/>
                <a:gd name="T110" fmla="*/ 81 w 81"/>
                <a:gd name="T111" fmla="*/ 101 h 1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 h="101">
                  <a:moveTo>
                    <a:pt x="81" y="0"/>
                  </a:moveTo>
                  <a:lnTo>
                    <a:pt x="57" y="85"/>
                  </a:lnTo>
                  <a:lnTo>
                    <a:pt x="53" y="89"/>
                  </a:lnTo>
                  <a:lnTo>
                    <a:pt x="53" y="93"/>
                  </a:lnTo>
                  <a:lnTo>
                    <a:pt x="57" y="93"/>
                  </a:lnTo>
                  <a:lnTo>
                    <a:pt x="57" y="97"/>
                  </a:lnTo>
                  <a:lnTo>
                    <a:pt x="57" y="93"/>
                  </a:lnTo>
                  <a:lnTo>
                    <a:pt x="61" y="93"/>
                  </a:lnTo>
                  <a:lnTo>
                    <a:pt x="65" y="85"/>
                  </a:lnTo>
                  <a:lnTo>
                    <a:pt x="65" y="89"/>
                  </a:lnTo>
                  <a:lnTo>
                    <a:pt x="61" y="93"/>
                  </a:lnTo>
                  <a:lnTo>
                    <a:pt x="57" y="97"/>
                  </a:lnTo>
                  <a:lnTo>
                    <a:pt x="53" y="101"/>
                  </a:lnTo>
                  <a:lnTo>
                    <a:pt x="49" y="101"/>
                  </a:lnTo>
                  <a:lnTo>
                    <a:pt x="45" y="101"/>
                  </a:lnTo>
                  <a:lnTo>
                    <a:pt x="45" y="97"/>
                  </a:lnTo>
                  <a:lnTo>
                    <a:pt x="45" y="89"/>
                  </a:lnTo>
                  <a:lnTo>
                    <a:pt x="45" y="85"/>
                  </a:lnTo>
                  <a:lnTo>
                    <a:pt x="49" y="77"/>
                  </a:lnTo>
                  <a:lnTo>
                    <a:pt x="37" y="89"/>
                  </a:lnTo>
                  <a:lnTo>
                    <a:pt x="29" y="97"/>
                  </a:lnTo>
                  <a:lnTo>
                    <a:pt x="21" y="101"/>
                  </a:lnTo>
                  <a:lnTo>
                    <a:pt x="17" y="101"/>
                  </a:lnTo>
                  <a:lnTo>
                    <a:pt x="13" y="101"/>
                  </a:lnTo>
                  <a:lnTo>
                    <a:pt x="4" y="97"/>
                  </a:lnTo>
                  <a:lnTo>
                    <a:pt x="4" y="93"/>
                  </a:lnTo>
                  <a:lnTo>
                    <a:pt x="0" y="85"/>
                  </a:lnTo>
                  <a:lnTo>
                    <a:pt x="4" y="73"/>
                  </a:lnTo>
                  <a:lnTo>
                    <a:pt x="9" y="61"/>
                  </a:lnTo>
                  <a:lnTo>
                    <a:pt x="17" y="49"/>
                  </a:lnTo>
                  <a:lnTo>
                    <a:pt x="29" y="41"/>
                  </a:lnTo>
                  <a:lnTo>
                    <a:pt x="37" y="37"/>
                  </a:lnTo>
                  <a:lnTo>
                    <a:pt x="45" y="37"/>
                  </a:lnTo>
                  <a:lnTo>
                    <a:pt x="49" y="37"/>
                  </a:lnTo>
                  <a:lnTo>
                    <a:pt x="53" y="37"/>
                  </a:lnTo>
                  <a:lnTo>
                    <a:pt x="53" y="41"/>
                  </a:lnTo>
                  <a:lnTo>
                    <a:pt x="57" y="41"/>
                  </a:lnTo>
                  <a:lnTo>
                    <a:pt x="65" y="20"/>
                  </a:lnTo>
                  <a:lnTo>
                    <a:pt x="65" y="16"/>
                  </a:lnTo>
                  <a:lnTo>
                    <a:pt x="65" y="12"/>
                  </a:lnTo>
                  <a:lnTo>
                    <a:pt x="65" y="8"/>
                  </a:lnTo>
                  <a:lnTo>
                    <a:pt x="65" y="4"/>
                  </a:lnTo>
                  <a:lnTo>
                    <a:pt x="61" y="4"/>
                  </a:lnTo>
                  <a:lnTo>
                    <a:pt x="57" y="4"/>
                  </a:lnTo>
                  <a:lnTo>
                    <a:pt x="57" y="0"/>
                  </a:lnTo>
                  <a:lnTo>
                    <a:pt x="81" y="0"/>
                  </a:lnTo>
                  <a:close/>
                  <a:moveTo>
                    <a:pt x="53" y="49"/>
                  </a:moveTo>
                  <a:lnTo>
                    <a:pt x="53" y="45"/>
                  </a:lnTo>
                  <a:lnTo>
                    <a:pt x="49" y="41"/>
                  </a:lnTo>
                  <a:lnTo>
                    <a:pt x="45" y="37"/>
                  </a:lnTo>
                  <a:lnTo>
                    <a:pt x="33" y="41"/>
                  </a:lnTo>
                  <a:lnTo>
                    <a:pt x="25" y="53"/>
                  </a:lnTo>
                  <a:lnTo>
                    <a:pt x="17" y="69"/>
                  </a:lnTo>
                  <a:lnTo>
                    <a:pt x="13" y="85"/>
                  </a:lnTo>
                  <a:lnTo>
                    <a:pt x="17" y="89"/>
                  </a:lnTo>
                  <a:lnTo>
                    <a:pt x="17" y="93"/>
                  </a:lnTo>
                  <a:lnTo>
                    <a:pt x="21" y="93"/>
                  </a:lnTo>
                  <a:lnTo>
                    <a:pt x="25" y="93"/>
                  </a:lnTo>
                  <a:lnTo>
                    <a:pt x="29" y="93"/>
                  </a:lnTo>
                  <a:lnTo>
                    <a:pt x="37" y="89"/>
                  </a:lnTo>
                  <a:lnTo>
                    <a:pt x="41" y="77"/>
                  </a:lnTo>
                  <a:lnTo>
                    <a:pt x="49" y="61"/>
                  </a:lnTo>
                  <a:lnTo>
                    <a:pt x="53" y="49"/>
                  </a:lnTo>
                  <a:close/>
                </a:path>
              </a:pathLst>
            </a:custGeom>
            <a:solidFill>
              <a:srgbClr val="000000"/>
            </a:solidFill>
            <a:ln w="0">
              <a:solidFill>
                <a:srgbClr val="000000"/>
              </a:solidFill>
              <a:round/>
              <a:headEnd/>
              <a:tailEnd/>
            </a:ln>
          </p:spPr>
          <p:txBody>
            <a:bodyPr/>
            <a:lstStyle/>
            <a:p>
              <a:endParaRPr lang="en-US"/>
            </a:p>
          </p:txBody>
        </p:sp>
        <p:pic>
          <p:nvPicPr>
            <p:cNvPr id="26751" name="Picture 172"/>
            <p:cNvPicPr>
              <a:picLocks noChangeAspect="1" noChangeArrowheads="1"/>
            </p:cNvPicPr>
            <p:nvPr/>
          </p:nvPicPr>
          <p:blipFill>
            <a:blip r:embed="rId6" cstate="print"/>
            <a:srcRect/>
            <a:stretch>
              <a:fillRect/>
            </a:stretch>
          </p:blipFill>
          <p:spPr bwMode="auto">
            <a:xfrm>
              <a:off x="5030" y="858"/>
              <a:ext cx="34" cy="151"/>
            </a:xfrm>
            <a:prstGeom prst="rect">
              <a:avLst/>
            </a:prstGeom>
            <a:noFill/>
            <a:ln w="9525">
              <a:noFill/>
              <a:miter lim="800000"/>
              <a:headEnd/>
              <a:tailEnd/>
            </a:ln>
          </p:spPr>
        </p:pic>
        <p:pic>
          <p:nvPicPr>
            <p:cNvPr id="26752" name="Picture 173"/>
            <p:cNvPicPr>
              <a:picLocks noChangeAspect="1" noChangeArrowheads="1"/>
            </p:cNvPicPr>
            <p:nvPr/>
          </p:nvPicPr>
          <p:blipFill>
            <a:blip r:embed="rId7" cstate="print"/>
            <a:srcRect/>
            <a:stretch>
              <a:fillRect/>
            </a:stretch>
          </p:blipFill>
          <p:spPr bwMode="auto">
            <a:xfrm>
              <a:off x="5030" y="858"/>
              <a:ext cx="34" cy="151"/>
            </a:xfrm>
            <a:prstGeom prst="rect">
              <a:avLst/>
            </a:prstGeom>
            <a:noFill/>
            <a:ln w="9525">
              <a:noFill/>
              <a:miter lim="800000"/>
              <a:headEnd/>
              <a:tailEnd/>
            </a:ln>
          </p:spPr>
        </p:pic>
        <p:sp>
          <p:nvSpPr>
            <p:cNvPr id="26753" name="Freeform 174"/>
            <p:cNvSpPr>
              <a:spLocks noEditPoints="1"/>
            </p:cNvSpPr>
            <p:nvPr/>
          </p:nvSpPr>
          <p:spPr bwMode="auto">
            <a:xfrm>
              <a:off x="5077" y="902"/>
              <a:ext cx="60" cy="68"/>
            </a:xfrm>
            <a:custGeom>
              <a:avLst/>
              <a:gdLst>
                <a:gd name="T0" fmla="*/ 14 w 57"/>
                <a:gd name="T1" fmla="*/ 40 h 64"/>
                <a:gd name="T2" fmla="*/ 14 w 57"/>
                <a:gd name="T3" fmla="*/ 45 h 64"/>
                <a:gd name="T4" fmla="*/ 14 w 57"/>
                <a:gd name="T5" fmla="*/ 45 h 64"/>
                <a:gd name="T6" fmla="*/ 18 w 57"/>
                <a:gd name="T7" fmla="*/ 54 h 64"/>
                <a:gd name="T8" fmla="*/ 18 w 57"/>
                <a:gd name="T9" fmla="*/ 58 h 64"/>
                <a:gd name="T10" fmla="*/ 22 w 57"/>
                <a:gd name="T11" fmla="*/ 63 h 64"/>
                <a:gd name="T12" fmla="*/ 33 w 57"/>
                <a:gd name="T13" fmla="*/ 63 h 64"/>
                <a:gd name="T14" fmla="*/ 37 w 57"/>
                <a:gd name="T15" fmla="*/ 63 h 64"/>
                <a:gd name="T16" fmla="*/ 41 w 57"/>
                <a:gd name="T17" fmla="*/ 63 h 64"/>
                <a:gd name="T18" fmla="*/ 45 w 57"/>
                <a:gd name="T19" fmla="*/ 58 h 64"/>
                <a:gd name="T20" fmla="*/ 55 w 57"/>
                <a:gd name="T21" fmla="*/ 50 h 64"/>
                <a:gd name="T22" fmla="*/ 59 w 57"/>
                <a:gd name="T23" fmla="*/ 54 h 64"/>
                <a:gd name="T24" fmla="*/ 45 w 57"/>
                <a:gd name="T25" fmla="*/ 63 h 64"/>
                <a:gd name="T26" fmla="*/ 37 w 57"/>
                <a:gd name="T27" fmla="*/ 72 h 64"/>
                <a:gd name="T28" fmla="*/ 22 w 57"/>
                <a:gd name="T29" fmla="*/ 72 h 64"/>
                <a:gd name="T30" fmla="*/ 14 w 57"/>
                <a:gd name="T31" fmla="*/ 72 h 64"/>
                <a:gd name="T32" fmla="*/ 4 w 57"/>
                <a:gd name="T33" fmla="*/ 68 h 64"/>
                <a:gd name="T34" fmla="*/ 0 w 57"/>
                <a:gd name="T35" fmla="*/ 58 h 64"/>
                <a:gd name="T36" fmla="*/ 0 w 57"/>
                <a:gd name="T37" fmla="*/ 50 h 64"/>
                <a:gd name="T38" fmla="*/ 4 w 57"/>
                <a:gd name="T39" fmla="*/ 36 h 64"/>
                <a:gd name="T40" fmla="*/ 8 w 57"/>
                <a:gd name="T41" fmla="*/ 27 h 64"/>
                <a:gd name="T42" fmla="*/ 14 w 57"/>
                <a:gd name="T43" fmla="*/ 14 h 64"/>
                <a:gd name="T44" fmla="*/ 27 w 57"/>
                <a:gd name="T45" fmla="*/ 4 h 64"/>
                <a:gd name="T46" fmla="*/ 37 w 57"/>
                <a:gd name="T47" fmla="*/ 0 h 64"/>
                <a:gd name="T48" fmla="*/ 45 w 57"/>
                <a:gd name="T49" fmla="*/ 0 h 64"/>
                <a:gd name="T50" fmla="*/ 55 w 57"/>
                <a:gd name="T51" fmla="*/ 0 h 64"/>
                <a:gd name="T52" fmla="*/ 59 w 57"/>
                <a:gd name="T53" fmla="*/ 4 h 64"/>
                <a:gd name="T54" fmla="*/ 63 w 57"/>
                <a:gd name="T55" fmla="*/ 4 h 64"/>
                <a:gd name="T56" fmla="*/ 63 w 57"/>
                <a:gd name="T57" fmla="*/ 10 h 64"/>
                <a:gd name="T58" fmla="*/ 63 w 57"/>
                <a:gd name="T59" fmla="*/ 18 h 64"/>
                <a:gd name="T60" fmla="*/ 59 w 57"/>
                <a:gd name="T61" fmla="*/ 22 h 64"/>
                <a:gd name="T62" fmla="*/ 49 w 57"/>
                <a:gd name="T63" fmla="*/ 32 h 64"/>
                <a:gd name="T64" fmla="*/ 41 w 57"/>
                <a:gd name="T65" fmla="*/ 36 h 64"/>
                <a:gd name="T66" fmla="*/ 27 w 57"/>
                <a:gd name="T67" fmla="*/ 40 h 64"/>
                <a:gd name="T68" fmla="*/ 14 w 57"/>
                <a:gd name="T69" fmla="*/ 40 h 64"/>
                <a:gd name="T70" fmla="*/ 14 w 57"/>
                <a:gd name="T71" fmla="*/ 36 h 64"/>
                <a:gd name="T72" fmla="*/ 27 w 57"/>
                <a:gd name="T73" fmla="*/ 36 h 64"/>
                <a:gd name="T74" fmla="*/ 33 w 57"/>
                <a:gd name="T75" fmla="*/ 32 h 64"/>
                <a:gd name="T76" fmla="*/ 41 w 57"/>
                <a:gd name="T77" fmla="*/ 27 h 64"/>
                <a:gd name="T78" fmla="*/ 45 w 57"/>
                <a:gd name="T79" fmla="*/ 22 h 64"/>
                <a:gd name="T80" fmla="*/ 49 w 57"/>
                <a:gd name="T81" fmla="*/ 18 h 64"/>
                <a:gd name="T82" fmla="*/ 49 w 57"/>
                <a:gd name="T83" fmla="*/ 10 h 64"/>
                <a:gd name="T84" fmla="*/ 49 w 57"/>
                <a:gd name="T85" fmla="*/ 10 h 64"/>
                <a:gd name="T86" fmla="*/ 49 w 57"/>
                <a:gd name="T87" fmla="*/ 4 h 64"/>
                <a:gd name="T88" fmla="*/ 45 w 57"/>
                <a:gd name="T89" fmla="*/ 4 h 64"/>
                <a:gd name="T90" fmla="*/ 45 w 57"/>
                <a:gd name="T91" fmla="*/ 0 h 64"/>
                <a:gd name="T92" fmla="*/ 37 w 57"/>
                <a:gd name="T93" fmla="*/ 4 h 64"/>
                <a:gd name="T94" fmla="*/ 27 w 57"/>
                <a:gd name="T95" fmla="*/ 10 h 64"/>
                <a:gd name="T96" fmla="*/ 22 w 57"/>
                <a:gd name="T97" fmla="*/ 22 h 64"/>
                <a:gd name="T98" fmla="*/ 14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2" y="36"/>
                  </a:moveTo>
                  <a:lnTo>
                    <a:pt x="12" y="40"/>
                  </a:lnTo>
                  <a:lnTo>
                    <a:pt x="16" y="48"/>
                  </a:lnTo>
                  <a:lnTo>
                    <a:pt x="16" y="52"/>
                  </a:lnTo>
                  <a:lnTo>
                    <a:pt x="20" y="56"/>
                  </a:lnTo>
                  <a:lnTo>
                    <a:pt x="29" y="56"/>
                  </a:lnTo>
                  <a:lnTo>
                    <a:pt x="33" y="56"/>
                  </a:lnTo>
                  <a:lnTo>
                    <a:pt x="37" y="56"/>
                  </a:lnTo>
                  <a:lnTo>
                    <a:pt x="41" y="52"/>
                  </a:lnTo>
                  <a:lnTo>
                    <a:pt x="49" y="44"/>
                  </a:lnTo>
                  <a:lnTo>
                    <a:pt x="53" y="48"/>
                  </a:lnTo>
                  <a:lnTo>
                    <a:pt x="41" y="56"/>
                  </a:lnTo>
                  <a:lnTo>
                    <a:pt x="33" y="64"/>
                  </a:lnTo>
                  <a:lnTo>
                    <a:pt x="20" y="64"/>
                  </a:lnTo>
                  <a:lnTo>
                    <a:pt x="12" y="64"/>
                  </a:lnTo>
                  <a:lnTo>
                    <a:pt x="4" y="60"/>
                  </a:lnTo>
                  <a:lnTo>
                    <a:pt x="0" y="52"/>
                  </a:lnTo>
                  <a:lnTo>
                    <a:pt x="0" y="44"/>
                  </a:lnTo>
                  <a:lnTo>
                    <a:pt x="4" y="32"/>
                  </a:lnTo>
                  <a:lnTo>
                    <a:pt x="8" y="24"/>
                  </a:lnTo>
                  <a:lnTo>
                    <a:pt x="12" y="12"/>
                  </a:lnTo>
                  <a:lnTo>
                    <a:pt x="25" y="4"/>
                  </a:lnTo>
                  <a:lnTo>
                    <a:pt x="33" y="0"/>
                  </a:lnTo>
                  <a:lnTo>
                    <a:pt x="41" y="0"/>
                  </a:lnTo>
                  <a:lnTo>
                    <a:pt x="49" y="0"/>
                  </a:lnTo>
                  <a:lnTo>
                    <a:pt x="53" y="4"/>
                  </a:lnTo>
                  <a:lnTo>
                    <a:pt x="57" y="4"/>
                  </a:lnTo>
                  <a:lnTo>
                    <a:pt x="57" y="8"/>
                  </a:lnTo>
                  <a:lnTo>
                    <a:pt x="57" y="16"/>
                  </a:lnTo>
                  <a:lnTo>
                    <a:pt x="53" y="20"/>
                  </a:lnTo>
                  <a:lnTo>
                    <a:pt x="45" y="28"/>
                  </a:lnTo>
                  <a:lnTo>
                    <a:pt x="37" y="32"/>
                  </a:lnTo>
                  <a:lnTo>
                    <a:pt x="25" y="36"/>
                  </a:lnTo>
                  <a:lnTo>
                    <a:pt x="12" y="36"/>
                  </a:lnTo>
                  <a:close/>
                  <a:moveTo>
                    <a:pt x="12" y="32"/>
                  </a:moveTo>
                  <a:lnTo>
                    <a:pt x="25" y="32"/>
                  </a:lnTo>
                  <a:lnTo>
                    <a:pt x="29" y="28"/>
                  </a:lnTo>
                  <a:lnTo>
                    <a:pt x="37" y="24"/>
                  </a:lnTo>
                  <a:lnTo>
                    <a:pt x="41" y="20"/>
                  </a:lnTo>
                  <a:lnTo>
                    <a:pt x="45" y="16"/>
                  </a:lnTo>
                  <a:lnTo>
                    <a:pt x="45" y="8"/>
                  </a:lnTo>
                  <a:lnTo>
                    <a:pt x="45" y="4"/>
                  </a:lnTo>
                  <a:lnTo>
                    <a:pt x="41" y="4"/>
                  </a:lnTo>
                  <a:lnTo>
                    <a:pt x="41" y="0"/>
                  </a:lnTo>
                  <a:lnTo>
                    <a:pt x="33" y="4"/>
                  </a:lnTo>
                  <a:lnTo>
                    <a:pt x="25" y="8"/>
                  </a:lnTo>
                  <a:lnTo>
                    <a:pt x="20" y="20"/>
                  </a:lnTo>
                  <a:lnTo>
                    <a:pt x="12" y="32"/>
                  </a:lnTo>
                  <a:close/>
                </a:path>
              </a:pathLst>
            </a:custGeom>
            <a:solidFill>
              <a:srgbClr val="000000"/>
            </a:solidFill>
            <a:ln w="0">
              <a:solidFill>
                <a:srgbClr val="000000"/>
              </a:solidFill>
              <a:round/>
              <a:headEnd/>
              <a:tailEnd/>
            </a:ln>
          </p:spPr>
          <p:txBody>
            <a:bodyPr/>
            <a:lstStyle/>
            <a:p>
              <a:endParaRPr lang="en-US"/>
            </a:p>
          </p:txBody>
        </p:sp>
        <p:pic>
          <p:nvPicPr>
            <p:cNvPr id="26754" name="Picture 175"/>
            <p:cNvPicPr>
              <a:picLocks noChangeAspect="1" noChangeArrowheads="1"/>
            </p:cNvPicPr>
            <p:nvPr/>
          </p:nvPicPr>
          <p:blipFill>
            <a:blip r:embed="rId8" cstate="print"/>
            <a:srcRect/>
            <a:stretch>
              <a:fillRect/>
            </a:stretch>
          </p:blipFill>
          <p:spPr bwMode="auto">
            <a:xfrm>
              <a:off x="5154" y="957"/>
              <a:ext cx="17" cy="48"/>
            </a:xfrm>
            <a:prstGeom prst="rect">
              <a:avLst/>
            </a:prstGeom>
            <a:noFill/>
            <a:ln w="9525">
              <a:noFill/>
              <a:miter lim="800000"/>
              <a:headEnd/>
              <a:tailEnd/>
            </a:ln>
          </p:spPr>
        </p:pic>
        <p:pic>
          <p:nvPicPr>
            <p:cNvPr id="26755" name="Picture 176"/>
            <p:cNvPicPr>
              <a:picLocks noChangeAspect="1" noChangeArrowheads="1"/>
            </p:cNvPicPr>
            <p:nvPr/>
          </p:nvPicPr>
          <p:blipFill>
            <a:blip r:embed="rId9" cstate="print"/>
            <a:srcRect/>
            <a:stretch>
              <a:fillRect/>
            </a:stretch>
          </p:blipFill>
          <p:spPr bwMode="auto">
            <a:xfrm>
              <a:off x="5154" y="957"/>
              <a:ext cx="17" cy="48"/>
            </a:xfrm>
            <a:prstGeom prst="rect">
              <a:avLst/>
            </a:prstGeom>
            <a:noFill/>
            <a:ln w="9525">
              <a:noFill/>
              <a:miter lim="800000"/>
              <a:headEnd/>
              <a:tailEnd/>
            </a:ln>
          </p:spPr>
        </p:pic>
        <p:sp>
          <p:nvSpPr>
            <p:cNvPr id="26756" name="Freeform 177"/>
            <p:cNvSpPr>
              <a:spLocks/>
            </p:cNvSpPr>
            <p:nvPr/>
          </p:nvSpPr>
          <p:spPr bwMode="auto">
            <a:xfrm>
              <a:off x="5198" y="867"/>
              <a:ext cx="151" cy="103"/>
            </a:xfrm>
            <a:custGeom>
              <a:avLst/>
              <a:gdLst>
                <a:gd name="T0" fmla="*/ 58 w 142"/>
                <a:gd name="T1" fmla="*/ 0 h 97"/>
                <a:gd name="T2" fmla="*/ 68 w 142"/>
                <a:gd name="T3" fmla="*/ 91 h 97"/>
                <a:gd name="T4" fmla="*/ 137 w 142"/>
                <a:gd name="T5" fmla="*/ 0 h 97"/>
                <a:gd name="T6" fmla="*/ 161 w 142"/>
                <a:gd name="T7" fmla="*/ 0 h 97"/>
                <a:gd name="T8" fmla="*/ 161 w 142"/>
                <a:gd name="T9" fmla="*/ 4 h 97"/>
                <a:gd name="T10" fmla="*/ 155 w 142"/>
                <a:gd name="T11" fmla="*/ 4 h 97"/>
                <a:gd name="T12" fmla="*/ 150 w 142"/>
                <a:gd name="T13" fmla="*/ 4 h 97"/>
                <a:gd name="T14" fmla="*/ 146 w 142"/>
                <a:gd name="T15" fmla="*/ 4 h 97"/>
                <a:gd name="T16" fmla="*/ 146 w 142"/>
                <a:gd name="T17" fmla="*/ 8 h 97"/>
                <a:gd name="T18" fmla="*/ 141 w 142"/>
                <a:gd name="T19" fmla="*/ 14 h 97"/>
                <a:gd name="T20" fmla="*/ 141 w 142"/>
                <a:gd name="T21" fmla="*/ 22 h 97"/>
                <a:gd name="T22" fmla="*/ 123 w 142"/>
                <a:gd name="T23" fmla="*/ 91 h 97"/>
                <a:gd name="T24" fmla="*/ 119 w 142"/>
                <a:gd name="T25" fmla="*/ 96 h 97"/>
                <a:gd name="T26" fmla="*/ 119 w 142"/>
                <a:gd name="T27" fmla="*/ 101 h 97"/>
                <a:gd name="T28" fmla="*/ 119 w 142"/>
                <a:gd name="T29" fmla="*/ 101 h 97"/>
                <a:gd name="T30" fmla="*/ 123 w 142"/>
                <a:gd name="T31" fmla="*/ 105 h 97"/>
                <a:gd name="T32" fmla="*/ 123 w 142"/>
                <a:gd name="T33" fmla="*/ 105 h 97"/>
                <a:gd name="T34" fmla="*/ 132 w 142"/>
                <a:gd name="T35" fmla="*/ 105 h 97"/>
                <a:gd name="T36" fmla="*/ 132 w 142"/>
                <a:gd name="T37" fmla="*/ 105 h 97"/>
                <a:gd name="T38" fmla="*/ 132 w 142"/>
                <a:gd name="T39" fmla="*/ 109 h 97"/>
                <a:gd name="T40" fmla="*/ 87 w 142"/>
                <a:gd name="T41" fmla="*/ 109 h 97"/>
                <a:gd name="T42" fmla="*/ 87 w 142"/>
                <a:gd name="T43" fmla="*/ 105 h 97"/>
                <a:gd name="T44" fmla="*/ 91 w 142"/>
                <a:gd name="T45" fmla="*/ 105 h 97"/>
                <a:gd name="T46" fmla="*/ 96 w 142"/>
                <a:gd name="T47" fmla="*/ 105 h 97"/>
                <a:gd name="T48" fmla="*/ 101 w 142"/>
                <a:gd name="T49" fmla="*/ 105 h 97"/>
                <a:gd name="T50" fmla="*/ 101 w 142"/>
                <a:gd name="T51" fmla="*/ 101 h 97"/>
                <a:gd name="T52" fmla="*/ 105 w 142"/>
                <a:gd name="T53" fmla="*/ 101 h 97"/>
                <a:gd name="T54" fmla="*/ 105 w 142"/>
                <a:gd name="T55" fmla="*/ 91 h 97"/>
                <a:gd name="T56" fmla="*/ 110 w 142"/>
                <a:gd name="T57" fmla="*/ 83 h 97"/>
                <a:gd name="T58" fmla="*/ 128 w 142"/>
                <a:gd name="T59" fmla="*/ 18 h 97"/>
                <a:gd name="T60" fmla="*/ 64 w 142"/>
                <a:gd name="T61" fmla="*/ 109 h 97"/>
                <a:gd name="T62" fmla="*/ 58 w 142"/>
                <a:gd name="T63" fmla="*/ 109 h 97"/>
                <a:gd name="T64" fmla="*/ 46 w 142"/>
                <a:gd name="T65" fmla="*/ 18 h 97"/>
                <a:gd name="T66" fmla="*/ 28 w 142"/>
                <a:gd name="T67" fmla="*/ 87 h 97"/>
                <a:gd name="T68" fmla="*/ 28 w 142"/>
                <a:gd name="T69" fmla="*/ 96 h 97"/>
                <a:gd name="T70" fmla="*/ 22 w 142"/>
                <a:gd name="T71" fmla="*/ 101 h 97"/>
                <a:gd name="T72" fmla="*/ 28 w 142"/>
                <a:gd name="T73" fmla="*/ 101 h 97"/>
                <a:gd name="T74" fmla="*/ 28 w 142"/>
                <a:gd name="T75" fmla="*/ 105 h 97"/>
                <a:gd name="T76" fmla="*/ 32 w 142"/>
                <a:gd name="T77" fmla="*/ 105 h 97"/>
                <a:gd name="T78" fmla="*/ 36 w 142"/>
                <a:gd name="T79" fmla="*/ 105 h 97"/>
                <a:gd name="T80" fmla="*/ 36 w 142"/>
                <a:gd name="T81" fmla="*/ 109 h 97"/>
                <a:gd name="T82" fmla="*/ 0 w 142"/>
                <a:gd name="T83" fmla="*/ 109 h 97"/>
                <a:gd name="T84" fmla="*/ 0 w 142"/>
                <a:gd name="T85" fmla="*/ 105 h 97"/>
                <a:gd name="T86" fmla="*/ 4 w 142"/>
                <a:gd name="T87" fmla="*/ 105 h 97"/>
                <a:gd name="T88" fmla="*/ 10 w 142"/>
                <a:gd name="T89" fmla="*/ 105 h 97"/>
                <a:gd name="T90" fmla="*/ 14 w 142"/>
                <a:gd name="T91" fmla="*/ 101 h 97"/>
                <a:gd name="T92" fmla="*/ 18 w 142"/>
                <a:gd name="T93" fmla="*/ 101 h 97"/>
                <a:gd name="T94" fmla="*/ 22 w 142"/>
                <a:gd name="T95" fmla="*/ 91 h 97"/>
                <a:gd name="T96" fmla="*/ 46 w 142"/>
                <a:gd name="T97" fmla="*/ 8 h 97"/>
                <a:gd name="T98" fmla="*/ 40 w 142"/>
                <a:gd name="T99" fmla="*/ 4 h 97"/>
                <a:gd name="T100" fmla="*/ 40 w 142"/>
                <a:gd name="T101" fmla="*/ 4 h 97"/>
                <a:gd name="T102" fmla="*/ 36 w 142"/>
                <a:gd name="T103" fmla="*/ 4 h 97"/>
                <a:gd name="T104" fmla="*/ 32 w 142"/>
                <a:gd name="T105" fmla="*/ 4 h 97"/>
                <a:gd name="T106" fmla="*/ 32 w 142"/>
                <a:gd name="T107" fmla="*/ 0 h 97"/>
                <a:gd name="T108" fmla="*/ 58 w 142"/>
                <a:gd name="T109" fmla="*/ 0 h 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
                <a:gd name="T166" fmla="*/ 0 h 97"/>
                <a:gd name="T167" fmla="*/ 142 w 142"/>
                <a:gd name="T168" fmla="*/ 97 h 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 h="97">
                  <a:moveTo>
                    <a:pt x="52" y="0"/>
                  </a:moveTo>
                  <a:lnTo>
                    <a:pt x="60" y="81"/>
                  </a:lnTo>
                  <a:lnTo>
                    <a:pt x="121" y="0"/>
                  </a:lnTo>
                  <a:lnTo>
                    <a:pt x="142" y="0"/>
                  </a:lnTo>
                  <a:lnTo>
                    <a:pt x="142" y="4"/>
                  </a:lnTo>
                  <a:lnTo>
                    <a:pt x="137" y="4"/>
                  </a:lnTo>
                  <a:lnTo>
                    <a:pt x="133" y="4"/>
                  </a:lnTo>
                  <a:lnTo>
                    <a:pt x="129" y="4"/>
                  </a:lnTo>
                  <a:lnTo>
                    <a:pt x="129" y="8"/>
                  </a:lnTo>
                  <a:lnTo>
                    <a:pt x="125" y="12"/>
                  </a:lnTo>
                  <a:lnTo>
                    <a:pt x="125" y="20"/>
                  </a:lnTo>
                  <a:lnTo>
                    <a:pt x="109" y="81"/>
                  </a:lnTo>
                  <a:lnTo>
                    <a:pt x="105" y="85"/>
                  </a:lnTo>
                  <a:lnTo>
                    <a:pt x="105" y="89"/>
                  </a:lnTo>
                  <a:lnTo>
                    <a:pt x="109" y="93"/>
                  </a:lnTo>
                  <a:lnTo>
                    <a:pt x="117" y="93"/>
                  </a:lnTo>
                  <a:lnTo>
                    <a:pt x="117" y="97"/>
                  </a:lnTo>
                  <a:lnTo>
                    <a:pt x="77" y="97"/>
                  </a:lnTo>
                  <a:lnTo>
                    <a:pt x="77" y="93"/>
                  </a:lnTo>
                  <a:lnTo>
                    <a:pt x="81" y="93"/>
                  </a:lnTo>
                  <a:lnTo>
                    <a:pt x="85" y="93"/>
                  </a:lnTo>
                  <a:lnTo>
                    <a:pt x="89" y="93"/>
                  </a:lnTo>
                  <a:lnTo>
                    <a:pt x="89" y="89"/>
                  </a:lnTo>
                  <a:lnTo>
                    <a:pt x="93" y="89"/>
                  </a:lnTo>
                  <a:lnTo>
                    <a:pt x="93" y="81"/>
                  </a:lnTo>
                  <a:lnTo>
                    <a:pt x="97" y="73"/>
                  </a:lnTo>
                  <a:lnTo>
                    <a:pt x="113" y="16"/>
                  </a:lnTo>
                  <a:lnTo>
                    <a:pt x="56" y="97"/>
                  </a:lnTo>
                  <a:lnTo>
                    <a:pt x="52" y="97"/>
                  </a:lnTo>
                  <a:lnTo>
                    <a:pt x="40" y="16"/>
                  </a:lnTo>
                  <a:lnTo>
                    <a:pt x="24" y="77"/>
                  </a:lnTo>
                  <a:lnTo>
                    <a:pt x="24" y="85"/>
                  </a:lnTo>
                  <a:lnTo>
                    <a:pt x="20" y="89"/>
                  </a:lnTo>
                  <a:lnTo>
                    <a:pt x="24" y="89"/>
                  </a:lnTo>
                  <a:lnTo>
                    <a:pt x="24" y="93"/>
                  </a:lnTo>
                  <a:lnTo>
                    <a:pt x="28" y="93"/>
                  </a:lnTo>
                  <a:lnTo>
                    <a:pt x="32" y="93"/>
                  </a:lnTo>
                  <a:lnTo>
                    <a:pt x="32" y="97"/>
                  </a:lnTo>
                  <a:lnTo>
                    <a:pt x="0" y="97"/>
                  </a:lnTo>
                  <a:lnTo>
                    <a:pt x="0" y="93"/>
                  </a:lnTo>
                  <a:lnTo>
                    <a:pt x="4" y="93"/>
                  </a:lnTo>
                  <a:lnTo>
                    <a:pt x="8" y="93"/>
                  </a:lnTo>
                  <a:lnTo>
                    <a:pt x="12" y="89"/>
                  </a:lnTo>
                  <a:lnTo>
                    <a:pt x="16" y="89"/>
                  </a:lnTo>
                  <a:lnTo>
                    <a:pt x="20" y="81"/>
                  </a:lnTo>
                  <a:lnTo>
                    <a:pt x="40" y="8"/>
                  </a:lnTo>
                  <a:lnTo>
                    <a:pt x="36" y="4"/>
                  </a:lnTo>
                  <a:lnTo>
                    <a:pt x="32" y="4"/>
                  </a:lnTo>
                  <a:lnTo>
                    <a:pt x="28" y="4"/>
                  </a:lnTo>
                  <a:lnTo>
                    <a:pt x="28" y="0"/>
                  </a:lnTo>
                  <a:lnTo>
                    <a:pt x="52" y="0"/>
                  </a:lnTo>
                  <a:close/>
                </a:path>
              </a:pathLst>
            </a:custGeom>
            <a:solidFill>
              <a:srgbClr val="000000"/>
            </a:solidFill>
            <a:ln w="0">
              <a:solidFill>
                <a:srgbClr val="000000"/>
              </a:solidFill>
              <a:round/>
              <a:headEnd/>
              <a:tailEnd/>
            </a:ln>
          </p:spPr>
          <p:txBody>
            <a:bodyPr/>
            <a:lstStyle/>
            <a:p>
              <a:endParaRPr lang="en-US"/>
            </a:p>
          </p:txBody>
        </p:sp>
        <p:sp>
          <p:nvSpPr>
            <p:cNvPr id="26757" name="Freeform 178"/>
            <p:cNvSpPr>
              <a:spLocks noEditPoints="1"/>
            </p:cNvSpPr>
            <p:nvPr/>
          </p:nvSpPr>
          <p:spPr bwMode="auto">
            <a:xfrm>
              <a:off x="5339" y="902"/>
              <a:ext cx="61" cy="68"/>
            </a:xfrm>
            <a:custGeom>
              <a:avLst/>
              <a:gdLst>
                <a:gd name="T0" fmla="*/ 15 w 57"/>
                <a:gd name="T1" fmla="*/ 40 h 64"/>
                <a:gd name="T2" fmla="*/ 15 w 57"/>
                <a:gd name="T3" fmla="*/ 45 h 64"/>
                <a:gd name="T4" fmla="*/ 15 w 57"/>
                <a:gd name="T5" fmla="*/ 45 h 64"/>
                <a:gd name="T6" fmla="*/ 19 w 57"/>
                <a:gd name="T7" fmla="*/ 54 h 64"/>
                <a:gd name="T8" fmla="*/ 19 w 57"/>
                <a:gd name="T9" fmla="*/ 58 h 64"/>
                <a:gd name="T10" fmla="*/ 24 w 57"/>
                <a:gd name="T11" fmla="*/ 63 h 64"/>
                <a:gd name="T12" fmla="*/ 33 w 57"/>
                <a:gd name="T13" fmla="*/ 63 h 64"/>
                <a:gd name="T14" fmla="*/ 37 w 57"/>
                <a:gd name="T15" fmla="*/ 63 h 64"/>
                <a:gd name="T16" fmla="*/ 43 w 57"/>
                <a:gd name="T17" fmla="*/ 63 h 64"/>
                <a:gd name="T18" fmla="*/ 47 w 57"/>
                <a:gd name="T19" fmla="*/ 58 h 64"/>
                <a:gd name="T20" fmla="*/ 56 w 57"/>
                <a:gd name="T21" fmla="*/ 50 h 64"/>
                <a:gd name="T22" fmla="*/ 61 w 57"/>
                <a:gd name="T23" fmla="*/ 54 h 64"/>
                <a:gd name="T24" fmla="*/ 47 w 57"/>
                <a:gd name="T25" fmla="*/ 63 h 64"/>
                <a:gd name="T26" fmla="*/ 37 w 57"/>
                <a:gd name="T27" fmla="*/ 72 h 64"/>
                <a:gd name="T28" fmla="*/ 24 w 57"/>
                <a:gd name="T29" fmla="*/ 72 h 64"/>
                <a:gd name="T30" fmla="*/ 15 w 57"/>
                <a:gd name="T31" fmla="*/ 72 h 64"/>
                <a:gd name="T32" fmla="*/ 4 w 57"/>
                <a:gd name="T33" fmla="*/ 68 h 64"/>
                <a:gd name="T34" fmla="*/ 0 w 57"/>
                <a:gd name="T35" fmla="*/ 58 h 64"/>
                <a:gd name="T36" fmla="*/ 0 w 57"/>
                <a:gd name="T37" fmla="*/ 50 h 64"/>
                <a:gd name="T38" fmla="*/ 4 w 57"/>
                <a:gd name="T39" fmla="*/ 36 h 64"/>
                <a:gd name="T40" fmla="*/ 11 w 57"/>
                <a:gd name="T41" fmla="*/ 27 h 64"/>
                <a:gd name="T42" fmla="*/ 15 w 57"/>
                <a:gd name="T43" fmla="*/ 14 h 64"/>
                <a:gd name="T44" fmla="*/ 29 w 57"/>
                <a:gd name="T45" fmla="*/ 4 h 64"/>
                <a:gd name="T46" fmla="*/ 37 w 57"/>
                <a:gd name="T47" fmla="*/ 0 h 64"/>
                <a:gd name="T48" fmla="*/ 47 w 57"/>
                <a:gd name="T49" fmla="*/ 0 h 64"/>
                <a:gd name="T50" fmla="*/ 56 w 57"/>
                <a:gd name="T51" fmla="*/ 0 h 64"/>
                <a:gd name="T52" fmla="*/ 61 w 57"/>
                <a:gd name="T53" fmla="*/ 4 h 64"/>
                <a:gd name="T54" fmla="*/ 65 w 57"/>
                <a:gd name="T55" fmla="*/ 4 h 64"/>
                <a:gd name="T56" fmla="*/ 65 w 57"/>
                <a:gd name="T57" fmla="*/ 10 h 64"/>
                <a:gd name="T58" fmla="*/ 65 w 57"/>
                <a:gd name="T59" fmla="*/ 18 h 64"/>
                <a:gd name="T60" fmla="*/ 61 w 57"/>
                <a:gd name="T61" fmla="*/ 22 h 64"/>
                <a:gd name="T62" fmla="*/ 51 w 57"/>
                <a:gd name="T63" fmla="*/ 32 h 64"/>
                <a:gd name="T64" fmla="*/ 43 w 57"/>
                <a:gd name="T65" fmla="*/ 36 h 64"/>
                <a:gd name="T66" fmla="*/ 29 w 57"/>
                <a:gd name="T67" fmla="*/ 40 h 64"/>
                <a:gd name="T68" fmla="*/ 15 w 57"/>
                <a:gd name="T69" fmla="*/ 40 h 64"/>
                <a:gd name="T70" fmla="*/ 15 w 57"/>
                <a:gd name="T71" fmla="*/ 36 h 64"/>
                <a:gd name="T72" fmla="*/ 29 w 57"/>
                <a:gd name="T73" fmla="*/ 36 h 64"/>
                <a:gd name="T74" fmla="*/ 33 w 57"/>
                <a:gd name="T75" fmla="*/ 32 h 64"/>
                <a:gd name="T76" fmla="*/ 43 w 57"/>
                <a:gd name="T77" fmla="*/ 27 h 64"/>
                <a:gd name="T78" fmla="*/ 47 w 57"/>
                <a:gd name="T79" fmla="*/ 22 h 64"/>
                <a:gd name="T80" fmla="*/ 51 w 57"/>
                <a:gd name="T81" fmla="*/ 18 h 64"/>
                <a:gd name="T82" fmla="*/ 51 w 57"/>
                <a:gd name="T83" fmla="*/ 10 h 64"/>
                <a:gd name="T84" fmla="*/ 51 w 57"/>
                <a:gd name="T85" fmla="*/ 10 h 64"/>
                <a:gd name="T86" fmla="*/ 51 w 57"/>
                <a:gd name="T87" fmla="*/ 4 h 64"/>
                <a:gd name="T88" fmla="*/ 47 w 57"/>
                <a:gd name="T89" fmla="*/ 4 h 64"/>
                <a:gd name="T90" fmla="*/ 47 w 57"/>
                <a:gd name="T91" fmla="*/ 0 h 64"/>
                <a:gd name="T92" fmla="*/ 37 w 57"/>
                <a:gd name="T93" fmla="*/ 4 h 64"/>
                <a:gd name="T94" fmla="*/ 29 w 57"/>
                <a:gd name="T95" fmla="*/ 10 h 64"/>
                <a:gd name="T96" fmla="*/ 24 w 57"/>
                <a:gd name="T97" fmla="*/ 22 h 64"/>
                <a:gd name="T98" fmla="*/ 15 w 57"/>
                <a:gd name="T99" fmla="*/ 3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7"/>
                <a:gd name="T151" fmla="*/ 0 h 64"/>
                <a:gd name="T152" fmla="*/ 57 w 57"/>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7" h="64">
                  <a:moveTo>
                    <a:pt x="13" y="36"/>
                  </a:moveTo>
                  <a:lnTo>
                    <a:pt x="13" y="40"/>
                  </a:lnTo>
                  <a:lnTo>
                    <a:pt x="17" y="48"/>
                  </a:lnTo>
                  <a:lnTo>
                    <a:pt x="17" y="52"/>
                  </a:lnTo>
                  <a:lnTo>
                    <a:pt x="21" y="56"/>
                  </a:lnTo>
                  <a:lnTo>
                    <a:pt x="29" y="56"/>
                  </a:lnTo>
                  <a:lnTo>
                    <a:pt x="33" y="56"/>
                  </a:lnTo>
                  <a:lnTo>
                    <a:pt x="37" y="56"/>
                  </a:lnTo>
                  <a:lnTo>
                    <a:pt x="41" y="52"/>
                  </a:lnTo>
                  <a:lnTo>
                    <a:pt x="49" y="44"/>
                  </a:lnTo>
                  <a:lnTo>
                    <a:pt x="53" y="48"/>
                  </a:lnTo>
                  <a:lnTo>
                    <a:pt x="41" y="56"/>
                  </a:lnTo>
                  <a:lnTo>
                    <a:pt x="33" y="64"/>
                  </a:lnTo>
                  <a:lnTo>
                    <a:pt x="21" y="64"/>
                  </a:lnTo>
                  <a:lnTo>
                    <a:pt x="13" y="64"/>
                  </a:lnTo>
                  <a:lnTo>
                    <a:pt x="4" y="60"/>
                  </a:lnTo>
                  <a:lnTo>
                    <a:pt x="0" y="52"/>
                  </a:lnTo>
                  <a:lnTo>
                    <a:pt x="0" y="44"/>
                  </a:lnTo>
                  <a:lnTo>
                    <a:pt x="4" y="32"/>
                  </a:lnTo>
                  <a:lnTo>
                    <a:pt x="9" y="24"/>
                  </a:lnTo>
                  <a:lnTo>
                    <a:pt x="13" y="12"/>
                  </a:lnTo>
                  <a:lnTo>
                    <a:pt x="25" y="4"/>
                  </a:lnTo>
                  <a:lnTo>
                    <a:pt x="33" y="0"/>
                  </a:lnTo>
                  <a:lnTo>
                    <a:pt x="41" y="0"/>
                  </a:lnTo>
                  <a:lnTo>
                    <a:pt x="49" y="0"/>
                  </a:lnTo>
                  <a:lnTo>
                    <a:pt x="53" y="4"/>
                  </a:lnTo>
                  <a:lnTo>
                    <a:pt x="57" y="4"/>
                  </a:lnTo>
                  <a:lnTo>
                    <a:pt x="57" y="8"/>
                  </a:lnTo>
                  <a:lnTo>
                    <a:pt x="57" y="16"/>
                  </a:lnTo>
                  <a:lnTo>
                    <a:pt x="53" y="20"/>
                  </a:lnTo>
                  <a:lnTo>
                    <a:pt x="45" y="28"/>
                  </a:lnTo>
                  <a:lnTo>
                    <a:pt x="37" y="32"/>
                  </a:lnTo>
                  <a:lnTo>
                    <a:pt x="25" y="36"/>
                  </a:lnTo>
                  <a:lnTo>
                    <a:pt x="13" y="36"/>
                  </a:lnTo>
                  <a:close/>
                  <a:moveTo>
                    <a:pt x="13" y="32"/>
                  </a:moveTo>
                  <a:lnTo>
                    <a:pt x="25" y="32"/>
                  </a:lnTo>
                  <a:lnTo>
                    <a:pt x="29" y="28"/>
                  </a:lnTo>
                  <a:lnTo>
                    <a:pt x="37" y="24"/>
                  </a:lnTo>
                  <a:lnTo>
                    <a:pt x="41" y="20"/>
                  </a:lnTo>
                  <a:lnTo>
                    <a:pt x="45" y="16"/>
                  </a:lnTo>
                  <a:lnTo>
                    <a:pt x="45" y="8"/>
                  </a:lnTo>
                  <a:lnTo>
                    <a:pt x="45" y="4"/>
                  </a:lnTo>
                  <a:lnTo>
                    <a:pt x="41" y="4"/>
                  </a:lnTo>
                  <a:lnTo>
                    <a:pt x="41" y="0"/>
                  </a:lnTo>
                  <a:lnTo>
                    <a:pt x="33" y="4"/>
                  </a:lnTo>
                  <a:lnTo>
                    <a:pt x="25" y="8"/>
                  </a:lnTo>
                  <a:lnTo>
                    <a:pt x="21" y="20"/>
                  </a:lnTo>
                  <a:lnTo>
                    <a:pt x="13" y="32"/>
                  </a:lnTo>
                  <a:close/>
                </a:path>
              </a:pathLst>
            </a:custGeom>
            <a:solidFill>
              <a:srgbClr val="000000"/>
            </a:solidFill>
            <a:ln w="0">
              <a:solidFill>
                <a:srgbClr val="000000"/>
              </a:solidFill>
              <a:round/>
              <a:headEnd/>
              <a:tailEnd/>
            </a:ln>
          </p:spPr>
          <p:txBody>
            <a:bodyPr/>
            <a:lstStyle/>
            <a:p>
              <a:endParaRPr lang="en-US"/>
            </a:p>
          </p:txBody>
        </p:sp>
        <p:sp>
          <p:nvSpPr>
            <p:cNvPr id="26758" name="Freeform 179"/>
            <p:cNvSpPr>
              <a:spLocks noEditPoints="1"/>
            </p:cNvSpPr>
            <p:nvPr/>
          </p:nvSpPr>
          <p:spPr bwMode="auto">
            <a:xfrm>
              <a:off x="5409" y="902"/>
              <a:ext cx="73" cy="68"/>
            </a:xfrm>
            <a:custGeom>
              <a:avLst/>
              <a:gdLst>
                <a:gd name="T0" fmla="*/ 63 w 69"/>
                <a:gd name="T1" fmla="*/ 54 h 64"/>
                <a:gd name="T2" fmla="*/ 59 w 69"/>
                <a:gd name="T3" fmla="*/ 63 h 64"/>
                <a:gd name="T4" fmla="*/ 59 w 69"/>
                <a:gd name="T5" fmla="*/ 63 h 64"/>
                <a:gd name="T6" fmla="*/ 59 w 69"/>
                <a:gd name="T7" fmla="*/ 68 h 64"/>
                <a:gd name="T8" fmla="*/ 63 w 69"/>
                <a:gd name="T9" fmla="*/ 68 h 64"/>
                <a:gd name="T10" fmla="*/ 69 w 69"/>
                <a:gd name="T11" fmla="*/ 63 h 64"/>
                <a:gd name="T12" fmla="*/ 73 w 69"/>
                <a:gd name="T13" fmla="*/ 58 h 64"/>
                <a:gd name="T14" fmla="*/ 63 w 69"/>
                <a:gd name="T15" fmla="*/ 68 h 64"/>
                <a:gd name="T16" fmla="*/ 55 w 69"/>
                <a:gd name="T17" fmla="*/ 72 h 64"/>
                <a:gd name="T18" fmla="*/ 51 w 69"/>
                <a:gd name="T19" fmla="*/ 72 h 64"/>
                <a:gd name="T20" fmla="*/ 51 w 69"/>
                <a:gd name="T21" fmla="*/ 68 h 64"/>
                <a:gd name="T22" fmla="*/ 51 w 69"/>
                <a:gd name="T23" fmla="*/ 58 h 64"/>
                <a:gd name="T24" fmla="*/ 41 w 69"/>
                <a:gd name="T25" fmla="*/ 63 h 64"/>
                <a:gd name="T26" fmla="*/ 23 w 69"/>
                <a:gd name="T27" fmla="*/ 72 h 64"/>
                <a:gd name="T28" fmla="*/ 8 w 69"/>
                <a:gd name="T29" fmla="*/ 72 h 64"/>
                <a:gd name="T30" fmla="*/ 4 w 69"/>
                <a:gd name="T31" fmla="*/ 63 h 64"/>
                <a:gd name="T32" fmla="*/ 4 w 69"/>
                <a:gd name="T33" fmla="*/ 40 h 64"/>
                <a:gd name="T34" fmla="*/ 18 w 69"/>
                <a:gd name="T35" fmla="*/ 14 h 64"/>
                <a:gd name="T36" fmla="*/ 41 w 69"/>
                <a:gd name="T37" fmla="*/ 0 h 64"/>
                <a:gd name="T38" fmla="*/ 55 w 69"/>
                <a:gd name="T39" fmla="*/ 0 h 64"/>
                <a:gd name="T40" fmla="*/ 59 w 69"/>
                <a:gd name="T41" fmla="*/ 4 h 64"/>
                <a:gd name="T42" fmla="*/ 63 w 69"/>
                <a:gd name="T43" fmla="*/ 0 h 64"/>
                <a:gd name="T44" fmla="*/ 51 w 69"/>
                <a:gd name="T45" fmla="*/ 0 h 64"/>
                <a:gd name="T46" fmla="*/ 37 w 69"/>
                <a:gd name="T47" fmla="*/ 10 h 64"/>
                <a:gd name="T48" fmla="*/ 23 w 69"/>
                <a:gd name="T49" fmla="*/ 27 h 64"/>
                <a:gd name="T50" fmla="*/ 14 w 69"/>
                <a:gd name="T51" fmla="*/ 54 h 64"/>
                <a:gd name="T52" fmla="*/ 18 w 69"/>
                <a:gd name="T53" fmla="*/ 63 h 64"/>
                <a:gd name="T54" fmla="*/ 28 w 69"/>
                <a:gd name="T55" fmla="*/ 63 h 64"/>
                <a:gd name="T56" fmla="*/ 45 w 69"/>
                <a:gd name="T57" fmla="*/ 50 h 64"/>
                <a:gd name="T58" fmla="*/ 59 w 69"/>
                <a:gd name="T59" fmla="*/ 14 h 64"/>
                <a:gd name="T60" fmla="*/ 55 w 69"/>
                <a:gd name="T61" fmla="*/ 4 h 64"/>
                <a:gd name="T62" fmla="*/ 51 w 69"/>
                <a:gd name="T63" fmla="*/ 0 h 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64"/>
                <a:gd name="T98" fmla="*/ 69 w 69"/>
                <a:gd name="T99" fmla="*/ 64 h 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64">
                  <a:moveTo>
                    <a:pt x="69" y="0"/>
                  </a:moveTo>
                  <a:lnTo>
                    <a:pt x="57" y="48"/>
                  </a:lnTo>
                  <a:lnTo>
                    <a:pt x="53" y="56"/>
                  </a:lnTo>
                  <a:lnTo>
                    <a:pt x="53" y="60"/>
                  </a:lnTo>
                  <a:lnTo>
                    <a:pt x="57" y="60"/>
                  </a:lnTo>
                  <a:lnTo>
                    <a:pt x="57" y="56"/>
                  </a:lnTo>
                  <a:lnTo>
                    <a:pt x="61" y="56"/>
                  </a:lnTo>
                  <a:lnTo>
                    <a:pt x="61" y="48"/>
                  </a:lnTo>
                  <a:lnTo>
                    <a:pt x="65" y="52"/>
                  </a:lnTo>
                  <a:lnTo>
                    <a:pt x="61" y="56"/>
                  </a:lnTo>
                  <a:lnTo>
                    <a:pt x="57" y="60"/>
                  </a:lnTo>
                  <a:lnTo>
                    <a:pt x="53" y="64"/>
                  </a:lnTo>
                  <a:lnTo>
                    <a:pt x="49" y="64"/>
                  </a:lnTo>
                  <a:lnTo>
                    <a:pt x="45" y="64"/>
                  </a:lnTo>
                  <a:lnTo>
                    <a:pt x="45" y="60"/>
                  </a:lnTo>
                  <a:lnTo>
                    <a:pt x="45" y="56"/>
                  </a:lnTo>
                  <a:lnTo>
                    <a:pt x="45" y="52"/>
                  </a:lnTo>
                  <a:lnTo>
                    <a:pt x="45" y="44"/>
                  </a:lnTo>
                  <a:lnTo>
                    <a:pt x="37" y="56"/>
                  </a:lnTo>
                  <a:lnTo>
                    <a:pt x="29" y="60"/>
                  </a:lnTo>
                  <a:lnTo>
                    <a:pt x="21" y="64"/>
                  </a:lnTo>
                  <a:lnTo>
                    <a:pt x="16" y="64"/>
                  </a:lnTo>
                  <a:lnTo>
                    <a:pt x="8" y="64"/>
                  </a:lnTo>
                  <a:lnTo>
                    <a:pt x="4" y="60"/>
                  </a:lnTo>
                  <a:lnTo>
                    <a:pt x="4" y="56"/>
                  </a:lnTo>
                  <a:lnTo>
                    <a:pt x="0" y="48"/>
                  </a:lnTo>
                  <a:lnTo>
                    <a:pt x="4" y="36"/>
                  </a:lnTo>
                  <a:lnTo>
                    <a:pt x="8" y="24"/>
                  </a:lnTo>
                  <a:lnTo>
                    <a:pt x="16" y="12"/>
                  </a:lnTo>
                  <a:lnTo>
                    <a:pt x="29" y="4"/>
                  </a:lnTo>
                  <a:lnTo>
                    <a:pt x="37" y="0"/>
                  </a:lnTo>
                  <a:lnTo>
                    <a:pt x="45" y="0"/>
                  </a:lnTo>
                  <a:lnTo>
                    <a:pt x="49" y="0"/>
                  </a:lnTo>
                  <a:lnTo>
                    <a:pt x="53" y="0"/>
                  </a:lnTo>
                  <a:lnTo>
                    <a:pt x="53" y="4"/>
                  </a:lnTo>
                  <a:lnTo>
                    <a:pt x="57" y="8"/>
                  </a:lnTo>
                  <a:lnTo>
                    <a:pt x="57" y="0"/>
                  </a:lnTo>
                  <a:lnTo>
                    <a:pt x="69" y="0"/>
                  </a:lnTo>
                  <a:close/>
                  <a:moveTo>
                    <a:pt x="45" y="0"/>
                  </a:moveTo>
                  <a:lnTo>
                    <a:pt x="41" y="4"/>
                  </a:lnTo>
                  <a:lnTo>
                    <a:pt x="33" y="8"/>
                  </a:lnTo>
                  <a:lnTo>
                    <a:pt x="25" y="16"/>
                  </a:lnTo>
                  <a:lnTo>
                    <a:pt x="21" y="24"/>
                  </a:lnTo>
                  <a:lnTo>
                    <a:pt x="16" y="36"/>
                  </a:lnTo>
                  <a:lnTo>
                    <a:pt x="12" y="48"/>
                  </a:lnTo>
                  <a:lnTo>
                    <a:pt x="16" y="52"/>
                  </a:lnTo>
                  <a:lnTo>
                    <a:pt x="16" y="56"/>
                  </a:lnTo>
                  <a:lnTo>
                    <a:pt x="21" y="56"/>
                  </a:lnTo>
                  <a:lnTo>
                    <a:pt x="25" y="56"/>
                  </a:lnTo>
                  <a:lnTo>
                    <a:pt x="33" y="56"/>
                  </a:lnTo>
                  <a:lnTo>
                    <a:pt x="41" y="44"/>
                  </a:lnTo>
                  <a:lnTo>
                    <a:pt x="49" y="28"/>
                  </a:lnTo>
                  <a:lnTo>
                    <a:pt x="53" y="12"/>
                  </a:lnTo>
                  <a:lnTo>
                    <a:pt x="53" y="8"/>
                  </a:lnTo>
                  <a:lnTo>
                    <a:pt x="49" y="4"/>
                  </a:lnTo>
                  <a:lnTo>
                    <a:pt x="45" y="0"/>
                  </a:lnTo>
                  <a:close/>
                </a:path>
              </a:pathLst>
            </a:custGeom>
            <a:solidFill>
              <a:srgbClr val="000000"/>
            </a:solidFill>
            <a:ln w="0">
              <a:solidFill>
                <a:srgbClr val="000000"/>
              </a:solidFill>
              <a:round/>
              <a:headEnd/>
              <a:tailEnd/>
            </a:ln>
          </p:spPr>
          <p:txBody>
            <a:bodyPr/>
            <a:lstStyle/>
            <a:p>
              <a:endParaRPr lang="en-US"/>
            </a:p>
          </p:txBody>
        </p:sp>
        <p:sp>
          <p:nvSpPr>
            <p:cNvPr id="26759" name="Freeform 180"/>
            <p:cNvSpPr>
              <a:spLocks/>
            </p:cNvSpPr>
            <p:nvPr/>
          </p:nvSpPr>
          <p:spPr bwMode="auto">
            <a:xfrm>
              <a:off x="5486" y="880"/>
              <a:ext cx="40" cy="90"/>
            </a:xfrm>
            <a:custGeom>
              <a:avLst/>
              <a:gdLst>
                <a:gd name="T0" fmla="*/ 39 w 37"/>
                <a:gd name="T1" fmla="*/ 0 h 85"/>
                <a:gd name="T2" fmla="*/ 28 w 37"/>
                <a:gd name="T3" fmla="*/ 23 h 85"/>
                <a:gd name="T4" fmla="*/ 43 w 37"/>
                <a:gd name="T5" fmla="*/ 23 h 85"/>
                <a:gd name="T6" fmla="*/ 43 w 37"/>
                <a:gd name="T7" fmla="*/ 28 h 85"/>
                <a:gd name="T8" fmla="*/ 28 w 37"/>
                <a:gd name="T9" fmla="*/ 28 h 85"/>
                <a:gd name="T10" fmla="*/ 14 w 37"/>
                <a:gd name="T11" fmla="*/ 77 h 85"/>
                <a:gd name="T12" fmla="*/ 14 w 37"/>
                <a:gd name="T13" fmla="*/ 82 h 85"/>
                <a:gd name="T14" fmla="*/ 14 w 37"/>
                <a:gd name="T15" fmla="*/ 87 h 85"/>
                <a:gd name="T16" fmla="*/ 14 w 37"/>
                <a:gd name="T17" fmla="*/ 87 h 85"/>
                <a:gd name="T18" fmla="*/ 14 w 37"/>
                <a:gd name="T19" fmla="*/ 91 h 85"/>
                <a:gd name="T20" fmla="*/ 14 w 37"/>
                <a:gd name="T21" fmla="*/ 91 h 85"/>
                <a:gd name="T22" fmla="*/ 14 w 37"/>
                <a:gd name="T23" fmla="*/ 91 h 85"/>
                <a:gd name="T24" fmla="*/ 14 w 37"/>
                <a:gd name="T25" fmla="*/ 91 h 85"/>
                <a:gd name="T26" fmla="*/ 18 w 37"/>
                <a:gd name="T27" fmla="*/ 87 h 85"/>
                <a:gd name="T28" fmla="*/ 18 w 37"/>
                <a:gd name="T29" fmla="*/ 82 h 85"/>
                <a:gd name="T30" fmla="*/ 28 w 37"/>
                <a:gd name="T31" fmla="*/ 77 h 85"/>
                <a:gd name="T32" fmla="*/ 28 w 37"/>
                <a:gd name="T33" fmla="*/ 77 h 85"/>
                <a:gd name="T34" fmla="*/ 24 w 37"/>
                <a:gd name="T35" fmla="*/ 87 h 85"/>
                <a:gd name="T36" fmla="*/ 14 w 37"/>
                <a:gd name="T37" fmla="*/ 95 h 85"/>
                <a:gd name="T38" fmla="*/ 10 w 37"/>
                <a:gd name="T39" fmla="*/ 95 h 85"/>
                <a:gd name="T40" fmla="*/ 4 w 37"/>
                <a:gd name="T41" fmla="*/ 95 h 85"/>
                <a:gd name="T42" fmla="*/ 4 w 37"/>
                <a:gd name="T43" fmla="*/ 95 h 85"/>
                <a:gd name="T44" fmla="*/ 0 w 37"/>
                <a:gd name="T45" fmla="*/ 95 h 85"/>
                <a:gd name="T46" fmla="*/ 0 w 37"/>
                <a:gd name="T47" fmla="*/ 91 h 85"/>
                <a:gd name="T48" fmla="*/ 0 w 37"/>
                <a:gd name="T49" fmla="*/ 91 h 85"/>
                <a:gd name="T50" fmla="*/ 0 w 37"/>
                <a:gd name="T51" fmla="*/ 82 h 85"/>
                <a:gd name="T52" fmla="*/ 0 w 37"/>
                <a:gd name="T53" fmla="*/ 77 h 85"/>
                <a:gd name="T54" fmla="*/ 14 w 37"/>
                <a:gd name="T55" fmla="*/ 28 h 85"/>
                <a:gd name="T56" fmla="*/ 4 w 37"/>
                <a:gd name="T57" fmla="*/ 28 h 85"/>
                <a:gd name="T58" fmla="*/ 4 w 37"/>
                <a:gd name="T59" fmla="*/ 23 h 85"/>
                <a:gd name="T60" fmla="*/ 14 w 37"/>
                <a:gd name="T61" fmla="*/ 23 h 85"/>
                <a:gd name="T62" fmla="*/ 18 w 37"/>
                <a:gd name="T63" fmla="*/ 19 h 85"/>
                <a:gd name="T64" fmla="*/ 24 w 37"/>
                <a:gd name="T65" fmla="*/ 14 h 85"/>
                <a:gd name="T66" fmla="*/ 34 w 37"/>
                <a:gd name="T67" fmla="*/ 0 h 85"/>
                <a:gd name="T68" fmla="*/ 39 w 37"/>
                <a:gd name="T69" fmla="*/ 0 h 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
                <a:gd name="T106" fmla="*/ 0 h 85"/>
                <a:gd name="T107" fmla="*/ 37 w 37"/>
                <a:gd name="T108" fmla="*/ 85 h 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 h="85">
                  <a:moveTo>
                    <a:pt x="33" y="0"/>
                  </a:moveTo>
                  <a:lnTo>
                    <a:pt x="24" y="21"/>
                  </a:lnTo>
                  <a:lnTo>
                    <a:pt x="37" y="21"/>
                  </a:lnTo>
                  <a:lnTo>
                    <a:pt x="37" y="25"/>
                  </a:lnTo>
                  <a:lnTo>
                    <a:pt x="24" y="25"/>
                  </a:lnTo>
                  <a:lnTo>
                    <a:pt x="12" y="69"/>
                  </a:lnTo>
                  <a:lnTo>
                    <a:pt x="12" y="73"/>
                  </a:lnTo>
                  <a:lnTo>
                    <a:pt x="12" y="77"/>
                  </a:lnTo>
                  <a:lnTo>
                    <a:pt x="12" y="81"/>
                  </a:lnTo>
                  <a:lnTo>
                    <a:pt x="16" y="77"/>
                  </a:lnTo>
                  <a:lnTo>
                    <a:pt x="16" y="73"/>
                  </a:lnTo>
                  <a:lnTo>
                    <a:pt x="24" y="69"/>
                  </a:lnTo>
                  <a:lnTo>
                    <a:pt x="20" y="77"/>
                  </a:lnTo>
                  <a:lnTo>
                    <a:pt x="12" y="85"/>
                  </a:lnTo>
                  <a:lnTo>
                    <a:pt x="8" y="85"/>
                  </a:lnTo>
                  <a:lnTo>
                    <a:pt x="4" y="85"/>
                  </a:lnTo>
                  <a:lnTo>
                    <a:pt x="0" y="85"/>
                  </a:lnTo>
                  <a:lnTo>
                    <a:pt x="0" y="81"/>
                  </a:lnTo>
                  <a:lnTo>
                    <a:pt x="0" y="73"/>
                  </a:lnTo>
                  <a:lnTo>
                    <a:pt x="0" y="69"/>
                  </a:lnTo>
                  <a:lnTo>
                    <a:pt x="12" y="25"/>
                  </a:lnTo>
                  <a:lnTo>
                    <a:pt x="4" y="25"/>
                  </a:lnTo>
                  <a:lnTo>
                    <a:pt x="4" y="21"/>
                  </a:lnTo>
                  <a:lnTo>
                    <a:pt x="12" y="21"/>
                  </a:lnTo>
                  <a:lnTo>
                    <a:pt x="16" y="17"/>
                  </a:lnTo>
                  <a:lnTo>
                    <a:pt x="20" y="12"/>
                  </a:lnTo>
                  <a:lnTo>
                    <a:pt x="29" y="0"/>
                  </a:lnTo>
                  <a:lnTo>
                    <a:pt x="33" y="0"/>
                  </a:lnTo>
                  <a:close/>
                </a:path>
              </a:pathLst>
            </a:custGeom>
            <a:solidFill>
              <a:srgbClr val="000000"/>
            </a:solidFill>
            <a:ln w="0">
              <a:solidFill>
                <a:srgbClr val="000000"/>
              </a:solidFill>
              <a:round/>
              <a:headEnd/>
              <a:tailEnd/>
            </a:ln>
          </p:spPr>
          <p:txBody>
            <a:bodyPr/>
            <a:lstStyle/>
            <a:p>
              <a:endParaRPr lang="en-US"/>
            </a:p>
          </p:txBody>
        </p:sp>
        <p:pic>
          <p:nvPicPr>
            <p:cNvPr id="26760" name="Picture 181"/>
            <p:cNvPicPr>
              <a:picLocks noChangeAspect="1" noChangeArrowheads="1"/>
            </p:cNvPicPr>
            <p:nvPr/>
          </p:nvPicPr>
          <p:blipFill>
            <a:blip r:embed="rId10" cstate="print"/>
            <a:srcRect/>
            <a:stretch>
              <a:fillRect/>
            </a:stretch>
          </p:blipFill>
          <p:spPr bwMode="auto">
            <a:xfrm>
              <a:off x="5543" y="858"/>
              <a:ext cx="34" cy="151"/>
            </a:xfrm>
            <a:prstGeom prst="rect">
              <a:avLst/>
            </a:prstGeom>
            <a:noFill/>
            <a:ln w="9525">
              <a:noFill/>
              <a:miter lim="800000"/>
              <a:headEnd/>
              <a:tailEnd/>
            </a:ln>
          </p:spPr>
        </p:pic>
        <p:pic>
          <p:nvPicPr>
            <p:cNvPr id="26761" name="Picture 182"/>
            <p:cNvPicPr>
              <a:picLocks noChangeAspect="1" noChangeArrowheads="1"/>
            </p:cNvPicPr>
            <p:nvPr/>
          </p:nvPicPr>
          <p:blipFill>
            <a:blip r:embed="rId11" cstate="print"/>
            <a:srcRect/>
            <a:stretch>
              <a:fillRect/>
            </a:stretch>
          </p:blipFill>
          <p:spPr bwMode="auto">
            <a:xfrm>
              <a:off x="5543" y="858"/>
              <a:ext cx="34" cy="151"/>
            </a:xfrm>
            <a:prstGeom prst="rect">
              <a:avLst/>
            </a:prstGeom>
            <a:noFill/>
            <a:ln w="9525">
              <a:noFill/>
              <a:miter lim="800000"/>
              <a:headEnd/>
              <a:tailEnd/>
            </a:ln>
          </p:spPr>
        </p:pic>
        <p:sp>
          <p:nvSpPr>
            <p:cNvPr id="26762" name="Rectangle 183"/>
            <p:cNvSpPr>
              <a:spLocks noChangeArrowheads="1"/>
            </p:cNvSpPr>
            <p:nvPr/>
          </p:nvSpPr>
          <p:spPr bwMode="auto">
            <a:xfrm>
              <a:off x="2208" y="816"/>
              <a:ext cx="3408" cy="240"/>
            </a:xfrm>
            <a:prstGeom prst="rect">
              <a:avLst/>
            </a:prstGeom>
            <a:noFill/>
            <a:ln w="38100">
              <a:solidFill>
                <a:schemeClr val="accent2"/>
              </a:solidFill>
              <a:miter lim="800000"/>
              <a:headEnd/>
              <a:tailEnd/>
            </a:ln>
          </p:spPr>
          <p:txBody>
            <a:bodyPr wrap="none" anchor="ctr"/>
            <a:lstStyle/>
            <a:p>
              <a:endParaRPr lang="en-US"/>
            </a:p>
          </p:txBody>
        </p:sp>
        <p:sp>
          <p:nvSpPr>
            <p:cNvPr id="26763" name="Text Box 184"/>
            <p:cNvSpPr txBox="1">
              <a:spLocks noChangeArrowheads="1"/>
            </p:cNvSpPr>
            <p:nvPr/>
          </p:nvSpPr>
          <p:spPr bwMode="auto">
            <a:xfrm>
              <a:off x="2336" y="784"/>
              <a:ext cx="173" cy="231"/>
            </a:xfrm>
            <a:prstGeom prst="rect">
              <a:avLst/>
            </a:prstGeom>
            <a:noFill/>
            <a:ln w="38100">
              <a:noFill/>
              <a:miter lim="800000"/>
              <a:headEnd/>
              <a:tailEnd/>
            </a:ln>
          </p:spPr>
          <p:txBody>
            <a:bodyPr>
              <a:spAutoFit/>
            </a:bodyPr>
            <a:lstStyle/>
            <a:p>
              <a:r>
                <a:rPr lang="en-US" sz="1800" b="1" i="1"/>
                <a:t>y</a:t>
              </a:r>
              <a:endParaRPr lang="en-US" sz="1800" b="1"/>
            </a:p>
          </p:txBody>
        </p:sp>
        <p:sp>
          <p:nvSpPr>
            <p:cNvPr id="26764" name="Text Box 185"/>
            <p:cNvSpPr txBox="1">
              <a:spLocks noChangeArrowheads="1"/>
            </p:cNvSpPr>
            <p:nvPr/>
          </p:nvSpPr>
          <p:spPr bwMode="auto">
            <a:xfrm>
              <a:off x="4264" y="792"/>
              <a:ext cx="173" cy="231"/>
            </a:xfrm>
            <a:prstGeom prst="rect">
              <a:avLst/>
            </a:prstGeom>
            <a:noFill/>
            <a:ln w="38100">
              <a:noFill/>
              <a:miter lim="800000"/>
              <a:headEnd/>
              <a:tailEnd/>
            </a:ln>
          </p:spPr>
          <p:txBody>
            <a:bodyPr>
              <a:spAutoFit/>
            </a:bodyPr>
            <a:lstStyle/>
            <a:p>
              <a:r>
                <a:rPr lang="en-US" sz="1800" b="1" i="1"/>
                <a:t>y</a:t>
              </a:r>
              <a:endParaRPr lang="en-US" sz="1800" b="1"/>
            </a:p>
          </p:txBody>
        </p:sp>
      </p:grpSp>
      <p:sp>
        <p:nvSpPr>
          <p:cNvPr id="789690" name="Text Box 186"/>
          <p:cNvSpPr txBox="1">
            <a:spLocks noChangeArrowheads="1"/>
          </p:cNvSpPr>
          <p:nvPr/>
        </p:nvSpPr>
        <p:spPr bwMode="auto">
          <a:xfrm>
            <a:off x="2057400" y="2362200"/>
            <a:ext cx="492125" cy="374650"/>
          </a:xfrm>
          <a:prstGeom prst="rect">
            <a:avLst/>
          </a:prstGeom>
          <a:noFill/>
          <a:ln w="38100">
            <a:solidFill>
              <a:schemeClr val="accent2"/>
            </a:solidFill>
            <a:miter lim="800000"/>
            <a:headEnd/>
            <a:tailEnd/>
          </a:ln>
        </p:spPr>
        <p:txBody>
          <a:bodyPr wrap="none">
            <a:spAutoFit/>
          </a:bodyPr>
          <a:lstStyle/>
          <a:p>
            <a:r>
              <a:rPr lang="en-US" b="1" i="1"/>
              <a:t>AC</a:t>
            </a:r>
            <a:endParaRPr lang="en-US" b="1"/>
          </a:p>
        </p:txBody>
      </p:sp>
      <p:sp>
        <p:nvSpPr>
          <p:cNvPr id="190" name="Text Box 186"/>
          <p:cNvSpPr txBox="1">
            <a:spLocks noChangeArrowheads="1"/>
          </p:cNvSpPr>
          <p:nvPr/>
        </p:nvSpPr>
        <p:spPr bwMode="auto">
          <a:xfrm>
            <a:off x="1676400" y="1295400"/>
            <a:ext cx="492125" cy="374650"/>
          </a:xfrm>
          <a:prstGeom prst="rect">
            <a:avLst/>
          </a:prstGeom>
          <a:solidFill>
            <a:schemeClr val="bg1"/>
          </a:solidFill>
          <a:ln w="38100">
            <a:solidFill>
              <a:schemeClr val="accent2"/>
            </a:solidFill>
            <a:miter lim="800000"/>
            <a:headEnd/>
            <a:tailEnd/>
          </a:ln>
        </p:spPr>
        <p:txBody>
          <a:bodyPr wrap="none">
            <a:spAutoFit/>
          </a:bodyPr>
          <a:lstStyle/>
          <a:p>
            <a:r>
              <a:rPr lang="en-US" b="1" i="1"/>
              <a:t>AC</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96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96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96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96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89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627" grpId="0" animBg="1" autoUpdateAnimBg="0"/>
      <p:bldP spid="789628" grpId="0" animBg="1" autoUpdateAnimBg="0"/>
      <p:bldP spid="789629" grpId="0" animBg="1" autoUpdateAnimBg="0"/>
      <p:bldP spid="789630" grpId="0" animBg="1"/>
      <p:bldP spid="789690" grpId="0" animBg="1" autoUpdateAnimBg="0"/>
      <p:bldP spid="190"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fld id="{571C1807-45E0-4872-93D7-268E1D4325C9}" type="datetime1">
              <a:rPr lang="en-US" smtClean="0"/>
              <a:t>2/6/2013</a:t>
            </a:fld>
            <a:endParaRPr lang="en-US"/>
          </a:p>
        </p:txBody>
      </p:sp>
      <p:sp>
        <p:nvSpPr>
          <p:cNvPr id="39939" name="Footer Placeholder 4"/>
          <p:cNvSpPr>
            <a:spLocks noGrp="1"/>
          </p:cNvSpPr>
          <p:nvPr>
            <p:ph type="ftr" sz="quarter" idx="11"/>
          </p:nvPr>
        </p:nvSpPr>
        <p:spPr>
          <a:noFill/>
        </p:spPr>
        <p:txBody>
          <a:bodyPr/>
          <a:lstStyle/>
          <a:p>
            <a:r>
              <a:rPr lang="en-US" smtClean="0"/>
              <a:t>CPSC503 Winter 2012</a:t>
            </a:r>
            <a:endParaRPr lang="en-US"/>
          </a:p>
        </p:txBody>
      </p:sp>
      <p:sp>
        <p:nvSpPr>
          <p:cNvPr id="39940" name="Slide Number Placeholder 5"/>
          <p:cNvSpPr>
            <a:spLocks noGrp="1"/>
          </p:cNvSpPr>
          <p:nvPr>
            <p:ph type="sldNum" sz="quarter" idx="12"/>
          </p:nvPr>
        </p:nvSpPr>
        <p:spPr>
          <a:noFill/>
        </p:spPr>
        <p:txBody>
          <a:bodyPr/>
          <a:lstStyle/>
          <a:p>
            <a:fld id="{63FA4D67-1848-49C0-9B98-42BFCC9B51DE}" type="slidenum">
              <a:rPr lang="en-US" smtClean="0"/>
              <a:pPr/>
              <a:t>33</a:t>
            </a:fld>
            <a:endParaRPr lang="en-US" smtClean="0"/>
          </a:p>
        </p:txBody>
      </p:sp>
      <p:sp>
        <p:nvSpPr>
          <p:cNvPr id="39941" name="Rectangle 2"/>
          <p:cNvSpPr>
            <a:spLocks noGrp="1" noChangeArrowheads="1"/>
          </p:cNvSpPr>
          <p:nvPr>
            <p:ph type="title"/>
          </p:nvPr>
        </p:nvSpPr>
        <p:spPr>
          <a:xfrm>
            <a:off x="533400" y="4724400"/>
            <a:ext cx="7772400" cy="1143000"/>
          </a:xfrm>
        </p:spPr>
        <p:txBody>
          <a:bodyPr/>
          <a:lstStyle/>
          <a:p>
            <a:pPr eaLnBrk="1" hangingPunct="1"/>
            <a:r>
              <a:rPr lang="en-US" dirty="0" smtClean="0"/>
              <a:t>Next Time</a:t>
            </a:r>
          </a:p>
        </p:txBody>
      </p:sp>
      <p:sp>
        <p:nvSpPr>
          <p:cNvPr id="39942" name="Rectangle 3"/>
          <p:cNvSpPr>
            <a:spLocks noGrp="1" noChangeArrowheads="1"/>
          </p:cNvSpPr>
          <p:nvPr>
            <p:ph type="body" idx="1"/>
          </p:nvPr>
        </p:nvSpPr>
        <p:spPr>
          <a:xfrm>
            <a:off x="838200" y="5638800"/>
            <a:ext cx="7772400" cy="762000"/>
          </a:xfrm>
        </p:spPr>
        <p:txBody>
          <a:bodyPr/>
          <a:lstStyle/>
          <a:p>
            <a:pPr eaLnBrk="1" hangingPunct="1"/>
            <a:r>
              <a:rPr lang="en-US" dirty="0" smtClean="0"/>
              <a:t>Read </a:t>
            </a:r>
            <a:r>
              <a:rPr lang="en-US" dirty="0" err="1" smtClean="0"/>
              <a:t>Chp</a:t>
            </a:r>
            <a:r>
              <a:rPr lang="en-US" dirty="0" smtClean="0"/>
              <a:t>. 19 (Lexical Semantics)</a:t>
            </a:r>
          </a:p>
        </p:txBody>
      </p:sp>
      <p:sp>
        <p:nvSpPr>
          <p:cNvPr id="7" name="Rectangle 2"/>
          <p:cNvSpPr txBox="1">
            <a:spLocks noChangeArrowheads="1"/>
          </p:cNvSpPr>
          <p:nvPr/>
        </p:nvSpPr>
        <p:spPr bwMode="auto">
          <a:xfrm>
            <a:off x="685800" y="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accent2"/>
                </a:solidFill>
                <a:effectLst/>
                <a:uLnTx/>
                <a:uFillTx/>
                <a:latin typeface="+mj-lt"/>
                <a:ea typeface="+mj-ea"/>
                <a:cs typeface="+mj-cs"/>
              </a:rPr>
              <a:t>References (Project?)</a:t>
            </a:r>
            <a:endParaRPr kumimoji="0" lang="en-US" sz="4000" b="0" i="0" u="none" strike="noStrike" kern="0" cap="none" spc="0" normalizeH="0" baseline="0" noProof="0" dirty="0" smtClean="0">
              <a:ln>
                <a:noFill/>
              </a:ln>
              <a:solidFill>
                <a:schemeClr val="accent2"/>
              </a:solidFill>
              <a:effectLst/>
              <a:uLnTx/>
              <a:uFillTx/>
              <a:latin typeface="+mj-lt"/>
              <a:ea typeface="+mj-ea"/>
              <a:cs typeface="+mj-cs"/>
            </a:endParaRPr>
          </a:p>
        </p:txBody>
      </p:sp>
      <p:sp>
        <p:nvSpPr>
          <p:cNvPr id="8" name="Rectangle 3"/>
          <p:cNvSpPr txBox="1">
            <a:spLocks noChangeArrowheads="1"/>
          </p:cNvSpPr>
          <p:nvPr/>
        </p:nvSpPr>
        <p:spPr bwMode="auto">
          <a:xfrm>
            <a:off x="685800" y="9906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Font typeface="Arial" pitchFamily="34" charset="0"/>
              <a:buChar char="•"/>
            </a:pPr>
            <a:r>
              <a:rPr lang="en-US" sz="2800" dirty="0" smtClean="0"/>
              <a:t> </a:t>
            </a:r>
            <a:r>
              <a:rPr lang="en-US" sz="2800" dirty="0" smtClean="0"/>
              <a:t>Text Book: Representation </a:t>
            </a:r>
            <a:r>
              <a:rPr lang="en-US" sz="2800" dirty="0" smtClean="0"/>
              <a:t>and Inference for Natural Language </a:t>
            </a:r>
            <a:r>
              <a:rPr lang="en-US" sz="2800" dirty="0" smtClean="0"/>
              <a:t>: A </a:t>
            </a:r>
            <a:r>
              <a:rPr lang="en-US" sz="2800" dirty="0" smtClean="0"/>
              <a:t>First Course in Computational </a:t>
            </a:r>
            <a:r>
              <a:rPr lang="en-US" sz="2800" dirty="0" smtClean="0"/>
              <a:t>Semantics </a:t>
            </a:r>
            <a:r>
              <a:rPr lang="en-US" sz="2800" i="1" dirty="0" smtClean="0"/>
              <a:t>Patrick </a:t>
            </a:r>
            <a:r>
              <a:rPr lang="en-US" sz="2800" i="1" dirty="0" smtClean="0"/>
              <a:t>Blackburn and Johan </a:t>
            </a:r>
            <a:r>
              <a:rPr lang="en-US" sz="2800" i="1" dirty="0" err="1" smtClean="0"/>
              <a:t>Bos</a:t>
            </a:r>
            <a:r>
              <a:rPr lang="en-US" sz="2800" i="1" dirty="0" smtClean="0"/>
              <a:t>, </a:t>
            </a:r>
            <a:r>
              <a:rPr lang="en-US" sz="2800" b="1" i="1" dirty="0" smtClean="0"/>
              <a:t>2005</a:t>
            </a:r>
            <a:r>
              <a:rPr lang="en-US" sz="2800" i="1" dirty="0" smtClean="0"/>
              <a:t>, </a:t>
            </a:r>
            <a:r>
              <a:rPr lang="en-CA" sz="2800" dirty="0" smtClean="0"/>
              <a:t>CSLI</a:t>
            </a:r>
            <a:endParaRPr lang="en-US" sz="2800" i="1" dirty="0" smtClean="0"/>
          </a:p>
          <a:p>
            <a:endParaRPr lang="en-US" sz="2800" i="1" dirty="0" smtClean="0"/>
          </a:p>
          <a:p>
            <a:pPr>
              <a:buFont typeface="Arial" pitchFamily="34" charset="0"/>
              <a:buChar char="•"/>
            </a:pPr>
            <a:r>
              <a:rPr lang="en-US" sz="2800" i="1" dirty="0" smtClean="0"/>
              <a:t> </a:t>
            </a:r>
            <a:r>
              <a:rPr lang="en-CA" sz="2800" i="1" dirty="0" smtClean="0"/>
              <a:t>J. </a:t>
            </a:r>
            <a:r>
              <a:rPr lang="en-CA" sz="2800" i="1" dirty="0" err="1" smtClean="0"/>
              <a:t>Bos</a:t>
            </a:r>
            <a:r>
              <a:rPr lang="en-CA" sz="2800" i="1" dirty="0" smtClean="0"/>
              <a:t> (</a:t>
            </a:r>
            <a:r>
              <a:rPr lang="en-CA" sz="2800" b="1" i="1" dirty="0" smtClean="0"/>
              <a:t>2011</a:t>
            </a:r>
            <a:r>
              <a:rPr lang="en-CA" sz="2800" i="1" dirty="0" smtClean="0"/>
              <a:t>): A Survey of Computational Semantics: Representation, Inference and Knowledge in Wide-Coverage Text Understanding. </a:t>
            </a:r>
            <a:r>
              <a:rPr lang="en-CA" sz="2800" dirty="0" smtClean="0"/>
              <a:t>Language and Linguistics Compass 5(6): 336–366</a:t>
            </a:r>
            <a:r>
              <a:rPr lang="en-CA" sz="2800" i="1" dirty="0" smtClean="0"/>
              <a:t>. </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606B84E0-7817-40CD-B0F5-6F25B0954428}" type="datetime1">
              <a:rPr lang="en-US" smtClean="0"/>
              <a:t>2/6/2013</a:t>
            </a:fld>
            <a:endParaRPr lang="en-US"/>
          </a:p>
        </p:txBody>
      </p:sp>
      <p:sp>
        <p:nvSpPr>
          <p:cNvPr id="40963" name="Footer Placeholder 4"/>
          <p:cNvSpPr>
            <a:spLocks noGrp="1"/>
          </p:cNvSpPr>
          <p:nvPr>
            <p:ph type="ftr" sz="quarter" idx="11"/>
          </p:nvPr>
        </p:nvSpPr>
        <p:spPr>
          <a:noFill/>
        </p:spPr>
        <p:txBody>
          <a:bodyPr/>
          <a:lstStyle/>
          <a:p>
            <a:r>
              <a:rPr lang="en-US" smtClean="0"/>
              <a:t>CPSC503 Winter 2012</a:t>
            </a:r>
            <a:endParaRPr lang="en-US"/>
          </a:p>
        </p:txBody>
      </p:sp>
      <p:sp>
        <p:nvSpPr>
          <p:cNvPr id="40964" name="Slide Number Placeholder 5"/>
          <p:cNvSpPr>
            <a:spLocks noGrp="1"/>
          </p:cNvSpPr>
          <p:nvPr>
            <p:ph type="sldNum" sz="quarter" idx="12"/>
          </p:nvPr>
        </p:nvSpPr>
        <p:spPr>
          <a:noFill/>
        </p:spPr>
        <p:txBody>
          <a:bodyPr/>
          <a:lstStyle/>
          <a:p>
            <a:fld id="{B0F32F69-DF1F-4CCC-993C-3294B9734A29}" type="slidenum">
              <a:rPr lang="en-US" smtClean="0"/>
              <a:pPr/>
              <a:t>34</a:t>
            </a:fld>
            <a:endParaRPr lang="en-US" smtClean="0"/>
          </a:p>
        </p:txBody>
      </p:sp>
      <p:sp>
        <p:nvSpPr>
          <p:cNvPr id="40965" name="Rectangle 2"/>
          <p:cNvSpPr>
            <a:spLocks noGrp="1" noChangeArrowheads="1"/>
          </p:cNvSpPr>
          <p:nvPr>
            <p:ph type="title"/>
          </p:nvPr>
        </p:nvSpPr>
        <p:spPr>
          <a:xfrm>
            <a:off x="685800" y="457200"/>
            <a:ext cx="7772400" cy="1143000"/>
          </a:xfrm>
        </p:spPr>
        <p:txBody>
          <a:bodyPr/>
          <a:lstStyle/>
          <a:p>
            <a:pPr eaLnBrk="1" hangingPunct="1"/>
            <a:r>
              <a:rPr lang="en-US" smtClean="0"/>
              <a:t>Non-Compositionality</a:t>
            </a:r>
            <a:endParaRPr lang="en-US" smtClean="0">
              <a:solidFill>
                <a:srgbClr val="008000"/>
              </a:solidFill>
            </a:endParaRPr>
          </a:p>
        </p:txBody>
      </p:sp>
      <p:sp>
        <p:nvSpPr>
          <p:cNvPr id="40966" name="Rectangle 3"/>
          <p:cNvSpPr>
            <a:spLocks noGrp="1" noChangeArrowheads="1"/>
          </p:cNvSpPr>
          <p:nvPr>
            <p:ph type="body" idx="1"/>
          </p:nvPr>
        </p:nvSpPr>
        <p:spPr>
          <a:xfrm>
            <a:off x="533400" y="1676400"/>
            <a:ext cx="8183563" cy="1600200"/>
          </a:xfrm>
        </p:spPr>
        <p:txBody>
          <a:bodyPr/>
          <a:lstStyle/>
          <a:p>
            <a:pPr eaLnBrk="1" hangingPunct="1"/>
            <a:r>
              <a:rPr lang="en-US" smtClean="0"/>
              <a:t>Unfortunately, there are lots of examples where the meaning of a constituent can’t be derived from the meanings of the parts</a:t>
            </a:r>
          </a:p>
          <a:p>
            <a:pPr eaLnBrk="1" hangingPunct="1">
              <a:buFontTx/>
              <a:buNone/>
            </a:pPr>
            <a:endParaRPr lang="en-US" smtClean="0"/>
          </a:p>
          <a:p>
            <a:pPr lvl="1" eaLnBrk="1" hangingPunct="1"/>
            <a:endParaRPr lang="en-US" sz="2800" b="0" smtClean="0"/>
          </a:p>
        </p:txBody>
      </p:sp>
      <p:sp>
        <p:nvSpPr>
          <p:cNvPr id="40967" name="Rectangle 4"/>
          <p:cNvSpPr>
            <a:spLocks noChangeArrowheads="1"/>
          </p:cNvSpPr>
          <p:nvPr/>
        </p:nvSpPr>
        <p:spPr bwMode="auto">
          <a:xfrm>
            <a:off x="960438" y="3124200"/>
            <a:ext cx="8183562" cy="2362200"/>
          </a:xfrm>
          <a:prstGeom prst="rect">
            <a:avLst/>
          </a:prstGeom>
          <a:noFill/>
          <a:ln w="9525">
            <a:noFill/>
            <a:miter lim="800000"/>
            <a:headEnd/>
            <a:tailEnd/>
          </a:ln>
        </p:spPr>
        <p:txBody>
          <a:bodyPr/>
          <a:lstStyle/>
          <a:p>
            <a:pPr marL="742950" lvl="1" indent="-285750">
              <a:spcBef>
                <a:spcPct val="20000"/>
              </a:spcBef>
            </a:pPr>
            <a:r>
              <a:rPr lang="en-US" sz="2800">
                <a:latin typeface="Comic Sans MS" pitchFamily="66" charset="0"/>
              </a:rPr>
              <a:t>- metaphor, (e.g., corporation as person)</a:t>
            </a:r>
          </a:p>
          <a:p>
            <a:pPr marL="742950" lvl="1" indent="-285750">
              <a:spcBef>
                <a:spcPct val="20000"/>
              </a:spcBef>
              <a:buFontTx/>
              <a:buChar char="–"/>
            </a:pPr>
            <a:r>
              <a:rPr lang="en-US" sz="2800">
                <a:latin typeface="Comic Sans MS" pitchFamily="66" charset="0"/>
              </a:rPr>
              <a:t>metonymy, (??)</a:t>
            </a:r>
          </a:p>
          <a:p>
            <a:pPr marL="742950" lvl="1" indent="-285750">
              <a:spcBef>
                <a:spcPct val="20000"/>
              </a:spcBef>
              <a:buFontTx/>
              <a:buChar char="–"/>
            </a:pPr>
            <a:r>
              <a:rPr lang="en-US" sz="2800">
                <a:latin typeface="Comic Sans MS" pitchFamily="66" charset="0"/>
              </a:rPr>
              <a:t>idioms, </a:t>
            </a:r>
          </a:p>
          <a:p>
            <a:pPr marL="742950" lvl="1" indent="-285750">
              <a:spcBef>
                <a:spcPct val="20000"/>
              </a:spcBef>
              <a:buFontTx/>
              <a:buChar char="–"/>
            </a:pPr>
            <a:r>
              <a:rPr lang="en-US" sz="2800">
                <a:latin typeface="Comic Sans MS" pitchFamily="66" charset="0"/>
              </a:rPr>
              <a:t>irony, </a:t>
            </a:r>
          </a:p>
          <a:p>
            <a:pPr marL="742950" lvl="1" indent="-285750">
              <a:spcBef>
                <a:spcPct val="20000"/>
              </a:spcBef>
              <a:buFontTx/>
              <a:buChar char="–"/>
            </a:pPr>
            <a:r>
              <a:rPr lang="en-US" sz="2800">
                <a:latin typeface="Comic Sans MS" pitchFamily="66" charset="0"/>
              </a:rPr>
              <a:t>sarcasm, </a:t>
            </a:r>
          </a:p>
          <a:p>
            <a:pPr marL="742950" lvl="1" indent="-285750">
              <a:spcBef>
                <a:spcPct val="20000"/>
              </a:spcBef>
              <a:buFontTx/>
              <a:buChar char="–"/>
            </a:pPr>
            <a:r>
              <a:rPr lang="en-US" sz="2800">
                <a:latin typeface="Comic Sans MS" pitchFamily="66" charset="0"/>
              </a:rPr>
              <a:t>indirect requests, 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fld id="{BC7265B0-3C74-47C1-9933-F84076F81B37}" type="datetime1">
              <a:rPr lang="en-US" smtClean="0"/>
              <a:t>2/6/2013</a:t>
            </a:fld>
            <a:endParaRPr lang="en-US"/>
          </a:p>
        </p:txBody>
      </p:sp>
      <p:sp>
        <p:nvSpPr>
          <p:cNvPr id="41987" name="Footer Placeholder 4"/>
          <p:cNvSpPr>
            <a:spLocks noGrp="1"/>
          </p:cNvSpPr>
          <p:nvPr>
            <p:ph type="ftr" sz="quarter" idx="11"/>
          </p:nvPr>
        </p:nvSpPr>
        <p:spPr>
          <a:noFill/>
        </p:spPr>
        <p:txBody>
          <a:bodyPr/>
          <a:lstStyle/>
          <a:p>
            <a:r>
              <a:rPr lang="en-US" smtClean="0"/>
              <a:t>CPSC503 Winter 2012</a:t>
            </a:r>
            <a:endParaRPr lang="en-US"/>
          </a:p>
        </p:txBody>
      </p:sp>
      <p:sp>
        <p:nvSpPr>
          <p:cNvPr id="41988" name="Slide Number Placeholder 5"/>
          <p:cNvSpPr>
            <a:spLocks noGrp="1"/>
          </p:cNvSpPr>
          <p:nvPr>
            <p:ph type="sldNum" sz="quarter" idx="12"/>
          </p:nvPr>
        </p:nvSpPr>
        <p:spPr>
          <a:noFill/>
        </p:spPr>
        <p:txBody>
          <a:bodyPr/>
          <a:lstStyle/>
          <a:p>
            <a:fld id="{35307DB5-B09C-49C6-909B-40CC6EFA363C}" type="slidenum">
              <a:rPr lang="en-US" smtClean="0"/>
              <a:pPr/>
              <a:t>35</a:t>
            </a:fld>
            <a:endParaRPr lang="en-US" smtClean="0"/>
          </a:p>
        </p:txBody>
      </p:sp>
      <p:sp>
        <p:nvSpPr>
          <p:cNvPr id="41989" name="Rectangle 2"/>
          <p:cNvSpPr>
            <a:spLocks noGrp="1" noChangeArrowheads="1"/>
          </p:cNvSpPr>
          <p:nvPr>
            <p:ph type="title"/>
          </p:nvPr>
        </p:nvSpPr>
        <p:spPr>
          <a:xfrm>
            <a:off x="685800" y="0"/>
            <a:ext cx="7772400" cy="1143000"/>
          </a:xfrm>
        </p:spPr>
        <p:txBody>
          <a:bodyPr/>
          <a:lstStyle/>
          <a:p>
            <a:pPr eaLnBrk="1" hangingPunct="1"/>
            <a:r>
              <a:rPr lang="en-US" smtClean="0"/>
              <a:t>English Idioms</a:t>
            </a:r>
            <a:endParaRPr lang="en-US" smtClean="0">
              <a:solidFill>
                <a:srgbClr val="008000"/>
              </a:solidFill>
            </a:endParaRPr>
          </a:p>
        </p:txBody>
      </p:sp>
      <p:sp>
        <p:nvSpPr>
          <p:cNvPr id="41990" name="Rectangle 3"/>
          <p:cNvSpPr>
            <a:spLocks noGrp="1" noChangeArrowheads="1"/>
          </p:cNvSpPr>
          <p:nvPr>
            <p:ph type="body" idx="1"/>
          </p:nvPr>
        </p:nvSpPr>
        <p:spPr>
          <a:xfrm>
            <a:off x="2057400" y="3962400"/>
            <a:ext cx="4267200" cy="2286000"/>
          </a:xfrm>
        </p:spPr>
        <p:txBody>
          <a:bodyPr/>
          <a:lstStyle/>
          <a:p>
            <a:pPr eaLnBrk="1" hangingPunct="1"/>
            <a:r>
              <a:rPr lang="en-US" smtClean="0"/>
              <a:t>“buy the farm” </a:t>
            </a:r>
          </a:p>
          <a:p>
            <a:pPr eaLnBrk="1" hangingPunct="1"/>
            <a:r>
              <a:rPr lang="en-US" smtClean="0"/>
              <a:t>“bite the bullet” </a:t>
            </a:r>
          </a:p>
          <a:p>
            <a:pPr eaLnBrk="1" hangingPunct="1"/>
            <a:r>
              <a:rPr lang="en-US" smtClean="0"/>
              <a:t>“bury the hatchet” </a:t>
            </a:r>
          </a:p>
          <a:p>
            <a:pPr eaLnBrk="1" hangingPunct="1"/>
            <a:r>
              <a:rPr lang="en-US" smtClean="0"/>
              <a:t>etc…</a:t>
            </a:r>
            <a:endParaRPr lang="en-US" smtClean="0">
              <a:solidFill>
                <a:schemeClr val="accent2"/>
              </a:solidFill>
            </a:endParaRPr>
          </a:p>
        </p:txBody>
      </p:sp>
      <p:sp>
        <p:nvSpPr>
          <p:cNvPr id="41991" name="Rectangle 4"/>
          <p:cNvSpPr>
            <a:spLocks noChangeArrowheads="1"/>
          </p:cNvSpPr>
          <p:nvPr/>
        </p:nvSpPr>
        <p:spPr bwMode="auto">
          <a:xfrm>
            <a:off x="381000" y="1371600"/>
            <a:ext cx="8305800" cy="2362200"/>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Lots of these… </a:t>
            </a:r>
            <a:r>
              <a:rPr lang="en-US" sz="2800" b="1">
                <a:solidFill>
                  <a:schemeClr val="accent2"/>
                </a:solidFill>
                <a:latin typeface="Comic Sans MS" pitchFamily="66" charset="0"/>
              </a:rPr>
              <a:t>constructions</a:t>
            </a:r>
            <a:r>
              <a:rPr lang="en-US" sz="2800" b="1">
                <a:latin typeface="Comic Sans MS" pitchFamily="66" charset="0"/>
              </a:rPr>
              <a:t> where the meaning of the whole is either </a:t>
            </a:r>
          </a:p>
          <a:p>
            <a:pPr marL="742950" lvl="1" indent="-285750">
              <a:spcBef>
                <a:spcPct val="20000"/>
              </a:spcBef>
              <a:buFontTx/>
              <a:buChar char="–"/>
            </a:pPr>
            <a:r>
              <a:rPr lang="en-US" sz="2800">
                <a:latin typeface="Comic Sans MS" pitchFamily="66" charset="0"/>
              </a:rPr>
              <a:t>Totally unrelated to the meanings of the parts (“kick the bucket”)</a:t>
            </a:r>
          </a:p>
          <a:p>
            <a:pPr marL="742950" lvl="1" indent="-285750">
              <a:spcBef>
                <a:spcPct val="20000"/>
              </a:spcBef>
              <a:buFontTx/>
              <a:buChar char="–"/>
            </a:pPr>
            <a:r>
              <a:rPr lang="en-US" sz="2800">
                <a:latin typeface="Comic Sans MS" pitchFamily="66" charset="0"/>
              </a:rPr>
              <a:t>Related in some opaque way (“run the show”)</a:t>
            </a:r>
            <a:endParaRPr lang="en-US" sz="2400" b="1">
              <a:solidFill>
                <a:schemeClr val="accent2"/>
              </a:solidFill>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fld id="{E6C3F2E5-8586-4367-BE1C-5F1007C27FBA}" type="datetime1">
              <a:rPr lang="en-US" smtClean="0"/>
              <a:t>2/6/2013</a:t>
            </a:fld>
            <a:endParaRPr lang="en-US"/>
          </a:p>
        </p:txBody>
      </p:sp>
      <p:sp>
        <p:nvSpPr>
          <p:cNvPr id="43011" name="Footer Placeholder 4"/>
          <p:cNvSpPr>
            <a:spLocks noGrp="1"/>
          </p:cNvSpPr>
          <p:nvPr>
            <p:ph type="ftr" sz="quarter" idx="11"/>
          </p:nvPr>
        </p:nvSpPr>
        <p:spPr>
          <a:noFill/>
        </p:spPr>
        <p:txBody>
          <a:bodyPr/>
          <a:lstStyle/>
          <a:p>
            <a:r>
              <a:rPr lang="en-US" smtClean="0"/>
              <a:t>CPSC503 Winter 2012</a:t>
            </a:r>
            <a:endParaRPr lang="en-US"/>
          </a:p>
        </p:txBody>
      </p:sp>
      <p:sp>
        <p:nvSpPr>
          <p:cNvPr id="43012" name="Slide Number Placeholder 5"/>
          <p:cNvSpPr>
            <a:spLocks noGrp="1"/>
          </p:cNvSpPr>
          <p:nvPr>
            <p:ph type="sldNum" sz="quarter" idx="12"/>
          </p:nvPr>
        </p:nvSpPr>
        <p:spPr>
          <a:noFill/>
        </p:spPr>
        <p:txBody>
          <a:bodyPr/>
          <a:lstStyle/>
          <a:p>
            <a:fld id="{2DAB69A7-63BF-459A-AD67-25C6C1DA15E9}" type="slidenum">
              <a:rPr lang="en-US" smtClean="0"/>
              <a:pPr/>
              <a:t>36</a:t>
            </a:fld>
            <a:endParaRPr lang="en-US" smtClean="0"/>
          </a:p>
        </p:txBody>
      </p:sp>
      <p:sp>
        <p:nvSpPr>
          <p:cNvPr id="43013" name="Rectangle 2"/>
          <p:cNvSpPr>
            <a:spLocks noGrp="1" noChangeArrowheads="1"/>
          </p:cNvSpPr>
          <p:nvPr>
            <p:ph type="title"/>
          </p:nvPr>
        </p:nvSpPr>
        <p:spPr>
          <a:xfrm>
            <a:off x="685800" y="152400"/>
            <a:ext cx="7772400" cy="1143000"/>
          </a:xfrm>
        </p:spPr>
        <p:txBody>
          <a:bodyPr/>
          <a:lstStyle/>
          <a:p>
            <a:pPr eaLnBrk="1" hangingPunct="1"/>
            <a:r>
              <a:rPr lang="en-US" smtClean="0"/>
              <a:t>The Tip of the Iceberg</a:t>
            </a:r>
          </a:p>
        </p:txBody>
      </p:sp>
      <p:sp>
        <p:nvSpPr>
          <p:cNvPr id="43014" name="Rectangle 3"/>
          <p:cNvSpPr>
            <a:spLocks noGrp="1" noChangeArrowheads="1"/>
          </p:cNvSpPr>
          <p:nvPr>
            <p:ph type="body" idx="1"/>
          </p:nvPr>
        </p:nvSpPr>
        <p:spPr>
          <a:xfrm>
            <a:off x="152400" y="1219200"/>
            <a:ext cx="7772400" cy="1143000"/>
          </a:xfrm>
          <a:noFill/>
        </p:spPr>
        <p:txBody>
          <a:bodyPr/>
          <a:lstStyle/>
          <a:p>
            <a:pPr lvl="1" eaLnBrk="1" hangingPunct="1"/>
            <a:r>
              <a:rPr lang="en-US" sz="2800" b="0" smtClean="0"/>
              <a:t>“Enron is the tip of the iceberg.”</a:t>
            </a:r>
            <a:endParaRPr lang="en-US" smtClean="0">
              <a:solidFill>
                <a:srgbClr val="008000"/>
              </a:solidFill>
            </a:endParaRPr>
          </a:p>
          <a:p>
            <a:pPr lvl="1" eaLnBrk="1" hangingPunct="1">
              <a:buFontTx/>
              <a:buNone/>
            </a:pPr>
            <a:r>
              <a:rPr lang="en-US" sz="2800" smtClean="0"/>
              <a:t>NP -&gt; “the tip of the iceberg”  {….}</a:t>
            </a:r>
          </a:p>
          <a:p>
            <a:pPr eaLnBrk="1" hangingPunct="1"/>
            <a:endParaRPr lang="en-US" smtClean="0"/>
          </a:p>
        </p:txBody>
      </p:sp>
      <p:sp>
        <p:nvSpPr>
          <p:cNvPr id="828420" name="Rectangle 4"/>
          <p:cNvSpPr>
            <a:spLocks noChangeArrowheads="1"/>
          </p:cNvSpPr>
          <p:nvPr/>
        </p:nvSpPr>
        <p:spPr bwMode="auto">
          <a:xfrm>
            <a:off x="304800" y="2971800"/>
            <a:ext cx="7772400" cy="1600200"/>
          </a:xfrm>
          <a:prstGeom prst="rect">
            <a:avLst/>
          </a:prstGeom>
          <a:noFill/>
          <a:ln w="9525">
            <a:noFill/>
            <a:miter lim="800000"/>
            <a:headEnd/>
            <a:tailEnd/>
          </a:ln>
        </p:spPr>
        <p:txBody>
          <a:bodyPr/>
          <a:lstStyle/>
          <a:p>
            <a:pPr marL="742950" lvl="1" indent="-285750">
              <a:spcBef>
                <a:spcPct val="20000"/>
              </a:spcBef>
              <a:buFontTx/>
              <a:buChar char="–"/>
            </a:pPr>
            <a:r>
              <a:rPr lang="en-US" sz="2800">
                <a:latin typeface="Comic Sans MS" pitchFamily="66" charset="0"/>
              </a:rPr>
              <a:t>“the tip of </a:t>
            </a:r>
            <a:r>
              <a:rPr lang="en-US" sz="2800">
                <a:solidFill>
                  <a:schemeClr val="accent2"/>
                </a:solidFill>
                <a:latin typeface="Comic Sans MS" pitchFamily="66" charset="0"/>
              </a:rPr>
              <a:t>an old</a:t>
            </a:r>
            <a:r>
              <a:rPr lang="en-US" sz="2800">
                <a:latin typeface="Comic Sans MS" pitchFamily="66" charset="0"/>
              </a:rPr>
              <a:t> iceberg”</a:t>
            </a:r>
          </a:p>
          <a:p>
            <a:pPr marL="742950" lvl="1" indent="-285750">
              <a:spcBef>
                <a:spcPct val="20000"/>
              </a:spcBef>
              <a:buFontTx/>
              <a:buChar char="–"/>
            </a:pPr>
            <a:r>
              <a:rPr lang="en-US" sz="2800">
                <a:latin typeface="Comic Sans MS" pitchFamily="66" charset="0"/>
              </a:rPr>
              <a:t>“the tip of </a:t>
            </a:r>
            <a:r>
              <a:rPr lang="en-US" sz="2800">
                <a:solidFill>
                  <a:schemeClr val="accent2"/>
                </a:solidFill>
                <a:latin typeface="Comic Sans MS" pitchFamily="66" charset="0"/>
              </a:rPr>
              <a:t>a 1000-page</a:t>
            </a:r>
            <a:r>
              <a:rPr lang="en-US" sz="2800">
                <a:latin typeface="Comic Sans MS" pitchFamily="66" charset="0"/>
              </a:rPr>
              <a:t> iceberg”</a:t>
            </a:r>
          </a:p>
          <a:p>
            <a:pPr marL="742950" lvl="1" indent="-285750">
              <a:spcBef>
                <a:spcPct val="20000"/>
              </a:spcBef>
              <a:buFontTx/>
              <a:buChar char="–"/>
            </a:pPr>
            <a:r>
              <a:rPr lang="en-US" sz="2800">
                <a:latin typeface="Comic Sans MS" pitchFamily="66" charset="0"/>
              </a:rPr>
              <a:t>“the </a:t>
            </a:r>
            <a:r>
              <a:rPr lang="en-US" sz="2800">
                <a:solidFill>
                  <a:schemeClr val="accent2"/>
                </a:solidFill>
                <a:latin typeface="Comic Sans MS" pitchFamily="66" charset="0"/>
              </a:rPr>
              <a:t>merest</a:t>
            </a:r>
            <a:r>
              <a:rPr lang="en-US" sz="2800">
                <a:latin typeface="Comic Sans MS" pitchFamily="66" charset="0"/>
              </a:rPr>
              <a:t> tip of the iceberg”</a:t>
            </a:r>
            <a:endParaRPr lang="en-US" sz="2400" b="1">
              <a:latin typeface="Comic Sans MS" pitchFamily="66" charset="0"/>
            </a:endParaRPr>
          </a:p>
        </p:txBody>
      </p:sp>
      <p:sp>
        <p:nvSpPr>
          <p:cNvPr id="828421" name="Rectangle 5"/>
          <p:cNvSpPr>
            <a:spLocks noChangeArrowheads="1"/>
          </p:cNvSpPr>
          <p:nvPr/>
        </p:nvSpPr>
        <p:spPr bwMode="auto">
          <a:xfrm>
            <a:off x="762000" y="4648200"/>
            <a:ext cx="6934200" cy="1524000"/>
          </a:xfrm>
          <a:prstGeom prst="rect">
            <a:avLst/>
          </a:prstGeom>
          <a:noFill/>
          <a:ln w="9525">
            <a:noFill/>
            <a:miter lim="800000"/>
            <a:headEnd/>
            <a:tailEnd/>
          </a:ln>
        </p:spPr>
        <p:txBody>
          <a:bodyPr/>
          <a:lstStyle/>
          <a:p>
            <a:pPr marL="342900" indent="-342900">
              <a:spcBef>
                <a:spcPct val="20000"/>
              </a:spcBef>
            </a:pPr>
            <a:r>
              <a:rPr lang="en-US" sz="2800" b="1">
                <a:latin typeface="Comic Sans MS" pitchFamily="66" charset="0"/>
              </a:rPr>
              <a:t>NP -&gt; TipNP of IcebergNP {…}</a:t>
            </a:r>
          </a:p>
          <a:p>
            <a:pPr marL="742950" lvl="1" indent="-285750">
              <a:spcBef>
                <a:spcPct val="20000"/>
              </a:spcBef>
            </a:pPr>
            <a:r>
              <a:rPr lang="en-US" sz="2400" b="1">
                <a:latin typeface="Comic Sans MS" pitchFamily="66" charset="0"/>
              </a:rPr>
              <a:t>TipNP: NP with </a:t>
            </a:r>
            <a:r>
              <a:rPr lang="en-US" sz="2400" b="1">
                <a:solidFill>
                  <a:schemeClr val="accent2"/>
                </a:solidFill>
                <a:latin typeface="Comic Sans MS" pitchFamily="66" charset="0"/>
              </a:rPr>
              <a:t>tip</a:t>
            </a:r>
            <a:r>
              <a:rPr lang="en-US" sz="2400" b="1">
                <a:latin typeface="Comic Sans MS" pitchFamily="66" charset="0"/>
              </a:rPr>
              <a:t> as its head </a:t>
            </a:r>
          </a:p>
          <a:p>
            <a:pPr marL="742950" lvl="1" indent="-285750">
              <a:spcBef>
                <a:spcPct val="20000"/>
              </a:spcBef>
            </a:pPr>
            <a:r>
              <a:rPr lang="en-US" sz="2400" b="1">
                <a:latin typeface="Comic Sans MS" pitchFamily="66" charset="0"/>
              </a:rPr>
              <a:t>IcebergNP NP with </a:t>
            </a:r>
            <a:r>
              <a:rPr lang="en-US" sz="2400" b="1">
                <a:solidFill>
                  <a:schemeClr val="accent2"/>
                </a:solidFill>
                <a:latin typeface="Comic Sans MS" pitchFamily="66" charset="0"/>
              </a:rPr>
              <a:t>iceberg</a:t>
            </a:r>
            <a:r>
              <a:rPr lang="en-US" sz="2400" b="1">
                <a:latin typeface="Comic Sans MS" pitchFamily="66" charset="0"/>
              </a:rPr>
              <a:t> as its head </a:t>
            </a:r>
          </a:p>
          <a:p>
            <a:pPr marL="742950" lvl="1" indent="-285750">
              <a:spcBef>
                <a:spcPct val="20000"/>
              </a:spcBef>
            </a:pPr>
            <a:endParaRPr lang="en-US" sz="2400" b="1">
              <a:solidFill>
                <a:srgbClr val="008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84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8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8420" grpId="0" autoUpdateAnimBg="0"/>
      <p:bldP spid="82842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fld id="{487594C5-E512-4622-A966-B8CC0AD96E1E}" type="datetime1">
              <a:rPr lang="en-US" smtClean="0"/>
              <a:t>2/6/2013</a:t>
            </a:fld>
            <a:endParaRPr lang="en-US"/>
          </a:p>
        </p:txBody>
      </p:sp>
      <p:sp>
        <p:nvSpPr>
          <p:cNvPr id="44035" name="Footer Placeholder 4"/>
          <p:cNvSpPr>
            <a:spLocks noGrp="1"/>
          </p:cNvSpPr>
          <p:nvPr>
            <p:ph type="ftr" sz="quarter" idx="11"/>
          </p:nvPr>
        </p:nvSpPr>
        <p:spPr>
          <a:noFill/>
        </p:spPr>
        <p:txBody>
          <a:bodyPr/>
          <a:lstStyle/>
          <a:p>
            <a:r>
              <a:rPr lang="en-US" smtClean="0"/>
              <a:t>CPSC503 Winter 2012</a:t>
            </a:r>
            <a:endParaRPr lang="en-US"/>
          </a:p>
        </p:txBody>
      </p:sp>
      <p:sp>
        <p:nvSpPr>
          <p:cNvPr id="44036" name="Slide Number Placeholder 5"/>
          <p:cNvSpPr>
            <a:spLocks noGrp="1"/>
          </p:cNvSpPr>
          <p:nvPr>
            <p:ph type="sldNum" sz="quarter" idx="12"/>
          </p:nvPr>
        </p:nvSpPr>
        <p:spPr>
          <a:noFill/>
        </p:spPr>
        <p:txBody>
          <a:bodyPr/>
          <a:lstStyle/>
          <a:p>
            <a:fld id="{B90D91BF-4247-4DC0-AE32-89C29FE7CCCD}" type="slidenum">
              <a:rPr lang="en-US" smtClean="0"/>
              <a:pPr/>
              <a:t>37</a:t>
            </a:fld>
            <a:endParaRPr lang="en-US" smtClean="0"/>
          </a:p>
        </p:txBody>
      </p:sp>
      <p:sp>
        <p:nvSpPr>
          <p:cNvPr id="44037" name="Rectangle 2"/>
          <p:cNvSpPr>
            <a:spLocks noGrp="1" noChangeArrowheads="1"/>
          </p:cNvSpPr>
          <p:nvPr>
            <p:ph type="title"/>
          </p:nvPr>
        </p:nvSpPr>
        <p:spPr>
          <a:xfrm>
            <a:off x="685800" y="152400"/>
            <a:ext cx="7772400" cy="1143000"/>
          </a:xfrm>
        </p:spPr>
        <p:txBody>
          <a:bodyPr/>
          <a:lstStyle/>
          <a:p>
            <a:pPr eaLnBrk="1" hangingPunct="1"/>
            <a:r>
              <a:rPr lang="en-US" smtClean="0"/>
              <a:t>Handling Idioms</a:t>
            </a:r>
          </a:p>
        </p:txBody>
      </p:sp>
      <p:sp>
        <p:nvSpPr>
          <p:cNvPr id="44038" name="Rectangle 3"/>
          <p:cNvSpPr>
            <a:spLocks noChangeArrowheads="1"/>
          </p:cNvSpPr>
          <p:nvPr/>
        </p:nvSpPr>
        <p:spPr bwMode="auto">
          <a:xfrm>
            <a:off x="152400" y="1295400"/>
            <a:ext cx="8686800" cy="2133600"/>
          </a:xfrm>
          <a:prstGeom prst="rect">
            <a:avLst/>
          </a:prstGeom>
          <a:noFill/>
          <a:ln w="9525">
            <a:noFill/>
            <a:miter lim="800000"/>
            <a:headEnd/>
            <a:tailEnd/>
          </a:ln>
        </p:spPr>
        <p:txBody>
          <a:bodyPr/>
          <a:lstStyle/>
          <a:p>
            <a:pPr marL="742950" lvl="1" indent="-285750">
              <a:spcBef>
                <a:spcPct val="20000"/>
              </a:spcBef>
              <a:buFontTx/>
              <a:buChar char="–"/>
            </a:pPr>
            <a:r>
              <a:rPr lang="en-US" sz="2800" b="1">
                <a:latin typeface="Comic Sans MS" pitchFamily="66" charset="0"/>
              </a:rPr>
              <a:t>Mixing lexical items and grammatical constituents</a:t>
            </a:r>
          </a:p>
          <a:p>
            <a:pPr marL="742950" lvl="1" indent="-285750">
              <a:spcBef>
                <a:spcPct val="20000"/>
              </a:spcBef>
              <a:buFontTx/>
              <a:buChar char="–"/>
            </a:pPr>
            <a:r>
              <a:rPr lang="en-US" sz="2800" b="1">
                <a:latin typeface="Comic Sans MS" pitchFamily="66" charset="0"/>
              </a:rPr>
              <a:t>Introduction of idiom-specific constituents</a:t>
            </a:r>
          </a:p>
          <a:p>
            <a:pPr marL="742950" lvl="1" indent="-285750">
              <a:spcBef>
                <a:spcPct val="20000"/>
              </a:spcBef>
              <a:buFontTx/>
              <a:buChar char="–"/>
            </a:pPr>
            <a:r>
              <a:rPr lang="en-US" sz="2800" b="1">
                <a:latin typeface="Comic Sans MS" pitchFamily="66" charset="0"/>
              </a:rPr>
              <a:t>Permit semantic attachments that introduce predicates unrelated with constituents</a:t>
            </a:r>
            <a:endParaRPr lang="en-US" sz="2400" b="1">
              <a:latin typeface="Comic Sans MS" pitchFamily="66" charset="0"/>
            </a:endParaRPr>
          </a:p>
        </p:txBody>
      </p:sp>
      <p:sp>
        <p:nvSpPr>
          <p:cNvPr id="44039" name="Rectangle 4"/>
          <p:cNvSpPr>
            <a:spLocks noChangeArrowheads="1"/>
          </p:cNvSpPr>
          <p:nvPr/>
        </p:nvSpPr>
        <p:spPr bwMode="auto">
          <a:xfrm>
            <a:off x="685800" y="4267200"/>
            <a:ext cx="8077200" cy="1524000"/>
          </a:xfrm>
          <a:prstGeom prst="rect">
            <a:avLst/>
          </a:prstGeom>
          <a:noFill/>
          <a:ln w="9525">
            <a:noFill/>
            <a:miter lim="800000"/>
            <a:headEnd/>
            <a:tailEnd/>
          </a:ln>
        </p:spPr>
        <p:txBody>
          <a:bodyPr/>
          <a:lstStyle/>
          <a:p>
            <a:pPr marL="342900" indent="-342900">
              <a:spcBef>
                <a:spcPct val="20000"/>
              </a:spcBef>
            </a:pPr>
            <a:r>
              <a:rPr lang="en-US" sz="2800" b="1">
                <a:latin typeface="Comic Sans MS" pitchFamily="66" charset="0"/>
              </a:rPr>
              <a:t>NP -&gt; TipNP of IcebergNP </a:t>
            </a:r>
          </a:p>
          <a:p>
            <a:pPr marL="342900" indent="-342900">
              <a:spcBef>
                <a:spcPct val="20000"/>
              </a:spcBef>
            </a:pPr>
            <a:r>
              <a:rPr lang="en-US" sz="2800" b="1">
                <a:latin typeface="Comic Sans MS" pitchFamily="66" charset="0"/>
              </a:rPr>
              <a:t>{small-part(), beginning()….}</a:t>
            </a:r>
          </a:p>
          <a:p>
            <a:pPr marL="742950" lvl="1" indent="-285750">
              <a:spcBef>
                <a:spcPct val="20000"/>
              </a:spcBef>
            </a:pPr>
            <a:r>
              <a:rPr lang="en-US" sz="2400" b="1">
                <a:latin typeface="Comic Sans MS" pitchFamily="66" charset="0"/>
              </a:rPr>
              <a:t>TipNP: NP with </a:t>
            </a:r>
            <a:r>
              <a:rPr lang="en-US" sz="2400" b="1">
                <a:solidFill>
                  <a:schemeClr val="accent2"/>
                </a:solidFill>
                <a:latin typeface="Comic Sans MS" pitchFamily="66" charset="0"/>
              </a:rPr>
              <a:t>tip</a:t>
            </a:r>
            <a:r>
              <a:rPr lang="en-US" sz="2400" b="1">
                <a:latin typeface="Comic Sans MS" pitchFamily="66" charset="0"/>
              </a:rPr>
              <a:t> as its head </a:t>
            </a:r>
          </a:p>
          <a:p>
            <a:pPr marL="742950" lvl="1" indent="-285750">
              <a:spcBef>
                <a:spcPct val="20000"/>
              </a:spcBef>
            </a:pPr>
            <a:r>
              <a:rPr lang="en-US" sz="2400" b="1">
                <a:latin typeface="Comic Sans MS" pitchFamily="66" charset="0"/>
              </a:rPr>
              <a:t>IcebergNP NP with </a:t>
            </a:r>
            <a:r>
              <a:rPr lang="en-US" sz="2400" b="1">
                <a:solidFill>
                  <a:schemeClr val="accent2"/>
                </a:solidFill>
                <a:latin typeface="Comic Sans MS" pitchFamily="66" charset="0"/>
              </a:rPr>
              <a:t>iceberg</a:t>
            </a:r>
            <a:r>
              <a:rPr lang="en-US" sz="2400" b="1">
                <a:latin typeface="Comic Sans MS" pitchFamily="66" charset="0"/>
              </a:rPr>
              <a:t> as its head </a:t>
            </a:r>
          </a:p>
          <a:p>
            <a:pPr marL="742950" lvl="1" indent="-285750">
              <a:spcBef>
                <a:spcPct val="20000"/>
              </a:spcBef>
            </a:pPr>
            <a:endParaRPr lang="en-US" sz="2400" b="1">
              <a:solidFill>
                <a:srgbClr val="008000"/>
              </a:solidFill>
              <a:latin typeface="Comic Sans MS" pitchFamily="66" charset="0"/>
            </a:endParaRPr>
          </a:p>
        </p:txBody>
      </p:sp>
      <p:grpSp>
        <p:nvGrpSpPr>
          <p:cNvPr id="2" name="Group 5"/>
          <p:cNvGrpSpPr>
            <a:grpSpLocks/>
          </p:cNvGrpSpPr>
          <p:nvPr/>
        </p:nvGrpSpPr>
        <p:grpSpPr bwMode="auto">
          <a:xfrm>
            <a:off x="1905000" y="4191000"/>
            <a:ext cx="3657600" cy="609600"/>
            <a:chOff x="1200" y="2640"/>
            <a:chExt cx="2304" cy="384"/>
          </a:xfrm>
        </p:grpSpPr>
        <p:sp>
          <p:nvSpPr>
            <p:cNvPr id="44043" name="Rectangle 6"/>
            <p:cNvSpPr>
              <a:spLocks noChangeArrowheads="1"/>
            </p:cNvSpPr>
            <p:nvPr/>
          </p:nvSpPr>
          <p:spPr bwMode="auto">
            <a:xfrm>
              <a:off x="1200" y="2640"/>
              <a:ext cx="720" cy="384"/>
            </a:xfrm>
            <a:prstGeom prst="rect">
              <a:avLst/>
            </a:prstGeom>
            <a:noFill/>
            <a:ln w="28575">
              <a:solidFill>
                <a:schemeClr val="accent2"/>
              </a:solidFill>
              <a:miter lim="800000"/>
              <a:headEnd/>
              <a:tailEnd/>
            </a:ln>
          </p:spPr>
          <p:txBody>
            <a:bodyPr wrap="none" anchor="ctr"/>
            <a:lstStyle/>
            <a:p>
              <a:endParaRPr lang="en-US"/>
            </a:p>
          </p:txBody>
        </p:sp>
        <p:sp>
          <p:nvSpPr>
            <p:cNvPr id="44044" name="Rectangle 7"/>
            <p:cNvSpPr>
              <a:spLocks noChangeArrowheads="1"/>
            </p:cNvSpPr>
            <p:nvPr/>
          </p:nvSpPr>
          <p:spPr bwMode="auto">
            <a:xfrm>
              <a:off x="2256" y="2640"/>
              <a:ext cx="1248" cy="384"/>
            </a:xfrm>
            <a:prstGeom prst="rect">
              <a:avLst/>
            </a:prstGeom>
            <a:noFill/>
            <a:ln w="28575">
              <a:solidFill>
                <a:schemeClr val="accent2"/>
              </a:solidFill>
              <a:miter lim="800000"/>
              <a:headEnd/>
              <a:tailEnd/>
            </a:ln>
          </p:spPr>
          <p:txBody>
            <a:bodyPr wrap="none" anchor="ctr"/>
            <a:lstStyle/>
            <a:p>
              <a:endParaRPr lang="en-US"/>
            </a:p>
          </p:txBody>
        </p:sp>
      </p:grpSp>
      <p:sp>
        <p:nvSpPr>
          <p:cNvPr id="830472" name="Rectangle 8"/>
          <p:cNvSpPr>
            <a:spLocks noChangeArrowheads="1"/>
          </p:cNvSpPr>
          <p:nvPr/>
        </p:nvSpPr>
        <p:spPr bwMode="auto">
          <a:xfrm>
            <a:off x="3124200" y="4191000"/>
            <a:ext cx="381000" cy="609600"/>
          </a:xfrm>
          <a:prstGeom prst="rect">
            <a:avLst/>
          </a:prstGeom>
          <a:noFill/>
          <a:ln w="28575">
            <a:solidFill>
              <a:schemeClr val="accent2"/>
            </a:solidFill>
            <a:miter lim="800000"/>
            <a:headEnd/>
            <a:tailEnd/>
          </a:ln>
        </p:spPr>
        <p:txBody>
          <a:bodyPr wrap="none" anchor="ctr"/>
          <a:lstStyle/>
          <a:p>
            <a:endParaRPr lang="en-US"/>
          </a:p>
        </p:txBody>
      </p:sp>
      <p:sp>
        <p:nvSpPr>
          <p:cNvPr id="830473" name="Rectangle 9"/>
          <p:cNvSpPr>
            <a:spLocks noChangeArrowheads="1"/>
          </p:cNvSpPr>
          <p:nvPr/>
        </p:nvSpPr>
        <p:spPr bwMode="auto">
          <a:xfrm>
            <a:off x="914400" y="4800600"/>
            <a:ext cx="4495800" cy="609600"/>
          </a:xfrm>
          <a:prstGeom prst="rect">
            <a:avLst/>
          </a:prstGeom>
          <a:noFill/>
          <a:ln w="28575">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04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04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472" grpId="0" animBg="1"/>
      <p:bldP spid="83047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fld id="{0A87EB9D-803B-4A54-8E93-D8136EB54C5B}" type="datetime1">
              <a:rPr lang="en-US" smtClean="0"/>
              <a:t>2/6/2013</a:t>
            </a:fld>
            <a:endParaRPr lang="en-US"/>
          </a:p>
        </p:txBody>
      </p:sp>
      <p:sp>
        <p:nvSpPr>
          <p:cNvPr id="45059" name="Footer Placeholder 4"/>
          <p:cNvSpPr>
            <a:spLocks noGrp="1"/>
          </p:cNvSpPr>
          <p:nvPr>
            <p:ph type="ftr" sz="quarter" idx="11"/>
          </p:nvPr>
        </p:nvSpPr>
        <p:spPr>
          <a:noFill/>
        </p:spPr>
        <p:txBody>
          <a:bodyPr/>
          <a:lstStyle/>
          <a:p>
            <a:r>
              <a:rPr lang="en-US" smtClean="0"/>
              <a:t>CPSC503 Winter 2012</a:t>
            </a:r>
            <a:endParaRPr lang="en-US"/>
          </a:p>
        </p:txBody>
      </p:sp>
      <p:sp>
        <p:nvSpPr>
          <p:cNvPr id="45060" name="Slide Number Placeholder 5"/>
          <p:cNvSpPr>
            <a:spLocks noGrp="1"/>
          </p:cNvSpPr>
          <p:nvPr>
            <p:ph type="sldNum" sz="quarter" idx="12"/>
          </p:nvPr>
        </p:nvSpPr>
        <p:spPr>
          <a:noFill/>
        </p:spPr>
        <p:txBody>
          <a:bodyPr/>
          <a:lstStyle/>
          <a:p>
            <a:fld id="{E48C6314-5C84-47C7-9645-5ED42D476D41}" type="slidenum">
              <a:rPr lang="en-US" smtClean="0"/>
              <a:pPr/>
              <a:t>38</a:t>
            </a:fld>
            <a:endParaRPr lang="en-US" smtClean="0"/>
          </a:p>
        </p:txBody>
      </p:sp>
      <p:sp>
        <p:nvSpPr>
          <p:cNvPr id="45061" name="Rectangle 2"/>
          <p:cNvSpPr>
            <a:spLocks noGrp="1" noChangeArrowheads="1"/>
          </p:cNvSpPr>
          <p:nvPr>
            <p:ph type="title"/>
          </p:nvPr>
        </p:nvSpPr>
        <p:spPr>
          <a:xfrm>
            <a:off x="0" y="457200"/>
            <a:ext cx="8915400" cy="1752600"/>
          </a:xfrm>
        </p:spPr>
        <p:txBody>
          <a:bodyPr/>
          <a:lstStyle/>
          <a:p>
            <a:pPr eaLnBrk="1" hangingPunct="1"/>
            <a:r>
              <a:rPr lang="en-US" smtClean="0"/>
              <a:t>Attachments for a fragment of English </a:t>
            </a:r>
            <a:r>
              <a:rPr lang="en-US" sz="3600" smtClean="0"/>
              <a:t>(Sect. 18.5)</a:t>
            </a:r>
            <a:br>
              <a:rPr lang="en-US" sz="3600" smtClean="0"/>
            </a:br>
            <a:r>
              <a:rPr lang="en-US" sz="3600" smtClean="0"/>
              <a:t>old edition</a:t>
            </a:r>
            <a:endParaRPr lang="en-US" sz="3600" smtClean="0">
              <a:solidFill>
                <a:srgbClr val="008000"/>
              </a:solidFill>
            </a:endParaRPr>
          </a:p>
        </p:txBody>
      </p:sp>
      <p:sp>
        <p:nvSpPr>
          <p:cNvPr id="45062" name="Rectangle 3"/>
          <p:cNvSpPr>
            <a:spLocks noGrp="1" noChangeArrowheads="1"/>
          </p:cNvSpPr>
          <p:nvPr>
            <p:ph type="body" idx="1"/>
          </p:nvPr>
        </p:nvSpPr>
        <p:spPr>
          <a:xfrm>
            <a:off x="685800" y="1981200"/>
            <a:ext cx="7772400" cy="2667000"/>
          </a:xfrm>
        </p:spPr>
        <p:txBody>
          <a:bodyPr/>
          <a:lstStyle/>
          <a:p>
            <a:pPr eaLnBrk="1" hangingPunct="1"/>
            <a:r>
              <a:rPr lang="en-US" sz="3200" smtClean="0"/>
              <a:t>Sentences</a:t>
            </a:r>
          </a:p>
          <a:p>
            <a:pPr eaLnBrk="1" hangingPunct="1"/>
            <a:r>
              <a:rPr lang="en-US" sz="3200" smtClean="0"/>
              <a:t>Noun-phrases</a:t>
            </a:r>
          </a:p>
          <a:p>
            <a:pPr eaLnBrk="1" hangingPunct="1"/>
            <a:r>
              <a:rPr lang="en-US" sz="3200" smtClean="0"/>
              <a:t>Verb-phrases</a:t>
            </a:r>
          </a:p>
          <a:p>
            <a:pPr eaLnBrk="1" hangingPunct="1"/>
            <a:r>
              <a:rPr lang="en-US" sz="3200" smtClean="0"/>
              <a:t>Prepositional-phrases</a:t>
            </a:r>
          </a:p>
        </p:txBody>
      </p:sp>
      <p:sp>
        <p:nvSpPr>
          <p:cNvPr id="801796" name="Rectangle 4"/>
          <p:cNvSpPr>
            <a:spLocks noChangeArrowheads="1"/>
          </p:cNvSpPr>
          <p:nvPr/>
        </p:nvSpPr>
        <p:spPr bwMode="auto">
          <a:xfrm>
            <a:off x="533400" y="5029200"/>
            <a:ext cx="8610600" cy="609600"/>
          </a:xfrm>
          <a:prstGeom prst="rect">
            <a:avLst/>
          </a:prstGeom>
          <a:noFill/>
          <a:ln w="9525">
            <a:noFill/>
            <a:miter lim="800000"/>
            <a:headEnd/>
            <a:tailEnd/>
          </a:ln>
        </p:spPr>
        <p:txBody>
          <a:bodyPr/>
          <a:lstStyle/>
          <a:p>
            <a:pPr marL="342900" indent="-342900">
              <a:spcBef>
                <a:spcPct val="20000"/>
              </a:spcBef>
            </a:pPr>
            <a:r>
              <a:rPr lang="en-US" sz="2800" b="1">
                <a:solidFill>
                  <a:schemeClr val="accent2"/>
                </a:solidFill>
                <a:latin typeface="Comic Sans MS" pitchFamily="66" charset="0"/>
              </a:rPr>
              <a:t>Based on “The core Language Engine” 1992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1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Date Placeholder 5"/>
          <p:cNvSpPr>
            <a:spLocks noGrp="1"/>
          </p:cNvSpPr>
          <p:nvPr>
            <p:ph type="dt" sz="quarter" idx="10"/>
          </p:nvPr>
        </p:nvSpPr>
        <p:spPr>
          <a:noFill/>
        </p:spPr>
        <p:txBody>
          <a:bodyPr/>
          <a:lstStyle/>
          <a:p>
            <a:fld id="{BB4B4216-1D90-4F30-927D-888D5243AB0C}" type="datetime1">
              <a:rPr lang="en-US" smtClean="0"/>
              <a:t>2/6/2013</a:t>
            </a:fld>
            <a:endParaRPr lang="en-US"/>
          </a:p>
        </p:txBody>
      </p:sp>
      <p:sp>
        <p:nvSpPr>
          <p:cNvPr id="27653" name="Footer Placeholder 6"/>
          <p:cNvSpPr>
            <a:spLocks noGrp="1"/>
          </p:cNvSpPr>
          <p:nvPr>
            <p:ph type="ftr" sz="quarter" idx="11"/>
          </p:nvPr>
        </p:nvSpPr>
        <p:spPr>
          <a:noFill/>
        </p:spPr>
        <p:txBody>
          <a:bodyPr/>
          <a:lstStyle/>
          <a:p>
            <a:r>
              <a:rPr lang="en-US" smtClean="0"/>
              <a:t>CPSC503 Winter 2012</a:t>
            </a:r>
            <a:endParaRPr lang="en-US"/>
          </a:p>
        </p:txBody>
      </p:sp>
      <p:sp>
        <p:nvSpPr>
          <p:cNvPr id="27654" name="Slide Number Placeholder 7"/>
          <p:cNvSpPr>
            <a:spLocks noGrp="1"/>
          </p:cNvSpPr>
          <p:nvPr>
            <p:ph type="sldNum" sz="quarter" idx="12"/>
          </p:nvPr>
        </p:nvSpPr>
        <p:spPr>
          <a:noFill/>
        </p:spPr>
        <p:txBody>
          <a:bodyPr/>
          <a:lstStyle/>
          <a:p>
            <a:fld id="{32813E11-1A1B-4D88-839D-57D475899B52}" type="slidenum">
              <a:rPr lang="en-US" smtClean="0"/>
              <a:pPr/>
              <a:t>39</a:t>
            </a:fld>
            <a:endParaRPr lang="en-US" smtClean="0"/>
          </a:p>
        </p:txBody>
      </p:sp>
      <p:sp>
        <p:nvSpPr>
          <p:cNvPr id="27655" name="Rectangle 2"/>
          <p:cNvSpPr>
            <a:spLocks noGrp="1" noChangeArrowheads="1"/>
          </p:cNvSpPr>
          <p:nvPr>
            <p:ph type="title"/>
          </p:nvPr>
        </p:nvSpPr>
        <p:spPr>
          <a:xfrm>
            <a:off x="533400" y="152400"/>
            <a:ext cx="8458200" cy="1143000"/>
          </a:xfrm>
        </p:spPr>
        <p:txBody>
          <a:bodyPr/>
          <a:lstStyle/>
          <a:p>
            <a:pPr eaLnBrk="1" hangingPunct="1"/>
            <a:r>
              <a:rPr lang="en-US" smtClean="0"/>
              <a:t>Full story more complex</a:t>
            </a:r>
            <a:endParaRPr lang="en-US" smtClean="0">
              <a:solidFill>
                <a:srgbClr val="008000"/>
              </a:solidFill>
            </a:endParaRPr>
          </a:p>
        </p:txBody>
      </p:sp>
      <p:sp>
        <p:nvSpPr>
          <p:cNvPr id="27656" name="Rectangle 3"/>
          <p:cNvSpPr>
            <a:spLocks noGrp="1" noChangeArrowheads="1"/>
          </p:cNvSpPr>
          <p:nvPr>
            <p:ph type="body" sz="half" idx="1"/>
          </p:nvPr>
        </p:nvSpPr>
        <p:spPr>
          <a:xfrm>
            <a:off x="228600" y="1219200"/>
            <a:ext cx="8763000" cy="1676400"/>
          </a:xfrm>
        </p:spPr>
        <p:txBody>
          <a:bodyPr/>
          <a:lstStyle/>
          <a:p>
            <a:pPr eaLnBrk="1" hangingPunct="1"/>
            <a:r>
              <a:rPr lang="en-US" sz="3200" smtClean="0"/>
              <a:t>To deal properly with quantifiers</a:t>
            </a:r>
          </a:p>
          <a:p>
            <a:pPr lvl="1" eaLnBrk="1" hangingPunct="1"/>
            <a:r>
              <a:rPr lang="en-US" sz="2800" smtClean="0"/>
              <a:t>Permit lambda-variables to range over predicates. E.g.,</a:t>
            </a:r>
          </a:p>
        </p:txBody>
      </p:sp>
      <p:graphicFrame>
        <p:nvGraphicFramePr>
          <p:cNvPr id="27650" name="Object 4"/>
          <p:cNvGraphicFramePr>
            <a:graphicFrameLocks noChangeAspect="1"/>
          </p:cNvGraphicFramePr>
          <p:nvPr>
            <p:ph sz="quarter" idx="2"/>
          </p:nvPr>
        </p:nvGraphicFramePr>
        <p:xfrm>
          <a:off x="4267200" y="2514600"/>
          <a:ext cx="2076450" cy="544513"/>
        </p:xfrm>
        <a:graphic>
          <a:graphicData uri="http://schemas.openxmlformats.org/presentationml/2006/ole">
            <p:oleObj spid="_x0000_s27650" name="Equation" r:id="rId4" imgW="774360" imgH="203040" progId="Equation.3">
              <p:embed/>
            </p:oleObj>
          </a:graphicData>
        </a:graphic>
      </p:graphicFrame>
      <p:graphicFrame>
        <p:nvGraphicFramePr>
          <p:cNvPr id="791557" name="Object 5"/>
          <p:cNvGraphicFramePr>
            <a:graphicFrameLocks noChangeAspect="1"/>
          </p:cNvGraphicFramePr>
          <p:nvPr>
            <p:ph sz="quarter" idx="3"/>
          </p:nvPr>
        </p:nvGraphicFramePr>
        <p:xfrm>
          <a:off x="2057400" y="4419600"/>
          <a:ext cx="4732338" cy="1374775"/>
        </p:xfrm>
        <a:graphic>
          <a:graphicData uri="http://schemas.openxmlformats.org/presentationml/2006/ole">
            <p:oleObj spid="_x0000_s27651" name="Equation" r:id="rId5" imgW="2273040" imgH="660240" progId="Equation.3">
              <p:embed/>
            </p:oleObj>
          </a:graphicData>
        </a:graphic>
      </p:graphicFrame>
      <p:sp>
        <p:nvSpPr>
          <p:cNvPr id="27657" name="Rectangle 8"/>
          <p:cNvSpPr>
            <a:spLocks noChangeArrowheads="1"/>
          </p:cNvSpPr>
          <p:nvPr/>
        </p:nvSpPr>
        <p:spPr bwMode="auto">
          <a:xfrm>
            <a:off x="228600" y="3352800"/>
            <a:ext cx="8915400" cy="1371600"/>
          </a:xfrm>
          <a:prstGeom prst="rect">
            <a:avLst/>
          </a:prstGeom>
          <a:noFill/>
          <a:ln w="9525">
            <a:noFill/>
            <a:miter lim="800000"/>
            <a:headEnd/>
            <a:tailEnd/>
          </a:ln>
        </p:spPr>
        <p:txBody>
          <a:bodyPr/>
          <a:lstStyle/>
          <a:p>
            <a:pPr marL="742950" lvl="1" indent="-285750">
              <a:spcBef>
                <a:spcPct val="20000"/>
              </a:spcBef>
              <a:buFontTx/>
              <a:buChar char="–"/>
            </a:pPr>
            <a:r>
              <a:rPr lang="en-US" sz="2800" b="1">
                <a:latin typeface="Comic Sans MS" pitchFamily="66" charset="0"/>
              </a:rPr>
              <a:t>Introduce complex terms to remain agnostic about final scoping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91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4"/>
          <p:cNvSpPr>
            <a:spLocks noGrp="1"/>
          </p:cNvSpPr>
          <p:nvPr>
            <p:ph type="dt" sz="quarter" idx="10"/>
          </p:nvPr>
        </p:nvSpPr>
        <p:spPr>
          <a:noFill/>
        </p:spPr>
        <p:txBody>
          <a:bodyPr/>
          <a:lstStyle/>
          <a:p>
            <a:fld id="{D5400A86-715E-4B77-8010-FAA07383E72E}" type="datetime1">
              <a:rPr lang="en-US" smtClean="0"/>
              <a:t>2/6/2013</a:t>
            </a:fld>
            <a:endParaRPr lang="en-US"/>
          </a:p>
        </p:txBody>
      </p:sp>
      <p:sp>
        <p:nvSpPr>
          <p:cNvPr id="3076" name="Footer Placeholder 5"/>
          <p:cNvSpPr>
            <a:spLocks noGrp="1"/>
          </p:cNvSpPr>
          <p:nvPr>
            <p:ph type="ftr" sz="quarter" idx="11"/>
          </p:nvPr>
        </p:nvSpPr>
        <p:spPr>
          <a:noFill/>
        </p:spPr>
        <p:txBody>
          <a:bodyPr/>
          <a:lstStyle/>
          <a:p>
            <a:r>
              <a:rPr lang="en-US" smtClean="0"/>
              <a:t>CPSC503 Winter 2012</a:t>
            </a:r>
            <a:endParaRPr lang="en-US"/>
          </a:p>
        </p:txBody>
      </p:sp>
      <p:sp>
        <p:nvSpPr>
          <p:cNvPr id="3077" name="Slide Number Placeholder 6"/>
          <p:cNvSpPr>
            <a:spLocks noGrp="1"/>
          </p:cNvSpPr>
          <p:nvPr>
            <p:ph type="sldNum" sz="quarter" idx="12"/>
          </p:nvPr>
        </p:nvSpPr>
        <p:spPr>
          <a:noFill/>
        </p:spPr>
        <p:txBody>
          <a:bodyPr/>
          <a:lstStyle/>
          <a:p>
            <a:fld id="{A60D1315-56BE-4A32-9908-35016A8007FC}" type="slidenum">
              <a:rPr lang="en-US" smtClean="0"/>
              <a:pPr/>
              <a:t>4</a:t>
            </a:fld>
            <a:endParaRPr lang="en-US" smtClean="0"/>
          </a:p>
        </p:txBody>
      </p:sp>
      <p:sp>
        <p:nvSpPr>
          <p:cNvPr id="3078" name="Rectangle 2"/>
          <p:cNvSpPr>
            <a:spLocks noGrp="1" noChangeArrowheads="1"/>
          </p:cNvSpPr>
          <p:nvPr>
            <p:ph type="title"/>
          </p:nvPr>
        </p:nvSpPr>
        <p:spPr>
          <a:xfrm>
            <a:off x="685800" y="457200"/>
            <a:ext cx="7772400" cy="1143000"/>
          </a:xfrm>
        </p:spPr>
        <p:txBody>
          <a:bodyPr/>
          <a:lstStyle/>
          <a:p>
            <a:pPr eaLnBrk="1" hangingPunct="1"/>
            <a:r>
              <a:rPr lang="en-US" dirty="0" smtClean="0"/>
              <a:t>Today </a:t>
            </a:r>
            <a:r>
              <a:rPr lang="en-US" dirty="0" smtClean="0"/>
              <a:t>Feb 7</a:t>
            </a:r>
            <a:endParaRPr lang="en-US" dirty="0" smtClean="0"/>
          </a:p>
        </p:txBody>
      </p:sp>
      <p:sp>
        <p:nvSpPr>
          <p:cNvPr id="3079" name="Rectangle 3"/>
          <p:cNvSpPr>
            <a:spLocks noGrp="1" noChangeArrowheads="1"/>
          </p:cNvSpPr>
          <p:nvPr>
            <p:ph type="body" sz="half" idx="1"/>
          </p:nvPr>
        </p:nvSpPr>
        <p:spPr>
          <a:xfrm>
            <a:off x="1066800" y="1600200"/>
            <a:ext cx="7543800" cy="3352800"/>
          </a:xfrm>
        </p:spPr>
        <p:txBody>
          <a:bodyPr/>
          <a:lstStyle/>
          <a:p>
            <a:pPr eaLnBrk="1" hangingPunct="1"/>
            <a:r>
              <a:rPr lang="en-US" sz="3200" smtClean="0"/>
              <a:t>Semantics / Meaning /Meaning Representations</a:t>
            </a:r>
          </a:p>
          <a:p>
            <a:pPr eaLnBrk="1" hangingPunct="1"/>
            <a:r>
              <a:rPr lang="en-US" sz="3200" smtClean="0"/>
              <a:t>Linguistically relevant Concepts in FOPC/FOL</a:t>
            </a:r>
          </a:p>
          <a:p>
            <a:pPr eaLnBrk="1" hangingPunct="1"/>
            <a:r>
              <a:rPr lang="en-US" sz="3200" smtClean="0"/>
              <a:t>Semantic Analysis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fld id="{E9925EB7-01EF-4099-8A26-90ADBE0B82D0}" type="datetime1">
              <a:rPr lang="en-US" smtClean="0"/>
              <a:t>2/6/2013</a:t>
            </a:fld>
            <a:endParaRPr lang="en-US"/>
          </a:p>
        </p:txBody>
      </p:sp>
      <p:sp>
        <p:nvSpPr>
          <p:cNvPr id="46083" name="Footer Placeholder 4"/>
          <p:cNvSpPr>
            <a:spLocks noGrp="1"/>
          </p:cNvSpPr>
          <p:nvPr>
            <p:ph type="ftr" sz="quarter" idx="11"/>
          </p:nvPr>
        </p:nvSpPr>
        <p:spPr>
          <a:noFill/>
        </p:spPr>
        <p:txBody>
          <a:bodyPr/>
          <a:lstStyle/>
          <a:p>
            <a:r>
              <a:rPr lang="en-US" smtClean="0"/>
              <a:t>CPSC503 Winter 2012</a:t>
            </a:r>
            <a:endParaRPr lang="en-US"/>
          </a:p>
        </p:txBody>
      </p:sp>
      <p:sp>
        <p:nvSpPr>
          <p:cNvPr id="46084" name="Slide Number Placeholder 5"/>
          <p:cNvSpPr>
            <a:spLocks noGrp="1"/>
          </p:cNvSpPr>
          <p:nvPr>
            <p:ph type="sldNum" sz="quarter" idx="12"/>
          </p:nvPr>
        </p:nvSpPr>
        <p:spPr>
          <a:noFill/>
        </p:spPr>
        <p:txBody>
          <a:bodyPr/>
          <a:lstStyle/>
          <a:p>
            <a:fld id="{ADD80468-3F53-4874-B79D-D5F1C664928A}" type="slidenum">
              <a:rPr lang="en-US" smtClean="0"/>
              <a:pPr/>
              <a:t>40</a:t>
            </a:fld>
            <a:endParaRPr lang="en-US" smtClean="0"/>
          </a:p>
        </p:txBody>
      </p:sp>
      <p:sp>
        <p:nvSpPr>
          <p:cNvPr id="46085" name="Rectangle 2"/>
          <p:cNvSpPr>
            <a:spLocks noGrp="1" noChangeArrowheads="1"/>
          </p:cNvSpPr>
          <p:nvPr>
            <p:ph type="body" idx="1"/>
          </p:nvPr>
        </p:nvSpPr>
        <p:spPr>
          <a:xfrm>
            <a:off x="304800" y="1295400"/>
            <a:ext cx="8458200" cy="1524000"/>
          </a:xfrm>
        </p:spPr>
        <p:txBody>
          <a:bodyPr/>
          <a:lstStyle/>
          <a:p>
            <a:pPr eaLnBrk="1" hangingPunct="1"/>
            <a:r>
              <a:rPr lang="en-US" smtClean="0"/>
              <a:t>Similarly to  PP attachment, number of possible interpretations exponential in the number of complex terms</a:t>
            </a:r>
          </a:p>
          <a:p>
            <a:pPr eaLnBrk="1" hangingPunct="1"/>
            <a:endParaRPr lang="en-US" sz="3200" smtClean="0"/>
          </a:p>
        </p:txBody>
      </p:sp>
      <p:sp>
        <p:nvSpPr>
          <p:cNvPr id="46086" name="Rectangle 3"/>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4000">
                <a:solidFill>
                  <a:schemeClr val="accent2"/>
                </a:solidFill>
                <a:latin typeface="Comic Sans MS" pitchFamily="66" charset="0"/>
              </a:rPr>
              <a:t>Solution: Quantifier Scope Ambiguity</a:t>
            </a:r>
          </a:p>
        </p:txBody>
      </p:sp>
      <p:grpSp>
        <p:nvGrpSpPr>
          <p:cNvPr id="2" name="Group 4"/>
          <p:cNvGrpSpPr>
            <a:grpSpLocks/>
          </p:cNvGrpSpPr>
          <p:nvPr/>
        </p:nvGrpSpPr>
        <p:grpSpPr bwMode="auto">
          <a:xfrm>
            <a:off x="228600" y="3048000"/>
            <a:ext cx="8534400" cy="2895600"/>
            <a:chOff x="144" y="1920"/>
            <a:chExt cx="5376" cy="1824"/>
          </a:xfrm>
        </p:grpSpPr>
        <p:sp>
          <p:nvSpPr>
            <p:cNvPr id="46088" name="Rectangle 5"/>
            <p:cNvSpPr>
              <a:spLocks noChangeArrowheads="1"/>
            </p:cNvSpPr>
            <p:nvPr/>
          </p:nvSpPr>
          <p:spPr bwMode="auto">
            <a:xfrm>
              <a:off x="672" y="2592"/>
              <a:ext cx="4560" cy="1152"/>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a:latin typeface="Comic Sans MS" pitchFamily="66" charset="0"/>
                </a:rPr>
                <a:t>likelihood of different orderings</a:t>
              </a:r>
            </a:p>
            <a:p>
              <a:pPr marL="342900" indent="-342900">
                <a:lnSpc>
                  <a:spcPct val="90000"/>
                </a:lnSpc>
                <a:spcBef>
                  <a:spcPct val="20000"/>
                </a:spcBef>
                <a:buFontTx/>
                <a:buChar char="•"/>
              </a:pPr>
              <a:r>
                <a:rPr lang="en-US" sz="2800">
                  <a:latin typeface="Comic Sans MS" pitchFamily="66" charset="0"/>
                </a:rPr>
                <a:t>Mirror surface ordering</a:t>
              </a:r>
            </a:p>
            <a:p>
              <a:pPr marL="342900" indent="-342900">
                <a:lnSpc>
                  <a:spcPct val="90000"/>
                </a:lnSpc>
                <a:spcBef>
                  <a:spcPct val="20000"/>
                </a:spcBef>
                <a:buFontTx/>
                <a:buChar char="•"/>
              </a:pPr>
              <a:r>
                <a:rPr lang="en-US" sz="2800">
                  <a:latin typeface="Comic Sans MS" pitchFamily="66" charset="0"/>
                </a:rPr>
                <a:t>Domain specific knowledge</a:t>
              </a:r>
              <a:endParaRPr lang="en-US" sz="2800" b="1">
                <a:latin typeface="Comic Sans MS" pitchFamily="66" charset="0"/>
              </a:endParaRPr>
            </a:p>
          </p:txBody>
        </p:sp>
        <p:sp>
          <p:nvSpPr>
            <p:cNvPr id="46089" name="Rectangle 6"/>
            <p:cNvSpPr>
              <a:spLocks noChangeArrowheads="1"/>
            </p:cNvSpPr>
            <p:nvPr/>
          </p:nvSpPr>
          <p:spPr bwMode="auto">
            <a:xfrm>
              <a:off x="144" y="1920"/>
              <a:ext cx="5376" cy="672"/>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Weak methods to prefer one interpretation over another:</a:t>
              </a:r>
              <a:endParaRPr lang="en-US" sz="3200" b="1">
                <a:latin typeface="Comic Sans MS" pitchFamily="6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5BF9B374-657E-414A-971C-1D54C97D861E}" type="datetime1">
              <a:rPr lang="en-US" smtClean="0"/>
              <a:t>2/6/2013</a:t>
            </a:fld>
            <a:endParaRPr lang="en-US"/>
          </a:p>
        </p:txBody>
      </p:sp>
      <p:sp>
        <p:nvSpPr>
          <p:cNvPr id="47107" name="Footer Placeholder 4"/>
          <p:cNvSpPr>
            <a:spLocks noGrp="1"/>
          </p:cNvSpPr>
          <p:nvPr>
            <p:ph type="ftr" sz="quarter" idx="11"/>
          </p:nvPr>
        </p:nvSpPr>
        <p:spPr>
          <a:noFill/>
        </p:spPr>
        <p:txBody>
          <a:bodyPr/>
          <a:lstStyle/>
          <a:p>
            <a:r>
              <a:rPr lang="en-US" smtClean="0"/>
              <a:t>CPSC503 Winter 2012</a:t>
            </a:r>
            <a:endParaRPr lang="en-US"/>
          </a:p>
        </p:txBody>
      </p:sp>
      <p:sp>
        <p:nvSpPr>
          <p:cNvPr id="47108" name="Slide Number Placeholder 5"/>
          <p:cNvSpPr>
            <a:spLocks noGrp="1"/>
          </p:cNvSpPr>
          <p:nvPr>
            <p:ph type="sldNum" sz="quarter" idx="12"/>
          </p:nvPr>
        </p:nvSpPr>
        <p:spPr>
          <a:noFill/>
        </p:spPr>
        <p:txBody>
          <a:bodyPr/>
          <a:lstStyle/>
          <a:p>
            <a:fld id="{FC89DF2C-F43E-47E3-B390-E93995003546}" type="slidenum">
              <a:rPr lang="en-US" smtClean="0"/>
              <a:pPr/>
              <a:t>41</a:t>
            </a:fld>
            <a:endParaRPr lang="en-US" smtClean="0"/>
          </a:p>
        </p:txBody>
      </p:sp>
      <p:sp>
        <p:nvSpPr>
          <p:cNvPr id="47109" name="Rectangle 2"/>
          <p:cNvSpPr>
            <a:spLocks noGrp="1" noChangeArrowheads="1"/>
          </p:cNvSpPr>
          <p:nvPr>
            <p:ph type="title"/>
          </p:nvPr>
        </p:nvSpPr>
        <p:spPr>
          <a:xfrm>
            <a:off x="609600" y="0"/>
            <a:ext cx="7772400" cy="1143000"/>
          </a:xfrm>
        </p:spPr>
        <p:txBody>
          <a:bodyPr/>
          <a:lstStyle/>
          <a:p>
            <a:pPr eaLnBrk="1" hangingPunct="1"/>
            <a:r>
              <a:rPr lang="en-US" smtClean="0"/>
              <a:t>Integration with a Parser</a:t>
            </a:r>
          </a:p>
        </p:txBody>
      </p:sp>
      <p:sp>
        <p:nvSpPr>
          <p:cNvPr id="47110" name="Rectangle 3"/>
          <p:cNvSpPr>
            <a:spLocks noGrp="1" noChangeArrowheads="1"/>
          </p:cNvSpPr>
          <p:nvPr>
            <p:ph type="body" idx="1"/>
          </p:nvPr>
        </p:nvSpPr>
        <p:spPr>
          <a:xfrm>
            <a:off x="381000" y="1066800"/>
            <a:ext cx="8275638" cy="1082675"/>
          </a:xfrm>
        </p:spPr>
        <p:txBody>
          <a:bodyPr/>
          <a:lstStyle/>
          <a:p>
            <a:pPr eaLnBrk="1" hangingPunct="1"/>
            <a:r>
              <a:rPr lang="en-US" smtClean="0"/>
              <a:t>Assume you’re using a dynamic-programming style parser (Earley or CKY).</a:t>
            </a:r>
          </a:p>
        </p:txBody>
      </p:sp>
      <p:sp>
        <p:nvSpPr>
          <p:cNvPr id="803844" name="Rectangle 4"/>
          <p:cNvSpPr>
            <a:spLocks noChangeArrowheads="1"/>
          </p:cNvSpPr>
          <p:nvPr/>
        </p:nvSpPr>
        <p:spPr bwMode="auto">
          <a:xfrm>
            <a:off x="381000" y="2438400"/>
            <a:ext cx="7772400" cy="2057400"/>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Two basic approaches</a:t>
            </a:r>
          </a:p>
          <a:p>
            <a:pPr marL="742950" lvl="1" indent="-285750">
              <a:spcBef>
                <a:spcPct val="20000"/>
              </a:spcBef>
              <a:buFontTx/>
              <a:buChar char="–"/>
            </a:pPr>
            <a:r>
              <a:rPr lang="en-US" sz="2800">
                <a:solidFill>
                  <a:schemeClr val="accent2"/>
                </a:solidFill>
                <a:latin typeface="Comic Sans MS" pitchFamily="66" charset="0"/>
              </a:rPr>
              <a:t>Integrate </a:t>
            </a:r>
            <a:r>
              <a:rPr lang="en-US" sz="2800">
                <a:latin typeface="Comic Sans MS" pitchFamily="66" charset="0"/>
              </a:rPr>
              <a:t>semantic analysis into the parser (assign meaning representations as constituents are completed)</a:t>
            </a:r>
          </a:p>
        </p:txBody>
      </p:sp>
      <p:sp>
        <p:nvSpPr>
          <p:cNvPr id="803845" name="Rectangle 5"/>
          <p:cNvSpPr>
            <a:spLocks noChangeArrowheads="1"/>
          </p:cNvSpPr>
          <p:nvPr/>
        </p:nvSpPr>
        <p:spPr bwMode="auto">
          <a:xfrm>
            <a:off x="304800" y="4419600"/>
            <a:ext cx="7772400" cy="1447800"/>
          </a:xfrm>
          <a:prstGeom prst="rect">
            <a:avLst/>
          </a:prstGeom>
          <a:noFill/>
          <a:ln w="9525">
            <a:noFill/>
            <a:miter lim="800000"/>
            <a:headEnd/>
            <a:tailEnd/>
          </a:ln>
        </p:spPr>
        <p:txBody>
          <a:bodyPr/>
          <a:lstStyle/>
          <a:p>
            <a:pPr marL="742950" lvl="1" indent="-285750">
              <a:spcBef>
                <a:spcPct val="20000"/>
              </a:spcBef>
              <a:buFontTx/>
              <a:buChar char="–"/>
            </a:pPr>
            <a:r>
              <a:rPr lang="en-US" sz="2800">
                <a:solidFill>
                  <a:schemeClr val="accent2"/>
                </a:solidFill>
                <a:latin typeface="Comic Sans MS" pitchFamily="66" charset="0"/>
              </a:rPr>
              <a:t>Pipeline</a:t>
            </a:r>
            <a:r>
              <a:rPr lang="en-US" sz="2800">
                <a:latin typeface="Comic Sans MS" pitchFamily="66" charset="0"/>
              </a:rPr>
              <a:t>… assign meaning representations to complete trees only after they’re completed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38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3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4" grpId="0" autoUpdateAnimBg="0"/>
      <p:bldP spid="80384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fld id="{D684C956-4B16-4F4B-B684-64F924AD1CDA}" type="datetime1">
              <a:rPr lang="en-US" smtClean="0"/>
              <a:t>2/6/2013</a:t>
            </a:fld>
            <a:endParaRPr lang="en-US"/>
          </a:p>
        </p:txBody>
      </p:sp>
      <p:sp>
        <p:nvSpPr>
          <p:cNvPr id="48131" name="Footer Placeholder 4"/>
          <p:cNvSpPr>
            <a:spLocks noGrp="1"/>
          </p:cNvSpPr>
          <p:nvPr>
            <p:ph type="ftr" sz="quarter" idx="11"/>
          </p:nvPr>
        </p:nvSpPr>
        <p:spPr>
          <a:noFill/>
        </p:spPr>
        <p:txBody>
          <a:bodyPr/>
          <a:lstStyle/>
          <a:p>
            <a:r>
              <a:rPr lang="en-US" smtClean="0"/>
              <a:t>CPSC503 Winter 2012</a:t>
            </a:r>
            <a:endParaRPr lang="en-US"/>
          </a:p>
        </p:txBody>
      </p:sp>
      <p:sp>
        <p:nvSpPr>
          <p:cNvPr id="48132" name="Slide Number Placeholder 5"/>
          <p:cNvSpPr>
            <a:spLocks noGrp="1"/>
          </p:cNvSpPr>
          <p:nvPr>
            <p:ph type="sldNum" sz="quarter" idx="12"/>
          </p:nvPr>
        </p:nvSpPr>
        <p:spPr>
          <a:noFill/>
        </p:spPr>
        <p:txBody>
          <a:bodyPr/>
          <a:lstStyle/>
          <a:p>
            <a:fld id="{9C3019A1-03D8-470D-BC99-586BDB53C043}" type="slidenum">
              <a:rPr lang="en-US" smtClean="0"/>
              <a:pPr/>
              <a:t>42</a:t>
            </a:fld>
            <a:endParaRPr lang="en-US" smtClean="0"/>
          </a:p>
        </p:txBody>
      </p:sp>
      <p:sp>
        <p:nvSpPr>
          <p:cNvPr id="48133" name="Rectangle 2"/>
          <p:cNvSpPr>
            <a:spLocks noGrp="1" noChangeArrowheads="1"/>
          </p:cNvSpPr>
          <p:nvPr>
            <p:ph type="title"/>
          </p:nvPr>
        </p:nvSpPr>
        <p:spPr>
          <a:xfrm>
            <a:off x="609600" y="0"/>
            <a:ext cx="7772400" cy="1143000"/>
          </a:xfrm>
        </p:spPr>
        <p:txBody>
          <a:bodyPr/>
          <a:lstStyle/>
          <a:p>
            <a:pPr eaLnBrk="1" hangingPunct="1"/>
            <a:r>
              <a:rPr lang="en-US" smtClean="0"/>
              <a:t>Pros and Cons</a:t>
            </a:r>
            <a:endParaRPr lang="en-US" smtClean="0">
              <a:solidFill>
                <a:srgbClr val="008000"/>
              </a:solidFill>
            </a:endParaRPr>
          </a:p>
        </p:txBody>
      </p:sp>
      <p:sp>
        <p:nvSpPr>
          <p:cNvPr id="48134" name="Rectangle 3"/>
          <p:cNvSpPr>
            <a:spLocks noGrp="1" noChangeArrowheads="1"/>
          </p:cNvSpPr>
          <p:nvPr>
            <p:ph type="body" idx="1"/>
          </p:nvPr>
        </p:nvSpPr>
        <p:spPr>
          <a:xfrm>
            <a:off x="0" y="914400"/>
            <a:ext cx="7772400" cy="3048000"/>
          </a:xfrm>
        </p:spPr>
        <p:txBody>
          <a:bodyPr/>
          <a:lstStyle/>
          <a:p>
            <a:pPr eaLnBrk="1" hangingPunct="1"/>
            <a:r>
              <a:rPr lang="en-US" smtClean="0"/>
              <a:t>Integration </a:t>
            </a:r>
          </a:p>
          <a:p>
            <a:pPr lvl="1" eaLnBrk="1" hangingPunct="1"/>
            <a:r>
              <a:rPr lang="en-US" sz="2800" b="0" smtClean="0"/>
              <a:t>use semantic constraints to cut off parses that make no sense</a:t>
            </a:r>
          </a:p>
          <a:p>
            <a:pPr lvl="1" eaLnBrk="1" hangingPunct="1"/>
            <a:r>
              <a:rPr lang="en-US" sz="2800" b="0" smtClean="0"/>
              <a:t>assign meaning representations to constituents that don’t take part in any correct parse</a:t>
            </a:r>
          </a:p>
        </p:txBody>
      </p:sp>
      <p:sp>
        <p:nvSpPr>
          <p:cNvPr id="48135" name="Rectangle 4"/>
          <p:cNvSpPr>
            <a:spLocks noChangeArrowheads="1"/>
          </p:cNvSpPr>
          <p:nvPr/>
        </p:nvSpPr>
        <p:spPr bwMode="auto">
          <a:xfrm>
            <a:off x="639763" y="1965325"/>
            <a:ext cx="7954962" cy="1082675"/>
          </a:xfrm>
          <a:prstGeom prst="rect">
            <a:avLst/>
          </a:prstGeom>
          <a:noFill/>
          <a:ln w="9525">
            <a:noFill/>
            <a:miter lim="800000"/>
            <a:headEnd/>
            <a:tailEnd/>
          </a:ln>
        </p:spPr>
        <p:txBody>
          <a:bodyPr/>
          <a:lstStyle/>
          <a:p>
            <a:pPr marL="342900" indent="-342900">
              <a:spcBef>
                <a:spcPct val="20000"/>
              </a:spcBef>
              <a:buFontTx/>
              <a:buChar char="•"/>
            </a:pPr>
            <a:endParaRPr lang="en-CA" sz="2400" b="1">
              <a:latin typeface="Comic Sans MS" pitchFamily="66" charset="0"/>
            </a:endParaRPr>
          </a:p>
        </p:txBody>
      </p:sp>
      <p:grpSp>
        <p:nvGrpSpPr>
          <p:cNvPr id="48136" name="Group 5"/>
          <p:cNvGrpSpPr>
            <a:grpSpLocks/>
          </p:cNvGrpSpPr>
          <p:nvPr/>
        </p:nvGrpSpPr>
        <p:grpSpPr bwMode="auto">
          <a:xfrm>
            <a:off x="7772400" y="1600200"/>
            <a:ext cx="304800" cy="304800"/>
            <a:chOff x="5280" y="1632"/>
            <a:chExt cx="192" cy="192"/>
          </a:xfrm>
        </p:grpSpPr>
        <p:sp>
          <p:nvSpPr>
            <p:cNvPr id="48144" name="Line 6"/>
            <p:cNvSpPr>
              <a:spLocks noChangeShapeType="1"/>
            </p:cNvSpPr>
            <p:nvPr/>
          </p:nvSpPr>
          <p:spPr bwMode="auto">
            <a:xfrm>
              <a:off x="5376" y="1632"/>
              <a:ext cx="0" cy="192"/>
            </a:xfrm>
            <a:prstGeom prst="line">
              <a:avLst/>
            </a:prstGeom>
            <a:noFill/>
            <a:ln w="38100">
              <a:solidFill>
                <a:srgbClr val="008000"/>
              </a:solidFill>
              <a:round/>
              <a:headEnd/>
              <a:tailEnd/>
            </a:ln>
          </p:spPr>
          <p:txBody>
            <a:bodyPr/>
            <a:lstStyle/>
            <a:p>
              <a:endParaRPr lang="en-US"/>
            </a:p>
          </p:txBody>
        </p:sp>
        <p:sp>
          <p:nvSpPr>
            <p:cNvPr id="48145" name="Line 7"/>
            <p:cNvSpPr>
              <a:spLocks noChangeShapeType="1"/>
            </p:cNvSpPr>
            <p:nvPr/>
          </p:nvSpPr>
          <p:spPr bwMode="auto">
            <a:xfrm>
              <a:off x="5280" y="1728"/>
              <a:ext cx="192" cy="0"/>
            </a:xfrm>
            <a:prstGeom prst="line">
              <a:avLst/>
            </a:prstGeom>
            <a:noFill/>
            <a:ln w="38100">
              <a:solidFill>
                <a:srgbClr val="008000"/>
              </a:solidFill>
              <a:round/>
              <a:headEnd/>
              <a:tailEnd/>
            </a:ln>
          </p:spPr>
          <p:txBody>
            <a:bodyPr/>
            <a:lstStyle/>
            <a:p>
              <a:endParaRPr lang="en-US"/>
            </a:p>
          </p:txBody>
        </p:sp>
      </p:grpSp>
      <p:sp>
        <p:nvSpPr>
          <p:cNvPr id="48137" name="Line 8"/>
          <p:cNvSpPr>
            <a:spLocks noChangeShapeType="1"/>
          </p:cNvSpPr>
          <p:nvPr/>
        </p:nvSpPr>
        <p:spPr bwMode="auto">
          <a:xfrm>
            <a:off x="7848600" y="3048000"/>
            <a:ext cx="304800" cy="0"/>
          </a:xfrm>
          <a:prstGeom prst="line">
            <a:avLst/>
          </a:prstGeom>
          <a:noFill/>
          <a:ln w="38100">
            <a:solidFill>
              <a:srgbClr val="FF0000"/>
            </a:solidFill>
            <a:round/>
            <a:headEnd/>
            <a:tailEnd/>
          </a:ln>
        </p:spPr>
        <p:txBody>
          <a:bodyPr/>
          <a:lstStyle/>
          <a:p>
            <a:endParaRPr lang="en-US"/>
          </a:p>
        </p:txBody>
      </p:sp>
      <p:grpSp>
        <p:nvGrpSpPr>
          <p:cNvPr id="3" name="Group 9"/>
          <p:cNvGrpSpPr>
            <a:grpSpLocks/>
          </p:cNvGrpSpPr>
          <p:nvPr/>
        </p:nvGrpSpPr>
        <p:grpSpPr bwMode="auto">
          <a:xfrm>
            <a:off x="0" y="3810000"/>
            <a:ext cx="8686800" cy="3048000"/>
            <a:chOff x="0" y="2400"/>
            <a:chExt cx="5472" cy="1920"/>
          </a:xfrm>
        </p:grpSpPr>
        <p:sp>
          <p:nvSpPr>
            <p:cNvPr id="48139" name="Rectangle 10"/>
            <p:cNvSpPr>
              <a:spLocks noChangeArrowheads="1"/>
            </p:cNvSpPr>
            <p:nvPr/>
          </p:nvSpPr>
          <p:spPr bwMode="auto">
            <a:xfrm>
              <a:off x="0" y="2400"/>
              <a:ext cx="5328" cy="1920"/>
            </a:xfrm>
            <a:prstGeom prst="rect">
              <a:avLst/>
            </a:prstGeom>
            <a:noFill/>
            <a:ln w="9525">
              <a:noFill/>
              <a:miter lim="800000"/>
              <a:headEnd/>
              <a:tailEnd/>
            </a:ln>
          </p:spPr>
          <p:txBody>
            <a:bodyPr/>
            <a:lstStyle/>
            <a:p>
              <a:pPr marL="342900" indent="-342900">
                <a:spcBef>
                  <a:spcPct val="20000"/>
                </a:spcBef>
                <a:buFontTx/>
                <a:buChar char="•"/>
              </a:pPr>
              <a:r>
                <a:rPr lang="en-US" sz="2800" b="1">
                  <a:latin typeface="Comic Sans MS" pitchFamily="66" charset="0"/>
                </a:rPr>
                <a:t>Pipeline</a:t>
              </a:r>
            </a:p>
            <a:p>
              <a:pPr marL="742950" lvl="1" indent="-285750">
                <a:spcBef>
                  <a:spcPct val="20000"/>
                </a:spcBef>
                <a:buFontTx/>
                <a:buChar char="–"/>
              </a:pPr>
              <a:r>
                <a:rPr lang="en-US" sz="2800">
                  <a:latin typeface="Comic Sans MS" pitchFamily="66" charset="0"/>
                </a:rPr>
                <a:t>assign meaning representations only to constituents that take part in a correct   parse</a:t>
              </a:r>
            </a:p>
            <a:p>
              <a:pPr marL="742950" lvl="1" indent="-285750">
                <a:spcBef>
                  <a:spcPct val="20000"/>
                </a:spcBef>
                <a:buFontTx/>
                <a:buChar char="–"/>
              </a:pPr>
              <a:r>
                <a:rPr lang="en-US" sz="2800">
                  <a:latin typeface="Comic Sans MS" pitchFamily="66" charset="0"/>
                </a:rPr>
                <a:t>parser needs to generate all correct parses</a:t>
              </a:r>
            </a:p>
          </p:txBody>
        </p:sp>
        <p:grpSp>
          <p:nvGrpSpPr>
            <p:cNvPr id="48140" name="Group 11"/>
            <p:cNvGrpSpPr>
              <a:grpSpLocks/>
            </p:cNvGrpSpPr>
            <p:nvPr/>
          </p:nvGrpSpPr>
          <p:grpSpPr bwMode="auto">
            <a:xfrm>
              <a:off x="5232" y="2928"/>
              <a:ext cx="192" cy="192"/>
              <a:chOff x="5280" y="1632"/>
              <a:chExt cx="192" cy="192"/>
            </a:xfrm>
          </p:grpSpPr>
          <p:sp>
            <p:nvSpPr>
              <p:cNvPr id="48142" name="Line 12"/>
              <p:cNvSpPr>
                <a:spLocks noChangeShapeType="1"/>
              </p:cNvSpPr>
              <p:nvPr/>
            </p:nvSpPr>
            <p:spPr bwMode="auto">
              <a:xfrm>
                <a:off x="5376" y="1632"/>
                <a:ext cx="0" cy="192"/>
              </a:xfrm>
              <a:prstGeom prst="line">
                <a:avLst/>
              </a:prstGeom>
              <a:noFill/>
              <a:ln w="38100">
                <a:solidFill>
                  <a:srgbClr val="008000"/>
                </a:solidFill>
                <a:round/>
                <a:headEnd/>
                <a:tailEnd/>
              </a:ln>
            </p:spPr>
            <p:txBody>
              <a:bodyPr/>
              <a:lstStyle/>
              <a:p>
                <a:endParaRPr lang="en-US"/>
              </a:p>
            </p:txBody>
          </p:sp>
          <p:sp>
            <p:nvSpPr>
              <p:cNvPr id="48143" name="Line 13"/>
              <p:cNvSpPr>
                <a:spLocks noChangeShapeType="1"/>
              </p:cNvSpPr>
              <p:nvPr/>
            </p:nvSpPr>
            <p:spPr bwMode="auto">
              <a:xfrm>
                <a:off x="5280" y="1728"/>
                <a:ext cx="192" cy="0"/>
              </a:xfrm>
              <a:prstGeom prst="line">
                <a:avLst/>
              </a:prstGeom>
              <a:noFill/>
              <a:ln w="38100">
                <a:solidFill>
                  <a:srgbClr val="008000"/>
                </a:solidFill>
                <a:round/>
                <a:headEnd/>
                <a:tailEnd/>
              </a:ln>
            </p:spPr>
            <p:txBody>
              <a:bodyPr/>
              <a:lstStyle/>
              <a:p>
                <a:endParaRPr lang="en-US"/>
              </a:p>
            </p:txBody>
          </p:sp>
        </p:grpSp>
        <p:sp>
          <p:nvSpPr>
            <p:cNvPr id="48141" name="Line 14"/>
            <p:cNvSpPr>
              <a:spLocks noChangeShapeType="1"/>
            </p:cNvSpPr>
            <p:nvPr/>
          </p:nvSpPr>
          <p:spPr bwMode="auto">
            <a:xfrm>
              <a:off x="5280" y="3744"/>
              <a:ext cx="192" cy="0"/>
            </a:xfrm>
            <a:prstGeom prst="line">
              <a:avLst/>
            </a:prstGeom>
            <a:noFill/>
            <a:ln w="38100">
              <a:solidFill>
                <a:srgbClr val="FF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33F32843-75A7-4FDB-8513-6F9ECFFEC7D0}" type="datetime1">
              <a:rPr lang="en-US" smtClean="0"/>
              <a:t>2/6/2013</a:t>
            </a:fld>
            <a:endParaRPr lang="en-US"/>
          </a:p>
        </p:txBody>
      </p:sp>
      <p:sp>
        <p:nvSpPr>
          <p:cNvPr id="49155" name="Footer Placeholder 4"/>
          <p:cNvSpPr>
            <a:spLocks noGrp="1"/>
          </p:cNvSpPr>
          <p:nvPr>
            <p:ph type="ftr" sz="quarter" idx="11"/>
          </p:nvPr>
        </p:nvSpPr>
        <p:spPr>
          <a:noFill/>
        </p:spPr>
        <p:txBody>
          <a:bodyPr/>
          <a:lstStyle/>
          <a:p>
            <a:r>
              <a:rPr lang="en-US" smtClean="0"/>
              <a:t>CPSC503 Winter 2012</a:t>
            </a:r>
            <a:endParaRPr lang="en-US"/>
          </a:p>
        </p:txBody>
      </p:sp>
      <p:sp>
        <p:nvSpPr>
          <p:cNvPr id="49156" name="Slide Number Placeholder 5"/>
          <p:cNvSpPr>
            <a:spLocks noGrp="1"/>
          </p:cNvSpPr>
          <p:nvPr>
            <p:ph type="sldNum" sz="quarter" idx="12"/>
          </p:nvPr>
        </p:nvSpPr>
        <p:spPr>
          <a:noFill/>
        </p:spPr>
        <p:txBody>
          <a:bodyPr/>
          <a:lstStyle/>
          <a:p>
            <a:fld id="{77CFB7D3-E085-401D-855B-8DB76A16AF35}" type="slidenum">
              <a:rPr lang="en-US" smtClean="0"/>
              <a:pPr/>
              <a:t>43</a:t>
            </a:fld>
            <a:endParaRPr lang="en-US" smtClean="0"/>
          </a:p>
        </p:txBody>
      </p:sp>
      <p:sp>
        <p:nvSpPr>
          <p:cNvPr id="49157" name="Rectangle 2"/>
          <p:cNvSpPr>
            <a:spLocks noGrp="1" noChangeArrowheads="1"/>
          </p:cNvSpPr>
          <p:nvPr>
            <p:ph type="title"/>
          </p:nvPr>
        </p:nvSpPr>
        <p:spPr>
          <a:xfrm>
            <a:off x="381000" y="228600"/>
            <a:ext cx="8305800" cy="1143000"/>
          </a:xfrm>
        </p:spPr>
        <p:txBody>
          <a:bodyPr/>
          <a:lstStyle/>
          <a:p>
            <a:pPr eaLnBrk="1" hangingPunct="1"/>
            <a:r>
              <a:rPr lang="en-US" smtClean="0"/>
              <a:t>How to Produce a Canonical Form</a:t>
            </a:r>
          </a:p>
        </p:txBody>
      </p:sp>
      <p:sp>
        <p:nvSpPr>
          <p:cNvPr id="49158" name="Rectangle 3"/>
          <p:cNvSpPr>
            <a:spLocks noGrp="1" noChangeArrowheads="1"/>
          </p:cNvSpPr>
          <p:nvPr>
            <p:ph type="body" idx="1"/>
          </p:nvPr>
        </p:nvSpPr>
        <p:spPr>
          <a:xfrm>
            <a:off x="533400" y="1295400"/>
            <a:ext cx="7772400" cy="1905000"/>
          </a:xfrm>
        </p:spPr>
        <p:txBody>
          <a:bodyPr/>
          <a:lstStyle/>
          <a:p>
            <a:pPr eaLnBrk="1" hangingPunct="1"/>
            <a:r>
              <a:rPr lang="en-US" sz="2400" smtClean="0"/>
              <a:t>Words have different senses </a:t>
            </a:r>
          </a:p>
          <a:p>
            <a:pPr lvl="1" eaLnBrk="1" hangingPunct="1"/>
            <a:r>
              <a:rPr lang="en-US" smtClean="0">
                <a:solidFill>
                  <a:schemeClr val="accent2"/>
                </a:solidFill>
              </a:rPr>
              <a:t>food</a:t>
            </a:r>
            <a:r>
              <a:rPr lang="en-US" smtClean="0"/>
              <a:t> ___</a:t>
            </a:r>
          </a:p>
          <a:p>
            <a:pPr lvl="1" eaLnBrk="1" hangingPunct="1"/>
            <a:r>
              <a:rPr lang="en-US" smtClean="0">
                <a:solidFill>
                  <a:schemeClr val="accent2"/>
                </a:solidFill>
              </a:rPr>
              <a:t>dish</a:t>
            </a:r>
            <a:r>
              <a:rPr lang="en-US" smtClean="0"/>
              <a:t> ___|____one overlapping meaning sense</a:t>
            </a:r>
          </a:p>
          <a:p>
            <a:pPr lvl="1" eaLnBrk="1" hangingPunct="1"/>
            <a:r>
              <a:rPr lang="en-US" smtClean="0">
                <a:solidFill>
                  <a:schemeClr val="accent2"/>
                </a:solidFill>
              </a:rPr>
              <a:t>fare</a:t>
            </a:r>
            <a:r>
              <a:rPr lang="en-US" smtClean="0"/>
              <a:t> ___|</a:t>
            </a:r>
          </a:p>
        </p:txBody>
      </p:sp>
      <p:sp>
        <p:nvSpPr>
          <p:cNvPr id="704516" name="Rectangle 4"/>
          <p:cNvSpPr>
            <a:spLocks noChangeArrowheads="1"/>
          </p:cNvSpPr>
          <p:nvPr/>
        </p:nvSpPr>
        <p:spPr bwMode="auto">
          <a:xfrm>
            <a:off x="381000" y="3657600"/>
            <a:ext cx="8763000" cy="2057400"/>
          </a:xfrm>
          <a:prstGeom prst="rect">
            <a:avLst/>
          </a:prstGeom>
          <a:noFill/>
          <a:ln w="9525">
            <a:noFill/>
            <a:miter lim="800000"/>
            <a:headEnd/>
            <a:tailEnd/>
          </a:ln>
        </p:spPr>
        <p:txBody>
          <a:bodyPr/>
          <a:lstStyle/>
          <a:p>
            <a:pPr marL="342900" indent="-342900">
              <a:spcBef>
                <a:spcPct val="20000"/>
              </a:spcBef>
              <a:buFontTx/>
              <a:buChar char="•"/>
            </a:pPr>
            <a:r>
              <a:rPr lang="en-US" sz="2400" b="1">
                <a:latin typeface="Comic Sans MS" pitchFamily="66" charset="0"/>
              </a:rPr>
              <a:t>Meaning of alternative syntactic constructions are systematically related</a:t>
            </a:r>
          </a:p>
          <a:p>
            <a:pPr marL="742950" lvl="1" indent="-285750">
              <a:spcBef>
                <a:spcPct val="20000"/>
              </a:spcBef>
            </a:pPr>
            <a:r>
              <a:rPr lang="en-US" sz="2000" b="1">
                <a:latin typeface="Comic Sans MS" pitchFamily="66" charset="0"/>
              </a:rPr>
              <a:t>       </a:t>
            </a:r>
            <a:r>
              <a:rPr lang="en-US" sz="2000" i="1">
                <a:latin typeface="Comic Sans MS" pitchFamily="66" charset="0"/>
              </a:rPr>
              <a:t>server			thing-being-served</a:t>
            </a:r>
          </a:p>
          <a:p>
            <a:pPr marL="742950" lvl="1" indent="-285750">
              <a:spcBef>
                <a:spcPct val="20000"/>
              </a:spcBef>
              <a:buFontTx/>
              <a:buChar char="–"/>
            </a:pPr>
            <a:r>
              <a:rPr lang="en-US" sz="2000" b="1">
                <a:latin typeface="Comic Sans MS" pitchFamily="66" charset="0"/>
              </a:rPr>
              <a:t>[S [NP Maharani] serves   [NP vegetarian dishes]]</a:t>
            </a:r>
          </a:p>
          <a:p>
            <a:pPr marL="742950" lvl="1" indent="-285750">
              <a:spcBef>
                <a:spcPct val="20000"/>
              </a:spcBef>
            </a:pPr>
            <a:r>
              <a:rPr lang="en-US" sz="2000" i="1">
                <a:latin typeface="Comic Sans MS" pitchFamily="66" charset="0"/>
              </a:rPr>
              <a:t>   		     thing-being-served</a:t>
            </a:r>
            <a:r>
              <a:rPr lang="en-US" sz="2000" b="1">
                <a:latin typeface="Comic Sans MS" pitchFamily="66" charset="0"/>
              </a:rPr>
              <a:t>          	        </a:t>
            </a:r>
            <a:r>
              <a:rPr lang="en-US" sz="2000" i="1">
                <a:latin typeface="Comic Sans MS" pitchFamily="66" charset="0"/>
              </a:rPr>
              <a:t>server	             </a:t>
            </a:r>
          </a:p>
          <a:p>
            <a:pPr marL="742950" lvl="1" indent="-285750">
              <a:spcBef>
                <a:spcPct val="20000"/>
              </a:spcBef>
            </a:pPr>
            <a:r>
              <a:rPr lang="en-US" sz="2000" i="1">
                <a:latin typeface="Comic Sans MS" pitchFamily="66" charset="0"/>
              </a:rPr>
              <a:t>    </a:t>
            </a:r>
            <a:r>
              <a:rPr lang="en-US" sz="2000" b="1">
                <a:latin typeface="Comic Sans MS" pitchFamily="66" charset="0"/>
              </a:rPr>
              <a:t>[S [NP vegetarian dishes] are served at  [NP Maharani]]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4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fld id="{D35D3699-CCB1-4292-88FE-D8858A10923D}" type="datetime1">
              <a:rPr lang="en-US" smtClean="0"/>
              <a:t>2/6/2013</a:t>
            </a:fld>
            <a:endParaRPr lang="en-US"/>
          </a:p>
        </p:txBody>
      </p:sp>
      <p:sp>
        <p:nvSpPr>
          <p:cNvPr id="50179" name="Footer Placeholder 4"/>
          <p:cNvSpPr>
            <a:spLocks noGrp="1"/>
          </p:cNvSpPr>
          <p:nvPr>
            <p:ph type="ftr" sz="quarter" idx="11"/>
          </p:nvPr>
        </p:nvSpPr>
        <p:spPr>
          <a:noFill/>
        </p:spPr>
        <p:txBody>
          <a:bodyPr/>
          <a:lstStyle/>
          <a:p>
            <a:r>
              <a:rPr lang="en-US" smtClean="0"/>
              <a:t>CPSC503 Winter 2012</a:t>
            </a:r>
            <a:endParaRPr lang="en-US"/>
          </a:p>
        </p:txBody>
      </p:sp>
      <p:sp>
        <p:nvSpPr>
          <p:cNvPr id="50180" name="Slide Number Placeholder 5"/>
          <p:cNvSpPr>
            <a:spLocks noGrp="1"/>
          </p:cNvSpPr>
          <p:nvPr>
            <p:ph type="sldNum" sz="quarter" idx="12"/>
          </p:nvPr>
        </p:nvSpPr>
        <p:spPr>
          <a:noFill/>
        </p:spPr>
        <p:txBody>
          <a:bodyPr/>
          <a:lstStyle/>
          <a:p>
            <a:fld id="{86F34444-26CC-40F2-A345-B2AD4F3AEA6A}" type="slidenum">
              <a:rPr lang="en-US" smtClean="0"/>
              <a:pPr/>
              <a:t>44</a:t>
            </a:fld>
            <a:endParaRPr lang="en-US" smtClean="0"/>
          </a:p>
        </p:txBody>
      </p:sp>
      <p:sp>
        <p:nvSpPr>
          <p:cNvPr id="50181" name="Rectangle 2"/>
          <p:cNvSpPr>
            <a:spLocks noGrp="1" noChangeArrowheads="1"/>
          </p:cNvSpPr>
          <p:nvPr>
            <p:ph type="title"/>
          </p:nvPr>
        </p:nvSpPr>
        <p:spPr>
          <a:xfrm>
            <a:off x="-88900" y="-12700"/>
            <a:ext cx="9385300" cy="1384300"/>
          </a:xfrm>
        </p:spPr>
        <p:txBody>
          <a:bodyPr/>
          <a:lstStyle/>
          <a:p>
            <a:pPr eaLnBrk="1" hangingPunct="1"/>
            <a:r>
              <a:rPr lang="en-US" smtClean="0"/>
              <a:t>Non-verbal  predicate-argument structures</a:t>
            </a:r>
          </a:p>
        </p:txBody>
      </p:sp>
      <p:grpSp>
        <p:nvGrpSpPr>
          <p:cNvPr id="2" name="Group 11"/>
          <p:cNvGrpSpPr>
            <a:grpSpLocks/>
          </p:cNvGrpSpPr>
          <p:nvPr/>
        </p:nvGrpSpPr>
        <p:grpSpPr bwMode="auto">
          <a:xfrm>
            <a:off x="0" y="2590800"/>
            <a:ext cx="8686800" cy="2895600"/>
            <a:chOff x="0" y="1632"/>
            <a:chExt cx="5472" cy="1824"/>
          </a:xfrm>
        </p:grpSpPr>
        <p:sp>
          <p:nvSpPr>
            <p:cNvPr id="50185" name="Rectangle 7"/>
            <p:cNvSpPr>
              <a:spLocks noChangeArrowheads="1"/>
            </p:cNvSpPr>
            <p:nvPr/>
          </p:nvSpPr>
          <p:spPr bwMode="auto">
            <a:xfrm>
              <a:off x="240" y="2304"/>
              <a:ext cx="5136" cy="1152"/>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latin typeface="Comic Sans MS" pitchFamily="66" charset="0"/>
                </a:rPr>
                <a:t>Semantic (Selectional) Restrictions</a:t>
              </a:r>
              <a:r>
                <a:rPr lang="en-US" sz="2400" b="1">
                  <a:latin typeface="Comic Sans MS" pitchFamily="66" charset="0"/>
                </a:rPr>
                <a:t>: Constrain the </a:t>
              </a:r>
              <a:r>
                <a:rPr lang="en-US" sz="2400">
                  <a:latin typeface="Comic Sans MS" pitchFamily="66" charset="0"/>
                </a:rPr>
                <a:t>types</a:t>
              </a:r>
              <a:r>
                <a:rPr lang="en-US" sz="2400" b="1">
                  <a:latin typeface="Comic Sans MS" pitchFamily="66" charset="0"/>
                </a:rPr>
                <a:t> of arguments verbs take</a:t>
              </a:r>
            </a:p>
            <a:p>
              <a:pPr marL="742950" lvl="1" indent="-285750">
                <a:lnSpc>
                  <a:spcPct val="90000"/>
                </a:lnSpc>
                <a:spcBef>
                  <a:spcPct val="20000"/>
                </a:spcBef>
                <a:buFontTx/>
                <a:buChar char="–"/>
              </a:pPr>
              <a:r>
                <a:rPr lang="en-US" sz="2400" i="1">
                  <a:latin typeface="Comic Sans MS" pitchFamily="66" charset="0"/>
                </a:rPr>
                <a:t>George assassinated the senator</a:t>
              </a:r>
            </a:p>
            <a:p>
              <a:pPr marL="742950" lvl="1" indent="-285750">
                <a:lnSpc>
                  <a:spcPct val="90000"/>
                </a:lnSpc>
                <a:spcBef>
                  <a:spcPct val="20000"/>
                </a:spcBef>
                <a:buFontTx/>
                <a:buChar char="–"/>
              </a:pPr>
              <a:r>
                <a:rPr lang="en-US" sz="2400" i="1">
                  <a:latin typeface="Comic Sans MS" pitchFamily="66" charset="0"/>
                </a:rPr>
                <a:t>*The spider assassinated the fly</a:t>
              </a:r>
            </a:p>
            <a:p>
              <a:pPr marL="342900" indent="-342900">
                <a:lnSpc>
                  <a:spcPct val="90000"/>
                </a:lnSpc>
                <a:spcBef>
                  <a:spcPct val="20000"/>
                </a:spcBef>
                <a:buFontTx/>
                <a:buChar char="•"/>
              </a:pPr>
              <a:endParaRPr lang="en-US" sz="2400" b="1">
                <a:latin typeface="Comic Sans MS" pitchFamily="66" charset="0"/>
              </a:endParaRPr>
            </a:p>
          </p:txBody>
        </p:sp>
        <p:sp>
          <p:nvSpPr>
            <p:cNvPr id="50186" name="Rectangle 8"/>
            <p:cNvSpPr>
              <a:spLocks noChangeArrowheads="1"/>
            </p:cNvSpPr>
            <p:nvPr/>
          </p:nvSpPr>
          <p:spPr bwMode="auto">
            <a:xfrm>
              <a:off x="0" y="1632"/>
              <a:ext cx="5472" cy="720"/>
            </a:xfrm>
            <a:prstGeom prst="rect">
              <a:avLst/>
            </a:prstGeom>
            <a:noFill/>
            <a:ln w="9525">
              <a:noFill/>
              <a:miter lim="800000"/>
              <a:headEnd/>
              <a:tailEnd/>
            </a:ln>
          </p:spPr>
          <p:txBody>
            <a:bodyPr anchor="ctr"/>
            <a:lstStyle/>
            <a:p>
              <a:pPr algn="ctr"/>
              <a:r>
                <a:rPr lang="en-US" sz="4000">
                  <a:solidFill>
                    <a:schemeClr val="accent2"/>
                  </a:solidFill>
                  <a:latin typeface="Comic Sans MS" pitchFamily="66" charset="0"/>
                </a:rPr>
                <a:t>Selectional Restrictions</a:t>
              </a:r>
            </a:p>
          </p:txBody>
        </p:sp>
      </p:grpSp>
      <p:sp>
        <p:nvSpPr>
          <p:cNvPr id="50183" name="Rectangle 9"/>
          <p:cNvSpPr>
            <a:spLocks noChangeArrowheads="1"/>
          </p:cNvSpPr>
          <p:nvPr/>
        </p:nvSpPr>
        <p:spPr bwMode="auto">
          <a:xfrm>
            <a:off x="1219200" y="1600200"/>
            <a:ext cx="6248400" cy="457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i="1">
                <a:latin typeface="Comic Sans MS" pitchFamily="66" charset="0"/>
              </a:rPr>
              <a:t>A Spanish restaurant under the bridge</a:t>
            </a:r>
          </a:p>
          <a:p>
            <a:pPr marL="342900" indent="-342900">
              <a:lnSpc>
                <a:spcPct val="90000"/>
              </a:lnSpc>
              <a:spcBef>
                <a:spcPct val="20000"/>
              </a:spcBef>
            </a:pPr>
            <a:r>
              <a:rPr lang="en-US" sz="2400" i="1">
                <a:solidFill>
                  <a:schemeClr val="accent2"/>
                </a:solidFill>
                <a:latin typeface="Comic Sans MS" pitchFamily="66" charset="0"/>
              </a:rPr>
              <a:t>    </a:t>
            </a:r>
          </a:p>
        </p:txBody>
      </p:sp>
      <p:sp>
        <p:nvSpPr>
          <p:cNvPr id="50184" name="Rectangle 10"/>
          <p:cNvSpPr>
            <a:spLocks noChangeArrowheads="1"/>
          </p:cNvSpPr>
          <p:nvPr/>
        </p:nvSpPr>
        <p:spPr bwMode="auto">
          <a:xfrm>
            <a:off x="1905000" y="2057400"/>
            <a:ext cx="5181600" cy="457200"/>
          </a:xfrm>
          <a:prstGeom prst="rect">
            <a:avLst/>
          </a:prstGeom>
          <a:noFill/>
          <a:ln w="9525">
            <a:noFill/>
            <a:miter lim="800000"/>
            <a:headEnd/>
            <a:tailEnd/>
          </a:ln>
        </p:spPr>
        <p:txBody>
          <a:bodyPr/>
          <a:lstStyle/>
          <a:p>
            <a:pPr marL="342900" indent="-342900">
              <a:lnSpc>
                <a:spcPct val="90000"/>
              </a:lnSpc>
              <a:spcBef>
                <a:spcPct val="20000"/>
              </a:spcBef>
            </a:pPr>
            <a:r>
              <a:rPr lang="en-US" sz="2400" i="1">
                <a:latin typeface="Comic Sans MS" pitchFamily="66" charset="0"/>
              </a:rPr>
              <a:t>Under(SpanishRestaurant, bridge)</a:t>
            </a:r>
          </a:p>
          <a:p>
            <a:pPr marL="342900" indent="-342900">
              <a:lnSpc>
                <a:spcPct val="90000"/>
              </a:lnSpc>
              <a:spcBef>
                <a:spcPct val="20000"/>
              </a:spcBef>
            </a:pPr>
            <a:r>
              <a:rPr lang="en-US" sz="2400" i="1">
                <a:solidFill>
                  <a:schemeClr val="accent2"/>
                </a:solidFill>
                <a:latin typeface="Comic Sans MS" pitchFamily="66"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4"/>
          <p:cNvSpPr>
            <a:spLocks noGrp="1"/>
          </p:cNvSpPr>
          <p:nvPr>
            <p:ph type="dt" sz="quarter" idx="10"/>
          </p:nvPr>
        </p:nvSpPr>
        <p:spPr>
          <a:noFill/>
        </p:spPr>
        <p:txBody>
          <a:bodyPr/>
          <a:lstStyle/>
          <a:p>
            <a:fld id="{F39F6464-3E88-43B8-91E7-F6C6FD54B55B}" type="datetime1">
              <a:rPr lang="en-US" smtClean="0"/>
              <a:t>2/6/2013</a:t>
            </a:fld>
            <a:endParaRPr lang="en-US"/>
          </a:p>
        </p:txBody>
      </p:sp>
      <p:sp>
        <p:nvSpPr>
          <p:cNvPr id="30723" name="Footer Placeholder 5"/>
          <p:cNvSpPr>
            <a:spLocks noGrp="1"/>
          </p:cNvSpPr>
          <p:nvPr>
            <p:ph type="ftr" sz="quarter" idx="11"/>
          </p:nvPr>
        </p:nvSpPr>
        <p:spPr>
          <a:noFill/>
        </p:spPr>
        <p:txBody>
          <a:bodyPr/>
          <a:lstStyle/>
          <a:p>
            <a:r>
              <a:rPr lang="en-US" smtClean="0"/>
              <a:t>CPSC503 Winter 2012</a:t>
            </a:r>
            <a:endParaRPr lang="en-US"/>
          </a:p>
        </p:txBody>
      </p:sp>
      <p:sp>
        <p:nvSpPr>
          <p:cNvPr id="30724" name="Slide Number Placeholder 6"/>
          <p:cNvSpPr>
            <a:spLocks noGrp="1"/>
          </p:cNvSpPr>
          <p:nvPr>
            <p:ph type="sldNum" sz="quarter" idx="12"/>
          </p:nvPr>
        </p:nvSpPr>
        <p:spPr>
          <a:noFill/>
        </p:spPr>
        <p:txBody>
          <a:bodyPr/>
          <a:lstStyle/>
          <a:p>
            <a:fld id="{41D62956-13B4-4488-9626-E6E77766CB65}" type="slidenum">
              <a:rPr lang="en-US" smtClean="0"/>
              <a:pPr/>
              <a:t>5</a:t>
            </a:fld>
            <a:endParaRPr lang="en-US" smtClean="0"/>
          </a:p>
        </p:txBody>
      </p:sp>
      <p:sp>
        <p:nvSpPr>
          <p:cNvPr id="30725" name="Rectangle 2"/>
          <p:cNvSpPr>
            <a:spLocks noGrp="1" noChangeArrowheads="1"/>
          </p:cNvSpPr>
          <p:nvPr>
            <p:ph type="title"/>
          </p:nvPr>
        </p:nvSpPr>
        <p:spPr>
          <a:xfrm>
            <a:off x="685800" y="0"/>
            <a:ext cx="7772400" cy="914400"/>
          </a:xfrm>
        </p:spPr>
        <p:txBody>
          <a:bodyPr/>
          <a:lstStyle/>
          <a:p>
            <a:pPr eaLnBrk="1" hangingPunct="1"/>
            <a:r>
              <a:rPr lang="en-US" smtClean="0"/>
              <a:t>Semantics</a:t>
            </a:r>
          </a:p>
        </p:txBody>
      </p:sp>
      <p:sp>
        <p:nvSpPr>
          <p:cNvPr id="30726" name="Rectangle 3"/>
          <p:cNvSpPr>
            <a:spLocks noGrp="1" noChangeArrowheads="1"/>
          </p:cNvSpPr>
          <p:nvPr>
            <p:ph type="body" sz="half" idx="1"/>
          </p:nvPr>
        </p:nvSpPr>
        <p:spPr>
          <a:xfrm>
            <a:off x="0" y="990600"/>
            <a:ext cx="9144000" cy="1143000"/>
          </a:xfrm>
        </p:spPr>
        <p:txBody>
          <a:bodyPr/>
          <a:lstStyle/>
          <a:p>
            <a:pPr eaLnBrk="1" hangingPunct="1">
              <a:buFontTx/>
              <a:buNone/>
            </a:pPr>
            <a:r>
              <a:rPr lang="en-US" b="0" smtClean="0"/>
              <a:t>Def.</a:t>
            </a:r>
            <a:r>
              <a:rPr lang="en-US" smtClean="0"/>
              <a:t> </a:t>
            </a:r>
            <a:r>
              <a:rPr lang="en-US" sz="3200" smtClean="0"/>
              <a:t>Semantics: </a:t>
            </a:r>
            <a:r>
              <a:rPr lang="en-US" smtClean="0"/>
              <a:t>The study of the </a:t>
            </a:r>
            <a:r>
              <a:rPr lang="en-US" smtClean="0">
                <a:solidFill>
                  <a:schemeClr val="accent2"/>
                </a:solidFill>
              </a:rPr>
              <a:t>meaning</a:t>
            </a:r>
            <a:r>
              <a:rPr lang="en-US" smtClean="0"/>
              <a:t> of words, intermediate constituents and sentences</a:t>
            </a:r>
          </a:p>
        </p:txBody>
      </p:sp>
      <p:sp>
        <p:nvSpPr>
          <p:cNvPr id="30727" name="Rectangle 5"/>
          <p:cNvSpPr>
            <a:spLocks noChangeArrowheads="1"/>
          </p:cNvSpPr>
          <p:nvPr/>
        </p:nvSpPr>
        <p:spPr bwMode="auto">
          <a:xfrm>
            <a:off x="2819400" y="3048000"/>
            <a:ext cx="3733800" cy="609600"/>
          </a:xfrm>
          <a:prstGeom prst="rect">
            <a:avLst/>
          </a:prstGeom>
          <a:noFill/>
          <a:ln w="9525">
            <a:noFill/>
            <a:miter lim="800000"/>
            <a:headEnd/>
            <a:tailEnd/>
          </a:ln>
        </p:spPr>
        <p:txBody>
          <a:bodyPr/>
          <a:lstStyle/>
          <a:p>
            <a:pPr marL="342900" indent="-342900">
              <a:spcBef>
                <a:spcPct val="20000"/>
              </a:spcBef>
            </a:pPr>
            <a:endParaRPr lang="en-CA" sz="2800" b="1">
              <a:latin typeface="Comic Sans MS" pitchFamily="66" charset="0"/>
            </a:endParaRPr>
          </a:p>
        </p:txBody>
      </p:sp>
      <p:sp>
        <p:nvSpPr>
          <p:cNvPr id="622603" name="Rectangle 11"/>
          <p:cNvSpPr>
            <a:spLocks noChangeArrowheads="1"/>
          </p:cNvSpPr>
          <p:nvPr/>
        </p:nvSpPr>
        <p:spPr bwMode="auto">
          <a:xfrm>
            <a:off x="0" y="2286000"/>
            <a:ext cx="8763000" cy="1219200"/>
          </a:xfrm>
          <a:prstGeom prst="rect">
            <a:avLst/>
          </a:prstGeom>
          <a:noFill/>
          <a:ln w="9525">
            <a:noFill/>
            <a:miter lim="800000"/>
            <a:headEnd/>
            <a:tailEnd/>
          </a:ln>
        </p:spPr>
        <p:txBody>
          <a:bodyPr/>
          <a:lstStyle/>
          <a:p>
            <a:pPr marL="342900" indent="-342900">
              <a:spcBef>
                <a:spcPct val="20000"/>
              </a:spcBef>
            </a:pPr>
            <a:r>
              <a:rPr lang="en-US" sz="2800" dirty="0">
                <a:latin typeface="Comic Sans MS" pitchFamily="66" charset="0"/>
              </a:rPr>
              <a:t>Def1.</a:t>
            </a:r>
            <a:r>
              <a:rPr lang="en-US" sz="2800" b="1" dirty="0">
                <a:latin typeface="Comic Sans MS" pitchFamily="66" charset="0"/>
              </a:rPr>
              <a:t> </a:t>
            </a:r>
            <a:r>
              <a:rPr lang="en-US" sz="3200" b="1" dirty="0" smtClean="0">
                <a:latin typeface="Comic Sans MS" pitchFamily="66" charset="0"/>
              </a:rPr>
              <a:t>Meaning</a:t>
            </a:r>
            <a:r>
              <a:rPr lang="en-US" sz="2800" b="1" dirty="0" smtClean="0">
                <a:latin typeface="Comic Sans MS" pitchFamily="66" charset="0"/>
              </a:rPr>
              <a:t>: a representation that links the linguistic input to </a:t>
            </a:r>
            <a:r>
              <a:rPr lang="en-US" sz="2800" b="1" dirty="0" smtClean="0">
                <a:solidFill>
                  <a:schemeClr val="accent2"/>
                </a:solidFill>
                <a:latin typeface="Comic Sans MS" pitchFamily="66" charset="0"/>
              </a:rPr>
              <a:t>knowledge of the world</a:t>
            </a:r>
            <a:endParaRPr lang="en-US" sz="2800" b="1" dirty="0">
              <a:solidFill>
                <a:schemeClr val="accent2"/>
              </a:solidFill>
              <a:latin typeface="Comic Sans MS" pitchFamily="66" charset="0"/>
            </a:endParaRPr>
          </a:p>
        </p:txBody>
      </p:sp>
      <p:sp>
        <p:nvSpPr>
          <p:cNvPr id="622604" name="Rectangle 12"/>
          <p:cNvSpPr>
            <a:spLocks noChangeArrowheads="1"/>
          </p:cNvSpPr>
          <p:nvPr/>
        </p:nvSpPr>
        <p:spPr bwMode="auto">
          <a:xfrm>
            <a:off x="0" y="3505200"/>
            <a:ext cx="8763000" cy="1219200"/>
          </a:xfrm>
          <a:prstGeom prst="rect">
            <a:avLst/>
          </a:prstGeom>
          <a:noFill/>
          <a:ln w="9525">
            <a:noFill/>
            <a:miter lim="800000"/>
            <a:headEnd/>
            <a:tailEnd/>
          </a:ln>
        </p:spPr>
        <p:txBody>
          <a:bodyPr/>
          <a:lstStyle/>
          <a:p>
            <a:pPr marL="342900" indent="-342900">
              <a:spcBef>
                <a:spcPct val="20000"/>
              </a:spcBef>
            </a:pPr>
            <a:r>
              <a:rPr lang="en-US" sz="2800" dirty="0">
                <a:latin typeface="Comic Sans MS" pitchFamily="66" charset="0"/>
              </a:rPr>
              <a:t>Def2</a:t>
            </a:r>
            <a:r>
              <a:rPr lang="en-US" sz="2800" dirty="0" smtClean="0">
                <a:latin typeface="Comic Sans MS" pitchFamily="66" charset="0"/>
              </a:rPr>
              <a:t>.</a:t>
            </a:r>
            <a:r>
              <a:rPr lang="en-US" sz="3200" b="1" dirty="0" smtClean="0">
                <a:latin typeface="Comic Sans MS" pitchFamily="66" charset="0"/>
              </a:rPr>
              <a:t> Meaning:</a:t>
            </a:r>
            <a:r>
              <a:rPr lang="en-US" sz="2800" b="1" dirty="0" smtClean="0">
                <a:latin typeface="Comic Sans MS" pitchFamily="66" charset="0"/>
              </a:rPr>
              <a:t> a representation that expresses the linguistic input in terms of </a:t>
            </a:r>
            <a:r>
              <a:rPr lang="en-US" sz="2800" b="1" dirty="0" smtClean="0">
                <a:solidFill>
                  <a:schemeClr val="accent2"/>
                </a:solidFill>
                <a:latin typeface="Comic Sans MS" pitchFamily="66" charset="0"/>
              </a:rPr>
              <a:t>objects, actions, events, time, space… beliefs, attitudes...relationships</a:t>
            </a:r>
            <a:r>
              <a:rPr lang="en-US" sz="2800" b="1" dirty="0" smtClean="0">
                <a:latin typeface="Comic Sans MS" pitchFamily="66" charset="0"/>
              </a:rPr>
              <a:t> </a:t>
            </a:r>
            <a:endParaRPr lang="en-US" sz="2800" b="1" dirty="0">
              <a:latin typeface="Comic Sans MS" pitchFamily="66" charset="0"/>
            </a:endParaRPr>
          </a:p>
        </p:txBody>
      </p:sp>
      <p:sp>
        <p:nvSpPr>
          <p:cNvPr id="622605" name="Rectangle 13"/>
          <p:cNvSpPr>
            <a:spLocks noChangeArrowheads="1"/>
          </p:cNvSpPr>
          <p:nvPr/>
        </p:nvSpPr>
        <p:spPr bwMode="auto">
          <a:xfrm>
            <a:off x="2362200" y="5410200"/>
            <a:ext cx="4648200" cy="685800"/>
          </a:xfrm>
          <a:prstGeom prst="rect">
            <a:avLst/>
          </a:prstGeom>
          <a:noFill/>
          <a:ln w="9525">
            <a:solidFill>
              <a:schemeClr val="accent2"/>
            </a:solidFill>
            <a:miter lim="800000"/>
            <a:headEnd/>
            <a:tailEnd/>
          </a:ln>
        </p:spPr>
        <p:txBody>
          <a:bodyPr/>
          <a:lstStyle/>
          <a:p>
            <a:pPr marL="342900" indent="-342900">
              <a:spcBef>
                <a:spcPct val="20000"/>
              </a:spcBef>
            </a:pPr>
            <a:r>
              <a:rPr lang="en-US" sz="2800" i="1">
                <a:solidFill>
                  <a:schemeClr val="accent2"/>
                </a:solidFill>
                <a:latin typeface="Comic Sans MS" pitchFamily="66" charset="0"/>
              </a:rPr>
              <a:t>Language independent ?</a:t>
            </a:r>
            <a:endParaRPr lang="en-US" sz="2800" b="1">
              <a:solidFill>
                <a:schemeClr val="accent2"/>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2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26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2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603" grpId="0" autoUpdateAnimBg="0"/>
      <p:bldP spid="622604" grpId="0" autoUpdateAnimBg="0"/>
      <p:bldP spid="62260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4"/>
          <p:cNvSpPr>
            <a:spLocks noGrp="1"/>
          </p:cNvSpPr>
          <p:nvPr>
            <p:ph type="dt" sz="quarter" idx="10"/>
          </p:nvPr>
        </p:nvSpPr>
        <p:spPr>
          <a:noFill/>
        </p:spPr>
        <p:txBody>
          <a:bodyPr/>
          <a:lstStyle/>
          <a:p>
            <a:fld id="{891175C1-D1D1-486D-BB38-D618A1C54D22}" type="datetime1">
              <a:rPr lang="en-US" smtClean="0"/>
              <a:t>2/6/2013</a:t>
            </a:fld>
            <a:endParaRPr lang="en-US"/>
          </a:p>
        </p:txBody>
      </p:sp>
      <p:sp>
        <p:nvSpPr>
          <p:cNvPr id="31747" name="Footer Placeholder 5"/>
          <p:cNvSpPr>
            <a:spLocks noGrp="1"/>
          </p:cNvSpPr>
          <p:nvPr>
            <p:ph type="ftr" sz="quarter" idx="11"/>
          </p:nvPr>
        </p:nvSpPr>
        <p:spPr>
          <a:noFill/>
        </p:spPr>
        <p:txBody>
          <a:bodyPr/>
          <a:lstStyle/>
          <a:p>
            <a:r>
              <a:rPr lang="en-US" smtClean="0"/>
              <a:t>CPSC503 Winter 2012</a:t>
            </a:r>
            <a:endParaRPr lang="en-US"/>
          </a:p>
        </p:txBody>
      </p:sp>
      <p:sp>
        <p:nvSpPr>
          <p:cNvPr id="31748" name="Slide Number Placeholder 6"/>
          <p:cNvSpPr>
            <a:spLocks noGrp="1"/>
          </p:cNvSpPr>
          <p:nvPr>
            <p:ph type="sldNum" sz="quarter" idx="12"/>
          </p:nvPr>
        </p:nvSpPr>
        <p:spPr>
          <a:noFill/>
        </p:spPr>
        <p:txBody>
          <a:bodyPr/>
          <a:lstStyle/>
          <a:p>
            <a:fld id="{37252AD3-4AC4-46EC-B9D2-4F5CF070C8A7}" type="slidenum">
              <a:rPr lang="en-US" smtClean="0"/>
              <a:pPr/>
              <a:t>6</a:t>
            </a:fld>
            <a:endParaRPr lang="en-US" smtClean="0"/>
          </a:p>
        </p:txBody>
      </p:sp>
      <p:sp>
        <p:nvSpPr>
          <p:cNvPr id="31749" name="Rectangle 2"/>
          <p:cNvSpPr>
            <a:spLocks noGrp="1" noChangeArrowheads="1"/>
          </p:cNvSpPr>
          <p:nvPr>
            <p:ph type="title"/>
          </p:nvPr>
        </p:nvSpPr>
        <p:spPr>
          <a:xfrm>
            <a:off x="685800" y="0"/>
            <a:ext cx="7772400" cy="1143000"/>
          </a:xfrm>
        </p:spPr>
        <p:txBody>
          <a:bodyPr/>
          <a:lstStyle/>
          <a:p>
            <a:pPr eaLnBrk="1" hangingPunct="1"/>
            <a:r>
              <a:rPr lang="en-US" smtClean="0"/>
              <a:t>Semantic Relations involving Sentences</a:t>
            </a:r>
          </a:p>
        </p:txBody>
      </p:sp>
      <p:sp>
        <p:nvSpPr>
          <p:cNvPr id="31750" name="Rectangle 3"/>
          <p:cNvSpPr>
            <a:spLocks noGrp="1" noChangeArrowheads="1"/>
          </p:cNvSpPr>
          <p:nvPr>
            <p:ph type="body" sz="half" idx="1"/>
          </p:nvPr>
        </p:nvSpPr>
        <p:spPr>
          <a:xfrm>
            <a:off x="228600" y="1143000"/>
            <a:ext cx="8763000" cy="1219200"/>
          </a:xfrm>
        </p:spPr>
        <p:txBody>
          <a:bodyPr/>
          <a:lstStyle/>
          <a:p>
            <a:pPr eaLnBrk="1" hangingPunct="1">
              <a:buFontTx/>
              <a:buNone/>
            </a:pPr>
            <a:r>
              <a:rPr lang="en-US" b="0" smtClean="0">
                <a:solidFill>
                  <a:schemeClr val="accent2"/>
                </a:solidFill>
              </a:rPr>
              <a:t>Paraphrase</a:t>
            </a:r>
            <a:r>
              <a:rPr lang="en-US" b="0" smtClean="0"/>
              <a:t>: have the same meaning</a:t>
            </a:r>
            <a:endParaRPr lang="en-US" sz="2400" b="0" i="1" smtClean="0"/>
          </a:p>
          <a:p>
            <a:pPr eaLnBrk="1" hangingPunct="1"/>
            <a:r>
              <a:rPr lang="en-US" sz="2400" b="0" i="1" smtClean="0"/>
              <a:t>I gave the apple to John vs. I gave John the apple</a:t>
            </a:r>
          </a:p>
          <a:p>
            <a:pPr eaLnBrk="1" hangingPunct="1"/>
            <a:r>
              <a:rPr lang="en-US" sz="2400" b="0" i="1" smtClean="0"/>
              <a:t>I bought a car from you vs. you sold a car to me</a:t>
            </a:r>
          </a:p>
          <a:p>
            <a:pPr eaLnBrk="1" hangingPunct="1"/>
            <a:r>
              <a:rPr lang="en-US" sz="2400" b="0" i="1" smtClean="0"/>
              <a:t>The thief was chased by the police vs. ……</a:t>
            </a:r>
          </a:p>
        </p:txBody>
      </p:sp>
      <p:sp>
        <p:nvSpPr>
          <p:cNvPr id="31751" name="Rectangle 4"/>
          <p:cNvSpPr>
            <a:spLocks noChangeArrowheads="1"/>
          </p:cNvSpPr>
          <p:nvPr/>
        </p:nvSpPr>
        <p:spPr bwMode="auto">
          <a:xfrm>
            <a:off x="2819400" y="3048000"/>
            <a:ext cx="3733800" cy="609600"/>
          </a:xfrm>
          <a:prstGeom prst="rect">
            <a:avLst/>
          </a:prstGeom>
          <a:noFill/>
          <a:ln w="9525">
            <a:noFill/>
            <a:miter lim="800000"/>
            <a:headEnd/>
            <a:tailEnd/>
          </a:ln>
        </p:spPr>
        <p:txBody>
          <a:bodyPr/>
          <a:lstStyle/>
          <a:p>
            <a:pPr marL="342900" indent="-342900">
              <a:spcBef>
                <a:spcPct val="20000"/>
              </a:spcBef>
            </a:pPr>
            <a:endParaRPr lang="en-CA" sz="2800" b="1">
              <a:latin typeface="Comic Sans MS" pitchFamily="66" charset="0"/>
            </a:endParaRPr>
          </a:p>
        </p:txBody>
      </p:sp>
      <p:sp>
        <p:nvSpPr>
          <p:cNvPr id="679943" name="Rectangle 7"/>
          <p:cNvSpPr>
            <a:spLocks noChangeArrowheads="1"/>
          </p:cNvSpPr>
          <p:nvPr/>
        </p:nvSpPr>
        <p:spPr bwMode="auto">
          <a:xfrm>
            <a:off x="6477000" y="1066800"/>
            <a:ext cx="2133600" cy="609600"/>
          </a:xfrm>
          <a:prstGeom prst="rect">
            <a:avLst/>
          </a:prstGeom>
          <a:noFill/>
          <a:ln w="9525">
            <a:solidFill>
              <a:schemeClr val="accent2"/>
            </a:solidFill>
            <a:miter lim="800000"/>
            <a:headEnd/>
            <a:tailEnd/>
          </a:ln>
        </p:spPr>
        <p:txBody>
          <a:bodyPr/>
          <a:lstStyle/>
          <a:p>
            <a:pPr marL="342900" indent="-342900" algn="ctr">
              <a:lnSpc>
                <a:spcPct val="70000"/>
              </a:lnSpc>
            </a:pPr>
            <a:r>
              <a:rPr lang="en-US" sz="2400" i="1">
                <a:solidFill>
                  <a:schemeClr val="accent2"/>
                </a:solidFill>
                <a:latin typeface="Comic Sans MS" pitchFamily="66" charset="0"/>
              </a:rPr>
              <a:t>Same truth conditions</a:t>
            </a:r>
            <a:endParaRPr lang="en-US" sz="2400" b="1">
              <a:solidFill>
                <a:schemeClr val="accent2"/>
              </a:solidFill>
              <a:latin typeface="Comic Sans MS" pitchFamily="66" charset="0"/>
            </a:endParaRPr>
          </a:p>
        </p:txBody>
      </p:sp>
      <p:sp>
        <p:nvSpPr>
          <p:cNvPr id="679944" name="Rectangle 8"/>
          <p:cNvSpPr>
            <a:spLocks noChangeArrowheads="1"/>
          </p:cNvSpPr>
          <p:nvPr/>
        </p:nvSpPr>
        <p:spPr bwMode="auto">
          <a:xfrm>
            <a:off x="152400" y="3048000"/>
            <a:ext cx="8763000" cy="1219200"/>
          </a:xfrm>
          <a:prstGeom prst="rect">
            <a:avLst/>
          </a:prstGeom>
          <a:noFill/>
          <a:ln w="9525">
            <a:noFill/>
            <a:miter lim="800000"/>
            <a:headEnd/>
            <a:tailEnd/>
          </a:ln>
        </p:spPr>
        <p:txBody>
          <a:bodyPr/>
          <a:lstStyle/>
          <a:p>
            <a:pPr marL="342900" indent="-342900">
              <a:spcBef>
                <a:spcPct val="20000"/>
              </a:spcBef>
            </a:pPr>
            <a:r>
              <a:rPr lang="en-US" sz="2800">
                <a:solidFill>
                  <a:schemeClr val="accent2"/>
                </a:solidFill>
                <a:latin typeface="Comic Sans MS" pitchFamily="66" charset="0"/>
              </a:rPr>
              <a:t>Entailment</a:t>
            </a:r>
            <a:r>
              <a:rPr lang="en-US" sz="2800">
                <a:latin typeface="Comic Sans MS" pitchFamily="66" charset="0"/>
              </a:rPr>
              <a:t>: “implication”</a:t>
            </a:r>
            <a:endParaRPr lang="en-US" sz="2400" i="1">
              <a:latin typeface="Comic Sans MS" pitchFamily="66" charset="0"/>
            </a:endParaRPr>
          </a:p>
          <a:p>
            <a:pPr marL="342900" indent="-342900">
              <a:spcBef>
                <a:spcPct val="20000"/>
              </a:spcBef>
              <a:buFontTx/>
              <a:buChar char="•"/>
            </a:pPr>
            <a:r>
              <a:rPr lang="en-US" sz="2400" i="1">
                <a:latin typeface="Comic Sans MS" pitchFamily="66" charset="0"/>
              </a:rPr>
              <a:t>The park rangers killed the bear vs. The bear is dead</a:t>
            </a:r>
          </a:p>
          <a:p>
            <a:pPr marL="342900" indent="-342900">
              <a:spcBef>
                <a:spcPct val="20000"/>
              </a:spcBef>
              <a:buFontTx/>
              <a:buChar char="•"/>
            </a:pPr>
            <a:r>
              <a:rPr lang="en-US" sz="2400" i="1">
                <a:latin typeface="Comic Sans MS" pitchFamily="66" charset="0"/>
              </a:rPr>
              <a:t>Nemo is a fish vs. Nemo is an animal </a:t>
            </a:r>
          </a:p>
        </p:txBody>
      </p:sp>
      <p:sp>
        <p:nvSpPr>
          <p:cNvPr id="679945" name="Rectangle 9"/>
          <p:cNvSpPr>
            <a:spLocks noChangeArrowheads="1"/>
          </p:cNvSpPr>
          <p:nvPr/>
        </p:nvSpPr>
        <p:spPr bwMode="auto">
          <a:xfrm>
            <a:off x="152400" y="4724400"/>
            <a:ext cx="8763000" cy="1219200"/>
          </a:xfrm>
          <a:prstGeom prst="rect">
            <a:avLst/>
          </a:prstGeom>
          <a:noFill/>
          <a:ln w="9525">
            <a:noFill/>
            <a:miter lim="800000"/>
            <a:headEnd/>
            <a:tailEnd/>
          </a:ln>
        </p:spPr>
        <p:txBody>
          <a:bodyPr/>
          <a:lstStyle/>
          <a:p>
            <a:pPr marL="342900" indent="-342900">
              <a:spcBef>
                <a:spcPct val="20000"/>
              </a:spcBef>
            </a:pPr>
            <a:r>
              <a:rPr lang="en-US" sz="2800">
                <a:solidFill>
                  <a:schemeClr val="accent2"/>
                </a:solidFill>
                <a:latin typeface="Comic Sans MS" pitchFamily="66" charset="0"/>
              </a:rPr>
              <a:t>Contradiction</a:t>
            </a:r>
            <a:r>
              <a:rPr lang="en-US" sz="2800">
                <a:latin typeface="Comic Sans MS" pitchFamily="66" charset="0"/>
              </a:rPr>
              <a:t>: </a:t>
            </a:r>
          </a:p>
          <a:p>
            <a:pPr marL="342900" indent="-342900">
              <a:spcBef>
                <a:spcPct val="20000"/>
              </a:spcBef>
            </a:pPr>
            <a:r>
              <a:rPr lang="en-US" sz="2400" i="1">
                <a:latin typeface="Comic Sans MS" pitchFamily="66" charset="0"/>
              </a:rPr>
              <a:t>I am in Vancouver vs. I am in India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99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99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99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43" grpId="0" animBg="1" autoUpdateAnimBg="0"/>
      <p:bldP spid="679944" grpId="0" autoUpdateAnimBg="0"/>
      <p:bldP spid="67994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fld id="{C718CE94-13EA-4472-ABF1-DDF9E8E2E3D1}" type="datetime1">
              <a:rPr lang="en-US" smtClean="0"/>
              <a:t>2/6/2013</a:t>
            </a:fld>
            <a:endParaRPr lang="en-US"/>
          </a:p>
        </p:txBody>
      </p:sp>
      <p:sp>
        <p:nvSpPr>
          <p:cNvPr id="32771" name="Footer Placeholder 4"/>
          <p:cNvSpPr>
            <a:spLocks noGrp="1"/>
          </p:cNvSpPr>
          <p:nvPr>
            <p:ph type="ftr" sz="quarter" idx="11"/>
          </p:nvPr>
        </p:nvSpPr>
        <p:spPr>
          <a:noFill/>
        </p:spPr>
        <p:txBody>
          <a:bodyPr/>
          <a:lstStyle/>
          <a:p>
            <a:r>
              <a:rPr lang="en-US" smtClean="0"/>
              <a:t>CPSC503 Winter 2012</a:t>
            </a:r>
            <a:endParaRPr lang="en-US"/>
          </a:p>
        </p:txBody>
      </p:sp>
      <p:sp>
        <p:nvSpPr>
          <p:cNvPr id="32772" name="Slide Number Placeholder 5"/>
          <p:cNvSpPr>
            <a:spLocks noGrp="1"/>
          </p:cNvSpPr>
          <p:nvPr>
            <p:ph type="sldNum" sz="quarter" idx="12"/>
          </p:nvPr>
        </p:nvSpPr>
        <p:spPr>
          <a:noFill/>
        </p:spPr>
        <p:txBody>
          <a:bodyPr/>
          <a:lstStyle/>
          <a:p>
            <a:fld id="{48E62F13-CC3B-4751-B0D3-BE0D33B1B0D0}" type="slidenum">
              <a:rPr lang="en-US" smtClean="0"/>
              <a:pPr/>
              <a:t>7</a:t>
            </a:fld>
            <a:endParaRPr lang="en-US" smtClean="0"/>
          </a:p>
        </p:txBody>
      </p:sp>
      <p:sp>
        <p:nvSpPr>
          <p:cNvPr id="32773" name="Rectangle 2"/>
          <p:cNvSpPr>
            <a:spLocks noGrp="1" noChangeArrowheads="1"/>
          </p:cNvSpPr>
          <p:nvPr>
            <p:ph type="title"/>
          </p:nvPr>
        </p:nvSpPr>
        <p:spPr>
          <a:xfrm>
            <a:off x="609600" y="228600"/>
            <a:ext cx="7772400" cy="1143000"/>
          </a:xfrm>
        </p:spPr>
        <p:txBody>
          <a:bodyPr/>
          <a:lstStyle/>
          <a:p>
            <a:pPr eaLnBrk="1" hangingPunct="1"/>
            <a:r>
              <a:rPr lang="en-US" smtClean="0"/>
              <a:t>Meaning Structure of Language</a:t>
            </a:r>
          </a:p>
        </p:txBody>
      </p:sp>
      <p:sp>
        <p:nvSpPr>
          <p:cNvPr id="32774" name="Rectangle 3"/>
          <p:cNvSpPr>
            <a:spLocks noGrp="1" noChangeArrowheads="1"/>
          </p:cNvSpPr>
          <p:nvPr>
            <p:ph type="body" idx="1"/>
          </p:nvPr>
        </p:nvSpPr>
        <p:spPr>
          <a:xfrm>
            <a:off x="0" y="1600200"/>
            <a:ext cx="8763000" cy="4495800"/>
          </a:xfrm>
        </p:spPr>
        <p:txBody>
          <a:bodyPr/>
          <a:lstStyle/>
          <a:p>
            <a:pPr eaLnBrk="1" hangingPunct="1"/>
            <a:r>
              <a:rPr lang="en-US" sz="3200" dirty="0" smtClean="0"/>
              <a:t>How does language convey meaning?</a:t>
            </a:r>
          </a:p>
          <a:p>
            <a:pPr lvl="1" eaLnBrk="1" hangingPunct="1">
              <a:spcAft>
                <a:spcPts val="300"/>
              </a:spcAft>
            </a:pPr>
            <a:r>
              <a:rPr lang="en-US" sz="2800" dirty="0" err="1" smtClean="0"/>
              <a:t>Grammaticization</a:t>
            </a:r>
            <a:r>
              <a:rPr lang="en-US" dirty="0" smtClean="0"/>
              <a:t> </a:t>
            </a:r>
            <a:endParaRPr lang="en-US" sz="2800" dirty="0" smtClean="0"/>
          </a:p>
          <a:p>
            <a:pPr lvl="1" eaLnBrk="1" hangingPunct="1">
              <a:spcAft>
                <a:spcPts val="300"/>
              </a:spcAft>
            </a:pPr>
            <a:r>
              <a:rPr lang="en-US" sz="2800" dirty="0" smtClean="0"/>
              <a:t>Display a basic predicate-argument structure </a:t>
            </a:r>
            <a:r>
              <a:rPr lang="en-US" sz="2800" b="0" dirty="0" smtClean="0"/>
              <a:t>(e.g., verb complements)</a:t>
            </a:r>
          </a:p>
          <a:p>
            <a:pPr lvl="1" eaLnBrk="1" hangingPunct="1">
              <a:spcAft>
                <a:spcPts val="300"/>
              </a:spcAft>
            </a:pPr>
            <a:r>
              <a:rPr lang="en-US" sz="2800" dirty="0" smtClean="0"/>
              <a:t>Display a partially compositional semantics</a:t>
            </a:r>
          </a:p>
          <a:p>
            <a:pPr lvl="1" eaLnBrk="1" hangingPunct="1">
              <a:spcAft>
                <a:spcPts val="300"/>
              </a:spcAft>
            </a:pPr>
            <a:r>
              <a:rPr lang="en-US" sz="2800" dirty="0" smtClean="0"/>
              <a:t>Words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Date Placeholder 4"/>
          <p:cNvSpPr>
            <a:spLocks noGrp="1"/>
          </p:cNvSpPr>
          <p:nvPr>
            <p:ph type="dt" sz="quarter" idx="10"/>
          </p:nvPr>
        </p:nvSpPr>
        <p:spPr>
          <a:noFill/>
        </p:spPr>
        <p:txBody>
          <a:bodyPr/>
          <a:lstStyle/>
          <a:p>
            <a:fld id="{6E0F871A-E780-483F-A7CB-CD57F2E524B7}" type="datetime1">
              <a:rPr lang="en-US" smtClean="0"/>
              <a:t>2/6/2013</a:t>
            </a:fld>
            <a:endParaRPr lang="en-US"/>
          </a:p>
        </p:txBody>
      </p:sp>
      <p:sp>
        <p:nvSpPr>
          <p:cNvPr id="4102" name="Footer Placeholder 5"/>
          <p:cNvSpPr>
            <a:spLocks noGrp="1"/>
          </p:cNvSpPr>
          <p:nvPr>
            <p:ph type="ftr" sz="quarter" idx="11"/>
          </p:nvPr>
        </p:nvSpPr>
        <p:spPr>
          <a:noFill/>
        </p:spPr>
        <p:txBody>
          <a:bodyPr/>
          <a:lstStyle/>
          <a:p>
            <a:r>
              <a:rPr lang="en-US" smtClean="0"/>
              <a:t>CPSC503 Winter 2012</a:t>
            </a:r>
            <a:endParaRPr lang="en-US"/>
          </a:p>
        </p:txBody>
      </p:sp>
      <p:sp>
        <p:nvSpPr>
          <p:cNvPr id="4103" name="Slide Number Placeholder 6"/>
          <p:cNvSpPr>
            <a:spLocks noGrp="1"/>
          </p:cNvSpPr>
          <p:nvPr>
            <p:ph type="sldNum" sz="quarter" idx="12"/>
          </p:nvPr>
        </p:nvSpPr>
        <p:spPr>
          <a:noFill/>
        </p:spPr>
        <p:txBody>
          <a:bodyPr/>
          <a:lstStyle/>
          <a:p>
            <a:fld id="{F1FB35C9-45A3-4232-B928-F571268A079B}" type="slidenum">
              <a:rPr lang="en-US" smtClean="0"/>
              <a:pPr/>
              <a:t>8</a:t>
            </a:fld>
            <a:endParaRPr lang="en-US" smtClean="0"/>
          </a:p>
        </p:txBody>
      </p:sp>
      <p:sp>
        <p:nvSpPr>
          <p:cNvPr id="4104" name="Rectangle 2"/>
          <p:cNvSpPr>
            <a:spLocks noGrp="1" noChangeArrowheads="1"/>
          </p:cNvSpPr>
          <p:nvPr>
            <p:ph type="title"/>
          </p:nvPr>
        </p:nvSpPr>
        <p:spPr>
          <a:xfrm>
            <a:off x="914400" y="0"/>
            <a:ext cx="7543800" cy="838200"/>
          </a:xfrm>
        </p:spPr>
        <p:txBody>
          <a:bodyPr/>
          <a:lstStyle/>
          <a:p>
            <a:pPr eaLnBrk="1" hangingPunct="1"/>
            <a:r>
              <a:rPr lang="en-US" smtClean="0"/>
              <a:t>Grammaticization</a:t>
            </a:r>
          </a:p>
        </p:txBody>
      </p:sp>
      <p:sp>
        <p:nvSpPr>
          <p:cNvPr id="4105" name="Rectangle 10"/>
          <p:cNvSpPr>
            <a:spLocks noChangeArrowheads="1"/>
          </p:cNvSpPr>
          <p:nvPr/>
        </p:nvSpPr>
        <p:spPr bwMode="auto">
          <a:xfrm>
            <a:off x="1295400" y="762000"/>
            <a:ext cx="1676400" cy="457200"/>
          </a:xfrm>
          <a:prstGeom prst="rect">
            <a:avLst/>
          </a:prstGeom>
          <a:noFill/>
          <a:ln w="9525">
            <a:solidFill>
              <a:schemeClr val="accent2"/>
            </a:solidFill>
            <a:miter lim="800000"/>
            <a:headEnd/>
            <a:tailEnd/>
          </a:ln>
        </p:spPr>
        <p:txBody>
          <a:bodyPr/>
          <a:lstStyle/>
          <a:p>
            <a:pPr marL="342900" indent="-342900" algn="ctr">
              <a:spcBef>
                <a:spcPct val="20000"/>
              </a:spcBef>
            </a:pPr>
            <a:r>
              <a:rPr lang="en-US" sz="2400" i="1">
                <a:solidFill>
                  <a:schemeClr val="accent2"/>
                </a:solidFill>
                <a:latin typeface="Comic Sans MS" pitchFamily="66" charset="0"/>
              </a:rPr>
              <a:t>Concept</a:t>
            </a:r>
          </a:p>
        </p:txBody>
      </p:sp>
      <p:sp>
        <p:nvSpPr>
          <p:cNvPr id="4106" name="Rectangle 11"/>
          <p:cNvSpPr>
            <a:spLocks noChangeArrowheads="1"/>
          </p:cNvSpPr>
          <p:nvPr/>
        </p:nvSpPr>
        <p:spPr bwMode="auto">
          <a:xfrm>
            <a:off x="5486400" y="762000"/>
            <a:ext cx="1905000" cy="457200"/>
          </a:xfrm>
          <a:prstGeom prst="rect">
            <a:avLst/>
          </a:prstGeom>
          <a:noFill/>
          <a:ln w="9525">
            <a:solidFill>
              <a:schemeClr val="accent2"/>
            </a:solidFill>
            <a:miter lim="800000"/>
            <a:headEnd/>
            <a:tailEnd/>
          </a:ln>
        </p:spPr>
        <p:txBody>
          <a:bodyPr/>
          <a:lstStyle/>
          <a:p>
            <a:pPr marL="342900" indent="-342900" algn="ctr">
              <a:spcBef>
                <a:spcPct val="20000"/>
              </a:spcBef>
            </a:pPr>
            <a:r>
              <a:rPr lang="en-US" sz="2400" i="1">
                <a:solidFill>
                  <a:schemeClr val="accent2"/>
                </a:solidFill>
                <a:latin typeface="Comic Sans MS" pitchFamily="66" charset="0"/>
              </a:rPr>
              <a:t>Affix</a:t>
            </a:r>
          </a:p>
        </p:txBody>
      </p:sp>
      <p:sp>
        <p:nvSpPr>
          <p:cNvPr id="4107" name="Rectangle 14"/>
          <p:cNvSpPr>
            <a:spLocks noGrp="1" noChangeArrowheads="1"/>
          </p:cNvSpPr>
          <p:nvPr>
            <p:ph type="body" sz="half" idx="1"/>
          </p:nvPr>
        </p:nvSpPr>
        <p:spPr>
          <a:xfrm>
            <a:off x="914400" y="1295400"/>
            <a:ext cx="3429000" cy="1828800"/>
          </a:xfrm>
          <a:noFill/>
        </p:spPr>
        <p:txBody>
          <a:bodyPr/>
          <a:lstStyle/>
          <a:p>
            <a:pPr eaLnBrk="1" hangingPunct="1">
              <a:lnSpc>
                <a:spcPct val="80000"/>
              </a:lnSpc>
            </a:pPr>
            <a:r>
              <a:rPr lang="en-US" b="0" smtClean="0"/>
              <a:t>Past</a:t>
            </a:r>
          </a:p>
          <a:p>
            <a:pPr eaLnBrk="1" hangingPunct="1">
              <a:lnSpc>
                <a:spcPct val="80000"/>
              </a:lnSpc>
            </a:pPr>
            <a:r>
              <a:rPr lang="en-US" b="0" smtClean="0"/>
              <a:t>More than one</a:t>
            </a:r>
          </a:p>
          <a:p>
            <a:pPr eaLnBrk="1" hangingPunct="1">
              <a:lnSpc>
                <a:spcPct val="80000"/>
              </a:lnSpc>
            </a:pPr>
            <a:r>
              <a:rPr lang="en-US" b="0" smtClean="0"/>
              <a:t>Again</a:t>
            </a:r>
          </a:p>
          <a:p>
            <a:pPr eaLnBrk="1" hangingPunct="1">
              <a:lnSpc>
                <a:spcPct val="80000"/>
              </a:lnSpc>
            </a:pPr>
            <a:r>
              <a:rPr lang="en-US" b="0" smtClean="0"/>
              <a:t>Negation</a:t>
            </a:r>
            <a:endParaRPr lang="en-US" smtClean="0"/>
          </a:p>
        </p:txBody>
      </p:sp>
      <p:sp>
        <p:nvSpPr>
          <p:cNvPr id="4108" name="Rectangle 18"/>
          <p:cNvSpPr>
            <a:spLocks noChangeArrowheads="1"/>
          </p:cNvSpPr>
          <p:nvPr/>
        </p:nvSpPr>
        <p:spPr bwMode="auto">
          <a:xfrm>
            <a:off x="5181600" y="1219200"/>
            <a:ext cx="3429000" cy="18288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i="1">
                <a:latin typeface="Comic Sans MS" pitchFamily="66" charset="0"/>
              </a:rPr>
              <a:t>-ed</a:t>
            </a:r>
          </a:p>
          <a:p>
            <a:pPr marL="342900" indent="-342900">
              <a:lnSpc>
                <a:spcPct val="80000"/>
              </a:lnSpc>
              <a:spcBef>
                <a:spcPct val="20000"/>
              </a:spcBef>
              <a:buFontTx/>
              <a:buChar char="•"/>
            </a:pPr>
            <a:r>
              <a:rPr lang="en-US" sz="2800" i="1">
                <a:latin typeface="Comic Sans MS" pitchFamily="66" charset="0"/>
              </a:rPr>
              <a:t>-s</a:t>
            </a:r>
          </a:p>
          <a:p>
            <a:pPr marL="342900" indent="-342900">
              <a:lnSpc>
                <a:spcPct val="80000"/>
              </a:lnSpc>
              <a:spcBef>
                <a:spcPct val="20000"/>
              </a:spcBef>
              <a:buFontTx/>
              <a:buChar char="•"/>
            </a:pPr>
            <a:r>
              <a:rPr lang="en-US" sz="2800" i="1">
                <a:latin typeface="Comic Sans MS" pitchFamily="66" charset="0"/>
              </a:rPr>
              <a:t>re-</a:t>
            </a:r>
          </a:p>
          <a:p>
            <a:pPr marL="342900" indent="-342900">
              <a:lnSpc>
                <a:spcPct val="80000"/>
              </a:lnSpc>
              <a:spcBef>
                <a:spcPct val="20000"/>
              </a:spcBef>
              <a:buFontTx/>
              <a:buChar char="•"/>
            </a:pPr>
            <a:r>
              <a:rPr lang="en-US" sz="2800" i="1">
                <a:latin typeface="Comic Sans MS" pitchFamily="66" charset="0"/>
              </a:rPr>
              <a:t>in-, un-, de-</a:t>
            </a:r>
            <a:endParaRPr lang="en-US" sz="2800" b="1">
              <a:latin typeface="Comic Sans MS" pitchFamily="66" charset="0"/>
            </a:endParaRPr>
          </a:p>
        </p:txBody>
      </p:sp>
      <p:grpSp>
        <p:nvGrpSpPr>
          <p:cNvPr id="2" name="Group 20"/>
          <p:cNvGrpSpPr>
            <a:grpSpLocks/>
          </p:cNvGrpSpPr>
          <p:nvPr/>
        </p:nvGrpSpPr>
        <p:grpSpPr bwMode="auto">
          <a:xfrm>
            <a:off x="914400" y="2971800"/>
            <a:ext cx="8077200" cy="2971800"/>
            <a:chOff x="576" y="1872"/>
            <a:chExt cx="5088" cy="1872"/>
          </a:xfrm>
        </p:grpSpPr>
        <p:sp>
          <p:nvSpPr>
            <p:cNvPr id="4110" name="Rectangle 4"/>
            <p:cNvSpPr>
              <a:spLocks noChangeArrowheads="1"/>
            </p:cNvSpPr>
            <p:nvPr/>
          </p:nvSpPr>
          <p:spPr bwMode="auto">
            <a:xfrm>
              <a:off x="1776" y="1920"/>
              <a:ext cx="2352" cy="384"/>
            </a:xfrm>
            <a:prstGeom prst="rect">
              <a:avLst/>
            </a:prstGeom>
            <a:noFill/>
            <a:ln w="9525">
              <a:noFill/>
              <a:miter lim="800000"/>
              <a:headEnd/>
              <a:tailEnd/>
            </a:ln>
          </p:spPr>
          <p:txBody>
            <a:bodyPr/>
            <a:lstStyle/>
            <a:p>
              <a:pPr marL="342900" indent="-342900">
                <a:spcBef>
                  <a:spcPct val="20000"/>
                </a:spcBef>
              </a:pPr>
              <a:endParaRPr lang="en-CA" sz="2800" b="1">
                <a:latin typeface="Comic Sans MS" pitchFamily="66" charset="0"/>
              </a:endParaRPr>
            </a:p>
          </p:txBody>
        </p:sp>
        <p:sp>
          <p:nvSpPr>
            <p:cNvPr id="4111" name="Rectangle 15"/>
            <p:cNvSpPr>
              <a:spLocks noChangeArrowheads="1"/>
            </p:cNvSpPr>
            <p:nvPr/>
          </p:nvSpPr>
          <p:spPr bwMode="auto">
            <a:xfrm>
              <a:off x="2448" y="1872"/>
              <a:ext cx="3216" cy="288"/>
            </a:xfrm>
            <a:prstGeom prst="rect">
              <a:avLst/>
            </a:prstGeom>
            <a:noFill/>
            <a:ln w="9525">
              <a:solidFill>
                <a:schemeClr val="accent2"/>
              </a:solidFill>
              <a:miter lim="800000"/>
              <a:headEnd/>
              <a:tailEnd/>
            </a:ln>
          </p:spPr>
          <p:txBody>
            <a:bodyPr/>
            <a:lstStyle/>
            <a:p>
              <a:pPr marL="342900" indent="-342900" algn="ctr">
                <a:spcBef>
                  <a:spcPct val="20000"/>
                </a:spcBef>
              </a:pPr>
              <a:r>
                <a:rPr lang="en-US" sz="2400" i="1">
                  <a:solidFill>
                    <a:schemeClr val="accent2"/>
                  </a:solidFill>
                  <a:latin typeface="Comic Sans MS" pitchFamily="66" charset="0"/>
                </a:rPr>
                <a:t>Words from Nonlexical categories</a:t>
              </a:r>
            </a:p>
          </p:txBody>
        </p:sp>
        <p:sp>
          <p:nvSpPr>
            <p:cNvPr id="4112" name="Rectangle 17"/>
            <p:cNvSpPr>
              <a:spLocks noChangeArrowheads="1"/>
            </p:cNvSpPr>
            <p:nvPr/>
          </p:nvSpPr>
          <p:spPr bwMode="auto">
            <a:xfrm>
              <a:off x="576" y="2160"/>
              <a:ext cx="3168" cy="1536"/>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a:latin typeface="Comic Sans MS" pitchFamily="66" charset="0"/>
                </a:rPr>
                <a:t>Obligation</a:t>
              </a:r>
            </a:p>
            <a:p>
              <a:pPr marL="342900" indent="-342900">
                <a:lnSpc>
                  <a:spcPct val="80000"/>
                </a:lnSpc>
                <a:spcBef>
                  <a:spcPct val="20000"/>
                </a:spcBef>
                <a:buFontTx/>
                <a:buChar char="•"/>
              </a:pPr>
              <a:r>
                <a:rPr lang="en-US" sz="2800">
                  <a:latin typeface="Comic Sans MS" pitchFamily="66" charset="0"/>
                </a:rPr>
                <a:t>Possibility</a:t>
              </a:r>
            </a:p>
            <a:p>
              <a:pPr marL="342900" indent="-342900">
                <a:lnSpc>
                  <a:spcPct val="80000"/>
                </a:lnSpc>
                <a:spcBef>
                  <a:spcPct val="20000"/>
                </a:spcBef>
                <a:buFontTx/>
                <a:buChar char="•"/>
              </a:pPr>
              <a:r>
                <a:rPr lang="en-US" sz="2800">
                  <a:latin typeface="Comic Sans MS" pitchFamily="66" charset="0"/>
                </a:rPr>
                <a:t>Definite, Specific</a:t>
              </a:r>
            </a:p>
            <a:p>
              <a:pPr marL="342900" indent="-342900">
                <a:lnSpc>
                  <a:spcPct val="80000"/>
                </a:lnSpc>
                <a:spcBef>
                  <a:spcPct val="20000"/>
                </a:spcBef>
                <a:buFontTx/>
                <a:buChar char="•"/>
              </a:pPr>
              <a:r>
                <a:rPr lang="en-US" sz="2800">
                  <a:latin typeface="Comic Sans MS" pitchFamily="66" charset="0"/>
                </a:rPr>
                <a:t>Indefinite, Non-specific</a:t>
              </a:r>
            </a:p>
            <a:p>
              <a:pPr marL="342900" indent="-342900">
                <a:lnSpc>
                  <a:spcPct val="80000"/>
                </a:lnSpc>
                <a:spcBef>
                  <a:spcPct val="20000"/>
                </a:spcBef>
                <a:buFontTx/>
                <a:buChar char="•"/>
              </a:pPr>
              <a:r>
                <a:rPr lang="en-US" sz="2800">
                  <a:latin typeface="Comic Sans MS" pitchFamily="66" charset="0"/>
                </a:rPr>
                <a:t>Disjunction</a:t>
              </a:r>
            </a:p>
            <a:p>
              <a:pPr marL="342900" indent="-342900">
                <a:lnSpc>
                  <a:spcPct val="80000"/>
                </a:lnSpc>
                <a:spcBef>
                  <a:spcPct val="20000"/>
                </a:spcBef>
                <a:buFontTx/>
                <a:buChar char="•"/>
              </a:pPr>
              <a:r>
                <a:rPr lang="en-US" sz="2800">
                  <a:latin typeface="Comic Sans MS" pitchFamily="66" charset="0"/>
                </a:rPr>
                <a:t>Negation</a:t>
              </a:r>
            </a:p>
            <a:p>
              <a:pPr marL="342900" indent="-342900">
                <a:lnSpc>
                  <a:spcPct val="80000"/>
                </a:lnSpc>
                <a:spcBef>
                  <a:spcPct val="20000"/>
                </a:spcBef>
                <a:buFontTx/>
                <a:buChar char="•"/>
              </a:pPr>
              <a:r>
                <a:rPr lang="en-US" sz="2800">
                  <a:latin typeface="Comic Sans MS" pitchFamily="66" charset="0"/>
                </a:rPr>
                <a:t>Conjunction</a:t>
              </a:r>
              <a:endParaRPr lang="en-US" sz="2800" b="1">
                <a:latin typeface="Comic Sans MS" pitchFamily="66" charset="0"/>
              </a:endParaRPr>
            </a:p>
          </p:txBody>
        </p:sp>
        <p:sp>
          <p:nvSpPr>
            <p:cNvPr id="4113" name="Rectangle 19"/>
            <p:cNvSpPr>
              <a:spLocks noChangeArrowheads="1"/>
            </p:cNvSpPr>
            <p:nvPr/>
          </p:nvSpPr>
          <p:spPr bwMode="auto">
            <a:xfrm>
              <a:off x="3408" y="2208"/>
              <a:ext cx="1344" cy="1536"/>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i="1">
                  <a:latin typeface="Comic Sans MS" pitchFamily="66" charset="0"/>
                </a:rPr>
                <a:t>must</a:t>
              </a:r>
            </a:p>
            <a:p>
              <a:pPr marL="342900" indent="-342900">
                <a:lnSpc>
                  <a:spcPct val="80000"/>
                </a:lnSpc>
                <a:spcBef>
                  <a:spcPct val="20000"/>
                </a:spcBef>
                <a:buFontTx/>
                <a:buChar char="•"/>
              </a:pPr>
              <a:r>
                <a:rPr lang="en-US" sz="2800" i="1">
                  <a:latin typeface="Comic Sans MS" pitchFamily="66" charset="0"/>
                </a:rPr>
                <a:t>may</a:t>
              </a:r>
            </a:p>
            <a:p>
              <a:pPr marL="342900" indent="-342900">
                <a:lnSpc>
                  <a:spcPct val="80000"/>
                </a:lnSpc>
                <a:spcBef>
                  <a:spcPct val="20000"/>
                </a:spcBef>
                <a:buFontTx/>
                <a:buChar char="•"/>
              </a:pPr>
              <a:r>
                <a:rPr lang="en-US" sz="2800" i="1">
                  <a:latin typeface="Comic Sans MS" pitchFamily="66" charset="0"/>
                </a:rPr>
                <a:t>the</a:t>
              </a:r>
            </a:p>
            <a:p>
              <a:pPr marL="342900" indent="-342900">
                <a:lnSpc>
                  <a:spcPct val="80000"/>
                </a:lnSpc>
                <a:spcBef>
                  <a:spcPct val="20000"/>
                </a:spcBef>
                <a:buFontTx/>
                <a:buChar char="•"/>
              </a:pPr>
              <a:r>
                <a:rPr lang="en-US" sz="2800" i="1">
                  <a:latin typeface="Comic Sans MS" pitchFamily="66" charset="0"/>
                </a:rPr>
                <a:t>a</a:t>
              </a:r>
            </a:p>
            <a:p>
              <a:pPr marL="342900" indent="-342900">
                <a:lnSpc>
                  <a:spcPct val="80000"/>
                </a:lnSpc>
                <a:spcBef>
                  <a:spcPct val="20000"/>
                </a:spcBef>
                <a:buFontTx/>
                <a:buChar char="•"/>
              </a:pPr>
              <a:r>
                <a:rPr lang="en-US" sz="2800" i="1">
                  <a:latin typeface="Comic Sans MS" pitchFamily="66" charset="0"/>
                </a:rPr>
                <a:t>or</a:t>
              </a:r>
            </a:p>
            <a:p>
              <a:pPr marL="342900" indent="-342900">
                <a:lnSpc>
                  <a:spcPct val="80000"/>
                </a:lnSpc>
                <a:spcBef>
                  <a:spcPct val="20000"/>
                </a:spcBef>
                <a:buFontTx/>
                <a:buChar char="•"/>
              </a:pPr>
              <a:r>
                <a:rPr lang="en-US" sz="2800" i="1">
                  <a:latin typeface="Comic Sans MS" pitchFamily="66" charset="0"/>
                </a:rPr>
                <a:t>not</a:t>
              </a:r>
            </a:p>
            <a:p>
              <a:pPr marL="342900" indent="-342900">
                <a:lnSpc>
                  <a:spcPct val="80000"/>
                </a:lnSpc>
                <a:spcBef>
                  <a:spcPct val="20000"/>
                </a:spcBef>
                <a:buFontTx/>
                <a:buChar char="•"/>
              </a:pPr>
              <a:r>
                <a:rPr lang="en-US" sz="2800" i="1">
                  <a:latin typeface="Comic Sans MS" pitchFamily="66" charset="0"/>
                </a:rPr>
                <a:t>and</a:t>
              </a:r>
              <a:endParaRPr lang="en-US" sz="2800" b="1">
                <a:latin typeface="Comic Sans MS" pitchFamily="6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Date Placeholder 3"/>
          <p:cNvSpPr>
            <a:spLocks noGrp="1"/>
          </p:cNvSpPr>
          <p:nvPr>
            <p:ph type="dt" sz="quarter" idx="10"/>
          </p:nvPr>
        </p:nvSpPr>
        <p:spPr>
          <a:noFill/>
        </p:spPr>
        <p:txBody>
          <a:bodyPr/>
          <a:lstStyle/>
          <a:p>
            <a:fld id="{0F5B253A-EEF7-43F9-ADD8-FD7D6880867A}" type="datetime1">
              <a:rPr lang="en-US" smtClean="0"/>
              <a:t>2/6/2013</a:t>
            </a:fld>
            <a:endParaRPr lang="en-US"/>
          </a:p>
        </p:txBody>
      </p:sp>
      <p:sp>
        <p:nvSpPr>
          <p:cNvPr id="10245" name="Footer Placeholder 4"/>
          <p:cNvSpPr>
            <a:spLocks noGrp="1"/>
          </p:cNvSpPr>
          <p:nvPr>
            <p:ph type="ftr" sz="quarter" idx="11"/>
          </p:nvPr>
        </p:nvSpPr>
        <p:spPr>
          <a:noFill/>
        </p:spPr>
        <p:txBody>
          <a:bodyPr/>
          <a:lstStyle/>
          <a:p>
            <a:r>
              <a:rPr lang="en-US" smtClean="0"/>
              <a:t>CPSC503 Winter 2012</a:t>
            </a:r>
            <a:endParaRPr lang="en-US"/>
          </a:p>
        </p:txBody>
      </p:sp>
      <p:sp>
        <p:nvSpPr>
          <p:cNvPr id="10246" name="Slide Number Placeholder 5"/>
          <p:cNvSpPr>
            <a:spLocks noGrp="1"/>
          </p:cNvSpPr>
          <p:nvPr>
            <p:ph type="sldNum" sz="quarter" idx="12"/>
          </p:nvPr>
        </p:nvSpPr>
        <p:spPr>
          <a:noFill/>
        </p:spPr>
        <p:txBody>
          <a:bodyPr/>
          <a:lstStyle/>
          <a:p>
            <a:fld id="{61DC184C-C194-4B67-9FB9-252A4051CE10}" type="slidenum">
              <a:rPr lang="en-US" smtClean="0"/>
              <a:pPr/>
              <a:t>9</a:t>
            </a:fld>
            <a:endParaRPr lang="en-US" smtClean="0"/>
          </a:p>
        </p:txBody>
      </p:sp>
      <p:sp>
        <p:nvSpPr>
          <p:cNvPr id="10247" name="Rectangle 2"/>
          <p:cNvSpPr>
            <a:spLocks noGrp="1" noChangeArrowheads="1"/>
          </p:cNvSpPr>
          <p:nvPr>
            <p:ph type="title"/>
          </p:nvPr>
        </p:nvSpPr>
        <p:spPr>
          <a:xfrm>
            <a:off x="685800" y="228600"/>
            <a:ext cx="7772400" cy="1143000"/>
          </a:xfrm>
        </p:spPr>
        <p:txBody>
          <a:bodyPr/>
          <a:lstStyle/>
          <a:p>
            <a:pPr eaLnBrk="1" hangingPunct="1"/>
            <a:r>
              <a:rPr lang="en-US" smtClean="0"/>
              <a:t>Predicate-Argument Structure</a:t>
            </a:r>
          </a:p>
        </p:txBody>
      </p:sp>
      <p:sp>
        <p:nvSpPr>
          <p:cNvPr id="684035" name="Rectangle 3"/>
          <p:cNvSpPr>
            <a:spLocks noGrp="1" noChangeArrowheads="1"/>
          </p:cNvSpPr>
          <p:nvPr>
            <p:ph type="body" idx="1"/>
          </p:nvPr>
        </p:nvSpPr>
        <p:spPr>
          <a:xfrm>
            <a:off x="685800" y="3657600"/>
            <a:ext cx="7772400" cy="1905000"/>
          </a:xfrm>
        </p:spPr>
        <p:txBody>
          <a:bodyPr/>
          <a:lstStyle/>
          <a:p>
            <a:pPr eaLnBrk="1" hangingPunct="1">
              <a:lnSpc>
                <a:spcPct val="90000"/>
              </a:lnSpc>
            </a:pPr>
            <a:r>
              <a:rPr lang="en-US" smtClean="0"/>
              <a:t>Subcategorization frames specify number, position, and syntactic category of arguments</a:t>
            </a:r>
          </a:p>
          <a:p>
            <a:pPr eaLnBrk="1" hangingPunct="1">
              <a:lnSpc>
                <a:spcPct val="90000"/>
              </a:lnSpc>
            </a:pPr>
            <a:r>
              <a:rPr lang="en-US" sz="2400" b="0" smtClean="0"/>
              <a:t>Examples: </a:t>
            </a:r>
            <a:r>
              <a:rPr lang="en-US" b="0" i="1" smtClean="0"/>
              <a:t>give </a:t>
            </a:r>
            <a:r>
              <a:rPr lang="en-US" b="0" smtClean="0"/>
              <a:t>NP2 NP1, </a:t>
            </a:r>
            <a:r>
              <a:rPr lang="en-US" b="0" i="1" smtClean="0"/>
              <a:t>find</a:t>
            </a:r>
            <a:r>
              <a:rPr lang="en-US" b="0" smtClean="0"/>
              <a:t> NP, </a:t>
            </a:r>
            <a:r>
              <a:rPr lang="en-US" b="0" i="1" smtClean="0"/>
              <a:t>sneeze</a:t>
            </a:r>
            <a:r>
              <a:rPr lang="en-US" b="0" smtClean="0"/>
              <a:t> []</a:t>
            </a:r>
          </a:p>
        </p:txBody>
      </p:sp>
      <p:sp>
        <p:nvSpPr>
          <p:cNvPr id="10249" name="Rectangle 4"/>
          <p:cNvSpPr>
            <a:spLocks noChangeArrowheads="1"/>
          </p:cNvSpPr>
          <p:nvPr/>
        </p:nvSpPr>
        <p:spPr bwMode="auto">
          <a:xfrm>
            <a:off x="685800" y="1143000"/>
            <a:ext cx="7772400" cy="2286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b="1">
                <a:latin typeface="Comic Sans MS" pitchFamily="66" charset="0"/>
              </a:rPr>
              <a:t>Represent relationships among concepts</a:t>
            </a:r>
          </a:p>
          <a:p>
            <a:pPr marL="342900" indent="-342900">
              <a:lnSpc>
                <a:spcPct val="90000"/>
              </a:lnSpc>
              <a:spcBef>
                <a:spcPct val="20000"/>
              </a:spcBef>
              <a:buFontTx/>
              <a:buChar char="•"/>
            </a:pPr>
            <a:r>
              <a:rPr lang="en-US" sz="2800" b="1">
                <a:latin typeface="Comic Sans MS" pitchFamily="66" charset="0"/>
              </a:rPr>
              <a:t>Some words act like </a:t>
            </a:r>
            <a:r>
              <a:rPr lang="en-US" sz="2800" b="1">
                <a:solidFill>
                  <a:schemeClr val="accent2"/>
                </a:solidFill>
                <a:latin typeface="Comic Sans MS" pitchFamily="66" charset="0"/>
              </a:rPr>
              <a:t>arguments</a:t>
            </a:r>
            <a:r>
              <a:rPr lang="en-US" sz="2800" b="1">
                <a:latin typeface="Comic Sans MS" pitchFamily="66" charset="0"/>
              </a:rPr>
              <a:t> and some words act like </a:t>
            </a:r>
            <a:r>
              <a:rPr lang="en-US" sz="2800" b="1">
                <a:solidFill>
                  <a:schemeClr val="accent2"/>
                </a:solidFill>
                <a:latin typeface="Comic Sans MS" pitchFamily="66" charset="0"/>
              </a:rPr>
              <a:t>predicates</a:t>
            </a:r>
            <a:r>
              <a:rPr lang="en-US" sz="2800" b="1">
                <a:latin typeface="Comic Sans MS" pitchFamily="66" charset="0"/>
              </a:rPr>
              <a:t>:</a:t>
            </a:r>
          </a:p>
          <a:p>
            <a:pPr marL="742950" lvl="1" indent="-285750">
              <a:lnSpc>
                <a:spcPct val="90000"/>
              </a:lnSpc>
              <a:spcBef>
                <a:spcPct val="20000"/>
              </a:spcBef>
              <a:buFontTx/>
              <a:buChar char="–"/>
            </a:pPr>
            <a:r>
              <a:rPr lang="en-US" sz="2400" b="1">
                <a:solidFill>
                  <a:schemeClr val="accent2"/>
                </a:solidFill>
                <a:latin typeface="Comic Sans MS" pitchFamily="66" charset="0"/>
              </a:rPr>
              <a:t>Nouns </a:t>
            </a:r>
            <a:r>
              <a:rPr lang="en-US" sz="2400" b="1">
                <a:latin typeface="Comic Sans MS" pitchFamily="66" charset="0"/>
              </a:rPr>
              <a:t>as</a:t>
            </a:r>
            <a:r>
              <a:rPr lang="en-US" sz="2400" b="1">
                <a:solidFill>
                  <a:schemeClr val="accent2"/>
                </a:solidFill>
                <a:latin typeface="Comic Sans MS" pitchFamily="66" charset="0"/>
              </a:rPr>
              <a:t> concepts</a:t>
            </a:r>
            <a:r>
              <a:rPr lang="en-US" sz="2400" b="1">
                <a:latin typeface="Comic Sans MS" pitchFamily="66" charset="0"/>
              </a:rPr>
              <a:t> or </a:t>
            </a:r>
            <a:r>
              <a:rPr lang="en-US" sz="2400" b="1">
                <a:solidFill>
                  <a:schemeClr val="accent2"/>
                </a:solidFill>
                <a:latin typeface="Comic Sans MS" pitchFamily="66" charset="0"/>
              </a:rPr>
              <a:t>arguments</a:t>
            </a:r>
            <a:r>
              <a:rPr lang="en-US" sz="2400" b="1">
                <a:latin typeface="Comic Sans MS" pitchFamily="66" charset="0"/>
              </a:rPr>
              <a:t>: red(</a:t>
            </a:r>
            <a:r>
              <a:rPr lang="en-US" sz="2400">
                <a:solidFill>
                  <a:schemeClr val="accent2"/>
                </a:solidFill>
                <a:latin typeface="Comic Sans MS" pitchFamily="66" charset="0"/>
              </a:rPr>
              <a:t>ball</a:t>
            </a:r>
            <a:r>
              <a:rPr lang="en-US" sz="2400" b="1">
                <a:latin typeface="Comic Sans MS" pitchFamily="66" charset="0"/>
              </a:rPr>
              <a:t>)</a:t>
            </a:r>
          </a:p>
          <a:p>
            <a:pPr marL="742950" lvl="1" indent="-285750">
              <a:lnSpc>
                <a:spcPct val="90000"/>
              </a:lnSpc>
              <a:spcBef>
                <a:spcPct val="20000"/>
              </a:spcBef>
              <a:buFontTx/>
              <a:buChar char="–"/>
            </a:pPr>
            <a:r>
              <a:rPr lang="en-US" sz="2400" b="1">
                <a:solidFill>
                  <a:schemeClr val="accent2"/>
                </a:solidFill>
                <a:latin typeface="Comic Sans MS" pitchFamily="66" charset="0"/>
              </a:rPr>
              <a:t>Adj, Adv, Verbs </a:t>
            </a:r>
            <a:r>
              <a:rPr lang="en-US" sz="2400" b="1">
                <a:latin typeface="Comic Sans MS" pitchFamily="66" charset="0"/>
              </a:rPr>
              <a:t>as</a:t>
            </a:r>
            <a:r>
              <a:rPr lang="en-US" sz="2400" b="1">
                <a:solidFill>
                  <a:schemeClr val="accent2"/>
                </a:solidFill>
                <a:latin typeface="Comic Sans MS" pitchFamily="66" charset="0"/>
              </a:rPr>
              <a:t> predicates</a:t>
            </a:r>
            <a:r>
              <a:rPr lang="en-US" sz="2400" b="1">
                <a:latin typeface="Comic Sans MS" pitchFamily="66" charset="0"/>
              </a:rPr>
              <a:t>: </a:t>
            </a:r>
            <a:r>
              <a:rPr lang="en-US" sz="2400">
                <a:solidFill>
                  <a:schemeClr val="accent2"/>
                </a:solidFill>
                <a:latin typeface="Comic Sans MS" pitchFamily="66" charset="0"/>
              </a:rPr>
              <a:t>red</a:t>
            </a:r>
            <a:r>
              <a:rPr lang="en-US" sz="2400" b="1">
                <a:latin typeface="Comic Sans MS" pitchFamily="66" charset="0"/>
              </a:rPr>
              <a:t>(ball)</a:t>
            </a:r>
            <a:endParaRPr lang="en-US" sz="2800" b="1">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4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035" grpId="0" build="p" autoUpdateAnimBg="0"/>
    </p:bldLst>
  </p:timing>
</p:sld>
</file>

<file path=ppt/theme/theme1.xml><?xml version="1.0" encoding="utf-8"?>
<a:theme xmlns:a="http://schemas.openxmlformats.org/drawingml/2006/main" name="5832 Template">
  <a:themeElements>
    <a:clrScheme name="5832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5832 Templat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832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832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832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832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832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832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832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5832 Template</Template>
  <TotalTime>27928</TotalTime>
  <Words>4074</Words>
  <Application>Microsoft Office PowerPoint</Application>
  <PresentationFormat>On-screen Show (4:3)</PresentationFormat>
  <Paragraphs>783</Paragraphs>
  <Slides>44</Slides>
  <Notes>44</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5832 Template</vt:lpstr>
      <vt:lpstr>Equation</vt:lpstr>
      <vt:lpstr>CPSC 503 Computational Linguistics</vt:lpstr>
      <vt:lpstr>Knowledge-Formalisms Map (including probabilistic formalisms)</vt:lpstr>
      <vt:lpstr>Next three classes</vt:lpstr>
      <vt:lpstr>Today Feb 7</vt:lpstr>
      <vt:lpstr>Semantics</vt:lpstr>
      <vt:lpstr>Semantic Relations involving Sentences</vt:lpstr>
      <vt:lpstr>Meaning Structure of Language</vt:lpstr>
      <vt:lpstr>Grammaticization</vt:lpstr>
      <vt:lpstr>Predicate-Argument Structure</vt:lpstr>
      <vt:lpstr>Semantic (Thematic) Roles</vt:lpstr>
      <vt:lpstr>Requirements for Meaning Representations</vt:lpstr>
      <vt:lpstr>First Order Predicate Calculus (FOPC)</vt:lpstr>
      <vt:lpstr>Common Meaning Representations</vt:lpstr>
      <vt:lpstr>Today Feb 7</vt:lpstr>
      <vt:lpstr>Linguistically Relevant Concepts in FOPC</vt:lpstr>
      <vt:lpstr>Categories &amp; Events</vt:lpstr>
      <vt:lpstr>MUC-4 Example</vt:lpstr>
      <vt:lpstr>Reification Again</vt:lpstr>
      <vt:lpstr>Representing Time</vt:lpstr>
      <vt:lpstr>Interval Events</vt:lpstr>
      <vt:lpstr>Relation Between Tenses and Time</vt:lpstr>
      <vt:lpstr>Reference Point</vt:lpstr>
      <vt:lpstr>Today Feb 7</vt:lpstr>
      <vt:lpstr>Practical Goal for (Syntax-driven) Semantic Analysis</vt:lpstr>
      <vt:lpstr>Semantic Analysis</vt:lpstr>
      <vt:lpstr>Compositional Analysis</vt:lpstr>
      <vt:lpstr>Compositional Analysis: Example</vt:lpstr>
      <vt:lpstr>Augmented Rules</vt:lpstr>
      <vt:lpstr>Simple Extension of FOL: Lambda Forms</vt:lpstr>
      <vt:lpstr>Augmented Rules: Example</vt:lpstr>
      <vt:lpstr>Augmented Rules: Example</vt:lpstr>
      <vt:lpstr>Example</vt:lpstr>
      <vt:lpstr>Next Time</vt:lpstr>
      <vt:lpstr>Non-Compositionality</vt:lpstr>
      <vt:lpstr>English Idioms</vt:lpstr>
      <vt:lpstr>The Tip of the Iceberg</vt:lpstr>
      <vt:lpstr>Handling Idioms</vt:lpstr>
      <vt:lpstr>Attachments for a fragment of English (Sect. 18.5) old edition</vt:lpstr>
      <vt:lpstr>Full story more complex</vt:lpstr>
      <vt:lpstr>Slide 40</vt:lpstr>
      <vt:lpstr>Integration with a Parser</vt:lpstr>
      <vt:lpstr>Pros and Cons</vt:lpstr>
      <vt:lpstr>How to Produce a Canonical Form</vt:lpstr>
      <vt:lpstr>Non-verbal  predicate-argument structures</vt:lpstr>
    </vt:vector>
  </TitlesOfParts>
  <Company>UBC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CPSC Computational Linguistics</dc:title>
  <dc:creator>Giuseppe Carenini</dc:creator>
  <cp:lastModifiedBy>carenini</cp:lastModifiedBy>
  <cp:revision>675</cp:revision>
  <dcterms:created xsi:type="dcterms:W3CDTF">2003-01-21T20:11:16Z</dcterms:created>
  <dcterms:modified xsi:type="dcterms:W3CDTF">2013-02-06T20:35:22Z</dcterms:modified>
</cp:coreProperties>
</file>