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93" r:id="rId2"/>
    <p:sldId id="472" r:id="rId3"/>
    <p:sldId id="294" r:id="rId4"/>
    <p:sldId id="603" r:id="rId5"/>
    <p:sldId id="604" r:id="rId6"/>
    <p:sldId id="605" r:id="rId7"/>
    <p:sldId id="606" r:id="rId8"/>
    <p:sldId id="607" r:id="rId9"/>
    <p:sldId id="608" r:id="rId10"/>
    <p:sldId id="635" r:id="rId11"/>
    <p:sldId id="610" r:id="rId12"/>
    <p:sldId id="611" r:id="rId13"/>
    <p:sldId id="612" r:id="rId14"/>
    <p:sldId id="684" r:id="rId15"/>
    <p:sldId id="685" r:id="rId16"/>
    <p:sldId id="686" r:id="rId17"/>
    <p:sldId id="687" r:id="rId18"/>
    <p:sldId id="636" r:id="rId19"/>
    <p:sldId id="618" r:id="rId20"/>
    <p:sldId id="688" r:id="rId21"/>
    <p:sldId id="620" r:id="rId22"/>
    <p:sldId id="621" r:id="rId23"/>
    <p:sldId id="622" r:id="rId24"/>
    <p:sldId id="623" r:id="rId25"/>
    <p:sldId id="624" r:id="rId26"/>
    <p:sldId id="625" r:id="rId27"/>
    <p:sldId id="626" r:id="rId28"/>
    <p:sldId id="637" r:id="rId29"/>
    <p:sldId id="638" r:id="rId30"/>
    <p:sldId id="639" r:id="rId31"/>
    <p:sldId id="640" r:id="rId32"/>
    <p:sldId id="641" r:id="rId33"/>
    <p:sldId id="642" r:id="rId34"/>
    <p:sldId id="643" r:id="rId35"/>
    <p:sldId id="675" r:id="rId36"/>
    <p:sldId id="676" r:id="rId37"/>
    <p:sldId id="677" r:id="rId38"/>
    <p:sldId id="679" r:id="rId39"/>
    <p:sldId id="680" r:id="rId40"/>
    <p:sldId id="682" r:id="rId41"/>
    <p:sldId id="681" r:id="rId42"/>
    <p:sldId id="683" r:id="rId43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FF"/>
    <a:srgbClr val="66CCFF"/>
    <a:srgbClr val="FF9933"/>
    <a:srgbClr val="0080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9" autoAdjust="0"/>
    <p:restoredTop sz="75427" autoAdjust="0"/>
  </p:normalViewPr>
  <p:slideViewPr>
    <p:cSldViewPr>
      <p:cViewPr>
        <p:scale>
          <a:sx n="75" d="100"/>
          <a:sy n="75" d="100"/>
        </p:scale>
        <p:origin x="-3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7236"/>
    </p:cViewPr>
  </p:sorterViewPr>
  <p:notesViewPr>
    <p:cSldViewPr>
      <p:cViewPr>
        <p:scale>
          <a:sx n="75" d="100"/>
          <a:sy n="75" d="100"/>
        </p:scale>
        <p:origin x="-2142" y="-252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A29CE77A-2247-43C3-84EC-077CF9882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A4E3E396-10FF-4826-9C06-41570BD7B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acm.org/ft_gateway.cfm?id=944819&amp;type=pdf&amp;coll=GUIDE&amp;dl=GUIDE&amp;CFID=56781330&amp;CFTOKEN=41112898" TargetMode="External"/><Relationship Id="rId7" Type="http://schemas.openxmlformats.org/officeDocument/2006/relationships/hyperlink" Target="http://portal.acm.org/author_page.cfm?id=81100203861&amp;coll=GUIDE&amp;dl=GUIDE&amp;trk=0&amp;CFID=56781330&amp;CFTOKEN=41112898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portal.acm.org/author_page.cfm?id=81100414310&amp;coll=GUIDE&amp;dl=GUIDE&amp;trk=0&amp;CFID=56781330&amp;CFTOKEN=41112898" TargetMode="External"/><Relationship Id="rId5" Type="http://schemas.openxmlformats.org/officeDocument/2006/relationships/hyperlink" Target="http://portal.acm.org/toc.cfm?id=944790&amp;type=issue&amp;coll=GUIDE&amp;dl=GUIDE&amp;CFID=56781330&amp;CFTOKEN=41112898" TargetMode="External"/><Relationship Id="rId4" Type="http://schemas.openxmlformats.org/officeDocument/2006/relationships/hyperlink" Target="http://portal.acm.org/toc.cfm?id=J832&amp;type=periodical&amp;coll=GUIDE&amp;dl=GUIDE&amp;CFID=56781330&amp;CFTOKEN=41112898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18A1E6-EDBA-41D8-B563-1EF35520BBB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9BC61F-1582-4EC3-95E0-82C1FA737F2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C92E56A9-6A4A-4E9B-A871-3C9A5D15E2FD}" type="slidenum">
              <a:rPr lang="en-US" smtClean="0"/>
              <a:pPr defTabSz="928688"/>
              <a:t>11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AE367E38-4D2B-4E63-8DD5-89AB56374F19}" type="slidenum">
              <a:rPr lang="en-US" smtClean="0"/>
              <a:pPr defTabSz="928688"/>
              <a:t>12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CEE1158C-E6EE-4014-8AEB-475F3B15B204}" type="slidenum">
              <a:rPr lang="en-US" smtClean="0"/>
              <a:pPr defTabSz="928688"/>
              <a:t>13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Clausal subject: </a:t>
            </a:r>
          </a:p>
          <a:p>
            <a:pPr eaLnBrk="1" hangingPunct="1"/>
            <a:r>
              <a:rPr lang="en-US" b="1" smtClean="0"/>
              <a:t>That he had even asked her</a:t>
            </a:r>
            <a:r>
              <a:rPr lang="en-US" smtClean="0"/>
              <a:t> made her angry. The clause "that he had even asked her" is the subject of this sentence.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F5474303-9187-4739-9395-DBDEF2C8EC32}" type="slidenum">
              <a:rPr lang="en-US" smtClean="0"/>
              <a:pPr defTabSz="928688"/>
              <a:t>15</a:t>
            </a:fld>
            <a:endParaRPr lang="en-US" smtClean="0"/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A16B7B26-B7DE-487F-940A-984A6D504359}" type="slidenum">
              <a:rPr lang="en-US" smtClean="0"/>
              <a:pPr defTabSz="928688"/>
              <a:t>16</a:t>
            </a:fld>
            <a:endParaRPr lang="en-US" smtClean="0"/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dependency approach has a number of advantages over full phrase-structure parsing.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Deals well with free word order languages where the constituent structure is quite fluid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Parsing is much faster than CFG-bases parsers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Dependency structure often captures the syntactic relations needed by later applications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CFG-based approaches often extract this same information from trees anyway.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1A5ABFD8-E6EC-4D68-A1A0-D25EB1E762D9}" type="slidenum">
              <a:rPr lang="en-US" smtClean="0"/>
              <a:pPr defTabSz="928688"/>
              <a:t>17</a:t>
            </a:fld>
            <a:endParaRPr lang="en-US" smtClean="0"/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Data-Driven Dependency Parsing</a:t>
            </a:r>
          </a:p>
          <a:p>
            <a:r>
              <a:rPr lang="en-US" dirty="0" smtClean="0"/>
              <a:t>◮ Dependency parsing based on (only) supervised learning from</a:t>
            </a:r>
          </a:p>
          <a:p>
            <a:r>
              <a:rPr lang="en-US" dirty="0" err="1" smtClean="0"/>
              <a:t>treebank</a:t>
            </a:r>
            <a:r>
              <a:rPr lang="en-US" dirty="0" smtClean="0"/>
              <a:t> data (annotated sentences)</a:t>
            </a:r>
          </a:p>
          <a:p>
            <a:r>
              <a:rPr lang="en-US" dirty="0" smtClean="0"/>
              <a:t>◮ Graph-based [Eisner 1996, McDonald et al. 2005a]</a:t>
            </a:r>
          </a:p>
          <a:p>
            <a:r>
              <a:rPr lang="en-US" dirty="0" smtClean="0"/>
              <a:t>◮ 	Define a space of candidate dependency graphs for a sentence</a:t>
            </a:r>
          </a:p>
          <a:p>
            <a:r>
              <a:rPr lang="en-US" dirty="0" smtClean="0"/>
              <a:t>◮	 Learning: Induce a model for scoring an entire dependency</a:t>
            </a:r>
          </a:p>
          <a:p>
            <a:r>
              <a:rPr lang="en-US" dirty="0" smtClean="0"/>
              <a:t>	graph for a sentence</a:t>
            </a:r>
          </a:p>
          <a:p>
            <a:r>
              <a:rPr lang="en-US" dirty="0" smtClean="0"/>
              <a:t>◮ 	Inference: Find the highest-scoring dependency graph, given</a:t>
            </a:r>
          </a:p>
          <a:p>
            <a:r>
              <a:rPr lang="en-US" dirty="0" smtClean="0"/>
              <a:t>	the induced model</a:t>
            </a:r>
          </a:p>
          <a:p>
            <a:r>
              <a:rPr lang="en-US" dirty="0" smtClean="0"/>
              <a:t>◮ Transition-based [Yamada and Matsumoto 2003, </a:t>
            </a:r>
            <a:r>
              <a:rPr lang="en-US" dirty="0" err="1" smtClean="0"/>
              <a:t>Nivre</a:t>
            </a:r>
            <a:r>
              <a:rPr lang="en-US" dirty="0" smtClean="0"/>
              <a:t> et al. 2004]:</a:t>
            </a:r>
          </a:p>
          <a:p>
            <a:r>
              <a:rPr lang="en-US" dirty="0" smtClean="0"/>
              <a:t>◮ 	Define a transition system (state machine) for mapping a</a:t>
            </a:r>
          </a:p>
          <a:p>
            <a:r>
              <a:rPr lang="en-US" dirty="0" smtClean="0"/>
              <a:t>	sentence to its dependency graph</a:t>
            </a:r>
          </a:p>
          <a:p>
            <a:r>
              <a:rPr lang="en-US" dirty="0" smtClean="0"/>
              <a:t>◮	 Learning: Induce a model for predicting the next state</a:t>
            </a:r>
          </a:p>
          <a:p>
            <a:r>
              <a:rPr lang="en-US" dirty="0" smtClean="0"/>
              <a:t>	transition, given the transition history</a:t>
            </a:r>
          </a:p>
          <a:p>
            <a:r>
              <a:rPr lang="en-US" dirty="0" smtClean="0"/>
              <a:t>◮ 	Inference: Construct the optimal transition sequence, given the</a:t>
            </a:r>
          </a:p>
          <a:p>
            <a:r>
              <a:rPr lang="en-US" dirty="0" smtClean="0"/>
              <a:t>	induced model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9BC61F-1582-4EC3-95E0-82C1FA737F2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3D727835-E477-46BA-A878-9FE2141F8647}" type="slidenum">
              <a:rPr lang="en-US" smtClean="0"/>
              <a:pPr defTabSz="928688"/>
              <a:t>19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Treebanks are corpora in which each sentence has been paired with a parse tree (presumably the right one).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These are generally created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By first parsing the collection with an automatic parser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And then having human annotators correct each parse as necessary.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This generally requires detailed annotation guidelines that provide a POS tagset, a grammar and instructions for how to deal with particular grammatical constructions.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AC3CE647-BBC9-4BBA-AAD9-B6274F15909B}" type="slidenum">
              <a:rPr lang="en-US" smtClean="0"/>
              <a:pPr defTabSz="928688"/>
              <a:t>20</a:t>
            </a:fld>
            <a:endParaRPr lang="en-US" smtClean="0"/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Penn Treebank  phrases annotated with grammatical function</a:t>
            </a:r>
          </a:p>
          <a:p>
            <a:pPr eaLnBrk="1" hangingPunct="1"/>
            <a:r>
              <a:rPr lang="en-US" smtClean="0"/>
              <a:t>To make recovery of predicate argument easier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863F49-A8C3-4C69-B66A-98E646EE6F5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Last time Big transition state machines (Regular languages)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CFGgrammars (CF languages)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Parsing two approaches TD vs. BU  (combine them with left corners)</a:t>
            </a:r>
          </a:p>
          <a:p>
            <a:pPr eaLnBrk="1" hangingPunct="1"/>
            <a:r>
              <a:rPr lang="en-US" smtClean="0"/>
              <a:t>Still inefficient for 3 reasons</a:t>
            </a:r>
          </a:p>
          <a:p>
            <a:pPr eaLnBrk="1" hangingPunct="1"/>
            <a:r>
              <a:rPr lang="en-US" smtClean="0"/>
              <a:t> 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46F6A9EA-21BF-4EDD-9D31-575F13A56E09}" type="slidenum">
              <a:rPr lang="en-US" smtClean="0"/>
              <a:pPr defTabSz="928688"/>
              <a:t>21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Treebanks implicitly define a grammar for the language covered in the treebank.</a:t>
            </a:r>
          </a:p>
          <a:p>
            <a:pPr eaLnBrk="1" hangingPunct="1"/>
            <a:r>
              <a:rPr lang="en-US" smtClean="0"/>
              <a:t>Simply take the local rules that make up the sub-trees in all the trees in the collection and you have a grammar.</a:t>
            </a:r>
          </a:p>
          <a:p>
            <a:pPr eaLnBrk="1" hangingPunct="1"/>
            <a:r>
              <a:rPr lang="en-US" smtClean="0"/>
              <a:t>Not complete, but if you have decent size corpus, you’ll have a grammar with decent coverage.</a:t>
            </a:r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11013A76-7DB1-449F-BF59-88E37D772D41}" type="slidenum">
              <a:rPr lang="en-US" smtClean="0"/>
              <a:pPr defTabSz="928688"/>
              <a:t>22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Total of 17,500 rules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6B8272BC-241B-43B0-93D7-8B41D3B8B9A9}" type="slidenum">
              <a:rPr lang="en-US" smtClean="0"/>
              <a:pPr defTabSz="928688"/>
              <a:t>23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8939E60F-1D88-4A1F-81D1-87A42C2ED120}" type="slidenum">
              <a:rPr lang="en-US" smtClean="0"/>
              <a:pPr defTabSz="928688"/>
              <a:t>24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6AB7A37B-0D20-4A5C-AB1E-734E820088EF}" type="slidenum">
              <a:rPr lang="en-US" smtClean="0"/>
              <a:pPr defTabSz="928688"/>
              <a:t>25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0970909E-5CD3-46D7-AC68-EB5AAC8A8122}" type="slidenum">
              <a:rPr lang="en-US" smtClean="0"/>
              <a:pPr defTabSz="928688"/>
              <a:t>26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For each phrase type Simple set of hand-written rules to find the head of such a phrase. </a:t>
            </a:r>
          </a:p>
          <a:p>
            <a:pPr eaLnBrk="1" hangingPunct="1"/>
            <a:r>
              <a:rPr lang="en-US" smtClean="0"/>
              <a:t>This rules are often called head percolation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20743730-48B1-4998-8647-636C0631C87D}" type="slidenum">
              <a:rPr lang="en-US" smtClean="0"/>
              <a:pPr defTabSz="928688"/>
              <a:t>27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NP immediately dominating a PP</a:t>
            </a:r>
          </a:p>
          <a:p>
            <a:pPr eaLnBrk="1" hangingPunct="1"/>
            <a:r>
              <a:rPr lang="en-US" smtClean="0"/>
              <a:t>NP dominating a PP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9BC61F-1582-4EC3-95E0-82C1FA737F27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CEFB9-532F-4489-9A53-D0741775A65B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E076CA-3406-4B10-8838-136B6B3E851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 saw the planet with the telescope...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9BC61F-1582-4EC3-95E0-82C1FA737F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B4B3D1-D85F-4FAB-A486-040E6F181E4A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P(A-&gt;beta|A)</a:t>
            </a:r>
          </a:p>
          <a:p>
            <a:pPr eaLnBrk="1" hangingPunct="1"/>
            <a:r>
              <a:rPr lang="en-US" smtClean="0"/>
              <a:t>D is a function assigning probabilities to each production/rule in P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5FBA31-CE25-4875-887F-91B817E5EEB3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68C034-E0A6-44FE-81A1-F9D708623B40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probability of a derivation (tree) is just the product of the probabilities of the rules in the derivation.</a:t>
            </a:r>
          </a:p>
          <a:p>
            <a:pPr eaLnBrk="1" hangingPunct="1"/>
            <a:r>
              <a:rPr lang="en-US" smtClean="0"/>
              <a:t>Product because rule applications are independent (because CFG)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integrate them with n-grams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probability of a word sequence (sentence) is the probability of its tree in the unambiguous case.</a:t>
            </a:r>
          </a:p>
          <a:p>
            <a:pPr eaLnBrk="1" hangingPunct="1"/>
            <a:r>
              <a:rPr lang="en-US" smtClean="0"/>
              <a:t>It’s the sum of the probabilities of the trees in the ambiguous case.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20F7D7-1462-4328-8781-FC1368C3A973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659F22-82C1-4D37-B222-169A16EB0955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We can create a PCFG automatically by exploiting manually parsed text corpora, such as the Penn Treebank. We can read off them grammar found in the treebank.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mtClean="0">
                <a:solidFill>
                  <a:schemeClr val="accent2"/>
                </a:solidFill>
              </a:rPr>
              <a:t>Probabilities:</a:t>
            </a:r>
            <a:r>
              <a:rPr lang="en-US" smtClean="0"/>
              <a:t> can be assigned by counting how often each item is found in the treebank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	Ex: if the </a:t>
            </a:r>
            <a:r>
              <a:rPr lang="en-US" i="1" smtClean="0"/>
              <a:t>NP -&gt; ART ADJ NOUN</a:t>
            </a:r>
            <a:r>
              <a:rPr lang="en-US" smtClean="0"/>
              <a:t> rule is used 50 times and all NP rules are used 5000 times, then the rule’s probability is 50/5000 = .01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2D0333-C626-4EC9-A6B3-3FB0AEEDAB33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7E6647-F791-440A-8B30-2A17FBA45B63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instructor reserves the right to adjust this grading scheme during the term, if necessary </a:t>
            </a:r>
          </a:p>
          <a:p>
            <a:pPr eaLnBrk="1" hangingPunct="1"/>
            <a:r>
              <a:rPr lang="en-US" smtClean="0"/>
              <a:t>?Assignments hands-on experience with algorithms?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CEFB9-532F-4489-9A53-D0741775A65B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CEFB9-532F-4489-9A53-D0741775A65B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ADD091F9-BD20-404F-9D00-4C60EB7DF61D}" type="slidenum">
              <a:rPr lang="en-US" smtClean="0"/>
              <a:pPr defTabSz="928688"/>
              <a:t>4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(Specifier) head (Complements)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C5D34592-75F5-4FEE-87ED-C145EF4644A1}" type="slidenum">
              <a:rPr lang="en-US" smtClean="0"/>
              <a:pPr defTabSz="928688"/>
              <a:t>5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NLTK demo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CA95E081-5D33-4F57-8FED-4A511C555208}" type="slidenum">
              <a:rPr lang="en-US" smtClean="0"/>
              <a:pPr defTabSz="928688"/>
              <a:t>6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What about ambiguity?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9691C869-543D-40CE-82CD-6B742D8E27C7}" type="slidenum">
              <a:rPr lang="en-US" smtClean="0"/>
              <a:pPr defTabSz="928688"/>
              <a:t>7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AC9CE4BB-62F4-480D-A33C-3CCA58418FDD}" type="slidenum">
              <a:rPr lang="en-US" smtClean="0"/>
              <a:pPr defTabSz="928688"/>
              <a:t>8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NN  noun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6F438049-84BA-49E5-9039-71E56688796F}" type="slidenum">
              <a:rPr lang="en-US" smtClean="0"/>
              <a:pPr defTabSz="928688"/>
              <a:t>9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- The Head is the word in a phrase that is grammatically more important</a:t>
            </a:r>
          </a:p>
          <a:p>
            <a:r>
              <a:rPr lang="en-US" b="1" dirty="0" smtClean="0"/>
              <a:t>- Shallow parsing using specialized </a:t>
            </a:r>
            <a:r>
              <a:rPr lang="en-US" b="1" dirty="0" err="1" smtClean="0"/>
              <a:t>hmms</a:t>
            </a:r>
            <a:r>
              <a:rPr lang="en-US" dirty="0" smtClean="0"/>
              <a:t> </a:t>
            </a:r>
            <a:r>
              <a:rPr lang="en-US" b="1" dirty="0" smtClean="0"/>
              <a:t>Full text</a:t>
            </a:r>
            <a:r>
              <a:rPr lang="en-US" dirty="0" smtClean="0"/>
              <a:t> </a:t>
            </a:r>
            <a:r>
              <a:rPr lang="en-US" dirty="0" err="1" smtClean="0">
                <a:hlinkClick r:id="rId3" tooltip="Pdf"/>
              </a:rPr>
              <a:t>Pdf</a:t>
            </a:r>
            <a:r>
              <a:rPr lang="en-US" dirty="0" smtClean="0"/>
              <a:t> (239 KB) </a:t>
            </a:r>
            <a:br>
              <a:rPr lang="en-US" dirty="0" smtClean="0"/>
            </a:br>
            <a:r>
              <a:rPr lang="en-US" b="1" dirty="0" smtClean="0"/>
              <a:t>Source</a:t>
            </a:r>
            <a:r>
              <a:rPr lang="en-US" dirty="0" smtClean="0"/>
              <a:t> The Journal of Machine Learning Research </a:t>
            </a:r>
            <a:r>
              <a:rPr lang="en-US" dirty="0" smtClean="0">
                <a:hlinkClick r:id="rId4"/>
              </a:rPr>
              <a:t>archive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Volume 2 ,  (March 2002) </a:t>
            </a:r>
            <a:r>
              <a:rPr lang="en-US" dirty="0" smtClean="0">
                <a:hlinkClick r:id="rId5"/>
              </a:rPr>
              <a:t>table of contents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SPECIAL ISSUE: Special issue on machine learning approaches to shallow parsing </a:t>
            </a:r>
            <a:r>
              <a:rPr lang="en-US" dirty="0" smtClean="0">
                <a:hlinkClick r:id="rId5"/>
              </a:rPr>
              <a:t>table of contents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Pages: 595 - 613   </a:t>
            </a:r>
          </a:p>
          <a:p>
            <a:r>
              <a:rPr lang="en-US" dirty="0" smtClean="0"/>
              <a:t>Year of Publication: 2002 </a:t>
            </a:r>
          </a:p>
          <a:p>
            <a:r>
              <a:rPr lang="en-US" dirty="0" smtClean="0"/>
              <a:t>ISSN:1533-7928 </a:t>
            </a:r>
          </a:p>
          <a:p>
            <a:r>
              <a:rPr lang="en-US" b="1" dirty="0" smtClean="0"/>
              <a:t>Authors</a:t>
            </a:r>
            <a:r>
              <a:rPr lang="en-US" dirty="0" smtClean="0"/>
              <a:t> </a:t>
            </a:r>
            <a:r>
              <a:rPr lang="en-US" dirty="0" smtClean="0">
                <a:hlinkClick r:id="rId6"/>
              </a:rPr>
              <a:t>Antonio Molina</a:t>
            </a:r>
            <a:r>
              <a:rPr lang="en-US" dirty="0" smtClean="0"/>
              <a:t>  </a:t>
            </a:r>
            <a:r>
              <a:rPr lang="en-US" dirty="0" err="1" smtClean="0"/>
              <a:t>Departament</a:t>
            </a:r>
            <a:r>
              <a:rPr lang="en-US" dirty="0" smtClean="0"/>
              <a:t> de </a:t>
            </a:r>
            <a:r>
              <a:rPr lang="en-US" dirty="0" err="1" smtClean="0"/>
              <a:t>Sistemes</a:t>
            </a:r>
            <a:r>
              <a:rPr lang="en-US" dirty="0" smtClean="0"/>
              <a:t> </a:t>
            </a:r>
            <a:r>
              <a:rPr lang="en-US" dirty="0" err="1" smtClean="0"/>
              <a:t>Informàtics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Computació</a:t>
            </a:r>
            <a:r>
              <a:rPr lang="en-US" dirty="0" smtClean="0"/>
              <a:t>, </a:t>
            </a:r>
            <a:r>
              <a:rPr lang="en-US" dirty="0" err="1" smtClean="0"/>
              <a:t>Universitat</a:t>
            </a:r>
            <a:r>
              <a:rPr lang="en-US" dirty="0" smtClean="0"/>
              <a:t> </a:t>
            </a:r>
            <a:r>
              <a:rPr lang="en-US" dirty="0" err="1" smtClean="0"/>
              <a:t>Politècnica</a:t>
            </a:r>
            <a:r>
              <a:rPr lang="en-US" dirty="0" smtClean="0"/>
              <a:t> de </a:t>
            </a:r>
            <a:r>
              <a:rPr lang="en-US" dirty="0" err="1" smtClean="0"/>
              <a:t>València</a:t>
            </a:r>
            <a:r>
              <a:rPr lang="en-US" dirty="0" smtClean="0"/>
              <a:t>, </a:t>
            </a:r>
            <a:r>
              <a:rPr lang="en-US" dirty="0" err="1" smtClean="0"/>
              <a:t>Camí</a:t>
            </a:r>
            <a:r>
              <a:rPr lang="en-US" dirty="0" smtClean="0"/>
              <a:t> de Vera s/n, 46020 </a:t>
            </a:r>
            <a:r>
              <a:rPr lang="en-US" dirty="0" err="1" smtClean="0"/>
              <a:t>València</a:t>
            </a:r>
            <a:r>
              <a:rPr lang="en-US" dirty="0" smtClean="0"/>
              <a:t> (Spain) </a:t>
            </a:r>
            <a:r>
              <a:rPr lang="en-US" dirty="0" err="1" smtClean="0">
                <a:hlinkClick r:id="rId7"/>
              </a:rPr>
              <a:t>Ferran</a:t>
            </a:r>
            <a:r>
              <a:rPr lang="en-US" dirty="0" smtClean="0">
                <a:hlinkClick r:id="rId7"/>
              </a:rPr>
              <a:t> </a:t>
            </a:r>
            <a:r>
              <a:rPr lang="en-US" dirty="0" err="1" smtClean="0">
                <a:hlinkClick r:id="rId7"/>
              </a:rPr>
              <a:t>Pla</a:t>
            </a:r>
            <a:r>
              <a:rPr lang="en-US" dirty="0" smtClean="0"/>
              <a:t>  </a:t>
            </a:r>
            <a:r>
              <a:rPr lang="en-US" dirty="0" err="1" smtClean="0"/>
              <a:t>Departament</a:t>
            </a:r>
            <a:r>
              <a:rPr lang="en-US" dirty="0" smtClean="0"/>
              <a:t> de </a:t>
            </a:r>
            <a:r>
              <a:rPr lang="en-US" dirty="0" err="1" smtClean="0"/>
              <a:t>Sistemes</a:t>
            </a:r>
            <a:r>
              <a:rPr lang="en-US" dirty="0" smtClean="0"/>
              <a:t> </a:t>
            </a:r>
            <a:r>
              <a:rPr lang="en-US" dirty="0" err="1" smtClean="0"/>
              <a:t>Informàtics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Computació</a:t>
            </a:r>
            <a:r>
              <a:rPr lang="en-US" dirty="0" smtClean="0"/>
              <a:t>, </a:t>
            </a:r>
            <a:r>
              <a:rPr lang="en-US" dirty="0" err="1" smtClean="0"/>
              <a:t>Universitat</a:t>
            </a:r>
            <a:r>
              <a:rPr lang="en-US" dirty="0" smtClean="0"/>
              <a:t> </a:t>
            </a:r>
            <a:r>
              <a:rPr lang="en-US" dirty="0" err="1" smtClean="0"/>
              <a:t>Politècnica</a:t>
            </a:r>
            <a:r>
              <a:rPr lang="en-US" dirty="0" smtClean="0"/>
              <a:t> de </a:t>
            </a:r>
            <a:r>
              <a:rPr lang="en-US" dirty="0" err="1" smtClean="0"/>
              <a:t>València</a:t>
            </a:r>
            <a:r>
              <a:rPr lang="en-US" dirty="0" smtClean="0"/>
              <a:t>, </a:t>
            </a:r>
            <a:r>
              <a:rPr lang="en-US" dirty="0" err="1" smtClean="0"/>
              <a:t>Camí</a:t>
            </a:r>
            <a:r>
              <a:rPr lang="en-US" dirty="0" smtClean="0"/>
              <a:t> de Vera s/n, 46020 </a:t>
            </a:r>
            <a:r>
              <a:rPr lang="en-US" dirty="0" err="1" smtClean="0"/>
              <a:t>València</a:t>
            </a:r>
            <a:r>
              <a:rPr lang="en-US" dirty="0" smtClean="0"/>
              <a:t> (Spain) </a:t>
            </a:r>
          </a:p>
          <a:p>
            <a:r>
              <a:rPr lang="en-US" b="1" dirty="0" smtClean="0"/>
              <a:t>Publisher</a:t>
            </a:r>
            <a:r>
              <a:rPr lang="en-US" dirty="0" smtClean="0"/>
              <a:t> MIT Press  Cambridge, MA, USA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3CB11-CAC4-4B34-A052-C46488ACF314}" type="datetime1">
              <a:rPr lang="en-US" smtClean="0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B98D3-93AD-41CD-86D3-64F5CE232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23144-AA8D-4F77-A9FC-5E8CE39DD2DC}" type="datetime1">
              <a:rPr lang="en-US" smtClean="0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31B21-6C23-4CB1-B10D-D01D39AC5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5F32F-F7A5-4B63-8583-7C2B7E23C131}" type="datetime1">
              <a:rPr lang="en-US" smtClean="0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73F22-530E-46E1-B0F0-8762C9CED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E18BE-3704-4CB7-B958-52A4386F1A34}" type="datetime1">
              <a:rPr lang="en-US" smtClean="0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9FF09-DB52-4589-9D42-C0FC7F997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65860-CEB8-407F-B2D7-74B2305553F1}" type="datetime1">
              <a:rPr lang="en-US" smtClean="0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33C04-4D8D-48EA-B376-F98300AB4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16943-19DC-431B-9915-DBFC0AEE9BFE}" type="datetime1">
              <a:rPr lang="en-US" smtClean="0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7DFC6-37F6-4FED-8451-17EEC1886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4109A-B66A-44DD-9684-BEDE034EFDC4}" type="datetime1">
              <a:rPr lang="en-US" smtClean="0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72D09-9A36-42AB-9658-5F58D539C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95784-9146-4C36-B235-1A972F0D5605}" type="datetime1">
              <a:rPr lang="en-US" smtClean="0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E5FDE-2A7E-49E4-B351-3C897BBA0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E37BE-F42E-4590-A7BC-377617D7D22A}" type="datetime1">
              <a:rPr lang="en-US" smtClean="0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8A502-F4F5-4B9D-B280-87968626F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33421-A60D-4727-80BE-DADFEC8D7141}" type="datetime1">
              <a:rPr lang="en-US" smtClean="0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EFCAA-FD90-4DE5-A51C-4CE524033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125E3-7E60-45EF-88B9-6B0282F0FC18}" type="datetime1">
              <a:rPr lang="en-US" smtClean="0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FA3E7-AA92-4C2F-A556-06842A7D1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B08D3-0869-44BE-8DB9-0B83B940534D}" type="datetime1">
              <a:rPr lang="en-US" smtClean="0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4931B-D5FA-4666-978D-41CBD83AC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EAC3F-380C-42A9-83C8-3B20E3C61B97}" type="datetime1">
              <a:rPr lang="en-US" smtClean="0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6722B-8847-490A-982C-3FF116A4B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F199BD4F-A5FE-4A4F-B8E0-5D548BA3A85E}" type="datetime1">
              <a:rPr lang="en-US" smtClean="0"/>
              <a:pPr>
                <a:defRPr/>
              </a:pPr>
              <a:t>1/31/2013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34F4F06-81A4-4A34-8DCC-CBDD92176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2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6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90A2D98-71D0-4D2F-9C49-A781AB5C2B1C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E12E93-608B-41AA-8C71-64B17F2CD24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CPSC 503</a:t>
            </a:r>
            <a:br>
              <a:rPr lang="en-US" smtClean="0"/>
            </a:br>
            <a:r>
              <a:rPr lang="en-US" smtClean="0"/>
              <a:t>Computational Linguistics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781800" cy="2057400"/>
          </a:xfrm>
        </p:spPr>
        <p:txBody>
          <a:bodyPr/>
          <a:lstStyle/>
          <a:p>
            <a:pPr eaLnBrk="1" hangingPunct="1"/>
            <a:endParaRPr lang="en-US" i="1" dirty="0" smtClean="0"/>
          </a:p>
          <a:p>
            <a:pPr eaLnBrk="1" hangingPunct="1"/>
            <a:r>
              <a:rPr lang="en-US" dirty="0" smtClean="0"/>
              <a:t>Lecture 8</a:t>
            </a:r>
          </a:p>
          <a:p>
            <a:pPr eaLnBrk="1" hangingPunct="1"/>
            <a:r>
              <a:rPr lang="en-US" dirty="0" smtClean="0"/>
              <a:t>Giuseppe </a:t>
            </a:r>
            <a:r>
              <a:rPr lang="en-US" dirty="0" err="1" smtClean="0"/>
              <a:t>Carenini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69F43CD-708F-47FC-9314-E65C85A65DA1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205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0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25E738-95E2-45FD-8201-6B623D05F5B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 Jan 31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001000" cy="4648200"/>
          </a:xfrm>
        </p:spPr>
        <p:txBody>
          <a:bodyPr/>
          <a:lstStyle/>
          <a:p>
            <a:pPr eaLnBrk="1" hangingPunct="1"/>
            <a:r>
              <a:rPr lang="en-US" sz="3200" b="0" dirty="0" smtClean="0"/>
              <a:t>Partial Parsing: Chunking</a:t>
            </a:r>
          </a:p>
          <a:p>
            <a:pPr eaLnBrk="1" hangingPunct="1"/>
            <a:r>
              <a:rPr lang="en-US" sz="3200" b="0" dirty="0" smtClean="0">
                <a:solidFill>
                  <a:schemeClr val="accent2"/>
                </a:solidFill>
              </a:rPr>
              <a:t>Dependency Grammars / Parsing</a:t>
            </a:r>
          </a:p>
          <a:p>
            <a:pPr eaLnBrk="1" hangingPunct="1"/>
            <a:r>
              <a:rPr lang="en-US" sz="3200" b="0" dirty="0" smtClean="0"/>
              <a:t>Treebank</a:t>
            </a:r>
          </a:p>
          <a:p>
            <a:pPr eaLnBrk="1" hangingPunct="1"/>
            <a:endParaRPr lang="en-US" sz="3200" b="0" dirty="0" smtClean="0"/>
          </a:p>
          <a:p>
            <a:pPr eaLnBrk="1" hangingPunct="1"/>
            <a:r>
              <a:rPr lang="en-US" sz="3200" b="0" dirty="0" smtClean="0"/>
              <a:t>Start PCFG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3022A82-941A-4173-ABDC-397354C37B12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204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04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ECBA1A-94EB-4B79-8422-5A446B5F9A3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048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Dependency Grammars</a:t>
            </a:r>
          </a:p>
        </p:txBody>
      </p:sp>
      <p:sp>
        <p:nvSpPr>
          <p:cNvPr id="204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458200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3200" smtClean="0"/>
              <a:t>Syntactic structure: </a:t>
            </a:r>
            <a:r>
              <a:rPr lang="en-US" sz="3200" b="0" smtClean="0"/>
              <a:t>binary relations between words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3200" smtClean="0"/>
              <a:t>Links: </a:t>
            </a:r>
            <a:r>
              <a:rPr lang="en-US" sz="3200" b="0" smtClean="0"/>
              <a:t>grammatical function or very general semantic relation</a:t>
            </a:r>
          </a:p>
        </p:txBody>
      </p:sp>
      <p:sp>
        <p:nvSpPr>
          <p:cNvPr id="20490" name="Rectangle 4"/>
          <p:cNvSpPr>
            <a:spLocks noChangeArrowheads="1"/>
          </p:cNvSpPr>
          <p:nvPr/>
        </p:nvSpPr>
        <p:spPr bwMode="auto">
          <a:xfrm>
            <a:off x="304800" y="4648200"/>
            <a:ext cx="8839200" cy="1981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Comic Sans MS" pitchFamily="66" charset="0"/>
              </a:rPr>
              <a:t>Abstract away from word-order variations (simpler grammars)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Comic Sans MS" pitchFamily="66" charset="0"/>
              </a:rPr>
              <a:t>Useful features in many NLP applications (for classification, summarization and NLG)</a:t>
            </a:r>
          </a:p>
        </p:txBody>
      </p:sp>
      <p:pic>
        <p:nvPicPr>
          <p:cNvPr id="2049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590800"/>
            <a:ext cx="8001000" cy="209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109400F-E5E2-44C9-B14B-016B3FF6CA1E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321CE4-16A9-45BF-A847-959EA639CBC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Dependency Grammars </a:t>
            </a:r>
            <a:br>
              <a:rPr lang="en-US" smtClean="0"/>
            </a:br>
            <a:r>
              <a:rPr lang="en-US" sz="2800" smtClean="0"/>
              <a:t>(more verbose)</a:t>
            </a:r>
            <a:endParaRPr lang="en-US" smtClean="0"/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 CFG-style phrase-structure grammars the main focus is on </a:t>
            </a:r>
            <a:r>
              <a:rPr lang="en-US" i="1" smtClean="0">
                <a:solidFill>
                  <a:schemeClr val="accent2"/>
                </a:solidFill>
              </a:rPr>
              <a:t>constituents.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But it turns out you can get a lot done with just binary relations among the words in an utterance.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a </a:t>
            </a:r>
            <a:r>
              <a:rPr lang="en-US" smtClean="0">
                <a:solidFill>
                  <a:schemeClr val="accent2"/>
                </a:solidFill>
              </a:rPr>
              <a:t>dependency grammar </a:t>
            </a:r>
            <a:r>
              <a:rPr lang="en-US" smtClean="0"/>
              <a:t>framework, a parse is a tree where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nodes stand for the words in an utterance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links between the words represent dependency relations between pairs of words.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Relations may be typed (labeled), or not.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5EC8DF3-DBEC-47A1-9414-5B368F47ACCE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EF4A05-B072-4D1C-81A5-A163DD6F267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Dependency Relations</a:t>
            </a:r>
          </a:p>
        </p:txBody>
      </p:sp>
      <p:pic>
        <p:nvPicPr>
          <p:cNvPr id="1666052" name="Picture 4" descr="dep-relati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43000"/>
            <a:ext cx="8650288" cy="4521200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5410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800" i="1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Show grammar primer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DF1AF8F-44B9-4A1F-885F-38DCD09F7245}" type="datetime1">
              <a:rPr lang="en-US" smtClean="0"/>
              <a:t>1/31/2013</a:t>
            </a:fld>
            <a:endParaRPr lang="en-US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DB80F2-17DB-4B3D-B068-0DB67941E25B}" type="slidenum">
              <a:rPr lang="en-US" smtClean="0"/>
              <a:pPr/>
              <a:t>14</a:t>
            </a:fld>
            <a:endParaRPr lang="en-US" smtClean="0"/>
          </a:p>
        </p:txBody>
      </p:sp>
      <p:pic>
        <p:nvPicPr>
          <p:cNvPr id="3994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762000"/>
            <a:ext cx="5657850" cy="593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Dependency Parse (ex </a:t>
            </a:r>
            <a:r>
              <a:rPr lang="en-US" dirty="0" smtClean="0"/>
              <a:t>1)</a:t>
            </a: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1752600" y="5867400"/>
            <a:ext cx="5562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BCB772C-2564-4825-88AE-D0EF19E97BEF}" type="datetime1">
              <a:rPr lang="en-US" smtClean="0"/>
              <a:t>1/31/2013</a:t>
            </a:fld>
            <a:endParaRPr lang="en-US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56FEB4-B686-4E45-9ACE-ED574E61BA8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Dependency Parse (ex </a:t>
            </a:r>
            <a:r>
              <a:rPr lang="en-US" dirty="0" smtClean="0"/>
              <a:t>2)</a:t>
            </a:r>
            <a:endParaRPr lang="en-US" dirty="0" smtClean="0"/>
          </a:p>
        </p:txBody>
      </p:sp>
      <p:pic>
        <p:nvPicPr>
          <p:cNvPr id="21511" name="Picture 4" descr="dep-parse-examp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447800"/>
            <a:ext cx="52451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1676400" y="4876800"/>
            <a:ext cx="5057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chemeClr val="tx2"/>
                </a:solidFill>
                <a:latin typeface="Tahoma" pitchFamily="64" charset="0"/>
              </a:rPr>
              <a:t>They hid the letter on the shelf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91A33E4-C80D-4C31-A0D5-20C3BCD09DE1}" type="datetime1">
              <a:rPr lang="en-US" smtClean="0"/>
              <a:t>1/31/2013</a:t>
            </a:fld>
            <a:endParaRPr lang="en-US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F71D6-3C5D-4569-A5F8-42F2B79F8C3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763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Dependency Parsing </a:t>
            </a:r>
            <a:br>
              <a:rPr lang="en-US" dirty="0" smtClean="0"/>
            </a:br>
            <a:r>
              <a:rPr lang="en-US" sz="2800" dirty="0" smtClean="0"/>
              <a:t>(see MINIPAR / Stanford </a:t>
            </a:r>
            <a:r>
              <a:rPr lang="en-US" sz="2800" dirty="0" smtClean="0"/>
              <a:t>demos and more….)</a:t>
            </a:r>
            <a:endParaRPr lang="en-US" dirty="0" smtClean="0"/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Dependency approach vs. CFG parsing.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800" dirty="0" smtClean="0"/>
              <a:t>Deals well with </a:t>
            </a:r>
            <a:r>
              <a:rPr lang="en-US" sz="2800" dirty="0" smtClean="0">
                <a:solidFill>
                  <a:schemeClr val="accent2"/>
                </a:solidFill>
              </a:rPr>
              <a:t>free word order languages </a:t>
            </a:r>
            <a:r>
              <a:rPr lang="en-US" sz="2800" dirty="0" smtClean="0"/>
              <a:t>where the constituent structure is quite fluid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800" dirty="0" smtClean="0"/>
              <a:t>Parsing is </a:t>
            </a:r>
            <a:r>
              <a:rPr lang="en-US" sz="2800" dirty="0" smtClean="0">
                <a:solidFill>
                  <a:schemeClr val="accent2"/>
                </a:solidFill>
              </a:rPr>
              <a:t>much faster </a:t>
            </a:r>
            <a:r>
              <a:rPr lang="en-US" sz="2800" dirty="0" smtClean="0"/>
              <a:t>than CFG-based </a:t>
            </a:r>
            <a:r>
              <a:rPr lang="en-US" sz="2800" dirty="0" smtClean="0"/>
              <a:t>parsers (</a:t>
            </a:r>
            <a:r>
              <a:rPr lang="en-US" sz="2800" dirty="0" err="1" smtClean="0"/>
              <a:t>MaltParser</a:t>
            </a:r>
            <a:r>
              <a:rPr lang="en-US" sz="2800" dirty="0" smtClean="0"/>
              <a:t>, 2008. Linear time!)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Dependency structure often captures all the syntactic relations actually needed by later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4A90DC8-BEA3-41BA-B411-4C02EDA43746}" type="datetime1">
              <a:rPr lang="en-US" smtClean="0"/>
              <a:t>1/31/2013</a:t>
            </a:fld>
            <a:endParaRPr lang="en-US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8DCA19-D66F-4DBE-8197-5595F5C963D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Dependency Parsing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001000" cy="3810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There are two modern approaches to dependency parsing (supervised learning from Treebank data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2"/>
                </a:solidFill>
              </a:rPr>
              <a:t>Graph / Optimization-based</a:t>
            </a:r>
            <a:r>
              <a:rPr lang="en-US" dirty="0" smtClean="0"/>
              <a:t> approach: Find Minimum spanning tree that </a:t>
            </a:r>
            <a:r>
              <a:rPr lang="en-US" i="1" dirty="0" smtClean="0">
                <a:solidFill>
                  <a:schemeClr val="accent6"/>
                </a:solidFill>
              </a:rPr>
              <a:t>best</a:t>
            </a:r>
            <a:r>
              <a:rPr lang="en-US" dirty="0" smtClean="0"/>
              <a:t> matches some </a:t>
            </a:r>
            <a:r>
              <a:rPr lang="en-US" dirty="0" smtClean="0"/>
              <a:t>criteria [McDonald, 2005]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>
                <a:solidFill>
                  <a:schemeClr val="accent2"/>
                </a:solidFill>
              </a:rPr>
              <a:t>Greedy Transition-based</a:t>
            </a:r>
            <a:r>
              <a:rPr lang="en-US" dirty="0" smtClean="0"/>
              <a:t> approach: define </a:t>
            </a:r>
            <a:r>
              <a:rPr lang="en-US" dirty="0" smtClean="0"/>
              <a:t>and learn </a:t>
            </a:r>
            <a:r>
              <a:rPr lang="en-US" kern="1200" dirty="0" smtClean="0">
                <a:ea typeface="+mn-ea"/>
                <a:cs typeface="+mn-cs"/>
              </a:rPr>
              <a:t>a transition </a:t>
            </a:r>
            <a:r>
              <a:rPr lang="en-US" kern="1200" dirty="0" smtClean="0">
                <a:ea typeface="+mn-ea"/>
                <a:cs typeface="+mn-cs"/>
              </a:rPr>
              <a:t>system </a:t>
            </a:r>
            <a:r>
              <a:rPr lang="en-US" kern="1200" dirty="0" smtClean="0">
                <a:ea typeface="+mn-ea"/>
                <a:cs typeface="+mn-cs"/>
              </a:rPr>
              <a:t>for mapping a sentence to its dependency </a:t>
            </a:r>
            <a:r>
              <a:rPr lang="en-US" kern="1200" dirty="0" smtClean="0">
                <a:ea typeface="+mn-ea"/>
                <a:cs typeface="+mn-cs"/>
              </a:rPr>
              <a:t>graph </a:t>
            </a:r>
            <a:r>
              <a:rPr lang="en-US" i="1" kern="1200" dirty="0" smtClean="0">
                <a:solidFill>
                  <a:srgbClr val="00B0F0"/>
                </a:solidFill>
                <a:ea typeface="+mn-ea"/>
                <a:cs typeface="+mn-cs"/>
              </a:rPr>
              <a:t>(</a:t>
            </a:r>
            <a:r>
              <a:rPr lang="en-US" i="1" kern="1200" dirty="0" err="1" smtClean="0">
                <a:solidFill>
                  <a:srgbClr val="00B0F0"/>
                </a:solidFill>
                <a:ea typeface="+mn-ea"/>
                <a:cs typeface="+mn-cs"/>
              </a:rPr>
              <a:t>MaltParser</a:t>
            </a:r>
            <a:r>
              <a:rPr lang="en-US" i="1" kern="1200" dirty="0" smtClean="0">
                <a:solidFill>
                  <a:srgbClr val="00B0F0"/>
                </a:solidFill>
                <a:ea typeface="+mn-ea"/>
                <a:cs typeface="+mn-cs"/>
              </a:rPr>
              <a:t> – Java – pointer course webpage)</a:t>
            </a:r>
            <a:endParaRPr lang="en-US" i="1" kern="1200" dirty="0" smtClean="0">
              <a:solidFill>
                <a:srgbClr val="00B0F0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6945A1F-D45E-40FD-AD6B-B98AFC767983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205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0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25E738-95E2-45FD-8201-6B623D05F5B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 Jan 31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001000" cy="4648200"/>
          </a:xfrm>
        </p:spPr>
        <p:txBody>
          <a:bodyPr/>
          <a:lstStyle/>
          <a:p>
            <a:pPr eaLnBrk="1" hangingPunct="1"/>
            <a:r>
              <a:rPr lang="en-US" sz="3200" b="0" dirty="0" smtClean="0"/>
              <a:t>Partial Parsing: Chunking</a:t>
            </a:r>
          </a:p>
          <a:p>
            <a:pPr eaLnBrk="1" hangingPunct="1"/>
            <a:r>
              <a:rPr lang="en-US" sz="3200" b="0" dirty="0" smtClean="0"/>
              <a:t>Dependency Grammars / Parsing</a:t>
            </a:r>
          </a:p>
          <a:p>
            <a:pPr eaLnBrk="1" hangingPunct="1"/>
            <a:r>
              <a:rPr lang="en-US" sz="3200" b="0" dirty="0" smtClean="0">
                <a:solidFill>
                  <a:schemeClr val="accent6"/>
                </a:solidFill>
              </a:rPr>
              <a:t>Treebank</a:t>
            </a:r>
          </a:p>
          <a:p>
            <a:pPr eaLnBrk="1" hangingPunct="1"/>
            <a:endParaRPr lang="en-US" sz="3200" b="0" dirty="0" smtClean="0"/>
          </a:p>
          <a:p>
            <a:pPr eaLnBrk="1" hangingPunct="1"/>
            <a:r>
              <a:rPr lang="en-US" sz="3200" b="0" dirty="0" smtClean="0"/>
              <a:t>Start PCFG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72A45FD-458B-4F97-936E-7B3FF1312A3D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0421AA-65FD-4CEF-80A6-90D9A8D7551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Treebanks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77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DEF. corpora in which </a:t>
            </a:r>
            <a:r>
              <a:rPr lang="en-US" dirty="0" smtClean="0">
                <a:solidFill>
                  <a:schemeClr val="accent6"/>
                </a:solidFill>
              </a:rPr>
              <a:t>each sentence </a:t>
            </a:r>
            <a:r>
              <a:rPr lang="en-US" dirty="0" smtClean="0"/>
              <a:t>has been paired with a </a:t>
            </a:r>
            <a:r>
              <a:rPr lang="en-US" dirty="0" smtClean="0">
                <a:solidFill>
                  <a:schemeClr val="accent6"/>
                </a:solidFill>
              </a:rPr>
              <a:t>parse tree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These are generally created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Parse collection with parser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human annotators revise each parse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Requires detailed annotation guidelines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POS </a:t>
            </a:r>
            <a:r>
              <a:rPr lang="en-US" dirty="0" err="1" smtClean="0"/>
              <a:t>tagset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Grammar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instructions for how to deal with particular grammatical constructions.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A9CA7E0-9E88-40DA-ADD0-14E50393D294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67E423-CCCC-43B3-85A7-A5EE12BFF75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467600" cy="1143000"/>
          </a:xfrm>
        </p:spPr>
        <p:txBody>
          <a:bodyPr/>
          <a:lstStyle/>
          <a:p>
            <a:pPr eaLnBrk="1" hangingPunct="1"/>
            <a:r>
              <a:rPr lang="en-US" smtClean="0"/>
              <a:t>Knowledge-Formalisms Map</a:t>
            </a:r>
            <a:endParaRPr lang="en-US" sz="2800" smtClean="0">
              <a:solidFill>
                <a:srgbClr val="FF9933"/>
              </a:solidFill>
            </a:endParaRP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10088" y="4554538"/>
            <a:ext cx="3276600" cy="914400"/>
          </a:xfrm>
          <a:solidFill>
            <a:srgbClr val="CCFFFF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Logical formalisms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(First-Order Logics)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3956050" y="3406775"/>
            <a:ext cx="5181600" cy="965200"/>
          </a:xfrm>
          <a:prstGeom prst="rect">
            <a:avLst/>
          </a:prstGeom>
          <a:solidFill>
            <a:srgbClr val="CCFFFF"/>
          </a:solidFill>
          <a:ln w="3810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Rule systems </a:t>
            </a: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(e.g., </a:t>
            </a:r>
            <a:r>
              <a:rPr lang="en-US" sz="2000" b="1">
                <a:solidFill>
                  <a:schemeClr val="accent2"/>
                </a:solidFill>
                <a:latin typeface="Comic Sans MS" pitchFamily="66" charset="0"/>
              </a:rPr>
              <a:t>(Prob.)</a:t>
            </a:r>
            <a:r>
              <a:rPr lang="en-US" sz="2000" b="1">
                <a:latin typeface="Comic Sans MS" pitchFamily="66" charset="0"/>
              </a:rPr>
              <a:t> Context-Free Grammars)</a:t>
            </a:r>
          </a:p>
        </p:txBody>
      </p:sp>
      <p:sp>
        <p:nvSpPr>
          <p:cNvPr id="23560" name="Rectangle 5"/>
          <p:cNvSpPr>
            <a:spLocks noChangeArrowheads="1"/>
          </p:cNvSpPr>
          <p:nvPr/>
        </p:nvSpPr>
        <p:spPr bwMode="auto">
          <a:xfrm>
            <a:off x="4114800" y="1752600"/>
            <a:ext cx="4876800" cy="13716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State Machines </a:t>
            </a: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(and prob. versions)</a:t>
            </a:r>
            <a:endParaRPr lang="en-US" sz="2000" b="1">
              <a:solidFill>
                <a:schemeClr val="accent2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(Finite State Automata,Finite State Transducers, </a:t>
            </a:r>
            <a:r>
              <a:rPr lang="en-US" sz="2000" b="1" i="1">
                <a:solidFill>
                  <a:schemeClr val="accent2"/>
                </a:solidFill>
                <a:latin typeface="Comic Sans MS" pitchFamily="66" charset="0"/>
              </a:rPr>
              <a:t>Markov Models</a:t>
            </a:r>
            <a:r>
              <a:rPr lang="en-US" sz="2000" b="1">
                <a:latin typeface="Comic Sans MS" pitchFamily="66" charset="0"/>
              </a:rPr>
              <a:t>)</a:t>
            </a:r>
          </a:p>
        </p:txBody>
      </p:sp>
      <p:sp>
        <p:nvSpPr>
          <p:cNvPr id="23561" name="Line 6"/>
          <p:cNvSpPr>
            <a:spLocks noChangeShapeType="1"/>
          </p:cNvSpPr>
          <p:nvPr/>
        </p:nvSpPr>
        <p:spPr bwMode="auto">
          <a:xfrm flipH="1" flipV="1">
            <a:off x="2514600" y="22098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3562" name="Rectangle 7"/>
          <p:cNvSpPr>
            <a:spLocks noChangeArrowheads="1"/>
          </p:cNvSpPr>
          <p:nvPr/>
        </p:nvSpPr>
        <p:spPr bwMode="auto">
          <a:xfrm>
            <a:off x="533400" y="1905000"/>
            <a:ext cx="19812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Morphology</a:t>
            </a:r>
          </a:p>
        </p:txBody>
      </p:sp>
      <p:sp>
        <p:nvSpPr>
          <p:cNvPr id="23563" name="Rectangle 8"/>
          <p:cNvSpPr>
            <a:spLocks noChangeArrowheads="1"/>
          </p:cNvSpPr>
          <p:nvPr/>
        </p:nvSpPr>
        <p:spPr bwMode="auto">
          <a:xfrm>
            <a:off x="685800" y="2819400"/>
            <a:ext cx="1371600" cy="533400"/>
          </a:xfrm>
          <a:prstGeom prst="rect">
            <a:avLst/>
          </a:prstGeom>
          <a:solidFill>
            <a:srgbClr val="CCFFFF"/>
          </a:solidFill>
          <a:ln w="57150">
            <a:solidFill>
              <a:srgbClr val="FF9933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Syntax</a:t>
            </a:r>
          </a:p>
        </p:txBody>
      </p:sp>
      <p:sp>
        <p:nvSpPr>
          <p:cNvPr id="23564" name="Rectangle 9"/>
          <p:cNvSpPr>
            <a:spLocks noChangeArrowheads="1"/>
          </p:cNvSpPr>
          <p:nvPr/>
        </p:nvSpPr>
        <p:spPr bwMode="auto">
          <a:xfrm>
            <a:off x="533400" y="4572000"/>
            <a:ext cx="2209800" cy="1295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Pragmatics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Discourse and Dialogue</a:t>
            </a:r>
          </a:p>
        </p:txBody>
      </p:sp>
      <p:sp>
        <p:nvSpPr>
          <p:cNvPr id="23565" name="Rectangle 10"/>
          <p:cNvSpPr>
            <a:spLocks noChangeArrowheads="1"/>
          </p:cNvSpPr>
          <p:nvPr/>
        </p:nvSpPr>
        <p:spPr bwMode="auto">
          <a:xfrm>
            <a:off x="533400" y="3657600"/>
            <a:ext cx="1676400" cy="533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Semantics</a:t>
            </a:r>
          </a:p>
        </p:txBody>
      </p:sp>
      <p:sp>
        <p:nvSpPr>
          <p:cNvPr id="23566" name="Line 11"/>
          <p:cNvSpPr>
            <a:spLocks noChangeShapeType="1"/>
          </p:cNvSpPr>
          <p:nvPr/>
        </p:nvSpPr>
        <p:spPr bwMode="auto">
          <a:xfrm flipH="1" flipV="1">
            <a:off x="2057400" y="3124200"/>
            <a:ext cx="1905000" cy="6858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3567" name="Line 12"/>
          <p:cNvSpPr>
            <a:spLocks noChangeShapeType="1"/>
          </p:cNvSpPr>
          <p:nvPr/>
        </p:nvSpPr>
        <p:spPr bwMode="auto">
          <a:xfrm flipH="1" flipV="1">
            <a:off x="2209800" y="4038600"/>
            <a:ext cx="2286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3568" name="Line 13"/>
          <p:cNvSpPr>
            <a:spLocks noChangeShapeType="1"/>
          </p:cNvSpPr>
          <p:nvPr/>
        </p:nvSpPr>
        <p:spPr bwMode="auto">
          <a:xfrm flipH="1">
            <a:off x="2743200" y="4876800"/>
            <a:ext cx="1752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3569" name="Line 14"/>
          <p:cNvSpPr>
            <a:spLocks noChangeShapeType="1"/>
          </p:cNvSpPr>
          <p:nvPr/>
        </p:nvSpPr>
        <p:spPr bwMode="auto">
          <a:xfrm flipH="1">
            <a:off x="2209800" y="22860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3570" name="Line 15"/>
          <p:cNvSpPr>
            <a:spLocks noChangeShapeType="1"/>
          </p:cNvSpPr>
          <p:nvPr/>
        </p:nvSpPr>
        <p:spPr bwMode="auto">
          <a:xfrm flipH="1">
            <a:off x="2743200" y="2286000"/>
            <a:ext cx="1524000" cy="2667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3571" name="Line 16"/>
          <p:cNvSpPr>
            <a:spLocks noChangeShapeType="1"/>
          </p:cNvSpPr>
          <p:nvPr/>
        </p:nvSpPr>
        <p:spPr bwMode="auto">
          <a:xfrm flipH="1">
            <a:off x="2209800" y="39624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3572" name="Line 17"/>
          <p:cNvSpPr>
            <a:spLocks noChangeShapeType="1"/>
          </p:cNvSpPr>
          <p:nvPr/>
        </p:nvSpPr>
        <p:spPr bwMode="auto">
          <a:xfrm flipH="1">
            <a:off x="2667000" y="4038600"/>
            <a:ext cx="1295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3573" name="Rectangle 18"/>
          <p:cNvSpPr>
            <a:spLocks noChangeArrowheads="1"/>
          </p:cNvSpPr>
          <p:nvPr/>
        </p:nvSpPr>
        <p:spPr bwMode="auto">
          <a:xfrm>
            <a:off x="4862513" y="5694363"/>
            <a:ext cx="19812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mic Sans MS" pitchFamily="66" charset="0"/>
              </a:rPr>
              <a:t>AI planners </a:t>
            </a:r>
          </a:p>
        </p:txBody>
      </p:sp>
      <p:sp>
        <p:nvSpPr>
          <p:cNvPr id="23574" name="Line 19"/>
          <p:cNvSpPr>
            <a:spLocks noChangeShapeType="1"/>
          </p:cNvSpPr>
          <p:nvPr/>
        </p:nvSpPr>
        <p:spPr bwMode="auto">
          <a:xfrm flipH="1" flipV="1">
            <a:off x="2743200" y="5486400"/>
            <a:ext cx="2133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23575" name="Line 20"/>
          <p:cNvSpPr>
            <a:spLocks noChangeShapeType="1"/>
          </p:cNvSpPr>
          <p:nvPr/>
        </p:nvSpPr>
        <p:spPr bwMode="auto">
          <a:xfrm flipH="1">
            <a:off x="2057400" y="2286000"/>
            <a:ext cx="2209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10F9C76-88BA-4D86-A996-FB20CC8A102F}" type="datetime1">
              <a:rPr lang="en-US" smtClean="0"/>
              <a:t>1/31/2013</a:t>
            </a:fld>
            <a:endParaRPr lang="en-US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E77BA3-3F44-4E5D-B685-1DB606906CF4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Penn Treebank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305800" cy="1219200"/>
          </a:xfrm>
        </p:spPr>
        <p:txBody>
          <a:bodyPr/>
          <a:lstStyle/>
          <a:p>
            <a:pPr eaLnBrk="1" hangingPunct="1"/>
            <a:r>
              <a:rPr lang="en-US" smtClean="0"/>
              <a:t>Penn TreeBank is a widely used treebank.</a:t>
            </a:r>
          </a:p>
        </p:txBody>
      </p:sp>
      <p:pic>
        <p:nvPicPr>
          <p:cNvPr id="45063" name="Picture 4" descr="wsj-examp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600200"/>
            <a:ext cx="6629400" cy="482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4" name="Text Box 5"/>
          <p:cNvSpPr txBox="1">
            <a:spLocks noChangeArrowheads="1"/>
          </p:cNvSpPr>
          <p:nvPr/>
        </p:nvSpPr>
        <p:spPr bwMode="auto">
          <a:xfrm>
            <a:off x="-304800" y="2057400"/>
            <a:ext cx="2971800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20000"/>
              </a:spcBef>
              <a:buClr>
                <a:srgbClr val="404040"/>
              </a:buClr>
              <a:buFont typeface="Wingdings" pitchFamily="2" charset="2"/>
              <a:buChar char="§"/>
            </a:pPr>
            <a:r>
              <a:rPr lang="en-US" sz="2400">
                <a:latin typeface="Tahoma" pitchFamily="64" charset="0"/>
              </a:rPr>
              <a:t>Most well known is the Wall Street Journal section of the Penn TreeBank.</a:t>
            </a:r>
          </a:p>
          <a:p>
            <a:pPr lvl="2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000">
                <a:solidFill>
                  <a:srgbClr val="2D506B"/>
                </a:solidFill>
                <a:latin typeface="Tahoma" pitchFamily="64" charset="0"/>
              </a:rPr>
              <a:t>1 M words from the 1987-1989 Wall Street Journal.</a:t>
            </a:r>
          </a:p>
          <a:p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50A5634-D38C-4089-81A4-DFC951A5F420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125F3F-E3E1-44BF-94BC-865CB55D3D5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Treebank Grammars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114800"/>
          </a:xfrm>
        </p:spPr>
        <p:txBody>
          <a:bodyPr/>
          <a:lstStyle/>
          <a:p>
            <a:pPr eaLnBrk="1" hangingPunct="1"/>
            <a:r>
              <a:rPr lang="en-US" smtClean="0"/>
              <a:t>Treebanks implicitly define a grammar.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Simply take the local rules that make up the sub-trees in all the trees in the collection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decent size corpus, you’ll have a grammar with decent coverage.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A53DFF9-BD7C-4470-935A-1F0F467FBF08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09767E-A6E8-49F5-BED0-A33DBC506AC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Treebank Grammars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7772400" cy="3200400"/>
          </a:xfrm>
        </p:spPr>
        <p:txBody>
          <a:bodyPr/>
          <a:lstStyle/>
          <a:p>
            <a:pPr eaLnBrk="1" hangingPunct="1"/>
            <a:r>
              <a:rPr lang="en-US" smtClean="0"/>
              <a:t>Such grammars tend to be very flat due to the fact that they tend to avoid recursion.</a:t>
            </a:r>
          </a:p>
          <a:p>
            <a:pPr lvl="1" eaLnBrk="1" hangingPunct="1"/>
            <a:r>
              <a:rPr lang="en-US" smtClean="0"/>
              <a:t>To ease the annotators burden</a:t>
            </a:r>
          </a:p>
          <a:p>
            <a:pPr eaLnBrk="1" hangingPunct="1"/>
            <a:r>
              <a:rPr lang="en-US" smtClean="0"/>
              <a:t>For example, the Penn Treebank has 4500 different rules for VPs! Among them...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grpSp>
        <p:nvGrpSpPr>
          <p:cNvPr id="47111" name="Group 6"/>
          <p:cNvGrpSpPr>
            <a:grpSpLocks/>
          </p:cNvGrpSpPr>
          <p:nvPr/>
        </p:nvGrpSpPr>
        <p:grpSpPr bwMode="auto">
          <a:xfrm>
            <a:off x="1676400" y="4191000"/>
            <a:ext cx="5867400" cy="1838325"/>
            <a:chOff x="1056" y="2640"/>
            <a:chExt cx="3696" cy="1158"/>
          </a:xfrm>
        </p:grpSpPr>
        <p:pic>
          <p:nvPicPr>
            <p:cNvPr id="47112" name="Picture 4" descr="vp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56" y="3216"/>
              <a:ext cx="3696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113" name="Picture 5" descr="vp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56" y="2640"/>
              <a:ext cx="2592" cy="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95247E6-7395-46AF-995B-7D45D2497C8F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FE0BD1-A0EC-4481-A82E-1E53D6B01A6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Heads in Trees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495800"/>
          </a:xfrm>
        </p:spPr>
        <p:txBody>
          <a:bodyPr/>
          <a:lstStyle/>
          <a:p>
            <a:pPr eaLnBrk="1" hangingPunct="1"/>
            <a:r>
              <a:rPr lang="en-US" sz="3200" smtClean="0"/>
              <a:t>Finding heads in treebank trees is a task that arises frequently in many applications.</a:t>
            </a:r>
          </a:p>
          <a:p>
            <a:pPr lvl="1" eaLnBrk="1" hangingPunct="1"/>
            <a:r>
              <a:rPr lang="en-US" sz="2800" smtClean="0"/>
              <a:t>Particularly important in statistical parsing</a:t>
            </a:r>
          </a:p>
          <a:p>
            <a:pPr eaLnBrk="1" hangingPunct="1"/>
            <a:endParaRPr lang="en-US" sz="3200" smtClean="0"/>
          </a:p>
          <a:p>
            <a:pPr eaLnBrk="1" hangingPunct="1"/>
            <a:r>
              <a:rPr lang="en-US" sz="3200" smtClean="0"/>
              <a:t>We can visualize this task by annotating the nodes of a parse tree with the heads of each corresponding node.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A2348E3-0927-44A6-ABD5-8FF24122F5D3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023F14-2499-4C8C-8EA9-86E1EDCC946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Lexically Decorated Tree</a:t>
            </a:r>
          </a:p>
        </p:txBody>
      </p:sp>
      <p:pic>
        <p:nvPicPr>
          <p:cNvPr id="49158" name="Picture 4" descr="lex-tre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057400"/>
            <a:ext cx="8585200" cy="325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EADD236-0024-420F-A7A1-9776126B4070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213CE1-1DDF-48B6-8A92-1A8F51E271F3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Head Finding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standard way to do head finding is to use a simple set of tree traversal rules specific to each non-terminal in the grammar.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D4401BA-C526-4AA8-87C8-DDBFB9839AA2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A73BC1-8AD6-46D0-9E58-948B6C734C70}" type="slidenum">
              <a:rPr lang="en-US" smtClean="0"/>
              <a:pPr/>
              <a:t>26</a:t>
            </a:fld>
            <a:endParaRPr lang="en-US" smtClean="0"/>
          </a:p>
        </p:txBody>
      </p:sp>
      <p:pic>
        <p:nvPicPr>
          <p:cNvPr id="51205" name="Picture 2" descr="big-n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354138"/>
            <a:ext cx="6172200" cy="550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Noun Phrases</a:t>
            </a:r>
          </a:p>
        </p:txBody>
      </p:sp>
      <p:sp>
        <p:nvSpPr>
          <p:cNvPr id="51207" name="Oval 4"/>
          <p:cNvSpPr>
            <a:spLocks noChangeArrowheads="1"/>
          </p:cNvSpPr>
          <p:nvPr/>
        </p:nvSpPr>
        <p:spPr bwMode="auto">
          <a:xfrm>
            <a:off x="3124200" y="5562600"/>
            <a:ext cx="762000" cy="914400"/>
          </a:xfrm>
          <a:prstGeom prst="ellipse">
            <a:avLst/>
          </a:prstGeom>
          <a:solidFill>
            <a:schemeClr val="accent1">
              <a:alpha val="16078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AutoShape 5"/>
          <p:cNvSpPr>
            <a:spLocks noChangeArrowheads="1"/>
          </p:cNvSpPr>
          <p:nvPr/>
        </p:nvSpPr>
        <p:spPr bwMode="auto">
          <a:xfrm rot="1632861">
            <a:off x="3048000" y="1600200"/>
            <a:ext cx="990600" cy="152400"/>
          </a:xfrm>
          <a:prstGeom prst="rightArrow">
            <a:avLst>
              <a:gd name="adj1" fmla="val 50000"/>
              <a:gd name="adj2" fmla="val 1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AutoShape 6"/>
          <p:cNvSpPr>
            <a:spLocks noChangeArrowheads="1"/>
          </p:cNvSpPr>
          <p:nvPr/>
        </p:nvSpPr>
        <p:spPr bwMode="auto">
          <a:xfrm rot="1632861">
            <a:off x="4495800" y="2438400"/>
            <a:ext cx="990600" cy="152400"/>
          </a:xfrm>
          <a:prstGeom prst="rightArrow">
            <a:avLst>
              <a:gd name="adj1" fmla="val 50000"/>
              <a:gd name="adj2" fmla="val 1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AutoShape 7"/>
          <p:cNvSpPr>
            <a:spLocks noChangeArrowheads="1"/>
          </p:cNvSpPr>
          <p:nvPr/>
        </p:nvSpPr>
        <p:spPr bwMode="auto">
          <a:xfrm rot="9115618">
            <a:off x="4572000" y="36576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AutoShape 8"/>
          <p:cNvSpPr>
            <a:spLocks noChangeArrowheads="1"/>
          </p:cNvSpPr>
          <p:nvPr/>
        </p:nvSpPr>
        <p:spPr bwMode="auto">
          <a:xfrm rot="9115618">
            <a:off x="3733800" y="41910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AutoShape 9"/>
          <p:cNvSpPr>
            <a:spLocks noChangeArrowheads="1"/>
          </p:cNvSpPr>
          <p:nvPr/>
        </p:nvSpPr>
        <p:spPr bwMode="auto">
          <a:xfrm rot="9115618">
            <a:off x="2971800" y="46482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AutoShape 10"/>
          <p:cNvSpPr>
            <a:spLocks noChangeArrowheads="1"/>
          </p:cNvSpPr>
          <p:nvPr/>
        </p:nvSpPr>
        <p:spPr bwMode="auto">
          <a:xfrm rot="1873033">
            <a:off x="2819400" y="51816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4EEA849-6C23-4FCB-89B3-8F77B8AE0C30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A576F5-FCFE-4C03-9002-14912E408CA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Treebank Uses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6"/>
                </a:solidFill>
              </a:rPr>
              <a:t>Searching</a:t>
            </a:r>
            <a:r>
              <a:rPr lang="en-US" dirty="0" smtClean="0"/>
              <a:t> a Treebank. TGrep2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NP &lt; PP   or  NP &lt;&lt; PP    </a:t>
            </a:r>
          </a:p>
          <a:p>
            <a:pPr eaLnBrk="1" hangingPunct="1">
              <a:defRPr/>
            </a:pPr>
            <a:r>
              <a:rPr lang="en-US" dirty="0" err="1" smtClean="0"/>
              <a:t>Treebanks</a:t>
            </a:r>
            <a:r>
              <a:rPr lang="en-US" dirty="0" smtClean="0"/>
              <a:t> (and </a:t>
            </a:r>
            <a:r>
              <a:rPr lang="en-US" dirty="0" err="1" smtClean="0"/>
              <a:t>headfinding</a:t>
            </a:r>
            <a:r>
              <a:rPr lang="en-US" dirty="0" smtClean="0"/>
              <a:t>) are particularly critical to the </a:t>
            </a:r>
            <a:r>
              <a:rPr lang="en-US" dirty="0" smtClean="0">
                <a:solidFill>
                  <a:schemeClr val="accent6"/>
                </a:solidFill>
              </a:rPr>
              <a:t>development of statistical parsers</a:t>
            </a:r>
          </a:p>
          <a:p>
            <a:pPr lvl="1" eaLnBrk="1" hangingPunct="1">
              <a:defRPr/>
            </a:pPr>
            <a:r>
              <a:rPr lang="en-US" dirty="0" smtClean="0"/>
              <a:t>Chapter 14</a:t>
            </a:r>
          </a:p>
          <a:p>
            <a:pPr eaLnBrk="1" hangingPunct="1">
              <a:defRPr/>
            </a:pPr>
            <a:r>
              <a:rPr lang="en-US" dirty="0" smtClean="0"/>
              <a:t>Also valuable to </a:t>
            </a:r>
            <a:r>
              <a:rPr lang="en-US" i="1" dirty="0" smtClean="0">
                <a:solidFill>
                  <a:schemeClr val="accent6"/>
                </a:solidFill>
              </a:rPr>
              <a:t>Corpus Linguistics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en-US" dirty="0" smtClean="0"/>
              <a:t>Investigating the empirical details of various constructions in a given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005E6DA-0924-45CD-8F26-8D9A7CCA13C6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205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0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25E738-95E2-45FD-8201-6B623D05F5B3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 Jan 31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001000" cy="4648200"/>
          </a:xfrm>
        </p:spPr>
        <p:txBody>
          <a:bodyPr/>
          <a:lstStyle/>
          <a:p>
            <a:pPr eaLnBrk="1" hangingPunct="1"/>
            <a:r>
              <a:rPr lang="en-US" sz="3200" b="0" dirty="0" smtClean="0"/>
              <a:t>Partial Parsing: Chunking</a:t>
            </a:r>
          </a:p>
          <a:p>
            <a:pPr eaLnBrk="1" hangingPunct="1"/>
            <a:r>
              <a:rPr lang="en-US" sz="3200" b="0" dirty="0" smtClean="0"/>
              <a:t>Dependency Grammars / Parsing</a:t>
            </a:r>
          </a:p>
          <a:p>
            <a:pPr eaLnBrk="1" hangingPunct="1"/>
            <a:r>
              <a:rPr lang="en-US" sz="3200" b="0" dirty="0" smtClean="0"/>
              <a:t>Treebank</a:t>
            </a:r>
          </a:p>
          <a:p>
            <a:pPr eaLnBrk="1" hangingPunct="1"/>
            <a:endParaRPr lang="en-US" sz="3200" b="0" dirty="0" smtClean="0"/>
          </a:p>
          <a:p>
            <a:pPr eaLnBrk="1" hangingPunct="1"/>
            <a:r>
              <a:rPr lang="en-US" sz="3200" dirty="0" smtClean="0">
                <a:solidFill>
                  <a:schemeClr val="accent6"/>
                </a:solidFill>
              </a:rPr>
              <a:t>Start PCFG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41DCDE4-AC4D-473A-9950-C3C49CE67F09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2355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355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2E0CB8-F580-49C7-9FAE-A491B1E5F841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09800"/>
            <a:ext cx="8153400" cy="2895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Formal Definition</a:t>
            </a:r>
          </a:p>
          <a:p>
            <a:pPr eaLnBrk="1" hangingPunct="1"/>
            <a:r>
              <a:rPr lang="en-US" sz="3200" dirty="0" smtClean="0"/>
              <a:t>Assigning prob. to parse trees and to sentences</a:t>
            </a:r>
          </a:p>
          <a:p>
            <a:pPr eaLnBrk="1" hangingPunct="1"/>
            <a:r>
              <a:rPr lang="en-US" sz="3200" dirty="0" smtClean="0"/>
              <a:t>Acquiring prob.</a:t>
            </a:r>
          </a:p>
          <a:p>
            <a:pPr lvl="1" eaLnBrk="1" hangingPunct="1"/>
            <a:endParaRPr lang="en-US" sz="2800" dirty="0" smtClean="0"/>
          </a:p>
          <a:p>
            <a:pPr eaLnBrk="1" hangingPunct="1">
              <a:buFontTx/>
              <a:buNone/>
            </a:pPr>
            <a:endParaRPr lang="en-US" sz="3200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Probabilistic CFGs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CB79787-F45F-4267-A02C-196C7D6BAED7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205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0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25E738-95E2-45FD-8201-6B623D05F5B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 Jan 31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8001000" cy="4648200"/>
          </a:xfrm>
        </p:spPr>
        <p:txBody>
          <a:bodyPr/>
          <a:lstStyle/>
          <a:p>
            <a:pPr eaLnBrk="1" hangingPunct="1"/>
            <a:r>
              <a:rPr lang="en-US" sz="3200" b="0" dirty="0" smtClean="0"/>
              <a:t>Partial Parsing: Chunking</a:t>
            </a:r>
          </a:p>
          <a:p>
            <a:pPr eaLnBrk="1" hangingPunct="1"/>
            <a:r>
              <a:rPr lang="en-US" sz="3200" b="0" dirty="0" smtClean="0"/>
              <a:t>Dependency Grammars / Parsing</a:t>
            </a:r>
          </a:p>
          <a:p>
            <a:pPr eaLnBrk="1" hangingPunct="1"/>
            <a:r>
              <a:rPr lang="en-US" sz="3200" b="0" dirty="0" smtClean="0"/>
              <a:t>Treebank</a:t>
            </a:r>
          </a:p>
          <a:p>
            <a:pPr eaLnBrk="1" hangingPunct="1"/>
            <a:endParaRPr lang="en-US" sz="3200" b="0" dirty="0" smtClean="0"/>
          </a:p>
          <a:p>
            <a:pPr eaLnBrk="1" hangingPunct="1"/>
            <a:r>
              <a:rPr lang="en-US" sz="3200" b="0" dirty="0" smtClean="0"/>
              <a:t>Start PCFG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2E5129F-82AC-479D-938E-20A21E12AC11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20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0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975FC9-1322-428D-A984-7A498CEEDE8E}" type="slidenum">
              <a:rPr lang="en-US" smtClean="0"/>
              <a:pPr/>
              <a:t>30</a:t>
            </a:fld>
            <a:endParaRPr lang="en-US" smtClean="0"/>
          </a:p>
        </p:txBody>
      </p:sp>
      <p:pic>
        <p:nvPicPr>
          <p:cNvPr id="2064" name="Picture 2" descr="tre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752600"/>
            <a:ext cx="4191000" cy="361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3" descr="tree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1905000"/>
            <a:ext cx="4648200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6" name="Text Box 4"/>
          <p:cNvSpPr txBox="1">
            <a:spLocks noChangeArrowheads="1"/>
          </p:cNvSpPr>
          <p:nvPr/>
        </p:nvSpPr>
        <p:spPr bwMode="auto">
          <a:xfrm>
            <a:off x="152400" y="1371600"/>
            <a:ext cx="533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2400"/>
              <a:t>“</a:t>
            </a:r>
            <a:r>
              <a:rPr lang="en-IE" sz="2400" i="1"/>
              <a:t>the man saw the girl with the telescope”</a:t>
            </a:r>
          </a:p>
          <a:p>
            <a:endParaRPr lang="en-GB" sz="2400" i="1"/>
          </a:p>
        </p:txBody>
      </p:sp>
      <p:sp>
        <p:nvSpPr>
          <p:cNvPr id="2067" name="Text Box 5"/>
          <p:cNvSpPr txBox="1">
            <a:spLocks noChangeArrowheads="1"/>
          </p:cNvSpPr>
          <p:nvPr/>
        </p:nvSpPr>
        <p:spPr bwMode="auto">
          <a:xfrm>
            <a:off x="914400" y="5562600"/>
            <a:ext cx="2774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2000"/>
              <a:t>The girl has the telescope</a:t>
            </a:r>
            <a:endParaRPr lang="en-GB" sz="2000"/>
          </a:p>
        </p:txBody>
      </p:sp>
      <p:sp>
        <p:nvSpPr>
          <p:cNvPr id="2068" name="Text Box 6"/>
          <p:cNvSpPr txBox="1">
            <a:spLocks noChangeArrowheads="1"/>
          </p:cNvSpPr>
          <p:nvPr/>
        </p:nvSpPr>
        <p:spPr bwMode="auto">
          <a:xfrm>
            <a:off x="5486400" y="5410200"/>
            <a:ext cx="2860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E" sz="2000"/>
              <a:t>The man has the telescope</a:t>
            </a:r>
            <a:endParaRPr lang="en-GB" sz="2000"/>
          </a:p>
        </p:txBody>
      </p:sp>
      <p:sp>
        <p:nvSpPr>
          <p:cNvPr id="2069" name="Rectangle 7"/>
          <p:cNvSpPr>
            <a:spLocks noChangeArrowheads="1"/>
          </p:cNvSpPr>
          <p:nvPr/>
        </p:nvSpPr>
        <p:spPr bwMode="auto">
          <a:xfrm>
            <a:off x="5334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accent2"/>
                </a:solidFill>
                <a:latin typeface="Comic Sans MS" pitchFamily="66" charset="0"/>
              </a:rPr>
              <a:t>Syntactic Ambiguity…..</a:t>
            </a:r>
            <a:endParaRPr lang="en-US" sz="36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2070" name="Picture 10" descr="tree2"/>
          <p:cNvPicPr>
            <a:picLocks noChangeAspect="1" noChangeArrowheads="1"/>
          </p:cNvPicPr>
          <p:nvPr/>
        </p:nvPicPr>
        <p:blipFill>
          <a:blip r:embed="rId5" cstate="print"/>
          <a:srcRect l="37704" t="34009" r="42624" b="17409"/>
          <a:stretch>
            <a:fillRect/>
          </a:stretch>
        </p:blipFill>
        <p:spPr bwMode="auto">
          <a:xfrm>
            <a:off x="1905000" y="3352800"/>
            <a:ext cx="777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D989BDD-B2BC-4ABF-825F-53028FF03BE9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30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0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5DBC80-DCAC-4470-BD01-C51F54C2A7E9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Probabilistic CFGs (PCFGs)</a:t>
            </a:r>
          </a:p>
        </p:txBody>
      </p:sp>
      <p:sp>
        <p:nvSpPr>
          <p:cNvPr id="3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Each grammar rule is augmented with a conditional probability</a:t>
            </a:r>
          </a:p>
        </p:txBody>
      </p:sp>
      <p:sp>
        <p:nvSpPr>
          <p:cNvPr id="590852" name="Rectangle 4"/>
          <p:cNvSpPr>
            <a:spLocks noChangeArrowheads="1"/>
          </p:cNvSpPr>
          <p:nvPr/>
        </p:nvSpPr>
        <p:spPr bwMode="auto">
          <a:xfrm>
            <a:off x="990600" y="5029200"/>
            <a:ext cx="7162800" cy="711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25000"/>
              </a:spcAft>
            </a:pPr>
            <a:r>
              <a:rPr lang="en-US" sz="3200" b="1">
                <a:latin typeface="Comic Sans MS" pitchFamily="66" charset="0"/>
              </a:rPr>
              <a:t>Formal Def:</a:t>
            </a:r>
            <a:r>
              <a:rPr lang="en-US" sz="3200">
                <a:latin typeface="Comic Sans MS" pitchFamily="66" charset="0"/>
              </a:rPr>
              <a:t> 5-tuple </a:t>
            </a:r>
            <a:r>
              <a:rPr lang="en-US" sz="3200"/>
              <a:t>(N, </a:t>
            </a:r>
            <a:r>
              <a:rPr lang="en-US" sz="3200">
                <a:sym typeface="Symbol" pitchFamily="18" charset="2"/>
              </a:rPr>
              <a:t>, P, S,</a:t>
            </a:r>
            <a:r>
              <a:rPr lang="en-US" sz="3200">
                <a:solidFill>
                  <a:schemeClr val="accent2"/>
                </a:solidFill>
                <a:sym typeface="Symbol" pitchFamily="18" charset="2"/>
              </a:rPr>
              <a:t>D</a:t>
            </a:r>
            <a:r>
              <a:rPr lang="en-US" sz="3200">
                <a:sym typeface="Symbol" pitchFamily="18" charset="2"/>
              </a:rPr>
              <a:t>)</a:t>
            </a:r>
            <a:endParaRPr lang="en-US" sz="2800" b="1">
              <a:solidFill>
                <a:schemeClr val="accent2"/>
              </a:solidFill>
              <a:sym typeface="Symbol" pitchFamily="18" charset="2"/>
            </a:endParaRPr>
          </a:p>
        </p:txBody>
      </p:sp>
      <p:sp>
        <p:nvSpPr>
          <p:cNvPr id="590853" name="Rectangle 5"/>
          <p:cNvSpPr>
            <a:spLocks noChangeArrowheads="1"/>
          </p:cNvSpPr>
          <p:nvPr/>
        </p:nvSpPr>
        <p:spPr bwMode="auto">
          <a:xfrm>
            <a:off x="762000" y="2514600"/>
            <a:ext cx="7772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The expansions for a given non-terminal sum to 1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	</a:t>
            </a:r>
            <a:r>
              <a:rPr lang="en-US" sz="2400">
                <a:latin typeface="Comic Sans MS" pitchFamily="66" charset="0"/>
              </a:rPr>
              <a:t>VP -&gt; Verb			.55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	VP	-&gt; Verb NP		.40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omic Sans MS" pitchFamily="66" charset="0"/>
              </a:rPr>
              <a:t>	VP	-&gt; Verb NP NP 	.05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2" grpId="0" animBg="1" autoUpdateAnimBg="0"/>
      <p:bldP spid="59085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F54483E-BA27-4EED-9D6D-316B322B8048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9F9DD4-D79D-4D6A-8517-A928D9449788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Sample PCFG</a:t>
            </a:r>
          </a:p>
        </p:txBody>
      </p:sp>
      <p:pic>
        <p:nvPicPr>
          <p:cNvPr id="4103" name="Picture 5" descr="fig1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85800" y="1539875"/>
            <a:ext cx="8001000" cy="45227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C12B64A-3376-44EB-871A-F79336D58D89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5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5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A39F6C-D8B0-4A81-94BA-DEAB6D8C5AE1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5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PCFGs are used to….</a:t>
            </a:r>
          </a:p>
        </p:txBody>
      </p:sp>
      <p:sp>
        <p:nvSpPr>
          <p:cNvPr id="5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Estimate Prob. of parse tree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591877" name="Object 5"/>
          <p:cNvGraphicFramePr>
            <a:graphicFrameLocks noChangeAspect="1"/>
          </p:cNvGraphicFramePr>
          <p:nvPr/>
        </p:nvGraphicFramePr>
        <p:xfrm>
          <a:off x="1981200" y="2743200"/>
          <a:ext cx="1751013" cy="547688"/>
        </p:xfrm>
        <a:graphic>
          <a:graphicData uri="http://schemas.openxmlformats.org/presentationml/2006/ole">
            <p:oleObj spid="_x0000_s126978" name="Equation" r:id="rId4" imgW="647640" imgH="203040" progId="Equation.3">
              <p:embed/>
            </p:oleObj>
          </a:graphicData>
        </a:graphic>
      </p:graphicFrame>
      <p:sp>
        <p:nvSpPr>
          <p:cNvPr id="5135" name="Rectangle 12"/>
          <p:cNvSpPr>
            <a:spLocks noChangeArrowheads="1"/>
          </p:cNvSpPr>
          <p:nvPr/>
        </p:nvSpPr>
        <p:spPr bwMode="auto">
          <a:xfrm>
            <a:off x="685800" y="3810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latin typeface="Comic Sans MS" pitchFamily="66" charset="0"/>
              </a:rPr>
              <a:t>Estimate Prob. to sentences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1">
              <a:latin typeface="Comic Sans MS" pitchFamily="66" charset="0"/>
            </a:endParaRPr>
          </a:p>
        </p:txBody>
      </p:sp>
      <p:graphicFrame>
        <p:nvGraphicFramePr>
          <p:cNvPr id="591885" name="Object 13"/>
          <p:cNvGraphicFramePr>
            <a:graphicFrameLocks noChangeAspect="1"/>
          </p:cNvGraphicFramePr>
          <p:nvPr/>
        </p:nvGraphicFramePr>
        <p:xfrm>
          <a:off x="1981200" y="4648200"/>
          <a:ext cx="2405063" cy="533400"/>
        </p:xfrm>
        <a:graphic>
          <a:graphicData uri="http://schemas.openxmlformats.org/presentationml/2006/ole">
            <p:oleObj spid="_x0000_s126979" name="Equation" r:id="rId5" imgW="9144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4CE5C6C-4F25-4377-9982-940DCFD7996D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615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61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D27811-8801-4661-8F87-553A26E87E2E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61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pic>
        <p:nvPicPr>
          <p:cNvPr id="6161" name="Picture 5" descr="fig1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04800" y="1219200"/>
            <a:ext cx="5391150" cy="5638800"/>
          </a:xfrm>
          <a:noFill/>
        </p:spPr>
      </p:pic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096000" y="2057400"/>
            <a:ext cx="2671763" cy="1295400"/>
            <a:chOff x="3840" y="1296"/>
            <a:chExt cx="1683" cy="816"/>
          </a:xfrm>
        </p:grpSpPr>
        <p:graphicFrame>
          <p:nvGraphicFramePr>
            <p:cNvPr id="6148" name="Object 10"/>
            <p:cNvGraphicFramePr>
              <a:graphicFrameLocks noChangeAspect="1"/>
            </p:cNvGraphicFramePr>
            <p:nvPr/>
          </p:nvGraphicFramePr>
          <p:xfrm>
            <a:off x="3840" y="1296"/>
            <a:ext cx="1683" cy="795"/>
          </p:xfrm>
          <a:graphic>
            <a:graphicData uri="http://schemas.openxmlformats.org/presentationml/2006/ole">
              <p:oleObj spid="_x0000_s128004" name="Equation" r:id="rId5" imgW="1396800" imgH="660240" progId="Equation.3">
                <p:embed/>
              </p:oleObj>
            </a:graphicData>
          </a:graphic>
        </p:graphicFrame>
        <p:sp>
          <p:nvSpPr>
            <p:cNvPr id="6169" name="Rectangle 13"/>
            <p:cNvSpPr>
              <a:spLocks noChangeArrowheads="1"/>
            </p:cNvSpPr>
            <p:nvPr/>
          </p:nvSpPr>
          <p:spPr bwMode="auto">
            <a:xfrm>
              <a:off x="3840" y="1824"/>
              <a:ext cx="720" cy="288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04800" y="762000"/>
            <a:ext cx="3962400" cy="5943600"/>
            <a:chOff x="192" y="480"/>
            <a:chExt cx="2496" cy="3744"/>
          </a:xfrm>
        </p:grpSpPr>
        <p:graphicFrame>
          <p:nvGraphicFramePr>
            <p:cNvPr id="6147" name="Object 7"/>
            <p:cNvGraphicFramePr>
              <a:graphicFrameLocks noChangeAspect="1"/>
            </p:cNvGraphicFramePr>
            <p:nvPr/>
          </p:nvGraphicFramePr>
          <p:xfrm>
            <a:off x="192" y="480"/>
            <a:ext cx="2448" cy="275"/>
          </p:xfrm>
          <a:graphic>
            <a:graphicData uri="http://schemas.openxmlformats.org/presentationml/2006/ole">
              <p:oleObj spid="_x0000_s128003" name="Equation" r:id="rId6" imgW="2031840" imgH="228600" progId="Equation.3">
                <p:embed/>
              </p:oleObj>
            </a:graphicData>
          </a:graphic>
        </p:graphicFrame>
        <p:sp>
          <p:nvSpPr>
            <p:cNvPr id="6167" name="Rectangle 11"/>
            <p:cNvSpPr>
              <a:spLocks noChangeArrowheads="1"/>
            </p:cNvSpPr>
            <p:nvPr/>
          </p:nvSpPr>
          <p:spPr bwMode="auto">
            <a:xfrm>
              <a:off x="1968" y="480"/>
              <a:ext cx="720" cy="288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Rectangle 14"/>
            <p:cNvSpPr>
              <a:spLocks noChangeArrowheads="1"/>
            </p:cNvSpPr>
            <p:nvPr/>
          </p:nvSpPr>
          <p:spPr bwMode="auto">
            <a:xfrm>
              <a:off x="1488" y="2784"/>
              <a:ext cx="240" cy="144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724400" y="762000"/>
            <a:ext cx="3962400" cy="6096000"/>
            <a:chOff x="2976" y="480"/>
            <a:chExt cx="2496" cy="3840"/>
          </a:xfrm>
        </p:grpSpPr>
        <p:graphicFrame>
          <p:nvGraphicFramePr>
            <p:cNvPr id="6146" name="Object 9"/>
            <p:cNvGraphicFramePr>
              <a:graphicFrameLocks noChangeAspect="1"/>
            </p:cNvGraphicFramePr>
            <p:nvPr/>
          </p:nvGraphicFramePr>
          <p:xfrm>
            <a:off x="2976" y="480"/>
            <a:ext cx="2448" cy="275"/>
          </p:xfrm>
          <a:graphic>
            <a:graphicData uri="http://schemas.openxmlformats.org/presentationml/2006/ole">
              <p:oleObj spid="_x0000_s128002" name="Equation" r:id="rId7" imgW="2031840" imgH="228600" progId="Equation.3">
                <p:embed/>
              </p:oleObj>
            </a:graphicData>
          </a:graphic>
        </p:graphicFrame>
        <p:sp>
          <p:nvSpPr>
            <p:cNvPr id="6165" name="Rectangle 12"/>
            <p:cNvSpPr>
              <a:spLocks noChangeArrowheads="1"/>
            </p:cNvSpPr>
            <p:nvPr/>
          </p:nvSpPr>
          <p:spPr bwMode="auto">
            <a:xfrm>
              <a:off x="4752" y="480"/>
              <a:ext cx="720" cy="288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Rectangle 16"/>
            <p:cNvSpPr>
              <a:spLocks noChangeArrowheads="1"/>
            </p:cNvSpPr>
            <p:nvPr/>
          </p:nvSpPr>
          <p:spPr bwMode="auto">
            <a:xfrm>
              <a:off x="3120" y="2784"/>
              <a:ext cx="240" cy="153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B7ADFC7-D3F0-47A1-9BFD-6A16F35D26BD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122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2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7CD398-6828-4CC6-8C88-3378FDECB35E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230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Acquiring Grammars and Probabilities</a:t>
            </a:r>
            <a:r>
              <a:rPr lang="en-US" b="1" smtClean="0"/>
              <a:t> </a:t>
            </a:r>
            <a:endParaRPr lang="en-US" smtClean="0"/>
          </a:p>
        </p:txBody>
      </p:sp>
      <p:sp>
        <p:nvSpPr>
          <p:cNvPr id="12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2964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Manually parsed text corpora (e.g., PennTreebank)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</a:t>
            </a:r>
          </a:p>
        </p:txBody>
      </p:sp>
      <p:sp>
        <p:nvSpPr>
          <p:cNvPr id="681988" name="Rectangle 4"/>
          <p:cNvSpPr>
            <a:spLocks noChangeArrowheads="1"/>
          </p:cNvSpPr>
          <p:nvPr/>
        </p:nvSpPr>
        <p:spPr bwMode="auto">
          <a:xfrm>
            <a:off x="-76200" y="5029200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latin typeface="Comic Sans MS" pitchFamily="66" charset="0"/>
              </a:rPr>
              <a:t>	</a:t>
            </a:r>
            <a:r>
              <a:rPr lang="en-US" sz="2400" b="1">
                <a:latin typeface="Comic Sans MS" pitchFamily="66" charset="0"/>
              </a:rPr>
              <a:t>Ex: if the </a:t>
            </a:r>
            <a:r>
              <a:rPr lang="en-US" sz="2400" b="1" i="1">
                <a:latin typeface="Comic Sans MS" pitchFamily="66" charset="0"/>
              </a:rPr>
              <a:t>NP -&gt; ART ADJ NOUN</a:t>
            </a:r>
            <a:r>
              <a:rPr lang="en-US" sz="2400" b="1">
                <a:latin typeface="Comic Sans MS" pitchFamily="66" charset="0"/>
              </a:rPr>
              <a:t> rule is used 50 times and all NP rules are used 5000 times, then the rule’s probability is …</a:t>
            </a:r>
            <a:endParaRPr lang="en-US" sz="2800" b="1">
              <a:latin typeface="Comic Sans MS" pitchFamily="66" charset="0"/>
            </a:endParaRPr>
          </a:p>
        </p:txBody>
      </p:sp>
      <p:sp>
        <p:nvSpPr>
          <p:cNvPr id="681991" name="Rectangle 7"/>
          <p:cNvSpPr>
            <a:spLocks noChangeArrowheads="1"/>
          </p:cNvSpPr>
          <p:nvPr/>
        </p:nvSpPr>
        <p:spPr bwMode="auto">
          <a:xfrm>
            <a:off x="152400" y="1752600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chemeClr val="accent2"/>
                </a:solidFill>
                <a:latin typeface="Comic Sans MS" pitchFamily="66" charset="0"/>
              </a:rPr>
              <a:t>Grammar</a:t>
            </a:r>
            <a:r>
              <a:rPr lang="en-US" sz="2800" b="1">
                <a:latin typeface="Comic Sans MS" pitchFamily="66" charset="0"/>
              </a:rPr>
              <a:t>: read it off the parse trees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b="1">
                <a:latin typeface="Comic Sans MS" pitchFamily="66" charset="0"/>
              </a:rPr>
              <a:t>Ex: if an NP contains an ART, ADJ, and NOUN then we create the rule  </a:t>
            </a:r>
            <a:r>
              <a:rPr lang="en-US" sz="2400" b="1" i="1">
                <a:latin typeface="Comic Sans MS" pitchFamily="66" charset="0"/>
              </a:rPr>
              <a:t>NP -&gt; ART ADJ NOUN</a:t>
            </a:r>
            <a:r>
              <a:rPr lang="en-US" sz="2400" b="1">
                <a:latin typeface="Comic Sans MS" pitchFamily="66" charset="0"/>
              </a:rPr>
              <a:t>.</a:t>
            </a:r>
            <a:r>
              <a:rPr lang="en-US" sz="2800" b="1">
                <a:latin typeface="Comic Sans MS" pitchFamily="66" charset="0"/>
              </a:rPr>
              <a:t>	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2400" y="3276600"/>
            <a:ext cx="8229600" cy="1247775"/>
            <a:chOff x="144" y="2064"/>
            <a:chExt cx="5184" cy="786"/>
          </a:xfrm>
        </p:grpSpPr>
        <p:graphicFrame>
          <p:nvGraphicFramePr>
            <p:cNvPr id="12290" name="Object 5"/>
            <p:cNvGraphicFramePr>
              <a:graphicFrameLocks noChangeAspect="1"/>
            </p:cNvGraphicFramePr>
            <p:nvPr/>
          </p:nvGraphicFramePr>
          <p:xfrm>
            <a:off x="480" y="2544"/>
            <a:ext cx="1415" cy="306"/>
          </p:xfrm>
          <a:graphic>
            <a:graphicData uri="http://schemas.openxmlformats.org/presentationml/2006/ole">
              <p:oleObj spid="_x0000_s150530" name="Equation" r:id="rId4" imgW="939600" imgH="203040" progId="Equation.3">
                <p:embed/>
              </p:oleObj>
            </a:graphicData>
          </a:graphic>
        </p:graphicFrame>
        <p:sp>
          <p:nvSpPr>
            <p:cNvPr id="12305" name="Rectangle 8"/>
            <p:cNvSpPr>
              <a:spLocks noChangeArrowheads="1"/>
            </p:cNvSpPr>
            <p:nvPr/>
          </p:nvSpPr>
          <p:spPr bwMode="auto">
            <a:xfrm>
              <a:off x="144" y="206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r>
                <a:rPr lang="en-US" sz="2800" b="1">
                  <a:solidFill>
                    <a:schemeClr val="accent2"/>
                  </a:solidFill>
                  <a:latin typeface="Comic Sans MS" pitchFamily="66" charset="0"/>
                </a:rPr>
                <a:t>Probabilities:</a:t>
              </a:r>
              <a:r>
                <a:rPr lang="en-US" sz="2800" b="1">
                  <a:latin typeface="Comic Sans MS" pitchFamily="66" charset="0"/>
                </a:rPr>
                <a:t> 	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8" grpId="0" autoUpdateAnimBg="0"/>
      <p:bldP spid="681991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7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305800" cy="1752600"/>
          </a:xfrm>
        </p:spPr>
        <p:txBody>
          <a:bodyPr/>
          <a:lstStyle/>
          <a:p>
            <a:pPr eaLnBrk="1" hangingPunct="1"/>
            <a:r>
              <a:rPr lang="en-US" b="1" dirty="0" smtClean="0"/>
              <a:t>Final Research Project: </a:t>
            </a:r>
            <a:r>
              <a:rPr lang="en-US" dirty="0" smtClean="0"/>
              <a:t>Decision</a:t>
            </a:r>
            <a:br>
              <a:rPr lang="en-US" dirty="0" smtClean="0"/>
            </a:br>
            <a:r>
              <a:rPr lang="en-US" dirty="0" smtClean="0"/>
              <a:t>(Group of 2 people is OK)</a:t>
            </a:r>
          </a:p>
        </p:txBody>
      </p:sp>
      <p:sp>
        <p:nvSpPr>
          <p:cNvPr id="19468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295400"/>
            <a:ext cx="8991600" cy="4495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dirty="0" smtClean="0"/>
              <a:t>Select an NLP </a:t>
            </a:r>
            <a:r>
              <a:rPr lang="en-US" dirty="0" smtClean="0">
                <a:solidFill>
                  <a:schemeClr val="accent2"/>
                </a:solidFill>
              </a:rPr>
              <a:t>task / problem </a:t>
            </a:r>
            <a:r>
              <a:rPr lang="en-US" dirty="0" smtClean="0"/>
              <a:t>or a  </a:t>
            </a:r>
            <a:r>
              <a:rPr lang="en-US" dirty="0" smtClean="0">
                <a:solidFill>
                  <a:schemeClr val="accent2"/>
                </a:solidFill>
              </a:rPr>
              <a:t>technique</a:t>
            </a:r>
            <a:r>
              <a:rPr lang="en-US" dirty="0" smtClean="0"/>
              <a:t> used in NLP that truly interests you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 smtClean="0">
                <a:solidFill>
                  <a:schemeClr val="accent2"/>
                </a:solidFill>
              </a:rPr>
              <a:t>Tasks:</a:t>
            </a:r>
            <a:r>
              <a:rPr lang="en-US" dirty="0" smtClean="0"/>
              <a:t> summarization of …… , computing similarity between two terms/sentences… topic modeling, opinion mining (</a:t>
            </a:r>
            <a:r>
              <a:rPr lang="en-US" i="1" dirty="0" smtClean="0"/>
              <a:t>skim through the textbook, final chapters</a:t>
            </a:r>
            <a:r>
              <a:rPr lang="en-US" dirty="0" smtClean="0"/>
              <a:t>)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 smtClean="0">
                <a:solidFill>
                  <a:schemeClr val="accent2"/>
                </a:solidFill>
              </a:rPr>
              <a:t>Techniques:</a:t>
            </a:r>
            <a:r>
              <a:rPr lang="en-US" dirty="0" smtClean="0"/>
              <a:t> extensions / variations / combinations of what we saw in class – Max Entropy Classifiers or MM, </a:t>
            </a:r>
            <a:r>
              <a:rPr lang="en-US" dirty="0" err="1" smtClean="0"/>
              <a:t>Dirichlet</a:t>
            </a:r>
            <a:r>
              <a:rPr lang="en-US" dirty="0" smtClean="0"/>
              <a:t> Multinomial Distributions, Conditional Random Fields</a:t>
            </a:r>
          </a:p>
        </p:txBody>
      </p:sp>
      <p:sp>
        <p:nvSpPr>
          <p:cNvPr id="1946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390AA47-CD12-47C6-8941-19CE027FD3EE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1947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94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A5568A-DDC0-45D7-9FA4-504EB0B6E50F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7" name="5-Point Star 6"/>
          <p:cNvSpPr/>
          <p:nvPr/>
        </p:nvSpPr>
        <p:spPr>
          <a:xfrm>
            <a:off x="8458200" y="609600"/>
            <a:ext cx="533400" cy="609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Final Research Project: </a:t>
            </a:r>
            <a:r>
              <a:rPr lang="en-US" dirty="0" smtClean="0"/>
              <a:t>goals (and hopefully contributions </a:t>
            </a:r>
            <a:r>
              <a:rPr lang="en-US" dirty="0" smtClean="0">
                <a:sym typeface="Wingdings" pitchFamily="2" charset="2"/>
              </a:rPr>
              <a:t>)</a:t>
            </a:r>
            <a:endParaRPr lang="en-US" dirty="0" smtClean="0"/>
          </a:p>
        </p:txBody>
      </p:sp>
      <p:sp>
        <p:nvSpPr>
          <p:cNvPr id="32771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447800"/>
            <a:ext cx="86106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Apply a technique which has been used for </a:t>
            </a:r>
            <a:r>
              <a:rPr lang="en-US" dirty="0" err="1" smtClean="0"/>
              <a:t>nlp</a:t>
            </a:r>
            <a:r>
              <a:rPr lang="en-US" dirty="0" smtClean="0"/>
              <a:t> </a:t>
            </a:r>
            <a:r>
              <a:rPr lang="en-US" dirty="0" err="1" smtClean="0"/>
              <a:t>taskA</a:t>
            </a:r>
            <a:r>
              <a:rPr lang="en-US" dirty="0" smtClean="0"/>
              <a:t> to a different </a:t>
            </a:r>
            <a:r>
              <a:rPr lang="en-US" dirty="0" err="1" smtClean="0"/>
              <a:t>nlp</a:t>
            </a:r>
            <a:r>
              <a:rPr lang="en-US" dirty="0" smtClean="0"/>
              <a:t> </a:t>
            </a:r>
            <a:r>
              <a:rPr lang="en-US" dirty="0" err="1" smtClean="0"/>
              <a:t>taskB</a:t>
            </a:r>
            <a:r>
              <a:rPr lang="en-US" dirty="0" smtClean="0"/>
              <a:t>.  </a:t>
            </a:r>
          </a:p>
          <a:p>
            <a:pPr eaLnBrk="1" hangingPunct="1"/>
            <a:r>
              <a:rPr lang="en-US" dirty="0" smtClean="0"/>
              <a:t>Apply a technique to a </a:t>
            </a:r>
            <a:r>
              <a:rPr lang="en-US" dirty="0" smtClean="0">
                <a:solidFill>
                  <a:schemeClr val="accent2"/>
                </a:solidFill>
              </a:rPr>
              <a:t>different dataset </a:t>
            </a:r>
            <a:r>
              <a:rPr lang="en-US" dirty="0" smtClean="0"/>
              <a:t>or to a </a:t>
            </a:r>
            <a:r>
              <a:rPr lang="en-US" dirty="0" smtClean="0">
                <a:solidFill>
                  <a:schemeClr val="accent2"/>
                </a:solidFill>
              </a:rPr>
              <a:t>different language</a:t>
            </a:r>
          </a:p>
          <a:p>
            <a:pPr eaLnBrk="1" hangingPunct="1"/>
            <a:r>
              <a:rPr lang="en-US" dirty="0" smtClean="0"/>
              <a:t>Proposing a different </a:t>
            </a:r>
            <a:r>
              <a:rPr lang="en-US" dirty="0" smtClean="0">
                <a:solidFill>
                  <a:schemeClr val="accent2"/>
                </a:solidFill>
              </a:rPr>
              <a:t>evaluation measure</a:t>
            </a:r>
          </a:p>
          <a:p>
            <a:pPr eaLnBrk="1" hangingPunct="1"/>
            <a:r>
              <a:rPr lang="en-US" dirty="0" smtClean="0"/>
              <a:t>Improve on a proposed solution by using a possibly more effective technique or by </a:t>
            </a:r>
            <a:r>
              <a:rPr lang="en-US" dirty="0" smtClean="0">
                <a:solidFill>
                  <a:schemeClr val="accent2"/>
                </a:solidFill>
              </a:rPr>
              <a:t>combining multiple techniques</a:t>
            </a:r>
          </a:p>
          <a:p>
            <a:pPr eaLnBrk="1" hangingPunct="1"/>
            <a:r>
              <a:rPr lang="en-US" dirty="0" smtClean="0"/>
              <a:t>Proposing a novel (minimally is OK!) different solution.  </a:t>
            </a:r>
          </a:p>
        </p:txBody>
      </p:sp>
      <p:sp>
        <p:nvSpPr>
          <p:cNvPr id="3277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1A91F01-E817-4084-961F-8916A0ED6054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3277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27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BF0FF0-FC4F-4958-93D4-11B0A88579AD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65FC621-D81C-4F67-A12A-8FB16D5C4AC2}" type="datetime1">
              <a:rPr lang="en-US" smtClean="0"/>
              <a:pPr/>
              <a:t>1/31/2013</a:t>
            </a:fld>
            <a:endParaRPr lang="en-US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DC4CA7-3776-42C7-A0DC-9B149BCD0959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9372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Final Pedagogical Project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534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Make “small” contribution to NLP education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Select an </a:t>
            </a:r>
            <a:r>
              <a:rPr lang="en-US" sz="2400" b="1" dirty="0" smtClean="0"/>
              <a:t>advanced topic </a:t>
            </a:r>
            <a:r>
              <a:rPr lang="en-US" sz="2400" dirty="0" smtClean="0"/>
              <a:t>that was not covered in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Examine several educational materials about it (e.g., textbook </a:t>
            </a:r>
            <a:r>
              <a:rPr lang="en-US" sz="2400" dirty="0" err="1" smtClean="0"/>
              <a:t>chp</a:t>
            </a:r>
            <a:r>
              <a:rPr lang="en-US" dirty="0" smtClean="0"/>
              <a:t>., online lectures, </a:t>
            </a:r>
            <a:r>
              <a:rPr lang="en-US" sz="2400" dirty="0" smtClean="0"/>
              <a:t>tutorials, </a:t>
            </a:r>
            <a:r>
              <a:rPr lang="en-US" sz="2400" dirty="0" err="1" smtClean="0"/>
              <a:t>wikipedia</a:t>
            </a:r>
            <a:r>
              <a:rPr lang="en-US" sz="2400" dirty="0" smtClean="0"/>
              <a:t>, … ….)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Select readings for the students possibly including research papers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Summarize those readings and prepare a lecture about your topic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Develop an assignment to test the learning goals and  work out the solution.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These can also be done in groups (max 2)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List of possible topics on course Webpage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/>
          </a:p>
        </p:txBody>
      </p:sp>
      <p:sp>
        <p:nvSpPr>
          <p:cNvPr id="7" name="5-Point Star 6"/>
          <p:cNvSpPr/>
          <p:nvPr/>
        </p:nvSpPr>
        <p:spPr>
          <a:xfrm>
            <a:off x="8458200" y="609600"/>
            <a:ext cx="533400" cy="609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771056"/>
            <a:ext cx="6934200" cy="431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Final Project: what to do + Examples / Ideas</a:t>
            </a:r>
          </a:p>
        </p:txBody>
      </p:sp>
      <p:sp>
        <p:nvSpPr>
          <p:cNvPr id="33795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19200"/>
            <a:ext cx="86106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Look on the course </a:t>
            </a:r>
            <a:r>
              <a:rPr lang="en-US" dirty="0" err="1" smtClean="0"/>
              <a:t>WebPage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379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242407F-170B-4F65-9E95-AE5AEF2D214C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3379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337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843C45-7383-423C-9A05-4AB24B65B362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3429000"/>
            <a:ext cx="7772400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Proposal due </a:t>
            </a:r>
            <a:r>
              <a:rPr lang="en-US" sz="4000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Feb28 – March 2</a:t>
            </a:r>
            <a:endParaRPr lang="en-US" sz="4000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140F685-D4B4-43BF-AD05-3E12BB8FE436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133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3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11BF22-765E-4D76-8C73-B86A6E72399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332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Chunking</a:t>
            </a:r>
          </a:p>
        </p:txBody>
      </p:sp>
      <p:sp>
        <p:nvSpPr>
          <p:cNvPr id="13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610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Classify only </a:t>
            </a:r>
            <a:r>
              <a:rPr lang="en-US" sz="3200" smtClean="0">
                <a:solidFill>
                  <a:schemeClr val="accent2"/>
                </a:solidFill>
              </a:rPr>
              <a:t>basic non-recursive phrases</a:t>
            </a:r>
            <a:r>
              <a:rPr lang="en-US" sz="3200" smtClean="0"/>
              <a:t> (NP, VP, AP, PP)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Find non-overlapping chunks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Assign labels to chunks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solidFill>
                  <a:schemeClr val="accent2"/>
                </a:solidFill>
              </a:rPr>
              <a:t>Chunk</a:t>
            </a:r>
            <a:r>
              <a:rPr lang="en-US" sz="3200" smtClean="0"/>
              <a:t>: typically includes headword and pre-head material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i="1" smtClean="0">
                <a:solidFill>
                  <a:schemeClr val="accent2"/>
                </a:solidFill>
              </a:rPr>
              <a:t>[NP</a:t>
            </a:r>
            <a:r>
              <a:rPr lang="en-US" i="1" smtClean="0"/>
              <a:t> The HD box</a:t>
            </a:r>
            <a:r>
              <a:rPr lang="en-US" i="1" smtClean="0">
                <a:solidFill>
                  <a:schemeClr val="accent2"/>
                </a:solidFill>
              </a:rPr>
              <a:t>]</a:t>
            </a:r>
            <a:r>
              <a:rPr lang="en-US" i="1" smtClean="0"/>
              <a:t> that </a:t>
            </a:r>
            <a:r>
              <a:rPr lang="en-US" i="1" smtClean="0">
                <a:solidFill>
                  <a:schemeClr val="accent2"/>
                </a:solidFill>
              </a:rPr>
              <a:t>[NP</a:t>
            </a:r>
            <a:r>
              <a:rPr lang="en-US" i="1" smtClean="0"/>
              <a:t> you</a:t>
            </a:r>
            <a:r>
              <a:rPr lang="en-US" i="1" smtClean="0">
                <a:solidFill>
                  <a:schemeClr val="accent2"/>
                </a:solidFill>
              </a:rPr>
              <a:t>] [VP</a:t>
            </a:r>
            <a:r>
              <a:rPr lang="en-US" i="1" smtClean="0"/>
              <a:t> ordered</a:t>
            </a:r>
            <a:r>
              <a:rPr lang="en-US" i="1" smtClean="0">
                <a:solidFill>
                  <a:schemeClr val="accent2"/>
                </a:solidFill>
              </a:rPr>
              <a:t>] [</a:t>
            </a:r>
            <a:r>
              <a:rPr lang="en-US" i="1" smtClean="0"/>
              <a:t>PP from</a:t>
            </a:r>
            <a:r>
              <a:rPr lang="en-US" i="1" smtClean="0">
                <a:solidFill>
                  <a:schemeClr val="accent2"/>
                </a:solidFill>
              </a:rPr>
              <a:t>]</a:t>
            </a:r>
            <a:r>
              <a:rPr lang="en-US" i="1" smtClean="0"/>
              <a:t> </a:t>
            </a:r>
            <a:r>
              <a:rPr lang="en-US" i="1" smtClean="0">
                <a:solidFill>
                  <a:schemeClr val="accent2"/>
                </a:solidFill>
              </a:rPr>
              <a:t>[NP</a:t>
            </a:r>
            <a:r>
              <a:rPr lang="en-US" i="1" smtClean="0"/>
              <a:t> Shaw</a:t>
            </a:r>
            <a:r>
              <a:rPr lang="en-US" i="1" smtClean="0">
                <a:solidFill>
                  <a:schemeClr val="accent2"/>
                </a:solidFill>
              </a:rPr>
              <a:t>]</a:t>
            </a:r>
            <a:r>
              <a:rPr lang="en-US" i="1" smtClean="0"/>
              <a:t> </a:t>
            </a:r>
            <a:r>
              <a:rPr lang="en-US" i="1" smtClean="0">
                <a:solidFill>
                  <a:schemeClr val="accent2"/>
                </a:solidFill>
              </a:rPr>
              <a:t>[VP</a:t>
            </a:r>
            <a:r>
              <a:rPr lang="en-US" i="1" smtClean="0"/>
              <a:t> never arrived</a:t>
            </a:r>
            <a:r>
              <a:rPr lang="en-US" i="1" smtClean="0">
                <a:solidFill>
                  <a:schemeClr val="accent2"/>
                </a:solidFill>
              </a:rPr>
              <a:t>]</a:t>
            </a:r>
          </a:p>
          <a:p>
            <a:pPr eaLnBrk="1" hangingPunct="1">
              <a:lnSpc>
                <a:spcPct val="90000"/>
              </a:lnSpc>
            </a:pPr>
            <a:endParaRPr lang="en-US" sz="2400" b="0" i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08B0809-F53C-4192-8322-5294620FC62B}" type="datetime1">
              <a:rPr lang="en-US" smtClean="0"/>
              <a:pPr/>
              <a:t>1/31/2013</a:t>
            </a:fld>
            <a:endParaRPr lang="en-US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503 – Winter 2012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281A2F-ABA8-4168-BD6D-65434D108336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Reminder: Activities and (tentative) Grading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7630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~15 Lectures (participation 10%)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3-4 assignments (15%)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X? Student Presentations on selected readings (10%)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Readings: Critical summary and Questions(10%)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Project		(55%)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Proposal: 1-2 pages write-up &amp; Presentation (5%)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Update Presentation (5%)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Final Presentation and 8-10 pages report (45%)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41DCDE4-AC4D-473A-9950-C3C49CE67F09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2355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355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2E0CB8-F580-49C7-9FAE-A491B1E5F841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8153400" cy="2133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Probabilistic Parsing</a:t>
            </a:r>
            <a:endParaRPr lang="en-US" sz="2800" dirty="0" smtClean="0"/>
          </a:p>
          <a:p>
            <a:pPr lvl="1" eaLnBrk="1" hangingPunct="1"/>
            <a:endParaRPr lang="en-US" sz="2800" dirty="0" smtClean="0"/>
          </a:p>
          <a:p>
            <a:pPr eaLnBrk="1" hangingPunct="1"/>
            <a:r>
              <a:rPr lang="en-US" sz="3200" dirty="0" smtClean="0"/>
              <a:t>Probabilistic Lexicalized CFGs</a:t>
            </a:r>
          </a:p>
          <a:p>
            <a:pPr lvl="1" eaLnBrk="1" hangingPunct="1"/>
            <a:endParaRPr lang="en-US" sz="2800" dirty="0" smtClean="0"/>
          </a:p>
          <a:p>
            <a:pPr eaLnBrk="1" hangingPunct="1">
              <a:buFontTx/>
              <a:buNone/>
            </a:pPr>
            <a:endParaRPr lang="en-US" sz="3200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Next Time</a:t>
            </a:r>
            <a:endParaRPr lang="en-CA" dirty="0"/>
          </a:p>
        </p:txBody>
      </p:sp>
      <p:sp>
        <p:nvSpPr>
          <p:cNvPr id="8" name="Title 6"/>
          <p:cNvSpPr txBox="1">
            <a:spLocks/>
          </p:cNvSpPr>
          <p:nvPr/>
        </p:nvSpPr>
        <p:spPr bwMode="auto">
          <a:xfrm>
            <a:off x="457200" y="388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Assignment-2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due next </a:t>
            </a:r>
            <a:r>
              <a:rPr kumimoji="0" lang="en-US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Thur</a:t>
            </a:r>
            <a:endParaRPr kumimoji="0" lang="en-CA" sz="40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41DCDE4-AC4D-473A-9950-C3C49CE67F09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2355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2355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2E0CB8-F580-49C7-9FAE-A491B1E5F841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8153400" cy="4648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Assigning prob. to parse trees and to sentences</a:t>
            </a:r>
          </a:p>
          <a:p>
            <a:pPr lvl="1" eaLnBrk="1" hangingPunct="1"/>
            <a:r>
              <a:rPr lang="en-US" sz="2800" dirty="0" smtClean="0"/>
              <a:t>parse with prob.</a:t>
            </a:r>
          </a:p>
          <a:p>
            <a:pPr lvl="1" eaLnBrk="1" hangingPunct="1"/>
            <a:r>
              <a:rPr lang="en-US" sz="2800" dirty="0" smtClean="0"/>
              <a:t>acquiring prob.</a:t>
            </a:r>
          </a:p>
          <a:p>
            <a:pPr lvl="1" eaLnBrk="1" hangingPunct="1"/>
            <a:endParaRPr lang="en-US" sz="2800" dirty="0" smtClean="0"/>
          </a:p>
          <a:p>
            <a:pPr eaLnBrk="1" hangingPunct="1"/>
            <a:r>
              <a:rPr lang="en-US" sz="3200" dirty="0" smtClean="0"/>
              <a:t>Probabilistic Lexicalized CFGs</a:t>
            </a:r>
          </a:p>
          <a:p>
            <a:pPr lvl="1" eaLnBrk="1" hangingPunct="1"/>
            <a:r>
              <a:rPr lang="en-US" sz="2800" dirty="0" smtClean="0"/>
              <a:t>Non-terminals more specific/general</a:t>
            </a:r>
          </a:p>
          <a:p>
            <a:pPr lvl="1" eaLnBrk="1" hangingPunct="1"/>
            <a:r>
              <a:rPr lang="en-US" sz="2800" dirty="0" smtClean="0"/>
              <a:t>More sophisticated conditioning factors</a:t>
            </a:r>
          </a:p>
          <a:p>
            <a:pPr eaLnBrk="1" hangingPunct="1">
              <a:buFontTx/>
              <a:buNone/>
            </a:pPr>
            <a:endParaRPr lang="en-US" sz="3200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CFGs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CB9671B-AE75-41BF-8674-785613D5FABB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143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43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8C9EE9-417E-422D-A7A2-10374C8DDF6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434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Approaches to Chunking (1): Finite-State Rule-Based </a:t>
            </a:r>
            <a:r>
              <a:rPr lang="en-US" sz="3600" i="1" dirty="0" smtClean="0">
                <a:solidFill>
                  <a:schemeClr val="tx1"/>
                </a:solidFill>
              </a:rPr>
              <a:t>(skip)</a:t>
            </a:r>
          </a:p>
        </p:txBody>
      </p:sp>
      <p:sp>
        <p:nvSpPr>
          <p:cNvPr id="14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en-US" sz="3200" smtClean="0"/>
              <a:t>Set of </a:t>
            </a:r>
            <a:r>
              <a:rPr lang="en-US" sz="3200" smtClean="0">
                <a:solidFill>
                  <a:schemeClr val="accent2"/>
                </a:solidFill>
              </a:rPr>
              <a:t>hand-crafted rules</a:t>
            </a:r>
            <a:r>
              <a:rPr lang="en-US" sz="3200" smtClean="0"/>
              <a:t> (no recursion!) e.g., </a:t>
            </a:r>
            <a:r>
              <a:rPr lang="en-US" sz="3200" b="0" smtClean="0"/>
              <a:t>NP -&gt; (Det) Noun* Noun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en-US" sz="3200" smtClean="0"/>
              <a:t>Implemented as </a:t>
            </a:r>
            <a:r>
              <a:rPr lang="en-US" sz="3200" smtClean="0">
                <a:solidFill>
                  <a:schemeClr val="accent2"/>
                </a:solidFill>
              </a:rPr>
              <a:t>FSTs </a:t>
            </a:r>
            <a:r>
              <a:rPr lang="en-US" sz="3200" smtClean="0"/>
              <a:t>(unionized/determinized/minimized)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en-US" sz="3200" smtClean="0"/>
              <a:t>F-measure 85-92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en-US" sz="3200" smtClean="0"/>
              <a:t>To build tree-like structures several FSTs can be combined [Abney ’96]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E4FBFEE-ABEF-4D70-A8D8-E82738F3EE15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9B643E-924A-430D-BCA1-3059149256F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Approaches to Chunking (1): Finite-State Rule-Based</a:t>
            </a:r>
            <a:r>
              <a:rPr lang="en-US" sz="3600" i="1" dirty="0" smtClean="0">
                <a:solidFill>
                  <a:schemeClr val="tx1"/>
                </a:solidFill>
              </a:rPr>
              <a:t> (skip)</a:t>
            </a:r>
            <a:endParaRPr lang="en-US" sz="3600" dirty="0" smtClean="0"/>
          </a:p>
        </p:txBody>
      </p:sp>
      <p:sp>
        <p:nvSpPr>
          <p:cNvPr id="153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685800"/>
          </a:xfrm>
        </p:spPr>
        <p:txBody>
          <a:bodyPr/>
          <a:lstStyle/>
          <a:p>
            <a:pPr eaLnBrk="1" hangingPunct="1">
              <a:spcAft>
                <a:spcPct val="40000"/>
              </a:spcAft>
            </a:pPr>
            <a:r>
              <a:rPr lang="en-US" sz="3200" smtClean="0"/>
              <a:t>… several FSTs can be combined</a:t>
            </a:r>
            <a:endParaRPr lang="en-US" smtClean="0"/>
          </a:p>
        </p:txBody>
      </p:sp>
      <p:pic>
        <p:nvPicPr>
          <p:cNvPr id="1536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905000"/>
            <a:ext cx="563880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B165AB2-940F-4B5F-8A72-8F9E4271DF65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163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63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6DCB80-F43A-42C0-B8A6-6C1949ADDBA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639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Approaches to Chunking : Machine Learning</a:t>
            </a:r>
          </a:p>
        </p:txBody>
      </p:sp>
      <p:sp>
        <p:nvSpPr>
          <p:cNvPr id="163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en-US" sz="3200" smtClean="0"/>
              <a:t>A case of </a:t>
            </a:r>
            <a:r>
              <a:rPr lang="en-US" sz="3200" smtClean="0">
                <a:solidFill>
                  <a:schemeClr val="accent2"/>
                </a:solidFill>
              </a:rPr>
              <a:t>sequential classification</a:t>
            </a:r>
            <a:endParaRPr lang="en-US" sz="3200" b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en-US" sz="3200" smtClean="0"/>
              <a:t>IOB tagging: </a:t>
            </a:r>
            <a:r>
              <a:rPr lang="en-US" sz="3200" smtClean="0">
                <a:solidFill>
                  <a:schemeClr val="accent2"/>
                </a:solidFill>
              </a:rPr>
              <a:t>(I)</a:t>
            </a:r>
            <a:r>
              <a:rPr lang="en-US" sz="3200" smtClean="0"/>
              <a:t> internal, </a:t>
            </a:r>
            <a:r>
              <a:rPr lang="en-US" sz="3200" smtClean="0">
                <a:solidFill>
                  <a:schemeClr val="accent2"/>
                </a:solidFill>
              </a:rPr>
              <a:t>(O)</a:t>
            </a:r>
            <a:r>
              <a:rPr lang="en-US" sz="3200" smtClean="0"/>
              <a:t> outside, </a:t>
            </a:r>
            <a:r>
              <a:rPr lang="en-US" sz="3200" smtClean="0">
                <a:solidFill>
                  <a:schemeClr val="accent2"/>
                </a:solidFill>
              </a:rPr>
              <a:t>(B)</a:t>
            </a:r>
            <a:r>
              <a:rPr lang="en-US" sz="3200" smtClean="0"/>
              <a:t> beginning</a:t>
            </a:r>
          </a:p>
          <a:p>
            <a:pPr eaLnBrk="1" hangingPunct="1">
              <a:lnSpc>
                <a:spcPct val="90000"/>
              </a:lnSpc>
              <a:spcAft>
                <a:spcPct val="40000"/>
              </a:spcAft>
            </a:pPr>
            <a:r>
              <a:rPr lang="en-US" sz="3200" smtClean="0"/>
              <a:t>Internal and Beginning for each chunk type =&gt; </a:t>
            </a:r>
            <a:r>
              <a:rPr lang="en-US" sz="3200" smtClean="0">
                <a:solidFill>
                  <a:schemeClr val="accent2"/>
                </a:solidFill>
              </a:rPr>
              <a:t>size of tagset (2n + 1)</a:t>
            </a:r>
            <a:r>
              <a:rPr lang="en-US" sz="3200" smtClean="0"/>
              <a:t> </a:t>
            </a:r>
            <a:r>
              <a:rPr lang="en-US" b="0" smtClean="0"/>
              <a:t>where n is the num of chunk types</a:t>
            </a:r>
          </a:p>
          <a:p>
            <a:pPr eaLnBrk="1" hangingPunct="1">
              <a:lnSpc>
                <a:spcPct val="90000"/>
              </a:lnSpc>
            </a:pPr>
            <a:endParaRPr lang="en-US" sz="2400" b="0" smtClean="0"/>
          </a:p>
        </p:txBody>
      </p:sp>
      <p:sp>
        <p:nvSpPr>
          <p:cNvPr id="16399" name="Rectangle 4"/>
          <p:cNvSpPr>
            <a:spLocks noChangeArrowheads="1"/>
          </p:cNvSpPr>
          <p:nvPr/>
        </p:nvSpPr>
        <p:spPr bwMode="auto">
          <a:xfrm>
            <a:off x="1600200" y="4419600"/>
            <a:ext cx="6400800" cy="1905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FontTx/>
              <a:buChar char="•"/>
            </a:pPr>
            <a:r>
              <a:rPr lang="en-US" sz="3200" b="1">
                <a:latin typeface="Comic Sans MS" pitchFamily="66" charset="0"/>
              </a:rPr>
              <a:t>Find an annotated corpus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FontTx/>
              <a:buChar char="•"/>
            </a:pPr>
            <a:r>
              <a:rPr lang="en-US" sz="3200" b="1">
                <a:latin typeface="Comic Sans MS" pitchFamily="66" charset="0"/>
              </a:rPr>
              <a:t>Select feature set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FontTx/>
              <a:buChar char="•"/>
            </a:pPr>
            <a:r>
              <a:rPr lang="en-US" sz="3200" b="1">
                <a:latin typeface="Comic Sans MS" pitchFamily="66" charset="0"/>
              </a:rPr>
              <a:t>Select and train a classifier</a:t>
            </a:r>
            <a:endParaRPr lang="en-US" sz="280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78F5F1E-6B3A-454A-8C08-65F22A3FA867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17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7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05DA5F-99CF-49D9-A780-FC9FE64F2CD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74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Context window approach</a:t>
            </a:r>
          </a:p>
        </p:txBody>
      </p:sp>
      <p:pic>
        <p:nvPicPr>
          <p:cNvPr id="1742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362200"/>
            <a:ext cx="8763000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7772400" cy="1600200"/>
          </a:xfrm>
        </p:spPr>
        <p:txBody>
          <a:bodyPr/>
          <a:lstStyle/>
          <a:p>
            <a:pPr eaLnBrk="1" hangingPunct="1"/>
            <a:r>
              <a:rPr lang="en-US" smtClean="0"/>
              <a:t>Typical features: </a:t>
            </a:r>
          </a:p>
          <a:p>
            <a:pPr lvl="1" eaLnBrk="1" hangingPunct="1"/>
            <a:r>
              <a:rPr lang="en-US" smtClean="0"/>
              <a:t>Current / previous / following words</a:t>
            </a:r>
          </a:p>
          <a:p>
            <a:pPr lvl="1" eaLnBrk="1" hangingPunct="1"/>
            <a:r>
              <a:rPr lang="en-US" smtClean="0"/>
              <a:t>Current / previous / following POS</a:t>
            </a:r>
          </a:p>
          <a:p>
            <a:pPr lvl="1" eaLnBrk="1" hangingPunct="1"/>
            <a:r>
              <a:rPr lang="en-US" smtClean="0"/>
              <a:t>Previous chunks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48D7D0B-6599-4C69-8792-F4C63E30C9CA}" type="datetime1">
              <a:rPr lang="en-US" smtClean="0"/>
              <a:pPr/>
              <a:t>1/31/2013</a:t>
            </a:fld>
            <a:endParaRPr lang="en-US"/>
          </a:p>
        </p:txBody>
      </p:sp>
      <p:sp>
        <p:nvSpPr>
          <p:cNvPr id="18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CPSC503 Winter 2012</a:t>
            </a:r>
            <a:endParaRPr lang="en-US"/>
          </a:p>
        </p:txBody>
      </p:sp>
      <p:sp>
        <p:nvSpPr>
          <p:cNvPr id="184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C5D30F-E415-47D2-8C6B-2F973EF9967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844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448800" cy="838200"/>
          </a:xfrm>
        </p:spPr>
        <p:txBody>
          <a:bodyPr/>
          <a:lstStyle/>
          <a:p>
            <a:pPr eaLnBrk="1" hangingPunct="1"/>
            <a:r>
              <a:rPr lang="en-US" smtClean="0"/>
              <a:t>Context window approach and others..</a:t>
            </a:r>
          </a:p>
        </p:txBody>
      </p:sp>
      <p:sp>
        <p:nvSpPr>
          <p:cNvPr id="184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7315200" cy="5562600"/>
          </a:xfrm>
        </p:spPr>
        <p:txBody>
          <a:bodyPr/>
          <a:lstStyle/>
          <a:p>
            <a:pPr eaLnBrk="1" hangingPunct="1">
              <a:spcAft>
                <a:spcPct val="15000"/>
              </a:spcAft>
            </a:pPr>
            <a:r>
              <a:rPr lang="en-US" sz="3200" b="0" smtClean="0"/>
              <a:t>Specific choice of machine learning approach does not seem to matter</a:t>
            </a:r>
          </a:p>
          <a:p>
            <a:pPr eaLnBrk="1" hangingPunct="1">
              <a:spcAft>
                <a:spcPct val="15000"/>
              </a:spcAft>
            </a:pPr>
            <a:r>
              <a:rPr lang="en-US" sz="3200" smtClean="0"/>
              <a:t>F-measure  92-94 range</a:t>
            </a:r>
          </a:p>
          <a:p>
            <a:pPr eaLnBrk="1" hangingPunct="1">
              <a:spcAft>
                <a:spcPct val="15000"/>
              </a:spcAft>
            </a:pPr>
            <a:r>
              <a:rPr lang="en-US" sz="3200" smtClean="0"/>
              <a:t>Common causes of errors</a:t>
            </a:r>
            <a:r>
              <a:rPr lang="en-US" sz="3200" b="0" smtClean="0"/>
              <a:t>:</a:t>
            </a:r>
          </a:p>
          <a:p>
            <a:pPr lvl="1" eaLnBrk="1" hangingPunct="1">
              <a:spcAft>
                <a:spcPct val="15000"/>
              </a:spcAft>
            </a:pPr>
            <a:r>
              <a:rPr lang="en-US" b="0" smtClean="0"/>
              <a:t>POS tagger inaccuracies </a:t>
            </a:r>
          </a:p>
          <a:p>
            <a:pPr lvl="1" eaLnBrk="1" hangingPunct="1">
              <a:spcAft>
                <a:spcPct val="15000"/>
              </a:spcAft>
            </a:pPr>
            <a:r>
              <a:rPr lang="en-US" b="0" smtClean="0"/>
              <a:t>Inconsistencies in training corpus</a:t>
            </a:r>
          </a:p>
          <a:p>
            <a:pPr lvl="1" eaLnBrk="1" hangingPunct="1">
              <a:spcAft>
                <a:spcPct val="15000"/>
              </a:spcAft>
            </a:pPr>
            <a:r>
              <a:rPr lang="en-US" b="0" smtClean="0"/>
              <a:t>Inaccuracies in identifying heads</a:t>
            </a:r>
          </a:p>
          <a:p>
            <a:pPr lvl="1" eaLnBrk="1" hangingPunct="1">
              <a:spcAft>
                <a:spcPct val="15000"/>
              </a:spcAft>
            </a:pPr>
            <a:r>
              <a:rPr lang="en-US" b="0" smtClean="0"/>
              <a:t>Ambiguities involving conjunctions (e.g., </a:t>
            </a:r>
            <a:r>
              <a:rPr lang="en-US" b="0" i="1" smtClean="0"/>
              <a:t>“late arrivals and cancellations/departure are common in winter”</a:t>
            </a:r>
            <a:r>
              <a:rPr lang="en-US" b="0" smtClean="0"/>
              <a:t> )</a:t>
            </a:r>
          </a:p>
          <a:p>
            <a:pPr eaLnBrk="1" hangingPunct="1"/>
            <a:endParaRPr lang="en-US" sz="3200" b="0" smtClean="0"/>
          </a:p>
        </p:txBody>
      </p:sp>
      <p:pic>
        <p:nvPicPr>
          <p:cNvPr id="1844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92775" y="2057400"/>
            <a:ext cx="377983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629400" y="44958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40000"/>
              </a:spcAft>
              <a:buFontTx/>
              <a:buChar char="•"/>
              <a:defRPr/>
            </a:pPr>
            <a:r>
              <a:rPr lang="en-US" sz="2400" b="1" kern="0" dirty="0">
                <a:latin typeface="+mn-lt"/>
              </a:rPr>
              <a:t>NAACL ‘03</a:t>
            </a:r>
            <a:endParaRPr lang="en-US" sz="2000" b="1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32 Template">
  <a:themeElements>
    <a:clrScheme name="5832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5832 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832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832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832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5832 Template</Template>
  <TotalTime>66053</TotalTime>
  <Words>2134</Words>
  <Application>Microsoft Office PowerPoint</Application>
  <PresentationFormat>On-screen Show (4:3)</PresentationFormat>
  <Paragraphs>447</Paragraphs>
  <Slides>42</Slides>
  <Notes>38</Notes>
  <HiddenSlides>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5832 Template</vt:lpstr>
      <vt:lpstr>Equation</vt:lpstr>
      <vt:lpstr>CPSC 503 Computational Linguistics</vt:lpstr>
      <vt:lpstr>Knowledge-Formalisms Map</vt:lpstr>
      <vt:lpstr>Today Jan 31</vt:lpstr>
      <vt:lpstr>Chunking</vt:lpstr>
      <vt:lpstr>Approaches to Chunking (1): Finite-State Rule-Based (skip)</vt:lpstr>
      <vt:lpstr>Approaches to Chunking (1): Finite-State Rule-Based (skip)</vt:lpstr>
      <vt:lpstr>Approaches to Chunking : Machine Learning</vt:lpstr>
      <vt:lpstr>Context window approach</vt:lpstr>
      <vt:lpstr>Context window approach and others..</vt:lpstr>
      <vt:lpstr>Today Jan 31</vt:lpstr>
      <vt:lpstr>Dependency Grammars</vt:lpstr>
      <vt:lpstr>Dependency Grammars  (more verbose)</vt:lpstr>
      <vt:lpstr>Dependency Relations</vt:lpstr>
      <vt:lpstr>Dependency Parse (ex 1)</vt:lpstr>
      <vt:lpstr>Dependency Parse (ex 2)</vt:lpstr>
      <vt:lpstr>Dependency Parsing  (see MINIPAR / Stanford demos and more….)</vt:lpstr>
      <vt:lpstr>Dependency Parsing</vt:lpstr>
      <vt:lpstr>Today Jan 31</vt:lpstr>
      <vt:lpstr>Treebanks</vt:lpstr>
      <vt:lpstr>Penn Treebank</vt:lpstr>
      <vt:lpstr>Treebank Grammars</vt:lpstr>
      <vt:lpstr>Treebank Grammars</vt:lpstr>
      <vt:lpstr>Heads in Trees</vt:lpstr>
      <vt:lpstr>Lexically Decorated Tree</vt:lpstr>
      <vt:lpstr>Head Finding</vt:lpstr>
      <vt:lpstr>Noun Phrases</vt:lpstr>
      <vt:lpstr>Treebank Uses</vt:lpstr>
      <vt:lpstr>Today Jan 31</vt:lpstr>
      <vt:lpstr>Start Probabilistic CFGs</vt:lpstr>
      <vt:lpstr>Slide 30</vt:lpstr>
      <vt:lpstr>Probabilistic CFGs (PCFGs)</vt:lpstr>
      <vt:lpstr>Sample PCFG</vt:lpstr>
      <vt:lpstr>PCFGs are used to….</vt:lpstr>
      <vt:lpstr>Example</vt:lpstr>
      <vt:lpstr>Acquiring Grammars and Probabilities </vt:lpstr>
      <vt:lpstr>Final Research Project: Decision (Group of 2 people is OK)</vt:lpstr>
      <vt:lpstr>Final Research Project: goals (and hopefully contributions )</vt:lpstr>
      <vt:lpstr>Final Pedagogical Project</vt:lpstr>
      <vt:lpstr>Final Project: what to do + Examples / Ideas</vt:lpstr>
      <vt:lpstr>Reminder: Activities and (tentative) Grading</vt:lpstr>
      <vt:lpstr>Next Time</vt:lpstr>
      <vt:lpstr>Probabilistic CFGs</vt:lpstr>
    </vt:vector>
  </TitlesOfParts>
  <Company>UBC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CPSC Computational Linguistics</dc:title>
  <dc:creator>Giuseppe Carenini</dc:creator>
  <cp:lastModifiedBy>carenini</cp:lastModifiedBy>
  <cp:revision>628</cp:revision>
  <dcterms:created xsi:type="dcterms:W3CDTF">2003-01-21T20:11:16Z</dcterms:created>
  <dcterms:modified xsi:type="dcterms:W3CDTF">2013-01-31T20:13:53Z</dcterms:modified>
</cp:coreProperties>
</file>