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19" r:id="rId2"/>
  </p:sldMasterIdLst>
  <p:notesMasterIdLst>
    <p:notesMasterId r:id="rId46"/>
  </p:notesMasterIdLst>
  <p:handoutMasterIdLst>
    <p:handoutMasterId r:id="rId47"/>
  </p:handoutMasterIdLst>
  <p:sldIdLst>
    <p:sldId id="293" r:id="rId3"/>
    <p:sldId id="427" r:id="rId4"/>
    <p:sldId id="458" r:id="rId5"/>
    <p:sldId id="410" r:id="rId6"/>
    <p:sldId id="401" r:id="rId7"/>
    <p:sldId id="404" r:id="rId8"/>
    <p:sldId id="477" r:id="rId9"/>
    <p:sldId id="478" r:id="rId10"/>
    <p:sldId id="479" r:id="rId11"/>
    <p:sldId id="420" r:id="rId12"/>
    <p:sldId id="418" r:id="rId13"/>
    <p:sldId id="459" r:id="rId14"/>
    <p:sldId id="460" r:id="rId15"/>
    <p:sldId id="48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81" r:id="rId29"/>
    <p:sldId id="474" r:id="rId30"/>
    <p:sldId id="475" r:id="rId31"/>
    <p:sldId id="476" r:id="rId32"/>
    <p:sldId id="496" r:id="rId33"/>
    <p:sldId id="485" r:id="rId34"/>
    <p:sldId id="486" r:id="rId35"/>
    <p:sldId id="487" r:id="rId36"/>
    <p:sldId id="488" r:id="rId37"/>
    <p:sldId id="489" r:id="rId38"/>
    <p:sldId id="490" r:id="rId39"/>
    <p:sldId id="491" r:id="rId40"/>
    <p:sldId id="492" r:id="rId41"/>
    <p:sldId id="493" r:id="rId42"/>
    <p:sldId id="494" r:id="rId43"/>
    <p:sldId id="495" r:id="rId44"/>
    <p:sldId id="408" r:id="rId4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9933"/>
    <a:srgbClr val="008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7133" autoAdjust="0"/>
  </p:normalViewPr>
  <p:slideViewPr>
    <p:cSldViewPr>
      <p:cViewPr>
        <p:scale>
          <a:sx n="66" d="100"/>
          <a:sy n="66" d="100"/>
        </p:scale>
        <p:origin x="-65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7344"/>
    </p:cViewPr>
  </p:sorterViewPr>
  <p:notesViewPr>
    <p:cSldViewPr>
      <p:cViewPr>
        <p:scale>
          <a:sx n="75" d="100"/>
          <a:sy n="75" d="100"/>
        </p:scale>
        <p:origin x="-2142" y="-25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t" anchorCtr="0" compatLnSpc="1">
            <a:prstTxWarp prst="textNoShape">
              <a:avLst/>
            </a:prstTxWarp>
          </a:bodyPr>
          <a:lstStyle>
            <a:lvl1pPr defTabSz="9301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t" anchorCtr="0" compatLnSpc="1">
            <a:prstTxWarp prst="textNoShape">
              <a:avLst/>
            </a:prstTxWarp>
          </a:bodyPr>
          <a:lstStyle>
            <a:lvl1pPr algn="r" defTabSz="9301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b" anchorCtr="0" compatLnSpc="1">
            <a:prstTxWarp prst="textNoShape">
              <a:avLst/>
            </a:prstTxWarp>
          </a:bodyPr>
          <a:lstStyle>
            <a:lvl1pPr defTabSz="9301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b" anchorCtr="0" compatLnSpc="1">
            <a:prstTxWarp prst="textNoShape">
              <a:avLst/>
            </a:prstTxWarp>
          </a:bodyPr>
          <a:lstStyle>
            <a:lvl1pPr algn="r" defTabSz="930173">
              <a:defRPr sz="1200"/>
            </a:lvl1pPr>
          </a:lstStyle>
          <a:p>
            <a:pPr>
              <a:defRPr/>
            </a:pPr>
            <a:fld id="{69E5315D-E3D7-4496-94F9-637A7B5DA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t" anchorCtr="0" compatLnSpc="1">
            <a:prstTxWarp prst="textNoShape">
              <a:avLst/>
            </a:prstTxWarp>
          </a:bodyPr>
          <a:lstStyle>
            <a:lvl1pPr defTabSz="9301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t" anchorCtr="0" compatLnSpc="1">
            <a:prstTxWarp prst="textNoShape">
              <a:avLst/>
            </a:prstTxWarp>
          </a:bodyPr>
          <a:lstStyle>
            <a:lvl1pPr algn="r" defTabSz="9301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b" anchorCtr="0" compatLnSpc="1">
            <a:prstTxWarp prst="textNoShape">
              <a:avLst/>
            </a:prstTxWarp>
          </a:bodyPr>
          <a:lstStyle>
            <a:lvl1pPr defTabSz="9301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7" rIns="93010" bIns="46507" numCol="1" anchor="b" anchorCtr="0" compatLnSpc="1">
            <a:prstTxWarp prst="textNoShape">
              <a:avLst/>
            </a:prstTxWarp>
          </a:bodyPr>
          <a:lstStyle>
            <a:lvl1pPr algn="r" defTabSz="930173">
              <a:defRPr sz="1200"/>
            </a:lvl1pPr>
          </a:lstStyle>
          <a:p>
            <a:pPr>
              <a:defRPr/>
            </a:pPr>
            <a:fld id="{EFBE7872-9D15-4904-B070-415257185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journal/10675027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sciencedirect.com/science/article/pii/S106750270500023X" TargetMode="External"/><Relationship Id="rId4" Type="http://schemas.openxmlformats.org/officeDocument/2006/relationships/hyperlink" Target="http://www.sciencedirect.com/science/journal/10675027/12/3" TargetMode="Externa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6B5EF8F-9207-4396-8574-5C3D926A11CF}" type="slidenum">
              <a:rPr lang="en-US" smtClean="0"/>
              <a:pPr defTabSz="928688"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67B6D5FE-251A-419F-923F-B82821A6E8D1}" type="slidenum">
              <a:rPr lang="en-US" smtClean="0"/>
              <a:pPr defTabSz="928688"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Two reasons: what to do about context words that are ambiguous and, this way, since there are a lot fewer tags than words, counts are high enough to be meaningful.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EM. These taggers will start with a dictionary that lists which tags can be assigned to each word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3AC2F640-4353-45E6-8FEF-B54BD550F7A9}" type="slidenum">
              <a:rPr lang="en-US" smtClean="0"/>
              <a:pPr defTabSz="928688"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How good is the algorithm?</a:t>
            </a:r>
          </a:p>
          <a:p>
            <a:pPr eaLnBrk="1" hangingPunct="1"/>
            <a:r>
              <a:rPr lang="en-US" dirty="0" smtClean="0"/>
              <a:t>What’s the maximum performance we have any reason to believe is achievable?  (How well can people do?)</a:t>
            </a:r>
          </a:p>
          <a:p>
            <a:pPr eaLnBrk="1" hangingPunct="1"/>
            <a:r>
              <a:rPr lang="en-US" dirty="0" smtClean="0"/>
              <a:t>How good is good enough?</a:t>
            </a:r>
          </a:p>
          <a:p>
            <a:pPr eaLnBrk="1" hangingPunct="1"/>
            <a:r>
              <a:rPr lang="en-US" dirty="0" smtClean="0"/>
              <a:t>Is 97% good enough?</a:t>
            </a:r>
          </a:p>
          <a:p>
            <a:pPr eaLnBrk="1" hangingPunct="1"/>
            <a:r>
              <a:rPr lang="en-US" dirty="0" smtClean="0"/>
              <a:t>Example 1: A speech dialogue system correctly assigns a meaning to a user’s input 97% of the time.</a:t>
            </a:r>
          </a:p>
          <a:p>
            <a:pPr eaLnBrk="1" hangingPunct="1"/>
            <a:r>
              <a:rPr lang="en-US" dirty="0" smtClean="0"/>
              <a:t>Example 2: An OCR systems correctly determines letters 97% of the time.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377A9-0DC1-4B48-A0D0-B8C389C4878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82ED2-D8D0-43DC-BDC1-5358DC9078F2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dirty="0" smtClean="0"/>
              <a:t>We present a new part-of-speech tagger that</a:t>
            </a:r>
          </a:p>
          <a:p>
            <a:r>
              <a:rPr lang="en-CA" dirty="0" smtClean="0"/>
              <a:t>demonstrates the following ideas: (</a:t>
            </a:r>
            <a:r>
              <a:rPr lang="en-CA" dirty="0" err="1" smtClean="0"/>
              <a:t>i</a:t>
            </a:r>
            <a:r>
              <a:rPr lang="en-CA" dirty="0" smtClean="0"/>
              <a:t>) explicit use of both preceding and following tag contexts</a:t>
            </a:r>
          </a:p>
          <a:p>
            <a:r>
              <a:rPr lang="en-CA" dirty="0" smtClean="0"/>
              <a:t>via a dependency network representation, (ii) broad use of lexical features, including</a:t>
            </a:r>
          </a:p>
          <a:p>
            <a:r>
              <a:rPr lang="en-CA" dirty="0" smtClean="0"/>
              <a:t>jointly conditioning on multiple consecutive words, (iii) effective use of priors in conditional</a:t>
            </a:r>
          </a:p>
          <a:p>
            <a:r>
              <a:rPr lang="en-CA" dirty="0" err="1" smtClean="0"/>
              <a:t>loglinear</a:t>
            </a:r>
            <a:r>
              <a:rPr lang="en-CA" dirty="0" smtClean="0"/>
              <a:t> models, and (iv) fine-grained modeling of unknown word features. Using these ideas together, the resulting tagger gives a 97.24%accuracy on the Penn </a:t>
            </a:r>
            <a:r>
              <a:rPr lang="en-CA" dirty="0" err="1" smtClean="0"/>
              <a:t>TreebankWSJ</a:t>
            </a:r>
            <a:r>
              <a:rPr lang="en-CA" dirty="0" smtClean="0"/>
              <a:t>, an error reduction of 4.4% on the best previous single automatically learned tagging result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err="1" smtClean="0"/>
              <a:t>labeled</a:t>
            </a:r>
            <a:r>
              <a:rPr lang="en-CA" dirty="0" smtClean="0"/>
              <a:t> data points are the model. Consequently,</a:t>
            </a:r>
          </a:p>
          <a:p>
            <a:r>
              <a:rPr lang="en-CA" dirty="0" smtClean="0"/>
              <a:t>classification time is proportional to the</a:t>
            </a:r>
          </a:p>
          <a:p>
            <a:r>
              <a:rPr lang="en-CA" dirty="0" smtClean="0"/>
              <a:t>number of </a:t>
            </a:r>
            <a:r>
              <a:rPr lang="en-CA" dirty="0" err="1" smtClean="0"/>
              <a:t>labeled</a:t>
            </a:r>
            <a:r>
              <a:rPr lang="en-CA" dirty="0" smtClean="0"/>
              <a:t> data points. This is of course impractical.</a:t>
            </a:r>
          </a:p>
          <a:p>
            <a:r>
              <a:rPr lang="en-CA" dirty="0" smtClean="0"/>
              <a:t>Many algorithms have been proposed to</a:t>
            </a:r>
          </a:p>
          <a:p>
            <a:r>
              <a:rPr lang="en-CA" dirty="0" smtClean="0"/>
              <a:t>make memory-based learning more efficient. The</a:t>
            </a:r>
          </a:p>
          <a:p>
            <a:r>
              <a:rPr lang="en-CA" dirty="0" smtClean="0"/>
              <a:t>intuition behind many of them is that the set of </a:t>
            </a:r>
            <a:r>
              <a:rPr lang="en-CA" dirty="0" err="1" smtClean="0"/>
              <a:t>labeled</a:t>
            </a:r>
            <a:endParaRPr lang="en-CA" dirty="0" smtClean="0"/>
          </a:p>
          <a:p>
            <a:r>
              <a:rPr lang="en-CA" dirty="0" smtClean="0"/>
              <a:t>data points can be reduced or condensed, since</a:t>
            </a:r>
          </a:p>
          <a:p>
            <a:r>
              <a:rPr lang="en-CA" dirty="0" smtClean="0"/>
              <a:t>many </a:t>
            </a:r>
            <a:r>
              <a:rPr lang="en-CA" dirty="0" err="1" smtClean="0"/>
              <a:t>labeled</a:t>
            </a:r>
            <a:r>
              <a:rPr lang="en-CA" dirty="0" smtClean="0"/>
              <a:t> data points are more or less redundant.</a:t>
            </a:r>
          </a:p>
          <a:p>
            <a:r>
              <a:rPr lang="en-CA" dirty="0" smtClean="0"/>
              <a:t>The algorithms try to extract a subset of the overall</a:t>
            </a:r>
          </a:p>
          <a:p>
            <a:r>
              <a:rPr lang="en-CA" dirty="0" smtClean="0"/>
              <a:t>training set that correctly classifies all the discarded</a:t>
            </a:r>
          </a:p>
          <a:p>
            <a:r>
              <a:rPr lang="en-CA" dirty="0" smtClean="0"/>
              <a:t>data points through the nearest </a:t>
            </a:r>
            <a:r>
              <a:rPr lang="en-CA" dirty="0" err="1" smtClean="0"/>
              <a:t>neighbor</a:t>
            </a:r>
            <a:r>
              <a:rPr lang="en-CA" dirty="0" smtClean="0"/>
              <a:t> rule. Intuitively,</a:t>
            </a:r>
          </a:p>
          <a:p>
            <a:r>
              <a:rPr lang="en-CA" dirty="0" smtClean="0"/>
              <a:t>the model finds good representatives of clusters</a:t>
            </a:r>
          </a:p>
          <a:p>
            <a:r>
              <a:rPr lang="en-CA" dirty="0" smtClean="0"/>
              <a:t>in the data or discards the data points that are far</a:t>
            </a:r>
          </a:p>
          <a:p>
            <a:r>
              <a:rPr lang="en-CA" dirty="0" smtClean="0"/>
              <a:t>from the decision boundaries. Such algorithms are</a:t>
            </a:r>
          </a:p>
          <a:p>
            <a:r>
              <a:rPr lang="en-CA" dirty="0" smtClean="0"/>
              <a:t>called training set condensation algorithms.</a:t>
            </a:r>
          </a:p>
          <a:p>
            <a:r>
              <a:rPr lang="en-CA" dirty="0" smtClean="0"/>
              <a:t>The need for training set condensation is particularly</a:t>
            </a:r>
          </a:p>
          <a:p>
            <a:r>
              <a:rPr lang="en-CA" dirty="0" smtClean="0"/>
              <a:t>important in semi-supervised learning where</a:t>
            </a:r>
          </a:p>
          <a:p>
            <a:r>
              <a:rPr lang="en-CA" dirty="0" smtClean="0"/>
              <a:t>we rely on a mixture of </a:t>
            </a:r>
            <a:r>
              <a:rPr lang="en-CA" dirty="0" err="1" smtClean="0"/>
              <a:t>labeled</a:t>
            </a:r>
            <a:r>
              <a:rPr lang="en-CA" dirty="0" smtClean="0"/>
              <a:t> and unlabeled data</a:t>
            </a:r>
          </a:p>
          <a:p>
            <a:r>
              <a:rPr lang="en-CA" dirty="0" smtClean="0"/>
              <a:t>points. While the number of </a:t>
            </a:r>
            <a:r>
              <a:rPr lang="en-CA" dirty="0" err="1" smtClean="0"/>
              <a:t>labeled</a:t>
            </a:r>
            <a:r>
              <a:rPr lang="en-CA" dirty="0" smtClean="0"/>
              <a:t> data points</a:t>
            </a:r>
          </a:p>
          <a:p>
            <a:r>
              <a:rPr lang="en-CA" dirty="0" smtClean="0"/>
              <a:t>is typically limited, the number of unlabeled data</a:t>
            </a:r>
          </a:p>
          <a:p>
            <a:r>
              <a:rPr lang="en-CA" dirty="0" smtClean="0"/>
              <a:t>points is typically high. In this paper, we introduce</a:t>
            </a:r>
          </a:p>
          <a:p>
            <a:r>
              <a:rPr lang="en-CA" dirty="0" smtClean="0"/>
              <a:t>a new semi-supervised learning algorithm that</a:t>
            </a:r>
          </a:p>
          <a:p>
            <a:r>
              <a:rPr lang="en-CA" dirty="0" smtClean="0"/>
              <a:t>combines self-training and condensation to produce</a:t>
            </a:r>
          </a:p>
          <a:p>
            <a:r>
              <a:rPr lang="en-CA" dirty="0" smtClean="0"/>
              <a:t>small subsets of </a:t>
            </a:r>
            <a:r>
              <a:rPr lang="en-CA" dirty="0" err="1" smtClean="0"/>
              <a:t>labeled</a:t>
            </a:r>
            <a:r>
              <a:rPr lang="en-CA" dirty="0" smtClean="0"/>
              <a:t> and unlabeled data points</a:t>
            </a:r>
          </a:p>
          <a:p>
            <a:r>
              <a:rPr lang="en-CA" dirty="0" smtClean="0"/>
              <a:t>that are highly relevant for determining good decision boundaries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3F990-B6E4-4989-99BF-724D0C8F59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3E4DB9AE-1B3B-474C-A57A-6907E79361FF}" type="slidenum">
              <a:rPr lang="en-US">
                <a:solidFill>
                  <a:prstClr val="black"/>
                </a:solidFill>
              </a:rPr>
              <a:pPr defTabSz="928688"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My Conceptual map - This is the master plan</a:t>
            </a:r>
          </a:p>
          <a:p>
            <a:pPr eaLnBrk="1" hangingPunct="1"/>
            <a:r>
              <a:rPr lang="en-US" smtClean="0"/>
              <a:t>Markov Models used for part-of-speech and dialog</a:t>
            </a:r>
          </a:p>
          <a:p>
            <a:pPr eaLnBrk="1" hangingPunct="1"/>
            <a:r>
              <a:rPr lang="en-US" smtClean="0"/>
              <a:t>Syntax is the study of formal relationship between words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words are clustered into classes (that determine how they group and behave)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they group with they neighbors into phrases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90C55-7A80-4F88-8F00-C0D9348287D9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BE9F5-8E78-47EE-952D-EE373EACF572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Sentence formation how symbols of the language can be grouped and ordered together</a:t>
            </a:r>
          </a:p>
          <a:p>
            <a:pPr eaLnBrk="1" hangingPunct="1"/>
            <a:r>
              <a:rPr lang="en-US" dirty="0" smtClean="0"/>
              <a:t>Part of speech: whether a word is a noun, verb or an adjective</a:t>
            </a:r>
          </a:p>
          <a:p>
            <a:pPr eaLnBrk="1" hangingPunct="1"/>
            <a:r>
              <a:rPr lang="en-US" dirty="0" smtClean="0"/>
              <a:t>Based on Meaning/Inflection/Distribution</a:t>
            </a:r>
          </a:p>
          <a:p>
            <a:pPr eaLnBrk="1" hangingPunct="1"/>
            <a:r>
              <a:rPr lang="en-US" dirty="0" smtClean="0"/>
              <a:t>An Adjective is a word that can fill the blank in: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It’s so</a:t>
            </a:r>
            <a:r>
              <a:rPr lang="en-US" dirty="0" smtClean="0"/>
              <a:t> __________.</a:t>
            </a:r>
          </a:p>
          <a:p>
            <a:pPr eaLnBrk="1" hangingPunct="1"/>
            <a:r>
              <a:rPr lang="en-US" dirty="0" smtClean="0"/>
              <a:t>A Noun is a word that can be marked as plural.</a:t>
            </a:r>
          </a:p>
          <a:p>
            <a:pPr eaLnBrk="1" hangingPunct="1"/>
            <a:r>
              <a:rPr lang="en-US" dirty="0" smtClean="0"/>
              <a:t>A Noun is a word that can fill the blank in: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the</a:t>
            </a:r>
            <a:r>
              <a:rPr lang="en-US" dirty="0" smtClean="0"/>
              <a:t> __________ </a:t>
            </a:r>
            <a:r>
              <a:rPr lang="en-US" i="1" dirty="0" smtClean="0"/>
              <a:t>is</a:t>
            </a:r>
          </a:p>
          <a:p>
            <a:pPr eaLnBrk="1" hangingPunct="1"/>
            <a:r>
              <a:rPr lang="en-US" dirty="0" smtClean="0"/>
              <a:t>What is </a:t>
            </a:r>
            <a:r>
              <a:rPr lang="en-US" i="1" dirty="0" smtClean="0"/>
              <a:t>green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It’s so green.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Both greens could work for the walls.</a:t>
            </a:r>
            <a:r>
              <a:rPr lang="en-US" dirty="0" smtClean="0"/>
              <a:t>	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The green is a little much given the red rug.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Constituency: groups of words behave as a single unit or </a:t>
            </a:r>
          </a:p>
          <a:p>
            <a:pPr eaLnBrk="1" hangingPunct="1"/>
            <a:r>
              <a:rPr lang="en-US" dirty="0" smtClean="0"/>
              <a:t>Based on:</a:t>
            </a:r>
          </a:p>
          <a:p>
            <a:pPr eaLnBrk="1" hangingPunct="1"/>
            <a:r>
              <a:rPr lang="en-US" dirty="0" smtClean="0"/>
              <a:t>&lt;Substitution Test (they, it, do so)&gt; </a:t>
            </a:r>
          </a:p>
          <a:p>
            <a:pPr eaLnBrk="1" hangingPunct="1"/>
            <a:r>
              <a:rPr lang="en-US" dirty="0" smtClean="0"/>
              <a:t>&lt;Movement Test&gt;</a:t>
            </a:r>
          </a:p>
          <a:p>
            <a:pPr eaLnBrk="1" hangingPunct="1"/>
            <a:r>
              <a:rPr lang="en-US" dirty="0" smtClean="0"/>
              <a:t>&lt;Coordination Test&gt;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Words/phrases order (English SVO)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BB7BC-859B-48F3-97CE-71B44589282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9DDF3-262A-474F-9794-554521D9D23A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All group/phrases share the same structure!</a:t>
            </a:r>
          </a:p>
          <a:p>
            <a:pPr eaLnBrk="1" hangingPunct="1"/>
            <a:r>
              <a:rPr lang="en-US" dirty="0" smtClean="0"/>
              <a:t>Sequence of words surrounding at least one noun</a:t>
            </a:r>
          </a:p>
          <a:p>
            <a:pPr eaLnBrk="1" hangingPunct="1"/>
            <a:r>
              <a:rPr lang="en-US" dirty="0" smtClean="0"/>
              <a:t>They appear in similar “environments” Before a verb</a:t>
            </a:r>
          </a:p>
          <a:p>
            <a:pPr eaLnBrk="1" hangingPunct="1"/>
            <a:r>
              <a:rPr lang="en-US" dirty="0" smtClean="0"/>
              <a:t>Substitution for PP location :“there”</a:t>
            </a:r>
          </a:p>
          <a:p>
            <a:pPr eaLnBrk="1" hangingPunct="1"/>
            <a:r>
              <a:rPr lang="en-US" dirty="0" err="1" smtClean="0"/>
              <a:t>Specifiers</a:t>
            </a:r>
            <a:r>
              <a:rPr lang="en-US" dirty="0" smtClean="0"/>
              <a:t> much more complex in general </a:t>
            </a:r>
          </a:p>
          <a:p>
            <a:pPr eaLnBrk="1" hangingPunct="1"/>
            <a:r>
              <a:rPr lang="en-US" dirty="0" smtClean="0"/>
              <a:t>There are also </a:t>
            </a:r>
            <a:r>
              <a:rPr lang="en-US" b="1" dirty="0" smtClean="0"/>
              <a:t>Adjuncts:</a:t>
            </a:r>
            <a:r>
              <a:rPr lang="en-US" dirty="0" smtClean="0"/>
              <a:t> Adjuncts are head modifiers which may be added infinitely. For example, there is no limit on the number of adjectives which may be added to a noun: </a:t>
            </a:r>
            <a:r>
              <a:rPr lang="en-US" i="1" dirty="0" smtClean="0"/>
              <a:t>the big long red gruesome . . . </a:t>
            </a:r>
            <a:r>
              <a:rPr lang="en-US" i="1" dirty="0" err="1" smtClean="0"/>
              <a:t>limosine</a:t>
            </a:r>
            <a:r>
              <a:rPr lang="en-US" dirty="0" smtClean="0"/>
              <a:t>. The same is true of adverbs: </a:t>
            </a:r>
            <a:r>
              <a:rPr lang="en-US" i="1" dirty="0" err="1" smtClean="0"/>
              <a:t>Tweeky</a:t>
            </a:r>
            <a:r>
              <a:rPr lang="en-US" i="1" dirty="0" smtClean="0"/>
              <a:t> ran quickly, surreptitiously, . . . and unsuspectingly into Lance's arms.</a:t>
            </a:r>
          </a:p>
          <a:p>
            <a:pPr eaLnBrk="1" hangingPunct="1"/>
            <a:r>
              <a:rPr lang="en-US" dirty="0" smtClean="0"/>
              <a:t>The adjunct phrase is an X' node which contains an X' node. This allows for infinite </a:t>
            </a:r>
            <a:r>
              <a:rPr lang="en-US" b="1" dirty="0" err="1" smtClean="0"/>
              <a:t>recursivity</a:t>
            </a:r>
            <a:r>
              <a:rPr lang="en-US" dirty="0" smtClean="0"/>
              <a:t>, which distinguishes adjuncts from </a:t>
            </a:r>
            <a:r>
              <a:rPr lang="en-US" dirty="0" err="1" smtClean="0"/>
              <a:t>specifiers</a:t>
            </a:r>
            <a:r>
              <a:rPr lang="en-US" dirty="0" smtClean="0"/>
              <a:t> and complements.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0012395-E577-4781-80FD-566075390F19}" type="slidenum">
              <a:rPr lang="en-US" smtClean="0"/>
              <a:pPr defTabSz="928688"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My Conceptual map - This is the master plan</a:t>
            </a:r>
          </a:p>
          <a:p>
            <a:pPr eaLnBrk="1" hangingPunct="1"/>
            <a:r>
              <a:rPr lang="en-US" smtClean="0"/>
              <a:t>Markov Models used for part-of-speech and dialog</a:t>
            </a:r>
          </a:p>
          <a:p>
            <a:pPr eaLnBrk="1" hangingPunct="1"/>
            <a:r>
              <a:rPr lang="en-US" smtClean="0"/>
              <a:t>Syntax is the study of formal relationship between words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words are clustered into classes (that determine how they group and behave)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they group with they neighbors into phrases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A68DE-6439-4C52-BCDE-FA71355EE8F3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Sequence of words surrounding at least one noun</a:t>
            </a:r>
          </a:p>
          <a:p>
            <a:pPr eaLnBrk="1" hangingPunct="1"/>
            <a:r>
              <a:rPr lang="en-US" smtClean="0"/>
              <a:t>They appear in similar “environments” Before a verb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Substitution for PP location :“there”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41B2B-2432-46A3-AE76-A031B35C3228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CFG are the backbone of many models of syntax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Powerful enough to express sophisticated relations among the words in a sentence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Parsing is computationally tractable</a:t>
            </a:r>
          </a:p>
          <a:p>
            <a:pPr eaLnBrk="1" hangingPunct="1"/>
            <a:r>
              <a:rPr lang="en-US" dirty="0" smtClean="0"/>
              <a:t>A CFG consist of a set of productions or rules</a:t>
            </a:r>
          </a:p>
          <a:p>
            <a:pPr eaLnBrk="1" hangingPunct="1"/>
            <a:r>
              <a:rPr lang="en-US" dirty="0" smtClean="0"/>
              <a:t>Each rule how symbol in the language can be grouped and ordered together</a:t>
            </a:r>
          </a:p>
          <a:p>
            <a:pPr eaLnBrk="1" hangingPunct="1"/>
            <a:r>
              <a:rPr lang="en-US" dirty="0" smtClean="0"/>
              <a:t>Terminal correspond to “words” in the language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B3519-147F-40DC-8802-EFA513081F2A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CFG consist of a set of productions or rules</a:t>
            </a:r>
          </a:p>
          <a:p>
            <a:pPr eaLnBrk="1" hangingPunct="1"/>
            <a:r>
              <a:rPr lang="en-US" smtClean="0"/>
              <a:t>Each rule how symbol in the language can be grouped and ordered together</a:t>
            </a:r>
          </a:p>
          <a:p>
            <a:pPr eaLnBrk="1" hangingPunct="1"/>
            <a:r>
              <a:rPr lang="en-US" smtClean="0"/>
              <a:t>Terminal correspond to “words” in the language</a:t>
            </a:r>
          </a:p>
          <a:p>
            <a:pPr eaLnBrk="1" hangingPunct="1">
              <a:lnSpc>
                <a:spcPct val="90000"/>
              </a:lnSpc>
            </a:pPr>
            <a:endParaRPr lang="en-US" sz="14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1400" smtClean="0"/>
              <a:t>S -&gt; NP VP </a:t>
            </a:r>
          </a:p>
          <a:p>
            <a:pPr eaLnBrk="1" hangingPunct="1"/>
            <a:r>
              <a:rPr lang="en-US" sz="1400" smtClean="0">
                <a:solidFill>
                  <a:schemeClr val="accent2"/>
                </a:solidFill>
              </a:rPr>
              <a:t>says</a:t>
            </a:r>
          </a:p>
          <a:p>
            <a:pPr lvl="1" eaLnBrk="1" hangingPunct="1"/>
            <a:r>
              <a:rPr lang="en-US" sz="1400" smtClean="0"/>
              <a:t>that there are units called S, NP, and VP in this language</a:t>
            </a:r>
          </a:p>
          <a:p>
            <a:pPr lvl="1" eaLnBrk="1" hangingPunct="1"/>
            <a:r>
              <a:rPr lang="en-US" sz="1400" smtClean="0"/>
              <a:t>that an S consists of an NP followed immediately by a VP</a:t>
            </a:r>
            <a:endParaRPr lang="en-US" sz="1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smtClean="0">
                <a:solidFill>
                  <a:schemeClr val="accent2"/>
                </a:solidFill>
              </a:rPr>
              <a:t>but does not say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that that’s the only kind of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that this is the only place that NPs and VPs occur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81AF9-6A5C-4E03-8DA0-FEE003D15D99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 with FSAs and FSTs you can view these rules as either analysis or synthesis machines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C5760-F629-40AB-B245-CECBCA6E8EAC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F320E-C1A0-4DFE-9C96-2E46A7931A6F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Slight mismatch between grammar and derivation tree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/>
              <a:t>The notion of context in CFGs has nothing to do with the ordinary meaning of the word context in language.</a:t>
            </a:r>
          </a:p>
          <a:p>
            <a:pPr eaLnBrk="1" hangingPunct="1"/>
            <a:r>
              <a:rPr lang="en-US" dirty="0" smtClean="0"/>
              <a:t>All it really means is that the non-terminal on the left-hand side of a rule is out there all by itself</a:t>
            </a:r>
          </a:p>
          <a:p>
            <a:pPr lvl="1" eaLnBrk="1" hangingPunct="1"/>
            <a:r>
              <a:rPr lang="en-US" dirty="0" smtClean="0"/>
              <a:t>A -&gt; B C</a:t>
            </a:r>
          </a:p>
          <a:p>
            <a:pPr lvl="1" eaLnBrk="1" hangingPunct="1"/>
            <a:r>
              <a:rPr lang="en-US" dirty="0" smtClean="0"/>
              <a:t>Means that I can rewrite an A as a B followed by a C regardless of the context in which A is found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7964A-F817-42B8-90B2-37AB0E48BE86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641850" cy="348138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/>
              <a:t>Parsing is the process of taking a sentence and a CFG and returning a (many?) parse tree(s) for that sentence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34B90-424A-489D-AD7D-A549799171C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0 no restriction (but left side cannot be the empty string)</a:t>
            </a:r>
          </a:p>
          <a:p>
            <a:pPr eaLnBrk="1" hangingPunct="1"/>
            <a:r>
              <a:rPr lang="en-US" smtClean="0"/>
              <a:t>TAGs are context sensitive</a:t>
            </a:r>
          </a:p>
          <a:p>
            <a:pPr eaLnBrk="1" hangingPunct="1"/>
            <a:r>
              <a:rPr lang="en-US" b="1" smtClean="0"/>
              <a:t>A</a:t>
            </a:r>
            <a:r>
              <a:rPr lang="en-US" smtClean="0"/>
              <a:t> single non-terminal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1400" b="1" smtClean="0">
                <a:sym typeface="Symbol" pitchFamily="18" charset="2"/>
              </a:rPr>
              <a:t>  </a:t>
            </a:r>
            <a:r>
              <a:rPr lang="en-US" sz="1400" smtClean="0">
                <a:sym typeface="Symbol" pitchFamily="18" charset="2"/>
              </a:rPr>
              <a:t>  any sequence of terminal and non-terminal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1400" b="1" smtClean="0">
                <a:sym typeface="Symbol" pitchFamily="18" charset="2"/>
              </a:rPr>
              <a:t>x</a:t>
            </a:r>
            <a:r>
              <a:rPr lang="en-US" sz="1400" smtClean="0">
                <a:sym typeface="Symbol" pitchFamily="18" charset="2"/>
              </a:rPr>
              <a:t> any sequence of terminal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1400" smtClean="0">
                <a:sym typeface="Symbol" pitchFamily="18" charset="2"/>
              </a:rPr>
              <a:t>For many practical purposes a finite state approx of the underlying CFG is adequate.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B8A42-8BDD-4BB3-B8A0-F50835EA16CB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8E959-E09D-4246-9A1A-6A9B96560B30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Quant : many, few, several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6828CF2-4648-4265-B786-CC09FDCF81CF}" type="slidenum">
              <a:rPr lang="en-US" smtClean="0"/>
              <a:pPr defTabSz="928688"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1351E-D061-4CD7-BE54-7CDA0368C381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hlinkClick r:id="rId3" tooltip="Go to Journal of the American Medical Informatics Association on SciVerse ScienceDirect"/>
              </a:rPr>
              <a:t>Journal of the American Medical Informatics Association</a:t>
            </a:r>
            <a:endParaRPr lang="en-CA" dirty="0" smtClean="0"/>
          </a:p>
          <a:p>
            <a:r>
              <a:rPr lang="en-CA" dirty="0" smtClean="0">
                <a:hlinkClick r:id="rId4" tooltip="Go to table of contents for this volume/issue"/>
              </a:rPr>
              <a:t>Volume 12, Issue 3</a:t>
            </a:r>
            <a:r>
              <a:rPr lang="en-CA" dirty="0" smtClean="0"/>
              <a:t>, May–June 2005, Pages 275–285</a:t>
            </a:r>
          </a:p>
          <a:p>
            <a:r>
              <a:rPr lang="en-CA" dirty="0" smtClean="0"/>
              <a:t>The Practice of Informatics</a:t>
            </a:r>
          </a:p>
          <a:p>
            <a:r>
              <a:rPr lang="en-CA" b="1" dirty="0" smtClean="0"/>
              <a:t>Improved Identification of Noun Phrases in Clinical Radiology Reports Using a High-Performance Statistical Natural Language Parser Augmented with the UMLS Specialist Lexicon </a:t>
            </a:r>
          </a:p>
          <a:p>
            <a:r>
              <a:rPr lang="en-CA" dirty="0" smtClean="0">
                <a:hlinkClick r:id="rId5"/>
              </a:rPr>
              <a:t>Yang Huang</a:t>
            </a:r>
            <a:r>
              <a:rPr lang="en-CA" dirty="0" smtClean="0"/>
              <a:t>, MS</a:t>
            </a:r>
            <a:r>
              <a:rPr lang="en-CA" baseline="30000" dirty="0" smtClean="0"/>
              <a:t>, </a:t>
            </a:r>
            <a:r>
              <a:rPr lang="en-CA" dirty="0" smtClean="0"/>
              <a:t>, </a:t>
            </a:r>
          </a:p>
          <a:p>
            <a:r>
              <a:rPr lang="en-CA" dirty="0" smtClean="0">
                <a:hlinkClick r:id="rId5"/>
              </a:rPr>
              <a:t>Henry J. Lowe</a:t>
            </a:r>
            <a:r>
              <a:rPr lang="en-CA" dirty="0" smtClean="0"/>
              <a:t>, MD, </a:t>
            </a:r>
          </a:p>
          <a:p>
            <a:r>
              <a:rPr lang="en-CA" dirty="0" smtClean="0">
                <a:hlinkClick r:id="rId5"/>
              </a:rPr>
              <a:t>Dan Klein</a:t>
            </a:r>
            <a:r>
              <a:rPr lang="en-CA" dirty="0" smtClean="0"/>
              <a:t>, PhD, </a:t>
            </a:r>
          </a:p>
          <a:p>
            <a:r>
              <a:rPr lang="en-CA" dirty="0" smtClean="0">
                <a:hlinkClick r:id="rId5"/>
              </a:rPr>
              <a:t>Russell J. </a:t>
            </a:r>
            <a:r>
              <a:rPr lang="en-CA" dirty="0" err="1" smtClean="0">
                <a:hlinkClick r:id="rId5"/>
              </a:rPr>
              <a:t>Cucina</a:t>
            </a:r>
            <a:r>
              <a:rPr lang="en-CA" dirty="0" smtClean="0"/>
              <a:t>, MD, MS</a:t>
            </a:r>
          </a:p>
          <a:p>
            <a:r>
              <a:rPr lang="en-CA" dirty="0" smtClean="0"/>
              <a:t>Affiliations of the authors: Stanford Medical Informatics and Stanford Center for Clinical Informatics, Stanford University School of Medicine, Stanford, CA (YH, HJL); Computer Science Division, University of California at Berkeley, Berkeley, CA (DK); Department of Medicine, University of California, San Francisco, San Francisco, CA (RJC)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E7872-9D15-4904-B070-4152571859B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31957-818A-4657-A4AF-165B79289CD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0409E-3D56-4086-9415-C88AEA9CE72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D9B7B-538C-4F48-94C6-6D033F8EE74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Number</a:t>
            </a:r>
          </a:p>
          <a:p>
            <a:pPr eaLnBrk="1" hangingPunct="1"/>
            <a:r>
              <a:rPr lang="en-US" smtClean="0"/>
              <a:t>person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283A8-6C79-4DD5-A417-1C3A69409CA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96188-1EE6-4AA1-AA4F-6178A731D30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59DB1-D533-4F37-B18B-C2799226E3D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turns out that verb subcategorization facts will provide a key element for semantic analysis </a:t>
            </a:r>
          </a:p>
          <a:p>
            <a:pPr eaLnBrk="1" hangingPunct="1"/>
            <a:r>
              <a:rPr lang="en-US" smtClean="0"/>
              <a:t>(determining who did what to who in an event).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FDCDB-22CC-4BDB-98A7-61914419FC3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208BB-EDB7-4E07-9386-615748DB5E9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8715E69D-93C7-4251-8E83-A56EB78494D0}" type="slidenum">
              <a:rPr lang="en-US" smtClean="0"/>
              <a:pPr defTabSz="928688"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Penn Treebank part-of-speech tags (including punctuation)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DAF8B-511B-4FB6-89C2-DA2FBA3AA1F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933C9-0057-4135-9635-FD1ADC3A1E14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CFGs appear to be just about what we need to account for a lot of basic syntactic structure in English.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there are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That can be dealt with adequately, although not elegantly, by staying within the CFG framework.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There are simpler, more elegant, solutions that take us out of the CFG framework (beyond its formal power)</a:t>
            </a: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LFG, HPSG, Construction grammar, XTAG, etc.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Chapter 15 explores the unification approach in more detail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45ECB-1845-4CE1-812B-B8B84C3D044A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D341534-1525-4ACF-93D3-50B328823157}" type="slidenum">
              <a:rPr lang="en-US" smtClean="0"/>
              <a:pPr defTabSz="928688"/>
              <a:t>43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A1FB39D3-CA6B-47DB-9BE2-4092421A57A7}" type="slidenum">
              <a:rPr lang="en-US" smtClean="0"/>
              <a:pPr defTabSz="928688"/>
              <a:t>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z="1400" dirty="0" smtClean="0"/>
              <a:t>Most words have one part of speech of the rest, most have two</a:t>
            </a:r>
          </a:p>
          <a:p>
            <a:pPr lvl="1" eaLnBrk="1" hangingPunct="1"/>
            <a:r>
              <a:rPr lang="en-US" sz="1400" dirty="0" smtClean="0"/>
              <a:t>From there it’s about what you’d expect</a:t>
            </a:r>
          </a:p>
          <a:p>
            <a:pPr lvl="2" eaLnBrk="1" hangingPunct="1"/>
            <a:r>
              <a:rPr lang="en-US" sz="1600" dirty="0" smtClean="0"/>
              <a:t>A small number of words have lots of parts of speech</a:t>
            </a:r>
          </a:p>
          <a:p>
            <a:pPr lvl="2" eaLnBrk="1" hangingPunct="1"/>
            <a:r>
              <a:rPr lang="en-US" sz="1600" dirty="0" smtClean="0"/>
              <a:t>Unfortunately, the words with lots of parts of speech occur with high frequency</a:t>
            </a:r>
          </a:p>
          <a:p>
            <a:pPr lvl="2" eaLnBrk="1" hangingPunct="1"/>
            <a:r>
              <a:rPr lang="en-US" sz="1600" b="1" dirty="0" smtClean="0"/>
              <a:t>in</a:t>
            </a:r>
            <a:r>
              <a:rPr lang="en-US" sz="1600" dirty="0" smtClean="0"/>
              <a:t>: adv contrasted with out,  prep </a:t>
            </a:r>
            <a:r>
              <a:rPr lang="en-US" sz="1600" dirty="0" err="1" smtClean="0"/>
              <a:t>eg</a:t>
            </a:r>
            <a:r>
              <a:rPr lang="en-US" sz="1600" dirty="0" smtClean="0"/>
              <a:t> of time ,N the ins and outs</a:t>
            </a:r>
          </a:p>
          <a:p>
            <a:pPr lvl="2" eaLnBrk="1" hangingPunct="1"/>
            <a:r>
              <a:rPr lang="en-US" sz="1600" b="1" dirty="0" smtClean="0"/>
              <a:t>a</a:t>
            </a:r>
            <a:r>
              <a:rPr lang="en-US" sz="1600" dirty="0" smtClean="0"/>
              <a:t> (</a:t>
            </a:r>
            <a:r>
              <a:rPr lang="en-US" sz="1600" dirty="0" err="1" smtClean="0"/>
              <a:t>det</a:t>
            </a:r>
            <a:r>
              <a:rPr lang="en-US" sz="1600" dirty="0" smtClean="0"/>
              <a:t> vs. letter) </a:t>
            </a:r>
            <a:r>
              <a:rPr lang="en-US" sz="1600" b="1" dirty="0" smtClean="0"/>
              <a:t>still</a:t>
            </a:r>
            <a:r>
              <a:rPr lang="en-US" sz="1600" dirty="0" smtClean="0"/>
              <a:t> ( N apparatus for making liquor, still Adv)</a:t>
            </a:r>
          </a:p>
          <a:p>
            <a:pPr lvl="2" eaLnBrk="1" hangingPunct="1"/>
            <a:r>
              <a:rPr lang="en-US" sz="1600" dirty="0" smtClean="0"/>
              <a:t>Most nouns can be used as verbs “to oil the pan”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1D6578A-5AD7-4BDF-8458-D7FFE4A97F76}" type="slidenum">
              <a:rPr lang="en-US" smtClean="0"/>
              <a:pPr defTabSz="928688"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There are various standard tagsets to choose from; some have a lot more tags than others</a:t>
            </a:r>
          </a:p>
          <a:p>
            <a:pPr eaLnBrk="1" hangingPunct="1"/>
            <a:r>
              <a:rPr lang="en-US" smtClean="0"/>
              <a:t>(C5 and C7 in Appendix C of textbook) (most are evolutions of the brown corpus 87-tagset 1982)</a:t>
            </a:r>
          </a:p>
          <a:p>
            <a:pPr eaLnBrk="1" hangingPunct="1"/>
            <a:r>
              <a:rPr lang="en-US" smtClean="0"/>
              <a:t>The choice of tagset is based on the application</a:t>
            </a:r>
          </a:p>
          <a:p>
            <a:pPr eaLnBrk="1" hangingPunct="1"/>
            <a:r>
              <a:rPr lang="en-US" smtClean="0"/>
              <a:t>Accurate tagging can be done with even large tagsets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593"/>
            <a:fld id="{3A757DA5-0431-472C-A773-1CE26E308FE7}" type="slidenum">
              <a:rPr lang="en-US" smtClean="0"/>
              <a:pPr defTabSz="928593"/>
              <a:t>7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Def: Part of speech tagging is the process of assigning parts of speech to each word in a sentence… Assume we have</a:t>
            </a:r>
          </a:p>
          <a:p>
            <a:pPr lvl="1" eaLnBrk="1" hangingPunct="1"/>
            <a:r>
              <a:rPr lang="en-US" smtClean="0"/>
              <a:t>A tagset</a:t>
            </a:r>
          </a:p>
          <a:p>
            <a:pPr lvl="1" eaLnBrk="1" hangingPunct="1"/>
            <a:r>
              <a:rPr lang="en-US" smtClean="0"/>
              <a:t>A dictionary that gives you the possible set of tags for each entry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593"/>
            <a:fld id="{60B0A301-92FF-4547-9BC2-BD5D1D250760}" type="slidenum">
              <a:rPr lang="en-US" smtClean="0"/>
              <a:pPr defTabSz="928593"/>
              <a:t>8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Current work, using POS tagging to find phrases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491"/>
            <a:fld id="{73A28882-F2CF-433D-A3A3-A8FEDB591B7E}" type="slidenum">
              <a:rPr lang="en-US" smtClean="0"/>
              <a:pPr defTabSz="928491"/>
              <a:t>9</a:t>
            </a:fld>
            <a:endParaRPr lang="en-US" dirty="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PCP2 past participle</a:t>
            </a:r>
          </a:p>
          <a:p>
            <a:pPr eaLnBrk="1" hangingPunct="1"/>
            <a:r>
              <a:rPr lang="en-US" smtClean="0"/>
              <a:t>That adv: it isn’t that odd</a:t>
            </a:r>
          </a:p>
          <a:p>
            <a:pPr eaLnBrk="1" hangingPunct="1"/>
            <a:r>
              <a:rPr lang="en-US" smtClean="0"/>
              <a:t>CS = complementaized</a:t>
            </a:r>
          </a:p>
          <a:p>
            <a:pPr eaLnBrk="1" hangingPunct="1"/>
            <a:r>
              <a:rPr lang="en-US" smtClean="0"/>
              <a:t>Constraints are used to eliminate tags inconsistent with the context</a:t>
            </a:r>
          </a:p>
          <a:p>
            <a:pPr eaLnBrk="1" hangingPunct="1"/>
            <a:r>
              <a:rPr lang="en-US" smtClean="0"/>
              <a:t>Simplified version of constraint</a:t>
            </a:r>
          </a:p>
          <a:p>
            <a:pPr eaLnBrk="1" hangingPunct="1"/>
            <a:r>
              <a:rPr lang="en-US" smtClean="0"/>
              <a:t>If following word is an adj/adv/quant and it is followed by an end of sentence</a:t>
            </a:r>
          </a:p>
          <a:p>
            <a:pPr eaLnBrk="1" hangingPunct="1"/>
            <a:r>
              <a:rPr lang="en-US" smtClean="0"/>
              <a:t>And the preceding word is not a verb like consider and believe</a:t>
            </a:r>
          </a:p>
          <a:p>
            <a:pPr eaLnBrk="1" hangingPunct="1"/>
            <a:r>
              <a:rPr lang="en-US" smtClean="0"/>
              <a:t>Which allow adj as object complements  like in “I consider that odd”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9B79EB-3189-41B7-987D-CD2E0F3A6BC6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32FF1-EE10-446E-98A2-E43B5B0F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AA7F-5D2A-4406-84DE-B0C5E4FF05D9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3F805-7E49-454F-B0A2-DE988B405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348EB-5230-4F3B-AC2C-004FE7B4786A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08D3-CD65-42A0-8D75-28573AE21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57FE-AB01-43C9-9ACD-F25DBA643865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B977F-0302-4780-AB91-76919B044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B1CE8-1368-434B-8BFA-84B2D8F8D426}" type="datetime1">
              <a:rPr lang="en-US" smtClean="0"/>
              <a:t>1/23/2013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4EFF2-C497-4DEE-A078-30AA62408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EB72F-B5EE-4F45-ABED-583EC6E6F01D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F7904-1EAB-4B57-833E-778E32221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2C560-3140-411E-87D1-A307C2F9A42B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89289-D626-44FC-8357-2520FB7904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6EAF-5A96-4307-8CEB-986C36898AD7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6B33-7CBB-465C-954F-98570A9A3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B14BE-B482-4377-80ED-E68C09FFA79B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9A54-A984-4CC9-A136-8BADD5EEAD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6B630-68E2-4C10-94FC-80E128CB1903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4B5BA-FC18-4D89-88BA-6E41796C05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0A72F-9898-4ACD-8544-4FAD72C8F368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0EEE-7E0D-4D05-97C2-082265AC8D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D615-EEF5-4D2B-87CC-495B6B8680CB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E9A6C-176D-4888-B9D9-1709010AC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79EC4-9D20-4C52-95E3-7C219708D0EE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1C91-856B-4301-BC4F-CE36A2247C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978B7-BBE8-488C-AD5B-C3CBC54E9806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14B7B-DDB4-491E-955C-DEDD3C8092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EB063-4E47-4AEA-AB2C-A38CE3C4A028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C2790-DA73-4744-978A-3033F060B0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40FC1-7A7E-4CAF-9B21-FF893776F260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EEB22-13AF-44B0-AF44-B723C4B803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B5A20-AC88-4269-9433-85E656A20F8B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4B5B5-7545-47F0-A4BE-51A32A9E9E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D81FB-F058-4834-B2D0-C3CD89E7FE20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E00E8-A35F-4D1D-A078-6158FD1F30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4B42-7D4D-4F3A-AE59-DE0C748E76F3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9EB28-A926-4DCE-A2AC-8FC3FAD6B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66ADF-1BBF-4974-A07E-90CC9DDA5376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9A9C9-F792-4DBB-98AD-EDF7E3BC53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676D7-5508-45CD-8BE5-8A43B0FD1FAE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711D0-BB7B-4A30-93C3-9180CEC607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68CD3-C76A-4B07-BE4F-08A4A16AE26D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CE78-2AB4-4D03-B690-687A93C82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DA871-B655-4334-85D4-1956AC129BC3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20BF7-5A75-46BA-8DEB-F9ABA5D5B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E395-9C88-4935-B8B6-87D41CD171A8}" type="datetime1">
              <a:rPr lang="en-US" smtClean="0"/>
              <a:t>1/23/2013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69FF-815E-4994-ACA8-4C9A512DF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8636-AE8D-44C4-AE1D-F4F9173619E6}" type="datetime1">
              <a:rPr lang="en-US" smtClean="0"/>
              <a:t>1/23/2013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6D380-45D7-4734-A4D6-90965BE9C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18A37-BF35-4A52-97DE-DE4EC9E2AD8B}" type="datetime1">
              <a:rPr lang="en-US" smtClean="0"/>
              <a:t>1/23/2013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97F1D-8201-4798-93F7-DC2B74891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2AE32-0AB6-474A-9E6B-36A9AB956E0A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51A26-96C8-4EE9-9C8B-2562CFBFC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A01E-F8EE-4FD4-952E-B6F18FC86CE7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E1B36-8F63-4CA9-BD65-EDCE9C327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85A32297-1627-4231-B200-449508DEE3C6}" type="datetime1">
              <a:rPr lang="en-US" smtClean="0"/>
              <a:t>1/23/2013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5E0A47-B9FC-439C-BF41-E0B845AE6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34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4C570C36-4DC6-4BC5-A049-53F670C13DBE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793826-9B2A-45C1-AC94-28A41A3E89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11B026-1140-4008-A994-A936ABB0CFF3}" type="datetime1">
              <a:rPr lang="en-US" smtClean="0"/>
              <a:t>1/23/2013</a:t>
            </a:fld>
            <a:endParaRPr lang="en-US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DD5EE-DEDE-47A1-BAA1-AF3CE2F1B2B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>Computational Linguistics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781800" cy="2057400"/>
          </a:xfrm>
        </p:spPr>
        <p:txBody>
          <a:bodyPr/>
          <a:lstStyle/>
          <a:p>
            <a:pPr eaLnBrk="1" hangingPunct="1"/>
            <a:r>
              <a:rPr lang="en-US" dirty="0" smtClean="0"/>
              <a:t>Lecture 6</a:t>
            </a:r>
          </a:p>
          <a:p>
            <a:pPr eaLnBrk="1" hangingPunct="1"/>
            <a:r>
              <a:rPr lang="en-US" dirty="0" smtClean="0"/>
              <a:t>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4545D2-0AE8-4238-A3BB-46A65DE4AA2A}" type="datetime1">
              <a:rPr lang="en-US" smtClean="0"/>
              <a:t>1/23/2013</a:t>
            </a:fld>
            <a:endParaRPr lang="en-US"/>
          </a:p>
        </p:txBody>
      </p:sp>
      <p:sp>
        <p:nvSpPr>
          <p:cNvPr id="11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1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BC528-1BDE-4829-A41C-BC0AAB7D613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HMM Stochastic Tagging</a:t>
            </a:r>
          </a:p>
        </p:txBody>
      </p:sp>
      <p:sp>
        <p:nvSpPr>
          <p:cNvPr id="11294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Tags</a:t>
            </a:r>
            <a:r>
              <a:rPr lang="en-US" sz="2800" b="1">
                <a:latin typeface="Comic Sans MS" pitchFamily="66" charset="0"/>
              </a:rPr>
              <a:t> corresponds to an HMM</a:t>
            </a:r>
            <a:r>
              <a:rPr lang="en-US" sz="2400" b="1">
                <a:latin typeface="Comic Sans MS" pitchFamily="66" charset="0"/>
              </a:rPr>
              <a:t> </a:t>
            </a:r>
            <a:r>
              <a:rPr lang="en-US" sz="2800" b="1">
                <a:latin typeface="Comic Sans MS" pitchFamily="66" charset="0"/>
              </a:rPr>
              <a:t>states</a:t>
            </a:r>
            <a:endParaRPr lang="en-US" sz="2400" b="1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Words</a:t>
            </a:r>
            <a:r>
              <a:rPr lang="en-US" sz="2800" b="1">
                <a:latin typeface="Comic Sans MS" pitchFamily="66" charset="0"/>
              </a:rPr>
              <a:t> correspond to the HMM alphabet symbols</a:t>
            </a:r>
            <a:r>
              <a:rPr lang="en-US" sz="2400" b="1">
                <a:latin typeface="Comic Sans MS" pitchFamily="66" charset="0"/>
              </a:rPr>
              <a:t>  </a:t>
            </a:r>
          </a:p>
        </p:txBody>
      </p:sp>
      <p:sp>
        <p:nvSpPr>
          <p:cNvPr id="11295" name="Text Box 8"/>
          <p:cNvSpPr txBox="1">
            <a:spLocks noChangeArrowheads="1"/>
          </p:cNvSpPr>
          <p:nvPr/>
        </p:nvSpPr>
        <p:spPr bwMode="auto">
          <a:xfrm>
            <a:off x="0" y="2209800"/>
            <a:ext cx="937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Tagging:</a:t>
            </a:r>
            <a:r>
              <a:rPr lang="en-US" sz="2800" b="1">
                <a:latin typeface="Comic Sans MS" pitchFamily="66" charset="0"/>
              </a:rPr>
              <a:t> given a sequence of words (observations), find the most likely sequence of tags (states)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545801" name="Rectangle 9"/>
          <p:cNvSpPr>
            <a:spLocks noChangeArrowheads="1"/>
          </p:cNvSpPr>
          <p:nvPr/>
        </p:nvSpPr>
        <p:spPr bwMode="auto">
          <a:xfrm>
            <a:off x="2286000" y="30480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But this is…..!</a:t>
            </a:r>
          </a:p>
        </p:txBody>
      </p:sp>
      <p:sp>
        <p:nvSpPr>
          <p:cNvPr id="545802" name="Text Box 10"/>
          <p:cNvSpPr txBox="1">
            <a:spLocks noChangeArrowheads="1"/>
          </p:cNvSpPr>
          <p:nvPr/>
        </p:nvSpPr>
        <p:spPr bwMode="auto">
          <a:xfrm>
            <a:off x="228600" y="34290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We need:</a:t>
            </a:r>
            <a:r>
              <a:rPr lang="en-US" sz="2800" b="1">
                <a:latin typeface="Comic Sans MS" pitchFamily="66" charset="0"/>
              </a:rPr>
              <a:t> State transition and symbol emission probabilities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11298" name="Text Box 14"/>
          <p:cNvSpPr txBox="1">
            <a:spLocks noChangeArrowheads="1"/>
          </p:cNvSpPr>
          <p:nvPr/>
        </p:nvSpPr>
        <p:spPr bwMode="auto">
          <a:xfrm>
            <a:off x="0" y="4495800"/>
            <a:ext cx="320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1) From hand-tagged corpus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45807" name="Text Box 15"/>
          <p:cNvSpPr txBox="1">
            <a:spLocks noChangeArrowheads="1"/>
          </p:cNvSpPr>
          <p:nvPr/>
        </p:nvSpPr>
        <p:spPr bwMode="auto">
          <a:xfrm>
            <a:off x="0" y="54102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2) No tagged corpus: parameter estimation (forward/backward aka Baum-Welch)</a:t>
            </a:r>
            <a:endParaRPr lang="en-US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01" grpId="0"/>
      <p:bldP spid="545802" grpId="0"/>
      <p:bldP spid="11298" grpId="0"/>
      <p:bldP spid="5458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F586F5F-ADCA-4598-A516-480DC1AE3FEF}" type="datetime1">
              <a:rPr lang="en-US" smtClean="0"/>
              <a:t>1/23/2013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0C2EB-2F2D-4FA7-8033-D7F44171C69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eaLnBrk="1" hangingPunct="1"/>
            <a:r>
              <a:rPr lang="en-US" b="1" smtClean="0"/>
              <a:t>Evaluating Taggers</a:t>
            </a:r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848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Accuracy:</a:t>
            </a:r>
            <a:r>
              <a:rPr lang="en-US" sz="2800">
                <a:latin typeface="Comic Sans MS" pitchFamily="66" charset="0"/>
              </a:rPr>
              <a:t> percent correct (most current taggers 96-7%) *test on unseen data!*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Human Celing</a:t>
            </a:r>
            <a:r>
              <a:rPr lang="en-US" sz="3200">
                <a:latin typeface="Comic Sans MS" pitchFamily="66" charset="0"/>
              </a:rPr>
              <a:t>:</a:t>
            </a:r>
            <a:r>
              <a:rPr lang="en-US" sz="2800">
                <a:latin typeface="Comic Sans MS" pitchFamily="66" charset="0"/>
              </a:rPr>
              <a:t> agreement rate of humans on classification </a:t>
            </a:r>
            <a:r>
              <a:rPr lang="en-US" sz="2800" b="1">
                <a:latin typeface="Comic Sans MS" pitchFamily="66" charset="0"/>
              </a:rPr>
              <a:t>(96-7%)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Unigram baseline</a:t>
            </a:r>
            <a:r>
              <a:rPr lang="en-US" sz="3200">
                <a:latin typeface="Comic Sans MS" pitchFamily="66" charset="0"/>
              </a:rPr>
              <a:t>:</a:t>
            </a:r>
            <a:r>
              <a:rPr lang="en-US" sz="2800">
                <a:latin typeface="Comic Sans MS" pitchFamily="66" charset="0"/>
              </a:rPr>
              <a:t> assign each token to the class it occurred in most frequently in the training set (race -&gt; NN). (91%)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What is causing the errors</a:t>
            </a:r>
            <a:r>
              <a:rPr lang="en-US" sz="3200">
                <a:latin typeface="Comic Sans MS" pitchFamily="66" charset="0"/>
              </a:rPr>
              <a:t>?</a:t>
            </a:r>
            <a:r>
              <a:rPr lang="en-US" sz="2800">
                <a:latin typeface="Comic Sans MS" pitchFamily="66" charset="0"/>
              </a:rPr>
              <a:t>  Build a confusion matrix…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00C5E9-C436-4998-930A-52AADB429848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B940F-D694-4114-8447-D3D3CCE57523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Confusion matrix</a:t>
            </a:r>
          </a:p>
        </p:txBody>
      </p:sp>
      <p:sp>
        <p:nvSpPr>
          <p:cNvPr id="4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Precision</a:t>
            </a:r>
            <a:r>
              <a:rPr lang="en-US" sz="2000" smtClean="0"/>
              <a:t> ?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Recall ?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4135" name="Picture 5" descr="pos-confus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371600"/>
            <a:ext cx="71247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57400" y="1676400"/>
            <a:ext cx="6248400" cy="27432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B4E708B-5A98-431B-988C-9FAF3A48DB3D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312BDC-49F6-4317-8CB8-D897E4469F46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Error Analysis (textbook)</a:t>
            </a:r>
          </a:p>
        </p:txBody>
      </p:sp>
      <p:sp>
        <p:nvSpPr>
          <p:cNvPr id="51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Look at a confusion matrix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See what errors are causing problems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Noun (NN) vs ProperNoun (NNP) vs Adj (JJ)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Past tense (VBD) vs Past Participle (VBN)</a:t>
            </a:r>
          </a:p>
        </p:txBody>
      </p:sp>
      <p:pic>
        <p:nvPicPr>
          <p:cNvPr id="5144" name="Picture 5" descr="pos-confus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371600"/>
            <a:ext cx="71247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CA" dirty="0" smtClean="0"/>
              <a:t>POS tagging state of the art + tools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419600"/>
          </a:xfrm>
        </p:spPr>
        <p:txBody>
          <a:bodyPr/>
          <a:lstStyle/>
          <a:p>
            <a:r>
              <a:rPr lang="en-CA" dirty="0" smtClean="0"/>
              <a:t>Stanford Tagger: Maximum entropy </a:t>
            </a:r>
            <a:r>
              <a:rPr lang="en-CA" dirty="0" smtClean="0">
                <a:solidFill>
                  <a:srgbClr val="00B050"/>
                </a:solidFill>
              </a:rPr>
              <a:t>cyclic dependency network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>
                <a:solidFill>
                  <a:srgbClr val="00B0F0"/>
                </a:solidFill>
              </a:rPr>
              <a:t>Java  - 97.24%</a:t>
            </a:r>
            <a:endParaRPr lang="en-CA" dirty="0" smtClean="0">
              <a:solidFill>
                <a:srgbClr val="00B0F0"/>
              </a:solidFill>
            </a:endParaRPr>
          </a:p>
          <a:p>
            <a:pPr lvl="1"/>
            <a:r>
              <a:rPr lang="en-CA" sz="2000" dirty="0" err="1" smtClean="0">
                <a:solidFill>
                  <a:schemeClr val="tx2"/>
                </a:solidFill>
              </a:rPr>
              <a:t>Toutanova</a:t>
            </a:r>
            <a:r>
              <a:rPr lang="en-CA" sz="2000" dirty="0" smtClean="0">
                <a:solidFill>
                  <a:schemeClr val="tx2"/>
                </a:solidFill>
              </a:rPr>
              <a:t> and Manning. 2000. Enriching the Knowledge Sources Used in a Maximum Entropy Part-of-Speech Tagger </a:t>
            </a:r>
            <a:r>
              <a:rPr lang="en-CA" sz="2000" i="1" dirty="0" smtClean="0">
                <a:solidFill>
                  <a:schemeClr val="tx2"/>
                </a:solidFill>
              </a:rPr>
              <a:t>(EMNLP/VLC-2000)</a:t>
            </a:r>
            <a:r>
              <a:rPr lang="en-CA" sz="2000" dirty="0" smtClean="0">
                <a:solidFill>
                  <a:schemeClr val="tx2"/>
                </a:solidFill>
              </a:rPr>
              <a:t>, </a:t>
            </a:r>
          </a:p>
          <a:p>
            <a:pPr lvl="1"/>
            <a:r>
              <a:rPr lang="en-CA" sz="2000" dirty="0" err="1" smtClean="0">
                <a:solidFill>
                  <a:schemeClr val="tx2"/>
                </a:solidFill>
              </a:rPr>
              <a:t>Toutanova</a:t>
            </a:r>
            <a:r>
              <a:rPr lang="en-CA" sz="2000" dirty="0" smtClean="0">
                <a:solidFill>
                  <a:schemeClr val="tx2"/>
                </a:solidFill>
              </a:rPr>
              <a:t>, Klein, Manning, and Singer. 2003. Feature-Rich Part-of-Speech </a:t>
            </a:r>
            <a:r>
              <a:rPr lang="en-CA" sz="2000" dirty="0" smtClean="0">
                <a:solidFill>
                  <a:schemeClr val="tx2"/>
                </a:solidFill>
              </a:rPr>
              <a:t>Tagging </a:t>
            </a:r>
            <a:r>
              <a:rPr lang="en-CA" sz="2000" dirty="0" smtClean="0">
                <a:solidFill>
                  <a:schemeClr val="tx2"/>
                </a:solidFill>
              </a:rPr>
              <a:t>with a Cyclic Dependency Network. </a:t>
            </a:r>
            <a:r>
              <a:rPr lang="en-CA" sz="2000" i="1" dirty="0" smtClean="0">
                <a:solidFill>
                  <a:schemeClr val="tx2"/>
                </a:solidFill>
              </a:rPr>
              <a:t>HLT-NAACL 2003</a:t>
            </a:r>
            <a:r>
              <a:rPr lang="en-CA" sz="2000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CA" dirty="0" smtClean="0"/>
              <a:t> </a:t>
            </a:r>
            <a:r>
              <a:rPr lang="en-CA" dirty="0" err="1" smtClean="0"/>
              <a:t>Semisup</a:t>
            </a:r>
            <a:r>
              <a:rPr lang="en-CA" dirty="0" smtClean="0"/>
              <a:t> </a:t>
            </a:r>
            <a:r>
              <a:rPr lang="en-CA" dirty="0" err="1" smtClean="0"/>
              <a:t>Neighbor</a:t>
            </a:r>
            <a:r>
              <a:rPr lang="en-CA" dirty="0" smtClean="0"/>
              <a:t> - </a:t>
            </a:r>
            <a:r>
              <a:rPr lang="en-CA" dirty="0" smtClean="0">
                <a:solidFill>
                  <a:srgbClr val="00B0F0"/>
                </a:solidFill>
              </a:rPr>
              <a:t>Python – 97.50%</a:t>
            </a:r>
            <a:endParaRPr lang="en-CA" dirty="0" smtClean="0">
              <a:solidFill>
                <a:srgbClr val="00B0F0"/>
              </a:solidFill>
            </a:endParaRPr>
          </a:p>
          <a:p>
            <a:pPr lvl="1"/>
            <a:r>
              <a:rPr lang="en-CA" sz="2000" dirty="0" smtClean="0"/>
              <a:t>Anders. 2011. </a:t>
            </a:r>
            <a:r>
              <a:rPr lang="en-CA" dirty="0" smtClean="0">
                <a:solidFill>
                  <a:srgbClr val="00B050"/>
                </a:solidFill>
              </a:rPr>
              <a:t>Semi-supervised</a:t>
            </a:r>
            <a:r>
              <a:rPr lang="en-CA" dirty="0" smtClean="0"/>
              <a:t> condensed nearest </a:t>
            </a:r>
            <a:r>
              <a:rPr lang="en-CA" dirty="0" err="1" smtClean="0"/>
              <a:t>neighbor</a:t>
            </a:r>
            <a:r>
              <a:rPr lang="en-CA" dirty="0" smtClean="0"/>
              <a:t> </a:t>
            </a:r>
            <a:r>
              <a:rPr lang="en-CA" dirty="0" smtClean="0"/>
              <a:t>for part-of-speech tagging.</a:t>
            </a:r>
            <a:r>
              <a:rPr lang="en-CA" sz="2000" dirty="0" smtClean="0"/>
              <a:t> (ACL-HLT).</a:t>
            </a:r>
            <a:endParaRPr lang="en-CA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E5D15-5A51-42C4-B6AA-CD39C6B4F45E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B9CD0-E0DB-4F4D-ABA6-F9F143B412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6829" y="5457371"/>
            <a:ext cx="883920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“state of the </a:t>
            </a:r>
            <a:r>
              <a:rPr lang="en-CA" sz="24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art POS tagging </a:t>
            </a:r>
            <a:r>
              <a:rPr lang="en-CA" sz="24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“ link on course webpage</a:t>
            </a:r>
            <a:endParaRPr kumimoji="0" lang="en-CA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AA3B42-5DCD-46E8-AF85-85FC28CE255D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ABB98C-3D07-4B8A-B556-4B264AC5EDBA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2800" smtClean="0">
                <a:solidFill>
                  <a:srgbClr val="FF9933"/>
                </a:solidFill>
              </a:rPr>
              <a:t>(next three lectures)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0088" y="4554538"/>
            <a:ext cx="32766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6050" y="3406775"/>
            <a:ext cx="5181600" cy="9652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Rule systems </a:t>
            </a:r>
            <a:r>
              <a:rPr lang="en-US" sz="2000" b="1" i="1">
                <a:solidFill>
                  <a:srgbClr val="3333CC"/>
                </a:solidFill>
                <a:latin typeface="Comic Sans MS" pitchFamily="66" charset="0"/>
              </a:rPr>
              <a:t>(and prob. versions)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(e.g., </a:t>
            </a:r>
            <a:r>
              <a:rPr lang="en-US" sz="2000" b="1">
                <a:solidFill>
                  <a:srgbClr val="3333CC"/>
                </a:solidFill>
                <a:latin typeface="Comic Sans MS" pitchFamily="66" charset="0"/>
              </a:rPr>
              <a:t>(Prob.)</a:t>
            </a: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 Context-Free Grammars)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4114800" y="1752600"/>
            <a:ext cx="48768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State Machines </a:t>
            </a:r>
            <a:r>
              <a:rPr lang="en-US" sz="2000" b="1" i="1">
                <a:solidFill>
                  <a:srgbClr val="3333CC"/>
                </a:solidFill>
                <a:latin typeface="Comic Sans MS" pitchFamily="66" charset="0"/>
              </a:rPr>
              <a:t>(and prob. versions)</a:t>
            </a:r>
            <a:endParaRPr lang="en-US" sz="2000" b="1">
              <a:solidFill>
                <a:srgbClr val="3333CC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(Finite State Automata,Finite State Transducers, </a:t>
            </a:r>
            <a:r>
              <a:rPr lang="en-US" sz="2000" b="1" i="1">
                <a:solidFill>
                  <a:srgbClr val="3333CC"/>
                </a:solidFill>
                <a:latin typeface="Comic Sans MS" pitchFamily="66" charset="0"/>
              </a:rPr>
              <a:t>Markov Models</a:t>
            </a: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0489" name="Line 6"/>
          <p:cNvSpPr>
            <a:spLocks noChangeShapeType="1"/>
          </p:cNvSpPr>
          <p:nvPr/>
        </p:nvSpPr>
        <p:spPr bwMode="auto">
          <a:xfrm flipH="1" flipV="1">
            <a:off x="2514600" y="2209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490" name="Rectangle 7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Morphology</a:t>
            </a:r>
          </a:p>
        </p:txBody>
      </p:sp>
      <p:sp>
        <p:nvSpPr>
          <p:cNvPr id="20491" name="Rectangle 8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Syntax</a:t>
            </a:r>
          </a:p>
        </p:txBody>
      </p:sp>
      <p:sp>
        <p:nvSpPr>
          <p:cNvPr id="20492" name="Rectangle 9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Discourse and Dialogue</a:t>
            </a:r>
          </a:p>
        </p:txBody>
      </p:sp>
      <p:sp>
        <p:nvSpPr>
          <p:cNvPr id="20493" name="Rectangle 10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Semantics</a:t>
            </a: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 flipH="1" flipV="1">
            <a:off x="2057400" y="3124200"/>
            <a:ext cx="1905000" cy="685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495" name="Line 12"/>
          <p:cNvSpPr>
            <a:spLocks noChangeShapeType="1"/>
          </p:cNvSpPr>
          <p:nvPr/>
        </p:nvSpPr>
        <p:spPr bwMode="auto">
          <a:xfrm flipH="1" flipV="1">
            <a:off x="2209800" y="40386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496" name="Line 13"/>
          <p:cNvSpPr>
            <a:spLocks noChangeShapeType="1"/>
          </p:cNvSpPr>
          <p:nvPr/>
        </p:nvSpPr>
        <p:spPr bwMode="auto">
          <a:xfrm flipH="1">
            <a:off x="2743200" y="487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497" name="Line 14"/>
          <p:cNvSpPr>
            <a:spLocks noChangeShapeType="1"/>
          </p:cNvSpPr>
          <p:nvPr/>
        </p:nvSpPr>
        <p:spPr bwMode="auto">
          <a:xfrm flipH="1">
            <a:off x="2209800" y="22860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498" name="Line 15"/>
          <p:cNvSpPr>
            <a:spLocks noChangeShapeType="1"/>
          </p:cNvSpPr>
          <p:nvPr/>
        </p:nvSpPr>
        <p:spPr bwMode="auto">
          <a:xfrm flipH="1">
            <a:off x="2743200" y="22860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499" name="Line 16"/>
          <p:cNvSpPr>
            <a:spLocks noChangeShapeType="1"/>
          </p:cNvSpPr>
          <p:nvPr/>
        </p:nvSpPr>
        <p:spPr bwMode="auto">
          <a:xfrm flipH="1">
            <a:off x="22098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500" name="Line 17"/>
          <p:cNvSpPr>
            <a:spLocks noChangeShapeType="1"/>
          </p:cNvSpPr>
          <p:nvPr/>
        </p:nvSpPr>
        <p:spPr bwMode="auto">
          <a:xfrm flipH="1">
            <a:off x="2667000" y="4038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501" name="Rectangle 18"/>
          <p:cNvSpPr>
            <a:spLocks noChangeArrowheads="1"/>
          </p:cNvSpPr>
          <p:nvPr/>
        </p:nvSpPr>
        <p:spPr bwMode="auto">
          <a:xfrm>
            <a:off x="4862513" y="56943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AI planners </a:t>
            </a:r>
          </a:p>
        </p:txBody>
      </p:sp>
      <p:sp>
        <p:nvSpPr>
          <p:cNvPr id="20502" name="Line 19"/>
          <p:cNvSpPr>
            <a:spLocks noChangeShapeType="1"/>
          </p:cNvSpPr>
          <p:nvPr/>
        </p:nvSpPr>
        <p:spPr bwMode="auto">
          <a:xfrm flipH="1" flipV="1">
            <a:off x="2743200" y="54864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0503" name="Line 20"/>
          <p:cNvSpPr>
            <a:spLocks noChangeShapeType="1"/>
          </p:cNvSpPr>
          <p:nvPr/>
        </p:nvSpPr>
        <p:spPr bwMode="auto">
          <a:xfrm flipH="1">
            <a:off x="2057400" y="22860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CCFC590-67EF-4719-B84D-7C47A7B9EB34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6448EA-A1E2-4268-9EA2-E38285DC2A35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Jan 24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458200" cy="4648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2"/>
                </a:solidFill>
              </a:rPr>
              <a:t>POS tagging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chemeClr val="accent2"/>
                </a:solidFill>
              </a:rPr>
              <a:t>Start Syntax</a:t>
            </a:r>
          </a:p>
          <a:p>
            <a:pPr lvl="1" eaLnBrk="1" hangingPunct="1"/>
            <a:r>
              <a:rPr lang="en-US" sz="2800" dirty="0" smtClean="0"/>
              <a:t>English Syntax </a:t>
            </a:r>
          </a:p>
          <a:p>
            <a:pPr lvl="1" eaLnBrk="1" hangingPunct="1"/>
            <a:r>
              <a:rPr lang="en-US" sz="2800" dirty="0" smtClean="0"/>
              <a:t>Context-Free Grammar for English</a:t>
            </a:r>
          </a:p>
          <a:p>
            <a:pPr lvl="2" eaLnBrk="1" hangingPunct="1"/>
            <a:r>
              <a:rPr lang="en-US" sz="2400" dirty="0" smtClean="0"/>
              <a:t>Rules</a:t>
            </a:r>
          </a:p>
          <a:p>
            <a:pPr lvl="2" eaLnBrk="1" hangingPunct="1"/>
            <a:r>
              <a:rPr lang="en-US" sz="2400" dirty="0" smtClean="0"/>
              <a:t>Trees</a:t>
            </a:r>
          </a:p>
          <a:p>
            <a:pPr lvl="2" eaLnBrk="1" hangingPunct="1"/>
            <a:r>
              <a:rPr lang="en-US" sz="2400" dirty="0" smtClean="0"/>
              <a:t>Recursion</a:t>
            </a:r>
          </a:p>
          <a:p>
            <a:pPr lvl="2" eaLnBrk="1" hangingPunct="1"/>
            <a:r>
              <a:rPr lang="en-US" sz="2400" dirty="0" smtClean="0"/>
              <a:t>Problems</a:t>
            </a:r>
          </a:p>
          <a:p>
            <a:pPr eaLnBrk="1" hangingPunct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8F4C0F-8E14-4351-804A-E9C3DC8BDA6A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AC6E2E-B92B-4849-AB5F-2CC333BCBA65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Syntax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5344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Def.</a:t>
            </a:r>
            <a:r>
              <a:rPr lang="en-US" smtClean="0"/>
              <a:t> The study of how sentences are formed by </a:t>
            </a:r>
            <a:r>
              <a:rPr lang="en-US" smtClean="0">
                <a:solidFill>
                  <a:schemeClr val="accent2"/>
                </a:solidFill>
              </a:rPr>
              <a:t>grouping</a:t>
            </a:r>
            <a:r>
              <a:rPr lang="en-US" smtClean="0"/>
              <a:t> and </a:t>
            </a:r>
            <a:r>
              <a:rPr lang="en-US" smtClean="0">
                <a:solidFill>
                  <a:schemeClr val="accent2"/>
                </a:solidFill>
              </a:rPr>
              <a:t>ordering</a:t>
            </a:r>
            <a:r>
              <a:rPr lang="en-US" smtClean="0"/>
              <a:t> words</a:t>
            </a:r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914400" y="25146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Example: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Ming and Sue prefer morning flights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685800" y="3124200"/>
            <a:ext cx="2743200" cy="609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635910" name="Rectangle 6"/>
          <p:cNvSpPr>
            <a:spLocks noChangeArrowheads="1"/>
          </p:cNvSpPr>
          <p:nvPr/>
        </p:nvSpPr>
        <p:spPr bwMode="auto">
          <a:xfrm>
            <a:off x="4724400" y="3124200"/>
            <a:ext cx="3048000" cy="609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635911" name="Rectangle 7"/>
          <p:cNvSpPr>
            <a:spLocks noChangeArrowheads="1"/>
          </p:cNvSpPr>
          <p:nvPr/>
        </p:nvSpPr>
        <p:spPr bwMode="auto">
          <a:xfrm>
            <a:off x="609600" y="2971800"/>
            <a:ext cx="7772400" cy="914400"/>
          </a:xfrm>
          <a:prstGeom prst="rect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CA">
              <a:solidFill>
                <a:srgbClr val="000000"/>
              </a:solidFill>
            </a:endParaRPr>
          </a:p>
        </p:txBody>
      </p:sp>
      <p:sp>
        <p:nvSpPr>
          <p:cNvPr id="635912" name="Rectangle 8"/>
          <p:cNvSpPr>
            <a:spLocks noChangeArrowheads="1"/>
          </p:cNvSpPr>
          <p:nvPr/>
        </p:nvSpPr>
        <p:spPr bwMode="auto">
          <a:xfrm>
            <a:off x="457200" y="41910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* Ming Sue flights morning and prefer 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35913" name="Rectangle 9"/>
          <p:cNvSpPr>
            <a:spLocks noChangeArrowheads="1"/>
          </p:cNvSpPr>
          <p:nvPr/>
        </p:nvSpPr>
        <p:spPr bwMode="auto">
          <a:xfrm>
            <a:off x="3505200" y="3048000"/>
            <a:ext cx="4495800" cy="762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635915" name="Rectangle 11"/>
          <p:cNvSpPr>
            <a:spLocks noChangeArrowheads="1"/>
          </p:cNvSpPr>
          <p:nvPr/>
        </p:nvSpPr>
        <p:spPr bwMode="auto">
          <a:xfrm>
            <a:off x="381000" y="4876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Groups behave as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single unit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wrt Substitution, Movement, Coordination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8" grpId="0" autoUpdateAnimBg="0"/>
      <p:bldP spid="635909" grpId="0" animBg="1"/>
      <p:bldP spid="635910" grpId="0" animBg="1"/>
      <p:bldP spid="635911" grpId="0" animBg="1" autoUpdateAnimBg="0"/>
      <p:bldP spid="635912" grpId="0" autoUpdateAnimBg="0"/>
      <p:bldP spid="635913" grpId="0" animBg="1"/>
      <p:bldP spid="6359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C1F890-ACC6-44AC-B4AF-DD3CD95D99F7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1C7458-0540-48F8-A568-C22C13D39644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Syntax: Useful tasks</a:t>
            </a:r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 eaLnBrk="1" hangingPunct="1"/>
            <a:r>
              <a:rPr lang="en-US" sz="3200" b="0" smtClean="0"/>
              <a:t>Why should you care?</a:t>
            </a:r>
          </a:p>
          <a:p>
            <a:pPr lvl="1" eaLnBrk="1" hangingPunct="1"/>
            <a:r>
              <a:rPr lang="en-US" sz="3200" b="0" smtClean="0"/>
              <a:t>Grammar checkers</a:t>
            </a:r>
          </a:p>
          <a:p>
            <a:pPr lvl="1" eaLnBrk="1" hangingPunct="1"/>
            <a:r>
              <a:rPr lang="en-US" sz="3200" b="0" smtClean="0"/>
              <a:t>Basis for semantic interpretation</a:t>
            </a:r>
          </a:p>
          <a:p>
            <a:pPr lvl="2" eaLnBrk="1" hangingPunct="1"/>
            <a:r>
              <a:rPr lang="en-US" sz="2800" b="0" smtClean="0"/>
              <a:t>Question answering </a:t>
            </a:r>
          </a:p>
          <a:p>
            <a:pPr lvl="2" eaLnBrk="1" hangingPunct="1"/>
            <a:r>
              <a:rPr lang="en-US" sz="2800" b="0" smtClean="0"/>
              <a:t>Information extraction</a:t>
            </a:r>
          </a:p>
          <a:p>
            <a:pPr lvl="2" eaLnBrk="1" hangingPunct="1"/>
            <a:r>
              <a:rPr lang="en-US" sz="2800" b="0" smtClean="0"/>
              <a:t>Summarization</a:t>
            </a:r>
          </a:p>
          <a:p>
            <a:pPr lvl="1" eaLnBrk="1" hangingPunct="1"/>
            <a:r>
              <a:rPr lang="en-US" sz="3200" b="0" smtClean="0"/>
              <a:t>Machine translation</a:t>
            </a:r>
          </a:p>
          <a:p>
            <a:pPr lvl="1" eaLnBrk="1" hangingPunct="1"/>
            <a:r>
              <a:rPr lang="en-US" sz="3200" b="0" smtClean="0"/>
              <a:t>……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5309BCC-B25C-4B1D-9516-23A3183DC6B3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AB89F9-38CC-4738-A60E-C426316B3795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" y="-138113"/>
            <a:ext cx="7772400" cy="1676401"/>
          </a:xfrm>
        </p:spPr>
        <p:txBody>
          <a:bodyPr/>
          <a:lstStyle/>
          <a:p>
            <a:pPr algn="l" eaLnBrk="1" hangingPunct="1"/>
            <a:r>
              <a:rPr lang="en-US" dirty="0" smtClean="0"/>
              <a:t>Key Constituents – with </a:t>
            </a:r>
            <a:r>
              <a:rPr lang="en-US" u="sng" dirty="0" smtClean="0"/>
              <a:t>heads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(English)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4191000" cy="2667000"/>
          </a:xfrm>
        </p:spPr>
        <p:txBody>
          <a:bodyPr/>
          <a:lstStyle/>
          <a:p>
            <a:pPr eaLnBrk="1" hangingPunct="1"/>
            <a:r>
              <a:rPr lang="en-US" smtClean="0"/>
              <a:t>Noun phrases</a:t>
            </a:r>
          </a:p>
          <a:p>
            <a:pPr eaLnBrk="1" hangingPunct="1"/>
            <a:r>
              <a:rPr lang="en-US" smtClean="0"/>
              <a:t>Verb phrases</a:t>
            </a:r>
          </a:p>
          <a:p>
            <a:pPr eaLnBrk="1" hangingPunct="1"/>
            <a:r>
              <a:rPr lang="en-US" smtClean="0"/>
              <a:t>Prepositional phrases </a:t>
            </a:r>
          </a:p>
          <a:p>
            <a:pPr eaLnBrk="1" hangingPunct="1"/>
            <a:r>
              <a:rPr lang="en-US" smtClean="0"/>
              <a:t>Adjective phrases</a:t>
            </a:r>
          </a:p>
          <a:p>
            <a:pPr eaLnBrk="1" hangingPunct="1"/>
            <a:r>
              <a:rPr lang="en-US" smtClean="0"/>
              <a:t>Sentences</a:t>
            </a:r>
          </a:p>
          <a:p>
            <a:pPr eaLnBrk="1" hangingPunct="1"/>
            <a:endParaRPr lang="en-US" smtClean="0"/>
          </a:p>
        </p:txBody>
      </p:sp>
      <p:sp>
        <p:nvSpPr>
          <p:cNvPr id="601092" name="Rectangle 4"/>
          <p:cNvSpPr>
            <a:spLocks noChangeArrowheads="1"/>
          </p:cNvSpPr>
          <p:nvPr/>
        </p:nvSpPr>
        <p:spPr bwMode="auto">
          <a:xfrm>
            <a:off x="4191000" y="1295400"/>
            <a:ext cx="495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(Det) 	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	(PP)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(Qual)	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V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	(NP)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(Deg) 	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	(NP)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(Deg) 	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A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	(PP)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(NP)	 (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I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)	(VP)</a:t>
            </a:r>
          </a:p>
        </p:txBody>
      </p:sp>
      <p:sp>
        <p:nvSpPr>
          <p:cNvPr id="601093" name="Rectangle 5"/>
          <p:cNvSpPr>
            <a:spLocks noChangeArrowheads="1"/>
          </p:cNvSpPr>
          <p:nvPr/>
        </p:nvSpPr>
        <p:spPr bwMode="auto">
          <a:xfrm>
            <a:off x="609600" y="3886200"/>
            <a:ext cx="8229600" cy="22098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i="1">
                <a:solidFill>
                  <a:srgbClr val="000000"/>
                </a:solidFill>
                <a:latin typeface="Comic Sans MS" pitchFamily="66" charset="0"/>
              </a:rPr>
              <a:t>			</a:t>
            </a:r>
            <a:r>
              <a:rPr lang="en-US" sz="2400" b="1" i="1">
                <a:solidFill>
                  <a:srgbClr val="3333CC"/>
                </a:solidFill>
                <a:latin typeface="Comic Sans MS" pitchFamily="66" charset="0"/>
              </a:rPr>
              <a:t>Some simple</a:t>
            </a:r>
            <a:r>
              <a:rPr lang="en-US" sz="2400" b="1" i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400" b="1" i="1">
                <a:solidFill>
                  <a:srgbClr val="3333CC"/>
                </a:solidFill>
                <a:latin typeface="Comic Sans MS" pitchFamily="66" charset="0"/>
              </a:rPr>
              <a:t>specifiers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i="1">
                <a:solidFill>
                  <a:srgbClr val="000000"/>
                </a:solidFill>
                <a:latin typeface="Comic Sans MS" pitchFamily="66" charset="0"/>
              </a:rPr>
              <a:t>Category 	    Typical function		Examples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3333CC"/>
                </a:solidFill>
                <a:latin typeface="Comic Sans MS" pitchFamily="66" charset="0"/>
              </a:rPr>
              <a:t>Det</a:t>
            </a:r>
            <a:r>
              <a:rPr lang="en-US" sz="2400" b="1">
                <a:solidFill>
                  <a:srgbClr val="000000"/>
                </a:solidFill>
                <a:latin typeface="Comic Sans MS" pitchFamily="66" charset="0"/>
              </a:rPr>
              <a:t>erminer     specifier of N	       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the, a, this, no..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3333CC"/>
                </a:solidFill>
                <a:latin typeface="Comic Sans MS" pitchFamily="66" charset="0"/>
              </a:rPr>
              <a:t>Qual</a:t>
            </a:r>
            <a:r>
              <a:rPr lang="en-US" sz="2400" b="1">
                <a:solidFill>
                  <a:srgbClr val="000000"/>
                </a:solidFill>
                <a:latin typeface="Comic Sans MS" pitchFamily="66" charset="0"/>
              </a:rPr>
              <a:t>ifier	    specifier of V	        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never, often..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3333CC"/>
                </a:solidFill>
                <a:latin typeface="Comic Sans MS" pitchFamily="66" charset="0"/>
              </a:rPr>
              <a:t>Deg</a:t>
            </a:r>
            <a:r>
              <a:rPr lang="en-US" sz="2400" b="1">
                <a:solidFill>
                  <a:srgbClr val="000000"/>
                </a:solidFill>
                <a:latin typeface="Comic Sans MS" pitchFamily="66" charset="0"/>
              </a:rPr>
              <a:t>ree word    specifier of A or P   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very, almost..</a:t>
            </a:r>
          </a:p>
        </p:txBody>
      </p:sp>
      <p:sp>
        <p:nvSpPr>
          <p:cNvPr id="601095" name="Rectangle 7"/>
          <p:cNvSpPr>
            <a:spLocks noChangeArrowheads="1"/>
          </p:cNvSpPr>
          <p:nvPr/>
        </p:nvSpPr>
        <p:spPr bwMode="auto">
          <a:xfrm>
            <a:off x="5562600" y="6096000"/>
            <a:ext cx="2362200" cy="533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i="1">
                <a:solidFill>
                  <a:srgbClr val="3333CC"/>
                </a:solidFill>
                <a:latin typeface="Comic Sans MS" pitchFamily="66" charset="0"/>
              </a:rPr>
              <a:t>Complements?</a:t>
            </a:r>
          </a:p>
        </p:txBody>
      </p:sp>
      <p:sp>
        <p:nvSpPr>
          <p:cNvPr id="601096" name="Rectangle 8"/>
          <p:cNvSpPr>
            <a:spLocks noChangeArrowheads="1"/>
          </p:cNvSpPr>
          <p:nvPr/>
        </p:nvSpPr>
        <p:spPr bwMode="auto">
          <a:xfrm>
            <a:off x="4191000" y="685800"/>
            <a:ext cx="495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(Specifier)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X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(Complement)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2" grpId="0"/>
      <p:bldP spid="601093" grpId="0" animBg="1"/>
      <p:bldP spid="601095" grpId="0" animBg="1"/>
      <p:bldP spid="6010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7F8CD90-51BB-4B64-831B-15176CA5823F}" type="datetime1">
              <a:rPr lang="en-US" smtClean="0"/>
              <a:t>1/23/2013</a:t>
            </a:fld>
            <a:endParaRPr 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37D8A3-DA1B-4561-A0A9-2D9951E3F18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781800" cy="4572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endParaRPr lang="en-US" sz="280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6438" y="3563938"/>
            <a:ext cx="32766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3962400" y="2416175"/>
            <a:ext cx="5181600" cy="965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(e.g., </a:t>
            </a: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(Prob.)</a:t>
            </a:r>
            <a:r>
              <a:rPr lang="en-US" sz="2000" b="1">
                <a:latin typeface="Comic Sans MS" pitchFamily="66" charset="0"/>
              </a:rPr>
              <a:t> Context-Free Grammars)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latin typeface="Comic Sans MS" pitchFamily="66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4121150" y="762000"/>
            <a:ext cx="48768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(Finite State Automata,Finite State Transducers,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Markov Models</a:t>
            </a:r>
            <a:r>
              <a:rPr lang="en-US" sz="2000" b="1">
                <a:latin typeface="Comic Sans MS" pitchFamily="66" charset="0"/>
              </a:rPr>
              <a:t>)</a:t>
            </a:r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 flipH="1" flipV="1">
            <a:off x="2520950" y="1219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539750" y="9144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692150" y="18288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539750" y="35814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16397" name="Rectangle 10"/>
          <p:cNvSpPr>
            <a:spLocks noChangeArrowheads="1"/>
          </p:cNvSpPr>
          <p:nvPr/>
        </p:nvSpPr>
        <p:spPr bwMode="auto">
          <a:xfrm>
            <a:off x="539750" y="26670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16398" name="Line 11"/>
          <p:cNvSpPr>
            <a:spLocks noChangeShapeType="1"/>
          </p:cNvSpPr>
          <p:nvPr/>
        </p:nvSpPr>
        <p:spPr bwMode="auto">
          <a:xfrm flipH="1" flipV="1">
            <a:off x="1987550" y="2057400"/>
            <a:ext cx="1981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 flipH="1" flipV="1">
            <a:off x="2216150" y="30480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 flipH="1">
            <a:off x="2749550" y="38862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H="1">
            <a:off x="2216150" y="12954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2749550" y="12954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H="1">
            <a:off x="2216150" y="2971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 flipH="1">
            <a:off x="2673350" y="30480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Rectangle 18"/>
          <p:cNvSpPr>
            <a:spLocks noChangeArrowheads="1"/>
          </p:cNvSpPr>
          <p:nvPr/>
        </p:nvSpPr>
        <p:spPr bwMode="auto">
          <a:xfrm>
            <a:off x="4868863" y="47037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 flipH="1" flipV="1">
            <a:off x="2749550" y="44958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Line 20"/>
          <p:cNvSpPr>
            <a:spLocks noChangeShapeType="1"/>
          </p:cNvSpPr>
          <p:nvPr/>
        </p:nvSpPr>
        <p:spPr bwMode="auto">
          <a:xfrm flipH="1">
            <a:off x="2063750" y="12954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143000" y="56388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Markov Models</a:t>
            </a:r>
          </a:p>
        </p:txBody>
      </p:sp>
      <p:sp>
        <p:nvSpPr>
          <p:cNvPr id="16409" name="Rectangle 22"/>
          <p:cNvSpPr>
            <a:spLocks noChangeArrowheads="1"/>
          </p:cNvSpPr>
          <p:nvPr/>
        </p:nvSpPr>
        <p:spPr bwMode="auto">
          <a:xfrm>
            <a:off x="3505200" y="5334000"/>
            <a:ext cx="434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Markov Chains   -&gt; n-grams</a:t>
            </a:r>
          </a:p>
        </p:txBody>
      </p:sp>
      <p:sp>
        <p:nvSpPr>
          <p:cNvPr id="16410" name="Rectangle 23"/>
          <p:cNvSpPr>
            <a:spLocks noChangeArrowheads="1"/>
          </p:cNvSpPr>
          <p:nvPr/>
        </p:nvSpPr>
        <p:spPr bwMode="auto">
          <a:xfrm>
            <a:off x="3505200" y="5791200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Hidden Markov Models (HMM)</a:t>
            </a:r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 flipV="1">
            <a:off x="3200400" y="5562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3200400" y="5867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Rectangle 27"/>
          <p:cNvSpPr>
            <a:spLocks noChangeArrowheads="1"/>
          </p:cNvSpPr>
          <p:nvPr/>
        </p:nvSpPr>
        <p:spPr bwMode="auto">
          <a:xfrm>
            <a:off x="3581400" y="6172200"/>
            <a:ext cx="5562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MaxEntropy Markov Models (MEMM)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200400" y="6019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F0E5BA-E98D-4B78-961B-9D57314974EC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2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27CFE5-FEC8-47CB-BD85-10C37A949057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Key Constituents: Examples</a:t>
            </a:r>
          </a:p>
        </p:txBody>
      </p:sp>
      <p:sp>
        <p:nvSpPr>
          <p:cNvPr id="92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5257800" cy="48006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Noun phrases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Verb phrases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Prepositional phrases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Adjective phrases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Sentences</a:t>
            </a:r>
          </a:p>
          <a:p>
            <a:pPr eaLnBrk="1" hangingPunct="1"/>
            <a:endParaRPr lang="en-US" smtClean="0"/>
          </a:p>
        </p:txBody>
      </p:sp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4191000" y="990600"/>
            <a:ext cx="495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(Det) 	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	(PP)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the         </a:t>
            </a:r>
            <a:r>
              <a:rPr lang="en-US" sz="2800" b="1">
                <a:solidFill>
                  <a:srgbClr val="3333CC"/>
                </a:solidFill>
                <a:latin typeface="Arial Unicode MS" pitchFamily="34" charset="-128"/>
              </a:rPr>
              <a:t>cat 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  on the table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(Qual)	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V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	(NP)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never       </a:t>
            </a:r>
            <a:r>
              <a:rPr lang="en-US" sz="2800" b="1">
                <a:solidFill>
                  <a:srgbClr val="3333CC"/>
                </a:solidFill>
                <a:latin typeface="Arial Unicode MS" pitchFamily="34" charset="-128"/>
              </a:rPr>
              <a:t>eat 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   a cat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(Deg) 	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	 (NP)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   almost      </a:t>
            </a:r>
            <a:r>
              <a:rPr lang="en-US" sz="2800" b="1">
                <a:solidFill>
                  <a:srgbClr val="3333CC"/>
                </a:solidFill>
                <a:latin typeface="Arial Unicode MS" pitchFamily="34" charset="-128"/>
              </a:rPr>
              <a:t>in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	the net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(Deg) 	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A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	 (PP)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    very      </a:t>
            </a:r>
            <a:r>
              <a:rPr lang="en-US" sz="2800" b="1">
                <a:solidFill>
                  <a:srgbClr val="3333CC"/>
                </a:solidFill>
                <a:latin typeface="Arial Unicode MS" pitchFamily="34" charset="-128"/>
              </a:rPr>
              <a:t>happy 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  about it</a:t>
            </a: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(NP)	 (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I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)	(VP)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a mouse    </a:t>
            </a:r>
            <a:r>
              <a:rPr lang="en-US" sz="2800" b="1">
                <a:solidFill>
                  <a:srgbClr val="3333CC"/>
                </a:solidFill>
                <a:latin typeface="Arial Unicode MS" pitchFamily="34" charset="-128"/>
              </a:rPr>
              <a:t>--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8"/>
              </a:rPr>
              <a:t>	ate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10D3A4-EE1F-4338-9ADA-1405E06D36E8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9A8AFB-5A6B-4714-8923-E490F2BC22EC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001000" cy="1219200"/>
          </a:xfrm>
        </p:spPr>
        <p:txBody>
          <a:bodyPr/>
          <a:lstStyle/>
          <a:p>
            <a:pPr eaLnBrk="1" hangingPunct="1"/>
            <a:r>
              <a:rPr lang="en-US" sz="3600" smtClean="0"/>
              <a:t>Context Free Grammar (Example)</a:t>
            </a:r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</a:t>
            </a:r>
            <a:r>
              <a:rPr lang="en-US" smtClean="0"/>
              <a:t> -&gt; NP VP</a:t>
            </a:r>
          </a:p>
          <a:p>
            <a:pPr eaLnBrk="1" hangingPunct="1"/>
            <a:r>
              <a:rPr lang="en-US" smtClean="0"/>
              <a:t>NP -&gt; Det NOMINAL</a:t>
            </a:r>
          </a:p>
          <a:p>
            <a:pPr eaLnBrk="1" hangingPunct="1"/>
            <a:r>
              <a:rPr lang="en-US" smtClean="0"/>
              <a:t>NOMINAL -&gt; Noun</a:t>
            </a:r>
          </a:p>
          <a:p>
            <a:pPr eaLnBrk="1" hangingPunct="1"/>
            <a:r>
              <a:rPr lang="en-US" smtClean="0"/>
              <a:t>VP -&gt; Verb</a:t>
            </a:r>
          </a:p>
          <a:p>
            <a:pPr eaLnBrk="1" hangingPunct="1"/>
            <a:r>
              <a:rPr lang="en-US" smtClean="0"/>
              <a:t>Det -&gt; </a:t>
            </a:r>
            <a:r>
              <a:rPr lang="en-US" i="1" smtClean="0">
                <a:solidFill>
                  <a:srgbClr val="008000"/>
                </a:solidFill>
                <a:latin typeface="Arial Unicode MS" pitchFamily="34" charset="-128"/>
              </a:rPr>
              <a:t>a</a:t>
            </a:r>
          </a:p>
          <a:p>
            <a:pPr eaLnBrk="1" hangingPunct="1"/>
            <a:r>
              <a:rPr lang="en-US" smtClean="0"/>
              <a:t>Noun -&gt; </a:t>
            </a:r>
            <a:r>
              <a:rPr lang="en-US" i="1" smtClean="0">
                <a:solidFill>
                  <a:srgbClr val="008000"/>
                </a:solidFill>
                <a:latin typeface="Arial Unicode MS" pitchFamily="34" charset="-128"/>
              </a:rPr>
              <a:t>flight</a:t>
            </a:r>
            <a:endParaRPr lang="en-US" smtClean="0">
              <a:latin typeface="Arial Unicode MS" pitchFamily="34" charset="-128"/>
            </a:endParaRPr>
          </a:p>
          <a:p>
            <a:pPr eaLnBrk="1" hangingPunct="1"/>
            <a:r>
              <a:rPr lang="en-US" smtClean="0"/>
              <a:t>Verb -&gt; </a:t>
            </a:r>
            <a:r>
              <a:rPr lang="en-US" i="1" smtClean="0">
                <a:solidFill>
                  <a:srgbClr val="008000"/>
                </a:solidFill>
                <a:latin typeface="Arial Unicode MS" pitchFamily="34" charset="-128"/>
              </a:rPr>
              <a:t>left</a:t>
            </a:r>
          </a:p>
          <a:p>
            <a:pPr eaLnBrk="1" hangingPunct="1"/>
            <a:endParaRPr lang="en-US" smtClean="0">
              <a:latin typeface="Arial Unicode MS" pitchFamily="34" charset="-128"/>
            </a:endParaRPr>
          </a:p>
        </p:txBody>
      </p:sp>
      <p:sp>
        <p:nvSpPr>
          <p:cNvPr id="10250" name="Rectangle 4"/>
          <p:cNvSpPr>
            <a:spLocks noChangeArrowheads="1"/>
          </p:cNvSpPr>
          <p:nvPr/>
        </p:nvSpPr>
        <p:spPr bwMode="auto">
          <a:xfrm>
            <a:off x="6400800" y="36576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i="1">
                <a:solidFill>
                  <a:srgbClr val="008000"/>
                </a:solidFill>
                <a:latin typeface="Comic Sans MS" pitchFamily="66" charset="0"/>
              </a:rPr>
              <a:t>Terminal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6019800" y="23622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i="1">
                <a:solidFill>
                  <a:srgbClr val="000000"/>
                </a:solidFill>
                <a:latin typeface="Comic Sans MS" pitchFamily="66" charset="0"/>
              </a:rPr>
              <a:t>Non-terminal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914400"/>
            <a:ext cx="2819400" cy="1600200"/>
            <a:chOff x="0" y="576"/>
            <a:chExt cx="1776" cy="1008"/>
          </a:xfrm>
        </p:grpSpPr>
        <p:sp>
          <p:nvSpPr>
            <p:cNvPr id="10253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288" cy="336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0254" name="Rectangle 8"/>
            <p:cNvSpPr>
              <a:spLocks noChangeArrowheads="1"/>
            </p:cNvSpPr>
            <p:nvPr/>
          </p:nvSpPr>
          <p:spPr bwMode="auto">
            <a:xfrm>
              <a:off x="0" y="576"/>
              <a:ext cx="1776" cy="38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 i="1">
                  <a:solidFill>
                    <a:srgbClr val="3333CC"/>
                  </a:solidFill>
                  <a:latin typeface="Comic Sans MS" pitchFamily="66" charset="0"/>
                </a:rPr>
                <a:t>Start-symbol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endParaRPr lang="en-US" sz="28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255" name="Line 9"/>
            <p:cNvSpPr>
              <a:spLocks noChangeShapeType="1"/>
            </p:cNvSpPr>
            <p:nvPr/>
          </p:nvSpPr>
          <p:spPr bwMode="auto">
            <a:xfrm>
              <a:off x="864" y="960"/>
              <a:ext cx="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8D2DEA2-614B-4766-B2B8-DB41FCDAEFDD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65078-FD92-4A96-837C-3CDAF6BEF467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CFG more complex Example</a:t>
            </a:r>
          </a:p>
        </p:txBody>
      </p:sp>
      <p:pic>
        <p:nvPicPr>
          <p:cNvPr id="11272" name="Picture 12" descr="fig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24400" y="2133600"/>
            <a:ext cx="4419600" cy="3124200"/>
          </a:xfrm>
          <a:noFill/>
        </p:spPr>
      </p:pic>
      <p:pic>
        <p:nvPicPr>
          <p:cNvPr id="11273" name="Picture 15" descr="fig9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0" y="2133600"/>
            <a:ext cx="4724400" cy="3200400"/>
          </a:xfrm>
          <a:noFill/>
        </p:spPr>
      </p:pic>
      <p:sp>
        <p:nvSpPr>
          <p:cNvPr id="11274" name="Rectangle 17"/>
          <p:cNvSpPr>
            <a:spLocks noChangeArrowheads="1"/>
          </p:cNvSpPr>
          <p:nvPr/>
        </p:nvSpPr>
        <p:spPr bwMode="auto">
          <a:xfrm>
            <a:off x="5867400" y="1524000"/>
            <a:ext cx="17526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i="1">
                <a:solidFill>
                  <a:srgbClr val="3333CC"/>
                </a:solidFill>
                <a:latin typeface="Comic Sans MS" pitchFamily="66" charset="0"/>
              </a:rPr>
              <a:t>Lexicon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75" name="Rectangle 18"/>
          <p:cNvSpPr>
            <a:spLocks noChangeArrowheads="1"/>
          </p:cNvSpPr>
          <p:nvPr/>
        </p:nvSpPr>
        <p:spPr bwMode="auto">
          <a:xfrm>
            <a:off x="0" y="1524000"/>
            <a:ext cx="57912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i="1">
                <a:solidFill>
                  <a:srgbClr val="3333CC"/>
                </a:solidFill>
                <a:latin typeface="Comic Sans MS" pitchFamily="66" charset="0"/>
              </a:rPr>
              <a:t>Grammar with example phrases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76" name="Rectangle 19"/>
          <p:cNvSpPr>
            <a:spLocks noChangeArrowheads="1"/>
          </p:cNvSpPr>
          <p:nvPr/>
        </p:nvSpPr>
        <p:spPr bwMode="auto">
          <a:xfrm>
            <a:off x="0" y="1981200"/>
            <a:ext cx="4876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1277" name="Rectangle 20"/>
          <p:cNvSpPr>
            <a:spLocks noChangeArrowheads="1"/>
          </p:cNvSpPr>
          <p:nvPr/>
        </p:nvSpPr>
        <p:spPr bwMode="auto">
          <a:xfrm>
            <a:off x="4876800" y="1981200"/>
            <a:ext cx="42672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1278" name="Rectangle 21"/>
          <p:cNvSpPr>
            <a:spLocks noChangeArrowheads="1"/>
          </p:cNvSpPr>
          <p:nvPr/>
        </p:nvSpPr>
        <p:spPr bwMode="auto">
          <a:xfrm>
            <a:off x="6324600" y="2286000"/>
            <a:ext cx="2732088" cy="28194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8F8F1D-CD40-472F-9436-1936F81B8AF4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C71A13-C306-4C0B-B0E7-7DB18F718CBB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CFGs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953000"/>
          </a:xfrm>
        </p:spPr>
        <p:txBody>
          <a:bodyPr/>
          <a:lstStyle/>
          <a:p>
            <a:pPr eaLnBrk="1" hangingPunct="1"/>
            <a:r>
              <a:rPr lang="en-US" sz="3200" smtClean="0"/>
              <a:t>Define a </a:t>
            </a:r>
            <a:r>
              <a:rPr lang="en-US" sz="3200" smtClean="0">
                <a:solidFill>
                  <a:schemeClr val="accent2"/>
                </a:solidFill>
              </a:rPr>
              <a:t>Formal Language</a:t>
            </a:r>
            <a:r>
              <a:rPr lang="en-US" smtClean="0"/>
              <a:t> (un/grammatical sentences)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3200" smtClean="0">
                <a:solidFill>
                  <a:schemeClr val="accent2"/>
                </a:solidFill>
              </a:rPr>
              <a:t>Generative Formalism</a:t>
            </a:r>
            <a:endParaRPr lang="en-US" sz="3200" smtClean="0"/>
          </a:p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Generate</a:t>
            </a:r>
            <a:r>
              <a:rPr lang="en-US" sz="2800" smtClean="0"/>
              <a:t> strings in the language</a:t>
            </a:r>
          </a:p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Reject</a:t>
            </a:r>
            <a:r>
              <a:rPr lang="en-US" sz="2800" smtClean="0"/>
              <a:t> strings not in the language</a:t>
            </a:r>
          </a:p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Impose structures</a:t>
            </a:r>
            <a:r>
              <a:rPr lang="en-US" sz="2800" smtClean="0"/>
              <a:t> (trees) on strings in the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99235AB-8E89-4EE1-B723-99DD5615D02F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D9F91-5FB5-4355-8096-489A8F2A9BDE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CFG: Formal Definitions</a:t>
            </a:r>
          </a:p>
        </p:txBody>
      </p:sp>
      <p:sp>
        <p:nvSpPr>
          <p:cNvPr id="13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2209800"/>
          </a:xfrm>
        </p:spPr>
        <p:txBody>
          <a:bodyPr/>
          <a:lstStyle/>
          <a:p>
            <a:pPr eaLnBrk="1" hangingPunct="1">
              <a:spcAft>
                <a:spcPct val="25000"/>
              </a:spcAft>
            </a:pPr>
            <a:r>
              <a:rPr lang="en-US" smtClean="0"/>
              <a:t>4-tuple </a:t>
            </a:r>
            <a:r>
              <a:rPr lang="en-US" sz="3200" b="0" smtClean="0">
                <a:sym typeface="Symbol" pitchFamily="18" charset="2"/>
              </a:rPr>
              <a:t>(non-term., term., productions, start)</a:t>
            </a:r>
            <a:r>
              <a:rPr lang="en-US" smtClean="0"/>
              <a:t> </a:t>
            </a:r>
          </a:p>
          <a:p>
            <a:pPr eaLnBrk="1" hangingPunct="1">
              <a:spcAft>
                <a:spcPct val="25000"/>
              </a:spcAft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0" smtClean="0">
                <a:solidFill>
                  <a:schemeClr val="accent2"/>
                </a:solidFill>
              </a:rPr>
              <a:t>N, 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, P, S)</a:t>
            </a:r>
          </a:p>
          <a:p>
            <a:pPr eaLnBrk="1" hangingPunct="1">
              <a:spcAft>
                <a:spcPct val="25000"/>
              </a:spcAft>
            </a:pP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P</a:t>
            </a:r>
            <a:r>
              <a:rPr lang="en-US" sz="3200" b="0" smtClean="0">
                <a:sym typeface="Symbol" pitchFamily="18" charset="2"/>
              </a:rPr>
              <a:t> is a set of rules A; A</a:t>
            </a:r>
            <a:r>
              <a:rPr lang="en-US" sz="3200" smtClean="0">
                <a:sym typeface="Symbol" pitchFamily="18" charset="2"/>
              </a:rPr>
              <a:t></a:t>
            </a:r>
            <a:r>
              <a:rPr lang="en-US" smtClean="0"/>
              <a:t>N, </a:t>
            </a:r>
            <a:r>
              <a:rPr lang="en-US" sz="3200" b="0" smtClean="0">
                <a:sym typeface="Symbol" pitchFamily="18" charset="2"/>
              </a:rPr>
              <a:t>(</a:t>
            </a:r>
            <a:r>
              <a:rPr lang="en-US" sz="3200" smtClean="0">
                <a:sym typeface="Symbol" pitchFamily="18" charset="2"/>
              </a:rPr>
              <a:t></a:t>
            </a:r>
            <a:r>
              <a:rPr lang="en-US" sz="3200" b="0" smtClean="0">
                <a:sym typeface="Symbol" pitchFamily="18" charset="2"/>
              </a:rPr>
              <a:t>N)*</a:t>
            </a: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595972" name="Rectangle 4"/>
          <p:cNvSpPr>
            <a:spLocks noChangeArrowheads="1"/>
          </p:cNvSpPr>
          <p:nvPr/>
        </p:nvSpPr>
        <p:spPr bwMode="auto">
          <a:xfrm>
            <a:off x="152400" y="3810000"/>
            <a:ext cx="883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derivation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is the process of rewriting 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</a:t>
            </a:r>
            <a:r>
              <a:rPr lang="en-US" sz="3200" baseline="-250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into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 </a:t>
            </a:r>
            <a:r>
              <a:rPr lang="en-US" sz="3200" baseline="-250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m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(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both 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strings in 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(</a:t>
            </a:r>
            <a:r>
              <a:rPr lang="en-US" sz="3200" b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N)*)</a:t>
            </a: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by applying a sequence of rules: 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</a:t>
            </a:r>
            <a:r>
              <a:rPr lang="en-US" sz="3200" baseline="-250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*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 </a:t>
            </a:r>
            <a:r>
              <a:rPr lang="en-US" sz="3200" baseline="-250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m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</a:p>
        </p:txBody>
      </p:sp>
      <p:sp>
        <p:nvSpPr>
          <p:cNvPr id="595973" name="Rectangle 5"/>
          <p:cNvSpPr>
            <a:spLocks noChangeArrowheads="1"/>
          </p:cNvSpPr>
          <p:nvPr/>
        </p:nvSpPr>
        <p:spPr bwMode="auto">
          <a:xfrm>
            <a:off x="115888" y="5591175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</a:pPr>
            <a:r>
              <a:rPr lang="en-US" sz="320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L </a:t>
            </a:r>
            <a:r>
              <a:rPr lang="en-US" sz="3200" baseline="-2500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G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= W|w</a:t>
            </a:r>
            <a:r>
              <a:rPr lang="en-US" sz="3200" b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* and S</a:t>
            </a:r>
            <a:r>
              <a:rPr lang="en-US" sz="3200" b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*</a:t>
            </a:r>
            <a:r>
              <a:rPr lang="en-US" sz="32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w</a:t>
            </a: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2" grpId="0"/>
      <p:bldP spid="595973" grpId="0"/>
      <p:bldP spid="59597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E57FF-FEF2-46D7-92AA-A8750743F4CE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43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3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C66AE0-D2E2-4ECB-A45F-A9EA4930FF77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Derivations as Trees</a:t>
            </a:r>
          </a:p>
        </p:txBody>
      </p:sp>
      <p:pic>
        <p:nvPicPr>
          <p:cNvPr id="14353" name="Picture 72" descr="only-gram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29200" y="1752600"/>
            <a:ext cx="3151188" cy="4267200"/>
          </a:xfrm>
          <a:noFill/>
        </p:spPr>
      </p:pic>
      <p:sp>
        <p:nvSpPr>
          <p:cNvPr id="597066" name="Rectangle 74"/>
          <p:cNvSpPr>
            <a:spLocks noChangeArrowheads="1"/>
          </p:cNvSpPr>
          <p:nvPr/>
        </p:nvSpPr>
        <p:spPr bwMode="auto">
          <a:xfrm>
            <a:off x="5181600" y="1752600"/>
            <a:ext cx="25146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97067" name="Rectangle 75"/>
          <p:cNvSpPr>
            <a:spLocks noChangeArrowheads="1"/>
          </p:cNvSpPr>
          <p:nvPr/>
        </p:nvSpPr>
        <p:spPr bwMode="auto">
          <a:xfrm>
            <a:off x="5181600" y="2362200"/>
            <a:ext cx="25908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97068" name="Rectangle 76"/>
          <p:cNvSpPr>
            <a:spLocks noChangeArrowheads="1"/>
          </p:cNvSpPr>
          <p:nvPr/>
        </p:nvSpPr>
        <p:spPr bwMode="auto">
          <a:xfrm>
            <a:off x="5410200" y="4419600"/>
            <a:ext cx="25146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97069" name="Rectangle 77"/>
          <p:cNvSpPr>
            <a:spLocks noChangeArrowheads="1"/>
          </p:cNvSpPr>
          <p:nvPr/>
        </p:nvSpPr>
        <p:spPr bwMode="auto">
          <a:xfrm>
            <a:off x="5486400" y="2928938"/>
            <a:ext cx="25146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97070" name="Rectangle 78"/>
          <p:cNvSpPr>
            <a:spLocks noChangeArrowheads="1"/>
          </p:cNvSpPr>
          <p:nvPr/>
        </p:nvSpPr>
        <p:spPr bwMode="auto">
          <a:xfrm>
            <a:off x="5105400" y="3276600"/>
            <a:ext cx="29718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97071" name="Rectangle 79"/>
          <p:cNvSpPr>
            <a:spLocks noChangeArrowheads="1"/>
          </p:cNvSpPr>
          <p:nvPr/>
        </p:nvSpPr>
        <p:spPr bwMode="auto">
          <a:xfrm>
            <a:off x="5791200" y="3581400"/>
            <a:ext cx="16764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28600" y="1981200"/>
            <a:ext cx="4349750" cy="4267200"/>
            <a:chOff x="144" y="1248"/>
            <a:chExt cx="2740" cy="2688"/>
          </a:xfrm>
        </p:grpSpPr>
        <p:sp>
          <p:nvSpPr>
            <p:cNvPr id="14362" name="Freeform 3"/>
            <p:cNvSpPr>
              <a:spLocks/>
            </p:cNvSpPr>
            <p:nvPr/>
          </p:nvSpPr>
          <p:spPr bwMode="auto">
            <a:xfrm>
              <a:off x="1089" y="1248"/>
              <a:ext cx="76" cy="121"/>
            </a:xfrm>
            <a:custGeom>
              <a:avLst/>
              <a:gdLst>
                <a:gd name="T0" fmla="*/ 68 w 76"/>
                <a:gd name="T1" fmla="*/ 41 h 121"/>
                <a:gd name="T2" fmla="*/ 64 w 76"/>
                <a:gd name="T3" fmla="*/ 28 h 121"/>
                <a:gd name="T4" fmla="*/ 56 w 76"/>
                <a:gd name="T5" fmla="*/ 12 h 121"/>
                <a:gd name="T6" fmla="*/ 44 w 76"/>
                <a:gd name="T7" fmla="*/ 4 h 121"/>
                <a:gd name="T8" fmla="*/ 28 w 76"/>
                <a:gd name="T9" fmla="*/ 4 h 121"/>
                <a:gd name="T10" fmla="*/ 16 w 76"/>
                <a:gd name="T11" fmla="*/ 16 h 121"/>
                <a:gd name="T12" fmla="*/ 16 w 76"/>
                <a:gd name="T13" fmla="*/ 28 h 121"/>
                <a:gd name="T14" fmla="*/ 24 w 76"/>
                <a:gd name="T15" fmla="*/ 36 h 121"/>
                <a:gd name="T16" fmla="*/ 44 w 76"/>
                <a:gd name="T17" fmla="*/ 49 h 121"/>
                <a:gd name="T18" fmla="*/ 64 w 76"/>
                <a:gd name="T19" fmla="*/ 65 h 121"/>
                <a:gd name="T20" fmla="*/ 72 w 76"/>
                <a:gd name="T21" fmla="*/ 73 h 121"/>
                <a:gd name="T22" fmla="*/ 76 w 76"/>
                <a:gd name="T23" fmla="*/ 89 h 121"/>
                <a:gd name="T24" fmla="*/ 64 w 76"/>
                <a:gd name="T25" fmla="*/ 109 h 121"/>
                <a:gd name="T26" fmla="*/ 40 w 76"/>
                <a:gd name="T27" fmla="*/ 121 h 121"/>
                <a:gd name="T28" fmla="*/ 28 w 76"/>
                <a:gd name="T29" fmla="*/ 117 h 121"/>
                <a:gd name="T30" fmla="*/ 20 w 76"/>
                <a:gd name="T31" fmla="*/ 117 h 121"/>
                <a:gd name="T32" fmla="*/ 8 w 76"/>
                <a:gd name="T33" fmla="*/ 113 h 121"/>
                <a:gd name="T34" fmla="*/ 4 w 76"/>
                <a:gd name="T35" fmla="*/ 113 h 121"/>
                <a:gd name="T36" fmla="*/ 4 w 76"/>
                <a:gd name="T37" fmla="*/ 121 h 121"/>
                <a:gd name="T38" fmla="*/ 0 w 76"/>
                <a:gd name="T39" fmla="*/ 81 h 121"/>
                <a:gd name="T40" fmla="*/ 4 w 76"/>
                <a:gd name="T41" fmla="*/ 93 h 121"/>
                <a:gd name="T42" fmla="*/ 12 w 76"/>
                <a:gd name="T43" fmla="*/ 105 h 121"/>
                <a:gd name="T44" fmla="*/ 28 w 76"/>
                <a:gd name="T45" fmla="*/ 113 h 121"/>
                <a:gd name="T46" fmla="*/ 48 w 76"/>
                <a:gd name="T47" fmla="*/ 113 h 121"/>
                <a:gd name="T48" fmla="*/ 60 w 76"/>
                <a:gd name="T49" fmla="*/ 101 h 121"/>
                <a:gd name="T50" fmla="*/ 60 w 76"/>
                <a:gd name="T51" fmla="*/ 93 h 121"/>
                <a:gd name="T52" fmla="*/ 56 w 76"/>
                <a:gd name="T53" fmla="*/ 81 h 121"/>
                <a:gd name="T54" fmla="*/ 48 w 76"/>
                <a:gd name="T55" fmla="*/ 77 h 121"/>
                <a:gd name="T56" fmla="*/ 32 w 76"/>
                <a:gd name="T57" fmla="*/ 69 h 121"/>
                <a:gd name="T58" fmla="*/ 12 w 76"/>
                <a:gd name="T59" fmla="*/ 53 h 121"/>
                <a:gd name="T60" fmla="*/ 4 w 76"/>
                <a:gd name="T61" fmla="*/ 45 h 121"/>
                <a:gd name="T62" fmla="*/ 0 w 76"/>
                <a:gd name="T63" fmla="*/ 28 h 121"/>
                <a:gd name="T64" fmla="*/ 8 w 76"/>
                <a:gd name="T65" fmla="*/ 8 h 121"/>
                <a:gd name="T66" fmla="*/ 32 w 76"/>
                <a:gd name="T67" fmla="*/ 0 h 121"/>
                <a:gd name="T68" fmla="*/ 52 w 76"/>
                <a:gd name="T69" fmla="*/ 4 h 121"/>
                <a:gd name="T70" fmla="*/ 60 w 76"/>
                <a:gd name="T71" fmla="*/ 4 h 121"/>
                <a:gd name="T72" fmla="*/ 64 w 76"/>
                <a:gd name="T73" fmla="*/ 4 h 121"/>
                <a:gd name="T74" fmla="*/ 68 w 76"/>
                <a:gd name="T75" fmla="*/ 0 h 12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121"/>
                <a:gd name="T116" fmla="*/ 76 w 76"/>
                <a:gd name="T117" fmla="*/ 121 h 12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121">
                  <a:moveTo>
                    <a:pt x="68" y="0"/>
                  </a:moveTo>
                  <a:lnTo>
                    <a:pt x="68" y="41"/>
                  </a:lnTo>
                  <a:lnTo>
                    <a:pt x="64" y="28"/>
                  </a:lnTo>
                  <a:lnTo>
                    <a:pt x="60" y="20"/>
                  </a:lnTo>
                  <a:lnTo>
                    <a:pt x="56" y="12"/>
                  </a:lnTo>
                  <a:lnTo>
                    <a:pt x="48" y="8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6" y="16"/>
                  </a:lnTo>
                  <a:lnTo>
                    <a:pt x="12" y="20"/>
                  </a:lnTo>
                  <a:lnTo>
                    <a:pt x="16" y="28"/>
                  </a:lnTo>
                  <a:lnTo>
                    <a:pt x="16" y="32"/>
                  </a:lnTo>
                  <a:lnTo>
                    <a:pt x="24" y="36"/>
                  </a:lnTo>
                  <a:lnTo>
                    <a:pt x="32" y="45"/>
                  </a:lnTo>
                  <a:lnTo>
                    <a:pt x="44" y="49"/>
                  </a:lnTo>
                  <a:lnTo>
                    <a:pt x="56" y="57"/>
                  </a:lnTo>
                  <a:lnTo>
                    <a:pt x="64" y="65"/>
                  </a:lnTo>
                  <a:lnTo>
                    <a:pt x="68" y="69"/>
                  </a:lnTo>
                  <a:lnTo>
                    <a:pt x="72" y="73"/>
                  </a:lnTo>
                  <a:lnTo>
                    <a:pt x="76" y="81"/>
                  </a:lnTo>
                  <a:lnTo>
                    <a:pt x="76" y="89"/>
                  </a:lnTo>
                  <a:lnTo>
                    <a:pt x="72" y="101"/>
                  </a:lnTo>
                  <a:lnTo>
                    <a:pt x="64" y="109"/>
                  </a:lnTo>
                  <a:lnTo>
                    <a:pt x="52" y="117"/>
                  </a:lnTo>
                  <a:lnTo>
                    <a:pt x="40" y="121"/>
                  </a:lnTo>
                  <a:lnTo>
                    <a:pt x="36" y="121"/>
                  </a:lnTo>
                  <a:lnTo>
                    <a:pt x="28" y="117"/>
                  </a:lnTo>
                  <a:lnTo>
                    <a:pt x="24" y="117"/>
                  </a:lnTo>
                  <a:lnTo>
                    <a:pt x="20" y="117"/>
                  </a:lnTo>
                  <a:lnTo>
                    <a:pt x="12" y="113"/>
                  </a:lnTo>
                  <a:lnTo>
                    <a:pt x="8" y="113"/>
                  </a:lnTo>
                  <a:lnTo>
                    <a:pt x="4" y="113"/>
                  </a:lnTo>
                  <a:lnTo>
                    <a:pt x="4" y="117"/>
                  </a:lnTo>
                  <a:lnTo>
                    <a:pt x="4" y="121"/>
                  </a:lnTo>
                  <a:lnTo>
                    <a:pt x="0" y="121"/>
                  </a:lnTo>
                  <a:lnTo>
                    <a:pt x="0" y="81"/>
                  </a:lnTo>
                  <a:lnTo>
                    <a:pt x="4" y="81"/>
                  </a:lnTo>
                  <a:lnTo>
                    <a:pt x="4" y="93"/>
                  </a:lnTo>
                  <a:lnTo>
                    <a:pt x="8" y="101"/>
                  </a:lnTo>
                  <a:lnTo>
                    <a:pt x="12" y="105"/>
                  </a:lnTo>
                  <a:lnTo>
                    <a:pt x="20" y="109"/>
                  </a:lnTo>
                  <a:lnTo>
                    <a:pt x="28" y="113"/>
                  </a:lnTo>
                  <a:lnTo>
                    <a:pt x="36" y="113"/>
                  </a:lnTo>
                  <a:lnTo>
                    <a:pt x="48" y="113"/>
                  </a:lnTo>
                  <a:lnTo>
                    <a:pt x="56" y="109"/>
                  </a:lnTo>
                  <a:lnTo>
                    <a:pt x="60" y="101"/>
                  </a:lnTo>
                  <a:lnTo>
                    <a:pt x="60" y="97"/>
                  </a:lnTo>
                  <a:lnTo>
                    <a:pt x="60" y="93"/>
                  </a:lnTo>
                  <a:lnTo>
                    <a:pt x="60" y="85"/>
                  </a:lnTo>
                  <a:lnTo>
                    <a:pt x="56" y="81"/>
                  </a:lnTo>
                  <a:lnTo>
                    <a:pt x="52" y="77"/>
                  </a:lnTo>
                  <a:lnTo>
                    <a:pt x="48" y="77"/>
                  </a:lnTo>
                  <a:lnTo>
                    <a:pt x="40" y="73"/>
                  </a:lnTo>
                  <a:lnTo>
                    <a:pt x="32" y="69"/>
                  </a:lnTo>
                  <a:lnTo>
                    <a:pt x="20" y="61"/>
                  </a:lnTo>
                  <a:lnTo>
                    <a:pt x="12" y="53"/>
                  </a:lnTo>
                  <a:lnTo>
                    <a:pt x="8" y="49"/>
                  </a:lnTo>
                  <a:lnTo>
                    <a:pt x="4" y="45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8" y="8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52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63" name="Freeform 4"/>
            <p:cNvSpPr>
              <a:spLocks/>
            </p:cNvSpPr>
            <p:nvPr/>
          </p:nvSpPr>
          <p:spPr bwMode="auto">
            <a:xfrm>
              <a:off x="148" y="1688"/>
              <a:ext cx="130" cy="117"/>
            </a:xfrm>
            <a:custGeom>
              <a:avLst/>
              <a:gdLst>
                <a:gd name="T0" fmla="*/ 0 w 130"/>
                <a:gd name="T1" fmla="*/ 0 h 117"/>
                <a:gd name="T2" fmla="*/ 29 w 130"/>
                <a:gd name="T3" fmla="*/ 0 h 117"/>
                <a:gd name="T4" fmla="*/ 105 w 130"/>
                <a:gd name="T5" fmla="*/ 89 h 117"/>
                <a:gd name="T6" fmla="*/ 105 w 130"/>
                <a:gd name="T7" fmla="*/ 20 h 117"/>
                <a:gd name="T8" fmla="*/ 105 w 130"/>
                <a:gd name="T9" fmla="*/ 8 h 117"/>
                <a:gd name="T10" fmla="*/ 101 w 130"/>
                <a:gd name="T11" fmla="*/ 4 h 117"/>
                <a:gd name="T12" fmla="*/ 97 w 130"/>
                <a:gd name="T13" fmla="*/ 0 h 117"/>
                <a:gd name="T14" fmla="*/ 93 w 130"/>
                <a:gd name="T15" fmla="*/ 0 h 117"/>
                <a:gd name="T16" fmla="*/ 89 w 130"/>
                <a:gd name="T17" fmla="*/ 0 h 117"/>
                <a:gd name="T18" fmla="*/ 89 w 130"/>
                <a:gd name="T19" fmla="*/ 0 h 117"/>
                <a:gd name="T20" fmla="*/ 130 w 130"/>
                <a:gd name="T21" fmla="*/ 0 h 117"/>
                <a:gd name="T22" fmla="*/ 130 w 130"/>
                <a:gd name="T23" fmla="*/ 0 h 117"/>
                <a:gd name="T24" fmla="*/ 125 w 130"/>
                <a:gd name="T25" fmla="*/ 0 h 117"/>
                <a:gd name="T26" fmla="*/ 117 w 130"/>
                <a:gd name="T27" fmla="*/ 0 h 117"/>
                <a:gd name="T28" fmla="*/ 113 w 130"/>
                <a:gd name="T29" fmla="*/ 4 h 117"/>
                <a:gd name="T30" fmla="*/ 113 w 130"/>
                <a:gd name="T31" fmla="*/ 8 h 117"/>
                <a:gd name="T32" fmla="*/ 113 w 130"/>
                <a:gd name="T33" fmla="*/ 20 h 117"/>
                <a:gd name="T34" fmla="*/ 113 w 130"/>
                <a:gd name="T35" fmla="*/ 117 h 117"/>
                <a:gd name="T36" fmla="*/ 109 w 130"/>
                <a:gd name="T37" fmla="*/ 117 h 117"/>
                <a:gd name="T38" fmla="*/ 29 w 130"/>
                <a:gd name="T39" fmla="*/ 24 h 117"/>
                <a:gd name="T40" fmla="*/ 29 w 130"/>
                <a:gd name="T41" fmla="*/ 97 h 117"/>
                <a:gd name="T42" fmla="*/ 33 w 130"/>
                <a:gd name="T43" fmla="*/ 105 h 117"/>
                <a:gd name="T44" fmla="*/ 33 w 130"/>
                <a:gd name="T45" fmla="*/ 109 h 117"/>
                <a:gd name="T46" fmla="*/ 37 w 130"/>
                <a:gd name="T47" fmla="*/ 113 h 117"/>
                <a:gd name="T48" fmla="*/ 45 w 130"/>
                <a:gd name="T49" fmla="*/ 113 h 117"/>
                <a:gd name="T50" fmla="*/ 49 w 130"/>
                <a:gd name="T51" fmla="*/ 113 h 117"/>
                <a:gd name="T52" fmla="*/ 49 w 130"/>
                <a:gd name="T53" fmla="*/ 117 h 117"/>
                <a:gd name="T54" fmla="*/ 8 w 130"/>
                <a:gd name="T55" fmla="*/ 117 h 117"/>
                <a:gd name="T56" fmla="*/ 8 w 130"/>
                <a:gd name="T57" fmla="*/ 113 h 117"/>
                <a:gd name="T58" fmla="*/ 12 w 130"/>
                <a:gd name="T59" fmla="*/ 113 h 117"/>
                <a:gd name="T60" fmla="*/ 17 w 130"/>
                <a:gd name="T61" fmla="*/ 113 h 117"/>
                <a:gd name="T62" fmla="*/ 21 w 130"/>
                <a:gd name="T63" fmla="*/ 109 h 117"/>
                <a:gd name="T64" fmla="*/ 25 w 130"/>
                <a:gd name="T65" fmla="*/ 105 h 117"/>
                <a:gd name="T66" fmla="*/ 25 w 130"/>
                <a:gd name="T67" fmla="*/ 97 h 117"/>
                <a:gd name="T68" fmla="*/ 25 w 130"/>
                <a:gd name="T69" fmla="*/ 16 h 117"/>
                <a:gd name="T70" fmla="*/ 21 w 130"/>
                <a:gd name="T71" fmla="*/ 8 h 117"/>
                <a:gd name="T72" fmla="*/ 17 w 130"/>
                <a:gd name="T73" fmla="*/ 8 h 117"/>
                <a:gd name="T74" fmla="*/ 12 w 130"/>
                <a:gd name="T75" fmla="*/ 4 h 117"/>
                <a:gd name="T76" fmla="*/ 8 w 130"/>
                <a:gd name="T77" fmla="*/ 4 h 117"/>
                <a:gd name="T78" fmla="*/ 4 w 130"/>
                <a:gd name="T79" fmla="*/ 0 h 117"/>
                <a:gd name="T80" fmla="*/ 0 w 130"/>
                <a:gd name="T81" fmla="*/ 0 h 117"/>
                <a:gd name="T82" fmla="*/ 0 w 130"/>
                <a:gd name="T83" fmla="*/ 0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0"/>
                <a:gd name="T127" fmla="*/ 0 h 117"/>
                <a:gd name="T128" fmla="*/ 130 w 130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0" h="117">
                  <a:moveTo>
                    <a:pt x="0" y="0"/>
                  </a:moveTo>
                  <a:lnTo>
                    <a:pt x="29" y="0"/>
                  </a:lnTo>
                  <a:lnTo>
                    <a:pt x="105" y="89"/>
                  </a:lnTo>
                  <a:lnTo>
                    <a:pt x="105" y="20"/>
                  </a:lnTo>
                  <a:lnTo>
                    <a:pt x="105" y="8"/>
                  </a:lnTo>
                  <a:lnTo>
                    <a:pt x="101" y="4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89" y="0"/>
                  </a:lnTo>
                  <a:lnTo>
                    <a:pt x="130" y="0"/>
                  </a:lnTo>
                  <a:lnTo>
                    <a:pt x="125" y="0"/>
                  </a:lnTo>
                  <a:lnTo>
                    <a:pt x="117" y="0"/>
                  </a:lnTo>
                  <a:lnTo>
                    <a:pt x="113" y="4"/>
                  </a:lnTo>
                  <a:lnTo>
                    <a:pt x="113" y="8"/>
                  </a:lnTo>
                  <a:lnTo>
                    <a:pt x="113" y="20"/>
                  </a:lnTo>
                  <a:lnTo>
                    <a:pt x="113" y="117"/>
                  </a:lnTo>
                  <a:lnTo>
                    <a:pt x="109" y="117"/>
                  </a:lnTo>
                  <a:lnTo>
                    <a:pt x="29" y="24"/>
                  </a:lnTo>
                  <a:lnTo>
                    <a:pt x="29" y="97"/>
                  </a:lnTo>
                  <a:lnTo>
                    <a:pt x="33" y="105"/>
                  </a:lnTo>
                  <a:lnTo>
                    <a:pt x="33" y="109"/>
                  </a:lnTo>
                  <a:lnTo>
                    <a:pt x="37" y="113"/>
                  </a:lnTo>
                  <a:lnTo>
                    <a:pt x="45" y="113"/>
                  </a:lnTo>
                  <a:lnTo>
                    <a:pt x="49" y="113"/>
                  </a:lnTo>
                  <a:lnTo>
                    <a:pt x="49" y="117"/>
                  </a:lnTo>
                  <a:lnTo>
                    <a:pt x="8" y="117"/>
                  </a:lnTo>
                  <a:lnTo>
                    <a:pt x="8" y="113"/>
                  </a:lnTo>
                  <a:lnTo>
                    <a:pt x="12" y="113"/>
                  </a:lnTo>
                  <a:lnTo>
                    <a:pt x="17" y="113"/>
                  </a:lnTo>
                  <a:lnTo>
                    <a:pt x="21" y="109"/>
                  </a:lnTo>
                  <a:lnTo>
                    <a:pt x="25" y="105"/>
                  </a:lnTo>
                  <a:lnTo>
                    <a:pt x="25" y="97"/>
                  </a:lnTo>
                  <a:lnTo>
                    <a:pt x="25" y="16"/>
                  </a:lnTo>
                  <a:lnTo>
                    <a:pt x="21" y="8"/>
                  </a:lnTo>
                  <a:lnTo>
                    <a:pt x="17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64" name="Freeform 5"/>
            <p:cNvSpPr>
              <a:spLocks noEditPoints="1"/>
            </p:cNvSpPr>
            <p:nvPr/>
          </p:nvSpPr>
          <p:spPr bwMode="auto">
            <a:xfrm>
              <a:off x="282" y="1688"/>
              <a:ext cx="88" cy="117"/>
            </a:xfrm>
            <a:custGeom>
              <a:avLst/>
              <a:gdLst>
                <a:gd name="T0" fmla="*/ 32 w 88"/>
                <a:gd name="T1" fmla="*/ 61 h 117"/>
                <a:gd name="T2" fmla="*/ 32 w 88"/>
                <a:gd name="T3" fmla="*/ 97 h 117"/>
                <a:gd name="T4" fmla="*/ 32 w 88"/>
                <a:gd name="T5" fmla="*/ 105 h 117"/>
                <a:gd name="T6" fmla="*/ 32 w 88"/>
                <a:gd name="T7" fmla="*/ 109 h 117"/>
                <a:gd name="T8" fmla="*/ 36 w 88"/>
                <a:gd name="T9" fmla="*/ 113 h 117"/>
                <a:gd name="T10" fmla="*/ 44 w 88"/>
                <a:gd name="T11" fmla="*/ 113 h 117"/>
                <a:gd name="T12" fmla="*/ 48 w 88"/>
                <a:gd name="T13" fmla="*/ 113 h 117"/>
                <a:gd name="T14" fmla="*/ 48 w 88"/>
                <a:gd name="T15" fmla="*/ 117 h 117"/>
                <a:gd name="T16" fmla="*/ 0 w 88"/>
                <a:gd name="T17" fmla="*/ 117 h 117"/>
                <a:gd name="T18" fmla="*/ 0 w 88"/>
                <a:gd name="T19" fmla="*/ 113 h 117"/>
                <a:gd name="T20" fmla="*/ 4 w 88"/>
                <a:gd name="T21" fmla="*/ 113 h 117"/>
                <a:gd name="T22" fmla="*/ 8 w 88"/>
                <a:gd name="T23" fmla="*/ 113 h 117"/>
                <a:gd name="T24" fmla="*/ 12 w 88"/>
                <a:gd name="T25" fmla="*/ 109 h 117"/>
                <a:gd name="T26" fmla="*/ 16 w 88"/>
                <a:gd name="T27" fmla="*/ 105 h 117"/>
                <a:gd name="T28" fmla="*/ 16 w 88"/>
                <a:gd name="T29" fmla="*/ 97 h 117"/>
                <a:gd name="T30" fmla="*/ 16 w 88"/>
                <a:gd name="T31" fmla="*/ 20 h 117"/>
                <a:gd name="T32" fmla="*/ 16 w 88"/>
                <a:gd name="T33" fmla="*/ 8 h 117"/>
                <a:gd name="T34" fmla="*/ 12 w 88"/>
                <a:gd name="T35" fmla="*/ 4 h 117"/>
                <a:gd name="T36" fmla="*/ 8 w 88"/>
                <a:gd name="T37" fmla="*/ 0 h 117"/>
                <a:gd name="T38" fmla="*/ 4 w 88"/>
                <a:gd name="T39" fmla="*/ 0 h 117"/>
                <a:gd name="T40" fmla="*/ 0 w 88"/>
                <a:gd name="T41" fmla="*/ 0 h 117"/>
                <a:gd name="T42" fmla="*/ 0 w 88"/>
                <a:gd name="T43" fmla="*/ 0 h 117"/>
                <a:gd name="T44" fmla="*/ 40 w 88"/>
                <a:gd name="T45" fmla="*/ 0 h 117"/>
                <a:gd name="T46" fmla="*/ 56 w 88"/>
                <a:gd name="T47" fmla="*/ 0 h 117"/>
                <a:gd name="T48" fmla="*/ 68 w 88"/>
                <a:gd name="T49" fmla="*/ 0 h 117"/>
                <a:gd name="T50" fmla="*/ 76 w 88"/>
                <a:gd name="T51" fmla="*/ 4 h 117"/>
                <a:gd name="T52" fmla="*/ 80 w 88"/>
                <a:gd name="T53" fmla="*/ 12 h 117"/>
                <a:gd name="T54" fmla="*/ 88 w 88"/>
                <a:gd name="T55" fmla="*/ 20 h 117"/>
                <a:gd name="T56" fmla="*/ 88 w 88"/>
                <a:gd name="T57" fmla="*/ 32 h 117"/>
                <a:gd name="T58" fmla="*/ 84 w 88"/>
                <a:gd name="T59" fmla="*/ 44 h 117"/>
                <a:gd name="T60" fmla="*/ 80 w 88"/>
                <a:gd name="T61" fmla="*/ 53 h 117"/>
                <a:gd name="T62" fmla="*/ 72 w 88"/>
                <a:gd name="T63" fmla="*/ 61 h 117"/>
                <a:gd name="T64" fmla="*/ 60 w 88"/>
                <a:gd name="T65" fmla="*/ 61 h 117"/>
                <a:gd name="T66" fmla="*/ 52 w 88"/>
                <a:gd name="T67" fmla="*/ 61 h 117"/>
                <a:gd name="T68" fmla="*/ 48 w 88"/>
                <a:gd name="T69" fmla="*/ 61 h 117"/>
                <a:gd name="T70" fmla="*/ 40 w 88"/>
                <a:gd name="T71" fmla="*/ 61 h 117"/>
                <a:gd name="T72" fmla="*/ 36 w 88"/>
                <a:gd name="T73" fmla="*/ 61 h 117"/>
                <a:gd name="T74" fmla="*/ 32 w 88"/>
                <a:gd name="T75" fmla="*/ 61 h 117"/>
                <a:gd name="T76" fmla="*/ 32 w 88"/>
                <a:gd name="T77" fmla="*/ 57 h 117"/>
                <a:gd name="T78" fmla="*/ 36 w 88"/>
                <a:gd name="T79" fmla="*/ 57 h 117"/>
                <a:gd name="T80" fmla="*/ 40 w 88"/>
                <a:gd name="T81" fmla="*/ 57 h 117"/>
                <a:gd name="T82" fmla="*/ 44 w 88"/>
                <a:gd name="T83" fmla="*/ 57 h 117"/>
                <a:gd name="T84" fmla="*/ 44 w 88"/>
                <a:gd name="T85" fmla="*/ 57 h 117"/>
                <a:gd name="T86" fmla="*/ 52 w 88"/>
                <a:gd name="T87" fmla="*/ 57 h 117"/>
                <a:gd name="T88" fmla="*/ 60 w 88"/>
                <a:gd name="T89" fmla="*/ 48 h 117"/>
                <a:gd name="T90" fmla="*/ 68 w 88"/>
                <a:gd name="T91" fmla="*/ 40 h 117"/>
                <a:gd name="T92" fmla="*/ 68 w 88"/>
                <a:gd name="T93" fmla="*/ 32 h 117"/>
                <a:gd name="T94" fmla="*/ 68 w 88"/>
                <a:gd name="T95" fmla="*/ 24 h 117"/>
                <a:gd name="T96" fmla="*/ 64 w 88"/>
                <a:gd name="T97" fmla="*/ 16 h 117"/>
                <a:gd name="T98" fmla="*/ 60 w 88"/>
                <a:gd name="T99" fmla="*/ 12 h 117"/>
                <a:gd name="T100" fmla="*/ 56 w 88"/>
                <a:gd name="T101" fmla="*/ 8 h 117"/>
                <a:gd name="T102" fmla="*/ 48 w 88"/>
                <a:gd name="T103" fmla="*/ 4 h 117"/>
                <a:gd name="T104" fmla="*/ 44 w 88"/>
                <a:gd name="T105" fmla="*/ 4 h 117"/>
                <a:gd name="T106" fmla="*/ 36 w 88"/>
                <a:gd name="T107" fmla="*/ 4 h 117"/>
                <a:gd name="T108" fmla="*/ 32 w 88"/>
                <a:gd name="T109" fmla="*/ 4 h 117"/>
                <a:gd name="T110" fmla="*/ 32 w 88"/>
                <a:gd name="T111" fmla="*/ 57 h 1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8"/>
                <a:gd name="T169" fmla="*/ 0 h 117"/>
                <a:gd name="T170" fmla="*/ 88 w 88"/>
                <a:gd name="T171" fmla="*/ 117 h 1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8" h="117">
                  <a:moveTo>
                    <a:pt x="32" y="61"/>
                  </a:moveTo>
                  <a:lnTo>
                    <a:pt x="32" y="97"/>
                  </a:lnTo>
                  <a:lnTo>
                    <a:pt x="32" y="105"/>
                  </a:lnTo>
                  <a:lnTo>
                    <a:pt x="32" y="109"/>
                  </a:lnTo>
                  <a:lnTo>
                    <a:pt x="36" y="113"/>
                  </a:lnTo>
                  <a:lnTo>
                    <a:pt x="44" y="113"/>
                  </a:lnTo>
                  <a:lnTo>
                    <a:pt x="48" y="113"/>
                  </a:lnTo>
                  <a:lnTo>
                    <a:pt x="48" y="117"/>
                  </a:lnTo>
                  <a:lnTo>
                    <a:pt x="0" y="117"/>
                  </a:lnTo>
                  <a:lnTo>
                    <a:pt x="0" y="113"/>
                  </a:lnTo>
                  <a:lnTo>
                    <a:pt x="4" y="113"/>
                  </a:lnTo>
                  <a:lnTo>
                    <a:pt x="8" y="113"/>
                  </a:lnTo>
                  <a:lnTo>
                    <a:pt x="12" y="109"/>
                  </a:lnTo>
                  <a:lnTo>
                    <a:pt x="16" y="105"/>
                  </a:lnTo>
                  <a:lnTo>
                    <a:pt x="16" y="97"/>
                  </a:lnTo>
                  <a:lnTo>
                    <a:pt x="16" y="20"/>
                  </a:lnTo>
                  <a:lnTo>
                    <a:pt x="16" y="8"/>
                  </a:lnTo>
                  <a:lnTo>
                    <a:pt x="12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0" y="0"/>
                  </a:lnTo>
                  <a:lnTo>
                    <a:pt x="56" y="0"/>
                  </a:lnTo>
                  <a:lnTo>
                    <a:pt x="68" y="0"/>
                  </a:lnTo>
                  <a:lnTo>
                    <a:pt x="76" y="4"/>
                  </a:lnTo>
                  <a:lnTo>
                    <a:pt x="80" y="12"/>
                  </a:lnTo>
                  <a:lnTo>
                    <a:pt x="88" y="20"/>
                  </a:lnTo>
                  <a:lnTo>
                    <a:pt x="88" y="32"/>
                  </a:lnTo>
                  <a:lnTo>
                    <a:pt x="84" y="44"/>
                  </a:lnTo>
                  <a:lnTo>
                    <a:pt x="80" y="53"/>
                  </a:lnTo>
                  <a:lnTo>
                    <a:pt x="72" y="61"/>
                  </a:lnTo>
                  <a:lnTo>
                    <a:pt x="60" y="61"/>
                  </a:lnTo>
                  <a:lnTo>
                    <a:pt x="52" y="61"/>
                  </a:lnTo>
                  <a:lnTo>
                    <a:pt x="48" y="61"/>
                  </a:lnTo>
                  <a:lnTo>
                    <a:pt x="40" y="61"/>
                  </a:lnTo>
                  <a:lnTo>
                    <a:pt x="36" y="61"/>
                  </a:lnTo>
                  <a:lnTo>
                    <a:pt x="32" y="61"/>
                  </a:lnTo>
                  <a:close/>
                  <a:moveTo>
                    <a:pt x="32" y="57"/>
                  </a:moveTo>
                  <a:lnTo>
                    <a:pt x="36" y="57"/>
                  </a:lnTo>
                  <a:lnTo>
                    <a:pt x="40" y="57"/>
                  </a:lnTo>
                  <a:lnTo>
                    <a:pt x="44" y="57"/>
                  </a:lnTo>
                  <a:lnTo>
                    <a:pt x="52" y="57"/>
                  </a:lnTo>
                  <a:lnTo>
                    <a:pt x="60" y="48"/>
                  </a:lnTo>
                  <a:lnTo>
                    <a:pt x="68" y="40"/>
                  </a:lnTo>
                  <a:lnTo>
                    <a:pt x="68" y="32"/>
                  </a:lnTo>
                  <a:lnTo>
                    <a:pt x="68" y="24"/>
                  </a:lnTo>
                  <a:lnTo>
                    <a:pt x="64" y="16"/>
                  </a:lnTo>
                  <a:lnTo>
                    <a:pt x="60" y="12"/>
                  </a:lnTo>
                  <a:lnTo>
                    <a:pt x="56" y="8"/>
                  </a:lnTo>
                  <a:lnTo>
                    <a:pt x="48" y="4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65" name="Freeform 6"/>
            <p:cNvSpPr>
              <a:spLocks/>
            </p:cNvSpPr>
            <p:nvPr/>
          </p:nvSpPr>
          <p:spPr bwMode="auto">
            <a:xfrm>
              <a:off x="1536" y="1688"/>
              <a:ext cx="126" cy="117"/>
            </a:xfrm>
            <a:custGeom>
              <a:avLst/>
              <a:gdLst>
                <a:gd name="T0" fmla="*/ 126 w 126"/>
                <a:gd name="T1" fmla="*/ 0 h 117"/>
                <a:gd name="T2" fmla="*/ 126 w 126"/>
                <a:gd name="T3" fmla="*/ 0 h 117"/>
                <a:gd name="T4" fmla="*/ 118 w 126"/>
                <a:gd name="T5" fmla="*/ 0 h 117"/>
                <a:gd name="T6" fmla="*/ 113 w 126"/>
                <a:gd name="T7" fmla="*/ 4 h 117"/>
                <a:gd name="T8" fmla="*/ 109 w 126"/>
                <a:gd name="T9" fmla="*/ 12 h 117"/>
                <a:gd name="T10" fmla="*/ 105 w 126"/>
                <a:gd name="T11" fmla="*/ 20 h 117"/>
                <a:gd name="T12" fmla="*/ 69 w 126"/>
                <a:gd name="T13" fmla="*/ 117 h 117"/>
                <a:gd name="T14" fmla="*/ 65 w 126"/>
                <a:gd name="T15" fmla="*/ 117 h 117"/>
                <a:gd name="T16" fmla="*/ 21 w 126"/>
                <a:gd name="T17" fmla="*/ 16 h 117"/>
                <a:gd name="T18" fmla="*/ 17 w 126"/>
                <a:gd name="T19" fmla="*/ 12 h 117"/>
                <a:gd name="T20" fmla="*/ 17 w 126"/>
                <a:gd name="T21" fmla="*/ 8 h 117"/>
                <a:gd name="T22" fmla="*/ 13 w 126"/>
                <a:gd name="T23" fmla="*/ 4 h 117"/>
                <a:gd name="T24" fmla="*/ 9 w 126"/>
                <a:gd name="T25" fmla="*/ 4 h 117"/>
                <a:gd name="T26" fmla="*/ 5 w 126"/>
                <a:gd name="T27" fmla="*/ 0 h 117"/>
                <a:gd name="T28" fmla="*/ 0 w 126"/>
                <a:gd name="T29" fmla="*/ 0 h 117"/>
                <a:gd name="T30" fmla="*/ 0 w 126"/>
                <a:gd name="T31" fmla="*/ 0 h 117"/>
                <a:gd name="T32" fmla="*/ 49 w 126"/>
                <a:gd name="T33" fmla="*/ 0 h 117"/>
                <a:gd name="T34" fmla="*/ 49 w 126"/>
                <a:gd name="T35" fmla="*/ 0 h 117"/>
                <a:gd name="T36" fmla="*/ 41 w 126"/>
                <a:gd name="T37" fmla="*/ 0 h 117"/>
                <a:gd name="T38" fmla="*/ 37 w 126"/>
                <a:gd name="T39" fmla="*/ 4 h 117"/>
                <a:gd name="T40" fmla="*/ 37 w 126"/>
                <a:gd name="T41" fmla="*/ 4 h 117"/>
                <a:gd name="T42" fmla="*/ 37 w 126"/>
                <a:gd name="T43" fmla="*/ 8 h 117"/>
                <a:gd name="T44" fmla="*/ 37 w 126"/>
                <a:gd name="T45" fmla="*/ 12 h 117"/>
                <a:gd name="T46" fmla="*/ 41 w 126"/>
                <a:gd name="T47" fmla="*/ 20 h 117"/>
                <a:gd name="T48" fmla="*/ 69 w 126"/>
                <a:gd name="T49" fmla="*/ 89 h 117"/>
                <a:gd name="T50" fmla="*/ 97 w 126"/>
                <a:gd name="T51" fmla="*/ 20 h 117"/>
                <a:gd name="T52" fmla="*/ 101 w 126"/>
                <a:gd name="T53" fmla="*/ 12 h 117"/>
                <a:gd name="T54" fmla="*/ 101 w 126"/>
                <a:gd name="T55" fmla="*/ 8 h 117"/>
                <a:gd name="T56" fmla="*/ 101 w 126"/>
                <a:gd name="T57" fmla="*/ 4 h 117"/>
                <a:gd name="T58" fmla="*/ 97 w 126"/>
                <a:gd name="T59" fmla="*/ 4 h 117"/>
                <a:gd name="T60" fmla="*/ 97 w 126"/>
                <a:gd name="T61" fmla="*/ 0 h 117"/>
                <a:gd name="T62" fmla="*/ 89 w 126"/>
                <a:gd name="T63" fmla="*/ 0 h 117"/>
                <a:gd name="T64" fmla="*/ 89 w 126"/>
                <a:gd name="T65" fmla="*/ 0 h 117"/>
                <a:gd name="T66" fmla="*/ 89 w 126"/>
                <a:gd name="T67" fmla="*/ 0 h 117"/>
                <a:gd name="T68" fmla="*/ 89 w 126"/>
                <a:gd name="T69" fmla="*/ 0 h 117"/>
                <a:gd name="T70" fmla="*/ 126 w 126"/>
                <a:gd name="T71" fmla="*/ 0 h 11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6"/>
                <a:gd name="T109" fmla="*/ 0 h 117"/>
                <a:gd name="T110" fmla="*/ 126 w 126"/>
                <a:gd name="T111" fmla="*/ 117 h 11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6" h="117">
                  <a:moveTo>
                    <a:pt x="126" y="0"/>
                  </a:moveTo>
                  <a:lnTo>
                    <a:pt x="126" y="0"/>
                  </a:lnTo>
                  <a:lnTo>
                    <a:pt x="118" y="0"/>
                  </a:lnTo>
                  <a:lnTo>
                    <a:pt x="113" y="4"/>
                  </a:lnTo>
                  <a:lnTo>
                    <a:pt x="109" y="12"/>
                  </a:lnTo>
                  <a:lnTo>
                    <a:pt x="105" y="20"/>
                  </a:lnTo>
                  <a:lnTo>
                    <a:pt x="69" y="117"/>
                  </a:lnTo>
                  <a:lnTo>
                    <a:pt x="65" y="117"/>
                  </a:lnTo>
                  <a:lnTo>
                    <a:pt x="21" y="16"/>
                  </a:lnTo>
                  <a:lnTo>
                    <a:pt x="17" y="12"/>
                  </a:lnTo>
                  <a:lnTo>
                    <a:pt x="17" y="8"/>
                  </a:lnTo>
                  <a:lnTo>
                    <a:pt x="13" y="4"/>
                  </a:lnTo>
                  <a:lnTo>
                    <a:pt x="9" y="4"/>
                  </a:lnTo>
                  <a:lnTo>
                    <a:pt x="5" y="0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7" y="4"/>
                  </a:lnTo>
                  <a:lnTo>
                    <a:pt x="37" y="8"/>
                  </a:lnTo>
                  <a:lnTo>
                    <a:pt x="37" y="12"/>
                  </a:lnTo>
                  <a:lnTo>
                    <a:pt x="41" y="20"/>
                  </a:lnTo>
                  <a:lnTo>
                    <a:pt x="69" y="89"/>
                  </a:lnTo>
                  <a:lnTo>
                    <a:pt x="97" y="20"/>
                  </a:lnTo>
                  <a:lnTo>
                    <a:pt x="101" y="12"/>
                  </a:lnTo>
                  <a:lnTo>
                    <a:pt x="101" y="8"/>
                  </a:lnTo>
                  <a:lnTo>
                    <a:pt x="101" y="4"/>
                  </a:lnTo>
                  <a:lnTo>
                    <a:pt x="97" y="4"/>
                  </a:lnTo>
                  <a:lnTo>
                    <a:pt x="97" y="0"/>
                  </a:lnTo>
                  <a:lnTo>
                    <a:pt x="89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66" name="Freeform 7"/>
            <p:cNvSpPr>
              <a:spLocks noEditPoints="1"/>
            </p:cNvSpPr>
            <p:nvPr/>
          </p:nvSpPr>
          <p:spPr bwMode="auto">
            <a:xfrm>
              <a:off x="1666" y="1688"/>
              <a:ext cx="88" cy="117"/>
            </a:xfrm>
            <a:custGeom>
              <a:avLst/>
              <a:gdLst>
                <a:gd name="T0" fmla="*/ 32 w 88"/>
                <a:gd name="T1" fmla="*/ 61 h 117"/>
                <a:gd name="T2" fmla="*/ 32 w 88"/>
                <a:gd name="T3" fmla="*/ 97 h 117"/>
                <a:gd name="T4" fmla="*/ 32 w 88"/>
                <a:gd name="T5" fmla="*/ 105 h 117"/>
                <a:gd name="T6" fmla="*/ 36 w 88"/>
                <a:gd name="T7" fmla="*/ 109 h 117"/>
                <a:gd name="T8" fmla="*/ 40 w 88"/>
                <a:gd name="T9" fmla="*/ 113 h 117"/>
                <a:gd name="T10" fmla="*/ 44 w 88"/>
                <a:gd name="T11" fmla="*/ 113 h 117"/>
                <a:gd name="T12" fmla="*/ 48 w 88"/>
                <a:gd name="T13" fmla="*/ 113 h 117"/>
                <a:gd name="T14" fmla="*/ 48 w 88"/>
                <a:gd name="T15" fmla="*/ 117 h 117"/>
                <a:gd name="T16" fmla="*/ 0 w 88"/>
                <a:gd name="T17" fmla="*/ 117 h 117"/>
                <a:gd name="T18" fmla="*/ 0 w 88"/>
                <a:gd name="T19" fmla="*/ 113 h 117"/>
                <a:gd name="T20" fmla="*/ 4 w 88"/>
                <a:gd name="T21" fmla="*/ 113 h 117"/>
                <a:gd name="T22" fmla="*/ 8 w 88"/>
                <a:gd name="T23" fmla="*/ 113 h 117"/>
                <a:gd name="T24" fmla="*/ 12 w 88"/>
                <a:gd name="T25" fmla="*/ 109 h 117"/>
                <a:gd name="T26" fmla="*/ 16 w 88"/>
                <a:gd name="T27" fmla="*/ 105 h 117"/>
                <a:gd name="T28" fmla="*/ 16 w 88"/>
                <a:gd name="T29" fmla="*/ 97 h 117"/>
                <a:gd name="T30" fmla="*/ 16 w 88"/>
                <a:gd name="T31" fmla="*/ 20 h 117"/>
                <a:gd name="T32" fmla="*/ 16 w 88"/>
                <a:gd name="T33" fmla="*/ 8 h 117"/>
                <a:gd name="T34" fmla="*/ 12 w 88"/>
                <a:gd name="T35" fmla="*/ 4 h 117"/>
                <a:gd name="T36" fmla="*/ 8 w 88"/>
                <a:gd name="T37" fmla="*/ 0 h 117"/>
                <a:gd name="T38" fmla="*/ 4 w 88"/>
                <a:gd name="T39" fmla="*/ 0 h 117"/>
                <a:gd name="T40" fmla="*/ 0 w 88"/>
                <a:gd name="T41" fmla="*/ 0 h 117"/>
                <a:gd name="T42" fmla="*/ 0 w 88"/>
                <a:gd name="T43" fmla="*/ 0 h 117"/>
                <a:gd name="T44" fmla="*/ 44 w 88"/>
                <a:gd name="T45" fmla="*/ 0 h 117"/>
                <a:gd name="T46" fmla="*/ 56 w 88"/>
                <a:gd name="T47" fmla="*/ 0 h 117"/>
                <a:gd name="T48" fmla="*/ 68 w 88"/>
                <a:gd name="T49" fmla="*/ 0 h 117"/>
                <a:gd name="T50" fmla="*/ 76 w 88"/>
                <a:gd name="T51" fmla="*/ 4 h 117"/>
                <a:gd name="T52" fmla="*/ 84 w 88"/>
                <a:gd name="T53" fmla="*/ 12 h 117"/>
                <a:gd name="T54" fmla="*/ 88 w 88"/>
                <a:gd name="T55" fmla="*/ 20 h 117"/>
                <a:gd name="T56" fmla="*/ 88 w 88"/>
                <a:gd name="T57" fmla="*/ 32 h 117"/>
                <a:gd name="T58" fmla="*/ 88 w 88"/>
                <a:gd name="T59" fmla="*/ 44 h 117"/>
                <a:gd name="T60" fmla="*/ 80 w 88"/>
                <a:gd name="T61" fmla="*/ 53 h 117"/>
                <a:gd name="T62" fmla="*/ 72 w 88"/>
                <a:gd name="T63" fmla="*/ 61 h 117"/>
                <a:gd name="T64" fmla="*/ 64 w 88"/>
                <a:gd name="T65" fmla="*/ 61 h 117"/>
                <a:gd name="T66" fmla="*/ 52 w 88"/>
                <a:gd name="T67" fmla="*/ 61 h 117"/>
                <a:gd name="T68" fmla="*/ 48 w 88"/>
                <a:gd name="T69" fmla="*/ 61 h 117"/>
                <a:gd name="T70" fmla="*/ 44 w 88"/>
                <a:gd name="T71" fmla="*/ 61 h 117"/>
                <a:gd name="T72" fmla="*/ 36 w 88"/>
                <a:gd name="T73" fmla="*/ 61 h 117"/>
                <a:gd name="T74" fmla="*/ 32 w 88"/>
                <a:gd name="T75" fmla="*/ 61 h 117"/>
                <a:gd name="T76" fmla="*/ 32 w 88"/>
                <a:gd name="T77" fmla="*/ 57 h 117"/>
                <a:gd name="T78" fmla="*/ 36 w 88"/>
                <a:gd name="T79" fmla="*/ 57 h 117"/>
                <a:gd name="T80" fmla="*/ 40 w 88"/>
                <a:gd name="T81" fmla="*/ 57 h 117"/>
                <a:gd name="T82" fmla="*/ 44 w 88"/>
                <a:gd name="T83" fmla="*/ 57 h 117"/>
                <a:gd name="T84" fmla="*/ 48 w 88"/>
                <a:gd name="T85" fmla="*/ 57 h 117"/>
                <a:gd name="T86" fmla="*/ 56 w 88"/>
                <a:gd name="T87" fmla="*/ 57 h 117"/>
                <a:gd name="T88" fmla="*/ 60 w 88"/>
                <a:gd name="T89" fmla="*/ 48 h 117"/>
                <a:gd name="T90" fmla="*/ 68 w 88"/>
                <a:gd name="T91" fmla="*/ 40 h 117"/>
                <a:gd name="T92" fmla="*/ 68 w 88"/>
                <a:gd name="T93" fmla="*/ 32 h 117"/>
                <a:gd name="T94" fmla="*/ 68 w 88"/>
                <a:gd name="T95" fmla="*/ 24 h 117"/>
                <a:gd name="T96" fmla="*/ 64 w 88"/>
                <a:gd name="T97" fmla="*/ 16 h 117"/>
                <a:gd name="T98" fmla="*/ 60 w 88"/>
                <a:gd name="T99" fmla="*/ 12 h 117"/>
                <a:gd name="T100" fmla="*/ 56 w 88"/>
                <a:gd name="T101" fmla="*/ 8 h 117"/>
                <a:gd name="T102" fmla="*/ 52 w 88"/>
                <a:gd name="T103" fmla="*/ 4 h 117"/>
                <a:gd name="T104" fmla="*/ 44 w 88"/>
                <a:gd name="T105" fmla="*/ 4 h 117"/>
                <a:gd name="T106" fmla="*/ 40 w 88"/>
                <a:gd name="T107" fmla="*/ 4 h 117"/>
                <a:gd name="T108" fmla="*/ 32 w 88"/>
                <a:gd name="T109" fmla="*/ 4 h 117"/>
                <a:gd name="T110" fmla="*/ 32 w 88"/>
                <a:gd name="T111" fmla="*/ 57 h 1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8"/>
                <a:gd name="T169" fmla="*/ 0 h 117"/>
                <a:gd name="T170" fmla="*/ 88 w 88"/>
                <a:gd name="T171" fmla="*/ 117 h 1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8" h="117">
                  <a:moveTo>
                    <a:pt x="32" y="61"/>
                  </a:moveTo>
                  <a:lnTo>
                    <a:pt x="32" y="97"/>
                  </a:lnTo>
                  <a:lnTo>
                    <a:pt x="32" y="105"/>
                  </a:lnTo>
                  <a:lnTo>
                    <a:pt x="36" y="109"/>
                  </a:lnTo>
                  <a:lnTo>
                    <a:pt x="40" y="113"/>
                  </a:lnTo>
                  <a:lnTo>
                    <a:pt x="44" y="113"/>
                  </a:lnTo>
                  <a:lnTo>
                    <a:pt x="48" y="113"/>
                  </a:lnTo>
                  <a:lnTo>
                    <a:pt x="48" y="117"/>
                  </a:lnTo>
                  <a:lnTo>
                    <a:pt x="0" y="117"/>
                  </a:lnTo>
                  <a:lnTo>
                    <a:pt x="0" y="113"/>
                  </a:lnTo>
                  <a:lnTo>
                    <a:pt x="4" y="113"/>
                  </a:lnTo>
                  <a:lnTo>
                    <a:pt x="8" y="113"/>
                  </a:lnTo>
                  <a:lnTo>
                    <a:pt x="12" y="109"/>
                  </a:lnTo>
                  <a:lnTo>
                    <a:pt x="16" y="105"/>
                  </a:lnTo>
                  <a:lnTo>
                    <a:pt x="16" y="97"/>
                  </a:lnTo>
                  <a:lnTo>
                    <a:pt x="16" y="20"/>
                  </a:lnTo>
                  <a:lnTo>
                    <a:pt x="16" y="8"/>
                  </a:lnTo>
                  <a:lnTo>
                    <a:pt x="12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8" y="0"/>
                  </a:lnTo>
                  <a:lnTo>
                    <a:pt x="76" y="4"/>
                  </a:lnTo>
                  <a:lnTo>
                    <a:pt x="84" y="12"/>
                  </a:lnTo>
                  <a:lnTo>
                    <a:pt x="88" y="20"/>
                  </a:lnTo>
                  <a:lnTo>
                    <a:pt x="88" y="32"/>
                  </a:lnTo>
                  <a:lnTo>
                    <a:pt x="88" y="44"/>
                  </a:lnTo>
                  <a:lnTo>
                    <a:pt x="80" y="53"/>
                  </a:lnTo>
                  <a:lnTo>
                    <a:pt x="72" y="61"/>
                  </a:lnTo>
                  <a:lnTo>
                    <a:pt x="64" y="61"/>
                  </a:lnTo>
                  <a:lnTo>
                    <a:pt x="52" y="61"/>
                  </a:lnTo>
                  <a:lnTo>
                    <a:pt x="48" y="61"/>
                  </a:lnTo>
                  <a:lnTo>
                    <a:pt x="44" y="61"/>
                  </a:lnTo>
                  <a:lnTo>
                    <a:pt x="36" y="61"/>
                  </a:lnTo>
                  <a:lnTo>
                    <a:pt x="32" y="61"/>
                  </a:lnTo>
                  <a:close/>
                  <a:moveTo>
                    <a:pt x="32" y="57"/>
                  </a:moveTo>
                  <a:lnTo>
                    <a:pt x="36" y="57"/>
                  </a:lnTo>
                  <a:lnTo>
                    <a:pt x="40" y="57"/>
                  </a:lnTo>
                  <a:lnTo>
                    <a:pt x="44" y="57"/>
                  </a:lnTo>
                  <a:lnTo>
                    <a:pt x="48" y="57"/>
                  </a:lnTo>
                  <a:lnTo>
                    <a:pt x="56" y="57"/>
                  </a:lnTo>
                  <a:lnTo>
                    <a:pt x="60" y="48"/>
                  </a:lnTo>
                  <a:lnTo>
                    <a:pt x="68" y="40"/>
                  </a:lnTo>
                  <a:lnTo>
                    <a:pt x="68" y="32"/>
                  </a:lnTo>
                  <a:lnTo>
                    <a:pt x="68" y="24"/>
                  </a:lnTo>
                  <a:lnTo>
                    <a:pt x="64" y="16"/>
                  </a:lnTo>
                  <a:lnTo>
                    <a:pt x="60" y="12"/>
                  </a:lnTo>
                  <a:lnTo>
                    <a:pt x="56" y="8"/>
                  </a:lnTo>
                  <a:lnTo>
                    <a:pt x="52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2" y="4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67" name="Freeform 8"/>
            <p:cNvSpPr>
              <a:spLocks/>
            </p:cNvSpPr>
            <p:nvPr/>
          </p:nvSpPr>
          <p:spPr bwMode="auto">
            <a:xfrm>
              <a:off x="1896" y="2124"/>
              <a:ext cx="129" cy="121"/>
            </a:xfrm>
            <a:custGeom>
              <a:avLst/>
              <a:gdLst>
                <a:gd name="T0" fmla="*/ 0 w 129"/>
                <a:gd name="T1" fmla="*/ 0 h 121"/>
                <a:gd name="T2" fmla="*/ 28 w 129"/>
                <a:gd name="T3" fmla="*/ 0 h 121"/>
                <a:gd name="T4" fmla="*/ 105 w 129"/>
                <a:gd name="T5" fmla="*/ 89 h 121"/>
                <a:gd name="T6" fmla="*/ 105 w 129"/>
                <a:gd name="T7" fmla="*/ 20 h 121"/>
                <a:gd name="T8" fmla="*/ 105 w 129"/>
                <a:gd name="T9" fmla="*/ 12 h 121"/>
                <a:gd name="T10" fmla="*/ 100 w 129"/>
                <a:gd name="T11" fmla="*/ 4 h 121"/>
                <a:gd name="T12" fmla="*/ 96 w 129"/>
                <a:gd name="T13" fmla="*/ 4 h 121"/>
                <a:gd name="T14" fmla="*/ 92 w 129"/>
                <a:gd name="T15" fmla="*/ 0 h 121"/>
                <a:gd name="T16" fmla="*/ 88 w 129"/>
                <a:gd name="T17" fmla="*/ 0 h 121"/>
                <a:gd name="T18" fmla="*/ 88 w 129"/>
                <a:gd name="T19" fmla="*/ 0 h 121"/>
                <a:gd name="T20" fmla="*/ 129 w 129"/>
                <a:gd name="T21" fmla="*/ 0 h 121"/>
                <a:gd name="T22" fmla="*/ 129 w 129"/>
                <a:gd name="T23" fmla="*/ 0 h 121"/>
                <a:gd name="T24" fmla="*/ 125 w 129"/>
                <a:gd name="T25" fmla="*/ 0 h 121"/>
                <a:gd name="T26" fmla="*/ 117 w 129"/>
                <a:gd name="T27" fmla="*/ 4 h 121"/>
                <a:gd name="T28" fmla="*/ 113 w 129"/>
                <a:gd name="T29" fmla="*/ 8 h 121"/>
                <a:gd name="T30" fmla="*/ 113 w 129"/>
                <a:gd name="T31" fmla="*/ 12 h 121"/>
                <a:gd name="T32" fmla="*/ 113 w 129"/>
                <a:gd name="T33" fmla="*/ 20 h 121"/>
                <a:gd name="T34" fmla="*/ 113 w 129"/>
                <a:gd name="T35" fmla="*/ 121 h 121"/>
                <a:gd name="T36" fmla="*/ 109 w 129"/>
                <a:gd name="T37" fmla="*/ 121 h 121"/>
                <a:gd name="T38" fmla="*/ 28 w 129"/>
                <a:gd name="T39" fmla="*/ 24 h 121"/>
                <a:gd name="T40" fmla="*/ 28 w 129"/>
                <a:gd name="T41" fmla="*/ 97 h 121"/>
                <a:gd name="T42" fmla="*/ 32 w 129"/>
                <a:gd name="T43" fmla="*/ 109 h 121"/>
                <a:gd name="T44" fmla="*/ 32 w 129"/>
                <a:gd name="T45" fmla="*/ 113 h 121"/>
                <a:gd name="T46" fmla="*/ 36 w 129"/>
                <a:gd name="T47" fmla="*/ 117 h 121"/>
                <a:gd name="T48" fmla="*/ 44 w 129"/>
                <a:gd name="T49" fmla="*/ 117 h 121"/>
                <a:gd name="T50" fmla="*/ 48 w 129"/>
                <a:gd name="T51" fmla="*/ 117 h 121"/>
                <a:gd name="T52" fmla="*/ 48 w 129"/>
                <a:gd name="T53" fmla="*/ 117 h 121"/>
                <a:gd name="T54" fmla="*/ 8 w 129"/>
                <a:gd name="T55" fmla="*/ 117 h 121"/>
                <a:gd name="T56" fmla="*/ 8 w 129"/>
                <a:gd name="T57" fmla="*/ 117 h 121"/>
                <a:gd name="T58" fmla="*/ 12 w 129"/>
                <a:gd name="T59" fmla="*/ 117 h 121"/>
                <a:gd name="T60" fmla="*/ 16 w 129"/>
                <a:gd name="T61" fmla="*/ 113 h 121"/>
                <a:gd name="T62" fmla="*/ 20 w 129"/>
                <a:gd name="T63" fmla="*/ 113 h 121"/>
                <a:gd name="T64" fmla="*/ 24 w 129"/>
                <a:gd name="T65" fmla="*/ 105 h 121"/>
                <a:gd name="T66" fmla="*/ 24 w 129"/>
                <a:gd name="T67" fmla="*/ 97 h 121"/>
                <a:gd name="T68" fmla="*/ 24 w 129"/>
                <a:gd name="T69" fmla="*/ 16 h 121"/>
                <a:gd name="T70" fmla="*/ 20 w 129"/>
                <a:gd name="T71" fmla="*/ 12 h 121"/>
                <a:gd name="T72" fmla="*/ 16 w 129"/>
                <a:gd name="T73" fmla="*/ 8 h 121"/>
                <a:gd name="T74" fmla="*/ 12 w 129"/>
                <a:gd name="T75" fmla="*/ 8 h 121"/>
                <a:gd name="T76" fmla="*/ 8 w 129"/>
                <a:gd name="T77" fmla="*/ 4 h 121"/>
                <a:gd name="T78" fmla="*/ 4 w 129"/>
                <a:gd name="T79" fmla="*/ 4 h 121"/>
                <a:gd name="T80" fmla="*/ 0 w 129"/>
                <a:gd name="T81" fmla="*/ 4 h 121"/>
                <a:gd name="T82" fmla="*/ 0 w 129"/>
                <a:gd name="T83" fmla="*/ 0 h 12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9"/>
                <a:gd name="T127" fmla="*/ 0 h 121"/>
                <a:gd name="T128" fmla="*/ 129 w 129"/>
                <a:gd name="T129" fmla="*/ 121 h 12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9" h="121">
                  <a:moveTo>
                    <a:pt x="0" y="0"/>
                  </a:moveTo>
                  <a:lnTo>
                    <a:pt x="28" y="0"/>
                  </a:lnTo>
                  <a:lnTo>
                    <a:pt x="105" y="89"/>
                  </a:lnTo>
                  <a:lnTo>
                    <a:pt x="105" y="20"/>
                  </a:lnTo>
                  <a:lnTo>
                    <a:pt x="105" y="12"/>
                  </a:lnTo>
                  <a:lnTo>
                    <a:pt x="100" y="4"/>
                  </a:lnTo>
                  <a:lnTo>
                    <a:pt x="96" y="4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129" y="0"/>
                  </a:lnTo>
                  <a:lnTo>
                    <a:pt x="125" y="0"/>
                  </a:lnTo>
                  <a:lnTo>
                    <a:pt x="117" y="4"/>
                  </a:lnTo>
                  <a:lnTo>
                    <a:pt x="113" y="8"/>
                  </a:lnTo>
                  <a:lnTo>
                    <a:pt x="113" y="12"/>
                  </a:lnTo>
                  <a:lnTo>
                    <a:pt x="113" y="20"/>
                  </a:lnTo>
                  <a:lnTo>
                    <a:pt x="113" y="121"/>
                  </a:lnTo>
                  <a:lnTo>
                    <a:pt x="109" y="121"/>
                  </a:lnTo>
                  <a:lnTo>
                    <a:pt x="28" y="24"/>
                  </a:lnTo>
                  <a:lnTo>
                    <a:pt x="28" y="97"/>
                  </a:lnTo>
                  <a:lnTo>
                    <a:pt x="32" y="109"/>
                  </a:lnTo>
                  <a:lnTo>
                    <a:pt x="32" y="113"/>
                  </a:lnTo>
                  <a:lnTo>
                    <a:pt x="36" y="117"/>
                  </a:lnTo>
                  <a:lnTo>
                    <a:pt x="44" y="117"/>
                  </a:lnTo>
                  <a:lnTo>
                    <a:pt x="48" y="117"/>
                  </a:lnTo>
                  <a:lnTo>
                    <a:pt x="8" y="117"/>
                  </a:lnTo>
                  <a:lnTo>
                    <a:pt x="12" y="117"/>
                  </a:lnTo>
                  <a:lnTo>
                    <a:pt x="16" y="113"/>
                  </a:lnTo>
                  <a:lnTo>
                    <a:pt x="20" y="113"/>
                  </a:lnTo>
                  <a:lnTo>
                    <a:pt x="24" y="105"/>
                  </a:lnTo>
                  <a:lnTo>
                    <a:pt x="24" y="97"/>
                  </a:lnTo>
                  <a:lnTo>
                    <a:pt x="24" y="16"/>
                  </a:lnTo>
                  <a:lnTo>
                    <a:pt x="20" y="12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68" name="Freeform 9"/>
            <p:cNvSpPr>
              <a:spLocks noEditPoints="1"/>
            </p:cNvSpPr>
            <p:nvPr/>
          </p:nvSpPr>
          <p:spPr bwMode="auto">
            <a:xfrm>
              <a:off x="2029" y="2124"/>
              <a:ext cx="89" cy="117"/>
            </a:xfrm>
            <a:custGeom>
              <a:avLst/>
              <a:gdLst>
                <a:gd name="T0" fmla="*/ 32 w 89"/>
                <a:gd name="T1" fmla="*/ 60 h 117"/>
                <a:gd name="T2" fmla="*/ 32 w 89"/>
                <a:gd name="T3" fmla="*/ 97 h 117"/>
                <a:gd name="T4" fmla="*/ 32 w 89"/>
                <a:gd name="T5" fmla="*/ 109 h 117"/>
                <a:gd name="T6" fmla="*/ 32 w 89"/>
                <a:gd name="T7" fmla="*/ 113 h 117"/>
                <a:gd name="T8" fmla="*/ 36 w 89"/>
                <a:gd name="T9" fmla="*/ 113 h 117"/>
                <a:gd name="T10" fmla="*/ 44 w 89"/>
                <a:gd name="T11" fmla="*/ 117 h 117"/>
                <a:gd name="T12" fmla="*/ 48 w 89"/>
                <a:gd name="T13" fmla="*/ 117 h 117"/>
                <a:gd name="T14" fmla="*/ 48 w 89"/>
                <a:gd name="T15" fmla="*/ 117 h 117"/>
                <a:gd name="T16" fmla="*/ 0 w 89"/>
                <a:gd name="T17" fmla="*/ 117 h 117"/>
                <a:gd name="T18" fmla="*/ 0 w 89"/>
                <a:gd name="T19" fmla="*/ 117 h 117"/>
                <a:gd name="T20" fmla="*/ 4 w 89"/>
                <a:gd name="T21" fmla="*/ 117 h 117"/>
                <a:gd name="T22" fmla="*/ 8 w 89"/>
                <a:gd name="T23" fmla="*/ 113 h 117"/>
                <a:gd name="T24" fmla="*/ 12 w 89"/>
                <a:gd name="T25" fmla="*/ 109 h 117"/>
                <a:gd name="T26" fmla="*/ 16 w 89"/>
                <a:gd name="T27" fmla="*/ 105 h 117"/>
                <a:gd name="T28" fmla="*/ 16 w 89"/>
                <a:gd name="T29" fmla="*/ 97 h 117"/>
                <a:gd name="T30" fmla="*/ 16 w 89"/>
                <a:gd name="T31" fmla="*/ 20 h 117"/>
                <a:gd name="T32" fmla="*/ 16 w 89"/>
                <a:gd name="T33" fmla="*/ 12 h 117"/>
                <a:gd name="T34" fmla="*/ 12 w 89"/>
                <a:gd name="T35" fmla="*/ 4 h 117"/>
                <a:gd name="T36" fmla="*/ 8 w 89"/>
                <a:gd name="T37" fmla="*/ 4 h 117"/>
                <a:gd name="T38" fmla="*/ 4 w 89"/>
                <a:gd name="T39" fmla="*/ 0 h 117"/>
                <a:gd name="T40" fmla="*/ 0 w 89"/>
                <a:gd name="T41" fmla="*/ 0 h 117"/>
                <a:gd name="T42" fmla="*/ 0 w 89"/>
                <a:gd name="T43" fmla="*/ 0 h 117"/>
                <a:gd name="T44" fmla="*/ 40 w 89"/>
                <a:gd name="T45" fmla="*/ 0 h 117"/>
                <a:gd name="T46" fmla="*/ 56 w 89"/>
                <a:gd name="T47" fmla="*/ 0 h 117"/>
                <a:gd name="T48" fmla="*/ 68 w 89"/>
                <a:gd name="T49" fmla="*/ 4 h 117"/>
                <a:gd name="T50" fmla="*/ 76 w 89"/>
                <a:gd name="T51" fmla="*/ 8 h 117"/>
                <a:gd name="T52" fmla="*/ 80 w 89"/>
                <a:gd name="T53" fmla="*/ 12 h 117"/>
                <a:gd name="T54" fmla="*/ 89 w 89"/>
                <a:gd name="T55" fmla="*/ 24 h 117"/>
                <a:gd name="T56" fmla="*/ 89 w 89"/>
                <a:gd name="T57" fmla="*/ 32 h 117"/>
                <a:gd name="T58" fmla="*/ 85 w 89"/>
                <a:gd name="T59" fmla="*/ 44 h 117"/>
                <a:gd name="T60" fmla="*/ 76 w 89"/>
                <a:gd name="T61" fmla="*/ 56 h 117"/>
                <a:gd name="T62" fmla="*/ 72 w 89"/>
                <a:gd name="T63" fmla="*/ 60 h 117"/>
                <a:gd name="T64" fmla="*/ 60 w 89"/>
                <a:gd name="T65" fmla="*/ 64 h 117"/>
                <a:gd name="T66" fmla="*/ 52 w 89"/>
                <a:gd name="T67" fmla="*/ 64 h 117"/>
                <a:gd name="T68" fmla="*/ 48 w 89"/>
                <a:gd name="T69" fmla="*/ 64 h 117"/>
                <a:gd name="T70" fmla="*/ 40 w 89"/>
                <a:gd name="T71" fmla="*/ 64 h 117"/>
                <a:gd name="T72" fmla="*/ 36 w 89"/>
                <a:gd name="T73" fmla="*/ 64 h 117"/>
                <a:gd name="T74" fmla="*/ 32 w 89"/>
                <a:gd name="T75" fmla="*/ 60 h 117"/>
                <a:gd name="T76" fmla="*/ 32 w 89"/>
                <a:gd name="T77" fmla="*/ 56 h 117"/>
                <a:gd name="T78" fmla="*/ 36 w 89"/>
                <a:gd name="T79" fmla="*/ 56 h 117"/>
                <a:gd name="T80" fmla="*/ 40 w 89"/>
                <a:gd name="T81" fmla="*/ 56 h 117"/>
                <a:gd name="T82" fmla="*/ 44 w 89"/>
                <a:gd name="T83" fmla="*/ 60 h 117"/>
                <a:gd name="T84" fmla="*/ 44 w 89"/>
                <a:gd name="T85" fmla="*/ 60 h 117"/>
                <a:gd name="T86" fmla="*/ 52 w 89"/>
                <a:gd name="T87" fmla="*/ 56 h 117"/>
                <a:gd name="T88" fmla="*/ 60 w 89"/>
                <a:gd name="T89" fmla="*/ 52 h 117"/>
                <a:gd name="T90" fmla="*/ 64 w 89"/>
                <a:gd name="T91" fmla="*/ 44 h 117"/>
                <a:gd name="T92" fmla="*/ 68 w 89"/>
                <a:gd name="T93" fmla="*/ 32 h 117"/>
                <a:gd name="T94" fmla="*/ 68 w 89"/>
                <a:gd name="T95" fmla="*/ 24 h 117"/>
                <a:gd name="T96" fmla="*/ 64 w 89"/>
                <a:gd name="T97" fmla="*/ 20 h 117"/>
                <a:gd name="T98" fmla="*/ 60 w 89"/>
                <a:gd name="T99" fmla="*/ 12 h 117"/>
                <a:gd name="T100" fmla="*/ 56 w 89"/>
                <a:gd name="T101" fmla="*/ 8 h 117"/>
                <a:gd name="T102" fmla="*/ 48 w 89"/>
                <a:gd name="T103" fmla="*/ 8 h 117"/>
                <a:gd name="T104" fmla="*/ 44 w 89"/>
                <a:gd name="T105" fmla="*/ 4 h 117"/>
                <a:gd name="T106" fmla="*/ 36 w 89"/>
                <a:gd name="T107" fmla="*/ 4 h 117"/>
                <a:gd name="T108" fmla="*/ 32 w 89"/>
                <a:gd name="T109" fmla="*/ 8 h 117"/>
                <a:gd name="T110" fmla="*/ 32 w 89"/>
                <a:gd name="T111" fmla="*/ 56 h 1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9"/>
                <a:gd name="T169" fmla="*/ 0 h 117"/>
                <a:gd name="T170" fmla="*/ 89 w 89"/>
                <a:gd name="T171" fmla="*/ 117 h 1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9" h="117">
                  <a:moveTo>
                    <a:pt x="32" y="60"/>
                  </a:moveTo>
                  <a:lnTo>
                    <a:pt x="32" y="97"/>
                  </a:lnTo>
                  <a:lnTo>
                    <a:pt x="32" y="109"/>
                  </a:lnTo>
                  <a:lnTo>
                    <a:pt x="32" y="113"/>
                  </a:lnTo>
                  <a:lnTo>
                    <a:pt x="36" y="113"/>
                  </a:lnTo>
                  <a:lnTo>
                    <a:pt x="44" y="117"/>
                  </a:lnTo>
                  <a:lnTo>
                    <a:pt x="48" y="117"/>
                  </a:lnTo>
                  <a:lnTo>
                    <a:pt x="0" y="117"/>
                  </a:lnTo>
                  <a:lnTo>
                    <a:pt x="4" y="117"/>
                  </a:lnTo>
                  <a:lnTo>
                    <a:pt x="8" y="113"/>
                  </a:lnTo>
                  <a:lnTo>
                    <a:pt x="12" y="109"/>
                  </a:lnTo>
                  <a:lnTo>
                    <a:pt x="16" y="105"/>
                  </a:lnTo>
                  <a:lnTo>
                    <a:pt x="16" y="97"/>
                  </a:lnTo>
                  <a:lnTo>
                    <a:pt x="16" y="20"/>
                  </a:lnTo>
                  <a:lnTo>
                    <a:pt x="16" y="12"/>
                  </a:lnTo>
                  <a:lnTo>
                    <a:pt x="12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0" y="0"/>
                  </a:lnTo>
                  <a:lnTo>
                    <a:pt x="56" y="0"/>
                  </a:lnTo>
                  <a:lnTo>
                    <a:pt x="68" y="4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9" y="24"/>
                  </a:lnTo>
                  <a:lnTo>
                    <a:pt x="89" y="32"/>
                  </a:lnTo>
                  <a:lnTo>
                    <a:pt x="85" y="44"/>
                  </a:lnTo>
                  <a:lnTo>
                    <a:pt x="76" y="56"/>
                  </a:lnTo>
                  <a:lnTo>
                    <a:pt x="72" y="60"/>
                  </a:lnTo>
                  <a:lnTo>
                    <a:pt x="60" y="64"/>
                  </a:lnTo>
                  <a:lnTo>
                    <a:pt x="52" y="64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36" y="64"/>
                  </a:lnTo>
                  <a:lnTo>
                    <a:pt x="32" y="60"/>
                  </a:lnTo>
                  <a:close/>
                  <a:moveTo>
                    <a:pt x="32" y="56"/>
                  </a:moveTo>
                  <a:lnTo>
                    <a:pt x="36" y="56"/>
                  </a:lnTo>
                  <a:lnTo>
                    <a:pt x="40" y="56"/>
                  </a:lnTo>
                  <a:lnTo>
                    <a:pt x="44" y="60"/>
                  </a:lnTo>
                  <a:lnTo>
                    <a:pt x="52" y="56"/>
                  </a:lnTo>
                  <a:lnTo>
                    <a:pt x="60" y="52"/>
                  </a:lnTo>
                  <a:lnTo>
                    <a:pt x="64" y="44"/>
                  </a:lnTo>
                  <a:lnTo>
                    <a:pt x="68" y="32"/>
                  </a:lnTo>
                  <a:lnTo>
                    <a:pt x="68" y="24"/>
                  </a:lnTo>
                  <a:lnTo>
                    <a:pt x="64" y="20"/>
                  </a:lnTo>
                  <a:lnTo>
                    <a:pt x="60" y="12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32" y="5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69" name="Freeform 10"/>
            <p:cNvSpPr>
              <a:spLocks/>
            </p:cNvSpPr>
            <p:nvPr/>
          </p:nvSpPr>
          <p:spPr bwMode="auto">
            <a:xfrm>
              <a:off x="1976" y="2560"/>
              <a:ext cx="129" cy="121"/>
            </a:xfrm>
            <a:custGeom>
              <a:avLst/>
              <a:gdLst>
                <a:gd name="T0" fmla="*/ 0 w 129"/>
                <a:gd name="T1" fmla="*/ 0 h 121"/>
                <a:gd name="T2" fmla="*/ 33 w 129"/>
                <a:gd name="T3" fmla="*/ 0 h 121"/>
                <a:gd name="T4" fmla="*/ 105 w 129"/>
                <a:gd name="T5" fmla="*/ 93 h 121"/>
                <a:gd name="T6" fmla="*/ 105 w 129"/>
                <a:gd name="T7" fmla="*/ 20 h 121"/>
                <a:gd name="T8" fmla="*/ 105 w 129"/>
                <a:gd name="T9" fmla="*/ 12 h 121"/>
                <a:gd name="T10" fmla="*/ 101 w 129"/>
                <a:gd name="T11" fmla="*/ 8 h 121"/>
                <a:gd name="T12" fmla="*/ 97 w 129"/>
                <a:gd name="T13" fmla="*/ 4 h 121"/>
                <a:gd name="T14" fmla="*/ 93 w 129"/>
                <a:gd name="T15" fmla="*/ 4 h 121"/>
                <a:gd name="T16" fmla="*/ 89 w 129"/>
                <a:gd name="T17" fmla="*/ 4 h 121"/>
                <a:gd name="T18" fmla="*/ 89 w 129"/>
                <a:gd name="T19" fmla="*/ 0 h 121"/>
                <a:gd name="T20" fmla="*/ 129 w 129"/>
                <a:gd name="T21" fmla="*/ 0 h 121"/>
                <a:gd name="T22" fmla="*/ 129 w 129"/>
                <a:gd name="T23" fmla="*/ 4 h 121"/>
                <a:gd name="T24" fmla="*/ 125 w 129"/>
                <a:gd name="T25" fmla="*/ 4 h 121"/>
                <a:gd name="T26" fmla="*/ 117 w 129"/>
                <a:gd name="T27" fmla="*/ 4 h 121"/>
                <a:gd name="T28" fmla="*/ 113 w 129"/>
                <a:gd name="T29" fmla="*/ 8 h 121"/>
                <a:gd name="T30" fmla="*/ 113 w 129"/>
                <a:gd name="T31" fmla="*/ 12 h 121"/>
                <a:gd name="T32" fmla="*/ 113 w 129"/>
                <a:gd name="T33" fmla="*/ 20 h 121"/>
                <a:gd name="T34" fmla="*/ 113 w 129"/>
                <a:gd name="T35" fmla="*/ 121 h 121"/>
                <a:gd name="T36" fmla="*/ 109 w 129"/>
                <a:gd name="T37" fmla="*/ 121 h 121"/>
                <a:gd name="T38" fmla="*/ 33 w 129"/>
                <a:gd name="T39" fmla="*/ 28 h 121"/>
                <a:gd name="T40" fmla="*/ 33 w 129"/>
                <a:gd name="T41" fmla="*/ 101 h 121"/>
                <a:gd name="T42" fmla="*/ 33 w 129"/>
                <a:gd name="T43" fmla="*/ 109 h 121"/>
                <a:gd name="T44" fmla="*/ 33 w 129"/>
                <a:gd name="T45" fmla="*/ 113 h 121"/>
                <a:gd name="T46" fmla="*/ 37 w 129"/>
                <a:gd name="T47" fmla="*/ 117 h 121"/>
                <a:gd name="T48" fmla="*/ 45 w 129"/>
                <a:gd name="T49" fmla="*/ 117 h 121"/>
                <a:gd name="T50" fmla="*/ 49 w 129"/>
                <a:gd name="T51" fmla="*/ 117 h 121"/>
                <a:gd name="T52" fmla="*/ 49 w 129"/>
                <a:gd name="T53" fmla="*/ 121 h 121"/>
                <a:gd name="T54" fmla="*/ 8 w 129"/>
                <a:gd name="T55" fmla="*/ 121 h 121"/>
                <a:gd name="T56" fmla="*/ 8 w 129"/>
                <a:gd name="T57" fmla="*/ 117 h 121"/>
                <a:gd name="T58" fmla="*/ 12 w 129"/>
                <a:gd name="T59" fmla="*/ 117 h 121"/>
                <a:gd name="T60" fmla="*/ 16 w 129"/>
                <a:gd name="T61" fmla="*/ 117 h 121"/>
                <a:gd name="T62" fmla="*/ 20 w 129"/>
                <a:gd name="T63" fmla="*/ 113 h 121"/>
                <a:gd name="T64" fmla="*/ 25 w 129"/>
                <a:gd name="T65" fmla="*/ 109 h 121"/>
                <a:gd name="T66" fmla="*/ 25 w 129"/>
                <a:gd name="T67" fmla="*/ 101 h 121"/>
                <a:gd name="T68" fmla="*/ 25 w 129"/>
                <a:gd name="T69" fmla="*/ 20 h 121"/>
                <a:gd name="T70" fmla="*/ 20 w 129"/>
                <a:gd name="T71" fmla="*/ 12 h 121"/>
                <a:gd name="T72" fmla="*/ 16 w 129"/>
                <a:gd name="T73" fmla="*/ 12 h 121"/>
                <a:gd name="T74" fmla="*/ 12 w 129"/>
                <a:gd name="T75" fmla="*/ 8 h 121"/>
                <a:gd name="T76" fmla="*/ 8 w 129"/>
                <a:gd name="T77" fmla="*/ 8 h 121"/>
                <a:gd name="T78" fmla="*/ 4 w 129"/>
                <a:gd name="T79" fmla="*/ 4 h 121"/>
                <a:gd name="T80" fmla="*/ 0 w 129"/>
                <a:gd name="T81" fmla="*/ 4 h 121"/>
                <a:gd name="T82" fmla="*/ 0 w 129"/>
                <a:gd name="T83" fmla="*/ 0 h 12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9"/>
                <a:gd name="T127" fmla="*/ 0 h 121"/>
                <a:gd name="T128" fmla="*/ 129 w 129"/>
                <a:gd name="T129" fmla="*/ 121 h 12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9" h="121">
                  <a:moveTo>
                    <a:pt x="0" y="0"/>
                  </a:moveTo>
                  <a:lnTo>
                    <a:pt x="33" y="0"/>
                  </a:lnTo>
                  <a:lnTo>
                    <a:pt x="105" y="93"/>
                  </a:lnTo>
                  <a:lnTo>
                    <a:pt x="105" y="20"/>
                  </a:lnTo>
                  <a:lnTo>
                    <a:pt x="105" y="12"/>
                  </a:lnTo>
                  <a:lnTo>
                    <a:pt x="101" y="8"/>
                  </a:lnTo>
                  <a:lnTo>
                    <a:pt x="97" y="4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9" y="0"/>
                  </a:lnTo>
                  <a:lnTo>
                    <a:pt x="129" y="0"/>
                  </a:lnTo>
                  <a:lnTo>
                    <a:pt x="129" y="4"/>
                  </a:lnTo>
                  <a:lnTo>
                    <a:pt x="125" y="4"/>
                  </a:lnTo>
                  <a:lnTo>
                    <a:pt x="117" y="4"/>
                  </a:lnTo>
                  <a:lnTo>
                    <a:pt x="113" y="8"/>
                  </a:lnTo>
                  <a:lnTo>
                    <a:pt x="113" y="12"/>
                  </a:lnTo>
                  <a:lnTo>
                    <a:pt x="113" y="20"/>
                  </a:lnTo>
                  <a:lnTo>
                    <a:pt x="113" y="121"/>
                  </a:lnTo>
                  <a:lnTo>
                    <a:pt x="109" y="121"/>
                  </a:lnTo>
                  <a:lnTo>
                    <a:pt x="33" y="28"/>
                  </a:lnTo>
                  <a:lnTo>
                    <a:pt x="33" y="101"/>
                  </a:lnTo>
                  <a:lnTo>
                    <a:pt x="33" y="109"/>
                  </a:lnTo>
                  <a:lnTo>
                    <a:pt x="33" y="113"/>
                  </a:lnTo>
                  <a:lnTo>
                    <a:pt x="37" y="117"/>
                  </a:lnTo>
                  <a:lnTo>
                    <a:pt x="45" y="117"/>
                  </a:lnTo>
                  <a:lnTo>
                    <a:pt x="49" y="117"/>
                  </a:lnTo>
                  <a:lnTo>
                    <a:pt x="49" y="121"/>
                  </a:lnTo>
                  <a:lnTo>
                    <a:pt x="8" y="121"/>
                  </a:lnTo>
                  <a:lnTo>
                    <a:pt x="8" y="117"/>
                  </a:lnTo>
                  <a:lnTo>
                    <a:pt x="12" y="117"/>
                  </a:lnTo>
                  <a:lnTo>
                    <a:pt x="16" y="117"/>
                  </a:lnTo>
                  <a:lnTo>
                    <a:pt x="20" y="113"/>
                  </a:lnTo>
                  <a:lnTo>
                    <a:pt x="25" y="109"/>
                  </a:lnTo>
                  <a:lnTo>
                    <a:pt x="25" y="101"/>
                  </a:lnTo>
                  <a:lnTo>
                    <a:pt x="25" y="20"/>
                  </a:lnTo>
                  <a:lnTo>
                    <a:pt x="20" y="12"/>
                  </a:lnTo>
                  <a:lnTo>
                    <a:pt x="16" y="12"/>
                  </a:lnTo>
                  <a:lnTo>
                    <a:pt x="12" y="8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0" name="Freeform 11"/>
            <p:cNvSpPr>
              <a:spLocks noEditPoints="1"/>
            </p:cNvSpPr>
            <p:nvPr/>
          </p:nvSpPr>
          <p:spPr bwMode="auto">
            <a:xfrm>
              <a:off x="2114" y="2600"/>
              <a:ext cx="72" cy="81"/>
            </a:xfrm>
            <a:custGeom>
              <a:avLst/>
              <a:gdLst>
                <a:gd name="T0" fmla="*/ 36 w 72"/>
                <a:gd name="T1" fmla="*/ 0 h 81"/>
                <a:gd name="T2" fmla="*/ 48 w 72"/>
                <a:gd name="T3" fmla="*/ 0 h 81"/>
                <a:gd name="T4" fmla="*/ 56 w 72"/>
                <a:gd name="T5" fmla="*/ 4 h 81"/>
                <a:gd name="T6" fmla="*/ 64 w 72"/>
                <a:gd name="T7" fmla="*/ 12 h 81"/>
                <a:gd name="T8" fmla="*/ 72 w 72"/>
                <a:gd name="T9" fmla="*/ 24 h 81"/>
                <a:gd name="T10" fmla="*/ 72 w 72"/>
                <a:gd name="T11" fmla="*/ 36 h 81"/>
                <a:gd name="T12" fmla="*/ 72 w 72"/>
                <a:gd name="T13" fmla="*/ 48 h 81"/>
                <a:gd name="T14" fmla="*/ 68 w 72"/>
                <a:gd name="T15" fmla="*/ 61 h 81"/>
                <a:gd name="T16" fmla="*/ 64 w 72"/>
                <a:gd name="T17" fmla="*/ 69 h 81"/>
                <a:gd name="T18" fmla="*/ 56 w 72"/>
                <a:gd name="T19" fmla="*/ 77 h 81"/>
                <a:gd name="T20" fmla="*/ 44 w 72"/>
                <a:gd name="T21" fmla="*/ 81 h 81"/>
                <a:gd name="T22" fmla="*/ 36 w 72"/>
                <a:gd name="T23" fmla="*/ 81 h 81"/>
                <a:gd name="T24" fmla="*/ 24 w 72"/>
                <a:gd name="T25" fmla="*/ 81 h 81"/>
                <a:gd name="T26" fmla="*/ 16 w 72"/>
                <a:gd name="T27" fmla="*/ 77 h 81"/>
                <a:gd name="T28" fmla="*/ 8 w 72"/>
                <a:gd name="T29" fmla="*/ 69 h 81"/>
                <a:gd name="T30" fmla="*/ 0 w 72"/>
                <a:gd name="T31" fmla="*/ 57 h 81"/>
                <a:gd name="T32" fmla="*/ 0 w 72"/>
                <a:gd name="T33" fmla="*/ 40 h 81"/>
                <a:gd name="T34" fmla="*/ 0 w 72"/>
                <a:gd name="T35" fmla="*/ 28 h 81"/>
                <a:gd name="T36" fmla="*/ 4 w 72"/>
                <a:gd name="T37" fmla="*/ 20 h 81"/>
                <a:gd name="T38" fmla="*/ 8 w 72"/>
                <a:gd name="T39" fmla="*/ 8 h 81"/>
                <a:gd name="T40" fmla="*/ 16 w 72"/>
                <a:gd name="T41" fmla="*/ 4 h 81"/>
                <a:gd name="T42" fmla="*/ 28 w 72"/>
                <a:gd name="T43" fmla="*/ 0 h 81"/>
                <a:gd name="T44" fmla="*/ 36 w 72"/>
                <a:gd name="T45" fmla="*/ 0 h 81"/>
                <a:gd name="T46" fmla="*/ 32 w 72"/>
                <a:gd name="T47" fmla="*/ 4 h 81"/>
                <a:gd name="T48" fmla="*/ 28 w 72"/>
                <a:gd name="T49" fmla="*/ 4 h 81"/>
                <a:gd name="T50" fmla="*/ 24 w 72"/>
                <a:gd name="T51" fmla="*/ 8 h 81"/>
                <a:gd name="T52" fmla="*/ 20 w 72"/>
                <a:gd name="T53" fmla="*/ 12 h 81"/>
                <a:gd name="T54" fmla="*/ 16 w 72"/>
                <a:gd name="T55" fmla="*/ 16 h 81"/>
                <a:gd name="T56" fmla="*/ 12 w 72"/>
                <a:gd name="T57" fmla="*/ 24 h 81"/>
                <a:gd name="T58" fmla="*/ 12 w 72"/>
                <a:gd name="T59" fmla="*/ 32 h 81"/>
                <a:gd name="T60" fmla="*/ 16 w 72"/>
                <a:gd name="T61" fmla="*/ 48 h 81"/>
                <a:gd name="T62" fmla="*/ 20 w 72"/>
                <a:gd name="T63" fmla="*/ 65 h 81"/>
                <a:gd name="T64" fmla="*/ 24 w 72"/>
                <a:gd name="T65" fmla="*/ 69 h 81"/>
                <a:gd name="T66" fmla="*/ 32 w 72"/>
                <a:gd name="T67" fmla="*/ 73 h 81"/>
                <a:gd name="T68" fmla="*/ 40 w 72"/>
                <a:gd name="T69" fmla="*/ 77 h 81"/>
                <a:gd name="T70" fmla="*/ 48 w 72"/>
                <a:gd name="T71" fmla="*/ 73 h 81"/>
                <a:gd name="T72" fmla="*/ 52 w 72"/>
                <a:gd name="T73" fmla="*/ 69 h 81"/>
                <a:gd name="T74" fmla="*/ 56 w 72"/>
                <a:gd name="T75" fmla="*/ 61 h 81"/>
                <a:gd name="T76" fmla="*/ 60 w 72"/>
                <a:gd name="T77" fmla="*/ 44 h 81"/>
                <a:gd name="T78" fmla="*/ 56 w 72"/>
                <a:gd name="T79" fmla="*/ 32 h 81"/>
                <a:gd name="T80" fmla="*/ 56 w 72"/>
                <a:gd name="T81" fmla="*/ 20 h 81"/>
                <a:gd name="T82" fmla="*/ 48 w 72"/>
                <a:gd name="T83" fmla="*/ 12 h 81"/>
                <a:gd name="T84" fmla="*/ 44 w 72"/>
                <a:gd name="T85" fmla="*/ 4 h 81"/>
                <a:gd name="T86" fmla="*/ 32 w 72"/>
                <a:gd name="T87" fmla="*/ 4 h 8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"/>
                <a:gd name="T133" fmla="*/ 0 h 81"/>
                <a:gd name="T134" fmla="*/ 72 w 72"/>
                <a:gd name="T135" fmla="*/ 81 h 8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" h="81">
                  <a:moveTo>
                    <a:pt x="36" y="0"/>
                  </a:moveTo>
                  <a:lnTo>
                    <a:pt x="48" y="0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8" y="61"/>
                  </a:lnTo>
                  <a:lnTo>
                    <a:pt x="64" y="69"/>
                  </a:lnTo>
                  <a:lnTo>
                    <a:pt x="56" y="77"/>
                  </a:lnTo>
                  <a:lnTo>
                    <a:pt x="44" y="81"/>
                  </a:lnTo>
                  <a:lnTo>
                    <a:pt x="36" y="81"/>
                  </a:lnTo>
                  <a:lnTo>
                    <a:pt x="24" y="81"/>
                  </a:lnTo>
                  <a:lnTo>
                    <a:pt x="16" y="77"/>
                  </a:lnTo>
                  <a:lnTo>
                    <a:pt x="8" y="69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28" y="0"/>
                  </a:lnTo>
                  <a:lnTo>
                    <a:pt x="36" y="0"/>
                  </a:lnTo>
                  <a:close/>
                  <a:moveTo>
                    <a:pt x="32" y="4"/>
                  </a:moveTo>
                  <a:lnTo>
                    <a:pt x="28" y="4"/>
                  </a:lnTo>
                  <a:lnTo>
                    <a:pt x="24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12" y="32"/>
                  </a:lnTo>
                  <a:lnTo>
                    <a:pt x="16" y="48"/>
                  </a:lnTo>
                  <a:lnTo>
                    <a:pt x="20" y="65"/>
                  </a:lnTo>
                  <a:lnTo>
                    <a:pt x="24" y="69"/>
                  </a:lnTo>
                  <a:lnTo>
                    <a:pt x="32" y="73"/>
                  </a:lnTo>
                  <a:lnTo>
                    <a:pt x="40" y="77"/>
                  </a:lnTo>
                  <a:lnTo>
                    <a:pt x="48" y="73"/>
                  </a:lnTo>
                  <a:lnTo>
                    <a:pt x="52" y="69"/>
                  </a:lnTo>
                  <a:lnTo>
                    <a:pt x="56" y="61"/>
                  </a:lnTo>
                  <a:lnTo>
                    <a:pt x="60" y="44"/>
                  </a:lnTo>
                  <a:lnTo>
                    <a:pt x="56" y="32"/>
                  </a:lnTo>
                  <a:lnTo>
                    <a:pt x="56" y="20"/>
                  </a:lnTo>
                  <a:lnTo>
                    <a:pt x="48" y="12"/>
                  </a:lnTo>
                  <a:lnTo>
                    <a:pt x="44" y="4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1" name="Freeform 12"/>
            <p:cNvSpPr>
              <a:spLocks/>
            </p:cNvSpPr>
            <p:nvPr/>
          </p:nvSpPr>
          <p:spPr bwMode="auto">
            <a:xfrm>
              <a:off x="2198" y="2600"/>
              <a:ext cx="129" cy="81"/>
            </a:xfrm>
            <a:custGeom>
              <a:avLst/>
              <a:gdLst>
                <a:gd name="T0" fmla="*/ 33 w 129"/>
                <a:gd name="T1" fmla="*/ 8 h 81"/>
                <a:gd name="T2" fmla="*/ 41 w 129"/>
                <a:gd name="T3" fmla="*/ 4 h 81"/>
                <a:gd name="T4" fmla="*/ 49 w 129"/>
                <a:gd name="T5" fmla="*/ 0 h 81"/>
                <a:gd name="T6" fmla="*/ 61 w 129"/>
                <a:gd name="T7" fmla="*/ 0 h 81"/>
                <a:gd name="T8" fmla="*/ 69 w 129"/>
                <a:gd name="T9" fmla="*/ 8 h 81"/>
                <a:gd name="T10" fmla="*/ 81 w 129"/>
                <a:gd name="T11" fmla="*/ 8 h 81"/>
                <a:gd name="T12" fmla="*/ 93 w 129"/>
                <a:gd name="T13" fmla="*/ 0 h 81"/>
                <a:gd name="T14" fmla="*/ 105 w 129"/>
                <a:gd name="T15" fmla="*/ 0 h 81"/>
                <a:gd name="T16" fmla="*/ 113 w 129"/>
                <a:gd name="T17" fmla="*/ 4 h 81"/>
                <a:gd name="T18" fmla="*/ 121 w 129"/>
                <a:gd name="T19" fmla="*/ 20 h 81"/>
                <a:gd name="T20" fmla="*/ 121 w 129"/>
                <a:gd name="T21" fmla="*/ 61 h 81"/>
                <a:gd name="T22" fmla="*/ 121 w 129"/>
                <a:gd name="T23" fmla="*/ 73 h 81"/>
                <a:gd name="T24" fmla="*/ 125 w 129"/>
                <a:gd name="T25" fmla="*/ 77 h 81"/>
                <a:gd name="T26" fmla="*/ 129 w 129"/>
                <a:gd name="T27" fmla="*/ 77 h 81"/>
                <a:gd name="T28" fmla="*/ 93 w 129"/>
                <a:gd name="T29" fmla="*/ 81 h 81"/>
                <a:gd name="T30" fmla="*/ 97 w 129"/>
                <a:gd name="T31" fmla="*/ 77 h 81"/>
                <a:gd name="T32" fmla="*/ 101 w 129"/>
                <a:gd name="T33" fmla="*/ 77 h 81"/>
                <a:gd name="T34" fmla="*/ 105 w 129"/>
                <a:gd name="T35" fmla="*/ 69 h 81"/>
                <a:gd name="T36" fmla="*/ 105 w 129"/>
                <a:gd name="T37" fmla="*/ 61 h 81"/>
                <a:gd name="T38" fmla="*/ 105 w 129"/>
                <a:gd name="T39" fmla="*/ 20 h 81"/>
                <a:gd name="T40" fmla="*/ 97 w 129"/>
                <a:gd name="T41" fmla="*/ 12 h 81"/>
                <a:gd name="T42" fmla="*/ 89 w 129"/>
                <a:gd name="T43" fmla="*/ 8 h 81"/>
                <a:gd name="T44" fmla="*/ 77 w 129"/>
                <a:gd name="T45" fmla="*/ 16 h 81"/>
                <a:gd name="T46" fmla="*/ 73 w 129"/>
                <a:gd name="T47" fmla="*/ 20 h 81"/>
                <a:gd name="T48" fmla="*/ 73 w 129"/>
                <a:gd name="T49" fmla="*/ 61 h 81"/>
                <a:gd name="T50" fmla="*/ 73 w 129"/>
                <a:gd name="T51" fmla="*/ 73 h 81"/>
                <a:gd name="T52" fmla="*/ 77 w 129"/>
                <a:gd name="T53" fmla="*/ 77 h 81"/>
                <a:gd name="T54" fmla="*/ 85 w 129"/>
                <a:gd name="T55" fmla="*/ 77 h 81"/>
                <a:gd name="T56" fmla="*/ 45 w 129"/>
                <a:gd name="T57" fmla="*/ 81 h 81"/>
                <a:gd name="T58" fmla="*/ 53 w 129"/>
                <a:gd name="T59" fmla="*/ 77 h 81"/>
                <a:gd name="T60" fmla="*/ 57 w 129"/>
                <a:gd name="T61" fmla="*/ 73 h 81"/>
                <a:gd name="T62" fmla="*/ 57 w 129"/>
                <a:gd name="T63" fmla="*/ 69 h 81"/>
                <a:gd name="T64" fmla="*/ 57 w 129"/>
                <a:gd name="T65" fmla="*/ 28 h 81"/>
                <a:gd name="T66" fmla="*/ 57 w 129"/>
                <a:gd name="T67" fmla="*/ 16 h 81"/>
                <a:gd name="T68" fmla="*/ 45 w 129"/>
                <a:gd name="T69" fmla="*/ 8 h 81"/>
                <a:gd name="T70" fmla="*/ 37 w 129"/>
                <a:gd name="T71" fmla="*/ 12 h 81"/>
                <a:gd name="T72" fmla="*/ 24 w 129"/>
                <a:gd name="T73" fmla="*/ 20 h 81"/>
                <a:gd name="T74" fmla="*/ 24 w 129"/>
                <a:gd name="T75" fmla="*/ 69 h 81"/>
                <a:gd name="T76" fmla="*/ 24 w 129"/>
                <a:gd name="T77" fmla="*/ 73 h 81"/>
                <a:gd name="T78" fmla="*/ 33 w 129"/>
                <a:gd name="T79" fmla="*/ 77 h 81"/>
                <a:gd name="T80" fmla="*/ 37 w 129"/>
                <a:gd name="T81" fmla="*/ 81 h 81"/>
                <a:gd name="T82" fmla="*/ 0 w 129"/>
                <a:gd name="T83" fmla="*/ 77 h 81"/>
                <a:gd name="T84" fmla="*/ 4 w 129"/>
                <a:gd name="T85" fmla="*/ 77 h 81"/>
                <a:gd name="T86" fmla="*/ 8 w 129"/>
                <a:gd name="T87" fmla="*/ 73 h 81"/>
                <a:gd name="T88" fmla="*/ 8 w 129"/>
                <a:gd name="T89" fmla="*/ 61 h 81"/>
                <a:gd name="T90" fmla="*/ 8 w 129"/>
                <a:gd name="T91" fmla="*/ 20 h 81"/>
                <a:gd name="T92" fmla="*/ 8 w 129"/>
                <a:gd name="T93" fmla="*/ 12 h 81"/>
                <a:gd name="T94" fmla="*/ 4 w 129"/>
                <a:gd name="T95" fmla="*/ 8 h 81"/>
                <a:gd name="T96" fmla="*/ 4 w 129"/>
                <a:gd name="T97" fmla="*/ 8 h 81"/>
                <a:gd name="T98" fmla="*/ 0 w 129"/>
                <a:gd name="T99" fmla="*/ 8 h 81"/>
                <a:gd name="T100" fmla="*/ 24 w 129"/>
                <a:gd name="T101" fmla="*/ 0 h 8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9"/>
                <a:gd name="T154" fmla="*/ 0 h 81"/>
                <a:gd name="T155" fmla="*/ 129 w 129"/>
                <a:gd name="T156" fmla="*/ 81 h 8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9" h="81">
                  <a:moveTo>
                    <a:pt x="24" y="16"/>
                  </a:moveTo>
                  <a:lnTo>
                    <a:pt x="33" y="8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65" y="4"/>
                  </a:lnTo>
                  <a:lnTo>
                    <a:pt x="69" y="8"/>
                  </a:lnTo>
                  <a:lnTo>
                    <a:pt x="73" y="16"/>
                  </a:lnTo>
                  <a:lnTo>
                    <a:pt x="81" y="8"/>
                  </a:lnTo>
                  <a:lnTo>
                    <a:pt x="85" y="0"/>
                  </a:lnTo>
                  <a:lnTo>
                    <a:pt x="93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3" y="4"/>
                  </a:lnTo>
                  <a:lnTo>
                    <a:pt x="117" y="12"/>
                  </a:lnTo>
                  <a:lnTo>
                    <a:pt x="121" y="20"/>
                  </a:lnTo>
                  <a:lnTo>
                    <a:pt x="121" y="28"/>
                  </a:lnTo>
                  <a:lnTo>
                    <a:pt x="121" y="61"/>
                  </a:lnTo>
                  <a:lnTo>
                    <a:pt x="121" y="69"/>
                  </a:lnTo>
                  <a:lnTo>
                    <a:pt x="121" y="73"/>
                  </a:lnTo>
                  <a:lnTo>
                    <a:pt x="125" y="77"/>
                  </a:lnTo>
                  <a:lnTo>
                    <a:pt x="129" y="77"/>
                  </a:lnTo>
                  <a:lnTo>
                    <a:pt x="129" y="81"/>
                  </a:lnTo>
                  <a:lnTo>
                    <a:pt x="93" y="81"/>
                  </a:lnTo>
                  <a:lnTo>
                    <a:pt x="93" y="77"/>
                  </a:lnTo>
                  <a:lnTo>
                    <a:pt x="97" y="77"/>
                  </a:lnTo>
                  <a:lnTo>
                    <a:pt x="101" y="77"/>
                  </a:lnTo>
                  <a:lnTo>
                    <a:pt x="105" y="73"/>
                  </a:lnTo>
                  <a:lnTo>
                    <a:pt x="105" y="69"/>
                  </a:lnTo>
                  <a:lnTo>
                    <a:pt x="105" y="61"/>
                  </a:lnTo>
                  <a:lnTo>
                    <a:pt x="105" y="28"/>
                  </a:lnTo>
                  <a:lnTo>
                    <a:pt x="105" y="20"/>
                  </a:lnTo>
                  <a:lnTo>
                    <a:pt x="101" y="16"/>
                  </a:lnTo>
                  <a:lnTo>
                    <a:pt x="97" y="12"/>
                  </a:lnTo>
                  <a:lnTo>
                    <a:pt x="93" y="8"/>
                  </a:lnTo>
                  <a:lnTo>
                    <a:pt x="89" y="8"/>
                  </a:lnTo>
                  <a:lnTo>
                    <a:pt x="85" y="12"/>
                  </a:lnTo>
                  <a:lnTo>
                    <a:pt x="77" y="16"/>
                  </a:lnTo>
                  <a:lnTo>
                    <a:pt x="73" y="20"/>
                  </a:lnTo>
                  <a:lnTo>
                    <a:pt x="73" y="24"/>
                  </a:lnTo>
                  <a:lnTo>
                    <a:pt x="73" y="61"/>
                  </a:lnTo>
                  <a:lnTo>
                    <a:pt x="73" y="69"/>
                  </a:lnTo>
                  <a:lnTo>
                    <a:pt x="73" y="73"/>
                  </a:lnTo>
                  <a:lnTo>
                    <a:pt x="77" y="77"/>
                  </a:lnTo>
                  <a:lnTo>
                    <a:pt x="85" y="77"/>
                  </a:lnTo>
                  <a:lnTo>
                    <a:pt x="85" y="81"/>
                  </a:lnTo>
                  <a:lnTo>
                    <a:pt x="45" y="81"/>
                  </a:lnTo>
                  <a:lnTo>
                    <a:pt x="45" y="77"/>
                  </a:lnTo>
                  <a:lnTo>
                    <a:pt x="53" y="77"/>
                  </a:lnTo>
                  <a:lnTo>
                    <a:pt x="57" y="73"/>
                  </a:lnTo>
                  <a:lnTo>
                    <a:pt x="57" y="69"/>
                  </a:lnTo>
                  <a:lnTo>
                    <a:pt x="57" y="61"/>
                  </a:lnTo>
                  <a:lnTo>
                    <a:pt x="57" y="28"/>
                  </a:lnTo>
                  <a:lnTo>
                    <a:pt x="57" y="20"/>
                  </a:lnTo>
                  <a:lnTo>
                    <a:pt x="57" y="16"/>
                  </a:lnTo>
                  <a:lnTo>
                    <a:pt x="49" y="12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7" y="12"/>
                  </a:lnTo>
                  <a:lnTo>
                    <a:pt x="29" y="16"/>
                  </a:lnTo>
                  <a:lnTo>
                    <a:pt x="24" y="20"/>
                  </a:lnTo>
                  <a:lnTo>
                    <a:pt x="24" y="61"/>
                  </a:lnTo>
                  <a:lnTo>
                    <a:pt x="24" y="69"/>
                  </a:lnTo>
                  <a:lnTo>
                    <a:pt x="24" y="73"/>
                  </a:lnTo>
                  <a:lnTo>
                    <a:pt x="29" y="77"/>
                  </a:lnTo>
                  <a:lnTo>
                    <a:pt x="33" y="77"/>
                  </a:lnTo>
                  <a:lnTo>
                    <a:pt x="37" y="77"/>
                  </a:lnTo>
                  <a:lnTo>
                    <a:pt x="37" y="81"/>
                  </a:lnTo>
                  <a:lnTo>
                    <a:pt x="0" y="81"/>
                  </a:lnTo>
                  <a:lnTo>
                    <a:pt x="0" y="77"/>
                  </a:lnTo>
                  <a:lnTo>
                    <a:pt x="4" y="77"/>
                  </a:lnTo>
                  <a:lnTo>
                    <a:pt x="8" y="73"/>
                  </a:lnTo>
                  <a:lnTo>
                    <a:pt x="8" y="69"/>
                  </a:lnTo>
                  <a:lnTo>
                    <a:pt x="8" y="61"/>
                  </a:lnTo>
                  <a:lnTo>
                    <a:pt x="8" y="32"/>
                  </a:lnTo>
                  <a:lnTo>
                    <a:pt x="8" y="20"/>
                  </a:lnTo>
                  <a:lnTo>
                    <a:pt x="8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2" name="Freeform 13"/>
            <p:cNvSpPr>
              <a:spLocks noEditPoints="1"/>
            </p:cNvSpPr>
            <p:nvPr/>
          </p:nvSpPr>
          <p:spPr bwMode="auto">
            <a:xfrm>
              <a:off x="144" y="3000"/>
              <a:ext cx="89" cy="117"/>
            </a:xfrm>
            <a:custGeom>
              <a:avLst/>
              <a:gdLst>
                <a:gd name="T0" fmla="*/ 33 w 89"/>
                <a:gd name="T1" fmla="*/ 60 h 117"/>
                <a:gd name="T2" fmla="*/ 33 w 89"/>
                <a:gd name="T3" fmla="*/ 96 h 117"/>
                <a:gd name="T4" fmla="*/ 33 w 89"/>
                <a:gd name="T5" fmla="*/ 104 h 117"/>
                <a:gd name="T6" fmla="*/ 37 w 89"/>
                <a:gd name="T7" fmla="*/ 113 h 117"/>
                <a:gd name="T8" fmla="*/ 41 w 89"/>
                <a:gd name="T9" fmla="*/ 113 h 117"/>
                <a:gd name="T10" fmla="*/ 45 w 89"/>
                <a:gd name="T11" fmla="*/ 117 h 117"/>
                <a:gd name="T12" fmla="*/ 49 w 89"/>
                <a:gd name="T13" fmla="*/ 117 h 117"/>
                <a:gd name="T14" fmla="*/ 49 w 89"/>
                <a:gd name="T15" fmla="*/ 117 h 117"/>
                <a:gd name="T16" fmla="*/ 0 w 89"/>
                <a:gd name="T17" fmla="*/ 117 h 117"/>
                <a:gd name="T18" fmla="*/ 0 w 89"/>
                <a:gd name="T19" fmla="*/ 117 h 117"/>
                <a:gd name="T20" fmla="*/ 4 w 89"/>
                <a:gd name="T21" fmla="*/ 117 h 117"/>
                <a:gd name="T22" fmla="*/ 8 w 89"/>
                <a:gd name="T23" fmla="*/ 113 h 117"/>
                <a:gd name="T24" fmla="*/ 12 w 89"/>
                <a:gd name="T25" fmla="*/ 109 h 117"/>
                <a:gd name="T26" fmla="*/ 16 w 89"/>
                <a:gd name="T27" fmla="*/ 104 h 117"/>
                <a:gd name="T28" fmla="*/ 16 w 89"/>
                <a:gd name="T29" fmla="*/ 96 h 117"/>
                <a:gd name="T30" fmla="*/ 16 w 89"/>
                <a:gd name="T31" fmla="*/ 20 h 117"/>
                <a:gd name="T32" fmla="*/ 16 w 89"/>
                <a:gd name="T33" fmla="*/ 12 h 117"/>
                <a:gd name="T34" fmla="*/ 12 w 89"/>
                <a:gd name="T35" fmla="*/ 4 h 117"/>
                <a:gd name="T36" fmla="*/ 8 w 89"/>
                <a:gd name="T37" fmla="*/ 4 h 117"/>
                <a:gd name="T38" fmla="*/ 4 w 89"/>
                <a:gd name="T39" fmla="*/ 0 h 117"/>
                <a:gd name="T40" fmla="*/ 0 w 89"/>
                <a:gd name="T41" fmla="*/ 0 h 117"/>
                <a:gd name="T42" fmla="*/ 0 w 89"/>
                <a:gd name="T43" fmla="*/ 0 h 117"/>
                <a:gd name="T44" fmla="*/ 41 w 89"/>
                <a:gd name="T45" fmla="*/ 0 h 117"/>
                <a:gd name="T46" fmla="*/ 57 w 89"/>
                <a:gd name="T47" fmla="*/ 0 h 117"/>
                <a:gd name="T48" fmla="*/ 69 w 89"/>
                <a:gd name="T49" fmla="*/ 4 h 117"/>
                <a:gd name="T50" fmla="*/ 77 w 89"/>
                <a:gd name="T51" fmla="*/ 8 h 117"/>
                <a:gd name="T52" fmla="*/ 81 w 89"/>
                <a:gd name="T53" fmla="*/ 12 h 117"/>
                <a:gd name="T54" fmla="*/ 89 w 89"/>
                <a:gd name="T55" fmla="*/ 24 h 117"/>
                <a:gd name="T56" fmla="*/ 89 w 89"/>
                <a:gd name="T57" fmla="*/ 32 h 117"/>
                <a:gd name="T58" fmla="*/ 85 w 89"/>
                <a:gd name="T59" fmla="*/ 44 h 117"/>
                <a:gd name="T60" fmla="*/ 81 w 89"/>
                <a:gd name="T61" fmla="*/ 56 h 117"/>
                <a:gd name="T62" fmla="*/ 73 w 89"/>
                <a:gd name="T63" fmla="*/ 60 h 117"/>
                <a:gd name="T64" fmla="*/ 65 w 89"/>
                <a:gd name="T65" fmla="*/ 64 h 117"/>
                <a:gd name="T66" fmla="*/ 53 w 89"/>
                <a:gd name="T67" fmla="*/ 64 h 117"/>
                <a:gd name="T68" fmla="*/ 49 w 89"/>
                <a:gd name="T69" fmla="*/ 64 h 117"/>
                <a:gd name="T70" fmla="*/ 45 w 89"/>
                <a:gd name="T71" fmla="*/ 64 h 117"/>
                <a:gd name="T72" fmla="*/ 37 w 89"/>
                <a:gd name="T73" fmla="*/ 64 h 117"/>
                <a:gd name="T74" fmla="*/ 33 w 89"/>
                <a:gd name="T75" fmla="*/ 60 h 117"/>
                <a:gd name="T76" fmla="*/ 33 w 89"/>
                <a:gd name="T77" fmla="*/ 56 h 117"/>
                <a:gd name="T78" fmla="*/ 37 w 89"/>
                <a:gd name="T79" fmla="*/ 56 h 117"/>
                <a:gd name="T80" fmla="*/ 41 w 89"/>
                <a:gd name="T81" fmla="*/ 56 h 117"/>
                <a:gd name="T82" fmla="*/ 45 w 89"/>
                <a:gd name="T83" fmla="*/ 60 h 117"/>
                <a:gd name="T84" fmla="*/ 45 w 89"/>
                <a:gd name="T85" fmla="*/ 60 h 117"/>
                <a:gd name="T86" fmla="*/ 57 w 89"/>
                <a:gd name="T87" fmla="*/ 56 h 117"/>
                <a:gd name="T88" fmla="*/ 61 w 89"/>
                <a:gd name="T89" fmla="*/ 52 h 117"/>
                <a:gd name="T90" fmla="*/ 69 w 89"/>
                <a:gd name="T91" fmla="*/ 44 h 117"/>
                <a:gd name="T92" fmla="*/ 69 w 89"/>
                <a:gd name="T93" fmla="*/ 32 h 117"/>
                <a:gd name="T94" fmla="*/ 69 w 89"/>
                <a:gd name="T95" fmla="*/ 24 h 117"/>
                <a:gd name="T96" fmla="*/ 65 w 89"/>
                <a:gd name="T97" fmla="*/ 20 h 117"/>
                <a:gd name="T98" fmla="*/ 61 w 89"/>
                <a:gd name="T99" fmla="*/ 12 h 117"/>
                <a:gd name="T100" fmla="*/ 57 w 89"/>
                <a:gd name="T101" fmla="*/ 8 h 117"/>
                <a:gd name="T102" fmla="*/ 49 w 89"/>
                <a:gd name="T103" fmla="*/ 8 h 117"/>
                <a:gd name="T104" fmla="*/ 45 w 89"/>
                <a:gd name="T105" fmla="*/ 4 h 117"/>
                <a:gd name="T106" fmla="*/ 37 w 89"/>
                <a:gd name="T107" fmla="*/ 4 h 117"/>
                <a:gd name="T108" fmla="*/ 33 w 89"/>
                <a:gd name="T109" fmla="*/ 8 h 117"/>
                <a:gd name="T110" fmla="*/ 33 w 89"/>
                <a:gd name="T111" fmla="*/ 56 h 1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9"/>
                <a:gd name="T169" fmla="*/ 0 h 117"/>
                <a:gd name="T170" fmla="*/ 89 w 89"/>
                <a:gd name="T171" fmla="*/ 117 h 1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9" h="117">
                  <a:moveTo>
                    <a:pt x="33" y="60"/>
                  </a:moveTo>
                  <a:lnTo>
                    <a:pt x="33" y="96"/>
                  </a:lnTo>
                  <a:lnTo>
                    <a:pt x="33" y="104"/>
                  </a:lnTo>
                  <a:lnTo>
                    <a:pt x="37" y="113"/>
                  </a:lnTo>
                  <a:lnTo>
                    <a:pt x="41" y="113"/>
                  </a:lnTo>
                  <a:lnTo>
                    <a:pt x="45" y="117"/>
                  </a:lnTo>
                  <a:lnTo>
                    <a:pt x="49" y="117"/>
                  </a:lnTo>
                  <a:lnTo>
                    <a:pt x="0" y="117"/>
                  </a:lnTo>
                  <a:lnTo>
                    <a:pt x="4" y="117"/>
                  </a:lnTo>
                  <a:lnTo>
                    <a:pt x="8" y="113"/>
                  </a:lnTo>
                  <a:lnTo>
                    <a:pt x="12" y="109"/>
                  </a:lnTo>
                  <a:lnTo>
                    <a:pt x="16" y="104"/>
                  </a:lnTo>
                  <a:lnTo>
                    <a:pt x="16" y="96"/>
                  </a:lnTo>
                  <a:lnTo>
                    <a:pt x="16" y="20"/>
                  </a:lnTo>
                  <a:lnTo>
                    <a:pt x="16" y="12"/>
                  </a:lnTo>
                  <a:lnTo>
                    <a:pt x="12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1" y="0"/>
                  </a:lnTo>
                  <a:lnTo>
                    <a:pt x="57" y="0"/>
                  </a:lnTo>
                  <a:lnTo>
                    <a:pt x="69" y="4"/>
                  </a:lnTo>
                  <a:lnTo>
                    <a:pt x="77" y="8"/>
                  </a:lnTo>
                  <a:lnTo>
                    <a:pt x="81" y="12"/>
                  </a:lnTo>
                  <a:lnTo>
                    <a:pt x="89" y="24"/>
                  </a:lnTo>
                  <a:lnTo>
                    <a:pt x="89" y="32"/>
                  </a:lnTo>
                  <a:lnTo>
                    <a:pt x="85" y="44"/>
                  </a:lnTo>
                  <a:lnTo>
                    <a:pt x="81" y="56"/>
                  </a:lnTo>
                  <a:lnTo>
                    <a:pt x="73" y="60"/>
                  </a:lnTo>
                  <a:lnTo>
                    <a:pt x="65" y="64"/>
                  </a:lnTo>
                  <a:lnTo>
                    <a:pt x="53" y="64"/>
                  </a:lnTo>
                  <a:lnTo>
                    <a:pt x="49" y="64"/>
                  </a:lnTo>
                  <a:lnTo>
                    <a:pt x="45" y="64"/>
                  </a:lnTo>
                  <a:lnTo>
                    <a:pt x="37" y="64"/>
                  </a:lnTo>
                  <a:lnTo>
                    <a:pt x="33" y="60"/>
                  </a:lnTo>
                  <a:close/>
                  <a:moveTo>
                    <a:pt x="33" y="56"/>
                  </a:moveTo>
                  <a:lnTo>
                    <a:pt x="37" y="56"/>
                  </a:lnTo>
                  <a:lnTo>
                    <a:pt x="41" y="56"/>
                  </a:lnTo>
                  <a:lnTo>
                    <a:pt x="45" y="60"/>
                  </a:lnTo>
                  <a:lnTo>
                    <a:pt x="57" y="56"/>
                  </a:lnTo>
                  <a:lnTo>
                    <a:pt x="61" y="52"/>
                  </a:lnTo>
                  <a:lnTo>
                    <a:pt x="69" y="44"/>
                  </a:lnTo>
                  <a:lnTo>
                    <a:pt x="69" y="32"/>
                  </a:lnTo>
                  <a:lnTo>
                    <a:pt x="69" y="24"/>
                  </a:lnTo>
                  <a:lnTo>
                    <a:pt x="65" y="20"/>
                  </a:lnTo>
                  <a:lnTo>
                    <a:pt x="61" y="12"/>
                  </a:lnTo>
                  <a:lnTo>
                    <a:pt x="57" y="8"/>
                  </a:lnTo>
                  <a:lnTo>
                    <a:pt x="49" y="8"/>
                  </a:lnTo>
                  <a:lnTo>
                    <a:pt x="45" y="4"/>
                  </a:lnTo>
                  <a:lnTo>
                    <a:pt x="37" y="4"/>
                  </a:lnTo>
                  <a:lnTo>
                    <a:pt x="33" y="8"/>
                  </a:lnTo>
                  <a:lnTo>
                    <a:pt x="33" y="5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3" name="Freeform 14"/>
            <p:cNvSpPr>
              <a:spLocks/>
            </p:cNvSpPr>
            <p:nvPr/>
          </p:nvSpPr>
          <p:spPr bwMode="auto">
            <a:xfrm>
              <a:off x="241" y="3036"/>
              <a:ext cx="57" cy="81"/>
            </a:xfrm>
            <a:custGeom>
              <a:avLst/>
              <a:gdLst>
                <a:gd name="T0" fmla="*/ 24 w 57"/>
                <a:gd name="T1" fmla="*/ 0 h 81"/>
                <a:gd name="T2" fmla="*/ 24 w 57"/>
                <a:gd name="T3" fmla="*/ 20 h 81"/>
                <a:gd name="T4" fmla="*/ 32 w 57"/>
                <a:gd name="T5" fmla="*/ 8 h 81"/>
                <a:gd name="T6" fmla="*/ 41 w 57"/>
                <a:gd name="T7" fmla="*/ 4 h 81"/>
                <a:gd name="T8" fmla="*/ 45 w 57"/>
                <a:gd name="T9" fmla="*/ 0 h 81"/>
                <a:gd name="T10" fmla="*/ 49 w 57"/>
                <a:gd name="T11" fmla="*/ 0 h 81"/>
                <a:gd name="T12" fmla="*/ 53 w 57"/>
                <a:gd name="T13" fmla="*/ 4 h 81"/>
                <a:gd name="T14" fmla="*/ 57 w 57"/>
                <a:gd name="T15" fmla="*/ 8 h 81"/>
                <a:gd name="T16" fmla="*/ 57 w 57"/>
                <a:gd name="T17" fmla="*/ 12 h 81"/>
                <a:gd name="T18" fmla="*/ 57 w 57"/>
                <a:gd name="T19" fmla="*/ 16 h 81"/>
                <a:gd name="T20" fmla="*/ 57 w 57"/>
                <a:gd name="T21" fmla="*/ 16 h 81"/>
                <a:gd name="T22" fmla="*/ 53 w 57"/>
                <a:gd name="T23" fmla="*/ 20 h 81"/>
                <a:gd name="T24" fmla="*/ 49 w 57"/>
                <a:gd name="T25" fmla="*/ 20 h 81"/>
                <a:gd name="T26" fmla="*/ 49 w 57"/>
                <a:gd name="T27" fmla="*/ 20 h 81"/>
                <a:gd name="T28" fmla="*/ 45 w 57"/>
                <a:gd name="T29" fmla="*/ 16 h 81"/>
                <a:gd name="T30" fmla="*/ 41 w 57"/>
                <a:gd name="T31" fmla="*/ 16 h 81"/>
                <a:gd name="T32" fmla="*/ 37 w 57"/>
                <a:gd name="T33" fmla="*/ 12 h 81"/>
                <a:gd name="T34" fmla="*/ 37 w 57"/>
                <a:gd name="T35" fmla="*/ 12 h 81"/>
                <a:gd name="T36" fmla="*/ 32 w 57"/>
                <a:gd name="T37" fmla="*/ 16 h 81"/>
                <a:gd name="T38" fmla="*/ 28 w 57"/>
                <a:gd name="T39" fmla="*/ 20 h 81"/>
                <a:gd name="T40" fmla="*/ 24 w 57"/>
                <a:gd name="T41" fmla="*/ 28 h 81"/>
                <a:gd name="T42" fmla="*/ 24 w 57"/>
                <a:gd name="T43" fmla="*/ 64 h 81"/>
                <a:gd name="T44" fmla="*/ 24 w 57"/>
                <a:gd name="T45" fmla="*/ 68 h 81"/>
                <a:gd name="T46" fmla="*/ 28 w 57"/>
                <a:gd name="T47" fmla="*/ 73 h 81"/>
                <a:gd name="T48" fmla="*/ 28 w 57"/>
                <a:gd name="T49" fmla="*/ 77 h 81"/>
                <a:gd name="T50" fmla="*/ 32 w 57"/>
                <a:gd name="T51" fmla="*/ 77 h 81"/>
                <a:gd name="T52" fmla="*/ 37 w 57"/>
                <a:gd name="T53" fmla="*/ 81 h 81"/>
                <a:gd name="T54" fmla="*/ 41 w 57"/>
                <a:gd name="T55" fmla="*/ 81 h 81"/>
                <a:gd name="T56" fmla="*/ 41 w 57"/>
                <a:gd name="T57" fmla="*/ 81 h 81"/>
                <a:gd name="T58" fmla="*/ 0 w 57"/>
                <a:gd name="T59" fmla="*/ 81 h 81"/>
                <a:gd name="T60" fmla="*/ 0 w 57"/>
                <a:gd name="T61" fmla="*/ 81 h 81"/>
                <a:gd name="T62" fmla="*/ 4 w 57"/>
                <a:gd name="T63" fmla="*/ 81 h 81"/>
                <a:gd name="T64" fmla="*/ 8 w 57"/>
                <a:gd name="T65" fmla="*/ 77 h 81"/>
                <a:gd name="T66" fmla="*/ 8 w 57"/>
                <a:gd name="T67" fmla="*/ 77 h 81"/>
                <a:gd name="T68" fmla="*/ 12 w 57"/>
                <a:gd name="T69" fmla="*/ 73 h 81"/>
                <a:gd name="T70" fmla="*/ 12 w 57"/>
                <a:gd name="T71" fmla="*/ 68 h 81"/>
                <a:gd name="T72" fmla="*/ 12 w 57"/>
                <a:gd name="T73" fmla="*/ 64 h 81"/>
                <a:gd name="T74" fmla="*/ 12 w 57"/>
                <a:gd name="T75" fmla="*/ 32 h 81"/>
                <a:gd name="T76" fmla="*/ 12 w 57"/>
                <a:gd name="T77" fmla="*/ 20 h 81"/>
                <a:gd name="T78" fmla="*/ 12 w 57"/>
                <a:gd name="T79" fmla="*/ 16 h 81"/>
                <a:gd name="T80" fmla="*/ 8 w 57"/>
                <a:gd name="T81" fmla="*/ 12 h 81"/>
                <a:gd name="T82" fmla="*/ 8 w 57"/>
                <a:gd name="T83" fmla="*/ 12 h 81"/>
                <a:gd name="T84" fmla="*/ 8 w 57"/>
                <a:gd name="T85" fmla="*/ 12 h 81"/>
                <a:gd name="T86" fmla="*/ 4 w 57"/>
                <a:gd name="T87" fmla="*/ 12 h 81"/>
                <a:gd name="T88" fmla="*/ 4 w 57"/>
                <a:gd name="T89" fmla="*/ 12 h 81"/>
                <a:gd name="T90" fmla="*/ 0 w 57"/>
                <a:gd name="T91" fmla="*/ 12 h 81"/>
                <a:gd name="T92" fmla="*/ 0 w 57"/>
                <a:gd name="T93" fmla="*/ 8 h 81"/>
                <a:gd name="T94" fmla="*/ 20 w 57"/>
                <a:gd name="T95" fmla="*/ 0 h 81"/>
                <a:gd name="T96" fmla="*/ 24 w 57"/>
                <a:gd name="T97" fmla="*/ 0 h 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"/>
                <a:gd name="T148" fmla="*/ 0 h 81"/>
                <a:gd name="T149" fmla="*/ 57 w 57"/>
                <a:gd name="T150" fmla="*/ 81 h 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" h="81">
                  <a:moveTo>
                    <a:pt x="24" y="0"/>
                  </a:moveTo>
                  <a:lnTo>
                    <a:pt x="24" y="20"/>
                  </a:lnTo>
                  <a:lnTo>
                    <a:pt x="32" y="8"/>
                  </a:lnTo>
                  <a:lnTo>
                    <a:pt x="41" y="4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4"/>
                  </a:lnTo>
                  <a:lnTo>
                    <a:pt x="57" y="8"/>
                  </a:lnTo>
                  <a:lnTo>
                    <a:pt x="57" y="12"/>
                  </a:lnTo>
                  <a:lnTo>
                    <a:pt x="57" y="16"/>
                  </a:lnTo>
                  <a:lnTo>
                    <a:pt x="53" y="20"/>
                  </a:lnTo>
                  <a:lnTo>
                    <a:pt x="49" y="20"/>
                  </a:lnTo>
                  <a:lnTo>
                    <a:pt x="45" y="16"/>
                  </a:lnTo>
                  <a:lnTo>
                    <a:pt x="41" y="16"/>
                  </a:lnTo>
                  <a:lnTo>
                    <a:pt x="37" y="12"/>
                  </a:lnTo>
                  <a:lnTo>
                    <a:pt x="32" y="16"/>
                  </a:lnTo>
                  <a:lnTo>
                    <a:pt x="28" y="20"/>
                  </a:lnTo>
                  <a:lnTo>
                    <a:pt x="24" y="28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3"/>
                  </a:lnTo>
                  <a:lnTo>
                    <a:pt x="28" y="77"/>
                  </a:lnTo>
                  <a:lnTo>
                    <a:pt x="32" y="77"/>
                  </a:lnTo>
                  <a:lnTo>
                    <a:pt x="37" y="81"/>
                  </a:lnTo>
                  <a:lnTo>
                    <a:pt x="41" y="81"/>
                  </a:lnTo>
                  <a:lnTo>
                    <a:pt x="0" y="81"/>
                  </a:lnTo>
                  <a:lnTo>
                    <a:pt x="4" y="81"/>
                  </a:lnTo>
                  <a:lnTo>
                    <a:pt x="8" y="77"/>
                  </a:lnTo>
                  <a:lnTo>
                    <a:pt x="12" y="73"/>
                  </a:lnTo>
                  <a:lnTo>
                    <a:pt x="12" y="68"/>
                  </a:lnTo>
                  <a:lnTo>
                    <a:pt x="12" y="64"/>
                  </a:lnTo>
                  <a:lnTo>
                    <a:pt x="12" y="32"/>
                  </a:lnTo>
                  <a:lnTo>
                    <a:pt x="12" y="20"/>
                  </a:lnTo>
                  <a:lnTo>
                    <a:pt x="12" y="16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4" name="Freeform 15"/>
            <p:cNvSpPr>
              <a:spLocks noEditPoints="1"/>
            </p:cNvSpPr>
            <p:nvPr/>
          </p:nvSpPr>
          <p:spPr bwMode="auto">
            <a:xfrm>
              <a:off x="302" y="3036"/>
              <a:ext cx="76" cy="85"/>
            </a:xfrm>
            <a:custGeom>
              <a:avLst/>
              <a:gdLst>
                <a:gd name="T0" fmla="*/ 40 w 76"/>
                <a:gd name="T1" fmla="*/ 0 h 85"/>
                <a:gd name="T2" fmla="*/ 52 w 76"/>
                <a:gd name="T3" fmla="*/ 0 h 85"/>
                <a:gd name="T4" fmla="*/ 60 w 76"/>
                <a:gd name="T5" fmla="*/ 8 h 85"/>
                <a:gd name="T6" fmla="*/ 68 w 76"/>
                <a:gd name="T7" fmla="*/ 12 h 85"/>
                <a:gd name="T8" fmla="*/ 76 w 76"/>
                <a:gd name="T9" fmla="*/ 24 h 85"/>
                <a:gd name="T10" fmla="*/ 76 w 76"/>
                <a:gd name="T11" fmla="*/ 40 h 85"/>
                <a:gd name="T12" fmla="*/ 76 w 76"/>
                <a:gd name="T13" fmla="*/ 52 h 85"/>
                <a:gd name="T14" fmla="*/ 72 w 76"/>
                <a:gd name="T15" fmla="*/ 60 h 85"/>
                <a:gd name="T16" fmla="*/ 64 w 76"/>
                <a:gd name="T17" fmla="*/ 73 h 85"/>
                <a:gd name="T18" fmla="*/ 56 w 76"/>
                <a:gd name="T19" fmla="*/ 77 h 85"/>
                <a:gd name="T20" fmla="*/ 48 w 76"/>
                <a:gd name="T21" fmla="*/ 81 h 85"/>
                <a:gd name="T22" fmla="*/ 40 w 76"/>
                <a:gd name="T23" fmla="*/ 85 h 85"/>
                <a:gd name="T24" fmla="*/ 28 w 76"/>
                <a:gd name="T25" fmla="*/ 81 h 85"/>
                <a:gd name="T26" fmla="*/ 16 w 76"/>
                <a:gd name="T27" fmla="*/ 77 h 85"/>
                <a:gd name="T28" fmla="*/ 12 w 76"/>
                <a:gd name="T29" fmla="*/ 68 h 85"/>
                <a:gd name="T30" fmla="*/ 4 w 76"/>
                <a:gd name="T31" fmla="*/ 56 h 85"/>
                <a:gd name="T32" fmla="*/ 0 w 76"/>
                <a:gd name="T33" fmla="*/ 44 h 85"/>
                <a:gd name="T34" fmla="*/ 4 w 76"/>
                <a:gd name="T35" fmla="*/ 32 h 85"/>
                <a:gd name="T36" fmla="*/ 8 w 76"/>
                <a:gd name="T37" fmla="*/ 20 h 85"/>
                <a:gd name="T38" fmla="*/ 12 w 76"/>
                <a:gd name="T39" fmla="*/ 12 h 85"/>
                <a:gd name="T40" fmla="*/ 20 w 76"/>
                <a:gd name="T41" fmla="*/ 4 h 85"/>
                <a:gd name="T42" fmla="*/ 28 w 76"/>
                <a:gd name="T43" fmla="*/ 0 h 85"/>
                <a:gd name="T44" fmla="*/ 40 w 76"/>
                <a:gd name="T45" fmla="*/ 0 h 85"/>
                <a:gd name="T46" fmla="*/ 36 w 76"/>
                <a:gd name="T47" fmla="*/ 4 h 85"/>
                <a:gd name="T48" fmla="*/ 32 w 76"/>
                <a:gd name="T49" fmla="*/ 8 h 85"/>
                <a:gd name="T50" fmla="*/ 28 w 76"/>
                <a:gd name="T51" fmla="*/ 8 h 85"/>
                <a:gd name="T52" fmla="*/ 24 w 76"/>
                <a:gd name="T53" fmla="*/ 12 h 85"/>
                <a:gd name="T54" fmla="*/ 20 w 76"/>
                <a:gd name="T55" fmla="*/ 16 h 85"/>
                <a:gd name="T56" fmla="*/ 16 w 76"/>
                <a:gd name="T57" fmla="*/ 24 h 85"/>
                <a:gd name="T58" fmla="*/ 16 w 76"/>
                <a:gd name="T59" fmla="*/ 36 h 85"/>
                <a:gd name="T60" fmla="*/ 16 w 76"/>
                <a:gd name="T61" fmla="*/ 52 h 85"/>
                <a:gd name="T62" fmla="*/ 24 w 76"/>
                <a:gd name="T63" fmla="*/ 64 h 85"/>
                <a:gd name="T64" fmla="*/ 28 w 76"/>
                <a:gd name="T65" fmla="*/ 73 h 85"/>
                <a:gd name="T66" fmla="*/ 36 w 76"/>
                <a:gd name="T67" fmla="*/ 77 h 85"/>
                <a:gd name="T68" fmla="*/ 40 w 76"/>
                <a:gd name="T69" fmla="*/ 77 h 85"/>
                <a:gd name="T70" fmla="*/ 48 w 76"/>
                <a:gd name="T71" fmla="*/ 77 h 85"/>
                <a:gd name="T72" fmla="*/ 56 w 76"/>
                <a:gd name="T73" fmla="*/ 73 h 85"/>
                <a:gd name="T74" fmla="*/ 60 w 76"/>
                <a:gd name="T75" fmla="*/ 60 h 85"/>
                <a:gd name="T76" fmla="*/ 60 w 76"/>
                <a:gd name="T77" fmla="*/ 48 h 85"/>
                <a:gd name="T78" fmla="*/ 60 w 76"/>
                <a:gd name="T79" fmla="*/ 32 h 85"/>
                <a:gd name="T80" fmla="*/ 56 w 76"/>
                <a:gd name="T81" fmla="*/ 24 h 85"/>
                <a:gd name="T82" fmla="*/ 52 w 76"/>
                <a:gd name="T83" fmla="*/ 12 h 85"/>
                <a:gd name="T84" fmla="*/ 44 w 76"/>
                <a:gd name="T85" fmla="*/ 8 h 85"/>
                <a:gd name="T86" fmla="*/ 36 w 76"/>
                <a:gd name="T87" fmla="*/ 4 h 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6"/>
                <a:gd name="T133" fmla="*/ 0 h 85"/>
                <a:gd name="T134" fmla="*/ 76 w 76"/>
                <a:gd name="T135" fmla="*/ 85 h 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6" h="85">
                  <a:moveTo>
                    <a:pt x="40" y="0"/>
                  </a:moveTo>
                  <a:lnTo>
                    <a:pt x="52" y="0"/>
                  </a:lnTo>
                  <a:lnTo>
                    <a:pt x="60" y="8"/>
                  </a:lnTo>
                  <a:lnTo>
                    <a:pt x="68" y="12"/>
                  </a:lnTo>
                  <a:lnTo>
                    <a:pt x="76" y="24"/>
                  </a:lnTo>
                  <a:lnTo>
                    <a:pt x="76" y="40"/>
                  </a:lnTo>
                  <a:lnTo>
                    <a:pt x="76" y="52"/>
                  </a:lnTo>
                  <a:lnTo>
                    <a:pt x="72" y="60"/>
                  </a:lnTo>
                  <a:lnTo>
                    <a:pt x="64" y="73"/>
                  </a:lnTo>
                  <a:lnTo>
                    <a:pt x="56" y="77"/>
                  </a:lnTo>
                  <a:lnTo>
                    <a:pt x="48" y="81"/>
                  </a:lnTo>
                  <a:lnTo>
                    <a:pt x="40" y="85"/>
                  </a:lnTo>
                  <a:lnTo>
                    <a:pt x="28" y="81"/>
                  </a:lnTo>
                  <a:lnTo>
                    <a:pt x="16" y="77"/>
                  </a:lnTo>
                  <a:lnTo>
                    <a:pt x="12" y="68"/>
                  </a:lnTo>
                  <a:lnTo>
                    <a:pt x="4" y="56"/>
                  </a:lnTo>
                  <a:lnTo>
                    <a:pt x="0" y="44"/>
                  </a:lnTo>
                  <a:lnTo>
                    <a:pt x="4" y="32"/>
                  </a:lnTo>
                  <a:lnTo>
                    <a:pt x="8" y="20"/>
                  </a:lnTo>
                  <a:lnTo>
                    <a:pt x="12" y="12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40" y="0"/>
                  </a:lnTo>
                  <a:close/>
                  <a:moveTo>
                    <a:pt x="36" y="4"/>
                  </a:moveTo>
                  <a:lnTo>
                    <a:pt x="32" y="8"/>
                  </a:lnTo>
                  <a:lnTo>
                    <a:pt x="28" y="8"/>
                  </a:lnTo>
                  <a:lnTo>
                    <a:pt x="24" y="12"/>
                  </a:lnTo>
                  <a:lnTo>
                    <a:pt x="20" y="16"/>
                  </a:lnTo>
                  <a:lnTo>
                    <a:pt x="16" y="24"/>
                  </a:lnTo>
                  <a:lnTo>
                    <a:pt x="16" y="36"/>
                  </a:lnTo>
                  <a:lnTo>
                    <a:pt x="16" y="52"/>
                  </a:lnTo>
                  <a:lnTo>
                    <a:pt x="24" y="64"/>
                  </a:lnTo>
                  <a:lnTo>
                    <a:pt x="28" y="73"/>
                  </a:lnTo>
                  <a:lnTo>
                    <a:pt x="36" y="77"/>
                  </a:lnTo>
                  <a:lnTo>
                    <a:pt x="40" y="77"/>
                  </a:lnTo>
                  <a:lnTo>
                    <a:pt x="48" y="77"/>
                  </a:lnTo>
                  <a:lnTo>
                    <a:pt x="56" y="73"/>
                  </a:lnTo>
                  <a:lnTo>
                    <a:pt x="60" y="60"/>
                  </a:lnTo>
                  <a:lnTo>
                    <a:pt x="60" y="48"/>
                  </a:lnTo>
                  <a:lnTo>
                    <a:pt x="60" y="32"/>
                  </a:lnTo>
                  <a:lnTo>
                    <a:pt x="56" y="24"/>
                  </a:lnTo>
                  <a:lnTo>
                    <a:pt x="52" y="12"/>
                  </a:lnTo>
                  <a:lnTo>
                    <a:pt x="44" y="8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5" name="Freeform 16"/>
            <p:cNvSpPr>
              <a:spLocks/>
            </p:cNvSpPr>
            <p:nvPr/>
          </p:nvSpPr>
          <p:spPr bwMode="auto">
            <a:xfrm>
              <a:off x="528" y="3000"/>
              <a:ext cx="125" cy="121"/>
            </a:xfrm>
            <a:custGeom>
              <a:avLst/>
              <a:gdLst>
                <a:gd name="T0" fmla="*/ 125 w 125"/>
                <a:gd name="T1" fmla="*/ 0 h 121"/>
                <a:gd name="T2" fmla="*/ 125 w 125"/>
                <a:gd name="T3" fmla="*/ 0 h 121"/>
                <a:gd name="T4" fmla="*/ 117 w 125"/>
                <a:gd name="T5" fmla="*/ 4 h 121"/>
                <a:gd name="T6" fmla="*/ 113 w 125"/>
                <a:gd name="T7" fmla="*/ 8 h 121"/>
                <a:gd name="T8" fmla="*/ 109 w 125"/>
                <a:gd name="T9" fmla="*/ 12 h 121"/>
                <a:gd name="T10" fmla="*/ 105 w 125"/>
                <a:gd name="T11" fmla="*/ 20 h 121"/>
                <a:gd name="T12" fmla="*/ 68 w 125"/>
                <a:gd name="T13" fmla="*/ 121 h 121"/>
                <a:gd name="T14" fmla="*/ 64 w 125"/>
                <a:gd name="T15" fmla="*/ 121 h 121"/>
                <a:gd name="T16" fmla="*/ 20 w 125"/>
                <a:gd name="T17" fmla="*/ 20 h 121"/>
                <a:gd name="T18" fmla="*/ 16 w 125"/>
                <a:gd name="T19" fmla="*/ 12 h 121"/>
                <a:gd name="T20" fmla="*/ 16 w 125"/>
                <a:gd name="T21" fmla="*/ 8 h 121"/>
                <a:gd name="T22" fmla="*/ 12 w 125"/>
                <a:gd name="T23" fmla="*/ 4 h 121"/>
                <a:gd name="T24" fmla="*/ 8 w 125"/>
                <a:gd name="T25" fmla="*/ 4 h 121"/>
                <a:gd name="T26" fmla="*/ 4 w 125"/>
                <a:gd name="T27" fmla="*/ 4 h 121"/>
                <a:gd name="T28" fmla="*/ 0 w 125"/>
                <a:gd name="T29" fmla="*/ 0 h 121"/>
                <a:gd name="T30" fmla="*/ 0 w 125"/>
                <a:gd name="T31" fmla="*/ 0 h 121"/>
                <a:gd name="T32" fmla="*/ 48 w 125"/>
                <a:gd name="T33" fmla="*/ 0 h 121"/>
                <a:gd name="T34" fmla="*/ 48 w 125"/>
                <a:gd name="T35" fmla="*/ 0 h 121"/>
                <a:gd name="T36" fmla="*/ 40 w 125"/>
                <a:gd name="T37" fmla="*/ 4 h 121"/>
                <a:gd name="T38" fmla="*/ 36 w 125"/>
                <a:gd name="T39" fmla="*/ 4 h 121"/>
                <a:gd name="T40" fmla="*/ 36 w 125"/>
                <a:gd name="T41" fmla="*/ 8 h 121"/>
                <a:gd name="T42" fmla="*/ 36 w 125"/>
                <a:gd name="T43" fmla="*/ 8 h 121"/>
                <a:gd name="T44" fmla="*/ 36 w 125"/>
                <a:gd name="T45" fmla="*/ 16 h 121"/>
                <a:gd name="T46" fmla="*/ 40 w 125"/>
                <a:gd name="T47" fmla="*/ 24 h 121"/>
                <a:gd name="T48" fmla="*/ 68 w 125"/>
                <a:gd name="T49" fmla="*/ 92 h 121"/>
                <a:gd name="T50" fmla="*/ 97 w 125"/>
                <a:gd name="T51" fmla="*/ 24 h 121"/>
                <a:gd name="T52" fmla="*/ 101 w 125"/>
                <a:gd name="T53" fmla="*/ 16 h 121"/>
                <a:gd name="T54" fmla="*/ 101 w 125"/>
                <a:gd name="T55" fmla="*/ 8 h 121"/>
                <a:gd name="T56" fmla="*/ 101 w 125"/>
                <a:gd name="T57" fmla="*/ 8 h 121"/>
                <a:gd name="T58" fmla="*/ 97 w 125"/>
                <a:gd name="T59" fmla="*/ 4 h 121"/>
                <a:gd name="T60" fmla="*/ 92 w 125"/>
                <a:gd name="T61" fmla="*/ 4 h 121"/>
                <a:gd name="T62" fmla="*/ 88 w 125"/>
                <a:gd name="T63" fmla="*/ 0 h 121"/>
                <a:gd name="T64" fmla="*/ 88 w 125"/>
                <a:gd name="T65" fmla="*/ 0 h 121"/>
                <a:gd name="T66" fmla="*/ 88 w 125"/>
                <a:gd name="T67" fmla="*/ 0 h 121"/>
                <a:gd name="T68" fmla="*/ 88 w 125"/>
                <a:gd name="T69" fmla="*/ 0 h 121"/>
                <a:gd name="T70" fmla="*/ 125 w 125"/>
                <a:gd name="T71" fmla="*/ 0 h 12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5"/>
                <a:gd name="T109" fmla="*/ 0 h 121"/>
                <a:gd name="T110" fmla="*/ 125 w 125"/>
                <a:gd name="T111" fmla="*/ 121 h 12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5" h="121">
                  <a:moveTo>
                    <a:pt x="125" y="0"/>
                  </a:moveTo>
                  <a:lnTo>
                    <a:pt x="125" y="0"/>
                  </a:lnTo>
                  <a:lnTo>
                    <a:pt x="117" y="4"/>
                  </a:lnTo>
                  <a:lnTo>
                    <a:pt x="113" y="8"/>
                  </a:lnTo>
                  <a:lnTo>
                    <a:pt x="109" y="12"/>
                  </a:lnTo>
                  <a:lnTo>
                    <a:pt x="105" y="20"/>
                  </a:lnTo>
                  <a:lnTo>
                    <a:pt x="68" y="121"/>
                  </a:lnTo>
                  <a:lnTo>
                    <a:pt x="64" y="121"/>
                  </a:lnTo>
                  <a:lnTo>
                    <a:pt x="20" y="20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36" y="4"/>
                  </a:lnTo>
                  <a:lnTo>
                    <a:pt x="36" y="8"/>
                  </a:lnTo>
                  <a:lnTo>
                    <a:pt x="36" y="16"/>
                  </a:lnTo>
                  <a:lnTo>
                    <a:pt x="40" y="24"/>
                  </a:lnTo>
                  <a:lnTo>
                    <a:pt x="68" y="92"/>
                  </a:lnTo>
                  <a:lnTo>
                    <a:pt x="97" y="24"/>
                  </a:lnTo>
                  <a:lnTo>
                    <a:pt x="101" y="16"/>
                  </a:lnTo>
                  <a:lnTo>
                    <a:pt x="101" y="8"/>
                  </a:lnTo>
                  <a:lnTo>
                    <a:pt x="97" y="4"/>
                  </a:lnTo>
                  <a:lnTo>
                    <a:pt x="92" y="4"/>
                  </a:lnTo>
                  <a:lnTo>
                    <a:pt x="88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6" name="Freeform 17"/>
            <p:cNvSpPr>
              <a:spLocks noEditPoints="1"/>
            </p:cNvSpPr>
            <p:nvPr/>
          </p:nvSpPr>
          <p:spPr bwMode="auto">
            <a:xfrm>
              <a:off x="641" y="3036"/>
              <a:ext cx="64" cy="85"/>
            </a:xfrm>
            <a:custGeom>
              <a:avLst/>
              <a:gdLst>
                <a:gd name="T0" fmla="*/ 12 w 64"/>
                <a:gd name="T1" fmla="*/ 32 h 85"/>
                <a:gd name="T2" fmla="*/ 16 w 64"/>
                <a:gd name="T3" fmla="*/ 48 h 85"/>
                <a:gd name="T4" fmla="*/ 20 w 64"/>
                <a:gd name="T5" fmla="*/ 60 h 85"/>
                <a:gd name="T6" fmla="*/ 28 w 64"/>
                <a:gd name="T7" fmla="*/ 64 h 85"/>
                <a:gd name="T8" fmla="*/ 40 w 64"/>
                <a:gd name="T9" fmla="*/ 68 h 85"/>
                <a:gd name="T10" fmla="*/ 48 w 64"/>
                <a:gd name="T11" fmla="*/ 68 h 85"/>
                <a:gd name="T12" fmla="*/ 52 w 64"/>
                <a:gd name="T13" fmla="*/ 64 h 85"/>
                <a:gd name="T14" fmla="*/ 60 w 64"/>
                <a:gd name="T15" fmla="*/ 60 h 85"/>
                <a:gd name="T16" fmla="*/ 64 w 64"/>
                <a:gd name="T17" fmla="*/ 48 h 85"/>
                <a:gd name="T18" fmla="*/ 64 w 64"/>
                <a:gd name="T19" fmla="*/ 52 h 85"/>
                <a:gd name="T20" fmla="*/ 60 w 64"/>
                <a:gd name="T21" fmla="*/ 64 h 85"/>
                <a:gd name="T22" fmla="*/ 56 w 64"/>
                <a:gd name="T23" fmla="*/ 73 h 85"/>
                <a:gd name="T24" fmla="*/ 44 w 64"/>
                <a:gd name="T25" fmla="*/ 81 h 85"/>
                <a:gd name="T26" fmla="*/ 32 w 64"/>
                <a:gd name="T27" fmla="*/ 85 h 85"/>
                <a:gd name="T28" fmla="*/ 20 w 64"/>
                <a:gd name="T29" fmla="*/ 81 h 85"/>
                <a:gd name="T30" fmla="*/ 8 w 64"/>
                <a:gd name="T31" fmla="*/ 73 h 85"/>
                <a:gd name="T32" fmla="*/ 4 w 64"/>
                <a:gd name="T33" fmla="*/ 64 h 85"/>
                <a:gd name="T34" fmla="*/ 0 w 64"/>
                <a:gd name="T35" fmla="*/ 52 h 85"/>
                <a:gd name="T36" fmla="*/ 0 w 64"/>
                <a:gd name="T37" fmla="*/ 44 h 85"/>
                <a:gd name="T38" fmla="*/ 0 w 64"/>
                <a:gd name="T39" fmla="*/ 32 h 85"/>
                <a:gd name="T40" fmla="*/ 4 w 64"/>
                <a:gd name="T41" fmla="*/ 20 h 85"/>
                <a:gd name="T42" fmla="*/ 8 w 64"/>
                <a:gd name="T43" fmla="*/ 12 h 85"/>
                <a:gd name="T44" fmla="*/ 16 w 64"/>
                <a:gd name="T45" fmla="*/ 4 h 85"/>
                <a:gd name="T46" fmla="*/ 24 w 64"/>
                <a:gd name="T47" fmla="*/ 0 h 85"/>
                <a:gd name="T48" fmla="*/ 36 w 64"/>
                <a:gd name="T49" fmla="*/ 0 h 85"/>
                <a:gd name="T50" fmla="*/ 48 w 64"/>
                <a:gd name="T51" fmla="*/ 4 h 85"/>
                <a:gd name="T52" fmla="*/ 56 w 64"/>
                <a:gd name="T53" fmla="*/ 8 h 85"/>
                <a:gd name="T54" fmla="*/ 64 w 64"/>
                <a:gd name="T55" fmla="*/ 20 h 85"/>
                <a:gd name="T56" fmla="*/ 64 w 64"/>
                <a:gd name="T57" fmla="*/ 32 h 85"/>
                <a:gd name="T58" fmla="*/ 12 w 64"/>
                <a:gd name="T59" fmla="*/ 32 h 85"/>
                <a:gd name="T60" fmla="*/ 12 w 64"/>
                <a:gd name="T61" fmla="*/ 24 h 85"/>
                <a:gd name="T62" fmla="*/ 48 w 64"/>
                <a:gd name="T63" fmla="*/ 24 h 85"/>
                <a:gd name="T64" fmla="*/ 48 w 64"/>
                <a:gd name="T65" fmla="*/ 20 h 85"/>
                <a:gd name="T66" fmla="*/ 44 w 64"/>
                <a:gd name="T67" fmla="*/ 16 h 85"/>
                <a:gd name="T68" fmla="*/ 44 w 64"/>
                <a:gd name="T69" fmla="*/ 12 h 85"/>
                <a:gd name="T70" fmla="*/ 40 w 64"/>
                <a:gd name="T71" fmla="*/ 8 h 85"/>
                <a:gd name="T72" fmla="*/ 36 w 64"/>
                <a:gd name="T73" fmla="*/ 8 h 85"/>
                <a:gd name="T74" fmla="*/ 32 w 64"/>
                <a:gd name="T75" fmla="*/ 4 h 85"/>
                <a:gd name="T76" fmla="*/ 24 w 64"/>
                <a:gd name="T77" fmla="*/ 8 h 85"/>
                <a:gd name="T78" fmla="*/ 20 w 64"/>
                <a:gd name="T79" fmla="*/ 12 h 85"/>
                <a:gd name="T80" fmla="*/ 16 w 64"/>
                <a:gd name="T81" fmla="*/ 16 h 85"/>
                <a:gd name="T82" fmla="*/ 12 w 64"/>
                <a:gd name="T83" fmla="*/ 24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4"/>
                <a:gd name="T127" fmla="*/ 0 h 85"/>
                <a:gd name="T128" fmla="*/ 64 w 64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4" h="85">
                  <a:moveTo>
                    <a:pt x="12" y="32"/>
                  </a:moveTo>
                  <a:lnTo>
                    <a:pt x="16" y="48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40" y="68"/>
                  </a:lnTo>
                  <a:lnTo>
                    <a:pt x="48" y="68"/>
                  </a:lnTo>
                  <a:lnTo>
                    <a:pt x="52" y="64"/>
                  </a:lnTo>
                  <a:lnTo>
                    <a:pt x="60" y="60"/>
                  </a:lnTo>
                  <a:lnTo>
                    <a:pt x="64" y="48"/>
                  </a:lnTo>
                  <a:lnTo>
                    <a:pt x="64" y="52"/>
                  </a:lnTo>
                  <a:lnTo>
                    <a:pt x="60" y="64"/>
                  </a:lnTo>
                  <a:lnTo>
                    <a:pt x="56" y="73"/>
                  </a:lnTo>
                  <a:lnTo>
                    <a:pt x="44" y="81"/>
                  </a:lnTo>
                  <a:lnTo>
                    <a:pt x="32" y="85"/>
                  </a:lnTo>
                  <a:lnTo>
                    <a:pt x="20" y="81"/>
                  </a:lnTo>
                  <a:lnTo>
                    <a:pt x="8" y="73"/>
                  </a:lnTo>
                  <a:lnTo>
                    <a:pt x="4" y="64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0" y="32"/>
                  </a:lnTo>
                  <a:lnTo>
                    <a:pt x="4" y="20"/>
                  </a:lnTo>
                  <a:lnTo>
                    <a:pt x="8" y="12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8" y="4"/>
                  </a:lnTo>
                  <a:lnTo>
                    <a:pt x="56" y="8"/>
                  </a:lnTo>
                  <a:lnTo>
                    <a:pt x="64" y="20"/>
                  </a:lnTo>
                  <a:lnTo>
                    <a:pt x="64" y="32"/>
                  </a:lnTo>
                  <a:lnTo>
                    <a:pt x="12" y="32"/>
                  </a:lnTo>
                  <a:close/>
                  <a:moveTo>
                    <a:pt x="12" y="24"/>
                  </a:moveTo>
                  <a:lnTo>
                    <a:pt x="48" y="24"/>
                  </a:lnTo>
                  <a:lnTo>
                    <a:pt x="48" y="20"/>
                  </a:lnTo>
                  <a:lnTo>
                    <a:pt x="44" y="16"/>
                  </a:lnTo>
                  <a:lnTo>
                    <a:pt x="44" y="12"/>
                  </a:lnTo>
                  <a:lnTo>
                    <a:pt x="40" y="8"/>
                  </a:lnTo>
                  <a:lnTo>
                    <a:pt x="36" y="8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7" name="Freeform 18"/>
            <p:cNvSpPr>
              <a:spLocks/>
            </p:cNvSpPr>
            <p:nvPr/>
          </p:nvSpPr>
          <p:spPr bwMode="auto">
            <a:xfrm>
              <a:off x="717" y="3036"/>
              <a:ext cx="57" cy="81"/>
            </a:xfrm>
            <a:custGeom>
              <a:avLst/>
              <a:gdLst>
                <a:gd name="T0" fmla="*/ 25 w 57"/>
                <a:gd name="T1" fmla="*/ 0 h 81"/>
                <a:gd name="T2" fmla="*/ 25 w 57"/>
                <a:gd name="T3" fmla="*/ 20 h 81"/>
                <a:gd name="T4" fmla="*/ 33 w 57"/>
                <a:gd name="T5" fmla="*/ 8 h 81"/>
                <a:gd name="T6" fmla="*/ 37 w 57"/>
                <a:gd name="T7" fmla="*/ 4 h 81"/>
                <a:gd name="T8" fmla="*/ 45 w 57"/>
                <a:gd name="T9" fmla="*/ 0 h 81"/>
                <a:gd name="T10" fmla="*/ 49 w 57"/>
                <a:gd name="T11" fmla="*/ 0 h 81"/>
                <a:gd name="T12" fmla="*/ 53 w 57"/>
                <a:gd name="T13" fmla="*/ 4 h 81"/>
                <a:gd name="T14" fmla="*/ 53 w 57"/>
                <a:gd name="T15" fmla="*/ 8 h 81"/>
                <a:gd name="T16" fmla="*/ 57 w 57"/>
                <a:gd name="T17" fmla="*/ 12 h 81"/>
                <a:gd name="T18" fmla="*/ 57 w 57"/>
                <a:gd name="T19" fmla="*/ 16 h 81"/>
                <a:gd name="T20" fmla="*/ 53 w 57"/>
                <a:gd name="T21" fmla="*/ 16 h 81"/>
                <a:gd name="T22" fmla="*/ 53 w 57"/>
                <a:gd name="T23" fmla="*/ 20 h 81"/>
                <a:gd name="T24" fmla="*/ 49 w 57"/>
                <a:gd name="T25" fmla="*/ 20 h 81"/>
                <a:gd name="T26" fmla="*/ 45 w 57"/>
                <a:gd name="T27" fmla="*/ 20 h 81"/>
                <a:gd name="T28" fmla="*/ 41 w 57"/>
                <a:gd name="T29" fmla="*/ 16 h 81"/>
                <a:gd name="T30" fmla="*/ 37 w 57"/>
                <a:gd name="T31" fmla="*/ 16 h 81"/>
                <a:gd name="T32" fmla="*/ 37 w 57"/>
                <a:gd name="T33" fmla="*/ 12 h 81"/>
                <a:gd name="T34" fmla="*/ 33 w 57"/>
                <a:gd name="T35" fmla="*/ 12 h 81"/>
                <a:gd name="T36" fmla="*/ 33 w 57"/>
                <a:gd name="T37" fmla="*/ 16 h 81"/>
                <a:gd name="T38" fmla="*/ 29 w 57"/>
                <a:gd name="T39" fmla="*/ 20 h 81"/>
                <a:gd name="T40" fmla="*/ 25 w 57"/>
                <a:gd name="T41" fmla="*/ 28 h 81"/>
                <a:gd name="T42" fmla="*/ 25 w 57"/>
                <a:gd name="T43" fmla="*/ 64 h 81"/>
                <a:gd name="T44" fmla="*/ 25 w 57"/>
                <a:gd name="T45" fmla="*/ 68 h 81"/>
                <a:gd name="T46" fmla="*/ 25 w 57"/>
                <a:gd name="T47" fmla="*/ 73 h 81"/>
                <a:gd name="T48" fmla="*/ 29 w 57"/>
                <a:gd name="T49" fmla="*/ 77 h 81"/>
                <a:gd name="T50" fmla="*/ 29 w 57"/>
                <a:gd name="T51" fmla="*/ 77 h 81"/>
                <a:gd name="T52" fmla="*/ 33 w 57"/>
                <a:gd name="T53" fmla="*/ 81 h 81"/>
                <a:gd name="T54" fmla="*/ 41 w 57"/>
                <a:gd name="T55" fmla="*/ 81 h 81"/>
                <a:gd name="T56" fmla="*/ 41 w 57"/>
                <a:gd name="T57" fmla="*/ 81 h 81"/>
                <a:gd name="T58" fmla="*/ 0 w 57"/>
                <a:gd name="T59" fmla="*/ 81 h 81"/>
                <a:gd name="T60" fmla="*/ 0 w 57"/>
                <a:gd name="T61" fmla="*/ 81 h 81"/>
                <a:gd name="T62" fmla="*/ 4 w 57"/>
                <a:gd name="T63" fmla="*/ 81 h 81"/>
                <a:gd name="T64" fmla="*/ 4 w 57"/>
                <a:gd name="T65" fmla="*/ 77 h 81"/>
                <a:gd name="T66" fmla="*/ 8 w 57"/>
                <a:gd name="T67" fmla="*/ 77 h 81"/>
                <a:gd name="T68" fmla="*/ 8 w 57"/>
                <a:gd name="T69" fmla="*/ 73 h 81"/>
                <a:gd name="T70" fmla="*/ 8 w 57"/>
                <a:gd name="T71" fmla="*/ 68 h 81"/>
                <a:gd name="T72" fmla="*/ 8 w 57"/>
                <a:gd name="T73" fmla="*/ 64 h 81"/>
                <a:gd name="T74" fmla="*/ 8 w 57"/>
                <a:gd name="T75" fmla="*/ 32 h 81"/>
                <a:gd name="T76" fmla="*/ 8 w 57"/>
                <a:gd name="T77" fmla="*/ 20 h 81"/>
                <a:gd name="T78" fmla="*/ 8 w 57"/>
                <a:gd name="T79" fmla="*/ 16 h 81"/>
                <a:gd name="T80" fmla="*/ 8 w 57"/>
                <a:gd name="T81" fmla="*/ 12 h 81"/>
                <a:gd name="T82" fmla="*/ 8 w 57"/>
                <a:gd name="T83" fmla="*/ 12 h 81"/>
                <a:gd name="T84" fmla="*/ 4 w 57"/>
                <a:gd name="T85" fmla="*/ 12 h 81"/>
                <a:gd name="T86" fmla="*/ 4 w 57"/>
                <a:gd name="T87" fmla="*/ 12 h 81"/>
                <a:gd name="T88" fmla="*/ 0 w 57"/>
                <a:gd name="T89" fmla="*/ 12 h 81"/>
                <a:gd name="T90" fmla="*/ 0 w 57"/>
                <a:gd name="T91" fmla="*/ 12 h 81"/>
                <a:gd name="T92" fmla="*/ 0 w 57"/>
                <a:gd name="T93" fmla="*/ 8 h 81"/>
                <a:gd name="T94" fmla="*/ 21 w 57"/>
                <a:gd name="T95" fmla="*/ 0 h 81"/>
                <a:gd name="T96" fmla="*/ 25 w 57"/>
                <a:gd name="T97" fmla="*/ 0 h 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"/>
                <a:gd name="T148" fmla="*/ 0 h 81"/>
                <a:gd name="T149" fmla="*/ 57 w 57"/>
                <a:gd name="T150" fmla="*/ 81 h 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" h="81">
                  <a:moveTo>
                    <a:pt x="25" y="0"/>
                  </a:moveTo>
                  <a:lnTo>
                    <a:pt x="25" y="20"/>
                  </a:lnTo>
                  <a:lnTo>
                    <a:pt x="33" y="8"/>
                  </a:lnTo>
                  <a:lnTo>
                    <a:pt x="37" y="4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4"/>
                  </a:lnTo>
                  <a:lnTo>
                    <a:pt x="53" y="8"/>
                  </a:lnTo>
                  <a:lnTo>
                    <a:pt x="57" y="12"/>
                  </a:lnTo>
                  <a:lnTo>
                    <a:pt x="57" y="16"/>
                  </a:lnTo>
                  <a:lnTo>
                    <a:pt x="53" y="16"/>
                  </a:lnTo>
                  <a:lnTo>
                    <a:pt x="53" y="20"/>
                  </a:lnTo>
                  <a:lnTo>
                    <a:pt x="49" y="20"/>
                  </a:lnTo>
                  <a:lnTo>
                    <a:pt x="45" y="20"/>
                  </a:lnTo>
                  <a:lnTo>
                    <a:pt x="41" y="16"/>
                  </a:lnTo>
                  <a:lnTo>
                    <a:pt x="37" y="16"/>
                  </a:lnTo>
                  <a:lnTo>
                    <a:pt x="37" y="12"/>
                  </a:lnTo>
                  <a:lnTo>
                    <a:pt x="33" y="12"/>
                  </a:lnTo>
                  <a:lnTo>
                    <a:pt x="33" y="16"/>
                  </a:lnTo>
                  <a:lnTo>
                    <a:pt x="29" y="20"/>
                  </a:lnTo>
                  <a:lnTo>
                    <a:pt x="25" y="28"/>
                  </a:lnTo>
                  <a:lnTo>
                    <a:pt x="25" y="64"/>
                  </a:lnTo>
                  <a:lnTo>
                    <a:pt x="25" y="68"/>
                  </a:lnTo>
                  <a:lnTo>
                    <a:pt x="25" y="73"/>
                  </a:lnTo>
                  <a:lnTo>
                    <a:pt x="29" y="77"/>
                  </a:lnTo>
                  <a:lnTo>
                    <a:pt x="33" y="81"/>
                  </a:lnTo>
                  <a:lnTo>
                    <a:pt x="41" y="81"/>
                  </a:lnTo>
                  <a:lnTo>
                    <a:pt x="0" y="81"/>
                  </a:lnTo>
                  <a:lnTo>
                    <a:pt x="4" y="81"/>
                  </a:lnTo>
                  <a:lnTo>
                    <a:pt x="4" y="77"/>
                  </a:lnTo>
                  <a:lnTo>
                    <a:pt x="8" y="77"/>
                  </a:lnTo>
                  <a:lnTo>
                    <a:pt x="8" y="73"/>
                  </a:lnTo>
                  <a:lnTo>
                    <a:pt x="8" y="68"/>
                  </a:lnTo>
                  <a:lnTo>
                    <a:pt x="8" y="64"/>
                  </a:lnTo>
                  <a:lnTo>
                    <a:pt x="8" y="32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1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8" name="Freeform 19"/>
            <p:cNvSpPr>
              <a:spLocks noEditPoints="1"/>
            </p:cNvSpPr>
            <p:nvPr/>
          </p:nvSpPr>
          <p:spPr bwMode="auto">
            <a:xfrm>
              <a:off x="774" y="2996"/>
              <a:ext cx="81" cy="125"/>
            </a:xfrm>
            <a:custGeom>
              <a:avLst/>
              <a:gdLst>
                <a:gd name="T0" fmla="*/ 28 w 81"/>
                <a:gd name="T1" fmla="*/ 56 h 125"/>
                <a:gd name="T2" fmla="*/ 32 w 81"/>
                <a:gd name="T3" fmla="*/ 48 h 125"/>
                <a:gd name="T4" fmla="*/ 44 w 81"/>
                <a:gd name="T5" fmla="*/ 44 h 125"/>
                <a:gd name="T6" fmla="*/ 52 w 81"/>
                <a:gd name="T7" fmla="*/ 40 h 125"/>
                <a:gd name="T8" fmla="*/ 60 w 81"/>
                <a:gd name="T9" fmla="*/ 44 h 125"/>
                <a:gd name="T10" fmla="*/ 72 w 81"/>
                <a:gd name="T11" fmla="*/ 52 h 125"/>
                <a:gd name="T12" fmla="*/ 77 w 81"/>
                <a:gd name="T13" fmla="*/ 60 h 125"/>
                <a:gd name="T14" fmla="*/ 81 w 81"/>
                <a:gd name="T15" fmla="*/ 68 h 125"/>
                <a:gd name="T16" fmla="*/ 81 w 81"/>
                <a:gd name="T17" fmla="*/ 80 h 125"/>
                <a:gd name="T18" fmla="*/ 81 w 81"/>
                <a:gd name="T19" fmla="*/ 92 h 125"/>
                <a:gd name="T20" fmla="*/ 77 w 81"/>
                <a:gd name="T21" fmla="*/ 104 h 125"/>
                <a:gd name="T22" fmla="*/ 68 w 81"/>
                <a:gd name="T23" fmla="*/ 113 h 125"/>
                <a:gd name="T24" fmla="*/ 56 w 81"/>
                <a:gd name="T25" fmla="*/ 121 h 125"/>
                <a:gd name="T26" fmla="*/ 40 w 81"/>
                <a:gd name="T27" fmla="*/ 125 h 125"/>
                <a:gd name="T28" fmla="*/ 32 w 81"/>
                <a:gd name="T29" fmla="*/ 121 h 125"/>
                <a:gd name="T30" fmla="*/ 24 w 81"/>
                <a:gd name="T31" fmla="*/ 121 h 125"/>
                <a:gd name="T32" fmla="*/ 20 w 81"/>
                <a:gd name="T33" fmla="*/ 117 h 125"/>
                <a:gd name="T34" fmla="*/ 12 w 81"/>
                <a:gd name="T35" fmla="*/ 113 h 125"/>
                <a:gd name="T36" fmla="*/ 12 w 81"/>
                <a:gd name="T37" fmla="*/ 32 h 125"/>
                <a:gd name="T38" fmla="*/ 12 w 81"/>
                <a:gd name="T39" fmla="*/ 20 h 125"/>
                <a:gd name="T40" fmla="*/ 12 w 81"/>
                <a:gd name="T41" fmla="*/ 12 h 125"/>
                <a:gd name="T42" fmla="*/ 12 w 81"/>
                <a:gd name="T43" fmla="*/ 12 h 125"/>
                <a:gd name="T44" fmla="*/ 8 w 81"/>
                <a:gd name="T45" fmla="*/ 8 h 125"/>
                <a:gd name="T46" fmla="*/ 8 w 81"/>
                <a:gd name="T47" fmla="*/ 8 h 125"/>
                <a:gd name="T48" fmla="*/ 8 w 81"/>
                <a:gd name="T49" fmla="*/ 8 h 125"/>
                <a:gd name="T50" fmla="*/ 4 w 81"/>
                <a:gd name="T51" fmla="*/ 8 h 125"/>
                <a:gd name="T52" fmla="*/ 0 w 81"/>
                <a:gd name="T53" fmla="*/ 8 h 125"/>
                <a:gd name="T54" fmla="*/ 0 w 81"/>
                <a:gd name="T55" fmla="*/ 8 h 125"/>
                <a:gd name="T56" fmla="*/ 24 w 81"/>
                <a:gd name="T57" fmla="*/ 0 h 125"/>
                <a:gd name="T58" fmla="*/ 28 w 81"/>
                <a:gd name="T59" fmla="*/ 0 h 125"/>
                <a:gd name="T60" fmla="*/ 28 w 81"/>
                <a:gd name="T61" fmla="*/ 56 h 125"/>
                <a:gd name="T62" fmla="*/ 28 w 81"/>
                <a:gd name="T63" fmla="*/ 64 h 125"/>
                <a:gd name="T64" fmla="*/ 28 w 81"/>
                <a:gd name="T65" fmla="*/ 108 h 125"/>
                <a:gd name="T66" fmla="*/ 32 w 81"/>
                <a:gd name="T67" fmla="*/ 113 h 125"/>
                <a:gd name="T68" fmla="*/ 36 w 81"/>
                <a:gd name="T69" fmla="*/ 117 h 125"/>
                <a:gd name="T70" fmla="*/ 40 w 81"/>
                <a:gd name="T71" fmla="*/ 117 h 125"/>
                <a:gd name="T72" fmla="*/ 44 w 81"/>
                <a:gd name="T73" fmla="*/ 117 h 125"/>
                <a:gd name="T74" fmla="*/ 52 w 81"/>
                <a:gd name="T75" fmla="*/ 117 h 125"/>
                <a:gd name="T76" fmla="*/ 60 w 81"/>
                <a:gd name="T77" fmla="*/ 108 h 125"/>
                <a:gd name="T78" fmla="*/ 64 w 81"/>
                <a:gd name="T79" fmla="*/ 100 h 125"/>
                <a:gd name="T80" fmla="*/ 68 w 81"/>
                <a:gd name="T81" fmla="*/ 84 h 125"/>
                <a:gd name="T82" fmla="*/ 64 w 81"/>
                <a:gd name="T83" fmla="*/ 72 h 125"/>
                <a:gd name="T84" fmla="*/ 60 w 81"/>
                <a:gd name="T85" fmla="*/ 60 h 125"/>
                <a:gd name="T86" fmla="*/ 52 w 81"/>
                <a:gd name="T87" fmla="*/ 56 h 125"/>
                <a:gd name="T88" fmla="*/ 44 w 81"/>
                <a:gd name="T89" fmla="*/ 52 h 125"/>
                <a:gd name="T90" fmla="*/ 40 w 81"/>
                <a:gd name="T91" fmla="*/ 52 h 125"/>
                <a:gd name="T92" fmla="*/ 36 w 81"/>
                <a:gd name="T93" fmla="*/ 56 h 125"/>
                <a:gd name="T94" fmla="*/ 32 w 81"/>
                <a:gd name="T95" fmla="*/ 56 h 125"/>
                <a:gd name="T96" fmla="*/ 28 w 81"/>
                <a:gd name="T97" fmla="*/ 64 h 12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25"/>
                <a:gd name="T149" fmla="*/ 81 w 81"/>
                <a:gd name="T150" fmla="*/ 125 h 12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25">
                  <a:moveTo>
                    <a:pt x="28" y="56"/>
                  </a:moveTo>
                  <a:lnTo>
                    <a:pt x="32" y="48"/>
                  </a:lnTo>
                  <a:lnTo>
                    <a:pt x="44" y="44"/>
                  </a:lnTo>
                  <a:lnTo>
                    <a:pt x="52" y="40"/>
                  </a:lnTo>
                  <a:lnTo>
                    <a:pt x="60" y="44"/>
                  </a:lnTo>
                  <a:lnTo>
                    <a:pt x="72" y="52"/>
                  </a:lnTo>
                  <a:lnTo>
                    <a:pt x="77" y="60"/>
                  </a:lnTo>
                  <a:lnTo>
                    <a:pt x="81" y="68"/>
                  </a:lnTo>
                  <a:lnTo>
                    <a:pt x="81" y="80"/>
                  </a:lnTo>
                  <a:lnTo>
                    <a:pt x="81" y="92"/>
                  </a:lnTo>
                  <a:lnTo>
                    <a:pt x="77" y="104"/>
                  </a:lnTo>
                  <a:lnTo>
                    <a:pt x="68" y="113"/>
                  </a:lnTo>
                  <a:lnTo>
                    <a:pt x="56" y="121"/>
                  </a:lnTo>
                  <a:lnTo>
                    <a:pt x="40" y="125"/>
                  </a:lnTo>
                  <a:lnTo>
                    <a:pt x="32" y="121"/>
                  </a:lnTo>
                  <a:lnTo>
                    <a:pt x="24" y="121"/>
                  </a:lnTo>
                  <a:lnTo>
                    <a:pt x="20" y="117"/>
                  </a:lnTo>
                  <a:lnTo>
                    <a:pt x="12" y="113"/>
                  </a:lnTo>
                  <a:lnTo>
                    <a:pt x="12" y="32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28" y="56"/>
                  </a:lnTo>
                  <a:close/>
                  <a:moveTo>
                    <a:pt x="28" y="64"/>
                  </a:moveTo>
                  <a:lnTo>
                    <a:pt x="28" y="108"/>
                  </a:lnTo>
                  <a:lnTo>
                    <a:pt x="32" y="113"/>
                  </a:lnTo>
                  <a:lnTo>
                    <a:pt x="36" y="117"/>
                  </a:lnTo>
                  <a:lnTo>
                    <a:pt x="40" y="117"/>
                  </a:lnTo>
                  <a:lnTo>
                    <a:pt x="44" y="117"/>
                  </a:lnTo>
                  <a:lnTo>
                    <a:pt x="52" y="117"/>
                  </a:lnTo>
                  <a:lnTo>
                    <a:pt x="60" y="108"/>
                  </a:lnTo>
                  <a:lnTo>
                    <a:pt x="64" y="100"/>
                  </a:lnTo>
                  <a:lnTo>
                    <a:pt x="68" y="84"/>
                  </a:lnTo>
                  <a:lnTo>
                    <a:pt x="64" y="72"/>
                  </a:lnTo>
                  <a:lnTo>
                    <a:pt x="60" y="60"/>
                  </a:lnTo>
                  <a:lnTo>
                    <a:pt x="52" y="56"/>
                  </a:lnTo>
                  <a:lnTo>
                    <a:pt x="44" y="52"/>
                  </a:lnTo>
                  <a:lnTo>
                    <a:pt x="40" y="52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8" y="6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79" name="Freeform 20"/>
            <p:cNvSpPr>
              <a:spLocks noEditPoints="1"/>
            </p:cNvSpPr>
            <p:nvPr/>
          </p:nvSpPr>
          <p:spPr bwMode="auto">
            <a:xfrm>
              <a:off x="1000" y="3000"/>
              <a:ext cx="121" cy="117"/>
            </a:xfrm>
            <a:custGeom>
              <a:avLst/>
              <a:gdLst>
                <a:gd name="T0" fmla="*/ 0 w 121"/>
                <a:gd name="T1" fmla="*/ 117 h 117"/>
                <a:gd name="T2" fmla="*/ 0 w 121"/>
                <a:gd name="T3" fmla="*/ 117 h 117"/>
                <a:gd name="T4" fmla="*/ 4 w 121"/>
                <a:gd name="T5" fmla="*/ 117 h 117"/>
                <a:gd name="T6" fmla="*/ 12 w 121"/>
                <a:gd name="T7" fmla="*/ 113 h 117"/>
                <a:gd name="T8" fmla="*/ 16 w 121"/>
                <a:gd name="T9" fmla="*/ 109 h 117"/>
                <a:gd name="T10" fmla="*/ 16 w 121"/>
                <a:gd name="T11" fmla="*/ 104 h 117"/>
                <a:gd name="T12" fmla="*/ 16 w 121"/>
                <a:gd name="T13" fmla="*/ 96 h 117"/>
                <a:gd name="T14" fmla="*/ 16 w 121"/>
                <a:gd name="T15" fmla="*/ 20 h 117"/>
                <a:gd name="T16" fmla="*/ 16 w 121"/>
                <a:gd name="T17" fmla="*/ 12 h 117"/>
                <a:gd name="T18" fmla="*/ 16 w 121"/>
                <a:gd name="T19" fmla="*/ 4 h 117"/>
                <a:gd name="T20" fmla="*/ 12 w 121"/>
                <a:gd name="T21" fmla="*/ 4 h 117"/>
                <a:gd name="T22" fmla="*/ 4 w 121"/>
                <a:gd name="T23" fmla="*/ 0 h 117"/>
                <a:gd name="T24" fmla="*/ 0 w 121"/>
                <a:gd name="T25" fmla="*/ 0 h 117"/>
                <a:gd name="T26" fmla="*/ 0 w 121"/>
                <a:gd name="T27" fmla="*/ 0 h 117"/>
                <a:gd name="T28" fmla="*/ 48 w 121"/>
                <a:gd name="T29" fmla="*/ 0 h 117"/>
                <a:gd name="T30" fmla="*/ 64 w 121"/>
                <a:gd name="T31" fmla="*/ 0 h 117"/>
                <a:gd name="T32" fmla="*/ 76 w 121"/>
                <a:gd name="T33" fmla="*/ 4 h 117"/>
                <a:gd name="T34" fmla="*/ 89 w 121"/>
                <a:gd name="T35" fmla="*/ 4 h 117"/>
                <a:gd name="T36" fmla="*/ 101 w 121"/>
                <a:gd name="T37" fmla="*/ 12 h 117"/>
                <a:gd name="T38" fmla="*/ 109 w 121"/>
                <a:gd name="T39" fmla="*/ 24 h 117"/>
                <a:gd name="T40" fmla="*/ 117 w 121"/>
                <a:gd name="T41" fmla="*/ 40 h 117"/>
                <a:gd name="T42" fmla="*/ 121 w 121"/>
                <a:gd name="T43" fmla="*/ 56 h 117"/>
                <a:gd name="T44" fmla="*/ 117 w 121"/>
                <a:gd name="T45" fmla="*/ 72 h 117"/>
                <a:gd name="T46" fmla="*/ 113 w 121"/>
                <a:gd name="T47" fmla="*/ 88 h 117"/>
                <a:gd name="T48" fmla="*/ 105 w 121"/>
                <a:gd name="T49" fmla="*/ 100 h 117"/>
                <a:gd name="T50" fmla="*/ 93 w 121"/>
                <a:gd name="T51" fmla="*/ 109 h 117"/>
                <a:gd name="T52" fmla="*/ 72 w 121"/>
                <a:gd name="T53" fmla="*/ 117 h 117"/>
                <a:gd name="T54" fmla="*/ 52 w 121"/>
                <a:gd name="T55" fmla="*/ 117 h 117"/>
                <a:gd name="T56" fmla="*/ 0 w 121"/>
                <a:gd name="T57" fmla="*/ 117 h 117"/>
                <a:gd name="T58" fmla="*/ 36 w 121"/>
                <a:gd name="T59" fmla="*/ 109 h 117"/>
                <a:gd name="T60" fmla="*/ 44 w 121"/>
                <a:gd name="T61" fmla="*/ 113 h 117"/>
                <a:gd name="T62" fmla="*/ 52 w 121"/>
                <a:gd name="T63" fmla="*/ 113 h 117"/>
                <a:gd name="T64" fmla="*/ 64 w 121"/>
                <a:gd name="T65" fmla="*/ 109 h 117"/>
                <a:gd name="T66" fmla="*/ 76 w 121"/>
                <a:gd name="T67" fmla="*/ 104 h 117"/>
                <a:gd name="T68" fmla="*/ 85 w 121"/>
                <a:gd name="T69" fmla="*/ 96 h 117"/>
                <a:gd name="T70" fmla="*/ 93 w 121"/>
                <a:gd name="T71" fmla="*/ 88 h 117"/>
                <a:gd name="T72" fmla="*/ 97 w 121"/>
                <a:gd name="T73" fmla="*/ 72 h 117"/>
                <a:gd name="T74" fmla="*/ 101 w 121"/>
                <a:gd name="T75" fmla="*/ 60 h 117"/>
                <a:gd name="T76" fmla="*/ 97 w 121"/>
                <a:gd name="T77" fmla="*/ 44 h 117"/>
                <a:gd name="T78" fmla="*/ 93 w 121"/>
                <a:gd name="T79" fmla="*/ 32 h 117"/>
                <a:gd name="T80" fmla="*/ 85 w 121"/>
                <a:gd name="T81" fmla="*/ 20 h 117"/>
                <a:gd name="T82" fmla="*/ 76 w 121"/>
                <a:gd name="T83" fmla="*/ 12 h 117"/>
                <a:gd name="T84" fmla="*/ 64 w 121"/>
                <a:gd name="T85" fmla="*/ 8 h 117"/>
                <a:gd name="T86" fmla="*/ 52 w 121"/>
                <a:gd name="T87" fmla="*/ 4 h 117"/>
                <a:gd name="T88" fmla="*/ 44 w 121"/>
                <a:gd name="T89" fmla="*/ 4 h 117"/>
                <a:gd name="T90" fmla="*/ 36 w 121"/>
                <a:gd name="T91" fmla="*/ 8 h 117"/>
                <a:gd name="T92" fmla="*/ 36 w 121"/>
                <a:gd name="T93" fmla="*/ 109 h 1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1"/>
                <a:gd name="T142" fmla="*/ 0 h 117"/>
                <a:gd name="T143" fmla="*/ 121 w 121"/>
                <a:gd name="T144" fmla="*/ 117 h 11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1" h="117">
                  <a:moveTo>
                    <a:pt x="0" y="117"/>
                  </a:moveTo>
                  <a:lnTo>
                    <a:pt x="0" y="117"/>
                  </a:lnTo>
                  <a:lnTo>
                    <a:pt x="4" y="117"/>
                  </a:lnTo>
                  <a:lnTo>
                    <a:pt x="12" y="113"/>
                  </a:lnTo>
                  <a:lnTo>
                    <a:pt x="16" y="109"/>
                  </a:lnTo>
                  <a:lnTo>
                    <a:pt x="16" y="104"/>
                  </a:lnTo>
                  <a:lnTo>
                    <a:pt x="16" y="96"/>
                  </a:lnTo>
                  <a:lnTo>
                    <a:pt x="16" y="20"/>
                  </a:lnTo>
                  <a:lnTo>
                    <a:pt x="16" y="12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76" y="4"/>
                  </a:lnTo>
                  <a:lnTo>
                    <a:pt x="89" y="4"/>
                  </a:lnTo>
                  <a:lnTo>
                    <a:pt x="101" y="12"/>
                  </a:lnTo>
                  <a:lnTo>
                    <a:pt x="109" y="24"/>
                  </a:lnTo>
                  <a:lnTo>
                    <a:pt x="117" y="40"/>
                  </a:lnTo>
                  <a:lnTo>
                    <a:pt x="121" y="56"/>
                  </a:lnTo>
                  <a:lnTo>
                    <a:pt x="117" y="72"/>
                  </a:lnTo>
                  <a:lnTo>
                    <a:pt x="113" y="88"/>
                  </a:lnTo>
                  <a:lnTo>
                    <a:pt x="105" y="100"/>
                  </a:lnTo>
                  <a:lnTo>
                    <a:pt x="93" y="109"/>
                  </a:lnTo>
                  <a:lnTo>
                    <a:pt x="72" y="117"/>
                  </a:lnTo>
                  <a:lnTo>
                    <a:pt x="52" y="117"/>
                  </a:lnTo>
                  <a:lnTo>
                    <a:pt x="0" y="117"/>
                  </a:lnTo>
                  <a:close/>
                  <a:moveTo>
                    <a:pt x="36" y="109"/>
                  </a:moveTo>
                  <a:lnTo>
                    <a:pt x="44" y="113"/>
                  </a:lnTo>
                  <a:lnTo>
                    <a:pt x="52" y="113"/>
                  </a:lnTo>
                  <a:lnTo>
                    <a:pt x="64" y="109"/>
                  </a:lnTo>
                  <a:lnTo>
                    <a:pt x="76" y="104"/>
                  </a:lnTo>
                  <a:lnTo>
                    <a:pt x="85" y="96"/>
                  </a:lnTo>
                  <a:lnTo>
                    <a:pt x="93" y="88"/>
                  </a:lnTo>
                  <a:lnTo>
                    <a:pt x="97" y="72"/>
                  </a:lnTo>
                  <a:lnTo>
                    <a:pt x="101" y="60"/>
                  </a:lnTo>
                  <a:lnTo>
                    <a:pt x="97" y="44"/>
                  </a:lnTo>
                  <a:lnTo>
                    <a:pt x="93" y="32"/>
                  </a:lnTo>
                  <a:lnTo>
                    <a:pt x="85" y="20"/>
                  </a:lnTo>
                  <a:lnTo>
                    <a:pt x="76" y="12"/>
                  </a:lnTo>
                  <a:lnTo>
                    <a:pt x="64" y="8"/>
                  </a:lnTo>
                  <a:lnTo>
                    <a:pt x="52" y="4"/>
                  </a:lnTo>
                  <a:lnTo>
                    <a:pt x="44" y="4"/>
                  </a:lnTo>
                  <a:lnTo>
                    <a:pt x="36" y="8"/>
                  </a:lnTo>
                  <a:lnTo>
                    <a:pt x="36" y="10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0" name="Freeform 21"/>
            <p:cNvSpPr>
              <a:spLocks noEditPoints="1"/>
            </p:cNvSpPr>
            <p:nvPr/>
          </p:nvSpPr>
          <p:spPr bwMode="auto">
            <a:xfrm>
              <a:off x="1133" y="3036"/>
              <a:ext cx="65" cy="85"/>
            </a:xfrm>
            <a:custGeom>
              <a:avLst/>
              <a:gdLst>
                <a:gd name="T0" fmla="*/ 12 w 65"/>
                <a:gd name="T1" fmla="*/ 32 h 85"/>
                <a:gd name="T2" fmla="*/ 12 w 65"/>
                <a:gd name="T3" fmla="*/ 48 h 85"/>
                <a:gd name="T4" fmla="*/ 20 w 65"/>
                <a:gd name="T5" fmla="*/ 60 h 85"/>
                <a:gd name="T6" fmla="*/ 28 w 65"/>
                <a:gd name="T7" fmla="*/ 64 h 85"/>
                <a:gd name="T8" fmla="*/ 40 w 65"/>
                <a:gd name="T9" fmla="*/ 68 h 85"/>
                <a:gd name="T10" fmla="*/ 48 w 65"/>
                <a:gd name="T11" fmla="*/ 68 h 85"/>
                <a:gd name="T12" fmla="*/ 52 w 65"/>
                <a:gd name="T13" fmla="*/ 64 h 85"/>
                <a:gd name="T14" fmla="*/ 60 w 65"/>
                <a:gd name="T15" fmla="*/ 60 h 85"/>
                <a:gd name="T16" fmla="*/ 65 w 65"/>
                <a:gd name="T17" fmla="*/ 48 h 85"/>
                <a:gd name="T18" fmla="*/ 65 w 65"/>
                <a:gd name="T19" fmla="*/ 52 h 85"/>
                <a:gd name="T20" fmla="*/ 60 w 65"/>
                <a:gd name="T21" fmla="*/ 64 h 85"/>
                <a:gd name="T22" fmla="*/ 56 w 65"/>
                <a:gd name="T23" fmla="*/ 73 h 85"/>
                <a:gd name="T24" fmla="*/ 44 w 65"/>
                <a:gd name="T25" fmla="*/ 81 h 85"/>
                <a:gd name="T26" fmla="*/ 32 w 65"/>
                <a:gd name="T27" fmla="*/ 85 h 85"/>
                <a:gd name="T28" fmla="*/ 20 w 65"/>
                <a:gd name="T29" fmla="*/ 81 h 85"/>
                <a:gd name="T30" fmla="*/ 8 w 65"/>
                <a:gd name="T31" fmla="*/ 73 h 85"/>
                <a:gd name="T32" fmla="*/ 4 w 65"/>
                <a:gd name="T33" fmla="*/ 64 h 85"/>
                <a:gd name="T34" fmla="*/ 0 w 65"/>
                <a:gd name="T35" fmla="*/ 52 h 85"/>
                <a:gd name="T36" fmla="*/ 0 w 65"/>
                <a:gd name="T37" fmla="*/ 44 h 85"/>
                <a:gd name="T38" fmla="*/ 0 w 65"/>
                <a:gd name="T39" fmla="*/ 32 h 85"/>
                <a:gd name="T40" fmla="*/ 4 w 65"/>
                <a:gd name="T41" fmla="*/ 20 h 85"/>
                <a:gd name="T42" fmla="*/ 8 w 65"/>
                <a:gd name="T43" fmla="*/ 12 h 85"/>
                <a:gd name="T44" fmla="*/ 16 w 65"/>
                <a:gd name="T45" fmla="*/ 4 h 85"/>
                <a:gd name="T46" fmla="*/ 24 w 65"/>
                <a:gd name="T47" fmla="*/ 0 h 85"/>
                <a:gd name="T48" fmla="*/ 36 w 65"/>
                <a:gd name="T49" fmla="*/ 0 h 85"/>
                <a:gd name="T50" fmla="*/ 48 w 65"/>
                <a:gd name="T51" fmla="*/ 4 h 85"/>
                <a:gd name="T52" fmla="*/ 56 w 65"/>
                <a:gd name="T53" fmla="*/ 8 h 85"/>
                <a:gd name="T54" fmla="*/ 65 w 65"/>
                <a:gd name="T55" fmla="*/ 20 h 85"/>
                <a:gd name="T56" fmla="*/ 65 w 65"/>
                <a:gd name="T57" fmla="*/ 32 h 85"/>
                <a:gd name="T58" fmla="*/ 12 w 65"/>
                <a:gd name="T59" fmla="*/ 32 h 85"/>
                <a:gd name="T60" fmla="*/ 12 w 65"/>
                <a:gd name="T61" fmla="*/ 24 h 85"/>
                <a:gd name="T62" fmla="*/ 48 w 65"/>
                <a:gd name="T63" fmla="*/ 24 h 85"/>
                <a:gd name="T64" fmla="*/ 44 w 65"/>
                <a:gd name="T65" fmla="*/ 20 h 85"/>
                <a:gd name="T66" fmla="*/ 44 w 65"/>
                <a:gd name="T67" fmla="*/ 16 h 85"/>
                <a:gd name="T68" fmla="*/ 44 w 65"/>
                <a:gd name="T69" fmla="*/ 12 h 85"/>
                <a:gd name="T70" fmla="*/ 40 w 65"/>
                <a:gd name="T71" fmla="*/ 8 h 85"/>
                <a:gd name="T72" fmla="*/ 36 w 65"/>
                <a:gd name="T73" fmla="*/ 8 h 85"/>
                <a:gd name="T74" fmla="*/ 32 w 65"/>
                <a:gd name="T75" fmla="*/ 4 h 85"/>
                <a:gd name="T76" fmla="*/ 24 w 65"/>
                <a:gd name="T77" fmla="*/ 8 h 85"/>
                <a:gd name="T78" fmla="*/ 16 w 65"/>
                <a:gd name="T79" fmla="*/ 12 h 85"/>
                <a:gd name="T80" fmla="*/ 12 w 65"/>
                <a:gd name="T81" fmla="*/ 16 h 85"/>
                <a:gd name="T82" fmla="*/ 12 w 65"/>
                <a:gd name="T83" fmla="*/ 24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5"/>
                <a:gd name="T127" fmla="*/ 0 h 85"/>
                <a:gd name="T128" fmla="*/ 65 w 6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5" h="85">
                  <a:moveTo>
                    <a:pt x="12" y="32"/>
                  </a:moveTo>
                  <a:lnTo>
                    <a:pt x="12" y="48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40" y="68"/>
                  </a:lnTo>
                  <a:lnTo>
                    <a:pt x="48" y="68"/>
                  </a:lnTo>
                  <a:lnTo>
                    <a:pt x="52" y="64"/>
                  </a:lnTo>
                  <a:lnTo>
                    <a:pt x="60" y="60"/>
                  </a:lnTo>
                  <a:lnTo>
                    <a:pt x="65" y="48"/>
                  </a:lnTo>
                  <a:lnTo>
                    <a:pt x="65" y="52"/>
                  </a:lnTo>
                  <a:lnTo>
                    <a:pt x="60" y="64"/>
                  </a:lnTo>
                  <a:lnTo>
                    <a:pt x="56" y="73"/>
                  </a:lnTo>
                  <a:lnTo>
                    <a:pt x="44" y="81"/>
                  </a:lnTo>
                  <a:lnTo>
                    <a:pt x="32" y="85"/>
                  </a:lnTo>
                  <a:lnTo>
                    <a:pt x="20" y="81"/>
                  </a:lnTo>
                  <a:lnTo>
                    <a:pt x="8" y="73"/>
                  </a:lnTo>
                  <a:lnTo>
                    <a:pt x="4" y="64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0" y="32"/>
                  </a:lnTo>
                  <a:lnTo>
                    <a:pt x="4" y="20"/>
                  </a:lnTo>
                  <a:lnTo>
                    <a:pt x="8" y="12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8" y="4"/>
                  </a:lnTo>
                  <a:lnTo>
                    <a:pt x="56" y="8"/>
                  </a:lnTo>
                  <a:lnTo>
                    <a:pt x="65" y="20"/>
                  </a:lnTo>
                  <a:lnTo>
                    <a:pt x="65" y="32"/>
                  </a:lnTo>
                  <a:lnTo>
                    <a:pt x="12" y="32"/>
                  </a:lnTo>
                  <a:close/>
                  <a:moveTo>
                    <a:pt x="12" y="24"/>
                  </a:moveTo>
                  <a:lnTo>
                    <a:pt x="48" y="24"/>
                  </a:lnTo>
                  <a:lnTo>
                    <a:pt x="44" y="20"/>
                  </a:lnTo>
                  <a:lnTo>
                    <a:pt x="44" y="16"/>
                  </a:lnTo>
                  <a:lnTo>
                    <a:pt x="44" y="12"/>
                  </a:lnTo>
                  <a:lnTo>
                    <a:pt x="40" y="8"/>
                  </a:lnTo>
                  <a:lnTo>
                    <a:pt x="36" y="8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2"/>
                  </a:lnTo>
                  <a:lnTo>
                    <a:pt x="12" y="16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1" name="Freeform 22"/>
            <p:cNvSpPr>
              <a:spLocks/>
            </p:cNvSpPr>
            <p:nvPr/>
          </p:nvSpPr>
          <p:spPr bwMode="auto">
            <a:xfrm>
              <a:off x="1206" y="3012"/>
              <a:ext cx="48" cy="109"/>
            </a:xfrm>
            <a:custGeom>
              <a:avLst/>
              <a:gdLst>
                <a:gd name="T0" fmla="*/ 28 w 48"/>
                <a:gd name="T1" fmla="*/ 0 h 109"/>
                <a:gd name="T2" fmla="*/ 28 w 48"/>
                <a:gd name="T3" fmla="*/ 28 h 109"/>
                <a:gd name="T4" fmla="*/ 44 w 48"/>
                <a:gd name="T5" fmla="*/ 28 h 109"/>
                <a:gd name="T6" fmla="*/ 44 w 48"/>
                <a:gd name="T7" fmla="*/ 32 h 109"/>
                <a:gd name="T8" fmla="*/ 28 w 48"/>
                <a:gd name="T9" fmla="*/ 32 h 109"/>
                <a:gd name="T10" fmla="*/ 28 w 48"/>
                <a:gd name="T11" fmla="*/ 84 h 109"/>
                <a:gd name="T12" fmla="*/ 28 w 48"/>
                <a:gd name="T13" fmla="*/ 88 h 109"/>
                <a:gd name="T14" fmla="*/ 28 w 48"/>
                <a:gd name="T15" fmla="*/ 92 h 109"/>
                <a:gd name="T16" fmla="*/ 32 w 48"/>
                <a:gd name="T17" fmla="*/ 97 h 109"/>
                <a:gd name="T18" fmla="*/ 36 w 48"/>
                <a:gd name="T19" fmla="*/ 97 h 109"/>
                <a:gd name="T20" fmla="*/ 40 w 48"/>
                <a:gd name="T21" fmla="*/ 97 h 109"/>
                <a:gd name="T22" fmla="*/ 40 w 48"/>
                <a:gd name="T23" fmla="*/ 97 h 109"/>
                <a:gd name="T24" fmla="*/ 44 w 48"/>
                <a:gd name="T25" fmla="*/ 92 h 109"/>
                <a:gd name="T26" fmla="*/ 44 w 48"/>
                <a:gd name="T27" fmla="*/ 92 h 109"/>
                <a:gd name="T28" fmla="*/ 48 w 48"/>
                <a:gd name="T29" fmla="*/ 92 h 109"/>
                <a:gd name="T30" fmla="*/ 44 w 48"/>
                <a:gd name="T31" fmla="*/ 97 h 109"/>
                <a:gd name="T32" fmla="*/ 40 w 48"/>
                <a:gd name="T33" fmla="*/ 105 h 109"/>
                <a:gd name="T34" fmla="*/ 36 w 48"/>
                <a:gd name="T35" fmla="*/ 105 h 109"/>
                <a:gd name="T36" fmla="*/ 28 w 48"/>
                <a:gd name="T37" fmla="*/ 109 h 109"/>
                <a:gd name="T38" fmla="*/ 24 w 48"/>
                <a:gd name="T39" fmla="*/ 105 h 109"/>
                <a:gd name="T40" fmla="*/ 20 w 48"/>
                <a:gd name="T41" fmla="*/ 105 h 109"/>
                <a:gd name="T42" fmla="*/ 16 w 48"/>
                <a:gd name="T43" fmla="*/ 101 h 109"/>
                <a:gd name="T44" fmla="*/ 16 w 48"/>
                <a:gd name="T45" fmla="*/ 97 h 109"/>
                <a:gd name="T46" fmla="*/ 12 w 48"/>
                <a:gd name="T47" fmla="*/ 92 h 109"/>
                <a:gd name="T48" fmla="*/ 12 w 48"/>
                <a:gd name="T49" fmla="*/ 84 h 109"/>
                <a:gd name="T50" fmla="*/ 12 w 48"/>
                <a:gd name="T51" fmla="*/ 32 h 109"/>
                <a:gd name="T52" fmla="*/ 0 w 48"/>
                <a:gd name="T53" fmla="*/ 32 h 109"/>
                <a:gd name="T54" fmla="*/ 0 w 48"/>
                <a:gd name="T55" fmla="*/ 28 h 109"/>
                <a:gd name="T56" fmla="*/ 4 w 48"/>
                <a:gd name="T57" fmla="*/ 28 h 109"/>
                <a:gd name="T58" fmla="*/ 8 w 48"/>
                <a:gd name="T59" fmla="*/ 24 h 109"/>
                <a:gd name="T60" fmla="*/ 16 w 48"/>
                <a:gd name="T61" fmla="*/ 20 h 109"/>
                <a:gd name="T62" fmla="*/ 20 w 48"/>
                <a:gd name="T63" fmla="*/ 12 h 109"/>
                <a:gd name="T64" fmla="*/ 20 w 48"/>
                <a:gd name="T65" fmla="*/ 8 h 109"/>
                <a:gd name="T66" fmla="*/ 24 w 48"/>
                <a:gd name="T67" fmla="*/ 0 h 109"/>
                <a:gd name="T68" fmla="*/ 28 w 48"/>
                <a:gd name="T69" fmla="*/ 0 h 10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"/>
                <a:gd name="T106" fmla="*/ 0 h 109"/>
                <a:gd name="T107" fmla="*/ 48 w 48"/>
                <a:gd name="T108" fmla="*/ 109 h 10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" h="109">
                  <a:moveTo>
                    <a:pt x="28" y="0"/>
                  </a:moveTo>
                  <a:lnTo>
                    <a:pt x="28" y="28"/>
                  </a:lnTo>
                  <a:lnTo>
                    <a:pt x="44" y="28"/>
                  </a:lnTo>
                  <a:lnTo>
                    <a:pt x="44" y="32"/>
                  </a:lnTo>
                  <a:lnTo>
                    <a:pt x="28" y="32"/>
                  </a:lnTo>
                  <a:lnTo>
                    <a:pt x="28" y="84"/>
                  </a:lnTo>
                  <a:lnTo>
                    <a:pt x="28" y="88"/>
                  </a:lnTo>
                  <a:lnTo>
                    <a:pt x="28" y="92"/>
                  </a:lnTo>
                  <a:lnTo>
                    <a:pt x="32" y="97"/>
                  </a:lnTo>
                  <a:lnTo>
                    <a:pt x="36" y="97"/>
                  </a:lnTo>
                  <a:lnTo>
                    <a:pt x="40" y="97"/>
                  </a:lnTo>
                  <a:lnTo>
                    <a:pt x="44" y="92"/>
                  </a:lnTo>
                  <a:lnTo>
                    <a:pt x="48" y="92"/>
                  </a:lnTo>
                  <a:lnTo>
                    <a:pt x="44" y="97"/>
                  </a:lnTo>
                  <a:lnTo>
                    <a:pt x="40" y="105"/>
                  </a:lnTo>
                  <a:lnTo>
                    <a:pt x="36" y="105"/>
                  </a:lnTo>
                  <a:lnTo>
                    <a:pt x="28" y="109"/>
                  </a:lnTo>
                  <a:lnTo>
                    <a:pt x="24" y="105"/>
                  </a:lnTo>
                  <a:lnTo>
                    <a:pt x="20" y="105"/>
                  </a:lnTo>
                  <a:lnTo>
                    <a:pt x="16" y="101"/>
                  </a:lnTo>
                  <a:lnTo>
                    <a:pt x="16" y="97"/>
                  </a:lnTo>
                  <a:lnTo>
                    <a:pt x="12" y="92"/>
                  </a:lnTo>
                  <a:lnTo>
                    <a:pt x="12" y="84"/>
                  </a:lnTo>
                  <a:lnTo>
                    <a:pt x="12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8" y="24"/>
                  </a:lnTo>
                  <a:lnTo>
                    <a:pt x="16" y="20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2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2" name="Freeform 23"/>
            <p:cNvSpPr>
              <a:spLocks/>
            </p:cNvSpPr>
            <p:nvPr/>
          </p:nvSpPr>
          <p:spPr bwMode="auto">
            <a:xfrm>
              <a:off x="1452" y="3000"/>
              <a:ext cx="125" cy="121"/>
            </a:xfrm>
            <a:custGeom>
              <a:avLst/>
              <a:gdLst>
                <a:gd name="T0" fmla="*/ 0 w 125"/>
                <a:gd name="T1" fmla="*/ 0 h 121"/>
                <a:gd name="T2" fmla="*/ 28 w 125"/>
                <a:gd name="T3" fmla="*/ 0 h 121"/>
                <a:gd name="T4" fmla="*/ 101 w 125"/>
                <a:gd name="T5" fmla="*/ 88 h 121"/>
                <a:gd name="T6" fmla="*/ 101 w 125"/>
                <a:gd name="T7" fmla="*/ 20 h 121"/>
                <a:gd name="T8" fmla="*/ 101 w 125"/>
                <a:gd name="T9" fmla="*/ 12 h 121"/>
                <a:gd name="T10" fmla="*/ 101 w 125"/>
                <a:gd name="T11" fmla="*/ 4 h 121"/>
                <a:gd name="T12" fmla="*/ 97 w 125"/>
                <a:gd name="T13" fmla="*/ 4 h 121"/>
                <a:gd name="T14" fmla="*/ 89 w 125"/>
                <a:gd name="T15" fmla="*/ 0 h 121"/>
                <a:gd name="T16" fmla="*/ 84 w 125"/>
                <a:gd name="T17" fmla="*/ 0 h 121"/>
                <a:gd name="T18" fmla="*/ 84 w 125"/>
                <a:gd name="T19" fmla="*/ 0 h 121"/>
                <a:gd name="T20" fmla="*/ 125 w 125"/>
                <a:gd name="T21" fmla="*/ 0 h 121"/>
                <a:gd name="T22" fmla="*/ 125 w 125"/>
                <a:gd name="T23" fmla="*/ 0 h 121"/>
                <a:gd name="T24" fmla="*/ 121 w 125"/>
                <a:gd name="T25" fmla="*/ 0 h 121"/>
                <a:gd name="T26" fmla="*/ 117 w 125"/>
                <a:gd name="T27" fmla="*/ 4 h 121"/>
                <a:gd name="T28" fmla="*/ 113 w 125"/>
                <a:gd name="T29" fmla="*/ 8 h 121"/>
                <a:gd name="T30" fmla="*/ 109 w 125"/>
                <a:gd name="T31" fmla="*/ 12 h 121"/>
                <a:gd name="T32" fmla="*/ 109 w 125"/>
                <a:gd name="T33" fmla="*/ 20 h 121"/>
                <a:gd name="T34" fmla="*/ 109 w 125"/>
                <a:gd name="T35" fmla="*/ 121 h 121"/>
                <a:gd name="T36" fmla="*/ 105 w 125"/>
                <a:gd name="T37" fmla="*/ 121 h 121"/>
                <a:gd name="T38" fmla="*/ 28 w 125"/>
                <a:gd name="T39" fmla="*/ 24 h 121"/>
                <a:gd name="T40" fmla="*/ 28 w 125"/>
                <a:gd name="T41" fmla="*/ 96 h 121"/>
                <a:gd name="T42" fmla="*/ 28 w 125"/>
                <a:gd name="T43" fmla="*/ 104 h 121"/>
                <a:gd name="T44" fmla="*/ 32 w 125"/>
                <a:gd name="T45" fmla="*/ 113 h 121"/>
                <a:gd name="T46" fmla="*/ 36 w 125"/>
                <a:gd name="T47" fmla="*/ 113 h 121"/>
                <a:gd name="T48" fmla="*/ 40 w 125"/>
                <a:gd name="T49" fmla="*/ 117 h 121"/>
                <a:gd name="T50" fmla="*/ 44 w 125"/>
                <a:gd name="T51" fmla="*/ 117 h 121"/>
                <a:gd name="T52" fmla="*/ 44 w 125"/>
                <a:gd name="T53" fmla="*/ 117 h 121"/>
                <a:gd name="T54" fmla="*/ 4 w 125"/>
                <a:gd name="T55" fmla="*/ 117 h 121"/>
                <a:gd name="T56" fmla="*/ 4 w 125"/>
                <a:gd name="T57" fmla="*/ 117 h 121"/>
                <a:gd name="T58" fmla="*/ 8 w 125"/>
                <a:gd name="T59" fmla="*/ 117 h 121"/>
                <a:gd name="T60" fmla="*/ 16 w 125"/>
                <a:gd name="T61" fmla="*/ 113 h 121"/>
                <a:gd name="T62" fmla="*/ 20 w 125"/>
                <a:gd name="T63" fmla="*/ 113 h 121"/>
                <a:gd name="T64" fmla="*/ 20 w 125"/>
                <a:gd name="T65" fmla="*/ 104 h 121"/>
                <a:gd name="T66" fmla="*/ 20 w 125"/>
                <a:gd name="T67" fmla="*/ 96 h 121"/>
                <a:gd name="T68" fmla="*/ 20 w 125"/>
                <a:gd name="T69" fmla="*/ 16 h 121"/>
                <a:gd name="T70" fmla="*/ 16 w 125"/>
                <a:gd name="T71" fmla="*/ 12 h 121"/>
                <a:gd name="T72" fmla="*/ 12 w 125"/>
                <a:gd name="T73" fmla="*/ 8 h 121"/>
                <a:gd name="T74" fmla="*/ 8 w 125"/>
                <a:gd name="T75" fmla="*/ 8 h 121"/>
                <a:gd name="T76" fmla="*/ 4 w 125"/>
                <a:gd name="T77" fmla="*/ 4 h 121"/>
                <a:gd name="T78" fmla="*/ 4 w 125"/>
                <a:gd name="T79" fmla="*/ 4 h 121"/>
                <a:gd name="T80" fmla="*/ 0 w 125"/>
                <a:gd name="T81" fmla="*/ 4 h 121"/>
                <a:gd name="T82" fmla="*/ 0 w 125"/>
                <a:gd name="T83" fmla="*/ 0 h 12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5"/>
                <a:gd name="T127" fmla="*/ 0 h 121"/>
                <a:gd name="T128" fmla="*/ 125 w 125"/>
                <a:gd name="T129" fmla="*/ 121 h 12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5" h="121">
                  <a:moveTo>
                    <a:pt x="0" y="0"/>
                  </a:moveTo>
                  <a:lnTo>
                    <a:pt x="28" y="0"/>
                  </a:lnTo>
                  <a:lnTo>
                    <a:pt x="101" y="88"/>
                  </a:lnTo>
                  <a:lnTo>
                    <a:pt x="101" y="20"/>
                  </a:lnTo>
                  <a:lnTo>
                    <a:pt x="101" y="12"/>
                  </a:lnTo>
                  <a:lnTo>
                    <a:pt x="101" y="4"/>
                  </a:lnTo>
                  <a:lnTo>
                    <a:pt x="97" y="4"/>
                  </a:lnTo>
                  <a:lnTo>
                    <a:pt x="89" y="0"/>
                  </a:lnTo>
                  <a:lnTo>
                    <a:pt x="84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17" y="4"/>
                  </a:lnTo>
                  <a:lnTo>
                    <a:pt x="113" y="8"/>
                  </a:lnTo>
                  <a:lnTo>
                    <a:pt x="109" y="12"/>
                  </a:lnTo>
                  <a:lnTo>
                    <a:pt x="109" y="20"/>
                  </a:lnTo>
                  <a:lnTo>
                    <a:pt x="109" y="121"/>
                  </a:lnTo>
                  <a:lnTo>
                    <a:pt x="105" y="121"/>
                  </a:lnTo>
                  <a:lnTo>
                    <a:pt x="28" y="24"/>
                  </a:lnTo>
                  <a:lnTo>
                    <a:pt x="28" y="96"/>
                  </a:lnTo>
                  <a:lnTo>
                    <a:pt x="28" y="104"/>
                  </a:lnTo>
                  <a:lnTo>
                    <a:pt x="32" y="113"/>
                  </a:lnTo>
                  <a:lnTo>
                    <a:pt x="36" y="113"/>
                  </a:lnTo>
                  <a:lnTo>
                    <a:pt x="40" y="117"/>
                  </a:lnTo>
                  <a:lnTo>
                    <a:pt x="44" y="117"/>
                  </a:lnTo>
                  <a:lnTo>
                    <a:pt x="4" y="117"/>
                  </a:lnTo>
                  <a:lnTo>
                    <a:pt x="8" y="117"/>
                  </a:lnTo>
                  <a:lnTo>
                    <a:pt x="16" y="113"/>
                  </a:lnTo>
                  <a:lnTo>
                    <a:pt x="20" y="113"/>
                  </a:lnTo>
                  <a:lnTo>
                    <a:pt x="20" y="104"/>
                  </a:lnTo>
                  <a:lnTo>
                    <a:pt x="20" y="96"/>
                  </a:lnTo>
                  <a:lnTo>
                    <a:pt x="20" y="16"/>
                  </a:lnTo>
                  <a:lnTo>
                    <a:pt x="16" y="12"/>
                  </a:lnTo>
                  <a:lnTo>
                    <a:pt x="12" y="8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3" name="Freeform 24"/>
            <p:cNvSpPr>
              <a:spLocks noEditPoints="1"/>
            </p:cNvSpPr>
            <p:nvPr/>
          </p:nvSpPr>
          <p:spPr bwMode="auto">
            <a:xfrm>
              <a:off x="1585" y="3036"/>
              <a:ext cx="77" cy="85"/>
            </a:xfrm>
            <a:custGeom>
              <a:avLst/>
              <a:gdLst>
                <a:gd name="T0" fmla="*/ 36 w 77"/>
                <a:gd name="T1" fmla="*/ 0 h 85"/>
                <a:gd name="T2" fmla="*/ 48 w 77"/>
                <a:gd name="T3" fmla="*/ 0 h 85"/>
                <a:gd name="T4" fmla="*/ 60 w 77"/>
                <a:gd name="T5" fmla="*/ 8 h 85"/>
                <a:gd name="T6" fmla="*/ 64 w 77"/>
                <a:gd name="T7" fmla="*/ 12 h 85"/>
                <a:gd name="T8" fmla="*/ 73 w 77"/>
                <a:gd name="T9" fmla="*/ 24 h 85"/>
                <a:gd name="T10" fmla="*/ 77 w 77"/>
                <a:gd name="T11" fmla="*/ 40 h 85"/>
                <a:gd name="T12" fmla="*/ 73 w 77"/>
                <a:gd name="T13" fmla="*/ 52 h 85"/>
                <a:gd name="T14" fmla="*/ 73 w 77"/>
                <a:gd name="T15" fmla="*/ 60 h 85"/>
                <a:gd name="T16" fmla="*/ 64 w 77"/>
                <a:gd name="T17" fmla="*/ 73 h 85"/>
                <a:gd name="T18" fmla="*/ 56 w 77"/>
                <a:gd name="T19" fmla="*/ 77 h 85"/>
                <a:gd name="T20" fmla="*/ 48 w 77"/>
                <a:gd name="T21" fmla="*/ 81 h 85"/>
                <a:gd name="T22" fmla="*/ 36 w 77"/>
                <a:gd name="T23" fmla="*/ 85 h 85"/>
                <a:gd name="T24" fmla="*/ 24 w 77"/>
                <a:gd name="T25" fmla="*/ 81 h 85"/>
                <a:gd name="T26" fmla="*/ 16 w 77"/>
                <a:gd name="T27" fmla="*/ 77 h 85"/>
                <a:gd name="T28" fmla="*/ 8 w 77"/>
                <a:gd name="T29" fmla="*/ 68 h 85"/>
                <a:gd name="T30" fmla="*/ 4 w 77"/>
                <a:gd name="T31" fmla="*/ 56 h 85"/>
                <a:gd name="T32" fmla="*/ 0 w 77"/>
                <a:gd name="T33" fmla="*/ 44 h 85"/>
                <a:gd name="T34" fmla="*/ 0 w 77"/>
                <a:gd name="T35" fmla="*/ 32 h 85"/>
                <a:gd name="T36" fmla="*/ 4 w 77"/>
                <a:gd name="T37" fmla="*/ 20 h 85"/>
                <a:gd name="T38" fmla="*/ 12 w 77"/>
                <a:gd name="T39" fmla="*/ 12 h 85"/>
                <a:gd name="T40" fmla="*/ 20 w 77"/>
                <a:gd name="T41" fmla="*/ 4 h 85"/>
                <a:gd name="T42" fmla="*/ 28 w 77"/>
                <a:gd name="T43" fmla="*/ 0 h 85"/>
                <a:gd name="T44" fmla="*/ 36 w 77"/>
                <a:gd name="T45" fmla="*/ 0 h 85"/>
                <a:gd name="T46" fmla="*/ 36 w 77"/>
                <a:gd name="T47" fmla="*/ 4 h 85"/>
                <a:gd name="T48" fmla="*/ 32 w 77"/>
                <a:gd name="T49" fmla="*/ 8 h 85"/>
                <a:gd name="T50" fmla="*/ 24 w 77"/>
                <a:gd name="T51" fmla="*/ 8 h 85"/>
                <a:gd name="T52" fmla="*/ 20 w 77"/>
                <a:gd name="T53" fmla="*/ 12 h 85"/>
                <a:gd name="T54" fmla="*/ 16 w 77"/>
                <a:gd name="T55" fmla="*/ 16 h 85"/>
                <a:gd name="T56" fmla="*/ 16 w 77"/>
                <a:gd name="T57" fmla="*/ 24 h 85"/>
                <a:gd name="T58" fmla="*/ 16 w 77"/>
                <a:gd name="T59" fmla="*/ 36 h 85"/>
                <a:gd name="T60" fmla="*/ 16 w 77"/>
                <a:gd name="T61" fmla="*/ 52 h 85"/>
                <a:gd name="T62" fmla="*/ 20 w 77"/>
                <a:gd name="T63" fmla="*/ 64 h 85"/>
                <a:gd name="T64" fmla="*/ 28 w 77"/>
                <a:gd name="T65" fmla="*/ 73 h 85"/>
                <a:gd name="T66" fmla="*/ 32 w 77"/>
                <a:gd name="T67" fmla="*/ 77 h 85"/>
                <a:gd name="T68" fmla="*/ 40 w 77"/>
                <a:gd name="T69" fmla="*/ 77 h 85"/>
                <a:gd name="T70" fmla="*/ 48 w 77"/>
                <a:gd name="T71" fmla="*/ 77 h 85"/>
                <a:gd name="T72" fmla="*/ 56 w 77"/>
                <a:gd name="T73" fmla="*/ 73 h 85"/>
                <a:gd name="T74" fmla="*/ 60 w 77"/>
                <a:gd name="T75" fmla="*/ 60 h 85"/>
                <a:gd name="T76" fmla="*/ 60 w 77"/>
                <a:gd name="T77" fmla="*/ 48 h 85"/>
                <a:gd name="T78" fmla="*/ 60 w 77"/>
                <a:gd name="T79" fmla="*/ 32 h 85"/>
                <a:gd name="T80" fmla="*/ 56 w 77"/>
                <a:gd name="T81" fmla="*/ 24 h 85"/>
                <a:gd name="T82" fmla="*/ 52 w 77"/>
                <a:gd name="T83" fmla="*/ 12 h 85"/>
                <a:gd name="T84" fmla="*/ 44 w 77"/>
                <a:gd name="T85" fmla="*/ 8 h 85"/>
                <a:gd name="T86" fmla="*/ 36 w 77"/>
                <a:gd name="T87" fmla="*/ 4 h 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7"/>
                <a:gd name="T133" fmla="*/ 0 h 85"/>
                <a:gd name="T134" fmla="*/ 77 w 77"/>
                <a:gd name="T135" fmla="*/ 85 h 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7" h="85">
                  <a:moveTo>
                    <a:pt x="36" y="0"/>
                  </a:moveTo>
                  <a:lnTo>
                    <a:pt x="48" y="0"/>
                  </a:lnTo>
                  <a:lnTo>
                    <a:pt x="60" y="8"/>
                  </a:lnTo>
                  <a:lnTo>
                    <a:pt x="64" y="12"/>
                  </a:lnTo>
                  <a:lnTo>
                    <a:pt x="73" y="24"/>
                  </a:lnTo>
                  <a:lnTo>
                    <a:pt x="77" y="40"/>
                  </a:lnTo>
                  <a:lnTo>
                    <a:pt x="73" y="52"/>
                  </a:lnTo>
                  <a:lnTo>
                    <a:pt x="73" y="60"/>
                  </a:lnTo>
                  <a:lnTo>
                    <a:pt x="64" y="73"/>
                  </a:lnTo>
                  <a:lnTo>
                    <a:pt x="56" y="77"/>
                  </a:lnTo>
                  <a:lnTo>
                    <a:pt x="48" y="81"/>
                  </a:lnTo>
                  <a:lnTo>
                    <a:pt x="36" y="85"/>
                  </a:lnTo>
                  <a:lnTo>
                    <a:pt x="24" y="81"/>
                  </a:lnTo>
                  <a:lnTo>
                    <a:pt x="16" y="77"/>
                  </a:lnTo>
                  <a:lnTo>
                    <a:pt x="8" y="68"/>
                  </a:lnTo>
                  <a:lnTo>
                    <a:pt x="4" y="56"/>
                  </a:lnTo>
                  <a:lnTo>
                    <a:pt x="0" y="44"/>
                  </a:lnTo>
                  <a:lnTo>
                    <a:pt x="0" y="32"/>
                  </a:lnTo>
                  <a:lnTo>
                    <a:pt x="4" y="20"/>
                  </a:lnTo>
                  <a:lnTo>
                    <a:pt x="12" y="12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0"/>
                  </a:lnTo>
                  <a:close/>
                  <a:moveTo>
                    <a:pt x="36" y="4"/>
                  </a:moveTo>
                  <a:lnTo>
                    <a:pt x="32" y="8"/>
                  </a:lnTo>
                  <a:lnTo>
                    <a:pt x="24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6" y="24"/>
                  </a:lnTo>
                  <a:lnTo>
                    <a:pt x="16" y="36"/>
                  </a:lnTo>
                  <a:lnTo>
                    <a:pt x="16" y="52"/>
                  </a:lnTo>
                  <a:lnTo>
                    <a:pt x="20" y="64"/>
                  </a:lnTo>
                  <a:lnTo>
                    <a:pt x="28" y="73"/>
                  </a:lnTo>
                  <a:lnTo>
                    <a:pt x="32" y="77"/>
                  </a:lnTo>
                  <a:lnTo>
                    <a:pt x="40" y="77"/>
                  </a:lnTo>
                  <a:lnTo>
                    <a:pt x="48" y="77"/>
                  </a:lnTo>
                  <a:lnTo>
                    <a:pt x="56" y="73"/>
                  </a:lnTo>
                  <a:lnTo>
                    <a:pt x="60" y="60"/>
                  </a:lnTo>
                  <a:lnTo>
                    <a:pt x="60" y="48"/>
                  </a:lnTo>
                  <a:lnTo>
                    <a:pt x="60" y="32"/>
                  </a:lnTo>
                  <a:lnTo>
                    <a:pt x="56" y="24"/>
                  </a:lnTo>
                  <a:lnTo>
                    <a:pt x="52" y="12"/>
                  </a:lnTo>
                  <a:lnTo>
                    <a:pt x="44" y="8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4" name="Freeform 25"/>
            <p:cNvSpPr>
              <a:spLocks/>
            </p:cNvSpPr>
            <p:nvPr/>
          </p:nvSpPr>
          <p:spPr bwMode="auto">
            <a:xfrm>
              <a:off x="1670" y="3040"/>
              <a:ext cx="84" cy="81"/>
            </a:xfrm>
            <a:custGeom>
              <a:avLst/>
              <a:gdLst>
                <a:gd name="T0" fmla="*/ 72 w 84"/>
                <a:gd name="T1" fmla="*/ 0 h 81"/>
                <a:gd name="T2" fmla="*/ 72 w 84"/>
                <a:gd name="T3" fmla="*/ 44 h 81"/>
                <a:gd name="T4" fmla="*/ 72 w 84"/>
                <a:gd name="T5" fmla="*/ 56 h 81"/>
                <a:gd name="T6" fmla="*/ 72 w 84"/>
                <a:gd name="T7" fmla="*/ 64 h 81"/>
                <a:gd name="T8" fmla="*/ 76 w 84"/>
                <a:gd name="T9" fmla="*/ 69 h 81"/>
                <a:gd name="T10" fmla="*/ 76 w 84"/>
                <a:gd name="T11" fmla="*/ 69 h 81"/>
                <a:gd name="T12" fmla="*/ 76 w 84"/>
                <a:gd name="T13" fmla="*/ 69 h 81"/>
                <a:gd name="T14" fmla="*/ 80 w 84"/>
                <a:gd name="T15" fmla="*/ 69 h 81"/>
                <a:gd name="T16" fmla="*/ 80 w 84"/>
                <a:gd name="T17" fmla="*/ 69 h 81"/>
                <a:gd name="T18" fmla="*/ 84 w 84"/>
                <a:gd name="T19" fmla="*/ 69 h 81"/>
                <a:gd name="T20" fmla="*/ 84 w 84"/>
                <a:gd name="T21" fmla="*/ 69 h 81"/>
                <a:gd name="T22" fmla="*/ 64 w 84"/>
                <a:gd name="T23" fmla="*/ 81 h 81"/>
                <a:gd name="T24" fmla="*/ 60 w 84"/>
                <a:gd name="T25" fmla="*/ 81 h 81"/>
                <a:gd name="T26" fmla="*/ 60 w 84"/>
                <a:gd name="T27" fmla="*/ 60 h 81"/>
                <a:gd name="T28" fmla="*/ 48 w 84"/>
                <a:gd name="T29" fmla="*/ 73 h 81"/>
                <a:gd name="T30" fmla="*/ 44 w 84"/>
                <a:gd name="T31" fmla="*/ 77 h 81"/>
                <a:gd name="T32" fmla="*/ 36 w 84"/>
                <a:gd name="T33" fmla="*/ 77 h 81"/>
                <a:gd name="T34" fmla="*/ 32 w 84"/>
                <a:gd name="T35" fmla="*/ 81 h 81"/>
                <a:gd name="T36" fmla="*/ 24 w 84"/>
                <a:gd name="T37" fmla="*/ 77 h 81"/>
                <a:gd name="T38" fmla="*/ 20 w 84"/>
                <a:gd name="T39" fmla="*/ 77 h 81"/>
                <a:gd name="T40" fmla="*/ 16 w 84"/>
                <a:gd name="T41" fmla="*/ 73 h 81"/>
                <a:gd name="T42" fmla="*/ 12 w 84"/>
                <a:gd name="T43" fmla="*/ 64 h 81"/>
                <a:gd name="T44" fmla="*/ 12 w 84"/>
                <a:gd name="T45" fmla="*/ 56 h 81"/>
                <a:gd name="T46" fmla="*/ 12 w 84"/>
                <a:gd name="T47" fmla="*/ 48 h 81"/>
                <a:gd name="T48" fmla="*/ 12 w 84"/>
                <a:gd name="T49" fmla="*/ 12 h 81"/>
                <a:gd name="T50" fmla="*/ 12 w 84"/>
                <a:gd name="T51" fmla="*/ 8 h 81"/>
                <a:gd name="T52" fmla="*/ 12 w 84"/>
                <a:gd name="T53" fmla="*/ 4 h 81"/>
                <a:gd name="T54" fmla="*/ 8 w 84"/>
                <a:gd name="T55" fmla="*/ 4 h 81"/>
                <a:gd name="T56" fmla="*/ 8 w 84"/>
                <a:gd name="T57" fmla="*/ 0 h 81"/>
                <a:gd name="T58" fmla="*/ 4 w 84"/>
                <a:gd name="T59" fmla="*/ 0 h 81"/>
                <a:gd name="T60" fmla="*/ 0 w 84"/>
                <a:gd name="T61" fmla="*/ 0 h 81"/>
                <a:gd name="T62" fmla="*/ 0 w 84"/>
                <a:gd name="T63" fmla="*/ 0 h 81"/>
                <a:gd name="T64" fmla="*/ 24 w 84"/>
                <a:gd name="T65" fmla="*/ 0 h 81"/>
                <a:gd name="T66" fmla="*/ 24 w 84"/>
                <a:gd name="T67" fmla="*/ 48 h 81"/>
                <a:gd name="T68" fmla="*/ 28 w 84"/>
                <a:gd name="T69" fmla="*/ 60 h 81"/>
                <a:gd name="T70" fmla="*/ 28 w 84"/>
                <a:gd name="T71" fmla="*/ 64 h 81"/>
                <a:gd name="T72" fmla="*/ 32 w 84"/>
                <a:gd name="T73" fmla="*/ 69 h 81"/>
                <a:gd name="T74" fmla="*/ 40 w 84"/>
                <a:gd name="T75" fmla="*/ 69 h 81"/>
                <a:gd name="T76" fmla="*/ 44 w 84"/>
                <a:gd name="T77" fmla="*/ 69 h 81"/>
                <a:gd name="T78" fmla="*/ 48 w 84"/>
                <a:gd name="T79" fmla="*/ 64 h 81"/>
                <a:gd name="T80" fmla="*/ 52 w 84"/>
                <a:gd name="T81" fmla="*/ 60 h 81"/>
                <a:gd name="T82" fmla="*/ 60 w 84"/>
                <a:gd name="T83" fmla="*/ 56 h 81"/>
                <a:gd name="T84" fmla="*/ 60 w 84"/>
                <a:gd name="T85" fmla="*/ 12 h 81"/>
                <a:gd name="T86" fmla="*/ 60 w 84"/>
                <a:gd name="T87" fmla="*/ 8 h 81"/>
                <a:gd name="T88" fmla="*/ 56 w 84"/>
                <a:gd name="T89" fmla="*/ 4 h 81"/>
                <a:gd name="T90" fmla="*/ 52 w 84"/>
                <a:gd name="T91" fmla="*/ 0 h 81"/>
                <a:gd name="T92" fmla="*/ 48 w 84"/>
                <a:gd name="T93" fmla="*/ 0 h 81"/>
                <a:gd name="T94" fmla="*/ 48 w 84"/>
                <a:gd name="T95" fmla="*/ 0 h 81"/>
                <a:gd name="T96" fmla="*/ 72 w 84"/>
                <a:gd name="T97" fmla="*/ 0 h 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4"/>
                <a:gd name="T148" fmla="*/ 0 h 81"/>
                <a:gd name="T149" fmla="*/ 84 w 84"/>
                <a:gd name="T150" fmla="*/ 81 h 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4" h="81">
                  <a:moveTo>
                    <a:pt x="72" y="0"/>
                  </a:moveTo>
                  <a:lnTo>
                    <a:pt x="72" y="44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6" y="69"/>
                  </a:lnTo>
                  <a:lnTo>
                    <a:pt x="80" y="69"/>
                  </a:lnTo>
                  <a:lnTo>
                    <a:pt x="84" y="69"/>
                  </a:lnTo>
                  <a:lnTo>
                    <a:pt x="64" y="81"/>
                  </a:lnTo>
                  <a:lnTo>
                    <a:pt x="60" y="81"/>
                  </a:lnTo>
                  <a:lnTo>
                    <a:pt x="60" y="60"/>
                  </a:lnTo>
                  <a:lnTo>
                    <a:pt x="48" y="73"/>
                  </a:lnTo>
                  <a:lnTo>
                    <a:pt x="44" y="77"/>
                  </a:lnTo>
                  <a:lnTo>
                    <a:pt x="36" y="77"/>
                  </a:lnTo>
                  <a:lnTo>
                    <a:pt x="32" y="81"/>
                  </a:lnTo>
                  <a:lnTo>
                    <a:pt x="24" y="77"/>
                  </a:lnTo>
                  <a:lnTo>
                    <a:pt x="20" y="77"/>
                  </a:lnTo>
                  <a:lnTo>
                    <a:pt x="16" y="73"/>
                  </a:lnTo>
                  <a:lnTo>
                    <a:pt x="12" y="64"/>
                  </a:lnTo>
                  <a:lnTo>
                    <a:pt x="12" y="56"/>
                  </a:lnTo>
                  <a:lnTo>
                    <a:pt x="12" y="48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48"/>
                  </a:lnTo>
                  <a:lnTo>
                    <a:pt x="28" y="60"/>
                  </a:lnTo>
                  <a:lnTo>
                    <a:pt x="28" y="64"/>
                  </a:lnTo>
                  <a:lnTo>
                    <a:pt x="32" y="69"/>
                  </a:lnTo>
                  <a:lnTo>
                    <a:pt x="40" y="69"/>
                  </a:lnTo>
                  <a:lnTo>
                    <a:pt x="44" y="69"/>
                  </a:lnTo>
                  <a:lnTo>
                    <a:pt x="48" y="64"/>
                  </a:lnTo>
                  <a:lnTo>
                    <a:pt x="52" y="60"/>
                  </a:lnTo>
                  <a:lnTo>
                    <a:pt x="60" y="56"/>
                  </a:lnTo>
                  <a:lnTo>
                    <a:pt x="60" y="12"/>
                  </a:lnTo>
                  <a:lnTo>
                    <a:pt x="60" y="8"/>
                  </a:lnTo>
                  <a:lnTo>
                    <a:pt x="56" y="4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5" name="Freeform 26"/>
            <p:cNvSpPr>
              <a:spLocks/>
            </p:cNvSpPr>
            <p:nvPr/>
          </p:nvSpPr>
          <p:spPr bwMode="auto">
            <a:xfrm>
              <a:off x="1758" y="3036"/>
              <a:ext cx="85" cy="81"/>
            </a:xfrm>
            <a:custGeom>
              <a:avLst/>
              <a:gdLst>
                <a:gd name="T0" fmla="*/ 25 w 85"/>
                <a:gd name="T1" fmla="*/ 16 h 81"/>
                <a:gd name="T2" fmla="*/ 37 w 85"/>
                <a:gd name="T3" fmla="*/ 8 h 81"/>
                <a:gd name="T4" fmla="*/ 45 w 85"/>
                <a:gd name="T5" fmla="*/ 4 h 81"/>
                <a:gd name="T6" fmla="*/ 53 w 85"/>
                <a:gd name="T7" fmla="*/ 0 h 81"/>
                <a:gd name="T8" fmla="*/ 61 w 85"/>
                <a:gd name="T9" fmla="*/ 0 h 81"/>
                <a:gd name="T10" fmla="*/ 65 w 85"/>
                <a:gd name="T11" fmla="*/ 4 h 81"/>
                <a:gd name="T12" fmla="*/ 69 w 85"/>
                <a:gd name="T13" fmla="*/ 8 h 81"/>
                <a:gd name="T14" fmla="*/ 73 w 85"/>
                <a:gd name="T15" fmla="*/ 12 h 81"/>
                <a:gd name="T16" fmla="*/ 73 w 85"/>
                <a:gd name="T17" fmla="*/ 20 h 81"/>
                <a:gd name="T18" fmla="*/ 73 w 85"/>
                <a:gd name="T19" fmla="*/ 28 h 81"/>
                <a:gd name="T20" fmla="*/ 73 w 85"/>
                <a:gd name="T21" fmla="*/ 64 h 81"/>
                <a:gd name="T22" fmla="*/ 73 w 85"/>
                <a:gd name="T23" fmla="*/ 68 h 81"/>
                <a:gd name="T24" fmla="*/ 73 w 85"/>
                <a:gd name="T25" fmla="*/ 73 h 81"/>
                <a:gd name="T26" fmla="*/ 77 w 85"/>
                <a:gd name="T27" fmla="*/ 77 h 81"/>
                <a:gd name="T28" fmla="*/ 77 w 85"/>
                <a:gd name="T29" fmla="*/ 77 h 81"/>
                <a:gd name="T30" fmla="*/ 81 w 85"/>
                <a:gd name="T31" fmla="*/ 81 h 81"/>
                <a:gd name="T32" fmla="*/ 85 w 85"/>
                <a:gd name="T33" fmla="*/ 81 h 81"/>
                <a:gd name="T34" fmla="*/ 85 w 85"/>
                <a:gd name="T35" fmla="*/ 81 h 81"/>
                <a:gd name="T36" fmla="*/ 49 w 85"/>
                <a:gd name="T37" fmla="*/ 81 h 81"/>
                <a:gd name="T38" fmla="*/ 49 w 85"/>
                <a:gd name="T39" fmla="*/ 81 h 81"/>
                <a:gd name="T40" fmla="*/ 49 w 85"/>
                <a:gd name="T41" fmla="*/ 81 h 81"/>
                <a:gd name="T42" fmla="*/ 53 w 85"/>
                <a:gd name="T43" fmla="*/ 81 h 81"/>
                <a:gd name="T44" fmla="*/ 57 w 85"/>
                <a:gd name="T45" fmla="*/ 77 h 81"/>
                <a:gd name="T46" fmla="*/ 57 w 85"/>
                <a:gd name="T47" fmla="*/ 77 h 81"/>
                <a:gd name="T48" fmla="*/ 57 w 85"/>
                <a:gd name="T49" fmla="*/ 73 h 81"/>
                <a:gd name="T50" fmla="*/ 61 w 85"/>
                <a:gd name="T51" fmla="*/ 68 h 81"/>
                <a:gd name="T52" fmla="*/ 61 w 85"/>
                <a:gd name="T53" fmla="*/ 64 h 81"/>
                <a:gd name="T54" fmla="*/ 61 w 85"/>
                <a:gd name="T55" fmla="*/ 32 h 81"/>
                <a:gd name="T56" fmla="*/ 57 w 85"/>
                <a:gd name="T57" fmla="*/ 24 h 81"/>
                <a:gd name="T58" fmla="*/ 57 w 85"/>
                <a:gd name="T59" fmla="*/ 16 h 81"/>
                <a:gd name="T60" fmla="*/ 53 w 85"/>
                <a:gd name="T61" fmla="*/ 12 h 81"/>
                <a:gd name="T62" fmla="*/ 45 w 85"/>
                <a:gd name="T63" fmla="*/ 12 h 81"/>
                <a:gd name="T64" fmla="*/ 37 w 85"/>
                <a:gd name="T65" fmla="*/ 16 h 81"/>
                <a:gd name="T66" fmla="*/ 25 w 85"/>
                <a:gd name="T67" fmla="*/ 24 h 81"/>
                <a:gd name="T68" fmla="*/ 25 w 85"/>
                <a:gd name="T69" fmla="*/ 64 h 81"/>
                <a:gd name="T70" fmla="*/ 25 w 85"/>
                <a:gd name="T71" fmla="*/ 68 h 81"/>
                <a:gd name="T72" fmla="*/ 29 w 85"/>
                <a:gd name="T73" fmla="*/ 73 h 81"/>
                <a:gd name="T74" fmla="*/ 29 w 85"/>
                <a:gd name="T75" fmla="*/ 77 h 81"/>
                <a:gd name="T76" fmla="*/ 29 w 85"/>
                <a:gd name="T77" fmla="*/ 77 h 81"/>
                <a:gd name="T78" fmla="*/ 33 w 85"/>
                <a:gd name="T79" fmla="*/ 81 h 81"/>
                <a:gd name="T80" fmla="*/ 37 w 85"/>
                <a:gd name="T81" fmla="*/ 81 h 81"/>
                <a:gd name="T82" fmla="*/ 37 w 85"/>
                <a:gd name="T83" fmla="*/ 81 h 81"/>
                <a:gd name="T84" fmla="*/ 0 w 85"/>
                <a:gd name="T85" fmla="*/ 81 h 81"/>
                <a:gd name="T86" fmla="*/ 0 w 85"/>
                <a:gd name="T87" fmla="*/ 81 h 81"/>
                <a:gd name="T88" fmla="*/ 0 w 85"/>
                <a:gd name="T89" fmla="*/ 81 h 81"/>
                <a:gd name="T90" fmla="*/ 4 w 85"/>
                <a:gd name="T91" fmla="*/ 77 h 81"/>
                <a:gd name="T92" fmla="*/ 8 w 85"/>
                <a:gd name="T93" fmla="*/ 77 h 81"/>
                <a:gd name="T94" fmla="*/ 13 w 85"/>
                <a:gd name="T95" fmla="*/ 73 h 81"/>
                <a:gd name="T96" fmla="*/ 13 w 85"/>
                <a:gd name="T97" fmla="*/ 64 h 81"/>
                <a:gd name="T98" fmla="*/ 13 w 85"/>
                <a:gd name="T99" fmla="*/ 32 h 81"/>
                <a:gd name="T100" fmla="*/ 13 w 85"/>
                <a:gd name="T101" fmla="*/ 20 h 81"/>
                <a:gd name="T102" fmla="*/ 13 w 85"/>
                <a:gd name="T103" fmla="*/ 16 h 81"/>
                <a:gd name="T104" fmla="*/ 8 w 85"/>
                <a:gd name="T105" fmla="*/ 12 h 81"/>
                <a:gd name="T106" fmla="*/ 8 w 85"/>
                <a:gd name="T107" fmla="*/ 12 h 81"/>
                <a:gd name="T108" fmla="*/ 8 w 85"/>
                <a:gd name="T109" fmla="*/ 12 h 81"/>
                <a:gd name="T110" fmla="*/ 4 w 85"/>
                <a:gd name="T111" fmla="*/ 12 h 81"/>
                <a:gd name="T112" fmla="*/ 4 w 85"/>
                <a:gd name="T113" fmla="*/ 12 h 81"/>
                <a:gd name="T114" fmla="*/ 0 w 85"/>
                <a:gd name="T115" fmla="*/ 12 h 81"/>
                <a:gd name="T116" fmla="*/ 0 w 85"/>
                <a:gd name="T117" fmla="*/ 8 h 81"/>
                <a:gd name="T118" fmla="*/ 21 w 85"/>
                <a:gd name="T119" fmla="*/ 0 h 81"/>
                <a:gd name="T120" fmla="*/ 25 w 85"/>
                <a:gd name="T121" fmla="*/ 0 h 81"/>
                <a:gd name="T122" fmla="*/ 25 w 85"/>
                <a:gd name="T123" fmla="*/ 16 h 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5"/>
                <a:gd name="T187" fmla="*/ 0 h 81"/>
                <a:gd name="T188" fmla="*/ 85 w 85"/>
                <a:gd name="T189" fmla="*/ 81 h 8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5" h="81">
                  <a:moveTo>
                    <a:pt x="25" y="16"/>
                  </a:moveTo>
                  <a:lnTo>
                    <a:pt x="37" y="8"/>
                  </a:lnTo>
                  <a:lnTo>
                    <a:pt x="45" y="4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65" y="4"/>
                  </a:lnTo>
                  <a:lnTo>
                    <a:pt x="69" y="8"/>
                  </a:lnTo>
                  <a:lnTo>
                    <a:pt x="73" y="12"/>
                  </a:lnTo>
                  <a:lnTo>
                    <a:pt x="73" y="20"/>
                  </a:lnTo>
                  <a:lnTo>
                    <a:pt x="73" y="28"/>
                  </a:lnTo>
                  <a:lnTo>
                    <a:pt x="73" y="64"/>
                  </a:lnTo>
                  <a:lnTo>
                    <a:pt x="73" y="68"/>
                  </a:lnTo>
                  <a:lnTo>
                    <a:pt x="73" y="73"/>
                  </a:lnTo>
                  <a:lnTo>
                    <a:pt x="77" y="77"/>
                  </a:lnTo>
                  <a:lnTo>
                    <a:pt x="81" y="81"/>
                  </a:lnTo>
                  <a:lnTo>
                    <a:pt x="85" y="81"/>
                  </a:lnTo>
                  <a:lnTo>
                    <a:pt x="49" y="81"/>
                  </a:lnTo>
                  <a:lnTo>
                    <a:pt x="53" y="81"/>
                  </a:lnTo>
                  <a:lnTo>
                    <a:pt x="57" y="77"/>
                  </a:lnTo>
                  <a:lnTo>
                    <a:pt x="57" y="73"/>
                  </a:lnTo>
                  <a:lnTo>
                    <a:pt x="61" y="68"/>
                  </a:lnTo>
                  <a:lnTo>
                    <a:pt x="61" y="64"/>
                  </a:lnTo>
                  <a:lnTo>
                    <a:pt x="61" y="32"/>
                  </a:lnTo>
                  <a:lnTo>
                    <a:pt x="57" y="24"/>
                  </a:lnTo>
                  <a:lnTo>
                    <a:pt x="57" y="16"/>
                  </a:lnTo>
                  <a:lnTo>
                    <a:pt x="53" y="12"/>
                  </a:lnTo>
                  <a:lnTo>
                    <a:pt x="45" y="12"/>
                  </a:lnTo>
                  <a:lnTo>
                    <a:pt x="37" y="16"/>
                  </a:lnTo>
                  <a:lnTo>
                    <a:pt x="25" y="24"/>
                  </a:lnTo>
                  <a:lnTo>
                    <a:pt x="25" y="64"/>
                  </a:lnTo>
                  <a:lnTo>
                    <a:pt x="25" y="68"/>
                  </a:lnTo>
                  <a:lnTo>
                    <a:pt x="29" y="73"/>
                  </a:lnTo>
                  <a:lnTo>
                    <a:pt x="29" y="77"/>
                  </a:lnTo>
                  <a:lnTo>
                    <a:pt x="33" y="81"/>
                  </a:lnTo>
                  <a:lnTo>
                    <a:pt x="37" y="81"/>
                  </a:lnTo>
                  <a:lnTo>
                    <a:pt x="0" y="81"/>
                  </a:lnTo>
                  <a:lnTo>
                    <a:pt x="4" y="77"/>
                  </a:lnTo>
                  <a:lnTo>
                    <a:pt x="8" y="77"/>
                  </a:lnTo>
                  <a:lnTo>
                    <a:pt x="13" y="73"/>
                  </a:lnTo>
                  <a:lnTo>
                    <a:pt x="13" y="64"/>
                  </a:lnTo>
                  <a:lnTo>
                    <a:pt x="13" y="32"/>
                  </a:lnTo>
                  <a:lnTo>
                    <a:pt x="13" y="20"/>
                  </a:lnTo>
                  <a:lnTo>
                    <a:pt x="13" y="16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5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6" name="Freeform 27"/>
            <p:cNvSpPr>
              <a:spLocks/>
            </p:cNvSpPr>
            <p:nvPr/>
          </p:nvSpPr>
          <p:spPr bwMode="auto">
            <a:xfrm>
              <a:off x="2279" y="3306"/>
              <a:ext cx="129" cy="121"/>
            </a:xfrm>
            <a:custGeom>
              <a:avLst/>
              <a:gdLst>
                <a:gd name="T0" fmla="*/ 0 w 129"/>
                <a:gd name="T1" fmla="*/ 0 h 121"/>
                <a:gd name="T2" fmla="*/ 32 w 129"/>
                <a:gd name="T3" fmla="*/ 0 h 121"/>
                <a:gd name="T4" fmla="*/ 105 w 129"/>
                <a:gd name="T5" fmla="*/ 88 h 121"/>
                <a:gd name="T6" fmla="*/ 105 w 129"/>
                <a:gd name="T7" fmla="*/ 20 h 121"/>
                <a:gd name="T8" fmla="*/ 105 w 129"/>
                <a:gd name="T9" fmla="*/ 12 h 121"/>
                <a:gd name="T10" fmla="*/ 101 w 129"/>
                <a:gd name="T11" fmla="*/ 4 h 121"/>
                <a:gd name="T12" fmla="*/ 97 w 129"/>
                <a:gd name="T13" fmla="*/ 4 h 121"/>
                <a:gd name="T14" fmla="*/ 93 w 129"/>
                <a:gd name="T15" fmla="*/ 0 h 121"/>
                <a:gd name="T16" fmla="*/ 89 w 129"/>
                <a:gd name="T17" fmla="*/ 0 h 121"/>
                <a:gd name="T18" fmla="*/ 89 w 129"/>
                <a:gd name="T19" fmla="*/ 0 h 121"/>
                <a:gd name="T20" fmla="*/ 129 w 129"/>
                <a:gd name="T21" fmla="*/ 0 h 121"/>
                <a:gd name="T22" fmla="*/ 129 w 129"/>
                <a:gd name="T23" fmla="*/ 0 h 121"/>
                <a:gd name="T24" fmla="*/ 125 w 129"/>
                <a:gd name="T25" fmla="*/ 0 h 121"/>
                <a:gd name="T26" fmla="*/ 117 w 129"/>
                <a:gd name="T27" fmla="*/ 4 h 121"/>
                <a:gd name="T28" fmla="*/ 113 w 129"/>
                <a:gd name="T29" fmla="*/ 8 h 121"/>
                <a:gd name="T30" fmla="*/ 113 w 129"/>
                <a:gd name="T31" fmla="*/ 12 h 121"/>
                <a:gd name="T32" fmla="*/ 113 w 129"/>
                <a:gd name="T33" fmla="*/ 20 h 121"/>
                <a:gd name="T34" fmla="*/ 113 w 129"/>
                <a:gd name="T35" fmla="*/ 121 h 121"/>
                <a:gd name="T36" fmla="*/ 109 w 129"/>
                <a:gd name="T37" fmla="*/ 121 h 121"/>
                <a:gd name="T38" fmla="*/ 32 w 129"/>
                <a:gd name="T39" fmla="*/ 24 h 121"/>
                <a:gd name="T40" fmla="*/ 32 w 129"/>
                <a:gd name="T41" fmla="*/ 96 h 121"/>
                <a:gd name="T42" fmla="*/ 32 w 129"/>
                <a:gd name="T43" fmla="*/ 104 h 121"/>
                <a:gd name="T44" fmla="*/ 32 w 129"/>
                <a:gd name="T45" fmla="*/ 113 h 121"/>
                <a:gd name="T46" fmla="*/ 36 w 129"/>
                <a:gd name="T47" fmla="*/ 113 h 121"/>
                <a:gd name="T48" fmla="*/ 44 w 129"/>
                <a:gd name="T49" fmla="*/ 117 h 121"/>
                <a:gd name="T50" fmla="*/ 48 w 129"/>
                <a:gd name="T51" fmla="*/ 117 h 121"/>
                <a:gd name="T52" fmla="*/ 48 w 129"/>
                <a:gd name="T53" fmla="*/ 117 h 121"/>
                <a:gd name="T54" fmla="*/ 8 w 129"/>
                <a:gd name="T55" fmla="*/ 117 h 121"/>
                <a:gd name="T56" fmla="*/ 8 w 129"/>
                <a:gd name="T57" fmla="*/ 117 h 121"/>
                <a:gd name="T58" fmla="*/ 12 w 129"/>
                <a:gd name="T59" fmla="*/ 117 h 121"/>
                <a:gd name="T60" fmla="*/ 16 w 129"/>
                <a:gd name="T61" fmla="*/ 113 h 121"/>
                <a:gd name="T62" fmla="*/ 20 w 129"/>
                <a:gd name="T63" fmla="*/ 113 h 121"/>
                <a:gd name="T64" fmla="*/ 24 w 129"/>
                <a:gd name="T65" fmla="*/ 104 h 121"/>
                <a:gd name="T66" fmla="*/ 24 w 129"/>
                <a:gd name="T67" fmla="*/ 96 h 121"/>
                <a:gd name="T68" fmla="*/ 24 w 129"/>
                <a:gd name="T69" fmla="*/ 16 h 121"/>
                <a:gd name="T70" fmla="*/ 20 w 129"/>
                <a:gd name="T71" fmla="*/ 12 h 121"/>
                <a:gd name="T72" fmla="*/ 16 w 129"/>
                <a:gd name="T73" fmla="*/ 8 h 121"/>
                <a:gd name="T74" fmla="*/ 12 w 129"/>
                <a:gd name="T75" fmla="*/ 8 h 121"/>
                <a:gd name="T76" fmla="*/ 8 w 129"/>
                <a:gd name="T77" fmla="*/ 4 h 121"/>
                <a:gd name="T78" fmla="*/ 4 w 129"/>
                <a:gd name="T79" fmla="*/ 4 h 121"/>
                <a:gd name="T80" fmla="*/ 0 w 129"/>
                <a:gd name="T81" fmla="*/ 4 h 121"/>
                <a:gd name="T82" fmla="*/ 0 w 129"/>
                <a:gd name="T83" fmla="*/ 0 h 12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9"/>
                <a:gd name="T127" fmla="*/ 0 h 121"/>
                <a:gd name="T128" fmla="*/ 129 w 129"/>
                <a:gd name="T129" fmla="*/ 121 h 12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9" h="121">
                  <a:moveTo>
                    <a:pt x="0" y="0"/>
                  </a:moveTo>
                  <a:lnTo>
                    <a:pt x="32" y="0"/>
                  </a:lnTo>
                  <a:lnTo>
                    <a:pt x="105" y="88"/>
                  </a:lnTo>
                  <a:lnTo>
                    <a:pt x="105" y="20"/>
                  </a:lnTo>
                  <a:lnTo>
                    <a:pt x="105" y="12"/>
                  </a:lnTo>
                  <a:lnTo>
                    <a:pt x="101" y="4"/>
                  </a:lnTo>
                  <a:lnTo>
                    <a:pt x="97" y="4"/>
                  </a:lnTo>
                  <a:lnTo>
                    <a:pt x="93" y="0"/>
                  </a:lnTo>
                  <a:lnTo>
                    <a:pt x="89" y="0"/>
                  </a:lnTo>
                  <a:lnTo>
                    <a:pt x="129" y="0"/>
                  </a:lnTo>
                  <a:lnTo>
                    <a:pt x="125" y="0"/>
                  </a:lnTo>
                  <a:lnTo>
                    <a:pt x="117" y="4"/>
                  </a:lnTo>
                  <a:lnTo>
                    <a:pt x="113" y="8"/>
                  </a:lnTo>
                  <a:lnTo>
                    <a:pt x="113" y="12"/>
                  </a:lnTo>
                  <a:lnTo>
                    <a:pt x="113" y="20"/>
                  </a:lnTo>
                  <a:lnTo>
                    <a:pt x="113" y="121"/>
                  </a:lnTo>
                  <a:lnTo>
                    <a:pt x="109" y="121"/>
                  </a:lnTo>
                  <a:lnTo>
                    <a:pt x="32" y="24"/>
                  </a:lnTo>
                  <a:lnTo>
                    <a:pt x="32" y="96"/>
                  </a:lnTo>
                  <a:lnTo>
                    <a:pt x="32" y="104"/>
                  </a:lnTo>
                  <a:lnTo>
                    <a:pt x="32" y="113"/>
                  </a:lnTo>
                  <a:lnTo>
                    <a:pt x="36" y="113"/>
                  </a:lnTo>
                  <a:lnTo>
                    <a:pt x="44" y="117"/>
                  </a:lnTo>
                  <a:lnTo>
                    <a:pt x="48" y="117"/>
                  </a:lnTo>
                  <a:lnTo>
                    <a:pt x="8" y="117"/>
                  </a:lnTo>
                  <a:lnTo>
                    <a:pt x="12" y="117"/>
                  </a:lnTo>
                  <a:lnTo>
                    <a:pt x="16" y="113"/>
                  </a:lnTo>
                  <a:lnTo>
                    <a:pt x="20" y="113"/>
                  </a:lnTo>
                  <a:lnTo>
                    <a:pt x="24" y="104"/>
                  </a:lnTo>
                  <a:lnTo>
                    <a:pt x="24" y="96"/>
                  </a:lnTo>
                  <a:lnTo>
                    <a:pt x="24" y="16"/>
                  </a:lnTo>
                  <a:lnTo>
                    <a:pt x="20" y="12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7" name="Freeform 28"/>
            <p:cNvSpPr>
              <a:spLocks noEditPoints="1"/>
            </p:cNvSpPr>
            <p:nvPr/>
          </p:nvSpPr>
          <p:spPr bwMode="auto">
            <a:xfrm>
              <a:off x="2416" y="3342"/>
              <a:ext cx="73" cy="85"/>
            </a:xfrm>
            <a:custGeom>
              <a:avLst/>
              <a:gdLst>
                <a:gd name="T0" fmla="*/ 36 w 73"/>
                <a:gd name="T1" fmla="*/ 0 h 85"/>
                <a:gd name="T2" fmla="*/ 48 w 73"/>
                <a:gd name="T3" fmla="*/ 0 h 85"/>
                <a:gd name="T4" fmla="*/ 57 w 73"/>
                <a:gd name="T5" fmla="*/ 8 h 85"/>
                <a:gd name="T6" fmla="*/ 65 w 73"/>
                <a:gd name="T7" fmla="*/ 12 h 85"/>
                <a:gd name="T8" fmla="*/ 73 w 73"/>
                <a:gd name="T9" fmla="*/ 24 h 85"/>
                <a:gd name="T10" fmla="*/ 73 w 73"/>
                <a:gd name="T11" fmla="*/ 40 h 85"/>
                <a:gd name="T12" fmla="*/ 73 w 73"/>
                <a:gd name="T13" fmla="*/ 52 h 85"/>
                <a:gd name="T14" fmla="*/ 69 w 73"/>
                <a:gd name="T15" fmla="*/ 60 h 85"/>
                <a:gd name="T16" fmla="*/ 65 w 73"/>
                <a:gd name="T17" fmla="*/ 73 h 85"/>
                <a:gd name="T18" fmla="*/ 57 w 73"/>
                <a:gd name="T19" fmla="*/ 77 h 85"/>
                <a:gd name="T20" fmla="*/ 44 w 73"/>
                <a:gd name="T21" fmla="*/ 81 h 85"/>
                <a:gd name="T22" fmla="*/ 36 w 73"/>
                <a:gd name="T23" fmla="*/ 85 h 85"/>
                <a:gd name="T24" fmla="*/ 24 w 73"/>
                <a:gd name="T25" fmla="*/ 81 h 85"/>
                <a:gd name="T26" fmla="*/ 16 w 73"/>
                <a:gd name="T27" fmla="*/ 77 h 85"/>
                <a:gd name="T28" fmla="*/ 8 w 73"/>
                <a:gd name="T29" fmla="*/ 68 h 85"/>
                <a:gd name="T30" fmla="*/ 0 w 73"/>
                <a:gd name="T31" fmla="*/ 56 h 85"/>
                <a:gd name="T32" fmla="*/ 0 w 73"/>
                <a:gd name="T33" fmla="*/ 44 h 85"/>
                <a:gd name="T34" fmla="*/ 0 w 73"/>
                <a:gd name="T35" fmla="*/ 32 h 85"/>
                <a:gd name="T36" fmla="*/ 4 w 73"/>
                <a:gd name="T37" fmla="*/ 20 h 85"/>
                <a:gd name="T38" fmla="*/ 12 w 73"/>
                <a:gd name="T39" fmla="*/ 12 h 85"/>
                <a:gd name="T40" fmla="*/ 16 w 73"/>
                <a:gd name="T41" fmla="*/ 4 h 85"/>
                <a:gd name="T42" fmla="*/ 28 w 73"/>
                <a:gd name="T43" fmla="*/ 0 h 85"/>
                <a:gd name="T44" fmla="*/ 36 w 73"/>
                <a:gd name="T45" fmla="*/ 0 h 85"/>
                <a:gd name="T46" fmla="*/ 32 w 73"/>
                <a:gd name="T47" fmla="*/ 4 h 85"/>
                <a:gd name="T48" fmla="*/ 28 w 73"/>
                <a:gd name="T49" fmla="*/ 8 h 85"/>
                <a:gd name="T50" fmla="*/ 24 w 73"/>
                <a:gd name="T51" fmla="*/ 8 h 85"/>
                <a:gd name="T52" fmla="*/ 20 w 73"/>
                <a:gd name="T53" fmla="*/ 12 h 85"/>
                <a:gd name="T54" fmla="*/ 16 w 73"/>
                <a:gd name="T55" fmla="*/ 16 h 85"/>
                <a:gd name="T56" fmla="*/ 12 w 73"/>
                <a:gd name="T57" fmla="*/ 24 h 85"/>
                <a:gd name="T58" fmla="*/ 12 w 73"/>
                <a:gd name="T59" fmla="*/ 36 h 85"/>
                <a:gd name="T60" fmla="*/ 16 w 73"/>
                <a:gd name="T61" fmla="*/ 52 h 85"/>
                <a:gd name="T62" fmla="*/ 20 w 73"/>
                <a:gd name="T63" fmla="*/ 64 h 85"/>
                <a:gd name="T64" fmla="*/ 24 w 73"/>
                <a:gd name="T65" fmla="*/ 73 h 85"/>
                <a:gd name="T66" fmla="*/ 32 w 73"/>
                <a:gd name="T67" fmla="*/ 77 h 85"/>
                <a:gd name="T68" fmla="*/ 40 w 73"/>
                <a:gd name="T69" fmla="*/ 77 h 85"/>
                <a:gd name="T70" fmla="*/ 48 w 73"/>
                <a:gd name="T71" fmla="*/ 77 h 85"/>
                <a:gd name="T72" fmla="*/ 52 w 73"/>
                <a:gd name="T73" fmla="*/ 73 h 85"/>
                <a:gd name="T74" fmla="*/ 57 w 73"/>
                <a:gd name="T75" fmla="*/ 60 h 85"/>
                <a:gd name="T76" fmla="*/ 61 w 73"/>
                <a:gd name="T77" fmla="*/ 48 h 85"/>
                <a:gd name="T78" fmla="*/ 57 w 73"/>
                <a:gd name="T79" fmla="*/ 32 h 85"/>
                <a:gd name="T80" fmla="*/ 57 w 73"/>
                <a:gd name="T81" fmla="*/ 24 h 85"/>
                <a:gd name="T82" fmla="*/ 48 w 73"/>
                <a:gd name="T83" fmla="*/ 12 h 85"/>
                <a:gd name="T84" fmla="*/ 44 w 73"/>
                <a:gd name="T85" fmla="*/ 8 h 85"/>
                <a:gd name="T86" fmla="*/ 32 w 73"/>
                <a:gd name="T87" fmla="*/ 4 h 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3"/>
                <a:gd name="T133" fmla="*/ 0 h 85"/>
                <a:gd name="T134" fmla="*/ 73 w 73"/>
                <a:gd name="T135" fmla="*/ 85 h 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3" h="85">
                  <a:moveTo>
                    <a:pt x="36" y="0"/>
                  </a:moveTo>
                  <a:lnTo>
                    <a:pt x="48" y="0"/>
                  </a:lnTo>
                  <a:lnTo>
                    <a:pt x="57" y="8"/>
                  </a:lnTo>
                  <a:lnTo>
                    <a:pt x="65" y="12"/>
                  </a:lnTo>
                  <a:lnTo>
                    <a:pt x="73" y="24"/>
                  </a:lnTo>
                  <a:lnTo>
                    <a:pt x="73" y="40"/>
                  </a:lnTo>
                  <a:lnTo>
                    <a:pt x="73" y="52"/>
                  </a:lnTo>
                  <a:lnTo>
                    <a:pt x="69" y="60"/>
                  </a:lnTo>
                  <a:lnTo>
                    <a:pt x="65" y="73"/>
                  </a:lnTo>
                  <a:lnTo>
                    <a:pt x="57" y="77"/>
                  </a:lnTo>
                  <a:lnTo>
                    <a:pt x="44" y="81"/>
                  </a:lnTo>
                  <a:lnTo>
                    <a:pt x="36" y="85"/>
                  </a:lnTo>
                  <a:lnTo>
                    <a:pt x="24" y="81"/>
                  </a:lnTo>
                  <a:lnTo>
                    <a:pt x="16" y="77"/>
                  </a:lnTo>
                  <a:lnTo>
                    <a:pt x="8" y="68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0" y="32"/>
                  </a:lnTo>
                  <a:lnTo>
                    <a:pt x="4" y="20"/>
                  </a:lnTo>
                  <a:lnTo>
                    <a:pt x="12" y="12"/>
                  </a:lnTo>
                  <a:lnTo>
                    <a:pt x="16" y="4"/>
                  </a:lnTo>
                  <a:lnTo>
                    <a:pt x="28" y="0"/>
                  </a:lnTo>
                  <a:lnTo>
                    <a:pt x="36" y="0"/>
                  </a:lnTo>
                  <a:close/>
                  <a:moveTo>
                    <a:pt x="32" y="4"/>
                  </a:moveTo>
                  <a:lnTo>
                    <a:pt x="28" y="8"/>
                  </a:lnTo>
                  <a:lnTo>
                    <a:pt x="24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6" y="52"/>
                  </a:lnTo>
                  <a:lnTo>
                    <a:pt x="20" y="64"/>
                  </a:lnTo>
                  <a:lnTo>
                    <a:pt x="24" y="73"/>
                  </a:lnTo>
                  <a:lnTo>
                    <a:pt x="32" y="77"/>
                  </a:lnTo>
                  <a:lnTo>
                    <a:pt x="40" y="77"/>
                  </a:lnTo>
                  <a:lnTo>
                    <a:pt x="48" y="77"/>
                  </a:lnTo>
                  <a:lnTo>
                    <a:pt x="52" y="73"/>
                  </a:lnTo>
                  <a:lnTo>
                    <a:pt x="57" y="60"/>
                  </a:lnTo>
                  <a:lnTo>
                    <a:pt x="61" y="48"/>
                  </a:lnTo>
                  <a:lnTo>
                    <a:pt x="57" y="32"/>
                  </a:lnTo>
                  <a:lnTo>
                    <a:pt x="57" y="24"/>
                  </a:lnTo>
                  <a:lnTo>
                    <a:pt x="48" y="12"/>
                  </a:lnTo>
                  <a:lnTo>
                    <a:pt x="44" y="8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8" name="Freeform 29"/>
            <p:cNvSpPr>
              <a:spLocks/>
            </p:cNvSpPr>
            <p:nvPr/>
          </p:nvSpPr>
          <p:spPr bwMode="auto">
            <a:xfrm>
              <a:off x="2501" y="3346"/>
              <a:ext cx="84" cy="81"/>
            </a:xfrm>
            <a:custGeom>
              <a:avLst/>
              <a:gdLst>
                <a:gd name="T0" fmla="*/ 72 w 84"/>
                <a:gd name="T1" fmla="*/ 0 h 81"/>
                <a:gd name="T2" fmla="*/ 72 w 84"/>
                <a:gd name="T3" fmla="*/ 44 h 81"/>
                <a:gd name="T4" fmla="*/ 72 w 84"/>
                <a:gd name="T5" fmla="*/ 56 h 81"/>
                <a:gd name="T6" fmla="*/ 72 w 84"/>
                <a:gd name="T7" fmla="*/ 64 h 81"/>
                <a:gd name="T8" fmla="*/ 72 w 84"/>
                <a:gd name="T9" fmla="*/ 69 h 81"/>
                <a:gd name="T10" fmla="*/ 72 w 84"/>
                <a:gd name="T11" fmla="*/ 69 h 81"/>
                <a:gd name="T12" fmla="*/ 76 w 84"/>
                <a:gd name="T13" fmla="*/ 69 h 81"/>
                <a:gd name="T14" fmla="*/ 76 w 84"/>
                <a:gd name="T15" fmla="*/ 69 h 81"/>
                <a:gd name="T16" fmla="*/ 80 w 84"/>
                <a:gd name="T17" fmla="*/ 69 h 81"/>
                <a:gd name="T18" fmla="*/ 80 w 84"/>
                <a:gd name="T19" fmla="*/ 69 h 81"/>
                <a:gd name="T20" fmla="*/ 84 w 84"/>
                <a:gd name="T21" fmla="*/ 69 h 81"/>
                <a:gd name="T22" fmla="*/ 60 w 84"/>
                <a:gd name="T23" fmla="*/ 81 h 81"/>
                <a:gd name="T24" fmla="*/ 56 w 84"/>
                <a:gd name="T25" fmla="*/ 81 h 81"/>
                <a:gd name="T26" fmla="*/ 56 w 84"/>
                <a:gd name="T27" fmla="*/ 60 h 81"/>
                <a:gd name="T28" fmla="*/ 48 w 84"/>
                <a:gd name="T29" fmla="*/ 73 h 81"/>
                <a:gd name="T30" fmla="*/ 40 w 84"/>
                <a:gd name="T31" fmla="*/ 77 h 81"/>
                <a:gd name="T32" fmla="*/ 36 w 84"/>
                <a:gd name="T33" fmla="*/ 77 h 81"/>
                <a:gd name="T34" fmla="*/ 28 w 84"/>
                <a:gd name="T35" fmla="*/ 81 h 81"/>
                <a:gd name="T36" fmla="*/ 24 w 84"/>
                <a:gd name="T37" fmla="*/ 77 h 81"/>
                <a:gd name="T38" fmla="*/ 20 w 84"/>
                <a:gd name="T39" fmla="*/ 77 h 81"/>
                <a:gd name="T40" fmla="*/ 16 w 84"/>
                <a:gd name="T41" fmla="*/ 73 h 81"/>
                <a:gd name="T42" fmla="*/ 12 w 84"/>
                <a:gd name="T43" fmla="*/ 64 h 81"/>
                <a:gd name="T44" fmla="*/ 8 w 84"/>
                <a:gd name="T45" fmla="*/ 56 h 81"/>
                <a:gd name="T46" fmla="*/ 8 w 84"/>
                <a:gd name="T47" fmla="*/ 48 h 81"/>
                <a:gd name="T48" fmla="*/ 8 w 84"/>
                <a:gd name="T49" fmla="*/ 12 h 81"/>
                <a:gd name="T50" fmla="*/ 8 w 84"/>
                <a:gd name="T51" fmla="*/ 8 h 81"/>
                <a:gd name="T52" fmla="*/ 8 w 84"/>
                <a:gd name="T53" fmla="*/ 4 h 81"/>
                <a:gd name="T54" fmla="*/ 8 w 84"/>
                <a:gd name="T55" fmla="*/ 4 h 81"/>
                <a:gd name="T56" fmla="*/ 4 w 84"/>
                <a:gd name="T57" fmla="*/ 0 h 81"/>
                <a:gd name="T58" fmla="*/ 4 w 84"/>
                <a:gd name="T59" fmla="*/ 0 h 81"/>
                <a:gd name="T60" fmla="*/ 0 w 84"/>
                <a:gd name="T61" fmla="*/ 0 h 81"/>
                <a:gd name="T62" fmla="*/ 0 w 84"/>
                <a:gd name="T63" fmla="*/ 0 h 81"/>
                <a:gd name="T64" fmla="*/ 24 w 84"/>
                <a:gd name="T65" fmla="*/ 0 h 81"/>
                <a:gd name="T66" fmla="*/ 24 w 84"/>
                <a:gd name="T67" fmla="*/ 48 h 81"/>
                <a:gd name="T68" fmla="*/ 24 w 84"/>
                <a:gd name="T69" fmla="*/ 60 h 81"/>
                <a:gd name="T70" fmla="*/ 28 w 84"/>
                <a:gd name="T71" fmla="*/ 64 h 81"/>
                <a:gd name="T72" fmla="*/ 32 w 84"/>
                <a:gd name="T73" fmla="*/ 69 h 81"/>
                <a:gd name="T74" fmla="*/ 36 w 84"/>
                <a:gd name="T75" fmla="*/ 69 h 81"/>
                <a:gd name="T76" fmla="*/ 40 w 84"/>
                <a:gd name="T77" fmla="*/ 69 h 81"/>
                <a:gd name="T78" fmla="*/ 44 w 84"/>
                <a:gd name="T79" fmla="*/ 64 h 81"/>
                <a:gd name="T80" fmla="*/ 52 w 84"/>
                <a:gd name="T81" fmla="*/ 60 h 81"/>
                <a:gd name="T82" fmla="*/ 56 w 84"/>
                <a:gd name="T83" fmla="*/ 56 h 81"/>
                <a:gd name="T84" fmla="*/ 56 w 84"/>
                <a:gd name="T85" fmla="*/ 12 h 81"/>
                <a:gd name="T86" fmla="*/ 56 w 84"/>
                <a:gd name="T87" fmla="*/ 8 h 81"/>
                <a:gd name="T88" fmla="*/ 56 w 84"/>
                <a:gd name="T89" fmla="*/ 4 h 81"/>
                <a:gd name="T90" fmla="*/ 52 w 84"/>
                <a:gd name="T91" fmla="*/ 0 h 81"/>
                <a:gd name="T92" fmla="*/ 44 w 84"/>
                <a:gd name="T93" fmla="*/ 0 h 81"/>
                <a:gd name="T94" fmla="*/ 44 w 84"/>
                <a:gd name="T95" fmla="*/ 0 h 81"/>
                <a:gd name="T96" fmla="*/ 72 w 84"/>
                <a:gd name="T97" fmla="*/ 0 h 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4"/>
                <a:gd name="T148" fmla="*/ 0 h 81"/>
                <a:gd name="T149" fmla="*/ 84 w 84"/>
                <a:gd name="T150" fmla="*/ 81 h 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4" h="81">
                  <a:moveTo>
                    <a:pt x="72" y="0"/>
                  </a:moveTo>
                  <a:lnTo>
                    <a:pt x="72" y="44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72" y="69"/>
                  </a:lnTo>
                  <a:lnTo>
                    <a:pt x="76" y="69"/>
                  </a:lnTo>
                  <a:lnTo>
                    <a:pt x="80" y="69"/>
                  </a:lnTo>
                  <a:lnTo>
                    <a:pt x="84" y="69"/>
                  </a:lnTo>
                  <a:lnTo>
                    <a:pt x="60" y="81"/>
                  </a:lnTo>
                  <a:lnTo>
                    <a:pt x="56" y="81"/>
                  </a:lnTo>
                  <a:lnTo>
                    <a:pt x="56" y="60"/>
                  </a:lnTo>
                  <a:lnTo>
                    <a:pt x="48" y="73"/>
                  </a:lnTo>
                  <a:lnTo>
                    <a:pt x="40" y="77"/>
                  </a:lnTo>
                  <a:lnTo>
                    <a:pt x="36" y="77"/>
                  </a:lnTo>
                  <a:lnTo>
                    <a:pt x="28" y="81"/>
                  </a:lnTo>
                  <a:lnTo>
                    <a:pt x="24" y="77"/>
                  </a:lnTo>
                  <a:lnTo>
                    <a:pt x="20" y="77"/>
                  </a:lnTo>
                  <a:lnTo>
                    <a:pt x="16" y="73"/>
                  </a:lnTo>
                  <a:lnTo>
                    <a:pt x="12" y="64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8" y="12"/>
                  </a:lnTo>
                  <a:lnTo>
                    <a:pt x="8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48"/>
                  </a:lnTo>
                  <a:lnTo>
                    <a:pt x="24" y="60"/>
                  </a:lnTo>
                  <a:lnTo>
                    <a:pt x="28" y="64"/>
                  </a:lnTo>
                  <a:lnTo>
                    <a:pt x="32" y="69"/>
                  </a:lnTo>
                  <a:lnTo>
                    <a:pt x="36" y="69"/>
                  </a:lnTo>
                  <a:lnTo>
                    <a:pt x="40" y="69"/>
                  </a:lnTo>
                  <a:lnTo>
                    <a:pt x="44" y="64"/>
                  </a:lnTo>
                  <a:lnTo>
                    <a:pt x="52" y="60"/>
                  </a:lnTo>
                  <a:lnTo>
                    <a:pt x="56" y="56"/>
                  </a:lnTo>
                  <a:lnTo>
                    <a:pt x="56" y="12"/>
                  </a:lnTo>
                  <a:lnTo>
                    <a:pt x="56" y="8"/>
                  </a:lnTo>
                  <a:lnTo>
                    <a:pt x="56" y="4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89" name="Freeform 30"/>
            <p:cNvSpPr>
              <a:spLocks/>
            </p:cNvSpPr>
            <p:nvPr/>
          </p:nvSpPr>
          <p:spPr bwMode="auto">
            <a:xfrm>
              <a:off x="2590" y="3342"/>
              <a:ext cx="84" cy="81"/>
            </a:xfrm>
            <a:custGeom>
              <a:avLst/>
              <a:gdLst>
                <a:gd name="T0" fmla="*/ 24 w 84"/>
                <a:gd name="T1" fmla="*/ 16 h 81"/>
                <a:gd name="T2" fmla="*/ 32 w 84"/>
                <a:gd name="T3" fmla="*/ 8 h 81"/>
                <a:gd name="T4" fmla="*/ 40 w 84"/>
                <a:gd name="T5" fmla="*/ 4 h 81"/>
                <a:gd name="T6" fmla="*/ 52 w 84"/>
                <a:gd name="T7" fmla="*/ 0 h 81"/>
                <a:gd name="T8" fmla="*/ 56 w 84"/>
                <a:gd name="T9" fmla="*/ 0 h 81"/>
                <a:gd name="T10" fmla="*/ 60 w 84"/>
                <a:gd name="T11" fmla="*/ 4 h 81"/>
                <a:gd name="T12" fmla="*/ 64 w 84"/>
                <a:gd name="T13" fmla="*/ 8 h 81"/>
                <a:gd name="T14" fmla="*/ 68 w 84"/>
                <a:gd name="T15" fmla="*/ 12 h 81"/>
                <a:gd name="T16" fmla="*/ 72 w 84"/>
                <a:gd name="T17" fmla="*/ 20 h 81"/>
                <a:gd name="T18" fmla="*/ 72 w 84"/>
                <a:gd name="T19" fmla="*/ 28 h 81"/>
                <a:gd name="T20" fmla="*/ 72 w 84"/>
                <a:gd name="T21" fmla="*/ 64 h 81"/>
                <a:gd name="T22" fmla="*/ 72 w 84"/>
                <a:gd name="T23" fmla="*/ 68 h 81"/>
                <a:gd name="T24" fmla="*/ 72 w 84"/>
                <a:gd name="T25" fmla="*/ 73 h 81"/>
                <a:gd name="T26" fmla="*/ 72 w 84"/>
                <a:gd name="T27" fmla="*/ 77 h 81"/>
                <a:gd name="T28" fmla="*/ 76 w 84"/>
                <a:gd name="T29" fmla="*/ 77 h 81"/>
                <a:gd name="T30" fmla="*/ 76 w 84"/>
                <a:gd name="T31" fmla="*/ 81 h 81"/>
                <a:gd name="T32" fmla="*/ 84 w 84"/>
                <a:gd name="T33" fmla="*/ 81 h 81"/>
                <a:gd name="T34" fmla="*/ 84 w 84"/>
                <a:gd name="T35" fmla="*/ 81 h 81"/>
                <a:gd name="T36" fmla="*/ 44 w 84"/>
                <a:gd name="T37" fmla="*/ 81 h 81"/>
                <a:gd name="T38" fmla="*/ 44 w 84"/>
                <a:gd name="T39" fmla="*/ 81 h 81"/>
                <a:gd name="T40" fmla="*/ 48 w 84"/>
                <a:gd name="T41" fmla="*/ 81 h 81"/>
                <a:gd name="T42" fmla="*/ 52 w 84"/>
                <a:gd name="T43" fmla="*/ 81 h 81"/>
                <a:gd name="T44" fmla="*/ 52 w 84"/>
                <a:gd name="T45" fmla="*/ 77 h 81"/>
                <a:gd name="T46" fmla="*/ 56 w 84"/>
                <a:gd name="T47" fmla="*/ 77 h 81"/>
                <a:gd name="T48" fmla="*/ 56 w 84"/>
                <a:gd name="T49" fmla="*/ 73 h 81"/>
                <a:gd name="T50" fmla="*/ 56 w 84"/>
                <a:gd name="T51" fmla="*/ 68 h 81"/>
                <a:gd name="T52" fmla="*/ 56 w 84"/>
                <a:gd name="T53" fmla="*/ 64 h 81"/>
                <a:gd name="T54" fmla="*/ 56 w 84"/>
                <a:gd name="T55" fmla="*/ 32 h 81"/>
                <a:gd name="T56" fmla="*/ 56 w 84"/>
                <a:gd name="T57" fmla="*/ 24 h 81"/>
                <a:gd name="T58" fmla="*/ 52 w 84"/>
                <a:gd name="T59" fmla="*/ 16 h 81"/>
                <a:gd name="T60" fmla="*/ 48 w 84"/>
                <a:gd name="T61" fmla="*/ 12 h 81"/>
                <a:gd name="T62" fmla="*/ 44 w 84"/>
                <a:gd name="T63" fmla="*/ 12 h 81"/>
                <a:gd name="T64" fmla="*/ 32 w 84"/>
                <a:gd name="T65" fmla="*/ 16 h 81"/>
                <a:gd name="T66" fmla="*/ 24 w 84"/>
                <a:gd name="T67" fmla="*/ 24 h 81"/>
                <a:gd name="T68" fmla="*/ 24 w 84"/>
                <a:gd name="T69" fmla="*/ 64 h 81"/>
                <a:gd name="T70" fmla="*/ 24 w 84"/>
                <a:gd name="T71" fmla="*/ 68 h 81"/>
                <a:gd name="T72" fmla="*/ 24 w 84"/>
                <a:gd name="T73" fmla="*/ 73 h 81"/>
                <a:gd name="T74" fmla="*/ 24 w 84"/>
                <a:gd name="T75" fmla="*/ 77 h 81"/>
                <a:gd name="T76" fmla="*/ 28 w 84"/>
                <a:gd name="T77" fmla="*/ 77 h 81"/>
                <a:gd name="T78" fmla="*/ 32 w 84"/>
                <a:gd name="T79" fmla="*/ 81 h 81"/>
                <a:gd name="T80" fmla="*/ 36 w 84"/>
                <a:gd name="T81" fmla="*/ 81 h 81"/>
                <a:gd name="T82" fmla="*/ 36 w 84"/>
                <a:gd name="T83" fmla="*/ 81 h 81"/>
                <a:gd name="T84" fmla="*/ 0 w 84"/>
                <a:gd name="T85" fmla="*/ 81 h 81"/>
                <a:gd name="T86" fmla="*/ 0 w 84"/>
                <a:gd name="T87" fmla="*/ 81 h 81"/>
                <a:gd name="T88" fmla="*/ 0 w 84"/>
                <a:gd name="T89" fmla="*/ 81 h 81"/>
                <a:gd name="T90" fmla="*/ 4 w 84"/>
                <a:gd name="T91" fmla="*/ 77 h 81"/>
                <a:gd name="T92" fmla="*/ 8 w 84"/>
                <a:gd name="T93" fmla="*/ 77 h 81"/>
                <a:gd name="T94" fmla="*/ 8 w 84"/>
                <a:gd name="T95" fmla="*/ 73 h 81"/>
                <a:gd name="T96" fmla="*/ 8 w 84"/>
                <a:gd name="T97" fmla="*/ 64 h 81"/>
                <a:gd name="T98" fmla="*/ 8 w 84"/>
                <a:gd name="T99" fmla="*/ 32 h 81"/>
                <a:gd name="T100" fmla="*/ 8 w 84"/>
                <a:gd name="T101" fmla="*/ 20 h 81"/>
                <a:gd name="T102" fmla="*/ 8 w 84"/>
                <a:gd name="T103" fmla="*/ 16 h 81"/>
                <a:gd name="T104" fmla="*/ 8 w 84"/>
                <a:gd name="T105" fmla="*/ 12 h 81"/>
                <a:gd name="T106" fmla="*/ 8 w 84"/>
                <a:gd name="T107" fmla="*/ 12 h 81"/>
                <a:gd name="T108" fmla="*/ 4 w 84"/>
                <a:gd name="T109" fmla="*/ 12 h 81"/>
                <a:gd name="T110" fmla="*/ 4 w 84"/>
                <a:gd name="T111" fmla="*/ 12 h 81"/>
                <a:gd name="T112" fmla="*/ 0 w 84"/>
                <a:gd name="T113" fmla="*/ 12 h 81"/>
                <a:gd name="T114" fmla="*/ 0 w 84"/>
                <a:gd name="T115" fmla="*/ 12 h 81"/>
                <a:gd name="T116" fmla="*/ 0 w 84"/>
                <a:gd name="T117" fmla="*/ 8 h 81"/>
                <a:gd name="T118" fmla="*/ 20 w 84"/>
                <a:gd name="T119" fmla="*/ 0 h 81"/>
                <a:gd name="T120" fmla="*/ 24 w 84"/>
                <a:gd name="T121" fmla="*/ 0 h 81"/>
                <a:gd name="T122" fmla="*/ 24 w 84"/>
                <a:gd name="T123" fmla="*/ 16 h 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"/>
                <a:gd name="T187" fmla="*/ 0 h 81"/>
                <a:gd name="T188" fmla="*/ 84 w 84"/>
                <a:gd name="T189" fmla="*/ 81 h 8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" h="81">
                  <a:moveTo>
                    <a:pt x="24" y="16"/>
                  </a:moveTo>
                  <a:lnTo>
                    <a:pt x="32" y="8"/>
                  </a:lnTo>
                  <a:lnTo>
                    <a:pt x="40" y="4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4"/>
                  </a:lnTo>
                  <a:lnTo>
                    <a:pt x="64" y="8"/>
                  </a:lnTo>
                  <a:lnTo>
                    <a:pt x="68" y="12"/>
                  </a:lnTo>
                  <a:lnTo>
                    <a:pt x="72" y="20"/>
                  </a:lnTo>
                  <a:lnTo>
                    <a:pt x="72" y="28"/>
                  </a:lnTo>
                  <a:lnTo>
                    <a:pt x="72" y="64"/>
                  </a:lnTo>
                  <a:lnTo>
                    <a:pt x="72" y="68"/>
                  </a:lnTo>
                  <a:lnTo>
                    <a:pt x="72" y="73"/>
                  </a:lnTo>
                  <a:lnTo>
                    <a:pt x="72" y="77"/>
                  </a:lnTo>
                  <a:lnTo>
                    <a:pt x="76" y="77"/>
                  </a:lnTo>
                  <a:lnTo>
                    <a:pt x="76" y="81"/>
                  </a:lnTo>
                  <a:lnTo>
                    <a:pt x="84" y="81"/>
                  </a:lnTo>
                  <a:lnTo>
                    <a:pt x="44" y="81"/>
                  </a:lnTo>
                  <a:lnTo>
                    <a:pt x="48" y="81"/>
                  </a:lnTo>
                  <a:lnTo>
                    <a:pt x="52" y="81"/>
                  </a:lnTo>
                  <a:lnTo>
                    <a:pt x="52" y="77"/>
                  </a:lnTo>
                  <a:lnTo>
                    <a:pt x="56" y="77"/>
                  </a:lnTo>
                  <a:lnTo>
                    <a:pt x="56" y="73"/>
                  </a:lnTo>
                  <a:lnTo>
                    <a:pt x="56" y="68"/>
                  </a:lnTo>
                  <a:lnTo>
                    <a:pt x="56" y="64"/>
                  </a:lnTo>
                  <a:lnTo>
                    <a:pt x="56" y="32"/>
                  </a:lnTo>
                  <a:lnTo>
                    <a:pt x="56" y="24"/>
                  </a:lnTo>
                  <a:lnTo>
                    <a:pt x="52" y="16"/>
                  </a:lnTo>
                  <a:lnTo>
                    <a:pt x="48" y="12"/>
                  </a:lnTo>
                  <a:lnTo>
                    <a:pt x="44" y="12"/>
                  </a:lnTo>
                  <a:lnTo>
                    <a:pt x="32" y="16"/>
                  </a:lnTo>
                  <a:lnTo>
                    <a:pt x="24" y="24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4" y="73"/>
                  </a:lnTo>
                  <a:lnTo>
                    <a:pt x="24" y="77"/>
                  </a:lnTo>
                  <a:lnTo>
                    <a:pt x="28" y="77"/>
                  </a:lnTo>
                  <a:lnTo>
                    <a:pt x="32" y="81"/>
                  </a:lnTo>
                  <a:lnTo>
                    <a:pt x="36" y="81"/>
                  </a:lnTo>
                  <a:lnTo>
                    <a:pt x="0" y="81"/>
                  </a:lnTo>
                  <a:lnTo>
                    <a:pt x="4" y="77"/>
                  </a:lnTo>
                  <a:lnTo>
                    <a:pt x="8" y="77"/>
                  </a:lnTo>
                  <a:lnTo>
                    <a:pt x="8" y="73"/>
                  </a:lnTo>
                  <a:lnTo>
                    <a:pt x="8" y="64"/>
                  </a:lnTo>
                  <a:lnTo>
                    <a:pt x="8" y="32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3" name="Group 83"/>
            <p:cNvGrpSpPr>
              <a:grpSpLocks/>
            </p:cNvGrpSpPr>
            <p:nvPr/>
          </p:nvGrpSpPr>
          <p:grpSpPr bwMode="auto">
            <a:xfrm>
              <a:off x="240" y="3696"/>
              <a:ext cx="1711" cy="162"/>
              <a:chOff x="237" y="3431"/>
              <a:chExt cx="1711" cy="162"/>
            </a:xfrm>
          </p:grpSpPr>
          <p:sp>
            <p:nvSpPr>
              <p:cNvPr id="14413" name="Freeform 31"/>
              <p:cNvSpPr>
                <a:spLocks/>
              </p:cNvSpPr>
              <p:nvPr/>
            </p:nvSpPr>
            <p:spPr bwMode="auto">
              <a:xfrm>
                <a:off x="237" y="3435"/>
                <a:ext cx="53" cy="121"/>
              </a:xfrm>
              <a:custGeom>
                <a:avLst/>
                <a:gdLst>
                  <a:gd name="T0" fmla="*/ 53 w 53"/>
                  <a:gd name="T1" fmla="*/ 117 h 121"/>
                  <a:gd name="T2" fmla="*/ 53 w 53"/>
                  <a:gd name="T3" fmla="*/ 121 h 121"/>
                  <a:gd name="T4" fmla="*/ 0 w 53"/>
                  <a:gd name="T5" fmla="*/ 121 h 121"/>
                  <a:gd name="T6" fmla="*/ 0 w 53"/>
                  <a:gd name="T7" fmla="*/ 117 h 121"/>
                  <a:gd name="T8" fmla="*/ 4 w 53"/>
                  <a:gd name="T9" fmla="*/ 117 h 121"/>
                  <a:gd name="T10" fmla="*/ 12 w 53"/>
                  <a:gd name="T11" fmla="*/ 117 h 121"/>
                  <a:gd name="T12" fmla="*/ 16 w 53"/>
                  <a:gd name="T13" fmla="*/ 113 h 121"/>
                  <a:gd name="T14" fmla="*/ 16 w 53"/>
                  <a:gd name="T15" fmla="*/ 109 h 121"/>
                  <a:gd name="T16" fmla="*/ 16 w 53"/>
                  <a:gd name="T17" fmla="*/ 101 h 121"/>
                  <a:gd name="T18" fmla="*/ 16 w 53"/>
                  <a:gd name="T19" fmla="*/ 21 h 121"/>
                  <a:gd name="T20" fmla="*/ 16 w 53"/>
                  <a:gd name="T21" fmla="*/ 17 h 121"/>
                  <a:gd name="T22" fmla="*/ 16 w 53"/>
                  <a:gd name="T23" fmla="*/ 8 h 121"/>
                  <a:gd name="T24" fmla="*/ 16 w 53"/>
                  <a:gd name="T25" fmla="*/ 8 h 121"/>
                  <a:gd name="T26" fmla="*/ 12 w 53"/>
                  <a:gd name="T27" fmla="*/ 4 h 121"/>
                  <a:gd name="T28" fmla="*/ 8 w 53"/>
                  <a:gd name="T29" fmla="*/ 4 h 121"/>
                  <a:gd name="T30" fmla="*/ 4 w 53"/>
                  <a:gd name="T31" fmla="*/ 4 h 121"/>
                  <a:gd name="T32" fmla="*/ 0 w 53"/>
                  <a:gd name="T33" fmla="*/ 4 h 121"/>
                  <a:gd name="T34" fmla="*/ 0 w 53"/>
                  <a:gd name="T35" fmla="*/ 0 h 121"/>
                  <a:gd name="T36" fmla="*/ 53 w 53"/>
                  <a:gd name="T37" fmla="*/ 0 h 121"/>
                  <a:gd name="T38" fmla="*/ 53 w 53"/>
                  <a:gd name="T39" fmla="*/ 4 h 121"/>
                  <a:gd name="T40" fmla="*/ 45 w 53"/>
                  <a:gd name="T41" fmla="*/ 4 h 121"/>
                  <a:gd name="T42" fmla="*/ 41 w 53"/>
                  <a:gd name="T43" fmla="*/ 4 h 121"/>
                  <a:gd name="T44" fmla="*/ 36 w 53"/>
                  <a:gd name="T45" fmla="*/ 8 h 121"/>
                  <a:gd name="T46" fmla="*/ 36 w 53"/>
                  <a:gd name="T47" fmla="*/ 13 h 121"/>
                  <a:gd name="T48" fmla="*/ 32 w 53"/>
                  <a:gd name="T49" fmla="*/ 21 h 121"/>
                  <a:gd name="T50" fmla="*/ 32 w 53"/>
                  <a:gd name="T51" fmla="*/ 101 h 121"/>
                  <a:gd name="T52" fmla="*/ 32 w 53"/>
                  <a:gd name="T53" fmla="*/ 109 h 121"/>
                  <a:gd name="T54" fmla="*/ 36 w 53"/>
                  <a:gd name="T55" fmla="*/ 113 h 121"/>
                  <a:gd name="T56" fmla="*/ 36 w 53"/>
                  <a:gd name="T57" fmla="*/ 113 h 121"/>
                  <a:gd name="T58" fmla="*/ 41 w 53"/>
                  <a:gd name="T59" fmla="*/ 117 h 121"/>
                  <a:gd name="T60" fmla="*/ 41 w 53"/>
                  <a:gd name="T61" fmla="*/ 117 h 121"/>
                  <a:gd name="T62" fmla="*/ 45 w 53"/>
                  <a:gd name="T63" fmla="*/ 117 h 121"/>
                  <a:gd name="T64" fmla="*/ 53 w 53"/>
                  <a:gd name="T65" fmla="*/ 117 h 1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3"/>
                  <a:gd name="T100" fmla="*/ 0 h 121"/>
                  <a:gd name="T101" fmla="*/ 53 w 53"/>
                  <a:gd name="T102" fmla="*/ 121 h 12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3" h="121">
                    <a:moveTo>
                      <a:pt x="53" y="117"/>
                    </a:moveTo>
                    <a:lnTo>
                      <a:pt x="53" y="121"/>
                    </a:lnTo>
                    <a:lnTo>
                      <a:pt x="0" y="121"/>
                    </a:lnTo>
                    <a:lnTo>
                      <a:pt x="0" y="117"/>
                    </a:lnTo>
                    <a:lnTo>
                      <a:pt x="4" y="117"/>
                    </a:lnTo>
                    <a:lnTo>
                      <a:pt x="12" y="117"/>
                    </a:lnTo>
                    <a:lnTo>
                      <a:pt x="16" y="113"/>
                    </a:lnTo>
                    <a:lnTo>
                      <a:pt x="16" y="109"/>
                    </a:lnTo>
                    <a:lnTo>
                      <a:pt x="16" y="101"/>
                    </a:lnTo>
                    <a:lnTo>
                      <a:pt x="16" y="21"/>
                    </a:lnTo>
                    <a:lnTo>
                      <a:pt x="16" y="17"/>
                    </a:lnTo>
                    <a:lnTo>
                      <a:pt x="16" y="8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4"/>
                    </a:lnTo>
                    <a:lnTo>
                      <a:pt x="45" y="4"/>
                    </a:lnTo>
                    <a:lnTo>
                      <a:pt x="41" y="4"/>
                    </a:lnTo>
                    <a:lnTo>
                      <a:pt x="36" y="8"/>
                    </a:lnTo>
                    <a:lnTo>
                      <a:pt x="36" y="13"/>
                    </a:lnTo>
                    <a:lnTo>
                      <a:pt x="32" y="21"/>
                    </a:lnTo>
                    <a:lnTo>
                      <a:pt x="32" y="101"/>
                    </a:lnTo>
                    <a:lnTo>
                      <a:pt x="32" y="109"/>
                    </a:lnTo>
                    <a:lnTo>
                      <a:pt x="36" y="113"/>
                    </a:lnTo>
                    <a:lnTo>
                      <a:pt x="41" y="117"/>
                    </a:lnTo>
                    <a:lnTo>
                      <a:pt x="45" y="117"/>
                    </a:lnTo>
                    <a:lnTo>
                      <a:pt x="53" y="11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14" name="Freeform 32"/>
              <p:cNvSpPr>
                <a:spLocks noEditPoints="1"/>
              </p:cNvSpPr>
              <p:nvPr/>
            </p:nvSpPr>
            <p:spPr bwMode="auto">
              <a:xfrm>
                <a:off x="479" y="3476"/>
                <a:ext cx="85" cy="117"/>
              </a:xfrm>
              <a:custGeom>
                <a:avLst/>
                <a:gdLst>
                  <a:gd name="T0" fmla="*/ 29 w 85"/>
                  <a:gd name="T1" fmla="*/ 0 h 117"/>
                  <a:gd name="T2" fmla="*/ 33 w 85"/>
                  <a:gd name="T3" fmla="*/ 16 h 117"/>
                  <a:gd name="T4" fmla="*/ 45 w 85"/>
                  <a:gd name="T5" fmla="*/ 4 h 117"/>
                  <a:gd name="T6" fmla="*/ 57 w 85"/>
                  <a:gd name="T7" fmla="*/ 0 h 117"/>
                  <a:gd name="T8" fmla="*/ 77 w 85"/>
                  <a:gd name="T9" fmla="*/ 8 h 117"/>
                  <a:gd name="T10" fmla="*/ 85 w 85"/>
                  <a:gd name="T11" fmla="*/ 24 h 117"/>
                  <a:gd name="T12" fmla="*/ 85 w 85"/>
                  <a:gd name="T13" fmla="*/ 48 h 117"/>
                  <a:gd name="T14" fmla="*/ 73 w 85"/>
                  <a:gd name="T15" fmla="*/ 68 h 117"/>
                  <a:gd name="T16" fmla="*/ 49 w 85"/>
                  <a:gd name="T17" fmla="*/ 80 h 117"/>
                  <a:gd name="T18" fmla="*/ 41 w 85"/>
                  <a:gd name="T19" fmla="*/ 80 h 117"/>
                  <a:gd name="T20" fmla="*/ 33 w 85"/>
                  <a:gd name="T21" fmla="*/ 72 h 117"/>
                  <a:gd name="T22" fmla="*/ 33 w 85"/>
                  <a:gd name="T23" fmla="*/ 105 h 117"/>
                  <a:gd name="T24" fmla="*/ 33 w 85"/>
                  <a:gd name="T25" fmla="*/ 113 h 117"/>
                  <a:gd name="T26" fmla="*/ 37 w 85"/>
                  <a:gd name="T27" fmla="*/ 117 h 117"/>
                  <a:gd name="T28" fmla="*/ 41 w 85"/>
                  <a:gd name="T29" fmla="*/ 117 h 117"/>
                  <a:gd name="T30" fmla="*/ 0 w 85"/>
                  <a:gd name="T31" fmla="*/ 117 h 117"/>
                  <a:gd name="T32" fmla="*/ 8 w 85"/>
                  <a:gd name="T33" fmla="*/ 117 h 117"/>
                  <a:gd name="T34" fmla="*/ 12 w 85"/>
                  <a:gd name="T35" fmla="*/ 113 h 117"/>
                  <a:gd name="T36" fmla="*/ 16 w 85"/>
                  <a:gd name="T37" fmla="*/ 105 h 117"/>
                  <a:gd name="T38" fmla="*/ 16 w 85"/>
                  <a:gd name="T39" fmla="*/ 20 h 117"/>
                  <a:gd name="T40" fmla="*/ 16 w 85"/>
                  <a:gd name="T41" fmla="*/ 12 h 117"/>
                  <a:gd name="T42" fmla="*/ 12 w 85"/>
                  <a:gd name="T43" fmla="*/ 8 h 117"/>
                  <a:gd name="T44" fmla="*/ 8 w 85"/>
                  <a:gd name="T45" fmla="*/ 8 h 117"/>
                  <a:gd name="T46" fmla="*/ 4 w 85"/>
                  <a:gd name="T47" fmla="*/ 8 h 117"/>
                  <a:gd name="T48" fmla="*/ 33 w 85"/>
                  <a:gd name="T49" fmla="*/ 24 h 117"/>
                  <a:gd name="T50" fmla="*/ 33 w 85"/>
                  <a:gd name="T51" fmla="*/ 60 h 117"/>
                  <a:gd name="T52" fmla="*/ 33 w 85"/>
                  <a:gd name="T53" fmla="*/ 68 h 117"/>
                  <a:gd name="T54" fmla="*/ 45 w 85"/>
                  <a:gd name="T55" fmla="*/ 72 h 117"/>
                  <a:gd name="T56" fmla="*/ 57 w 85"/>
                  <a:gd name="T57" fmla="*/ 72 h 117"/>
                  <a:gd name="T58" fmla="*/ 69 w 85"/>
                  <a:gd name="T59" fmla="*/ 60 h 117"/>
                  <a:gd name="T60" fmla="*/ 69 w 85"/>
                  <a:gd name="T61" fmla="*/ 32 h 117"/>
                  <a:gd name="T62" fmla="*/ 65 w 85"/>
                  <a:gd name="T63" fmla="*/ 16 h 117"/>
                  <a:gd name="T64" fmla="*/ 49 w 85"/>
                  <a:gd name="T65" fmla="*/ 12 h 117"/>
                  <a:gd name="T66" fmla="*/ 41 w 85"/>
                  <a:gd name="T67" fmla="*/ 12 h 117"/>
                  <a:gd name="T68" fmla="*/ 33 w 85"/>
                  <a:gd name="T69" fmla="*/ 24 h 1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5"/>
                  <a:gd name="T106" fmla="*/ 0 h 117"/>
                  <a:gd name="T107" fmla="*/ 85 w 85"/>
                  <a:gd name="T108" fmla="*/ 117 h 1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5" h="117">
                    <a:moveTo>
                      <a:pt x="4" y="8"/>
                    </a:moveTo>
                    <a:lnTo>
                      <a:pt x="29" y="0"/>
                    </a:lnTo>
                    <a:lnTo>
                      <a:pt x="33" y="0"/>
                    </a:lnTo>
                    <a:lnTo>
                      <a:pt x="33" y="16"/>
                    </a:lnTo>
                    <a:lnTo>
                      <a:pt x="37" y="8"/>
                    </a:lnTo>
                    <a:lnTo>
                      <a:pt x="45" y="4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9" y="0"/>
                    </a:lnTo>
                    <a:lnTo>
                      <a:pt x="77" y="8"/>
                    </a:lnTo>
                    <a:lnTo>
                      <a:pt x="81" y="16"/>
                    </a:lnTo>
                    <a:lnTo>
                      <a:pt x="85" y="24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1" y="60"/>
                    </a:lnTo>
                    <a:lnTo>
                      <a:pt x="73" y="68"/>
                    </a:lnTo>
                    <a:lnTo>
                      <a:pt x="65" y="76"/>
                    </a:lnTo>
                    <a:lnTo>
                      <a:pt x="49" y="80"/>
                    </a:lnTo>
                    <a:lnTo>
                      <a:pt x="45" y="80"/>
                    </a:lnTo>
                    <a:lnTo>
                      <a:pt x="41" y="80"/>
                    </a:lnTo>
                    <a:lnTo>
                      <a:pt x="37" y="76"/>
                    </a:lnTo>
                    <a:lnTo>
                      <a:pt x="33" y="72"/>
                    </a:lnTo>
                    <a:lnTo>
                      <a:pt x="33" y="101"/>
                    </a:lnTo>
                    <a:lnTo>
                      <a:pt x="33" y="105"/>
                    </a:lnTo>
                    <a:lnTo>
                      <a:pt x="33" y="109"/>
                    </a:lnTo>
                    <a:lnTo>
                      <a:pt x="33" y="113"/>
                    </a:lnTo>
                    <a:lnTo>
                      <a:pt x="37" y="117"/>
                    </a:lnTo>
                    <a:lnTo>
                      <a:pt x="41" y="117"/>
                    </a:lnTo>
                    <a:lnTo>
                      <a:pt x="0" y="117"/>
                    </a:lnTo>
                    <a:lnTo>
                      <a:pt x="4" y="117"/>
                    </a:lnTo>
                    <a:lnTo>
                      <a:pt x="8" y="117"/>
                    </a:lnTo>
                    <a:lnTo>
                      <a:pt x="12" y="113"/>
                    </a:lnTo>
                    <a:lnTo>
                      <a:pt x="16" y="109"/>
                    </a:lnTo>
                    <a:lnTo>
                      <a:pt x="16" y="105"/>
                    </a:lnTo>
                    <a:lnTo>
                      <a:pt x="16" y="101"/>
                    </a:lnTo>
                    <a:lnTo>
                      <a:pt x="16" y="20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4" y="8"/>
                    </a:lnTo>
                    <a:close/>
                    <a:moveTo>
                      <a:pt x="33" y="24"/>
                    </a:moveTo>
                    <a:lnTo>
                      <a:pt x="33" y="52"/>
                    </a:lnTo>
                    <a:lnTo>
                      <a:pt x="33" y="60"/>
                    </a:lnTo>
                    <a:lnTo>
                      <a:pt x="33" y="64"/>
                    </a:lnTo>
                    <a:lnTo>
                      <a:pt x="33" y="68"/>
                    </a:lnTo>
                    <a:lnTo>
                      <a:pt x="37" y="72"/>
                    </a:lnTo>
                    <a:lnTo>
                      <a:pt x="45" y="72"/>
                    </a:lnTo>
                    <a:lnTo>
                      <a:pt x="49" y="76"/>
                    </a:lnTo>
                    <a:lnTo>
                      <a:pt x="57" y="72"/>
                    </a:lnTo>
                    <a:lnTo>
                      <a:pt x="65" y="68"/>
                    </a:lnTo>
                    <a:lnTo>
                      <a:pt x="69" y="60"/>
                    </a:lnTo>
                    <a:lnTo>
                      <a:pt x="73" y="44"/>
                    </a:lnTo>
                    <a:lnTo>
                      <a:pt x="69" y="32"/>
                    </a:lnTo>
                    <a:lnTo>
                      <a:pt x="69" y="24"/>
                    </a:lnTo>
                    <a:lnTo>
                      <a:pt x="65" y="16"/>
                    </a:lnTo>
                    <a:lnTo>
                      <a:pt x="57" y="12"/>
                    </a:lnTo>
                    <a:lnTo>
                      <a:pt x="49" y="12"/>
                    </a:lnTo>
                    <a:lnTo>
                      <a:pt x="45" y="12"/>
                    </a:lnTo>
                    <a:lnTo>
                      <a:pt x="41" y="12"/>
                    </a:lnTo>
                    <a:lnTo>
                      <a:pt x="37" y="16"/>
                    </a:ln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15" name="Freeform 33"/>
              <p:cNvSpPr>
                <a:spLocks/>
              </p:cNvSpPr>
              <p:nvPr/>
            </p:nvSpPr>
            <p:spPr bwMode="auto">
              <a:xfrm>
                <a:off x="572" y="3476"/>
                <a:ext cx="57" cy="80"/>
              </a:xfrm>
              <a:custGeom>
                <a:avLst/>
                <a:gdLst>
                  <a:gd name="T0" fmla="*/ 24 w 57"/>
                  <a:gd name="T1" fmla="*/ 0 h 80"/>
                  <a:gd name="T2" fmla="*/ 24 w 57"/>
                  <a:gd name="T3" fmla="*/ 20 h 80"/>
                  <a:gd name="T4" fmla="*/ 32 w 57"/>
                  <a:gd name="T5" fmla="*/ 8 h 80"/>
                  <a:gd name="T6" fmla="*/ 40 w 57"/>
                  <a:gd name="T7" fmla="*/ 0 h 80"/>
                  <a:gd name="T8" fmla="*/ 48 w 57"/>
                  <a:gd name="T9" fmla="*/ 0 h 80"/>
                  <a:gd name="T10" fmla="*/ 53 w 57"/>
                  <a:gd name="T11" fmla="*/ 0 h 80"/>
                  <a:gd name="T12" fmla="*/ 53 w 57"/>
                  <a:gd name="T13" fmla="*/ 0 h 80"/>
                  <a:gd name="T14" fmla="*/ 57 w 57"/>
                  <a:gd name="T15" fmla="*/ 4 h 80"/>
                  <a:gd name="T16" fmla="*/ 57 w 57"/>
                  <a:gd name="T17" fmla="*/ 8 h 80"/>
                  <a:gd name="T18" fmla="*/ 57 w 57"/>
                  <a:gd name="T19" fmla="*/ 12 h 80"/>
                  <a:gd name="T20" fmla="*/ 57 w 57"/>
                  <a:gd name="T21" fmla="*/ 16 h 80"/>
                  <a:gd name="T22" fmla="*/ 53 w 57"/>
                  <a:gd name="T23" fmla="*/ 16 h 80"/>
                  <a:gd name="T24" fmla="*/ 48 w 57"/>
                  <a:gd name="T25" fmla="*/ 20 h 80"/>
                  <a:gd name="T26" fmla="*/ 48 w 57"/>
                  <a:gd name="T27" fmla="*/ 16 h 80"/>
                  <a:gd name="T28" fmla="*/ 44 w 57"/>
                  <a:gd name="T29" fmla="*/ 16 h 80"/>
                  <a:gd name="T30" fmla="*/ 40 w 57"/>
                  <a:gd name="T31" fmla="*/ 12 h 80"/>
                  <a:gd name="T32" fmla="*/ 36 w 57"/>
                  <a:gd name="T33" fmla="*/ 12 h 80"/>
                  <a:gd name="T34" fmla="*/ 36 w 57"/>
                  <a:gd name="T35" fmla="*/ 12 h 80"/>
                  <a:gd name="T36" fmla="*/ 36 w 57"/>
                  <a:gd name="T37" fmla="*/ 12 h 80"/>
                  <a:gd name="T38" fmla="*/ 32 w 57"/>
                  <a:gd name="T39" fmla="*/ 16 h 80"/>
                  <a:gd name="T40" fmla="*/ 24 w 57"/>
                  <a:gd name="T41" fmla="*/ 24 h 80"/>
                  <a:gd name="T42" fmla="*/ 24 w 57"/>
                  <a:gd name="T43" fmla="*/ 60 h 80"/>
                  <a:gd name="T44" fmla="*/ 28 w 57"/>
                  <a:gd name="T45" fmla="*/ 68 h 80"/>
                  <a:gd name="T46" fmla="*/ 28 w 57"/>
                  <a:gd name="T47" fmla="*/ 72 h 80"/>
                  <a:gd name="T48" fmla="*/ 28 w 57"/>
                  <a:gd name="T49" fmla="*/ 72 h 80"/>
                  <a:gd name="T50" fmla="*/ 32 w 57"/>
                  <a:gd name="T51" fmla="*/ 76 h 80"/>
                  <a:gd name="T52" fmla="*/ 36 w 57"/>
                  <a:gd name="T53" fmla="*/ 76 h 80"/>
                  <a:gd name="T54" fmla="*/ 40 w 57"/>
                  <a:gd name="T55" fmla="*/ 76 h 80"/>
                  <a:gd name="T56" fmla="*/ 40 w 57"/>
                  <a:gd name="T57" fmla="*/ 80 h 80"/>
                  <a:gd name="T58" fmla="*/ 0 w 57"/>
                  <a:gd name="T59" fmla="*/ 80 h 80"/>
                  <a:gd name="T60" fmla="*/ 0 w 57"/>
                  <a:gd name="T61" fmla="*/ 76 h 80"/>
                  <a:gd name="T62" fmla="*/ 4 w 57"/>
                  <a:gd name="T63" fmla="*/ 76 h 80"/>
                  <a:gd name="T64" fmla="*/ 8 w 57"/>
                  <a:gd name="T65" fmla="*/ 76 h 80"/>
                  <a:gd name="T66" fmla="*/ 8 w 57"/>
                  <a:gd name="T67" fmla="*/ 72 h 80"/>
                  <a:gd name="T68" fmla="*/ 12 w 57"/>
                  <a:gd name="T69" fmla="*/ 68 h 80"/>
                  <a:gd name="T70" fmla="*/ 12 w 57"/>
                  <a:gd name="T71" fmla="*/ 68 h 80"/>
                  <a:gd name="T72" fmla="*/ 12 w 57"/>
                  <a:gd name="T73" fmla="*/ 60 h 80"/>
                  <a:gd name="T74" fmla="*/ 12 w 57"/>
                  <a:gd name="T75" fmla="*/ 32 h 80"/>
                  <a:gd name="T76" fmla="*/ 12 w 57"/>
                  <a:gd name="T77" fmla="*/ 20 h 80"/>
                  <a:gd name="T78" fmla="*/ 12 w 57"/>
                  <a:gd name="T79" fmla="*/ 12 h 80"/>
                  <a:gd name="T80" fmla="*/ 12 w 57"/>
                  <a:gd name="T81" fmla="*/ 12 h 80"/>
                  <a:gd name="T82" fmla="*/ 8 w 57"/>
                  <a:gd name="T83" fmla="*/ 8 h 80"/>
                  <a:gd name="T84" fmla="*/ 8 w 57"/>
                  <a:gd name="T85" fmla="*/ 8 h 80"/>
                  <a:gd name="T86" fmla="*/ 4 w 57"/>
                  <a:gd name="T87" fmla="*/ 8 h 80"/>
                  <a:gd name="T88" fmla="*/ 4 w 57"/>
                  <a:gd name="T89" fmla="*/ 8 h 80"/>
                  <a:gd name="T90" fmla="*/ 0 w 57"/>
                  <a:gd name="T91" fmla="*/ 8 h 80"/>
                  <a:gd name="T92" fmla="*/ 0 w 57"/>
                  <a:gd name="T93" fmla="*/ 8 h 80"/>
                  <a:gd name="T94" fmla="*/ 24 w 57"/>
                  <a:gd name="T95" fmla="*/ 0 h 80"/>
                  <a:gd name="T96" fmla="*/ 24 w 57"/>
                  <a:gd name="T97" fmla="*/ 0 h 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"/>
                  <a:gd name="T148" fmla="*/ 0 h 80"/>
                  <a:gd name="T149" fmla="*/ 57 w 57"/>
                  <a:gd name="T150" fmla="*/ 80 h 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" h="80">
                    <a:moveTo>
                      <a:pt x="24" y="0"/>
                    </a:moveTo>
                    <a:lnTo>
                      <a:pt x="24" y="20"/>
                    </a:lnTo>
                    <a:lnTo>
                      <a:pt x="32" y="8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7" y="4"/>
                    </a:lnTo>
                    <a:lnTo>
                      <a:pt x="57" y="8"/>
                    </a:lnTo>
                    <a:lnTo>
                      <a:pt x="57" y="12"/>
                    </a:lnTo>
                    <a:lnTo>
                      <a:pt x="57" y="16"/>
                    </a:lnTo>
                    <a:lnTo>
                      <a:pt x="53" y="16"/>
                    </a:lnTo>
                    <a:lnTo>
                      <a:pt x="48" y="20"/>
                    </a:lnTo>
                    <a:lnTo>
                      <a:pt x="48" y="16"/>
                    </a:lnTo>
                    <a:lnTo>
                      <a:pt x="44" y="16"/>
                    </a:lnTo>
                    <a:lnTo>
                      <a:pt x="40" y="12"/>
                    </a:lnTo>
                    <a:lnTo>
                      <a:pt x="36" y="12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24" y="60"/>
                    </a:lnTo>
                    <a:lnTo>
                      <a:pt x="28" y="68"/>
                    </a:lnTo>
                    <a:lnTo>
                      <a:pt x="28" y="72"/>
                    </a:lnTo>
                    <a:lnTo>
                      <a:pt x="32" y="76"/>
                    </a:lnTo>
                    <a:lnTo>
                      <a:pt x="36" y="76"/>
                    </a:lnTo>
                    <a:lnTo>
                      <a:pt x="40" y="76"/>
                    </a:lnTo>
                    <a:lnTo>
                      <a:pt x="40" y="80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4" y="76"/>
                    </a:lnTo>
                    <a:lnTo>
                      <a:pt x="8" y="76"/>
                    </a:lnTo>
                    <a:lnTo>
                      <a:pt x="8" y="72"/>
                    </a:lnTo>
                    <a:lnTo>
                      <a:pt x="12" y="68"/>
                    </a:lnTo>
                    <a:lnTo>
                      <a:pt x="12" y="60"/>
                    </a:lnTo>
                    <a:lnTo>
                      <a:pt x="12" y="32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16" name="Freeform 34"/>
              <p:cNvSpPr>
                <a:spLocks noEditPoints="1"/>
              </p:cNvSpPr>
              <p:nvPr/>
            </p:nvSpPr>
            <p:spPr bwMode="auto">
              <a:xfrm>
                <a:off x="637" y="3476"/>
                <a:ext cx="64" cy="80"/>
              </a:xfrm>
              <a:custGeom>
                <a:avLst/>
                <a:gdLst>
                  <a:gd name="T0" fmla="*/ 12 w 64"/>
                  <a:gd name="T1" fmla="*/ 28 h 80"/>
                  <a:gd name="T2" fmla="*/ 12 w 64"/>
                  <a:gd name="T3" fmla="*/ 44 h 80"/>
                  <a:gd name="T4" fmla="*/ 20 w 64"/>
                  <a:gd name="T5" fmla="*/ 56 h 80"/>
                  <a:gd name="T6" fmla="*/ 28 w 64"/>
                  <a:gd name="T7" fmla="*/ 64 h 80"/>
                  <a:gd name="T8" fmla="*/ 40 w 64"/>
                  <a:gd name="T9" fmla="*/ 64 h 80"/>
                  <a:gd name="T10" fmla="*/ 48 w 64"/>
                  <a:gd name="T11" fmla="*/ 64 h 80"/>
                  <a:gd name="T12" fmla="*/ 52 w 64"/>
                  <a:gd name="T13" fmla="*/ 64 h 80"/>
                  <a:gd name="T14" fmla="*/ 56 w 64"/>
                  <a:gd name="T15" fmla="*/ 56 h 80"/>
                  <a:gd name="T16" fmla="*/ 64 w 64"/>
                  <a:gd name="T17" fmla="*/ 48 h 80"/>
                  <a:gd name="T18" fmla="*/ 64 w 64"/>
                  <a:gd name="T19" fmla="*/ 48 h 80"/>
                  <a:gd name="T20" fmla="*/ 60 w 64"/>
                  <a:gd name="T21" fmla="*/ 60 h 80"/>
                  <a:gd name="T22" fmla="*/ 52 w 64"/>
                  <a:gd name="T23" fmla="*/ 72 h 80"/>
                  <a:gd name="T24" fmla="*/ 44 w 64"/>
                  <a:gd name="T25" fmla="*/ 80 h 80"/>
                  <a:gd name="T26" fmla="*/ 32 w 64"/>
                  <a:gd name="T27" fmla="*/ 80 h 80"/>
                  <a:gd name="T28" fmla="*/ 20 w 64"/>
                  <a:gd name="T29" fmla="*/ 76 h 80"/>
                  <a:gd name="T30" fmla="*/ 8 w 64"/>
                  <a:gd name="T31" fmla="*/ 68 h 80"/>
                  <a:gd name="T32" fmla="*/ 4 w 64"/>
                  <a:gd name="T33" fmla="*/ 60 h 80"/>
                  <a:gd name="T34" fmla="*/ 0 w 64"/>
                  <a:gd name="T35" fmla="*/ 52 h 80"/>
                  <a:gd name="T36" fmla="*/ 0 w 64"/>
                  <a:gd name="T37" fmla="*/ 40 h 80"/>
                  <a:gd name="T38" fmla="*/ 0 w 64"/>
                  <a:gd name="T39" fmla="*/ 28 h 80"/>
                  <a:gd name="T40" fmla="*/ 4 w 64"/>
                  <a:gd name="T41" fmla="*/ 16 h 80"/>
                  <a:gd name="T42" fmla="*/ 8 w 64"/>
                  <a:gd name="T43" fmla="*/ 8 h 80"/>
                  <a:gd name="T44" fmla="*/ 16 w 64"/>
                  <a:gd name="T45" fmla="*/ 4 h 80"/>
                  <a:gd name="T46" fmla="*/ 24 w 64"/>
                  <a:gd name="T47" fmla="*/ 0 h 80"/>
                  <a:gd name="T48" fmla="*/ 36 w 64"/>
                  <a:gd name="T49" fmla="*/ 0 h 80"/>
                  <a:gd name="T50" fmla="*/ 48 w 64"/>
                  <a:gd name="T51" fmla="*/ 0 h 80"/>
                  <a:gd name="T52" fmla="*/ 56 w 64"/>
                  <a:gd name="T53" fmla="*/ 8 h 80"/>
                  <a:gd name="T54" fmla="*/ 60 w 64"/>
                  <a:gd name="T55" fmla="*/ 16 h 80"/>
                  <a:gd name="T56" fmla="*/ 64 w 64"/>
                  <a:gd name="T57" fmla="*/ 28 h 80"/>
                  <a:gd name="T58" fmla="*/ 12 w 64"/>
                  <a:gd name="T59" fmla="*/ 28 h 80"/>
                  <a:gd name="T60" fmla="*/ 12 w 64"/>
                  <a:gd name="T61" fmla="*/ 24 h 80"/>
                  <a:gd name="T62" fmla="*/ 44 w 64"/>
                  <a:gd name="T63" fmla="*/ 24 h 80"/>
                  <a:gd name="T64" fmla="*/ 44 w 64"/>
                  <a:gd name="T65" fmla="*/ 16 h 80"/>
                  <a:gd name="T66" fmla="*/ 44 w 64"/>
                  <a:gd name="T67" fmla="*/ 12 h 80"/>
                  <a:gd name="T68" fmla="*/ 40 w 64"/>
                  <a:gd name="T69" fmla="*/ 8 h 80"/>
                  <a:gd name="T70" fmla="*/ 36 w 64"/>
                  <a:gd name="T71" fmla="*/ 8 h 80"/>
                  <a:gd name="T72" fmla="*/ 32 w 64"/>
                  <a:gd name="T73" fmla="*/ 4 h 80"/>
                  <a:gd name="T74" fmla="*/ 28 w 64"/>
                  <a:gd name="T75" fmla="*/ 4 h 80"/>
                  <a:gd name="T76" fmla="*/ 24 w 64"/>
                  <a:gd name="T77" fmla="*/ 4 h 80"/>
                  <a:gd name="T78" fmla="*/ 16 w 64"/>
                  <a:gd name="T79" fmla="*/ 8 h 80"/>
                  <a:gd name="T80" fmla="*/ 12 w 64"/>
                  <a:gd name="T81" fmla="*/ 16 h 80"/>
                  <a:gd name="T82" fmla="*/ 12 w 64"/>
                  <a:gd name="T83" fmla="*/ 24 h 8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4"/>
                  <a:gd name="T127" fmla="*/ 0 h 80"/>
                  <a:gd name="T128" fmla="*/ 64 w 64"/>
                  <a:gd name="T129" fmla="*/ 80 h 8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4" h="80">
                    <a:moveTo>
                      <a:pt x="12" y="28"/>
                    </a:moveTo>
                    <a:lnTo>
                      <a:pt x="12" y="44"/>
                    </a:lnTo>
                    <a:lnTo>
                      <a:pt x="20" y="56"/>
                    </a:lnTo>
                    <a:lnTo>
                      <a:pt x="28" y="64"/>
                    </a:lnTo>
                    <a:lnTo>
                      <a:pt x="40" y="64"/>
                    </a:lnTo>
                    <a:lnTo>
                      <a:pt x="48" y="64"/>
                    </a:lnTo>
                    <a:lnTo>
                      <a:pt x="52" y="64"/>
                    </a:lnTo>
                    <a:lnTo>
                      <a:pt x="56" y="56"/>
                    </a:lnTo>
                    <a:lnTo>
                      <a:pt x="64" y="48"/>
                    </a:lnTo>
                    <a:lnTo>
                      <a:pt x="60" y="60"/>
                    </a:lnTo>
                    <a:lnTo>
                      <a:pt x="52" y="72"/>
                    </a:lnTo>
                    <a:lnTo>
                      <a:pt x="44" y="80"/>
                    </a:lnTo>
                    <a:lnTo>
                      <a:pt x="32" y="80"/>
                    </a:lnTo>
                    <a:lnTo>
                      <a:pt x="20" y="76"/>
                    </a:lnTo>
                    <a:lnTo>
                      <a:pt x="8" y="68"/>
                    </a:lnTo>
                    <a:lnTo>
                      <a:pt x="4" y="60"/>
                    </a:lnTo>
                    <a:lnTo>
                      <a:pt x="0" y="52"/>
                    </a:lnTo>
                    <a:lnTo>
                      <a:pt x="0" y="40"/>
                    </a:lnTo>
                    <a:lnTo>
                      <a:pt x="0" y="28"/>
                    </a:lnTo>
                    <a:lnTo>
                      <a:pt x="4" y="16"/>
                    </a:lnTo>
                    <a:lnTo>
                      <a:pt x="8" y="8"/>
                    </a:lnTo>
                    <a:lnTo>
                      <a:pt x="16" y="4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56" y="8"/>
                    </a:lnTo>
                    <a:lnTo>
                      <a:pt x="60" y="16"/>
                    </a:lnTo>
                    <a:lnTo>
                      <a:pt x="64" y="28"/>
                    </a:lnTo>
                    <a:lnTo>
                      <a:pt x="12" y="28"/>
                    </a:lnTo>
                    <a:close/>
                    <a:moveTo>
                      <a:pt x="12" y="24"/>
                    </a:moveTo>
                    <a:lnTo>
                      <a:pt x="44" y="24"/>
                    </a:lnTo>
                    <a:lnTo>
                      <a:pt x="44" y="16"/>
                    </a:lnTo>
                    <a:lnTo>
                      <a:pt x="44" y="12"/>
                    </a:lnTo>
                    <a:lnTo>
                      <a:pt x="40" y="8"/>
                    </a:lnTo>
                    <a:lnTo>
                      <a:pt x="36" y="8"/>
                    </a:lnTo>
                    <a:lnTo>
                      <a:pt x="32" y="4"/>
                    </a:lnTo>
                    <a:lnTo>
                      <a:pt x="28" y="4"/>
                    </a:lnTo>
                    <a:lnTo>
                      <a:pt x="24" y="4"/>
                    </a:lnTo>
                    <a:lnTo>
                      <a:pt x="16" y="8"/>
                    </a:lnTo>
                    <a:lnTo>
                      <a:pt x="12" y="16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17" name="Freeform 35"/>
              <p:cNvSpPr>
                <a:spLocks/>
              </p:cNvSpPr>
              <p:nvPr/>
            </p:nvSpPr>
            <p:spPr bwMode="auto">
              <a:xfrm>
                <a:off x="713" y="3431"/>
                <a:ext cx="73" cy="125"/>
              </a:xfrm>
              <a:custGeom>
                <a:avLst/>
                <a:gdLst>
                  <a:gd name="T0" fmla="*/ 33 w 73"/>
                  <a:gd name="T1" fmla="*/ 49 h 125"/>
                  <a:gd name="T2" fmla="*/ 33 w 73"/>
                  <a:gd name="T3" fmla="*/ 105 h 125"/>
                  <a:gd name="T4" fmla="*/ 33 w 73"/>
                  <a:gd name="T5" fmla="*/ 113 h 125"/>
                  <a:gd name="T6" fmla="*/ 33 w 73"/>
                  <a:gd name="T7" fmla="*/ 117 h 125"/>
                  <a:gd name="T8" fmla="*/ 37 w 73"/>
                  <a:gd name="T9" fmla="*/ 121 h 125"/>
                  <a:gd name="T10" fmla="*/ 41 w 73"/>
                  <a:gd name="T11" fmla="*/ 121 h 125"/>
                  <a:gd name="T12" fmla="*/ 49 w 73"/>
                  <a:gd name="T13" fmla="*/ 121 h 125"/>
                  <a:gd name="T14" fmla="*/ 49 w 73"/>
                  <a:gd name="T15" fmla="*/ 125 h 125"/>
                  <a:gd name="T16" fmla="*/ 0 w 73"/>
                  <a:gd name="T17" fmla="*/ 125 h 125"/>
                  <a:gd name="T18" fmla="*/ 0 w 73"/>
                  <a:gd name="T19" fmla="*/ 121 h 125"/>
                  <a:gd name="T20" fmla="*/ 4 w 73"/>
                  <a:gd name="T21" fmla="*/ 121 h 125"/>
                  <a:gd name="T22" fmla="*/ 8 w 73"/>
                  <a:gd name="T23" fmla="*/ 121 h 125"/>
                  <a:gd name="T24" fmla="*/ 12 w 73"/>
                  <a:gd name="T25" fmla="*/ 121 h 125"/>
                  <a:gd name="T26" fmla="*/ 12 w 73"/>
                  <a:gd name="T27" fmla="*/ 117 h 125"/>
                  <a:gd name="T28" fmla="*/ 16 w 73"/>
                  <a:gd name="T29" fmla="*/ 117 h 125"/>
                  <a:gd name="T30" fmla="*/ 16 w 73"/>
                  <a:gd name="T31" fmla="*/ 109 h 125"/>
                  <a:gd name="T32" fmla="*/ 16 w 73"/>
                  <a:gd name="T33" fmla="*/ 105 h 125"/>
                  <a:gd name="T34" fmla="*/ 16 w 73"/>
                  <a:gd name="T35" fmla="*/ 49 h 125"/>
                  <a:gd name="T36" fmla="*/ 0 w 73"/>
                  <a:gd name="T37" fmla="*/ 49 h 125"/>
                  <a:gd name="T38" fmla="*/ 0 w 73"/>
                  <a:gd name="T39" fmla="*/ 45 h 125"/>
                  <a:gd name="T40" fmla="*/ 16 w 73"/>
                  <a:gd name="T41" fmla="*/ 45 h 125"/>
                  <a:gd name="T42" fmla="*/ 16 w 73"/>
                  <a:gd name="T43" fmla="*/ 41 h 125"/>
                  <a:gd name="T44" fmla="*/ 16 w 73"/>
                  <a:gd name="T45" fmla="*/ 29 h 125"/>
                  <a:gd name="T46" fmla="*/ 20 w 73"/>
                  <a:gd name="T47" fmla="*/ 21 h 125"/>
                  <a:gd name="T48" fmla="*/ 25 w 73"/>
                  <a:gd name="T49" fmla="*/ 12 h 125"/>
                  <a:gd name="T50" fmla="*/ 33 w 73"/>
                  <a:gd name="T51" fmla="*/ 4 h 125"/>
                  <a:gd name="T52" fmla="*/ 41 w 73"/>
                  <a:gd name="T53" fmla="*/ 0 h 125"/>
                  <a:gd name="T54" fmla="*/ 49 w 73"/>
                  <a:gd name="T55" fmla="*/ 0 h 125"/>
                  <a:gd name="T56" fmla="*/ 57 w 73"/>
                  <a:gd name="T57" fmla="*/ 0 h 125"/>
                  <a:gd name="T58" fmla="*/ 65 w 73"/>
                  <a:gd name="T59" fmla="*/ 8 h 125"/>
                  <a:gd name="T60" fmla="*/ 69 w 73"/>
                  <a:gd name="T61" fmla="*/ 12 h 125"/>
                  <a:gd name="T62" fmla="*/ 73 w 73"/>
                  <a:gd name="T63" fmla="*/ 17 h 125"/>
                  <a:gd name="T64" fmla="*/ 69 w 73"/>
                  <a:gd name="T65" fmla="*/ 17 h 125"/>
                  <a:gd name="T66" fmla="*/ 69 w 73"/>
                  <a:gd name="T67" fmla="*/ 21 h 125"/>
                  <a:gd name="T68" fmla="*/ 65 w 73"/>
                  <a:gd name="T69" fmla="*/ 21 h 125"/>
                  <a:gd name="T70" fmla="*/ 65 w 73"/>
                  <a:gd name="T71" fmla="*/ 25 h 125"/>
                  <a:gd name="T72" fmla="*/ 61 w 73"/>
                  <a:gd name="T73" fmla="*/ 21 h 125"/>
                  <a:gd name="T74" fmla="*/ 61 w 73"/>
                  <a:gd name="T75" fmla="*/ 21 h 125"/>
                  <a:gd name="T76" fmla="*/ 57 w 73"/>
                  <a:gd name="T77" fmla="*/ 21 h 125"/>
                  <a:gd name="T78" fmla="*/ 53 w 73"/>
                  <a:gd name="T79" fmla="*/ 17 h 125"/>
                  <a:gd name="T80" fmla="*/ 53 w 73"/>
                  <a:gd name="T81" fmla="*/ 12 h 125"/>
                  <a:gd name="T82" fmla="*/ 49 w 73"/>
                  <a:gd name="T83" fmla="*/ 8 h 125"/>
                  <a:gd name="T84" fmla="*/ 45 w 73"/>
                  <a:gd name="T85" fmla="*/ 8 h 125"/>
                  <a:gd name="T86" fmla="*/ 41 w 73"/>
                  <a:gd name="T87" fmla="*/ 4 h 125"/>
                  <a:gd name="T88" fmla="*/ 41 w 73"/>
                  <a:gd name="T89" fmla="*/ 8 h 125"/>
                  <a:gd name="T90" fmla="*/ 37 w 73"/>
                  <a:gd name="T91" fmla="*/ 8 h 125"/>
                  <a:gd name="T92" fmla="*/ 33 w 73"/>
                  <a:gd name="T93" fmla="*/ 12 h 125"/>
                  <a:gd name="T94" fmla="*/ 33 w 73"/>
                  <a:gd name="T95" fmla="*/ 17 h 125"/>
                  <a:gd name="T96" fmla="*/ 33 w 73"/>
                  <a:gd name="T97" fmla="*/ 25 h 125"/>
                  <a:gd name="T98" fmla="*/ 33 w 73"/>
                  <a:gd name="T99" fmla="*/ 41 h 125"/>
                  <a:gd name="T100" fmla="*/ 33 w 73"/>
                  <a:gd name="T101" fmla="*/ 45 h 125"/>
                  <a:gd name="T102" fmla="*/ 53 w 73"/>
                  <a:gd name="T103" fmla="*/ 45 h 125"/>
                  <a:gd name="T104" fmla="*/ 53 w 73"/>
                  <a:gd name="T105" fmla="*/ 49 h 125"/>
                  <a:gd name="T106" fmla="*/ 33 w 73"/>
                  <a:gd name="T107" fmla="*/ 49 h 12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3"/>
                  <a:gd name="T163" fmla="*/ 0 h 125"/>
                  <a:gd name="T164" fmla="*/ 73 w 73"/>
                  <a:gd name="T165" fmla="*/ 125 h 12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3" h="125">
                    <a:moveTo>
                      <a:pt x="33" y="49"/>
                    </a:moveTo>
                    <a:lnTo>
                      <a:pt x="33" y="105"/>
                    </a:lnTo>
                    <a:lnTo>
                      <a:pt x="33" y="113"/>
                    </a:lnTo>
                    <a:lnTo>
                      <a:pt x="33" y="117"/>
                    </a:lnTo>
                    <a:lnTo>
                      <a:pt x="37" y="121"/>
                    </a:lnTo>
                    <a:lnTo>
                      <a:pt x="41" y="121"/>
                    </a:lnTo>
                    <a:lnTo>
                      <a:pt x="49" y="121"/>
                    </a:lnTo>
                    <a:lnTo>
                      <a:pt x="49" y="125"/>
                    </a:lnTo>
                    <a:lnTo>
                      <a:pt x="0" y="125"/>
                    </a:lnTo>
                    <a:lnTo>
                      <a:pt x="0" y="121"/>
                    </a:lnTo>
                    <a:lnTo>
                      <a:pt x="4" y="121"/>
                    </a:lnTo>
                    <a:lnTo>
                      <a:pt x="8" y="121"/>
                    </a:lnTo>
                    <a:lnTo>
                      <a:pt x="12" y="121"/>
                    </a:lnTo>
                    <a:lnTo>
                      <a:pt x="12" y="117"/>
                    </a:lnTo>
                    <a:lnTo>
                      <a:pt x="16" y="117"/>
                    </a:lnTo>
                    <a:lnTo>
                      <a:pt x="16" y="109"/>
                    </a:lnTo>
                    <a:lnTo>
                      <a:pt x="16" y="105"/>
                    </a:lnTo>
                    <a:lnTo>
                      <a:pt x="16" y="49"/>
                    </a:lnTo>
                    <a:lnTo>
                      <a:pt x="0" y="49"/>
                    </a:lnTo>
                    <a:lnTo>
                      <a:pt x="0" y="45"/>
                    </a:lnTo>
                    <a:lnTo>
                      <a:pt x="16" y="45"/>
                    </a:lnTo>
                    <a:lnTo>
                      <a:pt x="16" y="41"/>
                    </a:lnTo>
                    <a:lnTo>
                      <a:pt x="16" y="29"/>
                    </a:lnTo>
                    <a:lnTo>
                      <a:pt x="20" y="21"/>
                    </a:lnTo>
                    <a:lnTo>
                      <a:pt x="25" y="12"/>
                    </a:lnTo>
                    <a:lnTo>
                      <a:pt x="33" y="4"/>
                    </a:lnTo>
                    <a:lnTo>
                      <a:pt x="41" y="0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5" y="8"/>
                    </a:lnTo>
                    <a:lnTo>
                      <a:pt x="69" y="12"/>
                    </a:lnTo>
                    <a:lnTo>
                      <a:pt x="73" y="17"/>
                    </a:lnTo>
                    <a:lnTo>
                      <a:pt x="69" y="17"/>
                    </a:lnTo>
                    <a:lnTo>
                      <a:pt x="69" y="21"/>
                    </a:lnTo>
                    <a:lnTo>
                      <a:pt x="65" y="21"/>
                    </a:lnTo>
                    <a:lnTo>
                      <a:pt x="65" y="25"/>
                    </a:lnTo>
                    <a:lnTo>
                      <a:pt x="61" y="21"/>
                    </a:lnTo>
                    <a:lnTo>
                      <a:pt x="57" y="21"/>
                    </a:lnTo>
                    <a:lnTo>
                      <a:pt x="53" y="17"/>
                    </a:lnTo>
                    <a:lnTo>
                      <a:pt x="53" y="12"/>
                    </a:lnTo>
                    <a:lnTo>
                      <a:pt x="49" y="8"/>
                    </a:lnTo>
                    <a:lnTo>
                      <a:pt x="45" y="8"/>
                    </a:lnTo>
                    <a:lnTo>
                      <a:pt x="41" y="4"/>
                    </a:lnTo>
                    <a:lnTo>
                      <a:pt x="41" y="8"/>
                    </a:lnTo>
                    <a:lnTo>
                      <a:pt x="37" y="8"/>
                    </a:lnTo>
                    <a:lnTo>
                      <a:pt x="33" y="12"/>
                    </a:lnTo>
                    <a:lnTo>
                      <a:pt x="33" y="17"/>
                    </a:lnTo>
                    <a:lnTo>
                      <a:pt x="33" y="25"/>
                    </a:lnTo>
                    <a:lnTo>
                      <a:pt x="33" y="41"/>
                    </a:lnTo>
                    <a:lnTo>
                      <a:pt x="33" y="45"/>
                    </a:lnTo>
                    <a:lnTo>
                      <a:pt x="53" y="45"/>
                    </a:lnTo>
                    <a:lnTo>
                      <a:pt x="53" y="49"/>
                    </a:lnTo>
                    <a:lnTo>
                      <a:pt x="33" y="4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18" name="Freeform 36"/>
              <p:cNvSpPr>
                <a:spLocks noEditPoints="1"/>
              </p:cNvSpPr>
              <p:nvPr/>
            </p:nvSpPr>
            <p:spPr bwMode="auto">
              <a:xfrm>
                <a:off x="770" y="3476"/>
                <a:ext cx="68" cy="80"/>
              </a:xfrm>
              <a:custGeom>
                <a:avLst/>
                <a:gdLst>
                  <a:gd name="T0" fmla="*/ 16 w 68"/>
                  <a:gd name="T1" fmla="*/ 28 h 80"/>
                  <a:gd name="T2" fmla="*/ 16 w 68"/>
                  <a:gd name="T3" fmla="*/ 44 h 80"/>
                  <a:gd name="T4" fmla="*/ 24 w 68"/>
                  <a:gd name="T5" fmla="*/ 56 h 80"/>
                  <a:gd name="T6" fmla="*/ 32 w 68"/>
                  <a:gd name="T7" fmla="*/ 64 h 80"/>
                  <a:gd name="T8" fmla="*/ 44 w 68"/>
                  <a:gd name="T9" fmla="*/ 64 h 80"/>
                  <a:gd name="T10" fmla="*/ 48 w 68"/>
                  <a:gd name="T11" fmla="*/ 64 h 80"/>
                  <a:gd name="T12" fmla="*/ 56 w 68"/>
                  <a:gd name="T13" fmla="*/ 64 h 80"/>
                  <a:gd name="T14" fmla="*/ 60 w 68"/>
                  <a:gd name="T15" fmla="*/ 56 h 80"/>
                  <a:gd name="T16" fmla="*/ 64 w 68"/>
                  <a:gd name="T17" fmla="*/ 48 h 80"/>
                  <a:gd name="T18" fmla="*/ 68 w 68"/>
                  <a:gd name="T19" fmla="*/ 48 h 80"/>
                  <a:gd name="T20" fmla="*/ 64 w 68"/>
                  <a:gd name="T21" fmla="*/ 60 h 80"/>
                  <a:gd name="T22" fmla="*/ 56 w 68"/>
                  <a:gd name="T23" fmla="*/ 72 h 80"/>
                  <a:gd name="T24" fmla="*/ 48 w 68"/>
                  <a:gd name="T25" fmla="*/ 80 h 80"/>
                  <a:gd name="T26" fmla="*/ 36 w 68"/>
                  <a:gd name="T27" fmla="*/ 80 h 80"/>
                  <a:gd name="T28" fmla="*/ 24 w 68"/>
                  <a:gd name="T29" fmla="*/ 76 h 80"/>
                  <a:gd name="T30" fmla="*/ 12 w 68"/>
                  <a:gd name="T31" fmla="*/ 68 h 80"/>
                  <a:gd name="T32" fmla="*/ 4 w 68"/>
                  <a:gd name="T33" fmla="*/ 60 h 80"/>
                  <a:gd name="T34" fmla="*/ 4 w 68"/>
                  <a:gd name="T35" fmla="*/ 52 h 80"/>
                  <a:gd name="T36" fmla="*/ 0 w 68"/>
                  <a:gd name="T37" fmla="*/ 40 h 80"/>
                  <a:gd name="T38" fmla="*/ 4 w 68"/>
                  <a:gd name="T39" fmla="*/ 28 h 80"/>
                  <a:gd name="T40" fmla="*/ 4 w 68"/>
                  <a:gd name="T41" fmla="*/ 16 h 80"/>
                  <a:gd name="T42" fmla="*/ 12 w 68"/>
                  <a:gd name="T43" fmla="*/ 8 h 80"/>
                  <a:gd name="T44" fmla="*/ 20 w 68"/>
                  <a:gd name="T45" fmla="*/ 4 h 80"/>
                  <a:gd name="T46" fmla="*/ 28 w 68"/>
                  <a:gd name="T47" fmla="*/ 0 h 80"/>
                  <a:gd name="T48" fmla="*/ 36 w 68"/>
                  <a:gd name="T49" fmla="*/ 0 h 80"/>
                  <a:gd name="T50" fmla="*/ 48 w 68"/>
                  <a:gd name="T51" fmla="*/ 0 h 80"/>
                  <a:gd name="T52" fmla="*/ 60 w 68"/>
                  <a:gd name="T53" fmla="*/ 8 h 80"/>
                  <a:gd name="T54" fmla="*/ 64 w 68"/>
                  <a:gd name="T55" fmla="*/ 16 h 80"/>
                  <a:gd name="T56" fmla="*/ 68 w 68"/>
                  <a:gd name="T57" fmla="*/ 28 h 80"/>
                  <a:gd name="T58" fmla="*/ 16 w 68"/>
                  <a:gd name="T59" fmla="*/ 28 h 80"/>
                  <a:gd name="T60" fmla="*/ 16 w 68"/>
                  <a:gd name="T61" fmla="*/ 24 h 80"/>
                  <a:gd name="T62" fmla="*/ 48 w 68"/>
                  <a:gd name="T63" fmla="*/ 24 h 80"/>
                  <a:gd name="T64" fmla="*/ 48 w 68"/>
                  <a:gd name="T65" fmla="*/ 16 h 80"/>
                  <a:gd name="T66" fmla="*/ 48 w 68"/>
                  <a:gd name="T67" fmla="*/ 12 h 80"/>
                  <a:gd name="T68" fmla="*/ 44 w 68"/>
                  <a:gd name="T69" fmla="*/ 8 h 80"/>
                  <a:gd name="T70" fmla="*/ 40 w 68"/>
                  <a:gd name="T71" fmla="*/ 8 h 80"/>
                  <a:gd name="T72" fmla="*/ 36 w 68"/>
                  <a:gd name="T73" fmla="*/ 4 h 80"/>
                  <a:gd name="T74" fmla="*/ 32 w 68"/>
                  <a:gd name="T75" fmla="*/ 4 h 80"/>
                  <a:gd name="T76" fmla="*/ 28 w 68"/>
                  <a:gd name="T77" fmla="*/ 4 h 80"/>
                  <a:gd name="T78" fmla="*/ 20 w 68"/>
                  <a:gd name="T79" fmla="*/ 8 h 80"/>
                  <a:gd name="T80" fmla="*/ 16 w 68"/>
                  <a:gd name="T81" fmla="*/ 16 h 80"/>
                  <a:gd name="T82" fmla="*/ 16 w 68"/>
                  <a:gd name="T83" fmla="*/ 24 h 8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8"/>
                  <a:gd name="T127" fmla="*/ 0 h 80"/>
                  <a:gd name="T128" fmla="*/ 68 w 68"/>
                  <a:gd name="T129" fmla="*/ 80 h 8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8" h="80">
                    <a:moveTo>
                      <a:pt x="16" y="28"/>
                    </a:moveTo>
                    <a:lnTo>
                      <a:pt x="16" y="44"/>
                    </a:lnTo>
                    <a:lnTo>
                      <a:pt x="24" y="56"/>
                    </a:lnTo>
                    <a:lnTo>
                      <a:pt x="32" y="64"/>
                    </a:lnTo>
                    <a:lnTo>
                      <a:pt x="44" y="64"/>
                    </a:lnTo>
                    <a:lnTo>
                      <a:pt x="48" y="64"/>
                    </a:lnTo>
                    <a:lnTo>
                      <a:pt x="56" y="64"/>
                    </a:lnTo>
                    <a:lnTo>
                      <a:pt x="60" y="56"/>
                    </a:lnTo>
                    <a:lnTo>
                      <a:pt x="64" y="48"/>
                    </a:lnTo>
                    <a:lnTo>
                      <a:pt x="68" y="48"/>
                    </a:lnTo>
                    <a:lnTo>
                      <a:pt x="64" y="60"/>
                    </a:lnTo>
                    <a:lnTo>
                      <a:pt x="56" y="72"/>
                    </a:lnTo>
                    <a:lnTo>
                      <a:pt x="48" y="80"/>
                    </a:lnTo>
                    <a:lnTo>
                      <a:pt x="36" y="80"/>
                    </a:lnTo>
                    <a:lnTo>
                      <a:pt x="24" y="76"/>
                    </a:lnTo>
                    <a:lnTo>
                      <a:pt x="12" y="68"/>
                    </a:lnTo>
                    <a:lnTo>
                      <a:pt x="4" y="60"/>
                    </a:lnTo>
                    <a:lnTo>
                      <a:pt x="4" y="52"/>
                    </a:lnTo>
                    <a:lnTo>
                      <a:pt x="0" y="40"/>
                    </a:lnTo>
                    <a:lnTo>
                      <a:pt x="4" y="28"/>
                    </a:lnTo>
                    <a:lnTo>
                      <a:pt x="4" y="16"/>
                    </a:lnTo>
                    <a:lnTo>
                      <a:pt x="12" y="8"/>
                    </a:lnTo>
                    <a:lnTo>
                      <a:pt x="20" y="4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60" y="8"/>
                    </a:lnTo>
                    <a:lnTo>
                      <a:pt x="64" y="16"/>
                    </a:lnTo>
                    <a:lnTo>
                      <a:pt x="68" y="28"/>
                    </a:lnTo>
                    <a:lnTo>
                      <a:pt x="16" y="28"/>
                    </a:lnTo>
                    <a:close/>
                    <a:moveTo>
                      <a:pt x="16" y="24"/>
                    </a:moveTo>
                    <a:lnTo>
                      <a:pt x="48" y="24"/>
                    </a:lnTo>
                    <a:lnTo>
                      <a:pt x="48" y="16"/>
                    </a:lnTo>
                    <a:lnTo>
                      <a:pt x="48" y="12"/>
                    </a:lnTo>
                    <a:lnTo>
                      <a:pt x="44" y="8"/>
                    </a:lnTo>
                    <a:lnTo>
                      <a:pt x="40" y="8"/>
                    </a:lnTo>
                    <a:lnTo>
                      <a:pt x="36" y="4"/>
                    </a:lnTo>
                    <a:lnTo>
                      <a:pt x="32" y="4"/>
                    </a:lnTo>
                    <a:lnTo>
                      <a:pt x="28" y="4"/>
                    </a:lnTo>
                    <a:lnTo>
                      <a:pt x="20" y="8"/>
                    </a:lnTo>
                    <a:lnTo>
                      <a:pt x="16" y="16"/>
                    </a:lnTo>
                    <a:lnTo>
                      <a:pt x="1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19" name="Freeform 37"/>
              <p:cNvSpPr>
                <a:spLocks/>
              </p:cNvSpPr>
              <p:nvPr/>
            </p:nvSpPr>
            <p:spPr bwMode="auto">
              <a:xfrm>
                <a:off x="846" y="3476"/>
                <a:ext cx="57" cy="80"/>
              </a:xfrm>
              <a:custGeom>
                <a:avLst/>
                <a:gdLst>
                  <a:gd name="T0" fmla="*/ 25 w 57"/>
                  <a:gd name="T1" fmla="*/ 0 h 80"/>
                  <a:gd name="T2" fmla="*/ 25 w 57"/>
                  <a:gd name="T3" fmla="*/ 20 h 80"/>
                  <a:gd name="T4" fmla="*/ 33 w 57"/>
                  <a:gd name="T5" fmla="*/ 8 h 80"/>
                  <a:gd name="T6" fmla="*/ 41 w 57"/>
                  <a:gd name="T7" fmla="*/ 0 h 80"/>
                  <a:gd name="T8" fmla="*/ 45 w 57"/>
                  <a:gd name="T9" fmla="*/ 0 h 80"/>
                  <a:gd name="T10" fmla="*/ 53 w 57"/>
                  <a:gd name="T11" fmla="*/ 0 h 80"/>
                  <a:gd name="T12" fmla="*/ 53 w 57"/>
                  <a:gd name="T13" fmla="*/ 0 h 80"/>
                  <a:gd name="T14" fmla="*/ 57 w 57"/>
                  <a:gd name="T15" fmla="*/ 4 h 80"/>
                  <a:gd name="T16" fmla="*/ 57 w 57"/>
                  <a:gd name="T17" fmla="*/ 8 h 80"/>
                  <a:gd name="T18" fmla="*/ 57 w 57"/>
                  <a:gd name="T19" fmla="*/ 12 h 80"/>
                  <a:gd name="T20" fmla="*/ 57 w 57"/>
                  <a:gd name="T21" fmla="*/ 16 h 80"/>
                  <a:gd name="T22" fmla="*/ 53 w 57"/>
                  <a:gd name="T23" fmla="*/ 16 h 80"/>
                  <a:gd name="T24" fmla="*/ 49 w 57"/>
                  <a:gd name="T25" fmla="*/ 20 h 80"/>
                  <a:gd name="T26" fmla="*/ 49 w 57"/>
                  <a:gd name="T27" fmla="*/ 16 h 80"/>
                  <a:gd name="T28" fmla="*/ 45 w 57"/>
                  <a:gd name="T29" fmla="*/ 16 h 80"/>
                  <a:gd name="T30" fmla="*/ 41 w 57"/>
                  <a:gd name="T31" fmla="*/ 12 h 80"/>
                  <a:gd name="T32" fmla="*/ 37 w 57"/>
                  <a:gd name="T33" fmla="*/ 12 h 80"/>
                  <a:gd name="T34" fmla="*/ 37 w 57"/>
                  <a:gd name="T35" fmla="*/ 12 h 80"/>
                  <a:gd name="T36" fmla="*/ 37 w 57"/>
                  <a:gd name="T37" fmla="*/ 12 h 80"/>
                  <a:gd name="T38" fmla="*/ 29 w 57"/>
                  <a:gd name="T39" fmla="*/ 16 h 80"/>
                  <a:gd name="T40" fmla="*/ 25 w 57"/>
                  <a:gd name="T41" fmla="*/ 24 h 80"/>
                  <a:gd name="T42" fmla="*/ 25 w 57"/>
                  <a:gd name="T43" fmla="*/ 60 h 80"/>
                  <a:gd name="T44" fmla="*/ 29 w 57"/>
                  <a:gd name="T45" fmla="*/ 68 h 80"/>
                  <a:gd name="T46" fmla="*/ 29 w 57"/>
                  <a:gd name="T47" fmla="*/ 72 h 80"/>
                  <a:gd name="T48" fmla="*/ 29 w 57"/>
                  <a:gd name="T49" fmla="*/ 72 h 80"/>
                  <a:gd name="T50" fmla="*/ 33 w 57"/>
                  <a:gd name="T51" fmla="*/ 76 h 80"/>
                  <a:gd name="T52" fmla="*/ 37 w 57"/>
                  <a:gd name="T53" fmla="*/ 76 h 80"/>
                  <a:gd name="T54" fmla="*/ 41 w 57"/>
                  <a:gd name="T55" fmla="*/ 76 h 80"/>
                  <a:gd name="T56" fmla="*/ 41 w 57"/>
                  <a:gd name="T57" fmla="*/ 80 h 80"/>
                  <a:gd name="T58" fmla="*/ 0 w 57"/>
                  <a:gd name="T59" fmla="*/ 80 h 80"/>
                  <a:gd name="T60" fmla="*/ 0 w 57"/>
                  <a:gd name="T61" fmla="*/ 76 h 80"/>
                  <a:gd name="T62" fmla="*/ 5 w 57"/>
                  <a:gd name="T63" fmla="*/ 76 h 80"/>
                  <a:gd name="T64" fmla="*/ 9 w 57"/>
                  <a:gd name="T65" fmla="*/ 76 h 80"/>
                  <a:gd name="T66" fmla="*/ 9 w 57"/>
                  <a:gd name="T67" fmla="*/ 72 h 80"/>
                  <a:gd name="T68" fmla="*/ 13 w 57"/>
                  <a:gd name="T69" fmla="*/ 68 h 80"/>
                  <a:gd name="T70" fmla="*/ 13 w 57"/>
                  <a:gd name="T71" fmla="*/ 68 h 80"/>
                  <a:gd name="T72" fmla="*/ 13 w 57"/>
                  <a:gd name="T73" fmla="*/ 60 h 80"/>
                  <a:gd name="T74" fmla="*/ 13 w 57"/>
                  <a:gd name="T75" fmla="*/ 32 h 80"/>
                  <a:gd name="T76" fmla="*/ 13 w 57"/>
                  <a:gd name="T77" fmla="*/ 20 h 80"/>
                  <a:gd name="T78" fmla="*/ 13 w 57"/>
                  <a:gd name="T79" fmla="*/ 12 h 80"/>
                  <a:gd name="T80" fmla="*/ 13 w 57"/>
                  <a:gd name="T81" fmla="*/ 12 h 80"/>
                  <a:gd name="T82" fmla="*/ 9 w 57"/>
                  <a:gd name="T83" fmla="*/ 8 h 80"/>
                  <a:gd name="T84" fmla="*/ 9 w 57"/>
                  <a:gd name="T85" fmla="*/ 8 h 80"/>
                  <a:gd name="T86" fmla="*/ 5 w 57"/>
                  <a:gd name="T87" fmla="*/ 8 h 80"/>
                  <a:gd name="T88" fmla="*/ 5 w 57"/>
                  <a:gd name="T89" fmla="*/ 8 h 80"/>
                  <a:gd name="T90" fmla="*/ 0 w 57"/>
                  <a:gd name="T91" fmla="*/ 8 h 80"/>
                  <a:gd name="T92" fmla="*/ 0 w 57"/>
                  <a:gd name="T93" fmla="*/ 8 h 80"/>
                  <a:gd name="T94" fmla="*/ 25 w 57"/>
                  <a:gd name="T95" fmla="*/ 0 h 80"/>
                  <a:gd name="T96" fmla="*/ 25 w 57"/>
                  <a:gd name="T97" fmla="*/ 0 h 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"/>
                  <a:gd name="T148" fmla="*/ 0 h 80"/>
                  <a:gd name="T149" fmla="*/ 57 w 57"/>
                  <a:gd name="T150" fmla="*/ 80 h 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" h="80">
                    <a:moveTo>
                      <a:pt x="25" y="0"/>
                    </a:moveTo>
                    <a:lnTo>
                      <a:pt x="25" y="20"/>
                    </a:lnTo>
                    <a:lnTo>
                      <a:pt x="33" y="8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53" y="0"/>
                    </a:lnTo>
                    <a:lnTo>
                      <a:pt x="57" y="4"/>
                    </a:lnTo>
                    <a:lnTo>
                      <a:pt x="57" y="8"/>
                    </a:lnTo>
                    <a:lnTo>
                      <a:pt x="57" y="12"/>
                    </a:lnTo>
                    <a:lnTo>
                      <a:pt x="57" y="16"/>
                    </a:lnTo>
                    <a:lnTo>
                      <a:pt x="53" y="16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45" y="16"/>
                    </a:lnTo>
                    <a:lnTo>
                      <a:pt x="41" y="12"/>
                    </a:lnTo>
                    <a:lnTo>
                      <a:pt x="37" y="12"/>
                    </a:lnTo>
                    <a:lnTo>
                      <a:pt x="29" y="16"/>
                    </a:lnTo>
                    <a:lnTo>
                      <a:pt x="25" y="24"/>
                    </a:lnTo>
                    <a:lnTo>
                      <a:pt x="25" y="60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33" y="76"/>
                    </a:lnTo>
                    <a:lnTo>
                      <a:pt x="37" y="76"/>
                    </a:lnTo>
                    <a:lnTo>
                      <a:pt x="41" y="76"/>
                    </a:lnTo>
                    <a:lnTo>
                      <a:pt x="41" y="80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5" y="76"/>
                    </a:lnTo>
                    <a:lnTo>
                      <a:pt x="9" y="76"/>
                    </a:lnTo>
                    <a:lnTo>
                      <a:pt x="9" y="72"/>
                    </a:lnTo>
                    <a:lnTo>
                      <a:pt x="13" y="68"/>
                    </a:lnTo>
                    <a:lnTo>
                      <a:pt x="13" y="60"/>
                    </a:lnTo>
                    <a:lnTo>
                      <a:pt x="13" y="32"/>
                    </a:lnTo>
                    <a:lnTo>
                      <a:pt x="13" y="20"/>
                    </a:lnTo>
                    <a:lnTo>
                      <a:pt x="13" y="12"/>
                    </a:lnTo>
                    <a:lnTo>
                      <a:pt x="9" y="8"/>
                    </a:lnTo>
                    <a:lnTo>
                      <a:pt x="5" y="8"/>
                    </a:lnTo>
                    <a:lnTo>
                      <a:pt x="0" y="8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20" name="Freeform 38"/>
              <p:cNvSpPr>
                <a:spLocks noEditPoints="1"/>
              </p:cNvSpPr>
              <p:nvPr/>
            </p:nvSpPr>
            <p:spPr bwMode="auto">
              <a:xfrm>
                <a:off x="1093" y="3476"/>
                <a:ext cx="72" cy="80"/>
              </a:xfrm>
              <a:custGeom>
                <a:avLst/>
                <a:gdLst>
                  <a:gd name="T0" fmla="*/ 36 w 72"/>
                  <a:gd name="T1" fmla="*/ 72 h 80"/>
                  <a:gd name="T2" fmla="*/ 28 w 72"/>
                  <a:gd name="T3" fmla="*/ 80 h 80"/>
                  <a:gd name="T4" fmla="*/ 20 w 72"/>
                  <a:gd name="T5" fmla="*/ 80 h 80"/>
                  <a:gd name="T6" fmla="*/ 4 w 72"/>
                  <a:gd name="T7" fmla="*/ 76 h 80"/>
                  <a:gd name="T8" fmla="*/ 0 w 72"/>
                  <a:gd name="T9" fmla="*/ 60 h 80"/>
                  <a:gd name="T10" fmla="*/ 0 w 72"/>
                  <a:gd name="T11" fmla="*/ 52 h 80"/>
                  <a:gd name="T12" fmla="*/ 16 w 72"/>
                  <a:gd name="T13" fmla="*/ 40 h 80"/>
                  <a:gd name="T14" fmla="*/ 44 w 72"/>
                  <a:gd name="T15" fmla="*/ 28 h 80"/>
                  <a:gd name="T16" fmla="*/ 44 w 72"/>
                  <a:gd name="T17" fmla="*/ 16 h 80"/>
                  <a:gd name="T18" fmla="*/ 36 w 72"/>
                  <a:gd name="T19" fmla="*/ 4 h 80"/>
                  <a:gd name="T20" fmla="*/ 24 w 72"/>
                  <a:gd name="T21" fmla="*/ 4 h 80"/>
                  <a:gd name="T22" fmla="*/ 20 w 72"/>
                  <a:gd name="T23" fmla="*/ 12 h 80"/>
                  <a:gd name="T24" fmla="*/ 16 w 72"/>
                  <a:gd name="T25" fmla="*/ 20 h 80"/>
                  <a:gd name="T26" fmla="*/ 16 w 72"/>
                  <a:gd name="T27" fmla="*/ 24 h 80"/>
                  <a:gd name="T28" fmla="*/ 12 w 72"/>
                  <a:gd name="T29" fmla="*/ 28 h 80"/>
                  <a:gd name="T30" fmla="*/ 4 w 72"/>
                  <a:gd name="T31" fmla="*/ 24 h 80"/>
                  <a:gd name="T32" fmla="*/ 4 w 72"/>
                  <a:gd name="T33" fmla="*/ 20 h 80"/>
                  <a:gd name="T34" fmla="*/ 12 w 72"/>
                  <a:gd name="T35" fmla="*/ 4 h 80"/>
                  <a:gd name="T36" fmla="*/ 32 w 72"/>
                  <a:gd name="T37" fmla="*/ 0 h 80"/>
                  <a:gd name="T38" fmla="*/ 48 w 72"/>
                  <a:gd name="T39" fmla="*/ 0 h 80"/>
                  <a:gd name="T40" fmla="*/ 56 w 72"/>
                  <a:gd name="T41" fmla="*/ 12 h 80"/>
                  <a:gd name="T42" fmla="*/ 56 w 72"/>
                  <a:gd name="T43" fmla="*/ 24 h 80"/>
                  <a:gd name="T44" fmla="*/ 56 w 72"/>
                  <a:gd name="T45" fmla="*/ 60 h 80"/>
                  <a:gd name="T46" fmla="*/ 60 w 72"/>
                  <a:gd name="T47" fmla="*/ 68 h 80"/>
                  <a:gd name="T48" fmla="*/ 60 w 72"/>
                  <a:gd name="T49" fmla="*/ 68 h 80"/>
                  <a:gd name="T50" fmla="*/ 64 w 72"/>
                  <a:gd name="T51" fmla="*/ 68 h 80"/>
                  <a:gd name="T52" fmla="*/ 68 w 72"/>
                  <a:gd name="T53" fmla="*/ 68 h 80"/>
                  <a:gd name="T54" fmla="*/ 72 w 72"/>
                  <a:gd name="T55" fmla="*/ 68 h 80"/>
                  <a:gd name="T56" fmla="*/ 52 w 72"/>
                  <a:gd name="T57" fmla="*/ 80 h 80"/>
                  <a:gd name="T58" fmla="*/ 44 w 72"/>
                  <a:gd name="T59" fmla="*/ 76 h 80"/>
                  <a:gd name="T60" fmla="*/ 44 w 72"/>
                  <a:gd name="T61" fmla="*/ 68 h 80"/>
                  <a:gd name="T62" fmla="*/ 44 w 72"/>
                  <a:gd name="T63" fmla="*/ 32 h 80"/>
                  <a:gd name="T64" fmla="*/ 28 w 72"/>
                  <a:gd name="T65" fmla="*/ 40 h 80"/>
                  <a:gd name="T66" fmla="*/ 16 w 72"/>
                  <a:gd name="T67" fmla="*/ 48 h 80"/>
                  <a:gd name="T68" fmla="*/ 12 w 72"/>
                  <a:gd name="T69" fmla="*/ 56 h 80"/>
                  <a:gd name="T70" fmla="*/ 16 w 72"/>
                  <a:gd name="T71" fmla="*/ 64 h 80"/>
                  <a:gd name="T72" fmla="*/ 28 w 72"/>
                  <a:gd name="T73" fmla="*/ 68 h 80"/>
                  <a:gd name="T74" fmla="*/ 44 w 72"/>
                  <a:gd name="T75" fmla="*/ 60 h 8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80"/>
                  <a:gd name="T116" fmla="*/ 72 w 72"/>
                  <a:gd name="T117" fmla="*/ 80 h 8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80">
                    <a:moveTo>
                      <a:pt x="44" y="68"/>
                    </a:moveTo>
                    <a:lnTo>
                      <a:pt x="36" y="72"/>
                    </a:lnTo>
                    <a:lnTo>
                      <a:pt x="32" y="76"/>
                    </a:lnTo>
                    <a:lnTo>
                      <a:pt x="28" y="80"/>
                    </a:lnTo>
                    <a:lnTo>
                      <a:pt x="24" y="80"/>
                    </a:lnTo>
                    <a:lnTo>
                      <a:pt x="20" y="80"/>
                    </a:lnTo>
                    <a:lnTo>
                      <a:pt x="12" y="80"/>
                    </a:lnTo>
                    <a:lnTo>
                      <a:pt x="4" y="76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8" y="44"/>
                    </a:lnTo>
                    <a:lnTo>
                      <a:pt x="16" y="40"/>
                    </a:lnTo>
                    <a:lnTo>
                      <a:pt x="24" y="36"/>
                    </a:lnTo>
                    <a:lnTo>
                      <a:pt x="44" y="28"/>
                    </a:lnTo>
                    <a:lnTo>
                      <a:pt x="44" y="24"/>
                    </a:lnTo>
                    <a:lnTo>
                      <a:pt x="44" y="16"/>
                    </a:lnTo>
                    <a:lnTo>
                      <a:pt x="40" y="8"/>
                    </a:lnTo>
                    <a:lnTo>
                      <a:pt x="36" y="4"/>
                    </a:lnTo>
                    <a:lnTo>
                      <a:pt x="28" y="4"/>
                    </a:lnTo>
                    <a:lnTo>
                      <a:pt x="24" y="4"/>
                    </a:lnTo>
                    <a:lnTo>
                      <a:pt x="20" y="8"/>
                    </a:lnTo>
                    <a:lnTo>
                      <a:pt x="20" y="12"/>
                    </a:lnTo>
                    <a:lnTo>
                      <a:pt x="16" y="12"/>
                    </a:lnTo>
                    <a:lnTo>
                      <a:pt x="16" y="20"/>
                    </a:lnTo>
                    <a:lnTo>
                      <a:pt x="16" y="24"/>
                    </a:lnTo>
                    <a:lnTo>
                      <a:pt x="12" y="28"/>
                    </a:lnTo>
                    <a:lnTo>
                      <a:pt x="8" y="28"/>
                    </a:lnTo>
                    <a:lnTo>
                      <a:pt x="4" y="24"/>
                    </a:lnTo>
                    <a:lnTo>
                      <a:pt x="4" y="20"/>
                    </a:lnTo>
                    <a:lnTo>
                      <a:pt x="4" y="12"/>
                    </a:lnTo>
                    <a:lnTo>
                      <a:pt x="12" y="4"/>
                    </a:lnTo>
                    <a:lnTo>
                      <a:pt x="20" y="0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2" y="4"/>
                    </a:lnTo>
                    <a:lnTo>
                      <a:pt x="56" y="12"/>
                    </a:lnTo>
                    <a:lnTo>
                      <a:pt x="56" y="16"/>
                    </a:lnTo>
                    <a:lnTo>
                      <a:pt x="56" y="24"/>
                    </a:lnTo>
                    <a:lnTo>
                      <a:pt x="56" y="52"/>
                    </a:lnTo>
                    <a:lnTo>
                      <a:pt x="56" y="60"/>
                    </a:lnTo>
                    <a:lnTo>
                      <a:pt x="60" y="64"/>
                    </a:lnTo>
                    <a:lnTo>
                      <a:pt x="60" y="68"/>
                    </a:lnTo>
                    <a:lnTo>
                      <a:pt x="64" y="68"/>
                    </a:lnTo>
                    <a:lnTo>
                      <a:pt x="68" y="68"/>
                    </a:lnTo>
                    <a:lnTo>
                      <a:pt x="72" y="64"/>
                    </a:lnTo>
                    <a:lnTo>
                      <a:pt x="72" y="68"/>
                    </a:lnTo>
                    <a:lnTo>
                      <a:pt x="60" y="76"/>
                    </a:lnTo>
                    <a:lnTo>
                      <a:pt x="52" y="80"/>
                    </a:lnTo>
                    <a:lnTo>
                      <a:pt x="48" y="80"/>
                    </a:lnTo>
                    <a:lnTo>
                      <a:pt x="44" y="76"/>
                    </a:lnTo>
                    <a:lnTo>
                      <a:pt x="44" y="72"/>
                    </a:lnTo>
                    <a:lnTo>
                      <a:pt x="44" y="68"/>
                    </a:lnTo>
                    <a:close/>
                    <a:moveTo>
                      <a:pt x="44" y="60"/>
                    </a:moveTo>
                    <a:lnTo>
                      <a:pt x="44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0" y="44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2" y="56"/>
                    </a:lnTo>
                    <a:lnTo>
                      <a:pt x="16" y="60"/>
                    </a:lnTo>
                    <a:lnTo>
                      <a:pt x="16" y="64"/>
                    </a:lnTo>
                    <a:lnTo>
                      <a:pt x="20" y="68"/>
                    </a:lnTo>
                    <a:lnTo>
                      <a:pt x="28" y="68"/>
                    </a:lnTo>
                    <a:lnTo>
                      <a:pt x="32" y="68"/>
                    </a:lnTo>
                    <a:lnTo>
                      <a:pt x="44" y="6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21" name="Freeform 39"/>
              <p:cNvSpPr>
                <a:spLocks/>
              </p:cNvSpPr>
              <p:nvPr/>
            </p:nvSpPr>
            <p:spPr bwMode="auto">
              <a:xfrm>
                <a:off x="1351" y="3476"/>
                <a:ext cx="133" cy="80"/>
              </a:xfrm>
              <a:custGeom>
                <a:avLst/>
                <a:gdLst>
                  <a:gd name="T0" fmla="*/ 32 w 133"/>
                  <a:gd name="T1" fmla="*/ 8 h 80"/>
                  <a:gd name="T2" fmla="*/ 40 w 133"/>
                  <a:gd name="T3" fmla="*/ 4 h 80"/>
                  <a:gd name="T4" fmla="*/ 48 w 133"/>
                  <a:gd name="T5" fmla="*/ 0 h 80"/>
                  <a:gd name="T6" fmla="*/ 60 w 133"/>
                  <a:gd name="T7" fmla="*/ 0 h 80"/>
                  <a:gd name="T8" fmla="*/ 73 w 133"/>
                  <a:gd name="T9" fmla="*/ 8 h 80"/>
                  <a:gd name="T10" fmla="*/ 81 w 133"/>
                  <a:gd name="T11" fmla="*/ 8 h 80"/>
                  <a:gd name="T12" fmla="*/ 97 w 133"/>
                  <a:gd name="T13" fmla="*/ 0 h 80"/>
                  <a:gd name="T14" fmla="*/ 109 w 133"/>
                  <a:gd name="T15" fmla="*/ 0 h 80"/>
                  <a:gd name="T16" fmla="*/ 117 w 133"/>
                  <a:gd name="T17" fmla="*/ 4 h 80"/>
                  <a:gd name="T18" fmla="*/ 121 w 133"/>
                  <a:gd name="T19" fmla="*/ 20 h 80"/>
                  <a:gd name="T20" fmla="*/ 121 w 133"/>
                  <a:gd name="T21" fmla="*/ 60 h 80"/>
                  <a:gd name="T22" fmla="*/ 125 w 133"/>
                  <a:gd name="T23" fmla="*/ 72 h 80"/>
                  <a:gd name="T24" fmla="*/ 125 w 133"/>
                  <a:gd name="T25" fmla="*/ 76 h 80"/>
                  <a:gd name="T26" fmla="*/ 133 w 133"/>
                  <a:gd name="T27" fmla="*/ 76 h 80"/>
                  <a:gd name="T28" fmla="*/ 97 w 133"/>
                  <a:gd name="T29" fmla="*/ 80 h 80"/>
                  <a:gd name="T30" fmla="*/ 97 w 133"/>
                  <a:gd name="T31" fmla="*/ 76 h 80"/>
                  <a:gd name="T32" fmla="*/ 105 w 133"/>
                  <a:gd name="T33" fmla="*/ 76 h 80"/>
                  <a:gd name="T34" fmla="*/ 109 w 133"/>
                  <a:gd name="T35" fmla="*/ 68 h 80"/>
                  <a:gd name="T36" fmla="*/ 109 w 133"/>
                  <a:gd name="T37" fmla="*/ 60 h 80"/>
                  <a:gd name="T38" fmla="*/ 109 w 133"/>
                  <a:gd name="T39" fmla="*/ 20 h 80"/>
                  <a:gd name="T40" fmla="*/ 101 w 133"/>
                  <a:gd name="T41" fmla="*/ 12 h 80"/>
                  <a:gd name="T42" fmla="*/ 89 w 133"/>
                  <a:gd name="T43" fmla="*/ 8 h 80"/>
                  <a:gd name="T44" fmla="*/ 81 w 133"/>
                  <a:gd name="T45" fmla="*/ 16 h 80"/>
                  <a:gd name="T46" fmla="*/ 73 w 133"/>
                  <a:gd name="T47" fmla="*/ 20 h 80"/>
                  <a:gd name="T48" fmla="*/ 73 w 133"/>
                  <a:gd name="T49" fmla="*/ 60 h 80"/>
                  <a:gd name="T50" fmla="*/ 77 w 133"/>
                  <a:gd name="T51" fmla="*/ 72 h 80"/>
                  <a:gd name="T52" fmla="*/ 77 w 133"/>
                  <a:gd name="T53" fmla="*/ 76 h 80"/>
                  <a:gd name="T54" fmla="*/ 85 w 133"/>
                  <a:gd name="T55" fmla="*/ 76 h 80"/>
                  <a:gd name="T56" fmla="*/ 48 w 133"/>
                  <a:gd name="T57" fmla="*/ 80 h 80"/>
                  <a:gd name="T58" fmla="*/ 52 w 133"/>
                  <a:gd name="T59" fmla="*/ 76 h 80"/>
                  <a:gd name="T60" fmla="*/ 56 w 133"/>
                  <a:gd name="T61" fmla="*/ 72 h 80"/>
                  <a:gd name="T62" fmla="*/ 60 w 133"/>
                  <a:gd name="T63" fmla="*/ 68 h 80"/>
                  <a:gd name="T64" fmla="*/ 60 w 133"/>
                  <a:gd name="T65" fmla="*/ 28 h 80"/>
                  <a:gd name="T66" fmla="*/ 56 w 133"/>
                  <a:gd name="T67" fmla="*/ 16 h 80"/>
                  <a:gd name="T68" fmla="*/ 48 w 133"/>
                  <a:gd name="T69" fmla="*/ 8 h 80"/>
                  <a:gd name="T70" fmla="*/ 36 w 133"/>
                  <a:gd name="T71" fmla="*/ 12 h 80"/>
                  <a:gd name="T72" fmla="*/ 28 w 133"/>
                  <a:gd name="T73" fmla="*/ 20 h 80"/>
                  <a:gd name="T74" fmla="*/ 28 w 133"/>
                  <a:gd name="T75" fmla="*/ 68 h 80"/>
                  <a:gd name="T76" fmla="*/ 28 w 133"/>
                  <a:gd name="T77" fmla="*/ 72 h 80"/>
                  <a:gd name="T78" fmla="*/ 32 w 133"/>
                  <a:gd name="T79" fmla="*/ 76 h 80"/>
                  <a:gd name="T80" fmla="*/ 36 w 133"/>
                  <a:gd name="T81" fmla="*/ 80 h 80"/>
                  <a:gd name="T82" fmla="*/ 0 w 133"/>
                  <a:gd name="T83" fmla="*/ 76 h 80"/>
                  <a:gd name="T84" fmla="*/ 8 w 133"/>
                  <a:gd name="T85" fmla="*/ 76 h 80"/>
                  <a:gd name="T86" fmla="*/ 12 w 133"/>
                  <a:gd name="T87" fmla="*/ 72 h 80"/>
                  <a:gd name="T88" fmla="*/ 12 w 133"/>
                  <a:gd name="T89" fmla="*/ 60 h 80"/>
                  <a:gd name="T90" fmla="*/ 12 w 133"/>
                  <a:gd name="T91" fmla="*/ 20 h 80"/>
                  <a:gd name="T92" fmla="*/ 12 w 133"/>
                  <a:gd name="T93" fmla="*/ 12 h 80"/>
                  <a:gd name="T94" fmla="*/ 8 w 133"/>
                  <a:gd name="T95" fmla="*/ 8 h 80"/>
                  <a:gd name="T96" fmla="*/ 4 w 133"/>
                  <a:gd name="T97" fmla="*/ 8 h 80"/>
                  <a:gd name="T98" fmla="*/ 0 w 133"/>
                  <a:gd name="T99" fmla="*/ 8 h 80"/>
                  <a:gd name="T100" fmla="*/ 28 w 133"/>
                  <a:gd name="T101" fmla="*/ 0 h 8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3"/>
                  <a:gd name="T154" fmla="*/ 0 h 80"/>
                  <a:gd name="T155" fmla="*/ 133 w 133"/>
                  <a:gd name="T156" fmla="*/ 80 h 8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3" h="80">
                    <a:moveTo>
                      <a:pt x="28" y="16"/>
                    </a:moveTo>
                    <a:lnTo>
                      <a:pt x="32" y="8"/>
                    </a:lnTo>
                    <a:lnTo>
                      <a:pt x="36" y="4"/>
                    </a:lnTo>
                    <a:lnTo>
                      <a:pt x="40" y="4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60" y="0"/>
                    </a:lnTo>
                    <a:lnTo>
                      <a:pt x="68" y="4"/>
                    </a:lnTo>
                    <a:lnTo>
                      <a:pt x="73" y="8"/>
                    </a:lnTo>
                    <a:lnTo>
                      <a:pt x="73" y="16"/>
                    </a:lnTo>
                    <a:lnTo>
                      <a:pt x="81" y="8"/>
                    </a:lnTo>
                    <a:lnTo>
                      <a:pt x="89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4"/>
                    </a:lnTo>
                    <a:lnTo>
                      <a:pt x="121" y="12"/>
                    </a:lnTo>
                    <a:lnTo>
                      <a:pt x="121" y="20"/>
                    </a:lnTo>
                    <a:lnTo>
                      <a:pt x="121" y="28"/>
                    </a:lnTo>
                    <a:lnTo>
                      <a:pt x="121" y="60"/>
                    </a:lnTo>
                    <a:lnTo>
                      <a:pt x="121" y="68"/>
                    </a:lnTo>
                    <a:lnTo>
                      <a:pt x="125" y="72"/>
                    </a:lnTo>
                    <a:lnTo>
                      <a:pt x="125" y="76"/>
                    </a:lnTo>
                    <a:lnTo>
                      <a:pt x="129" y="76"/>
                    </a:lnTo>
                    <a:lnTo>
                      <a:pt x="133" y="76"/>
                    </a:lnTo>
                    <a:lnTo>
                      <a:pt x="133" y="80"/>
                    </a:lnTo>
                    <a:lnTo>
                      <a:pt x="97" y="80"/>
                    </a:lnTo>
                    <a:lnTo>
                      <a:pt x="97" y="76"/>
                    </a:lnTo>
                    <a:lnTo>
                      <a:pt x="101" y="76"/>
                    </a:lnTo>
                    <a:lnTo>
                      <a:pt x="105" y="76"/>
                    </a:lnTo>
                    <a:lnTo>
                      <a:pt x="105" y="72"/>
                    </a:lnTo>
                    <a:lnTo>
                      <a:pt x="109" y="68"/>
                    </a:lnTo>
                    <a:lnTo>
                      <a:pt x="109" y="60"/>
                    </a:lnTo>
                    <a:lnTo>
                      <a:pt x="109" y="28"/>
                    </a:lnTo>
                    <a:lnTo>
                      <a:pt x="109" y="20"/>
                    </a:lnTo>
                    <a:lnTo>
                      <a:pt x="105" y="16"/>
                    </a:lnTo>
                    <a:lnTo>
                      <a:pt x="101" y="12"/>
                    </a:lnTo>
                    <a:lnTo>
                      <a:pt x="93" y="8"/>
                    </a:lnTo>
                    <a:lnTo>
                      <a:pt x="89" y="8"/>
                    </a:lnTo>
                    <a:lnTo>
                      <a:pt x="85" y="12"/>
                    </a:lnTo>
                    <a:lnTo>
                      <a:pt x="81" y="16"/>
                    </a:lnTo>
                    <a:lnTo>
                      <a:pt x="77" y="20"/>
                    </a:lnTo>
                    <a:lnTo>
                      <a:pt x="73" y="20"/>
                    </a:lnTo>
                    <a:lnTo>
                      <a:pt x="73" y="24"/>
                    </a:lnTo>
                    <a:lnTo>
                      <a:pt x="73" y="60"/>
                    </a:lnTo>
                    <a:lnTo>
                      <a:pt x="77" y="68"/>
                    </a:lnTo>
                    <a:lnTo>
                      <a:pt x="77" y="72"/>
                    </a:lnTo>
                    <a:lnTo>
                      <a:pt x="77" y="76"/>
                    </a:lnTo>
                    <a:lnTo>
                      <a:pt x="81" y="76"/>
                    </a:lnTo>
                    <a:lnTo>
                      <a:pt x="85" y="76"/>
                    </a:lnTo>
                    <a:lnTo>
                      <a:pt x="85" y="80"/>
                    </a:lnTo>
                    <a:lnTo>
                      <a:pt x="48" y="80"/>
                    </a:lnTo>
                    <a:lnTo>
                      <a:pt x="48" y="76"/>
                    </a:lnTo>
                    <a:lnTo>
                      <a:pt x="52" y="76"/>
                    </a:lnTo>
                    <a:lnTo>
                      <a:pt x="56" y="76"/>
                    </a:lnTo>
                    <a:lnTo>
                      <a:pt x="56" y="72"/>
                    </a:lnTo>
                    <a:lnTo>
                      <a:pt x="60" y="68"/>
                    </a:lnTo>
                    <a:lnTo>
                      <a:pt x="60" y="60"/>
                    </a:lnTo>
                    <a:lnTo>
                      <a:pt x="60" y="28"/>
                    </a:lnTo>
                    <a:lnTo>
                      <a:pt x="60" y="20"/>
                    </a:lnTo>
                    <a:lnTo>
                      <a:pt x="56" y="16"/>
                    </a:lnTo>
                    <a:lnTo>
                      <a:pt x="52" y="12"/>
                    </a:lnTo>
                    <a:lnTo>
                      <a:pt x="48" y="8"/>
                    </a:lnTo>
                    <a:lnTo>
                      <a:pt x="40" y="8"/>
                    </a:lnTo>
                    <a:lnTo>
                      <a:pt x="36" y="12"/>
                    </a:lnTo>
                    <a:lnTo>
                      <a:pt x="32" y="16"/>
                    </a:lnTo>
                    <a:lnTo>
                      <a:pt x="28" y="20"/>
                    </a:lnTo>
                    <a:lnTo>
                      <a:pt x="28" y="60"/>
                    </a:lnTo>
                    <a:lnTo>
                      <a:pt x="28" y="68"/>
                    </a:lnTo>
                    <a:lnTo>
                      <a:pt x="28" y="72"/>
                    </a:lnTo>
                    <a:lnTo>
                      <a:pt x="32" y="76"/>
                    </a:lnTo>
                    <a:lnTo>
                      <a:pt x="36" y="76"/>
                    </a:lnTo>
                    <a:lnTo>
                      <a:pt x="36" y="80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4" y="76"/>
                    </a:lnTo>
                    <a:lnTo>
                      <a:pt x="8" y="76"/>
                    </a:lnTo>
                    <a:lnTo>
                      <a:pt x="8" y="72"/>
                    </a:lnTo>
                    <a:lnTo>
                      <a:pt x="12" y="72"/>
                    </a:lnTo>
                    <a:lnTo>
                      <a:pt x="12" y="68"/>
                    </a:lnTo>
                    <a:lnTo>
                      <a:pt x="12" y="60"/>
                    </a:lnTo>
                    <a:lnTo>
                      <a:pt x="12" y="32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22" name="Freeform 40"/>
              <p:cNvSpPr>
                <a:spLocks noEditPoints="1"/>
              </p:cNvSpPr>
              <p:nvPr/>
            </p:nvSpPr>
            <p:spPr bwMode="auto">
              <a:xfrm>
                <a:off x="1492" y="3476"/>
                <a:ext cx="77" cy="80"/>
              </a:xfrm>
              <a:custGeom>
                <a:avLst/>
                <a:gdLst>
                  <a:gd name="T0" fmla="*/ 40 w 77"/>
                  <a:gd name="T1" fmla="*/ 0 h 80"/>
                  <a:gd name="T2" fmla="*/ 49 w 77"/>
                  <a:gd name="T3" fmla="*/ 0 h 80"/>
                  <a:gd name="T4" fmla="*/ 61 w 77"/>
                  <a:gd name="T5" fmla="*/ 4 h 80"/>
                  <a:gd name="T6" fmla="*/ 69 w 77"/>
                  <a:gd name="T7" fmla="*/ 12 h 80"/>
                  <a:gd name="T8" fmla="*/ 73 w 77"/>
                  <a:gd name="T9" fmla="*/ 24 h 80"/>
                  <a:gd name="T10" fmla="*/ 77 w 77"/>
                  <a:gd name="T11" fmla="*/ 36 h 80"/>
                  <a:gd name="T12" fmla="*/ 77 w 77"/>
                  <a:gd name="T13" fmla="*/ 48 h 80"/>
                  <a:gd name="T14" fmla="*/ 73 w 77"/>
                  <a:gd name="T15" fmla="*/ 60 h 80"/>
                  <a:gd name="T16" fmla="*/ 65 w 77"/>
                  <a:gd name="T17" fmla="*/ 68 h 80"/>
                  <a:gd name="T18" fmla="*/ 57 w 77"/>
                  <a:gd name="T19" fmla="*/ 76 h 80"/>
                  <a:gd name="T20" fmla="*/ 49 w 77"/>
                  <a:gd name="T21" fmla="*/ 80 h 80"/>
                  <a:gd name="T22" fmla="*/ 36 w 77"/>
                  <a:gd name="T23" fmla="*/ 80 h 80"/>
                  <a:gd name="T24" fmla="*/ 28 w 77"/>
                  <a:gd name="T25" fmla="*/ 80 h 80"/>
                  <a:gd name="T26" fmla="*/ 16 w 77"/>
                  <a:gd name="T27" fmla="*/ 76 h 80"/>
                  <a:gd name="T28" fmla="*/ 12 w 77"/>
                  <a:gd name="T29" fmla="*/ 68 h 80"/>
                  <a:gd name="T30" fmla="*/ 4 w 77"/>
                  <a:gd name="T31" fmla="*/ 52 h 80"/>
                  <a:gd name="T32" fmla="*/ 0 w 77"/>
                  <a:gd name="T33" fmla="*/ 40 h 80"/>
                  <a:gd name="T34" fmla="*/ 4 w 77"/>
                  <a:gd name="T35" fmla="*/ 28 h 80"/>
                  <a:gd name="T36" fmla="*/ 8 w 77"/>
                  <a:gd name="T37" fmla="*/ 20 h 80"/>
                  <a:gd name="T38" fmla="*/ 12 w 77"/>
                  <a:gd name="T39" fmla="*/ 8 h 80"/>
                  <a:gd name="T40" fmla="*/ 20 w 77"/>
                  <a:gd name="T41" fmla="*/ 4 h 80"/>
                  <a:gd name="T42" fmla="*/ 28 w 77"/>
                  <a:gd name="T43" fmla="*/ 0 h 80"/>
                  <a:gd name="T44" fmla="*/ 40 w 77"/>
                  <a:gd name="T45" fmla="*/ 0 h 80"/>
                  <a:gd name="T46" fmla="*/ 36 w 77"/>
                  <a:gd name="T47" fmla="*/ 4 h 80"/>
                  <a:gd name="T48" fmla="*/ 32 w 77"/>
                  <a:gd name="T49" fmla="*/ 4 h 80"/>
                  <a:gd name="T50" fmla="*/ 28 w 77"/>
                  <a:gd name="T51" fmla="*/ 8 h 80"/>
                  <a:gd name="T52" fmla="*/ 24 w 77"/>
                  <a:gd name="T53" fmla="*/ 12 h 80"/>
                  <a:gd name="T54" fmla="*/ 20 w 77"/>
                  <a:gd name="T55" fmla="*/ 16 h 80"/>
                  <a:gd name="T56" fmla="*/ 16 w 77"/>
                  <a:gd name="T57" fmla="*/ 24 h 80"/>
                  <a:gd name="T58" fmla="*/ 16 w 77"/>
                  <a:gd name="T59" fmla="*/ 32 h 80"/>
                  <a:gd name="T60" fmla="*/ 16 w 77"/>
                  <a:gd name="T61" fmla="*/ 48 h 80"/>
                  <a:gd name="T62" fmla="*/ 24 w 77"/>
                  <a:gd name="T63" fmla="*/ 64 h 80"/>
                  <a:gd name="T64" fmla="*/ 28 w 77"/>
                  <a:gd name="T65" fmla="*/ 68 h 80"/>
                  <a:gd name="T66" fmla="*/ 36 w 77"/>
                  <a:gd name="T67" fmla="*/ 72 h 80"/>
                  <a:gd name="T68" fmla="*/ 40 w 77"/>
                  <a:gd name="T69" fmla="*/ 76 h 80"/>
                  <a:gd name="T70" fmla="*/ 49 w 77"/>
                  <a:gd name="T71" fmla="*/ 72 h 80"/>
                  <a:gd name="T72" fmla="*/ 57 w 77"/>
                  <a:gd name="T73" fmla="*/ 68 h 80"/>
                  <a:gd name="T74" fmla="*/ 61 w 77"/>
                  <a:gd name="T75" fmla="*/ 60 h 80"/>
                  <a:gd name="T76" fmla="*/ 61 w 77"/>
                  <a:gd name="T77" fmla="*/ 44 h 80"/>
                  <a:gd name="T78" fmla="*/ 61 w 77"/>
                  <a:gd name="T79" fmla="*/ 32 h 80"/>
                  <a:gd name="T80" fmla="*/ 57 w 77"/>
                  <a:gd name="T81" fmla="*/ 20 h 80"/>
                  <a:gd name="T82" fmla="*/ 53 w 77"/>
                  <a:gd name="T83" fmla="*/ 12 h 80"/>
                  <a:gd name="T84" fmla="*/ 44 w 77"/>
                  <a:gd name="T85" fmla="*/ 4 h 80"/>
                  <a:gd name="T86" fmla="*/ 36 w 77"/>
                  <a:gd name="T87" fmla="*/ 4 h 8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7"/>
                  <a:gd name="T133" fmla="*/ 0 h 80"/>
                  <a:gd name="T134" fmla="*/ 77 w 77"/>
                  <a:gd name="T135" fmla="*/ 80 h 8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7" h="80">
                    <a:moveTo>
                      <a:pt x="40" y="0"/>
                    </a:moveTo>
                    <a:lnTo>
                      <a:pt x="49" y="0"/>
                    </a:lnTo>
                    <a:lnTo>
                      <a:pt x="61" y="4"/>
                    </a:lnTo>
                    <a:lnTo>
                      <a:pt x="69" y="12"/>
                    </a:lnTo>
                    <a:lnTo>
                      <a:pt x="73" y="24"/>
                    </a:lnTo>
                    <a:lnTo>
                      <a:pt x="77" y="36"/>
                    </a:lnTo>
                    <a:lnTo>
                      <a:pt x="77" y="48"/>
                    </a:lnTo>
                    <a:lnTo>
                      <a:pt x="73" y="60"/>
                    </a:lnTo>
                    <a:lnTo>
                      <a:pt x="65" y="68"/>
                    </a:lnTo>
                    <a:lnTo>
                      <a:pt x="57" y="76"/>
                    </a:lnTo>
                    <a:lnTo>
                      <a:pt x="49" y="80"/>
                    </a:lnTo>
                    <a:lnTo>
                      <a:pt x="36" y="80"/>
                    </a:lnTo>
                    <a:lnTo>
                      <a:pt x="28" y="80"/>
                    </a:lnTo>
                    <a:lnTo>
                      <a:pt x="16" y="76"/>
                    </a:lnTo>
                    <a:lnTo>
                      <a:pt x="12" y="68"/>
                    </a:lnTo>
                    <a:lnTo>
                      <a:pt x="4" y="52"/>
                    </a:lnTo>
                    <a:lnTo>
                      <a:pt x="0" y="40"/>
                    </a:lnTo>
                    <a:lnTo>
                      <a:pt x="4" y="28"/>
                    </a:lnTo>
                    <a:lnTo>
                      <a:pt x="8" y="20"/>
                    </a:lnTo>
                    <a:lnTo>
                      <a:pt x="12" y="8"/>
                    </a:lnTo>
                    <a:lnTo>
                      <a:pt x="20" y="4"/>
                    </a:lnTo>
                    <a:lnTo>
                      <a:pt x="28" y="0"/>
                    </a:lnTo>
                    <a:lnTo>
                      <a:pt x="40" y="0"/>
                    </a:lnTo>
                    <a:close/>
                    <a:moveTo>
                      <a:pt x="36" y="4"/>
                    </a:moveTo>
                    <a:lnTo>
                      <a:pt x="32" y="4"/>
                    </a:lnTo>
                    <a:lnTo>
                      <a:pt x="28" y="8"/>
                    </a:lnTo>
                    <a:lnTo>
                      <a:pt x="24" y="12"/>
                    </a:lnTo>
                    <a:lnTo>
                      <a:pt x="20" y="16"/>
                    </a:lnTo>
                    <a:lnTo>
                      <a:pt x="16" y="24"/>
                    </a:lnTo>
                    <a:lnTo>
                      <a:pt x="16" y="32"/>
                    </a:lnTo>
                    <a:lnTo>
                      <a:pt x="16" y="48"/>
                    </a:lnTo>
                    <a:lnTo>
                      <a:pt x="24" y="64"/>
                    </a:lnTo>
                    <a:lnTo>
                      <a:pt x="28" y="68"/>
                    </a:lnTo>
                    <a:lnTo>
                      <a:pt x="36" y="72"/>
                    </a:lnTo>
                    <a:lnTo>
                      <a:pt x="40" y="76"/>
                    </a:lnTo>
                    <a:lnTo>
                      <a:pt x="49" y="72"/>
                    </a:lnTo>
                    <a:lnTo>
                      <a:pt x="57" y="68"/>
                    </a:lnTo>
                    <a:lnTo>
                      <a:pt x="61" y="60"/>
                    </a:lnTo>
                    <a:lnTo>
                      <a:pt x="61" y="44"/>
                    </a:lnTo>
                    <a:lnTo>
                      <a:pt x="61" y="32"/>
                    </a:lnTo>
                    <a:lnTo>
                      <a:pt x="57" y="20"/>
                    </a:lnTo>
                    <a:lnTo>
                      <a:pt x="53" y="12"/>
                    </a:lnTo>
                    <a:lnTo>
                      <a:pt x="44" y="4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23" name="Freeform 41"/>
              <p:cNvSpPr>
                <a:spLocks/>
              </p:cNvSpPr>
              <p:nvPr/>
            </p:nvSpPr>
            <p:spPr bwMode="auto">
              <a:xfrm>
                <a:off x="1577" y="3476"/>
                <a:ext cx="56" cy="80"/>
              </a:xfrm>
              <a:custGeom>
                <a:avLst/>
                <a:gdLst>
                  <a:gd name="T0" fmla="*/ 28 w 56"/>
                  <a:gd name="T1" fmla="*/ 0 h 80"/>
                  <a:gd name="T2" fmla="*/ 28 w 56"/>
                  <a:gd name="T3" fmla="*/ 20 h 80"/>
                  <a:gd name="T4" fmla="*/ 32 w 56"/>
                  <a:gd name="T5" fmla="*/ 8 h 80"/>
                  <a:gd name="T6" fmla="*/ 40 w 56"/>
                  <a:gd name="T7" fmla="*/ 0 h 80"/>
                  <a:gd name="T8" fmla="*/ 48 w 56"/>
                  <a:gd name="T9" fmla="*/ 0 h 80"/>
                  <a:gd name="T10" fmla="*/ 52 w 56"/>
                  <a:gd name="T11" fmla="*/ 0 h 80"/>
                  <a:gd name="T12" fmla="*/ 56 w 56"/>
                  <a:gd name="T13" fmla="*/ 0 h 80"/>
                  <a:gd name="T14" fmla="*/ 56 w 56"/>
                  <a:gd name="T15" fmla="*/ 4 h 80"/>
                  <a:gd name="T16" fmla="*/ 56 w 56"/>
                  <a:gd name="T17" fmla="*/ 8 h 80"/>
                  <a:gd name="T18" fmla="*/ 56 w 56"/>
                  <a:gd name="T19" fmla="*/ 12 h 80"/>
                  <a:gd name="T20" fmla="*/ 56 w 56"/>
                  <a:gd name="T21" fmla="*/ 16 h 80"/>
                  <a:gd name="T22" fmla="*/ 52 w 56"/>
                  <a:gd name="T23" fmla="*/ 16 h 80"/>
                  <a:gd name="T24" fmla="*/ 52 w 56"/>
                  <a:gd name="T25" fmla="*/ 20 h 80"/>
                  <a:gd name="T26" fmla="*/ 48 w 56"/>
                  <a:gd name="T27" fmla="*/ 16 h 80"/>
                  <a:gd name="T28" fmla="*/ 44 w 56"/>
                  <a:gd name="T29" fmla="*/ 16 h 80"/>
                  <a:gd name="T30" fmla="*/ 40 w 56"/>
                  <a:gd name="T31" fmla="*/ 12 h 80"/>
                  <a:gd name="T32" fmla="*/ 40 w 56"/>
                  <a:gd name="T33" fmla="*/ 12 h 80"/>
                  <a:gd name="T34" fmla="*/ 36 w 56"/>
                  <a:gd name="T35" fmla="*/ 12 h 80"/>
                  <a:gd name="T36" fmla="*/ 36 w 56"/>
                  <a:gd name="T37" fmla="*/ 12 h 80"/>
                  <a:gd name="T38" fmla="*/ 32 w 56"/>
                  <a:gd name="T39" fmla="*/ 16 h 80"/>
                  <a:gd name="T40" fmla="*/ 28 w 56"/>
                  <a:gd name="T41" fmla="*/ 24 h 80"/>
                  <a:gd name="T42" fmla="*/ 28 w 56"/>
                  <a:gd name="T43" fmla="*/ 60 h 80"/>
                  <a:gd name="T44" fmla="*/ 28 w 56"/>
                  <a:gd name="T45" fmla="*/ 68 h 80"/>
                  <a:gd name="T46" fmla="*/ 28 w 56"/>
                  <a:gd name="T47" fmla="*/ 72 h 80"/>
                  <a:gd name="T48" fmla="*/ 32 w 56"/>
                  <a:gd name="T49" fmla="*/ 72 h 80"/>
                  <a:gd name="T50" fmla="*/ 32 w 56"/>
                  <a:gd name="T51" fmla="*/ 76 h 80"/>
                  <a:gd name="T52" fmla="*/ 36 w 56"/>
                  <a:gd name="T53" fmla="*/ 76 h 80"/>
                  <a:gd name="T54" fmla="*/ 40 w 56"/>
                  <a:gd name="T55" fmla="*/ 76 h 80"/>
                  <a:gd name="T56" fmla="*/ 40 w 56"/>
                  <a:gd name="T57" fmla="*/ 80 h 80"/>
                  <a:gd name="T58" fmla="*/ 0 w 56"/>
                  <a:gd name="T59" fmla="*/ 80 h 80"/>
                  <a:gd name="T60" fmla="*/ 0 w 56"/>
                  <a:gd name="T61" fmla="*/ 76 h 80"/>
                  <a:gd name="T62" fmla="*/ 4 w 56"/>
                  <a:gd name="T63" fmla="*/ 76 h 80"/>
                  <a:gd name="T64" fmla="*/ 8 w 56"/>
                  <a:gd name="T65" fmla="*/ 76 h 80"/>
                  <a:gd name="T66" fmla="*/ 12 w 56"/>
                  <a:gd name="T67" fmla="*/ 72 h 80"/>
                  <a:gd name="T68" fmla="*/ 12 w 56"/>
                  <a:gd name="T69" fmla="*/ 68 h 80"/>
                  <a:gd name="T70" fmla="*/ 12 w 56"/>
                  <a:gd name="T71" fmla="*/ 68 h 80"/>
                  <a:gd name="T72" fmla="*/ 12 w 56"/>
                  <a:gd name="T73" fmla="*/ 60 h 80"/>
                  <a:gd name="T74" fmla="*/ 12 w 56"/>
                  <a:gd name="T75" fmla="*/ 32 h 80"/>
                  <a:gd name="T76" fmla="*/ 12 w 56"/>
                  <a:gd name="T77" fmla="*/ 20 h 80"/>
                  <a:gd name="T78" fmla="*/ 12 w 56"/>
                  <a:gd name="T79" fmla="*/ 12 h 80"/>
                  <a:gd name="T80" fmla="*/ 12 w 56"/>
                  <a:gd name="T81" fmla="*/ 12 h 80"/>
                  <a:gd name="T82" fmla="*/ 12 w 56"/>
                  <a:gd name="T83" fmla="*/ 8 h 80"/>
                  <a:gd name="T84" fmla="*/ 8 w 56"/>
                  <a:gd name="T85" fmla="*/ 8 h 80"/>
                  <a:gd name="T86" fmla="*/ 8 w 56"/>
                  <a:gd name="T87" fmla="*/ 8 h 80"/>
                  <a:gd name="T88" fmla="*/ 4 w 56"/>
                  <a:gd name="T89" fmla="*/ 8 h 80"/>
                  <a:gd name="T90" fmla="*/ 4 w 56"/>
                  <a:gd name="T91" fmla="*/ 8 h 80"/>
                  <a:gd name="T92" fmla="*/ 0 w 56"/>
                  <a:gd name="T93" fmla="*/ 8 h 80"/>
                  <a:gd name="T94" fmla="*/ 24 w 56"/>
                  <a:gd name="T95" fmla="*/ 0 h 80"/>
                  <a:gd name="T96" fmla="*/ 28 w 56"/>
                  <a:gd name="T97" fmla="*/ 0 h 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6"/>
                  <a:gd name="T148" fmla="*/ 0 h 80"/>
                  <a:gd name="T149" fmla="*/ 56 w 56"/>
                  <a:gd name="T150" fmla="*/ 80 h 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6" h="80">
                    <a:moveTo>
                      <a:pt x="28" y="0"/>
                    </a:moveTo>
                    <a:lnTo>
                      <a:pt x="28" y="20"/>
                    </a:lnTo>
                    <a:lnTo>
                      <a:pt x="32" y="8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56" y="12"/>
                    </a:lnTo>
                    <a:lnTo>
                      <a:pt x="56" y="16"/>
                    </a:lnTo>
                    <a:lnTo>
                      <a:pt x="52" y="16"/>
                    </a:lnTo>
                    <a:lnTo>
                      <a:pt x="52" y="20"/>
                    </a:lnTo>
                    <a:lnTo>
                      <a:pt x="48" y="16"/>
                    </a:lnTo>
                    <a:lnTo>
                      <a:pt x="44" y="16"/>
                    </a:lnTo>
                    <a:lnTo>
                      <a:pt x="40" y="12"/>
                    </a:lnTo>
                    <a:lnTo>
                      <a:pt x="36" y="12"/>
                    </a:lnTo>
                    <a:lnTo>
                      <a:pt x="32" y="16"/>
                    </a:lnTo>
                    <a:lnTo>
                      <a:pt x="28" y="24"/>
                    </a:lnTo>
                    <a:lnTo>
                      <a:pt x="28" y="60"/>
                    </a:lnTo>
                    <a:lnTo>
                      <a:pt x="28" y="68"/>
                    </a:lnTo>
                    <a:lnTo>
                      <a:pt x="28" y="72"/>
                    </a:lnTo>
                    <a:lnTo>
                      <a:pt x="32" y="72"/>
                    </a:lnTo>
                    <a:lnTo>
                      <a:pt x="32" y="76"/>
                    </a:lnTo>
                    <a:lnTo>
                      <a:pt x="36" y="76"/>
                    </a:lnTo>
                    <a:lnTo>
                      <a:pt x="40" y="76"/>
                    </a:lnTo>
                    <a:lnTo>
                      <a:pt x="40" y="80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4" y="76"/>
                    </a:lnTo>
                    <a:lnTo>
                      <a:pt x="8" y="76"/>
                    </a:lnTo>
                    <a:lnTo>
                      <a:pt x="12" y="72"/>
                    </a:lnTo>
                    <a:lnTo>
                      <a:pt x="12" y="68"/>
                    </a:lnTo>
                    <a:lnTo>
                      <a:pt x="12" y="60"/>
                    </a:lnTo>
                    <a:lnTo>
                      <a:pt x="12" y="32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2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24" name="Freeform 42"/>
              <p:cNvSpPr>
                <a:spLocks/>
              </p:cNvSpPr>
              <p:nvPr/>
            </p:nvSpPr>
            <p:spPr bwMode="auto">
              <a:xfrm>
                <a:off x="1637" y="3476"/>
                <a:ext cx="85" cy="80"/>
              </a:xfrm>
              <a:custGeom>
                <a:avLst/>
                <a:gdLst>
                  <a:gd name="T0" fmla="*/ 25 w 85"/>
                  <a:gd name="T1" fmla="*/ 16 h 80"/>
                  <a:gd name="T2" fmla="*/ 37 w 85"/>
                  <a:gd name="T3" fmla="*/ 4 h 80"/>
                  <a:gd name="T4" fmla="*/ 45 w 85"/>
                  <a:gd name="T5" fmla="*/ 0 h 80"/>
                  <a:gd name="T6" fmla="*/ 53 w 85"/>
                  <a:gd name="T7" fmla="*/ 0 h 80"/>
                  <a:gd name="T8" fmla="*/ 61 w 85"/>
                  <a:gd name="T9" fmla="*/ 0 h 80"/>
                  <a:gd name="T10" fmla="*/ 65 w 85"/>
                  <a:gd name="T11" fmla="*/ 0 h 80"/>
                  <a:gd name="T12" fmla="*/ 69 w 85"/>
                  <a:gd name="T13" fmla="*/ 4 h 80"/>
                  <a:gd name="T14" fmla="*/ 73 w 85"/>
                  <a:gd name="T15" fmla="*/ 12 h 80"/>
                  <a:gd name="T16" fmla="*/ 73 w 85"/>
                  <a:gd name="T17" fmla="*/ 20 h 80"/>
                  <a:gd name="T18" fmla="*/ 73 w 85"/>
                  <a:gd name="T19" fmla="*/ 28 h 80"/>
                  <a:gd name="T20" fmla="*/ 73 w 85"/>
                  <a:gd name="T21" fmla="*/ 60 h 80"/>
                  <a:gd name="T22" fmla="*/ 73 w 85"/>
                  <a:gd name="T23" fmla="*/ 68 h 80"/>
                  <a:gd name="T24" fmla="*/ 73 w 85"/>
                  <a:gd name="T25" fmla="*/ 72 h 80"/>
                  <a:gd name="T26" fmla="*/ 77 w 85"/>
                  <a:gd name="T27" fmla="*/ 72 h 80"/>
                  <a:gd name="T28" fmla="*/ 77 w 85"/>
                  <a:gd name="T29" fmla="*/ 76 h 80"/>
                  <a:gd name="T30" fmla="*/ 81 w 85"/>
                  <a:gd name="T31" fmla="*/ 76 h 80"/>
                  <a:gd name="T32" fmla="*/ 85 w 85"/>
                  <a:gd name="T33" fmla="*/ 76 h 80"/>
                  <a:gd name="T34" fmla="*/ 85 w 85"/>
                  <a:gd name="T35" fmla="*/ 80 h 80"/>
                  <a:gd name="T36" fmla="*/ 49 w 85"/>
                  <a:gd name="T37" fmla="*/ 80 h 80"/>
                  <a:gd name="T38" fmla="*/ 49 w 85"/>
                  <a:gd name="T39" fmla="*/ 76 h 80"/>
                  <a:gd name="T40" fmla="*/ 49 w 85"/>
                  <a:gd name="T41" fmla="*/ 76 h 80"/>
                  <a:gd name="T42" fmla="*/ 53 w 85"/>
                  <a:gd name="T43" fmla="*/ 76 h 80"/>
                  <a:gd name="T44" fmla="*/ 57 w 85"/>
                  <a:gd name="T45" fmla="*/ 76 h 80"/>
                  <a:gd name="T46" fmla="*/ 57 w 85"/>
                  <a:gd name="T47" fmla="*/ 72 h 80"/>
                  <a:gd name="T48" fmla="*/ 57 w 85"/>
                  <a:gd name="T49" fmla="*/ 68 h 80"/>
                  <a:gd name="T50" fmla="*/ 61 w 85"/>
                  <a:gd name="T51" fmla="*/ 68 h 80"/>
                  <a:gd name="T52" fmla="*/ 61 w 85"/>
                  <a:gd name="T53" fmla="*/ 60 h 80"/>
                  <a:gd name="T54" fmla="*/ 61 w 85"/>
                  <a:gd name="T55" fmla="*/ 28 h 80"/>
                  <a:gd name="T56" fmla="*/ 57 w 85"/>
                  <a:gd name="T57" fmla="*/ 20 h 80"/>
                  <a:gd name="T58" fmla="*/ 57 w 85"/>
                  <a:gd name="T59" fmla="*/ 12 h 80"/>
                  <a:gd name="T60" fmla="*/ 53 w 85"/>
                  <a:gd name="T61" fmla="*/ 12 h 80"/>
                  <a:gd name="T62" fmla="*/ 45 w 85"/>
                  <a:gd name="T63" fmla="*/ 8 h 80"/>
                  <a:gd name="T64" fmla="*/ 37 w 85"/>
                  <a:gd name="T65" fmla="*/ 12 h 80"/>
                  <a:gd name="T66" fmla="*/ 25 w 85"/>
                  <a:gd name="T67" fmla="*/ 20 h 80"/>
                  <a:gd name="T68" fmla="*/ 25 w 85"/>
                  <a:gd name="T69" fmla="*/ 60 h 80"/>
                  <a:gd name="T70" fmla="*/ 25 w 85"/>
                  <a:gd name="T71" fmla="*/ 68 h 80"/>
                  <a:gd name="T72" fmla="*/ 29 w 85"/>
                  <a:gd name="T73" fmla="*/ 72 h 80"/>
                  <a:gd name="T74" fmla="*/ 29 w 85"/>
                  <a:gd name="T75" fmla="*/ 72 h 80"/>
                  <a:gd name="T76" fmla="*/ 29 w 85"/>
                  <a:gd name="T77" fmla="*/ 76 h 80"/>
                  <a:gd name="T78" fmla="*/ 33 w 85"/>
                  <a:gd name="T79" fmla="*/ 76 h 80"/>
                  <a:gd name="T80" fmla="*/ 37 w 85"/>
                  <a:gd name="T81" fmla="*/ 76 h 80"/>
                  <a:gd name="T82" fmla="*/ 37 w 85"/>
                  <a:gd name="T83" fmla="*/ 80 h 80"/>
                  <a:gd name="T84" fmla="*/ 0 w 85"/>
                  <a:gd name="T85" fmla="*/ 80 h 80"/>
                  <a:gd name="T86" fmla="*/ 0 w 85"/>
                  <a:gd name="T87" fmla="*/ 76 h 80"/>
                  <a:gd name="T88" fmla="*/ 0 w 85"/>
                  <a:gd name="T89" fmla="*/ 76 h 80"/>
                  <a:gd name="T90" fmla="*/ 4 w 85"/>
                  <a:gd name="T91" fmla="*/ 76 h 80"/>
                  <a:gd name="T92" fmla="*/ 8 w 85"/>
                  <a:gd name="T93" fmla="*/ 72 h 80"/>
                  <a:gd name="T94" fmla="*/ 12 w 85"/>
                  <a:gd name="T95" fmla="*/ 68 h 80"/>
                  <a:gd name="T96" fmla="*/ 12 w 85"/>
                  <a:gd name="T97" fmla="*/ 60 h 80"/>
                  <a:gd name="T98" fmla="*/ 12 w 85"/>
                  <a:gd name="T99" fmla="*/ 32 h 80"/>
                  <a:gd name="T100" fmla="*/ 12 w 85"/>
                  <a:gd name="T101" fmla="*/ 20 h 80"/>
                  <a:gd name="T102" fmla="*/ 12 w 85"/>
                  <a:gd name="T103" fmla="*/ 12 h 80"/>
                  <a:gd name="T104" fmla="*/ 8 w 85"/>
                  <a:gd name="T105" fmla="*/ 12 h 80"/>
                  <a:gd name="T106" fmla="*/ 8 w 85"/>
                  <a:gd name="T107" fmla="*/ 8 h 80"/>
                  <a:gd name="T108" fmla="*/ 8 w 85"/>
                  <a:gd name="T109" fmla="*/ 8 h 80"/>
                  <a:gd name="T110" fmla="*/ 4 w 85"/>
                  <a:gd name="T111" fmla="*/ 8 h 80"/>
                  <a:gd name="T112" fmla="*/ 4 w 85"/>
                  <a:gd name="T113" fmla="*/ 8 h 80"/>
                  <a:gd name="T114" fmla="*/ 0 w 85"/>
                  <a:gd name="T115" fmla="*/ 8 h 80"/>
                  <a:gd name="T116" fmla="*/ 0 w 85"/>
                  <a:gd name="T117" fmla="*/ 8 h 80"/>
                  <a:gd name="T118" fmla="*/ 21 w 85"/>
                  <a:gd name="T119" fmla="*/ 0 h 80"/>
                  <a:gd name="T120" fmla="*/ 25 w 85"/>
                  <a:gd name="T121" fmla="*/ 0 h 80"/>
                  <a:gd name="T122" fmla="*/ 25 w 85"/>
                  <a:gd name="T123" fmla="*/ 16 h 8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5"/>
                  <a:gd name="T187" fmla="*/ 0 h 80"/>
                  <a:gd name="T188" fmla="*/ 85 w 85"/>
                  <a:gd name="T189" fmla="*/ 80 h 8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5" h="80">
                    <a:moveTo>
                      <a:pt x="25" y="16"/>
                    </a:moveTo>
                    <a:lnTo>
                      <a:pt x="37" y="4"/>
                    </a:lnTo>
                    <a:lnTo>
                      <a:pt x="45" y="0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9" y="4"/>
                    </a:lnTo>
                    <a:lnTo>
                      <a:pt x="73" y="12"/>
                    </a:lnTo>
                    <a:lnTo>
                      <a:pt x="73" y="20"/>
                    </a:lnTo>
                    <a:lnTo>
                      <a:pt x="73" y="28"/>
                    </a:lnTo>
                    <a:lnTo>
                      <a:pt x="73" y="60"/>
                    </a:lnTo>
                    <a:lnTo>
                      <a:pt x="73" y="68"/>
                    </a:lnTo>
                    <a:lnTo>
                      <a:pt x="73" y="72"/>
                    </a:lnTo>
                    <a:lnTo>
                      <a:pt x="77" y="72"/>
                    </a:lnTo>
                    <a:lnTo>
                      <a:pt x="77" y="76"/>
                    </a:lnTo>
                    <a:lnTo>
                      <a:pt x="81" y="76"/>
                    </a:lnTo>
                    <a:lnTo>
                      <a:pt x="85" y="76"/>
                    </a:lnTo>
                    <a:lnTo>
                      <a:pt x="85" y="80"/>
                    </a:lnTo>
                    <a:lnTo>
                      <a:pt x="49" y="80"/>
                    </a:lnTo>
                    <a:lnTo>
                      <a:pt x="49" y="76"/>
                    </a:lnTo>
                    <a:lnTo>
                      <a:pt x="53" y="76"/>
                    </a:lnTo>
                    <a:lnTo>
                      <a:pt x="57" y="76"/>
                    </a:lnTo>
                    <a:lnTo>
                      <a:pt x="57" y="72"/>
                    </a:lnTo>
                    <a:lnTo>
                      <a:pt x="57" y="68"/>
                    </a:lnTo>
                    <a:lnTo>
                      <a:pt x="61" y="68"/>
                    </a:lnTo>
                    <a:lnTo>
                      <a:pt x="61" y="60"/>
                    </a:lnTo>
                    <a:lnTo>
                      <a:pt x="61" y="28"/>
                    </a:lnTo>
                    <a:lnTo>
                      <a:pt x="57" y="20"/>
                    </a:lnTo>
                    <a:lnTo>
                      <a:pt x="57" y="12"/>
                    </a:lnTo>
                    <a:lnTo>
                      <a:pt x="53" y="12"/>
                    </a:lnTo>
                    <a:lnTo>
                      <a:pt x="45" y="8"/>
                    </a:lnTo>
                    <a:lnTo>
                      <a:pt x="37" y="12"/>
                    </a:lnTo>
                    <a:lnTo>
                      <a:pt x="25" y="20"/>
                    </a:lnTo>
                    <a:lnTo>
                      <a:pt x="25" y="60"/>
                    </a:lnTo>
                    <a:lnTo>
                      <a:pt x="25" y="68"/>
                    </a:lnTo>
                    <a:lnTo>
                      <a:pt x="29" y="72"/>
                    </a:lnTo>
                    <a:lnTo>
                      <a:pt x="29" y="76"/>
                    </a:lnTo>
                    <a:lnTo>
                      <a:pt x="33" y="76"/>
                    </a:lnTo>
                    <a:lnTo>
                      <a:pt x="37" y="76"/>
                    </a:lnTo>
                    <a:lnTo>
                      <a:pt x="37" y="80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4" y="76"/>
                    </a:lnTo>
                    <a:lnTo>
                      <a:pt x="8" y="72"/>
                    </a:lnTo>
                    <a:lnTo>
                      <a:pt x="12" y="68"/>
                    </a:lnTo>
                    <a:lnTo>
                      <a:pt x="12" y="60"/>
                    </a:lnTo>
                    <a:lnTo>
                      <a:pt x="12" y="32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5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25" name="Freeform 43"/>
              <p:cNvSpPr>
                <a:spLocks noEditPoints="1"/>
              </p:cNvSpPr>
              <p:nvPr/>
            </p:nvSpPr>
            <p:spPr bwMode="auto">
              <a:xfrm>
                <a:off x="1730" y="3431"/>
                <a:ext cx="36" cy="125"/>
              </a:xfrm>
              <a:custGeom>
                <a:avLst/>
                <a:gdLst>
                  <a:gd name="T0" fmla="*/ 20 w 36"/>
                  <a:gd name="T1" fmla="*/ 0 h 125"/>
                  <a:gd name="T2" fmla="*/ 24 w 36"/>
                  <a:gd name="T3" fmla="*/ 0 h 125"/>
                  <a:gd name="T4" fmla="*/ 24 w 36"/>
                  <a:gd name="T5" fmla="*/ 4 h 125"/>
                  <a:gd name="T6" fmla="*/ 28 w 36"/>
                  <a:gd name="T7" fmla="*/ 8 h 125"/>
                  <a:gd name="T8" fmla="*/ 28 w 36"/>
                  <a:gd name="T9" fmla="*/ 12 h 125"/>
                  <a:gd name="T10" fmla="*/ 28 w 36"/>
                  <a:gd name="T11" fmla="*/ 17 h 125"/>
                  <a:gd name="T12" fmla="*/ 24 w 36"/>
                  <a:gd name="T13" fmla="*/ 17 h 125"/>
                  <a:gd name="T14" fmla="*/ 24 w 36"/>
                  <a:gd name="T15" fmla="*/ 21 h 125"/>
                  <a:gd name="T16" fmla="*/ 20 w 36"/>
                  <a:gd name="T17" fmla="*/ 21 h 125"/>
                  <a:gd name="T18" fmla="*/ 16 w 36"/>
                  <a:gd name="T19" fmla="*/ 21 h 125"/>
                  <a:gd name="T20" fmla="*/ 12 w 36"/>
                  <a:gd name="T21" fmla="*/ 17 h 125"/>
                  <a:gd name="T22" fmla="*/ 8 w 36"/>
                  <a:gd name="T23" fmla="*/ 17 h 125"/>
                  <a:gd name="T24" fmla="*/ 8 w 36"/>
                  <a:gd name="T25" fmla="*/ 12 h 125"/>
                  <a:gd name="T26" fmla="*/ 8 w 36"/>
                  <a:gd name="T27" fmla="*/ 8 h 125"/>
                  <a:gd name="T28" fmla="*/ 12 w 36"/>
                  <a:gd name="T29" fmla="*/ 4 h 125"/>
                  <a:gd name="T30" fmla="*/ 16 w 36"/>
                  <a:gd name="T31" fmla="*/ 0 h 125"/>
                  <a:gd name="T32" fmla="*/ 20 w 36"/>
                  <a:gd name="T33" fmla="*/ 0 h 125"/>
                  <a:gd name="T34" fmla="*/ 28 w 36"/>
                  <a:gd name="T35" fmla="*/ 45 h 125"/>
                  <a:gd name="T36" fmla="*/ 28 w 36"/>
                  <a:gd name="T37" fmla="*/ 105 h 125"/>
                  <a:gd name="T38" fmla="*/ 28 w 36"/>
                  <a:gd name="T39" fmla="*/ 113 h 125"/>
                  <a:gd name="T40" fmla="*/ 28 w 36"/>
                  <a:gd name="T41" fmla="*/ 117 h 125"/>
                  <a:gd name="T42" fmla="*/ 28 w 36"/>
                  <a:gd name="T43" fmla="*/ 117 h 125"/>
                  <a:gd name="T44" fmla="*/ 32 w 36"/>
                  <a:gd name="T45" fmla="*/ 121 h 125"/>
                  <a:gd name="T46" fmla="*/ 32 w 36"/>
                  <a:gd name="T47" fmla="*/ 121 h 125"/>
                  <a:gd name="T48" fmla="*/ 36 w 36"/>
                  <a:gd name="T49" fmla="*/ 121 h 125"/>
                  <a:gd name="T50" fmla="*/ 36 w 36"/>
                  <a:gd name="T51" fmla="*/ 125 h 125"/>
                  <a:gd name="T52" fmla="*/ 0 w 36"/>
                  <a:gd name="T53" fmla="*/ 125 h 125"/>
                  <a:gd name="T54" fmla="*/ 0 w 36"/>
                  <a:gd name="T55" fmla="*/ 121 h 125"/>
                  <a:gd name="T56" fmla="*/ 4 w 36"/>
                  <a:gd name="T57" fmla="*/ 121 h 125"/>
                  <a:gd name="T58" fmla="*/ 8 w 36"/>
                  <a:gd name="T59" fmla="*/ 121 h 125"/>
                  <a:gd name="T60" fmla="*/ 8 w 36"/>
                  <a:gd name="T61" fmla="*/ 117 h 125"/>
                  <a:gd name="T62" fmla="*/ 12 w 36"/>
                  <a:gd name="T63" fmla="*/ 117 h 125"/>
                  <a:gd name="T64" fmla="*/ 12 w 36"/>
                  <a:gd name="T65" fmla="*/ 113 h 125"/>
                  <a:gd name="T66" fmla="*/ 12 w 36"/>
                  <a:gd name="T67" fmla="*/ 105 h 125"/>
                  <a:gd name="T68" fmla="*/ 12 w 36"/>
                  <a:gd name="T69" fmla="*/ 77 h 125"/>
                  <a:gd name="T70" fmla="*/ 12 w 36"/>
                  <a:gd name="T71" fmla="*/ 65 h 125"/>
                  <a:gd name="T72" fmla="*/ 12 w 36"/>
                  <a:gd name="T73" fmla="*/ 57 h 125"/>
                  <a:gd name="T74" fmla="*/ 12 w 36"/>
                  <a:gd name="T75" fmla="*/ 57 h 125"/>
                  <a:gd name="T76" fmla="*/ 8 w 36"/>
                  <a:gd name="T77" fmla="*/ 53 h 125"/>
                  <a:gd name="T78" fmla="*/ 8 w 36"/>
                  <a:gd name="T79" fmla="*/ 53 h 125"/>
                  <a:gd name="T80" fmla="*/ 8 w 36"/>
                  <a:gd name="T81" fmla="*/ 53 h 125"/>
                  <a:gd name="T82" fmla="*/ 4 w 36"/>
                  <a:gd name="T83" fmla="*/ 53 h 125"/>
                  <a:gd name="T84" fmla="*/ 0 w 36"/>
                  <a:gd name="T85" fmla="*/ 53 h 125"/>
                  <a:gd name="T86" fmla="*/ 0 w 36"/>
                  <a:gd name="T87" fmla="*/ 53 h 125"/>
                  <a:gd name="T88" fmla="*/ 24 w 36"/>
                  <a:gd name="T89" fmla="*/ 45 h 125"/>
                  <a:gd name="T90" fmla="*/ 28 w 36"/>
                  <a:gd name="T91" fmla="*/ 45 h 12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6"/>
                  <a:gd name="T139" fmla="*/ 0 h 125"/>
                  <a:gd name="T140" fmla="*/ 36 w 36"/>
                  <a:gd name="T141" fmla="*/ 125 h 12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6" h="125">
                    <a:moveTo>
                      <a:pt x="20" y="0"/>
                    </a:moveTo>
                    <a:lnTo>
                      <a:pt x="24" y="0"/>
                    </a:lnTo>
                    <a:lnTo>
                      <a:pt x="24" y="4"/>
                    </a:lnTo>
                    <a:lnTo>
                      <a:pt x="28" y="8"/>
                    </a:lnTo>
                    <a:lnTo>
                      <a:pt x="28" y="12"/>
                    </a:lnTo>
                    <a:lnTo>
                      <a:pt x="28" y="17"/>
                    </a:lnTo>
                    <a:lnTo>
                      <a:pt x="24" y="17"/>
                    </a:lnTo>
                    <a:lnTo>
                      <a:pt x="24" y="21"/>
                    </a:lnTo>
                    <a:lnTo>
                      <a:pt x="20" y="21"/>
                    </a:lnTo>
                    <a:lnTo>
                      <a:pt x="16" y="21"/>
                    </a:lnTo>
                    <a:lnTo>
                      <a:pt x="12" y="17"/>
                    </a:lnTo>
                    <a:lnTo>
                      <a:pt x="8" y="17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12" y="4"/>
                    </a:lnTo>
                    <a:lnTo>
                      <a:pt x="16" y="0"/>
                    </a:lnTo>
                    <a:lnTo>
                      <a:pt x="20" y="0"/>
                    </a:lnTo>
                    <a:close/>
                    <a:moveTo>
                      <a:pt x="28" y="45"/>
                    </a:moveTo>
                    <a:lnTo>
                      <a:pt x="28" y="105"/>
                    </a:lnTo>
                    <a:lnTo>
                      <a:pt x="28" y="113"/>
                    </a:lnTo>
                    <a:lnTo>
                      <a:pt x="28" y="117"/>
                    </a:lnTo>
                    <a:lnTo>
                      <a:pt x="32" y="121"/>
                    </a:lnTo>
                    <a:lnTo>
                      <a:pt x="36" y="121"/>
                    </a:lnTo>
                    <a:lnTo>
                      <a:pt x="36" y="125"/>
                    </a:lnTo>
                    <a:lnTo>
                      <a:pt x="0" y="125"/>
                    </a:lnTo>
                    <a:lnTo>
                      <a:pt x="0" y="121"/>
                    </a:lnTo>
                    <a:lnTo>
                      <a:pt x="4" y="121"/>
                    </a:lnTo>
                    <a:lnTo>
                      <a:pt x="8" y="121"/>
                    </a:lnTo>
                    <a:lnTo>
                      <a:pt x="8" y="117"/>
                    </a:lnTo>
                    <a:lnTo>
                      <a:pt x="12" y="117"/>
                    </a:lnTo>
                    <a:lnTo>
                      <a:pt x="12" y="113"/>
                    </a:lnTo>
                    <a:lnTo>
                      <a:pt x="12" y="105"/>
                    </a:lnTo>
                    <a:lnTo>
                      <a:pt x="12" y="77"/>
                    </a:lnTo>
                    <a:lnTo>
                      <a:pt x="12" y="65"/>
                    </a:lnTo>
                    <a:lnTo>
                      <a:pt x="12" y="57"/>
                    </a:lnTo>
                    <a:lnTo>
                      <a:pt x="8" y="53"/>
                    </a:lnTo>
                    <a:lnTo>
                      <a:pt x="4" y="53"/>
                    </a:lnTo>
                    <a:lnTo>
                      <a:pt x="0" y="53"/>
                    </a:lnTo>
                    <a:lnTo>
                      <a:pt x="24" y="45"/>
                    </a:lnTo>
                    <a:lnTo>
                      <a:pt x="28" y="4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26" name="Freeform 44"/>
              <p:cNvSpPr>
                <a:spLocks/>
              </p:cNvSpPr>
              <p:nvPr/>
            </p:nvSpPr>
            <p:spPr bwMode="auto">
              <a:xfrm>
                <a:off x="1775" y="3476"/>
                <a:ext cx="84" cy="80"/>
              </a:xfrm>
              <a:custGeom>
                <a:avLst/>
                <a:gdLst>
                  <a:gd name="T0" fmla="*/ 28 w 84"/>
                  <a:gd name="T1" fmla="*/ 16 h 80"/>
                  <a:gd name="T2" fmla="*/ 36 w 84"/>
                  <a:gd name="T3" fmla="*/ 4 h 80"/>
                  <a:gd name="T4" fmla="*/ 44 w 84"/>
                  <a:gd name="T5" fmla="*/ 0 h 80"/>
                  <a:gd name="T6" fmla="*/ 52 w 84"/>
                  <a:gd name="T7" fmla="*/ 0 h 80"/>
                  <a:gd name="T8" fmla="*/ 60 w 84"/>
                  <a:gd name="T9" fmla="*/ 0 h 80"/>
                  <a:gd name="T10" fmla="*/ 64 w 84"/>
                  <a:gd name="T11" fmla="*/ 0 h 80"/>
                  <a:gd name="T12" fmla="*/ 68 w 84"/>
                  <a:gd name="T13" fmla="*/ 4 h 80"/>
                  <a:gd name="T14" fmla="*/ 72 w 84"/>
                  <a:gd name="T15" fmla="*/ 12 h 80"/>
                  <a:gd name="T16" fmla="*/ 72 w 84"/>
                  <a:gd name="T17" fmla="*/ 20 h 80"/>
                  <a:gd name="T18" fmla="*/ 72 w 84"/>
                  <a:gd name="T19" fmla="*/ 28 h 80"/>
                  <a:gd name="T20" fmla="*/ 72 w 84"/>
                  <a:gd name="T21" fmla="*/ 60 h 80"/>
                  <a:gd name="T22" fmla="*/ 72 w 84"/>
                  <a:gd name="T23" fmla="*/ 68 h 80"/>
                  <a:gd name="T24" fmla="*/ 76 w 84"/>
                  <a:gd name="T25" fmla="*/ 72 h 80"/>
                  <a:gd name="T26" fmla="*/ 76 w 84"/>
                  <a:gd name="T27" fmla="*/ 72 h 80"/>
                  <a:gd name="T28" fmla="*/ 76 w 84"/>
                  <a:gd name="T29" fmla="*/ 76 h 80"/>
                  <a:gd name="T30" fmla="*/ 80 w 84"/>
                  <a:gd name="T31" fmla="*/ 76 h 80"/>
                  <a:gd name="T32" fmla="*/ 84 w 84"/>
                  <a:gd name="T33" fmla="*/ 76 h 80"/>
                  <a:gd name="T34" fmla="*/ 84 w 84"/>
                  <a:gd name="T35" fmla="*/ 80 h 80"/>
                  <a:gd name="T36" fmla="*/ 48 w 84"/>
                  <a:gd name="T37" fmla="*/ 80 h 80"/>
                  <a:gd name="T38" fmla="*/ 48 w 84"/>
                  <a:gd name="T39" fmla="*/ 76 h 80"/>
                  <a:gd name="T40" fmla="*/ 48 w 84"/>
                  <a:gd name="T41" fmla="*/ 76 h 80"/>
                  <a:gd name="T42" fmla="*/ 52 w 84"/>
                  <a:gd name="T43" fmla="*/ 76 h 80"/>
                  <a:gd name="T44" fmla="*/ 56 w 84"/>
                  <a:gd name="T45" fmla="*/ 76 h 80"/>
                  <a:gd name="T46" fmla="*/ 56 w 84"/>
                  <a:gd name="T47" fmla="*/ 72 h 80"/>
                  <a:gd name="T48" fmla="*/ 60 w 84"/>
                  <a:gd name="T49" fmla="*/ 68 h 80"/>
                  <a:gd name="T50" fmla="*/ 60 w 84"/>
                  <a:gd name="T51" fmla="*/ 68 h 80"/>
                  <a:gd name="T52" fmla="*/ 60 w 84"/>
                  <a:gd name="T53" fmla="*/ 60 h 80"/>
                  <a:gd name="T54" fmla="*/ 60 w 84"/>
                  <a:gd name="T55" fmla="*/ 28 h 80"/>
                  <a:gd name="T56" fmla="*/ 60 w 84"/>
                  <a:gd name="T57" fmla="*/ 20 h 80"/>
                  <a:gd name="T58" fmla="*/ 56 w 84"/>
                  <a:gd name="T59" fmla="*/ 12 h 80"/>
                  <a:gd name="T60" fmla="*/ 52 w 84"/>
                  <a:gd name="T61" fmla="*/ 12 h 80"/>
                  <a:gd name="T62" fmla="*/ 48 w 84"/>
                  <a:gd name="T63" fmla="*/ 8 h 80"/>
                  <a:gd name="T64" fmla="*/ 36 w 84"/>
                  <a:gd name="T65" fmla="*/ 12 h 80"/>
                  <a:gd name="T66" fmla="*/ 28 w 84"/>
                  <a:gd name="T67" fmla="*/ 20 h 80"/>
                  <a:gd name="T68" fmla="*/ 28 w 84"/>
                  <a:gd name="T69" fmla="*/ 60 h 80"/>
                  <a:gd name="T70" fmla="*/ 28 w 84"/>
                  <a:gd name="T71" fmla="*/ 68 h 80"/>
                  <a:gd name="T72" fmla="*/ 28 w 84"/>
                  <a:gd name="T73" fmla="*/ 72 h 80"/>
                  <a:gd name="T74" fmla="*/ 28 w 84"/>
                  <a:gd name="T75" fmla="*/ 72 h 80"/>
                  <a:gd name="T76" fmla="*/ 28 w 84"/>
                  <a:gd name="T77" fmla="*/ 76 h 80"/>
                  <a:gd name="T78" fmla="*/ 32 w 84"/>
                  <a:gd name="T79" fmla="*/ 76 h 80"/>
                  <a:gd name="T80" fmla="*/ 36 w 84"/>
                  <a:gd name="T81" fmla="*/ 76 h 80"/>
                  <a:gd name="T82" fmla="*/ 36 w 84"/>
                  <a:gd name="T83" fmla="*/ 80 h 80"/>
                  <a:gd name="T84" fmla="*/ 0 w 84"/>
                  <a:gd name="T85" fmla="*/ 80 h 80"/>
                  <a:gd name="T86" fmla="*/ 0 w 84"/>
                  <a:gd name="T87" fmla="*/ 76 h 80"/>
                  <a:gd name="T88" fmla="*/ 4 w 84"/>
                  <a:gd name="T89" fmla="*/ 76 h 80"/>
                  <a:gd name="T90" fmla="*/ 8 w 84"/>
                  <a:gd name="T91" fmla="*/ 76 h 80"/>
                  <a:gd name="T92" fmla="*/ 8 w 84"/>
                  <a:gd name="T93" fmla="*/ 72 h 80"/>
                  <a:gd name="T94" fmla="*/ 12 w 84"/>
                  <a:gd name="T95" fmla="*/ 68 h 80"/>
                  <a:gd name="T96" fmla="*/ 12 w 84"/>
                  <a:gd name="T97" fmla="*/ 60 h 80"/>
                  <a:gd name="T98" fmla="*/ 12 w 84"/>
                  <a:gd name="T99" fmla="*/ 32 h 80"/>
                  <a:gd name="T100" fmla="*/ 12 w 84"/>
                  <a:gd name="T101" fmla="*/ 20 h 80"/>
                  <a:gd name="T102" fmla="*/ 12 w 84"/>
                  <a:gd name="T103" fmla="*/ 12 h 80"/>
                  <a:gd name="T104" fmla="*/ 12 w 84"/>
                  <a:gd name="T105" fmla="*/ 12 h 80"/>
                  <a:gd name="T106" fmla="*/ 8 w 84"/>
                  <a:gd name="T107" fmla="*/ 8 h 80"/>
                  <a:gd name="T108" fmla="*/ 8 w 84"/>
                  <a:gd name="T109" fmla="*/ 8 h 80"/>
                  <a:gd name="T110" fmla="*/ 8 w 84"/>
                  <a:gd name="T111" fmla="*/ 8 h 80"/>
                  <a:gd name="T112" fmla="*/ 4 w 84"/>
                  <a:gd name="T113" fmla="*/ 8 h 80"/>
                  <a:gd name="T114" fmla="*/ 0 w 84"/>
                  <a:gd name="T115" fmla="*/ 8 h 80"/>
                  <a:gd name="T116" fmla="*/ 0 w 84"/>
                  <a:gd name="T117" fmla="*/ 8 h 80"/>
                  <a:gd name="T118" fmla="*/ 24 w 84"/>
                  <a:gd name="T119" fmla="*/ 0 h 80"/>
                  <a:gd name="T120" fmla="*/ 28 w 84"/>
                  <a:gd name="T121" fmla="*/ 0 h 80"/>
                  <a:gd name="T122" fmla="*/ 28 w 84"/>
                  <a:gd name="T123" fmla="*/ 16 h 8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4"/>
                  <a:gd name="T187" fmla="*/ 0 h 80"/>
                  <a:gd name="T188" fmla="*/ 84 w 84"/>
                  <a:gd name="T189" fmla="*/ 80 h 8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4" h="80">
                    <a:moveTo>
                      <a:pt x="28" y="16"/>
                    </a:moveTo>
                    <a:lnTo>
                      <a:pt x="36" y="4"/>
                    </a:lnTo>
                    <a:lnTo>
                      <a:pt x="44" y="0"/>
                    </a:lnTo>
                    <a:lnTo>
                      <a:pt x="52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8" y="4"/>
                    </a:lnTo>
                    <a:lnTo>
                      <a:pt x="72" y="12"/>
                    </a:lnTo>
                    <a:lnTo>
                      <a:pt x="72" y="20"/>
                    </a:lnTo>
                    <a:lnTo>
                      <a:pt x="72" y="28"/>
                    </a:lnTo>
                    <a:lnTo>
                      <a:pt x="72" y="60"/>
                    </a:lnTo>
                    <a:lnTo>
                      <a:pt x="72" y="68"/>
                    </a:lnTo>
                    <a:lnTo>
                      <a:pt x="76" y="72"/>
                    </a:lnTo>
                    <a:lnTo>
                      <a:pt x="76" y="76"/>
                    </a:lnTo>
                    <a:lnTo>
                      <a:pt x="80" y="76"/>
                    </a:lnTo>
                    <a:lnTo>
                      <a:pt x="84" y="76"/>
                    </a:lnTo>
                    <a:lnTo>
                      <a:pt x="84" y="80"/>
                    </a:lnTo>
                    <a:lnTo>
                      <a:pt x="48" y="80"/>
                    </a:lnTo>
                    <a:lnTo>
                      <a:pt x="48" y="76"/>
                    </a:lnTo>
                    <a:lnTo>
                      <a:pt x="52" y="76"/>
                    </a:lnTo>
                    <a:lnTo>
                      <a:pt x="56" y="76"/>
                    </a:lnTo>
                    <a:lnTo>
                      <a:pt x="56" y="72"/>
                    </a:lnTo>
                    <a:lnTo>
                      <a:pt x="60" y="68"/>
                    </a:lnTo>
                    <a:lnTo>
                      <a:pt x="60" y="60"/>
                    </a:lnTo>
                    <a:lnTo>
                      <a:pt x="60" y="28"/>
                    </a:lnTo>
                    <a:lnTo>
                      <a:pt x="60" y="20"/>
                    </a:lnTo>
                    <a:lnTo>
                      <a:pt x="56" y="12"/>
                    </a:lnTo>
                    <a:lnTo>
                      <a:pt x="52" y="12"/>
                    </a:lnTo>
                    <a:lnTo>
                      <a:pt x="48" y="8"/>
                    </a:lnTo>
                    <a:lnTo>
                      <a:pt x="36" y="12"/>
                    </a:lnTo>
                    <a:lnTo>
                      <a:pt x="28" y="20"/>
                    </a:lnTo>
                    <a:lnTo>
                      <a:pt x="28" y="60"/>
                    </a:lnTo>
                    <a:lnTo>
                      <a:pt x="28" y="68"/>
                    </a:lnTo>
                    <a:lnTo>
                      <a:pt x="28" y="72"/>
                    </a:lnTo>
                    <a:lnTo>
                      <a:pt x="28" y="76"/>
                    </a:lnTo>
                    <a:lnTo>
                      <a:pt x="32" y="76"/>
                    </a:lnTo>
                    <a:lnTo>
                      <a:pt x="36" y="76"/>
                    </a:lnTo>
                    <a:lnTo>
                      <a:pt x="36" y="80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4" y="76"/>
                    </a:lnTo>
                    <a:lnTo>
                      <a:pt x="8" y="76"/>
                    </a:lnTo>
                    <a:lnTo>
                      <a:pt x="8" y="72"/>
                    </a:lnTo>
                    <a:lnTo>
                      <a:pt x="12" y="68"/>
                    </a:lnTo>
                    <a:lnTo>
                      <a:pt x="12" y="60"/>
                    </a:lnTo>
                    <a:lnTo>
                      <a:pt x="12" y="32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27" name="Freeform 45"/>
              <p:cNvSpPr>
                <a:spLocks noEditPoints="1"/>
              </p:cNvSpPr>
              <p:nvPr/>
            </p:nvSpPr>
            <p:spPr bwMode="auto">
              <a:xfrm>
                <a:off x="1867" y="3476"/>
                <a:ext cx="81" cy="117"/>
              </a:xfrm>
              <a:custGeom>
                <a:avLst/>
                <a:gdLst>
                  <a:gd name="T0" fmla="*/ 12 w 81"/>
                  <a:gd name="T1" fmla="*/ 44 h 117"/>
                  <a:gd name="T2" fmla="*/ 8 w 81"/>
                  <a:gd name="T3" fmla="*/ 32 h 117"/>
                  <a:gd name="T4" fmla="*/ 8 w 81"/>
                  <a:gd name="T5" fmla="*/ 16 h 117"/>
                  <a:gd name="T6" fmla="*/ 25 w 81"/>
                  <a:gd name="T7" fmla="*/ 0 h 117"/>
                  <a:gd name="T8" fmla="*/ 49 w 81"/>
                  <a:gd name="T9" fmla="*/ 0 h 117"/>
                  <a:gd name="T10" fmla="*/ 73 w 81"/>
                  <a:gd name="T11" fmla="*/ 4 h 117"/>
                  <a:gd name="T12" fmla="*/ 77 w 81"/>
                  <a:gd name="T13" fmla="*/ 4 h 117"/>
                  <a:gd name="T14" fmla="*/ 77 w 81"/>
                  <a:gd name="T15" fmla="*/ 4 h 117"/>
                  <a:gd name="T16" fmla="*/ 81 w 81"/>
                  <a:gd name="T17" fmla="*/ 8 h 117"/>
                  <a:gd name="T18" fmla="*/ 77 w 81"/>
                  <a:gd name="T19" fmla="*/ 8 h 117"/>
                  <a:gd name="T20" fmla="*/ 77 w 81"/>
                  <a:gd name="T21" fmla="*/ 8 h 117"/>
                  <a:gd name="T22" fmla="*/ 73 w 81"/>
                  <a:gd name="T23" fmla="*/ 8 h 117"/>
                  <a:gd name="T24" fmla="*/ 69 w 81"/>
                  <a:gd name="T25" fmla="*/ 16 h 117"/>
                  <a:gd name="T26" fmla="*/ 65 w 81"/>
                  <a:gd name="T27" fmla="*/ 36 h 117"/>
                  <a:gd name="T28" fmla="*/ 49 w 81"/>
                  <a:gd name="T29" fmla="*/ 52 h 117"/>
                  <a:gd name="T30" fmla="*/ 33 w 81"/>
                  <a:gd name="T31" fmla="*/ 52 h 117"/>
                  <a:gd name="T32" fmla="*/ 21 w 81"/>
                  <a:gd name="T33" fmla="*/ 56 h 117"/>
                  <a:gd name="T34" fmla="*/ 17 w 81"/>
                  <a:gd name="T35" fmla="*/ 60 h 117"/>
                  <a:gd name="T36" fmla="*/ 17 w 81"/>
                  <a:gd name="T37" fmla="*/ 64 h 117"/>
                  <a:gd name="T38" fmla="*/ 21 w 81"/>
                  <a:gd name="T39" fmla="*/ 64 h 117"/>
                  <a:gd name="T40" fmla="*/ 29 w 81"/>
                  <a:gd name="T41" fmla="*/ 68 h 117"/>
                  <a:gd name="T42" fmla="*/ 53 w 81"/>
                  <a:gd name="T43" fmla="*/ 68 h 117"/>
                  <a:gd name="T44" fmla="*/ 69 w 81"/>
                  <a:gd name="T45" fmla="*/ 68 h 117"/>
                  <a:gd name="T46" fmla="*/ 77 w 81"/>
                  <a:gd name="T47" fmla="*/ 80 h 117"/>
                  <a:gd name="T48" fmla="*/ 77 w 81"/>
                  <a:gd name="T49" fmla="*/ 97 h 117"/>
                  <a:gd name="T50" fmla="*/ 61 w 81"/>
                  <a:gd name="T51" fmla="*/ 113 h 117"/>
                  <a:gd name="T52" fmla="*/ 33 w 81"/>
                  <a:gd name="T53" fmla="*/ 117 h 117"/>
                  <a:gd name="T54" fmla="*/ 8 w 81"/>
                  <a:gd name="T55" fmla="*/ 109 h 117"/>
                  <a:gd name="T56" fmla="*/ 0 w 81"/>
                  <a:gd name="T57" fmla="*/ 101 h 117"/>
                  <a:gd name="T58" fmla="*/ 0 w 81"/>
                  <a:gd name="T59" fmla="*/ 97 h 117"/>
                  <a:gd name="T60" fmla="*/ 8 w 81"/>
                  <a:gd name="T61" fmla="*/ 89 h 117"/>
                  <a:gd name="T62" fmla="*/ 17 w 81"/>
                  <a:gd name="T63" fmla="*/ 76 h 117"/>
                  <a:gd name="T64" fmla="*/ 8 w 81"/>
                  <a:gd name="T65" fmla="*/ 72 h 117"/>
                  <a:gd name="T66" fmla="*/ 4 w 81"/>
                  <a:gd name="T67" fmla="*/ 68 h 117"/>
                  <a:gd name="T68" fmla="*/ 8 w 81"/>
                  <a:gd name="T69" fmla="*/ 60 h 117"/>
                  <a:gd name="T70" fmla="*/ 21 w 81"/>
                  <a:gd name="T71" fmla="*/ 52 h 117"/>
                  <a:gd name="T72" fmla="*/ 29 w 81"/>
                  <a:gd name="T73" fmla="*/ 4 h 117"/>
                  <a:gd name="T74" fmla="*/ 21 w 81"/>
                  <a:gd name="T75" fmla="*/ 12 h 117"/>
                  <a:gd name="T76" fmla="*/ 21 w 81"/>
                  <a:gd name="T77" fmla="*/ 36 h 117"/>
                  <a:gd name="T78" fmla="*/ 33 w 81"/>
                  <a:gd name="T79" fmla="*/ 48 h 117"/>
                  <a:gd name="T80" fmla="*/ 45 w 81"/>
                  <a:gd name="T81" fmla="*/ 48 h 117"/>
                  <a:gd name="T82" fmla="*/ 53 w 81"/>
                  <a:gd name="T83" fmla="*/ 40 h 117"/>
                  <a:gd name="T84" fmla="*/ 53 w 81"/>
                  <a:gd name="T85" fmla="*/ 16 h 117"/>
                  <a:gd name="T86" fmla="*/ 41 w 81"/>
                  <a:gd name="T87" fmla="*/ 4 h 117"/>
                  <a:gd name="T88" fmla="*/ 21 w 81"/>
                  <a:gd name="T89" fmla="*/ 80 h 117"/>
                  <a:gd name="T90" fmla="*/ 12 w 81"/>
                  <a:gd name="T91" fmla="*/ 89 h 117"/>
                  <a:gd name="T92" fmla="*/ 12 w 81"/>
                  <a:gd name="T93" fmla="*/ 93 h 117"/>
                  <a:gd name="T94" fmla="*/ 17 w 81"/>
                  <a:gd name="T95" fmla="*/ 101 h 117"/>
                  <a:gd name="T96" fmla="*/ 41 w 81"/>
                  <a:gd name="T97" fmla="*/ 105 h 117"/>
                  <a:gd name="T98" fmla="*/ 65 w 81"/>
                  <a:gd name="T99" fmla="*/ 101 h 117"/>
                  <a:gd name="T100" fmla="*/ 73 w 81"/>
                  <a:gd name="T101" fmla="*/ 89 h 117"/>
                  <a:gd name="T102" fmla="*/ 69 w 81"/>
                  <a:gd name="T103" fmla="*/ 85 h 117"/>
                  <a:gd name="T104" fmla="*/ 49 w 81"/>
                  <a:gd name="T105" fmla="*/ 80 h 117"/>
                  <a:gd name="T106" fmla="*/ 21 w 81"/>
                  <a:gd name="T107" fmla="*/ 80 h 11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1"/>
                  <a:gd name="T163" fmla="*/ 0 h 117"/>
                  <a:gd name="T164" fmla="*/ 81 w 81"/>
                  <a:gd name="T165" fmla="*/ 117 h 11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1" h="117">
                    <a:moveTo>
                      <a:pt x="21" y="52"/>
                    </a:moveTo>
                    <a:lnTo>
                      <a:pt x="12" y="44"/>
                    </a:lnTo>
                    <a:lnTo>
                      <a:pt x="8" y="40"/>
                    </a:lnTo>
                    <a:lnTo>
                      <a:pt x="8" y="32"/>
                    </a:lnTo>
                    <a:lnTo>
                      <a:pt x="4" y="28"/>
                    </a:lnTo>
                    <a:lnTo>
                      <a:pt x="8" y="16"/>
                    </a:lnTo>
                    <a:lnTo>
                      <a:pt x="17" y="8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9" y="0"/>
                    </a:lnTo>
                    <a:lnTo>
                      <a:pt x="57" y="4"/>
                    </a:lnTo>
                    <a:lnTo>
                      <a:pt x="73" y="4"/>
                    </a:lnTo>
                    <a:lnTo>
                      <a:pt x="77" y="4"/>
                    </a:lnTo>
                    <a:lnTo>
                      <a:pt x="81" y="4"/>
                    </a:lnTo>
                    <a:lnTo>
                      <a:pt x="81" y="8"/>
                    </a:lnTo>
                    <a:lnTo>
                      <a:pt x="77" y="8"/>
                    </a:lnTo>
                    <a:lnTo>
                      <a:pt x="73" y="8"/>
                    </a:lnTo>
                    <a:lnTo>
                      <a:pt x="65" y="8"/>
                    </a:lnTo>
                    <a:lnTo>
                      <a:pt x="69" y="16"/>
                    </a:lnTo>
                    <a:lnTo>
                      <a:pt x="69" y="24"/>
                    </a:lnTo>
                    <a:lnTo>
                      <a:pt x="65" y="36"/>
                    </a:lnTo>
                    <a:lnTo>
                      <a:pt x="61" y="44"/>
                    </a:lnTo>
                    <a:lnTo>
                      <a:pt x="49" y="52"/>
                    </a:lnTo>
                    <a:lnTo>
                      <a:pt x="37" y="52"/>
                    </a:lnTo>
                    <a:lnTo>
                      <a:pt x="33" y="52"/>
                    </a:lnTo>
                    <a:lnTo>
                      <a:pt x="25" y="52"/>
                    </a:lnTo>
                    <a:lnTo>
                      <a:pt x="21" y="56"/>
                    </a:lnTo>
                    <a:lnTo>
                      <a:pt x="17" y="56"/>
                    </a:lnTo>
                    <a:lnTo>
                      <a:pt x="17" y="60"/>
                    </a:lnTo>
                    <a:lnTo>
                      <a:pt x="17" y="64"/>
                    </a:lnTo>
                    <a:lnTo>
                      <a:pt x="21" y="64"/>
                    </a:lnTo>
                    <a:lnTo>
                      <a:pt x="25" y="64"/>
                    </a:lnTo>
                    <a:lnTo>
                      <a:pt x="29" y="68"/>
                    </a:lnTo>
                    <a:lnTo>
                      <a:pt x="37" y="68"/>
                    </a:lnTo>
                    <a:lnTo>
                      <a:pt x="53" y="68"/>
                    </a:lnTo>
                    <a:lnTo>
                      <a:pt x="61" y="68"/>
                    </a:lnTo>
                    <a:lnTo>
                      <a:pt x="69" y="68"/>
                    </a:lnTo>
                    <a:lnTo>
                      <a:pt x="73" y="72"/>
                    </a:lnTo>
                    <a:lnTo>
                      <a:pt x="77" y="80"/>
                    </a:lnTo>
                    <a:lnTo>
                      <a:pt x="77" y="85"/>
                    </a:lnTo>
                    <a:lnTo>
                      <a:pt x="77" y="97"/>
                    </a:lnTo>
                    <a:lnTo>
                      <a:pt x="69" y="105"/>
                    </a:lnTo>
                    <a:lnTo>
                      <a:pt x="61" y="113"/>
                    </a:lnTo>
                    <a:lnTo>
                      <a:pt x="49" y="117"/>
                    </a:lnTo>
                    <a:lnTo>
                      <a:pt x="33" y="117"/>
                    </a:lnTo>
                    <a:lnTo>
                      <a:pt x="21" y="117"/>
                    </a:lnTo>
                    <a:lnTo>
                      <a:pt x="8" y="109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4" y="93"/>
                    </a:lnTo>
                    <a:lnTo>
                      <a:pt x="8" y="89"/>
                    </a:lnTo>
                    <a:lnTo>
                      <a:pt x="8" y="85"/>
                    </a:lnTo>
                    <a:lnTo>
                      <a:pt x="17" y="76"/>
                    </a:lnTo>
                    <a:lnTo>
                      <a:pt x="12" y="76"/>
                    </a:lnTo>
                    <a:lnTo>
                      <a:pt x="8" y="72"/>
                    </a:lnTo>
                    <a:lnTo>
                      <a:pt x="4" y="72"/>
                    </a:lnTo>
                    <a:lnTo>
                      <a:pt x="4" y="68"/>
                    </a:lnTo>
                    <a:lnTo>
                      <a:pt x="8" y="64"/>
                    </a:lnTo>
                    <a:lnTo>
                      <a:pt x="8" y="60"/>
                    </a:lnTo>
                    <a:lnTo>
                      <a:pt x="12" y="56"/>
                    </a:lnTo>
                    <a:lnTo>
                      <a:pt x="21" y="52"/>
                    </a:lnTo>
                    <a:close/>
                    <a:moveTo>
                      <a:pt x="37" y="0"/>
                    </a:moveTo>
                    <a:lnTo>
                      <a:pt x="29" y="4"/>
                    </a:lnTo>
                    <a:lnTo>
                      <a:pt x="25" y="8"/>
                    </a:lnTo>
                    <a:lnTo>
                      <a:pt x="21" y="12"/>
                    </a:lnTo>
                    <a:lnTo>
                      <a:pt x="21" y="24"/>
                    </a:lnTo>
                    <a:lnTo>
                      <a:pt x="21" y="36"/>
                    </a:lnTo>
                    <a:lnTo>
                      <a:pt x="25" y="44"/>
                    </a:lnTo>
                    <a:lnTo>
                      <a:pt x="33" y="48"/>
                    </a:lnTo>
                    <a:lnTo>
                      <a:pt x="37" y="48"/>
                    </a:lnTo>
                    <a:lnTo>
                      <a:pt x="45" y="48"/>
                    </a:lnTo>
                    <a:lnTo>
                      <a:pt x="49" y="44"/>
                    </a:lnTo>
                    <a:lnTo>
                      <a:pt x="53" y="40"/>
                    </a:lnTo>
                    <a:lnTo>
                      <a:pt x="53" y="28"/>
                    </a:lnTo>
                    <a:lnTo>
                      <a:pt x="53" y="16"/>
                    </a:lnTo>
                    <a:lnTo>
                      <a:pt x="49" y="8"/>
                    </a:lnTo>
                    <a:lnTo>
                      <a:pt x="41" y="4"/>
                    </a:lnTo>
                    <a:lnTo>
                      <a:pt x="37" y="0"/>
                    </a:lnTo>
                    <a:close/>
                    <a:moveTo>
                      <a:pt x="21" y="80"/>
                    </a:moveTo>
                    <a:lnTo>
                      <a:pt x="17" y="85"/>
                    </a:lnTo>
                    <a:lnTo>
                      <a:pt x="12" y="89"/>
                    </a:lnTo>
                    <a:lnTo>
                      <a:pt x="12" y="93"/>
                    </a:lnTo>
                    <a:lnTo>
                      <a:pt x="12" y="97"/>
                    </a:lnTo>
                    <a:lnTo>
                      <a:pt x="17" y="101"/>
                    </a:lnTo>
                    <a:lnTo>
                      <a:pt x="29" y="105"/>
                    </a:lnTo>
                    <a:lnTo>
                      <a:pt x="41" y="105"/>
                    </a:lnTo>
                    <a:lnTo>
                      <a:pt x="57" y="105"/>
                    </a:lnTo>
                    <a:lnTo>
                      <a:pt x="65" y="101"/>
                    </a:lnTo>
                    <a:lnTo>
                      <a:pt x="69" y="97"/>
                    </a:lnTo>
                    <a:lnTo>
                      <a:pt x="73" y="89"/>
                    </a:lnTo>
                    <a:lnTo>
                      <a:pt x="69" y="85"/>
                    </a:lnTo>
                    <a:lnTo>
                      <a:pt x="61" y="80"/>
                    </a:lnTo>
                    <a:lnTo>
                      <a:pt x="49" y="80"/>
                    </a:lnTo>
                    <a:lnTo>
                      <a:pt x="33" y="80"/>
                    </a:lnTo>
                    <a:lnTo>
                      <a:pt x="21" y="8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91" name="Freeform 46"/>
            <p:cNvSpPr>
              <a:spLocks noEditPoints="1"/>
            </p:cNvSpPr>
            <p:nvPr/>
          </p:nvSpPr>
          <p:spPr bwMode="auto">
            <a:xfrm>
              <a:off x="2436" y="3737"/>
              <a:ext cx="37" cy="125"/>
            </a:xfrm>
            <a:custGeom>
              <a:avLst/>
              <a:gdLst>
                <a:gd name="T0" fmla="*/ 20 w 37"/>
                <a:gd name="T1" fmla="*/ 0 h 125"/>
                <a:gd name="T2" fmla="*/ 24 w 37"/>
                <a:gd name="T3" fmla="*/ 0 h 125"/>
                <a:gd name="T4" fmla="*/ 24 w 37"/>
                <a:gd name="T5" fmla="*/ 4 h 125"/>
                <a:gd name="T6" fmla="*/ 28 w 37"/>
                <a:gd name="T7" fmla="*/ 8 h 125"/>
                <a:gd name="T8" fmla="*/ 28 w 37"/>
                <a:gd name="T9" fmla="*/ 12 h 125"/>
                <a:gd name="T10" fmla="*/ 28 w 37"/>
                <a:gd name="T11" fmla="*/ 17 h 125"/>
                <a:gd name="T12" fmla="*/ 24 w 37"/>
                <a:gd name="T13" fmla="*/ 17 h 125"/>
                <a:gd name="T14" fmla="*/ 24 w 37"/>
                <a:gd name="T15" fmla="*/ 21 h 125"/>
                <a:gd name="T16" fmla="*/ 20 w 37"/>
                <a:gd name="T17" fmla="*/ 21 h 125"/>
                <a:gd name="T18" fmla="*/ 16 w 37"/>
                <a:gd name="T19" fmla="*/ 21 h 125"/>
                <a:gd name="T20" fmla="*/ 12 w 37"/>
                <a:gd name="T21" fmla="*/ 17 h 125"/>
                <a:gd name="T22" fmla="*/ 8 w 37"/>
                <a:gd name="T23" fmla="*/ 17 h 125"/>
                <a:gd name="T24" fmla="*/ 8 w 37"/>
                <a:gd name="T25" fmla="*/ 12 h 125"/>
                <a:gd name="T26" fmla="*/ 8 w 37"/>
                <a:gd name="T27" fmla="*/ 8 h 125"/>
                <a:gd name="T28" fmla="*/ 12 w 37"/>
                <a:gd name="T29" fmla="*/ 4 h 125"/>
                <a:gd name="T30" fmla="*/ 16 w 37"/>
                <a:gd name="T31" fmla="*/ 0 h 125"/>
                <a:gd name="T32" fmla="*/ 20 w 37"/>
                <a:gd name="T33" fmla="*/ 0 h 125"/>
                <a:gd name="T34" fmla="*/ 28 w 37"/>
                <a:gd name="T35" fmla="*/ 45 h 125"/>
                <a:gd name="T36" fmla="*/ 28 w 37"/>
                <a:gd name="T37" fmla="*/ 105 h 125"/>
                <a:gd name="T38" fmla="*/ 28 w 37"/>
                <a:gd name="T39" fmla="*/ 113 h 125"/>
                <a:gd name="T40" fmla="*/ 28 w 37"/>
                <a:gd name="T41" fmla="*/ 117 h 125"/>
                <a:gd name="T42" fmla="*/ 28 w 37"/>
                <a:gd name="T43" fmla="*/ 117 h 125"/>
                <a:gd name="T44" fmla="*/ 32 w 37"/>
                <a:gd name="T45" fmla="*/ 121 h 125"/>
                <a:gd name="T46" fmla="*/ 32 w 37"/>
                <a:gd name="T47" fmla="*/ 121 h 125"/>
                <a:gd name="T48" fmla="*/ 37 w 37"/>
                <a:gd name="T49" fmla="*/ 121 h 125"/>
                <a:gd name="T50" fmla="*/ 37 w 37"/>
                <a:gd name="T51" fmla="*/ 125 h 125"/>
                <a:gd name="T52" fmla="*/ 0 w 37"/>
                <a:gd name="T53" fmla="*/ 125 h 125"/>
                <a:gd name="T54" fmla="*/ 0 w 37"/>
                <a:gd name="T55" fmla="*/ 121 h 125"/>
                <a:gd name="T56" fmla="*/ 4 w 37"/>
                <a:gd name="T57" fmla="*/ 121 h 125"/>
                <a:gd name="T58" fmla="*/ 8 w 37"/>
                <a:gd name="T59" fmla="*/ 121 h 125"/>
                <a:gd name="T60" fmla="*/ 8 w 37"/>
                <a:gd name="T61" fmla="*/ 117 h 125"/>
                <a:gd name="T62" fmla="*/ 12 w 37"/>
                <a:gd name="T63" fmla="*/ 117 h 125"/>
                <a:gd name="T64" fmla="*/ 12 w 37"/>
                <a:gd name="T65" fmla="*/ 113 h 125"/>
                <a:gd name="T66" fmla="*/ 12 w 37"/>
                <a:gd name="T67" fmla="*/ 105 h 125"/>
                <a:gd name="T68" fmla="*/ 12 w 37"/>
                <a:gd name="T69" fmla="*/ 77 h 125"/>
                <a:gd name="T70" fmla="*/ 12 w 37"/>
                <a:gd name="T71" fmla="*/ 65 h 125"/>
                <a:gd name="T72" fmla="*/ 12 w 37"/>
                <a:gd name="T73" fmla="*/ 57 h 125"/>
                <a:gd name="T74" fmla="*/ 12 w 37"/>
                <a:gd name="T75" fmla="*/ 57 h 125"/>
                <a:gd name="T76" fmla="*/ 8 w 37"/>
                <a:gd name="T77" fmla="*/ 53 h 125"/>
                <a:gd name="T78" fmla="*/ 8 w 37"/>
                <a:gd name="T79" fmla="*/ 53 h 125"/>
                <a:gd name="T80" fmla="*/ 8 w 37"/>
                <a:gd name="T81" fmla="*/ 53 h 125"/>
                <a:gd name="T82" fmla="*/ 4 w 37"/>
                <a:gd name="T83" fmla="*/ 53 h 125"/>
                <a:gd name="T84" fmla="*/ 0 w 37"/>
                <a:gd name="T85" fmla="*/ 53 h 125"/>
                <a:gd name="T86" fmla="*/ 0 w 37"/>
                <a:gd name="T87" fmla="*/ 53 h 125"/>
                <a:gd name="T88" fmla="*/ 24 w 37"/>
                <a:gd name="T89" fmla="*/ 45 h 125"/>
                <a:gd name="T90" fmla="*/ 28 w 37"/>
                <a:gd name="T91" fmla="*/ 45 h 12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7"/>
                <a:gd name="T139" fmla="*/ 0 h 125"/>
                <a:gd name="T140" fmla="*/ 37 w 37"/>
                <a:gd name="T141" fmla="*/ 125 h 12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7" h="125">
                  <a:moveTo>
                    <a:pt x="20" y="0"/>
                  </a:moveTo>
                  <a:lnTo>
                    <a:pt x="24" y="0"/>
                  </a:lnTo>
                  <a:lnTo>
                    <a:pt x="24" y="4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17"/>
                  </a:lnTo>
                  <a:lnTo>
                    <a:pt x="24" y="17"/>
                  </a:lnTo>
                  <a:lnTo>
                    <a:pt x="24" y="21"/>
                  </a:lnTo>
                  <a:lnTo>
                    <a:pt x="20" y="21"/>
                  </a:lnTo>
                  <a:lnTo>
                    <a:pt x="16" y="21"/>
                  </a:lnTo>
                  <a:lnTo>
                    <a:pt x="12" y="17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0"/>
                  </a:lnTo>
                  <a:lnTo>
                    <a:pt x="20" y="0"/>
                  </a:lnTo>
                  <a:close/>
                  <a:moveTo>
                    <a:pt x="28" y="45"/>
                  </a:moveTo>
                  <a:lnTo>
                    <a:pt x="28" y="105"/>
                  </a:lnTo>
                  <a:lnTo>
                    <a:pt x="28" y="113"/>
                  </a:lnTo>
                  <a:lnTo>
                    <a:pt x="28" y="117"/>
                  </a:lnTo>
                  <a:lnTo>
                    <a:pt x="32" y="121"/>
                  </a:lnTo>
                  <a:lnTo>
                    <a:pt x="37" y="121"/>
                  </a:lnTo>
                  <a:lnTo>
                    <a:pt x="37" y="125"/>
                  </a:lnTo>
                  <a:lnTo>
                    <a:pt x="0" y="125"/>
                  </a:lnTo>
                  <a:lnTo>
                    <a:pt x="0" y="121"/>
                  </a:lnTo>
                  <a:lnTo>
                    <a:pt x="4" y="121"/>
                  </a:lnTo>
                  <a:lnTo>
                    <a:pt x="8" y="121"/>
                  </a:lnTo>
                  <a:lnTo>
                    <a:pt x="8" y="117"/>
                  </a:lnTo>
                  <a:lnTo>
                    <a:pt x="12" y="117"/>
                  </a:lnTo>
                  <a:lnTo>
                    <a:pt x="12" y="113"/>
                  </a:lnTo>
                  <a:lnTo>
                    <a:pt x="12" y="105"/>
                  </a:lnTo>
                  <a:lnTo>
                    <a:pt x="12" y="77"/>
                  </a:lnTo>
                  <a:lnTo>
                    <a:pt x="12" y="65"/>
                  </a:lnTo>
                  <a:lnTo>
                    <a:pt x="12" y="57"/>
                  </a:lnTo>
                  <a:lnTo>
                    <a:pt x="8" y="53"/>
                  </a:lnTo>
                  <a:lnTo>
                    <a:pt x="4" y="53"/>
                  </a:lnTo>
                  <a:lnTo>
                    <a:pt x="0" y="53"/>
                  </a:lnTo>
                  <a:lnTo>
                    <a:pt x="24" y="45"/>
                  </a:lnTo>
                  <a:lnTo>
                    <a:pt x="28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92" name="Freeform 47"/>
            <p:cNvSpPr>
              <a:spLocks noEditPoints="1"/>
            </p:cNvSpPr>
            <p:nvPr/>
          </p:nvSpPr>
          <p:spPr bwMode="auto">
            <a:xfrm>
              <a:off x="2485" y="3782"/>
              <a:ext cx="80" cy="117"/>
            </a:xfrm>
            <a:custGeom>
              <a:avLst/>
              <a:gdLst>
                <a:gd name="T0" fmla="*/ 16 w 80"/>
                <a:gd name="T1" fmla="*/ 44 h 117"/>
                <a:gd name="T2" fmla="*/ 8 w 80"/>
                <a:gd name="T3" fmla="*/ 32 h 117"/>
                <a:gd name="T4" fmla="*/ 8 w 80"/>
                <a:gd name="T5" fmla="*/ 16 h 117"/>
                <a:gd name="T6" fmla="*/ 24 w 80"/>
                <a:gd name="T7" fmla="*/ 0 h 117"/>
                <a:gd name="T8" fmla="*/ 48 w 80"/>
                <a:gd name="T9" fmla="*/ 0 h 117"/>
                <a:gd name="T10" fmla="*/ 72 w 80"/>
                <a:gd name="T11" fmla="*/ 4 h 117"/>
                <a:gd name="T12" fmla="*/ 76 w 80"/>
                <a:gd name="T13" fmla="*/ 4 h 117"/>
                <a:gd name="T14" fmla="*/ 80 w 80"/>
                <a:gd name="T15" fmla="*/ 4 h 117"/>
                <a:gd name="T16" fmla="*/ 80 w 80"/>
                <a:gd name="T17" fmla="*/ 8 h 117"/>
                <a:gd name="T18" fmla="*/ 80 w 80"/>
                <a:gd name="T19" fmla="*/ 8 h 117"/>
                <a:gd name="T20" fmla="*/ 76 w 80"/>
                <a:gd name="T21" fmla="*/ 8 h 117"/>
                <a:gd name="T22" fmla="*/ 72 w 80"/>
                <a:gd name="T23" fmla="*/ 8 h 117"/>
                <a:gd name="T24" fmla="*/ 68 w 80"/>
                <a:gd name="T25" fmla="*/ 16 h 117"/>
                <a:gd name="T26" fmla="*/ 64 w 80"/>
                <a:gd name="T27" fmla="*/ 36 h 117"/>
                <a:gd name="T28" fmla="*/ 48 w 80"/>
                <a:gd name="T29" fmla="*/ 52 h 117"/>
                <a:gd name="T30" fmla="*/ 32 w 80"/>
                <a:gd name="T31" fmla="*/ 52 h 117"/>
                <a:gd name="T32" fmla="*/ 20 w 80"/>
                <a:gd name="T33" fmla="*/ 56 h 117"/>
                <a:gd name="T34" fmla="*/ 16 w 80"/>
                <a:gd name="T35" fmla="*/ 60 h 117"/>
                <a:gd name="T36" fmla="*/ 16 w 80"/>
                <a:gd name="T37" fmla="*/ 64 h 117"/>
                <a:gd name="T38" fmla="*/ 20 w 80"/>
                <a:gd name="T39" fmla="*/ 64 h 117"/>
                <a:gd name="T40" fmla="*/ 28 w 80"/>
                <a:gd name="T41" fmla="*/ 68 h 117"/>
                <a:gd name="T42" fmla="*/ 52 w 80"/>
                <a:gd name="T43" fmla="*/ 68 h 117"/>
                <a:gd name="T44" fmla="*/ 68 w 80"/>
                <a:gd name="T45" fmla="*/ 68 h 117"/>
                <a:gd name="T46" fmla="*/ 76 w 80"/>
                <a:gd name="T47" fmla="*/ 80 h 117"/>
                <a:gd name="T48" fmla="*/ 76 w 80"/>
                <a:gd name="T49" fmla="*/ 97 h 117"/>
                <a:gd name="T50" fmla="*/ 60 w 80"/>
                <a:gd name="T51" fmla="*/ 113 h 117"/>
                <a:gd name="T52" fmla="*/ 36 w 80"/>
                <a:gd name="T53" fmla="*/ 117 h 117"/>
                <a:gd name="T54" fmla="*/ 8 w 80"/>
                <a:gd name="T55" fmla="*/ 109 h 117"/>
                <a:gd name="T56" fmla="*/ 0 w 80"/>
                <a:gd name="T57" fmla="*/ 101 h 117"/>
                <a:gd name="T58" fmla="*/ 0 w 80"/>
                <a:gd name="T59" fmla="*/ 97 h 117"/>
                <a:gd name="T60" fmla="*/ 8 w 80"/>
                <a:gd name="T61" fmla="*/ 89 h 117"/>
                <a:gd name="T62" fmla="*/ 16 w 80"/>
                <a:gd name="T63" fmla="*/ 76 h 117"/>
                <a:gd name="T64" fmla="*/ 8 w 80"/>
                <a:gd name="T65" fmla="*/ 72 h 117"/>
                <a:gd name="T66" fmla="*/ 4 w 80"/>
                <a:gd name="T67" fmla="*/ 68 h 117"/>
                <a:gd name="T68" fmla="*/ 8 w 80"/>
                <a:gd name="T69" fmla="*/ 60 h 117"/>
                <a:gd name="T70" fmla="*/ 20 w 80"/>
                <a:gd name="T71" fmla="*/ 52 h 117"/>
                <a:gd name="T72" fmla="*/ 28 w 80"/>
                <a:gd name="T73" fmla="*/ 4 h 117"/>
                <a:gd name="T74" fmla="*/ 20 w 80"/>
                <a:gd name="T75" fmla="*/ 12 h 117"/>
                <a:gd name="T76" fmla="*/ 20 w 80"/>
                <a:gd name="T77" fmla="*/ 36 h 117"/>
                <a:gd name="T78" fmla="*/ 32 w 80"/>
                <a:gd name="T79" fmla="*/ 48 h 117"/>
                <a:gd name="T80" fmla="*/ 44 w 80"/>
                <a:gd name="T81" fmla="*/ 48 h 117"/>
                <a:gd name="T82" fmla="*/ 52 w 80"/>
                <a:gd name="T83" fmla="*/ 40 h 117"/>
                <a:gd name="T84" fmla="*/ 52 w 80"/>
                <a:gd name="T85" fmla="*/ 16 h 117"/>
                <a:gd name="T86" fmla="*/ 44 w 80"/>
                <a:gd name="T87" fmla="*/ 4 h 117"/>
                <a:gd name="T88" fmla="*/ 20 w 80"/>
                <a:gd name="T89" fmla="*/ 80 h 117"/>
                <a:gd name="T90" fmla="*/ 12 w 80"/>
                <a:gd name="T91" fmla="*/ 89 h 117"/>
                <a:gd name="T92" fmla="*/ 12 w 80"/>
                <a:gd name="T93" fmla="*/ 93 h 117"/>
                <a:gd name="T94" fmla="*/ 16 w 80"/>
                <a:gd name="T95" fmla="*/ 101 h 117"/>
                <a:gd name="T96" fmla="*/ 40 w 80"/>
                <a:gd name="T97" fmla="*/ 105 h 117"/>
                <a:gd name="T98" fmla="*/ 64 w 80"/>
                <a:gd name="T99" fmla="*/ 101 h 117"/>
                <a:gd name="T100" fmla="*/ 72 w 80"/>
                <a:gd name="T101" fmla="*/ 89 h 117"/>
                <a:gd name="T102" fmla="*/ 68 w 80"/>
                <a:gd name="T103" fmla="*/ 85 h 117"/>
                <a:gd name="T104" fmla="*/ 48 w 80"/>
                <a:gd name="T105" fmla="*/ 80 h 117"/>
                <a:gd name="T106" fmla="*/ 20 w 80"/>
                <a:gd name="T107" fmla="*/ 80 h 1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0"/>
                <a:gd name="T163" fmla="*/ 0 h 117"/>
                <a:gd name="T164" fmla="*/ 80 w 80"/>
                <a:gd name="T165" fmla="*/ 117 h 11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0" h="117">
                  <a:moveTo>
                    <a:pt x="20" y="52"/>
                  </a:moveTo>
                  <a:lnTo>
                    <a:pt x="16" y="44"/>
                  </a:lnTo>
                  <a:lnTo>
                    <a:pt x="8" y="40"/>
                  </a:lnTo>
                  <a:lnTo>
                    <a:pt x="8" y="32"/>
                  </a:lnTo>
                  <a:lnTo>
                    <a:pt x="4" y="28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8" y="0"/>
                  </a:lnTo>
                  <a:lnTo>
                    <a:pt x="56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76" y="8"/>
                  </a:lnTo>
                  <a:lnTo>
                    <a:pt x="72" y="8"/>
                  </a:lnTo>
                  <a:lnTo>
                    <a:pt x="64" y="8"/>
                  </a:lnTo>
                  <a:lnTo>
                    <a:pt x="68" y="16"/>
                  </a:lnTo>
                  <a:lnTo>
                    <a:pt x="68" y="24"/>
                  </a:lnTo>
                  <a:lnTo>
                    <a:pt x="64" y="36"/>
                  </a:lnTo>
                  <a:lnTo>
                    <a:pt x="60" y="44"/>
                  </a:lnTo>
                  <a:lnTo>
                    <a:pt x="48" y="52"/>
                  </a:lnTo>
                  <a:lnTo>
                    <a:pt x="36" y="52"/>
                  </a:lnTo>
                  <a:lnTo>
                    <a:pt x="32" y="52"/>
                  </a:lnTo>
                  <a:lnTo>
                    <a:pt x="24" y="52"/>
                  </a:lnTo>
                  <a:lnTo>
                    <a:pt x="20" y="56"/>
                  </a:lnTo>
                  <a:lnTo>
                    <a:pt x="16" y="60"/>
                  </a:lnTo>
                  <a:lnTo>
                    <a:pt x="16" y="64"/>
                  </a:lnTo>
                  <a:lnTo>
                    <a:pt x="20" y="64"/>
                  </a:lnTo>
                  <a:lnTo>
                    <a:pt x="24" y="64"/>
                  </a:lnTo>
                  <a:lnTo>
                    <a:pt x="28" y="68"/>
                  </a:lnTo>
                  <a:lnTo>
                    <a:pt x="36" y="68"/>
                  </a:lnTo>
                  <a:lnTo>
                    <a:pt x="52" y="68"/>
                  </a:lnTo>
                  <a:lnTo>
                    <a:pt x="60" y="68"/>
                  </a:lnTo>
                  <a:lnTo>
                    <a:pt x="68" y="68"/>
                  </a:lnTo>
                  <a:lnTo>
                    <a:pt x="72" y="72"/>
                  </a:lnTo>
                  <a:lnTo>
                    <a:pt x="76" y="80"/>
                  </a:lnTo>
                  <a:lnTo>
                    <a:pt x="76" y="85"/>
                  </a:lnTo>
                  <a:lnTo>
                    <a:pt x="76" y="97"/>
                  </a:lnTo>
                  <a:lnTo>
                    <a:pt x="68" y="105"/>
                  </a:lnTo>
                  <a:lnTo>
                    <a:pt x="60" y="113"/>
                  </a:lnTo>
                  <a:lnTo>
                    <a:pt x="48" y="117"/>
                  </a:lnTo>
                  <a:lnTo>
                    <a:pt x="36" y="117"/>
                  </a:lnTo>
                  <a:lnTo>
                    <a:pt x="20" y="117"/>
                  </a:lnTo>
                  <a:lnTo>
                    <a:pt x="8" y="109"/>
                  </a:lnTo>
                  <a:lnTo>
                    <a:pt x="4" y="105"/>
                  </a:lnTo>
                  <a:lnTo>
                    <a:pt x="0" y="101"/>
                  </a:lnTo>
                  <a:lnTo>
                    <a:pt x="0" y="97"/>
                  </a:lnTo>
                  <a:lnTo>
                    <a:pt x="4" y="93"/>
                  </a:lnTo>
                  <a:lnTo>
                    <a:pt x="8" y="89"/>
                  </a:lnTo>
                  <a:lnTo>
                    <a:pt x="8" y="85"/>
                  </a:lnTo>
                  <a:lnTo>
                    <a:pt x="16" y="76"/>
                  </a:lnTo>
                  <a:lnTo>
                    <a:pt x="12" y="76"/>
                  </a:lnTo>
                  <a:lnTo>
                    <a:pt x="8" y="72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0" y="52"/>
                  </a:lnTo>
                  <a:close/>
                  <a:moveTo>
                    <a:pt x="36" y="0"/>
                  </a:moveTo>
                  <a:lnTo>
                    <a:pt x="28" y="4"/>
                  </a:lnTo>
                  <a:lnTo>
                    <a:pt x="24" y="8"/>
                  </a:lnTo>
                  <a:lnTo>
                    <a:pt x="20" y="12"/>
                  </a:lnTo>
                  <a:lnTo>
                    <a:pt x="20" y="24"/>
                  </a:lnTo>
                  <a:lnTo>
                    <a:pt x="20" y="36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40" y="48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52" y="40"/>
                  </a:lnTo>
                  <a:lnTo>
                    <a:pt x="52" y="28"/>
                  </a:lnTo>
                  <a:lnTo>
                    <a:pt x="52" y="16"/>
                  </a:lnTo>
                  <a:lnTo>
                    <a:pt x="48" y="8"/>
                  </a:lnTo>
                  <a:lnTo>
                    <a:pt x="44" y="4"/>
                  </a:lnTo>
                  <a:lnTo>
                    <a:pt x="36" y="0"/>
                  </a:lnTo>
                  <a:close/>
                  <a:moveTo>
                    <a:pt x="20" y="80"/>
                  </a:moveTo>
                  <a:lnTo>
                    <a:pt x="16" y="85"/>
                  </a:lnTo>
                  <a:lnTo>
                    <a:pt x="12" y="89"/>
                  </a:lnTo>
                  <a:lnTo>
                    <a:pt x="12" y="93"/>
                  </a:lnTo>
                  <a:lnTo>
                    <a:pt x="12" y="97"/>
                  </a:lnTo>
                  <a:lnTo>
                    <a:pt x="16" y="101"/>
                  </a:lnTo>
                  <a:lnTo>
                    <a:pt x="28" y="105"/>
                  </a:lnTo>
                  <a:lnTo>
                    <a:pt x="40" y="105"/>
                  </a:lnTo>
                  <a:lnTo>
                    <a:pt x="56" y="105"/>
                  </a:lnTo>
                  <a:lnTo>
                    <a:pt x="64" y="101"/>
                  </a:lnTo>
                  <a:lnTo>
                    <a:pt x="68" y="97"/>
                  </a:lnTo>
                  <a:lnTo>
                    <a:pt x="72" y="89"/>
                  </a:lnTo>
                  <a:lnTo>
                    <a:pt x="72" y="85"/>
                  </a:lnTo>
                  <a:lnTo>
                    <a:pt x="68" y="85"/>
                  </a:lnTo>
                  <a:lnTo>
                    <a:pt x="60" y="80"/>
                  </a:lnTo>
                  <a:lnTo>
                    <a:pt x="48" y="80"/>
                  </a:lnTo>
                  <a:lnTo>
                    <a:pt x="32" y="80"/>
                  </a:lnTo>
                  <a:lnTo>
                    <a:pt x="20" y="8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93" name="Freeform 48"/>
            <p:cNvSpPr>
              <a:spLocks/>
            </p:cNvSpPr>
            <p:nvPr/>
          </p:nvSpPr>
          <p:spPr bwMode="auto">
            <a:xfrm>
              <a:off x="2569" y="3737"/>
              <a:ext cx="85" cy="125"/>
            </a:xfrm>
            <a:custGeom>
              <a:avLst/>
              <a:gdLst>
                <a:gd name="T0" fmla="*/ 25 w 85"/>
                <a:gd name="T1" fmla="*/ 61 h 125"/>
                <a:gd name="T2" fmla="*/ 41 w 85"/>
                <a:gd name="T3" fmla="*/ 45 h 125"/>
                <a:gd name="T4" fmla="*/ 53 w 85"/>
                <a:gd name="T5" fmla="*/ 45 h 125"/>
                <a:gd name="T6" fmla="*/ 65 w 85"/>
                <a:gd name="T7" fmla="*/ 45 h 125"/>
                <a:gd name="T8" fmla="*/ 69 w 85"/>
                <a:gd name="T9" fmla="*/ 57 h 125"/>
                <a:gd name="T10" fmla="*/ 73 w 85"/>
                <a:gd name="T11" fmla="*/ 77 h 125"/>
                <a:gd name="T12" fmla="*/ 73 w 85"/>
                <a:gd name="T13" fmla="*/ 113 h 125"/>
                <a:gd name="T14" fmla="*/ 73 w 85"/>
                <a:gd name="T15" fmla="*/ 117 h 125"/>
                <a:gd name="T16" fmla="*/ 81 w 85"/>
                <a:gd name="T17" fmla="*/ 121 h 125"/>
                <a:gd name="T18" fmla="*/ 85 w 85"/>
                <a:gd name="T19" fmla="*/ 125 h 125"/>
                <a:gd name="T20" fmla="*/ 45 w 85"/>
                <a:gd name="T21" fmla="*/ 121 h 125"/>
                <a:gd name="T22" fmla="*/ 53 w 85"/>
                <a:gd name="T23" fmla="*/ 121 h 125"/>
                <a:gd name="T24" fmla="*/ 57 w 85"/>
                <a:gd name="T25" fmla="*/ 117 h 125"/>
                <a:gd name="T26" fmla="*/ 57 w 85"/>
                <a:gd name="T27" fmla="*/ 113 h 125"/>
                <a:gd name="T28" fmla="*/ 57 w 85"/>
                <a:gd name="T29" fmla="*/ 77 h 125"/>
                <a:gd name="T30" fmla="*/ 57 w 85"/>
                <a:gd name="T31" fmla="*/ 61 h 125"/>
                <a:gd name="T32" fmla="*/ 53 w 85"/>
                <a:gd name="T33" fmla="*/ 57 h 125"/>
                <a:gd name="T34" fmla="*/ 45 w 85"/>
                <a:gd name="T35" fmla="*/ 53 h 125"/>
                <a:gd name="T36" fmla="*/ 37 w 85"/>
                <a:gd name="T37" fmla="*/ 57 h 125"/>
                <a:gd name="T38" fmla="*/ 25 w 85"/>
                <a:gd name="T39" fmla="*/ 65 h 125"/>
                <a:gd name="T40" fmla="*/ 25 w 85"/>
                <a:gd name="T41" fmla="*/ 113 h 125"/>
                <a:gd name="T42" fmla="*/ 25 w 85"/>
                <a:gd name="T43" fmla="*/ 117 h 125"/>
                <a:gd name="T44" fmla="*/ 33 w 85"/>
                <a:gd name="T45" fmla="*/ 121 h 125"/>
                <a:gd name="T46" fmla="*/ 37 w 85"/>
                <a:gd name="T47" fmla="*/ 125 h 125"/>
                <a:gd name="T48" fmla="*/ 0 w 85"/>
                <a:gd name="T49" fmla="*/ 121 h 125"/>
                <a:gd name="T50" fmla="*/ 8 w 85"/>
                <a:gd name="T51" fmla="*/ 121 h 125"/>
                <a:gd name="T52" fmla="*/ 8 w 85"/>
                <a:gd name="T53" fmla="*/ 117 h 125"/>
                <a:gd name="T54" fmla="*/ 8 w 85"/>
                <a:gd name="T55" fmla="*/ 105 h 125"/>
                <a:gd name="T56" fmla="*/ 8 w 85"/>
                <a:gd name="T57" fmla="*/ 21 h 125"/>
                <a:gd name="T58" fmla="*/ 8 w 85"/>
                <a:gd name="T59" fmla="*/ 12 h 125"/>
                <a:gd name="T60" fmla="*/ 8 w 85"/>
                <a:gd name="T61" fmla="*/ 12 h 125"/>
                <a:gd name="T62" fmla="*/ 4 w 85"/>
                <a:gd name="T63" fmla="*/ 12 h 125"/>
                <a:gd name="T64" fmla="*/ 0 w 85"/>
                <a:gd name="T65" fmla="*/ 8 h 125"/>
                <a:gd name="T66" fmla="*/ 25 w 85"/>
                <a:gd name="T67" fmla="*/ 0 h 1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5"/>
                <a:gd name="T103" fmla="*/ 0 h 125"/>
                <a:gd name="T104" fmla="*/ 85 w 85"/>
                <a:gd name="T105" fmla="*/ 125 h 12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5" h="125">
                  <a:moveTo>
                    <a:pt x="25" y="0"/>
                  </a:moveTo>
                  <a:lnTo>
                    <a:pt x="25" y="61"/>
                  </a:lnTo>
                  <a:lnTo>
                    <a:pt x="33" y="53"/>
                  </a:lnTo>
                  <a:lnTo>
                    <a:pt x="41" y="45"/>
                  </a:lnTo>
                  <a:lnTo>
                    <a:pt x="45" y="45"/>
                  </a:lnTo>
                  <a:lnTo>
                    <a:pt x="53" y="45"/>
                  </a:lnTo>
                  <a:lnTo>
                    <a:pt x="57" y="45"/>
                  </a:lnTo>
                  <a:lnTo>
                    <a:pt x="65" y="45"/>
                  </a:lnTo>
                  <a:lnTo>
                    <a:pt x="69" y="53"/>
                  </a:lnTo>
                  <a:lnTo>
                    <a:pt x="69" y="57"/>
                  </a:lnTo>
                  <a:lnTo>
                    <a:pt x="73" y="65"/>
                  </a:lnTo>
                  <a:lnTo>
                    <a:pt x="73" y="77"/>
                  </a:lnTo>
                  <a:lnTo>
                    <a:pt x="73" y="105"/>
                  </a:lnTo>
                  <a:lnTo>
                    <a:pt x="73" y="113"/>
                  </a:lnTo>
                  <a:lnTo>
                    <a:pt x="73" y="117"/>
                  </a:lnTo>
                  <a:lnTo>
                    <a:pt x="77" y="121"/>
                  </a:lnTo>
                  <a:lnTo>
                    <a:pt x="81" y="121"/>
                  </a:lnTo>
                  <a:lnTo>
                    <a:pt x="85" y="121"/>
                  </a:lnTo>
                  <a:lnTo>
                    <a:pt x="85" y="125"/>
                  </a:lnTo>
                  <a:lnTo>
                    <a:pt x="45" y="125"/>
                  </a:lnTo>
                  <a:lnTo>
                    <a:pt x="45" y="121"/>
                  </a:lnTo>
                  <a:lnTo>
                    <a:pt x="49" y="121"/>
                  </a:lnTo>
                  <a:lnTo>
                    <a:pt x="53" y="121"/>
                  </a:lnTo>
                  <a:lnTo>
                    <a:pt x="57" y="121"/>
                  </a:lnTo>
                  <a:lnTo>
                    <a:pt x="57" y="117"/>
                  </a:lnTo>
                  <a:lnTo>
                    <a:pt x="57" y="113"/>
                  </a:lnTo>
                  <a:lnTo>
                    <a:pt x="57" y="105"/>
                  </a:lnTo>
                  <a:lnTo>
                    <a:pt x="57" y="77"/>
                  </a:lnTo>
                  <a:lnTo>
                    <a:pt x="57" y="69"/>
                  </a:lnTo>
                  <a:lnTo>
                    <a:pt x="57" y="61"/>
                  </a:lnTo>
                  <a:lnTo>
                    <a:pt x="53" y="57"/>
                  </a:lnTo>
                  <a:lnTo>
                    <a:pt x="49" y="53"/>
                  </a:lnTo>
                  <a:lnTo>
                    <a:pt x="45" y="53"/>
                  </a:lnTo>
                  <a:lnTo>
                    <a:pt x="41" y="53"/>
                  </a:lnTo>
                  <a:lnTo>
                    <a:pt x="37" y="57"/>
                  </a:lnTo>
                  <a:lnTo>
                    <a:pt x="33" y="61"/>
                  </a:lnTo>
                  <a:lnTo>
                    <a:pt x="25" y="65"/>
                  </a:lnTo>
                  <a:lnTo>
                    <a:pt x="25" y="105"/>
                  </a:lnTo>
                  <a:lnTo>
                    <a:pt x="25" y="113"/>
                  </a:lnTo>
                  <a:lnTo>
                    <a:pt x="25" y="117"/>
                  </a:lnTo>
                  <a:lnTo>
                    <a:pt x="29" y="121"/>
                  </a:lnTo>
                  <a:lnTo>
                    <a:pt x="33" y="121"/>
                  </a:lnTo>
                  <a:lnTo>
                    <a:pt x="37" y="121"/>
                  </a:lnTo>
                  <a:lnTo>
                    <a:pt x="37" y="125"/>
                  </a:lnTo>
                  <a:lnTo>
                    <a:pt x="0" y="125"/>
                  </a:lnTo>
                  <a:lnTo>
                    <a:pt x="0" y="121"/>
                  </a:lnTo>
                  <a:lnTo>
                    <a:pt x="4" y="121"/>
                  </a:lnTo>
                  <a:lnTo>
                    <a:pt x="8" y="121"/>
                  </a:lnTo>
                  <a:lnTo>
                    <a:pt x="8" y="117"/>
                  </a:lnTo>
                  <a:lnTo>
                    <a:pt x="8" y="113"/>
                  </a:lnTo>
                  <a:lnTo>
                    <a:pt x="8" y="105"/>
                  </a:lnTo>
                  <a:lnTo>
                    <a:pt x="8" y="33"/>
                  </a:lnTo>
                  <a:lnTo>
                    <a:pt x="8" y="21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4" y="8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1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94" name="Freeform 49"/>
            <p:cNvSpPr>
              <a:spLocks/>
            </p:cNvSpPr>
            <p:nvPr/>
          </p:nvSpPr>
          <p:spPr bwMode="auto">
            <a:xfrm>
              <a:off x="2654" y="3758"/>
              <a:ext cx="49" cy="104"/>
            </a:xfrm>
            <a:custGeom>
              <a:avLst/>
              <a:gdLst>
                <a:gd name="T0" fmla="*/ 28 w 49"/>
                <a:gd name="T1" fmla="*/ 0 h 104"/>
                <a:gd name="T2" fmla="*/ 28 w 49"/>
                <a:gd name="T3" fmla="*/ 24 h 104"/>
                <a:gd name="T4" fmla="*/ 49 w 49"/>
                <a:gd name="T5" fmla="*/ 24 h 104"/>
                <a:gd name="T6" fmla="*/ 49 w 49"/>
                <a:gd name="T7" fmla="*/ 28 h 104"/>
                <a:gd name="T8" fmla="*/ 28 w 49"/>
                <a:gd name="T9" fmla="*/ 28 h 104"/>
                <a:gd name="T10" fmla="*/ 28 w 49"/>
                <a:gd name="T11" fmla="*/ 80 h 104"/>
                <a:gd name="T12" fmla="*/ 28 w 49"/>
                <a:gd name="T13" fmla="*/ 88 h 104"/>
                <a:gd name="T14" fmla="*/ 28 w 49"/>
                <a:gd name="T15" fmla="*/ 92 h 104"/>
                <a:gd name="T16" fmla="*/ 32 w 49"/>
                <a:gd name="T17" fmla="*/ 92 h 104"/>
                <a:gd name="T18" fmla="*/ 36 w 49"/>
                <a:gd name="T19" fmla="*/ 92 h 104"/>
                <a:gd name="T20" fmla="*/ 40 w 49"/>
                <a:gd name="T21" fmla="*/ 92 h 104"/>
                <a:gd name="T22" fmla="*/ 40 w 49"/>
                <a:gd name="T23" fmla="*/ 92 h 104"/>
                <a:gd name="T24" fmla="*/ 44 w 49"/>
                <a:gd name="T25" fmla="*/ 92 h 104"/>
                <a:gd name="T26" fmla="*/ 44 w 49"/>
                <a:gd name="T27" fmla="*/ 88 h 104"/>
                <a:gd name="T28" fmla="*/ 49 w 49"/>
                <a:gd name="T29" fmla="*/ 88 h 104"/>
                <a:gd name="T30" fmla="*/ 44 w 49"/>
                <a:gd name="T31" fmla="*/ 96 h 104"/>
                <a:gd name="T32" fmla="*/ 40 w 49"/>
                <a:gd name="T33" fmla="*/ 100 h 104"/>
                <a:gd name="T34" fmla="*/ 36 w 49"/>
                <a:gd name="T35" fmla="*/ 104 h 104"/>
                <a:gd name="T36" fmla="*/ 28 w 49"/>
                <a:gd name="T37" fmla="*/ 104 h 104"/>
                <a:gd name="T38" fmla="*/ 24 w 49"/>
                <a:gd name="T39" fmla="*/ 104 h 104"/>
                <a:gd name="T40" fmla="*/ 20 w 49"/>
                <a:gd name="T41" fmla="*/ 104 h 104"/>
                <a:gd name="T42" fmla="*/ 16 w 49"/>
                <a:gd name="T43" fmla="*/ 100 h 104"/>
                <a:gd name="T44" fmla="*/ 16 w 49"/>
                <a:gd name="T45" fmla="*/ 96 h 104"/>
                <a:gd name="T46" fmla="*/ 12 w 49"/>
                <a:gd name="T47" fmla="*/ 92 h 104"/>
                <a:gd name="T48" fmla="*/ 12 w 49"/>
                <a:gd name="T49" fmla="*/ 84 h 104"/>
                <a:gd name="T50" fmla="*/ 12 w 49"/>
                <a:gd name="T51" fmla="*/ 28 h 104"/>
                <a:gd name="T52" fmla="*/ 0 w 49"/>
                <a:gd name="T53" fmla="*/ 28 h 104"/>
                <a:gd name="T54" fmla="*/ 0 w 49"/>
                <a:gd name="T55" fmla="*/ 28 h 104"/>
                <a:gd name="T56" fmla="*/ 4 w 49"/>
                <a:gd name="T57" fmla="*/ 24 h 104"/>
                <a:gd name="T58" fmla="*/ 12 w 49"/>
                <a:gd name="T59" fmla="*/ 20 h 104"/>
                <a:gd name="T60" fmla="*/ 16 w 49"/>
                <a:gd name="T61" fmla="*/ 16 h 104"/>
                <a:gd name="T62" fmla="*/ 20 w 49"/>
                <a:gd name="T63" fmla="*/ 12 h 104"/>
                <a:gd name="T64" fmla="*/ 24 w 49"/>
                <a:gd name="T65" fmla="*/ 4 h 104"/>
                <a:gd name="T66" fmla="*/ 24 w 49"/>
                <a:gd name="T67" fmla="*/ 0 h 104"/>
                <a:gd name="T68" fmla="*/ 28 w 49"/>
                <a:gd name="T69" fmla="*/ 0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9"/>
                <a:gd name="T106" fmla="*/ 0 h 104"/>
                <a:gd name="T107" fmla="*/ 49 w 49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9" h="104">
                  <a:moveTo>
                    <a:pt x="28" y="0"/>
                  </a:moveTo>
                  <a:lnTo>
                    <a:pt x="28" y="24"/>
                  </a:lnTo>
                  <a:lnTo>
                    <a:pt x="49" y="24"/>
                  </a:lnTo>
                  <a:lnTo>
                    <a:pt x="49" y="28"/>
                  </a:lnTo>
                  <a:lnTo>
                    <a:pt x="28" y="28"/>
                  </a:lnTo>
                  <a:lnTo>
                    <a:pt x="28" y="80"/>
                  </a:lnTo>
                  <a:lnTo>
                    <a:pt x="28" y="88"/>
                  </a:lnTo>
                  <a:lnTo>
                    <a:pt x="28" y="92"/>
                  </a:lnTo>
                  <a:lnTo>
                    <a:pt x="32" y="92"/>
                  </a:lnTo>
                  <a:lnTo>
                    <a:pt x="36" y="92"/>
                  </a:lnTo>
                  <a:lnTo>
                    <a:pt x="40" y="92"/>
                  </a:lnTo>
                  <a:lnTo>
                    <a:pt x="44" y="92"/>
                  </a:lnTo>
                  <a:lnTo>
                    <a:pt x="44" y="88"/>
                  </a:lnTo>
                  <a:lnTo>
                    <a:pt x="49" y="88"/>
                  </a:lnTo>
                  <a:lnTo>
                    <a:pt x="44" y="96"/>
                  </a:lnTo>
                  <a:lnTo>
                    <a:pt x="40" y="100"/>
                  </a:lnTo>
                  <a:lnTo>
                    <a:pt x="36" y="104"/>
                  </a:lnTo>
                  <a:lnTo>
                    <a:pt x="28" y="104"/>
                  </a:lnTo>
                  <a:lnTo>
                    <a:pt x="24" y="104"/>
                  </a:lnTo>
                  <a:lnTo>
                    <a:pt x="20" y="104"/>
                  </a:lnTo>
                  <a:lnTo>
                    <a:pt x="16" y="100"/>
                  </a:lnTo>
                  <a:lnTo>
                    <a:pt x="16" y="96"/>
                  </a:lnTo>
                  <a:lnTo>
                    <a:pt x="12" y="92"/>
                  </a:lnTo>
                  <a:lnTo>
                    <a:pt x="12" y="84"/>
                  </a:lnTo>
                  <a:lnTo>
                    <a:pt x="12" y="28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20" y="12"/>
                  </a:lnTo>
                  <a:lnTo>
                    <a:pt x="24" y="4"/>
                  </a:lnTo>
                  <a:lnTo>
                    <a:pt x="2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95" name="Line 54"/>
            <p:cNvSpPr>
              <a:spLocks noChangeShapeType="1"/>
            </p:cNvSpPr>
            <p:nvPr/>
          </p:nvSpPr>
          <p:spPr bwMode="auto">
            <a:xfrm>
              <a:off x="2473" y="3459"/>
              <a:ext cx="1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96" name="Line 55"/>
            <p:cNvSpPr>
              <a:spLocks noChangeShapeType="1"/>
            </p:cNvSpPr>
            <p:nvPr/>
          </p:nvSpPr>
          <p:spPr bwMode="auto">
            <a:xfrm>
              <a:off x="261" y="1837"/>
              <a:ext cx="1" cy="11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97" name="Line 56"/>
            <p:cNvSpPr>
              <a:spLocks noChangeShapeType="1"/>
            </p:cNvSpPr>
            <p:nvPr/>
          </p:nvSpPr>
          <p:spPr bwMode="auto">
            <a:xfrm flipH="1">
              <a:off x="693" y="1837"/>
              <a:ext cx="956" cy="1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98" name="Line 57"/>
            <p:cNvSpPr>
              <a:spLocks noChangeShapeType="1"/>
            </p:cNvSpPr>
            <p:nvPr/>
          </p:nvSpPr>
          <p:spPr bwMode="auto">
            <a:xfrm flipH="1">
              <a:off x="265" y="1402"/>
              <a:ext cx="860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399" name="Line 58"/>
            <p:cNvSpPr>
              <a:spLocks noChangeShapeType="1"/>
            </p:cNvSpPr>
            <p:nvPr/>
          </p:nvSpPr>
          <p:spPr bwMode="auto">
            <a:xfrm>
              <a:off x="1125" y="1402"/>
              <a:ext cx="524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00" name="Line 59"/>
            <p:cNvSpPr>
              <a:spLocks noChangeShapeType="1"/>
            </p:cNvSpPr>
            <p:nvPr/>
          </p:nvSpPr>
          <p:spPr bwMode="auto">
            <a:xfrm>
              <a:off x="1649" y="1837"/>
              <a:ext cx="396" cy="25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01" name="Line 60"/>
            <p:cNvSpPr>
              <a:spLocks noChangeShapeType="1"/>
            </p:cNvSpPr>
            <p:nvPr/>
          </p:nvSpPr>
          <p:spPr bwMode="auto">
            <a:xfrm>
              <a:off x="2045" y="2277"/>
              <a:ext cx="109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02" name="Line 61"/>
            <p:cNvSpPr>
              <a:spLocks noChangeShapeType="1"/>
            </p:cNvSpPr>
            <p:nvPr/>
          </p:nvSpPr>
          <p:spPr bwMode="auto">
            <a:xfrm flipH="1">
              <a:off x="1125" y="2277"/>
              <a:ext cx="920" cy="6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03" name="Line 62"/>
            <p:cNvSpPr>
              <a:spLocks noChangeShapeType="1"/>
            </p:cNvSpPr>
            <p:nvPr/>
          </p:nvSpPr>
          <p:spPr bwMode="auto">
            <a:xfrm flipH="1">
              <a:off x="1649" y="2713"/>
              <a:ext cx="505" cy="25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04" name="Line 63"/>
            <p:cNvSpPr>
              <a:spLocks noChangeShapeType="1"/>
            </p:cNvSpPr>
            <p:nvPr/>
          </p:nvSpPr>
          <p:spPr bwMode="auto">
            <a:xfrm>
              <a:off x="2154" y="2713"/>
              <a:ext cx="307" cy="25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05" name="Text Box 66"/>
            <p:cNvSpPr txBox="1">
              <a:spLocks noChangeArrowheads="1"/>
            </p:cNvSpPr>
            <p:nvPr/>
          </p:nvSpPr>
          <p:spPr bwMode="auto">
            <a:xfrm>
              <a:off x="2256" y="3648"/>
              <a:ext cx="553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flight</a:t>
              </a:r>
            </a:p>
          </p:txBody>
        </p:sp>
        <p:sp>
          <p:nvSpPr>
            <p:cNvPr id="14406" name="Text Box 80"/>
            <p:cNvSpPr txBox="1">
              <a:spLocks noChangeArrowheads="1"/>
            </p:cNvSpPr>
            <p:nvPr/>
          </p:nvSpPr>
          <p:spPr bwMode="auto">
            <a:xfrm>
              <a:off x="1872" y="2496"/>
              <a:ext cx="82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Nominal</a:t>
              </a:r>
            </a:p>
          </p:txBody>
        </p:sp>
        <p:sp>
          <p:nvSpPr>
            <p:cNvPr id="14407" name="Text Box 81"/>
            <p:cNvSpPr txBox="1">
              <a:spLocks noChangeArrowheads="1"/>
            </p:cNvSpPr>
            <p:nvPr/>
          </p:nvSpPr>
          <p:spPr bwMode="auto">
            <a:xfrm>
              <a:off x="2064" y="2880"/>
              <a:ext cx="82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Nominal</a:t>
              </a:r>
            </a:p>
          </p:txBody>
        </p:sp>
        <p:sp>
          <p:nvSpPr>
            <p:cNvPr id="14408" name="Line 82"/>
            <p:cNvSpPr>
              <a:spLocks noChangeShapeType="1"/>
            </p:cNvSpPr>
            <p:nvPr/>
          </p:nvSpPr>
          <p:spPr bwMode="auto">
            <a:xfrm>
              <a:off x="2448" y="3072"/>
              <a:ext cx="1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09" name="Line 84"/>
            <p:cNvSpPr>
              <a:spLocks noChangeShapeType="1"/>
            </p:cNvSpPr>
            <p:nvPr/>
          </p:nvSpPr>
          <p:spPr bwMode="auto">
            <a:xfrm>
              <a:off x="1632" y="32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10" name="Line 85"/>
            <p:cNvSpPr>
              <a:spLocks noChangeShapeType="1"/>
            </p:cNvSpPr>
            <p:nvPr/>
          </p:nvSpPr>
          <p:spPr bwMode="auto">
            <a:xfrm>
              <a:off x="240" y="32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11" name="Line 86"/>
            <p:cNvSpPr>
              <a:spLocks noChangeShapeType="1"/>
            </p:cNvSpPr>
            <p:nvPr/>
          </p:nvSpPr>
          <p:spPr bwMode="auto">
            <a:xfrm>
              <a:off x="720" y="32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412" name="Line 87"/>
            <p:cNvSpPr>
              <a:spLocks noChangeShapeType="1"/>
            </p:cNvSpPr>
            <p:nvPr/>
          </p:nvSpPr>
          <p:spPr bwMode="auto">
            <a:xfrm>
              <a:off x="1104" y="32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597081" name="Rectangle 89"/>
          <p:cNvSpPr>
            <a:spLocks noChangeArrowheads="1"/>
          </p:cNvSpPr>
          <p:nvPr/>
        </p:nvSpPr>
        <p:spPr bwMode="auto">
          <a:xfrm>
            <a:off x="5562600" y="6096000"/>
            <a:ext cx="2185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3333CC"/>
                </a:solidFill>
              </a:rPr>
              <a:t>Context Free?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66" grpId="0" animBg="1"/>
      <p:bldP spid="597067" grpId="0" animBg="1"/>
      <p:bldP spid="597068" grpId="0" animBg="1"/>
      <p:bldP spid="597069" grpId="0" animBg="1"/>
      <p:bldP spid="597070" grpId="0" animBg="1"/>
      <p:bldP spid="597071" grpId="0" animBg="1"/>
      <p:bldP spid="5970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12BEE58-BD58-44F5-A46C-AD596743443A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0C0FD-72C1-4250-9839-D48702471BFC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CFG Parsing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114800"/>
            <a:ext cx="8001000" cy="2286000"/>
          </a:xfrm>
        </p:spPr>
        <p:txBody>
          <a:bodyPr/>
          <a:lstStyle/>
          <a:p>
            <a:pPr eaLnBrk="1" hangingPunct="1"/>
            <a:r>
              <a:rPr lang="en-US" sz="3200" smtClean="0"/>
              <a:t>It is completely analogous to running a finite-state transducer with a tape</a:t>
            </a:r>
          </a:p>
          <a:p>
            <a:pPr lvl="1" eaLnBrk="1" hangingPunct="1"/>
            <a:r>
              <a:rPr lang="en-US" sz="2800" smtClean="0"/>
              <a:t>It’s just more powerful</a:t>
            </a:r>
          </a:p>
          <a:p>
            <a:pPr eaLnBrk="1" hangingPunct="1"/>
            <a:r>
              <a:rPr lang="en-US" sz="3200" smtClean="0"/>
              <a:t>Chpt. 13</a:t>
            </a:r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533400" y="1143000"/>
            <a:ext cx="8302625" cy="2514600"/>
            <a:chOff x="336" y="720"/>
            <a:chExt cx="5230" cy="1584"/>
          </a:xfrm>
        </p:grpSpPr>
        <p:sp>
          <p:nvSpPr>
            <p:cNvPr id="15373" name="Text Box 66"/>
            <p:cNvSpPr txBox="1">
              <a:spLocks noChangeArrowheads="1"/>
            </p:cNvSpPr>
            <p:nvPr/>
          </p:nvSpPr>
          <p:spPr bwMode="auto">
            <a:xfrm>
              <a:off x="2112" y="1680"/>
              <a:ext cx="987" cy="40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Parser</a:t>
              </a:r>
            </a:p>
          </p:txBody>
        </p:sp>
        <p:sp>
          <p:nvSpPr>
            <p:cNvPr id="15374" name="Text Box 67"/>
            <p:cNvSpPr txBox="1">
              <a:spLocks noChangeArrowheads="1"/>
            </p:cNvSpPr>
            <p:nvPr/>
          </p:nvSpPr>
          <p:spPr bwMode="auto">
            <a:xfrm>
              <a:off x="336" y="1008"/>
              <a:ext cx="2131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I prefer a morning flight</a:t>
              </a:r>
            </a:p>
          </p:txBody>
        </p:sp>
        <p:sp>
          <p:nvSpPr>
            <p:cNvPr id="15375" name="Line 68"/>
            <p:cNvSpPr>
              <a:spLocks noChangeShapeType="1"/>
            </p:cNvSpPr>
            <p:nvPr/>
          </p:nvSpPr>
          <p:spPr bwMode="auto">
            <a:xfrm>
              <a:off x="1200" y="1296"/>
              <a:ext cx="91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376" name="Line 69"/>
            <p:cNvSpPr>
              <a:spLocks noChangeShapeType="1"/>
            </p:cNvSpPr>
            <p:nvPr/>
          </p:nvSpPr>
          <p:spPr bwMode="auto">
            <a:xfrm flipV="1">
              <a:off x="3120" y="1680"/>
              <a:ext cx="33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3" name="Group 137"/>
            <p:cNvGrpSpPr>
              <a:grpSpLocks/>
            </p:cNvGrpSpPr>
            <p:nvPr/>
          </p:nvGrpSpPr>
          <p:grpSpPr bwMode="auto">
            <a:xfrm>
              <a:off x="3494" y="720"/>
              <a:ext cx="2072" cy="1584"/>
              <a:chOff x="3494" y="720"/>
              <a:chExt cx="2072" cy="1584"/>
            </a:xfrm>
          </p:grpSpPr>
          <p:sp>
            <p:nvSpPr>
              <p:cNvPr id="15378" name="Freeform 71"/>
              <p:cNvSpPr>
                <a:spLocks/>
              </p:cNvSpPr>
              <p:nvPr/>
            </p:nvSpPr>
            <p:spPr bwMode="auto">
              <a:xfrm>
                <a:off x="4206" y="720"/>
                <a:ext cx="57" cy="69"/>
              </a:xfrm>
              <a:custGeom>
                <a:avLst/>
                <a:gdLst>
                  <a:gd name="T0" fmla="*/ 29 w 76"/>
                  <a:gd name="T1" fmla="*/ 7 h 121"/>
                  <a:gd name="T2" fmla="*/ 27 w 76"/>
                  <a:gd name="T3" fmla="*/ 5 h 121"/>
                  <a:gd name="T4" fmla="*/ 23 w 76"/>
                  <a:gd name="T5" fmla="*/ 2 h 121"/>
                  <a:gd name="T6" fmla="*/ 19 w 76"/>
                  <a:gd name="T7" fmla="*/ 1 h 121"/>
                  <a:gd name="T8" fmla="*/ 12 w 76"/>
                  <a:gd name="T9" fmla="*/ 1 h 121"/>
                  <a:gd name="T10" fmla="*/ 7 w 76"/>
                  <a:gd name="T11" fmla="*/ 3 h 121"/>
                  <a:gd name="T12" fmla="*/ 7 w 76"/>
                  <a:gd name="T13" fmla="*/ 5 h 121"/>
                  <a:gd name="T14" fmla="*/ 10 w 76"/>
                  <a:gd name="T15" fmla="*/ 7 h 121"/>
                  <a:gd name="T16" fmla="*/ 19 w 76"/>
                  <a:gd name="T17" fmla="*/ 9 h 121"/>
                  <a:gd name="T18" fmla="*/ 27 w 76"/>
                  <a:gd name="T19" fmla="*/ 12 h 121"/>
                  <a:gd name="T20" fmla="*/ 30 w 76"/>
                  <a:gd name="T21" fmla="*/ 14 h 121"/>
                  <a:gd name="T22" fmla="*/ 32 w 76"/>
                  <a:gd name="T23" fmla="*/ 17 h 121"/>
                  <a:gd name="T24" fmla="*/ 27 w 76"/>
                  <a:gd name="T25" fmla="*/ 20 h 121"/>
                  <a:gd name="T26" fmla="*/ 16 w 76"/>
                  <a:gd name="T27" fmla="*/ 22 h 121"/>
                  <a:gd name="T28" fmla="*/ 12 w 76"/>
                  <a:gd name="T29" fmla="*/ 22 h 121"/>
                  <a:gd name="T30" fmla="*/ 8 w 76"/>
                  <a:gd name="T31" fmla="*/ 22 h 121"/>
                  <a:gd name="T32" fmla="*/ 3 w 76"/>
                  <a:gd name="T33" fmla="*/ 21 h 121"/>
                  <a:gd name="T34" fmla="*/ 2 w 76"/>
                  <a:gd name="T35" fmla="*/ 21 h 121"/>
                  <a:gd name="T36" fmla="*/ 2 w 76"/>
                  <a:gd name="T37" fmla="*/ 22 h 121"/>
                  <a:gd name="T38" fmla="*/ 0 w 76"/>
                  <a:gd name="T39" fmla="*/ 15 h 121"/>
                  <a:gd name="T40" fmla="*/ 2 w 76"/>
                  <a:gd name="T41" fmla="*/ 17 h 121"/>
                  <a:gd name="T42" fmla="*/ 5 w 76"/>
                  <a:gd name="T43" fmla="*/ 19 h 121"/>
                  <a:gd name="T44" fmla="*/ 12 w 76"/>
                  <a:gd name="T45" fmla="*/ 21 h 121"/>
                  <a:gd name="T46" fmla="*/ 20 w 76"/>
                  <a:gd name="T47" fmla="*/ 21 h 121"/>
                  <a:gd name="T48" fmla="*/ 26 w 76"/>
                  <a:gd name="T49" fmla="*/ 19 h 121"/>
                  <a:gd name="T50" fmla="*/ 26 w 76"/>
                  <a:gd name="T51" fmla="*/ 17 h 121"/>
                  <a:gd name="T52" fmla="*/ 23 w 76"/>
                  <a:gd name="T53" fmla="*/ 15 h 121"/>
                  <a:gd name="T54" fmla="*/ 20 w 76"/>
                  <a:gd name="T55" fmla="*/ 14 h 121"/>
                  <a:gd name="T56" fmla="*/ 14 w 76"/>
                  <a:gd name="T57" fmla="*/ 13 h 121"/>
                  <a:gd name="T58" fmla="*/ 5 w 76"/>
                  <a:gd name="T59" fmla="*/ 10 h 121"/>
                  <a:gd name="T60" fmla="*/ 2 w 76"/>
                  <a:gd name="T61" fmla="*/ 9 h 121"/>
                  <a:gd name="T62" fmla="*/ 0 w 76"/>
                  <a:gd name="T63" fmla="*/ 5 h 121"/>
                  <a:gd name="T64" fmla="*/ 3 w 76"/>
                  <a:gd name="T65" fmla="*/ 2 h 121"/>
                  <a:gd name="T66" fmla="*/ 14 w 76"/>
                  <a:gd name="T67" fmla="*/ 0 h 121"/>
                  <a:gd name="T68" fmla="*/ 22 w 76"/>
                  <a:gd name="T69" fmla="*/ 1 h 121"/>
                  <a:gd name="T70" fmla="*/ 26 w 76"/>
                  <a:gd name="T71" fmla="*/ 1 h 121"/>
                  <a:gd name="T72" fmla="*/ 27 w 76"/>
                  <a:gd name="T73" fmla="*/ 1 h 121"/>
                  <a:gd name="T74" fmla="*/ 29 w 76"/>
                  <a:gd name="T75" fmla="*/ 0 h 12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6"/>
                  <a:gd name="T115" fmla="*/ 0 h 121"/>
                  <a:gd name="T116" fmla="*/ 76 w 76"/>
                  <a:gd name="T117" fmla="*/ 121 h 12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6" h="121">
                    <a:moveTo>
                      <a:pt x="68" y="0"/>
                    </a:moveTo>
                    <a:lnTo>
                      <a:pt x="68" y="41"/>
                    </a:lnTo>
                    <a:lnTo>
                      <a:pt x="64" y="28"/>
                    </a:lnTo>
                    <a:lnTo>
                      <a:pt x="60" y="20"/>
                    </a:lnTo>
                    <a:lnTo>
                      <a:pt x="56" y="12"/>
                    </a:lnTo>
                    <a:lnTo>
                      <a:pt x="48" y="8"/>
                    </a:lnTo>
                    <a:lnTo>
                      <a:pt x="44" y="4"/>
                    </a:lnTo>
                    <a:lnTo>
                      <a:pt x="36" y="4"/>
                    </a:lnTo>
                    <a:lnTo>
                      <a:pt x="28" y="4"/>
                    </a:lnTo>
                    <a:lnTo>
                      <a:pt x="20" y="8"/>
                    </a:lnTo>
                    <a:lnTo>
                      <a:pt x="16" y="16"/>
                    </a:lnTo>
                    <a:lnTo>
                      <a:pt x="12" y="20"/>
                    </a:lnTo>
                    <a:lnTo>
                      <a:pt x="16" y="28"/>
                    </a:lnTo>
                    <a:lnTo>
                      <a:pt x="16" y="32"/>
                    </a:lnTo>
                    <a:lnTo>
                      <a:pt x="24" y="36"/>
                    </a:lnTo>
                    <a:lnTo>
                      <a:pt x="32" y="45"/>
                    </a:lnTo>
                    <a:lnTo>
                      <a:pt x="44" y="49"/>
                    </a:lnTo>
                    <a:lnTo>
                      <a:pt x="56" y="57"/>
                    </a:lnTo>
                    <a:lnTo>
                      <a:pt x="64" y="65"/>
                    </a:lnTo>
                    <a:lnTo>
                      <a:pt x="68" y="69"/>
                    </a:lnTo>
                    <a:lnTo>
                      <a:pt x="72" y="73"/>
                    </a:lnTo>
                    <a:lnTo>
                      <a:pt x="76" y="81"/>
                    </a:lnTo>
                    <a:lnTo>
                      <a:pt x="76" y="89"/>
                    </a:lnTo>
                    <a:lnTo>
                      <a:pt x="72" y="101"/>
                    </a:lnTo>
                    <a:lnTo>
                      <a:pt x="64" y="109"/>
                    </a:lnTo>
                    <a:lnTo>
                      <a:pt x="52" y="117"/>
                    </a:lnTo>
                    <a:lnTo>
                      <a:pt x="40" y="121"/>
                    </a:lnTo>
                    <a:lnTo>
                      <a:pt x="36" y="121"/>
                    </a:lnTo>
                    <a:lnTo>
                      <a:pt x="28" y="117"/>
                    </a:lnTo>
                    <a:lnTo>
                      <a:pt x="24" y="117"/>
                    </a:lnTo>
                    <a:lnTo>
                      <a:pt x="20" y="117"/>
                    </a:lnTo>
                    <a:lnTo>
                      <a:pt x="12" y="113"/>
                    </a:lnTo>
                    <a:lnTo>
                      <a:pt x="8" y="113"/>
                    </a:lnTo>
                    <a:lnTo>
                      <a:pt x="4" y="113"/>
                    </a:lnTo>
                    <a:lnTo>
                      <a:pt x="4" y="117"/>
                    </a:lnTo>
                    <a:lnTo>
                      <a:pt x="4" y="121"/>
                    </a:lnTo>
                    <a:lnTo>
                      <a:pt x="0" y="121"/>
                    </a:lnTo>
                    <a:lnTo>
                      <a:pt x="0" y="81"/>
                    </a:lnTo>
                    <a:lnTo>
                      <a:pt x="4" y="81"/>
                    </a:lnTo>
                    <a:lnTo>
                      <a:pt x="4" y="93"/>
                    </a:lnTo>
                    <a:lnTo>
                      <a:pt x="8" y="101"/>
                    </a:lnTo>
                    <a:lnTo>
                      <a:pt x="12" y="105"/>
                    </a:lnTo>
                    <a:lnTo>
                      <a:pt x="20" y="109"/>
                    </a:lnTo>
                    <a:lnTo>
                      <a:pt x="28" y="113"/>
                    </a:lnTo>
                    <a:lnTo>
                      <a:pt x="36" y="113"/>
                    </a:lnTo>
                    <a:lnTo>
                      <a:pt x="48" y="113"/>
                    </a:lnTo>
                    <a:lnTo>
                      <a:pt x="56" y="109"/>
                    </a:lnTo>
                    <a:lnTo>
                      <a:pt x="60" y="101"/>
                    </a:lnTo>
                    <a:lnTo>
                      <a:pt x="60" y="97"/>
                    </a:lnTo>
                    <a:lnTo>
                      <a:pt x="60" y="93"/>
                    </a:lnTo>
                    <a:lnTo>
                      <a:pt x="60" y="85"/>
                    </a:lnTo>
                    <a:lnTo>
                      <a:pt x="56" y="81"/>
                    </a:lnTo>
                    <a:lnTo>
                      <a:pt x="52" y="77"/>
                    </a:lnTo>
                    <a:lnTo>
                      <a:pt x="48" y="77"/>
                    </a:lnTo>
                    <a:lnTo>
                      <a:pt x="40" y="73"/>
                    </a:lnTo>
                    <a:lnTo>
                      <a:pt x="32" y="69"/>
                    </a:lnTo>
                    <a:lnTo>
                      <a:pt x="20" y="61"/>
                    </a:lnTo>
                    <a:lnTo>
                      <a:pt x="12" y="53"/>
                    </a:lnTo>
                    <a:lnTo>
                      <a:pt x="8" y="49"/>
                    </a:lnTo>
                    <a:lnTo>
                      <a:pt x="4" y="45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0" y="16"/>
                    </a:lnTo>
                    <a:lnTo>
                      <a:pt x="8" y="8"/>
                    </a:lnTo>
                    <a:lnTo>
                      <a:pt x="20" y="0"/>
                    </a:lnTo>
                    <a:lnTo>
                      <a:pt x="32" y="0"/>
                    </a:lnTo>
                    <a:lnTo>
                      <a:pt x="44" y="0"/>
                    </a:lnTo>
                    <a:lnTo>
                      <a:pt x="52" y="4"/>
                    </a:lnTo>
                    <a:lnTo>
                      <a:pt x="60" y="4"/>
                    </a:lnTo>
                    <a:lnTo>
                      <a:pt x="64" y="4"/>
                    </a:lnTo>
                    <a:lnTo>
                      <a:pt x="64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9" name="Freeform 72"/>
              <p:cNvSpPr>
                <a:spLocks/>
              </p:cNvSpPr>
              <p:nvPr/>
            </p:nvSpPr>
            <p:spPr bwMode="auto">
              <a:xfrm>
                <a:off x="3497" y="971"/>
                <a:ext cx="98" cy="67"/>
              </a:xfrm>
              <a:custGeom>
                <a:avLst/>
                <a:gdLst>
                  <a:gd name="T0" fmla="*/ 0 w 130"/>
                  <a:gd name="T1" fmla="*/ 0 h 117"/>
                  <a:gd name="T2" fmla="*/ 13 w 130"/>
                  <a:gd name="T3" fmla="*/ 0 h 117"/>
                  <a:gd name="T4" fmla="*/ 45 w 130"/>
                  <a:gd name="T5" fmla="*/ 17 h 117"/>
                  <a:gd name="T6" fmla="*/ 45 w 130"/>
                  <a:gd name="T7" fmla="*/ 3 h 117"/>
                  <a:gd name="T8" fmla="*/ 45 w 130"/>
                  <a:gd name="T9" fmla="*/ 2 h 117"/>
                  <a:gd name="T10" fmla="*/ 43 w 130"/>
                  <a:gd name="T11" fmla="*/ 1 h 117"/>
                  <a:gd name="T12" fmla="*/ 41 w 130"/>
                  <a:gd name="T13" fmla="*/ 0 h 117"/>
                  <a:gd name="T14" fmla="*/ 40 w 130"/>
                  <a:gd name="T15" fmla="*/ 0 h 117"/>
                  <a:gd name="T16" fmla="*/ 38 w 130"/>
                  <a:gd name="T17" fmla="*/ 0 h 117"/>
                  <a:gd name="T18" fmla="*/ 38 w 130"/>
                  <a:gd name="T19" fmla="*/ 0 h 117"/>
                  <a:gd name="T20" fmla="*/ 56 w 130"/>
                  <a:gd name="T21" fmla="*/ 0 h 117"/>
                  <a:gd name="T22" fmla="*/ 56 w 130"/>
                  <a:gd name="T23" fmla="*/ 0 h 117"/>
                  <a:gd name="T24" fmla="*/ 54 w 130"/>
                  <a:gd name="T25" fmla="*/ 0 h 117"/>
                  <a:gd name="T26" fmla="*/ 50 w 130"/>
                  <a:gd name="T27" fmla="*/ 0 h 117"/>
                  <a:gd name="T28" fmla="*/ 48 w 130"/>
                  <a:gd name="T29" fmla="*/ 1 h 117"/>
                  <a:gd name="T30" fmla="*/ 48 w 130"/>
                  <a:gd name="T31" fmla="*/ 2 h 117"/>
                  <a:gd name="T32" fmla="*/ 48 w 130"/>
                  <a:gd name="T33" fmla="*/ 3 h 117"/>
                  <a:gd name="T34" fmla="*/ 48 w 130"/>
                  <a:gd name="T35" fmla="*/ 22 h 117"/>
                  <a:gd name="T36" fmla="*/ 47 w 130"/>
                  <a:gd name="T37" fmla="*/ 22 h 117"/>
                  <a:gd name="T38" fmla="*/ 13 w 130"/>
                  <a:gd name="T39" fmla="*/ 5 h 117"/>
                  <a:gd name="T40" fmla="*/ 13 w 130"/>
                  <a:gd name="T41" fmla="*/ 18 h 117"/>
                  <a:gd name="T42" fmla="*/ 14 w 130"/>
                  <a:gd name="T43" fmla="*/ 19 h 117"/>
                  <a:gd name="T44" fmla="*/ 14 w 130"/>
                  <a:gd name="T45" fmla="*/ 21 h 117"/>
                  <a:gd name="T46" fmla="*/ 16 w 130"/>
                  <a:gd name="T47" fmla="*/ 21 h 117"/>
                  <a:gd name="T48" fmla="*/ 20 w 130"/>
                  <a:gd name="T49" fmla="*/ 21 h 117"/>
                  <a:gd name="T50" fmla="*/ 21 w 130"/>
                  <a:gd name="T51" fmla="*/ 21 h 117"/>
                  <a:gd name="T52" fmla="*/ 21 w 130"/>
                  <a:gd name="T53" fmla="*/ 22 h 117"/>
                  <a:gd name="T54" fmla="*/ 4 w 130"/>
                  <a:gd name="T55" fmla="*/ 22 h 117"/>
                  <a:gd name="T56" fmla="*/ 4 w 130"/>
                  <a:gd name="T57" fmla="*/ 21 h 117"/>
                  <a:gd name="T58" fmla="*/ 5 w 130"/>
                  <a:gd name="T59" fmla="*/ 21 h 117"/>
                  <a:gd name="T60" fmla="*/ 8 w 130"/>
                  <a:gd name="T61" fmla="*/ 21 h 117"/>
                  <a:gd name="T62" fmla="*/ 9 w 130"/>
                  <a:gd name="T63" fmla="*/ 21 h 117"/>
                  <a:gd name="T64" fmla="*/ 11 w 130"/>
                  <a:gd name="T65" fmla="*/ 19 h 117"/>
                  <a:gd name="T66" fmla="*/ 11 w 130"/>
                  <a:gd name="T67" fmla="*/ 18 h 117"/>
                  <a:gd name="T68" fmla="*/ 11 w 130"/>
                  <a:gd name="T69" fmla="*/ 3 h 117"/>
                  <a:gd name="T70" fmla="*/ 9 w 130"/>
                  <a:gd name="T71" fmla="*/ 2 h 117"/>
                  <a:gd name="T72" fmla="*/ 8 w 130"/>
                  <a:gd name="T73" fmla="*/ 2 h 117"/>
                  <a:gd name="T74" fmla="*/ 5 w 130"/>
                  <a:gd name="T75" fmla="*/ 1 h 117"/>
                  <a:gd name="T76" fmla="*/ 4 w 130"/>
                  <a:gd name="T77" fmla="*/ 1 h 117"/>
                  <a:gd name="T78" fmla="*/ 2 w 130"/>
                  <a:gd name="T79" fmla="*/ 0 h 117"/>
                  <a:gd name="T80" fmla="*/ 0 w 130"/>
                  <a:gd name="T81" fmla="*/ 0 h 117"/>
                  <a:gd name="T82" fmla="*/ 0 w 130"/>
                  <a:gd name="T83" fmla="*/ 0 h 11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0"/>
                  <a:gd name="T127" fmla="*/ 0 h 117"/>
                  <a:gd name="T128" fmla="*/ 130 w 130"/>
                  <a:gd name="T129" fmla="*/ 117 h 11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0" h="117">
                    <a:moveTo>
                      <a:pt x="0" y="0"/>
                    </a:moveTo>
                    <a:lnTo>
                      <a:pt x="29" y="0"/>
                    </a:lnTo>
                    <a:lnTo>
                      <a:pt x="105" y="89"/>
                    </a:lnTo>
                    <a:lnTo>
                      <a:pt x="105" y="20"/>
                    </a:lnTo>
                    <a:lnTo>
                      <a:pt x="105" y="8"/>
                    </a:lnTo>
                    <a:lnTo>
                      <a:pt x="101" y="4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89" y="0"/>
                    </a:lnTo>
                    <a:lnTo>
                      <a:pt x="130" y="0"/>
                    </a:lnTo>
                    <a:lnTo>
                      <a:pt x="125" y="0"/>
                    </a:lnTo>
                    <a:lnTo>
                      <a:pt x="117" y="0"/>
                    </a:lnTo>
                    <a:lnTo>
                      <a:pt x="113" y="4"/>
                    </a:lnTo>
                    <a:lnTo>
                      <a:pt x="113" y="8"/>
                    </a:lnTo>
                    <a:lnTo>
                      <a:pt x="113" y="20"/>
                    </a:lnTo>
                    <a:lnTo>
                      <a:pt x="113" y="117"/>
                    </a:lnTo>
                    <a:lnTo>
                      <a:pt x="109" y="117"/>
                    </a:lnTo>
                    <a:lnTo>
                      <a:pt x="29" y="24"/>
                    </a:lnTo>
                    <a:lnTo>
                      <a:pt x="29" y="97"/>
                    </a:lnTo>
                    <a:lnTo>
                      <a:pt x="33" y="105"/>
                    </a:lnTo>
                    <a:lnTo>
                      <a:pt x="33" y="109"/>
                    </a:lnTo>
                    <a:lnTo>
                      <a:pt x="37" y="113"/>
                    </a:lnTo>
                    <a:lnTo>
                      <a:pt x="45" y="113"/>
                    </a:lnTo>
                    <a:lnTo>
                      <a:pt x="49" y="113"/>
                    </a:lnTo>
                    <a:lnTo>
                      <a:pt x="49" y="117"/>
                    </a:lnTo>
                    <a:lnTo>
                      <a:pt x="8" y="117"/>
                    </a:lnTo>
                    <a:lnTo>
                      <a:pt x="8" y="113"/>
                    </a:lnTo>
                    <a:lnTo>
                      <a:pt x="12" y="113"/>
                    </a:lnTo>
                    <a:lnTo>
                      <a:pt x="17" y="113"/>
                    </a:lnTo>
                    <a:lnTo>
                      <a:pt x="21" y="109"/>
                    </a:lnTo>
                    <a:lnTo>
                      <a:pt x="25" y="105"/>
                    </a:lnTo>
                    <a:lnTo>
                      <a:pt x="25" y="97"/>
                    </a:lnTo>
                    <a:lnTo>
                      <a:pt x="25" y="16"/>
                    </a:lnTo>
                    <a:lnTo>
                      <a:pt x="21" y="8"/>
                    </a:lnTo>
                    <a:lnTo>
                      <a:pt x="17" y="8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0" name="Freeform 73"/>
              <p:cNvSpPr>
                <a:spLocks noEditPoints="1"/>
              </p:cNvSpPr>
              <p:nvPr/>
            </p:nvSpPr>
            <p:spPr bwMode="auto">
              <a:xfrm>
                <a:off x="3598" y="971"/>
                <a:ext cx="66" cy="67"/>
              </a:xfrm>
              <a:custGeom>
                <a:avLst/>
                <a:gdLst>
                  <a:gd name="T0" fmla="*/ 14 w 88"/>
                  <a:gd name="T1" fmla="*/ 11 h 117"/>
                  <a:gd name="T2" fmla="*/ 14 w 88"/>
                  <a:gd name="T3" fmla="*/ 18 h 117"/>
                  <a:gd name="T4" fmla="*/ 14 w 88"/>
                  <a:gd name="T5" fmla="*/ 19 h 117"/>
                  <a:gd name="T6" fmla="*/ 14 w 88"/>
                  <a:gd name="T7" fmla="*/ 21 h 117"/>
                  <a:gd name="T8" fmla="*/ 15 w 88"/>
                  <a:gd name="T9" fmla="*/ 21 h 117"/>
                  <a:gd name="T10" fmla="*/ 19 w 88"/>
                  <a:gd name="T11" fmla="*/ 21 h 117"/>
                  <a:gd name="T12" fmla="*/ 20 w 88"/>
                  <a:gd name="T13" fmla="*/ 21 h 117"/>
                  <a:gd name="T14" fmla="*/ 20 w 88"/>
                  <a:gd name="T15" fmla="*/ 22 h 117"/>
                  <a:gd name="T16" fmla="*/ 0 w 88"/>
                  <a:gd name="T17" fmla="*/ 22 h 117"/>
                  <a:gd name="T18" fmla="*/ 0 w 88"/>
                  <a:gd name="T19" fmla="*/ 21 h 117"/>
                  <a:gd name="T20" fmla="*/ 2 w 88"/>
                  <a:gd name="T21" fmla="*/ 21 h 117"/>
                  <a:gd name="T22" fmla="*/ 3 w 88"/>
                  <a:gd name="T23" fmla="*/ 21 h 117"/>
                  <a:gd name="T24" fmla="*/ 5 w 88"/>
                  <a:gd name="T25" fmla="*/ 21 h 117"/>
                  <a:gd name="T26" fmla="*/ 7 w 88"/>
                  <a:gd name="T27" fmla="*/ 19 h 117"/>
                  <a:gd name="T28" fmla="*/ 7 w 88"/>
                  <a:gd name="T29" fmla="*/ 18 h 117"/>
                  <a:gd name="T30" fmla="*/ 7 w 88"/>
                  <a:gd name="T31" fmla="*/ 3 h 117"/>
                  <a:gd name="T32" fmla="*/ 7 w 88"/>
                  <a:gd name="T33" fmla="*/ 2 h 117"/>
                  <a:gd name="T34" fmla="*/ 5 w 88"/>
                  <a:gd name="T35" fmla="*/ 1 h 117"/>
                  <a:gd name="T36" fmla="*/ 3 w 88"/>
                  <a:gd name="T37" fmla="*/ 0 h 117"/>
                  <a:gd name="T38" fmla="*/ 2 w 88"/>
                  <a:gd name="T39" fmla="*/ 0 h 117"/>
                  <a:gd name="T40" fmla="*/ 0 w 88"/>
                  <a:gd name="T41" fmla="*/ 0 h 117"/>
                  <a:gd name="T42" fmla="*/ 0 w 88"/>
                  <a:gd name="T43" fmla="*/ 0 h 117"/>
                  <a:gd name="T44" fmla="*/ 17 w 88"/>
                  <a:gd name="T45" fmla="*/ 0 h 117"/>
                  <a:gd name="T46" fmla="*/ 24 w 88"/>
                  <a:gd name="T47" fmla="*/ 0 h 117"/>
                  <a:gd name="T48" fmla="*/ 29 w 88"/>
                  <a:gd name="T49" fmla="*/ 0 h 117"/>
                  <a:gd name="T50" fmla="*/ 32 w 88"/>
                  <a:gd name="T51" fmla="*/ 1 h 117"/>
                  <a:gd name="T52" fmla="*/ 34 w 88"/>
                  <a:gd name="T53" fmla="*/ 2 h 117"/>
                  <a:gd name="T54" fmla="*/ 37 w 88"/>
                  <a:gd name="T55" fmla="*/ 3 h 117"/>
                  <a:gd name="T56" fmla="*/ 37 w 88"/>
                  <a:gd name="T57" fmla="*/ 6 h 117"/>
                  <a:gd name="T58" fmla="*/ 35 w 88"/>
                  <a:gd name="T59" fmla="*/ 8 h 117"/>
                  <a:gd name="T60" fmla="*/ 34 w 88"/>
                  <a:gd name="T61" fmla="*/ 10 h 117"/>
                  <a:gd name="T62" fmla="*/ 30 w 88"/>
                  <a:gd name="T63" fmla="*/ 11 h 117"/>
                  <a:gd name="T64" fmla="*/ 26 w 88"/>
                  <a:gd name="T65" fmla="*/ 11 h 117"/>
                  <a:gd name="T66" fmla="*/ 22 w 88"/>
                  <a:gd name="T67" fmla="*/ 11 h 117"/>
                  <a:gd name="T68" fmla="*/ 20 w 88"/>
                  <a:gd name="T69" fmla="*/ 11 h 117"/>
                  <a:gd name="T70" fmla="*/ 17 w 88"/>
                  <a:gd name="T71" fmla="*/ 11 h 117"/>
                  <a:gd name="T72" fmla="*/ 15 w 88"/>
                  <a:gd name="T73" fmla="*/ 11 h 117"/>
                  <a:gd name="T74" fmla="*/ 14 w 88"/>
                  <a:gd name="T75" fmla="*/ 11 h 117"/>
                  <a:gd name="T76" fmla="*/ 14 w 88"/>
                  <a:gd name="T77" fmla="*/ 11 h 117"/>
                  <a:gd name="T78" fmla="*/ 15 w 88"/>
                  <a:gd name="T79" fmla="*/ 11 h 117"/>
                  <a:gd name="T80" fmla="*/ 17 w 88"/>
                  <a:gd name="T81" fmla="*/ 11 h 117"/>
                  <a:gd name="T82" fmla="*/ 19 w 88"/>
                  <a:gd name="T83" fmla="*/ 11 h 117"/>
                  <a:gd name="T84" fmla="*/ 19 w 88"/>
                  <a:gd name="T85" fmla="*/ 11 h 117"/>
                  <a:gd name="T86" fmla="*/ 22 w 88"/>
                  <a:gd name="T87" fmla="*/ 11 h 117"/>
                  <a:gd name="T88" fmla="*/ 26 w 88"/>
                  <a:gd name="T89" fmla="*/ 9 h 117"/>
                  <a:gd name="T90" fmla="*/ 29 w 88"/>
                  <a:gd name="T91" fmla="*/ 7 h 117"/>
                  <a:gd name="T92" fmla="*/ 29 w 88"/>
                  <a:gd name="T93" fmla="*/ 6 h 117"/>
                  <a:gd name="T94" fmla="*/ 29 w 88"/>
                  <a:gd name="T95" fmla="*/ 5 h 117"/>
                  <a:gd name="T96" fmla="*/ 27 w 88"/>
                  <a:gd name="T97" fmla="*/ 3 h 117"/>
                  <a:gd name="T98" fmla="*/ 26 w 88"/>
                  <a:gd name="T99" fmla="*/ 2 h 117"/>
                  <a:gd name="T100" fmla="*/ 24 w 88"/>
                  <a:gd name="T101" fmla="*/ 2 h 117"/>
                  <a:gd name="T102" fmla="*/ 20 w 88"/>
                  <a:gd name="T103" fmla="*/ 1 h 117"/>
                  <a:gd name="T104" fmla="*/ 19 w 88"/>
                  <a:gd name="T105" fmla="*/ 1 h 117"/>
                  <a:gd name="T106" fmla="*/ 15 w 88"/>
                  <a:gd name="T107" fmla="*/ 1 h 117"/>
                  <a:gd name="T108" fmla="*/ 14 w 88"/>
                  <a:gd name="T109" fmla="*/ 1 h 117"/>
                  <a:gd name="T110" fmla="*/ 14 w 88"/>
                  <a:gd name="T111" fmla="*/ 11 h 11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8"/>
                  <a:gd name="T169" fmla="*/ 0 h 117"/>
                  <a:gd name="T170" fmla="*/ 88 w 88"/>
                  <a:gd name="T171" fmla="*/ 117 h 11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8" h="117">
                    <a:moveTo>
                      <a:pt x="32" y="61"/>
                    </a:moveTo>
                    <a:lnTo>
                      <a:pt x="32" y="97"/>
                    </a:lnTo>
                    <a:lnTo>
                      <a:pt x="32" y="105"/>
                    </a:lnTo>
                    <a:lnTo>
                      <a:pt x="32" y="109"/>
                    </a:lnTo>
                    <a:lnTo>
                      <a:pt x="36" y="113"/>
                    </a:lnTo>
                    <a:lnTo>
                      <a:pt x="44" y="113"/>
                    </a:lnTo>
                    <a:lnTo>
                      <a:pt x="48" y="113"/>
                    </a:lnTo>
                    <a:lnTo>
                      <a:pt x="48" y="117"/>
                    </a:lnTo>
                    <a:lnTo>
                      <a:pt x="0" y="117"/>
                    </a:lnTo>
                    <a:lnTo>
                      <a:pt x="0" y="113"/>
                    </a:lnTo>
                    <a:lnTo>
                      <a:pt x="4" y="113"/>
                    </a:lnTo>
                    <a:lnTo>
                      <a:pt x="8" y="113"/>
                    </a:lnTo>
                    <a:lnTo>
                      <a:pt x="12" y="109"/>
                    </a:lnTo>
                    <a:lnTo>
                      <a:pt x="16" y="105"/>
                    </a:lnTo>
                    <a:lnTo>
                      <a:pt x="16" y="97"/>
                    </a:lnTo>
                    <a:lnTo>
                      <a:pt x="16" y="20"/>
                    </a:lnTo>
                    <a:lnTo>
                      <a:pt x="16" y="8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76" y="4"/>
                    </a:lnTo>
                    <a:lnTo>
                      <a:pt x="80" y="12"/>
                    </a:lnTo>
                    <a:lnTo>
                      <a:pt x="88" y="20"/>
                    </a:lnTo>
                    <a:lnTo>
                      <a:pt x="88" y="32"/>
                    </a:lnTo>
                    <a:lnTo>
                      <a:pt x="84" y="44"/>
                    </a:lnTo>
                    <a:lnTo>
                      <a:pt x="80" y="53"/>
                    </a:lnTo>
                    <a:lnTo>
                      <a:pt x="72" y="61"/>
                    </a:lnTo>
                    <a:lnTo>
                      <a:pt x="60" y="61"/>
                    </a:lnTo>
                    <a:lnTo>
                      <a:pt x="52" y="61"/>
                    </a:lnTo>
                    <a:lnTo>
                      <a:pt x="48" y="61"/>
                    </a:lnTo>
                    <a:lnTo>
                      <a:pt x="40" y="61"/>
                    </a:lnTo>
                    <a:lnTo>
                      <a:pt x="36" y="61"/>
                    </a:lnTo>
                    <a:lnTo>
                      <a:pt x="32" y="61"/>
                    </a:lnTo>
                    <a:close/>
                    <a:moveTo>
                      <a:pt x="32" y="57"/>
                    </a:moveTo>
                    <a:lnTo>
                      <a:pt x="36" y="57"/>
                    </a:lnTo>
                    <a:lnTo>
                      <a:pt x="40" y="57"/>
                    </a:lnTo>
                    <a:lnTo>
                      <a:pt x="44" y="57"/>
                    </a:lnTo>
                    <a:lnTo>
                      <a:pt x="52" y="57"/>
                    </a:lnTo>
                    <a:lnTo>
                      <a:pt x="60" y="48"/>
                    </a:lnTo>
                    <a:lnTo>
                      <a:pt x="68" y="40"/>
                    </a:lnTo>
                    <a:lnTo>
                      <a:pt x="68" y="32"/>
                    </a:lnTo>
                    <a:lnTo>
                      <a:pt x="68" y="24"/>
                    </a:lnTo>
                    <a:lnTo>
                      <a:pt x="64" y="16"/>
                    </a:lnTo>
                    <a:lnTo>
                      <a:pt x="60" y="12"/>
                    </a:lnTo>
                    <a:lnTo>
                      <a:pt x="56" y="8"/>
                    </a:lnTo>
                    <a:lnTo>
                      <a:pt x="48" y="4"/>
                    </a:lnTo>
                    <a:lnTo>
                      <a:pt x="44" y="4"/>
                    </a:lnTo>
                    <a:lnTo>
                      <a:pt x="36" y="4"/>
                    </a:lnTo>
                    <a:lnTo>
                      <a:pt x="32" y="4"/>
                    </a:lnTo>
                    <a:lnTo>
                      <a:pt x="32" y="5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1" name="Freeform 74"/>
              <p:cNvSpPr>
                <a:spLocks/>
              </p:cNvSpPr>
              <p:nvPr/>
            </p:nvSpPr>
            <p:spPr bwMode="auto">
              <a:xfrm>
                <a:off x="4543" y="971"/>
                <a:ext cx="95" cy="67"/>
              </a:xfrm>
              <a:custGeom>
                <a:avLst/>
                <a:gdLst>
                  <a:gd name="T0" fmla="*/ 54 w 126"/>
                  <a:gd name="T1" fmla="*/ 0 h 117"/>
                  <a:gd name="T2" fmla="*/ 54 w 126"/>
                  <a:gd name="T3" fmla="*/ 0 h 117"/>
                  <a:gd name="T4" fmla="*/ 51 w 126"/>
                  <a:gd name="T5" fmla="*/ 0 h 117"/>
                  <a:gd name="T6" fmla="*/ 48 w 126"/>
                  <a:gd name="T7" fmla="*/ 1 h 117"/>
                  <a:gd name="T8" fmla="*/ 47 w 126"/>
                  <a:gd name="T9" fmla="*/ 2 h 117"/>
                  <a:gd name="T10" fmla="*/ 45 w 126"/>
                  <a:gd name="T11" fmla="*/ 3 h 117"/>
                  <a:gd name="T12" fmla="*/ 29 w 126"/>
                  <a:gd name="T13" fmla="*/ 22 h 117"/>
                  <a:gd name="T14" fmla="*/ 28 w 126"/>
                  <a:gd name="T15" fmla="*/ 22 h 117"/>
                  <a:gd name="T16" fmla="*/ 9 w 126"/>
                  <a:gd name="T17" fmla="*/ 3 h 117"/>
                  <a:gd name="T18" fmla="*/ 8 w 126"/>
                  <a:gd name="T19" fmla="*/ 2 h 117"/>
                  <a:gd name="T20" fmla="*/ 8 w 126"/>
                  <a:gd name="T21" fmla="*/ 2 h 117"/>
                  <a:gd name="T22" fmla="*/ 6 w 126"/>
                  <a:gd name="T23" fmla="*/ 1 h 117"/>
                  <a:gd name="T24" fmla="*/ 4 w 126"/>
                  <a:gd name="T25" fmla="*/ 1 h 117"/>
                  <a:gd name="T26" fmla="*/ 2 w 126"/>
                  <a:gd name="T27" fmla="*/ 0 h 117"/>
                  <a:gd name="T28" fmla="*/ 0 w 126"/>
                  <a:gd name="T29" fmla="*/ 0 h 117"/>
                  <a:gd name="T30" fmla="*/ 0 w 126"/>
                  <a:gd name="T31" fmla="*/ 0 h 117"/>
                  <a:gd name="T32" fmla="*/ 21 w 126"/>
                  <a:gd name="T33" fmla="*/ 0 h 117"/>
                  <a:gd name="T34" fmla="*/ 21 w 126"/>
                  <a:gd name="T35" fmla="*/ 0 h 117"/>
                  <a:gd name="T36" fmla="*/ 17 w 126"/>
                  <a:gd name="T37" fmla="*/ 0 h 117"/>
                  <a:gd name="T38" fmla="*/ 16 w 126"/>
                  <a:gd name="T39" fmla="*/ 1 h 117"/>
                  <a:gd name="T40" fmla="*/ 16 w 126"/>
                  <a:gd name="T41" fmla="*/ 1 h 117"/>
                  <a:gd name="T42" fmla="*/ 16 w 126"/>
                  <a:gd name="T43" fmla="*/ 2 h 117"/>
                  <a:gd name="T44" fmla="*/ 16 w 126"/>
                  <a:gd name="T45" fmla="*/ 2 h 117"/>
                  <a:gd name="T46" fmla="*/ 17 w 126"/>
                  <a:gd name="T47" fmla="*/ 3 h 117"/>
                  <a:gd name="T48" fmla="*/ 29 w 126"/>
                  <a:gd name="T49" fmla="*/ 17 h 117"/>
                  <a:gd name="T50" fmla="*/ 41 w 126"/>
                  <a:gd name="T51" fmla="*/ 3 h 117"/>
                  <a:gd name="T52" fmla="*/ 43 w 126"/>
                  <a:gd name="T53" fmla="*/ 2 h 117"/>
                  <a:gd name="T54" fmla="*/ 43 w 126"/>
                  <a:gd name="T55" fmla="*/ 2 h 117"/>
                  <a:gd name="T56" fmla="*/ 43 w 126"/>
                  <a:gd name="T57" fmla="*/ 1 h 117"/>
                  <a:gd name="T58" fmla="*/ 41 w 126"/>
                  <a:gd name="T59" fmla="*/ 1 h 117"/>
                  <a:gd name="T60" fmla="*/ 41 w 126"/>
                  <a:gd name="T61" fmla="*/ 0 h 117"/>
                  <a:gd name="T62" fmla="*/ 38 w 126"/>
                  <a:gd name="T63" fmla="*/ 0 h 117"/>
                  <a:gd name="T64" fmla="*/ 38 w 126"/>
                  <a:gd name="T65" fmla="*/ 0 h 117"/>
                  <a:gd name="T66" fmla="*/ 38 w 126"/>
                  <a:gd name="T67" fmla="*/ 0 h 117"/>
                  <a:gd name="T68" fmla="*/ 38 w 126"/>
                  <a:gd name="T69" fmla="*/ 0 h 117"/>
                  <a:gd name="T70" fmla="*/ 54 w 126"/>
                  <a:gd name="T71" fmla="*/ 0 h 11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6"/>
                  <a:gd name="T109" fmla="*/ 0 h 117"/>
                  <a:gd name="T110" fmla="*/ 126 w 126"/>
                  <a:gd name="T111" fmla="*/ 117 h 11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6" h="117">
                    <a:moveTo>
                      <a:pt x="126" y="0"/>
                    </a:moveTo>
                    <a:lnTo>
                      <a:pt x="126" y="0"/>
                    </a:lnTo>
                    <a:lnTo>
                      <a:pt x="118" y="0"/>
                    </a:lnTo>
                    <a:lnTo>
                      <a:pt x="113" y="4"/>
                    </a:lnTo>
                    <a:lnTo>
                      <a:pt x="109" y="12"/>
                    </a:lnTo>
                    <a:lnTo>
                      <a:pt x="105" y="20"/>
                    </a:lnTo>
                    <a:lnTo>
                      <a:pt x="69" y="117"/>
                    </a:lnTo>
                    <a:lnTo>
                      <a:pt x="65" y="117"/>
                    </a:lnTo>
                    <a:lnTo>
                      <a:pt x="21" y="16"/>
                    </a:lnTo>
                    <a:lnTo>
                      <a:pt x="17" y="12"/>
                    </a:lnTo>
                    <a:lnTo>
                      <a:pt x="17" y="8"/>
                    </a:lnTo>
                    <a:lnTo>
                      <a:pt x="13" y="4"/>
                    </a:lnTo>
                    <a:lnTo>
                      <a:pt x="9" y="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1" y="0"/>
                    </a:lnTo>
                    <a:lnTo>
                      <a:pt x="37" y="4"/>
                    </a:lnTo>
                    <a:lnTo>
                      <a:pt x="37" y="8"/>
                    </a:lnTo>
                    <a:lnTo>
                      <a:pt x="37" y="12"/>
                    </a:lnTo>
                    <a:lnTo>
                      <a:pt x="41" y="20"/>
                    </a:lnTo>
                    <a:lnTo>
                      <a:pt x="69" y="89"/>
                    </a:lnTo>
                    <a:lnTo>
                      <a:pt x="97" y="20"/>
                    </a:lnTo>
                    <a:lnTo>
                      <a:pt x="101" y="12"/>
                    </a:lnTo>
                    <a:lnTo>
                      <a:pt x="101" y="8"/>
                    </a:lnTo>
                    <a:lnTo>
                      <a:pt x="101" y="4"/>
                    </a:lnTo>
                    <a:lnTo>
                      <a:pt x="97" y="4"/>
                    </a:lnTo>
                    <a:lnTo>
                      <a:pt x="97" y="0"/>
                    </a:lnTo>
                    <a:lnTo>
                      <a:pt x="89" y="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2" name="Freeform 75"/>
              <p:cNvSpPr>
                <a:spLocks noEditPoints="1"/>
              </p:cNvSpPr>
              <p:nvPr/>
            </p:nvSpPr>
            <p:spPr bwMode="auto">
              <a:xfrm>
                <a:off x="4641" y="971"/>
                <a:ext cx="66" cy="67"/>
              </a:xfrm>
              <a:custGeom>
                <a:avLst/>
                <a:gdLst>
                  <a:gd name="T0" fmla="*/ 14 w 88"/>
                  <a:gd name="T1" fmla="*/ 11 h 117"/>
                  <a:gd name="T2" fmla="*/ 14 w 88"/>
                  <a:gd name="T3" fmla="*/ 18 h 117"/>
                  <a:gd name="T4" fmla="*/ 14 w 88"/>
                  <a:gd name="T5" fmla="*/ 19 h 117"/>
                  <a:gd name="T6" fmla="*/ 15 w 88"/>
                  <a:gd name="T7" fmla="*/ 21 h 117"/>
                  <a:gd name="T8" fmla="*/ 17 w 88"/>
                  <a:gd name="T9" fmla="*/ 21 h 117"/>
                  <a:gd name="T10" fmla="*/ 19 w 88"/>
                  <a:gd name="T11" fmla="*/ 21 h 117"/>
                  <a:gd name="T12" fmla="*/ 20 w 88"/>
                  <a:gd name="T13" fmla="*/ 21 h 117"/>
                  <a:gd name="T14" fmla="*/ 20 w 88"/>
                  <a:gd name="T15" fmla="*/ 22 h 117"/>
                  <a:gd name="T16" fmla="*/ 0 w 88"/>
                  <a:gd name="T17" fmla="*/ 22 h 117"/>
                  <a:gd name="T18" fmla="*/ 0 w 88"/>
                  <a:gd name="T19" fmla="*/ 21 h 117"/>
                  <a:gd name="T20" fmla="*/ 2 w 88"/>
                  <a:gd name="T21" fmla="*/ 21 h 117"/>
                  <a:gd name="T22" fmla="*/ 3 w 88"/>
                  <a:gd name="T23" fmla="*/ 21 h 117"/>
                  <a:gd name="T24" fmla="*/ 5 w 88"/>
                  <a:gd name="T25" fmla="*/ 21 h 117"/>
                  <a:gd name="T26" fmla="*/ 7 w 88"/>
                  <a:gd name="T27" fmla="*/ 19 h 117"/>
                  <a:gd name="T28" fmla="*/ 7 w 88"/>
                  <a:gd name="T29" fmla="*/ 18 h 117"/>
                  <a:gd name="T30" fmla="*/ 7 w 88"/>
                  <a:gd name="T31" fmla="*/ 3 h 117"/>
                  <a:gd name="T32" fmla="*/ 7 w 88"/>
                  <a:gd name="T33" fmla="*/ 2 h 117"/>
                  <a:gd name="T34" fmla="*/ 5 w 88"/>
                  <a:gd name="T35" fmla="*/ 1 h 117"/>
                  <a:gd name="T36" fmla="*/ 3 w 88"/>
                  <a:gd name="T37" fmla="*/ 0 h 117"/>
                  <a:gd name="T38" fmla="*/ 2 w 88"/>
                  <a:gd name="T39" fmla="*/ 0 h 117"/>
                  <a:gd name="T40" fmla="*/ 0 w 88"/>
                  <a:gd name="T41" fmla="*/ 0 h 117"/>
                  <a:gd name="T42" fmla="*/ 0 w 88"/>
                  <a:gd name="T43" fmla="*/ 0 h 117"/>
                  <a:gd name="T44" fmla="*/ 19 w 88"/>
                  <a:gd name="T45" fmla="*/ 0 h 117"/>
                  <a:gd name="T46" fmla="*/ 24 w 88"/>
                  <a:gd name="T47" fmla="*/ 0 h 117"/>
                  <a:gd name="T48" fmla="*/ 29 w 88"/>
                  <a:gd name="T49" fmla="*/ 0 h 117"/>
                  <a:gd name="T50" fmla="*/ 32 w 88"/>
                  <a:gd name="T51" fmla="*/ 1 h 117"/>
                  <a:gd name="T52" fmla="*/ 35 w 88"/>
                  <a:gd name="T53" fmla="*/ 2 h 117"/>
                  <a:gd name="T54" fmla="*/ 37 w 88"/>
                  <a:gd name="T55" fmla="*/ 3 h 117"/>
                  <a:gd name="T56" fmla="*/ 37 w 88"/>
                  <a:gd name="T57" fmla="*/ 6 h 117"/>
                  <a:gd name="T58" fmla="*/ 37 w 88"/>
                  <a:gd name="T59" fmla="*/ 8 h 117"/>
                  <a:gd name="T60" fmla="*/ 34 w 88"/>
                  <a:gd name="T61" fmla="*/ 10 h 117"/>
                  <a:gd name="T62" fmla="*/ 30 w 88"/>
                  <a:gd name="T63" fmla="*/ 11 h 117"/>
                  <a:gd name="T64" fmla="*/ 27 w 88"/>
                  <a:gd name="T65" fmla="*/ 11 h 117"/>
                  <a:gd name="T66" fmla="*/ 22 w 88"/>
                  <a:gd name="T67" fmla="*/ 11 h 117"/>
                  <a:gd name="T68" fmla="*/ 20 w 88"/>
                  <a:gd name="T69" fmla="*/ 11 h 117"/>
                  <a:gd name="T70" fmla="*/ 19 w 88"/>
                  <a:gd name="T71" fmla="*/ 11 h 117"/>
                  <a:gd name="T72" fmla="*/ 15 w 88"/>
                  <a:gd name="T73" fmla="*/ 11 h 117"/>
                  <a:gd name="T74" fmla="*/ 14 w 88"/>
                  <a:gd name="T75" fmla="*/ 11 h 117"/>
                  <a:gd name="T76" fmla="*/ 14 w 88"/>
                  <a:gd name="T77" fmla="*/ 11 h 117"/>
                  <a:gd name="T78" fmla="*/ 15 w 88"/>
                  <a:gd name="T79" fmla="*/ 11 h 117"/>
                  <a:gd name="T80" fmla="*/ 17 w 88"/>
                  <a:gd name="T81" fmla="*/ 11 h 117"/>
                  <a:gd name="T82" fmla="*/ 19 w 88"/>
                  <a:gd name="T83" fmla="*/ 11 h 117"/>
                  <a:gd name="T84" fmla="*/ 20 w 88"/>
                  <a:gd name="T85" fmla="*/ 11 h 117"/>
                  <a:gd name="T86" fmla="*/ 24 w 88"/>
                  <a:gd name="T87" fmla="*/ 11 h 117"/>
                  <a:gd name="T88" fmla="*/ 26 w 88"/>
                  <a:gd name="T89" fmla="*/ 9 h 117"/>
                  <a:gd name="T90" fmla="*/ 29 w 88"/>
                  <a:gd name="T91" fmla="*/ 7 h 117"/>
                  <a:gd name="T92" fmla="*/ 29 w 88"/>
                  <a:gd name="T93" fmla="*/ 6 h 117"/>
                  <a:gd name="T94" fmla="*/ 29 w 88"/>
                  <a:gd name="T95" fmla="*/ 5 h 117"/>
                  <a:gd name="T96" fmla="*/ 27 w 88"/>
                  <a:gd name="T97" fmla="*/ 3 h 117"/>
                  <a:gd name="T98" fmla="*/ 26 w 88"/>
                  <a:gd name="T99" fmla="*/ 2 h 117"/>
                  <a:gd name="T100" fmla="*/ 24 w 88"/>
                  <a:gd name="T101" fmla="*/ 2 h 117"/>
                  <a:gd name="T102" fmla="*/ 22 w 88"/>
                  <a:gd name="T103" fmla="*/ 1 h 117"/>
                  <a:gd name="T104" fmla="*/ 19 w 88"/>
                  <a:gd name="T105" fmla="*/ 1 h 117"/>
                  <a:gd name="T106" fmla="*/ 17 w 88"/>
                  <a:gd name="T107" fmla="*/ 1 h 117"/>
                  <a:gd name="T108" fmla="*/ 14 w 88"/>
                  <a:gd name="T109" fmla="*/ 1 h 117"/>
                  <a:gd name="T110" fmla="*/ 14 w 88"/>
                  <a:gd name="T111" fmla="*/ 11 h 11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8"/>
                  <a:gd name="T169" fmla="*/ 0 h 117"/>
                  <a:gd name="T170" fmla="*/ 88 w 88"/>
                  <a:gd name="T171" fmla="*/ 117 h 11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8" h="117">
                    <a:moveTo>
                      <a:pt x="32" y="61"/>
                    </a:moveTo>
                    <a:lnTo>
                      <a:pt x="32" y="97"/>
                    </a:lnTo>
                    <a:lnTo>
                      <a:pt x="32" y="105"/>
                    </a:lnTo>
                    <a:lnTo>
                      <a:pt x="36" y="109"/>
                    </a:lnTo>
                    <a:lnTo>
                      <a:pt x="40" y="113"/>
                    </a:lnTo>
                    <a:lnTo>
                      <a:pt x="44" y="113"/>
                    </a:lnTo>
                    <a:lnTo>
                      <a:pt x="48" y="113"/>
                    </a:lnTo>
                    <a:lnTo>
                      <a:pt x="48" y="117"/>
                    </a:lnTo>
                    <a:lnTo>
                      <a:pt x="0" y="117"/>
                    </a:lnTo>
                    <a:lnTo>
                      <a:pt x="0" y="113"/>
                    </a:lnTo>
                    <a:lnTo>
                      <a:pt x="4" y="113"/>
                    </a:lnTo>
                    <a:lnTo>
                      <a:pt x="8" y="113"/>
                    </a:lnTo>
                    <a:lnTo>
                      <a:pt x="12" y="109"/>
                    </a:lnTo>
                    <a:lnTo>
                      <a:pt x="16" y="105"/>
                    </a:lnTo>
                    <a:lnTo>
                      <a:pt x="16" y="97"/>
                    </a:lnTo>
                    <a:lnTo>
                      <a:pt x="16" y="20"/>
                    </a:lnTo>
                    <a:lnTo>
                      <a:pt x="16" y="8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76" y="4"/>
                    </a:lnTo>
                    <a:lnTo>
                      <a:pt x="84" y="12"/>
                    </a:lnTo>
                    <a:lnTo>
                      <a:pt x="88" y="20"/>
                    </a:lnTo>
                    <a:lnTo>
                      <a:pt x="88" y="32"/>
                    </a:lnTo>
                    <a:lnTo>
                      <a:pt x="88" y="44"/>
                    </a:lnTo>
                    <a:lnTo>
                      <a:pt x="80" y="53"/>
                    </a:lnTo>
                    <a:lnTo>
                      <a:pt x="72" y="61"/>
                    </a:lnTo>
                    <a:lnTo>
                      <a:pt x="64" y="61"/>
                    </a:lnTo>
                    <a:lnTo>
                      <a:pt x="52" y="61"/>
                    </a:lnTo>
                    <a:lnTo>
                      <a:pt x="48" y="61"/>
                    </a:lnTo>
                    <a:lnTo>
                      <a:pt x="44" y="61"/>
                    </a:lnTo>
                    <a:lnTo>
                      <a:pt x="36" y="61"/>
                    </a:lnTo>
                    <a:lnTo>
                      <a:pt x="32" y="61"/>
                    </a:lnTo>
                    <a:close/>
                    <a:moveTo>
                      <a:pt x="32" y="57"/>
                    </a:moveTo>
                    <a:lnTo>
                      <a:pt x="36" y="57"/>
                    </a:lnTo>
                    <a:lnTo>
                      <a:pt x="40" y="57"/>
                    </a:lnTo>
                    <a:lnTo>
                      <a:pt x="44" y="57"/>
                    </a:lnTo>
                    <a:lnTo>
                      <a:pt x="48" y="57"/>
                    </a:lnTo>
                    <a:lnTo>
                      <a:pt x="56" y="57"/>
                    </a:lnTo>
                    <a:lnTo>
                      <a:pt x="60" y="48"/>
                    </a:lnTo>
                    <a:lnTo>
                      <a:pt x="68" y="40"/>
                    </a:lnTo>
                    <a:lnTo>
                      <a:pt x="68" y="32"/>
                    </a:lnTo>
                    <a:lnTo>
                      <a:pt x="68" y="24"/>
                    </a:lnTo>
                    <a:lnTo>
                      <a:pt x="64" y="16"/>
                    </a:lnTo>
                    <a:lnTo>
                      <a:pt x="60" y="12"/>
                    </a:lnTo>
                    <a:lnTo>
                      <a:pt x="56" y="8"/>
                    </a:lnTo>
                    <a:lnTo>
                      <a:pt x="52" y="4"/>
                    </a:lnTo>
                    <a:lnTo>
                      <a:pt x="44" y="4"/>
                    </a:lnTo>
                    <a:lnTo>
                      <a:pt x="40" y="4"/>
                    </a:lnTo>
                    <a:lnTo>
                      <a:pt x="32" y="4"/>
                    </a:lnTo>
                    <a:lnTo>
                      <a:pt x="32" y="5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3" name="Freeform 76"/>
              <p:cNvSpPr>
                <a:spLocks/>
              </p:cNvSpPr>
              <p:nvPr/>
            </p:nvSpPr>
            <p:spPr bwMode="auto">
              <a:xfrm>
                <a:off x="4814" y="1221"/>
                <a:ext cx="97" cy="69"/>
              </a:xfrm>
              <a:custGeom>
                <a:avLst/>
                <a:gdLst>
                  <a:gd name="T0" fmla="*/ 0 w 129"/>
                  <a:gd name="T1" fmla="*/ 0 h 121"/>
                  <a:gd name="T2" fmla="*/ 12 w 129"/>
                  <a:gd name="T3" fmla="*/ 0 h 121"/>
                  <a:gd name="T4" fmla="*/ 44 w 129"/>
                  <a:gd name="T5" fmla="*/ 17 h 121"/>
                  <a:gd name="T6" fmla="*/ 44 w 129"/>
                  <a:gd name="T7" fmla="*/ 3 h 121"/>
                  <a:gd name="T8" fmla="*/ 44 w 129"/>
                  <a:gd name="T9" fmla="*/ 2 h 121"/>
                  <a:gd name="T10" fmla="*/ 42 w 129"/>
                  <a:gd name="T11" fmla="*/ 1 h 121"/>
                  <a:gd name="T12" fmla="*/ 41 w 129"/>
                  <a:gd name="T13" fmla="*/ 1 h 121"/>
                  <a:gd name="T14" fmla="*/ 39 w 129"/>
                  <a:gd name="T15" fmla="*/ 0 h 121"/>
                  <a:gd name="T16" fmla="*/ 38 w 129"/>
                  <a:gd name="T17" fmla="*/ 0 h 121"/>
                  <a:gd name="T18" fmla="*/ 38 w 129"/>
                  <a:gd name="T19" fmla="*/ 0 h 121"/>
                  <a:gd name="T20" fmla="*/ 55 w 129"/>
                  <a:gd name="T21" fmla="*/ 0 h 121"/>
                  <a:gd name="T22" fmla="*/ 55 w 129"/>
                  <a:gd name="T23" fmla="*/ 0 h 121"/>
                  <a:gd name="T24" fmla="*/ 53 w 129"/>
                  <a:gd name="T25" fmla="*/ 0 h 121"/>
                  <a:gd name="T26" fmla="*/ 50 w 129"/>
                  <a:gd name="T27" fmla="*/ 1 h 121"/>
                  <a:gd name="T28" fmla="*/ 48 w 129"/>
                  <a:gd name="T29" fmla="*/ 2 h 121"/>
                  <a:gd name="T30" fmla="*/ 48 w 129"/>
                  <a:gd name="T31" fmla="*/ 2 h 121"/>
                  <a:gd name="T32" fmla="*/ 48 w 129"/>
                  <a:gd name="T33" fmla="*/ 3 h 121"/>
                  <a:gd name="T34" fmla="*/ 48 w 129"/>
                  <a:gd name="T35" fmla="*/ 22 h 121"/>
                  <a:gd name="T36" fmla="*/ 47 w 129"/>
                  <a:gd name="T37" fmla="*/ 22 h 121"/>
                  <a:gd name="T38" fmla="*/ 12 w 129"/>
                  <a:gd name="T39" fmla="*/ 5 h 121"/>
                  <a:gd name="T40" fmla="*/ 12 w 129"/>
                  <a:gd name="T41" fmla="*/ 18 h 121"/>
                  <a:gd name="T42" fmla="*/ 14 w 129"/>
                  <a:gd name="T43" fmla="*/ 20 h 121"/>
                  <a:gd name="T44" fmla="*/ 14 w 129"/>
                  <a:gd name="T45" fmla="*/ 21 h 121"/>
                  <a:gd name="T46" fmla="*/ 15 w 129"/>
                  <a:gd name="T47" fmla="*/ 22 h 121"/>
                  <a:gd name="T48" fmla="*/ 19 w 129"/>
                  <a:gd name="T49" fmla="*/ 22 h 121"/>
                  <a:gd name="T50" fmla="*/ 20 w 129"/>
                  <a:gd name="T51" fmla="*/ 22 h 121"/>
                  <a:gd name="T52" fmla="*/ 20 w 129"/>
                  <a:gd name="T53" fmla="*/ 22 h 121"/>
                  <a:gd name="T54" fmla="*/ 4 w 129"/>
                  <a:gd name="T55" fmla="*/ 22 h 121"/>
                  <a:gd name="T56" fmla="*/ 4 w 129"/>
                  <a:gd name="T57" fmla="*/ 22 h 121"/>
                  <a:gd name="T58" fmla="*/ 5 w 129"/>
                  <a:gd name="T59" fmla="*/ 22 h 121"/>
                  <a:gd name="T60" fmla="*/ 7 w 129"/>
                  <a:gd name="T61" fmla="*/ 21 h 121"/>
                  <a:gd name="T62" fmla="*/ 8 w 129"/>
                  <a:gd name="T63" fmla="*/ 21 h 121"/>
                  <a:gd name="T64" fmla="*/ 11 w 129"/>
                  <a:gd name="T65" fmla="*/ 19 h 121"/>
                  <a:gd name="T66" fmla="*/ 11 w 129"/>
                  <a:gd name="T67" fmla="*/ 18 h 121"/>
                  <a:gd name="T68" fmla="*/ 11 w 129"/>
                  <a:gd name="T69" fmla="*/ 3 h 121"/>
                  <a:gd name="T70" fmla="*/ 8 w 129"/>
                  <a:gd name="T71" fmla="*/ 2 h 121"/>
                  <a:gd name="T72" fmla="*/ 7 w 129"/>
                  <a:gd name="T73" fmla="*/ 2 h 121"/>
                  <a:gd name="T74" fmla="*/ 5 w 129"/>
                  <a:gd name="T75" fmla="*/ 2 h 121"/>
                  <a:gd name="T76" fmla="*/ 4 w 129"/>
                  <a:gd name="T77" fmla="*/ 1 h 121"/>
                  <a:gd name="T78" fmla="*/ 2 w 129"/>
                  <a:gd name="T79" fmla="*/ 1 h 121"/>
                  <a:gd name="T80" fmla="*/ 0 w 129"/>
                  <a:gd name="T81" fmla="*/ 1 h 121"/>
                  <a:gd name="T82" fmla="*/ 0 w 129"/>
                  <a:gd name="T83" fmla="*/ 0 h 12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9"/>
                  <a:gd name="T127" fmla="*/ 0 h 121"/>
                  <a:gd name="T128" fmla="*/ 129 w 129"/>
                  <a:gd name="T129" fmla="*/ 121 h 12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9" h="121">
                    <a:moveTo>
                      <a:pt x="0" y="0"/>
                    </a:moveTo>
                    <a:lnTo>
                      <a:pt x="28" y="0"/>
                    </a:lnTo>
                    <a:lnTo>
                      <a:pt x="105" y="89"/>
                    </a:lnTo>
                    <a:lnTo>
                      <a:pt x="105" y="20"/>
                    </a:lnTo>
                    <a:lnTo>
                      <a:pt x="105" y="12"/>
                    </a:lnTo>
                    <a:lnTo>
                      <a:pt x="100" y="4"/>
                    </a:lnTo>
                    <a:lnTo>
                      <a:pt x="96" y="4"/>
                    </a:lnTo>
                    <a:lnTo>
                      <a:pt x="92" y="0"/>
                    </a:lnTo>
                    <a:lnTo>
                      <a:pt x="88" y="0"/>
                    </a:lnTo>
                    <a:lnTo>
                      <a:pt x="129" y="0"/>
                    </a:lnTo>
                    <a:lnTo>
                      <a:pt x="125" y="0"/>
                    </a:lnTo>
                    <a:lnTo>
                      <a:pt x="117" y="4"/>
                    </a:lnTo>
                    <a:lnTo>
                      <a:pt x="113" y="8"/>
                    </a:lnTo>
                    <a:lnTo>
                      <a:pt x="113" y="12"/>
                    </a:lnTo>
                    <a:lnTo>
                      <a:pt x="113" y="20"/>
                    </a:lnTo>
                    <a:lnTo>
                      <a:pt x="113" y="121"/>
                    </a:lnTo>
                    <a:lnTo>
                      <a:pt x="109" y="121"/>
                    </a:lnTo>
                    <a:lnTo>
                      <a:pt x="28" y="24"/>
                    </a:lnTo>
                    <a:lnTo>
                      <a:pt x="28" y="97"/>
                    </a:lnTo>
                    <a:lnTo>
                      <a:pt x="32" y="109"/>
                    </a:lnTo>
                    <a:lnTo>
                      <a:pt x="32" y="113"/>
                    </a:lnTo>
                    <a:lnTo>
                      <a:pt x="36" y="117"/>
                    </a:lnTo>
                    <a:lnTo>
                      <a:pt x="44" y="117"/>
                    </a:lnTo>
                    <a:lnTo>
                      <a:pt x="48" y="117"/>
                    </a:lnTo>
                    <a:lnTo>
                      <a:pt x="8" y="117"/>
                    </a:lnTo>
                    <a:lnTo>
                      <a:pt x="12" y="117"/>
                    </a:lnTo>
                    <a:lnTo>
                      <a:pt x="16" y="113"/>
                    </a:lnTo>
                    <a:lnTo>
                      <a:pt x="20" y="113"/>
                    </a:lnTo>
                    <a:lnTo>
                      <a:pt x="24" y="105"/>
                    </a:lnTo>
                    <a:lnTo>
                      <a:pt x="24" y="97"/>
                    </a:lnTo>
                    <a:lnTo>
                      <a:pt x="24" y="16"/>
                    </a:lnTo>
                    <a:lnTo>
                      <a:pt x="20" y="12"/>
                    </a:lnTo>
                    <a:lnTo>
                      <a:pt x="16" y="8"/>
                    </a:lnTo>
                    <a:lnTo>
                      <a:pt x="12" y="8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4" name="Freeform 77"/>
              <p:cNvSpPr>
                <a:spLocks noEditPoints="1"/>
              </p:cNvSpPr>
              <p:nvPr/>
            </p:nvSpPr>
            <p:spPr bwMode="auto">
              <a:xfrm>
                <a:off x="4914" y="1221"/>
                <a:ext cx="67" cy="66"/>
              </a:xfrm>
              <a:custGeom>
                <a:avLst/>
                <a:gdLst>
                  <a:gd name="T0" fmla="*/ 14 w 89"/>
                  <a:gd name="T1" fmla="*/ 11 h 117"/>
                  <a:gd name="T2" fmla="*/ 14 w 89"/>
                  <a:gd name="T3" fmla="*/ 17 h 117"/>
                  <a:gd name="T4" fmla="*/ 14 w 89"/>
                  <a:gd name="T5" fmla="*/ 19 h 117"/>
                  <a:gd name="T6" fmla="*/ 14 w 89"/>
                  <a:gd name="T7" fmla="*/ 20 h 117"/>
                  <a:gd name="T8" fmla="*/ 15 w 89"/>
                  <a:gd name="T9" fmla="*/ 20 h 117"/>
                  <a:gd name="T10" fmla="*/ 19 w 89"/>
                  <a:gd name="T11" fmla="*/ 21 h 117"/>
                  <a:gd name="T12" fmla="*/ 20 w 89"/>
                  <a:gd name="T13" fmla="*/ 21 h 117"/>
                  <a:gd name="T14" fmla="*/ 20 w 89"/>
                  <a:gd name="T15" fmla="*/ 21 h 117"/>
                  <a:gd name="T16" fmla="*/ 0 w 89"/>
                  <a:gd name="T17" fmla="*/ 21 h 117"/>
                  <a:gd name="T18" fmla="*/ 0 w 89"/>
                  <a:gd name="T19" fmla="*/ 21 h 117"/>
                  <a:gd name="T20" fmla="*/ 2 w 89"/>
                  <a:gd name="T21" fmla="*/ 21 h 117"/>
                  <a:gd name="T22" fmla="*/ 4 w 89"/>
                  <a:gd name="T23" fmla="*/ 20 h 117"/>
                  <a:gd name="T24" fmla="*/ 5 w 89"/>
                  <a:gd name="T25" fmla="*/ 19 h 117"/>
                  <a:gd name="T26" fmla="*/ 7 w 89"/>
                  <a:gd name="T27" fmla="*/ 19 h 117"/>
                  <a:gd name="T28" fmla="*/ 7 w 89"/>
                  <a:gd name="T29" fmla="*/ 17 h 117"/>
                  <a:gd name="T30" fmla="*/ 7 w 89"/>
                  <a:gd name="T31" fmla="*/ 3 h 117"/>
                  <a:gd name="T32" fmla="*/ 7 w 89"/>
                  <a:gd name="T33" fmla="*/ 2 h 117"/>
                  <a:gd name="T34" fmla="*/ 5 w 89"/>
                  <a:gd name="T35" fmla="*/ 1 h 117"/>
                  <a:gd name="T36" fmla="*/ 4 w 89"/>
                  <a:gd name="T37" fmla="*/ 1 h 117"/>
                  <a:gd name="T38" fmla="*/ 2 w 89"/>
                  <a:gd name="T39" fmla="*/ 0 h 117"/>
                  <a:gd name="T40" fmla="*/ 0 w 89"/>
                  <a:gd name="T41" fmla="*/ 0 h 117"/>
                  <a:gd name="T42" fmla="*/ 0 w 89"/>
                  <a:gd name="T43" fmla="*/ 0 h 117"/>
                  <a:gd name="T44" fmla="*/ 17 w 89"/>
                  <a:gd name="T45" fmla="*/ 0 h 117"/>
                  <a:gd name="T46" fmla="*/ 24 w 89"/>
                  <a:gd name="T47" fmla="*/ 0 h 117"/>
                  <a:gd name="T48" fmla="*/ 29 w 89"/>
                  <a:gd name="T49" fmla="*/ 1 h 117"/>
                  <a:gd name="T50" fmla="*/ 32 w 89"/>
                  <a:gd name="T51" fmla="*/ 2 h 117"/>
                  <a:gd name="T52" fmla="*/ 34 w 89"/>
                  <a:gd name="T53" fmla="*/ 2 h 117"/>
                  <a:gd name="T54" fmla="*/ 38 w 89"/>
                  <a:gd name="T55" fmla="*/ 5 h 117"/>
                  <a:gd name="T56" fmla="*/ 38 w 89"/>
                  <a:gd name="T57" fmla="*/ 6 h 117"/>
                  <a:gd name="T58" fmla="*/ 36 w 89"/>
                  <a:gd name="T59" fmla="*/ 8 h 117"/>
                  <a:gd name="T60" fmla="*/ 32 w 89"/>
                  <a:gd name="T61" fmla="*/ 10 h 117"/>
                  <a:gd name="T62" fmla="*/ 31 w 89"/>
                  <a:gd name="T63" fmla="*/ 11 h 117"/>
                  <a:gd name="T64" fmla="*/ 26 w 89"/>
                  <a:gd name="T65" fmla="*/ 11 h 117"/>
                  <a:gd name="T66" fmla="*/ 22 w 89"/>
                  <a:gd name="T67" fmla="*/ 11 h 117"/>
                  <a:gd name="T68" fmla="*/ 20 w 89"/>
                  <a:gd name="T69" fmla="*/ 11 h 117"/>
                  <a:gd name="T70" fmla="*/ 17 w 89"/>
                  <a:gd name="T71" fmla="*/ 11 h 117"/>
                  <a:gd name="T72" fmla="*/ 15 w 89"/>
                  <a:gd name="T73" fmla="*/ 11 h 117"/>
                  <a:gd name="T74" fmla="*/ 14 w 89"/>
                  <a:gd name="T75" fmla="*/ 11 h 117"/>
                  <a:gd name="T76" fmla="*/ 14 w 89"/>
                  <a:gd name="T77" fmla="*/ 10 h 117"/>
                  <a:gd name="T78" fmla="*/ 15 w 89"/>
                  <a:gd name="T79" fmla="*/ 10 h 117"/>
                  <a:gd name="T80" fmla="*/ 17 w 89"/>
                  <a:gd name="T81" fmla="*/ 10 h 117"/>
                  <a:gd name="T82" fmla="*/ 19 w 89"/>
                  <a:gd name="T83" fmla="*/ 11 h 117"/>
                  <a:gd name="T84" fmla="*/ 19 w 89"/>
                  <a:gd name="T85" fmla="*/ 11 h 117"/>
                  <a:gd name="T86" fmla="*/ 22 w 89"/>
                  <a:gd name="T87" fmla="*/ 10 h 117"/>
                  <a:gd name="T88" fmla="*/ 26 w 89"/>
                  <a:gd name="T89" fmla="*/ 9 h 117"/>
                  <a:gd name="T90" fmla="*/ 27 w 89"/>
                  <a:gd name="T91" fmla="*/ 8 h 117"/>
                  <a:gd name="T92" fmla="*/ 29 w 89"/>
                  <a:gd name="T93" fmla="*/ 6 h 117"/>
                  <a:gd name="T94" fmla="*/ 29 w 89"/>
                  <a:gd name="T95" fmla="*/ 5 h 117"/>
                  <a:gd name="T96" fmla="*/ 27 w 89"/>
                  <a:gd name="T97" fmla="*/ 3 h 117"/>
                  <a:gd name="T98" fmla="*/ 26 w 89"/>
                  <a:gd name="T99" fmla="*/ 2 h 117"/>
                  <a:gd name="T100" fmla="*/ 24 w 89"/>
                  <a:gd name="T101" fmla="*/ 2 h 117"/>
                  <a:gd name="T102" fmla="*/ 20 w 89"/>
                  <a:gd name="T103" fmla="*/ 2 h 117"/>
                  <a:gd name="T104" fmla="*/ 19 w 89"/>
                  <a:gd name="T105" fmla="*/ 1 h 117"/>
                  <a:gd name="T106" fmla="*/ 15 w 89"/>
                  <a:gd name="T107" fmla="*/ 1 h 117"/>
                  <a:gd name="T108" fmla="*/ 14 w 89"/>
                  <a:gd name="T109" fmla="*/ 2 h 117"/>
                  <a:gd name="T110" fmla="*/ 14 w 89"/>
                  <a:gd name="T111" fmla="*/ 10 h 11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9"/>
                  <a:gd name="T169" fmla="*/ 0 h 117"/>
                  <a:gd name="T170" fmla="*/ 89 w 89"/>
                  <a:gd name="T171" fmla="*/ 117 h 11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9" h="117">
                    <a:moveTo>
                      <a:pt x="32" y="60"/>
                    </a:moveTo>
                    <a:lnTo>
                      <a:pt x="32" y="97"/>
                    </a:lnTo>
                    <a:lnTo>
                      <a:pt x="32" y="109"/>
                    </a:lnTo>
                    <a:lnTo>
                      <a:pt x="32" y="113"/>
                    </a:lnTo>
                    <a:lnTo>
                      <a:pt x="36" y="113"/>
                    </a:lnTo>
                    <a:lnTo>
                      <a:pt x="44" y="117"/>
                    </a:lnTo>
                    <a:lnTo>
                      <a:pt x="48" y="117"/>
                    </a:lnTo>
                    <a:lnTo>
                      <a:pt x="0" y="117"/>
                    </a:lnTo>
                    <a:lnTo>
                      <a:pt x="4" y="117"/>
                    </a:lnTo>
                    <a:lnTo>
                      <a:pt x="8" y="113"/>
                    </a:lnTo>
                    <a:lnTo>
                      <a:pt x="12" y="109"/>
                    </a:lnTo>
                    <a:lnTo>
                      <a:pt x="16" y="105"/>
                    </a:lnTo>
                    <a:lnTo>
                      <a:pt x="16" y="97"/>
                    </a:lnTo>
                    <a:lnTo>
                      <a:pt x="16" y="20"/>
                    </a:lnTo>
                    <a:lnTo>
                      <a:pt x="16" y="12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56" y="0"/>
                    </a:lnTo>
                    <a:lnTo>
                      <a:pt x="68" y="4"/>
                    </a:lnTo>
                    <a:lnTo>
                      <a:pt x="76" y="8"/>
                    </a:lnTo>
                    <a:lnTo>
                      <a:pt x="80" y="12"/>
                    </a:lnTo>
                    <a:lnTo>
                      <a:pt x="89" y="24"/>
                    </a:lnTo>
                    <a:lnTo>
                      <a:pt x="89" y="32"/>
                    </a:lnTo>
                    <a:lnTo>
                      <a:pt x="85" y="44"/>
                    </a:lnTo>
                    <a:lnTo>
                      <a:pt x="76" y="56"/>
                    </a:lnTo>
                    <a:lnTo>
                      <a:pt x="72" y="60"/>
                    </a:lnTo>
                    <a:lnTo>
                      <a:pt x="60" y="64"/>
                    </a:lnTo>
                    <a:lnTo>
                      <a:pt x="52" y="64"/>
                    </a:lnTo>
                    <a:lnTo>
                      <a:pt x="48" y="64"/>
                    </a:lnTo>
                    <a:lnTo>
                      <a:pt x="40" y="64"/>
                    </a:lnTo>
                    <a:lnTo>
                      <a:pt x="36" y="64"/>
                    </a:lnTo>
                    <a:lnTo>
                      <a:pt x="32" y="60"/>
                    </a:lnTo>
                    <a:close/>
                    <a:moveTo>
                      <a:pt x="32" y="56"/>
                    </a:moveTo>
                    <a:lnTo>
                      <a:pt x="36" y="56"/>
                    </a:lnTo>
                    <a:lnTo>
                      <a:pt x="40" y="56"/>
                    </a:lnTo>
                    <a:lnTo>
                      <a:pt x="44" y="60"/>
                    </a:lnTo>
                    <a:lnTo>
                      <a:pt x="52" y="56"/>
                    </a:lnTo>
                    <a:lnTo>
                      <a:pt x="60" y="52"/>
                    </a:lnTo>
                    <a:lnTo>
                      <a:pt x="64" y="44"/>
                    </a:lnTo>
                    <a:lnTo>
                      <a:pt x="68" y="32"/>
                    </a:lnTo>
                    <a:lnTo>
                      <a:pt x="68" y="24"/>
                    </a:lnTo>
                    <a:lnTo>
                      <a:pt x="64" y="20"/>
                    </a:lnTo>
                    <a:lnTo>
                      <a:pt x="60" y="12"/>
                    </a:lnTo>
                    <a:lnTo>
                      <a:pt x="56" y="8"/>
                    </a:lnTo>
                    <a:lnTo>
                      <a:pt x="48" y="8"/>
                    </a:lnTo>
                    <a:lnTo>
                      <a:pt x="44" y="4"/>
                    </a:lnTo>
                    <a:lnTo>
                      <a:pt x="36" y="4"/>
                    </a:lnTo>
                    <a:lnTo>
                      <a:pt x="32" y="8"/>
                    </a:lnTo>
                    <a:lnTo>
                      <a:pt x="32" y="5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5" name="Freeform 78"/>
              <p:cNvSpPr>
                <a:spLocks/>
              </p:cNvSpPr>
              <p:nvPr/>
            </p:nvSpPr>
            <p:spPr bwMode="auto">
              <a:xfrm>
                <a:off x="4874" y="1470"/>
                <a:ext cx="97" cy="69"/>
              </a:xfrm>
              <a:custGeom>
                <a:avLst/>
                <a:gdLst>
                  <a:gd name="T0" fmla="*/ 0 w 129"/>
                  <a:gd name="T1" fmla="*/ 0 h 121"/>
                  <a:gd name="T2" fmla="*/ 14 w 129"/>
                  <a:gd name="T3" fmla="*/ 0 h 121"/>
                  <a:gd name="T4" fmla="*/ 44 w 129"/>
                  <a:gd name="T5" fmla="*/ 17 h 121"/>
                  <a:gd name="T6" fmla="*/ 44 w 129"/>
                  <a:gd name="T7" fmla="*/ 3 h 121"/>
                  <a:gd name="T8" fmla="*/ 44 w 129"/>
                  <a:gd name="T9" fmla="*/ 2 h 121"/>
                  <a:gd name="T10" fmla="*/ 43 w 129"/>
                  <a:gd name="T11" fmla="*/ 2 h 121"/>
                  <a:gd name="T12" fmla="*/ 41 w 129"/>
                  <a:gd name="T13" fmla="*/ 1 h 121"/>
                  <a:gd name="T14" fmla="*/ 40 w 129"/>
                  <a:gd name="T15" fmla="*/ 1 h 121"/>
                  <a:gd name="T16" fmla="*/ 38 w 129"/>
                  <a:gd name="T17" fmla="*/ 1 h 121"/>
                  <a:gd name="T18" fmla="*/ 38 w 129"/>
                  <a:gd name="T19" fmla="*/ 0 h 121"/>
                  <a:gd name="T20" fmla="*/ 55 w 129"/>
                  <a:gd name="T21" fmla="*/ 0 h 121"/>
                  <a:gd name="T22" fmla="*/ 55 w 129"/>
                  <a:gd name="T23" fmla="*/ 1 h 121"/>
                  <a:gd name="T24" fmla="*/ 53 w 129"/>
                  <a:gd name="T25" fmla="*/ 1 h 121"/>
                  <a:gd name="T26" fmla="*/ 50 w 129"/>
                  <a:gd name="T27" fmla="*/ 1 h 121"/>
                  <a:gd name="T28" fmla="*/ 48 w 129"/>
                  <a:gd name="T29" fmla="*/ 2 h 121"/>
                  <a:gd name="T30" fmla="*/ 48 w 129"/>
                  <a:gd name="T31" fmla="*/ 2 h 121"/>
                  <a:gd name="T32" fmla="*/ 48 w 129"/>
                  <a:gd name="T33" fmla="*/ 3 h 121"/>
                  <a:gd name="T34" fmla="*/ 48 w 129"/>
                  <a:gd name="T35" fmla="*/ 22 h 121"/>
                  <a:gd name="T36" fmla="*/ 47 w 129"/>
                  <a:gd name="T37" fmla="*/ 22 h 121"/>
                  <a:gd name="T38" fmla="*/ 14 w 129"/>
                  <a:gd name="T39" fmla="*/ 5 h 121"/>
                  <a:gd name="T40" fmla="*/ 14 w 129"/>
                  <a:gd name="T41" fmla="*/ 19 h 121"/>
                  <a:gd name="T42" fmla="*/ 14 w 129"/>
                  <a:gd name="T43" fmla="*/ 20 h 121"/>
                  <a:gd name="T44" fmla="*/ 14 w 129"/>
                  <a:gd name="T45" fmla="*/ 21 h 121"/>
                  <a:gd name="T46" fmla="*/ 16 w 129"/>
                  <a:gd name="T47" fmla="*/ 22 h 121"/>
                  <a:gd name="T48" fmla="*/ 20 w 129"/>
                  <a:gd name="T49" fmla="*/ 22 h 121"/>
                  <a:gd name="T50" fmla="*/ 21 w 129"/>
                  <a:gd name="T51" fmla="*/ 22 h 121"/>
                  <a:gd name="T52" fmla="*/ 21 w 129"/>
                  <a:gd name="T53" fmla="*/ 22 h 121"/>
                  <a:gd name="T54" fmla="*/ 4 w 129"/>
                  <a:gd name="T55" fmla="*/ 22 h 121"/>
                  <a:gd name="T56" fmla="*/ 4 w 129"/>
                  <a:gd name="T57" fmla="*/ 22 h 121"/>
                  <a:gd name="T58" fmla="*/ 5 w 129"/>
                  <a:gd name="T59" fmla="*/ 22 h 121"/>
                  <a:gd name="T60" fmla="*/ 7 w 129"/>
                  <a:gd name="T61" fmla="*/ 22 h 121"/>
                  <a:gd name="T62" fmla="*/ 8 w 129"/>
                  <a:gd name="T63" fmla="*/ 21 h 121"/>
                  <a:gd name="T64" fmla="*/ 11 w 129"/>
                  <a:gd name="T65" fmla="*/ 20 h 121"/>
                  <a:gd name="T66" fmla="*/ 11 w 129"/>
                  <a:gd name="T67" fmla="*/ 19 h 121"/>
                  <a:gd name="T68" fmla="*/ 11 w 129"/>
                  <a:gd name="T69" fmla="*/ 3 h 121"/>
                  <a:gd name="T70" fmla="*/ 8 w 129"/>
                  <a:gd name="T71" fmla="*/ 2 h 121"/>
                  <a:gd name="T72" fmla="*/ 7 w 129"/>
                  <a:gd name="T73" fmla="*/ 2 h 121"/>
                  <a:gd name="T74" fmla="*/ 5 w 129"/>
                  <a:gd name="T75" fmla="*/ 2 h 121"/>
                  <a:gd name="T76" fmla="*/ 4 w 129"/>
                  <a:gd name="T77" fmla="*/ 2 h 121"/>
                  <a:gd name="T78" fmla="*/ 2 w 129"/>
                  <a:gd name="T79" fmla="*/ 1 h 121"/>
                  <a:gd name="T80" fmla="*/ 0 w 129"/>
                  <a:gd name="T81" fmla="*/ 1 h 121"/>
                  <a:gd name="T82" fmla="*/ 0 w 129"/>
                  <a:gd name="T83" fmla="*/ 0 h 12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9"/>
                  <a:gd name="T127" fmla="*/ 0 h 121"/>
                  <a:gd name="T128" fmla="*/ 129 w 129"/>
                  <a:gd name="T129" fmla="*/ 121 h 12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9" h="121">
                    <a:moveTo>
                      <a:pt x="0" y="0"/>
                    </a:moveTo>
                    <a:lnTo>
                      <a:pt x="33" y="0"/>
                    </a:lnTo>
                    <a:lnTo>
                      <a:pt x="105" y="93"/>
                    </a:lnTo>
                    <a:lnTo>
                      <a:pt x="105" y="20"/>
                    </a:lnTo>
                    <a:lnTo>
                      <a:pt x="105" y="12"/>
                    </a:lnTo>
                    <a:lnTo>
                      <a:pt x="101" y="8"/>
                    </a:lnTo>
                    <a:lnTo>
                      <a:pt x="97" y="4"/>
                    </a:lnTo>
                    <a:lnTo>
                      <a:pt x="93" y="4"/>
                    </a:lnTo>
                    <a:lnTo>
                      <a:pt x="89" y="4"/>
                    </a:lnTo>
                    <a:lnTo>
                      <a:pt x="89" y="0"/>
                    </a:lnTo>
                    <a:lnTo>
                      <a:pt x="129" y="0"/>
                    </a:lnTo>
                    <a:lnTo>
                      <a:pt x="129" y="4"/>
                    </a:lnTo>
                    <a:lnTo>
                      <a:pt x="125" y="4"/>
                    </a:lnTo>
                    <a:lnTo>
                      <a:pt x="117" y="4"/>
                    </a:lnTo>
                    <a:lnTo>
                      <a:pt x="113" y="8"/>
                    </a:lnTo>
                    <a:lnTo>
                      <a:pt x="113" y="12"/>
                    </a:lnTo>
                    <a:lnTo>
                      <a:pt x="113" y="20"/>
                    </a:lnTo>
                    <a:lnTo>
                      <a:pt x="113" y="121"/>
                    </a:lnTo>
                    <a:lnTo>
                      <a:pt x="109" y="121"/>
                    </a:lnTo>
                    <a:lnTo>
                      <a:pt x="33" y="28"/>
                    </a:lnTo>
                    <a:lnTo>
                      <a:pt x="33" y="101"/>
                    </a:lnTo>
                    <a:lnTo>
                      <a:pt x="33" y="109"/>
                    </a:lnTo>
                    <a:lnTo>
                      <a:pt x="33" y="113"/>
                    </a:lnTo>
                    <a:lnTo>
                      <a:pt x="37" y="117"/>
                    </a:lnTo>
                    <a:lnTo>
                      <a:pt x="45" y="117"/>
                    </a:lnTo>
                    <a:lnTo>
                      <a:pt x="49" y="117"/>
                    </a:lnTo>
                    <a:lnTo>
                      <a:pt x="49" y="121"/>
                    </a:lnTo>
                    <a:lnTo>
                      <a:pt x="8" y="121"/>
                    </a:lnTo>
                    <a:lnTo>
                      <a:pt x="8" y="117"/>
                    </a:lnTo>
                    <a:lnTo>
                      <a:pt x="12" y="117"/>
                    </a:lnTo>
                    <a:lnTo>
                      <a:pt x="16" y="117"/>
                    </a:lnTo>
                    <a:lnTo>
                      <a:pt x="20" y="113"/>
                    </a:lnTo>
                    <a:lnTo>
                      <a:pt x="25" y="109"/>
                    </a:lnTo>
                    <a:lnTo>
                      <a:pt x="25" y="101"/>
                    </a:lnTo>
                    <a:lnTo>
                      <a:pt x="25" y="20"/>
                    </a:lnTo>
                    <a:lnTo>
                      <a:pt x="20" y="12"/>
                    </a:lnTo>
                    <a:lnTo>
                      <a:pt x="16" y="12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6" name="Freeform 79"/>
              <p:cNvSpPr>
                <a:spLocks noEditPoints="1"/>
              </p:cNvSpPr>
              <p:nvPr/>
            </p:nvSpPr>
            <p:spPr bwMode="auto">
              <a:xfrm>
                <a:off x="4978" y="1493"/>
                <a:ext cx="54" cy="46"/>
              </a:xfrm>
              <a:custGeom>
                <a:avLst/>
                <a:gdLst>
                  <a:gd name="T0" fmla="*/ 15 w 72"/>
                  <a:gd name="T1" fmla="*/ 0 h 81"/>
                  <a:gd name="T2" fmla="*/ 20 w 72"/>
                  <a:gd name="T3" fmla="*/ 0 h 81"/>
                  <a:gd name="T4" fmla="*/ 23 w 72"/>
                  <a:gd name="T5" fmla="*/ 1 h 81"/>
                  <a:gd name="T6" fmla="*/ 27 w 72"/>
                  <a:gd name="T7" fmla="*/ 2 h 81"/>
                  <a:gd name="T8" fmla="*/ 30 w 72"/>
                  <a:gd name="T9" fmla="*/ 5 h 81"/>
                  <a:gd name="T10" fmla="*/ 30 w 72"/>
                  <a:gd name="T11" fmla="*/ 6 h 81"/>
                  <a:gd name="T12" fmla="*/ 30 w 72"/>
                  <a:gd name="T13" fmla="*/ 9 h 81"/>
                  <a:gd name="T14" fmla="*/ 28 w 72"/>
                  <a:gd name="T15" fmla="*/ 11 h 81"/>
                  <a:gd name="T16" fmla="*/ 27 w 72"/>
                  <a:gd name="T17" fmla="*/ 12 h 81"/>
                  <a:gd name="T18" fmla="*/ 23 w 72"/>
                  <a:gd name="T19" fmla="*/ 14 h 81"/>
                  <a:gd name="T20" fmla="*/ 19 w 72"/>
                  <a:gd name="T21" fmla="*/ 15 h 81"/>
                  <a:gd name="T22" fmla="*/ 15 w 72"/>
                  <a:gd name="T23" fmla="*/ 15 h 81"/>
                  <a:gd name="T24" fmla="*/ 10 w 72"/>
                  <a:gd name="T25" fmla="*/ 15 h 81"/>
                  <a:gd name="T26" fmla="*/ 7 w 72"/>
                  <a:gd name="T27" fmla="*/ 14 h 81"/>
                  <a:gd name="T28" fmla="*/ 3 w 72"/>
                  <a:gd name="T29" fmla="*/ 12 h 81"/>
                  <a:gd name="T30" fmla="*/ 0 w 72"/>
                  <a:gd name="T31" fmla="*/ 10 h 81"/>
                  <a:gd name="T32" fmla="*/ 0 w 72"/>
                  <a:gd name="T33" fmla="*/ 7 h 81"/>
                  <a:gd name="T34" fmla="*/ 0 w 72"/>
                  <a:gd name="T35" fmla="*/ 5 h 81"/>
                  <a:gd name="T36" fmla="*/ 2 w 72"/>
                  <a:gd name="T37" fmla="*/ 3 h 81"/>
                  <a:gd name="T38" fmla="*/ 3 w 72"/>
                  <a:gd name="T39" fmla="*/ 2 h 81"/>
                  <a:gd name="T40" fmla="*/ 7 w 72"/>
                  <a:gd name="T41" fmla="*/ 1 h 81"/>
                  <a:gd name="T42" fmla="*/ 12 w 72"/>
                  <a:gd name="T43" fmla="*/ 0 h 81"/>
                  <a:gd name="T44" fmla="*/ 15 w 72"/>
                  <a:gd name="T45" fmla="*/ 0 h 81"/>
                  <a:gd name="T46" fmla="*/ 14 w 72"/>
                  <a:gd name="T47" fmla="*/ 1 h 81"/>
                  <a:gd name="T48" fmla="*/ 12 w 72"/>
                  <a:gd name="T49" fmla="*/ 1 h 81"/>
                  <a:gd name="T50" fmla="*/ 10 w 72"/>
                  <a:gd name="T51" fmla="*/ 2 h 81"/>
                  <a:gd name="T52" fmla="*/ 8 w 72"/>
                  <a:gd name="T53" fmla="*/ 2 h 81"/>
                  <a:gd name="T54" fmla="*/ 7 w 72"/>
                  <a:gd name="T55" fmla="*/ 3 h 81"/>
                  <a:gd name="T56" fmla="*/ 5 w 72"/>
                  <a:gd name="T57" fmla="*/ 5 h 81"/>
                  <a:gd name="T58" fmla="*/ 5 w 72"/>
                  <a:gd name="T59" fmla="*/ 6 h 81"/>
                  <a:gd name="T60" fmla="*/ 7 w 72"/>
                  <a:gd name="T61" fmla="*/ 9 h 81"/>
                  <a:gd name="T62" fmla="*/ 8 w 72"/>
                  <a:gd name="T63" fmla="*/ 12 h 81"/>
                  <a:gd name="T64" fmla="*/ 10 w 72"/>
                  <a:gd name="T65" fmla="*/ 12 h 81"/>
                  <a:gd name="T66" fmla="*/ 14 w 72"/>
                  <a:gd name="T67" fmla="*/ 13 h 81"/>
                  <a:gd name="T68" fmla="*/ 16 w 72"/>
                  <a:gd name="T69" fmla="*/ 14 h 81"/>
                  <a:gd name="T70" fmla="*/ 20 w 72"/>
                  <a:gd name="T71" fmla="*/ 13 h 81"/>
                  <a:gd name="T72" fmla="*/ 22 w 72"/>
                  <a:gd name="T73" fmla="*/ 12 h 81"/>
                  <a:gd name="T74" fmla="*/ 23 w 72"/>
                  <a:gd name="T75" fmla="*/ 11 h 81"/>
                  <a:gd name="T76" fmla="*/ 26 w 72"/>
                  <a:gd name="T77" fmla="*/ 8 h 81"/>
                  <a:gd name="T78" fmla="*/ 23 w 72"/>
                  <a:gd name="T79" fmla="*/ 6 h 81"/>
                  <a:gd name="T80" fmla="*/ 23 w 72"/>
                  <a:gd name="T81" fmla="*/ 3 h 81"/>
                  <a:gd name="T82" fmla="*/ 20 w 72"/>
                  <a:gd name="T83" fmla="*/ 2 h 81"/>
                  <a:gd name="T84" fmla="*/ 19 w 72"/>
                  <a:gd name="T85" fmla="*/ 1 h 81"/>
                  <a:gd name="T86" fmla="*/ 14 w 72"/>
                  <a:gd name="T87" fmla="*/ 1 h 8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2"/>
                  <a:gd name="T133" fmla="*/ 0 h 81"/>
                  <a:gd name="T134" fmla="*/ 72 w 72"/>
                  <a:gd name="T135" fmla="*/ 81 h 8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2" h="81">
                    <a:moveTo>
                      <a:pt x="36" y="0"/>
                    </a:moveTo>
                    <a:lnTo>
                      <a:pt x="48" y="0"/>
                    </a:lnTo>
                    <a:lnTo>
                      <a:pt x="56" y="4"/>
                    </a:lnTo>
                    <a:lnTo>
                      <a:pt x="64" y="12"/>
                    </a:lnTo>
                    <a:lnTo>
                      <a:pt x="72" y="24"/>
                    </a:lnTo>
                    <a:lnTo>
                      <a:pt x="72" y="36"/>
                    </a:lnTo>
                    <a:lnTo>
                      <a:pt x="72" y="48"/>
                    </a:lnTo>
                    <a:lnTo>
                      <a:pt x="68" y="61"/>
                    </a:lnTo>
                    <a:lnTo>
                      <a:pt x="64" y="69"/>
                    </a:lnTo>
                    <a:lnTo>
                      <a:pt x="56" y="77"/>
                    </a:lnTo>
                    <a:lnTo>
                      <a:pt x="44" y="81"/>
                    </a:lnTo>
                    <a:lnTo>
                      <a:pt x="36" y="81"/>
                    </a:lnTo>
                    <a:lnTo>
                      <a:pt x="24" y="81"/>
                    </a:lnTo>
                    <a:lnTo>
                      <a:pt x="16" y="77"/>
                    </a:lnTo>
                    <a:lnTo>
                      <a:pt x="8" y="69"/>
                    </a:lnTo>
                    <a:lnTo>
                      <a:pt x="0" y="57"/>
                    </a:lnTo>
                    <a:lnTo>
                      <a:pt x="0" y="40"/>
                    </a:lnTo>
                    <a:lnTo>
                      <a:pt x="0" y="28"/>
                    </a:lnTo>
                    <a:lnTo>
                      <a:pt x="4" y="20"/>
                    </a:lnTo>
                    <a:lnTo>
                      <a:pt x="8" y="8"/>
                    </a:lnTo>
                    <a:lnTo>
                      <a:pt x="16" y="4"/>
                    </a:lnTo>
                    <a:lnTo>
                      <a:pt x="28" y="0"/>
                    </a:lnTo>
                    <a:lnTo>
                      <a:pt x="36" y="0"/>
                    </a:lnTo>
                    <a:close/>
                    <a:moveTo>
                      <a:pt x="32" y="4"/>
                    </a:moveTo>
                    <a:lnTo>
                      <a:pt x="28" y="4"/>
                    </a:lnTo>
                    <a:lnTo>
                      <a:pt x="24" y="8"/>
                    </a:lnTo>
                    <a:lnTo>
                      <a:pt x="20" y="12"/>
                    </a:lnTo>
                    <a:lnTo>
                      <a:pt x="16" y="16"/>
                    </a:lnTo>
                    <a:lnTo>
                      <a:pt x="12" y="24"/>
                    </a:lnTo>
                    <a:lnTo>
                      <a:pt x="12" y="32"/>
                    </a:lnTo>
                    <a:lnTo>
                      <a:pt x="16" y="48"/>
                    </a:lnTo>
                    <a:lnTo>
                      <a:pt x="20" y="65"/>
                    </a:lnTo>
                    <a:lnTo>
                      <a:pt x="24" y="69"/>
                    </a:lnTo>
                    <a:lnTo>
                      <a:pt x="32" y="73"/>
                    </a:lnTo>
                    <a:lnTo>
                      <a:pt x="40" y="77"/>
                    </a:lnTo>
                    <a:lnTo>
                      <a:pt x="48" y="73"/>
                    </a:lnTo>
                    <a:lnTo>
                      <a:pt x="52" y="69"/>
                    </a:lnTo>
                    <a:lnTo>
                      <a:pt x="56" y="61"/>
                    </a:lnTo>
                    <a:lnTo>
                      <a:pt x="60" y="44"/>
                    </a:lnTo>
                    <a:lnTo>
                      <a:pt x="56" y="32"/>
                    </a:lnTo>
                    <a:lnTo>
                      <a:pt x="56" y="20"/>
                    </a:lnTo>
                    <a:lnTo>
                      <a:pt x="48" y="12"/>
                    </a:lnTo>
                    <a:lnTo>
                      <a:pt x="44" y="4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7" name="Freeform 80"/>
              <p:cNvSpPr>
                <a:spLocks/>
              </p:cNvSpPr>
              <p:nvPr/>
            </p:nvSpPr>
            <p:spPr bwMode="auto">
              <a:xfrm>
                <a:off x="5041" y="1493"/>
                <a:ext cx="98" cy="46"/>
              </a:xfrm>
              <a:custGeom>
                <a:avLst/>
                <a:gdLst>
                  <a:gd name="T0" fmla="*/ 14 w 129"/>
                  <a:gd name="T1" fmla="*/ 2 h 81"/>
                  <a:gd name="T2" fmla="*/ 18 w 129"/>
                  <a:gd name="T3" fmla="*/ 1 h 81"/>
                  <a:gd name="T4" fmla="*/ 21 w 129"/>
                  <a:gd name="T5" fmla="*/ 0 h 81"/>
                  <a:gd name="T6" fmla="*/ 27 w 129"/>
                  <a:gd name="T7" fmla="*/ 0 h 81"/>
                  <a:gd name="T8" fmla="*/ 30 w 129"/>
                  <a:gd name="T9" fmla="*/ 2 h 81"/>
                  <a:gd name="T10" fmla="*/ 36 w 129"/>
                  <a:gd name="T11" fmla="*/ 2 h 81"/>
                  <a:gd name="T12" fmla="*/ 41 w 129"/>
                  <a:gd name="T13" fmla="*/ 0 h 81"/>
                  <a:gd name="T14" fmla="*/ 46 w 129"/>
                  <a:gd name="T15" fmla="*/ 0 h 81"/>
                  <a:gd name="T16" fmla="*/ 49 w 129"/>
                  <a:gd name="T17" fmla="*/ 1 h 81"/>
                  <a:gd name="T18" fmla="*/ 53 w 129"/>
                  <a:gd name="T19" fmla="*/ 3 h 81"/>
                  <a:gd name="T20" fmla="*/ 53 w 129"/>
                  <a:gd name="T21" fmla="*/ 11 h 81"/>
                  <a:gd name="T22" fmla="*/ 53 w 129"/>
                  <a:gd name="T23" fmla="*/ 13 h 81"/>
                  <a:gd name="T24" fmla="*/ 55 w 129"/>
                  <a:gd name="T25" fmla="*/ 14 h 81"/>
                  <a:gd name="T26" fmla="*/ 56 w 129"/>
                  <a:gd name="T27" fmla="*/ 14 h 81"/>
                  <a:gd name="T28" fmla="*/ 41 w 129"/>
                  <a:gd name="T29" fmla="*/ 15 h 81"/>
                  <a:gd name="T30" fmla="*/ 43 w 129"/>
                  <a:gd name="T31" fmla="*/ 14 h 81"/>
                  <a:gd name="T32" fmla="*/ 44 w 129"/>
                  <a:gd name="T33" fmla="*/ 14 h 81"/>
                  <a:gd name="T34" fmla="*/ 46 w 129"/>
                  <a:gd name="T35" fmla="*/ 12 h 81"/>
                  <a:gd name="T36" fmla="*/ 46 w 129"/>
                  <a:gd name="T37" fmla="*/ 11 h 81"/>
                  <a:gd name="T38" fmla="*/ 46 w 129"/>
                  <a:gd name="T39" fmla="*/ 3 h 81"/>
                  <a:gd name="T40" fmla="*/ 43 w 129"/>
                  <a:gd name="T41" fmla="*/ 2 h 81"/>
                  <a:gd name="T42" fmla="*/ 40 w 129"/>
                  <a:gd name="T43" fmla="*/ 2 h 81"/>
                  <a:gd name="T44" fmla="*/ 33 w 129"/>
                  <a:gd name="T45" fmla="*/ 3 h 81"/>
                  <a:gd name="T46" fmla="*/ 32 w 129"/>
                  <a:gd name="T47" fmla="*/ 3 h 81"/>
                  <a:gd name="T48" fmla="*/ 32 w 129"/>
                  <a:gd name="T49" fmla="*/ 11 h 81"/>
                  <a:gd name="T50" fmla="*/ 32 w 129"/>
                  <a:gd name="T51" fmla="*/ 13 h 81"/>
                  <a:gd name="T52" fmla="*/ 33 w 129"/>
                  <a:gd name="T53" fmla="*/ 14 h 81"/>
                  <a:gd name="T54" fmla="*/ 37 w 129"/>
                  <a:gd name="T55" fmla="*/ 14 h 81"/>
                  <a:gd name="T56" fmla="*/ 20 w 129"/>
                  <a:gd name="T57" fmla="*/ 15 h 81"/>
                  <a:gd name="T58" fmla="*/ 23 w 129"/>
                  <a:gd name="T59" fmla="*/ 14 h 81"/>
                  <a:gd name="T60" fmla="*/ 25 w 129"/>
                  <a:gd name="T61" fmla="*/ 13 h 81"/>
                  <a:gd name="T62" fmla="*/ 25 w 129"/>
                  <a:gd name="T63" fmla="*/ 12 h 81"/>
                  <a:gd name="T64" fmla="*/ 25 w 129"/>
                  <a:gd name="T65" fmla="*/ 5 h 81"/>
                  <a:gd name="T66" fmla="*/ 25 w 129"/>
                  <a:gd name="T67" fmla="*/ 3 h 81"/>
                  <a:gd name="T68" fmla="*/ 20 w 129"/>
                  <a:gd name="T69" fmla="*/ 2 h 81"/>
                  <a:gd name="T70" fmla="*/ 16 w 129"/>
                  <a:gd name="T71" fmla="*/ 2 h 81"/>
                  <a:gd name="T72" fmla="*/ 11 w 129"/>
                  <a:gd name="T73" fmla="*/ 3 h 81"/>
                  <a:gd name="T74" fmla="*/ 11 w 129"/>
                  <a:gd name="T75" fmla="*/ 12 h 81"/>
                  <a:gd name="T76" fmla="*/ 11 w 129"/>
                  <a:gd name="T77" fmla="*/ 13 h 81"/>
                  <a:gd name="T78" fmla="*/ 14 w 129"/>
                  <a:gd name="T79" fmla="*/ 14 h 81"/>
                  <a:gd name="T80" fmla="*/ 16 w 129"/>
                  <a:gd name="T81" fmla="*/ 15 h 81"/>
                  <a:gd name="T82" fmla="*/ 0 w 129"/>
                  <a:gd name="T83" fmla="*/ 14 h 81"/>
                  <a:gd name="T84" fmla="*/ 2 w 129"/>
                  <a:gd name="T85" fmla="*/ 14 h 81"/>
                  <a:gd name="T86" fmla="*/ 4 w 129"/>
                  <a:gd name="T87" fmla="*/ 13 h 81"/>
                  <a:gd name="T88" fmla="*/ 4 w 129"/>
                  <a:gd name="T89" fmla="*/ 11 h 81"/>
                  <a:gd name="T90" fmla="*/ 4 w 129"/>
                  <a:gd name="T91" fmla="*/ 3 h 81"/>
                  <a:gd name="T92" fmla="*/ 4 w 129"/>
                  <a:gd name="T93" fmla="*/ 2 h 81"/>
                  <a:gd name="T94" fmla="*/ 2 w 129"/>
                  <a:gd name="T95" fmla="*/ 2 h 81"/>
                  <a:gd name="T96" fmla="*/ 2 w 129"/>
                  <a:gd name="T97" fmla="*/ 2 h 81"/>
                  <a:gd name="T98" fmla="*/ 0 w 129"/>
                  <a:gd name="T99" fmla="*/ 2 h 81"/>
                  <a:gd name="T100" fmla="*/ 11 w 129"/>
                  <a:gd name="T101" fmla="*/ 0 h 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29"/>
                  <a:gd name="T154" fmla="*/ 0 h 81"/>
                  <a:gd name="T155" fmla="*/ 129 w 129"/>
                  <a:gd name="T156" fmla="*/ 81 h 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29" h="81">
                    <a:moveTo>
                      <a:pt x="24" y="16"/>
                    </a:moveTo>
                    <a:lnTo>
                      <a:pt x="33" y="8"/>
                    </a:lnTo>
                    <a:lnTo>
                      <a:pt x="37" y="4"/>
                    </a:lnTo>
                    <a:lnTo>
                      <a:pt x="41" y="4"/>
                    </a:lnTo>
                    <a:lnTo>
                      <a:pt x="45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5" y="4"/>
                    </a:lnTo>
                    <a:lnTo>
                      <a:pt x="69" y="8"/>
                    </a:lnTo>
                    <a:lnTo>
                      <a:pt x="73" y="16"/>
                    </a:lnTo>
                    <a:lnTo>
                      <a:pt x="81" y="8"/>
                    </a:lnTo>
                    <a:lnTo>
                      <a:pt x="85" y="0"/>
                    </a:lnTo>
                    <a:lnTo>
                      <a:pt x="93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9" y="0"/>
                    </a:lnTo>
                    <a:lnTo>
                      <a:pt x="113" y="4"/>
                    </a:lnTo>
                    <a:lnTo>
                      <a:pt x="117" y="12"/>
                    </a:lnTo>
                    <a:lnTo>
                      <a:pt x="121" y="20"/>
                    </a:lnTo>
                    <a:lnTo>
                      <a:pt x="121" y="28"/>
                    </a:lnTo>
                    <a:lnTo>
                      <a:pt x="121" y="61"/>
                    </a:lnTo>
                    <a:lnTo>
                      <a:pt x="121" y="69"/>
                    </a:lnTo>
                    <a:lnTo>
                      <a:pt x="121" y="73"/>
                    </a:lnTo>
                    <a:lnTo>
                      <a:pt x="125" y="77"/>
                    </a:lnTo>
                    <a:lnTo>
                      <a:pt x="129" y="77"/>
                    </a:lnTo>
                    <a:lnTo>
                      <a:pt x="129" y="81"/>
                    </a:lnTo>
                    <a:lnTo>
                      <a:pt x="93" y="81"/>
                    </a:lnTo>
                    <a:lnTo>
                      <a:pt x="93" y="77"/>
                    </a:lnTo>
                    <a:lnTo>
                      <a:pt x="97" y="77"/>
                    </a:lnTo>
                    <a:lnTo>
                      <a:pt x="101" y="77"/>
                    </a:lnTo>
                    <a:lnTo>
                      <a:pt x="105" y="73"/>
                    </a:lnTo>
                    <a:lnTo>
                      <a:pt x="105" y="69"/>
                    </a:lnTo>
                    <a:lnTo>
                      <a:pt x="105" y="61"/>
                    </a:lnTo>
                    <a:lnTo>
                      <a:pt x="105" y="28"/>
                    </a:lnTo>
                    <a:lnTo>
                      <a:pt x="105" y="20"/>
                    </a:lnTo>
                    <a:lnTo>
                      <a:pt x="101" y="16"/>
                    </a:lnTo>
                    <a:lnTo>
                      <a:pt x="97" y="12"/>
                    </a:lnTo>
                    <a:lnTo>
                      <a:pt x="93" y="8"/>
                    </a:lnTo>
                    <a:lnTo>
                      <a:pt x="89" y="8"/>
                    </a:lnTo>
                    <a:lnTo>
                      <a:pt x="85" y="12"/>
                    </a:lnTo>
                    <a:lnTo>
                      <a:pt x="77" y="16"/>
                    </a:lnTo>
                    <a:lnTo>
                      <a:pt x="73" y="20"/>
                    </a:lnTo>
                    <a:lnTo>
                      <a:pt x="73" y="24"/>
                    </a:lnTo>
                    <a:lnTo>
                      <a:pt x="73" y="61"/>
                    </a:lnTo>
                    <a:lnTo>
                      <a:pt x="73" y="69"/>
                    </a:lnTo>
                    <a:lnTo>
                      <a:pt x="73" y="73"/>
                    </a:lnTo>
                    <a:lnTo>
                      <a:pt x="77" y="77"/>
                    </a:lnTo>
                    <a:lnTo>
                      <a:pt x="85" y="77"/>
                    </a:lnTo>
                    <a:lnTo>
                      <a:pt x="85" y="81"/>
                    </a:lnTo>
                    <a:lnTo>
                      <a:pt x="45" y="81"/>
                    </a:lnTo>
                    <a:lnTo>
                      <a:pt x="45" y="77"/>
                    </a:lnTo>
                    <a:lnTo>
                      <a:pt x="53" y="77"/>
                    </a:lnTo>
                    <a:lnTo>
                      <a:pt x="57" y="73"/>
                    </a:lnTo>
                    <a:lnTo>
                      <a:pt x="57" y="69"/>
                    </a:lnTo>
                    <a:lnTo>
                      <a:pt x="57" y="61"/>
                    </a:lnTo>
                    <a:lnTo>
                      <a:pt x="57" y="28"/>
                    </a:lnTo>
                    <a:lnTo>
                      <a:pt x="57" y="20"/>
                    </a:lnTo>
                    <a:lnTo>
                      <a:pt x="57" y="16"/>
                    </a:lnTo>
                    <a:lnTo>
                      <a:pt x="49" y="12"/>
                    </a:lnTo>
                    <a:lnTo>
                      <a:pt x="45" y="8"/>
                    </a:lnTo>
                    <a:lnTo>
                      <a:pt x="41" y="8"/>
                    </a:lnTo>
                    <a:lnTo>
                      <a:pt x="37" y="12"/>
                    </a:lnTo>
                    <a:lnTo>
                      <a:pt x="29" y="16"/>
                    </a:lnTo>
                    <a:lnTo>
                      <a:pt x="24" y="20"/>
                    </a:lnTo>
                    <a:lnTo>
                      <a:pt x="24" y="61"/>
                    </a:lnTo>
                    <a:lnTo>
                      <a:pt x="24" y="69"/>
                    </a:lnTo>
                    <a:lnTo>
                      <a:pt x="24" y="73"/>
                    </a:lnTo>
                    <a:lnTo>
                      <a:pt x="29" y="77"/>
                    </a:lnTo>
                    <a:lnTo>
                      <a:pt x="33" y="77"/>
                    </a:lnTo>
                    <a:lnTo>
                      <a:pt x="37" y="77"/>
                    </a:lnTo>
                    <a:lnTo>
                      <a:pt x="37" y="81"/>
                    </a:lnTo>
                    <a:lnTo>
                      <a:pt x="0" y="81"/>
                    </a:lnTo>
                    <a:lnTo>
                      <a:pt x="0" y="77"/>
                    </a:lnTo>
                    <a:lnTo>
                      <a:pt x="4" y="77"/>
                    </a:lnTo>
                    <a:lnTo>
                      <a:pt x="8" y="73"/>
                    </a:lnTo>
                    <a:lnTo>
                      <a:pt x="8" y="69"/>
                    </a:lnTo>
                    <a:lnTo>
                      <a:pt x="8" y="61"/>
                    </a:lnTo>
                    <a:lnTo>
                      <a:pt x="8" y="32"/>
                    </a:lnTo>
                    <a:lnTo>
                      <a:pt x="8" y="20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4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8" name="Freeform 81"/>
              <p:cNvSpPr>
                <a:spLocks noEditPoints="1"/>
              </p:cNvSpPr>
              <p:nvPr/>
            </p:nvSpPr>
            <p:spPr bwMode="auto">
              <a:xfrm>
                <a:off x="3494" y="1721"/>
                <a:ext cx="67" cy="67"/>
              </a:xfrm>
              <a:custGeom>
                <a:avLst/>
                <a:gdLst>
                  <a:gd name="T0" fmla="*/ 14 w 89"/>
                  <a:gd name="T1" fmla="*/ 11 h 117"/>
                  <a:gd name="T2" fmla="*/ 14 w 89"/>
                  <a:gd name="T3" fmla="*/ 18 h 117"/>
                  <a:gd name="T4" fmla="*/ 14 w 89"/>
                  <a:gd name="T5" fmla="*/ 19 h 117"/>
                  <a:gd name="T6" fmla="*/ 16 w 89"/>
                  <a:gd name="T7" fmla="*/ 21 h 117"/>
                  <a:gd name="T8" fmla="*/ 17 w 89"/>
                  <a:gd name="T9" fmla="*/ 21 h 117"/>
                  <a:gd name="T10" fmla="*/ 20 w 89"/>
                  <a:gd name="T11" fmla="*/ 22 h 117"/>
                  <a:gd name="T12" fmla="*/ 21 w 89"/>
                  <a:gd name="T13" fmla="*/ 22 h 117"/>
                  <a:gd name="T14" fmla="*/ 21 w 89"/>
                  <a:gd name="T15" fmla="*/ 22 h 117"/>
                  <a:gd name="T16" fmla="*/ 0 w 89"/>
                  <a:gd name="T17" fmla="*/ 22 h 117"/>
                  <a:gd name="T18" fmla="*/ 0 w 89"/>
                  <a:gd name="T19" fmla="*/ 22 h 117"/>
                  <a:gd name="T20" fmla="*/ 2 w 89"/>
                  <a:gd name="T21" fmla="*/ 22 h 117"/>
                  <a:gd name="T22" fmla="*/ 4 w 89"/>
                  <a:gd name="T23" fmla="*/ 21 h 117"/>
                  <a:gd name="T24" fmla="*/ 5 w 89"/>
                  <a:gd name="T25" fmla="*/ 21 h 117"/>
                  <a:gd name="T26" fmla="*/ 7 w 89"/>
                  <a:gd name="T27" fmla="*/ 19 h 117"/>
                  <a:gd name="T28" fmla="*/ 7 w 89"/>
                  <a:gd name="T29" fmla="*/ 18 h 117"/>
                  <a:gd name="T30" fmla="*/ 7 w 89"/>
                  <a:gd name="T31" fmla="*/ 3 h 117"/>
                  <a:gd name="T32" fmla="*/ 7 w 89"/>
                  <a:gd name="T33" fmla="*/ 2 h 117"/>
                  <a:gd name="T34" fmla="*/ 5 w 89"/>
                  <a:gd name="T35" fmla="*/ 1 h 117"/>
                  <a:gd name="T36" fmla="*/ 4 w 89"/>
                  <a:gd name="T37" fmla="*/ 1 h 117"/>
                  <a:gd name="T38" fmla="*/ 2 w 89"/>
                  <a:gd name="T39" fmla="*/ 0 h 117"/>
                  <a:gd name="T40" fmla="*/ 0 w 89"/>
                  <a:gd name="T41" fmla="*/ 0 h 117"/>
                  <a:gd name="T42" fmla="*/ 0 w 89"/>
                  <a:gd name="T43" fmla="*/ 0 h 117"/>
                  <a:gd name="T44" fmla="*/ 17 w 89"/>
                  <a:gd name="T45" fmla="*/ 0 h 117"/>
                  <a:gd name="T46" fmla="*/ 24 w 89"/>
                  <a:gd name="T47" fmla="*/ 0 h 117"/>
                  <a:gd name="T48" fmla="*/ 29 w 89"/>
                  <a:gd name="T49" fmla="*/ 1 h 117"/>
                  <a:gd name="T50" fmla="*/ 33 w 89"/>
                  <a:gd name="T51" fmla="*/ 2 h 117"/>
                  <a:gd name="T52" fmla="*/ 35 w 89"/>
                  <a:gd name="T53" fmla="*/ 2 h 117"/>
                  <a:gd name="T54" fmla="*/ 38 w 89"/>
                  <a:gd name="T55" fmla="*/ 5 h 117"/>
                  <a:gd name="T56" fmla="*/ 38 w 89"/>
                  <a:gd name="T57" fmla="*/ 6 h 117"/>
                  <a:gd name="T58" fmla="*/ 36 w 89"/>
                  <a:gd name="T59" fmla="*/ 8 h 117"/>
                  <a:gd name="T60" fmla="*/ 35 w 89"/>
                  <a:gd name="T61" fmla="*/ 10 h 117"/>
                  <a:gd name="T62" fmla="*/ 31 w 89"/>
                  <a:gd name="T63" fmla="*/ 11 h 117"/>
                  <a:gd name="T64" fmla="*/ 28 w 89"/>
                  <a:gd name="T65" fmla="*/ 12 h 117"/>
                  <a:gd name="T66" fmla="*/ 23 w 89"/>
                  <a:gd name="T67" fmla="*/ 12 h 117"/>
                  <a:gd name="T68" fmla="*/ 21 w 89"/>
                  <a:gd name="T69" fmla="*/ 12 h 117"/>
                  <a:gd name="T70" fmla="*/ 20 w 89"/>
                  <a:gd name="T71" fmla="*/ 12 h 117"/>
                  <a:gd name="T72" fmla="*/ 16 w 89"/>
                  <a:gd name="T73" fmla="*/ 12 h 117"/>
                  <a:gd name="T74" fmla="*/ 14 w 89"/>
                  <a:gd name="T75" fmla="*/ 11 h 117"/>
                  <a:gd name="T76" fmla="*/ 14 w 89"/>
                  <a:gd name="T77" fmla="*/ 10 h 117"/>
                  <a:gd name="T78" fmla="*/ 16 w 89"/>
                  <a:gd name="T79" fmla="*/ 10 h 117"/>
                  <a:gd name="T80" fmla="*/ 17 w 89"/>
                  <a:gd name="T81" fmla="*/ 10 h 117"/>
                  <a:gd name="T82" fmla="*/ 20 w 89"/>
                  <a:gd name="T83" fmla="*/ 11 h 117"/>
                  <a:gd name="T84" fmla="*/ 20 w 89"/>
                  <a:gd name="T85" fmla="*/ 11 h 117"/>
                  <a:gd name="T86" fmla="*/ 24 w 89"/>
                  <a:gd name="T87" fmla="*/ 10 h 117"/>
                  <a:gd name="T88" fmla="*/ 26 w 89"/>
                  <a:gd name="T89" fmla="*/ 10 h 117"/>
                  <a:gd name="T90" fmla="*/ 29 w 89"/>
                  <a:gd name="T91" fmla="*/ 8 h 117"/>
                  <a:gd name="T92" fmla="*/ 29 w 89"/>
                  <a:gd name="T93" fmla="*/ 6 h 117"/>
                  <a:gd name="T94" fmla="*/ 29 w 89"/>
                  <a:gd name="T95" fmla="*/ 5 h 117"/>
                  <a:gd name="T96" fmla="*/ 28 w 89"/>
                  <a:gd name="T97" fmla="*/ 3 h 117"/>
                  <a:gd name="T98" fmla="*/ 26 w 89"/>
                  <a:gd name="T99" fmla="*/ 2 h 117"/>
                  <a:gd name="T100" fmla="*/ 24 w 89"/>
                  <a:gd name="T101" fmla="*/ 2 h 117"/>
                  <a:gd name="T102" fmla="*/ 21 w 89"/>
                  <a:gd name="T103" fmla="*/ 2 h 117"/>
                  <a:gd name="T104" fmla="*/ 20 w 89"/>
                  <a:gd name="T105" fmla="*/ 1 h 117"/>
                  <a:gd name="T106" fmla="*/ 16 w 89"/>
                  <a:gd name="T107" fmla="*/ 1 h 117"/>
                  <a:gd name="T108" fmla="*/ 14 w 89"/>
                  <a:gd name="T109" fmla="*/ 2 h 117"/>
                  <a:gd name="T110" fmla="*/ 14 w 89"/>
                  <a:gd name="T111" fmla="*/ 10 h 11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9"/>
                  <a:gd name="T169" fmla="*/ 0 h 117"/>
                  <a:gd name="T170" fmla="*/ 89 w 89"/>
                  <a:gd name="T171" fmla="*/ 117 h 11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9" h="117">
                    <a:moveTo>
                      <a:pt x="33" y="60"/>
                    </a:moveTo>
                    <a:lnTo>
                      <a:pt x="33" y="96"/>
                    </a:lnTo>
                    <a:lnTo>
                      <a:pt x="33" y="104"/>
                    </a:lnTo>
                    <a:lnTo>
                      <a:pt x="37" y="113"/>
                    </a:lnTo>
                    <a:lnTo>
                      <a:pt x="41" y="113"/>
                    </a:lnTo>
                    <a:lnTo>
                      <a:pt x="45" y="117"/>
                    </a:lnTo>
                    <a:lnTo>
                      <a:pt x="49" y="117"/>
                    </a:lnTo>
                    <a:lnTo>
                      <a:pt x="0" y="117"/>
                    </a:lnTo>
                    <a:lnTo>
                      <a:pt x="4" y="117"/>
                    </a:lnTo>
                    <a:lnTo>
                      <a:pt x="8" y="113"/>
                    </a:lnTo>
                    <a:lnTo>
                      <a:pt x="12" y="109"/>
                    </a:lnTo>
                    <a:lnTo>
                      <a:pt x="16" y="104"/>
                    </a:lnTo>
                    <a:lnTo>
                      <a:pt x="16" y="96"/>
                    </a:lnTo>
                    <a:lnTo>
                      <a:pt x="16" y="20"/>
                    </a:lnTo>
                    <a:lnTo>
                      <a:pt x="16" y="12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57" y="0"/>
                    </a:lnTo>
                    <a:lnTo>
                      <a:pt x="69" y="4"/>
                    </a:lnTo>
                    <a:lnTo>
                      <a:pt x="77" y="8"/>
                    </a:lnTo>
                    <a:lnTo>
                      <a:pt x="81" y="12"/>
                    </a:lnTo>
                    <a:lnTo>
                      <a:pt x="89" y="24"/>
                    </a:lnTo>
                    <a:lnTo>
                      <a:pt x="89" y="32"/>
                    </a:lnTo>
                    <a:lnTo>
                      <a:pt x="85" y="44"/>
                    </a:lnTo>
                    <a:lnTo>
                      <a:pt x="81" y="56"/>
                    </a:lnTo>
                    <a:lnTo>
                      <a:pt x="73" y="60"/>
                    </a:lnTo>
                    <a:lnTo>
                      <a:pt x="65" y="64"/>
                    </a:lnTo>
                    <a:lnTo>
                      <a:pt x="53" y="64"/>
                    </a:lnTo>
                    <a:lnTo>
                      <a:pt x="49" y="64"/>
                    </a:lnTo>
                    <a:lnTo>
                      <a:pt x="45" y="64"/>
                    </a:lnTo>
                    <a:lnTo>
                      <a:pt x="37" y="64"/>
                    </a:lnTo>
                    <a:lnTo>
                      <a:pt x="33" y="60"/>
                    </a:lnTo>
                    <a:close/>
                    <a:moveTo>
                      <a:pt x="33" y="56"/>
                    </a:moveTo>
                    <a:lnTo>
                      <a:pt x="37" y="56"/>
                    </a:lnTo>
                    <a:lnTo>
                      <a:pt x="41" y="56"/>
                    </a:lnTo>
                    <a:lnTo>
                      <a:pt x="45" y="60"/>
                    </a:lnTo>
                    <a:lnTo>
                      <a:pt x="57" y="56"/>
                    </a:lnTo>
                    <a:lnTo>
                      <a:pt x="61" y="52"/>
                    </a:lnTo>
                    <a:lnTo>
                      <a:pt x="69" y="44"/>
                    </a:lnTo>
                    <a:lnTo>
                      <a:pt x="69" y="32"/>
                    </a:lnTo>
                    <a:lnTo>
                      <a:pt x="69" y="24"/>
                    </a:lnTo>
                    <a:lnTo>
                      <a:pt x="65" y="20"/>
                    </a:lnTo>
                    <a:lnTo>
                      <a:pt x="61" y="12"/>
                    </a:lnTo>
                    <a:lnTo>
                      <a:pt x="57" y="8"/>
                    </a:lnTo>
                    <a:lnTo>
                      <a:pt x="49" y="8"/>
                    </a:lnTo>
                    <a:lnTo>
                      <a:pt x="45" y="4"/>
                    </a:lnTo>
                    <a:lnTo>
                      <a:pt x="37" y="4"/>
                    </a:lnTo>
                    <a:lnTo>
                      <a:pt x="33" y="8"/>
                    </a:lnTo>
                    <a:lnTo>
                      <a:pt x="33" y="5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9" name="Freeform 82"/>
              <p:cNvSpPr>
                <a:spLocks/>
              </p:cNvSpPr>
              <p:nvPr/>
            </p:nvSpPr>
            <p:spPr bwMode="auto">
              <a:xfrm>
                <a:off x="3567" y="1742"/>
                <a:ext cx="43" cy="46"/>
              </a:xfrm>
              <a:custGeom>
                <a:avLst/>
                <a:gdLst>
                  <a:gd name="T0" fmla="*/ 11 w 57"/>
                  <a:gd name="T1" fmla="*/ 0 h 81"/>
                  <a:gd name="T2" fmla="*/ 11 w 57"/>
                  <a:gd name="T3" fmla="*/ 3 h 81"/>
                  <a:gd name="T4" fmla="*/ 14 w 57"/>
                  <a:gd name="T5" fmla="*/ 2 h 81"/>
                  <a:gd name="T6" fmla="*/ 17 w 57"/>
                  <a:gd name="T7" fmla="*/ 1 h 81"/>
                  <a:gd name="T8" fmla="*/ 20 w 57"/>
                  <a:gd name="T9" fmla="*/ 0 h 81"/>
                  <a:gd name="T10" fmla="*/ 21 w 57"/>
                  <a:gd name="T11" fmla="*/ 0 h 81"/>
                  <a:gd name="T12" fmla="*/ 23 w 57"/>
                  <a:gd name="T13" fmla="*/ 1 h 81"/>
                  <a:gd name="T14" fmla="*/ 24 w 57"/>
                  <a:gd name="T15" fmla="*/ 2 h 81"/>
                  <a:gd name="T16" fmla="*/ 24 w 57"/>
                  <a:gd name="T17" fmla="*/ 2 h 81"/>
                  <a:gd name="T18" fmla="*/ 24 w 57"/>
                  <a:gd name="T19" fmla="*/ 3 h 81"/>
                  <a:gd name="T20" fmla="*/ 24 w 57"/>
                  <a:gd name="T21" fmla="*/ 3 h 81"/>
                  <a:gd name="T22" fmla="*/ 23 w 57"/>
                  <a:gd name="T23" fmla="*/ 3 h 81"/>
                  <a:gd name="T24" fmla="*/ 21 w 57"/>
                  <a:gd name="T25" fmla="*/ 3 h 81"/>
                  <a:gd name="T26" fmla="*/ 21 w 57"/>
                  <a:gd name="T27" fmla="*/ 3 h 81"/>
                  <a:gd name="T28" fmla="*/ 20 w 57"/>
                  <a:gd name="T29" fmla="*/ 3 h 81"/>
                  <a:gd name="T30" fmla="*/ 17 w 57"/>
                  <a:gd name="T31" fmla="*/ 3 h 81"/>
                  <a:gd name="T32" fmla="*/ 16 w 57"/>
                  <a:gd name="T33" fmla="*/ 2 h 81"/>
                  <a:gd name="T34" fmla="*/ 16 w 57"/>
                  <a:gd name="T35" fmla="*/ 2 h 81"/>
                  <a:gd name="T36" fmla="*/ 14 w 57"/>
                  <a:gd name="T37" fmla="*/ 3 h 81"/>
                  <a:gd name="T38" fmla="*/ 12 w 57"/>
                  <a:gd name="T39" fmla="*/ 3 h 81"/>
                  <a:gd name="T40" fmla="*/ 11 w 57"/>
                  <a:gd name="T41" fmla="*/ 5 h 81"/>
                  <a:gd name="T42" fmla="*/ 11 w 57"/>
                  <a:gd name="T43" fmla="*/ 11 h 81"/>
                  <a:gd name="T44" fmla="*/ 11 w 57"/>
                  <a:gd name="T45" fmla="*/ 12 h 81"/>
                  <a:gd name="T46" fmla="*/ 12 w 57"/>
                  <a:gd name="T47" fmla="*/ 13 h 81"/>
                  <a:gd name="T48" fmla="*/ 12 w 57"/>
                  <a:gd name="T49" fmla="*/ 14 h 81"/>
                  <a:gd name="T50" fmla="*/ 14 w 57"/>
                  <a:gd name="T51" fmla="*/ 14 h 81"/>
                  <a:gd name="T52" fmla="*/ 16 w 57"/>
                  <a:gd name="T53" fmla="*/ 15 h 81"/>
                  <a:gd name="T54" fmla="*/ 17 w 57"/>
                  <a:gd name="T55" fmla="*/ 15 h 81"/>
                  <a:gd name="T56" fmla="*/ 17 w 57"/>
                  <a:gd name="T57" fmla="*/ 15 h 81"/>
                  <a:gd name="T58" fmla="*/ 0 w 57"/>
                  <a:gd name="T59" fmla="*/ 15 h 81"/>
                  <a:gd name="T60" fmla="*/ 0 w 57"/>
                  <a:gd name="T61" fmla="*/ 15 h 81"/>
                  <a:gd name="T62" fmla="*/ 2 w 57"/>
                  <a:gd name="T63" fmla="*/ 15 h 81"/>
                  <a:gd name="T64" fmla="*/ 4 w 57"/>
                  <a:gd name="T65" fmla="*/ 14 h 81"/>
                  <a:gd name="T66" fmla="*/ 4 w 57"/>
                  <a:gd name="T67" fmla="*/ 14 h 81"/>
                  <a:gd name="T68" fmla="*/ 5 w 57"/>
                  <a:gd name="T69" fmla="*/ 13 h 81"/>
                  <a:gd name="T70" fmla="*/ 5 w 57"/>
                  <a:gd name="T71" fmla="*/ 12 h 81"/>
                  <a:gd name="T72" fmla="*/ 5 w 57"/>
                  <a:gd name="T73" fmla="*/ 11 h 81"/>
                  <a:gd name="T74" fmla="*/ 5 w 57"/>
                  <a:gd name="T75" fmla="*/ 6 h 81"/>
                  <a:gd name="T76" fmla="*/ 5 w 57"/>
                  <a:gd name="T77" fmla="*/ 3 h 81"/>
                  <a:gd name="T78" fmla="*/ 5 w 57"/>
                  <a:gd name="T79" fmla="*/ 3 h 81"/>
                  <a:gd name="T80" fmla="*/ 4 w 57"/>
                  <a:gd name="T81" fmla="*/ 2 h 81"/>
                  <a:gd name="T82" fmla="*/ 4 w 57"/>
                  <a:gd name="T83" fmla="*/ 2 h 81"/>
                  <a:gd name="T84" fmla="*/ 4 w 57"/>
                  <a:gd name="T85" fmla="*/ 2 h 81"/>
                  <a:gd name="T86" fmla="*/ 2 w 57"/>
                  <a:gd name="T87" fmla="*/ 2 h 81"/>
                  <a:gd name="T88" fmla="*/ 2 w 57"/>
                  <a:gd name="T89" fmla="*/ 2 h 81"/>
                  <a:gd name="T90" fmla="*/ 0 w 57"/>
                  <a:gd name="T91" fmla="*/ 2 h 81"/>
                  <a:gd name="T92" fmla="*/ 0 w 57"/>
                  <a:gd name="T93" fmla="*/ 2 h 81"/>
                  <a:gd name="T94" fmla="*/ 8 w 57"/>
                  <a:gd name="T95" fmla="*/ 0 h 81"/>
                  <a:gd name="T96" fmla="*/ 11 w 57"/>
                  <a:gd name="T97" fmla="*/ 0 h 8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"/>
                  <a:gd name="T148" fmla="*/ 0 h 81"/>
                  <a:gd name="T149" fmla="*/ 57 w 57"/>
                  <a:gd name="T150" fmla="*/ 81 h 8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" h="81">
                    <a:moveTo>
                      <a:pt x="24" y="0"/>
                    </a:moveTo>
                    <a:lnTo>
                      <a:pt x="24" y="20"/>
                    </a:lnTo>
                    <a:lnTo>
                      <a:pt x="32" y="8"/>
                    </a:lnTo>
                    <a:lnTo>
                      <a:pt x="41" y="4"/>
                    </a:lnTo>
                    <a:lnTo>
                      <a:pt x="45" y="0"/>
                    </a:lnTo>
                    <a:lnTo>
                      <a:pt x="49" y="0"/>
                    </a:lnTo>
                    <a:lnTo>
                      <a:pt x="53" y="4"/>
                    </a:lnTo>
                    <a:lnTo>
                      <a:pt x="57" y="8"/>
                    </a:lnTo>
                    <a:lnTo>
                      <a:pt x="57" y="12"/>
                    </a:lnTo>
                    <a:lnTo>
                      <a:pt x="57" y="16"/>
                    </a:lnTo>
                    <a:lnTo>
                      <a:pt x="53" y="20"/>
                    </a:lnTo>
                    <a:lnTo>
                      <a:pt x="49" y="20"/>
                    </a:lnTo>
                    <a:lnTo>
                      <a:pt x="45" y="16"/>
                    </a:lnTo>
                    <a:lnTo>
                      <a:pt x="41" y="16"/>
                    </a:lnTo>
                    <a:lnTo>
                      <a:pt x="37" y="12"/>
                    </a:lnTo>
                    <a:lnTo>
                      <a:pt x="32" y="16"/>
                    </a:lnTo>
                    <a:lnTo>
                      <a:pt x="28" y="20"/>
                    </a:lnTo>
                    <a:lnTo>
                      <a:pt x="24" y="28"/>
                    </a:lnTo>
                    <a:lnTo>
                      <a:pt x="24" y="64"/>
                    </a:lnTo>
                    <a:lnTo>
                      <a:pt x="24" y="68"/>
                    </a:lnTo>
                    <a:lnTo>
                      <a:pt x="28" y="73"/>
                    </a:lnTo>
                    <a:lnTo>
                      <a:pt x="28" y="77"/>
                    </a:lnTo>
                    <a:lnTo>
                      <a:pt x="32" y="77"/>
                    </a:lnTo>
                    <a:lnTo>
                      <a:pt x="37" y="81"/>
                    </a:lnTo>
                    <a:lnTo>
                      <a:pt x="41" y="81"/>
                    </a:lnTo>
                    <a:lnTo>
                      <a:pt x="0" y="81"/>
                    </a:lnTo>
                    <a:lnTo>
                      <a:pt x="4" y="81"/>
                    </a:lnTo>
                    <a:lnTo>
                      <a:pt x="8" y="77"/>
                    </a:lnTo>
                    <a:lnTo>
                      <a:pt x="12" y="73"/>
                    </a:lnTo>
                    <a:lnTo>
                      <a:pt x="12" y="68"/>
                    </a:lnTo>
                    <a:lnTo>
                      <a:pt x="12" y="64"/>
                    </a:lnTo>
                    <a:lnTo>
                      <a:pt x="12" y="32"/>
                    </a:lnTo>
                    <a:lnTo>
                      <a:pt x="12" y="20"/>
                    </a:lnTo>
                    <a:lnTo>
                      <a:pt x="12" y="16"/>
                    </a:lnTo>
                    <a:lnTo>
                      <a:pt x="8" y="12"/>
                    </a:lnTo>
                    <a:lnTo>
                      <a:pt x="4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0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0" name="Freeform 83"/>
              <p:cNvSpPr>
                <a:spLocks noEditPoints="1"/>
              </p:cNvSpPr>
              <p:nvPr/>
            </p:nvSpPr>
            <p:spPr bwMode="auto">
              <a:xfrm>
                <a:off x="3613" y="1742"/>
                <a:ext cx="57" cy="48"/>
              </a:xfrm>
              <a:custGeom>
                <a:avLst/>
                <a:gdLst>
                  <a:gd name="T0" fmla="*/ 16 w 76"/>
                  <a:gd name="T1" fmla="*/ 0 h 85"/>
                  <a:gd name="T2" fmla="*/ 22 w 76"/>
                  <a:gd name="T3" fmla="*/ 0 h 85"/>
                  <a:gd name="T4" fmla="*/ 26 w 76"/>
                  <a:gd name="T5" fmla="*/ 2 h 85"/>
                  <a:gd name="T6" fmla="*/ 29 w 76"/>
                  <a:gd name="T7" fmla="*/ 2 h 85"/>
                  <a:gd name="T8" fmla="*/ 32 w 76"/>
                  <a:gd name="T9" fmla="*/ 5 h 85"/>
                  <a:gd name="T10" fmla="*/ 32 w 76"/>
                  <a:gd name="T11" fmla="*/ 7 h 85"/>
                  <a:gd name="T12" fmla="*/ 32 w 76"/>
                  <a:gd name="T13" fmla="*/ 9 h 85"/>
                  <a:gd name="T14" fmla="*/ 30 w 76"/>
                  <a:gd name="T15" fmla="*/ 11 h 85"/>
                  <a:gd name="T16" fmla="*/ 27 w 76"/>
                  <a:gd name="T17" fmla="*/ 13 h 85"/>
                  <a:gd name="T18" fmla="*/ 23 w 76"/>
                  <a:gd name="T19" fmla="*/ 14 h 85"/>
                  <a:gd name="T20" fmla="*/ 20 w 76"/>
                  <a:gd name="T21" fmla="*/ 15 h 85"/>
                  <a:gd name="T22" fmla="*/ 16 w 76"/>
                  <a:gd name="T23" fmla="*/ 15 h 85"/>
                  <a:gd name="T24" fmla="*/ 12 w 76"/>
                  <a:gd name="T25" fmla="*/ 15 h 85"/>
                  <a:gd name="T26" fmla="*/ 7 w 76"/>
                  <a:gd name="T27" fmla="*/ 14 h 85"/>
                  <a:gd name="T28" fmla="*/ 5 w 76"/>
                  <a:gd name="T29" fmla="*/ 12 h 85"/>
                  <a:gd name="T30" fmla="*/ 2 w 76"/>
                  <a:gd name="T31" fmla="*/ 10 h 85"/>
                  <a:gd name="T32" fmla="*/ 0 w 76"/>
                  <a:gd name="T33" fmla="*/ 8 h 85"/>
                  <a:gd name="T34" fmla="*/ 2 w 76"/>
                  <a:gd name="T35" fmla="*/ 6 h 85"/>
                  <a:gd name="T36" fmla="*/ 3 w 76"/>
                  <a:gd name="T37" fmla="*/ 3 h 85"/>
                  <a:gd name="T38" fmla="*/ 5 w 76"/>
                  <a:gd name="T39" fmla="*/ 2 h 85"/>
                  <a:gd name="T40" fmla="*/ 8 w 76"/>
                  <a:gd name="T41" fmla="*/ 1 h 85"/>
                  <a:gd name="T42" fmla="*/ 12 w 76"/>
                  <a:gd name="T43" fmla="*/ 0 h 85"/>
                  <a:gd name="T44" fmla="*/ 16 w 76"/>
                  <a:gd name="T45" fmla="*/ 0 h 85"/>
                  <a:gd name="T46" fmla="*/ 15 w 76"/>
                  <a:gd name="T47" fmla="*/ 1 h 85"/>
                  <a:gd name="T48" fmla="*/ 14 w 76"/>
                  <a:gd name="T49" fmla="*/ 2 h 85"/>
                  <a:gd name="T50" fmla="*/ 12 w 76"/>
                  <a:gd name="T51" fmla="*/ 2 h 85"/>
                  <a:gd name="T52" fmla="*/ 10 w 76"/>
                  <a:gd name="T53" fmla="*/ 2 h 85"/>
                  <a:gd name="T54" fmla="*/ 8 w 76"/>
                  <a:gd name="T55" fmla="*/ 3 h 85"/>
                  <a:gd name="T56" fmla="*/ 7 w 76"/>
                  <a:gd name="T57" fmla="*/ 5 h 85"/>
                  <a:gd name="T58" fmla="*/ 7 w 76"/>
                  <a:gd name="T59" fmla="*/ 6 h 85"/>
                  <a:gd name="T60" fmla="*/ 7 w 76"/>
                  <a:gd name="T61" fmla="*/ 9 h 85"/>
                  <a:gd name="T62" fmla="*/ 10 w 76"/>
                  <a:gd name="T63" fmla="*/ 11 h 85"/>
                  <a:gd name="T64" fmla="*/ 12 w 76"/>
                  <a:gd name="T65" fmla="*/ 13 h 85"/>
                  <a:gd name="T66" fmla="*/ 15 w 76"/>
                  <a:gd name="T67" fmla="*/ 14 h 85"/>
                  <a:gd name="T68" fmla="*/ 16 w 76"/>
                  <a:gd name="T69" fmla="*/ 14 h 85"/>
                  <a:gd name="T70" fmla="*/ 20 w 76"/>
                  <a:gd name="T71" fmla="*/ 14 h 85"/>
                  <a:gd name="T72" fmla="*/ 23 w 76"/>
                  <a:gd name="T73" fmla="*/ 13 h 85"/>
                  <a:gd name="T74" fmla="*/ 26 w 76"/>
                  <a:gd name="T75" fmla="*/ 11 h 85"/>
                  <a:gd name="T76" fmla="*/ 26 w 76"/>
                  <a:gd name="T77" fmla="*/ 8 h 85"/>
                  <a:gd name="T78" fmla="*/ 26 w 76"/>
                  <a:gd name="T79" fmla="*/ 6 h 85"/>
                  <a:gd name="T80" fmla="*/ 23 w 76"/>
                  <a:gd name="T81" fmla="*/ 5 h 85"/>
                  <a:gd name="T82" fmla="*/ 22 w 76"/>
                  <a:gd name="T83" fmla="*/ 2 h 85"/>
                  <a:gd name="T84" fmla="*/ 19 w 76"/>
                  <a:gd name="T85" fmla="*/ 2 h 85"/>
                  <a:gd name="T86" fmla="*/ 15 w 76"/>
                  <a:gd name="T87" fmla="*/ 1 h 8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6"/>
                  <a:gd name="T133" fmla="*/ 0 h 85"/>
                  <a:gd name="T134" fmla="*/ 76 w 76"/>
                  <a:gd name="T135" fmla="*/ 85 h 8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6" h="85">
                    <a:moveTo>
                      <a:pt x="40" y="0"/>
                    </a:moveTo>
                    <a:lnTo>
                      <a:pt x="52" y="0"/>
                    </a:lnTo>
                    <a:lnTo>
                      <a:pt x="60" y="8"/>
                    </a:lnTo>
                    <a:lnTo>
                      <a:pt x="68" y="12"/>
                    </a:lnTo>
                    <a:lnTo>
                      <a:pt x="76" y="24"/>
                    </a:lnTo>
                    <a:lnTo>
                      <a:pt x="76" y="40"/>
                    </a:lnTo>
                    <a:lnTo>
                      <a:pt x="76" y="52"/>
                    </a:lnTo>
                    <a:lnTo>
                      <a:pt x="72" y="60"/>
                    </a:lnTo>
                    <a:lnTo>
                      <a:pt x="64" y="73"/>
                    </a:lnTo>
                    <a:lnTo>
                      <a:pt x="56" y="77"/>
                    </a:lnTo>
                    <a:lnTo>
                      <a:pt x="48" y="81"/>
                    </a:lnTo>
                    <a:lnTo>
                      <a:pt x="40" y="85"/>
                    </a:lnTo>
                    <a:lnTo>
                      <a:pt x="28" y="81"/>
                    </a:lnTo>
                    <a:lnTo>
                      <a:pt x="16" y="77"/>
                    </a:lnTo>
                    <a:lnTo>
                      <a:pt x="12" y="68"/>
                    </a:lnTo>
                    <a:lnTo>
                      <a:pt x="4" y="56"/>
                    </a:lnTo>
                    <a:lnTo>
                      <a:pt x="0" y="44"/>
                    </a:lnTo>
                    <a:lnTo>
                      <a:pt x="4" y="32"/>
                    </a:lnTo>
                    <a:lnTo>
                      <a:pt x="8" y="20"/>
                    </a:lnTo>
                    <a:lnTo>
                      <a:pt x="12" y="12"/>
                    </a:lnTo>
                    <a:lnTo>
                      <a:pt x="20" y="4"/>
                    </a:lnTo>
                    <a:lnTo>
                      <a:pt x="28" y="0"/>
                    </a:lnTo>
                    <a:lnTo>
                      <a:pt x="40" y="0"/>
                    </a:lnTo>
                    <a:close/>
                    <a:moveTo>
                      <a:pt x="36" y="4"/>
                    </a:moveTo>
                    <a:lnTo>
                      <a:pt x="32" y="8"/>
                    </a:lnTo>
                    <a:lnTo>
                      <a:pt x="28" y="8"/>
                    </a:lnTo>
                    <a:lnTo>
                      <a:pt x="24" y="12"/>
                    </a:lnTo>
                    <a:lnTo>
                      <a:pt x="20" y="16"/>
                    </a:lnTo>
                    <a:lnTo>
                      <a:pt x="16" y="24"/>
                    </a:lnTo>
                    <a:lnTo>
                      <a:pt x="16" y="36"/>
                    </a:lnTo>
                    <a:lnTo>
                      <a:pt x="16" y="52"/>
                    </a:lnTo>
                    <a:lnTo>
                      <a:pt x="24" y="64"/>
                    </a:lnTo>
                    <a:lnTo>
                      <a:pt x="28" y="73"/>
                    </a:lnTo>
                    <a:lnTo>
                      <a:pt x="36" y="77"/>
                    </a:lnTo>
                    <a:lnTo>
                      <a:pt x="40" y="77"/>
                    </a:lnTo>
                    <a:lnTo>
                      <a:pt x="48" y="77"/>
                    </a:lnTo>
                    <a:lnTo>
                      <a:pt x="56" y="73"/>
                    </a:lnTo>
                    <a:lnTo>
                      <a:pt x="60" y="60"/>
                    </a:lnTo>
                    <a:lnTo>
                      <a:pt x="60" y="48"/>
                    </a:lnTo>
                    <a:lnTo>
                      <a:pt x="60" y="32"/>
                    </a:lnTo>
                    <a:lnTo>
                      <a:pt x="56" y="24"/>
                    </a:lnTo>
                    <a:lnTo>
                      <a:pt x="52" y="12"/>
                    </a:lnTo>
                    <a:lnTo>
                      <a:pt x="44" y="8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1" name="Freeform 84"/>
              <p:cNvSpPr>
                <a:spLocks/>
              </p:cNvSpPr>
              <p:nvPr/>
            </p:nvSpPr>
            <p:spPr bwMode="auto">
              <a:xfrm>
                <a:off x="3783" y="1721"/>
                <a:ext cx="94" cy="69"/>
              </a:xfrm>
              <a:custGeom>
                <a:avLst/>
                <a:gdLst>
                  <a:gd name="T0" fmla="*/ 53 w 125"/>
                  <a:gd name="T1" fmla="*/ 0 h 121"/>
                  <a:gd name="T2" fmla="*/ 53 w 125"/>
                  <a:gd name="T3" fmla="*/ 0 h 121"/>
                  <a:gd name="T4" fmla="*/ 50 w 125"/>
                  <a:gd name="T5" fmla="*/ 1 h 121"/>
                  <a:gd name="T6" fmla="*/ 48 w 125"/>
                  <a:gd name="T7" fmla="*/ 2 h 121"/>
                  <a:gd name="T8" fmla="*/ 47 w 125"/>
                  <a:gd name="T9" fmla="*/ 2 h 121"/>
                  <a:gd name="T10" fmla="*/ 44 w 125"/>
                  <a:gd name="T11" fmla="*/ 3 h 121"/>
                  <a:gd name="T12" fmla="*/ 29 w 125"/>
                  <a:gd name="T13" fmla="*/ 22 h 121"/>
                  <a:gd name="T14" fmla="*/ 27 w 125"/>
                  <a:gd name="T15" fmla="*/ 22 h 121"/>
                  <a:gd name="T16" fmla="*/ 8 w 125"/>
                  <a:gd name="T17" fmla="*/ 3 h 121"/>
                  <a:gd name="T18" fmla="*/ 7 w 125"/>
                  <a:gd name="T19" fmla="*/ 2 h 121"/>
                  <a:gd name="T20" fmla="*/ 7 w 125"/>
                  <a:gd name="T21" fmla="*/ 2 h 121"/>
                  <a:gd name="T22" fmla="*/ 5 w 125"/>
                  <a:gd name="T23" fmla="*/ 1 h 121"/>
                  <a:gd name="T24" fmla="*/ 4 w 125"/>
                  <a:gd name="T25" fmla="*/ 1 h 121"/>
                  <a:gd name="T26" fmla="*/ 2 w 125"/>
                  <a:gd name="T27" fmla="*/ 1 h 121"/>
                  <a:gd name="T28" fmla="*/ 0 w 125"/>
                  <a:gd name="T29" fmla="*/ 0 h 121"/>
                  <a:gd name="T30" fmla="*/ 0 w 125"/>
                  <a:gd name="T31" fmla="*/ 0 h 121"/>
                  <a:gd name="T32" fmla="*/ 20 w 125"/>
                  <a:gd name="T33" fmla="*/ 0 h 121"/>
                  <a:gd name="T34" fmla="*/ 20 w 125"/>
                  <a:gd name="T35" fmla="*/ 0 h 121"/>
                  <a:gd name="T36" fmla="*/ 17 w 125"/>
                  <a:gd name="T37" fmla="*/ 1 h 121"/>
                  <a:gd name="T38" fmla="*/ 15 w 125"/>
                  <a:gd name="T39" fmla="*/ 1 h 121"/>
                  <a:gd name="T40" fmla="*/ 15 w 125"/>
                  <a:gd name="T41" fmla="*/ 2 h 121"/>
                  <a:gd name="T42" fmla="*/ 15 w 125"/>
                  <a:gd name="T43" fmla="*/ 2 h 121"/>
                  <a:gd name="T44" fmla="*/ 15 w 125"/>
                  <a:gd name="T45" fmla="*/ 3 h 121"/>
                  <a:gd name="T46" fmla="*/ 17 w 125"/>
                  <a:gd name="T47" fmla="*/ 5 h 121"/>
                  <a:gd name="T48" fmla="*/ 29 w 125"/>
                  <a:gd name="T49" fmla="*/ 17 h 121"/>
                  <a:gd name="T50" fmla="*/ 41 w 125"/>
                  <a:gd name="T51" fmla="*/ 5 h 121"/>
                  <a:gd name="T52" fmla="*/ 43 w 125"/>
                  <a:gd name="T53" fmla="*/ 3 h 121"/>
                  <a:gd name="T54" fmla="*/ 43 w 125"/>
                  <a:gd name="T55" fmla="*/ 2 h 121"/>
                  <a:gd name="T56" fmla="*/ 43 w 125"/>
                  <a:gd name="T57" fmla="*/ 2 h 121"/>
                  <a:gd name="T58" fmla="*/ 41 w 125"/>
                  <a:gd name="T59" fmla="*/ 1 h 121"/>
                  <a:gd name="T60" fmla="*/ 39 w 125"/>
                  <a:gd name="T61" fmla="*/ 1 h 121"/>
                  <a:gd name="T62" fmla="*/ 38 w 125"/>
                  <a:gd name="T63" fmla="*/ 0 h 121"/>
                  <a:gd name="T64" fmla="*/ 38 w 125"/>
                  <a:gd name="T65" fmla="*/ 0 h 121"/>
                  <a:gd name="T66" fmla="*/ 38 w 125"/>
                  <a:gd name="T67" fmla="*/ 0 h 121"/>
                  <a:gd name="T68" fmla="*/ 38 w 125"/>
                  <a:gd name="T69" fmla="*/ 0 h 121"/>
                  <a:gd name="T70" fmla="*/ 53 w 125"/>
                  <a:gd name="T71" fmla="*/ 0 h 12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5"/>
                  <a:gd name="T109" fmla="*/ 0 h 121"/>
                  <a:gd name="T110" fmla="*/ 125 w 125"/>
                  <a:gd name="T111" fmla="*/ 121 h 12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5" h="121">
                    <a:moveTo>
                      <a:pt x="125" y="0"/>
                    </a:moveTo>
                    <a:lnTo>
                      <a:pt x="125" y="0"/>
                    </a:lnTo>
                    <a:lnTo>
                      <a:pt x="117" y="4"/>
                    </a:lnTo>
                    <a:lnTo>
                      <a:pt x="113" y="8"/>
                    </a:lnTo>
                    <a:lnTo>
                      <a:pt x="109" y="12"/>
                    </a:lnTo>
                    <a:lnTo>
                      <a:pt x="105" y="20"/>
                    </a:lnTo>
                    <a:lnTo>
                      <a:pt x="68" y="121"/>
                    </a:lnTo>
                    <a:lnTo>
                      <a:pt x="64" y="121"/>
                    </a:lnTo>
                    <a:lnTo>
                      <a:pt x="20" y="20"/>
                    </a:lnTo>
                    <a:lnTo>
                      <a:pt x="16" y="12"/>
                    </a:lnTo>
                    <a:lnTo>
                      <a:pt x="16" y="8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40" y="4"/>
                    </a:lnTo>
                    <a:lnTo>
                      <a:pt x="36" y="4"/>
                    </a:lnTo>
                    <a:lnTo>
                      <a:pt x="36" y="8"/>
                    </a:lnTo>
                    <a:lnTo>
                      <a:pt x="36" y="16"/>
                    </a:lnTo>
                    <a:lnTo>
                      <a:pt x="40" y="24"/>
                    </a:lnTo>
                    <a:lnTo>
                      <a:pt x="68" y="92"/>
                    </a:lnTo>
                    <a:lnTo>
                      <a:pt x="97" y="24"/>
                    </a:lnTo>
                    <a:lnTo>
                      <a:pt x="101" y="16"/>
                    </a:lnTo>
                    <a:lnTo>
                      <a:pt x="101" y="8"/>
                    </a:lnTo>
                    <a:lnTo>
                      <a:pt x="97" y="4"/>
                    </a:lnTo>
                    <a:lnTo>
                      <a:pt x="92" y="4"/>
                    </a:lnTo>
                    <a:lnTo>
                      <a:pt x="88" y="0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2" name="Freeform 85"/>
              <p:cNvSpPr>
                <a:spLocks noEditPoints="1"/>
              </p:cNvSpPr>
              <p:nvPr/>
            </p:nvSpPr>
            <p:spPr bwMode="auto">
              <a:xfrm>
                <a:off x="3868" y="1742"/>
                <a:ext cx="49" cy="48"/>
              </a:xfrm>
              <a:custGeom>
                <a:avLst/>
                <a:gdLst>
                  <a:gd name="T0" fmla="*/ 5 w 64"/>
                  <a:gd name="T1" fmla="*/ 6 h 85"/>
                  <a:gd name="T2" fmla="*/ 7 w 64"/>
                  <a:gd name="T3" fmla="*/ 8 h 85"/>
                  <a:gd name="T4" fmla="*/ 8 w 64"/>
                  <a:gd name="T5" fmla="*/ 11 h 85"/>
                  <a:gd name="T6" fmla="*/ 12 w 64"/>
                  <a:gd name="T7" fmla="*/ 11 h 85"/>
                  <a:gd name="T8" fmla="*/ 18 w 64"/>
                  <a:gd name="T9" fmla="*/ 12 h 85"/>
                  <a:gd name="T10" fmla="*/ 21 w 64"/>
                  <a:gd name="T11" fmla="*/ 12 h 85"/>
                  <a:gd name="T12" fmla="*/ 24 w 64"/>
                  <a:gd name="T13" fmla="*/ 11 h 85"/>
                  <a:gd name="T14" fmla="*/ 27 w 64"/>
                  <a:gd name="T15" fmla="*/ 11 h 85"/>
                  <a:gd name="T16" fmla="*/ 29 w 64"/>
                  <a:gd name="T17" fmla="*/ 8 h 85"/>
                  <a:gd name="T18" fmla="*/ 29 w 64"/>
                  <a:gd name="T19" fmla="*/ 9 h 85"/>
                  <a:gd name="T20" fmla="*/ 27 w 64"/>
                  <a:gd name="T21" fmla="*/ 11 h 85"/>
                  <a:gd name="T22" fmla="*/ 25 w 64"/>
                  <a:gd name="T23" fmla="*/ 13 h 85"/>
                  <a:gd name="T24" fmla="*/ 20 w 64"/>
                  <a:gd name="T25" fmla="*/ 15 h 85"/>
                  <a:gd name="T26" fmla="*/ 15 w 64"/>
                  <a:gd name="T27" fmla="*/ 15 h 85"/>
                  <a:gd name="T28" fmla="*/ 8 w 64"/>
                  <a:gd name="T29" fmla="*/ 15 h 85"/>
                  <a:gd name="T30" fmla="*/ 4 w 64"/>
                  <a:gd name="T31" fmla="*/ 13 h 85"/>
                  <a:gd name="T32" fmla="*/ 2 w 64"/>
                  <a:gd name="T33" fmla="*/ 11 h 85"/>
                  <a:gd name="T34" fmla="*/ 0 w 64"/>
                  <a:gd name="T35" fmla="*/ 9 h 85"/>
                  <a:gd name="T36" fmla="*/ 0 w 64"/>
                  <a:gd name="T37" fmla="*/ 8 h 85"/>
                  <a:gd name="T38" fmla="*/ 0 w 64"/>
                  <a:gd name="T39" fmla="*/ 6 h 85"/>
                  <a:gd name="T40" fmla="*/ 2 w 64"/>
                  <a:gd name="T41" fmla="*/ 3 h 85"/>
                  <a:gd name="T42" fmla="*/ 4 w 64"/>
                  <a:gd name="T43" fmla="*/ 2 h 85"/>
                  <a:gd name="T44" fmla="*/ 7 w 64"/>
                  <a:gd name="T45" fmla="*/ 1 h 85"/>
                  <a:gd name="T46" fmla="*/ 11 w 64"/>
                  <a:gd name="T47" fmla="*/ 0 h 85"/>
                  <a:gd name="T48" fmla="*/ 16 w 64"/>
                  <a:gd name="T49" fmla="*/ 0 h 85"/>
                  <a:gd name="T50" fmla="*/ 21 w 64"/>
                  <a:gd name="T51" fmla="*/ 1 h 85"/>
                  <a:gd name="T52" fmla="*/ 25 w 64"/>
                  <a:gd name="T53" fmla="*/ 2 h 85"/>
                  <a:gd name="T54" fmla="*/ 29 w 64"/>
                  <a:gd name="T55" fmla="*/ 3 h 85"/>
                  <a:gd name="T56" fmla="*/ 29 w 64"/>
                  <a:gd name="T57" fmla="*/ 6 h 85"/>
                  <a:gd name="T58" fmla="*/ 5 w 64"/>
                  <a:gd name="T59" fmla="*/ 6 h 85"/>
                  <a:gd name="T60" fmla="*/ 5 w 64"/>
                  <a:gd name="T61" fmla="*/ 5 h 85"/>
                  <a:gd name="T62" fmla="*/ 21 w 64"/>
                  <a:gd name="T63" fmla="*/ 5 h 85"/>
                  <a:gd name="T64" fmla="*/ 21 w 64"/>
                  <a:gd name="T65" fmla="*/ 3 h 85"/>
                  <a:gd name="T66" fmla="*/ 20 w 64"/>
                  <a:gd name="T67" fmla="*/ 3 h 85"/>
                  <a:gd name="T68" fmla="*/ 20 w 64"/>
                  <a:gd name="T69" fmla="*/ 2 h 85"/>
                  <a:gd name="T70" fmla="*/ 18 w 64"/>
                  <a:gd name="T71" fmla="*/ 2 h 85"/>
                  <a:gd name="T72" fmla="*/ 16 w 64"/>
                  <a:gd name="T73" fmla="*/ 2 h 85"/>
                  <a:gd name="T74" fmla="*/ 15 w 64"/>
                  <a:gd name="T75" fmla="*/ 1 h 85"/>
                  <a:gd name="T76" fmla="*/ 11 w 64"/>
                  <a:gd name="T77" fmla="*/ 2 h 85"/>
                  <a:gd name="T78" fmla="*/ 8 w 64"/>
                  <a:gd name="T79" fmla="*/ 2 h 85"/>
                  <a:gd name="T80" fmla="*/ 7 w 64"/>
                  <a:gd name="T81" fmla="*/ 3 h 85"/>
                  <a:gd name="T82" fmla="*/ 5 w 64"/>
                  <a:gd name="T83" fmla="*/ 5 h 8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4"/>
                  <a:gd name="T127" fmla="*/ 0 h 85"/>
                  <a:gd name="T128" fmla="*/ 64 w 64"/>
                  <a:gd name="T129" fmla="*/ 85 h 8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4" h="85">
                    <a:moveTo>
                      <a:pt x="12" y="32"/>
                    </a:moveTo>
                    <a:lnTo>
                      <a:pt x="16" y="48"/>
                    </a:lnTo>
                    <a:lnTo>
                      <a:pt x="20" y="60"/>
                    </a:lnTo>
                    <a:lnTo>
                      <a:pt x="28" y="64"/>
                    </a:lnTo>
                    <a:lnTo>
                      <a:pt x="40" y="68"/>
                    </a:lnTo>
                    <a:lnTo>
                      <a:pt x="48" y="68"/>
                    </a:lnTo>
                    <a:lnTo>
                      <a:pt x="52" y="64"/>
                    </a:lnTo>
                    <a:lnTo>
                      <a:pt x="60" y="60"/>
                    </a:lnTo>
                    <a:lnTo>
                      <a:pt x="64" y="48"/>
                    </a:lnTo>
                    <a:lnTo>
                      <a:pt x="64" y="52"/>
                    </a:lnTo>
                    <a:lnTo>
                      <a:pt x="60" y="64"/>
                    </a:lnTo>
                    <a:lnTo>
                      <a:pt x="56" y="73"/>
                    </a:lnTo>
                    <a:lnTo>
                      <a:pt x="44" y="81"/>
                    </a:lnTo>
                    <a:lnTo>
                      <a:pt x="32" y="85"/>
                    </a:lnTo>
                    <a:lnTo>
                      <a:pt x="20" y="81"/>
                    </a:lnTo>
                    <a:lnTo>
                      <a:pt x="8" y="73"/>
                    </a:lnTo>
                    <a:lnTo>
                      <a:pt x="4" y="64"/>
                    </a:lnTo>
                    <a:lnTo>
                      <a:pt x="0" y="52"/>
                    </a:lnTo>
                    <a:lnTo>
                      <a:pt x="0" y="44"/>
                    </a:lnTo>
                    <a:lnTo>
                      <a:pt x="0" y="32"/>
                    </a:lnTo>
                    <a:lnTo>
                      <a:pt x="4" y="20"/>
                    </a:lnTo>
                    <a:lnTo>
                      <a:pt x="8" y="12"/>
                    </a:lnTo>
                    <a:lnTo>
                      <a:pt x="16" y="4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8" y="4"/>
                    </a:lnTo>
                    <a:lnTo>
                      <a:pt x="56" y="8"/>
                    </a:lnTo>
                    <a:lnTo>
                      <a:pt x="64" y="20"/>
                    </a:lnTo>
                    <a:lnTo>
                      <a:pt x="64" y="32"/>
                    </a:lnTo>
                    <a:lnTo>
                      <a:pt x="12" y="32"/>
                    </a:lnTo>
                    <a:close/>
                    <a:moveTo>
                      <a:pt x="12" y="24"/>
                    </a:moveTo>
                    <a:lnTo>
                      <a:pt x="48" y="24"/>
                    </a:lnTo>
                    <a:lnTo>
                      <a:pt x="48" y="20"/>
                    </a:lnTo>
                    <a:lnTo>
                      <a:pt x="44" y="16"/>
                    </a:lnTo>
                    <a:lnTo>
                      <a:pt x="44" y="12"/>
                    </a:lnTo>
                    <a:lnTo>
                      <a:pt x="40" y="8"/>
                    </a:lnTo>
                    <a:lnTo>
                      <a:pt x="36" y="8"/>
                    </a:lnTo>
                    <a:lnTo>
                      <a:pt x="32" y="4"/>
                    </a:lnTo>
                    <a:lnTo>
                      <a:pt x="24" y="8"/>
                    </a:lnTo>
                    <a:lnTo>
                      <a:pt x="20" y="12"/>
                    </a:lnTo>
                    <a:lnTo>
                      <a:pt x="16" y="16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3" name="Freeform 86"/>
              <p:cNvSpPr>
                <a:spLocks/>
              </p:cNvSpPr>
              <p:nvPr/>
            </p:nvSpPr>
            <p:spPr bwMode="auto">
              <a:xfrm>
                <a:off x="3926" y="1742"/>
                <a:ext cx="43" cy="46"/>
              </a:xfrm>
              <a:custGeom>
                <a:avLst/>
                <a:gdLst>
                  <a:gd name="T0" fmla="*/ 11 w 57"/>
                  <a:gd name="T1" fmla="*/ 0 h 81"/>
                  <a:gd name="T2" fmla="*/ 11 w 57"/>
                  <a:gd name="T3" fmla="*/ 3 h 81"/>
                  <a:gd name="T4" fmla="*/ 14 w 57"/>
                  <a:gd name="T5" fmla="*/ 2 h 81"/>
                  <a:gd name="T6" fmla="*/ 16 w 57"/>
                  <a:gd name="T7" fmla="*/ 1 h 81"/>
                  <a:gd name="T8" fmla="*/ 20 w 57"/>
                  <a:gd name="T9" fmla="*/ 0 h 81"/>
                  <a:gd name="T10" fmla="*/ 21 w 57"/>
                  <a:gd name="T11" fmla="*/ 0 h 81"/>
                  <a:gd name="T12" fmla="*/ 23 w 57"/>
                  <a:gd name="T13" fmla="*/ 1 h 81"/>
                  <a:gd name="T14" fmla="*/ 23 w 57"/>
                  <a:gd name="T15" fmla="*/ 2 h 81"/>
                  <a:gd name="T16" fmla="*/ 24 w 57"/>
                  <a:gd name="T17" fmla="*/ 2 h 81"/>
                  <a:gd name="T18" fmla="*/ 24 w 57"/>
                  <a:gd name="T19" fmla="*/ 3 h 81"/>
                  <a:gd name="T20" fmla="*/ 23 w 57"/>
                  <a:gd name="T21" fmla="*/ 3 h 81"/>
                  <a:gd name="T22" fmla="*/ 23 w 57"/>
                  <a:gd name="T23" fmla="*/ 3 h 81"/>
                  <a:gd name="T24" fmla="*/ 21 w 57"/>
                  <a:gd name="T25" fmla="*/ 3 h 81"/>
                  <a:gd name="T26" fmla="*/ 20 w 57"/>
                  <a:gd name="T27" fmla="*/ 3 h 81"/>
                  <a:gd name="T28" fmla="*/ 17 w 57"/>
                  <a:gd name="T29" fmla="*/ 3 h 81"/>
                  <a:gd name="T30" fmla="*/ 16 w 57"/>
                  <a:gd name="T31" fmla="*/ 3 h 81"/>
                  <a:gd name="T32" fmla="*/ 16 w 57"/>
                  <a:gd name="T33" fmla="*/ 2 h 81"/>
                  <a:gd name="T34" fmla="*/ 14 w 57"/>
                  <a:gd name="T35" fmla="*/ 2 h 81"/>
                  <a:gd name="T36" fmla="*/ 14 w 57"/>
                  <a:gd name="T37" fmla="*/ 3 h 81"/>
                  <a:gd name="T38" fmla="*/ 13 w 57"/>
                  <a:gd name="T39" fmla="*/ 3 h 81"/>
                  <a:gd name="T40" fmla="*/ 11 w 57"/>
                  <a:gd name="T41" fmla="*/ 5 h 81"/>
                  <a:gd name="T42" fmla="*/ 11 w 57"/>
                  <a:gd name="T43" fmla="*/ 11 h 81"/>
                  <a:gd name="T44" fmla="*/ 11 w 57"/>
                  <a:gd name="T45" fmla="*/ 12 h 81"/>
                  <a:gd name="T46" fmla="*/ 11 w 57"/>
                  <a:gd name="T47" fmla="*/ 13 h 81"/>
                  <a:gd name="T48" fmla="*/ 13 w 57"/>
                  <a:gd name="T49" fmla="*/ 14 h 81"/>
                  <a:gd name="T50" fmla="*/ 13 w 57"/>
                  <a:gd name="T51" fmla="*/ 14 h 81"/>
                  <a:gd name="T52" fmla="*/ 14 w 57"/>
                  <a:gd name="T53" fmla="*/ 15 h 81"/>
                  <a:gd name="T54" fmla="*/ 17 w 57"/>
                  <a:gd name="T55" fmla="*/ 15 h 81"/>
                  <a:gd name="T56" fmla="*/ 17 w 57"/>
                  <a:gd name="T57" fmla="*/ 15 h 81"/>
                  <a:gd name="T58" fmla="*/ 0 w 57"/>
                  <a:gd name="T59" fmla="*/ 15 h 81"/>
                  <a:gd name="T60" fmla="*/ 0 w 57"/>
                  <a:gd name="T61" fmla="*/ 15 h 81"/>
                  <a:gd name="T62" fmla="*/ 2 w 57"/>
                  <a:gd name="T63" fmla="*/ 15 h 81"/>
                  <a:gd name="T64" fmla="*/ 2 w 57"/>
                  <a:gd name="T65" fmla="*/ 14 h 81"/>
                  <a:gd name="T66" fmla="*/ 4 w 57"/>
                  <a:gd name="T67" fmla="*/ 14 h 81"/>
                  <a:gd name="T68" fmla="*/ 4 w 57"/>
                  <a:gd name="T69" fmla="*/ 13 h 81"/>
                  <a:gd name="T70" fmla="*/ 4 w 57"/>
                  <a:gd name="T71" fmla="*/ 12 h 81"/>
                  <a:gd name="T72" fmla="*/ 4 w 57"/>
                  <a:gd name="T73" fmla="*/ 11 h 81"/>
                  <a:gd name="T74" fmla="*/ 4 w 57"/>
                  <a:gd name="T75" fmla="*/ 6 h 81"/>
                  <a:gd name="T76" fmla="*/ 4 w 57"/>
                  <a:gd name="T77" fmla="*/ 3 h 81"/>
                  <a:gd name="T78" fmla="*/ 4 w 57"/>
                  <a:gd name="T79" fmla="*/ 3 h 81"/>
                  <a:gd name="T80" fmla="*/ 4 w 57"/>
                  <a:gd name="T81" fmla="*/ 2 h 81"/>
                  <a:gd name="T82" fmla="*/ 4 w 57"/>
                  <a:gd name="T83" fmla="*/ 2 h 81"/>
                  <a:gd name="T84" fmla="*/ 2 w 57"/>
                  <a:gd name="T85" fmla="*/ 2 h 81"/>
                  <a:gd name="T86" fmla="*/ 2 w 57"/>
                  <a:gd name="T87" fmla="*/ 2 h 81"/>
                  <a:gd name="T88" fmla="*/ 0 w 57"/>
                  <a:gd name="T89" fmla="*/ 2 h 81"/>
                  <a:gd name="T90" fmla="*/ 0 w 57"/>
                  <a:gd name="T91" fmla="*/ 2 h 81"/>
                  <a:gd name="T92" fmla="*/ 0 w 57"/>
                  <a:gd name="T93" fmla="*/ 2 h 81"/>
                  <a:gd name="T94" fmla="*/ 9 w 57"/>
                  <a:gd name="T95" fmla="*/ 0 h 81"/>
                  <a:gd name="T96" fmla="*/ 11 w 57"/>
                  <a:gd name="T97" fmla="*/ 0 h 8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"/>
                  <a:gd name="T148" fmla="*/ 0 h 81"/>
                  <a:gd name="T149" fmla="*/ 57 w 57"/>
                  <a:gd name="T150" fmla="*/ 81 h 8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" h="81">
                    <a:moveTo>
                      <a:pt x="25" y="0"/>
                    </a:moveTo>
                    <a:lnTo>
                      <a:pt x="25" y="20"/>
                    </a:lnTo>
                    <a:lnTo>
                      <a:pt x="33" y="8"/>
                    </a:lnTo>
                    <a:lnTo>
                      <a:pt x="37" y="4"/>
                    </a:lnTo>
                    <a:lnTo>
                      <a:pt x="45" y="0"/>
                    </a:lnTo>
                    <a:lnTo>
                      <a:pt x="49" y="0"/>
                    </a:lnTo>
                    <a:lnTo>
                      <a:pt x="53" y="4"/>
                    </a:lnTo>
                    <a:lnTo>
                      <a:pt x="53" y="8"/>
                    </a:lnTo>
                    <a:lnTo>
                      <a:pt x="57" y="12"/>
                    </a:lnTo>
                    <a:lnTo>
                      <a:pt x="57" y="16"/>
                    </a:lnTo>
                    <a:lnTo>
                      <a:pt x="53" y="16"/>
                    </a:lnTo>
                    <a:lnTo>
                      <a:pt x="53" y="20"/>
                    </a:lnTo>
                    <a:lnTo>
                      <a:pt x="49" y="20"/>
                    </a:lnTo>
                    <a:lnTo>
                      <a:pt x="45" y="20"/>
                    </a:lnTo>
                    <a:lnTo>
                      <a:pt x="41" y="16"/>
                    </a:lnTo>
                    <a:lnTo>
                      <a:pt x="37" y="16"/>
                    </a:lnTo>
                    <a:lnTo>
                      <a:pt x="37" y="12"/>
                    </a:lnTo>
                    <a:lnTo>
                      <a:pt x="33" y="12"/>
                    </a:lnTo>
                    <a:lnTo>
                      <a:pt x="33" y="16"/>
                    </a:lnTo>
                    <a:lnTo>
                      <a:pt x="29" y="20"/>
                    </a:lnTo>
                    <a:lnTo>
                      <a:pt x="25" y="28"/>
                    </a:lnTo>
                    <a:lnTo>
                      <a:pt x="25" y="64"/>
                    </a:lnTo>
                    <a:lnTo>
                      <a:pt x="25" y="68"/>
                    </a:lnTo>
                    <a:lnTo>
                      <a:pt x="25" y="73"/>
                    </a:lnTo>
                    <a:lnTo>
                      <a:pt x="29" y="77"/>
                    </a:lnTo>
                    <a:lnTo>
                      <a:pt x="33" y="81"/>
                    </a:lnTo>
                    <a:lnTo>
                      <a:pt x="41" y="81"/>
                    </a:lnTo>
                    <a:lnTo>
                      <a:pt x="0" y="81"/>
                    </a:lnTo>
                    <a:lnTo>
                      <a:pt x="4" y="81"/>
                    </a:lnTo>
                    <a:lnTo>
                      <a:pt x="4" y="77"/>
                    </a:lnTo>
                    <a:lnTo>
                      <a:pt x="8" y="77"/>
                    </a:lnTo>
                    <a:lnTo>
                      <a:pt x="8" y="73"/>
                    </a:lnTo>
                    <a:lnTo>
                      <a:pt x="8" y="68"/>
                    </a:lnTo>
                    <a:lnTo>
                      <a:pt x="8" y="64"/>
                    </a:lnTo>
                    <a:lnTo>
                      <a:pt x="8" y="32"/>
                    </a:lnTo>
                    <a:lnTo>
                      <a:pt x="8" y="2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4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1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4" name="Freeform 87"/>
              <p:cNvSpPr>
                <a:spLocks noEditPoints="1"/>
              </p:cNvSpPr>
              <p:nvPr/>
            </p:nvSpPr>
            <p:spPr bwMode="auto">
              <a:xfrm>
                <a:off x="3969" y="1719"/>
                <a:ext cx="61" cy="71"/>
              </a:xfrm>
              <a:custGeom>
                <a:avLst/>
                <a:gdLst>
                  <a:gd name="T0" fmla="*/ 12 w 81"/>
                  <a:gd name="T1" fmla="*/ 10 h 125"/>
                  <a:gd name="T2" fmla="*/ 14 w 81"/>
                  <a:gd name="T3" fmla="*/ 9 h 125"/>
                  <a:gd name="T4" fmla="*/ 19 w 81"/>
                  <a:gd name="T5" fmla="*/ 8 h 125"/>
                  <a:gd name="T6" fmla="*/ 22 w 81"/>
                  <a:gd name="T7" fmla="*/ 7 h 125"/>
                  <a:gd name="T8" fmla="*/ 26 w 81"/>
                  <a:gd name="T9" fmla="*/ 8 h 125"/>
                  <a:gd name="T10" fmla="*/ 31 w 81"/>
                  <a:gd name="T11" fmla="*/ 10 h 125"/>
                  <a:gd name="T12" fmla="*/ 33 w 81"/>
                  <a:gd name="T13" fmla="*/ 11 h 125"/>
                  <a:gd name="T14" fmla="*/ 35 w 81"/>
                  <a:gd name="T15" fmla="*/ 12 h 125"/>
                  <a:gd name="T16" fmla="*/ 35 w 81"/>
                  <a:gd name="T17" fmla="*/ 15 h 125"/>
                  <a:gd name="T18" fmla="*/ 35 w 81"/>
                  <a:gd name="T19" fmla="*/ 17 h 125"/>
                  <a:gd name="T20" fmla="*/ 33 w 81"/>
                  <a:gd name="T21" fmla="*/ 19 h 125"/>
                  <a:gd name="T22" fmla="*/ 29 w 81"/>
                  <a:gd name="T23" fmla="*/ 20 h 125"/>
                  <a:gd name="T24" fmla="*/ 24 w 81"/>
                  <a:gd name="T25" fmla="*/ 22 h 125"/>
                  <a:gd name="T26" fmla="*/ 17 w 81"/>
                  <a:gd name="T27" fmla="*/ 23 h 125"/>
                  <a:gd name="T28" fmla="*/ 14 w 81"/>
                  <a:gd name="T29" fmla="*/ 22 h 125"/>
                  <a:gd name="T30" fmla="*/ 11 w 81"/>
                  <a:gd name="T31" fmla="*/ 22 h 125"/>
                  <a:gd name="T32" fmla="*/ 8 w 81"/>
                  <a:gd name="T33" fmla="*/ 21 h 125"/>
                  <a:gd name="T34" fmla="*/ 5 w 81"/>
                  <a:gd name="T35" fmla="*/ 20 h 125"/>
                  <a:gd name="T36" fmla="*/ 5 w 81"/>
                  <a:gd name="T37" fmla="*/ 6 h 125"/>
                  <a:gd name="T38" fmla="*/ 5 w 81"/>
                  <a:gd name="T39" fmla="*/ 3 h 125"/>
                  <a:gd name="T40" fmla="*/ 5 w 81"/>
                  <a:gd name="T41" fmla="*/ 2 h 125"/>
                  <a:gd name="T42" fmla="*/ 5 w 81"/>
                  <a:gd name="T43" fmla="*/ 2 h 125"/>
                  <a:gd name="T44" fmla="*/ 4 w 81"/>
                  <a:gd name="T45" fmla="*/ 2 h 125"/>
                  <a:gd name="T46" fmla="*/ 4 w 81"/>
                  <a:gd name="T47" fmla="*/ 2 h 125"/>
                  <a:gd name="T48" fmla="*/ 4 w 81"/>
                  <a:gd name="T49" fmla="*/ 2 h 125"/>
                  <a:gd name="T50" fmla="*/ 2 w 81"/>
                  <a:gd name="T51" fmla="*/ 2 h 125"/>
                  <a:gd name="T52" fmla="*/ 0 w 81"/>
                  <a:gd name="T53" fmla="*/ 2 h 125"/>
                  <a:gd name="T54" fmla="*/ 0 w 81"/>
                  <a:gd name="T55" fmla="*/ 2 h 125"/>
                  <a:gd name="T56" fmla="*/ 11 w 81"/>
                  <a:gd name="T57" fmla="*/ 0 h 125"/>
                  <a:gd name="T58" fmla="*/ 12 w 81"/>
                  <a:gd name="T59" fmla="*/ 0 h 125"/>
                  <a:gd name="T60" fmla="*/ 12 w 81"/>
                  <a:gd name="T61" fmla="*/ 10 h 125"/>
                  <a:gd name="T62" fmla="*/ 12 w 81"/>
                  <a:gd name="T63" fmla="*/ 11 h 125"/>
                  <a:gd name="T64" fmla="*/ 12 w 81"/>
                  <a:gd name="T65" fmla="*/ 20 h 125"/>
                  <a:gd name="T66" fmla="*/ 14 w 81"/>
                  <a:gd name="T67" fmla="*/ 20 h 125"/>
                  <a:gd name="T68" fmla="*/ 15 w 81"/>
                  <a:gd name="T69" fmla="*/ 21 h 125"/>
                  <a:gd name="T70" fmla="*/ 17 w 81"/>
                  <a:gd name="T71" fmla="*/ 21 h 125"/>
                  <a:gd name="T72" fmla="*/ 19 w 81"/>
                  <a:gd name="T73" fmla="*/ 21 h 125"/>
                  <a:gd name="T74" fmla="*/ 22 w 81"/>
                  <a:gd name="T75" fmla="*/ 21 h 125"/>
                  <a:gd name="T76" fmla="*/ 26 w 81"/>
                  <a:gd name="T77" fmla="*/ 20 h 125"/>
                  <a:gd name="T78" fmla="*/ 27 w 81"/>
                  <a:gd name="T79" fmla="*/ 18 h 125"/>
                  <a:gd name="T80" fmla="*/ 29 w 81"/>
                  <a:gd name="T81" fmla="*/ 15 h 125"/>
                  <a:gd name="T82" fmla="*/ 27 w 81"/>
                  <a:gd name="T83" fmla="*/ 13 h 125"/>
                  <a:gd name="T84" fmla="*/ 26 w 81"/>
                  <a:gd name="T85" fmla="*/ 11 h 125"/>
                  <a:gd name="T86" fmla="*/ 22 w 81"/>
                  <a:gd name="T87" fmla="*/ 10 h 125"/>
                  <a:gd name="T88" fmla="*/ 19 w 81"/>
                  <a:gd name="T89" fmla="*/ 10 h 125"/>
                  <a:gd name="T90" fmla="*/ 17 w 81"/>
                  <a:gd name="T91" fmla="*/ 10 h 125"/>
                  <a:gd name="T92" fmla="*/ 15 w 81"/>
                  <a:gd name="T93" fmla="*/ 10 h 125"/>
                  <a:gd name="T94" fmla="*/ 14 w 81"/>
                  <a:gd name="T95" fmla="*/ 10 h 125"/>
                  <a:gd name="T96" fmla="*/ 12 w 81"/>
                  <a:gd name="T97" fmla="*/ 11 h 12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1"/>
                  <a:gd name="T148" fmla="*/ 0 h 125"/>
                  <a:gd name="T149" fmla="*/ 81 w 81"/>
                  <a:gd name="T150" fmla="*/ 125 h 12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1" h="125">
                    <a:moveTo>
                      <a:pt x="28" y="56"/>
                    </a:moveTo>
                    <a:lnTo>
                      <a:pt x="32" y="48"/>
                    </a:lnTo>
                    <a:lnTo>
                      <a:pt x="44" y="44"/>
                    </a:lnTo>
                    <a:lnTo>
                      <a:pt x="52" y="40"/>
                    </a:lnTo>
                    <a:lnTo>
                      <a:pt x="60" y="44"/>
                    </a:lnTo>
                    <a:lnTo>
                      <a:pt x="72" y="52"/>
                    </a:lnTo>
                    <a:lnTo>
                      <a:pt x="77" y="60"/>
                    </a:lnTo>
                    <a:lnTo>
                      <a:pt x="81" y="68"/>
                    </a:lnTo>
                    <a:lnTo>
                      <a:pt x="81" y="80"/>
                    </a:lnTo>
                    <a:lnTo>
                      <a:pt x="81" y="92"/>
                    </a:lnTo>
                    <a:lnTo>
                      <a:pt x="77" y="104"/>
                    </a:lnTo>
                    <a:lnTo>
                      <a:pt x="68" y="113"/>
                    </a:lnTo>
                    <a:lnTo>
                      <a:pt x="56" y="121"/>
                    </a:lnTo>
                    <a:lnTo>
                      <a:pt x="40" y="125"/>
                    </a:lnTo>
                    <a:lnTo>
                      <a:pt x="32" y="121"/>
                    </a:lnTo>
                    <a:lnTo>
                      <a:pt x="24" y="121"/>
                    </a:lnTo>
                    <a:lnTo>
                      <a:pt x="20" y="117"/>
                    </a:lnTo>
                    <a:lnTo>
                      <a:pt x="12" y="113"/>
                    </a:lnTo>
                    <a:lnTo>
                      <a:pt x="12" y="32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8" y="56"/>
                    </a:lnTo>
                    <a:close/>
                    <a:moveTo>
                      <a:pt x="28" y="64"/>
                    </a:moveTo>
                    <a:lnTo>
                      <a:pt x="28" y="108"/>
                    </a:lnTo>
                    <a:lnTo>
                      <a:pt x="32" y="113"/>
                    </a:lnTo>
                    <a:lnTo>
                      <a:pt x="36" y="117"/>
                    </a:lnTo>
                    <a:lnTo>
                      <a:pt x="40" y="117"/>
                    </a:lnTo>
                    <a:lnTo>
                      <a:pt x="44" y="117"/>
                    </a:lnTo>
                    <a:lnTo>
                      <a:pt x="52" y="117"/>
                    </a:lnTo>
                    <a:lnTo>
                      <a:pt x="60" y="108"/>
                    </a:lnTo>
                    <a:lnTo>
                      <a:pt x="64" y="100"/>
                    </a:lnTo>
                    <a:lnTo>
                      <a:pt x="68" y="84"/>
                    </a:lnTo>
                    <a:lnTo>
                      <a:pt x="64" y="72"/>
                    </a:lnTo>
                    <a:lnTo>
                      <a:pt x="60" y="60"/>
                    </a:lnTo>
                    <a:lnTo>
                      <a:pt x="52" y="56"/>
                    </a:lnTo>
                    <a:lnTo>
                      <a:pt x="44" y="52"/>
                    </a:lnTo>
                    <a:lnTo>
                      <a:pt x="40" y="52"/>
                    </a:lnTo>
                    <a:lnTo>
                      <a:pt x="36" y="56"/>
                    </a:lnTo>
                    <a:lnTo>
                      <a:pt x="32" y="56"/>
                    </a:lnTo>
                    <a:lnTo>
                      <a:pt x="28" y="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5" name="Freeform 88"/>
              <p:cNvSpPr>
                <a:spLocks noEditPoints="1"/>
              </p:cNvSpPr>
              <p:nvPr/>
            </p:nvSpPr>
            <p:spPr bwMode="auto">
              <a:xfrm>
                <a:off x="4139" y="1721"/>
                <a:ext cx="91" cy="67"/>
              </a:xfrm>
              <a:custGeom>
                <a:avLst/>
                <a:gdLst>
                  <a:gd name="T0" fmla="*/ 0 w 121"/>
                  <a:gd name="T1" fmla="*/ 22 h 117"/>
                  <a:gd name="T2" fmla="*/ 0 w 121"/>
                  <a:gd name="T3" fmla="*/ 22 h 117"/>
                  <a:gd name="T4" fmla="*/ 2 w 121"/>
                  <a:gd name="T5" fmla="*/ 22 h 117"/>
                  <a:gd name="T6" fmla="*/ 5 w 121"/>
                  <a:gd name="T7" fmla="*/ 21 h 117"/>
                  <a:gd name="T8" fmla="*/ 7 w 121"/>
                  <a:gd name="T9" fmla="*/ 21 h 117"/>
                  <a:gd name="T10" fmla="*/ 7 w 121"/>
                  <a:gd name="T11" fmla="*/ 19 h 117"/>
                  <a:gd name="T12" fmla="*/ 7 w 121"/>
                  <a:gd name="T13" fmla="*/ 18 h 117"/>
                  <a:gd name="T14" fmla="*/ 7 w 121"/>
                  <a:gd name="T15" fmla="*/ 3 h 117"/>
                  <a:gd name="T16" fmla="*/ 7 w 121"/>
                  <a:gd name="T17" fmla="*/ 2 h 117"/>
                  <a:gd name="T18" fmla="*/ 7 w 121"/>
                  <a:gd name="T19" fmla="*/ 1 h 117"/>
                  <a:gd name="T20" fmla="*/ 5 w 121"/>
                  <a:gd name="T21" fmla="*/ 1 h 117"/>
                  <a:gd name="T22" fmla="*/ 2 w 121"/>
                  <a:gd name="T23" fmla="*/ 0 h 117"/>
                  <a:gd name="T24" fmla="*/ 0 w 121"/>
                  <a:gd name="T25" fmla="*/ 0 h 117"/>
                  <a:gd name="T26" fmla="*/ 0 w 121"/>
                  <a:gd name="T27" fmla="*/ 0 h 117"/>
                  <a:gd name="T28" fmla="*/ 20 w 121"/>
                  <a:gd name="T29" fmla="*/ 0 h 117"/>
                  <a:gd name="T30" fmla="*/ 27 w 121"/>
                  <a:gd name="T31" fmla="*/ 0 h 117"/>
                  <a:gd name="T32" fmla="*/ 32 w 121"/>
                  <a:gd name="T33" fmla="*/ 1 h 117"/>
                  <a:gd name="T34" fmla="*/ 38 w 121"/>
                  <a:gd name="T35" fmla="*/ 1 h 117"/>
                  <a:gd name="T36" fmla="*/ 43 w 121"/>
                  <a:gd name="T37" fmla="*/ 2 h 117"/>
                  <a:gd name="T38" fmla="*/ 47 w 121"/>
                  <a:gd name="T39" fmla="*/ 5 h 117"/>
                  <a:gd name="T40" fmla="*/ 50 w 121"/>
                  <a:gd name="T41" fmla="*/ 7 h 117"/>
                  <a:gd name="T42" fmla="*/ 51 w 121"/>
                  <a:gd name="T43" fmla="*/ 10 h 117"/>
                  <a:gd name="T44" fmla="*/ 50 w 121"/>
                  <a:gd name="T45" fmla="*/ 13 h 117"/>
                  <a:gd name="T46" fmla="*/ 48 w 121"/>
                  <a:gd name="T47" fmla="*/ 17 h 117"/>
                  <a:gd name="T48" fmla="*/ 44 w 121"/>
                  <a:gd name="T49" fmla="*/ 19 h 117"/>
                  <a:gd name="T50" fmla="*/ 40 w 121"/>
                  <a:gd name="T51" fmla="*/ 21 h 117"/>
                  <a:gd name="T52" fmla="*/ 31 w 121"/>
                  <a:gd name="T53" fmla="*/ 22 h 117"/>
                  <a:gd name="T54" fmla="*/ 22 w 121"/>
                  <a:gd name="T55" fmla="*/ 22 h 117"/>
                  <a:gd name="T56" fmla="*/ 0 w 121"/>
                  <a:gd name="T57" fmla="*/ 22 h 117"/>
                  <a:gd name="T58" fmla="*/ 15 w 121"/>
                  <a:gd name="T59" fmla="*/ 21 h 117"/>
                  <a:gd name="T60" fmla="*/ 19 w 121"/>
                  <a:gd name="T61" fmla="*/ 21 h 117"/>
                  <a:gd name="T62" fmla="*/ 22 w 121"/>
                  <a:gd name="T63" fmla="*/ 21 h 117"/>
                  <a:gd name="T64" fmla="*/ 27 w 121"/>
                  <a:gd name="T65" fmla="*/ 21 h 117"/>
                  <a:gd name="T66" fmla="*/ 32 w 121"/>
                  <a:gd name="T67" fmla="*/ 19 h 117"/>
                  <a:gd name="T68" fmla="*/ 36 w 121"/>
                  <a:gd name="T69" fmla="*/ 18 h 117"/>
                  <a:gd name="T70" fmla="*/ 40 w 121"/>
                  <a:gd name="T71" fmla="*/ 17 h 117"/>
                  <a:gd name="T72" fmla="*/ 41 w 121"/>
                  <a:gd name="T73" fmla="*/ 13 h 117"/>
                  <a:gd name="T74" fmla="*/ 43 w 121"/>
                  <a:gd name="T75" fmla="*/ 11 h 117"/>
                  <a:gd name="T76" fmla="*/ 41 w 121"/>
                  <a:gd name="T77" fmla="*/ 8 h 117"/>
                  <a:gd name="T78" fmla="*/ 40 w 121"/>
                  <a:gd name="T79" fmla="*/ 6 h 117"/>
                  <a:gd name="T80" fmla="*/ 36 w 121"/>
                  <a:gd name="T81" fmla="*/ 3 h 117"/>
                  <a:gd name="T82" fmla="*/ 32 w 121"/>
                  <a:gd name="T83" fmla="*/ 2 h 117"/>
                  <a:gd name="T84" fmla="*/ 27 w 121"/>
                  <a:gd name="T85" fmla="*/ 2 h 117"/>
                  <a:gd name="T86" fmla="*/ 22 w 121"/>
                  <a:gd name="T87" fmla="*/ 1 h 117"/>
                  <a:gd name="T88" fmla="*/ 19 w 121"/>
                  <a:gd name="T89" fmla="*/ 1 h 117"/>
                  <a:gd name="T90" fmla="*/ 15 w 121"/>
                  <a:gd name="T91" fmla="*/ 2 h 117"/>
                  <a:gd name="T92" fmla="*/ 15 w 121"/>
                  <a:gd name="T93" fmla="*/ 21 h 11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21"/>
                  <a:gd name="T142" fmla="*/ 0 h 117"/>
                  <a:gd name="T143" fmla="*/ 121 w 121"/>
                  <a:gd name="T144" fmla="*/ 117 h 11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21" h="117">
                    <a:moveTo>
                      <a:pt x="0" y="117"/>
                    </a:moveTo>
                    <a:lnTo>
                      <a:pt x="0" y="117"/>
                    </a:lnTo>
                    <a:lnTo>
                      <a:pt x="4" y="117"/>
                    </a:lnTo>
                    <a:lnTo>
                      <a:pt x="12" y="113"/>
                    </a:lnTo>
                    <a:lnTo>
                      <a:pt x="16" y="109"/>
                    </a:lnTo>
                    <a:lnTo>
                      <a:pt x="16" y="104"/>
                    </a:lnTo>
                    <a:lnTo>
                      <a:pt x="16" y="96"/>
                    </a:lnTo>
                    <a:lnTo>
                      <a:pt x="16" y="20"/>
                    </a:lnTo>
                    <a:lnTo>
                      <a:pt x="16" y="12"/>
                    </a:lnTo>
                    <a:lnTo>
                      <a:pt x="16" y="4"/>
                    </a:lnTo>
                    <a:lnTo>
                      <a:pt x="12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6" y="4"/>
                    </a:lnTo>
                    <a:lnTo>
                      <a:pt x="89" y="4"/>
                    </a:lnTo>
                    <a:lnTo>
                      <a:pt x="101" y="12"/>
                    </a:lnTo>
                    <a:lnTo>
                      <a:pt x="109" y="24"/>
                    </a:lnTo>
                    <a:lnTo>
                      <a:pt x="117" y="40"/>
                    </a:lnTo>
                    <a:lnTo>
                      <a:pt x="121" y="56"/>
                    </a:lnTo>
                    <a:lnTo>
                      <a:pt x="117" y="72"/>
                    </a:lnTo>
                    <a:lnTo>
                      <a:pt x="113" y="88"/>
                    </a:lnTo>
                    <a:lnTo>
                      <a:pt x="105" y="100"/>
                    </a:lnTo>
                    <a:lnTo>
                      <a:pt x="93" y="109"/>
                    </a:lnTo>
                    <a:lnTo>
                      <a:pt x="72" y="117"/>
                    </a:lnTo>
                    <a:lnTo>
                      <a:pt x="52" y="117"/>
                    </a:lnTo>
                    <a:lnTo>
                      <a:pt x="0" y="117"/>
                    </a:lnTo>
                    <a:close/>
                    <a:moveTo>
                      <a:pt x="36" y="109"/>
                    </a:moveTo>
                    <a:lnTo>
                      <a:pt x="44" y="113"/>
                    </a:lnTo>
                    <a:lnTo>
                      <a:pt x="52" y="113"/>
                    </a:lnTo>
                    <a:lnTo>
                      <a:pt x="64" y="109"/>
                    </a:lnTo>
                    <a:lnTo>
                      <a:pt x="76" y="104"/>
                    </a:lnTo>
                    <a:lnTo>
                      <a:pt x="85" y="96"/>
                    </a:lnTo>
                    <a:lnTo>
                      <a:pt x="93" y="88"/>
                    </a:lnTo>
                    <a:lnTo>
                      <a:pt x="97" y="72"/>
                    </a:lnTo>
                    <a:lnTo>
                      <a:pt x="101" y="60"/>
                    </a:lnTo>
                    <a:lnTo>
                      <a:pt x="97" y="44"/>
                    </a:lnTo>
                    <a:lnTo>
                      <a:pt x="93" y="32"/>
                    </a:lnTo>
                    <a:lnTo>
                      <a:pt x="85" y="20"/>
                    </a:lnTo>
                    <a:lnTo>
                      <a:pt x="76" y="12"/>
                    </a:lnTo>
                    <a:lnTo>
                      <a:pt x="64" y="8"/>
                    </a:lnTo>
                    <a:lnTo>
                      <a:pt x="52" y="4"/>
                    </a:lnTo>
                    <a:lnTo>
                      <a:pt x="44" y="4"/>
                    </a:lnTo>
                    <a:lnTo>
                      <a:pt x="36" y="8"/>
                    </a:lnTo>
                    <a:lnTo>
                      <a:pt x="36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6" name="Freeform 89"/>
              <p:cNvSpPr>
                <a:spLocks noEditPoints="1"/>
              </p:cNvSpPr>
              <p:nvPr/>
            </p:nvSpPr>
            <p:spPr bwMode="auto">
              <a:xfrm>
                <a:off x="4239" y="1742"/>
                <a:ext cx="49" cy="48"/>
              </a:xfrm>
              <a:custGeom>
                <a:avLst/>
                <a:gdLst>
                  <a:gd name="T0" fmla="*/ 5 w 65"/>
                  <a:gd name="T1" fmla="*/ 6 h 85"/>
                  <a:gd name="T2" fmla="*/ 5 w 65"/>
                  <a:gd name="T3" fmla="*/ 8 h 85"/>
                  <a:gd name="T4" fmla="*/ 8 w 65"/>
                  <a:gd name="T5" fmla="*/ 11 h 85"/>
                  <a:gd name="T6" fmla="*/ 12 w 65"/>
                  <a:gd name="T7" fmla="*/ 11 h 85"/>
                  <a:gd name="T8" fmla="*/ 17 w 65"/>
                  <a:gd name="T9" fmla="*/ 12 h 85"/>
                  <a:gd name="T10" fmla="*/ 20 w 65"/>
                  <a:gd name="T11" fmla="*/ 12 h 85"/>
                  <a:gd name="T12" fmla="*/ 22 w 65"/>
                  <a:gd name="T13" fmla="*/ 11 h 85"/>
                  <a:gd name="T14" fmla="*/ 26 w 65"/>
                  <a:gd name="T15" fmla="*/ 11 h 85"/>
                  <a:gd name="T16" fmla="*/ 28 w 65"/>
                  <a:gd name="T17" fmla="*/ 8 h 85"/>
                  <a:gd name="T18" fmla="*/ 28 w 65"/>
                  <a:gd name="T19" fmla="*/ 9 h 85"/>
                  <a:gd name="T20" fmla="*/ 26 w 65"/>
                  <a:gd name="T21" fmla="*/ 11 h 85"/>
                  <a:gd name="T22" fmla="*/ 24 w 65"/>
                  <a:gd name="T23" fmla="*/ 13 h 85"/>
                  <a:gd name="T24" fmla="*/ 19 w 65"/>
                  <a:gd name="T25" fmla="*/ 15 h 85"/>
                  <a:gd name="T26" fmla="*/ 14 w 65"/>
                  <a:gd name="T27" fmla="*/ 15 h 85"/>
                  <a:gd name="T28" fmla="*/ 8 w 65"/>
                  <a:gd name="T29" fmla="*/ 15 h 85"/>
                  <a:gd name="T30" fmla="*/ 4 w 65"/>
                  <a:gd name="T31" fmla="*/ 13 h 85"/>
                  <a:gd name="T32" fmla="*/ 2 w 65"/>
                  <a:gd name="T33" fmla="*/ 11 h 85"/>
                  <a:gd name="T34" fmla="*/ 0 w 65"/>
                  <a:gd name="T35" fmla="*/ 9 h 85"/>
                  <a:gd name="T36" fmla="*/ 0 w 65"/>
                  <a:gd name="T37" fmla="*/ 8 h 85"/>
                  <a:gd name="T38" fmla="*/ 0 w 65"/>
                  <a:gd name="T39" fmla="*/ 6 h 85"/>
                  <a:gd name="T40" fmla="*/ 2 w 65"/>
                  <a:gd name="T41" fmla="*/ 3 h 85"/>
                  <a:gd name="T42" fmla="*/ 4 w 65"/>
                  <a:gd name="T43" fmla="*/ 2 h 85"/>
                  <a:gd name="T44" fmla="*/ 7 w 65"/>
                  <a:gd name="T45" fmla="*/ 1 h 85"/>
                  <a:gd name="T46" fmla="*/ 11 w 65"/>
                  <a:gd name="T47" fmla="*/ 0 h 85"/>
                  <a:gd name="T48" fmla="*/ 15 w 65"/>
                  <a:gd name="T49" fmla="*/ 0 h 85"/>
                  <a:gd name="T50" fmla="*/ 20 w 65"/>
                  <a:gd name="T51" fmla="*/ 1 h 85"/>
                  <a:gd name="T52" fmla="*/ 24 w 65"/>
                  <a:gd name="T53" fmla="*/ 2 h 85"/>
                  <a:gd name="T54" fmla="*/ 28 w 65"/>
                  <a:gd name="T55" fmla="*/ 3 h 85"/>
                  <a:gd name="T56" fmla="*/ 28 w 65"/>
                  <a:gd name="T57" fmla="*/ 6 h 85"/>
                  <a:gd name="T58" fmla="*/ 5 w 65"/>
                  <a:gd name="T59" fmla="*/ 6 h 85"/>
                  <a:gd name="T60" fmla="*/ 5 w 65"/>
                  <a:gd name="T61" fmla="*/ 5 h 85"/>
                  <a:gd name="T62" fmla="*/ 20 w 65"/>
                  <a:gd name="T63" fmla="*/ 5 h 85"/>
                  <a:gd name="T64" fmla="*/ 19 w 65"/>
                  <a:gd name="T65" fmla="*/ 3 h 85"/>
                  <a:gd name="T66" fmla="*/ 19 w 65"/>
                  <a:gd name="T67" fmla="*/ 3 h 85"/>
                  <a:gd name="T68" fmla="*/ 19 w 65"/>
                  <a:gd name="T69" fmla="*/ 2 h 85"/>
                  <a:gd name="T70" fmla="*/ 17 w 65"/>
                  <a:gd name="T71" fmla="*/ 2 h 85"/>
                  <a:gd name="T72" fmla="*/ 15 w 65"/>
                  <a:gd name="T73" fmla="*/ 2 h 85"/>
                  <a:gd name="T74" fmla="*/ 14 w 65"/>
                  <a:gd name="T75" fmla="*/ 1 h 85"/>
                  <a:gd name="T76" fmla="*/ 11 w 65"/>
                  <a:gd name="T77" fmla="*/ 2 h 85"/>
                  <a:gd name="T78" fmla="*/ 7 w 65"/>
                  <a:gd name="T79" fmla="*/ 2 h 85"/>
                  <a:gd name="T80" fmla="*/ 5 w 65"/>
                  <a:gd name="T81" fmla="*/ 3 h 85"/>
                  <a:gd name="T82" fmla="*/ 5 w 65"/>
                  <a:gd name="T83" fmla="*/ 5 h 8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5"/>
                  <a:gd name="T127" fmla="*/ 0 h 85"/>
                  <a:gd name="T128" fmla="*/ 65 w 65"/>
                  <a:gd name="T129" fmla="*/ 85 h 8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5" h="85">
                    <a:moveTo>
                      <a:pt x="12" y="32"/>
                    </a:moveTo>
                    <a:lnTo>
                      <a:pt x="12" y="48"/>
                    </a:lnTo>
                    <a:lnTo>
                      <a:pt x="20" y="60"/>
                    </a:lnTo>
                    <a:lnTo>
                      <a:pt x="28" y="64"/>
                    </a:lnTo>
                    <a:lnTo>
                      <a:pt x="40" y="68"/>
                    </a:lnTo>
                    <a:lnTo>
                      <a:pt x="48" y="68"/>
                    </a:lnTo>
                    <a:lnTo>
                      <a:pt x="52" y="64"/>
                    </a:lnTo>
                    <a:lnTo>
                      <a:pt x="60" y="60"/>
                    </a:lnTo>
                    <a:lnTo>
                      <a:pt x="65" y="48"/>
                    </a:lnTo>
                    <a:lnTo>
                      <a:pt x="65" y="52"/>
                    </a:lnTo>
                    <a:lnTo>
                      <a:pt x="60" y="64"/>
                    </a:lnTo>
                    <a:lnTo>
                      <a:pt x="56" y="73"/>
                    </a:lnTo>
                    <a:lnTo>
                      <a:pt x="44" y="81"/>
                    </a:lnTo>
                    <a:lnTo>
                      <a:pt x="32" y="85"/>
                    </a:lnTo>
                    <a:lnTo>
                      <a:pt x="20" y="81"/>
                    </a:lnTo>
                    <a:lnTo>
                      <a:pt x="8" y="73"/>
                    </a:lnTo>
                    <a:lnTo>
                      <a:pt x="4" y="64"/>
                    </a:lnTo>
                    <a:lnTo>
                      <a:pt x="0" y="52"/>
                    </a:lnTo>
                    <a:lnTo>
                      <a:pt x="0" y="44"/>
                    </a:lnTo>
                    <a:lnTo>
                      <a:pt x="0" y="32"/>
                    </a:lnTo>
                    <a:lnTo>
                      <a:pt x="4" y="20"/>
                    </a:lnTo>
                    <a:lnTo>
                      <a:pt x="8" y="12"/>
                    </a:lnTo>
                    <a:lnTo>
                      <a:pt x="16" y="4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8" y="4"/>
                    </a:lnTo>
                    <a:lnTo>
                      <a:pt x="56" y="8"/>
                    </a:lnTo>
                    <a:lnTo>
                      <a:pt x="65" y="20"/>
                    </a:lnTo>
                    <a:lnTo>
                      <a:pt x="65" y="32"/>
                    </a:lnTo>
                    <a:lnTo>
                      <a:pt x="12" y="32"/>
                    </a:lnTo>
                    <a:close/>
                    <a:moveTo>
                      <a:pt x="12" y="24"/>
                    </a:moveTo>
                    <a:lnTo>
                      <a:pt x="48" y="24"/>
                    </a:lnTo>
                    <a:lnTo>
                      <a:pt x="44" y="20"/>
                    </a:lnTo>
                    <a:lnTo>
                      <a:pt x="44" y="16"/>
                    </a:lnTo>
                    <a:lnTo>
                      <a:pt x="44" y="12"/>
                    </a:lnTo>
                    <a:lnTo>
                      <a:pt x="40" y="8"/>
                    </a:lnTo>
                    <a:lnTo>
                      <a:pt x="36" y="8"/>
                    </a:lnTo>
                    <a:lnTo>
                      <a:pt x="32" y="4"/>
                    </a:lnTo>
                    <a:lnTo>
                      <a:pt x="24" y="8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7" name="Freeform 90"/>
              <p:cNvSpPr>
                <a:spLocks/>
              </p:cNvSpPr>
              <p:nvPr/>
            </p:nvSpPr>
            <p:spPr bwMode="auto">
              <a:xfrm>
                <a:off x="4294" y="1728"/>
                <a:ext cx="36" cy="62"/>
              </a:xfrm>
              <a:custGeom>
                <a:avLst/>
                <a:gdLst>
                  <a:gd name="T0" fmla="*/ 12 w 48"/>
                  <a:gd name="T1" fmla="*/ 0 h 109"/>
                  <a:gd name="T2" fmla="*/ 12 w 48"/>
                  <a:gd name="T3" fmla="*/ 5 h 109"/>
                  <a:gd name="T4" fmla="*/ 19 w 48"/>
                  <a:gd name="T5" fmla="*/ 5 h 109"/>
                  <a:gd name="T6" fmla="*/ 19 w 48"/>
                  <a:gd name="T7" fmla="*/ 6 h 109"/>
                  <a:gd name="T8" fmla="*/ 12 w 48"/>
                  <a:gd name="T9" fmla="*/ 6 h 109"/>
                  <a:gd name="T10" fmla="*/ 12 w 48"/>
                  <a:gd name="T11" fmla="*/ 15 h 109"/>
                  <a:gd name="T12" fmla="*/ 12 w 48"/>
                  <a:gd name="T13" fmla="*/ 16 h 109"/>
                  <a:gd name="T14" fmla="*/ 12 w 48"/>
                  <a:gd name="T15" fmla="*/ 17 h 109"/>
                  <a:gd name="T16" fmla="*/ 14 w 48"/>
                  <a:gd name="T17" fmla="*/ 18 h 109"/>
                  <a:gd name="T18" fmla="*/ 15 w 48"/>
                  <a:gd name="T19" fmla="*/ 18 h 109"/>
                  <a:gd name="T20" fmla="*/ 17 w 48"/>
                  <a:gd name="T21" fmla="*/ 18 h 109"/>
                  <a:gd name="T22" fmla="*/ 17 w 48"/>
                  <a:gd name="T23" fmla="*/ 18 h 109"/>
                  <a:gd name="T24" fmla="*/ 19 w 48"/>
                  <a:gd name="T25" fmla="*/ 17 h 109"/>
                  <a:gd name="T26" fmla="*/ 19 w 48"/>
                  <a:gd name="T27" fmla="*/ 17 h 109"/>
                  <a:gd name="T28" fmla="*/ 20 w 48"/>
                  <a:gd name="T29" fmla="*/ 17 h 109"/>
                  <a:gd name="T30" fmla="*/ 19 w 48"/>
                  <a:gd name="T31" fmla="*/ 18 h 109"/>
                  <a:gd name="T32" fmla="*/ 17 w 48"/>
                  <a:gd name="T33" fmla="*/ 19 h 109"/>
                  <a:gd name="T34" fmla="*/ 15 w 48"/>
                  <a:gd name="T35" fmla="*/ 19 h 109"/>
                  <a:gd name="T36" fmla="*/ 12 w 48"/>
                  <a:gd name="T37" fmla="*/ 20 h 109"/>
                  <a:gd name="T38" fmla="*/ 10 w 48"/>
                  <a:gd name="T39" fmla="*/ 19 h 109"/>
                  <a:gd name="T40" fmla="*/ 8 w 48"/>
                  <a:gd name="T41" fmla="*/ 19 h 109"/>
                  <a:gd name="T42" fmla="*/ 7 w 48"/>
                  <a:gd name="T43" fmla="*/ 18 h 109"/>
                  <a:gd name="T44" fmla="*/ 7 w 48"/>
                  <a:gd name="T45" fmla="*/ 18 h 109"/>
                  <a:gd name="T46" fmla="*/ 5 w 48"/>
                  <a:gd name="T47" fmla="*/ 17 h 109"/>
                  <a:gd name="T48" fmla="*/ 5 w 48"/>
                  <a:gd name="T49" fmla="*/ 15 h 109"/>
                  <a:gd name="T50" fmla="*/ 5 w 48"/>
                  <a:gd name="T51" fmla="*/ 6 h 109"/>
                  <a:gd name="T52" fmla="*/ 0 w 48"/>
                  <a:gd name="T53" fmla="*/ 6 h 109"/>
                  <a:gd name="T54" fmla="*/ 0 w 48"/>
                  <a:gd name="T55" fmla="*/ 5 h 109"/>
                  <a:gd name="T56" fmla="*/ 2 w 48"/>
                  <a:gd name="T57" fmla="*/ 5 h 109"/>
                  <a:gd name="T58" fmla="*/ 4 w 48"/>
                  <a:gd name="T59" fmla="*/ 5 h 109"/>
                  <a:gd name="T60" fmla="*/ 7 w 48"/>
                  <a:gd name="T61" fmla="*/ 3 h 109"/>
                  <a:gd name="T62" fmla="*/ 8 w 48"/>
                  <a:gd name="T63" fmla="*/ 2 h 109"/>
                  <a:gd name="T64" fmla="*/ 8 w 48"/>
                  <a:gd name="T65" fmla="*/ 2 h 109"/>
                  <a:gd name="T66" fmla="*/ 10 w 48"/>
                  <a:gd name="T67" fmla="*/ 0 h 109"/>
                  <a:gd name="T68" fmla="*/ 12 w 48"/>
                  <a:gd name="T69" fmla="*/ 0 h 10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8"/>
                  <a:gd name="T106" fmla="*/ 0 h 109"/>
                  <a:gd name="T107" fmla="*/ 48 w 48"/>
                  <a:gd name="T108" fmla="*/ 109 h 10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8" h="109">
                    <a:moveTo>
                      <a:pt x="28" y="0"/>
                    </a:moveTo>
                    <a:lnTo>
                      <a:pt x="28" y="28"/>
                    </a:lnTo>
                    <a:lnTo>
                      <a:pt x="44" y="28"/>
                    </a:lnTo>
                    <a:lnTo>
                      <a:pt x="44" y="32"/>
                    </a:lnTo>
                    <a:lnTo>
                      <a:pt x="28" y="32"/>
                    </a:lnTo>
                    <a:lnTo>
                      <a:pt x="28" y="84"/>
                    </a:lnTo>
                    <a:lnTo>
                      <a:pt x="28" y="88"/>
                    </a:lnTo>
                    <a:lnTo>
                      <a:pt x="28" y="92"/>
                    </a:lnTo>
                    <a:lnTo>
                      <a:pt x="32" y="97"/>
                    </a:lnTo>
                    <a:lnTo>
                      <a:pt x="36" y="97"/>
                    </a:lnTo>
                    <a:lnTo>
                      <a:pt x="40" y="97"/>
                    </a:lnTo>
                    <a:lnTo>
                      <a:pt x="44" y="92"/>
                    </a:lnTo>
                    <a:lnTo>
                      <a:pt x="48" y="92"/>
                    </a:lnTo>
                    <a:lnTo>
                      <a:pt x="44" y="97"/>
                    </a:lnTo>
                    <a:lnTo>
                      <a:pt x="40" y="105"/>
                    </a:lnTo>
                    <a:lnTo>
                      <a:pt x="36" y="105"/>
                    </a:lnTo>
                    <a:lnTo>
                      <a:pt x="28" y="109"/>
                    </a:lnTo>
                    <a:lnTo>
                      <a:pt x="24" y="105"/>
                    </a:lnTo>
                    <a:lnTo>
                      <a:pt x="20" y="105"/>
                    </a:lnTo>
                    <a:lnTo>
                      <a:pt x="16" y="101"/>
                    </a:lnTo>
                    <a:lnTo>
                      <a:pt x="16" y="97"/>
                    </a:lnTo>
                    <a:lnTo>
                      <a:pt x="12" y="92"/>
                    </a:lnTo>
                    <a:lnTo>
                      <a:pt x="12" y="84"/>
                    </a:lnTo>
                    <a:lnTo>
                      <a:pt x="12" y="32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4" y="28"/>
                    </a:lnTo>
                    <a:lnTo>
                      <a:pt x="8" y="24"/>
                    </a:lnTo>
                    <a:lnTo>
                      <a:pt x="16" y="20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2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8" name="Freeform 91"/>
              <p:cNvSpPr>
                <a:spLocks/>
              </p:cNvSpPr>
              <p:nvPr/>
            </p:nvSpPr>
            <p:spPr bwMode="auto">
              <a:xfrm>
                <a:off x="4479" y="1721"/>
                <a:ext cx="95" cy="69"/>
              </a:xfrm>
              <a:custGeom>
                <a:avLst/>
                <a:gdLst>
                  <a:gd name="T0" fmla="*/ 0 w 125"/>
                  <a:gd name="T1" fmla="*/ 0 h 121"/>
                  <a:gd name="T2" fmla="*/ 12 w 125"/>
                  <a:gd name="T3" fmla="*/ 0 h 121"/>
                  <a:gd name="T4" fmla="*/ 45 w 125"/>
                  <a:gd name="T5" fmla="*/ 17 h 121"/>
                  <a:gd name="T6" fmla="*/ 45 w 125"/>
                  <a:gd name="T7" fmla="*/ 3 h 121"/>
                  <a:gd name="T8" fmla="*/ 45 w 125"/>
                  <a:gd name="T9" fmla="*/ 2 h 121"/>
                  <a:gd name="T10" fmla="*/ 45 w 125"/>
                  <a:gd name="T11" fmla="*/ 1 h 121"/>
                  <a:gd name="T12" fmla="*/ 43 w 125"/>
                  <a:gd name="T13" fmla="*/ 1 h 121"/>
                  <a:gd name="T14" fmla="*/ 40 w 125"/>
                  <a:gd name="T15" fmla="*/ 0 h 121"/>
                  <a:gd name="T16" fmla="*/ 37 w 125"/>
                  <a:gd name="T17" fmla="*/ 0 h 121"/>
                  <a:gd name="T18" fmla="*/ 37 w 125"/>
                  <a:gd name="T19" fmla="*/ 0 h 121"/>
                  <a:gd name="T20" fmla="*/ 55 w 125"/>
                  <a:gd name="T21" fmla="*/ 0 h 121"/>
                  <a:gd name="T22" fmla="*/ 55 w 125"/>
                  <a:gd name="T23" fmla="*/ 0 h 121"/>
                  <a:gd name="T24" fmla="*/ 53 w 125"/>
                  <a:gd name="T25" fmla="*/ 0 h 121"/>
                  <a:gd name="T26" fmla="*/ 52 w 125"/>
                  <a:gd name="T27" fmla="*/ 1 h 121"/>
                  <a:gd name="T28" fmla="*/ 49 w 125"/>
                  <a:gd name="T29" fmla="*/ 2 h 121"/>
                  <a:gd name="T30" fmla="*/ 48 w 125"/>
                  <a:gd name="T31" fmla="*/ 2 h 121"/>
                  <a:gd name="T32" fmla="*/ 48 w 125"/>
                  <a:gd name="T33" fmla="*/ 3 h 121"/>
                  <a:gd name="T34" fmla="*/ 48 w 125"/>
                  <a:gd name="T35" fmla="*/ 22 h 121"/>
                  <a:gd name="T36" fmla="*/ 46 w 125"/>
                  <a:gd name="T37" fmla="*/ 22 h 121"/>
                  <a:gd name="T38" fmla="*/ 12 w 125"/>
                  <a:gd name="T39" fmla="*/ 5 h 121"/>
                  <a:gd name="T40" fmla="*/ 12 w 125"/>
                  <a:gd name="T41" fmla="*/ 18 h 121"/>
                  <a:gd name="T42" fmla="*/ 12 w 125"/>
                  <a:gd name="T43" fmla="*/ 19 h 121"/>
                  <a:gd name="T44" fmla="*/ 14 w 125"/>
                  <a:gd name="T45" fmla="*/ 21 h 121"/>
                  <a:gd name="T46" fmla="*/ 16 w 125"/>
                  <a:gd name="T47" fmla="*/ 21 h 121"/>
                  <a:gd name="T48" fmla="*/ 17 w 125"/>
                  <a:gd name="T49" fmla="*/ 22 h 121"/>
                  <a:gd name="T50" fmla="*/ 19 w 125"/>
                  <a:gd name="T51" fmla="*/ 22 h 121"/>
                  <a:gd name="T52" fmla="*/ 19 w 125"/>
                  <a:gd name="T53" fmla="*/ 22 h 121"/>
                  <a:gd name="T54" fmla="*/ 2 w 125"/>
                  <a:gd name="T55" fmla="*/ 22 h 121"/>
                  <a:gd name="T56" fmla="*/ 2 w 125"/>
                  <a:gd name="T57" fmla="*/ 22 h 121"/>
                  <a:gd name="T58" fmla="*/ 4 w 125"/>
                  <a:gd name="T59" fmla="*/ 22 h 121"/>
                  <a:gd name="T60" fmla="*/ 7 w 125"/>
                  <a:gd name="T61" fmla="*/ 21 h 121"/>
                  <a:gd name="T62" fmla="*/ 8 w 125"/>
                  <a:gd name="T63" fmla="*/ 21 h 121"/>
                  <a:gd name="T64" fmla="*/ 8 w 125"/>
                  <a:gd name="T65" fmla="*/ 19 h 121"/>
                  <a:gd name="T66" fmla="*/ 8 w 125"/>
                  <a:gd name="T67" fmla="*/ 18 h 121"/>
                  <a:gd name="T68" fmla="*/ 8 w 125"/>
                  <a:gd name="T69" fmla="*/ 3 h 121"/>
                  <a:gd name="T70" fmla="*/ 7 w 125"/>
                  <a:gd name="T71" fmla="*/ 2 h 121"/>
                  <a:gd name="T72" fmla="*/ 5 w 125"/>
                  <a:gd name="T73" fmla="*/ 2 h 121"/>
                  <a:gd name="T74" fmla="*/ 4 w 125"/>
                  <a:gd name="T75" fmla="*/ 2 h 121"/>
                  <a:gd name="T76" fmla="*/ 2 w 125"/>
                  <a:gd name="T77" fmla="*/ 1 h 121"/>
                  <a:gd name="T78" fmla="*/ 2 w 125"/>
                  <a:gd name="T79" fmla="*/ 1 h 121"/>
                  <a:gd name="T80" fmla="*/ 0 w 125"/>
                  <a:gd name="T81" fmla="*/ 1 h 121"/>
                  <a:gd name="T82" fmla="*/ 0 w 125"/>
                  <a:gd name="T83" fmla="*/ 0 h 12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5"/>
                  <a:gd name="T127" fmla="*/ 0 h 121"/>
                  <a:gd name="T128" fmla="*/ 125 w 125"/>
                  <a:gd name="T129" fmla="*/ 121 h 12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5" h="121">
                    <a:moveTo>
                      <a:pt x="0" y="0"/>
                    </a:moveTo>
                    <a:lnTo>
                      <a:pt x="28" y="0"/>
                    </a:lnTo>
                    <a:lnTo>
                      <a:pt x="101" y="88"/>
                    </a:lnTo>
                    <a:lnTo>
                      <a:pt x="101" y="20"/>
                    </a:lnTo>
                    <a:lnTo>
                      <a:pt x="101" y="12"/>
                    </a:lnTo>
                    <a:lnTo>
                      <a:pt x="101" y="4"/>
                    </a:lnTo>
                    <a:lnTo>
                      <a:pt x="97" y="4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125" y="0"/>
                    </a:lnTo>
                    <a:lnTo>
                      <a:pt x="121" y="0"/>
                    </a:lnTo>
                    <a:lnTo>
                      <a:pt x="117" y="4"/>
                    </a:lnTo>
                    <a:lnTo>
                      <a:pt x="113" y="8"/>
                    </a:lnTo>
                    <a:lnTo>
                      <a:pt x="109" y="12"/>
                    </a:lnTo>
                    <a:lnTo>
                      <a:pt x="109" y="20"/>
                    </a:lnTo>
                    <a:lnTo>
                      <a:pt x="109" y="121"/>
                    </a:lnTo>
                    <a:lnTo>
                      <a:pt x="105" y="121"/>
                    </a:lnTo>
                    <a:lnTo>
                      <a:pt x="28" y="24"/>
                    </a:lnTo>
                    <a:lnTo>
                      <a:pt x="28" y="96"/>
                    </a:lnTo>
                    <a:lnTo>
                      <a:pt x="28" y="104"/>
                    </a:lnTo>
                    <a:lnTo>
                      <a:pt x="32" y="113"/>
                    </a:lnTo>
                    <a:lnTo>
                      <a:pt x="36" y="113"/>
                    </a:lnTo>
                    <a:lnTo>
                      <a:pt x="40" y="117"/>
                    </a:lnTo>
                    <a:lnTo>
                      <a:pt x="44" y="117"/>
                    </a:lnTo>
                    <a:lnTo>
                      <a:pt x="4" y="117"/>
                    </a:lnTo>
                    <a:lnTo>
                      <a:pt x="8" y="117"/>
                    </a:lnTo>
                    <a:lnTo>
                      <a:pt x="16" y="113"/>
                    </a:lnTo>
                    <a:lnTo>
                      <a:pt x="20" y="113"/>
                    </a:lnTo>
                    <a:lnTo>
                      <a:pt x="20" y="104"/>
                    </a:lnTo>
                    <a:lnTo>
                      <a:pt x="20" y="96"/>
                    </a:lnTo>
                    <a:lnTo>
                      <a:pt x="20" y="16"/>
                    </a:lnTo>
                    <a:lnTo>
                      <a:pt x="16" y="12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9" name="Freeform 92"/>
              <p:cNvSpPr>
                <a:spLocks noEditPoints="1"/>
              </p:cNvSpPr>
              <p:nvPr/>
            </p:nvSpPr>
            <p:spPr bwMode="auto">
              <a:xfrm>
                <a:off x="4580" y="1742"/>
                <a:ext cx="58" cy="48"/>
              </a:xfrm>
              <a:custGeom>
                <a:avLst/>
                <a:gdLst>
                  <a:gd name="T0" fmla="*/ 15 w 77"/>
                  <a:gd name="T1" fmla="*/ 0 h 85"/>
                  <a:gd name="T2" fmla="*/ 20 w 77"/>
                  <a:gd name="T3" fmla="*/ 0 h 85"/>
                  <a:gd name="T4" fmla="*/ 26 w 77"/>
                  <a:gd name="T5" fmla="*/ 2 h 85"/>
                  <a:gd name="T6" fmla="*/ 27 w 77"/>
                  <a:gd name="T7" fmla="*/ 2 h 85"/>
                  <a:gd name="T8" fmla="*/ 31 w 77"/>
                  <a:gd name="T9" fmla="*/ 5 h 85"/>
                  <a:gd name="T10" fmla="*/ 33 w 77"/>
                  <a:gd name="T11" fmla="*/ 7 h 85"/>
                  <a:gd name="T12" fmla="*/ 31 w 77"/>
                  <a:gd name="T13" fmla="*/ 9 h 85"/>
                  <a:gd name="T14" fmla="*/ 31 w 77"/>
                  <a:gd name="T15" fmla="*/ 11 h 85"/>
                  <a:gd name="T16" fmla="*/ 27 w 77"/>
                  <a:gd name="T17" fmla="*/ 13 h 85"/>
                  <a:gd name="T18" fmla="*/ 24 w 77"/>
                  <a:gd name="T19" fmla="*/ 14 h 85"/>
                  <a:gd name="T20" fmla="*/ 20 w 77"/>
                  <a:gd name="T21" fmla="*/ 15 h 85"/>
                  <a:gd name="T22" fmla="*/ 15 w 77"/>
                  <a:gd name="T23" fmla="*/ 15 h 85"/>
                  <a:gd name="T24" fmla="*/ 11 w 77"/>
                  <a:gd name="T25" fmla="*/ 15 h 85"/>
                  <a:gd name="T26" fmla="*/ 7 w 77"/>
                  <a:gd name="T27" fmla="*/ 14 h 85"/>
                  <a:gd name="T28" fmla="*/ 4 w 77"/>
                  <a:gd name="T29" fmla="*/ 12 h 85"/>
                  <a:gd name="T30" fmla="*/ 2 w 77"/>
                  <a:gd name="T31" fmla="*/ 10 h 85"/>
                  <a:gd name="T32" fmla="*/ 0 w 77"/>
                  <a:gd name="T33" fmla="*/ 8 h 85"/>
                  <a:gd name="T34" fmla="*/ 0 w 77"/>
                  <a:gd name="T35" fmla="*/ 6 h 85"/>
                  <a:gd name="T36" fmla="*/ 2 w 77"/>
                  <a:gd name="T37" fmla="*/ 3 h 85"/>
                  <a:gd name="T38" fmla="*/ 5 w 77"/>
                  <a:gd name="T39" fmla="*/ 2 h 85"/>
                  <a:gd name="T40" fmla="*/ 8 w 77"/>
                  <a:gd name="T41" fmla="*/ 1 h 85"/>
                  <a:gd name="T42" fmla="*/ 12 w 77"/>
                  <a:gd name="T43" fmla="*/ 0 h 85"/>
                  <a:gd name="T44" fmla="*/ 15 w 77"/>
                  <a:gd name="T45" fmla="*/ 0 h 85"/>
                  <a:gd name="T46" fmla="*/ 15 w 77"/>
                  <a:gd name="T47" fmla="*/ 1 h 85"/>
                  <a:gd name="T48" fmla="*/ 14 w 77"/>
                  <a:gd name="T49" fmla="*/ 2 h 85"/>
                  <a:gd name="T50" fmla="*/ 11 w 77"/>
                  <a:gd name="T51" fmla="*/ 2 h 85"/>
                  <a:gd name="T52" fmla="*/ 8 w 77"/>
                  <a:gd name="T53" fmla="*/ 2 h 85"/>
                  <a:gd name="T54" fmla="*/ 7 w 77"/>
                  <a:gd name="T55" fmla="*/ 3 h 85"/>
                  <a:gd name="T56" fmla="*/ 7 w 77"/>
                  <a:gd name="T57" fmla="*/ 5 h 85"/>
                  <a:gd name="T58" fmla="*/ 7 w 77"/>
                  <a:gd name="T59" fmla="*/ 6 h 85"/>
                  <a:gd name="T60" fmla="*/ 7 w 77"/>
                  <a:gd name="T61" fmla="*/ 9 h 85"/>
                  <a:gd name="T62" fmla="*/ 8 w 77"/>
                  <a:gd name="T63" fmla="*/ 11 h 85"/>
                  <a:gd name="T64" fmla="*/ 12 w 77"/>
                  <a:gd name="T65" fmla="*/ 13 h 85"/>
                  <a:gd name="T66" fmla="*/ 14 w 77"/>
                  <a:gd name="T67" fmla="*/ 14 h 85"/>
                  <a:gd name="T68" fmla="*/ 17 w 77"/>
                  <a:gd name="T69" fmla="*/ 14 h 85"/>
                  <a:gd name="T70" fmla="*/ 20 w 77"/>
                  <a:gd name="T71" fmla="*/ 14 h 85"/>
                  <a:gd name="T72" fmla="*/ 24 w 77"/>
                  <a:gd name="T73" fmla="*/ 13 h 85"/>
                  <a:gd name="T74" fmla="*/ 26 w 77"/>
                  <a:gd name="T75" fmla="*/ 11 h 85"/>
                  <a:gd name="T76" fmla="*/ 26 w 77"/>
                  <a:gd name="T77" fmla="*/ 8 h 85"/>
                  <a:gd name="T78" fmla="*/ 26 w 77"/>
                  <a:gd name="T79" fmla="*/ 6 h 85"/>
                  <a:gd name="T80" fmla="*/ 24 w 77"/>
                  <a:gd name="T81" fmla="*/ 5 h 85"/>
                  <a:gd name="T82" fmla="*/ 22 w 77"/>
                  <a:gd name="T83" fmla="*/ 2 h 85"/>
                  <a:gd name="T84" fmla="*/ 19 w 77"/>
                  <a:gd name="T85" fmla="*/ 2 h 85"/>
                  <a:gd name="T86" fmla="*/ 15 w 77"/>
                  <a:gd name="T87" fmla="*/ 1 h 8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7"/>
                  <a:gd name="T133" fmla="*/ 0 h 85"/>
                  <a:gd name="T134" fmla="*/ 77 w 77"/>
                  <a:gd name="T135" fmla="*/ 85 h 8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7" h="85">
                    <a:moveTo>
                      <a:pt x="36" y="0"/>
                    </a:moveTo>
                    <a:lnTo>
                      <a:pt x="48" y="0"/>
                    </a:lnTo>
                    <a:lnTo>
                      <a:pt x="60" y="8"/>
                    </a:lnTo>
                    <a:lnTo>
                      <a:pt x="64" y="12"/>
                    </a:lnTo>
                    <a:lnTo>
                      <a:pt x="73" y="24"/>
                    </a:lnTo>
                    <a:lnTo>
                      <a:pt x="77" y="40"/>
                    </a:lnTo>
                    <a:lnTo>
                      <a:pt x="73" y="52"/>
                    </a:lnTo>
                    <a:lnTo>
                      <a:pt x="73" y="60"/>
                    </a:lnTo>
                    <a:lnTo>
                      <a:pt x="64" y="73"/>
                    </a:lnTo>
                    <a:lnTo>
                      <a:pt x="56" y="77"/>
                    </a:lnTo>
                    <a:lnTo>
                      <a:pt x="48" y="81"/>
                    </a:lnTo>
                    <a:lnTo>
                      <a:pt x="36" y="85"/>
                    </a:lnTo>
                    <a:lnTo>
                      <a:pt x="24" y="81"/>
                    </a:lnTo>
                    <a:lnTo>
                      <a:pt x="16" y="77"/>
                    </a:lnTo>
                    <a:lnTo>
                      <a:pt x="8" y="68"/>
                    </a:lnTo>
                    <a:lnTo>
                      <a:pt x="4" y="56"/>
                    </a:lnTo>
                    <a:lnTo>
                      <a:pt x="0" y="44"/>
                    </a:lnTo>
                    <a:lnTo>
                      <a:pt x="0" y="32"/>
                    </a:lnTo>
                    <a:lnTo>
                      <a:pt x="4" y="20"/>
                    </a:lnTo>
                    <a:lnTo>
                      <a:pt x="12" y="12"/>
                    </a:lnTo>
                    <a:lnTo>
                      <a:pt x="20" y="4"/>
                    </a:lnTo>
                    <a:lnTo>
                      <a:pt x="28" y="0"/>
                    </a:lnTo>
                    <a:lnTo>
                      <a:pt x="36" y="0"/>
                    </a:lnTo>
                    <a:close/>
                    <a:moveTo>
                      <a:pt x="36" y="4"/>
                    </a:moveTo>
                    <a:lnTo>
                      <a:pt x="32" y="8"/>
                    </a:lnTo>
                    <a:lnTo>
                      <a:pt x="24" y="8"/>
                    </a:lnTo>
                    <a:lnTo>
                      <a:pt x="20" y="12"/>
                    </a:lnTo>
                    <a:lnTo>
                      <a:pt x="16" y="16"/>
                    </a:lnTo>
                    <a:lnTo>
                      <a:pt x="16" y="24"/>
                    </a:lnTo>
                    <a:lnTo>
                      <a:pt x="16" y="36"/>
                    </a:lnTo>
                    <a:lnTo>
                      <a:pt x="16" y="52"/>
                    </a:lnTo>
                    <a:lnTo>
                      <a:pt x="20" y="64"/>
                    </a:lnTo>
                    <a:lnTo>
                      <a:pt x="28" y="73"/>
                    </a:lnTo>
                    <a:lnTo>
                      <a:pt x="32" y="77"/>
                    </a:lnTo>
                    <a:lnTo>
                      <a:pt x="40" y="77"/>
                    </a:lnTo>
                    <a:lnTo>
                      <a:pt x="48" y="77"/>
                    </a:lnTo>
                    <a:lnTo>
                      <a:pt x="56" y="73"/>
                    </a:lnTo>
                    <a:lnTo>
                      <a:pt x="60" y="60"/>
                    </a:lnTo>
                    <a:lnTo>
                      <a:pt x="60" y="48"/>
                    </a:lnTo>
                    <a:lnTo>
                      <a:pt x="60" y="32"/>
                    </a:lnTo>
                    <a:lnTo>
                      <a:pt x="56" y="24"/>
                    </a:lnTo>
                    <a:lnTo>
                      <a:pt x="52" y="12"/>
                    </a:lnTo>
                    <a:lnTo>
                      <a:pt x="44" y="8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00" name="Freeform 93"/>
              <p:cNvSpPr>
                <a:spLocks/>
              </p:cNvSpPr>
              <p:nvPr/>
            </p:nvSpPr>
            <p:spPr bwMode="auto">
              <a:xfrm>
                <a:off x="4644" y="1744"/>
                <a:ext cx="63" cy="46"/>
              </a:xfrm>
              <a:custGeom>
                <a:avLst/>
                <a:gdLst>
                  <a:gd name="T0" fmla="*/ 30 w 84"/>
                  <a:gd name="T1" fmla="*/ 0 h 81"/>
                  <a:gd name="T2" fmla="*/ 30 w 84"/>
                  <a:gd name="T3" fmla="*/ 8 h 81"/>
                  <a:gd name="T4" fmla="*/ 30 w 84"/>
                  <a:gd name="T5" fmla="*/ 10 h 81"/>
                  <a:gd name="T6" fmla="*/ 30 w 84"/>
                  <a:gd name="T7" fmla="*/ 11 h 81"/>
                  <a:gd name="T8" fmla="*/ 32 w 84"/>
                  <a:gd name="T9" fmla="*/ 12 h 81"/>
                  <a:gd name="T10" fmla="*/ 32 w 84"/>
                  <a:gd name="T11" fmla="*/ 12 h 81"/>
                  <a:gd name="T12" fmla="*/ 32 w 84"/>
                  <a:gd name="T13" fmla="*/ 12 h 81"/>
                  <a:gd name="T14" fmla="*/ 34 w 84"/>
                  <a:gd name="T15" fmla="*/ 12 h 81"/>
                  <a:gd name="T16" fmla="*/ 34 w 84"/>
                  <a:gd name="T17" fmla="*/ 12 h 81"/>
                  <a:gd name="T18" fmla="*/ 35 w 84"/>
                  <a:gd name="T19" fmla="*/ 12 h 81"/>
                  <a:gd name="T20" fmla="*/ 35 w 84"/>
                  <a:gd name="T21" fmla="*/ 12 h 81"/>
                  <a:gd name="T22" fmla="*/ 27 w 84"/>
                  <a:gd name="T23" fmla="*/ 15 h 81"/>
                  <a:gd name="T24" fmla="*/ 26 w 84"/>
                  <a:gd name="T25" fmla="*/ 15 h 81"/>
                  <a:gd name="T26" fmla="*/ 26 w 84"/>
                  <a:gd name="T27" fmla="*/ 11 h 81"/>
                  <a:gd name="T28" fmla="*/ 20 w 84"/>
                  <a:gd name="T29" fmla="*/ 13 h 81"/>
                  <a:gd name="T30" fmla="*/ 19 w 84"/>
                  <a:gd name="T31" fmla="*/ 14 h 81"/>
                  <a:gd name="T32" fmla="*/ 15 w 84"/>
                  <a:gd name="T33" fmla="*/ 14 h 81"/>
                  <a:gd name="T34" fmla="*/ 14 w 84"/>
                  <a:gd name="T35" fmla="*/ 15 h 81"/>
                  <a:gd name="T36" fmla="*/ 10 w 84"/>
                  <a:gd name="T37" fmla="*/ 14 h 81"/>
                  <a:gd name="T38" fmla="*/ 8 w 84"/>
                  <a:gd name="T39" fmla="*/ 14 h 81"/>
                  <a:gd name="T40" fmla="*/ 7 w 84"/>
                  <a:gd name="T41" fmla="*/ 13 h 81"/>
                  <a:gd name="T42" fmla="*/ 5 w 84"/>
                  <a:gd name="T43" fmla="*/ 11 h 81"/>
                  <a:gd name="T44" fmla="*/ 5 w 84"/>
                  <a:gd name="T45" fmla="*/ 10 h 81"/>
                  <a:gd name="T46" fmla="*/ 5 w 84"/>
                  <a:gd name="T47" fmla="*/ 9 h 81"/>
                  <a:gd name="T48" fmla="*/ 5 w 84"/>
                  <a:gd name="T49" fmla="*/ 2 h 81"/>
                  <a:gd name="T50" fmla="*/ 5 w 84"/>
                  <a:gd name="T51" fmla="*/ 2 h 81"/>
                  <a:gd name="T52" fmla="*/ 5 w 84"/>
                  <a:gd name="T53" fmla="*/ 1 h 81"/>
                  <a:gd name="T54" fmla="*/ 3 w 84"/>
                  <a:gd name="T55" fmla="*/ 1 h 81"/>
                  <a:gd name="T56" fmla="*/ 3 w 84"/>
                  <a:gd name="T57" fmla="*/ 0 h 81"/>
                  <a:gd name="T58" fmla="*/ 2 w 84"/>
                  <a:gd name="T59" fmla="*/ 0 h 81"/>
                  <a:gd name="T60" fmla="*/ 0 w 84"/>
                  <a:gd name="T61" fmla="*/ 0 h 81"/>
                  <a:gd name="T62" fmla="*/ 0 w 84"/>
                  <a:gd name="T63" fmla="*/ 0 h 81"/>
                  <a:gd name="T64" fmla="*/ 10 w 84"/>
                  <a:gd name="T65" fmla="*/ 0 h 81"/>
                  <a:gd name="T66" fmla="*/ 10 w 84"/>
                  <a:gd name="T67" fmla="*/ 9 h 81"/>
                  <a:gd name="T68" fmla="*/ 12 w 84"/>
                  <a:gd name="T69" fmla="*/ 11 h 81"/>
                  <a:gd name="T70" fmla="*/ 12 w 84"/>
                  <a:gd name="T71" fmla="*/ 11 h 81"/>
                  <a:gd name="T72" fmla="*/ 14 w 84"/>
                  <a:gd name="T73" fmla="*/ 12 h 81"/>
                  <a:gd name="T74" fmla="*/ 16 w 84"/>
                  <a:gd name="T75" fmla="*/ 12 h 81"/>
                  <a:gd name="T76" fmla="*/ 19 w 84"/>
                  <a:gd name="T77" fmla="*/ 12 h 81"/>
                  <a:gd name="T78" fmla="*/ 20 w 84"/>
                  <a:gd name="T79" fmla="*/ 11 h 81"/>
                  <a:gd name="T80" fmla="*/ 22 w 84"/>
                  <a:gd name="T81" fmla="*/ 11 h 81"/>
                  <a:gd name="T82" fmla="*/ 26 w 84"/>
                  <a:gd name="T83" fmla="*/ 10 h 81"/>
                  <a:gd name="T84" fmla="*/ 26 w 84"/>
                  <a:gd name="T85" fmla="*/ 2 h 81"/>
                  <a:gd name="T86" fmla="*/ 26 w 84"/>
                  <a:gd name="T87" fmla="*/ 2 h 81"/>
                  <a:gd name="T88" fmla="*/ 24 w 84"/>
                  <a:gd name="T89" fmla="*/ 1 h 81"/>
                  <a:gd name="T90" fmla="*/ 22 w 84"/>
                  <a:gd name="T91" fmla="*/ 0 h 81"/>
                  <a:gd name="T92" fmla="*/ 20 w 84"/>
                  <a:gd name="T93" fmla="*/ 0 h 81"/>
                  <a:gd name="T94" fmla="*/ 20 w 84"/>
                  <a:gd name="T95" fmla="*/ 0 h 81"/>
                  <a:gd name="T96" fmla="*/ 30 w 84"/>
                  <a:gd name="T97" fmla="*/ 0 h 8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4"/>
                  <a:gd name="T148" fmla="*/ 0 h 81"/>
                  <a:gd name="T149" fmla="*/ 84 w 84"/>
                  <a:gd name="T150" fmla="*/ 81 h 8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4" h="81">
                    <a:moveTo>
                      <a:pt x="72" y="0"/>
                    </a:moveTo>
                    <a:lnTo>
                      <a:pt x="72" y="44"/>
                    </a:lnTo>
                    <a:lnTo>
                      <a:pt x="72" y="56"/>
                    </a:lnTo>
                    <a:lnTo>
                      <a:pt x="72" y="64"/>
                    </a:lnTo>
                    <a:lnTo>
                      <a:pt x="76" y="69"/>
                    </a:lnTo>
                    <a:lnTo>
                      <a:pt x="80" y="69"/>
                    </a:lnTo>
                    <a:lnTo>
                      <a:pt x="84" y="69"/>
                    </a:lnTo>
                    <a:lnTo>
                      <a:pt x="64" y="81"/>
                    </a:lnTo>
                    <a:lnTo>
                      <a:pt x="60" y="81"/>
                    </a:lnTo>
                    <a:lnTo>
                      <a:pt x="60" y="60"/>
                    </a:lnTo>
                    <a:lnTo>
                      <a:pt x="48" y="73"/>
                    </a:lnTo>
                    <a:lnTo>
                      <a:pt x="44" y="77"/>
                    </a:lnTo>
                    <a:lnTo>
                      <a:pt x="36" y="77"/>
                    </a:lnTo>
                    <a:lnTo>
                      <a:pt x="32" y="81"/>
                    </a:lnTo>
                    <a:lnTo>
                      <a:pt x="24" y="77"/>
                    </a:lnTo>
                    <a:lnTo>
                      <a:pt x="20" y="77"/>
                    </a:lnTo>
                    <a:lnTo>
                      <a:pt x="16" y="73"/>
                    </a:lnTo>
                    <a:lnTo>
                      <a:pt x="12" y="64"/>
                    </a:lnTo>
                    <a:lnTo>
                      <a:pt x="12" y="56"/>
                    </a:lnTo>
                    <a:lnTo>
                      <a:pt x="12" y="48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48"/>
                    </a:lnTo>
                    <a:lnTo>
                      <a:pt x="28" y="60"/>
                    </a:lnTo>
                    <a:lnTo>
                      <a:pt x="28" y="64"/>
                    </a:lnTo>
                    <a:lnTo>
                      <a:pt x="32" y="69"/>
                    </a:lnTo>
                    <a:lnTo>
                      <a:pt x="40" y="69"/>
                    </a:lnTo>
                    <a:lnTo>
                      <a:pt x="44" y="69"/>
                    </a:lnTo>
                    <a:lnTo>
                      <a:pt x="48" y="64"/>
                    </a:lnTo>
                    <a:lnTo>
                      <a:pt x="52" y="60"/>
                    </a:lnTo>
                    <a:lnTo>
                      <a:pt x="60" y="56"/>
                    </a:lnTo>
                    <a:lnTo>
                      <a:pt x="60" y="12"/>
                    </a:lnTo>
                    <a:lnTo>
                      <a:pt x="60" y="8"/>
                    </a:lnTo>
                    <a:lnTo>
                      <a:pt x="56" y="4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01" name="Freeform 94"/>
              <p:cNvSpPr>
                <a:spLocks/>
              </p:cNvSpPr>
              <p:nvPr/>
            </p:nvSpPr>
            <p:spPr bwMode="auto">
              <a:xfrm>
                <a:off x="4710" y="1742"/>
                <a:ext cx="64" cy="46"/>
              </a:xfrm>
              <a:custGeom>
                <a:avLst/>
                <a:gdLst>
                  <a:gd name="T0" fmla="*/ 11 w 85"/>
                  <a:gd name="T1" fmla="*/ 3 h 81"/>
                  <a:gd name="T2" fmla="*/ 16 w 85"/>
                  <a:gd name="T3" fmla="*/ 2 h 81"/>
                  <a:gd name="T4" fmla="*/ 20 w 85"/>
                  <a:gd name="T5" fmla="*/ 1 h 81"/>
                  <a:gd name="T6" fmla="*/ 23 w 85"/>
                  <a:gd name="T7" fmla="*/ 0 h 81"/>
                  <a:gd name="T8" fmla="*/ 26 w 85"/>
                  <a:gd name="T9" fmla="*/ 0 h 81"/>
                  <a:gd name="T10" fmla="*/ 28 w 85"/>
                  <a:gd name="T11" fmla="*/ 1 h 81"/>
                  <a:gd name="T12" fmla="*/ 29 w 85"/>
                  <a:gd name="T13" fmla="*/ 2 h 81"/>
                  <a:gd name="T14" fmla="*/ 31 w 85"/>
                  <a:gd name="T15" fmla="*/ 2 h 81"/>
                  <a:gd name="T16" fmla="*/ 31 w 85"/>
                  <a:gd name="T17" fmla="*/ 3 h 81"/>
                  <a:gd name="T18" fmla="*/ 31 w 85"/>
                  <a:gd name="T19" fmla="*/ 5 h 81"/>
                  <a:gd name="T20" fmla="*/ 31 w 85"/>
                  <a:gd name="T21" fmla="*/ 11 h 81"/>
                  <a:gd name="T22" fmla="*/ 31 w 85"/>
                  <a:gd name="T23" fmla="*/ 12 h 81"/>
                  <a:gd name="T24" fmla="*/ 31 w 85"/>
                  <a:gd name="T25" fmla="*/ 13 h 81"/>
                  <a:gd name="T26" fmla="*/ 33 w 85"/>
                  <a:gd name="T27" fmla="*/ 14 h 81"/>
                  <a:gd name="T28" fmla="*/ 33 w 85"/>
                  <a:gd name="T29" fmla="*/ 14 h 81"/>
                  <a:gd name="T30" fmla="*/ 35 w 85"/>
                  <a:gd name="T31" fmla="*/ 15 h 81"/>
                  <a:gd name="T32" fmla="*/ 36 w 85"/>
                  <a:gd name="T33" fmla="*/ 15 h 81"/>
                  <a:gd name="T34" fmla="*/ 36 w 85"/>
                  <a:gd name="T35" fmla="*/ 15 h 81"/>
                  <a:gd name="T36" fmla="*/ 21 w 85"/>
                  <a:gd name="T37" fmla="*/ 15 h 81"/>
                  <a:gd name="T38" fmla="*/ 21 w 85"/>
                  <a:gd name="T39" fmla="*/ 15 h 81"/>
                  <a:gd name="T40" fmla="*/ 21 w 85"/>
                  <a:gd name="T41" fmla="*/ 15 h 81"/>
                  <a:gd name="T42" fmla="*/ 23 w 85"/>
                  <a:gd name="T43" fmla="*/ 15 h 81"/>
                  <a:gd name="T44" fmla="*/ 24 w 85"/>
                  <a:gd name="T45" fmla="*/ 14 h 81"/>
                  <a:gd name="T46" fmla="*/ 24 w 85"/>
                  <a:gd name="T47" fmla="*/ 14 h 81"/>
                  <a:gd name="T48" fmla="*/ 24 w 85"/>
                  <a:gd name="T49" fmla="*/ 13 h 81"/>
                  <a:gd name="T50" fmla="*/ 26 w 85"/>
                  <a:gd name="T51" fmla="*/ 12 h 81"/>
                  <a:gd name="T52" fmla="*/ 26 w 85"/>
                  <a:gd name="T53" fmla="*/ 11 h 81"/>
                  <a:gd name="T54" fmla="*/ 26 w 85"/>
                  <a:gd name="T55" fmla="*/ 6 h 81"/>
                  <a:gd name="T56" fmla="*/ 24 w 85"/>
                  <a:gd name="T57" fmla="*/ 5 h 81"/>
                  <a:gd name="T58" fmla="*/ 24 w 85"/>
                  <a:gd name="T59" fmla="*/ 3 h 81"/>
                  <a:gd name="T60" fmla="*/ 23 w 85"/>
                  <a:gd name="T61" fmla="*/ 2 h 81"/>
                  <a:gd name="T62" fmla="*/ 20 w 85"/>
                  <a:gd name="T63" fmla="*/ 2 h 81"/>
                  <a:gd name="T64" fmla="*/ 16 w 85"/>
                  <a:gd name="T65" fmla="*/ 3 h 81"/>
                  <a:gd name="T66" fmla="*/ 11 w 85"/>
                  <a:gd name="T67" fmla="*/ 5 h 81"/>
                  <a:gd name="T68" fmla="*/ 11 w 85"/>
                  <a:gd name="T69" fmla="*/ 11 h 81"/>
                  <a:gd name="T70" fmla="*/ 11 w 85"/>
                  <a:gd name="T71" fmla="*/ 12 h 81"/>
                  <a:gd name="T72" fmla="*/ 13 w 85"/>
                  <a:gd name="T73" fmla="*/ 13 h 81"/>
                  <a:gd name="T74" fmla="*/ 13 w 85"/>
                  <a:gd name="T75" fmla="*/ 14 h 81"/>
                  <a:gd name="T76" fmla="*/ 13 w 85"/>
                  <a:gd name="T77" fmla="*/ 14 h 81"/>
                  <a:gd name="T78" fmla="*/ 14 w 85"/>
                  <a:gd name="T79" fmla="*/ 15 h 81"/>
                  <a:gd name="T80" fmla="*/ 16 w 85"/>
                  <a:gd name="T81" fmla="*/ 15 h 81"/>
                  <a:gd name="T82" fmla="*/ 16 w 85"/>
                  <a:gd name="T83" fmla="*/ 15 h 81"/>
                  <a:gd name="T84" fmla="*/ 0 w 85"/>
                  <a:gd name="T85" fmla="*/ 15 h 81"/>
                  <a:gd name="T86" fmla="*/ 0 w 85"/>
                  <a:gd name="T87" fmla="*/ 15 h 81"/>
                  <a:gd name="T88" fmla="*/ 0 w 85"/>
                  <a:gd name="T89" fmla="*/ 15 h 81"/>
                  <a:gd name="T90" fmla="*/ 2 w 85"/>
                  <a:gd name="T91" fmla="*/ 14 h 81"/>
                  <a:gd name="T92" fmla="*/ 4 w 85"/>
                  <a:gd name="T93" fmla="*/ 14 h 81"/>
                  <a:gd name="T94" fmla="*/ 6 w 85"/>
                  <a:gd name="T95" fmla="*/ 13 h 81"/>
                  <a:gd name="T96" fmla="*/ 6 w 85"/>
                  <a:gd name="T97" fmla="*/ 11 h 81"/>
                  <a:gd name="T98" fmla="*/ 6 w 85"/>
                  <a:gd name="T99" fmla="*/ 6 h 81"/>
                  <a:gd name="T100" fmla="*/ 6 w 85"/>
                  <a:gd name="T101" fmla="*/ 3 h 81"/>
                  <a:gd name="T102" fmla="*/ 6 w 85"/>
                  <a:gd name="T103" fmla="*/ 3 h 81"/>
                  <a:gd name="T104" fmla="*/ 4 w 85"/>
                  <a:gd name="T105" fmla="*/ 2 h 81"/>
                  <a:gd name="T106" fmla="*/ 4 w 85"/>
                  <a:gd name="T107" fmla="*/ 2 h 81"/>
                  <a:gd name="T108" fmla="*/ 4 w 85"/>
                  <a:gd name="T109" fmla="*/ 2 h 81"/>
                  <a:gd name="T110" fmla="*/ 2 w 85"/>
                  <a:gd name="T111" fmla="*/ 2 h 81"/>
                  <a:gd name="T112" fmla="*/ 2 w 85"/>
                  <a:gd name="T113" fmla="*/ 2 h 81"/>
                  <a:gd name="T114" fmla="*/ 0 w 85"/>
                  <a:gd name="T115" fmla="*/ 2 h 81"/>
                  <a:gd name="T116" fmla="*/ 0 w 85"/>
                  <a:gd name="T117" fmla="*/ 2 h 81"/>
                  <a:gd name="T118" fmla="*/ 9 w 85"/>
                  <a:gd name="T119" fmla="*/ 0 h 81"/>
                  <a:gd name="T120" fmla="*/ 11 w 85"/>
                  <a:gd name="T121" fmla="*/ 0 h 81"/>
                  <a:gd name="T122" fmla="*/ 11 w 85"/>
                  <a:gd name="T123" fmla="*/ 3 h 8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5"/>
                  <a:gd name="T187" fmla="*/ 0 h 81"/>
                  <a:gd name="T188" fmla="*/ 85 w 85"/>
                  <a:gd name="T189" fmla="*/ 81 h 8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5" h="81">
                    <a:moveTo>
                      <a:pt x="25" y="16"/>
                    </a:moveTo>
                    <a:lnTo>
                      <a:pt x="37" y="8"/>
                    </a:lnTo>
                    <a:lnTo>
                      <a:pt x="45" y="4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5" y="4"/>
                    </a:lnTo>
                    <a:lnTo>
                      <a:pt x="69" y="8"/>
                    </a:lnTo>
                    <a:lnTo>
                      <a:pt x="73" y="12"/>
                    </a:lnTo>
                    <a:lnTo>
                      <a:pt x="73" y="20"/>
                    </a:lnTo>
                    <a:lnTo>
                      <a:pt x="73" y="28"/>
                    </a:lnTo>
                    <a:lnTo>
                      <a:pt x="73" y="64"/>
                    </a:lnTo>
                    <a:lnTo>
                      <a:pt x="73" y="68"/>
                    </a:lnTo>
                    <a:lnTo>
                      <a:pt x="73" y="73"/>
                    </a:lnTo>
                    <a:lnTo>
                      <a:pt x="77" y="77"/>
                    </a:lnTo>
                    <a:lnTo>
                      <a:pt x="81" y="81"/>
                    </a:lnTo>
                    <a:lnTo>
                      <a:pt x="85" y="81"/>
                    </a:lnTo>
                    <a:lnTo>
                      <a:pt x="49" y="81"/>
                    </a:lnTo>
                    <a:lnTo>
                      <a:pt x="53" y="81"/>
                    </a:lnTo>
                    <a:lnTo>
                      <a:pt x="57" y="77"/>
                    </a:lnTo>
                    <a:lnTo>
                      <a:pt x="57" y="73"/>
                    </a:lnTo>
                    <a:lnTo>
                      <a:pt x="61" y="68"/>
                    </a:lnTo>
                    <a:lnTo>
                      <a:pt x="61" y="64"/>
                    </a:lnTo>
                    <a:lnTo>
                      <a:pt x="61" y="32"/>
                    </a:lnTo>
                    <a:lnTo>
                      <a:pt x="57" y="24"/>
                    </a:lnTo>
                    <a:lnTo>
                      <a:pt x="57" y="16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7" y="16"/>
                    </a:lnTo>
                    <a:lnTo>
                      <a:pt x="25" y="24"/>
                    </a:lnTo>
                    <a:lnTo>
                      <a:pt x="25" y="64"/>
                    </a:lnTo>
                    <a:lnTo>
                      <a:pt x="25" y="68"/>
                    </a:lnTo>
                    <a:lnTo>
                      <a:pt x="29" y="73"/>
                    </a:lnTo>
                    <a:lnTo>
                      <a:pt x="29" y="77"/>
                    </a:lnTo>
                    <a:lnTo>
                      <a:pt x="33" y="81"/>
                    </a:lnTo>
                    <a:lnTo>
                      <a:pt x="37" y="81"/>
                    </a:lnTo>
                    <a:lnTo>
                      <a:pt x="0" y="81"/>
                    </a:lnTo>
                    <a:lnTo>
                      <a:pt x="4" y="77"/>
                    </a:lnTo>
                    <a:lnTo>
                      <a:pt x="8" y="77"/>
                    </a:lnTo>
                    <a:lnTo>
                      <a:pt x="13" y="73"/>
                    </a:lnTo>
                    <a:lnTo>
                      <a:pt x="13" y="64"/>
                    </a:lnTo>
                    <a:lnTo>
                      <a:pt x="13" y="32"/>
                    </a:lnTo>
                    <a:lnTo>
                      <a:pt x="13" y="20"/>
                    </a:lnTo>
                    <a:lnTo>
                      <a:pt x="13" y="16"/>
                    </a:lnTo>
                    <a:lnTo>
                      <a:pt x="8" y="12"/>
                    </a:lnTo>
                    <a:lnTo>
                      <a:pt x="4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5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02" name="Freeform 95"/>
              <p:cNvSpPr>
                <a:spLocks/>
              </p:cNvSpPr>
              <p:nvPr/>
            </p:nvSpPr>
            <p:spPr bwMode="auto">
              <a:xfrm>
                <a:off x="5102" y="1896"/>
                <a:ext cx="98" cy="69"/>
              </a:xfrm>
              <a:custGeom>
                <a:avLst/>
                <a:gdLst>
                  <a:gd name="T0" fmla="*/ 0 w 129"/>
                  <a:gd name="T1" fmla="*/ 0 h 121"/>
                  <a:gd name="T2" fmla="*/ 14 w 129"/>
                  <a:gd name="T3" fmla="*/ 0 h 121"/>
                  <a:gd name="T4" fmla="*/ 46 w 129"/>
                  <a:gd name="T5" fmla="*/ 17 h 121"/>
                  <a:gd name="T6" fmla="*/ 46 w 129"/>
                  <a:gd name="T7" fmla="*/ 3 h 121"/>
                  <a:gd name="T8" fmla="*/ 46 w 129"/>
                  <a:gd name="T9" fmla="*/ 2 h 121"/>
                  <a:gd name="T10" fmla="*/ 44 w 129"/>
                  <a:gd name="T11" fmla="*/ 1 h 121"/>
                  <a:gd name="T12" fmla="*/ 43 w 129"/>
                  <a:gd name="T13" fmla="*/ 1 h 121"/>
                  <a:gd name="T14" fmla="*/ 41 w 129"/>
                  <a:gd name="T15" fmla="*/ 0 h 121"/>
                  <a:gd name="T16" fmla="*/ 40 w 129"/>
                  <a:gd name="T17" fmla="*/ 0 h 121"/>
                  <a:gd name="T18" fmla="*/ 40 w 129"/>
                  <a:gd name="T19" fmla="*/ 0 h 121"/>
                  <a:gd name="T20" fmla="*/ 56 w 129"/>
                  <a:gd name="T21" fmla="*/ 0 h 121"/>
                  <a:gd name="T22" fmla="*/ 56 w 129"/>
                  <a:gd name="T23" fmla="*/ 0 h 121"/>
                  <a:gd name="T24" fmla="*/ 55 w 129"/>
                  <a:gd name="T25" fmla="*/ 0 h 121"/>
                  <a:gd name="T26" fmla="*/ 52 w 129"/>
                  <a:gd name="T27" fmla="*/ 1 h 121"/>
                  <a:gd name="T28" fmla="*/ 49 w 129"/>
                  <a:gd name="T29" fmla="*/ 2 h 121"/>
                  <a:gd name="T30" fmla="*/ 49 w 129"/>
                  <a:gd name="T31" fmla="*/ 2 h 121"/>
                  <a:gd name="T32" fmla="*/ 49 w 129"/>
                  <a:gd name="T33" fmla="*/ 3 h 121"/>
                  <a:gd name="T34" fmla="*/ 49 w 129"/>
                  <a:gd name="T35" fmla="*/ 22 h 121"/>
                  <a:gd name="T36" fmla="*/ 48 w 129"/>
                  <a:gd name="T37" fmla="*/ 22 h 121"/>
                  <a:gd name="T38" fmla="*/ 14 w 129"/>
                  <a:gd name="T39" fmla="*/ 5 h 121"/>
                  <a:gd name="T40" fmla="*/ 14 w 129"/>
                  <a:gd name="T41" fmla="*/ 18 h 121"/>
                  <a:gd name="T42" fmla="*/ 14 w 129"/>
                  <a:gd name="T43" fmla="*/ 19 h 121"/>
                  <a:gd name="T44" fmla="*/ 14 w 129"/>
                  <a:gd name="T45" fmla="*/ 21 h 121"/>
                  <a:gd name="T46" fmla="*/ 16 w 129"/>
                  <a:gd name="T47" fmla="*/ 21 h 121"/>
                  <a:gd name="T48" fmla="*/ 19 w 129"/>
                  <a:gd name="T49" fmla="*/ 22 h 121"/>
                  <a:gd name="T50" fmla="*/ 21 w 129"/>
                  <a:gd name="T51" fmla="*/ 22 h 121"/>
                  <a:gd name="T52" fmla="*/ 21 w 129"/>
                  <a:gd name="T53" fmla="*/ 22 h 121"/>
                  <a:gd name="T54" fmla="*/ 4 w 129"/>
                  <a:gd name="T55" fmla="*/ 22 h 121"/>
                  <a:gd name="T56" fmla="*/ 4 w 129"/>
                  <a:gd name="T57" fmla="*/ 22 h 121"/>
                  <a:gd name="T58" fmla="*/ 5 w 129"/>
                  <a:gd name="T59" fmla="*/ 22 h 121"/>
                  <a:gd name="T60" fmla="*/ 7 w 129"/>
                  <a:gd name="T61" fmla="*/ 21 h 121"/>
                  <a:gd name="T62" fmla="*/ 8 w 129"/>
                  <a:gd name="T63" fmla="*/ 21 h 121"/>
                  <a:gd name="T64" fmla="*/ 11 w 129"/>
                  <a:gd name="T65" fmla="*/ 19 h 121"/>
                  <a:gd name="T66" fmla="*/ 11 w 129"/>
                  <a:gd name="T67" fmla="*/ 18 h 121"/>
                  <a:gd name="T68" fmla="*/ 11 w 129"/>
                  <a:gd name="T69" fmla="*/ 3 h 121"/>
                  <a:gd name="T70" fmla="*/ 8 w 129"/>
                  <a:gd name="T71" fmla="*/ 2 h 121"/>
                  <a:gd name="T72" fmla="*/ 7 w 129"/>
                  <a:gd name="T73" fmla="*/ 2 h 121"/>
                  <a:gd name="T74" fmla="*/ 5 w 129"/>
                  <a:gd name="T75" fmla="*/ 2 h 121"/>
                  <a:gd name="T76" fmla="*/ 4 w 129"/>
                  <a:gd name="T77" fmla="*/ 1 h 121"/>
                  <a:gd name="T78" fmla="*/ 2 w 129"/>
                  <a:gd name="T79" fmla="*/ 1 h 121"/>
                  <a:gd name="T80" fmla="*/ 0 w 129"/>
                  <a:gd name="T81" fmla="*/ 1 h 121"/>
                  <a:gd name="T82" fmla="*/ 0 w 129"/>
                  <a:gd name="T83" fmla="*/ 0 h 12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9"/>
                  <a:gd name="T127" fmla="*/ 0 h 121"/>
                  <a:gd name="T128" fmla="*/ 129 w 129"/>
                  <a:gd name="T129" fmla="*/ 121 h 12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9" h="121">
                    <a:moveTo>
                      <a:pt x="0" y="0"/>
                    </a:moveTo>
                    <a:lnTo>
                      <a:pt x="32" y="0"/>
                    </a:lnTo>
                    <a:lnTo>
                      <a:pt x="105" y="88"/>
                    </a:lnTo>
                    <a:lnTo>
                      <a:pt x="105" y="20"/>
                    </a:lnTo>
                    <a:lnTo>
                      <a:pt x="105" y="12"/>
                    </a:lnTo>
                    <a:lnTo>
                      <a:pt x="101" y="4"/>
                    </a:lnTo>
                    <a:lnTo>
                      <a:pt x="97" y="4"/>
                    </a:lnTo>
                    <a:lnTo>
                      <a:pt x="93" y="0"/>
                    </a:lnTo>
                    <a:lnTo>
                      <a:pt x="89" y="0"/>
                    </a:lnTo>
                    <a:lnTo>
                      <a:pt x="129" y="0"/>
                    </a:lnTo>
                    <a:lnTo>
                      <a:pt x="125" y="0"/>
                    </a:lnTo>
                    <a:lnTo>
                      <a:pt x="117" y="4"/>
                    </a:lnTo>
                    <a:lnTo>
                      <a:pt x="113" y="8"/>
                    </a:lnTo>
                    <a:lnTo>
                      <a:pt x="113" y="12"/>
                    </a:lnTo>
                    <a:lnTo>
                      <a:pt x="113" y="20"/>
                    </a:lnTo>
                    <a:lnTo>
                      <a:pt x="113" y="121"/>
                    </a:lnTo>
                    <a:lnTo>
                      <a:pt x="109" y="121"/>
                    </a:lnTo>
                    <a:lnTo>
                      <a:pt x="32" y="24"/>
                    </a:lnTo>
                    <a:lnTo>
                      <a:pt x="32" y="96"/>
                    </a:lnTo>
                    <a:lnTo>
                      <a:pt x="32" y="104"/>
                    </a:lnTo>
                    <a:lnTo>
                      <a:pt x="32" y="113"/>
                    </a:lnTo>
                    <a:lnTo>
                      <a:pt x="36" y="113"/>
                    </a:lnTo>
                    <a:lnTo>
                      <a:pt x="44" y="117"/>
                    </a:lnTo>
                    <a:lnTo>
                      <a:pt x="48" y="117"/>
                    </a:lnTo>
                    <a:lnTo>
                      <a:pt x="8" y="117"/>
                    </a:lnTo>
                    <a:lnTo>
                      <a:pt x="12" y="117"/>
                    </a:lnTo>
                    <a:lnTo>
                      <a:pt x="16" y="113"/>
                    </a:lnTo>
                    <a:lnTo>
                      <a:pt x="20" y="113"/>
                    </a:lnTo>
                    <a:lnTo>
                      <a:pt x="24" y="104"/>
                    </a:lnTo>
                    <a:lnTo>
                      <a:pt x="24" y="96"/>
                    </a:lnTo>
                    <a:lnTo>
                      <a:pt x="24" y="16"/>
                    </a:lnTo>
                    <a:lnTo>
                      <a:pt x="20" y="12"/>
                    </a:lnTo>
                    <a:lnTo>
                      <a:pt x="16" y="8"/>
                    </a:lnTo>
                    <a:lnTo>
                      <a:pt x="12" y="8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03" name="Freeform 96"/>
              <p:cNvSpPr>
                <a:spLocks noEditPoints="1"/>
              </p:cNvSpPr>
              <p:nvPr/>
            </p:nvSpPr>
            <p:spPr bwMode="auto">
              <a:xfrm>
                <a:off x="5206" y="1917"/>
                <a:ext cx="55" cy="48"/>
              </a:xfrm>
              <a:custGeom>
                <a:avLst/>
                <a:gdLst>
                  <a:gd name="T0" fmla="*/ 15 w 73"/>
                  <a:gd name="T1" fmla="*/ 0 h 85"/>
                  <a:gd name="T2" fmla="*/ 20 w 73"/>
                  <a:gd name="T3" fmla="*/ 0 h 85"/>
                  <a:gd name="T4" fmla="*/ 24 w 73"/>
                  <a:gd name="T5" fmla="*/ 2 h 85"/>
                  <a:gd name="T6" fmla="*/ 28 w 73"/>
                  <a:gd name="T7" fmla="*/ 2 h 85"/>
                  <a:gd name="T8" fmla="*/ 31 w 73"/>
                  <a:gd name="T9" fmla="*/ 5 h 85"/>
                  <a:gd name="T10" fmla="*/ 31 w 73"/>
                  <a:gd name="T11" fmla="*/ 7 h 85"/>
                  <a:gd name="T12" fmla="*/ 31 w 73"/>
                  <a:gd name="T13" fmla="*/ 9 h 85"/>
                  <a:gd name="T14" fmla="*/ 29 w 73"/>
                  <a:gd name="T15" fmla="*/ 11 h 85"/>
                  <a:gd name="T16" fmla="*/ 28 w 73"/>
                  <a:gd name="T17" fmla="*/ 13 h 85"/>
                  <a:gd name="T18" fmla="*/ 24 w 73"/>
                  <a:gd name="T19" fmla="*/ 14 h 85"/>
                  <a:gd name="T20" fmla="*/ 19 w 73"/>
                  <a:gd name="T21" fmla="*/ 15 h 85"/>
                  <a:gd name="T22" fmla="*/ 15 w 73"/>
                  <a:gd name="T23" fmla="*/ 15 h 85"/>
                  <a:gd name="T24" fmla="*/ 11 w 73"/>
                  <a:gd name="T25" fmla="*/ 15 h 85"/>
                  <a:gd name="T26" fmla="*/ 7 w 73"/>
                  <a:gd name="T27" fmla="*/ 14 h 85"/>
                  <a:gd name="T28" fmla="*/ 4 w 73"/>
                  <a:gd name="T29" fmla="*/ 12 h 85"/>
                  <a:gd name="T30" fmla="*/ 0 w 73"/>
                  <a:gd name="T31" fmla="*/ 10 h 85"/>
                  <a:gd name="T32" fmla="*/ 0 w 73"/>
                  <a:gd name="T33" fmla="*/ 8 h 85"/>
                  <a:gd name="T34" fmla="*/ 0 w 73"/>
                  <a:gd name="T35" fmla="*/ 6 h 85"/>
                  <a:gd name="T36" fmla="*/ 2 w 73"/>
                  <a:gd name="T37" fmla="*/ 3 h 85"/>
                  <a:gd name="T38" fmla="*/ 5 w 73"/>
                  <a:gd name="T39" fmla="*/ 2 h 85"/>
                  <a:gd name="T40" fmla="*/ 7 w 73"/>
                  <a:gd name="T41" fmla="*/ 1 h 85"/>
                  <a:gd name="T42" fmla="*/ 12 w 73"/>
                  <a:gd name="T43" fmla="*/ 0 h 85"/>
                  <a:gd name="T44" fmla="*/ 15 w 73"/>
                  <a:gd name="T45" fmla="*/ 0 h 85"/>
                  <a:gd name="T46" fmla="*/ 14 w 73"/>
                  <a:gd name="T47" fmla="*/ 1 h 85"/>
                  <a:gd name="T48" fmla="*/ 12 w 73"/>
                  <a:gd name="T49" fmla="*/ 2 h 85"/>
                  <a:gd name="T50" fmla="*/ 11 w 73"/>
                  <a:gd name="T51" fmla="*/ 2 h 85"/>
                  <a:gd name="T52" fmla="*/ 8 w 73"/>
                  <a:gd name="T53" fmla="*/ 2 h 85"/>
                  <a:gd name="T54" fmla="*/ 7 w 73"/>
                  <a:gd name="T55" fmla="*/ 3 h 85"/>
                  <a:gd name="T56" fmla="*/ 5 w 73"/>
                  <a:gd name="T57" fmla="*/ 5 h 85"/>
                  <a:gd name="T58" fmla="*/ 5 w 73"/>
                  <a:gd name="T59" fmla="*/ 6 h 85"/>
                  <a:gd name="T60" fmla="*/ 7 w 73"/>
                  <a:gd name="T61" fmla="*/ 9 h 85"/>
                  <a:gd name="T62" fmla="*/ 8 w 73"/>
                  <a:gd name="T63" fmla="*/ 11 h 85"/>
                  <a:gd name="T64" fmla="*/ 11 w 73"/>
                  <a:gd name="T65" fmla="*/ 13 h 85"/>
                  <a:gd name="T66" fmla="*/ 14 w 73"/>
                  <a:gd name="T67" fmla="*/ 14 h 85"/>
                  <a:gd name="T68" fmla="*/ 17 w 73"/>
                  <a:gd name="T69" fmla="*/ 14 h 85"/>
                  <a:gd name="T70" fmla="*/ 20 w 73"/>
                  <a:gd name="T71" fmla="*/ 14 h 85"/>
                  <a:gd name="T72" fmla="*/ 22 w 73"/>
                  <a:gd name="T73" fmla="*/ 13 h 85"/>
                  <a:gd name="T74" fmla="*/ 24 w 73"/>
                  <a:gd name="T75" fmla="*/ 11 h 85"/>
                  <a:gd name="T76" fmla="*/ 26 w 73"/>
                  <a:gd name="T77" fmla="*/ 8 h 85"/>
                  <a:gd name="T78" fmla="*/ 24 w 73"/>
                  <a:gd name="T79" fmla="*/ 6 h 85"/>
                  <a:gd name="T80" fmla="*/ 24 w 73"/>
                  <a:gd name="T81" fmla="*/ 5 h 85"/>
                  <a:gd name="T82" fmla="*/ 20 w 73"/>
                  <a:gd name="T83" fmla="*/ 2 h 85"/>
                  <a:gd name="T84" fmla="*/ 19 w 73"/>
                  <a:gd name="T85" fmla="*/ 2 h 85"/>
                  <a:gd name="T86" fmla="*/ 14 w 73"/>
                  <a:gd name="T87" fmla="*/ 1 h 8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3"/>
                  <a:gd name="T133" fmla="*/ 0 h 85"/>
                  <a:gd name="T134" fmla="*/ 73 w 73"/>
                  <a:gd name="T135" fmla="*/ 85 h 8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3" h="85">
                    <a:moveTo>
                      <a:pt x="36" y="0"/>
                    </a:moveTo>
                    <a:lnTo>
                      <a:pt x="48" y="0"/>
                    </a:lnTo>
                    <a:lnTo>
                      <a:pt x="57" y="8"/>
                    </a:lnTo>
                    <a:lnTo>
                      <a:pt x="65" y="12"/>
                    </a:lnTo>
                    <a:lnTo>
                      <a:pt x="73" y="24"/>
                    </a:lnTo>
                    <a:lnTo>
                      <a:pt x="73" y="40"/>
                    </a:lnTo>
                    <a:lnTo>
                      <a:pt x="73" y="52"/>
                    </a:lnTo>
                    <a:lnTo>
                      <a:pt x="69" y="60"/>
                    </a:lnTo>
                    <a:lnTo>
                      <a:pt x="65" y="73"/>
                    </a:lnTo>
                    <a:lnTo>
                      <a:pt x="57" y="77"/>
                    </a:lnTo>
                    <a:lnTo>
                      <a:pt x="44" y="81"/>
                    </a:lnTo>
                    <a:lnTo>
                      <a:pt x="36" y="85"/>
                    </a:lnTo>
                    <a:lnTo>
                      <a:pt x="24" y="81"/>
                    </a:lnTo>
                    <a:lnTo>
                      <a:pt x="16" y="77"/>
                    </a:lnTo>
                    <a:lnTo>
                      <a:pt x="8" y="68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0" y="32"/>
                    </a:lnTo>
                    <a:lnTo>
                      <a:pt x="4" y="20"/>
                    </a:lnTo>
                    <a:lnTo>
                      <a:pt x="12" y="12"/>
                    </a:lnTo>
                    <a:lnTo>
                      <a:pt x="16" y="4"/>
                    </a:lnTo>
                    <a:lnTo>
                      <a:pt x="28" y="0"/>
                    </a:lnTo>
                    <a:lnTo>
                      <a:pt x="36" y="0"/>
                    </a:lnTo>
                    <a:close/>
                    <a:moveTo>
                      <a:pt x="32" y="4"/>
                    </a:moveTo>
                    <a:lnTo>
                      <a:pt x="28" y="8"/>
                    </a:lnTo>
                    <a:lnTo>
                      <a:pt x="24" y="8"/>
                    </a:lnTo>
                    <a:lnTo>
                      <a:pt x="20" y="12"/>
                    </a:lnTo>
                    <a:lnTo>
                      <a:pt x="16" y="16"/>
                    </a:lnTo>
                    <a:lnTo>
                      <a:pt x="12" y="24"/>
                    </a:lnTo>
                    <a:lnTo>
                      <a:pt x="12" y="36"/>
                    </a:lnTo>
                    <a:lnTo>
                      <a:pt x="16" y="52"/>
                    </a:lnTo>
                    <a:lnTo>
                      <a:pt x="20" y="64"/>
                    </a:lnTo>
                    <a:lnTo>
                      <a:pt x="24" y="73"/>
                    </a:lnTo>
                    <a:lnTo>
                      <a:pt x="32" y="77"/>
                    </a:lnTo>
                    <a:lnTo>
                      <a:pt x="40" y="77"/>
                    </a:lnTo>
                    <a:lnTo>
                      <a:pt x="48" y="77"/>
                    </a:lnTo>
                    <a:lnTo>
                      <a:pt x="52" y="73"/>
                    </a:lnTo>
                    <a:lnTo>
                      <a:pt x="57" y="60"/>
                    </a:lnTo>
                    <a:lnTo>
                      <a:pt x="61" y="48"/>
                    </a:lnTo>
                    <a:lnTo>
                      <a:pt x="57" y="32"/>
                    </a:lnTo>
                    <a:lnTo>
                      <a:pt x="57" y="24"/>
                    </a:lnTo>
                    <a:lnTo>
                      <a:pt x="48" y="12"/>
                    </a:lnTo>
                    <a:lnTo>
                      <a:pt x="44" y="8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04" name="Freeform 97"/>
              <p:cNvSpPr>
                <a:spLocks/>
              </p:cNvSpPr>
              <p:nvPr/>
            </p:nvSpPr>
            <p:spPr bwMode="auto">
              <a:xfrm>
                <a:off x="5270" y="1919"/>
                <a:ext cx="63" cy="46"/>
              </a:xfrm>
              <a:custGeom>
                <a:avLst/>
                <a:gdLst>
                  <a:gd name="T0" fmla="*/ 30 w 84"/>
                  <a:gd name="T1" fmla="*/ 0 h 81"/>
                  <a:gd name="T2" fmla="*/ 30 w 84"/>
                  <a:gd name="T3" fmla="*/ 8 h 81"/>
                  <a:gd name="T4" fmla="*/ 30 w 84"/>
                  <a:gd name="T5" fmla="*/ 10 h 81"/>
                  <a:gd name="T6" fmla="*/ 30 w 84"/>
                  <a:gd name="T7" fmla="*/ 11 h 81"/>
                  <a:gd name="T8" fmla="*/ 30 w 84"/>
                  <a:gd name="T9" fmla="*/ 12 h 81"/>
                  <a:gd name="T10" fmla="*/ 30 w 84"/>
                  <a:gd name="T11" fmla="*/ 12 h 81"/>
                  <a:gd name="T12" fmla="*/ 32 w 84"/>
                  <a:gd name="T13" fmla="*/ 12 h 81"/>
                  <a:gd name="T14" fmla="*/ 32 w 84"/>
                  <a:gd name="T15" fmla="*/ 12 h 81"/>
                  <a:gd name="T16" fmla="*/ 34 w 84"/>
                  <a:gd name="T17" fmla="*/ 12 h 81"/>
                  <a:gd name="T18" fmla="*/ 34 w 84"/>
                  <a:gd name="T19" fmla="*/ 12 h 81"/>
                  <a:gd name="T20" fmla="*/ 35 w 84"/>
                  <a:gd name="T21" fmla="*/ 12 h 81"/>
                  <a:gd name="T22" fmla="*/ 26 w 84"/>
                  <a:gd name="T23" fmla="*/ 15 h 81"/>
                  <a:gd name="T24" fmla="*/ 24 w 84"/>
                  <a:gd name="T25" fmla="*/ 15 h 81"/>
                  <a:gd name="T26" fmla="*/ 24 w 84"/>
                  <a:gd name="T27" fmla="*/ 11 h 81"/>
                  <a:gd name="T28" fmla="*/ 20 w 84"/>
                  <a:gd name="T29" fmla="*/ 13 h 81"/>
                  <a:gd name="T30" fmla="*/ 16 w 84"/>
                  <a:gd name="T31" fmla="*/ 14 h 81"/>
                  <a:gd name="T32" fmla="*/ 15 w 84"/>
                  <a:gd name="T33" fmla="*/ 14 h 81"/>
                  <a:gd name="T34" fmla="*/ 12 w 84"/>
                  <a:gd name="T35" fmla="*/ 15 h 81"/>
                  <a:gd name="T36" fmla="*/ 10 w 84"/>
                  <a:gd name="T37" fmla="*/ 14 h 81"/>
                  <a:gd name="T38" fmla="*/ 8 w 84"/>
                  <a:gd name="T39" fmla="*/ 14 h 81"/>
                  <a:gd name="T40" fmla="*/ 7 w 84"/>
                  <a:gd name="T41" fmla="*/ 13 h 81"/>
                  <a:gd name="T42" fmla="*/ 5 w 84"/>
                  <a:gd name="T43" fmla="*/ 11 h 81"/>
                  <a:gd name="T44" fmla="*/ 3 w 84"/>
                  <a:gd name="T45" fmla="*/ 10 h 81"/>
                  <a:gd name="T46" fmla="*/ 3 w 84"/>
                  <a:gd name="T47" fmla="*/ 9 h 81"/>
                  <a:gd name="T48" fmla="*/ 3 w 84"/>
                  <a:gd name="T49" fmla="*/ 2 h 81"/>
                  <a:gd name="T50" fmla="*/ 3 w 84"/>
                  <a:gd name="T51" fmla="*/ 2 h 81"/>
                  <a:gd name="T52" fmla="*/ 3 w 84"/>
                  <a:gd name="T53" fmla="*/ 1 h 81"/>
                  <a:gd name="T54" fmla="*/ 3 w 84"/>
                  <a:gd name="T55" fmla="*/ 1 h 81"/>
                  <a:gd name="T56" fmla="*/ 2 w 84"/>
                  <a:gd name="T57" fmla="*/ 0 h 81"/>
                  <a:gd name="T58" fmla="*/ 2 w 84"/>
                  <a:gd name="T59" fmla="*/ 0 h 81"/>
                  <a:gd name="T60" fmla="*/ 0 w 84"/>
                  <a:gd name="T61" fmla="*/ 0 h 81"/>
                  <a:gd name="T62" fmla="*/ 0 w 84"/>
                  <a:gd name="T63" fmla="*/ 0 h 81"/>
                  <a:gd name="T64" fmla="*/ 10 w 84"/>
                  <a:gd name="T65" fmla="*/ 0 h 81"/>
                  <a:gd name="T66" fmla="*/ 10 w 84"/>
                  <a:gd name="T67" fmla="*/ 9 h 81"/>
                  <a:gd name="T68" fmla="*/ 10 w 84"/>
                  <a:gd name="T69" fmla="*/ 11 h 81"/>
                  <a:gd name="T70" fmla="*/ 12 w 84"/>
                  <a:gd name="T71" fmla="*/ 11 h 81"/>
                  <a:gd name="T72" fmla="*/ 14 w 84"/>
                  <a:gd name="T73" fmla="*/ 12 h 81"/>
                  <a:gd name="T74" fmla="*/ 15 w 84"/>
                  <a:gd name="T75" fmla="*/ 12 h 81"/>
                  <a:gd name="T76" fmla="*/ 16 w 84"/>
                  <a:gd name="T77" fmla="*/ 12 h 81"/>
                  <a:gd name="T78" fmla="*/ 19 w 84"/>
                  <a:gd name="T79" fmla="*/ 11 h 81"/>
                  <a:gd name="T80" fmla="*/ 22 w 84"/>
                  <a:gd name="T81" fmla="*/ 11 h 81"/>
                  <a:gd name="T82" fmla="*/ 24 w 84"/>
                  <a:gd name="T83" fmla="*/ 10 h 81"/>
                  <a:gd name="T84" fmla="*/ 24 w 84"/>
                  <a:gd name="T85" fmla="*/ 2 h 81"/>
                  <a:gd name="T86" fmla="*/ 24 w 84"/>
                  <a:gd name="T87" fmla="*/ 2 h 81"/>
                  <a:gd name="T88" fmla="*/ 24 w 84"/>
                  <a:gd name="T89" fmla="*/ 1 h 81"/>
                  <a:gd name="T90" fmla="*/ 22 w 84"/>
                  <a:gd name="T91" fmla="*/ 0 h 81"/>
                  <a:gd name="T92" fmla="*/ 19 w 84"/>
                  <a:gd name="T93" fmla="*/ 0 h 81"/>
                  <a:gd name="T94" fmla="*/ 19 w 84"/>
                  <a:gd name="T95" fmla="*/ 0 h 81"/>
                  <a:gd name="T96" fmla="*/ 30 w 84"/>
                  <a:gd name="T97" fmla="*/ 0 h 8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4"/>
                  <a:gd name="T148" fmla="*/ 0 h 81"/>
                  <a:gd name="T149" fmla="*/ 84 w 84"/>
                  <a:gd name="T150" fmla="*/ 81 h 8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4" h="81">
                    <a:moveTo>
                      <a:pt x="72" y="0"/>
                    </a:moveTo>
                    <a:lnTo>
                      <a:pt x="72" y="44"/>
                    </a:lnTo>
                    <a:lnTo>
                      <a:pt x="72" y="56"/>
                    </a:lnTo>
                    <a:lnTo>
                      <a:pt x="72" y="64"/>
                    </a:lnTo>
                    <a:lnTo>
                      <a:pt x="72" y="69"/>
                    </a:lnTo>
                    <a:lnTo>
                      <a:pt x="76" y="69"/>
                    </a:lnTo>
                    <a:lnTo>
                      <a:pt x="80" y="69"/>
                    </a:lnTo>
                    <a:lnTo>
                      <a:pt x="84" y="69"/>
                    </a:lnTo>
                    <a:lnTo>
                      <a:pt x="60" y="81"/>
                    </a:lnTo>
                    <a:lnTo>
                      <a:pt x="56" y="81"/>
                    </a:lnTo>
                    <a:lnTo>
                      <a:pt x="56" y="60"/>
                    </a:lnTo>
                    <a:lnTo>
                      <a:pt x="48" y="73"/>
                    </a:lnTo>
                    <a:lnTo>
                      <a:pt x="40" y="77"/>
                    </a:lnTo>
                    <a:lnTo>
                      <a:pt x="36" y="77"/>
                    </a:lnTo>
                    <a:lnTo>
                      <a:pt x="28" y="81"/>
                    </a:lnTo>
                    <a:lnTo>
                      <a:pt x="24" y="77"/>
                    </a:lnTo>
                    <a:lnTo>
                      <a:pt x="20" y="77"/>
                    </a:lnTo>
                    <a:lnTo>
                      <a:pt x="16" y="73"/>
                    </a:lnTo>
                    <a:lnTo>
                      <a:pt x="12" y="64"/>
                    </a:lnTo>
                    <a:lnTo>
                      <a:pt x="8" y="56"/>
                    </a:lnTo>
                    <a:lnTo>
                      <a:pt x="8" y="48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48"/>
                    </a:lnTo>
                    <a:lnTo>
                      <a:pt x="24" y="60"/>
                    </a:lnTo>
                    <a:lnTo>
                      <a:pt x="28" y="64"/>
                    </a:lnTo>
                    <a:lnTo>
                      <a:pt x="32" y="69"/>
                    </a:lnTo>
                    <a:lnTo>
                      <a:pt x="36" y="69"/>
                    </a:lnTo>
                    <a:lnTo>
                      <a:pt x="40" y="69"/>
                    </a:lnTo>
                    <a:lnTo>
                      <a:pt x="44" y="64"/>
                    </a:lnTo>
                    <a:lnTo>
                      <a:pt x="52" y="60"/>
                    </a:lnTo>
                    <a:lnTo>
                      <a:pt x="56" y="56"/>
                    </a:lnTo>
                    <a:lnTo>
                      <a:pt x="56" y="12"/>
                    </a:lnTo>
                    <a:lnTo>
                      <a:pt x="56" y="8"/>
                    </a:lnTo>
                    <a:lnTo>
                      <a:pt x="56" y="4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05" name="Freeform 98"/>
              <p:cNvSpPr>
                <a:spLocks/>
              </p:cNvSpPr>
              <p:nvPr/>
            </p:nvSpPr>
            <p:spPr bwMode="auto">
              <a:xfrm>
                <a:off x="5337" y="1917"/>
                <a:ext cx="63" cy="46"/>
              </a:xfrm>
              <a:custGeom>
                <a:avLst/>
                <a:gdLst>
                  <a:gd name="T0" fmla="*/ 10 w 84"/>
                  <a:gd name="T1" fmla="*/ 3 h 81"/>
                  <a:gd name="T2" fmla="*/ 14 w 84"/>
                  <a:gd name="T3" fmla="*/ 2 h 81"/>
                  <a:gd name="T4" fmla="*/ 16 w 84"/>
                  <a:gd name="T5" fmla="*/ 1 h 81"/>
                  <a:gd name="T6" fmla="*/ 22 w 84"/>
                  <a:gd name="T7" fmla="*/ 0 h 81"/>
                  <a:gd name="T8" fmla="*/ 24 w 84"/>
                  <a:gd name="T9" fmla="*/ 0 h 81"/>
                  <a:gd name="T10" fmla="*/ 26 w 84"/>
                  <a:gd name="T11" fmla="*/ 1 h 81"/>
                  <a:gd name="T12" fmla="*/ 27 w 84"/>
                  <a:gd name="T13" fmla="*/ 2 h 81"/>
                  <a:gd name="T14" fmla="*/ 29 w 84"/>
                  <a:gd name="T15" fmla="*/ 2 h 81"/>
                  <a:gd name="T16" fmla="*/ 30 w 84"/>
                  <a:gd name="T17" fmla="*/ 3 h 81"/>
                  <a:gd name="T18" fmla="*/ 30 w 84"/>
                  <a:gd name="T19" fmla="*/ 5 h 81"/>
                  <a:gd name="T20" fmla="*/ 30 w 84"/>
                  <a:gd name="T21" fmla="*/ 11 h 81"/>
                  <a:gd name="T22" fmla="*/ 30 w 84"/>
                  <a:gd name="T23" fmla="*/ 12 h 81"/>
                  <a:gd name="T24" fmla="*/ 30 w 84"/>
                  <a:gd name="T25" fmla="*/ 13 h 81"/>
                  <a:gd name="T26" fmla="*/ 30 w 84"/>
                  <a:gd name="T27" fmla="*/ 14 h 81"/>
                  <a:gd name="T28" fmla="*/ 32 w 84"/>
                  <a:gd name="T29" fmla="*/ 14 h 81"/>
                  <a:gd name="T30" fmla="*/ 32 w 84"/>
                  <a:gd name="T31" fmla="*/ 15 h 81"/>
                  <a:gd name="T32" fmla="*/ 35 w 84"/>
                  <a:gd name="T33" fmla="*/ 15 h 81"/>
                  <a:gd name="T34" fmla="*/ 35 w 84"/>
                  <a:gd name="T35" fmla="*/ 15 h 81"/>
                  <a:gd name="T36" fmla="*/ 19 w 84"/>
                  <a:gd name="T37" fmla="*/ 15 h 81"/>
                  <a:gd name="T38" fmla="*/ 19 w 84"/>
                  <a:gd name="T39" fmla="*/ 15 h 81"/>
                  <a:gd name="T40" fmla="*/ 20 w 84"/>
                  <a:gd name="T41" fmla="*/ 15 h 81"/>
                  <a:gd name="T42" fmla="*/ 22 w 84"/>
                  <a:gd name="T43" fmla="*/ 15 h 81"/>
                  <a:gd name="T44" fmla="*/ 22 w 84"/>
                  <a:gd name="T45" fmla="*/ 14 h 81"/>
                  <a:gd name="T46" fmla="*/ 24 w 84"/>
                  <a:gd name="T47" fmla="*/ 14 h 81"/>
                  <a:gd name="T48" fmla="*/ 24 w 84"/>
                  <a:gd name="T49" fmla="*/ 13 h 81"/>
                  <a:gd name="T50" fmla="*/ 24 w 84"/>
                  <a:gd name="T51" fmla="*/ 12 h 81"/>
                  <a:gd name="T52" fmla="*/ 24 w 84"/>
                  <a:gd name="T53" fmla="*/ 11 h 81"/>
                  <a:gd name="T54" fmla="*/ 24 w 84"/>
                  <a:gd name="T55" fmla="*/ 6 h 81"/>
                  <a:gd name="T56" fmla="*/ 24 w 84"/>
                  <a:gd name="T57" fmla="*/ 5 h 81"/>
                  <a:gd name="T58" fmla="*/ 22 w 84"/>
                  <a:gd name="T59" fmla="*/ 3 h 81"/>
                  <a:gd name="T60" fmla="*/ 20 w 84"/>
                  <a:gd name="T61" fmla="*/ 2 h 81"/>
                  <a:gd name="T62" fmla="*/ 19 w 84"/>
                  <a:gd name="T63" fmla="*/ 2 h 81"/>
                  <a:gd name="T64" fmla="*/ 14 w 84"/>
                  <a:gd name="T65" fmla="*/ 3 h 81"/>
                  <a:gd name="T66" fmla="*/ 10 w 84"/>
                  <a:gd name="T67" fmla="*/ 5 h 81"/>
                  <a:gd name="T68" fmla="*/ 10 w 84"/>
                  <a:gd name="T69" fmla="*/ 11 h 81"/>
                  <a:gd name="T70" fmla="*/ 10 w 84"/>
                  <a:gd name="T71" fmla="*/ 12 h 81"/>
                  <a:gd name="T72" fmla="*/ 10 w 84"/>
                  <a:gd name="T73" fmla="*/ 13 h 81"/>
                  <a:gd name="T74" fmla="*/ 10 w 84"/>
                  <a:gd name="T75" fmla="*/ 14 h 81"/>
                  <a:gd name="T76" fmla="*/ 12 w 84"/>
                  <a:gd name="T77" fmla="*/ 14 h 81"/>
                  <a:gd name="T78" fmla="*/ 14 w 84"/>
                  <a:gd name="T79" fmla="*/ 15 h 81"/>
                  <a:gd name="T80" fmla="*/ 15 w 84"/>
                  <a:gd name="T81" fmla="*/ 15 h 81"/>
                  <a:gd name="T82" fmla="*/ 15 w 84"/>
                  <a:gd name="T83" fmla="*/ 15 h 81"/>
                  <a:gd name="T84" fmla="*/ 0 w 84"/>
                  <a:gd name="T85" fmla="*/ 15 h 81"/>
                  <a:gd name="T86" fmla="*/ 0 w 84"/>
                  <a:gd name="T87" fmla="*/ 15 h 81"/>
                  <a:gd name="T88" fmla="*/ 0 w 84"/>
                  <a:gd name="T89" fmla="*/ 15 h 81"/>
                  <a:gd name="T90" fmla="*/ 2 w 84"/>
                  <a:gd name="T91" fmla="*/ 14 h 81"/>
                  <a:gd name="T92" fmla="*/ 3 w 84"/>
                  <a:gd name="T93" fmla="*/ 14 h 81"/>
                  <a:gd name="T94" fmla="*/ 3 w 84"/>
                  <a:gd name="T95" fmla="*/ 13 h 81"/>
                  <a:gd name="T96" fmla="*/ 3 w 84"/>
                  <a:gd name="T97" fmla="*/ 11 h 81"/>
                  <a:gd name="T98" fmla="*/ 3 w 84"/>
                  <a:gd name="T99" fmla="*/ 6 h 81"/>
                  <a:gd name="T100" fmla="*/ 3 w 84"/>
                  <a:gd name="T101" fmla="*/ 3 h 81"/>
                  <a:gd name="T102" fmla="*/ 3 w 84"/>
                  <a:gd name="T103" fmla="*/ 3 h 81"/>
                  <a:gd name="T104" fmla="*/ 3 w 84"/>
                  <a:gd name="T105" fmla="*/ 2 h 81"/>
                  <a:gd name="T106" fmla="*/ 3 w 84"/>
                  <a:gd name="T107" fmla="*/ 2 h 81"/>
                  <a:gd name="T108" fmla="*/ 2 w 84"/>
                  <a:gd name="T109" fmla="*/ 2 h 81"/>
                  <a:gd name="T110" fmla="*/ 2 w 84"/>
                  <a:gd name="T111" fmla="*/ 2 h 81"/>
                  <a:gd name="T112" fmla="*/ 0 w 84"/>
                  <a:gd name="T113" fmla="*/ 2 h 81"/>
                  <a:gd name="T114" fmla="*/ 0 w 84"/>
                  <a:gd name="T115" fmla="*/ 2 h 81"/>
                  <a:gd name="T116" fmla="*/ 0 w 84"/>
                  <a:gd name="T117" fmla="*/ 2 h 81"/>
                  <a:gd name="T118" fmla="*/ 8 w 84"/>
                  <a:gd name="T119" fmla="*/ 0 h 81"/>
                  <a:gd name="T120" fmla="*/ 10 w 84"/>
                  <a:gd name="T121" fmla="*/ 0 h 81"/>
                  <a:gd name="T122" fmla="*/ 10 w 84"/>
                  <a:gd name="T123" fmla="*/ 3 h 8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4"/>
                  <a:gd name="T187" fmla="*/ 0 h 81"/>
                  <a:gd name="T188" fmla="*/ 84 w 84"/>
                  <a:gd name="T189" fmla="*/ 81 h 8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4" h="81">
                    <a:moveTo>
                      <a:pt x="24" y="16"/>
                    </a:moveTo>
                    <a:lnTo>
                      <a:pt x="32" y="8"/>
                    </a:lnTo>
                    <a:lnTo>
                      <a:pt x="40" y="4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0" y="4"/>
                    </a:lnTo>
                    <a:lnTo>
                      <a:pt x="64" y="8"/>
                    </a:lnTo>
                    <a:lnTo>
                      <a:pt x="68" y="12"/>
                    </a:lnTo>
                    <a:lnTo>
                      <a:pt x="72" y="20"/>
                    </a:lnTo>
                    <a:lnTo>
                      <a:pt x="72" y="28"/>
                    </a:lnTo>
                    <a:lnTo>
                      <a:pt x="72" y="64"/>
                    </a:lnTo>
                    <a:lnTo>
                      <a:pt x="72" y="68"/>
                    </a:lnTo>
                    <a:lnTo>
                      <a:pt x="72" y="73"/>
                    </a:lnTo>
                    <a:lnTo>
                      <a:pt x="72" y="77"/>
                    </a:lnTo>
                    <a:lnTo>
                      <a:pt x="76" y="77"/>
                    </a:lnTo>
                    <a:lnTo>
                      <a:pt x="76" y="81"/>
                    </a:lnTo>
                    <a:lnTo>
                      <a:pt x="84" y="81"/>
                    </a:lnTo>
                    <a:lnTo>
                      <a:pt x="44" y="81"/>
                    </a:lnTo>
                    <a:lnTo>
                      <a:pt x="48" y="81"/>
                    </a:lnTo>
                    <a:lnTo>
                      <a:pt x="52" y="81"/>
                    </a:lnTo>
                    <a:lnTo>
                      <a:pt x="52" y="77"/>
                    </a:lnTo>
                    <a:lnTo>
                      <a:pt x="56" y="77"/>
                    </a:lnTo>
                    <a:lnTo>
                      <a:pt x="56" y="73"/>
                    </a:lnTo>
                    <a:lnTo>
                      <a:pt x="56" y="68"/>
                    </a:lnTo>
                    <a:lnTo>
                      <a:pt x="56" y="64"/>
                    </a:lnTo>
                    <a:lnTo>
                      <a:pt x="56" y="32"/>
                    </a:lnTo>
                    <a:lnTo>
                      <a:pt x="56" y="24"/>
                    </a:lnTo>
                    <a:lnTo>
                      <a:pt x="52" y="16"/>
                    </a:lnTo>
                    <a:lnTo>
                      <a:pt x="48" y="12"/>
                    </a:lnTo>
                    <a:lnTo>
                      <a:pt x="44" y="12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24" y="64"/>
                    </a:lnTo>
                    <a:lnTo>
                      <a:pt x="24" y="68"/>
                    </a:lnTo>
                    <a:lnTo>
                      <a:pt x="24" y="73"/>
                    </a:lnTo>
                    <a:lnTo>
                      <a:pt x="24" y="77"/>
                    </a:lnTo>
                    <a:lnTo>
                      <a:pt x="28" y="77"/>
                    </a:lnTo>
                    <a:lnTo>
                      <a:pt x="32" y="81"/>
                    </a:lnTo>
                    <a:lnTo>
                      <a:pt x="36" y="81"/>
                    </a:lnTo>
                    <a:lnTo>
                      <a:pt x="0" y="81"/>
                    </a:lnTo>
                    <a:lnTo>
                      <a:pt x="4" y="77"/>
                    </a:lnTo>
                    <a:lnTo>
                      <a:pt x="8" y="77"/>
                    </a:lnTo>
                    <a:lnTo>
                      <a:pt x="8" y="73"/>
                    </a:lnTo>
                    <a:lnTo>
                      <a:pt x="8" y="64"/>
                    </a:lnTo>
                    <a:lnTo>
                      <a:pt x="8" y="32"/>
                    </a:lnTo>
                    <a:lnTo>
                      <a:pt x="8" y="2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4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4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3566" y="2119"/>
                <a:ext cx="1289" cy="93"/>
                <a:chOff x="237" y="3431"/>
                <a:chExt cx="1711" cy="162"/>
              </a:xfrm>
            </p:grpSpPr>
            <p:sp>
              <p:nvSpPr>
                <p:cNvPr id="15429" name="Freeform 100"/>
                <p:cNvSpPr>
                  <a:spLocks/>
                </p:cNvSpPr>
                <p:nvPr/>
              </p:nvSpPr>
              <p:spPr bwMode="auto">
                <a:xfrm>
                  <a:off x="237" y="3435"/>
                  <a:ext cx="53" cy="121"/>
                </a:xfrm>
                <a:custGeom>
                  <a:avLst/>
                  <a:gdLst>
                    <a:gd name="T0" fmla="*/ 53 w 53"/>
                    <a:gd name="T1" fmla="*/ 117 h 121"/>
                    <a:gd name="T2" fmla="*/ 53 w 53"/>
                    <a:gd name="T3" fmla="*/ 121 h 121"/>
                    <a:gd name="T4" fmla="*/ 0 w 53"/>
                    <a:gd name="T5" fmla="*/ 121 h 121"/>
                    <a:gd name="T6" fmla="*/ 0 w 53"/>
                    <a:gd name="T7" fmla="*/ 117 h 121"/>
                    <a:gd name="T8" fmla="*/ 4 w 53"/>
                    <a:gd name="T9" fmla="*/ 117 h 121"/>
                    <a:gd name="T10" fmla="*/ 12 w 53"/>
                    <a:gd name="T11" fmla="*/ 117 h 121"/>
                    <a:gd name="T12" fmla="*/ 16 w 53"/>
                    <a:gd name="T13" fmla="*/ 113 h 121"/>
                    <a:gd name="T14" fmla="*/ 16 w 53"/>
                    <a:gd name="T15" fmla="*/ 109 h 121"/>
                    <a:gd name="T16" fmla="*/ 16 w 53"/>
                    <a:gd name="T17" fmla="*/ 101 h 121"/>
                    <a:gd name="T18" fmla="*/ 16 w 53"/>
                    <a:gd name="T19" fmla="*/ 21 h 121"/>
                    <a:gd name="T20" fmla="*/ 16 w 53"/>
                    <a:gd name="T21" fmla="*/ 17 h 121"/>
                    <a:gd name="T22" fmla="*/ 16 w 53"/>
                    <a:gd name="T23" fmla="*/ 8 h 121"/>
                    <a:gd name="T24" fmla="*/ 16 w 53"/>
                    <a:gd name="T25" fmla="*/ 8 h 121"/>
                    <a:gd name="T26" fmla="*/ 12 w 53"/>
                    <a:gd name="T27" fmla="*/ 4 h 121"/>
                    <a:gd name="T28" fmla="*/ 8 w 53"/>
                    <a:gd name="T29" fmla="*/ 4 h 121"/>
                    <a:gd name="T30" fmla="*/ 4 w 53"/>
                    <a:gd name="T31" fmla="*/ 4 h 121"/>
                    <a:gd name="T32" fmla="*/ 0 w 53"/>
                    <a:gd name="T33" fmla="*/ 4 h 121"/>
                    <a:gd name="T34" fmla="*/ 0 w 53"/>
                    <a:gd name="T35" fmla="*/ 0 h 121"/>
                    <a:gd name="T36" fmla="*/ 53 w 53"/>
                    <a:gd name="T37" fmla="*/ 0 h 121"/>
                    <a:gd name="T38" fmla="*/ 53 w 53"/>
                    <a:gd name="T39" fmla="*/ 4 h 121"/>
                    <a:gd name="T40" fmla="*/ 45 w 53"/>
                    <a:gd name="T41" fmla="*/ 4 h 121"/>
                    <a:gd name="T42" fmla="*/ 41 w 53"/>
                    <a:gd name="T43" fmla="*/ 4 h 121"/>
                    <a:gd name="T44" fmla="*/ 36 w 53"/>
                    <a:gd name="T45" fmla="*/ 8 h 121"/>
                    <a:gd name="T46" fmla="*/ 36 w 53"/>
                    <a:gd name="T47" fmla="*/ 13 h 121"/>
                    <a:gd name="T48" fmla="*/ 32 w 53"/>
                    <a:gd name="T49" fmla="*/ 21 h 121"/>
                    <a:gd name="T50" fmla="*/ 32 w 53"/>
                    <a:gd name="T51" fmla="*/ 101 h 121"/>
                    <a:gd name="T52" fmla="*/ 32 w 53"/>
                    <a:gd name="T53" fmla="*/ 109 h 121"/>
                    <a:gd name="T54" fmla="*/ 36 w 53"/>
                    <a:gd name="T55" fmla="*/ 113 h 121"/>
                    <a:gd name="T56" fmla="*/ 36 w 53"/>
                    <a:gd name="T57" fmla="*/ 113 h 121"/>
                    <a:gd name="T58" fmla="*/ 41 w 53"/>
                    <a:gd name="T59" fmla="*/ 117 h 121"/>
                    <a:gd name="T60" fmla="*/ 41 w 53"/>
                    <a:gd name="T61" fmla="*/ 117 h 121"/>
                    <a:gd name="T62" fmla="*/ 45 w 53"/>
                    <a:gd name="T63" fmla="*/ 117 h 121"/>
                    <a:gd name="T64" fmla="*/ 53 w 53"/>
                    <a:gd name="T65" fmla="*/ 117 h 1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3"/>
                    <a:gd name="T100" fmla="*/ 0 h 121"/>
                    <a:gd name="T101" fmla="*/ 53 w 53"/>
                    <a:gd name="T102" fmla="*/ 121 h 12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3" h="121">
                      <a:moveTo>
                        <a:pt x="53" y="117"/>
                      </a:moveTo>
                      <a:lnTo>
                        <a:pt x="53" y="121"/>
                      </a:lnTo>
                      <a:lnTo>
                        <a:pt x="0" y="121"/>
                      </a:lnTo>
                      <a:lnTo>
                        <a:pt x="0" y="117"/>
                      </a:lnTo>
                      <a:lnTo>
                        <a:pt x="4" y="117"/>
                      </a:lnTo>
                      <a:lnTo>
                        <a:pt x="12" y="117"/>
                      </a:lnTo>
                      <a:lnTo>
                        <a:pt x="16" y="113"/>
                      </a:lnTo>
                      <a:lnTo>
                        <a:pt x="16" y="109"/>
                      </a:lnTo>
                      <a:lnTo>
                        <a:pt x="16" y="101"/>
                      </a:lnTo>
                      <a:lnTo>
                        <a:pt x="16" y="21"/>
                      </a:lnTo>
                      <a:lnTo>
                        <a:pt x="16" y="17"/>
                      </a:lnTo>
                      <a:lnTo>
                        <a:pt x="16" y="8"/>
                      </a:lnTo>
                      <a:lnTo>
                        <a:pt x="12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53" y="0"/>
                      </a:lnTo>
                      <a:lnTo>
                        <a:pt x="53" y="4"/>
                      </a:lnTo>
                      <a:lnTo>
                        <a:pt x="45" y="4"/>
                      </a:lnTo>
                      <a:lnTo>
                        <a:pt x="41" y="4"/>
                      </a:lnTo>
                      <a:lnTo>
                        <a:pt x="36" y="8"/>
                      </a:lnTo>
                      <a:lnTo>
                        <a:pt x="36" y="13"/>
                      </a:lnTo>
                      <a:lnTo>
                        <a:pt x="32" y="21"/>
                      </a:lnTo>
                      <a:lnTo>
                        <a:pt x="32" y="101"/>
                      </a:lnTo>
                      <a:lnTo>
                        <a:pt x="32" y="109"/>
                      </a:lnTo>
                      <a:lnTo>
                        <a:pt x="36" y="113"/>
                      </a:lnTo>
                      <a:lnTo>
                        <a:pt x="41" y="117"/>
                      </a:lnTo>
                      <a:lnTo>
                        <a:pt x="45" y="117"/>
                      </a:lnTo>
                      <a:lnTo>
                        <a:pt x="53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0" name="Freeform 101"/>
                <p:cNvSpPr>
                  <a:spLocks noEditPoints="1"/>
                </p:cNvSpPr>
                <p:nvPr/>
              </p:nvSpPr>
              <p:spPr bwMode="auto">
                <a:xfrm>
                  <a:off x="479" y="3476"/>
                  <a:ext cx="85" cy="117"/>
                </a:xfrm>
                <a:custGeom>
                  <a:avLst/>
                  <a:gdLst>
                    <a:gd name="T0" fmla="*/ 29 w 85"/>
                    <a:gd name="T1" fmla="*/ 0 h 117"/>
                    <a:gd name="T2" fmla="*/ 33 w 85"/>
                    <a:gd name="T3" fmla="*/ 16 h 117"/>
                    <a:gd name="T4" fmla="*/ 45 w 85"/>
                    <a:gd name="T5" fmla="*/ 4 h 117"/>
                    <a:gd name="T6" fmla="*/ 57 w 85"/>
                    <a:gd name="T7" fmla="*/ 0 h 117"/>
                    <a:gd name="T8" fmla="*/ 77 w 85"/>
                    <a:gd name="T9" fmla="*/ 8 h 117"/>
                    <a:gd name="T10" fmla="*/ 85 w 85"/>
                    <a:gd name="T11" fmla="*/ 24 h 117"/>
                    <a:gd name="T12" fmla="*/ 85 w 85"/>
                    <a:gd name="T13" fmla="*/ 48 h 117"/>
                    <a:gd name="T14" fmla="*/ 73 w 85"/>
                    <a:gd name="T15" fmla="*/ 68 h 117"/>
                    <a:gd name="T16" fmla="*/ 49 w 85"/>
                    <a:gd name="T17" fmla="*/ 80 h 117"/>
                    <a:gd name="T18" fmla="*/ 41 w 85"/>
                    <a:gd name="T19" fmla="*/ 80 h 117"/>
                    <a:gd name="T20" fmla="*/ 33 w 85"/>
                    <a:gd name="T21" fmla="*/ 72 h 117"/>
                    <a:gd name="T22" fmla="*/ 33 w 85"/>
                    <a:gd name="T23" fmla="*/ 105 h 117"/>
                    <a:gd name="T24" fmla="*/ 33 w 85"/>
                    <a:gd name="T25" fmla="*/ 113 h 117"/>
                    <a:gd name="T26" fmla="*/ 37 w 85"/>
                    <a:gd name="T27" fmla="*/ 117 h 117"/>
                    <a:gd name="T28" fmla="*/ 41 w 85"/>
                    <a:gd name="T29" fmla="*/ 117 h 117"/>
                    <a:gd name="T30" fmla="*/ 0 w 85"/>
                    <a:gd name="T31" fmla="*/ 117 h 117"/>
                    <a:gd name="T32" fmla="*/ 8 w 85"/>
                    <a:gd name="T33" fmla="*/ 117 h 117"/>
                    <a:gd name="T34" fmla="*/ 12 w 85"/>
                    <a:gd name="T35" fmla="*/ 113 h 117"/>
                    <a:gd name="T36" fmla="*/ 16 w 85"/>
                    <a:gd name="T37" fmla="*/ 105 h 117"/>
                    <a:gd name="T38" fmla="*/ 16 w 85"/>
                    <a:gd name="T39" fmla="*/ 20 h 117"/>
                    <a:gd name="T40" fmla="*/ 16 w 85"/>
                    <a:gd name="T41" fmla="*/ 12 h 117"/>
                    <a:gd name="T42" fmla="*/ 12 w 85"/>
                    <a:gd name="T43" fmla="*/ 8 h 117"/>
                    <a:gd name="T44" fmla="*/ 8 w 85"/>
                    <a:gd name="T45" fmla="*/ 8 h 117"/>
                    <a:gd name="T46" fmla="*/ 4 w 85"/>
                    <a:gd name="T47" fmla="*/ 8 h 117"/>
                    <a:gd name="T48" fmla="*/ 33 w 85"/>
                    <a:gd name="T49" fmla="*/ 24 h 117"/>
                    <a:gd name="T50" fmla="*/ 33 w 85"/>
                    <a:gd name="T51" fmla="*/ 60 h 117"/>
                    <a:gd name="T52" fmla="*/ 33 w 85"/>
                    <a:gd name="T53" fmla="*/ 68 h 117"/>
                    <a:gd name="T54" fmla="*/ 45 w 85"/>
                    <a:gd name="T55" fmla="*/ 72 h 117"/>
                    <a:gd name="T56" fmla="*/ 57 w 85"/>
                    <a:gd name="T57" fmla="*/ 72 h 117"/>
                    <a:gd name="T58" fmla="*/ 69 w 85"/>
                    <a:gd name="T59" fmla="*/ 60 h 117"/>
                    <a:gd name="T60" fmla="*/ 69 w 85"/>
                    <a:gd name="T61" fmla="*/ 32 h 117"/>
                    <a:gd name="T62" fmla="*/ 65 w 85"/>
                    <a:gd name="T63" fmla="*/ 16 h 117"/>
                    <a:gd name="T64" fmla="*/ 49 w 85"/>
                    <a:gd name="T65" fmla="*/ 12 h 117"/>
                    <a:gd name="T66" fmla="*/ 41 w 85"/>
                    <a:gd name="T67" fmla="*/ 12 h 117"/>
                    <a:gd name="T68" fmla="*/ 33 w 85"/>
                    <a:gd name="T69" fmla="*/ 24 h 11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5"/>
                    <a:gd name="T106" fmla="*/ 0 h 117"/>
                    <a:gd name="T107" fmla="*/ 85 w 85"/>
                    <a:gd name="T108" fmla="*/ 117 h 11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5" h="117">
                      <a:moveTo>
                        <a:pt x="4" y="8"/>
                      </a:move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3" y="16"/>
                      </a:lnTo>
                      <a:lnTo>
                        <a:pt x="37" y="8"/>
                      </a:lnTo>
                      <a:lnTo>
                        <a:pt x="45" y="4"/>
                      </a:lnTo>
                      <a:lnTo>
                        <a:pt x="49" y="0"/>
                      </a:lnTo>
                      <a:lnTo>
                        <a:pt x="57" y="0"/>
                      </a:lnTo>
                      <a:lnTo>
                        <a:pt x="69" y="0"/>
                      </a:lnTo>
                      <a:lnTo>
                        <a:pt x="77" y="8"/>
                      </a:lnTo>
                      <a:lnTo>
                        <a:pt x="81" y="16"/>
                      </a:lnTo>
                      <a:lnTo>
                        <a:pt x="85" y="24"/>
                      </a:lnTo>
                      <a:lnTo>
                        <a:pt x="85" y="36"/>
                      </a:lnTo>
                      <a:lnTo>
                        <a:pt x="85" y="48"/>
                      </a:lnTo>
                      <a:lnTo>
                        <a:pt x="81" y="60"/>
                      </a:lnTo>
                      <a:lnTo>
                        <a:pt x="73" y="68"/>
                      </a:lnTo>
                      <a:lnTo>
                        <a:pt x="65" y="76"/>
                      </a:lnTo>
                      <a:lnTo>
                        <a:pt x="49" y="80"/>
                      </a:lnTo>
                      <a:lnTo>
                        <a:pt x="45" y="80"/>
                      </a:lnTo>
                      <a:lnTo>
                        <a:pt x="41" y="80"/>
                      </a:lnTo>
                      <a:lnTo>
                        <a:pt x="37" y="76"/>
                      </a:lnTo>
                      <a:lnTo>
                        <a:pt x="33" y="72"/>
                      </a:lnTo>
                      <a:lnTo>
                        <a:pt x="33" y="101"/>
                      </a:lnTo>
                      <a:lnTo>
                        <a:pt x="33" y="105"/>
                      </a:lnTo>
                      <a:lnTo>
                        <a:pt x="33" y="109"/>
                      </a:lnTo>
                      <a:lnTo>
                        <a:pt x="33" y="113"/>
                      </a:lnTo>
                      <a:lnTo>
                        <a:pt x="37" y="117"/>
                      </a:lnTo>
                      <a:lnTo>
                        <a:pt x="41" y="117"/>
                      </a:lnTo>
                      <a:lnTo>
                        <a:pt x="0" y="117"/>
                      </a:lnTo>
                      <a:lnTo>
                        <a:pt x="4" y="117"/>
                      </a:lnTo>
                      <a:lnTo>
                        <a:pt x="8" y="117"/>
                      </a:lnTo>
                      <a:lnTo>
                        <a:pt x="12" y="113"/>
                      </a:lnTo>
                      <a:lnTo>
                        <a:pt x="16" y="109"/>
                      </a:lnTo>
                      <a:lnTo>
                        <a:pt x="16" y="105"/>
                      </a:lnTo>
                      <a:lnTo>
                        <a:pt x="16" y="101"/>
                      </a:lnTo>
                      <a:lnTo>
                        <a:pt x="16" y="20"/>
                      </a:lnTo>
                      <a:lnTo>
                        <a:pt x="16" y="16"/>
                      </a:lnTo>
                      <a:lnTo>
                        <a:pt x="16" y="12"/>
                      </a:lnTo>
                      <a:lnTo>
                        <a:pt x="12" y="8"/>
                      </a:lnTo>
                      <a:lnTo>
                        <a:pt x="8" y="8"/>
                      </a:lnTo>
                      <a:lnTo>
                        <a:pt x="4" y="8"/>
                      </a:lnTo>
                      <a:close/>
                      <a:moveTo>
                        <a:pt x="33" y="24"/>
                      </a:moveTo>
                      <a:lnTo>
                        <a:pt x="33" y="52"/>
                      </a:lnTo>
                      <a:lnTo>
                        <a:pt x="33" y="60"/>
                      </a:lnTo>
                      <a:lnTo>
                        <a:pt x="33" y="64"/>
                      </a:lnTo>
                      <a:lnTo>
                        <a:pt x="33" y="68"/>
                      </a:lnTo>
                      <a:lnTo>
                        <a:pt x="37" y="72"/>
                      </a:lnTo>
                      <a:lnTo>
                        <a:pt x="45" y="72"/>
                      </a:lnTo>
                      <a:lnTo>
                        <a:pt x="49" y="76"/>
                      </a:lnTo>
                      <a:lnTo>
                        <a:pt x="57" y="72"/>
                      </a:lnTo>
                      <a:lnTo>
                        <a:pt x="65" y="68"/>
                      </a:lnTo>
                      <a:lnTo>
                        <a:pt x="69" y="60"/>
                      </a:lnTo>
                      <a:lnTo>
                        <a:pt x="73" y="44"/>
                      </a:lnTo>
                      <a:lnTo>
                        <a:pt x="69" y="32"/>
                      </a:lnTo>
                      <a:lnTo>
                        <a:pt x="69" y="24"/>
                      </a:lnTo>
                      <a:lnTo>
                        <a:pt x="65" y="16"/>
                      </a:lnTo>
                      <a:lnTo>
                        <a:pt x="57" y="12"/>
                      </a:lnTo>
                      <a:lnTo>
                        <a:pt x="49" y="12"/>
                      </a:lnTo>
                      <a:lnTo>
                        <a:pt x="45" y="12"/>
                      </a:lnTo>
                      <a:lnTo>
                        <a:pt x="41" y="12"/>
                      </a:lnTo>
                      <a:lnTo>
                        <a:pt x="37" y="16"/>
                      </a:lnTo>
                      <a:lnTo>
                        <a:pt x="33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1" name="Freeform 102"/>
                <p:cNvSpPr>
                  <a:spLocks/>
                </p:cNvSpPr>
                <p:nvPr/>
              </p:nvSpPr>
              <p:spPr bwMode="auto">
                <a:xfrm>
                  <a:off x="572" y="3476"/>
                  <a:ext cx="57" cy="80"/>
                </a:xfrm>
                <a:custGeom>
                  <a:avLst/>
                  <a:gdLst>
                    <a:gd name="T0" fmla="*/ 24 w 57"/>
                    <a:gd name="T1" fmla="*/ 0 h 80"/>
                    <a:gd name="T2" fmla="*/ 24 w 57"/>
                    <a:gd name="T3" fmla="*/ 20 h 80"/>
                    <a:gd name="T4" fmla="*/ 32 w 57"/>
                    <a:gd name="T5" fmla="*/ 8 h 80"/>
                    <a:gd name="T6" fmla="*/ 40 w 57"/>
                    <a:gd name="T7" fmla="*/ 0 h 80"/>
                    <a:gd name="T8" fmla="*/ 48 w 57"/>
                    <a:gd name="T9" fmla="*/ 0 h 80"/>
                    <a:gd name="T10" fmla="*/ 53 w 57"/>
                    <a:gd name="T11" fmla="*/ 0 h 80"/>
                    <a:gd name="T12" fmla="*/ 53 w 57"/>
                    <a:gd name="T13" fmla="*/ 0 h 80"/>
                    <a:gd name="T14" fmla="*/ 57 w 57"/>
                    <a:gd name="T15" fmla="*/ 4 h 80"/>
                    <a:gd name="T16" fmla="*/ 57 w 57"/>
                    <a:gd name="T17" fmla="*/ 8 h 80"/>
                    <a:gd name="T18" fmla="*/ 57 w 57"/>
                    <a:gd name="T19" fmla="*/ 12 h 80"/>
                    <a:gd name="T20" fmla="*/ 57 w 57"/>
                    <a:gd name="T21" fmla="*/ 16 h 80"/>
                    <a:gd name="T22" fmla="*/ 53 w 57"/>
                    <a:gd name="T23" fmla="*/ 16 h 80"/>
                    <a:gd name="T24" fmla="*/ 48 w 57"/>
                    <a:gd name="T25" fmla="*/ 20 h 80"/>
                    <a:gd name="T26" fmla="*/ 48 w 57"/>
                    <a:gd name="T27" fmla="*/ 16 h 80"/>
                    <a:gd name="T28" fmla="*/ 44 w 57"/>
                    <a:gd name="T29" fmla="*/ 16 h 80"/>
                    <a:gd name="T30" fmla="*/ 40 w 57"/>
                    <a:gd name="T31" fmla="*/ 12 h 80"/>
                    <a:gd name="T32" fmla="*/ 36 w 57"/>
                    <a:gd name="T33" fmla="*/ 12 h 80"/>
                    <a:gd name="T34" fmla="*/ 36 w 57"/>
                    <a:gd name="T35" fmla="*/ 12 h 80"/>
                    <a:gd name="T36" fmla="*/ 36 w 57"/>
                    <a:gd name="T37" fmla="*/ 12 h 80"/>
                    <a:gd name="T38" fmla="*/ 32 w 57"/>
                    <a:gd name="T39" fmla="*/ 16 h 80"/>
                    <a:gd name="T40" fmla="*/ 24 w 57"/>
                    <a:gd name="T41" fmla="*/ 24 h 80"/>
                    <a:gd name="T42" fmla="*/ 24 w 57"/>
                    <a:gd name="T43" fmla="*/ 60 h 80"/>
                    <a:gd name="T44" fmla="*/ 28 w 57"/>
                    <a:gd name="T45" fmla="*/ 68 h 80"/>
                    <a:gd name="T46" fmla="*/ 28 w 57"/>
                    <a:gd name="T47" fmla="*/ 72 h 80"/>
                    <a:gd name="T48" fmla="*/ 28 w 57"/>
                    <a:gd name="T49" fmla="*/ 72 h 80"/>
                    <a:gd name="T50" fmla="*/ 32 w 57"/>
                    <a:gd name="T51" fmla="*/ 76 h 80"/>
                    <a:gd name="T52" fmla="*/ 36 w 57"/>
                    <a:gd name="T53" fmla="*/ 76 h 80"/>
                    <a:gd name="T54" fmla="*/ 40 w 57"/>
                    <a:gd name="T55" fmla="*/ 76 h 80"/>
                    <a:gd name="T56" fmla="*/ 40 w 57"/>
                    <a:gd name="T57" fmla="*/ 80 h 80"/>
                    <a:gd name="T58" fmla="*/ 0 w 57"/>
                    <a:gd name="T59" fmla="*/ 80 h 80"/>
                    <a:gd name="T60" fmla="*/ 0 w 57"/>
                    <a:gd name="T61" fmla="*/ 76 h 80"/>
                    <a:gd name="T62" fmla="*/ 4 w 57"/>
                    <a:gd name="T63" fmla="*/ 76 h 80"/>
                    <a:gd name="T64" fmla="*/ 8 w 57"/>
                    <a:gd name="T65" fmla="*/ 76 h 80"/>
                    <a:gd name="T66" fmla="*/ 8 w 57"/>
                    <a:gd name="T67" fmla="*/ 72 h 80"/>
                    <a:gd name="T68" fmla="*/ 12 w 57"/>
                    <a:gd name="T69" fmla="*/ 68 h 80"/>
                    <a:gd name="T70" fmla="*/ 12 w 57"/>
                    <a:gd name="T71" fmla="*/ 68 h 80"/>
                    <a:gd name="T72" fmla="*/ 12 w 57"/>
                    <a:gd name="T73" fmla="*/ 60 h 80"/>
                    <a:gd name="T74" fmla="*/ 12 w 57"/>
                    <a:gd name="T75" fmla="*/ 32 h 80"/>
                    <a:gd name="T76" fmla="*/ 12 w 57"/>
                    <a:gd name="T77" fmla="*/ 20 h 80"/>
                    <a:gd name="T78" fmla="*/ 12 w 57"/>
                    <a:gd name="T79" fmla="*/ 12 h 80"/>
                    <a:gd name="T80" fmla="*/ 12 w 57"/>
                    <a:gd name="T81" fmla="*/ 12 h 80"/>
                    <a:gd name="T82" fmla="*/ 8 w 57"/>
                    <a:gd name="T83" fmla="*/ 8 h 80"/>
                    <a:gd name="T84" fmla="*/ 8 w 57"/>
                    <a:gd name="T85" fmla="*/ 8 h 80"/>
                    <a:gd name="T86" fmla="*/ 4 w 57"/>
                    <a:gd name="T87" fmla="*/ 8 h 80"/>
                    <a:gd name="T88" fmla="*/ 4 w 57"/>
                    <a:gd name="T89" fmla="*/ 8 h 80"/>
                    <a:gd name="T90" fmla="*/ 0 w 57"/>
                    <a:gd name="T91" fmla="*/ 8 h 80"/>
                    <a:gd name="T92" fmla="*/ 0 w 57"/>
                    <a:gd name="T93" fmla="*/ 8 h 80"/>
                    <a:gd name="T94" fmla="*/ 24 w 57"/>
                    <a:gd name="T95" fmla="*/ 0 h 80"/>
                    <a:gd name="T96" fmla="*/ 24 w 57"/>
                    <a:gd name="T97" fmla="*/ 0 h 8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57"/>
                    <a:gd name="T148" fmla="*/ 0 h 80"/>
                    <a:gd name="T149" fmla="*/ 57 w 57"/>
                    <a:gd name="T150" fmla="*/ 80 h 8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57" h="80">
                      <a:moveTo>
                        <a:pt x="24" y="0"/>
                      </a:moveTo>
                      <a:lnTo>
                        <a:pt x="24" y="20"/>
                      </a:lnTo>
                      <a:lnTo>
                        <a:pt x="32" y="8"/>
                      </a:lnTo>
                      <a:lnTo>
                        <a:pt x="40" y="0"/>
                      </a:lnTo>
                      <a:lnTo>
                        <a:pt x="48" y="0"/>
                      </a:lnTo>
                      <a:lnTo>
                        <a:pt x="53" y="0"/>
                      </a:lnTo>
                      <a:lnTo>
                        <a:pt x="57" y="4"/>
                      </a:lnTo>
                      <a:lnTo>
                        <a:pt x="57" y="8"/>
                      </a:lnTo>
                      <a:lnTo>
                        <a:pt x="57" y="12"/>
                      </a:lnTo>
                      <a:lnTo>
                        <a:pt x="57" y="16"/>
                      </a:lnTo>
                      <a:lnTo>
                        <a:pt x="53" y="16"/>
                      </a:lnTo>
                      <a:lnTo>
                        <a:pt x="48" y="20"/>
                      </a:lnTo>
                      <a:lnTo>
                        <a:pt x="48" y="16"/>
                      </a:lnTo>
                      <a:lnTo>
                        <a:pt x="44" y="16"/>
                      </a:lnTo>
                      <a:lnTo>
                        <a:pt x="40" y="12"/>
                      </a:lnTo>
                      <a:lnTo>
                        <a:pt x="36" y="12"/>
                      </a:lnTo>
                      <a:lnTo>
                        <a:pt x="32" y="16"/>
                      </a:lnTo>
                      <a:lnTo>
                        <a:pt x="24" y="24"/>
                      </a:lnTo>
                      <a:lnTo>
                        <a:pt x="24" y="60"/>
                      </a:lnTo>
                      <a:lnTo>
                        <a:pt x="28" y="68"/>
                      </a:lnTo>
                      <a:lnTo>
                        <a:pt x="28" y="72"/>
                      </a:lnTo>
                      <a:lnTo>
                        <a:pt x="32" y="76"/>
                      </a:lnTo>
                      <a:lnTo>
                        <a:pt x="36" y="76"/>
                      </a:lnTo>
                      <a:lnTo>
                        <a:pt x="40" y="76"/>
                      </a:lnTo>
                      <a:lnTo>
                        <a:pt x="40" y="80"/>
                      </a:lnTo>
                      <a:lnTo>
                        <a:pt x="0" y="80"/>
                      </a:lnTo>
                      <a:lnTo>
                        <a:pt x="0" y="76"/>
                      </a:lnTo>
                      <a:lnTo>
                        <a:pt x="4" y="76"/>
                      </a:lnTo>
                      <a:lnTo>
                        <a:pt x="8" y="76"/>
                      </a:lnTo>
                      <a:lnTo>
                        <a:pt x="8" y="72"/>
                      </a:lnTo>
                      <a:lnTo>
                        <a:pt x="12" y="68"/>
                      </a:lnTo>
                      <a:lnTo>
                        <a:pt x="12" y="60"/>
                      </a:lnTo>
                      <a:lnTo>
                        <a:pt x="12" y="32"/>
                      </a:lnTo>
                      <a:lnTo>
                        <a:pt x="12" y="20"/>
                      </a:lnTo>
                      <a:lnTo>
                        <a:pt x="12" y="12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0" y="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2" name="Freeform 103"/>
                <p:cNvSpPr>
                  <a:spLocks noEditPoints="1"/>
                </p:cNvSpPr>
                <p:nvPr/>
              </p:nvSpPr>
              <p:spPr bwMode="auto">
                <a:xfrm>
                  <a:off x="637" y="3476"/>
                  <a:ext cx="64" cy="80"/>
                </a:xfrm>
                <a:custGeom>
                  <a:avLst/>
                  <a:gdLst>
                    <a:gd name="T0" fmla="*/ 12 w 64"/>
                    <a:gd name="T1" fmla="*/ 28 h 80"/>
                    <a:gd name="T2" fmla="*/ 12 w 64"/>
                    <a:gd name="T3" fmla="*/ 44 h 80"/>
                    <a:gd name="T4" fmla="*/ 20 w 64"/>
                    <a:gd name="T5" fmla="*/ 56 h 80"/>
                    <a:gd name="T6" fmla="*/ 28 w 64"/>
                    <a:gd name="T7" fmla="*/ 64 h 80"/>
                    <a:gd name="T8" fmla="*/ 40 w 64"/>
                    <a:gd name="T9" fmla="*/ 64 h 80"/>
                    <a:gd name="T10" fmla="*/ 48 w 64"/>
                    <a:gd name="T11" fmla="*/ 64 h 80"/>
                    <a:gd name="T12" fmla="*/ 52 w 64"/>
                    <a:gd name="T13" fmla="*/ 64 h 80"/>
                    <a:gd name="T14" fmla="*/ 56 w 64"/>
                    <a:gd name="T15" fmla="*/ 56 h 80"/>
                    <a:gd name="T16" fmla="*/ 64 w 64"/>
                    <a:gd name="T17" fmla="*/ 48 h 80"/>
                    <a:gd name="T18" fmla="*/ 64 w 64"/>
                    <a:gd name="T19" fmla="*/ 48 h 80"/>
                    <a:gd name="T20" fmla="*/ 60 w 64"/>
                    <a:gd name="T21" fmla="*/ 60 h 80"/>
                    <a:gd name="T22" fmla="*/ 52 w 64"/>
                    <a:gd name="T23" fmla="*/ 72 h 80"/>
                    <a:gd name="T24" fmla="*/ 44 w 64"/>
                    <a:gd name="T25" fmla="*/ 80 h 80"/>
                    <a:gd name="T26" fmla="*/ 32 w 64"/>
                    <a:gd name="T27" fmla="*/ 80 h 80"/>
                    <a:gd name="T28" fmla="*/ 20 w 64"/>
                    <a:gd name="T29" fmla="*/ 76 h 80"/>
                    <a:gd name="T30" fmla="*/ 8 w 64"/>
                    <a:gd name="T31" fmla="*/ 68 h 80"/>
                    <a:gd name="T32" fmla="*/ 4 w 64"/>
                    <a:gd name="T33" fmla="*/ 60 h 80"/>
                    <a:gd name="T34" fmla="*/ 0 w 64"/>
                    <a:gd name="T35" fmla="*/ 52 h 80"/>
                    <a:gd name="T36" fmla="*/ 0 w 64"/>
                    <a:gd name="T37" fmla="*/ 40 h 80"/>
                    <a:gd name="T38" fmla="*/ 0 w 64"/>
                    <a:gd name="T39" fmla="*/ 28 h 80"/>
                    <a:gd name="T40" fmla="*/ 4 w 64"/>
                    <a:gd name="T41" fmla="*/ 16 h 80"/>
                    <a:gd name="T42" fmla="*/ 8 w 64"/>
                    <a:gd name="T43" fmla="*/ 8 h 80"/>
                    <a:gd name="T44" fmla="*/ 16 w 64"/>
                    <a:gd name="T45" fmla="*/ 4 h 80"/>
                    <a:gd name="T46" fmla="*/ 24 w 64"/>
                    <a:gd name="T47" fmla="*/ 0 h 80"/>
                    <a:gd name="T48" fmla="*/ 36 w 64"/>
                    <a:gd name="T49" fmla="*/ 0 h 80"/>
                    <a:gd name="T50" fmla="*/ 48 w 64"/>
                    <a:gd name="T51" fmla="*/ 0 h 80"/>
                    <a:gd name="T52" fmla="*/ 56 w 64"/>
                    <a:gd name="T53" fmla="*/ 8 h 80"/>
                    <a:gd name="T54" fmla="*/ 60 w 64"/>
                    <a:gd name="T55" fmla="*/ 16 h 80"/>
                    <a:gd name="T56" fmla="*/ 64 w 64"/>
                    <a:gd name="T57" fmla="*/ 28 h 80"/>
                    <a:gd name="T58" fmla="*/ 12 w 64"/>
                    <a:gd name="T59" fmla="*/ 28 h 80"/>
                    <a:gd name="T60" fmla="*/ 12 w 64"/>
                    <a:gd name="T61" fmla="*/ 24 h 80"/>
                    <a:gd name="T62" fmla="*/ 44 w 64"/>
                    <a:gd name="T63" fmla="*/ 24 h 80"/>
                    <a:gd name="T64" fmla="*/ 44 w 64"/>
                    <a:gd name="T65" fmla="*/ 16 h 80"/>
                    <a:gd name="T66" fmla="*/ 44 w 64"/>
                    <a:gd name="T67" fmla="*/ 12 h 80"/>
                    <a:gd name="T68" fmla="*/ 40 w 64"/>
                    <a:gd name="T69" fmla="*/ 8 h 80"/>
                    <a:gd name="T70" fmla="*/ 36 w 64"/>
                    <a:gd name="T71" fmla="*/ 8 h 80"/>
                    <a:gd name="T72" fmla="*/ 32 w 64"/>
                    <a:gd name="T73" fmla="*/ 4 h 80"/>
                    <a:gd name="T74" fmla="*/ 28 w 64"/>
                    <a:gd name="T75" fmla="*/ 4 h 80"/>
                    <a:gd name="T76" fmla="*/ 24 w 64"/>
                    <a:gd name="T77" fmla="*/ 4 h 80"/>
                    <a:gd name="T78" fmla="*/ 16 w 64"/>
                    <a:gd name="T79" fmla="*/ 8 h 80"/>
                    <a:gd name="T80" fmla="*/ 12 w 64"/>
                    <a:gd name="T81" fmla="*/ 16 h 80"/>
                    <a:gd name="T82" fmla="*/ 12 w 64"/>
                    <a:gd name="T83" fmla="*/ 24 h 80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64"/>
                    <a:gd name="T127" fmla="*/ 0 h 80"/>
                    <a:gd name="T128" fmla="*/ 64 w 64"/>
                    <a:gd name="T129" fmla="*/ 80 h 80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64" h="80">
                      <a:moveTo>
                        <a:pt x="12" y="28"/>
                      </a:moveTo>
                      <a:lnTo>
                        <a:pt x="12" y="44"/>
                      </a:lnTo>
                      <a:lnTo>
                        <a:pt x="20" y="56"/>
                      </a:lnTo>
                      <a:lnTo>
                        <a:pt x="28" y="64"/>
                      </a:lnTo>
                      <a:lnTo>
                        <a:pt x="40" y="64"/>
                      </a:lnTo>
                      <a:lnTo>
                        <a:pt x="48" y="64"/>
                      </a:lnTo>
                      <a:lnTo>
                        <a:pt x="52" y="64"/>
                      </a:lnTo>
                      <a:lnTo>
                        <a:pt x="56" y="56"/>
                      </a:lnTo>
                      <a:lnTo>
                        <a:pt x="64" y="48"/>
                      </a:lnTo>
                      <a:lnTo>
                        <a:pt x="60" y="60"/>
                      </a:lnTo>
                      <a:lnTo>
                        <a:pt x="52" y="72"/>
                      </a:lnTo>
                      <a:lnTo>
                        <a:pt x="44" y="80"/>
                      </a:lnTo>
                      <a:lnTo>
                        <a:pt x="32" y="80"/>
                      </a:lnTo>
                      <a:lnTo>
                        <a:pt x="20" y="76"/>
                      </a:lnTo>
                      <a:lnTo>
                        <a:pt x="8" y="68"/>
                      </a:lnTo>
                      <a:lnTo>
                        <a:pt x="4" y="60"/>
                      </a:lnTo>
                      <a:lnTo>
                        <a:pt x="0" y="52"/>
                      </a:lnTo>
                      <a:lnTo>
                        <a:pt x="0" y="40"/>
                      </a:lnTo>
                      <a:lnTo>
                        <a:pt x="0" y="28"/>
                      </a:lnTo>
                      <a:lnTo>
                        <a:pt x="4" y="16"/>
                      </a:lnTo>
                      <a:lnTo>
                        <a:pt x="8" y="8"/>
                      </a:lnTo>
                      <a:lnTo>
                        <a:pt x="16" y="4"/>
                      </a:lnTo>
                      <a:lnTo>
                        <a:pt x="24" y="0"/>
                      </a:lnTo>
                      <a:lnTo>
                        <a:pt x="36" y="0"/>
                      </a:lnTo>
                      <a:lnTo>
                        <a:pt x="48" y="0"/>
                      </a:lnTo>
                      <a:lnTo>
                        <a:pt x="56" y="8"/>
                      </a:lnTo>
                      <a:lnTo>
                        <a:pt x="60" y="16"/>
                      </a:lnTo>
                      <a:lnTo>
                        <a:pt x="64" y="28"/>
                      </a:lnTo>
                      <a:lnTo>
                        <a:pt x="12" y="28"/>
                      </a:lnTo>
                      <a:close/>
                      <a:moveTo>
                        <a:pt x="12" y="24"/>
                      </a:moveTo>
                      <a:lnTo>
                        <a:pt x="44" y="24"/>
                      </a:lnTo>
                      <a:lnTo>
                        <a:pt x="44" y="16"/>
                      </a:lnTo>
                      <a:lnTo>
                        <a:pt x="44" y="12"/>
                      </a:lnTo>
                      <a:lnTo>
                        <a:pt x="40" y="8"/>
                      </a:lnTo>
                      <a:lnTo>
                        <a:pt x="36" y="8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16" y="8"/>
                      </a:lnTo>
                      <a:lnTo>
                        <a:pt x="12" y="16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3" name="Freeform 104"/>
                <p:cNvSpPr>
                  <a:spLocks/>
                </p:cNvSpPr>
                <p:nvPr/>
              </p:nvSpPr>
              <p:spPr bwMode="auto">
                <a:xfrm>
                  <a:off x="713" y="3431"/>
                  <a:ext cx="73" cy="125"/>
                </a:xfrm>
                <a:custGeom>
                  <a:avLst/>
                  <a:gdLst>
                    <a:gd name="T0" fmla="*/ 33 w 73"/>
                    <a:gd name="T1" fmla="*/ 49 h 125"/>
                    <a:gd name="T2" fmla="*/ 33 w 73"/>
                    <a:gd name="T3" fmla="*/ 105 h 125"/>
                    <a:gd name="T4" fmla="*/ 33 w 73"/>
                    <a:gd name="T5" fmla="*/ 113 h 125"/>
                    <a:gd name="T6" fmla="*/ 33 w 73"/>
                    <a:gd name="T7" fmla="*/ 117 h 125"/>
                    <a:gd name="T8" fmla="*/ 37 w 73"/>
                    <a:gd name="T9" fmla="*/ 121 h 125"/>
                    <a:gd name="T10" fmla="*/ 41 w 73"/>
                    <a:gd name="T11" fmla="*/ 121 h 125"/>
                    <a:gd name="T12" fmla="*/ 49 w 73"/>
                    <a:gd name="T13" fmla="*/ 121 h 125"/>
                    <a:gd name="T14" fmla="*/ 49 w 73"/>
                    <a:gd name="T15" fmla="*/ 125 h 125"/>
                    <a:gd name="T16" fmla="*/ 0 w 73"/>
                    <a:gd name="T17" fmla="*/ 125 h 125"/>
                    <a:gd name="T18" fmla="*/ 0 w 73"/>
                    <a:gd name="T19" fmla="*/ 121 h 125"/>
                    <a:gd name="T20" fmla="*/ 4 w 73"/>
                    <a:gd name="T21" fmla="*/ 121 h 125"/>
                    <a:gd name="T22" fmla="*/ 8 w 73"/>
                    <a:gd name="T23" fmla="*/ 121 h 125"/>
                    <a:gd name="T24" fmla="*/ 12 w 73"/>
                    <a:gd name="T25" fmla="*/ 121 h 125"/>
                    <a:gd name="T26" fmla="*/ 12 w 73"/>
                    <a:gd name="T27" fmla="*/ 117 h 125"/>
                    <a:gd name="T28" fmla="*/ 16 w 73"/>
                    <a:gd name="T29" fmla="*/ 117 h 125"/>
                    <a:gd name="T30" fmla="*/ 16 w 73"/>
                    <a:gd name="T31" fmla="*/ 109 h 125"/>
                    <a:gd name="T32" fmla="*/ 16 w 73"/>
                    <a:gd name="T33" fmla="*/ 105 h 125"/>
                    <a:gd name="T34" fmla="*/ 16 w 73"/>
                    <a:gd name="T35" fmla="*/ 49 h 125"/>
                    <a:gd name="T36" fmla="*/ 0 w 73"/>
                    <a:gd name="T37" fmla="*/ 49 h 125"/>
                    <a:gd name="T38" fmla="*/ 0 w 73"/>
                    <a:gd name="T39" fmla="*/ 45 h 125"/>
                    <a:gd name="T40" fmla="*/ 16 w 73"/>
                    <a:gd name="T41" fmla="*/ 45 h 125"/>
                    <a:gd name="T42" fmla="*/ 16 w 73"/>
                    <a:gd name="T43" fmla="*/ 41 h 125"/>
                    <a:gd name="T44" fmla="*/ 16 w 73"/>
                    <a:gd name="T45" fmla="*/ 29 h 125"/>
                    <a:gd name="T46" fmla="*/ 20 w 73"/>
                    <a:gd name="T47" fmla="*/ 21 h 125"/>
                    <a:gd name="T48" fmla="*/ 25 w 73"/>
                    <a:gd name="T49" fmla="*/ 12 h 125"/>
                    <a:gd name="T50" fmla="*/ 33 w 73"/>
                    <a:gd name="T51" fmla="*/ 4 h 125"/>
                    <a:gd name="T52" fmla="*/ 41 w 73"/>
                    <a:gd name="T53" fmla="*/ 0 h 125"/>
                    <a:gd name="T54" fmla="*/ 49 w 73"/>
                    <a:gd name="T55" fmla="*/ 0 h 125"/>
                    <a:gd name="T56" fmla="*/ 57 w 73"/>
                    <a:gd name="T57" fmla="*/ 0 h 125"/>
                    <a:gd name="T58" fmla="*/ 65 w 73"/>
                    <a:gd name="T59" fmla="*/ 8 h 125"/>
                    <a:gd name="T60" fmla="*/ 69 w 73"/>
                    <a:gd name="T61" fmla="*/ 12 h 125"/>
                    <a:gd name="T62" fmla="*/ 73 w 73"/>
                    <a:gd name="T63" fmla="*/ 17 h 125"/>
                    <a:gd name="T64" fmla="*/ 69 w 73"/>
                    <a:gd name="T65" fmla="*/ 17 h 125"/>
                    <a:gd name="T66" fmla="*/ 69 w 73"/>
                    <a:gd name="T67" fmla="*/ 21 h 125"/>
                    <a:gd name="T68" fmla="*/ 65 w 73"/>
                    <a:gd name="T69" fmla="*/ 21 h 125"/>
                    <a:gd name="T70" fmla="*/ 65 w 73"/>
                    <a:gd name="T71" fmla="*/ 25 h 125"/>
                    <a:gd name="T72" fmla="*/ 61 w 73"/>
                    <a:gd name="T73" fmla="*/ 21 h 125"/>
                    <a:gd name="T74" fmla="*/ 61 w 73"/>
                    <a:gd name="T75" fmla="*/ 21 h 125"/>
                    <a:gd name="T76" fmla="*/ 57 w 73"/>
                    <a:gd name="T77" fmla="*/ 21 h 125"/>
                    <a:gd name="T78" fmla="*/ 53 w 73"/>
                    <a:gd name="T79" fmla="*/ 17 h 125"/>
                    <a:gd name="T80" fmla="*/ 53 w 73"/>
                    <a:gd name="T81" fmla="*/ 12 h 125"/>
                    <a:gd name="T82" fmla="*/ 49 w 73"/>
                    <a:gd name="T83" fmla="*/ 8 h 125"/>
                    <a:gd name="T84" fmla="*/ 45 w 73"/>
                    <a:gd name="T85" fmla="*/ 8 h 125"/>
                    <a:gd name="T86" fmla="*/ 41 w 73"/>
                    <a:gd name="T87" fmla="*/ 4 h 125"/>
                    <a:gd name="T88" fmla="*/ 41 w 73"/>
                    <a:gd name="T89" fmla="*/ 8 h 125"/>
                    <a:gd name="T90" fmla="*/ 37 w 73"/>
                    <a:gd name="T91" fmla="*/ 8 h 125"/>
                    <a:gd name="T92" fmla="*/ 33 w 73"/>
                    <a:gd name="T93" fmla="*/ 12 h 125"/>
                    <a:gd name="T94" fmla="*/ 33 w 73"/>
                    <a:gd name="T95" fmla="*/ 17 h 125"/>
                    <a:gd name="T96" fmla="*/ 33 w 73"/>
                    <a:gd name="T97" fmla="*/ 25 h 125"/>
                    <a:gd name="T98" fmla="*/ 33 w 73"/>
                    <a:gd name="T99" fmla="*/ 41 h 125"/>
                    <a:gd name="T100" fmla="*/ 33 w 73"/>
                    <a:gd name="T101" fmla="*/ 45 h 125"/>
                    <a:gd name="T102" fmla="*/ 53 w 73"/>
                    <a:gd name="T103" fmla="*/ 45 h 125"/>
                    <a:gd name="T104" fmla="*/ 53 w 73"/>
                    <a:gd name="T105" fmla="*/ 49 h 125"/>
                    <a:gd name="T106" fmla="*/ 33 w 73"/>
                    <a:gd name="T107" fmla="*/ 49 h 125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73"/>
                    <a:gd name="T163" fmla="*/ 0 h 125"/>
                    <a:gd name="T164" fmla="*/ 73 w 73"/>
                    <a:gd name="T165" fmla="*/ 125 h 125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73" h="125">
                      <a:moveTo>
                        <a:pt x="33" y="49"/>
                      </a:moveTo>
                      <a:lnTo>
                        <a:pt x="33" y="105"/>
                      </a:lnTo>
                      <a:lnTo>
                        <a:pt x="33" y="113"/>
                      </a:lnTo>
                      <a:lnTo>
                        <a:pt x="33" y="117"/>
                      </a:lnTo>
                      <a:lnTo>
                        <a:pt x="37" y="121"/>
                      </a:lnTo>
                      <a:lnTo>
                        <a:pt x="41" y="121"/>
                      </a:lnTo>
                      <a:lnTo>
                        <a:pt x="49" y="121"/>
                      </a:lnTo>
                      <a:lnTo>
                        <a:pt x="49" y="125"/>
                      </a:lnTo>
                      <a:lnTo>
                        <a:pt x="0" y="125"/>
                      </a:lnTo>
                      <a:lnTo>
                        <a:pt x="0" y="121"/>
                      </a:lnTo>
                      <a:lnTo>
                        <a:pt x="4" y="121"/>
                      </a:lnTo>
                      <a:lnTo>
                        <a:pt x="8" y="121"/>
                      </a:lnTo>
                      <a:lnTo>
                        <a:pt x="12" y="121"/>
                      </a:lnTo>
                      <a:lnTo>
                        <a:pt x="12" y="117"/>
                      </a:lnTo>
                      <a:lnTo>
                        <a:pt x="16" y="117"/>
                      </a:lnTo>
                      <a:lnTo>
                        <a:pt x="16" y="109"/>
                      </a:lnTo>
                      <a:lnTo>
                        <a:pt x="16" y="105"/>
                      </a:lnTo>
                      <a:lnTo>
                        <a:pt x="16" y="49"/>
                      </a:lnTo>
                      <a:lnTo>
                        <a:pt x="0" y="49"/>
                      </a:lnTo>
                      <a:lnTo>
                        <a:pt x="0" y="45"/>
                      </a:lnTo>
                      <a:lnTo>
                        <a:pt x="16" y="45"/>
                      </a:lnTo>
                      <a:lnTo>
                        <a:pt x="16" y="41"/>
                      </a:lnTo>
                      <a:lnTo>
                        <a:pt x="16" y="29"/>
                      </a:lnTo>
                      <a:lnTo>
                        <a:pt x="20" y="21"/>
                      </a:lnTo>
                      <a:lnTo>
                        <a:pt x="25" y="12"/>
                      </a:lnTo>
                      <a:lnTo>
                        <a:pt x="33" y="4"/>
                      </a:lnTo>
                      <a:lnTo>
                        <a:pt x="41" y="0"/>
                      </a:lnTo>
                      <a:lnTo>
                        <a:pt x="49" y="0"/>
                      </a:lnTo>
                      <a:lnTo>
                        <a:pt x="57" y="0"/>
                      </a:lnTo>
                      <a:lnTo>
                        <a:pt x="65" y="8"/>
                      </a:lnTo>
                      <a:lnTo>
                        <a:pt x="69" y="12"/>
                      </a:lnTo>
                      <a:lnTo>
                        <a:pt x="73" y="17"/>
                      </a:lnTo>
                      <a:lnTo>
                        <a:pt x="69" y="17"/>
                      </a:lnTo>
                      <a:lnTo>
                        <a:pt x="69" y="21"/>
                      </a:lnTo>
                      <a:lnTo>
                        <a:pt x="65" y="21"/>
                      </a:lnTo>
                      <a:lnTo>
                        <a:pt x="65" y="25"/>
                      </a:lnTo>
                      <a:lnTo>
                        <a:pt x="61" y="21"/>
                      </a:lnTo>
                      <a:lnTo>
                        <a:pt x="57" y="21"/>
                      </a:lnTo>
                      <a:lnTo>
                        <a:pt x="53" y="17"/>
                      </a:lnTo>
                      <a:lnTo>
                        <a:pt x="53" y="12"/>
                      </a:lnTo>
                      <a:lnTo>
                        <a:pt x="49" y="8"/>
                      </a:lnTo>
                      <a:lnTo>
                        <a:pt x="45" y="8"/>
                      </a:lnTo>
                      <a:lnTo>
                        <a:pt x="41" y="4"/>
                      </a:lnTo>
                      <a:lnTo>
                        <a:pt x="41" y="8"/>
                      </a:lnTo>
                      <a:lnTo>
                        <a:pt x="37" y="8"/>
                      </a:lnTo>
                      <a:lnTo>
                        <a:pt x="33" y="12"/>
                      </a:lnTo>
                      <a:lnTo>
                        <a:pt x="33" y="17"/>
                      </a:lnTo>
                      <a:lnTo>
                        <a:pt x="33" y="25"/>
                      </a:lnTo>
                      <a:lnTo>
                        <a:pt x="33" y="41"/>
                      </a:lnTo>
                      <a:lnTo>
                        <a:pt x="33" y="45"/>
                      </a:lnTo>
                      <a:lnTo>
                        <a:pt x="53" y="45"/>
                      </a:lnTo>
                      <a:lnTo>
                        <a:pt x="53" y="49"/>
                      </a:lnTo>
                      <a:lnTo>
                        <a:pt x="33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4" name="Freeform 105"/>
                <p:cNvSpPr>
                  <a:spLocks noEditPoints="1"/>
                </p:cNvSpPr>
                <p:nvPr/>
              </p:nvSpPr>
              <p:spPr bwMode="auto">
                <a:xfrm>
                  <a:off x="770" y="3476"/>
                  <a:ext cx="68" cy="80"/>
                </a:xfrm>
                <a:custGeom>
                  <a:avLst/>
                  <a:gdLst>
                    <a:gd name="T0" fmla="*/ 16 w 68"/>
                    <a:gd name="T1" fmla="*/ 28 h 80"/>
                    <a:gd name="T2" fmla="*/ 16 w 68"/>
                    <a:gd name="T3" fmla="*/ 44 h 80"/>
                    <a:gd name="T4" fmla="*/ 24 w 68"/>
                    <a:gd name="T5" fmla="*/ 56 h 80"/>
                    <a:gd name="T6" fmla="*/ 32 w 68"/>
                    <a:gd name="T7" fmla="*/ 64 h 80"/>
                    <a:gd name="T8" fmla="*/ 44 w 68"/>
                    <a:gd name="T9" fmla="*/ 64 h 80"/>
                    <a:gd name="T10" fmla="*/ 48 w 68"/>
                    <a:gd name="T11" fmla="*/ 64 h 80"/>
                    <a:gd name="T12" fmla="*/ 56 w 68"/>
                    <a:gd name="T13" fmla="*/ 64 h 80"/>
                    <a:gd name="T14" fmla="*/ 60 w 68"/>
                    <a:gd name="T15" fmla="*/ 56 h 80"/>
                    <a:gd name="T16" fmla="*/ 64 w 68"/>
                    <a:gd name="T17" fmla="*/ 48 h 80"/>
                    <a:gd name="T18" fmla="*/ 68 w 68"/>
                    <a:gd name="T19" fmla="*/ 48 h 80"/>
                    <a:gd name="T20" fmla="*/ 64 w 68"/>
                    <a:gd name="T21" fmla="*/ 60 h 80"/>
                    <a:gd name="T22" fmla="*/ 56 w 68"/>
                    <a:gd name="T23" fmla="*/ 72 h 80"/>
                    <a:gd name="T24" fmla="*/ 48 w 68"/>
                    <a:gd name="T25" fmla="*/ 80 h 80"/>
                    <a:gd name="T26" fmla="*/ 36 w 68"/>
                    <a:gd name="T27" fmla="*/ 80 h 80"/>
                    <a:gd name="T28" fmla="*/ 24 w 68"/>
                    <a:gd name="T29" fmla="*/ 76 h 80"/>
                    <a:gd name="T30" fmla="*/ 12 w 68"/>
                    <a:gd name="T31" fmla="*/ 68 h 80"/>
                    <a:gd name="T32" fmla="*/ 4 w 68"/>
                    <a:gd name="T33" fmla="*/ 60 h 80"/>
                    <a:gd name="T34" fmla="*/ 4 w 68"/>
                    <a:gd name="T35" fmla="*/ 52 h 80"/>
                    <a:gd name="T36" fmla="*/ 0 w 68"/>
                    <a:gd name="T37" fmla="*/ 40 h 80"/>
                    <a:gd name="T38" fmla="*/ 4 w 68"/>
                    <a:gd name="T39" fmla="*/ 28 h 80"/>
                    <a:gd name="T40" fmla="*/ 4 w 68"/>
                    <a:gd name="T41" fmla="*/ 16 h 80"/>
                    <a:gd name="T42" fmla="*/ 12 w 68"/>
                    <a:gd name="T43" fmla="*/ 8 h 80"/>
                    <a:gd name="T44" fmla="*/ 20 w 68"/>
                    <a:gd name="T45" fmla="*/ 4 h 80"/>
                    <a:gd name="T46" fmla="*/ 28 w 68"/>
                    <a:gd name="T47" fmla="*/ 0 h 80"/>
                    <a:gd name="T48" fmla="*/ 36 w 68"/>
                    <a:gd name="T49" fmla="*/ 0 h 80"/>
                    <a:gd name="T50" fmla="*/ 48 w 68"/>
                    <a:gd name="T51" fmla="*/ 0 h 80"/>
                    <a:gd name="T52" fmla="*/ 60 w 68"/>
                    <a:gd name="T53" fmla="*/ 8 h 80"/>
                    <a:gd name="T54" fmla="*/ 64 w 68"/>
                    <a:gd name="T55" fmla="*/ 16 h 80"/>
                    <a:gd name="T56" fmla="*/ 68 w 68"/>
                    <a:gd name="T57" fmla="*/ 28 h 80"/>
                    <a:gd name="T58" fmla="*/ 16 w 68"/>
                    <a:gd name="T59" fmla="*/ 28 h 80"/>
                    <a:gd name="T60" fmla="*/ 16 w 68"/>
                    <a:gd name="T61" fmla="*/ 24 h 80"/>
                    <a:gd name="T62" fmla="*/ 48 w 68"/>
                    <a:gd name="T63" fmla="*/ 24 h 80"/>
                    <a:gd name="T64" fmla="*/ 48 w 68"/>
                    <a:gd name="T65" fmla="*/ 16 h 80"/>
                    <a:gd name="T66" fmla="*/ 48 w 68"/>
                    <a:gd name="T67" fmla="*/ 12 h 80"/>
                    <a:gd name="T68" fmla="*/ 44 w 68"/>
                    <a:gd name="T69" fmla="*/ 8 h 80"/>
                    <a:gd name="T70" fmla="*/ 40 w 68"/>
                    <a:gd name="T71" fmla="*/ 8 h 80"/>
                    <a:gd name="T72" fmla="*/ 36 w 68"/>
                    <a:gd name="T73" fmla="*/ 4 h 80"/>
                    <a:gd name="T74" fmla="*/ 32 w 68"/>
                    <a:gd name="T75" fmla="*/ 4 h 80"/>
                    <a:gd name="T76" fmla="*/ 28 w 68"/>
                    <a:gd name="T77" fmla="*/ 4 h 80"/>
                    <a:gd name="T78" fmla="*/ 20 w 68"/>
                    <a:gd name="T79" fmla="*/ 8 h 80"/>
                    <a:gd name="T80" fmla="*/ 16 w 68"/>
                    <a:gd name="T81" fmla="*/ 16 h 80"/>
                    <a:gd name="T82" fmla="*/ 16 w 68"/>
                    <a:gd name="T83" fmla="*/ 24 h 80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68"/>
                    <a:gd name="T127" fmla="*/ 0 h 80"/>
                    <a:gd name="T128" fmla="*/ 68 w 68"/>
                    <a:gd name="T129" fmla="*/ 80 h 80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68" h="80">
                      <a:moveTo>
                        <a:pt x="16" y="28"/>
                      </a:moveTo>
                      <a:lnTo>
                        <a:pt x="16" y="44"/>
                      </a:lnTo>
                      <a:lnTo>
                        <a:pt x="24" y="56"/>
                      </a:lnTo>
                      <a:lnTo>
                        <a:pt x="32" y="64"/>
                      </a:lnTo>
                      <a:lnTo>
                        <a:pt x="44" y="64"/>
                      </a:lnTo>
                      <a:lnTo>
                        <a:pt x="48" y="64"/>
                      </a:lnTo>
                      <a:lnTo>
                        <a:pt x="56" y="64"/>
                      </a:lnTo>
                      <a:lnTo>
                        <a:pt x="60" y="56"/>
                      </a:lnTo>
                      <a:lnTo>
                        <a:pt x="64" y="48"/>
                      </a:lnTo>
                      <a:lnTo>
                        <a:pt x="68" y="48"/>
                      </a:lnTo>
                      <a:lnTo>
                        <a:pt x="64" y="60"/>
                      </a:lnTo>
                      <a:lnTo>
                        <a:pt x="56" y="72"/>
                      </a:lnTo>
                      <a:lnTo>
                        <a:pt x="48" y="80"/>
                      </a:lnTo>
                      <a:lnTo>
                        <a:pt x="36" y="80"/>
                      </a:lnTo>
                      <a:lnTo>
                        <a:pt x="24" y="76"/>
                      </a:lnTo>
                      <a:lnTo>
                        <a:pt x="12" y="68"/>
                      </a:lnTo>
                      <a:lnTo>
                        <a:pt x="4" y="60"/>
                      </a:lnTo>
                      <a:lnTo>
                        <a:pt x="4" y="52"/>
                      </a:lnTo>
                      <a:lnTo>
                        <a:pt x="0" y="40"/>
                      </a:lnTo>
                      <a:lnTo>
                        <a:pt x="4" y="28"/>
                      </a:lnTo>
                      <a:lnTo>
                        <a:pt x="4" y="16"/>
                      </a:lnTo>
                      <a:lnTo>
                        <a:pt x="12" y="8"/>
                      </a:lnTo>
                      <a:lnTo>
                        <a:pt x="20" y="4"/>
                      </a:lnTo>
                      <a:lnTo>
                        <a:pt x="28" y="0"/>
                      </a:lnTo>
                      <a:lnTo>
                        <a:pt x="36" y="0"/>
                      </a:lnTo>
                      <a:lnTo>
                        <a:pt x="48" y="0"/>
                      </a:lnTo>
                      <a:lnTo>
                        <a:pt x="60" y="8"/>
                      </a:lnTo>
                      <a:lnTo>
                        <a:pt x="64" y="16"/>
                      </a:lnTo>
                      <a:lnTo>
                        <a:pt x="68" y="28"/>
                      </a:lnTo>
                      <a:lnTo>
                        <a:pt x="16" y="28"/>
                      </a:lnTo>
                      <a:close/>
                      <a:moveTo>
                        <a:pt x="16" y="24"/>
                      </a:moveTo>
                      <a:lnTo>
                        <a:pt x="48" y="24"/>
                      </a:lnTo>
                      <a:lnTo>
                        <a:pt x="48" y="16"/>
                      </a:lnTo>
                      <a:lnTo>
                        <a:pt x="48" y="12"/>
                      </a:lnTo>
                      <a:lnTo>
                        <a:pt x="44" y="8"/>
                      </a:lnTo>
                      <a:lnTo>
                        <a:pt x="40" y="8"/>
                      </a:lnTo>
                      <a:lnTo>
                        <a:pt x="36" y="4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0" y="8"/>
                      </a:lnTo>
                      <a:lnTo>
                        <a:pt x="16" y="16"/>
                      </a:lnTo>
                      <a:lnTo>
                        <a:pt x="16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5" name="Freeform 106"/>
                <p:cNvSpPr>
                  <a:spLocks/>
                </p:cNvSpPr>
                <p:nvPr/>
              </p:nvSpPr>
              <p:spPr bwMode="auto">
                <a:xfrm>
                  <a:off x="846" y="3476"/>
                  <a:ext cx="57" cy="80"/>
                </a:xfrm>
                <a:custGeom>
                  <a:avLst/>
                  <a:gdLst>
                    <a:gd name="T0" fmla="*/ 25 w 57"/>
                    <a:gd name="T1" fmla="*/ 0 h 80"/>
                    <a:gd name="T2" fmla="*/ 25 w 57"/>
                    <a:gd name="T3" fmla="*/ 20 h 80"/>
                    <a:gd name="T4" fmla="*/ 33 w 57"/>
                    <a:gd name="T5" fmla="*/ 8 h 80"/>
                    <a:gd name="T6" fmla="*/ 41 w 57"/>
                    <a:gd name="T7" fmla="*/ 0 h 80"/>
                    <a:gd name="T8" fmla="*/ 45 w 57"/>
                    <a:gd name="T9" fmla="*/ 0 h 80"/>
                    <a:gd name="T10" fmla="*/ 53 w 57"/>
                    <a:gd name="T11" fmla="*/ 0 h 80"/>
                    <a:gd name="T12" fmla="*/ 53 w 57"/>
                    <a:gd name="T13" fmla="*/ 0 h 80"/>
                    <a:gd name="T14" fmla="*/ 57 w 57"/>
                    <a:gd name="T15" fmla="*/ 4 h 80"/>
                    <a:gd name="T16" fmla="*/ 57 w 57"/>
                    <a:gd name="T17" fmla="*/ 8 h 80"/>
                    <a:gd name="T18" fmla="*/ 57 w 57"/>
                    <a:gd name="T19" fmla="*/ 12 h 80"/>
                    <a:gd name="T20" fmla="*/ 57 w 57"/>
                    <a:gd name="T21" fmla="*/ 16 h 80"/>
                    <a:gd name="T22" fmla="*/ 53 w 57"/>
                    <a:gd name="T23" fmla="*/ 16 h 80"/>
                    <a:gd name="T24" fmla="*/ 49 w 57"/>
                    <a:gd name="T25" fmla="*/ 20 h 80"/>
                    <a:gd name="T26" fmla="*/ 49 w 57"/>
                    <a:gd name="T27" fmla="*/ 16 h 80"/>
                    <a:gd name="T28" fmla="*/ 45 w 57"/>
                    <a:gd name="T29" fmla="*/ 16 h 80"/>
                    <a:gd name="T30" fmla="*/ 41 w 57"/>
                    <a:gd name="T31" fmla="*/ 12 h 80"/>
                    <a:gd name="T32" fmla="*/ 37 w 57"/>
                    <a:gd name="T33" fmla="*/ 12 h 80"/>
                    <a:gd name="T34" fmla="*/ 37 w 57"/>
                    <a:gd name="T35" fmla="*/ 12 h 80"/>
                    <a:gd name="T36" fmla="*/ 37 w 57"/>
                    <a:gd name="T37" fmla="*/ 12 h 80"/>
                    <a:gd name="T38" fmla="*/ 29 w 57"/>
                    <a:gd name="T39" fmla="*/ 16 h 80"/>
                    <a:gd name="T40" fmla="*/ 25 w 57"/>
                    <a:gd name="T41" fmla="*/ 24 h 80"/>
                    <a:gd name="T42" fmla="*/ 25 w 57"/>
                    <a:gd name="T43" fmla="*/ 60 h 80"/>
                    <a:gd name="T44" fmla="*/ 29 w 57"/>
                    <a:gd name="T45" fmla="*/ 68 h 80"/>
                    <a:gd name="T46" fmla="*/ 29 w 57"/>
                    <a:gd name="T47" fmla="*/ 72 h 80"/>
                    <a:gd name="T48" fmla="*/ 29 w 57"/>
                    <a:gd name="T49" fmla="*/ 72 h 80"/>
                    <a:gd name="T50" fmla="*/ 33 w 57"/>
                    <a:gd name="T51" fmla="*/ 76 h 80"/>
                    <a:gd name="T52" fmla="*/ 37 w 57"/>
                    <a:gd name="T53" fmla="*/ 76 h 80"/>
                    <a:gd name="T54" fmla="*/ 41 w 57"/>
                    <a:gd name="T55" fmla="*/ 76 h 80"/>
                    <a:gd name="T56" fmla="*/ 41 w 57"/>
                    <a:gd name="T57" fmla="*/ 80 h 80"/>
                    <a:gd name="T58" fmla="*/ 0 w 57"/>
                    <a:gd name="T59" fmla="*/ 80 h 80"/>
                    <a:gd name="T60" fmla="*/ 0 w 57"/>
                    <a:gd name="T61" fmla="*/ 76 h 80"/>
                    <a:gd name="T62" fmla="*/ 5 w 57"/>
                    <a:gd name="T63" fmla="*/ 76 h 80"/>
                    <a:gd name="T64" fmla="*/ 9 w 57"/>
                    <a:gd name="T65" fmla="*/ 76 h 80"/>
                    <a:gd name="T66" fmla="*/ 9 w 57"/>
                    <a:gd name="T67" fmla="*/ 72 h 80"/>
                    <a:gd name="T68" fmla="*/ 13 w 57"/>
                    <a:gd name="T69" fmla="*/ 68 h 80"/>
                    <a:gd name="T70" fmla="*/ 13 w 57"/>
                    <a:gd name="T71" fmla="*/ 68 h 80"/>
                    <a:gd name="T72" fmla="*/ 13 w 57"/>
                    <a:gd name="T73" fmla="*/ 60 h 80"/>
                    <a:gd name="T74" fmla="*/ 13 w 57"/>
                    <a:gd name="T75" fmla="*/ 32 h 80"/>
                    <a:gd name="T76" fmla="*/ 13 w 57"/>
                    <a:gd name="T77" fmla="*/ 20 h 80"/>
                    <a:gd name="T78" fmla="*/ 13 w 57"/>
                    <a:gd name="T79" fmla="*/ 12 h 80"/>
                    <a:gd name="T80" fmla="*/ 13 w 57"/>
                    <a:gd name="T81" fmla="*/ 12 h 80"/>
                    <a:gd name="T82" fmla="*/ 9 w 57"/>
                    <a:gd name="T83" fmla="*/ 8 h 80"/>
                    <a:gd name="T84" fmla="*/ 9 w 57"/>
                    <a:gd name="T85" fmla="*/ 8 h 80"/>
                    <a:gd name="T86" fmla="*/ 5 w 57"/>
                    <a:gd name="T87" fmla="*/ 8 h 80"/>
                    <a:gd name="T88" fmla="*/ 5 w 57"/>
                    <a:gd name="T89" fmla="*/ 8 h 80"/>
                    <a:gd name="T90" fmla="*/ 0 w 57"/>
                    <a:gd name="T91" fmla="*/ 8 h 80"/>
                    <a:gd name="T92" fmla="*/ 0 w 57"/>
                    <a:gd name="T93" fmla="*/ 8 h 80"/>
                    <a:gd name="T94" fmla="*/ 25 w 57"/>
                    <a:gd name="T95" fmla="*/ 0 h 80"/>
                    <a:gd name="T96" fmla="*/ 25 w 57"/>
                    <a:gd name="T97" fmla="*/ 0 h 8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57"/>
                    <a:gd name="T148" fmla="*/ 0 h 80"/>
                    <a:gd name="T149" fmla="*/ 57 w 57"/>
                    <a:gd name="T150" fmla="*/ 80 h 8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57" h="80">
                      <a:moveTo>
                        <a:pt x="25" y="0"/>
                      </a:moveTo>
                      <a:lnTo>
                        <a:pt x="25" y="20"/>
                      </a:lnTo>
                      <a:lnTo>
                        <a:pt x="33" y="8"/>
                      </a:lnTo>
                      <a:lnTo>
                        <a:pt x="41" y="0"/>
                      </a:lnTo>
                      <a:lnTo>
                        <a:pt x="45" y="0"/>
                      </a:lnTo>
                      <a:lnTo>
                        <a:pt x="53" y="0"/>
                      </a:lnTo>
                      <a:lnTo>
                        <a:pt x="57" y="4"/>
                      </a:lnTo>
                      <a:lnTo>
                        <a:pt x="57" y="8"/>
                      </a:lnTo>
                      <a:lnTo>
                        <a:pt x="57" y="12"/>
                      </a:lnTo>
                      <a:lnTo>
                        <a:pt x="57" y="16"/>
                      </a:lnTo>
                      <a:lnTo>
                        <a:pt x="53" y="16"/>
                      </a:lnTo>
                      <a:lnTo>
                        <a:pt x="49" y="20"/>
                      </a:lnTo>
                      <a:lnTo>
                        <a:pt x="49" y="16"/>
                      </a:lnTo>
                      <a:lnTo>
                        <a:pt x="45" y="16"/>
                      </a:lnTo>
                      <a:lnTo>
                        <a:pt x="41" y="12"/>
                      </a:lnTo>
                      <a:lnTo>
                        <a:pt x="37" y="12"/>
                      </a:lnTo>
                      <a:lnTo>
                        <a:pt x="29" y="16"/>
                      </a:lnTo>
                      <a:lnTo>
                        <a:pt x="25" y="24"/>
                      </a:lnTo>
                      <a:lnTo>
                        <a:pt x="25" y="60"/>
                      </a:lnTo>
                      <a:lnTo>
                        <a:pt x="29" y="68"/>
                      </a:lnTo>
                      <a:lnTo>
                        <a:pt x="29" y="72"/>
                      </a:lnTo>
                      <a:lnTo>
                        <a:pt x="33" y="76"/>
                      </a:lnTo>
                      <a:lnTo>
                        <a:pt x="37" y="76"/>
                      </a:lnTo>
                      <a:lnTo>
                        <a:pt x="41" y="76"/>
                      </a:lnTo>
                      <a:lnTo>
                        <a:pt x="41" y="80"/>
                      </a:lnTo>
                      <a:lnTo>
                        <a:pt x="0" y="80"/>
                      </a:lnTo>
                      <a:lnTo>
                        <a:pt x="0" y="76"/>
                      </a:lnTo>
                      <a:lnTo>
                        <a:pt x="5" y="76"/>
                      </a:lnTo>
                      <a:lnTo>
                        <a:pt x="9" y="76"/>
                      </a:lnTo>
                      <a:lnTo>
                        <a:pt x="9" y="72"/>
                      </a:lnTo>
                      <a:lnTo>
                        <a:pt x="13" y="68"/>
                      </a:lnTo>
                      <a:lnTo>
                        <a:pt x="13" y="60"/>
                      </a:lnTo>
                      <a:lnTo>
                        <a:pt x="13" y="32"/>
                      </a:lnTo>
                      <a:lnTo>
                        <a:pt x="13" y="20"/>
                      </a:lnTo>
                      <a:lnTo>
                        <a:pt x="13" y="12"/>
                      </a:lnTo>
                      <a:lnTo>
                        <a:pt x="9" y="8"/>
                      </a:lnTo>
                      <a:lnTo>
                        <a:pt x="5" y="8"/>
                      </a:lnTo>
                      <a:lnTo>
                        <a:pt x="0" y="8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6" name="Freeform 107"/>
                <p:cNvSpPr>
                  <a:spLocks noEditPoints="1"/>
                </p:cNvSpPr>
                <p:nvPr/>
              </p:nvSpPr>
              <p:spPr bwMode="auto">
                <a:xfrm>
                  <a:off x="1093" y="3476"/>
                  <a:ext cx="72" cy="80"/>
                </a:xfrm>
                <a:custGeom>
                  <a:avLst/>
                  <a:gdLst>
                    <a:gd name="T0" fmla="*/ 36 w 72"/>
                    <a:gd name="T1" fmla="*/ 72 h 80"/>
                    <a:gd name="T2" fmla="*/ 28 w 72"/>
                    <a:gd name="T3" fmla="*/ 80 h 80"/>
                    <a:gd name="T4" fmla="*/ 20 w 72"/>
                    <a:gd name="T5" fmla="*/ 80 h 80"/>
                    <a:gd name="T6" fmla="*/ 4 w 72"/>
                    <a:gd name="T7" fmla="*/ 76 h 80"/>
                    <a:gd name="T8" fmla="*/ 0 w 72"/>
                    <a:gd name="T9" fmla="*/ 60 h 80"/>
                    <a:gd name="T10" fmla="*/ 0 w 72"/>
                    <a:gd name="T11" fmla="*/ 52 h 80"/>
                    <a:gd name="T12" fmla="*/ 16 w 72"/>
                    <a:gd name="T13" fmla="*/ 40 h 80"/>
                    <a:gd name="T14" fmla="*/ 44 w 72"/>
                    <a:gd name="T15" fmla="*/ 28 h 80"/>
                    <a:gd name="T16" fmla="*/ 44 w 72"/>
                    <a:gd name="T17" fmla="*/ 16 h 80"/>
                    <a:gd name="T18" fmla="*/ 36 w 72"/>
                    <a:gd name="T19" fmla="*/ 4 h 80"/>
                    <a:gd name="T20" fmla="*/ 24 w 72"/>
                    <a:gd name="T21" fmla="*/ 4 h 80"/>
                    <a:gd name="T22" fmla="*/ 20 w 72"/>
                    <a:gd name="T23" fmla="*/ 12 h 80"/>
                    <a:gd name="T24" fmla="*/ 16 w 72"/>
                    <a:gd name="T25" fmla="*/ 20 h 80"/>
                    <a:gd name="T26" fmla="*/ 16 w 72"/>
                    <a:gd name="T27" fmla="*/ 24 h 80"/>
                    <a:gd name="T28" fmla="*/ 12 w 72"/>
                    <a:gd name="T29" fmla="*/ 28 h 80"/>
                    <a:gd name="T30" fmla="*/ 4 w 72"/>
                    <a:gd name="T31" fmla="*/ 24 h 80"/>
                    <a:gd name="T32" fmla="*/ 4 w 72"/>
                    <a:gd name="T33" fmla="*/ 20 h 80"/>
                    <a:gd name="T34" fmla="*/ 12 w 72"/>
                    <a:gd name="T35" fmla="*/ 4 h 80"/>
                    <a:gd name="T36" fmla="*/ 32 w 72"/>
                    <a:gd name="T37" fmla="*/ 0 h 80"/>
                    <a:gd name="T38" fmla="*/ 48 w 72"/>
                    <a:gd name="T39" fmla="*/ 0 h 80"/>
                    <a:gd name="T40" fmla="*/ 56 w 72"/>
                    <a:gd name="T41" fmla="*/ 12 h 80"/>
                    <a:gd name="T42" fmla="*/ 56 w 72"/>
                    <a:gd name="T43" fmla="*/ 24 h 80"/>
                    <a:gd name="T44" fmla="*/ 56 w 72"/>
                    <a:gd name="T45" fmla="*/ 60 h 80"/>
                    <a:gd name="T46" fmla="*/ 60 w 72"/>
                    <a:gd name="T47" fmla="*/ 68 h 80"/>
                    <a:gd name="T48" fmla="*/ 60 w 72"/>
                    <a:gd name="T49" fmla="*/ 68 h 80"/>
                    <a:gd name="T50" fmla="*/ 64 w 72"/>
                    <a:gd name="T51" fmla="*/ 68 h 80"/>
                    <a:gd name="T52" fmla="*/ 68 w 72"/>
                    <a:gd name="T53" fmla="*/ 68 h 80"/>
                    <a:gd name="T54" fmla="*/ 72 w 72"/>
                    <a:gd name="T55" fmla="*/ 68 h 80"/>
                    <a:gd name="T56" fmla="*/ 52 w 72"/>
                    <a:gd name="T57" fmla="*/ 80 h 80"/>
                    <a:gd name="T58" fmla="*/ 44 w 72"/>
                    <a:gd name="T59" fmla="*/ 76 h 80"/>
                    <a:gd name="T60" fmla="*/ 44 w 72"/>
                    <a:gd name="T61" fmla="*/ 68 h 80"/>
                    <a:gd name="T62" fmla="*/ 44 w 72"/>
                    <a:gd name="T63" fmla="*/ 32 h 80"/>
                    <a:gd name="T64" fmla="*/ 28 w 72"/>
                    <a:gd name="T65" fmla="*/ 40 h 80"/>
                    <a:gd name="T66" fmla="*/ 16 w 72"/>
                    <a:gd name="T67" fmla="*/ 48 h 80"/>
                    <a:gd name="T68" fmla="*/ 12 w 72"/>
                    <a:gd name="T69" fmla="*/ 56 h 80"/>
                    <a:gd name="T70" fmla="*/ 16 w 72"/>
                    <a:gd name="T71" fmla="*/ 64 h 80"/>
                    <a:gd name="T72" fmla="*/ 28 w 72"/>
                    <a:gd name="T73" fmla="*/ 68 h 80"/>
                    <a:gd name="T74" fmla="*/ 44 w 72"/>
                    <a:gd name="T75" fmla="*/ 60 h 8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72"/>
                    <a:gd name="T115" fmla="*/ 0 h 80"/>
                    <a:gd name="T116" fmla="*/ 72 w 72"/>
                    <a:gd name="T117" fmla="*/ 80 h 8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72" h="80">
                      <a:moveTo>
                        <a:pt x="44" y="68"/>
                      </a:moveTo>
                      <a:lnTo>
                        <a:pt x="36" y="72"/>
                      </a:lnTo>
                      <a:lnTo>
                        <a:pt x="32" y="76"/>
                      </a:lnTo>
                      <a:lnTo>
                        <a:pt x="28" y="80"/>
                      </a:lnTo>
                      <a:lnTo>
                        <a:pt x="24" y="80"/>
                      </a:lnTo>
                      <a:lnTo>
                        <a:pt x="20" y="80"/>
                      </a:lnTo>
                      <a:lnTo>
                        <a:pt x="12" y="80"/>
                      </a:lnTo>
                      <a:lnTo>
                        <a:pt x="4" y="76"/>
                      </a:lnTo>
                      <a:lnTo>
                        <a:pt x="0" y="68"/>
                      </a:ln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0" y="52"/>
                      </a:lnTo>
                      <a:lnTo>
                        <a:pt x="8" y="44"/>
                      </a:lnTo>
                      <a:lnTo>
                        <a:pt x="16" y="40"/>
                      </a:lnTo>
                      <a:lnTo>
                        <a:pt x="24" y="36"/>
                      </a:lnTo>
                      <a:lnTo>
                        <a:pt x="44" y="28"/>
                      </a:lnTo>
                      <a:lnTo>
                        <a:pt x="44" y="24"/>
                      </a:lnTo>
                      <a:lnTo>
                        <a:pt x="44" y="16"/>
                      </a:lnTo>
                      <a:lnTo>
                        <a:pt x="40" y="8"/>
                      </a:lnTo>
                      <a:lnTo>
                        <a:pt x="36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0" y="8"/>
                      </a:lnTo>
                      <a:lnTo>
                        <a:pt x="20" y="12"/>
                      </a:lnTo>
                      <a:lnTo>
                        <a:pt x="16" y="12"/>
                      </a:lnTo>
                      <a:lnTo>
                        <a:pt x="16" y="20"/>
                      </a:lnTo>
                      <a:lnTo>
                        <a:pt x="16" y="24"/>
                      </a:lnTo>
                      <a:lnTo>
                        <a:pt x="12" y="28"/>
                      </a:lnTo>
                      <a:lnTo>
                        <a:pt x="8" y="28"/>
                      </a:lnTo>
                      <a:lnTo>
                        <a:pt x="4" y="24"/>
                      </a:lnTo>
                      <a:lnTo>
                        <a:pt x="4" y="20"/>
                      </a:lnTo>
                      <a:lnTo>
                        <a:pt x="4" y="12"/>
                      </a:lnTo>
                      <a:lnTo>
                        <a:pt x="12" y="4"/>
                      </a:lnTo>
                      <a:lnTo>
                        <a:pt x="20" y="0"/>
                      </a:lnTo>
                      <a:lnTo>
                        <a:pt x="32" y="0"/>
                      </a:lnTo>
                      <a:lnTo>
                        <a:pt x="40" y="0"/>
                      </a:lnTo>
                      <a:lnTo>
                        <a:pt x="48" y="0"/>
                      </a:lnTo>
                      <a:lnTo>
                        <a:pt x="52" y="4"/>
                      </a:lnTo>
                      <a:lnTo>
                        <a:pt x="56" y="12"/>
                      </a:lnTo>
                      <a:lnTo>
                        <a:pt x="56" y="16"/>
                      </a:lnTo>
                      <a:lnTo>
                        <a:pt x="56" y="24"/>
                      </a:lnTo>
                      <a:lnTo>
                        <a:pt x="56" y="52"/>
                      </a:lnTo>
                      <a:lnTo>
                        <a:pt x="56" y="60"/>
                      </a:lnTo>
                      <a:lnTo>
                        <a:pt x="60" y="64"/>
                      </a:lnTo>
                      <a:lnTo>
                        <a:pt x="60" y="68"/>
                      </a:lnTo>
                      <a:lnTo>
                        <a:pt x="64" y="68"/>
                      </a:lnTo>
                      <a:lnTo>
                        <a:pt x="68" y="68"/>
                      </a:lnTo>
                      <a:lnTo>
                        <a:pt x="72" y="64"/>
                      </a:lnTo>
                      <a:lnTo>
                        <a:pt x="72" y="68"/>
                      </a:lnTo>
                      <a:lnTo>
                        <a:pt x="60" y="76"/>
                      </a:lnTo>
                      <a:lnTo>
                        <a:pt x="52" y="80"/>
                      </a:lnTo>
                      <a:lnTo>
                        <a:pt x="48" y="80"/>
                      </a:lnTo>
                      <a:lnTo>
                        <a:pt x="44" y="76"/>
                      </a:lnTo>
                      <a:lnTo>
                        <a:pt x="44" y="72"/>
                      </a:lnTo>
                      <a:lnTo>
                        <a:pt x="44" y="68"/>
                      </a:lnTo>
                      <a:close/>
                      <a:moveTo>
                        <a:pt x="44" y="60"/>
                      </a:moveTo>
                      <a:lnTo>
                        <a:pt x="44" y="32"/>
                      </a:lnTo>
                      <a:lnTo>
                        <a:pt x="32" y="36"/>
                      </a:lnTo>
                      <a:lnTo>
                        <a:pt x="28" y="40"/>
                      </a:lnTo>
                      <a:lnTo>
                        <a:pt x="20" y="44"/>
                      </a:lnTo>
                      <a:lnTo>
                        <a:pt x="16" y="48"/>
                      </a:lnTo>
                      <a:lnTo>
                        <a:pt x="16" y="52"/>
                      </a:lnTo>
                      <a:lnTo>
                        <a:pt x="12" y="56"/>
                      </a:lnTo>
                      <a:lnTo>
                        <a:pt x="16" y="60"/>
                      </a:lnTo>
                      <a:lnTo>
                        <a:pt x="16" y="64"/>
                      </a:lnTo>
                      <a:lnTo>
                        <a:pt x="20" y="68"/>
                      </a:lnTo>
                      <a:lnTo>
                        <a:pt x="28" y="68"/>
                      </a:lnTo>
                      <a:lnTo>
                        <a:pt x="32" y="68"/>
                      </a:lnTo>
                      <a:lnTo>
                        <a:pt x="44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7" name="Freeform 108"/>
                <p:cNvSpPr>
                  <a:spLocks/>
                </p:cNvSpPr>
                <p:nvPr/>
              </p:nvSpPr>
              <p:spPr bwMode="auto">
                <a:xfrm>
                  <a:off x="1351" y="3476"/>
                  <a:ext cx="133" cy="80"/>
                </a:xfrm>
                <a:custGeom>
                  <a:avLst/>
                  <a:gdLst>
                    <a:gd name="T0" fmla="*/ 32 w 133"/>
                    <a:gd name="T1" fmla="*/ 8 h 80"/>
                    <a:gd name="T2" fmla="*/ 40 w 133"/>
                    <a:gd name="T3" fmla="*/ 4 h 80"/>
                    <a:gd name="T4" fmla="*/ 48 w 133"/>
                    <a:gd name="T5" fmla="*/ 0 h 80"/>
                    <a:gd name="T6" fmla="*/ 60 w 133"/>
                    <a:gd name="T7" fmla="*/ 0 h 80"/>
                    <a:gd name="T8" fmla="*/ 73 w 133"/>
                    <a:gd name="T9" fmla="*/ 8 h 80"/>
                    <a:gd name="T10" fmla="*/ 81 w 133"/>
                    <a:gd name="T11" fmla="*/ 8 h 80"/>
                    <a:gd name="T12" fmla="*/ 97 w 133"/>
                    <a:gd name="T13" fmla="*/ 0 h 80"/>
                    <a:gd name="T14" fmla="*/ 109 w 133"/>
                    <a:gd name="T15" fmla="*/ 0 h 80"/>
                    <a:gd name="T16" fmla="*/ 117 w 133"/>
                    <a:gd name="T17" fmla="*/ 4 h 80"/>
                    <a:gd name="T18" fmla="*/ 121 w 133"/>
                    <a:gd name="T19" fmla="*/ 20 h 80"/>
                    <a:gd name="T20" fmla="*/ 121 w 133"/>
                    <a:gd name="T21" fmla="*/ 60 h 80"/>
                    <a:gd name="T22" fmla="*/ 125 w 133"/>
                    <a:gd name="T23" fmla="*/ 72 h 80"/>
                    <a:gd name="T24" fmla="*/ 125 w 133"/>
                    <a:gd name="T25" fmla="*/ 76 h 80"/>
                    <a:gd name="T26" fmla="*/ 133 w 133"/>
                    <a:gd name="T27" fmla="*/ 76 h 80"/>
                    <a:gd name="T28" fmla="*/ 97 w 133"/>
                    <a:gd name="T29" fmla="*/ 80 h 80"/>
                    <a:gd name="T30" fmla="*/ 97 w 133"/>
                    <a:gd name="T31" fmla="*/ 76 h 80"/>
                    <a:gd name="T32" fmla="*/ 105 w 133"/>
                    <a:gd name="T33" fmla="*/ 76 h 80"/>
                    <a:gd name="T34" fmla="*/ 109 w 133"/>
                    <a:gd name="T35" fmla="*/ 68 h 80"/>
                    <a:gd name="T36" fmla="*/ 109 w 133"/>
                    <a:gd name="T37" fmla="*/ 60 h 80"/>
                    <a:gd name="T38" fmla="*/ 109 w 133"/>
                    <a:gd name="T39" fmla="*/ 20 h 80"/>
                    <a:gd name="T40" fmla="*/ 101 w 133"/>
                    <a:gd name="T41" fmla="*/ 12 h 80"/>
                    <a:gd name="T42" fmla="*/ 89 w 133"/>
                    <a:gd name="T43" fmla="*/ 8 h 80"/>
                    <a:gd name="T44" fmla="*/ 81 w 133"/>
                    <a:gd name="T45" fmla="*/ 16 h 80"/>
                    <a:gd name="T46" fmla="*/ 73 w 133"/>
                    <a:gd name="T47" fmla="*/ 20 h 80"/>
                    <a:gd name="T48" fmla="*/ 73 w 133"/>
                    <a:gd name="T49" fmla="*/ 60 h 80"/>
                    <a:gd name="T50" fmla="*/ 77 w 133"/>
                    <a:gd name="T51" fmla="*/ 72 h 80"/>
                    <a:gd name="T52" fmla="*/ 77 w 133"/>
                    <a:gd name="T53" fmla="*/ 76 h 80"/>
                    <a:gd name="T54" fmla="*/ 85 w 133"/>
                    <a:gd name="T55" fmla="*/ 76 h 80"/>
                    <a:gd name="T56" fmla="*/ 48 w 133"/>
                    <a:gd name="T57" fmla="*/ 80 h 80"/>
                    <a:gd name="T58" fmla="*/ 52 w 133"/>
                    <a:gd name="T59" fmla="*/ 76 h 80"/>
                    <a:gd name="T60" fmla="*/ 56 w 133"/>
                    <a:gd name="T61" fmla="*/ 72 h 80"/>
                    <a:gd name="T62" fmla="*/ 60 w 133"/>
                    <a:gd name="T63" fmla="*/ 68 h 80"/>
                    <a:gd name="T64" fmla="*/ 60 w 133"/>
                    <a:gd name="T65" fmla="*/ 28 h 80"/>
                    <a:gd name="T66" fmla="*/ 56 w 133"/>
                    <a:gd name="T67" fmla="*/ 16 h 80"/>
                    <a:gd name="T68" fmla="*/ 48 w 133"/>
                    <a:gd name="T69" fmla="*/ 8 h 80"/>
                    <a:gd name="T70" fmla="*/ 36 w 133"/>
                    <a:gd name="T71" fmla="*/ 12 h 80"/>
                    <a:gd name="T72" fmla="*/ 28 w 133"/>
                    <a:gd name="T73" fmla="*/ 20 h 80"/>
                    <a:gd name="T74" fmla="*/ 28 w 133"/>
                    <a:gd name="T75" fmla="*/ 68 h 80"/>
                    <a:gd name="T76" fmla="*/ 28 w 133"/>
                    <a:gd name="T77" fmla="*/ 72 h 80"/>
                    <a:gd name="T78" fmla="*/ 32 w 133"/>
                    <a:gd name="T79" fmla="*/ 76 h 80"/>
                    <a:gd name="T80" fmla="*/ 36 w 133"/>
                    <a:gd name="T81" fmla="*/ 80 h 80"/>
                    <a:gd name="T82" fmla="*/ 0 w 133"/>
                    <a:gd name="T83" fmla="*/ 76 h 80"/>
                    <a:gd name="T84" fmla="*/ 8 w 133"/>
                    <a:gd name="T85" fmla="*/ 76 h 80"/>
                    <a:gd name="T86" fmla="*/ 12 w 133"/>
                    <a:gd name="T87" fmla="*/ 72 h 80"/>
                    <a:gd name="T88" fmla="*/ 12 w 133"/>
                    <a:gd name="T89" fmla="*/ 60 h 80"/>
                    <a:gd name="T90" fmla="*/ 12 w 133"/>
                    <a:gd name="T91" fmla="*/ 20 h 80"/>
                    <a:gd name="T92" fmla="*/ 12 w 133"/>
                    <a:gd name="T93" fmla="*/ 12 h 80"/>
                    <a:gd name="T94" fmla="*/ 8 w 133"/>
                    <a:gd name="T95" fmla="*/ 8 h 80"/>
                    <a:gd name="T96" fmla="*/ 4 w 133"/>
                    <a:gd name="T97" fmla="*/ 8 h 80"/>
                    <a:gd name="T98" fmla="*/ 0 w 133"/>
                    <a:gd name="T99" fmla="*/ 8 h 80"/>
                    <a:gd name="T100" fmla="*/ 28 w 133"/>
                    <a:gd name="T101" fmla="*/ 0 h 8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33"/>
                    <a:gd name="T154" fmla="*/ 0 h 80"/>
                    <a:gd name="T155" fmla="*/ 133 w 133"/>
                    <a:gd name="T156" fmla="*/ 80 h 8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33" h="80">
                      <a:moveTo>
                        <a:pt x="28" y="16"/>
                      </a:moveTo>
                      <a:lnTo>
                        <a:pt x="32" y="8"/>
                      </a:lnTo>
                      <a:lnTo>
                        <a:pt x="36" y="4"/>
                      </a:lnTo>
                      <a:lnTo>
                        <a:pt x="40" y="4"/>
                      </a:lnTo>
                      <a:lnTo>
                        <a:pt x="44" y="0"/>
                      </a:lnTo>
                      <a:lnTo>
                        <a:pt x="48" y="0"/>
                      </a:lnTo>
                      <a:lnTo>
                        <a:pt x="52" y="0"/>
                      </a:lnTo>
                      <a:lnTo>
                        <a:pt x="60" y="0"/>
                      </a:lnTo>
                      <a:lnTo>
                        <a:pt x="68" y="4"/>
                      </a:lnTo>
                      <a:lnTo>
                        <a:pt x="73" y="8"/>
                      </a:lnTo>
                      <a:lnTo>
                        <a:pt x="73" y="16"/>
                      </a:lnTo>
                      <a:lnTo>
                        <a:pt x="81" y="8"/>
                      </a:lnTo>
                      <a:lnTo>
                        <a:pt x="89" y="0"/>
                      </a:lnTo>
                      <a:lnTo>
                        <a:pt x="97" y="0"/>
                      </a:lnTo>
                      <a:lnTo>
                        <a:pt x="101" y="0"/>
                      </a:lnTo>
                      <a:lnTo>
                        <a:pt x="109" y="0"/>
                      </a:lnTo>
                      <a:lnTo>
                        <a:pt x="113" y="0"/>
                      </a:lnTo>
                      <a:lnTo>
                        <a:pt x="117" y="4"/>
                      </a:lnTo>
                      <a:lnTo>
                        <a:pt x="121" y="12"/>
                      </a:lnTo>
                      <a:lnTo>
                        <a:pt x="121" y="20"/>
                      </a:lnTo>
                      <a:lnTo>
                        <a:pt x="121" y="28"/>
                      </a:lnTo>
                      <a:lnTo>
                        <a:pt x="121" y="60"/>
                      </a:lnTo>
                      <a:lnTo>
                        <a:pt x="121" y="68"/>
                      </a:lnTo>
                      <a:lnTo>
                        <a:pt x="125" y="72"/>
                      </a:lnTo>
                      <a:lnTo>
                        <a:pt x="125" y="76"/>
                      </a:lnTo>
                      <a:lnTo>
                        <a:pt x="129" y="76"/>
                      </a:lnTo>
                      <a:lnTo>
                        <a:pt x="133" y="76"/>
                      </a:lnTo>
                      <a:lnTo>
                        <a:pt x="133" y="80"/>
                      </a:lnTo>
                      <a:lnTo>
                        <a:pt x="97" y="80"/>
                      </a:lnTo>
                      <a:lnTo>
                        <a:pt x="97" y="76"/>
                      </a:lnTo>
                      <a:lnTo>
                        <a:pt x="101" y="76"/>
                      </a:lnTo>
                      <a:lnTo>
                        <a:pt x="105" y="76"/>
                      </a:lnTo>
                      <a:lnTo>
                        <a:pt x="105" y="72"/>
                      </a:lnTo>
                      <a:lnTo>
                        <a:pt x="109" y="68"/>
                      </a:lnTo>
                      <a:lnTo>
                        <a:pt x="109" y="60"/>
                      </a:lnTo>
                      <a:lnTo>
                        <a:pt x="109" y="28"/>
                      </a:lnTo>
                      <a:lnTo>
                        <a:pt x="109" y="20"/>
                      </a:lnTo>
                      <a:lnTo>
                        <a:pt x="105" y="16"/>
                      </a:lnTo>
                      <a:lnTo>
                        <a:pt x="101" y="12"/>
                      </a:lnTo>
                      <a:lnTo>
                        <a:pt x="93" y="8"/>
                      </a:lnTo>
                      <a:lnTo>
                        <a:pt x="89" y="8"/>
                      </a:lnTo>
                      <a:lnTo>
                        <a:pt x="85" y="12"/>
                      </a:lnTo>
                      <a:lnTo>
                        <a:pt x="81" y="16"/>
                      </a:lnTo>
                      <a:lnTo>
                        <a:pt x="77" y="20"/>
                      </a:lnTo>
                      <a:lnTo>
                        <a:pt x="73" y="20"/>
                      </a:lnTo>
                      <a:lnTo>
                        <a:pt x="73" y="24"/>
                      </a:lnTo>
                      <a:lnTo>
                        <a:pt x="73" y="60"/>
                      </a:lnTo>
                      <a:lnTo>
                        <a:pt x="77" y="68"/>
                      </a:lnTo>
                      <a:lnTo>
                        <a:pt x="77" y="72"/>
                      </a:lnTo>
                      <a:lnTo>
                        <a:pt x="77" y="76"/>
                      </a:lnTo>
                      <a:lnTo>
                        <a:pt x="81" y="76"/>
                      </a:lnTo>
                      <a:lnTo>
                        <a:pt x="85" y="76"/>
                      </a:lnTo>
                      <a:lnTo>
                        <a:pt x="85" y="80"/>
                      </a:lnTo>
                      <a:lnTo>
                        <a:pt x="48" y="80"/>
                      </a:lnTo>
                      <a:lnTo>
                        <a:pt x="48" y="76"/>
                      </a:lnTo>
                      <a:lnTo>
                        <a:pt x="52" y="76"/>
                      </a:lnTo>
                      <a:lnTo>
                        <a:pt x="56" y="76"/>
                      </a:lnTo>
                      <a:lnTo>
                        <a:pt x="56" y="72"/>
                      </a:lnTo>
                      <a:lnTo>
                        <a:pt x="60" y="68"/>
                      </a:lnTo>
                      <a:lnTo>
                        <a:pt x="60" y="60"/>
                      </a:lnTo>
                      <a:lnTo>
                        <a:pt x="60" y="28"/>
                      </a:lnTo>
                      <a:lnTo>
                        <a:pt x="60" y="20"/>
                      </a:lnTo>
                      <a:lnTo>
                        <a:pt x="56" y="16"/>
                      </a:lnTo>
                      <a:lnTo>
                        <a:pt x="52" y="12"/>
                      </a:lnTo>
                      <a:lnTo>
                        <a:pt x="48" y="8"/>
                      </a:lnTo>
                      <a:lnTo>
                        <a:pt x="40" y="8"/>
                      </a:lnTo>
                      <a:lnTo>
                        <a:pt x="36" y="12"/>
                      </a:lnTo>
                      <a:lnTo>
                        <a:pt x="32" y="16"/>
                      </a:lnTo>
                      <a:lnTo>
                        <a:pt x="28" y="20"/>
                      </a:lnTo>
                      <a:lnTo>
                        <a:pt x="28" y="60"/>
                      </a:lnTo>
                      <a:lnTo>
                        <a:pt x="28" y="68"/>
                      </a:lnTo>
                      <a:lnTo>
                        <a:pt x="28" y="72"/>
                      </a:lnTo>
                      <a:lnTo>
                        <a:pt x="32" y="76"/>
                      </a:lnTo>
                      <a:lnTo>
                        <a:pt x="36" y="76"/>
                      </a:lnTo>
                      <a:lnTo>
                        <a:pt x="36" y="80"/>
                      </a:lnTo>
                      <a:lnTo>
                        <a:pt x="0" y="80"/>
                      </a:lnTo>
                      <a:lnTo>
                        <a:pt x="0" y="76"/>
                      </a:lnTo>
                      <a:lnTo>
                        <a:pt x="4" y="76"/>
                      </a:lnTo>
                      <a:lnTo>
                        <a:pt x="8" y="76"/>
                      </a:lnTo>
                      <a:lnTo>
                        <a:pt x="8" y="72"/>
                      </a:lnTo>
                      <a:lnTo>
                        <a:pt x="12" y="72"/>
                      </a:lnTo>
                      <a:lnTo>
                        <a:pt x="12" y="68"/>
                      </a:lnTo>
                      <a:lnTo>
                        <a:pt x="12" y="60"/>
                      </a:lnTo>
                      <a:lnTo>
                        <a:pt x="12" y="32"/>
                      </a:lnTo>
                      <a:lnTo>
                        <a:pt x="12" y="20"/>
                      </a:lnTo>
                      <a:lnTo>
                        <a:pt x="12" y="12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0" y="8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28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8" name="Freeform 109"/>
                <p:cNvSpPr>
                  <a:spLocks noEditPoints="1"/>
                </p:cNvSpPr>
                <p:nvPr/>
              </p:nvSpPr>
              <p:spPr bwMode="auto">
                <a:xfrm>
                  <a:off x="1492" y="3476"/>
                  <a:ext cx="77" cy="80"/>
                </a:xfrm>
                <a:custGeom>
                  <a:avLst/>
                  <a:gdLst>
                    <a:gd name="T0" fmla="*/ 40 w 77"/>
                    <a:gd name="T1" fmla="*/ 0 h 80"/>
                    <a:gd name="T2" fmla="*/ 49 w 77"/>
                    <a:gd name="T3" fmla="*/ 0 h 80"/>
                    <a:gd name="T4" fmla="*/ 61 w 77"/>
                    <a:gd name="T5" fmla="*/ 4 h 80"/>
                    <a:gd name="T6" fmla="*/ 69 w 77"/>
                    <a:gd name="T7" fmla="*/ 12 h 80"/>
                    <a:gd name="T8" fmla="*/ 73 w 77"/>
                    <a:gd name="T9" fmla="*/ 24 h 80"/>
                    <a:gd name="T10" fmla="*/ 77 w 77"/>
                    <a:gd name="T11" fmla="*/ 36 h 80"/>
                    <a:gd name="T12" fmla="*/ 77 w 77"/>
                    <a:gd name="T13" fmla="*/ 48 h 80"/>
                    <a:gd name="T14" fmla="*/ 73 w 77"/>
                    <a:gd name="T15" fmla="*/ 60 h 80"/>
                    <a:gd name="T16" fmla="*/ 65 w 77"/>
                    <a:gd name="T17" fmla="*/ 68 h 80"/>
                    <a:gd name="T18" fmla="*/ 57 w 77"/>
                    <a:gd name="T19" fmla="*/ 76 h 80"/>
                    <a:gd name="T20" fmla="*/ 49 w 77"/>
                    <a:gd name="T21" fmla="*/ 80 h 80"/>
                    <a:gd name="T22" fmla="*/ 36 w 77"/>
                    <a:gd name="T23" fmla="*/ 80 h 80"/>
                    <a:gd name="T24" fmla="*/ 28 w 77"/>
                    <a:gd name="T25" fmla="*/ 80 h 80"/>
                    <a:gd name="T26" fmla="*/ 16 w 77"/>
                    <a:gd name="T27" fmla="*/ 76 h 80"/>
                    <a:gd name="T28" fmla="*/ 12 w 77"/>
                    <a:gd name="T29" fmla="*/ 68 h 80"/>
                    <a:gd name="T30" fmla="*/ 4 w 77"/>
                    <a:gd name="T31" fmla="*/ 52 h 80"/>
                    <a:gd name="T32" fmla="*/ 0 w 77"/>
                    <a:gd name="T33" fmla="*/ 40 h 80"/>
                    <a:gd name="T34" fmla="*/ 4 w 77"/>
                    <a:gd name="T35" fmla="*/ 28 h 80"/>
                    <a:gd name="T36" fmla="*/ 8 w 77"/>
                    <a:gd name="T37" fmla="*/ 20 h 80"/>
                    <a:gd name="T38" fmla="*/ 12 w 77"/>
                    <a:gd name="T39" fmla="*/ 8 h 80"/>
                    <a:gd name="T40" fmla="*/ 20 w 77"/>
                    <a:gd name="T41" fmla="*/ 4 h 80"/>
                    <a:gd name="T42" fmla="*/ 28 w 77"/>
                    <a:gd name="T43" fmla="*/ 0 h 80"/>
                    <a:gd name="T44" fmla="*/ 40 w 77"/>
                    <a:gd name="T45" fmla="*/ 0 h 80"/>
                    <a:gd name="T46" fmla="*/ 36 w 77"/>
                    <a:gd name="T47" fmla="*/ 4 h 80"/>
                    <a:gd name="T48" fmla="*/ 32 w 77"/>
                    <a:gd name="T49" fmla="*/ 4 h 80"/>
                    <a:gd name="T50" fmla="*/ 28 w 77"/>
                    <a:gd name="T51" fmla="*/ 8 h 80"/>
                    <a:gd name="T52" fmla="*/ 24 w 77"/>
                    <a:gd name="T53" fmla="*/ 12 h 80"/>
                    <a:gd name="T54" fmla="*/ 20 w 77"/>
                    <a:gd name="T55" fmla="*/ 16 h 80"/>
                    <a:gd name="T56" fmla="*/ 16 w 77"/>
                    <a:gd name="T57" fmla="*/ 24 h 80"/>
                    <a:gd name="T58" fmla="*/ 16 w 77"/>
                    <a:gd name="T59" fmla="*/ 32 h 80"/>
                    <a:gd name="T60" fmla="*/ 16 w 77"/>
                    <a:gd name="T61" fmla="*/ 48 h 80"/>
                    <a:gd name="T62" fmla="*/ 24 w 77"/>
                    <a:gd name="T63" fmla="*/ 64 h 80"/>
                    <a:gd name="T64" fmla="*/ 28 w 77"/>
                    <a:gd name="T65" fmla="*/ 68 h 80"/>
                    <a:gd name="T66" fmla="*/ 36 w 77"/>
                    <a:gd name="T67" fmla="*/ 72 h 80"/>
                    <a:gd name="T68" fmla="*/ 40 w 77"/>
                    <a:gd name="T69" fmla="*/ 76 h 80"/>
                    <a:gd name="T70" fmla="*/ 49 w 77"/>
                    <a:gd name="T71" fmla="*/ 72 h 80"/>
                    <a:gd name="T72" fmla="*/ 57 w 77"/>
                    <a:gd name="T73" fmla="*/ 68 h 80"/>
                    <a:gd name="T74" fmla="*/ 61 w 77"/>
                    <a:gd name="T75" fmla="*/ 60 h 80"/>
                    <a:gd name="T76" fmla="*/ 61 w 77"/>
                    <a:gd name="T77" fmla="*/ 44 h 80"/>
                    <a:gd name="T78" fmla="*/ 61 w 77"/>
                    <a:gd name="T79" fmla="*/ 32 h 80"/>
                    <a:gd name="T80" fmla="*/ 57 w 77"/>
                    <a:gd name="T81" fmla="*/ 20 h 80"/>
                    <a:gd name="T82" fmla="*/ 53 w 77"/>
                    <a:gd name="T83" fmla="*/ 12 h 80"/>
                    <a:gd name="T84" fmla="*/ 44 w 77"/>
                    <a:gd name="T85" fmla="*/ 4 h 80"/>
                    <a:gd name="T86" fmla="*/ 36 w 77"/>
                    <a:gd name="T87" fmla="*/ 4 h 8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77"/>
                    <a:gd name="T133" fmla="*/ 0 h 80"/>
                    <a:gd name="T134" fmla="*/ 77 w 77"/>
                    <a:gd name="T135" fmla="*/ 80 h 8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77" h="80">
                      <a:moveTo>
                        <a:pt x="40" y="0"/>
                      </a:moveTo>
                      <a:lnTo>
                        <a:pt x="49" y="0"/>
                      </a:lnTo>
                      <a:lnTo>
                        <a:pt x="61" y="4"/>
                      </a:lnTo>
                      <a:lnTo>
                        <a:pt x="69" y="12"/>
                      </a:lnTo>
                      <a:lnTo>
                        <a:pt x="73" y="24"/>
                      </a:lnTo>
                      <a:lnTo>
                        <a:pt x="77" y="36"/>
                      </a:lnTo>
                      <a:lnTo>
                        <a:pt x="77" y="48"/>
                      </a:lnTo>
                      <a:lnTo>
                        <a:pt x="73" y="60"/>
                      </a:lnTo>
                      <a:lnTo>
                        <a:pt x="65" y="68"/>
                      </a:lnTo>
                      <a:lnTo>
                        <a:pt x="57" y="76"/>
                      </a:lnTo>
                      <a:lnTo>
                        <a:pt x="49" y="80"/>
                      </a:lnTo>
                      <a:lnTo>
                        <a:pt x="36" y="80"/>
                      </a:lnTo>
                      <a:lnTo>
                        <a:pt x="28" y="80"/>
                      </a:lnTo>
                      <a:lnTo>
                        <a:pt x="16" y="76"/>
                      </a:lnTo>
                      <a:lnTo>
                        <a:pt x="12" y="68"/>
                      </a:lnTo>
                      <a:lnTo>
                        <a:pt x="4" y="52"/>
                      </a:lnTo>
                      <a:lnTo>
                        <a:pt x="0" y="40"/>
                      </a:lnTo>
                      <a:lnTo>
                        <a:pt x="4" y="28"/>
                      </a:lnTo>
                      <a:lnTo>
                        <a:pt x="8" y="20"/>
                      </a:lnTo>
                      <a:lnTo>
                        <a:pt x="12" y="8"/>
                      </a:lnTo>
                      <a:lnTo>
                        <a:pt x="20" y="4"/>
                      </a:lnTo>
                      <a:lnTo>
                        <a:pt x="28" y="0"/>
                      </a:lnTo>
                      <a:lnTo>
                        <a:pt x="40" y="0"/>
                      </a:lnTo>
                      <a:close/>
                      <a:moveTo>
                        <a:pt x="36" y="4"/>
                      </a:moveTo>
                      <a:lnTo>
                        <a:pt x="32" y="4"/>
                      </a:lnTo>
                      <a:lnTo>
                        <a:pt x="28" y="8"/>
                      </a:lnTo>
                      <a:lnTo>
                        <a:pt x="24" y="12"/>
                      </a:lnTo>
                      <a:lnTo>
                        <a:pt x="20" y="16"/>
                      </a:lnTo>
                      <a:lnTo>
                        <a:pt x="16" y="24"/>
                      </a:lnTo>
                      <a:lnTo>
                        <a:pt x="16" y="32"/>
                      </a:lnTo>
                      <a:lnTo>
                        <a:pt x="16" y="48"/>
                      </a:lnTo>
                      <a:lnTo>
                        <a:pt x="24" y="64"/>
                      </a:lnTo>
                      <a:lnTo>
                        <a:pt x="28" y="68"/>
                      </a:lnTo>
                      <a:lnTo>
                        <a:pt x="36" y="72"/>
                      </a:lnTo>
                      <a:lnTo>
                        <a:pt x="40" y="76"/>
                      </a:lnTo>
                      <a:lnTo>
                        <a:pt x="49" y="72"/>
                      </a:lnTo>
                      <a:lnTo>
                        <a:pt x="57" y="68"/>
                      </a:lnTo>
                      <a:lnTo>
                        <a:pt x="61" y="60"/>
                      </a:lnTo>
                      <a:lnTo>
                        <a:pt x="61" y="44"/>
                      </a:lnTo>
                      <a:lnTo>
                        <a:pt x="61" y="32"/>
                      </a:lnTo>
                      <a:lnTo>
                        <a:pt x="57" y="20"/>
                      </a:lnTo>
                      <a:lnTo>
                        <a:pt x="53" y="12"/>
                      </a:lnTo>
                      <a:lnTo>
                        <a:pt x="44" y="4"/>
                      </a:lnTo>
                      <a:lnTo>
                        <a:pt x="3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39" name="Freeform 110"/>
                <p:cNvSpPr>
                  <a:spLocks/>
                </p:cNvSpPr>
                <p:nvPr/>
              </p:nvSpPr>
              <p:spPr bwMode="auto">
                <a:xfrm>
                  <a:off x="1577" y="3476"/>
                  <a:ext cx="56" cy="80"/>
                </a:xfrm>
                <a:custGeom>
                  <a:avLst/>
                  <a:gdLst>
                    <a:gd name="T0" fmla="*/ 28 w 56"/>
                    <a:gd name="T1" fmla="*/ 0 h 80"/>
                    <a:gd name="T2" fmla="*/ 28 w 56"/>
                    <a:gd name="T3" fmla="*/ 20 h 80"/>
                    <a:gd name="T4" fmla="*/ 32 w 56"/>
                    <a:gd name="T5" fmla="*/ 8 h 80"/>
                    <a:gd name="T6" fmla="*/ 40 w 56"/>
                    <a:gd name="T7" fmla="*/ 0 h 80"/>
                    <a:gd name="T8" fmla="*/ 48 w 56"/>
                    <a:gd name="T9" fmla="*/ 0 h 80"/>
                    <a:gd name="T10" fmla="*/ 52 w 56"/>
                    <a:gd name="T11" fmla="*/ 0 h 80"/>
                    <a:gd name="T12" fmla="*/ 56 w 56"/>
                    <a:gd name="T13" fmla="*/ 0 h 80"/>
                    <a:gd name="T14" fmla="*/ 56 w 56"/>
                    <a:gd name="T15" fmla="*/ 4 h 80"/>
                    <a:gd name="T16" fmla="*/ 56 w 56"/>
                    <a:gd name="T17" fmla="*/ 8 h 80"/>
                    <a:gd name="T18" fmla="*/ 56 w 56"/>
                    <a:gd name="T19" fmla="*/ 12 h 80"/>
                    <a:gd name="T20" fmla="*/ 56 w 56"/>
                    <a:gd name="T21" fmla="*/ 16 h 80"/>
                    <a:gd name="T22" fmla="*/ 52 w 56"/>
                    <a:gd name="T23" fmla="*/ 16 h 80"/>
                    <a:gd name="T24" fmla="*/ 52 w 56"/>
                    <a:gd name="T25" fmla="*/ 20 h 80"/>
                    <a:gd name="T26" fmla="*/ 48 w 56"/>
                    <a:gd name="T27" fmla="*/ 16 h 80"/>
                    <a:gd name="T28" fmla="*/ 44 w 56"/>
                    <a:gd name="T29" fmla="*/ 16 h 80"/>
                    <a:gd name="T30" fmla="*/ 40 w 56"/>
                    <a:gd name="T31" fmla="*/ 12 h 80"/>
                    <a:gd name="T32" fmla="*/ 40 w 56"/>
                    <a:gd name="T33" fmla="*/ 12 h 80"/>
                    <a:gd name="T34" fmla="*/ 36 w 56"/>
                    <a:gd name="T35" fmla="*/ 12 h 80"/>
                    <a:gd name="T36" fmla="*/ 36 w 56"/>
                    <a:gd name="T37" fmla="*/ 12 h 80"/>
                    <a:gd name="T38" fmla="*/ 32 w 56"/>
                    <a:gd name="T39" fmla="*/ 16 h 80"/>
                    <a:gd name="T40" fmla="*/ 28 w 56"/>
                    <a:gd name="T41" fmla="*/ 24 h 80"/>
                    <a:gd name="T42" fmla="*/ 28 w 56"/>
                    <a:gd name="T43" fmla="*/ 60 h 80"/>
                    <a:gd name="T44" fmla="*/ 28 w 56"/>
                    <a:gd name="T45" fmla="*/ 68 h 80"/>
                    <a:gd name="T46" fmla="*/ 28 w 56"/>
                    <a:gd name="T47" fmla="*/ 72 h 80"/>
                    <a:gd name="T48" fmla="*/ 32 w 56"/>
                    <a:gd name="T49" fmla="*/ 72 h 80"/>
                    <a:gd name="T50" fmla="*/ 32 w 56"/>
                    <a:gd name="T51" fmla="*/ 76 h 80"/>
                    <a:gd name="T52" fmla="*/ 36 w 56"/>
                    <a:gd name="T53" fmla="*/ 76 h 80"/>
                    <a:gd name="T54" fmla="*/ 40 w 56"/>
                    <a:gd name="T55" fmla="*/ 76 h 80"/>
                    <a:gd name="T56" fmla="*/ 40 w 56"/>
                    <a:gd name="T57" fmla="*/ 80 h 80"/>
                    <a:gd name="T58" fmla="*/ 0 w 56"/>
                    <a:gd name="T59" fmla="*/ 80 h 80"/>
                    <a:gd name="T60" fmla="*/ 0 w 56"/>
                    <a:gd name="T61" fmla="*/ 76 h 80"/>
                    <a:gd name="T62" fmla="*/ 4 w 56"/>
                    <a:gd name="T63" fmla="*/ 76 h 80"/>
                    <a:gd name="T64" fmla="*/ 8 w 56"/>
                    <a:gd name="T65" fmla="*/ 76 h 80"/>
                    <a:gd name="T66" fmla="*/ 12 w 56"/>
                    <a:gd name="T67" fmla="*/ 72 h 80"/>
                    <a:gd name="T68" fmla="*/ 12 w 56"/>
                    <a:gd name="T69" fmla="*/ 68 h 80"/>
                    <a:gd name="T70" fmla="*/ 12 w 56"/>
                    <a:gd name="T71" fmla="*/ 68 h 80"/>
                    <a:gd name="T72" fmla="*/ 12 w 56"/>
                    <a:gd name="T73" fmla="*/ 60 h 80"/>
                    <a:gd name="T74" fmla="*/ 12 w 56"/>
                    <a:gd name="T75" fmla="*/ 32 h 80"/>
                    <a:gd name="T76" fmla="*/ 12 w 56"/>
                    <a:gd name="T77" fmla="*/ 20 h 80"/>
                    <a:gd name="T78" fmla="*/ 12 w 56"/>
                    <a:gd name="T79" fmla="*/ 12 h 80"/>
                    <a:gd name="T80" fmla="*/ 12 w 56"/>
                    <a:gd name="T81" fmla="*/ 12 h 80"/>
                    <a:gd name="T82" fmla="*/ 12 w 56"/>
                    <a:gd name="T83" fmla="*/ 8 h 80"/>
                    <a:gd name="T84" fmla="*/ 8 w 56"/>
                    <a:gd name="T85" fmla="*/ 8 h 80"/>
                    <a:gd name="T86" fmla="*/ 8 w 56"/>
                    <a:gd name="T87" fmla="*/ 8 h 80"/>
                    <a:gd name="T88" fmla="*/ 4 w 56"/>
                    <a:gd name="T89" fmla="*/ 8 h 80"/>
                    <a:gd name="T90" fmla="*/ 4 w 56"/>
                    <a:gd name="T91" fmla="*/ 8 h 80"/>
                    <a:gd name="T92" fmla="*/ 0 w 56"/>
                    <a:gd name="T93" fmla="*/ 8 h 80"/>
                    <a:gd name="T94" fmla="*/ 24 w 56"/>
                    <a:gd name="T95" fmla="*/ 0 h 80"/>
                    <a:gd name="T96" fmla="*/ 28 w 56"/>
                    <a:gd name="T97" fmla="*/ 0 h 8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56"/>
                    <a:gd name="T148" fmla="*/ 0 h 80"/>
                    <a:gd name="T149" fmla="*/ 56 w 56"/>
                    <a:gd name="T150" fmla="*/ 80 h 8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56" h="80">
                      <a:moveTo>
                        <a:pt x="28" y="0"/>
                      </a:moveTo>
                      <a:lnTo>
                        <a:pt x="28" y="20"/>
                      </a:lnTo>
                      <a:lnTo>
                        <a:pt x="32" y="8"/>
                      </a:lnTo>
                      <a:lnTo>
                        <a:pt x="40" y="0"/>
                      </a:lnTo>
                      <a:lnTo>
                        <a:pt x="48" y="0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6" y="4"/>
                      </a:lnTo>
                      <a:lnTo>
                        <a:pt x="56" y="8"/>
                      </a:lnTo>
                      <a:lnTo>
                        <a:pt x="56" y="12"/>
                      </a:lnTo>
                      <a:lnTo>
                        <a:pt x="56" y="16"/>
                      </a:lnTo>
                      <a:lnTo>
                        <a:pt x="52" y="16"/>
                      </a:lnTo>
                      <a:lnTo>
                        <a:pt x="52" y="20"/>
                      </a:lnTo>
                      <a:lnTo>
                        <a:pt x="48" y="16"/>
                      </a:lnTo>
                      <a:lnTo>
                        <a:pt x="44" y="16"/>
                      </a:lnTo>
                      <a:lnTo>
                        <a:pt x="40" y="12"/>
                      </a:lnTo>
                      <a:lnTo>
                        <a:pt x="36" y="12"/>
                      </a:lnTo>
                      <a:lnTo>
                        <a:pt x="32" y="16"/>
                      </a:lnTo>
                      <a:lnTo>
                        <a:pt x="28" y="24"/>
                      </a:lnTo>
                      <a:lnTo>
                        <a:pt x="28" y="60"/>
                      </a:lnTo>
                      <a:lnTo>
                        <a:pt x="28" y="68"/>
                      </a:lnTo>
                      <a:lnTo>
                        <a:pt x="28" y="72"/>
                      </a:lnTo>
                      <a:lnTo>
                        <a:pt x="32" y="72"/>
                      </a:lnTo>
                      <a:lnTo>
                        <a:pt x="32" y="76"/>
                      </a:lnTo>
                      <a:lnTo>
                        <a:pt x="36" y="76"/>
                      </a:lnTo>
                      <a:lnTo>
                        <a:pt x="40" y="76"/>
                      </a:lnTo>
                      <a:lnTo>
                        <a:pt x="40" y="80"/>
                      </a:lnTo>
                      <a:lnTo>
                        <a:pt x="0" y="80"/>
                      </a:lnTo>
                      <a:lnTo>
                        <a:pt x="0" y="76"/>
                      </a:lnTo>
                      <a:lnTo>
                        <a:pt x="4" y="76"/>
                      </a:lnTo>
                      <a:lnTo>
                        <a:pt x="8" y="76"/>
                      </a:lnTo>
                      <a:lnTo>
                        <a:pt x="12" y="72"/>
                      </a:lnTo>
                      <a:lnTo>
                        <a:pt x="12" y="68"/>
                      </a:lnTo>
                      <a:lnTo>
                        <a:pt x="12" y="60"/>
                      </a:lnTo>
                      <a:lnTo>
                        <a:pt x="12" y="32"/>
                      </a:lnTo>
                      <a:lnTo>
                        <a:pt x="12" y="20"/>
                      </a:lnTo>
                      <a:lnTo>
                        <a:pt x="12" y="12"/>
                      </a:lnTo>
                      <a:lnTo>
                        <a:pt x="12" y="8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0" y="8"/>
                      </a:lnTo>
                      <a:lnTo>
                        <a:pt x="24" y="0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40" name="Freeform 111"/>
                <p:cNvSpPr>
                  <a:spLocks/>
                </p:cNvSpPr>
                <p:nvPr/>
              </p:nvSpPr>
              <p:spPr bwMode="auto">
                <a:xfrm>
                  <a:off x="1637" y="3476"/>
                  <a:ext cx="85" cy="80"/>
                </a:xfrm>
                <a:custGeom>
                  <a:avLst/>
                  <a:gdLst>
                    <a:gd name="T0" fmla="*/ 25 w 85"/>
                    <a:gd name="T1" fmla="*/ 16 h 80"/>
                    <a:gd name="T2" fmla="*/ 37 w 85"/>
                    <a:gd name="T3" fmla="*/ 4 h 80"/>
                    <a:gd name="T4" fmla="*/ 45 w 85"/>
                    <a:gd name="T5" fmla="*/ 0 h 80"/>
                    <a:gd name="T6" fmla="*/ 53 w 85"/>
                    <a:gd name="T7" fmla="*/ 0 h 80"/>
                    <a:gd name="T8" fmla="*/ 61 w 85"/>
                    <a:gd name="T9" fmla="*/ 0 h 80"/>
                    <a:gd name="T10" fmla="*/ 65 w 85"/>
                    <a:gd name="T11" fmla="*/ 0 h 80"/>
                    <a:gd name="T12" fmla="*/ 69 w 85"/>
                    <a:gd name="T13" fmla="*/ 4 h 80"/>
                    <a:gd name="T14" fmla="*/ 73 w 85"/>
                    <a:gd name="T15" fmla="*/ 12 h 80"/>
                    <a:gd name="T16" fmla="*/ 73 w 85"/>
                    <a:gd name="T17" fmla="*/ 20 h 80"/>
                    <a:gd name="T18" fmla="*/ 73 w 85"/>
                    <a:gd name="T19" fmla="*/ 28 h 80"/>
                    <a:gd name="T20" fmla="*/ 73 w 85"/>
                    <a:gd name="T21" fmla="*/ 60 h 80"/>
                    <a:gd name="T22" fmla="*/ 73 w 85"/>
                    <a:gd name="T23" fmla="*/ 68 h 80"/>
                    <a:gd name="T24" fmla="*/ 73 w 85"/>
                    <a:gd name="T25" fmla="*/ 72 h 80"/>
                    <a:gd name="T26" fmla="*/ 77 w 85"/>
                    <a:gd name="T27" fmla="*/ 72 h 80"/>
                    <a:gd name="T28" fmla="*/ 77 w 85"/>
                    <a:gd name="T29" fmla="*/ 76 h 80"/>
                    <a:gd name="T30" fmla="*/ 81 w 85"/>
                    <a:gd name="T31" fmla="*/ 76 h 80"/>
                    <a:gd name="T32" fmla="*/ 85 w 85"/>
                    <a:gd name="T33" fmla="*/ 76 h 80"/>
                    <a:gd name="T34" fmla="*/ 85 w 85"/>
                    <a:gd name="T35" fmla="*/ 80 h 80"/>
                    <a:gd name="T36" fmla="*/ 49 w 85"/>
                    <a:gd name="T37" fmla="*/ 80 h 80"/>
                    <a:gd name="T38" fmla="*/ 49 w 85"/>
                    <a:gd name="T39" fmla="*/ 76 h 80"/>
                    <a:gd name="T40" fmla="*/ 49 w 85"/>
                    <a:gd name="T41" fmla="*/ 76 h 80"/>
                    <a:gd name="T42" fmla="*/ 53 w 85"/>
                    <a:gd name="T43" fmla="*/ 76 h 80"/>
                    <a:gd name="T44" fmla="*/ 57 w 85"/>
                    <a:gd name="T45" fmla="*/ 76 h 80"/>
                    <a:gd name="T46" fmla="*/ 57 w 85"/>
                    <a:gd name="T47" fmla="*/ 72 h 80"/>
                    <a:gd name="T48" fmla="*/ 57 w 85"/>
                    <a:gd name="T49" fmla="*/ 68 h 80"/>
                    <a:gd name="T50" fmla="*/ 61 w 85"/>
                    <a:gd name="T51" fmla="*/ 68 h 80"/>
                    <a:gd name="T52" fmla="*/ 61 w 85"/>
                    <a:gd name="T53" fmla="*/ 60 h 80"/>
                    <a:gd name="T54" fmla="*/ 61 w 85"/>
                    <a:gd name="T55" fmla="*/ 28 h 80"/>
                    <a:gd name="T56" fmla="*/ 57 w 85"/>
                    <a:gd name="T57" fmla="*/ 20 h 80"/>
                    <a:gd name="T58" fmla="*/ 57 w 85"/>
                    <a:gd name="T59" fmla="*/ 12 h 80"/>
                    <a:gd name="T60" fmla="*/ 53 w 85"/>
                    <a:gd name="T61" fmla="*/ 12 h 80"/>
                    <a:gd name="T62" fmla="*/ 45 w 85"/>
                    <a:gd name="T63" fmla="*/ 8 h 80"/>
                    <a:gd name="T64" fmla="*/ 37 w 85"/>
                    <a:gd name="T65" fmla="*/ 12 h 80"/>
                    <a:gd name="T66" fmla="*/ 25 w 85"/>
                    <a:gd name="T67" fmla="*/ 20 h 80"/>
                    <a:gd name="T68" fmla="*/ 25 w 85"/>
                    <a:gd name="T69" fmla="*/ 60 h 80"/>
                    <a:gd name="T70" fmla="*/ 25 w 85"/>
                    <a:gd name="T71" fmla="*/ 68 h 80"/>
                    <a:gd name="T72" fmla="*/ 29 w 85"/>
                    <a:gd name="T73" fmla="*/ 72 h 80"/>
                    <a:gd name="T74" fmla="*/ 29 w 85"/>
                    <a:gd name="T75" fmla="*/ 72 h 80"/>
                    <a:gd name="T76" fmla="*/ 29 w 85"/>
                    <a:gd name="T77" fmla="*/ 76 h 80"/>
                    <a:gd name="T78" fmla="*/ 33 w 85"/>
                    <a:gd name="T79" fmla="*/ 76 h 80"/>
                    <a:gd name="T80" fmla="*/ 37 w 85"/>
                    <a:gd name="T81" fmla="*/ 76 h 80"/>
                    <a:gd name="T82" fmla="*/ 37 w 85"/>
                    <a:gd name="T83" fmla="*/ 80 h 80"/>
                    <a:gd name="T84" fmla="*/ 0 w 85"/>
                    <a:gd name="T85" fmla="*/ 80 h 80"/>
                    <a:gd name="T86" fmla="*/ 0 w 85"/>
                    <a:gd name="T87" fmla="*/ 76 h 80"/>
                    <a:gd name="T88" fmla="*/ 0 w 85"/>
                    <a:gd name="T89" fmla="*/ 76 h 80"/>
                    <a:gd name="T90" fmla="*/ 4 w 85"/>
                    <a:gd name="T91" fmla="*/ 76 h 80"/>
                    <a:gd name="T92" fmla="*/ 8 w 85"/>
                    <a:gd name="T93" fmla="*/ 72 h 80"/>
                    <a:gd name="T94" fmla="*/ 12 w 85"/>
                    <a:gd name="T95" fmla="*/ 68 h 80"/>
                    <a:gd name="T96" fmla="*/ 12 w 85"/>
                    <a:gd name="T97" fmla="*/ 60 h 80"/>
                    <a:gd name="T98" fmla="*/ 12 w 85"/>
                    <a:gd name="T99" fmla="*/ 32 h 80"/>
                    <a:gd name="T100" fmla="*/ 12 w 85"/>
                    <a:gd name="T101" fmla="*/ 20 h 80"/>
                    <a:gd name="T102" fmla="*/ 12 w 85"/>
                    <a:gd name="T103" fmla="*/ 12 h 80"/>
                    <a:gd name="T104" fmla="*/ 8 w 85"/>
                    <a:gd name="T105" fmla="*/ 12 h 80"/>
                    <a:gd name="T106" fmla="*/ 8 w 85"/>
                    <a:gd name="T107" fmla="*/ 8 h 80"/>
                    <a:gd name="T108" fmla="*/ 8 w 85"/>
                    <a:gd name="T109" fmla="*/ 8 h 80"/>
                    <a:gd name="T110" fmla="*/ 4 w 85"/>
                    <a:gd name="T111" fmla="*/ 8 h 80"/>
                    <a:gd name="T112" fmla="*/ 4 w 85"/>
                    <a:gd name="T113" fmla="*/ 8 h 80"/>
                    <a:gd name="T114" fmla="*/ 0 w 85"/>
                    <a:gd name="T115" fmla="*/ 8 h 80"/>
                    <a:gd name="T116" fmla="*/ 0 w 85"/>
                    <a:gd name="T117" fmla="*/ 8 h 80"/>
                    <a:gd name="T118" fmla="*/ 21 w 85"/>
                    <a:gd name="T119" fmla="*/ 0 h 80"/>
                    <a:gd name="T120" fmla="*/ 25 w 85"/>
                    <a:gd name="T121" fmla="*/ 0 h 80"/>
                    <a:gd name="T122" fmla="*/ 25 w 85"/>
                    <a:gd name="T123" fmla="*/ 16 h 8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85"/>
                    <a:gd name="T187" fmla="*/ 0 h 80"/>
                    <a:gd name="T188" fmla="*/ 85 w 85"/>
                    <a:gd name="T189" fmla="*/ 80 h 8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85" h="80">
                      <a:moveTo>
                        <a:pt x="25" y="16"/>
                      </a:moveTo>
                      <a:lnTo>
                        <a:pt x="37" y="4"/>
                      </a:lnTo>
                      <a:lnTo>
                        <a:pt x="45" y="0"/>
                      </a:lnTo>
                      <a:lnTo>
                        <a:pt x="53" y="0"/>
                      </a:lnTo>
                      <a:lnTo>
                        <a:pt x="61" y="0"/>
                      </a:lnTo>
                      <a:lnTo>
                        <a:pt x="65" y="0"/>
                      </a:lnTo>
                      <a:lnTo>
                        <a:pt x="69" y="4"/>
                      </a:lnTo>
                      <a:lnTo>
                        <a:pt x="73" y="12"/>
                      </a:lnTo>
                      <a:lnTo>
                        <a:pt x="73" y="20"/>
                      </a:lnTo>
                      <a:lnTo>
                        <a:pt x="73" y="28"/>
                      </a:lnTo>
                      <a:lnTo>
                        <a:pt x="73" y="60"/>
                      </a:lnTo>
                      <a:lnTo>
                        <a:pt x="73" y="68"/>
                      </a:lnTo>
                      <a:lnTo>
                        <a:pt x="73" y="72"/>
                      </a:lnTo>
                      <a:lnTo>
                        <a:pt x="77" y="72"/>
                      </a:lnTo>
                      <a:lnTo>
                        <a:pt x="77" y="76"/>
                      </a:lnTo>
                      <a:lnTo>
                        <a:pt x="81" y="76"/>
                      </a:lnTo>
                      <a:lnTo>
                        <a:pt x="85" y="76"/>
                      </a:lnTo>
                      <a:lnTo>
                        <a:pt x="85" y="80"/>
                      </a:lnTo>
                      <a:lnTo>
                        <a:pt x="49" y="80"/>
                      </a:lnTo>
                      <a:lnTo>
                        <a:pt x="49" y="76"/>
                      </a:lnTo>
                      <a:lnTo>
                        <a:pt x="53" y="76"/>
                      </a:lnTo>
                      <a:lnTo>
                        <a:pt x="57" y="76"/>
                      </a:lnTo>
                      <a:lnTo>
                        <a:pt x="57" y="72"/>
                      </a:lnTo>
                      <a:lnTo>
                        <a:pt x="57" y="68"/>
                      </a:lnTo>
                      <a:lnTo>
                        <a:pt x="61" y="68"/>
                      </a:lnTo>
                      <a:lnTo>
                        <a:pt x="61" y="60"/>
                      </a:lnTo>
                      <a:lnTo>
                        <a:pt x="61" y="28"/>
                      </a:lnTo>
                      <a:lnTo>
                        <a:pt x="57" y="20"/>
                      </a:lnTo>
                      <a:lnTo>
                        <a:pt x="57" y="12"/>
                      </a:lnTo>
                      <a:lnTo>
                        <a:pt x="53" y="12"/>
                      </a:lnTo>
                      <a:lnTo>
                        <a:pt x="45" y="8"/>
                      </a:lnTo>
                      <a:lnTo>
                        <a:pt x="37" y="12"/>
                      </a:lnTo>
                      <a:lnTo>
                        <a:pt x="25" y="20"/>
                      </a:lnTo>
                      <a:lnTo>
                        <a:pt x="25" y="60"/>
                      </a:lnTo>
                      <a:lnTo>
                        <a:pt x="25" y="68"/>
                      </a:lnTo>
                      <a:lnTo>
                        <a:pt x="29" y="72"/>
                      </a:lnTo>
                      <a:lnTo>
                        <a:pt x="29" y="76"/>
                      </a:lnTo>
                      <a:lnTo>
                        <a:pt x="33" y="76"/>
                      </a:lnTo>
                      <a:lnTo>
                        <a:pt x="37" y="76"/>
                      </a:lnTo>
                      <a:lnTo>
                        <a:pt x="37" y="80"/>
                      </a:lnTo>
                      <a:lnTo>
                        <a:pt x="0" y="80"/>
                      </a:lnTo>
                      <a:lnTo>
                        <a:pt x="0" y="76"/>
                      </a:lnTo>
                      <a:lnTo>
                        <a:pt x="4" y="76"/>
                      </a:lnTo>
                      <a:lnTo>
                        <a:pt x="8" y="72"/>
                      </a:lnTo>
                      <a:lnTo>
                        <a:pt x="12" y="68"/>
                      </a:lnTo>
                      <a:lnTo>
                        <a:pt x="12" y="60"/>
                      </a:lnTo>
                      <a:lnTo>
                        <a:pt x="12" y="32"/>
                      </a:lnTo>
                      <a:lnTo>
                        <a:pt x="12" y="20"/>
                      </a:lnTo>
                      <a:lnTo>
                        <a:pt x="12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0" y="8"/>
                      </a:lnTo>
                      <a:lnTo>
                        <a:pt x="21" y="0"/>
                      </a:lnTo>
                      <a:lnTo>
                        <a:pt x="25" y="0"/>
                      </a:lnTo>
                      <a:lnTo>
                        <a:pt x="25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41" name="Freeform 112"/>
                <p:cNvSpPr>
                  <a:spLocks noEditPoints="1"/>
                </p:cNvSpPr>
                <p:nvPr/>
              </p:nvSpPr>
              <p:spPr bwMode="auto">
                <a:xfrm>
                  <a:off x="1730" y="3431"/>
                  <a:ext cx="36" cy="125"/>
                </a:xfrm>
                <a:custGeom>
                  <a:avLst/>
                  <a:gdLst>
                    <a:gd name="T0" fmla="*/ 20 w 36"/>
                    <a:gd name="T1" fmla="*/ 0 h 125"/>
                    <a:gd name="T2" fmla="*/ 24 w 36"/>
                    <a:gd name="T3" fmla="*/ 0 h 125"/>
                    <a:gd name="T4" fmla="*/ 24 w 36"/>
                    <a:gd name="T5" fmla="*/ 4 h 125"/>
                    <a:gd name="T6" fmla="*/ 28 w 36"/>
                    <a:gd name="T7" fmla="*/ 8 h 125"/>
                    <a:gd name="T8" fmla="*/ 28 w 36"/>
                    <a:gd name="T9" fmla="*/ 12 h 125"/>
                    <a:gd name="T10" fmla="*/ 28 w 36"/>
                    <a:gd name="T11" fmla="*/ 17 h 125"/>
                    <a:gd name="T12" fmla="*/ 24 w 36"/>
                    <a:gd name="T13" fmla="*/ 17 h 125"/>
                    <a:gd name="T14" fmla="*/ 24 w 36"/>
                    <a:gd name="T15" fmla="*/ 21 h 125"/>
                    <a:gd name="T16" fmla="*/ 20 w 36"/>
                    <a:gd name="T17" fmla="*/ 21 h 125"/>
                    <a:gd name="T18" fmla="*/ 16 w 36"/>
                    <a:gd name="T19" fmla="*/ 21 h 125"/>
                    <a:gd name="T20" fmla="*/ 12 w 36"/>
                    <a:gd name="T21" fmla="*/ 17 h 125"/>
                    <a:gd name="T22" fmla="*/ 8 w 36"/>
                    <a:gd name="T23" fmla="*/ 17 h 125"/>
                    <a:gd name="T24" fmla="*/ 8 w 36"/>
                    <a:gd name="T25" fmla="*/ 12 h 125"/>
                    <a:gd name="T26" fmla="*/ 8 w 36"/>
                    <a:gd name="T27" fmla="*/ 8 h 125"/>
                    <a:gd name="T28" fmla="*/ 12 w 36"/>
                    <a:gd name="T29" fmla="*/ 4 h 125"/>
                    <a:gd name="T30" fmla="*/ 16 w 36"/>
                    <a:gd name="T31" fmla="*/ 0 h 125"/>
                    <a:gd name="T32" fmla="*/ 20 w 36"/>
                    <a:gd name="T33" fmla="*/ 0 h 125"/>
                    <a:gd name="T34" fmla="*/ 28 w 36"/>
                    <a:gd name="T35" fmla="*/ 45 h 125"/>
                    <a:gd name="T36" fmla="*/ 28 w 36"/>
                    <a:gd name="T37" fmla="*/ 105 h 125"/>
                    <a:gd name="T38" fmla="*/ 28 w 36"/>
                    <a:gd name="T39" fmla="*/ 113 h 125"/>
                    <a:gd name="T40" fmla="*/ 28 w 36"/>
                    <a:gd name="T41" fmla="*/ 117 h 125"/>
                    <a:gd name="T42" fmla="*/ 28 w 36"/>
                    <a:gd name="T43" fmla="*/ 117 h 125"/>
                    <a:gd name="T44" fmla="*/ 32 w 36"/>
                    <a:gd name="T45" fmla="*/ 121 h 125"/>
                    <a:gd name="T46" fmla="*/ 32 w 36"/>
                    <a:gd name="T47" fmla="*/ 121 h 125"/>
                    <a:gd name="T48" fmla="*/ 36 w 36"/>
                    <a:gd name="T49" fmla="*/ 121 h 125"/>
                    <a:gd name="T50" fmla="*/ 36 w 36"/>
                    <a:gd name="T51" fmla="*/ 125 h 125"/>
                    <a:gd name="T52" fmla="*/ 0 w 36"/>
                    <a:gd name="T53" fmla="*/ 125 h 125"/>
                    <a:gd name="T54" fmla="*/ 0 w 36"/>
                    <a:gd name="T55" fmla="*/ 121 h 125"/>
                    <a:gd name="T56" fmla="*/ 4 w 36"/>
                    <a:gd name="T57" fmla="*/ 121 h 125"/>
                    <a:gd name="T58" fmla="*/ 8 w 36"/>
                    <a:gd name="T59" fmla="*/ 121 h 125"/>
                    <a:gd name="T60" fmla="*/ 8 w 36"/>
                    <a:gd name="T61" fmla="*/ 117 h 125"/>
                    <a:gd name="T62" fmla="*/ 12 w 36"/>
                    <a:gd name="T63" fmla="*/ 117 h 125"/>
                    <a:gd name="T64" fmla="*/ 12 w 36"/>
                    <a:gd name="T65" fmla="*/ 113 h 125"/>
                    <a:gd name="T66" fmla="*/ 12 w 36"/>
                    <a:gd name="T67" fmla="*/ 105 h 125"/>
                    <a:gd name="T68" fmla="*/ 12 w 36"/>
                    <a:gd name="T69" fmla="*/ 77 h 125"/>
                    <a:gd name="T70" fmla="*/ 12 w 36"/>
                    <a:gd name="T71" fmla="*/ 65 h 125"/>
                    <a:gd name="T72" fmla="*/ 12 w 36"/>
                    <a:gd name="T73" fmla="*/ 57 h 125"/>
                    <a:gd name="T74" fmla="*/ 12 w 36"/>
                    <a:gd name="T75" fmla="*/ 57 h 125"/>
                    <a:gd name="T76" fmla="*/ 8 w 36"/>
                    <a:gd name="T77" fmla="*/ 53 h 125"/>
                    <a:gd name="T78" fmla="*/ 8 w 36"/>
                    <a:gd name="T79" fmla="*/ 53 h 125"/>
                    <a:gd name="T80" fmla="*/ 8 w 36"/>
                    <a:gd name="T81" fmla="*/ 53 h 125"/>
                    <a:gd name="T82" fmla="*/ 4 w 36"/>
                    <a:gd name="T83" fmla="*/ 53 h 125"/>
                    <a:gd name="T84" fmla="*/ 0 w 36"/>
                    <a:gd name="T85" fmla="*/ 53 h 125"/>
                    <a:gd name="T86" fmla="*/ 0 w 36"/>
                    <a:gd name="T87" fmla="*/ 53 h 125"/>
                    <a:gd name="T88" fmla="*/ 24 w 36"/>
                    <a:gd name="T89" fmla="*/ 45 h 125"/>
                    <a:gd name="T90" fmla="*/ 28 w 36"/>
                    <a:gd name="T91" fmla="*/ 45 h 12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6"/>
                    <a:gd name="T139" fmla="*/ 0 h 125"/>
                    <a:gd name="T140" fmla="*/ 36 w 36"/>
                    <a:gd name="T141" fmla="*/ 125 h 125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6" h="125">
                      <a:moveTo>
                        <a:pt x="20" y="0"/>
                      </a:moveTo>
                      <a:lnTo>
                        <a:pt x="24" y="0"/>
                      </a:lnTo>
                      <a:lnTo>
                        <a:pt x="24" y="4"/>
                      </a:lnTo>
                      <a:lnTo>
                        <a:pt x="28" y="8"/>
                      </a:lnTo>
                      <a:lnTo>
                        <a:pt x="28" y="12"/>
                      </a:lnTo>
                      <a:lnTo>
                        <a:pt x="28" y="17"/>
                      </a:lnTo>
                      <a:lnTo>
                        <a:pt x="24" y="17"/>
                      </a:lnTo>
                      <a:lnTo>
                        <a:pt x="24" y="21"/>
                      </a:lnTo>
                      <a:lnTo>
                        <a:pt x="20" y="21"/>
                      </a:lnTo>
                      <a:lnTo>
                        <a:pt x="16" y="21"/>
                      </a:lnTo>
                      <a:lnTo>
                        <a:pt x="12" y="17"/>
                      </a:lnTo>
                      <a:lnTo>
                        <a:pt x="8" y="17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12" y="4"/>
                      </a:lnTo>
                      <a:lnTo>
                        <a:pt x="16" y="0"/>
                      </a:lnTo>
                      <a:lnTo>
                        <a:pt x="20" y="0"/>
                      </a:lnTo>
                      <a:close/>
                      <a:moveTo>
                        <a:pt x="28" y="45"/>
                      </a:moveTo>
                      <a:lnTo>
                        <a:pt x="28" y="105"/>
                      </a:lnTo>
                      <a:lnTo>
                        <a:pt x="28" y="113"/>
                      </a:lnTo>
                      <a:lnTo>
                        <a:pt x="28" y="117"/>
                      </a:lnTo>
                      <a:lnTo>
                        <a:pt x="32" y="121"/>
                      </a:lnTo>
                      <a:lnTo>
                        <a:pt x="36" y="121"/>
                      </a:lnTo>
                      <a:lnTo>
                        <a:pt x="36" y="125"/>
                      </a:lnTo>
                      <a:lnTo>
                        <a:pt x="0" y="125"/>
                      </a:lnTo>
                      <a:lnTo>
                        <a:pt x="0" y="121"/>
                      </a:lnTo>
                      <a:lnTo>
                        <a:pt x="4" y="121"/>
                      </a:lnTo>
                      <a:lnTo>
                        <a:pt x="8" y="121"/>
                      </a:lnTo>
                      <a:lnTo>
                        <a:pt x="8" y="117"/>
                      </a:lnTo>
                      <a:lnTo>
                        <a:pt x="12" y="117"/>
                      </a:lnTo>
                      <a:lnTo>
                        <a:pt x="12" y="113"/>
                      </a:lnTo>
                      <a:lnTo>
                        <a:pt x="12" y="105"/>
                      </a:lnTo>
                      <a:lnTo>
                        <a:pt x="12" y="77"/>
                      </a:lnTo>
                      <a:lnTo>
                        <a:pt x="12" y="65"/>
                      </a:lnTo>
                      <a:lnTo>
                        <a:pt x="12" y="57"/>
                      </a:lnTo>
                      <a:lnTo>
                        <a:pt x="8" y="53"/>
                      </a:lnTo>
                      <a:lnTo>
                        <a:pt x="4" y="53"/>
                      </a:lnTo>
                      <a:lnTo>
                        <a:pt x="0" y="53"/>
                      </a:lnTo>
                      <a:lnTo>
                        <a:pt x="24" y="45"/>
                      </a:lnTo>
                      <a:lnTo>
                        <a:pt x="28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42" name="Freeform 113"/>
                <p:cNvSpPr>
                  <a:spLocks/>
                </p:cNvSpPr>
                <p:nvPr/>
              </p:nvSpPr>
              <p:spPr bwMode="auto">
                <a:xfrm>
                  <a:off x="1775" y="3476"/>
                  <a:ext cx="84" cy="80"/>
                </a:xfrm>
                <a:custGeom>
                  <a:avLst/>
                  <a:gdLst>
                    <a:gd name="T0" fmla="*/ 28 w 84"/>
                    <a:gd name="T1" fmla="*/ 16 h 80"/>
                    <a:gd name="T2" fmla="*/ 36 w 84"/>
                    <a:gd name="T3" fmla="*/ 4 h 80"/>
                    <a:gd name="T4" fmla="*/ 44 w 84"/>
                    <a:gd name="T5" fmla="*/ 0 h 80"/>
                    <a:gd name="T6" fmla="*/ 52 w 84"/>
                    <a:gd name="T7" fmla="*/ 0 h 80"/>
                    <a:gd name="T8" fmla="*/ 60 w 84"/>
                    <a:gd name="T9" fmla="*/ 0 h 80"/>
                    <a:gd name="T10" fmla="*/ 64 w 84"/>
                    <a:gd name="T11" fmla="*/ 0 h 80"/>
                    <a:gd name="T12" fmla="*/ 68 w 84"/>
                    <a:gd name="T13" fmla="*/ 4 h 80"/>
                    <a:gd name="T14" fmla="*/ 72 w 84"/>
                    <a:gd name="T15" fmla="*/ 12 h 80"/>
                    <a:gd name="T16" fmla="*/ 72 w 84"/>
                    <a:gd name="T17" fmla="*/ 20 h 80"/>
                    <a:gd name="T18" fmla="*/ 72 w 84"/>
                    <a:gd name="T19" fmla="*/ 28 h 80"/>
                    <a:gd name="T20" fmla="*/ 72 w 84"/>
                    <a:gd name="T21" fmla="*/ 60 h 80"/>
                    <a:gd name="T22" fmla="*/ 72 w 84"/>
                    <a:gd name="T23" fmla="*/ 68 h 80"/>
                    <a:gd name="T24" fmla="*/ 76 w 84"/>
                    <a:gd name="T25" fmla="*/ 72 h 80"/>
                    <a:gd name="T26" fmla="*/ 76 w 84"/>
                    <a:gd name="T27" fmla="*/ 72 h 80"/>
                    <a:gd name="T28" fmla="*/ 76 w 84"/>
                    <a:gd name="T29" fmla="*/ 76 h 80"/>
                    <a:gd name="T30" fmla="*/ 80 w 84"/>
                    <a:gd name="T31" fmla="*/ 76 h 80"/>
                    <a:gd name="T32" fmla="*/ 84 w 84"/>
                    <a:gd name="T33" fmla="*/ 76 h 80"/>
                    <a:gd name="T34" fmla="*/ 84 w 84"/>
                    <a:gd name="T35" fmla="*/ 80 h 80"/>
                    <a:gd name="T36" fmla="*/ 48 w 84"/>
                    <a:gd name="T37" fmla="*/ 80 h 80"/>
                    <a:gd name="T38" fmla="*/ 48 w 84"/>
                    <a:gd name="T39" fmla="*/ 76 h 80"/>
                    <a:gd name="T40" fmla="*/ 48 w 84"/>
                    <a:gd name="T41" fmla="*/ 76 h 80"/>
                    <a:gd name="T42" fmla="*/ 52 w 84"/>
                    <a:gd name="T43" fmla="*/ 76 h 80"/>
                    <a:gd name="T44" fmla="*/ 56 w 84"/>
                    <a:gd name="T45" fmla="*/ 76 h 80"/>
                    <a:gd name="T46" fmla="*/ 56 w 84"/>
                    <a:gd name="T47" fmla="*/ 72 h 80"/>
                    <a:gd name="T48" fmla="*/ 60 w 84"/>
                    <a:gd name="T49" fmla="*/ 68 h 80"/>
                    <a:gd name="T50" fmla="*/ 60 w 84"/>
                    <a:gd name="T51" fmla="*/ 68 h 80"/>
                    <a:gd name="T52" fmla="*/ 60 w 84"/>
                    <a:gd name="T53" fmla="*/ 60 h 80"/>
                    <a:gd name="T54" fmla="*/ 60 w 84"/>
                    <a:gd name="T55" fmla="*/ 28 h 80"/>
                    <a:gd name="T56" fmla="*/ 60 w 84"/>
                    <a:gd name="T57" fmla="*/ 20 h 80"/>
                    <a:gd name="T58" fmla="*/ 56 w 84"/>
                    <a:gd name="T59" fmla="*/ 12 h 80"/>
                    <a:gd name="T60" fmla="*/ 52 w 84"/>
                    <a:gd name="T61" fmla="*/ 12 h 80"/>
                    <a:gd name="T62" fmla="*/ 48 w 84"/>
                    <a:gd name="T63" fmla="*/ 8 h 80"/>
                    <a:gd name="T64" fmla="*/ 36 w 84"/>
                    <a:gd name="T65" fmla="*/ 12 h 80"/>
                    <a:gd name="T66" fmla="*/ 28 w 84"/>
                    <a:gd name="T67" fmla="*/ 20 h 80"/>
                    <a:gd name="T68" fmla="*/ 28 w 84"/>
                    <a:gd name="T69" fmla="*/ 60 h 80"/>
                    <a:gd name="T70" fmla="*/ 28 w 84"/>
                    <a:gd name="T71" fmla="*/ 68 h 80"/>
                    <a:gd name="T72" fmla="*/ 28 w 84"/>
                    <a:gd name="T73" fmla="*/ 72 h 80"/>
                    <a:gd name="T74" fmla="*/ 28 w 84"/>
                    <a:gd name="T75" fmla="*/ 72 h 80"/>
                    <a:gd name="T76" fmla="*/ 28 w 84"/>
                    <a:gd name="T77" fmla="*/ 76 h 80"/>
                    <a:gd name="T78" fmla="*/ 32 w 84"/>
                    <a:gd name="T79" fmla="*/ 76 h 80"/>
                    <a:gd name="T80" fmla="*/ 36 w 84"/>
                    <a:gd name="T81" fmla="*/ 76 h 80"/>
                    <a:gd name="T82" fmla="*/ 36 w 84"/>
                    <a:gd name="T83" fmla="*/ 80 h 80"/>
                    <a:gd name="T84" fmla="*/ 0 w 84"/>
                    <a:gd name="T85" fmla="*/ 80 h 80"/>
                    <a:gd name="T86" fmla="*/ 0 w 84"/>
                    <a:gd name="T87" fmla="*/ 76 h 80"/>
                    <a:gd name="T88" fmla="*/ 4 w 84"/>
                    <a:gd name="T89" fmla="*/ 76 h 80"/>
                    <a:gd name="T90" fmla="*/ 8 w 84"/>
                    <a:gd name="T91" fmla="*/ 76 h 80"/>
                    <a:gd name="T92" fmla="*/ 8 w 84"/>
                    <a:gd name="T93" fmla="*/ 72 h 80"/>
                    <a:gd name="T94" fmla="*/ 12 w 84"/>
                    <a:gd name="T95" fmla="*/ 68 h 80"/>
                    <a:gd name="T96" fmla="*/ 12 w 84"/>
                    <a:gd name="T97" fmla="*/ 60 h 80"/>
                    <a:gd name="T98" fmla="*/ 12 w 84"/>
                    <a:gd name="T99" fmla="*/ 32 h 80"/>
                    <a:gd name="T100" fmla="*/ 12 w 84"/>
                    <a:gd name="T101" fmla="*/ 20 h 80"/>
                    <a:gd name="T102" fmla="*/ 12 w 84"/>
                    <a:gd name="T103" fmla="*/ 12 h 80"/>
                    <a:gd name="T104" fmla="*/ 12 w 84"/>
                    <a:gd name="T105" fmla="*/ 12 h 80"/>
                    <a:gd name="T106" fmla="*/ 8 w 84"/>
                    <a:gd name="T107" fmla="*/ 8 h 80"/>
                    <a:gd name="T108" fmla="*/ 8 w 84"/>
                    <a:gd name="T109" fmla="*/ 8 h 80"/>
                    <a:gd name="T110" fmla="*/ 8 w 84"/>
                    <a:gd name="T111" fmla="*/ 8 h 80"/>
                    <a:gd name="T112" fmla="*/ 4 w 84"/>
                    <a:gd name="T113" fmla="*/ 8 h 80"/>
                    <a:gd name="T114" fmla="*/ 0 w 84"/>
                    <a:gd name="T115" fmla="*/ 8 h 80"/>
                    <a:gd name="T116" fmla="*/ 0 w 84"/>
                    <a:gd name="T117" fmla="*/ 8 h 80"/>
                    <a:gd name="T118" fmla="*/ 24 w 84"/>
                    <a:gd name="T119" fmla="*/ 0 h 80"/>
                    <a:gd name="T120" fmla="*/ 28 w 84"/>
                    <a:gd name="T121" fmla="*/ 0 h 80"/>
                    <a:gd name="T122" fmla="*/ 28 w 84"/>
                    <a:gd name="T123" fmla="*/ 16 h 8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84"/>
                    <a:gd name="T187" fmla="*/ 0 h 80"/>
                    <a:gd name="T188" fmla="*/ 84 w 84"/>
                    <a:gd name="T189" fmla="*/ 80 h 8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84" h="80">
                      <a:moveTo>
                        <a:pt x="28" y="16"/>
                      </a:moveTo>
                      <a:lnTo>
                        <a:pt x="36" y="4"/>
                      </a:lnTo>
                      <a:lnTo>
                        <a:pt x="44" y="0"/>
                      </a:lnTo>
                      <a:lnTo>
                        <a:pt x="52" y="0"/>
                      </a:lnTo>
                      <a:lnTo>
                        <a:pt x="60" y="0"/>
                      </a:lnTo>
                      <a:lnTo>
                        <a:pt x="64" y="0"/>
                      </a:lnTo>
                      <a:lnTo>
                        <a:pt x="68" y="4"/>
                      </a:lnTo>
                      <a:lnTo>
                        <a:pt x="72" y="12"/>
                      </a:lnTo>
                      <a:lnTo>
                        <a:pt x="72" y="20"/>
                      </a:lnTo>
                      <a:lnTo>
                        <a:pt x="72" y="28"/>
                      </a:lnTo>
                      <a:lnTo>
                        <a:pt x="72" y="60"/>
                      </a:lnTo>
                      <a:lnTo>
                        <a:pt x="72" y="68"/>
                      </a:lnTo>
                      <a:lnTo>
                        <a:pt x="76" y="72"/>
                      </a:lnTo>
                      <a:lnTo>
                        <a:pt x="76" y="76"/>
                      </a:lnTo>
                      <a:lnTo>
                        <a:pt x="80" y="76"/>
                      </a:lnTo>
                      <a:lnTo>
                        <a:pt x="84" y="76"/>
                      </a:lnTo>
                      <a:lnTo>
                        <a:pt x="84" y="80"/>
                      </a:lnTo>
                      <a:lnTo>
                        <a:pt x="48" y="80"/>
                      </a:lnTo>
                      <a:lnTo>
                        <a:pt x="48" y="76"/>
                      </a:lnTo>
                      <a:lnTo>
                        <a:pt x="52" y="76"/>
                      </a:lnTo>
                      <a:lnTo>
                        <a:pt x="56" y="76"/>
                      </a:lnTo>
                      <a:lnTo>
                        <a:pt x="56" y="72"/>
                      </a:lnTo>
                      <a:lnTo>
                        <a:pt x="60" y="68"/>
                      </a:lnTo>
                      <a:lnTo>
                        <a:pt x="60" y="60"/>
                      </a:lnTo>
                      <a:lnTo>
                        <a:pt x="60" y="28"/>
                      </a:lnTo>
                      <a:lnTo>
                        <a:pt x="60" y="20"/>
                      </a:lnTo>
                      <a:lnTo>
                        <a:pt x="56" y="12"/>
                      </a:lnTo>
                      <a:lnTo>
                        <a:pt x="52" y="12"/>
                      </a:lnTo>
                      <a:lnTo>
                        <a:pt x="48" y="8"/>
                      </a:lnTo>
                      <a:lnTo>
                        <a:pt x="36" y="12"/>
                      </a:lnTo>
                      <a:lnTo>
                        <a:pt x="28" y="20"/>
                      </a:lnTo>
                      <a:lnTo>
                        <a:pt x="28" y="60"/>
                      </a:lnTo>
                      <a:lnTo>
                        <a:pt x="28" y="68"/>
                      </a:lnTo>
                      <a:lnTo>
                        <a:pt x="28" y="72"/>
                      </a:lnTo>
                      <a:lnTo>
                        <a:pt x="28" y="76"/>
                      </a:lnTo>
                      <a:lnTo>
                        <a:pt x="32" y="76"/>
                      </a:lnTo>
                      <a:lnTo>
                        <a:pt x="36" y="76"/>
                      </a:lnTo>
                      <a:lnTo>
                        <a:pt x="36" y="80"/>
                      </a:lnTo>
                      <a:lnTo>
                        <a:pt x="0" y="80"/>
                      </a:lnTo>
                      <a:lnTo>
                        <a:pt x="0" y="76"/>
                      </a:lnTo>
                      <a:lnTo>
                        <a:pt x="4" y="76"/>
                      </a:lnTo>
                      <a:lnTo>
                        <a:pt x="8" y="76"/>
                      </a:lnTo>
                      <a:lnTo>
                        <a:pt x="8" y="72"/>
                      </a:lnTo>
                      <a:lnTo>
                        <a:pt x="12" y="68"/>
                      </a:lnTo>
                      <a:lnTo>
                        <a:pt x="12" y="60"/>
                      </a:lnTo>
                      <a:lnTo>
                        <a:pt x="12" y="32"/>
                      </a:lnTo>
                      <a:lnTo>
                        <a:pt x="12" y="20"/>
                      </a:lnTo>
                      <a:lnTo>
                        <a:pt x="12" y="12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0" y="8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28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43" name="Freeform 114"/>
                <p:cNvSpPr>
                  <a:spLocks noEditPoints="1"/>
                </p:cNvSpPr>
                <p:nvPr/>
              </p:nvSpPr>
              <p:spPr bwMode="auto">
                <a:xfrm>
                  <a:off x="1867" y="3476"/>
                  <a:ext cx="81" cy="117"/>
                </a:xfrm>
                <a:custGeom>
                  <a:avLst/>
                  <a:gdLst>
                    <a:gd name="T0" fmla="*/ 12 w 81"/>
                    <a:gd name="T1" fmla="*/ 44 h 117"/>
                    <a:gd name="T2" fmla="*/ 8 w 81"/>
                    <a:gd name="T3" fmla="*/ 32 h 117"/>
                    <a:gd name="T4" fmla="*/ 8 w 81"/>
                    <a:gd name="T5" fmla="*/ 16 h 117"/>
                    <a:gd name="T6" fmla="*/ 25 w 81"/>
                    <a:gd name="T7" fmla="*/ 0 h 117"/>
                    <a:gd name="T8" fmla="*/ 49 w 81"/>
                    <a:gd name="T9" fmla="*/ 0 h 117"/>
                    <a:gd name="T10" fmla="*/ 73 w 81"/>
                    <a:gd name="T11" fmla="*/ 4 h 117"/>
                    <a:gd name="T12" fmla="*/ 77 w 81"/>
                    <a:gd name="T13" fmla="*/ 4 h 117"/>
                    <a:gd name="T14" fmla="*/ 77 w 81"/>
                    <a:gd name="T15" fmla="*/ 4 h 117"/>
                    <a:gd name="T16" fmla="*/ 81 w 81"/>
                    <a:gd name="T17" fmla="*/ 8 h 117"/>
                    <a:gd name="T18" fmla="*/ 77 w 81"/>
                    <a:gd name="T19" fmla="*/ 8 h 117"/>
                    <a:gd name="T20" fmla="*/ 77 w 81"/>
                    <a:gd name="T21" fmla="*/ 8 h 117"/>
                    <a:gd name="T22" fmla="*/ 73 w 81"/>
                    <a:gd name="T23" fmla="*/ 8 h 117"/>
                    <a:gd name="T24" fmla="*/ 69 w 81"/>
                    <a:gd name="T25" fmla="*/ 16 h 117"/>
                    <a:gd name="T26" fmla="*/ 65 w 81"/>
                    <a:gd name="T27" fmla="*/ 36 h 117"/>
                    <a:gd name="T28" fmla="*/ 49 w 81"/>
                    <a:gd name="T29" fmla="*/ 52 h 117"/>
                    <a:gd name="T30" fmla="*/ 33 w 81"/>
                    <a:gd name="T31" fmla="*/ 52 h 117"/>
                    <a:gd name="T32" fmla="*/ 21 w 81"/>
                    <a:gd name="T33" fmla="*/ 56 h 117"/>
                    <a:gd name="T34" fmla="*/ 17 w 81"/>
                    <a:gd name="T35" fmla="*/ 60 h 117"/>
                    <a:gd name="T36" fmla="*/ 17 w 81"/>
                    <a:gd name="T37" fmla="*/ 64 h 117"/>
                    <a:gd name="T38" fmla="*/ 21 w 81"/>
                    <a:gd name="T39" fmla="*/ 64 h 117"/>
                    <a:gd name="T40" fmla="*/ 29 w 81"/>
                    <a:gd name="T41" fmla="*/ 68 h 117"/>
                    <a:gd name="T42" fmla="*/ 53 w 81"/>
                    <a:gd name="T43" fmla="*/ 68 h 117"/>
                    <a:gd name="T44" fmla="*/ 69 w 81"/>
                    <a:gd name="T45" fmla="*/ 68 h 117"/>
                    <a:gd name="T46" fmla="*/ 77 w 81"/>
                    <a:gd name="T47" fmla="*/ 80 h 117"/>
                    <a:gd name="T48" fmla="*/ 77 w 81"/>
                    <a:gd name="T49" fmla="*/ 97 h 117"/>
                    <a:gd name="T50" fmla="*/ 61 w 81"/>
                    <a:gd name="T51" fmla="*/ 113 h 117"/>
                    <a:gd name="T52" fmla="*/ 33 w 81"/>
                    <a:gd name="T53" fmla="*/ 117 h 117"/>
                    <a:gd name="T54" fmla="*/ 8 w 81"/>
                    <a:gd name="T55" fmla="*/ 109 h 117"/>
                    <a:gd name="T56" fmla="*/ 0 w 81"/>
                    <a:gd name="T57" fmla="*/ 101 h 117"/>
                    <a:gd name="T58" fmla="*/ 0 w 81"/>
                    <a:gd name="T59" fmla="*/ 97 h 117"/>
                    <a:gd name="T60" fmla="*/ 8 w 81"/>
                    <a:gd name="T61" fmla="*/ 89 h 117"/>
                    <a:gd name="T62" fmla="*/ 17 w 81"/>
                    <a:gd name="T63" fmla="*/ 76 h 117"/>
                    <a:gd name="T64" fmla="*/ 8 w 81"/>
                    <a:gd name="T65" fmla="*/ 72 h 117"/>
                    <a:gd name="T66" fmla="*/ 4 w 81"/>
                    <a:gd name="T67" fmla="*/ 68 h 117"/>
                    <a:gd name="T68" fmla="*/ 8 w 81"/>
                    <a:gd name="T69" fmla="*/ 60 h 117"/>
                    <a:gd name="T70" fmla="*/ 21 w 81"/>
                    <a:gd name="T71" fmla="*/ 52 h 117"/>
                    <a:gd name="T72" fmla="*/ 29 w 81"/>
                    <a:gd name="T73" fmla="*/ 4 h 117"/>
                    <a:gd name="T74" fmla="*/ 21 w 81"/>
                    <a:gd name="T75" fmla="*/ 12 h 117"/>
                    <a:gd name="T76" fmla="*/ 21 w 81"/>
                    <a:gd name="T77" fmla="*/ 36 h 117"/>
                    <a:gd name="T78" fmla="*/ 33 w 81"/>
                    <a:gd name="T79" fmla="*/ 48 h 117"/>
                    <a:gd name="T80" fmla="*/ 45 w 81"/>
                    <a:gd name="T81" fmla="*/ 48 h 117"/>
                    <a:gd name="T82" fmla="*/ 53 w 81"/>
                    <a:gd name="T83" fmla="*/ 40 h 117"/>
                    <a:gd name="T84" fmla="*/ 53 w 81"/>
                    <a:gd name="T85" fmla="*/ 16 h 117"/>
                    <a:gd name="T86" fmla="*/ 41 w 81"/>
                    <a:gd name="T87" fmla="*/ 4 h 117"/>
                    <a:gd name="T88" fmla="*/ 21 w 81"/>
                    <a:gd name="T89" fmla="*/ 80 h 117"/>
                    <a:gd name="T90" fmla="*/ 12 w 81"/>
                    <a:gd name="T91" fmla="*/ 89 h 117"/>
                    <a:gd name="T92" fmla="*/ 12 w 81"/>
                    <a:gd name="T93" fmla="*/ 93 h 117"/>
                    <a:gd name="T94" fmla="*/ 17 w 81"/>
                    <a:gd name="T95" fmla="*/ 101 h 117"/>
                    <a:gd name="T96" fmla="*/ 41 w 81"/>
                    <a:gd name="T97" fmla="*/ 105 h 117"/>
                    <a:gd name="T98" fmla="*/ 65 w 81"/>
                    <a:gd name="T99" fmla="*/ 101 h 117"/>
                    <a:gd name="T100" fmla="*/ 73 w 81"/>
                    <a:gd name="T101" fmla="*/ 89 h 117"/>
                    <a:gd name="T102" fmla="*/ 69 w 81"/>
                    <a:gd name="T103" fmla="*/ 85 h 117"/>
                    <a:gd name="T104" fmla="*/ 49 w 81"/>
                    <a:gd name="T105" fmla="*/ 80 h 117"/>
                    <a:gd name="T106" fmla="*/ 21 w 81"/>
                    <a:gd name="T107" fmla="*/ 80 h 11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81"/>
                    <a:gd name="T163" fmla="*/ 0 h 117"/>
                    <a:gd name="T164" fmla="*/ 81 w 81"/>
                    <a:gd name="T165" fmla="*/ 117 h 11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81" h="117">
                      <a:moveTo>
                        <a:pt x="21" y="52"/>
                      </a:moveTo>
                      <a:lnTo>
                        <a:pt x="12" y="44"/>
                      </a:lnTo>
                      <a:lnTo>
                        <a:pt x="8" y="40"/>
                      </a:lnTo>
                      <a:lnTo>
                        <a:pt x="8" y="32"/>
                      </a:lnTo>
                      <a:lnTo>
                        <a:pt x="4" y="28"/>
                      </a:lnTo>
                      <a:lnTo>
                        <a:pt x="8" y="16"/>
                      </a:lnTo>
                      <a:lnTo>
                        <a:pt x="17" y="8"/>
                      </a:lnTo>
                      <a:lnTo>
                        <a:pt x="25" y="0"/>
                      </a:lnTo>
                      <a:lnTo>
                        <a:pt x="37" y="0"/>
                      </a:lnTo>
                      <a:lnTo>
                        <a:pt x="49" y="0"/>
                      </a:lnTo>
                      <a:lnTo>
                        <a:pt x="57" y="4"/>
                      </a:lnTo>
                      <a:lnTo>
                        <a:pt x="73" y="4"/>
                      </a:lnTo>
                      <a:lnTo>
                        <a:pt x="77" y="4"/>
                      </a:lnTo>
                      <a:lnTo>
                        <a:pt x="81" y="4"/>
                      </a:lnTo>
                      <a:lnTo>
                        <a:pt x="81" y="8"/>
                      </a:lnTo>
                      <a:lnTo>
                        <a:pt x="77" y="8"/>
                      </a:lnTo>
                      <a:lnTo>
                        <a:pt x="73" y="8"/>
                      </a:lnTo>
                      <a:lnTo>
                        <a:pt x="65" y="8"/>
                      </a:lnTo>
                      <a:lnTo>
                        <a:pt x="69" y="16"/>
                      </a:lnTo>
                      <a:lnTo>
                        <a:pt x="69" y="24"/>
                      </a:lnTo>
                      <a:lnTo>
                        <a:pt x="65" y="36"/>
                      </a:lnTo>
                      <a:lnTo>
                        <a:pt x="61" y="44"/>
                      </a:lnTo>
                      <a:lnTo>
                        <a:pt x="49" y="52"/>
                      </a:lnTo>
                      <a:lnTo>
                        <a:pt x="37" y="52"/>
                      </a:lnTo>
                      <a:lnTo>
                        <a:pt x="33" y="52"/>
                      </a:lnTo>
                      <a:lnTo>
                        <a:pt x="25" y="52"/>
                      </a:lnTo>
                      <a:lnTo>
                        <a:pt x="21" y="56"/>
                      </a:lnTo>
                      <a:lnTo>
                        <a:pt x="17" y="56"/>
                      </a:lnTo>
                      <a:lnTo>
                        <a:pt x="17" y="60"/>
                      </a:lnTo>
                      <a:lnTo>
                        <a:pt x="17" y="64"/>
                      </a:lnTo>
                      <a:lnTo>
                        <a:pt x="21" y="64"/>
                      </a:lnTo>
                      <a:lnTo>
                        <a:pt x="25" y="64"/>
                      </a:lnTo>
                      <a:lnTo>
                        <a:pt x="29" y="68"/>
                      </a:lnTo>
                      <a:lnTo>
                        <a:pt x="37" y="68"/>
                      </a:lnTo>
                      <a:lnTo>
                        <a:pt x="53" y="68"/>
                      </a:lnTo>
                      <a:lnTo>
                        <a:pt x="61" y="68"/>
                      </a:lnTo>
                      <a:lnTo>
                        <a:pt x="69" y="68"/>
                      </a:lnTo>
                      <a:lnTo>
                        <a:pt x="73" y="72"/>
                      </a:lnTo>
                      <a:lnTo>
                        <a:pt x="77" y="80"/>
                      </a:lnTo>
                      <a:lnTo>
                        <a:pt x="77" y="85"/>
                      </a:lnTo>
                      <a:lnTo>
                        <a:pt x="77" y="97"/>
                      </a:lnTo>
                      <a:lnTo>
                        <a:pt x="69" y="105"/>
                      </a:lnTo>
                      <a:lnTo>
                        <a:pt x="61" y="113"/>
                      </a:lnTo>
                      <a:lnTo>
                        <a:pt x="49" y="117"/>
                      </a:lnTo>
                      <a:lnTo>
                        <a:pt x="33" y="117"/>
                      </a:lnTo>
                      <a:lnTo>
                        <a:pt x="21" y="117"/>
                      </a:lnTo>
                      <a:lnTo>
                        <a:pt x="8" y="109"/>
                      </a:lnTo>
                      <a:lnTo>
                        <a:pt x="0" y="105"/>
                      </a:lnTo>
                      <a:lnTo>
                        <a:pt x="0" y="101"/>
                      </a:lnTo>
                      <a:lnTo>
                        <a:pt x="0" y="97"/>
                      </a:lnTo>
                      <a:lnTo>
                        <a:pt x="4" y="93"/>
                      </a:lnTo>
                      <a:lnTo>
                        <a:pt x="8" y="89"/>
                      </a:lnTo>
                      <a:lnTo>
                        <a:pt x="8" y="85"/>
                      </a:lnTo>
                      <a:lnTo>
                        <a:pt x="17" y="76"/>
                      </a:lnTo>
                      <a:lnTo>
                        <a:pt x="12" y="76"/>
                      </a:lnTo>
                      <a:lnTo>
                        <a:pt x="8" y="72"/>
                      </a:lnTo>
                      <a:lnTo>
                        <a:pt x="4" y="72"/>
                      </a:lnTo>
                      <a:lnTo>
                        <a:pt x="4" y="68"/>
                      </a:lnTo>
                      <a:lnTo>
                        <a:pt x="8" y="64"/>
                      </a:lnTo>
                      <a:lnTo>
                        <a:pt x="8" y="60"/>
                      </a:lnTo>
                      <a:lnTo>
                        <a:pt x="12" y="56"/>
                      </a:lnTo>
                      <a:lnTo>
                        <a:pt x="21" y="52"/>
                      </a:lnTo>
                      <a:close/>
                      <a:moveTo>
                        <a:pt x="37" y="0"/>
                      </a:moveTo>
                      <a:lnTo>
                        <a:pt x="29" y="4"/>
                      </a:lnTo>
                      <a:lnTo>
                        <a:pt x="25" y="8"/>
                      </a:lnTo>
                      <a:lnTo>
                        <a:pt x="21" y="12"/>
                      </a:lnTo>
                      <a:lnTo>
                        <a:pt x="21" y="24"/>
                      </a:lnTo>
                      <a:lnTo>
                        <a:pt x="21" y="36"/>
                      </a:lnTo>
                      <a:lnTo>
                        <a:pt x="25" y="44"/>
                      </a:lnTo>
                      <a:lnTo>
                        <a:pt x="33" y="48"/>
                      </a:lnTo>
                      <a:lnTo>
                        <a:pt x="37" y="48"/>
                      </a:lnTo>
                      <a:lnTo>
                        <a:pt x="45" y="48"/>
                      </a:lnTo>
                      <a:lnTo>
                        <a:pt x="49" y="44"/>
                      </a:lnTo>
                      <a:lnTo>
                        <a:pt x="53" y="40"/>
                      </a:lnTo>
                      <a:lnTo>
                        <a:pt x="53" y="28"/>
                      </a:lnTo>
                      <a:lnTo>
                        <a:pt x="53" y="16"/>
                      </a:lnTo>
                      <a:lnTo>
                        <a:pt x="49" y="8"/>
                      </a:lnTo>
                      <a:lnTo>
                        <a:pt x="41" y="4"/>
                      </a:lnTo>
                      <a:lnTo>
                        <a:pt x="37" y="0"/>
                      </a:lnTo>
                      <a:close/>
                      <a:moveTo>
                        <a:pt x="21" y="80"/>
                      </a:moveTo>
                      <a:lnTo>
                        <a:pt x="17" y="85"/>
                      </a:lnTo>
                      <a:lnTo>
                        <a:pt x="12" y="89"/>
                      </a:lnTo>
                      <a:lnTo>
                        <a:pt x="12" y="93"/>
                      </a:lnTo>
                      <a:lnTo>
                        <a:pt x="12" y="97"/>
                      </a:lnTo>
                      <a:lnTo>
                        <a:pt x="17" y="101"/>
                      </a:lnTo>
                      <a:lnTo>
                        <a:pt x="29" y="105"/>
                      </a:lnTo>
                      <a:lnTo>
                        <a:pt x="41" y="105"/>
                      </a:lnTo>
                      <a:lnTo>
                        <a:pt x="57" y="105"/>
                      </a:lnTo>
                      <a:lnTo>
                        <a:pt x="65" y="101"/>
                      </a:lnTo>
                      <a:lnTo>
                        <a:pt x="69" y="97"/>
                      </a:lnTo>
                      <a:lnTo>
                        <a:pt x="73" y="89"/>
                      </a:lnTo>
                      <a:lnTo>
                        <a:pt x="69" y="85"/>
                      </a:lnTo>
                      <a:lnTo>
                        <a:pt x="61" y="80"/>
                      </a:lnTo>
                      <a:lnTo>
                        <a:pt x="49" y="80"/>
                      </a:lnTo>
                      <a:lnTo>
                        <a:pt x="33" y="80"/>
                      </a:lnTo>
                      <a:lnTo>
                        <a:pt x="21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407" name="Freeform 115"/>
              <p:cNvSpPr>
                <a:spLocks noEditPoints="1"/>
              </p:cNvSpPr>
              <p:nvPr/>
            </p:nvSpPr>
            <p:spPr bwMode="auto">
              <a:xfrm>
                <a:off x="5221" y="2142"/>
                <a:ext cx="27" cy="72"/>
              </a:xfrm>
              <a:custGeom>
                <a:avLst/>
                <a:gdLst>
                  <a:gd name="T0" fmla="*/ 8 w 37"/>
                  <a:gd name="T1" fmla="*/ 0 h 125"/>
                  <a:gd name="T2" fmla="*/ 9 w 37"/>
                  <a:gd name="T3" fmla="*/ 0 h 125"/>
                  <a:gd name="T4" fmla="*/ 9 w 37"/>
                  <a:gd name="T5" fmla="*/ 1 h 125"/>
                  <a:gd name="T6" fmla="*/ 11 w 37"/>
                  <a:gd name="T7" fmla="*/ 2 h 125"/>
                  <a:gd name="T8" fmla="*/ 11 w 37"/>
                  <a:gd name="T9" fmla="*/ 2 h 125"/>
                  <a:gd name="T10" fmla="*/ 11 w 37"/>
                  <a:gd name="T11" fmla="*/ 3 h 125"/>
                  <a:gd name="T12" fmla="*/ 9 w 37"/>
                  <a:gd name="T13" fmla="*/ 3 h 125"/>
                  <a:gd name="T14" fmla="*/ 9 w 37"/>
                  <a:gd name="T15" fmla="*/ 4 h 125"/>
                  <a:gd name="T16" fmla="*/ 8 w 37"/>
                  <a:gd name="T17" fmla="*/ 4 h 125"/>
                  <a:gd name="T18" fmla="*/ 7 w 37"/>
                  <a:gd name="T19" fmla="*/ 4 h 125"/>
                  <a:gd name="T20" fmla="*/ 5 w 37"/>
                  <a:gd name="T21" fmla="*/ 3 h 125"/>
                  <a:gd name="T22" fmla="*/ 3 w 37"/>
                  <a:gd name="T23" fmla="*/ 3 h 125"/>
                  <a:gd name="T24" fmla="*/ 3 w 37"/>
                  <a:gd name="T25" fmla="*/ 2 h 125"/>
                  <a:gd name="T26" fmla="*/ 3 w 37"/>
                  <a:gd name="T27" fmla="*/ 2 h 125"/>
                  <a:gd name="T28" fmla="*/ 5 w 37"/>
                  <a:gd name="T29" fmla="*/ 1 h 125"/>
                  <a:gd name="T30" fmla="*/ 7 w 37"/>
                  <a:gd name="T31" fmla="*/ 0 h 125"/>
                  <a:gd name="T32" fmla="*/ 8 w 37"/>
                  <a:gd name="T33" fmla="*/ 0 h 125"/>
                  <a:gd name="T34" fmla="*/ 11 w 37"/>
                  <a:gd name="T35" fmla="*/ 9 h 125"/>
                  <a:gd name="T36" fmla="*/ 11 w 37"/>
                  <a:gd name="T37" fmla="*/ 20 h 125"/>
                  <a:gd name="T38" fmla="*/ 11 w 37"/>
                  <a:gd name="T39" fmla="*/ 21 h 125"/>
                  <a:gd name="T40" fmla="*/ 11 w 37"/>
                  <a:gd name="T41" fmla="*/ 22 h 125"/>
                  <a:gd name="T42" fmla="*/ 11 w 37"/>
                  <a:gd name="T43" fmla="*/ 22 h 125"/>
                  <a:gd name="T44" fmla="*/ 12 w 37"/>
                  <a:gd name="T45" fmla="*/ 23 h 125"/>
                  <a:gd name="T46" fmla="*/ 12 w 37"/>
                  <a:gd name="T47" fmla="*/ 23 h 125"/>
                  <a:gd name="T48" fmla="*/ 15 w 37"/>
                  <a:gd name="T49" fmla="*/ 23 h 125"/>
                  <a:gd name="T50" fmla="*/ 15 w 37"/>
                  <a:gd name="T51" fmla="*/ 24 h 125"/>
                  <a:gd name="T52" fmla="*/ 0 w 37"/>
                  <a:gd name="T53" fmla="*/ 24 h 125"/>
                  <a:gd name="T54" fmla="*/ 0 w 37"/>
                  <a:gd name="T55" fmla="*/ 23 h 125"/>
                  <a:gd name="T56" fmla="*/ 1 w 37"/>
                  <a:gd name="T57" fmla="*/ 23 h 125"/>
                  <a:gd name="T58" fmla="*/ 3 w 37"/>
                  <a:gd name="T59" fmla="*/ 23 h 125"/>
                  <a:gd name="T60" fmla="*/ 3 w 37"/>
                  <a:gd name="T61" fmla="*/ 22 h 125"/>
                  <a:gd name="T62" fmla="*/ 5 w 37"/>
                  <a:gd name="T63" fmla="*/ 22 h 125"/>
                  <a:gd name="T64" fmla="*/ 5 w 37"/>
                  <a:gd name="T65" fmla="*/ 21 h 125"/>
                  <a:gd name="T66" fmla="*/ 5 w 37"/>
                  <a:gd name="T67" fmla="*/ 20 h 125"/>
                  <a:gd name="T68" fmla="*/ 5 w 37"/>
                  <a:gd name="T69" fmla="*/ 14 h 125"/>
                  <a:gd name="T70" fmla="*/ 5 w 37"/>
                  <a:gd name="T71" fmla="*/ 12 h 125"/>
                  <a:gd name="T72" fmla="*/ 5 w 37"/>
                  <a:gd name="T73" fmla="*/ 11 h 125"/>
                  <a:gd name="T74" fmla="*/ 5 w 37"/>
                  <a:gd name="T75" fmla="*/ 11 h 125"/>
                  <a:gd name="T76" fmla="*/ 3 w 37"/>
                  <a:gd name="T77" fmla="*/ 10 h 125"/>
                  <a:gd name="T78" fmla="*/ 3 w 37"/>
                  <a:gd name="T79" fmla="*/ 10 h 125"/>
                  <a:gd name="T80" fmla="*/ 3 w 37"/>
                  <a:gd name="T81" fmla="*/ 10 h 125"/>
                  <a:gd name="T82" fmla="*/ 1 w 37"/>
                  <a:gd name="T83" fmla="*/ 10 h 125"/>
                  <a:gd name="T84" fmla="*/ 0 w 37"/>
                  <a:gd name="T85" fmla="*/ 10 h 125"/>
                  <a:gd name="T86" fmla="*/ 0 w 37"/>
                  <a:gd name="T87" fmla="*/ 10 h 125"/>
                  <a:gd name="T88" fmla="*/ 9 w 37"/>
                  <a:gd name="T89" fmla="*/ 9 h 125"/>
                  <a:gd name="T90" fmla="*/ 11 w 37"/>
                  <a:gd name="T91" fmla="*/ 9 h 12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7"/>
                  <a:gd name="T139" fmla="*/ 0 h 125"/>
                  <a:gd name="T140" fmla="*/ 37 w 37"/>
                  <a:gd name="T141" fmla="*/ 125 h 12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7" h="125">
                    <a:moveTo>
                      <a:pt x="20" y="0"/>
                    </a:moveTo>
                    <a:lnTo>
                      <a:pt x="24" y="0"/>
                    </a:lnTo>
                    <a:lnTo>
                      <a:pt x="24" y="4"/>
                    </a:lnTo>
                    <a:lnTo>
                      <a:pt x="28" y="8"/>
                    </a:lnTo>
                    <a:lnTo>
                      <a:pt x="28" y="12"/>
                    </a:lnTo>
                    <a:lnTo>
                      <a:pt x="28" y="17"/>
                    </a:lnTo>
                    <a:lnTo>
                      <a:pt x="24" y="17"/>
                    </a:lnTo>
                    <a:lnTo>
                      <a:pt x="24" y="21"/>
                    </a:lnTo>
                    <a:lnTo>
                      <a:pt x="20" y="21"/>
                    </a:lnTo>
                    <a:lnTo>
                      <a:pt x="16" y="21"/>
                    </a:lnTo>
                    <a:lnTo>
                      <a:pt x="12" y="17"/>
                    </a:lnTo>
                    <a:lnTo>
                      <a:pt x="8" y="17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12" y="4"/>
                    </a:lnTo>
                    <a:lnTo>
                      <a:pt x="16" y="0"/>
                    </a:lnTo>
                    <a:lnTo>
                      <a:pt x="20" y="0"/>
                    </a:lnTo>
                    <a:close/>
                    <a:moveTo>
                      <a:pt x="28" y="45"/>
                    </a:moveTo>
                    <a:lnTo>
                      <a:pt x="28" y="105"/>
                    </a:lnTo>
                    <a:lnTo>
                      <a:pt x="28" y="113"/>
                    </a:lnTo>
                    <a:lnTo>
                      <a:pt x="28" y="117"/>
                    </a:lnTo>
                    <a:lnTo>
                      <a:pt x="32" y="121"/>
                    </a:lnTo>
                    <a:lnTo>
                      <a:pt x="37" y="121"/>
                    </a:lnTo>
                    <a:lnTo>
                      <a:pt x="37" y="125"/>
                    </a:lnTo>
                    <a:lnTo>
                      <a:pt x="0" y="125"/>
                    </a:lnTo>
                    <a:lnTo>
                      <a:pt x="0" y="121"/>
                    </a:lnTo>
                    <a:lnTo>
                      <a:pt x="4" y="121"/>
                    </a:lnTo>
                    <a:lnTo>
                      <a:pt x="8" y="121"/>
                    </a:lnTo>
                    <a:lnTo>
                      <a:pt x="8" y="117"/>
                    </a:lnTo>
                    <a:lnTo>
                      <a:pt x="12" y="117"/>
                    </a:lnTo>
                    <a:lnTo>
                      <a:pt x="12" y="113"/>
                    </a:lnTo>
                    <a:lnTo>
                      <a:pt x="12" y="105"/>
                    </a:lnTo>
                    <a:lnTo>
                      <a:pt x="12" y="77"/>
                    </a:lnTo>
                    <a:lnTo>
                      <a:pt x="12" y="65"/>
                    </a:lnTo>
                    <a:lnTo>
                      <a:pt x="12" y="57"/>
                    </a:lnTo>
                    <a:lnTo>
                      <a:pt x="8" y="53"/>
                    </a:lnTo>
                    <a:lnTo>
                      <a:pt x="4" y="53"/>
                    </a:lnTo>
                    <a:lnTo>
                      <a:pt x="0" y="53"/>
                    </a:lnTo>
                    <a:lnTo>
                      <a:pt x="24" y="45"/>
                    </a:lnTo>
                    <a:lnTo>
                      <a:pt x="28" y="4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08" name="Freeform 116"/>
              <p:cNvSpPr>
                <a:spLocks noEditPoints="1"/>
              </p:cNvSpPr>
              <p:nvPr/>
            </p:nvSpPr>
            <p:spPr bwMode="auto">
              <a:xfrm>
                <a:off x="5258" y="2168"/>
                <a:ext cx="60" cy="67"/>
              </a:xfrm>
              <a:custGeom>
                <a:avLst/>
                <a:gdLst>
                  <a:gd name="T0" fmla="*/ 7 w 80"/>
                  <a:gd name="T1" fmla="*/ 8 h 117"/>
                  <a:gd name="T2" fmla="*/ 3 w 80"/>
                  <a:gd name="T3" fmla="*/ 6 h 117"/>
                  <a:gd name="T4" fmla="*/ 3 w 80"/>
                  <a:gd name="T5" fmla="*/ 3 h 117"/>
                  <a:gd name="T6" fmla="*/ 10 w 80"/>
                  <a:gd name="T7" fmla="*/ 0 h 117"/>
                  <a:gd name="T8" fmla="*/ 20 w 80"/>
                  <a:gd name="T9" fmla="*/ 0 h 117"/>
                  <a:gd name="T10" fmla="*/ 30 w 80"/>
                  <a:gd name="T11" fmla="*/ 1 h 117"/>
                  <a:gd name="T12" fmla="*/ 32 w 80"/>
                  <a:gd name="T13" fmla="*/ 1 h 117"/>
                  <a:gd name="T14" fmla="*/ 34 w 80"/>
                  <a:gd name="T15" fmla="*/ 1 h 117"/>
                  <a:gd name="T16" fmla="*/ 34 w 80"/>
                  <a:gd name="T17" fmla="*/ 2 h 117"/>
                  <a:gd name="T18" fmla="*/ 34 w 80"/>
                  <a:gd name="T19" fmla="*/ 2 h 117"/>
                  <a:gd name="T20" fmla="*/ 32 w 80"/>
                  <a:gd name="T21" fmla="*/ 2 h 117"/>
                  <a:gd name="T22" fmla="*/ 30 w 80"/>
                  <a:gd name="T23" fmla="*/ 2 h 117"/>
                  <a:gd name="T24" fmla="*/ 29 w 80"/>
                  <a:gd name="T25" fmla="*/ 3 h 117"/>
                  <a:gd name="T26" fmla="*/ 27 w 80"/>
                  <a:gd name="T27" fmla="*/ 7 h 117"/>
                  <a:gd name="T28" fmla="*/ 20 w 80"/>
                  <a:gd name="T29" fmla="*/ 10 h 117"/>
                  <a:gd name="T30" fmla="*/ 14 w 80"/>
                  <a:gd name="T31" fmla="*/ 10 h 117"/>
                  <a:gd name="T32" fmla="*/ 8 w 80"/>
                  <a:gd name="T33" fmla="*/ 10 h 117"/>
                  <a:gd name="T34" fmla="*/ 7 w 80"/>
                  <a:gd name="T35" fmla="*/ 11 h 117"/>
                  <a:gd name="T36" fmla="*/ 7 w 80"/>
                  <a:gd name="T37" fmla="*/ 12 h 117"/>
                  <a:gd name="T38" fmla="*/ 8 w 80"/>
                  <a:gd name="T39" fmla="*/ 12 h 117"/>
                  <a:gd name="T40" fmla="*/ 12 w 80"/>
                  <a:gd name="T41" fmla="*/ 13 h 117"/>
                  <a:gd name="T42" fmla="*/ 22 w 80"/>
                  <a:gd name="T43" fmla="*/ 13 h 117"/>
                  <a:gd name="T44" fmla="*/ 29 w 80"/>
                  <a:gd name="T45" fmla="*/ 13 h 117"/>
                  <a:gd name="T46" fmla="*/ 32 w 80"/>
                  <a:gd name="T47" fmla="*/ 15 h 117"/>
                  <a:gd name="T48" fmla="*/ 32 w 80"/>
                  <a:gd name="T49" fmla="*/ 18 h 117"/>
                  <a:gd name="T50" fmla="*/ 26 w 80"/>
                  <a:gd name="T51" fmla="*/ 21 h 117"/>
                  <a:gd name="T52" fmla="*/ 15 w 80"/>
                  <a:gd name="T53" fmla="*/ 22 h 117"/>
                  <a:gd name="T54" fmla="*/ 3 w 80"/>
                  <a:gd name="T55" fmla="*/ 21 h 117"/>
                  <a:gd name="T56" fmla="*/ 0 w 80"/>
                  <a:gd name="T57" fmla="*/ 19 h 117"/>
                  <a:gd name="T58" fmla="*/ 0 w 80"/>
                  <a:gd name="T59" fmla="*/ 18 h 117"/>
                  <a:gd name="T60" fmla="*/ 3 w 80"/>
                  <a:gd name="T61" fmla="*/ 17 h 117"/>
                  <a:gd name="T62" fmla="*/ 7 w 80"/>
                  <a:gd name="T63" fmla="*/ 14 h 117"/>
                  <a:gd name="T64" fmla="*/ 3 w 80"/>
                  <a:gd name="T65" fmla="*/ 13 h 117"/>
                  <a:gd name="T66" fmla="*/ 2 w 80"/>
                  <a:gd name="T67" fmla="*/ 13 h 117"/>
                  <a:gd name="T68" fmla="*/ 3 w 80"/>
                  <a:gd name="T69" fmla="*/ 11 h 117"/>
                  <a:gd name="T70" fmla="*/ 8 w 80"/>
                  <a:gd name="T71" fmla="*/ 10 h 117"/>
                  <a:gd name="T72" fmla="*/ 12 w 80"/>
                  <a:gd name="T73" fmla="*/ 1 h 117"/>
                  <a:gd name="T74" fmla="*/ 8 w 80"/>
                  <a:gd name="T75" fmla="*/ 2 h 117"/>
                  <a:gd name="T76" fmla="*/ 8 w 80"/>
                  <a:gd name="T77" fmla="*/ 7 h 117"/>
                  <a:gd name="T78" fmla="*/ 14 w 80"/>
                  <a:gd name="T79" fmla="*/ 9 h 117"/>
                  <a:gd name="T80" fmla="*/ 19 w 80"/>
                  <a:gd name="T81" fmla="*/ 9 h 117"/>
                  <a:gd name="T82" fmla="*/ 22 w 80"/>
                  <a:gd name="T83" fmla="*/ 7 h 117"/>
                  <a:gd name="T84" fmla="*/ 22 w 80"/>
                  <a:gd name="T85" fmla="*/ 3 h 117"/>
                  <a:gd name="T86" fmla="*/ 19 w 80"/>
                  <a:gd name="T87" fmla="*/ 1 h 117"/>
                  <a:gd name="T88" fmla="*/ 8 w 80"/>
                  <a:gd name="T89" fmla="*/ 15 h 117"/>
                  <a:gd name="T90" fmla="*/ 5 w 80"/>
                  <a:gd name="T91" fmla="*/ 17 h 117"/>
                  <a:gd name="T92" fmla="*/ 5 w 80"/>
                  <a:gd name="T93" fmla="*/ 17 h 117"/>
                  <a:gd name="T94" fmla="*/ 7 w 80"/>
                  <a:gd name="T95" fmla="*/ 19 h 117"/>
                  <a:gd name="T96" fmla="*/ 16 w 80"/>
                  <a:gd name="T97" fmla="*/ 19 h 117"/>
                  <a:gd name="T98" fmla="*/ 27 w 80"/>
                  <a:gd name="T99" fmla="*/ 19 h 117"/>
                  <a:gd name="T100" fmla="*/ 30 w 80"/>
                  <a:gd name="T101" fmla="*/ 17 h 117"/>
                  <a:gd name="T102" fmla="*/ 29 w 80"/>
                  <a:gd name="T103" fmla="*/ 16 h 117"/>
                  <a:gd name="T104" fmla="*/ 20 w 80"/>
                  <a:gd name="T105" fmla="*/ 15 h 117"/>
                  <a:gd name="T106" fmla="*/ 8 w 80"/>
                  <a:gd name="T107" fmla="*/ 15 h 11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0"/>
                  <a:gd name="T163" fmla="*/ 0 h 117"/>
                  <a:gd name="T164" fmla="*/ 80 w 80"/>
                  <a:gd name="T165" fmla="*/ 117 h 11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0" h="117">
                    <a:moveTo>
                      <a:pt x="20" y="52"/>
                    </a:moveTo>
                    <a:lnTo>
                      <a:pt x="16" y="44"/>
                    </a:lnTo>
                    <a:lnTo>
                      <a:pt x="8" y="40"/>
                    </a:lnTo>
                    <a:lnTo>
                      <a:pt x="8" y="32"/>
                    </a:lnTo>
                    <a:lnTo>
                      <a:pt x="4" y="28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56" y="4"/>
                    </a:lnTo>
                    <a:lnTo>
                      <a:pt x="72" y="4"/>
                    </a:lnTo>
                    <a:lnTo>
                      <a:pt x="76" y="4"/>
                    </a:lnTo>
                    <a:lnTo>
                      <a:pt x="80" y="4"/>
                    </a:lnTo>
                    <a:lnTo>
                      <a:pt x="80" y="8"/>
                    </a:lnTo>
                    <a:lnTo>
                      <a:pt x="76" y="8"/>
                    </a:lnTo>
                    <a:lnTo>
                      <a:pt x="72" y="8"/>
                    </a:lnTo>
                    <a:lnTo>
                      <a:pt x="64" y="8"/>
                    </a:lnTo>
                    <a:lnTo>
                      <a:pt x="68" y="16"/>
                    </a:lnTo>
                    <a:lnTo>
                      <a:pt x="68" y="24"/>
                    </a:lnTo>
                    <a:lnTo>
                      <a:pt x="64" y="36"/>
                    </a:lnTo>
                    <a:lnTo>
                      <a:pt x="60" y="44"/>
                    </a:lnTo>
                    <a:lnTo>
                      <a:pt x="48" y="52"/>
                    </a:lnTo>
                    <a:lnTo>
                      <a:pt x="36" y="52"/>
                    </a:lnTo>
                    <a:lnTo>
                      <a:pt x="32" y="52"/>
                    </a:lnTo>
                    <a:lnTo>
                      <a:pt x="24" y="52"/>
                    </a:lnTo>
                    <a:lnTo>
                      <a:pt x="20" y="56"/>
                    </a:lnTo>
                    <a:lnTo>
                      <a:pt x="16" y="60"/>
                    </a:lnTo>
                    <a:lnTo>
                      <a:pt x="16" y="64"/>
                    </a:lnTo>
                    <a:lnTo>
                      <a:pt x="20" y="64"/>
                    </a:lnTo>
                    <a:lnTo>
                      <a:pt x="24" y="64"/>
                    </a:lnTo>
                    <a:lnTo>
                      <a:pt x="28" y="68"/>
                    </a:lnTo>
                    <a:lnTo>
                      <a:pt x="36" y="68"/>
                    </a:lnTo>
                    <a:lnTo>
                      <a:pt x="52" y="68"/>
                    </a:lnTo>
                    <a:lnTo>
                      <a:pt x="60" y="68"/>
                    </a:lnTo>
                    <a:lnTo>
                      <a:pt x="68" y="68"/>
                    </a:lnTo>
                    <a:lnTo>
                      <a:pt x="72" y="72"/>
                    </a:lnTo>
                    <a:lnTo>
                      <a:pt x="76" y="80"/>
                    </a:lnTo>
                    <a:lnTo>
                      <a:pt x="76" y="85"/>
                    </a:lnTo>
                    <a:lnTo>
                      <a:pt x="76" y="97"/>
                    </a:lnTo>
                    <a:lnTo>
                      <a:pt x="68" y="105"/>
                    </a:lnTo>
                    <a:lnTo>
                      <a:pt x="60" y="113"/>
                    </a:lnTo>
                    <a:lnTo>
                      <a:pt x="48" y="117"/>
                    </a:lnTo>
                    <a:lnTo>
                      <a:pt x="36" y="117"/>
                    </a:lnTo>
                    <a:lnTo>
                      <a:pt x="20" y="117"/>
                    </a:lnTo>
                    <a:lnTo>
                      <a:pt x="8" y="109"/>
                    </a:lnTo>
                    <a:lnTo>
                      <a:pt x="4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4" y="93"/>
                    </a:lnTo>
                    <a:lnTo>
                      <a:pt x="8" y="89"/>
                    </a:lnTo>
                    <a:lnTo>
                      <a:pt x="8" y="85"/>
                    </a:lnTo>
                    <a:lnTo>
                      <a:pt x="16" y="76"/>
                    </a:lnTo>
                    <a:lnTo>
                      <a:pt x="12" y="76"/>
                    </a:lnTo>
                    <a:lnTo>
                      <a:pt x="8" y="72"/>
                    </a:lnTo>
                    <a:lnTo>
                      <a:pt x="4" y="68"/>
                    </a:lnTo>
                    <a:lnTo>
                      <a:pt x="8" y="64"/>
                    </a:lnTo>
                    <a:lnTo>
                      <a:pt x="8" y="60"/>
                    </a:lnTo>
                    <a:lnTo>
                      <a:pt x="12" y="56"/>
                    </a:lnTo>
                    <a:lnTo>
                      <a:pt x="20" y="52"/>
                    </a:lnTo>
                    <a:close/>
                    <a:moveTo>
                      <a:pt x="36" y="0"/>
                    </a:moveTo>
                    <a:lnTo>
                      <a:pt x="28" y="4"/>
                    </a:lnTo>
                    <a:lnTo>
                      <a:pt x="24" y="8"/>
                    </a:lnTo>
                    <a:lnTo>
                      <a:pt x="20" y="12"/>
                    </a:lnTo>
                    <a:lnTo>
                      <a:pt x="20" y="24"/>
                    </a:lnTo>
                    <a:lnTo>
                      <a:pt x="20" y="36"/>
                    </a:lnTo>
                    <a:lnTo>
                      <a:pt x="28" y="44"/>
                    </a:lnTo>
                    <a:lnTo>
                      <a:pt x="32" y="48"/>
                    </a:lnTo>
                    <a:lnTo>
                      <a:pt x="40" y="48"/>
                    </a:lnTo>
                    <a:lnTo>
                      <a:pt x="44" y="48"/>
                    </a:lnTo>
                    <a:lnTo>
                      <a:pt x="48" y="44"/>
                    </a:lnTo>
                    <a:lnTo>
                      <a:pt x="52" y="40"/>
                    </a:lnTo>
                    <a:lnTo>
                      <a:pt x="52" y="28"/>
                    </a:lnTo>
                    <a:lnTo>
                      <a:pt x="52" y="16"/>
                    </a:lnTo>
                    <a:lnTo>
                      <a:pt x="48" y="8"/>
                    </a:lnTo>
                    <a:lnTo>
                      <a:pt x="44" y="4"/>
                    </a:lnTo>
                    <a:lnTo>
                      <a:pt x="36" y="0"/>
                    </a:lnTo>
                    <a:close/>
                    <a:moveTo>
                      <a:pt x="20" y="80"/>
                    </a:moveTo>
                    <a:lnTo>
                      <a:pt x="16" y="85"/>
                    </a:lnTo>
                    <a:lnTo>
                      <a:pt x="12" y="89"/>
                    </a:lnTo>
                    <a:lnTo>
                      <a:pt x="12" y="93"/>
                    </a:lnTo>
                    <a:lnTo>
                      <a:pt x="12" y="97"/>
                    </a:lnTo>
                    <a:lnTo>
                      <a:pt x="16" y="101"/>
                    </a:lnTo>
                    <a:lnTo>
                      <a:pt x="28" y="105"/>
                    </a:lnTo>
                    <a:lnTo>
                      <a:pt x="40" y="105"/>
                    </a:lnTo>
                    <a:lnTo>
                      <a:pt x="56" y="105"/>
                    </a:lnTo>
                    <a:lnTo>
                      <a:pt x="64" y="101"/>
                    </a:lnTo>
                    <a:lnTo>
                      <a:pt x="68" y="97"/>
                    </a:lnTo>
                    <a:lnTo>
                      <a:pt x="72" y="89"/>
                    </a:lnTo>
                    <a:lnTo>
                      <a:pt x="72" y="85"/>
                    </a:lnTo>
                    <a:lnTo>
                      <a:pt x="68" y="85"/>
                    </a:lnTo>
                    <a:lnTo>
                      <a:pt x="60" y="80"/>
                    </a:lnTo>
                    <a:lnTo>
                      <a:pt x="48" y="80"/>
                    </a:lnTo>
                    <a:lnTo>
                      <a:pt x="32" y="80"/>
                    </a:lnTo>
                    <a:lnTo>
                      <a:pt x="20" y="8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09" name="Freeform 117"/>
              <p:cNvSpPr>
                <a:spLocks/>
              </p:cNvSpPr>
              <p:nvPr/>
            </p:nvSpPr>
            <p:spPr bwMode="auto">
              <a:xfrm>
                <a:off x="5321" y="2142"/>
                <a:ext cx="64" cy="72"/>
              </a:xfrm>
              <a:custGeom>
                <a:avLst/>
                <a:gdLst>
                  <a:gd name="T0" fmla="*/ 11 w 85"/>
                  <a:gd name="T1" fmla="*/ 12 h 125"/>
                  <a:gd name="T2" fmla="*/ 17 w 85"/>
                  <a:gd name="T3" fmla="*/ 9 h 125"/>
                  <a:gd name="T4" fmla="*/ 23 w 85"/>
                  <a:gd name="T5" fmla="*/ 9 h 125"/>
                  <a:gd name="T6" fmla="*/ 28 w 85"/>
                  <a:gd name="T7" fmla="*/ 9 h 125"/>
                  <a:gd name="T8" fmla="*/ 29 w 85"/>
                  <a:gd name="T9" fmla="*/ 11 h 125"/>
                  <a:gd name="T10" fmla="*/ 31 w 85"/>
                  <a:gd name="T11" fmla="*/ 14 h 125"/>
                  <a:gd name="T12" fmla="*/ 31 w 85"/>
                  <a:gd name="T13" fmla="*/ 21 h 125"/>
                  <a:gd name="T14" fmla="*/ 31 w 85"/>
                  <a:gd name="T15" fmla="*/ 22 h 125"/>
                  <a:gd name="T16" fmla="*/ 35 w 85"/>
                  <a:gd name="T17" fmla="*/ 23 h 125"/>
                  <a:gd name="T18" fmla="*/ 36 w 85"/>
                  <a:gd name="T19" fmla="*/ 24 h 125"/>
                  <a:gd name="T20" fmla="*/ 20 w 85"/>
                  <a:gd name="T21" fmla="*/ 23 h 125"/>
                  <a:gd name="T22" fmla="*/ 23 w 85"/>
                  <a:gd name="T23" fmla="*/ 23 h 125"/>
                  <a:gd name="T24" fmla="*/ 24 w 85"/>
                  <a:gd name="T25" fmla="*/ 22 h 125"/>
                  <a:gd name="T26" fmla="*/ 24 w 85"/>
                  <a:gd name="T27" fmla="*/ 21 h 125"/>
                  <a:gd name="T28" fmla="*/ 24 w 85"/>
                  <a:gd name="T29" fmla="*/ 14 h 125"/>
                  <a:gd name="T30" fmla="*/ 24 w 85"/>
                  <a:gd name="T31" fmla="*/ 12 h 125"/>
                  <a:gd name="T32" fmla="*/ 23 w 85"/>
                  <a:gd name="T33" fmla="*/ 11 h 125"/>
                  <a:gd name="T34" fmla="*/ 20 w 85"/>
                  <a:gd name="T35" fmla="*/ 10 h 125"/>
                  <a:gd name="T36" fmla="*/ 16 w 85"/>
                  <a:gd name="T37" fmla="*/ 11 h 125"/>
                  <a:gd name="T38" fmla="*/ 11 w 85"/>
                  <a:gd name="T39" fmla="*/ 12 h 125"/>
                  <a:gd name="T40" fmla="*/ 11 w 85"/>
                  <a:gd name="T41" fmla="*/ 21 h 125"/>
                  <a:gd name="T42" fmla="*/ 11 w 85"/>
                  <a:gd name="T43" fmla="*/ 22 h 125"/>
                  <a:gd name="T44" fmla="*/ 14 w 85"/>
                  <a:gd name="T45" fmla="*/ 23 h 125"/>
                  <a:gd name="T46" fmla="*/ 16 w 85"/>
                  <a:gd name="T47" fmla="*/ 24 h 125"/>
                  <a:gd name="T48" fmla="*/ 0 w 85"/>
                  <a:gd name="T49" fmla="*/ 23 h 125"/>
                  <a:gd name="T50" fmla="*/ 4 w 85"/>
                  <a:gd name="T51" fmla="*/ 23 h 125"/>
                  <a:gd name="T52" fmla="*/ 4 w 85"/>
                  <a:gd name="T53" fmla="*/ 22 h 125"/>
                  <a:gd name="T54" fmla="*/ 4 w 85"/>
                  <a:gd name="T55" fmla="*/ 20 h 125"/>
                  <a:gd name="T56" fmla="*/ 4 w 85"/>
                  <a:gd name="T57" fmla="*/ 4 h 125"/>
                  <a:gd name="T58" fmla="*/ 4 w 85"/>
                  <a:gd name="T59" fmla="*/ 2 h 125"/>
                  <a:gd name="T60" fmla="*/ 4 w 85"/>
                  <a:gd name="T61" fmla="*/ 2 h 125"/>
                  <a:gd name="T62" fmla="*/ 2 w 85"/>
                  <a:gd name="T63" fmla="*/ 2 h 125"/>
                  <a:gd name="T64" fmla="*/ 0 w 85"/>
                  <a:gd name="T65" fmla="*/ 2 h 125"/>
                  <a:gd name="T66" fmla="*/ 11 w 85"/>
                  <a:gd name="T67" fmla="*/ 0 h 12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5"/>
                  <a:gd name="T103" fmla="*/ 0 h 125"/>
                  <a:gd name="T104" fmla="*/ 85 w 85"/>
                  <a:gd name="T105" fmla="*/ 125 h 12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5" h="125">
                    <a:moveTo>
                      <a:pt x="25" y="0"/>
                    </a:moveTo>
                    <a:lnTo>
                      <a:pt x="25" y="61"/>
                    </a:lnTo>
                    <a:lnTo>
                      <a:pt x="33" y="53"/>
                    </a:lnTo>
                    <a:lnTo>
                      <a:pt x="41" y="45"/>
                    </a:lnTo>
                    <a:lnTo>
                      <a:pt x="45" y="45"/>
                    </a:lnTo>
                    <a:lnTo>
                      <a:pt x="53" y="45"/>
                    </a:lnTo>
                    <a:lnTo>
                      <a:pt x="57" y="45"/>
                    </a:lnTo>
                    <a:lnTo>
                      <a:pt x="65" y="45"/>
                    </a:lnTo>
                    <a:lnTo>
                      <a:pt x="69" y="53"/>
                    </a:lnTo>
                    <a:lnTo>
                      <a:pt x="69" y="57"/>
                    </a:lnTo>
                    <a:lnTo>
                      <a:pt x="73" y="65"/>
                    </a:lnTo>
                    <a:lnTo>
                      <a:pt x="73" y="77"/>
                    </a:lnTo>
                    <a:lnTo>
                      <a:pt x="73" y="105"/>
                    </a:lnTo>
                    <a:lnTo>
                      <a:pt x="73" y="113"/>
                    </a:lnTo>
                    <a:lnTo>
                      <a:pt x="73" y="117"/>
                    </a:lnTo>
                    <a:lnTo>
                      <a:pt x="77" y="121"/>
                    </a:lnTo>
                    <a:lnTo>
                      <a:pt x="81" y="121"/>
                    </a:lnTo>
                    <a:lnTo>
                      <a:pt x="85" y="121"/>
                    </a:lnTo>
                    <a:lnTo>
                      <a:pt x="85" y="125"/>
                    </a:lnTo>
                    <a:lnTo>
                      <a:pt x="45" y="125"/>
                    </a:lnTo>
                    <a:lnTo>
                      <a:pt x="45" y="121"/>
                    </a:lnTo>
                    <a:lnTo>
                      <a:pt x="49" y="121"/>
                    </a:lnTo>
                    <a:lnTo>
                      <a:pt x="53" y="121"/>
                    </a:lnTo>
                    <a:lnTo>
                      <a:pt x="57" y="121"/>
                    </a:lnTo>
                    <a:lnTo>
                      <a:pt x="57" y="117"/>
                    </a:lnTo>
                    <a:lnTo>
                      <a:pt x="57" y="113"/>
                    </a:lnTo>
                    <a:lnTo>
                      <a:pt x="57" y="105"/>
                    </a:lnTo>
                    <a:lnTo>
                      <a:pt x="57" y="77"/>
                    </a:lnTo>
                    <a:lnTo>
                      <a:pt x="57" y="69"/>
                    </a:lnTo>
                    <a:lnTo>
                      <a:pt x="57" y="61"/>
                    </a:lnTo>
                    <a:lnTo>
                      <a:pt x="53" y="57"/>
                    </a:lnTo>
                    <a:lnTo>
                      <a:pt x="49" y="53"/>
                    </a:lnTo>
                    <a:lnTo>
                      <a:pt x="45" y="53"/>
                    </a:lnTo>
                    <a:lnTo>
                      <a:pt x="41" y="53"/>
                    </a:lnTo>
                    <a:lnTo>
                      <a:pt x="37" y="57"/>
                    </a:lnTo>
                    <a:lnTo>
                      <a:pt x="33" y="61"/>
                    </a:lnTo>
                    <a:lnTo>
                      <a:pt x="25" y="65"/>
                    </a:lnTo>
                    <a:lnTo>
                      <a:pt x="25" y="105"/>
                    </a:lnTo>
                    <a:lnTo>
                      <a:pt x="25" y="113"/>
                    </a:lnTo>
                    <a:lnTo>
                      <a:pt x="25" y="117"/>
                    </a:lnTo>
                    <a:lnTo>
                      <a:pt x="29" y="121"/>
                    </a:lnTo>
                    <a:lnTo>
                      <a:pt x="33" y="121"/>
                    </a:lnTo>
                    <a:lnTo>
                      <a:pt x="37" y="121"/>
                    </a:lnTo>
                    <a:lnTo>
                      <a:pt x="37" y="125"/>
                    </a:lnTo>
                    <a:lnTo>
                      <a:pt x="0" y="125"/>
                    </a:lnTo>
                    <a:lnTo>
                      <a:pt x="0" y="121"/>
                    </a:lnTo>
                    <a:lnTo>
                      <a:pt x="4" y="121"/>
                    </a:lnTo>
                    <a:lnTo>
                      <a:pt x="8" y="121"/>
                    </a:lnTo>
                    <a:lnTo>
                      <a:pt x="8" y="117"/>
                    </a:lnTo>
                    <a:lnTo>
                      <a:pt x="8" y="113"/>
                    </a:lnTo>
                    <a:lnTo>
                      <a:pt x="8" y="105"/>
                    </a:lnTo>
                    <a:lnTo>
                      <a:pt x="8" y="33"/>
                    </a:lnTo>
                    <a:lnTo>
                      <a:pt x="8" y="21"/>
                    </a:lnTo>
                    <a:lnTo>
                      <a:pt x="8" y="17"/>
                    </a:lnTo>
                    <a:lnTo>
                      <a:pt x="8" y="12"/>
                    </a:lnTo>
                    <a:lnTo>
                      <a:pt x="4" y="8"/>
                    </a:lnTo>
                    <a:lnTo>
                      <a:pt x="4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1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0" name="Freeform 118"/>
              <p:cNvSpPr>
                <a:spLocks/>
              </p:cNvSpPr>
              <p:nvPr/>
            </p:nvSpPr>
            <p:spPr bwMode="auto">
              <a:xfrm>
                <a:off x="5385" y="2154"/>
                <a:ext cx="37" cy="60"/>
              </a:xfrm>
              <a:custGeom>
                <a:avLst/>
                <a:gdLst>
                  <a:gd name="T0" fmla="*/ 12 w 49"/>
                  <a:gd name="T1" fmla="*/ 0 h 104"/>
                  <a:gd name="T2" fmla="*/ 12 w 49"/>
                  <a:gd name="T3" fmla="*/ 5 h 104"/>
                  <a:gd name="T4" fmla="*/ 21 w 49"/>
                  <a:gd name="T5" fmla="*/ 5 h 104"/>
                  <a:gd name="T6" fmla="*/ 21 w 49"/>
                  <a:gd name="T7" fmla="*/ 5 h 104"/>
                  <a:gd name="T8" fmla="*/ 12 w 49"/>
                  <a:gd name="T9" fmla="*/ 5 h 104"/>
                  <a:gd name="T10" fmla="*/ 12 w 49"/>
                  <a:gd name="T11" fmla="*/ 16 h 104"/>
                  <a:gd name="T12" fmla="*/ 12 w 49"/>
                  <a:gd name="T13" fmla="*/ 17 h 104"/>
                  <a:gd name="T14" fmla="*/ 12 w 49"/>
                  <a:gd name="T15" fmla="*/ 18 h 104"/>
                  <a:gd name="T16" fmla="*/ 14 w 49"/>
                  <a:gd name="T17" fmla="*/ 18 h 104"/>
                  <a:gd name="T18" fmla="*/ 15 w 49"/>
                  <a:gd name="T19" fmla="*/ 18 h 104"/>
                  <a:gd name="T20" fmla="*/ 17 w 49"/>
                  <a:gd name="T21" fmla="*/ 18 h 104"/>
                  <a:gd name="T22" fmla="*/ 17 w 49"/>
                  <a:gd name="T23" fmla="*/ 18 h 104"/>
                  <a:gd name="T24" fmla="*/ 19 w 49"/>
                  <a:gd name="T25" fmla="*/ 18 h 104"/>
                  <a:gd name="T26" fmla="*/ 19 w 49"/>
                  <a:gd name="T27" fmla="*/ 17 h 104"/>
                  <a:gd name="T28" fmla="*/ 21 w 49"/>
                  <a:gd name="T29" fmla="*/ 17 h 104"/>
                  <a:gd name="T30" fmla="*/ 19 w 49"/>
                  <a:gd name="T31" fmla="*/ 18 h 104"/>
                  <a:gd name="T32" fmla="*/ 17 w 49"/>
                  <a:gd name="T33" fmla="*/ 19 h 104"/>
                  <a:gd name="T34" fmla="*/ 15 w 49"/>
                  <a:gd name="T35" fmla="*/ 20 h 104"/>
                  <a:gd name="T36" fmla="*/ 12 w 49"/>
                  <a:gd name="T37" fmla="*/ 20 h 104"/>
                  <a:gd name="T38" fmla="*/ 11 w 49"/>
                  <a:gd name="T39" fmla="*/ 20 h 104"/>
                  <a:gd name="T40" fmla="*/ 8 w 49"/>
                  <a:gd name="T41" fmla="*/ 20 h 104"/>
                  <a:gd name="T42" fmla="*/ 7 w 49"/>
                  <a:gd name="T43" fmla="*/ 19 h 104"/>
                  <a:gd name="T44" fmla="*/ 7 w 49"/>
                  <a:gd name="T45" fmla="*/ 18 h 104"/>
                  <a:gd name="T46" fmla="*/ 5 w 49"/>
                  <a:gd name="T47" fmla="*/ 18 h 104"/>
                  <a:gd name="T48" fmla="*/ 5 w 49"/>
                  <a:gd name="T49" fmla="*/ 16 h 104"/>
                  <a:gd name="T50" fmla="*/ 5 w 49"/>
                  <a:gd name="T51" fmla="*/ 5 h 104"/>
                  <a:gd name="T52" fmla="*/ 0 w 49"/>
                  <a:gd name="T53" fmla="*/ 5 h 104"/>
                  <a:gd name="T54" fmla="*/ 0 w 49"/>
                  <a:gd name="T55" fmla="*/ 5 h 104"/>
                  <a:gd name="T56" fmla="*/ 2 w 49"/>
                  <a:gd name="T57" fmla="*/ 5 h 104"/>
                  <a:gd name="T58" fmla="*/ 5 w 49"/>
                  <a:gd name="T59" fmla="*/ 4 h 104"/>
                  <a:gd name="T60" fmla="*/ 7 w 49"/>
                  <a:gd name="T61" fmla="*/ 3 h 104"/>
                  <a:gd name="T62" fmla="*/ 8 w 49"/>
                  <a:gd name="T63" fmla="*/ 2 h 104"/>
                  <a:gd name="T64" fmla="*/ 11 w 49"/>
                  <a:gd name="T65" fmla="*/ 1 h 104"/>
                  <a:gd name="T66" fmla="*/ 11 w 49"/>
                  <a:gd name="T67" fmla="*/ 0 h 104"/>
                  <a:gd name="T68" fmla="*/ 12 w 49"/>
                  <a:gd name="T69" fmla="*/ 0 h 1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9"/>
                  <a:gd name="T106" fmla="*/ 0 h 104"/>
                  <a:gd name="T107" fmla="*/ 49 w 49"/>
                  <a:gd name="T108" fmla="*/ 104 h 1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9" h="104">
                    <a:moveTo>
                      <a:pt x="28" y="0"/>
                    </a:moveTo>
                    <a:lnTo>
                      <a:pt x="28" y="24"/>
                    </a:lnTo>
                    <a:lnTo>
                      <a:pt x="49" y="24"/>
                    </a:lnTo>
                    <a:lnTo>
                      <a:pt x="49" y="28"/>
                    </a:lnTo>
                    <a:lnTo>
                      <a:pt x="28" y="28"/>
                    </a:lnTo>
                    <a:lnTo>
                      <a:pt x="28" y="80"/>
                    </a:lnTo>
                    <a:lnTo>
                      <a:pt x="28" y="88"/>
                    </a:lnTo>
                    <a:lnTo>
                      <a:pt x="28" y="92"/>
                    </a:lnTo>
                    <a:lnTo>
                      <a:pt x="32" y="92"/>
                    </a:lnTo>
                    <a:lnTo>
                      <a:pt x="36" y="92"/>
                    </a:lnTo>
                    <a:lnTo>
                      <a:pt x="40" y="92"/>
                    </a:lnTo>
                    <a:lnTo>
                      <a:pt x="44" y="92"/>
                    </a:lnTo>
                    <a:lnTo>
                      <a:pt x="44" y="88"/>
                    </a:lnTo>
                    <a:lnTo>
                      <a:pt x="49" y="88"/>
                    </a:lnTo>
                    <a:lnTo>
                      <a:pt x="44" y="96"/>
                    </a:lnTo>
                    <a:lnTo>
                      <a:pt x="40" y="100"/>
                    </a:lnTo>
                    <a:lnTo>
                      <a:pt x="36" y="104"/>
                    </a:lnTo>
                    <a:lnTo>
                      <a:pt x="28" y="104"/>
                    </a:lnTo>
                    <a:lnTo>
                      <a:pt x="24" y="104"/>
                    </a:lnTo>
                    <a:lnTo>
                      <a:pt x="20" y="104"/>
                    </a:lnTo>
                    <a:lnTo>
                      <a:pt x="16" y="100"/>
                    </a:lnTo>
                    <a:lnTo>
                      <a:pt x="16" y="96"/>
                    </a:lnTo>
                    <a:lnTo>
                      <a:pt x="12" y="92"/>
                    </a:lnTo>
                    <a:lnTo>
                      <a:pt x="12" y="84"/>
                    </a:lnTo>
                    <a:lnTo>
                      <a:pt x="12" y="28"/>
                    </a:lnTo>
                    <a:lnTo>
                      <a:pt x="0" y="28"/>
                    </a:lnTo>
                    <a:lnTo>
                      <a:pt x="4" y="24"/>
                    </a:lnTo>
                    <a:lnTo>
                      <a:pt x="12" y="20"/>
                    </a:lnTo>
                    <a:lnTo>
                      <a:pt x="16" y="16"/>
                    </a:lnTo>
                    <a:lnTo>
                      <a:pt x="20" y="12"/>
                    </a:lnTo>
                    <a:lnTo>
                      <a:pt x="24" y="4"/>
                    </a:lnTo>
                    <a:lnTo>
                      <a:pt x="2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1" name="Line 119"/>
              <p:cNvSpPr>
                <a:spLocks noChangeShapeType="1"/>
              </p:cNvSpPr>
              <p:nvPr/>
            </p:nvSpPr>
            <p:spPr bwMode="auto">
              <a:xfrm>
                <a:off x="5248" y="1984"/>
                <a:ext cx="1" cy="14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2" name="Line 120"/>
              <p:cNvSpPr>
                <a:spLocks noChangeShapeType="1"/>
              </p:cNvSpPr>
              <p:nvPr/>
            </p:nvSpPr>
            <p:spPr bwMode="auto">
              <a:xfrm>
                <a:off x="3582" y="1057"/>
                <a:ext cx="1" cy="64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3" name="Line 121"/>
              <p:cNvSpPr>
                <a:spLocks noChangeShapeType="1"/>
              </p:cNvSpPr>
              <p:nvPr/>
            </p:nvSpPr>
            <p:spPr bwMode="auto">
              <a:xfrm flipH="1">
                <a:off x="3908" y="1057"/>
                <a:ext cx="720" cy="64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4" name="Line 122"/>
              <p:cNvSpPr>
                <a:spLocks noChangeShapeType="1"/>
              </p:cNvSpPr>
              <p:nvPr/>
            </p:nvSpPr>
            <p:spPr bwMode="auto">
              <a:xfrm flipH="1">
                <a:off x="3585" y="808"/>
                <a:ext cx="648" cy="14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5" name="Line 123"/>
              <p:cNvSpPr>
                <a:spLocks noChangeShapeType="1"/>
              </p:cNvSpPr>
              <p:nvPr/>
            </p:nvSpPr>
            <p:spPr bwMode="auto">
              <a:xfrm>
                <a:off x="4233" y="808"/>
                <a:ext cx="395" cy="14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6" name="Line 124"/>
              <p:cNvSpPr>
                <a:spLocks noChangeShapeType="1"/>
              </p:cNvSpPr>
              <p:nvPr/>
            </p:nvSpPr>
            <p:spPr bwMode="auto">
              <a:xfrm>
                <a:off x="4628" y="1057"/>
                <a:ext cx="298" cy="14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7" name="Line 125"/>
              <p:cNvSpPr>
                <a:spLocks noChangeShapeType="1"/>
              </p:cNvSpPr>
              <p:nvPr/>
            </p:nvSpPr>
            <p:spPr bwMode="auto">
              <a:xfrm>
                <a:off x="4926" y="1308"/>
                <a:ext cx="82" cy="14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8" name="Line 126"/>
              <p:cNvSpPr>
                <a:spLocks noChangeShapeType="1"/>
              </p:cNvSpPr>
              <p:nvPr/>
            </p:nvSpPr>
            <p:spPr bwMode="auto">
              <a:xfrm flipH="1">
                <a:off x="4233" y="1308"/>
                <a:ext cx="693" cy="39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19" name="Line 127"/>
              <p:cNvSpPr>
                <a:spLocks noChangeShapeType="1"/>
              </p:cNvSpPr>
              <p:nvPr/>
            </p:nvSpPr>
            <p:spPr bwMode="auto">
              <a:xfrm flipH="1">
                <a:off x="4628" y="1557"/>
                <a:ext cx="380" cy="14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20" name="Line 128"/>
              <p:cNvSpPr>
                <a:spLocks noChangeShapeType="1"/>
              </p:cNvSpPr>
              <p:nvPr/>
            </p:nvSpPr>
            <p:spPr bwMode="auto">
              <a:xfrm>
                <a:off x="5008" y="1557"/>
                <a:ext cx="231" cy="14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21" name="Text Box 129"/>
              <p:cNvSpPr txBox="1">
                <a:spLocks noChangeArrowheads="1"/>
              </p:cNvSpPr>
              <p:nvPr/>
            </p:nvSpPr>
            <p:spPr bwMode="auto">
              <a:xfrm>
                <a:off x="5088" y="2112"/>
                <a:ext cx="370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flight</a:t>
                </a:r>
              </a:p>
            </p:txBody>
          </p:sp>
          <p:sp>
            <p:nvSpPr>
              <p:cNvPr id="15422" name="Text Box 130"/>
              <p:cNvSpPr txBox="1">
                <a:spLocks noChangeArrowheads="1"/>
              </p:cNvSpPr>
              <p:nvPr/>
            </p:nvSpPr>
            <p:spPr bwMode="auto">
              <a:xfrm>
                <a:off x="4800" y="1440"/>
                <a:ext cx="526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Nominal</a:t>
                </a:r>
              </a:p>
            </p:txBody>
          </p:sp>
          <p:sp>
            <p:nvSpPr>
              <p:cNvPr id="15423" name="Text Box 131"/>
              <p:cNvSpPr txBox="1">
                <a:spLocks noChangeArrowheads="1"/>
              </p:cNvSpPr>
              <p:nvPr/>
            </p:nvSpPr>
            <p:spPr bwMode="auto">
              <a:xfrm>
                <a:off x="5040" y="1632"/>
                <a:ext cx="526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Nominal</a:t>
                </a:r>
              </a:p>
            </p:txBody>
          </p:sp>
          <p:sp>
            <p:nvSpPr>
              <p:cNvPr id="15424" name="Line 132"/>
              <p:cNvSpPr>
                <a:spLocks noChangeShapeType="1"/>
              </p:cNvSpPr>
              <p:nvPr/>
            </p:nvSpPr>
            <p:spPr bwMode="auto">
              <a:xfrm>
                <a:off x="5230" y="1762"/>
                <a:ext cx="0" cy="14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25" name="Line 133"/>
              <p:cNvSpPr>
                <a:spLocks noChangeShapeType="1"/>
              </p:cNvSpPr>
              <p:nvPr/>
            </p:nvSpPr>
            <p:spPr bwMode="auto">
              <a:xfrm>
                <a:off x="4615" y="1845"/>
                <a:ext cx="0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26" name="Line 134"/>
              <p:cNvSpPr>
                <a:spLocks noChangeShapeType="1"/>
              </p:cNvSpPr>
              <p:nvPr/>
            </p:nvSpPr>
            <p:spPr bwMode="auto">
              <a:xfrm>
                <a:off x="3566" y="1845"/>
                <a:ext cx="0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27" name="Line 135"/>
              <p:cNvSpPr>
                <a:spLocks noChangeShapeType="1"/>
              </p:cNvSpPr>
              <p:nvPr/>
            </p:nvSpPr>
            <p:spPr bwMode="auto">
              <a:xfrm>
                <a:off x="3928" y="1845"/>
                <a:ext cx="0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28" name="Line 136"/>
              <p:cNvSpPr>
                <a:spLocks noChangeShapeType="1"/>
              </p:cNvSpPr>
              <p:nvPr/>
            </p:nvSpPr>
            <p:spPr bwMode="auto">
              <a:xfrm>
                <a:off x="4217" y="1845"/>
                <a:ext cx="0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7A673F-E857-479E-A7F1-88B74B0B2D5D}" type="datetime1">
              <a:rPr lang="en-US" smtClean="0"/>
              <a:t>1/23/2013</a:t>
            </a:fld>
            <a:endParaRPr lang="en-US"/>
          </a:p>
        </p:txBody>
      </p:sp>
      <p:sp>
        <p:nvSpPr>
          <p:cNvPr id="7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BC671-65C8-4AB5-A1FC-50170D66D54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1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Other Options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334000"/>
          </a:xfrm>
        </p:spPr>
        <p:txBody>
          <a:bodyPr/>
          <a:lstStyle/>
          <a:p>
            <a:pPr eaLnBrk="1" hangingPunct="1"/>
            <a:r>
              <a:rPr lang="en-US" sz="3200" smtClean="0"/>
              <a:t>Regular languages (FSA) 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A </a:t>
            </a:r>
            <a:r>
              <a:rPr lang="en-US" sz="3200" b="0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B or A </a:t>
            </a:r>
            <a:r>
              <a:rPr lang="en-US" sz="3200" b="0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sz="3200" smtClean="0"/>
          </a:p>
          <a:p>
            <a:pPr lvl="1" eaLnBrk="1" hangingPunct="1"/>
            <a:r>
              <a:rPr lang="en-US" sz="2800" smtClean="0"/>
              <a:t>Too weak </a:t>
            </a:r>
            <a:r>
              <a:rPr lang="en-US" sz="2800" b="0" smtClean="0"/>
              <a:t>(e.g., cannot deal with recursion in a general way – no center-embedding)</a:t>
            </a:r>
          </a:p>
          <a:p>
            <a:pPr eaLnBrk="1" hangingPunct="1"/>
            <a:r>
              <a:rPr lang="en-US" sz="3200" i="1" smtClean="0"/>
              <a:t>CFGs 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A  </a:t>
            </a:r>
            <a:r>
              <a:rPr lang="en-US" b="0" smtClean="0">
                <a:solidFill>
                  <a:schemeClr val="accent2"/>
                </a:solidFill>
                <a:sym typeface="Symbol" pitchFamily="18" charset="2"/>
              </a:rPr>
              <a:t>(also produce more understandable and “useful” structure)</a:t>
            </a:r>
          </a:p>
          <a:p>
            <a:pPr eaLnBrk="1" hangingPunct="1"/>
            <a:endParaRPr lang="en-US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3200" smtClean="0"/>
              <a:t>Context-sensitive 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A ; </a:t>
            </a:r>
            <a:r>
              <a:rPr lang="en-US" sz="3200" b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≠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</a:t>
            </a:r>
            <a:endParaRPr lang="en-US" sz="32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sz="2800" smtClean="0"/>
              <a:t>Can be computationally intractable</a:t>
            </a:r>
          </a:p>
          <a:p>
            <a:pPr eaLnBrk="1" hangingPunct="1"/>
            <a:r>
              <a:rPr lang="en-US" sz="3200" smtClean="0"/>
              <a:t>Turing equiv. 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; </a:t>
            </a:r>
            <a:r>
              <a:rPr lang="en-US" sz="3200" b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≠</a:t>
            </a:r>
            <a:r>
              <a:rPr lang="en-US" sz="3200" b="0" smtClean="0">
                <a:solidFill>
                  <a:schemeClr val="accent2"/>
                </a:solidFill>
                <a:sym typeface="Symbol" pitchFamily="18" charset="2"/>
              </a:rPr>
              <a:t></a:t>
            </a:r>
            <a:endParaRPr lang="en-US" sz="32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sz="2800" smtClean="0"/>
              <a:t>Too powerful / Computationally intractable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62EF41-3306-49D9-ACBC-C0FD1D127743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688DB-7B63-4812-AC0C-9E4A59294FF9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Common Sentence-Types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83563" cy="4114800"/>
          </a:xfrm>
        </p:spPr>
        <p:txBody>
          <a:bodyPr/>
          <a:lstStyle/>
          <a:p>
            <a:pPr eaLnBrk="1" hangingPunct="1"/>
            <a:r>
              <a:rPr lang="en-US" smtClean="0"/>
              <a:t>Declaratives:  </a:t>
            </a:r>
            <a:r>
              <a:rPr lang="en-US" smtClean="0">
                <a:solidFill>
                  <a:srgbClr val="008000"/>
                </a:solidFill>
              </a:rPr>
              <a:t>A plane left</a:t>
            </a:r>
          </a:p>
          <a:p>
            <a:pPr lvl="1" eaLnBrk="1" hangingPunct="1"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S -&gt; NP VP</a:t>
            </a:r>
          </a:p>
          <a:p>
            <a:pPr eaLnBrk="1" hangingPunct="1"/>
            <a:r>
              <a:rPr lang="en-US" smtClean="0"/>
              <a:t>Imperatives:   </a:t>
            </a:r>
            <a:r>
              <a:rPr lang="en-US" smtClean="0">
                <a:solidFill>
                  <a:srgbClr val="008000"/>
                </a:solidFill>
              </a:rPr>
              <a:t>Leave!</a:t>
            </a:r>
          </a:p>
          <a:p>
            <a:pPr lvl="1" eaLnBrk="1" hangingPunct="1"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S -&gt; VP</a:t>
            </a:r>
          </a:p>
          <a:p>
            <a:pPr eaLnBrk="1" hangingPunct="1"/>
            <a:r>
              <a:rPr lang="en-US" smtClean="0"/>
              <a:t>Yes-No Questions: </a:t>
            </a:r>
            <a:r>
              <a:rPr lang="en-US" smtClean="0">
                <a:solidFill>
                  <a:srgbClr val="008000"/>
                </a:solidFill>
              </a:rPr>
              <a:t>Did the plane leave?</a:t>
            </a:r>
          </a:p>
          <a:p>
            <a:pPr lvl="1" eaLnBrk="1" hangingPunct="1"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S -&gt; Aux NP VP</a:t>
            </a:r>
            <a:endParaRPr lang="en-US" i="1" smtClean="0">
              <a:solidFill>
                <a:srgbClr val="A50021"/>
              </a:solidFill>
            </a:endParaRPr>
          </a:p>
          <a:p>
            <a:pPr eaLnBrk="1" hangingPunct="1"/>
            <a:r>
              <a:rPr lang="en-US" smtClean="0"/>
              <a:t>WH Questions: 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  <a:r>
              <a:rPr lang="en-US" smtClean="0">
                <a:solidFill>
                  <a:srgbClr val="008000"/>
                </a:solidFill>
              </a:rPr>
              <a:t>Which flights serve breakfast?</a:t>
            </a:r>
          </a:p>
          <a:p>
            <a:pPr lvl="1" eaLnBrk="1" hangingPunct="1"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S -&gt; WH NP VP</a:t>
            </a:r>
            <a:endParaRPr lang="en-US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8000"/>
                </a:solidFill>
              </a:rPr>
              <a:t> When did the plane leave?</a:t>
            </a:r>
          </a:p>
          <a:p>
            <a:pPr lvl="1" eaLnBrk="1" hangingPunct="1"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S -&gt; WH Aux NP VP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C05E32D-CEDF-4A1D-B71A-A0871520766D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DE8E8-354F-4AD7-98DB-FF270B41339F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0"/>
            <a:ext cx="4800600" cy="1143000"/>
          </a:xfrm>
        </p:spPr>
        <p:txBody>
          <a:bodyPr/>
          <a:lstStyle/>
          <a:p>
            <a:pPr eaLnBrk="1" hangingPunct="1"/>
            <a:r>
              <a:rPr lang="en-US" smtClean="0"/>
              <a:t>NP: more details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762000"/>
            <a:ext cx="63246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NP -&gt; Specifiers </a:t>
            </a:r>
            <a:r>
              <a:rPr lang="en-US" smtClean="0">
                <a:solidFill>
                  <a:schemeClr val="accent2"/>
                </a:solidFill>
              </a:rPr>
              <a:t>N Complements</a:t>
            </a:r>
          </a:p>
          <a:p>
            <a:pPr lvl="1"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666628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NP -&gt; (Predet)(Det)(Card)(Ord)(Quant) (AP) </a:t>
            </a: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Nom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e.g.,    </a:t>
            </a:r>
            <a:r>
              <a:rPr lang="en-US" sz="2800" b="1">
                <a:solidFill>
                  <a:srgbClr val="008000"/>
                </a:solidFill>
                <a:latin typeface="Comic Sans MS" pitchFamily="66" charset="0"/>
              </a:rPr>
              <a:t>all      the         other       cheap cars</a:t>
            </a: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mic Sans MS" pitchFamily="66" charset="0"/>
              </a:rPr>
              <a:t>	 </a:t>
            </a:r>
          </a:p>
        </p:txBody>
      </p:sp>
      <p:sp>
        <p:nvSpPr>
          <p:cNvPr id="666629" name="Rectangle 5"/>
          <p:cNvSpPr>
            <a:spLocks noChangeArrowheads="1"/>
          </p:cNvSpPr>
          <p:nvPr/>
        </p:nvSpPr>
        <p:spPr bwMode="auto">
          <a:xfrm>
            <a:off x="0" y="2590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Nom -&gt; Nom          PP       (PP)      (PP)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e.g.,    </a:t>
            </a:r>
            <a:r>
              <a:rPr lang="en-US" sz="2800" b="1">
                <a:solidFill>
                  <a:srgbClr val="008000"/>
                </a:solidFill>
                <a:latin typeface="Comic Sans MS" pitchFamily="66" charset="0"/>
              </a:rPr>
              <a:t>reservation on BA456 from NY to YVR</a:t>
            </a: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666630" name="Rectangle 6"/>
          <p:cNvSpPr>
            <a:spLocks noChangeArrowheads="1"/>
          </p:cNvSpPr>
          <p:nvPr/>
        </p:nvSpPr>
        <p:spPr bwMode="auto">
          <a:xfrm>
            <a:off x="0" y="3733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	Nom -&gt; Nom GerundVP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e.g.,    </a:t>
            </a:r>
            <a:r>
              <a:rPr lang="en-US" sz="2800" b="1">
                <a:solidFill>
                  <a:srgbClr val="008000"/>
                </a:solidFill>
                <a:latin typeface="Comic Sans MS" pitchFamily="66" charset="0"/>
              </a:rPr>
              <a:t>flight arriving on Monday</a:t>
            </a: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Nom -&gt; Nom RelClause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Nom RelClause -&gt;(who | that) VP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  e.g.,    </a:t>
            </a:r>
            <a:r>
              <a:rPr lang="en-US" sz="2800" b="1">
                <a:solidFill>
                  <a:srgbClr val="008000"/>
                </a:solidFill>
                <a:latin typeface="Comic Sans MS" pitchFamily="66" charset="0"/>
              </a:rPr>
              <a:t>flight that arrives in the evening</a:t>
            </a: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8" grpId="0"/>
      <p:bldP spid="666629" grpId="0"/>
      <p:bldP spid="6666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E0FB330-8F11-4580-ADD0-CA88B0355632}" type="datetime1">
              <a:rPr lang="en-US" smtClean="0"/>
              <a:t>1/23/2013</a:t>
            </a:fld>
            <a:endParaRPr lang="en-US"/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BDFB9C-8C6A-4034-B3F6-26169779B82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5257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 Jan 24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accent6"/>
                </a:solidFill>
              </a:rPr>
              <a:t>Part-of-speech tagging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dirty="0" smtClean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accent6"/>
                </a:solidFill>
              </a:rPr>
              <a:t>Start </a:t>
            </a:r>
            <a:r>
              <a:rPr lang="en-US" sz="3200" dirty="0" smtClean="0">
                <a:solidFill>
                  <a:schemeClr val="accent6"/>
                </a:solidFill>
              </a:rPr>
              <a:t>Syntax…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7CDA7B9-D346-4F54-91A5-A0B91DFF7725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83873-5170-4454-91BA-DBB4477CD365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Conjunctive Constructions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1219200"/>
          </a:xfrm>
        </p:spPr>
        <p:txBody>
          <a:bodyPr/>
          <a:lstStyle/>
          <a:p>
            <a:pPr eaLnBrk="1" hangingPunct="1"/>
            <a:r>
              <a:rPr lang="en-US" smtClean="0"/>
              <a:t>S -&gt; S and S</a:t>
            </a:r>
          </a:p>
          <a:p>
            <a:pPr lvl="1" eaLnBrk="1" hangingPunct="1"/>
            <a:r>
              <a:rPr lang="en-US" sz="2800" smtClean="0">
                <a:solidFill>
                  <a:srgbClr val="008000"/>
                </a:solidFill>
              </a:rPr>
              <a:t>John went to NY and Mary followed him</a:t>
            </a:r>
            <a:endParaRPr lang="en-US" sz="2800" smtClean="0"/>
          </a:p>
          <a:p>
            <a:pPr lvl="1"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685800" y="23622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NP -&gt; NP and NP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rgbClr val="008000"/>
                </a:solidFill>
                <a:latin typeface="Comic Sans MS" pitchFamily="66" charset="0"/>
              </a:rPr>
              <a:t>John went to NY and Boston</a:t>
            </a: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08261" name="Rectangle 5"/>
          <p:cNvSpPr>
            <a:spLocks noChangeArrowheads="1"/>
          </p:cNvSpPr>
          <p:nvPr/>
        </p:nvSpPr>
        <p:spPr bwMode="auto">
          <a:xfrm>
            <a:off x="685800" y="35052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VP -&gt; VP and VP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rgbClr val="008000"/>
                </a:solidFill>
                <a:latin typeface="Comic Sans MS" pitchFamily="66" charset="0"/>
              </a:rPr>
              <a:t>John went to NY and visited MOMA</a:t>
            </a: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608262" name="Rectangle 6"/>
          <p:cNvSpPr>
            <a:spLocks noChangeArrowheads="1"/>
          </p:cNvSpPr>
          <p:nvPr/>
        </p:nvSpPr>
        <p:spPr bwMode="auto">
          <a:xfrm>
            <a:off x="609600" y="4648200"/>
            <a:ext cx="7467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In fact the right rule for English is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X -&gt; X and X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/>
      <p:bldP spid="608261" grpId="0"/>
      <p:bldP spid="60826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257800"/>
            <a:ext cx="8458200" cy="1600200"/>
          </a:xfrm>
        </p:spPr>
        <p:txBody>
          <a:bodyPr/>
          <a:lstStyle/>
          <a:p>
            <a:pPr>
              <a:buNone/>
            </a:pPr>
            <a:r>
              <a:rPr lang="en-CA" sz="2000" dirty="0" smtClean="0">
                <a:solidFill>
                  <a:schemeClr val="tx2"/>
                </a:solidFill>
              </a:rPr>
              <a:t>Journal of the American Medical Informatics </a:t>
            </a:r>
            <a:r>
              <a:rPr lang="en-CA" sz="2000" dirty="0" smtClean="0">
                <a:solidFill>
                  <a:schemeClr val="tx2"/>
                </a:solidFill>
              </a:rPr>
              <a:t>Association, 2005, </a:t>
            </a:r>
            <a:r>
              <a:rPr lang="en-CA" sz="2000" dirty="0" smtClean="0"/>
              <a:t>Improved Identification of Noun Phrases in Clinical Radiology Reports </a:t>
            </a:r>
            <a:r>
              <a:rPr lang="en-CA" sz="2000" dirty="0" smtClean="0"/>
              <a:t>….</a:t>
            </a:r>
            <a:endParaRPr lang="en-CA" sz="2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CA" sz="2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CA" sz="20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3A960-1086-496B-9AE3-CCAD8FBBF999}" type="datetime1">
              <a:rPr lang="en-US" smtClean="0">
                <a:solidFill>
                  <a:srgbClr val="000000"/>
                </a:solidFill>
              </a:rPr>
              <a:t>1/23/2013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CPSC503 Winter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C6B33-7CBB-465C-954F-98570A9A3F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2338" name="Picture 2" descr="http://ars.els-cdn.com/content/image/1-s2.0-S106750270500023X-g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7696200" cy="4716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CA330B-FD51-444D-AFF3-303D6A408CA3}" type="datetime1">
              <a:rPr lang="en-US" smtClean="0"/>
              <a:t>1/23/2013</a:t>
            </a:fld>
            <a:endParaRPr lang="en-US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FC176E-326C-49CF-8FAE-F2A9437475B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CFGs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Agreement</a:t>
            </a:r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3200" smtClean="0"/>
              <a:t>Subcategorization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25686F-3180-4826-8BF4-6952B5819CEC}" type="datetime1">
              <a:rPr lang="en-US" smtClean="0"/>
              <a:t>1/23/2013</a:t>
            </a:fld>
            <a:endParaRPr lang="en-US"/>
          </a:p>
        </p:txBody>
      </p:sp>
      <p:sp>
        <p:nvSpPr>
          <p:cNvPr id="102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EA284E-15D1-401E-87B2-2FD34D0E702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Agreement</a:t>
            </a:r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2590800"/>
          </a:xfrm>
        </p:spPr>
        <p:txBody>
          <a:bodyPr/>
          <a:lstStyle/>
          <a:p>
            <a:pPr eaLnBrk="1" hangingPunct="1"/>
            <a:r>
              <a:rPr lang="en-US" sz="3200" smtClean="0"/>
              <a:t>In English, </a:t>
            </a:r>
          </a:p>
          <a:p>
            <a:pPr lvl="1" eaLnBrk="1" hangingPunct="1"/>
            <a:r>
              <a:rPr lang="en-US" sz="2800" i="1" smtClean="0"/>
              <a:t>Determiners</a:t>
            </a:r>
            <a:r>
              <a:rPr lang="en-US" sz="2800" smtClean="0"/>
              <a:t> and </a:t>
            </a:r>
            <a:r>
              <a:rPr lang="en-US" sz="2800" i="1" smtClean="0"/>
              <a:t>nouns</a:t>
            </a:r>
            <a:r>
              <a:rPr lang="en-US" sz="2800" smtClean="0"/>
              <a:t> have to agree in </a:t>
            </a:r>
            <a:r>
              <a:rPr lang="en-US" sz="2800" smtClean="0">
                <a:solidFill>
                  <a:schemeClr val="accent2"/>
                </a:solidFill>
              </a:rPr>
              <a:t>number</a:t>
            </a:r>
            <a:r>
              <a:rPr lang="en-US" sz="2800" smtClean="0"/>
              <a:t> </a:t>
            </a:r>
          </a:p>
          <a:p>
            <a:pPr lvl="1" eaLnBrk="1" hangingPunct="1">
              <a:spcAft>
                <a:spcPct val="25000"/>
              </a:spcAft>
            </a:pPr>
            <a:r>
              <a:rPr lang="en-US" sz="2800" i="1" smtClean="0"/>
              <a:t>Subjects</a:t>
            </a:r>
            <a:r>
              <a:rPr lang="en-US" sz="2800" smtClean="0"/>
              <a:t> and </a:t>
            </a:r>
            <a:r>
              <a:rPr lang="en-US" sz="2800" i="1" smtClean="0"/>
              <a:t>verbs</a:t>
            </a:r>
            <a:r>
              <a:rPr lang="en-US" sz="2800" smtClean="0"/>
              <a:t> have to agree in </a:t>
            </a:r>
            <a:r>
              <a:rPr lang="en-US" sz="2800" smtClean="0">
                <a:solidFill>
                  <a:schemeClr val="accent2"/>
                </a:solidFill>
              </a:rPr>
              <a:t>person and number</a:t>
            </a:r>
            <a:endParaRPr lang="en-US" sz="2800" smtClean="0"/>
          </a:p>
          <a:p>
            <a:pPr eaLnBrk="1" hangingPunct="1"/>
            <a:endParaRPr lang="en-US" sz="3200" smtClean="0"/>
          </a:p>
        </p:txBody>
      </p:sp>
      <p:sp>
        <p:nvSpPr>
          <p:cNvPr id="621572" name="Rectangle 4"/>
          <p:cNvSpPr>
            <a:spLocks noChangeArrowheads="1"/>
          </p:cNvSpPr>
          <p:nvPr/>
        </p:nvSpPr>
        <p:spPr bwMode="auto">
          <a:xfrm>
            <a:off x="762000" y="43434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latin typeface="Comic Sans MS" pitchFamily="66" charset="0"/>
              </a:rPr>
              <a:t>Many languages have agreement systems that are far more complex than this </a:t>
            </a:r>
            <a:r>
              <a:rPr lang="en-US" sz="2800" b="1" dirty="0">
                <a:latin typeface="Comic Sans MS" pitchFamily="66" charset="0"/>
              </a:rPr>
              <a:t>(e.g., 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gender</a:t>
            </a:r>
            <a:r>
              <a:rPr lang="en-US" sz="2800" b="1" dirty="0">
                <a:latin typeface="Comic Sans MS" pitchFamily="66" charset="0"/>
              </a:rPr>
              <a:t>).</a:t>
            </a:r>
            <a:endParaRPr lang="en-US" sz="3200" b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577E57-E448-493C-867D-CDD338BFF4BF}" type="datetime1">
              <a:rPr lang="en-US" smtClean="0"/>
              <a:t>1/23/2013</a:t>
            </a:fld>
            <a:endParaRPr lang="en-US"/>
          </a:p>
        </p:txBody>
      </p:sp>
      <p:sp>
        <p:nvSpPr>
          <p:cNvPr id="112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12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E3B1C-D928-4F3A-B1CA-2BCA317775A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Agreement</a:t>
            </a:r>
          </a:p>
        </p:txBody>
      </p:sp>
      <p:sp>
        <p:nvSpPr>
          <p:cNvPr id="11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dog</a:t>
            </a:r>
          </a:p>
          <a:p>
            <a:pPr eaLnBrk="1" hangingPunct="1"/>
            <a:r>
              <a:rPr lang="en-US" smtClean="0"/>
              <a:t>Those dogs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dog eats</a:t>
            </a:r>
          </a:p>
          <a:p>
            <a:pPr eaLnBrk="1" hangingPunct="1"/>
            <a:r>
              <a:rPr lang="en-US" smtClean="0"/>
              <a:t>You have it</a:t>
            </a:r>
          </a:p>
          <a:p>
            <a:pPr eaLnBrk="1" hangingPunct="1"/>
            <a:r>
              <a:rPr lang="en-US" smtClean="0"/>
              <a:t>Those dogs eat</a:t>
            </a:r>
          </a:p>
        </p:txBody>
      </p:sp>
      <p:sp>
        <p:nvSpPr>
          <p:cNvPr id="112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*This dogs</a:t>
            </a: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*Those dog</a:t>
            </a:r>
          </a:p>
          <a:p>
            <a:pPr eaLnBrk="1" hangingPunct="1"/>
            <a:endParaRPr lang="en-US" smtClean="0">
              <a:solidFill>
                <a:srgbClr val="A50021"/>
              </a:solidFill>
            </a:endParaRP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*This dog eat</a:t>
            </a: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*You has it</a:t>
            </a: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*Those dogs eats</a:t>
            </a:r>
            <a:endParaRPr lang="en-US" sz="2400" smtClean="0">
              <a:solidFill>
                <a:srgbClr val="A50021"/>
              </a:solidFill>
            </a:endParaRPr>
          </a:p>
          <a:p>
            <a:pPr eaLnBrk="1" hangingPunct="1"/>
            <a:endParaRPr lang="en-US" sz="240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252BC5-CC53-4950-B985-35CE8F8F8D61}" type="datetime1">
              <a:rPr lang="en-US" smtClean="0"/>
              <a:t>1/23/2013</a:t>
            </a:fld>
            <a:endParaRPr lang="en-US"/>
          </a:p>
        </p:txBody>
      </p:sp>
      <p:sp>
        <p:nvSpPr>
          <p:cNvPr id="1229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4FA21-37F7-4904-8916-BCDD9802005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Possible CFG Solution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41148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S -&gt; NP VP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NP -&gt; Det Nom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VP -&gt; V NP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…</a:t>
            </a:r>
          </a:p>
        </p:txBody>
      </p:sp>
      <p:sp>
        <p:nvSpPr>
          <p:cNvPr id="1229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981200"/>
            <a:ext cx="49530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SgS -&gt; SgNP SgVP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PlS -&gt; PlNp PlVP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SgNP -&gt; SgDet SgNom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PlNP -&gt; PlDet PlNom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PlVP -&gt; PlV NP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SgVP3p -&gt;SgV3p NP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…</a:t>
            </a:r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5638800" y="5486400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Sg = singular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Pl = plural</a:t>
            </a:r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228600" y="15240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OLD Grammar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5029200" y="1524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NEW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8383A00-E513-4881-A537-B197CAF52531}" type="datetime1">
              <a:rPr lang="en-US" smtClean="0"/>
              <a:t>1/23/2013</a:t>
            </a:fld>
            <a:endParaRPr lang="en-US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60F1B3-BA3E-4367-93DF-5235907219E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CFG Solution for Agreement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It works and stays within the power of CFGs</a:t>
            </a:r>
          </a:p>
          <a:p>
            <a:pPr eaLnBrk="1" hangingPunct="1"/>
            <a:r>
              <a:rPr lang="en-US" sz="3200" smtClean="0"/>
              <a:t>But it doesn’t scale all that well (explosion in the number of rules)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116F964-7E02-448D-A7C0-2CA75D3AE40D}" type="datetime1">
              <a:rPr lang="en-US" smtClean="0"/>
              <a:t>1/23/2013</a:t>
            </a:fld>
            <a:endParaRPr lang="en-US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D37E0-8DDA-41CA-B362-228616A58E7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Subcategorization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733800"/>
            <a:ext cx="7772400" cy="1752600"/>
          </a:xfrm>
        </p:spPr>
        <p:txBody>
          <a:bodyPr/>
          <a:lstStyle/>
          <a:p>
            <a:pPr eaLnBrk="1" hangingPunct="1"/>
            <a:r>
              <a:rPr lang="en-US" smtClean="0"/>
              <a:t>*John sneezed the book</a:t>
            </a:r>
          </a:p>
          <a:p>
            <a:pPr eaLnBrk="1" hangingPunct="1"/>
            <a:r>
              <a:rPr lang="en-US" smtClean="0"/>
              <a:t>*I prefer United has a flight</a:t>
            </a:r>
          </a:p>
          <a:p>
            <a:pPr eaLnBrk="1" hangingPunct="1"/>
            <a:r>
              <a:rPr lang="en-US" smtClean="0"/>
              <a:t>*Give with a flight</a:t>
            </a:r>
          </a:p>
        </p:txBody>
      </p:sp>
      <p:sp>
        <p:nvSpPr>
          <p:cNvPr id="34823" name="Rectangle 4"/>
          <p:cNvSpPr>
            <a:spLocks noChangeArrowheads="1"/>
          </p:cNvSpPr>
          <p:nvPr/>
        </p:nvSpPr>
        <p:spPr bwMode="auto">
          <a:xfrm>
            <a:off x="609600" y="13716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Def. It expresses constraints that a </a:t>
            </a:r>
            <a:r>
              <a:rPr lang="en-US" sz="3200" b="1">
                <a:solidFill>
                  <a:schemeClr val="accent2"/>
                </a:solidFill>
                <a:latin typeface="Comic Sans MS" pitchFamily="66" charset="0"/>
              </a:rPr>
              <a:t>predicate</a:t>
            </a:r>
            <a:r>
              <a:rPr lang="en-US" sz="3200" b="1">
                <a:latin typeface="Comic Sans MS" pitchFamily="66" charset="0"/>
              </a:rPr>
              <a:t> (verb here) places on the </a:t>
            </a:r>
            <a:r>
              <a:rPr lang="en-US" sz="3200" b="1">
                <a:solidFill>
                  <a:schemeClr val="accent2"/>
                </a:solidFill>
                <a:latin typeface="Comic Sans MS" pitchFamily="66" charset="0"/>
              </a:rPr>
              <a:t>number and type of its arguments</a:t>
            </a:r>
            <a:r>
              <a:rPr lang="en-US" sz="3200" b="1">
                <a:latin typeface="Comic Sans MS" pitchFamily="66" charset="0"/>
              </a:rPr>
              <a:t> </a:t>
            </a:r>
            <a:r>
              <a:rPr lang="en-US" sz="3200" b="1" i="1">
                <a:latin typeface="Comic Sans MS" pitchFamily="66" charset="0"/>
              </a:rPr>
              <a:t>(see first table)</a:t>
            </a:r>
            <a:endParaRPr lang="en-US" b="1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2ECD43B-8AC2-418C-9C9E-7454CCDD29C5}" type="datetime1">
              <a:rPr lang="en-US" smtClean="0"/>
              <a:t>1/23/2013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8F383-33F9-43D5-878C-48FE2E09CAB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Subcategorization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Sneeze:  </a:t>
            </a:r>
            <a:r>
              <a:rPr lang="en-US" smtClean="0">
                <a:solidFill>
                  <a:srgbClr val="008000"/>
                </a:solidFill>
              </a:rPr>
              <a:t>John sneezed</a:t>
            </a:r>
          </a:p>
          <a:p>
            <a:pPr eaLnBrk="1" hangingPunct="1"/>
            <a:r>
              <a:rPr lang="en-US" smtClean="0"/>
              <a:t>Find:  </a:t>
            </a:r>
            <a:r>
              <a:rPr lang="en-US" smtClean="0">
                <a:solidFill>
                  <a:srgbClr val="008000"/>
                </a:solidFill>
              </a:rPr>
              <a:t>Please find [a flight to NY]</a:t>
            </a:r>
            <a:r>
              <a:rPr lang="en-US" baseline="-25000" smtClean="0">
                <a:solidFill>
                  <a:srgbClr val="008000"/>
                </a:solidFill>
              </a:rPr>
              <a:t>NP</a:t>
            </a:r>
          </a:p>
          <a:p>
            <a:pPr eaLnBrk="1" hangingPunct="1"/>
            <a:r>
              <a:rPr lang="en-US" smtClean="0"/>
              <a:t>Give: </a:t>
            </a:r>
            <a:r>
              <a:rPr lang="en-US" smtClean="0">
                <a:solidFill>
                  <a:srgbClr val="008000"/>
                </a:solidFill>
              </a:rPr>
              <a:t>Give [me]</a:t>
            </a:r>
            <a:r>
              <a:rPr lang="en-US" baseline="-25000" smtClean="0">
                <a:solidFill>
                  <a:srgbClr val="008000"/>
                </a:solidFill>
              </a:rPr>
              <a:t>NP</a:t>
            </a:r>
            <a:r>
              <a:rPr lang="en-US" smtClean="0">
                <a:solidFill>
                  <a:srgbClr val="008000"/>
                </a:solidFill>
              </a:rPr>
              <a:t>[a cheaper fare]</a:t>
            </a:r>
            <a:r>
              <a:rPr lang="en-US" baseline="-25000" smtClean="0">
                <a:solidFill>
                  <a:srgbClr val="008000"/>
                </a:solidFill>
              </a:rPr>
              <a:t>NP</a:t>
            </a:r>
          </a:p>
          <a:p>
            <a:pPr eaLnBrk="1" hangingPunct="1"/>
            <a:r>
              <a:rPr lang="en-US" smtClean="0"/>
              <a:t>Help: </a:t>
            </a:r>
            <a:r>
              <a:rPr lang="en-US" smtClean="0">
                <a:solidFill>
                  <a:srgbClr val="008000"/>
                </a:solidFill>
              </a:rPr>
              <a:t>Can you help [me]</a:t>
            </a:r>
            <a:r>
              <a:rPr lang="en-US" baseline="-25000" smtClean="0">
                <a:solidFill>
                  <a:srgbClr val="008000"/>
                </a:solidFill>
              </a:rPr>
              <a:t>NP</a:t>
            </a:r>
            <a:r>
              <a:rPr lang="en-US" smtClean="0">
                <a:solidFill>
                  <a:srgbClr val="008000"/>
                </a:solidFill>
              </a:rPr>
              <a:t>[with a flight]</a:t>
            </a:r>
            <a:r>
              <a:rPr lang="en-US" baseline="-25000" smtClean="0">
                <a:solidFill>
                  <a:srgbClr val="008000"/>
                </a:solidFill>
              </a:rPr>
              <a:t>PP</a:t>
            </a:r>
          </a:p>
          <a:p>
            <a:pPr eaLnBrk="1" hangingPunct="1"/>
            <a:r>
              <a:rPr lang="en-US" smtClean="0"/>
              <a:t>Prefer: </a:t>
            </a:r>
            <a:r>
              <a:rPr lang="en-US" smtClean="0">
                <a:solidFill>
                  <a:srgbClr val="008000"/>
                </a:solidFill>
              </a:rPr>
              <a:t>I prefer [to leave earlier]</a:t>
            </a:r>
            <a:r>
              <a:rPr lang="en-US" baseline="-25000" smtClean="0">
                <a:solidFill>
                  <a:srgbClr val="008000"/>
                </a:solidFill>
              </a:rPr>
              <a:t>TO-VP</a:t>
            </a:r>
          </a:p>
          <a:p>
            <a:pPr eaLnBrk="1" hangingPunct="1"/>
            <a:r>
              <a:rPr lang="en-US" smtClean="0"/>
              <a:t>Told:</a:t>
            </a:r>
            <a:r>
              <a:rPr lang="en-US" smtClean="0">
                <a:solidFill>
                  <a:srgbClr val="008000"/>
                </a:solidFill>
              </a:rPr>
              <a:t> I was told [United has a flight]</a:t>
            </a:r>
            <a:r>
              <a:rPr lang="en-US" baseline="-25000" smtClean="0">
                <a:solidFill>
                  <a:srgbClr val="008000"/>
                </a:solidFill>
              </a:rPr>
              <a:t>S</a:t>
            </a:r>
          </a:p>
          <a:p>
            <a:pPr eaLnBrk="1" hangingPunct="1"/>
            <a:r>
              <a:rPr lang="en-US" smtClean="0"/>
              <a:t>…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371D204-5F2D-488E-87DC-0C1221FD194F}" type="datetime1">
              <a:rPr lang="en-US" smtClean="0"/>
              <a:t>1/23/2013</a:t>
            </a:fld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40647-BFE0-4D7A-B53F-73FFBC84D48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So?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So the various rules for VPs </a:t>
            </a:r>
            <a:r>
              <a:rPr lang="en-US" sz="3200" smtClean="0">
                <a:solidFill>
                  <a:schemeClr val="accent2"/>
                </a:solidFill>
              </a:rPr>
              <a:t>overgenerate</a:t>
            </a:r>
            <a:r>
              <a:rPr lang="en-US" sz="3200" smtClean="0"/>
              <a:t>.</a:t>
            </a:r>
          </a:p>
          <a:p>
            <a:pPr lvl="1" eaLnBrk="1" hangingPunct="1"/>
            <a:r>
              <a:rPr lang="en-US" sz="3200" smtClean="0"/>
              <a:t>They allow strings containing verbs and arguments that don’t go together</a:t>
            </a:r>
          </a:p>
          <a:p>
            <a:pPr lvl="1" eaLnBrk="1" hangingPunct="1"/>
            <a:r>
              <a:rPr lang="en-US" sz="3200" smtClean="0"/>
              <a:t>For example: </a:t>
            </a:r>
          </a:p>
          <a:p>
            <a:pPr lvl="2" eaLnBrk="1" hangingPunct="1"/>
            <a:r>
              <a:rPr lang="en-US" sz="2800" smtClean="0">
                <a:solidFill>
                  <a:schemeClr val="accent2"/>
                </a:solidFill>
              </a:rPr>
              <a:t>VP -&gt; V NP</a:t>
            </a:r>
            <a:r>
              <a:rPr lang="en-US" sz="2800" smtClean="0"/>
              <a:t> therefore </a:t>
            </a:r>
            <a:r>
              <a:rPr lang="en-US" sz="2800" smtClean="0">
                <a:solidFill>
                  <a:schemeClr val="accent2"/>
                </a:solidFill>
              </a:rPr>
              <a:t>Sneezed the book</a:t>
            </a:r>
          </a:p>
          <a:p>
            <a:pPr lvl="2" eaLnBrk="1" hangingPunct="1"/>
            <a:r>
              <a:rPr lang="en-US" sz="2800" smtClean="0">
                <a:solidFill>
                  <a:schemeClr val="accent2"/>
                </a:solidFill>
              </a:rPr>
              <a:t>VP -&gt; V S </a:t>
            </a:r>
            <a:r>
              <a:rPr lang="en-US" sz="2800" smtClean="0"/>
              <a:t>therefore </a:t>
            </a:r>
            <a:r>
              <a:rPr lang="en-US" sz="2800" smtClean="0">
                <a:solidFill>
                  <a:schemeClr val="accent2"/>
                </a:solidFill>
              </a:rPr>
              <a:t>go she will go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C317FF-038D-4E6A-A837-AE76123F2BC8}" type="datetime1">
              <a:rPr lang="en-US" smtClean="0"/>
              <a:t>1/23/2013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6C18CD-A7D8-41D0-8E88-0CEA40CA3F8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smtClean="0"/>
              <a:t>Parts of Speech Tagging: What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1447800"/>
          </a:xfrm>
        </p:spPr>
        <p:txBody>
          <a:bodyPr/>
          <a:lstStyle/>
          <a:p>
            <a:pPr eaLnBrk="1" hangingPunct="1"/>
            <a:r>
              <a:rPr lang="en-US" smtClean="0"/>
              <a:t>Brainpower_NN ,_, not_RB physical_JJ plant_NN ,_, is_VBZ now_RB a_DT firm_NN 's_POS chief_JJ asset_NN ._.</a:t>
            </a:r>
          </a:p>
        </p:txBody>
      </p:sp>
      <p:sp>
        <p:nvSpPr>
          <p:cNvPr id="523269" name="Rectangle 5"/>
          <p:cNvSpPr>
            <a:spLocks noChangeArrowheads="1"/>
          </p:cNvSpPr>
          <p:nvPr/>
        </p:nvSpPr>
        <p:spPr bwMode="auto">
          <a:xfrm>
            <a:off x="0" y="42672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Tag meanings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NNP </a:t>
            </a:r>
            <a:r>
              <a:rPr lang="en-US" sz="2800">
                <a:latin typeface="Comic Sans MS" pitchFamily="66" charset="0"/>
              </a:rPr>
              <a:t>(Proper N sing),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RB </a:t>
            </a:r>
            <a:r>
              <a:rPr lang="en-US" sz="2800">
                <a:latin typeface="Comic Sans MS" pitchFamily="66" charset="0"/>
              </a:rPr>
              <a:t>(Adv),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JJ </a:t>
            </a:r>
            <a:r>
              <a:rPr lang="en-US" sz="2800">
                <a:latin typeface="Comic Sans MS" pitchFamily="66" charset="0"/>
              </a:rPr>
              <a:t>(Adj),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NN </a:t>
            </a:r>
            <a:r>
              <a:rPr lang="en-US" sz="2800">
                <a:latin typeface="Comic Sans MS" pitchFamily="66" charset="0"/>
              </a:rPr>
              <a:t>(N sing. or mass),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VBZ </a:t>
            </a:r>
            <a:r>
              <a:rPr lang="en-US" sz="2800">
                <a:latin typeface="Comic Sans MS" pitchFamily="66" charset="0"/>
              </a:rPr>
              <a:t>(V 3sg pres),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DT </a:t>
            </a:r>
            <a:r>
              <a:rPr lang="en-US" sz="2800">
                <a:latin typeface="Comic Sans MS" pitchFamily="66" charset="0"/>
              </a:rPr>
              <a:t>(Determiner),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POS </a:t>
            </a:r>
            <a:r>
              <a:rPr lang="en-US" sz="2800">
                <a:latin typeface="Comic Sans MS" pitchFamily="66" charset="0"/>
              </a:rPr>
              <a:t>(Possessive ending), 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. </a:t>
            </a:r>
            <a:r>
              <a:rPr lang="en-US" sz="2800">
                <a:latin typeface="Comic Sans MS" pitchFamily="66" charset="0"/>
              </a:rPr>
              <a:t>(sentence-final punct)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0" y="22860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Output</a:t>
            </a:r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0" y="914400"/>
            <a:ext cx="8763000" cy="1828800"/>
            <a:chOff x="0" y="576"/>
            <a:chExt cx="5520" cy="1152"/>
          </a:xfrm>
        </p:grpSpPr>
        <p:sp>
          <p:nvSpPr>
            <p:cNvPr id="20490" name="Rectangle 4"/>
            <p:cNvSpPr>
              <a:spLocks noChangeArrowheads="1"/>
            </p:cNvSpPr>
            <p:nvPr/>
          </p:nvSpPr>
          <p:spPr bwMode="auto">
            <a:xfrm>
              <a:off x="624" y="816"/>
              <a:ext cx="4896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Brainpower, not physical plant, is now a firm's chief asset.</a:t>
              </a:r>
            </a:p>
          </p:txBody>
        </p:sp>
        <p:sp>
          <p:nvSpPr>
            <p:cNvPr id="20491" name="Rectangle 6"/>
            <p:cNvSpPr>
              <a:spLocks noChangeArrowheads="1"/>
            </p:cNvSpPr>
            <p:nvPr/>
          </p:nvSpPr>
          <p:spPr bwMode="auto">
            <a:xfrm>
              <a:off x="0" y="576"/>
              <a:ext cx="115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Input</a:t>
              </a:r>
            </a:p>
          </p:txBody>
        </p:sp>
        <p:sp>
          <p:nvSpPr>
            <p:cNvPr id="20492" name="Line 8"/>
            <p:cNvSpPr>
              <a:spLocks noChangeShapeType="1"/>
            </p:cNvSpPr>
            <p:nvPr/>
          </p:nvSpPr>
          <p:spPr bwMode="auto">
            <a:xfrm>
              <a:off x="2976" y="1248"/>
              <a:ext cx="0" cy="38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  <p:bldP spid="52326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2E66C4-F777-4B0D-92F6-621EF9E46B7A}" type="datetime1">
              <a:rPr lang="en-US" smtClean="0"/>
              <a:t>1/23/2013</a:t>
            </a:fld>
            <a:endParaRPr lang="en-US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D538D-E040-404B-BF9D-7A7DF610EC44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Possible CFG Solution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7772400" cy="1981200"/>
          </a:xfrm>
        </p:spPr>
        <p:txBody>
          <a:bodyPr/>
          <a:lstStyle/>
          <a:p>
            <a:pPr eaLnBrk="1" hangingPunct="1"/>
            <a:r>
              <a:rPr lang="en-US" sz="3200" smtClean="0"/>
              <a:t>VP -&gt; V</a:t>
            </a:r>
          </a:p>
          <a:p>
            <a:pPr eaLnBrk="1" hangingPunct="1"/>
            <a:r>
              <a:rPr lang="en-US" sz="3200" smtClean="0"/>
              <a:t>VP -&gt; V NP</a:t>
            </a:r>
          </a:p>
          <a:p>
            <a:pPr eaLnBrk="1" hangingPunct="1"/>
            <a:r>
              <a:rPr lang="en-US" sz="3200" smtClean="0"/>
              <a:t>VP -&gt; V NP PP</a:t>
            </a:r>
          </a:p>
          <a:p>
            <a:pPr eaLnBrk="1" hangingPunct="1"/>
            <a:r>
              <a:rPr lang="en-US" sz="3200" smtClean="0"/>
              <a:t>…</a:t>
            </a:r>
          </a:p>
        </p:txBody>
      </p:sp>
      <p:sp>
        <p:nvSpPr>
          <p:cNvPr id="3687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81400" y="1905000"/>
            <a:ext cx="5562600" cy="4114800"/>
          </a:xfrm>
        </p:spPr>
        <p:txBody>
          <a:bodyPr/>
          <a:lstStyle/>
          <a:p>
            <a:pPr eaLnBrk="1" hangingPunct="1"/>
            <a:r>
              <a:rPr lang="en-US" sz="3200" smtClean="0"/>
              <a:t>VP -&gt; IntransV</a:t>
            </a:r>
          </a:p>
          <a:p>
            <a:pPr eaLnBrk="1" hangingPunct="1"/>
            <a:r>
              <a:rPr lang="en-US" sz="3200" smtClean="0"/>
              <a:t>VP -&gt; TransV NP</a:t>
            </a:r>
          </a:p>
          <a:p>
            <a:pPr eaLnBrk="1" hangingPunct="1"/>
            <a:r>
              <a:rPr lang="en-US" sz="3200" smtClean="0"/>
              <a:t>VP -&gt; TransPP</a:t>
            </a:r>
            <a:r>
              <a:rPr lang="en-US" sz="3200" baseline="-25000" smtClean="0"/>
              <a:t>to</a:t>
            </a:r>
            <a:r>
              <a:rPr lang="en-US" sz="3200" smtClean="0"/>
              <a:t> NP PP</a:t>
            </a:r>
            <a:r>
              <a:rPr lang="en-US" sz="3200" baseline="-25000" smtClean="0"/>
              <a:t>to</a:t>
            </a:r>
            <a:endParaRPr lang="en-US" sz="3200" smtClean="0"/>
          </a:p>
          <a:p>
            <a:pPr eaLnBrk="1" hangingPunct="1"/>
            <a:r>
              <a:rPr lang="en-US" sz="3200" smtClean="0"/>
              <a:t>…</a:t>
            </a:r>
          </a:p>
          <a:p>
            <a:pPr eaLnBrk="1" hangingPunct="1"/>
            <a:r>
              <a:rPr lang="en-US" sz="3200" smtClean="0"/>
              <a:t>TransPP</a:t>
            </a:r>
            <a:r>
              <a:rPr lang="en-US" sz="3200" baseline="-25000" smtClean="0"/>
              <a:t>to</a:t>
            </a:r>
            <a:r>
              <a:rPr lang="en-US" sz="3200" smtClean="0"/>
              <a:t> -&gt; </a:t>
            </a:r>
            <a:r>
              <a:rPr lang="en-US" sz="3200" i="1" smtClean="0"/>
              <a:t>hand,give</a:t>
            </a:r>
            <a:r>
              <a:rPr lang="en-US" sz="3200" smtClean="0"/>
              <a:t>,..</a:t>
            </a:r>
          </a:p>
        </p:txBody>
      </p:sp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533400" y="5181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This solution has the same problem as the one for agreement </a:t>
            </a:r>
          </a:p>
        </p:txBody>
      </p:sp>
      <p:sp>
        <p:nvSpPr>
          <p:cNvPr id="36873" name="Rectangle 6"/>
          <p:cNvSpPr>
            <a:spLocks noChangeArrowheads="1"/>
          </p:cNvSpPr>
          <p:nvPr/>
        </p:nvSpPr>
        <p:spPr bwMode="auto">
          <a:xfrm>
            <a:off x="228600" y="13716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OLD Grammar</a:t>
            </a:r>
          </a:p>
        </p:txBody>
      </p:sp>
      <p:sp>
        <p:nvSpPr>
          <p:cNvPr id="36874" name="Rectangle 7"/>
          <p:cNvSpPr>
            <a:spLocks noChangeArrowheads="1"/>
          </p:cNvSpPr>
          <p:nvPr/>
        </p:nvSpPr>
        <p:spPr bwMode="auto">
          <a:xfrm>
            <a:off x="4419600" y="14478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NEW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425F78F-5844-4C4A-BFC5-01074EE6CF0D}" type="datetime1">
              <a:rPr lang="en-US" smtClean="0"/>
              <a:t>1/23/2013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01800E-F479-449A-AD84-3BEA3D3EC31C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CFG for NLP: summary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3200" smtClean="0"/>
              <a:t>CFGs cover most syntactic structure in English.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But there are problems (over-generation)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That can be dealt with </a:t>
            </a:r>
            <a:r>
              <a:rPr lang="en-US" sz="2800" smtClean="0">
                <a:solidFill>
                  <a:schemeClr val="accent2"/>
                </a:solidFill>
              </a:rPr>
              <a:t>adequately</a:t>
            </a:r>
            <a:r>
              <a:rPr lang="en-US" sz="2800" smtClean="0"/>
              <a:t>, although not </a:t>
            </a:r>
            <a:r>
              <a:rPr lang="en-US" sz="2800" smtClean="0">
                <a:solidFill>
                  <a:schemeClr val="accent2"/>
                </a:solidFill>
              </a:rPr>
              <a:t>elegantly</a:t>
            </a:r>
            <a:r>
              <a:rPr lang="en-US" sz="2800" smtClean="0"/>
              <a:t>, by staying within the CFG framework.</a:t>
            </a:r>
            <a:endParaRPr lang="en-US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3200" smtClean="0"/>
              <a:t>Many practical computational grammars simply rely on CFG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3200" smtClean="0"/>
              <a:t>For more elegant / concise approaches see</a:t>
            </a:r>
            <a:r>
              <a:rPr lang="en-US" smtClean="0"/>
              <a:t> Chpt 15 “Features and Unification”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CCA391D-E0AC-4FE2-BA84-CE04C50E21F9}" type="datetime1">
              <a:rPr lang="en-US" smtClean="0"/>
              <a:t>1/23/2013</a:t>
            </a:fld>
            <a:endParaRPr lang="en-US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9DB0EA-6D28-42EE-94AE-67AE32A4C10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Dependency Grammars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3200" smtClean="0"/>
              <a:t>Syntactic structure: </a:t>
            </a:r>
            <a:r>
              <a:rPr lang="en-US" sz="3200" b="0" smtClean="0"/>
              <a:t>binary relations between words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3200" smtClean="0"/>
              <a:t>Links: </a:t>
            </a:r>
            <a:r>
              <a:rPr lang="en-US" sz="3200" b="0" smtClean="0"/>
              <a:t>grammatical function or very general semantic relation</a:t>
            </a: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304800" y="4648200"/>
            <a:ext cx="8839200" cy="198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Comic Sans MS" pitchFamily="66" charset="0"/>
              </a:rPr>
              <a:t>Abstract away from word-order variations (simpler grammars)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Comic Sans MS" pitchFamily="66" charset="0"/>
              </a:rPr>
              <a:t>Useful features in many NLP applications (for classification, summarization and NLG)</a:t>
            </a:r>
          </a:p>
        </p:txBody>
      </p:sp>
      <p:pic>
        <p:nvPicPr>
          <p:cNvPr id="143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590800"/>
            <a:ext cx="80010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63566EA-2FEC-445A-B45E-C9EA78AF8975}" type="datetime1">
              <a:rPr lang="en-US" smtClean="0"/>
              <a:t>1/23/2013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30AAB-F157-46AF-A506-4E565DC57B96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Time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Read Chapter 12 (syntax &amp; Context Free Grammars)</a:t>
            </a:r>
          </a:p>
          <a:p>
            <a:pPr eaLnBrk="1" hangingPunct="1"/>
            <a:r>
              <a:rPr lang="en-US" dirty="0" smtClean="0"/>
              <a:t>Start Parsing (</a:t>
            </a:r>
            <a:r>
              <a:rPr lang="en-US" dirty="0" err="1" smtClean="0"/>
              <a:t>Chp</a:t>
            </a:r>
            <a:r>
              <a:rPr lang="en-US" dirty="0" smtClean="0"/>
              <a:t>. 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84CD7F-8539-4B6E-BADE-B2D1500C2F9F}" type="datetime1">
              <a:rPr lang="en-US" smtClean="0"/>
              <a:t>1/23/2013</a:t>
            </a:fld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171EF-3C63-4A3D-9249-D813F542F7E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Parts of </a:t>
            </a:r>
            <a:r>
              <a:rPr lang="en-US" dirty="0" smtClean="0"/>
              <a:t>Speech Summary</a:t>
            </a:r>
            <a:endParaRPr lang="en-US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Eight basic </a:t>
            </a:r>
            <a:r>
              <a:rPr lang="en-US" sz="3200" dirty="0" smtClean="0"/>
              <a:t>categories…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Closed vs. Open class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POS distribution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 smtClean="0"/>
              <a:t>Tagsets</a:t>
            </a:r>
            <a:r>
              <a:rPr lang="en-US" sz="3200" dirty="0" smtClean="0"/>
              <a:t> …..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8B0BB8E-DE55-4BD5-A888-82638988CB9A}" type="datetime1">
              <a:rPr lang="en-US" smtClean="0"/>
              <a:t>1/23/2013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5305D6-0208-4061-8B7C-95D6A8524CF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Sets of Parts of Speech:Tagsets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Most commonly used: </a:t>
            </a:r>
          </a:p>
          <a:p>
            <a:pPr lvl="1" eaLnBrk="1" hangingPunct="1"/>
            <a:r>
              <a:rPr lang="en-US" dirty="0" smtClean="0"/>
              <a:t>45-tag Penn Treebank, </a:t>
            </a:r>
          </a:p>
          <a:p>
            <a:pPr lvl="1" eaLnBrk="1" hangingPunct="1"/>
            <a:r>
              <a:rPr lang="en-US" dirty="0" smtClean="0"/>
              <a:t>61-tag C5, </a:t>
            </a:r>
          </a:p>
          <a:p>
            <a:pPr lvl="1" eaLnBrk="1" hangingPunct="1"/>
            <a:r>
              <a:rPr lang="en-US" dirty="0" smtClean="0"/>
              <a:t>146-tag C7</a:t>
            </a:r>
          </a:p>
          <a:p>
            <a:pPr eaLnBrk="1" hangingPunct="1"/>
            <a:r>
              <a:rPr lang="en-US" dirty="0" smtClean="0"/>
              <a:t>The choice of </a:t>
            </a:r>
            <a:r>
              <a:rPr lang="en-US" dirty="0" err="1" smtClean="0"/>
              <a:t>tagset</a:t>
            </a:r>
            <a:r>
              <a:rPr lang="en-US" dirty="0" smtClean="0"/>
              <a:t> is based on the application </a:t>
            </a:r>
            <a:r>
              <a:rPr lang="en-US" b="0" i="1" dirty="0" smtClean="0"/>
              <a:t>(do you care about distinguishing between “to” as a prep and “to” as a infinitive marker?)</a:t>
            </a:r>
          </a:p>
          <a:p>
            <a:pPr eaLnBrk="1" hangingPunct="1"/>
            <a:r>
              <a:rPr lang="en-US" dirty="0" smtClean="0"/>
              <a:t>Accurate tagging can be done with even large </a:t>
            </a:r>
            <a:r>
              <a:rPr lang="en-US" dirty="0" err="1" smtClean="0"/>
              <a:t>tagsets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6B62632-8C35-458B-B06D-F13DAAF9A715}" type="datetime1">
              <a:rPr lang="en-US" smtClean="0"/>
              <a:t>1/23/2013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B755E-B3F5-4925-B6B0-7D5E722F46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PoS Tagging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257800" y="2514600"/>
            <a:ext cx="3886200" cy="1981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dirty="0">
                <a:solidFill>
                  <a:schemeClr val="accent2"/>
                </a:solidFill>
                <a:latin typeface="Comic Sans MS" pitchFamily="66" charset="0"/>
              </a:rPr>
              <a:t>Dictionary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  <a:latin typeface="Comic Sans MS" pitchFamily="66" charset="0"/>
              </a:rPr>
              <a:t>word</a:t>
            </a:r>
            <a:r>
              <a:rPr lang="en-US" sz="2800" baseline="-25000" dirty="0" err="1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sz="2800" dirty="0">
                <a:solidFill>
                  <a:schemeClr val="accent2"/>
                </a:solidFill>
                <a:latin typeface="Comic Sans MS" pitchFamily="66" charset="0"/>
              </a:rPr>
              <a:t> -&gt; set of tags from </a:t>
            </a:r>
            <a:r>
              <a:rPr lang="en-US" sz="2800" dirty="0" err="1" smtClean="0">
                <a:solidFill>
                  <a:schemeClr val="accent2"/>
                </a:solidFill>
                <a:latin typeface="Comic Sans MS" pitchFamily="66" charset="0"/>
              </a:rPr>
              <a:t>Tagset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 with prob. dist</a:t>
            </a:r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 flipV="1">
            <a:off x="4724400" y="3505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990600" y="4724400"/>
            <a:ext cx="7772400" cy="838200"/>
          </a:xfrm>
          <a:noFill/>
        </p:spPr>
        <p:txBody>
          <a:bodyPr/>
          <a:lstStyle/>
          <a:p>
            <a:pPr eaLnBrk="1" hangingPunct="1"/>
            <a:r>
              <a:rPr lang="en-US" sz="2200" dirty="0" err="1" smtClean="0"/>
              <a:t>Brainpower_NN</a:t>
            </a:r>
            <a:r>
              <a:rPr lang="en-US" sz="2200" dirty="0" smtClean="0"/>
              <a:t> ,_, </a:t>
            </a:r>
            <a:r>
              <a:rPr lang="en-US" sz="2200" dirty="0" err="1" smtClean="0"/>
              <a:t>not_RB</a:t>
            </a:r>
            <a:r>
              <a:rPr lang="en-US" sz="2200" dirty="0" smtClean="0"/>
              <a:t> </a:t>
            </a:r>
            <a:r>
              <a:rPr lang="en-US" sz="2200" dirty="0" err="1" smtClean="0"/>
              <a:t>physical_JJ</a:t>
            </a:r>
            <a:r>
              <a:rPr lang="en-US" sz="2200" dirty="0" smtClean="0"/>
              <a:t> </a:t>
            </a:r>
            <a:r>
              <a:rPr lang="en-US" sz="2200" dirty="0" err="1" smtClean="0"/>
              <a:t>plant_NN</a:t>
            </a:r>
            <a:r>
              <a:rPr lang="en-US" sz="2200" dirty="0" smtClean="0"/>
              <a:t> ,_, </a:t>
            </a:r>
            <a:r>
              <a:rPr lang="en-US" sz="2200" dirty="0" err="1" smtClean="0"/>
              <a:t>is_VBZ</a:t>
            </a:r>
            <a:r>
              <a:rPr lang="en-US" sz="2200" dirty="0" smtClean="0"/>
              <a:t> </a:t>
            </a:r>
            <a:r>
              <a:rPr lang="en-US" sz="2200" dirty="0" err="1" smtClean="0"/>
              <a:t>now_RB</a:t>
            </a:r>
            <a:r>
              <a:rPr lang="en-US" sz="2200" dirty="0" smtClean="0"/>
              <a:t> </a:t>
            </a:r>
            <a:r>
              <a:rPr lang="en-US" sz="2200" dirty="0" err="1" smtClean="0"/>
              <a:t>a_DT</a:t>
            </a:r>
            <a:r>
              <a:rPr lang="en-US" sz="2200" dirty="0" smtClean="0"/>
              <a:t> </a:t>
            </a:r>
            <a:r>
              <a:rPr lang="en-US" sz="2200" dirty="0" err="1" smtClean="0"/>
              <a:t>firm_NN</a:t>
            </a:r>
            <a:r>
              <a:rPr lang="en-US" sz="2200" dirty="0" smtClean="0"/>
              <a:t> '</a:t>
            </a:r>
            <a:r>
              <a:rPr lang="en-US" sz="2200" dirty="0" err="1" smtClean="0"/>
              <a:t>s_POS</a:t>
            </a:r>
            <a:r>
              <a:rPr lang="en-US" sz="2200" dirty="0" smtClean="0"/>
              <a:t> </a:t>
            </a:r>
            <a:r>
              <a:rPr lang="en-US" sz="2200" dirty="0" err="1" smtClean="0"/>
              <a:t>chief_JJ</a:t>
            </a:r>
            <a:r>
              <a:rPr lang="en-US" sz="2200" dirty="0" smtClean="0"/>
              <a:t> </a:t>
            </a:r>
            <a:r>
              <a:rPr lang="en-US" sz="2200" dirty="0" err="1" smtClean="0"/>
              <a:t>asset_NN</a:t>
            </a:r>
            <a:r>
              <a:rPr lang="en-US" sz="2200" dirty="0" smtClean="0"/>
              <a:t> ._.  ……….</a:t>
            </a:r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457200" y="1295400"/>
            <a:ext cx="472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>
                <a:latin typeface="Comic Sans MS" pitchFamily="66" charset="0"/>
              </a:rPr>
              <a:t>Brainpower, not physical plant, is now a firm's chief asset.  …………</a:t>
            </a:r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0" y="9144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Input text</a:t>
            </a:r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-228600" y="42672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Output</a:t>
            </a:r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>
            <a:off x="3276600" y="21336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828800" y="2743200"/>
            <a:ext cx="2971800" cy="1295400"/>
            <a:chOff x="1248" y="1488"/>
            <a:chExt cx="1872" cy="816"/>
          </a:xfrm>
        </p:grpSpPr>
        <p:sp>
          <p:nvSpPr>
            <p:cNvPr id="25615" name="Rectangle 5"/>
            <p:cNvSpPr>
              <a:spLocks noChangeArrowheads="1"/>
            </p:cNvSpPr>
            <p:nvPr/>
          </p:nvSpPr>
          <p:spPr bwMode="auto">
            <a:xfrm>
              <a:off x="1248" y="1680"/>
              <a:ext cx="182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chemeClr val="accent2"/>
                  </a:solidFill>
                  <a:latin typeface="Comic Sans MS" pitchFamily="66" charset="0"/>
                </a:rPr>
                <a:t>Tagger</a:t>
              </a:r>
              <a:endParaRPr lang="en-US" sz="28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5616" name="Oval 15"/>
            <p:cNvSpPr>
              <a:spLocks noChangeArrowheads="1"/>
            </p:cNvSpPr>
            <p:nvPr/>
          </p:nvSpPr>
          <p:spPr bwMode="auto">
            <a:xfrm>
              <a:off x="1296" y="1488"/>
              <a:ext cx="1824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4" name="Line 17"/>
          <p:cNvSpPr>
            <a:spLocks noChangeShapeType="1"/>
          </p:cNvSpPr>
          <p:nvPr/>
        </p:nvSpPr>
        <p:spPr bwMode="auto">
          <a:xfrm>
            <a:off x="3124200" y="40386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5932A7-0272-438D-A21A-59C173DD477B}" type="datetime1">
              <a:rPr lang="en-US" smtClean="0"/>
              <a:t>1/23/2013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44147D-C76E-402B-86C6-89139B95F8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Tagger Types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Rule-based </a:t>
            </a:r>
            <a:r>
              <a:rPr lang="en-US" dirty="0" smtClean="0"/>
              <a:t>‘95</a:t>
            </a:r>
          </a:p>
          <a:p>
            <a:pPr eaLnBrk="1" hangingPunct="1">
              <a:defRPr/>
            </a:pPr>
            <a:r>
              <a:rPr lang="en-US" sz="3200" dirty="0" smtClean="0"/>
              <a:t>Stochastic</a:t>
            </a:r>
          </a:p>
          <a:p>
            <a:pPr lvl="1" eaLnBrk="1" hangingPunct="1">
              <a:defRPr/>
            </a:pPr>
            <a:r>
              <a:rPr lang="en-US" sz="2800" dirty="0" smtClean="0"/>
              <a:t>HMM tagger ~ &gt;= ’92</a:t>
            </a:r>
          </a:p>
          <a:p>
            <a:pPr lvl="1" eaLnBrk="1" hangingPunct="1">
              <a:defRPr/>
            </a:pPr>
            <a:r>
              <a:rPr lang="en-US" sz="2800" dirty="0" smtClean="0"/>
              <a:t>Transformation-based tagger (Brill) ~ &gt;= ’95</a:t>
            </a:r>
          </a:p>
          <a:p>
            <a:pPr lvl="1" eaLnBrk="1" hangingPunct="1">
              <a:defRPr/>
            </a:pPr>
            <a:r>
              <a:rPr lang="en-US" sz="2800" b="0" dirty="0" smtClean="0">
                <a:solidFill>
                  <a:schemeClr val="accent6"/>
                </a:solidFill>
              </a:rPr>
              <a:t>MEMM (Maximum Entropy Markov Models) </a:t>
            </a:r>
          </a:p>
          <a:p>
            <a:pPr lvl="1" eaLnBrk="1" hangingPunct="1">
              <a:buFontTx/>
              <a:buNone/>
              <a:defRPr/>
            </a:pPr>
            <a:r>
              <a:rPr lang="en-US" sz="2800" b="0" dirty="0" smtClean="0">
                <a:solidFill>
                  <a:schemeClr val="accent6"/>
                </a:solidFill>
              </a:rPr>
              <a:t>~ &gt;= ’97 (if interested sec. 6.6-6.8) </a:t>
            </a:r>
            <a:endParaRPr lang="en-US" sz="2800" b="0" dirty="0" smtClean="0">
              <a:solidFill>
                <a:schemeClr val="accent6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b="0" dirty="0" smtClean="0">
                <a:solidFill>
                  <a:schemeClr val="accent6"/>
                </a:solidFill>
              </a:rPr>
              <a:t>- More later</a:t>
            </a:r>
            <a:endParaRPr lang="en-US" sz="2800" b="0" dirty="0" smtClean="0">
              <a:solidFill>
                <a:schemeClr val="accent6"/>
              </a:solidFill>
            </a:endParaRPr>
          </a:p>
          <a:p>
            <a:pPr lvl="1" eaLnBrk="1" hangingPunct="1">
              <a:defRPr/>
            </a:pPr>
            <a:endParaRPr lang="en-US" sz="2800" dirty="0" smtClean="0"/>
          </a:p>
          <a:p>
            <a:pPr lvl="1" eaLnBrk="1" hangingPunct="1">
              <a:buFontTx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B22F78-631E-4657-B066-1B8CCFADC2AC}" type="datetime1">
              <a:rPr lang="en-US" smtClean="0"/>
              <a:t>1/23/2013</a:t>
            </a:fld>
            <a:endParaRPr 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3BF65-2A07-4E55-9695-197909B0C8A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Rule-Based (ENGTWOL ‘95)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1981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mtClean="0"/>
              <a:t>A lexicon transducer returns for each word all possible morphological parses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/>
              <a:t>A set of ~3,000 constraints is applied to rule out inappropriate PoS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2667000"/>
            <a:ext cx="4953000" cy="3581400"/>
            <a:chOff x="0" y="1680"/>
            <a:chExt cx="3120" cy="2256"/>
          </a:xfrm>
        </p:grpSpPr>
        <p:sp>
          <p:nvSpPr>
            <p:cNvPr id="38923" name="Rectangle 4"/>
            <p:cNvSpPr>
              <a:spLocks noChangeArrowheads="1"/>
            </p:cNvSpPr>
            <p:nvPr/>
          </p:nvSpPr>
          <p:spPr bwMode="auto">
            <a:xfrm>
              <a:off x="0" y="1680"/>
              <a:ext cx="25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 b="1" i="1">
                  <a:solidFill>
                    <a:schemeClr val="accent2"/>
                  </a:solidFill>
                  <a:latin typeface="Comic Sans MS" pitchFamily="66" charset="0"/>
                </a:rPr>
                <a:t>Step 1: sample I/O</a:t>
              </a:r>
            </a:p>
          </p:txBody>
        </p:sp>
        <p:sp>
          <p:nvSpPr>
            <p:cNvPr id="38924" name="Rectangle 6"/>
            <p:cNvSpPr>
              <a:spLocks noChangeArrowheads="1"/>
            </p:cNvSpPr>
            <p:nvPr/>
          </p:nvSpPr>
          <p:spPr bwMode="auto">
            <a:xfrm>
              <a:off x="0" y="1968"/>
              <a:ext cx="29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latin typeface="Comic Sans MS" pitchFamily="66" charset="0"/>
                </a:rPr>
                <a:t>“Pavlov had show that salivation….”</a:t>
              </a:r>
            </a:p>
          </p:txBody>
        </p:sp>
        <p:sp>
          <p:nvSpPr>
            <p:cNvPr id="38925" name="Rectangle 7"/>
            <p:cNvSpPr>
              <a:spLocks noChangeArrowheads="1"/>
            </p:cNvSpPr>
            <p:nvPr/>
          </p:nvSpPr>
          <p:spPr bwMode="auto">
            <a:xfrm>
              <a:off x="96" y="2496"/>
              <a:ext cx="3024" cy="14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b="1" i="1" dirty="0">
                  <a:solidFill>
                    <a:srgbClr val="7030A0"/>
                  </a:solidFill>
                  <a:latin typeface="Arial" charset="0"/>
                </a:rPr>
                <a:t>Pavlov</a:t>
              </a:r>
              <a:r>
                <a:rPr lang="en-US" sz="2200" b="1" dirty="0">
                  <a:solidFill>
                    <a:srgbClr val="7030A0"/>
                  </a:solidFill>
                  <a:latin typeface="Arial" charset="0"/>
                </a:rPr>
                <a:t>    </a:t>
              </a:r>
              <a:r>
                <a:rPr lang="en-US" sz="2200" dirty="0">
                  <a:solidFill>
                    <a:srgbClr val="7030A0"/>
                  </a:solidFill>
                  <a:latin typeface="Arial" charset="0"/>
                </a:rPr>
                <a:t>N SG PROPER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b="1" i="1" dirty="0">
                  <a:solidFill>
                    <a:srgbClr val="00B050"/>
                  </a:solidFill>
                  <a:latin typeface="Arial" charset="0"/>
                </a:rPr>
                <a:t>had</a:t>
              </a:r>
              <a:r>
                <a:rPr lang="en-US" sz="2200" b="1" dirty="0">
                  <a:solidFill>
                    <a:srgbClr val="00B050"/>
                  </a:solidFill>
                  <a:latin typeface="Arial" charset="0"/>
                </a:rPr>
                <a:t>	    </a:t>
              </a:r>
              <a:r>
                <a:rPr lang="en-US" sz="2200" dirty="0">
                  <a:solidFill>
                    <a:srgbClr val="00B050"/>
                  </a:solidFill>
                  <a:latin typeface="Arial" charset="0"/>
                </a:rPr>
                <a:t>HAVE V PAST SVO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dirty="0">
                  <a:solidFill>
                    <a:srgbClr val="00B050"/>
                  </a:solidFill>
                  <a:latin typeface="Arial" charset="0"/>
                </a:rPr>
                <a:t>		    HAVE PCP2 SVO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b="1" i="1" dirty="0">
                  <a:solidFill>
                    <a:srgbClr val="FFC000"/>
                  </a:solidFill>
                  <a:latin typeface="Arial" charset="0"/>
                </a:rPr>
                <a:t>shown</a:t>
              </a:r>
              <a:r>
                <a:rPr lang="en-US" sz="2200" b="1" dirty="0">
                  <a:solidFill>
                    <a:srgbClr val="FFC000"/>
                  </a:solidFill>
                  <a:latin typeface="Arial" charset="0"/>
                </a:rPr>
                <a:t>	    </a:t>
              </a:r>
              <a:r>
                <a:rPr lang="en-US" sz="2200" dirty="0">
                  <a:solidFill>
                    <a:srgbClr val="FFC000"/>
                  </a:solidFill>
                  <a:latin typeface="Arial" charset="0"/>
                </a:rPr>
                <a:t>SHOW PCP2 SVOO </a:t>
              </a:r>
              <a:r>
                <a:rPr lang="en-US" sz="2200" dirty="0">
                  <a:latin typeface="Arial" charset="0"/>
                </a:rPr>
                <a:t>……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b="1" i="1" dirty="0">
                  <a:solidFill>
                    <a:srgbClr val="00B0F0"/>
                  </a:solidFill>
                  <a:latin typeface="Arial" charset="0"/>
                </a:rPr>
                <a:t>that</a:t>
              </a:r>
              <a:r>
                <a:rPr lang="en-US" sz="2200" b="1" dirty="0">
                  <a:solidFill>
                    <a:srgbClr val="00B0F0"/>
                  </a:solidFill>
                  <a:latin typeface="Arial" charset="0"/>
                </a:rPr>
                <a:t>	    </a:t>
              </a:r>
              <a:r>
                <a:rPr lang="en-US" sz="2200" dirty="0">
                  <a:solidFill>
                    <a:srgbClr val="00B0F0"/>
                  </a:solidFill>
                  <a:latin typeface="Arial" charset="0"/>
                </a:rPr>
                <a:t>ADV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dirty="0">
                  <a:solidFill>
                    <a:srgbClr val="00B0F0"/>
                  </a:solidFill>
                  <a:latin typeface="Arial" charset="0"/>
                </a:rPr>
                <a:t>		    PRON DEM SG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dirty="0">
                  <a:solidFill>
                    <a:srgbClr val="00B0F0"/>
                  </a:solidFill>
                  <a:latin typeface="Arial" charset="0"/>
                </a:rPr>
                <a:t>		    CS</a:t>
              </a:r>
            </a:p>
            <a:p>
              <a:pPr marL="342900" indent="-342900">
                <a:lnSpc>
                  <a:spcPct val="5000"/>
                </a:lnSpc>
                <a:spcBef>
                  <a:spcPct val="20000"/>
                </a:spcBef>
              </a:pPr>
              <a:r>
                <a:rPr lang="en-US" sz="2200" dirty="0">
                  <a:latin typeface="Arial" charset="0"/>
                </a:rPr>
                <a:t>		……..</a:t>
              </a:r>
            </a:p>
            <a:p>
              <a:pPr marL="342900" indent="-342900">
                <a:lnSpc>
                  <a:spcPct val="5000"/>
                </a:lnSpc>
                <a:spcBef>
                  <a:spcPct val="20000"/>
                </a:spcBef>
              </a:pPr>
              <a:r>
                <a:rPr lang="en-US" sz="2000" b="1" dirty="0">
                  <a:latin typeface="Arial" charset="0"/>
                </a:rPr>
                <a:t>…….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endParaRPr lang="en-US" sz="2000" b="1" dirty="0">
                <a:latin typeface="Arial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000" b="1" dirty="0">
                <a:latin typeface="Arial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200" y="2590800"/>
            <a:ext cx="4114800" cy="2971800"/>
            <a:chOff x="2928" y="1632"/>
            <a:chExt cx="2592" cy="1872"/>
          </a:xfrm>
        </p:grpSpPr>
        <p:sp>
          <p:nvSpPr>
            <p:cNvPr id="38921" name="Rectangle 5"/>
            <p:cNvSpPr>
              <a:spLocks noChangeArrowheads="1"/>
            </p:cNvSpPr>
            <p:nvPr/>
          </p:nvSpPr>
          <p:spPr bwMode="auto">
            <a:xfrm>
              <a:off x="2928" y="1632"/>
              <a:ext cx="25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 b="1" i="1">
                  <a:solidFill>
                    <a:schemeClr val="accent2"/>
                  </a:solidFill>
                  <a:latin typeface="Comic Sans MS" pitchFamily="66" charset="0"/>
                </a:rPr>
                <a:t>Sample Constraint</a:t>
              </a:r>
            </a:p>
          </p:txBody>
        </p:sp>
        <p:sp>
          <p:nvSpPr>
            <p:cNvPr id="38922" name="Rectangle 9"/>
            <p:cNvSpPr>
              <a:spLocks noChangeArrowheads="1"/>
            </p:cNvSpPr>
            <p:nvPr/>
          </p:nvSpPr>
          <p:spPr bwMode="auto">
            <a:xfrm>
              <a:off x="3168" y="1920"/>
              <a:ext cx="2327" cy="158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200"/>
                <a:t>Example: Adverbial “that” rule</a:t>
              </a:r>
              <a:br>
                <a:rPr lang="en-US" sz="2200"/>
              </a:br>
              <a:r>
                <a:rPr lang="en-US" sz="2200" b="1"/>
                <a:t>Given input</a:t>
              </a:r>
              <a:r>
                <a:rPr lang="en-US" sz="2200"/>
                <a:t>: “that”</a:t>
              </a:r>
              <a:br>
                <a:rPr lang="en-US" sz="2200"/>
              </a:br>
              <a:r>
                <a:rPr lang="en-US" sz="2200" b="1"/>
                <a:t>If</a:t>
              </a:r>
              <a:br>
                <a:rPr lang="en-US" sz="2200" b="1"/>
              </a:br>
              <a:r>
                <a:rPr lang="en-US" sz="2200"/>
                <a:t>	(+1 A/ADV/QUANT)</a:t>
              </a:r>
              <a:br>
                <a:rPr lang="en-US" sz="2200"/>
              </a:br>
              <a:r>
                <a:rPr lang="en-US" sz="2200"/>
                <a:t>	(+2 SENT-LIM)</a:t>
              </a:r>
              <a:br>
                <a:rPr lang="en-US" sz="2200"/>
              </a:br>
              <a:r>
                <a:rPr lang="en-US" sz="2200"/>
                <a:t>	(NOT -1 SVOC/A)</a:t>
              </a:r>
              <a:br>
                <a:rPr lang="en-US" sz="2200"/>
              </a:br>
              <a:r>
                <a:rPr lang="en-US" sz="2200" b="1"/>
                <a:t>Then</a:t>
              </a:r>
              <a:r>
                <a:rPr lang="en-US" sz="2200"/>
                <a:t> eliminate non-ADV tags</a:t>
              </a:r>
              <a:br>
                <a:rPr lang="en-US" sz="2200"/>
              </a:br>
              <a:r>
                <a:rPr lang="en-US" sz="2200" b="1"/>
                <a:t>Else</a:t>
              </a:r>
              <a:r>
                <a:rPr lang="en-US" sz="2200"/>
                <a:t> eliminate ADV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5832 Template</Template>
  <TotalTime>31628</TotalTime>
  <Words>3575</Words>
  <Application>Microsoft Office PowerPoint</Application>
  <PresentationFormat>On-screen Show (4:3)</PresentationFormat>
  <Paragraphs>699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5832 Template</vt:lpstr>
      <vt:lpstr>1_5832 Template</vt:lpstr>
      <vt:lpstr>CPSC 503 Computational Linguistics</vt:lpstr>
      <vt:lpstr>Knowledge-Formalisms Map</vt:lpstr>
      <vt:lpstr>Today Jan 24</vt:lpstr>
      <vt:lpstr>Parts of Speech Tagging: What</vt:lpstr>
      <vt:lpstr>Parts of Speech Summary</vt:lpstr>
      <vt:lpstr>Sets of Parts of Speech:Tagsets</vt:lpstr>
      <vt:lpstr>PoS Tagging</vt:lpstr>
      <vt:lpstr>Tagger Types</vt:lpstr>
      <vt:lpstr>Rule-Based (ENGTWOL ‘95)</vt:lpstr>
      <vt:lpstr>HMM Stochastic Tagging</vt:lpstr>
      <vt:lpstr>Evaluating Taggers</vt:lpstr>
      <vt:lpstr>Confusion matrix</vt:lpstr>
      <vt:lpstr>Error Analysis (textbook)</vt:lpstr>
      <vt:lpstr>POS tagging state of the art + tools</vt:lpstr>
      <vt:lpstr>Knowledge-Formalisms Map (next three lectures)</vt:lpstr>
      <vt:lpstr>Today Jan 24</vt:lpstr>
      <vt:lpstr>Syntax</vt:lpstr>
      <vt:lpstr>Syntax: Useful tasks</vt:lpstr>
      <vt:lpstr>Key Constituents – with heads  (English)</vt:lpstr>
      <vt:lpstr>Key Constituents: Examples</vt:lpstr>
      <vt:lpstr>Context Free Grammar (Example)</vt:lpstr>
      <vt:lpstr>CFG more complex Example</vt:lpstr>
      <vt:lpstr>CFGs</vt:lpstr>
      <vt:lpstr>CFG: Formal Definitions</vt:lpstr>
      <vt:lpstr>Derivations as Trees</vt:lpstr>
      <vt:lpstr>CFG Parsing</vt:lpstr>
      <vt:lpstr>Other Options</vt:lpstr>
      <vt:lpstr>Common Sentence-Types</vt:lpstr>
      <vt:lpstr>NP: more details</vt:lpstr>
      <vt:lpstr>Conjunctive Constructions</vt:lpstr>
      <vt:lpstr>Slide 31</vt:lpstr>
      <vt:lpstr>Problems with CFGs</vt:lpstr>
      <vt:lpstr>Agreement</vt:lpstr>
      <vt:lpstr>Agreement</vt:lpstr>
      <vt:lpstr>Possible CFG Solution</vt:lpstr>
      <vt:lpstr>CFG Solution for Agreement</vt:lpstr>
      <vt:lpstr>Subcategorization</vt:lpstr>
      <vt:lpstr>Subcategorization</vt:lpstr>
      <vt:lpstr>So?</vt:lpstr>
      <vt:lpstr>Possible CFG Solution</vt:lpstr>
      <vt:lpstr>CFG for NLP: summary</vt:lpstr>
      <vt:lpstr>Dependency Grammars</vt:lpstr>
      <vt:lpstr>Next Time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Computational Linguistics</dc:title>
  <dc:creator>Giuseppe Carenini</dc:creator>
  <cp:lastModifiedBy>carenini</cp:lastModifiedBy>
  <cp:revision>542</cp:revision>
  <dcterms:created xsi:type="dcterms:W3CDTF">2003-01-21T20:11:16Z</dcterms:created>
  <dcterms:modified xsi:type="dcterms:W3CDTF">2013-01-24T05:38:47Z</dcterms:modified>
</cp:coreProperties>
</file>